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1"/>
  </p:notesMasterIdLst>
  <p:sldIdLst>
    <p:sldId id="297" r:id="rId3"/>
    <p:sldId id="292" r:id="rId4"/>
    <p:sldId id="291" r:id="rId5"/>
    <p:sldId id="276" r:id="rId6"/>
    <p:sldId id="298" r:id="rId7"/>
    <p:sldId id="278" r:id="rId8"/>
    <p:sldId id="300" r:id="rId9"/>
    <p:sldId id="301" r:id="rId10"/>
    <p:sldId id="302" r:id="rId11"/>
    <p:sldId id="303" r:id="rId12"/>
    <p:sldId id="304" r:id="rId13"/>
    <p:sldId id="305" r:id="rId14"/>
    <p:sldId id="306" r:id="rId15"/>
    <p:sldId id="307" r:id="rId16"/>
    <p:sldId id="308" r:id="rId17"/>
    <p:sldId id="310" r:id="rId18"/>
    <p:sldId id="311" r:id="rId19"/>
    <p:sldId id="312" r:id="rId20"/>
    <p:sldId id="313" r:id="rId21"/>
    <p:sldId id="314" r:id="rId22"/>
    <p:sldId id="315" r:id="rId23"/>
    <p:sldId id="316" r:id="rId24"/>
    <p:sldId id="317" r:id="rId25"/>
    <p:sldId id="318" r:id="rId26"/>
    <p:sldId id="321" r:id="rId27"/>
    <p:sldId id="323" r:id="rId28"/>
    <p:sldId id="324" r:id="rId29"/>
    <p:sldId id="325" r:id="rId30"/>
    <p:sldId id="326" r:id="rId31"/>
    <p:sldId id="327" r:id="rId32"/>
    <p:sldId id="328" r:id="rId33"/>
    <p:sldId id="340" r:id="rId34"/>
    <p:sldId id="339" r:id="rId35"/>
    <p:sldId id="336" r:id="rId36"/>
    <p:sldId id="332" r:id="rId37"/>
    <p:sldId id="333" r:id="rId38"/>
    <p:sldId id="337" r:id="rId39"/>
    <p:sldId id="33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Hannah" initials="PH" lastIdx="22" clrIdx="0">
    <p:extLst>
      <p:ext uri="{19B8F6BF-5375-455C-9EA6-DF929625EA0E}">
        <p15:presenceInfo xmlns:p15="http://schemas.microsoft.com/office/powerpoint/2012/main" userId="S-1-5-21-117609710-1958367476-725345543-671870" providerId="AD"/>
      </p:ext>
    </p:extLst>
  </p:cmAuthor>
  <p:cmAuthor id="2" name="Doran, Kelly" initials="DK" lastIdx="3" clrIdx="1">
    <p:extLst>
      <p:ext uri="{19B8F6BF-5375-455C-9EA6-DF929625EA0E}">
        <p15:presenceInfo xmlns:p15="http://schemas.microsoft.com/office/powerpoint/2012/main" userId="S-1-5-21-117609710-1958367476-725345543-467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6018D"/>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73789-A266-57B7-7A10-509E3C41317E}" v="4" dt="2024-11-05T14:49:01.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88" autoAdjust="0"/>
  </p:normalViewPr>
  <p:slideViewPr>
    <p:cSldViewPr snapToGrid="0">
      <p:cViewPr varScale="1">
        <p:scale>
          <a:sx n="57" d="100"/>
          <a:sy n="57" d="100"/>
        </p:scale>
        <p:origin x="165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08DEA-B9CA-4209-AFC3-F3108D30A8CA}"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4F44C-E21E-4B86-B22A-83EF39D84DF1}" type="slidenum">
              <a:rPr lang="en-US" smtClean="0"/>
              <a:t>‹#›</a:t>
            </a:fld>
            <a:endParaRPr lang="en-US"/>
          </a:p>
        </p:txBody>
      </p:sp>
    </p:spTree>
    <p:extLst>
      <p:ext uri="{BB962C8B-B14F-4D97-AF65-F5344CB8AC3E}">
        <p14:creationId xmlns:p14="http://schemas.microsoft.com/office/powerpoint/2010/main" val="1862595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Greeting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I’ll be presenting on our qualitative analysis of substance use impacts of COVID-19 protective hotels in NYC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654EF-92F4-4E94-BAAC-740D39558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18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Staff roles ranged</a:t>
            </a:r>
            <a:r>
              <a:rPr lang="en-US" sz="1200" b="0" i="0" kern="1200" baseline="0" dirty="0">
                <a:solidFill>
                  <a:schemeClr val="tx1"/>
                </a:solidFill>
                <a:effectLst/>
                <a:latin typeface="+mn-lt"/>
                <a:ea typeface="+mn-ea"/>
                <a:cs typeface="+mn-cs"/>
              </a:rPr>
              <a:t> from frontline workers, like residential aides and security to organization leadership, including CEOs and presidents; this offered us a variety of perspectives to better understand all elements of the initiative.</a:t>
            </a:r>
          </a:p>
          <a:p>
            <a:pPr rtl="0" fontAlgn="base"/>
            <a:endParaRPr lang="en-US" sz="1200" b="0" i="0" kern="1200" baseline="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20 still working at same agency as during hoteling, 3 had moved to different agencies – all staff were still working for a homeless services agency at the time of the interviews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35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Now I’ll be walking through some themes that we developed through our rapid analysis process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Hotel environment presented new challenges for overdose prevention vs. those in congregate shelters – these were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primarily related to people having private rooms,</a:t>
            </a:r>
            <a:r>
              <a:rPr lang="en-US" sz="1200" b="0" i="0" kern="1200" baseline="0" dirty="0">
                <a:solidFill>
                  <a:schemeClr val="tx1"/>
                </a:solidFill>
                <a:effectLst/>
                <a:latin typeface="+mn-lt"/>
                <a:ea typeface="+mn-ea"/>
                <a:cs typeface="+mn-cs"/>
              </a:rPr>
              <a:t> in which there were f</a:t>
            </a:r>
            <a:r>
              <a:rPr lang="en-US" sz="1200" b="0" i="0" kern="1200" dirty="0">
                <a:solidFill>
                  <a:schemeClr val="tx1"/>
                </a:solidFill>
                <a:effectLst/>
                <a:latin typeface="+mn-lt"/>
                <a:ea typeface="+mn-ea"/>
                <a:cs typeface="+mn-cs"/>
              </a:rPr>
              <a:t>ewer eyes on people compared to in congregate settings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63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982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Mitigation strategies included “wellness checks”, in which staff would knock on doors (in some cases, every hour even throughout the night) and naloxone distribution for staff, clients,</a:t>
            </a:r>
            <a:r>
              <a:rPr lang="en-US" sz="1200" b="0" i="0" kern="1200" baseline="0" dirty="0">
                <a:solidFill>
                  <a:schemeClr val="tx1"/>
                </a:solidFill>
                <a:effectLst/>
                <a:latin typeface="+mn-lt"/>
                <a:ea typeface="+mn-ea"/>
                <a:cs typeface="+mn-cs"/>
              </a:rPr>
              <a:t> and throughout the hotel.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It was mixed though whether staff reported more or</a:t>
            </a:r>
            <a:r>
              <a:rPr lang="en-US" sz="1200" b="0" i="0" kern="1200" baseline="0" dirty="0">
                <a:solidFill>
                  <a:schemeClr val="tx1"/>
                </a:solidFill>
                <a:effectLst/>
                <a:latin typeface="+mn-lt"/>
                <a:ea typeface="+mn-ea"/>
                <a:cs typeface="+mn-cs"/>
              </a:rPr>
              <a:t> fewer </a:t>
            </a:r>
            <a:r>
              <a:rPr lang="en-US" sz="1200" b="0" i="0" kern="1200" dirty="0">
                <a:solidFill>
                  <a:schemeClr val="tx1"/>
                </a:solidFill>
                <a:effectLst/>
                <a:latin typeface="+mn-lt"/>
                <a:ea typeface="+mn-ea"/>
                <a:cs typeface="+mn-cs"/>
              </a:rPr>
              <a:t>overdoses in their hotels – some reported that there were fewer ODs</a:t>
            </a:r>
            <a:r>
              <a:rPr lang="en-US" sz="1200" b="0" i="0" kern="1200" baseline="0" dirty="0">
                <a:solidFill>
                  <a:schemeClr val="tx1"/>
                </a:solidFill>
                <a:effectLst/>
                <a:latin typeface="+mn-lt"/>
                <a:ea typeface="+mn-ea"/>
                <a:cs typeface="+mn-cs"/>
              </a:rPr>
              <a:t> at hotel vs congregate shelter</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Also unclear how effective the strategies (particularly wellness checks) were (important to note especially given the disruptive nature of the checks)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656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02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There appeared</a:t>
            </a:r>
            <a:r>
              <a:rPr lang="en-US" sz="1200" b="0" i="0" kern="1200" baseline="0" dirty="0">
                <a:solidFill>
                  <a:schemeClr val="tx1"/>
                </a:solidFill>
                <a:effectLst/>
                <a:latin typeface="+mn-lt"/>
                <a:ea typeface="+mn-ea"/>
                <a:cs typeface="+mn-cs"/>
              </a:rPr>
              <a:t> to be a mixed impact of the hotel on substance use behaviors and patterns. Clients and staff attributed these changes to a variety of micro and macro environmental factors. </a:t>
            </a:r>
          </a:p>
          <a:p>
            <a:pPr rtl="0" fontAlgn="base"/>
            <a:endParaRPr lang="en-US" sz="1200" b="0" i="0" kern="1200" baseline="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Micro-environmental factors</a:t>
            </a:r>
            <a:r>
              <a:rPr lang="en-US" sz="1200" b="0" i="0" kern="1200" baseline="0" dirty="0">
                <a:solidFill>
                  <a:schemeClr val="tx1"/>
                </a:solidFill>
                <a:effectLst/>
                <a:latin typeface="+mn-lt"/>
                <a:ea typeface="+mn-ea"/>
                <a:cs typeface="+mn-cs"/>
              </a:rPr>
              <a:t> were those </a:t>
            </a:r>
            <a:r>
              <a:rPr lang="en-US" sz="1200" b="0" i="0" kern="1200" dirty="0">
                <a:solidFill>
                  <a:schemeClr val="tx1"/>
                </a:solidFill>
                <a:effectLst/>
                <a:latin typeface="+mn-lt"/>
                <a:ea typeface="+mn-ea"/>
                <a:cs typeface="+mn-cs"/>
              </a:rPr>
              <a:t>really related to the hotels, neighborhoods, etc. themselves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Macro-environmental: Were more of the global stress, isolation, boredom</a:t>
            </a:r>
            <a:r>
              <a:rPr lang="en-US" sz="1200" b="0" i="0" kern="1200" baseline="0" dirty="0">
                <a:solidFill>
                  <a:schemeClr val="tx1"/>
                </a:solidFill>
                <a:effectLst/>
                <a:latin typeface="+mn-lt"/>
                <a:ea typeface="+mn-ea"/>
                <a:cs typeface="+mn-cs"/>
              </a:rPr>
              <a:t> we saw during the pandemic, and not necessarily related directed to the hotel or homelessness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290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464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quote showing more macro-level impacts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917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quote showing more macro-level impacts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976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Theme 3 – benefits from increased privacy and decreased stress </a:t>
            </a:r>
          </a:p>
          <a:p>
            <a:pPr rtl="0" fontAlgn="base"/>
            <a:r>
              <a:rPr lang="en-US" sz="1200" b="0" i="0" kern="1200" dirty="0">
                <a:solidFill>
                  <a:schemeClr val="tx1"/>
                </a:solidFill>
                <a:effectLst/>
                <a:latin typeface="+mn-lt"/>
                <a:ea typeface="+mn-ea"/>
                <a:cs typeface="+mn-cs"/>
              </a:rPr>
              <a:t>Increased privacy and decreased stress at hotels allowed some clients to better meet substance use-related and other life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93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a:t>
            </a:r>
            <a:r>
              <a:rPr lang="en-US" baseline="0" dirty="0"/>
              <a:t> – our funding,  disclaimer on views </a:t>
            </a:r>
            <a:endParaRPr lang="en-US" dirty="0"/>
          </a:p>
        </p:txBody>
      </p:sp>
      <p:sp>
        <p:nvSpPr>
          <p:cNvPr id="4" name="Slide Number Placeholder 3"/>
          <p:cNvSpPr>
            <a:spLocks noGrp="1"/>
          </p:cNvSpPr>
          <p:nvPr>
            <p:ph type="sldNum" sz="quarter" idx="10"/>
          </p:nvPr>
        </p:nvSpPr>
        <p:spPr/>
        <p:txBody>
          <a:bodyPr/>
          <a:lstStyle/>
          <a:p>
            <a:fld id="{06B4F44C-E21E-4B86-B22A-83EF39D84DF1}" type="slidenum">
              <a:rPr lang="en-US" smtClean="0"/>
              <a:t>2</a:t>
            </a:fld>
            <a:endParaRPr lang="en-US"/>
          </a:p>
        </p:txBody>
      </p:sp>
    </p:spTree>
    <p:extLst>
      <p:ext uri="{BB962C8B-B14F-4D97-AF65-F5344CB8AC3E}">
        <p14:creationId xmlns:p14="http://schemas.microsoft.com/office/powerpoint/2010/main" val="1129517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Clients themselves also noted the wellbeing of being in hotels and how this impacted them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29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Clients themselves also noted the wellbeing of being in hotels and how this impacted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940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Hotels</a:t>
            </a:r>
            <a:r>
              <a:rPr lang="en-US" sz="1200" b="0" i="0" kern="1200" baseline="0" dirty="0">
                <a:solidFill>
                  <a:schemeClr val="tx1"/>
                </a:solidFill>
                <a:effectLst/>
                <a:latin typeface="+mn-lt"/>
                <a:ea typeface="+mn-ea"/>
                <a:cs typeface="+mn-cs"/>
              </a:rPr>
              <a:t> may have some benefits for mental and physical health, but overdose risks need to be addressed</a:t>
            </a:r>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Overall challenging to separate out the unique impact of hotels / non-congregate sheltering vs the impact of the pandemic itself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Next steps: ongoing thematic analysis; quantitative analysis of health impacts (including substance use) of the hotels: difference-in-difference analyses using linked housing &amp; healthcare data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956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Aptos"/>
                <a:ea typeface="Aptos"/>
                <a:cs typeface="Times New Roman" panose="02020603050405020304" pitchFamily="18" charset="0"/>
              </a:rPr>
              <a:t>What should you take home from this study? </a:t>
            </a:r>
          </a:p>
          <a:p>
            <a:pPr marL="171450" marR="0" lvl="0" indent="-171450">
              <a:lnSpc>
                <a:spcPct val="107000"/>
              </a:lnSpc>
              <a:spcBef>
                <a:spcPts val="0"/>
              </a:spcBef>
              <a:spcAft>
                <a:spcPts val="800"/>
              </a:spcAft>
              <a:buFontTx/>
              <a:buChar char="‒"/>
              <a:tabLst>
                <a:tab pos="457200" algn="l"/>
              </a:tabLst>
            </a:pPr>
            <a:r>
              <a:rPr lang="en-US" sz="1200" kern="100" dirty="0">
                <a:effectLst/>
                <a:latin typeface="Aptos"/>
                <a:ea typeface="Aptos"/>
                <a:cs typeface="Times New Roman" panose="02020603050405020304" pitchFamily="18" charset="0"/>
              </a:rPr>
              <a:t>This study only evaluated the impact of hoteling on substance use</a:t>
            </a:r>
          </a:p>
          <a:p>
            <a:pPr marL="171450" lvl="0" indent="-171450">
              <a:buFontTx/>
              <a:buChar char="‒"/>
            </a:pPr>
            <a:r>
              <a:rPr lang="en-US" dirty="0"/>
              <a:t>Impact of moving people from congregate shelters to hotel rooms complex when it comes to substance use </a:t>
            </a:r>
          </a:p>
          <a:p>
            <a:pPr marL="171450" lvl="0" indent="-171450">
              <a:buFontTx/>
              <a:buChar char="‒"/>
            </a:pPr>
            <a:r>
              <a:rPr lang="en-US" i="0" dirty="0"/>
              <a:t>The big picture – and what we heard over and over again in our interviews – is that homelessness itself is very detrimental to people’s health, including as related to substance use </a:t>
            </a:r>
          </a:p>
          <a:p>
            <a:pPr marL="171450" marR="0" lvl="0" indent="-171450">
              <a:lnSpc>
                <a:spcPct val="107000"/>
              </a:lnSpc>
              <a:spcBef>
                <a:spcPts val="0"/>
              </a:spcBef>
              <a:spcAft>
                <a:spcPts val="800"/>
              </a:spcAft>
              <a:buFontTx/>
              <a:buChar char="‒"/>
              <a:tabLst>
                <a:tab pos="457200" algn="l"/>
              </a:tabLst>
            </a:pPr>
            <a:r>
              <a:rPr lang="en-US" sz="1200" kern="100" dirty="0">
                <a:effectLst/>
                <a:latin typeface="Aptos"/>
                <a:ea typeface="Aptos"/>
                <a:cs typeface="Times New Roman" panose="02020603050405020304" pitchFamily="18" charset="0"/>
              </a:rPr>
              <a:t>But the solution isn’t related to what environments we should be using as shelters while people are homeless – environment </a:t>
            </a:r>
            <a:r>
              <a:rPr lang="en-US" sz="1200" i="1" kern="100" dirty="0">
                <a:effectLst/>
                <a:latin typeface="Aptos"/>
                <a:ea typeface="Aptos"/>
                <a:cs typeface="Times New Roman" panose="02020603050405020304" pitchFamily="18" charset="0"/>
              </a:rPr>
              <a:t>is </a:t>
            </a:r>
            <a:r>
              <a:rPr lang="en-US" sz="1200" kern="100" dirty="0">
                <a:effectLst/>
                <a:latin typeface="Aptos"/>
                <a:ea typeface="Aptos"/>
                <a:cs typeface="Times New Roman" panose="02020603050405020304" pitchFamily="18" charset="0"/>
              </a:rPr>
              <a:t>important and should be considered -- but the solution is not using hotels as shelter permanently.</a:t>
            </a:r>
          </a:p>
          <a:p>
            <a:pPr marL="171450" marR="0" lvl="0" indent="-171450">
              <a:lnSpc>
                <a:spcPct val="107000"/>
              </a:lnSpc>
              <a:spcBef>
                <a:spcPts val="0"/>
              </a:spcBef>
              <a:spcAft>
                <a:spcPts val="800"/>
              </a:spcAft>
              <a:buFontTx/>
              <a:buChar char="‒"/>
              <a:tabLst>
                <a:tab pos="457200" algn="l"/>
              </a:tabLst>
            </a:pPr>
            <a:r>
              <a:rPr lang="en-US" sz="1200" kern="100" dirty="0">
                <a:effectLst/>
                <a:latin typeface="Aptos"/>
                <a:ea typeface="Aptos"/>
                <a:cs typeface="Times New Roman" panose="02020603050405020304" pitchFamily="18" charset="0"/>
              </a:rPr>
              <a:t>The take home point then is that we need to be doing more to prevent and end homelessness; homelessness is largely a problem of lack of enough affordable housing (as well as racism, and economic and educational inequity), </a:t>
            </a:r>
            <a:r>
              <a:rPr lang="en-US" sz="900" kern="100" dirty="0">
                <a:effectLst/>
                <a:latin typeface="Aptos"/>
                <a:ea typeface="Aptos"/>
                <a:cs typeface="Times New Roman" panose="02020603050405020304" pitchFamily="18" charset="0"/>
              </a:rPr>
              <a:t> </a:t>
            </a:r>
            <a:r>
              <a:rPr lang="en-US" sz="1200" kern="100" dirty="0">
                <a:effectLst/>
                <a:latin typeface="Aptos"/>
                <a:ea typeface="Aptos"/>
                <a:cs typeface="Times New Roman" panose="02020603050405020304" pitchFamily="18" charset="0"/>
              </a:rPr>
              <a:t>and thus the solutions also revolve around housing</a:t>
            </a:r>
            <a:r>
              <a:rPr lang="en-US" sz="900" kern="100" dirty="0">
                <a:effectLst/>
                <a:latin typeface="Aptos"/>
                <a:ea typeface="Aptos"/>
                <a:cs typeface="Times New Roman" panose="02020603050405020304" pitchFamily="18" charset="0"/>
              </a:rPr>
              <a:t> </a:t>
            </a:r>
            <a:r>
              <a:rPr lang="en-US" sz="1200" kern="100" dirty="0">
                <a:effectLst/>
                <a:latin typeface="Aptos"/>
                <a:ea typeface="Aptos"/>
                <a:cs typeface="Times New Roman" panose="02020603050405020304" pitchFamily="18" charset="0"/>
              </a:rPr>
              <a:t>, economic growth or support, better education and job training, and better paying jobs. Some people need just rental subsidies, which could occur via an expansion of Housing Choice Vouchers in the U.S. Other people may need more health-related and life supports – the gold standard evidence-based model for this is permanent supportive housing provided using a Housing First approach where people have permanent apartments of their own and are provided with supportive services. We also need to do more to prevent homelessness from occurring in the first place. These are the sorts of upstream interventions that we will need to prevent the downstream health consequences of homelessness. </a:t>
            </a:r>
            <a:r>
              <a:rPr lang="en-US" i="0" dirty="0"/>
              <a:t> </a:t>
            </a:r>
            <a:endParaRPr lang="en-US" dirty="0"/>
          </a:p>
          <a:p>
            <a:endParaRPr lang="en-US" dirty="0"/>
          </a:p>
          <a:p>
            <a:r>
              <a:rPr lang="en-US" dirty="0"/>
              <a:t>https://pixabay.com/en/housing-buildings-city-154839/</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E6F44A-B88D-2946-8FFA-91DB132F0E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3877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now I’m going to transition to another part of our CHIP study. As I said before, one of the aims of the CHIP study was to investigate the other innovations at the intersection of substance use and homelessness that emerged during COVID, which we did partially through conducting a scoping literature review</a:t>
            </a:r>
            <a:endParaRPr lang="en-US" dirty="0"/>
          </a:p>
        </p:txBody>
      </p:sp>
      <p:sp>
        <p:nvSpPr>
          <p:cNvPr id="4" name="Slide Number Placeholder 3"/>
          <p:cNvSpPr>
            <a:spLocks noGrp="1"/>
          </p:cNvSpPr>
          <p:nvPr>
            <p:ph type="sldNum" sz="quarter" idx="10"/>
          </p:nvPr>
        </p:nvSpPr>
        <p:spPr/>
        <p:txBody>
          <a:bodyPr/>
          <a:lstStyle/>
          <a:p>
            <a:fld id="{668654EF-92F4-4E94-BAAC-740D39558F51}" type="slidenum">
              <a:rPr lang="en-US" smtClean="0"/>
              <a:t>24</a:t>
            </a:fld>
            <a:endParaRPr lang="en-US"/>
          </a:p>
        </p:txBody>
      </p:sp>
    </p:spTree>
    <p:extLst>
      <p:ext uri="{BB962C8B-B14F-4D97-AF65-F5344CB8AC3E}">
        <p14:creationId xmlns:p14="http://schemas.microsoft.com/office/powerpoint/2010/main" val="9755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Well documented bi-directional relationship between homelessness and SU.</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pandemic impacted SU behaviors and risks in a variety of ways, including changes in drug supply, where people were using, if people were using in isolation, as well as impacting treatment access. These impacts were felt strong among PEH. </a:t>
            </a:r>
            <a:r>
              <a:rPr lang="en-US" sz="1200" b="0" i="0" kern="1200" dirty="0">
                <a:solidFill>
                  <a:schemeClr val="tx1"/>
                </a:solidFill>
                <a:effectLst/>
                <a:latin typeface="+mn-lt"/>
                <a:ea typeface="+mn-ea"/>
                <a:cs typeface="+mn-cs"/>
              </a:rPr>
              <a:t>Drug overdoses are already a leading cause of death among PEH, and during the pandemic, PEH experienced overdose at higher rates than their housed counterparts.</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While the pandemic led to massive morbidity and mortality, it also served as an impetus to find creative solutions to protect people experiencing homelessness from the impacts of COVID-19 and to adapt substance use disorder treatment to new pandemic-appropriate models.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68654EF-92F4-4E94-BAAC-740D39558F51}" type="slidenum">
              <a:rPr lang="en-US" smtClean="0"/>
              <a:t>25</a:t>
            </a:fld>
            <a:endParaRPr lang="en-US"/>
          </a:p>
        </p:txBody>
      </p:sp>
    </p:spTree>
    <p:extLst>
      <p:ext uri="{BB962C8B-B14F-4D97-AF65-F5344CB8AC3E}">
        <p14:creationId xmlns:p14="http://schemas.microsoft.com/office/powerpoint/2010/main" val="3740316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Goal of review: to identify, catalog, and summarize these innovations that emerged during the pandemic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We did not seek to evaluate effectiveness of the interventions and programs we found, just to provide a snapshot of innovations that came out of the pandemic, with the ultimate</a:t>
            </a:r>
            <a:r>
              <a:rPr lang="en-US" sz="1200" b="0" i="0" kern="1200" baseline="0" dirty="0">
                <a:solidFill>
                  <a:schemeClr val="tx1"/>
                </a:solidFill>
                <a:effectLst/>
                <a:latin typeface="+mn-lt"/>
                <a:ea typeface="+mn-ea"/>
                <a:cs typeface="+mn-cs"/>
              </a:rPr>
              <a:t> goal of providing actionable information to guide responses to </a:t>
            </a:r>
            <a:r>
              <a:rPr lang="en-US" sz="1200" b="0" i="0" kern="1200" dirty="0">
                <a:solidFill>
                  <a:schemeClr val="tx1"/>
                </a:solidFill>
                <a:effectLst/>
                <a:latin typeface="+mn-lt"/>
                <a:ea typeface="+mn-ea"/>
                <a:cs typeface="+mn-cs"/>
              </a:rPr>
              <a:t>future pandemics + to address current crises of homelessness and substance use </a:t>
            </a:r>
          </a:p>
          <a:p>
            <a:pPr marL="0" indent="0">
              <a:buFont typeface="Arial" panose="020B0604020202020204" pitchFamily="34" charset="0"/>
              <a:buNone/>
            </a:pPr>
            <a:endParaRPr lang="en-US" sz="900" b="0" dirty="0">
              <a:solidFill>
                <a:srgbClr val="000000"/>
              </a:solidFill>
            </a:endParaRPr>
          </a:p>
          <a:p>
            <a:pPr marL="0" indent="0">
              <a:buFont typeface="Arial" panose="020B0604020202020204" pitchFamily="34" charset="0"/>
              <a:buNone/>
            </a:pPr>
            <a:endParaRPr lang="en-US" sz="900" b="0" dirty="0">
              <a:solidFill>
                <a:srgbClr val="000000"/>
              </a:solidFill>
            </a:endParaRPr>
          </a:p>
        </p:txBody>
      </p:sp>
      <p:sp>
        <p:nvSpPr>
          <p:cNvPr id="4" name="Slide Number Placeholder 3"/>
          <p:cNvSpPr>
            <a:spLocks noGrp="1"/>
          </p:cNvSpPr>
          <p:nvPr>
            <p:ph type="sldNum" sz="quarter" idx="10"/>
          </p:nvPr>
        </p:nvSpPr>
        <p:spPr/>
        <p:txBody>
          <a:bodyPr/>
          <a:lstStyle/>
          <a:p>
            <a:fld id="{668654EF-92F4-4E94-BAAC-740D39558F51}" type="slidenum">
              <a:rPr lang="en-US" smtClean="0"/>
              <a:t>26</a:t>
            </a:fld>
            <a:endParaRPr lang="en-US"/>
          </a:p>
        </p:txBody>
      </p:sp>
    </p:spTree>
    <p:extLst>
      <p:ext uri="{BB962C8B-B14F-4D97-AF65-F5344CB8AC3E}">
        <p14:creationId xmlns:p14="http://schemas.microsoft.com/office/powerpoint/2010/main" val="3548589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Searched 5 academic, 3 gray lit databases and google for papers relating to substance use, homelessness and COVID-19 </a:t>
            </a:r>
          </a:p>
          <a:p>
            <a:r>
              <a:rPr lang="en-US" sz="1200" kern="1200" dirty="0">
                <a:solidFill>
                  <a:schemeClr val="tx1"/>
                </a:solidFill>
                <a:effectLst/>
                <a:latin typeface="+mn-lt"/>
                <a:ea typeface="+mn-ea"/>
                <a:cs typeface="+mn-cs"/>
              </a:rPr>
              <a:t>Research librarian helped us determine search strategy </a:t>
            </a:r>
          </a:p>
          <a:p>
            <a:r>
              <a:rPr lang="en-US" sz="1200" kern="1200" dirty="0">
                <a:solidFill>
                  <a:schemeClr val="tx1"/>
                </a:solidFill>
                <a:effectLst/>
                <a:latin typeface="+mn-lt"/>
                <a:ea typeface="+mn-ea"/>
                <a:cs typeface="+mn-cs"/>
              </a:rPr>
              <a:t>Conducted initial search in Nov 2022 and a follow up in Sept 2023 to ensure inclusion of recently published articles, since this is a continually evolving field </a:t>
            </a:r>
          </a:p>
          <a:p>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8654EF-92F4-4E94-BAAC-740D39558F51}" type="slidenum">
              <a:rPr lang="en-US" smtClean="0"/>
              <a:t>27</a:t>
            </a:fld>
            <a:endParaRPr lang="en-US"/>
          </a:p>
        </p:txBody>
      </p:sp>
    </p:spTree>
    <p:extLst>
      <p:ext uri="{BB962C8B-B14F-4D97-AF65-F5344CB8AC3E}">
        <p14:creationId xmlns:p14="http://schemas.microsoft.com/office/powerpoint/2010/main" val="2934084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Inclusion/exclusion criteria was developed iteratively as a team – ultimately we wanted to include articles that discussed a pandemic-related substance use focused intervention that meaningfully included PEH </a:t>
            </a:r>
          </a:p>
          <a:p>
            <a:pPr rtl="0" fontAlgn="base"/>
            <a:r>
              <a:rPr lang="en-US" sz="1200" b="0" i="0" kern="1200" dirty="0">
                <a:solidFill>
                  <a:schemeClr val="tx1"/>
                </a:solidFill>
                <a:effectLst/>
                <a:latin typeface="+mn-lt"/>
                <a:ea typeface="+mn-ea"/>
                <a:cs typeface="+mn-cs"/>
              </a:rPr>
              <a:t>Screened titles/abstracts, then full text – each title/abstract and full text were screened by at least 2 members of the study team </a:t>
            </a:r>
          </a:p>
          <a:p>
            <a:endParaRPr lang="en-US" dirty="0"/>
          </a:p>
        </p:txBody>
      </p:sp>
      <p:sp>
        <p:nvSpPr>
          <p:cNvPr id="4" name="Slide Number Placeholder 3"/>
          <p:cNvSpPr>
            <a:spLocks noGrp="1"/>
          </p:cNvSpPr>
          <p:nvPr>
            <p:ph type="sldNum" sz="quarter" idx="10"/>
          </p:nvPr>
        </p:nvSpPr>
        <p:spPr/>
        <p:txBody>
          <a:bodyPr/>
          <a:lstStyle/>
          <a:p>
            <a:fld id="{668654EF-92F4-4E94-BAAC-740D39558F51}" type="slidenum">
              <a:rPr lang="en-US" smtClean="0"/>
              <a:t>28</a:t>
            </a:fld>
            <a:endParaRPr lang="en-US"/>
          </a:p>
        </p:txBody>
      </p:sp>
    </p:spTree>
    <p:extLst>
      <p:ext uri="{BB962C8B-B14F-4D97-AF65-F5344CB8AC3E}">
        <p14:creationId xmlns:p14="http://schemas.microsoft.com/office/powerpoint/2010/main" val="3324342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Data extracted: location, intervention type, setting, substance addressed by intervention, methodology, participant information, and outcomes </a:t>
            </a:r>
          </a:p>
          <a:p>
            <a:pPr rtl="0" fontAlgn="base"/>
            <a:r>
              <a:rPr lang="en-US" sz="1200" b="0" i="0" kern="1200" dirty="0">
                <a:solidFill>
                  <a:schemeClr val="tx1"/>
                </a:solidFill>
                <a:effectLst/>
                <a:latin typeface="+mn-lt"/>
                <a:ea typeface="+mn-ea"/>
                <a:cs typeface="+mn-cs"/>
              </a:rPr>
              <a:t>Extraction completed by one person, with a second checking for accuracy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We used </a:t>
            </a:r>
            <a:r>
              <a:rPr lang="en-US" sz="1200" b="0" i="0" kern="1200" dirty="0" err="1">
                <a:solidFill>
                  <a:schemeClr val="tx1"/>
                </a:solidFill>
                <a:effectLst/>
                <a:latin typeface="+mn-lt"/>
                <a:ea typeface="+mn-ea"/>
                <a:cs typeface="+mn-cs"/>
              </a:rPr>
              <a:t>Covidence</a:t>
            </a:r>
            <a:r>
              <a:rPr lang="en-US" sz="1200" b="0" i="0" kern="1200" dirty="0">
                <a:solidFill>
                  <a:schemeClr val="tx1"/>
                </a:solidFill>
                <a:effectLst/>
                <a:latin typeface="+mn-lt"/>
                <a:ea typeface="+mn-ea"/>
                <a:cs typeface="+mn-cs"/>
              </a:rPr>
              <a:t>, an online software for systematic review management, to organize/streamline the review. Happy to talk more about </a:t>
            </a:r>
            <a:r>
              <a:rPr lang="en-US" sz="1200" b="0" i="0" kern="1200" dirty="0" err="1">
                <a:solidFill>
                  <a:schemeClr val="tx1"/>
                </a:solidFill>
                <a:effectLst/>
                <a:latin typeface="+mn-lt"/>
                <a:ea typeface="+mn-ea"/>
                <a:cs typeface="+mn-cs"/>
              </a:rPr>
              <a:t>Covidence</a:t>
            </a:r>
            <a:r>
              <a:rPr lang="en-US" sz="1200" b="0" i="0" kern="1200" dirty="0">
                <a:solidFill>
                  <a:schemeClr val="tx1"/>
                </a:solidFill>
                <a:effectLst/>
                <a:latin typeface="+mn-lt"/>
                <a:ea typeface="+mn-ea"/>
                <a:cs typeface="+mn-cs"/>
              </a:rPr>
              <a:t> later if people are interested in it as a tool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Covidence</a:t>
            </a:r>
            <a:r>
              <a:rPr lang="en-US" sz="1200" b="0" i="0" kern="1200" dirty="0">
                <a:solidFill>
                  <a:schemeClr val="tx1"/>
                </a:solidFill>
                <a:effectLst/>
                <a:latin typeface="+mn-lt"/>
                <a:ea typeface="+mn-ea"/>
                <a:cs typeface="+mn-cs"/>
              </a:rPr>
              <a:t> flagged/removed duplicates, and has a user friendly platform for screening and data extraction – you can put your inclusion/exclusion in, and keep track of reasons for exclusion, set it so that each article needs to be screened by 2+ people, etc. Built a data extraction template with similar settings – needed to be checked by a separate user. Also keeps track of how many studies each user screened/extracted. </a:t>
            </a:r>
          </a:p>
          <a:p>
            <a:pPr rtl="0" fontAlgn="base"/>
            <a:r>
              <a:rPr lang="en-US" sz="1200" b="0" i="0" kern="1200" dirty="0">
                <a:solidFill>
                  <a:schemeClr val="tx1"/>
                </a:solidFill>
                <a:effectLst/>
                <a:latin typeface="+mn-lt"/>
                <a:ea typeface="+mn-ea"/>
                <a:cs typeface="+mn-cs"/>
              </a:rPr>
              <a:t>No quality assessment of the included literature was completed, in keeping with standard scoping review methodology and due to the wide range of design of included articles. </a:t>
            </a:r>
          </a:p>
          <a:p>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8654EF-92F4-4E94-BAAC-740D39558F51}" type="slidenum">
              <a:rPr lang="en-US" smtClean="0"/>
              <a:t>29</a:t>
            </a:fld>
            <a:endParaRPr lang="en-US"/>
          </a:p>
        </p:txBody>
      </p:sp>
    </p:spTree>
    <p:extLst>
      <p:ext uri="{BB962C8B-B14F-4D97-AF65-F5344CB8AC3E}">
        <p14:creationId xmlns:p14="http://schemas.microsoft.com/office/powerpoint/2010/main" val="341811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What I’m presenting on now is part of a larger study entitled the COVID-19 hotel intervention for people experiencing homelessness (CHIP) study, for which I am the research coordinator.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After I wrap this up, I’ll be presenting on another part of the CHIP study, so I wanted to provide some context here. I’ll answer questions at the end of both parts!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CHIP study has two main goals: to explore how substance use behaviors and treatment access changed for people experiencing homelessness who were placed into hotels during the COVID-19 pandemic in New York City AND to explore other pandemic-related innovations at the intersection of substance use and homelessness. As I said before, I’ll first be talking about our qualitative exploration of the protective hoteling, but later on I will talk about the environmental scan. </a:t>
            </a:r>
          </a:p>
          <a:p>
            <a:pPr lvl="0" algn="l"/>
            <a:endParaRPr lang="en-US" sz="4400" b="0" dirty="0">
              <a:solidFill>
                <a:srgbClr val="000000"/>
              </a:solidFill>
            </a:endParaRPr>
          </a:p>
          <a:p>
            <a:pPr lvl="0"/>
            <a:r>
              <a:rPr lang="en-US" sz="1200" kern="1200" dirty="0">
                <a:solidFill>
                  <a:schemeClr val="tx1"/>
                </a:solidFill>
                <a:effectLst/>
                <a:latin typeface="+mn-lt"/>
                <a:ea typeface="+mn-ea"/>
                <a:cs typeface="+mn-cs"/>
              </a:rPr>
              <a:t>Also shown here are our study partners: New York City DHS/DSS, Project Renewal.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And crucial</a:t>
            </a:r>
            <a:r>
              <a:rPr lang="en-US" sz="1200" kern="1200" baseline="0" dirty="0">
                <a:solidFill>
                  <a:schemeClr val="tx1"/>
                </a:solidFill>
                <a:effectLst/>
                <a:latin typeface="+mn-lt"/>
                <a:ea typeface="+mn-ea"/>
                <a:cs typeface="+mn-cs"/>
              </a:rPr>
              <a:t> to the study is the </a:t>
            </a:r>
            <a:r>
              <a:rPr lang="en-US" sz="1200" kern="1200" dirty="0">
                <a:solidFill>
                  <a:schemeClr val="tx1"/>
                </a:solidFill>
                <a:effectLst/>
                <a:latin typeface="+mn-lt"/>
                <a:ea typeface="+mn-ea"/>
                <a:cs typeface="+mn-cs"/>
              </a:rPr>
              <a:t>18-member external Study Advisory Board (SAB) (some of them pictured here with study team members at our Year 1 celebration picnic), which is made up of individuals with lived experience of homelessness and drug use, including some who had lived in a COVID-19 protective hotel, homeless services providers who were directly involved with the pandemic hotel initiative, and relevant governmental agencies and advocacy organizations. The SAB is instrumental in study design, recruitment, and thematic analysis,</a:t>
            </a:r>
            <a:r>
              <a:rPr lang="en-US" sz="1200" kern="1200" baseline="0" dirty="0">
                <a:solidFill>
                  <a:schemeClr val="tx1"/>
                </a:solidFill>
                <a:effectLst/>
                <a:latin typeface="+mn-lt"/>
                <a:ea typeface="+mn-ea"/>
                <a:cs typeface="+mn-cs"/>
              </a:rPr>
              <a:t> and t</a:t>
            </a:r>
            <a:r>
              <a:rPr lang="en-US" sz="1200" kern="1200" dirty="0">
                <a:solidFill>
                  <a:schemeClr val="tx1"/>
                </a:solidFill>
                <a:effectLst/>
                <a:latin typeface="+mn-lt"/>
                <a:ea typeface="+mn-ea"/>
                <a:cs typeface="+mn-cs"/>
              </a:rPr>
              <a:t>he SAB members with lived experience have been an especially integral part of the study, providing feedback at every step of the process. SAB members are paid for their time (both for our regular meetings and for any dissemination activities).</a:t>
            </a:r>
          </a:p>
          <a:p>
            <a:pPr lvl="0" algn="l"/>
            <a:endParaRPr lang="en-US" sz="4400" b="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960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Our PRISMA flowchart – ultimately found 68 articles eligible for inclusion </a:t>
            </a:r>
          </a:p>
          <a:p>
            <a:pPr rtl="0" fontAlgn="base"/>
            <a:r>
              <a:rPr lang="en-US" sz="1200" b="0" i="0" kern="1200" dirty="0">
                <a:solidFill>
                  <a:schemeClr val="tx1"/>
                </a:solidFill>
                <a:effectLst/>
                <a:latin typeface="+mn-lt"/>
                <a:ea typeface="+mn-ea"/>
                <a:cs typeface="+mn-cs"/>
              </a:rPr>
              <a:t>Reasons for exclusion: no intervention, no inclusion of PEH, not in response to COVID, no full text/abstract only </a:t>
            </a:r>
          </a:p>
          <a:p>
            <a:pPr marL="0" marR="0" lvl="0" indent="130175" algn="l" defTabSz="914400" rtl="0" eaLnBrk="0" fontAlgn="base" latinLnBrk="0" hangingPunct="0">
              <a:lnSpc>
                <a:spcPct val="100000"/>
              </a:lnSpc>
              <a:spcBef>
                <a:spcPct val="0"/>
              </a:spcBef>
              <a:spcAft>
                <a:spcPct val="0"/>
              </a:spcAft>
              <a:buClrTx/>
              <a:buSzTx/>
              <a:buFontTx/>
              <a:buNone/>
              <a:tabLst/>
            </a:pPr>
            <a:endParaRPr lang="en-US" sz="2400" b="0" dirty="0">
              <a:solidFill>
                <a:srgbClr val="000000"/>
              </a:solidFill>
            </a:endParaRPr>
          </a:p>
          <a:p>
            <a:r>
              <a:rPr lang="en-AU" sz="1200" kern="1200" dirty="0">
                <a:solidFill>
                  <a:schemeClr val="tx1"/>
                </a:solidFill>
                <a:effectLst/>
                <a:latin typeface="+mn-lt"/>
                <a:ea typeface="+mn-ea"/>
                <a:cs typeface="+mn-cs"/>
              </a:rPr>
              <a:t>Reasons for exclusion: </a:t>
            </a:r>
          </a:p>
          <a:p>
            <a:r>
              <a:rPr lang="en-AU" sz="1200" kern="1200" dirty="0">
                <a:solidFill>
                  <a:schemeClr val="tx1"/>
                </a:solidFill>
                <a:effectLst/>
                <a:latin typeface="+mn-lt"/>
                <a:ea typeface="+mn-ea"/>
                <a:cs typeface="+mn-cs"/>
              </a:rPr>
              <a:t>Review article (n = 2)</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No intervention / no details about intervention (n = 30)</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Intervention not about substance use (n = 11)</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Intervention not in response to COVID (n = 10)</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Abstract only / no full text published (n = 8)</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No significant discussion of people experiencing homelessness (n = 17)</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Updated version of the same article available for review (n = 2)</a:t>
            </a:r>
            <a:endParaRPr lang="en-US" sz="1200" kern="1200" dirty="0">
              <a:solidFill>
                <a:schemeClr val="tx1"/>
              </a:solidFill>
              <a:effectLst/>
              <a:latin typeface="+mn-lt"/>
              <a:ea typeface="+mn-ea"/>
              <a:cs typeface="+mn-cs"/>
            </a:endParaRPr>
          </a:p>
          <a:p>
            <a:endParaRPr lang="en-US" sz="2400" b="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8654EF-92F4-4E94-BAAC-740D39558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698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Characteristics of included articles:  </a:t>
            </a:r>
          </a:p>
          <a:p>
            <a:pPr rtl="0" fontAlgn="base"/>
            <a:r>
              <a:rPr lang="en-US" sz="1200" b="0" i="0" kern="1200" dirty="0">
                <a:solidFill>
                  <a:schemeClr val="tx1"/>
                </a:solidFill>
                <a:effectLst/>
                <a:latin typeface="+mn-lt"/>
                <a:ea typeface="+mn-ea"/>
                <a:cs typeface="+mn-cs"/>
              </a:rPr>
              <a:t>While most studies discussed</a:t>
            </a:r>
            <a:r>
              <a:rPr lang="en-US" sz="1200" b="0" i="0" kern="1200" baseline="0" dirty="0">
                <a:solidFill>
                  <a:schemeClr val="tx1"/>
                </a:solidFill>
                <a:effectLst/>
                <a:latin typeface="+mn-lt"/>
                <a:ea typeface="+mn-ea"/>
                <a:cs typeface="+mn-cs"/>
              </a:rPr>
              <a:t> interventions in North America, there were 14 countries represented overall.</a:t>
            </a:r>
          </a:p>
          <a:p>
            <a:pPr rtl="0" fontAlgn="base"/>
            <a:endParaRPr lang="en-US" sz="1200" b="0" i="0" kern="1200" baseline="0" dirty="0">
              <a:solidFill>
                <a:schemeClr val="tx1"/>
              </a:solidFill>
              <a:effectLst/>
              <a:latin typeface="+mn-lt"/>
              <a:ea typeface="+mn-ea"/>
              <a:cs typeface="+mn-cs"/>
            </a:endParaRPr>
          </a:p>
          <a:p>
            <a:pPr rtl="0" fontAlgn="base"/>
            <a:r>
              <a:rPr lang="en-US" sz="1200" b="0" i="0" kern="1200" baseline="0" dirty="0">
                <a:solidFill>
                  <a:schemeClr val="tx1"/>
                </a:solidFill>
                <a:effectLst/>
                <a:latin typeface="+mn-lt"/>
                <a:ea typeface="+mn-ea"/>
                <a:cs typeface="+mn-cs"/>
              </a:rPr>
              <a:t>57% of studies focused on opioids alone, but 65 out of the 68 studies addressed opioids in some capacity. The remaining three were focused on alcohol</a:t>
            </a:r>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72.1% (n=49) discussed interventions in North America; 14 countries were represented total </a:t>
            </a:r>
          </a:p>
          <a:p>
            <a:pPr rtl="0" fontAlgn="base"/>
            <a:r>
              <a:rPr lang="en-US" sz="1200" b="0" i="0" kern="1200" dirty="0">
                <a:solidFill>
                  <a:schemeClr val="tx1"/>
                </a:solidFill>
                <a:effectLst/>
                <a:latin typeface="+mn-lt"/>
                <a:ea typeface="+mn-ea"/>
                <a:cs typeface="+mn-cs"/>
              </a:rPr>
              <a:t>83.6% (n=57) were located in urban settings </a:t>
            </a:r>
          </a:p>
          <a:p>
            <a:pPr rtl="0" fontAlgn="base"/>
            <a:r>
              <a:rPr lang="en-US" sz="1200" b="0" i="0" kern="1200" dirty="0">
                <a:solidFill>
                  <a:schemeClr val="tx1"/>
                </a:solidFill>
                <a:effectLst/>
                <a:latin typeface="+mn-lt"/>
                <a:ea typeface="+mn-ea"/>
                <a:cs typeface="+mn-cs"/>
              </a:rPr>
              <a:t>57.4% (n=39) were focused on opioids only, but 65 (95.6%) overall discussed opioids </a:t>
            </a:r>
          </a:p>
          <a:p>
            <a:pPr rtl="0" fontAlgn="base"/>
            <a:r>
              <a:rPr lang="en-US" sz="1200" b="0" i="0" kern="1200" dirty="0">
                <a:solidFill>
                  <a:schemeClr val="tx1"/>
                </a:solidFill>
                <a:effectLst/>
                <a:latin typeface="+mn-lt"/>
                <a:ea typeface="+mn-ea"/>
                <a:cs typeface="+mn-cs"/>
              </a:rPr>
              <a:t>50%% (34) articles discussed interventions specific to PEH </a:t>
            </a:r>
          </a:p>
          <a:p>
            <a:pPr rtl="0" fontAlgn="base"/>
            <a:r>
              <a:rPr lang="en-US" sz="1200" b="0" i="0" kern="1200" dirty="0">
                <a:solidFill>
                  <a:schemeClr val="tx1"/>
                </a:solidFill>
                <a:effectLst/>
                <a:latin typeface="+mn-lt"/>
                <a:ea typeface="+mn-ea"/>
                <a:cs typeface="+mn-cs"/>
              </a:rPr>
              <a:t>The most common methods were observational  </a:t>
            </a:r>
          </a:p>
          <a:p>
            <a:pPr rtl="0" fontAlgn="base"/>
            <a:r>
              <a:rPr lang="en-US" sz="1200" b="0" i="0" kern="1200" dirty="0">
                <a:solidFill>
                  <a:schemeClr val="tx1"/>
                </a:solidFill>
                <a:effectLst/>
                <a:latin typeface="+mn-lt"/>
                <a:ea typeface="+mn-ea"/>
                <a:cs typeface="+mn-cs"/>
              </a:rPr>
              <a:t>program descriptions (n=26), qualitative methods (n=16), quantitative analytic studies (n=14), case series and reports (n=8), and mixed methods (n=4) </a:t>
            </a:r>
          </a:p>
          <a:p>
            <a:pPr rtl="0" fontAlgn="base"/>
            <a:r>
              <a:rPr lang="en-US" sz="1200" b="0" i="0" kern="1200" dirty="0">
                <a:solidFill>
                  <a:schemeClr val="tx1"/>
                </a:solidFill>
                <a:effectLst/>
                <a:latin typeface="+mn-lt"/>
                <a:ea typeface="+mn-ea"/>
                <a:cs typeface="+mn-cs"/>
              </a:rPr>
              <a:t>Most articles were published in 2021 (n=24) and 2022 (n=26) </a:t>
            </a:r>
          </a:p>
          <a:p>
            <a:endParaRPr lang="en-US" dirty="0"/>
          </a:p>
        </p:txBody>
      </p:sp>
      <p:sp>
        <p:nvSpPr>
          <p:cNvPr id="4" name="Slide Number Placeholder 3"/>
          <p:cNvSpPr>
            <a:spLocks noGrp="1"/>
          </p:cNvSpPr>
          <p:nvPr>
            <p:ph type="sldNum" sz="quarter" idx="10"/>
          </p:nvPr>
        </p:nvSpPr>
        <p:spPr/>
        <p:txBody>
          <a:bodyPr/>
          <a:lstStyle/>
          <a:p>
            <a:fld id="{F158B1F4-53CD-48CD-870F-150EE1BE88BE}" type="slidenum">
              <a:rPr lang="en-US" smtClean="0"/>
              <a:t>31</a:t>
            </a:fld>
            <a:endParaRPr lang="en-US"/>
          </a:p>
        </p:txBody>
      </p:sp>
    </p:spTree>
    <p:extLst>
      <p:ext uri="{BB962C8B-B14F-4D97-AF65-F5344CB8AC3E}">
        <p14:creationId xmlns:p14="http://schemas.microsoft.com/office/powerpoint/2010/main" val="1127401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Interventions described in the articles fell into two broad buckets – those focused on SUD treatment (including medication and/or counseling based treatment) and those focused on harm reduction (including preventing overdose and/or withdrawal)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SUD treatment – mostly goal to continue/expand treatment access while preventing COVID. Here are some of</a:t>
            </a:r>
            <a:r>
              <a:rPr lang="en-US" sz="1200" b="0" i="0" kern="1200" baseline="0" dirty="0">
                <a:solidFill>
                  <a:schemeClr val="tx1"/>
                </a:solidFill>
                <a:effectLst/>
                <a:latin typeface="+mn-lt"/>
                <a:ea typeface="+mn-ea"/>
                <a:cs typeface="+mn-cs"/>
              </a:rPr>
              <a:t> the top SUD treatment related interventions. Most commonly reported on intervention was telemedicine based MOUD prescribing and maintenance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8654EF-92F4-4E94-BAAC-740D39558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170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Harm reduction – goal to prevent overdose/withdrawal, facilitate isolation, prevent COVID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All but one of the</a:t>
            </a:r>
            <a:r>
              <a:rPr lang="en-US" sz="1200" b="0" i="0" kern="1200" baseline="0" dirty="0">
                <a:solidFill>
                  <a:schemeClr val="tx1"/>
                </a:solidFill>
                <a:effectLst/>
                <a:latin typeface="+mn-lt"/>
                <a:ea typeface="+mn-ea"/>
                <a:cs typeface="+mn-cs"/>
              </a:rPr>
              <a:t> managed alcohol, supervised consumption, and prescribed safer supply interventions in the articles were focused specifically on PEH, and all were located in shelters, I&amp;Q sites, or protective hotels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8654EF-92F4-4E94-BAAC-740D39558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42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Evidence</a:t>
            </a:r>
            <a:r>
              <a:rPr lang="en-US" sz="1200" b="0" i="0" kern="1200" baseline="0" dirty="0">
                <a:solidFill>
                  <a:schemeClr val="tx1"/>
                </a:solidFill>
                <a:effectLst/>
                <a:latin typeface="+mn-lt"/>
                <a:ea typeface="+mn-ea"/>
                <a:cs typeface="+mn-cs"/>
              </a:rPr>
              <a:t> from the articles suggest that t</a:t>
            </a:r>
            <a:r>
              <a:rPr lang="en-US" sz="1200" b="0" i="0" kern="1200" dirty="0">
                <a:solidFill>
                  <a:schemeClr val="tx1"/>
                </a:solidFill>
                <a:effectLst/>
                <a:latin typeface="+mn-lt"/>
                <a:ea typeface="+mn-ea"/>
                <a:cs typeface="+mn-cs"/>
              </a:rPr>
              <a:t>elemedicine-based SUD services could lower barriers to treatment,</a:t>
            </a:r>
            <a:r>
              <a:rPr lang="en-US" sz="1200" b="0" i="0" kern="1200" baseline="0" dirty="0">
                <a:solidFill>
                  <a:schemeClr val="tx1"/>
                </a:solidFill>
                <a:effectLst/>
                <a:latin typeface="+mn-lt"/>
                <a:ea typeface="+mn-ea"/>
                <a:cs typeface="+mn-cs"/>
              </a:rPr>
              <a:t> but there are real </a:t>
            </a:r>
            <a:r>
              <a:rPr lang="en-US" sz="1200" b="0" i="0" kern="1200" dirty="0">
                <a:solidFill>
                  <a:schemeClr val="tx1"/>
                </a:solidFill>
                <a:effectLst/>
                <a:latin typeface="+mn-lt"/>
                <a:ea typeface="+mn-ea"/>
                <a:cs typeface="+mn-cs"/>
              </a:rPr>
              <a:t>challenges including inequitable access to tech for PEH.  </a:t>
            </a:r>
          </a:p>
          <a:p>
            <a:pPr rtl="0" fontAlgn="base"/>
            <a:r>
              <a:rPr lang="en-US" sz="1200" b="0" i="0" kern="1200" dirty="0">
                <a:solidFill>
                  <a:schemeClr val="tx1"/>
                </a:solidFill>
                <a:effectLst/>
                <a:latin typeface="+mn-lt"/>
                <a:ea typeface="+mn-ea"/>
                <a:cs typeface="+mn-cs"/>
              </a:rPr>
              <a:t>Articles</a:t>
            </a:r>
            <a:r>
              <a:rPr lang="en-US" sz="1200" b="0" i="0" kern="1200" baseline="0" dirty="0">
                <a:solidFill>
                  <a:schemeClr val="tx1"/>
                </a:solidFill>
                <a:effectLst/>
                <a:latin typeface="+mn-lt"/>
                <a:ea typeface="+mn-ea"/>
                <a:cs typeface="+mn-cs"/>
              </a:rPr>
              <a:t> described m</a:t>
            </a:r>
            <a:r>
              <a:rPr lang="en-US" sz="1200" b="0" i="0" kern="1200" dirty="0">
                <a:solidFill>
                  <a:schemeClr val="tx1"/>
                </a:solidFill>
                <a:effectLst/>
                <a:latin typeface="+mn-lt"/>
                <a:ea typeface="+mn-ea"/>
                <a:cs typeface="+mn-cs"/>
              </a:rPr>
              <a:t>itigation strategies: audio-only telehealth, phone provision, “facilitated” telehealth (which</a:t>
            </a:r>
            <a:r>
              <a:rPr lang="en-US" sz="1200" b="0" i="0" kern="1200" baseline="0" dirty="0">
                <a:solidFill>
                  <a:schemeClr val="tx1"/>
                </a:solidFill>
                <a:effectLst/>
                <a:latin typeface="+mn-lt"/>
                <a:ea typeface="+mn-ea"/>
                <a:cs typeface="+mn-cs"/>
              </a:rPr>
              <a:t> could look like a support worker on the street using their own device to connect someone to a provider at a clinic).</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Lowered barriers to methadone,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including take home doses and methadone provision at shelters, protective hotels, isolation sites, etc. appeared</a:t>
            </a:r>
            <a:r>
              <a:rPr lang="en-US" sz="1200" b="0" i="0" kern="1200" baseline="0" dirty="0">
                <a:solidFill>
                  <a:schemeClr val="tx1"/>
                </a:solidFill>
                <a:effectLst/>
                <a:latin typeface="+mn-lt"/>
                <a:ea typeface="+mn-ea"/>
                <a:cs typeface="+mn-cs"/>
              </a:rPr>
              <a:t> to connect </a:t>
            </a:r>
            <a:r>
              <a:rPr lang="en-US" sz="1200" b="0" i="0" kern="1200" dirty="0">
                <a:solidFill>
                  <a:schemeClr val="tx1"/>
                </a:solidFill>
                <a:effectLst/>
                <a:latin typeface="+mn-lt"/>
                <a:ea typeface="+mn-ea"/>
                <a:cs typeface="+mn-cs"/>
              </a:rPr>
              <a:t>people experiencing homelessness to care and helped retain people in care. Remaining</a:t>
            </a:r>
            <a:r>
              <a:rPr lang="en-US" sz="1200" b="0" i="0" kern="1200" baseline="0" dirty="0">
                <a:solidFill>
                  <a:schemeClr val="tx1"/>
                </a:solidFill>
                <a:effectLst/>
                <a:latin typeface="+mn-lt"/>
                <a:ea typeface="+mn-ea"/>
                <a:cs typeface="+mn-cs"/>
              </a:rPr>
              <a:t> c</a:t>
            </a:r>
            <a:r>
              <a:rPr lang="en-US" sz="1200" b="0" i="0" kern="1200" dirty="0">
                <a:solidFill>
                  <a:schemeClr val="tx1"/>
                </a:solidFill>
                <a:effectLst/>
                <a:latin typeface="+mn-lt"/>
                <a:ea typeface="+mn-ea"/>
                <a:cs typeface="+mn-cs"/>
              </a:rPr>
              <a:t>hallenge – still not a lot of research on lowering barriers to methadone specifically focused on PEH,</a:t>
            </a:r>
            <a:r>
              <a:rPr lang="en-US" sz="1200" b="0" i="0" kern="1200" baseline="0" dirty="0">
                <a:solidFill>
                  <a:schemeClr val="tx1"/>
                </a:solidFill>
                <a:effectLst/>
                <a:latin typeface="+mn-lt"/>
                <a:ea typeface="+mn-ea"/>
                <a:cs typeface="+mn-cs"/>
              </a:rPr>
              <a:t> those this is changing!</a:t>
            </a:r>
            <a:r>
              <a:rPr lang="en-US" sz="1200" b="0" i="0" kern="1200" dirty="0">
                <a:solidFill>
                  <a:schemeClr val="tx1"/>
                </a:solidFill>
                <a:effectLst/>
                <a:latin typeface="+mn-lt"/>
                <a:ea typeface="+mn-ea"/>
                <a:cs typeface="+mn-cs"/>
              </a:rPr>
              <a:t>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Finally,</a:t>
            </a:r>
            <a:r>
              <a:rPr lang="en-US" sz="1200" b="0" i="0" kern="1200" baseline="0" dirty="0">
                <a:solidFill>
                  <a:schemeClr val="tx1"/>
                </a:solidFill>
                <a:effectLst/>
                <a:latin typeface="+mn-lt"/>
                <a:ea typeface="+mn-ea"/>
                <a:cs typeface="+mn-cs"/>
              </a:rPr>
              <a:t> h</a:t>
            </a:r>
            <a:r>
              <a:rPr lang="en-US" sz="1200" b="0" i="0" kern="1200" dirty="0">
                <a:solidFill>
                  <a:schemeClr val="tx1"/>
                </a:solidFill>
                <a:effectLst/>
                <a:latin typeface="+mn-lt"/>
                <a:ea typeface="+mn-ea"/>
                <a:cs typeface="+mn-cs"/>
              </a:rPr>
              <a:t>arm reduction interventions like managed alcohol programs, supervised consumption services, and safer supply prescribing appeared to be safe and effective, with very few adverse events reported in the included articles. </a:t>
            </a:r>
          </a:p>
          <a:p>
            <a:pPr rtl="0" fontAlgn="base"/>
            <a:r>
              <a:rPr lang="en-US" sz="1200" b="0" i="0" kern="1200" dirty="0">
                <a:solidFill>
                  <a:schemeClr val="tx1"/>
                </a:solidFill>
                <a:effectLst/>
                <a:latin typeface="+mn-lt"/>
                <a:ea typeface="+mn-ea"/>
                <a:cs typeface="+mn-cs"/>
              </a:rPr>
              <a:t>Harm reduction interventions, particularly those in place in homeless services settings (like shelters, hotels, isolation sites, etc.) were also effective in retaining people – people completed their isolation, stayed sheltered, etc. – suggesting</a:t>
            </a:r>
            <a:r>
              <a:rPr lang="en-US" sz="1200" b="0" i="0" kern="1200" baseline="0" dirty="0">
                <a:solidFill>
                  <a:schemeClr val="tx1"/>
                </a:solidFill>
                <a:effectLst/>
                <a:latin typeface="+mn-lt"/>
                <a:ea typeface="+mn-ea"/>
                <a:cs typeface="+mn-cs"/>
              </a:rPr>
              <a:t> a</a:t>
            </a:r>
            <a:r>
              <a:rPr lang="en-US" sz="1200" b="0" i="0" kern="1200" dirty="0">
                <a:solidFill>
                  <a:schemeClr val="tx1"/>
                </a:solidFill>
                <a:effectLst/>
                <a:latin typeface="+mn-lt"/>
                <a:ea typeface="+mn-ea"/>
                <a:cs typeface="+mn-cs"/>
              </a:rPr>
              <a:t> potential for use in settings where people might discharge due to inadequately managed withdrawal, substance dependence (like inpatient settings)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8654EF-92F4-4E94-BAAC-740D39558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216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Overall, the quality of the evidence was low, which isn’t surprising due to the pandemic context, which made rigorous studies much more difficult.</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Existing evidence suggests feasible innovations that may benefit PEH, without evidence of harm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Future research needs to focus on interventions for PEH specifically to figure out which of these interventions should be prioritized going forward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Some</a:t>
            </a:r>
            <a:r>
              <a:rPr lang="en-US" sz="1200" b="0" i="0" kern="1200" baseline="0" dirty="0">
                <a:solidFill>
                  <a:schemeClr val="tx1"/>
                </a:solidFill>
                <a:effectLst/>
                <a:latin typeface="+mn-lt"/>
                <a:ea typeface="+mn-ea"/>
                <a:cs typeface="+mn-cs"/>
              </a:rPr>
              <a:t> of our next steps include analysis of qualitative interviews we </a:t>
            </a:r>
            <a:r>
              <a:rPr lang="en-US" sz="1200" b="0" i="0" kern="1200" dirty="0">
                <a:solidFill>
                  <a:schemeClr val="tx1"/>
                </a:solidFill>
                <a:effectLst/>
                <a:latin typeface="+mn-lt"/>
                <a:ea typeface="+mn-ea"/>
                <a:cs typeface="+mn-cs"/>
              </a:rPr>
              <a:t>conducted qualitative interviews with folks across the US and Canada who implemented innovations at the homelessness/SU intersection during COVID – some of which are also included in the lit review – to better understand barriers, facilitators, how these worked on a more detailed level. Thanks to anyone in the room who we’ve spoken with for this project. We’ve rapped up interviews, working on analysis now. Plan to create a resource repository website with information on these incredible interventions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8654EF-92F4-4E94-BAAC-740D39558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715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654EF-92F4-4E94-BAAC-740D39558F51}" type="slidenum">
              <a:rPr lang="en-US" smtClean="0"/>
              <a:t>36</a:t>
            </a:fld>
            <a:endParaRPr lang="en-US"/>
          </a:p>
        </p:txBody>
      </p:sp>
    </p:spTree>
    <p:extLst>
      <p:ext uri="{BB962C8B-B14F-4D97-AF65-F5344CB8AC3E}">
        <p14:creationId xmlns:p14="http://schemas.microsoft.com/office/powerpoint/2010/main" val="3296765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B4F44C-E21E-4B86-B22A-83EF39D84DF1}" type="slidenum">
              <a:rPr lang="en-US" smtClean="0"/>
              <a:t>37</a:t>
            </a:fld>
            <a:endParaRPr lang="en-US"/>
          </a:p>
        </p:txBody>
      </p:sp>
    </p:spTree>
    <p:extLst>
      <p:ext uri="{BB962C8B-B14F-4D97-AF65-F5344CB8AC3E}">
        <p14:creationId xmlns:p14="http://schemas.microsoft.com/office/powerpoint/2010/main" val="3552951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Interventions were effective at preventing overdose and/or withdrawal among PEH</a:t>
            </a:r>
          </a:p>
          <a:p>
            <a:endParaRPr lang="en-US" dirty="0">
              <a:cs typeface="Calibri"/>
            </a:endParaRPr>
          </a:p>
          <a:p>
            <a:r>
              <a:rPr lang="en-US" dirty="0">
                <a:cs typeface="Calibri"/>
              </a:rPr>
              <a:t>Successes in allowing folks to safely isolate could be translated into other settings, including ones in which patients may discharge due to inadequately controlled withdrawal or substance dependence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8654EF-92F4-4E94-BAAC-740D39558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980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And now diving back in to this first part of the study: our qualitative exploration of the hoteling initiative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Hotels were used in many jurisdictions across the US and world to protect PEH from COVID-19 infection, given the difficulty social distancing in congregate settings, in which people stay in shared, dorm-like rooms with anywhere from 6 to 50 other people with shared bathrooms. In NYC,</a:t>
            </a:r>
            <a:r>
              <a:rPr lang="en-US" sz="1200" b="0" i="0" kern="1200" baseline="0" dirty="0">
                <a:solidFill>
                  <a:schemeClr val="tx1"/>
                </a:solidFill>
                <a:effectLst/>
                <a:latin typeface="+mn-lt"/>
                <a:ea typeface="+mn-ea"/>
                <a:cs typeface="+mn-cs"/>
              </a:rPr>
              <a:t> over </a:t>
            </a:r>
            <a:r>
              <a:rPr lang="en-US" sz="1200" b="0" i="0" kern="1200" dirty="0">
                <a:solidFill>
                  <a:schemeClr val="tx1"/>
                </a:solidFill>
                <a:effectLst/>
                <a:latin typeface="+mn-lt"/>
                <a:ea typeface="+mn-ea"/>
                <a:cs typeface="+mn-cs"/>
              </a:rPr>
              <a:t>9,500 individuals of the single adult shelter population were moved from congregate shelters to hotels.</a:t>
            </a:r>
            <a:r>
              <a:rPr lang="en-US" sz="1200" b="0" i="0" kern="1200" baseline="0" dirty="0">
                <a:solidFill>
                  <a:schemeClr val="tx1"/>
                </a:solidFill>
                <a:effectLst/>
                <a:latin typeface="+mn-lt"/>
                <a:ea typeface="+mn-ea"/>
                <a:cs typeface="+mn-cs"/>
              </a:rPr>
              <a:t> For context, </a:t>
            </a:r>
            <a:r>
              <a:rPr lang="en-US" sz="1200" b="0" i="0" kern="1200" dirty="0">
                <a:solidFill>
                  <a:schemeClr val="tx1"/>
                </a:solidFill>
                <a:effectLst/>
                <a:latin typeface="+mn-lt"/>
                <a:ea typeface="+mn-ea"/>
                <a:cs typeface="+mn-cs"/>
              </a:rPr>
              <a:t>NYC has a very large shelter system, with over 300 shelters,</a:t>
            </a:r>
            <a:r>
              <a:rPr lang="en-US" sz="1200" b="0" i="0" kern="1200" baseline="0" dirty="0">
                <a:solidFill>
                  <a:schemeClr val="tx1"/>
                </a:solidFill>
                <a:effectLst/>
                <a:latin typeface="+mn-lt"/>
                <a:ea typeface="+mn-ea"/>
                <a:cs typeface="+mn-cs"/>
              </a:rPr>
              <a:t> in which o</a:t>
            </a:r>
            <a:r>
              <a:rPr lang="en-US" sz="1200" b="0" i="0" kern="1200" dirty="0">
                <a:solidFill>
                  <a:schemeClr val="tx1"/>
                </a:solidFill>
                <a:effectLst/>
                <a:latin typeface="+mn-lt"/>
                <a:ea typeface="+mn-ea"/>
                <a:cs typeface="+mn-cs"/>
              </a:rPr>
              <a:t>ver 37,000 single adults are sheltered each month.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Little is known so far about the impact of hoteling particularly</a:t>
            </a:r>
            <a:r>
              <a:rPr lang="en-US" sz="1200" b="0" i="0" kern="1200" baseline="0" dirty="0">
                <a:solidFill>
                  <a:schemeClr val="tx1"/>
                </a:solidFill>
                <a:effectLst/>
                <a:latin typeface="+mn-lt"/>
                <a:ea typeface="+mn-ea"/>
                <a:cs typeface="+mn-cs"/>
              </a:rPr>
              <a:t> on substance use. </a:t>
            </a:r>
            <a:r>
              <a:rPr lang="en-US" sz="1200" b="0" i="0" kern="1200" dirty="0">
                <a:solidFill>
                  <a:schemeClr val="tx1"/>
                </a:solidFill>
                <a:effectLst/>
                <a:latin typeface="+mn-lt"/>
                <a:ea typeface="+mn-ea"/>
                <a:cs typeface="+mn-cs"/>
              </a:rPr>
              <a:t>This is important,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because it can inform homeless services / interventions in the future, especially as cities are thinking about moving away from congregate models of shelter. The pandemic hoteling, as well as protecting people from COVID, also offered an opportunity to look at how a non-congregate shelter system might work, and lets us see what does and does not work well.</a:t>
            </a:r>
            <a:r>
              <a:rPr lang="en-US" sz="12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908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conducted in-depth, one-on-one, semi-structured interviews over the</a:t>
            </a:r>
            <a:r>
              <a:rPr lang="en-US" sz="1200" b="0" i="0" kern="1200" baseline="0" dirty="0">
                <a:solidFill>
                  <a:schemeClr val="tx1"/>
                </a:solidFill>
                <a:effectLst/>
                <a:latin typeface="+mn-lt"/>
                <a:ea typeface="+mn-ea"/>
                <a:cs typeface="+mn-cs"/>
              </a:rPr>
              <a:t> phone </a:t>
            </a:r>
            <a:r>
              <a:rPr lang="en-US" sz="1200" b="0" i="0" kern="1200" dirty="0">
                <a:solidFill>
                  <a:schemeClr val="tx1"/>
                </a:solidFill>
                <a:effectLst/>
                <a:latin typeface="+mn-lt"/>
                <a:ea typeface="+mn-ea"/>
                <a:cs typeface="+mn-cs"/>
              </a:rPr>
              <a:t>with clients and staff who had stayed and worked in NYC density hotels. To be eligible, clients had to have used drugs or alcohol while staying</a:t>
            </a:r>
            <a:r>
              <a:rPr lang="en-US" sz="1200" b="0" i="0" kern="1200" baseline="0" dirty="0">
                <a:solidFill>
                  <a:schemeClr val="tx1"/>
                </a:solidFill>
                <a:effectLst/>
                <a:latin typeface="+mn-lt"/>
                <a:ea typeface="+mn-ea"/>
                <a:cs typeface="+mn-cs"/>
              </a:rPr>
              <a:t> at the hotel</a:t>
            </a:r>
            <a:r>
              <a:rPr lang="en-US" sz="1200" b="0" i="0" kern="1200" dirty="0">
                <a:solidFill>
                  <a:schemeClr val="tx1"/>
                </a:solidFill>
                <a:effectLst/>
                <a:latin typeface="+mn-lt"/>
                <a:ea typeface="+mn-ea"/>
                <a:cs typeface="+mn-cs"/>
              </a:rPr>
              <a:t>. We used purposeful sampling until we</a:t>
            </a:r>
            <a:r>
              <a:rPr lang="en-US" sz="1200" b="0" i="0" kern="1200" baseline="0" dirty="0">
                <a:solidFill>
                  <a:schemeClr val="tx1"/>
                </a:solidFill>
                <a:effectLst/>
                <a:latin typeface="+mn-lt"/>
                <a:ea typeface="+mn-ea"/>
                <a:cs typeface="+mn-cs"/>
              </a:rPr>
              <a:t> reached</a:t>
            </a:r>
            <a:r>
              <a:rPr lang="en-US" sz="1200" b="0" i="0" kern="1200" dirty="0">
                <a:solidFill>
                  <a:schemeClr val="tx1"/>
                </a:solidFill>
                <a:effectLst/>
                <a:latin typeface="+mn-lt"/>
                <a:ea typeface="+mn-ea"/>
                <a:cs typeface="+mn-cs"/>
              </a:rPr>
              <a:t> theoretical saturation. Worked with our study partners including Project Renewal and other homeless services organizations that ran hotels for recruitment – using separate client and staff flyers that we designed with input from our SAB. The semi-structured interview guide was tailored for staff vs. client; SAB</a:t>
            </a:r>
            <a:r>
              <a:rPr lang="en-US" sz="1200" b="0" i="0" kern="1200" baseline="0" dirty="0">
                <a:solidFill>
                  <a:schemeClr val="tx1"/>
                </a:solidFill>
                <a:effectLst/>
                <a:latin typeface="+mn-lt"/>
                <a:ea typeface="+mn-ea"/>
                <a:cs typeface="+mn-cs"/>
              </a:rPr>
              <a:t> also helped.</a:t>
            </a:r>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Participants were given $50 gift cards for their time,</a:t>
            </a:r>
            <a:r>
              <a:rPr lang="en-US" sz="1200" b="0" i="0" kern="1200" baseline="0" dirty="0">
                <a:solidFill>
                  <a:schemeClr val="tx1"/>
                </a:solidFill>
                <a:effectLst/>
                <a:latin typeface="+mn-lt"/>
                <a:ea typeface="+mn-ea"/>
                <a:cs typeface="+mn-cs"/>
              </a:rPr>
              <a:t> and all participants provided verbal consent</a:t>
            </a:r>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All interviews were audio recorded and professionally transcribed &amp; checked for accuracy by study</a:t>
            </a:r>
            <a:r>
              <a:rPr lang="en-US" sz="1200" b="0" i="0" kern="1200" baseline="0" dirty="0">
                <a:solidFill>
                  <a:schemeClr val="tx1"/>
                </a:solidFill>
                <a:effectLst/>
                <a:latin typeface="+mn-lt"/>
                <a:ea typeface="+mn-ea"/>
                <a:cs typeface="+mn-cs"/>
              </a:rPr>
              <a:t> team</a:t>
            </a:r>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Conducted interviews between Feb and Dec 2023 </a:t>
            </a:r>
          </a:p>
          <a:p>
            <a:pPr marL="8687"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465887"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465887" marR="0" lvl="1"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a:p>
            <a:pPr marL="465887" marR="0" lvl="1"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920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We completed rigorous rapid qualitative analysis using template summaries and summary matrices (which were reviewed by a minimum of 2 researchers with results triangulated).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The line-by</a:t>
            </a:r>
            <a:r>
              <a:rPr lang="en-US" sz="1200" b="0" i="0" kern="1200" baseline="0" dirty="0">
                <a:solidFill>
                  <a:schemeClr val="tx1"/>
                </a:solidFill>
                <a:effectLst/>
                <a:latin typeface="+mn-lt"/>
                <a:ea typeface="+mn-ea"/>
                <a:cs typeface="+mn-cs"/>
              </a:rPr>
              <a:t>-line coding was done by 2-3 researchers individually, who met to discuss and reconcile coding and finalize the codebook.</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Our</a:t>
            </a:r>
            <a:r>
              <a:rPr lang="en-US" sz="1200" b="0" i="0" kern="1200" baseline="0" dirty="0">
                <a:solidFill>
                  <a:schemeClr val="tx1"/>
                </a:solidFill>
                <a:effectLst/>
                <a:latin typeface="+mn-lt"/>
                <a:ea typeface="+mn-ea"/>
                <a:cs typeface="+mn-cs"/>
              </a:rPr>
              <a:t> m</a:t>
            </a:r>
            <a:r>
              <a:rPr lang="en-US" sz="1200" b="0" i="0" kern="1200" dirty="0">
                <a:solidFill>
                  <a:schemeClr val="tx1"/>
                </a:solidFill>
                <a:effectLst/>
                <a:latin typeface="+mn-lt"/>
                <a:ea typeface="+mn-ea"/>
                <a:cs typeface="+mn-cs"/>
              </a:rPr>
              <a:t>ethods and interpretation of results were guided by the SAB. </a:t>
            </a:r>
          </a:p>
          <a:p>
            <a:pPr marL="465887" lvl="1"/>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197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3343" marR="0" lvl="0" indent="0" algn="l" defTabSz="609585" rtl="0" eaLnBrk="1" fontAlgn="auto" latinLnBrk="0" hangingPunct="1">
              <a:lnSpc>
                <a:spcPct val="125000"/>
              </a:lnSpc>
              <a:spcBef>
                <a:spcPts val="0"/>
              </a:spcBef>
              <a:spcAft>
                <a:spcPts val="0"/>
              </a:spcAft>
              <a:buClr>
                <a:srgbClr val="53565A"/>
              </a:buClr>
              <a:buSzPts val="2700"/>
              <a:buFont typeface="Arial" panose="020B0604020202020204" pitchFamily="34" charset="0"/>
              <a:buNone/>
              <a:tabLst/>
              <a:defRPr/>
            </a:pPr>
            <a:r>
              <a:rPr kumimoji="0" lang="en-US" sz="3600" b="0" i="1" u="sng" strike="noStrike" kern="1200" cap="none" spc="0" normalizeH="0" baseline="0" noProof="0" dirty="0">
                <a:ln>
                  <a:noFill/>
                </a:ln>
                <a:solidFill>
                  <a:srgbClr val="000000"/>
                </a:solidFill>
                <a:effectLst/>
                <a:uLnTx/>
                <a:uFillTx/>
                <a:latin typeface="Arial"/>
                <a:ea typeface="+mn-ea"/>
                <a:cs typeface="+mn-cs"/>
              </a:rPr>
              <a:t>During the presentations likely will go through the next few slides very quickly – don’t read every single thing </a:t>
            </a:r>
          </a:p>
          <a:p>
            <a:pPr rtl="0" fontAlgn="base"/>
            <a:endParaRPr lang="en-US" sz="1200" b="0" i="0" kern="1200" baseline="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FAST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In total, we spoke with 29 clients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The race/ethnicity breakdown is reflective of the NYC single adult shelter population – Black and </a:t>
            </a:r>
            <a:r>
              <a:rPr lang="en-US" sz="1200" b="0" i="0" kern="1200" dirty="0" err="1">
                <a:solidFill>
                  <a:schemeClr val="tx1"/>
                </a:solidFill>
                <a:effectLst/>
                <a:latin typeface="+mn-lt"/>
                <a:ea typeface="+mn-ea"/>
                <a:cs typeface="+mn-cs"/>
              </a:rPr>
              <a:t>Latine</a:t>
            </a:r>
            <a:r>
              <a:rPr lang="en-US" sz="1200" b="0" i="0" kern="1200" dirty="0">
                <a:solidFill>
                  <a:schemeClr val="tx1"/>
                </a:solidFill>
                <a:effectLst/>
                <a:latin typeface="+mn-lt"/>
                <a:ea typeface="+mn-ea"/>
                <a:cs typeface="+mn-cs"/>
              </a:rPr>
              <a:t> New Yorkers are disproportionally affected by homelessness, due to historic and current systems of racism in the US, making shelter conditions and the impact of policies around shelter and homelessness an important issue of equity. </a:t>
            </a:r>
          </a:p>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858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As stated before, clients had to use drugs and/or alcohol to be eligible </a:t>
            </a:r>
          </a:p>
          <a:p>
            <a:pPr rtl="0" fontAlgn="base"/>
            <a:r>
              <a:rPr lang="en-US" sz="1200" b="0" i="0" kern="1200" dirty="0">
                <a:solidFill>
                  <a:schemeClr val="tx1"/>
                </a:solidFill>
                <a:effectLst/>
                <a:latin typeface="+mn-lt"/>
                <a:ea typeface="+mn-ea"/>
                <a:cs typeface="+mn-cs"/>
              </a:rPr>
              <a:t>For those still in hotels, it was likely that they required reasonable accommodations due to medical issues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67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 FAST </a:t>
            </a:r>
          </a:p>
          <a:p>
            <a:pPr rtl="0" fontAlgn="base"/>
            <a:r>
              <a:rPr lang="en-US" sz="1200" b="0" i="0" kern="1200" dirty="0">
                <a:solidFill>
                  <a:schemeClr val="tx1"/>
                </a:solidFill>
                <a:effectLst/>
                <a:latin typeface="+mn-lt"/>
                <a:ea typeface="+mn-ea"/>
                <a:cs typeface="+mn-cs"/>
              </a:rPr>
              <a:t>Spoke with 23 staff  </a:t>
            </a:r>
          </a:p>
          <a:p>
            <a:pPr marL="213343" marR="0" lvl="0" indent="0" algn="l" defTabSz="609585" rtl="0" eaLnBrk="1" fontAlgn="auto" latinLnBrk="0" hangingPunct="1">
              <a:lnSpc>
                <a:spcPct val="125000"/>
              </a:lnSpc>
              <a:spcBef>
                <a:spcPts val="0"/>
              </a:spcBef>
              <a:spcAft>
                <a:spcPts val="0"/>
              </a:spcAft>
              <a:buClr>
                <a:srgbClr val="53565A"/>
              </a:buClr>
              <a:buSzPts val="2700"/>
              <a:buFont typeface="Arial" panose="020B0604020202020204" pitchFamily="34" charset="0"/>
              <a:buNone/>
              <a:tabLst/>
              <a:defRPr/>
            </a:pPr>
            <a:endParaRPr kumimoji="0" lang="en-US" sz="36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5525-E9D6-48E5-B162-13932545D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31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077F6F-4783-4B54-B8C4-C52138BCAFC2}"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2AD40-FEFF-4172-B52D-D837FCAC3978}" type="slidenum">
              <a:rPr lang="en-US" smtClean="0"/>
              <a:t>‹#›</a:t>
            </a:fld>
            <a:endParaRPr lang="en-US"/>
          </a:p>
        </p:txBody>
      </p:sp>
    </p:spTree>
    <p:extLst>
      <p:ext uri="{BB962C8B-B14F-4D97-AF65-F5344CB8AC3E}">
        <p14:creationId xmlns:p14="http://schemas.microsoft.com/office/powerpoint/2010/main" val="108866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77F6F-4783-4B54-B8C4-C52138BCAFC2}"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2AD40-FEFF-4172-B52D-D837FCAC3978}" type="slidenum">
              <a:rPr lang="en-US" smtClean="0"/>
              <a:t>‹#›</a:t>
            </a:fld>
            <a:endParaRPr lang="en-US"/>
          </a:p>
        </p:txBody>
      </p:sp>
    </p:spTree>
    <p:extLst>
      <p:ext uri="{BB962C8B-B14F-4D97-AF65-F5344CB8AC3E}">
        <p14:creationId xmlns:p14="http://schemas.microsoft.com/office/powerpoint/2010/main" val="341624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77F6F-4783-4B54-B8C4-C52138BCAFC2}"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2AD40-FEFF-4172-B52D-D837FCAC3978}" type="slidenum">
              <a:rPr lang="en-US" smtClean="0"/>
              <a:t>‹#›</a:t>
            </a:fld>
            <a:endParaRPr lang="en-US"/>
          </a:p>
        </p:txBody>
      </p:sp>
    </p:spTree>
    <p:extLst>
      <p:ext uri="{BB962C8B-B14F-4D97-AF65-F5344CB8AC3E}">
        <p14:creationId xmlns:p14="http://schemas.microsoft.com/office/powerpoint/2010/main" val="2516427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4528" y="1447017"/>
            <a:ext cx="10321205" cy="2462241"/>
          </a:xfrm>
        </p:spPr>
        <p:txBody>
          <a:bodyPr anchor="ctr" anchorCtr="0"/>
          <a:lstStyle>
            <a:lvl1pPr algn="l">
              <a:lnSpc>
                <a:spcPct val="83000"/>
              </a:lnSpc>
              <a:defRPr sz="4267">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42763" y="3913632"/>
            <a:ext cx="5664200" cy="841248"/>
          </a:xfrm>
        </p:spPr>
        <p:txBody>
          <a:bodyPr anchor="b" anchorCtr="0">
            <a:noAutofit/>
          </a:bodyPr>
          <a:lstStyle>
            <a:lvl1pPr marL="0" indent="0" algn="l">
              <a:lnSpc>
                <a:spcPct val="105000"/>
              </a:lnSpc>
              <a:buNone/>
              <a:defRPr sz="24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0" y="5189157"/>
            <a:ext cx="12192000" cy="1828800"/>
          </a:xfrm>
          <a:solidFill>
            <a:schemeClr val="bg1">
              <a:lumMod val="85000"/>
            </a:schemeClr>
          </a:solidFill>
        </p:spPr>
        <p:txBody>
          <a:bodyPr tIns="182880"/>
          <a:lstStyle>
            <a:lvl1pPr algn="ctr">
              <a:defRPr>
                <a:solidFill>
                  <a:schemeClr val="tx2"/>
                </a:solidFill>
              </a:defRPr>
            </a:lvl1pPr>
          </a:lstStyle>
          <a:p>
            <a:r>
              <a:rPr lang="en-US"/>
              <a:t>Click icon to add picture</a:t>
            </a:r>
            <a:endParaRPr lang="en-US" dirty="0"/>
          </a:p>
        </p:txBody>
      </p:sp>
      <p:grpSp>
        <p:nvGrpSpPr>
          <p:cNvPr id="5" name="Group 4">
            <a:extLst>
              <a:ext uri="{FF2B5EF4-FFF2-40B4-BE49-F238E27FC236}">
                <a16:creationId xmlns:a16="http://schemas.microsoft.com/office/drawing/2014/main" id="{D23DC7BA-05DD-C896-5262-37703314653E}"/>
              </a:ext>
            </a:extLst>
          </p:cNvPr>
          <p:cNvGrpSpPr>
            <a:grpSpLocks noChangeAspect="1"/>
          </p:cNvGrpSpPr>
          <p:nvPr userDrawn="1"/>
        </p:nvGrpSpPr>
        <p:grpSpPr>
          <a:xfrm>
            <a:off x="329235" y="345989"/>
            <a:ext cx="2081168" cy="903151"/>
            <a:chOff x="2138363" y="5326063"/>
            <a:chExt cx="1935162" cy="839788"/>
          </a:xfrm>
          <a:solidFill>
            <a:schemeClr val="bg1"/>
          </a:solidFill>
        </p:grpSpPr>
        <p:sp>
          <p:nvSpPr>
            <p:cNvPr id="6" name="Freeform 5">
              <a:extLst>
                <a:ext uri="{FF2B5EF4-FFF2-40B4-BE49-F238E27FC236}">
                  <a16:creationId xmlns:a16="http://schemas.microsoft.com/office/drawing/2014/main" id="{195BE840-3D72-22A7-AB5F-E97D6775A99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6">
              <a:extLst>
                <a:ext uri="{FF2B5EF4-FFF2-40B4-BE49-F238E27FC236}">
                  <a16:creationId xmlns:a16="http://schemas.microsoft.com/office/drawing/2014/main" id="{7E30D5D3-49A4-BB8C-7CF8-79A1E9AB1AB5}"/>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7">
              <a:extLst>
                <a:ext uri="{FF2B5EF4-FFF2-40B4-BE49-F238E27FC236}">
                  <a16:creationId xmlns:a16="http://schemas.microsoft.com/office/drawing/2014/main" id="{FA969DAB-B68F-73C8-1D5A-A9D246382C2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4" name="Footer Placeholder 4">
            <a:extLst>
              <a:ext uri="{FF2B5EF4-FFF2-40B4-BE49-F238E27FC236}">
                <a16:creationId xmlns:a16="http://schemas.microsoft.com/office/drawing/2014/main" id="{DC42F142-1CC9-4A6C-6B3D-902A8C626AB8}"/>
              </a:ext>
            </a:extLst>
          </p:cNvPr>
          <p:cNvSpPr>
            <a:spLocks noGrp="1"/>
          </p:cNvSpPr>
          <p:nvPr>
            <p:ph type="ftr" sz="quarter" idx="3"/>
          </p:nvPr>
        </p:nvSpPr>
        <p:spPr>
          <a:xfrm>
            <a:off x="9318164" y="604335"/>
            <a:ext cx="2438400" cy="292608"/>
          </a:xfrm>
          <a:prstGeom prst="roundRect">
            <a:avLst>
              <a:gd name="adj" fmla="val 50000"/>
            </a:avLst>
          </a:prstGeom>
          <a:ln w="19050">
            <a:solidFill>
              <a:schemeClr val="bg1"/>
            </a:solidFill>
          </a:ln>
        </p:spPr>
        <p:txBody>
          <a:bodyPr vert="horz" lIns="182880" tIns="45720" rIns="91440" bIns="45720" rtlCol="0" anchor="ctr"/>
          <a:lstStyle>
            <a:lvl1pPr algn="l">
              <a:defRPr sz="1467" b="1">
                <a:solidFill>
                  <a:schemeClr val="bg1"/>
                </a:solidFill>
              </a:defRPr>
            </a:lvl1pPr>
          </a:lstStyle>
          <a:p>
            <a:r>
              <a:rPr lang="en-US" dirty="0"/>
              <a:t>Division/Department</a:t>
            </a:r>
          </a:p>
        </p:txBody>
      </p:sp>
    </p:spTree>
    <p:extLst>
      <p:ext uri="{BB962C8B-B14F-4D97-AF65-F5344CB8AC3E}">
        <p14:creationId xmlns:p14="http://schemas.microsoft.com/office/powerpoint/2010/main" val="322443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4528" y="1447017"/>
            <a:ext cx="7132320" cy="2462241"/>
          </a:xfrm>
        </p:spPr>
        <p:txBody>
          <a:bodyPr anchor="b" anchorCtr="0"/>
          <a:lstStyle>
            <a:lvl1pPr algn="l">
              <a:lnSpc>
                <a:spcPct val="83000"/>
              </a:lnSpc>
              <a:defRPr sz="4267">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42763" y="4426059"/>
            <a:ext cx="5664200" cy="1198564"/>
          </a:xfrm>
        </p:spPr>
        <p:txBody>
          <a:bodyPr>
            <a:noAutofit/>
          </a:bodyPr>
          <a:lstStyle>
            <a:lvl1pPr marL="0" indent="0" algn="l">
              <a:lnSpc>
                <a:spcPct val="105000"/>
              </a:lnSpc>
              <a:buNone/>
              <a:defRPr sz="24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8138584" y="0"/>
            <a:ext cx="4053416" cy="6858000"/>
          </a:xfrm>
          <a:solidFill>
            <a:schemeClr val="bg1">
              <a:lumMod val="85000"/>
            </a:schemeClr>
          </a:solidFill>
        </p:spPr>
        <p:txBody>
          <a:bodyPr tIns="1005840"/>
          <a:lstStyle>
            <a:lvl1pPr algn="ctr">
              <a:defRPr>
                <a:solidFill>
                  <a:schemeClr val="tx2"/>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D5984376-7EF8-C4F2-8073-BB3214F92532}"/>
              </a:ext>
            </a:extLst>
          </p:cNvPr>
          <p:cNvSpPr>
            <a:spLocks noGrp="1"/>
          </p:cNvSpPr>
          <p:nvPr>
            <p:ph type="ftr" sz="quarter" idx="3"/>
          </p:nvPr>
        </p:nvSpPr>
        <p:spPr>
          <a:xfrm>
            <a:off x="463551" y="6217920"/>
            <a:ext cx="2438400" cy="292608"/>
          </a:xfrm>
          <a:prstGeom prst="roundRect">
            <a:avLst>
              <a:gd name="adj" fmla="val 50000"/>
            </a:avLst>
          </a:prstGeom>
          <a:ln w="19050">
            <a:solidFill>
              <a:schemeClr val="bg1"/>
            </a:solidFill>
          </a:ln>
        </p:spPr>
        <p:txBody>
          <a:bodyPr vert="horz" lIns="182880" tIns="45720" rIns="91440" bIns="45720" rtlCol="0" anchor="ctr"/>
          <a:lstStyle>
            <a:lvl1pPr algn="l">
              <a:defRPr sz="1467" b="1">
                <a:solidFill>
                  <a:schemeClr val="bg1"/>
                </a:solidFill>
              </a:defRPr>
            </a:lvl1pPr>
          </a:lstStyle>
          <a:p>
            <a:r>
              <a:rPr lang="en-US" dirty="0"/>
              <a:t>Division/Department</a:t>
            </a:r>
          </a:p>
        </p:txBody>
      </p:sp>
      <p:grpSp>
        <p:nvGrpSpPr>
          <p:cNvPr id="5" name="Group 4">
            <a:extLst>
              <a:ext uri="{FF2B5EF4-FFF2-40B4-BE49-F238E27FC236}">
                <a16:creationId xmlns:a16="http://schemas.microsoft.com/office/drawing/2014/main" id="{D23DC7BA-05DD-C896-5262-37703314653E}"/>
              </a:ext>
            </a:extLst>
          </p:cNvPr>
          <p:cNvGrpSpPr>
            <a:grpSpLocks noChangeAspect="1"/>
          </p:cNvGrpSpPr>
          <p:nvPr userDrawn="1"/>
        </p:nvGrpSpPr>
        <p:grpSpPr>
          <a:xfrm>
            <a:off x="329235" y="345989"/>
            <a:ext cx="2081168" cy="903151"/>
            <a:chOff x="2138363" y="5326063"/>
            <a:chExt cx="1935162" cy="839788"/>
          </a:xfrm>
          <a:solidFill>
            <a:schemeClr val="bg1"/>
          </a:solidFill>
        </p:grpSpPr>
        <p:sp>
          <p:nvSpPr>
            <p:cNvPr id="6" name="Freeform 5">
              <a:extLst>
                <a:ext uri="{FF2B5EF4-FFF2-40B4-BE49-F238E27FC236}">
                  <a16:creationId xmlns:a16="http://schemas.microsoft.com/office/drawing/2014/main" id="{195BE840-3D72-22A7-AB5F-E97D6775A99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6">
              <a:extLst>
                <a:ext uri="{FF2B5EF4-FFF2-40B4-BE49-F238E27FC236}">
                  <a16:creationId xmlns:a16="http://schemas.microsoft.com/office/drawing/2014/main" id="{7E30D5D3-49A4-BB8C-7CF8-79A1E9AB1AB5}"/>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7">
              <a:extLst>
                <a:ext uri="{FF2B5EF4-FFF2-40B4-BE49-F238E27FC236}">
                  <a16:creationId xmlns:a16="http://schemas.microsoft.com/office/drawing/2014/main" id="{FA969DAB-B68F-73C8-1D5A-A9D246382C2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55031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4528" y="1447017"/>
            <a:ext cx="10321205" cy="2462241"/>
          </a:xfrm>
        </p:spPr>
        <p:txBody>
          <a:bodyPr anchor="ctr" anchorCtr="0"/>
          <a:lstStyle>
            <a:lvl1pPr algn="l">
              <a:lnSpc>
                <a:spcPct val="83000"/>
              </a:lnSpc>
              <a:defRPr sz="4267">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42763" y="3913632"/>
            <a:ext cx="5664200" cy="841248"/>
          </a:xfrm>
        </p:spPr>
        <p:txBody>
          <a:bodyPr anchor="b" anchorCtr="0">
            <a:noAutofit/>
          </a:bodyPr>
          <a:lstStyle>
            <a:lvl1pPr marL="0" indent="0" algn="l">
              <a:lnSpc>
                <a:spcPct val="105000"/>
              </a:lnSpc>
              <a:buNone/>
              <a:defRPr sz="24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0" y="5189157"/>
            <a:ext cx="12192000" cy="1828800"/>
          </a:xfrm>
          <a:solidFill>
            <a:schemeClr val="bg1">
              <a:lumMod val="85000"/>
            </a:schemeClr>
          </a:solidFill>
        </p:spPr>
        <p:txBody>
          <a:bodyPr tIns="182880"/>
          <a:lstStyle>
            <a:lvl1pPr algn="ctr">
              <a:defRPr>
                <a:solidFill>
                  <a:schemeClr val="tx2"/>
                </a:solidFill>
              </a:defRPr>
            </a:lvl1pPr>
          </a:lstStyle>
          <a:p>
            <a:r>
              <a:rPr lang="en-US"/>
              <a:t>Click icon to add picture</a:t>
            </a:r>
            <a:endParaRPr lang="en-US" dirty="0"/>
          </a:p>
        </p:txBody>
      </p:sp>
      <p:grpSp>
        <p:nvGrpSpPr>
          <p:cNvPr id="5" name="Group 4">
            <a:extLst>
              <a:ext uri="{FF2B5EF4-FFF2-40B4-BE49-F238E27FC236}">
                <a16:creationId xmlns:a16="http://schemas.microsoft.com/office/drawing/2014/main" id="{D23DC7BA-05DD-C896-5262-37703314653E}"/>
              </a:ext>
            </a:extLst>
          </p:cNvPr>
          <p:cNvGrpSpPr>
            <a:grpSpLocks noChangeAspect="1"/>
          </p:cNvGrpSpPr>
          <p:nvPr userDrawn="1"/>
        </p:nvGrpSpPr>
        <p:grpSpPr>
          <a:xfrm>
            <a:off x="329235" y="345989"/>
            <a:ext cx="2081168" cy="903151"/>
            <a:chOff x="2138363" y="5326063"/>
            <a:chExt cx="1935162" cy="839788"/>
          </a:xfrm>
          <a:solidFill>
            <a:schemeClr val="bg1"/>
          </a:solidFill>
        </p:grpSpPr>
        <p:sp>
          <p:nvSpPr>
            <p:cNvPr id="6" name="Freeform 5">
              <a:extLst>
                <a:ext uri="{FF2B5EF4-FFF2-40B4-BE49-F238E27FC236}">
                  <a16:creationId xmlns:a16="http://schemas.microsoft.com/office/drawing/2014/main" id="{195BE840-3D72-22A7-AB5F-E97D6775A99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6">
              <a:extLst>
                <a:ext uri="{FF2B5EF4-FFF2-40B4-BE49-F238E27FC236}">
                  <a16:creationId xmlns:a16="http://schemas.microsoft.com/office/drawing/2014/main" id="{7E30D5D3-49A4-BB8C-7CF8-79A1E9AB1AB5}"/>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7">
              <a:extLst>
                <a:ext uri="{FF2B5EF4-FFF2-40B4-BE49-F238E27FC236}">
                  <a16:creationId xmlns:a16="http://schemas.microsoft.com/office/drawing/2014/main" id="{FA969DAB-B68F-73C8-1D5A-A9D246382C2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4" name="Footer Placeholder 4">
            <a:extLst>
              <a:ext uri="{FF2B5EF4-FFF2-40B4-BE49-F238E27FC236}">
                <a16:creationId xmlns:a16="http://schemas.microsoft.com/office/drawing/2014/main" id="{DC42F142-1CC9-4A6C-6B3D-902A8C626AB8}"/>
              </a:ext>
            </a:extLst>
          </p:cNvPr>
          <p:cNvSpPr>
            <a:spLocks noGrp="1"/>
          </p:cNvSpPr>
          <p:nvPr>
            <p:ph type="ftr" sz="quarter" idx="3"/>
          </p:nvPr>
        </p:nvSpPr>
        <p:spPr>
          <a:xfrm>
            <a:off x="9318164" y="604335"/>
            <a:ext cx="2438400" cy="292608"/>
          </a:xfrm>
          <a:prstGeom prst="roundRect">
            <a:avLst>
              <a:gd name="adj" fmla="val 50000"/>
            </a:avLst>
          </a:prstGeom>
          <a:ln w="19050">
            <a:solidFill>
              <a:schemeClr val="bg1"/>
            </a:solidFill>
          </a:ln>
        </p:spPr>
        <p:txBody>
          <a:bodyPr vert="horz" lIns="182880" tIns="45720" rIns="91440" bIns="45720" rtlCol="0" anchor="ctr"/>
          <a:lstStyle>
            <a:lvl1pPr algn="l">
              <a:defRPr sz="1467" b="1">
                <a:solidFill>
                  <a:schemeClr val="bg1"/>
                </a:solidFill>
              </a:defRPr>
            </a:lvl1pPr>
          </a:lstStyle>
          <a:p>
            <a:r>
              <a:rPr lang="en-US" dirty="0"/>
              <a:t>Division/Department</a:t>
            </a:r>
          </a:p>
        </p:txBody>
      </p:sp>
    </p:spTree>
    <p:extLst>
      <p:ext uri="{BB962C8B-B14F-4D97-AF65-F5344CB8AC3E}">
        <p14:creationId xmlns:p14="http://schemas.microsoft.com/office/powerpoint/2010/main" val="1174823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FB858942-9006-7DB7-7324-97FBE0354485}"/>
              </a:ext>
            </a:extLst>
          </p:cNvPr>
          <p:cNvSpPr>
            <a:spLocks noGrp="1"/>
          </p:cNvSpPr>
          <p:nvPr>
            <p:ph sz="quarter" idx="10"/>
          </p:nvPr>
        </p:nvSpPr>
        <p:spPr>
          <a:xfrm>
            <a:off x="433917" y="2072640"/>
            <a:ext cx="9929283" cy="3535680"/>
          </a:xfrm>
        </p:spPr>
        <p:txBody>
          <a:bodyPr/>
          <a:lstStyle>
            <a:lvl1pPr>
              <a:defRPr>
                <a:solidFill>
                  <a:schemeClr val="accent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18F5C714-8EA7-9E55-9977-F1AF1237AAFC}"/>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dirty="0"/>
          </a:p>
        </p:txBody>
      </p:sp>
      <p:sp>
        <p:nvSpPr>
          <p:cNvPr id="4" name="Footer Placeholder 4">
            <a:extLst>
              <a:ext uri="{FF2B5EF4-FFF2-40B4-BE49-F238E27FC236}">
                <a16:creationId xmlns:a16="http://schemas.microsoft.com/office/drawing/2014/main" id="{C82DA2B3-B5AF-632C-5F39-B4DB388C1C05}"/>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lgn="r">
              <a:defRPr sz="667" b="1">
                <a:solidFill>
                  <a:schemeClr val="tx2"/>
                </a:solidFill>
              </a:defRPr>
            </a:lvl1pPr>
          </a:lstStyle>
          <a:p>
            <a:r>
              <a:rPr lang="en-US" dirty="0"/>
              <a:t>Division/Department</a:t>
            </a:r>
          </a:p>
        </p:txBody>
      </p:sp>
    </p:spTree>
    <p:extLst>
      <p:ext uri="{BB962C8B-B14F-4D97-AF65-F5344CB8AC3E}">
        <p14:creationId xmlns:p14="http://schemas.microsoft.com/office/powerpoint/2010/main" val="1742481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hit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FB858942-9006-7DB7-7324-97FBE0354485}"/>
              </a:ext>
            </a:extLst>
          </p:cNvPr>
          <p:cNvSpPr>
            <a:spLocks noGrp="1"/>
          </p:cNvSpPr>
          <p:nvPr>
            <p:ph sz="quarter" idx="10"/>
          </p:nvPr>
        </p:nvSpPr>
        <p:spPr>
          <a:xfrm>
            <a:off x="433917" y="2072640"/>
            <a:ext cx="9929283" cy="3535680"/>
          </a:xfrm>
        </p:spPr>
        <p:txBody>
          <a:bodyPr/>
          <a:lstStyle>
            <a:lvl1pPr>
              <a:defRPr>
                <a:solidFill>
                  <a:schemeClr val="accent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B0CBCABA-635A-9649-D0AC-CE05C3AACC56}"/>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dirty="0"/>
          </a:p>
        </p:txBody>
      </p:sp>
      <p:sp>
        <p:nvSpPr>
          <p:cNvPr id="4" name="Footer Placeholder 4">
            <a:extLst>
              <a:ext uri="{FF2B5EF4-FFF2-40B4-BE49-F238E27FC236}">
                <a16:creationId xmlns:a16="http://schemas.microsoft.com/office/drawing/2014/main" id="{3DC5FA75-A5AC-B120-4591-521CF6D2CA24}"/>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lgn="r">
              <a:defRPr sz="667" b="1">
                <a:solidFill>
                  <a:schemeClr val="tx2"/>
                </a:solidFill>
              </a:defRPr>
            </a:lvl1pPr>
          </a:lstStyle>
          <a:p>
            <a:r>
              <a:rPr lang="en-US" dirty="0"/>
              <a:t>Division/Department</a:t>
            </a:r>
          </a:p>
        </p:txBody>
      </p:sp>
    </p:spTree>
    <p:extLst>
      <p:ext uri="{BB962C8B-B14F-4D97-AF65-F5344CB8AC3E}">
        <p14:creationId xmlns:p14="http://schemas.microsoft.com/office/powerpoint/2010/main" val="949307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Heavy Text Whit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31800" y="2096523"/>
            <a:ext cx="5304187" cy="3529576"/>
          </a:xfrm>
        </p:spPr>
        <p:txBody>
          <a:bodyPr/>
          <a:lstStyle>
            <a:lvl1pPr>
              <a:lnSpc>
                <a:spcPct val="115000"/>
              </a:lnSpc>
              <a:defRPr sz="1467"/>
            </a:lvl1pPr>
            <a:lvl2pPr>
              <a:lnSpc>
                <a:spcPct val="112000"/>
              </a:lnSpc>
              <a:defRPr sz="14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07F52610-DBFC-9EDF-6011-28AA66529BA0}"/>
              </a:ext>
            </a:extLst>
          </p:cNvPr>
          <p:cNvSpPr>
            <a:spLocks noGrp="1"/>
          </p:cNvSpPr>
          <p:nvPr>
            <p:ph idx="13"/>
          </p:nvPr>
        </p:nvSpPr>
        <p:spPr>
          <a:xfrm>
            <a:off x="6532213" y="2096523"/>
            <a:ext cx="5304187" cy="3529576"/>
          </a:xfrm>
        </p:spPr>
        <p:txBody>
          <a:bodyPr/>
          <a:lstStyle>
            <a:lvl1pPr>
              <a:lnSpc>
                <a:spcPct val="115000"/>
              </a:lnSpc>
              <a:defRPr sz="1467"/>
            </a:lvl1pPr>
            <a:lvl2pPr>
              <a:lnSpc>
                <a:spcPct val="112000"/>
              </a:lnSpc>
              <a:defRPr sz="14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33FC6688-E25F-29B9-8DD2-7C7C3C4414E4}"/>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dirty="0"/>
          </a:p>
        </p:txBody>
      </p:sp>
      <p:sp>
        <p:nvSpPr>
          <p:cNvPr id="6" name="Footer Placeholder 4">
            <a:extLst>
              <a:ext uri="{FF2B5EF4-FFF2-40B4-BE49-F238E27FC236}">
                <a16:creationId xmlns:a16="http://schemas.microsoft.com/office/drawing/2014/main" id="{13B839AD-D623-2C76-E6EB-BAA43204B0E1}"/>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lgn="r">
              <a:defRPr sz="667" b="1">
                <a:solidFill>
                  <a:schemeClr val="tx2"/>
                </a:solidFill>
              </a:defRPr>
            </a:lvl1pPr>
          </a:lstStyle>
          <a:p>
            <a:r>
              <a:rPr lang="en-US" dirty="0"/>
              <a:t>Division/Department</a:t>
            </a:r>
          </a:p>
        </p:txBody>
      </p:sp>
    </p:spTree>
    <p:extLst>
      <p:ext uri="{BB962C8B-B14F-4D97-AF65-F5344CB8AC3E}">
        <p14:creationId xmlns:p14="http://schemas.microsoft.com/office/powerpoint/2010/main" val="445887123"/>
      </p:ext>
    </p:extLst>
  </p:cSld>
  <p:clrMapOvr>
    <a:masterClrMapping/>
  </p:clrMapOvr>
  <p:extLst>
    <p:ext uri="{DCECCB84-F9BA-43D5-87BE-67443E8EF086}">
      <p15:sldGuideLst xmlns:p15="http://schemas.microsoft.com/office/powerpoint/2012/main">
        <p15:guide id="1" pos="5592">
          <p15:clr>
            <a:srgbClr val="FBAE40"/>
          </p15:clr>
        </p15:guide>
        <p15:guide id="2" pos="2712">
          <p15:clr>
            <a:srgbClr val="FBAE40"/>
          </p15:clr>
        </p15:guide>
        <p15:guide id="3" pos="308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31800" y="2096523"/>
            <a:ext cx="5304187" cy="3529576"/>
          </a:xfrm>
        </p:spPr>
        <p:txBody>
          <a:bodyPr/>
          <a:lstStyle>
            <a:lvl1pPr>
              <a:lnSpc>
                <a:spcPct val="115000"/>
              </a:lnSpc>
              <a:defRPr sz="1467">
                <a:solidFill>
                  <a:schemeClr val="accent1"/>
                </a:solidFill>
              </a:defRPr>
            </a:lvl1pPr>
            <a:lvl2pPr>
              <a:lnSpc>
                <a:spcPct val="112000"/>
              </a:lnSpc>
              <a:defRPr sz="14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576F7DD-4DB1-0669-5356-62659CD9B9F3}"/>
              </a:ext>
            </a:extLst>
          </p:cNvPr>
          <p:cNvSpPr>
            <a:spLocks noGrp="1"/>
          </p:cNvSpPr>
          <p:nvPr>
            <p:ph idx="13"/>
          </p:nvPr>
        </p:nvSpPr>
        <p:spPr>
          <a:xfrm>
            <a:off x="6532033" y="2056875"/>
            <a:ext cx="5304367" cy="3569224"/>
          </a:xfrm>
        </p:spPr>
        <p:txBody>
          <a:bodyPr/>
          <a:lstStyle>
            <a:lvl1pPr>
              <a:lnSpc>
                <a:spcPct val="82000"/>
              </a:lnSpc>
              <a:defRPr sz="5067">
                <a:solidFill>
                  <a:schemeClr val="accent1"/>
                </a:solidFill>
              </a:defRPr>
            </a:lvl1pPr>
            <a:lvl2pPr>
              <a:lnSpc>
                <a:spcPct val="115000"/>
              </a:lnSpc>
              <a:defRPr/>
            </a:lvl2pPr>
            <a:lvl3pPr>
              <a:lnSpc>
                <a:spcPct val="115000"/>
              </a:lnSpc>
              <a:defRPr/>
            </a:lvl3pPr>
            <a:lvl4pPr>
              <a:lnSpc>
                <a:spcPct val="115000"/>
              </a:lnSpc>
              <a:defRPr/>
            </a:lvl4pPr>
            <a:lvl5pPr>
              <a:lnSpc>
                <a:spcPct val="115000"/>
              </a:lnSpc>
              <a:defRPr/>
            </a:lvl5pPr>
          </a:lstStyle>
          <a:p>
            <a:pPr lvl="0"/>
            <a:r>
              <a:rPr lang="en-US"/>
              <a:t>Edit Master text styles</a:t>
            </a:r>
          </a:p>
        </p:txBody>
      </p:sp>
      <p:sp>
        <p:nvSpPr>
          <p:cNvPr id="4" name="Slide Number Placeholder 5">
            <a:extLst>
              <a:ext uri="{FF2B5EF4-FFF2-40B4-BE49-F238E27FC236}">
                <a16:creationId xmlns:a16="http://schemas.microsoft.com/office/drawing/2014/main" id="{BE45C75C-DC9C-1D59-2DE3-017E4E9C0BDE}"/>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dirty="0"/>
          </a:p>
        </p:txBody>
      </p:sp>
      <p:sp>
        <p:nvSpPr>
          <p:cNvPr id="6" name="Footer Placeholder 4">
            <a:extLst>
              <a:ext uri="{FF2B5EF4-FFF2-40B4-BE49-F238E27FC236}">
                <a16:creationId xmlns:a16="http://schemas.microsoft.com/office/drawing/2014/main" id="{F6EB0748-3735-1860-0B4C-FF2030008374}"/>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lgn="r">
              <a:defRPr sz="667" b="1">
                <a:solidFill>
                  <a:schemeClr val="tx2"/>
                </a:solidFill>
              </a:defRPr>
            </a:lvl1pPr>
          </a:lstStyle>
          <a:p>
            <a:r>
              <a:rPr lang="en-US" dirty="0"/>
              <a:t>Division/Department</a:t>
            </a:r>
          </a:p>
        </p:txBody>
      </p:sp>
    </p:spTree>
    <p:extLst>
      <p:ext uri="{BB962C8B-B14F-4D97-AF65-F5344CB8AC3E}">
        <p14:creationId xmlns:p14="http://schemas.microsoft.com/office/powerpoint/2010/main" val="1951686603"/>
      </p:ext>
    </p:extLst>
  </p:cSld>
  <p:clrMapOvr>
    <a:masterClrMapping/>
  </p:clrMapOvr>
  <p:extLst>
    <p:ext uri="{DCECCB84-F9BA-43D5-87BE-67443E8EF086}">
      <p15:sldGuideLst xmlns:p15="http://schemas.microsoft.com/office/powerpoint/2012/main">
        <p15:guide id="1" pos="5592">
          <p15:clr>
            <a:srgbClr val="FBAE40"/>
          </p15:clr>
        </p15:guide>
        <p15:guide id="2" pos="2712">
          <p15:clr>
            <a:srgbClr val="FBAE40"/>
          </p15:clr>
        </p15:guide>
        <p15:guide id="3" pos="308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534912" y="85726"/>
            <a:ext cx="5657088" cy="6772273"/>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a:xfrm>
            <a:off x="434974" y="452781"/>
            <a:ext cx="5497100" cy="902811"/>
          </a:xfr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431799" y="2096523"/>
            <a:ext cx="5303520" cy="3529576"/>
          </a:xfrm>
        </p:spPr>
        <p:txBody>
          <a:bodyPr/>
          <a:lstStyle>
            <a:lvl1pPr>
              <a:lnSpc>
                <a:spcPct val="115000"/>
              </a:lnSpc>
              <a:defRPr sz="1467">
                <a:solidFill>
                  <a:schemeClr val="accent1"/>
                </a:solidFill>
              </a:defRPr>
            </a:lvl1pPr>
            <a:lvl2pPr>
              <a:lnSpc>
                <a:spcPct val="112000"/>
              </a:lnSpc>
              <a:defRPr sz="14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dirty="0"/>
          </a:p>
        </p:txBody>
      </p:sp>
      <p:sp>
        <p:nvSpPr>
          <p:cNvPr id="5" name="Footer Placeholder 4">
            <a:extLst>
              <a:ext uri="{FF2B5EF4-FFF2-40B4-BE49-F238E27FC236}">
                <a16:creationId xmlns:a16="http://schemas.microsoft.com/office/drawing/2014/main" id="{EF58ED2F-69A3-D0D3-F802-8E1908A7B30E}"/>
              </a:ext>
            </a:extLst>
          </p:cNvPr>
          <p:cNvSpPr>
            <a:spLocks noGrp="1"/>
          </p:cNvSpPr>
          <p:nvPr>
            <p:ph type="ftr" sz="quarter" idx="3"/>
          </p:nvPr>
        </p:nvSpPr>
        <p:spPr>
          <a:xfrm>
            <a:off x="10082784" y="6221027"/>
            <a:ext cx="1097280" cy="126733"/>
          </a:xfrm>
          <a:prstGeom prst="roundRect">
            <a:avLst>
              <a:gd name="adj" fmla="val 50000"/>
            </a:avLst>
          </a:prstGeom>
          <a:ln>
            <a:solidFill>
              <a:schemeClr val="bg1"/>
            </a:solidFill>
          </a:ln>
        </p:spPr>
        <p:txBody>
          <a:bodyPr vert="horz" lIns="45720" tIns="45720" rIns="91440" bIns="45720" rtlCol="0" anchor="ctr"/>
          <a:lstStyle>
            <a:lvl1pPr algn="r">
              <a:defRPr sz="667" b="1">
                <a:solidFill>
                  <a:schemeClr val="bg1"/>
                </a:solidFill>
              </a:defRPr>
            </a:lvl1pPr>
          </a:lstStyle>
          <a:p>
            <a:r>
              <a:rPr lang="en-US" dirty="0"/>
              <a:t>Division/Department</a:t>
            </a:r>
          </a:p>
        </p:txBody>
      </p:sp>
      <p:sp>
        <p:nvSpPr>
          <p:cNvPr id="4" name="Rectangle 3">
            <a:extLst>
              <a:ext uri="{FF2B5EF4-FFF2-40B4-BE49-F238E27FC236}">
                <a16:creationId xmlns:a16="http://schemas.microsoft.com/office/drawing/2014/main" id="{3229C6FE-DCDC-57FA-7D2E-0B94B52D1438}"/>
              </a:ext>
            </a:extLst>
          </p:cNvPr>
          <p:cNvSpPr/>
          <p:nvPr userDrawn="1"/>
        </p:nvSpPr>
        <p:spPr>
          <a:xfrm>
            <a:off x="-2" y="1"/>
            <a:ext cx="12191999" cy="85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117274332"/>
      </p:ext>
    </p:extLst>
  </p:cSld>
  <p:clrMapOvr>
    <a:masterClrMapping/>
  </p:clrMapOvr>
  <p:extLst>
    <p:ext uri="{DCECCB84-F9BA-43D5-87BE-67443E8EF086}">
      <p15:sldGuideLst xmlns:p15="http://schemas.microsoft.com/office/powerpoint/2012/main">
        <p15:guide id="1" pos="2712">
          <p15:clr>
            <a:srgbClr val="FBAE40"/>
          </p15:clr>
        </p15:guide>
        <p15:guide id="2" pos="308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77F6F-4783-4B54-B8C4-C52138BCAFC2}"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2AD40-FEFF-4172-B52D-D837FCAC3978}" type="slidenum">
              <a:rPr lang="en-US" smtClean="0"/>
              <a:t>‹#›</a:t>
            </a:fld>
            <a:endParaRPr lang="en-US"/>
          </a:p>
        </p:txBody>
      </p:sp>
    </p:spTree>
    <p:extLst>
      <p:ext uri="{BB962C8B-B14F-4D97-AF65-F5344CB8AC3E}">
        <p14:creationId xmlns:p14="http://schemas.microsoft.com/office/powerpoint/2010/main" val="1996506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and Image Wide">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1" y="5029200"/>
            <a:ext cx="12192000" cy="1828800"/>
          </a:xfrm>
          <a:solidFill>
            <a:schemeClr val="bg1">
              <a:lumMod val="85000"/>
            </a:schemeClr>
          </a:solidFill>
        </p:spPr>
        <p:txBody>
          <a:bodyPr tIns="18288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dirty="0"/>
          </a:p>
        </p:txBody>
      </p:sp>
      <p:sp>
        <p:nvSpPr>
          <p:cNvPr id="5" name="Footer Placeholder 4">
            <a:extLst>
              <a:ext uri="{FF2B5EF4-FFF2-40B4-BE49-F238E27FC236}">
                <a16:creationId xmlns:a16="http://schemas.microsoft.com/office/drawing/2014/main" id="{EF58ED2F-69A3-D0D3-F802-8E1908A7B30E}"/>
              </a:ext>
            </a:extLst>
          </p:cNvPr>
          <p:cNvSpPr>
            <a:spLocks noGrp="1"/>
          </p:cNvSpPr>
          <p:nvPr>
            <p:ph type="ftr" sz="quarter" idx="3"/>
          </p:nvPr>
        </p:nvSpPr>
        <p:spPr>
          <a:xfrm>
            <a:off x="10082784" y="6221027"/>
            <a:ext cx="1097280" cy="126733"/>
          </a:xfrm>
          <a:prstGeom prst="roundRect">
            <a:avLst>
              <a:gd name="adj" fmla="val 50000"/>
            </a:avLst>
          </a:prstGeom>
          <a:ln>
            <a:solidFill>
              <a:schemeClr val="bg1"/>
            </a:solidFill>
          </a:ln>
        </p:spPr>
        <p:txBody>
          <a:bodyPr vert="horz" lIns="45720" tIns="45720" rIns="91440" bIns="45720" rtlCol="0" anchor="ctr"/>
          <a:lstStyle>
            <a:lvl1pPr algn="r">
              <a:defRPr sz="667" b="1">
                <a:solidFill>
                  <a:schemeClr val="bg1"/>
                </a:solidFill>
              </a:defRPr>
            </a:lvl1pPr>
          </a:lstStyle>
          <a:p>
            <a:r>
              <a:rPr lang="en-US" dirty="0"/>
              <a:t>Division/Department</a:t>
            </a:r>
          </a:p>
        </p:txBody>
      </p:sp>
      <p:sp>
        <p:nvSpPr>
          <p:cNvPr id="4" name="Content Placeholder 6">
            <a:extLst>
              <a:ext uri="{FF2B5EF4-FFF2-40B4-BE49-F238E27FC236}">
                <a16:creationId xmlns:a16="http://schemas.microsoft.com/office/drawing/2014/main" id="{16DF9D62-DA62-3653-DD38-9C9FB11C7698}"/>
              </a:ext>
            </a:extLst>
          </p:cNvPr>
          <p:cNvSpPr>
            <a:spLocks noGrp="1"/>
          </p:cNvSpPr>
          <p:nvPr>
            <p:ph sz="quarter" idx="11"/>
          </p:nvPr>
        </p:nvSpPr>
        <p:spPr>
          <a:xfrm>
            <a:off x="433917" y="2072641"/>
            <a:ext cx="9929283" cy="2743704"/>
          </a:xfrm>
        </p:spPr>
        <p:txBody>
          <a:bodyPr/>
          <a:lstStyle>
            <a:lvl1pPr>
              <a:defRPr>
                <a:solidFill>
                  <a:schemeClr val="accent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0">
            <a:extLst>
              <a:ext uri="{FF2B5EF4-FFF2-40B4-BE49-F238E27FC236}">
                <a16:creationId xmlns:a16="http://schemas.microsoft.com/office/drawing/2014/main" id="{F611A463-0BD7-3ECD-268F-EE754B7914F1}"/>
              </a:ext>
            </a:extLst>
          </p:cNvPr>
          <p:cNvSpPr>
            <a:spLocks noGrp="1"/>
          </p:cNvSpPr>
          <p:nvPr>
            <p:ph type="body" sz="quarter" idx="14" hasCustomPrompt="1"/>
          </p:nvPr>
        </p:nvSpPr>
        <p:spPr>
          <a:xfrm>
            <a:off x="355600" y="6062134"/>
            <a:ext cx="1117600" cy="469900"/>
          </a:xfrm>
          <a:blipFill>
            <a:blip r:embed="rId2"/>
            <a:stretch>
              <a:fillRect/>
            </a:stretch>
          </a:blipFill>
        </p:spPr>
        <p:txBody>
          <a:bodyPr/>
          <a:lstStyle/>
          <a:p>
            <a:pPr lvl="0"/>
            <a:r>
              <a:rPr lang="en-US" dirty="0"/>
              <a:t> </a:t>
            </a:r>
          </a:p>
        </p:txBody>
      </p:sp>
      <p:sp>
        <p:nvSpPr>
          <p:cNvPr id="6" name="Rectangle 5">
            <a:extLst>
              <a:ext uri="{FF2B5EF4-FFF2-40B4-BE49-F238E27FC236}">
                <a16:creationId xmlns:a16="http://schemas.microsoft.com/office/drawing/2014/main" id="{7D778616-5A96-737B-AFCB-A5B3589D5FDE}"/>
              </a:ext>
            </a:extLst>
          </p:cNvPr>
          <p:cNvSpPr/>
          <p:nvPr userDrawn="1"/>
        </p:nvSpPr>
        <p:spPr>
          <a:xfrm>
            <a:off x="-2" y="1"/>
            <a:ext cx="12191999" cy="85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023041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452781"/>
            <a:ext cx="3213320" cy="902811"/>
          </a:xfrm>
        </p:spPr>
        <p:txBody>
          <a:bodyPr/>
          <a:lstStyle>
            <a:lvl1pPr>
              <a:defRPr>
                <a:solidFill>
                  <a:schemeClr val="tx2"/>
                </a:solidFill>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431799" y="2096523"/>
            <a:ext cx="3216495" cy="3529576"/>
          </a:xfrm>
        </p:spPr>
        <p:txBody>
          <a:bodyPr/>
          <a:lstStyle>
            <a:lvl1pPr>
              <a:lnSpc>
                <a:spcPct val="115000"/>
              </a:lnSpc>
              <a:defRPr sz="1467">
                <a:solidFill>
                  <a:schemeClr val="accent1"/>
                </a:solidFill>
              </a:defRPr>
            </a:lvl1pPr>
            <a:lvl2pPr>
              <a:lnSpc>
                <a:spcPct val="112000"/>
              </a:lnSpc>
              <a:defRPr sz="14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4048489" y="85726"/>
            <a:ext cx="8143512" cy="6772275"/>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3" name="Slide Number Placeholder 5">
            <a:extLst>
              <a:ext uri="{FF2B5EF4-FFF2-40B4-BE49-F238E27FC236}">
                <a16:creationId xmlns:a16="http://schemas.microsoft.com/office/drawing/2014/main" id="{7ED6687E-E66B-5294-8095-3A1F08C6B870}"/>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dirty="0"/>
          </a:p>
        </p:txBody>
      </p:sp>
      <p:sp>
        <p:nvSpPr>
          <p:cNvPr id="4" name="Footer Placeholder 4">
            <a:extLst>
              <a:ext uri="{FF2B5EF4-FFF2-40B4-BE49-F238E27FC236}">
                <a16:creationId xmlns:a16="http://schemas.microsoft.com/office/drawing/2014/main" id="{97098B60-0C51-9EF5-A554-07CB38828B35}"/>
              </a:ext>
            </a:extLst>
          </p:cNvPr>
          <p:cNvSpPr>
            <a:spLocks noGrp="1"/>
          </p:cNvSpPr>
          <p:nvPr>
            <p:ph type="ftr" sz="quarter" idx="3"/>
          </p:nvPr>
        </p:nvSpPr>
        <p:spPr>
          <a:xfrm>
            <a:off x="10082784" y="6221027"/>
            <a:ext cx="1097280" cy="126733"/>
          </a:xfrm>
          <a:prstGeom prst="roundRect">
            <a:avLst>
              <a:gd name="adj" fmla="val 50000"/>
            </a:avLst>
          </a:prstGeom>
          <a:ln>
            <a:solidFill>
              <a:schemeClr val="bg1"/>
            </a:solidFill>
          </a:ln>
        </p:spPr>
        <p:txBody>
          <a:bodyPr vert="horz" lIns="45720" tIns="45720" rIns="91440" bIns="45720" rtlCol="0" anchor="ctr"/>
          <a:lstStyle>
            <a:lvl1pPr algn="r">
              <a:defRPr sz="667" b="1">
                <a:solidFill>
                  <a:schemeClr val="bg1"/>
                </a:solidFill>
              </a:defRPr>
            </a:lvl1pPr>
          </a:lstStyle>
          <a:p>
            <a:r>
              <a:rPr lang="en-US" dirty="0"/>
              <a:t>Division/Department</a:t>
            </a:r>
          </a:p>
        </p:txBody>
      </p:sp>
      <p:sp>
        <p:nvSpPr>
          <p:cNvPr id="5" name="Rectangle 4">
            <a:extLst>
              <a:ext uri="{FF2B5EF4-FFF2-40B4-BE49-F238E27FC236}">
                <a16:creationId xmlns:a16="http://schemas.microsoft.com/office/drawing/2014/main" id="{8D7FD527-39E0-DB05-0D52-7C45E053CD77}"/>
              </a:ext>
            </a:extLst>
          </p:cNvPr>
          <p:cNvSpPr/>
          <p:nvPr userDrawn="1"/>
        </p:nvSpPr>
        <p:spPr>
          <a:xfrm>
            <a:off x="-2" y="1"/>
            <a:ext cx="12191999" cy="85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766484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and Full Page Image">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1" y="85726"/>
            <a:ext cx="12192001" cy="6772275"/>
          </a:xfrm>
          <a:solidFill>
            <a:schemeClr val="bg1">
              <a:lumMod val="85000"/>
            </a:schemeClr>
          </a:solidFill>
        </p:spPr>
        <p:txBody>
          <a:bodyPr tIns="1005840"/>
          <a:lstStyle>
            <a:lvl1pPr algn="ctr">
              <a:defRPr>
                <a:solidFill>
                  <a:schemeClr val="tx2"/>
                </a:solidFill>
              </a:defRPr>
            </a:lvl1pPr>
          </a:lstStyle>
          <a:p>
            <a:r>
              <a:rPr lang="en-US"/>
              <a:t>Click icon to add picture</a:t>
            </a:r>
            <a:endParaRPr lang="en-US" dirty="0"/>
          </a:p>
        </p:txBody>
      </p:sp>
      <p:sp>
        <p:nvSpPr>
          <p:cNvPr id="2" name="Title 1"/>
          <p:cNvSpPr>
            <a:spLocks noGrp="1"/>
          </p:cNvSpPr>
          <p:nvPr>
            <p:ph type="title"/>
          </p:nvPr>
        </p:nvSpPr>
        <p:spPr>
          <a:xfrm>
            <a:off x="434975" y="452781"/>
            <a:ext cx="8729472" cy="902811"/>
          </a:xfrm>
        </p:spPr>
        <p:txBody>
          <a:bodyPr/>
          <a:lstStyle>
            <a:lvl1pPr>
              <a:defRPr>
                <a:solidFill>
                  <a:schemeClr val="bg1"/>
                </a:solidFill>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313CFE71-3F3A-F8D9-8EE4-516B6E1B2C9D}"/>
              </a:ext>
            </a:extLst>
          </p:cNvPr>
          <p:cNvSpPr>
            <a:spLocks noGrp="1"/>
          </p:cNvSpPr>
          <p:nvPr>
            <p:ph idx="13"/>
          </p:nvPr>
        </p:nvSpPr>
        <p:spPr>
          <a:xfrm>
            <a:off x="6532033" y="2056875"/>
            <a:ext cx="5304367" cy="3569224"/>
          </a:xfrm>
        </p:spPr>
        <p:txBody>
          <a:bodyPr/>
          <a:lstStyle>
            <a:lvl1pPr>
              <a:lnSpc>
                <a:spcPct val="82000"/>
              </a:lnSpc>
              <a:defRPr sz="5067">
                <a:solidFill>
                  <a:schemeClr val="bg1"/>
                </a:solidFill>
              </a:defRPr>
            </a:lvl1pPr>
            <a:lvl2pPr>
              <a:lnSpc>
                <a:spcPct val="115000"/>
              </a:lnSpc>
              <a:defRPr/>
            </a:lvl2pPr>
            <a:lvl3pPr>
              <a:lnSpc>
                <a:spcPct val="115000"/>
              </a:lnSpc>
              <a:defRPr/>
            </a:lvl3pPr>
            <a:lvl4pPr>
              <a:lnSpc>
                <a:spcPct val="115000"/>
              </a:lnSpc>
              <a:defRPr/>
            </a:lvl4pPr>
            <a:lvl5pPr>
              <a:lnSpc>
                <a:spcPct val="115000"/>
              </a:lnSpc>
              <a:defRPr/>
            </a:lvl5pPr>
          </a:lstStyle>
          <a:p>
            <a:pPr lvl="0"/>
            <a:r>
              <a:rPr lang="en-US"/>
              <a:t>Edit Master text styles</a:t>
            </a:r>
          </a:p>
        </p:txBody>
      </p:sp>
      <p:sp>
        <p:nvSpPr>
          <p:cNvPr id="5" name="Slide Number Placeholder 5">
            <a:extLst>
              <a:ext uri="{FF2B5EF4-FFF2-40B4-BE49-F238E27FC236}">
                <a16:creationId xmlns:a16="http://schemas.microsoft.com/office/drawing/2014/main" id="{2182874F-C92B-945D-B692-C1B9B8C5B79A}"/>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dirty="0"/>
          </a:p>
        </p:txBody>
      </p:sp>
      <p:sp>
        <p:nvSpPr>
          <p:cNvPr id="6" name="Footer Placeholder 4">
            <a:extLst>
              <a:ext uri="{FF2B5EF4-FFF2-40B4-BE49-F238E27FC236}">
                <a16:creationId xmlns:a16="http://schemas.microsoft.com/office/drawing/2014/main" id="{7269D717-FC1D-BCA5-06DC-C482D1597C37}"/>
              </a:ext>
            </a:extLst>
          </p:cNvPr>
          <p:cNvSpPr>
            <a:spLocks noGrp="1"/>
          </p:cNvSpPr>
          <p:nvPr>
            <p:ph type="ftr" sz="quarter" idx="3"/>
          </p:nvPr>
        </p:nvSpPr>
        <p:spPr>
          <a:xfrm>
            <a:off x="10082784" y="6221027"/>
            <a:ext cx="1097280" cy="126733"/>
          </a:xfrm>
          <a:prstGeom prst="roundRect">
            <a:avLst>
              <a:gd name="adj" fmla="val 50000"/>
            </a:avLst>
          </a:prstGeom>
          <a:ln>
            <a:solidFill>
              <a:schemeClr val="bg1"/>
            </a:solidFill>
          </a:ln>
        </p:spPr>
        <p:txBody>
          <a:bodyPr vert="horz" lIns="45720" tIns="45720" rIns="91440" bIns="45720" rtlCol="0" anchor="ctr"/>
          <a:lstStyle>
            <a:lvl1pPr algn="r">
              <a:defRPr sz="667" b="1">
                <a:solidFill>
                  <a:schemeClr val="bg1"/>
                </a:solidFill>
              </a:defRPr>
            </a:lvl1pPr>
          </a:lstStyle>
          <a:p>
            <a:r>
              <a:rPr lang="en-US" dirty="0"/>
              <a:t>Division/Department</a:t>
            </a:r>
          </a:p>
        </p:txBody>
      </p:sp>
      <p:sp>
        <p:nvSpPr>
          <p:cNvPr id="3" name="Text Placeholder 20">
            <a:extLst>
              <a:ext uri="{FF2B5EF4-FFF2-40B4-BE49-F238E27FC236}">
                <a16:creationId xmlns:a16="http://schemas.microsoft.com/office/drawing/2014/main" id="{76799307-424C-8A97-EDE0-544A13555A70}"/>
              </a:ext>
            </a:extLst>
          </p:cNvPr>
          <p:cNvSpPr>
            <a:spLocks noGrp="1"/>
          </p:cNvSpPr>
          <p:nvPr>
            <p:ph type="body" sz="quarter" idx="14" hasCustomPrompt="1"/>
          </p:nvPr>
        </p:nvSpPr>
        <p:spPr>
          <a:xfrm>
            <a:off x="355600" y="6062134"/>
            <a:ext cx="1117600" cy="469900"/>
          </a:xfrm>
          <a:blipFill>
            <a:blip r:embed="rId2"/>
            <a:stretch>
              <a:fillRect/>
            </a:stretch>
          </a:blipFill>
        </p:spPr>
        <p:txBody>
          <a:bodyPr/>
          <a:lstStyle/>
          <a:p>
            <a:pPr lvl="0"/>
            <a:r>
              <a:rPr lang="en-US" dirty="0"/>
              <a:t> </a:t>
            </a:r>
          </a:p>
        </p:txBody>
      </p:sp>
      <p:sp>
        <p:nvSpPr>
          <p:cNvPr id="4" name="Rectangle 3">
            <a:extLst>
              <a:ext uri="{FF2B5EF4-FFF2-40B4-BE49-F238E27FC236}">
                <a16:creationId xmlns:a16="http://schemas.microsoft.com/office/drawing/2014/main" id="{F777252D-E244-E2BF-C971-BFCBE6E9ECDE}"/>
              </a:ext>
            </a:extLst>
          </p:cNvPr>
          <p:cNvSpPr/>
          <p:nvPr userDrawn="1"/>
        </p:nvSpPr>
        <p:spPr>
          <a:xfrm>
            <a:off x="-2" y="1"/>
            <a:ext cx="12191999" cy="85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386627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431802" y="1714500"/>
            <a:ext cx="5478061" cy="3067051"/>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431800" y="4954026"/>
            <a:ext cx="5334001" cy="672076"/>
          </a:xfrm>
        </p:spPr>
        <p:txBody>
          <a:bodyPr/>
          <a:lstStyle>
            <a:lvl1pPr>
              <a:lnSpc>
                <a:spcPct val="115000"/>
              </a:lnSpc>
              <a:defRPr sz="1200">
                <a:solidFill>
                  <a:schemeClr val="accent1"/>
                </a:solidFill>
              </a:defRPr>
            </a:lvl1pPr>
            <a:lvl2pPr>
              <a:lnSpc>
                <a:spcPct val="112000"/>
              </a:lnSpc>
              <a:defRPr sz="12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
        <p:nvSpPr>
          <p:cNvPr id="9" name="Picture Placeholder 13">
            <a:extLst>
              <a:ext uri="{FF2B5EF4-FFF2-40B4-BE49-F238E27FC236}">
                <a16:creationId xmlns:a16="http://schemas.microsoft.com/office/drawing/2014/main" id="{32AB9D3B-A168-5E4F-54A4-969E9494DB3C}"/>
              </a:ext>
            </a:extLst>
          </p:cNvPr>
          <p:cNvSpPr>
            <a:spLocks noGrp="1"/>
          </p:cNvSpPr>
          <p:nvPr>
            <p:ph type="pic" sz="quarter" idx="13"/>
          </p:nvPr>
        </p:nvSpPr>
        <p:spPr>
          <a:xfrm>
            <a:off x="6311902" y="1714500"/>
            <a:ext cx="5478061" cy="3067051"/>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10" name="Content Placeholder 2">
            <a:extLst>
              <a:ext uri="{FF2B5EF4-FFF2-40B4-BE49-F238E27FC236}">
                <a16:creationId xmlns:a16="http://schemas.microsoft.com/office/drawing/2014/main" id="{0D18C1C8-D8FB-BD07-A65C-92605D1A9036}"/>
              </a:ext>
            </a:extLst>
          </p:cNvPr>
          <p:cNvSpPr>
            <a:spLocks noGrp="1"/>
          </p:cNvSpPr>
          <p:nvPr>
            <p:ph idx="14"/>
          </p:nvPr>
        </p:nvSpPr>
        <p:spPr>
          <a:xfrm>
            <a:off x="6311900" y="4954026"/>
            <a:ext cx="5334001" cy="672076"/>
          </a:xfrm>
        </p:spPr>
        <p:txBody>
          <a:bodyPr/>
          <a:lstStyle>
            <a:lvl1pPr>
              <a:lnSpc>
                <a:spcPct val="115000"/>
              </a:lnSpc>
              <a:defRPr sz="1200">
                <a:solidFill>
                  <a:schemeClr val="accent1"/>
                </a:solidFill>
              </a:defRPr>
            </a:lvl1pPr>
            <a:lvl2pPr>
              <a:lnSpc>
                <a:spcPct val="112000"/>
              </a:lnSpc>
              <a:defRPr sz="12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
        <p:nvSpPr>
          <p:cNvPr id="3" name="Slide Number Placeholder 5">
            <a:extLst>
              <a:ext uri="{FF2B5EF4-FFF2-40B4-BE49-F238E27FC236}">
                <a16:creationId xmlns:a16="http://schemas.microsoft.com/office/drawing/2014/main" id="{B4645FEE-0D66-8F6B-F262-51EC62F50AB8}"/>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dirty="0"/>
          </a:p>
        </p:txBody>
      </p:sp>
      <p:sp>
        <p:nvSpPr>
          <p:cNvPr id="4" name="Footer Placeholder 4">
            <a:extLst>
              <a:ext uri="{FF2B5EF4-FFF2-40B4-BE49-F238E27FC236}">
                <a16:creationId xmlns:a16="http://schemas.microsoft.com/office/drawing/2014/main" id="{ED0B4290-54E2-3AC1-E4E5-72D1844E1B65}"/>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lgn="r">
              <a:defRPr sz="667" b="1">
                <a:solidFill>
                  <a:schemeClr val="tx2"/>
                </a:solidFill>
              </a:defRPr>
            </a:lvl1pPr>
          </a:lstStyle>
          <a:p>
            <a:r>
              <a:rPr lang="en-US" dirty="0"/>
              <a:t>Division/Department</a:t>
            </a:r>
          </a:p>
        </p:txBody>
      </p:sp>
    </p:spTree>
    <p:extLst>
      <p:ext uri="{BB962C8B-B14F-4D97-AF65-F5344CB8AC3E}">
        <p14:creationId xmlns:p14="http://schemas.microsoft.com/office/powerpoint/2010/main" val="2684042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431801" y="1714500"/>
            <a:ext cx="3511296" cy="3067051"/>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431799" y="4954026"/>
            <a:ext cx="3511296" cy="672076"/>
          </a:xfrm>
        </p:spPr>
        <p:txBody>
          <a:bodyPr/>
          <a:lstStyle>
            <a:lvl1pPr>
              <a:lnSpc>
                <a:spcPct val="115000"/>
              </a:lnSpc>
              <a:defRPr sz="1200">
                <a:solidFill>
                  <a:schemeClr val="accent1"/>
                </a:solidFill>
              </a:defRPr>
            </a:lvl1pPr>
            <a:lvl2pPr>
              <a:lnSpc>
                <a:spcPct val="112000"/>
              </a:lnSpc>
              <a:defRPr sz="12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
        <p:nvSpPr>
          <p:cNvPr id="9" name="Picture Placeholder 13">
            <a:extLst>
              <a:ext uri="{FF2B5EF4-FFF2-40B4-BE49-F238E27FC236}">
                <a16:creationId xmlns:a16="http://schemas.microsoft.com/office/drawing/2014/main" id="{32AB9D3B-A168-5E4F-54A4-969E9494DB3C}"/>
              </a:ext>
            </a:extLst>
          </p:cNvPr>
          <p:cNvSpPr>
            <a:spLocks noGrp="1"/>
          </p:cNvSpPr>
          <p:nvPr>
            <p:ph type="pic" sz="quarter" idx="13"/>
          </p:nvPr>
        </p:nvSpPr>
        <p:spPr>
          <a:xfrm>
            <a:off x="4355085" y="1714500"/>
            <a:ext cx="3511296" cy="3067051"/>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10" name="Content Placeholder 2">
            <a:extLst>
              <a:ext uri="{FF2B5EF4-FFF2-40B4-BE49-F238E27FC236}">
                <a16:creationId xmlns:a16="http://schemas.microsoft.com/office/drawing/2014/main" id="{0D18C1C8-D8FB-BD07-A65C-92605D1A9036}"/>
              </a:ext>
            </a:extLst>
          </p:cNvPr>
          <p:cNvSpPr>
            <a:spLocks noGrp="1"/>
          </p:cNvSpPr>
          <p:nvPr>
            <p:ph idx="14"/>
          </p:nvPr>
        </p:nvSpPr>
        <p:spPr>
          <a:xfrm>
            <a:off x="4355084" y="4954026"/>
            <a:ext cx="3511296" cy="672076"/>
          </a:xfrm>
        </p:spPr>
        <p:txBody>
          <a:bodyPr/>
          <a:lstStyle>
            <a:lvl1pPr>
              <a:lnSpc>
                <a:spcPct val="115000"/>
              </a:lnSpc>
              <a:defRPr sz="1200">
                <a:solidFill>
                  <a:schemeClr val="accent1"/>
                </a:solidFill>
              </a:defRPr>
            </a:lvl1pPr>
            <a:lvl2pPr>
              <a:lnSpc>
                <a:spcPct val="112000"/>
              </a:lnSpc>
              <a:defRPr sz="12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
        <p:nvSpPr>
          <p:cNvPr id="3" name="Slide Number Placeholder 5">
            <a:extLst>
              <a:ext uri="{FF2B5EF4-FFF2-40B4-BE49-F238E27FC236}">
                <a16:creationId xmlns:a16="http://schemas.microsoft.com/office/drawing/2014/main" id="{B4645FEE-0D66-8F6B-F262-51EC62F50AB8}"/>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dirty="0"/>
          </a:p>
        </p:txBody>
      </p:sp>
      <p:sp>
        <p:nvSpPr>
          <p:cNvPr id="4" name="Footer Placeholder 4">
            <a:extLst>
              <a:ext uri="{FF2B5EF4-FFF2-40B4-BE49-F238E27FC236}">
                <a16:creationId xmlns:a16="http://schemas.microsoft.com/office/drawing/2014/main" id="{ED0B4290-54E2-3AC1-E4E5-72D1844E1B65}"/>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lgn="r">
              <a:defRPr sz="667" b="1">
                <a:solidFill>
                  <a:schemeClr val="tx2"/>
                </a:solidFill>
              </a:defRPr>
            </a:lvl1pPr>
          </a:lstStyle>
          <a:p>
            <a:r>
              <a:rPr lang="en-US" dirty="0"/>
              <a:t>Division/Department</a:t>
            </a:r>
          </a:p>
        </p:txBody>
      </p:sp>
      <p:sp>
        <p:nvSpPr>
          <p:cNvPr id="5" name="Picture Placeholder 13">
            <a:extLst>
              <a:ext uri="{FF2B5EF4-FFF2-40B4-BE49-F238E27FC236}">
                <a16:creationId xmlns:a16="http://schemas.microsoft.com/office/drawing/2014/main" id="{F1BDD536-E6BE-8F75-8E09-7164FBB4612B}"/>
              </a:ext>
            </a:extLst>
          </p:cNvPr>
          <p:cNvSpPr>
            <a:spLocks noGrp="1"/>
          </p:cNvSpPr>
          <p:nvPr>
            <p:ph type="pic" sz="quarter" idx="15"/>
          </p:nvPr>
        </p:nvSpPr>
        <p:spPr>
          <a:xfrm>
            <a:off x="8278368" y="1714500"/>
            <a:ext cx="3511296" cy="3067051"/>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6" name="Content Placeholder 2">
            <a:extLst>
              <a:ext uri="{FF2B5EF4-FFF2-40B4-BE49-F238E27FC236}">
                <a16:creationId xmlns:a16="http://schemas.microsoft.com/office/drawing/2014/main" id="{C9B4B917-387E-4074-A52F-4A3842B75A72}"/>
              </a:ext>
            </a:extLst>
          </p:cNvPr>
          <p:cNvSpPr>
            <a:spLocks noGrp="1"/>
          </p:cNvSpPr>
          <p:nvPr>
            <p:ph idx="16"/>
          </p:nvPr>
        </p:nvSpPr>
        <p:spPr>
          <a:xfrm>
            <a:off x="8278368" y="4954026"/>
            <a:ext cx="3511296" cy="672076"/>
          </a:xfrm>
        </p:spPr>
        <p:txBody>
          <a:bodyPr/>
          <a:lstStyle>
            <a:lvl1pPr>
              <a:lnSpc>
                <a:spcPct val="115000"/>
              </a:lnSpc>
              <a:defRPr sz="1200">
                <a:solidFill>
                  <a:schemeClr val="accent1"/>
                </a:solidFill>
              </a:defRPr>
            </a:lvl1pPr>
            <a:lvl2pPr>
              <a:lnSpc>
                <a:spcPct val="112000"/>
              </a:lnSpc>
              <a:defRPr sz="12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48826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431802" y="2179294"/>
            <a:ext cx="2509169" cy="1404831"/>
          </a:xfrm>
          <a:solidFill>
            <a:schemeClr val="bg1">
              <a:lumMod val="85000"/>
            </a:schemeClr>
          </a:solidFill>
        </p:spPr>
        <p:txBody>
          <a:bodyPr tIns="91440"/>
          <a:lstStyle>
            <a:lvl1pPr algn="ctr">
              <a:defRPr>
                <a:solidFill>
                  <a:schemeClr val="tx2"/>
                </a:solidFill>
              </a:defRPr>
            </a:lvl1pPr>
          </a:lstStyle>
          <a:p>
            <a:r>
              <a:rPr lang="en-US"/>
              <a:t>Click icon to add picture</a:t>
            </a:r>
            <a:endParaRPr lang="en-US"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431800" y="3770757"/>
            <a:ext cx="2509171" cy="1842643"/>
          </a:xfrm>
        </p:spPr>
        <p:txBody>
          <a:bodyPr/>
          <a:lstStyle>
            <a:lvl1pPr>
              <a:lnSpc>
                <a:spcPct val="115000"/>
              </a:lnSpc>
              <a:defRPr sz="1200"/>
            </a:lvl1pPr>
            <a:lvl2pPr>
              <a:lnSpc>
                <a:spcPct val="112000"/>
              </a:lnSpc>
              <a:defRPr sz="12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
        <p:nvSpPr>
          <p:cNvPr id="11" name="Picture Placeholder 13">
            <a:extLst>
              <a:ext uri="{FF2B5EF4-FFF2-40B4-BE49-F238E27FC236}">
                <a16:creationId xmlns:a16="http://schemas.microsoft.com/office/drawing/2014/main" id="{798FC0FE-33D3-F2F7-29D8-BFB66F8FB500}"/>
              </a:ext>
            </a:extLst>
          </p:cNvPr>
          <p:cNvSpPr>
            <a:spLocks noGrp="1"/>
          </p:cNvSpPr>
          <p:nvPr>
            <p:ph type="pic" sz="quarter" idx="15"/>
          </p:nvPr>
        </p:nvSpPr>
        <p:spPr>
          <a:xfrm>
            <a:off x="3370318" y="2179294"/>
            <a:ext cx="2509169" cy="1404831"/>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12" name="Picture Placeholder 13">
            <a:extLst>
              <a:ext uri="{FF2B5EF4-FFF2-40B4-BE49-F238E27FC236}">
                <a16:creationId xmlns:a16="http://schemas.microsoft.com/office/drawing/2014/main" id="{6B9052FE-07F2-2318-FAED-8F93C55BB715}"/>
              </a:ext>
            </a:extLst>
          </p:cNvPr>
          <p:cNvSpPr>
            <a:spLocks noGrp="1"/>
          </p:cNvSpPr>
          <p:nvPr>
            <p:ph type="pic" sz="quarter" idx="16"/>
          </p:nvPr>
        </p:nvSpPr>
        <p:spPr>
          <a:xfrm>
            <a:off x="6308834" y="2179294"/>
            <a:ext cx="2509169" cy="1404831"/>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13" name="Picture Placeholder 13">
            <a:extLst>
              <a:ext uri="{FF2B5EF4-FFF2-40B4-BE49-F238E27FC236}">
                <a16:creationId xmlns:a16="http://schemas.microsoft.com/office/drawing/2014/main" id="{1B733EA3-1907-BCFF-411F-10B15B638E03}"/>
              </a:ext>
            </a:extLst>
          </p:cNvPr>
          <p:cNvSpPr>
            <a:spLocks noGrp="1"/>
          </p:cNvSpPr>
          <p:nvPr>
            <p:ph type="pic" sz="quarter" idx="17"/>
          </p:nvPr>
        </p:nvSpPr>
        <p:spPr>
          <a:xfrm>
            <a:off x="9247352" y="2179294"/>
            <a:ext cx="2509169" cy="1404831"/>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14" name="Content Placeholder 2">
            <a:extLst>
              <a:ext uri="{FF2B5EF4-FFF2-40B4-BE49-F238E27FC236}">
                <a16:creationId xmlns:a16="http://schemas.microsoft.com/office/drawing/2014/main" id="{F1B4BB71-3293-6CFC-9E86-D40C6FB8E839}"/>
              </a:ext>
            </a:extLst>
          </p:cNvPr>
          <p:cNvSpPr>
            <a:spLocks noGrp="1"/>
          </p:cNvSpPr>
          <p:nvPr>
            <p:ph idx="18"/>
          </p:nvPr>
        </p:nvSpPr>
        <p:spPr>
          <a:xfrm>
            <a:off x="3370317" y="3770757"/>
            <a:ext cx="2509171" cy="1842643"/>
          </a:xfrm>
        </p:spPr>
        <p:txBody>
          <a:bodyPr/>
          <a:lstStyle>
            <a:lvl1pPr>
              <a:lnSpc>
                <a:spcPct val="115000"/>
              </a:lnSpc>
              <a:defRPr sz="1200"/>
            </a:lvl1pPr>
            <a:lvl2pPr>
              <a:lnSpc>
                <a:spcPct val="112000"/>
              </a:lnSpc>
              <a:defRPr sz="12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
        <p:nvSpPr>
          <p:cNvPr id="15" name="Content Placeholder 2">
            <a:extLst>
              <a:ext uri="{FF2B5EF4-FFF2-40B4-BE49-F238E27FC236}">
                <a16:creationId xmlns:a16="http://schemas.microsoft.com/office/drawing/2014/main" id="{113EDF18-D2BC-07DE-A7F8-CEA49F7C8A8F}"/>
              </a:ext>
            </a:extLst>
          </p:cNvPr>
          <p:cNvSpPr>
            <a:spLocks noGrp="1"/>
          </p:cNvSpPr>
          <p:nvPr>
            <p:ph idx="19"/>
          </p:nvPr>
        </p:nvSpPr>
        <p:spPr>
          <a:xfrm>
            <a:off x="6308833" y="3770757"/>
            <a:ext cx="2509171" cy="1842643"/>
          </a:xfrm>
        </p:spPr>
        <p:txBody>
          <a:bodyPr/>
          <a:lstStyle>
            <a:lvl1pPr>
              <a:lnSpc>
                <a:spcPct val="115000"/>
              </a:lnSpc>
              <a:defRPr sz="1200"/>
            </a:lvl1pPr>
            <a:lvl2pPr>
              <a:lnSpc>
                <a:spcPct val="112000"/>
              </a:lnSpc>
              <a:defRPr sz="12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
        <p:nvSpPr>
          <p:cNvPr id="16" name="Content Placeholder 2">
            <a:extLst>
              <a:ext uri="{FF2B5EF4-FFF2-40B4-BE49-F238E27FC236}">
                <a16:creationId xmlns:a16="http://schemas.microsoft.com/office/drawing/2014/main" id="{3BCA7B80-B75F-A050-86EB-5459E1FFF963}"/>
              </a:ext>
            </a:extLst>
          </p:cNvPr>
          <p:cNvSpPr>
            <a:spLocks noGrp="1"/>
          </p:cNvSpPr>
          <p:nvPr>
            <p:ph idx="20"/>
          </p:nvPr>
        </p:nvSpPr>
        <p:spPr>
          <a:xfrm>
            <a:off x="9247349" y="3770757"/>
            <a:ext cx="2509171" cy="1842643"/>
          </a:xfrm>
        </p:spPr>
        <p:txBody>
          <a:bodyPr/>
          <a:lstStyle>
            <a:lvl1pPr>
              <a:lnSpc>
                <a:spcPct val="115000"/>
              </a:lnSpc>
              <a:defRPr sz="1200"/>
            </a:lvl1pPr>
            <a:lvl2pPr>
              <a:lnSpc>
                <a:spcPct val="112000"/>
              </a:lnSpc>
              <a:defRPr sz="12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
        <p:nvSpPr>
          <p:cNvPr id="5" name="Slide Number Placeholder 5">
            <a:extLst>
              <a:ext uri="{FF2B5EF4-FFF2-40B4-BE49-F238E27FC236}">
                <a16:creationId xmlns:a16="http://schemas.microsoft.com/office/drawing/2014/main" id="{6E003EF9-3D7B-6B28-CFE9-B03186353ED1}"/>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dirty="0"/>
          </a:p>
        </p:txBody>
      </p:sp>
      <p:sp>
        <p:nvSpPr>
          <p:cNvPr id="6" name="Footer Placeholder 4">
            <a:extLst>
              <a:ext uri="{FF2B5EF4-FFF2-40B4-BE49-F238E27FC236}">
                <a16:creationId xmlns:a16="http://schemas.microsoft.com/office/drawing/2014/main" id="{2DD5B95F-0E0C-BCE6-99F9-EEAB9BEFD687}"/>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lgn="r">
              <a:defRPr sz="667" b="1">
                <a:solidFill>
                  <a:schemeClr val="tx2"/>
                </a:solidFill>
              </a:defRPr>
            </a:lvl1pPr>
          </a:lstStyle>
          <a:p>
            <a:r>
              <a:rPr lang="en-US" dirty="0"/>
              <a:t>Division/Department</a:t>
            </a:r>
          </a:p>
        </p:txBody>
      </p:sp>
    </p:spTree>
    <p:extLst>
      <p:ext uri="{BB962C8B-B14F-4D97-AF65-F5344CB8AC3E}">
        <p14:creationId xmlns:p14="http://schemas.microsoft.com/office/powerpoint/2010/main" val="4208413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144" y="409209"/>
            <a:ext cx="6900672" cy="3023616"/>
          </a:xfrm>
        </p:spPr>
        <p:txBody>
          <a:bodyPr anchor="b" anchorCtr="0"/>
          <a:lstStyle>
            <a:lvl1pPr>
              <a:lnSpc>
                <a:spcPct val="85000"/>
              </a:lnSpc>
              <a:defRPr sz="6000">
                <a:solidFill>
                  <a:schemeClr val="tx2"/>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72F7D3B8-F8F0-7738-693B-1FDED3B190DC}"/>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dirty="0"/>
          </a:p>
        </p:txBody>
      </p:sp>
      <p:sp>
        <p:nvSpPr>
          <p:cNvPr id="4" name="Footer Placeholder 4">
            <a:extLst>
              <a:ext uri="{FF2B5EF4-FFF2-40B4-BE49-F238E27FC236}">
                <a16:creationId xmlns:a16="http://schemas.microsoft.com/office/drawing/2014/main" id="{2E869348-C125-19E7-ADD0-B37E17928236}"/>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lgn="r">
              <a:defRPr sz="667" b="1">
                <a:solidFill>
                  <a:schemeClr val="tx2"/>
                </a:solidFill>
              </a:defRPr>
            </a:lvl1pPr>
          </a:lstStyle>
          <a:p>
            <a:r>
              <a:rPr lang="en-US" dirty="0"/>
              <a:t>Division/Department</a:t>
            </a:r>
          </a:p>
        </p:txBody>
      </p:sp>
    </p:spTree>
    <p:extLst>
      <p:ext uri="{BB962C8B-B14F-4D97-AF65-F5344CB8AC3E}">
        <p14:creationId xmlns:p14="http://schemas.microsoft.com/office/powerpoint/2010/main" val="909671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3551" y="2130413"/>
            <a:ext cx="10985035" cy="3529576"/>
          </a:xfrm>
        </p:spPr>
        <p:txBody>
          <a:bodyPr/>
          <a:lstStyle>
            <a:lvl1pPr>
              <a:lnSpc>
                <a:spcPct val="85000"/>
              </a:lnSpc>
              <a:defRPr sz="7466">
                <a:solidFill>
                  <a:schemeClr val="accent1"/>
                </a:solidFill>
              </a:defRPr>
            </a:lvl1pPr>
            <a:lvl2pPr>
              <a:lnSpc>
                <a:spcPct val="115000"/>
              </a:lnSpc>
              <a:defRPr/>
            </a:lvl2pPr>
            <a:lvl3pPr>
              <a:lnSpc>
                <a:spcPct val="115000"/>
              </a:lnSpc>
              <a:defRPr/>
            </a:lvl3pPr>
            <a:lvl4pPr>
              <a:lnSpc>
                <a:spcPct val="115000"/>
              </a:lnSpc>
              <a:defRPr/>
            </a:lvl4pPr>
            <a:lvl5pPr>
              <a:lnSpc>
                <a:spcPct val="115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2D57F39-02AA-089A-80FD-60D144D0644A}"/>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dirty="0"/>
          </a:p>
        </p:txBody>
      </p:sp>
      <p:sp>
        <p:nvSpPr>
          <p:cNvPr id="7" name="Footer Placeholder 4">
            <a:extLst>
              <a:ext uri="{FF2B5EF4-FFF2-40B4-BE49-F238E27FC236}">
                <a16:creationId xmlns:a16="http://schemas.microsoft.com/office/drawing/2014/main" id="{3922684E-2340-6A8F-4341-D611B4F4FC93}"/>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lgn="r">
              <a:defRPr sz="667" b="1">
                <a:solidFill>
                  <a:schemeClr val="tx2"/>
                </a:solidFill>
              </a:defRPr>
            </a:lvl1pPr>
          </a:lstStyle>
          <a:p>
            <a:r>
              <a:rPr lang="en-US" dirty="0"/>
              <a:t>Division/Department</a:t>
            </a:r>
          </a:p>
        </p:txBody>
      </p:sp>
    </p:spTree>
    <p:extLst>
      <p:ext uri="{BB962C8B-B14F-4D97-AF65-F5344CB8AC3E}">
        <p14:creationId xmlns:p14="http://schemas.microsoft.com/office/powerpoint/2010/main" val="2305710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amp;A/Thank you">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975" y="452777"/>
            <a:ext cx="3213320" cy="1762255"/>
          </a:xfrm>
        </p:spPr>
        <p:txBody>
          <a:bodyPr/>
          <a:lstStyle>
            <a:lvl1pPr>
              <a:lnSpc>
                <a:spcPct val="80000"/>
              </a:lnSpc>
              <a:defRPr sz="6133">
                <a:solidFill>
                  <a:schemeClr val="tx2"/>
                </a:solidFill>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431799" y="3183413"/>
            <a:ext cx="3216495" cy="2429987"/>
          </a:xfrm>
        </p:spPr>
        <p:txBody>
          <a:bodyPr/>
          <a:lstStyle>
            <a:lvl1pPr>
              <a:lnSpc>
                <a:spcPct val="115000"/>
              </a:lnSpc>
              <a:defRPr sz="1733" b="0">
                <a:solidFill>
                  <a:schemeClr val="tx2"/>
                </a:solidFill>
              </a:defRPr>
            </a:lvl1pPr>
            <a:lvl2pPr>
              <a:lnSpc>
                <a:spcPct val="112000"/>
              </a:lnSpc>
              <a:defRPr sz="1400">
                <a:solidFill>
                  <a:schemeClr val="tx2"/>
                </a:solidFill>
              </a:defRPr>
            </a:lvl2pPr>
            <a:lvl3pPr>
              <a:lnSpc>
                <a:spcPct val="112000"/>
              </a:lnSpc>
              <a:defRPr sz="1400">
                <a:solidFill>
                  <a:schemeClr val="tx2"/>
                </a:solidFill>
              </a:defRPr>
            </a:lvl3pPr>
            <a:lvl4pPr>
              <a:lnSpc>
                <a:spcPct val="112000"/>
              </a:lnSpc>
              <a:defRPr sz="1200">
                <a:solidFill>
                  <a:schemeClr val="tx2"/>
                </a:solidFill>
              </a:defRPr>
            </a:lvl4pPr>
            <a:lvl5pPr>
              <a:lnSpc>
                <a:spcPct val="112000"/>
              </a:lnSpc>
              <a:defRPr sz="1067">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4048489" y="85726"/>
            <a:ext cx="8143512" cy="6772275"/>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6" name="Slide Number Placeholder 5">
            <a:extLst>
              <a:ext uri="{FF2B5EF4-FFF2-40B4-BE49-F238E27FC236}">
                <a16:creationId xmlns:a16="http://schemas.microsoft.com/office/drawing/2014/main" id="{C35BB43B-1319-036D-5BDA-56D0F6DE0B73}"/>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dirty="0"/>
          </a:p>
        </p:txBody>
      </p:sp>
      <p:sp>
        <p:nvSpPr>
          <p:cNvPr id="13" name="Footer Placeholder 4">
            <a:extLst>
              <a:ext uri="{FF2B5EF4-FFF2-40B4-BE49-F238E27FC236}">
                <a16:creationId xmlns:a16="http://schemas.microsoft.com/office/drawing/2014/main" id="{FC1D2822-C365-D619-8C43-2320D6891250}"/>
              </a:ext>
            </a:extLst>
          </p:cNvPr>
          <p:cNvSpPr>
            <a:spLocks noGrp="1"/>
          </p:cNvSpPr>
          <p:nvPr>
            <p:ph type="ftr" sz="quarter" idx="3"/>
          </p:nvPr>
        </p:nvSpPr>
        <p:spPr>
          <a:xfrm>
            <a:off x="10082784" y="6221027"/>
            <a:ext cx="1097280" cy="126733"/>
          </a:xfrm>
          <a:prstGeom prst="roundRect">
            <a:avLst>
              <a:gd name="adj" fmla="val 50000"/>
            </a:avLst>
          </a:prstGeom>
          <a:ln>
            <a:solidFill>
              <a:schemeClr val="bg1"/>
            </a:solidFill>
          </a:ln>
        </p:spPr>
        <p:txBody>
          <a:bodyPr vert="horz" lIns="45720" tIns="45720" rIns="91440" bIns="45720" rtlCol="0" anchor="ctr"/>
          <a:lstStyle>
            <a:lvl1pPr algn="r">
              <a:defRPr sz="667" b="1">
                <a:solidFill>
                  <a:schemeClr val="bg1"/>
                </a:solidFill>
              </a:defRPr>
            </a:lvl1pPr>
          </a:lstStyle>
          <a:p>
            <a:r>
              <a:rPr lang="en-US" dirty="0"/>
              <a:t>Division/Department</a:t>
            </a:r>
          </a:p>
        </p:txBody>
      </p:sp>
      <p:sp>
        <p:nvSpPr>
          <p:cNvPr id="3" name="Rectangle 2">
            <a:extLst>
              <a:ext uri="{FF2B5EF4-FFF2-40B4-BE49-F238E27FC236}">
                <a16:creationId xmlns:a16="http://schemas.microsoft.com/office/drawing/2014/main" id="{B46EDDDE-721E-6917-D32B-8000796FE054}"/>
              </a:ext>
            </a:extLst>
          </p:cNvPr>
          <p:cNvSpPr/>
          <p:nvPr userDrawn="1"/>
        </p:nvSpPr>
        <p:spPr>
          <a:xfrm>
            <a:off x="-2" y="1"/>
            <a:ext cx="12191999" cy="85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918376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741B06AA-53AF-3F9D-598B-1507782FAEAF}"/>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dirty="0"/>
          </a:p>
        </p:txBody>
      </p:sp>
      <p:sp>
        <p:nvSpPr>
          <p:cNvPr id="6" name="Footer Placeholder 4">
            <a:extLst>
              <a:ext uri="{FF2B5EF4-FFF2-40B4-BE49-F238E27FC236}">
                <a16:creationId xmlns:a16="http://schemas.microsoft.com/office/drawing/2014/main" id="{B31400FC-9419-F0A8-FFE4-EBFB9411A87F}"/>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lgn="r">
              <a:defRPr sz="667" b="1">
                <a:solidFill>
                  <a:schemeClr val="tx2"/>
                </a:solidFill>
              </a:defRPr>
            </a:lvl1pPr>
          </a:lstStyle>
          <a:p>
            <a:r>
              <a:rPr lang="en-US" dirty="0"/>
              <a:t>Division/Department</a:t>
            </a:r>
          </a:p>
        </p:txBody>
      </p:sp>
    </p:spTree>
    <p:extLst>
      <p:ext uri="{BB962C8B-B14F-4D97-AF65-F5344CB8AC3E}">
        <p14:creationId xmlns:p14="http://schemas.microsoft.com/office/powerpoint/2010/main" val="410083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077F6F-4783-4B54-B8C4-C52138BCAFC2}"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2AD40-FEFF-4172-B52D-D837FCAC3978}" type="slidenum">
              <a:rPr lang="en-US" smtClean="0"/>
              <a:t>‹#›</a:t>
            </a:fld>
            <a:endParaRPr lang="en-US"/>
          </a:p>
        </p:txBody>
      </p:sp>
    </p:spTree>
    <p:extLst>
      <p:ext uri="{BB962C8B-B14F-4D97-AF65-F5344CB8AC3E}">
        <p14:creationId xmlns:p14="http://schemas.microsoft.com/office/powerpoint/2010/main" val="1645411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Whit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B17E10C4-E4F6-FE65-E1C5-8F8A3C41E7ED}"/>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dirty="0"/>
          </a:p>
        </p:txBody>
      </p:sp>
      <p:sp>
        <p:nvSpPr>
          <p:cNvPr id="6" name="Footer Placeholder 4">
            <a:extLst>
              <a:ext uri="{FF2B5EF4-FFF2-40B4-BE49-F238E27FC236}">
                <a16:creationId xmlns:a16="http://schemas.microsoft.com/office/drawing/2014/main" id="{59BBAF0E-4E98-CE1F-1567-1F63719E2C25}"/>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lgn="r">
              <a:defRPr sz="667" b="1">
                <a:solidFill>
                  <a:schemeClr val="tx2"/>
                </a:solidFill>
              </a:defRPr>
            </a:lvl1pPr>
          </a:lstStyle>
          <a:p>
            <a:r>
              <a:rPr lang="en-US" dirty="0"/>
              <a:t>Division/Department</a:t>
            </a:r>
          </a:p>
        </p:txBody>
      </p:sp>
    </p:spTree>
    <p:extLst>
      <p:ext uri="{BB962C8B-B14F-4D97-AF65-F5344CB8AC3E}">
        <p14:creationId xmlns:p14="http://schemas.microsoft.com/office/powerpoint/2010/main" val="2493282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3BD8AE6-C2F0-35EB-8C96-26857916D76B}"/>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dirty="0"/>
          </a:p>
        </p:txBody>
      </p:sp>
      <p:sp>
        <p:nvSpPr>
          <p:cNvPr id="5" name="Footer Placeholder 4">
            <a:extLst>
              <a:ext uri="{FF2B5EF4-FFF2-40B4-BE49-F238E27FC236}">
                <a16:creationId xmlns:a16="http://schemas.microsoft.com/office/drawing/2014/main" id="{D41A827C-0F55-D7E7-CD69-979D0EA686A8}"/>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lgn="r">
              <a:defRPr sz="667" b="1">
                <a:solidFill>
                  <a:schemeClr val="tx2"/>
                </a:solidFill>
              </a:defRPr>
            </a:lvl1pPr>
          </a:lstStyle>
          <a:p>
            <a:r>
              <a:rPr lang="en-US" dirty="0"/>
              <a:t>Division/Department</a:t>
            </a:r>
          </a:p>
        </p:txBody>
      </p:sp>
    </p:spTree>
    <p:extLst>
      <p:ext uri="{BB962C8B-B14F-4D97-AF65-F5344CB8AC3E}">
        <p14:creationId xmlns:p14="http://schemas.microsoft.com/office/powerpoint/2010/main" val="306798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3420" y="1631721"/>
            <a:ext cx="5664200" cy="2462241"/>
          </a:xfrm>
        </p:spPr>
        <p:txBody>
          <a:bodyPr anchor="ctr" anchorCtr="0"/>
          <a:lstStyle>
            <a:lvl1pPr algn="l">
              <a:lnSpc>
                <a:spcPct val="83000"/>
              </a:lnSpc>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42763" y="4426059"/>
            <a:ext cx="5664200" cy="1198564"/>
          </a:xfrm>
        </p:spPr>
        <p:txBody>
          <a:bodyPr>
            <a:noAutofit/>
          </a:bodyPr>
          <a:lstStyle>
            <a:lvl1pPr marL="0" indent="0" algn="l">
              <a:lnSpc>
                <a:spcPct val="105000"/>
              </a:lnSpc>
              <a:buNone/>
              <a:defRPr sz="1733"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8138584" y="0"/>
            <a:ext cx="4053416" cy="6858000"/>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grpSp>
        <p:nvGrpSpPr>
          <p:cNvPr id="5" name="Group 4">
            <a:extLst>
              <a:ext uri="{FF2B5EF4-FFF2-40B4-BE49-F238E27FC236}">
                <a16:creationId xmlns:a16="http://schemas.microsoft.com/office/drawing/2014/main" id="{A82DC41E-6230-78AA-F7B0-7A108A3D453C}"/>
              </a:ext>
            </a:extLst>
          </p:cNvPr>
          <p:cNvGrpSpPr>
            <a:grpSpLocks noChangeAspect="1"/>
          </p:cNvGrpSpPr>
          <p:nvPr userDrawn="1"/>
        </p:nvGrpSpPr>
        <p:grpSpPr>
          <a:xfrm>
            <a:off x="329235" y="345989"/>
            <a:ext cx="2081168" cy="903151"/>
            <a:chOff x="2138363" y="5326063"/>
            <a:chExt cx="1935162" cy="839788"/>
          </a:xfrm>
          <a:solidFill>
            <a:schemeClr val="bg1"/>
          </a:solidFill>
        </p:grpSpPr>
        <p:sp>
          <p:nvSpPr>
            <p:cNvPr id="6" name="Freeform 5">
              <a:extLst>
                <a:ext uri="{FF2B5EF4-FFF2-40B4-BE49-F238E27FC236}">
                  <a16:creationId xmlns:a16="http://schemas.microsoft.com/office/drawing/2014/main" id="{6ADCF475-B260-8B0C-F0D4-2EBE69AAE8EF}"/>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6">
              <a:extLst>
                <a:ext uri="{FF2B5EF4-FFF2-40B4-BE49-F238E27FC236}">
                  <a16:creationId xmlns:a16="http://schemas.microsoft.com/office/drawing/2014/main" id="{057DEF13-CFCD-1AFA-DA52-4EF7484DA2B7}"/>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7">
              <a:extLst>
                <a:ext uri="{FF2B5EF4-FFF2-40B4-BE49-F238E27FC236}">
                  <a16:creationId xmlns:a16="http://schemas.microsoft.com/office/drawing/2014/main" id="{EADC4D4A-70A9-D4E5-C340-9DBD4D96AFD3}"/>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2" name="Footer Placeholder 4">
            <a:extLst>
              <a:ext uri="{FF2B5EF4-FFF2-40B4-BE49-F238E27FC236}">
                <a16:creationId xmlns:a16="http://schemas.microsoft.com/office/drawing/2014/main" id="{38174009-F1AD-524C-D80E-4CAB996A7C10}"/>
              </a:ext>
            </a:extLst>
          </p:cNvPr>
          <p:cNvSpPr>
            <a:spLocks noGrp="1"/>
          </p:cNvSpPr>
          <p:nvPr>
            <p:ph type="ftr" sz="quarter" idx="3"/>
          </p:nvPr>
        </p:nvSpPr>
        <p:spPr>
          <a:xfrm>
            <a:off x="463551" y="6217920"/>
            <a:ext cx="2438400" cy="292608"/>
          </a:xfrm>
          <a:prstGeom prst="roundRect">
            <a:avLst>
              <a:gd name="adj" fmla="val 50000"/>
            </a:avLst>
          </a:prstGeom>
          <a:ln w="19050">
            <a:solidFill>
              <a:schemeClr val="bg1"/>
            </a:solidFill>
          </a:ln>
        </p:spPr>
        <p:txBody>
          <a:bodyPr vert="horz" lIns="182880" tIns="45720" rIns="91440" bIns="45720" rtlCol="0" anchor="ctr"/>
          <a:lstStyle>
            <a:lvl1pPr algn="l">
              <a:defRPr sz="1467" b="1">
                <a:solidFill>
                  <a:schemeClr val="bg1"/>
                </a:solidFill>
              </a:defRPr>
            </a:lvl1pPr>
          </a:lstStyle>
          <a:p>
            <a:r>
              <a:rPr lang="en-US" dirty="0"/>
              <a:t>Division/Department</a:t>
            </a:r>
          </a:p>
        </p:txBody>
      </p:sp>
    </p:spTree>
    <p:extLst>
      <p:ext uri="{BB962C8B-B14F-4D97-AF65-F5344CB8AC3E}">
        <p14:creationId xmlns:p14="http://schemas.microsoft.com/office/powerpoint/2010/main" val="497381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077F6F-4783-4B54-B8C4-C52138BCAFC2}"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2AD40-FEFF-4172-B52D-D837FCAC3978}" type="slidenum">
              <a:rPr lang="en-US" smtClean="0"/>
              <a:t>‹#›</a:t>
            </a:fld>
            <a:endParaRPr lang="en-US"/>
          </a:p>
        </p:txBody>
      </p:sp>
    </p:spTree>
    <p:extLst>
      <p:ext uri="{BB962C8B-B14F-4D97-AF65-F5344CB8AC3E}">
        <p14:creationId xmlns:p14="http://schemas.microsoft.com/office/powerpoint/2010/main" val="148578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077F6F-4783-4B54-B8C4-C52138BCAFC2}"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2AD40-FEFF-4172-B52D-D837FCAC3978}" type="slidenum">
              <a:rPr lang="en-US" smtClean="0"/>
              <a:t>‹#›</a:t>
            </a:fld>
            <a:endParaRPr lang="en-US"/>
          </a:p>
        </p:txBody>
      </p:sp>
    </p:spTree>
    <p:extLst>
      <p:ext uri="{BB962C8B-B14F-4D97-AF65-F5344CB8AC3E}">
        <p14:creationId xmlns:p14="http://schemas.microsoft.com/office/powerpoint/2010/main" val="103137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077F6F-4783-4B54-B8C4-C52138BCAFC2}"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2AD40-FEFF-4172-B52D-D837FCAC3978}" type="slidenum">
              <a:rPr lang="en-US" smtClean="0"/>
              <a:t>‹#›</a:t>
            </a:fld>
            <a:endParaRPr lang="en-US"/>
          </a:p>
        </p:txBody>
      </p:sp>
    </p:spTree>
    <p:extLst>
      <p:ext uri="{BB962C8B-B14F-4D97-AF65-F5344CB8AC3E}">
        <p14:creationId xmlns:p14="http://schemas.microsoft.com/office/powerpoint/2010/main" val="29080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77F6F-4783-4B54-B8C4-C52138BCAFC2}"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2AD40-FEFF-4172-B52D-D837FCAC3978}" type="slidenum">
              <a:rPr lang="en-US" smtClean="0"/>
              <a:t>‹#›</a:t>
            </a:fld>
            <a:endParaRPr lang="en-US"/>
          </a:p>
        </p:txBody>
      </p:sp>
    </p:spTree>
    <p:extLst>
      <p:ext uri="{BB962C8B-B14F-4D97-AF65-F5344CB8AC3E}">
        <p14:creationId xmlns:p14="http://schemas.microsoft.com/office/powerpoint/2010/main" val="161718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077F6F-4783-4B54-B8C4-C52138BCAFC2}"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2AD40-FEFF-4172-B52D-D837FCAC3978}" type="slidenum">
              <a:rPr lang="en-US" smtClean="0"/>
              <a:t>‹#›</a:t>
            </a:fld>
            <a:endParaRPr lang="en-US"/>
          </a:p>
        </p:txBody>
      </p:sp>
    </p:spTree>
    <p:extLst>
      <p:ext uri="{BB962C8B-B14F-4D97-AF65-F5344CB8AC3E}">
        <p14:creationId xmlns:p14="http://schemas.microsoft.com/office/powerpoint/2010/main" val="82489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077F6F-4783-4B54-B8C4-C52138BCAFC2}"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2AD40-FEFF-4172-B52D-D837FCAC3978}" type="slidenum">
              <a:rPr lang="en-US" smtClean="0"/>
              <a:t>‹#›</a:t>
            </a:fld>
            <a:endParaRPr lang="en-US"/>
          </a:p>
        </p:txBody>
      </p:sp>
    </p:spTree>
    <p:extLst>
      <p:ext uri="{BB962C8B-B14F-4D97-AF65-F5344CB8AC3E}">
        <p14:creationId xmlns:p14="http://schemas.microsoft.com/office/powerpoint/2010/main" val="167931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77F6F-4783-4B54-B8C4-C52138BCAFC2}" type="datetimeFigureOut">
              <a:rPr lang="en-US" smtClean="0"/>
              <a:t>11/14/2024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2AD40-FEFF-4172-B52D-D837FCAC3978}" type="slidenum">
              <a:rPr lang="en-US" smtClean="0"/>
              <a:t>‹#›</a:t>
            </a:fld>
            <a:endParaRPr lang="en-US"/>
          </a:p>
        </p:txBody>
      </p:sp>
    </p:spTree>
    <p:extLst>
      <p:ext uri="{BB962C8B-B14F-4D97-AF65-F5344CB8AC3E}">
        <p14:creationId xmlns:p14="http://schemas.microsoft.com/office/powerpoint/2010/main" val="4121403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974" y="452781"/>
            <a:ext cx="9924137" cy="902811"/>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34975" y="2070939"/>
            <a:ext cx="9924136" cy="352957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dirty="0"/>
          </a:p>
        </p:txBody>
      </p:sp>
      <p:grpSp>
        <p:nvGrpSpPr>
          <p:cNvPr id="16" name="Group 15">
            <a:extLst>
              <a:ext uri="{FF2B5EF4-FFF2-40B4-BE49-F238E27FC236}">
                <a16:creationId xmlns:a16="http://schemas.microsoft.com/office/drawing/2014/main" id="{8B40E320-9252-35DD-A461-1244805E5666}"/>
              </a:ext>
            </a:extLst>
          </p:cNvPr>
          <p:cNvGrpSpPr>
            <a:grpSpLocks noChangeAspect="1"/>
          </p:cNvGrpSpPr>
          <p:nvPr userDrawn="1"/>
        </p:nvGrpSpPr>
        <p:grpSpPr>
          <a:xfrm>
            <a:off x="365862" y="6070599"/>
            <a:ext cx="1097449" cy="476252"/>
            <a:chOff x="2138363" y="5326063"/>
            <a:chExt cx="1935162" cy="839788"/>
          </a:xfrm>
          <a:solidFill>
            <a:schemeClr val="tx2"/>
          </a:solidFill>
        </p:grpSpPr>
        <p:sp>
          <p:nvSpPr>
            <p:cNvPr id="13" name="Freeform 5">
              <a:extLst>
                <a:ext uri="{FF2B5EF4-FFF2-40B4-BE49-F238E27FC236}">
                  <a16:creationId xmlns:a16="http://schemas.microsoft.com/office/drawing/2014/main" id="{16A38F64-4CFF-1EA9-997B-4B019AD6F192}"/>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Freeform 6">
              <a:extLst>
                <a:ext uri="{FF2B5EF4-FFF2-40B4-BE49-F238E27FC236}">
                  <a16:creationId xmlns:a16="http://schemas.microsoft.com/office/drawing/2014/main" id="{24F74CC9-405A-ABF5-330C-68277AB71636}"/>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 name="Freeform 7">
              <a:extLst>
                <a:ext uri="{FF2B5EF4-FFF2-40B4-BE49-F238E27FC236}">
                  <a16:creationId xmlns:a16="http://schemas.microsoft.com/office/drawing/2014/main" id="{8C75903D-D1AD-9900-DAE0-61E7FC246A49}"/>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Footer Placeholder 4">
            <a:extLst>
              <a:ext uri="{FF2B5EF4-FFF2-40B4-BE49-F238E27FC236}">
                <a16:creationId xmlns:a16="http://schemas.microsoft.com/office/drawing/2014/main" id="{CEFCF305-E504-C584-60ED-B2792D61D0AB}"/>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lgn="r">
              <a:defRPr sz="667" b="1">
                <a:solidFill>
                  <a:schemeClr val="tx2"/>
                </a:solidFill>
              </a:defRPr>
            </a:lvl1pPr>
          </a:lstStyle>
          <a:p>
            <a:r>
              <a:rPr lang="en-US" dirty="0"/>
              <a:t>Division/Department</a:t>
            </a:r>
          </a:p>
        </p:txBody>
      </p:sp>
      <p:sp>
        <p:nvSpPr>
          <p:cNvPr id="17" name="Rectangle 16">
            <a:extLst>
              <a:ext uri="{FF2B5EF4-FFF2-40B4-BE49-F238E27FC236}">
                <a16:creationId xmlns:a16="http://schemas.microsoft.com/office/drawing/2014/main" id="{DA8757B1-699B-2F08-9B40-080BC32C47F1}"/>
              </a:ext>
            </a:extLst>
          </p:cNvPr>
          <p:cNvSpPr/>
          <p:nvPr userDrawn="1"/>
        </p:nvSpPr>
        <p:spPr>
          <a:xfrm>
            <a:off x="-2" y="1"/>
            <a:ext cx="12191999" cy="85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7385319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hf hdr="0" dt="0"/>
  <p:txStyles>
    <p:titleStyle>
      <a:lvl1pPr algn="l" defTabSz="914377" rtl="0" eaLnBrk="1" latinLnBrk="0" hangingPunct="1">
        <a:lnSpc>
          <a:spcPct val="100000"/>
        </a:lnSpc>
        <a:spcBef>
          <a:spcPct val="0"/>
        </a:spcBef>
        <a:buNone/>
        <a:defRPr sz="2933" b="1" kern="1200">
          <a:solidFill>
            <a:schemeClr val="tx2"/>
          </a:solidFill>
          <a:latin typeface="+mj-lt"/>
          <a:ea typeface="+mj-ea"/>
          <a:cs typeface="+mj-cs"/>
        </a:defRPr>
      </a:lvl1pPr>
    </p:titleStyle>
    <p:bodyStyle>
      <a:lvl1pPr marL="0" indent="0" algn="l" defTabSz="914377" rtl="0" eaLnBrk="1" latinLnBrk="0" hangingPunct="1">
        <a:lnSpc>
          <a:spcPct val="117000"/>
        </a:lnSpc>
        <a:spcBef>
          <a:spcPts val="0"/>
        </a:spcBef>
        <a:buFont typeface="Arial" panose="020B0604020202020204" pitchFamily="34" charset="0"/>
        <a:buNone/>
        <a:defRPr sz="2000" b="1" kern="1200">
          <a:solidFill>
            <a:schemeClr val="accent1"/>
          </a:solidFill>
          <a:latin typeface="+mn-lt"/>
          <a:ea typeface="+mn-ea"/>
          <a:cs typeface="+mn-cs"/>
        </a:defRPr>
      </a:lvl1pPr>
      <a:lvl2pPr marL="0" indent="0" algn="l" defTabSz="914377" rtl="0" eaLnBrk="1" latinLnBrk="0" hangingPunct="1">
        <a:lnSpc>
          <a:spcPct val="117000"/>
        </a:lnSpc>
        <a:spcBef>
          <a:spcPts val="0"/>
        </a:spcBef>
        <a:buFont typeface="Arial" panose="020B0604020202020204" pitchFamily="34" charset="0"/>
        <a:buNone/>
        <a:defRPr sz="2000" kern="1200">
          <a:solidFill>
            <a:schemeClr val="tx1"/>
          </a:solidFill>
          <a:latin typeface="+mn-lt"/>
          <a:ea typeface="+mn-ea"/>
          <a:cs typeface="+mn-cs"/>
        </a:defRPr>
      </a:lvl2pPr>
      <a:lvl3pPr marL="302676" indent="-302676" algn="l" defTabSz="914377" rtl="0" eaLnBrk="1" latinLnBrk="0" hangingPunct="1">
        <a:lnSpc>
          <a:spcPct val="117000"/>
        </a:lnSpc>
        <a:spcBef>
          <a:spcPts val="0"/>
        </a:spcBef>
        <a:buFont typeface="Arial" panose="020B0604020202020204" pitchFamily="34" charset="0"/>
        <a:buChar char="•"/>
        <a:defRPr sz="2000" kern="1200">
          <a:solidFill>
            <a:schemeClr val="tx1"/>
          </a:solidFill>
          <a:latin typeface="+mn-lt"/>
          <a:ea typeface="+mn-ea"/>
          <a:cs typeface="+mn-cs"/>
        </a:defRPr>
      </a:lvl3pPr>
      <a:lvl4pPr marL="613818" indent="-311143" algn="l" defTabSz="914377" rtl="0" eaLnBrk="1" latinLnBrk="0" hangingPunct="1">
        <a:lnSpc>
          <a:spcPct val="117000"/>
        </a:lnSpc>
        <a:spcBef>
          <a:spcPts val="0"/>
        </a:spcBef>
        <a:buFont typeface="Arial" panose="020B0604020202020204" pitchFamily="34" charset="0"/>
        <a:buChar char="–"/>
        <a:defRPr sz="1733" kern="1200">
          <a:solidFill>
            <a:schemeClr val="tx1"/>
          </a:solidFill>
          <a:latin typeface="+mn-lt"/>
          <a:ea typeface="+mn-ea"/>
          <a:cs typeface="+mn-cs"/>
        </a:defRPr>
      </a:lvl4pPr>
      <a:lvl5pPr marL="833946" indent="-220128" algn="l" defTabSz="914377" rtl="0" eaLnBrk="1" latinLnBrk="0" hangingPunct="1">
        <a:lnSpc>
          <a:spcPct val="117000"/>
        </a:lnSpc>
        <a:spcBef>
          <a:spcPts val="0"/>
        </a:spcBef>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52">
          <p15:clr>
            <a:srgbClr val="F26B43"/>
          </p15:clr>
        </p15:guide>
        <p15:guide id="2" pos="2880">
          <p15:clr>
            <a:srgbClr val="F26B43"/>
          </p15:clr>
        </p15:guide>
        <p15:guide id="3" orient="horz" pos="213">
          <p15:clr>
            <a:srgbClr val="F26B43"/>
          </p15:clr>
        </p15:guide>
        <p15:guide id="4" orient="horz" pos="641">
          <p15:clr>
            <a:srgbClr val="F26B43"/>
          </p15:clr>
        </p15:guide>
        <p15:guide id="5" pos="219">
          <p15:clr>
            <a:srgbClr val="F26B43"/>
          </p15:clr>
        </p15:guide>
        <p15:guide id="6" pos="204">
          <p15:clr>
            <a:srgbClr val="F26B43"/>
          </p15:clr>
        </p15:guide>
        <p15:guide id="7" pos="4896">
          <p15:clr>
            <a:srgbClr val="F26B43"/>
          </p15:clr>
        </p15:guide>
        <p15:guide id="8" orient="horz" pos="386">
          <p15:clr>
            <a:srgbClr val="F26B43"/>
          </p15:clr>
        </p15:guide>
        <p15:guide id="9" orient="horz" pos="9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31.xml"/><Relationship Id="rId16" Type="http://schemas.openxmlformats.org/officeDocument/2006/relationships/image" Target="../media/image23.svg"/><Relationship Id="rId1" Type="http://schemas.openxmlformats.org/officeDocument/2006/relationships/slideLayout" Target="../slideLayouts/slideLayout2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3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30.png"/><Relationship Id="rId7"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6018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6F16-8D98-C4C4-AE76-BDFA0DCA7178}"/>
              </a:ext>
            </a:extLst>
          </p:cNvPr>
          <p:cNvSpPr>
            <a:spLocks noGrp="1"/>
          </p:cNvSpPr>
          <p:nvPr>
            <p:ph type="ctrTitle"/>
          </p:nvPr>
        </p:nvSpPr>
        <p:spPr>
          <a:xfrm>
            <a:off x="399313" y="1886861"/>
            <a:ext cx="11087837" cy="2462241"/>
          </a:xfrm>
        </p:spPr>
        <p:txBody>
          <a:bodyPr>
            <a:noAutofit/>
          </a:bodyPr>
          <a:lstStyle/>
          <a:p>
            <a:r>
              <a:rPr lang="en-US" sz="5200" b="1" dirty="0"/>
              <a:t>A qualitative exploration of the substance use impacts of a large-scale hoteling intervention for people experiencing homelessness in NYC during the COVID-19 pandemic </a:t>
            </a:r>
            <a:r>
              <a:rPr lang="en-US" sz="5200" dirty="0">
                <a:latin typeface="+mn-lt"/>
              </a:rPr>
              <a:t> </a:t>
            </a:r>
          </a:p>
        </p:txBody>
      </p:sp>
      <p:sp>
        <p:nvSpPr>
          <p:cNvPr id="3" name="Subtitle 2">
            <a:extLst>
              <a:ext uri="{FF2B5EF4-FFF2-40B4-BE49-F238E27FC236}">
                <a16:creationId xmlns:a16="http://schemas.microsoft.com/office/drawing/2014/main" id="{B80CBB76-B4C8-B29A-2DE7-C81024AB5060}"/>
              </a:ext>
            </a:extLst>
          </p:cNvPr>
          <p:cNvSpPr>
            <a:spLocks noGrp="1"/>
          </p:cNvSpPr>
          <p:nvPr>
            <p:ph type="subTitle" idx="1"/>
          </p:nvPr>
        </p:nvSpPr>
        <p:spPr>
          <a:xfrm>
            <a:off x="399313" y="5878320"/>
            <a:ext cx="10898951" cy="841248"/>
          </a:xfrm>
        </p:spPr>
        <p:txBody>
          <a:bodyPr/>
          <a:lstStyle/>
          <a:p>
            <a:r>
              <a:rPr lang="en-US" b="1" dirty="0"/>
              <a:t>Presented by: Hannah Passmore, MPH</a:t>
            </a:r>
          </a:p>
          <a:p>
            <a:r>
              <a:rPr lang="en-US" b="1" dirty="0"/>
              <a:t>AMERSA 2024</a:t>
            </a:r>
          </a:p>
          <a:p>
            <a:r>
              <a:rPr lang="en-US" dirty="0"/>
              <a:t>Co-Authors: Kelly M. Doran, Stephanie Blaufarb, Robin Freeman, Carolyn Berry, Christiana Gozo, Jocelyn Moran, Iris Rodriguez, </a:t>
            </a:r>
            <a:r>
              <a:rPr lang="en-US" dirty="0" err="1"/>
              <a:t>Reesa</a:t>
            </a:r>
            <a:r>
              <a:rPr lang="en-US" dirty="0"/>
              <a:t> Henderson, Fabienne Laraque</a:t>
            </a:r>
          </a:p>
        </p:txBody>
      </p:sp>
    </p:spTree>
    <p:extLst>
      <p:ext uri="{BB962C8B-B14F-4D97-AF65-F5344CB8AC3E}">
        <p14:creationId xmlns:p14="http://schemas.microsoft.com/office/powerpoint/2010/main" val="1027583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11809413" y="6189663"/>
            <a:ext cx="382587" cy="1857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041CE-D44E-914D-B85F-4D1E25348469}" type="slidenum">
              <a:rPr kumimoji="0" lang="en-US" sz="1600" b="0" i="0" u="none" strike="noStrike" kern="1200" cap="none" spc="0" normalizeH="0" baseline="0" noProof="0" smtClean="0">
                <a:ln>
                  <a:noFill/>
                </a:ln>
                <a:solidFill>
                  <a:srgbClr val="580F8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580F8B"/>
              </a:solidFill>
              <a:effectLst/>
              <a:uLnTx/>
              <a:uFillTx/>
              <a:latin typeface="Arial"/>
              <a:ea typeface="+mn-ea"/>
              <a:cs typeface="+mn-cs"/>
            </a:endParaRPr>
          </a:p>
        </p:txBody>
      </p:sp>
      <p:sp>
        <p:nvSpPr>
          <p:cNvPr id="6" name="Subtitle 4"/>
          <p:cNvSpPr txBox="1">
            <a:spLocks/>
          </p:cNvSpPr>
          <p:nvPr/>
        </p:nvSpPr>
        <p:spPr>
          <a:xfrm>
            <a:off x="242595" y="94248"/>
            <a:ext cx="10921934" cy="1100070"/>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25000"/>
              </a:lnSpc>
              <a:spcBef>
                <a:spcPts val="1600"/>
              </a:spcBef>
              <a:spcAft>
                <a:spcPts val="0"/>
              </a:spcAft>
              <a:buClrTx/>
              <a:buSzTx/>
              <a:buFontTx/>
              <a:buNone/>
              <a:tabLst/>
              <a:defRPr/>
            </a:pPr>
            <a:r>
              <a:rPr kumimoji="0" lang="en-US" sz="3600" b="1" i="0" u="none" strike="noStrike" kern="1200" cap="none" spc="0" normalizeH="0" baseline="0" noProof="0" dirty="0">
                <a:ln>
                  <a:noFill/>
                </a:ln>
                <a:effectLst/>
                <a:uLnTx/>
                <a:uFillTx/>
                <a:latin typeface="Arial"/>
                <a:ea typeface="+mn-ea"/>
                <a:cs typeface="+mn-cs"/>
              </a:rPr>
              <a:t>Staff participant characteristics (n=23)</a:t>
            </a:r>
          </a:p>
        </p:txBody>
      </p:sp>
      <p:sp>
        <p:nvSpPr>
          <p:cNvPr id="7" name="Content Placeholder 8">
            <a:extLst>
              <a:ext uri="{FF2B5EF4-FFF2-40B4-BE49-F238E27FC236}">
                <a16:creationId xmlns:a16="http://schemas.microsoft.com/office/drawing/2014/main" id="{A14E0B3B-AEAC-4489-8C11-E908359923B6}"/>
              </a:ext>
            </a:extLst>
          </p:cNvPr>
          <p:cNvSpPr txBox="1">
            <a:spLocks/>
          </p:cNvSpPr>
          <p:nvPr/>
        </p:nvSpPr>
        <p:spPr>
          <a:xfrm>
            <a:off x="242595" y="1643918"/>
            <a:ext cx="11595956" cy="3657600"/>
          </a:xfrm>
          <a:prstGeom prst="rect">
            <a:avLst/>
          </a:prstGeom>
        </p:spPr>
        <p:txBody>
          <a:bodyPr vert="horz" lIns="0" tIns="0" rIns="0" bIns="0" rtlCol="0">
            <a:noAutofit/>
          </a:bodyPr>
          <a:lstStyle>
            <a:lvl1pPr marL="0" indent="0" algn="l" defTabSz="914377" rtl="0" eaLnBrk="1" latinLnBrk="0" hangingPunct="1">
              <a:lnSpc>
                <a:spcPct val="117000"/>
              </a:lnSpc>
              <a:spcBef>
                <a:spcPts val="0"/>
              </a:spcBef>
              <a:buFont typeface="Arial" panose="020B0604020202020204" pitchFamily="34" charset="0"/>
              <a:buNone/>
              <a:defRPr sz="2000" b="1" kern="1200">
                <a:solidFill>
                  <a:schemeClr val="accent1"/>
                </a:solidFill>
                <a:latin typeface="+mn-lt"/>
                <a:ea typeface="+mn-ea"/>
                <a:cs typeface="+mn-cs"/>
              </a:defRPr>
            </a:lvl1pPr>
            <a:lvl2pPr marL="0" indent="0" algn="l" defTabSz="914377" rtl="0" eaLnBrk="1" latinLnBrk="0" hangingPunct="1">
              <a:lnSpc>
                <a:spcPct val="117000"/>
              </a:lnSpc>
              <a:spcBef>
                <a:spcPts val="0"/>
              </a:spcBef>
              <a:buFont typeface="Arial" panose="020B0604020202020204" pitchFamily="34" charset="0"/>
              <a:buNone/>
              <a:defRPr sz="2000" kern="1200">
                <a:solidFill>
                  <a:schemeClr val="tx1"/>
                </a:solidFill>
                <a:latin typeface="+mn-lt"/>
                <a:ea typeface="+mn-ea"/>
                <a:cs typeface="+mn-cs"/>
              </a:defRPr>
            </a:lvl2pPr>
            <a:lvl3pPr marL="302676" indent="-302676" algn="l" defTabSz="914377" rtl="0" eaLnBrk="1" latinLnBrk="0" hangingPunct="1">
              <a:lnSpc>
                <a:spcPct val="117000"/>
              </a:lnSpc>
              <a:spcBef>
                <a:spcPts val="0"/>
              </a:spcBef>
              <a:buFont typeface="Arial" panose="020B0604020202020204" pitchFamily="34" charset="0"/>
              <a:buChar char="•"/>
              <a:defRPr sz="2000" kern="1200">
                <a:solidFill>
                  <a:schemeClr val="tx1"/>
                </a:solidFill>
                <a:latin typeface="+mn-lt"/>
                <a:ea typeface="+mn-ea"/>
                <a:cs typeface="+mn-cs"/>
              </a:defRPr>
            </a:lvl3pPr>
            <a:lvl4pPr marL="613818" indent="-311143" algn="l" defTabSz="914377" rtl="0" eaLnBrk="1" latinLnBrk="0" hangingPunct="1">
              <a:lnSpc>
                <a:spcPct val="117000"/>
              </a:lnSpc>
              <a:spcBef>
                <a:spcPts val="0"/>
              </a:spcBef>
              <a:buFont typeface="Arial" panose="020B0604020202020204" pitchFamily="34" charset="0"/>
              <a:buChar char="–"/>
              <a:defRPr sz="1733" kern="1200">
                <a:solidFill>
                  <a:schemeClr val="tx1"/>
                </a:solidFill>
                <a:latin typeface="+mn-lt"/>
                <a:ea typeface="+mn-ea"/>
                <a:cs typeface="+mn-cs"/>
              </a:defRPr>
            </a:lvl4pPr>
            <a:lvl5pPr marL="833946" indent="-220128" algn="l" defTabSz="914377" rtl="0" eaLnBrk="1" latinLnBrk="0" hangingPunct="1">
              <a:lnSpc>
                <a:spcPct val="117000"/>
              </a:lnSpc>
              <a:spcBef>
                <a:spcPts val="0"/>
              </a:spcBef>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4000" b="0" dirty="0">
                <a:solidFill>
                  <a:srgbClr val="000000"/>
                </a:solidFill>
              </a:rPr>
              <a:t>Represented 9 different agencies</a:t>
            </a:r>
          </a:p>
          <a:p>
            <a:pPr marL="571500" indent="-571500">
              <a:buFont typeface="Arial" panose="020B0604020202020204" pitchFamily="34" charset="0"/>
              <a:buChar char="•"/>
            </a:pPr>
            <a:r>
              <a:rPr lang="en-US" sz="4000" b="0" dirty="0">
                <a:solidFill>
                  <a:srgbClr val="000000"/>
                </a:solidFill>
              </a:rPr>
              <a:t>Roles included organization leadership, shelter directors, case managers, healthcare workers, security, residential aides, and others</a:t>
            </a:r>
          </a:p>
        </p:txBody>
      </p:sp>
    </p:spTree>
    <p:extLst>
      <p:ext uri="{BB962C8B-B14F-4D97-AF65-F5344CB8AC3E}">
        <p14:creationId xmlns:p14="http://schemas.microsoft.com/office/powerpoint/2010/main" val="3405567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242595" y="94248"/>
            <a:ext cx="12824476" cy="1100070"/>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Tx/>
              <a:buNone/>
              <a:tabLst/>
              <a:defRPr/>
            </a:pPr>
            <a:r>
              <a:rPr lang="en-US" sz="3600" b="1" dirty="0">
                <a:latin typeface="Arial"/>
              </a:rPr>
              <a:t>Theme 1: Overdose Prevention Challenges</a:t>
            </a:r>
          </a:p>
          <a:p>
            <a:pPr marL="0" marR="0" lvl="0" indent="0" algn="l" defTabSz="609585" rtl="0" eaLnBrk="1" fontAlgn="auto" latinLnBrk="0" hangingPunct="1">
              <a:lnSpc>
                <a:spcPct val="100000"/>
              </a:lnSpc>
              <a:spcBef>
                <a:spcPts val="1600"/>
              </a:spcBef>
              <a:spcAft>
                <a:spcPts val="0"/>
              </a:spcAft>
              <a:buClrTx/>
              <a:buSzTx/>
              <a:buFontTx/>
              <a:buNone/>
              <a:tabLst/>
              <a:defRPr/>
            </a:pPr>
            <a:r>
              <a:rPr lang="en-US" sz="3200" b="1" dirty="0">
                <a:latin typeface="Arial"/>
              </a:rPr>
              <a:t> </a:t>
            </a:r>
            <a:endParaRPr kumimoji="0" lang="en-US" sz="3200" b="1" i="0" u="none" strike="noStrike" kern="1200" cap="none" spc="0" normalizeH="0" baseline="0" noProof="0" dirty="0">
              <a:ln>
                <a:noFill/>
              </a:ln>
              <a:effectLst/>
              <a:uLnTx/>
              <a:uFillTx/>
              <a:latin typeface="Arial"/>
              <a:ea typeface="+mn-ea"/>
              <a:cs typeface="+mn-cs"/>
            </a:endParaRPr>
          </a:p>
        </p:txBody>
      </p:sp>
      <p:sp>
        <p:nvSpPr>
          <p:cNvPr id="8" name="Google Shape;213;p35"/>
          <p:cNvSpPr txBox="1">
            <a:spLocks/>
          </p:cNvSpPr>
          <p:nvPr/>
        </p:nvSpPr>
        <p:spPr>
          <a:xfrm>
            <a:off x="242595" y="1125893"/>
            <a:ext cx="11586229" cy="4954800"/>
          </a:xfrm>
          <a:prstGeom prst="rect">
            <a:avLst/>
          </a:prstGeom>
          <a:noFill/>
          <a:ln>
            <a:noFill/>
          </a:ln>
        </p:spPr>
        <p:txBody>
          <a:bodyPr spcFirstLastPara="1" vert="horz" wrap="square" lIns="0" tIns="0" rIns="0" bIns="0" rtlCol="0" anchor="t" anchorCtr="0">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571500" indent="-571500">
              <a:lnSpc>
                <a:spcPct val="100000"/>
              </a:lnSpc>
              <a:spcBef>
                <a:spcPts val="0"/>
              </a:spcBef>
              <a:buSzPct val="100000"/>
              <a:buFont typeface="Arial" panose="020B0604020202020204" pitchFamily="34" charset="0"/>
              <a:buChar char="•"/>
              <a:defRPr/>
            </a:pPr>
            <a:r>
              <a:rPr lang="en-US" sz="4000" dirty="0">
                <a:solidFill>
                  <a:srgbClr val="000000"/>
                </a:solidFill>
              </a:rPr>
              <a:t>Hotel environment presented new challenges for overdose prevention vs. congregate shelters – primarily related to people having private rooms vs. being in a congregate setting</a:t>
            </a:r>
          </a:p>
        </p:txBody>
      </p:sp>
    </p:spTree>
    <p:extLst>
      <p:ext uri="{BB962C8B-B14F-4D97-AF65-F5344CB8AC3E}">
        <p14:creationId xmlns:p14="http://schemas.microsoft.com/office/powerpoint/2010/main" val="190694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242595" y="94248"/>
            <a:ext cx="12824476" cy="1100070"/>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0">
              <a:lnSpc>
                <a:spcPct val="100000"/>
              </a:lnSpc>
              <a:defRPr/>
            </a:pPr>
            <a:r>
              <a:rPr lang="en-US" sz="3600" b="1" dirty="0"/>
              <a:t>Theme 1: Overdose Prevention Challenges</a:t>
            </a:r>
          </a:p>
        </p:txBody>
      </p:sp>
      <p:sp>
        <p:nvSpPr>
          <p:cNvPr id="8" name="Google Shape;213;p35"/>
          <p:cNvSpPr txBox="1">
            <a:spLocks/>
          </p:cNvSpPr>
          <p:nvPr/>
        </p:nvSpPr>
        <p:spPr>
          <a:xfrm>
            <a:off x="538038" y="1058620"/>
            <a:ext cx="11174000" cy="4954800"/>
          </a:xfrm>
          <a:prstGeom prst="rect">
            <a:avLst/>
          </a:prstGeom>
          <a:noFill/>
          <a:ln>
            <a:noFill/>
          </a:ln>
        </p:spPr>
        <p:txBody>
          <a:bodyPr spcFirstLastPara="1" vert="horz" wrap="square" lIns="0" tIns="0" rIns="0" bIns="0" rtlCol="0" anchor="t" anchorCtr="0">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100000"/>
              </a:lnSpc>
            </a:pPr>
            <a:r>
              <a:rPr lang="en-US" sz="3600" dirty="0">
                <a:solidFill>
                  <a:srgbClr val="000000"/>
                </a:solidFill>
              </a:rPr>
              <a:t>“Overdose was a little prominent, mainly because some clients have only single rooms. The most people in a room is two people. Compared to the congregate setting [where] we have dorm style. So, what I’m saying is the hotel had its advantages and disadvantages. That’s one of the disadvantages of the hotel. </a:t>
            </a:r>
            <a:r>
              <a:rPr lang="en-US" sz="3600" dirty="0" err="1">
                <a:solidFill>
                  <a:srgbClr val="000000"/>
                </a:solidFill>
              </a:rPr>
              <a:t>‘Cause</a:t>
            </a:r>
            <a:r>
              <a:rPr lang="en-US" sz="3600" dirty="0">
                <a:solidFill>
                  <a:srgbClr val="000000"/>
                </a:solidFill>
              </a:rPr>
              <a:t> now, people are isolated behind their doors...” (26S, Staff)</a:t>
            </a:r>
          </a:p>
          <a:p>
            <a:pPr marL="670543" marR="0" lvl="1" indent="0" algn="l" defTabSz="609585" rtl="0" eaLnBrk="1" fontAlgn="auto" latinLnBrk="0" hangingPunct="1">
              <a:lnSpc>
                <a:spcPct val="125000"/>
              </a:lnSpc>
              <a:spcBef>
                <a:spcPts val="0"/>
              </a:spcBef>
              <a:spcAft>
                <a:spcPts val="0"/>
              </a:spcAft>
              <a:buClr>
                <a:srgbClr val="53565A"/>
              </a:buClr>
              <a:buSzPts val="2700"/>
              <a:buFont typeface="Arial"/>
              <a:buNone/>
              <a:tabLst/>
              <a:defRPr/>
            </a:pPr>
            <a:endParaRPr kumimoji="0" lang="en-US" sz="32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3976150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242595" y="94248"/>
            <a:ext cx="12824476" cy="1100070"/>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0">
              <a:lnSpc>
                <a:spcPct val="100000"/>
              </a:lnSpc>
              <a:defRPr/>
            </a:pPr>
            <a:r>
              <a:rPr lang="en-US" sz="3600" b="1" dirty="0"/>
              <a:t>Theme 1: Overdose Prevention Challenges</a:t>
            </a:r>
          </a:p>
        </p:txBody>
      </p:sp>
      <p:sp>
        <p:nvSpPr>
          <p:cNvPr id="8" name="Google Shape;213;p35"/>
          <p:cNvSpPr txBox="1">
            <a:spLocks/>
          </p:cNvSpPr>
          <p:nvPr/>
        </p:nvSpPr>
        <p:spPr>
          <a:xfrm>
            <a:off x="-438283" y="2433510"/>
            <a:ext cx="6907051" cy="4954800"/>
          </a:xfrm>
          <a:prstGeom prst="rect">
            <a:avLst/>
          </a:prstGeom>
          <a:noFill/>
          <a:ln>
            <a:noFill/>
          </a:ln>
        </p:spPr>
        <p:txBody>
          <a:bodyPr spcFirstLastPara="1" vert="horz" wrap="square" lIns="0" tIns="0" rIns="0" bIns="0" rtlCol="0" anchor="t" anchorCtr="0">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1242043" marR="0" lvl="1" indent="-571500" algn="l" defTabSz="609585" rtl="0" eaLnBrk="1" fontAlgn="auto" latinLnBrk="0" hangingPunct="1">
              <a:lnSpc>
                <a:spcPct val="100000"/>
              </a:lnSpc>
              <a:spcBef>
                <a:spcPts val="0"/>
              </a:spcBef>
              <a:spcAft>
                <a:spcPts val="0"/>
              </a:spcAft>
              <a:buFont typeface="Arial"/>
              <a:buChar char="•"/>
              <a:tabLst/>
              <a:defRPr/>
            </a:pPr>
            <a:r>
              <a:rPr kumimoji="0" lang="en-US" sz="4000" b="0" i="0" u="none" strike="noStrike" kern="1200" cap="none" spc="0" normalizeH="0" baseline="0" noProof="0" dirty="0">
                <a:ln>
                  <a:noFill/>
                </a:ln>
                <a:solidFill>
                  <a:srgbClr val="000000"/>
                </a:solidFill>
                <a:effectLst/>
                <a:uLnTx/>
                <a:uFillTx/>
                <a:latin typeface="Arial"/>
                <a:ea typeface="+mn-ea"/>
                <a:cs typeface="+mn-cs"/>
              </a:rPr>
              <a:t>Mitigation strategies included “wellness checks” and naloxone distribution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74804" y="794188"/>
            <a:ext cx="3971605" cy="5811153"/>
          </a:xfrm>
          <a:prstGeom prst="rect">
            <a:avLst/>
          </a:prstGeom>
        </p:spPr>
      </p:pic>
    </p:spTree>
    <p:extLst>
      <p:ext uri="{BB962C8B-B14F-4D97-AF65-F5344CB8AC3E}">
        <p14:creationId xmlns:p14="http://schemas.microsoft.com/office/powerpoint/2010/main" val="989280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242595" y="94248"/>
            <a:ext cx="12824476" cy="1100070"/>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0">
              <a:lnSpc>
                <a:spcPct val="100000"/>
              </a:lnSpc>
              <a:defRPr/>
            </a:pPr>
            <a:r>
              <a:rPr lang="en-US" sz="3600" b="1" dirty="0"/>
              <a:t>Theme 1: Overdose Prevention Challenges</a:t>
            </a:r>
          </a:p>
        </p:txBody>
      </p:sp>
      <p:sp>
        <p:nvSpPr>
          <p:cNvPr id="8" name="Google Shape;213;p35"/>
          <p:cNvSpPr txBox="1">
            <a:spLocks/>
          </p:cNvSpPr>
          <p:nvPr/>
        </p:nvSpPr>
        <p:spPr>
          <a:xfrm>
            <a:off x="509000" y="1555925"/>
            <a:ext cx="11174000" cy="4954800"/>
          </a:xfrm>
          <a:prstGeom prst="rect">
            <a:avLst/>
          </a:prstGeom>
          <a:noFill/>
          <a:ln>
            <a:noFill/>
          </a:ln>
        </p:spPr>
        <p:txBody>
          <a:bodyPr spcFirstLastPara="1" vert="horz" wrap="square" lIns="0" tIns="0" rIns="0" bIns="0" rtlCol="0" anchor="t" anchorCtr="0">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100000"/>
              </a:lnSpc>
            </a:pPr>
            <a:r>
              <a:rPr lang="en-US" sz="4800" dirty="0">
                <a:solidFill>
                  <a:srgbClr val="000000"/>
                </a:solidFill>
              </a:rPr>
              <a:t>“So, we do wellness checks every hour, but the reality of it was in those situations, we just didn’t catch it [overdose] in time.” (28S, Staff)</a:t>
            </a:r>
          </a:p>
          <a:p>
            <a:pPr marL="670543" marR="0" lvl="1" indent="0" algn="l" defTabSz="609585" rtl="0" eaLnBrk="1" fontAlgn="auto" latinLnBrk="0" hangingPunct="1">
              <a:lnSpc>
                <a:spcPct val="125000"/>
              </a:lnSpc>
              <a:spcBef>
                <a:spcPts val="0"/>
              </a:spcBef>
              <a:spcAft>
                <a:spcPts val="0"/>
              </a:spcAft>
              <a:buClr>
                <a:srgbClr val="53565A"/>
              </a:buClr>
              <a:buSzPts val="2700"/>
              <a:buFont typeface="Arial"/>
              <a:buNone/>
              <a:tabLst/>
              <a:defRPr/>
            </a:pPr>
            <a:endParaRPr kumimoji="0" lang="en-US" sz="32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894193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242595" y="94248"/>
            <a:ext cx="12824476" cy="1100070"/>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Tx/>
              <a:buNone/>
              <a:tabLst/>
              <a:defRPr/>
            </a:pPr>
            <a:r>
              <a:rPr kumimoji="0" lang="en-US" sz="3600" b="1" i="0" u="none" strike="noStrike" kern="1200" cap="none" spc="0" normalizeH="0" baseline="0" noProof="0" dirty="0">
                <a:ln>
                  <a:noFill/>
                </a:ln>
                <a:effectLst/>
                <a:uLnTx/>
                <a:uFillTx/>
                <a:latin typeface="Arial"/>
                <a:ea typeface="+mn-ea"/>
                <a:cs typeface="+mn-cs"/>
              </a:rPr>
              <a:t>Theme 2: Mixed Impact on Substance Use</a:t>
            </a:r>
          </a:p>
          <a:p>
            <a:pPr marL="0" marR="0" lvl="0" indent="0" algn="l" defTabSz="609585" rtl="0" eaLnBrk="1" fontAlgn="auto" latinLnBrk="0" hangingPunct="1">
              <a:lnSpc>
                <a:spcPct val="125000"/>
              </a:lnSpc>
              <a:spcBef>
                <a:spcPts val="160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Content Placeholder 8">
            <a:extLst>
              <a:ext uri="{FF2B5EF4-FFF2-40B4-BE49-F238E27FC236}">
                <a16:creationId xmlns:a16="http://schemas.microsoft.com/office/drawing/2014/main" id="{B46EFE49-820D-48F8-95BB-5B1ECCD4E5E1}"/>
              </a:ext>
            </a:extLst>
          </p:cNvPr>
          <p:cNvSpPr txBox="1">
            <a:spLocks/>
          </p:cNvSpPr>
          <p:nvPr/>
        </p:nvSpPr>
        <p:spPr>
          <a:xfrm>
            <a:off x="242595" y="1535061"/>
            <a:ext cx="11595956" cy="3657600"/>
          </a:xfrm>
          <a:prstGeom prst="rect">
            <a:avLst/>
          </a:prstGeom>
        </p:spPr>
        <p:txBody>
          <a:bodyPr vert="horz" lIns="0" tIns="0" rIns="0" bIns="0" rtlCol="0">
            <a:noAutofit/>
          </a:bodyPr>
          <a:lstStyle>
            <a:lvl1pPr marL="0" indent="0" algn="l" defTabSz="914377" rtl="0" eaLnBrk="1" latinLnBrk="0" hangingPunct="1">
              <a:lnSpc>
                <a:spcPct val="117000"/>
              </a:lnSpc>
              <a:spcBef>
                <a:spcPts val="0"/>
              </a:spcBef>
              <a:buFont typeface="Arial" panose="020B0604020202020204" pitchFamily="34" charset="0"/>
              <a:buNone/>
              <a:defRPr sz="2000" b="1" kern="1200">
                <a:solidFill>
                  <a:schemeClr val="accent1"/>
                </a:solidFill>
                <a:latin typeface="+mn-lt"/>
                <a:ea typeface="+mn-ea"/>
                <a:cs typeface="+mn-cs"/>
              </a:defRPr>
            </a:lvl1pPr>
            <a:lvl2pPr marL="0" indent="0" algn="l" defTabSz="914377" rtl="0" eaLnBrk="1" latinLnBrk="0" hangingPunct="1">
              <a:lnSpc>
                <a:spcPct val="117000"/>
              </a:lnSpc>
              <a:spcBef>
                <a:spcPts val="0"/>
              </a:spcBef>
              <a:buFont typeface="Arial" panose="020B0604020202020204" pitchFamily="34" charset="0"/>
              <a:buNone/>
              <a:defRPr sz="2000" kern="1200">
                <a:solidFill>
                  <a:schemeClr val="tx1"/>
                </a:solidFill>
                <a:latin typeface="+mn-lt"/>
                <a:ea typeface="+mn-ea"/>
                <a:cs typeface="+mn-cs"/>
              </a:defRPr>
            </a:lvl2pPr>
            <a:lvl3pPr marL="302676" indent="-302676" algn="l" defTabSz="914377" rtl="0" eaLnBrk="1" latinLnBrk="0" hangingPunct="1">
              <a:lnSpc>
                <a:spcPct val="117000"/>
              </a:lnSpc>
              <a:spcBef>
                <a:spcPts val="0"/>
              </a:spcBef>
              <a:buFont typeface="Arial" panose="020B0604020202020204" pitchFamily="34" charset="0"/>
              <a:buChar char="•"/>
              <a:defRPr sz="2000" kern="1200">
                <a:solidFill>
                  <a:schemeClr val="tx1"/>
                </a:solidFill>
                <a:latin typeface="+mn-lt"/>
                <a:ea typeface="+mn-ea"/>
                <a:cs typeface="+mn-cs"/>
              </a:defRPr>
            </a:lvl3pPr>
            <a:lvl4pPr marL="613818" indent="-311143" algn="l" defTabSz="914377" rtl="0" eaLnBrk="1" latinLnBrk="0" hangingPunct="1">
              <a:lnSpc>
                <a:spcPct val="117000"/>
              </a:lnSpc>
              <a:spcBef>
                <a:spcPts val="0"/>
              </a:spcBef>
              <a:buFont typeface="Arial" panose="020B0604020202020204" pitchFamily="34" charset="0"/>
              <a:buChar char="–"/>
              <a:defRPr sz="1733" kern="1200">
                <a:solidFill>
                  <a:schemeClr val="tx1"/>
                </a:solidFill>
                <a:latin typeface="+mn-lt"/>
                <a:ea typeface="+mn-ea"/>
                <a:cs typeface="+mn-cs"/>
              </a:defRPr>
            </a:lvl4pPr>
            <a:lvl5pPr marL="833946" indent="-220128" algn="l" defTabSz="914377" rtl="0" eaLnBrk="1" latinLnBrk="0" hangingPunct="1">
              <a:lnSpc>
                <a:spcPct val="117000"/>
              </a:lnSpc>
              <a:spcBef>
                <a:spcPts val="0"/>
              </a:spcBef>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3600" b="0" dirty="0">
                <a:solidFill>
                  <a:srgbClr val="000000"/>
                </a:solidFill>
              </a:rPr>
              <a:t>Some clients increased use, some decreased </a:t>
            </a:r>
          </a:p>
          <a:p>
            <a:pPr marL="571500" indent="-571500">
              <a:buFont typeface="Arial" panose="020B0604020202020204" pitchFamily="34" charset="0"/>
              <a:buChar char="•"/>
            </a:pPr>
            <a:r>
              <a:rPr lang="en-US" sz="3600" b="0" dirty="0">
                <a:solidFill>
                  <a:srgbClr val="000000"/>
                </a:solidFill>
              </a:rPr>
              <a:t>Micro-environmental: </a:t>
            </a:r>
          </a:p>
          <a:p>
            <a:pPr marL="1185318" lvl="3" indent="-571500"/>
            <a:r>
              <a:rPr lang="en-US" sz="3600" b="0" dirty="0">
                <a:solidFill>
                  <a:srgbClr val="000000"/>
                </a:solidFill>
              </a:rPr>
              <a:t>Privacy in hotel rooms &amp; availability of drugs</a:t>
            </a:r>
          </a:p>
          <a:p>
            <a:pPr marL="1185318" lvl="3" indent="-571500"/>
            <a:r>
              <a:rPr lang="en-US" sz="3600" dirty="0">
                <a:solidFill>
                  <a:srgbClr val="000000"/>
                </a:solidFill>
              </a:rPr>
              <a:t>Less stress / improved well-being</a:t>
            </a:r>
            <a:endParaRPr lang="en-US" sz="3600" b="0" dirty="0">
              <a:solidFill>
                <a:srgbClr val="000000"/>
              </a:solidFill>
            </a:endParaRPr>
          </a:p>
          <a:p>
            <a:pPr marL="571500" indent="-571500">
              <a:buFont typeface="Arial" panose="020B0604020202020204" pitchFamily="34" charset="0"/>
              <a:buChar char="•"/>
            </a:pPr>
            <a:r>
              <a:rPr lang="en-US" sz="3600" b="0" dirty="0">
                <a:solidFill>
                  <a:srgbClr val="000000"/>
                </a:solidFill>
              </a:rPr>
              <a:t>Macro-environmental: Pandemic-related stress, isolation, boredom</a:t>
            </a:r>
          </a:p>
          <a:p>
            <a:pPr marL="571500" indent="-571500">
              <a:buFont typeface="Arial" panose="020B0604020202020204" pitchFamily="34" charset="0"/>
              <a:buChar char="•"/>
            </a:pPr>
            <a:endParaRPr lang="en-US" sz="3600" b="0" dirty="0">
              <a:solidFill>
                <a:srgbClr val="000000"/>
              </a:solidFill>
            </a:endParaRPr>
          </a:p>
        </p:txBody>
      </p:sp>
    </p:spTree>
    <p:extLst>
      <p:ext uri="{BB962C8B-B14F-4D97-AF65-F5344CB8AC3E}">
        <p14:creationId xmlns:p14="http://schemas.microsoft.com/office/powerpoint/2010/main" val="1234227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13;p35"/>
          <p:cNvSpPr txBox="1">
            <a:spLocks/>
          </p:cNvSpPr>
          <p:nvPr/>
        </p:nvSpPr>
        <p:spPr>
          <a:xfrm>
            <a:off x="509000" y="644283"/>
            <a:ext cx="11174000" cy="4954800"/>
          </a:xfrm>
          <a:prstGeom prst="rect">
            <a:avLst/>
          </a:prstGeom>
          <a:noFill/>
          <a:ln>
            <a:noFill/>
          </a:ln>
        </p:spPr>
        <p:txBody>
          <a:bodyPr spcFirstLastPara="1" vert="horz" wrap="square" lIns="0" tIns="0" rIns="0" bIns="0" rtlCol="0" anchor="t" anchorCtr="0">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b="1" i="1" dirty="0">
              <a:solidFill>
                <a:srgbClr val="000000"/>
              </a:solidFill>
              <a:latin typeface="Arial"/>
            </a:endParaRPr>
          </a:p>
          <a:p>
            <a:pPr defTabSz="914400">
              <a:lnSpc>
                <a:spcPct val="100000"/>
              </a:lnSpc>
              <a:spcBef>
                <a:spcPts val="0"/>
              </a:spcBef>
              <a:defRPr/>
            </a:pPr>
            <a:r>
              <a:rPr lang="en-US" sz="4400" dirty="0">
                <a:solidFill>
                  <a:srgbClr val="000000"/>
                </a:solidFill>
              </a:rPr>
              <a:t>“It [using drugs] was easier, you understand, because I can sit in my room and I knew what time they coming through to do the wellness check. So, around about that time, I sprayed my little spray that I had where they couldn’t smell nothing.” (50C, Client)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i="1"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1" u="none" strike="noStrike" kern="1200" cap="none" spc="0" normalizeH="0" baseline="0" noProof="0" dirty="0">
              <a:ln>
                <a:noFill/>
              </a:ln>
              <a:solidFill>
                <a:srgbClr val="000000"/>
              </a:solidFill>
              <a:effectLst/>
              <a:uLnTx/>
              <a:uFillTx/>
              <a:latin typeface="Arial"/>
              <a:ea typeface="+mn-ea"/>
              <a:cs typeface="+mn-cs"/>
            </a:endParaRPr>
          </a:p>
        </p:txBody>
      </p:sp>
      <p:sp>
        <p:nvSpPr>
          <p:cNvPr id="10" name="Subtitle 4"/>
          <p:cNvSpPr txBox="1">
            <a:spLocks/>
          </p:cNvSpPr>
          <p:nvPr/>
        </p:nvSpPr>
        <p:spPr>
          <a:xfrm>
            <a:off x="242595" y="94248"/>
            <a:ext cx="12824476" cy="1100070"/>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0">
              <a:lnSpc>
                <a:spcPct val="100000"/>
              </a:lnSpc>
              <a:defRPr/>
            </a:pPr>
            <a:r>
              <a:rPr lang="en-US" sz="3600" b="1" dirty="0"/>
              <a:t>Theme 2: Mixed Impact on Substance Use</a:t>
            </a:r>
          </a:p>
          <a:p>
            <a:pPr marL="0" marR="0" lvl="0" indent="0" algn="l" defTabSz="609585" rtl="0" eaLnBrk="1" fontAlgn="auto" latinLnBrk="0" hangingPunct="1">
              <a:lnSpc>
                <a:spcPct val="125000"/>
              </a:lnSpc>
              <a:spcBef>
                <a:spcPts val="160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297341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13;p35"/>
          <p:cNvSpPr txBox="1">
            <a:spLocks/>
          </p:cNvSpPr>
          <p:nvPr/>
        </p:nvSpPr>
        <p:spPr>
          <a:xfrm>
            <a:off x="509000" y="1483076"/>
            <a:ext cx="11174000" cy="4954800"/>
          </a:xfrm>
          <a:prstGeom prst="rect">
            <a:avLst/>
          </a:prstGeom>
          <a:noFill/>
          <a:ln>
            <a:noFill/>
          </a:ln>
        </p:spPr>
        <p:txBody>
          <a:bodyPr spcFirstLastPara="1" vert="horz" wrap="square" lIns="0" tIns="0" rIns="0" bIns="0" rtlCol="0" anchor="t" anchorCtr="0">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0" defTabSz="914400">
              <a:lnSpc>
                <a:spcPct val="100000"/>
              </a:lnSpc>
              <a:spcBef>
                <a:spcPts val="0"/>
              </a:spcBef>
              <a:defRPr/>
            </a:pPr>
            <a:r>
              <a:rPr lang="en-US" sz="4000" b="1" dirty="0">
                <a:solidFill>
                  <a:srgbClr val="000000"/>
                </a:solidFill>
              </a:rPr>
              <a:t>“</a:t>
            </a:r>
            <a:r>
              <a:rPr lang="en-US" sz="4000" dirty="0">
                <a:solidFill>
                  <a:srgbClr val="000000"/>
                </a:solidFill>
              </a:rPr>
              <a:t>It’s just during COVID, it was nothing else to do. I’m not saying a hotel is what made everybody go crazy in drug [use]. … it’s really not the impact of the hotel itself.” (69C, Client)</a:t>
            </a:r>
          </a:p>
          <a:p>
            <a:pPr lvl="0" defTabSz="914400">
              <a:lnSpc>
                <a:spcPct val="100000"/>
              </a:lnSpc>
              <a:spcBef>
                <a:spcPts val="0"/>
              </a:spcBef>
              <a:defRPr/>
            </a:pPr>
            <a:endParaRPr lang="en-US" sz="3600" dirty="0">
              <a:solidFill>
                <a:srgbClr val="000000"/>
              </a:solidFill>
            </a:endParaRPr>
          </a:p>
          <a:p>
            <a:pPr lvl="0" defTabSz="914400">
              <a:lnSpc>
                <a:spcPct val="100000"/>
              </a:lnSpc>
              <a:spcBef>
                <a:spcPts val="0"/>
              </a:spcBef>
              <a:defRPr/>
            </a:pPr>
            <a:endParaRPr lang="en-US" sz="3600" dirty="0">
              <a:solidFill>
                <a:srgbClr val="000000"/>
              </a:solidFill>
            </a:endParaRPr>
          </a:p>
        </p:txBody>
      </p:sp>
      <p:sp>
        <p:nvSpPr>
          <p:cNvPr id="10" name="Subtitle 4"/>
          <p:cNvSpPr txBox="1">
            <a:spLocks/>
          </p:cNvSpPr>
          <p:nvPr/>
        </p:nvSpPr>
        <p:spPr>
          <a:xfrm>
            <a:off x="242595" y="94248"/>
            <a:ext cx="12824476" cy="1100070"/>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0">
              <a:lnSpc>
                <a:spcPct val="100000"/>
              </a:lnSpc>
              <a:defRPr/>
            </a:pPr>
            <a:r>
              <a:rPr lang="en-US" sz="3600" b="1" dirty="0"/>
              <a:t>Theme 2: Mixed Impact on Substance Use</a:t>
            </a:r>
          </a:p>
          <a:p>
            <a:pPr marL="0" marR="0" lvl="0" indent="0" algn="l" defTabSz="609585" rtl="0" eaLnBrk="1" fontAlgn="auto" latinLnBrk="0" hangingPunct="1">
              <a:lnSpc>
                <a:spcPct val="125000"/>
              </a:lnSpc>
              <a:spcBef>
                <a:spcPts val="160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72438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13;p35"/>
          <p:cNvSpPr txBox="1">
            <a:spLocks/>
          </p:cNvSpPr>
          <p:nvPr/>
        </p:nvSpPr>
        <p:spPr>
          <a:xfrm>
            <a:off x="509000" y="1483076"/>
            <a:ext cx="11174000" cy="4954800"/>
          </a:xfrm>
          <a:prstGeom prst="rect">
            <a:avLst/>
          </a:prstGeom>
          <a:noFill/>
          <a:ln>
            <a:noFill/>
          </a:ln>
        </p:spPr>
        <p:txBody>
          <a:bodyPr spcFirstLastPara="1" vert="horz" wrap="square" lIns="0" tIns="0" rIns="0" bIns="0" rtlCol="0" anchor="t" anchorCtr="0">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0" defTabSz="914400">
              <a:lnSpc>
                <a:spcPct val="100000"/>
              </a:lnSpc>
              <a:spcBef>
                <a:spcPts val="0"/>
              </a:spcBef>
              <a:defRPr/>
            </a:pPr>
            <a:r>
              <a:rPr lang="en-US" sz="3600" b="1" dirty="0">
                <a:solidFill>
                  <a:srgbClr val="000000"/>
                </a:solidFill>
              </a:rPr>
              <a:t>“</a:t>
            </a:r>
            <a:r>
              <a:rPr lang="en-US" sz="3600" dirty="0">
                <a:solidFill>
                  <a:srgbClr val="000000"/>
                </a:solidFill>
              </a:rPr>
              <a:t>I would say because of the isolation, and being in a hotel, and being so far away from where the population really is, a lot of people tend to be by themselves…I think when you isolate, substance abuse it does come – and that includes alcohol – it comes into play. I think it’s increased, especially with the pandemic; the pandemic didn’t help neither.” (25C, Client)</a:t>
            </a:r>
          </a:p>
          <a:p>
            <a:pPr lvl="0" defTabSz="914400">
              <a:lnSpc>
                <a:spcPct val="100000"/>
              </a:lnSpc>
              <a:spcBef>
                <a:spcPts val="0"/>
              </a:spcBef>
              <a:defRPr/>
            </a:pPr>
            <a:endParaRPr lang="en-US" sz="3600" dirty="0">
              <a:solidFill>
                <a:srgbClr val="000000"/>
              </a:solidFill>
            </a:endParaRPr>
          </a:p>
          <a:p>
            <a:pPr lvl="0" defTabSz="914400">
              <a:lnSpc>
                <a:spcPct val="100000"/>
              </a:lnSpc>
              <a:spcBef>
                <a:spcPts val="0"/>
              </a:spcBef>
              <a:defRPr/>
            </a:pPr>
            <a:endParaRPr lang="en-US" sz="3600" dirty="0">
              <a:solidFill>
                <a:srgbClr val="000000"/>
              </a:solidFill>
            </a:endParaRPr>
          </a:p>
        </p:txBody>
      </p:sp>
      <p:sp>
        <p:nvSpPr>
          <p:cNvPr id="10" name="Subtitle 4"/>
          <p:cNvSpPr txBox="1">
            <a:spLocks/>
          </p:cNvSpPr>
          <p:nvPr/>
        </p:nvSpPr>
        <p:spPr>
          <a:xfrm>
            <a:off x="242595" y="94248"/>
            <a:ext cx="12824476" cy="1100070"/>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0">
              <a:lnSpc>
                <a:spcPct val="100000"/>
              </a:lnSpc>
              <a:defRPr/>
            </a:pPr>
            <a:r>
              <a:rPr lang="en-US" sz="3600" b="1" dirty="0"/>
              <a:t>Theme 2: Mixed Impact on Substance Use</a:t>
            </a:r>
          </a:p>
          <a:p>
            <a:pPr marL="0" marR="0" lvl="0" indent="0" algn="l" defTabSz="609585" rtl="0" eaLnBrk="1" fontAlgn="auto" latinLnBrk="0" hangingPunct="1">
              <a:lnSpc>
                <a:spcPct val="125000"/>
              </a:lnSpc>
              <a:spcBef>
                <a:spcPts val="160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48998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242595" y="94248"/>
            <a:ext cx="11488488" cy="2172702"/>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Tx/>
              <a:buNone/>
              <a:tabLst/>
              <a:defRPr/>
            </a:pPr>
            <a:r>
              <a:rPr kumimoji="0" lang="en-US" sz="3600" b="1" i="0" u="none" strike="noStrike" kern="1200" cap="none" spc="0" normalizeH="0" baseline="0" noProof="0" dirty="0">
                <a:ln>
                  <a:noFill/>
                </a:ln>
                <a:effectLst/>
                <a:uLnTx/>
                <a:uFillTx/>
                <a:latin typeface="Arial"/>
                <a:ea typeface="+mn-ea"/>
                <a:cs typeface="+mn-cs"/>
              </a:rPr>
              <a:t>Theme 3: Benefits from </a:t>
            </a:r>
            <a:r>
              <a:rPr kumimoji="0" lang="en-US" sz="4000" i="0" u="none" strike="noStrike" kern="1200" cap="none" spc="0" normalizeH="0" baseline="0" noProof="0" dirty="0">
                <a:ln>
                  <a:noFill/>
                </a:ln>
                <a:effectLst/>
                <a:uLnTx/>
                <a:uFillTx/>
                <a:latin typeface="Arial"/>
                <a:ea typeface="+mn-ea"/>
                <a:cs typeface="+mn-cs"/>
              </a:rPr>
              <a:t>↑</a:t>
            </a:r>
            <a:r>
              <a:rPr kumimoji="0" lang="en-US" sz="3600" b="1" i="0" u="none" strike="noStrike" kern="1200" cap="none" spc="0" normalizeH="0" baseline="0" noProof="0" dirty="0">
                <a:ln>
                  <a:noFill/>
                </a:ln>
                <a:effectLst/>
                <a:uLnTx/>
                <a:uFillTx/>
                <a:latin typeface="Arial"/>
                <a:ea typeface="+mn-ea"/>
                <a:cs typeface="+mn-cs"/>
              </a:rPr>
              <a:t>Privacy &amp; </a:t>
            </a:r>
            <a:r>
              <a:rPr kumimoji="0" lang="en-US" sz="4000" b="1" i="0" u="none" strike="noStrike" kern="1200" cap="none" spc="0" normalizeH="0" baseline="0" noProof="0" dirty="0">
                <a:ln>
                  <a:noFill/>
                </a:ln>
                <a:effectLst/>
                <a:uLnTx/>
                <a:uFillTx/>
                <a:latin typeface="Arial"/>
                <a:ea typeface="+mn-ea"/>
                <a:cs typeface="+mn-cs"/>
              </a:rPr>
              <a:t>↓</a:t>
            </a:r>
            <a:r>
              <a:rPr kumimoji="0" lang="en-US" sz="3600" b="1" i="0" u="none" strike="noStrike" kern="1200" cap="none" spc="0" normalizeH="0" baseline="0" noProof="0" dirty="0">
                <a:ln>
                  <a:noFill/>
                </a:ln>
                <a:effectLst/>
                <a:uLnTx/>
                <a:uFillTx/>
                <a:latin typeface="Arial"/>
                <a:ea typeface="+mn-ea"/>
                <a:cs typeface="+mn-cs"/>
              </a:rPr>
              <a:t>Stress </a:t>
            </a:r>
          </a:p>
        </p:txBody>
      </p:sp>
      <p:sp>
        <p:nvSpPr>
          <p:cNvPr id="8" name="Google Shape;213;p35"/>
          <p:cNvSpPr txBox="1">
            <a:spLocks/>
          </p:cNvSpPr>
          <p:nvPr/>
        </p:nvSpPr>
        <p:spPr>
          <a:xfrm>
            <a:off x="-168442" y="1550274"/>
            <a:ext cx="11174000" cy="4954800"/>
          </a:xfrm>
          <a:prstGeom prst="rect">
            <a:avLst/>
          </a:prstGeom>
          <a:noFill/>
          <a:ln>
            <a:noFill/>
          </a:ln>
        </p:spPr>
        <p:txBody>
          <a:bodyPr spcFirstLastPara="1" vert="horz" wrap="square" lIns="0" tIns="0" rIns="0" bIns="0" rtlCol="0" anchor="t" anchorCtr="0">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1242043" marR="0" lvl="1" indent="-571500" algn="l" defTabSz="609585" rtl="0" eaLnBrk="1" fontAlgn="auto" latinLnBrk="0" hangingPunct="1">
              <a:lnSpc>
                <a:spcPct val="125000"/>
              </a:lnSpc>
              <a:spcBef>
                <a:spcPts val="0"/>
              </a:spcBef>
              <a:spcAft>
                <a:spcPts val="0"/>
              </a:spcAft>
              <a:buFont typeface="Arial"/>
              <a:buChar char="•"/>
              <a:tabLst/>
              <a:defRPr/>
            </a:pPr>
            <a:r>
              <a:rPr kumimoji="0" lang="en-US" sz="4400" b="0" i="0" u="none" strike="noStrike" kern="1200" cap="none" spc="0" normalizeH="0" baseline="0" noProof="0" dirty="0">
                <a:ln>
                  <a:noFill/>
                </a:ln>
                <a:solidFill>
                  <a:srgbClr val="000000"/>
                </a:solidFill>
                <a:effectLst/>
                <a:uLnTx/>
                <a:uFillTx/>
                <a:latin typeface="Arial"/>
                <a:ea typeface="+mn-ea"/>
                <a:cs typeface="+mn-cs"/>
              </a:rPr>
              <a:t>Increased privacy and decreased stress at hotels allowed some clients to better meet substance use-related and other life goals</a:t>
            </a:r>
          </a:p>
        </p:txBody>
      </p:sp>
    </p:spTree>
    <p:extLst>
      <p:ext uri="{BB962C8B-B14F-4D97-AF65-F5344CB8AC3E}">
        <p14:creationId xmlns:p14="http://schemas.microsoft.com/office/powerpoint/2010/main" val="274832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6935" y="217254"/>
            <a:ext cx="9924137" cy="902811"/>
          </a:xfrm>
        </p:spPr>
        <p:txBody>
          <a:bodyPr/>
          <a:lstStyle/>
          <a:p>
            <a:r>
              <a:rPr lang="en-US" sz="3200" dirty="0"/>
              <a:t>Funding</a:t>
            </a:r>
          </a:p>
        </p:txBody>
      </p:sp>
      <p:sp>
        <p:nvSpPr>
          <p:cNvPr id="6" name="Content Placeholder 5"/>
          <p:cNvSpPr>
            <a:spLocks noGrp="1"/>
          </p:cNvSpPr>
          <p:nvPr>
            <p:ph sz="quarter" idx="10"/>
          </p:nvPr>
        </p:nvSpPr>
        <p:spPr>
          <a:xfrm>
            <a:off x="433917" y="2072640"/>
            <a:ext cx="11123499" cy="3535680"/>
          </a:xfrm>
        </p:spPr>
        <p:txBody>
          <a:bodyPr/>
          <a:lstStyle/>
          <a:p>
            <a:r>
              <a:rPr lang="en-US" sz="2800" b="0" dirty="0">
                <a:solidFill>
                  <a:srgbClr val="000000"/>
                </a:solidFill>
              </a:rPr>
              <a:t>This study was funded by the National Institute on Drug Abuse of the National Institutes of Health (R01DA054956, PI: Doran). </a:t>
            </a:r>
          </a:p>
          <a:p>
            <a:endParaRPr lang="en-US" sz="2800" b="0" dirty="0">
              <a:solidFill>
                <a:srgbClr val="000000"/>
              </a:solidFill>
            </a:endParaRPr>
          </a:p>
          <a:p>
            <a:r>
              <a:rPr lang="en-US" sz="2800" b="0" dirty="0">
                <a:solidFill>
                  <a:srgbClr val="000000"/>
                </a:solidFill>
              </a:rPr>
              <a:t>The views presented here are my own and do not represent those of the NIH, NYC DHS, or any other organization. </a:t>
            </a:r>
          </a:p>
          <a:p>
            <a:endParaRPr lang="en-US" sz="2800" b="0" dirty="0">
              <a:solidFill>
                <a:srgbClr val="000000"/>
              </a:solidFill>
            </a:endParaRPr>
          </a:p>
        </p:txBody>
      </p:sp>
    </p:spTree>
    <p:extLst>
      <p:ext uri="{BB962C8B-B14F-4D97-AF65-F5344CB8AC3E}">
        <p14:creationId xmlns:p14="http://schemas.microsoft.com/office/powerpoint/2010/main" val="2358006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242595" y="94248"/>
            <a:ext cx="13216230" cy="2172702"/>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0">
              <a:lnSpc>
                <a:spcPct val="100000"/>
              </a:lnSpc>
              <a:defRPr/>
            </a:pPr>
            <a:r>
              <a:rPr lang="en-US" sz="3600" b="1" dirty="0"/>
              <a:t>Theme 3: Benefits from </a:t>
            </a:r>
            <a:r>
              <a:rPr lang="en-US" sz="4000" dirty="0"/>
              <a:t>↑</a:t>
            </a:r>
            <a:r>
              <a:rPr lang="en-US" sz="3600" b="1" dirty="0"/>
              <a:t>Privacy &amp; </a:t>
            </a:r>
            <a:r>
              <a:rPr lang="en-US" sz="4000" b="1" dirty="0"/>
              <a:t>↓</a:t>
            </a:r>
            <a:r>
              <a:rPr lang="en-US" sz="3600" b="1" dirty="0"/>
              <a:t>Stress </a:t>
            </a:r>
          </a:p>
          <a:p>
            <a:pPr marL="0" marR="0" lvl="0" indent="0" algn="l" defTabSz="609585" rtl="0" eaLnBrk="1" fontAlgn="auto" latinLnBrk="0" hangingPunct="1">
              <a:lnSpc>
                <a:spcPct val="125000"/>
              </a:lnSpc>
              <a:spcBef>
                <a:spcPts val="1600"/>
              </a:spcBef>
              <a:spcAft>
                <a:spcPts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Google Shape;213;p35"/>
          <p:cNvSpPr txBox="1">
            <a:spLocks/>
          </p:cNvSpPr>
          <p:nvPr/>
        </p:nvSpPr>
        <p:spPr>
          <a:xfrm>
            <a:off x="381375" y="734430"/>
            <a:ext cx="11429249" cy="4954800"/>
          </a:xfrm>
          <a:prstGeom prst="rect">
            <a:avLst/>
          </a:prstGeom>
          <a:noFill/>
          <a:ln>
            <a:noFill/>
          </a:ln>
        </p:spPr>
        <p:txBody>
          <a:bodyPr spcFirstLastPara="1" vert="horz" wrap="square" lIns="0" tIns="0" rIns="0" bIns="0" rtlCol="0" anchor="t" anchorCtr="0">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hangingPunct="0">
              <a:lnSpc>
                <a:spcPct val="100000"/>
              </a:lnSpc>
            </a:pPr>
            <a:r>
              <a:rPr lang="en-US" sz="3600" dirty="0">
                <a:solidFill>
                  <a:srgbClr val="000000"/>
                </a:solidFill>
              </a:rPr>
              <a:t>“I think when folks have their privacy, and their sense of safety restored…then folks were better able to meet their goals. It certainly was not everyone’s goal to stop using, or to decrease using, but the folks who it was in line with their goals, they were better able to do that, and maintain that, and be able to kind of relax, which helps people more meaningfully engage in mental health, physical health, in all of those services to help folks get into housing.” (3S, staff)</a:t>
            </a:r>
          </a:p>
        </p:txBody>
      </p:sp>
    </p:spTree>
    <p:extLst>
      <p:ext uri="{BB962C8B-B14F-4D97-AF65-F5344CB8AC3E}">
        <p14:creationId xmlns:p14="http://schemas.microsoft.com/office/powerpoint/2010/main" val="1739571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242595" y="94248"/>
            <a:ext cx="13216230" cy="2172702"/>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0">
              <a:lnSpc>
                <a:spcPct val="100000"/>
              </a:lnSpc>
              <a:defRPr/>
            </a:pPr>
            <a:r>
              <a:rPr lang="en-US" sz="3600" b="1" dirty="0"/>
              <a:t>Theme 3: Benefits from </a:t>
            </a:r>
            <a:r>
              <a:rPr lang="en-US" sz="4000" dirty="0"/>
              <a:t>↑</a:t>
            </a:r>
            <a:r>
              <a:rPr lang="en-US" sz="3600" b="1" dirty="0"/>
              <a:t>Privacy &amp; </a:t>
            </a:r>
            <a:r>
              <a:rPr lang="en-US" sz="4000" b="1" dirty="0"/>
              <a:t>↓</a:t>
            </a:r>
            <a:r>
              <a:rPr lang="en-US" sz="3600" b="1" dirty="0"/>
              <a:t>Stress </a:t>
            </a:r>
          </a:p>
          <a:p>
            <a:pPr marL="0" marR="0" lvl="0" indent="0" algn="l" defTabSz="609585" rtl="0" eaLnBrk="1" fontAlgn="auto" latinLnBrk="0" hangingPunct="1">
              <a:lnSpc>
                <a:spcPct val="125000"/>
              </a:lnSpc>
              <a:spcBef>
                <a:spcPts val="1600"/>
              </a:spcBef>
              <a:spcAft>
                <a:spcPts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Google Shape;213;p35"/>
          <p:cNvSpPr txBox="1">
            <a:spLocks/>
          </p:cNvSpPr>
          <p:nvPr/>
        </p:nvSpPr>
        <p:spPr>
          <a:xfrm>
            <a:off x="381375" y="694926"/>
            <a:ext cx="11429249" cy="4954800"/>
          </a:xfrm>
          <a:prstGeom prst="rect">
            <a:avLst/>
          </a:prstGeom>
          <a:noFill/>
          <a:ln>
            <a:noFill/>
          </a:ln>
        </p:spPr>
        <p:txBody>
          <a:bodyPr spcFirstLastPara="1" vert="horz" wrap="square" lIns="0" tIns="0" rIns="0" bIns="0" rtlCol="0" anchor="t" anchorCtr="0">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hangingPunct="0">
              <a:lnSpc>
                <a:spcPct val="100000"/>
              </a:lnSpc>
            </a:pPr>
            <a:r>
              <a:rPr lang="en-US" sz="3600" dirty="0">
                <a:solidFill>
                  <a:srgbClr val="000000"/>
                </a:solidFill>
              </a:rPr>
              <a:t>“People have more dignity. They have more pride. They have privacy. ... That doesn't exist in the traditional congregate setting. … When you're in a setting that…looks like a prison, you feel like a prisoner. When you're in your own room, even if you have a roommate, you feel better about your situation. … Now you got the population in a better environment where I can close the door, I can lay down, and I can know that I'm relatively safe right here. That changes everything.” (5C, client)</a:t>
            </a:r>
          </a:p>
        </p:txBody>
      </p:sp>
    </p:spTree>
    <p:extLst>
      <p:ext uri="{BB962C8B-B14F-4D97-AF65-F5344CB8AC3E}">
        <p14:creationId xmlns:p14="http://schemas.microsoft.com/office/powerpoint/2010/main" val="3889634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242595" y="94248"/>
            <a:ext cx="10921934" cy="1100070"/>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25000"/>
              </a:lnSpc>
              <a:spcBef>
                <a:spcPts val="1600"/>
              </a:spcBef>
              <a:spcAft>
                <a:spcPts val="0"/>
              </a:spcAft>
              <a:buClrTx/>
              <a:buSzTx/>
              <a:buFontTx/>
              <a:buNone/>
              <a:tabLst/>
              <a:defRPr/>
            </a:pPr>
            <a:r>
              <a:rPr kumimoji="0" lang="en-US" sz="3600" b="1" i="0" u="none" strike="noStrike" kern="1200" cap="none" spc="0" normalizeH="0" baseline="0" noProof="0" dirty="0">
                <a:ln>
                  <a:noFill/>
                </a:ln>
                <a:effectLst/>
                <a:uLnTx/>
                <a:uFillTx/>
                <a:latin typeface="Arial"/>
                <a:ea typeface="+mn-ea"/>
                <a:cs typeface="+mn-cs"/>
              </a:rPr>
              <a:t>Qualitative Interviews: Key Lessons / Next Steps</a:t>
            </a:r>
          </a:p>
        </p:txBody>
      </p:sp>
      <p:sp>
        <p:nvSpPr>
          <p:cNvPr id="4" name="Content Placeholder 8">
            <a:extLst>
              <a:ext uri="{FF2B5EF4-FFF2-40B4-BE49-F238E27FC236}">
                <a16:creationId xmlns:a16="http://schemas.microsoft.com/office/drawing/2014/main" id="{2BC2FCB1-295B-4C94-8CED-CA07A413AB88}"/>
              </a:ext>
            </a:extLst>
          </p:cNvPr>
          <p:cNvSpPr txBox="1">
            <a:spLocks/>
          </p:cNvSpPr>
          <p:nvPr/>
        </p:nvSpPr>
        <p:spPr>
          <a:xfrm>
            <a:off x="242595" y="1349450"/>
            <a:ext cx="11595956" cy="3657600"/>
          </a:xfrm>
          <a:prstGeom prst="rect">
            <a:avLst/>
          </a:prstGeom>
        </p:spPr>
        <p:txBody>
          <a:bodyPr vert="horz" lIns="0" tIns="0" rIns="0" bIns="0" rtlCol="0">
            <a:noAutofit/>
          </a:bodyPr>
          <a:lstStyle>
            <a:lvl1pPr marL="0" indent="0" algn="l" defTabSz="914377" rtl="0" eaLnBrk="1" latinLnBrk="0" hangingPunct="1">
              <a:lnSpc>
                <a:spcPct val="117000"/>
              </a:lnSpc>
              <a:spcBef>
                <a:spcPts val="0"/>
              </a:spcBef>
              <a:buFont typeface="Arial" panose="020B0604020202020204" pitchFamily="34" charset="0"/>
              <a:buNone/>
              <a:defRPr sz="2000" b="1" kern="1200">
                <a:solidFill>
                  <a:schemeClr val="accent1"/>
                </a:solidFill>
                <a:latin typeface="+mn-lt"/>
                <a:ea typeface="+mn-ea"/>
                <a:cs typeface="+mn-cs"/>
              </a:defRPr>
            </a:lvl1pPr>
            <a:lvl2pPr marL="0" indent="0" algn="l" defTabSz="914377" rtl="0" eaLnBrk="1" latinLnBrk="0" hangingPunct="1">
              <a:lnSpc>
                <a:spcPct val="117000"/>
              </a:lnSpc>
              <a:spcBef>
                <a:spcPts val="0"/>
              </a:spcBef>
              <a:buFont typeface="Arial" panose="020B0604020202020204" pitchFamily="34" charset="0"/>
              <a:buNone/>
              <a:defRPr sz="2000" kern="1200">
                <a:solidFill>
                  <a:schemeClr val="tx1"/>
                </a:solidFill>
                <a:latin typeface="+mn-lt"/>
                <a:ea typeface="+mn-ea"/>
                <a:cs typeface="+mn-cs"/>
              </a:defRPr>
            </a:lvl2pPr>
            <a:lvl3pPr marL="302676" indent="-302676" algn="l" defTabSz="914377" rtl="0" eaLnBrk="1" latinLnBrk="0" hangingPunct="1">
              <a:lnSpc>
                <a:spcPct val="117000"/>
              </a:lnSpc>
              <a:spcBef>
                <a:spcPts val="0"/>
              </a:spcBef>
              <a:buFont typeface="Arial" panose="020B0604020202020204" pitchFamily="34" charset="0"/>
              <a:buChar char="•"/>
              <a:defRPr sz="2000" kern="1200">
                <a:solidFill>
                  <a:schemeClr val="tx1"/>
                </a:solidFill>
                <a:latin typeface="+mn-lt"/>
                <a:ea typeface="+mn-ea"/>
                <a:cs typeface="+mn-cs"/>
              </a:defRPr>
            </a:lvl3pPr>
            <a:lvl4pPr marL="613818" indent="-311143" algn="l" defTabSz="914377" rtl="0" eaLnBrk="1" latinLnBrk="0" hangingPunct="1">
              <a:lnSpc>
                <a:spcPct val="117000"/>
              </a:lnSpc>
              <a:spcBef>
                <a:spcPts val="0"/>
              </a:spcBef>
              <a:buFont typeface="Arial" panose="020B0604020202020204" pitchFamily="34" charset="0"/>
              <a:buChar char="–"/>
              <a:defRPr sz="1733" kern="1200">
                <a:solidFill>
                  <a:schemeClr val="tx1"/>
                </a:solidFill>
                <a:latin typeface="+mn-lt"/>
                <a:ea typeface="+mn-ea"/>
                <a:cs typeface="+mn-cs"/>
              </a:defRPr>
            </a:lvl4pPr>
            <a:lvl5pPr marL="833946" indent="-220128" algn="l" defTabSz="914377" rtl="0" eaLnBrk="1" latinLnBrk="0" hangingPunct="1">
              <a:lnSpc>
                <a:spcPct val="117000"/>
              </a:lnSpc>
              <a:spcBef>
                <a:spcPts val="0"/>
              </a:spcBef>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4000" b="0" dirty="0">
                <a:solidFill>
                  <a:srgbClr val="000000"/>
                </a:solidFill>
              </a:rPr>
              <a:t>Non-congregate sheltering may have benefits for mental and physical health, but environmental risks for overdose need to be addressed</a:t>
            </a:r>
          </a:p>
          <a:p>
            <a:pPr marL="571500" indent="-571500">
              <a:buFont typeface="Arial" panose="020B0604020202020204" pitchFamily="34" charset="0"/>
              <a:buChar char="•"/>
            </a:pPr>
            <a:r>
              <a:rPr lang="en-US" sz="4000" b="0" dirty="0">
                <a:solidFill>
                  <a:srgbClr val="000000"/>
                </a:solidFill>
              </a:rPr>
              <a:t>Next steps: Ongoing thematic analysis; difference-in-difference analyses using linked housing &amp; healthcare data</a:t>
            </a:r>
          </a:p>
          <a:p>
            <a:pPr marL="571500" indent="-571500">
              <a:buFont typeface="Arial" panose="020B0604020202020204" pitchFamily="34" charset="0"/>
              <a:buChar char="•"/>
            </a:pPr>
            <a:endParaRPr lang="en-US" sz="4000" b="0" dirty="0">
              <a:solidFill>
                <a:srgbClr val="000000"/>
              </a:solidFill>
            </a:endParaRPr>
          </a:p>
          <a:p>
            <a:pPr marL="571500" indent="-571500">
              <a:buFont typeface="Arial" panose="020B0604020202020204" pitchFamily="34" charset="0"/>
              <a:buChar char="•"/>
            </a:pPr>
            <a:endParaRPr lang="en-US" sz="4000" b="0" dirty="0">
              <a:solidFill>
                <a:srgbClr val="000000"/>
              </a:solidFill>
            </a:endParaRPr>
          </a:p>
        </p:txBody>
      </p:sp>
    </p:spTree>
    <p:extLst>
      <p:ext uri="{BB962C8B-B14F-4D97-AF65-F5344CB8AC3E}">
        <p14:creationId xmlns:p14="http://schemas.microsoft.com/office/powerpoint/2010/main" val="1898279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4F8CBE-12F8-BF48-B39D-BA3BA2FD81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idx="4294967295"/>
          </p:nvPr>
        </p:nvSpPr>
        <p:spPr>
          <a:xfrm>
            <a:off x="299103" y="201749"/>
            <a:ext cx="6904038" cy="642938"/>
          </a:xfrm>
        </p:spPr>
        <p:txBody>
          <a:bodyPr>
            <a:noAutofit/>
          </a:bodyPr>
          <a:lstStyle/>
          <a:p>
            <a:r>
              <a:rPr lang="en-US" sz="5400" dirty="0">
                <a:latin typeface="+mn-lt"/>
                <a:ea typeface="Helvetica Neue Thin" panose="020B0403020202020204" pitchFamily="34" charset="0"/>
              </a:rPr>
              <a:t>The Big Picture</a:t>
            </a:r>
          </a:p>
        </p:txBody>
      </p:sp>
    </p:spTree>
    <p:extLst>
      <p:ext uri="{BB962C8B-B14F-4D97-AF65-F5344CB8AC3E}">
        <p14:creationId xmlns:p14="http://schemas.microsoft.com/office/powerpoint/2010/main" val="2061132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6F16-8D98-C4C4-AE76-BDFA0DCA7178}"/>
              </a:ext>
            </a:extLst>
          </p:cNvPr>
          <p:cNvSpPr>
            <a:spLocks noGrp="1"/>
          </p:cNvSpPr>
          <p:nvPr>
            <p:ph type="ctrTitle"/>
          </p:nvPr>
        </p:nvSpPr>
        <p:spPr>
          <a:xfrm>
            <a:off x="318327" y="1667709"/>
            <a:ext cx="11520799" cy="2462241"/>
          </a:xfrm>
        </p:spPr>
        <p:txBody>
          <a:bodyPr/>
          <a:lstStyle/>
          <a:p>
            <a:r>
              <a:rPr lang="en-US" sz="5867" b="0" dirty="0">
                <a:latin typeface="+mn-lt"/>
              </a:rPr>
              <a:t>Innovations at the intersection of homelessness and substance use during the COVID-19 pandemic: a scoping review </a:t>
            </a:r>
            <a:r>
              <a:rPr lang="en-US" sz="6400" dirty="0">
                <a:latin typeface="+mn-lt"/>
              </a:rPr>
              <a:t> </a:t>
            </a:r>
          </a:p>
        </p:txBody>
      </p:sp>
      <p:sp>
        <p:nvSpPr>
          <p:cNvPr id="3" name="Subtitle 2">
            <a:extLst>
              <a:ext uri="{FF2B5EF4-FFF2-40B4-BE49-F238E27FC236}">
                <a16:creationId xmlns:a16="http://schemas.microsoft.com/office/drawing/2014/main" id="{B80CBB76-B4C8-B29A-2DE7-C81024AB5060}"/>
              </a:ext>
            </a:extLst>
          </p:cNvPr>
          <p:cNvSpPr>
            <a:spLocks noGrp="1"/>
          </p:cNvSpPr>
          <p:nvPr>
            <p:ph type="subTitle" idx="1"/>
          </p:nvPr>
        </p:nvSpPr>
        <p:spPr>
          <a:xfrm>
            <a:off x="368751" y="4574044"/>
            <a:ext cx="10192461" cy="841248"/>
          </a:xfrm>
        </p:spPr>
        <p:txBody>
          <a:bodyPr/>
          <a:lstStyle/>
          <a:p>
            <a:r>
              <a:rPr lang="en-US" b="1" dirty="0"/>
              <a:t>Presented by: Hannah Passmore, MPH</a:t>
            </a:r>
          </a:p>
          <a:p>
            <a:r>
              <a:rPr lang="en-US" b="1" dirty="0"/>
              <a:t>AMERSA 2024</a:t>
            </a:r>
          </a:p>
        </p:txBody>
      </p:sp>
      <p:sp>
        <p:nvSpPr>
          <p:cNvPr id="4" name="Subtitle 2">
            <a:extLst>
              <a:ext uri="{FF2B5EF4-FFF2-40B4-BE49-F238E27FC236}">
                <a16:creationId xmlns:a16="http://schemas.microsoft.com/office/drawing/2014/main" id="{B80CBB76-B4C8-B29A-2DE7-C81024AB5060}"/>
              </a:ext>
            </a:extLst>
          </p:cNvPr>
          <p:cNvSpPr txBox="1">
            <a:spLocks/>
          </p:cNvSpPr>
          <p:nvPr/>
        </p:nvSpPr>
        <p:spPr>
          <a:xfrm>
            <a:off x="368751" y="5298554"/>
            <a:ext cx="11188249" cy="1121664"/>
          </a:xfrm>
          <a:prstGeom prst="rect">
            <a:avLst/>
          </a:prstGeom>
        </p:spPr>
        <p:txBody>
          <a:bodyPr vert="horz" lIns="0" tIns="0" rIns="0" bIns="0" rtlCol="0" anchor="b" anchorCtr="0">
            <a:noAutofit/>
          </a:bodyPr>
          <a:lstStyle>
            <a:lvl1pPr marL="0" indent="0" algn="l" defTabSz="685800" rtl="0" eaLnBrk="1" latinLnBrk="0" hangingPunct="1">
              <a:lnSpc>
                <a:spcPct val="105000"/>
              </a:lnSpc>
              <a:spcBef>
                <a:spcPts val="0"/>
              </a:spcBef>
              <a:buFont typeface="Arial" panose="020B0604020202020204" pitchFamily="34" charset="0"/>
              <a:buNone/>
              <a:defRPr sz="1800" b="0" kern="1200">
                <a:solidFill>
                  <a:schemeClr val="bg1"/>
                </a:solidFill>
                <a:latin typeface="+mn-lt"/>
                <a:ea typeface="+mn-ea"/>
                <a:cs typeface="+mn-cs"/>
              </a:defRPr>
            </a:lvl1pPr>
            <a:lvl2pPr marL="342900" indent="0" algn="ctr" defTabSz="685800" rtl="0" eaLnBrk="1" latinLnBrk="0" hangingPunct="1">
              <a:lnSpc>
                <a:spcPct val="117000"/>
              </a:lnSpc>
              <a:spcBef>
                <a:spcPts val="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170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17000"/>
              </a:lnSpc>
              <a:spcBef>
                <a:spcPts val="0"/>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70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2400" dirty="0"/>
              <a:t>Co-Authors: Rachel Krieger, Sunny Tang, Emily </a:t>
            </a:r>
            <a:r>
              <a:rPr lang="en-US" sz="2400" dirty="0" err="1"/>
              <a:t>Lumbis</a:t>
            </a:r>
            <a:r>
              <a:rPr lang="en-US" sz="2400" dirty="0"/>
              <a:t>, Sofia </a:t>
            </a:r>
            <a:r>
              <a:rPr lang="en-US" sz="2400" dirty="0" err="1"/>
              <a:t>Sacerdote</a:t>
            </a:r>
            <a:r>
              <a:rPr lang="en-US" sz="2400" dirty="0"/>
              <a:t>, Stephanie </a:t>
            </a:r>
            <a:r>
              <a:rPr lang="en-US" sz="2400" dirty="0" err="1"/>
              <a:t>Blaufarb</a:t>
            </a:r>
            <a:r>
              <a:rPr lang="en-US" sz="2400" dirty="0"/>
              <a:t>, Kelly M. Doran</a:t>
            </a:r>
          </a:p>
        </p:txBody>
      </p:sp>
    </p:spTree>
    <p:extLst>
      <p:ext uri="{BB962C8B-B14F-4D97-AF65-F5344CB8AC3E}">
        <p14:creationId xmlns:p14="http://schemas.microsoft.com/office/powerpoint/2010/main" val="2795239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Background</a:t>
            </a:r>
          </a:p>
        </p:txBody>
      </p:sp>
      <p:sp>
        <p:nvSpPr>
          <p:cNvPr id="3" name="Content Placeholder 2"/>
          <p:cNvSpPr>
            <a:spLocks noGrp="1"/>
          </p:cNvSpPr>
          <p:nvPr>
            <p:ph sz="quarter" idx="10"/>
          </p:nvPr>
        </p:nvSpPr>
        <p:spPr>
          <a:xfrm>
            <a:off x="434974" y="1355592"/>
            <a:ext cx="10923509" cy="3535680"/>
          </a:xfrm>
        </p:spPr>
        <p:txBody>
          <a:bodyPr/>
          <a:lstStyle/>
          <a:p>
            <a:pPr marL="380990" indent="-380990">
              <a:buFont typeface="Arial" panose="020B0604020202020204" pitchFamily="34" charset="0"/>
              <a:buChar char="•"/>
            </a:pPr>
            <a:r>
              <a:rPr lang="en-US" sz="3600" b="0" dirty="0">
                <a:solidFill>
                  <a:srgbClr val="000000"/>
                </a:solidFill>
              </a:rPr>
              <a:t>Bi-directional relationship between homelessness and substance use</a:t>
            </a:r>
          </a:p>
          <a:p>
            <a:pPr marL="380990" indent="-380990">
              <a:buFont typeface="Arial" panose="020B0604020202020204" pitchFamily="34" charset="0"/>
              <a:buChar char="•"/>
            </a:pPr>
            <a:r>
              <a:rPr lang="en-US" sz="3600" b="0" dirty="0">
                <a:solidFill>
                  <a:srgbClr val="000000"/>
                </a:solidFill>
              </a:rPr>
              <a:t>Impacts of pandemic on substance use felt more strongly among PEH </a:t>
            </a:r>
          </a:p>
          <a:p>
            <a:pPr marL="994808" lvl="3" indent="-380990"/>
            <a:r>
              <a:rPr lang="en-US" sz="3600" dirty="0">
                <a:solidFill>
                  <a:srgbClr val="000000"/>
                </a:solidFill>
              </a:rPr>
              <a:t>Higher rates of overdose and risky SU behaviors among PEH during pandemic</a:t>
            </a:r>
          </a:p>
          <a:p>
            <a:pPr marL="571500" lvl="1" indent="-571500">
              <a:buFont typeface="Arial" panose="020B0604020202020204" pitchFamily="34" charset="0"/>
              <a:buChar char="•"/>
            </a:pPr>
            <a:r>
              <a:rPr lang="en-US" sz="3600" dirty="0">
                <a:solidFill>
                  <a:srgbClr val="000000"/>
                </a:solidFill>
              </a:rPr>
              <a:t>Pandemic as a catalyst for innovation</a:t>
            </a:r>
          </a:p>
          <a:p>
            <a:pPr marL="994808" lvl="3" indent="-380990"/>
            <a:endParaRPr lang="en-US" sz="3733" dirty="0">
              <a:solidFill>
                <a:srgbClr val="000000"/>
              </a:solidFill>
            </a:endParaRPr>
          </a:p>
          <a:p>
            <a:pPr marL="683667" lvl="2" indent="-380990"/>
            <a:endParaRPr lang="en-US" dirty="0"/>
          </a:p>
        </p:txBody>
      </p:sp>
    </p:spTree>
    <p:extLst>
      <p:ext uri="{BB962C8B-B14F-4D97-AF65-F5344CB8AC3E}">
        <p14:creationId xmlns:p14="http://schemas.microsoft.com/office/powerpoint/2010/main" val="40759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52B7D6-D0F6-B395-CB9C-6CB7E009C4E7}"/>
              </a:ext>
            </a:extLst>
          </p:cNvPr>
          <p:cNvSpPr>
            <a:spLocks noGrp="1"/>
          </p:cNvSpPr>
          <p:nvPr>
            <p:ph type="title"/>
          </p:nvPr>
        </p:nvSpPr>
        <p:spPr/>
        <p:txBody>
          <a:bodyPr/>
          <a:lstStyle/>
          <a:p>
            <a:r>
              <a:rPr lang="en-US" sz="3600" dirty="0"/>
              <a:t>Goal of scoping review of the literature</a:t>
            </a:r>
            <a:br>
              <a:rPr lang="en-US" sz="3733" dirty="0"/>
            </a:br>
            <a:endParaRPr lang="en-US" sz="3200" dirty="0"/>
          </a:p>
        </p:txBody>
      </p:sp>
      <p:sp>
        <p:nvSpPr>
          <p:cNvPr id="9" name="Content Placeholder 8">
            <a:extLst>
              <a:ext uri="{FF2B5EF4-FFF2-40B4-BE49-F238E27FC236}">
                <a16:creationId xmlns:a16="http://schemas.microsoft.com/office/drawing/2014/main" id="{EFFEE2C8-8710-21E0-7662-C9DE071F9B7A}"/>
              </a:ext>
            </a:extLst>
          </p:cNvPr>
          <p:cNvSpPr>
            <a:spLocks noGrp="1"/>
          </p:cNvSpPr>
          <p:nvPr>
            <p:ph idx="10"/>
          </p:nvPr>
        </p:nvSpPr>
        <p:spPr>
          <a:xfrm>
            <a:off x="429827" y="1541929"/>
            <a:ext cx="11128189" cy="3535680"/>
          </a:xfrm>
        </p:spPr>
        <p:txBody>
          <a:bodyPr/>
          <a:lstStyle/>
          <a:p>
            <a:pPr marL="380990" indent="-380990">
              <a:buFont typeface="Arial" panose="020B0604020202020204" pitchFamily="34" charset="0"/>
              <a:buChar char="•"/>
            </a:pPr>
            <a:r>
              <a:rPr lang="en-US" sz="4800" b="0" i="1" dirty="0">
                <a:solidFill>
                  <a:srgbClr val="000000"/>
                </a:solidFill>
              </a:rPr>
              <a:t>Identify</a:t>
            </a:r>
            <a:r>
              <a:rPr lang="en-US" sz="4800" b="0" dirty="0">
                <a:solidFill>
                  <a:srgbClr val="000000"/>
                </a:solidFill>
              </a:rPr>
              <a:t>, </a:t>
            </a:r>
            <a:r>
              <a:rPr lang="en-US" sz="4800" b="0" i="1" dirty="0">
                <a:solidFill>
                  <a:srgbClr val="000000"/>
                </a:solidFill>
              </a:rPr>
              <a:t>catalog</a:t>
            </a:r>
            <a:r>
              <a:rPr lang="en-US" sz="4800" b="0" dirty="0">
                <a:solidFill>
                  <a:srgbClr val="000000"/>
                </a:solidFill>
              </a:rPr>
              <a:t>, and </a:t>
            </a:r>
            <a:r>
              <a:rPr lang="en-US" sz="4800" b="0" i="1" dirty="0">
                <a:solidFill>
                  <a:srgbClr val="000000"/>
                </a:solidFill>
              </a:rPr>
              <a:t>summarize</a:t>
            </a:r>
            <a:r>
              <a:rPr lang="en-US" sz="4800" b="0" dirty="0">
                <a:solidFill>
                  <a:srgbClr val="000000"/>
                </a:solidFill>
              </a:rPr>
              <a:t> innovations and programs related to the intersection of homelessness and substance use that were enacted during the COVID-19 pandemic. </a:t>
            </a:r>
          </a:p>
          <a:p>
            <a:pPr marL="380990" indent="-380990">
              <a:buFont typeface="Arial" panose="020B0604020202020204" pitchFamily="34" charset="0"/>
              <a:buChar char="•"/>
            </a:pPr>
            <a:endParaRPr lang="en-US" sz="4267" b="0" dirty="0">
              <a:solidFill>
                <a:srgbClr val="000000"/>
              </a:solidFill>
            </a:endParaRPr>
          </a:p>
          <a:p>
            <a:endParaRPr lang="en-US" dirty="0"/>
          </a:p>
        </p:txBody>
      </p:sp>
    </p:spTree>
    <p:extLst>
      <p:ext uri="{BB962C8B-B14F-4D97-AF65-F5344CB8AC3E}">
        <p14:creationId xmlns:p14="http://schemas.microsoft.com/office/powerpoint/2010/main" val="169931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52B7D6-D0F6-B395-CB9C-6CB7E009C4E7}"/>
              </a:ext>
            </a:extLst>
          </p:cNvPr>
          <p:cNvSpPr>
            <a:spLocks noGrp="1"/>
          </p:cNvSpPr>
          <p:nvPr>
            <p:ph type="title"/>
          </p:nvPr>
        </p:nvSpPr>
        <p:spPr/>
        <p:txBody>
          <a:bodyPr/>
          <a:lstStyle/>
          <a:p>
            <a:r>
              <a:rPr lang="en-US" sz="3600" dirty="0"/>
              <a:t>Methods – search strategy</a:t>
            </a:r>
          </a:p>
        </p:txBody>
      </p:sp>
      <p:sp>
        <p:nvSpPr>
          <p:cNvPr id="9" name="Content Placeholder 8">
            <a:extLst>
              <a:ext uri="{FF2B5EF4-FFF2-40B4-BE49-F238E27FC236}">
                <a16:creationId xmlns:a16="http://schemas.microsoft.com/office/drawing/2014/main" id="{EFFEE2C8-8710-21E0-7662-C9DE071F9B7A}"/>
              </a:ext>
            </a:extLst>
          </p:cNvPr>
          <p:cNvSpPr>
            <a:spLocks noGrp="1"/>
          </p:cNvSpPr>
          <p:nvPr>
            <p:ph idx="10"/>
          </p:nvPr>
        </p:nvSpPr>
        <p:spPr>
          <a:xfrm>
            <a:off x="429829" y="1460576"/>
            <a:ext cx="10928655" cy="4358115"/>
          </a:xfrm>
        </p:spPr>
        <p:txBody>
          <a:bodyPr/>
          <a:lstStyle/>
          <a:p>
            <a:pPr marL="380990" indent="-380990">
              <a:buFont typeface="Arial" panose="020B0604020202020204" pitchFamily="34" charset="0"/>
              <a:buChar char="•"/>
            </a:pPr>
            <a:r>
              <a:rPr lang="en-US" sz="3733" b="0" dirty="0">
                <a:solidFill>
                  <a:srgbClr val="000000"/>
                </a:solidFill>
              </a:rPr>
              <a:t>Searched 5 databases (CINAHL, PubMed, </a:t>
            </a:r>
            <a:r>
              <a:rPr lang="en-US" sz="3733" b="0" dirty="0" err="1">
                <a:solidFill>
                  <a:srgbClr val="000000"/>
                </a:solidFill>
              </a:rPr>
              <a:t>PsycINFO</a:t>
            </a:r>
            <a:r>
              <a:rPr lang="en-US" sz="3733" b="0" dirty="0">
                <a:solidFill>
                  <a:srgbClr val="000000"/>
                </a:solidFill>
              </a:rPr>
              <a:t>, EMBASE, and World of Science), 3 gray literature databases (</a:t>
            </a:r>
            <a:r>
              <a:rPr lang="en-US" sz="3733" b="0" dirty="0" err="1">
                <a:solidFill>
                  <a:srgbClr val="000000"/>
                </a:solidFill>
              </a:rPr>
              <a:t>OAIster</a:t>
            </a:r>
            <a:r>
              <a:rPr lang="en-US" sz="3733" b="0" dirty="0">
                <a:solidFill>
                  <a:srgbClr val="000000"/>
                </a:solidFill>
              </a:rPr>
              <a:t>, NYAM, and </a:t>
            </a:r>
            <a:r>
              <a:rPr lang="en-US" sz="3733" b="0" dirty="0" err="1">
                <a:solidFill>
                  <a:srgbClr val="000000"/>
                </a:solidFill>
              </a:rPr>
              <a:t>OpenGrey</a:t>
            </a:r>
            <a:r>
              <a:rPr lang="en-US" sz="3733" b="0" dirty="0">
                <a:solidFill>
                  <a:srgbClr val="000000"/>
                </a:solidFill>
              </a:rPr>
              <a:t>), and Google </a:t>
            </a:r>
          </a:p>
          <a:p>
            <a:pPr marL="380990" indent="-380990">
              <a:buFont typeface="Arial" panose="020B0604020202020204" pitchFamily="34" charset="0"/>
              <a:buChar char="•"/>
            </a:pPr>
            <a:r>
              <a:rPr lang="en-US" sz="3733" b="0" dirty="0">
                <a:solidFill>
                  <a:srgbClr val="000000"/>
                </a:solidFill>
              </a:rPr>
              <a:t>Conducted search in November 2022, and a follow up search in September 2023 </a:t>
            </a:r>
          </a:p>
        </p:txBody>
      </p:sp>
    </p:spTree>
    <p:extLst>
      <p:ext uri="{BB962C8B-B14F-4D97-AF65-F5344CB8AC3E}">
        <p14:creationId xmlns:p14="http://schemas.microsoft.com/office/powerpoint/2010/main" val="3945127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52B7D6-D0F6-B395-CB9C-6CB7E009C4E7}"/>
              </a:ext>
            </a:extLst>
          </p:cNvPr>
          <p:cNvSpPr>
            <a:spLocks noGrp="1"/>
          </p:cNvSpPr>
          <p:nvPr>
            <p:ph type="title"/>
          </p:nvPr>
        </p:nvSpPr>
        <p:spPr/>
        <p:txBody>
          <a:bodyPr/>
          <a:lstStyle/>
          <a:p>
            <a:r>
              <a:rPr lang="en-US" sz="3600" dirty="0"/>
              <a:t>Methods – inclusion and exclusion criteria</a:t>
            </a:r>
          </a:p>
        </p:txBody>
      </p:sp>
      <p:sp>
        <p:nvSpPr>
          <p:cNvPr id="7" name="Content Placeholder 6"/>
          <p:cNvSpPr txBox="1">
            <a:spLocks noGrp="1"/>
          </p:cNvSpPr>
          <p:nvPr>
            <p:ph idx="1"/>
          </p:nvPr>
        </p:nvSpPr>
        <p:spPr>
          <a:xfrm>
            <a:off x="434973" y="1318021"/>
            <a:ext cx="5600067" cy="3939540"/>
          </a:xfrm>
          <a:prstGeom prst="rect">
            <a:avLst/>
          </a:prstGeom>
          <a:noFill/>
        </p:spPr>
        <p:txBody>
          <a:bodyPr wrap="square" rtlCol="0">
            <a:spAutoFit/>
          </a:bodyPr>
          <a:lstStyle/>
          <a:p>
            <a:pPr algn="l">
              <a:lnSpc>
                <a:spcPct val="100000"/>
              </a:lnSpc>
            </a:pPr>
            <a:r>
              <a:rPr lang="en-US" sz="3200" dirty="0">
                <a:solidFill>
                  <a:srgbClr val="000000"/>
                </a:solidFill>
              </a:rPr>
              <a:t>Inclusion criteria:</a:t>
            </a:r>
          </a:p>
          <a:p>
            <a:pPr marL="380990" indent="-380990">
              <a:lnSpc>
                <a:spcPct val="100000"/>
              </a:lnSpc>
              <a:buFont typeface="Arial" panose="020B0604020202020204" pitchFamily="34" charset="0"/>
              <a:buChar char="•"/>
            </a:pPr>
            <a:r>
              <a:rPr lang="en-US" sz="2800" b="0" dirty="0">
                <a:solidFill>
                  <a:srgbClr val="000000"/>
                </a:solidFill>
              </a:rPr>
              <a:t>Involved a new or expanded intervention addressing drug and/or alcohol use among PEH that emerged during COVID-19 pandemic</a:t>
            </a:r>
          </a:p>
          <a:p>
            <a:pPr marL="380990" indent="-380990">
              <a:lnSpc>
                <a:spcPct val="100000"/>
              </a:lnSpc>
              <a:buFont typeface="Arial" panose="020B0604020202020204" pitchFamily="34" charset="0"/>
              <a:buChar char="•"/>
            </a:pPr>
            <a:r>
              <a:rPr lang="en-US" sz="2800" b="0" dirty="0">
                <a:solidFill>
                  <a:srgbClr val="000000"/>
                </a:solidFill>
              </a:rPr>
              <a:t>Interventions could be from any country but had to be published in English</a:t>
            </a:r>
          </a:p>
        </p:txBody>
      </p:sp>
      <p:sp>
        <p:nvSpPr>
          <p:cNvPr id="8" name="TextBox 7"/>
          <p:cNvSpPr txBox="1"/>
          <p:nvPr/>
        </p:nvSpPr>
        <p:spPr>
          <a:xfrm>
            <a:off x="6220995" y="1315243"/>
            <a:ext cx="5732880" cy="4893647"/>
          </a:xfrm>
          <a:prstGeom prst="rect">
            <a:avLst/>
          </a:prstGeom>
          <a:noFill/>
        </p:spPr>
        <p:txBody>
          <a:bodyPr wrap="square" rtlCol="0">
            <a:spAutoFit/>
          </a:bodyPr>
          <a:lstStyle/>
          <a:p>
            <a:pPr algn="l"/>
            <a:r>
              <a:rPr lang="en-US" sz="3200" b="1" dirty="0">
                <a:solidFill>
                  <a:srgbClr val="000000"/>
                </a:solidFill>
              </a:rPr>
              <a:t>Exclusion criteria:</a:t>
            </a:r>
          </a:p>
          <a:p>
            <a:pPr marL="380990" indent="-380990">
              <a:buFont typeface="Arial" panose="020B0604020202020204" pitchFamily="34" charset="0"/>
              <a:buChar char="•"/>
            </a:pPr>
            <a:r>
              <a:rPr lang="en-US" sz="2800" dirty="0">
                <a:solidFill>
                  <a:srgbClr val="000000"/>
                </a:solidFill>
              </a:rPr>
              <a:t>Published before February 2020</a:t>
            </a:r>
          </a:p>
          <a:p>
            <a:pPr marL="380990" indent="-380990">
              <a:buFont typeface="Arial" panose="020B0604020202020204" pitchFamily="34" charset="0"/>
              <a:buChar char="•"/>
            </a:pPr>
            <a:r>
              <a:rPr lang="en-US" sz="2800" dirty="0">
                <a:solidFill>
                  <a:srgbClr val="000000"/>
                </a:solidFill>
              </a:rPr>
              <a:t>Only addressed nicotine or tobacco use</a:t>
            </a:r>
          </a:p>
          <a:p>
            <a:pPr marL="380990" indent="-380990">
              <a:buFont typeface="Arial" panose="020B0604020202020204" pitchFamily="34" charset="0"/>
              <a:buChar char="•"/>
            </a:pPr>
            <a:r>
              <a:rPr lang="en-US" sz="2800" dirty="0">
                <a:solidFill>
                  <a:srgbClr val="000000"/>
                </a:solidFill>
              </a:rPr>
              <a:t>Did not describe any intervention and/or intervention did not directly address substance use</a:t>
            </a:r>
          </a:p>
          <a:p>
            <a:pPr marL="380990" indent="-380990">
              <a:buFont typeface="Arial" panose="020B0604020202020204" pitchFamily="34" charset="0"/>
              <a:buChar char="•"/>
            </a:pPr>
            <a:r>
              <a:rPr lang="en-US" sz="2800" dirty="0">
                <a:solidFill>
                  <a:srgbClr val="000000"/>
                </a:solidFill>
              </a:rPr>
              <a:t>Did not meaningfully discuss the needs of PEH</a:t>
            </a:r>
          </a:p>
          <a:p>
            <a:pPr marL="380990" indent="-380990">
              <a:buFont typeface="Arial" panose="020B0604020202020204" pitchFamily="34" charset="0"/>
              <a:buChar char="•"/>
            </a:pPr>
            <a:r>
              <a:rPr lang="en-US" sz="2800" dirty="0">
                <a:solidFill>
                  <a:srgbClr val="000000"/>
                </a:solidFill>
              </a:rPr>
              <a:t>Review article or abstract</a:t>
            </a:r>
          </a:p>
        </p:txBody>
      </p:sp>
    </p:spTree>
    <p:extLst>
      <p:ext uri="{BB962C8B-B14F-4D97-AF65-F5344CB8AC3E}">
        <p14:creationId xmlns:p14="http://schemas.microsoft.com/office/powerpoint/2010/main" val="3429998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52B7D6-D0F6-B395-CB9C-6CB7E009C4E7}"/>
              </a:ext>
            </a:extLst>
          </p:cNvPr>
          <p:cNvSpPr>
            <a:spLocks noGrp="1"/>
          </p:cNvSpPr>
          <p:nvPr>
            <p:ph type="title"/>
          </p:nvPr>
        </p:nvSpPr>
        <p:spPr>
          <a:xfrm>
            <a:off x="434974" y="452782"/>
            <a:ext cx="9924137" cy="1536861"/>
          </a:xfrm>
        </p:spPr>
        <p:txBody>
          <a:bodyPr/>
          <a:lstStyle/>
          <a:p>
            <a:r>
              <a:rPr lang="en-US" sz="3600" dirty="0"/>
              <a:t>Methods – data extraction and analysis</a:t>
            </a:r>
          </a:p>
        </p:txBody>
      </p:sp>
      <p:sp>
        <p:nvSpPr>
          <p:cNvPr id="2" name="Content Placeholder 1"/>
          <p:cNvSpPr>
            <a:spLocks noGrp="1"/>
          </p:cNvSpPr>
          <p:nvPr>
            <p:ph idx="1"/>
          </p:nvPr>
        </p:nvSpPr>
        <p:spPr>
          <a:xfrm>
            <a:off x="434973" y="1706783"/>
            <a:ext cx="5304187" cy="3529576"/>
          </a:xfrm>
        </p:spPr>
        <p:txBody>
          <a:bodyPr/>
          <a:lstStyle/>
          <a:p>
            <a:endParaRPr lang="en-US" sz="2133" b="0" dirty="0">
              <a:solidFill>
                <a:schemeClr val="tx2"/>
              </a:solidFill>
            </a:endParaRPr>
          </a:p>
          <a:p>
            <a:endParaRPr lang="en-US" dirty="0"/>
          </a:p>
        </p:txBody>
      </p:sp>
      <p:sp>
        <p:nvSpPr>
          <p:cNvPr id="7" name="Content Placeholder 8">
            <a:extLst>
              <a:ext uri="{FF2B5EF4-FFF2-40B4-BE49-F238E27FC236}">
                <a16:creationId xmlns:a16="http://schemas.microsoft.com/office/drawing/2014/main" id="{EFFEE2C8-8710-21E0-7662-C9DE071F9B7A}"/>
              </a:ext>
            </a:extLst>
          </p:cNvPr>
          <p:cNvSpPr>
            <a:spLocks noGrp="1"/>
          </p:cNvSpPr>
          <p:nvPr>
            <p:ph idx="4294967295"/>
          </p:nvPr>
        </p:nvSpPr>
        <p:spPr>
          <a:xfrm>
            <a:off x="434973" y="1431722"/>
            <a:ext cx="11401427" cy="4385223"/>
          </a:xfrm>
          <a:prstGeom prst="rect">
            <a:avLst/>
          </a:prstGeom>
        </p:spPr>
        <p:txBody>
          <a:bodyPr/>
          <a:lstStyle/>
          <a:p>
            <a:pPr marL="380990" lvl="1" indent="-380990">
              <a:buFont typeface="Arial" panose="020B0604020202020204" pitchFamily="34" charset="0"/>
              <a:buChar char="•"/>
            </a:pPr>
            <a:r>
              <a:rPr lang="en-US" sz="3600" dirty="0">
                <a:solidFill>
                  <a:srgbClr val="000000"/>
                </a:solidFill>
              </a:rPr>
              <a:t>Data extraction completed in </a:t>
            </a:r>
            <a:r>
              <a:rPr lang="en-US" sz="3600" dirty="0" err="1">
                <a:solidFill>
                  <a:srgbClr val="000000"/>
                </a:solidFill>
              </a:rPr>
              <a:t>Covidence</a:t>
            </a:r>
            <a:endParaRPr lang="en-US" sz="3600" dirty="0">
              <a:solidFill>
                <a:srgbClr val="000000"/>
              </a:solidFill>
            </a:endParaRPr>
          </a:p>
          <a:p>
            <a:pPr marL="380990" lvl="1" indent="-380990">
              <a:buFont typeface="Arial" panose="020B0604020202020204" pitchFamily="34" charset="0"/>
              <a:buChar char="•"/>
            </a:pPr>
            <a:r>
              <a:rPr lang="en-US" sz="3600" dirty="0">
                <a:solidFill>
                  <a:srgbClr val="000000"/>
                </a:solidFill>
              </a:rPr>
              <a:t>Relevant information was extracted and organized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653" y="3068339"/>
            <a:ext cx="9250066" cy="3038899"/>
          </a:xfrm>
          <a:prstGeom prst="rect">
            <a:avLst/>
          </a:prstGeom>
        </p:spPr>
      </p:pic>
    </p:spTree>
    <p:extLst>
      <p:ext uri="{BB962C8B-B14F-4D97-AF65-F5344CB8AC3E}">
        <p14:creationId xmlns:p14="http://schemas.microsoft.com/office/powerpoint/2010/main" val="342699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918" y="3286679"/>
            <a:ext cx="3822385" cy="2259641"/>
          </a:xfrm>
          <a:prstGeom prst="rect">
            <a:avLst/>
          </a:prstGeom>
        </p:spPr>
      </p:pic>
      <p:sp>
        <p:nvSpPr>
          <p:cNvPr id="44" name="Subtitle 4"/>
          <p:cNvSpPr txBox="1">
            <a:spLocks/>
          </p:cNvSpPr>
          <p:nvPr/>
        </p:nvSpPr>
        <p:spPr>
          <a:xfrm>
            <a:off x="242595" y="94248"/>
            <a:ext cx="9311951" cy="1100070"/>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25000"/>
              </a:lnSpc>
              <a:spcBef>
                <a:spcPts val="1600"/>
              </a:spcBef>
              <a:spcAft>
                <a:spcPts val="0"/>
              </a:spcAft>
              <a:buClrTx/>
              <a:buSzTx/>
              <a:buFontTx/>
              <a:buNone/>
              <a:tabLst/>
              <a:defRPr/>
            </a:pPr>
            <a:endParaRPr kumimoji="0" lang="en-US" sz="3200" b="1" i="0" u="none" strike="noStrike" kern="1200" cap="none" spc="0" normalizeH="0" baseline="0" noProof="0" dirty="0">
              <a:ln>
                <a:noFill/>
              </a:ln>
              <a:effectLst/>
              <a:uLnTx/>
              <a:uFillTx/>
              <a:latin typeface="Arial"/>
              <a:ea typeface="+mn-ea"/>
              <a:cs typeface="+mn-cs"/>
            </a:endParaRPr>
          </a:p>
        </p:txBody>
      </p:sp>
      <p:sp>
        <p:nvSpPr>
          <p:cNvPr id="2" name="Rectangle 1"/>
          <p:cNvSpPr/>
          <p:nvPr/>
        </p:nvSpPr>
        <p:spPr>
          <a:xfrm>
            <a:off x="1143923" y="392155"/>
            <a:ext cx="9718431" cy="1200329"/>
          </a:xfrm>
          <a:prstGeom prst="rect">
            <a:avLst/>
          </a:prstGeom>
        </p:spPr>
        <p:txBody>
          <a:bodyPr wrap="square">
            <a:spAutoFit/>
          </a:bodyPr>
          <a:lstStyle/>
          <a:p>
            <a:pPr lvl="0" algn="ctr"/>
            <a:r>
              <a:rPr lang="en-US" sz="3600" b="1" dirty="0">
                <a:solidFill>
                  <a:schemeClr val="tx2"/>
                </a:solidFill>
              </a:rPr>
              <a:t>COVID-19 Hotel Intervention for People Experiencing Homelessness (CHIP) Study</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01" y="1915535"/>
            <a:ext cx="5290952" cy="126131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5632852" y="1890391"/>
            <a:ext cx="5852565" cy="4389424"/>
          </a:xfrm>
          <a:prstGeom prst="rect">
            <a:avLst/>
          </a:prstGeom>
        </p:spPr>
      </p:pic>
      <p:sp>
        <p:nvSpPr>
          <p:cNvPr id="5" name="TextBox 4"/>
          <p:cNvSpPr txBox="1"/>
          <p:nvPr/>
        </p:nvSpPr>
        <p:spPr>
          <a:xfrm>
            <a:off x="6545249" y="6393056"/>
            <a:ext cx="4027769" cy="369332"/>
          </a:xfrm>
          <a:prstGeom prst="rect">
            <a:avLst/>
          </a:prstGeom>
          <a:noFill/>
        </p:spPr>
        <p:txBody>
          <a:bodyPr wrap="none" rtlCol="0">
            <a:spAutoFit/>
          </a:bodyPr>
          <a:lstStyle/>
          <a:p>
            <a:pPr algn="l"/>
            <a:r>
              <a:rPr lang="en-US" dirty="0">
                <a:solidFill>
                  <a:srgbClr val="000000"/>
                </a:solidFill>
              </a:rPr>
              <a:t>CHIP Study Advisory Board Members</a:t>
            </a:r>
          </a:p>
        </p:txBody>
      </p:sp>
    </p:spTree>
    <p:extLst>
      <p:ext uri="{BB962C8B-B14F-4D97-AF65-F5344CB8AC3E}">
        <p14:creationId xmlns:p14="http://schemas.microsoft.com/office/powerpoint/2010/main" val="3208567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68285" y="5337807"/>
            <a:ext cx="3750590" cy="126447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171308" y="584235"/>
            <a:ext cx="3187176" cy="1245152"/>
          </a:xfrm>
          <a:prstGeom prst="rect">
            <a:avLst/>
          </a:prstGeom>
          <a:solidFill>
            <a:srgbClr val="FFFFFF"/>
          </a:solid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r>
              <a:rPr lang="en-AU" sz="2400" dirty="0">
                <a:solidFill>
                  <a:srgbClr val="000000"/>
                </a:solidFill>
              </a:rPr>
              <a:t>Articles identified from other sources </a:t>
            </a:r>
            <a:r>
              <a:rPr lang="en-AU" sz="2400" b="1" dirty="0">
                <a:solidFill>
                  <a:srgbClr val="000000"/>
                </a:solidFill>
              </a:rPr>
              <a:t>(n = 10) </a:t>
            </a:r>
            <a:endParaRPr lang="en-US" sz="2400" dirty="0">
              <a:solidFill>
                <a:srgbClr val="000000"/>
              </a:solidFill>
            </a:endParaRPr>
          </a:p>
        </p:txBody>
      </p:sp>
      <p:sp>
        <p:nvSpPr>
          <p:cNvPr id="10" name="Rectangle 11"/>
          <p:cNvSpPr>
            <a:spLocks noChangeArrowheads="1"/>
          </p:cNvSpPr>
          <p:nvPr/>
        </p:nvSpPr>
        <p:spPr bwMode="auto">
          <a:xfrm>
            <a:off x="1109170" y="3412345"/>
            <a:ext cx="5481245" cy="669331"/>
          </a:xfrm>
          <a:prstGeom prst="rect">
            <a:avLst/>
          </a:prstGeom>
          <a:solidFill>
            <a:srgbClr val="FFFFFF"/>
          </a:solid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Abstracts and titles screened </a:t>
            </a:r>
            <a:r>
              <a:rPr kumimoji="0" lang="en-AU" altLang="en-US" sz="24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(n = 812) </a:t>
            </a:r>
            <a:endParaRPr kumimoji="0" lang="en-AU" altLang="en-US" sz="2400" b="0" i="0" u="none" strike="noStrike" cap="none" normalizeH="0" baseline="0" dirty="0">
              <a:ln>
                <a:noFill/>
              </a:ln>
              <a:solidFill>
                <a:schemeClr val="tx1"/>
              </a:solidFill>
              <a:effectLst/>
              <a:latin typeface="Arial" panose="020B0604020202020204" pitchFamily="34" charset="0"/>
            </a:endParaRPr>
          </a:p>
        </p:txBody>
      </p:sp>
      <p:sp>
        <p:nvSpPr>
          <p:cNvPr id="15" name="Rectangle 13"/>
          <p:cNvSpPr>
            <a:spLocks noChangeArrowheads="1"/>
          </p:cNvSpPr>
          <p:nvPr/>
        </p:nvSpPr>
        <p:spPr bwMode="auto">
          <a:xfrm>
            <a:off x="481152" y="4511169"/>
            <a:ext cx="6737279" cy="725780"/>
          </a:xfrm>
          <a:prstGeom prst="rect">
            <a:avLst/>
          </a:prstGeom>
          <a:solidFill>
            <a:srgbClr val="FFFFFF"/>
          </a:solid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Full text articles assessed for eligibility </a:t>
            </a:r>
            <a:r>
              <a:rPr kumimoji="0" lang="en-AU" altLang="en-US" sz="24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(n = 148) </a:t>
            </a:r>
            <a:endParaRPr kumimoji="0" lang="en-AU" altLang="en-US" sz="2400" b="0" i="0" u="none" strike="noStrike" cap="none" normalizeH="0" baseline="0" dirty="0">
              <a:ln>
                <a:noFill/>
              </a:ln>
              <a:solidFill>
                <a:schemeClr val="tx1"/>
              </a:solidFill>
              <a:effectLst/>
              <a:latin typeface="Arial" panose="020B0604020202020204" pitchFamily="34" charset="0"/>
            </a:endParaRPr>
          </a:p>
        </p:txBody>
      </p:sp>
      <p:sp>
        <p:nvSpPr>
          <p:cNvPr id="16" name="Rectangle 14"/>
          <p:cNvSpPr>
            <a:spLocks noChangeArrowheads="1"/>
          </p:cNvSpPr>
          <p:nvPr/>
        </p:nvSpPr>
        <p:spPr bwMode="auto">
          <a:xfrm>
            <a:off x="8461921" y="2161037"/>
            <a:ext cx="2718481" cy="790575"/>
          </a:xfrm>
          <a:prstGeom prst="rect">
            <a:avLst/>
          </a:prstGeom>
          <a:solidFill>
            <a:srgbClr val="FFFFFF"/>
          </a:solid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Duplicates removed </a:t>
            </a:r>
            <a:r>
              <a:rPr kumimoji="0" lang="en-AU" altLang="en-US" sz="24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(n = 745)</a:t>
            </a:r>
            <a:endParaRPr kumimoji="0" lang="en-AU" altLang="en-US" sz="1100" b="0" i="0" u="none" strike="noStrike" cap="none" normalizeH="0" baseline="0" dirty="0">
              <a:ln>
                <a:noFill/>
              </a:ln>
              <a:solidFill>
                <a:schemeClr val="tx1"/>
              </a:solidFill>
              <a:effectLst/>
              <a:latin typeface="Arial" panose="020B0604020202020204" pitchFamily="34" charset="0"/>
            </a:endParaRPr>
          </a:p>
        </p:txBody>
      </p:sp>
      <p:sp>
        <p:nvSpPr>
          <p:cNvPr id="17" name="Rectangle 15"/>
          <p:cNvSpPr>
            <a:spLocks noChangeArrowheads="1"/>
          </p:cNvSpPr>
          <p:nvPr/>
        </p:nvSpPr>
        <p:spPr bwMode="auto">
          <a:xfrm>
            <a:off x="8483806" y="3283262"/>
            <a:ext cx="2762250" cy="927496"/>
          </a:xfrm>
          <a:prstGeom prst="rect">
            <a:avLst/>
          </a:prstGeom>
          <a:solidFill>
            <a:srgbClr val="FFFFFF"/>
          </a:solid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AU" altLang="en-US" sz="2400" dirty="0">
                <a:solidFill>
                  <a:srgbClr val="000000"/>
                </a:solidFill>
                <a:latin typeface="Arial" panose="020B0604020202020204" pitchFamily="34" charset="0"/>
                <a:ea typeface="Calibri" panose="020F0502020204030204" pitchFamily="34" charset="0"/>
              </a:rPr>
              <a:t>Article</a:t>
            </a:r>
            <a:r>
              <a:rPr kumimoji="0" lang="en-AU"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s excluded  </a:t>
            </a:r>
            <a:r>
              <a:rPr kumimoji="0" lang="en-AU" altLang="en-US" sz="24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(n = 664)</a:t>
            </a:r>
            <a:endParaRPr kumimoji="0" lang="en-AU" altLang="en-US" sz="2400" b="0" i="0" u="none" strike="noStrike" cap="none" normalizeH="0" baseline="0" dirty="0">
              <a:ln>
                <a:noFill/>
              </a:ln>
              <a:solidFill>
                <a:schemeClr val="tx1"/>
              </a:solidFill>
              <a:effectLst/>
              <a:latin typeface="Arial" panose="020B0604020202020204" pitchFamily="34" charset="0"/>
            </a:endParaRPr>
          </a:p>
        </p:txBody>
      </p:sp>
      <p:sp>
        <p:nvSpPr>
          <p:cNvPr id="20" name="Rectangle 18"/>
          <p:cNvSpPr>
            <a:spLocks noChangeArrowheads="1"/>
          </p:cNvSpPr>
          <p:nvPr/>
        </p:nvSpPr>
        <p:spPr bwMode="auto">
          <a:xfrm>
            <a:off x="2332453" y="5534638"/>
            <a:ext cx="3034676" cy="796393"/>
          </a:xfrm>
          <a:prstGeom prst="rect">
            <a:avLst/>
          </a:prstGeom>
          <a:solidFill>
            <a:srgbClr val="FFFFFF"/>
          </a:solid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AU" altLang="en-US" sz="2400" dirty="0">
                <a:solidFill>
                  <a:srgbClr val="000000"/>
                </a:solidFill>
                <a:latin typeface="Arial" panose="020B0604020202020204" pitchFamily="34" charset="0"/>
                <a:ea typeface="Calibri" panose="020F0502020204030204" pitchFamily="34" charset="0"/>
              </a:rPr>
              <a:t>Article</a:t>
            </a:r>
            <a:r>
              <a:rPr kumimoji="0" lang="en-AU"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s included in review </a:t>
            </a:r>
            <a:r>
              <a:rPr kumimoji="0" lang="en-AU" altLang="en-US" sz="24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(n =</a:t>
            </a:r>
            <a:r>
              <a:rPr kumimoji="0" lang="en-AU" altLang="en-US" sz="2400" b="1" i="0" u="none" strike="noStrike" cap="none" normalizeH="0" dirty="0">
                <a:ln>
                  <a:noFill/>
                </a:ln>
                <a:solidFill>
                  <a:srgbClr val="000000"/>
                </a:solidFill>
                <a:effectLst/>
                <a:latin typeface="Arial" panose="020B0604020202020204" pitchFamily="34" charset="0"/>
                <a:ea typeface="Calibri" panose="020F0502020204030204" pitchFamily="34" charset="0"/>
              </a:rPr>
              <a:t> 68</a:t>
            </a:r>
            <a:r>
              <a:rPr kumimoji="0" lang="en-AU" altLang="en-US" sz="24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a:t>
            </a:r>
            <a:endParaRPr kumimoji="0" lang="en-AU" altLang="en-US" sz="2400" b="0" i="0" u="none" strike="noStrike" cap="none" normalizeH="0" baseline="0" dirty="0">
              <a:ln>
                <a:noFill/>
              </a:ln>
              <a:solidFill>
                <a:schemeClr val="tx1"/>
              </a:solidFill>
              <a:effectLst/>
              <a:latin typeface="Arial" panose="020B0604020202020204" pitchFamily="34" charset="0"/>
            </a:endParaRPr>
          </a:p>
        </p:txBody>
      </p:sp>
      <p:cxnSp>
        <p:nvCxnSpPr>
          <p:cNvPr id="27" name="Straight Arrow Connector 26"/>
          <p:cNvCxnSpPr>
            <a:stCxn id="10" idx="3"/>
            <a:endCxn id="17" idx="1"/>
          </p:cNvCxnSpPr>
          <p:nvPr/>
        </p:nvCxnSpPr>
        <p:spPr>
          <a:xfrm flipV="1">
            <a:off x="6590415" y="3747010"/>
            <a:ext cx="1893391" cy="1"/>
          </a:xfrm>
          <a:prstGeom prst="straightConnector1">
            <a:avLst/>
          </a:prstGeom>
          <a:ln w="19050" cap="sq" cmpd="sng" algn="ctr">
            <a:solidFill>
              <a:srgbClr val="000000"/>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36" name="Rectangle 2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36"/>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8"/>
          <p:cNvSpPr>
            <a:spLocks noChangeArrowheads="1"/>
          </p:cNvSpPr>
          <p:nvPr/>
        </p:nvSpPr>
        <p:spPr bwMode="auto">
          <a:xfrm>
            <a:off x="758282" y="94125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15"/>
          <p:cNvSpPr>
            <a:spLocks noChangeArrowheads="1"/>
          </p:cNvSpPr>
          <p:nvPr/>
        </p:nvSpPr>
        <p:spPr bwMode="auto">
          <a:xfrm>
            <a:off x="8461921" y="4410311"/>
            <a:ext cx="2762250" cy="927496"/>
          </a:xfrm>
          <a:prstGeom prst="rect">
            <a:avLst/>
          </a:prstGeom>
          <a:solidFill>
            <a:srgbClr val="FFFFFF"/>
          </a:solid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AU" altLang="en-US" sz="2400" dirty="0">
                <a:solidFill>
                  <a:srgbClr val="000000"/>
                </a:solidFill>
                <a:latin typeface="Arial" panose="020B0604020202020204" pitchFamily="34" charset="0"/>
                <a:ea typeface="Calibri" panose="020F0502020204030204" pitchFamily="34" charset="0"/>
              </a:rPr>
              <a:t>Article</a:t>
            </a:r>
            <a:r>
              <a:rPr kumimoji="0" lang="en-AU"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s excluded  </a:t>
            </a:r>
            <a:r>
              <a:rPr kumimoji="0" lang="en-AU" altLang="en-US" sz="24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(n = </a:t>
            </a:r>
            <a:r>
              <a:rPr lang="en-AU" altLang="en-US" sz="2400" b="1" dirty="0">
                <a:solidFill>
                  <a:srgbClr val="000000"/>
                </a:solidFill>
                <a:latin typeface="Arial" panose="020B0604020202020204" pitchFamily="34" charset="0"/>
                <a:ea typeface="Calibri" panose="020F0502020204030204" pitchFamily="34" charset="0"/>
              </a:rPr>
              <a:t>80</a:t>
            </a:r>
            <a:r>
              <a:rPr kumimoji="0" lang="en-AU" altLang="en-US" sz="24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a:t>
            </a:r>
            <a:endParaRPr kumimoji="0" lang="en-AU" altLang="en-US" sz="2400" b="0" i="0" u="none" strike="noStrike" cap="none" normalizeH="0" baseline="0" dirty="0">
              <a:ln>
                <a:noFill/>
              </a:ln>
              <a:solidFill>
                <a:schemeClr val="tx1"/>
              </a:solidFill>
              <a:effectLst/>
              <a:latin typeface="Arial" panose="020B0604020202020204" pitchFamily="34" charset="0"/>
            </a:endParaRPr>
          </a:p>
        </p:txBody>
      </p:sp>
      <p:sp>
        <p:nvSpPr>
          <p:cNvPr id="67" name="Rectangle 8"/>
          <p:cNvSpPr>
            <a:spLocks noChangeArrowheads="1"/>
          </p:cNvSpPr>
          <p:nvPr/>
        </p:nvSpPr>
        <p:spPr bwMode="auto">
          <a:xfrm>
            <a:off x="4375041" y="578376"/>
            <a:ext cx="3308157" cy="1244002"/>
          </a:xfrm>
          <a:prstGeom prst="rect">
            <a:avLst/>
          </a:prstGeom>
          <a:solidFill>
            <a:srgbClr val="FFFFFF"/>
          </a:solid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r>
              <a:rPr lang="en-AU" sz="2400" dirty="0">
                <a:solidFill>
                  <a:srgbClr val="000000"/>
                </a:solidFill>
              </a:rPr>
              <a:t>Articles identified in September 2023 search </a:t>
            </a:r>
            <a:r>
              <a:rPr lang="en-AU" sz="2400" b="1" dirty="0">
                <a:solidFill>
                  <a:srgbClr val="000000"/>
                </a:solidFill>
              </a:rPr>
              <a:t>(n = 526)</a:t>
            </a:r>
            <a:endParaRPr lang="en-US" sz="2400" b="1" dirty="0">
              <a:solidFill>
                <a:srgbClr val="000000"/>
              </a:solidFill>
            </a:endParaRPr>
          </a:p>
        </p:txBody>
      </p:sp>
      <p:sp>
        <p:nvSpPr>
          <p:cNvPr id="68" name="Rectangle 8"/>
          <p:cNvSpPr>
            <a:spLocks noChangeArrowheads="1"/>
          </p:cNvSpPr>
          <p:nvPr/>
        </p:nvSpPr>
        <p:spPr bwMode="auto">
          <a:xfrm>
            <a:off x="541636" y="578376"/>
            <a:ext cx="3308157" cy="1244002"/>
          </a:xfrm>
          <a:prstGeom prst="rect">
            <a:avLst/>
          </a:prstGeom>
          <a:solidFill>
            <a:srgbClr val="FFFFFF"/>
          </a:solid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r>
              <a:rPr lang="en-AU" sz="2400" dirty="0">
                <a:solidFill>
                  <a:srgbClr val="000000"/>
                </a:solidFill>
              </a:rPr>
              <a:t>Articles identified in November 2022 search </a:t>
            </a:r>
            <a:r>
              <a:rPr lang="en-AU" sz="2400" b="1" dirty="0">
                <a:solidFill>
                  <a:srgbClr val="000000"/>
                </a:solidFill>
              </a:rPr>
              <a:t>(n = 1021)</a:t>
            </a:r>
            <a:endParaRPr lang="en-US" sz="2400" b="1" dirty="0">
              <a:solidFill>
                <a:srgbClr val="000000"/>
              </a:solidFill>
            </a:endParaRPr>
          </a:p>
        </p:txBody>
      </p:sp>
      <p:cxnSp>
        <p:nvCxnSpPr>
          <p:cNvPr id="72" name="Straight Arrow Connector 71"/>
          <p:cNvCxnSpPr>
            <a:stCxn id="15" idx="3"/>
            <a:endCxn id="60" idx="1"/>
          </p:cNvCxnSpPr>
          <p:nvPr/>
        </p:nvCxnSpPr>
        <p:spPr>
          <a:xfrm>
            <a:off x="7218431" y="4874059"/>
            <a:ext cx="1243490" cy="0"/>
          </a:xfrm>
          <a:prstGeom prst="straightConnector1">
            <a:avLst/>
          </a:prstGeom>
          <a:ln w="190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83" name="Straight Connector 82"/>
          <p:cNvCxnSpPr/>
          <p:nvPr/>
        </p:nvCxnSpPr>
        <p:spPr>
          <a:xfrm flipH="1">
            <a:off x="2195716" y="1982223"/>
            <a:ext cx="756918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7" idx="2"/>
          </p:cNvCxnSpPr>
          <p:nvPr/>
        </p:nvCxnSpPr>
        <p:spPr>
          <a:xfrm flipV="1">
            <a:off x="9764896" y="1829387"/>
            <a:ext cx="0" cy="14809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67" idx="2"/>
          </p:cNvCxnSpPr>
          <p:nvPr/>
        </p:nvCxnSpPr>
        <p:spPr>
          <a:xfrm flipH="1">
            <a:off x="6029119" y="1822378"/>
            <a:ext cx="1" cy="164592"/>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68" idx="2"/>
          </p:cNvCxnSpPr>
          <p:nvPr/>
        </p:nvCxnSpPr>
        <p:spPr>
          <a:xfrm flipV="1">
            <a:off x="2195714" y="1822378"/>
            <a:ext cx="1" cy="159845"/>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3849793" y="2556325"/>
            <a:ext cx="4612128" cy="0"/>
          </a:xfrm>
          <a:prstGeom prst="straightConnector1">
            <a:avLst/>
          </a:prstGeom>
          <a:ln w="952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849793" y="1982223"/>
            <a:ext cx="0" cy="1430122"/>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 idx="2"/>
            <a:endCxn id="15" idx="0"/>
          </p:cNvCxnSpPr>
          <p:nvPr/>
        </p:nvCxnSpPr>
        <p:spPr>
          <a:xfrm flipH="1">
            <a:off x="3849792" y="4081676"/>
            <a:ext cx="1" cy="429493"/>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5" idx="2"/>
            <a:endCxn id="20" idx="0"/>
          </p:cNvCxnSpPr>
          <p:nvPr/>
        </p:nvCxnSpPr>
        <p:spPr>
          <a:xfrm flipH="1">
            <a:off x="3849791" y="5236949"/>
            <a:ext cx="1" cy="297689"/>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53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orth America with solid fill">
            <a:extLst>
              <a:ext uri="{FF2B5EF4-FFF2-40B4-BE49-F238E27FC236}">
                <a16:creationId xmlns:a16="http://schemas.microsoft.com/office/drawing/2014/main" id="{D748106F-2571-AFC2-5C6C-FADF54F7D4D4}"/>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017605" y="834286"/>
            <a:ext cx="2048379" cy="2064885"/>
          </a:xfrm>
        </p:spPr>
      </p:pic>
      <p:pic>
        <p:nvPicPr>
          <p:cNvPr id="5" name="Graphic 4" descr="City with solid fill">
            <a:extLst>
              <a:ext uri="{FF2B5EF4-FFF2-40B4-BE49-F238E27FC236}">
                <a16:creationId xmlns:a16="http://schemas.microsoft.com/office/drawing/2014/main" id="{43CD9C14-7654-4D77-7240-907FA0701F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27748" y="953931"/>
            <a:ext cx="2007269" cy="1997899"/>
          </a:xfrm>
          <a:prstGeom prst="rect">
            <a:avLst/>
          </a:prstGeom>
        </p:spPr>
      </p:pic>
      <p:pic>
        <p:nvPicPr>
          <p:cNvPr id="6" name="Graphic 5" descr="Medicine with solid fill">
            <a:extLst>
              <a:ext uri="{FF2B5EF4-FFF2-40B4-BE49-F238E27FC236}">
                <a16:creationId xmlns:a16="http://schemas.microsoft.com/office/drawing/2014/main" id="{4428FA35-053E-2F6F-DD17-317E6B3125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53263" y="797150"/>
            <a:ext cx="1411980" cy="1411980"/>
          </a:xfrm>
          <a:prstGeom prst="rect">
            <a:avLst/>
          </a:prstGeom>
        </p:spPr>
      </p:pic>
      <p:pic>
        <p:nvPicPr>
          <p:cNvPr id="7" name="Graphic 6" descr="Needle with solid fill">
            <a:extLst>
              <a:ext uri="{FF2B5EF4-FFF2-40B4-BE49-F238E27FC236}">
                <a16:creationId xmlns:a16="http://schemas.microsoft.com/office/drawing/2014/main" id="{DEE28F0A-409D-E678-2B9C-42A85205A5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59254" y="1457421"/>
            <a:ext cx="1453815" cy="1453815"/>
          </a:xfrm>
          <a:prstGeom prst="rect">
            <a:avLst/>
          </a:prstGeom>
        </p:spPr>
      </p:pic>
      <p:pic>
        <p:nvPicPr>
          <p:cNvPr id="10" name="Graphic 9" descr="Group of men with solid fill">
            <a:extLst>
              <a:ext uri="{FF2B5EF4-FFF2-40B4-BE49-F238E27FC236}">
                <a16:creationId xmlns:a16="http://schemas.microsoft.com/office/drawing/2014/main" id="{08E7CF11-1445-2F9F-AFC4-4CC532C111C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22133" y="3530194"/>
            <a:ext cx="1866900" cy="1917031"/>
          </a:xfrm>
          <a:prstGeom prst="rect">
            <a:avLst/>
          </a:prstGeom>
        </p:spPr>
      </p:pic>
      <p:pic>
        <p:nvPicPr>
          <p:cNvPr id="11" name="Graphic 10" descr="Daily calendar with solid fill">
            <a:extLst>
              <a:ext uri="{FF2B5EF4-FFF2-40B4-BE49-F238E27FC236}">
                <a16:creationId xmlns:a16="http://schemas.microsoft.com/office/drawing/2014/main" id="{3A33BBFD-E76C-CC36-A811-649E5E85509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053265" y="3443064"/>
            <a:ext cx="2019551" cy="2091293"/>
          </a:xfrm>
          <a:prstGeom prst="rect">
            <a:avLst/>
          </a:prstGeom>
        </p:spPr>
      </p:pic>
      <p:pic>
        <p:nvPicPr>
          <p:cNvPr id="12" name="Graphic 11" descr="Desk with solid fill">
            <a:extLst>
              <a:ext uri="{FF2B5EF4-FFF2-40B4-BE49-F238E27FC236}">
                <a16:creationId xmlns:a16="http://schemas.microsoft.com/office/drawing/2014/main" id="{02D79DEA-A3B5-D58F-9D93-56B19772E3F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062614" y="3337302"/>
            <a:ext cx="2275207" cy="2302817"/>
          </a:xfrm>
          <a:prstGeom prst="rect">
            <a:avLst/>
          </a:prstGeom>
        </p:spPr>
      </p:pic>
      <p:sp>
        <p:nvSpPr>
          <p:cNvPr id="3" name="TextBox 2"/>
          <p:cNvSpPr txBox="1"/>
          <p:nvPr/>
        </p:nvSpPr>
        <p:spPr>
          <a:xfrm>
            <a:off x="405599" y="2893773"/>
            <a:ext cx="3420167" cy="461665"/>
          </a:xfrm>
          <a:prstGeom prst="rect">
            <a:avLst/>
          </a:prstGeom>
          <a:noFill/>
        </p:spPr>
        <p:txBody>
          <a:bodyPr wrap="none" rtlCol="0">
            <a:spAutoFit/>
          </a:bodyPr>
          <a:lstStyle/>
          <a:p>
            <a:pPr algn="l"/>
            <a:r>
              <a:rPr lang="en-US" sz="2400" dirty="0">
                <a:solidFill>
                  <a:srgbClr val="000000"/>
                </a:solidFill>
              </a:rPr>
              <a:t>72.1% in North America</a:t>
            </a:r>
          </a:p>
        </p:txBody>
      </p:sp>
      <p:sp>
        <p:nvSpPr>
          <p:cNvPr id="13" name="TextBox 12"/>
          <p:cNvSpPr txBox="1"/>
          <p:nvPr/>
        </p:nvSpPr>
        <p:spPr>
          <a:xfrm>
            <a:off x="4475154" y="2893531"/>
            <a:ext cx="3403496" cy="461665"/>
          </a:xfrm>
          <a:prstGeom prst="rect">
            <a:avLst/>
          </a:prstGeom>
          <a:noFill/>
        </p:spPr>
        <p:txBody>
          <a:bodyPr wrap="none" rtlCol="0">
            <a:spAutoFit/>
          </a:bodyPr>
          <a:lstStyle/>
          <a:p>
            <a:r>
              <a:rPr lang="en-US" sz="2400" dirty="0">
                <a:solidFill>
                  <a:srgbClr val="000000"/>
                </a:solidFill>
              </a:rPr>
              <a:t>83.8% in urban settings</a:t>
            </a:r>
          </a:p>
        </p:txBody>
      </p:sp>
      <p:sp>
        <p:nvSpPr>
          <p:cNvPr id="14" name="TextBox 13"/>
          <p:cNvSpPr txBox="1"/>
          <p:nvPr/>
        </p:nvSpPr>
        <p:spPr>
          <a:xfrm>
            <a:off x="8206601" y="2891142"/>
            <a:ext cx="3712876" cy="461665"/>
          </a:xfrm>
          <a:prstGeom prst="rect">
            <a:avLst/>
          </a:prstGeom>
          <a:noFill/>
        </p:spPr>
        <p:txBody>
          <a:bodyPr wrap="none" rtlCol="0">
            <a:spAutoFit/>
          </a:bodyPr>
          <a:lstStyle/>
          <a:p>
            <a:pPr algn="l"/>
            <a:r>
              <a:rPr lang="en-US" sz="2400" dirty="0">
                <a:solidFill>
                  <a:srgbClr val="000000"/>
                </a:solidFill>
              </a:rPr>
              <a:t>57.4% focused on opioids</a:t>
            </a:r>
          </a:p>
        </p:txBody>
      </p:sp>
      <p:sp>
        <p:nvSpPr>
          <p:cNvPr id="15" name="TextBox 14"/>
          <p:cNvSpPr txBox="1"/>
          <p:nvPr/>
        </p:nvSpPr>
        <p:spPr>
          <a:xfrm>
            <a:off x="8613847" y="5450433"/>
            <a:ext cx="2898384" cy="830997"/>
          </a:xfrm>
          <a:prstGeom prst="rect">
            <a:avLst/>
          </a:prstGeom>
          <a:noFill/>
        </p:spPr>
        <p:txBody>
          <a:bodyPr wrap="square" rtlCol="0">
            <a:spAutoFit/>
          </a:bodyPr>
          <a:lstStyle/>
          <a:p>
            <a:pPr algn="ctr"/>
            <a:r>
              <a:rPr lang="en-US" sz="2400" dirty="0">
                <a:solidFill>
                  <a:srgbClr val="000000"/>
                </a:solidFill>
              </a:rPr>
              <a:t>73.5% published in 2021 or 2022</a:t>
            </a:r>
          </a:p>
        </p:txBody>
      </p:sp>
      <p:sp>
        <p:nvSpPr>
          <p:cNvPr id="16" name="TextBox 15"/>
          <p:cNvSpPr txBox="1"/>
          <p:nvPr/>
        </p:nvSpPr>
        <p:spPr>
          <a:xfrm>
            <a:off x="470543" y="5447225"/>
            <a:ext cx="3230372" cy="461665"/>
          </a:xfrm>
          <a:prstGeom prst="rect">
            <a:avLst/>
          </a:prstGeom>
          <a:noFill/>
        </p:spPr>
        <p:txBody>
          <a:bodyPr wrap="none" rtlCol="0">
            <a:spAutoFit/>
          </a:bodyPr>
          <a:lstStyle/>
          <a:p>
            <a:pPr algn="l"/>
            <a:r>
              <a:rPr lang="en-US" sz="2400" dirty="0">
                <a:solidFill>
                  <a:srgbClr val="000000"/>
                </a:solidFill>
              </a:rPr>
              <a:t>50.0% specific to PEH</a:t>
            </a:r>
          </a:p>
        </p:txBody>
      </p:sp>
      <p:sp>
        <p:nvSpPr>
          <p:cNvPr id="17" name="TextBox 16"/>
          <p:cNvSpPr txBox="1"/>
          <p:nvPr/>
        </p:nvSpPr>
        <p:spPr>
          <a:xfrm>
            <a:off x="4265060" y="5450431"/>
            <a:ext cx="3630619" cy="830997"/>
          </a:xfrm>
          <a:prstGeom prst="rect">
            <a:avLst/>
          </a:prstGeom>
          <a:noFill/>
        </p:spPr>
        <p:txBody>
          <a:bodyPr wrap="square" rtlCol="0">
            <a:spAutoFit/>
          </a:bodyPr>
          <a:lstStyle/>
          <a:p>
            <a:pPr algn="ctr"/>
            <a:r>
              <a:rPr lang="en-US" sz="2400" dirty="0">
                <a:solidFill>
                  <a:srgbClr val="000000"/>
                </a:solidFill>
              </a:rPr>
              <a:t>Observational methods were most common</a:t>
            </a:r>
          </a:p>
        </p:txBody>
      </p:sp>
      <p:sp>
        <p:nvSpPr>
          <p:cNvPr id="8" name="Title 7"/>
          <p:cNvSpPr>
            <a:spLocks noGrp="1"/>
          </p:cNvSpPr>
          <p:nvPr>
            <p:ph type="title"/>
          </p:nvPr>
        </p:nvSpPr>
        <p:spPr/>
        <p:txBody>
          <a:bodyPr/>
          <a:lstStyle/>
          <a:p>
            <a:r>
              <a:rPr lang="en-US" sz="3600" dirty="0"/>
              <a:t>Article characteristics</a:t>
            </a:r>
          </a:p>
        </p:txBody>
      </p:sp>
    </p:spTree>
    <p:extLst>
      <p:ext uri="{BB962C8B-B14F-4D97-AF65-F5344CB8AC3E}">
        <p14:creationId xmlns:p14="http://schemas.microsoft.com/office/powerpoint/2010/main" val="3900856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FFEE2C8-8710-21E0-7662-C9DE071F9B7A}"/>
              </a:ext>
            </a:extLst>
          </p:cNvPr>
          <p:cNvSpPr>
            <a:spLocks noGrp="1"/>
          </p:cNvSpPr>
          <p:nvPr>
            <p:ph idx="10"/>
          </p:nvPr>
        </p:nvSpPr>
        <p:spPr>
          <a:xfrm>
            <a:off x="924214" y="1077862"/>
            <a:ext cx="11805190" cy="3535680"/>
          </a:xfrm>
        </p:spPr>
        <p:txBody>
          <a:bodyPr/>
          <a:lstStyle/>
          <a:p>
            <a:pPr>
              <a:lnSpc>
                <a:spcPct val="100000"/>
              </a:lnSpc>
            </a:pPr>
            <a:r>
              <a:rPr lang="en-US" sz="3200" dirty="0">
                <a:solidFill>
                  <a:srgbClr val="000000"/>
                </a:solidFill>
              </a:rPr>
              <a:t>Substance use disorder treatment: 		  </a:t>
            </a:r>
          </a:p>
          <a:p>
            <a:pPr>
              <a:lnSpc>
                <a:spcPct val="100000"/>
              </a:lnSpc>
            </a:pPr>
            <a:endParaRPr lang="en-US" sz="3200" b="0" dirty="0">
              <a:solidFill>
                <a:srgbClr val="000000"/>
              </a:solidFill>
            </a:endParaRPr>
          </a:p>
          <a:p>
            <a:pPr lvl="1">
              <a:lnSpc>
                <a:spcPct val="100000"/>
              </a:lnSpc>
            </a:pPr>
            <a:r>
              <a:rPr lang="en-US" sz="3200" dirty="0">
                <a:solidFill>
                  <a:srgbClr val="000000"/>
                </a:solidFill>
              </a:rPr>
              <a:t>        Telemedicine-based medication for OUD (n=24)</a:t>
            </a:r>
          </a:p>
          <a:p>
            <a:pPr lvl="1">
              <a:lnSpc>
                <a:spcPct val="100000"/>
              </a:lnSpc>
            </a:pPr>
            <a:r>
              <a:rPr lang="en-US" sz="3200" dirty="0">
                <a:solidFill>
                  <a:srgbClr val="000000"/>
                </a:solidFill>
              </a:rPr>
              <a:t>	</a:t>
            </a:r>
          </a:p>
          <a:p>
            <a:pPr lvl="1">
              <a:lnSpc>
                <a:spcPct val="100000"/>
              </a:lnSpc>
            </a:pPr>
            <a:r>
              <a:rPr lang="en-US" sz="3200" dirty="0">
                <a:solidFill>
                  <a:srgbClr val="000000"/>
                </a:solidFill>
              </a:rPr>
              <a:t>      </a:t>
            </a:r>
          </a:p>
          <a:p>
            <a:pPr lvl="1">
              <a:lnSpc>
                <a:spcPct val="100000"/>
              </a:lnSpc>
            </a:pPr>
            <a:r>
              <a:rPr lang="en-US" sz="3200" dirty="0">
                <a:solidFill>
                  <a:srgbClr val="000000"/>
                </a:solidFill>
              </a:rPr>
              <a:t>        Outreach-based medication for OUD (n=7)</a:t>
            </a:r>
          </a:p>
          <a:p>
            <a:pPr lvl="1">
              <a:lnSpc>
                <a:spcPct val="100000"/>
              </a:lnSpc>
            </a:pPr>
            <a:endParaRPr lang="en-US" sz="3200" dirty="0">
              <a:solidFill>
                <a:srgbClr val="000000"/>
              </a:solidFill>
            </a:endParaRPr>
          </a:p>
          <a:p>
            <a:pPr lvl="1">
              <a:lnSpc>
                <a:spcPct val="100000"/>
              </a:lnSpc>
            </a:pPr>
            <a:r>
              <a:rPr lang="en-US" sz="3200" dirty="0">
                <a:solidFill>
                  <a:srgbClr val="000000"/>
                </a:solidFill>
              </a:rPr>
              <a:t>     </a:t>
            </a:r>
          </a:p>
          <a:p>
            <a:pPr lvl="1">
              <a:lnSpc>
                <a:spcPct val="100000"/>
              </a:lnSpc>
            </a:pPr>
            <a:r>
              <a:rPr lang="en-US" sz="3200" dirty="0">
                <a:solidFill>
                  <a:srgbClr val="000000"/>
                </a:solidFill>
              </a:rPr>
              <a:t>        Methadone take home doses (THDs) (n=12)</a:t>
            </a:r>
          </a:p>
          <a:p>
            <a:pPr marL="571472" indent="-571472">
              <a:lnSpc>
                <a:spcPct val="100000"/>
              </a:lnSpc>
              <a:buFont typeface="Arial" panose="020B0604020202020204" pitchFamily="34" charset="0"/>
              <a:buChar char="•"/>
            </a:pPr>
            <a:endParaRPr lang="en-US" sz="2933" b="0" dirty="0">
              <a:solidFill>
                <a:srgbClr val="000000"/>
              </a:solidFill>
            </a:endParaRPr>
          </a:p>
          <a:p>
            <a:endParaRPr lang="en-US" dirty="0"/>
          </a:p>
        </p:txBody>
      </p:sp>
      <p:sp>
        <p:nvSpPr>
          <p:cNvPr id="2" name="AutoShape 2" descr="Bottle with solid fill"/>
          <p:cNvSpPr>
            <a:spLocks noChangeAspect="1" noChangeArrowheads="1"/>
          </p:cNvSpPr>
          <p:nvPr/>
        </p:nvSpPr>
        <p:spPr bwMode="auto">
          <a:xfrm>
            <a:off x="21272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pic>
        <p:nvPicPr>
          <p:cNvPr id="12" name="Graphic 13" descr="Telephone with solid fill">
            <a:extLst>
              <a:ext uri="{FF2B5EF4-FFF2-40B4-BE49-F238E27FC236}">
                <a16:creationId xmlns:a16="http://schemas.microsoft.com/office/drawing/2014/main" id="{1B0F6095-8716-3DC8-4FBF-F7340E786C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432" y="1812420"/>
            <a:ext cx="914400" cy="914400"/>
          </a:xfrm>
          <a:prstGeom prst="rect">
            <a:avLst/>
          </a:prstGeom>
        </p:spPr>
      </p:pic>
      <p:pic>
        <p:nvPicPr>
          <p:cNvPr id="13" name="Graphic 14" descr="Car with solid fill">
            <a:extLst>
              <a:ext uri="{FF2B5EF4-FFF2-40B4-BE49-F238E27FC236}">
                <a16:creationId xmlns:a16="http://schemas.microsoft.com/office/drawing/2014/main" id="{8DB94C8A-432E-653A-4C9F-8508042BA2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2432" y="3334533"/>
            <a:ext cx="914400" cy="914400"/>
          </a:xfrm>
          <a:prstGeom prst="rect">
            <a:avLst/>
          </a:prstGeom>
        </p:spPr>
      </p:pic>
      <p:pic>
        <p:nvPicPr>
          <p:cNvPr id="14" name="Graphic 15" descr="House with solid fill">
            <a:extLst>
              <a:ext uri="{FF2B5EF4-FFF2-40B4-BE49-F238E27FC236}">
                <a16:creationId xmlns:a16="http://schemas.microsoft.com/office/drawing/2014/main" id="{4977FFC7-4055-F6D7-7B7D-88A2893750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682" y="4710843"/>
            <a:ext cx="914400" cy="914400"/>
          </a:xfrm>
          <a:prstGeom prst="rect">
            <a:avLst/>
          </a:prstGeom>
        </p:spPr>
      </p:pic>
      <p:sp>
        <p:nvSpPr>
          <p:cNvPr id="15" name="Title 3">
            <a:extLst>
              <a:ext uri="{FF2B5EF4-FFF2-40B4-BE49-F238E27FC236}">
                <a16:creationId xmlns:a16="http://schemas.microsoft.com/office/drawing/2014/main" id="{FB52B7D6-D0F6-B395-CB9C-6CB7E009C4E7}"/>
              </a:ext>
            </a:extLst>
          </p:cNvPr>
          <p:cNvSpPr>
            <a:spLocks noGrp="1"/>
          </p:cNvSpPr>
          <p:nvPr>
            <p:ph type="title"/>
          </p:nvPr>
        </p:nvSpPr>
        <p:spPr>
          <a:xfrm>
            <a:off x="282574" y="355108"/>
            <a:ext cx="9924137" cy="902811"/>
          </a:xfrm>
        </p:spPr>
        <p:txBody>
          <a:bodyPr/>
          <a:lstStyle/>
          <a:p>
            <a:r>
              <a:rPr lang="en-US" sz="3600" dirty="0"/>
              <a:t>Interventions described in the articles</a:t>
            </a:r>
          </a:p>
        </p:txBody>
      </p:sp>
    </p:spTree>
    <p:extLst>
      <p:ext uri="{BB962C8B-B14F-4D97-AF65-F5344CB8AC3E}">
        <p14:creationId xmlns:p14="http://schemas.microsoft.com/office/powerpoint/2010/main" val="145701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8">
            <a:extLst>
              <a:ext uri="{FF2B5EF4-FFF2-40B4-BE49-F238E27FC236}">
                <a16:creationId xmlns:a16="http://schemas.microsoft.com/office/drawing/2014/main" id="{EFFEE2C8-8710-21E0-7662-C9DE071F9B7A}"/>
              </a:ext>
            </a:extLst>
          </p:cNvPr>
          <p:cNvSpPr txBox="1">
            <a:spLocks/>
          </p:cNvSpPr>
          <p:nvPr/>
        </p:nvSpPr>
        <p:spPr>
          <a:xfrm>
            <a:off x="365125" y="1106773"/>
            <a:ext cx="9529377" cy="3535680"/>
          </a:xfrm>
          <a:prstGeom prst="rect">
            <a:avLst/>
          </a:prstGeom>
        </p:spPr>
        <p:txBody>
          <a:bodyPr vert="horz" lIns="0" tIns="0" rIns="0" bIns="0" rtlCol="0">
            <a:noAutofit/>
          </a:bodyPr>
          <a:lstStyle>
            <a:lvl1pPr marL="0" indent="0" algn="l" defTabSz="914377" rtl="0" eaLnBrk="1" latinLnBrk="0" hangingPunct="1">
              <a:lnSpc>
                <a:spcPct val="117000"/>
              </a:lnSpc>
              <a:spcBef>
                <a:spcPts val="0"/>
              </a:spcBef>
              <a:buFont typeface="Arial" panose="020B0604020202020204" pitchFamily="34" charset="0"/>
              <a:buNone/>
              <a:defRPr sz="2000" b="1" kern="1200">
                <a:solidFill>
                  <a:schemeClr val="accent1"/>
                </a:solidFill>
                <a:latin typeface="+mn-lt"/>
                <a:ea typeface="+mn-ea"/>
                <a:cs typeface="+mn-cs"/>
              </a:defRPr>
            </a:lvl1pPr>
            <a:lvl2pPr marL="0" indent="0" algn="l" defTabSz="914377" rtl="0" eaLnBrk="1" latinLnBrk="0" hangingPunct="1">
              <a:lnSpc>
                <a:spcPct val="117000"/>
              </a:lnSpc>
              <a:spcBef>
                <a:spcPts val="0"/>
              </a:spcBef>
              <a:buFont typeface="Arial" panose="020B0604020202020204" pitchFamily="34" charset="0"/>
              <a:buNone/>
              <a:defRPr sz="2000" kern="1200">
                <a:solidFill>
                  <a:schemeClr val="tx1"/>
                </a:solidFill>
                <a:latin typeface="+mn-lt"/>
                <a:ea typeface="+mn-ea"/>
                <a:cs typeface="+mn-cs"/>
              </a:defRPr>
            </a:lvl2pPr>
            <a:lvl3pPr marL="302676" indent="-302676" algn="l" defTabSz="914377" rtl="0" eaLnBrk="1" latinLnBrk="0" hangingPunct="1">
              <a:lnSpc>
                <a:spcPct val="117000"/>
              </a:lnSpc>
              <a:spcBef>
                <a:spcPts val="0"/>
              </a:spcBef>
              <a:buFont typeface="Arial" panose="020B0604020202020204" pitchFamily="34" charset="0"/>
              <a:buChar char="•"/>
              <a:defRPr sz="2000" kern="1200">
                <a:solidFill>
                  <a:schemeClr val="tx1"/>
                </a:solidFill>
                <a:latin typeface="+mn-lt"/>
                <a:ea typeface="+mn-ea"/>
                <a:cs typeface="+mn-cs"/>
              </a:defRPr>
            </a:lvl3pPr>
            <a:lvl4pPr marL="613818" indent="-311143" algn="l" defTabSz="914377" rtl="0" eaLnBrk="1" latinLnBrk="0" hangingPunct="1">
              <a:lnSpc>
                <a:spcPct val="117000"/>
              </a:lnSpc>
              <a:spcBef>
                <a:spcPts val="0"/>
              </a:spcBef>
              <a:buFont typeface="Arial" panose="020B0604020202020204" pitchFamily="34" charset="0"/>
              <a:buChar char="–"/>
              <a:defRPr sz="1733" kern="1200">
                <a:solidFill>
                  <a:schemeClr val="tx1"/>
                </a:solidFill>
                <a:latin typeface="+mn-lt"/>
                <a:ea typeface="+mn-ea"/>
                <a:cs typeface="+mn-cs"/>
              </a:defRPr>
            </a:lvl4pPr>
            <a:lvl5pPr marL="833946" indent="-220128" algn="l" defTabSz="914377" rtl="0" eaLnBrk="1" latinLnBrk="0" hangingPunct="1">
              <a:lnSpc>
                <a:spcPct val="117000"/>
              </a:lnSpc>
              <a:spcBef>
                <a:spcPts val="0"/>
              </a:spcBef>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en-US" sz="2933" b="1" dirty="0">
                <a:solidFill>
                  <a:srgbClr val="000000"/>
                </a:solidFill>
              </a:rPr>
              <a:t>    </a:t>
            </a:r>
            <a:r>
              <a:rPr lang="en-US" sz="3200" b="1" dirty="0">
                <a:solidFill>
                  <a:srgbClr val="000000"/>
                </a:solidFill>
              </a:rPr>
              <a:t>Harm reduction:</a:t>
            </a:r>
          </a:p>
          <a:p>
            <a:pPr lvl="1">
              <a:lnSpc>
                <a:spcPct val="100000"/>
              </a:lnSpc>
            </a:pPr>
            <a:endParaRPr lang="en-US" sz="3200" dirty="0">
              <a:solidFill>
                <a:srgbClr val="000000"/>
              </a:solidFill>
            </a:endParaRPr>
          </a:p>
          <a:p>
            <a:pPr lvl="1">
              <a:lnSpc>
                <a:spcPct val="100000"/>
              </a:lnSpc>
            </a:pPr>
            <a:r>
              <a:rPr lang="en-US" sz="3200" dirty="0">
                <a:solidFill>
                  <a:srgbClr val="000000"/>
                </a:solidFill>
              </a:rPr>
              <a:t>	    Managed alcohol programs (MAPs) (n=9)</a:t>
            </a:r>
          </a:p>
          <a:p>
            <a:pPr lvl="1">
              <a:lnSpc>
                <a:spcPct val="100000"/>
              </a:lnSpc>
            </a:pPr>
            <a:endParaRPr lang="en-US" sz="3200" dirty="0">
              <a:solidFill>
                <a:srgbClr val="000000"/>
              </a:solidFill>
            </a:endParaRPr>
          </a:p>
          <a:p>
            <a:pPr lvl="1">
              <a:lnSpc>
                <a:spcPct val="100000"/>
              </a:lnSpc>
            </a:pPr>
            <a:r>
              <a:rPr lang="en-US" sz="3200" dirty="0">
                <a:solidFill>
                  <a:srgbClr val="000000"/>
                </a:solidFill>
              </a:rPr>
              <a:t>	</a:t>
            </a:r>
          </a:p>
          <a:p>
            <a:pPr lvl="1">
              <a:lnSpc>
                <a:spcPct val="100000"/>
              </a:lnSpc>
            </a:pPr>
            <a:r>
              <a:rPr lang="en-US" sz="3200" dirty="0">
                <a:solidFill>
                  <a:srgbClr val="000000"/>
                </a:solidFill>
              </a:rPr>
              <a:t>	    Supervised consumption services (n=4)</a:t>
            </a:r>
          </a:p>
          <a:p>
            <a:pPr lvl="1">
              <a:lnSpc>
                <a:spcPct val="100000"/>
              </a:lnSpc>
            </a:pPr>
            <a:endParaRPr lang="en-US" sz="3200" dirty="0">
              <a:solidFill>
                <a:srgbClr val="000000"/>
              </a:solidFill>
            </a:endParaRPr>
          </a:p>
          <a:p>
            <a:pPr lvl="1">
              <a:lnSpc>
                <a:spcPct val="100000"/>
              </a:lnSpc>
            </a:pPr>
            <a:r>
              <a:rPr lang="en-US" sz="3200" dirty="0">
                <a:solidFill>
                  <a:srgbClr val="000000"/>
                </a:solidFill>
              </a:rPr>
              <a:t>	</a:t>
            </a:r>
          </a:p>
          <a:p>
            <a:pPr lvl="1">
              <a:lnSpc>
                <a:spcPct val="100000"/>
              </a:lnSpc>
            </a:pPr>
            <a:r>
              <a:rPr lang="en-US" sz="3200" dirty="0">
                <a:solidFill>
                  <a:srgbClr val="000000"/>
                </a:solidFill>
              </a:rPr>
              <a:t>	    Safer supply (n=4)</a:t>
            </a:r>
          </a:p>
          <a:p>
            <a:pPr marL="571472" indent="-571472">
              <a:lnSpc>
                <a:spcPct val="100000"/>
              </a:lnSpc>
              <a:buFont typeface="Arial" panose="020B0604020202020204" pitchFamily="34" charset="0"/>
              <a:buChar char="•"/>
            </a:pPr>
            <a:endParaRPr lang="en-US" sz="2933" b="0" dirty="0">
              <a:solidFill>
                <a:srgbClr val="000000"/>
              </a:solidFill>
            </a:endParaRPr>
          </a:p>
          <a:p>
            <a:endParaRPr lang="en-US" dirty="0"/>
          </a:p>
        </p:txBody>
      </p:sp>
      <p:sp>
        <p:nvSpPr>
          <p:cNvPr id="2" name="AutoShape 2" descr="Bottle with solid fill"/>
          <p:cNvSpPr>
            <a:spLocks noChangeAspect="1" noChangeArrowheads="1"/>
          </p:cNvSpPr>
          <p:nvPr/>
        </p:nvSpPr>
        <p:spPr bwMode="auto">
          <a:xfrm>
            <a:off x="21272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pic>
        <p:nvPicPr>
          <p:cNvPr id="8" name="Content Placeholder 11" descr="Bottle with solid fill">
            <a:extLst>
              <a:ext uri="{FF2B5EF4-FFF2-40B4-BE49-F238E27FC236}">
                <a16:creationId xmlns:a16="http://schemas.microsoft.com/office/drawing/2014/main" id="{916DBC3F-F28E-740B-9CF0-DDFDF766BC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7525" y="1919044"/>
            <a:ext cx="837921" cy="837921"/>
          </a:xfrm>
          <a:prstGeom prst="rect">
            <a:avLst/>
          </a:prstGeom>
        </p:spPr>
      </p:pic>
      <p:pic>
        <p:nvPicPr>
          <p:cNvPr id="10" name="Graphic 16" descr="Boardroom with solid fill">
            <a:extLst>
              <a:ext uri="{FF2B5EF4-FFF2-40B4-BE49-F238E27FC236}">
                <a16:creationId xmlns:a16="http://schemas.microsoft.com/office/drawing/2014/main" id="{DFA8E548-4E70-4B7E-2B34-6D81FC4D98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7525" y="3242509"/>
            <a:ext cx="914400" cy="914400"/>
          </a:xfrm>
          <a:prstGeom prst="rect">
            <a:avLst/>
          </a:prstGeom>
        </p:spPr>
      </p:pic>
      <p:pic>
        <p:nvPicPr>
          <p:cNvPr id="11" name="Graphic 12" descr="Medicine with solid fill">
            <a:extLst>
              <a:ext uri="{FF2B5EF4-FFF2-40B4-BE49-F238E27FC236}">
                <a16:creationId xmlns:a16="http://schemas.microsoft.com/office/drawing/2014/main" id="{EF1C8819-E2A6-47EB-9F9D-D08A1AADA7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7525" y="4750067"/>
            <a:ext cx="914400" cy="914400"/>
          </a:xfrm>
          <a:prstGeom prst="rect">
            <a:avLst/>
          </a:prstGeom>
        </p:spPr>
      </p:pic>
      <p:sp>
        <p:nvSpPr>
          <p:cNvPr id="15" name="Title 3">
            <a:extLst>
              <a:ext uri="{FF2B5EF4-FFF2-40B4-BE49-F238E27FC236}">
                <a16:creationId xmlns:a16="http://schemas.microsoft.com/office/drawing/2014/main" id="{FB52B7D6-D0F6-B395-CB9C-6CB7E009C4E7}"/>
              </a:ext>
            </a:extLst>
          </p:cNvPr>
          <p:cNvSpPr>
            <a:spLocks noGrp="1"/>
          </p:cNvSpPr>
          <p:nvPr>
            <p:ph type="title"/>
          </p:nvPr>
        </p:nvSpPr>
        <p:spPr>
          <a:xfrm>
            <a:off x="282574" y="355108"/>
            <a:ext cx="9924137" cy="902811"/>
          </a:xfrm>
        </p:spPr>
        <p:txBody>
          <a:bodyPr/>
          <a:lstStyle/>
          <a:p>
            <a:r>
              <a:rPr lang="en-US" sz="3600" dirty="0"/>
              <a:t>Interventions described in the articles</a:t>
            </a:r>
          </a:p>
        </p:txBody>
      </p:sp>
    </p:spTree>
    <p:extLst>
      <p:ext uri="{BB962C8B-B14F-4D97-AF65-F5344CB8AC3E}">
        <p14:creationId xmlns:p14="http://schemas.microsoft.com/office/powerpoint/2010/main" val="1013259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ottle with solid fill"/>
          <p:cNvSpPr>
            <a:spLocks noChangeAspect="1" noChangeArrowheads="1"/>
          </p:cNvSpPr>
          <p:nvPr/>
        </p:nvSpPr>
        <p:spPr bwMode="auto">
          <a:xfrm>
            <a:off x="21272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 name="Title 3">
            <a:extLst>
              <a:ext uri="{FF2B5EF4-FFF2-40B4-BE49-F238E27FC236}">
                <a16:creationId xmlns:a16="http://schemas.microsoft.com/office/drawing/2014/main" id="{FB52B7D6-D0F6-B395-CB9C-6CB7E009C4E7}"/>
              </a:ext>
            </a:extLst>
          </p:cNvPr>
          <p:cNvSpPr>
            <a:spLocks noGrp="1"/>
          </p:cNvSpPr>
          <p:nvPr>
            <p:ph type="title"/>
          </p:nvPr>
        </p:nvSpPr>
        <p:spPr>
          <a:xfrm>
            <a:off x="282574" y="355108"/>
            <a:ext cx="9924137" cy="902811"/>
          </a:xfrm>
        </p:spPr>
        <p:txBody>
          <a:bodyPr/>
          <a:lstStyle/>
          <a:p>
            <a:r>
              <a:rPr lang="en-US" sz="3600" dirty="0"/>
              <a:t>Discussion</a:t>
            </a:r>
          </a:p>
        </p:txBody>
      </p:sp>
      <p:sp>
        <p:nvSpPr>
          <p:cNvPr id="5" name="Content Placeholder 8">
            <a:extLst>
              <a:ext uri="{FF2B5EF4-FFF2-40B4-BE49-F238E27FC236}">
                <a16:creationId xmlns:a16="http://schemas.microsoft.com/office/drawing/2014/main" id="{EFFEE2C8-8710-21E0-7662-C9DE071F9B7A}"/>
              </a:ext>
            </a:extLst>
          </p:cNvPr>
          <p:cNvSpPr>
            <a:spLocks noGrp="1"/>
          </p:cNvSpPr>
          <p:nvPr>
            <p:ph idx="10"/>
          </p:nvPr>
        </p:nvSpPr>
        <p:spPr>
          <a:xfrm>
            <a:off x="480628" y="1327574"/>
            <a:ext cx="10672281" cy="3535680"/>
          </a:xfrm>
        </p:spPr>
        <p:txBody>
          <a:bodyPr/>
          <a:lstStyle/>
          <a:p>
            <a:pPr marL="571486" indent="-571486">
              <a:lnSpc>
                <a:spcPct val="100000"/>
              </a:lnSpc>
              <a:buFont typeface="Arial" panose="020B0604020202020204" pitchFamily="34" charset="0"/>
              <a:buChar char="•"/>
            </a:pPr>
            <a:r>
              <a:rPr lang="en-US" sz="3600" b="0" dirty="0">
                <a:solidFill>
                  <a:srgbClr val="000000"/>
                </a:solidFill>
              </a:rPr>
              <a:t>Telemedicine-based SUD services could lower barriers to treatment</a:t>
            </a:r>
          </a:p>
          <a:p>
            <a:pPr marL="571486" indent="-571486">
              <a:lnSpc>
                <a:spcPct val="100000"/>
              </a:lnSpc>
              <a:buFont typeface="Arial" panose="020B0604020202020204" pitchFamily="34" charset="0"/>
              <a:buChar char="•"/>
            </a:pPr>
            <a:r>
              <a:rPr lang="en-US" sz="3600" b="0" dirty="0">
                <a:solidFill>
                  <a:srgbClr val="000000"/>
                </a:solidFill>
              </a:rPr>
              <a:t>Lowered barriers to methadone appeared to successfully connect PEH to treatment</a:t>
            </a:r>
          </a:p>
          <a:p>
            <a:pPr marL="571486" indent="-571486">
              <a:lnSpc>
                <a:spcPct val="100000"/>
              </a:lnSpc>
              <a:buFont typeface="Arial" panose="020B0604020202020204" pitchFamily="34" charset="0"/>
              <a:buChar char="•"/>
            </a:pPr>
            <a:r>
              <a:rPr lang="en-US" sz="3600" b="0" dirty="0">
                <a:solidFill>
                  <a:srgbClr val="000000"/>
                </a:solidFill>
              </a:rPr>
              <a:t>Harm reduction interventions like managed alcohol programs, supervised consumption services, and safer supply prescribing appeared to be safe and effective </a:t>
            </a:r>
            <a:endParaRPr lang="en-US" sz="3600" b="0" dirty="0">
              <a:solidFill>
                <a:srgbClr val="000000"/>
              </a:solidFill>
              <a:cs typeface="Arial"/>
            </a:endParaRPr>
          </a:p>
          <a:p>
            <a:pPr marL="571486" indent="-571486">
              <a:lnSpc>
                <a:spcPct val="100000"/>
              </a:lnSpc>
              <a:buFont typeface="Arial" panose="020B0604020202020204" pitchFamily="34" charset="0"/>
              <a:buChar char="•"/>
            </a:pPr>
            <a:endParaRPr lang="en-US" sz="3600" b="0" dirty="0">
              <a:solidFill>
                <a:srgbClr val="000000"/>
              </a:solidFill>
              <a:cs typeface="Arial"/>
            </a:endParaRPr>
          </a:p>
          <a:p>
            <a:pPr marL="571486" indent="-571486">
              <a:lnSpc>
                <a:spcPct val="100000"/>
              </a:lnSpc>
              <a:buFont typeface="Arial" panose="020B0604020202020204" pitchFamily="34" charset="0"/>
              <a:buChar char="•"/>
            </a:pPr>
            <a:endParaRPr lang="en-US" sz="3600" b="0" dirty="0">
              <a:solidFill>
                <a:srgbClr val="000000"/>
              </a:solidFill>
            </a:endParaRPr>
          </a:p>
          <a:p>
            <a:pPr lvl="3" indent="0">
              <a:lnSpc>
                <a:spcPct val="100000"/>
              </a:lnSpc>
              <a:buNone/>
            </a:pPr>
            <a:endParaRPr lang="en-US" sz="3600" dirty="0">
              <a:solidFill>
                <a:srgbClr val="000000"/>
              </a:solidFill>
            </a:endParaRPr>
          </a:p>
          <a:p>
            <a:pPr marL="571486" lvl="1" indent="-571486">
              <a:lnSpc>
                <a:spcPct val="100000"/>
              </a:lnSpc>
            </a:pPr>
            <a:endParaRPr lang="en-US" sz="3867" dirty="0">
              <a:solidFill>
                <a:srgbClr val="000000"/>
              </a:solidFill>
            </a:endParaRPr>
          </a:p>
          <a:p>
            <a:pPr marL="571486" lvl="1" indent="-571486">
              <a:lnSpc>
                <a:spcPct val="100000"/>
              </a:lnSpc>
              <a:buFont typeface="Arial" panose="020B0604020202020204" pitchFamily="34" charset="0"/>
              <a:buChar char="•"/>
            </a:pPr>
            <a:endParaRPr lang="en-US" sz="3600" b="0" dirty="0">
              <a:solidFill>
                <a:srgbClr val="000000"/>
              </a:solidFill>
            </a:endParaRPr>
          </a:p>
          <a:p>
            <a:pPr marL="874162" lvl="2" indent="-571486">
              <a:lnSpc>
                <a:spcPct val="100000"/>
              </a:lnSpc>
            </a:pPr>
            <a:endParaRPr lang="en-US" sz="3600" dirty="0">
              <a:solidFill>
                <a:srgbClr val="000000"/>
              </a:solidFill>
            </a:endParaRPr>
          </a:p>
          <a:p>
            <a:pPr marL="571500" lvl="1" indent="-571500">
              <a:lnSpc>
                <a:spcPct val="100000"/>
              </a:lnSpc>
              <a:buFont typeface="Arial" panose="020B0604020202020204" pitchFamily="34" charset="0"/>
              <a:buChar char="•"/>
            </a:pPr>
            <a:endParaRPr lang="en-US" sz="3600" dirty="0">
              <a:solidFill>
                <a:srgbClr val="000000"/>
              </a:solidFill>
            </a:endParaRPr>
          </a:p>
          <a:p>
            <a:endParaRPr lang="en-US" dirty="0"/>
          </a:p>
        </p:txBody>
      </p:sp>
    </p:spTree>
    <p:extLst>
      <p:ext uri="{BB962C8B-B14F-4D97-AF65-F5344CB8AC3E}">
        <p14:creationId xmlns:p14="http://schemas.microsoft.com/office/powerpoint/2010/main" val="704411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ottle with solid fill"/>
          <p:cNvSpPr>
            <a:spLocks noChangeAspect="1" noChangeArrowheads="1"/>
          </p:cNvSpPr>
          <p:nvPr/>
        </p:nvSpPr>
        <p:spPr bwMode="auto">
          <a:xfrm>
            <a:off x="21272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 name="Title 3">
            <a:extLst>
              <a:ext uri="{FF2B5EF4-FFF2-40B4-BE49-F238E27FC236}">
                <a16:creationId xmlns:a16="http://schemas.microsoft.com/office/drawing/2014/main" id="{FB52B7D6-D0F6-B395-CB9C-6CB7E009C4E7}"/>
              </a:ext>
            </a:extLst>
          </p:cNvPr>
          <p:cNvSpPr>
            <a:spLocks noGrp="1"/>
          </p:cNvSpPr>
          <p:nvPr>
            <p:ph type="title"/>
          </p:nvPr>
        </p:nvSpPr>
        <p:spPr>
          <a:xfrm>
            <a:off x="282574" y="355108"/>
            <a:ext cx="9924137" cy="902811"/>
          </a:xfrm>
        </p:spPr>
        <p:txBody>
          <a:bodyPr/>
          <a:lstStyle/>
          <a:p>
            <a:r>
              <a:rPr lang="en-US" sz="3600" dirty="0"/>
              <a:t>Conclusions</a:t>
            </a:r>
          </a:p>
        </p:txBody>
      </p:sp>
      <p:sp>
        <p:nvSpPr>
          <p:cNvPr id="4" name="Content Placeholder 8">
            <a:extLst>
              <a:ext uri="{FF2B5EF4-FFF2-40B4-BE49-F238E27FC236}">
                <a16:creationId xmlns:a16="http://schemas.microsoft.com/office/drawing/2014/main" id="{EFFEE2C8-8710-21E0-7662-C9DE071F9B7A}"/>
              </a:ext>
            </a:extLst>
          </p:cNvPr>
          <p:cNvSpPr>
            <a:spLocks noGrp="1"/>
          </p:cNvSpPr>
          <p:nvPr>
            <p:ph idx="10"/>
          </p:nvPr>
        </p:nvSpPr>
        <p:spPr>
          <a:xfrm>
            <a:off x="480628" y="1327574"/>
            <a:ext cx="11254172" cy="3535680"/>
          </a:xfrm>
        </p:spPr>
        <p:txBody>
          <a:bodyPr/>
          <a:lstStyle/>
          <a:p>
            <a:pPr marL="571486" indent="-571486">
              <a:lnSpc>
                <a:spcPct val="100000"/>
              </a:lnSpc>
              <a:buFont typeface="Arial" panose="020B0604020202020204" pitchFamily="34" charset="0"/>
              <a:buChar char="•"/>
            </a:pPr>
            <a:r>
              <a:rPr lang="en-US" sz="3600" b="0" dirty="0">
                <a:solidFill>
                  <a:srgbClr val="000000"/>
                </a:solidFill>
              </a:rPr>
              <a:t>Quality of evidence overall low (not surprising given pandemic context) </a:t>
            </a:r>
            <a:endParaRPr lang="en-US" sz="3600" dirty="0">
              <a:solidFill>
                <a:srgbClr val="000000"/>
              </a:solidFill>
            </a:endParaRPr>
          </a:p>
          <a:p>
            <a:pPr marL="571500" lvl="1" indent="-571500">
              <a:lnSpc>
                <a:spcPct val="100000"/>
              </a:lnSpc>
              <a:buFont typeface="Arial" panose="020B0604020202020204" pitchFamily="34" charset="0"/>
              <a:buChar char="•"/>
            </a:pPr>
            <a:r>
              <a:rPr lang="en-US" sz="3600" dirty="0">
                <a:solidFill>
                  <a:srgbClr val="000000"/>
                </a:solidFill>
              </a:rPr>
              <a:t>Existing evidence suggests feasible innovations that may benefit PEH, without evidence of harm </a:t>
            </a:r>
          </a:p>
          <a:p>
            <a:pPr marL="571500" lvl="1" indent="-571500">
              <a:lnSpc>
                <a:spcPct val="100000"/>
              </a:lnSpc>
              <a:buFont typeface="Arial" panose="020B0604020202020204" pitchFamily="34" charset="0"/>
              <a:buChar char="•"/>
            </a:pPr>
            <a:r>
              <a:rPr lang="en-US" sz="3600" dirty="0">
                <a:solidFill>
                  <a:srgbClr val="000000"/>
                </a:solidFill>
              </a:rPr>
              <a:t>Future research needs to focus on interventions for PEH specifically</a:t>
            </a:r>
          </a:p>
          <a:p>
            <a:endParaRPr lang="en-US" dirty="0"/>
          </a:p>
        </p:txBody>
      </p:sp>
    </p:spTree>
    <p:extLst>
      <p:ext uri="{BB962C8B-B14F-4D97-AF65-F5344CB8AC3E}">
        <p14:creationId xmlns:p14="http://schemas.microsoft.com/office/powerpoint/2010/main" val="3638350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3EA7-5CDF-655B-3424-AFC62AE028B6}"/>
              </a:ext>
            </a:extLst>
          </p:cNvPr>
          <p:cNvSpPr>
            <a:spLocks noGrp="1"/>
          </p:cNvSpPr>
          <p:nvPr>
            <p:ph type="ctrTitle"/>
          </p:nvPr>
        </p:nvSpPr>
        <p:spPr/>
        <p:txBody>
          <a:bodyPr/>
          <a:lstStyle/>
          <a:p>
            <a:r>
              <a:rPr lang="en-US" sz="7200" dirty="0"/>
              <a:t>Thank you!</a:t>
            </a:r>
          </a:p>
        </p:txBody>
      </p:sp>
      <p:sp>
        <p:nvSpPr>
          <p:cNvPr id="6" name="Subtitle 5"/>
          <p:cNvSpPr>
            <a:spLocks noGrp="1"/>
          </p:cNvSpPr>
          <p:nvPr>
            <p:ph type="subTitle" idx="1"/>
          </p:nvPr>
        </p:nvSpPr>
        <p:spPr>
          <a:xfrm>
            <a:off x="442763" y="4426059"/>
            <a:ext cx="7348688" cy="1198564"/>
          </a:xfrm>
        </p:spPr>
        <p:txBody>
          <a:bodyPr/>
          <a:lstStyle/>
          <a:p>
            <a:r>
              <a:rPr lang="en-US" sz="3200" dirty="0"/>
              <a:t>Hannah.Passmore@nyulangone.org</a:t>
            </a:r>
          </a:p>
        </p:txBody>
      </p:sp>
    </p:spTree>
    <p:extLst>
      <p:ext uri="{BB962C8B-B14F-4D97-AF65-F5344CB8AC3E}">
        <p14:creationId xmlns:p14="http://schemas.microsoft.com/office/powerpoint/2010/main" val="1898892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Supplemental slides</a:t>
            </a:r>
          </a:p>
        </p:txBody>
      </p:sp>
      <p:sp>
        <p:nvSpPr>
          <p:cNvPr id="3" name="Subtitle 2"/>
          <p:cNvSpPr>
            <a:spLocks noGrp="1"/>
          </p:cNvSpPr>
          <p:nvPr>
            <p:ph type="subTitle" idx="1"/>
          </p:nvPr>
        </p:nvSpPr>
        <p:spPr/>
        <p:txBody>
          <a:bodyPr/>
          <a:lstStyle/>
          <a:p>
            <a:endParaRPr lang="en-US"/>
          </a:p>
        </p:txBody>
      </p:sp>
      <p:sp>
        <p:nvSpPr>
          <p:cNvPr id="4" name="Picture Placeholder 3"/>
          <p:cNvSpPr>
            <a:spLocks noGrp="1"/>
          </p:cNvSpPr>
          <p:nvPr>
            <p:ph type="pic" sz="quarter" idx="10"/>
          </p:nvPr>
        </p:nvSpPr>
        <p:spPr/>
      </p:sp>
      <p:sp>
        <p:nvSpPr>
          <p:cNvPr id="5" name="Footer Placeholder 4"/>
          <p:cNvSpPr>
            <a:spLocks noGrp="1"/>
          </p:cNvSpPr>
          <p:nvPr>
            <p:ph type="ftr" sz="quarter" idx="3"/>
          </p:nvPr>
        </p:nvSpPr>
        <p:spPr/>
        <p:txBody>
          <a:bodyPr/>
          <a:lstStyle/>
          <a:p>
            <a:r>
              <a:rPr lang="en-US"/>
              <a:t>Division/Department</a:t>
            </a:r>
            <a:endParaRPr lang="en-US" dirty="0"/>
          </a:p>
        </p:txBody>
      </p:sp>
    </p:spTree>
    <p:extLst>
      <p:ext uri="{BB962C8B-B14F-4D97-AF65-F5344CB8AC3E}">
        <p14:creationId xmlns:p14="http://schemas.microsoft.com/office/powerpoint/2010/main" val="343439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ottle with solid fill"/>
          <p:cNvSpPr>
            <a:spLocks noChangeAspect="1" noChangeArrowheads="1"/>
          </p:cNvSpPr>
          <p:nvPr/>
        </p:nvSpPr>
        <p:spPr bwMode="auto">
          <a:xfrm>
            <a:off x="21272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 name="Title 3">
            <a:extLst>
              <a:ext uri="{FF2B5EF4-FFF2-40B4-BE49-F238E27FC236}">
                <a16:creationId xmlns:a16="http://schemas.microsoft.com/office/drawing/2014/main" id="{FB52B7D6-D0F6-B395-CB9C-6CB7E009C4E7}"/>
              </a:ext>
            </a:extLst>
          </p:cNvPr>
          <p:cNvSpPr>
            <a:spLocks noGrp="1"/>
          </p:cNvSpPr>
          <p:nvPr>
            <p:ph type="title"/>
          </p:nvPr>
        </p:nvSpPr>
        <p:spPr>
          <a:xfrm>
            <a:off x="282574" y="355108"/>
            <a:ext cx="9924137" cy="902811"/>
          </a:xfrm>
        </p:spPr>
        <p:txBody>
          <a:bodyPr/>
          <a:lstStyle/>
          <a:p>
            <a:endParaRPr lang="en-US" sz="3600" dirty="0"/>
          </a:p>
        </p:txBody>
      </p:sp>
      <p:sp>
        <p:nvSpPr>
          <p:cNvPr id="5" name="Content Placeholder 8">
            <a:extLst>
              <a:ext uri="{FF2B5EF4-FFF2-40B4-BE49-F238E27FC236}">
                <a16:creationId xmlns:a16="http://schemas.microsoft.com/office/drawing/2014/main" id="{EFFEE2C8-8710-21E0-7662-C9DE071F9B7A}"/>
              </a:ext>
            </a:extLst>
          </p:cNvPr>
          <p:cNvSpPr>
            <a:spLocks noGrp="1"/>
          </p:cNvSpPr>
          <p:nvPr>
            <p:ph idx="10"/>
          </p:nvPr>
        </p:nvSpPr>
        <p:spPr>
          <a:xfrm>
            <a:off x="365125" y="1257919"/>
            <a:ext cx="11254172" cy="3535680"/>
          </a:xfrm>
        </p:spPr>
        <p:txBody>
          <a:bodyPr vert="horz" lIns="0" tIns="0" rIns="0" bIns="0" rtlCol="0" anchor="t">
            <a:noAutofit/>
          </a:bodyPr>
          <a:lstStyle/>
          <a:p>
            <a:pPr marL="570865" lvl="1" indent="-570865">
              <a:lnSpc>
                <a:spcPct val="100000"/>
              </a:lnSpc>
              <a:buFont typeface="Arial" panose="020B0604020202020204" pitchFamily="34" charset="0"/>
              <a:buChar char="•"/>
            </a:pPr>
            <a:endParaRPr lang="en-US" sz="3600" b="0" dirty="0">
              <a:solidFill>
                <a:srgbClr val="000000"/>
              </a:solidFill>
              <a:cs typeface="Arial"/>
            </a:endParaRPr>
          </a:p>
          <a:p>
            <a:pPr marL="873760" lvl="2" indent="-570865">
              <a:lnSpc>
                <a:spcPct val="100000"/>
              </a:lnSpc>
            </a:pPr>
            <a:endParaRPr lang="en-US" sz="3600" dirty="0">
              <a:solidFill>
                <a:srgbClr val="000000"/>
              </a:solidFill>
              <a:cs typeface="Arial"/>
            </a:endParaRPr>
          </a:p>
          <a:p>
            <a:pPr marL="571500" lvl="1" indent="-571500">
              <a:lnSpc>
                <a:spcPct val="100000"/>
              </a:lnSpc>
              <a:buFont typeface="Arial" panose="020B0604020202020204" pitchFamily="34" charset="0"/>
              <a:buChar char="•"/>
            </a:pPr>
            <a:endParaRPr lang="en-US" sz="3600" dirty="0">
              <a:solidFill>
                <a:srgbClr val="000000"/>
              </a:solidFill>
            </a:endParaRP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525" y="608001"/>
            <a:ext cx="3105457" cy="3105457"/>
          </a:xfrm>
          <a:prstGeom prst="rect">
            <a:avLst/>
          </a:prstGeom>
        </p:spPr>
      </p:pic>
      <p:sp>
        <p:nvSpPr>
          <p:cNvPr id="4" name="TextBox 3"/>
          <p:cNvSpPr txBox="1"/>
          <p:nvPr/>
        </p:nvSpPr>
        <p:spPr>
          <a:xfrm>
            <a:off x="212725" y="3908383"/>
            <a:ext cx="5043054" cy="1415772"/>
          </a:xfrm>
          <a:prstGeom prst="rect">
            <a:avLst/>
          </a:prstGeom>
          <a:noFill/>
        </p:spPr>
        <p:txBody>
          <a:bodyPr wrap="square" rtlCol="0">
            <a:spAutoFit/>
          </a:bodyPr>
          <a:lstStyle/>
          <a:p>
            <a:r>
              <a:rPr lang="en-US" b="1" dirty="0"/>
              <a:t>A community-academic partnership to develop an implementation support package for overdose prevention in permanent supportive housing</a:t>
            </a:r>
          </a:p>
          <a:p>
            <a:pPr algn="l"/>
            <a:endParaRPr lang="en-US" sz="1400" dirty="0"/>
          </a:p>
        </p:txBody>
      </p:sp>
    </p:spTree>
    <p:extLst>
      <p:ext uri="{BB962C8B-B14F-4D97-AF65-F5344CB8AC3E}">
        <p14:creationId xmlns:p14="http://schemas.microsoft.com/office/powerpoint/2010/main" val="3566168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4294967295"/>
          </p:nvPr>
        </p:nvSpPr>
        <p:spPr>
          <a:xfrm>
            <a:off x="757236" y="1463358"/>
            <a:ext cx="7609523" cy="3657600"/>
          </a:xfrm>
        </p:spPr>
        <p:txBody>
          <a:bodyPr>
            <a:noAutofit/>
          </a:bodyPr>
          <a:lstStyle/>
          <a:p>
            <a:pPr marL="342900" lvl="0" indent="-342900">
              <a:buFont typeface="Arial" panose="020B0604020202020204" pitchFamily="34" charset="0"/>
              <a:buChar char="•"/>
            </a:pPr>
            <a:r>
              <a:rPr lang="en-US" sz="3600" b="0" dirty="0">
                <a:solidFill>
                  <a:srgbClr val="000000"/>
                </a:solidFill>
              </a:rPr>
              <a:t>“Density” hotels to protect PEH during COVID-19 pandemic</a:t>
            </a:r>
          </a:p>
          <a:p>
            <a:pPr marL="645576" lvl="2" indent="-342900"/>
            <a:r>
              <a:rPr lang="en-US" sz="3600" dirty="0">
                <a:solidFill>
                  <a:srgbClr val="000000"/>
                </a:solidFill>
              </a:rPr>
              <a:t>In NYC, over 9,500 individuals were moved into 45+ hotels</a:t>
            </a:r>
          </a:p>
          <a:p>
            <a:pPr marL="342900" lvl="0" indent="-342900">
              <a:buFont typeface="Arial" panose="020B0604020202020204" pitchFamily="34" charset="0"/>
              <a:buChar char="•"/>
            </a:pPr>
            <a:r>
              <a:rPr lang="en-US" sz="3600" b="0" dirty="0">
                <a:solidFill>
                  <a:srgbClr val="000000"/>
                </a:solidFill>
              </a:rPr>
              <a:t>Little is known about the impact of these initiatives on </a:t>
            </a:r>
            <a:r>
              <a:rPr lang="en-US" sz="3600" dirty="0">
                <a:solidFill>
                  <a:srgbClr val="000000"/>
                </a:solidFill>
              </a:rPr>
              <a:t>substance use</a:t>
            </a:r>
          </a:p>
          <a:p>
            <a:pPr marL="342900" lvl="0" indent="-342900">
              <a:buFont typeface="Arial" panose="020B0604020202020204" pitchFamily="34" charset="0"/>
              <a:buChar char="•"/>
            </a:pPr>
            <a:endParaRPr lang="en-US" sz="3200" dirty="0">
              <a:solidFill>
                <a:srgbClr val="000000"/>
              </a:solidFill>
            </a:endParaRPr>
          </a:p>
        </p:txBody>
      </p:sp>
      <p:sp>
        <p:nvSpPr>
          <p:cNvPr id="44" name="Subtitle 4"/>
          <p:cNvSpPr txBox="1">
            <a:spLocks/>
          </p:cNvSpPr>
          <p:nvPr/>
        </p:nvSpPr>
        <p:spPr>
          <a:xfrm>
            <a:off x="242595" y="94248"/>
            <a:ext cx="9311951" cy="1100070"/>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25000"/>
              </a:lnSpc>
              <a:spcBef>
                <a:spcPts val="1600"/>
              </a:spcBef>
              <a:spcAft>
                <a:spcPts val="0"/>
              </a:spcAft>
              <a:buClrTx/>
              <a:buSzTx/>
              <a:buFontTx/>
              <a:buNone/>
              <a:tabLst/>
              <a:defRPr/>
            </a:pPr>
            <a:r>
              <a:rPr kumimoji="0" lang="en-US" sz="3200" b="1" i="0" u="none" strike="noStrike" kern="1200" cap="none" spc="0" normalizeH="0" baseline="0" noProof="0" dirty="0">
                <a:ln>
                  <a:noFill/>
                </a:ln>
                <a:effectLst/>
                <a:uLnTx/>
                <a:uFillTx/>
                <a:latin typeface="Arial"/>
                <a:ea typeface="+mn-ea"/>
                <a:cs typeface="+mn-cs"/>
              </a:rPr>
              <a:t>Background</a:t>
            </a:r>
          </a:p>
        </p:txBody>
      </p:sp>
      <p:pic>
        <p:nvPicPr>
          <p:cNvPr id="8" name="Graphic 3" descr="Building with solid fill">
            <a:extLst>
              <a:ext uri="{FF2B5EF4-FFF2-40B4-BE49-F238E27FC236}">
                <a16:creationId xmlns:a16="http://schemas.microsoft.com/office/drawing/2014/main" id="{C86ECAFB-B322-9C5F-3163-2D277CE92D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552292" y="1540510"/>
            <a:ext cx="3253359" cy="3503296"/>
          </a:xfrm>
          <a:prstGeom prst="rect">
            <a:avLst/>
          </a:prstGeom>
        </p:spPr>
      </p:pic>
    </p:spTree>
    <p:extLst>
      <p:ext uri="{BB962C8B-B14F-4D97-AF65-F5344CB8AC3E}">
        <p14:creationId xmlns:p14="http://schemas.microsoft.com/office/powerpoint/2010/main" val="209236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C85F-6F8E-7D84-F15E-EE9D80EEF64A}"/>
              </a:ext>
            </a:extLst>
          </p:cNvPr>
          <p:cNvSpPr>
            <a:spLocks noGrp="1"/>
          </p:cNvSpPr>
          <p:nvPr>
            <p:ph type="title" idx="4294967295"/>
          </p:nvPr>
        </p:nvSpPr>
        <p:spPr>
          <a:xfrm>
            <a:off x="0" y="1446213"/>
            <a:ext cx="9205913" cy="1073150"/>
          </a:xfrm>
        </p:spPr>
        <p:txBody>
          <a:bodyPr vert="horz" lIns="91440" tIns="45720" rIns="91440" bIns="45720" rtlCol="0" anchor="b">
            <a:normAutofit/>
          </a:bodyPr>
          <a:lstStyle/>
          <a:p>
            <a:pPr algn="ctr"/>
            <a:r>
              <a:rPr lang="en-US" sz="3600" b="1" kern="1200" dirty="0">
                <a:solidFill>
                  <a:srgbClr val="FFFFFE"/>
                </a:solidFill>
                <a:latin typeface="+mj-lt"/>
                <a:ea typeface="+mj-ea"/>
                <a:cs typeface="+mj-cs"/>
              </a:rPr>
              <a:t>POP Study Aims</a:t>
            </a:r>
          </a:p>
        </p:txBody>
      </p:sp>
      <p:sp>
        <p:nvSpPr>
          <p:cNvPr id="9" name="Content Placeholder 8"/>
          <p:cNvSpPr>
            <a:spLocks noGrp="1"/>
          </p:cNvSpPr>
          <p:nvPr>
            <p:ph sz="quarter" idx="4294967295"/>
          </p:nvPr>
        </p:nvSpPr>
        <p:spPr>
          <a:xfrm>
            <a:off x="242595" y="1446213"/>
            <a:ext cx="11595956" cy="4043960"/>
          </a:xfrm>
        </p:spPr>
        <p:txBody>
          <a:bodyPr>
            <a:noAutofit/>
          </a:bodyPr>
          <a:lstStyle/>
          <a:p>
            <a:pPr marL="571500" lvl="0" indent="-571500">
              <a:buFont typeface="Arial" panose="020B0604020202020204" pitchFamily="34" charset="0"/>
              <a:buChar char="•"/>
            </a:pPr>
            <a:r>
              <a:rPr lang="en-US" sz="3600" b="0" dirty="0">
                <a:solidFill>
                  <a:srgbClr val="000000"/>
                </a:solidFill>
              </a:rPr>
              <a:t>Semi-structured phone interviews with </a:t>
            </a:r>
            <a:r>
              <a:rPr lang="en-US" sz="3600" dirty="0">
                <a:solidFill>
                  <a:srgbClr val="000000"/>
                </a:solidFill>
              </a:rPr>
              <a:t>staff </a:t>
            </a:r>
            <a:r>
              <a:rPr lang="en-US" sz="3600" b="0" dirty="0">
                <a:solidFill>
                  <a:srgbClr val="000000"/>
                </a:solidFill>
              </a:rPr>
              <a:t>and</a:t>
            </a:r>
            <a:r>
              <a:rPr lang="en-US" sz="3600" dirty="0">
                <a:solidFill>
                  <a:srgbClr val="000000"/>
                </a:solidFill>
              </a:rPr>
              <a:t> clients </a:t>
            </a:r>
            <a:r>
              <a:rPr lang="en-US" sz="3600" b="0" dirty="0">
                <a:solidFill>
                  <a:srgbClr val="000000"/>
                </a:solidFill>
              </a:rPr>
              <a:t>who worked and stayed at density hotels in NYC</a:t>
            </a:r>
          </a:p>
          <a:p>
            <a:pPr marL="1185318" lvl="3" indent="-571500"/>
            <a:r>
              <a:rPr lang="en-US" sz="3600" b="0" dirty="0">
                <a:solidFill>
                  <a:srgbClr val="000000"/>
                </a:solidFill>
              </a:rPr>
              <a:t>Clients had to have used drugs and/or alcohol while in hotel</a:t>
            </a:r>
          </a:p>
          <a:p>
            <a:pPr marL="874176" lvl="2" indent="-571500"/>
            <a:r>
              <a:rPr lang="en-US" sz="3600" dirty="0">
                <a:solidFill>
                  <a:srgbClr val="000000"/>
                </a:solidFill>
              </a:rPr>
              <a:t>Purposeful sampling with assistance from community partners</a:t>
            </a:r>
          </a:p>
        </p:txBody>
      </p:sp>
      <p:sp>
        <p:nvSpPr>
          <p:cNvPr id="44" name="Subtitle 4"/>
          <p:cNvSpPr txBox="1">
            <a:spLocks/>
          </p:cNvSpPr>
          <p:nvPr/>
        </p:nvSpPr>
        <p:spPr>
          <a:xfrm>
            <a:off x="242595" y="94248"/>
            <a:ext cx="9311951" cy="1100070"/>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25000"/>
              </a:lnSpc>
              <a:spcBef>
                <a:spcPts val="1600"/>
              </a:spcBef>
              <a:spcAft>
                <a:spcPts val="0"/>
              </a:spcAft>
              <a:buClrTx/>
              <a:buSzTx/>
              <a:buFontTx/>
              <a:buNone/>
              <a:tabLst/>
              <a:defRPr/>
            </a:pPr>
            <a:r>
              <a:rPr kumimoji="0" lang="en-US" sz="3600" b="1" i="0" u="none" strike="noStrike" kern="1200" cap="none" spc="0" normalizeH="0" baseline="0" noProof="0" dirty="0">
                <a:ln>
                  <a:noFill/>
                </a:ln>
                <a:effectLst/>
                <a:uLnTx/>
                <a:uFillTx/>
                <a:latin typeface="Arial"/>
                <a:ea typeface="+mn-ea"/>
                <a:cs typeface="+mn-cs"/>
              </a:rPr>
              <a:t>Aim 1 Qualitative Interview Methods</a:t>
            </a:r>
          </a:p>
        </p:txBody>
      </p:sp>
    </p:spTree>
    <p:extLst>
      <p:ext uri="{BB962C8B-B14F-4D97-AF65-F5344CB8AC3E}">
        <p14:creationId xmlns:p14="http://schemas.microsoft.com/office/powerpoint/2010/main" val="147455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C85F-6F8E-7D84-F15E-EE9D80EEF64A}"/>
              </a:ext>
            </a:extLst>
          </p:cNvPr>
          <p:cNvSpPr>
            <a:spLocks noGrp="1"/>
          </p:cNvSpPr>
          <p:nvPr>
            <p:ph type="title" idx="4294967295"/>
          </p:nvPr>
        </p:nvSpPr>
        <p:spPr>
          <a:xfrm>
            <a:off x="0" y="1446213"/>
            <a:ext cx="9205913" cy="1073150"/>
          </a:xfrm>
        </p:spPr>
        <p:txBody>
          <a:bodyPr vert="horz" lIns="91440" tIns="45720" rIns="91440" bIns="45720" rtlCol="0" anchor="b">
            <a:normAutofit/>
          </a:bodyPr>
          <a:lstStyle/>
          <a:p>
            <a:pPr algn="ctr"/>
            <a:r>
              <a:rPr lang="en-US" sz="3600" b="1" kern="1200" dirty="0">
                <a:solidFill>
                  <a:srgbClr val="FFFFFE"/>
                </a:solidFill>
                <a:latin typeface="+mj-lt"/>
                <a:ea typeface="+mj-ea"/>
                <a:cs typeface="+mj-cs"/>
              </a:rPr>
              <a:t>POP Study Aims</a:t>
            </a:r>
          </a:p>
        </p:txBody>
      </p:sp>
      <p:sp>
        <p:nvSpPr>
          <p:cNvPr id="9" name="Content Placeholder 8"/>
          <p:cNvSpPr>
            <a:spLocks noGrp="1"/>
          </p:cNvSpPr>
          <p:nvPr>
            <p:ph sz="quarter" idx="4294967295"/>
          </p:nvPr>
        </p:nvSpPr>
        <p:spPr>
          <a:xfrm>
            <a:off x="345756" y="1366203"/>
            <a:ext cx="11472864" cy="3657600"/>
          </a:xfrm>
        </p:spPr>
        <p:txBody>
          <a:bodyPr>
            <a:noAutofit/>
          </a:bodyPr>
          <a:lstStyle/>
          <a:p>
            <a:pPr marL="571500" lvl="0" indent="-571500">
              <a:buFont typeface="Arial" panose="020B0604020202020204" pitchFamily="34" charset="0"/>
              <a:buChar char="•"/>
            </a:pPr>
            <a:r>
              <a:rPr lang="en-US" sz="3600" b="0" dirty="0">
                <a:solidFill>
                  <a:srgbClr val="000000"/>
                </a:solidFill>
              </a:rPr>
              <a:t>Rapid qualitative analysis:</a:t>
            </a:r>
          </a:p>
          <a:p>
            <a:pPr marL="1185318" lvl="3" indent="-571500"/>
            <a:r>
              <a:rPr lang="en-US" sz="3200" b="0" dirty="0">
                <a:solidFill>
                  <a:srgbClr val="000000"/>
                </a:solidFill>
              </a:rPr>
              <a:t>Template summaries </a:t>
            </a:r>
          </a:p>
          <a:p>
            <a:pPr marL="1185318" lvl="3" indent="-571500"/>
            <a:r>
              <a:rPr lang="en-US" sz="3200" b="0" dirty="0">
                <a:solidFill>
                  <a:srgbClr val="000000"/>
                </a:solidFill>
              </a:rPr>
              <a:t>Summary matrices </a:t>
            </a:r>
          </a:p>
          <a:p>
            <a:pPr marL="571500" lvl="0" indent="-571500">
              <a:buFont typeface="Arial" panose="020B0604020202020204" pitchFamily="34" charset="0"/>
              <a:buChar char="•"/>
            </a:pPr>
            <a:r>
              <a:rPr lang="en-US" sz="3600" b="0" dirty="0">
                <a:solidFill>
                  <a:srgbClr val="000000"/>
                </a:solidFill>
              </a:rPr>
              <a:t>Line-by-line coding</a:t>
            </a:r>
          </a:p>
          <a:p>
            <a:pPr marL="1185318" lvl="3" indent="-571500"/>
            <a:r>
              <a:rPr lang="en-US" sz="3200" dirty="0">
                <a:solidFill>
                  <a:srgbClr val="000000"/>
                </a:solidFill>
              </a:rPr>
              <a:t>Deductive (</a:t>
            </a:r>
            <a:r>
              <a:rPr lang="en-US" sz="3200" i="1" dirty="0">
                <a:solidFill>
                  <a:srgbClr val="000000"/>
                </a:solidFill>
              </a:rPr>
              <a:t>a priori</a:t>
            </a:r>
            <a:r>
              <a:rPr lang="en-US" sz="3200" dirty="0">
                <a:solidFill>
                  <a:srgbClr val="000000"/>
                </a:solidFill>
              </a:rPr>
              <a:t> codes) &amp; inductive (grounded theory)</a:t>
            </a:r>
          </a:p>
          <a:p>
            <a:pPr marL="571500" lvl="0" indent="-571500">
              <a:buFont typeface="Arial" panose="020B0604020202020204" pitchFamily="34" charset="0"/>
              <a:buChar char="•"/>
            </a:pPr>
            <a:r>
              <a:rPr lang="en-US" sz="3600" b="0" dirty="0">
                <a:solidFill>
                  <a:srgbClr val="000000"/>
                </a:solidFill>
              </a:rPr>
              <a:t>Thematic analysis with input from PEH and other community partners</a:t>
            </a:r>
          </a:p>
        </p:txBody>
      </p:sp>
      <p:sp>
        <p:nvSpPr>
          <p:cNvPr id="44" name="Subtitle 4"/>
          <p:cNvSpPr txBox="1">
            <a:spLocks/>
          </p:cNvSpPr>
          <p:nvPr/>
        </p:nvSpPr>
        <p:spPr>
          <a:xfrm>
            <a:off x="242595" y="94248"/>
            <a:ext cx="9311951" cy="1100070"/>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25000"/>
              </a:lnSpc>
              <a:spcBef>
                <a:spcPts val="1600"/>
              </a:spcBef>
              <a:spcAft>
                <a:spcPts val="0"/>
              </a:spcAft>
              <a:buClrTx/>
              <a:buSzTx/>
              <a:buFontTx/>
              <a:buNone/>
              <a:tabLst/>
              <a:defRPr/>
            </a:pPr>
            <a:r>
              <a:rPr kumimoji="0" lang="en-US" sz="3600" b="1" i="0" u="none" strike="noStrike" kern="1200" cap="none" spc="0" normalizeH="0" baseline="0" noProof="0" dirty="0">
                <a:ln>
                  <a:noFill/>
                </a:ln>
                <a:effectLst/>
                <a:uLnTx/>
                <a:uFillTx/>
                <a:latin typeface="Arial"/>
                <a:ea typeface="+mn-ea"/>
                <a:cs typeface="+mn-cs"/>
              </a:rPr>
              <a:t>Methods</a:t>
            </a:r>
          </a:p>
        </p:txBody>
      </p:sp>
    </p:spTree>
    <p:extLst>
      <p:ext uri="{BB962C8B-B14F-4D97-AF65-F5344CB8AC3E}">
        <p14:creationId xmlns:p14="http://schemas.microsoft.com/office/powerpoint/2010/main" val="2003282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242595" y="94248"/>
            <a:ext cx="10921934" cy="1100070"/>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25000"/>
              </a:lnSpc>
              <a:spcBef>
                <a:spcPts val="1600"/>
              </a:spcBef>
              <a:spcAft>
                <a:spcPts val="0"/>
              </a:spcAft>
              <a:buClrTx/>
              <a:buSzTx/>
              <a:buFontTx/>
              <a:buNone/>
              <a:tabLst/>
              <a:defRPr/>
            </a:pPr>
            <a:r>
              <a:rPr kumimoji="0" lang="en-US" sz="3600" b="1" i="0" u="none" strike="noStrike" kern="1200" cap="none" spc="0" normalizeH="0" baseline="0" noProof="0" dirty="0">
                <a:ln>
                  <a:noFill/>
                </a:ln>
                <a:effectLst/>
                <a:uLnTx/>
                <a:uFillTx/>
                <a:latin typeface="Arial"/>
                <a:ea typeface="+mn-ea"/>
                <a:cs typeface="+mn-cs"/>
              </a:rPr>
              <a:t>Client participant characteristics (n=29)</a:t>
            </a:r>
          </a:p>
        </p:txBody>
      </p:sp>
      <p:sp>
        <p:nvSpPr>
          <p:cNvPr id="4" name="Content Placeholder 8">
            <a:extLst>
              <a:ext uri="{FF2B5EF4-FFF2-40B4-BE49-F238E27FC236}">
                <a16:creationId xmlns:a16="http://schemas.microsoft.com/office/drawing/2014/main" id="{8B721300-C1BF-4150-9CB8-D84EDAD9EF1C}"/>
              </a:ext>
            </a:extLst>
          </p:cNvPr>
          <p:cNvSpPr txBox="1">
            <a:spLocks/>
          </p:cNvSpPr>
          <p:nvPr/>
        </p:nvSpPr>
        <p:spPr>
          <a:xfrm>
            <a:off x="242595" y="1643918"/>
            <a:ext cx="11595956" cy="3657600"/>
          </a:xfrm>
          <a:prstGeom prst="rect">
            <a:avLst/>
          </a:prstGeom>
        </p:spPr>
        <p:txBody>
          <a:bodyPr vert="horz" lIns="0" tIns="0" rIns="0" bIns="0" rtlCol="0">
            <a:noAutofit/>
          </a:bodyPr>
          <a:lstStyle>
            <a:lvl1pPr marL="0" indent="0" algn="l" defTabSz="914377" rtl="0" eaLnBrk="1" latinLnBrk="0" hangingPunct="1">
              <a:lnSpc>
                <a:spcPct val="117000"/>
              </a:lnSpc>
              <a:spcBef>
                <a:spcPts val="0"/>
              </a:spcBef>
              <a:buFont typeface="Arial" panose="020B0604020202020204" pitchFamily="34" charset="0"/>
              <a:buNone/>
              <a:defRPr sz="2000" b="1" kern="1200">
                <a:solidFill>
                  <a:schemeClr val="accent1"/>
                </a:solidFill>
                <a:latin typeface="+mn-lt"/>
                <a:ea typeface="+mn-ea"/>
                <a:cs typeface="+mn-cs"/>
              </a:defRPr>
            </a:lvl1pPr>
            <a:lvl2pPr marL="0" indent="0" algn="l" defTabSz="914377" rtl="0" eaLnBrk="1" latinLnBrk="0" hangingPunct="1">
              <a:lnSpc>
                <a:spcPct val="117000"/>
              </a:lnSpc>
              <a:spcBef>
                <a:spcPts val="0"/>
              </a:spcBef>
              <a:buFont typeface="Arial" panose="020B0604020202020204" pitchFamily="34" charset="0"/>
              <a:buNone/>
              <a:defRPr sz="2000" kern="1200">
                <a:solidFill>
                  <a:schemeClr val="tx1"/>
                </a:solidFill>
                <a:latin typeface="+mn-lt"/>
                <a:ea typeface="+mn-ea"/>
                <a:cs typeface="+mn-cs"/>
              </a:defRPr>
            </a:lvl2pPr>
            <a:lvl3pPr marL="302676" indent="-302676" algn="l" defTabSz="914377" rtl="0" eaLnBrk="1" latinLnBrk="0" hangingPunct="1">
              <a:lnSpc>
                <a:spcPct val="117000"/>
              </a:lnSpc>
              <a:spcBef>
                <a:spcPts val="0"/>
              </a:spcBef>
              <a:buFont typeface="Arial" panose="020B0604020202020204" pitchFamily="34" charset="0"/>
              <a:buChar char="•"/>
              <a:defRPr sz="2000" kern="1200">
                <a:solidFill>
                  <a:schemeClr val="tx1"/>
                </a:solidFill>
                <a:latin typeface="+mn-lt"/>
                <a:ea typeface="+mn-ea"/>
                <a:cs typeface="+mn-cs"/>
              </a:defRPr>
            </a:lvl3pPr>
            <a:lvl4pPr marL="613818" indent="-311143" algn="l" defTabSz="914377" rtl="0" eaLnBrk="1" latinLnBrk="0" hangingPunct="1">
              <a:lnSpc>
                <a:spcPct val="117000"/>
              </a:lnSpc>
              <a:spcBef>
                <a:spcPts val="0"/>
              </a:spcBef>
              <a:buFont typeface="Arial" panose="020B0604020202020204" pitchFamily="34" charset="0"/>
              <a:buChar char="–"/>
              <a:defRPr sz="1733" kern="1200">
                <a:solidFill>
                  <a:schemeClr val="tx1"/>
                </a:solidFill>
                <a:latin typeface="+mn-lt"/>
                <a:ea typeface="+mn-ea"/>
                <a:cs typeface="+mn-cs"/>
              </a:defRPr>
            </a:lvl4pPr>
            <a:lvl5pPr marL="833946" indent="-220128" algn="l" defTabSz="914377" rtl="0" eaLnBrk="1" latinLnBrk="0" hangingPunct="1">
              <a:lnSpc>
                <a:spcPct val="117000"/>
              </a:lnSpc>
              <a:spcBef>
                <a:spcPts val="0"/>
              </a:spcBef>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da-DK" sz="4000" b="0" u="sng" dirty="0">
                <a:solidFill>
                  <a:srgbClr val="000000"/>
                </a:solidFill>
              </a:rPr>
              <a:t>Gender</a:t>
            </a:r>
            <a:r>
              <a:rPr lang="da-DK" sz="4000" b="0" dirty="0">
                <a:solidFill>
                  <a:srgbClr val="000000"/>
                </a:solidFill>
              </a:rPr>
              <a:t>: 25 men, 4 women</a:t>
            </a:r>
          </a:p>
          <a:p>
            <a:pPr marL="571500" indent="-571500">
              <a:buFont typeface="Arial" panose="020B0604020202020204" pitchFamily="34" charset="0"/>
              <a:buChar char="•"/>
            </a:pPr>
            <a:r>
              <a:rPr lang="en-US" sz="4000" b="0" u="sng" dirty="0">
                <a:solidFill>
                  <a:srgbClr val="000000"/>
                </a:solidFill>
              </a:rPr>
              <a:t>Race</a:t>
            </a:r>
            <a:r>
              <a:rPr lang="en-US" sz="4000" b="0" dirty="0">
                <a:solidFill>
                  <a:srgbClr val="000000"/>
                </a:solidFill>
              </a:rPr>
              <a:t>: 21 Black, 1 White, 1 American Indian/Native Hawaiian, 6 other</a:t>
            </a:r>
          </a:p>
          <a:p>
            <a:pPr marL="571500" indent="-571500">
              <a:buFont typeface="Arial" panose="020B0604020202020204" pitchFamily="34" charset="0"/>
              <a:buChar char="•"/>
            </a:pPr>
            <a:r>
              <a:rPr lang="en-US" sz="4000" b="0" u="sng" dirty="0">
                <a:solidFill>
                  <a:srgbClr val="000000"/>
                </a:solidFill>
              </a:rPr>
              <a:t>Ethnicity</a:t>
            </a:r>
            <a:r>
              <a:rPr lang="en-US" sz="4000" b="0" dirty="0">
                <a:solidFill>
                  <a:srgbClr val="000000"/>
                </a:solidFill>
              </a:rPr>
              <a:t>: 11 Latinx, 18 not Latinx</a:t>
            </a:r>
          </a:p>
          <a:p>
            <a:pPr marL="571500" indent="-571500">
              <a:buFont typeface="Arial" panose="020B0604020202020204" pitchFamily="34" charset="0"/>
              <a:buChar char="•"/>
            </a:pPr>
            <a:r>
              <a:rPr lang="en-US" sz="4000" b="0" u="sng" dirty="0">
                <a:solidFill>
                  <a:srgbClr val="000000"/>
                </a:solidFill>
              </a:rPr>
              <a:t>Age</a:t>
            </a:r>
            <a:r>
              <a:rPr lang="en-US" sz="4000" b="0" dirty="0">
                <a:solidFill>
                  <a:srgbClr val="000000"/>
                </a:solidFill>
              </a:rPr>
              <a:t>: Range 24 – 64 years</a:t>
            </a:r>
          </a:p>
          <a:p>
            <a:pPr marL="571500" indent="-571500">
              <a:buFont typeface="Arial" panose="020B0604020202020204" pitchFamily="34" charset="0"/>
              <a:buChar char="•"/>
            </a:pPr>
            <a:endParaRPr lang="en-US" sz="4000" b="0" dirty="0">
              <a:solidFill>
                <a:srgbClr val="000000"/>
              </a:solidFill>
            </a:endParaRPr>
          </a:p>
          <a:p>
            <a:pPr marL="571500" indent="-571500">
              <a:buFont typeface="Arial" panose="020B0604020202020204" pitchFamily="34" charset="0"/>
              <a:buChar char="•"/>
            </a:pPr>
            <a:endParaRPr lang="en-US" sz="4000" b="0" dirty="0">
              <a:solidFill>
                <a:srgbClr val="000000"/>
              </a:solidFill>
            </a:endParaRPr>
          </a:p>
        </p:txBody>
      </p:sp>
    </p:spTree>
    <p:extLst>
      <p:ext uri="{BB962C8B-B14F-4D97-AF65-F5344CB8AC3E}">
        <p14:creationId xmlns:p14="http://schemas.microsoft.com/office/powerpoint/2010/main" val="3403985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242595" y="94248"/>
            <a:ext cx="10921934" cy="1100070"/>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25000"/>
              </a:lnSpc>
              <a:spcBef>
                <a:spcPts val="1600"/>
              </a:spcBef>
              <a:spcAft>
                <a:spcPts val="0"/>
              </a:spcAft>
              <a:buClrTx/>
              <a:buSzTx/>
              <a:buFontTx/>
              <a:buNone/>
              <a:tabLst/>
              <a:defRPr/>
            </a:pPr>
            <a:r>
              <a:rPr kumimoji="0" lang="en-US" sz="3600" b="1" i="0" u="none" strike="noStrike" kern="1200" cap="none" spc="0" normalizeH="0" baseline="0" noProof="0" dirty="0">
                <a:ln>
                  <a:noFill/>
                </a:ln>
                <a:effectLst/>
                <a:uLnTx/>
                <a:uFillTx/>
                <a:latin typeface="Arial"/>
                <a:ea typeface="+mn-ea"/>
                <a:cs typeface="+mn-cs"/>
              </a:rPr>
              <a:t>Client participant characteristics (n=29)</a:t>
            </a:r>
          </a:p>
        </p:txBody>
      </p:sp>
      <p:sp>
        <p:nvSpPr>
          <p:cNvPr id="4" name="Content Placeholder 8">
            <a:extLst>
              <a:ext uri="{FF2B5EF4-FFF2-40B4-BE49-F238E27FC236}">
                <a16:creationId xmlns:a16="http://schemas.microsoft.com/office/drawing/2014/main" id="{2BC2FCB1-295B-4C94-8CED-CA07A413AB88}"/>
              </a:ext>
            </a:extLst>
          </p:cNvPr>
          <p:cNvSpPr txBox="1">
            <a:spLocks/>
          </p:cNvSpPr>
          <p:nvPr/>
        </p:nvSpPr>
        <p:spPr>
          <a:xfrm>
            <a:off x="242595" y="1643918"/>
            <a:ext cx="11595956" cy="3657600"/>
          </a:xfrm>
          <a:prstGeom prst="rect">
            <a:avLst/>
          </a:prstGeom>
        </p:spPr>
        <p:txBody>
          <a:bodyPr vert="horz" lIns="0" tIns="0" rIns="0" bIns="0" rtlCol="0">
            <a:noAutofit/>
          </a:bodyPr>
          <a:lstStyle>
            <a:lvl1pPr marL="0" indent="0" algn="l" defTabSz="914377" rtl="0" eaLnBrk="1" latinLnBrk="0" hangingPunct="1">
              <a:lnSpc>
                <a:spcPct val="117000"/>
              </a:lnSpc>
              <a:spcBef>
                <a:spcPts val="0"/>
              </a:spcBef>
              <a:buFont typeface="Arial" panose="020B0604020202020204" pitchFamily="34" charset="0"/>
              <a:buNone/>
              <a:defRPr sz="2000" b="1" kern="1200">
                <a:solidFill>
                  <a:schemeClr val="accent1"/>
                </a:solidFill>
                <a:latin typeface="+mn-lt"/>
                <a:ea typeface="+mn-ea"/>
                <a:cs typeface="+mn-cs"/>
              </a:defRPr>
            </a:lvl1pPr>
            <a:lvl2pPr marL="0" indent="0" algn="l" defTabSz="914377" rtl="0" eaLnBrk="1" latinLnBrk="0" hangingPunct="1">
              <a:lnSpc>
                <a:spcPct val="117000"/>
              </a:lnSpc>
              <a:spcBef>
                <a:spcPts val="0"/>
              </a:spcBef>
              <a:buFont typeface="Arial" panose="020B0604020202020204" pitchFamily="34" charset="0"/>
              <a:buNone/>
              <a:defRPr sz="2000" kern="1200">
                <a:solidFill>
                  <a:schemeClr val="tx1"/>
                </a:solidFill>
                <a:latin typeface="+mn-lt"/>
                <a:ea typeface="+mn-ea"/>
                <a:cs typeface="+mn-cs"/>
              </a:defRPr>
            </a:lvl2pPr>
            <a:lvl3pPr marL="302676" indent="-302676" algn="l" defTabSz="914377" rtl="0" eaLnBrk="1" latinLnBrk="0" hangingPunct="1">
              <a:lnSpc>
                <a:spcPct val="117000"/>
              </a:lnSpc>
              <a:spcBef>
                <a:spcPts val="0"/>
              </a:spcBef>
              <a:buFont typeface="Arial" panose="020B0604020202020204" pitchFamily="34" charset="0"/>
              <a:buChar char="•"/>
              <a:defRPr sz="2000" kern="1200">
                <a:solidFill>
                  <a:schemeClr val="tx1"/>
                </a:solidFill>
                <a:latin typeface="+mn-lt"/>
                <a:ea typeface="+mn-ea"/>
                <a:cs typeface="+mn-cs"/>
              </a:defRPr>
            </a:lvl3pPr>
            <a:lvl4pPr marL="613818" indent="-311143" algn="l" defTabSz="914377" rtl="0" eaLnBrk="1" latinLnBrk="0" hangingPunct="1">
              <a:lnSpc>
                <a:spcPct val="117000"/>
              </a:lnSpc>
              <a:spcBef>
                <a:spcPts val="0"/>
              </a:spcBef>
              <a:buFont typeface="Arial" panose="020B0604020202020204" pitchFamily="34" charset="0"/>
              <a:buChar char="–"/>
              <a:defRPr sz="1733" kern="1200">
                <a:solidFill>
                  <a:schemeClr val="tx1"/>
                </a:solidFill>
                <a:latin typeface="+mn-lt"/>
                <a:ea typeface="+mn-ea"/>
                <a:cs typeface="+mn-cs"/>
              </a:defRPr>
            </a:lvl4pPr>
            <a:lvl5pPr marL="833946" indent="-220128" algn="l" defTabSz="914377" rtl="0" eaLnBrk="1" latinLnBrk="0" hangingPunct="1">
              <a:lnSpc>
                <a:spcPct val="117000"/>
              </a:lnSpc>
              <a:spcBef>
                <a:spcPts val="0"/>
              </a:spcBef>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4000" b="0" dirty="0">
                <a:solidFill>
                  <a:srgbClr val="000000"/>
                </a:solidFill>
              </a:rPr>
              <a:t>3 used only drugs, 3 only alcohol, 23 both</a:t>
            </a:r>
          </a:p>
          <a:p>
            <a:pPr marL="571500" indent="-571500">
              <a:buFont typeface="Arial" panose="020B0604020202020204" pitchFamily="34" charset="0"/>
              <a:buChar char="•"/>
            </a:pPr>
            <a:r>
              <a:rPr lang="en-US" sz="4000" b="0" dirty="0">
                <a:solidFill>
                  <a:srgbClr val="000000"/>
                </a:solidFill>
              </a:rPr>
              <a:t>Had stayed in hotels run by 12 different agencies</a:t>
            </a:r>
          </a:p>
          <a:p>
            <a:pPr marL="571500" indent="-571500">
              <a:buFont typeface="Arial" panose="020B0604020202020204" pitchFamily="34" charset="0"/>
              <a:buChar char="•"/>
            </a:pPr>
            <a:r>
              <a:rPr lang="en-US" sz="4000" b="0" dirty="0">
                <a:solidFill>
                  <a:srgbClr val="000000"/>
                </a:solidFill>
              </a:rPr>
              <a:t>15 still in shelter, 8 still in hotels, 6 housed</a:t>
            </a:r>
          </a:p>
          <a:p>
            <a:pPr marL="571500" indent="-571500">
              <a:buFont typeface="Arial" panose="020B0604020202020204" pitchFamily="34" charset="0"/>
              <a:buChar char="•"/>
            </a:pPr>
            <a:endParaRPr lang="en-US" sz="4000" b="0" dirty="0">
              <a:solidFill>
                <a:srgbClr val="000000"/>
              </a:solidFill>
            </a:endParaRPr>
          </a:p>
          <a:p>
            <a:pPr marL="571500" indent="-571500">
              <a:buFont typeface="Arial" panose="020B0604020202020204" pitchFamily="34" charset="0"/>
              <a:buChar char="•"/>
            </a:pPr>
            <a:endParaRPr lang="en-US" sz="4000" b="0" dirty="0">
              <a:solidFill>
                <a:srgbClr val="000000"/>
              </a:solidFill>
            </a:endParaRPr>
          </a:p>
        </p:txBody>
      </p:sp>
    </p:spTree>
    <p:extLst>
      <p:ext uri="{BB962C8B-B14F-4D97-AF65-F5344CB8AC3E}">
        <p14:creationId xmlns:p14="http://schemas.microsoft.com/office/powerpoint/2010/main" val="142687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11809413" y="6189663"/>
            <a:ext cx="382587" cy="1857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041CE-D44E-914D-B85F-4D1E25348469}" type="slidenum">
              <a:rPr kumimoji="0" lang="en-US" sz="1600" b="0" i="0" u="none" strike="noStrike" kern="1200" cap="none" spc="0" normalizeH="0" baseline="0" noProof="0" smtClean="0">
                <a:ln>
                  <a:noFill/>
                </a:ln>
                <a:solidFill>
                  <a:srgbClr val="580F8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580F8B"/>
              </a:solidFill>
              <a:effectLst/>
              <a:uLnTx/>
              <a:uFillTx/>
              <a:latin typeface="Arial"/>
              <a:ea typeface="+mn-ea"/>
              <a:cs typeface="+mn-cs"/>
            </a:endParaRPr>
          </a:p>
        </p:txBody>
      </p:sp>
      <p:sp>
        <p:nvSpPr>
          <p:cNvPr id="6" name="Subtitle 4"/>
          <p:cNvSpPr txBox="1">
            <a:spLocks/>
          </p:cNvSpPr>
          <p:nvPr/>
        </p:nvSpPr>
        <p:spPr>
          <a:xfrm>
            <a:off x="242595" y="94248"/>
            <a:ext cx="10921934" cy="1100070"/>
          </a:xfrm>
          <a:prstGeom prst="rect">
            <a:avLst/>
          </a:prstGeom>
        </p:spPr>
        <p:txBody>
          <a:bodyPr>
            <a:noAutofit/>
          </a:bodyPr>
          <a:lstStyle>
            <a:lvl1pPr marL="0" indent="0" algn="l" defTabSz="609585" rtl="0" eaLnBrk="1" latinLnBrk="0" hangingPunct="1">
              <a:lnSpc>
                <a:spcPct val="125000"/>
              </a:lnSpc>
              <a:spcBef>
                <a:spcPts val="1600"/>
              </a:spcBef>
              <a:buFontTx/>
              <a:buNone/>
              <a:defRPr sz="1867" kern="1200" baseline="0">
                <a:solidFill>
                  <a:schemeClr val="tx2"/>
                </a:solidFill>
                <a:latin typeface="+mn-lt"/>
                <a:ea typeface="+mn-ea"/>
                <a:cs typeface="+mn-cs"/>
              </a:defRPr>
            </a:lvl1pPr>
            <a:lvl2pPr marL="670543" indent="-304792" algn="l" defTabSz="609585" rtl="0" eaLnBrk="1" latinLnBrk="0" hangingPunct="1">
              <a:lnSpc>
                <a:spcPct val="125000"/>
              </a:lnSpc>
              <a:spcBef>
                <a:spcPts val="1600"/>
              </a:spcBef>
              <a:buSzPct val="100000"/>
              <a:buFont typeface="Arial"/>
              <a:buChar char="•"/>
              <a:defRPr sz="1867" kern="1200" baseline="0">
                <a:solidFill>
                  <a:schemeClr val="tx2"/>
                </a:solidFill>
                <a:latin typeface="+mn-lt"/>
                <a:ea typeface="+mn-ea"/>
                <a:cs typeface="+mn-cs"/>
              </a:defRPr>
            </a:lvl2pPr>
            <a:lvl3pPr marL="1036294" indent="-304792" algn="l" defTabSz="609585" rtl="0" eaLnBrk="1" latinLnBrk="0" hangingPunct="1">
              <a:lnSpc>
                <a:spcPct val="125000"/>
              </a:lnSpc>
              <a:spcBef>
                <a:spcPts val="1600"/>
              </a:spcBef>
              <a:buFont typeface="Lucida Grande"/>
              <a:buChar char="·"/>
              <a:defRPr sz="1867" kern="1200" baseline="0">
                <a:solidFill>
                  <a:schemeClr val="tx2"/>
                </a:solidFill>
                <a:latin typeface="+mn-lt"/>
                <a:ea typeface="+mn-ea"/>
                <a:cs typeface="+mn-cs"/>
              </a:defRPr>
            </a:lvl3pPr>
            <a:lvl4pPr marL="1523962"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4pPr>
            <a:lvl5pPr marL="1828754" indent="-304792" algn="l" defTabSz="609585" rtl="0" eaLnBrk="1" latinLnBrk="0" hangingPunct="1">
              <a:lnSpc>
                <a:spcPct val="125000"/>
              </a:lnSpc>
              <a:spcBef>
                <a:spcPts val="1600"/>
              </a:spcBef>
              <a:buFont typeface="Arial"/>
              <a:buChar char="»"/>
              <a:defRPr sz="1333" kern="1200" baseline="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25000"/>
              </a:lnSpc>
              <a:spcBef>
                <a:spcPts val="1600"/>
              </a:spcBef>
              <a:spcAft>
                <a:spcPts val="0"/>
              </a:spcAft>
              <a:buClrTx/>
              <a:buSzTx/>
              <a:buFontTx/>
              <a:buNone/>
              <a:tabLst/>
              <a:defRPr/>
            </a:pPr>
            <a:r>
              <a:rPr kumimoji="0" lang="en-US" sz="3600" b="1" i="0" u="none" strike="noStrike" kern="1200" cap="none" spc="0" normalizeH="0" baseline="0" noProof="0" dirty="0">
                <a:ln>
                  <a:noFill/>
                </a:ln>
                <a:effectLst/>
                <a:uLnTx/>
                <a:uFillTx/>
                <a:latin typeface="Arial"/>
                <a:ea typeface="+mn-ea"/>
                <a:cs typeface="+mn-cs"/>
              </a:rPr>
              <a:t>Staff participant characteristics (n=23)</a:t>
            </a:r>
          </a:p>
        </p:txBody>
      </p:sp>
      <p:sp>
        <p:nvSpPr>
          <p:cNvPr id="7" name="Content Placeholder 8">
            <a:extLst>
              <a:ext uri="{FF2B5EF4-FFF2-40B4-BE49-F238E27FC236}">
                <a16:creationId xmlns:a16="http://schemas.microsoft.com/office/drawing/2014/main" id="{A14E0B3B-AEAC-4489-8C11-E908359923B6}"/>
              </a:ext>
            </a:extLst>
          </p:cNvPr>
          <p:cNvSpPr txBox="1">
            <a:spLocks/>
          </p:cNvSpPr>
          <p:nvPr/>
        </p:nvSpPr>
        <p:spPr>
          <a:xfrm>
            <a:off x="242595" y="1643918"/>
            <a:ext cx="11595956" cy="3657600"/>
          </a:xfrm>
          <a:prstGeom prst="rect">
            <a:avLst/>
          </a:prstGeom>
        </p:spPr>
        <p:txBody>
          <a:bodyPr vert="horz" lIns="0" tIns="0" rIns="0" bIns="0" rtlCol="0">
            <a:noAutofit/>
          </a:bodyPr>
          <a:lstStyle>
            <a:lvl1pPr marL="0" indent="0" algn="l" defTabSz="914377" rtl="0" eaLnBrk="1" latinLnBrk="0" hangingPunct="1">
              <a:lnSpc>
                <a:spcPct val="117000"/>
              </a:lnSpc>
              <a:spcBef>
                <a:spcPts val="0"/>
              </a:spcBef>
              <a:buFont typeface="Arial" panose="020B0604020202020204" pitchFamily="34" charset="0"/>
              <a:buNone/>
              <a:defRPr sz="2000" b="1" kern="1200">
                <a:solidFill>
                  <a:schemeClr val="accent1"/>
                </a:solidFill>
                <a:latin typeface="+mn-lt"/>
                <a:ea typeface="+mn-ea"/>
                <a:cs typeface="+mn-cs"/>
              </a:defRPr>
            </a:lvl1pPr>
            <a:lvl2pPr marL="0" indent="0" algn="l" defTabSz="914377" rtl="0" eaLnBrk="1" latinLnBrk="0" hangingPunct="1">
              <a:lnSpc>
                <a:spcPct val="117000"/>
              </a:lnSpc>
              <a:spcBef>
                <a:spcPts val="0"/>
              </a:spcBef>
              <a:buFont typeface="Arial" panose="020B0604020202020204" pitchFamily="34" charset="0"/>
              <a:buNone/>
              <a:defRPr sz="2000" kern="1200">
                <a:solidFill>
                  <a:schemeClr val="tx1"/>
                </a:solidFill>
                <a:latin typeface="+mn-lt"/>
                <a:ea typeface="+mn-ea"/>
                <a:cs typeface="+mn-cs"/>
              </a:defRPr>
            </a:lvl2pPr>
            <a:lvl3pPr marL="302676" indent="-302676" algn="l" defTabSz="914377" rtl="0" eaLnBrk="1" latinLnBrk="0" hangingPunct="1">
              <a:lnSpc>
                <a:spcPct val="117000"/>
              </a:lnSpc>
              <a:spcBef>
                <a:spcPts val="0"/>
              </a:spcBef>
              <a:buFont typeface="Arial" panose="020B0604020202020204" pitchFamily="34" charset="0"/>
              <a:buChar char="•"/>
              <a:defRPr sz="2000" kern="1200">
                <a:solidFill>
                  <a:schemeClr val="tx1"/>
                </a:solidFill>
                <a:latin typeface="+mn-lt"/>
                <a:ea typeface="+mn-ea"/>
                <a:cs typeface="+mn-cs"/>
              </a:defRPr>
            </a:lvl3pPr>
            <a:lvl4pPr marL="613818" indent="-311143" algn="l" defTabSz="914377" rtl="0" eaLnBrk="1" latinLnBrk="0" hangingPunct="1">
              <a:lnSpc>
                <a:spcPct val="117000"/>
              </a:lnSpc>
              <a:spcBef>
                <a:spcPts val="0"/>
              </a:spcBef>
              <a:buFont typeface="Arial" panose="020B0604020202020204" pitchFamily="34" charset="0"/>
              <a:buChar char="–"/>
              <a:defRPr sz="1733" kern="1200">
                <a:solidFill>
                  <a:schemeClr val="tx1"/>
                </a:solidFill>
                <a:latin typeface="+mn-lt"/>
                <a:ea typeface="+mn-ea"/>
                <a:cs typeface="+mn-cs"/>
              </a:defRPr>
            </a:lvl4pPr>
            <a:lvl5pPr marL="833946" indent="-220128" algn="l" defTabSz="914377" rtl="0" eaLnBrk="1" latinLnBrk="0" hangingPunct="1">
              <a:lnSpc>
                <a:spcPct val="117000"/>
              </a:lnSpc>
              <a:spcBef>
                <a:spcPts val="0"/>
              </a:spcBef>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da-DK" sz="4000" b="0" u="sng" dirty="0">
                <a:solidFill>
                  <a:srgbClr val="000000"/>
                </a:solidFill>
              </a:rPr>
              <a:t>Gender</a:t>
            </a:r>
            <a:r>
              <a:rPr lang="da-DK" sz="4000" b="0" dirty="0">
                <a:solidFill>
                  <a:srgbClr val="000000"/>
                </a:solidFill>
              </a:rPr>
              <a:t>: 9 men, 14 women</a:t>
            </a:r>
          </a:p>
          <a:p>
            <a:pPr marL="571500" indent="-571500">
              <a:buFont typeface="Arial" panose="020B0604020202020204" pitchFamily="34" charset="0"/>
              <a:buChar char="•"/>
            </a:pPr>
            <a:r>
              <a:rPr lang="en-US" sz="4000" b="0" u="sng" dirty="0">
                <a:solidFill>
                  <a:srgbClr val="000000"/>
                </a:solidFill>
              </a:rPr>
              <a:t>Race</a:t>
            </a:r>
            <a:r>
              <a:rPr lang="en-US" sz="4000" b="0" dirty="0">
                <a:solidFill>
                  <a:srgbClr val="000000"/>
                </a:solidFill>
              </a:rPr>
              <a:t>: 12 Black, 9 White, 1 Asian, 1 American Indian/Native Hawaiian, 6 other</a:t>
            </a:r>
          </a:p>
          <a:p>
            <a:pPr marL="571500" indent="-571500">
              <a:buFont typeface="Arial" panose="020B0604020202020204" pitchFamily="34" charset="0"/>
              <a:buChar char="•"/>
            </a:pPr>
            <a:r>
              <a:rPr lang="en-US" sz="4000" b="0" u="sng" dirty="0">
                <a:solidFill>
                  <a:srgbClr val="000000"/>
                </a:solidFill>
              </a:rPr>
              <a:t>Ethnicity</a:t>
            </a:r>
            <a:r>
              <a:rPr lang="en-US" sz="4000" b="0" dirty="0">
                <a:solidFill>
                  <a:srgbClr val="000000"/>
                </a:solidFill>
              </a:rPr>
              <a:t>: 1 Latinx, 22 not Latinx</a:t>
            </a:r>
          </a:p>
          <a:p>
            <a:pPr marL="571500" indent="-571500">
              <a:buFont typeface="Arial" panose="020B0604020202020204" pitchFamily="34" charset="0"/>
              <a:buChar char="•"/>
            </a:pPr>
            <a:r>
              <a:rPr lang="en-US" sz="4000" b="0" u="sng" dirty="0">
                <a:solidFill>
                  <a:srgbClr val="000000"/>
                </a:solidFill>
              </a:rPr>
              <a:t>Age</a:t>
            </a:r>
            <a:r>
              <a:rPr lang="en-US" sz="4000" b="0" dirty="0">
                <a:solidFill>
                  <a:srgbClr val="000000"/>
                </a:solidFill>
              </a:rPr>
              <a:t>: Range 28 – 69 years</a:t>
            </a:r>
          </a:p>
          <a:p>
            <a:pPr marL="571500" indent="-571500">
              <a:buFont typeface="Arial" panose="020B0604020202020204" pitchFamily="34" charset="0"/>
              <a:buChar char="•"/>
            </a:pPr>
            <a:endParaRPr lang="en-US" sz="4000" b="0" dirty="0">
              <a:solidFill>
                <a:srgbClr val="000000"/>
              </a:solidFill>
            </a:endParaRPr>
          </a:p>
        </p:txBody>
      </p:sp>
    </p:spTree>
    <p:extLst>
      <p:ext uri="{BB962C8B-B14F-4D97-AF65-F5344CB8AC3E}">
        <p14:creationId xmlns:p14="http://schemas.microsoft.com/office/powerpoint/2010/main" val="690483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YULH Classic Office Colors">
      <a:dk1>
        <a:srgbClr val="53565A"/>
      </a:dk1>
      <a:lt1>
        <a:sysClr val="window" lastClr="FFFFFF"/>
      </a:lt1>
      <a:dk2>
        <a:srgbClr val="580F8B"/>
      </a:dk2>
      <a:lt2>
        <a:srgbClr val="BEBEFF"/>
      </a:lt2>
      <a:accent1>
        <a:srgbClr val="8000FF"/>
      </a:accent1>
      <a:accent2>
        <a:srgbClr val="E7A12D"/>
      </a:accent2>
      <a:accent3>
        <a:srgbClr val="0592C1"/>
      </a:accent3>
      <a:accent4>
        <a:srgbClr val="E25B6A"/>
      </a:accent4>
      <a:accent5>
        <a:srgbClr val="3FB0A6"/>
      </a:accent5>
      <a:accent6>
        <a:srgbClr val="84A1BE"/>
      </a:accent6>
      <a:hlink>
        <a:srgbClr val="8000FF"/>
      </a:hlink>
      <a:folHlink>
        <a:srgbClr val="AE73FF"/>
      </a:folHlink>
    </a:clrScheme>
    <a:fontScheme name="NYULH Offic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2" id="{25C5F624-E2AC-B84B-9324-EEA2550676A7}" vid="{6FBFA47C-8674-0B49-96A8-296529C41E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3919</TotalTime>
  <Words>4739</Words>
  <Application>Microsoft Office PowerPoint</Application>
  <PresentationFormat>Widescreen</PresentationFormat>
  <Paragraphs>345</Paragraphs>
  <Slides>38</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Aptos</vt:lpstr>
      <vt:lpstr>Arial</vt:lpstr>
      <vt:lpstr>Calibri</vt:lpstr>
      <vt:lpstr>Calibri Light</vt:lpstr>
      <vt:lpstr>Office Theme</vt:lpstr>
      <vt:lpstr>1_Office Theme</vt:lpstr>
      <vt:lpstr>A qualitative exploration of the substance use impacts of a large-scale hoteling intervention for people experiencing homelessness in NYC during the COVID-19 pandemic  </vt:lpstr>
      <vt:lpstr>Funding</vt:lpstr>
      <vt:lpstr>PowerPoint Presentation</vt:lpstr>
      <vt:lpstr>PowerPoint Presentation</vt:lpstr>
      <vt:lpstr>POP Study Aims</vt:lpstr>
      <vt:lpstr>POP Study 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Big Picture</vt:lpstr>
      <vt:lpstr>Innovations at the intersection of homelessness and substance use during the COVID-19 pandemic: a scoping review  </vt:lpstr>
      <vt:lpstr>Background</vt:lpstr>
      <vt:lpstr>Goal of scoping review of the literature </vt:lpstr>
      <vt:lpstr>Methods – search strategy</vt:lpstr>
      <vt:lpstr>Methods – inclusion and exclusion criteria</vt:lpstr>
      <vt:lpstr>Methods – data extraction and analysis</vt:lpstr>
      <vt:lpstr>PowerPoint Presentation</vt:lpstr>
      <vt:lpstr>Article characteristics</vt:lpstr>
      <vt:lpstr>Interventions described in the articles</vt:lpstr>
      <vt:lpstr>Interventions described in the articles</vt:lpstr>
      <vt:lpstr>Discussion</vt:lpstr>
      <vt:lpstr>Conclusions</vt:lpstr>
      <vt:lpstr>Thank you!</vt:lpstr>
      <vt:lpstr>Supplemental slides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qualitative exploration of the substance use impacts of a large-scale hoteling intervention for people experiencing homelessness in NYC during the COVID-19 pandemic</dc:title>
  <dc:creator>Passmore, Hannah</dc:creator>
  <cp:lastModifiedBy>Rental End User</cp:lastModifiedBy>
  <cp:revision>157</cp:revision>
  <dcterms:created xsi:type="dcterms:W3CDTF">2024-07-01T19:24:03Z</dcterms:created>
  <dcterms:modified xsi:type="dcterms:W3CDTF">2024-11-14T17:51:19Z</dcterms:modified>
</cp:coreProperties>
</file>