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2" r:id="rId6"/>
    <p:sldId id="261" r:id="rId7"/>
    <p:sldId id="273" r:id="rId8"/>
    <p:sldId id="286" r:id="rId9"/>
    <p:sldId id="287" r:id="rId10"/>
    <p:sldId id="288" r:id="rId11"/>
    <p:sldId id="274" r:id="rId12"/>
    <p:sldId id="275" r:id="rId13"/>
    <p:sldId id="276" r:id="rId14"/>
    <p:sldId id="277" r:id="rId15"/>
    <p:sldId id="265" r:id="rId16"/>
    <p:sldId id="272" r:id="rId17"/>
    <p:sldId id="281" r:id="rId18"/>
    <p:sldId id="282" r:id="rId19"/>
    <p:sldId id="283" r:id="rId20"/>
    <p:sldId id="284" r:id="rId21"/>
    <p:sldId id="285" r:id="rId22"/>
    <p:sldId id="267" r:id="rId23"/>
    <p:sldId id="270" r:id="rId24"/>
    <p:sldId id="268" r:id="rId25"/>
    <p:sldId id="269" r:id="rId26"/>
    <p:sldId id="289" r:id="rId27"/>
    <p:sldId id="27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DE3E58-76CF-408F-8DB5-121977EE2DE0}" v="5" dt="2023-10-04T23:51:46.5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590" autoAdjust="0"/>
    <p:restoredTop sz="72304"/>
  </p:normalViewPr>
  <p:slideViewPr>
    <p:cSldViewPr snapToGrid="0">
      <p:cViewPr varScale="1">
        <p:scale>
          <a:sx n="30" d="100"/>
          <a:sy n="30" d="100"/>
        </p:scale>
        <p:origin x="216" y="1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arine F Marshall" userId="1564f55c-7652-4a69-a664-a863a2791bbd" providerId="ADAL" clId="{70DE3E58-76CF-408F-8DB5-121977EE2DE0}"/>
    <pc:docChg chg="undo custSel addSld modSld sldOrd">
      <pc:chgData name="Katharine F Marshall" userId="1564f55c-7652-4a69-a664-a863a2791bbd" providerId="ADAL" clId="{70DE3E58-76CF-408F-8DB5-121977EE2DE0}" dt="2023-10-05T00:01:26.147" v="707" actId="20577"/>
      <pc:docMkLst>
        <pc:docMk/>
      </pc:docMkLst>
      <pc:sldChg chg="modSp mod">
        <pc:chgData name="Katharine F Marshall" userId="1564f55c-7652-4a69-a664-a863a2791bbd" providerId="ADAL" clId="{70DE3E58-76CF-408F-8DB5-121977EE2DE0}" dt="2023-10-04T23:48:06.863" v="118" actId="207"/>
        <pc:sldMkLst>
          <pc:docMk/>
          <pc:sldMk cId="2625231733" sldId="256"/>
        </pc:sldMkLst>
        <pc:spChg chg="mod">
          <ac:chgData name="Katharine F Marshall" userId="1564f55c-7652-4a69-a664-a863a2791bbd" providerId="ADAL" clId="{70DE3E58-76CF-408F-8DB5-121977EE2DE0}" dt="2023-10-04T23:48:06.863" v="118" actId="207"/>
          <ac:spMkLst>
            <pc:docMk/>
            <pc:sldMk cId="2625231733" sldId="256"/>
            <ac:spMk id="2" creationId="{74AA1383-2D3B-E3C9-9088-14FAC49A6414}"/>
          </ac:spMkLst>
        </pc:spChg>
        <pc:spChg chg="mod">
          <ac:chgData name="Katharine F Marshall" userId="1564f55c-7652-4a69-a664-a863a2791bbd" providerId="ADAL" clId="{70DE3E58-76CF-408F-8DB5-121977EE2DE0}" dt="2023-10-04T23:47:54.444" v="117" actId="20577"/>
          <ac:spMkLst>
            <pc:docMk/>
            <pc:sldMk cId="2625231733" sldId="256"/>
            <ac:spMk id="3" creationId="{BC0F7C7C-6804-509C-0515-86A5FE406219}"/>
          </ac:spMkLst>
        </pc:spChg>
      </pc:sldChg>
      <pc:sldChg chg="modSp mod">
        <pc:chgData name="Katharine F Marshall" userId="1564f55c-7652-4a69-a664-a863a2791bbd" providerId="ADAL" clId="{70DE3E58-76CF-408F-8DB5-121977EE2DE0}" dt="2023-10-04T23:48:10.477" v="119" actId="207"/>
        <pc:sldMkLst>
          <pc:docMk/>
          <pc:sldMk cId="915778209" sldId="257"/>
        </pc:sldMkLst>
        <pc:spChg chg="mod">
          <ac:chgData name="Katharine F Marshall" userId="1564f55c-7652-4a69-a664-a863a2791bbd" providerId="ADAL" clId="{70DE3E58-76CF-408F-8DB5-121977EE2DE0}" dt="2023-10-04T23:48:10.477" v="119" actId="207"/>
          <ac:spMkLst>
            <pc:docMk/>
            <pc:sldMk cId="915778209" sldId="257"/>
            <ac:spMk id="2" creationId="{E73F68F5-05DD-81BC-3ECD-D672A8CC9295}"/>
          </ac:spMkLst>
        </pc:spChg>
      </pc:sldChg>
      <pc:sldChg chg="modSp mod">
        <pc:chgData name="Katharine F Marshall" userId="1564f55c-7652-4a69-a664-a863a2791bbd" providerId="ADAL" clId="{70DE3E58-76CF-408F-8DB5-121977EE2DE0}" dt="2023-10-04T23:52:49.213" v="161" actId="20577"/>
        <pc:sldMkLst>
          <pc:docMk/>
          <pc:sldMk cId="3546475171" sldId="258"/>
        </pc:sldMkLst>
        <pc:spChg chg="mod">
          <ac:chgData name="Katharine F Marshall" userId="1564f55c-7652-4a69-a664-a863a2791bbd" providerId="ADAL" clId="{70DE3E58-76CF-408F-8DB5-121977EE2DE0}" dt="2023-10-04T23:48:13.253" v="120" actId="207"/>
          <ac:spMkLst>
            <pc:docMk/>
            <pc:sldMk cId="3546475171" sldId="258"/>
            <ac:spMk id="2" creationId="{E73F68F5-05DD-81BC-3ECD-D672A8CC9295}"/>
          </ac:spMkLst>
        </pc:spChg>
        <pc:spChg chg="mod">
          <ac:chgData name="Katharine F Marshall" userId="1564f55c-7652-4a69-a664-a863a2791bbd" providerId="ADAL" clId="{70DE3E58-76CF-408F-8DB5-121977EE2DE0}" dt="2023-10-04T23:52:49.213" v="161" actId="20577"/>
          <ac:spMkLst>
            <pc:docMk/>
            <pc:sldMk cId="3546475171" sldId="258"/>
            <ac:spMk id="3" creationId="{4A4D9F45-EB64-0257-FA0C-2314D516B233}"/>
          </ac:spMkLst>
        </pc:spChg>
      </pc:sldChg>
      <pc:sldChg chg="addSp modSp mod">
        <pc:chgData name="Katharine F Marshall" userId="1564f55c-7652-4a69-a664-a863a2791bbd" providerId="ADAL" clId="{70DE3E58-76CF-408F-8DB5-121977EE2DE0}" dt="2023-10-04T23:48:40.584" v="124" actId="207"/>
        <pc:sldMkLst>
          <pc:docMk/>
          <pc:sldMk cId="1223707839" sldId="259"/>
        </pc:sldMkLst>
        <pc:spChg chg="mod">
          <ac:chgData name="Katharine F Marshall" userId="1564f55c-7652-4a69-a664-a863a2791bbd" providerId="ADAL" clId="{70DE3E58-76CF-408F-8DB5-121977EE2DE0}" dt="2023-10-04T23:48:16.198" v="121" actId="207"/>
          <ac:spMkLst>
            <pc:docMk/>
            <pc:sldMk cId="1223707839" sldId="259"/>
            <ac:spMk id="2" creationId="{E73F68F5-05DD-81BC-3ECD-D672A8CC9295}"/>
          </ac:spMkLst>
        </pc:spChg>
        <pc:spChg chg="mod">
          <ac:chgData name="Katharine F Marshall" userId="1564f55c-7652-4a69-a664-a863a2791bbd" providerId="ADAL" clId="{70DE3E58-76CF-408F-8DB5-121977EE2DE0}" dt="2023-10-04T23:44:18.315" v="66" actId="14100"/>
          <ac:spMkLst>
            <pc:docMk/>
            <pc:sldMk cId="1223707839" sldId="259"/>
            <ac:spMk id="3" creationId="{4A4D9F45-EB64-0257-FA0C-2314D516B233}"/>
          </ac:spMkLst>
        </pc:spChg>
        <pc:picChg chg="add mod">
          <ac:chgData name="Katharine F Marshall" userId="1564f55c-7652-4a69-a664-a863a2791bbd" providerId="ADAL" clId="{70DE3E58-76CF-408F-8DB5-121977EE2DE0}" dt="2023-10-04T23:48:40.584" v="124" actId="207"/>
          <ac:picMkLst>
            <pc:docMk/>
            <pc:sldMk cId="1223707839" sldId="259"/>
            <ac:picMk id="7" creationId="{015C54AE-C37F-00B8-7590-E2A33A796C16}"/>
          </ac:picMkLst>
        </pc:picChg>
      </pc:sldChg>
      <pc:sldChg chg="addSp modSp mod">
        <pc:chgData name="Katharine F Marshall" userId="1564f55c-7652-4a69-a664-a863a2791bbd" providerId="ADAL" clId="{70DE3E58-76CF-408F-8DB5-121977EE2DE0}" dt="2023-10-04T23:48:54.189" v="127" actId="207"/>
        <pc:sldMkLst>
          <pc:docMk/>
          <pc:sldMk cId="1679201731" sldId="260"/>
        </pc:sldMkLst>
        <pc:spChg chg="mod">
          <ac:chgData name="Katharine F Marshall" userId="1564f55c-7652-4a69-a664-a863a2791bbd" providerId="ADAL" clId="{70DE3E58-76CF-408F-8DB5-121977EE2DE0}" dt="2023-10-04T23:48:54.189" v="127" actId="207"/>
          <ac:spMkLst>
            <pc:docMk/>
            <pc:sldMk cId="1679201731" sldId="260"/>
            <ac:spMk id="2" creationId="{E73F68F5-05DD-81BC-3ECD-D672A8CC9295}"/>
          </ac:spMkLst>
        </pc:spChg>
        <pc:spChg chg="mod">
          <ac:chgData name="Katharine F Marshall" userId="1564f55c-7652-4a69-a664-a863a2791bbd" providerId="ADAL" clId="{70DE3E58-76CF-408F-8DB5-121977EE2DE0}" dt="2023-10-04T23:47:13.966" v="100" actId="12"/>
          <ac:spMkLst>
            <pc:docMk/>
            <pc:sldMk cId="1679201731" sldId="260"/>
            <ac:spMk id="3" creationId="{4A4D9F45-EB64-0257-FA0C-2314D516B233}"/>
          </ac:spMkLst>
        </pc:spChg>
        <pc:picChg chg="add mod">
          <ac:chgData name="Katharine F Marshall" userId="1564f55c-7652-4a69-a664-a863a2791bbd" providerId="ADAL" clId="{70DE3E58-76CF-408F-8DB5-121977EE2DE0}" dt="2023-10-04T23:48:50.360" v="126" actId="207"/>
          <ac:picMkLst>
            <pc:docMk/>
            <pc:sldMk cId="1679201731" sldId="260"/>
            <ac:picMk id="5" creationId="{527C5E9C-07BA-6B39-BF23-C29B6824CF66}"/>
          </ac:picMkLst>
        </pc:picChg>
      </pc:sldChg>
      <pc:sldChg chg="addSp modSp mod">
        <pc:chgData name="Katharine F Marshall" userId="1564f55c-7652-4a69-a664-a863a2791bbd" providerId="ADAL" clId="{70DE3E58-76CF-408F-8DB5-121977EE2DE0}" dt="2023-10-04T23:49:05.415" v="129" actId="207"/>
        <pc:sldMkLst>
          <pc:docMk/>
          <pc:sldMk cId="1679437058" sldId="261"/>
        </pc:sldMkLst>
        <pc:spChg chg="mod">
          <ac:chgData name="Katharine F Marshall" userId="1564f55c-7652-4a69-a664-a863a2791bbd" providerId="ADAL" clId="{70DE3E58-76CF-408F-8DB5-121977EE2DE0}" dt="2023-10-04T23:48:58.509" v="128" actId="207"/>
          <ac:spMkLst>
            <pc:docMk/>
            <pc:sldMk cId="1679437058" sldId="261"/>
            <ac:spMk id="2" creationId="{E73F68F5-05DD-81BC-3ECD-D672A8CC9295}"/>
          </ac:spMkLst>
        </pc:spChg>
        <pc:spChg chg="mod">
          <ac:chgData name="Katharine F Marshall" userId="1564f55c-7652-4a69-a664-a863a2791bbd" providerId="ADAL" clId="{70DE3E58-76CF-408F-8DB5-121977EE2DE0}" dt="2023-10-04T23:46:59.607" v="94" actId="403"/>
          <ac:spMkLst>
            <pc:docMk/>
            <pc:sldMk cId="1679437058" sldId="261"/>
            <ac:spMk id="3" creationId="{4A4D9F45-EB64-0257-FA0C-2314D516B233}"/>
          </ac:spMkLst>
        </pc:spChg>
        <pc:picChg chg="add mod">
          <ac:chgData name="Katharine F Marshall" userId="1564f55c-7652-4a69-a664-a863a2791bbd" providerId="ADAL" clId="{70DE3E58-76CF-408F-8DB5-121977EE2DE0}" dt="2023-10-04T23:49:05.415" v="129" actId="207"/>
          <ac:picMkLst>
            <pc:docMk/>
            <pc:sldMk cId="1679437058" sldId="261"/>
            <ac:picMk id="4" creationId="{364E3945-B883-DA7E-32FF-64F44FC5BEC9}"/>
          </ac:picMkLst>
        </pc:picChg>
      </pc:sldChg>
      <pc:sldChg chg="addSp modSp mod">
        <pc:chgData name="Katharine F Marshall" userId="1564f55c-7652-4a69-a664-a863a2791bbd" providerId="ADAL" clId="{70DE3E58-76CF-408F-8DB5-121977EE2DE0}" dt="2023-10-04T23:48:45.791" v="125" actId="207"/>
        <pc:sldMkLst>
          <pc:docMk/>
          <pc:sldMk cId="4263671013" sldId="262"/>
        </pc:sldMkLst>
        <pc:spChg chg="mod">
          <ac:chgData name="Katharine F Marshall" userId="1564f55c-7652-4a69-a664-a863a2791bbd" providerId="ADAL" clId="{70DE3E58-76CF-408F-8DB5-121977EE2DE0}" dt="2023-10-04T23:48:20.973" v="122" actId="207"/>
          <ac:spMkLst>
            <pc:docMk/>
            <pc:sldMk cId="4263671013" sldId="262"/>
            <ac:spMk id="2" creationId="{E73F68F5-05DD-81BC-3ECD-D672A8CC9295}"/>
          </ac:spMkLst>
        </pc:spChg>
        <pc:spChg chg="mod">
          <ac:chgData name="Katharine F Marshall" userId="1564f55c-7652-4a69-a664-a863a2791bbd" providerId="ADAL" clId="{70DE3E58-76CF-408F-8DB5-121977EE2DE0}" dt="2023-10-04T23:45:25.436" v="72" actId="14100"/>
          <ac:spMkLst>
            <pc:docMk/>
            <pc:sldMk cId="4263671013" sldId="262"/>
            <ac:spMk id="3" creationId="{4A4D9F45-EB64-0257-FA0C-2314D516B233}"/>
          </ac:spMkLst>
        </pc:spChg>
        <pc:picChg chg="add mod">
          <ac:chgData name="Katharine F Marshall" userId="1564f55c-7652-4a69-a664-a863a2791bbd" providerId="ADAL" clId="{70DE3E58-76CF-408F-8DB5-121977EE2DE0}" dt="2023-10-04T23:48:45.791" v="125" actId="207"/>
          <ac:picMkLst>
            <pc:docMk/>
            <pc:sldMk cId="4263671013" sldId="262"/>
            <ac:picMk id="4" creationId="{E15FA925-8AFB-823B-700B-5B4AA0FF4F74}"/>
          </ac:picMkLst>
        </pc:picChg>
      </pc:sldChg>
      <pc:sldChg chg="modSp mod">
        <pc:chgData name="Katharine F Marshall" userId="1564f55c-7652-4a69-a664-a863a2791bbd" providerId="ADAL" clId="{70DE3E58-76CF-408F-8DB5-121977EE2DE0}" dt="2023-10-04T23:51:02.509" v="148" actId="12385"/>
        <pc:sldMkLst>
          <pc:docMk/>
          <pc:sldMk cId="3179513469" sldId="263"/>
        </pc:sldMkLst>
        <pc:spChg chg="mod">
          <ac:chgData name="Katharine F Marshall" userId="1564f55c-7652-4a69-a664-a863a2791bbd" providerId="ADAL" clId="{70DE3E58-76CF-408F-8DB5-121977EE2DE0}" dt="2023-10-04T23:49:26.245" v="132" actId="1076"/>
          <ac:spMkLst>
            <pc:docMk/>
            <pc:sldMk cId="3179513469" sldId="263"/>
            <ac:spMk id="2" creationId="{E73F68F5-05DD-81BC-3ECD-D672A8CC9295}"/>
          </ac:spMkLst>
        </pc:spChg>
        <pc:spChg chg="mod">
          <ac:chgData name="Katharine F Marshall" userId="1564f55c-7652-4a69-a664-a863a2791bbd" providerId="ADAL" clId="{70DE3E58-76CF-408F-8DB5-121977EE2DE0}" dt="2023-10-04T23:50:45.107" v="145" actId="1076"/>
          <ac:spMkLst>
            <pc:docMk/>
            <pc:sldMk cId="3179513469" sldId="263"/>
            <ac:spMk id="9" creationId="{14BA4251-CC15-94E9-8172-F06167315E2D}"/>
          </ac:spMkLst>
        </pc:spChg>
        <pc:spChg chg="mod">
          <ac:chgData name="Katharine F Marshall" userId="1564f55c-7652-4a69-a664-a863a2791bbd" providerId="ADAL" clId="{70DE3E58-76CF-408F-8DB5-121977EE2DE0}" dt="2023-10-04T23:50:30.387" v="141" actId="2085"/>
          <ac:spMkLst>
            <pc:docMk/>
            <pc:sldMk cId="3179513469" sldId="263"/>
            <ac:spMk id="10" creationId="{D56B1CCA-5FA6-1116-7FED-DA18379B7956}"/>
          </ac:spMkLst>
        </pc:spChg>
        <pc:graphicFrameChg chg="mod modGraphic">
          <ac:chgData name="Katharine F Marshall" userId="1564f55c-7652-4a69-a664-a863a2791bbd" providerId="ADAL" clId="{70DE3E58-76CF-408F-8DB5-121977EE2DE0}" dt="2023-10-04T23:50:50.772" v="146" actId="12385"/>
          <ac:graphicFrameMkLst>
            <pc:docMk/>
            <pc:sldMk cId="3179513469" sldId="263"/>
            <ac:graphicFrameMk id="7" creationId="{59189FB6-8359-5F6D-7BE1-4DC271302CE1}"/>
          </ac:graphicFrameMkLst>
        </pc:graphicFrameChg>
        <pc:graphicFrameChg chg="mod modGraphic">
          <ac:chgData name="Katharine F Marshall" userId="1564f55c-7652-4a69-a664-a863a2791bbd" providerId="ADAL" clId="{70DE3E58-76CF-408F-8DB5-121977EE2DE0}" dt="2023-10-04T23:50:43.500" v="144" actId="1076"/>
          <ac:graphicFrameMkLst>
            <pc:docMk/>
            <pc:sldMk cId="3179513469" sldId="263"/>
            <ac:graphicFrameMk id="8" creationId="{A745714C-773A-ADBE-CBFD-FA94259F60DE}"/>
          </ac:graphicFrameMkLst>
        </pc:graphicFrameChg>
        <pc:graphicFrameChg chg="modGraphic">
          <ac:chgData name="Katharine F Marshall" userId="1564f55c-7652-4a69-a664-a863a2791bbd" providerId="ADAL" clId="{70DE3E58-76CF-408F-8DB5-121977EE2DE0}" dt="2023-10-04T23:51:02.509" v="148" actId="12385"/>
          <ac:graphicFrameMkLst>
            <pc:docMk/>
            <pc:sldMk cId="3179513469" sldId="263"/>
            <ac:graphicFrameMk id="16" creationId="{9CA42953-C708-22F1-1162-B5903D1B16F2}"/>
          </ac:graphicFrameMkLst>
        </pc:graphicFrameChg>
      </pc:sldChg>
      <pc:sldChg chg="modSp mod">
        <pc:chgData name="Katharine F Marshall" userId="1564f55c-7652-4a69-a664-a863a2791bbd" providerId="ADAL" clId="{70DE3E58-76CF-408F-8DB5-121977EE2DE0}" dt="2023-10-04T23:51:54.101" v="153" actId="207"/>
        <pc:sldMkLst>
          <pc:docMk/>
          <pc:sldMk cId="32068674" sldId="264"/>
        </pc:sldMkLst>
        <pc:spChg chg="mod">
          <ac:chgData name="Katharine F Marshall" userId="1564f55c-7652-4a69-a664-a863a2791bbd" providerId="ADAL" clId="{70DE3E58-76CF-408F-8DB5-121977EE2DE0}" dt="2023-10-04T23:51:54.101" v="153" actId="207"/>
          <ac:spMkLst>
            <pc:docMk/>
            <pc:sldMk cId="32068674" sldId="264"/>
            <ac:spMk id="2" creationId="{E73F68F5-05DD-81BC-3ECD-D672A8CC9295}"/>
          </ac:spMkLst>
        </pc:spChg>
        <pc:graphicFrameChg chg="mod">
          <ac:chgData name="Katharine F Marshall" userId="1564f55c-7652-4a69-a664-a863a2791bbd" providerId="ADAL" clId="{70DE3E58-76CF-408F-8DB5-121977EE2DE0}" dt="2023-10-04T23:51:46.505" v="152" actId="12100"/>
          <ac:graphicFrameMkLst>
            <pc:docMk/>
            <pc:sldMk cId="32068674" sldId="264"/>
            <ac:graphicFrameMk id="5" creationId="{5EABE624-5E6B-BA24-81BD-A261A50A1FC9}"/>
          </ac:graphicFrameMkLst>
        </pc:graphicFrameChg>
      </pc:sldChg>
      <pc:sldChg chg="addSp modSp mod">
        <pc:chgData name="Katharine F Marshall" userId="1564f55c-7652-4a69-a664-a863a2791bbd" providerId="ADAL" clId="{70DE3E58-76CF-408F-8DB5-121977EE2DE0}" dt="2023-10-04T23:51:21.626" v="151" actId="208"/>
        <pc:sldMkLst>
          <pc:docMk/>
          <pc:sldMk cId="780012047" sldId="265"/>
        </pc:sldMkLst>
        <pc:picChg chg="mod">
          <ac:chgData name="Katharine F Marshall" userId="1564f55c-7652-4a69-a664-a863a2791bbd" providerId="ADAL" clId="{70DE3E58-76CF-408F-8DB5-121977EE2DE0}" dt="2023-10-04T23:51:18.647" v="150" actId="208"/>
          <ac:picMkLst>
            <pc:docMk/>
            <pc:sldMk cId="780012047" sldId="265"/>
            <ac:picMk id="5" creationId="{282BB52D-E8AC-4802-07CB-2BCF866A342E}"/>
          </ac:picMkLst>
        </pc:picChg>
        <pc:picChg chg="mod">
          <ac:chgData name="Katharine F Marshall" userId="1564f55c-7652-4a69-a664-a863a2791bbd" providerId="ADAL" clId="{70DE3E58-76CF-408F-8DB5-121977EE2DE0}" dt="2023-10-04T23:51:21.626" v="151" actId="208"/>
          <ac:picMkLst>
            <pc:docMk/>
            <pc:sldMk cId="780012047" sldId="265"/>
            <ac:picMk id="7" creationId="{99173C6B-9022-DF61-12FD-08DAAE9DAD07}"/>
          </ac:picMkLst>
        </pc:picChg>
        <pc:picChg chg="add mod ord">
          <ac:chgData name="Katharine F Marshall" userId="1564f55c-7652-4a69-a664-a863a2791bbd" providerId="ADAL" clId="{70DE3E58-76CF-408F-8DB5-121977EE2DE0}" dt="2023-10-04T23:51:13.039" v="149" actId="208"/>
          <ac:picMkLst>
            <pc:docMk/>
            <pc:sldMk cId="780012047" sldId="265"/>
            <ac:picMk id="9" creationId="{524B19FE-1A16-5C64-AA2F-5AC23861B858}"/>
          </ac:picMkLst>
        </pc:picChg>
      </pc:sldChg>
      <pc:sldChg chg="modSp add mod ord">
        <pc:chgData name="Katharine F Marshall" userId="1564f55c-7652-4a69-a664-a863a2791bbd" providerId="ADAL" clId="{70DE3E58-76CF-408F-8DB5-121977EE2DE0}" dt="2023-10-04T23:51:57.157" v="154" actId="207"/>
        <pc:sldMkLst>
          <pc:docMk/>
          <pc:sldMk cId="1075826506" sldId="266"/>
        </pc:sldMkLst>
        <pc:spChg chg="mod">
          <ac:chgData name="Katharine F Marshall" userId="1564f55c-7652-4a69-a664-a863a2791bbd" providerId="ADAL" clId="{70DE3E58-76CF-408F-8DB5-121977EE2DE0}" dt="2023-10-04T23:51:57.157" v="154" actId="207"/>
          <ac:spMkLst>
            <pc:docMk/>
            <pc:sldMk cId="1075826506" sldId="266"/>
            <ac:spMk id="2" creationId="{E73F68F5-05DD-81BC-3ECD-D672A8CC9295}"/>
          </ac:spMkLst>
        </pc:spChg>
        <pc:spChg chg="mod">
          <ac:chgData name="Katharine F Marshall" userId="1564f55c-7652-4a69-a664-a863a2791bbd" providerId="ADAL" clId="{70DE3E58-76CF-408F-8DB5-121977EE2DE0}" dt="2023-10-04T23:42:37.397" v="63" actId="20577"/>
          <ac:spMkLst>
            <pc:docMk/>
            <pc:sldMk cId="1075826506" sldId="266"/>
            <ac:spMk id="3" creationId="{4A4D9F45-EB64-0257-FA0C-2314D516B233}"/>
          </ac:spMkLst>
        </pc:spChg>
      </pc:sldChg>
      <pc:sldChg chg="modSp add mod">
        <pc:chgData name="Katharine F Marshall" userId="1564f55c-7652-4a69-a664-a863a2791bbd" providerId="ADAL" clId="{70DE3E58-76CF-408F-8DB5-121977EE2DE0}" dt="2023-10-04T23:53:47.517" v="166" actId="20577"/>
        <pc:sldMkLst>
          <pc:docMk/>
          <pc:sldMk cId="4216227054" sldId="267"/>
        </pc:sldMkLst>
        <pc:spChg chg="mod">
          <ac:chgData name="Katharine F Marshall" userId="1564f55c-7652-4a69-a664-a863a2791bbd" providerId="ADAL" clId="{70DE3E58-76CF-408F-8DB5-121977EE2DE0}" dt="2023-10-04T23:52:00.622" v="155" actId="207"/>
          <ac:spMkLst>
            <pc:docMk/>
            <pc:sldMk cId="4216227054" sldId="267"/>
            <ac:spMk id="2" creationId="{E73F68F5-05DD-81BC-3ECD-D672A8CC9295}"/>
          </ac:spMkLst>
        </pc:spChg>
        <pc:spChg chg="mod">
          <ac:chgData name="Katharine F Marshall" userId="1564f55c-7652-4a69-a664-a863a2791bbd" providerId="ADAL" clId="{70DE3E58-76CF-408F-8DB5-121977EE2DE0}" dt="2023-10-04T23:53:47.517" v="166" actId="20577"/>
          <ac:spMkLst>
            <pc:docMk/>
            <pc:sldMk cId="4216227054" sldId="267"/>
            <ac:spMk id="3" creationId="{4A4D9F45-EB64-0257-FA0C-2314D516B233}"/>
          </ac:spMkLst>
        </pc:spChg>
      </pc:sldChg>
      <pc:sldChg chg="modSp add mod">
        <pc:chgData name="Katharine F Marshall" userId="1564f55c-7652-4a69-a664-a863a2791bbd" providerId="ADAL" clId="{70DE3E58-76CF-408F-8DB5-121977EE2DE0}" dt="2023-10-05T00:01:01.681" v="687" actId="20577"/>
        <pc:sldMkLst>
          <pc:docMk/>
          <pc:sldMk cId="1141685372" sldId="268"/>
        </pc:sldMkLst>
        <pc:spChg chg="mod">
          <ac:chgData name="Katharine F Marshall" userId="1564f55c-7652-4a69-a664-a863a2791bbd" providerId="ADAL" clId="{70DE3E58-76CF-408F-8DB5-121977EE2DE0}" dt="2023-10-04T23:52:03.924" v="156" actId="207"/>
          <ac:spMkLst>
            <pc:docMk/>
            <pc:sldMk cId="1141685372" sldId="268"/>
            <ac:spMk id="2" creationId="{E73F68F5-05DD-81BC-3ECD-D672A8CC9295}"/>
          </ac:spMkLst>
        </pc:spChg>
        <pc:spChg chg="mod">
          <ac:chgData name="Katharine F Marshall" userId="1564f55c-7652-4a69-a664-a863a2791bbd" providerId="ADAL" clId="{70DE3E58-76CF-408F-8DB5-121977EE2DE0}" dt="2023-10-05T00:01:01.681" v="687" actId="20577"/>
          <ac:spMkLst>
            <pc:docMk/>
            <pc:sldMk cId="1141685372" sldId="268"/>
            <ac:spMk id="3" creationId="{4A4D9F45-EB64-0257-FA0C-2314D516B233}"/>
          </ac:spMkLst>
        </pc:spChg>
      </pc:sldChg>
      <pc:sldChg chg="modSp add mod">
        <pc:chgData name="Katharine F Marshall" userId="1564f55c-7652-4a69-a664-a863a2791bbd" providerId="ADAL" clId="{70DE3E58-76CF-408F-8DB5-121977EE2DE0}" dt="2023-10-05T00:00:31.682" v="660" actId="20577"/>
        <pc:sldMkLst>
          <pc:docMk/>
          <pc:sldMk cId="4208804416" sldId="269"/>
        </pc:sldMkLst>
        <pc:spChg chg="mod">
          <ac:chgData name="Katharine F Marshall" userId="1564f55c-7652-4a69-a664-a863a2791bbd" providerId="ADAL" clId="{70DE3E58-76CF-408F-8DB5-121977EE2DE0}" dt="2023-10-04T23:52:06.918" v="157" actId="207"/>
          <ac:spMkLst>
            <pc:docMk/>
            <pc:sldMk cId="4208804416" sldId="269"/>
            <ac:spMk id="2" creationId="{E73F68F5-05DD-81BC-3ECD-D672A8CC9295}"/>
          </ac:spMkLst>
        </pc:spChg>
        <pc:spChg chg="mod">
          <ac:chgData name="Katharine F Marshall" userId="1564f55c-7652-4a69-a664-a863a2791bbd" providerId="ADAL" clId="{70DE3E58-76CF-408F-8DB5-121977EE2DE0}" dt="2023-10-05T00:00:31.682" v="660" actId="20577"/>
          <ac:spMkLst>
            <pc:docMk/>
            <pc:sldMk cId="4208804416" sldId="269"/>
            <ac:spMk id="3" creationId="{4A4D9F45-EB64-0257-FA0C-2314D516B233}"/>
          </ac:spMkLst>
        </pc:spChg>
      </pc:sldChg>
      <pc:sldChg chg="modSp add mod">
        <pc:chgData name="Katharine F Marshall" userId="1564f55c-7652-4a69-a664-a863a2791bbd" providerId="ADAL" clId="{70DE3E58-76CF-408F-8DB5-121977EE2DE0}" dt="2023-10-05T00:00:58.481" v="678" actId="20577"/>
        <pc:sldMkLst>
          <pc:docMk/>
          <pc:sldMk cId="1614227726" sldId="270"/>
        </pc:sldMkLst>
        <pc:spChg chg="mod">
          <ac:chgData name="Katharine F Marshall" userId="1564f55c-7652-4a69-a664-a863a2791bbd" providerId="ADAL" clId="{70DE3E58-76CF-408F-8DB5-121977EE2DE0}" dt="2023-10-05T00:00:58.481" v="678" actId="20577"/>
          <ac:spMkLst>
            <pc:docMk/>
            <pc:sldMk cId="1614227726" sldId="270"/>
            <ac:spMk id="3" creationId="{4A4D9F45-EB64-0257-FA0C-2314D516B233}"/>
          </ac:spMkLst>
        </pc:spChg>
      </pc:sldChg>
      <pc:sldChg chg="modSp add mod">
        <pc:chgData name="Katharine F Marshall" userId="1564f55c-7652-4a69-a664-a863a2791bbd" providerId="ADAL" clId="{70DE3E58-76CF-408F-8DB5-121977EE2DE0}" dt="2023-10-05T00:01:26.147" v="707" actId="20577"/>
        <pc:sldMkLst>
          <pc:docMk/>
          <pc:sldMk cId="3468738694" sldId="271"/>
        </pc:sldMkLst>
        <pc:spChg chg="mod">
          <ac:chgData name="Katharine F Marshall" userId="1564f55c-7652-4a69-a664-a863a2791bbd" providerId="ADAL" clId="{70DE3E58-76CF-408F-8DB5-121977EE2DE0}" dt="2023-10-05T00:01:23.731" v="706" actId="20577"/>
          <ac:spMkLst>
            <pc:docMk/>
            <pc:sldMk cId="3468738694" sldId="271"/>
            <ac:spMk id="2" creationId="{E73F68F5-05DD-81BC-3ECD-D672A8CC9295}"/>
          </ac:spMkLst>
        </pc:spChg>
        <pc:spChg chg="mod">
          <ac:chgData name="Katharine F Marshall" userId="1564f55c-7652-4a69-a664-a863a2791bbd" providerId="ADAL" clId="{70DE3E58-76CF-408F-8DB5-121977EE2DE0}" dt="2023-10-05T00:01:26.147" v="707" actId="20577"/>
          <ac:spMkLst>
            <pc:docMk/>
            <pc:sldMk cId="3468738694" sldId="271"/>
            <ac:spMk id="3" creationId="{4A4D9F45-EB64-0257-FA0C-2314D516B23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8F91B6-C27C-0C4F-889A-216B14718F68}" type="datetimeFigureOut">
              <a:rPr lang="en-US" smtClean="0"/>
              <a:t>10/31/23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83A43-40D9-404F-84D3-EB04F78B0911}" type="slidenum">
              <a:rPr lang="en-US" smtClean="0"/>
              <a:t>‹#›</a:t>
            </a:fld>
            <a:endParaRPr lang="en-US"/>
          </a:p>
        </p:txBody>
      </p:sp>
    </p:spTree>
    <p:extLst>
      <p:ext uri="{BB962C8B-B14F-4D97-AF65-F5344CB8AC3E}">
        <p14:creationId xmlns:p14="http://schemas.microsoft.com/office/powerpoint/2010/main" val="1791897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my name is Kate Marshall and today I will be speaking about a stigma-disrupting core curriculum in substance use disorders care for internal medicine residents. I would like to acknowledge with gratitude my co-researchers Drs Haney and Carney. </a:t>
            </a:r>
          </a:p>
        </p:txBody>
      </p:sp>
      <p:sp>
        <p:nvSpPr>
          <p:cNvPr id="4" name="Slide Number Placeholder 3"/>
          <p:cNvSpPr>
            <a:spLocks noGrp="1"/>
          </p:cNvSpPr>
          <p:nvPr>
            <p:ph type="sldNum" sz="quarter" idx="5"/>
          </p:nvPr>
        </p:nvSpPr>
        <p:spPr/>
        <p:txBody>
          <a:bodyPr/>
          <a:lstStyle/>
          <a:p>
            <a:fld id="{69283A43-40D9-404F-84D3-EB04F78B0911}" type="slidenum">
              <a:rPr lang="en-US" smtClean="0"/>
              <a:t>1</a:t>
            </a:fld>
            <a:endParaRPr lang="en-US"/>
          </a:p>
        </p:txBody>
      </p:sp>
    </p:spTree>
    <p:extLst>
      <p:ext uri="{BB962C8B-B14F-4D97-AF65-F5344CB8AC3E}">
        <p14:creationId xmlns:p14="http://schemas.microsoft.com/office/powerpoint/2010/main" val="3017984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also completed multiple choice knowledge questions adapted from a prior curriculum study.</a:t>
            </a:r>
          </a:p>
        </p:txBody>
      </p:sp>
      <p:sp>
        <p:nvSpPr>
          <p:cNvPr id="4" name="Slide Number Placeholder 3"/>
          <p:cNvSpPr>
            <a:spLocks noGrp="1"/>
          </p:cNvSpPr>
          <p:nvPr>
            <p:ph type="sldNum" sz="quarter" idx="5"/>
          </p:nvPr>
        </p:nvSpPr>
        <p:spPr/>
        <p:txBody>
          <a:bodyPr/>
          <a:lstStyle/>
          <a:p>
            <a:fld id="{69283A43-40D9-404F-84D3-EB04F78B0911}" type="slidenum">
              <a:rPr lang="en-US" smtClean="0"/>
              <a:t>10</a:t>
            </a:fld>
            <a:endParaRPr lang="en-US"/>
          </a:p>
        </p:txBody>
      </p:sp>
    </p:spTree>
    <p:extLst>
      <p:ext uri="{BB962C8B-B14F-4D97-AF65-F5344CB8AC3E}">
        <p14:creationId xmlns:p14="http://schemas.microsoft.com/office/powerpoint/2010/main" val="2426522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course of the academic year residents had the opportunity to attend nine 45-minute curricular sessions which were delivered as part of the residency’s usual didactic curriculum. Residents were encouraged, but not required, to attend didactic offerings. </a:t>
            </a:r>
          </a:p>
        </p:txBody>
      </p:sp>
      <p:sp>
        <p:nvSpPr>
          <p:cNvPr id="4" name="Slide Number Placeholder 3"/>
          <p:cNvSpPr>
            <a:spLocks noGrp="1"/>
          </p:cNvSpPr>
          <p:nvPr>
            <p:ph type="sldNum" sz="quarter" idx="5"/>
          </p:nvPr>
        </p:nvSpPr>
        <p:spPr/>
        <p:txBody>
          <a:bodyPr/>
          <a:lstStyle/>
          <a:p>
            <a:fld id="{69283A43-40D9-404F-84D3-EB04F78B0911}" type="slidenum">
              <a:rPr lang="en-US" smtClean="0"/>
              <a:t>11</a:t>
            </a:fld>
            <a:endParaRPr lang="en-US"/>
          </a:p>
        </p:txBody>
      </p:sp>
    </p:spTree>
    <p:extLst>
      <p:ext uri="{BB962C8B-B14F-4D97-AF65-F5344CB8AC3E}">
        <p14:creationId xmlns:p14="http://schemas.microsoft.com/office/powerpoint/2010/main" val="3888683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delivery of the curricular sessions, residents repeated the same electronic survey. Responses were coded to individuals to allow for paired analysis. </a:t>
            </a:r>
          </a:p>
        </p:txBody>
      </p:sp>
      <p:sp>
        <p:nvSpPr>
          <p:cNvPr id="4" name="Slide Number Placeholder 3"/>
          <p:cNvSpPr>
            <a:spLocks noGrp="1"/>
          </p:cNvSpPr>
          <p:nvPr>
            <p:ph type="sldNum" sz="quarter" idx="5"/>
          </p:nvPr>
        </p:nvSpPr>
        <p:spPr/>
        <p:txBody>
          <a:bodyPr/>
          <a:lstStyle/>
          <a:p>
            <a:fld id="{69283A43-40D9-404F-84D3-EB04F78B0911}" type="slidenum">
              <a:rPr lang="en-US" smtClean="0"/>
              <a:t>12</a:t>
            </a:fld>
            <a:endParaRPr lang="en-US"/>
          </a:p>
        </p:txBody>
      </p:sp>
    </p:spTree>
    <p:extLst>
      <p:ext uri="{BB962C8B-B14F-4D97-AF65-F5344CB8AC3E}">
        <p14:creationId xmlns:p14="http://schemas.microsoft.com/office/powerpoint/2010/main" val="1255521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constructing the curriculum we utilized core competencies in substance use disorders care for internal medicine residents developed by doctors Jackson, Alford, Dube and </a:t>
            </a:r>
            <a:r>
              <a:rPr lang="en-US" dirty="0" err="1"/>
              <a:t>Saitz</a:t>
            </a:r>
            <a:r>
              <a:rPr lang="en-US" dirty="0"/>
              <a:t> in 2010. </a:t>
            </a:r>
          </a:p>
          <a:p>
            <a:endParaRPr lang="en-US" dirty="0"/>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we implemented four suggested stigma-disrupting messaging techniques – identified by experts McGinty and Barry – to deliver content throughout all sessions. </a:t>
            </a:r>
          </a:p>
          <a:p>
            <a:pPr marL="0" marR="0">
              <a:lnSpc>
                <a:spcPct val="15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First, we used person-centered language consistently, and provided a reminder about the importance of language at the beginning of each session. </a:t>
            </a:r>
          </a:p>
          <a:p>
            <a:pPr marL="0" marR="0">
              <a:lnSpc>
                <a:spcPct val="15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Second, we incorporated sympathetic narratives about people with SUD into each session using case-based learning. </a:t>
            </a:r>
          </a:p>
          <a:p>
            <a:pPr marL="0" marR="0">
              <a:lnSpc>
                <a:spcPct val="15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Third, we emphasized societal influences on substance use disorders development and recovery. </a:t>
            </a:r>
          </a:p>
          <a:p>
            <a:pPr marL="0" marR="0">
              <a:lnSpc>
                <a:spcPct val="15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Fourth, we emphasized treatability including data on the high efficacy of many treatments, positive outcomes in the cases presented, and exposure to a panel of people in long-term recovery.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9283A43-40D9-404F-84D3-EB04F78B0911}" type="slidenum">
              <a:rPr lang="en-US" smtClean="0"/>
              <a:t>13</a:t>
            </a:fld>
            <a:endParaRPr lang="en-US"/>
          </a:p>
        </p:txBody>
      </p:sp>
    </p:spTree>
    <p:extLst>
      <p:ext uri="{BB962C8B-B14F-4D97-AF65-F5344CB8AC3E}">
        <p14:creationId xmlns:p14="http://schemas.microsoft.com/office/powerpoint/2010/main" val="2891196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Content was divided over 9 sessions, 2 of which were devoted exclusively to stigma-disrupting activities. Seven of the sessions were co-facilitated with internal medicine faculty at the program. </a:t>
            </a:r>
          </a:p>
          <a:p>
            <a:endParaRPr lang="en-US" sz="1800" dirty="0">
              <a:effectLst/>
              <a:latin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Session 1 was a general introduction to substance use disorders, including the role of trauma and heredity in risk for developing SUD and an introduction to harm reduction.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Session 2 focused on substance regulation including the role of social and racial discrimination in government policy and treatment access.</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Session 3 introduced the residents to peer support specialists who discussed their experiences as patients and members of a treatment team.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Session 4 reviewed screening, diagnosis, the concept of stages of change, brief intervention and referral.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Session 5 used case-based discussion to review ethical and legal concerns for patients and providers experiencing substance use disorders</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Sessions 6 through 8 reviewed recognition and treatment of withdrawal syndromes, medical complications and comorbidities, and evidence-based treatment for four common substances. </a:t>
            </a:r>
          </a:p>
          <a:p>
            <a:endParaRPr lang="en-US" sz="12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final session juxtaposed residents’ written reflections on encounters with patients with SUD against a perspective-taking exercise utilizing art created by people in recovery.  </a:t>
            </a:r>
          </a:p>
          <a:p>
            <a:endParaRPr lang="en-US" dirty="0"/>
          </a:p>
        </p:txBody>
      </p:sp>
      <p:sp>
        <p:nvSpPr>
          <p:cNvPr id="4" name="Slide Number Placeholder 3"/>
          <p:cNvSpPr>
            <a:spLocks noGrp="1"/>
          </p:cNvSpPr>
          <p:nvPr>
            <p:ph type="sldNum" sz="quarter" idx="5"/>
          </p:nvPr>
        </p:nvSpPr>
        <p:spPr/>
        <p:txBody>
          <a:bodyPr/>
          <a:lstStyle/>
          <a:p>
            <a:fld id="{69283A43-40D9-404F-84D3-EB04F78B0911}" type="slidenum">
              <a:rPr lang="en-US" smtClean="0"/>
              <a:t>14</a:t>
            </a:fld>
            <a:endParaRPr lang="en-US"/>
          </a:p>
        </p:txBody>
      </p:sp>
    </p:spTree>
    <p:extLst>
      <p:ext uri="{BB962C8B-B14F-4D97-AF65-F5344CB8AC3E}">
        <p14:creationId xmlns:p14="http://schemas.microsoft.com/office/powerpoint/2010/main" val="3023974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slides used in the curricular sessions demonstrating use of the stigma-disrupting messaging techniques. </a:t>
            </a:r>
          </a:p>
        </p:txBody>
      </p:sp>
      <p:sp>
        <p:nvSpPr>
          <p:cNvPr id="4" name="Slide Number Placeholder 3"/>
          <p:cNvSpPr>
            <a:spLocks noGrp="1"/>
          </p:cNvSpPr>
          <p:nvPr>
            <p:ph type="sldNum" sz="quarter" idx="5"/>
          </p:nvPr>
        </p:nvSpPr>
        <p:spPr/>
        <p:txBody>
          <a:bodyPr/>
          <a:lstStyle/>
          <a:p>
            <a:fld id="{69283A43-40D9-404F-84D3-EB04F78B0911}" type="slidenum">
              <a:rPr lang="en-US" smtClean="0"/>
              <a:t>15</a:t>
            </a:fld>
            <a:endParaRPr lang="en-US"/>
          </a:p>
        </p:txBody>
      </p:sp>
    </p:spTree>
    <p:extLst>
      <p:ext uri="{BB962C8B-B14F-4D97-AF65-F5344CB8AC3E}">
        <p14:creationId xmlns:p14="http://schemas.microsoft.com/office/powerpoint/2010/main" val="2381574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29 residents in the program, two thirds completed at least one survey and approximately half completed both. Residents who completed both surveys reported they had attended an average of about half of the offered sessions.</a:t>
            </a:r>
          </a:p>
        </p:txBody>
      </p:sp>
      <p:sp>
        <p:nvSpPr>
          <p:cNvPr id="4" name="Slide Number Placeholder 3"/>
          <p:cNvSpPr>
            <a:spLocks noGrp="1"/>
          </p:cNvSpPr>
          <p:nvPr>
            <p:ph type="sldNum" sz="quarter" idx="5"/>
          </p:nvPr>
        </p:nvSpPr>
        <p:spPr/>
        <p:txBody>
          <a:bodyPr/>
          <a:lstStyle/>
          <a:p>
            <a:fld id="{69283A43-40D9-404F-84D3-EB04F78B0911}" type="slidenum">
              <a:rPr lang="en-US" smtClean="0"/>
              <a:t>16</a:t>
            </a:fld>
            <a:endParaRPr lang="en-US"/>
          </a:p>
        </p:txBody>
      </p:sp>
    </p:spTree>
    <p:extLst>
      <p:ext uri="{BB962C8B-B14F-4D97-AF65-F5344CB8AC3E}">
        <p14:creationId xmlns:p14="http://schemas.microsoft.com/office/powerpoint/2010/main" val="2874311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utilized a paired t-test to assess any change in the individuals’ attitude scores and found a statistically significant improvement in regard for patients with opioid use disorder…</a:t>
            </a:r>
          </a:p>
        </p:txBody>
      </p:sp>
      <p:sp>
        <p:nvSpPr>
          <p:cNvPr id="4" name="Slide Number Placeholder 3"/>
          <p:cNvSpPr>
            <a:spLocks noGrp="1"/>
          </p:cNvSpPr>
          <p:nvPr>
            <p:ph type="sldNum" sz="quarter" idx="5"/>
          </p:nvPr>
        </p:nvSpPr>
        <p:spPr/>
        <p:txBody>
          <a:bodyPr/>
          <a:lstStyle/>
          <a:p>
            <a:fld id="{69283A43-40D9-404F-84D3-EB04F78B0911}" type="slidenum">
              <a:rPr lang="en-US" smtClean="0"/>
              <a:t>17</a:t>
            </a:fld>
            <a:endParaRPr lang="en-US"/>
          </a:p>
        </p:txBody>
      </p:sp>
    </p:spTree>
    <p:extLst>
      <p:ext uri="{BB962C8B-B14F-4D97-AF65-F5344CB8AC3E}">
        <p14:creationId xmlns:p14="http://schemas.microsoft.com/office/powerpoint/2010/main" val="4071427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well as for patients with alcohol use disorder. </a:t>
            </a:r>
          </a:p>
        </p:txBody>
      </p:sp>
      <p:sp>
        <p:nvSpPr>
          <p:cNvPr id="4" name="Slide Number Placeholder 3"/>
          <p:cNvSpPr>
            <a:spLocks noGrp="1"/>
          </p:cNvSpPr>
          <p:nvPr>
            <p:ph type="sldNum" sz="quarter" idx="5"/>
          </p:nvPr>
        </p:nvSpPr>
        <p:spPr/>
        <p:txBody>
          <a:bodyPr/>
          <a:lstStyle/>
          <a:p>
            <a:fld id="{69283A43-40D9-404F-84D3-EB04F78B0911}" type="slidenum">
              <a:rPr lang="en-US" smtClean="0"/>
              <a:t>18</a:t>
            </a:fld>
            <a:endParaRPr lang="en-US"/>
          </a:p>
        </p:txBody>
      </p:sp>
    </p:spTree>
    <p:extLst>
      <p:ext uri="{BB962C8B-B14F-4D97-AF65-F5344CB8AC3E}">
        <p14:creationId xmlns:p14="http://schemas.microsoft.com/office/powerpoint/2010/main" val="4291330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proportion of residents who reported feeling either “somewhat prepared” or “very prepared” to diagnose substance use disorders increased from 57% before exposure to the curriculum to 100% after the curriculum. </a:t>
            </a:r>
          </a:p>
        </p:txBody>
      </p:sp>
      <p:sp>
        <p:nvSpPr>
          <p:cNvPr id="4" name="Slide Number Placeholder 3"/>
          <p:cNvSpPr>
            <a:spLocks noGrp="1"/>
          </p:cNvSpPr>
          <p:nvPr>
            <p:ph type="sldNum" sz="quarter" idx="5"/>
          </p:nvPr>
        </p:nvSpPr>
        <p:spPr/>
        <p:txBody>
          <a:bodyPr/>
          <a:lstStyle/>
          <a:p>
            <a:fld id="{69283A43-40D9-404F-84D3-EB04F78B0911}" type="slidenum">
              <a:rPr lang="en-US" smtClean="0"/>
              <a:t>19</a:t>
            </a:fld>
            <a:endParaRPr lang="en-US"/>
          </a:p>
        </p:txBody>
      </p:sp>
    </p:spTree>
    <p:extLst>
      <p:ext uri="{BB962C8B-B14F-4D97-AF65-F5344CB8AC3E}">
        <p14:creationId xmlns:p14="http://schemas.microsoft.com/office/powerpoint/2010/main" val="1935600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no financial or any other conflicts of interest to disclose. </a:t>
            </a:r>
          </a:p>
        </p:txBody>
      </p:sp>
      <p:sp>
        <p:nvSpPr>
          <p:cNvPr id="4" name="Slide Number Placeholder 3"/>
          <p:cNvSpPr>
            <a:spLocks noGrp="1"/>
          </p:cNvSpPr>
          <p:nvPr>
            <p:ph type="sldNum" sz="quarter" idx="5"/>
          </p:nvPr>
        </p:nvSpPr>
        <p:spPr/>
        <p:txBody>
          <a:bodyPr/>
          <a:lstStyle/>
          <a:p>
            <a:fld id="{69283A43-40D9-404F-84D3-EB04F78B0911}" type="slidenum">
              <a:rPr lang="en-US" smtClean="0"/>
              <a:t>2</a:t>
            </a:fld>
            <a:endParaRPr lang="en-US"/>
          </a:p>
        </p:txBody>
      </p:sp>
    </p:spTree>
    <p:extLst>
      <p:ext uri="{BB962C8B-B14F-4D97-AF65-F5344CB8AC3E}">
        <p14:creationId xmlns:p14="http://schemas.microsoft.com/office/powerpoint/2010/main" val="2708657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proportion of residents reporting they felt somewhat or very prepared to treat substance use disorders likewise increased from 43 to 86%.</a:t>
            </a:r>
          </a:p>
        </p:txBody>
      </p:sp>
      <p:sp>
        <p:nvSpPr>
          <p:cNvPr id="4" name="Slide Number Placeholder 3"/>
          <p:cNvSpPr>
            <a:spLocks noGrp="1"/>
          </p:cNvSpPr>
          <p:nvPr>
            <p:ph type="sldNum" sz="quarter" idx="5"/>
          </p:nvPr>
        </p:nvSpPr>
        <p:spPr/>
        <p:txBody>
          <a:bodyPr/>
          <a:lstStyle/>
          <a:p>
            <a:fld id="{69283A43-40D9-404F-84D3-EB04F78B0911}" type="slidenum">
              <a:rPr lang="en-US" smtClean="0"/>
              <a:t>20</a:t>
            </a:fld>
            <a:endParaRPr lang="en-US"/>
          </a:p>
        </p:txBody>
      </p:sp>
    </p:spTree>
    <p:extLst>
      <p:ext uri="{BB962C8B-B14F-4D97-AF65-F5344CB8AC3E}">
        <p14:creationId xmlns:p14="http://schemas.microsoft.com/office/powerpoint/2010/main" val="2744601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Mean knowledge scores did increase slightly, but not to an extent reflecting statistical significance. </a:t>
            </a:r>
          </a:p>
        </p:txBody>
      </p:sp>
      <p:sp>
        <p:nvSpPr>
          <p:cNvPr id="4" name="Slide Number Placeholder 3"/>
          <p:cNvSpPr>
            <a:spLocks noGrp="1"/>
          </p:cNvSpPr>
          <p:nvPr>
            <p:ph type="sldNum" sz="quarter" idx="5"/>
          </p:nvPr>
        </p:nvSpPr>
        <p:spPr/>
        <p:txBody>
          <a:bodyPr/>
          <a:lstStyle/>
          <a:p>
            <a:fld id="{69283A43-40D9-404F-84D3-EB04F78B0911}" type="slidenum">
              <a:rPr lang="en-US" smtClean="0"/>
              <a:t>21</a:t>
            </a:fld>
            <a:endParaRPr lang="en-US"/>
          </a:p>
        </p:txBody>
      </p:sp>
    </p:spTree>
    <p:extLst>
      <p:ext uri="{BB962C8B-B14F-4D97-AF65-F5344CB8AC3E}">
        <p14:creationId xmlns:p14="http://schemas.microsoft.com/office/powerpoint/2010/main" val="632417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conclude that a stigma-disrupting core curriculum in addiction medicine for internal medicine residents appears to improve their positive regard for patients with substance use disorders, as well as increasing self-reported preparedness to diagnose and treat.</a:t>
            </a:r>
          </a:p>
        </p:txBody>
      </p:sp>
      <p:sp>
        <p:nvSpPr>
          <p:cNvPr id="4" name="Slide Number Placeholder 3"/>
          <p:cNvSpPr>
            <a:spLocks noGrp="1"/>
          </p:cNvSpPr>
          <p:nvPr>
            <p:ph type="sldNum" sz="quarter" idx="5"/>
          </p:nvPr>
        </p:nvSpPr>
        <p:spPr/>
        <p:txBody>
          <a:bodyPr/>
          <a:lstStyle/>
          <a:p>
            <a:fld id="{69283A43-40D9-404F-84D3-EB04F78B0911}" type="slidenum">
              <a:rPr lang="en-US" smtClean="0"/>
              <a:t>22</a:t>
            </a:fld>
            <a:endParaRPr lang="en-US"/>
          </a:p>
        </p:txBody>
      </p:sp>
    </p:spTree>
    <p:extLst>
      <p:ext uri="{BB962C8B-B14F-4D97-AF65-F5344CB8AC3E}">
        <p14:creationId xmlns:p14="http://schemas.microsoft.com/office/powerpoint/2010/main" val="1350290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note that the curriculum has several strengths including that it may be delivered virtually or in-person and the sessions may be delivered either longitudinally or as part of a concentrated learning experience such as an elective. In addition, the content is designed so that it may be delivered either by addiction specialists or by interested generalists. </a:t>
            </a:r>
          </a:p>
        </p:txBody>
      </p:sp>
      <p:sp>
        <p:nvSpPr>
          <p:cNvPr id="4" name="Slide Number Placeholder 3"/>
          <p:cNvSpPr>
            <a:spLocks noGrp="1"/>
          </p:cNvSpPr>
          <p:nvPr>
            <p:ph type="sldNum" sz="quarter" idx="5"/>
          </p:nvPr>
        </p:nvSpPr>
        <p:spPr/>
        <p:txBody>
          <a:bodyPr/>
          <a:lstStyle/>
          <a:p>
            <a:fld id="{69283A43-40D9-404F-84D3-EB04F78B0911}" type="slidenum">
              <a:rPr lang="en-US" smtClean="0"/>
              <a:t>23</a:t>
            </a:fld>
            <a:endParaRPr lang="en-US"/>
          </a:p>
        </p:txBody>
      </p:sp>
    </p:spTree>
    <p:extLst>
      <p:ext uri="{BB962C8B-B14F-4D97-AF65-F5344CB8AC3E}">
        <p14:creationId xmlns:p14="http://schemas.microsoft.com/office/powerpoint/2010/main" val="673063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several significant limitations to the study. The low available sample size, modest response rate and low session attendance limited how much of the changes reported can truly be attributed to the curriculum – more interested residents may have been more likely to respond to the survey and to attend the offered sessions. Attitude and preparedness were also self-reported which may be biased and not necessarily translate to clinical outcomes or clinician behaviors. </a:t>
            </a:r>
          </a:p>
        </p:txBody>
      </p:sp>
      <p:sp>
        <p:nvSpPr>
          <p:cNvPr id="4" name="Slide Number Placeholder 3"/>
          <p:cNvSpPr>
            <a:spLocks noGrp="1"/>
          </p:cNvSpPr>
          <p:nvPr>
            <p:ph type="sldNum" sz="quarter" idx="5"/>
          </p:nvPr>
        </p:nvSpPr>
        <p:spPr/>
        <p:txBody>
          <a:bodyPr/>
          <a:lstStyle/>
          <a:p>
            <a:fld id="{69283A43-40D9-404F-84D3-EB04F78B0911}" type="slidenum">
              <a:rPr lang="en-US" smtClean="0"/>
              <a:t>24</a:t>
            </a:fld>
            <a:endParaRPr lang="en-US"/>
          </a:p>
        </p:txBody>
      </p:sp>
    </p:spTree>
    <p:extLst>
      <p:ext uri="{BB962C8B-B14F-4D97-AF65-F5344CB8AC3E}">
        <p14:creationId xmlns:p14="http://schemas.microsoft.com/office/powerpoint/2010/main" val="2898626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we do believe that this study adds to prior work suggesting that modifying existing attitudes and addressing stigma are important components of clinician education in this care.</a:t>
            </a:r>
          </a:p>
          <a:p>
            <a:endParaRPr lang="en-US" dirty="0"/>
          </a:p>
          <a:p>
            <a:r>
              <a:rPr lang="en-US" dirty="0"/>
              <a:t>Future research could include studies of physician behavior before and after such a curriculum, or a deeper look into the relative efficacy of each messaging strategy that was utilized. </a:t>
            </a:r>
          </a:p>
          <a:p>
            <a:endParaRPr lang="en-US" dirty="0"/>
          </a:p>
          <a:p>
            <a:r>
              <a:rPr lang="en-US" dirty="0"/>
              <a:t>However, I’m pleased to report that this curriculum has already been adapted to complement a hybrid virtual and in-person elective for internal medicine residents at UCLA, and I hope will continue to be shared and evolved among the educators here today. </a:t>
            </a:r>
          </a:p>
          <a:p>
            <a:endParaRPr lang="en-US" dirty="0"/>
          </a:p>
        </p:txBody>
      </p:sp>
      <p:sp>
        <p:nvSpPr>
          <p:cNvPr id="4" name="Slide Number Placeholder 3"/>
          <p:cNvSpPr>
            <a:spLocks noGrp="1"/>
          </p:cNvSpPr>
          <p:nvPr>
            <p:ph type="sldNum" sz="quarter" idx="5"/>
          </p:nvPr>
        </p:nvSpPr>
        <p:spPr/>
        <p:txBody>
          <a:bodyPr/>
          <a:lstStyle/>
          <a:p>
            <a:fld id="{69283A43-40D9-404F-84D3-EB04F78B0911}" type="slidenum">
              <a:rPr lang="en-US" smtClean="0"/>
              <a:t>25</a:t>
            </a:fld>
            <a:endParaRPr lang="en-US"/>
          </a:p>
        </p:txBody>
      </p:sp>
    </p:spTree>
    <p:extLst>
      <p:ext uri="{BB962C8B-B14F-4D97-AF65-F5344CB8AC3E}">
        <p14:creationId xmlns:p14="http://schemas.microsoft.com/office/powerpoint/2010/main" val="3757064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283A43-40D9-404F-84D3-EB04F78B0911}" type="slidenum">
              <a:rPr lang="en-US" smtClean="0"/>
              <a:t>26</a:t>
            </a:fld>
            <a:endParaRPr lang="en-US"/>
          </a:p>
        </p:txBody>
      </p:sp>
    </p:spTree>
    <p:extLst>
      <p:ext uri="{BB962C8B-B14F-4D97-AF65-F5344CB8AC3E}">
        <p14:creationId xmlns:p14="http://schemas.microsoft.com/office/powerpoint/2010/main" val="2022800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acknowledge that my time working on this study was supported by the Samuel H Wise fellowship. Data collection was conducted using </a:t>
            </a:r>
            <a:r>
              <a:rPr lang="en-US" dirty="0" err="1"/>
              <a:t>REDCap</a:t>
            </a:r>
            <a:r>
              <a:rPr lang="en-US" dirty="0"/>
              <a:t> under grant from OCTRI. The study site was Providence St Vincent Internal Medicine Residency and they gave generously of their time and energy to support the implementation and delivery of this curriculum. I also want to express deep gratitude for the peer support specialists who shared their lived experience. </a:t>
            </a:r>
          </a:p>
        </p:txBody>
      </p:sp>
      <p:sp>
        <p:nvSpPr>
          <p:cNvPr id="4" name="Slide Number Placeholder 3"/>
          <p:cNvSpPr>
            <a:spLocks noGrp="1"/>
          </p:cNvSpPr>
          <p:nvPr>
            <p:ph type="sldNum" sz="quarter" idx="5"/>
          </p:nvPr>
        </p:nvSpPr>
        <p:spPr/>
        <p:txBody>
          <a:bodyPr/>
          <a:lstStyle/>
          <a:p>
            <a:fld id="{69283A43-40D9-404F-84D3-EB04F78B0911}" type="slidenum">
              <a:rPr lang="en-US" smtClean="0"/>
              <a:t>3</a:t>
            </a:fld>
            <a:endParaRPr lang="en-US"/>
          </a:p>
        </p:txBody>
      </p:sp>
    </p:spTree>
    <p:extLst>
      <p:ext uri="{BB962C8B-B14F-4D97-AF65-F5344CB8AC3E}">
        <p14:creationId xmlns:p14="http://schemas.microsoft.com/office/powerpoint/2010/main" val="2341146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First, some background.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have previously seen that one critical barrier to treatment of substance use disorders is how few generalist providers are willing and able to provide it; multiple prior studies have demonstrated that provider-reported preparedness and interest are distressingly low.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persistent lack of interest is often linked to provider stigma against people with substance use disorders; one particularly compelling study found that for every additional point on a stigma scale, surveyed primary care providers were 11% less likely to prescribe medication for opioid use disorder and 20% less likely to refer patients to a provider who would.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this is an equity issue across multiple affected populations.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instance, people of color are no more likely to experience a substance use disorder compared to white populations, and yet non-white populations are more likely to be randomly drug tested, more likely to be taken off opioid therapy for an unexpected urine drug test, less likely to be able to access addictions care, and more likely to die by overdose. It’s painfully evident that we are failing to care adequately for people with substance use disorders in general, and disproportionately failing minoritized populations. </a:t>
            </a:r>
          </a:p>
          <a:p>
            <a:endParaRPr lang="en-US" dirty="0"/>
          </a:p>
        </p:txBody>
      </p:sp>
      <p:sp>
        <p:nvSpPr>
          <p:cNvPr id="4" name="Slide Number Placeholder 3"/>
          <p:cNvSpPr>
            <a:spLocks noGrp="1"/>
          </p:cNvSpPr>
          <p:nvPr>
            <p:ph type="sldNum" sz="quarter" idx="5"/>
          </p:nvPr>
        </p:nvSpPr>
        <p:spPr/>
        <p:txBody>
          <a:bodyPr/>
          <a:lstStyle/>
          <a:p>
            <a:fld id="{69283A43-40D9-404F-84D3-EB04F78B0911}" type="slidenum">
              <a:rPr lang="en-US" smtClean="0"/>
              <a:t>4</a:t>
            </a:fld>
            <a:endParaRPr lang="en-US"/>
          </a:p>
        </p:txBody>
      </p:sp>
    </p:spTree>
    <p:extLst>
      <p:ext uri="{BB962C8B-B14F-4D97-AF65-F5344CB8AC3E}">
        <p14:creationId xmlns:p14="http://schemas.microsoft.com/office/powerpoint/2010/main" val="482758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Studies of medical residents across disciplines, including internal medicine, have utilized a measure called the Medical Condition Regard Scale to assess the degree to which residents found working with patients with a given medical condition to be enjoyable, the condition treatable, and the patient worthy of medical resources. Residents’ regard for patients with substance use disorders, which was already low, was seen to decrease even further with progression through training.</a:t>
            </a:r>
          </a:p>
          <a:p>
            <a:endParaRPr lang="en-US" dirty="0"/>
          </a:p>
          <a:p>
            <a:r>
              <a:rPr lang="en-US" dirty="0"/>
              <a:t>These types of studies led us to believe that graduate medical education is an important setting for an intervention designed to counteract that attitudinal degeneration.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prior curricular interventions have sought to improve preparedness to care for patients with substance use disorders, or to reduce stigma, but rarely both. </a:t>
            </a:r>
          </a:p>
          <a:p>
            <a:endParaRPr lang="en-US" dirty="0"/>
          </a:p>
        </p:txBody>
      </p:sp>
      <p:sp>
        <p:nvSpPr>
          <p:cNvPr id="4" name="Slide Number Placeholder 3"/>
          <p:cNvSpPr>
            <a:spLocks noGrp="1"/>
          </p:cNvSpPr>
          <p:nvPr>
            <p:ph type="sldNum" sz="quarter" idx="5"/>
          </p:nvPr>
        </p:nvSpPr>
        <p:spPr/>
        <p:txBody>
          <a:bodyPr/>
          <a:lstStyle/>
          <a:p>
            <a:fld id="{69283A43-40D9-404F-84D3-EB04F78B0911}" type="slidenum">
              <a:rPr lang="en-US" smtClean="0"/>
              <a:t>5</a:t>
            </a:fld>
            <a:endParaRPr lang="en-US"/>
          </a:p>
        </p:txBody>
      </p:sp>
    </p:spTree>
    <p:extLst>
      <p:ext uri="{BB962C8B-B14F-4D97-AF65-F5344CB8AC3E}">
        <p14:creationId xmlns:p14="http://schemas.microsoft.com/office/powerpoint/2010/main" val="810167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in mind, our objective was to design, implement and evaluate a comprehensive curriculum in substance use disorders care for internal medicine residents, using anti-stigma messaging techniques, with the aim of increasing practice preparedness, knowledge and positive regard for patients with substance use disorders. </a:t>
            </a:r>
          </a:p>
        </p:txBody>
      </p:sp>
      <p:sp>
        <p:nvSpPr>
          <p:cNvPr id="4" name="Slide Number Placeholder 3"/>
          <p:cNvSpPr>
            <a:spLocks noGrp="1"/>
          </p:cNvSpPr>
          <p:nvPr>
            <p:ph type="sldNum" sz="quarter" idx="5"/>
          </p:nvPr>
        </p:nvSpPr>
        <p:spPr/>
        <p:txBody>
          <a:bodyPr/>
          <a:lstStyle/>
          <a:p>
            <a:fld id="{69283A43-40D9-404F-84D3-EB04F78B0911}" type="slidenum">
              <a:rPr lang="en-US" smtClean="0"/>
              <a:t>6</a:t>
            </a:fld>
            <a:endParaRPr lang="en-US"/>
          </a:p>
        </p:txBody>
      </p:sp>
    </p:spTree>
    <p:extLst>
      <p:ext uri="{BB962C8B-B14F-4D97-AF65-F5344CB8AC3E}">
        <p14:creationId xmlns:p14="http://schemas.microsoft.com/office/powerpoint/2010/main" val="474944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September of 2021 an electronic survey was sent to all internal medicine residents at a small community residency in Portland, Oregon. </a:t>
            </a:r>
          </a:p>
        </p:txBody>
      </p:sp>
      <p:sp>
        <p:nvSpPr>
          <p:cNvPr id="4" name="Slide Number Placeholder 3"/>
          <p:cNvSpPr>
            <a:spLocks noGrp="1"/>
          </p:cNvSpPr>
          <p:nvPr>
            <p:ph type="sldNum" sz="quarter" idx="5"/>
          </p:nvPr>
        </p:nvSpPr>
        <p:spPr/>
        <p:txBody>
          <a:bodyPr/>
          <a:lstStyle/>
          <a:p>
            <a:fld id="{69283A43-40D9-404F-84D3-EB04F78B0911}" type="slidenum">
              <a:rPr lang="en-US" smtClean="0"/>
              <a:t>7</a:t>
            </a:fld>
            <a:endParaRPr lang="en-US"/>
          </a:p>
        </p:txBody>
      </p:sp>
    </p:spTree>
    <p:extLst>
      <p:ext uri="{BB962C8B-B14F-4D97-AF65-F5344CB8AC3E}">
        <p14:creationId xmlns:p14="http://schemas.microsoft.com/office/powerpoint/2010/main" val="169176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survey requested that the residents rate their attitudes towards people with opioid use disorder and alcohol use disorder using the Medical Condition Regard Scale instrument. As you can see a six-point Likert scale is utilized to produce a score between 11-66 with 66 indicating highest possible regard. </a:t>
            </a:r>
          </a:p>
        </p:txBody>
      </p:sp>
      <p:sp>
        <p:nvSpPr>
          <p:cNvPr id="4" name="Slide Number Placeholder 3"/>
          <p:cNvSpPr>
            <a:spLocks noGrp="1"/>
          </p:cNvSpPr>
          <p:nvPr>
            <p:ph type="sldNum" sz="quarter" idx="5"/>
          </p:nvPr>
        </p:nvSpPr>
        <p:spPr/>
        <p:txBody>
          <a:bodyPr/>
          <a:lstStyle/>
          <a:p>
            <a:fld id="{69283A43-40D9-404F-84D3-EB04F78B0911}" type="slidenum">
              <a:rPr lang="en-US" smtClean="0"/>
              <a:t>8</a:t>
            </a:fld>
            <a:endParaRPr lang="en-US"/>
          </a:p>
        </p:txBody>
      </p:sp>
    </p:spTree>
    <p:extLst>
      <p:ext uri="{BB962C8B-B14F-4D97-AF65-F5344CB8AC3E}">
        <p14:creationId xmlns:p14="http://schemas.microsoft.com/office/powerpoint/2010/main" val="1854602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residents reported how prepared they felt to diagnose and treat patients with substance use disorders using a four-point Likert scale. </a:t>
            </a:r>
          </a:p>
        </p:txBody>
      </p:sp>
      <p:sp>
        <p:nvSpPr>
          <p:cNvPr id="4" name="Slide Number Placeholder 3"/>
          <p:cNvSpPr>
            <a:spLocks noGrp="1"/>
          </p:cNvSpPr>
          <p:nvPr>
            <p:ph type="sldNum" sz="quarter" idx="5"/>
          </p:nvPr>
        </p:nvSpPr>
        <p:spPr/>
        <p:txBody>
          <a:bodyPr/>
          <a:lstStyle/>
          <a:p>
            <a:fld id="{69283A43-40D9-404F-84D3-EB04F78B0911}" type="slidenum">
              <a:rPr lang="en-US" smtClean="0"/>
              <a:t>9</a:t>
            </a:fld>
            <a:endParaRPr lang="en-US"/>
          </a:p>
        </p:txBody>
      </p:sp>
    </p:spTree>
    <p:extLst>
      <p:ext uri="{BB962C8B-B14F-4D97-AF65-F5344CB8AC3E}">
        <p14:creationId xmlns:p14="http://schemas.microsoft.com/office/powerpoint/2010/main" val="2730232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EEB32-E9E4-9AA9-8469-241CFDE66F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4F5C93-F99E-D2DE-FAE3-D9A0ED4D4D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18A88F-F0F5-E375-1D67-8863CC149A16}"/>
              </a:ext>
            </a:extLst>
          </p:cNvPr>
          <p:cNvSpPr>
            <a:spLocks noGrp="1"/>
          </p:cNvSpPr>
          <p:nvPr>
            <p:ph type="dt" sz="half" idx="10"/>
          </p:nvPr>
        </p:nvSpPr>
        <p:spPr/>
        <p:txBody>
          <a:bodyPr/>
          <a:lstStyle/>
          <a:p>
            <a:fld id="{CD5DD9FF-3012-4AB6-A529-7E2F49351FD6}" type="datetimeFigureOut">
              <a:rPr lang="en-US" smtClean="0"/>
              <a:t>10/31/23</a:t>
            </a:fld>
            <a:endParaRPr lang="en-US"/>
          </a:p>
        </p:txBody>
      </p:sp>
      <p:sp>
        <p:nvSpPr>
          <p:cNvPr id="5" name="Footer Placeholder 4">
            <a:extLst>
              <a:ext uri="{FF2B5EF4-FFF2-40B4-BE49-F238E27FC236}">
                <a16:creationId xmlns:a16="http://schemas.microsoft.com/office/drawing/2014/main" id="{5E148350-D3DE-2BF6-A109-AFE970B42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93E01-FD67-7EBB-C7DF-4BC1AD855225}"/>
              </a:ext>
            </a:extLst>
          </p:cNvPr>
          <p:cNvSpPr>
            <a:spLocks noGrp="1"/>
          </p:cNvSpPr>
          <p:nvPr>
            <p:ph type="sldNum" sz="quarter" idx="12"/>
          </p:nvPr>
        </p:nvSpPr>
        <p:spPr/>
        <p:txBody>
          <a:bodyPr/>
          <a:lstStyle/>
          <a:p>
            <a:fld id="{E73DE023-8E1F-4825-B3CF-9EE960210079}" type="slidenum">
              <a:rPr lang="en-US" smtClean="0"/>
              <a:t>‹#›</a:t>
            </a:fld>
            <a:endParaRPr lang="en-US"/>
          </a:p>
        </p:txBody>
      </p:sp>
    </p:spTree>
    <p:extLst>
      <p:ext uri="{BB962C8B-B14F-4D97-AF65-F5344CB8AC3E}">
        <p14:creationId xmlns:p14="http://schemas.microsoft.com/office/powerpoint/2010/main" val="2398443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B831B-7D00-0A70-CAB8-F7268081B1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8A699-168A-3588-8078-41B0BB8E54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90D6AF-43B5-F708-7946-F3526E074D66}"/>
              </a:ext>
            </a:extLst>
          </p:cNvPr>
          <p:cNvSpPr>
            <a:spLocks noGrp="1"/>
          </p:cNvSpPr>
          <p:nvPr>
            <p:ph type="dt" sz="half" idx="10"/>
          </p:nvPr>
        </p:nvSpPr>
        <p:spPr/>
        <p:txBody>
          <a:bodyPr/>
          <a:lstStyle/>
          <a:p>
            <a:fld id="{CD5DD9FF-3012-4AB6-A529-7E2F49351FD6}" type="datetimeFigureOut">
              <a:rPr lang="en-US" smtClean="0"/>
              <a:t>10/31/23</a:t>
            </a:fld>
            <a:endParaRPr lang="en-US"/>
          </a:p>
        </p:txBody>
      </p:sp>
      <p:sp>
        <p:nvSpPr>
          <p:cNvPr id="5" name="Footer Placeholder 4">
            <a:extLst>
              <a:ext uri="{FF2B5EF4-FFF2-40B4-BE49-F238E27FC236}">
                <a16:creationId xmlns:a16="http://schemas.microsoft.com/office/drawing/2014/main" id="{44063F0A-DD64-612C-F33C-BE8F687AE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742EAA-A487-A46F-747D-9B045DDD9BC2}"/>
              </a:ext>
            </a:extLst>
          </p:cNvPr>
          <p:cNvSpPr>
            <a:spLocks noGrp="1"/>
          </p:cNvSpPr>
          <p:nvPr>
            <p:ph type="sldNum" sz="quarter" idx="12"/>
          </p:nvPr>
        </p:nvSpPr>
        <p:spPr/>
        <p:txBody>
          <a:bodyPr/>
          <a:lstStyle/>
          <a:p>
            <a:fld id="{E73DE023-8E1F-4825-B3CF-9EE960210079}" type="slidenum">
              <a:rPr lang="en-US" smtClean="0"/>
              <a:t>‹#›</a:t>
            </a:fld>
            <a:endParaRPr lang="en-US"/>
          </a:p>
        </p:txBody>
      </p:sp>
    </p:spTree>
    <p:extLst>
      <p:ext uri="{BB962C8B-B14F-4D97-AF65-F5344CB8AC3E}">
        <p14:creationId xmlns:p14="http://schemas.microsoft.com/office/powerpoint/2010/main" val="205973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03C67C-00CA-EDF9-4939-9FBC1B72AC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91C643-C861-6875-84BE-40F491F0EE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4A6F36-7DAA-4002-F1EC-6E98D8A86C6B}"/>
              </a:ext>
            </a:extLst>
          </p:cNvPr>
          <p:cNvSpPr>
            <a:spLocks noGrp="1"/>
          </p:cNvSpPr>
          <p:nvPr>
            <p:ph type="dt" sz="half" idx="10"/>
          </p:nvPr>
        </p:nvSpPr>
        <p:spPr/>
        <p:txBody>
          <a:bodyPr/>
          <a:lstStyle/>
          <a:p>
            <a:fld id="{CD5DD9FF-3012-4AB6-A529-7E2F49351FD6}" type="datetimeFigureOut">
              <a:rPr lang="en-US" smtClean="0"/>
              <a:t>10/31/23</a:t>
            </a:fld>
            <a:endParaRPr lang="en-US"/>
          </a:p>
        </p:txBody>
      </p:sp>
      <p:sp>
        <p:nvSpPr>
          <p:cNvPr id="5" name="Footer Placeholder 4">
            <a:extLst>
              <a:ext uri="{FF2B5EF4-FFF2-40B4-BE49-F238E27FC236}">
                <a16:creationId xmlns:a16="http://schemas.microsoft.com/office/drawing/2014/main" id="{B8368429-FABF-77BC-3012-A5CC40A70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565D93-8BA9-F56C-BBE9-C0B8CCB45EBD}"/>
              </a:ext>
            </a:extLst>
          </p:cNvPr>
          <p:cNvSpPr>
            <a:spLocks noGrp="1"/>
          </p:cNvSpPr>
          <p:nvPr>
            <p:ph type="sldNum" sz="quarter" idx="12"/>
          </p:nvPr>
        </p:nvSpPr>
        <p:spPr/>
        <p:txBody>
          <a:bodyPr/>
          <a:lstStyle/>
          <a:p>
            <a:fld id="{E73DE023-8E1F-4825-B3CF-9EE960210079}" type="slidenum">
              <a:rPr lang="en-US" smtClean="0"/>
              <a:t>‹#›</a:t>
            </a:fld>
            <a:endParaRPr lang="en-US"/>
          </a:p>
        </p:txBody>
      </p:sp>
    </p:spTree>
    <p:extLst>
      <p:ext uri="{BB962C8B-B14F-4D97-AF65-F5344CB8AC3E}">
        <p14:creationId xmlns:p14="http://schemas.microsoft.com/office/powerpoint/2010/main" val="2929631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0264-2591-5503-7499-328CA9BB3B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092D2A-FB92-189A-1035-F086B0F5A2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494E79-0942-177A-88EB-FB47416E2F5E}"/>
              </a:ext>
            </a:extLst>
          </p:cNvPr>
          <p:cNvSpPr>
            <a:spLocks noGrp="1"/>
          </p:cNvSpPr>
          <p:nvPr>
            <p:ph type="dt" sz="half" idx="10"/>
          </p:nvPr>
        </p:nvSpPr>
        <p:spPr/>
        <p:txBody>
          <a:bodyPr/>
          <a:lstStyle/>
          <a:p>
            <a:fld id="{CD5DD9FF-3012-4AB6-A529-7E2F49351FD6}" type="datetimeFigureOut">
              <a:rPr lang="en-US" smtClean="0"/>
              <a:t>10/31/23</a:t>
            </a:fld>
            <a:endParaRPr lang="en-US"/>
          </a:p>
        </p:txBody>
      </p:sp>
      <p:sp>
        <p:nvSpPr>
          <p:cNvPr id="5" name="Footer Placeholder 4">
            <a:extLst>
              <a:ext uri="{FF2B5EF4-FFF2-40B4-BE49-F238E27FC236}">
                <a16:creationId xmlns:a16="http://schemas.microsoft.com/office/drawing/2014/main" id="{AC13C845-C698-57C7-0AC4-F4987CC8C5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321172-2BAB-6C9E-1941-A02649D4BD9E}"/>
              </a:ext>
            </a:extLst>
          </p:cNvPr>
          <p:cNvSpPr>
            <a:spLocks noGrp="1"/>
          </p:cNvSpPr>
          <p:nvPr>
            <p:ph type="sldNum" sz="quarter" idx="12"/>
          </p:nvPr>
        </p:nvSpPr>
        <p:spPr/>
        <p:txBody>
          <a:bodyPr/>
          <a:lstStyle/>
          <a:p>
            <a:fld id="{E73DE023-8E1F-4825-B3CF-9EE960210079}" type="slidenum">
              <a:rPr lang="en-US" smtClean="0"/>
              <a:t>‹#›</a:t>
            </a:fld>
            <a:endParaRPr lang="en-US"/>
          </a:p>
        </p:txBody>
      </p:sp>
    </p:spTree>
    <p:extLst>
      <p:ext uri="{BB962C8B-B14F-4D97-AF65-F5344CB8AC3E}">
        <p14:creationId xmlns:p14="http://schemas.microsoft.com/office/powerpoint/2010/main" val="990680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C3D02-51F9-E056-61D0-99B76EFF95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3F0F75-9D60-170C-47D6-56086A0F9E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211820-ED43-2FBF-731D-4E56EA56F9A1}"/>
              </a:ext>
            </a:extLst>
          </p:cNvPr>
          <p:cNvSpPr>
            <a:spLocks noGrp="1"/>
          </p:cNvSpPr>
          <p:nvPr>
            <p:ph type="dt" sz="half" idx="10"/>
          </p:nvPr>
        </p:nvSpPr>
        <p:spPr/>
        <p:txBody>
          <a:bodyPr/>
          <a:lstStyle/>
          <a:p>
            <a:fld id="{CD5DD9FF-3012-4AB6-A529-7E2F49351FD6}" type="datetimeFigureOut">
              <a:rPr lang="en-US" smtClean="0"/>
              <a:t>10/31/23</a:t>
            </a:fld>
            <a:endParaRPr lang="en-US"/>
          </a:p>
        </p:txBody>
      </p:sp>
      <p:sp>
        <p:nvSpPr>
          <p:cNvPr id="5" name="Footer Placeholder 4">
            <a:extLst>
              <a:ext uri="{FF2B5EF4-FFF2-40B4-BE49-F238E27FC236}">
                <a16:creationId xmlns:a16="http://schemas.microsoft.com/office/drawing/2014/main" id="{8E712690-B2F8-E131-C318-9A2B5C90E6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A5DBD-9343-1D67-2143-C1E1812D5B08}"/>
              </a:ext>
            </a:extLst>
          </p:cNvPr>
          <p:cNvSpPr>
            <a:spLocks noGrp="1"/>
          </p:cNvSpPr>
          <p:nvPr>
            <p:ph type="sldNum" sz="quarter" idx="12"/>
          </p:nvPr>
        </p:nvSpPr>
        <p:spPr/>
        <p:txBody>
          <a:bodyPr/>
          <a:lstStyle/>
          <a:p>
            <a:fld id="{E73DE023-8E1F-4825-B3CF-9EE960210079}" type="slidenum">
              <a:rPr lang="en-US" smtClean="0"/>
              <a:t>‹#›</a:t>
            </a:fld>
            <a:endParaRPr lang="en-US"/>
          </a:p>
        </p:txBody>
      </p:sp>
    </p:spTree>
    <p:extLst>
      <p:ext uri="{BB962C8B-B14F-4D97-AF65-F5344CB8AC3E}">
        <p14:creationId xmlns:p14="http://schemas.microsoft.com/office/powerpoint/2010/main" val="2391426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61871-9DAA-D2D8-41B3-630F780BA4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BE7983-BB3F-A6B8-7649-1C2B778385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597CD0-1A76-0E2B-2A67-441266D052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1D4F37-C2BB-52AA-AD2E-33FE238008CD}"/>
              </a:ext>
            </a:extLst>
          </p:cNvPr>
          <p:cNvSpPr>
            <a:spLocks noGrp="1"/>
          </p:cNvSpPr>
          <p:nvPr>
            <p:ph type="dt" sz="half" idx="10"/>
          </p:nvPr>
        </p:nvSpPr>
        <p:spPr/>
        <p:txBody>
          <a:bodyPr/>
          <a:lstStyle/>
          <a:p>
            <a:fld id="{CD5DD9FF-3012-4AB6-A529-7E2F49351FD6}" type="datetimeFigureOut">
              <a:rPr lang="en-US" smtClean="0"/>
              <a:t>10/31/23</a:t>
            </a:fld>
            <a:endParaRPr lang="en-US"/>
          </a:p>
        </p:txBody>
      </p:sp>
      <p:sp>
        <p:nvSpPr>
          <p:cNvPr id="6" name="Footer Placeholder 5">
            <a:extLst>
              <a:ext uri="{FF2B5EF4-FFF2-40B4-BE49-F238E27FC236}">
                <a16:creationId xmlns:a16="http://schemas.microsoft.com/office/drawing/2014/main" id="{46213397-64AC-6850-E0D7-D2FC0A2A5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E092C3-8D52-1D4F-95F6-1B5B048AC55D}"/>
              </a:ext>
            </a:extLst>
          </p:cNvPr>
          <p:cNvSpPr>
            <a:spLocks noGrp="1"/>
          </p:cNvSpPr>
          <p:nvPr>
            <p:ph type="sldNum" sz="quarter" idx="12"/>
          </p:nvPr>
        </p:nvSpPr>
        <p:spPr/>
        <p:txBody>
          <a:bodyPr/>
          <a:lstStyle/>
          <a:p>
            <a:fld id="{E73DE023-8E1F-4825-B3CF-9EE960210079}" type="slidenum">
              <a:rPr lang="en-US" smtClean="0"/>
              <a:t>‹#›</a:t>
            </a:fld>
            <a:endParaRPr lang="en-US"/>
          </a:p>
        </p:txBody>
      </p:sp>
    </p:spTree>
    <p:extLst>
      <p:ext uri="{BB962C8B-B14F-4D97-AF65-F5344CB8AC3E}">
        <p14:creationId xmlns:p14="http://schemas.microsoft.com/office/powerpoint/2010/main" val="317683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EA1F2-4341-2691-97D5-D937176B5D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DB0C1F-7668-ECC9-8455-62CEEF1FCF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56D511-E2B1-1E80-CD6B-79C64A0BDC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0E815B-23E8-097C-02E2-1174EBD976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10ADAC-40BA-2948-3C55-7E8B59832A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4AB7E1-7EE9-47D7-8296-DDCAEE0956BF}"/>
              </a:ext>
            </a:extLst>
          </p:cNvPr>
          <p:cNvSpPr>
            <a:spLocks noGrp="1"/>
          </p:cNvSpPr>
          <p:nvPr>
            <p:ph type="dt" sz="half" idx="10"/>
          </p:nvPr>
        </p:nvSpPr>
        <p:spPr/>
        <p:txBody>
          <a:bodyPr/>
          <a:lstStyle/>
          <a:p>
            <a:fld id="{CD5DD9FF-3012-4AB6-A529-7E2F49351FD6}" type="datetimeFigureOut">
              <a:rPr lang="en-US" smtClean="0"/>
              <a:t>10/31/23</a:t>
            </a:fld>
            <a:endParaRPr lang="en-US"/>
          </a:p>
        </p:txBody>
      </p:sp>
      <p:sp>
        <p:nvSpPr>
          <p:cNvPr id="8" name="Footer Placeholder 7">
            <a:extLst>
              <a:ext uri="{FF2B5EF4-FFF2-40B4-BE49-F238E27FC236}">
                <a16:creationId xmlns:a16="http://schemas.microsoft.com/office/drawing/2014/main" id="{B4ACB6C5-EC98-38AE-86B8-05ED5D9517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926FB4-2113-59FF-78F4-91EC0041B6A5}"/>
              </a:ext>
            </a:extLst>
          </p:cNvPr>
          <p:cNvSpPr>
            <a:spLocks noGrp="1"/>
          </p:cNvSpPr>
          <p:nvPr>
            <p:ph type="sldNum" sz="quarter" idx="12"/>
          </p:nvPr>
        </p:nvSpPr>
        <p:spPr/>
        <p:txBody>
          <a:bodyPr/>
          <a:lstStyle/>
          <a:p>
            <a:fld id="{E73DE023-8E1F-4825-B3CF-9EE960210079}" type="slidenum">
              <a:rPr lang="en-US" smtClean="0"/>
              <a:t>‹#›</a:t>
            </a:fld>
            <a:endParaRPr lang="en-US"/>
          </a:p>
        </p:txBody>
      </p:sp>
    </p:spTree>
    <p:extLst>
      <p:ext uri="{BB962C8B-B14F-4D97-AF65-F5344CB8AC3E}">
        <p14:creationId xmlns:p14="http://schemas.microsoft.com/office/powerpoint/2010/main" val="2631751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02677-C98D-865B-F3DC-048B925C4C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E505A0-E0F0-9796-0692-5A1D0D935DEC}"/>
              </a:ext>
            </a:extLst>
          </p:cNvPr>
          <p:cNvSpPr>
            <a:spLocks noGrp="1"/>
          </p:cNvSpPr>
          <p:nvPr>
            <p:ph type="dt" sz="half" idx="10"/>
          </p:nvPr>
        </p:nvSpPr>
        <p:spPr/>
        <p:txBody>
          <a:bodyPr/>
          <a:lstStyle/>
          <a:p>
            <a:fld id="{CD5DD9FF-3012-4AB6-A529-7E2F49351FD6}" type="datetimeFigureOut">
              <a:rPr lang="en-US" smtClean="0"/>
              <a:t>10/31/23</a:t>
            </a:fld>
            <a:endParaRPr lang="en-US"/>
          </a:p>
        </p:txBody>
      </p:sp>
      <p:sp>
        <p:nvSpPr>
          <p:cNvPr id="4" name="Footer Placeholder 3">
            <a:extLst>
              <a:ext uri="{FF2B5EF4-FFF2-40B4-BE49-F238E27FC236}">
                <a16:creationId xmlns:a16="http://schemas.microsoft.com/office/drawing/2014/main" id="{B4B7144E-AED0-16DE-6763-F436210C2B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76D217-B4D2-DB55-9A82-38540A3635A7}"/>
              </a:ext>
            </a:extLst>
          </p:cNvPr>
          <p:cNvSpPr>
            <a:spLocks noGrp="1"/>
          </p:cNvSpPr>
          <p:nvPr>
            <p:ph type="sldNum" sz="quarter" idx="12"/>
          </p:nvPr>
        </p:nvSpPr>
        <p:spPr/>
        <p:txBody>
          <a:bodyPr/>
          <a:lstStyle/>
          <a:p>
            <a:fld id="{E73DE023-8E1F-4825-B3CF-9EE960210079}" type="slidenum">
              <a:rPr lang="en-US" smtClean="0"/>
              <a:t>‹#›</a:t>
            </a:fld>
            <a:endParaRPr lang="en-US"/>
          </a:p>
        </p:txBody>
      </p:sp>
    </p:spTree>
    <p:extLst>
      <p:ext uri="{BB962C8B-B14F-4D97-AF65-F5344CB8AC3E}">
        <p14:creationId xmlns:p14="http://schemas.microsoft.com/office/powerpoint/2010/main" val="2181430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31B1D1-12ED-82D1-00A9-BD8945097545}"/>
              </a:ext>
            </a:extLst>
          </p:cNvPr>
          <p:cNvSpPr>
            <a:spLocks noGrp="1"/>
          </p:cNvSpPr>
          <p:nvPr>
            <p:ph type="dt" sz="half" idx="10"/>
          </p:nvPr>
        </p:nvSpPr>
        <p:spPr/>
        <p:txBody>
          <a:bodyPr/>
          <a:lstStyle/>
          <a:p>
            <a:fld id="{CD5DD9FF-3012-4AB6-A529-7E2F49351FD6}" type="datetimeFigureOut">
              <a:rPr lang="en-US" smtClean="0"/>
              <a:t>10/31/23</a:t>
            </a:fld>
            <a:endParaRPr lang="en-US"/>
          </a:p>
        </p:txBody>
      </p:sp>
      <p:sp>
        <p:nvSpPr>
          <p:cNvPr id="3" name="Footer Placeholder 2">
            <a:extLst>
              <a:ext uri="{FF2B5EF4-FFF2-40B4-BE49-F238E27FC236}">
                <a16:creationId xmlns:a16="http://schemas.microsoft.com/office/drawing/2014/main" id="{0EEBB0B9-3046-6B7C-2203-5F340A422C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6F68EB-8879-11E1-702E-C330ABC26448}"/>
              </a:ext>
            </a:extLst>
          </p:cNvPr>
          <p:cNvSpPr>
            <a:spLocks noGrp="1"/>
          </p:cNvSpPr>
          <p:nvPr>
            <p:ph type="sldNum" sz="quarter" idx="12"/>
          </p:nvPr>
        </p:nvSpPr>
        <p:spPr/>
        <p:txBody>
          <a:bodyPr/>
          <a:lstStyle/>
          <a:p>
            <a:fld id="{E73DE023-8E1F-4825-B3CF-9EE960210079}" type="slidenum">
              <a:rPr lang="en-US" smtClean="0"/>
              <a:t>‹#›</a:t>
            </a:fld>
            <a:endParaRPr lang="en-US"/>
          </a:p>
        </p:txBody>
      </p:sp>
    </p:spTree>
    <p:extLst>
      <p:ext uri="{BB962C8B-B14F-4D97-AF65-F5344CB8AC3E}">
        <p14:creationId xmlns:p14="http://schemas.microsoft.com/office/powerpoint/2010/main" val="3843444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38C5D-4444-8E5A-8C04-9530AC6DE9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1763EA-8D3B-722D-16D8-68FAA02D84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61F8FE-89D8-399C-3B28-FC3C06E205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1D2C2-25F9-B535-C7BC-28A297148BF8}"/>
              </a:ext>
            </a:extLst>
          </p:cNvPr>
          <p:cNvSpPr>
            <a:spLocks noGrp="1"/>
          </p:cNvSpPr>
          <p:nvPr>
            <p:ph type="dt" sz="half" idx="10"/>
          </p:nvPr>
        </p:nvSpPr>
        <p:spPr/>
        <p:txBody>
          <a:bodyPr/>
          <a:lstStyle/>
          <a:p>
            <a:fld id="{CD5DD9FF-3012-4AB6-A529-7E2F49351FD6}" type="datetimeFigureOut">
              <a:rPr lang="en-US" smtClean="0"/>
              <a:t>10/31/23</a:t>
            </a:fld>
            <a:endParaRPr lang="en-US"/>
          </a:p>
        </p:txBody>
      </p:sp>
      <p:sp>
        <p:nvSpPr>
          <p:cNvPr id="6" name="Footer Placeholder 5">
            <a:extLst>
              <a:ext uri="{FF2B5EF4-FFF2-40B4-BE49-F238E27FC236}">
                <a16:creationId xmlns:a16="http://schemas.microsoft.com/office/drawing/2014/main" id="{BC7444A7-B306-9489-9C87-8713CF3E37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DE1DFE-5DAA-1F24-3B64-133DB6ED6E71}"/>
              </a:ext>
            </a:extLst>
          </p:cNvPr>
          <p:cNvSpPr>
            <a:spLocks noGrp="1"/>
          </p:cNvSpPr>
          <p:nvPr>
            <p:ph type="sldNum" sz="quarter" idx="12"/>
          </p:nvPr>
        </p:nvSpPr>
        <p:spPr/>
        <p:txBody>
          <a:bodyPr/>
          <a:lstStyle/>
          <a:p>
            <a:fld id="{E73DE023-8E1F-4825-B3CF-9EE960210079}" type="slidenum">
              <a:rPr lang="en-US" smtClean="0"/>
              <a:t>‹#›</a:t>
            </a:fld>
            <a:endParaRPr lang="en-US"/>
          </a:p>
        </p:txBody>
      </p:sp>
    </p:spTree>
    <p:extLst>
      <p:ext uri="{BB962C8B-B14F-4D97-AF65-F5344CB8AC3E}">
        <p14:creationId xmlns:p14="http://schemas.microsoft.com/office/powerpoint/2010/main" val="2826107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1579E-4A31-05BA-6798-6E15F1F026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A98737-08EA-310D-AA15-EF93F23CC2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30D49B-151F-F724-DBD6-F4BC1DE8BE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18A841-6490-ECE2-6325-367C584BEE7B}"/>
              </a:ext>
            </a:extLst>
          </p:cNvPr>
          <p:cNvSpPr>
            <a:spLocks noGrp="1"/>
          </p:cNvSpPr>
          <p:nvPr>
            <p:ph type="dt" sz="half" idx="10"/>
          </p:nvPr>
        </p:nvSpPr>
        <p:spPr/>
        <p:txBody>
          <a:bodyPr/>
          <a:lstStyle/>
          <a:p>
            <a:fld id="{CD5DD9FF-3012-4AB6-A529-7E2F49351FD6}" type="datetimeFigureOut">
              <a:rPr lang="en-US" smtClean="0"/>
              <a:t>10/31/23</a:t>
            </a:fld>
            <a:endParaRPr lang="en-US"/>
          </a:p>
        </p:txBody>
      </p:sp>
      <p:sp>
        <p:nvSpPr>
          <p:cNvPr id="6" name="Footer Placeholder 5">
            <a:extLst>
              <a:ext uri="{FF2B5EF4-FFF2-40B4-BE49-F238E27FC236}">
                <a16:creationId xmlns:a16="http://schemas.microsoft.com/office/drawing/2014/main" id="{0E1A81CF-9A67-AC32-6A94-979B2E2392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116984-568A-DD08-681A-91F12A573DD2}"/>
              </a:ext>
            </a:extLst>
          </p:cNvPr>
          <p:cNvSpPr>
            <a:spLocks noGrp="1"/>
          </p:cNvSpPr>
          <p:nvPr>
            <p:ph type="sldNum" sz="quarter" idx="12"/>
          </p:nvPr>
        </p:nvSpPr>
        <p:spPr/>
        <p:txBody>
          <a:bodyPr/>
          <a:lstStyle/>
          <a:p>
            <a:fld id="{E73DE023-8E1F-4825-B3CF-9EE960210079}" type="slidenum">
              <a:rPr lang="en-US" smtClean="0"/>
              <a:t>‹#›</a:t>
            </a:fld>
            <a:endParaRPr lang="en-US"/>
          </a:p>
        </p:txBody>
      </p:sp>
    </p:spTree>
    <p:extLst>
      <p:ext uri="{BB962C8B-B14F-4D97-AF65-F5344CB8AC3E}">
        <p14:creationId xmlns:p14="http://schemas.microsoft.com/office/powerpoint/2010/main" val="496707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F7A7C2-8E60-1398-7803-2B838B91C8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725502-8C64-E33E-7DAD-4F894FE17A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E3913F-2EA4-1B82-4AC1-213F1F588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5DD9FF-3012-4AB6-A529-7E2F49351FD6}" type="datetimeFigureOut">
              <a:rPr lang="en-US" smtClean="0"/>
              <a:t>10/31/23</a:t>
            </a:fld>
            <a:endParaRPr lang="en-US"/>
          </a:p>
        </p:txBody>
      </p:sp>
      <p:sp>
        <p:nvSpPr>
          <p:cNvPr id="5" name="Footer Placeholder 4">
            <a:extLst>
              <a:ext uri="{FF2B5EF4-FFF2-40B4-BE49-F238E27FC236}">
                <a16:creationId xmlns:a16="http://schemas.microsoft.com/office/drawing/2014/main" id="{6BB9AD20-0434-F1A7-5FDA-873CC87365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0C8952-8B47-52CF-8DCB-CBA20917AC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DE023-8E1F-4825-B3CF-9EE960210079}" type="slidenum">
              <a:rPr lang="en-US" smtClean="0"/>
              <a:t>‹#›</a:t>
            </a:fld>
            <a:endParaRPr lang="en-US"/>
          </a:p>
        </p:txBody>
      </p:sp>
    </p:spTree>
    <p:extLst>
      <p:ext uri="{BB962C8B-B14F-4D97-AF65-F5344CB8AC3E}">
        <p14:creationId xmlns:p14="http://schemas.microsoft.com/office/powerpoint/2010/main" val="1619277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doi.org/10.1016/j.addbeh.2020.106544" TargetMode="External"/><Relationship Id="rId13" Type="http://schemas.openxmlformats.org/officeDocument/2006/relationships/hyperlink" Target="https://doi.org/10.1097/00001888-200203000-00017" TargetMode="External"/><Relationship Id="rId3" Type="http://schemas.openxmlformats.org/officeDocument/2006/relationships/hyperlink" Target="https://doi.org/10.7326/M19-3975" TargetMode="External"/><Relationship Id="rId7" Type="http://schemas.openxmlformats.org/officeDocument/2006/relationships/hyperlink" Target="https://doi.org/10.1001/jamanetworkopen.2023.2058" TargetMode="External"/><Relationship Id="rId12" Type="http://schemas.openxmlformats.org/officeDocument/2006/relationships/hyperlink" Target="https://doi.org/10.1097/PHH.0000000000001305" TargetMode="External"/><Relationship Id="rId2" Type="http://schemas.openxmlformats.org/officeDocument/2006/relationships/hyperlink" Target="https://doi.org/10.1080/08897077.2016.1187240" TargetMode="External"/><Relationship Id="rId16" Type="http://schemas.openxmlformats.org/officeDocument/2006/relationships/hyperlink" Target="https://doi.org/10.1056/NEJMp2000227" TargetMode="External"/><Relationship Id="rId1" Type="http://schemas.openxmlformats.org/officeDocument/2006/relationships/slideLayout" Target="../slideLayouts/slideLayout2.xml"/><Relationship Id="rId6" Type="http://schemas.openxmlformats.org/officeDocument/2006/relationships/hyperlink" Target="https://doi.org/10.1089/jwh.2006.0070" TargetMode="External"/><Relationship Id="rId11" Type="http://schemas.openxmlformats.org/officeDocument/2006/relationships/hyperlink" Target="https://doi.org/10.1080/08897077.2013.815143" TargetMode="External"/><Relationship Id="rId5" Type="http://schemas.openxmlformats.org/officeDocument/2006/relationships/hyperlink" Target="https://doi.org/10.1016/j.drugalcdep.2018.05.033" TargetMode="External"/><Relationship Id="rId15" Type="http://schemas.openxmlformats.org/officeDocument/2006/relationships/hyperlink" Target="https://doi.org/10.1186/1472-6920-10-22" TargetMode="External"/><Relationship Id="rId10" Type="http://schemas.openxmlformats.org/officeDocument/2006/relationships/hyperlink" Target="https://doi.org/10.4088/PCC.18m02382" TargetMode="External"/><Relationship Id="rId4" Type="http://schemas.openxmlformats.org/officeDocument/2006/relationships/hyperlink" Target="https://doi.org/10.3928/00485713-20201008-01" TargetMode="External"/><Relationship Id="rId9" Type="http://schemas.openxmlformats.org/officeDocument/2006/relationships/hyperlink" Target="https://doi.org/10.1111/ajad.12406" TargetMode="External"/><Relationship Id="rId14" Type="http://schemas.openxmlformats.org/officeDocument/2006/relationships/hyperlink" Target="https://doi.org/10.1080/08897077.2014.96272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A1383-2D3B-E3C9-9088-14FAC49A6414}"/>
              </a:ext>
            </a:extLst>
          </p:cNvPr>
          <p:cNvSpPr>
            <a:spLocks noGrp="1"/>
          </p:cNvSpPr>
          <p:nvPr>
            <p:ph type="ctrTitle"/>
          </p:nvPr>
        </p:nvSpPr>
        <p:spPr/>
        <p:txBody>
          <a:bodyPr>
            <a:normAutofit/>
          </a:bodyPr>
          <a:lstStyle/>
          <a:p>
            <a:r>
              <a:rPr lang="en-US" sz="2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 Stigma-Disrupting Core Curriculum</a:t>
            </a:r>
            <a:br>
              <a:rPr lang="en-US" sz="2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2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Influenced Internal Medicine Residents’ Regard</a:t>
            </a:r>
            <a:br>
              <a:rPr lang="en-US" sz="2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2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for Patients with Substance Use Disorders</a:t>
            </a:r>
            <a:endParaRPr lang="en-US" sz="8000" dirty="0">
              <a:solidFill>
                <a:schemeClr val="accent6">
                  <a:lumMod val="75000"/>
                </a:schemeClr>
              </a:solidFill>
            </a:endParaRPr>
          </a:p>
        </p:txBody>
      </p:sp>
      <p:sp>
        <p:nvSpPr>
          <p:cNvPr id="3" name="Subtitle 2">
            <a:extLst>
              <a:ext uri="{FF2B5EF4-FFF2-40B4-BE49-F238E27FC236}">
                <a16:creationId xmlns:a16="http://schemas.microsoft.com/office/drawing/2014/main" id="{BC0F7C7C-6804-509C-0515-86A5FE406219}"/>
              </a:ext>
            </a:extLst>
          </p:cNvPr>
          <p:cNvSpPr>
            <a:spLocks noGrp="1"/>
          </p:cNvSpPr>
          <p:nvPr>
            <p:ph type="subTitle" idx="1"/>
          </p:nvPr>
        </p:nvSpPr>
        <p:spPr/>
        <p:txBody>
          <a:bodyPr>
            <a:normAutofit/>
          </a:bodyPr>
          <a:lstStyle/>
          <a:p>
            <a:r>
              <a:rPr lang="en-US" sz="2000" dirty="0"/>
              <a:t>Katharine F Marshall, MD, FASAM; Patricia A Carney, PhD, MS; Elizabeth M Haney, MD</a:t>
            </a:r>
          </a:p>
          <a:p>
            <a:endParaRPr lang="en-US" sz="2000" dirty="0"/>
          </a:p>
          <a:p>
            <a:r>
              <a:rPr lang="en-US" sz="2000" dirty="0"/>
              <a:t>November #, 2023</a:t>
            </a:r>
          </a:p>
          <a:p>
            <a:r>
              <a:rPr lang="en-US" sz="2000" dirty="0"/>
              <a:t>Presenter: Kate Marshall, MD, FASAM (she/her)</a:t>
            </a:r>
          </a:p>
        </p:txBody>
      </p:sp>
    </p:spTree>
    <p:extLst>
      <p:ext uri="{BB962C8B-B14F-4D97-AF65-F5344CB8AC3E}">
        <p14:creationId xmlns:p14="http://schemas.microsoft.com/office/powerpoint/2010/main" val="2625231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68F5-05DD-81BC-3ECD-D672A8CC9295}"/>
              </a:ext>
            </a:extLst>
          </p:cNvPr>
          <p:cNvSpPr>
            <a:spLocks noGrp="1"/>
          </p:cNvSpPr>
          <p:nvPr>
            <p:ph type="title"/>
          </p:nvPr>
        </p:nvSpPr>
        <p:spPr/>
        <p:txBody>
          <a:bodyPr/>
          <a:lstStyle/>
          <a:p>
            <a:r>
              <a:rPr lang="en-US" dirty="0">
                <a:solidFill>
                  <a:schemeClr val="accent6">
                    <a:lumMod val="75000"/>
                  </a:schemeClr>
                </a:solidFill>
              </a:rPr>
              <a:t>Methods</a:t>
            </a:r>
          </a:p>
        </p:txBody>
      </p:sp>
      <p:pic>
        <p:nvPicPr>
          <p:cNvPr id="8" name="Picture 7">
            <a:extLst>
              <a:ext uri="{FF2B5EF4-FFF2-40B4-BE49-F238E27FC236}">
                <a16:creationId xmlns:a16="http://schemas.microsoft.com/office/drawing/2014/main" id="{4EE71A2A-82D5-BCFA-6A27-8728769DAF9A}"/>
              </a:ext>
            </a:extLst>
          </p:cNvPr>
          <p:cNvPicPr>
            <a:picLocks noChangeAspect="1"/>
          </p:cNvPicPr>
          <p:nvPr/>
        </p:nvPicPr>
        <p:blipFill rotWithShape="1">
          <a:blip r:embed="rId3">
            <a:extLst>
              <a:ext uri="{28A0092B-C50C-407E-A947-70E740481C1C}">
                <a14:useLocalDpi xmlns:a14="http://schemas.microsoft.com/office/drawing/2010/main" val="0"/>
              </a:ext>
            </a:extLst>
          </a:blip>
          <a:srcRect r="72532"/>
          <a:stretch/>
        </p:blipFill>
        <p:spPr>
          <a:xfrm>
            <a:off x="1212615" y="2039112"/>
            <a:ext cx="2682729" cy="3492976"/>
          </a:xfrm>
          <a:prstGeom prst="rect">
            <a:avLst/>
          </a:prstGeom>
        </p:spPr>
      </p:pic>
      <p:sp>
        <p:nvSpPr>
          <p:cNvPr id="3" name="TextBox 2">
            <a:extLst>
              <a:ext uri="{FF2B5EF4-FFF2-40B4-BE49-F238E27FC236}">
                <a16:creationId xmlns:a16="http://schemas.microsoft.com/office/drawing/2014/main" id="{9BB95F6D-9DB6-7F66-C726-F1C74CA419BE}"/>
              </a:ext>
            </a:extLst>
          </p:cNvPr>
          <p:cNvSpPr txBox="1"/>
          <p:nvPr/>
        </p:nvSpPr>
        <p:spPr>
          <a:xfrm>
            <a:off x="669852" y="6581001"/>
            <a:ext cx="11522148" cy="276999"/>
          </a:xfrm>
          <a:prstGeom prst="rect">
            <a:avLst/>
          </a:prstGeom>
          <a:noFill/>
        </p:spPr>
        <p:txBody>
          <a:bodyPr wrap="square" rtlCol="0">
            <a:spAutoFit/>
          </a:bodyPr>
          <a:lstStyle/>
          <a:p>
            <a:pPr algn="r"/>
            <a:r>
              <a:rPr lang="en-US" sz="1200" dirty="0" err="1">
                <a:solidFill>
                  <a:schemeClr val="bg1">
                    <a:lumMod val="50000"/>
                  </a:schemeClr>
                </a:solidFill>
              </a:rPr>
              <a:t>Wakeman</a:t>
            </a:r>
            <a:r>
              <a:rPr lang="en-US" sz="1200" dirty="0">
                <a:solidFill>
                  <a:schemeClr val="bg1">
                    <a:lumMod val="50000"/>
                  </a:schemeClr>
                </a:solidFill>
              </a:rPr>
              <a:t>, et al., 2015.</a:t>
            </a:r>
          </a:p>
        </p:txBody>
      </p:sp>
    </p:spTree>
    <p:extLst>
      <p:ext uri="{BB962C8B-B14F-4D97-AF65-F5344CB8AC3E}">
        <p14:creationId xmlns:p14="http://schemas.microsoft.com/office/powerpoint/2010/main" val="282689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68F5-05DD-81BC-3ECD-D672A8CC9295}"/>
              </a:ext>
            </a:extLst>
          </p:cNvPr>
          <p:cNvSpPr>
            <a:spLocks noGrp="1"/>
          </p:cNvSpPr>
          <p:nvPr>
            <p:ph type="title"/>
          </p:nvPr>
        </p:nvSpPr>
        <p:spPr/>
        <p:txBody>
          <a:bodyPr/>
          <a:lstStyle/>
          <a:p>
            <a:r>
              <a:rPr lang="en-US" dirty="0">
                <a:solidFill>
                  <a:schemeClr val="accent6">
                    <a:lumMod val="75000"/>
                  </a:schemeClr>
                </a:solidFill>
              </a:rPr>
              <a:t>Methods</a:t>
            </a:r>
          </a:p>
        </p:txBody>
      </p:sp>
      <p:pic>
        <p:nvPicPr>
          <p:cNvPr id="8" name="Picture 7">
            <a:extLst>
              <a:ext uri="{FF2B5EF4-FFF2-40B4-BE49-F238E27FC236}">
                <a16:creationId xmlns:a16="http://schemas.microsoft.com/office/drawing/2014/main" id="{4EE71A2A-82D5-BCFA-6A27-8728769DAF9A}"/>
              </a:ext>
            </a:extLst>
          </p:cNvPr>
          <p:cNvPicPr>
            <a:picLocks noChangeAspect="1"/>
          </p:cNvPicPr>
          <p:nvPr/>
        </p:nvPicPr>
        <p:blipFill rotWithShape="1">
          <a:blip r:embed="rId3">
            <a:extLst>
              <a:ext uri="{28A0092B-C50C-407E-A947-70E740481C1C}">
                <a14:useLocalDpi xmlns:a14="http://schemas.microsoft.com/office/drawing/2010/main" val="0"/>
              </a:ext>
            </a:extLst>
          </a:blip>
          <a:srcRect l="-1" r="36254"/>
          <a:stretch/>
        </p:blipFill>
        <p:spPr>
          <a:xfrm>
            <a:off x="1212615" y="2039112"/>
            <a:ext cx="6226029" cy="3492976"/>
          </a:xfrm>
          <a:prstGeom prst="rect">
            <a:avLst/>
          </a:prstGeom>
        </p:spPr>
      </p:pic>
    </p:spTree>
    <p:extLst>
      <p:ext uri="{BB962C8B-B14F-4D97-AF65-F5344CB8AC3E}">
        <p14:creationId xmlns:p14="http://schemas.microsoft.com/office/powerpoint/2010/main" val="881943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68F5-05DD-81BC-3ECD-D672A8CC9295}"/>
              </a:ext>
            </a:extLst>
          </p:cNvPr>
          <p:cNvSpPr>
            <a:spLocks noGrp="1"/>
          </p:cNvSpPr>
          <p:nvPr>
            <p:ph type="title"/>
          </p:nvPr>
        </p:nvSpPr>
        <p:spPr/>
        <p:txBody>
          <a:bodyPr/>
          <a:lstStyle/>
          <a:p>
            <a:r>
              <a:rPr lang="en-US" dirty="0">
                <a:solidFill>
                  <a:schemeClr val="accent6">
                    <a:lumMod val="75000"/>
                  </a:schemeClr>
                </a:solidFill>
              </a:rPr>
              <a:t>Methods</a:t>
            </a:r>
          </a:p>
        </p:txBody>
      </p:sp>
      <p:pic>
        <p:nvPicPr>
          <p:cNvPr id="8" name="Picture 7">
            <a:extLst>
              <a:ext uri="{FF2B5EF4-FFF2-40B4-BE49-F238E27FC236}">
                <a16:creationId xmlns:a16="http://schemas.microsoft.com/office/drawing/2014/main" id="{4EE71A2A-82D5-BCFA-6A27-8728769DAF9A}"/>
              </a:ext>
            </a:extLst>
          </p:cNvPr>
          <p:cNvPicPr>
            <a:picLocks noChangeAspect="1"/>
          </p:cNvPicPr>
          <p:nvPr/>
        </p:nvPicPr>
        <p:blipFill rotWithShape="1">
          <a:blip r:embed="rId3">
            <a:extLst>
              <a:ext uri="{28A0092B-C50C-407E-A947-70E740481C1C}">
                <a14:useLocalDpi xmlns:a14="http://schemas.microsoft.com/office/drawing/2010/main" val="0"/>
              </a:ext>
            </a:extLst>
          </a:blip>
          <a:srcRect l="-1" r="-3115"/>
          <a:stretch/>
        </p:blipFill>
        <p:spPr>
          <a:xfrm>
            <a:off x="1212615" y="2039112"/>
            <a:ext cx="10071081" cy="3492976"/>
          </a:xfrm>
          <a:prstGeom prst="rect">
            <a:avLst/>
          </a:prstGeom>
        </p:spPr>
      </p:pic>
    </p:spTree>
    <p:extLst>
      <p:ext uri="{BB962C8B-B14F-4D97-AF65-F5344CB8AC3E}">
        <p14:creationId xmlns:p14="http://schemas.microsoft.com/office/powerpoint/2010/main" val="4262649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68F5-05DD-81BC-3ECD-D672A8CC9295}"/>
              </a:ext>
            </a:extLst>
          </p:cNvPr>
          <p:cNvSpPr>
            <a:spLocks noGrp="1"/>
          </p:cNvSpPr>
          <p:nvPr>
            <p:ph type="title"/>
          </p:nvPr>
        </p:nvSpPr>
        <p:spPr>
          <a:xfrm>
            <a:off x="718457" y="186639"/>
            <a:ext cx="10515600" cy="1325563"/>
          </a:xfrm>
        </p:spPr>
        <p:txBody>
          <a:bodyPr/>
          <a:lstStyle/>
          <a:p>
            <a:r>
              <a:rPr lang="en-US" dirty="0">
                <a:solidFill>
                  <a:schemeClr val="accent6">
                    <a:lumMod val="75000"/>
                  </a:schemeClr>
                </a:solidFill>
              </a:rPr>
              <a:t>Methods</a:t>
            </a:r>
          </a:p>
        </p:txBody>
      </p:sp>
      <p:graphicFrame>
        <p:nvGraphicFramePr>
          <p:cNvPr id="7" name="Table 7">
            <a:extLst>
              <a:ext uri="{FF2B5EF4-FFF2-40B4-BE49-F238E27FC236}">
                <a16:creationId xmlns:a16="http://schemas.microsoft.com/office/drawing/2014/main" id="{59189FB6-8359-5F6D-7BE1-4DC271302CE1}"/>
              </a:ext>
            </a:extLst>
          </p:cNvPr>
          <p:cNvGraphicFramePr>
            <a:graphicFrameLocks noGrp="1"/>
          </p:cNvGraphicFramePr>
          <p:nvPr>
            <p:extLst>
              <p:ext uri="{D42A27DB-BD31-4B8C-83A1-F6EECF244321}">
                <p14:modId xmlns:p14="http://schemas.microsoft.com/office/powerpoint/2010/main" val="1911018664"/>
              </p:ext>
            </p:extLst>
          </p:nvPr>
        </p:nvGraphicFramePr>
        <p:xfrm>
          <a:off x="531586" y="1626236"/>
          <a:ext cx="5084574" cy="4389120"/>
        </p:xfrm>
        <a:graphic>
          <a:graphicData uri="http://schemas.openxmlformats.org/drawingml/2006/table">
            <a:tbl>
              <a:tblPr firstRow="1" bandRow="1">
                <a:tableStyleId>{10A1B5D5-9B99-4C35-A422-299274C87663}</a:tableStyleId>
              </a:tblPr>
              <a:tblGrid>
                <a:gridCol w="5084574">
                  <a:extLst>
                    <a:ext uri="{9D8B030D-6E8A-4147-A177-3AD203B41FA5}">
                      <a16:colId xmlns:a16="http://schemas.microsoft.com/office/drawing/2014/main" val="3734810071"/>
                    </a:ext>
                  </a:extLst>
                </a:gridCol>
              </a:tblGrid>
              <a:tr h="417590">
                <a:tc>
                  <a:txBody>
                    <a:bodyPr/>
                    <a:lstStyle/>
                    <a:p>
                      <a:pPr algn="ctr"/>
                      <a:r>
                        <a:rPr lang="en-US" sz="2400" dirty="0"/>
                        <a:t>Core Competencies</a:t>
                      </a:r>
                    </a:p>
                  </a:txBody>
                  <a:tcPr/>
                </a:tc>
                <a:extLst>
                  <a:ext uri="{0D108BD9-81ED-4DB2-BD59-A6C34878D82A}">
                    <a16:rowId xmlns:a16="http://schemas.microsoft.com/office/drawing/2014/main" val="188384174"/>
                  </a:ext>
                </a:extLst>
              </a:tr>
              <a:tr h="2485493">
                <a:tc>
                  <a:txBody>
                    <a:bodyPr/>
                    <a:lstStyle/>
                    <a:p>
                      <a:r>
                        <a:rPr lang="en-US" sz="1200" kern="1200" dirty="0">
                          <a:solidFill>
                            <a:schemeClr val="dk1"/>
                          </a:solidFill>
                          <a:effectLst/>
                          <a:latin typeface="+mn-lt"/>
                          <a:ea typeface="+mn-ea"/>
                          <a:cs typeface="+mn-cs"/>
                        </a:rPr>
                        <a:t>1) Perform age, gender and culturally appropriate unhealthy substance use </a:t>
                      </a:r>
                      <a:r>
                        <a:rPr lang="en-US" sz="1200" b="1" kern="1200" dirty="0">
                          <a:solidFill>
                            <a:schemeClr val="dk1"/>
                          </a:solidFill>
                          <a:effectLst/>
                          <a:latin typeface="+mn-lt"/>
                          <a:ea typeface="+mn-ea"/>
                          <a:cs typeface="+mn-cs"/>
                        </a:rPr>
                        <a:t>screening</a:t>
                      </a:r>
                    </a:p>
                    <a:p>
                      <a:r>
                        <a:rPr lang="en-US" sz="1200" kern="1200" dirty="0">
                          <a:solidFill>
                            <a:schemeClr val="dk1"/>
                          </a:solidFill>
                          <a:effectLst/>
                          <a:latin typeface="+mn-lt"/>
                          <a:ea typeface="+mn-ea"/>
                          <a:cs typeface="+mn-cs"/>
                        </a:rPr>
                        <a:t>2) Effectively </a:t>
                      </a:r>
                      <a:r>
                        <a:rPr lang="en-US" sz="1200" b="1" kern="1200" dirty="0">
                          <a:solidFill>
                            <a:schemeClr val="dk1"/>
                          </a:solidFill>
                          <a:effectLst/>
                          <a:latin typeface="+mn-lt"/>
                          <a:ea typeface="+mn-ea"/>
                          <a:cs typeface="+mn-cs"/>
                        </a:rPr>
                        <a:t>assess</a:t>
                      </a:r>
                      <a:r>
                        <a:rPr lang="en-US" sz="1200" kern="1200" dirty="0">
                          <a:solidFill>
                            <a:schemeClr val="dk1"/>
                          </a:solidFill>
                          <a:effectLst/>
                          <a:latin typeface="+mn-lt"/>
                          <a:ea typeface="+mn-ea"/>
                          <a:cs typeface="+mn-cs"/>
                        </a:rPr>
                        <a:t> patients with unhealthy substance use</a:t>
                      </a:r>
                    </a:p>
                    <a:p>
                      <a:r>
                        <a:rPr lang="en-US" sz="1200" kern="1200" dirty="0">
                          <a:solidFill>
                            <a:schemeClr val="dk1"/>
                          </a:solidFill>
                          <a:effectLst/>
                          <a:latin typeface="+mn-lt"/>
                          <a:ea typeface="+mn-ea"/>
                          <a:cs typeface="+mn-cs"/>
                        </a:rPr>
                        <a:t>3) Provide </a:t>
                      </a:r>
                      <a:r>
                        <a:rPr lang="en-US" sz="1200" b="1" kern="1200" dirty="0">
                          <a:solidFill>
                            <a:schemeClr val="dk1"/>
                          </a:solidFill>
                          <a:effectLst/>
                          <a:latin typeface="+mn-lt"/>
                          <a:ea typeface="+mn-ea"/>
                          <a:cs typeface="+mn-cs"/>
                        </a:rPr>
                        <a:t>brief interventions </a:t>
                      </a:r>
                      <a:r>
                        <a:rPr lang="en-US" sz="1200" kern="1200" dirty="0">
                          <a:solidFill>
                            <a:schemeClr val="dk1"/>
                          </a:solidFill>
                          <a:effectLst/>
                          <a:latin typeface="+mn-lt"/>
                          <a:ea typeface="+mn-ea"/>
                          <a:cs typeface="+mn-cs"/>
                        </a:rPr>
                        <a:t>to patients with unhealthy substance use</a:t>
                      </a:r>
                    </a:p>
                    <a:p>
                      <a:r>
                        <a:rPr lang="en-US" sz="1200" kern="1200" dirty="0">
                          <a:solidFill>
                            <a:schemeClr val="dk1"/>
                          </a:solidFill>
                          <a:effectLst/>
                          <a:latin typeface="+mn-lt"/>
                          <a:ea typeface="+mn-ea"/>
                          <a:cs typeface="+mn-cs"/>
                        </a:rPr>
                        <a:t>4) Demonstrate effective </a:t>
                      </a:r>
                      <a:r>
                        <a:rPr lang="en-US" sz="1200" b="1" kern="1200" dirty="0">
                          <a:solidFill>
                            <a:schemeClr val="dk1"/>
                          </a:solidFill>
                          <a:effectLst/>
                          <a:latin typeface="+mn-lt"/>
                          <a:ea typeface="+mn-ea"/>
                          <a:cs typeface="+mn-cs"/>
                        </a:rPr>
                        <a:t>counseling</a:t>
                      </a:r>
                      <a:r>
                        <a:rPr lang="en-US" sz="1200" kern="1200" dirty="0">
                          <a:solidFill>
                            <a:schemeClr val="dk1"/>
                          </a:solidFill>
                          <a:effectLst/>
                          <a:latin typeface="+mn-lt"/>
                          <a:ea typeface="+mn-ea"/>
                          <a:cs typeface="+mn-cs"/>
                        </a:rPr>
                        <a:t> methods to help prevent unhealthy substance use</a:t>
                      </a:r>
                    </a:p>
                    <a:p>
                      <a:r>
                        <a:rPr lang="en-US" sz="1200" kern="1200" dirty="0">
                          <a:solidFill>
                            <a:schemeClr val="dk1"/>
                          </a:solidFill>
                          <a:effectLst/>
                          <a:latin typeface="+mn-lt"/>
                          <a:ea typeface="+mn-ea"/>
                          <a:cs typeface="+mn-cs"/>
                        </a:rPr>
                        <a:t>5)</a:t>
                      </a:r>
                      <a:r>
                        <a:rPr lang="en-US" sz="1200" b="0" kern="1200" dirty="0">
                          <a:solidFill>
                            <a:schemeClr val="dk1"/>
                          </a:solidFill>
                          <a:effectLst/>
                          <a:latin typeface="+mn-lt"/>
                          <a:ea typeface="+mn-ea"/>
                          <a:cs typeface="+mn-cs"/>
                        </a:rPr>
                        <a:t> Refer </a:t>
                      </a:r>
                      <a:r>
                        <a:rPr lang="en-US" sz="1200" kern="1200" dirty="0">
                          <a:solidFill>
                            <a:schemeClr val="dk1"/>
                          </a:solidFill>
                          <a:effectLst/>
                          <a:latin typeface="+mn-lt"/>
                          <a:ea typeface="+mn-ea"/>
                          <a:cs typeface="+mn-cs"/>
                        </a:rPr>
                        <a:t>patients with substance use disorders to treatment settings that provide </a:t>
                      </a:r>
                      <a:r>
                        <a:rPr lang="en-US" sz="1200" b="1" kern="1200" dirty="0">
                          <a:solidFill>
                            <a:schemeClr val="dk1"/>
                          </a:solidFill>
                          <a:effectLst/>
                          <a:latin typeface="+mn-lt"/>
                          <a:ea typeface="+mn-ea"/>
                          <a:cs typeface="+mn-cs"/>
                        </a:rPr>
                        <a:t>pharmacotherapy</a:t>
                      </a:r>
                      <a:r>
                        <a:rPr lang="en-US" sz="1200" kern="1200" dirty="0">
                          <a:solidFill>
                            <a:schemeClr val="dk1"/>
                          </a:solidFill>
                          <a:effectLst/>
                          <a:latin typeface="+mn-lt"/>
                          <a:ea typeface="+mn-ea"/>
                          <a:cs typeface="+mn-cs"/>
                        </a:rPr>
                        <a:t> for relapse prevention</a:t>
                      </a:r>
                    </a:p>
                    <a:p>
                      <a:r>
                        <a:rPr lang="en-US" sz="1200" kern="1200" dirty="0">
                          <a:solidFill>
                            <a:schemeClr val="dk1"/>
                          </a:solidFill>
                          <a:effectLst/>
                          <a:latin typeface="+mn-lt"/>
                          <a:ea typeface="+mn-ea"/>
                          <a:cs typeface="+mn-cs"/>
                        </a:rPr>
                        <a:t>6) Recognize, treat or refer </a:t>
                      </a:r>
                      <a:r>
                        <a:rPr lang="en-US" sz="1200" b="1" kern="1200" dirty="0">
                          <a:solidFill>
                            <a:schemeClr val="dk1"/>
                          </a:solidFill>
                          <a:effectLst/>
                          <a:latin typeface="+mn-lt"/>
                          <a:ea typeface="+mn-ea"/>
                          <a:cs typeface="+mn-cs"/>
                        </a:rPr>
                        <a:t>co-morbid medical and psychiatric conditions</a:t>
                      </a:r>
                      <a:r>
                        <a:rPr lang="en-US" sz="1200" kern="1200" dirty="0">
                          <a:solidFill>
                            <a:schemeClr val="dk1"/>
                          </a:solidFill>
                          <a:effectLst/>
                          <a:latin typeface="+mn-lt"/>
                          <a:ea typeface="+mn-ea"/>
                          <a:cs typeface="+mn-cs"/>
                        </a:rPr>
                        <a:t> in patients with substance use conditions</a:t>
                      </a:r>
                    </a:p>
                    <a:p>
                      <a:r>
                        <a:rPr lang="en-US" sz="1200" kern="1200" dirty="0">
                          <a:solidFill>
                            <a:schemeClr val="dk1"/>
                          </a:solidFill>
                          <a:effectLst/>
                          <a:latin typeface="+mn-lt"/>
                          <a:ea typeface="+mn-ea"/>
                          <a:cs typeface="+mn-cs"/>
                        </a:rPr>
                        <a:t>7)</a:t>
                      </a:r>
                      <a:r>
                        <a:rPr lang="en-US" sz="1200" b="1" kern="1200" dirty="0">
                          <a:solidFill>
                            <a:schemeClr val="dk1"/>
                          </a:solidFill>
                          <a:effectLst/>
                          <a:latin typeface="+mn-lt"/>
                          <a:ea typeface="+mn-ea"/>
                          <a:cs typeface="+mn-cs"/>
                        </a:rPr>
                        <a:t> Refer </a:t>
                      </a:r>
                      <a:r>
                        <a:rPr lang="en-US" sz="1200" kern="1200" dirty="0">
                          <a:solidFill>
                            <a:schemeClr val="dk1"/>
                          </a:solidFill>
                          <a:effectLst/>
                          <a:latin typeface="+mn-lt"/>
                          <a:ea typeface="+mn-ea"/>
                          <a:cs typeface="+mn-cs"/>
                        </a:rPr>
                        <a:t>patients with substance use disorders to appropriate treatment and supportive services</a:t>
                      </a:r>
                    </a:p>
                    <a:p>
                      <a:r>
                        <a:rPr lang="en-US" sz="1200" kern="1200" dirty="0">
                          <a:solidFill>
                            <a:schemeClr val="dk1"/>
                          </a:solidFill>
                          <a:effectLst/>
                          <a:latin typeface="+mn-lt"/>
                          <a:ea typeface="+mn-ea"/>
                          <a:cs typeface="+mn-cs"/>
                        </a:rPr>
                        <a:t>8) Be aware of the ethical and legal issues around </a:t>
                      </a:r>
                      <a:r>
                        <a:rPr lang="en-US" sz="1200" b="1" kern="1200" dirty="0">
                          <a:solidFill>
                            <a:schemeClr val="dk1"/>
                          </a:solidFill>
                          <a:effectLst/>
                          <a:latin typeface="+mn-lt"/>
                          <a:ea typeface="+mn-ea"/>
                          <a:cs typeface="+mn-cs"/>
                        </a:rPr>
                        <a:t>physician impairment </a:t>
                      </a:r>
                      <a:r>
                        <a:rPr lang="en-US" sz="1200" kern="1200" dirty="0">
                          <a:solidFill>
                            <a:schemeClr val="dk1"/>
                          </a:solidFill>
                          <a:effectLst/>
                          <a:latin typeface="+mn-lt"/>
                          <a:ea typeface="+mn-ea"/>
                          <a:cs typeface="+mn-cs"/>
                        </a:rPr>
                        <a:t>from substance use and of resources for referring potential impaired colleagues, including employee assistance programs, hospital based committees, and state physician health programs and licensure boards</a:t>
                      </a:r>
                    </a:p>
                    <a:p>
                      <a:r>
                        <a:rPr lang="en-US" sz="1200" kern="1200" dirty="0">
                          <a:solidFill>
                            <a:schemeClr val="dk1"/>
                          </a:solidFill>
                          <a:effectLst/>
                          <a:latin typeface="+mn-lt"/>
                          <a:ea typeface="+mn-ea"/>
                          <a:cs typeface="+mn-cs"/>
                        </a:rPr>
                        <a:t>9) Identify the </a:t>
                      </a:r>
                      <a:r>
                        <a:rPr lang="en-US" sz="1200" b="1" kern="1200" dirty="0">
                          <a:solidFill>
                            <a:schemeClr val="dk1"/>
                          </a:solidFill>
                          <a:effectLst/>
                          <a:latin typeface="+mn-lt"/>
                          <a:ea typeface="+mn-ea"/>
                          <a:cs typeface="+mn-cs"/>
                        </a:rPr>
                        <a:t>legal and ethical issues </a:t>
                      </a:r>
                      <a:r>
                        <a:rPr lang="en-US" sz="1200" kern="1200" dirty="0">
                          <a:solidFill>
                            <a:schemeClr val="dk1"/>
                          </a:solidFill>
                          <a:effectLst/>
                          <a:latin typeface="+mn-lt"/>
                          <a:ea typeface="+mn-ea"/>
                          <a:cs typeface="+mn-cs"/>
                        </a:rPr>
                        <a:t>involved in the care of patients with unhealthy substance use</a:t>
                      </a:r>
                    </a:p>
                    <a:p>
                      <a:r>
                        <a:rPr lang="en-US" sz="1200" kern="1200" dirty="0">
                          <a:solidFill>
                            <a:schemeClr val="dk1"/>
                          </a:solidFill>
                          <a:effectLst/>
                          <a:latin typeface="+mn-lt"/>
                          <a:ea typeface="+mn-ea"/>
                          <a:cs typeface="+mn-cs"/>
                        </a:rPr>
                        <a:t>10) Provide </a:t>
                      </a:r>
                      <a:r>
                        <a:rPr lang="en-US" sz="1200" b="1" kern="1200" dirty="0">
                          <a:solidFill>
                            <a:schemeClr val="dk1"/>
                          </a:solidFill>
                          <a:effectLst/>
                          <a:latin typeface="+mn-lt"/>
                          <a:ea typeface="+mn-ea"/>
                          <a:cs typeface="+mn-cs"/>
                        </a:rPr>
                        <a:t>pharmacologic withdrawal </a:t>
                      </a:r>
                      <a:r>
                        <a:rPr lang="en-US" sz="1200" kern="1200" dirty="0">
                          <a:solidFill>
                            <a:schemeClr val="dk1"/>
                          </a:solidFill>
                          <a:effectLst/>
                          <a:latin typeface="+mn-lt"/>
                          <a:ea typeface="+mn-ea"/>
                          <a:cs typeface="+mn-cs"/>
                        </a:rPr>
                        <a:t>to patients with substance dependence</a:t>
                      </a:r>
                    </a:p>
                    <a:p>
                      <a:r>
                        <a:rPr lang="en-US" sz="1200" kern="1200" dirty="0">
                          <a:solidFill>
                            <a:schemeClr val="dk1"/>
                          </a:solidFill>
                          <a:effectLst/>
                          <a:latin typeface="+mn-lt"/>
                          <a:ea typeface="+mn-ea"/>
                          <a:cs typeface="+mn-cs"/>
                        </a:rPr>
                        <a:t>11) Provide or refer for treatment for relapse prevention in patients with substance use disorders, both </a:t>
                      </a:r>
                      <a:r>
                        <a:rPr lang="en-US" sz="1200" b="1" kern="1200" dirty="0">
                          <a:solidFill>
                            <a:schemeClr val="dk1"/>
                          </a:solidFill>
                          <a:effectLst/>
                          <a:latin typeface="+mn-lt"/>
                          <a:ea typeface="+mn-ea"/>
                          <a:cs typeface="+mn-cs"/>
                        </a:rPr>
                        <a:t>pharmacotherapy and psychosocial counseling</a:t>
                      </a:r>
                    </a:p>
                  </a:txBody>
                  <a:tcPr/>
                </a:tc>
                <a:extLst>
                  <a:ext uri="{0D108BD9-81ED-4DB2-BD59-A6C34878D82A}">
                    <a16:rowId xmlns:a16="http://schemas.microsoft.com/office/drawing/2014/main" val="426266429"/>
                  </a:ext>
                </a:extLst>
              </a:tr>
            </a:tbl>
          </a:graphicData>
        </a:graphic>
      </p:graphicFrame>
      <p:graphicFrame>
        <p:nvGraphicFramePr>
          <p:cNvPr id="8" name="Table 7">
            <a:extLst>
              <a:ext uri="{FF2B5EF4-FFF2-40B4-BE49-F238E27FC236}">
                <a16:creationId xmlns:a16="http://schemas.microsoft.com/office/drawing/2014/main" id="{A745714C-773A-ADBE-CBFD-FA94259F60DE}"/>
              </a:ext>
            </a:extLst>
          </p:cNvPr>
          <p:cNvGraphicFramePr>
            <a:graphicFrameLocks noGrp="1"/>
          </p:cNvGraphicFramePr>
          <p:nvPr>
            <p:extLst>
              <p:ext uri="{D42A27DB-BD31-4B8C-83A1-F6EECF244321}">
                <p14:modId xmlns:p14="http://schemas.microsoft.com/office/powerpoint/2010/main" val="2780994890"/>
              </p:ext>
            </p:extLst>
          </p:nvPr>
        </p:nvGraphicFramePr>
        <p:xfrm>
          <a:off x="6687314" y="2791794"/>
          <a:ext cx="4867728" cy="1934617"/>
        </p:xfrm>
        <a:graphic>
          <a:graphicData uri="http://schemas.openxmlformats.org/drawingml/2006/table">
            <a:tbl>
              <a:tblPr firstRow="1" bandRow="1">
                <a:tableStyleId>{10A1B5D5-9B99-4C35-A422-299274C87663}</a:tableStyleId>
              </a:tblPr>
              <a:tblGrid>
                <a:gridCol w="4867728">
                  <a:extLst>
                    <a:ext uri="{9D8B030D-6E8A-4147-A177-3AD203B41FA5}">
                      <a16:colId xmlns:a16="http://schemas.microsoft.com/office/drawing/2014/main" val="3734810071"/>
                    </a:ext>
                  </a:extLst>
                </a:gridCol>
              </a:tblGrid>
              <a:tr h="460023">
                <a:tc>
                  <a:txBody>
                    <a:bodyPr/>
                    <a:lstStyle/>
                    <a:p>
                      <a:pPr algn="ctr"/>
                      <a:r>
                        <a:rPr lang="en-US" sz="2000" dirty="0"/>
                        <a:t>Anti-Stigma Messaging Strategies</a:t>
                      </a:r>
                    </a:p>
                  </a:txBody>
                  <a:tcPr/>
                </a:tc>
                <a:extLst>
                  <a:ext uri="{0D108BD9-81ED-4DB2-BD59-A6C34878D82A}">
                    <a16:rowId xmlns:a16="http://schemas.microsoft.com/office/drawing/2014/main" val="188384174"/>
                  </a:ext>
                </a:extLst>
              </a:tr>
              <a:tr h="1474594">
                <a:tc>
                  <a:txBody>
                    <a:bodyPr/>
                    <a:lstStyle/>
                    <a:p>
                      <a:pPr marL="342900" indent="-342900">
                        <a:buAutoNum type="arabicPeriod"/>
                      </a:pPr>
                      <a:r>
                        <a:rPr lang="en-US" sz="2000" dirty="0"/>
                        <a:t>Use of person-centered language</a:t>
                      </a:r>
                    </a:p>
                    <a:p>
                      <a:pPr marL="342900" indent="-342900">
                        <a:buAutoNum type="arabicPeriod"/>
                      </a:pPr>
                      <a:r>
                        <a:rPr lang="en-US" sz="2000" dirty="0"/>
                        <a:t>Sympathetic narratives</a:t>
                      </a:r>
                    </a:p>
                    <a:p>
                      <a:pPr marL="342900" indent="-342900">
                        <a:buAutoNum type="arabicPeriod"/>
                      </a:pPr>
                      <a:r>
                        <a:rPr lang="en-US" sz="2000" dirty="0"/>
                        <a:t>Emphasis on societal influences</a:t>
                      </a:r>
                    </a:p>
                    <a:p>
                      <a:pPr marL="342900" indent="-342900">
                        <a:buAutoNum type="arabicPeriod"/>
                      </a:pPr>
                      <a:r>
                        <a:rPr lang="en-US" sz="2000" dirty="0"/>
                        <a:t>Emphasis on treatability</a:t>
                      </a:r>
                    </a:p>
                  </a:txBody>
                  <a:tcPr/>
                </a:tc>
                <a:extLst>
                  <a:ext uri="{0D108BD9-81ED-4DB2-BD59-A6C34878D82A}">
                    <a16:rowId xmlns:a16="http://schemas.microsoft.com/office/drawing/2014/main" val="426266429"/>
                  </a:ext>
                </a:extLst>
              </a:tr>
            </a:tbl>
          </a:graphicData>
        </a:graphic>
      </p:graphicFrame>
      <p:sp>
        <p:nvSpPr>
          <p:cNvPr id="9" name="Plus Sign 8">
            <a:extLst>
              <a:ext uri="{FF2B5EF4-FFF2-40B4-BE49-F238E27FC236}">
                <a16:creationId xmlns:a16="http://schemas.microsoft.com/office/drawing/2014/main" id="{14BA4251-CC15-94E9-8172-F06167315E2D}"/>
              </a:ext>
            </a:extLst>
          </p:cNvPr>
          <p:cNvSpPr/>
          <p:nvPr/>
        </p:nvSpPr>
        <p:spPr>
          <a:xfrm>
            <a:off x="5890480" y="3506764"/>
            <a:ext cx="522514" cy="504676"/>
          </a:xfrm>
          <a:prstGeom prst="mathPlus">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sp>
        <p:nvSpPr>
          <p:cNvPr id="3" name="TextBox 2">
            <a:extLst>
              <a:ext uri="{FF2B5EF4-FFF2-40B4-BE49-F238E27FC236}">
                <a16:creationId xmlns:a16="http://schemas.microsoft.com/office/drawing/2014/main" id="{2079FD3A-F59A-C26C-9B9D-F28B75AFC58A}"/>
              </a:ext>
            </a:extLst>
          </p:cNvPr>
          <p:cNvSpPr txBox="1"/>
          <p:nvPr/>
        </p:nvSpPr>
        <p:spPr>
          <a:xfrm>
            <a:off x="669852" y="6581001"/>
            <a:ext cx="11522148" cy="276999"/>
          </a:xfrm>
          <a:prstGeom prst="rect">
            <a:avLst/>
          </a:prstGeom>
          <a:noFill/>
        </p:spPr>
        <p:txBody>
          <a:bodyPr wrap="square" rtlCol="0">
            <a:spAutoFit/>
          </a:bodyPr>
          <a:lstStyle/>
          <a:p>
            <a:pPr algn="r"/>
            <a:r>
              <a:rPr lang="en-US" sz="1200" dirty="0">
                <a:solidFill>
                  <a:schemeClr val="bg1">
                    <a:lumMod val="50000"/>
                  </a:schemeClr>
                </a:solidFill>
              </a:rPr>
              <a:t>Jackson, et al., 2010; McGinty and Barry, 2020 </a:t>
            </a:r>
          </a:p>
        </p:txBody>
      </p:sp>
    </p:spTree>
    <p:extLst>
      <p:ext uri="{BB962C8B-B14F-4D97-AF65-F5344CB8AC3E}">
        <p14:creationId xmlns:p14="http://schemas.microsoft.com/office/powerpoint/2010/main" val="382068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68F5-05DD-81BC-3ECD-D672A8CC9295}"/>
              </a:ext>
            </a:extLst>
          </p:cNvPr>
          <p:cNvSpPr>
            <a:spLocks noGrp="1"/>
          </p:cNvSpPr>
          <p:nvPr>
            <p:ph type="title"/>
          </p:nvPr>
        </p:nvSpPr>
        <p:spPr>
          <a:xfrm>
            <a:off x="718457" y="186639"/>
            <a:ext cx="10515600" cy="1325563"/>
          </a:xfrm>
        </p:spPr>
        <p:txBody>
          <a:bodyPr/>
          <a:lstStyle/>
          <a:p>
            <a:r>
              <a:rPr lang="en-US" dirty="0">
                <a:solidFill>
                  <a:schemeClr val="accent6">
                    <a:lumMod val="75000"/>
                  </a:schemeClr>
                </a:solidFill>
              </a:rPr>
              <a:t>Curriculum Overview</a:t>
            </a:r>
          </a:p>
        </p:txBody>
      </p:sp>
      <p:graphicFrame>
        <p:nvGraphicFramePr>
          <p:cNvPr id="5" name="Table 4">
            <a:extLst>
              <a:ext uri="{FF2B5EF4-FFF2-40B4-BE49-F238E27FC236}">
                <a16:creationId xmlns:a16="http://schemas.microsoft.com/office/drawing/2014/main" id="{F688442D-2518-55D5-43D5-AA774F86E382}"/>
              </a:ext>
            </a:extLst>
          </p:cNvPr>
          <p:cNvGraphicFramePr>
            <a:graphicFrameLocks noGrp="1"/>
          </p:cNvGraphicFramePr>
          <p:nvPr>
            <p:extLst>
              <p:ext uri="{D42A27DB-BD31-4B8C-83A1-F6EECF244321}">
                <p14:modId xmlns:p14="http://schemas.microsoft.com/office/powerpoint/2010/main" val="4263324962"/>
              </p:ext>
            </p:extLst>
          </p:nvPr>
        </p:nvGraphicFramePr>
        <p:xfrm>
          <a:off x="887096" y="1226025"/>
          <a:ext cx="9701656" cy="4685571"/>
        </p:xfrm>
        <a:graphic>
          <a:graphicData uri="http://schemas.openxmlformats.org/drawingml/2006/table">
            <a:tbl>
              <a:tblPr firstRow="1" firstCol="1" bandRow="1">
                <a:tableStyleId>{93296810-A885-4BE3-A3E7-6D5BEEA58F35}</a:tableStyleId>
              </a:tblPr>
              <a:tblGrid>
                <a:gridCol w="923416">
                  <a:extLst>
                    <a:ext uri="{9D8B030D-6E8A-4147-A177-3AD203B41FA5}">
                      <a16:colId xmlns:a16="http://schemas.microsoft.com/office/drawing/2014/main" val="2992176847"/>
                    </a:ext>
                  </a:extLst>
                </a:gridCol>
                <a:gridCol w="6876288">
                  <a:extLst>
                    <a:ext uri="{9D8B030D-6E8A-4147-A177-3AD203B41FA5}">
                      <a16:colId xmlns:a16="http://schemas.microsoft.com/office/drawing/2014/main" val="1089053322"/>
                    </a:ext>
                  </a:extLst>
                </a:gridCol>
                <a:gridCol w="1901952">
                  <a:extLst>
                    <a:ext uri="{9D8B030D-6E8A-4147-A177-3AD203B41FA5}">
                      <a16:colId xmlns:a16="http://schemas.microsoft.com/office/drawing/2014/main" val="2938132258"/>
                    </a:ext>
                  </a:extLst>
                </a:gridCol>
              </a:tblGrid>
              <a:tr h="374175">
                <a:tc>
                  <a:txBody>
                    <a:bodyPr/>
                    <a:lstStyle/>
                    <a:p>
                      <a:pPr marL="0" marR="0" algn="ctr">
                        <a:lnSpc>
                          <a:spcPct val="107000"/>
                        </a:lnSpc>
                        <a:spcBef>
                          <a:spcPts val="0"/>
                        </a:spcBef>
                        <a:spcAft>
                          <a:spcPts val="0"/>
                        </a:spcAft>
                      </a:pPr>
                      <a:r>
                        <a:rPr lang="en-US" sz="1800" dirty="0">
                          <a:effectLst/>
                        </a:rPr>
                        <a:t>Session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Topic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Competencies*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0687348"/>
                  </a:ext>
                </a:extLst>
              </a:tr>
              <a:tr h="306220">
                <a:tc>
                  <a:txBody>
                    <a:bodyPr/>
                    <a:lstStyle/>
                    <a:p>
                      <a:pPr marL="0" marR="0" algn="ctr">
                        <a:lnSpc>
                          <a:spcPct val="107000"/>
                        </a:lnSpc>
                        <a:spcBef>
                          <a:spcPts val="0"/>
                        </a:spcBef>
                        <a:spcAft>
                          <a:spcPts val="0"/>
                        </a:spcAft>
                      </a:pPr>
                      <a:r>
                        <a:rPr lang="en-US" sz="14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Improving Care for Patients with Substance Use Disorders (SUD)</a:t>
                      </a:r>
                    </a:p>
                    <a:p>
                      <a:pPr marL="171450" marR="0" indent="-171450">
                        <a:lnSpc>
                          <a:spcPct val="107000"/>
                        </a:lnSpc>
                        <a:spcBef>
                          <a:spcPts val="0"/>
                        </a:spcBef>
                        <a:spcAft>
                          <a:spcPts val="0"/>
                        </a:spcAft>
                        <a:buFont typeface="Arial" panose="020B0604020202020204" pitchFamily="34" charset="0"/>
                        <a:buChar char="•"/>
                      </a:pPr>
                      <a:r>
                        <a:rPr lang="en-US" sz="1400" dirty="0">
                          <a:effectLst/>
                        </a:rPr>
                        <a:t>Effect of stigma, trauma and heredity on substance use; harm reduction</a:t>
                      </a:r>
                    </a:p>
                  </a:txBody>
                  <a:tcPr marL="68580" marR="68580" marT="0" marB="0"/>
                </a:tc>
                <a:tc>
                  <a:txBody>
                    <a:bodyPr/>
                    <a:lstStyle/>
                    <a:p>
                      <a:pPr marL="0" marR="0">
                        <a:lnSpc>
                          <a:spcPct val="107000"/>
                        </a:lnSpc>
                        <a:spcBef>
                          <a:spcPts val="0"/>
                        </a:spcBef>
                        <a:spcAft>
                          <a:spcPts val="0"/>
                        </a:spcAft>
                      </a:pPr>
                      <a:r>
                        <a:rPr lang="en-US" sz="1400" dirty="0">
                          <a:effectLst/>
                        </a:rPr>
                        <a:t>2, 6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9695624"/>
                  </a:ext>
                </a:extLst>
              </a:tr>
              <a:tr h="306220">
                <a:tc>
                  <a:txBody>
                    <a:bodyPr/>
                    <a:lstStyle/>
                    <a:p>
                      <a:pPr marL="0" marR="0" algn="ctr">
                        <a:lnSpc>
                          <a:spcPct val="107000"/>
                        </a:lnSpc>
                        <a:spcBef>
                          <a:spcPts val="0"/>
                        </a:spcBef>
                        <a:spcAft>
                          <a:spcPts val="0"/>
                        </a:spcAft>
                      </a:pPr>
                      <a:r>
                        <a:rPr lang="en-US" sz="1400" dirty="0">
                          <a:effectLst/>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Foundations in SUD Care</a:t>
                      </a:r>
                    </a:p>
                    <a:p>
                      <a:pPr marL="171450" marR="0" indent="-171450">
                        <a:lnSpc>
                          <a:spcPct val="107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Prevalence and morbidity; origins and current state of regulations; treatment efficacy</a:t>
                      </a:r>
                    </a:p>
                  </a:txBody>
                  <a:tcPr marL="68580" marR="68580" marT="0" marB="0"/>
                </a:tc>
                <a:tc>
                  <a:txBody>
                    <a:bodyPr/>
                    <a:lstStyle/>
                    <a:p>
                      <a:pPr marL="0" marR="0">
                        <a:lnSpc>
                          <a:spcPct val="107000"/>
                        </a:lnSpc>
                        <a:spcBef>
                          <a:spcPts val="0"/>
                        </a:spcBef>
                        <a:spcAft>
                          <a:spcPts val="0"/>
                        </a:spcAft>
                      </a:pPr>
                      <a:r>
                        <a:rPr lang="en-US" sz="1400" dirty="0">
                          <a:effectLst/>
                        </a:rPr>
                        <a:t>1, 6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7351466"/>
                  </a:ext>
                </a:extLst>
              </a:tr>
              <a:tr h="306220">
                <a:tc>
                  <a:txBody>
                    <a:bodyPr/>
                    <a:lstStyle/>
                    <a:p>
                      <a:pPr marL="0" marR="0" algn="ctr">
                        <a:lnSpc>
                          <a:spcPct val="107000"/>
                        </a:lnSpc>
                        <a:spcBef>
                          <a:spcPts val="0"/>
                        </a:spcBef>
                        <a:spcAft>
                          <a:spcPts val="0"/>
                        </a:spcAft>
                      </a:pPr>
                      <a:r>
                        <a:rPr lang="en-US" sz="1400" dirty="0">
                          <a:effectLst/>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Peer Perspectives in SUD</a:t>
                      </a:r>
                    </a:p>
                    <a:p>
                      <a:pPr marL="171450" marR="0" indent="-171450">
                        <a:lnSpc>
                          <a:spcPct val="107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Discussion with people with lived experience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379851"/>
                  </a:ext>
                </a:extLst>
              </a:tr>
              <a:tr h="306220">
                <a:tc>
                  <a:txBody>
                    <a:bodyPr/>
                    <a:lstStyle/>
                    <a:p>
                      <a:pPr marL="0" marR="0" algn="ctr">
                        <a:lnSpc>
                          <a:spcPct val="107000"/>
                        </a:lnSpc>
                        <a:spcBef>
                          <a:spcPts val="0"/>
                        </a:spcBef>
                        <a:spcAft>
                          <a:spcPts val="0"/>
                        </a:spcAft>
                      </a:pPr>
                      <a:r>
                        <a:rPr lang="en-US" sz="1400" dirty="0">
                          <a:effectLst/>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Diagnostic Skills in SUD Care</a:t>
                      </a:r>
                    </a:p>
                    <a:p>
                      <a:pPr marL="171450" marR="0" indent="-171450">
                        <a:lnSpc>
                          <a:spcPct val="107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Screening, diagnosis, stages of change, brief intervention, referral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1, 2, 3, 4, 7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3423413"/>
                  </a:ext>
                </a:extLst>
              </a:tr>
              <a:tr h="306220">
                <a:tc>
                  <a:txBody>
                    <a:bodyPr/>
                    <a:lstStyle/>
                    <a:p>
                      <a:pPr marL="0" marR="0" algn="ctr">
                        <a:lnSpc>
                          <a:spcPct val="107000"/>
                        </a:lnSpc>
                        <a:spcBef>
                          <a:spcPts val="0"/>
                        </a:spcBef>
                        <a:spcAft>
                          <a:spcPts val="0"/>
                        </a:spcAft>
                      </a:pPr>
                      <a:r>
                        <a:rPr lang="en-US" sz="1400" dirty="0">
                          <a:effectLst/>
                        </a:rPr>
                        <a:t>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Ethics in SUD Care</a:t>
                      </a:r>
                    </a:p>
                    <a:p>
                      <a:pPr marL="171450" marR="0" indent="-171450">
                        <a:lnSpc>
                          <a:spcPct val="107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Surgical candidacy, pain management and physician impairment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8, 9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4571133"/>
                  </a:ext>
                </a:extLst>
              </a:tr>
              <a:tr h="306220">
                <a:tc>
                  <a:txBody>
                    <a:bodyPr/>
                    <a:lstStyle/>
                    <a:p>
                      <a:pPr marL="0" marR="0" algn="ctr">
                        <a:lnSpc>
                          <a:spcPct val="107000"/>
                        </a:lnSpc>
                        <a:spcBef>
                          <a:spcPts val="0"/>
                        </a:spcBef>
                        <a:spcAft>
                          <a:spcPts val="0"/>
                        </a:spcAft>
                      </a:pPr>
                      <a:r>
                        <a:rPr lang="en-US" sz="1400" dirty="0">
                          <a:effectLst/>
                        </a:rPr>
                        <a:t>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Management of Opioid Use Disorder</a:t>
                      </a:r>
                    </a:p>
                    <a:p>
                      <a:pPr marL="171450" marR="0" indent="-171450">
                        <a:lnSpc>
                          <a:spcPct val="107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Withdrawal, medication treatments</a:t>
                      </a:r>
                    </a:p>
                  </a:txBody>
                  <a:tcPr marL="68580" marR="68580" marT="0" marB="0"/>
                </a:tc>
                <a:tc>
                  <a:txBody>
                    <a:bodyPr/>
                    <a:lstStyle/>
                    <a:p>
                      <a:pPr marL="0" marR="0">
                        <a:lnSpc>
                          <a:spcPct val="107000"/>
                        </a:lnSpc>
                        <a:spcBef>
                          <a:spcPts val="0"/>
                        </a:spcBef>
                        <a:spcAft>
                          <a:spcPts val="0"/>
                        </a:spcAft>
                      </a:pPr>
                      <a:r>
                        <a:rPr lang="en-US" sz="1400">
                          <a:effectLst/>
                        </a:rPr>
                        <a:t>5, 6, 7, 10, 11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4643089"/>
                  </a:ext>
                </a:extLst>
              </a:tr>
              <a:tr h="306220">
                <a:tc>
                  <a:txBody>
                    <a:bodyPr/>
                    <a:lstStyle/>
                    <a:p>
                      <a:pPr marL="0" marR="0" algn="ctr">
                        <a:lnSpc>
                          <a:spcPct val="107000"/>
                        </a:lnSpc>
                        <a:spcBef>
                          <a:spcPts val="0"/>
                        </a:spcBef>
                        <a:spcAft>
                          <a:spcPts val="0"/>
                        </a:spcAft>
                      </a:pPr>
                      <a:r>
                        <a:rPr lang="en-US" sz="1400" dirty="0">
                          <a:effectLst/>
                        </a:rPr>
                        <a:t>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Management of Alcohol Use Disorder</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Withdrawal, medication treatments</a:t>
                      </a:r>
                    </a:p>
                  </a:txBody>
                  <a:tcPr marL="68580" marR="68580" marT="0" marB="0"/>
                </a:tc>
                <a:tc>
                  <a:txBody>
                    <a:bodyPr/>
                    <a:lstStyle/>
                    <a:p>
                      <a:pPr marL="0" marR="0">
                        <a:lnSpc>
                          <a:spcPct val="107000"/>
                        </a:lnSpc>
                        <a:spcBef>
                          <a:spcPts val="0"/>
                        </a:spcBef>
                        <a:spcAft>
                          <a:spcPts val="0"/>
                        </a:spcAft>
                      </a:pPr>
                      <a:r>
                        <a:rPr lang="en-US" sz="1400" dirty="0">
                          <a:effectLst/>
                        </a:rPr>
                        <a:t>5, 6, 7, 10, 11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6903548"/>
                  </a:ext>
                </a:extLst>
              </a:tr>
              <a:tr h="306220">
                <a:tc>
                  <a:txBody>
                    <a:bodyPr/>
                    <a:lstStyle/>
                    <a:p>
                      <a:pPr marL="0" marR="0" algn="ctr">
                        <a:lnSpc>
                          <a:spcPct val="107000"/>
                        </a:lnSpc>
                        <a:spcBef>
                          <a:spcPts val="0"/>
                        </a:spcBef>
                        <a:spcAft>
                          <a:spcPts val="0"/>
                        </a:spcAft>
                      </a:pPr>
                      <a:r>
                        <a:rPr lang="en-US" sz="1400" dirty="0">
                          <a:effectLst/>
                        </a:rPr>
                        <a:t>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Management of Sedative-Hypnotic and Stimulant Use Disorder</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Withdrawal, medication treatments</a:t>
                      </a:r>
                    </a:p>
                  </a:txBody>
                  <a:tcPr marL="68580" marR="68580" marT="0" marB="0"/>
                </a:tc>
                <a:tc>
                  <a:txBody>
                    <a:bodyPr/>
                    <a:lstStyle/>
                    <a:p>
                      <a:pPr marL="0" marR="0">
                        <a:lnSpc>
                          <a:spcPct val="107000"/>
                        </a:lnSpc>
                        <a:spcBef>
                          <a:spcPts val="0"/>
                        </a:spcBef>
                        <a:spcAft>
                          <a:spcPts val="0"/>
                        </a:spcAft>
                      </a:pPr>
                      <a:r>
                        <a:rPr lang="en-US" sz="1400" dirty="0">
                          <a:effectLst/>
                        </a:rPr>
                        <a:t>6, 7, 10, 11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9352464"/>
                  </a:ext>
                </a:extLst>
              </a:tr>
              <a:tr h="306220">
                <a:tc>
                  <a:txBody>
                    <a:bodyPr/>
                    <a:lstStyle/>
                    <a:p>
                      <a:pPr marL="0" marR="0" algn="ctr">
                        <a:lnSpc>
                          <a:spcPct val="107000"/>
                        </a:lnSpc>
                        <a:spcBef>
                          <a:spcPts val="0"/>
                        </a:spcBef>
                        <a:spcAft>
                          <a:spcPts val="0"/>
                        </a:spcAft>
                      </a:pPr>
                      <a:r>
                        <a:rPr lang="en-US" sz="1400" dirty="0">
                          <a:effectLst/>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Reflections in SUD Care</a:t>
                      </a:r>
                    </a:p>
                    <a:p>
                      <a:pPr marL="171450" marR="0" indent="-171450">
                        <a:lnSpc>
                          <a:spcPct val="107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Perspective-taking through reflective writing and art exposure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n/a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7838539"/>
                  </a:ext>
                </a:extLst>
              </a:tr>
            </a:tbl>
          </a:graphicData>
        </a:graphic>
      </p:graphicFrame>
      <p:sp>
        <p:nvSpPr>
          <p:cNvPr id="6" name="Rectangle 1">
            <a:extLst>
              <a:ext uri="{FF2B5EF4-FFF2-40B4-BE49-F238E27FC236}">
                <a16:creationId xmlns:a16="http://schemas.microsoft.com/office/drawing/2014/main" id="{B67B8DF0-7852-3EB3-1345-C0719393A47F}"/>
              </a:ext>
            </a:extLst>
          </p:cNvPr>
          <p:cNvSpPr>
            <a:spLocks noChangeArrowheads="1"/>
          </p:cNvSpPr>
          <p:nvPr/>
        </p:nvSpPr>
        <p:spPr bwMode="auto">
          <a:xfrm>
            <a:off x="887096" y="6002977"/>
            <a:ext cx="816546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*Key to recommended competencies according to Jackson, et al., in brief:</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Screening 2) Assessment 3) Brief intervention 4) Counseling 5) Referral for or provision of pharmacotherapy 6) Comorbid conditions 7) Referral for treatment and supportive services 8) Ethics and legal issues in physician impairment 9) Ethics and legal issues in patients with SUD 10) Withdrawal management 11) Relapse prevention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66338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173C6B-9022-DF61-12FD-08DAAE9DAD07}"/>
              </a:ext>
            </a:extLst>
          </p:cNvPr>
          <p:cNvPicPr>
            <a:picLocks noChangeAspect="1"/>
          </p:cNvPicPr>
          <p:nvPr/>
        </p:nvPicPr>
        <p:blipFill>
          <a:blip r:embed="rId3"/>
          <a:stretch>
            <a:fillRect/>
          </a:stretch>
        </p:blipFill>
        <p:spPr>
          <a:xfrm>
            <a:off x="6248947" y="217905"/>
            <a:ext cx="5726545" cy="3527678"/>
          </a:xfrm>
          <a:prstGeom prst="rect">
            <a:avLst/>
          </a:prstGeom>
          <a:ln>
            <a:solidFill>
              <a:schemeClr val="accent6">
                <a:lumMod val="60000"/>
                <a:lumOff val="40000"/>
              </a:schemeClr>
            </a:solidFill>
          </a:ln>
        </p:spPr>
      </p:pic>
      <p:pic>
        <p:nvPicPr>
          <p:cNvPr id="9" name="Picture 8">
            <a:extLst>
              <a:ext uri="{FF2B5EF4-FFF2-40B4-BE49-F238E27FC236}">
                <a16:creationId xmlns:a16="http://schemas.microsoft.com/office/drawing/2014/main" id="{524B19FE-1A16-5C64-AA2F-5AC23861B858}"/>
              </a:ext>
            </a:extLst>
          </p:cNvPr>
          <p:cNvPicPr>
            <a:picLocks noChangeAspect="1"/>
          </p:cNvPicPr>
          <p:nvPr/>
        </p:nvPicPr>
        <p:blipFill>
          <a:blip r:embed="rId4"/>
          <a:stretch>
            <a:fillRect/>
          </a:stretch>
        </p:blipFill>
        <p:spPr>
          <a:xfrm>
            <a:off x="511627" y="513142"/>
            <a:ext cx="5998576" cy="3393752"/>
          </a:xfrm>
          <a:prstGeom prst="rect">
            <a:avLst/>
          </a:prstGeom>
          <a:ln>
            <a:solidFill>
              <a:schemeClr val="accent6">
                <a:lumMod val="60000"/>
                <a:lumOff val="40000"/>
              </a:schemeClr>
            </a:solidFill>
          </a:ln>
        </p:spPr>
      </p:pic>
      <p:pic>
        <p:nvPicPr>
          <p:cNvPr id="5" name="Picture 4">
            <a:extLst>
              <a:ext uri="{FF2B5EF4-FFF2-40B4-BE49-F238E27FC236}">
                <a16:creationId xmlns:a16="http://schemas.microsoft.com/office/drawing/2014/main" id="{282BB52D-E8AC-4802-07CB-2BCF866A342E}"/>
              </a:ext>
            </a:extLst>
          </p:cNvPr>
          <p:cNvPicPr>
            <a:picLocks noChangeAspect="1"/>
          </p:cNvPicPr>
          <p:nvPr/>
        </p:nvPicPr>
        <p:blipFill>
          <a:blip r:embed="rId5"/>
          <a:stretch>
            <a:fillRect/>
          </a:stretch>
        </p:blipFill>
        <p:spPr>
          <a:xfrm>
            <a:off x="2721410" y="3304597"/>
            <a:ext cx="5921847" cy="3335498"/>
          </a:xfrm>
          <a:prstGeom prst="rect">
            <a:avLst/>
          </a:prstGeom>
          <a:ln>
            <a:solidFill>
              <a:schemeClr val="accent6">
                <a:lumMod val="60000"/>
                <a:lumOff val="40000"/>
              </a:schemeClr>
            </a:solidFill>
          </a:ln>
        </p:spPr>
      </p:pic>
    </p:spTree>
    <p:extLst>
      <p:ext uri="{BB962C8B-B14F-4D97-AF65-F5344CB8AC3E}">
        <p14:creationId xmlns:p14="http://schemas.microsoft.com/office/powerpoint/2010/main" val="780012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68F5-05DD-81BC-3ECD-D672A8CC9295}"/>
              </a:ext>
            </a:extLst>
          </p:cNvPr>
          <p:cNvSpPr>
            <a:spLocks noGrp="1"/>
          </p:cNvSpPr>
          <p:nvPr>
            <p:ph type="title"/>
          </p:nvPr>
        </p:nvSpPr>
        <p:spPr/>
        <p:txBody>
          <a:bodyPr/>
          <a:lstStyle/>
          <a:p>
            <a:r>
              <a:rPr lang="en-US" dirty="0">
                <a:solidFill>
                  <a:schemeClr val="accent6">
                    <a:lumMod val="75000"/>
                  </a:schemeClr>
                </a:solidFill>
              </a:rPr>
              <a:t>Results</a:t>
            </a:r>
          </a:p>
        </p:txBody>
      </p:sp>
      <p:sp>
        <p:nvSpPr>
          <p:cNvPr id="3" name="Content Placeholder 2">
            <a:extLst>
              <a:ext uri="{FF2B5EF4-FFF2-40B4-BE49-F238E27FC236}">
                <a16:creationId xmlns:a16="http://schemas.microsoft.com/office/drawing/2014/main" id="{4A4D9F45-EB64-0257-FA0C-2314D516B233}"/>
              </a:ext>
            </a:extLst>
          </p:cNvPr>
          <p:cNvSpPr>
            <a:spLocks noGrp="1"/>
          </p:cNvSpPr>
          <p:nvPr>
            <p:ph idx="1"/>
          </p:nvPr>
        </p:nvSpPr>
        <p:spPr>
          <a:xfrm>
            <a:off x="838200" y="1825625"/>
            <a:ext cx="8982456" cy="4351338"/>
          </a:xfrm>
        </p:spPr>
        <p:txBody>
          <a:bodyPr>
            <a:normAutofit/>
          </a:bodyPr>
          <a:lstStyle/>
          <a:p>
            <a:r>
              <a:rPr lang="en-US" sz="2400" dirty="0"/>
              <a:t>Of 29 eligible residents</a:t>
            </a:r>
          </a:p>
          <a:p>
            <a:pPr lvl="1"/>
            <a:r>
              <a:rPr lang="en-US" sz="2000" dirty="0"/>
              <a:t>19 (66%) completed the pre-survey</a:t>
            </a:r>
          </a:p>
          <a:p>
            <a:pPr lvl="1"/>
            <a:r>
              <a:rPr lang="en-US" sz="2000" dirty="0"/>
              <a:t>19 (66%) completed the post-survey</a:t>
            </a:r>
          </a:p>
          <a:p>
            <a:pPr lvl="1"/>
            <a:r>
              <a:rPr lang="en-US" sz="2000" dirty="0"/>
              <a:t>14 (49%) completed both</a:t>
            </a:r>
          </a:p>
          <a:p>
            <a:r>
              <a:rPr lang="en-US" sz="2400" dirty="0"/>
              <a:t>Residents who completed both surveys reported having attended on average 53% of the 9 offered sessions (range 33%-77%)</a:t>
            </a:r>
          </a:p>
        </p:txBody>
      </p:sp>
    </p:spTree>
    <p:extLst>
      <p:ext uri="{BB962C8B-B14F-4D97-AF65-F5344CB8AC3E}">
        <p14:creationId xmlns:p14="http://schemas.microsoft.com/office/powerpoint/2010/main" val="993557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68F5-05DD-81BC-3ECD-D672A8CC9295}"/>
              </a:ext>
            </a:extLst>
          </p:cNvPr>
          <p:cNvSpPr>
            <a:spLocks noGrp="1"/>
          </p:cNvSpPr>
          <p:nvPr>
            <p:ph type="title"/>
          </p:nvPr>
        </p:nvSpPr>
        <p:spPr/>
        <p:txBody>
          <a:bodyPr/>
          <a:lstStyle/>
          <a:p>
            <a:r>
              <a:rPr lang="en-US" dirty="0">
                <a:solidFill>
                  <a:schemeClr val="accent6">
                    <a:lumMod val="75000"/>
                  </a:schemeClr>
                </a:solidFill>
              </a:rPr>
              <a:t>Results</a:t>
            </a:r>
          </a:p>
        </p:txBody>
      </p:sp>
      <p:graphicFrame>
        <p:nvGraphicFramePr>
          <p:cNvPr id="7" name="Content Placeholder 6">
            <a:extLst>
              <a:ext uri="{FF2B5EF4-FFF2-40B4-BE49-F238E27FC236}">
                <a16:creationId xmlns:a16="http://schemas.microsoft.com/office/drawing/2014/main" id="{8BAEB1A2-0129-86A0-278D-1740EEA82246}"/>
              </a:ext>
            </a:extLst>
          </p:cNvPr>
          <p:cNvGraphicFramePr>
            <a:graphicFrameLocks noGrp="1"/>
          </p:cNvGraphicFramePr>
          <p:nvPr>
            <p:ph idx="1"/>
          </p:nvPr>
        </p:nvGraphicFramePr>
        <p:xfrm>
          <a:off x="993648" y="2173097"/>
          <a:ext cx="9805416" cy="3374075"/>
        </p:xfrm>
        <a:graphic>
          <a:graphicData uri="http://schemas.openxmlformats.org/drawingml/2006/table">
            <a:tbl>
              <a:tblPr firstRow="1" bandRow="1">
                <a:tableStyleId>{93296810-A885-4BE3-A3E7-6D5BEEA58F35}</a:tableStyleId>
              </a:tblPr>
              <a:tblGrid>
                <a:gridCol w="4209288">
                  <a:extLst>
                    <a:ext uri="{9D8B030D-6E8A-4147-A177-3AD203B41FA5}">
                      <a16:colId xmlns:a16="http://schemas.microsoft.com/office/drawing/2014/main" val="1584374120"/>
                    </a:ext>
                  </a:extLst>
                </a:gridCol>
                <a:gridCol w="1975104">
                  <a:extLst>
                    <a:ext uri="{9D8B030D-6E8A-4147-A177-3AD203B41FA5}">
                      <a16:colId xmlns:a16="http://schemas.microsoft.com/office/drawing/2014/main" val="2770066366"/>
                    </a:ext>
                  </a:extLst>
                </a:gridCol>
                <a:gridCol w="1728216">
                  <a:extLst>
                    <a:ext uri="{9D8B030D-6E8A-4147-A177-3AD203B41FA5}">
                      <a16:colId xmlns:a16="http://schemas.microsoft.com/office/drawing/2014/main" val="412282273"/>
                    </a:ext>
                  </a:extLst>
                </a:gridCol>
                <a:gridCol w="1892808">
                  <a:extLst>
                    <a:ext uri="{9D8B030D-6E8A-4147-A177-3AD203B41FA5}">
                      <a16:colId xmlns:a16="http://schemas.microsoft.com/office/drawing/2014/main" val="878969420"/>
                    </a:ext>
                  </a:extLst>
                </a:gridCol>
              </a:tblGrid>
              <a:tr h="370840">
                <a:tc>
                  <a:txBody>
                    <a:bodyPr/>
                    <a:lstStyle/>
                    <a:p>
                      <a:endParaRPr lang="en-US" sz="2400" dirty="0"/>
                    </a:p>
                  </a:txBody>
                  <a:tcPr/>
                </a:tc>
                <a:tc>
                  <a:txBody>
                    <a:bodyPr/>
                    <a:lstStyle/>
                    <a:p>
                      <a:r>
                        <a:rPr lang="en-US" sz="2400" dirty="0"/>
                        <a:t>Pre</a:t>
                      </a:r>
                    </a:p>
                  </a:txBody>
                  <a:tcPr/>
                </a:tc>
                <a:tc>
                  <a:txBody>
                    <a:bodyPr/>
                    <a:lstStyle/>
                    <a:p>
                      <a:r>
                        <a:rPr lang="en-US" sz="2400" dirty="0"/>
                        <a:t>Post</a:t>
                      </a:r>
                    </a:p>
                  </a:txBody>
                  <a:tcPr/>
                </a:tc>
                <a:tc>
                  <a:txBody>
                    <a:bodyPr/>
                    <a:lstStyle/>
                    <a:p>
                      <a:r>
                        <a:rPr lang="en-US" sz="2400" dirty="0"/>
                        <a:t>P-value</a:t>
                      </a:r>
                    </a:p>
                  </a:txBody>
                  <a:tcPr/>
                </a:tc>
                <a:extLst>
                  <a:ext uri="{0D108BD9-81ED-4DB2-BD59-A6C34878D82A}">
                    <a16:rowId xmlns:a16="http://schemas.microsoft.com/office/drawing/2014/main" val="4099753313"/>
                  </a:ext>
                </a:extLst>
              </a:tr>
              <a:tr h="370840">
                <a:tc>
                  <a:txBody>
                    <a:bodyPr/>
                    <a:lstStyle/>
                    <a:p>
                      <a:pPr>
                        <a:lnSpc>
                          <a:spcPct val="150000"/>
                        </a:lnSpc>
                      </a:pPr>
                      <a:r>
                        <a:rPr lang="en-US" sz="2400" dirty="0"/>
                        <a:t>Mean Opioid MCRS (SD)</a:t>
                      </a:r>
                    </a:p>
                  </a:txBody>
                  <a:tcPr/>
                </a:tc>
                <a:tc>
                  <a:txBody>
                    <a:bodyPr/>
                    <a:lstStyle/>
                    <a:p>
                      <a:pPr>
                        <a:lnSpc>
                          <a:spcPct val="150000"/>
                        </a:lnSpc>
                      </a:pPr>
                      <a:r>
                        <a:rPr lang="en-US" sz="2400" dirty="0"/>
                        <a:t>45.6 (9.3)</a:t>
                      </a:r>
                    </a:p>
                  </a:txBody>
                  <a:tcPr/>
                </a:tc>
                <a:tc>
                  <a:txBody>
                    <a:bodyPr/>
                    <a:lstStyle/>
                    <a:p>
                      <a:pPr>
                        <a:lnSpc>
                          <a:spcPct val="150000"/>
                        </a:lnSpc>
                      </a:pPr>
                      <a:r>
                        <a:rPr lang="en-US" sz="2400" dirty="0"/>
                        <a:t>51.0 (5.7)</a:t>
                      </a:r>
                    </a:p>
                  </a:txBody>
                  <a:tcPr/>
                </a:tc>
                <a:tc>
                  <a:txBody>
                    <a:bodyPr/>
                    <a:lstStyle/>
                    <a:p>
                      <a:pPr>
                        <a:lnSpc>
                          <a:spcPct val="150000"/>
                        </a:lnSpc>
                      </a:pPr>
                      <a:r>
                        <a:rPr lang="en-US" sz="2400" dirty="0"/>
                        <a:t>0.04</a:t>
                      </a:r>
                      <a:r>
                        <a:rPr lang="en-US" sz="2400" baseline="30000" dirty="0"/>
                        <a:t>a</a:t>
                      </a:r>
                      <a:endParaRPr lang="en-US" sz="2400" dirty="0"/>
                    </a:p>
                  </a:txBody>
                  <a:tcPr/>
                </a:tc>
                <a:extLst>
                  <a:ext uri="{0D108BD9-81ED-4DB2-BD59-A6C34878D82A}">
                    <a16:rowId xmlns:a16="http://schemas.microsoft.com/office/drawing/2014/main" val="3611656385"/>
                  </a:ext>
                </a:extLst>
              </a:tr>
              <a:tr h="370840">
                <a:tc>
                  <a:txBody>
                    <a:bodyPr/>
                    <a:lstStyle/>
                    <a:p>
                      <a:pPr>
                        <a:lnSpc>
                          <a:spcPct val="150000"/>
                        </a:lnSpc>
                      </a:pPr>
                      <a:r>
                        <a:rPr lang="en-US" sz="2400" dirty="0"/>
                        <a:t>Mean Alcohol MCRS (SD)</a:t>
                      </a:r>
                    </a:p>
                  </a:txBody>
                  <a:tcPr/>
                </a:tc>
                <a:tc>
                  <a:txBody>
                    <a:bodyPr/>
                    <a:lstStyle/>
                    <a:p>
                      <a:pPr>
                        <a:lnSpc>
                          <a:spcPct val="150000"/>
                        </a:lnSpc>
                      </a:pPr>
                      <a:r>
                        <a:rPr lang="en-US" sz="2400" dirty="0"/>
                        <a:t>45.9 (8.0)</a:t>
                      </a:r>
                    </a:p>
                  </a:txBody>
                  <a:tcPr/>
                </a:tc>
                <a:tc>
                  <a:txBody>
                    <a:bodyPr/>
                    <a:lstStyle/>
                    <a:p>
                      <a:pPr>
                        <a:lnSpc>
                          <a:spcPct val="150000"/>
                        </a:lnSpc>
                      </a:pPr>
                      <a:r>
                        <a:rPr lang="en-US" sz="2400" dirty="0"/>
                        <a:t>50.9 (7.9)</a:t>
                      </a:r>
                    </a:p>
                  </a:txBody>
                  <a:tcPr/>
                </a:tc>
                <a:tc>
                  <a:txBody>
                    <a:bodyPr/>
                    <a:lstStyle/>
                    <a:p>
                      <a:pPr>
                        <a:lnSpc>
                          <a:spcPct val="150000"/>
                        </a:lnSpc>
                      </a:pPr>
                      <a:r>
                        <a:rPr lang="en-US" sz="2400" dirty="0"/>
                        <a:t>0.01</a:t>
                      </a:r>
                      <a:r>
                        <a:rPr lang="en-US" sz="2400" baseline="30000" dirty="0"/>
                        <a:t>a</a:t>
                      </a:r>
                      <a:endParaRPr lang="en-US" sz="2400" dirty="0"/>
                    </a:p>
                  </a:txBody>
                  <a:tcPr/>
                </a:tc>
                <a:extLst>
                  <a:ext uri="{0D108BD9-81ED-4DB2-BD59-A6C34878D82A}">
                    <a16:rowId xmlns:a16="http://schemas.microsoft.com/office/drawing/2014/main" val="1474328847"/>
                  </a:ext>
                </a:extLst>
              </a:tr>
              <a:tr h="370840">
                <a:tc>
                  <a:txBody>
                    <a:bodyPr/>
                    <a:lstStyle/>
                    <a:p>
                      <a:pPr>
                        <a:lnSpc>
                          <a:spcPct val="150000"/>
                        </a:lnSpc>
                      </a:pPr>
                      <a:r>
                        <a:rPr lang="en-US" sz="2400" dirty="0"/>
                        <a:t>Prepared to diagnose (%)</a:t>
                      </a:r>
                    </a:p>
                  </a:txBody>
                  <a:tcPr/>
                </a:tc>
                <a:tc>
                  <a:txBody>
                    <a:bodyPr/>
                    <a:lstStyle/>
                    <a:p>
                      <a:pPr>
                        <a:lnSpc>
                          <a:spcPct val="150000"/>
                        </a:lnSpc>
                      </a:pPr>
                      <a:r>
                        <a:rPr lang="en-US" sz="2400" dirty="0"/>
                        <a:t>57%</a:t>
                      </a:r>
                    </a:p>
                  </a:txBody>
                  <a:tcPr/>
                </a:tc>
                <a:tc>
                  <a:txBody>
                    <a:bodyPr/>
                    <a:lstStyle/>
                    <a:p>
                      <a:pPr>
                        <a:lnSpc>
                          <a:spcPct val="150000"/>
                        </a:lnSpc>
                      </a:pPr>
                      <a:r>
                        <a:rPr lang="en-US" sz="2400" dirty="0"/>
                        <a:t>100%</a:t>
                      </a:r>
                    </a:p>
                  </a:txBody>
                  <a:tcPr/>
                </a:tc>
                <a:tc>
                  <a:txBody>
                    <a:bodyPr/>
                    <a:lstStyle/>
                    <a:p>
                      <a:pPr>
                        <a:lnSpc>
                          <a:spcPct val="150000"/>
                        </a:lnSpc>
                      </a:pPr>
                      <a:r>
                        <a:rPr lang="en-US" sz="2400" dirty="0"/>
                        <a:t>0.04</a:t>
                      </a:r>
                      <a:r>
                        <a:rPr lang="en-US" sz="2400" baseline="30000" dirty="0"/>
                        <a:t>b</a:t>
                      </a:r>
                      <a:endParaRPr lang="en-US" sz="2400" dirty="0"/>
                    </a:p>
                  </a:txBody>
                  <a:tcPr/>
                </a:tc>
                <a:extLst>
                  <a:ext uri="{0D108BD9-81ED-4DB2-BD59-A6C34878D82A}">
                    <a16:rowId xmlns:a16="http://schemas.microsoft.com/office/drawing/2014/main" val="1669761545"/>
                  </a:ext>
                </a:extLst>
              </a:tr>
              <a:tr h="370840">
                <a:tc>
                  <a:txBody>
                    <a:bodyPr/>
                    <a:lstStyle/>
                    <a:p>
                      <a:pPr>
                        <a:lnSpc>
                          <a:spcPct val="150000"/>
                        </a:lnSpc>
                      </a:pPr>
                      <a:r>
                        <a:rPr lang="en-US" sz="2400" dirty="0"/>
                        <a:t>Prepared to treat (%)</a:t>
                      </a:r>
                    </a:p>
                  </a:txBody>
                  <a:tcPr/>
                </a:tc>
                <a:tc>
                  <a:txBody>
                    <a:bodyPr/>
                    <a:lstStyle/>
                    <a:p>
                      <a:pPr>
                        <a:lnSpc>
                          <a:spcPct val="150000"/>
                        </a:lnSpc>
                      </a:pPr>
                      <a:r>
                        <a:rPr lang="en-US" sz="2400" dirty="0"/>
                        <a:t>43%</a:t>
                      </a:r>
                    </a:p>
                  </a:txBody>
                  <a:tcPr/>
                </a:tc>
                <a:tc>
                  <a:txBody>
                    <a:bodyPr/>
                    <a:lstStyle/>
                    <a:p>
                      <a:pPr>
                        <a:lnSpc>
                          <a:spcPct val="150000"/>
                        </a:lnSpc>
                      </a:pPr>
                      <a:r>
                        <a:rPr lang="en-US" sz="2400" dirty="0"/>
                        <a:t>86%</a:t>
                      </a:r>
                    </a:p>
                  </a:txBody>
                  <a:tcPr/>
                </a:tc>
                <a:tc>
                  <a:txBody>
                    <a:bodyPr/>
                    <a:lstStyle/>
                    <a:p>
                      <a:pPr>
                        <a:lnSpc>
                          <a:spcPct val="150000"/>
                        </a:lnSpc>
                      </a:pPr>
                      <a:r>
                        <a:rPr lang="en-US" sz="2400" dirty="0"/>
                        <a:t>0.04</a:t>
                      </a:r>
                      <a:r>
                        <a:rPr lang="en-US" sz="2400" baseline="30000" dirty="0"/>
                        <a:t>b</a:t>
                      </a:r>
                      <a:endParaRPr lang="en-US" sz="2400" dirty="0"/>
                    </a:p>
                  </a:txBody>
                  <a:tcPr/>
                </a:tc>
                <a:extLst>
                  <a:ext uri="{0D108BD9-81ED-4DB2-BD59-A6C34878D82A}">
                    <a16:rowId xmlns:a16="http://schemas.microsoft.com/office/drawing/2014/main" val="3287093080"/>
                  </a:ext>
                </a:extLst>
              </a:tr>
              <a:tr h="370840">
                <a:tc>
                  <a:txBody>
                    <a:bodyPr/>
                    <a:lstStyle/>
                    <a:p>
                      <a:pPr>
                        <a:lnSpc>
                          <a:spcPct val="150000"/>
                        </a:lnSpc>
                      </a:pPr>
                      <a:r>
                        <a:rPr lang="en-US" sz="2400" dirty="0"/>
                        <a:t>Knowledge score (% correct)</a:t>
                      </a:r>
                    </a:p>
                  </a:txBody>
                  <a:tcPr/>
                </a:tc>
                <a:tc>
                  <a:txBody>
                    <a:bodyPr/>
                    <a:lstStyle/>
                    <a:p>
                      <a:pPr>
                        <a:lnSpc>
                          <a:spcPct val="150000"/>
                        </a:lnSpc>
                      </a:pPr>
                      <a:r>
                        <a:rPr lang="en-US" sz="2400" dirty="0"/>
                        <a:t>62%</a:t>
                      </a:r>
                    </a:p>
                  </a:txBody>
                  <a:tcPr/>
                </a:tc>
                <a:tc>
                  <a:txBody>
                    <a:bodyPr/>
                    <a:lstStyle/>
                    <a:p>
                      <a:pPr>
                        <a:lnSpc>
                          <a:spcPct val="150000"/>
                        </a:lnSpc>
                      </a:pPr>
                      <a:r>
                        <a:rPr lang="en-US" sz="2400" dirty="0"/>
                        <a:t>67%</a:t>
                      </a:r>
                    </a:p>
                  </a:txBody>
                  <a:tcPr/>
                </a:tc>
                <a:tc>
                  <a:txBody>
                    <a:bodyPr/>
                    <a:lstStyle/>
                    <a:p>
                      <a:pPr>
                        <a:lnSpc>
                          <a:spcPct val="150000"/>
                        </a:lnSpc>
                      </a:pPr>
                      <a:r>
                        <a:rPr lang="en-US" sz="2400" dirty="0"/>
                        <a:t>0.27</a:t>
                      </a:r>
                      <a:r>
                        <a:rPr lang="en-US" sz="2400" baseline="30000" dirty="0"/>
                        <a:t>a</a:t>
                      </a:r>
                      <a:endParaRPr lang="en-US" sz="2400" dirty="0"/>
                    </a:p>
                  </a:txBody>
                  <a:tcPr/>
                </a:tc>
                <a:extLst>
                  <a:ext uri="{0D108BD9-81ED-4DB2-BD59-A6C34878D82A}">
                    <a16:rowId xmlns:a16="http://schemas.microsoft.com/office/drawing/2014/main" val="2012659944"/>
                  </a:ext>
                </a:extLst>
              </a:tr>
            </a:tbl>
          </a:graphicData>
        </a:graphic>
      </p:graphicFrame>
      <p:sp>
        <p:nvSpPr>
          <p:cNvPr id="8" name="TextBox 7">
            <a:extLst>
              <a:ext uri="{FF2B5EF4-FFF2-40B4-BE49-F238E27FC236}">
                <a16:creationId xmlns:a16="http://schemas.microsoft.com/office/drawing/2014/main" id="{DC70F290-615B-EBAA-81AC-6C3B251865E4}"/>
              </a:ext>
            </a:extLst>
          </p:cNvPr>
          <p:cNvSpPr txBox="1"/>
          <p:nvPr/>
        </p:nvSpPr>
        <p:spPr>
          <a:xfrm>
            <a:off x="1161288" y="5567916"/>
            <a:ext cx="9637776" cy="461665"/>
          </a:xfrm>
          <a:prstGeom prst="rect">
            <a:avLst/>
          </a:prstGeom>
          <a:noFill/>
        </p:spPr>
        <p:txBody>
          <a:bodyPr wrap="square" rtlCol="0">
            <a:spAutoFit/>
          </a:bodyPr>
          <a:lstStyle/>
          <a:p>
            <a:pPr algn="r"/>
            <a:r>
              <a:rPr lang="en-US" sz="1200" dirty="0"/>
              <a:t>a=paired t-test</a:t>
            </a:r>
          </a:p>
          <a:p>
            <a:pPr algn="r"/>
            <a:r>
              <a:rPr lang="en-US" sz="1200" dirty="0"/>
              <a:t>b=</a:t>
            </a:r>
            <a:r>
              <a:rPr lang="en-US" sz="1200" dirty="0" err="1"/>
              <a:t>McNemar’s</a:t>
            </a:r>
            <a:r>
              <a:rPr lang="en-US" sz="1200" dirty="0"/>
              <a:t> test</a:t>
            </a:r>
          </a:p>
        </p:txBody>
      </p:sp>
      <p:sp>
        <p:nvSpPr>
          <p:cNvPr id="3" name="Rectangle 2">
            <a:extLst>
              <a:ext uri="{FF2B5EF4-FFF2-40B4-BE49-F238E27FC236}">
                <a16:creationId xmlns:a16="http://schemas.microsoft.com/office/drawing/2014/main" id="{CD9E1F12-F682-9A33-836A-071818219378}"/>
              </a:ext>
            </a:extLst>
          </p:cNvPr>
          <p:cNvSpPr/>
          <p:nvPr/>
        </p:nvSpPr>
        <p:spPr>
          <a:xfrm>
            <a:off x="914400" y="3200400"/>
            <a:ext cx="9884664" cy="23675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341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68F5-05DD-81BC-3ECD-D672A8CC9295}"/>
              </a:ext>
            </a:extLst>
          </p:cNvPr>
          <p:cNvSpPr>
            <a:spLocks noGrp="1"/>
          </p:cNvSpPr>
          <p:nvPr>
            <p:ph type="title"/>
          </p:nvPr>
        </p:nvSpPr>
        <p:spPr/>
        <p:txBody>
          <a:bodyPr/>
          <a:lstStyle/>
          <a:p>
            <a:r>
              <a:rPr lang="en-US" dirty="0">
                <a:solidFill>
                  <a:schemeClr val="accent6">
                    <a:lumMod val="75000"/>
                  </a:schemeClr>
                </a:solidFill>
              </a:rPr>
              <a:t>Results</a:t>
            </a:r>
          </a:p>
        </p:txBody>
      </p:sp>
      <p:graphicFrame>
        <p:nvGraphicFramePr>
          <p:cNvPr id="7" name="Content Placeholder 6">
            <a:extLst>
              <a:ext uri="{FF2B5EF4-FFF2-40B4-BE49-F238E27FC236}">
                <a16:creationId xmlns:a16="http://schemas.microsoft.com/office/drawing/2014/main" id="{8BAEB1A2-0129-86A0-278D-1740EEA82246}"/>
              </a:ext>
            </a:extLst>
          </p:cNvPr>
          <p:cNvGraphicFramePr>
            <a:graphicFrameLocks noGrp="1"/>
          </p:cNvGraphicFramePr>
          <p:nvPr>
            <p:ph idx="1"/>
            <p:extLst>
              <p:ext uri="{D42A27DB-BD31-4B8C-83A1-F6EECF244321}">
                <p14:modId xmlns:p14="http://schemas.microsoft.com/office/powerpoint/2010/main" val="602400753"/>
              </p:ext>
            </p:extLst>
          </p:nvPr>
        </p:nvGraphicFramePr>
        <p:xfrm>
          <a:off x="993648" y="2173097"/>
          <a:ext cx="9805416" cy="3374075"/>
        </p:xfrm>
        <a:graphic>
          <a:graphicData uri="http://schemas.openxmlformats.org/drawingml/2006/table">
            <a:tbl>
              <a:tblPr firstRow="1" bandRow="1">
                <a:tableStyleId>{93296810-A885-4BE3-A3E7-6D5BEEA58F35}</a:tableStyleId>
              </a:tblPr>
              <a:tblGrid>
                <a:gridCol w="4209288">
                  <a:extLst>
                    <a:ext uri="{9D8B030D-6E8A-4147-A177-3AD203B41FA5}">
                      <a16:colId xmlns:a16="http://schemas.microsoft.com/office/drawing/2014/main" val="1584374120"/>
                    </a:ext>
                  </a:extLst>
                </a:gridCol>
                <a:gridCol w="1975104">
                  <a:extLst>
                    <a:ext uri="{9D8B030D-6E8A-4147-A177-3AD203B41FA5}">
                      <a16:colId xmlns:a16="http://schemas.microsoft.com/office/drawing/2014/main" val="2770066366"/>
                    </a:ext>
                  </a:extLst>
                </a:gridCol>
                <a:gridCol w="1728216">
                  <a:extLst>
                    <a:ext uri="{9D8B030D-6E8A-4147-A177-3AD203B41FA5}">
                      <a16:colId xmlns:a16="http://schemas.microsoft.com/office/drawing/2014/main" val="412282273"/>
                    </a:ext>
                  </a:extLst>
                </a:gridCol>
                <a:gridCol w="1892808">
                  <a:extLst>
                    <a:ext uri="{9D8B030D-6E8A-4147-A177-3AD203B41FA5}">
                      <a16:colId xmlns:a16="http://schemas.microsoft.com/office/drawing/2014/main" val="878969420"/>
                    </a:ext>
                  </a:extLst>
                </a:gridCol>
              </a:tblGrid>
              <a:tr h="370840">
                <a:tc>
                  <a:txBody>
                    <a:bodyPr/>
                    <a:lstStyle/>
                    <a:p>
                      <a:endParaRPr lang="en-US" sz="2400" dirty="0"/>
                    </a:p>
                  </a:txBody>
                  <a:tcPr/>
                </a:tc>
                <a:tc>
                  <a:txBody>
                    <a:bodyPr/>
                    <a:lstStyle/>
                    <a:p>
                      <a:r>
                        <a:rPr lang="en-US" sz="2400" dirty="0"/>
                        <a:t>Pre</a:t>
                      </a:r>
                    </a:p>
                  </a:txBody>
                  <a:tcPr/>
                </a:tc>
                <a:tc>
                  <a:txBody>
                    <a:bodyPr/>
                    <a:lstStyle/>
                    <a:p>
                      <a:r>
                        <a:rPr lang="en-US" sz="2400" dirty="0"/>
                        <a:t>Post</a:t>
                      </a:r>
                    </a:p>
                  </a:txBody>
                  <a:tcPr/>
                </a:tc>
                <a:tc>
                  <a:txBody>
                    <a:bodyPr/>
                    <a:lstStyle/>
                    <a:p>
                      <a:r>
                        <a:rPr lang="en-US" sz="2400" dirty="0"/>
                        <a:t>P-value</a:t>
                      </a:r>
                    </a:p>
                  </a:txBody>
                  <a:tcPr/>
                </a:tc>
                <a:extLst>
                  <a:ext uri="{0D108BD9-81ED-4DB2-BD59-A6C34878D82A}">
                    <a16:rowId xmlns:a16="http://schemas.microsoft.com/office/drawing/2014/main" val="4099753313"/>
                  </a:ext>
                </a:extLst>
              </a:tr>
              <a:tr h="370840">
                <a:tc>
                  <a:txBody>
                    <a:bodyPr/>
                    <a:lstStyle/>
                    <a:p>
                      <a:pPr>
                        <a:lnSpc>
                          <a:spcPct val="150000"/>
                        </a:lnSpc>
                      </a:pPr>
                      <a:r>
                        <a:rPr lang="en-US" sz="2400" dirty="0">
                          <a:solidFill>
                            <a:schemeClr val="bg1">
                              <a:lumMod val="65000"/>
                            </a:schemeClr>
                          </a:solidFill>
                        </a:rPr>
                        <a:t>Mean Opioid MCRS (SD)</a:t>
                      </a:r>
                    </a:p>
                  </a:txBody>
                  <a:tcPr/>
                </a:tc>
                <a:tc>
                  <a:txBody>
                    <a:bodyPr/>
                    <a:lstStyle/>
                    <a:p>
                      <a:pPr>
                        <a:lnSpc>
                          <a:spcPct val="150000"/>
                        </a:lnSpc>
                      </a:pPr>
                      <a:r>
                        <a:rPr lang="en-US" sz="2400" dirty="0">
                          <a:solidFill>
                            <a:schemeClr val="bg1">
                              <a:lumMod val="65000"/>
                            </a:schemeClr>
                          </a:solidFill>
                        </a:rPr>
                        <a:t>45.6 (9.3)</a:t>
                      </a:r>
                    </a:p>
                  </a:txBody>
                  <a:tcPr/>
                </a:tc>
                <a:tc>
                  <a:txBody>
                    <a:bodyPr/>
                    <a:lstStyle/>
                    <a:p>
                      <a:pPr>
                        <a:lnSpc>
                          <a:spcPct val="150000"/>
                        </a:lnSpc>
                      </a:pPr>
                      <a:r>
                        <a:rPr lang="en-US" sz="2400" dirty="0">
                          <a:solidFill>
                            <a:schemeClr val="bg1">
                              <a:lumMod val="65000"/>
                            </a:schemeClr>
                          </a:solidFill>
                        </a:rPr>
                        <a:t>51.0 (5.7)</a:t>
                      </a:r>
                    </a:p>
                  </a:txBody>
                  <a:tcPr/>
                </a:tc>
                <a:tc>
                  <a:txBody>
                    <a:bodyPr/>
                    <a:lstStyle/>
                    <a:p>
                      <a:pPr>
                        <a:lnSpc>
                          <a:spcPct val="150000"/>
                        </a:lnSpc>
                      </a:pPr>
                      <a:r>
                        <a:rPr lang="en-US" sz="2400" dirty="0">
                          <a:solidFill>
                            <a:schemeClr val="bg1">
                              <a:lumMod val="65000"/>
                            </a:schemeClr>
                          </a:solidFill>
                        </a:rPr>
                        <a:t>0.04</a:t>
                      </a:r>
                      <a:r>
                        <a:rPr lang="en-US" sz="2400" baseline="30000" dirty="0">
                          <a:solidFill>
                            <a:schemeClr val="bg1">
                              <a:lumMod val="65000"/>
                            </a:schemeClr>
                          </a:solidFill>
                        </a:rPr>
                        <a:t>a</a:t>
                      </a:r>
                      <a:endParaRPr lang="en-US" sz="2400" dirty="0">
                        <a:solidFill>
                          <a:schemeClr val="bg1">
                            <a:lumMod val="65000"/>
                          </a:schemeClr>
                        </a:solidFill>
                      </a:endParaRPr>
                    </a:p>
                  </a:txBody>
                  <a:tcPr/>
                </a:tc>
                <a:extLst>
                  <a:ext uri="{0D108BD9-81ED-4DB2-BD59-A6C34878D82A}">
                    <a16:rowId xmlns:a16="http://schemas.microsoft.com/office/drawing/2014/main" val="3611656385"/>
                  </a:ext>
                </a:extLst>
              </a:tr>
              <a:tr h="370840">
                <a:tc>
                  <a:txBody>
                    <a:bodyPr/>
                    <a:lstStyle/>
                    <a:p>
                      <a:pPr>
                        <a:lnSpc>
                          <a:spcPct val="150000"/>
                        </a:lnSpc>
                      </a:pPr>
                      <a:r>
                        <a:rPr lang="en-US" sz="2400" dirty="0"/>
                        <a:t>Mean Alcohol MCRS (SD)</a:t>
                      </a:r>
                    </a:p>
                  </a:txBody>
                  <a:tcPr/>
                </a:tc>
                <a:tc>
                  <a:txBody>
                    <a:bodyPr/>
                    <a:lstStyle/>
                    <a:p>
                      <a:pPr>
                        <a:lnSpc>
                          <a:spcPct val="150000"/>
                        </a:lnSpc>
                      </a:pPr>
                      <a:r>
                        <a:rPr lang="en-US" sz="2400" dirty="0"/>
                        <a:t>45.9 (8.0)</a:t>
                      </a:r>
                    </a:p>
                  </a:txBody>
                  <a:tcPr/>
                </a:tc>
                <a:tc>
                  <a:txBody>
                    <a:bodyPr/>
                    <a:lstStyle/>
                    <a:p>
                      <a:pPr>
                        <a:lnSpc>
                          <a:spcPct val="150000"/>
                        </a:lnSpc>
                      </a:pPr>
                      <a:r>
                        <a:rPr lang="en-US" sz="2400" dirty="0"/>
                        <a:t>50.9 (7.9)</a:t>
                      </a:r>
                    </a:p>
                  </a:txBody>
                  <a:tcPr/>
                </a:tc>
                <a:tc>
                  <a:txBody>
                    <a:bodyPr/>
                    <a:lstStyle/>
                    <a:p>
                      <a:pPr>
                        <a:lnSpc>
                          <a:spcPct val="150000"/>
                        </a:lnSpc>
                      </a:pPr>
                      <a:r>
                        <a:rPr lang="en-US" sz="2400" dirty="0"/>
                        <a:t>0.01</a:t>
                      </a:r>
                      <a:r>
                        <a:rPr lang="en-US" sz="2400" baseline="30000" dirty="0"/>
                        <a:t>a</a:t>
                      </a:r>
                      <a:endParaRPr lang="en-US" sz="2400" dirty="0"/>
                    </a:p>
                  </a:txBody>
                  <a:tcPr/>
                </a:tc>
                <a:extLst>
                  <a:ext uri="{0D108BD9-81ED-4DB2-BD59-A6C34878D82A}">
                    <a16:rowId xmlns:a16="http://schemas.microsoft.com/office/drawing/2014/main" val="1474328847"/>
                  </a:ext>
                </a:extLst>
              </a:tr>
              <a:tr h="370840">
                <a:tc>
                  <a:txBody>
                    <a:bodyPr/>
                    <a:lstStyle/>
                    <a:p>
                      <a:pPr>
                        <a:lnSpc>
                          <a:spcPct val="150000"/>
                        </a:lnSpc>
                      </a:pPr>
                      <a:r>
                        <a:rPr lang="en-US" sz="2400" dirty="0"/>
                        <a:t>Prepared to diagnose (%)</a:t>
                      </a:r>
                    </a:p>
                  </a:txBody>
                  <a:tcPr/>
                </a:tc>
                <a:tc>
                  <a:txBody>
                    <a:bodyPr/>
                    <a:lstStyle/>
                    <a:p>
                      <a:pPr>
                        <a:lnSpc>
                          <a:spcPct val="150000"/>
                        </a:lnSpc>
                      </a:pPr>
                      <a:r>
                        <a:rPr lang="en-US" sz="2400" dirty="0"/>
                        <a:t>57%</a:t>
                      </a:r>
                    </a:p>
                  </a:txBody>
                  <a:tcPr/>
                </a:tc>
                <a:tc>
                  <a:txBody>
                    <a:bodyPr/>
                    <a:lstStyle/>
                    <a:p>
                      <a:pPr>
                        <a:lnSpc>
                          <a:spcPct val="150000"/>
                        </a:lnSpc>
                      </a:pPr>
                      <a:r>
                        <a:rPr lang="en-US" sz="2400" dirty="0"/>
                        <a:t>100%</a:t>
                      </a:r>
                    </a:p>
                  </a:txBody>
                  <a:tcPr/>
                </a:tc>
                <a:tc>
                  <a:txBody>
                    <a:bodyPr/>
                    <a:lstStyle/>
                    <a:p>
                      <a:pPr>
                        <a:lnSpc>
                          <a:spcPct val="150000"/>
                        </a:lnSpc>
                      </a:pPr>
                      <a:r>
                        <a:rPr lang="en-US" sz="2400" dirty="0"/>
                        <a:t>0.04</a:t>
                      </a:r>
                      <a:r>
                        <a:rPr lang="en-US" sz="2400" baseline="30000" dirty="0"/>
                        <a:t>b</a:t>
                      </a:r>
                      <a:endParaRPr lang="en-US" sz="2400" dirty="0"/>
                    </a:p>
                  </a:txBody>
                  <a:tcPr/>
                </a:tc>
                <a:extLst>
                  <a:ext uri="{0D108BD9-81ED-4DB2-BD59-A6C34878D82A}">
                    <a16:rowId xmlns:a16="http://schemas.microsoft.com/office/drawing/2014/main" val="1669761545"/>
                  </a:ext>
                </a:extLst>
              </a:tr>
              <a:tr h="370840">
                <a:tc>
                  <a:txBody>
                    <a:bodyPr/>
                    <a:lstStyle/>
                    <a:p>
                      <a:pPr>
                        <a:lnSpc>
                          <a:spcPct val="150000"/>
                        </a:lnSpc>
                      </a:pPr>
                      <a:r>
                        <a:rPr lang="en-US" sz="2400" dirty="0"/>
                        <a:t>Prepared to treat (%)</a:t>
                      </a:r>
                    </a:p>
                  </a:txBody>
                  <a:tcPr/>
                </a:tc>
                <a:tc>
                  <a:txBody>
                    <a:bodyPr/>
                    <a:lstStyle/>
                    <a:p>
                      <a:pPr>
                        <a:lnSpc>
                          <a:spcPct val="150000"/>
                        </a:lnSpc>
                      </a:pPr>
                      <a:r>
                        <a:rPr lang="en-US" sz="2400" dirty="0"/>
                        <a:t>43%</a:t>
                      </a:r>
                    </a:p>
                  </a:txBody>
                  <a:tcPr/>
                </a:tc>
                <a:tc>
                  <a:txBody>
                    <a:bodyPr/>
                    <a:lstStyle/>
                    <a:p>
                      <a:pPr>
                        <a:lnSpc>
                          <a:spcPct val="150000"/>
                        </a:lnSpc>
                      </a:pPr>
                      <a:r>
                        <a:rPr lang="en-US" sz="2400" dirty="0"/>
                        <a:t>86%</a:t>
                      </a:r>
                    </a:p>
                  </a:txBody>
                  <a:tcPr/>
                </a:tc>
                <a:tc>
                  <a:txBody>
                    <a:bodyPr/>
                    <a:lstStyle/>
                    <a:p>
                      <a:pPr>
                        <a:lnSpc>
                          <a:spcPct val="150000"/>
                        </a:lnSpc>
                      </a:pPr>
                      <a:r>
                        <a:rPr lang="en-US" sz="2400" dirty="0"/>
                        <a:t>0.04</a:t>
                      </a:r>
                      <a:r>
                        <a:rPr lang="en-US" sz="2400" baseline="30000" dirty="0"/>
                        <a:t>b</a:t>
                      </a:r>
                      <a:endParaRPr lang="en-US" sz="2400" dirty="0"/>
                    </a:p>
                  </a:txBody>
                  <a:tcPr/>
                </a:tc>
                <a:extLst>
                  <a:ext uri="{0D108BD9-81ED-4DB2-BD59-A6C34878D82A}">
                    <a16:rowId xmlns:a16="http://schemas.microsoft.com/office/drawing/2014/main" val="3287093080"/>
                  </a:ext>
                </a:extLst>
              </a:tr>
              <a:tr h="370840">
                <a:tc>
                  <a:txBody>
                    <a:bodyPr/>
                    <a:lstStyle/>
                    <a:p>
                      <a:pPr>
                        <a:lnSpc>
                          <a:spcPct val="150000"/>
                        </a:lnSpc>
                      </a:pPr>
                      <a:r>
                        <a:rPr lang="en-US" sz="2400" dirty="0"/>
                        <a:t>Knowledge score (% correct)</a:t>
                      </a:r>
                    </a:p>
                  </a:txBody>
                  <a:tcPr/>
                </a:tc>
                <a:tc>
                  <a:txBody>
                    <a:bodyPr/>
                    <a:lstStyle/>
                    <a:p>
                      <a:pPr>
                        <a:lnSpc>
                          <a:spcPct val="150000"/>
                        </a:lnSpc>
                      </a:pPr>
                      <a:r>
                        <a:rPr lang="en-US" sz="2400" dirty="0"/>
                        <a:t>62%</a:t>
                      </a:r>
                    </a:p>
                  </a:txBody>
                  <a:tcPr/>
                </a:tc>
                <a:tc>
                  <a:txBody>
                    <a:bodyPr/>
                    <a:lstStyle/>
                    <a:p>
                      <a:pPr>
                        <a:lnSpc>
                          <a:spcPct val="150000"/>
                        </a:lnSpc>
                      </a:pPr>
                      <a:r>
                        <a:rPr lang="en-US" sz="2400" dirty="0"/>
                        <a:t>67%</a:t>
                      </a:r>
                    </a:p>
                  </a:txBody>
                  <a:tcPr/>
                </a:tc>
                <a:tc>
                  <a:txBody>
                    <a:bodyPr/>
                    <a:lstStyle/>
                    <a:p>
                      <a:pPr>
                        <a:lnSpc>
                          <a:spcPct val="150000"/>
                        </a:lnSpc>
                      </a:pPr>
                      <a:r>
                        <a:rPr lang="en-US" sz="2400" dirty="0"/>
                        <a:t>0.27</a:t>
                      </a:r>
                      <a:r>
                        <a:rPr lang="en-US" sz="2400" baseline="30000" dirty="0"/>
                        <a:t>a</a:t>
                      </a:r>
                      <a:endParaRPr lang="en-US" sz="2400" dirty="0"/>
                    </a:p>
                  </a:txBody>
                  <a:tcPr/>
                </a:tc>
                <a:extLst>
                  <a:ext uri="{0D108BD9-81ED-4DB2-BD59-A6C34878D82A}">
                    <a16:rowId xmlns:a16="http://schemas.microsoft.com/office/drawing/2014/main" val="2012659944"/>
                  </a:ext>
                </a:extLst>
              </a:tr>
            </a:tbl>
          </a:graphicData>
        </a:graphic>
      </p:graphicFrame>
      <p:sp>
        <p:nvSpPr>
          <p:cNvPr id="8" name="TextBox 7">
            <a:extLst>
              <a:ext uri="{FF2B5EF4-FFF2-40B4-BE49-F238E27FC236}">
                <a16:creationId xmlns:a16="http://schemas.microsoft.com/office/drawing/2014/main" id="{DC70F290-615B-EBAA-81AC-6C3B251865E4}"/>
              </a:ext>
            </a:extLst>
          </p:cNvPr>
          <p:cNvSpPr txBox="1"/>
          <p:nvPr/>
        </p:nvSpPr>
        <p:spPr>
          <a:xfrm>
            <a:off x="1161288" y="5567916"/>
            <a:ext cx="9637776" cy="461665"/>
          </a:xfrm>
          <a:prstGeom prst="rect">
            <a:avLst/>
          </a:prstGeom>
          <a:noFill/>
        </p:spPr>
        <p:txBody>
          <a:bodyPr wrap="square" rtlCol="0">
            <a:spAutoFit/>
          </a:bodyPr>
          <a:lstStyle/>
          <a:p>
            <a:pPr algn="r"/>
            <a:r>
              <a:rPr lang="en-US" sz="1200" dirty="0"/>
              <a:t>a=paired t-test</a:t>
            </a:r>
          </a:p>
          <a:p>
            <a:pPr algn="r"/>
            <a:r>
              <a:rPr lang="en-US" sz="1200" dirty="0"/>
              <a:t>b=</a:t>
            </a:r>
            <a:r>
              <a:rPr lang="en-US" sz="1200" dirty="0" err="1"/>
              <a:t>McNemar’s</a:t>
            </a:r>
            <a:r>
              <a:rPr lang="en-US" sz="1200" dirty="0"/>
              <a:t> test</a:t>
            </a:r>
          </a:p>
        </p:txBody>
      </p:sp>
      <p:sp>
        <p:nvSpPr>
          <p:cNvPr id="3" name="Rectangle 2">
            <a:extLst>
              <a:ext uri="{FF2B5EF4-FFF2-40B4-BE49-F238E27FC236}">
                <a16:creationId xmlns:a16="http://schemas.microsoft.com/office/drawing/2014/main" id="{CD9E1F12-F682-9A33-836A-071818219378}"/>
              </a:ext>
            </a:extLst>
          </p:cNvPr>
          <p:cNvSpPr/>
          <p:nvPr/>
        </p:nvSpPr>
        <p:spPr>
          <a:xfrm>
            <a:off x="914400" y="3803904"/>
            <a:ext cx="9884664" cy="17640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1334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68F5-05DD-81BC-3ECD-D672A8CC9295}"/>
              </a:ext>
            </a:extLst>
          </p:cNvPr>
          <p:cNvSpPr>
            <a:spLocks noGrp="1"/>
          </p:cNvSpPr>
          <p:nvPr>
            <p:ph type="title"/>
          </p:nvPr>
        </p:nvSpPr>
        <p:spPr/>
        <p:txBody>
          <a:bodyPr/>
          <a:lstStyle/>
          <a:p>
            <a:r>
              <a:rPr lang="en-US" dirty="0">
                <a:solidFill>
                  <a:schemeClr val="accent6">
                    <a:lumMod val="75000"/>
                  </a:schemeClr>
                </a:solidFill>
              </a:rPr>
              <a:t>Results</a:t>
            </a:r>
          </a:p>
        </p:txBody>
      </p:sp>
      <p:graphicFrame>
        <p:nvGraphicFramePr>
          <p:cNvPr id="7" name="Content Placeholder 6">
            <a:extLst>
              <a:ext uri="{FF2B5EF4-FFF2-40B4-BE49-F238E27FC236}">
                <a16:creationId xmlns:a16="http://schemas.microsoft.com/office/drawing/2014/main" id="{8BAEB1A2-0129-86A0-278D-1740EEA82246}"/>
              </a:ext>
            </a:extLst>
          </p:cNvPr>
          <p:cNvGraphicFramePr>
            <a:graphicFrameLocks noGrp="1"/>
          </p:cNvGraphicFramePr>
          <p:nvPr>
            <p:ph idx="1"/>
            <p:extLst>
              <p:ext uri="{D42A27DB-BD31-4B8C-83A1-F6EECF244321}">
                <p14:modId xmlns:p14="http://schemas.microsoft.com/office/powerpoint/2010/main" val="209304589"/>
              </p:ext>
            </p:extLst>
          </p:nvPr>
        </p:nvGraphicFramePr>
        <p:xfrm>
          <a:off x="993648" y="2173097"/>
          <a:ext cx="9805416" cy="3374075"/>
        </p:xfrm>
        <a:graphic>
          <a:graphicData uri="http://schemas.openxmlformats.org/drawingml/2006/table">
            <a:tbl>
              <a:tblPr firstRow="1" bandRow="1">
                <a:tableStyleId>{93296810-A885-4BE3-A3E7-6D5BEEA58F35}</a:tableStyleId>
              </a:tblPr>
              <a:tblGrid>
                <a:gridCol w="4209288">
                  <a:extLst>
                    <a:ext uri="{9D8B030D-6E8A-4147-A177-3AD203B41FA5}">
                      <a16:colId xmlns:a16="http://schemas.microsoft.com/office/drawing/2014/main" val="1584374120"/>
                    </a:ext>
                  </a:extLst>
                </a:gridCol>
                <a:gridCol w="1975104">
                  <a:extLst>
                    <a:ext uri="{9D8B030D-6E8A-4147-A177-3AD203B41FA5}">
                      <a16:colId xmlns:a16="http://schemas.microsoft.com/office/drawing/2014/main" val="2770066366"/>
                    </a:ext>
                  </a:extLst>
                </a:gridCol>
                <a:gridCol w="1728216">
                  <a:extLst>
                    <a:ext uri="{9D8B030D-6E8A-4147-A177-3AD203B41FA5}">
                      <a16:colId xmlns:a16="http://schemas.microsoft.com/office/drawing/2014/main" val="412282273"/>
                    </a:ext>
                  </a:extLst>
                </a:gridCol>
                <a:gridCol w="1892808">
                  <a:extLst>
                    <a:ext uri="{9D8B030D-6E8A-4147-A177-3AD203B41FA5}">
                      <a16:colId xmlns:a16="http://schemas.microsoft.com/office/drawing/2014/main" val="878969420"/>
                    </a:ext>
                  </a:extLst>
                </a:gridCol>
              </a:tblGrid>
              <a:tr h="370840">
                <a:tc>
                  <a:txBody>
                    <a:bodyPr/>
                    <a:lstStyle/>
                    <a:p>
                      <a:endParaRPr lang="en-US" sz="2400" dirty="0"/>
                    </a:p>
                  </a:txBody>
                  <a:tcPr/>
                </a:tc>
                <a:tc>
                  <a:txBody>
                    <a:bodyPr/>
                    <a:lstStyle/>
                    <a:p>
                      <a:r>
                        <a:rPr lang="en-US" sz="2400" dirty="0"/>
                        <a:t>Pre</a:t>
                      </a:r>
                    </a:p>
                  </a:txBody>
                  <a:tcPr/>
                </a:tc>
                <a:tc>
                  <a:txBody>
                    <a:bodyPr/>
                    <a:lstStyle/>
                    <a:p>
                      <a:r>
                        <a:rPr lang="en-US" sz="2400" dirty="0"/>
                        <a:t>Post</a:t>
                      </a:r>
                    </a:p>
                  </a:txBody>
                  <a:tcPr/>
                </a:tc>
                <a:tc>
                  <a:txBody>
                    <a:bodyPr/>
                    <a:lstStyle/>
                    <a:p>
                      <a:r>
                        <a:rPr lang="en-US" sz="2400" dirty="0"/>
                        <a:t>P-value</a:t>
                      </a:r>
                    </a:p>
                  </a:txBody>
                  <a:tcPr/>
                </a:tc>
                <a:extLst>
                  <a:ext uri="{0D108BD9-81ED-4DB2-BD59-A6C34878D82A}">
                    <a16:rowId xmlns:a16="http://schemas.microsoft.com/office/drawing/2014/main" val="4099753313"/>
                  </a:ext>
                </a:extLst>
              </a:tr>
              <a:tr h="370840">
                <a:tc>
                  <a:txBody>
                    <a:bodyPr/>
                    <a:lstStyle/>
                    <a:p>
                      <a:pPr>
                        <a:lnSpc>
                          <a:spcPct val="150000"/>
                        </a:lnSpc>
                      </a:pPr>
                      <a:r>
                        <a:rPr lang="en-US" sz="2400" dirty="0">
                          <a:solidFill>
                            <a:schemeClr val="bg1">
                              <a:lumMod val="65000"/>
                            </a:schemeClr>
                          </a:solidFill>
                        </a:rPr>
                        <a:t>Mean Opioid MCRS (SD)</a:t>
                      </a:r>
                    </a:p>
                  </a:txBody>
                  <a:tcPr/>
                </a:tc>
                <a:tc>
                  <a:txBody>
                    <a:bodyPr/>
                    <a:lstStyle/>
                    <a:p>
                      <a:pPr>
                        <a:lnSpc>
                          <a:spcPct val="150000"/>
                        </a:lnSpc>
                      </a:pPr>
                      <a:r>
                        <a:rPr lang="en-US" sz="2400" dirty="0">
                          <a:solidFill>
                            <a:schemeClr val="bg1">
                              <a:lumMod val="65000"/>
                            </a:schemeClr>
                          </a:solidFill>
                        </a:rPr>
                        <a:t>45.6 (9.3)</a:t>
                      </a:r>
                    </a:p>
                  </a:txBody>
                  <a:tcPr/>
                </a:tc>
                <a:tc>
                  <a:txBody>
                    <a:bodyPr/>
                    <a:lstStyle/>
                    <a:p>
                      <a:pPr>
                        <a:lnSpc>
                          <a:spcPct val="150000"/>
                        </a:lnSpc>
                      </a:pPr>
                      <a:r>
                        <a:rPr lang="en-US" sz="2400" dirty="0">
                          <a:solidFill>
                            <a:schemeClr val="bg1">
                              <a:lumMod val="65000"/>
                            </a:schemeClr>
                          </a:solidFill>
                        </a:rPr>
                        <a:t>51.0 (5.7)</a:t>
                      </a:r>
                    </a:p>
                  </a:txBody>
                  <a:tcPr/>
                </a:tc>
                <a:tc>
                  <a:txBody>
                    <a:bodyPr/>
                    <a:lstStyle/>
                    <a:p>
                      <a:pPr>
                        <a:lnSpc>
                          <a:spcPct val="150000"/>
                        </a:lnSpc>
                      </a:pPr>
                      <a:r>
                        <a:rPr lang="en-US" sz="2400" dirty="0">
                          <a:solidFill>
                            <a:schemeClr val="bg1">
                              <a:lumMod val="65000"/>
                            </a:schemeClr>
                          </a:solidFill>
                        </a:rPr>
                        <a:t>0.04</a:t>
                      </a:r>
                      <a:r>
                        <a:rPr lang="en-US" sz="2400" baseline="30000" dirty="0">
                          <a:solidFill>
                            <a:schemeClr val="bg1">
                              <a:lumMod val="65000"/>
                            </a:schemeClr>
                          </a:solidFill>
                        </a:rPr>
                        <a:t>a</a:t>
                      </a:r>
                      <a:endParaRPr lang="en-US" sz="2400" dirty="0">
                        <a:solidFill>
                          <a:schemeClr val="bg1">
                            <a:lumMod val="65000"/>
                          </a:schemeClr>
                        </a:solidFill>
                      </a:endParaRPr>
                    </a:p>
                  </a:txBody>
                  <a:tcPr/>
                </a:tc>
                <a:extLst>
                  <a:ext uri="{0D108BD9-81ED-4DB2-BD59-A6C34878D82A}">
                    <a16:rowId xmlns:a16="http://schemas.microsoft.com/office/drawing/2014/main" val="3611656385"/>
                  </a:ext>
                </a:extLst>
              </a:tr>
              <a:tr h="370840">
                <a:tc>
                  <a:txBody>
                    <a:bodyPr/>
                    <a:lstStyle/>
                    <a:p>
                      <a:pPr>
                        <a:lnSpc>
                          <a:spcPct val="150000"/>
                        </a:lnSpc>
                      </a:pPr>
                      <a:r>
                        <a:rPr lang="en-US" sz="2400" dirty="0">
                          <a:solidFill>
                            <a:schemeClr val="bg1">
                              <a:lumMod val="65000"/>
                            </a:schemeClr>
                          </a:solidFill>
                        </a:rPr>
                        <a:t>Mean Alcohol MCRS (SD)</a:t>
                      </a:r>
                    </a:p>
                  </a:txBody>
                  <a:tcPr/>
                </a:tc>
                <a:tc>
                  <a:txBody>
                    <a:bodyPr/>
                    <a:lstStyle/>
                    <a:p>
                      <a:pPr>
                        <a:lnSpc>
                          <a:spcPct val="150000"/>
                        </a:lnSpc>
                      </a:pPr>
                      <a:r>
                        <a:rPr lang="en-US" sz="2400" dirty="0">
                          <a:solidFill>
                            <a:schemeClr val="bg1">
                              <a:lumMod val="65000"/>
                            </a:schemeClr>
                          </a:solidFill>
                        </a:rPr>
                        <a:t>45.9 (8.0)</a:t>
                      </a:r>
                    </a:p>
                  </a:txBody>
                  <a:tcPr/>
                </a:tc>
                <a:tc>
                  <a:txBody>
                    <a:bodyPr/>
                    <a:lstStyle/>
                    <a:p>
                      <a:pPr>
                        <a:lnSpc>
                          <a:spcPct val="150000"/>
                        </a:lnSpc>
                      </a:pPr>
                      <a:r>
                        <a:rPr lang="en-US" sz="2400" dirty="0">
                          <a:solidFill>
                            <a:schemeClr val="bg1">
                              <a:lumMod val="65000"/>
                            </a:schemeClr>
                          </a:solidFill>
                        </a:rPr>
                        <a:t>50.9 (7.9)</a:t>
                      </a:r>
                    </a:p>
                  </a:txBody>
                  <a:tcPr/>
                </a:tc>
                <a:tc>
                  <a:txBody>
                    <a:bodyPr/>
                    <a:lstStyle/>
                    <a:p>
                      <a:pPr>
                        <a:lnSpc>
                          <a:spcPct val="150000"/>
                        </a:lnSpc>
                      </a:pPr>
                      <a:r>
                        <a:rPr lang="en-US" sz="2400" dirty="0">
                          <a:solidFill>
                            <a:schemeClr val="bg1">
                              <a:lumMod val="65000"/>
                            </a:schemeClr>
                          </a:solidFill>
                        </a:rPr>
                        <a:t>0.01</a:t>
                      </a:r>
                      <a:r>
                        <a:rPr lang="en-US" sz="2400" baseline="30000" dirty="0">
                          <a:solidFill>
                            <a:schemeClr val="bg1">
                              <a:lumMod val="65000"/>
                            </a:schemeClr>
                          </a:solidFill>
                        </a:rPr>
                        <a:t>a</a:t>
                      </a:r>
                      <a:endParaRPr lang="en-US" sz="2400" dirty="0">
                        <a:solidFill>
                          <a:schemeClr val="bg1">
                            <a:lumMod val="65000"/>
                          </a:schemeClr>
                        </a:solidFill>
                      </a:endParaRPr>
                    </a:p>
                  </a:txBody>
                  <a:tcPr/>
                </a:tc>
                <a:extLst>
                  <a:ext uri="{0D108BD9-81ED-4DB2-BD59-A6C34878D82A}">
                    <a16:rowId xmlns:a16="http://schemas.microsoft.com/office/drawing/2014/main" val="1474328847"/>
                  </a:ext>
                </a:extLst>
              </a:tr>
              <a:tr h="370840">
                <a:tc>
                  <a:txBody>
                    <a:bodyPr/>
                    <a:lstStyle/>
                    <a:p>
                      <a:pPr>
                        <a:lnSpc>
                          <a:spcPct val="150000"/>
                        </a:lnSpc>
                      </a:pPr>
                      <a:r>
                        <a:rPr lang="en-US" sz="2400" dirty="0"/>
                        <a:t>Prepared to diagnose (%)</a:t>
                      </a:r>
                    </a:p>
                  </a:txBody>
                  <a:tcPr/>
                </a:tc>
                <a:tc>
                  <a:txBody>
                    <a:bodyPr/>
                    <a:lstStyle/>
                    <a:p>
                      <a:pPr>
                        <a:lnSpc>
                          <a:spcPct val="150000"/>
                        </a:lnSpc>
                      </a:pPr>
                      <a:r>
                        <a:rPr lang="en-US" sz="2400" dirty="0"/>
                        <a:t>57%</a:t>
                      </a:r>
                    </a:p>
                  </a:txBody>
                  <a:tcPr/>
                </a:tc>
                <a:tc>
                  <a:txBody>
                    <a:bodyPr/>
                    <a:lstStyle/>
                    <a:p>
                      <a:pPr>
                        <a:lnSpc>
                          <a:spcPct val="150000"/>
                        </a:lnSpc>
                      </a:pPr>
                      <a:r>
                        <a:rPr lang="en-US" sz="2400" dirty="0"/>
                        <a:t>100%</a:t>
                      </a:r>
                    </a:p>
                  </a:txBody>
                  <a:tcPr/>
                </a:tc>
                <a:tc>
                  <a:txBody>
                    <a:bodyPr/>
                    <a:lstStyle/>
                    <a:p>
                      <a:pPr>
                        <a:lnSpc>
                          <a:spcPct val="150000"/>
                        </a:lnSpc>
                      </a:pPr>
                      <a:r>
                        <a:rPr lang="en-US" sz="2400" dirty="0"/>
                        <a:t>0.04</a:t>
                      </a:r>
                      <a:r>
                        <a:rPr lang="en-US" sz="2400" baseline="30000" dirty="0"/>
                        <a:t>b</a:t>
                      </a:r>
                      <a:endParaRPr lang="en-US" sz="2400" dirty="0"/>
                    </a:p>
                  </a:txBody>
                  <a:tcPr/>
                </a:tc>
                <a:extLst>
                  <a:ext uri="{0D108BD9-81ED-4DB2-BD59-A6C34878D82A}">
                    <a16:rowId xmlns:a16="http://schemas.microsoft.com/office/drawing/2014/main" val="1669761545"/>
                  </a:ext>
                </a:extLst>
              </a:tr>
              <a:tr h="370840">
                <a:tc>
                  <a:txBody>
                    <a:bodyPr/>
                    <a:lstStyle/>
                    <a:p>
                      <a:pPr>
                        <a:lnSpc>
                          <a:spcPct val="150000"/>
                        </a:lnSpc>
                      </a:pPr>
                      <a:r>
                        <a:rPr lang="en-US" sz="2400" dirty="0"/>
                        <a:t>Prepared to treat (%)</a:t>
                      </a:r>
                    </a:p>
                  </a:txBody>
                  <a:tcPr/>
                </a:tc>
                <a:tc>
                  <a:txBody>
                    <a:bodyPr/>
                    <a:lstStyle/>
                    <a:p>
                      <a:pPr>
                        <a:lnSpc>
                          <a:spcPct val="150000"/>
                        </a:lnSpc>
                      </a:pPr>
                      <a:r>
                        <a:rPr lang="en-US" sz="2400" dirty="0"/>
                        <a:t>43%</a:t>
                      </a:r>
                    </a:p>
                  </a:txBody>
                  <a:tcPr/>
                </a:tc>
                <a:tc>
                  <a:txBody>
                    <a:bodyPr/>
                    <a:lstStyle/>
                    <a:p>
                      <a:pPr>
                        <a:lnSpc>
                          <a:spcPct val="150000"/>
                        </a:lnSpc>
                      </a:pPr>
                      <a:r>
                        <a:rPr lang="en-US" sz="2400" dirty="0"/>
                        <a:t>86%</a:t>
                      </a:r>
                    </a:p>
                  </a:txBody>
                  <a:tcPr/>
                </a:tc>
                <a:tc>
                  <a:txBody>
                    <a:bodyPr/>
                    <a:lstStyle/>
                    <a:p>
                      <a:pPr>
                        <a:lnSpc>
                          <a:spcPct val="150000"/>
                        </a:lnSpc>
                      </a:pPr>
                      <a:r>
                        <a:rPr lang="en-US" sz="2400" dirty="0"/>
                        <a:t>0.04</a:t>
                      </a:r>
                      <a:r>
                        <a:rPr lang="en-US" sz="2400" baseline="30000" dirty="0"/>
                        <a:t>b</a:t>
                      </a:r>
                      <a:endParaRPr lang="en-US" sz="2400" dirty="0"/>
                    </a:p>
                  </a:txBody>
                  <a:tcPr/>
                </a:tc>
                <a:extLst>
                  <a:ext uri="{0D108BD9-81ED-4DB2-BD59-A6C34878D82A}">
                    <a16:rowId xmlns:a16="http://schemas.microsoft.com/office/drawing/2014/main" val="3287093080"/>
                  </a:ext>
                </a:extLst>
              </a:tr>
              <a:tr h="370840">
                <a:tc>
                  <a:txBody>
                    <a:bodyPr/>
                    <a:lstStyle/>
                    <a:p>
                      <a:pPr>
                        <a:lnSpc>
                          <a:spcPct val="150000"/>
                        </a:lnSpc>
                      </a:pPr>
                      <a:r>
                        <a:rPr lang="en-US" sz="2400" dirty="0"/>
                        <a:t>Knowledge score (% correct)</a:t>
                      </a:r>
                    </a:p>
                  </a:txBody>
                  <a:tcPr/>
                </a:tc>
                <a:tc>
                  <a:txBody>
                    <a:bodyPr/>
                    <a:lstStyle/>
                    <a:p>
                      <a:pPr>
                        <a:lnSpc>
                          <a:spcPct val="150000"/>
                        </a:lnSpc>
                      </a:pPr>
                      <a:r>
                        <a:rPr lang="en-US" sz="2400" dirty="0"/>
                        <a:t>62%</a:t>
                      </a:r>
                    </a:p>
                  </a:txBody>
                  <a:tcPr/>
                </a:tc>
                <a:tc>
                  <a:txBody>
                    <a:bodyPr/>
                    <a:lstStyle/>
                    <a:p>
                      <a:pPr>
                        <a:lnSpc>
                          <a:spcPct val="150000"/>
                        </a:lnSpc>
                      </a:pPr>
                      <a:r>
                        <a:rPr lang="en-US" sz="2400" dirty="0"/>
                        <a:t>67%</a:t>
                      </a:r>
                    </a:p>
                  </a:txBody>
                  <a:tcPr/>
                </a:tc>
                <a:tc>
                  <a:txBody>
                    <a:bodyPr/>
                    <a:lstStyle/>
                    <a:p>
                      <a:pPr>
                        <a:lnSpc>
                          <a:spcPct val="150000"/>
                        </a:lnSpc>
                      </a:pPr>
                      <a:r>
                        <a:rPr lang="en-US" sz="2400" dirty="0"/>
                        <a:t>0.27</a:t>
                      </a:r>
                      <a:r>
                        <a:rPr lang="en-US" sz="2400" baseline="30000" dirty="0"/>
                        <a:t>a</a:t>
                      </a:r>
                      <a:endParaRPr lang="en-US" sz="2400" dirty="0"/>
                    </a:p>
                  </a:txBody>
                  <a:tcPr/>
                </a:tc>
                <a:extLst>
                  <a:ext uri="{0D108BD9-81ED-4DB2-BD59-A6C34878D82A}">
                    <a16:rowId xmlns:a16="http://schemas.microsoft.com/office/drawing/2014/main" val="2012659944"/>
                  </a:ext>
                </a:extLst>
              </a:tr>
            </a:tbl>
          </a:graphicData>
        </a:graphic>
      </p:graphicFrame>
      <p:sp>
        <p:nvSpPr>
          <p:cNvPr id="8" name="TextBox 7">
            <a:extLst>
              <a:ext uri="{FF2B5EF4-FFF2-40B4-BE49-F238E27FC236}">
                <a16:creationId xmlns:a16="http://schemas.microsoft.com/office/drawing/2014/main" id="{DC70F290-615B-EBAA-81AC-6C3B251865E4}"/>
              </a:ext>
            </a:extLst>
          </p:cNvPr>
          <p:cNvSpPr txBox="1"/>
          <p:nvPr/>
        </p:nvSpPr>
        <p:spPr>
          <a:xfrm>
            <a:off x="1161288" y="5567916"/>
            <a:ext cx="9637776" cy="461665"/>
          </a:xfrm>
          <a:prstGeom prst="rect">
            <a:avLst/>
          </a:prstGeom>
          <a:noFill/>
        </p:spPr>
        <p:txBody>
          <a:bodyPr wrap="square" rtlCol="0">
            <a:spAutoFit/>
          </a:bodyPr>
          <a:lstStyle/>
          <a:p>
            <a:pPr algn="r"/>
            <a:r>
              <a:rPr lang="en-US" sz="1200" dirty="0"/>
              <a:t>a=paired t-test</a:t>
            </a:r>
          </a:p>
          <a:p>
            <a:pPr algn="r"/>
            <a:r>
              <a:rPr lang="en-US" sz="1200" dirty="0"/>
              <a:t>b=</a:t>
            </a:r>
            <a:r>
              <a:rPr lang="en-US" sz="1200" dirty="0" err="1"/>
              <a:t>McNemar’s</a:t>
            </a:r>
            <a:r>
              <a:rPr lang="en-US" sz="1200" dirty="0"/>
              <a:t> test</a:t>
            </a:r>
          </a:p>
        </p:txBody>
      </p:sp>
      <p:sp>
        <p:nvSpPr>
          <p:cNvPr id="3" name="Rectangle 2">
            <a:extLst>
              <a:ext uri="{FF2B5EF4-FFF2-40B4-BE49-F238E27FC236}">
                <a16:creationId xmlns:a16="http://schemas.microsoft.com/office/drawing/2014/main" id="{CD9E1F12-F682-9A33-836A-071818219378}"/>
              </a:ext>
            </a:extLst>
          </p:cNvPr>
          <p:cNvSpPr/>
          <p:nvPr/>
        </p:nvSpPr>
        <p:spPr>
          <a:xfrm>
            <a:off x="914400" y="4389120"/>
            <a:ext cx="9884664" cy="11787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2937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68F5-05DD-81BC-3ECD-D672A8CC9295}"/>
              </a:ext>
            </a:extLst>
          </p:cNvPr>
          <p:cNvSpPr>
            <a:spLocks noGrp="1"/>
          </p:cNvSpPr>
          <p:nvPr>
            <p:ph type="title"/>
          </p:nvPr>
        </p:nvSpPr>
        <p:spPr/>
        <p:txBody>
          <a:bodyPr/>
          <a:lstStyle/>
          <a:p>
            <a:r>
              <a:rPr lang="en-US" dirty="0">
                <a:solidFill>
                  <a:schemeClr val="accent6">
                    <a:lumMod val="75000"/>
                  </a:schemeClr>
                </a:solidFill>
              </a:rPr>
              <a:t>Disclosures</a:t>
            </a:r>
          </a:p>
        </p:txBody>
      </p:sp>
      <p:sp>
        <p:nvSpPr>
          <p:cNvPr id="3" name="Content Placeholder 2">
            <a:extLst>
              <a:ext uri="{FF2B5EF4-FFF2-40B4-BE49-F238E27FC236}">
                <a16:creationId xmlns:a16="http://schemas.microsoft.com/office/drawing/2014/main" id="{4A4D9F45-EB64-0257-FA0C-2314D516B233}"/>
              </a:ext>
            </a:extLst>
          </p:cNvPr>
          <p:cNvSpPr>
            <a:spLocks noGrp="1"/>
          </p:cNvSpPr>
          <p:nvPr>
            <p:ph idx="1"/>
          </p:nvPr>
        </p:nvSpPr>
        <p:spPr/>
        <p:txBody>
          <a:bodyPr/>
          <a:lstStyle/>
          <a:p>
            <a:r>
              <a:rPr lang="en-US" dirty="0"/>
              <a:t>I have no financial conflicts of interest to disclose</a:t>
            </a:r>
          </a:p>
        </p:txBody>
      </p:sp>
    </p:spTree>
    <p:extLst>
      <p:ext uri="{BB962C8B-B14F-4D97-AF65-F5344CB8AC3E}">
        <p14:creationId xmlns:p14="http://schemas.microsoft.com/office/powerpoint/2010/main" val="915778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68F5-05DD-81BC-3ECD-D672A8CC9295}"/>
              </a:ext>
            </a:extLst>
          </p:cNvPr>
          <p:cNvSpPr>
            <a:spLocks noGrp="1"/>
          </p:cNvSpPr>
          <p:nvPr>
            <p:ph type="title"/>
          </p:nvPr>
        </p:nvSpPr>
        <p:spPr/>
        <p:txBody>
          <a:bodyPr/>
          <a:lstStyle/>
          <a:p>
            <a:r>
              <a:rPr lang="en-US" dirty="0">
                <a:solidFill>
                  <a:schemeClr val="accent6">
                    <a:lumMod val="75000"/>
                  </a:schemeClr>
                </a:solidFill>
              </a:rPr>
              <a:t>Results</a:t>
            </a:r>
          </a:p>
        </p:txBody>
      </p:sp>
      <p:graphicFrame>
        <p:nvGraphicFramePr>
          <p:cNvPr id="7" name="Content Placeholder 6">
            <a:extLst>
              <a:ext uri="{FF2B5EF4-FFF2-40B4-BE49-F238E27FC236}">
                <a16:creationId xmlns:a16="http://schemas.microsoft.com/office/drawing/2014/main" id="{8BAEB1A2-0129-86A0-278D-1740EEA82246}"/>
              </a:ext>
            </a:extLst>
          </p:cNvPr>
          <p:cNvGraphicFramePr>
            <a:graphicFrameLocks noGrp="1"/>
          </p:cNvGraphicFramePr>
          <p:nvPr>
            <p:ph idx="1"/>
            <p:extLst>
              <p:ext uri="{D42A27DB-BD31-4B8C-83A1-F6EECF244321}">
                <p14:modId xmlns:p14="http://schemas.microsoft.com/office/powerpoint/2010/main" val="3935595920"/>
              </p:ext>
            </p:extLst>
          </p:nvPr>
        </p:nvGraphicFramePr>
        <p:xfrm>
          <a:off x="993648" y="2173097"/>
          <a:ext cx="9805416" cy="3374075"/>
        </p:xfrm>
        <a:graphic>
          <a:graphicData uri="http://schemas.openxmlformats.org/drawingml/2006/table">
            <a:tbl>
              <a:tblPr firstRow="1" bandRow="1">
                <a:tableStyleId>{93296810-A885-4BE3-A3E7-6D5BEEA58F35}</a:tableStyleId>
              </a:tblPr>
              <a:tblGrid>
                <a:gridCol w="4209288">
                  <a:extLst>
                    <a:ext uri="{9D8B030D-6E8A-4147-A177-3AD203B41FA5}">
                      <a16:colId xmlns:a16="http://schemas.microsoft.com/office/drawing/2014/main" val="1584374120"/>
                    </a:ext>
                  </a:extLst>
                </a:gridCol>
                <a:gridCol w="1975104">
                  <a:extLst>
                    <a:ext uri="{9D8B030D-6E8A-4147-A177-3AD203B41FA5}">
                      <a16:colId xmlns:a16="http://schemas.microsoft.com/office/drawing/2014/main" val="2770066366"/>
                    </a:ext>
                  </a:extLst>
                </a:gridCol>
                <a:gridCol w="1728216">
                  <a:extLst>
                    <a:ext uri="{9D8B030D-6E8A-4147-A177-3AD203B41FA5}">
                      <a16:colId xmlns:a16="http://schemas.microsoft.com/office/drawing/2014/main" val="412282273"/>
                    </a:ext>
                  </a:extLst>
                </a:gridCol>
                <a:gridCol w="1892808">
                  <a:extLst>
                    <a:ext uri="{9D8B030D-6E8A-4147-A177-3AD203B41FA5}">
                      <a16:colId xmlns:a16="http://schemas.microsoft.com/office/drawing/2014/main" val="878969420"/>
                    </a:ext>
                  </a:extLst>
                </a:gridCol>
              </a:tblGrid>
              <a:tr h="370840">
                <a:tc>
                  <a:txBody>
                    <a:bodyPr/>
                    <a:lstStyle/>
                    <a:p>
                      <a:endParaRPr lang="en-US" sz="2400" dirty="0"/>
                    </a:p>
                  </a:txBody>
                  <a:tcPr/>
                </a:tc>
                <a:tc>
                  <a:txBody>
                    <a:bodyPr/>
                    <a:lstStyle/>
                    <a:p>
                      <a:r>
                        <a:rPr lang="en-US" sz="2400" dirty="0"/>
                        <a:t>Pre</a:t>
                      </a:r>
                    </a:p>
                  </a:txBody>
                  <a:tcPr/>
                </a:tc>
                <a:tc>
                  <a:txBody>
                    <a:bodyPr/>
                    <a:lstStyle/>
                    <a:p>
                      <a:r>
                        <a:rPr lang="en-US" sz="2400" dirty="0"/>
                        <a:t>Post</a:t>
                      </a:r>
                    </a:p>
                  </a:txBody>
                  <a:tcPr/>
                </a:tc>
                <a:tc>
                  <a:txBody>
                    <a:bodyPr/>
                    <a:lstStyle/>
                    <a:p>
                      <a:r>
                        <a:rPr lang="en-US" sz="2400" dirty="0"/>
                        <a:t>P-value</a:t>
                      </a:r>
                    </a:p>
                  </a:txBody>
                  <a:tcPr/>
                </a:tc>
                <a:extLst>
                  <a:ext uri="{0D108BD9-81ED-4DB2-BD59-A6C34878D82A}">
                    <a16:rowId xmlns:a16="http://schemas.microsoft.com/office/drawing/2014/main" val="4099753313"/>
                  </a:ext>
                </a:extLst>
              </a:tr>
              <a:tr h="370840">
                <a:tc>
                  <a:txBody>
                    <a:bodyPr/>
                    <a:lstStyle/>
                    <a:p>
                      <a:pPr>
                        <a:lnSpc>
                          <a:spcPct val="150000"/>
                        </a:lnSpc>
                      </a:pPr>
                      <a:r>
                        <a:rPr lang="en-US" sz="2400" dirty="0">
                          <a:solidFill>
                            <a:schemeClr val="bg1">
                              <a:lumMod val="65000"/>
                            </a:schemeClr>
                          </a:solidFill>
                        </a:rPr>
                        <a:t>Mean Opioid MCRS (SD)</a:t>
                      </a:r>
                    </a:p>
                  </a:txBody>
                  <a:tcPr/>
                </a:tc>
                <a:tc>
                  <a:txBody>
                    <a:bodyPr/>
                    <a:lstStyle/>
                    <a:p>
                      <a:pPr>
                        <a:lnSpc>
                          <a:spcPct val="150000"/>
                        </a:lnSpc>
                      </a:pPr>
                      <a:r>
                        <a:rPr lang="en-US" sz="2400" dirty="0">
                          <a:solidFill>
                            <a:schemeClr val="bg1">
                              <a:lumMod val="65000"/>
                            </a:schemeClr>
                          </a:solidFill>
                        </a:rPr>
                        <a:t>45.6 (9.3)</a:t>
                      </a:r>
                    </a:p>
                  </a:txBody>
                  <a:tcPr/>
                </a:tc>
                <a:tc>
                  <a:txBody>
                    <a:bodyPr/>
                    <a:lstStyle/>
                    <a:p>
                      <a:pPr>
                        <a:lnSpc>
                          <a:spcPct val="150000"/>
                        </a:lnSpc>
                      </a:pPr>
                      <a:r>
                        <a:rPr lang="en-US" sz="2400" dirty="0">
                          <a:solidFill>
                            <a:schemeClr val="bg1">
                              <a:lumMod val="65000"/>
                            </a:schemeClr>
                          </a:solidFill>
                        </a:rPr>
                        <a:t>51.0 (5.7)</a:t>
                      </a:r>
                    </a:p>
                  </a:txBody>
                  <a:tcPr/>
                </a:tc>
                <a:tc>
                  <a:txBody>
                    <a:bodyPr/>
                    <a:lstStyle/>
                    <a:p>
                      <a:pPr>
                        <a:lnSpc>
                          <a:spcPct val="150000"/>
                        </a:lnSpc>
                      </a:pPr>
                      <a:r>
                        <a:rPr lang="en-US" sz="2400" dirty="0">
                          <a:solidFill>
                            <a:schemeClr val="bg1">
                              <a:lumMod val="65000"/>
                            </a:schemeClr>
                          </a:solidFill>
                        </a:rPr>
                        <a:t>0.04</a:t>
                      </a:r>
                      <a:r>
                        <a:rPr lang="en-US" sz="2400" baseline="30000" dirty="0">
                          <a:solidFill>
                            <a:schemeClr val="bg1">
                              <a:lumMod val="65000"/>
                            </a:schemeClr>
                          </a:solidFill>
                        </a:rPr>
                        <a:t>a</a:t>
                      </a:r>
                      <a:endParaRPr lang="en-US" sz="2400" dirty="0">
                        <a:solidFill>
                          <a:schemeClr val="bg1">
                            <a:lumMod val="65000"/>
                          </a:schemeClr>
                        </a:solidFill>
                      </a:endParaRPr>
                    </a:p>
                  </a:txBody>
                  <a:tcPr/>
                </a:tc>
                <a:extLst>
                  <a:ext uri="{0D108BD9-81ED-4DB2-BD59-A6C34878D82A}">
                    <a16:rowId xmlns:a16="http://schemas.microsoft.com/office/drawing/2014/main" val="3611656385"/>
                  </a:ext>
                </a:extLst>
              </a:tr>
              <a:tr h="370840">
                <a:tc>
                  <a:txBody>
                    <a:bodyPr/>
                    <a:lstStyle/>
                    <a:p>
                      <a:pPr>
                        <a:lnSpc>
                          <a:spcPct val="150000"/>
                        </a:lnSpc>
                      </a:pPr>
                      <a:r>
                        <a:rPr lang="en-US" sz="2400" dirty="0">
                          <a:solidFill>
                            <a:schemeClr val="bg1">
                              <a:lumMod val="65000"/>
                            </a:schemeClr>
                          </a:solidFill>
                        </a:rPr>
                        <a:t>Mean Alcohol MCRS (SD)</a:t>
                      </a:r>
                    </a:p>
                  </a:txBody>
                  <a:tcPr/>
                </a:tc>
                <a:tc>
                  <a:txBody>
                    <a:bodyPr/>
                    <a:lstStyle/>
                    <a:p>
                      <a:pPr>
                        <a:lnSpc>
                          <a:spcPct val="150000"/>
                        </a:lnSpc>
                      </a:pPr>
                      <a:r>
                        <a:rPr lang="en-US" sz="2400" dirty="0">
                          <a:solidFill>
                            <a:schemeClr val="bg1">
                              <a:lumMod val="65000"/>
                            </a:schemeClr>
                          </a:solidFill>
                        </a:rPr>
                        <a:t>45.9 (8.0)</a:t>
                      </a:r>
                    </a:p>
                  </a:txBody>
                  <a:tcPr/>
                </a:tc>
                <a:tc>
                  <a:txBody>
                    <a:bodyPr/>
                    <a:lstStyle/>
                    <a:p>
                      <a:pPr>
                        <a:lnSpc>
                          <a:spcPct val="150000"/>
                        </a:lnSpc>
                      </a:pPr>
                      <a:r>
                        <a:rPr lang="en-US" sz="2400" dirty="0">
                          <a:solidFill>
                            <a:schemeClr val="bg1">
                              <a:lumMod val="65000"/>
                            </a:schemeClr>
                          </a:solidFill>
                        </a:rPr>
                        <a:t>50.9 (7.9)</a:t>
                      </a:r>
                    </a:p>
                  </a:txBody>
                  <a:tcPr/>
                </a:tc>
                <a:tc>
                  <a:txBody>
                    <a:bodyPr/>
                    <a:lstStyle/>
                    <a:p>
                      <a:pPr>
                        <a:lnSpc>
                          <a:spcPct val="150000"/>
                        </a:lnSpc>
                      </a:pPr>
                      <a:r>
                        <a:rPr lang="en-US" sz="2400" dirty="0">
                          <a:solidFill>
                            <a:schemeClr val="bg1">
                              <a:lumMod val="65000"/>
                            </a:schemeClr>
                          </a:solidFill>
                        </a:rPr>
                        <a:t>0.01</a:t>
                      </a:r>
                      <a:r>
                        <a:rPr lang="en-US" sz="2400" baseline="30000" dirty="0">
                          <a:solidFill>
                            <a:schemeClr val="bg1">
                              <a:lumMod val="65000"/>
                            </a:schemeClr>
                          </a:solidFill>
                        </a:rPr>
                        <a:t>a</a:t>
                      </a:r>
                      <a:endParaRPr lang="en-US" sz="2400" dirty="0">
                        <a:solidFill>
                          <a:schemeClr val="bg1">
                            <a:lumMod val="65000"/>
                          </a:schemeClr>
                        </a:solidFill>
                      </a:endParaRPr>
                    </a:p>
                  </a:txBody>
                  <a:tcPr/>
                </a:tc>
                <a:extLst>
                  <a:ext uri="{0D108BD9-81ED-4DB2-BD59-A6C34878D82A}">
                    <a16:rowId xmlns:a16="http://schemas.microsoft.com/office/drawing/2014/main" val="1474328847"/>
                  </a:ext>
                </a:extLst>
              </a:tr>
              <a:tr h="370840">
                <a:tc>
                  <a:txBody>
                    <a:bodyPr/>
                    <a:lstStyle/>
                    <a:p>
                      <a:pPr>
                        <a:lnSpc>
                          <a:spcPct val="150000"/>
                        </a:lnSpc>
                      </a:pPr>
                      <a:r>
                        <a:rPr lang="en-US" sz="2400" dirty="0">
                          <a:solidFill>
                            <a:schemeClr val="bg1">
                              <a:lumMod val="65000"/>
                            </a:schemeClr>
                          </a:solidFill>
                        </a:rPr>
                        <a:t>Prepared to diagnose (%)</a:t>
                      </a:r>
                    </a:p>
                  </a:txBody>
                  <a:tcPr/>
                </a:tc>
                <a:tc>
                  <a:txBody>
                    <a:bodyPr/>
                    <a:lstStyle/>
                    <a:p>
                      <a:pPr>
                        <a:lnSpc>
                          <a:spcPct val="150000"/>
                        </a:lnSpc>
                      </a:pPr>
                      <a:r>
                        <a:rPr lang="en-US" sz="2400" dirty="0">
                          <a:solidFill>
                            <a:schemeClr val="bg1">
                              <a:lumMod val="65000"/>
                            </a:schemeClr>
                          </a:solidFill>
                        </a:rPr>
                        <a:t>57%</a:t>
                      </a:r>
                    </a:p>
                  </a:txBody>
                  <a:tcPr/>
                </a:tc>
                <a:tc>
                  <a:txBody>
                    <a:bodyPr/>
                    <a:lstStyle/>
                    <a:p>
                      <a:pPr>
                        <a:lnSpc>
                          <a:spcPct val="150000"/>
                        </a:lnSpc>
                      </a:pPr>
                      <a:r>
                        <a:rPr lang="en-US" sz="2400" dirty="0">
                          <a:solidFill>
                            <a:schemeClr val="bg1">
                              <a:lumMod val="65000"/>
                            </a:schemeClr>
                          </a:solidFill>
                        </a:rPr>
                        <a:t>100%</a:t>
                      </a:r>
                    </a:p>
                  </a:txBody>
                  <a:tcPr/>
                </a:tc>
                <a:tc>
                  <a:txBody>
                    <a:bodyPr/>
                    <a:lstStyle/>
                    <a:p>
                      <a:pPr>
                        <a:lnSpc>
                          <a:spcPct val="150000"/>
                        </a:lnSpc>
                      </a:pPr>
                      <a:r>
                        <a:rPr lang="en-US" sz="2400" dirty="0">
                          <a:solidFill>
                            <a:schemeClr val="bg1">
                              <a:lumMod val="65000"/>
                            </a:schemeClr>
                          </a:solidFill>
                        </a:rPr>
                        <a:t>0.04</a:t>
                      </a:r>
                      <a:r>
                        <a:rPr lang="en-US" sz="2400" baseline="30000" dirty="0">
                          <a:solidFill>
                            <a:schemeClr val="bg1">
                              <a:lumMod val="65000"/>
                            </a:schemeClr>
                          </a:solidFill>
                        </a:rPr>
                        <a:t>b</a:t>
                      </a:r>
                      <a:endParaRPr lang="en-US" sz="2400" dirty="0">
                        <a:solidFill>
                          <a:schemeClr val="bg1">
                            <a:lumMod val="65000"/>
                          </a:schemeClr>
                        </a:solidFill>
                      </a:endParaRPr>
                    </a:p>
                  </a:txBody>
                  <a:tcPr/>
                </a:tc>
                <a:extLst>
                  <a:ext uri="{0D108BD9-81ED-4DB2-BD59-A6C34878D82A}">
                    <a16:rowId xmlns:a16="http://schemas.microsoft.com/office/drawing/2014/main" val="1669761545"/>
                  </a:ext>
                </a:extLst>
              </a:tr>
              <a:tr h="370840">
                <a:tc>
                  <a:txBody>
                    <a:bodyPr/>
                    <a:lstStyle/>
                    <a:p>
                      <a:pPr>
                        <a:lnSpc>
                          <a:spcPct val="150000"/>
                        </a:lnSpc>
                      </a:pPr>
                      <a:r>
                        <a:rPr lang="en-US" sz="2400" dirty="0"/>
                        <a:t>Prepared to treat (%)</a:t>
                      </a:r>
                    </a:p>
                  </a:txBody>
                  <a:tcPr/>
                </a:tc>
                <a:tc>
                  <a:txBody>
                    <a:bodyPr/>
                    <a:lstStyle/>
                    <a:p>
                      <a:pPr>
                        <a:lnSpc>
                          <a:spcPct val="150000"/>
                        </a:lnSpc>
                      </a:pPr>
                      <a:r>
                        <a:rPr lang="en-US" sz="2400" dirty="0"/>
                        <a:t>43%</a:t>
                      </a:r>
                    </a:p>
                  </a:txBody>
                  <a:tcPr/>
                </a:tc>
                <a:tc>
                  <a:txBody>
                    <a:bodyPr/>
                    <a:lstStyle/>
                    <a:p>
                      <a:pPr>
                        <a:lnSpc>
                          <a:spcPct val="150000"/>
                        </a:lnSpc>
                      </a:pPr>
                      <a:r>
                        <a:rPr lang="en-US" sz="2400" dirty="0"/>
                        <a:t>86%</a:t>
                      </a:r>
                    </a:p>
                  </a:txBody>
                  <a:tcPr/>
                </a:tc>
                <a:tc>
                  <a:txBody>
                    <a:bodyPr/>
                    <a:lstStyle/>
                    <a:p>
                      <a:pPr>
                        <a:lnSpc>
                          <a:spcPct val="150000"/>
                        </a:lnSpc>
                      </a:pPr>
                      <a:r>
                        <a:rPr lang="en-US" sz="2400" dirty="0"/>
                        <a:t>0.04</a:t>
                      </a:r>
                      <a:r>
                        <a:rPr lang="en-US" sz="2400" baseline="30000" dirty="0"/>
                        <a:t>b</a:t>
                      </a:r>
                      <a:endParaRPr lang="en-US" sz="2400" dirty="0"/>
                    </a:p>
                  </a:txBody>
                  <a:tcPr/>
                </a:tc>
                <a:extLst>
                  <a:ext uri="{0D108BD9-81ED-4DB2-BD59-A6C34878D82A}">
                    <a16:rowId xmlns:a16="http://schemas.microsoft.com/office/drawing/2014/main" val="3287093080"/>
                  </a:ext>
                </a:extLst>
              </a:tr>
              <a:tr h="370840">
                <a:tc>
                  <a:txBody>
                    <a:bodyPr/>
                    <a:lstStyle/>
                    <a:p>
                      <a:pPr>
                        <a:lnSpc>
                          <a:spcPct val="150000"/>
                        </a:lnSpc>
                      </a:pPr>
                      <a:r>
                        <a:rPr lang="en-US" sz="2400" dirty="0"/>
                        <a:t>Knowledge score (% correct)</a:t>
                      </a:r>
                    </a:p>
                  </a:txBody>
                  <a:tcPr/>
                </a:tc>
                <a:tc>
                  <a:txBody>
                    <a:bodyPr/>
                    <a:lstStyle/>
                    <a:p>
                      <a:pPr>
                        <a:lnSpc>
                          <a:spcPct val="150000"/>
                        </a:lnSpc>
                      </a:pPr>
                      <a:r>
                        <a:rPr lang="en-US" sz="2400" dirty="0"/>
                        <a:t>62%</a:t>
                      </a:r>
                    </a:p>
                  </a:txBody>
                  <a:tcPr/>
                </a:tc>
                <a:tc>
                  <a:txBody>
                    <a:bodyPr/>
                    <a:lstStyle/>
                    <a:p>
                      <a:pPr>
                        <a:lnSpc>
                          <a:spcPct val="150000"/>
                        </a:lnSpc>
                      </a:pPr>
                      <a:r>
                        <a:rPr lang="en-US" sz="2400" dirty="0"/>
                        <a:t>67%</a:t>
                      </a:r>
                    </a:p>
                  </a:txBody>
                  <a:tcPr/>
                </a:tc>
                <a:tc>
                  <a:txBody>
                    <a:bodyPr/>
                    <a:lstStyle/>
                    <a:p>
                      <a:pPr>
                        <a:lnSpc>
                          <a:spcPct val="150000"/>
                        </a:lnSpc>
                      </a:pPr>
                      <a:r>
                        <a:rPr lang="en-US" sz="2400" dirty="0"/>
                        <a:t>0.27</a:t>
                      </a:r>
                      <a:r>
                        <a:rPr lang="en-US" sz="2400" baseline="30000" dirty="0"/>
                        <a:t>a</a:t>
                      </a:r>
                      <a:endParaRPr lang="en-US" sz="2400" dirty="0"/>
                    </a:p>
                  </a:txBody>
                  <a:tcPr/>
                </a:tc>
                <a:extLst>
                  <a:ext uri="{0D108BD9-81ED-4DB2-BD59-A6C34878D82A}">
                    <a16:rowId xmlns:a16="http://schemas.microsoft.com/office/drawing/2014/main" val="2012659944"/>
                  </a:ext>
                </a:extLst>
              </a:tr>
            </a:tbl>
          </a:graphicData>
        </a:graphic>
      </p:graphicFrame>
      <p:sp>
        <p:nvSpPr>
          <p:cNvPr id="8" name="TextBox 7">
            <a:extLst>
              <a:ext uri="{FF2B5EF4-FFF2-40B4-BE49-F238E27FC236}">
                <a16:creationId xmlns:a16="http://schemas.microsoft.com/office/drawing/2014/main" id="{DC70F290-615B-EBAA-81AC-6C3B251865E4}"/>
              </a:ext>
            </a:extLst>
          </p:cNvPr>
          <p:cNvSpPr txBox="1"/>
          <p:nvPr/>
        </p:nvSpPr>
        <p:spPr>
          <a:xfrm>
            <a:off x="1161288" y="5567916"/>
            <a:ext cx="9637776" cy="461665"/>
          </a:xfrm>
          <a:prstGeom prst="rect">
            <a:avLst/>
          </a:prstGeom>
          <a:noFill/>
        </p:spPr>
        <p:txBody>
          <a:bodyPr wrap="square" rtlCol="0">
            <a:spAutoFit/>
          </a:bodyPr>
          <a:lstStyle/>
          <a:p>
            <a:pPr algn="r"/>
            <a:r>
              <a:rPr lang="en-US" sz="1200" dirty="0"/>
              <a:t>a=paired t-test</a:t>
            </a:r>
          </a:p>
          <a:p>
            <a:pPr algn="r"/>
            <a:r>
              <a:rPr lang="en-US" sz="1200" dirty="0"/>
              <a:t>b=</a:t>
            </a:r>
            <a:r>
              <a:rPr lang="en-US" sz="1200" dirty="0" err="1"/>
              <a:t>McNemar’s</a:t>
            </a:r>
            <a:r>
              <a:rPr lang="en-US" sz="1200" dirty="0"/>
              <a:t> test</a:t>
            </a:r>
          </a:p>
        </p:txBody>
      </p:sp>
      <p:sp>
        <p:nvSpPr>
          <p:cNvPr id="3" name="Rectangle 2">
            <a:extLst>
              <a:ext uri="{FF2B5EF4-FFF2-40B4-BE49-F238E27FC236}">
                <a16:creationId xmlns:a16="http://schemas.microsoft.com/office/drawing/2014/main" id="{CD9E1F12-F682-9A33-836A-071818219378}"/>
              </a:ext>
            </a:extLst>
          </p:cNvPr>
          <p:cNvSpPr/>
          <p:nvPr/>
        </p:nvSpPr>
        <p:spPr>
          <a:xfrm>
            <a:off x="914400" y="4946904"/>
            <a:ext cx="9884664" cy="6210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120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68F5-05DD-81BC-3ECD-D672A8CC9295}"/>
              </a:ext>
            </a:extLst>
          </p:cNvPr>
          <p:cNvSpPr>
            <a:spLocks noGrp="1"/>
          </p:cNvSpPr>
          <p:nvPr>
            <p:ph type="title"/>
          </p:nvPr>
        </p:nvSpPr>
        <p:spPr/>
        <p:txBody>
          <a:bodyPr/>
          <a:lstStyle/>
          <a:p>
            <a:r>
              <a:rPr lang="en-US" dirty="0">
                <a:solidFill>
                  <a:schemeClr val="accent6">
                    <a:lumMod val="75000"/>
                  </a:schemeClr>
                </a:solidFill>
              </a:rPr>
              <a:t>Results</a:t>
            </a:r>
          </a:p>
        </p:txBody>
      </p:sp>
      <p:graphicFrame>
        <p:nvGraphicFramePr>
          <p:cNvPr id="7" name="Content Placeholder 6">
            <a:extLst>
              <a:ext uri="{FF2B5EF4-FFF2-40B4-BE49-F238E27FC236}">
                <a16:creationId xmlns:a16="http://schemas.microsoft.com/office/drawing/2014/main" id="{8BAEB1A2-0129-86A0-278D-1740EEA82246}"/>
              </a:ext>
            </a:extLst>
          </p:cNvPr>
          <p:cNvGraphicFramePr>
            <a:graphicFrameLocks noGrp="1"/>
          </p:cNvGraphicFramePr>
          <p:nvPr>
            <p:ph idx="1"/>
            <p:extLst>
              <p:ext uri="{D42A27DB-BD31-4B8C-83A1-F6EECF244321}">
                <p14:modId xmlns:p14="http://schemas.microsoft.com/office/powerpoint/2010/main" val="1493004527"/>
              </p:ext>
            </p:extLst>
          </p:nvPr>
        </p:nvGraphicFramePr>
        <p:xfrm>
          <a:off x="993648" y="2173097"/>
          <a:ext cx="9805416" cy="3374075"/>
        </p:xfrm>
        <a:graphic>
          <a:graphicData uri="http://schemas.openxmlformats.org/drawingml/2006/table">
            <a:tbl>
              <a:tblPr firstRow="1" bandRow="1">
                <a:tableStyleId>{93296810-A885-4BE3-A3E7-6D5BEEA58F35}</a:tableStyleId>
              </a:tblPr>
              <a:tblGrid>
                <a:gridCol w="4209288">
                  <a:extLst>
                    <a:ext uri="{9D8B030D-6E8A-4147-A177-3AD203B41FA5}">
                      <a16:colId xmlns:a16="http://schemas.microsoft.com/office/drawing/2014/main" val="1584374120"/>
                    </a:ext>
                  </a:extLst>
                </a:gridCol>
                <a:gridCol w="1975104">
                  <a:extLst>
                    <a:ext uri="{9D8B030D-6E8A-4147-A177-3AD203B41FA5}">
                      <a16:colId xmlns:a16="http://schemas.microsoft.com/office/drawing/2014/main" val="2770066366"/>
                    </a:ext>
                  </a:extLst>
                </a:gridCol>
                <a:gridCol w="1728216">
                  <a:extLst>
                    <a:ext uri="{9D8B030D-6E8A-4147-A177-3AD203B41FA5}">
                      <a16:colId xmlns:a16="http://schemas.microsoft.com/office/drawing/2014/main" val="412282273"/>
                    </a:ext>
                  </a:extLst>
                </a:gridCol>
                <a:gridCol w="1892808">
                  <a:extLst>
                    <a:ext uri="{9D8B030D-6E8A-4147-A177-3AD203B41FA5}">
                      <a16:colId xmlns:a16="http://schemas.microsoft.com/office/drawing/2014/main" val="878969420"/>
                    </a:ext>
                  </a:extLst>
                </a:gridCol>
              </a:tblGrid>
              <a:tr h="370840">
                <a:tc>
                  <a:txBody>
                    <a:bodyPr/>
                    <a:lstStyle/>
                    <a:p>
                      <a:endParaRPr lang="en-US" sz="2400" dirty="0"/>
                    </a:p>
                  </a:txBody>
                  <a:tcPr/>
                </a:tc>
                <a:tc>
                  <a:txBody>
                    <a:bodyPr/>
                    <a:lstStyle/>
                    <a:p>
                      <a:r>
                        <a:rPr lang="en-US" sz="2400" dirty="0"/>
                        <a:t>Pre</a:t>
                      </a:r>
                    </a:p>
                  </a:txBody>
                  <a:tcPr/>
                </a:tc>
                <a:tc>
                  <a:txBody>
                    <a:bodyPr/>
                    <a:lstStyle/>
                    <a:p>
                      <a:r>
                        <a:rPr lang="en-US" sz="2400" dirty="0"/>
                        <a:t>Post</a:t>
                      </a:r>
                    </a:p>
                  </a:txBody>
                  <a:tcPr/>
                </a:tc>
                <a:tc>
                  <a:txBody>
                    <a:bodyPr/>
                    <a:lstStyle/>
                    <a:p>
                      <a:r>
                        <a:rPr lang="en-US" sz="2400" dirty="0"/>
                        <a:t>P-value</a:t>
                      </a:r>
                    </a:p>
                  </a:txBody>
                  <a:tcPr/>
                </a:tc>
                <a:extLst>
                  <a:ext uri="{0D108BD9-81ED-4DB2-BD59-A6C34878D82A}">
                    <a16:rowId xmlns:a16="http://schemas.microsoft.com/office/drawing/2014/main" val="4099753313"/>
                  </a:ext>
                </a:extLst>
              </a:tr>
              <a:tr h="370840">
                <a:tc>
                  <a:txBody>
                    <a:bodyPr/>
                    <a:lstStyle/>
                    <a:p>
                      <a:pPr>
                        <a:lnSpc>
                          <a:spcPct val="150000"/>
                        </a:lnSpc>
                      </a:pPr>
                      <a:r>
                        <a:rPr lang="en-US" sz="2400" dirty="0">
                          <a:solidFill>
                            <a:schemeClr val="bg1">
                              <a:lumMod val="65000"/>
                            </a:schemeClr>
                          </a:solidFill>
                        </a:rPr>
                        <a:t>Mean Opioid MCRS (SD)</a:t>
                      </a:r>
                    </a:p>
                  </a:txBody>
                  <a:tcPr/>
                </a:tc>
                <a:tc>
                  <a:txBody>
                    <a:bodyPr/>
                    <a:lstStyle/>
                    <a:p>
                      <a:pPr>
                        <a:lnSpc>
                          <a:spcPct val="150000"/>
                        </a:lnSpc>
                      </a:pPr>
                      <a:r>
                        <a:rPr lang="en-US" sz="2400" dirty="0">
                          <a:solidFill>
                            <a:schemeClr val="bg1">
                              <a:lumMod val="65000"/>
                            </a:schemeClr>
                          </a:solidFill>
                        </a:rPr>
                        <a:t>45.6 (9.3)</a:t>
                      </a:r>
                    </a:p>
                  </a:txBody>
                  <a:tcPr/>
                </a:tc>
                <a:tc>
                  <a:txBody>
                    <a:bodyPr/>
                    <a:lstStyle/>
                    <a:p>
                      <a:pPr>
                        <a:lnSpc>
                          <a:spcPct val="150000"/>
                        </a:lnSpc>
                      </a:pPr>
                      <a:r>
                        <a:rPr lang="en-US" sz="2400" dirty="0">
                          <a:solidFill>
                            <a:schemeClr val="bg1">
                              <a:lumMod val="65000"/>
                            </a:schemeClr>
                          </a:solidFill>
                        </a:rPr>
                        <a:t>51.0 (5.7)</a:t>
                      </a:r>
                    </a:p>
                  </a:txBody>
                  <a:tcPr/>
                </a:tc>
                <a:tc>
                  <a:txBody>
                    <a:bodyPr/>
                    <a:lstStyle/>
                    <a:p>
                      <a:pPr>
                        <a:lnSpc>
                          <a:spcPct val="150000"/>
                        </a:lnSpc>
                      </a:pPr>
                      <a:r>
                        <a:rPr lang="en-US" sz="2400" dirty="0">
                          <a:solidFill>
                            <a:schemeClr val="bg1">
                              <a:lumMod val="65000"/>
                            </a:schemeClr>
                          </a:solidFill>
                        </a:rPr>
                        <a:t>0.04</a:t>
                      </a:r>
                      <a:r>
                        <a:rPr lang="en-US" sz="2400" baseline="30000" dirty="0">
                          <a:solidFill>
                            <a:schemeClr val="bg1">
                              <a:lumMod val="65000"/>
                            </a:schemeClr>
                          </a:solidFill>
                        </a:rPr>
                        <a:t>a</a:t>
                      </a:r>
                      <a:endParaRPr lang="en-US" sz="2400" dirty="0">
                        <a:solidFill>
                          <a:schemeClr val="bg1">
                            <a:lumMod val="65000"/>
                          </a:schemeClr>
                        </a:solidFill>
                      </a:endParaRPr>
                    </a:p>
                  </a:txBody>
                  <a:tcPr/>
                </a:tc>
                <a:extLst>
                  <a:ext uri="{0D108BD9-81ED-4DB2-BD59-A6C34878D82A}">
                    <a16:rowId xmlns:a16="http://schemas.microsoft.com/office/drawing/2014/main" val="3611656385"/>
                  </a:ext>
                </a:extLst>
              </a:tr>
              <a:tr h="370840">
                <a:tc>
                  <a:txBody>
                    <a:bodyPr/>
                    <a:lstStyle/>
                    <a:p>
                      <a:pPr>
                        <a:lnSpc>
                          <a:spcPct val="150000"/>
                        </a:lnSpc>
                      </a:pPr>
                      <a:r>
                        <a:rPr lang="en-US" sz="2400" dirty="0">
                          <a:solidFill>
                            <a:schemeClr val="bg1">
                              <a:lumMod val="65000"/>
                            </a:schemeClr>
                          </a:solidFill>
                        </a:rPr>
                        <a:t>Mean Alcohol MCRS (SD)</a:t>
                      </a:r>
                    </a:p>
                  </a:txBody>
                  <a:tcPr/>
                </a:tc>
                <a:tc>
                  <a:txBody>
                    <a:bodyPr/>
                    <a:lstStyle/>
                    <a:p>
                      <a:pPr>
                        <a:lnSpc>
                          <a:spcPct val="150000"/>
                        </a:lnSpc>
                      </a:pPr>
                      <a:r>
                        <a:rPr lang="en-US" sz="2400" dirty="0">
                          <a:solidFill>
                            <a:schemeClr val="bg1">
                              <a:lumMod val="65000"/>
                            </a:schemeClr>
                          </a:solidFill>
                        </a:rPr>
                        <a:t>45.9 (8.0)</a:t>
                      </a:r>
                    </a:p>
                  </a:txBody>
                  <a:tcPr/>
                </a:tc>
                <a:tc>
                  <a:txBody>
                    <a:bodyPr/>
                    <a:lstStyle/>
                    <a:p>
                      <a:pPr>
                        <a:lnSpc>
                          <a:spcPct val="150000"/>
                        </a:lnSpc>
                      </a:pPr>
                      <a:r>
                        <a:rPr lang="en-US" sz="2400" dirty="0">
                          <a:solidFill>
                            <a:schemeClr val="bg1">
                              <a:lumMod val="65000"/>
                            </a:schemeClr>
                          </a:solidFill>
                        </a:rPr>
                        <a:t>50.9 (7.9)</a:t>
                      </a:r>
                    </a:p>
                  </a:txBody>
                  <a:tcPr/>
                </a:tc>
                <a:tc>
                  <a:txBody>
                    <a:bodyPr/>
                    <a:lstStyle/>
                    <a:p>
                      <a:pPr>
                        <a:lnSpc>
                          <a:spcPct val="150000"/>
                        </a:lnSpc>
                      </a:pPr>
                      <a:r>
                        <a:rPr lang="en-US" sz="2400" dirty="0">
                          <a:solidFill>
                            <a:schemeClr val="bg1">
                              <a:lumMod val="65000"/>
                            </a:schemeClr>
                          </a:solidFill>
                        </a:rPr>
                        <a:t>0.01</a:t>
                      </a:r>
                      <a:r>
                        <a:rPr lang="en-US" sz="2400" baseline="30000" dirty="0">
                          <a:solidFill>
                            <a:schemeClr val="bg1">
                              <a:lumMod val="65000"/>
                            </a:schemeClr>
                          </a:solidFill>
                        </a:rPr>
                        <a:t>a</a:t>
                      </a:r>
                      <a:endParaRPr lang="en-US" sz="2400" dirty="0">
                        <a:solidFill>
                          <a:schemeClr val="bg1">
                            <a:lumMod val="65000"/>
                          </a:schemeClr>
                        </a:solidFill>
                      </a:endParaRPr>
                    </a:p>
                  </a:txBody>
                  <a:tcPr/>
                </a:tc>
                <a:extLst>
                  <a:ext uri="{0D108BD9-81ED-4DB2-BD59-A6C34878D82A}">
                    <a16:rowId xmlns:a16="http://schemas.microsoft.com/office/drawing/2014/main" val="1474328847"/>
                  </a:ext>
                </a:extLst>
              </a:tr>
              <a:tr h="370840">
                <a:tc>
                  <a:txBody>
                    <a:bodyPr/>
                    <a:lstStyle/>
                    <a:p>
                      <a:pPr>
                        <a:lnSpc>
                          <a:spcPct val="150000"/>
                        </a:lnSpc>
                      </a:pPr>
                      <a:r>
                        <a:rPr lang="en-US" sz="2400" dirty="0">
                          <a:solidFill>
                            <a:schemeClr val="bg1">
                              <a:lumMod val="65000"/>
                            </a:schemeClr>
                          </a:solidFill>
                        </a:rPr>
                        <a:t>Prepared to diagnose (%)</a:t>
                      </a:r>
                    </a:p>
                  </a:txBody>
                  <a:tcPr/>
                </a:tc>
                <a:tc>
                  <a:txBody>
                    <a:bodyPr/>
                    <a:lstStyle/>
                    <a:p>
                      <a:pPr>
                        <a:lnSpc>
                          <a:spcPct val="150000"/>
                        </a:lnSpc>
                      </a:pPr>
                      <a:r>
                        <a:rPr lang="en-US" sz="2400" dirty="0">
                          <a:solidFill>
                            <a:schemeClr val="bg1">
                              <a:lumMod val="65000"/>
                            </a:schemeClr>
                          </a:solidFill>
                        </a:rPr>
                        <a:t>57%</a:t>
                      </a:r>
                    </a:p>
                  </a:txBody>
                  <a:tcPr/>
                </a:tc>
                <a:tc>
                  <a:txBody>
                    <a:bodyPr/>
                    <a:lstStyle/>
                    <a:p>
                      <a:pPr>
                        <a:lnSpc>
                          <a:spcPct val="150000"/>
                        </a:lnSpc>
                      </a:pPr>
                      <a:r>
                        <a:rPr lang="en-US" sz="2400" dirty="0">
                          <a:solidFill>
                            <a:schemeClr val="bg1">
                              <a:lumMod val="65000"/>
                            </a:schemeClr>
                          </a:solidFill>
                        </a:rPr>
                        <a:t>100%</a:t>
                      </a:r>
                    </a:p>
                  </a:txBody>
                  <a:tcPr/>
                </a:tc>
                <a:tc>
                  <a:txBody>
                    <a:bodyPr/>
                    <a:lstStyle/>
                    <a:p>
                      <a:pPr>
                        <a:lnSpc>
                          <a:spcPct val="150000"/>
                        </a:lnSpc>
                      </a:pPr>
                      <a:r>
                        <a:rPr lang="en-US" sz="2400" dirty="0">
                          <a:solidFill>
                            <a:schemeClr val="bg1">
                              <a:lumMod val="65000"/>
                            </a:schemeClr>
                          </a:solidFill>
                        </a:rPr>
                        <a:t>0.04</a:t>
                      </a:r>
                      <a:r>
                        <a:rPr lang="en-US" sz="2400" baseline="30000" dirty="0">
                          <a:solidFill>
                            <a:schemeClr val="bg1">
                              <a:lumMod val="65000"/>
                            </a:schemeClr>
                          </a:solidFill>
                        </a:rPr>
                        <a:t>b</a:t>
                      </a:r>
                      <a:endParaRPr lang="en-US" sz="2400" dirty="0">
                        <a:solidFill>
                          <a:schemeClr val="bg1">
                            <a:lumMod val="65000"/>
                          </a:schemeClr>
                        </a:solidFill>
                      </a:endParaRPr>
                    </a:p>
                  </a:txBody>
                  <a:tcPr/>
                </a:tc>
                <a:extLst>
                  <a:ext uri="{0D108BD9-81ED-4DB2-BD59-A6C34878D82A}">
                    <a16:rowId xmlns:a16="http://schemas.microsoft.com/office/drawing/2014/main" val="1669761545"/>
                  </a:ext>
                </a:extLst>
              </a:tr>
              <a:tr h="370840">
                <a:tc>
                  <a:txBody>
                    <a:bodyPr/>
                    <a:lstStyle/>
                    <a:p>
                      <a:pPr>
                        <a:lnSpc>
                          <a:spcPct val="150000"/>
                        </a:lnSpc>
                      </a:pPr>
                      <a:r>
                        <a:rPr lang="en-US" sz="2400" dirty="0">
                          <a:solidFill>
                            <a:schemeClr val="bg1">
                              <a:lumMod val="65000"/>
                            </a:schemeClr>
                          </a:solidFill>
                        </a:rPr>
                        <a:t>Prepared to treat (%)</a:t>
                      </a:r>
                    </a:p>
                  </a:txBody>
                  <a:tcPr/>
                </a:tc>
                <a:tc>
                  <a:txBody>
                    <a:bodyPr/>
                    <a:lstStyle/>
                    <a:p>
                      <a:pPr>
                        <a:lnSpc>
                          <a:spcPct val="150000"/>
                        </a:lnSpc>
                      </a:pPr>
                      <a:r>
                        <a:rPr lang="en-US" sz="2400" dirty="0">
                          <a:solidFill>
                            <a:schemeClr val="bg1">
                              <a:lumMod val="65000"/>
                            </a:schemeClr>
                          </a:solidFill>
                        </a:rPr>
                        <a:t>43%</a:t>
                      </a:r>
                    </a:p>
                  </a:txBody>
                  <a:tcPr/>
                </a:tc>
                <a:tc>
                  <a:txBody>
                    <a:bodyPr/>
                    <a:lstStyle/>
                    <a:p>
                      <a:pPr>
                        <a:lnSpc>
                          <a:spcPct val="150000"/>
                        </a:lnSpc>
                      </a:pPr>
                      <a:r>
                        <a:rPr lang="en-US" sz="2400" dirty="0">
                          <a:solidFill>
                            <a:schemeClr val="bg1">
                              <a:lumMod val="65000"/>
                            </a:schemeClr>
                          </a:solidFill>
                        </a:rPr>
                        <a:t>86%</a:t>
                      </a:r>
                    </a:p>
                  </a:txBody>
                  <a:tcPr/>
                </a:tc>
                <a:tc>
                  <a:txBody>
                    <a:bodyPr/>
                    <a:lstStyle/>
                    <a:p>
                      <a:pPr>
                        <a:lnSpc>
                          <a:spcPct val="150000"/>
                        </a:lnSpc>
                      </a:pPr>
                      <a:r>
                        <a:rPr lang="en-US" sz="2400" dirty="0">
                          <a:solidFill>
                            <a:schemeClr val="bg1">
                              <a:lumMod val="65000"/>
                            </a:schemeClr>
                          </a:solidFill>
                        </a:rPr>
                        <a:t>0.04</a:t>
                      </a:r>
                      <a:r>
                        <a:rPr lang="en-US" sz="2400" baseline="30000" dirty="0">
                          <a:solidFill>
                            <a:schemeClr val="bg1">
                              <a:lumMod val="65000"/>
                            </a:schemeClr>
                          </a:solidFill>
                        </a:rPr>
                        <a:t>b</a:t>
                      </a:r>
                      <a:endParaRPr lang="en-US" sz="2400" dirty="0">
                        <a:solidFill>
                          <a:schemeClr val="bg1">
                            <a:lumMod val="65000"/>
                          </a:schemeClr>
                        </a:solidFill>
                      </a:endParaRPr>
                    </a:p>
                  </a:txBody>
                  <a:tcPr/>
                </a:tc>
                <a:extLst>
                  <a:ext uri="{0D108BD9-81ED-4DB2-BD59-A6C34878D82A}">
                    <a16:rowId xmlns:a16="http://schemas.microsoft.com/office/drawing/2014/main" val="3287093080"/>
                  </a:ext>
                </a:extLst>
              </a:tr>
              <a:tr h="370840">
                <a:tc>
                  <a:txBody>
                    <a:bodyPr/>
                    <a:lstStyle/>
                    <a:p>
                      <a:pPr>
                        <a:lnSpc>
                          <a:spcPct val="150000"/>
                        </a:lnSpc>
                      </a:pPr>
                      <a:r>
                        <a:rPr lang="en-US" sz="2400" dirty="0"/>
                        <a:t>Knowledge score (% correct)</a:t>
                      </a:r>
                    </a:p>
                  </a:txBody>
                  <a:tcPr/>
                </a:tc>
                <a:tc>
                  <a:txBody>
                    <a:bodyPr/>
                    <a:lstStyle/>
                    <a:p>
                      <a:pPr>
                        <a:lnSpc>
                          <a:spcPct val="150000"/>
                        </a:lnSpc>
                      </a:pPr>
                      <a:r>
                        <a:rPr lang="en-US" sz="2400" dirty="0"/>
                        <a:t>62%</a:t>
                      </a:r>
                    </a:p>
                  </a:txBody>
                  <a:tcPr/>
                </a:tc>
                <a:tc>
                  <a:txBody>
                    <a:bodyPr/>
                    <a:lstStyle/>
                    <a:p>
                      <a:pPr>
                        <a:lnSpc>
                          <a:spcPct val="150000"/>
                        </a:lnSpc>
                      </a:pPr>
                      <a:r>
                        <a:rPr lang="en-US" sz="2400" dirty="0"/>
                        <a:t>67%</a:t>
                      </a:r>
                    </a:p>
                  </a:txBody>
                  <a:tcPr/>
                </a:tc>
                <a:tc>
                  <a:txBody>
                    <a:bodyPr/>
                    <a:lstStyle/>
                    <a:p>
                      <a:pPr>
                        <a:lnSpc>
                          <a:spcPct val="150000"/>
                        </a:lnSpc>
                      </a:pPr>
                      <a:r>
                        <a:rPr lang="en-US" sz="2400" dirty="0"/>
                        <a:t>0.27</a:t>
                      </a:r>
                      <a:r>
                        <a:rPr lang="en-US" sz="2400" baseline="30000" dirty="0"/>
                        <a:t>a</a:t>
                      </a:r>
                      <a:endParaRPr lang="en-US" sz="2400" dirty="0"/>
                    </a:p>
                  </a:txBody>
                  <a:tcPr/>
                </a:tc>
                <a:extLst>
                  <a:ext uri="{0D108BD9-81ED-4DB2-BD59-A6C34878D82A}">
                    <a16:rowId xmlns:a16="http://schemas.microsoft.com/office/drawing/2014/main" val="2012659944"/>
                  </a:ext>
                </a:extLst>
              </a:tr>
            </a:tbl>
          </a:graphicData>
        </a:graphic>
      </p:graphicFrame>
      <p:sp>
        <p:nvSpPr>
          <p:cNvPr id="8" name="TextBox 7">
            <a:extLst>
              <a:ext uri="{FF2B5EF4-FFF2-40B4-BE49-F238E27FC236}">
                <a16:creationId xmlns:a16="http://schemas.microsoft.com/office/drawing/2014/main" id="{DC70F290-615B-EBAA-81AC-6C3B251865E4}"/>
              </a:ext>
            </a:extLst>
          </p:cNvPr>
          <p:cNvSpPr txBox="1"/>
          <p:nvPr/>
        </p:nvSpPr>
        <p:spPr>
          <a:xfrm>
            <a:off x="1161288" y="5567916"/>
            <a:ext cx="9637776" cy="461665"/>
          </a:xfrm>
          <a:prstGeom prst="rect">
            <a:avLst/>
          </a:prstGeom>
          <a:noFill/>
        </p:spPr>
        <p:txBody>
          <a:bodyPr wrap="square" rtlCol="0">
            <a:spAutoFit/>
          </a:bodyPr>
          <a:lstStyle/>
          <a:p>
            <a:pPr algn="r"/>
            <a:r>
              <a:rPr lang="en-US" sz="1200" dirty="0"/>
              <a:t>a=paired t-test</a:t>
            </a:r>
          </a:p>
          <a:p>
            <a:pPr algn="r"/>
            <a:r>
              <a:rPr lang="en-US" sz="1200" dirty="0"/>
              <a:t>b=</a:t>
            </a:r>
            <a:r>
              <a:rPr lang="en-US" sz="1200" dirty="0" err="1"/>
              <a:t>McNemar’s</a:t>
            </a:r>
            <a:r>
              <a:rPr lang="en-US" sz="1200" dirty="0"/>
              <a:t> test</a:t>
            </a:r>
          </a:p>
        </p:txBody>
      </p:sp>
    </p:spTree>
    <p:extLst>
      <p:ext uri="{BB962C8B-B14F-4D97-AF65-F5344CB8AC3E}">
        <p14:creationId xmlns:p14="http://schemas.microsoft.com/office/powerpoint/2010/main" val="3606857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68F5-05DD-81BC-3ECD-D672A8CC9295}"/>
              </a:ext>
            </a:extLst>
          </p:cNvPr>
          <p:cNvSpPr>
            <a:spLocks noGrp="1"/>
          </p:cNvSpPr>
          <p:nvPr>
            <p:ph type="title"/>
          </p:nvPr>
        </p:nvSpPr>
        <p:spPr/>
        <p:txBody>
          <a:bodyPr/>
          <a:lstStyle/>
          <a:p>
            <a:r>
              <a:rPr lang="en-US" dirty="0">
                <a:solidFill>
                  <a:schemeClr val="accent6">
                    <a:lumMod val="75000"/>
                  </a:schemeClr>
                </a:solidFill>
              </a:rPr>
              <a:t>Discussion</a:t>
            </a:r>
          </a:p>
        </p:txBody>
      </p:sp>
      <p:sp>
        <p:nvSpPr>
          <p:cNvPr id="3" name="Content Placeholder 2">
            <a:extLst>
              <a:ext uri="{FF2B5EF4-FFF2-40B4-BE49-F238E27FC236}">
                <a16:creationId xmlns:a16="http://schemas.microsoft.com/office/drawing/2014/main" id="{4A4D9F45-EB64-0257-FA0C-2314D516B233}"/>
              </a:ext>
            </a:extLst>
          </p:cNvPr>
          <p:cNvSpPr>
            <a:spLocks noGrp="1"/>
          </p:cNvSpPr>
          <p:nvPr>
            <p:ph idx="1"/>
          </p:nvPr>
        </p:nvSpPr>
        <p:spPr/>
        <p:txBody>
          <a:bodyPr>
            <a:normAutofit/>
          </a:bodyPr>
          <a:lstStyle/>
          <a:p>
            <a:r>
              <a:rPr lang="en-US" sz="2400" dirty="0">
                <a:solidFill>
                  <a:srgbClr val="000000"/>
                </a:solidFill>
              </a:rPr>
              <a:t>A</a:t>
            </a:r>
            <a:r>
              <a:rPr lang="en-US" sz="2400" b="0" i="0" dirty="0">
                <a:solidFill>
                  <a:srgbClr val="000000"/>
                </a:solidFill>
                <a:effectLst/>
              </a:rPr>
              <a:t> stigma-disrupting core curriculum in addiction medicine for internal medicine residents appears to improve positive regard for patients with SUD as well as increased self-reported preparedness to diagnose and treat SUD</a:t>
            </a:r>
          </a:p>
        </p:txBody>
      </p:sp>
    </p:spTree>
    <p:extLst>
      <p:ext uri="{BB962C8B-B14F-4D97-AF65-F5344CB8AC3E}">
        <p14:creationId xmlns:p14="http://schemas.microsoft.com/office/powerpoint/2010/main" val="4216227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68F5-05DD-81BC-3ECD-D672A8CC9295}"/>
              </a:ext>
            </a:extLst>
          </p:cNvPr>
          <p:cNvSpPr>
            <a:spLocks noGrp="1"/>
          </p:cNvSpPr>
          <p:nvPr>
            <p:ph type="title"/>
          </p:nvPr>
        </p:nvSpPr>
        <p:spPr/>
        <p:txBody>
          <a:bodyPr/>
          <a:lstStyle/>
          <a:p>
            <a:r>
              <a:rPr lang="en-US" dirty="0">
                <a:solidFill>
                  <a:schemeClr val="accent6">
                    <a:lumMod val="75000"/>
                  </a:schemeClr>
                </a:solidFill>
              </a:rPr>
              <a:t>Discussion</a:t>
            </a:r>
          </a:p>
        </p:txBody>
      </p:sp>
      <p:sp>
        <p:nvSpPr>
          <p:cNvPr id="3" name="Content Placeholder 2">
            <a:extLst>
              <a:ext uri="{FF2B5EF4-FFF2-40B4-BE49-F238E27FC236}">
                <a16:creationId xmlns:a16="http://schemas.microsoft.com/office/drawing/2014/main" id="{4A4D9F45-EB64-0257-FA0C-2314D516B233}"/>
              </a:ext>
            </a:extLst>
          </p:cNvPr>
          <p:cNvSpPr>
            <a:spLocks noGrp="1"/>
          </p:cNvSpPr>
          <p:nvPr>
            <p:ph idx="1"/>
          </p:nvPr>
        </p:nvSpPr>
        <p:spPr/>
        <p:txBody>
          <a:bodyPr>
            <a:normAutofit/>
          </a:bodyPr>
          <a:lstStyle/>
          <a:p>
            <a:r>
              <a:rPr lang="en-US" b="0" i="0" dirty="0">
                <a:solidFill>
                  <a:srgbClr val="000000"/>
                </a:solidFill>
                <a:effectLst/>
              </a:rPr>
              <a:t>Strengths of curriculum:</a:t>
            </a:r>
          </a:p>
          <a:p>
            <a:pPr lvl="1"/>
            <a:r>
              <a:rPr lang="en-US" dirty="0">
                <a:solidFill>
                  <a:srgbClr val="000000"/>
                </a:solidFill>
              </a:rPr>
              <a:t>Virtual (synchronous or asynchronous) or in-person</a:t>
            </a:r>
          </a:p>
          <a:p>
            <a:pPr lvl="1"/>
            <a:r>
              <a:rPr lang="en-US" dirty="0">
                <a:solidFill>
                  <a:srgbClr val="000000"/>
                </a:solidFill>
              </a:rPr>
              <a:t>Longitudinal or concentrated learning experience</a:t>
            </a:r>
          </a:p>
          <a:p>
            <a:pPr lvl="1"/>
            <a:r>
              <a:rPr lang="en-US" dirty="0">
                <a:solidFill>
                  <a:srgbClr val="000000"/>
                </a:solidFill>
              </a:rPr>
              <a:t>Can be delivered by s</a:t>
            </a:r>
            <a:r>
              <a:rPr lang="en-US" b="0" i="0" dirty="0">
                <a:solidFill>
                  <a:srgbClr val="000000"/>
                </a:solidFill>
                <a:effectLst/>
              </a:rPr>
              <a:t>pecialists or generalists </a:t>
            </a:r>
          </a:p>
        </p:txBody>
      </p:sp>
    </p:spTree>
    <p:extLst>
      <p:ext uri="{BB962C8B-B14F-4D97-AF65-F5344CB8AC3E}">
        <p14:creationId xmlns:p14="http://schemas.microsoft.com/office/powerpoint/2010/main" val="1614227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68F5-05DD-81BC-3ECD-D672A8CC9295}"/>
              </a:ext>
            </a:extLst>
          </p:cNvPr>
          <p:cNvSpPr>
            <a:spLocks noGrp="1"/>
          </p:cNvSpPr>
          <p:nvPr>
            <p:ph type="title"/>
          </p:nvPr>
        </p:nvSpPr>
        <p:spPr/>
        <p:txBody>
          <a:bodyPr/>
          <a:lstStyle/>
          <a:p>
            <a:r>
              <a:rPr lang="en-US" dirty="0">
                <a:solidFill>
                  <a:schemeClr val="accent6">
                    <a:lumMod val="75000"/>
                  </a:schemeClr>
                </a:solidFill>
              </a:rPr>
              <a:t>Discussion</a:t>
            </a:r>
          </a:p>
        </p:txBody>
      </p:sp>
      <p:sp>
        <p:nvSpPr>
          <p:cNvPr id="3" name="Content Placeholder 2">
            <a:extLst>
              <a:ext uri="{FF2B5EF4-FFF2-40B4-BE49-F238E27FC236}">
                <a16:creationId xmlns:a16="http://schemas.microsoft.com/office/drawing/2014/main" id="{4A4D9F45-EB64-0257-FA0C-2314D516B233}"/>
              </a:ext>
            </a:extLst>
          </p:cNvPr>
          <p:cNvSpPr>
            <a:spLocks noGrp="1"/>
          </p:cNvSpPr>
          <p:nvPr>
            <p:ph idx="1"/>
          </p:nvPr>
        </p:nvSpPr>
        <p:spPr/>
        <p:txBody>
          <a:bodyPr>
            <a:normAutofit/>
          </a:bodyPr>
          <a:lstStyle/>
          <a:p>
            <a:pPr algn="l"/>
            <a:r>
              <a:rPr lang="en-US" b="0" i="0" dirty="0">
                <a:solidFill>
                  <a:srgbClr val="000000"/>
                </a:solidFill>
                <a:effectLst/>
              </a:rPr>
              <a:t>Limitations of study:</a:t>
            </a:r>
          </a:p>
          <a:p>
            <a:pPr lvl="1"/>
            <a:r>
              <a:rPr lang="en-US" b="0" i="0" dirty="0">
                <a:solidFill>
                  <a:srgbClr val="000000"/>
                </a:solidFill>
                <a:effectLst/>
              </a:rPr>
              <a:t>low sample size</a:t>
            </a:r>
          </a:p>
          <a:p>
            <a:pPr lvl="1"/>
            <a:r>
              <a:rPr lang="en-US" b="0" i="0" dirty="0">
                <a:solidFill>
                  <a:srgbClr val="000000"/>
                </a:solidFill>
                <a:effectLst/>
              </a:rPr>
              <a:t>modest response rate</a:t>
            </a:r>
          </a:p>
          <a:p>
            <a:pPr lvl="1"/>
            <a:r>
              <a:rPr lang="en-US" b="0" i="0" dirty="0">
                <a:solidFill>
                  <a:srgbClr val="000000"/>
                </a:solidFill>
                <a:effectLst/>
              </a:rPr>
              <a:t>lack of a comparison group</a:t>
            </a:r>
          </a:p>
          <a:p>
            <a:pPr lvl="1"/>
            <a:r>
              <a:rPr lang="en-US" dirty="0">
                <a:solidFill>
                  <a:srgbClr val="000000"/>
                </a:solidFill>
              </a:rPr>
              <a:t>s</a:t>
            </a:r>
            <a:r>
              <a:rPr lang="en-US" b="0" i="0" dirty="0">
                <a:solidFill>
                  <a:srgbClr val="000000"/>
                </a:solidFill>
                <a:effectLst/>
              </a:rPr>
              <a:t>elf-reported outcomes</a:t>
            </a:r>
          </a:p>
        </p:txBody>
      </p:sp>
    </p:spTree>
    <p:extLst>
      <p:ext uri="{BB962C8B-B14F-4D97-AF65-F5344CB8AC3E}">
        <p14:creationId xmlns:p14="http://schemas.microsoft.com/office/powerpoint/2010/main" val="1141685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68F5-05DD-81BC-3ECD-D672A8CC9295}"/>
              </a:ext>
            </a:extLst>
          </p:cNvPr>
          <p:cNvSpPr>
            <a:spLocks noGrp="1"/>
          </p:cNvSpPr>
          <p:nvPr>
            <p:ph type="title"/>
          </p:nvPr>
        </p:nvSpPr>
        <p:spPr/>
        <p:txBody>
          <a:bodyPr/>
          <a:lstStyle/>
          <a:p>
            <a:r>
              <a:rPr lang="en-US" dirty="0">
                <a:solidFill>
                  <a:schemeClr val="accent6">
                    <a:lumMod val="75000"/>
                  </a:schemeClr>
                </a:solidFill>
              </a:rPr>
              <a:t>Discussion</a:t>
            </a:r>
          </a:p>
        </p:txBody>
      </p:sp>
      <p:sp>
        <p:nvSpPr>
          <p:cNvPr id="3" name="Content Placeholder 2">
            <a:extLst>
              <a:ext uri="{FF2B5EF4-FFF2-40B4-BE49-F238E27FC236}">
                <a16:creationId xmlns:a16="http://schemas.microsoft.com/office/drawing/2014/main" id="{4A4D9F45-EB64-0257-FA0C-2314D516B233}"/>
              </a:ext>
            </a:extLst>
          </p:cNvPr>
          <p:cNvSpPr>
            <a:spLocks noGrp="1"/>
          </p:cNvSpPr>
          <p:nvPr>
            <p:ph idx="1"/>
          </p:nvPr>
        </p:nvSpPr>
        <p:spPr/>
        <p:txBody>
          <a:bodyPr>
            <a:normAutofit/>
          </a:bodyPr>
          <a:lstStyle/>
          <a:p>
            <a:pPr algn="l"/>
            <a:r>
              <a:rPr lang="en-US" sz="2400" b="0" i="0" dirty="0">
                <a:solidFill>
                  <a:srgbClr val="000000"/>
                </a:solidFill>
                <a:effectLst/>
              </a:rPr>
              <a:t>This curriculum study adds to prior work suggesting that modifying existing attitudes and addressing stigma are important components of clinician education in the care of people with SUD. </a:t>
            </a:r>
          </a:p>
          <a:p>
            <a:pPr algn="l"/>
            <a:r>
              <a:rPr lang="en-US" sz="2400" b="0" i="0" dirty="0">
                <a:solidFill>
                  <a:srgbClr val="000000"/>
                </a:solidFill>
                <a:effectLst/>
              </a:rPr>
              <a:t>Future research could include measurement of the impact of attitude change on physician behavior or relative efficacy of each messaging strategy utilized</a:t>
            </a:r>
          </a:p>
          <a:p>
            <a:pPr algn="l"/>
            <a:r>
              <a:rPr lang="en-US" sz="2400" dirty="0">
                <a:solidFill>
                  <a:srgbClr val="000000"/>
                </a:solidFill>
              </a:rPr>
              <a:t>Already adapted as hybrid virtual/in-person for 2-week elective at UCLA IM residency in 2022-2023</a:t>
            </a:r>
            <a:endParaRPr lang="en-US" sz="3600" b="0" i="0" dirty="0">
              <a:solidFill>
                <a:srgbClr val="000000"/>
              </a:solidFill>
              <a:effectLst/>
            </a:endParaRPr>
          </a:p>
        </p:txBody>
      </p:sp>
    </p:spTree>
    <p:extLst>
      <p:ext uri="{BB962C8B-B14F-4D97-AF65-F5344CB8AC3E}">
        <p14:creationId xmlns:p14="http://schemas.microsoft.com/office/powerpoint/2010/main" val="420880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68F5-05DD-81BC-3ECD-D672A8CC9295}"/>
              </a:ext>
            </a:extLst>
          </p:cNvPr>
          <p:cNvSpPr>
            <a:spLocks noGrp="1"/>
          </p:cNvSpPr>
          <p:nvPr>
            <p:ph type="title"/>
          </p:nvPr>
        </p:nvSpPr>
        <p:spPr/>
        <p:txBody>
          <a:bodyPr/>
          <a:lstStyle/>
          <a:p>
            <a:r>
              <a:rPr lang="en-US" dirty="0">
                <a:solidFill>
                  <a:schemeClr val="accent6">
                    <a:lumMod val="75000"/>
                  </a:schemeClr>
                </a:solidFill>
              </a:rPr>
              <a:t>Questions</a:t>
            </a:r>
          </a:p>
        </p:txBody>
      </p:sp>
    </p:spTree>
    <p:extLst>
      <p:ext uri="{BB962C8B-B14F-4D97-AF65-F5344CB8AC3E}">
        <p14:creationId xmlns:p14="http://schemas.microsoft.com/office/powerpoint/2010/main" val="3671225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68F5-05DD-81BC-3ECD-D672A8CC9295}"/>
              </a:ext>
            </a:extLst>
          </p:cNvPr>
          <p:cNvSpPr>
            <a:spLocks noGrp="1"/>
          </p:cNvSpPr>
          <p:nvPr>
            <p:ph type="title"/>
          </p:nvPr>
        </p:nvSpPr>
        <p:spPr/>
        <p:txBody>
          <a:bodyPr/>
          <a:lstStyle/>
          <a:p>
            <a:r>
              <a:rPr lang="en-US" dirty="0">
                <a:solidFill>
                  <a:schemeClr val="accent6">
                    <a:lumMod val="75000"/>
                  </a:schemeClr>
                </a:solidFill>
              </a:rPr>
              <a:t>References</a:t>
            </a:r>
          </a:p>
        </p:txBody>
      </p:sp>
      <p:sp>
        <p:nvSpPr>
          <p:cNvPr id="3" name="Content Placeholder 2">
            <a:extLst>
              <a:ext uri="{FF2B5EF4-FFF2-40B4-BE49-F238E27FC236}">
                <a16:creationId xmlns:a16="http://schemas.microsoft.com/office/drawing/2014/main" id="{4A4D9F45-EB64-0257-FA0C-2314D516B233}"/>
              </a:ext>
            </a:extLst>
          </p:cNvPr>
          <p:cNvSpPr>
            <a:spLocks noGrp="1"/>
          </p:cNvSpPr>
          <p:nvPr>
            <p:ph idx="1"/>
          </p:nvPr>
        </p:nvSpPr>
        <p:spPr>
          <a:xfrm>
            <a:off x="838200" y="1347160"/>
            <a:ext cx="10515600" cy="4351338"/>
          </a:xfrm>
        </p:spPr>
        <p:txBody>
          <a:bodyPr>
            <a:normAutofit fontScale="77500" lnSpcReduction="20000"/>
          </a:bodyPr>
          <a:lstStyle/>
          <a:p>
            <a:pPr marL="0" indent="0">
              <a:lnSpc>
                <a:spcPct val="120000"/>
              </a:lnSpc>
              <a:spcBef>
                <a:spcPts val="0"/>
              </a:spcBef>
              <a:buNone/>
            </a:pPr>
            <a:r>
              <a:rPr lang="en-US" sz="1300" dirty="0" err="1">
                <a:solidFill>
                  <a:srgbClr val="000000"/>
                </a:solidFill>
                <a:effectLst/>
                <a:ea typeface="Calibri" panose="020F0502020204030204" pitchFamily="34" charset="0"/>
                <a:cs typeface="Times New Roman" panose="02020603050405020304" pitchFamily="18" charset="0"/>
              </a:rPr>
              <a:t>Wakeman</a:t>
            </a:r>
            <a:r>
              <a:rPr lang="en-US" sz="1300" dirty="0">
                <a:solidFill>
                  <a:srgbClr val="000000"/>
                </a:solidFill>
                <a:effectLst/>
                <a:ea typeface="Calibri" panose="020F0502020204030204" pitchFamily="34" charset="0"/>
                <a:cs typeface="Times New Roman" panose="02020603050405020304" pitchFamily="18" charset="0"/>
              </a:rPr>
              <a:t> SE, Pham-Kanter G, </a:t>
            </a:r>
            <a:r>
              <a:rPr lang="en-US" sz="1300" dirty="0" err="1">
                <a:solidFill>
                  <a:srgbClr val="000000"/>
                </a:solidFill>
                <a:effectLst/>
                <a:ea typeface="Calibri" panose="020F0502020204030204" pitchFamily="34" charset="0"/>
                <a:cs typeface="Times New Roman" panose="02020603050405020304" pitchFamily="18" charset="0"/>
              </a:rPr>
              <a:t>Donelan</a:t>
            </a:r>
            <a:r>
              <a:rPr lang="en-US" sz="1300" dirty="0">
                <a:solidFill>
                  <a:srgbClr val="000000"/>
                </a:solidFill>
                <a:effectLst/>
                <a:ea typeface="Calibri" panose="020F0502020204030204" pitchFamily="34" charset="0"/>
                <a:cs typeface="Times New Roman" panose="02020603050405020304" pitchFamily="18" charset="0"/>
              </a:rPr>
              <a:t> K. Attitudes, practices, and preparedness to care for patients with substance use disorder: Results from a survey of general internists. </a:t>
            </a:r>
            <a:r>
              <a:rPr lang="en-US" sz="1300" i="1" dirty="0" err="1">
                <a:solidFill>
                  <a:srgbClr val="000000"/>
                </a:solidFill>
                <a:effectLst/>
                <a:ea typeface="Calibri" panose="020F0502020204030204" pitchFamily="34" charset="0"/>
                <a:cs typeface="Times New Roman" panose="02020603050405020304" pitchFamily="18" charset="0"/>
              </a:rPr>
              <a:t>Subst</a:t>
            </a:r>
            <a:r>
              <a:rPr lang="en-US" sz="1300" i="1" dirty="0">
                <a:solidFill>
                  <a:srgbClr val="000000"/>
                </a:solidFill>
                <a:effectLst/>
                <a:ea typeface="Calibri" panose="020F0502020204030204" pitchFamily="34" charset="0"/>
                <a:cs typeface="Times New Roman" panose="02020603050405020304" pitchFamily="18" charset="0"/>
              </a:rPr>
              <a:t> </a:t>
            </a:r>
            <a:r>
              <a:rPr lang="en-US" sz="1300" i="1" dirty="0" err="1">
                <a:solidFill>
                  <a:srgbClr val="000000"/>
                </a:solidFill>
                <a:effectLst/>
                <a:ea typeface="Calibri" panose="020F0502020204030204" pitchFamily="34" charset="0"/>
                <a:cs typeface="Times New Roman" panose="02020603050405020304" pitchFamily="18" charset="0"/>
              </a:rPr>
              <a:t>Abus</a:t>
            </a:r>
            <a:r>
              <a:rPr lang="en-US" sz="1300" dirty="0">
                <a:solidFill>
                  <a:srgbClr val="000000"/>
                </a:solidFill>
                <a:effectLst/>
                <a:ea typeface="Calibri" panose="020F0502020204030204" pitchFamily="34" charset="0"/>
                <a:cs typeface="Times New Roman" panose="02020603050405020304" pitchFamily="18" charset="0"/>
              </a:rPr>
              <a:t>. 2016;37(4):635-641. doi:</a:t>
            </a:r>
            <a:r>
              <a:rPr lang="en-US" sz="1300" u="sng" dirty="0">
                <a:solidFill>
                  <a:srgbClr val="000000"/>
                </a:solidFill>
                <a:effectLst/>
                <a:ea typeface="Calibri" panose="020F0502020204030204" pitchFamily="34" charset="0"/>
                <a:cs typeface="Times New Roman" panose="02020603050405020304" pitchFamily="18" charset="0"/>
                <a:hlinkClick r:id="rId2"/>
              </a:rPr>
              <a:t>10.1080/08897077.2016.1187240</a:t>
            </a:r>
            <a:endParaRPr lang="en-US" sz="1300" u="sng" dirty="0">
              <a:ea typeface="Calibri" panose="020F0502020204030204" pitchFamily="34" charset="0"/>
              <a:cs typeface="Times New Roman" panose="02020603050405020304" pitchFamily="18" charset="0"/>
            </a:endParaRPr>
          </a:p>
          <a:p>
            <a:pPr marL="0" indent="0">
              <a:lnSpc>
                <a:spcPct val="120000"/>
              </a:lnSpc>
              <a:spcBef>
                <a:spcPts val="0"/>
              </a:spcBef>
              <a:buNone/>
            </a:pPr>
            <a:r>
              <a:rPr lang="en-US" sz="1300" dirty="0">
                <a:solidFill>
                  <a:srgbClr val="000000"/>
                </a:solidFill>
                <a:effectLst/>
                <a:ea typeface="Calibri" panose="020F0502020204030204" pitchFamily="34" charset="0"/>
                <a:cs typeface="Times New Roman" panose="02020603050405020304" pitchFamily="18" charset="0"/>
              </a:rPr>
              <a:t>McGinty EE, Stone EM, Kennedy-Hendricks A, </a:t>
            </a:r>
            <a:r>
              <a:rPr lang="en-US" sz="1300" dirty="0" err="1">
                <a:solidFill>
                  <a:srgbClr val="000000"/>
                </a:solidFill>
                <a:effectLst/>
                <a:ea typeface="Calibri" panose="020F0502020204030204" pitchFamily="34" charset="0"/>
                <a:cs typeface="Times New Roman" panose="02020603050405020304" pitchFamily="18" charset="0"/>
              </a:rPr>
              <a:t>Bachhuber</a:t>
            </a:r>
            <a:r>
              <a:rPr lang="en-US" sz="1300" dirty="0">
                <a:solidFill>
                  <a:srgbClr val="000000"/>
                </a:solidFill>
                <a:effectLst/>
                <a:ea typeface="Calibri" panose="020F0502020204030204" pitchFamily="34" charset="0"/>
                <a:cs typeface="Times New Roman" panose="02020603050405020304" pitchFamily="18" charset="0"/>
              </a:rPr>
              <a:t> MA, Barry CL. Medication for Opioid Use Disorder: A National Survey of Primary Care Physicians. </a:t>
            </a:r>
            <a:r>
              <a:rPr lang="en-US" sz="1300" i="1" dirty="0">
                <a:solidFill>
                  <a:srgbClr val="000000"/>
                </a:solidFill>
                <a:effectLst/>
                <a:ea typeface="Calibri" panose="020F0502020204030204" pitchFamily="34" charset="0"/>
                <a:cs typeface="Times New Roman" panose="02020603050405020304" pitchFamily="18" charset="0"/>
              </a:rPr>
              <a:t>Ann Intern Med</a:t>
            </a:r>
            <a:r>
              <a:rPr lang="en-US" sz="1300" dirty="0">
                <a:solidFill>
                  <a:srgbClr val="000000"/>
                </a:solidFill>
                <a:effectLst/>
                <a:ea typeface="Calibri" panose="020F0502020204030204" pitchFamily="34" charset="0"/>
                <a:cs typeface="Times New Roman" panose="02020603050405020304" pitchFamily="18" charset="0"/>
              </a:rPr>
              <a:t>. 2020;173(2):160-162. doi:</a:t>
            </a:r>
            <a:r>
              <a:rPr lang="en-US" sz="1300" u="sng" dirty="0">
                <a:solidFill>
                  <a:srgbClr val="000000"/>
                </a:solidFill>
                <a:effectLst/>
                <a:ea typeface="Calibri" panose="020F0502020204030204" pitchFamily="34" charset="0"/>
                <a:cs typeface="Times New Roman" panose="02020603050405020304" pitchFamily="18" charset="0"/>
                <a:hlinkClick r:id="rId3"/>
              </a:rPr>
              <a:t>10.7326/M19-3975</a:t>
            </a:r>
            <a:endParaRPr lang="en-US" sz="1300" u="sng" dirty="0">
              <a:solidFill>
                <a:srgbClr val="000000"/>
              </a:solidFill>
              <a:effectLst/>
              <a:ea typeface="Calibri" panose="020F0502020204030204" pitchFamily="34" charset="0"/>
              <a:cs typeface="Times New Roman" panose="02020603050405020304" pitchFamily="18" charset="0"/>
            </a:endParaRPr>
          </a:p>
          <a:p>
            <a:pPr marL="0" indent="0">
              <a:lnSpc>
                <a:spcPct val="120000"/>
              </a:lnSpc>
              <a:spcBef>
                <a:spcPts val="0"/>
              </a:spcBef>
              <a:buNone/>
            </a:pPr>
            <a:r>
              <a:rPr lang="en-US" sz="1300" dirty="0">
                <a:effectLst/>
                <a:ea typeface="Calibri" panose="020F0502020204030204" pitchFamily="34" charset="0"/>
                <a:cs typeface="Times New Roman" panose="02020603050405020304" pitchFamily="18" charset="0"/>
              </a:rPr>
              <a:t>Stone EM, Kennedy-Hendricks A, Barry CL, </a:t>
            </a:r>
            <a:r>
              <a:rPr lang="en-US" sz="1300" dirty="0" err="1">
                <a:effectLst/>
                <a:ea typeface="Calibri" panose="020F0502020204030204" pitchFamily="34" charset="0"/>
                <a:cs typeface="Times New Roman" panose="02020603050405020304" pitchFamily="18" charset="0"/>
              </a:rPr>
              <a:t>Bachhuber</a:t>
            </a:r>
            <a:r>
              <a:rPr lang="en-US" sz="1300" dirty="0">
                <a:effectLst/>
                <a:ea typeface="Calibri" panose="020F0502020204030204" pitchFamily="34" charset="0"/>
                <a:cs typeface="Times New Roman" panose="02020603050405020304" pitchFamily="18" charset="0"/>
              </a:rPr>
              <a:t> MA, McGinty EE. The role of stigma in U.S. primary care physicians’ treatment of opioid use disorder. </a:t>
            </a:r>
            <a:r>
              <a:rPr lang="en-US" sz="1300" i="1" dirty="0">
                <a:effectLst/>
                <a:ea typeface="Calibri" panose="020F0502020204030204" pitchFamily="34" charset="0"/>
                <a:cs typeface="Times New Roman" panose="02020603050405020304" pitchFamily="18" charset="0"/>
              </a:rPr>
              <a:t>Drug Alcohol Depend</a:t>
            </a:r>
            <a:r>
              <a:rPr lang="en-US" sz="1300" dirty="0">
                <a:effectLst/>
                <a:ea typeface="Calibri" panose="020F0502020204030204" pitchFamily="34" charset="0"/>
                <a:cs typeface="Times New Roman" panose="02020603050405020304" pitchFamily="18" charset="0"/>
              </a:rPr>
              <a:t>. 2021;221:108627. </a:t>
            </a:r>
            <a:endParaRPr lang="en-US" sz="1300" u="sng" dirty="0">
              <a:solidFill>
                <a:srgbClr val="000000"/>
              </a:solidFill>
              <a:ea typeface="Calibri" panose="020F0502020204030204" pitchFamily="34" charset="0"/>
              <a:cs typeface="Times New Roman" panose="02020603050405020304" pitchFamily="18" charset="0"/>
            </a:endParaRPr>
          </a:p>
          <a:p>
            <a:pPr marL="0" indent="0">
              <a:lnSpc>
                <a:spcPct val="120000"/>
              </a:lnSpc>
              <a:spcBef>
                <a:spcPts val="0"/>
              </a:spcBef>
              <a:buNone/>
            </a:pPr>
            <a:r>
              <a:rPr lang="en-US" sz="1300" dirty="0" err="1">
                <a:effectLst/>
              </a:rPr>
              <a:t>Farahmand</a:t>
            </a:r>
            <a:r>
              <a:rPr lang="en-US" sz="1300" dirty="0">
                <a:effectLst/>
              </a:rPr>
              <a:t> P, </a:t>
            </a:r>
            <a:r>
              <a:rPr lang="en-US" sz="1300" dirty="0" err="1">
                <a:effectLst/>
              </a:rPr>
              <a:t>Arshed</a:t>
            </a:r>
            <a:r>
              <a:rPr lang="en-US" sz="1300" dirty="0">
                <a:effectLst/>
              </a:rPr>
              <a:t> A, Bradley MV. Systemic Racism and Substance Use Disorders. </a:t>
            </a:r>
            <a:r>
              <a:rPr lang="en-US" sz="1300" i="1" dirty="0">
                <a:effectLst/>
              </a:rPr>
              <a:t>Psychiatric Annals</a:t>
            </a:r>
            <a:r>
              <a:rPr lang="en-US" sz="1300" dirty="0">
                <a:effectLst/>
              </a:rPr>
              <a:t>. 2020;50(11):494-498. doi:</a:t>
            </a:r>
            <a:r>
              <a:rPr lang="en-US" sz="1300" dirty="0">
                <a:effectLst/>
                <a:hlinkClick r:id="rId4"/>
              </a:rPr>
              <a:t>10.3928/00485713-20201008-01</a:t>
            </a:r>
            <a:endParaRPr lang="en-US" sz="1300" dirty="0"/>
          </a:p>
          <a:p>
            <a:pPr marL="0" indent="0">
              <a:lnSpc>
                <a:spcPct val="120000"/>
              </a:lnSpc>
              <a:spcBef>
                <a:spcPts val="0"/>
              </a:spcBef>
              <a:buNone/>
            </a:pPr>
            <a:r>
              <a:rPr lang="en-US" sz="1300" dirty="0">
                <a:effectLst/>
              </a:rPr>
              <a:t>Gaither JR, Gordon K, Crystal S, et al. Racial disparities in discontinuation of long-term opioid therapy following illicit drug use among black and white patients. </a:t>
            </a:r>
            <a:r>
              <a:rPr lang="en-US" sz="1300" i="1" dirty="0">
                <a:effectLst/>
              </a:rPr>
              <a:t>Drug Alcohol Depend</a:t>
            </a:r>
            <a:r>
              <a:rPr lang="en-US" sz="1300" dirty="0">
                <a:effectLst/>
              </a:rPr>
              <a:t>. 2018;192:371-376. doi:</a:t>
            </a:r>
            <a:r>
              <a:rPr lang="en-US" sz="1300" dirty="0">
                <a:effectLst/>
                <a:hlinkClick r:id="rId5"/>
              </a:rPr>
              <a:t>10.1016/j.drugalcdep.2018.05.033</a:t>
            </a:r>
            <a:endParaRPr lang="en-US" sz="1300" dirty="0"/>
          </a:p>
          <a:p>
            <a:pPr marL="0" indent="0">
              <a:lnSpc>
                <a:spcPct val="120000"/>
              </a:lnSpc>
              <a:spcBef>
                <a:spcPts val="0"/>
              </a:spcBef>
              <a:buNone/>
            </a:pPr>
            <a:r>
              <a:rPr lang="en-US" sz="1300" dirty="0">
                <a:effectLst/>
              </a:rPr>
              <a:t>KUNINS HV, BELLIN E, CHAZOTTE C, DU E, ARNSTEN JH. The Effect of Race on Provider Decisions to Test for Illicit Drug Use in the Peripartum Setting. </a:t>
            </a:r>
            <a:r>
              <a:rPr lang="en-US" sz="1300" i="1" dirty="0">
                <a:effectLst/>
              </a:rPr>
              <a:t>J </a:t>
            </a:r>
            <a:r>
              <a:rPr lang="en-US" sz="1300" i="1" dirty="0" err="1">
                <a:effectLst/>
              </a:rPr>
              <a:t>Womens</a:t>
            </a:r>
            <a:r>
              <a:rPr lang="en-US" sz="1300" i="1" dirty="0">
                <a:effectLst/>
              </a:rPr>
              <a:t> Health (</a:t>
            </a:r>
            <a:r>
              <a:rPr lang="en-US" sz="1300" i="1" dirty="0" err="1">
                <a:effectLst/>
              </a:rPr>
              <a:t>Larchmt</a:t>
            </a:r>
            <a:r>
              <a:rPr lang="en-US" sz="1300" i="1" dirty="0">
                <a:effectLst/>
              </a:rPr>
              <a:t>)</a:t>
            </a:r>
            <a:r>
              <a:rPr lang="en-US" sz="1300" dirty="0">
                <a:effectLst/>
              </a:rPr>
              <a:t>. 2007;16(2):245-255. doi:</a:t>
            </a:r>
            <a:r>
              <a:rPr lang="en-US" sz="1300" dirty="0">
                <a:effectLst/>
                <a:hlinkClick r:id="rId6"/>
              </a:rPr>
              <a:t>10.1089/jwh.2006.0070</a:t>
            </a:r>
            <a:endParaRPr lang="en-US" sz="1300" dirty="0"/>
          </a:p>
          <a:p>
            <a:pPr marL="0" indent="0">
              <a:lnSpc>
                <a:spcPct val="120000"/>
              </a:lnSpc>
              <a:spcBef>
                <a:spcPts val="0"/>
              </a:spcBef>
              <a:buNone/>
            </a:pPr>
            <a:r>
              <a:rPr lang="en-US" sz="1300" dirty="0" err="1">
                <a:effectLst/>
              </a:rPr>
              <a:t>Schoneich</a:t>
            </a:r>
            <a:r>
              <a:rPr lang="en-US" sz="1300" dirty="0">
                <a:effectLst/>
              </a:rPr>
              <a:t> S, </a:t>
            </a:r>
            <a:r>
              <a:rPr lang="en-US" sz="1300" dirty="0" err="1">
                <a:effectLst/>
              </a:rPr>
              <a:t>Plegue</a:t>
            </a:r>
            <a:r>
              <a:rPr lang="en-US" sz="1300" dirty="0">
                <a:effectLst/>
              </a:rPr>
              <a:t> M, </a:t>
            </a:r>
            <a:r>
              <a:rPr lang="en-US" sz="1300" dirty="0" err="1">
                <a:effectLst/>
              </a:rPr>
              <a:t>Waidley</a:t>
            </a:r>
            <a:r>
              <a:rPr lang="en-US" sz="1300" dirty="0">
                <a:effectLst/>
              </a:rPr>
              <a:t> V, et al. Incidence of Newborn Drug Testing and Variations by Birthing Parent Race and Ethnicity Before and After Recreational Cannabis Legalization. </a:t>
            </a:r>
            <a:r>
              <a:rPr lang="en-US" sz="1300" i="1" dirty="0">
                <a:effectLst/>
              </a:rPr>
              <a:t>JAMA </a:t>
            </a:r>
            <a:r>
              <a:rPr lang="en-US" sz="1300" i="1" dirty="0" err="1">
                <a:effectLst/>
              </a:rPr>
              <a:t>Netw</a:t>
            </a:r>
            <a:r>
              <a:rPr lang="en-US" sz="1300" i="1" dirty="0">
                <a:effectLst/>
              </a:rPr>
              <a:t> Open</a:t>
            </a:r>
            <a:r>
              <a:rPr lang="en-US" sz="1300" dirty="0">
                <a:effectLst/>
              </a:rPr>
              <a:t>. 2023;6(3):e232058. doi:</a:t>
            </a:r>
            <a:r>
              <a:rPr lang="en-US" sz="1300" dirty="0">
                <a:effectLst/>
                <a:hlinkClick r:id="rId7"/>
              </a:rPr>
              <a:t>10.1001/jamanetworkopen.2023.2058</a:t>
            </a:r>
            <a:endParaRPr lang="en-US" sz="1300" dirty="0"/>
          </a:p>
          <a:p>
            <a:pPr marL="0" indent="0">
              <a:lnSpc>
                <a:spcPct val="120000"/>
              </a:lnSpc>
              <a:spcBef>
                <a:spcPts val="0"/>
              </a:spcBef>
              <a:buNone/>
            </a:pPr>
            <a:r>
              <a:rPr lang="en-US" sz="1300" dirty="0">
                <a:effectLst/>
              </a:rPr>
              <a:t>Connolly D, Gilchrist G. Prevalence and correlates of substance use among transgender adults: A systematic review. </a:t>
            </a:r>
            <a:r>
              <a:rPr lang="en-US" sz="1300" i="1" dirty="0">
                <a:effectLst/>
              </a:rPr>
              <a:t>Addict </a:t>
            </a:r>
            <a:r>
              <a:rPr lang="en-US" sz="1300" i="1" dirty="0" err="1">
                <a:effectLst/>
              </a:rPr>
              <a:t>Behav</a:t>
            </a:r>
            <a:r>
              <a:rPr lang="en-US" sz="1300" dirty="0">
                <a:effectLst/>
              </a:rPr>
              <a:t>. 2020;111:106544. doi:</a:t>
            </a:r>
            <a:r>
              <a:rPr lang="en-US" sz="1300" dirty="0">
                <a:effectLst/>
                <a:hlinkClick r:id="rId8"/>
              </a:rPr>
              <a:t>10.1016/j.addbeh.2020.106544</a:t>
            </a:r>
            <a:endParaRPr lang="en-US" sz="1300" dirty="0"/>
          </a:p>
          <a:p>
            <a:pPr marL="0" indent="0">
              <a:lnSpc>
                <a:spcPct val="120000"/>
              </a:lnSpc>
              <a:spcBef>
                <a:spcPts val="0"/>
              </a:spcBef>
              <a:buNone/>
            </a:pPr>
            <a:r>
              <a:rPr lang="en-US" sz="1300" dirty="0">
                <a:effectLst/>
              </a:rPr>
              <a:t>Avery J, Han BH, </a:t>
            </a:r>
            <a:r>
              <a:rPr lang="en-US" sz="1300" dirty="0" err="1">
                <a:effectLst/>
              </a:rPr>
              <a:t>Zerbo</a:t>
            </a:r>
            <a:r>
              <a:rPr lang="en-US" sz="1300" dirty="0">
                <a:effectLst/>
              </a:rPr>
              <a:t> E, et al. Changes in psychiatry residents’ attitudes towards individuals with substance use disorders over the course of residency training. </a:t>
            </a:r>
            <a:r>
              <a:rPr lang="en-US" sz="1300" i="1" dirty="0">
                <a:effectLst/>
              </a:rPr>
              <a:t>Am J Addict</a:t>
            </a:r>
            <a:r>
              <a:rPr lang="en-US" sz="1300" dirty="0">
                <a:effectLst/>
              </a:rPr>
              <a:t>. 2017;26(1):75-79. doi:</a:t>
            </a:r>
            <a:r>
              <a:rPr lang="en-US" sz="1300" dirty="0">
                <a:effectLst/>
                <a:hlinkClick r:id="rId9"/>
              </a:rPr>
              <a:t>10.1111/ajad.12406</a:t>
            </a:r>
            <a:endParaRPr lang="en-US" sz="1300" dirty="0">
              <a:effectLst/>
            </a:endParaRPr>
          </a:p>
          <a:p>
            <a:pPr marL="0" indent="0">
              <a:lnSpc>
                <a:spcPct val="120000"/>
              </a:lnSpc>
              <a:spcBef>
                <a:spcPts val="0"/>
              </a:spcBef>
              <a:buNone/>
            </a:pPr>
            <a:r>
              <a:rPr lang="en-US" sz="1300" dirty="0">
                <a:effectLst/>
              </a:rPr>
              <a:t>Avery JD, Taylor KE, Kast KA, et al. Attitudes Toward Individuals With Mental Illness and Substance Use Disorders Among Resident Physicians. </a:t>
            </a:r>
            <a:r>
              <a:rPr lang="en-US" sz="1300" i="1" dirty="0">
                <a:effectLst/>
              </a:rPr>
              <a:t>Prim Care Companion CNS </a:t>
            </a:r>
            <a:r>
              <a:rPr lang="en-US" sz="1300" i="1" dirty="0" err="1">
                <a:effectLst/>
              </a:rPr>
              <a:t>Disord</a:t>
            </a:r>
            <a:r>
              <a:rPr lang="en-US" sz="1300" dirty="0">
                <a:effectLst/>
              </a:rPr>
              <a:t>. 2019;21(1):18m02382. doi:</a:t>
            </a:r>
            <a:r>
              <a:rPr lang="en-US" sz="1300" dirty="0">
                <a:effectLst/>
                <a:hlinkClick r:id="rId10"/>
              </a:rPr>
              <a:t>10.4088/PCC.18m02382</a:t>
            </a:r>
            <a:endParaRPr lang="en-US" sz="1300" dirty="0">
              <a:effectLst/>
            </a:endParaRPr>
          </a:p>
          <a:p>
            <a:pPr marL="0" indent="0">
              <a:lnSpc>
                <a:spcPct val="120000"/>
              </a:lnSpc>
              <a:spcBef>
                <a:spcPts val="0"/>
              </a:spcBef>
              <a:buNone/>
            </a:pPr>
            <a:r>
              <a:rPr lang="en-US" sz="1300" dirty="0">
                <a:effectLst/>
              </a:rPr>
              <a:t>Ellen C. Meltzer MD F MSc, PhD AS, BA SB, et al. Stigmatization of Substance Use Disorders Among Internal Medicine Residents. </a:t>
            </a:r>
            <a:r>
              <a:rPr lang="en-US" sz="1300" i="1" dirty="0">
                <a:effectLst/>
              </a:rPr>
              <a:t>Substance Abuse</a:t>
            </a:r>
            <a:r>
              <a:rPr lang="en-US" sz="1300" dirty="0">
                <a:effectLst/>
              </a:rPr>
              <a:t>. 2013;34(4):356-362. doi:</a:t>
            </a:r>
            <a:r>
              <a:rPr lang="en-US" sz="1300" dirty="0">
                <a:effectLst/>
                <a:hlinkClick r:id="rId11"/>
              </a:rPr>
              <a:t>10.1080/08897077.2013.815143</a:t>
            </a:r>
            <a:endParaRPr lang="en-US" sz="1300" dirty="0"/>
          </a:p>
          <a:p>
            <a:pPr marL="0" indent="0">
              <a:lnSpc>
                <a:spcPct val="120000"/>
              </a:lnSpc>
              <a:spcBef>
                <a:spcPts val="0"/>
              </a:spcBef>
              <a:buNone/>
            </a:pPr>
            <a:r>
              <a:rPr lang="en-US" sz="1300" dirty="0" err="1">
                <a:effectLst/>
              </a:rPr>
              <a:t>Truncali</a:t>
            </a:r>
            <a:r>
              <a:rPr lang="en-US" sz="1300" dirty="0">
                <a:effectLst/>
              </a:rPr>
              <a:t> A, Silva K, Stickney I, Johnson M, Holt CT. An Asynchronous Curriculum to Address Substance Use Disorder Training Needs for Medical and Surgical Residents. </a:t>
            </a:r>
            <a:r>
              <a:rPr lang="en-US" sz="1300" i="1" dirty="0">
                <a:effectLst/>
              </a:rPr>
              <a:t>Journal of Public Health Management and Practice</a:t>
            </a:r>
            <a:r>
              <a:rPr lang="en-US" sz="1300" dirty="0">
                <a:effectLst/>
              </a:rPr>
              <a:t>. 2021;27(1):S168-S173. doi:</a:t>
            </a:r>
            <a:r>
              <a:rPr lang="en-US" sz="1300" dirty="0">
                <a:effectLst/>
                <a:hlinkClick r:id="rId12"/>
              </a:rPr>
              <a:t>10.1097/PHH.0000000000001305</a:t>
            </a:r>
            <a:endParaRPr lang="en-US" sz="1300" dirty="0">
              <a:effectLst/>
            </a:endParaRPr>
          </a:p>
          <a:p>
            <a:pPr marL="0" indent="0">
              <a:lnSpc>
                <a:spcPct val="120000"/>
              </a:lnSpc>
              <a:spcBef>
                <a:spcPts val="0"/>
              </a:spcBef>
              <a:buNone/>
            </a:pPr>
            <a:r>
              <a:rPr lang="en-US" sz="1300" dirty="0" err="1">
                <a:effectLst/>
              </a:rPr>
              <a:t>Christison</a:t>
            </a:r>
            <a:r>
              <a:rPr lang="en-US" sz="1300" dirty="0">
                <a:effectLst/>
              </a:rPr>
              <a:t> GW, Haviland MG, Riggs ML. The medical condition regard scale: measuring reactions to diagnoses. </a:t>
            </a:r>
            <a:r>
              <a:rPr lang="en-US" sz="1300" i="1" dirty="0" err="1">
                <a:effectLst/>
              </a:rPr>
              <a:t>Acad</a:t>
            </a:r>
            <a:r>
              <a:rPr lang="en-US" sz="1300" i="1" dirty="0">
                <a:effectLst/>
              </a:rPr>
              <a:t> Med</a:t>
            </a:r>
            <a:r>
              <a:rPr lang="en-US" sz="1300" dirty="0">
                <a:effectLst/>
              </a:rPr>
              <a:t>. 2002;77(3):257-262. doi:</a:t>
            </a:r>
            <a:r>
              <a:rPr lang="en-US" sz="1300" dirty="0">
                <a:effectLst/>
                <a:hlinkClick r:id="rId13"/>
              </a:rPr>
              <a:t>10.1097/00001888-200203000-00017</a:t>
            </a:r>
            <a:endParaRPr lang="en-US" sz="1300" dirty="0">
              <a:effectLst/>
            </a:endParaRPr>
          </a:p>
          <a:p>
            <a:pPr marL="0" indent="0">
              <a:lnSpc>
                <a:spcPct val="120000"/>
              </a:lnSpc>
              <a:spcBef>
                <a:spcPts val="0"/>
              </a:spcBef>
              <a:buNone/>
            </a:pPr>
            <a:r>
              <a:rPr lang="en-US" sz="1300" dirty="0" err="1">
                <a:effectLst/>
              </a:rPr>
              <a:t>Wakeman</a:t>
            </a:r>
            <a:r>
              <a:rPr lang="en-US" sz="1300" dirty="0">
                <a:effectLst/>
              </a:rPr>
              <a:t> SE, Pham-Kanter G, Baggett MV, Campbell EG. Medicine Resident Preparedness to Diagnose and Treat Substance Use Disorders: Impact of an Enhanced Curriculum. </a:t>
            </a:r>
            <a:r>
              <a:rPr lang="en-US" sz="1300" i="1" dirty="0">
                <a:effectLst/>
              </a:rPr>
              <a:t>Substance Abuse</a:t>
            </a:r>
            <a:r>
              <a:rPr lang="en-US" sz="1300" dirty="0">
                <a:effectLst/>
              </a:rPr>
              <a:t>. 2015;36(4):427-433. doi:</a:t>
            </a:r>
            <a:r>
              <a:rPr lang="en-US" sz="1300" dirty="0">
                <a:effectLst/>
                <a:hlinkClick r:id="rId14"/>
              </a:rPr>
              <a:t>10.1080/08897077.2014.962722</a:t>
            </a:r>
            <a:endParaRPr lang="en-US" sz="1300" dirty="0"/>
          </a:p>
          <a:p>
            <a:pPr marL="0" indent="0">
              <a:lnSpc>
                <a:spcPct val="120000"/>
              </a:lnSpc>
              <a:spcBef>
                <a:spcPts val="0"/>
              </a:spcBef>
              <a:buNone/>
            </a:pPr>
            <a:r>
              <a:rPr lang="en-US" sz="1300" dirty="0">
                <a:effectLst/>
              </a:rPr>
              <a:t>Jackson AH, Alford DP, </a:t>
            </a:r>
            <a:r>
              <a:rPr lang="en-US" sz="1300" dirty="0" err="1">
                <a:effectLst/>
              </a:rPr>
              <a:t>Dubé</a:t>
            </a:r>
            <a:r>
              <a:rPr lang="en-US" sz="1300" dirty="0">
                <a:effectLst/>
              </a:rPr>
              <a:t> CE, </a:t>
            </a:r>
            <a:r>
              <a:rPr lang="en-US" sz="1300" dirty="0" err="1">
                <a:effectLst/>
              </a:rPr>
              <a:t>Saitz</a:t>
            </a:r>
            <a:r>
              <a:rPr lang="en-US" sz="1300" dirty="0">
                <a:effectLst/>
              </a:rPr>
              <a:t> R. Internal medicine residency training for unhealthy alcohol and other drug use: recommendations for curriculum design. </a:t>
            </a:r>
            <a:r>
              <a:rPr lang="en-US" sz="1300" i="1" dirty="0">
                <a:effectLst/>
              </a:rPr>
              <a:t>BMC Med Educ</a:t>
            </a:r>
            <a:r>
              <a:rPr lang="en-US" sz="1300" dirty="0">
                <a:effectLst/>
              </a:rPr>
              <a:t>. 2010;10:22. doi:</a:t>
            </a:r>
            <a:r>
              <a:rPr lang="en-US" sz="1300" dirty="0">
                <a:effectLst/>
                <a:hlinkClick r:id="rId15"/>
              </a:rPr>
              <a:t>10.1186/1472-6920-10-22</a:t>
            </a:r>
            <a:endParaRPr lang="en-US" sz="1300" dirty="0"/>
          </a:p>
          <a:p>
            <a:pPr marL="0" indent="0">
              <a:lnSpc>
                <a:spcPct val="120000"/>
              </a:lnSpc>
              <a:spcBef>
                <a:spcPts val="0"/>
              </a:spcBef>
              <a:buNone/>
            </a:pPr>
            <a:r>
              <a:rPr lang="en-US" sz="1300" dirty="0">
                <a:effectLst/>
              </a:rPr>
              <a:t>McGinty EE, Barry CL. Stigma Reduction to Combat the Addiction Crisis — Developing an Evidence Base. </a:t>
            </a:r>
            <a:r>
              <a:rPr lang="en-US" sz="1300" i="1" dirty="0">
                <a:effectLst/>
              </a:rPr>
              <a:t>New England Journal of Medicine</a:t>
            </a:r>
            <a:r>
              <a:rPr lang="en-US" sz="1300" dirty="0">
                <a:effectLst/>
              </a:rPr>
              <a:t>. 2020;382(14):1291-1292. doi:</a:t>
            </a:r>
            <a:r>
              <a:rPr lang="en-US" sz="1300" dirty="0">
                <a:effectLst/>
                <a:hlinkClick r:id="rId16"/>
              </a:rPr>
              <a:t>10.1056/NEJMp2000227</a:t>
            </a:r>
            <a:endParaRPr lang="en-US" sz="1300" dirty="0">
              <a:effectLst/>
            </a:endParaRPr>
          </a:p>
          <a:p>
            <a:pPr marL="0" indent="0">
              <a:spcBef>
                <a:spcPts val="0"/>
              </a:spcBef>
              <a:spcAft>
                <a:spcPts val="0"/>
              </a:spcAft>
              <a:buNone/>
            </a:pPr>
            <a:endParaRPr lang="en-US" sz="800" dirty="0">
              <a:effectLst/>
            </a:endParaRPr>
          </a:p>
          <a:p>
            <a:pPr marL="0" indent="0">
              <a:spcBef>
                <a:spcPts val="0"/>
              </a:spcBef>
              <a:spcAft>
                <a:spcPts val="0"/>
              </a:spcAft>
              <a:buNone/>
            </a:pPr>
            <a:endParaRPr lang="en-US" sz="800" dirty="0">
              <a:effectLst/>
            </a:endParaRPr>
          </a:p>
          <a:p>
            <a:pPr marL="0" indent="0">
              <a:spcBef>
                <a:spcPts val="0"/>
              </a:spcBef>
              <a:spcAft>
                <a:spcPts val="0"/>
              </a:spcAft>
              <a:buNone/>
            </a:pPr>
            <a:endParaRPr lang="en-US" sz="800" dirty="0">
              <a:effectLst/>
            </a:endParaRPr>
          </a:p>
          <a:p>
            <a:pPr marL="0" indent="0">
              <a:spcBef>
                <a:spcPts val="0"/>
              </a:spcBef>
              <a:spcAft>
                <a:spcPts val="0"/>
              </a:spcAft>
              <a:buNone/>
            </a:pPr>
            <a:endParaRPr lang="en-US" sz="800" dirty="0">
              <a:effectLst/>
            </a:endParaRPr>
          </a:p>
          <a:p>
            <a:pPr marL="0" indent="0">
              <a:buNone/>
            </a:pPr>
            <a:endParaRPr lang="en-US" sz="800" dirty="0">
              <a:effectLst/>
            </a:endParaRPr>
          </a:p>
          <a:p>
            <a:pPr marL="0" indent="0">
              <a:buNone/>
            </a:pPr>
            <a:endParaRPr lang="en-US" sz="800" dirty="0">
              <a:effectLst/>
            </a:endParaRPr>
          </a:p>
          <a:p>
            <a:pPr marL="0" indent="0">
              <a:buNone/>
            </a:pPr>
            <a:endParaRPr lang="en-US" sz="800" dirty="0">
              <a:effectLst/>
            </a:endParaRPr>
          </a:p>
          <a:p>
            <a:pPr marL="0" indent="0">
              <a:buNone/>
            </a:pPr>
            <a:endParaRPr lang="en-US" sz="1000" dirty="0">
              <a:effectLst/>
            </a:endParaRPr>
          </a:p>
          <a:p>
            <a:pPr marL="0" indent="0">
              <a:buNone/>
            </a:pPr>
            <a:endParaRPr lang="en-US" sz="1200" dirty="0">
              <a:effectLst/>
            </a:endParaRP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8738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68F5-05DD-81BC-3ECD-D672A8CC9295}"/>
              </a:ext>
            </a:extLst>
          </p:cNvPr>
          <p:cNvSpPr>
            <a:spLocks noGrp="1"/>
          </p:cNvSpPr>
          <p:nvPr>
            <p:ph type="title"/>
          </p:nvPr>
        </p:nvSpPr>
        <p:spPr/>
        <p:txBody>
          <a:bodyPr/>
          <a:lstStyle/>
          <a:p>
            <a:r>
              <a:rPr lang="en-US" dirty="0">
                <a:solidFill>
                  <a:schemeClr val="accent6">
                    <a:lumMod val="75000"/>
                  </a:schemeClr>
                </a:solidFill>
              </a:rPr>
              <a:t>Acknowledgements</a:t>
            </a:r>
          </a:p>
        </p:txBody>
      </p:sp>
      <p:sp>
        <p:nvSpPr>
          <p:cNvPr id="3" name="Content Placeholder 2">
            <a:extLst>
              <a:ext uri="{FF2B5EF4-FFF2-40B4-BE49-F238E27FC236}">
                <a16:creationId xmlns:a16="http://schemas.microsoft.com/office/drawing/2014/main" id="{4A4D9F45-EB64-0257-FA0C-2314D516B233}"/>
              </a:ext>
            </a:extLst>
          </p:cNvPr>
          <p:cNvSpPr>
            <a:spLocks noGrp="1"/>
          </p:cNvSpPr>
          <p:nvPr>
            <p:ph idx="1"/>
          </p:nvPr>
        </p:nvSpPr>
        <p:spPr/>
        <p:txBody>
          <a:bodyPr>
            <a:normAutofit/>
          </a:bodyPr>
          <a:lstStyle/>
          <a:p>
            <a:r>
              <a:rPr lang="en-US" sz="2400" dirty="0"/>
              <a:t>The Samuel H. Wise Fellowship in General Internal Medicine at Oregon Health &amp; Science University</a:t>
            </a:r>
          </a:p>
          <a:p>
            <a:r>
              <a:rPr lang="en-US" sz="2400" dirty="0" err="1">
                <a:effectLst/>
                <a:latin typeface="Calibri" panose="020F0502020204030204" pitchFamily="34" charset="0"/>
                <a:ea typeface="Calibri" panose="020F0502020204030204" pitchFamily="34" charset="0"/>
                <a:cs typeface="Times New Roman" panose="02020603050405020304" pitchFamily="18" charset="0"/>
              </a:rPr>
              <a:t>REDCap</a:t>
            </a:r>
            <a:r>
              <a:rPr lang="en-US" sz="2400" dirty="0">
                <a:effectLst/>
                <a:latin typeface="Calibri" panose="020F0502020204030204" pitchFamily="34" charset="0"/>
                <a:ea typeface="Calibri" panose="020F0502020204030204" pitchFamily="34" charset="0"/>
                <a:cs typeface="Times New Roman" panose="02020603050405020304" pitchFamily="18" charset="0"/>
              </a:rPr>
              <a:t>, under grant support by the Oregon Clinical and Translational Research Institute</a:t>
            </a:r>
            <a:r>
              <a:rPr lang="en-US" sz="2000" dirty="0">
                <a:effectLst/>
              </a:rPr>
              <a:t> </a:t>
            </a:r>
            <a:endParaRPr lang="en-US" sz="3200" dirty="0"/>
          </a:p>
          <a:p>
            <a:r>
              <a:rPr lang="en-US" sz="2400" dirty="0"/>
              <a:t>Providence St. Vincent Internal Medicine Residency in Portland, Oregon</a:t>
            </a:r>
          </a:p>
          <a:p>
            <a:r>
              <a:rPr lang="en-US" sz="2400" dirty="0"/>
              <a:t>Peer support specialists at the Mental Health and Addiction Association of Oregon (MHAAO)</a:t>
            </a:r>
            <a:endParaRPr lang="en-US" dirty="0"/>
          </a:p>
          <a:p>
            <a:endParaRPr lang="en-US" dirty="0"/>
          </a:p>
        </p:txBody>
      </p:sp>
    </p:spTree>
    <p:extLst>
      <p:ext uri="{BB962C8B-B14F-4D97-AF65-F5344CB8AC3E}">
        <p14:creationId xmlns:p14="http://schemas.microsoft.com/office/powerpoint/2010/main" val="3546475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68F5-05DD-81BC-3ECD-D672A8CC9295}"/>
              </a:ext>
            </a:extLst>
          </p:cNvPr>
          <p:cNvSpPr>
            <a:spLocks noGrp="1"/>
          </p:cNvSpPr>
          <p:nvPr>
            <p:ph type="title"/>
          </p:nvPr>
        </p:nvSpPr>
        <p:spPr/>
        <p:txBody>
          <a:bodyPr/>
          <a:lstStyle/>
          <a:p>
            <a:r>
              <a:rPr lang="en-US" dirty="0">
                <a:solidFill>
                  <a:schemeClr val="accent6">
                    <a:lumMod val="75000"/>
                  </a:schemeClr>
                </a:solidFill>
              </a:rPr>
              <a:t>Background</a:t>
            </a:r>
          </a:p>
        </p:txBody>
      </p:sp>
      <p:sp>
        <p:nvSpPr>
          <p:cNvPr id="3" name="Content Placeholder 2">
            <a:extLst>
              <a:ext uri="{FF2B5EF4-FFF2-40B4-BE49-F238E27FC236}">
                <a16:creationId xmlns:a16="http://schemas.microsoft.com/office/drawing/2014/main" id="{4A4D9F45-EB64-0257-FA0C-2314D516B233}"/>
              </a:ext>
            </a:extLst>
          </p:cNvPr>
          <p:cNvSpPr>
            <a:spLocks noGrp="1"/>
          </p:cNvSpPr>
          <p:nvPr>
            <p:ph idx="1"/>
          </p:nvPr>
        </p:nvSpPr>
        <p:spPr>
          <a:xfrm>
            <a:off x="838200" y="1825624"/>
            <a:ext cx="8053552" cy="4785487"/>
          </a:xfrm>
        </p:spPr>
        <p:txBody>
          <a:bodyPr>
            <a:normAutofit/>
          </a:bodyPr>
          <a:lstStyle/>
          <a:p>
            <a:r>
              <a:rPr lang="en-US" sz="2400" b="0" i="0" dirty="0">
                <a:solidFill>
                  <a:srgbClr val="000000"/>
                </a:solidFill>
                <a:effectLst/>
              </a:rPr>
              <a:t>One critical barrier to treatment of substance use disorders (SUDs) is the low number of generalist providers who are willing and able to provide it</a:t>
            </a:r>
          </a:p>
          <a:p>
            <a:r>
              <a:rPr lang="en-US" sz="2400" b="0" i="0" dirty="0">
                <a:solidFill>
                  <a:srgbClr val="000000"/>
                </a:solidFill>
                <a:effectLst/>
              </a:rPr>
              <a:t>Degree of provider stigma is directly correlated with failure to provide or refer patients with SUD for appropriate treatmen</a:t>
            </a:r>
            <a:r>
              <a:rPr lang="en-US" sz="2400" dirty="0">
                <a:solidFill>
                  <a:srgbClr val="000000"/>
                </a:solidFill>
              </a:rPr>
              <a:t>t</a:t>
            </a:r>
          </a:p>
          <a:p>
            <a:r>
              <a:rPr lang="en-US" sz="2400" dirty="0">
                <a:solidFill>
                  <a:srgbClr val="000000"/>
                </a:solidFill>
              </a:rPr>
              <a:t>Stigma and lack of access to care amplify health disparities</a:t>
            </a:r>
          </a:p>
          <a:p>
            <a:endParaRPr lang="en-US" sz="2400" dirty="0">
              <a:solidFill>
                <a:srgbClr val="000000"/>
              </a:solidFill>
            </a:endParaRPr>
          </a:p>
          <a:p>
            <a:endParaRPr lang="en-US" sz="2400" dirty="0">
              <a:solidFill>
                <a:srgbClr val="000000"/>
              </a:solidFill>
            </a:endParaRPr>
          </a:p>
        </p:txBody>
      </p:sp>
      <p:pic>
        <p:nvPicPr>
          <p:cNvPr id="7" name="Graphic 6" descr="Doctor female outline">
            <a:extLst>
              <a:ext uri="{FF2B5EF4-FFF2-40B4-BE49-F238E27FC236}">
                <a16:creationId xmlns:a16="http://schemas.microsoft.com/office/drawing/2014/main" id="{015C54AE-C37F-00B8-7590-E2A33A796C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70846" y="2675037"/>
            <a:ext cx="1664215" cy="1664215"/>
          </a:xfrm>
          <a:prstGeom prst="rect">
            <a:avLst/>
          </a:prstGeom>
        </p:spPr>
      </p:pic>
      <p:sp>
        <p:nvSpPr>
          <p:cNvPr id="4" name="TextBox 3">
            <a:extLst>
              <a:ext uri="{FF2B5EF4-FFF2-40B4-BE49-F238E27FC236}">
                <a16:creationId xmlns:a16="http://schemas.microsoft.com/office/drawing/2014/main" id="{62485078-3EC5-11F0-94D2-2B6523B76B4D}"/>
              </a:ext>
            </a:extLst>
          </p:cNvPr>
          <p:cNvSpPr txBox="1"/>
          <p:nvPr/>
        </p:nvSpPr>
        <p:spPr>
          <a:xfrm>
            <a:off x="669851" y="6581001"/>
            <a:ext cx="11430000" cy="276999"/>
          </a:xfrm>
          <a:prstGeom prst="rect">
            <a:avLst/>
          </a:prstGeom>
          <a:noFill/>
        </p:spPr>
        <p:txBody>
          <a:bodyPr wrap="square" rtlCol="0">
            <a:spAutoFit/>
          </a:bodyPr>
          <a:lstStyle/>
          <a:p>
            <a:pPr algn="r"/>
            <a:r>
              <a:rPr lang="en-US" sz="1200" dirty="0" err="1">
                <a:solidFill>
                  <a:schemeClr val="bg1">
                    <a:lumMod val="50000"/>
                  </a:schemeClr>
                </a:solidFill>
              </a:rPr>
              <a:t>Wakeman</a:t>
            </a:r>
            <a:r>
              <a:rPr lang="en-US" sz="1200" dirty="0">
                <a:solidFill>
                  <a:schemeClr val="bg1">
                    <a:lumMod val="50000"/>
                  </a:schemeClr>
                </a:solidFill>
              </a:rPr>
              <a:t>, et al., 2016; McGinty, et al., 2020; Stone, et al., 2021; </a:t>
            </a:r>
            <a:r>
              <a:rPr lang="en-US" sz="1200" dirty="0" err="1">
                <a:solidFill>
                  <a:schemeClr val="bg1">
                    <a:lumMod val="50000"/>
                  </a:schemeClr>
                </a:solidFill>
              </a:rPr>
              <a:t>Farahmand</a:t>
            </a:r>
            <a:r>
              <a:rPr lang="en-US" sz="1200" dirty="0">
                <a:solidFill>
                  <a:schemeClr val="bg1">
                    <a:lumMod val="50000"/>
                  </a:schemeClr>
                </a:solidFill>
              </a:rPr>
              <a:t>, et al, 2020; Gaither, et al., 2018; </a:t>
            </a:r>
            <a:r>
              <a:rPr lang="en-US" sz="1200" dirty="0" err="1">
                <a:solidFill>
                  <a:schemeClr val="bg1">
                    <a:lumMod val="50000"/>
                  </a:schemeClr>
                </a:solidFill>
              </a:rPr>
              <a:t>Kunins</a:t>
            </a:r>
            <a:r>
              <a:rPr lang="en-US" sz="1200" dirty="0">
                <a:solidFill>
                  <a:schemeClr val="bg1">
                    <a:lumMod val="50000"/>
                  </a:schemeClr>
                </a:solidFill>
              </a:rPr>
              <a:t>, et al., 2007; </a:t>
            </a:r>
            <a:r>
              <a:rPr lang="en-US" sz="1200" dirty="0" err="1">
                <a:solidFill>
                  <a:schemeClr val="bg1">
                    <a:lumMod val="50000"/>
                  </a:schemeClr>
                </a:solidFill>
              </a:rPr>
              <a:t>Schoneich</a:t>
            </a:r>
            <a:r>
              <a:rPr lang="en-US" sz="1200" dirty="0">
                <a:solidFill>
                  <a:schemeClr val="bg1">
                    <a:lumMod val="50000"/>
                  </a:schemeClr>
                </a:solidFill>
              </a:rPr>
              <a:t>, et al., 2023.</a:t>
            </a:r>
          </a:p>
        </p:txBody>
      </p:sp>
    </p:spTree>
    <p:extLst>
      <p:ext uri="{BB962C8B-B14F-4D97-AF65-F5344CB8AC3E}">
        <p14:creationId xmlns:p14="http://schemas.microsoft.com/office/powerpoint/2010/main" val="122370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68F5-05DD-81BC-3ECD-D672A8CC9295}"/>
              </a:ext>
            </a:extLst>
          </p:cNvPr>
          <p:cNvSpPr>
            <a:spLocks noGrp="1"/>
          </p:cNvSpPr>
          <p:nvPr>
            <p:ph type="title"/>
          </p:nvPr>
        </p:nvSpPr>
        <p:spPr/>
        <p:txBody>
          <a:bodyPr/>
          <a:lstStyle/>
          <a:p>
            <a:r>
              <a:rPr lang="en-US" dirty="0">
                <a:solidFill>
                  <a:schemeClr val="accent6">
                    <a:lumMod val="75000"/>
                  </a:schemeClr>
                </a:solidFill>
              </a:rPr>
              <a:t>Background</a:t>
            </a:r>
          </a:p>
        </p:txBody>
      </p:sp>
      <p:sp>
        <p:nvSpPr>
          <p:cNvPr id="3" name="Content Placeholder 2">
            <a:extLst>
              <a:ext uri="{FF2B5EF4-FFF2-40B4-BE49-F238E27FC236}">
                <a16:creationId xmlns:a16="http://schemas.microsoft.com/office/drawing/2014/main" id="{4A4D9F45-EB64-0257-FA0C-2314D516B233}"/>
              </a:ext>
            </a:extLst>
          </p:cNvPr>
          <p:cNvSpPr>
            <a:spLocks noGrp="1"/>
          </p:cNvSpPr>
          <p:nvPr>
            <p:ph idx="1"/>
          </p:nvPr>
        </p:nvSpPr>
        <p:spPr>
          <a:xfrm>
            <a:off x="838199" y="1825625"/>
            <a:ext cx="7958960" cy="4351338"/>
          </a:xfrm>
        </p:spPr>
        <p:txBody>
          <a:bodyPr>
            <a:normAutofit/>
          </a:bodyPr>
          <a:lstStyle/>
          <a:p>
            <a:r>
              <a:rPr lang="en-US" sz="2400" b="0" i="0" dirty="0">
                <a:solidFill>
                  <a:srgbClr val="000000"/>
                </a:solidFill>
                <a:effectLst/>
              </a:rPr>
              <a:t>Resident physicians’ negative attitudes and low interest in treating patients with SUDs have been reported to worsen during training</a:t>
            </a:r>
          </a:p>
          <a:p>
            <a:r>
              <a:rPr lang="en-US" sz="2400" dirty="0">
                <a:solidFill>
                  <a:srgbClr val="000000"/>
                </a:solidFill>
              </a:rPr>
              <a:t>G</a:t>
            </a:r>
            <a:r>
              <a:rPr lang="en-US" sz="2400" b="0" i="0" dirty="0">
                <a:solidFill>
                  <a:srgbClr val="000000"/>
                </a:solidFill>
                <a:effectLst/>
              </a:rPr>
              <a:t>raduate medical education is an important setting for an intervention designed to counteract attitudinal deterioration and promote interest in treating patients with SUD</a:t>
            </a:r>
          </a:p>
          <a:p>
            <a:r>
              <a:rPr lang="en-US" sz="2400" b="0" i="0" dirty="0">
                <a:solidFill>
                  <a:srgbClr val="000000"/>
                </a:solidFill>
                <a:effectLst/>
              </a:rPr>
              <a:t>Prior curricular interventions have sought to improve preparedness to care for patients with SUD or to reduce stigma, but rarely both</a:t>
            </a:r>
          </a:p>
        </p:txBody>
      </p:sp>
      <p:pic>
        <p:nvPicPr>
          <p:cNvPr id="5" name="Graphic 4" descr="Doctor female outline">
            <a:extLst>
              <a:ext uri="{FF2B5EF4-FFF2-40B4-BE49-F238E27FC236}">
                <a16:creationId xmlns:a16="http://schemas.microsoft.com/office/drawing/2014/main" id="{13E312FB-7C8A-9AB8-49AB-A305EDDF8C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70846" y="2675037"/>
            <a:ext cx="1664215" cy="1664215"/>
          </a:xfrm>
          <a:prstGeom prst="rect">
            <a:avLst/>
          </a:prstGeom>
        </p:spPr>
      </p:pic>
      <p:sp>
        <p:nvSpPr>
          <p:cNvPr id="6" name="TextBox 5">
            <a:extLst>
              <a:ext uri="{FF2B5EF4-FFF2-40B4-BE49-F238E27FC236}">
                <a16:creationId xmlns:a16="http://schemas.microsoft.com/office/drawing/2014/main" id="{916DAC55-F140-AEF9-8077-C058DBFC11A1}"/>
              </a:ext>
            </a:extLst>
          </p:cNvPr>
          <p:cNvSpPr txBox="1"/>
          <p:nvPr/>
        </p:nvSpPr>
        <p:spPr>
          <a:xfrm>
            <a:off x="669852" y="6581001"/>
            <a:ext cx="11522148" cy="276999"/>
          </a:xfrm>
          <a:prstGeom prst="rect">
            <a:avLst/>
          </a:prstGeom>
          <a:noFill/>
        </p:spPr>
        <p:txBody>
          <a:bodyPr wrap="square" rtlCol="0">
            <a:spAutoFit/>
          </a:bodyPr>
          <a:lstStyle/>
          <a:p>
            <a:pPr algn="r"/>
            <a:r>
              <a:rPr lang="en-US" sz="1200" dirty="0">
                <a:solidFill>
                  <a:schemeClr val="bg1">
                    <a:lumMod val="50000"/>
                  </a:schemeClr>
                </a:solidFill>
              </a:rPr>
              <a:t>Avery, et al., 2016; Avery, et al., 2019; Meltzer, et al, 2013;  </a:t>
            </a:r>
            <a:r>
              <a:rPr lang="en-US" sz="1200" dirty="0" err="1">
                <a:solidFill>
                  <a:schemeClr val="bg1">
                    <a:lumMod val="50000"/>
                  </a:schemeClr>
                </a:solidFill>
              </a:rPr>
              <a:t>Truncali</a:t>
            </a:r>
            <a:r>
              <a:rPr lang="en-US" sz="1200" dirty="0">
                <a:solidFill>
                  <a:schemeClr val="bg1">
                    <a:lumMod val="50000"/>
                  </a:schemeClr>
                </a:solidFill>
              </a:rPr>
              <a:t>, et al., 2021 </a:t>
            </a:r>
          </a:p>
        </p:txBody>
      </p:sp>
    </p:spTree>
    <p:extLst>
      <p:ext uri="{BB962C8B-B14F-4D97-AF65-F5344CB8AC3E}">
        <p14:creationId xmlns:p14="http://schemas.microsoft.com/office/powerpoint/2010/main" val="426367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68F5-05DD-81BC-3ECD-D672A8CC9295}"/>
              </a:ext>
            </a:extLst>
          </p:cNvPr>
          <p:cNvSpPr>
            <a:spLocks noGrp="1"/>
          </p:cNvSpPr>
          <p:nvPr>
            <p:ph type="title"/>
          </p:nvPr>
        </p:nvSpPr>
        <p:spPr/>
        <p:txBody>
          <a:bodyPr/>
          <a:lstStyle/>
          <a:p>
            <a:r>
              <a:rPr lang="en-US" dirty="0">
                <a:solidFill>
                  <a:schemeClr val="accent6">
                    <a:lumMod val="75000"/>
                  </a:schemeClr>
                </a:solidFill>
              </a:rPr>
              <a:t>Objective</a:t>
            </a:r>
          </a:p>
        </p:txBody>
      </p:sp>
      <p:sp>
        <p:nvSpPr>
          <p:cNvPr id="3" name="Content Placeholder 2">
            <a:extLst>
              <a:ext uri="{FF2B5EF4-FFF2-40B4-BE49-F238E27FC236}">
                <a16:creationId xmlns:a16="http://schemas.microsoft.com/office/drawing/2014/main" id="{4A4D9F45-EB64-0257-FA0C-2314D516B233}"/>
              </a:ext>
            </a:extLst>
          </p:cNvPr>
          <p:cNvSpPr>
            <a:spLocks noGrp="1"/>
          </p:cNvSpPr>
          <p:nvPr>
            <p:ph idx="1"/>
          </p:nvPr>
        </p:nvSpPr>
        <p:spPr>
          <a:xfrm>
            <a:off x="838200" y="1825625"/>
            <a:ext cx="8415528" cy="4351338"/>
          </a:xfrm>
        </p:spPr>
        <p:txBody>
          <a:bodyPr>
            <a:normAutofit/>
          </a:bodyPr>
          <a:lstStyle/>
          <a:p>
            <a:pPr marL="0" indent="0">
              <a:buNone/>
            </a:pPr>
            <a:r>
              <a:rPr lang="en-US" dirty="0">
                <a:solidFill>
                  <a:srgbClr val="000000"/>
                </a:solidFill>
              </a:rPr>
              <a:t>D</a:t>
            </a:r>
            <a:r>
              <a:rPr lang="en-US" b="0" i="0" dirty="0">
                <a:solidFill>
                  <a:srgbClr val="000000"/>
                </a:solidFill>
                <a:effectLst/>
              </a:rPr>
              <a:t>esign, implement and evaluate:</a:t>
            </a:r>
          </a:p>
          <a:p>
            <a:r>
              <a:rPr lang="en-US" b="0" i="0" dirty="0">
                <a:solidFill>
                  <a:srgbClr val="000000"/>
                </a:solidFill>
                <a:effectLst/>
              </a:rPr>
              <a:t>a comprehensive curriculum in SUD care for internal medicine residents</a:t>
            </a:r>
          </a:p>
          <a:p>
            <a:r>
              <a:rPr lang="en-US" b="0" i="0" dirty="0">
                <a:solidFill>
                  <a:srgbClr val="000000"/>
                </a:solidFill>
                <a:effectLst/>
              </a:rPr>
              <a:t>using anti-stigma messaging techniques</a:t>
            </a:r>
          </a:p>
          <a:p>
            <a:r>
              <a:rPr lang="en-US" b="0" i="0" dirty="0">
                <a:solidFill>
                  <a:srgbClr val="000000"/>
                </a:solidFill>
                <a:effectLst/>
              </a:rPr>
              <a:t>with the aim of increasing</a:t>
            </a:r>
          </a:p>
          <a:p>
            <a:pPr lvl="1"/>
            <a:r>
              <a:rPr lang="en-US" b="0" i="0" dirty="0">
                <a:solidFill>
                  <a:srgbClr val="000000"/>
                </a:solidFill>
                <a:effectLst/>
              </a:rPr>
              <a:t>practice preparedness</a:t>
            </a:r>
          </a:p>
          <a:p>
            <a:pPr lvl="1"/>
            <a:r>
              <a:rPr lang="en-US" dirty="0">
                <a:solidFill>
                  <a:srgbClr val="000000"/>
                </a:solidFill>
              </a:rPr>
              <a:t>knowledge</a:t>
            </a:r>
          </a:p>
          <a:p>
            <a:pPr lvl="1"/>
            <a:r>
              <a:rPr lang="en-US" dirty="0">
                <a:solidFill>
                  <a:srgbClr val="000000"/>
                </a:solidFill>
              </a:rPr>
              <a:t>p</a:t>
            </a:r>
            <a:r>
              <a:rPr lang="en-US" b="0" i="0" dirty="0">
                <a:solidFill>
                  <a:srgbClr val="000000"/>
                </a:solidFill>
                <a:effectLst/>
              </a:rPr>
              <a:t>ositive regard for patients with SUD</a:t>
            </a:r>
            <a:endParaRPr lang="en-US" sz="5400" dirty="0"/>
          </a:p>
        </p:txBody>
      </p:sp>
      <p:pic>
        <p:nvPicPr>
          <p:cNvPr id="4" name="Graphic 3" descr="Classroom outline">
            <a:extLst>
              <a:ext uri="{FF2B5EF4-FFF2-40B4-BE49-F238E27FC236}">
                <a16:creationId xmlns:a16="http://schemas.microsoft.com/office/drawing/2014/main" id="{364E3945-B883-DA7E-32FF-64F44FC5BE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4693" y="2616958"/>
            <a:ext cx="2117678" cy="2117678"/>
          </a:xfrm>
          <a:prstGeom prst="rect">
            <a:avLst/>
          </a:prstGeom>
        </p:spPr>
      </p:pic>
    </p:spTree>
    <p:extLst>
      <p:ext uri="{BB962C8B-B14F-4D97-AF65-F5344CB8AC3E}">
        <p14:creationId xmlns:p14="http://schemas.microsoft.com/office/powerpoint/2010/main" val="1679437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68F5-05DD-81BC-3ECD-D672A8CC9295}"/>
              </a:ext>
            </a:extLst>
          </p:cNvPr>
          <p:cNvSpPr>
            <a:spLocks noGrp="1"/>
          </p:cNvSpPr>
          <p:nvPr>
            <p:ph type="title"/>
          </p:nvPr>
        </p:nvSpPr>
        <p:spPr/>
        <p:txBody>
          <a:bodyPr/>
          <a:lstStyle/>
          <a:p>
            <a:r>
              <a:rPr lang="en-US" dirty="0">
                <a:solidFill>
                  <a:schemeClr val="accent6">
                    <a:lumMod val="75000"/>
                  </a:schemeClr>
                </a:solidFill>
              </a:rPr>
              <a:t>Methods</a:t>
            </a:r>
          </a:p>
        </p:txBody>
      </p:sp>
      <p:pic>
        <p:nvPicPr>
          <p:cNvPr id="8" name="Picture 7">
            <a:extLst>
              <a:ext uri="{FF2B5EF4-FFF2-40B4-BE49-F238E27FC236}">
                <a16:creationId xmlns:a16="http://schemas.microsoft.com/office/drawing/2014/main" id="{4EE71A2A-82D5-BCFA-6A27-8728769DAF9A}"/>
              </a:ext>
            </a:extLst>
          </p:cNvPr>
          <p:cNvPicPr>
            <a:picLocks noChangeAspect="1"/>
          </p:cNvPicPr>
          <p:nvPr/>
        </p:nvPicPr>
        <p:blipFill rotWithShape="1">
          <a:blip r:embed="rId3">
            <a:extLst>
              <a:ext uri="{28A0092B-C50C-407E-A947-70E740481C1C}">
                <a14:useLocalDpi xmlns:a14="http://schemas.microsoft.com/office/drawing/2010/main" val="0"/>
              </a:ext>
            </a:extLst>
          </a:blip>
          <a:srcRect r="72532"/>
          <a:stretch/>
        </p:blipFill>
        <p:spPr>
          <a:xfrm>
            <a:off x="1212615" y="2039112"/>
            <a:ext cx="2682729" cy="3492976"/>
          </a:xfrm>
          <a:prstGeom prst="rect">
            <a:avLst/>
          </a:prstGeom>
        </p:spPr>
      </p:pic>
      <p:sp>
        <p:nvSpPr>
          <p:cNvPr id="12" name="Rectangle 11">
            <a:extLst>
              <a:ext uri="{FF2B5EF4-FFF2-40B4-BE49-F238E27FC236}">
                <a16:creationId xmlns:a16="http://schemas.microsoft.com/office/drawing/2014/main" id="{1AC02763-DB3F-77DC-B0D0-DD28BC2B7AC8}"/>
              </a:ext>
            </a:extLst>
          </p:cNvPr>
          <p:cNvSpPr/>
          <p:nvPr/>
        </p:nvSpPr>
        <p:spPr>
          <a:xfrm>
            <a:off x="1335024" y="3172968"/>
            <a:ext cx="2432304" cy="20574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747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68F5-05DD-81BC-3ECD-D672A8CC9295}"/>
              </a:ext>
            </a:extLst>
          </p:cNvPr>
          <p:cNvSpPr>
            <a:spLocks noGrp="1"/>
          </p:cNvSpPr>
          <p:nvPr>
            <p:ph type="title"/>
          </p:nvPr>
        </p:nvSpPr>
        <p:spPr/>
        <p:txBody>
          <a:bodyPr/>
          <a:lstStyle/>
          <a:p>
            <a:r>
              <a:rPr lang="en-US" dirty="0">
                <a:solidFill>
                  <a:schemeClr val="accent6">
                    <a:lumMod val="75000"/>
                  </a:schemeClr>
                </a:solidFill>
              </a:rPr>
              <a:t>Methods</a:t>
            </a:r>
          </a:p>
        </p:txBody>
      </p:sp>
      <p:pic>
        <p:nvPicPr>
          <p:cNvPr id="8" name="Picture 7">
            <a:extLst>
              <a:ext uri="{FF2B5EF4-FFF2-40B4-BE49-F238E27FC236}">
                <a16:creationId xmlns:a16="http://schemas.microsoft.com/office/drawing/2014/main" id="{4EE71A2A-82D5-BCFA-6A27-8728769DAF9A}"/>
              </a:ext>
            </a:extLst>
          </p:cNvPr>
          <p:cNvPicPr>
            <a:picLocks noChangeAspect="1"/>
          </p:cNvPicPr>
          <p:nvPr/>
        </p:nvPicPr>
        <p:blipFill rotWithShape="1">
          <a:blip r:embed="rId3">
            <a:extLst>
              <a:ext uri="{28A0092B-C50C-407E-A947-70E740481C1C}">
                <a14:useLocalDpi xmlns:a14="http://schemas.microsoft.com/office/drawing/2010/main" val="0"/>
              </a:ext>
            </a:extLst>
          </a:blip>
          <a:srcRect r="72532"/>
          <a:stretch/>
        </p:blipFill>
        <p:spPr>
          <a:xfrm>
            <a:off x="1212615" y="2039112"/>
            <a:ext cx="2682729" cy="3492976"/>
          </a:xfrm>
          <a:prstGeom prst="rect">
            <a:avLst/>
          </a:prstGeom>
        </p:spPr>
      </p:pic>
      <p:graphicFrame>
        <p:nvGraphicFramePr>
          <p:cNvPr id="9" name="Table 8">
            <a:extLst>
              <a:ext uri="{FF2B5EF4-FFF2-40B4-BE49-F238E27FC236}">
                <a16:creationId xmlns:a16="http://schemas.microsoft.com/office/drawing/2014/main" id="{43898CA7-5DE4-C5C4-A370-7FD114A59347}"/>
              </a:ext>
            </a:extLst>
          </p:cNvPr>
          <p:cNvGraphicFramePr>
            <a:graphicFrameLocks noGrp="1"/>
          </p:cNvGraphicFramePr>
          <p:nvPr/>
        </p:nvGraphicFramePr>
        <p:xfrm>
          <a:off x="4651248" y="455366"/>
          <a:ext cx="5992368" cy="5471216"/>
        </p:xfrm>
        <a:graphic>
          <a:graphicData uri="http://schemas.openxmlformats.org/drawingml/2006/table">
            <a:tbl>
              <a:tblPr firstRow="1" firstCol="1" bandRow="1">
                <a:tableStyleId>{C083E6E3-FA7D-4D7B-A595-EF9225AFEA82}</a:tableStyleId>
              </a:tblPr>
              <a:tblGrid>
                <a:gridCol w="2560546">
                  <a:extLst>
                    <a:ext uri="{9D8B030D-6E8A-4147-A177-3AD203B41FA5}">
                      <a16:colId xmlns:a16="http://schemas.microsoft.com/office/drawing/2014/main" val="1646840315"/>
                    </a:ext>
                  </a:extLst>
                </a:gridCol>
                <a:gridCol w="3431822">
                  <a:extLst>
                    <a:ext uri="{9D8B030D-6E8A-4147-A177-3AD203B41FA5}">
                      <a16:colId xmlns:a16="http://schemas.microsoft.com/office/drawing/2014/main" val="2799538714"/>
                    </a:ext>
                  </a:extLst>
                </a:gridCol>
              </a:tblGrid>
              <a:tr h="347019">
                <a:tc>
                  <a:txBody>
                    <a:bodyPr/>
                    <a:lstStyle/>
                    <a:p>
                      <a:pPr marL="0" marR="0" algn="l">
                        <a:lnSpc>
                          <a:spcPct val="107000"/>
                        </a:lnSpc>
                        <a:spcBef>
                          <a:spcPts val="0"/>
                        </a:spcBef>
                        <a:spcAft>
                          <a:spcPts val="0"/>
                        </a:spcAft>
                      </a:pPr>
                      <a:r>
                        <a:rPr lang="en-US" sz="1050" b="0" kern="1200" dirty="0">
                          <a:solidFill>
                            <a:schemeClr val="tx1"/>
                          </a:solidFill>
                          <a:effectLst/>
                        </a:rPr>
                        <a:t>1=Strongly disagree; 2=Disagree; 3=Not sure but probably disagree; 4=Not sure but probably agree; 5=Agree; 6=Strongly agree.</a:t>
                      </a:r>
                      <a:r>
                        <a:rPr lang="en-US" sz="700" b="0" dirty="0">
                          <a:effectLst/>
                        </a:rPr>
                        <a:t> </a:t>
                      </a:r>
                    </a:p>
                    <a:p>
                      <a:pPr marL="0" marR="0" algn="l">
                        <a:lnSpc>
                          <a:spcPct val="107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l">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Please indicate the extent to which you agree with the following statements regarding patients with OPIOID USE DISORDER:</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83934018"/>
                  </a:ext>
                </a:extLst>
              </a:tr>
              <a:tr h="347019">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dirty="0">
                          <a:effectLst/>
                        </a:rPr>
                        <a:t>1        2        3        4        5       6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l">
                        <a:lnSpc>
                          <a:spcPct val="107000"/>
                        </a:lnSpc>
                        <a:spcBef>
                          <a:spcPts val="0"/>
                        </a:spcBef>
                        <a:spcAft>
                          <a:spcPts val="0"/>
                        </a:spcAft>
                      </a:pPr>
                      <a:r>
                        <a:rPr lang="en-US" sz="1400" dirty="0">
                          <a:effectLst/>
                        </a:rPr>
                        <a:t>Working with patients like this is satisfying.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21254914"/>
                  </a:ext>
                </a:extLst>
              </a:tr>
              <a:tr h="347019">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dirty="0">
                          <a:effectLst/>
                        </a:rPr>
                        <a:t>1        2        3        4        5        6</a:t>
                      </a: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l">
                        <a:lnSpc>
                          <a:spcPct val="107000"/>
                        </a:lnSpc>
                        <a:spcBef>
                          <a:spcPts val="0"/>
                        </a:spcBef>
                        <a:spcAft>
                          <a:spcPts val="0"/>
                        </a:spcAft>
                      </a:pPr>
                      <a:r>
                        <a:rPr lang="en-US" sz="1400" dirty="0">
                          <a:effectLst/>
                        </a:rPr>
                        <a:t>Insurance plans should cover patients like this to the same degree they cover patients with other conditions.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12030080"/>
                  </a:ext>
                </a:extLst>
              </a:tr>
              <a:tr h="347019">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dirty="0">
                          <a:effectLst/>
                        </a:rPr>
                        <a:t>1        2        3        4        5        6</a:t>
                      </a: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l">
                        <a:lnSpc>
                          <a:spcPct val="107000"/>
                        </a:lnSpc>
                        <a:spcBef>
                          <a:spcPts val="0"/>
                        </a:spcBef>
                        <a:spcAft>
                          <a:spcPts val="0"/>
                        </a:spcAft>
                      </a:pPr>
                      <a:r>
                        <a:rPr lang="en-US" sz="1400" dirty="0">
                          <a:effectLst/>
                        </a:rPr>
                        <a:t>There is little I can do to help patients like this. </a:t>
                      </a:r>
                      <a:r>
                        <a:rPr lang="en-US" sz="1400" baseline="30000" dirty="0">
                          <a:effectLst/>
                        </a:rPr>
                        <a:t>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0911612"/>
                  </a:ext>
                </a:extLst>
              </a:tr>
              <a:tr h="347019">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dirty="0">
                          <a:effectLst/>
                        </a:rPr>
                        <a:t>1        2        3        4        5        6</a:t>
                      </a: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l">
                        <a:lnSpc>
                          <a:spcPct val="107000"/>
                        </a:lnSpc>
                        <a:spcBef>
                          <a:spcPts val="0"/>
                        </a:spcBef>
                        <a:spcAft>
                          <a:spcPts val="0"/>
                        </a:spcAft>
                      </a:pPr>
                      <a:r>
                        <a:rPr lang="en-US" sz="1400" dirty="0">
                          <a:effectLst/>
                        </a:rPr>
                        <a:t>I feel especially compassionate toward patients like this.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78558921"/>
                  </a:ext>
                </a:extLst>
              </a:tr>
              <a:tr h="347019">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dirty="0">
                          <a:effectLst/>
                        </a:rPr>
                        <a:t>1        2        3        4        5        6</a:t>
                      </a: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l">
                        <a:lnSpc>
                          <a:spcPct val="107000"/>
                        </a:lnSpc>
                        <a:spcBef>
                          <a:spcPts val="0"/>
                        </a:spcBef>
                        <a:spcAft>
                          <a:spcPts val="0"/>
                        </a:spcAft>
                      </a:pPr>
                      <a:r>
                        <a:rPr lang="en-US" sz="1400" dirty="0">
                          <a:effectLst/>
                        </a:rPr>
                        <a:t>Patients like this irritate me. </a:t>
                      </a:r>
                      <a:r>
                        <a:rPr lang="en-US" sz="1400" baseline="30000" dirty="0">
                          <a:effectLst/>
                        </a:rPr>
                        <a:t>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61490295"/>
                  </a:ext>
                </a:extLst>
              </a:tr>
              <a:tr h="347019">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dirty="0">
                          <a:effectLst/>
                        </a:rPr>
                        <a:t>1        2        3        4        5        6</a:t>
                      </a: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l">
                        <a:lnSpc>
                          <a:spcPct val="107000"/>
                        </a:lnSpc>
                        <a:spcBef>
                          <a:spcPts val="0"/>
                        </a:spcBef>
                        <a:spcAft>
                          <a:spcPts val="0"/>
                        </a:spcAft>
                      </a:pPr>
                      <a:r>
                        <a:rPr lang="en-US" sz="1400" dirty="0">
                          <a:effectLst/>
                        </a:rPr>
                        <a:t>I would not mind getting up on call nights to care for patients like this.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38037018"/>
                  </a:ext>
                </a:extLst>
              </a:tr>
              <a:tr h="347019">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dirty="0">
                          <a:effectLst/>
                        </a:rPr>
                        <a:t>1        2        3        4        5        6</a:t>
                      </a: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l">
                        <a:lnSpc>
                          <a:spcPct val="107000"/>
                        </a:lnSpc>
                        <a:spcBef>
                          <a:spcPts val="0"/>
                        </a:spcBef>
                        <a:spcAft>
                          <a:spcPts val="0"/>
                        </a:spcAft>
                      </a:pPr>
                      <a:r>
                        <a:rPr lang="en-US" sz="1400" dirty="0">
                          <a:effectLst/>
                        </a:rPr>
                        <a:t>Treating patients like this is a waste of medical dollars.</a:t>
                      </a:r>
                      <a:r>
                        <a:rPr lang="en-US" sz="1400" baseline="30000" dirty="0">
                          <a:effectLst/>
                        </a:rPr>
                        <a:t> 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81769906"/>
                  </a:ext>
                </a:extLst>
              </a:tr>
              <a:tr h="347019">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dirty="0">
                          <a:effectLst/>
                        </a:rPr>
                        <a:t>1        2        3        4        5        6</a:t>
                      </a: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l">
                        <a:lnSpc>
                          <a:spcPct val="107000"/>
                        </a:lnSpc>
                        <a:spcBef>
                          <a:spcPts val="0"/>
                        </a:spcBef>
                        <a:spcAft>
                          <a:spcPts val="0"/>
                        </a:spcAft>
                      </a:pPr>
                      <a:r>
                        <a:rPr lang="en-US" sz="1400" dirty="0">
                          <a:effectLst/>
                        </a:rPr>
                        <a:t>Patients like this are particularly difficult for me to work with. </a:t>
                      </a:r>
                      <a:r>
                        <a:rPr lang="en-US" sz="1400" baseline="30000" dirty="0">
                          <a:effectLst/>
                        </a:rPr>
                        <a:t>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69201338"/>
                  </a:ext>
                </a:extLst>
              </a:tr>
              <a:tr h="347019">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dirty="0">
                          <a:effectLst/>
                        </a:rPr>
                        <a:t>1        2        3        4        5        6</a:t>
                      </a: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l">
                        <a:lnSpc>
                          <a:spcPct val="107000"/>
                        </a:lnSpc>
                        <a:spcBef>
                          <a:spcPts val="0"/>
                        </a:spcBef>
                        <a:spcAft>
                          <a:spcPts val="0"/>
                        </a:spcAft>
                      </a:pPr>
                      <a:r>
                        <a:rPr lang="en-US" sz="1400" dirty="0">
                          <a:effectLst/>
                        </a:rPr>
                        <a:t>I can usually find something that helps patients like this feel better.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36648201"/>
                  </a:ext>
                </a:extLst>
              </a:tr>
              <a:tr h="347019">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dirty="0">
                          <a:effectLst/>
                        </a:rPr>
                        <a:t>1        2        3        4        5        6</a:t>
                      </a: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l">
                        <a:lnSpc>
                          <a:spcPct val="107000"/>
                        </a:lnSpc>
                        <a:spcBef>
                          <a:spcPts val="0"/>
                        </a:spcBef>
                        <a:spcAft>
                          <a:spcPts val="0"/>
                        </a:spcAft>
                      </a:pPr>
                      <a:r>
                        <a:rPr lang="en-US" sz="1400" dirty="0">
                          <a:effectLst/>
                        </a:rPr>
                        <a:t>I enjoy giving extra time to patients like this.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75445911"/>
                  </a:ext>
                </a:extLst>
              </a:tr>
              <a:tr h="347019">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dirty="0">
                          <a:effectLst/>
                        </a:rPr>
                        <a:t>1        2        3        4        5        6</a:t>
                      </a: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dirty="0">
                          <a:effectLst/>
                        </a:rPr>
                        <a:t>I prefer not to work with patients like this. </a:t>
                      </a:r>
                      <a:r>
                        <a:rPr lang="en-US" sz="1400" baseline="30000" dirty="0">
                          <a:effectLst/>
                        </a:rPr>
                        <a:t>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0242863"/>
                  </a:ext>
                </a:extLst>
              </a:tr>
            </a:tbl>
          </a:graphicData>
        </a:graphic>
      </p:graphicFrame>
      <p:sp>
        <p:nvSpPr>
          <p:cNvPr id="11" name="TextBox 10">
            <a:extLst>
              <a:ext uri="{FF2B5EF4-FFF2-40B4-BE49-F238E27FC236}">
                <a16:creationId xmlns:a16="http://schemas.microsoft.com/office/drawing/2014/main" id="{D0B043B8-081D-318D-F584-136CF7CD84BD}"/>
              </a:ext>
            </a:extLst>
          </p:cNvPr>
          <p:cNvSpPr txBox="1"/>
          <p:nvPr/>
        </p:nvSpPr>
        <p:spPr>
          <a:xfrm>
            <a:off x="7237476" y="5926582"/>
            <a:ext cx="1787652" cy="265394"/>
          </a:xfrm>
          <a:prstGeom prst="rect">
            <a:avLst/>
          </a:prstGeom>
          <a:noFill/>
        </p:spPr>
        <p:txBody>
          <a:bodyPr wrap="square">
            <a:spAutoFit/>
          </a:bodyPr>
          <a:lstStyle/>
          <a:p>
            <a:pPr marL="0" marR="0" algn="l">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R= item is reverse scored.</a:t>
            </a:r>
          </a:p>
        </p:txBody>
      </p:sp>
      <p:sp>
        <p:nvSpPr>
          <p:cNvPr id="3" name="Rectangle 2">
            <a:extLst>
              <a:ext uri="{FF2B5EF4-FFF2-40B4-BE49-F238E27FC236}">
                <a16:creationId xmlns:a16="http://schemas.microsoft.com/office/drawing/2014/main" id="{76646CCB-6932-678B-FB2A-151FD229149B}"/>
              </a:ext>
            </a:extLst>
          </p:cNvPr>
          <p:cNvSpPr/>
          <p:nvPr/>
        </p:nvSpPr>
        <p:spPr>
          <a:xfrm>
            <a:off x="1335024" y="3904488"/>
            <a:ext cx="2432304" cy="132588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8EC5410-D1BD-592B-824E-CB0CFEAC8B8F}"/>
              </a:ext>
            </a:extLst>
          </p:cNvPr>
          <p:cNvSpPr txBox="1"/>
          <p:nvPr/>
        </p:nvSpPr>
        <p:spPr>
          <a:xfrm>
            <a:off x="669852" y="6581001"/>
            <a:ext cx="11522148" cy="276999"/>
          </a:xfrm>
          <a:prstGeom prst="rect">
            <a:avLst/>
          </a:prstGeom>
          <a:noFill/>
        </p:spPr>
        <p:txBody>
          <a:bodyPr wrap="square" rtlCol="0">
            <a:spAutoFit/>
          </a:bodyPr>
          <a:lstStyle/>
          <a:p>
            <a:pPr algn="r"/>
            <a:r>
              <a:rPr lang="en-US" sz="1200" dirty="0" err="1">
                <a:solidFill>
                  <a:schemeClr val="bg1">
                    <a:lumMod val="50000"/>
                  </a:schemeClr>
                </a:solidFill>
              </a:rPr>
              <a:t>Christison</a:t>
            </a:r>
            <a:r>
              <a:rPr lang="en-US" sz="1200" dirty="0">
                <a:solidFill>
                  <a:schemeClr val="bg1">
                    <a:lumMod val="50000"/>
                  </a:schemeClr>
                </a:solidFill>
              </a:rPr>
              <a:t>, et al., 2002.</a:t>
            </a:r>
          </a:p>
        </p:txBody>
      </p:sp>
    </p:spTree>
    <p:extLst>
      <p:ext uri="{BB962C8B-B14F-4D97-AF65-F5344CB8AC3E}">
        <p14:creationId xmlns:p14="http://schemas.microsoft.com/office/powerpoint/2010/main" val="2538496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68F5-05DD-81BC-3ECD-D672A8CC9295}"/>
              </a:ext>
            </a:extLst>
          </p:cNvPr>
          <p:cNvSpPr>
            <a:spLocks noGrp="1"/>
          </p:cNvSpPr>
          <p:nvPr>
            <p:ph type="title"/>
          </p:nvPr>
        </p:nvSpPr>
        <p:spPr/>
        <p:txBody>
          <a:bodyPr/>
          <a:lstStyle/>
          <a:p>
            <a:r>
              <a:rPr lang="en-US" dirty="0">
                <a:solidFill>
                  <a:schemeClr val="accent6">
                    <a:lumMod val="75000"/>
                  </a:schemeClr>
                </a:solidFill>
              </a:rPr>
              <a:t>Methods</a:t>
            </a:r>
          </a:p>
        </p:txBody>
      </p:sp>
      <p:pic>
        <p:nvPicPr>
          <p:cNvPr id="8" name="Picture 7">
            <a:extLst>
              <a:ext uri="{FF2B5EF4-FFF2-40B4-BE49-F238E27FC236}">
                <a16:creationId xmlns:a16="http://schemas.microsoft.com/office/drawing/2014/main" id="{4EE71A2A-82D5-BCFA-6A27-8728769DAF9A}"/>
              </a:ext>
            </a:extLst>
          </p:cNvPr>
          <p:cNvPicPr>
            <a:picLocks noChangeAspect="1"/>
          </p:cNvPicPr>
          <p:nvPr/>
        </p:nvPicPr>
        <p:blipFill rotWithShape="1">
          <a:blip r:embed="rId3">
            <a:extLst>
              <a:ext uri="{28A0092B-C50C-407E-A947-70E740481C1C}">
                <a14:useLocalDpi xmlns:a14="http://schemas.microsoft.com/office/drawing/2010/main" val="0"/>
              </a:ext>
            </a:extLst>
          </a:blip>
          <a:srcRect r="72532"/>
          <a:stretch/>
        </p:blipFill>
        <p:spPr>
          <a:xfrm>
            <a:off x="1212615" y="2039112"/>
            <a:ext cx="2682729" cy="3492976"/>
          </a:xfrm>
          <a:prstGeom prst="rect">
            <a:avLst/>
          </a:prstGeom>
        </p:spPr>
      </p:pic>
      <p:sp>
        <p:nvSpPr>
          <p:cNvPr id="3" name="Rectangle 2">
            <a:extLst>
              <a:ext uri="{FF2B5EF4-FFF2-40B4-BE49-F238E27FC236}">
                <a16:creationId xmlns:a16="http://schemas.microsoft.com/office/drawing/2014/main" id="{FD0E85FA-271A-0001-9D2C-EA8C760F3599}"/>
              </a:ext>
            </a:extLst>
          </p:cNvPr>
          <p:cNvSpPr/>
          <p:nvPr/>
        </p:nvSpPr>
        <p:spPr>
          <a:xfrm>
            <a:off x="1335024" y="4764024"/>
            <a:ext cx="2432304" cy="46634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9773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f8a7bc4-e337-47a5-a0fc-0d512c0e05f1}" enabled="0" method="" siteId="{3f8a7bc4-e337-47a5-a0fc-0d512c0e05f1}" removed="1"/>
</clbl:labelList>
</file>

<file path=docProps/app.xml><?xml version="1.0" encoding="utf-8"?>
<Properties xmlns="http://schemas.openxmlformats.org/officeDocument/2006/extended-properties" xmlns:vt="http://schemas.openxmlformats.org/officeDocument/2006/docPropsVTypes">
  <TotalTime>3133</TotalTime>
  <Words>3820</Words>
  <Application>Microsoft Macintosh PowerPoint</Application>
  <PresentationFormat>Widescreen</PresentationFormat>
  <Paragraphs>395</Paragraphs>
  <Slides>27</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A Stigma-Disrupting Core Curriculum Influenced Internal Medicine Residents’ Regard for Patients with Substance Use Disorders</vt:lpstr>
      <vt:lpstr>Disclosures</vt:lpstr>
      <vt:lpstr>Acknowledgements</vt:lpstr>
      <vt:lpstr>Background</vt:lpstr>
      <vt:lpstr>Background</vt:lpstr>
      <vt:lpstr>Objective</vt:lpstr>
      <vt:lpstr>Methods</vt:lpstr>
      <vt:lpstr>Methods</vt:lpstr>
      <vt:lpstr>Methods</vt:lpstr>
      <vt:lpstr>Methods</vt:lpstr>
      <vt:lpstr>Methods</vt:lpstr>
      <vt:lpstr>Methods</vt:lpstr>
      <vt:lpstr>Methods</vt:lpstr>
      <vt:lpstr>Curriculum Overview</vt:lpstr>
      <vt:lpstr>PowerPoint Presentation</vt:lpstr>
      <vt:lpstr>Results</vt:lpstr>
      <vt:lpstr>Results</vt:lpstr>
      <vt:lpstr>Results</vt:lpstr>
      <vt:lpstr>Results</vt:lpstr>
      <vt:lpstr>Results</vt:lpstr>
      <vt:lpstr>Results</vt:lpstr>
      <vt:lpstr>Discussion</vt:lpstr>
      <vt:lpstr>Discussion</vt:lpstr>
      <vt:lpstr>Discussion</vt:lpstr>
      <vt:lpstr>Discussion</vt:lpstr>
      <vt:lpstr>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Stigma-Disrupting Core Curriculum Influenced Internal Medicine Residents’ Regard for Patients with Substance Use Disorders</dc:title>
  <dc:creator>Katharine F Marshall</dc:creator>
  <cp:lastModifiedBy>Kate Marshall</cp:lastModifiedBy>
  <cp:revision>7</cp:revision>
  <dcterms:created xsi:type="dcterms:W3CDTF">2023-10-04T21:29:10Z</dcterms:created>
  <dcterms:modified xsi:type="dcterms:W3CDTF">2023-10-31T23:32:31Z</dcterms:modified>
</cp:coreProperties>
</file>