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43"/>
  </p:notesMasterIdLst>
  <p:sldIdLst>
    <p:sldId id="256" r:id="rId3"/>
    <p:sldId id="257" r:id="rId4"/>
    <p:sldId id="258" r:id="rId5"/>
    <p:sldId id="259" r:id="rId6"/>
    <p:sldId id="260" r:id="rId7"/>
    <p:sldId id="261" r:id="rId8"/>
    <p:sldId id="2127"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125" r:id="rId39"/>
    <p:sldId id="292" r:id="rId40"/>
    <p:sldId id="293" r:id="rId41"/>
    <p:sldId id="294" r:id="rId42"/>
  </p:sldIdLst>
  <p:sldSz cx="9144000" cy="5143500" type="screen16x9"/>
  <p:notesSz cx="6858000" cy="9144000"/>
  <p:embeddedFontLst>
    <p:embeddedFont>
      <p:font typeface="Lato" panose="020F0502020204030203" pitchFamily="34" charset="0"/>
      <p:regular r:id="rId44"/>
      <p:bold r:id="rId45"/>
      <p:italic r:id="rId46"/>
      <p:boldItalic r:id="rId47"/>
    </p:embeddedFont>
    <p:embeddedFont>
      <p:font typeface="Nunito Sans" pitchFamily="2" charset="77"/>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392">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bOCUbqrCwSSLWIUXgXoQeFHDH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74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8"/>
    <p:restoredTop sz="94635"/>
  </p:normalViewPr>
  <p:slideViewPr>
    <p:cSldViewPr snapToGrid="0">
      <p:cViewPr varScale="1">
        <p:scale>
          <a:sx n="130" d="100"/>
          <a:sy n="130" d="100"/>
        </p:scale>
        <p:origin x="184" y="568"/>
      </p:cViewPr>
      <p:guideLst>
        <p:guide pos="4392"/>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8"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Lato"/>
                <a:ea typeface="Lato"/>
                <a:cs typeface="Lato"/>
                <a:sym typeface="Lato"/>
              </a:rPr>
              <a:t>https://www.youtube.com/watch?v=aM9Apqxiiug&amp;embeds_referring_euri=https%3A%2F%2Fwww.statnews.com%2F&amp;source_ve_path=OTY3MTQ&amp;feature=emb_imp_woyt </a:t>
            </a:r>
            <a:endParaRPr sz="1200">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2" name="Google Shape;48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5" name="Google Shape;50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a:latin typeface="Lato"/>
                <a:ea typeface="Lato"/>
                <a:cs typeface="Lato"/>
                <a:sym typeface="Lato"/>
              </a:rPr>
              <a:t>The Role of Low-Threshold Treatment for Patients with OUD in Primary Care. Accessed September 12, 2024. https://integrationacademy.ahrq.gov/products/topic-briefs/oud-low-threshold-treatment   </a:t>
            </a:r>
            <a:endParaRPr sz="1100">
              <a:latin typeface="Lato"/>
              <a:ea typeface="Lato"/>
              <a:cs typeface="Lato"/>
              <a:sym typeface="Lato"/>
            </a:endParaRPr>
          </a:p>
          <a:p>
            <a:pPr marL="0" lvl="0" indent="0" algn="l" rtl="0">
              <a:lnSpc>
                <a:spcPct val="100000"/>
              </a:lnSpc>
              <a:spcBef>
                <a:spcPts val="0"/>
              </a:spcBef>
              <a:spcAft>
                <a:spcPts val="0"/>
              </a:spcAft>
              <a:buSzPts val="1100"/>
              <a:buNone/>
            </a:pPr>
            <a:r>
              <a:rPr lang="en" sz="1100">
                <a:latin typeface="Lato"/>
                <a:ea typeface="Lato"/>
                <a:cs typeface="Lato"/>
                <a:sym typeface="Lato"/>
              </a:rPr>
              <a:t>Jakubowski A, Fox A. Defining Low-threshold Buprenorphine Treatment. </a:t>
            </a:r>
            <a:r>
              <a:rPr lang="en" sz="1100" i="1">
                <a:latin typeface="Lato"/>
                <a:ea typeface="Lato"/>
                <a:cs typeface="Lato"/>
                <a:sym typeface="Lato"/>
              </a:rPr>
              <a:t>J Addict Med</a:t>
            </a:r>
            <a:r>
              <a:rPr lang="en" sz="1100">
                <a:latin typeface="Lato"/>
                <a:ea typeface="Lato"/>
                <a:cs typeface="Lato"/>
                <a:sym typeface="Lato"/>
              </a:rPr>
              <a:t>. 2020;14(2):95-98. doi:10.1097/ADM.0000000000000555   </a:t>
            </a:r>
            <a:endParaRPr sz="1100">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100">
              <a:latin typeface="Lato"/>
              <a:ea typeface="Lato"/>
              <a:cs typeface="Lato"/>
              <a:sym typeface="Lato"/>
            </a:endParaRPr>
          </a:p>
          <a:p>
            <a:pPr marL="0" lvl="0" indent="0" algn="l" rtl="0">
              <a:lnSpc>
                <a:spcPct val="100000"/>
              </a:lnSpc>
              <a:spcBef>
                <a:spcPts val="0"/>
              </a:spcBef>
              <a:spcAft>
                <a:spcPts val="0"/>
              </a:spcAft>
              <a:buSzPts val="1100"/>
              <a:buNone/>
            </a:pPr>
            <a:endParaRPr sz="1100">
              <a:latin typeface="Lato"/>
              <a:ea typeface="Lato"/>
              <a:cs typeface="Lato"/>
              <a:sym typeface="Lato"/>
            </a:endParaRPr>
          </a:p>
        </p:txBody>
      </p:sp>
      <p:sp>
        <p:nvSpPr>
          <p:cNvPr id="518" name="Google Shape;51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Lato"/>
                <a:ea typeface="Lato"/>
                <a:cs typeface="Lato"/>
                <a:sym typeface="Lato"/>
              </a:rPr>
              <a:t>Baud, C.-A., Schmitt-Koopmann, C., Junod, V., Dickson, C., Brulisauer, L., Broers, B., &amp; Simon, O. (2023). Are urine tests within opioid agonist treatment a justified practice? </a:t>
            </a:r>
            <a:r>
              <a:rPr lang="en" sz="1200" i="1">
                <a:latin typeface="Lato"/>
                <a:ea typeface="Lato"/>
                <a:cs typeface="Lato"/>
                <a:sym typeface="Lato"/>
              </a:rPr>
              <a:t>Heroin Addiction and Related Clinical Problems</a:t>
            </a:r>
            <a:r>
              <a:rPr lang="en" sz="1200">
                <a:latin typeface="Lato"/>
                <a:ea typeface="Lato"/>
                <a:cs typeface="Lato"/>
                <a:sym typeface="Lato"/>
              </a:rPr>
              <a:t>, </a:t>
            </a:r>
            <a:r>
              <a:rPr lang="en" sz="1200" i="1">
                <a:latin typeface="Lato"/>
                <a:ea typeface="Lato"/>
                <a:cs typeface="Lato"/>
                <a:sym typeface="Lato"/>
              </a:rPr>
              <a:t>25</a:t>
            </a:r>
            <a:r>
              <a:rPr lang="en" sz="1200">
                <a:latin typeface="Lato"/>
                <a:ea typeface="Lato"/>
                <a:cs typeface="Lato"/>
                <a:sym typeface="Lato"/>
              </a:rPr>
              <a:t>(6), 25–28. https://www.heroinaddictionrelatedclinicalproblems.org/harcp-archives-doi-articles.php</a:t>
            </a:r>
            <a:endParaRPr sz="1200">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6" name="Google Shape;61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
        <p:nvSpPr>
          <p:cNvPr id="625" name="Google Shape;625;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latin typeface="Lato"/>
              <a:ea typeface="Lato"/>
              <a:cs typeface="Lato"/>
              <a:sym typeface="Lato"/>
            </a:endParaRPr>
          </a:p>
        </p:txBody>
      </p:sp>
      <p:sp>
        <p:nvSpPr>
          <p:cNvPr id="634" name="Google Shape;634;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rgbClr val="333333"/>
              </a:solidFill>
              <a:latin typeface="Lato"/>
              <a:ea typeface="Lato"/>
              <a:cs typeface="Lato"/>
              <a:sym typeface="Lato"/>
            </a:endParaRPr>
          </a:p>
        </p:txBody>
      </p:sp>
      <p:sp>
        <p:nvSpPr>
          <p:cNvPr id="643" name="Google Shape;643;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latin typeface="Lato"/>
              <a:ea typeface="Lato"/>
              <a:cs typeface="Lato"/>
              <a:sym typeface="Lato"/>
            </a:endParaRPr>
          </a:p>
        </p:txBody>
      </p:sp>
      <p:sp>
        <p:nvSpPr>
          <p:cNvPr id="669" name="Google Shape;669;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Testing prior to </a:t>
            </a:r>
            <a:r>
              <a:rPr lang="en-US" dirty="0"/>
              <a:t>prescribing psychiatric medications (e.g., antidepressants, antipsychotics, mood stabilizers) is not required as they are treated based on clinical evaluation, symptoms, and patient history.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33877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133e999f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g3133e999fc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Lato"/>
                <a:ea typeface="Lato"/>
                <a:cs typeface="Lato"/>
                <a:sym typeface="Lato"/>
              </a:rPr>
              <a:t>https://www.asam.org/quality-care/clinical-recommendations/asam-clinical-considerations-for-engagement-and-retention-of-non-abstinent-patients-in-treatment </a:t>
            </a:r>
            <a:endParaRPr>
              <a:latin typeface="Lato"/>
              <a:ea typeface="Lato"/>
              <a:cs typeface="Lato"/>
              <a:sym typeface="Lato"/>
            </a:endParaRPr>
          </a:p>
        </p:txBody>
      </p:sp>
      <p:sp>
        <p:nvSpPr>
          <p:cNvPr id="700" name="Google Shape;700;g3133e999fc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7916"/>
              </a:lnSpc>
              <a:spcBef>
                <a:spcPts val="0"/>
              </a:spcBef>
              <a:spcAft>
                <a:spcPts val="800"/>
              </a:spcAft>
              <a:buClr>
                <a:schemeClr val="dk1"/>
              </a:buClr>
              <a:buSzPts val="1100"/>
              <a:buFont typeface="Arial"/>
              <a:buNone/>
            </a:pPr>
            <a:endParaRPr sz="1200">
              <a:solidFill>
                <a:schemeClr val="dk1"/>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800"/>
              </a:spcAft>
              <a:buSzPts val="1100"/>
              <a:buNone/>
            </a:pPr>
            <a:endParaRPr>
              <a:solidFill>
                <a:schemeClr val="dk1"/>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latin typeface="Lato"/>
              <a:ea typeface="Lato"/>
              <a:cs typeface="Lato"/>
              <a:sym typeface="Lato"/>
            </a:endParaRPr>
          </a:p>
        </p:txBody>
      </p:sp>
      <p:sp>
        <p:nvSpPr>
          <p:cNvPr id="422" name="Google Shape;422;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lvl="0" indent="0" algn="l" rtl="0">
              <a:lnSpc>
                <a:spcPct val="100000"/>
              </a:lnSpc>
              <a:spcBef>
                <a:spcPts val="1000"/>
              </a:spcBef>
              <a:spcAft>
                <a:spcPts val="0"/>
              </a:spcAft>
              <a:buClr>
                <a:srgbClr val="000000"/>
              </a:buClr>
              <a:buSzPts val="2400"/>
              <a:buFont typeface="Lato"/>
              <a:buNone/>
            </a:pPr>
            <a:endParaRPr>
              <a:latin typeface="Lato"/>
              <a:ea typeface="Lato"/>
              <a:cs typeface="Lato"/>
              <a:sym typeface="Lato"/>
            </a:endParaRPr>
          </a:p>
        </p:txBody>
      </p:sp>
      <p:sp>
        <p:nvSpPr>
          <p:cNvPr id="432" name="Google Shape;43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42" name="Google Shape;442;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addictiontraining.org/training/register/index.php?category=148&amp;date=&amp;type=&amp;dea=0"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hyperlink" Target="https://www.addictiontraining.org/training/pre-recorded/" TargetMode="External"/><Relationship Id="rId3" Type="http://schemas.openxmlformats.org/officeDocument/2006/relationships/hyperlink" Target="https://addictiontraining.org/training/pre-recorded/" TargetMode="External"/><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play.google.com/store/apps/details?id=org.bmcobat.app" TargetMode="External"/><Relationship Id="rId3" Type="http://schemas.openxmlformats.org/officeDocument/2006/relationships/image" Target="../media/image25.png"/><Relationship Id="rId7" Type="http://schemas.openxmlformats.org/officeDocument/2006/relationships/hyperlink" Target="https://apps.apple.com/us/app/bmc-mat-quick-start/id1524468581" TargetMode="External"/><Relationship Id="rId12"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hyperlink" Target="https://addictiontraining.org/quick-start"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mailto:EmpoweringFamilies@bmc.org"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hyperlink" Target="https://www.youtube.com/@GraykenTTA" TargetMode="External"/><Relationship Id="rId4" Type="http://schemas.openxmlformats.org/officeDocument/2006/relationships/hyperlink" Target="https://addictiontraining.org/resources/?category=8"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addictiontraining.org/resources/?category=15"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addictiontraining.org/training/register/" TargetMode="External"/><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addictiontraining.org/resources/" TargetMode="External"/><Relationship Id="rId5" Type="http://schemas.openxmlformats.org/officeDocument/2006/relationships/image" Target="../media/image36.png"/><Relationship Id="rId4" Type="http://schemas.openxmlformats.org/officeDocument/2006/relationships/hyperlink" Target="https://addictiontraining.org/training/pre-recorded/" TargetMode="External"/><Relationship Id="rId9" Type="http://schemas.openxmlformats.org/officeDocument/2006/relationships/hyperlink" Target="https://addictiontraining.org/about-us/join-our-mailing-list/"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hyperlink" Target="mailto:info@addictiontraining.org" TargetMode="Externa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4419945" y="4701218"/>
            <a:ext cx="304110" cy="373593"/>
          </a:xfrm>
        </p:spPr>
        <p:txBody>
          <a:bodyPr/>
          <a:lstStyle/>
          <a:p>
            <a:fld id="{F85CE818-7367-6A4C-AA8A-8ACF11B1523A}" type="slidenum">
              <a:rPr lang="en-US" smtClean="0"/>
              <a:pPr/>
              <a:t>‹#›</a:t>
            </a:fld>
            <a:endParaRPr lang="en-US"/>
          </a:p>
        </p:txBody>
      </p:sp>
      <p:pic>
        <p:nvPicPr>
          <p:cNvPr id="4" name="Picture 3" descr="Grayken Center for Addiction Training &amp; Technical Assistance logo. Visit addictiontraining.org for more trainings and resources.">
            <a:extLst>
              <a:ext uri="{FF2B5EF4-FFF2-40B4-BE49-F238E27FC236}">
                <a16:creationId xmlns:a16="http://schemas.microsoft.com/office/drawing/2014/main" id="{94532E9B-E9B3-656C-8586-9903BFCBB1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57150" y="4701220"/>
            <a:ext cx="1424062" cy="393595"/>
          </a:xfrm>
          <a:prstGeom prst="rect">
            <a:avLst/>
          </a:prstGeom>
        </p:spPr>
      </p:pic>
      <p:sp>
        <p:nvSpPr>
          <p:cNvPr id="2" name="Text Placeholder 11">
            <a:extLst>
              <a:ext uri="{FF2B5EF4-FFF2-40B4-BE49-F238E27FC236}">
                <a16:creationId xmlns:a16="http://schemas.microsoft.com/office/drawing/2014/main" id="{780DD42E-5D63-FE47-5028-9A1E557C82AC}"/>
              </a:ext>
            </a:extLst>
          </p:cNvPr>
          <p:cNvSpPr>
            <a:spLocks noGrp="1"/>
          </p:cNvSpPr>
          <p:nvPr>
            <p:ph type="body" sz="quarter" idx="12" hasCustomPrompt="1"/>
          </p:nvPr>
        </p:nvSpPr>
        <p:spPr>
          <a:xfrm>
            <a:off x="5263309" y="4609277"/>
            <a:ext cx="3577586" cy="465534"/>
          </a:xfrm>
        </p:spPr>
        <p:txBody>
          <a:bodyPr anchor="b"/>
          <a:lstStyle>
            <a:lvl1pPr algn="r">
              <a:spcBef>
                <a:spcPts val="0"/>
              </a:spcBef>
              <a:spcAft>
                <a:spcPts val="75"/>
              </a:spcAft>
              <a:defRPr sz="675">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276300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column basic slide">
  <p:cSld name="1-column basic slide">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body" idx="1"/>
          </p:nvPr>
        </p:nvSpPr>
        <p:spPr>
          <a:xfrm>
            <a:off x="372878" y="913374"/>
            <a:ext cx="8467514" cy="3585487"/>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44"/>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57" name="Google Shape;57;p44"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58" name="Google Shape;58;p44"/>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44"/>
          <p:cNvSpPr txBox="1">
            <a:spLocks noGrp="1"/>
          </p:cNvSpPr>
          <p:nvPr>
            <p:ph type="body" idx="2"/>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09000"/>
              </a:lnSpc>
              <a:spcBef>
                <a:spcPts val="0"/>
              </a:spcBef>
              <a:spcAft>
                <a:spcPts val="0"/>
              </a:spcAft>
              <a:buClr>
                <a:schemeClr val="dk1"/>
              </a:buClr>
              <a:buSzPts val="1800"/>
              <a:buChar char="●"/>
              <a:defRPr/>
            </a:lvl1pPr>
            <a:lvl2pPr marL="914400" lvl="1" indent="-317500" algn="l">
              <a:lnSpc>
                <a:spcPct val="109000"/>
              </a:lnSpc>
              <a:spcBef>
                <a:spcPts val="0"/>
              </a:spcBef>
              <a:spcAft>
                <a:spcPts val="0"/>
              </a:spcAft>
              <a:buClr>
                <a:schemeClr val="dk1"/>
              </a:buClr>
              <a:buSzPts val="1400"/>
              <a:buChar char="○"/>
              <a:defRPr/>
            </a:lvl2pPr>
            <a:lvl3pPr marL="1371600" lvl="2" indent="-317500" algn="l">
              <a:lnSpc>
                <a:spcPct val="109000"/>
              </a:lnSpc>
              <a:spcBef>
                <a:spcPts val="0"/>
              </a:spcBef>
              <a:spcAft>
                <a:spcPts val="0"/>
              </a:spcAft>
              <a:buClr>
                <a:schemeClr val="dk1"/>
              </a:buClr>
              <a:buSzPts val="1400"/>
              <a:buChar char="■"/>
              <a:defRPr/>
            </a:lvl3pPr>
            <a:lvl4pPr marL="1828800" lvl="3" indent="-317500" algn="l">
              <a:lnSpc>
                <a:spcPct val="109000"/>
              </a:lnSpc>
              <a:spcBef>
                <a:spcPts val="0"/>
              </a:spcBef>
              <a:spcAft>
                <a:spcPts val="0"/>
              </a:spcAft>
              <a:buClr>
                <a:schemeClr val="dk1"/>
              </a:buClr>
              <a:buSzPts val="1400"/>
              <a:buChar char="●"/>
              <a:defRPr/>
            </a:lvl4pPr>
            <a:lvl5pPr marL="2286000" lvl="4" indent="-317500" algn="l">
              <a:lnSpc>
                <a:spcPct val="109000"/>
              </a:lnSpc>
              <a:spcBef>
                <a:spcPts val="0"/>
              </a:spcBef>
              <a:spcAft>
                <a:spcPts val="0"/>
              </a:spcAft>
              <a:buClr>
                <a:schemeClr val="dk1"/>
              </a:buClr>
              <a:buSzPts val="1400"/>
              <a:buChar char="○"/>
              <a:defRPr/>
            </a:lvl5pPr>
            <a:lvl6pPr marL="2743200" lvl="5" indent="-317500" algn="l">
              <a:lnSpc>
                <a:spcPct val="109000"/>
              </a:lnSpc>
              <a:spcBef>
                <a:spcPts val="0"/>
              </a:spcBef>
              <a:spcAft>
                <a:spcPts val="0"/>
              </a:spcAft>
              <a:buClr>
                <a:schemeClr val="dk1"/>
              </a:buClr>
              <a:buSzPts val="1400"/>
              <a:buChar char="■"/>
              <a:defRPr/>
            </a:lvl6pPr>
            <a:lvl7pPr marL="3200400" lvl="6" indent="-317500" algn="l">
              <a:lnSpc>
                <a:spcPct val="109000"/>
              </a:lnSpc>
              <a:spcBef>
                <a:spcPts val="0"/>
              </a:spcBef>
              <a:spcAft>
                <a:spcPts val="0"/>
              </a:spcAft>
              <a:buSzPts val="1400"/>
              <a:buChar char="●"/>
              <a:defRPr/>
            </a:lvl7pPr>
            <a:lvl8pPr marL="3657600" lvl="7" indent="-317500" algn="l">
              <a:lnSpc>
                <a:spcPct val="109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63" name="Google Shape;6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675"/>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slide (virtual)">
  <p:cSld name="Welcome slide (virtual)">
    <p:spTree>
      <p:nvGrpSpPr>
        <p:cNvPr id="1" name="Shape 64"/>
        <p:cNvGrpSpPr/>
        <p:nvPr/>
      </p:nvGrpSpPr>
      <p:grpSpPr>
        <a:xfrm>
          <a:off x="0" y="0"/>
          <a:ext cx="0" cy="0"/>
          <a:chOff x="0" y="0"/>
          <a:chExt cx="0" cy="0"/>
        </a:xfrm>
      </p:grpSpPr>
      <p:pic>
        <p:nvPicPr>
          <p:cNvPr id="65" name="Google Shape;65;p55"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66" name="Google Shape;66;p55"/>
          <p:cNvSpPr txBox="1"/>
          <p:nvPr/>
        </p:nvSpPr>
        <p:spPr>
          <a:xfrm>
            <a:off x="373380" y="234497"/>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ial"/>
                <a:ea typeface="Arial"/>
                <a:cs typeface="Arial"/>
                <a:sym typeface="Arial"/>
              </a:rPr>
              <a:t>Welcome!</a:t>
            </a:r>
            <a:endParaRPr/>
          </a:p>
        </p:txBody>
      </p:sp>
      <p:sp>
        <p:nvSpPr>
          <p:cNvPr id="67" name="Google Shape;67;p55"/>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nvGrpSpPr>
          <p:cNvPr id="68" name="Google Shape;68;p55"/>
          <p:cNvGrpSpPr/>
          <p:nvPr/>
        </p:nvGrpSpPr>
        <p:grpSpPr>
          <a:xfrm>
            <a:off x="263182" y="968505"/>
            <a:ext cx="8687909" cy="3647185"/>
            <a:chOff x="454046" y="1299316"/>
            <a:chExt cx="11583878" cy="4862914"/>
          </a:xfrm>
        </p:grpSpPr>
        <p:pic>
          <p:nvPicPr>
            <p:cNvPr id="69" name="Google Shape;69;p55" descr="Web cam icon"/>
            <p:cNvPicPr preferRelativeResize="0"/>
            <p:nvPr/>
          </p:nvPicPr>
          <p:blipFill rotWithShape="1">
            <a:blip r:embed="rId3">
              <a:alphaModFix/>
            </a:blip>
            <a:srcRect/>
            <a:stretch/>
          </p:blipFill>
          <p:spPr>
            <a:xfrm>
              <a:off x="551858" y="2529766"/>
              <a:ext cx="682624" cy="682624"/>
            </a:xfrm>
            <a:prstGeom prst="rect">
              <a:avLst/>
            </a:prstGeom>
            <a:noFill/>
            <a:ln>
              <a:noFill/>
            </a:ln>
          </p:spPr>
        </p:pic>
        <p:pic>
          <p:nvPicPr>
            <p:cNvPr id="70" name="Google Shape;70;p55" descr="Employee badge icon"/>
            <p:cNvPicPr preferRelativeResize="0"/>
            <p:nvPr/>
          </p:nvPicPr>
          <p:blipFill rotWithShape="1">
            <a:blip r:embed="rId4">
              <a:alphaModFix/>
            </a:blip>
            <a:srcRect/>
            <a:stretch/>
          </p:blipFill>
          <p:spPr>
            <a:xfrm>
              <a:off x="552683" y="1299317"/>
              <a:ext cx="682623" cy="682623"/>
            </a:xfrm>
            <a:prstGeom prst="rect">
              <a:avLst/>
            </a:prstGeom>
            <a:noFill/>
            <a:ln>
              <a:noFill/>
            </a:ln>
          </p:spPr>
        </p:pic>
        <p:sp>
          <p:nvSpPr>
            <p:cNvPr id="71" name="Google Shape;71;p55"/>
            <p:cNvSpPr txBox="1"/>
            <p:nvPr/>
          </p:nvSpPr>
          <p:spPr>
            <a:xfrm>
              <a:off x="1419734" y="1508600"/>
              <a:ext cx="4554722"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Ensure we can identify you for attendance.</a:t>
              </a:r>
              <a:endParaRPr/>
            </a:p>
          </p:txBody>
        </p:sp>
        <p:sp>
          <p:nvSpPr>
            <p:cNvPr id="72" name="Google Shape;72;p55"/>
            <p:cNvSpPr txBox="1"/>
            <p:nvPr/>
          </p:nvSpPr>
          <p:spPr>
            <a:xfrm>
              <a:off x="1419734" y="2688977"/>
              <a:ext cx="4422917"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Have your camera on, if possible.</a:t>
              </a:r>
              <a:endParaRPr/>
            </a:p>
          </p:txBody>
        </p:sp>
        <p:sp>
          <p:nvSpPr>
            <p:cNvPr id="73" name="Google Shape;73;p55"/>
            <p:cNvSpPr txBox="1"/>
            <p:nvPr/>
          </p:nvSpPr>
          <p:spPr>
            <a:xfrm>
              <a:off x="1419734" y="3866626"/>
              <a:ext cx="4011022"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Remain muted when not speaking.</a:t>
              </a:r>
              <a:endParaRPr/>
            </a:p>
          </p:txBody>
        </p:sp>
        <p:grpSp>
          <p:nvGrpSpPr>
            <p:cNvPr id="74" name="Google Shape;74;p55"/>
            <p:cNvGrpSpPr/>
            <p:nvPr/>
          </p:nvGrpSpPr>
          <p:grpSpPr>
            <a:xfrm>
              <a:off x="454046" y="4904022"/>
              <a:ext cx="11327906" cy="1258208"/>
              <a:chOff x="459952" y="5038734"/>
              <a:chExt cx="11327906" cy="1258208"/>
            </a:xfrm>
          </p:grpSpPr>
          <p:grpSp>
            <p:nvGrpSpPr>
              <p:cNvPr id="75" name="Google Shape;75;p55" descr="No recording icon"/>
              <p:cNvGrpSpPr/>
              <p:nvPr/>
            </p:nvGrpSpPr>
            <p:grpSpPr>
              <a:xfrm>
                <a:off x="459952" y="5116495"/>
                <a:ext cx="866436" cy="884376"/>
                <a:chOff x="7263440" y="4334781"/>
                <a:chExt cx="914400" cy="914400"/>
              </a:xfrm>
            </p:grpSpPr>
            <p:pic>
              <p:nvPicPr>
                <p:cNvPr id="76" name="Google Shape;76;p55" descr="Video camera with solid fill"/>
                <p:cNvPicPr preferRelativeResize="0"/>
                <p:nvPr/>
              </p:nvPicPr>
              <p:blipFill rotWithShape="1">
                <a:blip r:embed="rId5">
                  <a:alphaModFix/>
                </a:blip>
                <a:srcRect/>
                <a:stretch/>
              </p:blipFill>
              <p:spPr>
                <a:xfrm>
                  <a:off x="7456868" y="4523389"/>
                  <a:ext cx="527545" cy="527545"/>
                </a:xfrm>
                <a:prstGeom prst="rect">
                  <a:avLst/>
                </a:prstGeom>
                <a:noFill/>
                <a:ln>
                  <a:noFill/>
                </a:ln>
              </p:spPr>
            </p:pic>
            <p:pic>
              <p:nvPicPr>
                <p:cNvPr id="77" name="Google Shape;77;p55" descr="No sign outline"/>
                <p:cNvPicPr preferRelativeResize="0"/>
                <p:nvPr/>
              </p:nvPicPr>
              <p:blipFill rotWithShape="1">
                <a:blip r:embed="rId6">
                  <a:alphaModFix/>
                </a:blip>
                <a:srcRect/>
                <a:stretch/>
              </p:blipFill>
              <p:spPr>
                <a:xfrm>
                  <a:off x="7263440" y="4334781"/>
                  <a:ext cx="914400" cy="914400"/>
                </a:xfrm>
                <a:prstGeom prst="rect">
                  <a:avLst/>
                </a:prstGeom>
                <a:noFill/>
                <a:ln>
                  <a:noFill/>
                </a:ln>
              </p:spPr>
            </p:pic>
          </p:grpSp>
          <p:sp>
            <p:nvSpPr>
              <p:cNvPr id="78" name="Google Shape;78;p55"/>
              <p:cNvSpPr txBox="1"/>
              <p:nvPr/>
            </p:nvSpPr>
            <p:spPr>
              <a:xfrm>
                <a:off x="1419735" y="5038734"/>
                <a:ext cx="10368123" cy="12582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 sz="1350" b="0" i="0" u="none" strike="noStrike" cap="none">
                    <a:solidFill>
                      <a:srgbClr val="000000"/>
                    </a:solidFill>
                    <a:latin typeface="Arial"/>
                    <a:ea typeface="Arial"/>
                    <a:cs typeface="Arial"/>
                    <a:sym typeface="Arial"/>
                  </a:rPr>
                  <a:t>DO NOT RECORD THIS PRESENTATION. </a:t>
                </a:r>
                <a:endParaRPr/>
              </a:p>
              <a:p>
                <a:pPr marL="0" marR="0" lvl="0" indent="0" algn="l" rtl="0">
                  <a:lnSpc>
                    <a:spcPct val="109000"/>
                  </a:lnSpc>
                  <a:spcBef>
                    <a:spcPts val="45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Massachusetts recording law stipulates that it is a two-party consent state. In Massachusetts, it is a criminal offense to use any device to record and/or disseminate communications, whether they’re wire, oral or electronic, without the consent of all contributing parties. Mass. Ann. Laws ch. 272, § 99(C). This means that in Massachusetts you are not legally allowed to record a conversation you are taking part in unless all parties are in agreement.</a:t>
                </a:r>
                <a:endParaRPr/>
              </a:p>
            </p:txBody>
          </p:sp>
        </p:grpSp>
        <p:pic>
          <p:nvPicPr>
            <p:cNvPr id="79" name="Google Shape;79;p55" descr="Questions icon"/>
            <p:cNvPicPr preferRelativeResize="0"/>
            <p:nvPr/>
          </p:nvPicPr>
          <p:blipFill rotWithShape="1">
            <a:blip r:embed="rId7">
              <a:alphaModFix/>
            </a:blip>
            <a:srcRect/>
            <a:stretch/>
          </p:blipFill>
          <p:spPr>
            <a:xfrm>
              <a:off x="6336077" y="1299316"/>
              <a:ext cx="682623" cy="682623"/>
            </a:xfrm>
            <a:prstGeom prst="rect">
              <a:avLst/>
            </a:prstGeom>
            <a:noFill/>
            <a:ln>
              <a:noFill/>
            </a:ln>
          </p:spPr>
        </p:pic>
        <p:pic>
          <p:nvPicPr>
            <p:cNvPr id="80" name="Google Shape;80;p55" descr="Send icon"/>
            <p:cNvPicPr preferRelativeResize="0"/>
            <p:nvPr/>
          </p:nvPicPr>
          <p:blipFill rotWithShape="1">
            <a:blip r:embed="rId8">
              <a:alphaModFix/>
            </a:blip>
            <a:srcRect/>
            <a:stretch/>
          </p:blipFill>
          <p:spPr>
            <a:xfrm>
              <a:off x="6336078" y="2529767"/>
              <a:ext cx="682623" cy="682623"/>
            </a:xfrm>
            <a:prstGeom prst="rect">
              <a:avLst/>
            </a:prstGeom>
            <a:noFill/>
            <a:ln>
              <a:noFill/>
            </a:ln>
          </p:spPr>
        </p:pic>
        <p:pic>
          <p:nvPicPr>
            <p:cNvPr id="81" name="Google Shape;81;p55" descr="Certificate icon"/>
            <p:cNvPicPr preferRelativeResize="0"/>
            <p:nvPr/>
          </p:nvPicPr>
          <p:blipFill rotWithShape="1">
            <a:blip r:embed="rId9">
              <a:alphaModFix/>
            </a:blip>
            <a:srcRect/>
            <a:stretch/>
          </p:blipFill>
          <p:spPr>
            <a:xfrm>
              <a:off x="6336077" y="3760218"/>
              <a:ext cx="682623" cy="682623"/>
            </a:xfrm>
            <a:prstGeom prst="rect">
              <a:avLst/>
            </a:prstGeom>
            <a:noFill/>
            <a:ln>
              <a:noFill/>
            </a:ln>
          </p:spPr>
        </p:pic>
        <p:sp>
          <p:nvSpPr>
            <p:cNvPr id="82" name="Google Shape;82;p55"/>
            <p:cNvSpPr txBox="1"/>
            <p:nvPr/>
          </p:nvSpPr>
          <p:spPr>
            <a:xfrm>
              <a:off x="7203952" y="2687614"/>
              <a:ext cx="4736304"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We’ll send you a copy of the slides.</a:t>
              </a:r>
              <a:endParaRPr/>
            </a:p>
          </p:txBody>
        </p:sp>
        <p:sp>
          <p:nvSpPr>
            <p:cNvPr id="83" name="Google Shape;83;p55"/>
            <p:cNvSpPr txBox="1"/>
            <p:nvPr/>
          </p:nvSpPr>
          <p:spPr>
            <a:xfrm>
              <a:off x="7203951" y="1508600"/>
              <a:ext cx="4833973"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Use the Zoom Q&amp;A function to ask questions.</a:t>
              </a:r>
              <a:endParaRPr/>
            </a:p>
          </p:txBody>
        </p:sp>
        <p:sp>
          <p:nvSpPr>
            <p:cNvPr id="84" name="Google Shape;84;p55"/>
            <p:cNvSpPr txBox="1"/>
            <p:nvPr/>
          </p:nvSpPr>
          <p:spPr>
            <a:xfrm>
              <a:off x="7203952" y="3866626"/>
              <a:ext cx="4736304"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Complete post-training eval within 2 weeks.</a:t>
              </a:r>
              <a:endParaRPr/>
            </a:p>
          </p:txBody>
        </p:sp>
        <p:pic>
          <p:nvPicPr>
            <p:cNvPr id="85" name="Google Shape;85;p55" descr="Mute speaker icon"/>
            <p:cNvPicPr preferRelativeResize="0"/>
            <p:nvPr/>
          </p:nvPicPr>
          <p:blipFill rotWithShape="1">
            <a:blip r:embed="rId10">
              <a:alphaModFix/>
            </a:blip>
            <a:srcRect/>
            <a:stretch/>
          </p:blipFill>
          <p:spPr>
            <a:xfrm>
              <a:off x="570154" y="3689141"/>
              <a:ext cx="664328" cy="664328"/>
            </a:xfrm>
            <a:prstGeom prst="rect">
              <a:avLst/>
            </a:prstGeom>
            <a:noFill/>
            <a:ln>
              <a:noFill/>
            </a:ln>
          </p:spPr>
        </p:pic>
        <p:grpSp>
          <p:nvGrpSpPr>
            <p:cNvPr id="86" name="Google Shape;86;p55"/>
            <p:cNvGrpSpPr/>
            <p:nvPr/>
          </p:nvGrpSpPr>
          <p:grpSpPr>
            <a:xfrm>
              <a:off x="8330120" y="1919143"/>
              <a:ext cx="2477040" cy="442333"/>
              <a:chOff x="8487697" y="1918856"/>
              <a:chExt cx="2477040" cy="442333"/>
            </a:xfrm>
          </p:grpSpPr>
          <p:pic>
            <p:nvPicPr>
              <p:cNvPr id="87" name="Google Shape;87;p55" descr="Zoom Q&amp;A feature in Zoom navigation bar"/>
              <p:cNvPicPr preferRelativeResize="0"/>
              <p:nvPr/>
            </p:nvPicPr>
            <p:blipFill rotWithShape="1">
              <a:blip r:embed="rId11">
                <a:alphaModFix/>
              </a:blip>
              <a:srcRect/>
              <a:stretch/>
            </p:blipFill>
            <p:spPr>
              <a:xfrm>
                <a:off x="8487697" y="1918856"/>
                <a:ext cx="1825502" cy="442333"/>
              </a:xfrm>
              <a:prstGeom prst="roundRect">
                <a:avLst>
                  <a:gd name="adj" fmla="val 16667"/>
                </a:avLst>
              </a:prstGeom>
              <a:noFill/>
              <a:ln>
                <a:noFill/>
              </a:ln>
            </p:spPr>
          </p:pic>
          <p:sp>
            <p:nvSpPr>
              <p:cNvPr id="88" name="Google Shape;88;p55" descr="Arrow pointing right to a picture of the Zoom Q&amp;A function"/>
              <p:cNvSpPr/>
              <p:nvPr/>
            </p:nvSpPr>
            <p:spPr>
              <a:xfrm rot="5400000">
                <a:off x="10602677" y="1865113"/>
                <a:ext cx="174302" cy="549818"/>
              </a:xfrm>
              <a:prstGeom prst="downArrow">
                <a:avLst>
                  <a:gd name="adj1" fmla="val 50000"/>
                  <a:gd name="adj2" fmla="val 50000"/>
                </a:avLst>
              </a:prstGeom>
              <a:solidFill>
                <a:srgbClr val="3756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sp>
        <p:nvSpPr>
          <p:cNvPr id="89" name="Google Shape;89;p55"/>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de of Conduct (virtual)">
  <p:cSld name="Code of Conduct (virtual)">
    <p:spTree>
      <p:nvGrpSpPr>
        <p:cNvPr id="1" name="Shape 90"/>
        <p:cNvGrpSpPr/>
        <p:nvPr/>
      </p:nvGrpSpPr>
      <p:grpSpPr>
        <a:xfrm>
          <a:off x="0" y="0"/>
          <a:ext cx="0" cy="0"/>
          <a:chOff x="0" y="0"/>
          <a:chExt cx="0" cy="0"/>
        </a:xfrm>
      </p:grpSpPr>
      <p:pic>
        <p:nvPicPr>
          <p:cNvPr id="91" name="Google Shape;91;p56"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92" name="Google Shape;92;p56"/>
          <p:cNvSpPr txBox="1"/>
          <p:nvPr/>
        </p:nvSpPr>
        <p:spPr>
          <a:xfrm>
            <a:off x="373379" y="932935"/>
            <a:ext cx="8467514" cy="2350259"/>
          </a:xfrm>
          <a:prstGeom prst="rect">
            <a:avLst/>
          </a:prstGeom>
          <a:noFill/>
          <a:ln>
            <a:noFill/>
          </a:ln>
        </p:spPr>
        <p:txBody>
          <a:bodyPr spcFirstLastPara="1" wrap="square" lIns="91425" tIns="45700" rIns="91425" bIns="45700" anchor="t" anchorCtr="0">
            <a:spAutoFit/>
          </a:bodyPr>
          <a:lstStyle/>
          <a:p>
            <a:pPr marL="0" marR="0" lvl="0" indent="0" algn="l" rtl="0">
              <a:lnSpc>
                <a:spcPct val="109000"/>
              </a:lnSpc>
              <a:spcBef>
                <a:spcPts val="0"/>
              </a:spcBef>
              <a:spcAft>
                <a:spcPts val="0"/>
              </a:spcAft>
              <a:buNone/>
            </a:pPr>
            <a:r>
              <a:rPr lang="en" sz="1200" b="0" i="0" u="none" strike="noStrike" cap="none">
                <a:solidFill>
                  <a:srgbClr val="000000"/>
                </a:solidFill>
                <a:latin typeface="Arial"/>
                <a:ea typeface="Arial"/>
                <a:cs typeface="Arial"/>
                <a:sym typeface="Arial"/>
              </a:rPr>
              <a:t>Participation in our trainings is free and voluntary. We require responsible behavior and respect toward other participants, members of our staff, and all presenters. We treat all forms of abuse, bullying, intimidation, sexist and racist behavior very seriously. You must not engage in any antisocial behavior or abuse of any kind toward other learners, staff, and presenters.</a:t>
            </a:r>
            <a:endParaRPr/>
          </a:p>
          <a:p>
            <a:pPr marL="0" marR="0" lvl="0" indent="0" algn="l" rtl="0">
              <a:lnSpc>
                <a:spcPct val="109000"/>
              </a:lnSpc>
              <a:spcBef>
                <a:spcPts val="1800"/>
              </a:spcBef>
              <a:spcAft>
                <a:spcPts val="0"/>
              </a:spcAft>
              <a:buNone/>
            </a:pPr>
            <a:r>
              <a:rPr lang="en" sz="1200" b="0" i="0" u="none" strike="noStrike" cap="none">
                <a:solidFill>
                  <a:srgbClr val="000000"/>
                </a:solidFill>
                <a:latin typeface="Arial"/>
                <a:ea typeface="Arial"/>
                <a:cs typeface="Arial"/>
                <a:sym typeface="Arial"/>
              </a:rPr>
              <a:t>If your behavior is inappropriate in any way, staff will immediately mute your microphone, stop your video and chat access, and place you in the waiting room to warn you that if the behavior continues, you will be removed from the session. If the behavior is serious enough, you will be immediately removed from the session, and your access to any future sessions may be withdrawn. </a:t>
            </a:r>
            <a:endParaRPr/>
          </a:p>
          <a:p>
            <a:pPr marL="0" marR="0" lvl="0" indent="0" algn="l" rtl="0">
              <a:lnSpc>
                <a:spcPct val="109000"/>
              </a:lnSpc>
              <a:spcBef>
                <a:spcPts val="1800"/>
              </a:spcBef>
              <a:spcAft>
                <a:spcPts val="0"/>
              </a:spcAft>
              <a:buNone/>
            </a:pPr>
            <a:r>
              <a:rPr lang="en" sz="1200" b="0" i="0" u="none" strike="noStrike" cap="none">
                <a:solidFill>
                  <a:srgbClr val="000000"/>
                </a:solidFill>
                <a:latin typeface="Arial"/>
                <a:ea typeface="Arial"/>
                <a:cs typeface="Arial"/>
                <a:sym typeface="Arial"/>
              </a:rPr>
              <a:t>Boston Medical Center's Grayken Center for Addiction Training and Technical Assistance, in its sole discretion, reserves the right to remove any participant from or deny access to any program for inappropriate behavior.</a:t>
            </a:r>
            <a:endParaRPr/>
          </a:p>
        </p:txBody>
      </p:sp>
      <p:sp>
        <p:nvSpPr>
          <p:cNvPr id="93" name="Google Shape;93;p56"/>
          <p:cNvSpPr txBox="1"/>
          <p:nvPr/>
        </p:nvSpPr>
        <p:spPr>
          <a:xfrm>
            <a:off x="373379" y="235877"/>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ial"/>
                <a:ea typeface="Arial"/>
                <a:cs typeface="Arial"/>
                <a:sym typeface="Arial"/>
              </a:rPr>
              <a:t>Code of Conduct</a:t>
            </a:r>
            <a:endParaRPr/>
          </a:p>
        </p:txBody>
      </p:sp>
      <p:sp>
        <p:nvSpPr>
          <p:cNvPr id="94" name="Google Shape;94;p56"/>
          <p:cNvSpPr/>
          <p:nvPr/>
        </p:nvSpPr>
        <p:spPr>
          <a:xfrm>
            <a:off x="0" y="159545"/>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95" name="Google Shape;95;p56"/>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pic>
        <p:nvPicPr>
          <p:cNvPr id="97" name="Google Shape;97;p57"/>
          <p:cNvPicPr preferRelativeResize="0"/>
          <p:nvPr/>
        </p:nvPicPr>
        <p:blipFill rotWithShape="1">
          <a:blip r:embed="rId2">
            <a:alphaModFix/>
          </a:blip>
          <a:srcRect/>
          <a:stretch/>
        </p:blipFill>
        <p:spPr>
          <a:xfrm>
            <a:off x="0" y="1038664"/>
            <a:ext cx="692150" cy="1381125"/>
          </a:xfrm>
          <a:prstGeom prst="rect">
            <a:avLst/>
          </a:prstGeom>
          <a:noFill/>
          <a:ln>
            <a:noFill/>
          </a:ln>
        </p:spPr>
      </p:pic>
      <p:sp>
        <p:nvSpPr>
          <p:cNvPr id="98" name="Google Shape;98;p57"/>
          <p:cNvSpPr/>
          <p:nvPr/>
        </p:nvSpPr>
        <p:spPr>
          <a:xfrm>
            <a:off x="2383" y="3813667"/>
            <a:ext cx="9141617" cy="1329833"/>
          </a:xfrm>
          <a:custGeom>
            <a:avLst/>
            <a:gdLst/>
            <a:ahLst/>
            <a:cxnLst/>
            <a:rect l="l" t="t" r="r" b="b"/>
            <a:pathLst>
              <a:path w="4816592" h="719951" extrusionOk="0">
                <a:moveTo>
                  <a:pt x="0" y="0"/>
                </a:moveTo>
                <a:lnTo>
                  <a:pt x="4816592" y="0"/>
                </a:lnTo>
                <a:lnTo>
                  <a:pt x="4816592" y="719951"/>
                </a:lnTo>
                <a:lnTo>
                  <a:pt x="0" y="719951"/>
                </a:lnTo>
                <a:close/>
              </a:path>
            </a:pathLst>
          </a:custGeom>
          <a:gradFill>
            <a:gsLst>
              <a:gs pos="0">
                <a:srgbClr val="3F63A1"/>
              </a:gs>
              <a:gs pos="25000">
                <a:srgbClr val="4061A4"/>
              </a:gs>
              <a:gs pos="50000">
                <a:srgbClr val="4F73BA"/>
              </a:gs>
              <a:gs pos="75000">
                <a:srgbClr val="6283C2"/>
              </a:gs>
              <a:gs pos="100000">
                <a:srgbClr val="839DCF"/>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9" name="Google Shape;99;p57"/>
          <p:cNvSpPr txBox="1">
            <a:spLocks noGrp="1"/>
          </p:cNvSpPr>
          <p:nvPr>
            <p:ph type="ctrTitle"/>
          </p:nvPr>
        </p:nvSpPr>
        <p:spPr>
          <a:xfrm>
            <a:off x="1143000" y="990108"/>
            <a:ext cx="6858000" cy="1384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7"/>
          <p:cNvSpPr txBox="1">
            <a:spLocks noGrp="1"/>
          </p:cNvSpPr>
          <p:nvPr>
            <p:ph type="subTitle" idx="1"/>
          </p:nvPr>
        </p:nvSpPr>
        <p:spPr>
          <a:xfrm>
            <a:off x="1143000" y="2422965"/>
            <a:ext cx="6858000" cy="1160341"/>
          </a:xfrm>
          <a:prstGeom prst="rect">
            <a:avLst/>
          </a:prstGeom>
          <a:noFill/>
          <a:ln>
            <a:noFill/>
          </a:ln>
        </p:spPr>
        <p:txBody>
          <a:bodyPr spcFirstLastPara="1" wrap="square" lIns="91425" tIns="45700" rIns="91425" bIns="45700" anchor="t" anchorCtr="0">
            <a:normAutofit/>
          </a:bodyPr>
          <a:lstStyle>
            <a:lvl1pPr lvl="0" algn="l">
              <a:lnSpc>
                <a:spcPct val="109000"/>
              </a:lnSpc>
              <a:spcBef>
                <a:spcPts val="450"/>
              </a:spcBef>
              <a:spcAft>
                <a:spcPts val="0"/>
              </a:spcAft>
              <a:buClr>
                <a:srgbClr val="595959"/>
              </a:buClr>
              <a:buSzPts val="1800"/>
              <a:buNone/>
              <a:defRPr sz="1800" b="1">
                <a:solidFill>
                  <a:srgbClr val="595959"/>
                </a:solidFill>
              </a:defRPr>
            </a:lvl1pPr>
            <a:lvl2pPr lvl="1" algn="ctr">
              <a:lnSpc>
                <a:spcPct val="109000"/>
              </a:lnSpc>
              <a:spcBef>
                <a:spcPts val="450"/>
              </a:spcBef>
              <a:spcAft>
                <a:spcPts val="0"/>
              </a:spcAft>
              <a:buClr>
                <a:schemeClr val="dk1"/>
              </a:buClr>
              <a:buSzPts val="1500"/>
              <a:buNone/>
              <a:defRPr sz="1500"/>
            </a:lvl2pPr>
            <a:lvl3pPr lvl="2" algn="ctr">
              <a:lnSpc>
                <a:spcPct val="109000"/>
              </a:lnSpc>
              <a:spcBef>
                <a:spcPts val="450"/>
              </a:spcBef>
              <a:spcAft>
                <a:spcPts val="0"/>
              </a:spcAft>
              <a:buClr>
                <a:schemeClr val="dk1"/>
              </a:buClr>
              <a:buSzPts val="1350"/>
              <a:buNone/>
              <a:defRPr sz="1350"/>
            </a:lvl3pPr>
            <a:lvl4pPr lvl="3" algn="ctr">
              <a:lnSpc>
                <a:spcPct val="109000"/>
              </a:lnSpc>
              <a:spcBef>
                <a:spcPts val="450"/>
              </a:spcBef>
              <a:spcAft>
                <a:spcPts val="0"/>
              </a:spcAft>
              <a:buClr>
                <a:schemeClr val="dk1"/>
              </a:buClr>
              <a:buSzPts val="1200"/>
              <a:buNone/>
              <a:defRPr sz="1200"/>
            </a:lvl4pPr>
            <a:lvl5pPr lvl="4" algn="ctr">
              <a:lnSpc>
                <a:spcPct val="109000"/>
              </a:lnSpc>
              <a:spcBef>
                <a:spcPts val="450"/>
              </a:spcBef>
              <a:spcAft>
                <a:spcPts val="0"/>
              </a:spcAft>
              <a:buClr>
                <a:schemeClr val="dk1"/>
              </a:buClr>
              <a:buSzPts val="1200"/>
              <a:buNone/>
              <a:defRPr sz="1200"/>
            </a:lvl5pPr>
            <a:lvl6pPr lvl="5" algn="ctr">
              <a:lnSpc>
                <a:spcPct val="109000"/>
              </a:lnSpc>
              <a:spcBef>
                <a:spcPts val="450"/>
              </a:spcBef>
              <a:spcAft>
                <a:spcPts val="0"/>
              </a:spcAft>
              <a:buClr>
                <a:schemeClr val="dk1"/>
              </a:buClr>
              <a:buSzPts val="1200"/>
              <a:buNone/>
              <a:defRPr sz="1200"/>
            </a:lvl6pPr>
            <a:lvl7pPr lvl="6" algn="ctr">
              <a:lnSpc>
                <a:spcPct val="109000"/>
              </a:lnSpc>
              <a:spcBef>
                <a:spcPts val="450"/>
              </a:spcBef>
              <a:spcAft>
                <a:spcPts val="0"/>
              </a:spcAft>
              <a:buSzPts val="1200"/>
              <a:buNone/>
              <a:defRPr sz="1200"/>
            </a:lvl7pPr>
            <a:lvl8pPr lvl="7" algn="ctr">
              <a:lnSpc>
                <a:spcPct val="109000"/>
              </a:lnSpc>
              <a:spcBef>
                <a:spcPts val="450"/>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101" name="Google Shape;101;p57"/>
          <p:cNvGrpSpPr/>
          <p:nvPr/>
        </p:nvGrpSpPr>
        <p:grpSpPr>
          <a:xfrm>
            <a:off x="176529" y="4281268"/>
            <a:ext cx="4844020" cy="685800"/>
            <a:chOff x="226227" y="5654932"/>
            <a:chExt cx="7169149" cy="1014984"/>
          </a:xfrm>
        </p:grpSpPr>
        <p:pic>
          <p:nvPicPr>
            <p:cNvPr id="102" name="Google Shape;102;p57" descr="Boston Medical Center logo"/>
            <p:cNvPicPr preferRelativeResize="0"/>
            <p:nvPr/>
          </p:nvPicPr>
          <p:blipFill rotWithShape="1">
            <a:blip r:embed="rId3">
              <a:alphaModFix/>
            </a:blip>
            <a:srcRect/>
            <a:stretch/>
          </p:blipFill>
          <p:spPr>
            <a:xfrm>
              <a:off x="5022851" y="5654932"/>
              <a:ext cx="2372525" cy="1014984"/>
            </a:xfrm>
            <a:prstGeom prst="rect">
              <a:avLst/>
            </a:prstGeom>
            <a:noFill/>
            <a:ln>
              <a:noFill/>
            </a:ln>
          </p:spPr>
        </p:pic>
        <p:pic>
          <p:nvPicPr>
            <p:cNvPr id="103" name="Google Shape;103;p57" descr="Boston Medical Center, Grayken Center for Addiction Training and Technical Assistance logo"/>
            <p:cNvPicPr preferRelativeResize="0"/>
            <p:nvPr/>
          </p:nvPicPr>
          <p:blipFill rotWithShape="1">
            <a:blip r:embed="rId4">
              <a:alphaModFix/>
            </a:blip>
            <a:srcRect/>
            <a:stretch/>
          </p:blipFill>
          <p:spPr>
            <a:xfrm>
              <a:off x="226227" y="5709796"/>
              <a:ext cx="4465412" cy="960120"/>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closure and Disclaimer">
  <p:cSld name="Disclosure and Disclaimer">
    <p:spTree>
      <p:nvGrpSpPr>
        <p:cNvPr id="1" name="Shape 104"/>
        <p:cNvGrpSpPr/>
        <p:nvPr/>
      </p:nvGrpSpPr>
      <p:grpSpPr>
        <a:xfrm>
          <a:off x="0" y="0"/>
          <a:ext cx="0" cy="0"/>
          <a:chOff x="0" y="0"/>
          <a:chExt cx="0" cy="0"/>
        </a:xfrm>
      </p:grpSpPr>
      <p:pic>
        <p:nvPicPr>
          <p:cNvPr id="105" name="Google Shape;105;p58"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06" name="Google Shape;106;p58"/>
          <p:cNvSpPr txBox="1"/>
          <p:nvPr/>
        </p:nvSpPr>
        <p:spPr>
          <a:xfrm>
            <a:off x="373379" y="932936"/>
            <a:ext cx="8467514" cy="1939826"/>
          </a:xfrm>
          <a:prstGeom prst="rect">
            <a:avLst/>
          </a:prstGeom>
          <a:noFill/>
          <a:ln>
            <a:noFill/>
          </a:ln>
        </p:spPr>
        <p:txBody>
          <a:bodyPr spcFirstLastPara="1" wrap="square" lIns="91425" tIns="45700" rIns="91425" bIns="45700" anchor="t" anchorCtr="0">
            <a:spAutoFit/>
          </a:bodyPr>
          <a:lstStyle/>
          <a:p>
            <a:pPr marL="0" marR="0" lvl="0" indent="0" algn="l" rtl="0">
              <a:lnSpc>
                <a:spcPct val="109000"/>
              </a:lnSpc>
              <a:spcBef>
                <a:spcPts val="0"/>
              </a:spcBef>
              <a:spcAft>
                <a:spcPts val="0"/>
              </a:spcAft>
              <a:buNone/>
            </a:pPr>
            <a:r>
              <a:rPr lang="en" sz="1800" b="1" i="0" u="none" strike="noStrike" cap="none">
                <a:solidFill>
                  <a:srgbClr val="000000"/>
                </a:solidFill>
                <a:latin typeface="Arial"/>
                <a:ea typeface="Arial"/>
                <a:cs typeface="Arial"/>
                <a:sym typeface="Arial"/>
              </a:rPr>
              <a:t>The faculty and planning committee have no relevant financial relationships to disclose.</a:t>
            </a:r>
            <a:endParaRPr/>
          </a:p>
          <a:p>
            <a:pPr marL="0" marR="0" lvl="0" indent="0" algn="l" rtl="0">
              <a:lnSpc>
                <a:spcPct val="110000"/>
              </a:lnSpc>
              <a:spcBef>
                <a:spcPts val="1850"/>
              </a:spcBef>
              <a:spcAft>
                <a:spcPts val="0"/>
              </a:spcAft>
              <a:buNone/>
            </a:pPr>
            <a:r>
              <a:rPr lang="en" sz="1200" b="0" i="0" u="none" strike="noStrike" cap="none">
                <a:solidFill>
                  <a:srgbClr val="000000"/>
                </a:solidFill>
                <a:latin typeface="Arial"/>
                <a:ea typeface="Arial"/>
                <a:cs typeface="Arial"/>
                <a:sym typeface="Arial"/>
              </a:rPr>
              <a:t>This content and the content presented by Grayken Center for Addiction TTA (Grayken TTA) is intended solely to inform and educate qualified healthcare professionals, shall not be used for medical advice, and is not a substitute for the advice or treatment of a qualified medical professional. Boston Medical Center, Grayken TTA, and contributors are not acting as healthcare providers or professional consultants on behalf of any specific patient and disclaim establishing a provider-patient relationship with any specific patient.</a:t>
            </a:r>
            <a:endParaRPr/>
          </a:p>
        </p:txBody>
      </p:sp>
      <p:sp>
        <p:nvSpPr>
          <p:cNvPr id="107" name="Google Shape;107;p58"/>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ial"/>
                <a:ea typeface="Arial"/>
                <a:cs typeface="Arial"/>
                <a:sym typeface="Arial"/>
              </a:rPr>
              <a:t>Disclosure and Disclaimer</a:t>
            </a:r>
            <a:endParaRPr/>
          </a:p>
        </p:txBody>
      </p:sp>
      <p:sp>
        <p:nvSpPr>
          <p:cNvPr id="108" name="Google Shape;108;p58"/>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58"/>
          <p:cNvSpPr/>
          <p:nvPr/>
        </p:nvSpPr>
        <p:spPr>
          <a:xfrm>
            <a:off x="0" y="159545"/>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110"/>
        <p:cNvGrpSpPr/>
        <p:nvPr/>
      </p:nvGrpSpPr>
      <p:grpSpPr>
        <a:xfrm>
          <a:off x="0" y="0"/>
          <a:ext cx="0" cy="0"/>
          <a:chOff x="0" y="0"/>
          <a:chExt cx="0" cy="0"/>
        </a:xfrm>
      </p:grpSpPr>
      <p:sp>
        <p:nvSpPr>
          <p:cNvPr id="111" name="Google Shape;111;p59"/>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12" name="Google Shape;112;p59"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13" name="Google Shape;113;p59"/>
          <p:cNvSpPr txBox="1">
            <a:spLocks noGrp="1"/>
          </p:cNvSpPr>
          <p:nvPr>
            <p:ph type="body" idx="1"/>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59"/>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59"/>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ial"/>
                <a:ea typeface="Arial"/>
                <a:cs typeface="Arial"/>
                <a:sym typeface="Arial"/>
              </a:rPr>
              <a:t>Objectives</a:t>
            </a:r>
            <a:endParaRPr/>
          </a:p>
        </p:txBody>
      </p:sp>
      <p:sp>
        <p:nvSpPr>
          <p:cNvPr id="116" name="Google Shape;116;p59"/>
          <p:cNvSpPr txBox="1">
            <a:spLocks noGrp="1"/>
          </p:cNvSpPr>
          <p:nvPr>
            <p:ph type="body" idx="2"/>
          </p:nvPr>
        </p:nvSpPr>
        <p:spPr>
          <a:xfrm>
            <a:off x="372879" y="913375"/>
            <a:ext cx="8467513" cy="3585486"/>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lt1"/>
        </a:solidFill>
        <a:effectLst/>
      </p:bgPr>
    </p:bg>
    <p:spTree>
      <p:nvGrpSpPr>
        <p:cNvPr id="1" name="Shape 117"/>
        <p:cNvGrpSpPr/>
        <p:nvPr/>
      </p:nvGrpSpPr>
      <p:grpSpPr>
        <a:xfrm>
          <a:off x="0" y="0"/>
          <a:ext cx="0" cy="0"/>
          <a:chOff x="0" y="0"/>
          <a:chExt cx="0" cy="0"/>
        </a:xfrm>
      </p:grpSpPr>
      <p:pic>
        <p:nvPicPr>
          <p:cNvPr id="118" name="Google Shape;118;p60"/>
          <p:cNvPicPr preferRelativeResize="0"/>
          <p:nvPr/>
        </p:nvPicPr>
        <p:blipFill rotWithShape="1">
          <a:blip r:embed="rId2">
            <a:alphaModFix/>
          </a:blip>
          <a:srcRect/>
          <a:stretch/>
        </p:blipFill>
        <p:spPr>
          <a:xfrm>
            <a:off x="0" y="0"/>
            <a:ext cx="8716157" cy="5143500"/>
          </a:xfrm>
          <a:prstGeom prst="rect">
            <a:avLst/>
          </a:prstGeom>
          <a:noFill/>
          <a:ln>
            <a:noFill/>
          </a:ln>
        </p:spPr>
      </p:pic>
      <p:sp>
        <p:nvSpPr>
          <p:cNvPr id="119" name="Google Shape;119;p60"/>
          <p:cNvSpPr txBox="1">
            <a:spLocks noGrp="1"/>
          </p:cNvSpPr>
          <p:nvPr>
            <p:ph type="body" idx="1"/>
          </p:nvPr>
        </p:nvSpPr>
        <p:spPr>
          <a:xfrm>
            <a:off x="251459" y="1539241"/>
            <a:ext cx="6402654" cy="1228856"/>
          </a:xfrm>
          <a:prstGeom prst="rect">
            <a:avLst/>
          </a:prstGeom>
          <a:noFill/>
          <a:ln>
            <a:noFill/>
          </a:ln>
        </p:spPr>
        <p:txBody>
          <a:bodyPr spcFirstLastPara="1" wrap="square" lIns="91425" tIns="45700" rIns="91425" bIns="45700" anchor="b" anchorCtr="0">
            <a:normAutofit/>
          </a:bodyPr>
          <a:lstStyle>
            <a:lvl1pPr marL="457200" lvl="0" indent="-228600" algn="l">
              <a:lnSpc>
                <a:spcPct val="109000"/>
              </a:lnSpc>
              <a:spcBef>
                <a:spcPts val="450"/>
              </a:spcBef>
              <a:spcAft>
                <a:spcPts val="0"/>
              </a:spcAft>
              <a:buClr>
                <a:schemeClr val="lt1"/>
              </a:buClr>
              <a:buSzPts val="3600"/>
              <a:buNone/>
              <a:defRPr sz="3600" b="1">
                <a:solidFill>
                  <a:schemeClr val="lt1"/>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60"/>
          <p:cNvSpPr txBox="1">
            <a:spLocks noGrp="1"/>
          </p:cNvSpPr>
          <p:nvPr>
            <p:ph type="body" idx="2"/>
          </p:nvPr>
        </p:nvSpPr>
        <p:spPr>
          <a:xfrm>
            <a:off x="251461" y="2859195"/>
            <a:ext cx="6402653" cy="907429"/>
          </a:xfrm>
          <a:prstGeom prst="rect">
            <a:avLst/>
          </a:prstGeom>
          <a:noFill/>
          <a:ln>
            <a:noFill/>
          </a:ln>
        </p:spPr>
        <p:txBody>
          <a:bodyPr spcFirstLastPara="1" wrap="square" lIns="91425" tIns="45700" rIns="91425" bIns="45700" anchor="t" anchorCtr="0">
            <a:normAutofit/>
          </a:bodyPr>
          <a:lstStyle>
            <a:lvl1pPr marL="457200" lvl="0" indent="-228600" algn="l">
              <a:lnSpc>
                <a:spcPct val="109000"/>
              </a:lnSpc>
              <a:spcBef>
                <a:spcPts val="450"/>
              </a:spcBef>
              <a:spcAft>
                <a:spcPts val="0"/>
              </a:spcAft>
              <a:buClr>
                <a:schemeClr val="lt1"/>
              </a:buClr>
              <a:buSzPts val="1800"/>
              <a:buNone/>
              <a:defRPr sz="1800" b="1">
                <a:solidFill>
                  <a:schemeClr val="lt1"/>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 large image/chart/table">
  <p:cSld name="1 large image/chart/table">
    <p:spTree>
      <p:nvGrpSpPr>
        <p:cNvPr id="1" name="Shape 121"/>
        <p:cNvGrpSpPr/>
        <p:nvPr/>
      </p:nvGrpSpPr>
      <p:grpSpPr>
        <a:xfrm>
          <a:off x="0" y="0"/>
          <a:ext cx="0" cy="0"/>
          <a:chOff x="0" y="0"/>
          <a:chExt cx="0" cy="0"/>
        </a:xfrm>
      </p:grpSpPr>
      <p:sp>
        <p:nvSpPr>
          <p:cNvPr id="122" name="Google Shape;122;p61"/>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61"/>
          <p:cNvSpPr txBox="1">
            <a:spLocks noGrp="1"/>
          </p:cNvSpPr>
          <p:nvPr>
            <p:ph type="body" idx="1"/>
          </p:nvPr>
        </p:nvSpPr>
        <p:spPr>
          <a:xfrm>
            <a:off x="373379" y="913375"/>
            <a:ext cx="8467514" cy="3082691"/>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solidFill>
                  <a:schemeClr val="dk1"/>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4" name="Google Shape;124;p61"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25" name="Google Shape;125;p61"/>
          <p:cNvSpPr txBox="1">
            <a:spLocks noGrp="1"/>
          </p:cNvSpPr>
          <p:nvPr>
            <p:ph type="body" idx="2"/>
          </p:nvPr>
        </p:nvSpPr>
        <p:spPr>
          <a:xfrm>
            <a:off x="373380" y="4086920"/>
            <a:ext cx="8467513" cy="411941"/>
          </a:xfrm>
          <a:prstGeom prst="rect">
            <a:avLst/>
          </a:prstGeom>
          <a:solidFill>
            <a:srgbClr val="DADDE3"/>
          </a:solid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050"/>
              <a:buNone/>
              <a:defRPr sz="1050">
                <a:solidFill>
                  <a:schemeClr val="dk1"/>
                </a:solidFill>
              </a:defRPr>
            </a:lvl1pPr>
            <a:lvl2pPr marL="914400" lvl="1" indent="-228600" algn="l">
              <a:lnSpc>
                <a:spcPct val="109000"/>
              </a:lnSpc>
              <a:spcBef>
                <a:spcPts val="450"/>
              </a:spcBef>
              <a:spcAft>
                <a:spcPts val="0"/>
              </a:spcAft>
              <a:buClr>
                <a:schemeClr val="dk1"/>
              </a:buClr>
              <a:buSzPts val="1200"/>
              <a:buNone/>
              <a:defRPr sz="1200"/>
            </a:lvl2pPr>
            <a:lvl3pPr marL="1371600" lvl="2" indent="-304800" algn="l">
              <a:lnSpc>
                <a:spcPct val="109000"/>
              </a:lnSpc>
              <a:spcBef>
                <a:spcPts val="450"/>
              </a:spcBef>
              <a:spcAft>
                <a:spcPts val="0"/>
              </a:spcAft>
              <a:buClr>
                <a:schemeClr val="dk1"/>
              </a:buClr>
              <a:buSzPts val="1200"/>
              <a:buChar char="•"/>
              <a:defRPr sz="1200"/>
            </a:lvl3pPr>
            <a:lvl4pPr marL="1828800" lvl="3" indent="-304800" algn="l">
              <a:lnSpc>
                <a:spcPct val="109000"/>
              </a:lnSpc>
              <a:spcBef>
                <a:spcPts val="450"/>
              </a:spcBef>
              <a:spcAft>
                <a:spcPts val="0"/>
              </a:spcAft>
              <a:buClr>
                <a:schemeClr val="dk1"/>
              </a:buClr>
              <a:buSzPts val="1200"/>
              <a:buChar char="•"/>
              <a:defRPr sz="1200"/>
            </a:lvl4pPr>
            <a:lvl5pPr marL="2286000" lvl="4" indent="-304800" algn="l">
              <a:lnSpc>
                <a:spcPct val="109000"/>
              </a:lnSpc>
              <a:spcBef>
                <a:spcPts val="450"/>
              </a:spcBef>
              <a:spcAft>
                <a:spcPts val="0"/>
              </a:spcAft>
              <a:buClr>
                <a:schemeClr val="dk1"/>
              </a:buClr>
              <a:buSzPts val="1200"/>
              <a:buChar char="•"/>
              <a:defRPr sz="1200"/>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61"/>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61"/>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8" name="Google Shape;128;p61"/>
          <p:cNvSpPr txBox="1">
            <a:spLocks noGrp="1"/>
          </p:cNvSpPr>
          <p:nvPr>
            <p:ph type="body" idx="3"/>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ing only">
  <p:cSld name="Heading only">
    <p:spTree>
      <p:nvGrpSpPr>
        <p:cNvPr id="1" name="Shape 129"/>
        <p:cNvGrpSpPr/>
        <p:nvPr/>
      </p:nvGrpSpPr>
      <p:grpSpPr>
        <a:xfrm>
          <a:off x="0" y="0"/>
          <a:ext cx="0" cy="0"/>
          <a:chOff x="0" y="0"/>
          <a:chExt cx="0" cy="0"/>
        </a:xfrm>
      </p:grpSpPr>
      <p:sp>
        <p:nvSpPr>
          <p:cNvPr id="130" name="Google Shape;130;p62"/>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1" name="Google Shape;131;p62"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32" name="Google Shape;132;p62"/>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62"/>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34" name="Google Shape;134;p62"/>
          <p:cNvSpPr txBox="1">
            <a:spLocks noGrp="1"/>
          </p:cNvSpPr>
          <p:nvPr>
            <p:ph type="body" idx="1"/>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135"/>
        <p:cNvGrpSpPr/>
        <p:nvPr/>
      </p:nvGrpSpPr>
      <p:grpSpPr>
        <a:xfrm>
          <a:off x="0" y="0"/>
          <a:ext cx="0" cy="0"/>
          <a:chOff x="0" y="0"/>
          <a:chExt cx="0" cy="0"/>
        </a:xfrm>
      </p:grpSpPr>
      <p:sp>
        <p:nvSpPr>
          <p:cNvPr id="136" name="Google Shape;136;p63"/>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pic>
        <p:nvPicPr>
          <p:cNvPr id="137" name="Google Shape;137;p63"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38" name="Google Shape;138;p63"/>
          <p:cNvSpPr txBox="1">
            <a:spLocks noGrp="1"/>
          </p:cNvSpPr>
          <p:nvPr>
            <p:ph type="body" idx="1"/>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image/chart/table w/ summary on right">
  <p:cSld name="text/image/chart/table w/ summary on right">
    <p:spTree>
      <p:nvGrpSpPr>
        <p:cNvPr id="1" name="Shape 139"/>
        <p:cNvGrpSpPr/>
        <p:nvPr/>
      </p:nvGrpSpPr>
      <p:grpSpPr>
        <a:xfrm>
          <a:off x="0" y="0"/>
          <a:ext cx="0" cy="0"/>
          <a:chOff x="0" y="0"/>
          <a:chExt cx="0" cy="0"/>
        </a:xfrm>
      </p:grpSpPr>
      <p:sp>
        <p:nvSpPr>
          <p:cNvPr id="140" name="Google Shape;140;p64"/>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64"/>
          <p:cNvSpPr txBox="1">
            <a:spLocks noGrp="1"/>
          </p:cNvSpPr>
          <p:nvPr>
            <p:ph type="body" idx="1"/>
          </p:nvPr>
        </p:nvSpPr>
        <p:spPr>
          <a:xfrm>
            <a:off x="373380" y="910140"/>
            <a:ext cx="5512568" cy="3585487"/>
          </a:xfrm>
          <a:prstGeom prst="rect">
            <a:avLst/>
          </a:prstGeom>
          <a:solidFill>
            <a:srgbClr val="DADDE3"/>
          </a:solidFill>
          <a:ln>
            <a:noFill/>
          </a:ln>
        </p:spPr>
        <p:txBody>
          <a:bodyPr spcFirstLastPara="1" wrap="square" lIns="137150" tIns="91425" rIns="137150" bIns="91425" anchor="t" anchorCtr="0">
            <a:noAutofit/>
          </a:bodyPr>
          <a:lstStyle>
            <a:lvl1pPr marL="457200" lvl="0" indent="-228600" algn="l">
              <a:lnSpc>
                <a:spcPct val="109000"/>
              </a:lnSpc>
              <a:spcBef>
                <a:spcPts val="450"/>
              </a:spcBef>
              <a:spcAft>
                <a:spcPts val="0"/>
              </a:spcAft>
              <a:buClr>
                <a:schemeClr val="dk1"/>
              </a:buClr>
              <a:buSzPts val="1800"/>
              <a:buNone/>
              <a:defRPr>
                <a:solidFill>
                  <a:schemeClr val="dk1"/>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42" name="Google Shape;142;p64"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43" name="Google Shape;143;p64"/>
          <p:cNvSpPr txBox="1">
            <a:spLocks noGrp="1"/>
          </p:cNvSpPr>
          <p:nvPr>
            <p:ph type="body" idx="2"/>
          </p:nvPr>
        </p:nvSpPr>
        <p:spPr>
          <a:xfrm>
            <a:off x="6168006" y="910140"/>
            <a:ext cx="2672887" cy="3585487"/>
          </a:xfrm>
          <a:prstGeom prst="rect">
            <a:avLst/>
          </a:prstGeom>
          <a:solidFill>
            <a:srgbClr val="D9E2F1">
              <a:alpha val="59607"/>
            </a:srgbClr>
          </a:solidFill>
          <a:ln>
            <a:noFill/>
          </a:ln>
        </p:spPr>
        <p:txBody>
          <a:bodyPr spcFirstLastPara="1" wrap="square" lIns="137150" tIns="91425" rIns="137150" bIns="91425"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4" name="Google Shape;144;p64"/>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64"/>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46" name="Google Shape;146;p64"/>
          <p:cNvSpPr txBox="1">
            <a:spLocks noGrp="1"/>
          </p:cNvSpPr>
          <p:nvPr>
            <p:ph type="body" idx="3"/>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image/chart/table w/summary on left">
  <p:cSld name="text/image/chart/table w/summary on lef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5"/>
          <p:cNvSpPr txBox="1">
            <a:spLocks noGrp="1"/>
          </p:cNvSpPr>
          <p:nvPr>
            <p:ph type="body" idx="1"/>
          </p:nvPr>
        </p:nvSpPr>
        <p:spPr>
          <a:xfrm>
            <a:off x="3322320" y="910139"/>
            <a:ext cx="5518574" cy="3585488"/>
          </a:xfrm>
          <a:prstGeom prst="rect">
            <a:avLst/>
          </a:prstGeom>
          <a:solidFill>
            <a:srgbClr val="DADDE3"/>
          </a:solidFill>
          <a:ln>
            <a:noFill/>
          </a:ln>
        </p:spPr>
        <p:txBody>
          <a:bodyPr spcFirstLastPara="1" wrap="square" lIns="137150" tIns="91425" rIns="137150" bIns="91425" anchor="t" anchorCtr="0">
            <a:noAutofit/>
          </a:bodyPr>
          <a:lstStyle>
            <a:lvl1pPr marL="457200" lvl="0" indent="-228600" algn="l">
              <a:lnSpc>
                <a:spcPct val="109000"/>
              </a:lnSpc>
              <a:spcBef>
                <a:spcPts val="450"/>
              </a:spcBef>
              <a:spcAft>
                <a:spcPts val="0"/>
              </a:spcAft>
              <a:buClr>
                <a:schemeClr val="dk1"/>
              </a:buClr>
              <a:buSzPts val="1800"/>
              <a:buNone/>
              <a:defRPr>
                <a:solidFill>
                  <a:schemeClr val="dk1"/>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0" name="Google Shape;150;p65"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51" name="Google Shape;151;p65"/>
          <p:cNvSpPr txBox="1">
            <a:spLocks noGrp="1"/>
          </p:cNvSpPr>
          <p:nvPr>
            <p:ph type="body" idx="2"/>
          </p:nvPr>
        </p:nvSpPr>
        <p:spPr>
          <a:xfrm>
            <a:off x="373379" y="910140"/>
            <a:ext cx="2672384" cy="3585488"/>
          </a:xfrm>
          <a:prstGeom prst="rect">
            <a:avLst/>
          </a:prstGeom>
          <a:solidFill>
            <a:srgbClr val="D9E2F1">
              <a:alpha val="59607"/>
            </a:srgbClr>
          </a:solidFill>
          <a:ln>
            <a:noFill/>
          </a:ln>
        </p:spPr>
        <p:txBody>
          <a:bodyPr spcFirstLastPara="1" wrap="square" lIns="137150" tIns="91425" rIns="137150" bIns="91425"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2" name="Google Shape;152;p65"/>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65"/>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54" name="Google Shape;154;p65"/>
          <p:cNvSpPr txBox="1">
            <a:spLocks noGrp="1"/>
          </p:cNvSpPr>
          <p:nvPr>
            <p:ph type="body" idx="3"/>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column basic slide">
  <p:cSld name="2-column basic slide">
    <p:spTree>
      <p:nvGrpSpPr>
        <p:cNvPr id="1" name="Shape 155"/>
        <p:cNvGrpSpPr/>
        <p:nvPr/>
      </p:nvGrpSpPr>
      <p:grpSpPr>
        <a:xfrm>
          <a:off x="0" y="0"/>
          <a:ext cx="0" cy="0"/>
          <a:chOff x="0" y="0"/>
          <a:chExt cx="0" cy="0"/>
        </a:xfrm>
      </p:grpSpPr>
      <p:sp>
        <p:nvSpPr>
          <p:cNvPr id="156" name="Google Shape;156;p66"/>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7" name="Google Shape;157;p66"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58" name="Google Shape;158;p66"/>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66"/>
          <p:cNvSpPr txBox="1">
            <a:spLocks noGrp="1"/>
          </p:cNvSpPr>
          <p:nvPr>
            <p:ph type="body" idx="1"/>
          </p:nvPr>
        </p:nvSpPr>
        <p:spPr>
          <a:xfrm>
            <a:off x="4711875" y="913376"/>
            <a:ext cx="4129019" cy="3585485"/>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66"/>
          <p:cNvSpPr txBox="1">
            <a:spLocks noGrp="1"/>
          </p:cNvSpPr>
          <p:nvPr>
            <p:ph type="body" idx="2"/>
          </p:nvPr>
        </p:nvSpPr>
        <p:spPr>
          <a:xfrm>
            <a:off x="372736" y="913376"/>
            <a:ext cx="4129019" cy="3585485"/>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66"/>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2" name="Google Shape;162;p66"/>
          <p:cNvSpPr txBox="1">
            <a:spLocks noGrp="1"/>
          </p:cNvSpPr>
          <p:nvPr>
            <p:ph type="body" idx="3"/>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column w/subhead highlight">
  <p:cSld name="2-column w/subhead highlight">
    <p:spTree>
      <p:nvGrpSpPr>
        <p:cNvPr id="1" name="Shape 163"/>
        <p:cNvGrpSpPr/>
        <p:nvPr/>
      </p:nvGrpSpPr>
      <p:grpSpPr>
        <a:xfrm>
          <a:off x="0" y="0"/>
          <a:ext cx="0" cy="0"/>
          <a:chOff x="0" y="0"/>
          <a:chExt cx="0" cy="0"/>
        </a:xfrm>
      </p:grpSpPr>
      <p:sp>
        <p:nvSpPr>
          <p:cNvPr id="164" name="Google Shape;164;p67"/>
          <p:cNvSpPr txBox="1">
            <a:spLocks noGrp="1"/>
          </p:cNvSpPr>
          <p:nvPr>
            <p:ph type="body" idx="1"/>
          </p:nvPr>
        </p:nvSpPr>
        <p:spPr>
          <a:xfrm>
            <a:off x="373238" y="913376"/>
            <a:ext cx="4128516" cy="432486"/>
          </a:xfrm>
          <a:prstGeom prst="rect">
            <a:avLst/>
          </a:prstGeom>
          <a:solidFill>
            <a:srgbClr val="D9E2F1"/>
          </a:solid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chemeClr val="dk1"/>
              </a:buClr>
              <a:buSzPts val="1950"/>
              <a:buNone/>
              <a:defRPr sz="1950" b="1">
                <a:solidFill>
                  <a:schemeClr val="dk1"/>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65" name="Google Shape;165;p67"/>
          <p:cNvSpPr txBox="1">
            <a:spLocks noGrp="1"/>
          </p:cNvSpPr>
          <p:nvPr>
            <p:ph type="body" idx="2"/>
          </p:nvPr>
        </p:nvSpPr>
        <p:spPr>
          <a:xfrm>
            <a:off x="4712378" y="913376"/>
            <a:ext cx="4128516" cy="432486"/>
          </a:xfrm>
          <a:prstGeom prst="rect">
            <a:avLst/>
          </a:prstGeom>
          <a:solidFill>
            <a:srgbClr val="D9E2F1"/>
          </a:solid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chemeClr val="dk1"/>
              </a:buClr>
              <a:buSzPts val="1950"/>
              <a:buNone/>
              <a:defRPr sz="1950" b="1">
                <a:solidFill>
                  <a:schemeClr val="dk1"/>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pic>
        <p:nvPicPr>
          <p:cNvPr id="166" name="Google Shape;166;p67"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67" name="Google Shape;167;p67"/>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67"/>
          <p:cNvSpPr txBox="1">
            <a:spLocks noGrp="1"/>
          </p:cNvSpPr>
          <p:nvPr>
            <p:ph type="body" idx="3"/>
          </p:nvPr>
        </p:nvSpPr>
        <p:spPr>
          <a:xfrm>
            <a:off x="373238" y="1451113"/>
            <a:ext cx="4128516" cy="3047748"/>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67"/>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70" name="Google Shape;170;p67"/>
          <p:cNvSpPr txBox="1">
            <a:spLocks noGrp="1"/>
          </p:cNvSpPr>
          <p:nvPr>
            <p:ph type="body" idx="4"/>
          </p:nvPr>
        </p:nvSpPr>
        <p:spPr>
          <a:xfrm>
            <a:off x="4711876" y="1451113"/>
            <a:ext cx="4128515" cy="3047748"/>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23850" algn="l">
              <a:lnSpc>
                <a:spcPct val="109000"/>
              </a:lnSpc>
              <a:spcBef>
                <a:spcPts val="450"/>
              </a:spcBef>
              <a:spcAft>
                <a:spcPts val="0"/>
              </a:spcAft>
              <a:buClr>
                <a:schemeClr val="dk1"/>
              </a:buClr>
              <a:buSzPts val="15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1" name="Google Shape;171;p67"/>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2" name="Google Shape;172;p67"/>
          <p:cNvSpPr txBox="1">
            <a:spLocks noGrp="1"/>
          </p:cNvSpPr>
          <p:nvPr>
            <p:ph type="body" idx="5"/>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column w/subhead (no highlight)">
  <p:cSld name="2-column w/subhead (no highlight)">
    <p:spTree>
      <p:nvGrpSpPr>
        <p:cNvPr id="1" name="Shape 173"/>
        <p:cNvGrpSpPr/>
        <p:nvPr/>
      </p:nvGrpSpPr>
      <p:grpSpPr>
        <a:xfrm>
          <a:off x="0" y="0"/>
          <a:ext cx="0" cy="0"/>
          <a:chOff x="0" y="0"/>
          <a:chExt cx="0" cy="0"/>
        </a:xfrm>
      </p:grpSpPr>
      <p:sp>
        <p:nvSpPr>
          <p:cNvPr id="174" name="Google Shape;174;p68"/>
          <p:cNvSpPr txBox="1">
            <a:spLocks noGrp="1"/>
          </p:cNvSpPr>
          <p:nvPr>
            <p:ph type="body" idx="1"/>
          </p:nvPr>
        </p:nvSpPr>
        <p:spPr>
          <a:xfrm>
            <a:off x="373238" y="913376"/>
            <a:ext cx="4128516" cy="432486"/>
          </a:xfrm>
          <a:prstGeom prst="rect">
            <a:avLst/>
          </a:prstGeom>
          <a:no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rgbClr val="37568E"/>
              </a:buClr>
              <a:buSzPts val="1950"/>
              <a:buNone/>
              <a:defRPr sz="1950" b="1">
                <a:solidFill>
                  <a:srgbClr val="37568E"/>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75" name="Google Shape;175;p68"/>
          <p:cNvSpPr txBox="1">
            <a:spLocks noGrp="1"/>
          </p:cNvSpPr>
          <p:nvPr>
            <p:ph type="body" idx="2"/>
          </p:nvPr>
        </p:nvSpPr>
        <p:spPr>
          <a:xfrm>
            <a:off x="4711876" y="913376"/>
            <a:ext cx="4128515" cy="432487"/>
          </a:xfrm>
          <a:prstGeom prst="rect">
            <a:avLst/>
          </a:prstGeom>
          <a:no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rgbClr val="37568E"/>
              </a:buClr>
              <a:buSzPts val="1950"/>
              <a:buNone/>
              <a:defRPr sz="1950" b="1">
                <a:solidFill>
                  <a:srgbClr val="37568E"/>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76" name="Google Shape;176;p68"/>
          <p:cNvSpPr txBox="1"/>
          <p:nvPr/>
        </p:nvSpPr>
        <p:spPr>
          <a:xfrm>
            <a:off x="1924051" y="88900"/>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77" name="Google Shape;177;p68"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78" name="Google Shape;178;p68"/>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68"/>
          <p:cNvSpPr txBox="1">
            <a:spLocks noGrp="1"/>
          </p:cNvSpPr>
          <p:nvPr>
            <p:ph type="body" idx="3"/>
          </p:nvPr>
        </p:nvSpPr>
        <p:spPr>
          <a:xfrm>
            <a:off x="373239" y="1451114"/>
            <a:ext cx="4128515" cy="3047747"/>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23850" algn="l">
              <a:lnSpc>
                <a:spcPct val="109000"/>
              </a:lnSpc>
              <a:spcBef>
                <a:spcPts val="450"/>
              </a:spcBef>
              <a:spcAft>
                <a:spcPts val="0"/>
              </a:spcAft>
              <a:buClr>
                <a:schemeClr val="dk1"/>
              </a:buClr>
              <a:buSzPts val="1500"/>
              <a:buChar char="•"/>
              <a:defRPr/>
            </a:lvl3pPr>
            <a:lvl4pPr marL="1828800" lvl="3" indent="-314325" algn="l">
              <a:lnSpc>
                <a:spcPct val="109000"/>
              </a:lnSpc>
              <a:spcBef>
                <a:spcPts val="450"/>
              </a:spcBef>
              <a:spcAft>
                <a:spcPts val="0"/>
              </a:spcAft>
              <a:buClr>
                <a:schemeClr val="dk1"/>
              </a:buClr>
              <a:buSzPts val="135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0" name="Google Shape;180;p68"/>
          <p:cNvSpPr txBox="1">
            <a:spLocks noGrp="1"/>
          </p:cNvSpPr>
          <p:nvPr>
            <p:ph type="body" idx="4"/>
          </p:nvPr>
        </p:nvSpPr>
        <p:spPr>
          <a:xfrm>
            <a:off x="4711876" y="1451113"/>
            <a:ext cx="4128515" cy="3047748"/>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23850" algn="l">
              <a:lnSpc>
                <a:spcPct val="109000"/>
              </a:lnSpc>
              <a:spcBef>
                <a:spcPts val="450"/>
              </a:spcBef>
              <a:spcAft>
                <a:spcPts val="0"/>
              </a:spcAft>
              <a:buClr>
                <a:schemeClr val="dk1"/>
              </a:buClr>
              <a:buSzPts val="15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p68"/>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68"/>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3" name="Google Shape;183;p68"/>
          <p:cNvSpPr txBox="1">
            <a:spLocks noGrp="1"/>
          </p:cNvSpPr>
          <p:nvPr>
            <p:ph type="body" idx="5"/>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column w/subhead highlight">
  <p:cSld name="3-column w/subhead highlight">
    <p:spTree>
      <p:nvGrpSpPr>
        <p:cNvPr id="1" name="Shape 184"/>
        <p:cNvGrpSpPr/>
        <p:nvPr/>
      </p:nvGrpSpPr>
      <p:grpSpPr>
        <a:xfrm>
          <a:off x="0" y="0"/>
          <a:ext cx="0" cy="0"/>
          <a:chOff x="0" y="0"/>
          <a:chExt cx="0" cy="0"/>
        </a:xfrm>
      </p:grpSpPr>
      <p:sp>
        <p:nvSpPr>
          <p:cNvPr id="185" name="Google Shape;185;p69"/>
          <p:cNvSpPr txBox="1">
            <a:spLocks noGrp="1"/>
          </p:cNvSpPr>
          <p:nvPr>
            <p:ph type="body" idx="1"/>
          </p:nvPr>
        </p:nvSpPr>
        <p:spPr>
          <a:xfrm>
            <a:off x="373379" y="913371"/>
            <a:ext cx="2681478" cy="432486"/>
          </a:xfrm>
          <a:prstGeom prst="rect">
            <a:avLst/>
          </a:prstGeom>
          <a:solidFill>
            <a:srgbClr val="D9E2F1"/>
          </a:solid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chemeClr val="dk1"/>
              </a:buClr>
              <a:buSzPts val="1950"/>
              <a:buNone/>
              <a:defRPr sz="1950" b="1">
                <a:solidFill>
                  <a:schemeClr val="dk1"/>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6" name="Google Shape;186;p69"/>
          <p:cNvSpPr txBox="1">
            <a:spLocks noGrp="1"/>
          </p:cNvSpPr>
          <p:nvPr>
            <p:ph type="body" idx="2"/>
          </p:nvPr>
        </p:nvSpPr>
        <p:spPr>
          <a:xfrm>
            <a:off x="3266146" y="913028"/>
            <a:ext cx="2681478" cy="432486"/>
          </a:xfrm>
          <a:prstGeom prst="rect">
            <a:avLst/>
          </a:prstGeom>
          <a:solidFill>
            <a:srgbClr val="D9E2F1"/>
          </a:solid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chemeClr val="dk1"/>
              </a:buClr>
              <a:buSzPts val="1950"/>
              <a:buNone/>
              <a:defRPr sz="1950" b="1">
                <a:solidFill>
                  <a:schemeClr val="dk1"/>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7" name="Google Shape;187;p69"/>
          <p:cNvSpPr txBox="1">
            <a:spLocks noGrp="1"/>
          </p:cNvSpPr>
          <p:nvPr>
            <p:ph type="body" idx="3"/>
          </p:nvPr>
        </p:nvSpPr>
        <p:spPr>
          <a:xfrm>
            <a:off x="6158425" y="913028"/>
            <a:ext cx="2681966" cy="432486"/>
          </a:xfrm>
          <a:prstGeom prst="rect">
            <a:avLst/>
          </a:prstGeom>
          <a:solidFill>
            <a:srgbClr val="D9E2F1"/>
          </a:solid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chemeClr val="dk1"/>
              </a:buClr>
              <a:buSzPts val="1950"/>
              <a:buNone/>
              <a:defRPr sz="1950" b="1">
                <a:solidFill>
                  <a:schemeClr val="dk1"/>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pic>
        <p:nvPicPr>
          <p:cNvPr id="188" name="Google Shape;188;p69"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89" name="Google Shape;189;p69"/>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9"/>
          <p:cNvSpPr txBox="1">
            <a:spLocks noGrp="1"/>
          </p:cNvSpPr>
          <p:nvPr>
            <p:ph type="body" idx="4"/>
          </p:nvPr>
        </p:nvSpPr>
        <p:spPr>
          <a:xfrm>
            <a:off x="373381" y="1445673"/>
            <a:ext cx="2681477" cy="3047746"/>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1" name="Google Shape;191;p69"/>
          <p:cNvSpPr txBox="1">
            <a:spLocks noGrp="1"/>
          </p:cNvSpPr>
          <p:nvPr>
            <p:ph type="body" idx="5"/>
          </p:nvPr>
        </p:nvSpPr>
        <p:spPr>
          <a:xfrm>
            <a:off x="3266397" y="1445673"/>
            <a:ext cx="2681966" cy="3047747"/>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69"/>
          <p:cNvSpPr txBox="1">
            <a:spLocks noGrp="1"/>
          </p:cNvSpPr>
          <p:nvPr>
            <p:ph type="body" idx="6"/>
          </p:nvPr>
        </p:nvSpPr>
        <p:spPr>
          <a:xfrm>
            <a:off x="6158425" y="1445673"/>
            <a:ext cx="2681966" cy="3047747"/>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14325" algn="l">
              <a:lnSpc>
                <a:spcPct val="109000"/>
              </a:lnSpc>
              <a:spcBef>
                <a:spcPts val="450"/>
              </a:spcBef>
              <a:spcAft>
                <a:spcPts val="0"/>
              </a:spcAft>
              <a:buClr>
                <a:schemeClr val="dk1"/>
              </a:buClr>
              <a:buSzPts val="135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3" name="Google Shape;193;p69"/>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94" name="Google Shape;194;p69"/>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95" name="Google Shape;195;p69"/>
          <p:cNvSpPr txBox="1">
            <a:spLocks noGrp="1"/>
          </p:cNvSpPr>
          <p:nvPr>
            <p:ph type="body" idx="7"/>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column w/subhead (no highlight)">
  <p:cSld name="3-column w/subhead (no highlight)">
    <p:spTree>
      <p:nvGrpSpPr>
        <p:cNvPr id="1" name="Shape 196"/>
        <p:cNvGrpSpPr/>
        <p:nvPr/>
      </p:nvGrpSpPr>
      <p:grpSpPr>
        <a:xfrm>
          <a:off x="0" y="0"/>
          <a:ext cx="0" cy="0"/>
          <a:chOff x="0" y="0"/>
          <a:chExt cx="0" cy="0"/>
        </a:xfrm>
      </p:grpSpPr>
      <p:pic>
        <p:nvPicPr>
          <p:cNvPr id="197" name="Google Shape;197;p70"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198" name="Google Shape;198;p70"/>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70"/>
          <p:cNvSpPr txBox="1">
            <a:spLocks noGrp="1"/>
          </p:cNvSpPr>
          <p:nvPr>
            <p:ph type="body" idx="1"/>
          </p:nvPr>
        </p:nvSpPr>
        <p:spPr>
          <a:xfrm>
            <a:off x="373381" y="1445673"/>
            <a:ext cx="2681477" cy="3047746"/>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0" name="Google Shape;200;p70"/>
          <p:cNvSpPr txBox="1">
            <a:spLocks noGrp="1"/>
          </p:cNvSpPr>
          <p:nvPr>
            <p:ph type="body" idx="2"/>
          </p:nvPr>
        </p:nvSpPr>
        <p:spPr>
          <a:xfrm>
            <a:off x="3266397" y="1445673"/>
            <a:ext cx="2681966" cy="3047746"/>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1" name="Google Shape;201;p70"/>
          <p:cNvSpPr txBox="1">
            <a:spLocks noGrp="1"/>
          </p:cNvSpPr>
          <p:nvPr>
            <p:ph type="body" idx="3"/>
          </p:nvPr>
        </p:nvSpPr>
        <p:spPr>
          <a:xfrm>
            <a:off x="6158425" y="1445673"/>
            <a:ext cx="2681966" cy="3047746"/>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2" name="Google Shape;202;p70"/>
          <p:cNvSpPr txBox="1">
            <a:spLocks noGrp="1"/>
          </p:cNvSpPr>
          <p:nvPr>
            <p:ph type="body" idx="4"/>
          </p:nvPr>
        </p:nvSpPr>
        <p:spPr>
          <a:xfrm>
            <a:off x="373380" y="913376"/>
            <a:ext cx="2681477" cy="431687"/>
          </a:xfrm>
          <a:prstGeom prst="rect">
            <a:avLst/>
          </a:prstGeom>
          <a:no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rgbClr val="37568E"/>
              </a:buClr>
              <a:buSzPts val="1950"/>
              <a:buNone/>
              <a:defRPr sz="1950" b="1">
                <a:solidFill>
                  <a:srgbClr val="37568E"/>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03" name="Google Shape;203;p70"/>
          <p:cNvSpPr txBox="1">
            <a:spLocks noGrp="1"/>
          </p:cNvSpPr>
          <p:nvPr>
            <p:ph type="body" idx="5"/>
          </p:nvPr>
        </p:nvSpPr>
        <p:spPr>
          <a:xfrm>
            <a:off x="3265659" y="912577"/>
            <a:ext cx="2682216" cy="432486"/>
          </a:xfrm>
          <a:prstGeom prst="rect">
            <a:avLst/>
          </a:prstGeom>
          <a:no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rgbClr val="37568E"/>
              </a:buClr>
              <a:buSzPts val="1950"/>
              <a:buNone/>
              <a:defRPr sz="1950" b="1">
                <a:solidFill>
                  <a:srgbClr val="37568E"/>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04" name="Google Shape;204;p70"/>
          <p:cNvSpPr txBox="1">
            <a:spLocks noGrp="1"/>
          </p:cNvSpPr>
          <p:nvPr>
            <p:ph type="body" idx="6"/>
          </p:nvPr>
        </p:nvSpPr>
        <p:spPr>
          <a:xfrm>
            <a:off x="6158914" y="912577"/>
            <a:ext cx="2681477" cy="432486"/>
          </a:xfrm>
          <a:prstGeom prst="rect">
            <a:avLst/>
          </a:prstGeom>
          <a:noFill/>
          <a:ln>
            <a:noFill/>
          </a:ln>
        </p:spPr>
        <p:txBody>
          <a:bodyPr spcFirstLastPara="1" wrap="square" lIns="91425" tIns="45700" rIns="91425" bIns="45700" anchor="ctr" anchorCtr="0">
            <a:noAutofit/>
          </a:bodyPr>
          <a:lstStyle>
            <a:lvl1pPr marL="457200" lvl="0" indent="-228600" algn="l">
              <a:lnSpc>
                <a:spcPct val="109000"/>
              </a:lnSpc>
              <a:spcBef>
                <a:spcPts val="450"/>
              </a:spcBef>
              <a:spcAft>
                <a:spcPts val="0"/>
              </a:spcAft>
              <a:buClr>
                <a:srgbClr val="37568E"/>
              </a:buClr>
              <a:buSzPts val="1950"/>
              <a:buNone/>
              <a:defRPr sz="1950" b="1">
                <a:solidFill>
                  <a:srgbClr val="37568E"/>
                </a:solidFill>
              </a:defRPr>
            </a:lvl1pPr>
            <a:lvl2pPr marL="914400" lvl="1" indent="-228600" algn="l">
              <a:lnSpc>
                <a:spcPct val="109000"/>
              </a:lnSpc>
              <a:spcBef>
                <a:spcPts val="450"/>
              </a:spcBef>
              <a:spcAft>
                <a:spcPts val="0"/>
              </a:spcAft>
              <a:buClr>
                <a:schemeClr val="dk1"/>
              </a:buClr>
              <a:buSzPts val="1500"/>
              <a:buNone/>
              <a:defRPr sz="1500" b="1"/>
            </a:lvl2pPr>
            <a:lvl3pPr marL="1371600" lvl="2" indent="-228600" algn="l">
              <a:lnSpc>
                <a:spcPct val="109000"/>
              </a:lnSpc>
              <a:spcBef>
                <a:spcPts val="450"/>
              </a:spcBef>
              <a:spcAft>
                <a:spcPts val="0"/>
              </a:spcAft>
              <a:buClr>
                <a:schemeClr val="dk1"/>
              </a:buClr>
              <a:buSzPts val="1350"/>
              <a:buNone/>
              <a:defRPr sz="1350" b="1"/>
            </a:lvl3pPr>
            <a:lvl4pPr marL="1828800" lvl="3" indent="-228600" algn="l">
              <a:lnSpc>
                <a:spcPct val="109000"/>
              </a:lnSpc>
              <a:spcBef>
                <a:spcPts val="450"/>
              </a:spcBef>
              <a:spcAft>
                <a:spcPts val="0"/>
              </a:spcAft>
              <a:buClr>
                <a:schemeClr val="dk1"/>
              </a:buClr>
              <a:buSzPts val="1200"/>
              <a:buNone/>
              <a:defRPr sz="1200" b="1"/>
            </a:lvl4pPr>
            <a:lvl5pPr marL="2286000" lvl="4" indent="-228600" algn="l">
              <a:lnSpc>
                <a:spcPct val="109000"/>
              </a:lnSpc>
              <a:spcBef>
                <a:spcPts val="450"/>
              </a:spcBef>
              <a:spcAft>
                <a:spcPts val="0"/>
              </a:spcAft>
              <a:buClr>
                <a:schemeClr val="dk1"/>
              </a:buClr>
              <a:buSzPts val="1200"/>
              <a:buNone/>
              <a:defRPr sz="1200" b="1"/>
            </a:lvl5pPr>
            <a:lvl6pPr marL="2743200" lvl="5" indent="-228600" algn="l">
              <a:lnSpc>
                <a:spcPct val="109000"/>
              </a:lnSpc>
              <a:spcBef>
                <a:spcPts val="450"/>
              </a:spcBef>
              <a:spcAft>
                <a:spcPts val="0"/>
              </a:spcAft>
              <a:buClr>
                <a:schemeClr val="dk1"/>
              </a:buClr>
              <a:buSzPts val="1200"/>
              <a:buNone/>
              <a:defRPr sz="1200" b="1"/>
            </a:lvl6pPr>
            <a:lvl7pPr marL="3200400" lvl="6" indent="-228600" algn="l">
              <a:lnSpc>
                <a:spcPct val="109000"/>
              </a:lnSpc>
              <a:spcBef>
                <a:spcPts val="450"/>
              </a:spcBef>
              <a:spcAft>
                <a:spcPts val="0"/>
              </a:spcAft>
              <a:buSzPts val="1200"/>
              <a:buNone/>
              <a:defRPr sz="1200" b="1"/>
            </a:lvl7pPr>
            <a:lvl8pPr marL="3657600" lvl="7" indent="-228600" algn="l">
              <a:lnSpc>
                <a:spcPct val="109000"/>
              </a:lnSpc>
              <a:spcBef>
                <a:spcPts val="450"/>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05" name="Google Shape;205;p70"/>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70"/>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7" name="Google Shape;207;p70"/>
          <p:cNvSpPr txBox="1">
            <a:spLocks noGrp="1"/>
          </p:cNvSpPr>
          <p:nvPr>
            <p:ph type="body" idx="7"/>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alf Image">
  <p:cSld name="Half Image">
    <p:spTree>
      <p:nvGrpSpPr>
        <p:cNvPr id="1" name="Shape 208"/>
        <p:cNvGrpSpPr/>
        <p:nvPr/>
      </p:nvGrpSpPr>
      <p:grpSpPr>
        <a:xfrm>
          <a:off x="0" y="0"/>
          <a:ext cx="0" cy="0"/>
          <a:chOff x="0" y="0"/>
          <a:chExt cx="0" cy="0"/>
        </a:xfrm>
      </p:grpSpPr>
      <p:sp>
        <p:nvSpPr>
          <p:cNvPr id="209" name="Google Shape;209;p71"/>
          <p:cNvSpPr>
            <a:spLocks noGrp="1"/>
          </p:cNvSpPr>
          <p:nvPr>
            <p:ph type="pic" idx="2"/>
          </p:nvPr>
        </p:nvSpPr>
        <p:spPr>
          <a:xfrm>
            <a:off x="4572000" y="0"/>
            <a:ext cx="4572000" cy="5143500"/>
          </a:xfrm>
          <a:prstGeom prst="rect">
            <a:avLst/>
          </a:prstGeom>
          <a:solidFill>
            <a:srgbClr val="DADDE3"/>
          </a:solidFill>
          <a:ln>
            <a:noFill/>
          </a:ln>
        </p:spPr>
      </p:sp>
      <p:sp>
        <p:nvSpPr>
          <p:cNvPr id="210" name="Google Shape;210;p71"/>
          <p:cNvSpPr txBox="1">
            <a:spLocks noGrp="1"/>
          </p:cNvSpPr>
          <p:nvPr>
            <p:ph type="title"/>
          </p:nvPr>
        </p:nvSpPr>
        <p:spPr>
          <a:xfrm>
            <a:off x="379307" y="243674"/>
            <a:ext cx="3918150"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71"/>
          <p:cNvSpPr txBox="1">
            <a:spLocks noGrp="1"/>
          </p:cNvSpPr>
          <p:nvPr>
            <p:ph type="body" idx="1"/>
          </p:nvPr>
        </p:nvSpPr>
        <p:spPr>
          <a:xfrm>
            <a:off x="2537198" y="4609278"/>
            <a:ext cx="1759769" cy="461432"/>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75"/>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2" name="Google Shape;212;p71"/>
          <p:cNvSpPr txBox="1">
            <a:spLocks noGrp="1"/>
          </p:cNvSpPr>
          <p:nvPr>
            <p:ph type="sldNum" idx="12"/>
          </p:nvPr>
        </p:nvSpPr>
        <p:spPr>
          <a:xfrm>
            <a:off x="1959539" y="4681493"/>
            <a:ext cx="304110" cy="38921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3" name="Google Shape;213;p71"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14" name="Google Shape;214;p71"/>
          <p:cNvSpPr txBox="1">
            <a:spLocks noGrp="1"/>
          </p:cNvSpPr>
          <p:nvPr>
            <p:ph type="body" idx="3"/>
          </p:nvPr>
        </p:nvSpPr>
        <p:spPr>
          <a:xfrm>
            <a:off x="378817" y="910140"/>
            <a:ext cx="3918150" cy="3585488"/>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5" name="Google Shape;215;p71"/>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estion">
  <p:cSld name="Question">
    <p:spTree>
      <p:nvGrpSpPr>
        <p:cNvPr id="1" name="Shape 216"/>
        <p:cNvGrpSpPr/>
        <p:nvPr/>
      </p:nvGrpSpPr>
      <p:grpSpPr>
        <a:xfrm>
          <a:off x="0" y="0"/>
          <a:ext cx="0" cy="0"/>
          <a:chOff x="0" y="0"/>
          <a:chExt cx="0" cy="0"/>
        </a:xfrm>
      </p:grpSpPr>
      <p:sp>
        <p:nvSpPr>
          <p:cNvPr id="217" name="Google Shape;217;p72"/>
          <p:cNvSpPr txBox="1"/>
          <p:nvPr/>
        </p:nvSpPr>
        <p:spPr>
          <a:xfrm>
            <a:off x="373380" y="245485"/>
            <a:ext cx="8467513"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700" b="1" i="0" u="none" strike="noStrike" cap="none">
                <a:solidFill>
                  <a:srgbClr val="000000"/>
                </a:solidFill>
                <a:latin typeface="Arial"/>
                <a:ea typeface="Arial"/>
                <a:cs typeface="Arial"/>
                <a:sym typeface="Arial"/>
              </a:rPr>
              <a:t>QUESTION:</a:t>
            </a:r>
            <a:endParaRPr/>
          </a:p>
        </p:txBody>
      </p:sp>
      <p:pic>
        <p:nvPicPr>
          <p:cNvPr id="218" name="Google Shape;218;p72"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19" name="Google Shape;219;p72"/>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20" name="Google Shape;220;p72"/>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1" name="Google Shape;221;p72"/>
          <p:cNvSpPr txBox="1">
            <a:spLocks noGrp="1"/>
          </p:cNvSpPr>
          <p:nvPr>
            <p:ph type="body" idx="1"/>
          </p:nvPr>
        </p:nvSpPr>
        <p:spPr>
          <a:xfrm>
            <a:off x="373380" y="909463"/>
            <a:ext cx="5512594" cy="3586163"/>
          </a:xfrm>
          <a:prstGeom prst="rect">
            <a:avLst/>
          </a:prstGeom>
          <a:solidFill>
            <a:srgbClr val="DADDE3"/>
          </a:solidFill>
          <a:ln>
            <a:noFill/>
          </a:ln>
        </p:spPr>
        <p:txBody>
          <a:bodyPr spcFirstLastPara="1" wrap="square" lIns="137150" tIns="91425" rIns="137150" bIns="91425"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04800" algn="l">
              <a:lnSpc>
                <a:spcPct val="109000"/>
              </a:lnSpc>
              <a:spcBef>
                <a:spcPts val="450"/>
              </a:spcBef>
              <a:spcAft>
                <a:spcPts val="0"/>
              </a:spcAft>
              <a:buClr>
                <a:schemeClr val="dk1"/>
              </a:buClr>
              <a:buSzPts val="12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2" name="Google Shape;222;p72"/>
          <p:cNvSpPr txBox="1">
            <a:spLocks noGrp="1"/>
          </p:cNvSpPr>
          <p:nvPr>
            <p:ph type="body" idx="2"/>
          </p:nvPr>
        </p:nvSpPr>
        <p:spPr>
          <a:xfrm>
            <a:off x="6167437" y="909637"/>
            <a:ext cx="2673455" cy="3586163"/>
          </a:xfrm>
          <a:prstGeom prst="rect">
            <a:avLst/>
          </a:prstGeom>
          <a:solidFill>
            <a:srgbClr val="D9E2F1">
              <a:alpha val="60000"/>
            </a:srgbClr>
          </a:solidFill>
          <a:ln>
            <a:noFill/>
          </a:ln>
        </p:spPr>
        <p:txBody>
          <a:bodyPr spcFirstLastPara="1" wrap="square" lIns="137150" tIns="91425" rIns="137150" bIns="91425" anchor="t" anchorCtr="0">
            <a:noAutofit/>
          </a:bodyPr>
          <a:lstStyle>
            <a:lvl1pPr marL="457200" lvl="0" indent="-342900" algn="l">
              <a:lnSpc>
                <a:spcPct val="109000"/>
              </a:lnSpc>
              <a:spcBef>
                <a:spcPts val="450"/>
              </a:spcBef>
              <a:spcAft>
                <a:spcPts val="0"/>
              </a:spcAft>
              <a:buClr>
                <a:schemeClr val="dk1"/>
              </a:buClr>
              <a:buSzPts val="1800"/>
              <a:buFont typeface="Arial"/>
              <a:buAutoNum type="arabicPeriod"/>
              <a:defRPr/>
            </a:lvl1pPr>
            <a:lvl2pPr marL="914400" lvl="1" indent="-323850" algn="l">
              <a:lnSpc>
                <a:spcPct val="109000"/>
              </a:lnSpc>
              <a:spcBef>
                <a:spcPts val="450"/>
              </a:spcBef>
              <a:spcAft>
                <a:spcPts val="0"/>
              </a:spcAft>
              <a:buClr>
                <a:schemeClr val="dk1"/>
              </a:buClr>
              <a:buSzPts val="1500"/>
              <a:buFont typeface="Arial"/>
              <a:buAutoNum type="alphaUcPeriod"/>
              <a:defRPr sz="1500"/>
            </a:lvl2pPr>
            <a:lvl3pPr marL="1371600" lvl="2" indent="-228600" algn="l">
              <a:lnSpc>
                <a:spcPct val="109000"/>
              </a:lnSpc>
              <a:spcBef>
                <a:spcPts val="450"/>
              </a:spcBef>
              <a:spcAft>
                <a:spcPts val="0"/>
              </a:spcAft>
              <a:buClr>
                <a:schemeClr val="dk1"/>
              </a:buClr>
              <a:buSzPts val="1500"/>
              <a:buFont typeface="Arial"/>
              <a:buNone/>
              <a:defRPr/>
            </a:lvl3pPr>
            <a:lvl4pPr marL="1828800" lvl="3" indent="-228600" algn="l">
              <a:lnSpc>
                <a:spcPct val="109000"/>
              </a:lnSpc>
              <a:spcBef>
                <a:spcPts val="450"/>
              </a:spcBef>
              <a:spcAft>
                <a:spcPts val="0"/>
              </a:spcAft>
              <a:buClr>
                <a:schemeClr val="dk1"/>
              </a:buClr>
              <a:buSzPts val="1350"/>
              <a:buNone/>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72"/>
          <p:cNvSpPr txBox="1">
            <a:spLocks noGrp="1"/>
          </p:cNvSpPr>
          <p:nvPr>
            <p:ph type="body" idx="3"/>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F or Y/N Question">
  <p:cSld name="T/F or Y/N Question">
    <p:spTree>
      <p:nvGrpSpPr>
        <p:cNvPr id="1" name="Shape 224"/>
        <p:cNvGrpSpPr/>
        <p:nvPr/>
      </p:nvGrpSpPr>
      <p:grpSpPr>
        <a:xfrm>
          <a:off x="0" y="0"/>
          <a:ext cx="0" cy="0"/>
          <a:chOff x="0" y="0"/>
          <a:chExt cx="0" cy="0"/>
        </a:xfrm>
      </p:grpSpPr>
      <p:sp>
        <p:nvSpPr>
          <p:cNvPr id="225" name="Google Shape;225;p73"/>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6" name="Google Shape;226;p73"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27" name="Google Shape;227;p73"/>
          <p:cNvSpPr txBox="1">
            <a:spLocks noGrp="1"/>
          </p:cNvSpPr>
          <p:nvPr>
            <p:ph type="body" idx="1"/>
          </p:nvPr>
        </p:nvSpPr>
        <p:spPr>
          <a:xfrm>
            <a:off x="373380" y="932936"/>
            <a:ext cx="8467514" cy="2096738"/>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dk1"/>
              </a:buClr>
              <a:buSzPts val="1800"/>
              <a:buNone/>
              <a:defRPr/>
            </a:lvl1pPr>
            <a:lvl2pPr marL="914400" lvl="1" indent="-342900" algn="l">
              <a:lnSpc>
                <a:spcPct val="109000"/>
              </a:lnSpc>
              <a:spcBef>
                <a:spcPts val="450"/>
              </a:spcBef>
              <a:spcAft>
                <a:spcPts val="0"/>
              </a:spcAft>
              <a:buClr>
                <a:schemeClr val="dk1"/>
              </a:buClr>
              <a:buSzPts val="1800"/>
              <a:buFont typeface="Arial"/>
              <a:buChar char="•"/>
              <a:defRPr/>
            </a:lvl2pPr>
            <a:lvl3pPr marL="1371600" lvl="2" indent="-323850" algn="l">
              <a:lnSpc>
                <a:spcPct val="109000"/>
              </a:lnSpc>
              <a:spcBef>
                <a:spcPts val="450"/>
              </a:spcBef>
              <a:spcAft>
                <a:spcPts val="0"/>
              </a:spcAft>
              <a:buClr>
                <a:schemeClr val="dk1"/>
              </a:buClr>
              <a:buSzPts val="1500"/>
              <a:buFont typeface="Arial"/>
              <a:buChar char="•"/>
              <a:defRPr/>
            </a:lvl3pPr>
            <a:lvl4pPr marL="1828800" lvl="3" indent="-314325" algn="l">
              <a:lnSpc>
                <a:spcPct val="109000"/>
              </a:lnSpc>
              <a:spcBef>
                <a:spcPts val="450"/>
              </a:spcBef>
              <a:spcAft>
                <a:spcPts val="0"/>
              </a:spcAft>
              <a:buClr>
                <a:schemeClr val="dk1"/>
              </a:buClr>
              <a:buSzPts val="1350"/>
              <a:buFont typeface="Arial"/>
              <a:buChar char="•"/>
              <a:defRPr/>
            </a:lvl4pPr>
            <a:lvl5pPr marL="2286000" lvl="4" indent="-304800" algn="l">
              <a:lnSpc>
                <a:spcPct val="109000"/>
              </a:lnSpc>
              <a:spcBef>
                <a:spcPts val="450"/>
              </a:spcBef>
              <a:spcAft>
                <a:spcPts val="0"/>
              </a:spcAft>
              <a:buClr>
                <a:schemeClr val="dk1"/>
              </a:buClr>
              <a:buSzPts val="1200"/>
              <a:buFont typeface="Arial"/>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8" name="Google Shape;228;p73"/>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sz="2700" b="1" i="0" u="none" strike="noStrike" cap="none">
              <a:solidFill>
                <a:schemeClr val="dk1"/>
              </a:solidFill>
              <a:latin typeface="Arial"/>
              <a:ea typeface="Arial"/>
              <a:cs typeface="Arial"/>
              <a:sym typeface="Arial"/>
            </a:endParaRPr>
          </a:p>
        </p:txBody>
      </p:sp>
      <p:grpSp>
        <p:nvGrpSpPr>
          <p:cNvPr id="229" name="Google Shape;229;p73" descr="Two circles (one green with a checkmark and one red with an X) indicating true or false"/>
          <p:cNvGrpSpPr/>
          <p:nvPr/>
        </p:nvGrpSpPr>
        <p:grpSpPr>
          <a:xfrm>
            <a:off x="2871051" y="2969578"/>
            <a:ext cx="3401898" cy="1635551"/>
            <a:chOff x="3740870" y="3322949"/>
            <a:chExt cx="4535864" cy="2180734"/>
          </a:xfrm>
        </p:grpSpPr>
        <p:pic>
          <p:nvPicPr>
            <p:cNvPr id="230" name="Google Shape;230;p73" descr="Green circle with a check mark in the middle"/>
            <p:cNvPicPr preferRelativeResize="0"/>
            <p:nvPr/>
          </p:nvPicPr>
          <p:blipFill rotWithShape="1">
            <a:blip r:embed="rId3">
              <a:alphaModFix/>
            </a:blip>
            <a:srcRect/>
            <a:stretch/>
          </p:blipFill>
          <p:spPr>
            <a:xfrm>
              <a:off x="3740870" y="3322949"/>
              <a:ext cx="2180734" cy="2180734"/>
            </a:xfrm>
            <a:prstGeom prst="rect">
              <a:avLst/>
            </a:prstGeom>
            <a:noFill/>
            <a:ln>
              <a:noFill/>
            </a:ln>
          </p:spPr>
        </p:pic>
        <p:pic>
          <p:nvPicPr>
            <p:cNvPr id="231" name="Google Shape;231;p73" descr="Red circle with an X in the middle"/>
            <p:cNvPicPr preferRelativeResize="0"/>
            <p:nvPr/>
          </p:nvPicPr>
          <p:blipFill rotWithShape="1">
            <a:blip r:embed="rId4">
              <a:alphaModFix/>
            </a:blip>
            <a:srcRect/>
            <a:stretch/>
          </p:blipFill>
          <p:spPr>
            <a:xfrm>
              <a:off x="6096000" y="3322949"/>
              <a:ext cx="2180734" cy="2180734"/>
            </a:xfrm>
            <a:prstGeom prst="rect">
              <a:avLst/>
            </a:prstGeom>
            <a:noFill/>
            <a:ln>
              <a:noFill/>
            </a:ln>
          </p:spPr>
        </p:pic>
      </p:grpSp>
      <p:sp>
        <p:nvSpPr>
          <p:cNvPr id="232" name="Google Shape;232;p73"/>
          <p:cNvSpPr txBox="1">
            <a:spLocks noGrp="1"/>
          </p:cNvSpPr>
          <p:nvPr>
            <p:ph type="title"/>
          </p:nvPr>
        </p:nvSpPr>
        <p:spPr>
          <a:xfrm>
            <a:off x="2430683" y="245484"/>
            <a:ext cx="6410210" cy="4655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700"/>
              <a:buFont typeface="Arial"/>
              <a:buNone/>
              <a:defRPr sz="27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73"/>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4" name="Google Shape;234;p73"/>
          <p:cNvSpPr txBox="1"/>
          <p:nvPr/>
        </p:nvSpPr>
        <p:spPr>
          <a:xfrm>
            <a:off x="373381" y="245485"/>
            <a:ext cx="205730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700" b="1" i="0" u="none" strike="noStrike" cap="none">
                <a:solidFill>
                  <a:srgbClr val="000000"/>
                </a:solidFill>
                <a:latin typeface="Arial"/>
                <a:ea typeface="Arial"/>
                <a:cs typeface="Arial"/>
                <a:sym typeface="Arial"/>
              </a:rPr>
              <a:t>QUESTION:</a:t>
            </a:r>
            <a:endParaRPr/>
          </a:p>
        </p:txBody>
      </p:sp>
      <p:sp>
        <p:nvSpPr>
          <p:cNvPr id="235" name="Google Shape;235;p73"/>
          <p:cNvSpPr txBox="1">
            <a:spLocks noGrp="1"/>
          </p:cNvSpPr>
          <p:nvPr>
            <p:ph type="body" idx="2"/>
          </p:nvPr>
        </p:nvSpPr>
        <p:spPr>
          <a:xfrm>
            <a:off x="5263309" y="4609277"/>
            <a:ext cx="3577586" cy="465534"/>
          </a:xfrm>
          <a:prstGeom prst="rect">
            <a:avLst/>
          </a:prstGeom>
          <a:noFill/>
          <a:ln>
            <a:noFill/>
          </a:ln>
        </p:spPr>
        <p:txBody>
          <a:bodyPr spcFirstLastPara="1" wrap="square" lIns="91425" tIns="45700" rIns="91425" bIns="45700" anchor="b" anchorCtr="0">
            <a:noAutofit/>
          </a:bodyPr>
          <a:lstStyle>
            <a:lvl1pPr marL="457200" lvl="0" indent="-228600" algn="r">
              <a:lnSpc>
                <a:spcPct val="109000"/>
              </a:lnSpc>
              <a:spcBef>
                <a:spcPts val="0"/>
              </a:spcBef>
              <a:spcAft>
                <a:spcPts val="0"/>
              </a:spcAft>
              <a:buClr>
                <a:srgbClr val="595959"/>
              </a:buClr>
              <a:buSzPts val="675"/>
              <a:buNone/>
              <a:defRPr sz="675">
                <a:solidFill>
                  <a:srgbClr val="595959"/>
                </a:solidFill>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4668B0"/>
        </a:solidFill>
        <a:effectLst/>
      </p:bgPr>
    </p:bg>
    <p:spTree>
      <p:nvGrpSpPr>
        <p:cNvPr id="1" name="Shape 236"/>
        <p:cNvGrpSpPr/>
        <p:nvPr/>
      </p:nvGrpSpPr>
      <p:grpSpPr>
        <a:xfrm>
          <a:off x="0" y="0"/>
          <a:ext cx="0" cy="0"/>
          <a:chOff x="0" y="0"/>
          <a:chExt cx="0" cy="0"/>
        </a:xfrm>
      </p:grpSpPr>
      <p:sp>
        <p:nvSpPr>
          <p:cNvPr id="237" name="Google Shape;237;p74"/>
          <p:cNvSpPr txBox="1">
            <a:spLocks noGrp="1"/>
          </p:cNvSpPr>
          <p:nvPr>
            <p:ph type="title"/>
          </p:nvPr>
        </p:nvSpPr>
        <p:spPr>
          <a:xfrm>
            <a:off x="877824" y="1440180"/>
            <a:ext cx="7562919" cy="193228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74"/>
          <p:cNvSpPr txBox="1">
            <a:spLocks noGrp="1"/>
          </p:cNvSpPr>
          <p:nvPr>
            <p:ph type="body" idx="1"/>
          </p:nvPr>
        </p:nvSpPr>
        <p:spPr>
          <a:xfrm>
            <a:off x="877824" y="3470148"/>
            <a:ext cx="3694177" cy="685801"/>
          </a:xfrm>
          <a:prstGeom prst="rect">
            <a:avLst/>
          </a:prstGeom>
          <a:noFill/>
          <a:ln>
            <a:noFill/>
          </a:ln>
        </p:spPr>
        <p:txBody>
          <a:bodyPr spcFirstLastPara="1" wrap="square" lIns="91425" tIns="45700" rIns="91425" bIns="45700" anchor="t" anchorCtr="0">
            <a:noAutofit/>
          </a:bodyPr>
          <a:lstStyle>
            <a:lvl1pPr marL="457200" lvl="0" indent="-228600" algn="l">
              <a:lnSpc>
                <a:spcPct val="109000"/>
              </a:lnSpc>
              <a:spcBef>
                <a:spcPts val="450"/>
              </a:spcBef>
              <a:spcAft>
                <a:spcPts val="0"/>
              </a:spcAft>
              <a:buClr>
                <a:schemeClr val="lt1"/>
              </a:buClr>
              <a:buSzPts val="1800"/>
              <a:buFont typeface="NTR"/>
              <a:buNone/>
              <a:defRPr sz="1800">
                <a:solidFill>
                  <a:schemeClr val="lt1"/>
                </a:solidFill>
              </a:defRPr>
            </a:lvl1pPr>
            <a:lvl2pPr marL="914400" lvl="1" indent="-228600" algn="l">
              <a:lnSpc>
                <a:spcPct val="109000"/>
              </a:lnSpc>
              <a:spcBef>
                <a:spcPts val="450"/>
              </a:spcBef>
              <a:spcAft>
                <a:spcPts val="0"/>
              </a:spcAft>
              <a:buClr>
                <a:schemeClr val="dk1"/>
              </a:buClr>
              <a:buSzPts val="1050"/>
              <a:buNone/>
              <a:defRPr sz="1050"/>
            </a:lvl2pPr>
            <a:lvl3pPr marL="1371600" lvl="2" indent="-228600" algn="l">
              <a:lnSpc>
                <a:spcPct val="109000"/>
              </a:lnSpc>
              <a:spcBef>
                <a:spcPts val="450"/>
              </a:spcBef>
              <a:spcAft>
                <a:spcPts val="0"/>
              </a:spcAft>
              <a:buClr>
                <a:schemeClr val="dk1"/>
              </a:buClr>
              <a:buSzPts val="900"/>
              <a:buNone/>
              <a:defRPr sz="900"/>
            </a:lvl3pPr>
            <a:lvl4pPr marL="1828800" lvl="3" indent="-228600" algn="l">
              <a:lnSpc>
                <a:spcPct val="109000"/>
              </a:lnSpc>
              <a:spcBef>
                <a:spcPts val="450"/>
              </a:spcBef>
              <a:spcAft>
                <a:spcPts val="0"/>
              </a:spcAft>
              <a:buClr>
                <a:schemeClr val="dk1"/>
              </a:buClr>
              <a:buSzPts val="750"/>
              <a:buNone/>
              <a:defRPr sz="750"/>
            </a:lvl4pPr>
            <a:lvl5pPr marL="2286000" lvl="4" indent="-228600" algn="l">
              <a:lnSpc>
                <a:spcPct val="109000"/>
              </a:lnSpc>
              <a:spcBef>
                <a:spcPts val="450"/>
              </a:spcBef>
              <a:spcAft>
                <a:spcPts val="0"/>
              </a:spcAft>
              <a:buClr>
                <a:schemeClr val="dk1"/>
              </a:buClr>
              <a:buSzPts val="750"/>
              <a:buNone/>
              <a:defRPr sz="750"/>
            </a:lvl5pPr>
            <a:lvl6pPr marL="2743200" lvl="5" indent="-228600" algn="l">
              <a:lnSpc>
                <a:spcPct val="109000"/>
              </a:lnSpc>
              <a:spcBef>
                <a:spcPts val="450"/>
              </a:spcBef>
              <a:spcAft>
                <a:spcPts val="0"/>
              </a:spcAft>
              <a:buClr>
                <a:schemeClr val="dk1"/>
              </a:buClr>
              <a:buSzPts val="750"/>
              <a:buNone/>
              <a:defRPr sz="750"/>
            </a:lvl6pPr>
            <a:lvl7pPr marL="3200400" lvl="6" indent="-228600" algn="l">
              <a:lnSpc>
                <a:spcPct val="109000"/>
              </a:lnSpc>
              <a:spcBef>
                <a:spcPts val="450"/>
              </a:spcBef>
              <a:spcAft>
                <a:spcPts val="0"/>
              </a:spcAft>
              <a:buSzPts val="750"/>
              <a:buNone/>
              <a:defRPr sz="750"/>
            </a:lvl7pPr>
            <a:lvl8pPr marL="3657600" lvl="7" indent="-228600" algn="l">
              <a:lnSpc>
                <a:spcPct val="109000"/>
              </a:lnSpc>
              <a:spcBef>
                <a:spcPts val="450"/>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9" name="Google Shape;239;p74" descr="Quotation mark"/>
          <p:cNvSpPr txBox="1"/>
          <p:nvPr/>
        </p:nvSpPr>
        <p:spPr>
          <a:xfrm>
            <a:off x="703257" y="1101431"/>
            <a:ext cx="880318" cy="579813"/>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15000"/>
              <a:buFont typeface="Arial"/>
              <a:buNone/>
            </a:pPr>
            <a:r>
              <a:rPr lang="en" sz="15000" b="1" i="0" u="none" strike="noStrike" cap="none">
                <a:solidFill>
                  <a:schemeClr val="lt1"/>
                </a:solidFill>
                <a:latin typeface="Arial"/>
                <a:ea typeface="Arial"/>
                <a:cs typeface="Arial"/>
                <a:sym typeface="Arial"/>
              </a:rPr>
              <a:t>“</a:t>
            </a:r>
            <a:endParaRPr/>
          </a:p>
        </p:txBody>
      </p:sp>
      <p:sp>
        <p:nvSpPr>
          <p:cNvPr id="240" name="Google Shape;240;p74"/>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nodeType="withEffect">
                                  <p:stCondLst>
                                    <p:cond delay="500"/>
                                  </p:stCondLst>
                                  <p:childTnLst>
                                    <p:set>
                                      <p:cBhvr>
                                        <p:cTn id="9" dur="1" fill="hold">
                                          <p:stCondLst>
                                            <p:cond delay="0"/>
                                          </p:stCondLst>
                                        </p:cTn>
                                        <p:tgtEl>
                                          <p:spTgt spid="238">
                                            <p:txEl>
                                              <p:pRg st="0" end="0"/>
                                            </p:txEl>
                                          </p:spTgt>
                                        </p:tgtEl>
                                        <p:attrNameLst>
                                          <p:attrName>style.visibility</p:attrName>
                                        </p:attrNameLst>
                                      </p:cBhvr>
                                      <p:to>
                                        <p:strVal val="visible"/>
                                      </p:to>
                                    </p:set>
                                    <p:animEffect transition="in" filter="fade">
                                      <p:cBhvr>
                                        <p:cTn id="10" dur="500"/>
                                        <p:tgtEl>
                                          <p:spTgt spid="238">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38">
                                            <p:txEl>
                                              <p:pRg st="1" end="1"/>
                                            </p:txEl>
                                          </p:spTgt>
                                        </p:tgtEl>
                                        <p:attrNameLst>
                                          <p:attrName>style.visibility</p:attrName>
                                        </p:attrNameLst>
                                      </p:cBhvr>
                                      <p:to>
                                        <p:strVal val="visible"/>
                                      </p:to>
                                    </p:set>
                                    <p:animEffect transition="in" filter="fade">
                                      <p:cBhvr>
                                        <p:cTn id="13" dur="500"/>
                                        <p:tgtEl>
                                          <p:spTgt spid="238">
                                            <p:txEl>
                                              <p:pRg st="1" end="1"/>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238">
                                            <p:txEl>
                                              <p:pRg st="2" end="2"/>
                                            </p:txEl>
                                          </p:spTgt>
                                        </p:tgtEl>
                                        <p:attrNameLst>
                                          <p:attrName>style.visibility</p:attrName>
                                        </p:attrNameLst>
                                      </p:cBhvr>
                                      <p:to>
                                        <p:strVal val="visible"/>
                                      </p:to>
                                    </p:set>
                                    <p:animEffect transition="in" filter="fade">
                                      <p:cBhvr>
                                        <p:cTn id="16" dur="500"/>
                                        <p:tgtEl>
                                          <p:spTgt spid="238">
                                            <p:txEl>
                                              <p:pRg st="2" end="2"/>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238">
                                            <p:txEl>
                                              <p:pRg st="3" end="3"/>
                                            </p:txEl>
                                          </p:spTgt>
                                        </p:tgtEl>
                                        <p:attrNameLst>
                                          <p:attrName>style.visibility</p:attrName>
                                        </p:attrNameLst>
                                      </p:cBhvr>
                                      <p:to>
                                        <p:strVal val="visible"/>
                                      </p:to>
                                    </p:set>
                                    <p:animEffect transition="in" filter="fade">
                                      <p:cBhvr>
                                        <p:cTn id="19" dur="500"/>
                                        <p:tgtEl>
                                          <p:spTgt spid="238">
                                            <p:txEl>
                                              <p:pRg st="3" end="3"/>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238">
                                            <p:txEl>
                                              <p:pRg st="4" end="4"/>
                                            </p:txEl>
                                          </p:spTgt>
                                        </p:tgtEl>
                                        <p:attrNameLst>
                                          <p:attrName>style.visibility</p:attrName>
                                        </p:attrNameLst>
                                      </p:cBhvr>
                                      <p:to>
                                        <p:strVal val="visible"/>
                                      </p:to>
                                    </p:set>
                                    <p:animEffect transition="in" filter="fade">
                                      <p:cBhvr>
                                        <p:cTn id="22" dur="500"/>
                                        <p:tgtEl>
                                          <p:spTgt spid="238">
                                            <p:txEl>
                                              <p:pRg st="4" end="4"/>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238">
                                            <p:txEl>
                                              <p:pRg st="5" end="5"/>
                                            </p:txEl>
                                          </p:spTgt>
                                        </p:tgtEl>
                                        <p:attrNameLst>
                                          <p:attrName>style.visibility</p:attrName>
                                        </p:attrNameLst>
                                      </p:cBhvr>
                                      <p:to>
                                        <p:strVal val="visible"/>
                                      </p:to>
                                    </p:set>
                                    <p:animEffect transition="in" filter="fade">
                                      <p:cBhvr>
                                        <p:cTn id="25" dur="500"/>
                                        <p:tgtEl>
                                          <p:spTgt spid="238">
                                            <p:txEl>
                                              <p:pRg st="5" end="5"/>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238">
                                            <p:txEl>
                                              <p:pRg st="6" end="6"/>
                                            </p:txEl>
                                          </p:spTgt>
                                        </p:tgtEl>
                                        <p:attrNameLst>
                                          <p:attrName>style.visibility</p:attrName>
                                        </p:attrNameLst>
                                      </p:cBhvr>
                                      <p:to>
                                        <p:strVal val="visible"/>
                                      </p:to>
                                    </p:set>
                                    <p:animEffect transition="in" filter="fade">
                                      <p:cBhvr>
                                        <p:cTn id="28" dur="500"/>
                                        <p:tgtEl>
                                          <p:spTgt spid="238">
                                            <p:txEl>
                                              <p:pRg st="6" end="6"/>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238">
                                            <p:txEl>
                                              <p:pRg st="7" end="7"/>
                                            </p:txEl>
                                          </p:spTgt>
                                        </p:tgtEl>
                                        <p:attrNameLst>
                                          <p:attrName>style.visibility</p:attrName>
                                        </p:attrNameLst>
                                      </p:cBhvr>
                                      <p:to>
                                        <p:strVal val="visible"/>
                                      </p:to>
                                    </p:set>
                                    <p:animEffect transition="in" filter="fade">
                                      <p:cBhvr>
                                        <p:cTn id="31" dur="500"/>
                                        <p:tgtEl>
                                          <p:spTgt spid="238">
                                            <p:txEl>
                                              <p:pRg st="7" end="7"/>
                                            </p:txEl>
                                          </p:spTgt>
                                        </p:tgtEl>
                                      </p:cBhvr>
                                    </p:animEffect>
                                  </p:childTnLst>
                                </p:cTn>
                              </p:par>
                              <p:par>
                                <p:cTn id="32" presetID="10" presetClass="entr" presetSubtype="0" fill="hold" nodeType="withEffect">
                                  <p:stCondLst>
                                    <p:cond delay="500"/>
                                  </p:stCondLst>
                                  <p:childTnLst>
                                    <p:set>
                                      <p:cBhvr>
                                        <p:cTn id="33" dur="1" fill="hold">
                                          <p:stCondLst>
                                            <p:cond delay="0"/>
                                          </p:stCondLst>
                                        </p:cTn>
                                        <p:tgtEl>
                                          <p:spTgt spid="238">
                                            <p:txEl>
                                              <p:pRg st="8" end="8"/>
                                            </p:txEl>
                                          </p:spTgt>
                                        </p:tgtEl>
                                        <p:attrNameLst>
                                          <p:attrName>style.visibility</p:attrName>
                                        </p:attrNameLst>
                                      </p:cBhvr>
                                      <p:to>
                                        <p:strVal val="visible"/>
                                      </p:to>
                                    </p:set>
                                    <p:animEffect transition="in" filter="fade">
                                      <p:cBhvr>
                                        <p:cTn id="34" dur="500"/>
                                        <p:tgtEl>
                                          <p:spTgt spid="238">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9"/>
                                        </p:tgtEl>
                                        <p:attrNameLst>
                                          <p:attrName>style.visibility</p:attrName>
                                        </p:attrNameLst>
                                      </p:cBhvr>
                                      <p:to>
                                        <p:strVal val="visible"/>
                                      </p:to>
                                    </p:set>
                                    <p:animEffect transition="in" filter="fade">
                                      <p:cBhvr>
                                        <p:cTn id="37"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References section header">
  <p:cSld name="References section header">
    <p:bg>
      <p:bgPr>
        <a:solidFill>
          <a:schemeClr val="lt1"/>
        </a:solidFill>
        <a:effectLst/>
      </p:bgPr>
    </p:bg>
    <p:spTree>
      <p:nvGrpSpPr>
        <p:cNvPr id="1" name="Shape 241"/>
        <p:cNvGrpSpPr/>
        <p:nvPr/>
      </p:nvGrpSpPr>
      <p:grpSpPr>
        <a:xfrm>
          <a:off x="0" y="0"/>
          <a:ext cx="0" cy="0"/>
          <a:chOff x="0" y="0"/>
          <a:chExt cx="0" cy="0"/>
        </a:xfrm>
      </p:grpSpPr>
      <p:pic>
        <p:nvPicPr>
          <p:cNvPr id="242" name="Google Shape;242;p75"/>
          <p:cNvPicPr preferRelativeResize="0"/>
          <p:nvPr/>
        </p:nvPicPr>
        <p:blipFill rotWithShape="1">
          <a:blip r:embed="rId2">
            <a:alphaModFix/>
          </a:blip>
          <a:srcRect/>
          <a:stretch/>
        </p:blipFill>
        <p:spPr>
          <a:xfrm>
            <a:off x="0" y="0"/>
            <a:ext cx="8716157" cy="5143500"/>
          </a:xfrm>
          <a:prstGeom prst="rect">
            <a:avLst/>
          </a:prstGeom>
          <a:noFill/>
          <a:ln>
            <a:noFill/>
          </a:ln>
        </p:spPr>
      </p:pic>
      <p:sp>
        <p:nvSpPr>
          <p:cNvPr id="243" name="Google Shape;243;p75"/>
          <p:cNvSpPr txBox="1"/>
          <p:nvPr/>
        </p:nvSpPr>
        <p:spPr>
          <a:xfrm>
            <a:off x="251459" y="1539241"/>
            <a:ext cx="6300569" cy="123767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en" sz="3600" b="1" i="0" u="none" strike="noStrike" cap="none">
                <a:solidFill>
                  <a:schemeClr val="lt1"/>
                </a:solidFill>
                <a:latin typeface="Arial"/>
                <a:ea typeface="Arial"/>
                <a:cs typeface="Arial"/>
                <a:sym typeface="Arial"/>
              </a:rPr>
              <a:t>References</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244"/>
        <p:cNvGrpSpPr/>
        <p:nvPr/>
      </p:nvGrpSpPr>
      <p:grpSpPr>
        <a:xfrm>
          <a:off x="0" y="0"/>
          <a:ext cx="0" cy="0"/>
          <a:chOff x="0" y="0"/>
          <a:chExt cx="0" cy="0"/>
        </a:xfrm>
      </p:grpSpPr>
      <p:sp>
        <p:nvSpPr>
          <p:cNvPr id="245" name="Google Shape;245;p76"/>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46" name="Google Shape;246;p76"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47" name="Google Shape;247;p76"/>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76"/>
          <p:cNvSpPr txBox="1">
            <a:spLocks noGrp="1"/>
          </p:cNvSpPr>
          <p:nvPr>
            <p:ph type="body" idx="1"/>
          </p:nvPr>
        </p:nvSpPr>
        <p:spPr>
          <a:xfrm>
            <a:off x="372878" y="913210"/>
            <a:ext cx="8467513" cy="3586163"/>
          </a:xfrm>
          <a:prstGeom prst="rect">
            <a:avLst/>
          </a:prstGeom>
          <a:noFill/>
          <a:ln>
            <a:noFill/>
          </a:ln>
        </p:spPr>
        <p:txBody>
          <a:bodyPr spcFirstLastPara="1" wrap="square" lIns="91425" tIns="45700" rIns="91425" bIns="45700" anchor="t" anchorCtr="0">
            <a:noAutofit/>
          </a:bodyPr>
          <a:lstStyle>
            <a:lvl1pPr marL="457200" lvl="0" indent="-342900" algn="l">
              <a:lnSpc>
                <a:spcPct val="109000"/>
              </a:lnSpc>
              <a:spcBef>
                <a:spcPts val="450"/>
              </a:spcBef>
              <a:spcAft>
                <a:spcPts val="0"/>
              </a:spcAft>
              <a:buClr>
                <a:schemeClr val="dk1"/>
              </a:buClr>
              <a:buSzPts val="1800"/>
              <a:buFont typeface="Arial"/>
              <a:buAutoNum type="arabicPeriod"/>
              <a:defRPr/>
            </a:lvl1pPr>
            <a:lvl2pPr marL="914400" lvl="1" indent="-342900" algn="l">
              <a:lnSpc>
                <a:spcPct val="109000"/>
              </a:lnSpc>
              <a:spcBef>
                <a:spcPts val="450"/>
              </a:spcBef>
              <a:spcAft>
                <a:spcPts val="0"/>
              </a:spcAft>
              <a:buClr>
                <a:schemeClr val="dk1"/>
              </a:buClr>
              <a:buSzPts val="1800"/>
              <a:buChar char="•"/>
              <a:defRPr/>
            </a:lvl2pPr>
            <a:lvl3pPr marL="1371600" lvl="2" indent="-342900" algn="l">
              <a:lnSpc>
                <a:spcPct val="109000"/>
              </a:lnSpc>
              <a:spcBef>
                <a:spcPts val="450"/>
              </a:spcBef>
              <a:spcAft>
                <a:spcPts val="0"/>
              </a:spcAft>
              <a:buClr>
                <a:schemeClr val="dk1"/>
              </a:buClr>
              <a:buSzPts val="1800"/>
              <a:buChar char="•"/>
              <a:defRPr/>
            </a:lvl3pPr>
            <a:lvl4pPr marL="1828800" lvl="3" indent="-342900" algn="l">
              <a:lnSpc>
                <a:spcPct val="109000"/>
              </a:lnSpc>
              <a:spcBef>
                <a:spcPts val="450"/>
              </a:spcBef>
              <a:spcAft>
                <a:spcPts val="0"/>
              </a:spcAft>
              <a:buClr>
                <a:schemeClr val="dk1"/>
              </a:buClr>
              <a:buSzPts val="1800"/>
              <a:buChar char="•"/>
              <a:defRPr/>
            </a:lvl4pPr>
            <a:lvl5pPr marL="2286000" lvl="4" indent="-342900" algn="l">
              <a:lnSpc>
                <a:spcPct val="109000"/>
              </a:lnSpc>
              <a:spcBef>
                <a:spcPts val="450"/>
              </a:spcBef>
              <a:spcAft>
                <a:spcPts val="0"/>
              </a:spcAft>
              <a:buClr>
                <a:schemeClr val="dk1"/>
              </a:buClr>
              <a:buSzPts val="1800"/>
              <a:buChar char="•"/>
              <a:defRPr/>
            </a:lvl5pPr>
            <a:lvl6pPr marL="2743200" lvl="5" indent="-342900" algn="l">
              <a:lnSpc>
                <a:spcPct val="109000"/>
              </a:lnSpc>
              <a:spcBef>
                <a:spcPts val="450"/>
              </a:spcBef>
              <a:spcAft>
                <a:spcPts val="0"/>
              </a:spcAft>
              <a:buClr>
                <a:schemeClr val="dk1"/>
              </a:buClr>
              <a:buSzPts val="1800"/>
              <a:buChar char="•"/>
              <a:defRPr/>
            </a:lvl6pPr>
            <a:lvl7pPr marL="3200400" lvl="6" indent="-342900" algn="l">
              <a:lnSpc>
                <a:spcPct val="109000"/>
              </a:lnSpc>
              <a:spcBef>
                <a:spcPts val="450"/>
              </a:spcBef>
              <a:spcAft>
                <a:spcPts val="0"/>
              </a:spcAft>
              <a:buSzPts val="1800"/>
              <a:buChar char="•"/>
              <a:defRPr/>
            </a:lvl7pPr>
            <a:lvl8pPr marL="3657600" lvl="7" indent="-342900" algn="l">
              <a:lnSpc>
                <a:spcPct val="109000"/>
              </a:lnSpc>
              <a:spcBef>
                <a:spcPts val="450"/>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9" name="Google Shape;249;p76"/>
          <p:cNvSpPr txBox="1"/>
          <p:nvPr/>
        </p:nvSpPr>
        <p:spPr>
          <a:xfrm>
            <a:off x="372878" y="245485"/>
            <a:ext cx="8467513" cy="4847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700" b="1" i="0" u="none" strike="noStrike" cap="none">
                <a:solidFill>
                  <a:srgbClr val="000000"/>
                </a:solidFill>
                <a:latin typeface="Arial"/>
                <a:ea typeface="Arial"/>
                <a:cs typeface="Arial"/>
                <a:sym typeface="Arial"/>
              </a:rPr>
              <a:t>References</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sources section header">
  <p:cSld name="Resources section header">
    <p:bg>
      <p:bgPr>
        <a:solidFill>
          <a:schemeClr val="lt1"/>
        </a:solidFill>
        <a:effectLst/>
      </p:bgPr>
    </p:bg>
    <p:spTree>
      <p:nvGrpSpPr>
        <p:cNvPr id="1" name="Shape 250"/>
        <p:cNvGrpSpPr/>
        <p:nvPr/>
      </p:nvGrpSpPr>
      <p:grpSpPr>
        <a:xfrm>
          <a:off x="0" y="0"/>
          <a:ext cx="0" cy="0"/>
          <a:chOff x="0" y="0"/>
          <a:chExt cx="0" cy="0"/>
        </a:xfrm>
      </p:grpSpPr>
      <p:pic>
        <p:nvPicPr>
          <p:cNvPr id="251" name="Google Shape;251;p77"/>
          <p:cNvPicPr preferRelativeResize="0"/>
          <p:nvPr/>
        </p:nvPicPr>
        <p:blipFill rotWithShape="1">
          <a:blip r:embed="rId2">
            <a:alphaModFix/>
          </a:blip>
          <a:srcRect/>
          <a:stretch/>
        </p:blipFill>
        <p:spPr>
          <a:xfrm>
            <a:off x="0" y="0"/>
            <a:ext cx="8716157" cy="5143500"/>
          </a:xfrm>
          <a:prstGeom prst="rect">
            <a:avLst/>
          </a:prstGeom>
          <a:noFill/>
          <a:ln>
            <a:noFill/>
          </a:ln>
        </p:spPr>
      </p:pic>
      <p:sp>
        <p:nvSpPr>
          <p:cNvPr id="252" name="Google Shape;252;p77"/>
          <p:cNvSpPr txBox="1"/>
          <p:nvPr/>
        </p:nvSpPr>
        <p:spPr>
          <a:xfrm>
            <a:off x="251459" y="1539241"/>
            <a:ext cx="6300569" cy="123767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en" sz="3600" b="1" i="0" u="none" strike="noStrike" cap="none">
                <a:solidFill>
                  <a:schemeClr val="lt1"/>
                </a:solidFill>
                <a:latin typeface="Arial"/>
                <a:ea typeface="Arial"/>
                <a:cs typeface="Arial"/>
                <a:sym typeface="Arial"/>
              </a:rPr>
              <a:t>Resources</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ffice Hours">
  <p:cSld name="Office Hours">
    <p:spTree>
      <p:nvGrpSpPr>
        <p:cNvPr id="1" name="Shape 253"/>
        <p:cNvGrpSpPr/>
        <p:nvPr/>
      </p:nvGrpSpPr>
      <p:grpSpPr>
        <a:xfrm>
          <a:off x="0" y="0"/>
          <a:ext cx="0" cy="0"/>
          <a:chOff x="0" y="0"/>
          <a:chExt cx="0" cy="0"/>
        </a:xfrm>
      </p:grpSpPr>
      <p:sp>
        <p:nvSpPr>
          <p:cNvPr id="254" name="Google Shape;254;p78"/>
          <p:cNvSpPr txBox="1">
            <a:spLocks noGrp="1"/>
          </p:cNvSpPr>
          <p:nvPr>
            <p:ph type="sldNum" idx="12"/>
          </p:nvPr>
        </p:nvSpPr>
        <p:spPr>
          <a:xfrm>
            <a:off x="4419945" y="4701218"/>
            <a:ext cx="304110" cy="393596"/>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5" name="Google Shape;255;p78"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56" name="Google Shape;256;p78"/>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Virtual Drop-in Office Hours</a:t>
            </a:r>
            <a:endParaRPr/>
          </a:p>
        </p:txBody>
      </p:sp>
      <p:pic>
        <p:nvPicPr>
          <p:cNvPr id="257" name="Google Shape;257;p78" descr="Graphic of a laptop with its screen showing the Grayken TTA logo and three medical professionals. The first professional is asking, &quot;How can I support patients with addiction?&quot;. The third professional is asking, &quot;What are medications for alcohol use disorder?&quot;. These are examples of questions that can be asked at Grayken TTA's Office Hours."/>
          <p:cNvPicPr preferRelativeResize="0"/>
          <p:nvPr/>
        </p:nvPicPr>
        <p:blipFill rotWithShape="1">
          <a:blip r:embed="rId3">
            <a:alphaModFix/>
          </a:blip>
          <a:srcRect/>
          <a:stretch/>
        </p:blipFill>
        <p:spPr>
          <a:xfrm>
            <a:off x="342783" y="1221927"/>
            <a:ext cx="4255106" cy="2567460"/>
          </a:xfrm>
          <a:prstGeom prst="rect">
            <a:avLst/>
          </a:prstGeom>
          <a:noFill/>
          <a:ln>
            <a:noFill/>
          </a:ln>
        </p:spPr>
      </p:pic>
      <p:sp>
        <p:nvSpPr>
          <p:cNvPr id="258" name="Google Shape;258;p78"/>
          <p:cNvSpPr txBox="1"/>
          <p:nvPr/>
        </p:nvSpPr>
        <p:spPr>
          <a:xfrm>
            <a:off x="4871993" y="1221927"/>
            <a:ext cx="3968900" cy="1255672"/>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General Office Hours: </a:t>
            </a:r>
            <a:endParaRPr sz="15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2</a:t>
            </a:r>
            <a:r>
              <a:rPr lang="en" sz="1200" b="0" i="0" u="none" strike="noStrike" cap="none" baseline="30000">
                <a:solidFill>
                  <a:srgbClr val="000000"/>
                </a:solidFill>
                <a:latin typeface="Arial"/>
                <a:ea typeface="Arial"/>
                <a:cs typeface="Arial"/>
                <a:sym typeface="Arial"/>
              </a:rPr>
              <a:t>nd</a:t>
            </a:r>
            <a:r>
              <a:rPr lang="en" sz="1200" b="0" i="0" u="none" strike="noStrike" cap="none">
                <a:solidFill>
                  <a:srgbClr val="000000"/>
                </a:solidFill>
                <a:latin typeface="Arial"/>
                <a:ea typeface="Arial"/>
                <a:cs typeface="Arial"/>
                <a:sym typeface="Arial"/>
              </a:rPr>
              <a:t> Thursday of each month from 5 – 6pm EST</a:t>
            </a:r>
            <a:endParaRPr sz="12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350"/>
              <a:buFont typeface="Arial"/>
              <a:buNone/>
            </a:pPr>
            <a:endParaRPr sz="1350" b="1"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Stimulant-Focused Office Hours: </a:t>
            </a:r>
            <a:endParaRPr sz="15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3</a:t>
            </a:r>
            <a:r>
              <a:rPr lang="en" sz="1200" b="0" i="0" u="none" strike="noStrike" cap="none" baseline="30000">
                <a:solidFill>
                  <a:srgbClr val="000000"/>
                </a:solidFill>
                <a:latin typeface="Arial"/>
                <a:ea typeface="Arial"/>
                <a:cs typeface="Arial"/>
                <a:sym typeface="Arial"/>
              </a:rPr>
              <a:t>rd</a:t>
            </a:r>
            <a:r>
              <a:rPr lang="en" sz="1200" b="0" i="0" u="none" strike="noStrike" cap="none">
                <a:solidFill>
                  <a:srgbClr val="000000"/>
                </a:solidFill>
                <a:latin typeface="Arial"/>
                <a:ea typeface="Arial"/>
                <a:cs typeface="Arial"/>
                <a:sym typeface="Arial"/>
              </a:rPr>
              <a:t> Thursday of each month from 5– 6pm EST</a:t>
            </a:r>
            <a:endParaRPr/>
          </a:p>
        </p:txBody>
      </p:sp>
      <p:pic>
        <p:nvPicPr>
          <p:cNvPr id="259" name="Google Shape;259;p78" descr="QR code leading to office hours page on addictiontraining.org&#10;">
            <a:hlinkClick r:id="rId4"/>
          </p:cNvPr>
          <p:cNvPicPr preferRelativeResize="0"/>
          <p:nvPr/>
        </p:nvPicPr>
        <p:blipFill rotWithShape="1">
          <a:blip r:embed="rId5">
            <a:alphaModFix/>
          </a:blip>
          <a:srcRect/>
          <a:stretch/>
        </p:blipFill>
        <p:spPr>
          <a:xfrm>
            <a:off x="6210408" y="3715243"/>
            <a:ext cx="1292069" cy="1292069"/>
          </a:xfrm>
          <a:prstGeom prst="rect">
            <a:avLst/>
          </a:prstGeom>
          <a:noFill/>
          <a:ln>
            <a:noFill/>
          </a:ln>
        </p:spPr>
      </p:pic>
      <p:sp>
        <p:nvSpPr>
          <p:cNvPr id="260" name="Google Shape;260;p78"/>
          <p:cNvSpPr txBox="1"/>
          <p:nvPr/>
        </p:nvSpPr>
        <p:spPr>
          <a:xfrm>
            <a:off x="6723669" y="3718874"/>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1" name="Google Shape;261;p78"/>
          <p:cNvSpPr/>
          <p:nvPr/>
        </p:nvSpPr>
        <p:spPr>
          <a:xfrm>
            <a:off x="769181" y="3925894"/>
            <a:ext cx="3542689" cy="553998"/>
          </a:xfrm>
          <a:prstGeom prst="rect">
            <a:avLst/>
          </a:prstGeom>
          <a:solidFill>
            <a:schemeClr val="accent1">
              <a:alpha val="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Arial"/>
                <a:ea typeface="Arial"/>
                <a:cs typeface="Arial"/>
                <a:sym typeface="Arial"/>
              </a:rPr>
              <a:t>To learn more and join an upcoming session, </a:t>
            </a:r>
            <a:r>
              <a:rPr lang="en" sz="15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click here</a:t>
            </a:r>
            <a:r>
              <a:rPr lang="en" sz="1500" b="0" i="0" u="none" strike="noStrike" cap="none">
                <a:solidFill>
                  <a:srgbClr val="000000"/>
                </a:solidFill>
                <a:latin typeface="Arial"/>
                <a:ea typeface="Arial"/>
                <a:cs typeface="Arial"/>
                <a:sym typeface="Arial"/>
              </a:rPr>
              <a:t> or scan QR code!</a:t>
            </a:r>
            <a:endParaRPr/>
          </a:p>
        </p:txBody>
      </p:sp>
      <p:sp>
        <p:nvSpPr>
          <p:cNvPr id="262" name="Google Shape;262;p78"/>
          <p:cNvSpPr txBox="1"/>
          <p:nvPr/>
        </p:nvSpPr>
        <p:spPr>
          <a:xfrm>
            <a:off x="373379" y="692934"/>
            <a:ext cx="8467514" cy="3499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 sz="1650" b="1" i="1" u="none" strike="noStrike" cap="none">
                <a:solidFill>
                  <a:srgbClr val="595959"/>
                </a:solidFill>
                <a:latin typeface="Arial"/>
                <a:ea typeface="Arial"/>
                <a:cs typeface="Arial"/>
                <a:sym typeface="Arial"/>
              </a:rPr>
              <a:t>Monthly opportunities to ask your addiction-related questions</a:t>
            </a:r>
            <a:endParaRPr/>
          </a:p>
        </p:txBody>
      </p:sp>
      <p:grpSp>
        <p:nvGrpSpPr>
          <p:cNvPr id="263" name="Google Shape;263;p78"/>
          <p:cNvGrpSpPr/>
          <p:nvPr/>
        </p:nvGrpSpPr>
        <p:grpSpPr>
          <a:xfrm>
            <a:off x="4871993" y="2609415"/>
            <a:ext cx="3994098" cy="974012"/>
            <a:chOff x="6536073" y="1409200"/>
            <a:chExt cx="5325464" cy="1298682"/>
          </a:xfrm>
        </p:grpSpPr>
        <p:grpSp>
          <p:nvGrpSpPr>
            <p:cNvPr id="264" name="Google Shape;264;p78"/>
            <p:cNvGrpSpPr/>
            <p:nvPr/>
          </p:nvGrpSpPr>
          <p:grpSpPr>
            <a:xfrm>
              <a:off x="6536073" y="1409200"/>
              <a:ext cx="5107692" cy="648878"/>
              <a:chOff x="6506067" y="1063422"/>
              <a:chExt cx="5107692" cy="648878"/>
            </a:xfrm>
          </p:grpSpPr>
          <p:sp>
            <p:nvSpPr>
              <p:cNvPr id="265" name="Google Shape;265;p78"/>
              <p:cNvSpPr txBox="1"/>
              <p:nvPr/>
            </p:nvSpPr>
            <p:spPr>
              <a:xfrm>
                <a:off x="7076388" y="1159261"/>
                <a:ext cx="4537371"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Hosted by BMC Grayken TTA Clinical Educators</a:t>
                </a:r>
                <a:endParaRPr/>
              </a:p>
            </p:txBody>
          </p:sp>
          <p:pic>
            <p:nvPicPr>
              <p:cNvPr id="266" name="Google Shape;266;p78"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grpSp>
          <p:nvGrpSpPr>
            <p:cNvPr id="267" name="Google Shape;267;p78"/>
            <p:cNvGrpSpPr/>
            <p:nvPr/>
          </p:nvGrpSpPr>
          <p:grpSpPr>
            <a:xfrm>
              <a:off x="6536073" y="2059004"/>
              <a:ext cx="5325464" cy="648878"/>
              <a:chOff x="6506067" y="1063422"/>
              <a:chExt cx="5325464" cy="648878"/>
            </a:xfrm>
          </p:grpSpPr>
          <p:sp>
            <p:nvSpPr>
              <p:cNvPr id="268" name="Google Shape;268;p78"/>
              <p:cNvSpPr txBox="1"/>
              <p:nvPr/>
            </p:nvSpPr>
            <p:spPr>
              <a:xfrm>
                <a:off x="7076389" y="1159261"/>
                <a:ext cx="475514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Open to all clinical providers and staff supporting those with substance use</a:t>
                </a:r>
                <a:endParaRPr/>
              </a:p>
            </p:txBody>
          </p:sp>
          <p:pic>
            <p:nvPicPr>
              <p:cNvPr id="269" name="Google Shape;269;p78"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grpSp>
      <p:sp>
        <p:nvSpPr>
          <p:cNvPr id="270" name="Google Shape;270;p78"/>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corded Trainings">
  <p:cSld name="Recorded Trainings">
    <p:spTree>
      <p:nvGrpSpPr>
        <p:cNvPr id="1" name="Shape 271"/>
        <p:cNvGrpSpPr/>
        <p:nvPr/>
      </p:nvGrpSpPr>
      <p:grpSpPr>
        <a:xfrm>
          <a:off x="0" y="0"/>
          <a:ext cx="0" cy="0"/>
          <a:chOff x="0" y="0"/>
          <a:chExt cx="0" cy="0"/>
        </a:xfrm>
      </p:grpSpPr>
      <p:sp>
        <p:nvSpPr>
          <p:cNvPr id="272" name="Google Shape;272;p79"/>
          <p:cNvSpPr txBox="1">
            <a:spLocks noGrp="1"/>
          </p:cNvSpPr>
          <p:nvPr>
            <p:ph type="sldNum" idx="12"/>
          </p:nvPr>
        </p:nvSpPr>
        <p:spPr>
          <a:xfrm>
            <a:off x="4419945" y="4794730"/>
            <a:ext cx="304110" cy="30008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3" name="Google Shape;273;p79"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74" name="Google Shape;274;p79"/>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FREE Pre-Recorded Trainings</a:t>
            </a:r>
            <a:endParaRPr/>
          </a:p>
        </p:txBody>
      </p:sp>
      <p:sp>
        <p:nvSpPr>
          <p:cNvPr id="275" name="Google Shape;275;p79"/>
          <p:cNvSpPr/>
          <p:nvPr/>
        </p:nvSpPr>
        <p:spPr>
          <a:xfrm>
            <a:off x="413767" y="4111096"/>
            <a:ext cx="4310288" cy="553998"/>
          </a:xfrm>
          <a:prstGeom prst="rect">
            <a:avLst/>
          </a:prstGeom>
          <a:solidFill>
            <a:schemeClr val="accent1">
              <a:alpha val="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Arial"/>
                <a:ea typeface="Arial"/>
                <a:cs typeface="Arial"/>
                <a:sym typeface="Arial"/>
              </a:rPr>
              <a:t>To access our free recorded trainings, </a:t>
            </a:r>
            <a:r>
              <a:rPr lang="en" sz="15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click here</a:t>
            </a:r>
            <a:r>
              <a:rPr lang="en" sz="1500" b="0" i="0" u="none" strike="noStrike" cap="none">
                <a:solidFill>
                  <a:srgbClr val="000000"/>
                </a:solidFill>
                <a:latin typeface="Arial"/>
                <a:ea typeface="Arial"/>
                <a:cs typeface="Arial"/>
                <a:sym typeface="Arial"/>
              </a:rPr>
              <a:t> or scan the QR code!</a:t>
            </a:r>
            <a:endParaRPr/>
          </a:p>
        </p:txBody>
      </p:sp>
      <p:pic>
        <p:nvPicPr>
          <p:cNvPr id="276" name="Google Shape;276;p79" descr="Screenshot of Grayken TTA's website, addictiontraining.org. The webpage shown is Grayken TTA's pre-recorded trainings landing page, where people can go to register for a recorded training."/>
          <p:cNvPicPr preferRelativeResize="0"/>
          <p:nvPr/>
        </p:nvPicPr>
        <p:blipFill rotWithShape="1">
          <a:blip r:embed="rId4">
            <a:alphaModFix/>
          </a:blip>
          <a:srcRect/>
          <a:stretch/>
        </p:blipFill>
        <p:spPr>
          <a:xfrm>
            <a:off x="413767" y="1427757"/>
            <a:ext cx="4310288" cy="2680589"/>
          </a:xfrm>
          <a:prstGeom prst="rect">
            <a:avLst/>
          </a:prstGeom>
          <a:noFill/>
          <a:ln>
            <a:noFill/>
          </a:ln>
        </p:spPr>
      </p:pic>
      <p:sp>
        <p:nvSpPr>
          <p:cNvPr id="277" name="Google Shape;277;p79"/>
          <p:cNvSpPr txBox="1"/>
          <p:nvPr/>
        </p:nvSpPr>
        <p:spPr>
          <a:xfrm>
            <a:off x="373379" y="692934"/>
            <a:ext cx="8467514" cy="8540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50" b="1" i="1" u="none" strike="noStrike" cap="none">
                <a:solidFill>
                  <a:srgbClr val="595959"/>
                </a:solidFill>
                <a:latin typeface="Arial"/>
                <a:ea typeface="Arial"/>
                <a:cs typeface="Arial"/>
                <a:sym typeface="Arial"/>
              </a:rPr>
              <a:t>Advancing Addiction Treatment: Building Knowledge of Substance Use &amp; Specialty Topics; Substance Use Disorders 101; Nuts &amp; Bolts of Buprenorphine Treatment</a:t>
            </a:r>
            <a:endParaRPr sz="1650" b="1" i="1" u="none" strike="noStrike" cap="none">
              <a:solidFill>
                <a:srgbClr val="595959"/>
              </a:solidFill>
              <a:latin typeface="Arial"/>
              <a:ea typeface="Arial"/>
              <a:cs typeface="Arial"/>
              <a:sym typeface="Arial"/>
            </a:endParaRPr>
          </a:p>
        </p:txBody>
      </p:sp>
      <p:grpSp>
        <p:nvGrpSpPr>
          <p:cNvPr id="278" name="Google Shape;278;p79"/>
          <p:cNvGrpSpPr/>
          <p:nvPr/>
        </p:nvGrpSpPr>
        <p:grpSpPr>
          <a:xfrm>
            <a:off x="4887914" y="1564667"/>
            <a:ext cx="3952979" cy="1934197"/>
            <a:chOff x="6517219" y="2363441"/>
            <a:chExt cx="5270638" cy="2578929"/>
          </a:xfrm>
        </p:grpSpPr>
        <p:grpSp>
          <p:nvGrpSpPr>
            <p:cNvPr id="279" name="Google Shape;279;p79"/>
            <p:cNvGrpSpPr/>
            <p:nvPr/>
          </p:nvGrpSpPr>
          <p:grpSpPr>
            <a:xfrm>
              <a:off x="6517219" y="2363441"/>
              <a:ext cx="5270638" cy="648878"/>
              <a:chOff x="6506067" y="1063422"/>
              <a:chExt cx="5270638" cy="648878"/>
            </a:xfrm>
          </p:grpSpPr>
          <p:sp>
            <p:nvSpPr>
              <p:cNvPr id="280" name="Google Shape;280;p79"/>
              <p:cNvSpPr txBox="1"/>
              <p:nvPr/>
            </p:nvSpPr>
            <p:spPr>
              <a:xfrm>
                <a:off x="7076389" y="1159261"/>
                <a:ext cx="4700316"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20 separate trainings on various </a:t>
                </a:r>
                <a:r>
                  <a:rPr lang="en" sz="1200" b="1" i="0" u="none" strike="noStrike" cap="none">
                    <a:solidFill>
                      <a:srgbClr val="000000"/>
                    </a:solidFill>
                    <a:highlight>
                      <a:srgbClr val="FFCBC8"/>
                    </a:highlight>
                    <a:latin typeface="Arial"/>
                    <a:ea typeface="Arial"/>
                    <a:cs typeface="Arial"/>
                    <a:sym typeface="Arial"/>
                  </a:rPr>
                  <a:t>specialty topics</a:t>
                </a:r>
                <a:endParaRPr/>
              </a:p>
            </p:txBody>
          </p:sp>
          <p:pic>
            <p:nvPicPr>
              <p:cNvPr id="281" name="Google Shape;281;p79" descr="Checkbox Checked"/>
              <p:cNvPicPr preferRelativeResize="0"/>
              <p:nvPr/>
            </p:nvPicPr>
            <p:blipFill rotWithShape="1">
              <a:blip r:embed="rId5">
                <a:alphaModFix/>
              </a:blip>
              <a:srcRect/>
              <a:stretch/>
            </p:blipFill>
            <p:spPr>
              <a:xfrm>
                <a:off x="6506067" y="1063422"/>
                <a:ext cx="648878" cy="648878"/>
              </a:xfrm>
              <a:prstGeom prst="rect">
                <a:avLst/>
              </a:prstGeom>
              <a:noFill/>
              <a:ln>
                <a:noFill/>
              </a:ln>
            </p:spPr>
          </p:pic>
        </p:grpSp>
        <p:grpSp>
          <p:nvGrpSpPr>
            <p:cNvPr id="282" name="Google Shape;282;p79"/>
            <p:cNvGrpSpPr/>
            <p:nvPr/>
          </p:nvGrpSpPr>
          <p:grpSpPr>
            <a:xfrm>
              <a:off x="6517219" y="4293492"/>
              <a:ext cx="4994634" cy="648878"/>
              <a:chOff x="6506067" y="1918006"/>
              <a:chExt cx="4994634" cy="648878"/>
            </a:xfrm>
          </p:grpSpPr>
          <p:pic>
            <p:nvPicPr>
              <p:cNvPr id="283" name="Google Shape;283;p79" descr="Checkbox Checked"/>
              <p:cNvPicPr preferRelativeResize="0"/>
              <p:nvPr/>
            </p:nvPicPr>
            <p:blipFill rotWithShape="1">
              <a:blip r:embed="rId6">
                <a:alphaModFix/>
              </a:blip>
              <a:srcRect/>
              <a:stretch/>
            </p:blipFill>
            <p:spPr>
              <a:xfrm>
                <a:off x="6506067" y="1918006"/>
                <a:ext cx="648878" cy="648878"/>
              </a:xfrm>
              <a:prstGeom prst="rect">
                <a:avLst/>
              </a:prstGeom>
              <a:noFill/>
              <a:ln>
                <a:noFill/>
              </a:ln>
            </p:spPr>
          </p:pic>
          <p:sp>
            <p:nvSpPr>
              <p:cNvPr id="284" name="Google Shape;284;p79"/>
              <p:cNvSpPr txBox="1"/>
              <p:nvPr/>
            </p:nvSpPr>
            <p:spPr>
              <a:xfrm>
                <a:off x="7076389" y="2013845"/>
                <a:ext cx="442431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highlight>
                      <a:srgbClr val="FFCBC8"/>
                    </a:highlight>
                    <a:latin typeface="Arial"/>
                    <a:ea typeface="Arial"/>
                    <a:cs typeface="Arial"/>
                    <a:sym typeface="Arial"/>
                  </a:rPr>
                  <a:t>On-demand</a:t>
                </a:r>
                <a:r>
                  <a:rPr lang="en" sz="1200" b="0" i="0" u="none" strike="noStrike" cap="none">
                    <a:solidFill>
                      <a:srgbClr val="000000"/>
                    </a:solidFill>
                    <a:latin typeface="Arial"/>
                    <a:ea typeface="Arial"/>
                    <a:cs typeface="Arial"/>
                    <a:sym typeface="Arial"/>
                  </a:rPr>
                  <a:t> 24/7</a:t>
                </a:r>
                <a:endParaRPr/>
              </a:p>
            </p:txBody>
          </p:sp>
        </p:grpSp>
        <p:grpSp>
          <p:nvGrpSpPr>
            <p:cNvPr id="285" name="Google Shape;285;p79"/>
            <p:cNvGrpSpPr/>
            <p:nvPr/>
          </p:nvGrpSpPr>
          <p:grpSpPr>
            <a:xfrm>
              <a:off x="6517219" y="3662123"/>
              <a:ext cx="4994634" cy="648878"/>
              <a:chOff x="6506067" y="1063422"/>
              <a:chExt cx="4994634" cy="648878"/>
            </a:xfrm>
          </p:grpSpPr>
          <p:sp>
            <p:nvSpPr>
              <p:cNvPr id="286" name="Google Shape;286;p79"/>
              <p:cNvSpPr txBox="1"/>
              <p:nvPr/>
            </p:nvSpPr>
            <p:spPr>
              <a:xfrm>
                <a:off x="7076389" y="1159261"/>
                <a:ext cx="442431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1" i="0" u="none" strike="noStrike" cap="none">
                    <a:solidFill>
                      <a:srgbClr val="000000"/>
                    </a:solidFill>
                    <a:latin typeface="Arial"/>
                    <a:ea typeface="Arial"/>
                    <a:cs typeface="Arial"/>
                    <a:sym typeface="Arial"/>
                  </a:rPr>
                  <a:t>FREE</a:t>
                </a:r>
                <a:r>
                  <a:rPr lang="en" sz="1200" b="0" i="0" u="none" strike="noStrike" cap="none">
                    <a:solidFill>
                      <a:srgbClr val="000000"/>
                    </a:solidFill>
                    <a:latin typeface="Arial"/>
                    <a:ea typeface="Arial"/>
                    <a:cs typeface="Arial"/>
                    <a:sym typeface="Arial"/>
                  </a:rPr>
                  <a:t> </a:t>
                </a:r>
                <a:r>
                  <a:rPr lang="en" sz="1200" b="0" i="0" u="none" strike="noStrike" cap="none">
                    <a:solidFill>
                      <a:srgbClr val="000000"/>
                    </a:solidFill>
                    <a:highlight>
                      <a:srgbClr val="FFCBC8"/>
                    </a:highlight>
                    <a:latin typeface="Arial"/>
                    <a:ea typeface="Arial"/>
                    <a:cs typeface="Arial"/>
                    <a:sym typeface="Arial"/>
                  </a:rPr>
                  <a:t>CME/CE &amp; completion certificates</a:t>
                </a:r>
                <a:endParaRPr/>
              </a:p>
            </p:txBody>
          </p:sp>
          <p:pic>
            <p:nvPicPr>
              <p:cNvPr id="287" name="Google Shape;287;p79"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grpSp>
          <p:nvGrpSpPr>
            <p:cNvPr id="288" name="Google Shape;288;p79"/>
            <p:cNvGrpSpPr/>
            <p:nvPr/>
          </p:nvGrpSpPr>
          <p:grpSpPr>
            <a:xfrm>
              <a:off x="6517219" y="3013245"/>
              <a:ext cx="4994634" cy="648878"/>
              <a:chOff x="6506067" y="1063422"/>
              <a:chExt cx="4994634" cy="648878"/>
            </a:xfrm>
          </p:grpSpPr>
          <p:sp>
            <p:nvSpPr>
              <p:cNvPr id="289" name="Google Shape;289;p79"/>
              <p:cNvSpPr txBox="1"/>
              <p:nvPr/>
            </p:nvSpPr>
            <p:spPr>
              <a:xfrm>
                <a:off x="7076389" y="1159261"/>
                <a:ext cx="442431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Count towards </a:t>
                </a:r>
                <a:r>
                  <a:rPr lang="en" sz="1200" b="1" i="0" u="none" strike="noStrike" cap="none">
                    <a:solidFill>
                      <a:srgbClr val="000000"/>
                    </a:solidFill>
                    <a:highlight>
                      <a:srgbClr val="FFCBC8"/>
                    </a:highlight>
                    <a:latin typeface="Arial"/>
                    <a:ea typeface="Arial"/>
                    <a:cs typeface="Arial"/>
                    <a:sym typeface="Arial"/>
                  </a:rPr>
                  <a:t>DEA MATE Act</a:t>
                </a:r>
                <a:r>
                  <a:rPr lang="en" sz="1200" b="1" i="0" u="none" strike="noStrike" cap="none">
                    <a:solidFill>
                      <a:srgbClr val="000000"/>
                    </a:solidFill>
                    <a:latin typeface="Arial"/>
                    <a:ea typeface="Arial"/>
                    <a:cs typeface="Arial"/>
                    <a:sym typeface="Arial"/>
                  </a:rPr>
                  <a:t> </a:t>
                </a:r>
                <a:r>
                  <a:rPr lang="en" sz="1200" b="0" i="0" u="none" strike="noStrike" cap="none">
                    <a:solidFill>
                      <a:srgbClr val="000000"/>
                    </a:solidFill>
                    <a:latin typeface="Arial"/>
                    <a:ea typeface="Arial"/>
                    <a:cs typeface="Arial"/>
                    <a:sym typeface="Arial"/>
                  </a:rPr>
                  <a:t>requirement</a:t>
                </a:r>
                <a:endParaRPr/>
              </a:p>
            </p:txBody>
          </p:sp>
          <p:pic>
            <p:nvPicPr>
              <p:cNvPr id="290" name="Google Shape;290;p79"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pic>
          <p:nvPicPr>
            <p:cNvPr id="291" name="Google Shape;291;p79" descr="Jointly Accredited Provider logo"/>
            <p:cNvPicPr preferRelativeResize="0"/>
            <p:nvPr/>
          </p:nvPicPr>
          <p:blipFill rotWithShape="1">
            <a:blip r:embed="rId7">
              <a:alphaModFix/>
            </a:blip>
            <a:srcRect/>
            <a:stretch/>
          </p:blipFill>
          <p:spPr>
            <a:xfrm>
              <a:off x="10967777" y="3647394"/>
              <a:ext cx="648878" cy="567768"/>
            </a:xfrm>
            <a:prstGeom prst="rect">
              <a:avLst/>
            </a:prstGeom>
            <a:noFill/>
            <a:ln>
              <a:noFill/>
            </a:ln>
          </p:spPr>
        </p:pic>
      </p:grpSp>
      <p:sp>
        <p:nvSpPr>
          <p:cNvPr id="292" name="Google Shape;292;p79" descr="QR code leading to recorded trainings page on addictiontraining.org">
            <a:hlinkClick r:id="rId8"/>
          </p:cNvPr>
          <p:cNvSpPr/>
          <p:nvPr/>
        </p:nvSpPr>
        <p:spPr>
          <a:xfrm>
            <a:off x="6262742" y="3498864"/>
            <a:ext cx="1424061" cy="1445908"/>
          </a:xfrm>
          <a:custGeom>
            <a:avLst/>
            <a:gdLst/>
            <a:ahLst/>
            <a:cxnLst/>
            <a:rect l="l" t="t" r="r" b="b"/>
            <a:pathLst>
              <a:path w="3010566" h="3010566" extrusionOk="0">
                <a:moveTo>
                  <a:pt x="0" y="0"/>
                </a:moveTo>
                <a:lnTo>
                  <a:pt x="3010566" y="0"/>
                </a:lnTo>
                <a:lnTo>
                  <a:pt x="3010566" y="3010567"/>
                </a:lnTo>
                <a:lnTo>
                  <a:pt x="0" y="3010567"/>
                </a:lnTo>
                <a:lnTo>
                  <a:pt x="0" y="0"/>
                </a:lnTo>
                <a:close/>
              </a:path>
            </a:pathLst>
          </a:custGeom>
          <a:blipFill rotWithShape="1">
            <a:blip r:embed="rId9">
              <a:alphaModFix/>
            </a:blip>
            <a:stretch>
              <a:fillRect/>
            </a:stretch>
          </a:blipFill>
          <a:ln>
            <a:noFill/>
          </a:ln>
        </p:spPr>
      </p:sp>
      <p:sp>
        <p:nvSpPr>
          <p:cNvPr id="293" name="Google Shape;293;p79"/>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1">
  <p:cSld name="Blank 1 1">
    <p:bg>
      <p:bgPr>
        <a:noFill/>
        <a:effectLst/>
      </p:bgPr>
    </p:bg>
    <p:spTree>
      <p:nvGrpSpPr>
        <p:cNvPr id="1" name="Shape 19"/>
        <p:cNvGrpSpPr/>
        <p:nvPr/>
      </p:nvGrpSpPr>
      <p:grpSpPr>
        <a:xfrm>
          <a:off x="0" y="0"/>
          <a:ext cx="0" cy="0"/>
          <a:chOff x="0" y="0"/>
          <a:chExt cx="0" cy="0"/>
        </a:xfrm>
      </p:grpSpPr>
      <p:sp>
        <p:nvSpPr>
          <p:cNvPr id="20" name="Google Shape;20;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96158"/>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MC MAT Quick Start app">
  <p:cSld name="BMC MAT Quick Start app">
    <p:spTree>
      <p:nvGrpSpPr>
        <p:cNvPr id="1" name="Shape 294"/>
        <p:cNvGrpSpPr/>
        <p:nvPr/>
      </p:nvGrpSpPr>
      <p:grpSpPr>
        <a:xfrm>
          <a:off x="0" y="0"/>
          <a:ext cx="0" cy="0"/>
          <a:chOff x="0" y="0"/>
          <a:chExt cx="0" cy="0"/>
        </a:xfrm>
      </p:grpSpPr>
      <p:sp>
        <p:nvSpPr>
          <p:cNvPr id="295" name="Google Shape;295;p80"/>
          <p:cNvSpPr txBox="1">
            <a:spLocks noGrp="1"/>
          </p:cNvSpPr>
          <p:nvPr>
            <p:ph type="sldNum" idx="12"/>
          </p:nvPr>
        </p:nvSpPr>
        <p:spPr>
          <a:xfrm>
            <a:off x="4419945" y="4782065"/>
            <a:ext cx="304110" cy="312749"/>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96" name="Google Shape;296;p80"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297" name="Google Shape;297;p80"/>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BMC MAT Quick Start App</a:t>
            </a:r>
            <a:endParaRPr/>
          </a:p>
        </p:txBody>
      </p:sp>
      <p:sp>
        <p:nvSpPr>
          <p:cNvPr id="298" name="Google Shape;298;p80"/>
          <p:cNvSpPr txBox="1"/>
          <p:nvPr/>
        </p:nvSpPr>
        <p:spPr>
          <a:xfrm>
            <a:off x="6723669" y="3718874"/>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9" name="Google Shape;299;p80"/>
          <p:cNvSpPr txBox="1"/>
          <p:nvPr/>
        </p:nvSpPr>
        <p:spPr>
          <a:xfrm>
            <a:off x="373379" y="692934"/>
            <a:ext cx="8467514" cy="3499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595959"/>
              </a:buClr>
              <a:buSzPts val="1650"/>
              <a:buFont typeface="Arial"/>
              <a:buNone/>
            </a:pPr>
            <a:r>
              <a:rPr lang="en" sz="1650" b="1" i="1" u="none" strike="noStrike" cap="none">
                <a:solidFill>
                  <a:srgbClr val="595959"/>
                </a:solidFill>
                <a:latin typeface="Arial"/>
                <a:ea typeface="Arial"/>
                <a:cs typeface="Arial"/>
                <a:sym typeface="Arial"/>
              </a:rPr>
              <a:t>Free interactive tools &amp; resources for medications for addiction treatment</a:t>
            </a:r>
            <a:endParaRPr/>
          </a:p>
        </p:txBody>
      </p:sp>
      <p:pic>
        <p:nvPicPr>
          <p:cNvPr id="300" name="Google Shape;300;p80" descr="Picture of a phone showing the MAT Quick Start app &quot;Initiation&quot; tool. Text reads, &quot;Guidelines for office-based addiction treatment at your fingertips&quot;."/>
          <p:cNvPicPr preferRelativeResize="0"/>
          <p:nvPr/>
        </p:nvPicPr>
        <p:blipFill rotWithShape="1">
          <a:blip r:embed="rId3">
            <a:alphaModFix/>
          </a:blip>
          <a:srcRect/>
          <a:stretch/>
        </p:blipFill>
        <p:spPr>
          <a:xfrm>
            <a:off x="421978" y="1166015"/>
            <a:ext cx="1423121" cy="3272885"/>
          </a:xfrm>
          <a:prstGeom prst="rect">
            <a:avLst/>
          </a:prstGeom>
          <a:noFill/>
          <a:ln>
            <a:noFill/>
          </a:ln>
        </p:spPr>
      </p:pic>
      <p:pic>
        <p:nvPicPr>
          <p:cNvPr id="301" name="Google Shape;301;p80" descr="Picture of a phone showing the MAT Quick Start app &quot;Initiation&quot; tool. Text reads, &quot;Up-to-date evidence based recommendations for treatment of opioid use disorder&quot;."/>
          <p:cNvPicPr preferRelativeResize="0"/>
          <p:nvPr/>
        </p:nvPicPr>
        <p:blipFill rotWithShape="1">
          <a:blip r:embed="rId4">
            <a:alphaModFix/>
          </a:blip>
          <a:srcRect/>
          <a:stretch/>
        </p:blipFill>
        <p:spPr>
          <a:xfrm>
            <a:off x="1877898" y="1166016"/>
            <a:ext cx="1423121" cy="3272885"/>
          </a:xfrm>
          <a:prstGeom prst="rect">
            <a:avLst/>
          </a:prstGeom>
          <a:noFill/>
          <a:ln>
            <a:noFill/>
          </a:ln>
        </p:spPr>
      </p:pic>
      <p:pic>
        <p:nvPicPr>
          <p:cNvPr id="302" name="Google Shape;302;p80" descr="Picture of a two phones showing the MAT Quick Start app &quot;Pain Management&quot; tool. Text reads, &quot;Interactive clinical algorithms walk you through the clinical decision-making process.&quot;."/>
          <p:cNvPicPr preferRelativeResize="0"/>
          <p:nvPr/>
        </p:nvPicPr>
        <p:blipFill rotWithShape="1">
          <a:blip r:embed="rId5">
            <a:alphaModFix/>
          </a:blip>
          <a:srcRect/>
          <a:stretch/>
        </p:blipFill>
        <p:spPr>
          <a:xfrm>
            <a:off x="3333817" y="1166016"/>
            <a:ext cx="1423121" cy="3272885"/>
          </a:xfrm>
          <a:prstGeom prst="rect">
            <a:avLst/>
          </a:prstGeom>
          <a:noFill/>
          <a:ln>
            <a:noFill/>
          </a:ln>
        </p:spPr>
      </p:pic>
      <p:grpSp>
        <p:nvGrpSpPr>
          <p:cNvPr id="303" name="Google Shape;303;p80"/>
          <p:cNvGrpSpPr/>
          <p:nvPr/>
        </p:nvGrpSpPr>
        <p:grpSpPr>
          <a:xfrm>
            <a:off x="4995503" y="2319943"/>
            <a:ext cx="3845388" cy="486659"/>
            <a:chOff x="6506067" y="1918006"/>
            <a:chExt cx="5457091" cy="648878"/>
          </a:xfrm>
        </p:grpSpPr>
        <p:pic>
          <p:nvPicPr>
            <p:cNvPr id="304" name="Google Shape;304;p80" descr="Checkbox Checked"/>
            <p:cNvPicPr preferRelativeResize="0"/>
            <p:nvPr/>
          </p:nvPicPr>
          <p:blipFill rotWithShape="1">
            <a:blip r:embed="rId6">
              <a:alphaModFix/>
            </a:blip>
            <a:srcRect/>
            <a:stretch/>
          </p:blipFill>
          <p:spPr>
            <a:xfrm>
              <a:off x="6506067" y="1918006"/>
              <a:ext cx="648878" cy="648878"/>
            </a:xfrm>
            <a:prstGeom prst="rect">
              <a:avLst/>
            </a:prstGeom>
            <a:noFill/>
            <a:ln>
              <a:noFill/>
            </a:ln>
          </p:spPr>
        </p:pic>
        <p:sp>
          <p:nvSpPr>
            <p:cNvPr id="305" name="Google Shape;305;p80"/>
            <p:cNvSpPr txBox="1"/>
            <p:nvPr/>
          </p:nvSpPr>
          <p:spPr>
            <a:xfrm>
              <a:off x="7076389" y="2013845"/>
              <a:ext cx="4886769"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Guidelines, handouts and resources</a:t>
              </a:r>
              <a:endParaRPr/>
            </a:p>
          </p:txBody>
        </p:sp>
      </p:grpSp>
      <p:grpSp>
        <p:nvGrpSpPr>
          <p:cNvPr id="306" name="Google Shape;306;p80"/>
          <p:cNvGrpSpPr/>
          <p:nvPr/>
        </p:nvGrpSpPr>
        <p:grpSpPr>
          <a:xfrm>
            <a:off x="4995504" y="1855324"/>
            <a:ext cx="3725164" cy="486659"/>
            <a:chOff x="6506067" y="1063422"/>
            <a:chExt cx="5286478" cy="648878"/>
          </a:xfrm>
        </p:grpSpPr>
        <p:sp>
          <p:nvSpPr>
            <p:cNvPr id="307" name="Google Shape;307;p80"/>
            <p:cNvSpPr txBox="1"/>
            <p:nvPr/>
          </p:nvSpPr>
          <p:spPr>
            <a:xfrm>
              <a:off x="7076389" y="1159261"/>
              <a:ext cx="4716156"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Pain management decision-making tools</a:t>
              </a:r>
              <a:endParaRPr/>
            </a:p>
          </p:txBody>
        </p:sp>
        <p:pic>
          <p:nvPicPr>
            <p:cNvPr id="308" name="Google Shape;308;p80"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grpSp>
        <p:nvGrpSpPr>
          <p:cNvPr id="309" name="Google Shape;309;p80"/>
          <p:cNvGrpSpPr/>
          <p:nvPr/>
        </p:nvGrpSpPr>
        <p:grpSpPr>
          <a:xfrm>
            <a:off x="4995503" y="1414763"/>
            <a:ext cx="3519513" cy="486659"/>
            <a:chOff x="6506067" y="1063422"/>
            <a:chExt cx="4994634" cy="648878"/>
          </a:xfrm>
        </p:grpSpPr>
        <p:sp>
          <p:nvSpPr>
            <p:cNvPr id="310" name="Google Shape;310;p80"/>
            <p:cNvSpPr txBox="1"/>
            <p:nvPr/>
          </p:nvSpPr>
          <p:spPr>
            <a:xfrm>
              <a:off x="7076389" y="1159261"/>
              <a:ext cx="442431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200"/>
                <a:buFont typeface="Noto Sans Symbols"/>
                <a:buNone/>
              </a:pPr>
              <a:r>
                <a:rPr lang="en" sz="1200" b="0" i="0" u="none" strike="noStrike" cap="none">
                  <a:solidFill>
                    <a:srgbClr val="000000"/>
                  </a:solidFill>
                  <a:latin typeface="Arial"/>
                  <a:ea typeface="Arial"/>
                  <a:cs typeface="Arial"/>
                  <a:sym typeface="Arial"/>
                </a:rPr>
                <a:t>Algorithms for initiation of buprenorphine and naltrexone</a:t>
              </a:r>
              <a:endParaRPr/>
            </a:p>
          </p:txBody>
        </p:sp>
        <p:pic>
          <p:nvPicPr>
            <p:cNvPr id="311" name="Google Shape;311;p80" descr="Checkbox Checked"/>
            <p:cNvPicPr preferRelativeResize="0"/>
            <p:nvPr/>
          </p:nvPicPr>
          <p:blipFill rotWithShape="1">
            <a:blip r:embed="rId6">
              <a:alphaModFix/>
            </a:blip>
            <a:srcRect/>
            <a:stretch/>
          </p:blipFill>
          <p:spPr>
            <a:xfrm>
              <a:off x="6506067" y="1063422"/>
              <a:ext cx="648878" cy="648878"/>
            </a:xfrm>
            <a:prstGeom prst="rect">
              <a:avLst/>
            </a:prstGeom>
            <a:noFill/>
            <a:ln>
              <a:noFill/>
            </a:ln>
          </p:spPr>
        </p:pic>
      </p:grpSp>
      <p:sp>
        <p:nvSpPr>
          <p:cNvPr id="312" name="Google Shape;312;p80"/>
          <p:cNvSpPr txBox="1"/>
          <p:nvPr/>
        </p:nvSpPr>
        <p:spPr>
          <a:xfrm>
            <a:off x="4995504" y="1123351"/>
            <a:ext cx="3725165" cy="278828"/>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Provides real-time access to:</a:t>
            </a:r>
            <a:endParaRPr/>
          </a:p>
        </p:txBody>
      </p:sp>
      <p:sp>
        <p:nvSpPr>
          <p:cNvPr id="313" name="Google Shape;313;p80"/>
          <p:cNvSpPr txBox="1"/>
          <p:nvPr/>
        </p:nvSpPr>
        <p:spPr>
          <a:xfrm>
            <a:off x="4995503" y="2836121"/>
            <a:ext cx="3845389" cy="527648"/>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Available for download on </a:t>
            </a:r>
            <a:r>
              <a:rPr lang="en" sz="1350" b="1"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iOS</a:t>
            </a:r>
            <a:r>
              <a:rPr lang="en" sz="1350" b="1" i="0" u="none" strike="noStrike" cap="none">
                <a:solidFill>
                  <a:srgbClr val="000000"/>
                </a:solidFill>
                <a:latin typeface="Arial"/>
                <a:ea typeface="Arial"/>
                <a:cs typeface="Arial"/>
                <a:sym typeface="Arial"/>
              </a:rPr>
              <a:t> and </a:t>
            </a:r>
            <a:r>
              <a:rPr lang="en" sz="1350" b="1"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Android</a:t>
            </a:r>
            <a:r>
              <a:rPr lang="en" sz="1350" b="1" i="0" u="none" strike="noStrike" cap="none">
                <a:solidFill>
                  <a:srgbClr val="000000"/>
                </a:solidFill>
                <a:latin typeface="Arial"/>
                <a:ea typeface="Arial"/>
                <a:cs typeface="Arial"/>
                <a:sym typeface="Arial"/>
              </a:rPr>
              <a:t>, free of charge! </a:t>
            </a:r>
            <a:r>
              <a:rPr lang="en" sz="1350" b="1"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Web version</a:t>
            </a:r>
            <a:r>
              <a:rPr lang="en" sz="1350" b="1" i="0" u="none" strike="noStrike" cap="none">
                <a:solidFill>
                  <a:srgbClr val="000000"/>
                </a:solidFill>
                <a:latin typeface="Arial"/>
                <a:ea typeface="Arial"/>
                <a:cs typeface="Arial"/>
                <a:sym typeface="Arial"/>
              </a:rPr>
              <a:t> also available.</a:t>
            </a:r>
            <a:endParaRPr/>
          </a:p>
        </p:txBody>
      </p:sp>
      <p:grpSp>
        <p:nvGrpSpPr>
          <p:cNvPr id="314" name="Google Shape;314;p80"/>
          <p:cNvGrpSpPr/>
          <p:nvPr/>
        </p:nvGrpSpPr>
        <p:grpSpPr>
          <a:xfrm>
            <a:off x="5668680" y="3416110"/>
            <a:ext cx="2378812" cy="1038611"/>
            <a:chOff x="7591597" y="4991181"/>
            <a:chExt cx="3171749" cy="1384815"/>
          </a:xfrm>
        </p:grpSpPr>
        <p:pic>
          <p:nvPicPr>
            <p:cNvPr id="315" name="Google Shape;315;p80" descr="A QR code with the BMC MAT Quick Start app logo in the middle.">
              <a:hlinkClick r:id="rId9"/>
            </p:cNvPr>
            <p:cNvPicPr preferRelativeResize="0"/>
            <p:nvPr/>
          </p:nvPicPr>
          <p:blipFill rotWithShape="1">
            <a:blip r:embed="rId10">
              <a:alphaModFix/>
            </a:blip>
            <a:srcRect/>
            <a:stretch/>
          </p:blipFill>
          <p:spPr>
            <a:xfrm>
              <a:off x="9378531" y="4991181"/>
              <a:ext cx="1384815" cy="1384815"/>
            </a:xfrm>
            <a:prstGeom prst="rect">
              <a:avLst/>
            </a:prstGeom>
            <a:noFill/>
            <a:ln>
              <a:noFill/>
            </a:ln>
          </p:spPr>
        </p:pic>
        <p:pic>
          <p:nvPicPr>
            <p:cNvPr id="316" name="Google Shape;316;p80" descr="Apple logo stating &quot;Download on the App Store&quot;">
              <a:hlinkClick r:id="rId7"/>
            </p:cNvPr>
            <p:cNvPicPr preferRelativeResize="0"/>
            <p:nvPr/>
          </p:nvPicPr>
          <p:blipFill rotWithShape="1">
            <a:blip r:embed="rId11">
              <a:alphaModFix/>
            </a:blip>
            <a:srcRect/>
            <a:stretch/>
          </p:blipFill>
          <p:spPr>
            <a:xfrm>
              <a:off x="7591597" y="5193491"/>
              <a:ext cx="1384815" cy="411293"/>
            </a:xfrm>
            <a:prstGeom prst="rect">
              <a:avLst/>
            </a:prstGeom>
            <a:noFill/>
            <a:ln>
              <a:noFill/>
            </a:ln>
          </p:spPr>
        </p:pic>
        <p:pic>
          <p:nvPicPr>
            <p:cNvPr id="317" name="Google Shape;317;p80" descr="Google Play logo stating &quot;Get it on Google Play&quot;">
              <a:hlinkClick r:id="rId8"/>
            </p:cNvPr>
            <p:cNvPicPr preferRelativeResize="0"/>
            <p:nvPr/>
          </p:nvPicPr>
          <p:blipFill rotWithShape="1">
            <a:blip r:embed="rId12">
              <a:alphaModFix/>
            </a:blip>
            <a:srcRect/>
            <a:stretch/>
          </p:blipFill>
          <p:spPr>
            <a:xfrm>
              <a:off x="7591597" y="5823377"/>
              <a:ext cx="1384863" cy="411299"/>
            </a:xfrm>
            <a:prstGeom prst="rect">
              <a:avLst/>
            </a:prstGeom>
            <a:noFill/>
            <a:ln>
              <a:noFill/>
            </a:ln>
          </p:spPr>
        </p:pic>
      </p:grpSp>
      <p:sp>
        <p:nvSpPr>
          <p:cNvPr id="318" name="Google Shape;318;p80"/>
          <p:cNvSpPr txBox="1"/>
          <p:nvPr/>
        </p:nvSpPr>
        <p:spPr>
          <a:xfrm>
            <a:off x="4756938" y="4582388"/>
            <a:ext cx="4329912" cy="512426"/>
          </a:xfrm>
          <a:prstGeom prst="rect">
            <a:avLst/>
          </a:prstGeom>
          <a:noFill/>
          <a:ln>
            <a:noFill/>
          </a:ln>
        </p:spPr>
        <p:txBody>
          <a:bodyPr spcFirstLastPara="1" wrap="square" lIns="68550" tIns="68550" rIns="68550" bIns="68550"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en" sz="675" b="0" i="1" u="none" strike="noStrike" cap="none">
                <a:solidFill>
                  <a:schemeClr val="dk1"/>
                </a:solidFill>
                <a:latin typeface="Arial"/>
                <a:ea typeface="Arial"/>
                <a:cs typeface="Arial"/>
                <a:sym typeface="Arial"/>
              </a:rPr>
              <a:t>This initiative was made possible with funding from the SAMHSA Opioid Response Network and the Massachusetts Department of Public Health. This app is not a substitute for individualized patient care and treatment decisions. It is the responsibility of the treating clinician to rely on their own experience and knowledge about their specific patient to determine dosages and the best treatment for that patient.</a:t>
            </a:r>
            <a:endParaRPr sz="675" b="0" i="1" u="none" strike="noStrike" cap="none">
              <a:solidFill>
                <a:schemeClr val="dk1"/>
              </a:solidFill>
              <a:latin typeface="Arial"/>
              <a:ea typeface="Arial"/>
              <a:cs typeface="Arial"/>
              <a:sym typeface="Arial"/>
            </a:endParaRPr>
          </a:p>
        </p:txBody>
      </p:sp>
      <p:sp>
        <p:nvSpPr>
          <p:cNvPr id="319" name="Google Shape;319;p80"/>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mpowering Loved Ones">
  <p:cSld name="Empowering Loved Ones">
    <p:spTree>
      <p:nvGrpSpPr>
        <p:cNvPr id="1" name="Shape 320"/>
        <p:cNvGrpSpPr/>
        <p:nvPr/>
      </p:nvGrpSpPr>
      <p:grpSpPr>
        <a:xfrm>
          <a:off x="0" y="0"/>
          <a:ext cx="0" cy="0"/>
          <a:chOff x="0" y="0"/>
          <a:chExt cx="0" cy="0"/>
        </a:xfrm>
      </p:grpSpPr>
      <p:sp>
        <p:nvSpPr>
          <p:cNvPr id="321" name="Google Shape;321;p81"/>
          <p:cNvSpPr txBox="1">
            <a:spLocks noGrp="1"/>
          </p:cNvSpPr>
          <p:nvPr>
            <p:ph type="sldNum" idx="12"/>
          </p:nvPr>
        </p:nvSpPr>
        <p:spPr>
          <a:xfrm>
            <a:off x="4419945" y="4794730"/>
            <a:ext cx="304110" cy="30008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22" name="Google Shape;322;p81"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323" name="Google Shape;323;p81"/>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Empowering Loved Ones of People with Addiction</a:t>
            </a:r>
            <a:endParaRPr/>
          </a:p>
        </p:txBody>
      </p:sp>
      <p:sp>
        <p:nvSpPr>
          <p:cNvPr id="324" name="Google Shape;324;p81"/>
          <p:cNvSpPr txBox="1"/>
          <p:nvPr/>
        </p:nvSpPr>
        <p:spPr>
          <a:xfrm>
            <a:off x="373379" y="692934"/>
            <a:ext cx="8467514" cy="3462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50" b="1" i="1" u="none" strike="noStrike" cap="none">
                <a:solidFill>
                  <a:srgbClr val="595959"/>
                </a:solidFill>
                <a:latin typeface="Arial"/>
                <a:ea typeface="Arial"/>
                <a:cs typeface="Arial"/>
                <a:sym typeface="Arial"/>
              </a:rPr>
              <a:t>An Educational Group</a:t>
            </a:r>
            <a:endParaRPr sz="1650" b="1" i="1" u="none" strike="noStrike" cap="none">
              <a:solidFill>
                <a:srgbClr val="595959"/>
              </a:solidFill>
              <a:latin typeface="Arial"/>
              <a:ea typeface="Arial"/>
              <a:cs typeface="Arial"/>
              <a:sym typeface="Arial"/>
            </a:endParaRPr>
          </a:p>
        </p:txBody>
      </p:sp>
      <p:sp>
        <p:nvSpPr>
          <p:cNvPr id="325" name="Google Shape;325;p81"/>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26" name="Google Shape;326;p81" descr="A group of women sitting together&#10;&#10;Description automatically generated"/>
          <p:cNvPicPr preferRelativeResize="0"/>
          <p:nvPr/>
        </p:nvPicPr>
        <p:blipFill rotWithShape="1">
          <a:blip r:embed="rId3">
            <a:alphaModFix/>
          </a:blip>
          <a:srcRect/>
          <a:stretch/>
        </p:blipFill>
        <p:spPr>
          <a:xfrm>
            <a:off x="8312727" y="4590381"/>
            <a:ext cx="774123" cy="504433"/>
          </a:xfrm>
          <a:prstGeom prst="rect">
            <a:avLst/>
          </a:prstGeom>
          <a:noFill/>
          <a:ln>
            <a:noFill/>
          </a:ln>
        </p:spPr>
      </p:pic>
      <p:sp>
        <p:nvSpPr>
          <p:cNvPr id="327" name="Google Shape;327;p81"/>
          <p:cNvSpPr txBox="1"/>
          <p:nvPr/>
        </p:nvSpPr>
        <p:spPr>
          <a:xfrm>
            <a:off x="373379" y="1149934"/>
            <a:ext cx="8467514" cy="114678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 sz="1050" b="0" i="1" u="none" strike="noStrike" cap="none">
                <a:solidFill>
                  <a:srgbClr val="000000"/>
                </a:solidFill>
                <a:latin typeface="Arial"/>
                <a:ea typeface="Arial"/>
                <a:cs typeface="Arial"/>
                <a:sym typeface="Arial"/>
              </a:rPr>
              <a:t>Empowering Loved Ones </a:t>
            </a:r>
            <a:r>
              <a:rPr lang="en" sz="1050" b="0" i="0" u="none" strike="noStrike" cap="none">
                <a:solidFill>
                  <a:srgbClr val="000000"/>
                </a:solidFill>
                <a:latin typeface="Arial"/>
                <a:ea typeface="Arial"/>
                <a:cs typeface="Arial"/>
                <a:sym typeface="Arial"/>
              </a:rPr>
              <a:t>is a FREE educational program for family members, partners, and friends of people who use substances problematically. Information given to families can, directly and indirectly, impact the course of a loved one's substance use disorder. Just as the course of a loved one's substance use disorder can, directly and indirectly, impact family members and their wellbeing.</a:t>
            </a:r>
            <a:endParaRPr/>
          </a:p>
          <a:p>
            <a:pPr marL="0" marR="0" lvl="0" indent="0" algn="l" rtl="0">
              <a:lnSpc>
                <a:spcPct val="110000"/>
              </a:lnSpc>
              <a:spcBef>
                <a:spcPts val="1350"/>
              </a:spcBef>
              <a:spcAft>
                <a:spcPts val="0"/>
              </a:spcAft>
              <a:buNone/>
            </a:pPr>
            <a:r>
              <a:rPr lang="en" sz="1050" b="0" i="0" u="none" strike="noStrike" cap="none">
                <a:solidFill>
                  <a:srgbClr val="000000"/>
                </a:solidFill>
                <a:latin typeface="Arial"/>
                <a:ea typeface="Arial"/>
                <a:cs typeface="Arial"/>
                <a:sym typeface="Arial"/>
              </a:rPr>
              <a:t>The group offers education, up-to-date information, and skill-building to promote the health of those impacted by a loved one's substance use.</a:t>
            </a:r>
            <a:endParaRPr/>
          </a:p>
        </p:txBody>
      </p:sp>
      <p:grpSp>
        <p:nvGrpSpPr>
          <p:cNvPr id="328" name="Google Shape;328;p81"/>
          <p:cNvGrpSpPr/>
          <p:nvPr/>
        </p:nvGrpSpPr>
        <p:grpSpPr>
          <a:xfrm>
            <a:off x="733697" y="2840523"/>
            <a:ext cx="7676606" cy="1844434"/>
            <a:chOff x="584925" y="3686808"/>
            <a:chExt cx="10235475" cy="2459245"/>
          </a:xfrm>
        </p:grpSpPr>
        <p:sp>
          <p:nvSpPr>
            <p:cNvPr id="329" name="Google Shape;329;p81"/>
            <p:cNvSpPr txBox="1"/>
            <p:nvPr/>
          </p:nvSpPr>
          <p:spPr>
            <a:xfrm>
              <a:off x="584925" y="3686808"/>
              <a:ext cx="5029200" cy="2459245"/>
            </a:xfrm>
            <a:prstGeom prst="rect">
              <a:avLst/>
            </a:prstGeom>
            <a:solidFill>
              <a:srgbClr val="EEF2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When? 	</a:t>
              </a:r>
              <a:r>
                <a:rPr lang="en" sz="1050" b="0" i="0" u="none" strike="noStrike" cap="none">
                  <a:solidFill>
                    <a:srgbClr val="000000"/>
                  </a:solidFill>
                  <a:latin typeface="Arial"/>
                  <a:ea typeface="Arial"/>
                  <a:cs typeface="Arial"/>
                  <a:sym typeface="Arial"/>
                </a:rPr>
                <a:t>2nd and 4th Wed of every month</a:t>
              </a:r>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	7:00 to 8:30 PM EST</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Where?</a:t>
              </a:r>
              <a:r>
                <a:rPr lang="en" sz="1050" b="0" i="0" u="none" strike="noStrike" cap="none">
                  <a:solidFill>
                    <a:srgbClr val="000000"/>
                  </a:solidFill>
                  <a:latin typeface="Arial"/>
                  <a:ea typeface="Arial"/>
                  <a:cs typeface="Arial"/>
                  <a:sym typeface="Arial"/>
                </a:rPr>
                <a:t>	Virtual via Zoom</a:t>
              </a:r>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Who?	</a:t>
              </a:r>
              <a:r>
                <a:rPr lang="en" sz="1050" b="0" i="0" u="none" strike="noStrike" cap="none">
                  <a:solidFill>
                    <a:srgbClr val="000000"/>
                  </a:solidFill>
                  <a:latin typeface="Arial"/>
                  <a:ea typeface="Arial"/>
                  <a:cs typeface="Arial"/>
                  <a:sym typeface="Arial"/>
                </a:rPr>
                <a:t>This group is only for family members,</a:t>
              </a:r>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	partners, and friends impacted by the 	substance use of a loved one.</a:t>
              </a:r>
              <a:endParaRPr/>
            </a:p>
          </p:txBody>
        </p:sp>
        <p:sp>
          <p:nvSpPr>
            <p:cNvPr id="330" name="Google Shape;330;p81"/>
            <p:cNvSpPr txBox="1"/>
            <p:nvPr/>
          </p:nvSpPr>
          <p:spPr>
            <a:xfrm>
              <a:off x="5791200" y="3686808"/>
              <a:ext cx="5029200" cy="2459245"/>
            </a:xfrm>
            <a:prstGeom prst="rect">
              <a:avLst/>
            </a:prstGeom>
            <a:solidFill>
              <a:srgbClr val="EEF2F8"/>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 sz="1500" b="1" i="0" u="sng" strike="noStrike" cap="none">
                  <a:solidFill>
                    <a:srgbClr val="000000"/>
                  </a:solidFill>
                  <a:latin typeface="Arial"/>
                  <a:ea typeface="Arial"/>
                  <a:cs typeface="Arial"/>
                  <a:sym typeface="Arial"/>
                </a:rPr>
                <a:t>To sign up</a:t>
              </a:r>
              <a:endParaRPr sz="1500" b="0" i="0" u="sng" strike="noStrike" cap="none">
                <a:solidFill>
                  <a:srgbClr val="000000"/>
                </a:solidFill>
                <a:latin typeface="Arial"/>
                <a:ea typeface="Arial"/>
                <a:cs typeface="Arial"/>
                <a:sym typeface="Arial"/>
              </a:endParaRPr>
            </a:p>
            <a:p>
              <a:pPr marL="0" marR="0" lvl="0" indent="0" algn="l" rtl="0">
                <a:lnSpc>
                  <a:spcPct val="110000"/>
                </a:lnSpc>
                <a:spcBef>
                  <a:spcPts val="75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Email: </a:t>
              </a:r>
              <a:r>
                <a:rPr lang="en" sz="105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EmpoweringFamilies@bmc.org</a:t>
              </a:r>
              <a:endParaRPr sz="1050" b="0" i="0" u="none" strike="noStrike" cap="none">
                <a:solidFill>
                  <a:srgbClr val="000000"/>
                </a:solidFill>
                <a:latin typeface="Arial"/>
                <a:ea typeface="Arial"/>
                <a:cs typeface="Arial"/>
                <a:sym typeface="Arial"/>
              </a:endParaRPr>
            </a:p>
            <a:p>
              <a:pPr marL="0" marR="0" lvl="0" indent="0" algn="l" rtl="0">
                <a:lnSpc>
                  <a:spcPct val="110000"/>
                </a:lnSpc>
                <a:spcBef>
                  <a:spcPts val="75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Once added to our listserv, session registration and other resources will be emailed.</a:t>
              </a:r>
              <a:endParaRPr/>
            </a:p>
          </p:txBody>
        </p:sp>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YouTube">
  <p:cSld name="YouTube">
    <p:spTree>
      <p:nvGrpSpPr>
        <p:cNvPr id="1" name="Shape 331"/>
        <p:cNvGrpSpPr/>
        <p:nvPr/>
      </p:nvGrpSpPr>
      <p:grpSpPr>
        <a:xfrm>
          <a:off x="0" y="0"/>
          <a:ext cx="0" cy="0"/>
          <a:chOff x="0" y="0"/>
          <a:chExt cx="0" cy="0"/>
        </a:xfrm>
      </p:grpSpPr>
      <p:sp>
        <p:nvSpPr>
          <p:cNvPr id="332" name="Google Shape;332;p82"/>
          <p:cNvSpPr txBox="1">
            <a:spLocks noGrp="1"/>
          </p:cNvSpPr>
          <p:nvPr>
            <p:ph type="sldNum" idx="12"/>
          </p:nvPr>
        </p:nvSpPr>
        <p:spPr>
          <a:xfrm>
            <a:off x="4419945" y="4794730"/>
            <a:ext cx="304110" cy="30008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3" name="Google Shape;333;p82"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334" name="Google Shape;334;p82"/>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Short Explainer Videos</a:t>
            </a:r>
            <a:endParaRPr/>
          </a:p>
        </p:txBody>
      </p:sp>
      <p:pic>
        <p:nvPicPr>
          <p:cNvPr id="335" name="Google Shape;335;p82" descr="A screenshot of Grayken TTA's YouTube channel featuring eight short videos covering addiction-related topics."/>
          <p:cNvPicPr preferRelativeResize="0"/>
          <p:nvPr/>
        </p:nvPicPr>
        <p:blipFill rotWithShape="1">
          <a:blip r:embed="rId3">
            <a:alphaModFix/>
          </a:blip>
          <a:srcRect/>
          <a:stretch/>
        </p:blipFill>
        <p:spPr>
          <a:xfrm>
            <a:off x="373380" y="1403424"/>
            <a:ext cx="6678307" cy="2887386"/>
          </a:xfrm>
          <a:prstGeom prst="rect">
            <a:avLst/>
          </a:prstGeom>
          <a:noFill/>
          <a:ln>
            <a:noFill/>
          </a:ln>
        </p:spPr>
      </p:pic>
      <p:sp>
        <p:nvSpPr>
          <p:cNvPr id="336" name="Google Shape;336;p82"/>
          <p:cNvSpPr txBox="1"/>
          <p:nvPr/>
        </p:nvSpPr>
        <p:spPr>
          <a:xfrm>
            <a:off x="373379" y="692934"/>
            <a:ext cx="8467514" cy="3462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50"/>
              <a:buFont typeface="Arial"/>
              <a:buNone/>
            </a:pPr>
            <a:r>
              <a:rPr lang="en" sz="1650" b="1" i="1" u="none" strike="noStrike" cap="none">
                <a:solidFill>
                  <a:srgbClr val="595959"/>
                </a:solidFill>
                <a:highlight>
                  <a:srgbClr val="FFFFFF"/>
                </a:highlight>
                <a:latin typeface="Arial"/>
                <a:ea typeface="Arial"/>
                <a:cs typeface="Arial"/>
                <a:sym typeface="Arial"/>
              </a:rPr>
              <a:t>Expert-authored short videos covering a variety of substance use disorder topics</a:t>
            </a:r>
            <a:endParaRPr sz="1650" b="1" i="1" u="none" strike="noStrike" cap="none">
              <a:solidFill>
                <a:srgbClr val="595959"/>
              </a:solidFill>
              <a:latin typeface="Arial"/>
              <a:ea typeface="Arial"/>
              <a:cs typeface="Arial"/>
              <a:sym typeface="Arial"/>
            </a:endParaRPr>
          </a:p>
        </p:txBody>
      </p:sp>
      <p:sp>
        <p:nvSpPr>
          <p:cNvPr id="337" name="Google Shape;337;p82"/>
          <p:cNvSpPr txBox="1"/>
          <p:nvPr/>
        </p:nvSpPr>
        <p:spPr>
          <a:xfrm>
            <a:off x="7339438" y="1177682"/>
            <a:ext cx="1413046" cy="300083"/>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Available on:</a:t>
            </a:r>
            <a:endParaRPr/>
          </a:p>
        </p:txBody>
      </p:sp>
      <p:sp>
        <p:nvSpPr>
          <p:cNvPr id="338" name="Google Shape;338;p82"/>
          <p:cNvSpPr txBox="1"/>
          <p:nvPr/>
        </p:nvSpPr>
        <p:spPr>
          <a:xfrm>
            <a:off x="7330280" y="3301343"/>
            <a:ext cx="1510613" cy="242734"/>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rgbClr val="000000"/>
              </a:buClr>
              <a:buSzPts val="1200"/>
              <a:buFont typeface="Arial"/>
              <a:buNone/>
            </a:pPr>
            <a:r>
              <a:rPr lang="en"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addictiontraining.org</a:t>
            </a:r>
            <a:endParaRPr sz="1200" b="0" i="0" u="none" strike="noStrike" cap="none">
              <a:solidFill>
                <a:srgbClr val="000000"/>
              </a:solidFill>
              <a:latin typeface="Arial"/>
              <a:ea typeface="Arial"/>
              <a:cs typeface="Arial"/>
              <a:sym typeface="Arial"/>
            </a:endParaRPr>
          </a:p>
        </p:txBody>
      </p:sp>
      <p:pic>
        <p:nvPicPr>
          <p:cNvPr id="339" name="Google Shape;339;p82">
            <a:hlinkClick r:id="rId5"/>
          </p:cNvPr>
          <p:cNvPicPr preferRelativeResize="0"/>
          <p:nvPr/>
        </p:nvPicPr>
        <p:blipFill rotWithShape="1">
          <a:blip r:embed="rId6">
            <a:alphaModFix/>
          </a:blip>
          <a:srcRect/>
          <a:stretch/>
        </p:blipFill>
        <p:spPr>
          <a:xfrm>
            <a:off x="7418692" y="1817514"/>
            <a:ext cx="1333793" cy="1333793"/>
          </a:xfrm>
          <a:prstGeom prst="rect">
            <a:avLst/>
          </a:prstGeom>
          <a:noFill/>
          <a:ln>
            <a:noFill/>
          </a:ln>
        </p:spPr>
      </p:pic>
      <p:pic>
        <p:nvPicPr>
          <p:cNvPr id="340" name="Google Shape;340;p82" descr="A QR code with the Grayken TTA logo in the middle.">
            <a:hlinkClick r:id="rId4"/>
          </p:cNvPr>
          <p:cNvPicPr preferRelativeResize="0"/>
          <p:nvPr/>
        </p:nvPicPr>
        <p:blipFill rotWithShape="1">
          <a:blip r:embed="rId7">
            <a:alphaModFix/>
          </a:blip>
          <a:srcRect/>
          <a:stretch/>
        </p:blipFill>
        <p:spPr>
          <a:xfrm>
            <a:off x="7418691" y="3579289"/>
            <a:ext cx="1333793" cy="1333793"/>
          </a:xfrm>
          <a:prstGeom prst="rect">
            <a:avLst/>
          </a:prstGeom>
          <a:noFill/>
          <a:ln>
            <a:noFill/>
          </a:ln>
        </p:spPr>
      </p:pic>
      <p:sp>
        <p:nvSpPr>
          <p:cNvPr id="341" name="Google Shape;341;p82"/>
          <p:cNvSpPr txBox="1"/>
          <p:nvPr/>
        </p:nvSpPr>
        <p:spPr>
          <a:xfrm>
            <a:off x="7418691" y="1546110"/>
            <a:ext cx="1333793" cy="290485"/>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rgbClr val="000000"/>
              </a:buClr>
              <a:buSzPts val="1200"/>
              <a:buFont typeface="Arial"/>
              <a:buNone/>
            </a:pPr>
            <a:r>
              <a:rPr lang="en" sz="1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YouTube</a:t>
            </a:r>
            <a:endParaRPr sz="1200" b="0" i="0" u="none" strike="noStrike" cap="none">
              <a:solidFill>
                <a:srgbClr val="000000"/>
              </a:solidFill>
              <a:latin typeface="Arial"/>
              <a:ea typeface="Arial"/>
              <a:cs typeface="Arial"/>
              <a:sym typeface="Arial"/>
            </a:endParaRPr>
          </a:p>
        </p:txBody>
      </p:sp>
      <p:sp>
        <p:nvSpPr>
          <p:cNvPr id="342" name="Google Shape;342;p82"/>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R Short Videos">
  <p:cSld name="HR Short Videos">
    <p:spTree>
      <p:nvGrpSpPr>
        <p:cNvPr id="1" name="Shape 343"/>
        <p:cNvGrpSpPr/>
        <p:nvPr/>
      </p:nvGrpSpPr>
      <p:grpSpPr>
        <a:xfrm>
          <a:off x="0" y="0"/>
          <a:ext cx="0" cy="0"/>
          <a:chOff x="0" y="0"/>
          <a:chExt cx="0" cy="0"/>
        </a:xfrm>
      </p:grpSpPr>
      <p:sp>
        <p:nvSpPr>
          <p:cNvPr id="344" name="Google Shape;344;p83"/>
          <p:cNvSpPr txBox="1">
            <a:spLocks noGrp="1"/>
          </p:cNvSpPr>
          <p:nvPr>
            <p:ph type="sldNum" idx="12"/>
          </p:nvPr>
        </p:nvSpPr>
        <p:spPr>
          <a:xfrm>
            <a:off x="4419945" y="4794730"/>
            <a:ext cx="304110" cy="300083"/>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45" name="Google Shape;345;p83"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346" name="Google Shape;346;p83"/>
          <p:cNvSpPr txBox="1"/>
          <p:nvPr/>
        </p:nvSpPr>
        <p:spPr>
          <a:xfrm>
            <a:off x="373379" y="230419"/>
            <a:ext cx="8467514"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Harm Reduction Short Videos</a:t>
            </a:r>
            <a:endParaRPr/>
          </a:p>
        </p:txBody>
      </p:sp>
      <p:sp>
        <p:nvSpPr>
          <p:cNvPr id="347" name="Google Shape;347;p83"/>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48" name="Google Shape;348;p83" descr="A close-up of a screen&#10;&#10;Description automatically generated">
            <a:hlinkClick r:id="rId3"/>
          </p:cNvPr>
          <p:cNvPicPr preferRelativeResize="0"/>
          <p:nvPr/>
        </p:nvPicPr>
        <p:blipFill rotWithShape="1">
          <a:blip r:embed="rId4">
            <a:alphaModFix/>
          </a:blip>
          <a:srcRect/>
          <a:stretch/>
        </p:blipFill>
        <p:spPr>
          <a:xfrm>
            <a:off x="446189" y="715167"/>
            <a:ext cx="8324432" cy="39899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rayken TTA">
  <p:cSld name="Grayken TTA">
    <p:spTree>
      <p:nvGrpSpPr>
        <p:cNvPr id="1" name="Shape 349"/>
        <p:cNvGrpSpPr/>
        <p:nvPr/>
      </p:nvGrpSpPr>
      <p:grpSpPr>
        <a:xfrm>
          <a:off x="0" y="0"/>
          <a:ext cx="0" cy="0"/>
          <a:chOff x="0" y="0"/>
          <a:chExt cx="0" cy="0"/>
        </a:xfrm>
      </p:grpSpPr>
      <p:sp>
        <p:nvSpPr>
          <p:cNvPr id="350" name="Google Shape;350;p84"/>
          <p:cNvSpPr txBox="1">
            <a:spLocks noGrp="1"/>
          </p:cNvSpPr>
          <p:nvPr>
            <p:ph type="sldNum" idx="12"/>
          </p:nvPr>
        </p:nvSpPr>
        <p:spPr>
          <a:xfrm>
            <a:off x="4419945" y="4701218"/>
            <a:ext cx="304110" cy="393596"/>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51" name="Google Shape;351;p84" descr="Grayken Center for Addiction Training &amp; Technical Assistance logo. Visit addictiontraining.org for more trainings and resources."/>
          <p:cNvPicPr preferRelativeResize="0"/>
          <p:nvPr/>
        </p:nvPicPr>
        <p:blipFill rotWithShape="1">
          <a:blip r:embed="rId2">
            <a:alphaModFix/>
          </a:blip>
          <a:srcRect/>
          <a:stretch/>
        </p:blipFill>
        <p:spPr>
          <a:xfrm>
            <a:off x="57150" y="4701219"/>
            <a:ext cx="1424062" cy="393595"/>
          </a:xfrm>
          <a:prstGeom prst="rect">
            <a:avLst/>
          </a:prstGeom>
          <a:noFill/>
          <a:ln>
            <a:noFill/>
          </a:ln>
        </p:spPr>
      </p:pic>
      <p:sp>
        <p:nvSpPr>
          <p:cNvPr id="352" name="Google Shape;352;p84"/>
          <p:cNvSpPr txBox="1"/>
          <p:nvPr/>
        </p:nvSpPr>
        <p:spPr>
          <a:xfrm>
            <a:off x="373379" y="230419"/>
            <a:ext cx="8397242" cy="48474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37568E"/>
                </a:solidFill>
                <a:latin typeface="Arial"/>
                <a:ea typeface="Arial"/>
                <a:cs typeface="Arial"/>
                <a:sym typeface="Arial"/>
              </a:rPr>
              <a:t>More from Grayken Center for Addiction TTA</a:t>
            </a:r>
            <a:endParaRPr/>
          </a:p>
        </p:txBody>
      </p:sp>
      <p:sp>
        <p:nvSpPr>
          <p:cNvPr id="353" name="Google Shape;353;p84"/>
          <p:cNvSpPr txBox="1"/>
          <p:nvPr/>
        </p:nvSpPr>
        <p:spPr>
          <a:xfrm>
            <a:off x="373379" y="715166"/>
            <a:ext cx="8397242"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50"/>
              <a:buFont typeface="Arial"/>
              <a:buNone/>
            </a:pPr>
            <a:r>
              <a:rPr lang="en" sz="1650" b="1" i="1" u="none" strike="noStrike" cap="none">
                <a:solidFill>
                  <a:srgbClr val="595959"/>
                </a:solidFill>
                <a:latin typeface="Arial"/>
                <a:ea typeface="Arial"/>
                <a:cs typeface="Arial"/>
                <a:sym typeface="Arial"/>
              </a:rPr>
              <a:t>A free education, support and capacity building resource on best practices for caring for patients with substance use disorder</a:t>
            </a:r>
            <a:endParaRPr/>
          </a:p>
        </p:txBody>
      </p:sp>
      <p:grpSp>
        <p:nvGrpSpPr>
          <p:cNvPr id="354" name="Google Shape;354;p84"/>
          <p:cNvGrpSpPr/>
          <p:nvPr/>
        </p:nvGrpSpPr>
        <p:grpSpPr>
          <a:xfrm>
            <a:off x="590843" y="1776995"/>
            <a:ext cx="8179778" cy="2153033"/>
            <a:chOff x="787790" y="3088641"/>
            <a:chExt cx="10906371" cy="2870710"/>
          </a:xfrm>
        </p:grpSpPr>
        <p:sp>
          <p:nvSpPr>
            <p:cNvPr id="355" name="Google Shape;355;p84"/>
            <p:cNvSpPr txBox="1"/>
            <p:nvPr/>
          </p:nvSpPr>
          <p:spPr>
            <a:xfrm>
              <a:off x="1679527" y="3195473"/>
              <a:ext cx="10014634" cy="49791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Register for free </a:t>
              </a:r>
              <a:r>
                <a:rPr lang="en" sz="18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live</a:t>
              </a:r>
              <a:r>
                <a:rPr lang="en" sz="1800" b="0" i="0" u="none" strike="noStrike" cap="none">
                  <a:solidFill>
                    <a:srgbClr val="000000"/>
                  </a:solidFill>
                  <a:latin typeface="Arial"/>
                  <a:ea typeface="Arial"/>
                  <a:cs typeface="Arial"/>
                  <a:sym typeface="Arial"/>
                </a:rPr>
                <a:t> and </a:t>
              </a:r>
              <a:r>
                <a:rPr lang="en" sz="1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recorded</a:t>
              </a:r>
              <a:r>
                <a:rPr lang="en" sz="1800" b="0" i="0" u="none" strike="noStrike" cap="none">
                  <a:solidFill>
                    <a:srgbClr val="000000"/>
                  </a:solidFill>
                  <a:latin typeface="Arial"/>
                  <a:ea typeface="Arial"/>
                  <a:cs typeface="Arial"/>
                  <a:sym typeface="Arial"/>
                </a:rPr>
                <a:t> trainings</a:t>
              </a:r>
              <a:endParaRPr/>
            </a:p>
          </p:txBody>
        </p:sp>
        <p:pic>
          <p:nvPicPr>
            <p:cNvPr id="356" name="Google Shape;356;p84" descr="A white board with a yellow and grey talk bubble on it"/>
            <p:cNvPicPr preferRelativeResize="0"/>
            <p:nvPr/>
          </p:nvPicPr>
          <p:blipFill rotWithShape="1">
            <a:blip r:embed="rId5">
              <a:alphaModFix/>
            </a:blip>
            <a:srcRect/>
            <a:stretch/>
          </p:blipFill>
          <p:spPr>
            <a:xfrm>
              <a:off x="787790" y="3088641"/>
              <a:ext cx="680717" cy="680717"/>
            </a:xfrm>
            <a:prstGeom prst="rect">
              <a:avLst/>
            </a:prstGeom>
            <a:noFill/>
            <a:ln>
              <a:noFill/>
            </a:ln>
          </p:spPr>
        </p:pic>
        <p:sp>
          <p:nvSpPr>
            <p:cNvPr id="357" name="Google Shape;357;p84"/>
            <p:cNvSpPr txBox="1"/>
            <p:nvPr/>
          </p:nvSpPr>
          <p:spPr>
            <a:xfrm>
              <a:off x="1679529" y="4289306"/>
              <a:ext cx="10014632" cy="49791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Access free </a:t>
              </a:r>
              <a:r>
                <a:rPr lang="en" sz="18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resources</a:t>
              </a:r>
              <a:endParaRPr sz="1800" b="0" i="0" u="none" strike="noStrike" cap="none">
                <a:solidFill>
                  <a:srgbClr val="000000"/>
                </a:solidFill>
                <a:latin typeface="Arial"/>
                <a:ea typeface="Arial"/>
                <a:cs typeface="Arial"/>
                <a:sym typeface="Arial"/>
              </a:endParaRPr>
            </a:p>
          </p:txBody>
        </p:sp>
        <p:pic>
          <p:nvPicPr>
            <p:cNvPr id="358" name="Google Shape;358;p84" descr="A light bulb on a book"/>
            <p:cNvPicPr preferRelativeResize="0"/>
            <p:nvPr/>
          </p:nvPicPr>
          <p:blipFill rotWithShape="1">
            <a:blip r:embed="rId7">
              <a:alphaModFix/>
            </a:blip>
            <a:srcRect/>
            <a:stretch/>
          </p:blipFill>
          <p:spPr>
            <a:xfrm>
              <a:off x="787790" y="4183638"/>
              <a:ext cx="680717" cy="680717"/>
            </a:xfrm>
            <a:prstGeom prst="rect">
              <a:avLst/>
            </a:prstGeom>
            <a:noFill/>
            <a:ln>
              <a:noFill/>
            </a:ln>
          </p:spPr>
        </p:pic>
        <p:pic>
          <p:nvPicPr>
            <p:cNvPr id="359" name="Google Shape;359;p84" descr="A megaphone coming out of an envelope"/>
            <p:cNvPicPr preferRelativeResize="0"/>
            <p:nvPr/>
          </p:nvPicPr>
          <p:blipFill rotWithShape="1">
            <a:blip r:embed="rId8">
              <a:alphaModFix/>
            </a:blip>
            <a:srcRect/>
            <a:stretch/>
          </p:blipFill>
          <p:spPr>
            <a:xfrm>
              <a:off x="787790" y="5278635"/>
              <a:ext cx="680715" cy="680716"/>
            </a:xfrm>
            <a:prstGeom prst="rect">
              <a:avLst/>
            </a:prstGeom>
            <a:noFill/>
            <a:ln>
              <a:noFill/>
            </a:ln>
          </p:spPr>
        </p:pic>
        <p:sp>
          <p:nvSpPr>
            <p:cNvPr id="360" name="Google Shape;360;p84"/>
            <p:cNvSpPr txBox="1"/>
            <p:nvPr/>
          </p:nvSpPr>
          <p:spPr>
            <a:xfrm>
              <a:off x="1679529" y="5383139"/>
              <a:ext cx="10014632" cy="49791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 sz="18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Join our mailing list</a:t>
              </a:r>
              <a:r>
                <a:rPr lang="en" sz="1800" b="0" i="0" u="none" strike="noStrike" cap="none">
                  <a:solidFill>
                    <a:srgbClr val="000000"/>
                  </a:solidFill>
                  <a:latin typeface="Arial"/>
                  <a:ea typeface="Arial"/>
                  <a:cs typeface="Arial"/>
                  <a:sym typeface="Arial"/>
                </a:rPr>
                <a:t> to stay in touch and informed about our offerings!</a:t>
              </a:r>
              <a:endParaRPr/>
            </a:p>
          </p:txBody>
        </p:sp>
      </p:grpSp>
      <p:sp>
        <p:nvSpPr>
          <p:cNvPr id="361" name="Google Shape;361;p84"/>
          <p:cNvSpPr/>
          <p:nvPr/>
        </p:nvSpPr>
        <p:spPr>
          <a:xfrm>
            <a:off x="0" y="158164"/>
            <a:ext cx="318707" cy="637413"/>
          </a:xfrm>
          <a:custGeom>
            <a:avLst/>
            <a:gdLst/>
            <a:ahLst/>
            <a:cxnLst/>
            <a:rect l="l" t="t" r="r" b="b"/>
            <a:pathLst>
              <a:path w="424942" h="849884" extrusionOk="0">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Last slide and email">
  <p:cSld name="Last slide and email">
    <p:bg>
      <p:bgPr>
        <a:solidFill>
          <a:srgbClr val="4668B0"/>
        </a:solidFill>
        <a:effectLst/>
      </p:bgPr>
    </p:bg>
    <p:spTree>
      <p:nvGrpSpPr>
        <p:cNvPr id="1" name="Shape 362"/>
        <p:cNvGrpSpPr/>
        <p:nvPr/>
      </p:nvGrpSpPr>
      <p:grpSpPr>
        <a:xfrm>
          <a:off x="0" y="0"/>
          <a:ext cx="0" cy="0"/>
          <a:chOff x="0" y="0"/>
          <a:chExt cx="0" cy="0"/>
        </a:xfrm>
      </p:grpSpPr>
      <p:grpSp>
        <p:nvGrpSpPr>
          <p:cNvPr id="363" name="Google Shape;363;p85"/>
          <p:cNvGrpSpPr/>
          <p:nvPr/>
        </p:nvGrpSpPr>
        <p:grpSpPr>
          <a:xfrm>
            <a:off x="772660" y="2064772"/>
            <a:ext cx="7598680" cy="1013957"/>
            <a:chOff x="1508294" y="2737057"/>
            <a:chExt cx="10131573" cy="1351942"/>
          </a:xfrm>
        </p:grpSpPr>
        <p:pic>
          <p:nvPicPr>
            <p:cNvPr id="364" name="Google Shape;364;p85" descr="Boston Medical Center logo"/>
            <p:cNvPicPr preferRelativeResize="0"/>
            <p:nvPr/>
          </p:nvPicPr>
          <p:blipFill rotWithShape="1">
            <a:blip r:embed="rId2">
              <a:alphaModFix/>
            </a:blip>
            <a:srcRect/>
            <a:stretch/>
          </p:blipFill>
          <p:spPr>
            <a:xfrm>
              <a:off x="1508294" y="2737057"/>
              <a:ext cx="3137846" cy="1351942"/>
            </a:xfrm>
            <a:prstGeom prst="rect">
              <a:avLst/>
            </a:prstGeom>
            <a:noFill/>
            <a:ln>
              <a:noFill/>
            </a:ln>
          </p:spPr>
        </p:pic>
        <p:pic>
          <p:nvPicPr>
            <p:cNvPr id="365" name="Google Shape;365;p85" descr="Grayken Center for Addiction Training &amp; Technical Assistance logo."/>
            <p:cNvPicPr preferRelativeResize="0"/>
            <p:nvPr/>
          </p:nvPicPr>
          <p:blipFill rotWithShape="1">
            <a:blip r:embed="rId3">
              <a:alphaModFix/>
            </a:blip>
            <a:srcRect/>
            <a:stretch/>
          </p:blipFill>
          <p:spPr>
            <a:xfrm>
              <a:off x="5500699" y="2769000"/>
              <a:ext cx="6139168" cy="1319999"/>
            </a:xfrm>
            <a:prstGeom prst="rect">
              <a:avLst/>
            </a:prstGeom>
            <a:noFill/>
            <a:ln>
              <a:noFill/>
            </a:ln>
          </p:spPr>
        </p:pic>
      </p:grpSp>
      <p:sp>
        <p:nvSpPr>
          <p:cNvPr id="366" name="Google Shape;366;p85"/>
          <p:cNvSpPr txBox="1"/>
          <p:nvPr/>
        </p:nvSpPr>
        <p:spPr>
          <a:xfrm>
            <a:off x="345989" y="4364311"/>
            <a:ext cx="8452022" cy="673682"/>
          </a:xfrm>
          <a:prstGeom prst="rect">
            <a:avLst/>
          </a:prstGeom>
          <a:noFill/>
          <a:ln>
            <a:noFill/>
          </a:ln>
        </p:spPr>
        <p:txBody>
          <a:bodyPr spcFirstLastPara="1" wrap="square" lIns="91425" tIns="45700" rIns="91425" bIns="45700" anchor="b" anchorCtr="0">
            <a:noAutofit/>
          </a:bodyPr>
          <a:lstStyle/>
          <a:p>
            <a:pPr marL="0" marR="0" lvl="0" indent="0" algn="ctr" rtl="0">
              <a:lnSpc>
                <a:spcPct val="110000"/>
              </a:lnSpc>
              <a:spcBef>
                <a:spcPts val="0"/>
              </a:spcBef>
              <a:spcAft>
                <a:spcPts val="0"/>
              </a:spcAft>
              <a:buNone/>
            </a:pPr>
            <a:r>
              <a:rPr lang="en" sz="1500" b="1" i="0" u="none" strike="noStrike" cap="none">
                <a:solidFill>
                  <a:schemeClr val="lt1"/>
                </a:solidFill>
                <a:latin typeface="Arial"/>
                <a:ea typeface="Arial"/>
                <a:cs typeface="Arial"/>
                <a:sym typeface="Arial"/>
              </a:rPr>
              <a:t>Questions? Email </a:t>
            </a:r>
            <a:r>
              <a:rPr lang="en" sz="1500" b="1"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info@addictiontraining.org</a:t>
            </a:r>
            <a:endParaRPr sz="675"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1-column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497E-DDCE-C190-806E-5395EA6D5910}"/>
              </a:ext>
            </a:extLst>
          </p:cNvPr>
          <p:cNvSpPr>
            <a:spLocks noGrp="1"/>
          </p:cNvSpPr>
          <p:nvPr>
            <p:ph type="title" hasCustomPrompt="1"/>
          </p:nvPr>
        </p:nvSpPr>
        <p:spPr/>
        <p:txBody>
          <a:bodyPr/>
          <a:lstStyle/>
          <a:p>
            <a:r>
              <a:rPr lang="en-US"/>
              <a:t>Click to add title</a:t>
            </a:r>
          </a:p>
        </p:txBody>
      </p:sp>
      <p:sp>
        <p:nvSpPr>
          <p:cNvPr id="7" name="Content Placeholder 6">
            <a:extLst>
              <a:ext uri="{FF2B5EF4-FFF2-40B4-BE49-F238E27FC236}">
                <a16:creationId xmlns:a16="http://schemas.microsoft.com/office/drawing/2014/main" id="{23AC3DC7-16C9-1B35-3DDC-0B8D225FA88B}"/>
              </a:ext>
            </a:extLst>
          </p:cNvPr>
          <p:cNvSpPr>
            <a:spLocks noGrp="1"/>
          </p:cNvSpPr>
          <p:nvPr>
            <p:ph sz="quarter" idx="11" hasCustomPrompt="1"/>
          </p:nvPr>
        </p:nvSpPr>
        <p:spPr>
          <a:xfrm>
            <a:off x="372879" y="913375"/>
            <a:ext cx="8467514" cy="3585487"/>
          </a:xfrm>
        </p:spPr>
        <p:txBody>
          <a:bodyPr/>
          <a:lstStyle/>
          <a:p>
            <a:pPr lvl="1"/>
            <a:r>
              <a:rPr lang="en-US" dirty="0"/>
              <a:t>Type here (highlight text &amp; press TAB to bullet list) or click the respective icon to add an image, chart, or table. </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158165"/>
            <a:ext cx="318707" cy="63741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57150" y="4701220"/>
            <a:ext cx="1424062" cy="393595"/>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4419945" y="4701218"/>
            <a:ext cx="304110" cy="373593"/>
          </a:xfrm>
        </p:spPr>
        <p:txBody>
          <a:bodyPr/>
          <a:lstStyle/>
          <a:p>
            <a:fld id="{F85CE818-7367-6A4C-AA8A-8ACF11B1523A}" type="slidenum">
              <a:rPr lang="en-US" smtClean="0"/>
              <a:pPr/>
              <a:t>‹#›</a:t>
            </a:fld>
            <a:endParaRPr lang="en-US"/>
          </a:p>
        </p:txBody>
      </p:sp>
      <p:sp>
        <p:nvSpPr>
          <p:cNvPr id="3" name="Text Placeholder 11">
            <a:extLst>
              <a:ext uri="{FF2B5EF4-FFF2-40B4-BE49-F238E27FC236}">
                <a16:creationId xmlns:a16="http://schemas.microsoft.com/office/drawing/2014/main" id="{D4B8DAEE-EE70-D58C-6B38-80623F7D5C5D}"/>
              </a:ext>
            </a:extLst>
          </p:cNvPr>
          <p:cNvSpPr>
            <a:spLocks noGrp="1"/>
          </p:cNvSpPr>
          <p:nvPr>
            <p:ph type="body" sz="quarter" idx="12" hasCustomPrompt="1"/>
          </p:nvPr>
        </p:nvSpPr>
        <p:spPr>
          <a:xfrm>
            <a:off x="5263309" y="4609277"/>
            <a:ext cx="3577586" cy="465534"/>
          </a:xfrm>
        </p:spPr>
        <p:txBody>
          <a:bodyPr anchor="b"/>
          <a:lstStyle>
            <a:lvl1pPr algn="r">
              <a:spcBef>
                <a:spcPts val="0"/>
              </a:spcBef>
              <a:spcAft>
                <a:spcPts val="75"/>
              </a:spcAft>
              <a:defRPr sz="675">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86751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43"/>
          <p:cNvSpPr txBox="1">
            <a:spLocks noGrp="1"/>
          </p:cNvSpPr>
          <p:nvPr>
            <p:ph type="body" idx="1"/>
          </p:nvPr>
        </p:nvSpPr>
        <p:spPr>
          <a:xfrm>
            <a:off x="373379" y="913375"/>
            <a:ext cx="8467514" cy="3585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9000"/>
              </a:lnSpc>
              <a:spcBef>
                <a:spcPts val="4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09000"/>
              </a:lnSpc>
              <a:spcBef>
                <a:spcPts val="4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9000"/>
              </a:lnSpc>
              <a:spcBef>
                <a:spcPts val="45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9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04800" algn="l" rtl="0">
              <a:lnSpc>
                <a:spcPct val="109000"/>
              </a:lnSpc>
              <a:spcBef>
                <a:spcPts val="45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9000"/>
              </a:lnSpc>
              <a:spcBef>
                <a:spcPts val="45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9000"/>
              </a:lnSpc>
              <a:spcBef>
                <a:spcPts val="45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9000"/>
              </a:lnSpc>
              <a:spcBef>
                <a:spcPts val="45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2" name="Google Shape;52;p43"/>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None/>
              <a:defRPr sz="675"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5"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M9Apqxiiug&amp;embeds_referring_euri=https%3A%2F%2Fwww.statnews.com%2F&amp;source_ve_path=OTY3MTQ&amp;feature=emb_imp_woyt"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
          <p:cNvSpPr txBox="1">
            <a:spLocks noGrp="1"/>
          </p:cNvSpPr>
          <p:nvPr>
            <p:ph type="ctrTitle"/>
          </p:nvPr>
        </p:nvSpPr>
        <p:spPr>
          <a:xfrm>
            <a:off x="311700" y="50050"/>
            <a:ext cx="8520600" cy="694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000" b="1">
                <a:solidFill>
                  <a:srgbClr val="0476A8"/>
                </a:solidFill>
                <a:latin typeface="Lato"/>
                <a:ea typeface="Lato"/>
                <a:cs typeface="Lato"/>
                <a:sym typeface="Lato"/>
              </a:rPr>
              <a:t>AMERSA Discourse 2024</a:t>
            </a:r>
            <a:endParaRPr sz="3000" b="1">
              <a:solidFill>
                <a:srgbClr val="0476A8"/>
              </a:solidFill>
              <a:latin typeface="Lato"/>
              <a:ea typeface="Lato"/>
              <a:cs typeface="Lato"/>
              <a:sym typeface="Lato"/>
            </a:endParaRPr>
          </a:p>
        </p:txBody>
      </p:sp>
      <p:sp>
        <p:nvSpPr>
          <p:cNvPr id="372" name="Google Shape;372;p1"/>
          <p:cNvSpPr txBox="1">
            <a:spLocks noGrp="1"/>
          </p:cNvSpPr>
          <p:nvPr>
            <p:ph type="subTitle" idx="1"/>
          </p:nvPr>
        </p:nvSpPr>
        <p:spPr>
          <a:xfrm>
            <a:off x="311700" y="709959"/>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ED7823"/>
                </a:solidFill>
                <a:latin typeface="Lato"/>
                <a:ea typeface="Lato"/>
                <a:cs typeface="Lato"/>
                <a:sym typeface="Lato"/>
              </a:rPr>
              <a:t>The Role of Drug Testing in Clinic Addiction Care</a:t>
            </a:r>
            <a:endParaRPr>
              <a:solidFill>
                <a:srgbClr val="ED7823"/>
              </a:solidFill>
              <a:latin typeface="Lato"/>
              <a:ea typeface="Lato"/>
              <a:cs typeface="Lato"/>
              <a:sym typeface="Lato"/>
            </a:endParaRPr>
          </a:p>
          <a:p>
            <a:pPr marL="0" lvl="0" indent="0" algn="ctr" rtl="0">
              <a:lnSpc>
                <a:spcPct val="100000"/>
              </a:lnSpc>
              <a:spcBef>
                <a:spcPts val="0"/>
              </a:spcBef>
              <a:spcAft>
                <a:spcPts val="0"/>
              </a:spcAft>
              <a:buSzPts val="2800"/>
              <a:buNone/>
            </a:pPr>
            <a:r>
              <a:rPr lang="en" i="1">
                <a:solidFill>
                  <a:srgbClr val="ED7823"/>
                </a:solidFill>
                <a:latin typeface="Lato"/>
                <a:ea typeface="Lato"/>
                <a:cs typeface="Lato"/>
                <a:sym typeface="Lato"/>
              </a:rPr>
              <a:t>“To test or not, that is the question …”</a:t>
            </a:r>
            <a:endParaRPr i="1">
              <a:solidFill>
                <a:srgbClr val="ED7823"/>
              </a:solidFill>
              <a:latin typeface="Lato"/>
              <a:ea typeface="Lato"/>
              <a:cs typeface="Lato"/>
              <a:sym typeface="Lato"/>
            </a:endParaRPr>
          </a:p>
        </p:txBody>
      </p:sp>
      <p:sp>
        <p:nvSpPr>
          <p:cNvPr id="373" name="Google Shape;373;p1"/>
          <p:cNvSpPr txBox="1"/>
          <p:nvPr/>
        </p:nvSpPr>
        <p:spPr>
          <a:xfrm>
            <a:off x="275924" y="1901952"/>
            <a:ext cx="2735700" cy="21908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0476A8"/>
                </a:solidFill>
                <a:latin typeface="Lato"/>
                <a:ea typeface="Lato"/>
                <a:cs typeface="Lato"/>
                <a:sym typeface="Lato"/>
              </a:rPr>
              <a:t>Annie Potter, NP</a:t>
            </a:r>
            <a:endParaRPr sz="1600" b="1"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dirty="0">
                <a:solidFill>
                  <a:srgbClr val="0476A8"/>
                </a:solidFill>
                <a:latin typeface="Lato"/>
                <a:ea typeface="Lato"/>
                <a:cs typeface="Lato"/>
                <a:sym typeface="Lato"/>
              </a:rPr>
              <a:t>Participant</a:t>
            </a:r>
            <a:endParaRPr sz="16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Clinical Nurse Educator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Boston Medical Center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Grayken Center for Addiction TTA</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Assistant Professor </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dirty="0">
                <a:solidFill>
                  <a:srgbClr val="0476A8"/>
                </a:solidFill>
                <a:latin typeface="Lato"/>
                <a:ea typeface="Lato"/>
                <a:cs typeface="Lato"/>
                <a:sym typeface="Lato"/>
              </a:rPr>
              <a:t>Boston University </a:t>
            </a:r>
            <a:r>
              <a:rPr lang="en" sz="1100" b="0" i="0" u="none" strike="noStrike" cap="none" dirty="0" err="1">
                <a:solidFill>
                  <a:srgbClr val="0476A8"/>
                </a:solidFill>
                <a:latin typeface="Lato"/>
                <a:ea typeface="Lato"/>
                <a:cs typeface="Lato"/>
                <a:sym typeface="Lato"/>
              </a:rPr>
              <a:t>Chobanian</a:t>
            </a:r>
            <a:r>
              <a:rPr lang="en" sz="1100" b="0" i="0" u="none" strike="noStrike" cap="none" dirty="0">
                <a:solidFill>
                  <a:srgbClr val="0476A8"/>
                </a:solidFill>
                <a:latin typeface="Lato"/>
                <a:ea typeface="Lato"/>
                <a:cs typeface="Lato"/>
                <a:sym typeface="Lato"/>
              </a:rPr>
              <a:t> &amp; Avedisian School of Medicine</a:t>
            </a:r>
            <a:endParaRPr sz="1100" b="0" i="0" u="none" strike="noStrike" cap="none" dirty="0">
              <a:solidFill>
                <a:srgbClr val="0476A8"/>
              </a:solidFill>
              <a:latin typeface="Lato"/>
              <a:ea typeface="Lato"/>
              <a:cs typeface="Lato"/>
              <a:sym typeface="Lato"/>
            </a:endParaRPr>
          </a:p>
        </p:txBody>
      </p:sp>
      <p:sp>
        <p:nvSpPr>
          <p:cNvPr id="374" name="Google Shape;374;p1"/>
          <p:cNvSpPr txBox="1"/>
          <p:nvPr/>
        </p:nvSpPr>
        <p:spPr>
          <a:xfrm>
            <a:off x="6404250" y="1924305"/>
            <a:ext cx="2498400" cy="9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0476A8"/>
                </a:solidFill>
                <a:latin typeface="Lato"/>
                <a:ea typeface="Lato"/>
                <a:cs typeface="Lato"/>
                <a:sym typeface="Lato"/>
              </a:rPr>
              <a:t>Stephen Martin, MD</a:t>
            </a:r>
            <a:endParaRPr sz="1600" b="1"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dirty="0">
                <a:solidFill>
                  <a:srgbClr val="0476A8"/>
                </a:solidFill>
                <a:latin typeface="Lato"/>
                <a:ea typeface="Lato"/>
                <a:cs typeface="Lato"/>
                <a:sym typeface="Lato"/>
              </a:rPr>
              <a:t>Participant</a:t>
            </a:r>
            <a:endParaRPr sz="1600" b="0" i="1"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Professor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UMass Chan Medical School</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Barre Family Health Center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Medical Director for Research</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Boulder Care</a:t>
            </a:r>
            <a:endParaRPr sz="1100" b="0" i="0" u="none" strike="noStrike" cap="none" dirty="0">
              <a:solidFill>
                <a:srgbClr val="0476A8"/>
              </a:solidFill>
              <a:latin typeface="Lato"/>
              <a:ea typeface="Lato"/>
              <a:cs typeface="Lato"/>
              <a:sym typeface="Lato"/>
            </a:endParaRPr>
          </a:p>
        </p:txBody>
      </p:sp>
      <p:sp>
        <p:nvSpPr>
          <p:cNvPr id="375" name="Google Shape;375;p1"/>
          <p:cNvSpPr txBox="1"/>
          <p:nvPr/>
        </p:nvSpPr>
        <p:spPr>
          <a:xfrm>
            <a:off x="163850" y="4401972"/>
            <a:ext cx="4167600" cy="59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476A8"/>
                </a:solidFill>
                <a:latin typeface="Lato"/>
                <a:ea typeface="Lato"/>
                <a:cs typeface="Lato"/>
                <a:sym typeface="Lato"/>
              </a:rPr>
              <a:t>AMERSA 48th Annual Annual Conference</a:t>
            </a:r>
            <a:endParaRPr sz="1600" b="1"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476A8"/>
                </a:solidFill>
                <a:latin typeface="Lato"/>
                <a:ea typeface="Lato"/>
                <a:cs typeface="Lato"/>
                <a:sym typeface="Lato"/>
              </a:rPr>
              <a:t>Chicago, Illinois | November 15, 2024</a:t>
            </a:r>
            <a:endParaRPr sz="1600" b="0" i="0" u="none" strike="noStrike" cap="none">
              <a:solidFill>
                <a:srgbClr val="0476A8"/>
              </a:solidFill>
              <a:latin typeface="Lato"/>
              <a:ea typeface="Lato"/>
              <a:cs typeface="Lato"/>
              <a:sym typeface="Lato"/>
            </a:endParaRPr>
          </a:p>
        </p:txBody>
      </p:sp>
      <p:sp>
        <p:nvSpPr>
          <p:cNvPr id="376" name="Google Shape;376;p1"/>
          <p:cNvSpPr txBox="1"/>
          <p:nvPr/>
        </p:nvSpPr>
        <p:spPr>
          <a:xfrm>
            <a:off x="3204487" y="1924305"/>
            <a:ext cx="3006900" cy="21908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0476A8"/>
                </a:solidFill>
                <a:latin typeface="Lato"/>
                <a:ea typeface="Lato"/>
                <a:cs typeface="Lato"/>
                <a:sym typeface="Lato"/>
              </a:rPr>
              <a:t>Phillip Reason, MSW, MPH</a:t>
            </a:r>
            <a:endParaRPr sz="1600" b="1"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dirty="0">
                <a:solidFill>
                  <a:srgbClr val="0476A8"/>
                </a:solidFill>
                <a:latin typeface="Lato"/>
                <a:ea typeface="Lato"/>
                <a:cs typeface="Lato"/>
                <a:sym typeface="Lato"/>
              </a:rPr>
              <a:t>Moderator</a:t>
            </a:r>
            <a:endParaRPr sz="1600" b="0" i="1" u="none" strike="noStrike" cap="none" dirty="0">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dirty="0">
                <a:solidFill>
                  <a:srgbClr val="0476A8"/>
                </a:solidFill>
                <a:latin typeface="Lato"/>
                <a:ea typeface="Lato"/>
                <a:cs typeface="Lato"/>
                <a:sym typeface="Lato"/>
              </a:rPr>
              <a:t>Researcher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dirty="0">
                <a:solidFill>
                  <a:srgbClr val="0476A8"/>
                </a:solidFill>
                <a:latin typeface="Lato"/>
                <a:ea typeface="Lato"/>
                <a:cs typeface="Lato"/>
                <a:sym typeface="Lato"/>
              </a:rPr>
              <a:t>Grayken Center for Addiction</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dirty="0">
                <a:solidFill>
                  <a:srgbClr val="0476A8"/>
                </a:solidFill>
                <a:latin typeface="Lato"/>
                <a:ea typeface="Lato"/>
                <a:cs typeface="Lato"/>
                <a:sym typeface="Lato"/>
              </a:rPr>
              <a:t>Boston Medical Center</a:t>
            </a:r>
            <a:endParaRPr sz="1100" b="0" i="0" u="none" strike="noStrike" cap="none" dirty="0">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Lato"/>
              <a:ea typeface="Lato"/>
              <a:cs typeface="Lato"/>
              <a:sym typeface="Lato"/>
            </a:endParaRPr>
          </a:p>
        </p:txBody>
      </p:sp>
      <p:grpSp>
        <p:nvGrpSpPr>
          <p:cNvPr id="377" name="Google Shape;377;p1"/>
          <p:cNvGrpSpPr/>
          <p:nvPr/>
        </p:nvGrpSpPr>
        <p:grpSpPr>
          <a:xfrm>
            <a:off x="4427500" y="4093868"/>
            <a:ext cx="4716500" cy="1049632"/>
            <a:chOff x="4427500" y="4172200"/>
            <a:chExt cx="4716500" cy="1049632"/>
          </a:xfrm>
        </p:grpSpPr>
        <p:pic>
          <p:nvPicPr>
            <p:cNvPr id="378" name="Google Shape;378;p1"/>
            <p:cNvPicPr preferRelativeResize="0"/>
            <p:nvPr/>
          </p:nvPicPr>
          <p:blipFill rotWithShape="1">
            <a:blip r:embed="rId3">
              <a:alphaModFix/>
            </a:blip>
            <a:srcRect/>
            <a:stretch/>
          </p:blipFill>
          <p:spPr>
            <a:xfrm>
              <a:off x="4427500" y="4172208"/>
              <a:ext cx="2802627" cy="1049624"/>
            </a:xfrm>
            <a:prstGeom prst="rect">
              <a:avLst/>
            </a:prstGeom>
            <a:noFill/>
            <a:ln>
              <a:noFill/>
            </a:ln>
          </p:spPr>
        </p:pic>
        <p:pic>
          <p:nvPicPr>
            <p:cNvPr id="379" name="Google Shape;379;p1"/>
            <p:cNvPicPr preferRelativeResize="0"/>
            <p:nvPr/>
          </p:nvPicPr>
          <p:blipFill rotWithShape="1">
            <a:blip r:embed="rId4">
              <a:alphaModFix/>
            </a:blip>
            <a:srcRect/>
            <a:stretch/>
          </p:blipFill>
          <p:spPr>
            <a:xfrm>
              <a:off x="7261647" y="4172200"/>
              <a:ext cx="1882353" cy="1049624"/>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9"/>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Yes, standardized drug testing should be required </a:t>
            </a:r>
            <a:endParaRPr dirty="0">
              <a:solidFill>
                <a:srgbClr val="4D74BA"/>
              </a:solidFill>
            </a:endParaRPr>
          </a:p>
        </p:txBody>
      </p:sp>
      <p:sp>
        <p:nvSpPr>
          <p:cNvPr id="445" name="Google Shape;445;p9"/>
          <p:cNvSpPr txBox="1">
            <a:spLocks noGrp="1"/>
          </p:cNvSpPr>
          <p:nvPr>
            <p:ph type="body" idx="1"/>
          </p:nvPr>
        </p:nvSpPr>
        <p:spPr>
          <a:xfrm>
            <a:off x="372878" y="913374"/>
            <a:ext cx="8467514" cy="3585487"/>
          </a:xfrm>
          <a:prstGeom prst="rect">
            <a:avLst/>
          </a:prstGeom>
          <a:noFill/>
          <a:ln>
            <a:noFill/>
          </a:ln>
        </p:spPr>
        <p:txBody>
          <a:bodyPr spcFirstLastPara="1" wrap="square" lIns="91425" tIns="45700" rIns="91425" bIns="45700" anchor="t" anchorCtr="0">
            <a:noAutofit/>
          </a:bodyPr>
          <a:lstStyle/>
          <a:p>
            <a:pPr marL="0" lvl="0" indent="0" algn="l" rtl="0">
              <a:lnSpc>
                <a:spcPct val="109000"/>
              </a:lnSpc>
              <a:spcBef>
                <a:spcPts val="0"/>
              </a:spcBef>
              <a:spcAft>
                <a:spcPts val="0"/>
              </a:spcAft>
              <a:buClr>
                <a:schemeClr val="dk1"/>
              </a:buClr>
              <a:buSzPts val="2400"/>
              <a:buNone/>
            </a:pPr>
            <a:r>
              <a:rPr lang="en" sz="2400" b="1" dirty="0">
                <a:latin typeface="Lato"/>
                <a:ea typeface="Lato"/>
                <a:cs typeface="Lato"/>
                <a:sym typeface="Lato"/>
              </a:rPr>
              <a:t>Population Level Benefits</a:t>
            </a:r>
            <a:endParaRPr dirty="0"/>
          </a:p>
          <a:p>
            <a:pPr marL="428625" lvl="1" indent="-257175" algn="l" rtl="0">
              <a:lnSpc>
                <a:spcPct val="115000"/>
              </a:lnSpc>
              <a:spcBef>
                <a:spcPts val="450"/>
              </a:spcBef>
              <a:spcAft>
                <a:spcPts val="0"/>
              </a:spcAft>
              <a:buClr>
                <a:schemeClr val="dk1"/>
              </a:buClr>
              <a:buSzPts val="2400"/>
              <a:buChar char="•"/>
            </a:pPr>
            <a:r>
              <a:rPr lang="en" sz="2400" dirty="0">
                <a:latin typeface="Lato"/>
                <a:ea typeface="Lato"/>
                <a:cs typeface="Lato"/>
                <a:sym typeface="Lato"/>
              </a:rPr>
              <a:t>Provides important information about drug trends </a:t>
            </a:r>
            <a:endParaRPr dirty="0"/>
          </a:p>
          <a:p>
            <a:pPr marL="428625" lvl="1" indent="-257175" algn="l" rtl="0">
              <a:lnSpc>
                <a:spcPct val="115000"/>
              </a:lnSpc>
              <a:spcBef>
                <a:spcPts val="450"/>
              </a:spcBef>
              <a:spcAft>
                <a:spcPts val="0"/>
              </a:spcAft>
              <a:buClr>
                <a:schemeClr val="dk1"/>
              </a:buClr>
              <a:buSzPts val="2400"/>
              <a:buChar char="•"/>
            </a:pPr>
            <a:r>
              <a:rPr lang="en" sz="2400" dirty="0">
                <a:latin typeface="Lato"/>
                <a:ea typeface="Lato"/>
                <a:cs typeface="Lato"/>
                <a:sym typeface="Lato"/>
              </a:rPr>
              <a:t>Drug testing has aided in informing our practice</a:t>
            </a:r>
            <a:endParaRPr dirty="0"/>
          </a:p>
          <a:p>
            <a:pPr marL="685800" lvl="2" indent="-247650" algn="l" rtl="0">
              <a:lnSpc>
                <a:spcPct val="115000"/>
              </a:lnSpc>
              <a:spcBef>
                <a:spcPts val="0"/>
              </a:spcBef>
              <a:spcAft>
                <a:spcPts val="0"/>
              </a:spcAft>
              <a:buClr>
                <a:schemeClr val="dk1"/>
              </a:buClr>
              <a:buSzPts val="1800"/>
              <a:buFont typeface="Courier New"/>
              <a:buChar char="o"/>
            </a:pPr>
            <a:r>
              <a:rPr lang="en" sz="2400" dirty="0">
                <a:latin typeface="Lato"/>
                <a:ea typeface="Lato"/>
                <a:cs typeface="Lato"/>
                <a:sym typeface="Lato"/>
              </a:rPr>
              <a:t>Affects the selection of MOUD</a:t>
            </a:r>
            <a:endParaRPr dirty="0"/>
          </a:p>
          <a:p>
            <a:pPr marL="685800" lvl="2" indent="-247650" algn="l" rtl="0">
              <a:lnSpc>
                <a:spcPct val="115000"/>
              </a:lnSpc>
              <a:spcBef>
                <a:spcPts val="0"/>
              </a:spcBef>
              <a:spcAft>
                <a:spcPts val="0"/>
              </a:spcAft>
              <a:buClr>
                <a:schemeClr val="dk1"/>
              </a:buClr>
              <a:buSzPts val="1800"/>
              <a:buFont typeface="Courier New"/>
              <a:buChar char="o"/>
            </a:pPr>
            <a:r>
              <a:rPr lang="en" sz="2400" dirty="0">
                <a:latin typeface="Lato"/>
                <a:ea typeface="Lato"/>
                <a:cs typeface="Lato"/>
                <a:sym typeface="Lato"/>
              </a:rPr>
              <a:t>Impacts MOUD initiation strategies</a:t>
            </a:r>
            <a:endParaRPr dirty="0"/>
          </a:p>
          <a:p>
            <a:pPr marL="428625" lvl="1" indent="-257175" algn="l" rtl="0">
              <a:lnSpc>
                <a:spcPct val="115000"/>
              </a:lnSpc>
              <a:spcBef>
                <a:spcPts val="450"/>
              </a:spcBef>
              <a:spcAft>
                <a:spcPts val="0"/>
              </a:spcAft>
              <a:buClr>
                <a:schemeClr val="dk1"/>
              </a:buClr>
              <a:buSzPts val="2400"/>
              <a:buChar char="•"/>
            </a:pPr>
            <a:r>
              <a:rPr lang="en" sz="2400" dirty="0">
                <a:latin typeface="Lato"/>
                <a:ea typeface="Lato"/>
                <a:cs typeface="Lato"/>
                <a:sym typeface="Lato"/>
              </a:rPr>
              <a:t>The test is imperfect but allows us to better serve our communities and protect people from overdose</a:t>
            </a:r>
            <a:endParaRPr dirty="0"/>
          </a:p>
          <a:p>
            <a:pPr marL="171450" lvl="1" indent="0" algn="l" rtl="0">
              <a:lnSpc>
                <a:spcPct val="109000"/>
              </a:lnSpc>
              <a:spcBef>
                <a:spcPts val="450"/>
              </a:spcBef>
              <a:spcAft>
                <a:spcPts val="0"/>
              </a:spcAft>
              <a:buClr>
                <a:schemeClr val="dk1"/>
              </a:buClr>
              <a:buSzPts val="1800"/>
              <a:buNone/>
            </a:pPr>
            <a:endParaRPr dirty="0"/>
          </a:p>
        </p:txBody>
      </p:sp>
      <p:sp>
        <p:nvSpPr>
          <p:cNvPr id="446" name="Google Shape;446;p9"/>
          <p:cNvSpPr txBox="1">
            <a:spLocks noGrp="1"/>
          </p:cNvSpPr>
          <p:nvPr>
            <p:ph type="body" idx="2"/>
          </p:nvPr>
        </p:nvSpPr>
        <p:spPr>
          <a:xfrm>
            <a:off x="8460230" y="4663217"/>
            <a:ext cx="573156" cy="373593"/>
          </a:xfrm>
          <a:prstGeom prst="rect">
            <a:avLst/>
          </a:prstGeom>
          <a:noFill/>
          <a:ln>
            <a:noFill/>
          </a:ln>
        </p:spPr>
        <p:txBody>
          <a:bodyPr spcFirstLastPara="1" wrap="square" lIns="91425" tIns="91425" rIns="91425" bIns="91425" anchor="ctr" anchorCtr="0">
            <a:noAutofit/>
          </a:bodyPr>
          <a:lstStyle/>
          <a:p>
            <a:pPr marL="0" lvl="0" indent="0" algn="l" rtl="0">
              <a:lnSpc>
                <a:spcPct val="109000"/>
              </a:lnSpc>
              <a:spcBef>
                <a:spcPts val="0"/>
              </a:spcBef>
              <a:spcAft>
                <a:spcPts val="0"/>
              </a:spcAft>
              <a:buClr>
                <a:srgbClr val="0000FF"/>
              </a:buClr>
              <a:buSzPts val="1200"/>
              <a:buNone/>
            </a:pPr>
            <a:r>
              <a:rPr lang="en" sz="1200" b="1" dirty="0">
                <a:solidFill>
                  <a:srgbClr val="4D74BA"/>
                </a:solidFill>
                <a:latin typeface="Lato"/>
                <a:ea typeface="Lato"/>
                <a:cs typeface="Lato"/>
                <a:sym typeface="Lato"/>
              </a:rPr>
              <a:t>A</a:t>
            </a:r>
            <a:endParaRPr sz="1200" b="1" dirty="0">
              <a:solidFill>
                <a:srgbClr val="4D74BA"/>
              </a:solidFill>
              <a:latin typeface="Lato"/>
              <a:ea typeface="Lato"/>
              <a:cs typeface="Lato"/>
              <a:sym typeface="Lato"/>
            </a:endParaRPr>
          </a:p>
        </p:txBody>
      </p:sp>
      <p:sp>
        <p:nvSpPr>
          <p:cNvPr id="447" name="Google Shape;447;p9"/>
          <p:cNvSpPr txBox="1"/>
          <p:nvPr/>
        </p:nvSpPr>
        <p:spPr>
          <a:xfrm>
            <a:off x="8484686" y="4653213"/>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10</a:t>
            </a:fld>
            <a:endParaRPr sz="1200" b="0" i="0" u="none" strike="noStrike" cap="none" dirty="0">
              <a:solidFill>
                <a:srgbClr val="595959"/>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0"/>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a:latin typeface="Lato"/>
                <a:ea typeface="Lato"/>
                <a:cs typeface="Lato"/>
                <a:sym typeface="Lato"/>
              </a:rPr>
              <a:t>Proposition #1</a:t>
            </a:r>
            <a:endParaRPr sz="2400" b="1">
              <a:latin typeface="Lato"/>
              <a:ea typeface="Lato"/>
              <a:cs typeface="Lato"/>
              <a:sym typeface="Lato"/>
            </a:endParaRPr>
          </a:p>
        </p:txBody>
      </p:sp>
      <p:sp>
        <p:nvSpPr>
          <p:cNvPr id="454" name="Google Shape;454;p10"/>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Standardized drug testing should be required by clinical providers as part of outpatient MOUD treatment.</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Yes, it should be required:  Annie </a:t>
            </a:r>
            <a:endParaRPr sz="2400" dirty="0">
              <a:solidFill>
                <a:schemeClr val="dk1"/>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b="1" dirty="0">
                <a:solidFill>
                  <a:srgbClr val="4D74BA"/>
                </a:solidFill>
                <a:latin typeface="Lato"/>
                <a:ea typeface="Lato"/>
                <a:cs typeface="Lato"/>
                <a:sym typeface="Lato"/>
              </a:rPr>
              <a:t>No, it should not be required:  Steve </a:t>
            </a:r>
            <a:r>
              <a:rPr lang="en" sz="2400" dirty="0">
                <a:solidFill>
                  <a:srgbClr val="4D74BA"/>
                </a:solidFill>
                <a:latin typeface="Lato"/>
                <a:ea typeface="Lato"/>
                <a:cs typeface="Lato"/>
                <a:sym typeface="Lato"/>
              </a:rPr>
              <a:t>[10 min]</a:t>
            </a:r>
            <a:endParaRPr sz="2400" dirty="0">
              <a:solidFill>
                <a:srgbClr val="4D74BA"/>
              </a:solidFill>
              <a:latin typeface="Lato"/>
              <a:ea typeface="Lato"/>
              <a:cs typeface="Lato"/>
              <a:sym typeface="Lato"/>
            </a:endParaRPr>
          </a:p>
        </p:txBody>
      </p:sp>
      <p:sp>
        <p:nvSpPr>
          <p:cNvPr id="455" name="Google Shape;455;p10"/>
          <p:cNvSpPr txBox="1"/>
          <p:nvPr/>
        </p:nvSpPr>
        <p:spPr>
          <a:xfrm>
            <a:off x="8467508"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456" name="Google Shape;456;p10"/>
          <p:cNvSpPr txBox="1">
            <a:spLocks noGrp="1"/>
          </p:cNvSpPr>
          <p:nvPr>
            <p:ph type="sldNum" idx="12"/>
          </p:nvPr>
        </p:nvSpPr>
        <p:spPr>
          <a:xfrm>
            <a:off x="8472458"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11</a:t>
            </a:fld>
            <a:endParaRPr sz="1200" dirty="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1"/>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No, standardized drug testing should not be required</a:t>
            </a:r>
            <a:endParaRPr sz="2400" b="1" dirty="0">
              <a:solidFill>
                <a:srgbClr val="4D74BA"/>
              </a:solidFill>
              <a:latin typeface="Lato"/>
              <a:ea typeface="Lato"/>
              <a:cs typeface="Lato"/>
              <a:sym typeface="Lato"/>
            </a:endParaRPr>
          </a:p>
        </p:txBody>
      </p:sp>
      <p:sp>
        <p:nvSpPr>
          <p:cNvPr id="462" name="Google Shape;462;p11"/>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#1</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rgbClr val="000000"/>
                </a:solidFill>
                <a:latin typeface="Lato"/>
                <a:ea typeface="Lato"/>
                <a:cs typeface="Lato"/>
                <a:sym typeface="Lato"/>
              </a:rPr>
              <a:t>Testing causes harm and is not known to provide benefit</a:t>
            </a:r>
            <a:endParaRPr sz="2400" dirty="0">
              <a:solidFill>
                <a:srgbClr val="000000"/>
              </a:solidFill>
              <a:latin typeface="Lato"/>
              <a:ea typeface="Lato"/>
              <a:cs typeface="Lato"/>
              <a:sym typeface="Lato"/>
            </a:endParaRPr>
          </a:p>
        </p:txBody>
      </p:sp>
      <p:sp>
        <p:nvSpPr>
          <p:cNvPr id="463" name="Google Shape;463;p11"/>
          <p:cNvSpPr txBox="1"/>
          <p:nvPr/>
        </p:nvSpPr>
        <p:spPr>
          <a:xfrm>
            <a:off x="8501425"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464" name="Google Shape;464;p11"/>
          <p:cNvSpPr txBox="1">
            <a:spLocks noGrp="1"/>
          </p:cNvSpPr>
          <p:nvPr>
            <p:ph type="sldNum" idx="12"/>
          </p:nvPr>
        </p:nvSpPr>
        <p:spPr>
          <a:xfrm>
            <a:off x="852767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12</a:t>
            </a:fld>
            <a:endParaRPr sz="1200" dirty="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12">
            <a:hlinkClick r:id="rId3"/>
          </p:cNvPr>
          <p:cNvPicPr preferRelativeResize="0"/>
          <p:nvPr/>
        </p:nvPicPr>
        <p:blipFill rotWithShape="1">
          <a:blip r:embed="rId4">
            <a:alphaModFix/>
          </a:blip>
          <a:srcRect/>
          <a:stretch/>
        </p:blipFill>
        <p:spPr>
          <a:xfrm>
            <a:off x="0" y="0"/>
            <a:ext cx="9144006" cy="5143500"/>
          </a:xfrm>
          <a:prstGeom prst="rect">
            <a:avLst/>
          </a:prstGeom>
          <a:noFill/>
          <a:ln>
            <a:noFill/>
          </a:ln>
        </p:spPr>
      </p:pic>
      <p:sp>
        <p:nvSpPr>
          <p:cNvPr id="470" name="Google Shape;470;p12"/>
          <p:cNvSpPr txBox="1"/>
          <p:nvPr/>
        </p:nvSpPr>
        <p:spPr>
          <a:xfrm>
            <a:off x="6771225" y="4424719"/>
            <a:ext cx="2250000" cy="632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EFEFEF"/>
                </a:solidFill>
                <a:latin typeface="Lato"/>
                <a:ea typeface="Lato"/>
                <a:cs typeface="Lato"/>
                <a:sym typeface="Lato"/>
              </a:rPr>
              <a:t>https://www.youtube.com/watch?v=aM9Apqxiiug&amp;embeds_referring_euri=https%3A%2F%2Fwww.statnews.com%2F&amp;source_ve_path=OTY3MTQ&amp;feature=emb_imp_woyt </a:t>
            </a:r>
            <a:endParaRPr sz="800" b="0" i="0" u="none" strike="noStrike" cap="none">
              <a:solidFill>
                <a:srgbClr val="EFEFEF"/>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3"/>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No, standardized drug testing should not be required</a:t>
            </a:r>
            <a:endParaRPr sz="2400" b="1" dirty="0">
              <a:solidFill>
                <a:srgbClr val="4D74BA"/>
              </a:solidFill>
              <a:latin typeface="Lato"/>
              <a:ea typeface="Lato"/>
              <a:cs typeface="Lato"/>
              <a:sym typeface="Lato"/>
            </a:endParaRPr>
          </a:p>
        </p:txBody>
      </p:sp>
      <p:sp>
        <p:nvSpPr>
          <p:cNvPr id="476" name="Google Shape;476;p13"/>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#2</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rgbClr val="000000"/>
                </a:solidFill>
                <a:latin typeface="Lato"/>
                <a:ea typeface="Lato"/>
                <a:cs typeface="Lato"/>
                <a:sym typeface="Lato"/>
              </a:rPr>
              <a:t>Testing embeds distrust into the clinician-patient relationship</a:t>
            </a:r>
            <a:endParaRPr sz="2400" dirty="0">
              <a:solidFill>
                <a:srgbClr val="000000"/>
              </a:solidFill>
              <a:latin typeface="Lato"/>
              <a:ea typeface="Lato"/>
              <a:cs typeface="Lato"/>
              <a:sym typeface="Lato"/>
            </a:endParaRPr>
          </a:p>
        </p:txBody>
      </p:sp>
      <p:sp>
        <p:nvSpPr>
          <p:cNvPr id="477" name="Google Shape;477;p13"/>
          <p:cNvSpPr txBox="1"/>
          <p:nvPr/>
        </p:nvSpPr>
        <p:spPr>
          <a:xfrm>
            <a:off x="8472450" y="4737625"/>
            <a:ext cx="279300" cy="2038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478" name="Google Shape;478;p13"/>
          <p:cNvSpPr txBox="1">
            <a:spLocks noGrp="1"/>
          </p:cNvSpPr>
          <p:nvPr>
            <p:ph type="sldNum" idx="12"/>
          </p:nvPr>
        </p:nvSpPr>
        <p:spPr>
          <a:xfrm>
            <a:off x="8517675" y="4642750"/>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14</a:t>
            </a:fld>
            <a:endParaRPr sz="1200" dirty="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14"/>
          <p:cNvPicPr preferRelativeResize="0"/>
          <p:nvPr/>
        </p:nvPicPr>
        <p:blipFill rotWithShape="1">
          <a:blip r:embed="rId3">
            <a:alphaModFix/>
          </a:blip>
          <a:srcRect t="16773" b="8037"/>
          <a:stretch/>
        </p:blipFill>
        <p:spPr>
          <a:xfrm>
            <a:off x="0" y="0"/>
            <a:ext cx="9143999" cy="5156451"/>
          </a:xfrm>
          <a:prstGeom prst="rect">
            <a:avLst/>
          </a:prstGeom>
          <a:noFill/>
          <a:ln>
            <a:noFill/>
          </a:ln>
        </p:spPr>
      </p:pic>
      <p:sp>
        <p:nvSpPr>
          <p:cNvPr id="485" name="Google Shape;48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5"/>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No, standardized drug testing should not be required</a:t>
            </a:r>
            <a:endParaRPr sz="2400" b="1" dirty="0">
              <a:solidFill>
                <a:srgbClr val="4D74BA"/>
              </a:solidFill>
              <a:latin typeface="Lato"/>
              <a:ea typeface="Lato"/>
              <a:cs typeface="Lato"/>
              <a:sym typeface="Lato"/>
            </a:endParaRPr>
          </a:p>
        </p:txBody>
      </p:sp>
      <p:sp>
        <p:nvSpPr>
          <p:cNvPr id="491" name="Google Shape;491;p15"/>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a:solidFill>
                  <a:srgbClr val="000000"/>
                </a:solidFill>
                <a:latin typeface="Lato"/>
                <a:ea typeface="Lato"/>
                <a:cs typeface="Lato"/>
                <a:sym typeface="Lato"/>
              </a:rPr>
              <a:t>Reason #3</a:t>
            </a:r>
            <a:endParaRPr sz="2400" b="1">
              <a:solidFill>
                <a:srgbClr val="000000"/>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a:solidFill>
                  <a:srgbClr val="000000"/>
                </a:solidFill>
                <a:latin typeface="Lato"/>
                <a:ea typeface="Lato"/>
                <a:cs typeface="Lato"/>
                <a:sym typeface="Lato"/>
              </a:rPr>
              <a:t>Clinicians and their organizations continue to demonstrate:</a:t>
            </a:r>
            <a:endParaRPr sz="2400">
              <a:solidFill>
                <a:srgbClr val="000000"/>
              </a:solidFill>
              <a:latin typeface="Lato"/>
              <a:ea typeface="Lato"/>
              <a:cs typeface="Lato"/>
              <a:sym typeface="Lato"/>
            </a:endParaRPr>
          </a:p>
          <a:p>
            <a:pPr marL="457200" lvl="0" indent="-381000" algn="l" rtl="0">
              <a:lnSpc>
                <a:spcPct val="107916"/>
              </a:lnSpc>
              <a:spcBef>
                <a:spcPts val="80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cannot accurately interpret drug tests</a:t>
            </a:r>
            <a:endParaRPr sz="2400">
              <a:solidFill>
                <a:srgbClr val="000000"/>
              </a:solidFill>
              <a:latin typeface="Lato"/>
              <a:ea typeface="Lato"/>
              <a:cs typeface="Lato"/>
              <a:sym typeface="Lato"/>
            </a:endParaRPr>
          </a:p>
          <a:p>
            <a:pPr marL="457200" lvl="0" indent="-38100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do not order confirmatory testing when required for clinical decision-making</a:t>
            </a:r>
            <a:endParaRPr sz="2400">
              <a:solidFill>
                <a:srgbClr val="000000"/>
              </a:solidFill>
              <a:latin typeface="Lato"/>
              <a:ea typeface="Lato"/>
              <a:cs typeface="Lato"/>
              <a:sym typeface="Lato"/>
            </a:endParaRPr>
          </a:p>
          <a:p>
            <a:pPr marL="457200" lvl="0" indent="-38100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have an untenable ethical quandary because more accurate testing increases costs and inaccurate testing is cheaper</a:t>
            </a:r>
            <a:endParaRPr sz="2400">
              <a:solidFill>
                <a:srgbClr val="000000"/>
              </a:solidFill>
              <a:latin typeface="Lato"/>
              <a:ea typeface="Lato"/>
              <a:cs typeface="Lato"/>
              <a:sym typeface="Lato"/>
            </a:endParaRPr>
          </a:p>
          <a:p>
            <a:pPr marL="457200" lvl="0" indent="-38100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Power corrupts</a:t>
            </a:r>
            <a:br>
              <a:rPr lang="en" sz="2400">
                <a:solidFill>
                  <a:srgbClr val="000000"/>
                </a:solidFill>
                <a:latin typeface="Lato"/>
                <a:ea typeface="Lato"/>
                <a:cs typeface="Lato"/>
                <a:sym typeface="Lato"/>
              </a:rPr>
            </a:br>
            <a:endParaRPr sz="2400">
              <a:solidFill>
                <a:srgbClr val="000000"/>
              </a:solidFill>
              <a:latin typeface="Lato"/>
              <a:ea typeface="Lato"/>
              <a:cs typeface="Lato"/>
              <a:sym typeface="Lato"/>
            </a:endParaRPr>
          </a:p>
        </p:txBody>
      </p:sp>
      <p:sp>
        <p:nvSpPr>
          <p:cNvPr id="492" name="Google Shape;492;p15"/>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493" name="Google Shape;493;p15"/>
          <p:cNvSpPr txBox="1">
            <a:spLocks noGrp="1"/>
          </p:cNvSpPr>
          <p:nvPr>
            <p:ph type="sldNum" idx="12"/>
          </p:nvPr>
        </p:nvSpPr>
        <p:spPr>
          <a:xfrm>
            <a:off x="8517675"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16</a:t>
            </a:fld>
            <a:endParaRPr sz="1200" dirty="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6"/>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No, standardized drug testing should not be required</a:t>
            </a:r>
            <a:endParaRPr sz="2400" b="1" dirty="0">
              <a:solidFill>
                <a:srgbClr val="4D74BA"/>
              </a:solidFill>
              <a:latin typeface="Lato"/>
              <a:ea typeface="Lato"/>
              <a:cs typeface="Lato"/>
              <a:sym typeface="Lato"/>
            </a:endParaRPr>
          </a:p>
        </p:txBody>
      </p:sp>
      <p:sp>
        <p:nvSpPr>
          <p:cNvPr id="499" name="Google Shape;499;p16"/>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#4</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rgbClr val="000000"/>
                </a:solidFill>
                <a:latin typeface="Lato"/>
                <a:ea typeface="Lato"/>
                <a:cs typeface="Lato"/>
                <a:sym typeface="Lato"/>
              </a:rPr>
              <a:t>Drug testing is the opposite of low-threshold, harm reduction and is a barrier to life-saving treatment in the midst of an epidemic of lethal synthetic opioids. </a:t>
            </a:r>
            <a:br>
              <a:rPr lang="en" sz="2400" dirty="0">
                <a:solidFill>
                  <a:srgbClr val="000000"/>
                </a:solidFill>
                <a:latin typeface="Lato"/>
                <a:ea typeface="Lato"/>
                <a:cs typeface="Lato"/>
                <a:sym typeface="Lato"/>
              </a:rPr>
            </a:br>
            <a:endParaRPr sz="2400" dirty="0">
              <a:solidFill>
                <a:srgbClr val="000000"/>
              </a:solidFill>
              <a:latin typeface="Lato"/>
              <a:ea typeface="Lato"/>
              <a:cs typeface="Lato"/>
              <a:sym typeface="Lato"/>
            </a:endParaRPr>
          </a:p>
        </p:txBody>
      </p:sp>
      <p:sp>
        <p:nvSpPr>
          <p:cNvPr id="500" name="Google Shape;500;p16"/>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501" name="Google Shape;501;p16"/>
          <p:cNvSpPr txBox="1">
            <a:spLocks noGrp="1"/>
          </p:cNvSpPr>
          <p:nvPr>
            <p:ph type="sldNum" idx="12"/>
          </p:nvPr>
        </p:nvSpPr>
        <p:spPr>
          <a:xfrm>
            <a:off x="8481278"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17</a:t>
            </a:fld>
            <a:endParaRPr sz="1200" dirty="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17"/>
          <p:cNvPicPr preferRelativeResize="0"/>
          <p:nvPr/>
        </p:nvPicPr>
        <p:blipFill rotWithShape="1">
          <a:blip r:embed="rId3">
            <a:alphaModFix/>
          </a:blip>
          <a:srcRect/>
          <a:stretch/>
        </p:blipFill>
        <p:spPr>
          <a:xfrm>
            <a:off x="228600" y="114300"/>
            <a:ext cx="4154388" cy="3240413"/>
          </a:xfrm>
          <a:prstGeom prst="rect">
            <a:avLst/>
          </a:prstGeom>
          <a:noFill/>
          <a:ln>
            <a:noFill/>
          </a:ln>
        </p:spPr>
      </p:pic>
      <p:pic>
        <p:nvPicPr>
          <p:cNvPr id="508" name="Google Shape;508;p17"/>
          <p:cNvPicPr preferRelativeResize="0"/>
          <p:nvPr/>
        </p:nvPicPr>
        <p:blipFill rotWithShape="1">
          <a:blip r:embed="rId4">
            <a:alphaModFix/>
          </a:blip>
          <a:srcRect/>
          <a:stretch/>
        </p:blipFill>
        <p:spPr>
          <a:xfrm>
            <a:off x="4572000" y="114300"/>
            <a:ext cx="4320541" cy="3240406"/>
          </a:xfrm>
          <a:prstGeom prst="rect">
            <a:avLst/>
          </a:prstGeom>
          <a:noFill/>
          <a:ln>
            <a:noFill/>
          </a:ln>
        </p:spPr>
      </p:pic>
      <p:sp>
        <p:nvSpPr>
          <p:cNvPr id="509" name="Google Shape;509;p17"/>
          <p:cNvSpPr/>
          <p:nvPr/>
        </p:nvSpPr>
        <p:spPr>
          <a:xfrm>
            <a:off x="2173106" y="1549969"/>
            <a:ext cx="1345200" cy="1145100"/>
          </a:xfrm>
          <a:prstGeom prst="ellipse">
            <a:avLst/>
          </a:prstGeom>
          <a:noFill/>
          <a:ln w="76200" cap="flat" cmpd="sng">
            <a:solidFill>
              <a:srgbClr val="FFFF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ato"/>
              <a:ea typeface="Lato"/>
              <a:cs typeface="Lato"/>
              <a:sym typeface="Lato"/>
            </a:endParaRPr>
          </a:p>
        </p:txBody>
      </p:sp>
      <p:sp>
        <p:nvSpPr>
          <p:cNvPr id="510" name="Google Shape;510;p17"/>
          <p:cNvSpPr/>
          <p:nvPr/>
        </p:nvSpPr>
        <p:spPr>
          <a:xfrm>
            <a:off x="7279800" y="350475"/>
            <a:ext cx="1345200" cy="1145100"/>
          </a:xfrm>
          <a:prstGeom prst="ellipse">
            <a:avLst/>
          </a:prstGeom>
          <a:noFill/>
          <a:ln w="76200" cap="flat" cmpd="sng">
            <a:solidFill>
              <a:srgbClr val="FFFF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ato"/>
              <a:ea typeface="Lato"/>
              <a:cs typeface="Lato"/>
              <a:sym typeface="Lato"/>
            </a:endParaRPr>
          </a:p>
        </p:txBody>
      </p:sp>
      <p:grpSp>
        <p:nvGrpSpPr>
          <p:cNvPr id="511" name="Google Shape;511;p17"/>
          <p:cNvGrpSpPr/>
          <p:nvPr/>
        </p:nvGrpSpPr>
        <p:grpSpPr>
          <a:xfrm>
            <a:off x="827550" y="3630113"/>
            <a:ext cx="7351144" cy="1085850"/>
            <a:chOff x="1103400" y="4840151"/>
            <a:chExt cx="9801525" cy="1447800"/>
          </a:xfrm>
        </p:grpSpPr>
        <p:pic>
          <p:nvPicPr>
            <p:cNvPr id="512" name="Google Shape;512;p17"/>
            <p:cNvPicPr preferRelativeResize="0"/>
            <p:nvPr/>
          </p:nvPicPr>
          <p:blipFill rotWithShape="1">
            <a:blip r:embed="rId5">
              <a:alphaModFix/>
            </a:blip>
            <a:srcRect/>
            <a:stretch/>
          </p:blipFill>
          <p:spPr>
            <a:xfrm>
              <a:off x="1103400" y="4840151"/>
              <a:ext cx="3924300" cy="1447800"/>
            </a:xfrm>
            <a:prstGeom prst="rect">
              <a:avLst/>
            </a:prstGeom>
            <a:noFill/>
            <a:ln>
              <a:noFill/>
            </a:ln>
          </p:spPr>
        </p:pic>
        <p:pic>
          <p:nvPicPr>
            <p:cNvPr id="513" name="Google Shape;513;p17"/>
            <p:cNvPicPr preferRelativeResize="0"/>
            <p:nvPr/>
          </p:nvPicPr>
          <p:blipFill rotWithShape="1">
            <a:blip r:embed="rId6">
              <a:alphaModFix/>
            </a:blip>
            <a:srcRect/>
            <a:stretch/>
          </p:blipFill>
          <p:spPr>
            <a:xfrm>
              <a:off x="7323525" y="4906826"/>
              <a:ext cx="3581400" cy="1314450"/>
            </a:xfrm>
            <a:prstGeom prst="rect">
              <a:avLst/>
            </a:prstGeom>
            <a:noFill/>
            <a:ln>
              <a:noFill/>
            </a:ln>
          </p:spPr>
        </p:pic>
      </p:grpSp>
      <p:sp>
        <p:nvSpPr>
          <p:cNvPr id="514" name="Google Shape;51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grpSp>
        <p:nvGrpSpPr>
          <p:cNvPr id="520" name="Google Shape;520;p18"/>
          <p:cNvGrpSpPr/>
          <p:nvPr/>
        </p:nvGrpSpPr>
        <p:grpSpPr>
          <a:xfrm>
            <a:off x="827550" y="3630113"/>
            <a:ext cx="7351144" cy="1085850"/>
            <a:chOff x="1103400" y="4840151"/>
            <a:chExt cx="9801525" cy="1447800"/>
          </a:xfrm>
        </p:grpSpPr>
        <p:pic>
          <p:nvPicPr>
            <p:cNvPr id="521" name="Google Shape;521;p18"/>
            <p:cNvPicPr preferRelativeResize="0"/>
            <p:nvPr/>
          </p:nvPicPr>
          <p:blipFill rotWithShape="1">
            <a:blip r:embed="rId3">
              <a:alphaModFix/>
            </a:blip>
            <a:srcRect/>
            <a:stretch/>
          </p:blipFill>
          <p:spPr>
            <a:xfrm>
              <a:off x="1103400" y="4840151"/>
              <a:ext cx="3924300" cy="1447800"/>
            </a:xfrm>
            <a:prstGeom prst="rect">
              <a:avLst/>
            </a:prstGeom>
            <a:noFill/>
            <a:ln>
              <a:noFill/>
            </a:ln>
          </p:spPr>
        </p:pic>
        <p:pic>
          <p:nvPicPr>
            <p:cNvPr id="522" name="Google Shape;522;p18"/>
            <p:cNvPicPr preferRelativeResize="0"/>
            <p:nvPr/>
          </p:nvPicPr>
          <p:blipFill rotWithShape="1">
            <a:blip r:embed="rId4">
              <a:alphaModFix/>
            </a:blip>
            <a:srcRect/>
            <a:stretch/>
          </p:blipFill>
          <p:spPr>
            <a:xfrm>
              <a:off x="7323525" y="4906826"/>
              <a:ext cx="3581400" cy="1314450"/>
            </a:xfrm>
            <a:prstGeom prst="rect">
              <a:avLst/>
            </a:prstGeom>
            <a:noFill/>
            <a:ln>
              <a:noFill/>
            </a:ln>
          </p:spPr>
        </p:pic>
      </p:grpSp>
      <p:sp>
        <p:nvSpPr>
          <p:cNvPr id="523" name="Google Shape;523;p18"/>
          <p:cNvSpPr txBox="1"/>
          <p:nvPr/>
        </p:nvSpPr>
        <p:spPr>
          <a:xfrm>
            <a:off x="141413" y="559406"/>
            <a:ext cx="2175600" cy="2081700"/>
          </a:xfrm>
          <a:prstGeom prst="rect">
            <a:avLst/>
          </a:prstGeom>
          <a:noFill/>
          <a:ln w="19050" cap="flat" cmpd="sng">
            <a:solidFill>
              <a:srgbClr val="01A770"/>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1A770"/>
                </a:solidFill>
                <a:latin typeface="Lato"/>
                <a:ea typeface="Lato"/>
                <a:cs typeface="Lato"/>
                <a:sym typeface="Lato"/>
              </a:rPr>
              <a:t>Harm Reduction Approach</a:t>
            </a:r>
            <a:endParaRPr sz="1800" b="1" i="0" u="none" strike="noStrike" cap="none">
              <a:solidFill>
                <a:srgbClr val="01A770"/>
              </a:solidFill>
              <a:latin typeface="Lato"/>
              <a:ea typeface="Lato"/>
              <a:cs typeface="Lato"/>
              <a:sym typeface="Lato"/>
            </a:endParaRPr>
          </a:p>
        </p:txBody>
      </p:sp>
      <p:sp>
        <p:nvSpPr>
          <p:cNvPr id="524" name="Google Shape;524;p18"/>
          <p:cNvSpPr txBox="1"/>
          <p:nvPr/>
        </p:nvSpPr>
        <p:spPr>
          <a:xfrm>
            <a:off x="2370479" y="559406"/>
            <a:ext cx="2175600" cy="2081700"/>
          </a:xfrm>
          <a:prstGeom prst="rect">
            <a:avLst/>
          </a:prstGeom>
          <a:noFill/>
          <a:ln w="19050" cap="flat" cmpd="sng">
            <a:solidFill>
              <a:srgbClr val="01A770"/>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1A770"/>
                </a:solidFill>
                <a:latin typeface="Lato"/>
                <a:ea typeface="Lato"/>
                <a:cs typeface="Lato"/>
                <a:sym typeface="Lato"/>
              </a:rPr>
              <a:t>Trauma-Informed</a:t>
            </a:r>
            <a:endParaRPr sz="1800" b="1" i="0" u="none" strike="noStrike" cap="none">
              <a:solidFill>
                <a:srgbClr val="01A77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1A770"/>
                </a:solidFill>
                <a:latin typeface="Lato"/>
                <a:ea typeface="Lato"/>
                <a:cs typeface="Lato"/>
                <a:sym typeface="Lato"/>
              </a:rPr>
              <a:t>Environment</a:t>
            </a:r>
            <a:endParaRPr sz="1800" b="1" i="0" u="none" strike="noStrike" cap="none">
              <a:solidFill>
                <a:srgbClr val="01A770"/>
              </a:solidFill>
              <a:latin typeface="Lato"/>
              <a:ea typeface="Lato"/>
              <a:cs typeface="Lato"/>
              <a:sym typeface="Lato"/>
            </a:endParaRPr>
          </a:p>
        </p:txBody>
      </p:sp>
      <p:sp>
        <p:nvSpPr>
          <p:cNvPr id="525" name="Google Shape;525;p18"/>
          <p:cNvSpPr txBox="1"/>
          <p:nvPr/>
        </p:nvSpPr>
        <p:spPr>
          <a:xfrm>
            <a:off x="4599545" y="559406"/>
            <a:ext cx="2175600" cy="2081700"/>
          </a:xfrm>
          <a:prstGeom prst="rect">
            <a:avLst/>
          </a:prstGeom>
          <a:noFill/>
          <a:ln w="19050" cap="flat" cmpd="sng">
            <a:solidFill>
              <a:srgbClr val="01A770"/>
            </a:solidFill>
            <a:prstDash val="solid"/>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rgbClr val="01A770"/>
                </a:solidFill>
                <a:latin typeface="Lato"/>
                <a:ea typeface="Lato"/>
                <a:cs typeface="Lato"/>
                <a:sym typeface="Lato"/>
              </a:rPr>
              <a:t>Meet People </a:t>
            </a:r>
          </a:p>
          <a:p>
            <a:pPr marL="0" marR="0" lvl="0" indent="0" algn="ctr" rtl="0">
              <a:lnSpc>
                <a:spcPct val="100000"/>
              </a:lnSpc>
              <a:spcBef>
                <a:spcPts val="0"/>
              </a:spcBef>
              <a:spcAft>
                <a:spcPts val="0"/>
              </a:spcAft>
              <a:buClr>
                <a:srgbClr val="000000"/>
              </a:buClr>
              <a:buSzPts val="1800"/>
              <a:buFont typeface="Arial"/>
              <a:buNone/>
            </a:pPr>
            <a:r>
              <a:rPr lang="en" sz="1800" b="1" dirty="0">
                <a:solidFill>
                  <a:srgbClr val="01A770"/>
                </a:solidFill>
                <a:latin typeface="Lato"/>
                <a:ea typeface="Lato"/>
                <a:cs typeface="Lato"/>
                <a:sym typeface="Lato"/>
              </a:rPr>
              <a:t>Where They Are</a:t>
            </a:r>
            <a:endParaRPr sz="1800" b="1" i="0" u="none" strike="noStrike" cap="none" dirty="0">
              <a:solidFill>
                <a:srgbClr val="01A770"/>
              </a:solidFill>
              <a:latin typeface="Lato"/>
              <a:ea typeface="Lato"/>
              <a:cs typeface="Lato"/>
              <a:sym typeface="Lato"/>
            </a:endParaRPr>
          </a:p>
        </p:txBody>
      </p:sp>
      <p:pic>
        <p:nvPicPr>
          <p:cNvPr id="526" name="Google Shape;526;p18"/>
          <p:cNvPicPr preferRelativeResize="0"/>
          <p:nvPr/>
        </p:nvPicPr>
        <p:blipFill rotWithShape="1">
          <a:blip r:embed="rId5">
            <a:alphaModFix/>
          </a:blip>
          <a:srcRect t="51582" r="63216" b="-583"/>
          <a:stretch/>
        </p:blipFill>
        <p:spPr>
          <a:xfrm>
            <a:off x="6828600" y="557841"/>
            <a:ext cx="2173984" cy="2084830"/>
          </a:xfrm>
          <a:prstGeom prst="rect">
            <a:avLst/>
          </a:prstGeom>
          <a:noFill/>
          <a:ln>
            <a:noFill/>
          </a:ln>
        </p:spPr>
      </p:pic>
      <p:sp>
        <p:nvSpPr>
          <p:cNvPr id="527" name="Google Shape;52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
          <p:cNvSpPr txBox="1">
            <a:spLocks noGrp="1"/>
          </p:cNvSpPr>
          <p:nvPr>
            <p:ph type="ctrTitle"/>
          </p:nvPr>
        </p:nvSpPr>
        <p:spPr>
          <a:xfrm>
            <a:off x="311700" y="355567"/>
            <a:ext cx="8520600" cy="732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600" b="1">
                <a:latin typeface="Lato"/>
                <a:ea typeface="Lato"/>
                <a:cs typeface="Lato"/>
                <a:sym typeface="Lato"/>
              </a:rPr>
              <a:t>Disclosures</a:t>
            </a:r>
            <a:endParaRPr sz="3600" b="1">
              <a:latin typeface="Lato"/>
              <a:ea typeface="Lato"/>
              <a:cs typeface="Lato"/>
              <a:sym typeface="Lato"/>
            </a:endParaRPr>
          </a:p>
        </p:txBody>
      </p:sp>
      <p:sp>
        <p:nvSpPr>
          <p:cNvPr id="385" name="Google Shape;385;p2"/>
          <p:cNvSpPr txBox="1"/>
          <p:nvPr/>
        </p:nvSpPr>
        <p:spPr>
          <a:xfrm>
            <a:off x="441790" y="1469205"/>
            <a:ext cx="759260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Lato"/>
                <a:ea typeface="Lato"/>
                <a:cs typeface="Lato"/>
                <a:sym typeface="Lato"/>
              </a:rPr>
              <a:t>The presenters have no related conflicts of interest.</a:t>
            </a:r>
            <a:endParaRPr/>
          </a:p>
        </p:txBody>
      </p:sp>
      <p:sp>
        <p:nvSpPr>
          <p:cNvPr id="386" name="Google Shape;386;p2"/>
          <p:cNvSpPr txBox="1"/>
          <p:nvPr/>
        </p:nvSpPr>
        <p:spPr>
          <a:xfrm>
            <a:off x="8541061" y="4751275"/>
            <a:ext cx="411492" cy="2008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387" name="Google Shape;387;p2"/>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a:t>
            </a:fld>
            <a:endParaRPr sz="12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9"/>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No, standardized drug testing should not be required</a:t>
            </a:r>
            <a:endParaRPr sz="2400" b="1" dirty="0">
              <a:solidFill>
                <a:srgbClr val="4D74BA"/>
              </a:solidFill>
              <a:latin typeface="Lato"/>
              <a:ea typeface="Lato"/>
              <a:cs typeface="Lato"/>
              <a:sym typeface="Lato"/>
            </a:endParaRPr>
          </a:p>
        </p:txBody>
      </p:sp>
      <p:sp>
        <p:nvSpPr>
          <p:cNvPr id="533" name="Google Shape;533;p19"/>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#5</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rgbClr val="000000"/>
                </a:solidFill>
                <a:latin typeface="Lato"/>
                <a:ea typeface="Lato"/>
                <a:cs typeface="Lato"/>
                <a:sym typeface="Lato"/>
              </a:rPr>
              <a:t>Because of the preceding reasons, drug testing is unethical according to international and national principles of clinical care.  </a:t>
            </a:r>
            <a:br>
              <a:rPr lang="en" sz="2400" dirty="0">
                <a:solidFill>
                  <a:srgbClr val="000000"/>
                </a:solidFill>
                <a:latin typeface="Lato"/>
                <a:ea typeface="Lato"/>
                <a:cs typeface="Lato"/>
                <a:sym typeface="Lato"/>
              </a:rPr>
            </a:br>
            <a:endParaRPr sz="2400" dirty="0">
              <a:solidFill>
                <a:srgbClr val="000000"/>
              </a:solidFill>
              <a:latin typeface="Lato"/>
              <a:ea typeface="Lato"/>
              <a:cs typeface="Lato"/>
              <a:sym typeface="Lato"/>
            </a:endParaRPr>
          </a:p>
        </p:txBody>
      </p:sp>
      <p:sp>
        <p:nvSpPr>
          <p:cNvPr id="534" name="Google Shape;534;p19"/>
          <p:cNvSpPr txBox="1"/>
          <p:nvPr/>
        </p:nvSpPr>
        <p:spPr>
          <a:xfrm>
            <a:off x="8506575"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535" name="Google Shape;535;p19"/>
          <p:cNvSpPr txBox="1">
            <a:spLocks noGrp="1"/>
          </p:cNvSpPr>
          <p:nvPr>
            <p:ph type="sldNum" idx="12"/>
          </p:nvPr>
        </p:nvSpPr>
        <p:spPr>
          <a:xfrm>
            <a:off x="8506575"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20</a:t>
            </a:fld>
            <a:endParaRPr sz="1200" dirty="0">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20"/>
          <p:cNvPicPr preferRelativeResize="0"/>
          <p:nvPr/>
        </p:nvPicPr>
        <p:blipFill rotWithShape="1">
          <a:blip r:embed="rId3">
            <a:alphaModFix/>
          </a:blip>
          <a:srcRect l="6969" t="35599" r="8748" b="7211"/>
          <a:stretch/>
        </p:blipFill>
        <p:spPr>
          <a:xfrm>
            <a:off x="206381" y="86683"/>
            <a:ext cx="8731238" cy="4347471"/>
          </a:xfrm>
          <a:prstGeom prst="rect">
            <a:avLst/>
          </a:prstGeom>
          <a:noFill/>
          <a:ln>
            <a:noFill/>
          </a:ln>
          <a:effectLst>
            <a:outerShdw blurRad="57150" dist="19050" dir="5400000" algn="bl" rotWithShape="0">
              <a:srgbClr val="000000">
                <a:alpha val="49803"/>
              </a:srgbClr>
            </a:outerShdw>
          </a:effectLst>
        </p:spPr>
      </p:pic>
      <p:sp>
        <p:nvSpPr>
          <p:cNvPr id="541" name="Google Shape;541;p20"/>
          <p:cNvSpPr txBox="1"/>
          <p:nvPr/>
        </p:nvSpPr>
        <p:spPr>
          <a:xfrm>
            <a:off x="206381" y="4611356"/>
            <a:ext cx="7886700" cy="4974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858585"/>
                </a:solidFill>
                <a:latin typeface="Lato"/>
                <a:ea typeface="Lato"/>
                <a:cs typeface="Lato"/>
                <a:sym typeface="Lato"/>
              </a:rPr>
              <a:t>Baud, C.-A., Schmitt-Koopmann, C., Junod, V., Dickson, C., Brulisauer, L., Broers, B., &amp; Simon, O. (2023). Are urine tests within opioid agonist treatment a justified practice? </a:t>
            </a:r>
            <a:r>
              <a:rPr lang="en" sz="800" b="0" i="1" u="none" strike="noStrike" cap="none">
                <a:solidFill>
                  <a:srgbClr val="858585"/>
                </a:solidFill>
                <a:latin typeface="Lato"/>
                <a:ea typeface="Lato"/>
                <a:cs typeface="Lato"/>
                <a:sym typeface="Lato"/>
              </a:rPr>
              <a:t>Heroin Addiction and Related Clinical Problems</a:t>
            </a:r>
            <a:r>
              <a:rPr lang="en" sz="800" b="0" i="0" u="none" strike="noStrike" cap="none">
                <a:solidFill>
                  <a:srgbClr val="858585"/>
                </a:solidFill>
                <a:latin typeface="Lato"/>
                <a:ea typeface="Lato"/>
                <a:cs typeface="Lato"/>
                <a:sym typeface="Lato"/>
              </a:rPr>
              <a:t>, </a:t>
            </a:r>
            <a:r>
              <a:rPr lang="en" sz="800" b="0" i="1" u="none" strike="noStrike" cap="none">
                <a:solidFill>
                  <a:srgbClr val="858585"/>
                </a:solidFill>
                <a:latin typeface="Lato"/>
                <a:ea typeface="Lato"/>
                <a:cs typeface="Lato"/>
                <a:sym typeface="Lato"/>
              </a:rPr>
              <a:t>25</a:t>
            </a:r>
            <a:r>
              <a:rPr lang="en" sz="800" b="0" i="0" u="none" strike="noStrike" cap="none">
                <a:solidFill>
                  <a:srgbClr val="858585"/>
                </a:solidFill>
                <a:latin typeface="Lato"/>
                <a:ea typeface="Lato"/>
                <a:cs typeface="Lato"/>
                <a:sym typeface="Lato"/>
              </a:rPr>
              <a:t>(6), 25–28. https://www.heroinaddictionrelatedclinicalproblems.org/harcp-archives-doi-articles.php</a:t>
            </a:r>
            <a:endParaRPr sz="800" b="0" i="0" u="none" strike="noStrike" cap="none">
              <a:solidFill>
                <a:srgbClr val="858585"/>
              </a:solidFill>
              <a:latin typeface="Lato"/>
              <a:ea typeface="Lato"/>
              <a:cs typeface="Lato"/>
              <a:sym typeface="Lato"/>
            </a:endParaRPr>
          </a:p>
        </p:txBody>
      </p:sp>
      <p:sp>
        <p:nvSpPr>
          <p:cNvPr id="542" name="Google Shape;542;p20"/>
          <p:cNvSpPr txBox="1"/>
          <p:nvPr/>
        </p:nvSpPr>
        <p:spPr>
          <a:xfrm>
            <a:off x="8506575" y="4758813"/>
            <a:ext cx="279300" cy="196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543" name="Google Shape;543;p20"/>
          <p:cNvSpPr txBox="1">
            <a:spLocks noGrp="1"/>
          </p:cNvSpPr>
          <p:nvPr>
            <p:ph type="sldNum" idx="12"/>
          </p:nvPr>
        </p:nvSpPr>
        <p:spPr>
          <a:xfrm>
            <a:off x="8511525" y="4660544"/>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21</a:t>
            </a:fld>
            <a:endParaRPr sz="1200" dirty="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2"/>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Rebuttal</a:t>
            </a:r>
            <a:r>
              <a:rPr lang="en" sz="2400" b="1" dirty="0">
                <a:latin typeface="Lato"/>
                <a:ea typeface="Lato"/>
                <a:cs typeface="Lato"/>
                <a:sym typeface="Lato"/>
              </a:rPr>
              <a:t> Proposition #1</a:t>
            </a:r>
            <a:endParaRPr sz="2400" b="1" dirty="0">
              <a:latin typeface="Lato"/>
              <a:ea typeface="Lato"/>
              <a:cs typeface="Lato"/>
              <a:sym typeface="Lato"/>
            </a:endParaRPr>
          </a:p>
        </p:txBody>
      </p:sp>
      <p:sp>
        <p:nvSpPr>
          <p:cNvPr id="549" name="Google Shape;549;p22"/>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Standardized drug testing should be required by clinical providers as part of outpatient MOUD treatment.</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No, it should not be required:   Steve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800"/>
              </a:spcAft>
              <a:buClr>
                <a:schemeClr val="dk1"/>
              </a:buClr>
              <a:buSzPts val="1100"/>
              <a:buFont typeface="Arial"/>
              <a:buNone/>
            </a:pPr>
            <a:r>
              <a:rPr lang="en" sz="2400" b="1" dirty="0">
                <a:solidFill>
                  <a:srgbClr val="4D74BA"/>
                </a:solidFill>
                <a:latin typeface="Lato"/>
                <a:ea typeface="Lato"/>
                <a:cs typeface="Lato"/>
                <a:sym typeface="Lato"/>
              </a:rPr>
              <a:t>Rebuttal:   Annie</a:t>
            </a:r>
            <a:r>
              <a:rPr lang="en" sz="2400" dirty="0">
                <a:solidFill>
                  <a:srgbClr val="4D74BA"/>
                </a:solidFill>
                <a:latin typeface="Lato"/>
                <a:ea typeface="Lato"/>
                <a:cs typeface="Lato"/>
                <a:sym typeface="Lato"/>
              </a:rPr>
              <a:t> [5 minutes]</a:t>
            </a:r>
            <a:endParaRPr sz="2400" dirty="0">
              <a:solidFill>
                <a:srgbClr val="4D74BA"/>
              </a:solidFill>
              <a:latin typeface="Lato"/>
              <a:ea typeface="Lato"/>
              <a:cs typeface="Lato"/>
              <a:sym typeface="Lato"/>
            </a:endParaRPr>
          </a:p>
        </p:txBody>
      </p:sp>
      <p:sp>
        <p:nvSpPr>
          <p:cNvPr id="550" name="Google Shape;550;p22"/>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551" name="Google Shape;551;p22"/>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22</a:t>
            </a:fld>
            <a:endParaRPr sz="1200" dirty="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3"/>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FF"/>
              </a:buClr>
              <a:buSzPts val="2800"/>
              <a:buFont typeface="Lato"/>
              <a:buNone/>
            </a:pPr>
            <a:r>
              <a:rPr lang="en" sz="2400" dirty="0">
                <a:solidFill>
                  <a:srgbClr val="4D74BA"/>
                </a:solidFill>
                <a:latin typeface="Lato"/>
                <a:ea typeface="Lato"/>
                <a:cs typeface="Lato"/>
                <a:sym typeface="Lato"/>
              </a:rPr>
              <a:t>Yes, standardized drug testing should not be required</a:t>
            </a:r>
            <a:endParaRPr sz="2400" dirty="0">
              <a:solidFill>
                <a:srgbClr val="4D74BA"/>
              </a:solidFill>
              <a:latin typeface="Lato"/>
              <a:ea typeface="Lato"/>
              <a:cs typeface="Lato"/>
              <a:sym typeface="Lato"/>
            </a:endParaRPr>
          </a:p>
        </p:txBody>
      </p:sp>
      <p:sp>
        <p:nvSpPr>
          <p:cNvPr id="557" name="Google Shape;557;p23"/>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rgbClr val="000000"/>
              </a:buClr>
              <a:buSzPts val="1800"/>
              <a:buNone/>
            </a:pPr>
            <a:r>
              <a:rPr lang="en" sz="2400" b="1">
                <a:solidFill>
                  <a:srgbClr val="000000"/>
                </a:solidFill>
                <a:latin typeface="Lato"/>
                <a:ea typeface="Lato"/>
                <a:cs typeface="Lato"/>
                <a:sym typeface="Lato"/>
              </a:rPr>
              <a:t>Reason #3</a:t>
            </a:r>
            <a:endParaRPr sz="2400" b="1">
              <a:solidFill>
                <a:srgbClr val="000000"/>
              </a:solidFill>
              <a:latin typeface="Lato"/>
              <a:ea typeface="Lato"/>
              <a:cs typeface="Lato"/>
              <a:sym typeface="Lato"/>
            </a:endParaRPr>
          </a:p>
          <a:p>
            <a:pPr marL="0" lvl="0" indent="0" algn="l" rtl="0">
              <a:lnSpc>
                <a:spcPct val="107916"/>
              </a:lnSpc>
              <a:spcBef>
                <a:spcPts val="800"/>
              </a:spcBef>
              <a:spcAft>
                <a:spcPts val="0"/>
              </a:spcAft>
              <a:buClr>
                <a:srgbClr val="000000"/>
              </a:buClr>
              <a:buSzPts val="1800"/>
              <a:buNone/>
            </a:pPr>
            <a:r>
              <a:rPr lang="en" sz="2400">
                <a:solidFill>
                  <a:srgbClr val="000000"/>
                </a:solidFill>
                <a:latin typeface="Lato"/>
                <a:ea typeface="Lato"/>
                <a:cs typeface="Lato"/>
                <a:sym typeface="Lato"/>
              </a:rPr>
              <a:t>Clinicians and their organizations continue to demonstrate:</a:t>
            </a:r>
            <a:endParaRPr sz="2400">
              <a:solidFill>
                <a:srgbClr val="000000"/>
              </a:solidFill>
              <a:latin typeface="Lato"/>
              <a:ea typeface="Lato"/>
              <a:cs typeface="Lato"/>
              <a:sym typeface="Lato"/>
            </a:endParaRPr>
          </a:p>
          <a:p>
            <a:pPr marL="457189" lvl="0" indent="-380990" algn="l" rtl="0">
              <a:lnSpc>
                <a:spcPct val="107916"/>
              </a:lnSpc>
              <a:spcBef>
                <a:spcPts val="80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cannot accurately interpret drug tests</a:t>
            </a:r>
            <a:endParaRPr sz="2400">
              <a:solidFill>
                <a:srgbClr val="000000"/>
              </a:solidFill>
              <a:latin typeface="Lato"/>
              <a:ea typeface="Lato"/>
              <a:cs typeface="Lato"/>
              <a:sym typeface="Lato"/>
            </a:endParaRPr>
          </a:p>
          <a:p>
            <a:pPr marL="457189" lvl="0" indent="-38099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do not order confirmatory testing when required for clinical decision-making</a:t>
            </a:r>
            <a:endParaRPr sz="2400">
              <a:solidFill>
                <a:srgbClr val="000000"/>
              </a:solidFill>
              <a:latin typeface="Lato"/>
              <a:ea typeface="Lato"/>
              <a:cs typeface="Lato"/>
              <a:sym typeface="Lato"/>
            </a:endParaRPr>
          </a:p>
          <a:p>
            <a:pPr marL="457189" lvl="0" indent="-38099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They have an untenable ethical quandary because more accurate testings increases costs</a:t>
            </a:r>
            <a:endParaRPr sz="2400">
              <a:solidFill>
                <a:srgbClr val="000000"/>
              </a:solidFill>
              <a:latin typeface="Lato"/>
              <a:ea typeface="Lato"/>
              <a:cs typeface="Lato"/>
              <a:sym typeface="Lato"/>
            </a:endParaRPr>
          </a:p>
          <a:p>
            <a:pPr marL="457189" lvl="0" indent="-380990" algn="l" rtl="0">
              <a:lnSpc>
                <a:spcPct val="107916"/>
              </a:lnSpc>
              <a:spcBef>
                <a:spcPts val="0"/>
              </a:spcBef>
              <a:spcAft>
                <a:spcPts val="0"/>
              </a:spcAft>
              <a:buClr>
                <a:srgbClr val="000000"/>
              </a:buClr>
              <a:buSzPts val="2400"/>
              <a:buFont typeface="Lato"/>
              <a:buAutoNum type="alphaLcPeriod"/>
            </a:pPr>
            <a:r>
              <a:rPr lang="en" sz="2400">
                <a:solidFill>
                  <a:srgbClr val="000000"/>
                </a:solidFill>
                <a:latin typeface="Lato"/>
                <a:ea typeface="Lato"/>
                <a:cs typeface="Lato"/>
                <a:sym typeface="Lato"/>
              </a:rPr>
              <a:t>Power corrupts</a:t>
            </a:r>
            <a:br>
              <a:rPr lang="en" sz="2400">
                <a:solidFill>
                  <a:srgbClr val="000000"/>
                </a:solidFill>
                <a:latin typeface="Lato"/>
                <a:ea typeface="Lato"/>
                <a:cs typeface="Lato"/>
                <a:sym typeface="Lato"/>
              </a:rPr>
            </a:br>
            <a:endParaRPr sz="2400">
              <a:solidFill>
                <a:srgbClr val="000000"/>
              </a:solidFill>
              <a:latin typeface="Lato"/>
              <a:ea typeface="Lato"/>
              <a:cs typeface="Lato"/>
              <a:sym typeface="Lato"/>
            </a:endParaRPr>
          </a:p>
        </p:txBody>
      </p:sp>
      <p:sp>
        <p:nvSpPr>
          <p:cNvPr id="558" name="Google Shape;558;p23"/>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cxnSp>
        <p:nvCxnSpPr>
          <p:cNvPr id="559" name="Google Shape;559;p23"/>
          <p:cNvCxnSpPr/>
          <p:nvPr/>
        </p:nvCxnSpPr>
        <p:spPr>
          <a:xfrm>
            <a:off x="2082868" y="2075874"/>
            <a:ext cx="458947" cy="0"/>
          </a:xfrm>
          <a:prstGeom prst="straightConnector1">
            <a:avLst/>
          </a:prstGeom>
          <a:noFill/>
          <a:ln w="76200" cap="flat" cmpd="sng">
            <a:solidFill>
              <a:srgbClr val="FF0000"/>
            </a:solidFill>
            <a:prstDash val="solid"/>
            <a:miter lim="800000"/>
            <a:headEnd type="none" w="sm" len="sm"/>
            <a:tailEnd type="none" w="sm" len="sm"/>
          </a:ln>
        </p:spPr>
      </p:cxnSp>
      <p:cxnSp>
        <p:nvCxnSpPr>
          <p:cNvPr id="560" name="Google Shape;560;p23"/>
          <p:cNvCxnSpPr/>
          <p:nvPr/>
        </p:nvCxnSpPr>
        <p:spPr>
          <a:xfrm>
            <a:off x="2044768" y="2489531"/>
            <a:ext cx="458947" cy="0"/>
          </a:xfrm>
          <a:prstGeom prst="straightConnector1">
            <a:avLst/>
          </a:prstGeom>
          <a:noFill/>
          <a:ln w="76200" cap="flat" cmpd="sng">
            <a:solidFill>
              <a:srgbClr val="FF0000"/>
            </a:solidFill>
            <a:prstDash val="solid"/>
            <a:miter lim="800000"/>
            <a:headEnd type="none" w="sm" len="sm"/>
            <a:tailEnd type="none" w="sm" len="sm"/>
          </a:ln>
        </p:spPr>
      </p:cxnSp>
      <p:cxnSp>
        <p:nvCxnSpPr>
          <p:cNvPr id="561" name="Google Shape;561;p23"/>
          <p:cNvCxnSpPr/>
          <p:nvPr/>
        </p:nvCxnSpPr>
        <p:spPr>
          <a:xfrm>
            <a:off x="856739" y="3239656"/>
            <a:ext cx="7497552" cy="0"/>
          </a:xfrm>
          <a:prstGeom prst="straightConnector1">
            <a:avLst/>
          </a:prstGeom>
          <a:noFill/>
          <a:ln w="76200" cap="flat" cmpd="sng">
            <a:solidFill>
              <a:srgbClr val="FF0000"/>
            </a:solidFill>
            <a:prstDash val="solid"/>
            <a:miter lim="800000"/>
            <a:headEnd type="none" w="sm" len="sm"/>
            <a:tailEnd type="none" w="sm" len="sm"/>
          </a:ln>
        </p:spPr>
      </p:cxnSp>
      <p:cxnSp>
        <p:nvCxnSpPr>
          <p:cNvPr id="562" name="Google Shape;562;p23"/>
          <p:cNvCxnSpPr/>
          <p:nvPr/>
        </p:nvCxnSpPr>
        <p:spPr>
          <a:xfrm>
            <a:off x="856739" y="3641438"/>
            <a:ext cx="4290225" cy="0"/>
          </a:xfrm>
          <a:prstGeom prst="straightConnector1">
            <a:avLst/>
          </a:prstGeom>
          <a:noFill/>
          <a:ln w="76200" cap="flat" cmpd="sng">
            <a:solidFill>
              <a:srgbClr val="FF0000"/>
            </a:solidFill>
            <a:prstDash val="solid"/>
            <a:miter lim="800000"/>
            <a:headEnd type="none" w="sm" len="sm"/>
            <a:tailEnd type="none" w="sm" len="sm"/>
          </a:ln>
        </p:spPr>
      </p:cxnSp>
      <p:cxnSp>
        <p:nvCxnSpPr>
          <p:cNvPr id="563" name="Google Shape;563;p23"/>
          <p:cNvCxnSpPr/>
          <p:nvPr/>
        </p:nvCxnSpPr>
        <p:spPr>
          <a:xfrm>
            <a:off x="856740" y="4043220"/>
            <a:ext cx="2142770" cy="0"/>
          </a:xfrm>
          <a:prstGeom prst="straightConnector1">
            <a:avLst/>
          </a:prstGeom>
          <a:noFill/>
          <a:ln w="76200" cap="flat" cmpd="sng">
            <a:solidFill>
              <a:srgbClr val="FF0000"/>
            </a:solidFill>
            <a:prstDash val="solid"/>
            <a:miter lim="800000"/>
            <a:headEnd type="none" w="sm" len="sm"/>
            <a:tailEnd type="none" w="sm" len="sm"/>
          </a:ln>
        </p:spPr>
      </p:cxnSp>
      <p:sp>
        <p:nvSpPr>
          <p:cNvPr id="564" name="Google Shape;564;p23"/>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23</a:t>
            </a:fld>
            <a:endParaRPr sz="12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500"/>
                                        <p:tgtEl>
                                          <p:spTgt spid="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0"/>
                                        </p:tgtEl>
                                        <p:attrNameLst>
                                          <p:attrName>style.visibility</p:attrName>
                                        </p:attrNameLst>
                                      </p:cBhvr>
                                      <p:to>
                                        <p:strVal val="visible"/>
                                      </p:to>
                                    </p:set>
                                    <p:animEffect transition="in" filter="fade">
                                      <p:cBhvr>
                                        <p:cTn id="12" dur="500"/>
                                        <p:tgtEl>
                                          <p:spTgt spid="5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1"/>
                                        </p:tgtEl>
                                        <p:attrNameLst>
                                          <p:attrName>style.visibility</p:attrName>
                                        </p:attrNameLst>
                                      </p:cBhvr>
                                      <p:to>
                                        <p:strVal val="visible"/>
                                      </p:to>
                                    </p:set>
                                    <p:animEffect transition="in" filter="fade">
                                      <p:cBhvr>
                                        <p:cTn id="17" dur="500"/>
                                        <p:tgtEl>
                                          <p:spTgt spid="561"/>
                                        </p:tgtEl>
                                      </p:cBhvr>
                                    </p:animEffect>
                                  </p:childTnLst>
                                </p:cTn>
                              </p:par>
                              <p:par>
                                <p:cTn id="18" presetID="10" presetClass="entr" presetSubtype="0" fill="hold" nodeType="withEffect">
                                  <p:stCondLst>
                                    <p:cond delay="0"/>
                                  </p:stCondLst>
                                  <p:childTnLst>
                                    <p:set>
                                      <p:cBhvr>
                                        <p:cTn id="19" dur="1" fill="hold">
                                          <p:stCondLst>
                                            <p:cond delay="0"/>
                                          </p:stCondLst>
                                        </p:cTn>
                                        <p:tgtEl>
                                          <p:spTgt spid="562"/>
                                        </p:tgtEl>
                                        <p:attrNameLst>
                                          <p:attrName>style.visibility</p:attrName>
                                        </p:attrNameLst>
                                      </p:cBhvr>
                                      <p:to>
                                        <p:strVal val="visible"/>
                                      </p:to>
                                    </p:set>
                                    <p:animEffect transition="in" filter="fade">
                                      <p:cBhvr>
                                        <p:cTn id="20" dur="500"/>
                                        <p:tgtEl>
                                          <p:spTgt spid="5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3"/>
                                        </p:tgtEl>
                                        <p:attrNameLst>
                                          <p:attrName>style.visibility</p:attrName>
                                        </p:attrNameLst>
                                      </p:cBhvr>
                                      <p:to>
                                        <p:strVal val="visible"/>
                                      </p:to>
                                    </p:set>
                                    <p:animEffect transition="in" filter="fade">
                                      <p:cBhvr>
                                        <p:cTn id="25"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4"/>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FF"/>
              </a:buClr>
              <a:buSzPts val="2800"/>
              <a:buFont typeface="Lato"/>
              <a:buNone/>
            </a:pPr>
            <a:r>
              <a:rPr lang="en" sz="2400" dirty="0">
                <a:solidFill>
                  <a:srgbClr val="4D74BA"/>
                </a:solidFill>
                <a:latin typeface="Lato"/>
                <a:ea typeface="Lato"/>
                <a:cs typeface="Lato"/>
                <a:sym typeface="Lato"/>
              </a:rPr>
              <a:t>Yes, standardized drug testing should be required</a:t>
            </a:r>
            <a:endParaRPr sz="2400" dirty="0">
              <a:solidFill>
                <a:srgbClr val="4D74BA"/>
              </a:solidFill>
              <a:latin typeface="Lato"/>
              <a:ea typeface="Lato"/>
              <a:cs typeface="Lato"/>
              <a:sym typeface="Lato"/>
            </a:endParaRPr>
          </a:p>
        </p:txBody>
      </p:sp>
      <p:sp>
        <p:nvSpPr>
          <p:cNvPr id="570" name="Google Shape;570;p24"/>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rgbClr val="000000"/>
              </a:buClr>
              <a:buSzPts val="1800"/>
              <a:buNone/>
            </a:pPr>
            <a:r>
              <a:rPr lang="en" sz="2400" b="1" dirty="0">
                <a:solidFill>
                  <a:srgbClr val="000000"/>
                </a:solidFill>
                <a:latin typeface="Lato"/>
                <a:ea typeface="Lato"/>
                <a:cs typeface="Lato"/>
                <a:sym typeface="Lato"/>
              </a:rPr>
              <a:t>Reason #4</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0"/>
              </a:spcAft>
              <a:buClr>
                <a:srgbClr val="000000"/>
              </a:buClr>
              <a:buSzPts val="1800"/>
              <a:buNone/>
            </a:pPr>
            <a:r>
              <a:rPr lang="en" sz="2400" dirty="0">
                <a:solidFill>
                  <a:srgbClr val="000000"/>
                </a:solidFill>
                <a:latin typeface="Lato"/>
                <a:ea typeface="Lato"/>
                <a:cs typeface="Lato"/>
                <a:sym typeface="Lato"/>
              </a:rPr>
              <a:t>Drug testing is the opposite of low-threshold, harm reduction and is a barrier to life-saving treatment in the midst of an epidemic of lethal synthetic opioids. </a:t>
            </a:r>
            <a:endParaRPr dirty="0"/>
          </a:p>
          <a:p>
            <a:pPr marL="0" lvl="0" indent="0" algn="l" rtl="0">
              <a:lnSpc>
                <a:spcPct val="107916"/>
              </a:lnSpc>
              <a:spcBef>
                <a:spcPts val="1600"/>
              </a:spcBef>
              <a:spcAft>
                <a:spcPts val="800"/>
              </a:spcAft>
              <a:buClr>
                <a:srgbClr val="000000"/>
              </a:buClr>
              <a:buSzPts val="1800"/>
              <a:buNone/>
            </a:pPr>
            <a:r>
              <a:rPr lang="en" sz="2400" dirty="0">
                <a:solidFill>
                  <a:srgbClr val="000000"/>
                </a:solidFill>
                <a:latin typeface="Lato"/>
                <a:ea typeface="Lato"/>
                <a:cs typeface="Lato"/>
                <a:sym typeface="Lato"/>
              </a:rPr>
              <a:t>Drug testing is </a:t>
            </a:r>
            <a:r>
              <a:rPr lang="en" sz="2400" u="sng" dirty="0">
                <a:solidFill>
                  <a:srgbClr val="000000"/>
                </a:solidFill>
                <a:latin typeface="Lato"/>
                <a:ea typeface="Lato"/>
                <a:cs typeface="Lato"/>
                <a:sym typeface="Lato"/>
              </a:rPr>
              <a:t>not</a:t>
            </a:r>
            <a:r>
              <a:rPr lang="en" sz="2400" dirty="0">
                <a:solidFill>
                  <a:srgbClr val="000000"/>
                </a:solidFill>
                <a:latin typeface="Lato"/>
                <a:ea typeface="Lato"/>
                <a:cs typeface="Lato"/>
                <a:sym typeface="Lato"/>
              </a:rPr>
              <a:t> the barrier to life-saving treatment, rather it is people’s impression of the test and the weaponization of results. </a:t>
            </a:r>
            <a:br>
              <a:rPr lang="en" sz="2400" dirty="0">
                <a:solidFill>
                  <a:srgbClr val="000000"/>
                </a:solidFill>
                <a:latin typeface="Lato"/>
                <a:ea typeface="Lato"/>
                <a:cs typeface="Lato"/>
                <a:sym typeface="Lato"/>
              </a:rPr>
            </a:br>
            <a:endParaRPr sz="2400" dirty="0">
              <a:solidFill>
                <a:srgbClr val="000000"/>
              </a:solidFill>
              <a:latin typeface="Lato"/>
              <a:ea typeface="Lato"/>
              <a:cs typeface="Lato"/>
              <a:sym typeface="Lato"/>
            </a:endParaRPr>
          </a:p>
        </p:txBody>
      </p:sp>
      <p:sp>
        <p:nvSpPr>
          <p:cNvPr id="571" name="Google Shape;571;p24"/>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
        <p:nvSpPr>
          <p:cNvPr id="572" name="Google Shape;572;p24"/>
          <p:cNvSpPr/>
          <p:nvPr/>
        </p:nvSpPr>
        <p:spPr>
          <a:xfrm>
            <a:off x="2660073" y="1136074"/>
            <a:ext cx="3041074" cy="1610606"/>
          </a:xfrm>
          <a:prstGeom prst="mathMultiply">
            <a:avLst>
              <a:gd name="adj1" fmla="val 2352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3" name="Google Shape;573;p24"/>
          <p:cNvSpPr txBox="1">
            <a:spLocks noGrp="1"/>
          </p:cNvSpPr>
          <p:nvPr>
            <p:ph type="sldNum" idx="12"/>
          </p:nvPr>
        </p:nvSpPr>
        <p:spPr>
          <a:xfrm>
            <a:off x="8557950"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24</a:t>
            </a:fld>
            <a:endParaRPr sz="1200" dirty="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5"/>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Rebuttal</a:t>
            </a:r>
            <a:r>
              <a:rPr lang="en" sz="2400" b="1" dirty="0">
                <a:latin typeface="Lato"/>
                <a:ea typeface="Lato"/>
                <a:cs typeface="Lato"/>
                <a:sym typeface="Lato"/>
              </a:rPr>
              <a:t> Proposition #1</a:t>
            </a:r>
            <a:endParaRPr sz="2400" b="1" dirty="0">
              <a:latin typeface="Lato"/>
              <a:ea typeface="Lato"/>
              <a:cs typeface="Lato"/>
              <a:sym typeface="Lato"/>
            </a:endParaRPr>
          </a:p>
        </p:txBody>
      </p:sp>
      <p:sp>
        <p:nvSpPr>
          <p:cNvPr id="579" name="Google Shape;579;p25"/>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Standardized drug testing should be required by clinical providers as part of outpatient MOUD treatment.</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Yes, it should be required:	Annie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b="1" dirty="0">
                <a:solidFill>
                  <a:srgbClr val="4D74BA"/>
                </a:solidFill>
                <a:latin typeface="Lato"/>
                <a:ea typeface="Lato"/>
                <a:cs typeface="Lato"/>
                <a:sym typeface="Lato"/>
              </a:rPr>
              <a:t>Rebuttal:  Steve </a:t>
            </a:r>
            <a:r>
              <a:rPr lang="en" sz="2400" dirty="0">
                <a:solidFill>
                  <a:srgbClr val="4D74BA"/>
                </a:solidFill>
                <a:latin typeface="Lato"/>
                <a:ea typeface="Lato"/>
                <a:cs typeface="Lato"/>
                <a:sym typeface="Lato"/>
              </a:rPr>
              <a:t>[5 minutes]</a:t>
            </a:r>
            <a:endParaRPr sz="2400" dirty="0">
              <a:solidFill>
                <a:srgbClr val="4D74BA"/>
              </a:solidFill>
              <a:latin typeface="Lato"/>
              <a:ea typeface="Lato"/>
              <a:cs typeface="Lato"/>
              <a:sym typeface="Lato"/>
            </a:endParaRPr>
          </a:p>
        </p:txBody>
      </p:sp>
      <p:sp>
        <p:nvSpPr>
          <p:cNvPr id="580" name="Google Shape;580;p25"/>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581" name="Google Shape;581;p25"/>
          <p:cNvSpPr txBox="1">
            <a:spLocks noGrp="1"/>
          </p:cNvSpPr>
          <p:nvPr>
            <p:ph type="sldNum" idx="12"/>
          </p:nvPr>
        </p:nvSpPr>
        <p:spPr>
          <a:xfrm>
            <a:off x="8517675"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25</a:t>
            </a:fld>
            <a:endParaRPr sz="1200" dirty="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6"/>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a:latin typeface="Lato"/>
                <a:ea typeface="Lato"/>
                <a:cs typeface="Lato"/>
                <a:sym typeface="Lato"/>
              </a:rPr>
              <a:t>Proposition #2</a:t>
            </a:r>
            <a:endParaRPr sz="2400" b="1">
              <a:latin typeface="Lato"/>
              <a:ea typeface="Lato"/>
              <a:cs typeface="Lato"/>
              <a:sym typeface="Lato"/>
            </a:endParaRPr>
          </a:p>
        </p:txBody>
      </p:sp>
      <p:sp>
        <p:nvSpPr>
          <p:cNvPr id="587" name="Google Shape;587;p26"/>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Drug testing should be opt-out rather than opt-in.</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[Everyone is tested unless they actively decline.]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b="1" dirty="0">
                <a:solidFill>
                  <a:srgbClr val="4D74BA"/>
                </a:solidFill>
                <a:latin typeface="Lato"/>
                <a:ea typeface="Lato"/>
                <a:cs typeface="Lato"/>
                <a:sym typeface="Lato"/>
              </a:rPr>
              <a:t>Yes, it should be opt-out:  Steve</a:t>
            </a:r>
            <a:r>
              <a:rPr lang="en" sz="2400" dirty="0">
                <a:solidFill>
                  <a:srgbClr val="4D74BA"/>
                </a:solidFill>
                <a:latin typeface="Lato"/>
                <a:ea typeface="Lato"/>
                <a:cs typeface="Lato"/>
                <a:sym typeface="Lato"/>
              </a:rPr>
              <a:t> [8 minutes]</a:t>
            </a:r>
            <a:endParaRPr sz="2400" dirty="0">
              <a:solidFill>
                <a:srgbClr val="4D74BA"/>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chemeClr val="dk1"/>
                </a:solidFill>
                <a:latin typeface="Lato"/>
                <a:ea typeface="Lato"/>
                <a:cs typeface="Lato"/>
                <a:sym typeface="Lato"/>
              </a:rPr>
              <a:t>No, it should be opt-in: 	Annie</a:t>
            </a:r>
            <a:endParaRPr sz="2400" dirty="0">
              <a:solidFill>
                <a:schemeClr val="dk1"/>
              </a:solidFill>
              <a:latin typeface="Lato"/>
              <a:ea typeface="Lato"/>
              <a:cs typeface="Lato"/>
              <a:sym typeface="Lato"/>
            </a:endParaRPr>
          </a:p>
        </p:txBody>
      </p:sp>
      <p:sp>
        <p:nvSpPr>
          <p:cNvPr id="588" name="Google Shape;588;p26"/>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589" name="Google Shape;589;p26"/>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26</a:t>
            </a:fld>
            <a:endParaRPr sz="12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Yes, drug testing should be opt-out</a:t>
            </a:r>
            <a:endParaRPr sz="2400" b="1" dirty="0">
              <a:solidFill>
                <a:srgbClr val="4D74BA"/>
              </a:solidFill>
              <a:latin typeface="Lato"/>
              <a:ea typeface="Lato"/>
              <a:cs typeface="Lato"/>
              <a:sym typeface="Lato"/>
            </a:endParaRPr>
          </a:p>
        </p:txBody>
      </p:sp>
      <p:sp>
        <p:nvSpPr>
          <p:cNvPr id="595" name="Google Shape;595;p27"/>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#1</a:t>
            </a:r>
            <a:endParaRPr sz="2400" b="1" dirty="0">
              <a:solidFill>
                <a:srgbClr val="000000"/>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rgbClr val="000000"/>
                </a:solidFill>
                <a:latin typeface="Lato"/>
                <a:ea typeface="Lato"/>
                <a:cs typeface="Lato"/>
                <a:sym typeface="Lato"/>
              </a:rPr>
              <a:t>Testing should be the default practice. Otherwise, people with a lower perception of agency will feel more compelled to “opt-in” by clinicians and organizations. </a:t>
            </a:r>
            <a:endParaRPr sz="2400" dirty="0">
              <a:solidFill>
                <a:srgbClr val="000000"/>
              </a:solidFill>
              <a:latin typeface="Lato"/>
              <a:ea typeface="Lato"/>
              <a:cs typeface="Lato"/>
              <a:sym typeface="Lato"/>
            </a:endParaRPr>
          </a:p>
        </p:txBody>
      </p:sp>
      <p:sp>
        <p:nvSpPr>
          <p:cNvPr id="596" name="Google Shape;596;p27"/>
          <p:cNvSpPr txBox="1"/>
          <p:nvPr/>
        </p:nvSpPr>
        <p:spPr>
          <a:xfrm>
            <a:off x="8511725"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597" name="Google Shape;597;p27"/>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27</a:t>
            </a:fld>
            <a:endParaRPr sz="1200" dirty="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8"/>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Yes, drug testing should be opt-out</a:t>
            </a:r>
            <a:endParaRPr sz="2400" b="1" dirty="0">
              <a:solidFill>
                <a:srgbClr val="4D74BA"/>
              </a:solidFill>
              <a:latin typeface="Lato"/>
              <a:ea typeface="Lato"/>
              <a:cs typeface="Lato"/>
              <a:sym typeface="Lato"/>
            </a:endParaRPr>
          </a:p>
        </p:txBody>
      </p:sp>
      <p:sp>
        <p:nvSpPr>
          <p:cNvPr id="603" name="Google Shape;603;p28"/>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#2</a:t>
            </a:r>
            <a:endParaRPr sz="2400" b="1" dirty="0">
              <a:solidFill>
                <a:srgbClr val="000000"/>
              </a:solidFill>
              <a:latin typeface="Lato"/>
              <a:ea typeface="Lato"/>
              <a:cs typeface="Lato"/>
              <a:sym typeface="Lato"/>
            </a:endParaRPr>
          </a:p>
          <a:p>
            <a:pPr marL="0" lvl="0" indent="0" algn="l" rtl="0">
              <a:lnSpc>
                <a:spcPct val="107916"/>
              </a:lnSpc>
              <a:spcBef>
                <a:spcPts val="1400"/>
              </a:spcBef>
              <a:spcAft>
                <a:spcPts val="0"/>
              </a:spcAft>
              <a:buSzPts val="1800"/>
              <a:buNone/>
            </a:pPr>
            <a:r>
              <a:rPr lang="en" sz="2400" dirty="0">
                <a:solidFill>
                  <a:srgbClr val="000000"/>
                </a:solidFill>
                <a:latin typeface="Lato"/>
                <a:ea typeface="Lato"/>
                <a:cs typeface="Lato"/>
                <a:sym typeface="Lato"/>
              </a:rPr>
              <a:t>We are giving a medical treatment and people should expect to have an objective test. </a:t>
            </a:r>
            <a:endParaRPr sz="2400" dirty="0">
              <a:solidFill>
                <a:srgbClr val="000000"/>
              </a:solidFill>
              <a:latin typeface="Lato"/>
              <a:ea typeface="Lato"/>
              <a:cs typeface="Lato"/>
              <a:sym typeface="Lato"/>
            </a:endParaRPr>
          </a:p>
          <a:p>
            <a:pPr marL="0" lvl="0" indent="0" algn="l" rtl="0">
              <a:lnSpc>
                <a:spcPct val="107916"/>
              </a:lnSpc>
              <a:spcBef>
                <a:spcPts val="2600"/>
              </a:spcBef>
              <a:spcAft>
                <a:spcPts val="800"/>
              </a:spcAft>
              <a:buSzPts val="1800"/>
              <a:buNone/>
            </a:pPr>
            <a:r>
              <a:rPr lang="en" sz="2400" dirty="0">
                <a:solidFill>
                  <a:srgbClr val="000000"/>
                </a:solidFill>
                <a:latin typeface="Lato"/>
                <a:ea typeface="Lato"/>
                <a:cs typeface="Lato"/>
                <a:sym typeface="Lato"/>
              </a:rPr>
              <a:t>We don’t allow patients to receive ongoing blood transfusions without a hematocrit, antihypertensive medication without a blood pressure measurement, or chemotherapy without cancer staging and surveillance. </a:t>
            </a:r>
            <a:endParaRPr sz="2400" dirty="0">
              <a:solidFill>
                <a:srgbClr val="000000"/>
              </a:solidFill>
              <a:latin typeface="Lato"/>
              <a:ea typeface="Lato"/>
              <a:cs typeface="Lato"/>
              <a:sym typeface="Lato"/>
            </a:endParaRPr>
          </a:p>
        </p:txBody>
      </p:sp>
      <p:sp>
        <p:nvSpPr>
          <p:cNvPr id="604" name="Google Shape;604;p28"/>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605" name="Google Shape;605;p28"/>
          <p:cNvSpPr txBox="1">
            <a:spLocks noGrp="1"/>
          </p:cNvSpPr>
          <p:nvPr>
            <p:ph type="sldNum" idx="12"/>
          </p:nvPr>
        </p:nvSpPr>
        <p:spPr>
          <a:xfrm>
            <a:off x="8517675"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28</a:t>
            </a:fld>
            <a:endParaRPr sz="1200" dirty="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9"/>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Yes, drug testing should be opt-out</a:t>
            </a:r>
            <a:endParaRPr sz="2400" b="1" dirty="0">
              <a:solidFill>
                <a:srgbClr val="4D74BA"/>
              </a:solidFill>
              <a:latin typeface="Lato"/>
              <a:ea typeface="Lato"/>
              <a:cs typeface="Lato"/>
              <a:sym typeface="Lato"/>
            </a:endParaRPr>
          </a:p>
        </p:txBody>
      </p:sp>
      <p:sp>
        <p:nvSpPr>
          <p:cNvPr id="611" name="Google Shape;611;p29"/>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#3</a:t>
            </a:r>
            <a:endParaRPr sz="2400" b="1" dirty="0">
              <a:solidFill>
                <a:srgbClr val="000000"/>
              </a:solidFill>
              <a:latin typeface="Lato"/>
              <a:ea typeface="Lato"/>
              <a:cs typeface="Lato"/>
              <a:sym typeface="Lato"/>
            </a:endParaRPr>
          </a:p>
          <a:p>
            <a:pPr marL="0" lvl="0" indent="0" algn="l" rtl="0">
              <a:lnSpc>
                <a:spcPct val="107916"/>
              </a:lnSpc>
              <a:spcBef>
                <a:spcPts val="1400"/>
              </a:spcBef>
              <a:spcAft>
                <a:spcPts val="800"/>
              </a:spcAft>
              <a:buSzPts val="1800"/>
              <a:buNone/>
            </a:pPr>
            <a:r>
              <a:rPr lang="en" sz="2400" dirty="0">
                <a:solidFill>
                  <a:srgbClr val="000000"/>
                </a:solidFill>
                <a:latin typeface="Lato"/>
                <a:ea typeface="Lato"/>
                <a:cs typeface="Lato"/>
                <a:sym typeface="Lato"/>
              </a:rPr>
              <a:t>If testing is not the default practice, patients will have vastly different care experiences depending on their clinic’s culture and expectations.</a:t>
            </a:r>
            <a:endParaRPr sz="2400" dirty="0">
              <a:solidFill>
                <a:srgbClr val="000000"/>
              </a:solidFill>
              <a:latin typeface="Lato"/>
              <a:ea typeface="Lato"/>
              <a:cs typeface="Lato"/>
              <a:sym typeface="Lato"/>
            </a:endParaRPr>
          </a:p>
        </p:txBody>
      </p:sp>
      <p:sp>
        <p:nvSpPr>
          <p:cNvPr id="612" name="Google Shape;612;p29"/>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613" name="Google Shape;613;p29"/>
          <p:cNvSpPr txBox="1">
            <a:spLocks noGrp="1"/>
          </p:cNvSpPr>
          <p:nvPr>
            <p:ph type="sldNum" idx="12"/>
          </p:nvPr>
        </p:nvSpPr>
        <p:spPr>
          <a:xfrm>
            <a:off x="8517675"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29</a:t>
            </a:fld>
            <a:endParaRPr sz="1200" dirty="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
          <p:cNvSpPr txBox="1"/>
          <p:nvPr/>
        </p:nvSpPr>
        <p:spPr>
          <a:xfrm>
            <a:off x="8541061" y="4751275"/>
            <a:ext cx="411492" cy="2008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393" name="Google Shape;393;p3"/>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3</a:t>
            </a:fld>
            <a:endParaRPr sz="1200">
              <a:latin typeface="Lato"/>
              <a:ea typeface="Lato"/>
              <a:cs typeface="Lato"/>
              <a:sym typeface="Lato"/>
            </a:endParaRPr>
          </a:p>
        </p:txBody>
      </p:sp>
      <p:sp>
        <p:nvSpPr>
          <p:cNvPr id="394" name="Google Shape;394;p3"/>
          <p:cNvSpPr txBox="1">
            <a:spLocks noGrp="1"/>
          </p:cNvSpPr>
          <p:nvPr>
            <p:ph type="ctrTitle"/>
          </p:nvPr>
        </p:nvSpPr>
        <p:spPr>
          <a:xfrm>
            <a:off x="311700" y="355567"/>
            <a:ext cx="8520600" cy="732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600" b="1">
                <a:latin typeface="Lato"/>
                <a:ea typeface="Lato"/>
                <a:cs typeface="Lato"/>
                <a:sym typeface="Lato"/>
              </a:rPr>
              <a:t>Introductions</a:t>
            </a:r>
            <a:endParaRPr sz="3600" b="1">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0"/>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Yes, drug testing should be opt-out</a:t>
            </a:r>
            <a:endParaRPr sz="2400" b="1" dirty="0">
              <a:solidFill>
                <a:srgbClr val="4D74BA"/>
              </a:solidFill>
              <a:latin typeface="Lato"/>
              <a:ea typeface="Lato"/>
              <a:cs typeface="Lato"/>
              <a:sym typeface="Lato"/>
            </a:endParaRPr>
          </a:p>
        </p:txBody>
      </p:sp>
      <p:sp>
        <p:nvSpPr>
          <p:cNvPr id="619" name="Google Shape;619;p30"/>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b="1" dirty="0">
                <a:solidFill>
                  <a:srgbClr val="000000"/>
                </a:solidFill>
                <a:latin typeface="Lato"/>
                <a:ea typeface="Lato"/>
                <a:cs typeface="Lato"/>
                <a:sym typeface="Lato"/>
              </a:rPr>
              <a:t>Reason #4</a:t>
            </a:r>
            <a:endParaRPr sz="2400" b="1" dirty="0">
              <a:solidFill>
                <a:srgbClr val="000000"/>
              </a:solidFill>
              <a:latin typeface="Lato"/>
              <a:ea typeface="Lato"/>
              <a:cs typeface="Lato"/>
              <a:sym typeface="Lato"/>
            </a:endParaRPr>
          </a:p>
          <a:p>
            <a:pPr marL="0" lvl="0" indent="0" algn="l" rtl="0">
              <a:lnSpc>
                <a:spcPct val="107916"/>
              </a:lnSpc>
              <a:spcBef>
                <a:spcPts val="1400"/>
              </a:spcBef>
              <a:spcAft>
                <a:spcPts val="800"/>
              </a:spcAft>
              <a:buSzPts val="1800"/>
              <a:buNone/>
            </a:pPr>
            <a:r>
              <a:rPr lang="en" sz="2400" dirty="0">
                <a:solidFill>
                  <a:srgbClr val="000000"/>
                </a:solidFill>
                <a:latin typeface="Lato"/>
                <a:ea typeface="Lato"/>
                <a:cs typeface="Lato"/>
                <a:sym typeface="Lato"/>
              </a:rPr>
              <a:t>Without initial testing, patients could enter care without an objective measure of current drug use. </a:t>
            </a:r>
            <a:endParaRPr sz="2400" dirty="0">
              <a:solidFill>
                <a:srgbClr val="000000"/>
              </a:solidFill>
              <a:latin typeface="Lato"/>
              <a:ea typeface="Lato"/>
              <a:cs typeface="Lato"/>
              <a:sym typeface="Lato"/>
            </a:endParaRPr>
          </a:p>
        </p:txBody>
      </p:sp>
      <p:sp>
        <p:nvSpPr>
          <p:cNvPr id="620" name="Google Shape;620;p30"/>
          <p:cNvSpPr txBox="1"/>
          <p:nvPr/>
        </p:nvSpPr>
        <p:spPr>
          <a:xfrm>
            <a:off x="847245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
        <p:nvSpPr>
          <p:cNvPr id="621" name="Google Shape;621;p30"/>
          <p:cNvSpPr txBox="1">
            <a:spLocks noGrp="1"/>
          </p:cNvSpPr>
          <p:nvPr>
            <p:ph type="sldNum" idx="12"/>
          </p:nvPr>
        </p:nvSpPr>
        <p:spPr>
          <a:xfrm>
            <a:off x="8477400"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30</a:t>
            </a:fld>
            <a:endParaRPr sz="1200" dirty="0">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1"/>
          <p:cNvSpPr txBox="1">
            <a:spLocks noGrp="1"/>
          </p:cNvSpPr>
          <p:nvPr>
            <p:ph type="title"/>
          </p:nvPr>
        </p:nvSpPr>
        <p:spPr>
          <a:xfrm>
            <a:off x="322339" y="235900"/>
            <a:ext cx="8516400" cy="46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No, drug testing should be opt-in (ask to be tested) </a:t>
            </a:r>
            <a:endParaRPr dirty="0">
              <a:solidFill>
                <a:srgbClr val="4D74BA"/>
              </a:solidFill>
            </a:endParaRPr>
          </a:p>
        </p:txBody>
      </p:sp>
      <p:sp>
        <p:nvSpPr>
          <p:cNvPr id="628" name="Google Shape;628;p31"/>
          <p:cNvSpPr txBox="1">
            <a:spLocks noGrp="1"/>
          </p:cNvSpPr>
          <p:nvPr>
            <p:ph type="body" idx="1"/>
          </p:nvPr>
        </p:nvSpPr>
        <p:spPr>
          <a:xfrm>
            <a:off x="321150" y="903830"/>
            <a:ext cx="8823000" cy="3621600"/>
          </a:xfrm>
          <a:prstGeom prst="rect">
            <a:avLst/>
          </a:prstGeom>
          <a:noFill/>
          <a:ln>
            <a:noFill/>
          </a:ln>
        </p:spPr>
        <p:txBody>
          <a:bodyPr spcFirstLastPara="1" wrap="square" lIns="91425" tIns="45700" rIns="91425" bIns="45700" anchor="t" anchorCtr="0">
            <a:noAutofit/>
          </a:bodyPr>
          <a:lstStyle/>
          <a:p>
            <a:pPr marL="0" lvl="1" indent="0" algn="l" rtl="0">
              <a:lnSpc>
                <a:spcPct val="109000"/>
              </a:lnSpc>
              <a:spcBef>
                <a:spcPts val="0"/>
              </a:spcBef>
              <a:spcAft>
                <a:spcPts val="0"/>
              </a:spcAft>
              <a:buClr>
                <a:schemeClr val="dk1"/>
              </a:buClr>
              <a:buSzPts val="2400"/>
              <a:buNone/>
            </a:pPr>
            <a:r>
              <a:rPr lang="en" sz="2400" b="1">
                <a:latin typeface="Lato"/>
                <a:ea typeface="Lato"/>
                <a:cs typeface="Lato"/>
                <a:sym typeface="Lato"/>
              </a:rPr>
              <a:t>Patient Level Benefits</a:t>
            </a:r>
            <a:endParaRPr/>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Offer drug testing as one of the many menu options for treatment recovery </a:t>
            </a:r>
            <a:endParaRPr sz="2000"/>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Empowers the patient and gives them autonomy</a:t>
            </a:r>
            <a:endParaRPr sz="2000"/>
          </a:p>
          <a:p>
            <a:pPr marL="342900" lvl="2" indent="-184150" algn="l" rtl="0">
              <a:lnSpc>
                <a:spcPct val="109000"/>
              </a:lnSpc>
              <a:spcBef>
                <a:spcPts val="450"/>
              </a:spcBef>
              <a:spcAft>
                <a:spcPts val="0"/>
              </a:spcAft>
              <a:buClr>
                <a:schemeClr val="dk1"/>
              </a:buClr>
              <a:buSzPts val="2000"/>
              <a:buFont typeface="Courier New"/>
              <a:buChar char="o"/>
            </a:pPr>
            <a:r>
              <a:rPr lang="en" sz="2000">
                <a:latin typeface="Lato"/>
                <a:ea typeface="Lato"/>
                <a:cs typeface="Lato"/>
                <a:sym typeface="Lato"/>
              </a:rPr>
              <a:t> Positive reinforcement</a:t>
            </a:r>
            <a:endParaRPr sz="2000"/>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Evidence of their recovery for non-medical agencies</a:t>
            </a:r>
            <a:endParaRPr sz="2000"/>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Allows for an opportunity to discuss the benefits and drawbacks of testing </a:t>
            </a:r>
            <a:endParaRPr sz="2000"/>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Reduces feelings of judgment </a:t>
            </a:r>
            <a:endParaRPr sz="2000"/>
          </a:p>
          <a:p>
            <a:pPr marL="171450" lvl="1" indent="-184150" algn="l" rtl="0">
              <a:lnSpc>
                <a:spcPct val="109000"/>
              </a:lnSpc>
              <a:spcBef>
                <a:spcPts val="450"/>
              </a:spcBef>
              <a:spcAft>
                <a:spcPts val="0"/>
              </a:spcAft>
              <a:buClr>
                <a:schemeClr val="dk1"/>
              </a:buClr>
              <a:buSzPts val="2000"/>
              <a:buChar char="•"/>
            </a:pPr>
            <a:r>
              <a:rPr lang="en" sz="2000">
                <a:latin typeface="Lato"/>
                <a:ea typeface="Lato"/>
                <a:cs typeface="Lato"/>
                <a:sym typeface="Lato"/>
              </a:rPr>
              <a:t> Decreases stress and anxiety </a:t>
            </a:r>
            <a:endParaRPr sz="2000"/>
          </a:p>
          <a:p>
            <a:pPr marL="342900" lvl="2" indent="-184150" algn="l" rtl="0">
              <a:lnSpc>
                <a:spcPct val="109000"/>
              </a:lnSpc>
              <a:spcBef>
                <a:spcPts val="450"/>
              </a:spcBef>
              <a:spcAft>
                <a:spcPts val="0"/>
              </a:spcAft>
              <a:buClr>
                <a:schemeClr val="dk1"/>
              </a:buClr>
              <a:buSzPts val="2000"/>
              <a:buFont typeface="Courier New"/>
              <a:buChar char="o"/>
            </a:pPr>
            <a:r>
              <a:rPr lang="en" sz="2000">
                <a:latin typeface="Lato"/>
                <a:ea typeface="Lato"/>
                <a:cs typeface="Lato"/>
                <a:sym typeface="Lato"/>
              </a:rPr>
              <a:t> What will happen to me if I don’t test?</a:t>
            </a:r>
            <a:r>
              <a:rPr lang="en" sz="1800">
                <a:latin typeface="Lato"/>
                <a:ea typeface="Lato"/>
                <a:cs typeface="Lato"/>
                <a:sym typeface="Lato"/>
              </a:rPr>
              <a:t> </a:t>
            </a:r>
            <a:endParaRPr/>
          </a:p>
          <a:p>
            <a:pPr marL="171450" lvl="2" indent="0" algn="l" rtl="0">
              <a:lnSpc>
                <a:spcPct val="109000"/>
              </a:lnSpc>
              <a:spcBef>
                <a:spcPts val="450"/>
              </a:spcBef>
              <a:spcAft>
                <a:spcPts val="0"/>
              </a:spcAft>
              <a:buClr>
                <a:schemeClr val="dk1"/>
              </a:buClr>
              <a:buSzPts val="1500"/>
              <a:buNone/>
            </a:pPr>
            <a:endParaRPr/>
          </a:p>
          <a:p>
            <a:pPr marL="171450" lvl="1" indent="-57150" algn="l" rtl="0">
              <a:lnSpc>
                <a:spcPct val="109000"/>
              </a:lnSpc>
              <a:spcBef>
                <a:spcPts val="450"/>
              </a:spcBef>
              <a:spcAft>
                <a:spcPts val="0"/>
              </a:spcAft>
              <a:buClr>
                <a:schemeClr val="dk1"/>
              </a:buClr>
              <a:buSzPts val="1800"/>
              <a:buNone/>
            </a:pPr>
            <a:endParaRPr/>
          </a:p>
          <a:p>
            <a:pPr marL="342900" lvl="2" indent="-76200" algn="l" rtl="0">
              <a:lnSpc>
                <a:spcPct val="109000"/>
              </a:lnSpc>
              <a:spcBef>
                <a:spcPts val="450"/>
              </a:spcBef>
              <a:spcAft>
                <a:spcPts val="0"/>
              </a:spcAft>
              <a:buClr>
                <a:schemeClr val="dk1"/>
              </a:buClr>
              <a:buSzPts val="1500"/>
              <a:buNone/>
            </a:pPr>
            <a:endParaRPr/>
          </a:p>
          <a:p>
            <a:pPr marL="171450" lvl="1" indent="-57150" algn="l" rtl="0">
              <a:lnSpc>
                <a:spcPct val="109000"/>
              </a:lnSpc>
              <a:spcBef>
                <a:spcPts val="450"/>
              </a:spcBef>
              <a:spcAft>
                <a:spcPts val="0"/>
              </a:spcAft>
              <a:buClr>
                <a:schemeClr val="dk1"/>
              </a:buClr>
              <a:buSzPts val="1800"/>
              <a:buNone/>
            </a:pPr>
            <a:r>
              <a:rPr lang="en"/>
              <a:t>   </a:t>
            </a:r>
            <a:endParaRPr/>
          </a:p>
        </p:txBody>
      </p:sp>
      <p:sp>
        <p:nvSpPr>
          <p:cNvPr id="629" name="Google Shape;629;p3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31</a:t>
            </a:fld>
            <a:endParaRPr sz="1200" b="0" i="0" u="none" strike="noStrike" cap="none">
              <a:solidFill>
                <a:srgbClr val="595959"/>
              </a:solidFill>
              <a:latin typeface="Lato"/>
              <a:ea typeface="Lato"/>
              <a:cs typeface="Lato"/>
              <a:sym typeface="Lato"/>
            </a:endParaRPr>
          </a:p>
        </p:txBody>
      </p:sp>
      <p:sp>
        <p:nvSpPr>
          <p:cNvPr id="630" name="Google Shape;630;p31"/>
          <p:cNvSpPr txBox="1"/>
          <p:nvPr/>
        </p:nvSpPr>
        <p:spPr>
          <a:xfrm>
            <a:off x="8472450" y="4751267"/>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2"/>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No, drug testing should be opt-in (ask to be tested) </a:t>
            </a:r>
            <a:endParaRPr dirty="0">
              <a:solidFill>
                <a:srgbClr val="4D74BA"/>
              </a:solidFill>
            </a:endParaRPr>
          </a:p>
        </p:txBody>
      </p:sp>
      <p:sp>
        <p:nvSpPr>
          <p:cNvPr id="637" name="Google Shape;637;p32"/>
          <p:cNvSpPr txBox="1">
            <a:spLocks noGrp="1"/>
          </p:cNvSpPr>
          <p:nvPr>
            <p:ph type="body" idx="1"/>
          </p:nvPr>
        </p:nvSpPr>
        <p:spPr>
          <a:xfrm>
            <a:off x="372878" y="913374"/>
            <a:ext cx="8467514" cy="3585487"/>
          </a:xfrm>
          <a:prstGeom prst="rect">
            <a:avLst/>
          </a:prstGeom>
          <a:noFill/>
          <a:ln>
            <a:noFill/>
          </a:ln>
        </p:spPr>
        <p:txBody>
          <a:bodyPr spcFirstLastPara="1" wrap="square" lIns="91425" tIns="45700" rIns="91425" bIns="45700" anchor="t" anchorCtr="0">
            <a:noAutofit/>
          </a:bodyPr>
          <a:lstStyle/>
          <a:p>
            <a:pPr marL="0" lvl="0" indent="0" algn="l" rtl="0">
              <a:lnSpc>
                <a:spcPct val="109000"/>
              </a:lnSpc>
              <a:spcBef>
                <a:spcPts val="0"/>
              </a:spcBef>
              <a:spcAft>
                <a:spcPts val="0"/>
              </a:spcAft>
              <a:buClr>
                <a:schemeClr val="dk1"/>
              </a:buClr>
              <a:buSzPts val="2400"/>
              <a:buNone/>
            </a:pPr>
            <a:r>
              <a:rPr lang="en" sz="2400" b="1" dirty="0">
                <a:solidFill>
                  <a:schemeClr val="dk1"/>
                </a:solidFill>
                <a:latin typeface="Lato"/>
                <a:ea typeface="Lato"/>
                <a:cs typeface="Lato"/>
                <a:sym typeface="Lato"/>
              </a:rPr>
              <a:t>Organization Level Benefits</a:t>
            </a:r>
            <a:endParaRPr b="1" dirty="0">
              <a:solidFill>
                <a:schemeClr val="dk1"/>
              </a:solidFill>
              <a:latin typeface="Lato"/>
              <a:ea typeface="Lato"/>
              <a:cs typeface="Lato"/>
              <a:sym typeface="Lato"/>
            </a:endParaRPr>
          </a:p>
          <a:p>
            <a:pPr marL="257175" lvl="0" indent="-257175" algn="l" rtl="0">
              <a:lnSpc>
                <a:spcPct val="109000"/>
              </a:lnSpc>
              <a:spcBef>
                <a:spcPts val="450"/>
              </a:spcBef>
              <a:spcAft>
                <a:spcPts val="0"/>
              </a:spcAft>
              <a:buClr>
                <a:schemeClr val="dk1"/>
              </a:buClr>
              <a:buSzPts val="2000"/>
              <a:buFont typeface="Arial"/>
              <a:buChar char="•"/>
            </a:pPr>
            <a:r>
              <a:rPr lang="en" sz="2000" dirty="0">
                <a:solidFill>
                  <a:schemeClr val="dk1"/>
                </a:solidFill>
                <a:latin typeface="Lato"/>
                <a:ea typeface="Lato"/>
                <a:cs typeface="Lato"/>
                <a:sym typeface="Lato"/>
              </a:rPr>
              <a:t>Drug testing does not diagnose a substance use disorder</a:t>
            </a:r>
            <a:endParaRPr dirty="0"/>
          </a:p>
          <a:p>
            <a:pPr marL="257175" lvl="0" indent="-257175" algn="l" rtl="0">
              <a:lnSpc>
                <a:spcPct val="109000"/>
              </a:lnSpc>
              <a:spcBef>
                <a:spcPts val="450"/>
              </a:spcBef>
              <a:spcAft>
                <a:spcPts val="0"/>
              </a:spcAft>
              <a:buClr>
                <a:schemeClr val="dk1"/>
              </a:buClr>
              <a:buSzPts val="2000"/>
              <a:buFont typeface="Arial"/>
              <a:buChar char="•"/>
            </a:pPr>
            <a:r>
              <a:rPr lang="en" sz="2000" dirty="0">
                <a:solidFill>
                  <a:schemeClr val="dk1"/>
                </a:solidFill>
                <a:latin typeface="Lato"/>
                <a:ea typeface="Lato"/>
                <a:cs typeface="Lato"/>
                <a:sym typeface="Lato"/>
              </a:rPr>
              <a:t>Drug testing is not necessary to determine a patient’s treatment needs </a:t>
            </a:r>
            <a:endParaRPr dirty="0"/>
          </a:p>
          <a:p>
            <a:pPr marL="257175" lvl="0" indent="-257175" algn="l" rtl="0">
              <a:lnSpc>
                <a:spcPct val="109000"/>
              </a:lnSpc>
              <a:spcBef>
                <a:spcPts val="450"/>
              </a:spcBef>
              <a:spcAft>
                <a:spcPts val="0"/>
              </a:spcAft>
              <a:buClr>
                <a:schemeClr val="dk1"/>
              </a:buClr>
              <a:buSzPts val="2000"/>
              <a:buFont typeface="Arial"/>
              <a:buChar char="•"/>
            </a:pPr>
            <a:r>
              <a:rPr lang="en" sz="2000" dirty="0">
                <a:solidFill>
                  <a:schemeClr val="dk1"/>
                </a:solidFill>
                <a:latin typeface="Lato"/>
                <a:ea typeface="Lato"/>
                <a:cs typeface="Lato"/>
                <a:sym typeface="Lato"/>
              </a:rPr>
              <a:t>It does not accurately depict a patient’s recovery process or risk for overdose</a:t>
            </a:r>
            <a:endParaRPr dirty="0"/>
          </a:p>
          <a:p>
            <a:pPr marL="257175" lvl="0" indent="-257175" algn="l" rtl="0">
              <a:lnSpc>
                <a:spcPct val="109000"/>
              </a:lnSpc>
              <a:spcBef>
                <a:spcPts val="450"/>
              </a:spcBef>
              <a:spcAft>
                <a:spcPts val="0"/>
              </a:spcAft>
              <a:buClr>
                <a:schemeClr val="dk1"/>
              </a:buClr>
              <a:buSzPts val="2000"/>
              <a:buFont typeface="Arial"/>
              <a:buChar char="•"/>
            </a:pPr>
            <a:r>
              <a:rPr lang="en" sz="2000" dirty="0">
                <a:solidFill>
                  <a:schemeClr val="dk1"/>
                </a:solidFill>
                <a:latin typeface="Lato"/>
                <a:ea typeface="Lato"/>
                <a:cs typeface="Lato"/>
                <a:sym typeface="Lato"/>
              </a:rPr>
              <a:t>Little evidence on the effectiveness of drug testing on patient outcomes</a:t>
            </a:r>
            <a:endParaRPr dirty="0"/>
          </a:p>
          <a:p>
            <a:pPr marL="257175" lvl="0" indent="-257175" algn="l" rtl="0">
              <a:lnSpc>
                <a:spcPct val="109000"/>
              </a:lnSpc>
              <a:spcBef>
                <a:spcPts val="450"/>
              </a:spcBef>
              <a:spcAft>
                <a:spcPts val="0"/>
              </a:spcAft>
              <a:buClr>
                <a:schemeClr val="dk1"/>
              </a:buClr>
              <a:buSzPts val="2000"/>
              <a:buFont typeface="Arial"/>
              <a:buChar char="•"/>
            </a:pPr>
            <a:r>
              <a:rPr lang="en" sz="2000" dirty="0">
                <a:solidFill>
                  <a:schemeClr val="dk1"/>
                </a:solidFill>
                <a:latin typeface="Lato"/>
                <a:ea typeface="Lato"/>
                <a:cs typeface="Lato"/>
                <a:sym typeface="Lato"/>
              </a:rPr>
              <a:t>Moves addiction treatment towards a patient-centered, shared decision-making model of care</a:t>
            </a:r>
            <a:endParaRPr dirty="0"/>
          </a:p>
          <a:p>
            <a:pPr marL="71438" lvl="0" indent="0" algn="l" rtl="0">
              <a:lnSpc>
                <a:spcPct val="109000"/>
              </a:lnSpc>
              <a:spcBef>
                <a:spcPts val="450"/>
              </a:spcBef>
              <a:spcAft>
                <a:spcPts val="0"/>
              </a:spcAft>
              <a:buClr>
                <a:schemeClr val="dk1"/>
              </a:buClr>
              <a:buSzPts val="2100"/>
              <a:buNone/>
            </a:pPr>
            <a:endParaRPr sz="1575" dirty="0">
              <a:solidFill>
                <a:schemeClr val="dk1"/>
              </a:solidFill>
              <a:latin typeface="Lato"/>
              <a:ea typeface="Lato"/>
              <a:cs typeface="Lato"/>
              <a:sym typeface="Lato"/>
            </a:endParaRPr>
          </a:p>
          <a:p>
            <a:pPr marL="0" lvl="0" indent="0" algn="l" rtl="0">
              <a:lnSpc>
                <a:spcPct val="109000"/>
              </a:lnSpc>
              <a:spcBef>
                <a:spcPts val="450"/>
              </a:spcBef>
              <a:spcAft>
                <a:spcPts val="0"/>
              </a:spcAft>
              <a:buClr>
                <a:schemeClr val="dk1"/>
              </a:buClr>
              <a:buSzPts val="1800"/>
              <a:buNone/>
            </a:pPr>
            <a:endParaRPr dirty="0"/>
          </a:p>
        </p:txBody>
      </p:sp>
      <p:sp>
        <p:nvSpPr>
          <p:cNvPr id="638" name="Google Shape;638;p3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32</a:t>
            </a:fld>
            <a:endParaRPr sz="1200" b="0" i="0" u="none" strike="noStrike" cap="none">
              <a:solidFill>
                <a:srgbClr val="595959"/>
              </a:solidFill>
              <a:latin typeface="Lato"/>
              <a:ea typeface="Lato"/>
              <a:cs typeface="Lato"/>
              <a:sym typeface="Lato"/>
            </a:endParaRPr>
          </a:p>
        </p:txBody>
      </p:sp>
      <p:sp>
        <p:nvSpPr>
          <p:cNvPr id="639" name="Google Shape;639;p32"/>
          <p:cNvSpPr txBox="1"/>
          <p:nvPr/>
        </p:nvSpPr>
        <p:spPr>
          <a:xfrm>
            <a:off x="8472450" y="475127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3"/>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No, drug testing should be opt-in (ask to be tested) </a:t>
            </a:r>
            <a:endParaRPr dirty="0">
              <a:solidFill>
                <a:srgbClr val="4D74BA"/>
              </a:solidFill>
            </a:endParaRPr>
          </a:p>
        </p:txBody>
      </p:sp>
      <p:sp>
        <p:nvSpPr>
          <p:cNvPr id="646" name="Google Shape;646;p33"/>
          <p:cNvSpPr txBox="1">
            <a:spLocks noGrp="1"/>
          </p:cNvSpPr>
          <p:nvPr>
            <p:ph type="body" idx="1"/>
          </p:nvPr>
        </p:nvSpPr>
        <p:spPr>
          <a:xfrm>
            <a:off x="372878" y="913374"/>
            <a:ext cx="8467514" cy="3585487"/>
          </a:xfrm>
          <a:prstGeom prst="rect">
            <a:avLst/>
          </a:prstGeom>
          <a:noFill/>
          <a:ln>
            <a:noFill/>
          </a:ln>
        </p:spPr>
        <p:txBody>
          <a:bodyPr spcFirstLastPara="1" wrap="square" lIns="91425" tIns="45700" rIns="91425" bIns="45700" anchor="t" anchorCtr="0">
            <a:noAutofit/>
          </a:bodyPr>
          <a:lstStyle/>
          <a:p>
            <a:pPr marL="0" lvl="0" indent="0" algn="l" rtl="0">
              <a:lnSpc>
                <a:spcPct val="109000"/>
              </a:lnSpc>
              <a:spcBef>
                <a:spcPts val="0"/>
              </a:spcBef>
              <a:spcAft>
                <a:spcPts val="0"/>
              </a:spcAft>
              <a:buClr>
                <a:schemeClr val="dk1"/>
              </a:buClr>
              <a:buSzPts val="2400"/>
              <a:buNone/>
            </a:pPr>
            <a:r>
              <a:rPr lang="en" sz="2400" b="1">
                <a:solidFill>
                  <a:schemeClr val="dk1"/>
                </a:solidFill>
                <a:latin typeface="Lato"/>
                <a:ea typeface="Lato"/>
                <a:cs typeface="Lato"/>
                <a:sym typeface="Lato"/>
              </a:rPr>
              <a:t>Population Level Benefits</a:t>
            </a:r>
            <a:endParaRPr/>
          </a:p>
          <a:p>
            <a:pPr marL="342900" lvl="0" indent="-342900" algn="l" rtl="0">
              <a:lnSpc>
                <a:spcPct val="109000"/>
              </a:lnSpc>
              <a:spcBef>
                <a:spcPts val="450"/>
              </a:spcBef>
              <a:spcAft>
                <a:spcPts val="0"/>
              </a:spcAft>
              <a:buClr>
                <a:schemeClr val="dk1"/>
              </a:buClr>
              <a:buSzPts val="2000"/>
              <a:buFont typeface="Arial"/>
              <a:buChar char="•"/>
            </a:pPr>
            <a:r>
              <a:rPr lang="en" sz="2000">
                <a:latin typeface="Lato"/>
                <a:ea typeface="Lato"/>
                <a:cs typeface="Lato"/>
                <a:sym typeface="Lato"/>
              </a:rPr>
              <a:t>Expands treatment as part of a comprehensive, supportive care model</a:t>
            </a:r>
            <a:endParaRPr/>
          </a:p>
          <a:p>
            <a:pPr marL="342900" lvl="0" indent="-342900" algn="l" rtl="0">
              <a:lnSpc>
                <a:spcPct val="109000"/>
              </a:lnSpc>
              <a:spcBef>
                <a:spcPts val="450"/>
              </a:spcBef>
              <a:spcAft>
                <a:spcPts val="0"/>
              </a:spcAft>
              <a:buClr>
                <a:schemeClr val="dk1"/>
              </a:buClr>
              <a:buSzPts val="2000"/>
              <a:buFont typeface="Arial"/>
              <a:buChar char="•"/>
            </a:pPr>
            <a:r>
              <a:rPr lang="en" sz="2000">
                <a:latin typeface="Lato"/>
                <a:ea typeface="Lato"/>
                <a:cs typeface="Lato"/>
                <a:sym typeface="Lato"/>
              </a:rPr>
              <a:t>Directs the focus away from drug testing which can be a barrier for many seeking care</a:t>
            </a:r>
            <a:endParaRPr/>
          </a:p>
          <a:p>
            <a:pPr marL="342900" lvl="0" indent="-342900" algn="l" rtl="0">
              <a:lnSpc>
                <a:spcPct val="109000"/>
              </a:lnSpc>
              <a:spcBef>
                <a:spcPts val="450"/>
              </a:spcBef>
              <a:spcAft>
                <a:spcPts val="0"/>
              </a:spcAft>
              <a:buClr>
                <a:schemeClr val="dk1"/>
              </a:buClr>
              <a:buSzPts val="2000"/>
              <a:buFont typeface="Arial"/>
              <a:buChar char="•"/>
            </a:pPr>
            <a:r>
              <a:rPr lang="en" sz="2000">
                <a:latin typeface="Lato"/>
                <a:ea typeface="Lato"/>
                <a:cs typeface="Lato"/>
                <a:sym typeface="Lato"/>
              </a:rPr>
              <a:t>Moves addiction treatment away from it’s punitive criminal-legal origins and towards evidence-based medical treatment  </a:t>
            </a:r>
            <a:endParaRPr/>
          </a:p>
          <a:p>
            <a:pPr marL="342900" lvl="0" indent="-342900" algn="l" rtl="0">
              <a:lnSpc>
                <a:spcPct val="109000"/>
              </a:lnSpc>
              <a:spcBef>
                <a:spcPts val="450"/>
              </a:spcBef>
              <a:spcAft>
                <a:spcPts val="0"/>
              </a:spcAft>
              <a:buClr>
                <a:schemeClr val="dk1"/>
              </a:buClr>
              <a:buSzPts val="2000"/>
              <a:buFont typeface="Arial"/>
              <a:buChar char="•"/>
            </a:pPr>
            <a:r>
              <a:rPr lang="en" sz="2000">
                <a:latin typeface="Lato"/>
                <a:ea typeface="Lato"/>
                <a:cs typeface="Lato"/>
                <a:sym typeface="Lato"/>
              </a:rPr>
              <a:t>Reduces the burden of cost and waste</a:t>
            </a:r>
            <a:endParaRPr/>
          </a:p>
          <a:p>
            <a:pPr marL="257175" lvl="0" indent="-142875" algn="l" rtl="0">
              <a:lnSpc>
                <a:spcPct val="109000"/>
              </a:lnSpc>
              <a:spcBef>
                <a:spcPts val="450"/>
              </a:spcBef>
              <a:spcAft>
                <a:spcPts val="0"/>
              </a:spcAft>
              <a:buClr>
                <a:schemeClr val="dk1"/>
              </a:buClr>
              <a:buSzPts val="1800"/>
              <a:buFont typeface="Arial"/>
              <a:buNone/>
            </a:pPr>
            <a:endParaRPr>
              <a:solidFill>
                <a:schemeClr val="dk1"/>
              </a:solidFill>
              <a:latin typeface="Lato"/>
              <a:ea typeface="Lato"/>
              <a:cs typeface="Lato"/>
              <a:sym typeface="Lato"/>
            </a:endParaRPr>
          </a:p>
          <a:p>
            <a:pPr marL="257175" lvl="0" indent="-142875" algn="l" rtl="0">
              <a:lnSpc>
                <a:spcPct val="109000"/>
              </a:lnSpc>
              <a:spcBef>
                <a:spcPts val="450"/>
              </a:spcBef>
              <a:spcAft>
                <a:spcPts val="0"/>
              </a:spcAft>
              <a:buClr>
                <a:schemeClr val="dk1"/>
              </a:buClr>
              <a:buSzPts val="1800"/>
              <a:buFont typeface="Arial"/>
              <a:buNone/>
            </a:pPr>
            <a:endParaRPr>
              <a:solidFill>
                <a:schemeClr val="dk1"/>
              </a:solidFill>
              <a:latin typeface="Lato"/>
              <a:ea typeface="Lato"/>
              <a:cs typeface="Lato"/>
              <a:sym typeface="Lato"/>
            </a:endParaRPr>
          </a:p>
          <a:p>
            <a:pPr marL="0" lvl="0" indent="0" algn="l" rtl="0">
              <a:lnSpc>
                <a:spcPct val="109000"/>
              </a:lnSpc>
              <a:spcBef>
                <a:spcPts val="450"/>
              </a:spcBef>
              <a:spcAft>
                <a:spcPts val="0"/>
              </a:spcAft>
              <a:buClr>
                <a:schemeClr val="dk1"/>
              </a:buClr>
              <a:buSzPts val="1800"/>
              <a:buNone/>
            </a:pPr>
            <a:endParaRPr/>
          </a:p>
        </p:txBody>
      </p:sp>
      <p:sp>
        <p:nvSpPr>
          <p:cNvPr id="647" name="Google Shape;647;p3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33</a:t>
            </a:fld>
            <a:endParaRPr sz="1200" b="0" i="0" u="none" strike="noStrike" cap="none">
              <a:solidFill>
                <a:srgbClr val="595959"/>
              </a:solidFill>
              <a:latin typeface="Lato"/>
              <a:ea typeface="Lato"/>
              <a:cs typeface="Lato"/>
              <a:sym typeface="Lato"/>
            </a:endParaRPr>
          </a:p>
        </p:txBody>
      </p:sp>
      <p:sp>
        <p:nvSpPr>
          <p:cNvPr id="648" name="Google Shape;648;p33"/>
          <p:cNvSpPr txBox="1"/>
          <p:nvPr/>
        </p:nvSpPr>
        <p:spPr>
          <a:xfrm>
            <a:off x="8472450" y="475127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
        <p:nvSpPr>
          <p:cNvPr id="649" name="Google Shape;649;p33"/>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4"/>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Rebuttal</a:t>
            </a:r>
            <a:r>
              <a:rPr lang="en" sz="2400" b="1" dirty="0">
                <a:latin typeface="Lato"/>
                <a:ea typeface="Lato"/>
                <a:cs typeface="Lato"/>
                <a:sym typeface="Lato"/>
              </a:rPr>
              <a:t> Proposition #2</a:t>
            </a:r>
            <a:endParaRPr sz="2400" b="1" dirty="0">
              <a:latin typeface="Lato"/>
              <a:ea typeface="Lato"/>
              <a:cs typeface="Lato"/>
              <a:sym typeface="Lato"/>
            </a:endParaRPr>
          </a:p>
        </p:txBody>
      </p:sp>
      <p:sp>
        <p:nvSpPr>
          <p:cNvPr id="655" name="Google Shape;655;p34"/>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Drug testing should be opt-out rather than opt-in.</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[Everyone is tested unless they actively decline.]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No, it should be opt-in:  Annie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b="1" dirty="0">
                <a:solidFill>
                  <a:srgbClr val="4D74BA"/>
                </a:solidFill>
                <a:latin typeface="Lato"/>
                <a:ea typeface="Lato"/>
                <a:cs typeface="Lato"/>
                <a:sym typeface="Lato"/>
              </a:rPr>
              <a:t>Rebuttal:  Steve </a:t>
            </a:r>
            <a:r>
              <a:rPr lang="en" sz="2400" dirty="0">
                <a:solidFill>
                  <a:srgbClr val="4D74BA"/>
                </a:solidFill>
                <a:latin typeface="Lato"/>
                <a:ea typeface="Lato"/>
                <a:cs typeface="Lato"/>
                <a:sym typeface="Lato"/>
              </a:rPr>
              <a:t>[4 minutes]</a:t>
            </a:r>
            <a:endParaRPr sz="2400" dirty="0">
              <a:solidFill>
                <a:srgbClr val="4D74BA"/>
              </a:solidFill>
              <a:latin typeface="Lato"/>
              <a:ea typeface="Lato"/>
              <a:cs typeface="Lato"/>
              <a:sym typeface="Lato"/>
            </a:endParaRPr>
          </a:p>
        </p:txBody>
      </p:sp>
      <p:sp>
        <p:nvSpPr>
          <p:cNvPr id="656" name="Google Shape;656;p34"/>
          <p:cNvSpPr txBox="1"/>
          <p:nvPr/>
        </p:nvSpPr>
        <p:spPr>
          <a:xfrm>
            <a:off x="8439924" y="458857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34</a:t>
            </a:fld>
            <a:endParaRPr sz="1200" b="0" i="0" u="none" strike="noStrike" cap="none">
              <a:solidFill>
                <a:srgbClr val="595959"/>
              </a:solidFill>
              <a:latin typeface="Lato"/>
              <a:ea typeface="Lato"/>
              <a:cs typeface="Lato"/>
              <a:sym typeface="Lato"/>
            </a:endParaRPr>
          </a:p>
        </p:txBody>
      </p:sp>
      <p:sp>
        <p:nvSpPr>
          <p:cNvPr id="657" name="Google Shape;657;p34"/>
          <p:cNvSpPr txBox="1"/>
          <p:nvPr/>
        </p:nvSpPr>
        <p:spPr>
          <a:xfrm>
            <a:off x="8439916" y="467663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S</a:t>
            </a:r>
            <a:endParaRPr sz="1200" b="1" i="0" u="none" strike="noStrike" cap="none" dirty="0">
              <a:solidFill>
                <a:srgbClr val="4D74BA"/>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5"/>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dirty="0">
                <a:solidFill>
                  <a:srgbClr val="4D74BA"/>
                </a:solidFill>
                <a:latin typeface="Lato"/>
                <a:ea typeface="Lato"/>
                <a:cs typeface="Lato"/>
                <a:sym typeface="Lato"/>
              </a:rPr>
              <a:t>Rebuttal</a:t>
            </a:r>
            <a:r>
              <a:rPr lang="en" sz="2400" b="1" dirty="0">
                <a:latin typeface="Lato"/>
                <a:ea typeface="Lato"/>
                <a:cs typeface="Lato"/>
                <a:sym typeface="Lato"/>
              </a:rPr>
              <a:t> Proposition #2</a:t>
            </a:r>
            <a:endParaRPr sz="2400" b="1" dirty="0">
              <a:latin typeface="Lato"/>
              <a:ea typeface="Lato"/>
              <a:cs typeface="Lato"/>
              <a:sym typeface="Lato"/>
            </a:endParaRPr>
          </a:p>
        </p:txBody>
      </p:sp>
      <p:sp>
        <p:nvSpPr>
          <p:cNvPr id="663" name="Google Shape;663;p35"/>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Drug testing should be opt-out rather than opt-in.</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[Everyone is tested unless they actively decline.]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dirty="0">
                <a:solidFill>
                  <a:schemeClr val="dk1"/>
                </a:solidFill>
                <a:latin typeface="Lato"/>
                <a:ea typeface="Lato"/>
                <a:cs typeface="Lato"/>
                <a:sym typeface="Lato"/>
              </a:rPr>
              <a:t>Yes, it should be opt-out:  Steve</a:t>
            </a:r>
            <a:endParaRPr sz="2400" dirty="0">
              <a:solidFill>
                <a:schemeClr val="dk1"/>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b="1" dirty="0">
                <a:solidFill>
                  <a:srgbClr val="4D74BA"/>
                </a:solidFill>
                <a:latin typeface="Lato"/>
                <a:ea typeface="Lato"/>
                <a:cs typeface="Lato"/>
                <a:sym typeface="Lato"/>
              </a:rPr>
              <a:t>Rebuttal:  Annie</a:t>
            </a:r>
            <a:r>
              <a:rPr lang="en" sz="2400" dirty="0">
                <a:solidFill>
                  <a:srgbClr val="4D74BA"/>
                </a:solidFill>
                <a:latin typeface="Lato"/>
                <a:ea typeface="Lato"/>
                <a:cs typeface="Lato"/>
                <a:sym typeface="Lato"/>
              </a:rPr>
              <a:t> [4 minutes]</a:t>
            </a:r>
            <a:endParaRPr sz="2400" dirty="0">
              <a:solidFill>
                <a:srgbClr val="4D74BA"/>
              </a:solidFill>
              <a:latin typeface="Lato"/>
              <a:ea typeface="Lato"/>
              <a:cs typeface="Lato"/>
              <a:sym typeface="Lato"/>
            </a:endParaRPr>
          </a:p>
        </p:txBody>
      </p:sp>
      <p:sp>
        <p:nvSpPr>
          <p:cNvPr id="664" name="Google Shape;664;p35"/>
          <p:cNvSpPr txBox="1"/>
          <p:nvPr/>
        </p:nvSpPr>
        <p:spPr>
          <a:xfrm>
            <a:off x="8439924" y="458857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35</a:t>
            </a:fld>
            <a:endParaRPr sz="1200" b="0" i="0" u="none" strike="noStrike" cap="none">
              <a:solidFill>
                <a:srgbClr val="595959"/>
              </a:solidFill>
              <a:latin typeface="Lato"/>
              <a:ea typeface="Lato"/>
              <a:cs typeface="Lato"/>
              <a:sym typeface="Lato"/>
            </a:endParaRPr>
          </a:p>
        </p:txBody>
      </p:sp>
      <p:sp>
        <p:nvSpPr>
          <p:cNvPr id="665" name="Google Shape;665;p35"/>
          <p:cNvSpPr txBox="1"/>
          <p:nvPr/>
        </p:nvSpPr>
        <p:spPr>
          <a:xfrm>
            <a:off x="8439916" y="467663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6"/>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No, Drug testing should be opt-in (ask to be tested) </a:t>
            </a:r>
            <a:endParaRPr dirty="0">
              <a:solidFill>
                <a:srgbClr val="4D74BA"/>
              </a:solidFill>
            </a:endParaRPr>
          </a:p>
        </p:txBody>
      </p:sp>
      <p:sp>
        <p:nvSpPr>
          <p:cNvPr id="672" name="Google Shape;672;p36"/>
          <p:cNvSpPr txBox="1">
            <a:spLocks noGrp="1"/>
          </p:cNvSpPr>
          <p:nvPr>
            <p:ph type="body" idx="1"/>
          </p:nvPr>
        </p:nvSpPr>
        <p:spPr>
          <a:xfrm>
            <a:off x="372878" y="913374"/>
            <a:ext cx="8467514" cy="358548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rgbClr val="000000"/>
              </a:buClr>
              <a:buSzPts val="2400"/>
              <a:buNone/>
            </a:pPr>
            <a:r>
              <a:rPr lang="en" sz="2400" b="1" dirty="0">
                <a:solidFill>
                  <a:srgbClr val="000000"/>
                </a:solidFill>
                <a:latin typeface="Lato"/>
                <a:ea typeface="Lato"/>
                <a:cs typeface="Lato"/>
                <a:sym typeface="Lato"/>
              </a:rPr>
              <a:t>Reason #1</a:t>
            </a:r>
            <a:endParaRPr dirty="0"/>
          </a:p>
          <a:p>
            <a:pPr marL="0" lvl="0" indent="0" algn="l" rtl="0">
              <a:lnSpc>
                <a:spcPct val="107916"/>
              </a:lnSpc>
              <a:spcBef>
                <a:spcPts val="600"/>
              </a:spcBef>
              <a:spcAft>
                <a:spcPts val="0"/>
              </a:spcAft>
              <a:buClr>
                <a:srgbClr val="000000"/>
              </a:buClr>
              <a:buSzPts val="2400"/>
              <a:buNone/>
            </a:pPr>
            <a:r>
              <a:rPr lang="en" sz="2400" dirty="0">
                <a:solidFill>
                  <a:srgbClr val="000000"/>
                </a:solidFill>
                <a:latin typeface="Lato"/>
                <a:ea typeface="Lato"/>
                <a:cs typeface="Lato"/>
                <a:sym typeface="Lato"/>
              </a:rPr>
              <a:t>Testing should be the default practice. Otherwise, people with a lower perception of agency will feel more compelled to “opt-in” by clinicians and organizations. </a:t>
            </a:r>
            <a:endParaRPr sz="2400" dirty="0">
              <a:latin typeface="Lato"/>
              <a:ea typeface="Lato"/>
              <a:cs typeface="Lato"/>
              <a:sym typeface="Lato"/>
            </a:endParaRPr>
          </a:p>
          <a:p>
            <a:pPr marL="0" lvl="0" indent="0" algn="l" rtl="0">
              <a:lnSpc>
                <a:spcPct val="109000"/>
              </a:lnSpc>
              <a:spcBef>
                <a:spcPts val="1050"/>
              </a:spcBef>
              <a:spcAft>
                <a:spcPts val="0"/>
              </a:spcAft>
              <a:buClr>
                <a:schemeClr val="dk1"/>
              </a:buClr>
              <a:buSzPts val="2400"/>
              <a:buNone/>
            </a:pPr>
            <a:r>
              <a:rPr lang="en" sz="2400" dirty="0">
                <a:latin typeface="Lato"/>
                <a:ea typeface="Lato"/>
                <a:cs typeface="Lato"/>
                <a:sym typeface="Lato"/>
              </a:rPr>
              <a:t>Allowing patients to opt-in for testing will empower those with a lower perception of agency, giving them more control over their decisions and fostering a sense of autonomy.</a:t>
            </a:r>
            <a:endParaRPr dirty="0"/>
          </a:p>
        </p:txBody>
      </p:sp>
      <p:cxnSp>
        <p:nvCxnSpPr>
          <p:cNvPr id="673" name="Google Shape;673;p36"/>
          <p:cNvCxnSpPr/>
          <p:nvPr/>
        </p:nvCxnSpPr>
        <p:spPr>
          <a:xfrm>
            <a:off x="546255" y="1627518"/>
            <a:ext cx="8172961" cy="0"/>
          </a:xfrm>
          <a:prstGeom prst="straightConnector1">
            <a:avLst/>
          </a:prstGeom>
          <a:noFill/>
          <a:ln w="76200" cap="flat" cmpd="sng">
            <a:solidFill>
              <a:srgbClr val="FF0000"/>
            </a:solidFill>
            <a:prstDash val="solid"/>
            <a:miter lim="800000"/>
            <a:headEnd type="none" w="sm" len="sm"/>
            <a:tailEnd type="none" w="sm" len="sm"/>
          </a:ln>
        </p:spPr>
      </p:cxnSp>
      <p:cxnSp>
        <p:nvCxnSpPr>
          <p:cNvPr id="674" name="Google Shape;674;p36"/>
          <p:cNvCxnSpPr/>
          <p:nvPr/>
        </p:nvCxnSpPr>
        <p:spPr>
          <a:xfrm>
            <a:off x="536812" y="2020474"/>
            <a:ext cx="8182404" cy="0"/>
          </a:xfrm>
          <a:prstGeom prst="straightConnector1">
            <a:avLst/>
          </a:prstGeom>
          <a:noFill/>
          <a:ln w="76200" cap="flat" cmpd="sng">
            <a:solidFill>
              <a:srgbClr val="FF0000"/>
            </a:solidFill>
            <a:prstDash val="solid"/>
            <a:miter lim="800000"/>
            <a:headEnd type="none" w="sm" len="sm"/>
            <a:tailEnd type="none" w="sm" len="sm"/>
          </a:ln>
        </p:spPr>
      </p:cxnSp>
      <p:sp>
        <p:nvSpPr>
          <p:cNvPr id="675" name="Google Shape;675;p36"/>
          <p:cNvSpPr txBox="1"/>
          <p:nvPr/>
        </p:nvSpPr>
        <p:spPr>
          <a:xfrm>
            <a:off x="8439924" y="458857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36</a:t>
            </a:fld>
            <a:endParaRPr sz="1200" b="0" i="0" u="none" strike="noStrike" cap="none">
              <a:solidFill>
                <a:srgbClr val="595959"/>
              </a:solidFill>
              <a:latin typeface="Lato"/>
              <a:ea typeface="Lato"/>
              <a:cs typeface="Lato"/>
              <a:sym typeface="Lato"/>
            </a:endParaRPr>
          </a:p>
        </p:txBody>
      </p:sp>
      <p:sp>
        <p:nvSpPr>
          <p:cNvPr id="676" name="Google Shape;676;p36"/>
          <p:cNvSpPr txBox="1"/>
          <p:nvPr/>
        </p:nvSpPr>
        <p:spPr>
          <a:xfrm>
            <a:off x="8439916" y="467663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A</a:t>
            </a:r>
            <a:endParaRPr sz="1200" b="1" i="0" u="none" strike="noStrike" cap="none" dirty="0">
              <a:solidFill>
                <a:srgbClr val="4D74BA"/>
              </a:solidFill>
              <a:latin typeface="Lato"/>
              <a:ea typeface="Lato"/>
              <a:cs typeface="Lato"/>
              <a:sym typeface="Lato"/>
            </a:endParaRPr>
          </a:p>
        </p:txBody>
      </p:sp>
      <p:sp>
        <p:nvSpPr>
          <p:cNvPr id="677" name="Google Shape;677;p36"/>
          <p:cNvSpPr txBox="1">
            <a:spLocks noGrp="1"/>
          </p:cNvSpPr>
          <p:nvPr>
            <p:ph type="sldNum" idx="12"/>
          </p:nvPr>
        </p:nvSpPr>
        <p:spPr>
          <a:xfrm>
            <a:off x="4419945" y="4701218"/>
            <a:ext cx="304110" cy="37359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
              <a:t>36</a:t>
            </a:fld>
            <a:endParaRPr/>
          </a:p>
        </p:txBody>
      </p:sp>
      <p:cxnSp>
        <p:nvCxnSpPr>
          <p:cNvPr id="678" name="Google Shape;678;p36"/>
          <p:cNvCxnSpPr/>
          <p:nvPr/>
        </p:nvCxnSpPr>
        <p:spPr>
          <a:xfrm>
            <a:off x="536812" y="2450347"/>
            <a:ext cx="5214449" cy="0"/>
          </a:xfrm>
          <a:prstGeom prst="straightConnector1">
            <a:avLst/>
          </a:prstGeom>
          <a:noFill/>
          <a:ln w="76200"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500"/>
                                        <p:tgtEl>
                                          <p:spTgt spid="673"/>
                                        </p:tgtEl>
                                      </p:cBhvr>
                                    </p:animEffect>
                                  </p:childTnLst>
                                </p:cTn>
                              </p:par>
                              <p:par>
                                <p:cTn id="8" presetID="10" presetClass="entr" presetSubtype="0" fill="hold" nodeType="withEffect">
                                  <p:stCondLst>
                                    <p:cond delay="0"/>
                                  </p:stCondLst>
                                  <p:childTnLst>
                                    <p:set>
                                      <p:cBhvr>
                                        <p:cTn id="9" dur="1" fill="hold">
                                          <p:stCondLst>
                                            <p:cond delay="0"/>
                                          </p:stCondLst>
                                        </p:cTn>
                                        <p:tgtEl>
                                          <p:spTgt spid="674"/>
                                        </p:tgtEl>
                                        <p:attrNameLst>
                                          <p:attrName>style.visibility</p:attrName>
                                        </p:attrNameLst>
                                      </p:cBhvr>
                                      <p:to>
                                        <p:strVal val="visible"/>
                                      </p:to>
                                    </p:set>
                                    <p:animEffect transition="in" filter="fade">
                                      <p:cBhvr>
                                        <p:cTn id="10" dur="500"/>
                                        <p:tgtEl>
                                          <p:spTgt spid="674"/>
                                        </p:tgtEl>
                                      </p:cBhvr>
                                    </p:animEffect>
                                  </p:childTnLst>
                                </p:cTn>
                              </p:par>
                              <p:par>
                                <p:cTn id="11" presetID="10" presetClass="entr" presetSubtype="0" fill="hold" nodeType="withEffect">
                                  <p:stCondLst>
                                    <p:cond delay="0"/>
                                  </p:stCondLst>
                                  <p:childTnLst>
                                    <p:set>
                                      <p:cBhvr>
                                        <p:cTn id="12" dur="1" fill="hold">
                                          <p:stCondLst>
                                            <p:cond delay="0"/>
                                          </p:stCondLst>
                                        </p:cTn>
                                        <p:tgtEl>
                                          <p:spTgt spid="678"/>
                                        </p:tgtEl>
                                        <p:attrNameLst>
                                          <p:attrName>style.visibility</p:attrName>
                                        </p:attrNameLst>
                                      </p:cBhvr>
                                      <p:to>
                                        <p:strVal val="visible"/>
                                      </p:to>
                                    </p:set>
                                    <p:animEffect transition="in" filter="fade">
                                      <p:cBhvr>
                                        <p:cTn id="13"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DC85-6FB8-B6DE-E6BB-DD4ED8D890D6}"/>
              </a:ext>
            </a:extLst>
          </p:cNvPr>
          <p:cNvSpPr>
            <a:spLocks noGrp="1"/>
          </p:cNvSpPr>
          <p:nvPr>
            <p:ph type="title"/>
          </p:nvPr>
        </p:nvSpPr>
        <p:spPr/>
        <p:txBody>
          <a:bodyPr/>
          <a:lstStyle/>
          <a:p>
            <a:r>
              <a:rPr lang="en" dirty="0">
                <a:solidFill>
                  <a:srgbClr val="4D74BA"/>
                </a:solidFill>
                <a:latin typeface="Lato"/>
                <a:ea typeface="Lato"/>
                <a:cs typeface="Lato"/>
                <a:sym typeface="Lato"/>
              </a:rPr>
              <a:t>No, Drug testing should be opt-in (ask to be tested) </a:t>
            </a:r>
            <a:endParaRPr lang="en-US" dirty="0">
              <a:solidFill>
                <a:srgbClr val="4D74BA"/>
              </a:solidFill>
            </a:endParaRPr>
          </a:p>
        </p:txBody>
      </p:sp>
      <p:sp>
        <p:nvSpPr>
          <p:cNvPr id="3" name="Content Placeholder 2">
            <a:extLst>
              <a:ext uri="{FF2B5EF4-FFF2-40B4-BE49-F238E27FC236}">
                <a16:creationId xmlns:a16="http://schemas.microsoft.com/office/drawing/2014/main" id="{12E90F64-0CFD-9AD4-E19D-4F6554C026F4}"/>
              </a:ext>
            </a:extLst>
          </p:cNvPr>
          <p:cNvSpPr>
            <a:spLocks noGrp="1"/>
          </p:cNvSpPr>
          <p:nvPr>
            <p:ph sz="quarter" idx="11"/>
          </p:nvPr>
        </p:nvSpPr>
        <p:spPr>
          <a:xfrm>
            <a:off x="137160" y="826436"/>
            <a:ext cx="8467514" cy="4071580"/>
          </a:xfrm>
        </p:spPr>
        <p:txBody>
          <a:bodyPr/>
          <a:lstStyle/>
          <a:p>
            <a:pPr>
              <a:lnSpc>
                <a:spcPct val="107916"/>
              </a:lnSpc>
              <a:spcBef>
                <a:spcPts val="0"/>
              </a:spcBef>
            </a:pPr>
            <a:r>
              <a:rPr lang="en-US" sz="2400" b="1" dirty="0">
                <a:solidFill>
                  <a:srgbClr val="000000"/>
                </a:solidFill>
                <a:latin typeface="Lato" panose="020F0502020204030203" pitchFamily="34" charset="0"/>
                <a:ea typeface="Lato" panose="020F0502020204030203" pitchFamily="34" charset="0"/>
                <a:cs typeface="Lato" panose="020F0502020204030203" pitchFamily="34" charset="0"/>
                <a:sym typeface="Lato"/>
              </a:rPr>
              <a:t>Reason #2</a:t>
            </a:r>
          </a:p>
          <a:p>
            <a:pPr>
              <a:lnSpc>
                <a:spcPct val="107916"/>
              </a:lnSpc>
              <a:spcBef>
                <a:spcPts val="600"/>
              </a:spcBef>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sym typeface="Lato"/>
              </a:rPr>
              <a:t>We are giving a medical treatment and people should expect to have an objective test. </a:t>
            </a:r>
            <a:endParaRPr lang="en-US" sz="2400" dirty="0">
              <a:latin typeface="Lato" panose="020F0502020204030203" pitchFamily="34" charset="0"/>
              <a:ea typeface="Lato" panose="020F0502020204030203" pitchFamily="34" charset="0"/>
              <a:cs typeface="Lato" panose="020F0502020204030203" pitchFamily="34" charset="0"/>
            </a:endParaRPr>
          </a:p>
          <a:p>
            <a:r>
              <a:rPr lang="en-US" sz="2400" dirty="0">
                <a:latin typeface="Lato" panose="020F0502020204030203" pitchFamily="34" charset="0"/>
                <a:ea typeface="Lato" panose="020F0502020204030203" pitchFamily="34" charset="0"/>
                <a:cs typeface="Lato" panose="020F0502020204030203" pitchFamily="34" charset="0"/>
              </a:rPr>
              <a:t>Not all conditions require individuals to undergo objective testing before receiving medical care. </a:t>
            </a:r>
          </a:p>
          <a:p>
            <a:r>
              <a:rPr lang="en-US" sz="2400" dirty="0">
                <a:latin typeface="Lato" panose="020F0502020204030203" pitchFamily="34" charset="0"/>
                <a:ea typeface="Lato" panose="020F0502020204030203" pitchFamily="34" charset="0"/>
                <a:cs typeface="Lato" panose="020F0502020204030203" pitchFamily="34" charset="0"/>
              </a:rPr>
              <a:t>Objective testing prior to prescribing psychiatric medications (e.g., antidepressants, antipsychotics) is not required as these conditions are treated based on clinical evaluation, symptoms, and patient history.</a:t>
            </a:r>
          </a:p>
          <a:p>
            <a:endParaRPr lang="en-US" dirty="0"/>
          </a:p>
          <a:p>
            <a:endParaRPr lang="en-US" dirty="0"/>
          </a:p>
          <a:p>
            <a:endParaRPr lang="en-US" dirty="0"/>
          </a:p>
        </p:txBody>
      </p:sp>
      <p:cxnSp>
        <p:nvCxnSpPr>
          <p:cNvPr id="6" name="Straight Connector 5">
            <a:extLst>
              <a:ext uri="{FF2B5EF4-FFF2-40B4-BE49-F238E27FC236}">
                <a16:creationId xmlns:a16="http://schemas.microsoft.com/office/drawing/2014/main" id="{1ABFEAF9-7F3E-1605-42D7-42ADFB0B2116}"/>
              </a:ext>
            </a:extLst>
          </p:cNvPr>
          <p:cNvCxnSpPr>
            <a:cxnSpLocks/>
          </p:cNvCxnSpPr>
          <p:nvPr/>
        </p:nvCxnSpPr>
        <p:spPr>
          <a:xfrm>
            <a:off x="450761" y="1544996"/>
            <a:ext cx="74248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8139AE-D2F2-F2E9-108E-A7309BE951EE}"/>
              </a:ext>
            </a:extLst>
          </p:cNvPr>
          <p:cNvCxnSpPr>
            <a:cxnSpLocks/>
          </p:cNvCxnSpPr>
          <p:nvPr/>
        </p:nvCxnSpPr>
        <p:spPr>
          <a:xfrm>
            <a:off x="707177" y="1958566"/>
            <a:ext cx="438593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Google Shape;250;p47">
            <a:extLst>
              <a:ext uri="{FF2B5EF4-FFF2-40B4-BE49-F238E27FC236}">
                <a16:creationId xmlns:a16="http://schemas.microsoft.com/office/drawing/2014/main" id="{5FB02AA0-1F6A-993E-2519-3B4818A32F6F}"/>
              </a:ext>
            </a:extLst>
          </p:cNvPr>
          <p:cNvSpPr txBox="1">
            <a:spLocks/>
          </p:cNvSpPr>
          <p:nvPr/>
        </p:nvSpPr>
        <p:spPr>
          <a:xfrm>
            <a:off x="8397497" y="4598580"/>
            <a:ext cx="573156" cy="373593"/>
          </a:xfrm>
          <a:prstGeom prst="rect">
            <a:avLst/>
          </a:prstGeom>
          <a:noFill/>
          <a:ln>
            <a:noFill/>
          </a:ln>
        </p:spPr>
        <p:txBody>
          <a:bodyPr spcFirstLastPara="1" vert="horz" wrap="square" lIns="91425" tIns="91425" rIns="91425" bIns="91425" rtlCol="0" anchor="ctr" anchorCtr="0">
            <a:noAutofit/>
          </a:bodyPr>
          <a:lstStyle>
            <a:lvl1pPr marL="0" indent="0" algn="r" defTabSz="685800" rtl="0" eaLnBrk="1" latinLnBrk="0" hangingPunct="1">
              <a:lnSpc>
                <a:spcPct val="109000"/>
              </a:lnSpc>
              <a:spcBef>
                <a:spcPts val="0"/>
              </a:spcBef>
              <a:spcAft>
                <a:spcPts val="75"/>
              </a:spcAft>
              <a:buFont typeface="Arial" panose="020B0604020202020204" pitchFamily="34" charset="0"/>
              <a:buNone/>
              <a:defRPr sz="675" b="0" i="0" kern="1200">
                <a:solidFill>
                  <a:schemeClr val="tx1">
                    <a:lumMod val="65000"/>
                    <a:lumOff val="35000"/>
                  </a:schemeClr>
                </a:solidFill>
                <a:latin typeface="+mn-lt"/>
                <a:ea typeface="+mn-ea"/>
                <a:cs typeface="Arial" panose="020B0604020202020204" pitchFamily="34" charset="0"/>
              </a:defRPr>
            </a:lvl1pPr>
            <a:lvl2pPr marL="171450" indent="-171450" algn="l" defTabSz="685800" rtl="0" eaLnBrk="1" latinLnBrk="0" hangingPunct="1">
              <a:lnSpc>
                <a:spcPct val="109000"/>
              </a:lnSpc>
              <a:spcBef>
                <a:spcPts val="450"/>
              </a:spcBef>
              <a:buClrTx/>
              <a:buSzPct val="100000"/>
              <a:buFont typeface="Arial" panose="020B0604020202020204" pitchFamily="34" charset="0"/>
              <a:buChar char="•"/>
              <a:tabLst/>
              <a:defRPr sz="1800" b="0" i="0" kern="1200">
                <a:solidFill>
                  <a:schemeClr val="tx1"/>
                </a:solidFill>
                <a:latin typeface="+mn-lt"/>
                <a:ea typeface="+mn-ea"/>
                <a:cs typeface="Arial" panose="020B0604020202020204" pitchFamily="34" charset="0"/>
              </a:defRPr>
            </a:lvl2pPr>
            <a:lvl3pPr marL="342900" indent="-171450" algn="l" defTabSz="685800" rtl="0" eaLnBrk="1" latinLnBrk="0" hangingPunct="1">
              <a:lnSpc>
                <a:spcPct val="109000"/>
              </a:lnSpc>
              <a:spcBef>
                <a:spcPts val="450"/>
              </a:spcBef>
              <a:buClrTx/>
              <a:buSzPct val="100000"/>
              <a:buFont typeface="Arial" panose="020B0604020202020204" pitchFamily="34" charset="0"/>
              <a:buChar char="•"/>
              <a:tabLst/>
              <a:defRPr sz="1500" b="0" i="0" kern="1200">
                <a:solidFill>
                  <a:schemeClr val="tx1"/>
                </a:solidFill>
                <a:latin typeface="+mn-lt"/>
                <a:ea typeface="+mn-ea"/>
                <a:cs typeface="Arial" panose="020B0604020202020204" pitchFamily="34" charset="0"/>
              </a:defRPr>
            </a:lvl3pPr>
            <a:lvl4pPr marL="514350" indent="-171450" algn="l" defTabSz="685800" rtl="0" eaLnBrk="1" latinLnBrk="0" hangingPunct="1">
              <a:lnSpc>
                <a:spcPct val="109000"/>
              </a:lnSpc>
              <a:spcBef>
                <a:spcPts val="450"/>
              </a:spcBef>
              <a:buClrTx/>
              <a:buSzPct val="100000"/>
              <a:buFont typeface="Arial" panose="020B0604020202020204" pitchFamily="34" charset="0"/>
              <a:buChar char="•"/>
              <a:tabLst/>
              <a:defRPr sz="1350" b="0" i="0" kern="1200">
                <a:solidFill>
                  <a:schemeClr val="tx1"/>
                </a:solidFill>
                <a:latin typeface="+mn-lt"/>
                <a:ea typeface="+mn-ea"/>
                <a:cs typeface="Arial" panose="020B0604020202020204" pitchFamily="34" charset="0"/>
              </a:defRPr>
            </a:lvl4pPr>
            <a:lvl5pPr marL="685800" indent="-171450" algn="l" defTabSz="685800" rtl="0" eaLnBrk="1" latinLnBrk="0" hangingPunct="1">
              <a:lnSpc>
                <a:spcPct val="109000"/>
              </a:lnSpc>
              <a:spcBef>
                <a:spcPts val="450"/>
              </a:spcBef>
              <a:buClrTx/>
              <a:buSzPct val="100000"/>
              <a:buFont typeface="Arial" panose="020B0604020202020204" pitchFamily="34" charset="0"/>
              <a:buChar char="•"/>
              <a:tabLst/>
              <a:defRPr sz="1200" b="0" i="0" kern="1200">
                <a:solidFill>
                  <a:schemeClr val="tx1"/>
                </a:solidFill>
                <a:latin typeface="+mn-lt"/>
                <a:ea typeface="+mn-ea"/>
                <a:cs typeface="Arial" panose="020B0604020202020204" pitchFamily="34" charset="0"/>
              </a:defRPr>
            </a:lvl5pPr>
            <a:lvl6pPr marL="857250" indent="-171450" algn="l" defTabSz="685800" rtl="0" eaLnBrk="1" latinLnBrk="0" hangingPunct="1">
              <a:lnSpc>
                <a:spcPct val="109000"/>
              </a:lnSpc>
              <a:spcBef>
                <a:spcPts val="450"/>
              </a:spcBef>
              <a:buFont typeface="Arial" panose="020B0604020202020204" pitchFamily="34" charset="0"/>
              <a:buChar char="•"/>
              <a:defRPr sz="1200" b="0" i="0" kern="1200">
                <a:solidFill>
                  <a:schemeClr val="tx1"/>
                </a:solidFill>
                <a:latin typeface="+mn-lt"/>
                <a:ea typeface="+mn-ea"/>
                <a:cs typeface="Arial" panose="020B0604020202020204" pitchFamily="34" charset="0"/>
              </a:defRPr>
            </a:lvl6pPr>
            <a:lvl7pPr marL="1028700" indent="-171450" algn="l" defTabSz="685800" rtl="0" eaLnBrk="1" latinLnBrk="0" hangingPunct="1">
              <a:lnSpc>
                <a:spcPct val="109000"/>
              </a:lnSpc>
              <a:spcBef>
                <a:spcPts val="450"/>
              </a:spcBef>
              <a:buClr>
                <a:schemeClr val="tx1"/>
              </a:buClr>
              <a:buSzPct val="100000"/>
              <a:buFont typeface="Arial" panose="020B0604020202020204" pitchFamily="34" charset="0"/>
              <a:buChar char="•"/>
              <a:defRPr sz="1200" b="0" i="0" kern="1200">
                <a:solidFill>
                  <a:schemeClr val="tx1"/>
                </a:solidFill>
                <a:latin typeface="+mn-lt"/>
                <a:ea typeface="+mn-ea"/>
                <a:cs typeface="Arial" panose="020B0604020202020204" pitchFamily="34" charset="0"/>
              </a:defRPr>
            </a:lvl7pPr>
            <a:lvl8pPr marL="1200150" indent="-171450" algn="l" defTabSz="685800" rtl="0" eaLnBrk="1" latinLnBrk="0" hangingPunct="1">
              <a:lnSpc>
                <a:spcPct val="109000"/>
              </a:lnSpc>
              <a:spcBef>
                <a:spcPts val="450"/>
              </a:spcBef>
              <a:buFont typeface="Arial" panose="020B0604020202020204" pitchFamily="34" charset="0"/>
              <a:buChar char="•"/>
              <a:defRPr sz="1200" b="0" i="0" kern="1200">
                <a:solidFill>
                  <a:schemeClr val="tx1"/>
                </a:solidFill>
                <a:latin typeface="+mn-lt"/>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defTabSz="685783">
              <a:spcAft>
                <a:spcPts val="0"/>
              </a:spcAft>
            </a:pPr>
            <a:r>
              <a:rPr lang="en-US" sz="1200" b="1" dirty="0">
                <a:solidFill>
                  <a:srgbClr val="4D74BA"/>
                </a:solidFill>
                <a:latin typeface="Lato"/>
                <a:ea typeface="Lato"/>
                <a:cs typeface="Lato"/>
                <a:sym typeface="Lato"/>
              </a:rPr>
              <a:t>A</a:t>
            </a:r>
          </a:p>
        </p:txBody>
      </p:sp>
      <p:sp>
        <p:nvSpPr>
          <p:cNvPr id="10" name="Google Shape;688;p37">
            <a:extLst>
              <a:ext uri="{FF2B5EF4-FFF2-40B4-BE49-F238E27FC236}">
                <a16:creationId xmlns:a16="http://schemas.microsoft.com/office/drawing/2014/main" id="{7B0F4B72-63A1-8774-E814-C350B21308F0}"/>
              </a:ext>
            </a:extLst>
          </p:cNvPr>
          <p:cNvSpPr txBox="1"/>
          <p:nvPr/>
        </p:nvSpPr>
        <p:spPr>
          <a:xfrm>
            <a:off x="8439924" y="458857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37</a:t>
            </a:fld>
            <a:endParaRPr sz="1200" b="0" i="0" u="none" strike="noStrike" cap="none" dirty="0">
              <a:solidFill>
                <a:srgbClr val="595959"/>
              </a:solidFill>
              <a:latin typeface="Lato"/>
              <a:ea typeface="Lato"/>
              <a:cs typeface="Lato"/>
              <a:sym typeface="Lato"/>
            </a:endParaRPr>
          </a:p>
        </p:txBody>
      </p:sp>
    </p:spTree>
    <p:extLst>
      <p:ext uri="{BB962C8B-B14F-4D97-AF65-F5344CB8AC3E}">
        <p14:creationId xmlns:p14="http://schemas.microsoft.com/office/powerpoint/2010/main" val="19872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8"/>
          <p:cNvSpPr txBox="1">
            <a:spLocks noGrp="1"/>
          </p:cNvSpPr>
          <p:nvPr>
            <p:ph type="title"/>
          </p:nvPr>
        </p:nvSpPr>
        <p:spPr>
          <a:xfrm>
            <a:off x="311700" y="29091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latin typeface="Lato"/>
                <a:ea typeface="Lato"/>
                <a:cs typeface="Lato"/>
                <a:sym typeface="Lato"/>
              </a:rPr>
              <a:t>Joint Summary</a:t>
            </a:r>
            <a:endParaRPr b="1">
              <a:latin typeface="Lato"/>
              <a:ea typeface="Lato"/>
              <a:cs typeface="Lato"/>
              <a:sym typeface="Lato"/>
            </a:endParaRPr>
          </a:p>
        </p:txBody>
      </p:sp>
      <p:sp>
        <p:nvSpPr>
          <p:cNvPr id="696" name="Google Shape;696;p38"/>
          <p:cNvSpPr txBox="1"/>
          <p:nvPr/>
        </p:nvSpPr>
        <p:spPr>
          <a:xfrm>
            <a:off x="8552329" y="4714087"/>
            <a:ext cx="41610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rgbClr val="595959"/>
                </a:solidFill>
                <a:latin typeface="Lato"/>
                <a:ea typeface="Lato"/>
                <a:cs typeface="Lato"/>
                <a:sym typeface="Lato"/>
              </a:rPr>
              <a:t>38</a:t>
            </a:fld>
            <a:endParaRPr sz="1400" b="0" i="0" u="none" strike="noStrike" cap="none">
              <a:solidFill>
                <a:srgbClr val="595959"/>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3133e999fc9_0_0"/>
          <p:cNvSpPr txBox="1"/>
          <p:nvPr/>
        </p:nvSpPr>
        <p:spPr>
          <a:xfrm>
            <a:off x="325800" y="110063"/>
            <a:ext cx="8492400" cy="45300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 sz="2400" b="1" i="0" u="none" strike="noStrike" cap="none" dirty="0">
                <a:solidFill>
                  <a:srgbClr val="4D74BA"/>
                </a:solidFill>
                <a:latin typeface="Lato"/>
                <a:ea typeface="Lato"/>
                <a:cs typeface="Lato"/>
                <a:sym typeface="Lato"/>
              </a:rPr>
              <a:t>Patients have a right to refuse any treatment service, including drug testing. </a:t>
            </a:r>
            <a:r>
              <a:rPr lang="en" sz="2400" b="1" i="0" u="none" strike="noStrike" cap="none" dirty="0">
                <a:solidFill>
                  <a:schemeClr val="dk1"/>
                </a:solidFill>
                <a:latin typeface="Lato"/>
                <a:ea typeface="Lato"/>
                <a:cs typeface="Lato"/>
                <a:sym typeface="Lato"/>
              </a:rPr>
              <a:t>Treatment programs should not attempt to coerce patients into participating. Admission and discharge decisions should not be based solely on drug test results or refusal of drug testing. </a:t>
            </a:r>
            <a:endParaRPr dirty="0"/>
          </a:p>
          <a:p>
            <a:pPr marL="0" marR="0" lvl="0" indent="0" algn="l" rtl="0">
              <a:lnSpc>
                <a:spcPct val="115000"/>
              </a:lnSpc>
              <a:spcBef>
                <a:spcPts val="1200"/>
              </a:spcBef>
              <a:spcAft>
                <a:spcPts val="0"/>
              </a:spcAft>
              <a:buClr>
                <a:srgbClr val="000000"/>
              </a:buClr>
              <a:buSzPts val="2400"/>
              <a:buFont typeface="Arial"/>
              <a:buNone/>
            </a:pPr>
            <a:r>
              <a:rPr lang="en" sz="2400" b="0" i="0" u="none" strike="noStrike" cap="none" dirty="0">
                <a:solidFill>
                  <a:schemeClr val="dk1"/>
                </a:solidFill>
                <a:latin typeface="Lato"/>
                <a:ea typeface="Lato"/>
                <a:cs typeface="Lato"/>
                <a:sym typeface="Lato"/>
              </a:rPr>
              <a:t>Drug test refusal should be well documented, along with the clinician’s interpretation of its clinical relevance for the given patient. </a:t>
            </a:r>
            <a:endParaRPr sz="24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 sz="1800" b="0" i="1" u="none" strike="noStrike" cap="none" dirty="0">
                <a:solidFill>
                  <a:schemeClr val="dk1"/>
                </a:solidFill>
                <a:latin typeface="Lato"/>
                <a:ea typeface="Lato"/>
                <a:cs typeface="Lato"/>
                <a:sym typeface="Lato"/>
              </a:rPr>
              <a:t>ASAM Clinical Considerations for Engagement and Retention of Non-Abstinent Patients in Substance Use Treatment</a:t>
            </a:r>
            <a:r>
              <a:rPr lang="en" sz="1800" b="0" i="0" u="none" strike="noStrike" cap="none" dirty="0">
                <a:solidFill>
                  <a:schemeClr val="dk1"/>
                </a:solidFill>
                <a:latin typeface="Lato"/>
                <a:ea typeface="Lato"/>
                <a:cs typeface="Lato"/>
                <a:sym typeface="Lato"/>
              </a:rPr>
              <a:t>. 2024 Final Version. </a:t>
            </a:r>
            <a:r>
              <a:rPr lang="en" sz="1100" dirty="0">
                <a:solidFill>
                  <a:srgbClr val="B7B7B7"/>
                </a:solidFill>
                <a:latin typeface="Lato"/>
                <a:ea typeface="Lato"/>
                <a:cs typeface="Lato"/>
                <a:sym typeface="Lato"/>
              </a:rPr>
              <a:t>https://</a:t>
            </a:r>
            <a:r>
              <a:rPr lang="en" sz="1100" dirty="0" err="1">
                <a:solidFill>
                  <a:srgbClr val="B7B7B7"/>
                </a:solidFill>
                <a:latin typeface="Lato"/>
                <a:ea typeface="Lato"/>
                <a:cs typeface="Lato"/>
                <a:sym typeface="Lato"/>
              </a:rPr>
              <a:t>www.asam.org</a:t>
            </a:r>
            <a:r>
              <a:rPr lang="en" sz="1100" dirty="0">
                <a:solidFill>
                  <a:srgbClr val="B7B7B7"/>
                </a:solidFill>
                <a:latin typeface="Lato"/>
                <a:ea typeface="Lato"/>
                <a:cs typeface="Lato"/>
                <a:sym typeface="Lato"/>
              </a:rPr>
              <a:t>/quality-care/clinical-recommendations/asam-clinical-considerations-for-engagement-and-retention-of-non-abstinent-patients-in-treatment </a:t>
            </a:r>
            <a:endParaRPr sz="1800" b="0" i="0" u="none" strike="noStrike" cap="none" dirty="0">
              <a:solidFill>
                <a:srgbClr val="B7B7B7"/>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Lato"/>
              <a:ea typeface="Lato"/>
              <a:cs typeface="Lato"/>
              <a:sym typeface="Lato"/>
            </a:endParaRPr>
          </a:p>
        </p:txBody>
      </p:sp>
      <p:sp>
        <p:nvSpPr>
          <p:cNvPr id="704" name="Google Shape;704;g3133e999fc9_0_0"/>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39</a:t>
            </a:fld>
            <a:endParaRPr sz="12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
          <p:cNvSpPr txBox="1">
            <a:spLocks noGrp="1"/>
          </p:cNvSpPr>
          <p:nvPr>
            <p:ph type="title"/>
          </p:nvPr>
        </p:nvSpPr>
        <p:spPr>
          <a:xfrm>
            <a:off x="311700" y="3973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latin typeface="Lato"/>
                <a:ea typeface="Lato"/>
                <a:cs typeface="Lato"/>
                <a:sym typeface="Lato"/>
              </a:rPr>
              <a:t>Objectives</a:t>
            </a:r>
            <a:r>
              <a:rPr lang="en">
                <a:latin typeface="Lato"/>
                <a:ea typeface="Lato"/>
                <a:cs typeface="Lato"/>
                <a:sym typeface="Lato"/>
              </a:rPr>
              <a:t> </a:t>
            </a:r>
            <a:endParaRPr>
              <a:latin typeface="Lato"/>
              <a:ea typeface="Lato"/>
              <a:cs typeface="Lato"/>
              <a:sym typeface="Lato"/>
            </a:endParaRPr>
          </a:p>
        </p:txBody>
      </p:sp>
      <p:sp>
        <p:nvSpPr>
          <p:cNvPr id="400" name="Google Shape;400;p4"/>
          <p:cNvSpPr txBox="1">
            <a:spLocks noGrp="1"/>
          </p:cNvSpPr>
          <p:nvPr>
            <p:ph type="body" idx="1"/>
          </p:nvPr>
        </p:nvSpPr>
        <p:spPr>
          <a:xfrm>
            <a:off x="363350" y="1152475"/>
            <a:ext cx="8520600" cy="3416400"/>
          </a:xfrm>
          <a:prstGeom prst="rect">
            <a:avLst/>
          </a:prstGeom>
          <a:noFill/>
          <a:ln>
            <a:noFill/>
          </a:ln>
        </p:spPr>
        <p:txBody>
          <a:bodyPr spcFirstLastPara="1" wrap="square" lIns="91425" tIns="91425" rIns="91425" bIns="91425" anchor="t" anchorCtr="0">
            <a:noAutofit/>
          </a:bodyPr>
          <a:lstStyle/>
          <a:p>
            <a:pPr marL="527050" lvl="0" indent="-514350" algn="l" rtl="0">
              <a:lnSpc>
                <a:spcPct val="109000"/>
              </a:lnSpc>
              <a:spcBef>
                <a:spcPts val="0"/>
              </a:spcBef>
              <a:spcAft>
                <a:spcPts val="0"/>
              </a:spcAft>
              <a:buClr>
                <a:srgbClr val="000000"/>
              </a:buClr>
              <a:buSzPts val="2800"/>
              <a:buFont typeface="Lato"/>
              <a:buAutoNum type="arabicPeriod"/>
            </a:pPr>
            <a:r>
              <a:rPr lang="en" sz="2800" dirty="0">
                <a:solidFill>
                  <a:srgbClr val="000000"/>
                </a:solidFill>
                <a:latin typeface="Lato"/>
                <a:ea typeface="Lato"/>
                <a:cs typeface="Lato"/>
                <a:sym typeface="Lato"/>
              </a:rPr>
              <a:t>Analyze the potential benefits of drug testing.</a:t>
            </a:r>
            <a:endParaRPr sz="2800" dirty="0">
              <a:solidFill>
                <a:srgbClr val="000000"/>
              </a:solidFill>
              <a:latin typeface="Lato"/>
              <a:ea typeface="Lato"/>
              <a:cs typeface="Lato"/>
              <a:sym typeface="Lato"/>
            </a:endParaRPr>
          </a:p>
          <a:p>
            <a:pPr marL="527050" lvl="0" indent="-514350" algn="l" rtl="0">
              <a:lnSpc>
                <a:spcPct val="109000"/>
              </a:lnSpc>
              <a:spcBef>
                <a:spcPts val="2400"/>
              </a:spcBef>
              <a:spcAft>
                <a:spcPts val="0"/>
              </a:spcAft>
              <a:buClr>
                <a:srgbClr val="000000"/>
              </a:buClr>
              <a:buSzPts val="2800"/>
              <a:buFont typeface="Lato"/>
              <a:buAutoNum type="arabicPeriod"/>
            </a:pPr>
            <a:r>
              <a:rPr lang="en" sz="2800" dirty="0">
                <a:solidFill>
                  <a:srgbClr val="000000"/>
                </a:solidFill>
                <a:latin typeface="Lato"/>
                <a:ea typeface="Lato"/>
                <a:cs typeface="Lato"/>
                <a:sym typeface="Lato"/>
              </a:rPr>
              <a:t>Analyze the potential harms of drug testing.</a:t>
            </a:r>
            <a:endParaRPr sz="2800" dirty="0">
              <a:solidFill>
                <a:srgbClr val="000000"/>
              </a:solidFill>
              <a:latin typeface="Lato"/>
              <a:ea typeface="Lato"/>
              <a:cs typeface="Lato"/>
              <a:sym typeface="Lato"/>
            </a:endParaRPr>
          </a:p>
          <a:p>
            <a:pPr marL="527050" lvl="0" indent="-514350" algn="l" rtl="0">
              <a:lnSpc>
                <a:spcPct val="109000"/>
              </a:lnSpc>
              <a:spcBef>
                <a:spcPts val="2400"/>
              </a:spcBef>
              <a:spcAft>
                <a:spcPts val="0"/>
              </a:spcAft>
              <a:buClr>
                <a:srgbClr val="000000"/>
              </a:buClr>
              <a:buSzPts val="2800"/>
              <a:buFont typeface="Lato"/>
              <a:buAutoNum type="arabicPeriod"/>
            </a:pPr>
            <a:r>
              <a:rPr lang="en" sz="2800" dirty="0">
                <a:solidFill>
                  <a:srgbClr val="000000"/>
                </a:solidFill>
                <a:latin typeface="Lato"/>
                <a:ea typeface="Lato"/>
                <a:cs typeface="Lato"/>
                <a:sym typeface="Lato"/>
              </a:rPr>
              <a:t>Evaluate the balance of patient autonomy and the necessary clinical information yielded in performing drug testing.</a:t>
            </a:r>
            <a:endParaRPr sz="2800" dirty="0">
              <a:solidFill>
                <a:srgbClr val="000000"/>
              </a:solidFill>
              <a:latin typeface="Lato"/>
              <a:ea typeface="Lato"/>
              <a:cs typeface="Lato"/>
              <a:sym typeface="Lato"/>
            </a:endParaRPr>
          </a:p>
          <a:p>
            <a:pPr marL="0" lvl="0" indent="0" algn="l" rtl="0">
              <a:lnSpc>
                <a:spcPct val="115000"/>
              </a:lnSpc>
              <a:spcBef>
                <a:spcPts val="0"/>
              </a:spcBef>
              <a:spcAft>
                <a:spcPts val="1200"/>
              </a:spcAft>
              <a:buSzPts val="1800"/>
              <a:buNone/>
            </a:pPr>
            <a:endParaRPr sz="2800" dirty="0">
              <a:solidFill>
                <a:srgbClr val="000000"/>
              </a:solidFill>
              <a:latin typeface="Lato"/>
              <a:ea typeface="Lato"/>
              <a:cs typeface="Lato"/>
              <a:sym typeface="Lato"/>
            </a:endParaRPr>
          </a:p>
        </p:txBody>
      </p:sp>
      <p:sp>
        <p:nvSpPr>
          <p:cNvPr id="401" name="Google Shape;401;p4"/>
          <p:cNvSpPr txBox="1"/>
          <p:nvPr/>
        </p:nvSpPr>
        <p:spPr>
          <a:xfrm>
            <a:off x="8541061" y="4751275"/>
            <a:ext cx="411492" cy="2008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402" name="Google Shape;402;p4"/>
          <p:cNvSpPr txBox="1">
            <a:spLocks noGrp="1"/>
          </p:cNvSpPr>
          <p:nvPr>
            <p:ph type="sldNum" idx="12"/>
          </p:nvPr>
        </p:nvSpPr>
        <p:spPr>
          <a:xfrm>
            <a:off x="8472457" y="466218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solidFill>
                  <a:schemeClr val="bg2">
                    <a:lumMod val="60000"/>
                    <a:lumOff val="40000"/>
                  </a:schemeClr>
                </a:solidFill>
                <a:latin typeface="Lato"/>
                <a:ea typeface="Lato"/>
                <a:cs typeface="Lato"/>
                <a:sym typeface="Lato"/>
              </a:rPr>
              <a:t>4</a:t>
            </a:fld>
            <a:endParaRPr sz="1200" dirty="0">
              <a:solidFill>
                <a:schemeClr val="bg2">
                  <a:lumMod val="60000"/>
                  <a:lumOff val="40000"/>
                </a:schemeClr>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9"/>
          <p:cNvSpPr txBox="1">
            <a:spLocks noGrp="1"/>
          </p:cNvSpPr>
          <p:nvPr>
            <p:ph type="ctrTitle"/>
          </p:nvPr>
        </p:nvSpPr>
        <p:spPr>
          <a:xfrm>
            <a:off x="311700" y="50050"/>
            <a:ext cx="8520600" cy="694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000" b="1">
                <a:solidFill>
                  <a:srgbClr val="0476A8"/>
                </a:solidFill>
                <a:latin typeface="Lato"/>
                <a:ea typeface="Lato"/>
                <a:cs typeface="Lato"/>
                <a:sym typeface="Lato"/>
              </a:rPr>
              <a:t>AMERSA Discourse 2024</a:t>
            </a:r>
            <a:endParaRPr sz="3000" b="1">
              <a:solidFill>
                <a:srgbClr val="0476A8"/>
              </a:solidFill>
              <a:latin typeface="Lato"/>
              <a:ea typeface="Lato"/>
              <a:cs typeface="Lato"/>
              <a:sym typeface="Lato"/>
            </a:endParaRPr>
          </a:p>
        </p:txBody>
      </p:sp>
      <p:sp>
        <p:nvSpPr>
          <p:cNvPr id="710" name="Google Shape;710;p39"/>
          <p:cNvSpPr txBox="1">
            <a:spLocks noGrp="1"/>
          </p:cNvSpPr>
          <p:nvPr>
            <p:ph type="subTitle" idx="1"/>
          </p:nvPr>
        </p:nvSpPr>
        <p:spPr>
          <a:xfrm>
            <a:off x="311700" y="709959"/>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ED7823"/>
                </a:solidFill>
                <a:latin typeface="Lato"/>
                <a:ea typeface="Lato"/>
                <a:cs typeface="Lato"/>
                <a:sym typeface="Lato"/>
              </a:rPr>
              <a:t>The Role of Drug Testing in Clinic Addiction Care</a:t>
            </a:r>
            <a:endParaRPr>
              <a:solidFill>
                <a:srgbClr val="ED7823"/>
              </a:solidFill>
              <a:latin typeface="Lato"/>
              <a:ea typeface="Lato"/>
              <a:cs typeface="Lato"/>
              <a:sym typeface="Lato"/>
            </a:endParaRPr>
          </a:p>
          <a:p>
            <a:pPr marL="0" lvl="0" indent="0" algn="ctr" rtl="0">
              <a:lnSpc>
                <a:spcPct val="100000"/>
              </a:lnSpc>
              <a:spcBef>
                <a:spcPts val="0"/>
              </a:spcBef>
              <a:spcAft>
                <a:spcPts val="0"/>
              </a:spcAft>
              <a:buSzPts val="2800"/>
              <a:buNone/>
            </a:pPr>
            <a:r>
              <a:rPr lang="en" i="1">
                <a:solidFill>
                  <a:srgbClr val="ED7823"/>
                </a:solidFill>
                <a:latin typeface="Lato"/>
                <a:ea typeface="Lato"/>
                <a:cs typeface="Lato"/>
                <a:sym typeface="Lato"/>
              </a:rPr>
              <a:t>“To test or not, that is the question …”</a:t>
            </a:r>
            <a:endParaRPr i="1">
              <a:solidFill>
                <a:srgbClr val="ED7823"/>
              </a:solidFill>
              <a:latin typeface="Lato"/>
              <a:ea typeface="Lato"/>
              <a:cs typeface="Lato"/>
              <a:sym typeface="Lato"/>
            </a:endParaRPr>
          </a:p>
        </p:txBody>
      </p:sp>
      <p:sp>
        <p:nvSpPr>
          <p:cNvPr id="711" name="Google Shape;711;p39"/>
          <p:cNvSpPr txBox="1"/>
          <p:nvPr/>
        </p:nvSpPr>
        <p:spPr>
          <a:xfrm>
            <a:off x="3458400" y="1979756"/>
            <a:ext cx="2735700" cy="21908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476A8"/>
                </a:solidFill>
                <a:latin typeface="Lato"/>
                <a:ea typeface="Lato"/>
                <a:cs typeface="Lato"/>
                <a:sym typeface="Lato"/>
              </a:rPr>
              <a:t>Annie Potter, NP</a:t>
            </a:r>
            <a:endParaRPr sz="1600" b="1"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rgbClr val="0476A8"/>
                </a:solidFill>
                <a:latin typeface="Lato"/>
                <a:ea typeface="Lato"/>
                <a:cs typeface="Lato"/>
                <a:sym typeface="Lato"/>
              </a:rPr>
              <a:t>Participant</a:t>
            </a:r>
            <a:endParaRPr sz="16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Clinical Nurse Educator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Boston Medical Center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Grayken Center for Addiction TTA</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Assistant Professor </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476A8"/>
                </a:solidFill>
                <a:latin typeface="Lato"/>
                <a:ea typeface="Lato"/>
                <a:cs typeface="Lato"/>
                <a:sym typeface="Lato"/>
              </a:rPr>
              <a:t>Boston University Chobanian &amp; Avedisian School of Medicine</a:t>
            </a:r>
            <a:endParaRPr sz="1100" b="0" i="0" u="none" strike="noStrike" cap="none">
              <a:solidFill>
                <a:srgbClr val="0476A8"/>
              </a:solidFill>
              <a:latin typeface="Lato"/>
              <a:ea typeface="Lato"/>
              <a:cs typeface="Lato"/>
              <a:sym typeface="Lato"/>
            </a:endParaRPr>
          </a:p>
        </p:txBody>
      </p:sp>
      <p:sp>
        <p:nvSpPr>
          <p:cNvPr id="712" name="Google Shape;712;p39"/>
          <p:cNvSpPr txBox="1"/>
          <p:nvPr/>
        </p:nvSpPr>
        <p:spPr>
          <a:xfrm>
            <a:off x="6404250" y="1981334"/>
            <a:ext cx="2498400" cy="9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476A8"/>
                </a:solidFill>
                <a:latin typeface="Lato"/>
                <a:ea typeface="Lato"/>
                <a:cs typeface="Lato"/>
                <a:sym typeface="Lato"/>
              </a:rPr>
              <a:t>Stephen Martin, MD</a:t>
            </a:r>
            <a:endParaRPr sz="1600" b="1"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rgbClr val="0476A8"/>
                </a:solidFill>
                <a:latin typeface="Lato"/>
                <a:ea typeface="Lato"/>
                <a:cs typeface="Lato"/>
                <a:sym typeface="Lato"/>
              </a:rPr>
              <a:t>Participant</a:t>
            </a:r>
            <a:endParaRPr sz="1600" b="0" i="1"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Professor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UMass Chan Medical School</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Barre Family Health Center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Medical Director for Research</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Boulder Care</a:t>
            </a:r>
            <a:endParaRPr sz="1100" b="0" i="0" u="none" strike="noStrike" cap="none">
              <a:solidFill>
                <a:srgbClr val="0476A8"/>
              </a:solidFill>
              <a:latin typeface="Lato"/>
              <a:ea typeface="Lato"/>
              <a:cs typeface="Lato"/>
              <a:sym typeface="Lato"/>
            </a:endParaRPr>
          </a:p>
        </p:txBody>
      </p:sp>
      <p:sp>
        <p:nvSpPr>
          <p:cNvPr id="713" name="Google Shape;713;p39"/>
          <p:cNvSpPr txBox="1"/>
          <p:nvPr/>
        </p:nvSpPr>
        <p:spPr>
          <a:xfrm>
            <a:off x="163850" y="4401972"/>
            <a:ext cx="4167600" cy="59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476A8"/>
                </a:solidFill>
                <a:latin typeface="Lato"/>
                <a:ea typeface="Lato"/>
                <a:cs typeface="Lato"/>
                <a:sym typeface="Lato"/>
              </a:rPr>
              <a:t>AMERSA 48th Annual Annual Conference</a:t>
            </a:r>
            <a:endParaRPr sz="1600" b="1"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476A8"/>
                </a:solidFill>
                <a:latin typeface="Lato"/>
                <a:ea typeface="Lato"/>
                <a:cs typeface="Lato"/>
                <a:sym typeface="Lato"/>
              </a:rPr>
              <a:t>Chicago, Illinois | November 15, 2024</a:t>
            </a:r>
            <a:endParaRPr sz="1600" b="0" i="0" u="none" strike="noStrike" cap="none">
              <a:solidFill>
                <a:srgbClr val="0476A8"/>
              </a:solidFill>
              <a:latin typeface="Lato"/>
              <a:ea typeface="Lato"/>
              <a:cs typeface="Lato"/>
              <a:sym typeface="Lato"/>
            </a:endParaRPr>
          </a:p>
        </p:txBody>
      </p:sp>
      <p:sp>
        <p:nvSpPr>
          <p:cNvPr id="714" name="Google Shape;714;p39"/>
          <p:cNvSpPr txBox="1"/>
          <p:nvPr/>
        </p:nvSpPr>
        <p:spPr>
          <a:xfrm>
            <a:off x="241350" y="1981334"/>
            <a:ext cx="3006900" cy="21908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476A8"/>
                </a:solidFill>
                <a:latin typeface="Lato"/>
                <a:ea typeface="Lato"/>
                <a:cs typeface="Lato"/>
                <a:sym typeface="Lato"/>
              </a:rPr>
              <a:t>Phillip Reason, MSW, MPH</a:t>
            </a:r>
            <a:endParaRPr sz="1600" b="1"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rgbClr val="0476A8"/>
                </a:solidFill>
                <a:latin typeface="Lato"/>
                <a:ea typeface="Lato"/>
                <a:cs typeface="Lato"/>
                <a:sym typeface="Lato"/>
              </a:rPr>
              <a:t>Moderator</a:t>
            </a:r>
            <a:endParaRPr sz="1600" b="0" i="1" u="none" strike="noStrike" cap="none">
              <a:solidFill>
                <a:srgbClr val="0476A8"/>
              </a:solidFill>
              <a:latin typeface="Lato"/>
              <a:ea typeface="Lato"/>
              <a:cs typeface="Lato"/>
              <a:sym typeface="Lato"/>
            </a:endParaRPr>
          </a:p>
          <a:p>
            <a:pPr marL="0" marR="0" lvl="0" indent="0" algn="l" rtl="0">
              <a:lnSpc>
                <a:spcPct val="100000"/>
              </a:lnSpc>
              <a:spcBef>
                <a:spcPts val="1000"/>
              </a:spcBef>
              <a:spcAft>
                <a:spcPts val="0"/>
              </a:spcAft>
              <a:buClr>
                <a:srgbClr val="000000"/>
              </a:buClr>
              <a:buSzPts val="1100"/>
              <a:buFont typeface="Arial"/>
              <a:buNone/>
            </a:pPr>
            <a:r>
              <a:rPr lang="en" sz="1100" b="0" i="0" u="none" strike="noStrike" cap="none">
                <a:solidFill>
                  <a:srgbClr val="0476A8"/>
                </a:solidFill>
                <a:latin typeface="Lato"/>
                <a:ea typeface="Lato"/>
                <a:cs typeface="Lato"/>
                <a:sym typeface="Lato"/>
              </a:rPr>
              <a:t>Researcher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476A8"/>
                </a:solidFill>
                <a:latin typeface="Lato"/>
                <a:ea typeface="Lato"/>
                <a:cs typeface="Lato"/>
                <a:sym typeface="Lato"/>
              </a:rPr>
              <a:t>Grayken Center for Addiction</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476A8"/>
                </a:solidFill>
                <a:latin typeface="Lato"/>
                <a:ea typeface="Lato"/>
                <a:cs typeface="Lato"/>
                <a:sym typeface="Lato"/>
              </a:rPr>
              <a:t>Boston Medical Center</a:t>
            </a:r>
            <a:endParaRPr sz="1100" b="0" i="0" u="none" strike="noStrike" cap="none">
              <a:solidFill>
                <a:srgbClr val="0476A8"/>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Lato"/>
              <a:ea typeface="Lato"/>
              <a:cs typeface="Lato"/>
              <a:sym typeface="Lato"/>
            </a:endParaRPr>
          </a:p>
        </p:txBody>
      </p:sp>
      <p:grpSp>
        <p:nvGrpSpPr>
          <p:cNvPr id="715" name="Google Shape;715;p39"/>
          <p:cNvGrpSpPr/>
          <p:nvPr/>
        </p:nvGrpSpPr>
        <p:grpSpPr>
          <a:xfrm>
            <a:off x="4427500" y="4093868"/>
            <a:ext cx="4716500" cy="1049632"/>
            <a:chOff x="4427500" y="4172200"/>
            <a:chExt cx="4716500" cy="1049632"/>
          </a:xfrm>
        </p:grpSpPr>
        <p:pic>
          <p:nvPicPr>
            <p:cNvPr id="716" name="Google Shape;716;p39"/>
            <p:cNvPicPr preferRelativeResize="0"/>
            <p:nvPr/>
          </p:nvPicPr>
          <p:blipFill rotWithShape="1">
            <a:blip r:embed="rId3">
              <a:alphaModFix/>
            </a:blip>
            <a:srcRect/>
            <a:stretch/>
          </p:blipFill>
          <p:spPr>
            <a:xfrm>
              <a:off x="4427500" y="4172208"/>
              <a:ext cx="2802627" cy="1049624"/>
            </a:xfrm>
            <a:prstGeom prst="rect">
              <a:avLst/>
            </a:prstGeom>
            <a:noFill/>
            <a:ln>
              <a:noFill/>
            </a:ln>
          </p:spPr>
        </p:pic>
        <p:pic>
          <p:nvPicPr>
            <p:cNvPr id="717" name="Google Shape;717;p39"/>
            <p:cNvPicPr preferRelativeResize="0"/>
            <p:nvPr/>
          </p:nvPicPr>
          <p:blipFill rotWithShape="1">
            <a:blip r:embed="rId4">
              <a:alphaModFix/>
            </a:blip>
            <a:srcRect/>
            <a:stretch/>
          </p:blipFill>
          <p:spPr>
            <a:xfrm>
              <a:off x="7261647" y="4172200"/>
              <a:ext cx="1882353" cy="1049624"/>
            </a:xfrm>
            <a:prstGeom prst="rect">
              <a:avLst/>
            </a:prstGeom>
            <a:noFill/>
            <a:ln>
              <a:noFill/>
            </a:ln>
          </p:spPr>
        </p:pic>
      </p:grpSp>
      <p:pic>
        <p:nvPicPr>
          <p:cNvPr id="718" name="Google Shape;718;p39"/>
          <p:cNvPicPr preferRelativeResize="0"/>
          <p:nvPr/>
        </p:nvPicPr>
        <p:blipFill rotWithShape="1">
          <a:blip r:embed="rId5">
            <a:alphaModFix/>
          </a:blip>
          <a:srcRect/>
          <a:stretch/>
        </p:blipFill>
        <p:spPr>
          <a:xfrm>
            <a:off x="1968500" y="0"/>
            <a:ext cx="5207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
          <p:cNvSpPr txBox="1">
            <a:spLocks noGrp="1"/>
          </p:cNvSpPr>
          <p:nvPr>
            <p:ph type="title"/>
          </p:nvPr>
        </p:nvSpPr>
        <p:spPr>
          <a:xfrm>
            <a:off x="311700" y="17981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a:latin typeface="Lato"/>
                <a:ea typeface="Lato"/>
                <a:cs typeface="Lato"/>
                <a:sym typeface="Lato"/>
              </a:rPr>
              <a:t>Context for Drug Testing During SUD Treatment</a:t>
            </a:r>
            <a:endParaRPr sz="2400" b="1">
              <a:latin typeface="Lato"/>
              <a:ea typeface="Lato"/>
              <a:cs typeface="Lato"/>
              <a:sym typeface="Lato"/>
            </a:endParaRPr>
          </a:p>
        </p:txBody>
      </p:sp>
      <p:sp>
        <p:nvSpPr>
          <p:cNvPr id="408" name="Google Shape;408;p5"/>
          <p:cNvSpPr txBox="1">
            <a:spLocks noGrp="1"/>
          </p:cNvSpPr>
          <p:nvPr>
            <p:ph type="body" idx="1"/>
          </p:nvPr>
        </p:nvSpPr>
        <p:spPr>
          <a:xfrm>
            <a:off x="311700" y="815444"/>
            <a:ext cx="8520600" cy="40309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000" dirty="0">
                <a:solidFill>
                  <a:schemeClr val="dk1"/>
                </a:solidFill>
                <a:latin typeface="Lato"/>
                <a:ea typeface="Lato"/>
                <a:cs typeface="Lato"/>
                <a:sym typeface="Lato"/>
              </a:rPr>
              <a:t>There are no randomized controlled trials on the outcomes related to drug testing in substance use treatment. </a:t>
            </a:r>
            <a:endParaRPr dirty="0"/>
          </a:p>
          <a:p>
            <a:pPr marL="0" lvl="0" indent="0" algn="l" rtl="0">
              <a:lnSpc>
                <a:spcPct val="115000"/>
              </a:lnSpc>
              <a:spcBef>
                <a:spcPts val="1500"/>
              </a:spcBef>
              <a:spcAft>
                <a:spcPts val="0"/>
              </a:spcAft>
              <a:buSzPts val="1800"/>
              <a:buNone/>
            </a:pPr>
            <a:r>
              <a:rPr lang="en" sz="2000" dirty="0">
                <a:solidFill>
                  <a:schemeClr val="dk1"/>
                </a:solidFill>
                <a:latin typeface="Lato"/>
                <a:ea typeface="Lato"/>
                <a:cs typeface="Lato"/>
                <a:sym typeface="Lato"/>
              </a:rPr>
              <a:t>There is no universal standard for clinical drug testing during treatment. </a:t>
            </a:r>
            <a:endParaRPr dirty="0"/>
          </a:p>
          <a:p>
            <a:pPr marL="0" lvl="0" indent="0" algn="l" rtl="0">
              <a:lnSpc>
                <a:spcPct val="115000"/>
              </a:lnSpc>
              <a:spcBef>
                <a:spcPts val="1500"/>
              </a:spcBef>
              <a:spcAft>
                <a:spcPts val="0"/>
              </a:spcAft>
              <a:buSzPts val="1800"/>
              <a:buNone/>
            </a:pPr>
            <a:r>
              <a:rPr lang="en" sz="2000" dirty="0">
                <a:solidFill>
                  <a:schemeClr val="dk1"/>
                </a:solidFill>
                <a:latin typeface="Lato"/>
                <a:ea typeface="Lato"/>
                <a:cs typeface="Lato"/>
                <a:sym typeface="Lato"/>
              </a:rPr>
              <a:t>The first US national guideline for testing was issued in 1993 by SAMHSA as TIP #1 for State Methadone Treatment Guidelines; this is the origin of the SAMHSA requirement for 8 tests a year for methadone treatment.</a:t>
            </a:r>
            <a:endParaRPr dirty="0"/>
          </a:p>
          <a:p>
            <a:pPr marL="0" lvl="0" indent="0" algn="l" rtl="0">
              <a:lnSpc>
                <a:spcPct val="115000"/>
              </a:lnSpc>
              <a:spcBef>
                <a:spcPts val="1500"/>
              </a:spcBef>
              <a:spcAft>
                <a:spcPts val="0"/>
              </a:spcAft>
              <a:buSzPts val="1800"/>
              <a:buNone/>
            </a:pPr>
            <a:r>
              <a:rPr lang="en" sz="2000" dirty="0">
                <a:solidFill>
                  <a:schemeClr val="dk1"/>
                </a:solidFill>
                <a:latin typeface="Lato"/>
                <a:ea typeface="Lato"/>
                <a:cs typeface="Lato"/>
                <a:sym typeface="Lato"/>
              </a:rPr>
              <a:t>There is no federal testing requirement for buprenorphine treatment.</a:t>
            </a:r>
            <a:endParaRPr dirty="0"/>
          </a:p>
          <a:p>
            <a:pPr marL="0" lvl="0" indent="0" algn="l" rtl="0">
              <a:lnSpc>
                <a:spcPct val="115000"/>
              </a:lnSpc>
              <a:spcBef>
                <a:spcPts val="1500"/>
              </a:spcBef>
              <a:spcAft>
                <a:spcPts val="0"/>
              </a:spcAft>
              <a:buSzPts val="1800"/>
              <a:buNone/>
            </a:pPr>
            <a:r>
              <a:rPr lang="en" sz="2000" dirty="0">
                <a:solidFill>
                  <a:schemeClr val="dk1"/>
                </a:solidFill>
                <a:latin typeface="Lato"/>
                <a:ea typeface="Lato"/>
                <a:cs typeface="Lato"/>
                <a:sym typeface="Lato"/>
              </a:rPr>
              <a:t>Guidelines from SAMHSA, ASAM, ACMT, have since been issued.</a:t>
            </a:r>
            <a:endParaRPr sz="2000" dirty="0">
              <a:solidFill>
                <a:schemeClr val="dk1"/>
              </a:solidFill>
              <a:latin typeface="Lato"/>
              <a:ea typeface="Lato"/>
              <a:cs typeface="Lato"/>
              <a:sym typeface="Lato"/>
            </a:endParaRPr>
          </a:p>
          <a:p>
            <a:pPr marL="0" lvl="0" indent="0" algn="l" rtl="0">
              <a:lnSpc>
                <a:spcPct val="115000"/>
              </a:lnSpc>
              <a:spcBef>
                <a:spcPts val="0"/>
              </a:spcBef>
              <a:spcAft>
                <a:spcPts val="1500"/>
              </a:spcAft>
              <a:buSzPts val="1800"/>
              <a:buNone/>
            </a:pPr>
            <a:r>
              <a:rPr lang="en" sz="2000" dirty="0">
                <a:solidFill>
                  <a:srgbClr val="4D74BA"/>
                </a:solidFill>
                <a:latin typeface="Lato"/>
                <a:ea typeface="Lato"/>
                <a:cs typeface="Lato"/>
                <a:sym typeface="Lato"/>
              </a:rPr>
              <a:t>The 2017 ASAM guidance is in active revision.  </a:t>
            </a:r>
            <a:endParaRPr sz="2000" dirty="0">
              <a:solidFill>
                <a:srgbClr val="4D74BA"/>
              </a:solidFill>
              <a:latin typeface="Lato"/>
              <a:ea typeface="Lato"/>
              <a:cs typeface="Lato"/>
              <a:sym typeface="Lato"/>
            </a:endParaRPr>
          </a:p>
        </p:txBody>
      </p:sp>
      <p:sp>
        <p:nvSpPr>
          <p:cNvPr id="409" name="Google Shape;409;p5"/>
          <p:cNvSpPr txBox="1"/>
          <p:nvPr/>
        </p:nvSpPr>
        <p:spPr>
          <a:xfrm>
            <a:off x="8566874" y="4751275"/>
            <a:ext cx="359867" cy="19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D74BA"/>
                </a:solidFill>
                <a:latin typeface="Lato"/>
                <a:ea typeface="Lato"/>
                <a:cs typeface="Lato"/>
                <a:sym typeface="Lato"/>
              </a:rPr>
              <a:t>P</a:t>
            </a:r>
            <a:endParaRPr sz="1200" b="1" i="0" u="none" strike="noStrike" cap="none">
              <a:solidFill>
                <a:srgbClr val="4D74BA"/>
              </a:solidFill>
              <a:latin typeface="Lato"/>
              <a:ea typeface="Lato"/>
              <a:cs typeface="Lato"/>
              <a:sym typeface="Lato"/>
            </a:endParaRPr>
          </a:p>
        </p:txBody>
      </p:sp>
      <p:sp>
        <p:nvSpPr>
          <p:cNvPr id="410" name="Google Shape;410;p5"/>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latin typeface="Lato"/>
                <a:ea typeface="Lato"/>
                <a:cs typeface="Lato"/>
                <a:sym typeface="Lato"/>
              </a:rPr>
              <a:t>5</a:t>
            </a:fld>
            <a:endParaRPr sz="12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
          <p:cNvSpPr txBox="1">
            <a:spLocks noGrp="1"/>
          </p:cNvSpPr>
          <p:nvPr>
            <p:ph type="title"/>
          </p:nvPr>
        </p:nvSpPr>
        <p:spPr>
          <a:xfrm>
            <a:off x="311700" y="202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b="1">
                <a:latin typeface="Lato"/>
                <a:ea typeface="Lato"/>
                <a:cs typeface="Lato"/>
                <a:sym typeface="Lato"/>
              </a:rPr>
              <a:t>Proposition #1</a:t>
            </a:r>
            <a:endParaRPr sz="2400" b="1">
              <a:latin typeface="Lato"/>
              <a:ea typeface="Lato"/>
              <a:cs typeface="Lato"/>
              <a:sym typeface="Lato"/>
            </a:endParaRPr>
          </a:p>
        </p:txBody>
      </p:sp>
      <p:sp>
        <p:nvSpPr>
          <p:cNvPr id="416" name="Google Shape;416;p6"/>
          <p:cNvSpPr txBox="1">
            <a:spLocks noGrp="1"/>
          </p:cNvSpPr>
          <p:nvPr>
            <p:ph type="body" idx="1"/>
          </p:nvPr>
        </p:nvSpPr>
        <p:spPr>
          <a:xfrm>
            <a:off x="311700" y="774725"/>
            <a:ext cx="8520600" cy="40011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chemeClr val="dk1"/>
                </a:solidFill>
                <a:latin typeface="Lato"/>
                <a:ea typeface="Lato"/>
                <a:cs typeface="Lato"/>
                <a:sym typeface="Lato"/>
              </a:rPr>
              <a:t>Standardized drug testing should be required by clinical providers as part of outpatient MOUD treatment.</a:t>
            </a: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endParaRPr sz="2400" dirty="0">
              <a:solidFill>
                <a:schemeClr val="dk1"/>
              </a:solidFill>
              <a:latin typeface="Lato"/>
              <a:ea typeface="Lato"/>
              <a:cs typeface="Lato"/>
              <a:sym typeface="Lato"/>
            </a:endParaRPr>
          </a:p>
          <a:p>
            <a:pPr marL="0" lvl="0" indent="0" algn="l" rtl="0">
              <a:lnSpc>
                <a:spcPct val="107916"/>
              </a:lnSpc>
              <a:spcBef>
                <a:spcPts val="800"/>
              </a:spcBef>
              <a:spcAft>
                <a:spcPts val="0"/>
              </a:spcAft>
              <a:buSzPts val="1800"/>
              <a:buNone/>
            </a:pPr>
            <a:r>
              <a:rPr lang="en" sz="2400" b="1" dirty="0">
                <a:solidFill>
                  <a:srgbClr val="4D74BA"/>
                </a:solidFill>
                <a:latin typeface="Lato"/>
                <a:ea typeface="Lato"/>
                <a:cs typeface="Lato"/>
                <a:sym typeface="Lato"/>
              </a:rPr>
              <a:t>Yes, it should be required:	Annie </a:t>
            </a:r>
            <a:r>
              <a:rPr lang="en" sz="2400" dirty="0">
                <a:solidFill>
                  <a:srgbClr val="4D74BA"/>
                </a:solidFill>
                <a:latin typeface="Lato"/>
                <a:ea typeface="Lato"/>
                <a:cs typeface="Lato"/>
                <a:sym typeface="Lato"/>
              </a:rPr>
              <a:t>[10 min]</a:t>
            </a:r>
            <a:endParaRPr sz="2400" dirty="0">
              <a:solidFill>
                <a:srgbClr val="4D74BA"/>
              </a:solidFill>
              <a:latin typeface="Lato"/>
              <a:ea typeface="Lato"/>
              <a:cs typeface="Lato"/>
              <a:sym typeface="Lato"/>
            </a:endParaRPr>
          </a:p>
          <a:p>
            <a:pPr marL="0" lvl="0" indent="0" algn="l" rtl="0">
              <a:lnSpc>
                <a:spcPct val="107916"/>
              </a:lnSpc>
              <a:spcBef>
                <a:spcPts val="800"/>
              </a:spcBef>
              <a:spcAft>
                <a:spcPts val="800"/>
              </a:spcAft>
              <a:buSzPts val="1800"/>
              <a:buNone/>
            </a:pPr>
            <a:r>
              <a:rPr lang="en" sz="2400" dirty="0">
                <a:solidFill>
                  <a:schemeClr val="dk1"/>
                </a:solidFill>
                <a:latin typeface="Lato"/>
                <a:ea typeface="Lato"/>
                <a:cs typeface="Lato"/>
                <a:sym typeface="Lato"/>
              </a:rPr>
              <a:t>No, it should not be required:  Steve</a:t>
            </a:r>
            <a:endParaRPr sz="2400" dirty="0">
              <a:solidFill>
                <a:schemeClr val="dk1"/>
              </a:solidFill>
              <a:latin typeface="Lato"/>
              <a:ea typeface="Lato"/>
              <a:cs typeface="Lato"/>
              <a:sym typeface="Lato"/>
            </a:endParaRPr>
          </a:p>
        </p:txBody>
      </p:sp>
      <p:sp>
        <p:nvSpPr>
          <p:cNvPr id="417" name="Google Shape;417;p6"/>
          <p:cNvSpPr txBox="1"/>
          <p:nvPr/>
        </p:nvSpPr>
        <p:spPr>
          <a:xfrm>
            <a:off x="8553000" y="4737625"/>
            <a:ext cx="279300" cy="21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4D74BA"/>
                </a:solidFill>
                <a:latin typeface="Lato"/>
                <a:ea typeface="Lato"/>
                <a:cs typeface="Lato"/>
                <a:sym typeface="Lato"/>
              </a:rPr>
              <a:t>P</a:t>
            </a:r>
            <a:endParaRPr sz="1200" b="1" i="0" u="none" strike="noStrike" cap="none" dirty="0">
              <a:solidFill>
                <a:srgbClr val="4D74BA"/>
              </a:solidFill>
              <a:latin typeface="Lato"/>
              <a:ea typeface="Lato"/>
              <a:cs typeface="Lato"/>
              <a:sym typeface="Lato"/>
            </a:endParaRPr>
          </a:p>
        </p:txBody>
      </p:sp>
      <p:sp>
        <p:nvSpPr>
          <p:cNvPr id="418" name="Google Shape;418;p6"/>
          <p:cNvSpPr txBox="1">
            <a:spLocks noGrp="1"/>
          </p:cNvSpPr>
          <p:nvPr>
            <p:ph type="sldNum" idx="12"/>
          </p:nvPr>
        </p:nvSpPr>
        <p:spPr>
          <a:xfrm>
            <a:off x="8472457" y="4649575"/>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sz="1200">
                <a:solidFill>
                  <a:schemeClr val="bg2">
                    <a:lumMod val="60000"/>
                    <a:lumOff val="40000"/>
                  </a:schemeClr>
                </a:solidFill>
                <a:latin typeface="Lato"/>
                <a:ea typeface="Lato"/>
                <a:cs typeface="Lato"/>
                <a:sym typeface="Lato"/>
              </a:rPr>
              <a:t>6</a:t>
            </a:fld>
            <a:endParaRPr sz="1200" dirty="0">
              <a:solidFill>
                <a:schemeClr val="bg2">
                  <a:lumMod val="60000"/>
                  <a:lumOff val="40000"/>
                </a:schemeClr>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596A4-4457-EC8B-AEE7-26E77C083603}"/>
              </a:ext>
            </a:extLst>
          </p:cNvPr>
          <p:cNvPicPr>
            <a:picLocks noChangeAspect="1"/>
          </p:cNvPicPr>
          <p:nvPr/>
        </p:nvPicPr>
        <p:blipFill>
          <a:blip r:embed="rId2"/>
          <a:stretch>
            <a:fillRect/>
          </a:stretch>
        </p:blipFill>
        <p:spPr>
          <a:xfrm rot="20803427">
            <a:off x="2480982" y="721098"/>
            <a:ext cx="3388659" cy="3388659"/>
          </a:xfrm>
          <a:prstGeom prst="rect">
            <a:avLst/>
          </a:prstGeom>
        </p:spPr>
      </p:pic>
      <p:sp>
        <p:nvSpPr>
          <p:cNvPr id="4" name="Google Shape;427;p7">
            <a:extLst>
              <a:ext uri="{FF2B5EF4-FFF2-40B4-BE49-F238E27FC236}">
                <a16:creationId xmlns:a16="http://schemas.microsoft.com/office/drawing/2014/main" id="{E4F36080-B3A1-2F3C-B5F2-0895DE4E3FA2}"/>
              </a:ext>
            </a:extLst>
          </p:cNvPr>
          <p:cNvSpPr txBox="1"/>
          <p:nvPr/>
        </p:nvSpPr>
        <p:spPr>
          <a:xfrm>
            <a:off x="8460229"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7</a:t>
            </a:fld>
            <a:endParaRPr sz="1200" b="0" i="0" u="none" strike="noStrike" cap="none">
              <a:solidFill>
                <a:srgbClr val="595959"/>
              </a:solidFill>
              <a:latin typeface="Lato"/>
              <a:ea typeface="Lato"/>
              <a:cs typeface="Lato"/>
              <a:sym typeface="Lato"/>
            </a:endParaRPr>
          </a:p>
        </p:txBody>
      </p:sp>
      <p:sp>
        <p:nvSpPr>
          <p:cNvPr id="6" name="Google Shape;426;p7">
            <a:extLst>
              <a:ext uri="{FF2B5EF4-FFF2-40B4-BE49-F238E27FC236}">
                <a16:creationId xmlns:a16="http://schemas.microsoft.com/office/drawing/2014/main" id="{991B6021-B643-F564-AD68-A16C3CF2194C}"/>
              </a:ext>
            </a:extLst>
          </p:cNvPr>
          <p:cNvSpPr txBox="1">
            <a:spLocks/>
          </p:cNvSpPr>
          <p:nvPr/>
        </p:nvSpPr>
        <p:spPr>
          <a:xfrm>
            <a:off x="8448001" y="4673220"/>
            <a:ext cx="573156" cy="3735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9000"/>
              </a:lnSpc>
              <a:buClr>
                <a:srgbClr val="0000FF"/>
              </a:buClr>
              <a:buSzPts val="1200"/>
            </a:pPr>
            <a:r>
              <a:rPr lang="en-US" sz="1200" b="1" dirty="0">
                <a:solidFill>
                  <a:srgbClr val="4D74BA"/>
                </a:solidFill>
                <a:latin typeface="Lato"/>
                <a:ea typeface="Lato"/>
                <a:cs typeface="Lato"/>
                <a:sym typeface="Lato"/>
              </a:rPr>
              <a:t>A</a:t>
            </a:r>
          </a:p>
        </p:txBody>
      </p:sp>
    </p:spTree>
    <p:extLst>
      <p:ext uri="{BB962C8B-B14F-4D97-AF65-F5344CB8AC3E}">
        <p14:creationId xmlns:p14="http://schemas.microsoft.com/office/powerpoint/2010/main" val="758182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Yes, standardized drug testing should be required </a:t>
            </a:r>
            <a:endParaRPr dirty="0">
              <a:solidFill>
                <a:srgbClr val="4D74BA"/>
              </a:solidFill>
            </a:endParaRPr>
          </a:p>
        </p:txBody>
      </p:sp>
      <p:sp>
        <p:nvSpPr>
          <p:cNvPr id="425" name="Google Shape;425;p7"/>
          <p:cNvSpPr txBox="1">
            <a:spLocks noGrp="1"/>
          </p:cNvSpPr>
          <p:nvPr>
            <p:ph type="body" idx="1"/>
          </p:nvPr>
        </p:nvSpPr>
        <p:spPr>
          <a:xfrm>
            <a:off x="373380" y="779006"/>
            <a:ext cx="8467514" cy="3585487"/>
          </a:xfrm>
          <a:prstGeom prst="rect">
            <a:avLst/>
          </a:prstGeom>
          <a:noFill/>
          <a:ln>
            <a:noFill/>
          </a:ln>
        </p:spPr>
        <p:txBody>
          <a:bodyPr spcFirstLastPara="1" wrap="square" lIns="91425" tIns="45700" rIns="91425" bIns="45700" anchor="t" anchorCtr="0">
            <a:noAutofit/>
          </a:bodyPr>
          <a:lstStyle/>
          <a:p>
            <a:pPr marL="0" lvl="1" indent="0" algn="l" rtl="0">
              <a:lnSpc>
                <a:spcPct val="109000"/>
              </a:lnSpc>
              <a:spcBef>
                <a:spcPts val="0"/>
              </a:spcBef>
              <a:spcAft>
                <a:spcPts val="0"/>
              </a:spcAft>
              <a:buClr>
                <a:schemeClr val="dk1"/>
              </a:buClr>
              <a:buSzPts val="2400"/>
              <a:buNone/>
            </a:pPr>
            <a:r>
              <a:rPr lang="en" sz="2400" b="1" dirty="0">
                <a:latin typeface="Lato"/>
                <a:ea typeface="Lato"/>
                <a:cs typeface="Lato"/>
                <a:sym typeface="Lato"/>
              </a:rPr>
              <a:t>Patient Level Benefits</a:t>
            </a:r>
            <a:endParaRPr dirty="0"/>
          </a:p>
          <a:p>
            <a:pPr marL="342900" lvl="2" indent="-171450" algn="l" rtl="0">
              <a:lnSpc>
                <a:spcPct val="109000"/>
              </a:lnSpc>
              <a:spcBef>
                <a:spcPts val="450"/>
              </a:spcBef>
              <a:spcAft>
                <a:spcPts val="0"/>
              </a:spcAft>
              <a:buClr>
                <a:schemeClr val="dk1"/>
              </a:buClr>
              <a:buSzPts val="1800"/>
              <a:buChar char="•"/>
            </a:pPr>
            <a:r>
              <a:rPr lang="en" sz="1800" dirty="0">
                <a:latin typeface="Lato"/>
                <a:ea typeface="Lato"/>
                <a:cs typeface="Lato"/>
                <a:sym typeface="Lato"/>
              </a:rPr>
              <a:t>With the toxic, unregulated drug supply, people who use drugs should know what is in their drug supply</a:t>
            </a:r>
            <a:endParaRPr dirty="0"/>
          </a:p>
          <a:p>
            <a:pPr marL="573088" lvl="3" indent="-230187" algn="l" rtl="0">
              <a:lnSpc>
                <a:spcPct val="109000"/>
              </a:lnSpc>
              <a:spcBef>
                <a:spcPts val="450"/>
              </a:spcBef>
              <a:spcAft>
                <a:spcPts val="0"/>
              </a:spcAft>
              <a:buClr>
                <a:schemeClr val="dk1"/>
              </a:buClr>
              <a:buSzPts val="1800"/>
              <a:buFont typeface="Courier New"/>
              <a:buChar char="o"/>
            </a:pPr>
            <a:r>
              <a:rPr lang="en" sz="1800" dirty="0">
                <a:latin typeface="Lato"/>
                <a:ea typeface="Lato"/>
                <a:cs typeface="Lato"/>
                <a:sym typeface="Lato"/>
              </a:rPr>
              <a:t>Drug checking is not widely available </a:t>
            </a:r>
            <a:endParaRPr dirty="0"/>
          </a:p>
          <a:p>
            <a:pPr marL="342900" lvl="2" indent="-171450" algn="l" rtl="0">
              <a:lnSpc>
                <a:spcPct val="109000"/>
              </a:lnSpc>
              <a:spcBef>
                <a:spcPts val="450"/>
              </a:spcBef>
              <a:spcAft>
                <a:spcPts val="0"/>
              </a:spcAft>
              <a:buClr>
                <a:schemeClr val="dk1"/>
              </a:buClr>
              <a:buSzPts val="1800"/>
              <a:buChar char="•"/>
            </a:pPr>
            <a:r>
              <a:rPr lang="en" sz="1800" dirty="0">
                <a:latin typeface="Lato"/>
                <a:ea typeface="Lato"/>
                <a:cs typeface="Lato"/>
                <a:sym typeface="Lato"/>
              </a:rPr>
              <a:t>Frames discussions to offer support with a focus on harm reduction</a:t>
            </a:r>
            <a:endParaRPr dirty="0"/>
          </a:p>
          <a:p>
            <a:pPr marL="342900" lvl="2" indent="-171450" algn="l" rtl="0">
              <a:lnSpc>
                <a:spcPct val="109000"/>
              </a:lnSpc>
              <a:spcBef>
                <a:spcPts val="450"/>
              </a:spcBef>
              <a:spcAft>
                <a:spcPts val="0"/>
              </a:spcAft>
              <a:buClr>
                <a:schemeClr val="dk1"/>
              </a:buClr>
              <a:buSzPts val="1800"/>
              <a:buChar char="•"/>
            </a:pPr>
            <a:r>
              <a:rPr lang="en" sz="1800" dirty="0">
                <a:latin typeface="Lato"/>
                <a:ea typeface="Lato"/>
                <a:cs typeface="Lato"/>
                <a:sym typeface="Lato"/>
              </a:rPr>
              <a:t>Standardization provides an opportunity to implement a consistent, trauma-informed approach across all settings </a:t>
            </a:r>
            <a:endParaRPr dirty="0"/>
          </a:p>
          <a:p>
            <a:pPr marL="573088" lvl="3" indent="-230187" algn="l" rtl="0">
              <a:lnSpc>
                <a:spcPct val="109000"/>
              </a:lnSpc>
              <a:spcBef>
                <a:spcPts val="450"/>
              </a:spcBef>
              <a:spcAft>
                <a:spcPts val="0"/>
              </a:spcAft>
              <a:buClr>
                <a:schemeClr val="dk1"/>
              </a:buClr>
              <a:buSzPts val="1800"/>
              <a:buFont typeface="Courier New"/>
              <a:buChar char="o"/>
            </a:pPr>
            <a:r>
              <a:rPr lang="en" sz="1800" dirty="0">
                <a:latin typeface="Lato"/>
                <a:ea typeface="Lato"/>
                <a:cs typeface="Lato"/>
                <a:sym typeface="Lato"/>
              </a:rPr>
              <a:t>Implement supervised, not observed drug testing  </a:t>
            </a:r>
            <a:endParaRPr dirty="0"/>
          </a:p>
          <a:p>
            <a:pPr marL="573088" lvl="3" indent="-230187" algn="l" rtl="0">
              <a:lnSpc>
                <a:spcPct val="109000"/>
              </a:lnSpc>
              <a:spcBef>
                <a:spcPts val="450"/>
              </a:spcBef>
              <a:spcAft>
                <a:spcPts val="0"/>
              </a:spcAft>
              <a:buClr>
                <a:schemeClr val="dk1"/>
              </a:buClr>
              <a:buSzPts val="1800"/>
              <a:buFont typeface="Courier New"/>
              <a:buChar char="o"/>
            </a:pPr>
            <a:r>
              <a:rPr lang="en" sz="1800" dirty="0">
                <a:latin typeface="Lato"/>
                <a:ea typeface="Lato"/>
                <a:cs typeface="Lato"/>
                <a:sym typeface="Lato"/>
              </a:rPr>
              <a:t>Promotes shared-decision making around treatment plan</a:t>
            </a:r>
            <a:endParaRPr dirty="0"/>
          </a:p>
          <a:p>
            <a:pPr marL="573088" lvl="3" indent="-230187" algn="l" rtl="0">
              <a:lnSpc>
                <a:spcPct val="109000"/>
              </a:lnSpc>
              <a:spcBef>
                <a:spcPts val="450"/>
              </a:spcBef>
              <a:spcAft>
                <a:spcPts val="0"/>
              </a:spcAft>
              <a:buClr>
                <a:schemeClr val="dk1"/>
              </a:buClr>
              <a:buSzPts val="1800"/>
              <a:buFont typeface="Courier New"/>
              <a:buChar char="o"/>
            </a:pPr>
            <a:r>
              <a:rPr lang="en" sz="1800" dirty="0">
                <a:latin typeface="Lato"/>
                <a:ea typeface="Lato"/>
                <a:cs typeface="Lato"/>
                <a:sym typeface="Lato"/>
              </a:rPr>
              <a:t>Avoids unnecessary over-testing </a:t>
            </a:r>
            <a:endParaRPr dirty="0"/>
          </a:p>
          <a:p>
            <a:pPr marL="0" lvl="1" indent="0" algn="l" rtl="0">
              <a:lnSpc>
                <a:spcPct val="109000"/>
              </a:lnSpc>
              <a:spcBef>
                <a:spcPts val="450"/>
              </a:spcBef>
              <a:spcAft>
                <a:spcPts val="0"/>
              </a:spcAft>
              <a:buClr>
                <a:schemeClr val="dk1"/>
              </a:buClr>
              <a:buSzPts val="1800"/>
              <a:buNone/>
            </a:pPr>
            <a:endParaRPr dirty="0"/>
          </a:p>
          <a:p>
            <a:pPr marL="171450" lvl="1" indent="-57150" algn="l" rtl="0">
              <a:lnSpc>
                <a:spcPct val="109000"/>
              </a:lnSpc>
              <a:spcBef>
                <a:spcPts val="450"/>
              </a:spcBef>
              <a:spcAft>
                <a:spcPts val="0"/>
              </a:spcAft>
              <a:buClr>
                <a:schemeClr val="dk1"/>
              </a:buClr>
              <a:buSzPts val="1800"/>
              <a:buNone/>
            </a:pPr>
            <a:endParaRPr dirty="0"/>
          </a:p>
        </p:txBody>
      </p:sp>
      <p:sp>
        <p:nvSpPr>
          <p:cNvPr id="426" name="Google Shape;426;p7"/>
          <p:cNvSpPr txBox="1">
            <a:spLocks noGrp="1"/>
          </p:cNvSpPr>
          <p:nvPr>
            <p:ph type="body" idx="2"/>
          </p:nvPr>
        </p:nvSpPr>
        <p:spPr>
          <a:xfrm>
            <a:off x="8554316" y="4673221"/>
            <a:ext cx="573156" cy="373593"/>
          </a:xfrm>
          <a:prstGeom prst="rect">
            <a:avLst/>
          </a:prstGeom>
          <a:noFill/>
          <a:ln>
            <a:noFill/>
          </a:ln>
        </p:spPr>
        <p:txBody>
          <a:bodyPr spcFirstLastPara="1" wrap="square" lIns="91425" tIns="91425" rIns="91425" bIns="91425" anchor="ctr" anchorCtr="0">
            <a:noAutofit/>
          </a:bodyPr>
          <a:lstStyle/>
          <a:p>
            <a:pPr marL="0" lvl="0" indent="0" algn="l" rtl="0">
              <a:lnSpc>
                <a:spcPct val="109000"/>
              </a:lnSpc>
              <a:spcBef>
                <a:spcPts val="0"/>
              </a:spcBef>
              <a:spcAft>
                <a:spcPts val="0"/>
              </a:spcAft>
              <a:buClr>
                <a:srgbClr val="0000FF"/>
              </a:buClr>
              <a:buSzPts val="1200"/>
              <a:buNone/>
            </a:pPr>
            <a:r>
              <a:rPr lang="en" sz="1200" b="1" dirty="0">
                <a:solidFill>
                  <a:srgbClr val="4D74BA"/>
                </a:solidFill>
                <a:latin typeface="Lato"/>
                <a:ea typeface="Lato"/>
                <a:cs typeface="Lato"/>
                <a:sym typeface="Lato"/>
              </a:rPr>
              <a:t>A</a:t>
            </a:r>
            <a:endParaRPr sz="1200" b="1" dirty="0">
              <a:solidFill>
                <a:srgbClr val="4D74BA"/>
              </a:solidFill>
              <a:latin typeface="Lato"/>
              <a:ea typeface="Lato"/>
              <a:cs typeface="Lato"/>
              <a:sym typeface="Lato"/>
            </a:endParaRPr>
          </a:p>
        </p:txBody>
      </p:sp>
      <p:sp>
        <p:nvSpPr>
          <p:cNvPr id="427" name="Google Shape;427;p7"/>
          <p:cNvSpPr txBox="1"/>
          <p:nvPr/>
        </p:nvSpPr>
        <p:spPr>
          <a:xfrm>
            <a:off x="8688839" y="4663217"/>
            <a:ext cx="304111"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8</a:t>
            </a:fld>
            <a:endParaRPr sz="1200" b="0" i="0" u="none" strike="noStrike" cap="none">
              <a:solidFill>
                <a:srgbClr val="595959"/>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8"/>
          <p:cNvSpPr txBox="1">
            <a:spLocks noGrp="1"/>
          </p:cNvSpPr>
          <p:nvPr>
            <p:ph type="title"/>
          </p:nvPr>
        </p:nvSpPr>
        <p:spPr>
          <a:xfrm>
            <a:off x="373380" y="245484"/>
            <a:ext cx="8467514" cy="465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2700"/>
              <a:buFont typeface="Lato"/>
              <a:buNone/>
            </a:pPr>
            <a:r>
              <a:rPr lang="en" dirty="0">
                <a:solidFill>
                  <a:srgbClr val="4D74BA"/>
                </a:solidFill>
                <a:latin typeface="Lato"/>
                <a:ea typeface="Lato"/>
                <a:cs typeface="Lato"/>
                <a:sym typeface="Lato"/>
              </a:rPr>
              <a:t>Yes, standardized drug testing should be required </a:t>
            </a:r>
            <a:endParaRPr dirty="0">
              <a:solidFill>
                <a:srgbClr val="4D74BA"/>
              </a:solidFill>
            </a:endParaRPr>
          </a:p>
        </p:txBody>
      </p:sp>
      <p:sp>
        <p:nvSpPr>
          <p:cNvPr id="435" name="Google Shape;435;p8"/>
          <p:cNvSpPr txBox="1">
            <a:spLocks noGrp="1"/>
          </p:cNvSpPr>
          <p:nvPr>
            <p:ph type="body" idx="1"/>
          </p:nvPr>
        </p:nvSpPr>
        <p:spPr>
          <a:xfrm>
            <a:off x="373380" y="894374"/>
            <a:ext cx="8467514" cy="3585487"/>
          </a:xfrm>
          <a:prstGeom prst="rect">
            <a:avLst/>
          </a:prstGeom>
          <a:noFill/>
          <a:ln>
            <a:noFill/>
          </a:ln>
        </p:spPr>
        <p:txBody>
          <a:bodyPr spcFirstLastPara="1" wrap="square" lIns="91425" tIns="45700" rIns="91425" bIns="45700" anchor="t" anchorCtr="0">
            <a:noAutofit/>
          </a:bodyPr>
          <a:lstStyle/>
          <a:p>
            <a:pPr marL="0" lvl="0" indent="0" algn="l" rtl="0">
              <a:lnSpc>
                <a:spcPct val="109000"/>
              </a:lnSpc>
              <a:spcBef>
                <a:spcPts val="0"/>
              </a:spcBef>
              <a:spcAft>
                <a:spcPts val="0"/>
              </a:spcAft>
              <a:buClr>
                <a:schemeClr val="dk1"/>
              </a:buClr>
              <a:buSzPts val="2400"/>
              <a:buNone/>
            </a:pPr>
            <a:r>
              <a:rPr lang="en" sz="2400" b="1" dirty="0">
                <a:latin typeface="Lato"/>
                <a:ea typeface="Lato"/>
                <a:cs typeface="Lato"/>
                <a:sym typeface="Lato"/>
              </a:rPr>
              <a:t>Organization Level Benefits</a:t>
            </a:r>
            <a:endParaRPr dirty="0"/>
          </a:p>
          <a:p>
            <a:pPr marL="428625" lvl="1" indent="-257175" algn="l" rtl="0">
              <a:lnSpc>
                <a:spcPct val="109000"/>
              </a:lnSpc>
              <a:spcBef>
                <a:spcPts val="450"/>
              </a:spcBef>
              <a:spcAft>
                <a:spcPts val="0"/>
              </a:spcAft>
              <a:buClr>
                <a:schemeClr val="dk1"/>
              </a:buClr>
              <a:buSzPts val="2400"/>
              <a:buChar char="•"/>
            </a:pPr>
            <a:r>
              <a:rPr lang="en" sz="2400" dirty="0">
                <a:latin typeface="Lato"/>
                <a:ea typeface="Lato"/>
                <a:cs typeface="Lato"/>
                <a:sym typeface="Lato"/>
              </a:rPr>
              <a:t>Standardization allows for testing to be done with purpose throughout outpatient treatment settings </a:t>
            </a:r>
            <a:endParaRPr dirty="0"/>
          </a:p>
          <a:p>
            <a:pPr marL="428625" lvl="1" indent="-257175" algn="l" rtl="0">
              <a:lnSpc>
                <a:spcPct val="109000"/>
              </a:lnSpc>
              <a:spcBef>
                <a:spcPts val="450"/>
              </a:spcBef>
              <a:spcAft>
                <a:spcPts val="0"/>
              </a:spcAft>
              <a:buClr>
                <a:schemeClr val="dk1"/>
              </a:buClr>
              <a:buSzPts val="2400"/>
              <a:buChar char="•"/>
            </a:pPr>
            <a:r>
              <a:rPr lang="en" sz="2400" dirty="0">
                <a:latin typeface="Lato"/>
                <a:ea typeface="Lato"/>
                <a:cs typeface="Lato"/>
                <a:sym typeface="Lato"/>
              </a:rPr>
              <a:t>Provides guidance for monitoring of patients prescribed medications</a:t>
            </a:r>
            <a:endParaRPr dirty="0"/>
          </a:p>
          <a:p>
            <a:pPr marL="428625" lvl="1" indent="-257175" algn="l" rtl="0">
              <a:lnSpc>
                <a:spcPct val="109000"/>
              </a:lnSpc>
              <a:spcBef>
                <a:spcPts val="450"/>
              </a:spcBef>
              <a:spcAft>
                <a:spcPts val="0"/>
              </a:spcAft>
              <a:buClr>
                <a:schemeClr val="dk1"/>
              </a:buClr>
              <a:buSzPts val="2400"/>
              <a:buChar char="•"/>
            </a:pPr>
            <a:r>
              <a:rPr lang="en" sz="2400" dirty="0">
                <a:latin typeface="Lato"/>
                <a:ea typeface="Lato"/>
                <a:cs typeface="Lato"/>
                <a:sym typeface="Lato"/>
              </a:rPr>
              <a:t>Reduce bias, improve equity of care among patients</a:t>
            </a:r>
            <a:endParaRPr dirty="0"/>
          </a:p>
        </p:txBody>
      </p:sp>
      <p:sp>
        <p:nvSpPr>
          <p:cNvPr id="436" name="Google Shape;436;p8"/>
          <p:cNvSpPr txBox="1">
            <a:spLocks noGrp="1"/>
          </p:cNvSpPr>
          <p:nvPr>
            <p:ph type="body" idx="2"/>
          </p:nvPr>
        </p:nvSpPr>
        <p:spPr>
          <a:xfrm>
            <a:off x="8321462" y="4673221"/>
            <a:ext cx="573156" cy="373593"/>
          </a:xfrm>
          <a:prstGeom prst="rect">
            <a:avLst/>
          </a:prstGeom>
          <a:noFill/>
          <a:ln>
            <a:noFill/>
          </a:ln>
        </p:spPr>
        <p:txBody>
          <a:bodyPr spcFirstLastPara="1" wrap="square" lIns="91425" tIns="91425" rIns="91425" bIns="91425" anchor="ctr" anchorCtr="0">
            <a:noAutofit/>
          </a:bodyPr>
          <a:lstStyle/>
          <a:p>
            <a:pPr marL="0" lvl="0" indent="0" algn="l" rtl="0">
              <a:lnSpc>
                <a:spcPct val="109000"/>
              </a:lnSpc>
              <a:spcBef>
                <a:spcPts val="0"/>
              </a:spcBef>
              <a:spcAft>
                <a:spcPts val="0"/>
              </a:spcAft>
              <a:buClr>
                <a:srgbClr val="0000FF"/>
              </a:buClr>
              <a:buSzPts val="1200"/>
              <a:buNone/>
            </a:pPr>
            <a:r>
              <a:rPr lang="en" sz="1200" b="1" dirty="0">
                <a:solidFill>
                  <a:srgbClr val="4D74BA"/>
                </a:solidFill>
                <a:latin typeface="Lato"/>
                <a:ea typeface="Lato"/>
                <a:cs typeface="Lato"/>
                <a:sym typeface="Lato"/>
              </a:rPr>
              <a:t>A</a:t>
            </a:r>
            <a:endParaRPr sz="1200" b="1" dirty="0">
              <a:solidFill>
                <a:srgbClr val="4D74BA"/>
              </a:solidFill>
              <a:latin typeface="Lato"/>
              <a:ea typeface="Lato"/>
              <a:cs typeface="Lato"/>
              <a:sym typeface="Lato"/>
            </a:endParaRPr>
          </a:p>
        </p:txBody>
      </p:sp>
      <p:sp>
        <p:nvSpPr>
          <p:cNvPr id="437" name="Google Shape;437;p8"/>
          <p:cNvSpPr txBox="1"/>
          <p:nvPr/>
        </p:nvSpPr>
        <p:spPr>
          <a:xfrm>
            <a:off x="8292194"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9000"/>
              </a:lnSpc>
              <a:spcBef>
                <a:spcPts val="0"/>
              </a:spcBef>
              <a:spcAft>
                <a:spcPts val="0"/>
              </a:spcAft>
              <a:buClr>
                <a:srgbClr val="595959"/>
              </a:buClr>
              <a:buSzPts val="1200"/>
              <a:buFont typeface="Arial"/>
              <a:buNone/>
            </a:pPr>
            <a:fld id="{00000000-1234-1234-1234-123412341234}" type="slidenum">
              <a:rPr lang="en" sz="1200" b="0" i="0" u="none" strike="noStrike" cap="none">
                <a:solidFill>
                  <a:srgbClr val="595959"/>
                </a:solidFill>
                <a:latin typeface="Lato"/>
                <a:ea typeface="Lato"/>
                <a:cs typeface="Lato"/>
                <a:sym typeface="Lato"/>
              </a:rPr>
              <a:t>9</a:t>
            </a:fld>
            <a:endParaRPr sz="1200" b="0" i="0" u="none" strike="noStrike" cap="none" dirty="0">
              <a:solidFill>
                <a:srgbClr val="595959"/>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yken TTA Slides">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D8D7"/>
      </a:accent6>
      <a:hlink>
        <a:srgbClr val="552F77"/>
      </a:hlink>
      <a:folHlink>
        <a:srgbClr val="2015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2137</Words>
  <Application>Microsoft Macintosh PowerPoint</Application>
  <PresentationFormat>On-screen Show (16:9)</PresentationFormat>
  <Paragraphs>307</Paragraphs>
  <Slides>40</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Courier New</vt:lpstr>
      <vt:lpstr>Lato</vt:lpstr>
      <vt:lpstr>Noto Sans Symbols</vt:lpstr>
      <vt:lpstr>Arial</vt:lpstr>
      <vt:lpstr>Nunito Sans</vt:lpstr>
      <vt:lpstr>NTR</vt:lpstr>
      <vt:lpstr>Calibri</vt:lpstr>
      <vt:lpstr>Simple Light</vt:lpstr>
      <vt:lpstr>Grayken TTA Slides</vt:lpstr>
      <vt:lpstr>AMERSA Discourse 2024</vt:lpstr>
      <vt:lpstr>Disclosures</vt:lpstr>
      <vt:lpstr>Introductions</vt:lpstr>
      <vt:lpstr>Objectives </vt:lpstr>
      <vt:lpstr>Context for Drug Testing During SUD Treatment</vt:lpstr>
      <vt:lpstr>Proposition #1</vt:lpstr>
      <vt:lpstr>PowerPoint Presentation</vt:lpstr>
      <vt:lpstr>Yes, standardized drug testing should be required </vt:lpstr>
      <vt:lpstr>Yes, standardized drug testing should be required </vt:lpstr>
      <vt:lpstr>Yes, standardized drug testing should be required </vt:lpstr>
      <vt:lpstr>Proposition #1</vt:lpstr>
      <vt:lpstr>No, standardized drug testing should not be required</vt:lpstr>
      <vt:lpstr>PowerPoint Presentation</vt:lpstr>
      <vt:lpstr>No, standardized drug testing should not be required</vt:lpstr>
      <vt:lpstr>PowerPoint Presentation</vt:lpstr>
      <vt:lpstr>No, standardized drug testing should not be required</vt:lpstr>
      <vt:lpstr>No, standardized drug testing should not be required</vt:lpstr>
      <vt:lpstr>PowerPoint Presentation</vt:lpstr>
      <vt:lpstr>PowerPoint Presentation</vt:lpstr>
      <vt:lpstr>No, standardized drug testing should not be required</vt:lpstr>
      <vt:lpstr>PowerPoint Presentation</vt:lpstr>
      <vt:lpstr>Rebuttal Proposition #1</vt:lpstr>
      <vt:lpstr>Yes, standardized drug testing should not be required</vt:lpstr>
      <vt:lpstr>Yes, standardized drug testing should be required</vt:lpstr>
      <vt:lpstr>Rebuttal Proposition #1</vt:lpstr>
      <vt:lpstr>Proposition #2</vt:lpstr>
      <vt:lpstr>Yes, drug testing should be opt-out</vt:lpstr>
      <vt:lpstr>Yes, drug testing should be opt-out</vt:lpstr>
      <vt:lpstr>Yes, drug testing should be opt-out</vt:lpstr>
      <vt:lpstr>Yes, drug testing should be opt-out</vt:lpstr>
      <vt:lpstr>No, drug testing should be opt-in (ask to be tested) </vt:lpstr>
      <vt:lpstr>No, drug testing should be opt-in (ask to be tested) </vt:lpstr>
      <vt:lpstr>No, drug testing should be opt-in (ask to be tested) </vt:lpstr>
      <vt:lpstr>Rebuttal Proposition #2</vt:lpstr>
      <vt:lpstr>Rebuttal Proposition #2</vt:lpstr>
      <vt:lpstr>No, Drug testing should be opt-in (ask to be tested) </vt:lpstr>
      <vt:lpstr>No, Drug testing should be opt-in (ask to be tested) </vt:lpstr>
      <vt:lpstr>Joint Summary</vt:lpstr>
      <vt:lpstr>PowerPoint Presentation</vt:lpstr>
      <vt:lpstr>AMERSA Discourse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AMERSA Discourse 2024</dc:title>
  <dc:creator>Potter, Annie</dc:creator>
  <cp:lastModifiedBy>Stephen Martin</cp:lastModifiedBy>
  <cp:revision>4</cp:revision>
  <dcterms:modified xsi:type="dcterms:W3CDTF">2024-11-15T04:31:49Z</dcterms:modified>
</cp:coreProperties>
</file>