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1" r:id="rId16"/>
    <p:sldId id="281" r:id="rId17"/>
    <p:sldId id="275" r:id="rId18"/>
    <p:sldId id="280" r:id="rId19"/>
    <p:sldId id="277" r:id="rId20"/>
    <p:sldId id="278" r:id="rId21"/>
    <p:sldId id="279" r:id="rId22"/>
    <p:sldId id="266" r:id="rId23"/>
    <p:sldId id="270" r:id="rId24"/>
  </p:sldIdLst>
  <p:sldSz cx="9144000" cy="5143500" type="screen16x9"/>
  <p:notesSz cx="6858000" cy="9144000"/>
  <p:embeddedFontLst>
    <p:embeddedFont>
      <p:font typeface="Helvetica Neue" panose="0200050300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C8EF88-DD9C-4DFE-A278-58371765F4DD}">
  <a:tblStyle styleId="{4CC8EF88-DD9C-4DFE-A278-58371765F4D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642CE9-3CCB-44AF-89C5-3DA1536F34A5}"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729"/>
  </p:normalViewPr>
  <p:slideViewPr>
    <p:cSldViewPr snapToGrid="0">
      <p:cViewPr varScale="1">
        <p:scale>
          <a:sx n="120" d="100"/>
          <a:sy n="120" d="100"/>
        </p:scale>
        <p:origin x="20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d28dae31b_2_3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7d28dae31b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d05ab5de8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Physical health status was not glaringly different between the two groups, but mental health status shows that the SUD sample has many more people with 2+ mental health diagnoses.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terms of offense class, the SUD sample was much less likely to be serving a violent offense, with many of them incarcerated for property or drug offenses.</a:t>
            </a:r>
          </a:p>
        </p:txBody>
      </p:sp>
      <p:sp>
        <p:nvSpPr>
          <p:cNvPr id="364" name="Google Shape;364;g28d05ab5de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491a53331f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Then, looking at the rates at which people received treatment before and after prison, we can see that treatment rates, overall, are about half that within prison than before. Among modalities, the most common type of treatment is self-help or peer group, so something akin to AA or NA. The least common was, unfortunately, treatment from a maintenance drug. And looking again at  the ratios, maintenance self help treatment occurred in prisons at about a 2:1 ratio with outside treatment availability. For MAT, it was 12:1.</a:t>
            </a:r>
            <a:endParaRPr dirty="0"/>
          </a:p>
        </p:txBody>
      </p:sp>
      <p:sp>
        <p:nvSpPr>
          <p:cNvPr id="386" name="Google Shape;386;g2491a53331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5cf610680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5cf610680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Zooming in further to look at treatment for people who used heroin – ostensibly the group that would best qualify for MAT – the numbers aren’t much better. Regardless of whether people who’d used heroin prior to arrest had a SUD or not, the treatment rate hovered slightly below 3% for all groups.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491a53331f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Moving now to the final analysis, our logistic regression looking at odds of people with SUD receiving treatment in prison based on these covariates below, we see a few significant variables.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406" name="Google Shape;406;g2491a53331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491a53331f_0_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Turning now to limitations, there were two primary ones that we dealt with in this data.</a:t>
            </a:r>
            <a:endParaRPr dirty="0"/>
          </a:p>
        </p:txBody>
      </p:sp>
      <p:sp>
        <p:nvSpPr>
          <p:cNvPr id="430" name="Google Shape;430;g2491a53331f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7db755feb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the first study to look at treatment reception among people with SUD in prisons at this large of a scale, this study tells us a few things about treatment and the people receiving it (and not) in America’s prisons</a:t>
            </a:r>
          </a:p>
          <a:p>
            <a:pPr marL="0" lvl="0" indent="0" algn="l" rtl="0">
              <a:spcBef>
                <a:spcPts val="0"/>
              </a:spcBef>
              <a:spcAft>
                <a:spcPts val="0"/>
              </a:spcAft>
              <a:buNone/>
            </a:pPr>
            <a:r>
              <a:rPr lang="en-US" dirty="0"/>
              <a:t>- People with substance use disorders in prison are more vulnerable, less healthy and less likely to be incarcerated for violent offenses.</a:t>
            </a:r>
          </a:p>
          <a:p>
            <a:pPr marL="0" lvl="0" indent="0" algn="l" rtl="0">
              <a:spcBef>
                <a:spcPts val="0"/>
              </a:spcBef>
              <a:spcAft>
                <a:spcPts val="0"/>
              </a:spcAft>
              <a:buNone/>
            </a:pPr>
            <a:r>
              <a:rPr lang="en-US" dirty="0"/>
              <a:t>- In terms of treatment, we can see that, in 2016, rates of treatment in prison were incredibly low, even more so for modalities like MAT that have strong data showing their efficacy in preventing mortality post-incarceration</a:t>
            </a:r>
          </a:p>
          <a:p>
            <a:pPr marL="0" lvl="0" indent="0" algn="l" rtl="0">
              <a:spcBef>
                <a:spcPts val="0"/>
              </a:spcBef>
              <a:spcAft>
                <a:spcPts val="0"/>
              </a:spcAft>
              <a:buNone/>
            </a:pPr>
            <a:r>
              <a:rPr lang="en-US" dirty="0"/>
              <a:t>- What limited treatment exists is not evenly distributed – people who self-identify as Black or Hispanic are less likely </a:t>
            </a:r>
            <a:r>
              <a:rPr lang="en-US" dirty="0" err="1"/>
              <a:t>ro</a:t>
            </a:r>
            <a:r>
              <a:rPr lang="en-US" dirty="0"/>
              <a:t> receive it, as are people serving sentences for violent offenses and individuals in certain regions.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findings lead us to certain questions are researchers and practitioners in this field. </a:t>
            </a:r>
          </a:p>
          <a:p>
            <a:pPr marL="0" lvl="0" indent="0" algn="l" rtl="0">
              <a:spcBef>
                <a:spcPts val="0"/>
              </a:spcBef>
              <a:spcAft>
                <a:spcPts val="0"/>
              </a:spcAft>
              <a:buNone/>
            </a:pPr>
            <a:r>
              <a:rPr lang="en-US" dirty="0"/>
              <a:t>- First off, are there alternatives to prison, where these groups with more complex care needs could be better served without clashing with the rhetoric of “public safety” that undergirds our prison system?</a:t>
            </a:r>
          </a:p>
          <a:p>
            <a:pPr marL="0" lvl="0" indent="0" algn="l" rtl="0">
              <a:spcBef>
                <a:spcPts val="0"/>
              </a:spcBef>
              <a:spcAft>
                <a:spcPts val="0"/>
              </a:spcAft>
              <a:buNone/>
            </a:pPr>
            <a:r>
              <a:rPr lang="en-US" dirty="0"/>
              <a:t>- Next, how can we work to expand access to what we know are life-saving treatments in these facilities?</a:t>
            </a:r>
          </a:p>
          <a:p>
            <a:pPr marL="0" lvl="0" indent="0" algn="l" rtl="0">
              <a:spcBef>
                <a:spcPts val="0"/>
              </a:spcBef>
              <a:spcAft>
                <a:spcPts val="0"/>
              </a:spcAft>
              <a:buNone/>
            </a:pPr>
            <a:r>
              <a:rPr lang="en-US" dirty="0"/>
              <a:t>- And finally, knowing that many of these people returning from prisons and jails will not have received adequate treatment, how can we prepare to care for them in ways that can reduce morbidity and mortality on reentry? What would a system of care look like outside of prisons that adequately meets the needs of these people?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 just a medical student, so I don’t have the answers to any of these, but I’m hoping I can learn from you all these next few days and </a:t>
            </a:r>
            <a:r>
              <a:rPr lang="en-US" dirty="0" err="1"/>
              <a:t>wecan</a:t>
            </a:r>
            <a:r>
              <a:rPr lang="en-US" dirty="0"/>
              <a:t> all draw closer to answers. Thank you.</a:t>
            </a:r>
          </a:p>
        </p:txBody>
      </p:sp>
      <p:sp>
        <p:nvSpPr>
          <p:cNvPr id="438" name="Google Shape;438;g27db755feb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13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7d28dae31b_2_4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27d28dae31b_2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d05ab5de8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Nb: Unweighted numbers</a:t>
            </a:r>
            <a:endParaRPr/>
          </a:p>
          <a:p>
            <a:pPr marL="457200" lvl="0" indent="-298450" algn="l" rtl="0">
              <a:spcBef>
                <a:spcPts val="0"/>
              </a:spcBef>
              <a:spcAft>
                <a:spcPts val="0"/>
              </a:spcAft>
              <a:buSzPts val="1100"/>
              <a:buChar char="-"/>
            </a:pPr>
            <a:r>
              <a:rPr lang="en"/>
              <a:t>Total: </a:t>
            </a:r>
            <a:r>
              <a:rPr lang="en" sz="1000">
                <a:solidFill>
                  <a:schemeClr val="dk1"/>
                </a:solidFill>
                <a:highlight>
                  <a:srgbClr val="E8E7FC"/>
                </a:highlight>
              </a:rPr>
              <a:t>12,586</a:t>
            </a:r>
            <a:endParaRPr sz="1000">
              <a:solidFill>
                <a:schemeClr val="dk1"/>
              </a:solidFill>
              <a:highlight>
                <a:srgbClr val="E8E7FC"/>
              </a:highlight>
            </a:endParaRPr>
          </a:p>
          <a:p>
            <a:pPr marL="457200" lvl="0" indent="-292100" algn="l" rtl="0">
              <a:spcBef>
                <a:spcPts val="0"/>
              </a:spcBef>
              <a:spcAft>
                <a:spcPts val="0"/>
              </a:spcAft>
              <a:buClr>
                <a:schemeClr val="dk1"/>
              </a:buClr>
              <a:buSzPts val="1000"/>
              <a:buChar char="-"/>
            </a:pPr>
            <a:r>
              <a:rPr lang="en" sz="1000">
                <a:solidFill>
                  <a:schemeClr val="dk1"/>
                </a:solidFill>
                <a:highlight>
                  <a:srgbClr val="E8E7FC"/>
                </a:highlight>
              </a:rPr>
              <a:t>SUD: 5,327</a:t>
            </a:r>
            <a:endParaRPr sz="1000">
              <a:solidFill>
                <a:schemeClr val="dk1"/>
              </a:solidFill>
              <a:highlight>
                <a:srgbClr val="E8E7FC"/>
              </a:highlight>
            </a:endParaRPr>
          </a:p>
          <a:p>
            <a:pPr marL="457200" lvl="0" indent="-292100" algn="l" rtl="0">
              <a:spcBef>
                <a:spcPts val="0"/>
              </a:spcBef>
              <a:spcAft>
                <a:spcPts val="0"/>
              </a:spcAft>
              <a:buClr>
                <a:schemeClr val="dk1"/>
              </a:buClr>
              <a:buSzPts val="1000"/>
              <a:buChar char="-"/>
            </a:pPr>
            <a:r>
              <a:rPr lang="en" sz="1000">
                <a:solidFill>
                  <a:schemeClr val="dk1"/>
                </a:solidFill>
                <a:highlight>
                  <a:srgbClr val="E8E7FC"/>
                </a:highlight>
              </a:rPr>
              <a:t>Non-SUD: 7,259</a:t>
            </a:r>
            <a:endParaRPr sz="1000">
              <a:solidFill>
                <a:schemeClr val="dk1"/>
              </a:solidFill>
              <a:highlight>
                <a:srgbClr val="E8E7FC"/>
              </a:highlight>
            </a:endParaRPr>
          </a:p>
        </p:txBody>
      </p:sp>
      <p:sp>
        <p:nvSpPr>
          <p:cNvPr id="342" name="Google Shape;342;g28d05ab5de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210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d05ab5de8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Verbalize the difference between case and control please!</a:t>
            </a:r>
            <a:endParaRPr/>
          </a:p>
        </p:txBody>
      </p:sp>
      <p:sp>
        <p:nvSpPr>
          <p:cNvPr id="353" name="Google Shape;353;g28d05ab5de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91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d05ab5de8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Verbalize the difference between case and control please!</a:t>
            </a:r>
            <a:endParaRPr/>
          </a:p>
        </p:txBody>
      </p:sp>
      <p:sp>
        <p:nvSpPr>
          <p:cNvPr id="364" name="Google Shape;364;g28d05ab5de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36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d28dae31b_2_3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g27d28dae31b_2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d05ab5de8_0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can come back to this table more in Q&amp;A if you’re interested, but it’s worth noting that the distribution of most to least common substances was the same across both groups, but there was wide variability in the ratio of use. For example, marijuana is less than 2:1, while heroine is 5:1. Also of note is the incredibly high rate of polysubstance use among the SUD group.</a:t>
            </a:r>
            <a:endParaRPr dirty="0"/>
          </a:p>
        </p:txBody>
      </p:sp>
      <p:sp>
        <p:nvSpPr>
          <p:cNvPr id="375" name="Google Shape;375;g28d05ab5de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04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9440e5e5ba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29440e5e5ba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9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5cf610680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5cf610680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don’t need to explain to this audience the importance of preventing overdoses. What I do want to highlight, though, is massively vulnerable time that is the first four weeks after being released from prison or jail. Some studies put it at 40 – 129x higher than the general public, which establishes this period as a critical inflection point that requires intervention. </a:t>
            </a:r>
          </a:p>
          <a:p>
            <a:pPr marL="0" lvl="0" indent="0" algn="l" rtl="0">
              <a:spcBef>
                <a:spcPts val="0"/>
              </a:spcBef>
              <a:spcAft>
                <a:spcPts val="0"/>
              </a:spcAft>
              <a:buNone/>
            </a:pPr>
            <a:r>
              <a:rPr lang="en-US" dirty="0"/>
              <a:t>Thankfully, we know that opioid agonist therapy is effective here. A recent meta-analysis of research on OAT’s mortality effects estimated that the risk of fatal overdose in the first four weeks after release was decreased by 81% for people who received OAT during their incarceration.</a:t>
            </a:r>
          </a:p>
          <a:p>
            <a:pPr marL="0" lvl="0" indent="0" algn="l" rtl="0">
              <a:spcBef>
                <a:spcPts val="0"/>
              </a:spcBef>
              <a:spcAft>
                <a:spcPts val="0"/>
              </a:spcAft>
              <a:buNone/>
            </a:pPr>
            <a:r>
              <a:rPr lang="en-US" dirty="0"/>
              <a:t>- So, the risk is real, the therapy works, the open question is how widely these treatment practices have been adopted in prisons. There isn’t much good data about treatment availability in prisons on a national level, so this study sought to answer a number of questions around quantifying treatment access for people who are incarcerated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db755feb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dk1"/>
                </a:solidFill>
              </a:rPr>
              <a:t>To answer these questions, we looked to the most recent Survey of Prison Inmates, a dataset assembled by the Bureau of Justice statistics representing the most comprehensive data available on people serving time in state and federal prisons.</a:t>
            </a:r>
            <a:endParaRPr dirty="0">
              <a:solidFill>
                <a:schemeClr val="dk1"/>
              </a:solidFill>
            </a:endParaRPr>
          </a:p>
          <a:p>
            <a:pPr marL="0" lvl="0" indent="0" algn="l" rtl="0">
              <a:lnSpc>
                <a:spcPct val="150000"/>
              </a:lnSpc>
              <a:spcBef>
                <a:spcPts val="0"/>
              </a:spcBef>
              <a:spcAft>
                <a:spcPts val="0"/>
              </a:spcAft>
              <a:buNone/>
            </a:pPr>
            <a:endParaRPr dirty="0">
              <a:solidFill>
                <a:schemeClr val="dk1"/>
              </a:solidFill>
            </a:endParaRPr>
          </a:p>
          <a:p>
            <a:pPr marL="0" lvl="0" indent="0" algn="l" rtl="0">
              <a:lnSpc>
                <a:spcPct val="150000"/>
              </a:lnSpc>
              <a:spcBef>
                <a:spcPts val="0"/>
              </a:spcBef>
              <a:spcAft>
                <a:spcPts val="0"/>
              </a:spcAft>
              <a:buNone/>
            </a:pPr>
            <a:r>
              <a:rPr lang="en" dirty="0">
                <a:solidFill>
                  <a:schemeClr val="dk1"/>
                </a:solidFill>
              </a:rPr>
              <a:t>Inclusion criteria were twofold. The larger dataset that we used included everyone in the survey who had been incarcerated in 3 years prior to administration (2014-2016). This was to guard against length bias, as sampling the whole population would ultimately overrepresent people serving longer sentences.</a:t>
            </a:r>
            <a:endParaRPr dirty="0">
              <a:solidFill>
                <a:schemeClr val="dk1"/>
              </a:solidFill>
            </a:endParaRPr>
          </a:p>
          <a:p>
            <a:pPr marL="0" lvl="0" indent="0" algn="l" rtl="0">
              <a:lnSpc>
                <a:spcPct val="150000"/>
              </a:lnSpc>
              <a:spcBef>
                <a:spcPts val="0"/>
              </a:spcBef>
              <a:spcAft>
                <a:spcPts val="0"/>
              </a:spcAft>
              <a:buNone/>
            </a:pPr>
            <a:endParaRPr dirty="0">
              <a:solidFill>
                <a:schemeClr val="dk1"/>
              </a:solidFill>
            </a:endParaRPr>
          </a:p>
          <a:p>
            <a:pPr marL="0" lvl="0" indent="0" algn="l" rtl="0">
              <a:lnSpc>
                <a:spcPct val="150000"/>
              </a:lnSpc>
              <a:spcBef>
                <a:spcPts val="0"/>
              </a:spcBef>
              <a:spcAft>
                <a:spcPts val="0"/>
              </a:spcAft>
              <a:buNone/>
            </a:pPr>
            <a:r>
              <a:rPr lang="en" dirty="0">
                <a:solidFill>
                  <a:schemeClr val="dk1"/>
                </a:solidFill>
              </a:rPr>
              <a:t>DSM-V criteria - captured by the survey - were used to focus our research on people with diagnosable substance use disorders. Variables looked at the 11 diagnostic criteria from the DSM over the 12mo prior to incarceration.</a:t>
            </a:r>
            <a:endParaRPr dirty="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t>Criteria: </a:t>
            </a:r>
            <a:endParaRPr dirty="0"/>
          </a:p>
          <a:p>
            <a:pPr marL="457200" lvl="0" indent="-304800" algn="l" rtl="0">
              <a:lnSpc>
                <a:spcPct val="115000"/>
              </a:lnSpc>
              <a:spcBef>
                <a:spcPts val="200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Consuming the substance in larger amounts and for a longer amount of time than intended.</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Persistent desire to cut down or regulate use. The individual may have unsuccessfully attempted to stop in the past.</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Spending a great deal of time obtaining, using, or recovering from the effects of substance use.</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Experiencing craving, a pressing desire to use the substance.</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Substance use impairs ability to fulfill major obligations at work, school, or home.</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Continued use of the substance despite it causing significant social or interpersonal problems.</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Reduction or discontinuation of recreational, social, or occupational activities because of substance use.</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Recurrent substance use in physically unsafe environments.</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FF"/>
                </a:highlight>
                <a:latin typeface="Times New Roman"/>
                <a:ea typeface="Times New Roman"/>
                <a:cs typeface="Times New Roman"/>
                <a:sym typeface="Times New Roman"/>
              </a:rPr>
              <a:t>Persistent substance use despite knowledge that it may cause or exacerbate physical or psychological problems.</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b="1" dirty="0">
                <a:solidFill>
                  <a:schemeClr val="dk1"/>
                </a:solidFill>
                <a:highlight>
                  <a:srgbClr val="FFFFFF"/>
                </a:highlight>
                <a:latin typeface="Times New Roman"/>
                <a:ea typeface="Times New Roman"/>
                <a:cs typeface="Times New Roman"/>
                <a:sym typeface="Times New Roman"/>
              </a:rPr>
              <a:t>Tolerance:</a:t>
            </a:r>
            <a:r>
              <a:rPr lang="en" sz="1200" dirty="0">
                <a:solidFill>
                  <a:schemeClr val="dk1"/>
                </a:solidFill>
                <a:highlight>
                  <a:srgbClr val="FFFFFF"/>
                </a:highlight>
                <a:latin typeface="Times New Roman"/>
                <a:ea typeface="Times New Roman"/>
                <a:cs typeface="Times New Roman"/>
                <a:sym typeface="Times New Roman"/>
              </a:rPr>
              <a:t> Individual requires increasingly higher doses of the substance to achieve the desired effect, or the usual dose has a reduced effect; individuals may build tolerance to specific symptoms at different rates.</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b="1" dirty="0">
                <a:solidFill>
                  <a:schemeClr val="dk1"/>
                </a:solidFill>
                <a:highlight>
                  <a:srgbClr val="FFFFFF"/>
                </a:highlight>
                <a:latin typeface="Times New Roman"/>
                <a:ea typeface="Times New Roman"/>
                <a:cs typeface="Times New Roman"/>
                <a:sym typeface="Times New Roman"/>
              </a:rPr>
              <a:t>Withdrawal:</a:t>
            </a:r>
            <a:r>
              <a:rPr lang="en" sz="1200" dirty="0">
                <a:solidFill>
                  <a:schemeClr val="dk1"/>
                </a:solidFill>
                <a:highlight>
                  <a:srgbClr val="FFFFFF"/>
                </a:highlight>
                <a:latin typeface="Times New Roman"/>
                <a:ea typeface="Times New Roman"/>
                <a:cs typeface="Times New Roman"/>
                <a:sym typeface="Times New Roman"/>
              </a:rPr>
              <a:t> A collection of signs and symptoms that occurs when blood and tissue levels of the substance decrease. Individuals are likely to seek the substance to relieve symptoms. No documented withdrawal symptoms from hallucinogens, PCP, or inhalants.</a:t>
            </a:r>
            <a:endParaRPr sz="1200" dirty="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endParaRPr sz="1200" dirty="0">
              <a:solidFill>
                <a:schemeClr val="dk1"/>
              </a:solidFill>
              <a:highlight>
                <a:srgbClr val="FFFFFF"/>
              </a:highlight>
              <a:latin typeface="Times New Roman"/>
              <a:ea typeface="Times New Roman"/>
              <a:cs typeface="Times New Roman"/>
              <a:sym typeface="Times New Roman"/>
            </a:endParaRPr>
          </a:p>
          <a:p>
            <a:pPr marL="0" lvl="0" indent="0" algn="l" rtl="0">
              <a:spcBef>
                <a:spcPts val="2000"/>
              </a:spcBef>
              <a:spcAft>
                <a:spcPts val="0"/>
              </a:spcAft>
              <a:buNone/>
            </a:pPr>
            <a:endParaRPr dirty="0"/>
          </a:p>
        </p:txBody>
      </p:sp>
      <p:sp>
        <p:nvSpPr>
          <p:cNvPr id="293" name="Google Shape;293;g27db755fe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8892299f2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Going back to our research questions, we’re interested in understanding who required treatment, what treatments were available, and who actually received these.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 answer the first question, we looked at descriptive statistics and chi-square tests comparing people with a substance use disorder, as defined in the last slide, vs. their peers without one, across a number of variables. </a:t>
            </a:r>
          </a:p>
          <a:p>
            <a:pPr marL="0" lvl="0" indent="0" algn="l" rtl="0">
              <a:spcBef>
                <a:spcPts val="0"/>
              </a:spcBef>
              <a:spcAft>
                <a:spcPts val="0"/>
              </a:spcAft>
              <a:buNone/>
            </a:pPr>
            <a:r>
              <a:rPr lang="en" dirty="0"/>
              <a:t>- NB: Voiceover the fact that there was not a good variable for income in year prior to arrest, so had to make due with these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all of our descriptive analyses, we used built-in weighting factors to approach more national estimates.</a:t>
            </a:r>
            <a:endParaRPr dirty="0"/>
          </a:p>
        </p:txBody>
      </p:sp>
      <p:sp>
        <p:nvSpPr>
          <p:cNvPr id="304" name="Google Shape;304;g288892299f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440e5e5ba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understand the availability of differ</a:t>
            </a:r>
            <a:r>
              <a:rPr lang="en-US" dirty="0"/>
              <a:t>e</a:t>
            </a:r>
            <a:r>
              <a:rPr lang="en" dirty="0" err="1"/>
              <a:t>nt</a:t>
            </a:r>
            <a:r>
              <a:rPr lang="en" dirty="0"/>
              <a:t> treatment modalities, we looked at the survey’s built in treatment variables, </a:t>
            </a:r>
            <a:r>
              <a:rPr lang="en" dirty="0" err="1"/>
              <a:t>wh</a:t>
            </a:r>
            <a:r>
              <a:rPr lang="en-US" dirty="0" err="1"/>
              <a:t>ic</a:t>
            </a:r>
            <a:r>
              <a:rPr lang="en" dirty="0"/>
              <a:t>h includes the following</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Treatment descriptions</a:t>
            </a:r>
            <a:endParaRPr dirty="0"/>
          </a:p>
          <a:p>
            <a:pPr marL="457200" lvl="0" indent="-285750" algn="l" rtl="0">
              <a:lnSpc>
                <a:spcPct val="115000"/>
              </a:lnSpc>
              <a:spcBef>
                <a:spcPts val="1200"/>
              </a:spcBef>
              <a:spcAft>
                <a:spcPts val="0"/>
              </a:spcAft>
              <a:buClr>
                <a:schemeClr val="dk1"/>
              </a:buClr>
              <a:buSzPts val="900"/>
              <a:buChar char="-"/>
            </a:pPr>
            <a:r>
              <a:rPr lang="en" sz="900" dirty="0">
                <a:solidFill>
                  <a:schemeClr val="dk1"/>
                </a:solidFill>
              </a:rPr>
              <a:t>Have you ever received any treatment or counseling from an alcohol or drug detoxification unit where you spent up to 72 hours to dry out? </a:t>
            </a:r>
            <a:endParaRPr sz="900" dirty="0">
              <a:solidFill>
                <a:schemeClr val="dk1"/>
              </a:solidFill>
            </a:endParaRPr>
          </a:p>
          <a:p>
            <a:pPr marL="457200" lvl="0" indent="-298450" algn="l" rtl="0">
              <a:lnSpc>
                <a:spcPct val="115000"/>
              </a:lnSpc>
              <a:spcBef>
                <a:spcPts val="0"/>
              </a:spcBef>
              <a:spcAft>
                <a:spcPts val="0"/>
              </a:spcAft>
              <a:buSzPts val="1100"/>
              <a:buChar char="-"/>
            </a:pPr>
            <a:r>
              <a:rPr lang="en" sz="900" dirty="0">
                <a:solidFill>
                  <a:schemeClr val="dk1"/>
                </a:solidFill>
              </a:rPr>
              <a:t>Have you ever received any treatment or counseling from an alcohol or drug program in which you lived in a special facility or unit? </a:t>
            </a:r>
            <a:endParaRPr sz="900" dirty="0">
              <a:solidFill>
                <a:schemeClr val="dk1"/>
              </a:solidFill>
            </a:endParaRPr>
          </a:p>
          <a:p>
            <a:pPr marL="457200" lvl="0" indent="-298450" algn="l" rtl="0">
              <a:lnSpc>
                <a:spcPct val="115000"/>
              </a:lnSpc>
              <a:spcBef>
                <a:spcPts val="0"/>
              </a:spcBef>
              <a:spcAft>
                <a:spcPts val="0"/>
              </a:spcAft>
              <a:buSzPts val="1100"/>
              <a:buChar char="-"/>
            </a:pPr>
            <a:r>
              <a:rPr lang="en" sz="900" dirty="0">
                <a:solidFill>
                  <a:schemeClr val="dk1"/>
                </a:solidFill>
              </a:rPr>
              <a:t>Have you ever received any treatment or counseling from counseling sessions with a trained professional while NOT living in a special facility or unit? </a:t>
            </a:r>
            <a:r>
              <a:rPr lang="en" dirty="0">
                <a:solidFill>
                  <a:schemeClr val="dk1"/>
                </a:solidFill>
              </a:rPr>
              <a:t>					</a:t>
            </a:r>
            <a:endParaRPr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dirty="0">
                <a:solidFill>
                  <a:schemeClr val="dk1"/>
                </a:solidFill>
              </a:rPr>
              <a:t>Have you ever received any treatment or counseling from a self-help group or peer group counseling, such as Alcoholics Anonymous, Cocaine Anonymous, or Narcotics Anonymous? </a:t>
            </a:r>
            <a:r>
              <a:rPr lang="en" dirty="0">
                <a:solidFill>
                  <a:schemeClr val="dk1"/>
                </a:solidFill>
              </a:rPr>
              <a:t>					</a:t>
            </a:r>
            <a:endParaRPr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dirty="0">
                <a:solidFill>
                  <a:schemeClr val="dk1"/>
                </a:solidFill>
              </a:rPr>
              <a:t>Have you ever received any treatment or counseling from an education or awareness program explaining problems with alcohol or drugs? </a:t>
            </a:r>
            <a:r>
              <a:rPr lang="en" dirty="0">
                <a:solidFill>
                  <a:schemeClr val="dk1"/>
                </a:solidFill>
              </a:rPr>
              <a:t>					</a:t>
            </a:r>
            <a:endParaRPr dirty="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dirty="0">
                <a:solidFill>
                  <a:schemeClr val="dk1"/>
                </a:solidFill>
              </a:rPr>
              <a:t>Have you ever received any treatment or counseling from a maintenance drug to cut your high or make you sick, such as methadone, </a:t>
            </a:r>
            <a:r>
              <a:rPr lang="en" sz="900" dirty="0" err="1">
                <a:solidFill>
                  <a:schemeClr val="dk1"/>
                </a:solidFill>
              </a:rPr>
              <a:t>antibuse</a:t>
            </a:r>
            <a:r>
              <a:rPr lang="en" sz="900" dirty="0">
                <a:solidFill>
                  <a:schemeClr val="dk1"/>
                </a:solidFill>
              </a:rPr>
              <a:t>, or naltrexone? </a:t>
            </a:r>
            <a:endParaRPr sz="900" dirty="0">
              <a:solidFill>
                <a:schemeClr val="dk1"/>
              </a:solidFill>
            </a:endParaRPr>
          </a:p>
        </p:txBody>
      </p:sp>
      <p:sp>
        <p:nvSpPr>
          <p:cNvPr id="319" name="Google Shape;319;g29440e5e5ba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9440e5e5ba_0_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1"/>
                </a:solidFill>
              </a:rPr>
              <a:t>To answer the final question – who received these treatments – we assembled a logistic regression, where our outcome variable was a binary “received any treatment Y/N,” and covariates included:</a:t>
            </a:r>
          </a:p>
          <a:p>
            <a:pPr marL="0" lvl="0" indent="0" algn="l" rtl="0">
              <a:spcBef>
                <a:spcPts val="0"/>
              </a:spcBef>
              <a:spcAft>
                <a:spcPts val="0"/>
              </a:spcAft>
              <a:buNone/>
            </a:pPr>
            <a:endParaRPr sz="900" dirty="0">
              <a:solidFill>
                <a:schemeClr val="dk1"/>
              </a:solidFill>
            </a:endParaRPr>
          </a:p>
        </p:txBody>
      </p:sp>
      <p:sp>
        <p:nvSpPr>
          <p:cNvPr id="329" name="Google Shape;329;g29440e5e5ba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d05ab5de8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Starting with a quick look at participant demographics, we can see that our sample size, unweighted, was…</a:t>
            </a:r>
          </a:p>
          <a:p>
            <a:pPr marL="0" lvl="0" indent="0" algn="l" rtl="0">
              <a:spcBef>
                <a:spcPts val="0"/>
              </a:spcBef>
              <a:spcAft>
                <a:spcPts val="0"/>
              </a:spcAft>
              <a:buNone/>
            </a:pPr>
            <a:r>
              <a:rPr lang="en" dirty="0"/>
              <a:t>Weighted, it’s meant to represent about…</a:t>
            </a:r>
          </a:p>
          <a:p>
            <a:pPr marL="0" lvl="0" indent="0" algn="l" rtl="0">
              <a:spcBef>
                <a:spcPts val="0"/>
              </a:spcBef>
              <a:spcAft>
                <a:spcPts val="0"/>
              </a:spcAft>
              <a:buNone/>
            </a:pPr>
            <a:r>
              <a:rPr lang="en" dirty="0"/>
              <a:t>From this sample of people incarcerated in the last three years before 2016, more than 40% had a diagnosable substance use disorder.</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Across age and sex, the SUD sample skewed slightly younger and, like the prison population, was heavily male.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 in terms of self-identified race and ethnicity – which we recognize is an imperfect variable, especially as it’s captured in large-scale surveys like this – the SUD sample was much more White than other racial or ethnic groups like Black or Hispanic</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Nb: Unweighted numbers</a:t>
            </a:r>
          </a:p>
          <a:p>
            <a:pPr marL="0" lvl="0" indent="0" algn="l" rtl="0">
              <a:spcBef>
                <a:spcPts val="0"/>
              </a:spcBef>
              <a:spcAft>
                <a:spcPts val="0"/>
              </a:spcAft>
              <a:buNone/>
            </a:pPr>
            <a:r>
              <a:rPr lang="en" dirty="0"/>
              <a:t>Total: </a:t>
            </a:r>
            <a:r>
              <a:rPr lang="en" sz="1000" dirty="0">
                <a:solidFill>
                  <a:schemeClr val="dk1"/>
                </a:solidFill>
                <a:highlight>
                  <a:srgbClr val="E8E7FC"/>
                </a:highlight>
              </a:rPr>
              <a:t>12,586</a:t>
            </a:r>
          </a:p>
          <a:p>
            <a:pPr marL="0" lvl="0" indent="0" algn="l" rtl="0">
              <a:spcBef>
                <a:spcPts val="0"/>
              </a:spcBef>
              <a:spcAft>
                <a:spcPts val="0"/>
              </a:spcAft>
              <a:buNone/>
            </a:pPr>
            <a:r>
              <a:rPr lang="en" sz="1000" dirty="0">
                <a:solidFill>
                  <a:schemeClr val="dk1"/>
                </a:solidFill>
                <a:highlight>
                  <a:srgbClr val="E8E7FC"/>
                </a:highlight>
              </a:rPr>
              <a:t>SUD: 5,327</a:t>
            </a:r>
          </a:p>
          <a:p>
            <a:pPr marL="0" lvl="0" indent="0" algn="l" rtl="0">
              <a:spcBef>
                <a:spcPts val="0"/>
              </a:spcBef>
              <a:spcAft>
                <a:spcPts val="0"/>
              </a:spcAft>
              <a:buNone/>
            </a:pPr>
            <a:r>
              <a:rPr lang="en" sz="1000" dirty="0">
                <a:solidFill>
                  <a:schemeClr val="dk1"/>
                </a:solidFill>
                <a:highlight>
                  <a:srgbClr val="E8E7FC"/>
                </a:highlight>
              </a:rPr>
              <a:t>Non-SUD: 7,259</a:t>
            </a:r>
          </a:p>
          <a:p>
            <a:pPr marL="0" lvl="0" indent="0" algn="l" rtl="0">
              <a:spcBef>
                <a:spcPts val="0"/>
              </a:spcBef>
              <a:spcAft>
                <a:spcPts val="0"/>
              </a:spcAft>
              <a:buNone/>
            </a:pPr>
            <a:endParaRPr lang="en" sz="1000" dirty="0">
              <a:solidFill>
                <a:schemeClr val="dk1"/>
              </a:solidFill>
              <a:highlight>
                <a:srgbClr val="E8E7FC"/>
              </a:highlight>
            </a:endParaRPr>
          </a:p>
          <a:p>
            <a:pPr marL="0" lvl="0" indent="0" algn="l" rtl="0">
              <a:spcBef>
                <a:spcPts val="0"/>
              </a:spcBef>
              <a:spcAft>
                <a:spcPts val="0"/>
              </a:spcAft>
              <a:buNone/>
            </a:pPr>
            <a:r>
              <a:rPr lang="en" sz="1000" dirty="0">
                <a:solidFill>
                  <a:schemeClr val="dk1"/>
                </a:solidFill>
                <a:highlight>
                  <a:srgbClr val="E8E7FC"/>
                </a:highlight>
              </a:rPr>
              <a:t>Verbalize that all P values are &lt;2.26x 10-11 unless otherwise specified</a:t>
            </a:r>
          </a:p>
        </p:txBody>
      </p:sp>
      <p:sp>
        <p:nvSpPr>
          <p:cNvPr id="342" name="Google Shape;342;g28d05ab5de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d05ab5de8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Looking quickly at socioeconomic variables, we see about what we’d expect – folks with SUD are more likely to have worked no jobs in the 30d before arrest, have slightly less educational attainment, insurance status is actually equivocal, and for both groups this number is barely half, and almost twice as likely to have been homeless at some time in the twelve months before incarceration</a:t>
            </a:r>
            <a:endParaRPr dirty="0"/>
          </a:p>
        </p:txBody>
      </p:sp>
      <p:sp>
        <p:nvSpPr>
          <p:cNvPr id="353" name="Google Shape;353;g28d05ab5de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u="none" strike="noStrike" cap="none">
                <a:solidFill>
                  <a:schemeClr val="lt1"/>
                </a:solidFill>
                <a:latin typeface="Helvetica Neue"/>
                <a:ea typeface="Helvetica Neue"/>
                <a:cs typeface="Helvetica Neue"/>
                <a:sym typeface="Helvetica Neue"/>
              </a:defRPr>
            </a:lvl1pPr>
            <a:lvl2pPr marL="0" lvl="1" indent="0" algn="r">
              <a:spcBef>
                <a:spcPts val="0"/>
              </a:spcBef>
              <a:buNone/>
              <a:defRPr sz="600" b="0" i="0" u="none" strike="noStrike" cap="none">
                <a:solidFill>
                  <a:schemeClr val="lt1"/>
                </a:solidFill>
                <a:latin typeface="Helvetica Neue"/>
                <a:ea typeface="Helvetica Neue"/>
                <a:cs typeface="Helvetica Neue"/>
                <a:sym typeface="Helvetica Neue"/>
              </a:defRPr>
            </a:lvl2pPr>
            <a:lvl3pPr marL="0" lvl="2" indent="0" algn="r">
              <a:spcBef>
                <a:spcPts val="0"/>
              </a:spcBef>
              <a:buNone/>
              <a:defRPr sz="600" b="0" i="0" u="none" strike="noStrike" cap="none">
                <a:solidFill>
                  <a:schemeClr val="lt1"/>
                </a:solidFill>
                <a:latin typeface="Helvetica Neue"/>
                <a:ea typeface="Helvetica Neue"/>
                <a:cs typeface="Helvetica Neue"/>
                <a:sym typeface="Helvetica Neue"/>
              </a:defRPr>
            </a:lvl3pPr>
            <a:lvl4pPr marL="0" lvl="3" indent="0" algn="r">
              <a:spcBef>
                <a:spcPts val="0"/>
              </a:spcBef>
              <a:buNone/>
              <a:defRPr sz="600" b="0" i="0" u="none" strike="noStrike" cap="none">
                <a:solidFill>
                  <a:schemeClr val="lt1"/>
                </a:solidFill>
                <a:latin typeface="Helvetica Neue"/>
                <a:ea typeface="Helvetica Neue"/>
                <a:cs typeface="Helvetica Neue"/>
                <a:sym typeface="Helvetica Neue"/>
              </a:defRPr>
            </a:lvl4pPr>
            <a:lvl5pPr marL="0" lvl="4" indent="0" algn="r">
              <a:spcBef>
                <a:spcPts val="0"/>
              </a:spcBef>
              <a:buNone/>
              <a:defRPr sz="600" b="0" i="0" u="none" strike="noStrike" cap="none">
                <a:solidFill>
                  <a:schemeClr val="lt1"/>
                </a:solidFill>
                <a:latin typeface="Helvetica Neue"/>
                <a:ea typeface="Helvetica Neue"/>
                <a:cs typeface="Helvetica Neue"/>
                <a:sym typeface="Helvetica Neue"/>
              </a:defRPr>
            </a:lvl5pPr>
            <a:lvl6pPr marL="0" lvl="5" indent="0" algn="r">
              <a:spcBef>
                <a:spcPts val="0"/>
              </a:spcBef>
              <a:buNone/>
              <a:defRPr sz="600" b="0" i="0" u="none" strike="noStrike" cap="none">
                <a:solidFill>
                  <a:schemeClr val="lt1"/>
                </a:solidFill>
                <a:latin typeface="Helvetica Neue"/>
                <a:ea typeface="Helvetica Neue"/>
                <a:cs typeface="Helvetica Neue"/>
                <a:sym typeface="Helvetica Neue"/>
              </a:defRPr>
            </a:lvl6pPr>
            <a:lvl7pPr marL="0" lvl="6" indent="0" algn="r">
              <a:spcBef>
                <a:spcPts val="0"/>
              </a:spcBef>
              <a:buNone/>
              <a:defRPr sz="600" b="0" i="0" u="none" strike="noStrike" cap="none">
                <a:solidFill>
                  <a:schemeClr val="lt1"/>
                </a:solidFill>
                <a:latin typeface="Helvetica Neue"/>
                <a:ea typeface="Helvetica Neue"/>
                <a:cs typeface="Helvetica Neue"/>
                <a:sym typeface="Helvetica Neue"/>
              </a:defRPr>
            </a:lvl7pPr>
            <a:lvl8pPr marL="0" lvl="7" indent="0" algn="r">
              <a:spcBef>
                <a:spcPts val="0"/>
              </a:spcBef>
              <a:buNone/>
              <a:defRPr sz="600" b="0" i="0" u="none" strike="noStrike" cap="none">
                <a:solidFill>
                  <a:schemeClr val="lt1"/>
                </a:solidFill>
                <a:latin typeface="Helvetica Neue"/>
                <a:ea typeface="Helvetica Neue"/>
                <a:cs typeface="Helvetica Neue"/>
                <a:sym typeface="Helvetica Neue"/>
              </a:defRPr>
            </a:lvl8pPr>
            <a:lvl9pPr marL="0" lvl="8" indent="0" algn="r">
              <a:spcBef>
                <a:spcPts val="0"/>
              </a:spcBef>
              <a:buNone/>
              <a:defRPr sz="6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Image Background Shield" type="title">
  <p:cSld name="TITLE">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2">
            <a:alphaModFix/>
          </a:blip>
          <a:srcRect l="1" t="28434" r="25845" b="9306"/>
          <a:stretch/>
        </p:blipFill>
        <p:spPr>
          <a:xfrm>
            <a:off x="-1" y="0"/>
            <a:ext cx="9144001" cy="5118188"/>
          </a:xfrm>
          <a:prstGeom prst="rect">
            <a:avLst/>
          </a:prstGeom>
          <a:noFill/>
          <a:ln>
            <a:noFill/>
          </a:ln>
        </p:spPr>
      </p:pic>
      <p:pic>
        <p:nvPicPr>
          <p:cNvPr id="64" name="Google Shape;64;p15"/>
          <p:cNvPicPr preferRelativeResize="0"/>
          <p:nvPr/>
        </p:nvPicPr>
        <p:blipFill rotWithShape="1">
          <a:blip r:embed="rId3">
            <a:alphaModFix amt="80000"/>
          </a:blip>
          <a:srcRect/>
          <a:stretch/>
        </p:blipFill>
        <p:spPr>
          <a:xfrm>
            <a:off x="-2027401" y="-1987052"/>
            <a:ext cx="7230536" cy="9357163"/>
          </a:xfrm>
          <a:prstGeom prst="rect">
            <a:avLst/>
          </a:prstGeom>
          <a:noFill/>
          <a:ln>
            <a:noFill/>
          </a:ln>
        </p:spPr>
      </p:pic>
      <p:sp>
        <p:nvSpPr>
          <p:cNvPr id="65" name="Google Shape;65;p15"/>
          <p:cNvSpPr txBox="1">
            <a:spLocks noGrp="1"/>
          </p:cNvSpPr>
          <p:nvPr>
            <p:ph type="ctrTitle"/>
          </p:nvPr>
        </p:nvSpPr>
        <p:spPr>
          <a:xfrm>
            <a:off x="685800" y="900829"/>
            <a:ext cx="2832100" cy="1790700"/>
          </a:xfrm>
          <a:prstGeom prst="rect">
            <a:avLst/>
          </a:prstGeom>
          <a:noFill/>
          <a:ln>
            <a:noFill/>
          </a:ln>
        </p:spPr>
        <p:txBody>
          <a:bodyPr spcFirstLastPara="1" wrap="square" lIns="0" tIns="34275" rIns="0" bIns="34275" anchor="b" anchorCtr="0">
            <a:no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subTitle" idx="1"/>
          </p:nvPr>
        </p:nvSpPr>
        <p:spPr>
          <a:xfrm>
            <a:off x="712935" y="2760586"/>
            <a:ext cx="2804966" cy="467699"/>
          </a:xfrm>
          <a:prstGeom prst="rect">
            <a:avLst/>
          </a:prstGeom>
          <a:noFill/>
          <a:ln>
            <a:noFill/>
          </a:ln>
        </p:spPr>
        <p:txBody>
          <a:bodyPr spcFirstLastPara="1" wrap="square" lIns="0" tIns="34275" rIns="0" bIns="34275" anchor="t" anchorCtr="0">
            <a:noAutofit/>
          </a:bodyPr>
          <a:lstStyle>
            <a:lvl1pPr lvl="0" algn="l">
              <a:lnSpc>
                <a:spcPct val="90000"/>
              </a:lnSpc>
              <a:spcBef>
                <a:spcPts val="800"/>
              </a:spcBef>
              <a:spcAft>
                <a:spcPts val="0"/>
              </a:spcAft>
              <a:buSzPts val="1400"/>
              <a:buNone/>
              <a:defRPr sz="1400" b="0" i="0">
                <a:solidFill>
                  <a:schemeClr val="dk1"/>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15"/>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grpSp>
        <p:nvGrpSpPr>
          <p:cNvPr id="68" name="Google Shape;68;p15"/>
          <p:cNvGrpSpPr/>
          <p:nvPr/>
        </p:nvGrpSpPr>
        <p:grpSpPr>
          <a:xfrm>
            <a:off x="0" y="4796736"/>
            <a:ext cx="9144000" cy="353081"/>
            <a:chOff x="0" y="6395648"/>
            <a:chExt cx="12192000" cy="470774"/>
          </a:xfrm>
        </p:grpSpPr>
        <p:sp>
          <p:nvSpPr>
            <p:cNvPr id="69" name="Google Shape;69;p15"/>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70" name="Google Shape;70;p15"/>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71" name="Google Shape;71;p15"/>
          <p:cNvPicPr preferRelativeResize="0"/>
          <p:nvPr/>
        </p:nvPicPr>
        <p:blipFill>
          <a:blip r:embed="rId4">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Image Background Bar">
  <p:cSld name="Title Slide Image Background Bar">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t="28434" r="25845" b="9209"/>
          <a:stretch/>
        </p:blipFill>
        <p:spPr>
          <a:xfrm>
            <a:off x="-1" y="0"/>
            <a:ext cx="9144000" cy="5126114"/>
          </a:xfrm>
          <a:prstGeom prst="rect">
            <a:avLst/>
          </a:prstGeom>
          <a:noFill/>
          <a:ln>
            <a:noFill/>
          </a:ln>
        </p:spPr>
      </p:pic>
      <p:sp>
        <p:nvSpPr>
          <p:cNvPr id="74" name="Google Shape;74;p16"/>
          <p:cNvSpPr/>
          <p:nvPr/>
        </p:nvSpPr>
        <p:spPr>
          <a:xfrm>
            <a:off x="-1" y="-11916"/>
            <a:ext cx="3980180" cy="4856261"/>
          </a:xfrm>
          <a:prstGeom prst="rect">
            <a:avLst/>
          </a:prstGeom>
          <a:solidFill>
            <a:schemeClr val="lt1">
              <a:alpha val="74901"/>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sp>
        <p:nvSpPr>
          <p:cNvPr id="75" name="Google Shape;75;p16"/>
          <p:cNvSpPr txBox="1">
            <a:spLocks noGrp="1"/>
          </p:cNvSpPr>
          <p:nvPr>
            <p:ph type="ctrTitle"/>
          </p:nvPr>
        </p:nvSpPr>
        <p:spPr>
          <a:xfrm>
            <a:off x="685800" y="900829"/>
            <a:ext cx="2832100" cy="1790700"/>
          </a:xfrm>
          <a:prstGeom prst="rect">
            <a:avLst/>
          </a:prstGeom>
          <a:noFill/>
          <a:ln>
            <a:noFill/>
          </a:ln>
        </p:spPr>
        <p:txBody>
          <a:bodyPr spcFirstLastPara="1" wrap="square" lIns="0" tIns="34275" rIns="0" bIns="34275" anchor="b" anchorCtr="0">
            <a:no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6"/>
          <p:cNvSpPr txBox="1">
            <a:spLocks noGrp="1"/>
          </p:cNvSpPr>
          <p:nvPr>
            <p:ph type="subTitle" idx="1"/>
          </p:nvPr>
        </p:nvSpPr>
        <p:spPr>
          <a:xfrm>
            <a:off x="712935" y="2760586"/>
            <a:ext cx="2804966" cy="467699"/>
          </a:xfrm>
          <a:prstGeom prst="rect">
            <a:avLst/>
          </a:prstGeom>
          <a:noFill/>
          <a:ln>
            <a:noFill/>
          </a:ln>
        </p:spPr>
        <p:txBody>
          <a:bodyPr spcFirstLastPara="1" wrap="square" lIns="0" tIns="34275" rIns="0" bIns="34275" anchor="t" anchorCtr="0">
            <a:noAutofit/>
          </a:bodyPr>
          <a:lstStyle>
            <a:lvl1pPr lvl="0" algn="l">
              <a:lnSpc>
                <a:spcPct val="90000"/>
              </a:lnSpc>
              <a:spcBef>
                <a:spcPts val="800"/>
              </a:spcBef>
              <a:spcAft>
                <a:spcPts val="0"/>
              </a:spcAft>
              <a:buSzPts val="1400"/>
              <a:buNone/>
              <a:defRPr sz="1400" b="0" i="0">
                <a:solidFill>
                  <a:schemeClr val="dk1"/>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77" name="Google Shape;77;p16"/>
          <p:cNvGrpSpPr/>
          <p:nvPr/>
        </p:nvGrpSpPr>
        <p:grpSpPr>
          <a:xfrm>
            <a:off x="0" y="4796736"/>
            <a:ext cx="9144000" cy="353081"/>
            <a:chOff x="0" y="6395648"/>
            <a:chExt cx="12192000" cy="470774"/>
          </a:xfrm>
        </p:grpSpPr>
        <p:sp>
          <p:nvSpPr>
            <p:cNvPr id="78" name="Google Shape;78;p16"/>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79" name="Google Shape;79;p16"/>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80" name="Google Shape;80;p16"/>
          <p:cNvPicPr preferRelativeResize="0"/>
          <p:nvPr/>
        </p:nvPicPr>
        <p:blipFill>
          <a:blip r:embed="rId3">
            <a:alphaModFix/>
          </a:blip>
          <a:stretch>
            <a:fillRect/>
          </a:stretch>
        </p:blipFill>
        <p:spPr>
          <a:xfrm>
            <a:off x="551408" y="4844349"/>
            <a:ext cx="1286344" cy="273851"/>
          </a:xfrm>
          <a:prstGeom prst="rect">
            <a:avLst/>
          </a:prstGeom>
          <a:noFill/>
          <a:ln>
            <a:noFill/>
          </a:ln>
        </p:spPr>
      </p:pic>
      <p:sp>
        <p:nvSpPr>
          <p:cNvPr id="81" name="Google Shape;81;p1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Grey Shield">
  <p:cSld name="Title Slide Grey Shield">
    <p:bg>
      <p:bgPr>
        <a:solidFill>
          <a:schemeClr val="lt1"/>
        </a:solidFill>
        <a:effectLst/>
      </p:bgPr>
    </p:bg>
    <p:spTree>
      <p:nvGrpSpPr>
        <p:cNvPr id="1" name="Shape 82"/>
        <p:cNvGrpSpPr/>
        <p:nvPr/>
      </p:nvGrpSpPr>
      <p:grpSpPr>
        <a:xfrm>
          <a:off x="0" y="0"/>
          <a:ext cx="0" cy="0"/>
          <a:chOff x="0" y="0"/>
          <a:chExt cx="0" cy="0"/>
        </a:xfrm>
      </p:grpSpPr>
      <p:grpSp>
        <p:nvGrpSpPr>
          <p:cNvPr id="83" name="Google Shape;83;p17"/>
          <p:cNvGrpSpPr/>
          <p:nvPr/>
        </p:nvGrpSpPr>
        <p:grpSpPr>
          <a:xfrm>
            <a:off x="0" y="4796736"/>
            <a:ext cx="9144000" cy="353081"/>
            <a:chOff x="0" y="6395648"/>
            <a:chExt cx="12192000" cy="470774"/>
          </a:xfrm>
        </p:grpSpPr>
        <p:sp>
          <p:nvSpPr>
            <p:cNvPr id="84" name="Google Shape;84;p17"/>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85" name="Google Shape;85;p17"/>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grpSp>
        <p:nvGrpSpPr>
          <p:cNvPr id="86" name="Google Shape;86;p17"/>
          <p:cNvGrpSpPr/>
          <p:nvPr/>
        </p:nvGrpSpPr>
        <p:grpSpPr>
          <a:xfrm>
            <a:off x="5246370" y="-1565329"/>
            <a:ext cx="6288366" cy="8137886"/>
            <a:chOff x="3890639" y="-2045539"/>
            <a:chExt cx="8193228" cy="10603002"/>
          </a:xfrm>
        </p:grpSpPr>
        <p:pic>
          <p:nvPicPr>
            <p:cNvPr id="87" name="Google Shape;87;p17"/>
            <p:cNvPicPr preferRelativeResize="0"/>
            <p:nvPr/>
          </p:nvPicPr>
          <p:blipFill rotWithShape="1">
            <a:blip r:embed="rId2">
              <a:alphaModFix amt="30000"/>
            </a:blip>
            <a:srcRect/>
            <a:stretch/>
          </p:blipFill>
          <p:spPr>
            <a:xfrm>
              <a:off x="3890639" y="-2045539"/>
              <a:ext cx="8193228" cy="10603002"/>
            </a:xfrm>
            <a:prstGeom prst="rect">
              <a:avLst/>
            </a:prstGeom>
            <a:noFill/>
            <a:ln>
              <a:noFill/>
            </a:ln>
          </p:spPr>
        </p:pic>
        <p:pic>
          <p:nvPicPr>
            <p:cNvPr id="88" name="Google Shape;88;p17"/>
            <p:cNvPicPr preferRelativeResize="0"/>
            <p:nvPr/>
          </p:nvPicPr>
          <p:blipFill rotWithShape="1">
            <a:blip r:embed="rId3">
              <a:alphaModFix amt="15000"/>
            </a:blip>
            <a:srcRect/>
            <a:stretch/>
          </p:blipFill>
          <p:spPr>
            <a:xfrm>
              <a:off x="5173001" y="727132"/>
              <a:ext cx="5641848" cy="4936616"/>
            </a:xfrm>
            <a:prstGeom prst="rect">
              <a:avLst/>
            </a:prstGeom>
            <a:noFill/>
            <a:ln>
              <a:noFill/>
            </a:ln>
          </p:spPr>
        </p:pic>
      </p:grpSp>
      <p:sp>
        <p:nvSpPr>
          <p:cNvPr id="89" name="Google Shape;89;p17"/>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7"/>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dk2"/>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1" name="Google Shape;91;p17"/>
          <p:cNvPicPr preferRelativeResize="0"/>
          <p:nvPr/>
        </p:nvPicPr>
        <p:blipFill>
          <a:blip r:embed="rId4">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Grey Phoenix">
  <p:cSld name="Title Slide Grey Phoenix">
    <p:bg>
      <p:bgPr>
        <a:solidFill>
          <a:schemeClr val="lt1"/>
        </a:solidFill>
        <a:effectLst/>
      </p:bgPr>
    </p:bg>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2">
            <a:alphaModFix amt="15000"/>
          </a:blip>
          <a:srcRect/>
          <a:stretch/>
        </p:blipFill>
        <p:spPr>
          <a:xfrm>
            <a:off x="6230593" y="562718"/>
            <a:ext cx="4330162" cy="3788891"/>
          </a:xfrm>
          <a:prstGeom prst="rect">
            <a:avLst/>
          </a:prstGeom>
          <a:noFill/>
          <a:ln>
            <a:noFill/>
          </a:ln>
        </p:spPr>
      </p:pic>
      <p:sp>
        <p:nvSpPr>
          <p:cNvPr id="94" name="Google Shape;94;p18"/>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8"/>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dk2"/>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96" name="Google Shape;96;p18"/>
          <p:cNvGrpSpPr/>
          <p:nvPr/>
        </p:nvGrpSpPr>
        <p:grpSpPr>
          <a:xfrm>
            <a:off x="0" y="4796736"/>
            <a:ext cx="9144000" cy="353081"/>
            <a:chOff x="0" y="6395648"/>
            <a:chExt cx="12192000" cy="470774"/>
          </a:xfrm>
        </p:grpSpPr>
        <p:sp>
          <p:nvSpPr>
            <p:cNvPr id="97" name="Google Shape;97;p18"/>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98" name="Google Shape;98;p18"/>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99" name="Google Shape;99;p18"/>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Dark Greystone">
  <p:cSld name="Title Slide Dark Greystone">
    <p:bg>
      <p:bgPr>
        <a:solidFill>
          <a:schemeClr val="dk2"/>
        </a:solidFill>
        <a:effectLst/>
      </p:bgPr>
    </p:bg>
    <p:spTree>
      <p:nvGrpSpPr>
        <p:cNvPr id="1" name="Shape 100"/>
        <p:cNvGrpSpPr/>
        <p:nvPr/>
      </p:nvGrpSpPr>
      <p:grpSpPr>
        <a:xfrm>
          <a:off x="0" y="0"/>
          <a:ext cx="0" cy="0"/>
          <a:chOff x="0" y="0"/>
          <a:chExt cx="0" cy="0"/>
        </a:xfrm>
      </p:grpSpPr>
      <p:grpSp>
        <p:nvGrpSpPr>
          <p:cNvPr id="101" name="Google Shape;101;p19"/>
          <p:cNvGrpSpPr/>
          <p:nvPr/>
        </p:nvGrpSpPr>
        <p:grpSpPr>
          <a:xfrm>
            <a:off x="6233922" y="0"/>
            <a:ext cx="4330162" cy="4800600"/>
            <a:chOff x="5156004" y="0"/>
            <a:chExt cx="5773549" cy="6400800"/>
          </a:xfrm>
        </p:grpSpPr>
        <p:sp>
          <p:nvSpPr>
            <p:cNvPr id="102" name="Google Shape;102;p19"/>
            <p:cNvSpPr/>
            <p:nvPr/>
          </p:nvSpPr>
          <p:spPr>
            <a:xfrm>
              <a:off x="5303520" y="0"/>
              <a:ext cx="3732588" cy="6400800"/>
            </a:xfrm>
            <a:prstGeom prst="rect">
              <a:avLst/>
            </a:prstGeom>
            <a:solidFill>
              <a:srgbClr val="A6A6A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103" name="Google Shape;103;p19"/>
            <p:cNvPicPr preferRelativeResize="0"/>
            <p:nvPr/>
          </p:nvPicPr>
          <p:blipFill rotWithShape="1">
            <a:blip r:embed="rId2">
              <a:alphaModFix amt="30000"/>
            </a:blip>
            <a:srcRect/>
            <a:stretch/>
          </p:blipFill>
          <p:spPr>
            <a:xfrm>
              <a:off x="5156004" y="749809"/>
              <a:ext cx="5773549" cy="5051855"/>
            </a:xfrm>
            <a:prstGeom prst="rect">
              <a:avLst/>
            </a:prstGeom>
            <a:noFill/>
            <a:ln>
              <a:noFill/>
            </a:ln>
          </p:spPr>
        </p:pic>
      </p:grpSp>
      <p:sp>
        <p:nvSpPr>
          <p:cNvPr id="104" name="Google Shape;104;p19"/>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lt1"/>
              </a:buClr>
              <a:buSzPts val="3600"/>
              <a:buFont typeface="Helvetica Neue"/>
              <a:buNone/>
              <a:defRPr sz="3600" b="0" i="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9"/>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lt1"/>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106" name="Google Shape;106;p19"/>
          <p:cNvGrpSpPr/>
          <p:nvPr/>
        </p:nvGrpSpPr>
        <p:grpSpPr>
          <a:xfrm>
            <a:off x="0" y="4796736"/>
            <a:ext cx="9144000" cy="353081"/>
            <a:chOff x="0" y="6395648"/>
            <a:chExt cx="12192000" cy="470774"/>
          </a:xfrm>
        </p:grpSpPr>
        <p:sp>
          <p:nvSpPr>
            <p:cNvPr id="107" name="Google Shape;107;p19"/>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08" name="Google Shape;108;p19"/>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09" name="Google Shape;109;p19"/>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Light Greystone" type="secHead">
  <p:cSld name="SECTION_HEADER">
    <p:bg>
      <p:bgPr>
        <a:solidFill>
          <a:schemeClr val="lt2"/>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623888" y="1769787"/>
            <a:ext cx="7886700" cy="1936396"/>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000"/>
              <a:buFont typeface="Helvetica Neue"/>
              <a:buNone/>
              <a:defRPr sz="3000" b="0" i="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0"/>
          <p:cNvSpPr txBox="1">
            <a:spLocks noGrp="1"/>
          </p:cNvSpPr>
          <p:nvPr>
            <p:ph type="body" idx="1"/>
          </p:nvPr>
        </p:nvSpPr>
        <p:spPr>
          <a:xfrm>
            <a:off x="623888" y="3726424"/>
            <a:ext cx="7886700" cy="694133"/>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chemeClr val="dk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3" name="Google Shape;113;p20"/>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0"/>
          <p:cNvPicPr preferRelativeResize="0"/>
          <p:nvPr/>
        </p:nvPicPr>
        <p:blipFill rotWithShape="1">
          <a:blip r:embed="rId2">
            <a:alphaModFix amt="25000"/>
          </a:blip>
          <a:srcRect/>
          <a:stretch/>
        </p:blipFill>
        <p:spPr>
          <a:xfrm>
            <a:off x="7070598" y="0"/>
            <a:ext cx="2877312" cy="2517648"/>
          </a:xfrm>
          <a:prstGeom prst="rect">
            <a:avLst/>
          </a:prstGeom>
          <a:noFill/>
          <a:ln>
            <a:noFill/>
          </a:ln>
        </p:spPr>
      </p:pic>
      <p:grpSp>
        <p:nvGrpSpPr>
          <p:cNvPr id="115" name="Google Shape;115;p20"/>
          <p:cNvGrpSpPr/>
          <p:nvPr/>
        </p:nvGrpSpPr>
        <p:grpSpPr>
          <a:xfrm>
            <a:off x="0" y="4796736"/>
            <a:ext cx="9144000" cy="353081"/>
            <a:chOff x="0" y="6395648"/>
            <a:chExt cx="12192000" cy="470774"/>
          </a:xfrm>
        </p:grpSpPr>
        <p:sp>
          <p:nvSpPr>
            <p:cNvPr id="116" name="Google Shape;116;p20"/>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17" name="Google Shape;117;p20"/>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18" name="Google Shape;118;p20"/>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White">
  <p:cSld name="Section Header White">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623888" y="3726424"/>
            <a:ext cx="7886700" cy="694133"/>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1" name="Google Shape;121;p21"/>
          <p:cNvSpPr txBox="1">
            <a:spLocks noGrp="1"/>
          </p:cNvSpPr>
          <p:nvPr>
            <p:ph type="title"/>
          </p:nvPr>
        </p:nvSpPr>
        <p:spPr>
          <a:xfrm>
            <a:off x="623888" y="1769787"/>
            <a:ext cx="7886700" cy="1936396"/>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800000"/>
              </a:buClr>
              <a:buSzPts val="3000"/>
              <a:buFont typeface="Helvetica Neue"/>
              <a:buNone/>
              <a:defRPr sz="3000" b="0" i="0">
                <a:solidFill>
                  <a:srgbClr val="800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1"/>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23" name="Google Shape;123;p21"/>
          <p:cNvPicPr preferRelativeResize="0"/>
          <p:nvPr/>
        </p:nvPicPr>
        <p:blipFill rotWithShape="1">
          <a:blip r:embed="rId2">
            <a:alphaModFix amt="10000"/>
          </a:blip>
          <a:srcRect/>
          <a:stretch/>
        </p:blipFill>
        <p:spPr>
          <a:xfrm>
            <a:off x="7071932" y="0"/>
            <a:ext cx="2877312" cy="2517648"/>
          </a:xfrm>
          <a:prstGeom prst="rect">
            <a:avLst/>
          </a:prstGeom>
          <a:noFill/>
          <a:ln>
            <a:noFill/>
          </a:ln>
        </p:spPr>
      </p:pic>
      <p:grpSp>
        <p:nvGrpSpPr>
          <p:cNvPr id="124" name="Google Shape;124;p21"/>
          <p:cNvGrpSpPr/>
          <p:nvPr/>
        </p:nvGrpSpPr>
        <p:grpSpPr>
          <a:xfrm>
            <a:off x="0" y="4796736"/>
            <a:ext cx="9144000" cy="353081"/>
            <a:chOff x="0" y="6395648"/>
            <a:chExt cx="12192000" cy="470774"/>
          </a:xfrm>
        </p:grpSpPr>
        <p:sp>
          <p:nvSpPr>
            <p:cNvPr id="125" name="Google Shape;125;p21"/>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26" name="Google Shape;126;p21"/>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27" name="Google Shape;127;p21"/>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Maroon">
  <p:cSld name="Section Header Maroon">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p:nvPr/>
        </p:nvSpPr>
        <p:spPr>
          <a:xfrm>
            <a:off x="0" y="2"/>
            <a:ext cx="9144000" cy="5148928"/>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sp>
        <p:nvSpPr>
          <p:cNvPr id="130" name="Google Shape;130;p22"/>
          <p:cNvSpPr txBox="1">
            <a:spLocks noGrp="1"/>
          </p:cNvSpPr>
          <p:nvPr>
            <p:ph type="body" idx="1"/>
          </p:nvPr>
        </p:nvSpPr>
        <p:spPr>
          <a:xfrm>
            <a:off x="623888" y="3726424"/>
            <a:ext cx="7886700" cy="694133"/>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1" name="Google Shape;131;p22"/>
          <p:cNvSpPr txBox="1">
            <a:spLocks noGrp="1"/>
          </p:cNvSpPr>
          <p:nvPr>
            <p:ph type="title"/>
          </p:nvPr>
        </p:nvSpPr>
        <p:spPr>
          <a:xfrm>
            <a:off x="623888" y="1769787"/>
            <a:ext cx="7886700" cy="1936396"/>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F2F2F2"/>
              </a:buClr>
              <a:buSzPts val="3000"/>
              <a:buFont typeface="Helvetica Neue"/>
              <a:buNone/>
              <a:defRPr sz="3000" b="0" i="0">
                <a:solidFill>
                  <a:srgbClr val="F2F2F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2"/>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33" name="Google Shape;133;p22"/>
          <p:cNvPicPr preferRelativeResize="0"/>
          <p:nvPr/>
        </p:nvPicPr>
        <p:blipFill rotWithShape="1">
          <a:blip r:embed="rId2">
            <a:alphaModFix amt="50000"/>
          </a:blip>
          <a:srcRect/>
          <a:stretch/>
        </p:blipFill>
        <p:spPr>
          <a:xfrm>
            <a:off x="7070598" y="0"/>
            <a:ext cx="2877312" cy="2517648"/>
          </a:xfrm>
          <a:prstGeom prst="rect">
            <a:avLst/>
          </a:prstGeom>
          <a:noFill/>
          <a:ln>
            <a:noFill/>
          </a:ln>
        </p:spPr>
      </p:pic>
      <p:grpSp>
        <p:nvGrpSpPr>
          <p:cNvPr id="134" name="Google Shape;134;p22"/>
          <p:cNvGrpSpPr/>
          <p:nvPr/>
        </p:nvGrpSpPr>
        <p:grpSpPr>
          <a:xfrm>
            <a:off x="0" y="4796736"/>
            <a:ext cx="9144000" cy="353081"/>
            <a:chOff x="0" y="6395648"/>
            <a:chExt cx="12192000" cy="470774"/>
          </a:xfrm>
        </p:grpSpPr>
        <p:sp>
          <p:nvSpPr>
            <p:cNvPr id="135" name="Google Shape;135;p22"/>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36" name="Google Shape;136;p22"/>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37" name="Google Shape;137;p22"/>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629841" y="2"/>
            <a:ext cx="7886700" cy="994172"/>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3"/>
          <p:cNvSpPr txBox="1">
            <a:spLocks noGrp="1"/>
          </p:cNvSpPr>
          <p:nvPr>
            <p:ph type="body" idx="1"/>
          </p:nvPr>
        </p:nvSpPr>
        <p:spPr>
          <a:xfrm>
            <a:off x="629842" y="1260872"/>
            <a:ext cx="3868340" cy="617934"/>
          </a:xfrm>
          <a:prstGeom prst="rect">
            <a:avLst/>
          </a:prstGeom>
          <a:noFill/>
          <a:ln>
            <a:noFill/>
          </a:ln>
        </p:spPr>
        <p:txBody>
          <a:bodyPr spcFirstLastPara="1" wrap="square" lIns="0" tIns="34275" rIns="0" bIns="34275" anchor="ctr" anchorCtr="0">
            <a:normAutofit/>
          </a:bodyPr>
          <a:lstStyle>
            <a:lvl1pPr marL="457200" lvl="0" indent="-228600" algn="l">
              <a:lnSpc>
                <a:spcPct val="90000"/>
              </a:lnSpc>
              <a:spcBef>
                <a:spcPts val="800"/>
              </a:spcBef>
              <a:spcAft>
                <a:spcPts val="0"/>
              </a:spcAft>
              <a:buSzPts val="1400"/>
              <a:buNone/>
              <a:defRPr sz="1400" b="0" i="0">
                <a:solidFill>
                  <a:srgbClr val="800000"/>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1" name="Google Shape;141;p23"/>
          <p:cNvSpPr txBox="1">
            <a:spLocks noGrp="1"/>
          </p:cNvSpPr>
          <p:nvPr>
            <p:ph type="body" idx="2"/>
          </p:nvPr>
        </p:nvSpPr>
        <p:spPr>
          <a:xfrm>
            <a:off x="629842" y="1878808"/>
            <a:ext cx="3868340" cy="2550319"/>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3"/>
          <p:cNvSpPr txBox="1">
            <a:spLocks noGrp="1"/>
          </p:cNvSpPr>
          <p:nvPr>
            <p:ph type="body" idx="3"/>
          </p:nvPr>
        </p:nvSpPr>
        <p:spPr>
          <a:xfrm>
            <a:off x="4629152" y="1260872"/>
            <a:ext cx="3887391" cy="617934"/>
          </a:xfrm>
          <a:prstGeom prst="rect">
            <a:avLst/>
          </a:prstGeom>
          <a:noFill/>
          <a:ln>
            <a:noFill/>
          </a:ln>
        </p:spPr>
        <p:txBody>
          <a:bodyPr spcFirstLastPara="1" wrap="square" lIns="0" tIns="34275" rIns="0" bIns="34275" anchor="ctr" anchorCtr="0">
            <a:normAutofit/>
          </a:bodyPr>
          <a:lstStyle>
            <a:lvl1pPr marL="457200" lvl="0" indent="-228600" algn="l">
              <a:lnSpc>
                <a:spcPct val="90000"/>
              </a:lnSpc>
              <a:spcBef>
                <a:spcPts val="800"/>
              </a:spcBef>
              <a:spcAft>
                <a:spcPts val="0"/>
              </a:spcAft>
              <a:buSzPts val="1400"/>
              <a:buNone/>
              <a:defRPr sz="1400" b="0" i="0">
                <a:solidFill>
                  <a:srgbClr val="800000"/>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3" name="Google Shape;143;p23"/>
          <p:cNvSpPr txBox="1">
            <a:spLocks noGrp="1"/>
          </p:cNvSpPr>
          <p:nvPr>
            <p:ph type="body" idx="4"/>
          </p:nvPr>
        </p:nvSpPr>
        <p:spPr>
          <a:xfrm>
            <a:off x="4629152" y="1878808"/>
            <a:ext cx="3887391" cy="2550319"/>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p23"/>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4"/>
          <p:cNvSpPr txBox="1">
            <a:spLocks noGrp="1"/>
          </p:cNvSpPr>
          <p:nvPr>
            <p:ph type="body" idx="1"/>
          </p:nvPr>
        </p:nvSpPr>
        <p:spPr>
          <a:xfrm>
            <a:off x="628650" y="1150602"/>
            <a:ext cx="7886700" cy="3322119"/>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b="0" i="0"/>
            </a:lvl1pPr>
            <a:lvl2pPr marL="914400" lvl="1" indent="-323850" algn="l">
              <a:lnSpc>
                <a:spcPct val="90000"/>
              </a:lnSpc>
              <a:spcBef>
                <a:spcPts val="400"/>
              </a:spcBef>
              <a:spcAft>
                <a:spcPts val="0"/>
              </a:spcAft>
              <a:buSzPts val="1500"/>
              <a:buChar char="•"/>
              <a:defRPr b="0" i="0"/>
            </a:lvl2pPr>
            <a:lvl3pPr marL="1371600" lvl="2" indent="-317500" algn="l">
              <a:lnSpc>
                <a:spcPct val="90000"/>
              </a:lnSpc>
              <a:spcBef>
                <a:spcPts val="400"/>
              </a:spcBef>
              <a:spcAft>
                <a:spcPts val="0"/>
              </a:spcAft>
              <a:buSzPts val="1400"/>
              <a:buChar char="•"/>
              <a:defRPr b="0" i="0"/>
            </a:lvl3pPr>
            <a:lvl4pPr marL="1828800" lvl="3" indent="-304800" algn="l">
              <a:lnSpc>
                <a:spcPct val="90000"/>
              </a:lnSpc>
              <a:spcBef>
                <a:spcPts val="400"/>
              </a:spcBef>
              <a:spcAft>
                <a:spcPts val="0"/>
              </a:spcAft>
              <a:buSzPts val="1200"/>
              <a:buChar char="•"/>
              <a:defRPr b="0" i="0"/>
            </a:lvl4pPr>
            <a:lvl5pPr marL="2286000" lvl="4" indent="-304800" algn="l">
              <a:lnSpc>
                <a:spcPct val="90000"/>
              </a:lnSpc>
              <a:spcBef>
                <a:spcPts val="400"/>
              </a:spcBef>
              <a:spcAft>
                <a:spcPts val="0"/>
              </a:spcAft>
              <a:buSzPts val="1200"/>
              <a:buChar char="•"/>
              <a:defRPr sz="12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4"/>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9"/>
        <p:cNvGrpSpPr/>
        <p:nvPr/>
      </p:nvGrpSpPr>
      <p:grpSpPr>
        <a:xfrm>
          <a:off x="0" y="0"/>
          <a:ext cx="0" cy="0"/>
          <a:chOff x="0" y="0"/>
          <a:chExt cx="0" cy="0"/>
        </a:xfrm>
      </p:grpSpPr>
      <p:sp>
        <p:nvSpPr>
          <p:cNvPr id="150" name="Google Shape;150;p25"/>
          <p:cNvSpPr>
            <a:spLocks noGrp="1"/>
          </p:cNvSpPr>
          <p:nvPr>
            <p:ph type="pic" idx="2"/>
          </p:nvPr>
        </p:nvSpPr>
        <p:spPr>
          <a:xfrm>
            <a:off x="628650" y="1358903"/>
            <a:ext cx="5486400" cy="3036887"/>
          </a:xfrm>
          <a:prstGeom prst="rect">
            <a:avLst/>
          </a:prstGeom>
          <a:noFill/>
          <a:ln>
            <a:noFill/>
          </a:ln>
        </p:spPr>
      </p:sp>
      <p:sp>
        <p:nvSpPr>
          <p:cNvPr id="151" name="Google Shape;151;p25"/>
          <p:cNvSpPr txBox="1">
            <a:spLocks noGrp="1"/>
          </p:cNvSpPr>
          <p:nvPr>
            <p:ph type="body" idx="1"/>
          </p:nvPr>
        </p:nvSpPr>
        <p:spPr>
          <a:xfrm>
            <a:off x="6457950" y="1358901"/>
            <a:ext cx="2057400" cy="3042841"/>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900"/>
              <a:buNone/>
              <a:defRPr sz="900" b="0" i="0"/>
            </a:lvl1pPr>
            <a:lvl2pPr marL="914400" lvl="1" indent="-228600" algn="l">
              <a:lnSpc>
                <a:spcPct val="90000"/>
              </a:lnSpc>
              <a:spcBef>
                <a:spcPts val="400"/>
              </a:spcBef>
              <a:spcAft>
                <a:spcPts val="0"/>
              </a:spcAft>
              <a:buSzPts val="800"/>
              <a:buNone/>
              <a:defRPr sz="800"/>
            </a:lvl2pPr>
            <a:lvl3pPr marL="1371600" lvl="2" indent="-228600" algn="l">
              <a:lnSpc>
                <a:spcPct val="90000"/>
              </a:lnSpc>
              <a:spcBef>
                <a:spcPts val="400"/>
              </a:spcBef>
              <a:spcAft>
                <a:spcPts val="0"/>
              </a:spcAft>
              <a:buSzPts val="700"/>
              <a:buNone/>
              <a:defRPr sz="700"/>
            </a:lvl3pPr>
            <a:lvl4pPr marL="1828800" lvl="3" indent="-228600" algn="l">
              <a:lnSpc>
                <a:spcPct val="90000"/>
              </a:lnSpc>
              <a:spcBef>
                <a:spcPts val="400"/>
              </a:spcBef>
              <a:spcAft>
                <a:spcPts val="0"/>
              </a:spcAft>
              <a:buSzPts val="600"/>
              <a:buNone/>
              <a:defRPr sz="600"/>
            </a:lvl4pPr>
            <a:lvl5pPr marL="2286000" lvl="4" indent="-228600" algn="l">
              <a:lnSpc>
                <a:spcPct val="90000"/>
              </a:lnSpc>
              <a:spcBef>
                <a:spcPts val="400"/>
              </a:spcBef>
              <a:spcAft>
                <a:spcPts val="0"/>
              </a:spcAft>
              <a:buSzPts val="600"/>
              <a:buNone/>
              <a:defRPr sz="600"/>
            </a:lvl5pPr>
            <a:lvl6pPr marL="2743200" lvl="5" indent="-228600" algn="l">
              <a:lnSpc>
                <a:spcPct val="90000"/>
              </a:lnSpc>
              <a:spcBef>
                <a:spcPts val="400"/>
              </a:spcBef>
              <a:spcAft>
                <a:spcPts val="0"/>
              </a:spcAft>
              <a:buClr>
                <a:schemeClr val="dk1"/>
              </a:buClr>
              <a:buSzPts val="600"/>
              <a:buNone/>
              <a:defRPr sz="600"/>
            </a:lvl6pPr>
            <a:lvl7pPr marL="3200400" lvl="6" indent="-228600" algn="l">
              <a:lnSpc>
                <a:spcPct val="90000"/>
              </a:lnSpc>
              <a:spcBef>
                <a:spcPts val="400"/>
              </a:spcBef>
              <a:spcAft>
                <a:spcPts val="0"/>
              </a:spcAft>
              <a:buClr>
                <a:schemeClr val="dk1"/>
              </a:buClr>
              <a:buSzPts val="600"/>
              <a:buNone/>
              <a:defRPr sz="600"/>
            </a:lvl7pPr>
            <a:lvl8pPr marL="3657600" lvl="7" indent="-228600" algn="l">
              <a:lnSpc>
                <a:spcPct val="90000"/>
              </a:lnSpc>
              <a:spcBef>
                <a:spcPts val="400"/>
              </a:spcBef>
              <a:spcAft>
                <a:spcPts val="0"/>
              </a:spcAft>
              <a:buClr>
                <a:schemeClr val="dk1"/>
              </a:buClr>
              <a:buSzPts val="600"/>
              <a:buNone/>
              <a:defRPr sz="600"/>
            </a:lvl8pPr>
            <a:lvl9pPr marL="4114800" lvl="8" indent="-228600" algn="l">
              <a:lnSpc>
                <a:spcPct val="90000"/>
              </a:lnSpc>
              <a:spcBef>
                <a:spcPts val="400"/>
              </a:spcBef>
              <a:spcAft>
                <a:spcPts val="0"/>
              </a:spcAft>
              <a:buClr>
                <a:schemeClr val="dk1"/>
              </a:buClr>
              <a:buSzPts val="600"/>
              <a:buNone/>
              <a:defRPr sz="600"/>
            </a:lvl9pPr>
          </a:lstStyle>
          <a:p>
            <a:endParaRPr/>
          </a:p>
        </p:txBody>
      </p:sp>
      <p:sp>
        <p:nvSpPr>
          <p:cNvPr id="152" name="Google Shape;152;p25"/>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25"/>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Bullets">
  <p:cSld name="Picture with Bullets">
    <p:spTree>
      <p:nvGrpSpPr>
        <p:cNvPr id="1" name="Shape 154"/>
        <p:cNvGrpSpPr/>
        <p:nvPr/>
      </p:nvGrpSpPr>
      <p:grpSpPr>
        <a:xfrm>
          <a:off x="0" y="0"/>
          <a:ext cx="0" cy="0"/>
          <a:chOff x="0" y="0"/>
          <a:chExt cx="0" cy="0"/>
        </a:xfrm>
      </p:grpSpPr>
      <p:sp>
        <p:nvSpPr>
          <p:cNvPr id="155" name="Google Shape;155;p26"/>
          <p:cNvSpPr>
            <a:spLocks noGrp="1"/>
          </p:cNvSpPr>
          <p:nvPr>
            <p:ph type="pic" idx="2"/>
          </p:nvPr>
        </p:nvSpPr>
        <p:spPr>
          <a:xfrm>
            <a:off x="628650" y="1358903"/>
            <a:ext cx="3689350" cy="3036887"/>
          </a:xfrm>
          <a:prstGeom prst="rect">
            <a:avLst/>
          </a:prstGeom>
          <a:noFill/>
          <a:ln>
            <a:noFill/>
          </a:ln>
        </p:spPr>
      </p:sp>
      <p:sp>
        <p:nvSpPr>
          <p:cNvPr id="156" name="Google Shape;156;p2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26"/>
          <p:cNvSpPr txBox="1">
            <a:spLocks noGrp="1"/>
          </p:cNvSpPr>
          <p:nvPr>
            <p:ph type="body" idx="1"/>
          </p:nvPr>
        </p:nvSpPr>
        <p:spPr>
          <a:xfrm>
            <a:off x="4826003" y="1357313"/>
            <a:ext cx="3689350" cy="3044428"/>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30200" algn="l">
              <a:lnSpc>
                <a:spcPct val="90000"/>
              </a:lnSpc>
              <a:spcBef>
                <a:spcPts val="400"/>
              </a:spcBef>
              <a:spcAft>
                <a:spcPts val="0"/>
              </a:spcAft>
              <a:buSzPts val="1600"/>
              <a:buChar char="•"/>
              <a:defRPr sz="1600" b="0" i="0"/>
            </a:lvl2pPr>
            <a:lvl3pPr marL="1371600" lvl="2" indent="-317500" algn="l">
              <a:lnSpc>
                <a:spcPct val="90000"/>
              </a:lnSpc>
              <a:spcBef>
                <a:spcPts val="400"/>
              </a:spcBef>
              <a:spcAft>
                <a:spcPts val="0"/>
              </a:spcAft>
              <a:buSzPts val="1400"/>
              <a:buChar char="•"/>
              <a:defRPr sz="1400" b="0" i="0"/>
            </a:lvl3pPr>
            <a:lvl4pPr marL="1828800" lvl="3" indent="-298450" algn="l">
              <a:lnSpc>
                <a:spcPct val="90000"/>
              </a:lnSpc>
              <a:spcBef>
                <a:spcPts val="400"/>
              </a:spcBef>
              <a:spcAft>
                <a:spcPts val="0"/>
              </a:spcAft>
              <a:buSzPts val="1100"/>
              <a:buChar char="•"/>
              <a:defRPr sz="1100" b="0" i="0"/>
            </a:lvl4pPr>
            <a:lvl5pPr marL="2286000" lvl="4" indent="-298450" algn="l">
              <a:lnSpc>
                <a:spcPct val="90000"/>
              </a:lnSpc>
              <a:spcBef>
                <a:spcPts val="400"/>
              </a:spcBef>
              <a:spcAft>
                <a:spcPts val="0"/>
              </a:spcAft>
              <a:buSzPts val="1100"/>
              <a:buChar char="•"/>
              <a:defRPr sz="1100" b="0" i="0"/>
            </a:lvl5pPr>
            <a:lvl6pPr marL="2743200" lvl="5" indent="-298450" algn="l">
              <a:lnSpc>
                <a:spcPct val="90000"/>
              </a:lnSpc>
              <a:spcBef>
                <a:spcPts val="400"/>
              </a:spcBef>
              <a:spcAft>
                <a:spcPts val="0"/>
              </a:spcAft>
              <a:buClr>
                <a:schemeClr val="dk1"/>
              </a:buClr>
              <a:buSzPts val="1100"/>
              <a:buChar char="•"/>
              <a:defRPr sz="1100"/>
            </a:lvl6pPr>
            <a:lvl7pPr marL="3200400" lvl="6" indent="-298450" algn="l">
              <a:lnSpc>
                <a:spcPct val="90000"/>
              </a:lnSpc>
              <a:spcBef>
                <a:spcPts val="400"/>
              </a:spcBef>
              <a:spcAft>
                <a:spcPts val="0"/>
              </a:spcAft>
              <a:buClr>
                <a:schemeClr val="dk1"/>
              </a:buClr>
              <a:buSzPts val="1100"/>
              <a:buChar char="•"/>
              <a:defRPr sz="1100"/>
            </a:lvl7pPr>
            <a:lvl8pPr marL="3657600" lvl="7" indent="-298450" algn="l">
              <a:lnSpc>
                <a:spcPct val="90000"/>
              </a:lnSpc>
              <a:spcBef>
                <a:spcPts val="400"/>
              </a:spcBef>
              <a:spcAft>
                <a:spcPts val="0"/>
              </a:spcAft>
              <a:buClr>
                <a:schemeClr val="dk1"/>
              </a:buClr>
              <a:buSzPts val="1100"/>
              <a:buChar char="•"/>
              <a:defRPr sz="1100"/>
            </a:lvl8pPr>
            <a:lvl9pPr marL="4114800" lvl="8" indent="-298450" algn="l">
              <a:lnSpc>
                <a:spcPct val="90000"/>
              </a:lnSpc>
              <a:spcBef>
                <a:spcPts val="400"/>
              </a:spcBef>
              <a:spcAft>
                <a:spcPts val="0"/>
              </a:spcAft>
              <a:buClr>
                <a:schemeClr val="dk1"/>
              </a:buClr>
              <a:buSzPts val="1100"/>
              <a:buChar char="•"/>
              <a:defRPr sz="1100"/>
            </a:lvl9pPr>
          </a:lstStyle>
          <a:p>
            <a:endParaRPr/>
          </a:p>
        </p:txBody>
      </p:sp>
      <p:sp>
        <p:nvSpPr>
          <p:cNvPr id="158" name="Google Shape;158;p26"/>
          <p:cNvSpPr txBox="1">
            <a:spLocks noGrp="1"/>
          </p:cNvSpPr>
          <p:nvPr>
            <p:ph type="title"/>
          </p:nvPr>
        </p:nvSpPr>
        <p:spPr>
          <a:xfrm>
            <a:off x="628650" y="2"/>
            <a:ext cx="7886700" cy="994172"/>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Picture with Caption">
  <p:cSld name="3 Picture with Caption">
    <p:spTree>
      <p:nvGrpSpPr>
        <p:cNvPr id="1" name="Shape 159"/>
        <p:cNvGrpSpPr/>
        <p:nvPr/>
      </p:nvGrpSpPr>
      <p:grpSpPr>
        <a:xfrm>
          <a:off x="0" y="0"/>
          <a:ext cx="0" cy="0"/>
          <a:chOff x="0" y="0"/>
          <a:chExt cx="0" cy="0"/>
        </a:xfrm>
      </p:grpSpPr>
      <p:sp>
        <p:nvSpPr>
          <p:cNvPr id="160" name="Google Shape;160;p27"/>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p27"/>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27"/>
          <p:cNvSpPr>
            <a:spLocks noGrp="1"/>
          </p:cNvSpPr>
          <p:nvPr>
            <p:ph type="pic" idx="2"/>
          </p:nvPr>
        </p:nvSpPr>
        <p:spPr>
          <a:xfrm>
            <a:off x="628652" y="1358900"/>
            <a:ext cx="2517027" cy="1535814"/>
          </a:xfrm>
          <a:prstGeom prst="rect">
            <a:avLst/>
          </a:prstGeom>
          <a:noFill/>
          <a:ln>
            <a:noFill/>
          </a:ln>
        </p:spPr>
      </p:sp>
      <p:sp>
        <p:nvSpPr>
          <p:cNvPr id="163" name="Google Shape;163;p27"/>
          <p:cNvSpPr txBox="1">
            <a:spLocks noGrp="1"/>
          </p:cNvSpPr>
          <p:nvPr>
            <p:ph type="body" idx="1"/>
          </p:nvPr>
        </p:nvSpPr>
        <p:spPr>
          <a:xfrm>
            <a:off x="628651" y="2996299"/>
            <a:ext cx="2517026" cy="846535"/>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1200"/>
              <a:buNone/>
              <a:defRPr sz="1200" b="0" i="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4" name="Google Shape;164;p27"/>
          <p:cNvSpPr txBox="1">
            <a:spLocks noGrp="1"/>
          </p:cNvSpPr>
          <p:nvPr>
            <p:ph type="body" idx="3"/>
          </p:nvPr>
        </p:nvSpPr>
        <p:spPr>
          <a:xfrm>
            <a:off x="3312760" y="2996299"/>
            <a:ext cx="2518478" cy="846535"/>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1200"/>
              <a:buNone/>
              <a:defRPr sz="1200" b="0" i="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5" name="Google Shape;165;p27"/>
          <p:cNvSpPr txBox="1">
            <a:spLocks noGrp="1"/>
          </p:cNvSpPr>
          <p:nvPr>
            <p:ph type="body" idx="4"/>
          </p:nvPr>
        </p:nvSpPr>
        <p:spPr>
          <a:xfrm>
            <a:off x="5996871" y="2996299"/>
            <a:ext cx="2518477" cy="846535"/>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1200"/>
              <a:buNone/>
              <a:defRPr sz="1200" b="0" i="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6" name="Google Shape;166;p27"/>
          <p:cNvSpPr>
            <a:spLocks noGrp="1"/>
          </p:cNvSpPr>
          <p:nvPr>
            <p:ph type="pic" idx="5"/>
          </p:nvPr>
        </p:nvSpPr>
        <p:spPr>
          <a:xfrm>
            <a:off x="3312761" y="1358903"/>
            <a:ext cx="2518479" cy="1536700"/>
          </a:xfrm>
          <a:prstGeom prst="rect">
            <a:avLst/>
          </a:prstGeom>
          <a:noFill/>
          <a:ln>
            <a:noFill/>
          </a:ln>
        </p:spPr>
      </p:sp>
      <p:sp>
        <p:nvSpPr>
          <p:cNvPr id="167" name="Google Shape;167;p27"/>
          <p:cNvSpPr>
            <a:spLocks noGrp="1"/>
          </p:cNvSpPr>
          <p:nvPr>
            <p:ph type="pic" idx="6"/>
          </p:nvPr>
        </p:nvSpPr>
        <p:spPr>
          <a:xfrm>
            <a:off x="5996870" y="1358903"/>
            <a:ext cx="2518479" cy="15367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 Full Slide">
  <p:cSld name="Picture Full Slide">
    <p:spTree>
      <p:nvGrpSpPr>
        <p:cNvPr id="1" name="Shape 168"/>
        <p:cNvGrpSpPr/>
        <p:nvPr/>
      </p:nvGrpSpPr>
      <p:grpSpPr>
        <a:xfrm>
          <a:off x="0" y="0"/>
          <a:ext cx="0" cy="0"/>
          <a:chOff x="0" y="0"/>
          <a:chExt cx="0" cy="0"/>
        </a:xfrm>
      </p:grpSpPr>
      <p:grpSp>
        <p:nvGrpSpPr>
          <p:cNvPr id="169" name="Google Shape;169;p28"/>
          <p:cNvGrpSpPr/>
          <p:nvPr/>
        </p:nvGrpSpPr>
        <p:grpSpPr>
          <a:xfrm>
            <a:off x="0" y="4796736"/>
            <a:ext cx="9144000" cy="353081"/>
            <a:chOff x="0" y="6395648"/>
            <a:chExt cx="12192000" cy="470774"/>
          </a:xfrm>
        </p:grpSpPr>
        <p:sp>
          <p:nvSpPr>
            <p:cNvPr id="170" name="Google Shape;170;p28"/>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71" name="Google Shape;171;p28"/>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sp>
        <p:nvSpPr>
          <p:cNvPr id="172" name="Google Shape;172;p28"/>
          <p:cNvSpPr>
            <a:spLocks noGrp="1"/>
          </p:cNvSpPr>
          <p:nvPr>
            <p:ph type="pic" idx="2"/>
          </p:nvPr>
        </p:nvSpPr>
        <p:spPr>
          <a:xfrm>
            <a:off x="0" y="3"/>
            <a:ext cx="9144000" cy="4784838"/>
          </a:xfrm>
          <a:prstGeom prst="rect">
            <a:avLst/>
          </a:prstGeom>
          <a:noFill/>
          <a:ln>
            <a:noFill/>
          </a:ln>
        </p:spPr>
      </p:sp>
      <p:sp>
        <p:nvSpPr>
          <p:cNvPr id="173" name="Google Shape;173;p28"/>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74" name="Google Shape;174;p28"/>
          <p:cNvPicPr preferRelativeResize="0"/>
          <p:nvPr/>
        </p:nvPicPr>
        <p:blipFill>
          <a:blip r:embed="rId2">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4 Picture Stacked">
  <p:cSld name="4 Picture Stacked">
    <p:spTree>
      <p:nvGrpSpPr>
        <p:cNvPr id="1" name="Shape 175"/>
        <p:cNvGrpSpPr/>
        <p:nvPr/>
      </p:nvGrpSpPr>
      <p:grpSpPr>
        <a:xfrm>
          <a:off x="0" y="0"/>
          <a:ext cx="0" cy="0"/>
          <a:chOff x="0" y="0"/>
          <a:chExt cx="0" cy="0"/>
        </a:xfrm>
      </p:grpSpPr>
      <p:sp>
        <p:nvSpPr>
          <p:cNvPr id="176" name="Google Shape;176;p29"/>
          <p:cNvSpPr>
            <a:spLocks noGrp="1"/>
          </p:cNvSpPr>
          <p:nvPr>
            <p:ph type="pic" idx="2"/>
          </p:nvPr>
        </p:nvSpPr>
        <p:spPr>
          <a:xfrm>
            <a:off x="1" y="2423732"/>
            <a:ext cx="4549139" cy="2388192"/>
          </a:xfrm>
          <a:prstGeom prst="rect">
            <a:avLst/>
          </a:prstGeom>
          <a:noFill/>
          <a:ln>
            <a:noFill/>
          </a:ln>
        </p:spPr>
      </p:sp>
      <p:sp>
        <p:nvSpPr>
          <p:cNvPr id="177" name="Google Shape;177;p29"/>
          <p:cNvSpPr>
            <a:spLocks noGrp="1"/>
          </p:cNvSpPr>
          <p:nvPr>
            <p:ph type="pic" idx="3"/>
          </p:nvPr>
        </p:nvSpPr>
        <p:spPr>
          <a:xfrm>
            <a:off x="4594860" y="2423732"/>
            <a:ext cx="4549142" cy="2379726"/>
          </a:xfrm>
          <a:prstGeom prst="rect">
            <a:avLst/>
          </a:prstGeom>
          <a:noFill/>
          <a:ln>
            <a:noFill/>
          </a:ln>
        </p:spPr>
      </p:sp>
      <p:sp>
        <p:nvSpPr>
          <p:cNvPr id="178" name="Google Shape;178;p29"/>
          <p:cNvSpPr>
            <a:spLocks noGrp="1"/>
          </p:cNvSpPr>
          <p:nvPr>
            <p:ph type="pic" idx="4"/>
          </p:nvPr>
        </p:nvSpPr>
        <p:spPr>
          <a:xfrm>
            <a:off x="0" y="1"/>
            <a:ext cx="4549140" cy="2379726"/>
          </a:xfrm>
          <a:prstGeom prst="rect">
            <a:avLst/>
          </a:prstGeom>
          <a:noFill/>
          <a:ln>
            <a:noFill/>
          </a:ln>
        </p:spPr>
      </p:sp>
      <p:sp>
        <p:nvSpPr>
          <p:cNvPr id="179" name="Google Shape;179;p29"/>
          <p:cNvSpPr>
            <a:spLocks noGrp="1"/>
          </p:cNvSpPr>
          <p:nvPr>
            <p:ph type="pic" idx="5"/>
          </p:nvPr>
        </p:nvSpPr>
        <p:spPr>
          <a:xfrm>
            <a:off x="4594860" y="1"/>
            <a:ext cx="4549142" cy="2379726"/>
          </a:xfrm>
          <a:prstGeom prst="rect">
            <a:avLst/>
          </a:prstGeom>
          <a:noFill/>
          <a:ln>
            <a:noFill/>
          </a:ln>
        </p:spPr>
      </p:sp>
      <p:grpSp>
        <p:nvGrpSpPr>
          <p:cNvPr id="180" name="Google Shape;180;p29"/>
          <p:cNvGrpSpPr/>
          <p:nvPr/>
        </p:nvGrpSpPr>
        <p:grpSpPr>
          <a:xfrm>
            <a:off x="0" y="4796736"/>
            <a:ext cx="9144000" cy="353081"/>
            <a:chOff x="0" y="6395648"/>
            <a:chExt cx="12192000" cy="470774"/>
          </a:xfrm>
        </p:grpSpPr>
        <p:sp>
          <p:nvSpPr>
            <p:cNvPr id="181" name="Google Shape;181;p29"/>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82" name="Google Shape;182;p29"/>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83" name="Google Shape;183;p29"/>
          <p:cNvPicPr preferRelativeResize="0"/>
          <p:nvPr/>
        </p:nvPicPr>
        <p:blipFill>
          <a:blip r:embed="rId2">
            <a:alphaModFix/>
          </a:blip>
          <a:stretch>
            <a:fillRect/>
          </a:stretch>
        </p:blipFill>
        <p:spPr>
          <a:xfrm>
            <a:off x="551408" y="4844349"/>
            <a:ext cx="1286344" cy="273851"/>
          </a:xfrm>
          <a:prstGeom prst="rect">
            <a:avLst/>
          </a:prstGeom>
          <a:noFill/>
          <a:ln>
            <a:noFill/>
          </a:ln>
        </p:spPr>
      </p:pic>
      <p:sp>
        <p:nvSpPr>
          <p:cNvPr id="184" name="Google Shape;184;p29"/>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Slide Shield">
  <p:cSld name="Closing Slide Shield">
    <p:bg>
      <p:bgPr>
        <a:solidFill>
          <a:schemeClr val="lt1"/>
        </a:solidFill>
        <a:effectLst/>
      </p:bgPr>
    </p:bg>
    <p:spTree>
      <p:nvGrpSpPr>
        <p:cNvPr id="1" name="Shape 185"/>
        <p:cNvGrpSpPr/>
        <p:nvPr/>
      </p:nvGrpSpPr>
      <p:grpSpPr>
        <a:xfrm>
          <a:off x="0" y="0"/>
          <a:ext cx="0" cy="0"/>
          <a:chOff x="0" y="0"/>
          <a:chExt cx="0" cy="0"/>
        </a:xfrm>
      </p:grpSpPr>
      <p:grpSp>
        <p:nvGrpSpPr>
          <p:cNvPr id="186" name="Google Shape;186;p30"/>
          <p:cNvGrpSpPr/>
          <p:nvPr/>
        </p:nvGrpSpPr>
        <p:grpSpPr>
          <a:xfrm>
            <a:off x="5246370" y="-1565329"/>
            <a:ext cx="6288366" cy="8137886"/>
            <a:chOff x="3890639" y="-2045539"/>
            <a:chExt cx="8193228" cy="10603002"/>
          </a:xfrm>
        </p:grpSpPr>
        <p:pic>
          <p:nvPicPr>
            <p:cNvPr id="187" name="Google Shape;187;p30"/>
            <p:cNvPicPr preferRelativeResize="0"/>
            <p:nvPr/>
          </p:nvPicPr>
          <p:blipFill rotWithShape="1">
            <a:blip r:embed="rId2">
              <a:alphaModFix amt="30000"/>
            </a:blip>
            <a:srcRect/>
            <a:stretch/>
          </p:blipFill>
          <p:spPr>
            <a:xfrm>
              <a:off x="3890639" y="-2045539"/>
              <a:ext cx="8193228" cy="10603002"/>
            </a:xfrm>
            <a:prstGeom prst="rect">
              <a:avLst/>
            </a:prstGeom>
            <a:noFill/>
            <a:ln>
              <a:noFill/>
            </a:ln>
          </p:spPr>
        </p:pic>
        <p:pic>
          <p:nvPicPr>
            <p:cNvPr id="188" name="Google Shape;188;p30"/>
            <p:cNvPicPr preferRelativeResize="0"/>
            <p:nvPr/>
          </p:nvPicPr>
          <p:blipFill rotWithShape="1">
            <a:blip r:embed="rId3">
              <a:alphaModFix amt="15000"/>
            </a:blip>
            <a:srcRect/>
            <a:stretch/>
          </p:blipFill>
          <p:spPr>
            <a:xfrm>
              <a:off x="5173001" y="727132"/>
              <a:ext cx="5641848" cy="4936616"/>
            </a:xfrm>
            <a:prstGeom prst="rect">
              <a:avLst/>
            </a:prstGeom>
            <a:noFill/>
            <a:ln>
              <a:noFill/>
            </a:ln>
          </p:spPr>
        </p:pic>
      </p:grpSp>
      <p:sp>
        <p:nvSpPr>
          <p:cNvPr id="189" name="Google Shape;189;p30"/>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190" name="Google Shape;190;p30"/>
          <p:cNvGrpSpPr/>
          <p:nvPr/>
        </p:nvGrpSpPr>
        <p:grpSpPr>
          <a:xfrm>
            <a:off x="0" y="4796736"/>
            <a:ext cx="9144000" cy="353081"/>
            <a:chOff x="0" y="6395648"/>
            <a:chExt cx="12192000" cy="470774"/>
          </a:xfrm>
        </p:grpSpPr>
        <p:sp>
          <p:nvSpPr>
            <p:cNvPr id="191" name="Google Shape;191;p30"/>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92" name="Google Shape;192;p30"/>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93" name="Google Shape;193;p30"/>
          <p:cNvPicPr preferRelativeResize="0"/>
          <p:nvPr/>
        </p:nvPicPr>
        <p:blipFill>
          <a:blip r:embed="rId4">
            <a:alphaModFix/>
          </a:blip>
          <a:stretch>
            <a:fillRect/>
          </a:stretch>
        </p:blipFill>
        <p:spPr>
          <a:xfrm>
            <a:off x="551408" y="4844349"/>
            <a:ext cx="1286344" cy="273851"/>
          </a:xfrm>
          <a:prstGeom prst="rect">
            <a:avLst/>
          </a:prstGeom>
          <a:noFill/>
          <a:ln>
            <a:noFill/>
          </a:ln>
        </p:spPr>
      </p:pic>
      <p:sp>
        <p:nvSpPr>
          <p:cNvPr id="194" name="Google Shape;194;p30"/>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losing Slide Grey Phoenix">
  <p:cSld name="Closing Slide Grey Phoenix">
    <p:bg>
      <p:bgPr>
        <a:solidFill>
          <a:schemeClr val="lt1"/>
        </a:solidFill>
        <a:effectLst/>
      </p:bgPr>
    </p:bg>
    <p:spTree>
      <p:nvGrpSpPr>
        <p:cNvPr id="1" name="Shape 195"/>
        <p:cNvGrpSpPr/>
        <p:nvPr/>
      </p:nvGrpSpPr>
      <p:grpSpPr>
        <a:xfrm>
          <a:off x="0" y="0"/>
          <a:ext cx="0" cy="0"/>
          <a:chOff x="0" y="0"/>
          <a:chExt cx="0" cy="0"/>
        </a:xfrm>
      </p:grpSpPr>
      <p:grpSp>
        <p:nvGrpSpPr>
          <p:cNvPr id="196" name="Google Shape;196;p31"/>
          <p:cNvGrpSpPr/>
          <p:nvPr/>
        </p:nvGrpSpPr>
        <p:grpSpPr>
          <a:xfrm>
            <a:off x="0" y="4796736"/>
            <a:ext cx="9144000" cy="353081"/>
            <a:chOff x="0" y="6395648"/>
            <a:chExt cx="12192000" cy="470774"/>
          </a:xfrm>
        </p:grpSpPr>
        <p:sp>
          <p:nvSpPr>
            <p:cNvPr id="197" name="Google Shape;197;p31"/>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98" name="Google Shape;198;p31"/>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sp>
        <p:nvSpPr>
          <p:cNvPr id="199" name="Google Shape;199;p31"/>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0" name="Google Shape;200;p31"/>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201" name="Google Shape;201;p31"/>
          <p:cNvPicPr preferRelativeResize="0"/>
          <p:nvPr/>
        </p:nvPicPr>
        <p:blipFill rotWithShape="1">
          <a:blip r:embed="rId2">
            <a:alphaModFix amt="15000"/>
          </a:blip>
          <a:srcRect/>
          <a:stretch/>
        </p:blipFill>
        <p:spPr>
          <a:xfrm>
            <a:off x="6230593" y="562718"/>
            <a:ext cx="4330162" cy="3788891"/>
          </a:xfrm>
          <a:prstGeom prst="rect">
            <a:avLst/>
          </a:prstGeom>
          <a:noFill/>
          <a:ln>
            <a:noFill/>
          </a:ln>
        </p:spPr>
      </p:pic>
      <p:pic>
        <p:nvPicPr>
          <p:cNvPr id="202" name="Google Shape;202;p31"/>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Slide Grey Bar">
  <p:cSld name="Closing Slide Grey Bar">
    <p:bg>
      <p:bgPr>
        <a:solidFill>
          <a:schemeClr val="lt1"/>
        </a:solidFill>
        <a:effectLst/>
      </p:bgPr>
    </p:bg>
    <p:spTree>
      <p:nvGrpSpPr>
        <p:cNvPr id="1" name="Shape 203"/>
        <p:cNvGrpSpPr/>
        <p:nvPr/>
      </p:nvGrpSpPr>
      <p:grpSpPr>
        <a:xfrm>
          <a:off x="0" y="0"/>
          <a:ext cx="0" cy="0"/>
          <a:chOff x="0" y="0"/>
          <a:chExt cx="0" cy="0"/>
        </a:xfrm>
      </p:grpSpPr>
      <p:grpSp>
        <p:nvGrpSpPr>
          <p:cNvPr id="204" name="Google Shape;204;p32"/>
          <p:cNvGrpSpPr/>
          <p:nvPr/>
        </p:nvGrpSpPr>
        <p:grpSpPr>
          <a:xfrm>
            <a:off x="6233922" y="0"/>
            <a:ext cx="4330162" cy="4800600"/>
            <a:chOff x="5156004" y="0"/>
            <a:chExt cx="5773549" cy="6400800"/>
          </a:xfrm>
        </p:grpSpPr>
        <p:sp>
          <p:nvSpPr>
            <p:cNvPr id="205" name="Google Shape;205;p32"/>
            <p:cNvSpPr/>
            <p:nvPr/>
          </p:nvSpPr>
          <p:spPr>
            <a:xfrm>
              <a:off x="5303520" y="0"/>
              <a:ext cx="3732588" cy="64008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206" name="Google Shape;206;p32"/>
            <p:cNvPicPr preferRelativeResize="0"/>
            <p:nvPr/>
          </p:nvPicPr>
          <p:blipFill rotWithShape="1">
            <a:blip r:embed="rId2">
              <a:alphaModFix amt="15000"/>
            </a:blip>
            <a:srcRect/>
            <a:stretch/>
          </p:blipFill>
          <p:spPr>
            <a:xfrm>
              <a:off x="5156004" y="750290"/>
              <a:ext cx="5773549" cy="5051855"/>
            </a:xfrm>
            <a:prstGeom prst="rect">
              <a:avLst/>
            </a:prstGeom>
            <a:noFill/>
            <a:ln>
              <a:noFill/>
            </a:ln>
          </p:spPr>
        </p:pic>
      </p:grpSp>
      <p:sp>
        <p:nvSpPr>
          <p:cNvPr id="207" name="Google Shape;207;p32"/>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208" name="Google Shape;208;p32"/>
          <p:cNvGrpSpPr/>
          <p:nvPr/>
        </p:nvGrpSpPr>
        <p:grpSpPr>
          <a:xfrm>
            <a:off x="0" y="4796736"/>
            <a:ext cx="9144000" cy="353189"/>
            <a:chOff x="0" y="6395648"/>
            <a:chExt cx="12192000" cy="470918"/>
          </a:xfrm>
        </p:grpSpPr>
        <p:sp>
          <p:nvSpPr>
            <p:cNvPr id="209" name="Google Shape;209;p32"/>
            <p:cNvSpPr/>
            <p:nvPr/>
          </p:nvSpPr>
          <p:spPr>
            <a:xfrm>
              <a:off x="0" y="6400222"/>
              <a:ext cx="12192000" cy="466344"/>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210" name="Google Shape;210;p32"/>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sp>
        <p:nvSpPr>
          <p:cNvPr id="211" name="Google Shape;211;p32"/>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212" name="Google Shape;212;p32"/>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losing Slide Dark Greystone">
  <p:cSld name="Closing Slide Dark Greystone">
    <p:bg>
      <p:bgPr>
        <a:solidFill>
          <a:schemeClr val="dk2"/>
        </a:solidFill>
        <a:effectLst/>
      </p:bgPr>
    </p:bg>
    <p:spTree>
      <p:nvGrpSpPr>
        <p:cNvPr id="1" name="Shape 213"/>
        <p:cNvGrpSpPr/>
        <p:nvPr/>
      </p:nvGrpSpPr>
      <p:grpSpPr>
        <a:xfrm>
          <a:off x="0" y="0"/>
          <a:ext cx="0" cy="0"/>
          <a:chOff x="0" y="0"/>
          <a:chExt cx="0" cy="0"/>
        </a:xfrm>
      </p:grpSpPr>
      <p:grpSp>
        <p:nvGrpSpPr>
          <p:cNvPr id="214" name="Google Shape;214;p33"/>
          <p:cNvGrpSpPr/>
          <p:nvPr/>
        </p:nvGrpSpPr>
        <p:grpSpPr>
          <a:xfrm>
            <a:off x="0" y="4796736"/>
            <a:ext cx="9144000" cy="353081"/>
            <a:chOff x="0" y="6395648"/>
            <a:chExt cx="12192000" cy="470774"/>
          </a:xfrm>
        </p:grpSpPr>
        <p:sp>
          <p:nvSpPr>
            <p:cNvPr id="215" name="Google Shape;215;p33"/>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216" name="Google Shape;216;p33"/>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217" name="Google Shape;217;p33"/>
          <p:cNvPicPr preferRelativeResize="0"/>
          <p:nvPr/>
        </p:nvPicPr>
        <p:blipFill>
          <a:blip r:embed="rId2">
            <a:alphaModFix/>
          </a:blip>
          <a:stretch>
            <a:fillRect/>
          </a:stretch>
        </p:blipFill>
        <p:spPr>
          <a:xfrm>
            <a:off x="551408" y="4844349"/>
            <a:ext cx="1286344" cy="273851"/>
          </a:xfrm>
          <a:prstGeom prst="rect">
            <a:avLst/>
          </a:prstGeom>
          <a:noFill/>
          <a:ln>
            <a:noFill/>
          </a:ln>
        </p:spPr>
      </p:pic>
      <p:grpSp>
        <p:nvGrpSpPr>
          <p:cNvPr id="218" name="Google Shape;218;p33"/>
          <p:cNvGrpSpPr/>
          <p:nvPr/>
        </p:nvGrpSpPr>
        <p:grpSpPr>
          <a:xfrm>
            <a:off x="6233922" y="0"/>
            <a:ext cx="4330162" cy="4800600"/>
            <a:chOff x="5156004" y="0"/>
            <a:chExt cx="5773549" cy="6400800"/>
          </a:xfrm>
        </p:grpSpPr>
        <p:sp>
          <p:nvSpPr>
            <p:cNvPr id="219" name="Google Shape;219;p33"/>
            <p:cNvSpPr/>
            <p:nvPr/>
          </p:nvSpPr>
          <p:spPr>
            <a:xfrm>
              <a:off x="5303520" y="0"/>
              <a:ext cx="3732588" cy="6400800"/>
            </a:xfrm>
            <a:prstGeom prst="rect">
              <a:avLst/>
            </a:prstGeom>
            <a:solidFill>
              <a:srgbClr val="A6A6A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220" name="Google Shape;220;p33"/>
            <p:cNvPicPr preferRelativeResize="0"/>
            <p:nvPr/>
          </p:nvPicPr>
          <p:blipFill rotWithShape="1">
            <a:blip r:embed="rId3">
              <a:alphaModFix amt="30000"/>
            </a:blip>
            <a:srcRect/>
            <a:stretch/>
          </p:blipFill>
          <p:spPr>
            <a:xfrm>
              <a:off x="5156004" y="750290"/>
              <a:ext cx="5773549" cy="5051855"/>
            </a:xfrm>
            <a:prstGeom prst="rect">
              <a:avLst/>
            </a:prstGeom>
            <a:noFill/>
            <a:ln>
              <a:noFill/>
            </a:ln>
          </p:spPr>
        </p:pic>
      </p:grpSp>
      <p:sp>
        <p:nvSpPr>
          <p:cNvPr id="221" name="Google Shape;221;p33"/>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2" name="Google Shape;222;p33"/>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Grey Bar">
  <p:cSld name="Title Slide Grey Bar">
    <p:bg>
      <p:bgPr>
        <a:solidFill>
          <a:schemeClr val="lt1"/>
        </a:solidFill>
        <a:effectLst/>
      </p:bgPr>
    </p:bg>
    <p:spTree>
      <p:nvGrpSpPr>
        <p:cNvPr id="1" name="Shape 223"/>
        <p:cNvGrpSpPr/>
        <p:nvPr/>
      </p:nvGrpSpPr>
      <p:grpSpPr>
        <a:xfrm>
          <a:off x="0" y="0"/>
          <a:ext cx="0" cy="0"/>
          <a:chOff x="0" y="0"/>
          <a:chExt cx="0" cy="0"/>
        </a:xfrm>
      </p:grpSpPr>
      <p:grpSp>
        <p:nvGrpSpPr>
          <p:cNvPr id="224" name="Google Shape;224;p34"/>
          <p:cNvGrpSpPr/>
          <p:nvPr/>
        </p:nvGrpSpPr>
        <p:grpSpPr>
          <a:xfrm>
            <a:off x="6233922" y="0"/>
            <a:ext cx="4330162" cy="4800600"/>
            <a:chOff x="5156004" y="0"/>
            <a:chExt cx="5773549" cy="6400800"/>
          </a:xfrm>
        </p:grpSpPr>
        <p:sp>
          <p:nvSpPr>
            <p:cNvPr id="225" name="Google Shape;225;p34"/>
            <p:cNvSpPr/>
            <p:nvPr/>
          </p:nvSpPr>
          <p:spPr>
            <a:xfrm>
              <a:off x="5303520" y="0"/>
              <a:ext cx="3840480" cy="64008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226" name="Google Shape;226;p34"/>
            <p:cNvPicPr preferRelativeResize="0"/>
            <p:nvPr/>
          </p:nvPicPr>
          <p:blipFill rotWithShape="1">
            <a:blip r:embed="rId2">
              <a:alphaModFix amt="15000"/>
            </a:blip>
            <a:srcRect/>
            <a:stretch/>
          </p:blipFill>
          <p:spPr>
            <a:xfrm>
              <a:off x="5156004" y="750290"/>
              <a:ext cx="5773549" cy="5051855"/>
            </a:xfrm>
            <a:prstGeom prst="rect">
              <a:avLst/>
            </a:prstGeom>
            <a:noFill/>
            <a:ln>
              <a:noFill/>
            </a:ln>
          </p:spPr>
        </p:pic>
      </p:grpSp>
      <p:sp>
        <p:nvSpPr>
          <p:cNvPr id="227" name="Google Shape;227;p34"/>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 name="Google Shape;228;p34"/>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dk2"/>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229" name="Google Shape;229;p34"/>
          <p:cNvGrpSpPr/>
          <p:nvPr/>
        </p:nvGrpSpPr>
        <p:grpSpPr>
          <a:xfrm>
            <a:off x="0" y="4796736"/>
            <a:ext cx="9144000" cy="353081"/>
            <a:chOff x="0" y="6395648"/>
            <a:chExt cx="12192000" cy="470774"/>
          </a:xfrm>
        </p:grpSpPr>
        <p:sp>
          <p:nvSpPr>
            <p:cNvPr id="230" name="Google Shape;230;p34"/>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231" name="Google Shape;231;p34"/>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232" name="Google Shape;232;p34"/>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 name="Google Shape;235;p35"/>
          <p:cNvSpPr txBox="1">
            <a:spLocks noGrp="1"/>
          </p:cNvSpPr>
          <p:nvPr>
            <p:ph type="body" idx="1"/>
          </p:nvPr>
        </p:nvSpPr>
        <p:spPr>
          <a:xfrm>
            <a:off x="628650" y="1369219"/>
            <a:ext cx="3886200" cy="3263504"/>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6" name="Google Shape;236;p35"/>
          <p:cNvSpPr txBox="1">
            <a:spLocks noGrp="1"/>
          </p:cNvSpPr>
          <p:nvPr>
            <p:ph type="body" idx="2"/>
          </p:nvPr>
        </p:nvSpPr>
        <p:spPr>
          <a:xfrm>
            <a:off x="4629150" y="1369219"/>
            <a:ext cx="3886200" cy="3263504"/>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7" name="Google Shape;237;p35"/>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
        <p:nvSpPr>
          <p:cNvPr id="239" name="Google Shape;239;p3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marR="0" lvl="0" algn="l" rtl="0">
              <a:lnSpc>
                <a:spcPct val="90000"/>
              </a:lnSpc>
              <a:spcBef>
                <a:spcPts val="0"/>
              </a:spcBef>
              <a:spcAft>
                <a:spcPts val="0"/>
              </a:spcAft>
              <a:buClr>
                <a:srgbClr val="800000"/>
              </a:buClr>
              <a:buSzPts val="2700"/>
              <a:buFont typeface="Helvetica Neue"/>
              <a:buNone/>
              <a:defRPr sz="2700" b="0" i="0" u="none" strike="noStrike" cap="none">
                <a:solidFill>
                  <a:srgbClr val="800000"/>
                </a:solidFill>
                <a:latin typeface="Helvetica Neue"/>
                <a:ea typeface="Helvetica Neue"/>
                <a:cs typeface="Helvetica Neue"/>
                <a:sym typeface="Helvetica Neue"/>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150602"/>
            <a:ext cx="7886700" cy="3322119"/>
          </a:xfrm>
          <a:prstGeom prst="rect">
            <a:avLst/>
          </a:prstGeom>
          <a:noFill/>
          <a:ln>
            <a:noFill/>
          </a:ln>
        </p:spPr>
        <p:txBody>
          <a:bodyPr spcFirstLastPara="1" wrap="square" lIns="0" tIns="34275" rIns="0" bIns="34275" anchor="t" anchorCtr="0">
            <a:noAutofit/>
          </a:bodyPr>
          <a:lstStyle>
            <a:lvl1pPr marL="457200" marR="0" lvl="0" indent="-342900" algn="l" rtl="0">
              <a:lnSpc>
                <a:spcPct val="90000"/>
              </a:lnSpc>
              <a:spcBef>
                <a:spcPts val="800"/>
              </a:spcBef>
              <a:spcAft>
                <a:spcPts val="0"/>
              </a:spcAft>
              <a:buClr>
                <a:srgbClr val="800000"/>
              </a:buClr>
              <a:buSzPts val="1800"/>
              <a:buFont typeface="Arial"/>
              <a:buChar char="•"/>
              <a:defRPr sz="1800" b="0" i="0" u="none" strike="noStrike" cap="none">
                <a:solidFill>
                  <a:srgbClr val="767676"/>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rgbClr val="800000"/>
              </a:buClr>
              <a:buSzPts val="1500"/>
              <a:buFont typeface="Arial"/>
              <a:buChar char="•"/>
              <a:defRPr sz="1500" b="0" i="0" u="none" strike="noStrike" cap="none">
                <a:solidFill>
                  <a:srgbClr val="767676"/>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rgbClr val="800000"/>
              </a:buClr>
              <a:buSzPts val="1400"/>
              <a:buFont typeface="Arial"/>
              <a:buChar char="•"/>
              <a:defRPr sz="1400" b="0" i="0" u="none" strike="noStrike" cap="none">
                <a:solidFill>
                  <a:srgbClr val="767676"/>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rgbClr val="800000"/>
              </a:buClr>
              <a:buSzPts val="1100"/>
              <a:buFont typeface="Arial"/>
              <a:buChar char="•"/>
              <a:defRPr sz="1100" b="0" i="0" u="none" strike="noStrike" cap="none">
                <a:solidFill>
                  <a:srgbClr val="767676"/>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00" b="0" i="0" u="none" strike="noStrike" cap="none">
                <a:solidFill>
                  <a:schemeClr val="lt1"/>
                </a:solidFill>
                <a:latin typeface="Helvetica Neue"/>
                <a:ea typeface="Helvetica Neue"/>
                <a:cs typeface="Helvetica Neue"/>
                <a:sym typeface="Helvetica Neue"/>
              </a:defRPr>
            </a:lvl1pPr>
            <a:lvl2pPr marL="0" marR="0" lvl="1" indent="0" algn="r" rtl="0">
              <a:spcBef>
                <a:spcPts val="0"/>
              </a:spcBef>
              <a:buNone/>
              <a:defRPr sz="600" b="0" i="0" u="none" strike="noStrike" cap="none">
                <a:solidFill>
                  <a:schemeClr val="lt1"/>
                </a:solidFill>
                <a:latin typeface="Helvetica Neue"/>
                <a:ea typeface="Helvetica Neue"/>
                <a:cs typeface="Helvetica Neue"/>
                <a:sym typeface="Helvetica Neue"/>
              </a:defRPr>
            </a:lvl2pPr>
            <a:lvl3pPr marL="0" marR="0" lvl="2" indent="0" algn="r" rtl="0">
              <a:spcBef>
                <a:spcPts val="0"/>
              </a:spcBef>
              <a:buNone/>
              <a:defRPr sz="600" b="0" i="0" u="none" strike="noStrike" cap="none">
                <a:solidFill>
                  <a:schemeClr val="lt1"/>
                </a:solidFill>
                <a:latin typeface="Helvetica Neue"/>
                <a:ea typeface="Helvetica Neue"/>
                <a:cs typeface="Helvetica Neue"/>
                <a:sym typeface="Helvetica Neue"/>
              </a:defRPr>
            </a:lvl3pPr>
            <a:lvl4pPr marL="0" marR="0" lvl="3" indent="0" algn="r" rtl="0">
              <a:spcBef>
                <a:spcPts val="0"/>
              </a:spcBef>
              <a:buNone/>
              <a:defRPr sz="600" b="0" i="0" u="none" strike="noStrike" cap="none">
                <a:solidFill>
                  <a:schemeClr val="lt1"/>
                </a:solidFill>
                <a:latin typeface="Helvetica Neue"/>
                <a:ea typeface="Helvetica Neue"/>
                <a:cs typeface="Helvetica Neue"/>
                <a:sym typeface="Helvetica Neue"/>
              </a:defRPr>
            </a:lvl4pPr>
            <a:lvl5pPr marL="0" marR="0" lvl="4" indent="0" algn="r" rtl="0">
              <a:spcBef>
                <a:spcPts val="0"/>
              </a:spcBef>
              <a:buNone/>
              <a:defRPr sz="600" b="0" i="0" u="none" strike="noStrike" cap="none">
                <a:solidFill>
                  <a:schemeClr val="lt1"/>
                </a:solidFill>
                <a:latin typeface="Helvetica Neue"/>
                <a:ea typeface="Helvetica Neue"/>
                <a:cs typeface="Helvetica Neue"/>
                <a:sym typeface="Helvetica Neue"/>
              </a:defRPr>
            </a:lvl5pPr>
            <a:lvl6pPr marL="0" marR="0" lvl="5" indent="0" algn="r" rtl="0">
              <a:spcBef>
                <a:spcPts val="0"/>
              </a:spcBef>
              <a:buNone/>
              <a:defRPr sz="600" b="0" i="0" u="none" strike="noStrike" cap="none">
                <a:solidFill>
                  <a:schemeClr val="lt1"/>
                </a:solidFill>
                <a:latin typeface="Helvetica Neue"/>
                <a:ea typeface="Helvetica Neue"/>
                <a:cs typeface="Helvetica Neue"/>
                <a:sym typeface="Helvetica Neue"/>
              </a:defRPr>
            </a:lvl6pPr>
            <a:lvl7pPr marL="0" marR="0" lvl="6" indent="0" algn="r" rtl="0">
              <a:spcBef>
                <a:spcPts val="0"/>
              </a:spcBef>
              <a:buNone/>
              <a:defRPr sz="600" b="0" i="0" u="none" strike="noStrike" cap="none">
                <a:solidFill>
                  <a:schemeClr val="lt1"/>
                </a:solidFill>
                <a:latin typeface="Helvetica Neue"/>
                <a:ea typeface="Helvetica Neue"/>
                <a:cs typeface="Helvetica Neue"/>
                <a:sym typeface="Helvetica Neue"/>
              </a:defRPr>
            </a:lvl7pPr>
            <a:lvl8pPr marL="0" marR="0" lvl="7" indent="0" algn="r" rtl="0">
              <a:spcBef>
                <a:spcPts val="0"/>
              </a:spcBef>
              <a:buNone/>
              <a:defRPr sz="600" b="0" i="0" u="none" strike="noStrike" cap="none">
                <a:solidFill>
                  <a:schemeClr val="lt1"/>
                </a:solidFill>
                <a:latin typeface="Helvetica Neue"/>
                <a:ea typeface="Helvetica Neue"/>
                <a:cs typeface="Helvetica Neue"/>
                <a:sym typeface="Helvetica Neue"/>
              </a:defRPr>
            </a:lvl8pPr>
            <a:lvl9pPr marL="0" marR="0" lvl="8" indent="0" algn="r" rtl="0">
              <a:spcBef>
                <a:spcPts val="0"/>
              </a:spcBef>
              <a:buNone/>
              <a:defRPr sz="6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cxnSp>
        <p:nvCxnSpPr>
          <p:cNvPr id="54" name="Google Shape;54;p13"/>
          <p:cNvCxnSpPr/>
          <p:nvPr/>
        </p:nvCxnSpPr>
        <p:spPr>
          <a:xfrm>
            <a:off x="0" y="1008085"/>
            <a:ext cx="9144000" cy="0"/>
          </a:xfrm>
          <a:prstGeom prst="straightConnector1">
            <a:avLst/>
          </a:prstGeom>
          <a:noFill/>
          <a:ln w="38100" cap="flat" cmpd="sng">
            <a:solidFill>
              <a:srgbClr val="D6D6CE"/>
            </a:solidFill>
            <a:prstDash val="solid"/>
            <a:miter lim="800000"/>
            <a:headEnd type="none" w="sm" len="sm"/>
            <a:tailEnd type="none" w="sm" len="sm"/>
          </a:ln>
        </p:spPr>
      </p:cxnSp>
      <p:grpSp>
        <p:nvGrpSpPr>
          <p:cNvPr id="55" name="Google Shape;55;p13"/>
          <p:cNvGrpSpPr/>
          <p:nvPr/>
        </p:nvGrpSpPr>
        <p:grpSpPr>
          <a:xfrm>
            <a:off x="0" y="4796460"/>
            <a:ext cx="9144000" cy="353081"/>
            <a:chOff x="0" y="6395648"/>
            <a:chExt cx="12192000" cy="470774"/>
          </a:xfrm>
        </p:grpSpPr>
        <p:sp>
          <p:nvSpPr>
            <p:cNvPr id="56" name="Google Shape;56;p13"/>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Helvetica Neue"/>
                <a:ea typeface="Helvetica Neue"/>
                <a:cs typeface="Helvetica Neue"/>
                <a:sym typeface="Helvetica Neue"/>
              </a:endParaRPr>
            </a:p>
          </p:txBody>
        </p:sp>
        <p:cxnSp>
          <p:nvCxnSpPr>
            <p:cNvPr id="57" name="Google Shape;57;p13"/>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58" name="Google Shape;58;p13"/>
          <p:cNvPicPr preferRelativeResize="0"/>
          <p:nvPr/>
        </p:nvPicPr>
        <p:blipFill>
          <a:blip r:embed="rId25">
            <a:alphaModFix/>
          </a:blip>
          <a:stretch>
            <a:fillRect/>
          </a:stretch>
        </p:blipFill>
        <p:spPr>
          <a:xfrm>
            <a:off x="551408" y="4844349"/>
            <a:ext cx="1286344" cy="273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hs/data/databriefs/db457-tables.pdf#1" TargetMode="External"/><Relationship Id="rId2" Type="http://schemas.openxmlformats.org/officeDocument/2006/relationships/hyperlink" Target="https://blogs.cdc.gov/nchs/2023/05/18/7365/" TargetMode="External"/><Relationship Id="rId1" Type="http://schemas.openxmlformats.org/officeDocument/2006/relationships/slideLayout" Target="../slideLayouts/slideLayout30.xml"/><Relationship Id="rId6" Type="http://schemas.openxmlformats.org/officeDocument/2006/relationships/hyperlink" Target="https://jamanetwork.com/journals/jamapsychiatry/fullarticle/2780655" TargetMode="External"/><Relationship Id="rId5" Type="http://schemas.openxmlformats.org/officeDocument/2006/relationships/hyperlink" Target="https://www.ncbi.nlm.nih.gov/pmc/articles/PMC6085027/" TargetMode="External"/><Relationship Id="rId4" Type="http://schemas.openxmlformats.org/officeDocument/2006/relationships/hyperlink" Target="https://www.sciencedirect.com/science/article/pii/S2949875923000218?via%3Dihu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ctrTitle"/>
          </p:nvPr>
        </p:nvSpPr>
        <p:spPr>
          <a:xfrm>
            <a:off x="685800" y="900825"/>
            <a:ext cx="5039400" cy="1790700"/>
          </a:xfrm>
          <a:prstGeom prst="rect">
            <a:avLst/>
          </a:prstGeom>
          <a:noFill/>
          <a:ln>
            <a:noFill/>
          </a:ln>
        </p:spPr>
        <p:txBody>
          <a:bodyPr spcFirstLastPara="1" wrap="square" lIns="0" tIns="34275" rIns="0" bIns="34275" anchor="b" anchorCtr="0">
            <a:noAutofit/>
          </a:bodyPr>
          <a:lstStyle/>
          <a:p>
            <a:pPr marL="0" lvl="0" indent="0" algn="l" rtl="0">
              <a:lnSpc>
                <a:spcPct val="90000"/>
              </a:lnSpc>
              <a:spcBef>
                <a:spcPts val="0"/>
              </a:spcBef>
              <a:spcAft>
                <a:spcPts val="0"/>
              </a:spcAft>
              <a:buClr>
                <a:schemeClr val="accent1"/>
              </a:buClr>
              <a:buSzPts val="3240"/>
              <a:buFont typeface="Helvetica Neue"/>
              <a:buNone/>
            </a:pPr>
            <a:r>
              <a:rPr lang="en" sz="2740"/>
              <a:t>Access to and Predictors of Substance Use Treatment Among People Who are Incarcerated</a:t>
            </a:r>
            <a:endParaRPr sz="2740"/>
          </a:p>
        </p:txBody>
      </p:sp>
      <p:sp>
        <p:nvSpPr>
          <p:cNvPr id="245" name="Google Shape;245;p37"/>
          <p:cNvSpPr txBox="1">
            <a:spLocks noGrp="1"/>
          </p:cNvSpPr>
          <p:nvPr>
            <p:ph type="subTitle" idx="1"/>
          </p:nvPr>
        </p:nvSpPr>
        <p:spPr>
          <a:xfrm>
            <a:off x="712925" y="2760549"/>
            <a:ext cx="4164000" cy="1648200"/>
          </a:xfrm>
          <a:prstGeom prst="rect">
            <a:avLst/>
          </a:prstGeom>
          <a:noFill/>
          <a:ln>
            <a:noFill/>
          </a:ln>
        </p:spPr>
        <p:txBody>
          <a:bodyPr spcFirstLastPara="1" wrap="square" lIns="0" tIns="34275" rIns="0" bIns="34275" anchor="t" anchorCtr="0">
            <a:normAutofit/>
          </a:bodyPr>
          <a:lstStyle/>
          <a:p>
            <a:pPr marL="0" lvl="0" indent="0" algn="l" rtl="0">
              <a:lnSpc>
                <a:spcPct val="90000"/>
              </a:lnSpc>
              <a:spcBef>
                <a:spcPts val="0"/>
              </a:spcBef>
              <a:spcAft>
                <a:spcPts val="0"/>
              </a:spcAft>
              <a:buSzPts val="1400"/>
              <a:buNone/>
            </a:pPr>
            <a:r>
              <a:rPr lang="en" b="1" dirty="0"/>
              <a:t>Samuel Chen, MSc</a:t>
            </a:r>
            <a:endParaRPr b="1" dirty="0"/>
          </a:p>
          <a:p>
            <a:pPr marL="0" lvl="0" indent="0" algn="l" rtl="0">
              <a:lnSpc>
                <a:spcPct val="90000"/>
              </a:lnSpc>
              <a:spcBef>
                <a:spcPts val="0"/>
              </a:spcBef>
              <a:spcAft>
                <a:spcPts val="0"/>
              </a:spcAft>
              <a:buSzPts val="1400"/>
              <a:buNone/>
            </a:pPr>
            <a:r>
              <a:rPr lang="en" dirty="0"/>
              <a:t>University of Chicago</a:t>
            </a:r>
            <a:endParaRPr dirty="0"/>
          </a:p>
          <a:p>
            <a:pPr marL="0" lvl="0" indent="0" algn="l" rtl="0">
              <a:lnSpc>
                <a:spcPct val="90000"/>
              </a:lnSpc>
              <a:spcBef>
                <a:spcPts val="0"/>
              </a:spcBef>
              <a:spcAft>
                <a:spcPts val="0"/>
              </a:spcAft>
              <a:buSzPts val="1400"/>
              <a:buNone/>
            </a:pPr>
            <a:r>
              <a:rPr lang="en" dirty="0"/>
              <a:t>Pritzker School of Medicine</a:t>
            </a:r>
            <a:endParaRPr dirty="0"/>
          </a:p>
          <a:p>
            <a:pPr marL="0" lvl="0" indent="0" algn="l" rtl="0">
              <a:lnSpc>
                <a:spcPct val="90000"/>
              </a:lnSpc>
              <a:spcBef>
                <a:spcPts val="0"/>
              </a:spcBef>
              <a:spcAft>
                <a:spcPts val="0"/>
              </a:spcAft>
              <a:buSzPts val="1400"/>
              <a:buNone/>
            </a:pPr>
            <a:r>
              <a:rPr lang="en" dirty="0"/>
              <a:t>sjc1@uchicagomedicine.org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Health and Offense Class</a:t>
            </a:r>
            <a:endParaRPr/>
          </a:p>
        </p:txBody>
      </p:sp>
      <p:sp>
        <p:nvSpPr>
          <p:cNvPr id="367" name="Google Shape;367;p46"/>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9" name="Google Shape;333;p43">
            <a:extLst>
              <a:ext uri="{FF2B5EF4-FFF2-40B4-BE49-F238E27FC236}">
                <a16:creationId xmlns:a16="http://schemas.microsoft.com/office/drawing/2014/main" id="{BBB32016-696F-7943-83AC-E2E993BCA748}"/>
              </a:ext>
            </a:extLst>
          </p:cNvPr>
          <p:cNvSpPr/>
          <p:nvPr/>
        </p:nvSpPr>
        <p:spPr>
          <a:xfrm>
            <a:off x="628650" y="1136350"/>
            <a:ext cx="2515139"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Physical Health</a:t>
            </a:r>
            <a:endParaRPr sz="1700" dirty="0">
              <a:solidFill>
                <a:srgbClr val="FFFFFF"/>
              </a:solidFill>
            </a:endParaRPr>
          </a:p>
        </p:txBody>
      </p:sp>
      <p:sp>
        <p:nvSpPr>
          <p:cNvPr id="10" name="Google Shape;333;p43">
            <a:extLst>
              <a:ext uri="{FF2B5EF4-FFF2-40B4-BE49-F238E27FC236}">
                <a16:creationId xmlns:a16="http://schemas.microsoft.com/office/drawing/2014/main" id="{76CF2B26-CB6A-2143-9C5C-D271661D1653}"/>
              </a:ext>
            </a:extLst>
          </p:cNvPr>
          <p:cNvSpPr/>
          <p:nvPr/>
        </p:nvSpPr>
        <p:spPr>
          <a:xfrm>
            <a:off x="3314430" y="1136350"/>
            <a:ext cx="2515139"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Mental Health</a:t>
            </a:r>
            <a:endParaRPr sz="1700" dirty="0">
              <a:solidFill>
                <a:srgbClr val="FFFFFF"/>
              </a:solidFill>
            </a:endParaRPr>
          </a:p>
        </p:txBody>
      </p:sp>
      <p:sp>
        <p:nvSpPr>
          <p:cNvPr id="11" name="Google Shape;333;p43">
            <a:extLst>
              <a:ext uri="{FF2B5EF4-FFF2-40B4-BE49-F238E27FC236}">
                <a16:creationId xmlns:a16="http://schemas.microsoft.com/office/drawing/2014/main" id="{248FDBEA-EA40-F748-8D72-5834ECFEA5D0}"/>
              </a:ext>
            </a:extLst>
          </p:cNvPr>
          <p:cNvSpPr/>
          <p:nvPr/>
        </p:nvSpPr>
        <p:spPr>
          <a:xfrm>
            <a:off x="6000211" y="1136350"/>
            <a:ext cx="2515139"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Offense Class</a:t>
            </a:r>
            <a:endParaRPr sz="1700" dirty="0">
              <a:solidFill>
                <a:srgbClr val="FFFFFF"/>
              </a:solidFill>
            </a:endParaRPr>
          </a:p>
        </p:txBody>
      </p:sp>
      <p:graphicFrame>
        <p:nvGraphicFramePr>
          <p:cNvPr id="2" name="Table 1">
            <a:extLst>
              <a:ext uri="{FF2B5EF4-FFF2-40B4-BE49-F238E27FC236}">
                <a16:creationId xmlns:a16="http://schemas.microsoft.com/office/drawing/2014/main" id="{ADFD235E-B1B2-FE43-B286-49CE822E6922}"/>
              </a:ext>
            </a:extLst>
          </p:cNvPr>
          <p:cNvGraphicFramePr>
            <a:graphicFrameLocks noGrp="1"/>
          </p:cNvGraphicFramePr>
          <p:nvPr>
            <p:extLst>
              <p:ext uri="{D42A27DB-BD31-4B8C-83A1-F6EECF244321}">
                <p14:modId xmlns:p14="http://schemas.microsoft.com/office/powerpoint/2010/main" val="1570577623"/>
              </p:ext>
            </p:extLst>
          </p:nvPr>
        </p:nvGraphicFramePr>
        <p:xfrm>
          <a:off x="628650" y="1535050"/>
          <a:ext cx="2519992" cy="1383667"/>
        </p:xfrm>
        <a:graphic>
          <a:graphicData uri="http://schemas.openxmlformats.org/drawingml/2006/table">
            <a:tbl>
              <a:tblPr>
                <a:noFill/>
                <a:tableStyleId>{4CC8EF88-DD9C-4DFE-A278-58371765F4DD}</a:tableStyleId>
              </a:tblPr>
              <a:tblGrid>
                <a:gridCol w="257150">
                  <a:extLst>
                    <a:ext uri="{9D8B030D-6E8A-4147-A177-3AD203B41FA5}">
                      <a16:colId xmlns:a16="http://schemas.microsoft.com/office/drawing/2014/main" val="120289010"/>
                    </a:ext>
                  </a:extLst>
                </a:gridCol>
                <a:gridCol w="434042">
                  <a:extLst>
                    <a:ext uri="{9D8B030D-6E8A-4147-A177-3AD203B41FA5}">
                      <a16:colId xmlns:a16="http://schemas.microsoft.com/office/drawing/2014/main" val="1085652250"/>
                    </a:ext>
                  </a:extLst>
                </a:gridCol>
                <a:gridCol w="905773">
                  <a:extLst>
                    <a:ext uri="{9D8B030D-6E8A-4147-A177-3AD203B41FA5}">
                      <a16:colId xmlns:a16="http://schemas.microsoft.com/office/drawing/2014/main" val="2502988967"/>
                    </a:ext>
                  </a:extLst>
                </a:gridCol>
                <a:gridCol w="923027">
                  <a:extLst>
                    <a:ext uri="{9D8B030D-6E8A-4147-A177-3AD203B41FA5}">
                      <a16:colId xmlns:a16="http://schemas.microsoft.com/office/drawing/2014/main" val="2809160733"/>
                    </a:ext>
                  </a:extLst>
                </a:gridCol>
              </a:tblGrid>
              <a:tr h="137100">
                <a:tc>
                  <a:txBody>
                    <a:bodyPr/>
                    <a:lstStyle/>
                    <a:p>
                      <a:endParaRPr lang="en-US"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Non-SUD</a:t>
                      </a:r>
                      <a:endParaRPr sz="1000" b="1" dirty="0"/>
                    </a:p>
                    <a:p>
                      <a:pPr marL="0" lvl="0" indent="0" algn="ctr" rtl="0">
                        <a:lnSpc>
                          <a:spcPct val="115000"/>
                        </a:lnSpc>
                        <a:spcBef>
                          <a:spcPts val="0"/>
                        </a:spcBef>
                        <a:spcAft>
                          <a:spcPts val="0"/>
                        </a:spcAft>
                        <a:buNone/>
                      </a:pPr>
                      <a:r>
                        <a:rPr lang="en" sz="1000" b="1" dirty="0"/>
                        <a:t>(n = 395151)</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SUD</a:t>
                      </a:r>
                      <a:endParaRPr sz="1000" b="1" dirty="0"/>
                    </a:p>
                    <a:p>
                      <a:pPr marL="0" lvl="0" indent="0" algn="ctr" rtl="0">
                        <a:lnSpc>
                          <a:spcPct val="115000"/>
                        </a:lnSpc>
                        <a:spcBef>
                          <a:spcPts val="0"/>
                        </a:spcBef>
                        <a:spcAft>
                          <a:spcPts val="0"/>
                        </a:spcAft>
                        <a:buNone/>
                      </a:pPr>
                      <a:r>
                        <a:rPr lang="en" sz="1000" b="1" dirty="0"/>
                        <a:t>(n = 272346)</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3437527918"/>
                  </a:ext>
                </a:extLst>
              </a:tr>
              <a:tr h="100700">
                <a:tc gridSpan="2">
                  <a:txBody>
                    <a:bodyPr/>
                    <a:lstStyle/>
                    <a:p>
                      <a:pPr marL="0" lvl="0" indent="0" algn="r" rtl="0">
                        <a:lnSpc>
                          <a:spcPct val="115000"/>
                        </a:lnSpc>
                        <a:spcBef>
                          <a:spcPts val="0"/>
                        </a:spcBef>
                        <a:spcAft>
                          <a:spcPts val="0"/>
                        </a:spcAft>
                        <a:buNone/>
                      </a:pPr>
                      <a:r>
                        <a:rPr lang="en" sz="1000" i="1" dirty="0"/>
                        <a:t>2+ Current Conditions</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r>
                        <a:rPr lang="en" sz="900" dirty="0"/>
                        <a:t>2+ Current Conditions</a:t>
                      </a:r>
                      <a:endParaRPr sz="9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14%</a:t>
                      </a:r>
                      <a:endParaRPr sz="1400"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15%</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918839022"/>
                  </a:ext>
                </a:extLst>
              </a:tr>
              <a:tr h="100000">
                <a:tc gridSpan="2">
                  <a:txBody>
                    <a:bodyPr/>
                    <a:lstStyle/>
                    <a:p>
                      <a:pPr marL="0" lvl="0" indent="0" algn="r" rtl="0">
                        <a:lnSpc>
                          <a:spcPct val="115000"/>
                        </a:lnSpc>
                        <a:spcBef>
                          <a:spcPts val="0"/>
                        </a:spcBef>
                        <a:spcAft>
                          <a:spcPts val="0"/>
                        </a:spcAft>
                        <a:buNone/>
                      </a:pPr>
                      <a:r>
                        <a:rPr lang="en" sz="1000" i="1" dirty="0"/>
                        <a:t>1 Current Condition</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pPr marL="0" lvl="0" indent="0" algn="l" rtl="0">
                        <a:lnSpc>
                          <a:spcPct val="115000"/>
                        </a:lnSpc>
                        <a:spcBef>
                          <a:spcPts val="0"/>
                        </a:spcBef>
                        <a:spcAft>
                          <a:spcPts val="0"/>
                        </a:spcAft>
                        <a:buNone/>
                      </a:pPr>
                      <a:r>
                        <a:rPr lang="en" sz="900" dirty="0"/>
                        <a:t>1 Current Condition</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a:t>22%</a:t>
                      </a:r>
                      <a:endParaRPr sz="14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26%</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451121160"/>
                  </a:ext>
                </a:extLst>
              </a:tr>
              <a:tr h="100000">
                <a:tc gridSpan="2">
                  <a:txBody>
                    <a:bodyPr/>
                    <a:lstStyle/>
                    <a:p>
                      <a:pPr marL="0" lvl="0" indent="0" algn="r" rtl="0">
                        <a:lnSpc>
                          <a:spcPct val="115000"/>
                        </a:lnSpc>
                        <a:spcBef>
                          <a:spcPts val="0"/>
                        </a:spcBef>
                        <a:spcAft>
                          <a:spcPts val="0"/>
                        </a:spcAft>
                        <a:buNone/>
                      </a:pPr>
                      <a:r>
                        <a:rPr lang="en" sz="1000" i="1" dirty="0"/>
                        <a:t>None</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r>
                        <a:rPr lang="en" sz="900" dirty="0"/>
                        <a:t>None</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a:t>64%</a:t>
                      </a:r>
                      <a:endParaRPr sz="14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59%</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3104935873"/>
                  </a:ext>
                </a:extLst>
              </a:tr>
            </a:tbl>
          </a:graphicData>
        </a:graphic>
      </p:graphicFrame>
      <p:graphicFrame>
        <p:nvGraphicFramePr>
          <p:cNvPr id="4" name="Table 3">
            <a:extLst>
              <a:ext uri="{FF2B5EF4-FFF2-40B4-BE49-F238E27FC236}">
                <a16:creationId xmlns:a16="http://schemas.microsoft.com/office/drawing/2014/main" id="{F674A119-B77B-3147-9806-F0E0E21BF02E}"/>
              </a:ext>
            </a:extLst>
          </p:cNvPr>
          <p:cNvGraphicFramePr>
            <a:graphicFrameLocks noGrp="1"/>
          </p:cNvGraphicFramePr>
          <p:nvPr>
            <p:extLst>
              <p:ext uri="{D42A27DB-BD31-4B8C-83A1-F6EECF244321}">
                <p14:modId xmlns:p14="http://schemas.microsoft.com/office/powerpoint/2010/main" val="2639522008"/>
              </p:ext>
            </p:extLst>
          </p:nvPr>
        </p:nvGraphicFramePr>
        <p:xfrm>
          <a:off x="3314430" y="1535050"/>
          <a:ext cx="2515138" cy="1161417"/>
        </p:xfrm>
        <a:graphic>
          <a:graphicData uri="http://schemas.openxmlformats.org/drawingml/2006/table">
            <a:tbl>
              <a:tblPr>
                <a:noFill/>
                <a:tableStyleId>{4CC8EF88-DD9C-4DFE-A278-58371765F4DD}</a:tableStyleId>
              </a:tblPr>
              <a:tblGrid>
                <a:gridCol w="869381">
                  <a:extLst>
                    <a:ext uri="{9D8B030D-6E8A-4147-A177-3AD203B41FA5}">
                      <a16:colId xmlns:a16="http://schemas.microsoft.com/office/drawing/2014/main" val="3193538705"/>
                    </a:ext>
                  </a:extLst>
                </a:gridCol>
                <a:gridCol w="819510">
                  <a:extLst>
                    <a:ext uri="{9D8B030D-6E8A-4147-A177-3AD203B41FA5}">
                      <a16:colId xmlns:a16="http://schemas.microsoft.com/office/drawing/2014/main" val="82236942"/>
                    </a:ext>
                  </a:extLst>
                </a:gridCol>
                <a:gridCol w="826247">
                  <a:extLst>
                    <a:ext uri="{9D8B030D-6E8A-4147-A177-3AD203B41FA5}">
                      <a16:colId xmlns:a16="http://schemas.microsoft.com/office/drawing/2014/main" val="3500445952"/>
                    </a:ext>
                  </a:extLst>
                </a:gridCol>
              </a:tblGrid>
              <a:tr h="200025">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Non-SUD</a:t>
                      </a:r>
                      <a:endParaRPr sz="1000" b="1" dirty="0"/>
                    </a:p>
                    <a:p>
                      <a:pPr marL="0" lvl="0" indent="0" algn="ctr" rtl="0">
                        <a:lnSpc>
                          <a:spcPct val="115000"/>
                        </a:lnSpc>
                        <a:spcBef>
                          <a:spcPts val="0"/>
                        </a:spcBef>
                        <a:spcAft>
                          <a:spcPts val="0"/>
                        </a:spcAft>
                        <a:buNone/>
                      </a:pPr>
                      <a:r>
                        <a:rPr lang="en" sz="1000" b="1" dirty="0"/>
                        <a:t>(n = 395151)</a:t>
                      </a:r>
                      <a:endParaRPr sz="10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SUD</a:t>
                      </a:r>
                      <a:endParaRPr sz="1000" b="1" dirty="0"/>
                    </a:p>
                    <a:p>
                      <a:pPr marL="0" lvl="0" indent="0" algn="ctr" rtl="0">
                        <a:lnSpc>
                          <a:spcPct val="115000"/>
                        </a:lnSpc>
                        <a:spcBef>
                          <a:spcPts val="0"/>
                        </a:spcBef>
                        <a:spcAft>
                          <a:spcPts val="0"/>
                        </a:spcAft>
                        <a:buNone/>
                      </a:pPr>
                      <a:r>
                        <a:rPr lang="en" sz="1000" b="1" dirty="0"/>
                        <a:t>(n = 272346)</a:t>
                      </a:r>
                      <a:endParaRPr sz="10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3667980866"/>
                  </a:ext>
                </a:extLst>
              </a:tr>
              <a:tr h="200025">
                <a:tc>
                  <a:txBody>
                    <a:bodyPr/>
                    <a:lstStyle/>
                    <a:p>
                      <a:pPr marL="0" lvl="0" indent="0" algn="r" rtl="0">
                        <a:lnSpc>
                          <a:spcPct val="115000"/>
                        </a:lnSpc>
                        <a:spcBef>
                          <a:spcPts val="0"/>
                        </a:spcBef>
                        <a:spcAft>
                          <a:spcPts val="0"/>
                        </a:spcAft>
                        <a:buNone/>
                      </a:pPr>
                      <a:r>
                        <a:rPr lang="en" sz="1000" i="1" dirty="0"/>
                        <a:t>2+ Diagnoses</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24%</a:t>
                      </a:r>
                      <a:endParaRPr sz="14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a:t>40%</a:t>
                      </a:r>
                      <a:endParaRPr sz="14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223193159"/>
                  </a:ext>
                </a:extLst>
              </a:tr>
              <a:tr h="200025">
                <a:tc>
                  <a:txBody>
                    <a:bodyPr/>
                    <a:lstStyle/>
                    <a:p>
                      <a:pPr marL="0" lvl="0" indent="0" algn="r" rtl="0">
                        <a:lnSpc>
                          <a:spcPct val="115000"/>
                        </a:lnSpc>
                        <a:spcBef>
                          <a:spcPts val="0"/>
                        </a:spcBef>
                        <a:spcAft>
                          <a:spcPts val="0"/>
                        </a:spcAft>
                        <a:buNone/>
                      </a:pPr>
                      <a:r>
                        <a:rPr lang="en" sz="1000" i="1" dirty="0"/>
                        <a:t>1 Diagnosis</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11%</a:t>
                      </a:r>
                      <a:endParaRPr sz="14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14%</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4276963891"/>
                  </a:ext>
                </a:extLst>
              </a:tr>
              <a:tr h="200025">
                <a:tc>
                  <a:txBody>
                    <a:bodyPr/>
                    <a:lstStyle/>
                    <a:p>
                      <a:pPr marL="0" lvl="0" indent="0" algn="r" rtl="0">
                        <a:lnSpc>
                          <a:spcPct val="115000"/>
                        </a:lnSpc>
                        <a:spcBef>
                          <a:spcPts val="0"/>
                        </a:spcBef>
                        <a:spcAft>
                          <a:spcPts val="0"/>
                        </a:spcAft>
                        <a:buNone/>
                      </a:pPr>
                      <a:r>
                        <a:rPr lang="en" sz="1000" i="1" dirty="0"/>
                        <a:t>None</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a:t>65%</a:t>
                      </a:r>
                      <a:endParaRPr sz="14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46%</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407791560"/>
                  </a:ext>
                </a:extLst>
              </a:tr>
            </a:tbl>
          </a:graphicData>
        </a:graphic>
      </p:graphicFrame>
      <p:graphicFrame>
        <p:nvGraphicFramePr>
          <p:cNvPr id="6" name="Table 5">
            <a:extLst>
              <a:ext uri="{FF2B5EF4-FFF2-40B4-BE49-F238E27FC236}">
                <a16:creationId xmlns:a16="http://schemas.microsoft.com/office/drawing/2014/main" id="{EAFB0A7F-3C16-D74B-926F-B8DB1FE82505}"/>
              </a:ext>
            </a:extLst>
          </p:cNvPr>
          <p:cNvGraphicFramePr>
            <a:graphicFrameLocks noGrp="1"/>
          </p:cNvGraphicFramePr>
          <p:nvPr>
            <p:extLst>
              <p:ext uri="{D42A27DB-BD31-4B8C-83A1-F6EECF244321}">
                <p14:modId xmlns:p14="http://schemas.microsoft.com/office/powerpoint/2010/main" val="3259959729"/>
              </p:ext>
            </p:extLst>
          </p:nvPr>
        </p:nvGraphicFramePr>
        <p:xfrm>
          <a:off x="5995356" y="1535050"/>
          <a:ext cx="2519994" cy="1423990"/>
        </p:xfrm>
        <a:graphic>
          <a:graphicData uri="http://schemas.openxmlformats.org/drawingml/2006/table">
            <a:tbl>
              <a:tblPr>
                <a:noFill/>
                <a:tableStyleId>{4CC8EF88-DD9C-4DFE-A278-58371765F4DD}</a:tableStyleId>
              </a:tblPr>
              <a:tblGrid>
                <a:gridCol w="897150">
                  <a:extLst>
                    <a:ext uri="{9D8B030D-6E8A-4147-A177-3AD203B41FA5}">
                      <a16:colId xmlns:a16="http://schemas.microsoft.com/office/drawing/2014/main" val="2688021040"/>
                    </a:ext>
                  </a:extLst>
                </a:gridCol>
                <a:gridCol w="819509">
                  <a:extLst>
                    <a:ext uri="{9D8B030D-6E8A-4147-A177-3AD203B41FA5}">
                      <a16:colId xmlns:a16="http://schemas.microsoft.com/office/drawing/2014/main" val="2149744640"/>
                    </a:ext>
                  </a:extLst>
                </a:gridCol>
                <a:gridCol w="803335">
                  <a:extLst>
                    <a:ext uri="{9D8B030D-6E8A-4147-A177-3AD203B41FA5}">
                      <a16:colId xmlns:a16="http://schemas.microsoft.com/office/drawing/2014/main" val="1061517913"/>
                    </a:ext>
                  </a:extLst>
                </a:gridCol>
              </a:tblGrid>
              <a:tr h="200025">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Non-SUD</a:t>
                      </a:r>
                      <a:endParaRPr sz="1000" b="1" dirty="0"/>
                    </a:p>
                    <a:p>
                      <a:pPr marL="0" lvl="0" indent="0" algn="ctr" rtl="0">
                        <a:lnSpc>
                          <a:spcPct val="115000"/>
                        </a:lnSpc>
                        <a:spcBef>
                          <a:spcPts val="0"/>
                        </a:spcBef>
                        <a:spcAft>
                          <a:spcPts val="0"/>
                        </a:spcAft>
                        <a:buNone/>
                      </a:pPr>
                      <a:r>
                        <a:rPr lang="en" sz="1000" b="1" dirty="0"/>
                        <a:t>(n = 395151)</a:t>
                      </a:r>
                      <a:endParaRPr sz="10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SUD</a:t>
                      </a:r>
                      <a:endParaRPr sz="1000" b="1" dirty="0"/>
                    </a:p>
                    <a:p>
                      <a:pPr marL="0" lvl="0" indent="0" algn="ctr" rtl="0">
                        <a:lnSpc>
                          <a:spcPct val="115000"/>
                        </a:lnSpc>
                        <a:spcBef>
                          <a:spcPts val="0"/>
                        </a:spcBef>
                        <a:spcAft>
                          <a:spcPts val="0"/>
                        </a:spcAft>
                        <a:buNone/>
                      </a:pPr>
                      <a:r>
                        <a:rPr lang="en" sz="1000" b="1" dirty="0"/>
                        <a:t>(n = 272346)</a:t>
                      </a:r>
                      <a:endParaRPr sz="10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489195419"/>
                  </a:ext>
                </a:extLst>
              </a:tr>
              <a:tr h="200025">
                <a:tc>
                  <a:txBody>
                    <a:bodyPr/>
                    <a:lstStyle/>
                    <a:p>
                      <a:pPr marL="0" lvl="0" indent="0" algn="r" rtl="0">
                        <a:lnSpc>
                          <a:spcPct val="115000"/>
                        </a:lnSpc>
                        <a:spcBef>
                          <a:spcPts val="0"/>
                        </a:spcBef>
                        <a:spcAft>
                          <a:spcPts val="0"/>
                        </a:spcAft>
                        <a:buNone/>
                      </a:pPr>
                      <a:r>
                        <a:rPr lang="en" sz="1000" i="1" dirty="0"/>
                        <a:t>Violent</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36%</a:t>
                      </a:r>
                      <a:endParaRPr sz="14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a:t>27%</a:t>
                      </a:r>
                      <a:endParaRPr sz="14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246692892"/>
                  </a:ext>
                </a:extLst>
              </a:tr>
              <a:tr h="200025">
                <a:tc>
                  <a:txBody>
                    <a:bodyPr/>
                    <a:lstStyle/>
                    <a:p>
                      <a:pPr marL="0" lvl="0" indent="0" algn="r" rtl="0">
                        <a:lnSpc>
                          <a:spcPct val="115000"/>
                        </a:lnSpc>
                        <a:spcBef>
                          <a:spcPts val="0"/>
                        </a:spcBef>
                        <a:spcAft>
                          <a:spcPts val="0"/>
                        </a:spcAft>
                        <a:buNone/>
                      </a:pPr>
                      <a:r>
                        <a:rPr lang="en" sz="1000" i="1" dirty="0"/>
                        <a:t>Property</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17%</a:t>
                      </a:r>
                      <a:endParaRPr sz="14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25%</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275721629"/>
                  </a:ext>
                </a:extLst>
              </a:tr>
              <a:tr h="200025">
                <a:tc>
                  <a:txBody>
                    <a:bodyPr/>
                    <a:lstStyle/>
                    <a:p>
                      <a:pPr marL="0" lvl="0" indent="0" algn="r" rtl="0">
                        <a:lnSpc>
                          <a:spcPct val="115000"/>
                        </a:lnSpc>
                        <a:spcBef>
                          <a:spcPts val="0"/>
                        </a:spcBef>
                        <a:spcAft>
                          <a:spcPts val="0"/>
                        </a:spcAft>
                        <a:buNone/>
                      </a:pPr>
                      <a:r>
                        <a:rPr lang="en" sz="1000" i="1" dirty="0"/>
                        <a:t>Drug</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22%</a:t>
                      </a:r>
                      <a:endParaRPr sz="14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26%</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2094849137"/>
                  </a:ext>
                </a:extLst>
              </a:tr>
              <a:tr h="200025">
                <a:tc>
                  <a:txBody>
                    <a:bodyPr/>
                    <a:lstStyle/>
                    <a:p>
                      <a:pPr marL="0" lvl="0" indent="0" algn="r" rtl="0">
                        <a:lnSpc>
                          <a:spcPct val="115000"/>
                        </a:lnSpc>
                        <a:spcBef>
                          <a:spcPts val="0"/>
                        </a:spcBef>
                        <a:spcAft>
                          <a:spcPts val="0"/>
                        </a:spcAft>
                        <a:buNone/>
                      </a:pPr>
                      <a:r>
                        <a:rPr lang="en" sz="1000" i="1" dirty="0"/>
                        <a:t>Public Order</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a:t>23%</a:t>
                      </a:r>
                      <a:endParaRPr sz="14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21%</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470077055"/>
                  </a:ext>
                </a:extLst>
              </a:tr>
            </a:tbl>
          </a:graphicData>
        </a:graphic>
      </p:graphicFrame>
      <p:sp>
        <p:nvSpPr>
          <p:cNvPr id="17" name="TextBox 16">
            <a:extLst>
              <a:ext uri="{FF2B5EF4-FFF2-40B4-BE49-F238E27FC236}">
                <a16:creationId xmlns:a16="http://schemas.microsoft.com/office/drawing/2014/main" id="{0A3EFC99-F594-6A44-B168-9140EC776AE6}"/>
              </a:ext>
            </a:extLst>
          </p:cNvPr>
          <p:cNvSpPr txBox="1"/>
          <p:nvPr/>
        </p:nvSpPr>
        <p:spPr>
          <a:xfrm>
            <a:off x="533984" y="2918717"/>
            <a:ext cx="2606345" cy="1015663"/>
          </a:xfrm>
          <a:prstGeom prst="rect">
            <a:avLst/>
          </a:prstGeom>
          <a:noFill/>
        </p:spPr>
        <p:txBody>
          <a:bodyPr wrap="square" rtlCol="0">
            <a:spAutoFit/>
          </a:bodyPr>
          <a:lstStyle/>
          <a:p>
            <a:r>
              <a:rPr lang="en-US" sz="1000" dirty="0" err="1">
                <a:solidFill>
                  <a:schemeClr val="bg2"/>
                </a:solidFill>
              </a:rPr>
              <a:t>Def’n</a:t>
            </a:r>
            <a:r>
              <a:rPr lang="en-US" sz="1000" dirty="0">
                <a:solidFill>
                  <a:schemeClr val="bg2"/>
                </a:solidFill>
              </a:rPr>
              <a:t>: MD-diagnosed cancer; HTN; stroke; DM; heart disease; kidney problems; arthritis / gout / lupus / fibromyalgia; asthma; cirrhosis of the liver; tuberculosis; hepatitis B; hepatitis C; or HIV.</a:t>
            </a:r>
          </a:p>
          <a:p>
            <a:r>
              <a:rPr lang="en-US" sz="1000" dirty="0">
                <a:solidFill>
                  <a:schemeClr val="bg2"/>
                </a:solidFill>
              </a:rPr>
              <a:t> </a:t>
            </a:r>
          </a:p>
        </p:txBody>
      </p:sp>
      <p:sp>
        <p:nvSpPr>
          <p:cNvPr id="18" name="TextBox 17">
            <a:extLst>
              <a:ext uri="{FF2B5EF4-FFF2-40B4-BE49-F238E27FC236}">
                <a16:creationId xmlns:a16="http://schemas.microsoft.com/office/drawing/2014/main" id="{9AA2647B-C533-3544-9551-B269E6F40ACA}"/>
              </a:ext>
            </a:extLst>
          </p:cNvPr>
          <p:cNvSpPr txBox="1"/>
          <p:nvPr/>
        </p:nvSpPr>
        <p:spPr>
          <a:xfrm>
            <a:off x="3223223" y="2696467"/>
            <a:ext cx="2606345" cy="861774"/>
          </a:xfrm>
          <a:prstGeom prst="rect">
            <a:avLst/>
          </a:prstGeom>
          <a:noFill/>
        </p:spPr>
        <p:txBody>
          <a:bodyPr wrap="square" rtlCol="0">
            <a:spAutoFit/>
          </a:bodyPr>
          <a:lstStyle/>
          <a:p>
            <a:r>
              <a:rPr lang="en-US" sz="1000" dirty="0" err="1">
                <a:solidFill>
                  <a:schemeClr val="bg2"/>
                </a:solidFill>
              </a:rPr>
              <a:t>Def’n</a:t>
            </a:r>
            <a:r>
              <a:rPr lang="en-US" sz="1000" dirty="0">
                <a:solidFill>
                  <a:schemeClr val="bg2"/>
                </a:solidFill>
              </a:rPr>
              <a:t>: MD-diagnosed </a:t>
            </a:r>
            <a:r>
              <a:rPr lang="en" sz="1000" dirty="0">
                <a:solidFill>
                  <a:schemeClr val="bg2"/>
                </a:solidFill>
              </a:rPr>
              <a:t>manic depression / bipolar disorder / mania; depressive disorder; schizophrenia / other psychotic disorder; PTSD;  anxiety disorder; personality disorder</a:t>
            </a:r>
            <a:r>
              <a:rPr lang="en-US" sz="1000" dirty="0">
                <a:solidFill>
                  <a:schemeClr val="bg2"/>
                </a:solidFill>
              </a:rPr>
              <a:t> </a:t>
            </a:r>
          </a:p>
        </p:txBody>
      </p:sp>
      <p:sp>
        <p:nvSpPr>
          <p:cNvPr id="20" name="Rectangle 19">
            <a:extLst>
              <a:ext uri="{FF2B5EF4-FFF2-40B4-BE49-F238E27FC236}">
                <a16:creationId xmlns:a16="http://schemas.microsoft.com/office/drawing/2014/main" id="{ABD31C93-1C7E-184B-BC38-E549D1220655}"/>
              </a:ext>
            </a:extLst>
          </p:cNvPr>
          <p:cNvSpPr/>
          <p:nvPr/>
        </p:nvSpPr>
        <p:spPr>
          <a:xfrm>
            <a:off x="3314429" y="1933750"/>
            <a:ext cx="2337758" cy="2497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A588C9-971C-0048-8CEC-227E28F4E5A9}"/>
              </a:ext>
            </a:extLst>
          </p:cNvPr>
          <p:cNvSpPr/>
          <p:nvPr/>
        </p:nvSpPr>
        <p:spPr>
          <a:xfrm>
            <a:off x="6177592" y="1933750"/>
            <a:ext cx="2337758" cy="2497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347;p44">
            <a:extLst>
              <a:ext uri="{FF2B5EF4-FFF2-40B4-BE49-F238E27FC236}">
                <a16:creationId xmlns:a16="http://schemas.microsoft.com/office/drawing/2014/main" id="{C41F0C33-AC31-FE4E-BF39-49FEA1F6CC83}"/>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WHO REQUIRES TREATMENT?</a:t>
            </a:r>
            <a:endParaRPr sz="1000" dirty="0">
              <a:solidFill>
                <a:srgbClr val="B7B7B7"/>
              </a:solidFill>
            </a:endParaRPr>
          </a:p>
        </p:txBody>
      </p:sp>
      <p:sp>
        <p:nvSpPr>
          <p:cNvPr id="29" name="Google Shape;348;p44">
            <a:extLst>
              <a:ext uri="{FF2B5EF4-FFF2-40B4-BE49-F238E27FC236}">
                <a16:creationId xmlns:a16="http://schemas.microsoft.com/office/drawing/2014/main" id="{1ABCAB29-590B-9E41-87A4-FCDB7279EA98}"/>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30" name="TextBox 29">
            <a:extLst>
              <a:ext uri="{FF2B5EF4-FFF2-40B4-BE49-F238E27FC236}">
                <a16:creationId xmlns:a16="http://schemas.microsoft.com/office/drawing/2014/main" id="{DFAEC60B-6818-0242-A2F9-4E277CF42C05}"/>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8"/>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Results: Treatment Modalities</a:t>
            </a:r>
            <a:endParaRPr dirty="0"/>
          </a:p>
        </p:txBody>
      </p:sp>
      <p:sp>
        <p:nvSpPr>
          <p:cNvPr id="389" name="Google Shape;389;p48"/>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393" name="Google Shape;393;p48"/>
          <p:cNvGraphicFramePr/>
          <p:nvPr>
            <p:extLst>
              <p:ext uri="{D42A27DB-BD31-4B8C-83A1-F6EECF244321}">
                <p14:modId xmlns:p14="http://schemas.microsoft.com/office/powerpoint/2010/main" val="3888273755"/>
              </p:ext>
            </p:extLst>
          </p:nvPr>
        </p:nvGraphicFramePr>
        <p:xfrm>
          <a:off x="2109012" y="1122050"/>
          <a:ext cx="4925975" cy="3377629"/>
        </p:xfrm>
        <a:graphic>
          <a:graphicData uri="http://schemas.openxmlformats.org/drawingml/2006/table">
            <a:tbl>
              <a:tblPr>
                <a:noFill/>
                <a:tableStyleId>{4CC8EF88-DD9C-4DFE-A278-58371765F4DD}</a:tableStyleId>
              </a:tblPr>
              <a:tblGrid>
                <a:gridCol w="1704450">
                  <a:extLst>
                    <a:ext uri="{9D8B030D-6E8A-4147-A177-3AD203B41FA5}">
                      <a16:colId xmlns:a16="http://schemas.microsoft.com/office/drawing/2014/main" val="20000"/>
                    </a:ext>
                  </a:extLst>
                </a:gridCol>
                <a:gridCol w="1629500">
                  <a:extLst>
                    <a:ext uri="{9D8B030D-6E8A-4147-A177-3AD203B41FA5}">
                      <a16:colId xmlns:a16="http://schemas.microsoft.com/office/drawing/2014/main" val="20001"/>
                    </a:ext>
                  </a:extLst>
                </a:gridCol>
                <a:gridCol w="1592025">
                  <a:extLst>
                    <a:ext uri="{9D8B030D-6E8A-4147-A177-3AD203B41FA5}">
                      <a16:colId xmlns:a16="http://schemas.microsoft.com/office/drawing/2014/main" val="20002"/>
                    </a:ext>
                  </a:extLst>
                </a:gridCol>
              </a:tblGrid>
              <a:tr h="200025">
                <a:tc gridSpan="3">
                  <a:txBody>
                    <a:bodyPr/>
                    <a:lstStyle/>
                    <a:p>
                      <a:pPr marL="0" lvl="0" indent="0" algn="l" rtl="0">
                        <a:spcBef>
                          <a:spcPts val="0"/>
                        </a:spcBef>
                        <a:spcAft>
                          <a:spcPts val="0"/>
                        </a:spcAft>
                        <a:buNone/>
                      </a:pPr>
                      <a:r>
                        <a:rPr lang="en" dirty="0">
                          <a:solidFill>
                            <a:srgbClr val="FFFFFF"/>
                          </a:solidFill>
                        </a:rPr>
                        <a:t>Treatment Modalities in SUD Group</a:t>
                      </a:r>
                      <a:endParaRPr dirty="0">
                        <a:solidFill>
                          <a:srgbClr val="FFFFFF"/>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5300">
                <a:tc>
                  <a:txBody>
                    <a:bodyPr/>
                    <a:lstStyle/>
                    <a:p>
                      <a:pPr marL="0" lvl="0" indent="0" algn="l" rtl="0">
                        <a:lnSpc>
                          <a:spcPct val="115000"/>
                        </a:lnSpc>
                        <a:spcBef>
                          <a:spcPts val="0"/>
                        </a:spcBef>
                        <a:spcAft>
                          <a:spcPts val="0"/>
                        </a:spcAft>
                        <a:buNone/>
                      </a:pPr>
                      <a:r>
                        <a:rPr lang="en" sz="1200" b="1"/>
                        <a:t>Treatment Modality Post-Admission</a:t>
                      </a:r>
                      <a:endParaRPr sz="1200" b="1"/>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b="1" dirty="0"/>
                        <a:t>SUD, pre-Admission</a:t>
                      </a:r>
                      <a:endParaRPr sz="1200" b="1" dirty="0"/>
                    </a:p>
                    <a:p>
                      <a:pPr marL="0" lvl="0" indent="0" algn="ctr" rtl="0">
                        <a:lnSpc>
                          <a:spcPct val="115000"/>
                        </a:lnSpc>
                        <a:spcBef>
                          <a:spcPts val="0"/>
                        </a:spcBef>
                        <a:spcAft>
                          <a:spcPts val="0"/>
                        </a:spcAft>
                        <a:buClr>
                          <a:schemeClr val="dk1"/>
                        </a:buClr>
                        <a:buSzPts val="1100"/>
                        <a:buFont typeface="Arial"/>
                        <a:buNone/>
                      </a:pPr>
                      <a:r>
                        <a:rPr lang="en" sz="1200" b="1" dirty="0">
                          <a:solidFill>
                            <a:schemeClr val="dk1"/>
                          </a:solidFill>
                        </a:rPr>
                        <a:t>(n = 272346)</a:t>
                      </a:r>
                      <a:endParaRPr sz="12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marR="0" lvl="0" indent="0" algn="ctr" rtl="0">
                        <a:lnSpc>
                          <a:spcPct val="115000"/>
                        </a:lnSpc>
                        <a:spcBef>
                          <a:spcPts val="0"/>
                        </a:spcBef>
                        <a:spcAft>
                          <a:spcPts val="0"/>
                        </a:spcAft>
                        <a:buNone/>
                      </a:pPr>
                      <a:r>
                        <a:rPr lang="en" sz="1200" b="1" dirty="0"/>
                        <a:t>SUD, post-Admission</a:t>
                      </a:r>
                      <a:endParaRPr sz="1200" b="1" dirty="0"/>
                    </a:p>
                    <a:p>
                      <a:pPr marL="0" marR="0" lvl="0" indent="0" algn="ctr" rtl="0">
                        <a:lnSpc>
                          <a:spcPct val="115000"/>
                        </a:lnSpc>
                        <a:spcBef>
                          <a:spcPts val="0"/>
                        </a:spcBef>
                        <a:spcAft>
                          <a:spcPts val="0"/>
                        </a:spcAft>
                        <a:buNone/>
                      </a:pPr>
                      <a:r>
                        <a:rPr lang="en" sz="1200" b="1" dirty="0">
                          <a:solidFill>
                            <a:schemeClr val="dk1"/>
                          </a:solidFill>
                        </a:rPr>
                        <a:t>(n = 272346)</a:t>
                      </a:r>
                      <a:endParaRPr sz="1200" b="1" dirty="0"/>
                    </a:p>
                  </a:txBody>
                  <a:tcPr marL="91425" marR="9142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0025">
                <a:tc>
                  <a:txBody>
                    <a:bodyPr/>
                    <a:lstStyle/>
                    <a:p>
                      <a:pPr marL="0" lvl="0" indent="0" algn="r" rtl="0">
                        <a:lnSpc>
                          <a:spcPct val="115000"/>
                        </a:lnSpc>
                        <a:spcBef>
                          <a:spcPts val="0"/>
                        </a:spcBef>
                        <a:spcAft>
                          <a:spcPts val="0"/>
                        </a:spcAft>
                        <a:buNone/>
                      </a:pPr>
                      <a:r>
                        <a:rPr lang="en" sz="1200"/>
                        <a:t>Detox</a:t>
                      </a:r>
                      <a:endParaRPr sz="12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20%</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t>2%</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a:txBody>
                    <a:bodyPr/>
                    <a:lstStyle/>
                    <a:p>
                      <a:pPr marL="0" lvl="0" indent="0" algn="r" rtl="0">
                        <a:lnSpc>
                          <a:spcPct val="115000"/>
                        </a:lnSpc>
                        <a:spcBef>
                          <a:spcPts val="0"/>
                        </a:spcBef>
                        <a:spcAft>
                          <a:spcPts val="0"/>
                        </a:spcAft>
                        <a:buNone/>
                      </a:pPr>
                      <a:r>
                        <a:rPr lang="en" sz="1200"/>
                        <a:t>Special living facility</a:t>
                      </a:r>
                      <a:endParaRPr sz="120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t>38%</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11%</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0025">
                <a:tc>
                  <a:txBody>
                    <a:bodyPr/>
                    <a:lstStyle/>
                    <a:p>
                      <a:pPr marL="0" lvl="0" indent="0" algn="r" rtl="0">
                        <a:lnSpc>
                          <a:spcPct val="115000"/>
                        </a:lnSpc>
                        <a:spcBef>
                          <a:spcPts val="0"/>
                        </a:spcBef>
                        <a:spcAft>
                          <a:spcPts val="0"/>
                        </a:spcAft>
                        <a:buNone/>
                      </a:pPr>
                      <a:r>
                        <a:rPr lang="en" sz="1200"/>
                        <a:t>Counseling, no special facility</a:t>
                      </a:r>
                      <a:endParaRPr sz="120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35%</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t>9%</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0025">
                <a:tc>
                  <a:txBody>
                    <a:bodyPr/>
                    <a:lstStyle/>
                    <a:p>
                      <a:pPr marL="0" lvl="0" indent="0" algn="r" rtl="0">
                        <a:lnSpc>
                          <a:spcPct val="115000"/>
                        </a:lnSpc>
                        <a:spcBef>
                          <a:spcPts val="0"/>
                        </a:spcBef>
                        <a:spcAft>
                          <a:spcPts val="0"/>
                        </a:spcAft>
                        <a:buNone/>
                      </a:pPr>
                      <a:r>
                        <a:rPr lang="en" sz="1200"/>
                        <a:t>Self-help or peer group</a:t>
                      </a:r>
                      <a:endParaRPr sz="120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t>52%</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24%</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00025">
                <a:tc>
                  <a:txBody>
                    <a:bodyPr/>
                    <a:lstStyle/>
                    <a:p>
                      <a:pPr marL="0" lvl="0" indent="0" algn="r" rtl="0">
                        <a:lnSpc>
                          <a:spcPct val="115000"/>
                        </a:lnSpc>
                        <a:spcBef>
                          <a:spcPts val="0"/>
                        </a:spcBef>
                        <a:spcAft>
                          <a:spcPts val="0"/>
                        </a:spcAft>
                        <a:buNone/>
                      </a:pPr>
                      <a:r>
                        <a:rPr lang="en" sz="1200"/>
                        <a:t>Education or awareness campaign</a:t>
                      </a:r>
                      <a:endParaRPr sz="120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43%</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t>20%</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lvl="0" indent="0" algn="r" rtl="0">
                        <a:lnSpc>
                          <a:spcPct val="115000"/>
                        </a:lnSpc>
                        <a:spcBef>
                          <a:spcPts val="0"/>
                        </a:spcBef>
                        <a:spcAft>
                          <a:spcPts val="0"/>
                        </a:spcAft>
                        <a:buNone/>
                      </a:pPr>
                      <a:r>
                        <a:rPr lang="en" sz="1200"/>
                        <a:t>Maintenance drug</a:t>
                      </a:r>
                      <a:endParaRPr sz="120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t>12%</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1%</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0025">
                <a:tc>
                  <a:txBody>
                    <a:bodyPr/>
                    <a:lstStyle/>
                    <a:p>
                      <a:pPr marL="0" lvl="0" indent="0" algn="r" rtl="0">
                        <a:lnSpc>
                          <a:spcPct val="115000"/>
                        </a:lnSpc>
                        <a:spcBef>
                          <a:spcPts val="0"/>
                        </a:spcBef>
                        <a:spcAft>
                          <a:spcPts val="0"/>
                        </a:spcAft>
                        <a:buNone/>
                      </a:pPr>
                      <a:r>
                        <a:rPr lang="en" sz="1200"/>
                        <a:t>Other</a:t>
                      </a:r>
                      <a:endParaRPr sz="12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t>4%</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t>1%</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lvl="0" indent="0" algn="r" rtl="0">
                        <a:lnSpc>
                          <a:spcPct val="115000"/>
                        </a:lnSpc>
                        <a:spcBef>
                          <a:spcPts val="0"/>
                        </a:spcBef>
                        <a:spcAft>
                          <a:spcPts val="0"/>
                        </a:spcAft>
                        <a:buNone/>
                      </a:pPr>
                      <a:r>
                        <a:rPr lang="en" sz="1200"/>
                        <a:t>Total</a:t>
                      </a:r>
                      <a:endParaRPr sz="12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67%</a:t>
                      </a: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38%</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bl>
          </a:graphicData>
        </a:graphic>
      </p:graphicFrame>
      <p:cxnSp>
        <p:nvCxnSpPr>
          <p:cNvPr id="394" name="Google Shape;394;p48"/>
          <p:cNvCxnSpPr/>
          <p:nvPr/>
        </p:nvCxnSpPr>
        <p:spPr>
          <a:xfrm>
            <a:off x="3888287" y="2037528"/>
            <a:ext cx="3146700" cy="0"/>
          </a:xfrm>
          <a:prstGeom prst="straightConnector1">
            <a:avLst/>
          </a:prstGeom>
          <a:noFill/>
          <a:ln w="9525" cap="flat" cmpd="sng">
            <a:solidFill>
              <a:schemeClr val="dk2"/>
            </a:solidFill>
            <a:prstDash val="solid"/>
            <a:round/>
            <a:headEnd type="none" w="med" len="med"/>
            <a:tailEnd type="none" w="med" len="med"/>
          </a:ln>
        </p:spPr>
      </p:cxnSp>
      <p:sp>
        <p:nvSpPr>
          <p:cNvPr id="9" name="Rectangle 8">
            <a:extLst>
              <a:ext uri="{FF2B5EF4-FFF2-40B4-BE49-F238E27FC236}">
                <a16:creationId xmlns:a16="http://schemas.microsoft.com/office/drawing/2014/main" id="{FE596542-45D7-3B4F-995B-20C65D64A66A}"/>
              </a:ext>
            </a:extLst>
          </p:cNvPr>
          <p:cNvSpPr/>
          <p:nvPr/>
        </p:nvSpPr>
        <p:spPr>
          <a:xfrm>
            <a:off x="2234241" y="2942955"/>
            <a:ext cx="4800746" cy="4003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347;p44">
            <a:extLst>
              <a:ext uri="{FF2B5EF4-FFF2-40B4-BE49-F238E27FC236}">
                <a16:creationId xmlns:a16="http://schemas.microsoft.com/office/drawing/2014/main" id="{4BB50E4A-3044-464D-98D0-0785D99332C1}"/>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WHAT MODALITIES?</a:t>
            </a:r>
            <a:endParaRPr sz="1000" dirty="0">
              <a:solidFill>
                <a:srgbClr val="B7B7B7"/>
              </a:solidFill>
            </a:endParaRPr>
          </a:p>
        </p:txBody>
      </p:sp>
      <p:sp>
        <p:nvSpPr>
          <p:cNvPr id="14" name="Google Shape;348;p44">
            <a:extLst>
              <a:ext uri="{FF2B5EF4-FFF2-40B4-BE49-F238E27FC236}">
                <a16:creationId xmlns:a16="http://schemas.microsoft.com/office/drawing/2014/main" id="{CD7082D2-E4CE-BC4E-BD99-A107BE511C6D}"/>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15" name="TextBox 14">
            <a:extLst>
              <a:ext uri="{FF2B5EF4-FFF2-40B4-BE49-F238E27FC236}">
                <a16:creationId xmlns:a16="http://schemas.microsoft.com/office/drawing/2014/main" id="{644383ED-E51C-B64F-8F80-3FD79F410FDB}"/>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2</a:t>
            </a:r>
          </a:p>
        </p:txBody>
      </p:sp>
      <p:sp>
        <p:nvSpPr>
          <p:cNvPr id="16" name="Rectangle 15">
            <a:extLst>
              <a:ext uri="{FF2B5EF4-FFF2-40B4-BE49-F238E27FC236}">
                <a16:creationId xmlns:a16="http://schemas.microsoft.com/office/drawing/2014/main" id="{DE3AD78B-099C-2543-9473-22F40E0A6698}"/>
              </a:ext>
            </a:extLst>
          </p:cNvPr>
          <p:cNvSpPr/>
          <p:nvPr/>
        </p:nvSpPr>
        <p:spPr>
          <a:xfrm>
            <a:off x="2171626" y="3821504"/>
            <a:ext cx="4800746" cy="19994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title"/>
          </p:nvPr>
        </p:nvSpPr>
        <p:spPr>
          <a:xfrm>
            <a:off x="628650" y="0"/>
            <a:ext cx="7886700" cy="984600"/>
          </a:xfrm>
          <a:prstGeom prst="rect">
            <a:avLst/>
          </a:prstGeom>
        </p:spPr>
        <p:txBody>
          <a:bodyPr spcFirstLastPara="1" wrap="square" lIns="0" tIns="34275" rIns="0" bIns="34275" anchor="ctr" anchorCtr="0">
            <a:noAutofit/>
          </a:bodyPr>
          <a:lstStyle/>
          <a:p>
            <a:pPr marL="0" lvl="0" indent="0" algn="l" rtl="0">
              <a:spcBef>
                <a:spcPts val="0"/>
              </a:spcBef>
              <a:spcAft>
                <a:spcPts val="0"/>
              </a:spcAft>
              <a:buNone/>
            </a:pPr>
            <a:r>
              <a:rPr lang="en" dirty="0"/>
              <a:t>Results: Treatment and Heroin Use</a:t>
            </a:r>
            <a:endParaRPr dirty="0"/>
          </a:p>
        </p:txBody>
      </p:sp>
      <p:graphicFrame>
        <p:nvGraphicFramePr>
          <p:cNvPr id="402" name="Google Shape;402;p49"/>
          <p:cNvGraphicFramePr/>
          <p:nvPr>
            <p:extLst>
              <p:ext uri="{D42A27DB-BD31-4B8C-83A1-F6EECF244321}">
                <p14:modId xmlns:p14="http://schemas.microsoft.com/office/powerpoint/2010/main" val="700692147"/>
              </p:ext>
            </p:extLst>
          </p:nvPr>
        </p:nvGraphicFramePr>
        <p:xfrm>
          <a:off x="628650" y="1268675"/>
          <a:ext cx="4925975" cy="2014984"/>
        </p:xfrm>
        <a:graphic>
          <a:graphicData uri="http://schemas.openxmlformats.org/drawingml/2006/table">
            <a:tbl>
              <a:tblPr>
                <a:noFill/>
                <a:tableStyleId>{4CC8EF88-DD9C-4DFE-A278-58371765F4DD}</a:tableStyleId>
              </a:tblPr>
              <a:tblGrid>
                <a:gridCol w="1704450">
                  <a:extLst>
                    <a:ext uri="{9D8B030D-6E8A-4147-A177-3AD203B41FA5}">
                      <a16:colId xmlns:a16="http://schemas.microsoft.com/office/drawing/2014/main" val="20000"/>
                    </a:ext>
                  </a:extLst>
                </a:gridCol>
                <a:gridCol w="1629500">
                  <a:extLst>
                    <a:ext uri="{9D8B030D-6E8A-4147-A177-3AD203B41FA5}">
                      <a16:colId xmlns:a16="http://schemas.microsoft.com/office/drawing/2014/main" val="20001"/>
                    </a:ext>
                  </a:extLst>
                </a:gridCol>
                <a:gridCol w="1592025">
                  <a:extLst>
                    <a:ext uri="{9D8B030D-6E8A-4147-A177-3AD203B41FA5}">
                      <a16:colId xmlns:a16="http://schemas.microsoft.com/office/drawing/2014/main" val="20002"/>
                    </a:ext>
                  </a:extLst>
                </a:gridCol>
              </a:tblGrid>
              <a:tr h="200025">
                <a:tc gridSpan="3">
                  <a:txBody>
                    <a:bodyPr/>
                    <a:lstStyle/>
                    <a:p>
                      <a:pPr marL="0" lvl="0" indent="0" algn="l" rtl="0">
                        <a:spcBef>
                          <a:spcPts val="0"/>
                        </a:spcBef>
                        <a:spcAft>
                          <a:spcPts val="0"/>
                        </a:spcAft>
                        <a:buNone/>
                      </a:pPr>
                      <a:r>
                        <a:rPr lang="en">
                          <a:solidFill>
                            <a:srgbClr val="FFFFFF"/>
                          </a:solidFill>
                        </a:rPr>
                        <a:t>Table 6: Treatment Modalities in SUD Group</a:t>
                      </a:r>
                      <a:endParaRPr>
                        <a:solidFill>
                          <a:srgbClr val="FFFFFF"/>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900">
                <a:tc>
                  <a:txBody>
                    <a:bodyPr/>
                    <a:lstStyle/>
                    <a:p>
                      <a:pPr marL="0" lvl="0" indent="0" algn="ctr" rtl="0">
                        <a:lnSpc>
                          <a:spcPct val="115000"/>
                        </a:lnSpc>
                        <a:spcBef>
                          <a:spcPts val="0"/>
                        </a:spcBef>
                        <a:spcAft>
                          <a:spcPts val="0"/>
                        </a:spcAft>
                        <a:buNone/>
                      </a:pPr>
                      <a:r>
                        <a:rPr lang="en" sz="1200" b="1" dirty="0"/>
                        <a:t>Sample</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b="1"/>
                        <a:t>Received MAT</a:t>
                      </a:r>
                      <a:endParaRPr sz="12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marR="0" lvl="0" indent="0" algn="ctr" rtl="0">
                        <a:lnSpc>
                          <a:spcPct val="115000"/>
                        </a:lnSpc>
                        <a:spcBef>
                          <a:spcPts val="0"/>
                        </a:spcBef>
                        <a:spcAft>
                          <a:spcPts val="0"/>
                        </a:spcAft>
                        <a:buNone/>
                      </a:pPr>
                      <a:r>
                        <a:rPr lang="en" sz="1200" b="1"/>
                        <a:t>Did Not Receive MAT</a:t>
                      </a:r>
                      <a:endParaRPr sz="1200" b="1"/>
                    </a:p>
                  </a:txBody>
                  <a:tcPr marL="91425" marR="9142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0025">
                <a:tc>
                  <a:txBody>
                    <a:bodyPr/>
                    <a:lstStyle/>
                    <a:p>
                      <a:pPr marL="0" lvl="0" indent="0" algn="r" rtl="0">
                        <a:lnSpc>
                          <a:spcPct val="115000"/>
                        </a:lnSpc>
                        <a:spcBef>
                          <a:spcPts val="0"/>
                        </a:spcBef>
                        <a:spcAft>
                          <a:spcPts val="0"/>
                        </a:spcAft>
                        <a:buNone/>
                      </a:pPr>
                      <a:r>
                        <a:rPr lang="en" sz="1200" i="1" dirty="0"/>
                        <a:t>SUD + Heroin </a:t>
                      </a:r>
                      <a:endParaRPr sz="1200" i="1" dirty="0"/>
                    </a:p>
                    <a:p>
                      <a:pPr marL="0" lvl="0" indent="0" algn="r" rtl="0">
                        <a:lnSpc>
                          <a:spcPct val="115000"/>
                        </a:lnSpc>
                        <a:spcBef>
                          <a:spcPts val="0"/>
                        </a:spcBef>
                        <a:spcAft>
                          <a:spcPts val="0"/>
                        </a:spcAft>
                        <a:buNone/>
                      </a:pPr>
                      <a:r>
                        <a:rPr lang="en" sz="1200" i="1" dirty="0"/>
                        <a:t>(n = 54556)</a:t>
                      </a:r>
                      <a:endParaRPr sz="12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t>2.91%</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a:t>97.09%</a:t>
                      </a:r>
                      <a:endParaRPr sz="14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a:txBody>
                    <a:bodyPr/>
                    <a:lstStyle/>
                    <a:p>
                      <a:pPr marL="0" lvl="0" indent="0" algn="r" rtl="0">
                        <a:lnSpc>
                          <a:spcPct val="115000"/>
                        </a:lnSpc>
                        <a:spcBef>
                          <a:spcPts val="0"/>
                        </a:spcBef>
                        <a:spcAft>
                          <a:spcPts val="0"/>
                        </a:spcAft>
                        <a:buNone/>
                      </a:pPr>
                      <a:r>
                        <a:rPr lang="en" sz="1200" i="1" dirty="0"/>
                        <a:t>No SUD + Heroin </a:t>
                      </a:r>
                      <a:endParaRPr sz="1200" i="1" dirty="0"/>
                    </a:p>
                    <a:p>
                      <a:pPr marL="0" lvl="0" indent="0" algn="r" rtl="0">
                        <a:lnSpc>
                          <a:spcPct val="115000"/>
                        </a:lnSpc>
                        <a:spcBef>
                          <a:spcPts val="0"/>
                        </a:spcBef>
                        <a:spcAft>
                          <a:spcPts val="0"/>
                        </a:spcAft>
                        <a:buNone/>
                      </a:pPr>
                      <a:r>
                        <a:rPr lang="en" sz="1200" i="1" dirty="0"/>
                        <a:t>(n = 16547)</a:t>
                      </a:r>
                      <a:endParaRPr sz="1200" i="1" dirty="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400" dirty="0"/>
                        <a:t>2.66%</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97.34%</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0025">
                <a:tc>
                  <a:txBody>
                    <a:bodyPr/>
                    <a:lstStyle/>
                    <a:p>
                      <a:pPr marL="0" lvl="0" indent="0" algn="r" rtl="0">
                        <a:lnSpc>
                          <a:spcPct val="115000"/>
                        </a:lnSpc>
                        <a:spcBef>
                          <a:spcPts val="0"/>
                        </a:spcBef>
                        <a:spcAft>
                          <a:spcPts val="0"/>
                        </a:spcAft>
                        <a:buNone/>
                      </a:pPr>
                      <a:r>
                        <a:rPr lang="en" sz="1200" i="1" dirty="0"/>
                        <a:t>Total heroin</a:t>
                      </a:r>
                      <a:endParaRPr sz="1200" i="1" dirty="0"/>
                    </a:p>
                    <a:p>
                      <a:pPr marL="0" lvl="0" indent="0" algn="r" rtl="0">
                        <a:lnSpc>
                          <a:spcPct val="115000"/>
                        </a:lnSpc>
                        <a:spcBef>
                          <a:spcPts val="0"/>
                        </a:spcBef>
                        <a:spcAft>
                          <a:spcPts val="0"/>
                        </a:spcAft>
                        <a:buNone/>
                      </a:pPr>
                      <a:r>
                        <a:rPr lang="en" sz="1200" i="1" dirty="0"/>
                        <a:t>(n = 71103)</a:t>
                      </a:r>
                      <a:endParaRPr sz="1200" i="1" dirty="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a:t>2.85%</a:t>
                      </a:r>
                      <a:endParaRPr sz="14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97.15%</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cxnSp>
        <p:nvCxnSpPr>
          <p:cNvPr id="403" name="Google Shape;403;p49"/>
          <p:cNvCxnSpPr/>
          <p:nvPr/>
        </p:nvCxnSpPr>
        <p:spPr>
          <a:xfrm>
            <a:off x="2603525" y="1953756"/>
            <a:ext cx="2951100" cy="0"/>
          </a:xfrm>
          <a:prstGeom prst="straightConnector1">
            <a:avLst/>
          </a:prstGeom>
          <a:noFill/>
          <a:ln w="9525" cap="flat" cmpd="sng">
            <a:solidFill>
              <a:schemeClr val="dk2"/>
            </a:solidFill>
            <a:prstDash val="solid"/>
            <a:round/>
            <a:headEnd type="none" w="med" len="med"/>
            <a:tailEnd type="none" w="med" len="med"/>
          </a:ln>
        </p:spPr>
      </p:cxnSp>
      <p:sp>
        <p:nvSpPr>
          <p:cNvPr id="7" name="Rectangle 6">
            <a:extLst>
              <a:ext uri="{FF2B5EF4-FFF2-40B4-BE49-F238E27FC236}">
                <a16:creationId xmlns:a16="http://schemas.microsoft.com/office/drawing/2014/main" id="{A44E63EE-549E-6849-AB8C-D45513CB00F4}"/>
              </a:ext>
            </a:extLst>
          </p:cNvPr>
          <p:cNvSpPr/>
          <p:nvPr/>
        </p:nvSpPr>
        <p:spPr>
          <a:xfrm>
            <a:off x="2725947" y="2026432"/>
            <a:ext cx="845389" cy="125722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47;p44">
            <a:extLst>
              <a:ext uri="{FF2B5EF4-FFF2-40B4-BE49-F238E27FC236}">
                <a16:creationId xmlns:a16="http://schemas.microsoft.com/office/drawing/2014/main" id="{C1352EF2-4B33-A443-9AB5-24438E2134C5}"/>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WHAT MODALITIES?</a:t>
            </a:r>
            <a:endParaRPr sz="1000" dirty="0">
              <a:solidFill>
                <a:srgbClr val="B7B7B7"/>
              </a:solidFill>
            </a:endParaRPr>
          </a:p>
        </p:txBody>
      </p:sp>
      <p:sp>
        <p:nvSpPr>
          <p:cNvPr id="9" name="Google Shape;348;p44">
            <a:extLst>
              <a:ext uri="{FF2B5EF4-FFF2-40B4-BE49-F238E27FC236}">
                <a16:creationId xmlns:a16="http://schemas.microsoft.com/office/drawing/2014/main" id="{C10DF602-7D94-FC48-9BA2-2EB19DF3BCC8}"/>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10" name="TextBox 9">
            <a:extLst>
              <a:ext uri="{FF2B5EF4-FFF2-40B4-BE49-F238E27FC236}">
                <a16:creationId xmlns:a16="http://schemas.microsoft.com/office/drawing/2014/main" id="{8A9EA5E3-9479-F342-895B-35C4A8647378}"/>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Results: Treatment Distribution</a:t>
            </a:r>
            <a:endParaRPr dirty="0"/>
          </a:p>
        </p:txBody>
      </p:sp>
      <p:sp>
        <p:nvSpPr>
          <p:cNvPr id="409" name="Google Shape;409;p50"/>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413" name="Google Shape;413;p50"/>
          <p:cNvSpPr txBox="1"/>
          <p:nvPr/>
        </p:nvSpPr>
        <p:spPr>
          <a:xfrm>
            <a:off x="521725" y="4359072"/>
            <a:ext cx="5513100" cy="4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2"/>
                </a:solidFill>
                <a:latin typeface="Helvetica Neue"/>
                <a:ea typeface="Helvetica Neue"/>
                <a:cs typeface="Helvetica Neue"/>
                <a:sym typeface="Helvetica Neue"/>
              </a:rPr>
              <a:t>SUD sample, logistic regression </a:t>
            </a:r>
            <a:r>
              <a:rPr lang="en" sz="1000" dirty="0" err="1">
                <a:solidFill>
                  <a:schemeClr val="dk2"/>
                </a:solidFill>
                <a:latin typeface="Helvetica Neue"/>
                <a:ea typeface="Helvetica Neue"/>
                <a:cs typeface="Helvetica Neue"/>
                <a:sym typeface="Helvetica Neue"/>
              </a:rPr>
              <a:t>covariants</a:t>
            </a:r>
            <a:r>
              <a:rPr lang="en" sz="1000" dirty="0">
                <a:solidFill>
                  <a:schemeClr val="dk2"/>
                </a:solidFill>
                <a:latin typeface="Helvetica Neue"/>
                <a:ea typeface="Helvetica Neue"/>
                <a:cs typeface="Helvetica Neue"/>
                <a:sym typeface="Helvetica Neue"/>
              </a:rPr>
              <a:t>: Age, race, sex, education, employment, insurance, mental health status, drugs, offense class, drugs</a:t>
            </a:r>
            <a:endParaRPr sz="1000" dirty="0">
              <a:solidFill>
                <a:schemeClr val="dk2"/>
              </a:solidFill>
              <a:latin typeface="Helvetica Neue"/>
              <a:ea typeface="Helvetica Neue"/>
              <a:cs typeface="Helvetica Neue"/>
              <a:sym typeface="Helvetica Neue"/>
            </a:endParaRPr>
          </a:p>
        </p:txBody>
      </p:sp>
      <p:sp>
        <p:nvSpPr>
          <p:cNvPr id="414" name="Google Shape;414;p50"/>
          <p:cNvSpPr/>
          <p:nvPr/>
        </p:nvSpPr>
        <p:spPr>
          <a:xfrm>
            <a:off x="571050" y="1092625"/>
            <a:ext cx="5387700" cy="286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Helvetica Neue"/>
                <a:ea typeface="Helvetica Neue"/>
                <a:cs typeface="Helvetica Neue"/>
                <a:sym typeface="Helvetica Neue"/>
              </a:rPr>
              <a:t>Figure 1: Adjusted Odds Ratios of Receiving Treatment in Prison</a:t>
            </a:r>
            <a:endParaRPr dirty="0">
              <a:solidFill>
                <a:srgbClr val="FFFFFF"/>
              </a:solidFill>
              <a:latin typeface="Helvetica Neue"/>
              <a:ea typeface="Helvetica Neue"/>
              <a:cs typeface="Helvetica Neue"/>
              <a:sym typeface="Helvetica Neue"/>
            </a:endParaRPr>
          </a:p>
        </p:txBody>
      </p:sp>
      <p:pic>
        <p:nvPicPr>
          <p:cNvPr id="415" name="Google Shape;415;p50"/>
          <p:cNvPicPr preferRelativeResize="0"/>
          <p:nvPr/>
        </p:nvPicPr>
        <p:blipFill>
          <a:blip r:embed="rId3">
            <a:alphaModFix/>
          </a:blip>
          <a:stretch>
            <a:fillRect/>
          </a:stretch>
        </p:blipFill>
        <p:spPr>
          <a:xfrm>
            <a:off x="571050" y="1379125"/>
            <a:ext cx="5387699" cy="3062928"/>
          </a:xfrm>
          <a:prstGeom prst="rect">
            <a:avLst/>
          </a:prstGeom>
          <a:noFill/>
          <a:ln>
            <a:noFill/>
          </a:ln>
        </p:spPr>
      </p:pic>
      <p:cxnSp>
        <p:nvCxnSpPr>
          <p:cNvPr id="416" name="Google Shape;416;p50"/>
          <p:cNvCxnSpPr/>
          <p:nvPr/>
        </p:nvCxnSpPr>
        <p:spPr>
          <a:xfrm rot="10800000">
            <a:off x="3165050" y="1470425"/>
            <a:ext cx="0" cy="2465100"/>
          </a:xfrm>
          <a:prstGeom prst="straightConnector1">
            <a:avLst/>
          </a:prstGeom>
          <a:noFill/>
          <a:ln w="9525" cap="flat" cmpd="sng">
            <a:solidFill>
              <a:schemeClr val="dk1"/>
            </a:solidFill>
            <a:prstDash val="lgDash"/>
            <a:round/>
            <a:headEnd type="none" w="med" len="med"/>
            <a:tailEnd type="none" w="med" len="med"/>
          </a:ln>
        </p:spPr>
      </p:cxnSp>
      <p:sp>
        <p:nvSpPr>
          <p:cNvPr id="2" name="TextBox 1">
            <a:extLst>
              <a:ext uri="{FF2B5EF4-FFF2-40B4-BE49-F238E27FC236}">
                <a16:creationId xmlns:a16="http://schemas.microsoft.com/office/drawing/2014/main" id="{F9E1CFD2-BFF5-3C44-945D-D7D4787DFA85}"/>
              </a:ext>
            </a:extLst>
          </p:cNvPr>
          <p:cNvSpPr txBox="1"/>
          <p:nvPr/>
        </p:nvSpPr>
        <p:spPr>
          <a:xfrm>
            <a:off x="6065453" y="1379125"/>
            <a:ext cx="2793875" cy="861774"/>
          </a:xfrm>
          <a:prstGeom prst="rect">
            <a:avLst/>
          </a:prstGeom>
          <a:noFill/>
        </p:spPr>
        <p:txBody>
          <a:bodyPr wrap="square" rtlCol="0">
            <a:spAutoFit/>
          </a:bodyPr>
          <a:lstStyle/>
          <a:p>
            <a:r>
              <a:rPr lang="en-US" dirty="0"/>
              <a:t>Black: </a:t>
            </a:r>
            <a:r>
              <a:rPr lang="en" sz="1400" dirty="0"/>
              <a:t>0.66 (CI: 0.55 - 0.80)</a:t>
            </a:r>
          </a:p>
          <a:p>
            <a:endParaRPr lang="en-US" sz="800" dirty="0"/>
          </a:p>
          <a:p>
            <a:r>
              <a:rPr lang="en-US" dirty="0"/>
              <a:t>Hispanic: </a:t>
            </a:r>
            <a:r>
              <a:rPr lang="en" sz="1400" dirty="0"/>
              <a:t>0.61 (CI: 0.51 - 0.73)</a:t>
            </a:r>
            <a:r>
              <a:rPr lang="en-US" dirty="0"/>
              <a:t> </a:t>
            </a:r>
          </a:p>
          <a:p>
            <a:r>
              <a:rPr lang="en" sz="1400" dirty="0"/>
              <a:t> </a:t>
            </a:r>
            <a:endParaRPr lang="en-US" dirty="0"/>
          </a:p>
        </p:txBody>
      </p:sp>
      <p:sp>
        <p:nvSpPr>
          <p:cNvPr id="12" name="Google Shape;414;p50">
            <a:extLst>
              <a:ext uri="{FF2B5EF4-FFF2-40B4-BE49-F238E27FC236}">
                <a16:creationId xmlns:a16="http://schemas.microsoft.com/office/drawing/2014/main" id="{A7092ECD-CCEF-B043-8467-5A65D19065C4}"/>
              </a:ext>
            </a:extLst>
          </p:cNvPr>
          <p:cNvSpPr/>
          <p:nvPr/>
        </p:nvSpPr>
        <p:spPr>
          <a:xfrm>
            <a:off x="6124755" y="1092625"/>
            <a:ext cx="2448195" cy="286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Helvetica Neue"/>
                <a:ea typeface="Helvetica Neue"/>
                <a:cs typeface="Helvetica Neue"/>
                <a:sym typeface="Helvetica Neue"/>
              </a:rPr>
              <a:t>Adjusted Odds Ratios</a:t>
            </a:r>
            <a:endParaRPr dirty="0">
              <a:solidFill>
                <a:srgbClr val="FFFFFF"/>
              </a:solidFill>
              <a:latin typeface="Helvetica Neue"/>
              <a:ea typeface="Helvetica Neue"/>
              <a:cs typeface="Helvetica Neue"/>
              <a:sym typeface="Helvetica Neue"/>
            </a:endParaRPr>
          </a:p>
        </p:txBody>
      </p:sp>
      <p:sp>
        <p:nvSpPr>
          <p:cNvPr id="14" name="TextBox 13">
            <a:extLst>
              <a:ext uri="{FF2B5EF4-FFF2-40B4-BE49-F238E27FC236}">
                <a16:creationId xmlns:a16="http://schemas.microsoft.com/office/drawing/2014/main" id="{53A63C10-00D8-D340-BBD9-350639B581AC}"/>
              </a:ext>
            </a:extLst>
          </p:cNvPr>
          <p:cNvSpPr txBox="1"/>
          <p:nvPr/>
        </p:nvSpPr>
        <p:spPr>
          <a:xfrm>
            <a:off x="6065453" y="2112371"/>
            <a:ext cx="2507497" cy="307777"/>
          </a:xfrm>
          <a:prstGeom prst="rect">
            <a:avLst/>
          </a:prstGeom>
          <a:noFill/>
        </p:spPr>
        <p:txBody>
          <a:bodyPr wrap="square" rtlCol="0">
            <a:spAutoFit/>
          </a:bodyPr>
          <a:lstStyle/>
          <a:p>
            <a:r>
              <a:rPr lang="en-US" dirty="0"/>
              <a:t>Violent: </a:t>
            </a:r>
            <a:r>
              <a:rPr lang="en" sz="1400" dirty="0"/>
              <a:t>0.69 (CI: 0.58 - 0.83) </a:t>
            </a:r>
            <a:r>
              <a:rPr lang="en-US" dirty="0"/>
              <a:t> </a:t>
            </a:r>
          </a:p>
        </p:txBody>
      </p:sp>
      <p:sp>
        <p:nvSpPr>
          <p:cNvPr id="15" name="TextBox 14">
            <a:extLst>
              <a:ext uri="{FF2B5EF4-FFF2-40B4-BE49-F238E27FC236}">
                <a16:creationId xmlns:a16="http://schemas.microsoft.com/office/drawing/2014/main" id="{C27CABFA-4A29-1842-A376-E406CAC93685}"/>
              </a:ext>
            </a:extLst>
          </p:cNvPr>
          <p:cNvSpPr txBox="1"/>
          <p:nvPr/>
        </p:nvSpPr>
        <p:spPr>
          <a:xfrm>
            <a:off x="6065453" y="2491933"/>
            <a:ext cx="2966798" cy="2523768"/>
          </a:xfrm>
          <a:prstGeom prst="rect">
            <a:avLst/>
          </a:prstGeom>
          <a:noFill/>
        </p:spPr>
        <p:txBody>
          <a:bodyPr wrap="square" rtlCol="0">
            <a:spAutoFit/>
          </a:bodyPr>
          <a:lstStyle/>
          <a:p>
            <a:r>
              <a:rPr lang="en-US" dirty="0"/>
              <a:t>Regional Variation: </a:t>
            </a:r>
          </a:p>
          <a:p>
            <a:endParaRPr lang="en-US" sz="800" dirty="0"/>
          </a:p>
          <a:p>
            <a:pPr marL="285750" indent="-285750">
              <a:buFont typeface="Arial" panose="020B0604020202020204" pitchFamily="34" charset="0"/>
              <a:buChar char="•"/>
            </a:pPr>
            <a:r>
              <a:rPr lang="en-US" dirty="0"/>
              <a:t>WNC: 1.41 (CI: </a:t>
            </a:r>
            <a:r>
              <a:rPr lang="en" sz="1400" dirty="0"/>
              <a:t>1.12 – 1.77)</a:t>
            </a:r>
            <a:endParaRPr lang="en-US"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Mid </a:t>
            </a:r>
            <a:r>
              <a:rPr lang="en-US" dirty="0" err="1"/>
              <a:t>Atl</a:t>
            </a:r>
            <a:r>
              <a:rPr lang="en-US" dirty="0"/>
              <a:t>: </a:t>
            </a:r>
            <a:r>
              <a:rPr lang="en" sz="1400" dirty="0"/>
              <a:t>2.06 (CI: 1.63 - 2.60)</a:t>
            </a:r>
            <a:r>
              <a:rPr lang="en" sz="800" dirty="0"/>
              <a:t> </a:t>
            </a:r>
            <a:endParaRPr lang="en-US" sz="800" dirty="0"/>
          </a:p>
          <a:p>
            <a:endParaRPr lang="en-US" sz="800" dirty="0"/>
          </a:p>
          <a:p>
            <a:pPr marL="285750" indent="-285750">
              <a:buFont typeface="Arial" panose="020B0604020202020204" pitchFamily="34" charset="0"/>
              <a:buChar char="•"/>
            </a:pPr>
            <a:r>
              <a:rPr lang="en-US" dirty="0"/>
              <a:t>WSC: </a:t>
            </a:r>
            <a:r>
              <a:rPr lang="en" sz="1400" dirty="0"/>
              <a:t>0.59 (CI: 0.48 - 0.72)</a:t>
            </a:r>
          </a:p>
          <a:p>
            <a:pPr marL="285750" indent="-285750">
              <a:buFont typeface="Arial" panose="020B0604020202020204" pitchFamily="34" charset="0"/>
              <a:buChar char="•"/>
            </a:pPr>
            <a:endParaRPr lang="en" sz="800" dirty="0"/>
          </a:p>
          <a:p>
            <a:pPr marL="285750" indent="-285750">
              <a:buFont typeface="Arial" panose="020B0604020202020204" pitchFamily="34" charset="0"/>
              <a:buChar char="•"/>
            </a:pPr>
            <a:r>
              <a:rPr lang="en-US" dirty="0"/>
              <a:t>S </a:t>
            </a:r>
            <a:r>
              <a:rPr lang="en-US" dirty="0" err="1"/>
              <a:t>Atl</a:t>
            </a:r>
            <a:r>
              <a:rPr lang="en-US" dirty="0"/>
              <a:t>: </a:t>
            </a:r>
            <a:r>
              <a:rPr lang="en" sz="1400" dirty="0"/>
              <a:t>0.57 (CI: 0.47- 0.69)</a:t>
            </a:r>
          </a:p>
          <a:p>
            <a:endParaRPr lang="en-US" sz="800" dirty="0"/>
          </a:p>
          <a:p>
            <a:pPr marL="285750" indent="-285750">
              <a:buFont typeface="Arial" panose="020B0604020202020204" pitchFamily="34" charset="0"/>
              <a:buChar char="•"/>
            </a:pPr>
            <a:r>
              <a:rPr lang="en-US" dirty="0"/>
              <a:t>Pacific: 0.73 (CI: 0.57 - 0.92)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2F92CFE4-B0D2-0A4C-BB22-C71E8BD6CEF1}"/>
              </a:ext>
            </a:extLst>
          </p:cNvPr>
          <p:cNvSpPr/>
          <p:nvPr/>
        </p:nvSpPr>
        <p:spPr>
          <a:xfrm>
            <a:off x="2432887" y="1561381"/>
            <a:ext cx="560480" cy="3623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349942-AE66-FA44-B0A8-184EAA8C7979}"/>
              </a:ext>
            </a:extLst>
          </p:cNvPr>
          <p:cNvSpPr/>
          <p:nvPr/>
        </p:nvSpPr>
        <p:spPr>
          <a:xfrm>
            <a:off x="2497865" y="2266259"/>
            <a:ext cx="560480" cy="17270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B64ACC-D787-1A43-A2AC-B6928BDFE759}"/>
              </a:ext>
            </a:extLst>
          </p:cNvPr>
          <p:cNvSpPr/>
          <p:nvPr/>
        </p:nvSpPr>
        <p:spPr>
          <a:xfrm>
            <a:off x="601521" y="2981616"/>
            <a:ext cx="4781323" cy="9539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347;p44">
            <a:extLst>
              <a:ext uri="{FF2B5EF4-FFF2-40B4-BE49-F238E27FC236}">
                <a16:creationId xmlns:a16="http://schemas.microsoft.com/office/drawing/2014/main" id="{2F0BB633-FC92-F241-8BCD-A90E223DC544}"/>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WHO RECEIVES TREATMENT?</a:t>
            </a:r>
            <a:endParaRPr sz="1000" dirty="0">
              <a:solidFill>
                <a:srgbClr val="B7B7B7"/>
              </a:solidFill>
            </a:endParaRPr>
          </a:p>
        </p:txBody>
      </p:sp>
      <p:sp>
        <p:nvSpPr>
          <p:cNvPr id="21" name="Google Shape;348;p44">
            <a:extLst>
              <a:ext uri="{FF2B5EF4-FFF2-40B4-BE49-F238E27FC236}">
                <a16:creationId xmlns:a16="http://schemas.microsoft.com/office/drawing/2014/main" id="{7DFD9BFB-9854-E04E-BD9A-EC94C5979D77}"/>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22" name="TextBox 21">
            <a:extLst>
              <a:ext uri="{FF2B5EF4-FFF2-40B4-BE49-F238E27FC236}">
                <a16:creationId xmlns:a16="http://schemas.microsoft.com/office/drawing/2014/main" id="{671232BD-754B-CB4F-81FF-AA40970D3B80}"/>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2"/>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Limitations</a:t>
            </a:r>
            <a:endParaRPr/>
          </a:p>
        </p:txBody>
      </p:sp>
      <p:sp>
        <p:nvSpPr>
          <p:cNvPr id="433" name="Google Shape;433;p52"/>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34" name="Google Shape;434;p52"/>
          <p:cNvSpPr txBox="1"/>
          <p:nvPr/>
        </p:nvSpPr>
        <p:spPr>
          <a:xfrm>
            <a:off x="492375" y="2708750"/>
            <a:ext cx="7283700" cy="1107300"/>
          </a:xfrm>
          <a:prstGeom prst="rect">
            <a:avLst/>
          </a:prstGeom>
          <a:noFill/>
          <a:ln>
            <a:noFill/>
          </a:ln>
        </p:spPr>
        <p:txBody>
          <a:bodyPr spcFirstLastPara="1" wrap="square" lIns="79125" tIns="39550" rIns="79125" bIns="39550" anchor="t" anchorCtr="0">
            <a:noAutofit/>
          </a:bodyPr>
          <a:lstStyle/>
          <a:p>
            <a:pPr marL="0" lvl="0" indent="0" algn="l" rtl="0">
              <a:lnSpc>
                <a:spcPct val="114000"/>
              </a:lnSpc>
              <a:spcBef>
                <a:spcPts val="0"/>
              </a:spcBef>
              <a:spcAft>
                <a:spcPts val="0"/>
              </a:spcAft>
              <a:buNone/>
            </a:pPr>
            <a:r>
              <a:rPr lang="en-US" sz="1800" b="1" dirty="0"/>
              <a:t>Most recent dataset is behind the times </a:t>
            </a:r>
          </a:p>
          <a:p>
            <a:pPr marL="457200" lvl="0" indent="-330200" algn="l" rtl="0">
              <a:lnSpc>
                <a:spcPct val="114000"/>
              </a:lnSpc>
              <a:spcBef>
                <a:spcPts val="0"/>
              </a:spcBef>
              <a:spcAft>
                <a:spcPts val="0"/>
              </a:spcAft>
              <a:buClr>
                <a:srgbClr val="000000"/>
              </a:buClr>
              <a:buSzPts val="1600"/>
              <a:buChar char="-"/>
            </a:pPr>
            <a:r>
              <a:rPr lang="en-US" sz="1800" dirty="0">
                <a:solidFill>
                  <a:srgbClr val="000000"/>
                </a:solidFill>
              </a:rPr>
              <a:t>2016 represents pre-pandemic data</a:t>
            </a:r>
          </a:p>
          <a:p>
            <a:pPr marL="457200" lvl="0" indent="-330200" algn="l" rtl="0">
              <a:lnSpc>
                <a:spcPct val="114000"/>
              </a:lnSpc>
              <a:spcBef>
                <a:spcPts val="0"/>
              </a:spcBef>
              <a:spcAft>
                <a:spcPts val="0"/>
              </a:spcAft>
              <a:buClr>
                <a:srgbClr val="000000"/>
              </a:buClr>
              <a:buSzPts val="1600"/>
              <a:buChar char="-"/>
            </a:pPr>
            <a:r>
              <a:rPr lang="en-US" sz="1800" dirty="0">
                <a:solidFill>
                  <a:srgbClr val="000000"/>
                </a:solidFill>
              </a:rPr>
              <a:t>Previous </a:t>
            </a:r>
            <a:r>
              <a:rPr lang="en-US" sz="1800" dirty="0"/>
              <a:t>Survey of Prison Inmates came out in 2004; concerns about underinvestment in data gathering in US prisons</a:t>
            </a:r>
            <a:endParaRPr sz="1800" dirty="0">
              <a:solidFill>
                <a:srgbClr val="000000"/>
              </a:solidFill>
            </a:endParaRPr>
          </a:p>
        </p:txBody>
      </p:sp>
      <p:sp>
        <p:nvSpPr>
          <p:cNvPr id="435" name="Google Shape;435;p52"/>
          <p:cNvSpPr txBox="1"/>
          <p:nvPr/>
        </p:nvSpPr>
        <p:spPr>
          <a:xfrm>
            <a:off x="492377" y="1293025"/>
            <a:ext cx="7642332" cy="1107300"/>
          </a:xfrm>
          <a:prstGeom prst="rect">
            <a:avLst/>
          </a:prstGeom>
          <a:noFill/>
          <a:ln>
            <a:noFill/>
          </a:ln>
        </p:spPr>
        <p:txBody>
          <a:bodyPr spcFirstLastPara="1" wrap="square" lIns="79125" tIns="39550" rIns="79125" bIns="39550" anchor="t" anchorCtr="0">
            <a:noAutofit/>
          </a:bodyPr>
          <a:lstStyle/>
          <a:p>
            <a:pPr marL="0" lvl="0" indent="0" algn="l" rtl="0">
              <a:lnSpc>
                <a:spcPct val="114000"/>
              </a:lnSpc>
              <a:spcBef>
                <a:spcPts val="0"/>
              </a:spcBef>
              <a:spcAft>
                <a:spcPts val="0"/>
              </a:spcAft>
              <a:buNone/>
            </a:pPr>
            <a:r>
              <a:rPr lang="en" sz="1800" b="1" dirty="0">
                <a:solidFill>
                  <a:srgbClr val="000000"/>
                </a:solidFill>
              </a:rPr>
              <a:t>Lack of granularity in survey questions</a:t>
            </a:r>
            <a:endParaRPr sz="1800" dirty="0">
              <a:solidFill>
                <a:srgbClr val="000000"/>
              </a:solidFill>
            </a:endParaRPr>
          </a:p>
          <a:p>
            <a:pPr marL="457200" lvl="0" indent="-330200" algn="l" rtl="0">
              <a:lnSpc>
                <a:spcPct val="114000"/>
              </a:lnSpc>
              <a:spcBef>
                <a:spcPts val="0"/>
              </a:spcBef>
              <a:spcAft>
                <a:spcPts val="0"/>
              </a:spcAft>
              <a:buClr>
                <a:srgbClr val="000000"/>
              </a:buClr>
              <a:buSzPts val="1600"/>
              <a:buChar char="-"/>
            </a:pPr>
            <a:r>
              <a:rPr lang="en" sz="1600" dirty="0">
                <a:solidFill>
                  <a:srgbClr val="000000"/>
                </a:solidFill>
              </a:rPr>
              <a:t>Limited categories of drugs (e.g. no Fentanyl, prescription drugs combined)</a:t>
            </a:r>
            <a:endParaRPr sz="1600" dirty="0">
              <a:solidFill>
                <a:srgbClr val="000000"/>
              </a:solidFill>
            </a:endParaRPr>
          </a:p>
          <a:p>
            <a:pPr marL="457200" lvl="0" indent="-330200" algn="l" rtl="0">
              <a:lnSpc>
                <a:spcPct val="114000"/>
              </a:lnSpc>
              <a:spcBef>
                <a:spcPts val="0"/>
              </a:spcBef>
              <a:spcAft>
                <a:spcPts val="0"/>
              </a:spcAft>
              <a:buClr>
                <a:srgbClr val="000000"/>
              </a:buClr>
              <a:buSzPts val="1600"/>
              <a:buChar char="-"/>
            </a:pPr>
            <a:r>
              <a:rPr lang="en" sz="1600" dirty="0">
                <a:solidFill>
                  <a:srgbClr val="000000"/>
                </a:solidFill>
              </a:rPr>
              <a:t>No link between substance use disorder and specific drugs</a:t>
            </a:r>
          </a:p>
          <a:p>
            <a:pPr marL="457200" lvl="0" indent="-330200" algn="l" rtl="0">
              <a:lnSpc>
                <a:spcPct val="114000"/>
              </a:lnSpc>
              <a:spcBef>
                <a:spcPts val="0"/>
              </a:spcBef>
              <a:spcAft>
                <a:spcPts val="0"/>
              </a:spcAft>
              <a:buClr>
                <a:srgbClr val="000000"/>
              </a:buClr>
              <a:buSzPts val="1600"/>
              <a:buChar char="-"/>
            </a:pPr>
            <a:r>
              <a:rPr lang="en" sz="1600" dirty="0"/>
              <a:t>No data on length / intensity of treatment</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Discussion</a:t>
            </a:r>
            <a:endParaRPr dirty="0"/>
          </a:p>
        </p:txBody>
      </p:sp>
      <p:sp>
        <p:nvSpPr>
          <p:cNvPr id="442" name="Google Shape;442;p53"/>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Google Shape;333;p43">
            <a:extLst>
              <a:ext uri="{FF2B5EF4-FFF2-40B4-BE49-F238E27FC236}">
                <a16:creationId xmlns:a16="http://schemas.microsoft.com/office/drawing/2014/main" id="{9C375F3A-D077-4F41-8906-71B4031C988E}"/>
              </a:ext>
            </a:extLst>
          </p:cNvPr>
          <p:cNvSpPr/>
          <p:nvPr/>
        </p:nvSpPr>
        <p:spPr>
          <a:xfrm>
            <a:off x="628650" y="1136350"/>
            <a:ext cx="3762195"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a:solidFill>
                  <a:srgbClr val="FFFFFF"/>
                </a:solidFill>
              </a:rPr>
              <a:t>Data shows that people with SUD are…</a:t>
            </a:r>
            <a:endParaRPr sz="1600" dirty="0">
              <a:solidFill>
                <a:srgbClr val="FFFFFF"/>
              </a:solidFill>
            </a:endParaRPr>
          </a:p>
        </p:txBody>
      </p:sp>
      <p:sp>
        <p:nvSpPr>
          <p:cNvPr id="6" name="Google Shape;333;p43">
            <a:extLst>
              <a:ext uri="{FF2B5EF4-FFF2-40B4-BE49-F238E27FC236}">
                <a16:creationId xmlns:a16="http://schemas.microsoft.com/office/drawing/2014/main" id="{C1A4EBD3-2DFC-0F4D-B1CF-41809ECC450B}"/>
              </a:ext>
            </a:extLst>
          </p:cNvPr>
          <p:cNvSpPr/>
          <p:nvPr/>
        </p:nvSpPr>
        <p:spPr>
          <a:xfrm>
            <a:off x="4588175" y="1136350"/>
            <a:ext cx="3762195"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Questions for Future Work</a:t>
            </a:r>
            <a:endParaRPr sz="1700" dirty="0">
              <a:solidFill>
                <a:srgbClr val="FFFFFF"/>
              </a:solidFill>
            </a:endParaRPr>
          </a:p>
        </p:txBody>
      </p:sp>
      <p:sp>
        <p:nvSpPr>
          <p:cNvPr id="7" name="Google Shape;441;p53">
            <a:extLst>
              <a:ext uri="{FF2B5EF4-FFF2-40B4-BE49-F238E27FC236}">
                <a16:creationId xmlns:a16="http://schemas.microsoft.com/office/drawing/2014/main" id="{75D8E1DB-9693-B743-9481-7690430BC3B2}"/>
              </a:ext>
            </a:extLst>
          </p:cNvPr>
          <p:cNvSpPr txBox="1">
            <a:spLocks/>
          </p:cNvSpPr>
          <p:nvPr/>
        </p:nvSpPr>
        <p:spPr>
          <a:xfrm>
            <a:off x="4596801" y="1587150"/>
            <a:ext cx="3762195" cy="9846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rgbClr val="800000"/>
              </a:buClr>
              <a:buSzPts val="1800"/>
              <a:buFont typeface="Arial"/>
              <a:buChar char="•"/>
              <a:defRPr sz="1800" b="0" i="0" u="none" strike="noStrike" cap="none">
                <a:solidFill>
                  <a:srgbClr val="767676"/>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rgbClr val="800000"/>
              </a:buClr>
              <a:buSzPts val="1500"/>
              <a:buFont typeface="Arial"/>
              <a:buChar char="•"/>
              <a:defRPr sz="1500" b="0" i="0" u="none" strike="noStrike" cap="none">
                <a:solidFill>
                  <a:srgbClr val="767676"/>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rgbClr val="800000"/>
              </a:buClr>
              <a:buSzPts val="1400"/>
              <a:buFont typeface="Arial"/>
              <a:buChar char="•"/>
              <a:defRPr sz="1400" b="0" i="0" u="none" strike="noStrike" cap="none">
                <a:solidFill>
                  <a:srgbClr val="767676"/>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27000" indent="0">
              <a:lnSpc>
                <a:spcPct val="115000"/>
              </a:lnSpc>
              <a:spcBef>
                <a:spcPts val="1200"/>
              </a:spcBef>
              <a:buSzPts val="1600"/>
              <a:buNone/>
            </a:pPr>
            <a:r>
              <a:rPr lang="en-US" sz="1600" b="1" dirty="0">
                <a:solidFill>
                  <a:schemeClr val="dk1"/>
                </a:solidFill>
                <a:latin typeface="Arial"/>
                <a:ea typeface="Arial"/>
                <a:cs typeface="Arial"/>
                <a:sym typeface="Arial"/>
              </a:rPr>
              <a:t>Are there alternatives to prison </a:t>
            </a:r>
            <a:r>
              <a:rPr lang="en-US" sz="1600" dirty="0">
                <a:solidFill>
                  <a:schemeClr val="dk1"/>
                </a:solidFill>
                <a:latin typeface="Arial"/>
                <a:ea typeface="Arial"/>
                <a:cs typeface="Arial"/>
                <a:sym typeface="Arial"/>
              </a:rPr>
              <a:t>that can better accommodate the health and treatment needs of a less violent group?</a:t>
            </a:r>
            <a:endParaRPr lang="en-US" sz="1600" b="1" dirty="0">
              <a:solidFill>
                <a:schemeClr val="dk1"/>
              </a:solidFill>
              <a:latin typeface="Arial"/>
              <a:ea typeface="Arial"/>
              <a:cs typeface="Arial"/>
              <a:sym typeface="Arial"/>
            </a:endParaRPr>
          </a:p>
        </p:txBody>
      </p:sp>
      <p:sp>
        <p:nvSpPr>
          <p:cNvPr id="15" name="Google Shape;283;p39">
            <a:extLst>
              <a:ext uri="{FF2B5EF4-FFF2-40B4-BE49-F238E27FC236}">
                <a16:creationId xmlns:a16="http://schemas.microsoft.com/office/drawing/2014/main" id="{3E72D0C1-8F2C-9A42-B82D-56DB4D50F28D}"/>
              </a:ext>
            </a:extLst>
          </p:cNvPr>
          <p:cNvSpPr/>
          <p:nvPr/>
        </p:nvSpPr>
        <p:spPr>
          <a:xfrm>
            <a:off x="1027349" y="1748204"/>
            <a:ext cx="3363495" cy="8235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t>People with SUD are more </a:t>
            </a:r>
            <a:r>
              <a:rPr lang="en" sz="1600" b="1" dirty="0"/>
              <a:t>vulnerable</a:t>
            </a:r>
            <a:r>
              <a:rPr lang="en" sz="1600" dirty="0"/>
              <a:t>, less </a:t>
            </a:r>
            <a:r>
              <a:rPr lang="en" sz="1600" b="1" dirty="0"/>
              <a:t>healthy</a:t>
            </a:r>
            <a:r>
              <a:rPr lang="en" sz="1600" dirty="0"/>
              <a:t> and less likely serving </a:t>
            </a:r>
            <a:r>
              <a:rPr lang="en" sz="1600" b="1" dirty="0"/>
              <a:t>violent</a:t>
            </a:r>
            <a:r>
              <a:rPr lang="en" sz="1600" dirty="0"/>
              <a:t> offenses</a:t>
            </a:r>
            <a:endParaRPr sz="1600" dirty="0"/>
          </a:p>
        </p:txBody>
      </p:sp>
      <p:sp>
        <p:nvSpPr>
          <p:cNvPr id="16" name="Google Shape;284;p39">
            <a:extLst>
              <a:ext uri="{FF2B5EF4-FFF2-40B4-BE49-F238E27FC236}">
                <a16:creationId xmlns:a16="http://schemas.microsoft.com/office/drawing/2014/main" id="{C14629E2-87BA-724D-9F62-DD3FEA5A62D6}"/>
              </a:ext>
            </a:extLst>
          </p:cNvPr>
          <p:cNvSpPr/>
          <p:nvPr/>
        </p:nvSpPr>
        <p:spPr>
          <a:xfrm>
            <a:off x="628650" y="1791404"/>
            <a:ext cx="398700" cy="39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lt1"/>
                </a:solidFill>
              </a:rPr>
              <a:t>1</a:t>
            </a:r>
            <a:endParaRPr b="1" dirty="0">
              <a:solidFill>
                <a:schemeClr val="lt1"/>
              </a:solidFill>
            </a:endParaRPr>
          </a:p>
        </p:txBody>
      </p:sp>
      <p:sp>
        <p:nvSpPr>
          <p:cNvPr id="17" name="Google Shape;283;p39">
            <a:extLst>
              <a:ext uri="{FF2B5EF4-FFF2-40B4-BE49-F238E27FC236}">
                <a16:creationId xmlns:a16="http://schemas.microsoft.com/office/drawing/2014/main" id="{21FCBA8B-DE45-5649-A5FF-F59D07E1F30A}"/>
              </a:ext>
            </a:extLst>
          </p:cNvPr>
          <p:cNvSpPr/>
          <p:nvPr/>
        </p:nvSpPr>
        <p:spPr>
          <a:xfrm>
            <a:off x="1027349" y="2726399"/>
            <a:ext cx="3363495" cy="8235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t>Treatment rates are </a:t>
            </a:r>
            <a:r>
              <a:rPr lang="en" sz="1600" b="1" dirty="0"/>
              <a:t>low</a:t>
            </a:r>
            <a:r>
              <a:rPr lang="en" sz="1600" dirty="0"/>
              <a:t> across the board, and almost </a:t>
            </a:r>
            <a:r>
              <a:rPr lang="en" sz="1600" b="1" dirty="0"/>
              <a:t>non-existent</a:t>
            </a:r>
            <a:r>
              <a:rPr lang="en" sz="1600" dirty="0"/>
              <a:t> with medication assisted therapies</a:t>
            </a:r>
            <a:endParaRPr sz="1600" dirty="0"/>
          </a:p>
        </p:txBody>
      </p:sp>
      <p:sp>
        <p:nvSpPr>
          <p:cNvPr id="18" name="Google Shape;284;p39">
            <a:extLst>
              <a:ext uri="{FF2B5EF4-FFF2-40B4-BE49-F238E27FC236}">
                <a16:creationId xmlns:a16="http://schemas.microsoft.com/office/drawing/2014/main" id="{B0D5B2C6-B8CB-3C42-B235-E5123AB1061E}"/>
              </a:ext>
            </a:extLst>
          </p:cNvPr>
          <p:cNvSpPr/>
          <p:nvPr/>
        </p:nvSpPr>
        <p:spPr>
          <a:xfrm>
            <a:off x="628650" y="2801497"/>
            <a:ext cx="398700" cy="39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lt1"/>
                </a:solidFill>
              </a:rPr>
              <a:t>2</a:t>
            </a:r>
            <a:endParaRPr b="1" dirty="0">
              <a:solidFill>
                <a:schemeClr val="lt1"/>
              </a:solidFill>
            </a:endParaRPr>
          </a:p>
        </p:txBody>
      </p:sp>
      <p:sp>
        <p:nvSpPr>
          <p:cNvPr id="19" name="Google Shape;283;p39">
            <a:extLst>
              <a:ext uri="{FF2B5EF4-FFF2-40B4-BE49-F238E27FC236}">
                <a16:creationId xmlns:a16="http://schemas.microsoft.com/office/drawing/2014/main" id="{F2702914-DEF1-0541-8708-3F6385FCB5E0}"/>
              </a:ext>
            </a:extLst>
          </p:cNvPr>
          <p:cNvSpPr/>
          <p:nvPr/>
        </p:nvSpPr>
        <p:spPr>
          <a:xfrm>
            <a:off x="1027349" y="3672037"/>
            <a:ext cx="3363495" cy="10700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t>Treatment is less available to people who identify as </a:t>
            </a:r>
            <a:r>
              <a:rPr lang="en" sz="1600" b="1" dirty="0"/>
              <a:t>Black or Hispanic, </a:t>
            </a:r>
            <a:r>
              <a:rPr lang="en" sz="1600" dirty="0"/>
              <a:t>to people serving </a:t>
            </a:r>
            <a:r>
              <a:rPr lang="en" sz="1600" b="1" dirty="0"/>
              <a:t>violent </a:t>
            </a:r>
            <a:r>
              <a:rPr lang="en" sz="1600" dirty="0"/>
              <a:t>offenses, and </a:t>
            </a:r>
            <a:r>
              <a:rPr lang="en" sz="1600" b="1" dirty="0"/>
              <a:t>regionally</a:t>
            </a:r>
            <a:endParaRPr sz="1600" b="1" dirty="0"/>
          </a:p>
        </p:txBody>
      </p:sp>
      <p:sp>
        <p:nvSpPr>
          <p:cNvPr id="20" name="Google Shape;284;p39">
            <a:extLst>
              <a:ext uri="{FF2B5EF4-FFF2-40B4-BE49-F238E27FC236}">
                <a16:creationId xmlns:a16="http://schemas.microsoft.com/office/drawing/2014/main" id="{C3D54533-1EF9-7540-B986-62BBA934E19E}"/>
              </a:ext>
            </a:extLst>
          </p:cNvPr>
          <p:cNvSpPr/>
          <p:nvPr/>
        </p:nvSpPr>
        <p:spPr>
          <a:xfrm>
            <a:off x="628650" y="3747135"/>
            <a:ext cx="398700" cy="39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lt1"/>
                </a:solidFill>
              </a:rPr>
              <a:t>3</a:t>
            </a:r>
            <a:endParaRPr b="1" dirty="0">
              <a:solidFill>
                <a:schemeClr val="lt1"/>
              </a:solidFill>
            </a:endParaRPr>
          </a:p>
        </p:txBody>
      </p:sp>
      <p:sp>
        <p:nvSpPr>
          <p:cNvPr id="21" name="Google Shape;441;p53">
            <a:extLst>
              <a:ext uri="{FF2B5EF4-FFF2-40B4-BE49-F238E27FC236}">
                <a16:creationId xmlns:a16="http://schemas.microsoft.com/office/drawing/2014/main" id="{B777D81D-F004-704D-B223-84FE4105E9B4}"/>
              </a:ext>
            </a:extLst>
          </p:cNvPr>
          <p:cNvSpPr txBox="1">
            <a:spLocks/>
          </p:cNvSpPr>
          <p:nvPr/>
        </p:nvSpPr>
        <p:spPr>
          <a:xfrm>
            <a:off x="4596801" y="2629141"/>
            <a:ext cx="3762195" cy="9846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rgbClr val="800000"/>
              </a:buClr>
              <a:buSzPts val="1800"/>
              <a:buFont typeface="Arial"/>
              <a:buChar char="•"/>
              <a:defRPr sz="1800" b="0" i="0" u="none" strike="noStrike" cap="none">
                <a:solidFill>
                  <a:srgbClr val="767676"/>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rgbClr val="800000"/>
              </a:buClr>
              <a:buSzPts val="1500"/>
              <a:buFont typeface="Arial"/>
              <a:buChar char="•"/>
              <a:defRPr sz="1500" b="0" i="0" u="none" strike="noStrike" cap="none">
                <a:solidFill>
                  <a:srgbClr val="767676"/>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rgbClr val="800000"/>
              </a:buClr>
              <a:buSzPts val="1400"/>
              <a:buFont typeface="Arial"/>
              <a:buChar char="•"/>
              <a:defRPr sz="1400" b="0" i="0" u="none" strike="noStrike" cap="none">
                <a:solidFill>
                  <a:srgbClr val="767676"/>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27000" indent="0">
              <a:lnSpc>
                <a:spcPct val="115000"/>
              </a:lnSpc>
              <a:spcBef>
                <a:spcPts val="1200"/>
              </a:spcBef>
              <a:buSzPts val="1600"/>
              <a:buNone/>
            </a:pPr>
            <a:r>
              <a:rPr lang="en-US" sz="1600" b="1" dirty="0">
                <a:solidFill>
                  <a:schemeClr val="dk1"/>
                </a:solidFill>
                <a:latin typeface="Arial"/>
                <a:ea typeface="Arial"/>
                <a:cs typeface="Arial"/>
                <a:sym typeface="Arial"/>
              </a:rPr>
              <a:t>How can we expand access </a:t>
            </a:r>
            <a:r>
              <a:rPr lang="en-US" sz="1600" dirty="0">
                <a:solidFill>
                  <a:schemeClr val="dk1"/>
                </a:solidFill>
                <a:latin typeface="Arial"/>
                <a:ea typeface="Arial"/>
                <a:cs typeface="Arial"/>
                <a:sym typeface="Arial"/>
              </a:rPr>
              <a:t>within these facilities to life-saving treatments?</a:t>
            </a:r>
            <a:endParaRPr lang="en-US" sz="1600" b="1" dirty="0">
              <a:solidFill>
                <a:schemeClr val="dk1"/>
              </a:solidFill>
              <a:latin typeface="Arial"/>
              <a:ea typeface="Arial"/>
              <a:cs typeface="Arial"/>
              <a:sym typeface="Arial"/>
            </a:endParaRPr>
          </a:p>
        </p:txBody>
      </p:sp>
      <p:sp>
        <p:nvSpPr>
          <p:cNvPr id="22" name="Google Shape;441;p53">
            <a:extLst>
              <a:ext uri="{FF2B5EF4-FFF2-40B4-BE49-F238E27FC236}">
                <a16:creationId xmlns:a16="http://schemas.microsoft.com/office/drawing/2014/main" id="{B857C1CC-18C1-A64E-A1FB-3E8CE2503931}"/>
              </a:ext>
            </a:extLst>
          </p:cNvPr>
          <p:cNvSpPr txBox="1">
            <a:spLocks/>
          </p:cNvSpPr>
          <p:nvPr/>
        </p:nvSpPr>
        <p:spPr>
          <a:xfrm>
            <a:off x="4596801" y="3596704"/>
            <a:ext cx="3762195" cy="9846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rgbClr val="800000"/>
              </a:buClr>
              <a:buSzPts val="1800"/>
              <a:buFont typeface="Arial"/>
              <a:buChar char="•"/>
              <a:defRPr sz="1800" b="0" i="0" u="none" strike="noStrike" cap="none">
                <a:solidFill>
                  <a:srgbClr val="767676"/>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rgbClr val="800000"/>
              </a:buClr>
              <a:buSzPts val="1500"/>
              <a:buFont typeface="Arial"/>
              <a:buChar char="•"/>
              <a:defRPr sz="1500" b="0" i="0" u="none" strike="noStrike" cap="none">
                <a:solidFill>
                  <a:srgbClr val="767676"/>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rgbClr val="800000"/>
              </a:buClr>
              <a:buSzPts val="1400"/>
              <a:buFont typeface="Arial"/>
              <a:buChar char="•"/>
              <a:defRPr sz="1400" b="0" i="0" u="none" strike="noStrike" cap="none">
                <a:solidFill>
                  <a:srgbClr val="767676"/>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27000" indent="0">
              <a:lnSpc>
                <a:spcPct val="115000"/>
              </a:lnSpc>
              <a:spcBef>
                <a:spcPts val="1200"/>
              </a:spcBef>
              <a:buSzPts val="1600"/>
              <a:buNone/>
            </a:pPr>
            <a:r>
              <a:rPr lang="en-US" sz="1600" b="1" dirty="0">
                <a:solidFill>
                  <a:schemeClr val="dk1"/>
                </a:solidFill>
                <a:latin typeface="Arial"/>
                <a:ea typeface="Arial"/>
                <a:cs typeface="Arial"/>
                <a:sym typeface="Arial"/>
              </a:rPr>
              <a:t>How can we prepare to care</a:t>
            </a:r>
            <a:r>
              <a:rPr lang="en-US" sz="1600" dirty="0">
                <a:solidFill>
                  <a:schemeClr val="dk1"/>
                </a:solidFill>
                <a:latin typeface="Arial"/>
                <a:ea typeface="Arial"/>
                <a:cs typeface="Arial"/>
                <a:sym typeface="Arial"/>
              </a:rPr>
              <a:t> for people on release, knowing the lack of treatment within prisons?</a:t>
            </a:r>
            <a:endParaRPr lang="en-US" sz="16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406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p:bldP spid="16" grpId="0" animBg="1"/>
      <p:bldP spid="17" grpId="0"/>
      <p:bldP spid="18" grpId="0" animBg="1"/>
      <p:bldP spid="19" grpId="0"/>
      <p:bldP spid="20"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6"/>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p>
            <a:pPr marL="0" lvl="0" indent="0" algn="l" rtl="0">
              <a:lnSpc>
                <a:spcPct val="90000"/>
              </a:lnSpc>
              <a:spcBef>
                <a:spcPts val="0"/>
              </a:spcBef>
              <a:spcAft>
                <a:spcPts val="0"/>
              </a:spcAft>
              <a:buSzPts val="1400"/>
              <a:buNone/>
            </a:pPr>
            <a:r>
              <a:rPr lang="en-US" b="1" dirty="0">
                <a:solidFill>
                  <a:schemeClr val="dk1"/>
                </a:solidFill>
              </a:rPr>
              <a:t>Samuel Chen</a:t>
            </a:r>
          </a:p>
          <a:p>
            <a:pPr marL="0" lvl="0" indent="0" algn="l" rtl="0">
              <a:lnSpc>
                <a:spcPct val="90000"/>
              </a:lnSpc>
              <a:spcBef>
                <a:spcPts val="800"/>
              </a:spcBef>
              <a:spcAft>
                <a:spcPts val="0"/>
              </a:spcAft>
              <a:buSzPts val="1400"/>
              <a:buNone/>
            </a:pPr>
            <a:r>
              <a:rPr lang="en-US" u="sng" dirty="0">
                <a:solidFill>
                  <a:schemeClr val="hlink"/>
                </a:solidFill>
              </a:rPr>
              <a:t>sjc1@uchicagomedicine.org</a:t>
            </a:r>
            <a:endParaRPr dirty="0">
              <a:solidFill>
                <a:schemeClr val="accent1"/>
              </a:solidFill>
            </a:endParaRPr>
          </a:p>
        </p:txBody>
      </p:sp>
      <p:sp>
        <p:nvSpPr>
          <p:cNvPr id="464" name="Google Shape;464;p5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740A7-6751-634D-B45A-BAE2719F7C42}"/>
              </a:ext>
            </a:extLst>
          </p:cNvPr>
          <p:cNvSpPr>
            <a:spLocks noGrp="1"/>
          </p:cNvSpPr>
          <p:nvPr>
            <p:ph type="body" idx="1"/>
          </p:nvPr>
        </p:nvSpPr>
        <p:spPr>
          <a:xfrm>
            <a:off x="329610" y="1823195"/>
            <a:ext cx="5996762" cy="2801967"/>
          </a:xfrm>
        </p:spPr>
        <p:txBody>
          <a:bodyPr>
            <a:normAutofit/>
          </a:bodyPr>
          <a:lstStyle/>
          <a:p>
            <a:r>
              <a:rPr lang="en-US" dirty="0"/>
              <a:t>Bibliography:</a:t>
            </a:r>
          </a:p>
          <a:p>
            <a:pPr marL="0" lvl="0" indent="0" rtl="0">
              <a:spcBef>
                <a:spcPts val="0"/>
              </a:spcBef>
              <a:spcAft>
                <a:spcPts val="0"/>
              </a:spcAft>
              <a:buNone/>
            </a:pPr>
            <a:endParaRPr lang="en" sz="1400" dirty="0">
              <a:latin typeface="Helvetica Neue"/>
              <a:ea typeface="Helvetica Neue"/>
              <a:cs typeface="Helvetica Neue"/>
              <a:sym typeface="Helvetica Neue"/>
            </a:endParaRPr>
          </a:p>
          <a:p>
            <a:pPr marL="0" lvl="0" indent="0" rtl="0">
              <a:spcBef>
                <a:spcPts val="0"/>
              </a:spcBef>
              <a:spcAft>
                <a:spcPts val="0"/>
              </a:spcAft>
              <a:buNone/>
            </a:pPr>
            <a:r>
              <a:rPr lang="en" sz="1400" u="sng" dirty="0">
                <a:solidFill>
                  <a:schemeClr val="hlink"/>
                </a:solidFill>
                <a:latin typeface="Helvetica Neue"/>
                <a:ea typeface="Helvetica Neue"/>
                <a:cs typeface="Helvetica Neue"/>
                <a:sym typeface="Helvetica Neue"/>
                <a:hlinkClick r:id="rId2"/>
              </a:rPr>
              <a:t>1. https://blogs.cdc.gov/nchs/2023/05/18/7365/</a:t>
            </a:r>
            <a:endParaRPr lang="en" sz="1400" dirty="0">
              <a:latin typeface="Helvetica Neue"/>
              <a:ea typeface="Helvetica Neue"/>
              <a:cs typeface="Helvetica Neue"/>
              <a:sym typeface="Helvetica Neue"/>
            </a:endParaRPr>
          </a:p>
          <a:p>
            <a:pPr marL="0" lvl="0" indent="0" rtl="0">
              <a:spcBef>
                <a:spcPts val="0"/>
              </a:spcBef>
              <a:spcAft>
                <a:spcPts val="0"/>
              </a:spcAft>
              <a:buNone/>
            </a:pPr>
            <a:r>
              <a:rPr lang="en" sz="1400" u="sng" dirty="0">
                <a:solidFill>
                  <a:schemeClr val="hlink"/>
                </a:solidFill>
                <a:latin typeface="Helvetica Neue"/>
                <a:ea typeface="Helvetica Neue"/>
                <a:cs typeface="Helvetica Neue"/>
                <a:sym typeface="Helvetica Neue"/>
                <a:hlinkClick r:id="rId3"/>
              </a:rPr>
              <a:t>2. https://www.cdc.gov/nchs/data/databriefs/db457-tables.pdf#1</a:t>
            </a:r>
            <a:endParaRPr lang="en" sz="1400" dirty="0">
              <a:latin typeface="Helvetica Neue"/>
              <a:ea typeface="Helvetica Neue"/>
              <a:cs typeface="Helvetica Neue"/>
              <a:sym typeface="Helvetica Neue"/>
            </a:endParaRPr>
          </a:p>
          <a:p>
            <a:pPr marL="0" lvl="0" indent="0" rtl="0">
              <a:spcBef>
                <a:spcPts val="0"/>
              </a:spcBef>
              <a:spcAft>
                <a:spcPts val="0"/>
              </a:spcAft>
              <a:buNone/>
            </a:pPr>
            <a:r>
              <a:rPr lang="en" sz="1400" u="sng" dirty="0">
                <a:solidFill>
                  <a:schemeClr val="hlink"/>
                </a:solidFill>
                <a:latin typeface="Helvetica Neue"/>
                <a:ea typeface="Helvetica Neue"/>
                <a:cs typeface="Helvetica Neue"/>
                <a:sym typeface="Helvetica Neue"/>
                <a:hlinkClick r:id="rId4"/>
              </a:rPr>
              <a:t>3. https://www.sciencedirect.com/science/article/pii/S2949875923000218?via%3Dihub</a:t>
            </a:r>
            <a:endParaRPr lang="en" sz="1400" dirty="0">
              <a:latin typeface="Helvetica Neue"/>
              <a:ea typeface="Helvetica Neue"/>
              <a:cs typeface="Helvetica Neue"/>
              <a:sym typeface="Helvetica Neue"/>
            </a:endParaRPr>
          </a:p>
          <a:p>
            <a:pPr marL="0" lvl="0" indent="0" rtl="0">
              <a:spcBef>
                <a:spcPts val="0"/>
              </a:spcBef>
              <a:spcAft>
                <a:spcPts val="0"/>
              </a:spcAft>
              <a:buNone/>
            </a:pPr>
            <a:r>
              <a:rPr lang="en" sz="1400" u="sng" dirty="0">
                <a:solidFill>
                  <a:schemeClr val="hlink"/>
                </a:solidFill>
                <a:latin typeface="Helvetica Neue"/>
                <a:ea typeface="Helvetica Neue"/>
                <a:cs typeface="Helvetica Neue"/>
                <a:sym typeface="Helvetica Neue"/>
                <a:hlinkClick r:id="rId5"/>
              </a:rPr>
              <a:t>4. https://www.ncbi.nlm.nih.gov/pmc/articles/PMC6085027/</a:t>
            </a:r>
            <a:endParaRPr lang="en" sz="1400" dirty="0">
              <a:latin typeface="Helvetica Neue"/>
              <a:ea typeface="Helvetica Neue"/>
              <a:cs typeface="Helvetica Neue"/>
              <a:sym typeface="Helvetica Neue"/>
            </a:endParaRPr>
          </a:p>
          <a:p>
            <a:pPr marL="0" lvl="0" indent="0" rtl="0">
              <a:spcBef>
                <a:spcPts val="0"/>
              </a:spcBef>
              <a:spcAft>
                <a:spcPts val="0"/>
              </a:spcAft>
              <a:buNone/>
            </a:pPr>
            <a:r>
              <a:rPr lang="en" sz="1400" dirty="0">
                <a:latin typeface="Helvetica Neue"/>
                <a:ea typeface="Helvetica Neue"/>
                <a:cs typeface="Helvetica Neue"/>
                <a:sym typeface="Helvetica Neue"/>
                <a:hlinkClick r:id="rId6"/>
              </a:rPr>
              <a:t>5. https://jamanetwork.com/journals/jamapsychiatry/fullarticle/2780655</a:t>
            </a:r>
            <a:endParaRPr lang="en" sz="1400" dirty="0">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61795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Participant Demographics</a:t>
            </a:r>
            <a:endParaRPr/>
          </a:p>
        </p:txBody>
      </p:sp>
      <p:sp>
        <p:nvSpPr>
          <p:cNvPr id="345" name="Google Shape;345;p44"/>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349" name="Google Shape;349;p44"/>
          <p:cNvGraphicFramePr/>
          <p:nvPr>
            <p:extLst>
              <p:ext uri="{D42A27DB-BD31-4B8C-83A1-F6EECF244321}">
                <p14:modId xmlns:p14="http://schemas.microsoft.com/office/powerpoint/2010/main" val="1752293302"/>
              </p:ext>
            </p:extLst>
          </p:nvPr>
        </p:nvGraphicFramePr>
        <p:xfrm>
          <a:off x="2028000" y="1060675"/>
          <a:ext cx="5088000" cy="3660505"/>
        </p:xfrm>
        <a:graphic>
          <a:graphicData uri="http://schemas.openxmlformats.org/drawingml/2006/table">
            <a:tbl>
              <a:tblPr>
                <a:noFill/>
                <a:tableStyleId>{4CC8EF88-DD9C-4DFE-A278-58371765F4DD}</a:tableStyleId>
              </a:tblPr>
              <a:tblGrid>
                <a:gridCol w="476250">
                  <a:extLst>
                    <a:ext uri="{9D8B030D-6E8A-4147-A177-3AD203B41FA5}">
                      <a16:colId xmlns:a16="http://schemas.microsoft.com/office/drawing/2014/main" val="20000"/>
                    </a:ext>
                  </a:extLst>
                </a:gridCol>
                <a:gridCol w="612925">
                  <a:extLst>
                    <a:ext uri="{9D8B030D-6E8A-4147-A177-3AD203B41FA5}">
                      <a16:colId xmlns:a16="http://schemas.microsoft.com/office/drawing/2014/main" val="20001"/>
                    </a:ext>
                  </a:extLst>
                </a:gridCol>
                <a:gridCol w="82550">
                  <a:extLst>
                    <a:ext uri="{9D8B030D-6E8A-4147-A177-3AD203B41FA5}">
                      <a16:colId xmlns:a16="http://schemas.microsoft.com/office/drawing/2014/main" val="1375005045"/>
                    </a:ext>
                  </a:extLst>
                </a:gridCol>
                <a:gridCol w="1101300">
                  <a:extLst>
                    <a:ext uri="{9D8B030D-6E8A-4147-A177-3AD203B41FA5}">
                      <a16:colId xmlns:a16="http://schemas.microsoft.com/office/drawing/2014/main" val="20002"/>
                    </a:ext>
                  </a:extLst>
                </a:gridCol>
                <a:gridCol w="888725">
                  <a:extLst>
                    <a:ext uri="{9D8B030D-6E8A-4147-A177-3AD203B41FA5}">
                      <a16:colId xmlns:a16="http://schemas.microsoft.com/office/drawing/2014/main" val="20003"/>
                    </a:ext>
                  </a:extLst>
                </a:gridCol>
                <a:gridCol w="1101250">
                  <a:extLst>
                    <a:ext uri="{9D8B030D-6E8A-4147-A177-3AD203B41FA5}">
                      <a16:colId xmlns:a16="http://schemas.microsoft.com/office/drawing/2014/main" val="20004"/>
                    </a:ext>
                  </a:extLst>
                </a:gridCol>
                <a:gridCol w="825000">
                  <a:extLst>
                    <a:ext uri="{9D8B030D-6E8A-4147-A177-3AD203B41FA5}">
                      <a16:colId xmlns:a16="http://schemas.microsoft.com/office/drawing/2014/main" val="20005"/>
                    </a:ext>
                  </a:extLst>
                </a:gridCol>
              </a:tblGrid>
              <a:tr h="196850">
                <a:tc gridSpan="7">
                  <a:txBody>
                    <a:bodyPr/>
                    <a:lstStyle/>
                    <a:p>
                      <a:pPr marL="0" lvl="0" indent="0" algn="l" rtl="0">
                        <a:spcBef>
                          <a:spcPts val="0"/>
                        </a:spcBef>
                        <a:spcAft>
                          <a:spcPts val="0"/>
                        </a:spcAft>
                        <a:buNone/>
                      </a:pPr>
                      <a:r>
                        <a:rPr lang="en" dirty="0" err="1">
                          <a:solidFill>
                            <a:srgbClr val="FFFFFF"/>
                          </a:solidFill>
                        </a:rPr>
                        <a:t>Sociodemographics</a:t>
                      </a:r>
                      <a:r>
                        <a:rPr lang="en" dirty="0">
                          <a:solidFill>
                            <a:srgbClr val="FFFFFF"/>
                          </a:solidFill>
                        </a:rPr>
                        <a:t> of SUD and non-SUD groups</a:t>
                      </a:r>
                      <a:endParaRPr dirty="0">
                        <a:solidFill>
                          <a:srgbClr val="FFFFFF"/>
                        </a:solidFill>
                      </a:endParaRPr>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2475">
                <a:tc gridSpan="2">
                  <a:txBody>
                    <a:bodyPr/>
                    <a:lstStyle/>
                    <a:p>
                      <a:pPr marL="0" lvl="0" indent="0" algn="l" rtl="0">
                        <a:spcBef>
                          <a:spcPts val="0"/>
                        </a:spcBef>
                        <a:spcAft>
                          <a:spcPts val="0"/>
                        </a:spcAft>
                        <a:buNone/>
                      </a:pP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Non-SUD</a:t>
                      </a:r>
                      <a:endParaRPr sz="1000" b="1" dirty="0"/>
                    </a:p>
                    <a:p>
                      <a:pPr marL="0" lvl="0" indent="0" algn="ctr" rtl="0">
                        <a:lnSpc>
                          <a:spcPct val="115000"/>
                        </a:lnSpc>
                        <a:spcBef>
                          <a:spcPts val="0"/>
                        </a:spcBef>
                        <a:spcAft>
                          <a:spcPts val="0"/>
                        </a:spcAft>
                        <a:buNone/>
                      </a:pPr>
                      <a:r>
                        <a:rPr lang="en" sz="1000" b="1" dirty="0"/>
                        <a:t>(n = 395151)</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SUD</a:t>
                      </a:r>
                      <a:endParaRPr sz="1000" b="1" dirty="0"/>
                    </a:p>
                    <a:p>
                      <a:pPr marL="0" lvl="0" indent="0" algn="ctr" rtl="0">
                        <a:lnSpc>
                          <a:spcPct val="115000"/>
                        </a:lnSpc>
                        <a:spcBef>
                          <a:spcPts val="0"/>
                        </a:spcBef>
                        <a:spcAft>
                          <a:spcPts val="0"/>
                        </a:spcAft>
                        <a:buNone/>
                      </a:pPr>
                      <a:r>
                        <a:rPr lang="en" sz="1000" b="1" dirty="0"/>
                        <a:t>(n = 272346)</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Percent of Total</a:t>
                      </a:r>
                      <a:endParaRPr sz="1000" b="1" dirty="0"/>
                    </a:p>
                    <a:p>
                      <a:pPr marL="0" lvl="0" indent="0" algn="ctr" rtl="0">
                        <a:lnSpc>
                          <a:spcPct val="115000"/>
                        </a:lnSpc>
                        <a:spcBef>
                          <a:spcPts val="0"/>
                        </a:spcBef>
                        <a:spcAft>
                          <a:spcPts val="0"/>
                        </a:spcAft>
                        <a:buNone/>
                      </a:pPr>
                      <a:r>
                        <a:rPr lang="en" sz="1000" b="1" dirty="0"/>
                        <a:t>(n = 667498)</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000" b="1"/>
                        <a:t>Chi Squared</a:t>
                      </a:r>
                      <a:endParaRPr sz="10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34550">
                <a:tc gridSpan="3">
                  <a:txBody>
                    <a:bodyPr/>
                    <a:lstStyle/>
                    <a:p>
                      <a:pPr marL="0" lvl="0" indent="0" algn="l" rtl="0">
                        <a:lnSpc>
                          <a:spcPct val="115000"/>
                        </a:lnSpc>
                        <a:spcBef>
                          <a:spcPts val="0"/>
                        </a:spcBef>
                        <a:spcAft>
                          <a:spcPts val="0"/>
                        </a:spcAft>
                        <a:buNone/>
                      </a:pPr>
                      <a:r>
                        <a:rPr lang="en" sz="900" b="1" dirty="0"/>
                        <a:t>A</a:t>
                      </a:r>
                      <a:r>
                        <a:rPr lang="en" sz="1000" b="1" dirty="0"/>
                        <a:t>ge Group</a:t>
                      </a:r>
                      <a:endParaRPr sz="10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endParaRPr lang="en-US"/>
                    </a:p>
                  </a:txBody>
                  <a:tcPr/>
                </a:tc>
                <a:tc hMerge="1">
                  <a:txBody>
                    <a:bodyPr/>
                    <a:lstStyle/>
                    <a:p>
                      <a:pPr marL="0" lvl="0" indent="0" algn="l" rtl="0">
                        <a:lnSpc>
                          <a:spcPct val="115000"/>
                        </a:lnSpc>
                        <a:spcBef>
                          <a:spcPts val="0"/>
                        </a:spcBef>
                        <a:spcAft>
                          <a:spcPts val="0"/>
                        </a:spcAft>
                        <a:buNone/>
                      </a:pPr>
                      <a:endParaRPr sz="10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&lt; 2.2e-16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134550">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gridSpan="2">
                  <a:txBody>
                    <a:bodyPr/>
                    <a:lstStyle/>
                    <a:p>
                      <a:pPr marL="0" lvl="0" indent="0" algn="l" rtl="0">
                        <a:lnSpc>
                          <a:spcPct val="115000"/>
                        </a:lnSpc>
                        <a:spcBef>
                          <a:spcPts val="0"/>
                        </a:spcBef>
                        <a:spcAft>
                          <a:spcPts val="0"/>
                        </a:spcAft>
                        <a:buNone/>
                      </a:pPr>
                      <a:r>
                        <a:rPr lang="en" sz="900" i="1" dirty="0"/>
                        <a:t>18 - 24</a:t>
                      </a:r>
                      <a:endParaRPr sz="9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hMerge="1">
                  <a:txBody>
                    <a:bodyPr/>
                    <a:lstStyle/>
                    <a:p>
                      <a:pPr marL="0" lvl="0" indent="0" algn="l" rtl="0">
                        <a:lnSpc>
                          <a:spcPct val="115000"/>
                        </a:lnSpc>
                        <a:spcBef>
                          <a:spcPts val="0"/>
                        </a:spcBef>
                        <a:spcAft>
                          <a:spcPts val="0"/>
                        </a:spcAft>
                        <a:buNone/>
                      </a:pPr>
                      <a:endParaRPr sz="9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14%</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15%</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a:t>15%</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3"/>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gridSpan="2">
                  <a:txBody>
                    <a:bodyPr/>
                    <a:lstStyle/>
                    <a:p>
                      <a:pPr marL="0" lvl="0" indent="0" algn="l" rtl="0">
                        <a:lnSpc>
                          <a:spcPct val="115000"/>
                        </a:lnSpc>
                        <a:spcBef>
                          <a:spcPts val="0"/>
                        </a:spcBef>
                        <a:spcAft>
                          <a:spcPts val="0"/>
                        </a:spcAft>
                        <a:buNone/>
                      </a:pPr>
                      <a:r>
                        <a:rPr lang="en" sz="900" i="1"/>
                        <a:t>25 - 34</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35%</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39%</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37%</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gridSpan="2">
                  <a:txBody>
                    <a:bodyPr/>
                    <a:lstStyle/>
                    <a:p>
                      <a:pPr marL="0" lvl="0" indent="0" algn="l" rtl="0">
                        <a:lnSpc>
                          <a:spcPct val="115000"/>
                        </a:lnSpc>
                        <a:spcBef>
                          <a:spcPts val="0"/>
                        </a:spcBef>
                        <a:spcAft>
                          <a:spcPts val="0"/>
                        </a:spcAft>
                        <a:buNone/>
                      </a:pPr>
                      <a:r>
                        <a:rPr lang="en" sz="900" i="1"/>
                        <a:t>35 - 44</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000" dirty="0"/>
                        <a:t>26%</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26%</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26%</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gridSpan="2">
                  <a:txBody>
                    <a:bodyPr/>
                    <a:lstStyle/>
                    <a:p>
                      <a:pPr marL="0" lvl="0" indent="0" algn="l" rtl="0">
                        <a:lnSpc>
                          <a:spcPct val="115000"/>
                        </a:lnSpc>
                        <a:spcBef>
                          <a:spcPts val="0"/>
                        </a:spcBef>
                        <a:spcAft>
                          <a:spcPts val="0"/>
                        </a:spcAft>
                        <a:buNone/>
                      </a:pPr>
                      <a:r>
                        <a:rPr lang="en" sz="900" i="1"/>
                        <a:t>45 - 54</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13%</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15%</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gridSpan="2">
                  <a:txBody>
                    <a:bodyPr/>
                    <a:lstStyle/>
                    <a:p>
                      <a:pPr marL="0" lvl="0" indent="0" algn="l" rtl="0">
                        <a:lnSpc>
                          <a:spcPct val="115000"/>
                        </a:lnSpc>
                        <a:spcBef>
                          <a:spcPts val="0"/>
                        </a:spcBef>
                        <a:spcAft>
                          <a:spcPts val="0"/>
                        </a:spcAft>
                        <a:buNone/>
                      </a:pPr>
                      <a:r>
                        <a:rPr lang="en" sz="900" i="1"/>
                        <a:t>55-64</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000" dirty="0"/>
                        <a:t>7%</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5%</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6%</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gridSpan="2">
                  <a:txBody>
                    <a:bodyPr/>
                    <a:lstStyle/>
                    <a:p>
                      <a:pPr marL="0" lvl="0" indent="0" algn="l" rtl="0">
                        <a:lnSpc>
                          <a:spcPct val="115000"/>
                        </a:lnSpc>
                        <a:spcBef>
                          <a:spcPts val="0"/>
                        </a:spcBef>
                        <a:spcAft>
                          <a:spcPts val="0"/>
                        </a:spcAft>
                        <a:buNone/>
                      </a:pPr>
                      <a:r>
                        <a:rPr lang="en" sz="900" i="1"/>
                        <a:t>65+</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00000">
                <a:tc gridSpan="3">
                  <a:txBody>
                    <a:bodyPr/>
                    <a:lstStyle/>
                    <a:p>
                      <a:pPr marL="0" lvl="0" indent="0" algn="l" rtl="0">
                        <a:lnSpc>
                          <a:spcPct val="115000"/>
                        </a:lnSpc>
                        <a:spcBef>
                          <a:spcPts val="0"/>
                        </a:spcBef>
                        <a:spcAft>
                          <a:spcPts val="0"/>
                        </a:spcAft>
                        <a:buNone/>
                      </a:pPr>
                      <a:r>
                        <a:rPr lang="en" sz="1000" b="1" dirty="0"/>
                        <a:t>Sex (Male)</a:t>
                      </a:r>
                      <a:endParaRPr sz="10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endParaRPr lang="en-US"/>
                    </a:p>
                  </a:txBody>
                  <a:tcPr/>
                </a:tc>
                <a:tc hMerge="1">
                  <a:txBody>
                    <a:bodyPr/>
                    <a:lstStyle/>
                    <a:p>
                      <a:pPr marL="0" lvl="0" indent="0" algn="l" rtl="0">
                        <a:lnSpc>
                          <a:spcPct val="115000"/>
                        </a:lnSpc>
                        <a:spcBef>
                          <a:spcPts val="0"/>
                        </a:spcBef>
                        <a:spcAft>
                          <a:spcPts val="0"/>
                        </a:spcAft>
                        <a:buNone/>
                      </a:pPr>
                      <a:endParaRPr sz="1000" b="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000" dirty="0"/>
                        <a:t>92%</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88%</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90%</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000"/>
                        <a:t>&lt; 2.2e-16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196850">
                <a:tc gridSpan="3">
                  <a:txBody>
                    <a:bodyPr/>
                    <a:lstStyle/>
                    <a:p>
                      <a:pPr marL="0" lvl="0" indent="0" algn="l" rtl="0">
                        <a:lnSpc>
                          <a:spcPct val="115000"/>
                        </a:lnSpc>
                        <a:spcBef>
                          <a:spcPts val="0"/>
                        </a:spcBef>
                        <a:spcAft>
                          <a:spcPts val="0"/>
                        </a:spcAft>
                        <a:buNone/>
                      </a:pPr>
                      <a:r>
                        <a:rPr lang="en" sz="1000" b="1" dirty="0"/>
                        <a:t>Race</a:t>
                      </a:r>
                      <a:endParaRPr sz="10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endParaRPr lang="en-US"/>
                    </a:p>
                  </a:txBody>
                  <a:tcPr/>
                </a:tc>
                <a:tc hMerge="1">
                  <a:txBody>
                    <a:bodyPr/>
                    <a:lstStyle/>
                    <a:p>
                      <a:pPr marL="0" lvl="0" indent="0" algn="l" rtl="0">
                        <a:lnSpc>
                          <a:spcPct val="115000"/>
                        </a:lnSpc>
                        <a:spcBef>
                          <a:spcPts val="0"/>
                        </a:spcBef>
                        <a:spcAft>
                          <a:spcPts val="0"/>
                        </a:spcAft>
                        <a:buNone/>
                      </a:pPr>
                      <a:endParaRPr sz="10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&lt; 2.2e-16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10"/>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gridSpan="2">
                  <a:txBody>
                    <a:bodyPr/>
                    <a:lstStyle/>
                    <a:p>
                      <a:pPr marL="0" lvl="0" indent="0" algn="l" rtl="0">
                        <a:lnSpc>
                          <a:spcPct val="115000"/>
                        </a:lnSpc>
                        <a:spcBef>
                          <a:spcPts val="0"/>
                        </a:spcBef>
                        <a:spcAft>
                          <a:spcPts val="0"/>
                        </a:spcAft>
                        <a:buNone/>
                      </a:pPr>
                      <a:r>
                        <a:rPr lang="en" sz="900" i="1" dirty="0"/>
                        <a:t>White</a:t>
                      </a:r>
                      <a:endParaRPr sz="9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000" dirty="0"/>
                        <a:t>28%</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a:t>44%</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35%</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gridSpan="2">
                  <a:txBody>
                    <a:bodyPr/>
                    <a:lstStyle/>
                    <a:p>
                      <a:pPr marL="0" lvl="0" indent="0" algn="l" rtl="0">
                        <a:lnSpc>
                          <a:spcPct val="115000"/>
                        </a:lnSpc>
                        <a:spcBef>
                          <a:spcPts val="0"/>
                        </a:spcBef>
                        <a:spcAft>
                          <a:spcPts val="0"/>
                        </a:spcAft>
                        <a:buNone/>
                      </a:pPr>
                      <a:r>
                        <a:rPr lang="en" sz="900" i="1"/>
                        <a:t>Black</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32%</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21%</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27%</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gridSpan="2">
                  <a:txBody>
                    <a:bodyPr/>
                    <a:lstStyle/>
                    <a:p>
                      <a:pPr marL="0" lvl="0" indent="0" algn="l" rtl="0">
                        <a:lnSpc>
                          <a:spcPct val="115000"/>
                        </a:lnSpc>
                        <a:spcBef>
                          <a:spcPts val="0"/>
                        </a:spcBef>
                        <a:spcAft>
                          <a:spcPts val="0"/>
                        </a:spcAft>
                        <a:buNone/>
                      </a:pPr>
                      <a:r>
                        <a:rPr lang="en" sz="900" i="1"/>
                        <a:t>Hispanic</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000" dirty="0"/>
                        <a:t>27%</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19%</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24%</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gridSpan="2">
                  <a:txBody>
                    <a:bodyPr/>
                    <a:lstStyle/>
                    <a:p>
                      <a:pPr marL="0" lvl="0" indent="0" algn="l" rtl="0">
                        <a:lnSpc>
                          <a:spcPct val="115000"/>
                        </a:lnSpc>
                        <a:spcBef>
                          <a:spcPts val="0"/>
                        </a:spcBef>
                        <a:spcAft>
                          <a:spcPts val="0"/>
                        </a:spcAft>
                        <a:buNone/>
                      </a:pPr>
                      <a:r>
                        <a:rPr lang="en" sz="900" i="1"/>
                        <a:t>AIAN</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2%</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gridSpan="2">
                  <a:txBody>
                    <a:bodyPr/>
                    <a:lstStyle/>
                    <a:p>
                      <a:pPr marL="0" lvl="0" indent="0" algn="l" rtl="0">
                        <a:lnSpc>
                          <a:spcPct val="115000"/>
                        </a:lnSpc>
                        <a:spcBef>
                          <a:spcPts val="0"/>
                        </a:spcBef>
                        <a:spcAft>
                          <a:spcPts val="0"/>
                        </a:spcAft>
                        <a:buNone/>
                      </a:pPr>
                      <a:r>
                        <a:rPr lang="en" sz="900" i="1"/>
                        <a:t>ANHPI</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000" dirty="0"/>
                        <a:t>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r>
                        <a:rPr lang="en" sz="1000" dirty="0"/>
                        <a:t>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19685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gridSpan="2">
                  <a:txBody>
                    <a:bodyPr/>
                    <a:lstStyle/>
                    <a:p>
                      <a:pPr marL="0" lvl="0" indent="0" algn="l" rtl="0">
                        <a:lnSpc>
                          <a:spcPct val="115000"/>
                        </a:lnSpc>
                        <a:spcBef>
                          <a:spcPts val="0"/>
                        </a:spcBef>
                        <a:spcAft>
                          <a:spcPts val="0"/>
                        </a:spcAft>
                        <a:buNone/>
                      </a:pPr>
                      <a:r>
                        <a:rPr lang="en" sz="900" i="1"/>
                        <a:t>2+ Races</a:t>
                      </a:r>
                      <a:endParaRPr sz="9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9%</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11%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dirty="0"/>
                        <a:t>10%</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cxnSp>
        <p:nvCxnSpPr>
          <p:cNvPr id="350" name="Google Shape;350;p44"/>
          <p:cNvCxnSpPr/>
          <p:nvPr/>
        </p:nvCxnSpPr>
        <p:spPr>
          <a:xfrm>
            <a:off x="3246600" y="1733250"/>
            <a:ext cx="3869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82503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Socioeconomic Demographics</a:t>
            </a:r>
            <a:endParaRPr/>
          </a:p>
        </p:txBody>
      </p:sp>
      <p:sp>
        <p:nvSpPr>
          <p:cNvPr id="356" name="Google Shape;356;p45"/>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graphicFrame>
        <p:nvGraphicFramePr>
          <p:cNvPr id="360" name="Google Shape;360;p45"/>
          <p:cNvGraphicFramePr/>
          <p:nvPr>
            <p:extLst>
              <p:ext uri="{D42A27DB-BD31-4B8C-83A1-F6EECF244321}">
                <p14:modId xmlns:p14="http://schemas.microsoft.com/office/powerpoint/2010/main" val="10340980"/>
              </p:ext>
            </p:extLst>
          </p:nvPr>
        </p:nvGraphicFramePr>
        <p:xfrm>
          <a:off x="1714500" y="1143000"/>
          <a:ext cx="5715000" cy="3411225"/>
        </p:xfrm>
        <a:graphic>
          <a:graphicData uri="http://schemas.openxmlformats.org/drawingml/2006/table">
            <a:tbl>
              <a:tblPr>
                <a:noFill/>
                <a:tableStyleId>{4CC8EF88-DD9C-4DFE-A278-58371765F4DD}</a:tableStyleId>
              </a:tblPr>
              <a:tblGrid>
                <a:gridCol w="257150">
                  <a:extLst>
                    <a:ext uri="{9D8B030D-6E8A-4147-A177-3AD203B41FA5}">
                      <a16:colId xmlns:a16="http://schemas.microsoft.com/office/drawing/2014/main" val="20000"/>
                    </a:ext>
                  </a:extLst>
                </a:gridCol>
                <a:gridCol w="164785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122550">
                  <a:extLst>
                    <a:ext uri="{9D8B030D-6E8A-4147-A177-3AD203B41FA5}">
                      <a16:colId xmlns:a16="http://schemas.microsoft.com/office/drawing/2014/main" val="20004"/>
                    </a:ext>
                  </a:extLst>
                </a:gridCol>
                <a:gridCol w="782450">
                  <a:extLst>
                    <a:ext uri="{9D8B030D-6E8A-4147-A177-3AD203B41FA5}">
                      <a16:colId xmlns:a16="http://schemas.microsoft.com/office/drawing/2014/main" val="20005"/>
                    </a:ext>
                  </a:extLst>
                </a:gridCol>
              </a:tblGrid>
              <a:tr h="200025">
                <a:tc gridSpan="6">
                  <a:txBody>
                    <a:bodyPr/>
                    <a:lstStyle/>
                    <a:p>
                      <a:pPr marL="0" lvl="0" indent="0" algn="l" rtl="0">
                        <a:spcBef>
                          <a:spcPts val="0"/>
                        </a:spcBef>
                        <a:spcAft>
                          <a:spcPts val="0"/>
                        </a:spcAft>
                        <a:buNone/>
                      </a:pPr>
                      <a:r>
                        <a:rPr lang="en">
                          <a:solidFill>
                            <a:srgbClr val="FFFFFF"/>
                          </a:solidFill>
                        </a:rPr>
                        <a:t>Table 2: Socioeconomic Proxies among SUD and non-SUD groups</a:t>
                      </a:r>
                      <a:endParaRPr>
                        <a:solidFill>
                          <a:srgbClr val="FFFFFF"/>
                        </a:solidFill>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9900">
                <a:tc>
                  <a:txBody>
                    <a:bodyPr/>
                    <a:lstStyle/>
                    <a:p>
                      <a:pPr marL="0" lvl="0" indent="0" algn="l" rtl="0">
                        <a:spcBef>
                          <a:spcPts val="0"/>
                        </a:spcBef>
                        <a:spcAft>
                          <a:spcPts val="0"/>
                        </a:spcAft>
                        <a:buNone/>
                      </a:pP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a:t>Non-SUD</a:t>
                      </a:r>
                      <a:endParaRPr sz="1000" b="1"/>
                    </a:p>
                    <a:p>
                      <a:pPr marL="0" lvl="0" indent="0" algn="ctr" rtl="0">
                        <a:lnSpc>
                          <a:spcPct val="115000"/>
                        </a:lnSpc>
                        <a:spcBef>
                          <a:spcPts val="0"/>
                        </a:spcBef>
                        <a:spcAft>
                          <a:spcPts val="0"/>
                        </a:spcAft>
                        <a:buNone/>
                      </a:pPr>
                      <a:r>
                        <a:rPr lang="en" sz="1000" b="1"/>
                        <a:t>(n = 395151)</a:t>
                      </a:r>
                      <a:endParaRPr sz="10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a:t>SUD</a:t>
                      </a:r>
                      <a:endParaRPr sz="1000" b="1"/>
                    </a:p>
                    <a:p>
                      <a:pPr marL="0" lvl="0" indent="0" algn="ctr" rtl="0">
                        <a:lnSpc>
                          <a:spcPct val="115000"/>
                        </a:lnSpc>
                        <a:spcBef>
                          <a:spcPts val="0"/>
                        </a:spcBef>
                        <a:spcAft>
                          <a:spcPts val="0"/>
                        </a:spcAft>
                        <a:buNone/>
                      </a:pPr>
                      <a:r>
                        <a:rPr lang="en" sz="1000" b="1"/>
                        <a:t>(n = 272346)</a:t>
                      </a:r>
                      <a:endParaRPr sz="10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a:t>Percent of Total</a:t>
                      </a:r>
                      <a:endParaRPr sz="1000" b="1"/>
                    </a:p>
                    <a:p>
                      <a:pPr marL="0" lvl="0" indent="0" algn="ctr" rtl="0">
                        <a:lnSpc>
                          <a:spcPct val="115000"/>
                        </a:lnSpc>
                        <a:spcBef>
                          <a:spcPts val="0"/>
                        </a:spcBef>
                        <a:spcAft>
                          <a:spcPts val="0"/>
                        </a:spcAft>
                        <a:buNone/>
                      </a:pPr>
                      <a:r>
                        <a:rPr lang="en" sz="1000" b="1"/>
                        <a:t>(n = 667498)</a:t>
                      </a:r>
                      <a:endParaRPr sz="10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b="1"/>
                        <a:t>Chi Squared</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0025">
                <a:tc gridSpan="2">
                  <a:txBody>
                    <a:bodyPr/>
                    <a:lstStyle/>
                    <a:p>
                      <a:pPr marL="0" lvl="0" indent="0" algn="l" rtl="0">
                        <a:lnSpc>
                          <a:spcPct val="115000"/>
                        </a:lnSpc>
                        <a:spcBef>
                          <a:spcPts val="0"/>
                        </a:spcBef>
                        <a:spcAft>
                          <a:spcPts val="0"/>
                        </a:spcAft>
                        <a:buNone/>
                      </a:pPr>
                      <a:r>
                        <a:rPr lang="en" sz="1000" b="1"/>
                        <a:t>Employment (30d pre-arrest)</a:t>
                      </a:r>
                      <a:endParaRPr sz="1000" b="1"/>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&lt; 2.2e-16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000" dirty="0"/>
                        <a:t>Any Jobs Worked</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62%</a:t>
                      </a: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55%</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59%</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dirty="0"/>
                        <a:t>No Jobs Worked</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36%</a:t>
                      </a: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44%</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39%</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0025">
                <a:tc gridSpan="2">
                  <a:txBody>
                    <a:bodyPr/>
                    <a:lstStyle/>
                    <a:p>
                      <a:pPr marL="0" lvl="0" indent="0" algn="l" rtl="0">
                        <a:lnSpc>
                          <a:spcPct val="115000"/>
                        </a:lnSpc>
                        <a:spcBef>
                          <a:spcPts val="0"/>
                        </a:spcBef>
                        <a:spcAft>
                          <a:spcPts val="0"/>
                        </a:spcAft>
                        <a:buNone/>
                      </a:pPr>
                      <a:r>
                        <a:rPr lang="en" sz="1000" b="1" dirty="0"/>
                        <a:t>Insurance (30d pre-arrest)</a:t>
                      </a:r>
                      <a:endParaRPr sz="10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spcBef>
                          <a:spcPts val="0"/>
                        </a:spcBef>
                        <a:spcAft>
                          <a:spcPts val="0"/>
                        </a:spcAft>
                        <a:buNone/>
                      </a:pP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0.93</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dirty="0"/>
                        <a:t>Any Insurance</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51%</a:t>
                      </a: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51%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51%</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000"/>
                        <a:t>Uninsured</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49%</a:t>
                      </a: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49%</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49%</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0025">
                <a:tc gridSpan="2">
                  <a:txBody>
                    <a:bodyPr/>
                    <a:lstStyle/>
                    <a:p>
                      <a:pPr marL="0" lvl="0" indent="0" algn="l" rtl="0">
                        <a:lnSpc>
                          <a:spcPct val="115000"/>
                        </a:lnSpc>
                        <a:spcBef>
                          <a:spcPts val="0"/>
                        </a:spcBef>
                        <a:spcAft>
                          <a:spcPts val="0"/>
                        </a:spcAft>
                        <a:buNone/>
                      </a:pPr>
                      <a:r>
                        <a:rPr lang="en" sz="1000" b="1"/>
                        <a:t>Educational Attainment</a:t>
                      </a:r>
                      <a:endParaRPr sz="1000" b="1"/>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&lt; 2.2e-16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000" dirty="0"/>
                        <a:t>Less than High School</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57%</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59%</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58%</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724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dirty="0"/>
                        <a:t>High School Grad</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23%</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24%</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24%</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000"/>
                        <a:t>Some College</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13%</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13%</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13%</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t>College Degree or More</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3%</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00025">
                <a:tc gridSpan="2">
                  <a:txBody>
                    <a:bodyPr/>
                    <a:lstStyle/>
                    <a:p>
                      <a:pPr marL="0" lvl="0" indent="0" algn="l" rtl="0">
                        <a:lnSpc>
                          <a:spcPct val="115000"/>
                        </a:lnSpc>
                        <a:spcBef>
                          <a:spcPts val="0"/>
                        </a:spcBef>
                        <a:spcAft>
                          <a:spcPts val="0"/>
                        </a:spcAft>
                        <a:buNone/>
                      </a:pPr>
                      <a:r>
                        <a:rPr lang="en" sz="1000" b="1"/>
                        <a:t>Housing (12 mo pre-arrest)</a:t>
                      </a:r>
                      <a:endParaRPr sz="1000" b="1"/>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&lt; 2.2e-16</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t>Housed</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92%</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85%</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89%</a:t>
                      </a: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100000">
                <a:tc>
                  <a:txBody>
                    <a:bodyPr/>
                    <a:lstStyle/>
                    <a:p>
                      <a:pPr marL="0" lvl="0" indent="0" algn="l" rtl="0">
                        <a:spcBef>
                          <a:spcPts val="0"/>
                        </a:spcBef>
                        <a:spcAft>
                          <a:spcPts val="0"/>
                        </a:spcAft>
                        <a:buNone/>
                      </a:pP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000" dirty="0"/>
                        <a:t>Homeless at some point</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8%</a:t>
                      </a: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15%</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dirty="0"/>
                        <a:t>11%</a:t>
                      </a: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bl>
          </a:graphicData>
        </a:graphic>
      </p:graphicFrame>
      <p:cxnSp>
        <p:nvCxnSpPr>
          <p:cNvPr id="361" name="Google Shape;361;p45"/>
          <p:cNvCxnSpPr>
            <a:cxnSpLocks/>
          </p:cNvCxnSpPr>
          <p:nvPr/>
        </p:nvCxnSpPr>
        <p:spPr>
          <a:xfrm>
            <a:off x="3716201" y="1771650"/>
            <a:ext cx="36927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43496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p:nvPr/>
        </p:nvSpPr>
        <p:spPr>
          <a:xfrm>
            <a:off x="1004174" y="1210600"/>
            <a:ext cx="3704098" cy="8034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Background: Research Team</a:t>
            </a:r>
            <a:endParaRPr/>
          </a:p>
        </p:txBody>
      </p:sp>
      <p:sp>
        <p:nvSpPr>
          <p:cNvPr id="253" name="Google Shape;253;p38"/>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54" name="Google Shape;254;p38"/>
          <p:cNvSpPr/>
          <p:nvPr/>
        </p:nvSpPr>
        <p:spPr>
          <a:xfrm>
            <a:off x="628650" y="121060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1004174" y="2087650"/>
            <a:ext cx="3704097"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a:off x="1004173" y="2964700"/>
            <a:ext cx="3704097"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p:nvPr/>
        </p:nvSpPr>
        <p:spPr>
          <a:xfrm>
            <a:off x="628650" y="208765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p:nvPr/>
        </p:nvSpPr>
        <p:spPr>
          <a:xfrm>
            <a:off x="628650" y="296470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8"/>
          <p:cNvSpPr txBox="1"/>
          <p:nvPr/>
        </p:nvSpPr>
        <p:spPr>
          <a:xfrm>
            <a:off x="1432050" y="1228650"/>
            <a:ext cx="2630800"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Samuel Chen, MSc</a:t>
            </a:r>
          </a:p>
          <a:p>
            <a:pPr marL="0" lvl="0" indent="0" algn="l" rtl="0">
              <a:spcBef>
                <a:spcPts val="0"/>
              </a:spcBef>
              <a:spcAft>
                <a:spcPts val="0"/>
              </a:spcAft>
              <a:buNone/>
            </a:pPr>
            <a:r>
              <a:rPr lang="en" dirty="0">
                <a:latin typeface="Helvetica Neue"/>
                <a:ea typeface="Helvetica Neue"/>
                <a:cs typeface="Helvetica Neue"/>
                <a:sym typeface="Helvetica Neue"/>
              </a:rPr>
              <a:t>Medical Student</a:t>
            </a:r>
          </a:p>
          <a:p>
            <a:pPr marL="0" lvl="0" indent="0" algn="l" rtl="0">
              <a:spcBef>
                <a:spcPts val="0"/>
              </a:spcBef>
              <a:spcAft>
                <a:spcPts val="0"/>
              </a:spcAft>
              <a:buNone/>
            </a:pPr>
            <a:r>
              <a:rPr lang="en" dirty="0">
                <a:latin typeface="Helvetica Neue"/>
                <a:ea typeface="Helvetica Neue"/>
                <a:cs typeface="Helvetica Neue"/>
                <a:sym typeface="Helvetica Neue"/>
              </a:rPr>
              <a:t>Pritzker School of Medicine</a:t>
            </a:r>
            <a:endParaRPr dirty="0">
              <a:latin typeface="Helvetica Neue"/>
              <a:ea typeface="Helvetica Neue"/>
              <a:cs typeface="Helvetica Neue"/>
              <a:sym typeface="Helvetica Neue"/>
            </a:endParaRPr>
          </a:p>
        </p:txBody>
      </p:sp>
      <p:sp>
        <p:nvSpPr>
          <p:cNvPr id="260" name="Google Shape;260;p38"/>
          <p:cNvSpPr txBox="1"/>
          <p:nvPr/>
        </p:nvSpPr>
        <p:spPr>
          <a:xfrm>
            <a:off x="1424242" y="2096675"/>
            <a:ext cx="2860680"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Mai Pho, MD, MPH</a:t>
            </a:r>
          </a:p>
          <a:p>
            <a:pPr marL="0" lvl="0" indent="0" algn="l" rtl="0">
              <a:spcBef>
                <a:spcPts val="0"/>
              </a:spcBef>
              <a:spcAft>
                <a:spcPts val="0"/>
              </a:spcAft>
              <a:buNone/>
            </a:pPr>
            <a:r>
              <a:rPr lang="en" dirty="0">
                <a:latin typeface="Helvetica Neue"/>
                <a:ea typeface="Helvetica Neue"/>
                <a:cs typeface="Helvetica Neue"/>
                <a:sym typeface="Helvetica Neue"/>
              </a:rPr>
              <a:t>Assistant Professor of Medicine</a:t>
            </a:r>
          </a:p>
          <a:p>
            <a:pPr marL="0" lvl="0" indent="0" algn="l" rtl="0">
              <a:spcBef>
                <a:spcPts val="0"/>
              </a:spcBef>
              <a:spcAft>
                <a:spcPts val="0"/>
              </a:spcAft>
              <a:buNone/>
            </a:pPr>
            <a:r>
              <a:rPr lang="en" dirty="0">
                <a:latin typeface="Helvetica Neue"/>
                <a:ea typeface="Helvetica Neue"/>
                <a:cs typeface="Helvetica Neue"/>
                <a:sym typeface="Helvetica Neue"/>
              </a:rPr>
              <a:t>University of Chicago</a:t>
            </a:r>
          </a:p>
        </p:txBody>
      </p:sp>
      <p:sp>
        <p:nvSpPr>
          <p:cNvPr id="261" name="Google Shape;261;p38"/>
          <p:cNvSpPr txBox="1"/>
          <p:nvPr/>
        </p:nvSpPr>
        <p:spPr>
          <a:xfrm>
            <a:off x="1424241" y="2969213"/>
            <a:ext cx="2638609"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Harold Pollack, PhD</a:t>
            </a:r>
          </a:p>
          <a:p>
            <a:pPr marL="0" lvl="0" indent="0" algn="l" rtl="0">
              <a:spcBef>
                <a:spcPts val="0"/>
              </a:spcBef>
              <a:spcAft>
                <a:spcPts val="0"/>
              </a:spcAft>
              <a:buNone/>
            </a:pPr>
            <a:r>
              <a:rPr lang="en" dirty="0">
                <a:latin typeface="Helvetica Neue"/>
                <a:ea typeface="Helvetica Neue"/>
                <a:cs typeface="Helvetica Neue"/>
                <a:sym typeface="Helvetica Neue"/>
              </a:rPr>
              <a:t>Professor of Social Work</a:t>
            </a:r>
          </a:p>
          <a:p>
            <a:pPr marL="0" lvl="0" indent="0" algn="l" rtl="0">
              <a:spcBef>
                <a:spcPts val="0"/>
              </a:spcBef>
              <a:spcAft>
                <a:spcPts val="0"/>
              </a:spcAft>
              <a:buNone/>
            </a:pPr>
            <a:r>
              <a:rPr lang="en" dirty="0">
                <a:latin typeface="Helvetica Neue"/>
                <a:ea typeface="Helvetica Neue"/>
                <a:cs typeface="Helvetica Neue"/>
                <a:sym typeface="Helvetica Neue"/>
              </a:rPr>
              <a:t>University of Chicago</a:t>
            </a:r>
            <a:endParaRPr dirty="0">
              <a:latin typeface="Helvetica Neue"/>
              <a:ea typeface="Helvetica Neue"/>
              <a:cs typeface="Helvetica Neue"/>
              <a:sym typeface="Helvetica Neue"/>
            </a:endParaRPr>
          </a:p>
        </p:txBody>
      </p:sp>
      <p:sp>
        <p:nvSpPr>
          <p:cNvPr id="262" name="Google Shape;262;p38"/>
          <p:cNvSpPr/>
          <p:nvPr/>
        </p:nvSpPr>
        <p:spPr>
          <a:xfrm>
            <a:off x="4749200" y="1210600"/>
            <a:ext cx="4111200" cy="3434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rPr>
              <a:t>Conflicts of interest</a:t>
            </a:r>
          </a:p>
          <a:p>
            <a:pPr marL="0" lvl="0" indent="0" algn="l" rtl="0">
              <a:spcBef>
                <a:spcPts val="0"/>
              </a:spcBef>
              <a:spcAft>
                <a:spcPts val="0"/>
              </a:spcAft>
              <a:buNone/>
            </a:pPr>
            <a:endParaRPr lang="en" b="1" dirty="0">
              <a:solidFill>
                <a:schemeClr val="lt1"/>
              </a:solidFill>
            </a:endParaRPr>
          </a:p>
          <a:p>
            <a:pPr marL="0" lvl="0" indent="0" algn="l" rtl="0">
              <a:spcBef>
                <a:spcPts val="0"/>
              </a:spcBef>
              <a:spcAft>
                <a:spcPts val="0"/>
              </a:spcAft>
              <a:buNone/>
            </a:pPr>
            <a:endParaRPr lang="en" b="1" dirty="0">
              <a:solidFill>
                <a:schemeClr val="lt1"/>
              </a:solidFill>
            </a:endParaRPr>
          </a:p>
          <a:p>
            <a:pPr marL="0" lvl="0" indent="0" algn="l" rtl="0">
              <a:spcBef>
                <a:spcPts val="0"/>
              </a:spcBef>
              <a:spcAft>
                <a:spcPts val="0"/>
              </a:spcAft>
              <a:buNone/>
            </a:pPr>
            <a:r>
              <a:rPr lang="en" dirty="0">
                <a:solidFill>
                  <a:schemeClr val="lt1"/>
                </a:solidFill>
              </a:rPr>
              <a:t>None.</a:t>
            </a:r>
            <a:endParaRPr dirty="0">
              <a:solidFill>
                <a:schemeClr val="lt1"/>
              </a:solidFill>
            </a:endParaRPr>
          </a:p>
        </p:txBody>
      </p:sp>
      <p:sp>
        <p:nvSpPr>
          <p:cNvPr id="263" name="Google Shape;263;p38"/>
          <p:cNvSpPr/>
          <p:nvPr/>
        </p:nvSpPr>
        <p:spPr>
          <a:xfrm>
            <a:off x="628650" y="383725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txBox="1"/>
          <p:nvPr/>
        </p:nvSpPr>
        <p:spPr>
          <a:xfrm>
            <a:off x="1424241" y="3852397"/>
            <a:ext cx="3523282"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Elizabeth Salisbury-Afshar, MD, MPH</a:t>
            </a:r>
          </a:p>
          <a:p>
            <a:pPr marL="0" lvl="0" indent="0" algn="l" rtl="0">
              <a:spcBef>
                <a:spcPts val="0"/>
              </a:spcBef>
              <a:spcAft>
                <a:spcPts val="0"/>
              </a:spcAft>
              <a:buNone/>
            </a:pPr>
            <a:r>
              <a:rPr lang="en-US" dirty="0">
                <a:latin typeface="Helvetica Neue"/>
                <a:ea typeface="Helvetica Neue"/>
                <a:cs typeface="Helvetica Neue"/>
                <a:sym typeface="Helvetica Neue"/>
              </a:rPr>
              <a:t>Associate Professor, Pop. Health</a:t>
            </a:r>
          </a:p>
          <a:p>
            <a:pPr marL="0" lvl="0" indent="0" algn="l" rtl="0">
              <a:spcBef>
                <a:spcPts val="0"/>
              </a:spcBef>
              <a:spcAft>
                <a:spcPts val="0"/>
              </a:spcAft>
              <a:buNone/>
            </a:pPr>
            <a:r>
              <a:rPr lang="en-US" dirty="0">
                <a:latin typeface="Helvetica Neue"/>
                <a:ea typeface="Helvetica Neue"/>
                <a:cs typeface="Helvetica Neue"/>
                <a:sym typeface="Helvetica Neue"/>
              </a:rPr>
              <a:t>University of Wisconsin Madison</a:t>
            </a:r>
            <a:endParaRPr dirty="0">
              <a:latin typeface="Helvetica Neue"/>
              <a:ea typeface="Helvetica Neue"/>
              <a:cs typeface="Helvetica Neue"/>
              <a:sym typeface="Helvetica Neue"/>
            </a:endParaRPr>
          </a:p>
        </p:txBody>
      </p:sp>
      <p:sp>
        <p:nvSpPr>
          <p:cNvPr id="265" name="Google Shape;265;p38"/>
          <p:cNvSpPr/>
          <p:nvPr/>
        </p:nvSpPr>
        <p:spPr>
          <a:xfrm>
            <a:off x="1004174" y="3850800"/>
            <a:ext cx="3704098"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Elizabeth Salisbury-Afshar, MD, MPH | Find a Doctor | UW Health">
            <a:extLst>
              <a:ext uri="{FF2B5EF4-FFF2-40B4-BE49-F238E27FC236}">
                <a16:creationId xmlns:a16="http://schemas.microsoft.com/office/drawing/2014/main" id="{66312CE9-AF8A-4743-B185-4F3A0DB900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 t="176" r="-51" b="10956"/>
          <a:stretch/>
        </p:blipFill>
        <p:spPr bwMode="auto">
          <a:xfrm>
            <a:off x="628650" y="3810067"/>
            <a:ext cx="844328" cy="844133"/>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Harold Pollack | University of Chicago News">
            <a:extLst>
              <a:ext uri="{FF2B5EF4-FFF2-40B4-BE49-F238E27FC236}">
                <a16:creationId xmlns:a16="http://schemas.microsoft.com/office/drawing/2014/main" id="{08C6EDE2-2FE6-384D-A05F-A7D578EB0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9" y="2964700"/>
            <a:ext cx="803401" cy="803401"/>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Mai Pho, MD - UChicago Medicine">
            <a:extLst>
              <a:ext uri="{FF2B5EF4-FFF2-40B4-BE49-F238E27FC236}">
                <a16:creationId xmlns:a16="http://schemas.microsoft.com/office/drawing/2014/main" id="{6B766AB6-31D5-974C-BC09-A12B660135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493"/>
          <a:stretch/>
        </p:blipFill>
        <p:spPr bwMode="auto">
          <a:xfrm>
            <a:off x="606586" y="2079169"/>
            <a:ext cx="839720" cy="831804"/>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Samuel Chen - MD Candidate - The University of Chicago Pritzker School of  Medicine | LinkedIn">
            <a:extLst>
              <a:ext uri="{FF2B5EF4-FFF2-40B4-BE49-F238E27FC236}">
                <a16:creationId xmlns:a16="http://schemas.microsoft.com/office/drawing/2014/main" id="{FD9B4CFA-678D-8A49-A2C6-71B42C0CC5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92"/>
          <a:stretch/>
        </p:blipFill>
        <p:spPr bwMode="auto">
          <a:xfrm>
            <a:off x="573442" y="1180075"/>
            <a:ext cx="872864" cy="868569"/>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Health and Offense Class</a:t>
            </a:r>
            <a:endParaRPr/>
          </a:p>
        </p:txBody>
      </p:sp>
      <p:sp>
        <p:nvSpPr>
          <p:cNvPr id="367" name="Google Shape;367;p46"/>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20</a:t>
            </a:fld>
            <a:endParaRPr/>
          </a:p>
        </p:txBody>
      </p:sp>
      <p:graphicFrame>
        <p:nvGraphicFramePr>
          <p:cNvPr id="371" name="Google Shape;371;p46"/>
          <p:cNvGraphicFramePr/>
          <p:nvPr>
            <p:extLst>
              <p:ext uri="{D42A27DB-BD31-4B8C-83A1-F6EECF244321}">
                <p14:modId xmlns:p14="http://schemas.microsoft.com/office/powerpoint/2010/main" val="3745027704"/>
              </p:ext>
            </p:extLst>
          </p:nvPr>
        </p:nvGraphicFramePr>
        <p:xfrm>
          <a:off x="1746850" y="1040988"/>
          <a:ext cx="5715000" cy="3706241"/>
        </p:xfrm>
        <a:graphic>
          <a:graphicData uri="http://schemas.openxmlformats.org/drawingml/2006/table">
            <a:tbl>
              <a:tblPr>
                <a:noFill/>
                <a:tableStyleId>{4CC8EF88-DD9C-4DFE-A278-58371765F4DD}</a:tableStyleId>
              </a:tblPr>
              <a:tblGrid>
                <a:gridCol w="257150">
                  <a:extLst>
                    <a:ext uri="{9D8B030D-6E8A-4147-A177-3AD203B41FA5}">
                      <a16:colId xmlns:a16="http://schemas.microsoft.com/office/drawing/2014/main" val="20000"/>
                    </a:ext>
                  </a:extLst>
                </a:gridCol>
                <a:gridCol w="164785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037525">
                  <a:extLst>
                    <a:ext uri="{9D8B030D-6E8A-4147-A177-3AD203B41FA5}">
                      <a16:colId xmlns:a16="http://schemas.microsoft.com/office/drawing/2014/main" val="20004"/>
                    </a:ext>
                  </a:extLst>
                </a:gridCol>
                <a:gridCol w="867475">
                  <a:extLst>
                    <a:ext uri="{9D8B030D-6E8A-4147-A177-3AD203B41FA5}">
                      <a16:colId xmlns:a16="http://schemas.microsoft.com/office/drawing/2014/main" val="20005"/>
                    </a:ext>
                  </a:extLst>
                </a:gridCol>
              </a:tblGrid>
              <a:tr h="200025">
                <a:tc gridSpan="6">
                  <a:txBody>
                    <a:bodyPr/>
                    <a:lstStyle/>
                    <a:p>
                      <a:pPr marL="0" lvl="0" indent="0" algn="l" rtl="0">
                        <a:spcBef>
                          <a:spcPts val="0"/>
                        </a:spcBef>
                        <a:spcAft>
                          <a:spcPts val="0"/>
                        </a:spcAft>
                        <a:buNone/>
                      </a:pPr>
                      <a:r>
                        <a:rPr lang="en">
                          <a:solidFill>
                            <a:srgbClr val="FFFFFF"/>
                          </a:solidFill>
                        </a:rPr>
                        <a:t>Table 3: Physical, Mental Health and Offense Class, SUD vs. non-SUD</a:t>
                      </a:r>
                      <a:endParaRPr>
                        <a:solidFill>
                          <a:srgbClr val="FFFFFF"/>
                        </a:solidFill>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7100">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t>Non-SUD</a:t>
                      </a:r>
                      <a:endParaRPr sz="900" b="1"/>
                    </a:p>
                    <a:p>
                      <a:pPr marL="0" lvl="0" indent="0" algn="ctr" rtl="0">
                        <a:lnSpc>
                          <a:spcPct val="115000"/>
                        </a:lnSpc>
                        <a:spcBef>
                          <a:spcPts val="0"/>
                        </a:spcBef>
                        <a:spcAft>
                          <a:spcPts val="0"/>
                        </a:spcAft>
                        <a:buNone/>
                      </a:pPr>
                      <a:r>
                        <a:rPr lang="en" sz="900" b="1"/>
                        <a:t>(n = 395151)</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t>SUD</a:t>
                      </a:r>
                      <a:endParaRPr sz="900" b="1"/>
                    </a:p>
                    <a:p>
                      <a:pPr marL="0" lvl="0" indent="0" algn="ctr" rtl="0">
                        <a:lnSpc>
                          <a:spcPct val="115000"/>
                        </a:lnSpc>
                        <a:spcBef>
                          <a:spcPts val="0"/>
                        </a:spcBef>
                        <a:spcAft>
                          <a:spcPts val="0"/>
                        </a:spcAft>
                        <a:buNone/>
                      </a:pPr>
                      <a:r>
                        <a:rPr lang="en" sz="900" b="1"/>
                        <a:t>(n = 272346)</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t>Percent of Total</a:t>
                      </a:r>
                      <a:endParaRPr sz="900" b="1"/>
                    </a:p>
                    <a:p>
                      <a:pPr marL="0" lvl="0" indent="0" algn="ctr" rtl="0">
                        <a:lnSpc>
                          <a:spcPct val="115000"/>
                        </a:lnSpc>
                        <a:spcBef>
                          <a:spcPts val="0"/>
                        </a:spcBef>
                        <a:spcAft>
                          <a:spcPts val="0"/>
                        </a:spcAft>
                        <a:buNone/>
                      </a:pPr>
                      <a:r>
                        <a:rPr lang="en" sz="900" b="1"/>
                        <a:t>(n = 667498)</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b="1"/>
                        <a:t>Chi Squared</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0025">
                <a:tc gridSpan="2">
                  <a:txBody>
                    <a:bodyPr/>
                    <a:lstStyle/>
                    <a:p>
                      <a:pPr marL="0" lvl="0" indent="0" algn="l" rtl="0">
                        <a:lnSpc>
                          <a:spcPct val="115000"/>
                        </a:lnSpc>
                        <a:spcBef>
                          <a:spcPts val="0"/>
                        </a:spcBef>
                        <a:spcAft>
                          <a:spcPts val="0"/>
                        </a:spcAft>
                        <a:buNone/>
                      </a:pPr>
                      <a:r>
                        <a:rPr lang="en" sz="900" b="1"/>
                        <a:t>Physical Health Status</a:t>
                      </a:r>
                      <a:endParaRPr sz="900" b="1"/>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a:t>6.97E-11</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0700">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a:t>2+ Current Conditions</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14%</a:t>
                      </a:r>
                      <a:endParaRPr sz="9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15%</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14%</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00000">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900"/>
                        <a:t>1 Current Condition</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a:t>22%</a:t>
                      </a: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a:t>26%</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a:t>24%</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00000">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a:t>None</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64%</a:t>
                      </a: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59%</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62%</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00025">
                <a:tc gridSpan="2">
                  <a:txBody>
                    <a:bodyPr/>
                    <a:lstStyle/>
                    <a:p>
                      <a:pPr marL="0" lvl="0" indent="0" algn="l" rtl="0">
                        <a:lnSpc>
                          <a:spcPct val="115000"/>
                        </a:lnSpc>
                        <a:spcBef>
                          <a:spcPts val="0"/>
                        </a:spcBef>
                        <a:spcAft>
                          <a:spcPts val="0"/>
                        </a:spcAft>
                        <a:buNone/>
                      </a:pPr>
                      <a:r>
                        <a:rPr lang="en" sz="900" b="1" dirty="0"/>
                        <a:t>Mental Health Status</a:t>
                      </a:r>
                      <a:endParaRPr sz="9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900"/>
                        <a:t>&lt; 2.2e-16</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dirty="0"/>
                        <a:t>2+ Diagnoses</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24%</a:t>
                      </a:r>
                      <a:endParaRPr sz="9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40%</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31%</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900"/>
                        <a:t>1 Diagnosis</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11%</a:t>
                      </a:r>
                      <a:endParaRPr sz="9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14%</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13%</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a:t>None</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65%</a:t>
                      </a: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46%</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57%</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00025">
                <a:tc gridSpan="2">
                  <a:txBody>
                    <a:bodyPr/>
                    <a:lstStyle/>
                    <a:p>
                      <a:pPr marL="0" lvl="0" indent="0" algn="l" rtl="0">
                        <a:lnSpc>
                          <a:spcPct val="115000"/>
                        </a:lnSpc>
                        <a:spcBef>
                          <a:spcPts val="0"/>
                        </a:spcBef>
                        <a:spcAft>
                          <a:spcPts val="0"/>
                        </a:spcAft>
                        <a:buNone/>
                      </a:pPr>
                      <a:r>
                        <a:rPr lang="en" sz="900" b="1" dirty="0"/>
                        <a:t>Offense Class</a:t>
                      </a:r>
                      <a:endParaRPr sz="9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900"/>
                        <a:t>&lt; 2.2e-16</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dirty="0"/>
                        <a:t>Violent</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36%</a:t>
                      </a: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27%</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32%</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900" dirty="0"/>
                        <a:t>Property</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17%</a:t>
                      </a:r>
                      <a:endParaRPr sz="9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25%</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20%</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a:t>Drug</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22%</a:t>
                      </a:r>
                      <a:endParaRPr sz="9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dirty="0"/>
                        <a:t>26%</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900"/>
                        <a:t>24%</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900"/>
                        <a:t>Public Order</a:t>
                      </a:r>
                      <a:endParaRPr sz="9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a:t>23%</a:t>
                      </a:r>
                      <a:endParaRPr sz="9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21%</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900" dirty="0"/>
                        <a:t>22%</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bl>
          </a:graphicData>
        </a:graphic>
      </p:graphicFrame>
      <p:cxnSp>
        <p:nvCxnSpPr>
          <p:cNvPr id="372" name="Google Shape;372;p46"/>
          <p:cNvCxnSpPr/>
          <p:nvPr/>
        </p:nvCxnSpPr>
        <p:spPr>
          <a:xfrm>
            <a:off x="3794875" y="1650600"/>
            <a:ext cx="36669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57497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7"/>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Substance Use</a:t>
            </a:r>
            <a:endParaRPr/>
          </a:p>
        </p:txBody>
      </p:sp>
      <p:sp>
        <p:nvSpPr>
          <p:cNvPr id="378" name="Google Shape;378;p47"/>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382" name="Google Shape;382;p47"/>
          <p:cNvGraphicFramePr/>
          <p:nvPr/>
        </p:nvGraphicFramePr>
        <p:xfrm>
          <a:off x="2190750" y="1137000"/>
          <a:ext cx="4762500" cy="3538982"/>
        </p:xfrm>
        <a:graphic>
          <a:graphicData uri="http://schemas.openxmlformats.org/drawingml/2006/table">
            <a:tbl>
              <a:tblPr>
                <a:noFill/>
                <a:tableStyleId>{4CC8EF88-DD9C-4DFE-A278-58371765F4DD}</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tblGrid>
              <a:tr h="200025">
                <a:tc gridSpan="5">
                  <a:txBody>
                    <a:bodyPr/>
                    <a:lstStyle/>
                    <a:p>
                      <a:pPr marL="0" lvl="0" indent="0" algn="l" rtl="0">
                        <a:spcBef>
                          <a:spcPts val="0"/>
                        </a:spcBef>
                        <a:spcAft>
                          <a:spcPts val="0"/>
                        </a:spcAft>
                        <a:buNone/>
                      </a:pPr>
                      <a:r>
                        <a:rPr lang="en" dirty="0">
                          <a:solidFill>
                            <a:srgbClr val="FFFFFF"/>
                          </a:solidFill>
                        </a:rPr>
                        <a:t>Substance Use Patterns, SUD vs. Non-SUD</a:t>
                      </a:r>
                      <a:endParaRPr dirty="0">
                        <a:solidFill>
                          <a:srgbClr val="FFFFFF"/>
                        </a:solidFill>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325">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t>Non-SUD</a:t>
                      </a:r>
                      <a:endParaRPr sz="900" b="1"/>
                    </a:p>
                    <a:p>
                      <a:pPr marL="0" lvl="0" indent="0" algn="ctr" rtl="0">
                        <a:lnSpc>
                          <a:spcPct val="115000"/>
                        </a:lnSpc>
                        <a:spcBef>
                          <a:spcPts val="0"/>
                        </a:spcBef>
                        <a:spcAft>
                          <a:spcPts val="0"/>
                        </a:spcAft>
                        <a:buNone/>
                      </a:pPr>
                      <a:r>
                        <a:rPr lang="en" sz="900" b="1"/>
                        <a:t>(n = 395151)</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t>SUD</a:t>
                      </a:r>
                      <a:endParaRPr sz="900" b="1"/>
                    </a:p>
                    <a:p>
                      <a:pPr marL="0" lvl="0" indent="0" algn="ctr" rtl="0">
                        <a:lnSpc>
                          <a:spcPct val="115000"/>
                        </a:lnSpc>
                        <a:spcBef>
                          <a:spcPts val="0"/>
                        </a:spcBef>
                        <a:spcAft>
                          <a:spcPts val="0"/>
                        </a:spcAft>
                        <a:buNone/>
                      </a:pPr>
                      <a:r>
                        <a:rPr lang="en" sz="900" b="1"/>
                        <a:t>(n = 272346)</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900" b="1"/>
                        <a:t>Percent of Total</a:t>
                      </a:r>
                      <a:endParaRPr sz="900" b="1"/>
                    </a:p>
                    <a:p>
                      <a:pPr marL="0" lvl="0" indent="0" algn="ctr" rtl="0">
                        <a:lnSpc>
                          <a:spcPct val="115000"/>
                        </a:lnSpc>
                        <a:spcBef>
                          <a:spcPts val="0"/>
                        </a:spcBef>
                        <a:spcAft>
                          <a:spcPts val="0"/>
                        </a:spcAft>
                        <a:buNone/>
                      </a:pPr>
                      <a:r>
                        <a:rPr lang="en" sz="900" b="1"/>
                        <a:t>(n = 667498)</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900" b="1"/>
                        <a:t>Chi Squared</a:t>
                      </a:r>
                      <a:endParaRPr sz="900" b="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00025">
                <a:tc>
                  <a:txBody>
                    <a:bodyPr/>
                    <a:lstStyle/>
                    <a:p>
                      <a:pPr marL="0" lvl="0" indent="0" algn="r" rtl="0">
                        <a:lnSpc>
                          <a:spcPct val="115000"/>
                        </a:lnSpc>
                        <a:spcBef>
                          <a:spcPts val="0"/>
                        </a:spcBef>
                        <a:spcAft>
                          <a:spcPts val="0"/>
                        </a:spcAft>
                        <a:buNone/>
                      </a:pPr>
                      <a:r>
                        <a:rPr lang="en" sz="1100" dirty="0"/>
                        <a:t>Marijuana</a:t>
                      </a:r>
                      <a:endParaRPr sz="11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40%</a:t>
                      </a:r>
                      <a:endParaRPr sz="13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61%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48%</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2900">
                <a:tc>
                  <a:txBody>
                    <a:bodyPr/>
                    <a:lstStyle/>
                    <a:p>
                      <a:pPr marL="0" lvl="0" indent="0" algn="r" rtl="0">
                        <a:lnSpc>
                          <a:spcPct val="115000"/>
                        </a:lnSpc>
                        <a:spcBef>
                          <a:spcPts val="0"/>
                        </a:spcBef>
                        <a:spcAft>
                          <a:spcPts val="0"/>
                        </a:spcAft>
                        <a:buNone/>
                      </a:pPr>
                      <a:r>
                        <a:rPr lang="en" sz="1100"/>
                        <a:t>Alcohol (at arrest only)</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20%</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40%</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28%</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0025">
                <a:tc>
                  <a:txBody>
                    <a:bodyPr/>
                    <a:lstStyle/>
                    <a:p>
                      <a:pPr marL="0" lvl="0" indent="0" algn="r" rtl="0">
                        <a:lnSpc>
                          <a:spcPct val="115000"/>
                        </a:lnSpc>
                        <a:spcBef>
                          <a:spcPts val="0"/>
                        </a:spcBef>
                        <a:spcAft>
                          <a:spcPts val="0"/>
                        </a:spcAft>
                        <a:buNone/>
                      </a:pPr>
                      <a:r>
                        <a:rPr lang="en" sz="1100"/>
                        <a:t>Meth</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11%</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36%</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21%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dirty="0">
                          <a:solidFill>
                            <a:schemeClr val="dk1"/>
                          </a:solidFill>
                        </a:rPr>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2900">
                <a:tc>
                  <a:txBody>
                    <a:bodyPr/>
                    <a:lstStyle/>
                    <a:p>
                      <a:pPr marL="0" lvl="0" indent="0" algn="r" rtl="0">
                        <a:lnSpc>
                          <a:spcPct val="115000"/>
                        </a:lnSpc>
                        <a:spcBef>
                          <a:spcPts val="0"/>
                        </a:spcBef>
                        <a:spcAft>
                          <a:spcPts val="0"/>
                        </a:spcAft>
                        <a:buNone/>
                      </a:pPr>
                      <a:r>
                        <a:rPr lang="en" sz="1100"/>
                        <a:t>Prescription Drugs</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10%</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33%</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19%</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00025">
                <a:tc>
                  <a:txBody>
                    <a:bodyPr/>
                    <a:lstStyle/>
                    <a:p>
                      <a:pPr marL="0" lvl="0" indent="0" algn="r" rtl="0">
                        <a:lnSpc>
                          <a:spcPct val="115000"/>
                        </a:lnSpc>
                        <a:spcBef>
                          <a:spcPts val="0"/>
                        </a:spcBef>
                        <a:spcAft>
                          <a:spcPts val="0"/>
                        </a:spcAft>
                        <a:buNone/>
                      </a:pPr>
                      <a:r>
                        <a:rPr lang="en" sz="1100"/>
                        <a:t>Cocaine</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9%</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25%</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15%</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lvl="0" indent="0" algn="r" rtl="0">
                        <a:lnSpc>
                          <a:spcPct val="115000"/>
                        </a:lnSpc>
                        <a:spcBef>
                          <a:spcPts val="0"/>
                        </a:spcBef>
                        <a:spcAft>
                          <a:spcPts val="0"/>
                        </a:spcAft>
                        <a:buNone/>
                      </a:pPr>
                      <a:r>
                        <a:rPr lang="en" sz="1100"/>
                        <a:t>Heroin</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4%</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20%</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11%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a:t>&lt; 2.2e-16</a:t>
                      </a: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0025">
                <a:tc>
                  <a:txBody>
                    <a:bodyPr/>
                    <a:lstStyle/>
                    <a:p>
                      <a:pPr marL="0" lvl="0" indent="0" algn="r" rtl="0">
                        <a:lnSpc>
                          <a:spcPct val="115000"/>
                        </a:lnSpc>
                        <a:spcBef>
                          <a:spcPts val="0"/>
                        </a:spcBef>
                        <a:spcAft>
                          <a:spcPts val="0"/>
                        </a:spcAft>
                        <a:buNone/>
                      </a:pPr>
                      <a:r>
                        <a:rPr lang="en" sz="1100"/>
                        <a:t>Molly, Ecstacy</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5%</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11%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7%</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lvl="0" indent="0" algn="r" rtl="0">
                        <a:lnSpc>
                          <a:spcPct val="115000"/>
                        </a:lnSpc>
                        <a:spcBef>
                          <a:spcPts val="0"/>
                        </a:spcBef>
                        <a:spcAft>
                          <a:spcPts val="0"/>
                        </a:spcAft>
                        <a:buNone/>
                      </a:pPr>
                      <a:r>
                        <a:rPr lang="en" sz="1100"/>
                        <a:t>Crack</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3%</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11%</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6%</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00025">
                <a:tc>
                  <a:txBody>
                    <a:bodyPr/>
                    <a:lstStyle/>
                    <a:p>
                      <a:pPr marL="0" lvl="0" indent="0" algn="r" rtl="0">
                        <a:lnSpc>
                          <a:spcPct val="115000"/>
                        </a:lnSpc>
                        <a:spcBef>
                          <a:spcPts val="0"/>
                        </a:spcBef>
                        <a:spcAft>
                          <a:spcPts val="0"/>
                        </a:spcAft>
                        <a:buNone/>
                      </a:pPr>
                      <a:r>
                        <a:rPr lang="en" sz="1100"/>
                        <a:t>PCP</a:t>
                      </a:r>
                      <a:endParaRPr sz="11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1%</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3%</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2%</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dirty="0"/>
                        <a:t>4.79E-08</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42900">
                <a:tc>
                  <a:txBody>
                    <a:bodyPr/>
                    <a:lstStyle/>
                    <a:p>
                      <a:pPr marL="0" lvl="0" indent="0" algn="r" rtl="0">
                        <a:lnSpc>
                          <a:spcPct val="115000"/>
                        </a:lnSpc>
                        <a:spcBef>
                          <a:spcPts val="0"/>
                        </a:spcBef>
                        <a:spcAft>
                          <a:spcPts val="0"/>
                        </a:spcAft>
                        <a:buNone/>
                      </a:pPr>
                      <a:r>
                        <a:rPr lang="en" sz="1100" dirty="0"/>
                        <a:t>2 or more substances</a:t>
                      </a:r>
                      <a:endParaRPr sz="11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26%</a:t>
                      </a: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70%</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44%</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&lt; 2.2e-16</a:t>
                      </a: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bl>
          </a:graphicData>
        </a:graphic>
      </p:graphicFrame>
      <p:cxnSp>
        <p:nvCxnSpPr>
          <p:cNvPr id="383" name="Google Shape;383;p47"/>
          <p:cNvCxnSpPr/>
          <p:nvPr/>
        </p:nvCxnSpPr>
        <p:spPr>
          <a:xfrm>
            <a:off x="3304650" y="1715997"/>
            <a:ext cx="3648600" cy="0"/>
          </a:xfrm>
          <a:prstGeom prst="straightConnector1">
            <a:avLst/>
          </a:prstGeom>
          <a:noFill/>
          <a:ln w="9525" cap="flat" cmpd="sng">
            <a:solidFill>
              <a:schemeClr val="dk2"/>
            </a:solidFill>
            <a:prstDash val="solid"/>
            <a:round/>
            <a:headEnd type="none" w="med" len="med"/>
            <a:tailEnd type="none" w="med" len="med"/>
          </a:ln>
        </p:spPr>
      </p:cxnSp>
      <p:sp>
        <p:nvSpPr>
          <p:cNvPr id="9" name="Google Shape;347;p44">
            <a:extLst>
              <a:ext uri="{FF2B5EF4-FFF2-40B4-BE49-F238E27FC236}">
                <a16:creationId xmlns:a16="http://schemas.microsoft.com/office/drawing/2014/main" id="{30BCF3E2-3F91-E940-87EA-380C0FACBDCD}"/>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WHO REQUIRES TREATMENT?</a:t>
            </a:r>
            <a:endParaRPr sz="1000" dirty="0">
              <a:solidFill>
                <a:srgbClr val="B7B7B7"/>
              </a:solidFill>
            </a:endParaRPr>
          </a:p>
        </p:txBody>
      </p:sp>
      <p:sp>
        <p:nvSpPr>
          <p:cNvPr id="10" name="Google Shape;348;p44">
            <a:extLst>
              <a:ext uri="{FF2B5EF4-FFF2-40B4-BE49-F238E27FC236}">
                <a16:creationId xmlns:a16="http://schemas.microsoft.com/office/drawing/2014/main" id="{EB7FA47A-B60E-D747-ACFF-38C92373CAB9}"/>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11" name="TextBox 10">
            <a:extLst>
              <a:ext uri="{FF2B5EF4-FFF2-40B4-BE49-F238E27FC236}">
                <a16:creationId xmlns:a16="http://schemas.microsoft.com/office/drawing/2014/main" id="{0FC2E93D-BFE9-E149-9B3D-21EDC7D043B3}"/>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1</a:t>
            </a:r>
          </a:p>
        </p:txBody>
      </p:sp>
    </p:spTree>
    <p:extLst>
      <p:ext uri="{BB962C8B-B14F-4D97-AF65-F5344CB8AC3E}">
        <p14:creationId xmlns:p14="http://schemas.microsoft.com/office/powerpoint/2010/main" val="3285463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Treatment Distribution</a:t>
            </a:r>
            <a:endParaRPr/>
          </a:p>
        </p:txBody>
      </p:sp>
      <p:sp>
        <p:nvSpPr>
          <p:cNvPr id="422" name="Google Shape;422;p51"/>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424" name="Google Shape;424;p51"/>
          <p:cNvGraphicFramePr/>
          <p:nvPr/>
        </p:nvGraphicFramePr>
        <p:xfrm>
          <a:off x="2293175" y="1224750"/>
          <a:ext cx="4771950" cy="3259836"/>
        </p:xfrm>
        <a:graphic>
          <a:graphicData uri="http://schemas.openxmlformats.org/drawingml/2006/table">
            <a:tbl>
              <a:tblPr>
                <a:noFill/>
                <a:tableStyleId>{4CC8EF88-DD9C-4DFE-A278-58371765F4DD}</a:tableStyleId>
              </a:tblPr>
              <a:tblGrid>
                <a:gridCol w="1340150">
                  <a:extLst>
                    <a:ext uri="{9D8B030D-6E8A-4147-A177-3AD203B41FA5}">
                      <a16:colId xmlns:a16="http://schemas.microsoft.com/office/drawing/2014/main" val="20000"/>
                    </a:ext>
                  </a:extLst>
                </a:gridCol>
                <a:gridCol w="702300">
                  <a:extLst>
                    <a:ext uri="{9D8B030D-6E8A-4147-A177-3AD203B41FA5}">
                      <a16:colId xmlns:a16="http://schemas.microsoft.com/office/drawing/2014/main" val="20001"/>
                    </a:ext>
                  </a:extLst>
                </a:gridCol>
                <a:gridCol w="734500">
                  <a:extLst>
                    <a:ext uri="{9D8B030D-6E8A-4147-A177-3AD203B41FA5}">
                      <a16:colId xmlns:a16="http://schemas.microsoft.com/office/drawing/2014/main" val="20002"/>
                    </a:ext>
                  </a:extLst>
                </a:gridCol>
                <a:gridCol w="563900">
                  <a:extLst>
                    <a:ext uri="{9D8B030D-6E8A-4147-A177-3AD203B41FA5}">
                      <a16:colId xmlns:a16="http://schemas.microsoft.com/office/drawing/2014/main" val="20003"/>
                    </a:ext>
                  </a:extLst>
                </a:gridCol>
                <a:gridCol w="744000">
                  <a:extLst>
                    <a:ext uri="{9D8B030D-6E8A-4147-A177-3AD203B41FA5}">
                      <a16:colId xmlns:a16="http://schemas.microsoft.com/office/drawing/2014/main" val="20004"/>
                    </a:ext>
                  </a:extLst>
                </a:gridCol>
                <a:gridCol w="687100">
                  <a:extLst>
                    <a:ext uri="{9D8B030D-6E8A-4147-A177-3AD203B41FA5}">
                      <a16:colId xmlns:a16="http://schemas.microsoft.com/office/drawing/2014/main" val="20005"/>
                    </a:ext>
                  </a:extLst>
                </a:gridCol>
              </a:tblGrid>
              <a:tr h="200025">
                <a:tc>
                  <a:txBody>
                    <a:bodyPr/>
                    <a:lstStyle/>
                    <a:p>
                      <a:pPr marL="0" lvl="0" indent="0" algn="l" rtl="0">
                        <a:lnSpc>
                          <a:spcPct val="115000"/>
                        </a:lnSpc>
                        <a:spcBef>
                          <a:spcPts val="0"/>
                        </a:spcBef>
                        <a:spcAft>
                          <a:spcPts val="0"/>
                        </a:spcAft>
                        <a:buNone/>
                      </a:pPr>
                      <a:r>
                        <a:rPr lang="en" sz="1100" b="1" dirty="0"/>
                        <a:t>Variable</a:t>
                      </a:r>
                      <a:endParaRPr sz="11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b="1"/>
                        <a:t>Estimate</a:t>
                      </a:r>
                      <a:endParaRPr sz="11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b="1"/>
                        <a:t>P value</a:t>
                      </a:r>
                      <a:endParaRPr sz="11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b="1"/>
                        <a:t>aOR</a:t>
                      </a:r>
                      <a:endParaRPr sz="11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gridSpan="2">
                  <a:txBody>
                    <a:bodyPr/>
                    <a:lstStyle/>
                    <a:p>
                      <a:pPr marL="0" lvl="0" indent="0" algn="l" rtl="0">
                        <a:lnSpc>
                          <a:spcPct val="115000"/>
                        </a:lnSpc>
                        <a:spcBef>
                          <a:spcPts val="0"/>
                        </a:spcBef>
                        <a:spcAft>
                          <a:spcPts val="0"/>
                        </a:spcAft>
                        <a:buNone/>
                      </a:pPr>
                      <a:r>
                        <a:rPr lang="en" sz="1100" b="1"/>
                        <a:t>Confidence Interval</a:t>
                      </a:r>
                      <a:endParaRPr sz="11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100"/>
                        <a:t>Black</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-0.41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1.59E-05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0.66</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0.55 -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000"/>
                        <a:t>0.80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100"/>
                        <a:t>Hispanic</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-0.49</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5.28E-08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0.61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0.51 -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000"/>
                        <a:t>0.73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100"/>
                        <a:t>Women</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0.28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2.47E-05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1.33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1.16 -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000"/>
                        <a:t>1.52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100"/>
                        <a:t>Mental health</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0.21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2.63E-05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1.23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1.12 -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000"/>
                        <a:t>1.35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100"/>
                        <a:t>Violent Offense</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-0.36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0.000103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0.69</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dirty="0"/>
                        <a:t>0.58 -</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000"/>
                        <a:t>0.83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100"/>
                        <a:t>Heroin</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0.26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0.000948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1.30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1.11 -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a:t>1.52</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100"/>
                        <a:t>Crack</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0.26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0.020348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1.29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dirty="0"/>
                        <a:t>1.04 -</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a:t>1.60</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100"/>
                        <a:t>Alcohol</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0.29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2.00E-05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1.34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dirty="0"/>
                        <a:t>1.17 -</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a:t>1.53</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8"/>
                  </a:ext>
                </a:extLst>
              </a:tr>
              <a:tr h="342900">
                <a:tc>
                  <a:txBody>
                    <a:bodyPr/>
                    <a:lstStyle/>
                    <a:p>
                      <a:pPr marL="0" lvl="0" indent="0" algn="l" rtl="0">
                        <a:lnSpc>
                          <a:spcPct val="115000"/>
                        </a:lnSpc>
                        <a:spcBef>
                          <a:spcPts val="0"/>
                        </a:spcBef>
                        <a:spcAft>
                          <a:spcPts val="0"/>
                        </a:spcAft>
                        <a:buNone/>
                      </a:pPr>
                      <a:r>
                        <a:rPr lang="en" sz="1100"/>
                        <a:t>West North Central</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0.34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0.00316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1.41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dirty="0"/>
                        <a:t>1.12 -</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dirty="0"/>
                        <a:t>1.77</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100"/>
                        <a:t>Middle Atlantic</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0.72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1.27E-09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2.06</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1.63 -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dirty="0"/>
                        <a:t>2.60</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10"/>
                  </a:ext>
                </a:extLst>
              </a:tr>
              <a:tr h="342900">
                <a:tc>
                  <a:txBody>
                    <a:bodyPr/>
                    <a:lstStyle/>
                    <a:p>
                      <a:pPr marL="0" lvl="0" indent="0" algn="l" rtl="0">
                        <a:lnSpc>
                          <a:spcPct val="115000"/>
                        </a:lnSpc>
                        <a:spcBef>
                          <a:spcPts val="0"/>
                        </a:spcBef>
                        <a:spcAft>
                          <a:spcPts val="0"/>
                        </a:spcAft>
                        <a:buNone/>
                      </a:pPr>
                      <a:r>
                        <a:rPr lang="en" sz="1100"/>
                        <a:t>West South Central</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-0.53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5.99E-07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0.59</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0.48 -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dirty="0"/>
                        <a:t>0.72</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100"/>
                        <a:t>South Atlantic</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-0.56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1.11E-08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t>0.57</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0.47 -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dirty="0"/>
                        <a:t>0.69</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100"/>
                        <a:t>Pacific</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-0.32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0.00813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a:t>0.73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r" rtl="0">
                        <a:lnSpc>
                          <a:spcPct val="115000"/>
                        </a:lnSpc>
                        <a:spcBef>
                          <a:spcPts val="0"/>
                        </a:spcBef>
                        <a:spcAft>
                          <a:spcPts val="0"/>
                        </a:spcAft>
                        <a:buNone/>
                      </a:pPr>
                      <a:r>
                        <a:rPr lang="en" sz="1100"/>
                        <a:t>0.57 -</a:t>
                      </a:r>
                      <a:endParaRPr sz="11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l" rtl="0">
                        <a:lnSpc>
                          <a:spcPct val="115000"/>
                        </a:lnSpc>
                        <a:spcBef>
                          <a:spcPts val="0"/>
                        </a:spcBef>
                        <a:spcAft>
                          <a:spcPts val="0"/>
                        </a:spcAft>
                        <a:buNone/>
                      </a:pPr>
                      <a:r>
                        <a:rPr lang="en" sz="1100" dirty="0"/>
                        <a:t>0.92</a:t>
                      </a:r>
                      <a:endParaRPr sz="11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7979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p:nvPr/>
        </p:nvSpPr>
        <p:spPr>
          <a:xfrm>
            <a:off x="442925" y="1325175"/>
            <a:ext cx="1766400"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a:solidFill>
                  <a:srgbClr val="FFFFFF"/>
                </a:solidFill>
                <a:latin typeface="Helvetica Neue"/>
                <a:ea typeface="Helvetica Neue"/>
                <a:cs typeface="Helvetica Neue"/>
                <a:sym typeface="Helvetica Neue"/>
              </a:rPr>
              <a:t>164%</a:t>
            </a:r>
            <a:endParaRPr sz="2900" b="1">
              <a:solidFill>
                <a:srgbClr val="FFFFFF"/>
              </a:solidFill>
              <a:latin typeface="Helvetica Neue"/>
              <a:ea typeface="Helvetica Neue"/>
              <a:cs typeface="Helvetica Neue"/>
              <a:sym typeface="Helvetica Neue"/>
            </a:endParaRPr>
          </a:p>
        </p:txBody>
      </p:sp>
      <p:sp>
        <p:nvSpPr>
          <p:cNvPr id="271" name="Google Shape;271;p39"/>
          <p:cNvSpPr/>
          <p:nvPr/>
        </p:nvSpPr>
        <p:spPr>
          <a:xfrm>
            <a:off x="2348683" y="1325175"/>
            <a:ext cx="1766400"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a:solidFill>
                  <a:srgbClr val="FFFFFF"/>
                </a:solidFill>
                <a:latin typeface="Helvetica Neue"/>
                <a:ea typeface="Helvetica Neue"/>
                <a:cs typeface="Helvetica Neue"/>
                <a:sym typeface="Helvetica Neue"/>
              </a:rPr>
              <a:t>40 - 129x</a:t>
            </a:r>
            <a:endParaRPr sz="2900" b="1">
              <a:solidFill>
                <a:srgbClr val="FFFFFF"/>
              </a:solidFill>
              <a:latin typeface="Helvetica Neue"/>
              <a:ea typeface="Helvetica Neue"/>
              <a:cs typeface="Helvetica Neue"/>
              <a:sym typeface="Helvetica Neue"/>
            </a:endParaRPr>
          </a:p>
        </p:txBody>
      </p:sp>
      <p:sp>
        <p:nvSpPr>
          <p:cNvPr id="272" name="Google Shape;272;p39"/>
          <p:cNvSpPr/>
          <p:nvPr/>
        </p:nvSpPr>
        <p:spPr>
          <a:xfrm>
            <a:off x="4254441" y="1325175"/>
            <a:ext cx="1766400"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a:solidFill>
                  <a:srgbClr val="FFFFFF"/>
                </a:solidFill>
                <a:latin typeface="Helvetica Neue"/>
                <a:ea typeface="Helvetica Neue"/>
                <a:cs typeface="Helvetica Neue"/>
                <a:sym typeface="Helvetica Neue"/>
              </a:rPr>
              <a:t>- 81% </a:t>
            </a:r>
            <a:endParaRPr sz="2900" b="1">
              <a:solidFill>
                <a:srgbClr val="FFFFFF"/>
              </a:solidFill>
              <a:latin typeface="Helvetica Neue"/>
              <a:ea typeface="Helvetica Neue"/>
              <a:cs typeface="Helvetica Neue"/>
              <a:sym typeface="Helvetica Neue"/>
            </a:endParaRPr>
          </a:p>
        </p:txBody>
      </p:sp>
      <p:sp>
        <p:nvSpPr>
          <p:cNvPr id="273" name="Google Shape;273;p39"/>
          <p:cNvSpPr txBox="1">
            <a:spLocks noGrp="1"/>
          </p:cNvSpPr>
          <p:nvPr>
            <p:ph type="title"/>
          </p:nvPr>
        </p:nvSpPr>
        <p:spPr>
          <a:xfrm>
            <a:off x="628650" y="0"/>
            <a:ext cx="7886700" cy="984600"/>
          </a:xfrm>
          <a:prstGeom prst="rect">
            <a:avLst/>
          </a:prstGeom>
        </p:spPr>
        <p:txBody>
          <a:bodyPr spcFirstLastPara="1" wrap="square" lIns="0" tIns="34275" rIns="0" bIns="34275" anchor="ctr" anchorCtr="0">
            <a:noAutofit/>
          </a:bodyPr>
          <a:lstStyle/>
          <a:p>
            <a:pPr marL="0" lvl="0" indent="0" algn="l" rtl="0">
              <a:spcBef>
                <a:spcPts val="0"/>
              </a:spcBef>
              <a:spcAft>
                <a:spcPts val="0"/>
              </a:spcAft>
              <a:buClr>
                <a:schemeClr val="accent1"/>
              </a:buClr>
              <a:buSzPts val="2700"/>
              <a:buFont typeface="Helvetica Neue"/>
              <a:buNone/>
            </a:pPr>
            <a:r>
              <a:rPr lang="en">
                <a:solidFill>
                  <a:schemeClr val="accent1"/>
                </a:solidFill>
              </a:rPr>
              <a:t>Background: Context &amp; Research Questions</a:t>
            </a:r>
            <a:endParaRPr>
              <a:solidFill>
                <a:schemeClr val="accent1"/>
              </a:solidFill>
            </a:endParaRPr>
          </a:p>
          <a:p>
            <a:pPr marL="0" lvl="0" indent="0" algn="l" rtl="0">
              <a:spcBef>
                <a:spcPts val="0"/>
              </a:spcBef>
              <a:spcAft>
                <a:spcPts val="0"/>
              </a:spcAft>
              <a:buNone/>
            </a:pPr>
            <a:endParaRPr/>
          </a:p>
        </p:txBody>
      </p:sp>
      <p:sp>
        <p:nvSpPr>
          <p:cNvPr id="274" name="Google Shape;274;p39"/>
          <p:cNvSpPr txBox="1">
            <a:spLocks noGrp="1"/>
          </p:cNvSpPr>
          <p:nvPr>
            <p:ph type="body" idx="1"/>
          </p:nvPr>
        </p:nvSpPr>
        <p:spPr>
          <a:xfrm>
            <a:off x="425950" y="2340579"/>
            <a:ext cx="1822800" cy="1776000"/>
          </a:xfrm>
          <a:prstGeom prst="rect">
            <a:avLst/>
          </a:prstGeom>
        </p:spPr>
        <p:txBody>
          <a:bodyPr spcFirstLastPara="1" wrap="square" lIns="0" tIns="34275" rIns="0" bIns="34275" anchor="t" anchorCtr="0">
            <a:noAutofit/>
          </a:bodyPr>
          <a:lstStyle/>
          <a:p>
            <a:pPr marL="0" lvl="0" indent="0" algn="ctr" rtl="0">
              <a:spcBef>
                <a:spcPts val="800"/>
              </a:spcBef>
              <a:spcAft>
                <a:spcPts val="0"/>
              </a:spcAft>
              <a:buNone/>
            </a:pPr>
            <a:r>
              <a:rPr lang="en" dirty="0">
                <a:solidFill>
                  <a:schemeClr val="dk1"/>
                </a:solidFill>
              </a:rPr>
              <a:t>Increase in US overdose (OD) deaths, 2012 - 2022, according to CDC¹ ²</a:t>
            </a:r>
            <a:endParaRPr dirty="0">
              <a:solidFill>
                <a:schemeClr val="dk1"/>
              </a:solidFill>
            </a:endParaRPr>
          </a:p>
        </p:txBody>
      </p:sp>
      <p:sp>
        <p:nvSpPr>
          <p:cNvPr id="275" name="Google Shape;275;p39"/>
          <p:cNvSpPr txBox="1">
            <a:spLocks noGrp="1"/>
          </p:cNvSpPr>
          <p:nvPr>
            <p:ph type="body" idx="1"/>
          </p:nvPr>
        </p:nvSpPr>
        <p:spPr>
          <a:xfrm>
            <a:off x="2320469" y="2340579"/>
            <a:ext cx="1822800" cy="1776000"/>
          </a:xfrm>
          <a:prstGeom prst="rect">
            <a:avLst/>
          </a:prstGeom>
        </p:spPr>
        <p:txBody>
          <a:bodyPr spcFirstLastPara="1" wrap="square" lIns="0" tIns="34275" rIns="0" bIns="34275" anchor="t" anchorCtr="0">
            <a:noAutofit/>
          </a:bodyPr>
          <a:lstStyle/>
          <a:p>
            <a:pPr marL="0" lvl="0" indent="0" algn="ctr" rtl="0">
              <a:spcBef>
                <a:spcPts val="800"/>
              </a:spcBef>
              <a:spcAft>
                <a:spcPts val="0"/>
              </a:spcAft>
              <a:buNone/>
            </a:pPr>
            <a:r>
              <a:rPr lang="en" dirty="0">
                <a:solidFill>
                  <a:schemeClr val="dk1"/>
                </a:solidFill>
              </a:rPr>
              <a:t>Higher risk of OD death for people released from prison in the first 4wks vs. general public³ ⁴</a:t>
            </a:r>
            <a:endParaRPr dirty="0">
              <a:solidFill>
                <a:schemeClr val="dk1"/>
              </a:solidFill>
            </a:endParaRPr>
          </a:p>
        </p:txBody>
      </p:sp>
      <p:sp>
        <p:nvSpPr>
          <p:cNvPr id="276" name="Google Shape;276;p39"/>
          <p:cNvSpPr txBox="1">
            <a:spLocks noGrp="1"/>
          </p:cNvSpPr>
          <p:nvPr>
            <p:ph type="body" idx="1"/>
          </p:nvPr>
        </p:nvSpPr>
        <p:spPr>
          <a:xfrm>
            <a:off x="4240338" y="2340579"/>
            <a:ext cx="1822800" cy="1776000"/>
          </a:xfrm>
          <a:prstGeom prst="rect">
            <a:avLst/>
          </a:prstGeom>
        </p:spPr>
        <p:txBody>
          <a:bodyPr spcFirstLastPara="1" wrap="square" lIns="0" tIns="34275" rIns="0" bIns="34275" anchor="t" anchorCtr="0">
            <a:noAutofit/>
          </a:bodyPr>
          <a:lstStyle/>
          <a:p>
            <a:pPr marL="0" lvl="0" indent="0" algn="ctr" rtl="0">
              <a:spcBef>
                <a:spcPts val="800"/>
              </a:spcBef>
              <a:spcAft>
                <a:spcPts val="0"/>
              </a:spcAft>
              <a:buNone/>
            </a:pPr>
            <a:r>
              <a:rPr lang="en" dirty="0">
                <a:solidFill>
                  <a:schemeClr val="dk1"/>
                </a:solidFill>
              </a:rPr>
              <a:t>Risk of drug- related mortality 4wks post- release for people receiving opioid agonist therapy (OAT) in prison⁵</a:t>
            </a:r>
            <a:endParaRPr dirty="0">
              <a:solidFill>
                <a:schemeClr val="dk1"/>
              </a:solidFill>
            </a:endParaRPr>
          </a:p>
        </p:txBody>
      </p:sp>
      <p:grpSp>
        <p:nvGrpSpPr>
          <p:cNvPr id="278" name="Google Shape;278;p39"/>
          <p:cNvGrpSpPr/>
          <p:nvPr/>
        </p:nvGrpSpPr>
        <p:grpSpPr>
          <a:xfrm>
            <a:off x="-385959" y="1007131"/>
            <a:ext cx="11047200" cy="3784800"/>
            <a:chOff x="-855170" y="490070"/>
            <a:chExt cx="11047200" cy="3784800"/>
          </a:xfrm>
        </p:grpSpPr>
        <p:sp>
          <p:nvSpPr>
            <p:cNvPr id="279" name="Google Shape;279;p39"/>
            <p:cNvSpPr/>
            <p:nvPr/>
          </p:nvSpPr>
          <p:spPr>
            <a:xfrm>
              <a:off x="-855170" y="490070"/>
              <a:ext cx="11047200" cy="3784800"/>
            </a:xfrm>
            <a:prstGeom prst="rect">
              <a:avLst/>
            </a:prstGeom>
            <a:solidFill>
              <a:srgbClr val="000000">
                <a:alpha val="759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9"/>
            <p:cNvSpPr/>
            <p:nvPr/>
          </p:nvSpPr>
          <p:spPr>
            <a:xfrm>
              <a:off x="6160225" y="793541"/>
              <a:ext cx="2223600" cy="33183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p:txBody>
        </p:sp>
        <p:sp>
          <p:nvSpPr>
            <p:cNvPr id="281" name="Google Shape;281;p39"/>
            <p:cNvSpPr/>
            <p:nvPr/>
          </p:nvSpPr>
          <p:spPr>
            <a:xfrm>
              <a:off x="6160225" y="793541"/>
              <a:ext cx="2223600" cy="63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Helvetica Neue"/>
                  <a:ea typeface="Helvetica Neue"/>
                  <a:cs typeface="Helvetica Neue"/>
                  <a:sym typeface="Helvetica Neue"/>
                </a:rPr>
                <a:t>RESEARCH QUESTIONS</a:t>
              </a:r>
              <a:endParaRPr sz="1800" b="1">
                <a:solidFill>
                  <a:srgbClr val="FFFFFF"/>
                </a:solidFill>
                <a:latin typeface="Helvetica Neue"/>
                <a:ea typeface="Helvetica Neue"/>
                <a:cs typeface="Helvetica Neue"/>
                <a:sym typeface="Helvetica Neue"/>
              </a:endParaRPr>
            </a:p>
          </p:txBody>
        </p:sp>
      </p:grpSp>
      <p:grpSp>
        <p:nvGrpSpPr>
          <p:cNvPr id="282" name="Google Shape;282;p39"/>
          <p:cNvGrpSpPr/>
          <p:nvPr/>
        </p:nvGrpSpPr>
        <p:grpSpPr>
          <a:xfrm>
            <a:off x="6736661" y="2126950"/>
            <a:ext cx="2165100" cy="485100"/>
            <a:chOff x="6191250" y="2279350"/>
            <a:chExt cx="2165100" cy="485100"/>
          </a:xfrm>
        </p:grpSpPr>
        <p:sp>
          <p:nvSpPr>
            <p:cNvPr id="283" name="Google Shape;283;p39"/>
            <p:cNvSpPr/>
            <p:nvPr/>
          </p:nvSpPr>
          <p:spPr>
            <a:xfrm>
              <a:off x="6589950" y="2279350"/>
              <a:ext cx="1766400" cy="48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t>Who requires treatment?</a:t>
              </a:r>
              <a:endParaRPr sz="1700"/>
            </a:p>
          </p:txBody>
        </p:sp>
        <p:sp>
          <p:nvSpPr>
            <p:cNvPr id="284" name="Google Shape;284;p39"/>
            <p:cNvSpPr/>
            <p:nvPr/>
          </p:nvSpPr>
          <p:spPr>
            <a:xfrm>
              <a:off x="6191250" y="2322550"/>
              <a:ext cx="398700" cy="39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lt1"/>
                  </a:solidFill>
                </a:rPr>
                <a:t>1</a:t>
              </a:r>
              <a:endParaRPr b="1" dirty="0">
                <a:solidFill>
                  <a:schemeClr val="lt1"/>
                </a:solidFill>
              </a:endParaRPr>
            </a:p>
          </p:txBody>
        </p:sp>
      </p:grpSp>
      <p:grpSp>
        <p:nvGrpSpPr>
          <p:cNvPr id="285" name="Google Shape;285;p39"/>
          <p:cNvGrpSpPr/>
          <p:nvPr/>
        </p:nvGrpSpPr>
        <p:grpSpPr>
          <a:xfrm>
            <a:off x="6736661" y="2931988"/>
            <a:ext cx="2165100" cy="485100"/>
            <a:chOff x="6191250" y="3046300"/>
            <a:chExt cx="2165100" cy="485100"/>
          </a:xfrm>
        </p:grpSpPr>
        <p:sp>
          <p:nvSpPr>
            <p:cNvPr id="286" name="Google Shape;286;p39"/>
            <p:cNvSpPr/>
            <p:nvPr/>
          </p:nvSpPr>
          <p:spPr>
            <a:xfrm>
              <a:off x="6589950" y="3046300"/>
              <a:ext cx="1766400" cy="48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t>What modalities are available?</a:t>
              </a:r>
              <a:endParaRPr sz="1700" dirty="0"/>
            </a:p>
          </p:txBody>
        </p:sp>
        <p:sp>
          <p:nvSpPr>
            <p:cNvPr id="287" name="Google Shape;287;p39"/>
            <p:cNvSpPr/>
            <p:nvPr/>
          </p:nvSpPr>
          <p:spPr>
            <a:xfrm>
              <a:off x="6191250" y="3089500"/>
              <a:ext cx="398700" cy="39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2</a:t>
              </a:r>
              <a:endParaRPr b="1">
                <a:solidFill>
                  <a:schemeClr val="lt1"/>
                </a:solidFill>
              </a:endParaRPr>
            </a:p>
          </p:txBody>
        </p:sp>
      </p:grpSp>
      <p:grpSp>
        <p:nvGrpSpPr>
          <p:cNvPr id="288" name="Google Shape;288;p39"/>
          <p:cNvGrpSpPr/>
          <p:nvPr/>
        </p:nvGrpSpPr>
        <p:grpSpPr>
          <a:xfrm>
            <a:off x="6736661" y="3737025"/>
            <a:ext cx="2165100" cy="485100"/>
            <a:chOff x="6191250" y="3889425"/>
            <a:chExt cx="2165100" cy="485100"/>
          </a:xfrm>
        </p:grpSpPr>
        <p:sp>
          <p:nvSpPr>
            <p:cNvPr id="289" name="Google Shape;289;p39"/>
            <p:cNvSpPr/>
            <p:nvPr/>
          </p:nvSpPr>
          <p:spPr>
            <a:xfrm>
              <a:off x="6589950" y="3889425"/>
              <a:ext cx="1766400" cy="48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t>Who receives this treatment?</a:t>
              </a:r>
              <a:endParaRPr sz="1700"/>
            </a:p>
          </p:txBody>
        </p:sp>
        <p:sp>
          <p:nvSpPr>
            <p:cNvPr id="290" name="Google Shape;290;p39"/>
            <p:cNvSpPr/>
            <p:nvPr/>
          </p:nvSpPr>
          <p:spPr>
            <a:xfrm>
              <a:off x="6191250" y="3932625"/>
              <a:ext cx="398700" cy="39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3</a:t>
              </a:r>
              <a:endParaRPr b="1">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Methods: Data and Inclusion Criteria</a:t>
            </a:r>
            <a:endParaRPr/>
          </a:p>
        </p:txBody>
      </p:sp>
      <p:sp>
        <p:nvSpPr>
          <p:cNvPr id="296" name="Google Shape;296;p40"/>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97" name="Google Shape;297;p40"/>
          <p:cNvSpPr/>
          <p:nvPr/>
        </p:nvSpPr>
        <p:spPr>
          <a:xfrm>
            <a:off x="486375" y="1757975"/>
            <a:ext cx="3959400" cy="28953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2016 Survey of Prison Inmates</a:t>
            </a:r>
            <a:endParaRPr sz="2000" b="1"/>
          </a:p>
          <a:p>
            <a:pPr marL="0" lvl="0" indent="0" algn="l" rtl="0">
              <a:spcBef>
                <a:spcPts val="0"/>
              </a:spcBef>
              <a:spcAft>
                <a:spcPts val="0"/>
              </a:spcAft>
              <a:buNone/>
            </a:pPr>
            <a:endParaRPr sz="500" b="1"/>
          </a:p>
          <a:p>
            <a:pPr marL="457200" lvl="0" indent="-355600" algn="l" rtl="0">
              <a:spcBef>
                <a:spcPts val="0"/>
              </a:spcBef>
              <a:spcAft>
                <a:spcPts val="0"/>
              </a:spcAft>
              <a:buSzPts val="2000"/>
              <a:buChar char="-"/>
            </a:pPr>
            <a:r>
              <a:rPr lang="en" sz="2000"/>
              <a:t>24,848 participants from 364 prisons (state &amp; federal)</a:t>
            </a:r>
            <a:endParaRPr sz="2000"/>
          </a:p>
          <a:p>
            <a:pPr marL="457200" lvl="0" indent="0" algn="l" rtl="0">
              <a:spcBef>
                <a:spcPts val="0"/>
              </a:spcBef>
              <a:spcAft>
                <a:spcPts val="0"/>
              </a:spcAft>
              <a:buNone/>
            </a:pPr>
            <a:endParaRPr sz="500"/>
          </a:p>
          <a:p>
            <a:pPr marL="457200" lvl="0" indent="-355600" algn="l" rtl="0">
              <a:spcBef>
                <a:spcPts val="0"/>
              </a:spcBef>
              <a:spcAft>
                <a:spcPts val="0"/>
              </a:spcAft>
              <a:buSzPts val="2000"/>
              <a:buChar char="-"/>
            </a:pPr>
            <a:r>
              <a:rPr lang="en" sz="2000"/>
              <a:t>Most recent, representative sample of prison population</a:t>
            </a:r>
            <a:endParaRPr sz="2000"/>
          </a:p>
          <a:p>
            <a:pPr marL="457200" lvl="0" indent="0" algn="l" rtl="0">
              <a:spcBef>
                <a:spcPts val="0"/>
              </a:spcBef>
              <a:spcAft>
                <a:spcPts val="0"/>
              </a:spcAft>
              <a:buNone/>
            </a:pPr>
            <a:endParaRPr sz="500"/>
          </a:p>
          <a:p>
            <a:pPr marL="457200" lvl="0" indent="-355600" algn="l" rtl="0">
              <a:spcBef>
                <a:spcPts val="0"/>
              </a:spcBef>
              <a:spcAft>
                <a:spcPts val="0"/>
              </a:spcAft>
              <a:buSzPts val="2000"/>
              <a:buChar char="-"/>
            </a:pPr>
            <a:r>
              <a:rPr lang="en" sz="2000"/>
              <a:t>Weighted data to provide national estimates</a:t>
            </a:r>
            <a:endParaRPr sz="2000"/>
          </a:p>
        </p:txBody>
      </p:sp>
      <p:sp>
        <p:nvSpPr>
          <p:cNvPr id="298" name="Google Shape;298;p40"/>
          <p:cNvSpPr/>
          <p:nvPr/>
        </p:nvSpPr>
        <p:spPr>
          <a:xfrm>
            <a:off x="4698150" y="1175675"/>
            <a:ext cx="3959400" cy="34776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2000"/>
          </a:p>
        </p:txBody>
      </p:sp>
      <p:sp>
        <p:nvSpPr>
          <p:cNvPr id="299" name="Google Shape;299;p40"/>
          <p:cNvSpPr/>
          <p:nvPr/>
        </p:nvSpPr>
        <p:spPr>
          <a:xfrm>
            <a:off x="486375" y="1175675"/>
            <a:ext cx="3959400" cy="5823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lt1"/>
                </a:solidFill>
              </a:rPr>
              <a:t>DATA</a:t>
            </a:r>
            <a:endParaRPr sz="2400" b="1">
              <a:solidFill>
                <a:schemeClr val="lt1"/>
              </a:solidFill>
            </a:endParaRPr>
          </a:p>
        </p:txBody>
      </p:sp>
      <p:sp>
        <p:nvSpPr>
          <p:cNvPr id="300" name="Google Shape;300;p40"/>
          <p:cNvSpPr/>
          <p:nvPr/>
        </p:nvSpPr>
        <p:spPr>
          <a:xfrm>
            <a:off x="4698150" y="1175675"/>
            <a:ext cx="3959400" cy="5823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lt1"/>
                </a:solidFill>
              </a:rPr>
              <a:t>INCLUSION</a:t>
            </a:r>
            <a:endParaRPr sz="2400" b="1">
              <a:solidFill>
                <a:schemeClr val="lt1"/>
              </a:solidFill>
            </a:endParaRPr>
          </a:p>
        </p:txBody>
      </p:sp>
      <p:sp>
        <p:nvSpPr>
          <p:cNvPr id="301" name="Google Shape;301;p40"/>
          <p:cNvSpPr/>
          <p:nvPr/>
        </p:nvSpPr>
        <p:spPr>
          <a:xfrm>
            <a:off x="4698150" y="1757975"/>
            <a:ext cx="3959400" cy="28953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Recently incarcerated: </a:t>
            </a:r>
            <a:r>
              <a:rPr lang="en" sz="2000" dirty="0"/>
              <a:t>All respondents admitted to prison within 3 years of survey response</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b="1" dirty="0"/>
              <a:t>Met DSM V Criteria: </a:t>
            </a:r>
            <a:r>
              <a:rPr lang="en" sz="2000" dirty="0"/>
              <a:t>≥2 criteria in the last 12 months, e.g.</a:t>
            </a:r>
            <a:endParaRPr sz="2000" dirty="0"/>
          </a:p>
          <a:p>
            <a:pPr marL="457200" lvl="0" indent="-355600" algn="l" rtl="0">
              <a:spcBef>
                <a:spcPts val="0"/>
              </a:spcBef>
              <a:spcAft>
                <a:spcPts val="0"/>
              </a:spcAft>
              <a:buSzPts val="2000"/>
              <a:buChar char="-"/>
            </a:pPr>
            <a:r>
              <a:rPr lang="en" sz="2000" dirty="0"/>
              <a:t>Cravings	 - Tolerance</a:t>
            </a:r>
            <a:endParaRPr sz="2000" dirty="0"/>
          </a:p>
          <a:p>
            <a:pPr marL="457200" lvl="0" indent="-355600" algn="l" rtl="0">
              <a:spcBef>
                <a:spcPts val="0"/>
              </a:spcBef>
              <a:spcAft>
                <a:spcPts val="0"/>
              </a:spcAft>
              <a:buSzPts val="2000"/>
              <a:buChar char="-"/>
            </a:pPr>
            <a:r>
              <a:rPr lang="en" sz="2000" dirty="0"/>
              <a:t>Desire to	 - Withdrawal    </a:t>
            </a:r>
            <a:endParaRPr sz="2000" dirty="0"/>
          </a:p>
          <a:p>
            <a:pPr marL="457200" lvl="0" indent="0" algn="l" rtl="0">
              <a:spcBef>
                <a:spcPts val="0"/>
              </a:spcBef>
              <a:spcAft>
                <a:spcPts val="0"/>
              </a:spcAft>
              <a:buNone/>
            </a:pPr>
            <a:r>
              <a:rPr lang="en" sz="2000" dirty="0"/>
              <a:t>cut down	 - …</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Methods: Sub-Questions &amp; Analysis</a:t>
            </a:r>
            <a:endParaRPr/>
          </a:p>
        </p:txBody>
      </p:sp>
      <p:sp>
        <p:nvSpPr>
          <p:cNvPr id="307" name="Google Shape;307;p41"/>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08" name="Google Shape;308;p41"/>
          <p:cNvSpPr/>
          <p:nvPr/>
        </p:nvSpPr>
        <p:spPr>
          <a:xfrm>
            <a:off x="811525" y="1136350"/>
            <a:ext cx="7704000"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rgbClr val="FFFFFF"/>
                </a:solidFill>
              </a:rPr>
              <a:t>    </a:t>
            </a:r>
            <a:r>
              <a:rPr lang="en" sz="1700" b="1">
                <a:solidFill>
                  <a:srgbClr val="FFFFFF"/>
                </a:solidFill>
              </a:rPr>
              <a:t>Who requires treatment? </a:t>
            </a:r>
            <a:r>
              <a:rPr lang="en" sz="1700">
                <a:solidFill>
                  <a:srgbClr val="FFFFFF"/>
                </a:solidFill>
              </a:rPr>
              <a:t>Demographics of people with SUD in prison.</a:t>
            </a:r>
            <a:endParaRPr sz="1700">
              <a:solidFill>
                <a:srgbClr val="FFFFFF"/>
              </a:solidFill>
            </a:endParaRPr>
          </a:p>
        </p:txBody>
      </p:sp>
      <p:sp>
        <p:nvSpPr>
          <p:cNvPr id="309" name="Google Shape;309;p41"/>
          <p:cNvSpPr/>
          <p:nvPr/>
        </p:nvSpPr>
        <p:spPr>
          <a:xfrm>
            <a:off x="628650" y="1136350"/>
            <a:ext cx="398700" cy="398700"/>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1</a:t>
            </a:r>
            <a:endParaRPr b="1">
              <a:solidFill>
                <a:schemeClr val="lt1"/>
              </a:solidFill>
            </a:endParaRPr>
          </a:p>
        </p:txBody>
      </p:sp>
      <p:sp>
        <p:nvSpPr>
          <p:cNvPr id="310" name="Google Shape;310;p41"/>
          <p:cNvSpPr/>
          <p:nvPr/>
        </p:nvSpPr>
        <p:spPr>
          <a:xfrm>
            <a:off x="628650" y="1644725"/>
            <a:ext cx="3943200" cy="30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Analysis: </a:t>
            </a:r>
            <a:r>
              <a:rPr lang="en" sz="2000">
                <a:solidFill>
                  <a:schemeClr val="dk1"/>
                </a:solidFill>
              </a:rPr>
              <a:t>descriptive statistics comparing people with SUD to those without, by:</a:t>
            </a:r>
            <a:endParaRPr sz="20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Demographics (age, sex, race)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SES proxies (edu, housing)</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Physical health status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Mental health status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Offense class</a:t>
            </a:r>
            <a:endParaRPr sz="1800">
              <a:solidFill>
                <a:schemeClr val="dk1"/>
              </a:solidFill>
            </a:endParaRPr>
          </a:p>
        </p:txBody>
      </p:sp>
      <p:sp>
        <p:nvSpPr>
          <p:cNvPr id="311" name="Google Shape;311;p41"/>
          <p:cNvSpPr/>
          <p:nvPr/>
        </p:nvSpPr>
        <p:spPr>
          <a:xfrm>
            <a:off x="5004050" y="1644725"/>
            <a:ext cx="3511200" cy="28101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Helvetica Neue"/>
                <a:ea typeface="Helvetica Neue"/>
                <a:cs typeface="Helvetica Neue"/>
                <a:sym typeface="Helvetica Neue"/>
              </a:rPr>
              <a:t>Physical Health Status:</a:t>
            </a:r>
            <a:r>
              <a:rPr lang="en" sz="1800">
                <a:latin typeface="Helvetica Neue"/>
                <a:ea typeface="Helvetica Neue"/>
                <a:cs typeface="Helvetica Neue"/>
                <a:sym typeface="Helvetica Neue"/>
              </a:rPr>
              <a:t> Ordinal variable. Zero, one or two+ of the following MD-assigned diagnoses: </a:t>
            </a:r>
            <a:r>
              <a:rPr lang="en" sz="1800">
                <a:solidFill>
                  <a:schemeClr val="dk1"/>
                </a:solidFill>
              </a:rPr>
              <a:t>cancer; HTN; stroke; DM; heart disease; kidney problems; arthritis / gout / lupus / fibromyalgia; asthma; cirrhosis of the liver; tuberculosis; hepatitis B; hepatitis C; or HIV.</a:t>
            </a:r>
            <a:endParaRPr sz="1800">
              <a:solidFill>
                <a:schemeClr val="dk1"/>
              </a:solidFill>
            </a:endParaRPr>
          </a:p>
          <a:p>
            <a:pPr marL="0" lvl="0" indent="0" algn="l" rtl="0">
              <a:spcBef>
                <a:spcPts val="0"/>
              </a:spcBef>
              <a:spcAft>
                <a:spcPts val="0"/>
              </a:spcAft>
              <a:buNone/>
            </a:pPr>
            <a:endParaRPr sz="1800">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p:txBody>
      </p:sp>
      <p:cxnSp>
        <p:nvCxnSpPr>
          <p:cNvPr id="312" name="Google Shape;312;p41"/>
          <p:cNvCxnSpPr/>
          <p:nvPr/>
        </p:nvCxnSpPr>
        <p:spPr>
          <a:xfrm rot="10800000" flipH="1">
            <a:off x="3456350" y="3049775"/>
            <a:ext cx="1547700" cy="317400"/>
          </a:xfrm>
          <a:prstGeom prst="bentConnector3">
            <a:avLst>
              <a:gd name="adj1" fmla="val 50000"/>
            </a:avLst>
          </a:prstGeom>
          <a:noFill/>
          <a:ln w="19050" cap="flat" cmpd="sng">
            <a:solidFill>
              <a:schemeClr val="accent1"/>
            </a:solidFill>
            <a:prstDash val="solid"/>
            <a:round/>
            <a:headEnd type="none" w="med" len="med"/>
            <a:tailEnd type="triangle" w="med" len="med"/>
          </a:ln>
        </p:spPr>
      </p:cxnSp>
      <p:sp>
        <p:nvSpPr>
          <p:cNvPr id="313" name="Google Shape;313;p41"/>
          <p:cNvSpPr/>
          <p:nvPr/>
        </p:nvSpPr>
        <p:spPr>
          <a:xfrm>
            <a:off x="5004050" y="1644725"/>
            <a:ext cx="3511200" cy="28101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Helvetica Neue"/>
                <a:ea typeface="Helvetica Neue"/>
                <a:cs typeface="Helvetica Neue"/>
                <a:sym typeface="Helvetica Neue"/>
              </a:rPr>
              <a:t>Mental Health Status:</a:t>
            </a:r>
            <a:r>
              <a:rPr lang="en" sz="1800">
                <a:latin typeface="Helvetica Neue"/>
                <a:ea typeface="Helvetica Neue"/>
                <a:cs typeface="Helvetica Neue"/>
                <a:sym typeface="Helvetica Neue"/>
              </a:rPr>
              <a:t> Ordinal variable. Zero, one or two+ of the following MD-assigned diagnoses: </a:t>
            </a:r>
            <a:r>
              <a:rPr lang="en" sz="1800">
                <a:solidFill>
                  <a:schemeClr val="dk1"/>
                </a:solidFill>
              </a:rPr>
              <a:t>manic depression / bipolar disorder / mania; depressive disorder; schizophrenia / other psychotic disorder; PTSD;  anxiety disorder; personality disorder.</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p:txBody>
      </p:sp>
      <p:cxnSp>
        <p:nvCxnSpPr>
          <p:cNvPr id="314" name="Google Shape;314;p41"/>
          <p:cNvCxnSpPr/>
          <p:nvPr/>
        </p:nvCxnSpPr>
        <p:spPr>
          <a:xfrm rot="10800000" flipH="1">
            <a:off x="3430850" y="3049775"/>
            <a:ext cx="1573200" cy="594600"/>
          </a:xfrm>
          <a:prstGeom prst="bentConnector3">
            <a:avLst>
              <a:gd name="adj1" fmla="val 50000"/>
            </a:avLst>
          </a:prstGeom>
          <a:noFill/>
          <a:ln w="19050" cap="flat" cmpd="sng">
            <a:solidFill>
              <a:schemeClr val="accent1"/>
            </a:solidFill>
            <a:prstDash val="solid"/>
            <a:round/>
            <a:headEnd type="none" w="med" len="med"/>
            <a:tailEnd type="triangle" w="med" len="med"/>
          </a:ln>
        </p:spPr>
      </p:cxnSp>
      <p:sp>
        <p:nvSpPr>
          <p:cNvPr id="315" name="Google Shape;315;p41"/>
          <p:cNvSpPr/>
          <p:nvPr/>
        </p:nvSpPr>
        <p:spPr>
          <a:xfrm>
            <a:off x="5004050" y="1644725"/>
            <a:ext cx="3511200" cy="28101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Helvetica Neue"/>
                <a:ea typeface="Helvetica Neue"/>
                <a:cs typeface="Helvetica Neue"/>
                <a:sym typeface="Helvetica Neue"/>
              </a:rPr>
              <a:t>Offense Class: </a:t>
            </a:r>
            <a:r>
              <a:rPr lang="en" sz="1800">
                <a:latin typeface="Helvetica Neue"/>
                <a:ea typeface="Helvetica Neue"/>
                <a:cs typeface="Helvetica Neue"/>
                <a:sym typeface="Helvetica Neue"/>
              </a:rPr>
              <a:t>What individual is currently in prison for:</a:t>
            </a: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Violent</a:t>
            </a: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Property</a:t>
            </a: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Drug</a:t>
            </a: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Public Order</a:t>
            </a: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Other</a:t>
            </a:r>
            <a:endParaRPr sz="1800">
              <a:latin typeface="Helvetica Neue"/>
              <a:ea typeface="Helvetica Neue"/>
              <a:cs typeface="Helvetica Neue"/>
              <a:sym typeface="Helvetica Neue"/>
            </a:endParaRPr>
          </a:p>
        </p:txBody>
      </p:sp>
      <p:cxnSp>
        <p:nvCxnSpPr>
          <p:cNvPr id="316" name="Google Shape;316;p41"/>
          <p:cNvCxnSpPr/>
          <p:nvPr/>
        </p:nvCxnSpPr>
        <p:spPr>
          <a:xfrm rot="10800000" flipH="1">
            <a:off x="3443450" y="3049775"/>
            <a:ext cx="1560600" cy="829500"/>
          </a:xfrm>
          <a:prstGeom prst="bentConnector3">
            <a:avLst>
              <a:gd name="adj1" fmla="val 50000"/>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Methods: Sub-Questions &amp; Analysis</a:t>
            </a:r>
            <a:endParaRPr/>
          </a:p>
        </p:txBody>
      </p:sp>
      <p:sp>
        <p:nvSpPr>
          <p:cNvPr id="322" name="Google Shape;322;p42"/>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23" name="Google Shape;323;p42"/>
          <p:cNvSpPr/>
          <p:nvPr/>
        </p:nvSpPr>
        <p:spPr>
          <a:xfrm>
            <a:off x="811525" y="1136350"/>
            <a:ext cx="7704000"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rgbClr val="FFFFFF"/>
                </a:solidFill>
              </a:rPr>
              <a:t>   </a:t>
            </a:r>
            <a:r>
              <a:rPr lang="en" sz="1700" b="1">
                <a:solidFill>
                  <a:srgbClr val="FFFFFF"/>
                </a:solidFill>
              </a:rPr>
              <a:t>What modalities are available?</a:t>
            </a:r>
            <a:r>
              <a:rPr lang="en" sz="1700">
                <a:solidFill>
                  <a:srgbClr val="FFFFFF"/>
                </a:solidFill>
              </a:rPr>
              <a:t> Treatment types captured in the SPI.</a:t>
            </a:r>
            <a:endParaRPr sz="1700">
              <a:solidFill>
                <a:srgbClr val="FFFFFF"/>
              </a:solidFill>
            </a:endParaRPr>
          </a:p>
        </p:txBody>
      </p:sp>
      <p:sp>
        <p:nvSpPr>
          <p:cNvPr id="324" name="Google Shape;324;p42"/>
          <p:cNvSpPr/>
          <p:nvPr/>
        </p:nvSpPr>
        <p:spPr>
          <a:xfrm>
            <a:off x="628650" y="1136350"/>
            <a:ext cx="398700" cy="398700"/>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2</a:t>
            </a:r>
            <a:endParaRPr b="1">
              <a:solidFill>
                <a:schemeClr val="lt1"/>
              </a:solidFill>
            </a:endParaRPr>
          </a:p>
        </p:txBody>
      </p:sp>
      <p:sp>
        <p:nvSpPr>
          <p:cNvPr id="325" name="Google Shape;325;p42"/>
          <p:cNvSpPr/>
          <p:nvPr/>
        </p:nvSpPr>
        <p:spPr>
          <a:xfrm>
            <a:off x="628650" y="1644725"/>
            <a:ext cx="4078800" cy="30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Analysis: </a:t>
            </a:r>
            <a:r>
              <a:rPr lang="en" sz="2000">
                <a:solidFill>
                  <a:schemeClr val="dk1"/>
                </a:solidFill>
              </a:rPr>
              <a:t>descriptive statistics of rates of treatment for alcohol or any drug, not including cigarettes, pre- and post-prison admission for people with SUD.</a:t>
            </a:r>
            <a:endParaRPr sz="1800">
              <a:solidFill>
                <a:schemeClr val="dk1"/>
              </a:solidFill>
            </a:endParaRPr>
          </a:p>
        </p:txBody>
      </p:sp>
      <p:sp>
        <p:nvSpPr>
          <p:cNvPr id="326" name="Google Shape;326;p42"/>
          <p:cNvSpPr/>
          <p:nvPr/>
        </p:nvSpPr>
        <p:spPr>
          <a:xfrm>
            <a:off x="5004050" y="1644725"/>
            <a:ext cx="3511200" cy="28101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Helvetica Neue"/>
                <a:ea typeface="Helvetica Neue"/>
                <a:cs typeface="Helvetica Neue"/>
                <a:sym typeface="Helvetica Neue"/>
              </a:rPr>
              <a:t>Treatment Types: </a:t>
            </a:r>
            <a:endParaRPr sz="1800">
              <a:latin typeface="Helvetica Neue"/>
              <a:ea typeface="Helvetica Neue"/>
              <a:cs typeface="Helvetica Neue"/>
              <a:sym typeface="Helvetica Neue"/>
            </a:endParaRPr>
          </a:p>
          <a:p>
            <a:pPr marL="171450" lvl="0" indent="-165100" algn="l" rtl="0">
              <a:spcBef>
                <a:spcPts val="0"/>
              </a:spcBef>
              <a:spcAft>
                <a:spcPts val="0"/>
              </a:spcAft>
              <a:buSzPts val="1700"/>
              <a:buFont typeface="Helvetica Neue"/>
              <a:buChar char="-"/>
            </a:pPr>
            <a:r>
              <a:rPr lang="en" sz="1700">
                <a:latin typeface="Helvetica Neue"/>
                <a:ea typeface="Helvetica Neue"/>
                <a:cs typeface="Helvetica Neue"/>
                <a:sym typeface="Helvetica Neue"/>
              </a:rPr>
              <a:t>Detox (for &gt;72hrs)</a:t>
            </a:r>
            <a:endParaRPr sz="1700">
              <a:latin typeface="Helvetica Neue"/>
              <a:ea typeface="Helvetica Neue"/>
              <a:cs typeface="Helvetica Neue"/>
              <a:sym typeface="Helvetica Neue"/>
            </a:endParaRPr>
          </a:p>
          <a:p>
            <a:pPr marL="171450" lvl="0" indent="-165100" algn="l" rtl="0">
              <a:spcBef>
                <a:spcPts val="0"/>
              </a:spcBef>
              <a:spcAft>
                <a:spcPts val="0"/>
              </a:spcAft>
              <a:buSzPts val="1700"/>
              <a:buFont typeface="Helvetica Neue"/>
              <a:buChar char="-"/>
            </a:pPr>
            <a:r>
              <a:rPr lang="en" sz="1700">
                <a:latin typeface="Helvetica Neue"/>
                <a:ea typeface="Helvetica Neue"/>
                <a:cs typeface="Helvetica Neue"/>
                <a:sym typeface="Helvetica Neue"/>
              </a:rPr>
              <a:t>Special living facility</a:t>
            </a:r>
            <a:endParaRPr sz="1700">
              <a:latin typeface="Helvetica Neue"/>
              <a:ea typeface="Helvetica Neue"/>
              <a:cs typeface="Helvetica Neue"/>
              <a:sym typeface="Helvetica Neue"/>
            </a:endParaRPr>
          </a:p>
          <a:p>
            <a:pPr marL="171450" lvl="0" indent="-165100" algn="l" rtl="0">
              <a:spcBef>
                <a:spcPts val="0"/>
              </a:spcBef>
              <a:spcAft>
                <a:spcPts val="0"/>
              </a:spcAft>
              <a:buSzPts val="1700"/>
              <a:buFont typeface="Helvetica Neue"/>
              <a:buChar char="-"/>
            </a:pPr>
            <a:r>
              <a:rPr lang="en" sz="1700">
                <a:latin typeface="Helvetica Neue"/>
                <a:ea typeface="Helvetica Neue"/>
                <a:cs typeface="Helvetica Neue"/>
                <a:sym typeface="Helvetica Neue"/>
              </a:rPr>
              <a:t>Counseling outside a special facility</a:t>
            </a:r>
            <a:endParaRPr sz="1700">
              <a:latin typeface="Helvetica Neue"/>
              <a:ea typeface="Helvetica Neue"/>
              <a:cs typeface="Helvetica Neue"/>
              <a:sym typeface="Helvetica Neue"/>
            </a:endParaRPr>
          </a:p>
          <a:p>
            <a:pPr marL="171450" lvl="0" indent="-165100" algn="l" rtl="0">
              <a:spcBef>
                <a:spcPts val="0"/>
              </a:spcBef>
              <a:spcAft>
                <a:spcPts val="0"/>
              </a:spcAft>
              <a:buSzPts val="1700"/>
              <a:buFont typeface="Helvetica Neue"/>
              <a:buChar char="-"/>
            </a:pPr>
            <a:r>
              <a:rPr lang="en" sz="1700">
                <a:latin typeface="Helvetica Neue"/>
                <a:ea typeface="Helvetica Neue"/>
                <a:cs typeface="Helvetica Neue"/>
                <a:sym typeface="Helvetica Neue"/>
              </a:rPr>
              <a:t>Self-help or peer group (e.g. AA)</a:t>
            </a:r>
            <a:endParaRPr sz="1700">
              <a:latin typeface="Helvetica Neue"/>
              <a:ea typeface="Helvetica Neue"/>
              <a:cs typeface="Helvetica Neue"/>
              <a:sym typeface="Helvetica Neue"/>
            </a:endParaRPr>
          </a:p>
          <a:p>
            <a:pPr marL="171450" lvl="0" indent="-165100" algn="l" rtl="0">
              <a:spcBef>
                <a:spcPts val="0"/>
              </a:spcBef>
              <a:spcAft>
                <a:spcPts val="0"/>
              </a:spcAft>
              <a:buSzPts val="1700"/>
              <a:buFont typeface="Helvetica Neue"/>
              <a:buChar char="-"/>
            </a:pPr>
            <a:r>
              <a:rPr lang="en" sz="1700">
                <a:latin typeface="Helvetica Neue"/>
                <a:ea typeface="Helvetica Neue"/>
                <a:cs typeface="Helvetica Neue"/>
                <a:sym typeface="Helvetica Neue"/>
              </a:rPr>
              <a:t>Education / awareness program</a:t>
            </a:r>
            <a:endParaRPr sz="1700">
              <a:latin typeface="Helvetica Neue"/>
              <a:ea typeface="Helvetica Neue"/>
              <a:cs typeface="Helvetica Neue"/>
              <a:sym typeface="Helvetica Neue"/>
            </a:endParaRPr>
          </a:p>
          <a:p>
            <a:pPr marL="171450" lvl="0" indent="-165100" algn="l" rtl="0">
              <a:spcBef>
                <a:spcPts val="0"/>
              </a:spcBef>
              <a:spcAft>
                <a:spcPts val="0"/>
              </a:spcAft>
              <a:buSzPts val="1700"/>
              <a:buFont typeface="Helvetica Neue"/>
              <a:buChar char="-"/>
            </a:pPr>
            <a:r>
              <a:rPr lang="en" sz="1700">
                <a:latin typeface="Helvetica Neue"/>
                <a:ea typeface="Helvetica Neue"/>
                <a:cs typeface="Helvetica Neue"/>
                <a:sym typeface="Helvetica Neue"/>
              </a:rPr>
              <a:t>Maintenance drug (e.g. methadone, antabuse, naltrexone)</a:t>
            </a:r>
            <a:endParaRPr sz="1700">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Methods: Sub-Questions &amp; Analysis</a:t>
            </a:r>
            <a:endParaRPr/>
          </a:p>
        </p:txBody>
      </p:sp>
      <p:sp>
        <p:nvSpPr>
          <p:cNvPr id="332" name="Google Shape;332;p43"/>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33" name="Google Shape;333;p43"/>
          <p:cNvSpPr/>
          <p:nvPr/>
        </p:nvSpPr>
        <p:spPr>
          <a:xfrm>
            <a:off x="811525" y="1136350"/>
            <a:ext cx="7704000"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FFFFFF"/>
                </a:solidFill>
              </a:rPr>
              <a:t>   </a:t>
            </a:r>
            <a:r>
              <a:rPr lang="en" sz="1700" b="1" dirty="0">
                <a:solidFill>
                  <a:srgbClr val="FFFFFF"/>
                </a:solidFill>
              </a:rPr>
              <a:t>Who receives this treatment? </a:t>
            </a:r>
            <a:r>
              <a:rPr lang="en" sz="1700" dirty="0">
                <a:solidFill>
                  <a:srgbClr val="FFFFFF"/>
                </a:solidFill>
              </a:rPr>
              <a:t>Odds ratios of receiving treatment.</a:t>
            </a:r>
            <a:endParaRPr sz="1700" dirty="0">
              <a:solidFill>
                <a:srgbClr val="FFFFFF"/>
              </a:solidFill>
            </a:endParaRPr>
          </a:p>
        </p:txBody>
      </p:sp>
      <p:sp>
        <p:nvSpPr>
          <p:cNvPr id="334" name="Google Shape;334;p43"/>
          <p:cNvSpPr/>
          <p:nvPr/>
        </p:nvSpPr>
        <p:spPr>
          <a:xfrm>
            <a:off x="628650" y="1136350"/>
            <a:ext cx="398700" cy="398700"/>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lt1"/>
                </a:solidFill>
              </a:rPr>
              <a:t>3</a:t>
            </a:r>
            <a:endParaRPr b="1" dirty="0">
              <a:solidFill>
                <a:schemeClr val="lt1"/>
              </a:solidFill>
            </a:endParaRPr>
          </a:p>
        </p:txBody>
      </p:sp>
      <p:sp>
        <p:nvSpPr>
          <p:cNvPr id="335" name="Google Shape;335;p43"/>
          <p:cNvSpPr/>
          <p:nvPr/>
        </p:nvSpPr>
        <p:spPr>
          <a:xfrm>
            <a:off x="628650" y="1644725"/>
            <a:ext cx="4078800" cy="30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rPr>
              <a:t>Analysis: </a:t>
            </a:r>
            <a:r>
              <a:rPr lang="en" sz="2000" dirty="0">
                <a:solidFill>
                  <a:schemeClr val="dk1"/>
                </a:solidFill>
              </a:rPr>
              <a:t>logistic regression looking at SUD sample. Outcome = received treatment in prison. Independent variables:</a:t>
            </a:r>
            <a:endParaRPr sz="2000" dirty="0">
              <a:solidFill>
                <a:schemeClr val="dk1"/>
              </a:solidFill>
            </a:endParaRPr>
          </a:p>
          <a:p>
            <a:pPr marL="457200" lvl="0" indent="-342900" algn="l" rtl="0">
              <a:spcBef>
                <a:spcPts val="0"/>
              </a:spcBef>
              <a:spcAft>
                <a:spcPts val="0"/>
              </a:spcAft>
              <a:buClr>
                <a:schemeClr val="dk1"/>
              </a:buClr>
              <a:buSzPts val="1800"/>
              <a:buChar char="-"/>
            </a:pPr>
            <a:r>
              <a:rPr lang="en" sz="1800" dirty="0" err="1">
                <a:solidFill>
                  <a:schemeClr val="dk1"/>
                </a:solidFill>
              </a:rPr>
              <a:t>Sociodemographics</a:t>
            </a:r>
            <a:r>
              <a:rPr lang="en" sz="1800" dirty="0">
                <a:solidFill>
                  <a:schemeClr val="dk1"/>
                </a:solidFill>
              </a:rPr>
              <a:t> (age, race, sex, </a:t>
            </a:r>
            <a:r>
              <a:rPr lang="en" sz="1800" dirty="0" err="1">
                <a:solidFill>
                  <a:schemeClr val="dk1"/>
                </a:solidFill>
              </a:rPr>
              <a:t>edu</a:t>
            </a:r>
            <a:r>
              <a:rPr lang="en" sz="1800" dirty="0">
                <a:solidFill>
                  <a:schemeClr val="dk1"/>
                </a:solidFill>
              </a:rPr>
              <a:t>, insurance, employment)</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Recent drug use</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Mental health status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Offense class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Geographic region</a:t>
            </a:r>
            <a:endParaRPr sz="1800" dirty="0">
              <a:solidFill>
                <a:schemeClr val="dk1"/>
              </a:solidFill>
            </a:endParaRPr>
          </a:p>
        </p:txBody>
      </p:sp>
      <p:sp>
        <p:nvSpPr>
          <p:cNvPr id="336" name="Google Shape;336;p43"/>
          <p:cNvSpPr/>
          <p:nvPr/>
        </p:nvSpPr>
        <p:spPr>
          <a:xfrm>
            <a:off x="5004050" y="1644725"/>
            <a:ext cx="3511200" cy="28101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latin typeface="Helvetica Neue"/>
                <a:ea typeface="Helvetica Neue"/>
                <a:cs typeface="Helvetica Neue"/>
                <a:sym typeface="Helvetica Neue"/>
              </a:rPr>
              <a:t>Recent Drug Use: </a:t>
            </a:r>
            <a:r>
              <a:rPr lang="en" sz="1900" dirty="0">
                <a:latin typeface="Helvetica Neue"/>
                <a:ea typeface="Helvetica Neue"/>
                <a:cs typeface="Helvetica Neue"/>
                <a:sym typeface="Helvetica Neue"/>
              </a:rPr>
              <a:t>At time of arrest or in 30d prior, with:	 </a:t>
            </a:r>
            <a:endParaRPr sz="1900" dirty="0">
              <a:latin typeface="Helvetica Neue"/>
              <a:ea typeface="Helvetica Neue"/>
              <a:cs typeface="Helvetica Neue"/>
              <a:sym typeface="Helvetica Neue"/>
            </a:endParaRPr>
          </a:p>
          <a:p>
            <a:pPr marL="0" lvl="0" indent="0" algn="l" rtl="0">
              <a:spcBef>
                <a:spcPts val="0"/>
              </a:spcBef>
              <a:spcAft>
                <a:spcPts val="0"/>
              </a:spcAft>
              <a:buNone/>
            </a:pPr>
            <a:r>
              <a:rPr lang="en" sz="1900" dirty="0">
                <a:solidFill>
                  <a:schemeClr val="dk1"/>
                </a:solidFill>
                <a:latin typeface="Helvetica Neue"/>
                <a:ea typeface="Helvetica Neue"/>
                <a:cs typeface="Helvetica Neue"/>
                <a:sym typeface="Helvetica Neue"/>
              </a:rPr>
              <a:t>- Alcohol (at time of arrest)</a:t>
            </a:r>
            <a:endParaRPr sz="1900" dirty="0">
              <a:latin typeface="Helvetica Neue"/>
              <a:ea typeface="Helvetica Neue"/>
              <a:cs typeface="Helvetica Neue"/>
              <a:sym typeface="Helvetica Neue"/>
            </a:endParaRPr>
          </a:p>
          <a:p>
            <a:pPr marL="0" lvl="0" indent="0" algn="l" rtl="0">
              <a:spcBef>
                <a:spcPts val="0"/>
              </a:spcBef>
              <a:spcAft>
                <a:spcPts val="0"/>
              </a:spcAft>
              <a:buNone/>
            </a:pPr>
            <a:r>
              <a:rPr lang="en" sz="1900" dirty="0">
                <a:latin typeface="Helvetica Neue"/>
                <a:ea typeface="Helvetica Neue"/>
                <a:cs typeface="Helvetica Neue"/>
                <a:sym typeface="Helvetica Neue"/>
              </a:rPr>
              <a:t>- Marijuana	- Crack</a:t>
            </a:r>
            <a:endParaRPr sz="1900" dirty="0">
              <a:latin typeface="Helvetica Neue"/>
              <a:ea typeface="Helvetica Neue"/>
              <a:cs typeface="Helvetica Neue"/>
              <a:sym typeface="Helvetica Neue"/>
            </a:endParaRPr>
          </a:p>
          <a:p>
            <a:pPr marL="0" lvl="0" indent="0" algn="l" rtl="0">
              <a:spcBef>
                <a:spcPts val="0"/>
              </a:spcBef>
              <a:spcAft>
                <a:spcPts val="0"/>
              </a:spcAft>
              <a:buNone/>
            </a:pPr>
            <a:r>
              <a:rPr lang="en" sz="1900" dirty="0">
                <a:latin typeface="Helvetica Neue"/>
                <a:ea typeface="Helvetica Neue"/>
                <a:cs typeface="Helvetica Neue"/>
                <a:sym typeface="Helvetica Neue"/>
              </a:rPr>
              <a:t>- Heroin		- PCP</a:t>
            </a:r>
            <a:endParaRPr sz="1900" dirty="0">
              <a:latin typeface="Helvetica Neue"/>
              <a:ea typeface="Helvetica Neue"/>
              <a:cs typeface="Helvetica Neue"/>
              <a:sym typeface="Helvetica Neue"/>
            </a:endParaRPr>
          </a:p>
          <a:p>
            <a:pPr marL="0" lvl="0" indent="0" algn="l" rtl="0">
              <a:spcBef>
                <a:spcPts val="0"/>
              </a:spcBef>
              <a:spcAft>
                <a:spcPts val="0"/>
              </a:spcAft>
              <a:buNone/>
            </a:pPr>
            <a:r>
              <a:rPr lang="en" sz="1900" dirty="0">
                <a:latin typeface="Helvetica Neue"/>
                <a:ea typeface="Helvetica Neue"/>
                <a:cs typeface="Helvetica Neue"/>
                <a:sym typeface="Helvetica Neue"/>
              </a:rPr>
              <a:t>- Prescription	- Other </a:t>
            </a:r>
            <a:r>
              <a:rPr lang="en" sz="1900" dirty="0" err="1">
                <a:latin typeface="Helvetica Neue"/>
                <a:ea typeface="Helvetica Neue"/>
                <a:cs typeface="Helvetica Neue"/>
                <a:sym typeface="Helvetica Neue"/>
              </a:rPr>
              <a:t>halluc</a:t>
            </a:r>
            <a:endParaRPr sz="1900" dirty="0">
              <a:latin typeface="Helvetica Neue"/>
              <a:ea typeface="Helvetica Neue"/>
              <a:cs typeface="Helvetica Neue"/>
              <a:sym typeface="Helvetica Neue"/>
            </a:endParaRPr>
          </a:p>
          <a:p>
            <a:pPr marL="0" lvl="0" indent="0" algn="l" rtl="0">
              <a:spcBef>
                <a:spcPts val="0"/>
              </a:spcBef>
              <a:spcAft>
                <a:spcPts val="0"/>
              </a:spcAft>
              <a:buNone/>
            </a:pPr>
            <a:r>
              <a:rPr lang="en" sz="1900" dirty="0">
                <a:latin typeface="Helvetica Neue"/>
                <a:ea typeface="Helvetica Neue"/>
                <a:cs typeface="Helvetica Neue"/>
                <a:sym typeface="Helvetica Neue"/>
              </a:rPr>
              <a:t>- Cocaine	- 2+ subs</a:t>
            </a:r>
            <a:endParaRPr sz="1900" dirty="0">
              <a:latin typeface="Helvetica Neue"/>
              <a:ea typeface="Helvetica Neue"/>
              <a:cs typeface="Helvetica Neue"/>
              <a:sym typeface="Helvetica Neue"/>
            </a:endParaRPr>
          </a:p>
          <a:p>
            <a:pPr marL="0" lvl="0" indent="0" algn="l" rtl="0">
              <a:spcBef>
                <a:spcPts val="0"/>
              </a:spcBef>
              <a:spcAft>
                <a:spcPts val="0"/>
              </a:spcAft>
              <a:buNone/>
            </a:pPr>
            <a:endParaRPr sz="1900" dirty="0">
              <a:latin typeface="Helvetica Neue"/>
              <a:ea typeface="Helvetica Neue"/>
              <a:cs typeface="Helvetica Neue"/>
              <a:sym typeface="Helvetica Neue"/>
            </a:endParaRPr>
          </a:p>
        </p:txBody>
      </p:sp>
      <p:cxnSp>
        <p:nvCxnSpPr>
          <p:cNvPr id="337" name="Google Shape;337;p43"/>
          <p:cNvCxnSpPr>
            <a:cxnSpLocks/>
          </p:cNvCxnSpPr>
          <p:nvPr/>
        </p:nvCxnSpPr>
        <p:spPr>
          <a:xfrm flipV="1">
            <a:off x="3266974" y="3049825"/>
            <a:ext cx="1736901" cy="660938"/>
          </a:xfrm>
          <a:prstGeom prst="bentConnector3">
            <a:avLst>
              <a:gd name="adj1" fmla="val 79384"/>
            </a:avLst>
          </a:prstGeom>
          <a:noFill/>
          <a:ln w="19050" cap="flat" cmpd="sng">
            <a:solidFill>
              <a:schemeClr val="accent1"/>
            </a:solidFill>
            <a:prstDash val="solid"/>
            <a:round/>
            <a:headEnd type="none" w="med" len="med"/>
            <a:tailEnd type="triangle" w="med" len="med"/>
          </a:ln>
        </p:spPr>
      </p:cxnSp>
      <p:sp>
        <p:nvSpPr>
          <p:cNvPr id="338" name="Google Shape;338;p43"/>
          <p:cNvSpPr/>
          <p:nvPr/>
        </p:nvSpPr>
        <p:spPr>
          <a:xfrm>
            <a:off x="5004050" y="1644725"/>
            <a:ext cx="3511200" cy="28101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Helvetica Neue"/>
                <a:ea typeface="Helvetica Neue"/>
                <a:cs typeface="Helvetica Neue"/>
                <a:sym typeface="Helvetica Neue"/>
              </a:rPr>
              <a:t>Geographic Region: </a:t>
            </a:r>
            <a:r>
              <a:rPr lang="en" sz="1900">
                <a:latin typeface="Helvetica Neue"/>
                <a:ea typeface="Helvetica Neue"/>
                <a:cs typeface="Helvetica Neue"/>
                <a:sym typeface="Helvetica Neue"/>
              </a:rPr>
              <a:t>Based on US Census regions:</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New England</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Middle Atlantic</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South Atlantic</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E N Central / E S Central</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W N Central / W S Central</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Mountain</a:t>
            </a:r>
            <a:endParaRPr sz="1900">
              <a:latin typeface="Helvetica Neue"/>
              <a:ea typeface="Helvetica Neue"/>
              <a:cs typeface="Helvetica Neue"/>
              <a:sym typeface="Helvetica Neue"/>
            </a:endParaRPr>
          </a:p>
          <a:p>
            <a:pPr marL="457200" lvl="0" indent="-349250" algn="l" rtl="0">
              <a:spcBef>
                <a:spcPts val="0"/>
              </a:spcBef>
              <a:spcAft>
                <a:spcPts val="0"/>
              </a:spcAft>
              <a:buSzPts val="1900"/>
              <a:buFont typeface="Helvetica Neue"/>
              <a:buChar char="-"/>
            </a:pPr>
            <a:r>
              <a:rPr lang="en" sz="1900">
                <a:latin typeface="Helvetica Neue"/>
                <a:ea typeface="Helvetica Neue"/>
                <a:cs typeface="Helvetica Neue"/>
                <a:sym typeface="Helvetica Neue"/>
              </a:rPr>
              <a:t>Pacific</a:t>
            </a:r>
            <a:endParaRPr sz="1900">
              <a:latin typeface="Helvetica Neue"/>
              <a:ea typeface="Helvetica Neue"/>
              <a:cs typeface="Helvetica Neue"/>
              <a:sym typeface="Helvetica Neue"/>
            </a:endParaRPr>
          </a:p>
        </p:txBody>
      </p:sp>
      <p:cxnSp>
        <p:nvCxnSpPr>
          <p:cNvPr id="339" name="Google Shape;339;p43"/>
          <p:cNvCxnSpPr>
            <a:cxnSpLocks/>
          </p:cNvCxnSpPr>
          <p:nvPr/>
        </p:nvCxnSpPr>
        <p:spPr>
          <a:xfrm flipV="1">
            <a:off x="3266974" y="3202350"/>
            <a:ext cx="1737001" cy="1252475"/>
          </a:xfrm>
          <a:prstGeom prst="bentConnector3">
            <a:avLst>
              <a:gd name="adj1" fmla="val 81830"/>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3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Results: Participant Demographics</a:t>
            </a:r>
            <a:endParaRPr dirty="0"/>
          </a:p>
        </p:txBody>
      </p:sp>
      <p:sp>
        <p:nvSpPr>
          <p:cNvPr id="345" name="Google Shape;345;p44"/>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9" name="Google Shape;333;p43">
            <a:extLst>
              <a:ext uri="{FF2B5EF4-FFF2-40B4-BE49-F238E27FC236}">
                <a16:creationId xmlns:a16="http://schemas.microsoft.com/office/drawing/2014/main" id="{A2EE2ECD-D74A-6E4F-8C00-2BE941D6C511}"/>
              </a:ext>
            </a:extLst>
          </p:cNvPr>
          <p:cNvSpPr/>
          <p:nvPr/>
        </p:nvSpPr>
        <p:spPr>
          <a:xfrm>
            <a:off x="628650" y="1136350"/>
            <a:ext cx="2515139"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Sample Size</a:t>
            </a:r>
            <a:endParaRPr sz="1700" dirty="0">
              <a:solidFill>
                <a:srgbClr val="FFFFFF"/>
              </a:solidFill>
            </a:endParaRPr>
          </a:p>
        </p:txBody>
      </p:sp>
      <p:sp>
        <p:nvSpPr>
          <p:cNvPr id="10" name="Google Shape;333;p43">
            <a:extLst>
              <a:ext uri="{FF2B5EF4-FFF2-40B4-BE49-F238E27FC236}">
                <a16:creationId xmlns:a16="http://schemas.microsoft.com/office/drawing/2014/main" id="{702AEA3A-6341-A643-AE0C-2579C4497389}"/>
              </a:ext>
            </a:extLst>
          </p:cNvPr>
          <p:cNvSpPr/>
          <p:nvPr/>
        </p:nvSpPr>
        <p:spPr>
          <a:xfrm>
            <a:off x="3314430" y="1136350"/>
            <a:ext cx="2515139"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Age &amp; Sex</a:t>
            </a:r>
            <a:endParaRPr sz="1700" dirty="0">
              <a:solidFill>
                <a:srgbClr val="FFFFFF"/>
              </a:solidFill>
            </a:endParaRPr>
          </a:p>
        </p:txBody>
      </p:sp>
      <p:sp>
        <p:nvSpPr>
          <p:cNvPr id="11" name="Google Shape;333;p43">
            <a:extLst>
              <a:ext uri="{FF2B5EF4-FFF2-40B4-BE49-F238E27FC236}">
                <a16:creationId xmlns:a16="http://schemas.microsoft.com/office/drawing/2014/main" id="{4E54C0C4-DFC3-D54B-853C-0F39A6BA7880}"/>
              </a:ext>
            </a:extLst>
          </p:cNvPr>
          <p:cNvSpPr/>
          <p:nvPr/>
        </p:nvSpPr>
        <p:spPr>
          <a:xfrm>
            <a:off x="6000211" y="1136350"/>
            <a:ext cx="2515139"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Race / Ethnicity</a:t>
            </a:r>
            <a:endParaRPr sz="1700" dirty="0">
              <a:solidFill>
                <a:srgbClr val="FFFFFF"/>
              </a:solidFill>
            </a:endParaRPr>
          </a:p>
        </p:txBody>
      </p:sp>
      <p:sp>
        <p:nvSpPr>
          <p:cNvPr id="2" name="TextBox 1">
            <a:extLst>
              <a:ext uri="{FF2B5EF4-FFF2-40B4-BE49-F238E27FC236}">
                <a16:creationId xmlns:a16="http://schemas.microsoft.com/office/drawing/2014/main" id="{42C0ACB3-D739-E542-A731-01088755A181}"/>
              </a:ext>
            </a:extLst>
          </p:cNvPr>
          <p:cNvSpPr txBox="1"/>
          <p:nvPr/>
        </p:nvSpPr>
        <p:spPr>
          <a:xfrm>
            <a:off x="560717" y="1535050"/>
            <a:ext cx="2583071" cy="2031325"/>
          </a:xfrm>
          <a:prstGeom prst="rect">
            <a:avLst/>
          </a:prstGeom>
          <a:noFill/>
        </p:spPr>
        <p:txBody>
          <a:bodyPr wrap="square" rtlCol="0">
            <a:spAutoFit/>
          </a:bodyPr>
          <a:lstStyle/>
          <a:p>
            <a:r>
              <a:rPr lang="en-US" dirty="0"/>
              <a:t>Total, unweighted: </a:t>
            </a:r>
            <a:r>
              <a:rPr lang="en-US" b="1" dirty="0"/>
              <a:t>12,586</a:t>
            </a:r>
          </a:p>
          <a:p>
            <a:endParaRPr lang="en-US" dirty="0"/>
          </a:p>
          <a:p>
            <a:r>
              <a:rPr lang="en-US" dirty="0"/>
              <a:t>Total, weighted: </a:t>
            </a:r>
            <a:r>
              <a:rPr lang="en" sz="1400" b="1" dirty="0"/>
              <a:t>667,498</a:t>
            </a:r>
            <a:endParaRPr lang="en-US" dirty="0"/>
          </a:p>
          <a:p>
            <a:endParaRPr lang="en-US" dirty="0"/>
          </a:p>
          <a:p>
            <a:r>
              <a:rPr lang="en-US" dirty="0"/>
              <a:t>Substance Use Disorder (SUD): </a:t>
            </a:r>
            <a:r>
              <a:rPr lang="en" sz="1400" b="1" dirty="0"/>
              <a:t>272,346 (40.8%)</a:t>
            </a:r>
            <a:endParaRPr lang="en-US" dirty="0"/>
          </a:p>
          <a:p>
            <a:endParaRPr lang="en-US" dirty="0"/>
          </a:p>
          <a:p>
            <a:r>
              <a:rPr lang="en-US" dirty="0"/>
              <a:t>Non-SUD: </a:t>
            </a:r>
            <a:r>
              <a:rPr lang="en" sz="1400" b="1" dirty="0"/>
              <a:t>395,151 (49.2%)</a:t>
            </a:r>
            <a:endParaRPr lang="en-US" dirty="0"/>
          </a:p>
          <a:p>
            <a:endParaRPr lang="en-US" dirty="0"/>
          </a:p>
        </p:txBody>
      </p:sp>
      <p:graphicFrame>
        <p:nvGraphicFramePr>
          <p:cNvPr id="3" name="Table 2">
            <a:extLst>
              <a:ext uri="{FF2B5EF4-FFF2-40B4-BE49-F238E27FC236}">
                <a16:creationId xmlns:a16="http://schemas.microsoft.com/office/drawing/2014/main" id="{7A488F54-1854-B540-AC2C-A35DB4A31CF6}"/>
              </a:ext>
            </a:extLst>
          </p:cNvPr>
          <p:cNvGraphicFramePr>
            <a:graphicFrameLocks noGrp="1"/>
          </p:cNvGraphicFramePr>
          <p:nvPr>
            <p:extLst>
              <p:ext uri="{D42A27DB-BD31-4B8C-83A1-F6EECF244321}">
                <p14:modId xmlns:p14="http://schemas.microsoft.com/office/powerpoint/2010/main" val="1139306749"/>
              </p:ext>
            </p:extLst>
          </p:nvPr>
        </p:nvGraphicFramePr>
        <p:xfrm>
          <a:off x="3328010" y="1561813"/>
          <a:ext cx="2487362" cy="2468924"/>
        </p:xfrm>
        <a:graphic>
          <a:graphicData uri="http://schemas.openxmlformats.org/drawingml/2006/table">
            <a:tbl>
              <a:tblPr>
                <a:noFill/>
                <a:tableStyleId>{4CC8EF88-DD9C-4DFE-A278-58371765F4DD}</a:tableStyleId>
              </a:tblPr>
              <a:tblGrid>
                <a:gridCol w="396293">
                  <a:extLst>
                    <a:ext uri="{9D8B030D-6E8A-4147-A177-3AD203B41FA5}">
                      <a16:colId xmlns:a16="http://schemas.microsoft.com/office/drawing/2014/main" val="499822229"/>
                    </a:ext>
                  </a:extLst>
                </a:gridCol>
                <a:gridCol w="82550">
                  <a:extLst>
                    <a:ext uri="{9D8B030D-6E8A-4147-A177-3AD203B41FA5}">
                      <a16:colId xmlns:a16="http://schemas.microsoft.com/office/drawing/2014/main" val="2824936538"/>
                    </a:ext>
                  </a:extLst>
                </a:gridCol>
                <a:gridCol w="82550">
                  <a:extLst>
                    <a:ext uri="{9D8B030D-6E8A-4147-A177-3AD203B41FA5}">
                      <a16:colId xmlns:a16="http://schemas.microsoft.com/office/drawing/2014/main" val="1466228951"/>
                    </a:ext>
                  </a:extLst>
                </a:gridCol>
                <a:gridCol w="1065851">
                  <a:extLst>
                    <a:ext uri="{9D8B030D-6E8A-4147-A177-3AD203B41FA5}">
                      <a16:colId xmlns:a16="http://schemas.microsoft.com/office/drawing/2014/main" val="3341292301"/>
                    </a:ext>
                  </a:extLst>
                </a:gridCol>
                <a:gridCol w="860118">
                  <a:extLst>
                    <a:ext uri="{9D8B030D-6E8A-4147-A177-3AD203B41FA5}">
                      <a16:colId xmlns:a16="http://schemas.microsoft.com/office/drawing/2014/main" val="3171587123"/>
                    </a:ext>
                  </a:extLst>
                </a:gridCol>
              </a:tblGrid>
              <a:tr h="432475">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9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Non-SUD</a:t>
                      </a:r>
                      <a:endParaRPr sz="1000" b="1" dirty="0"/>
                    </a:p>
                    <a:p>
                      <a:pPr marL="0" lvl="0" indent="0" algn="ctr" rtl="0">
                        <a:lnSpc>
                          <a:spcPct val="115000"/>
                        </a:lnSpc>
                        <a:spcBef>
                          <a:spcPts val="0"/>
                        </a:spcBef>
                        <a:spcAft>
                          <a:spcPts val="0"/>
                        </a:spcAft>
                        <a:buNone/>
                      </a:pPr>
                      <a:r>
                        <a:rPr lang="en" sz="1000" b="1" dirty="0"/>
                        <a:t>(n = 395151)</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SUD</a:t>
                      </a:r>
                      <a:endParaRPr sz="1000" b="1" dirty="0"/>
                    </a:p>
                    <a:p>
                      <a:pPr marL="0" lvl="0" indent="0" algn="ctr" rtl="0">
                        <a:lnSpc>
                          <a:spcPct val="115000"/>
                        </a:lnSpc>
                        <a:spcBef>
                          <a:spcPts val="0"/>
                        </a:spcBef>
                        <a:spcAft>
                          <a:spcPts val="0"/>
                        </a:spcAft>
                        <a:buNone/>
                      </a:pPr>
                      <a:r>
                        <a:rPr lang="en" sz="1000" b="1" dirty="0"/>
                        <a:t>(n = 272346)</a:t>
                      </a:r>
                      <a:endParaRPr sz="1000" b="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617988654"/>
                  </a:ext>
                </a:extLst>
              </a:tr>
              <a:tr h="134550">
                <a:tc gridSpan="2">
                  <a:txBody>
                    <a:bodyPr/>
                    <a:lstStyle/>
                    <a:p>
                      <a:pPr marL="0" lvl="0" indent="0" algn="l" rtl="0">
                        <a:lnSpc>
                          <a:spcPct val="115000"/>
                        </a:lnSpc>
                        <a:spcBef>
                          <a:spcPts val="0"/>
                        </a:spcBef>
                        <a:spcAft>
                          <a:spcPts val="0"/>
                        </a:spcAft>
                        <a:buNone/>
                      </a:pPr>
                      <a:r>
                        <a:rPr lang="en" sz="1000" b="1" dirty="0"/>
                        <a:t>Age</a:t>
                      </a:r>
                      <a:endParaRPr sz="10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hMerge="1">
                  <a:txBody>
                    <a:bodyPr/>
                    <a:lstStyle/>
                    <a:p>
                      <a:pPr marL="0" lvl="0" indent="0" algn="l" rtl="0">
                        <a:lnSpc>
                          <a:spcPct val="115000"/>
                        </a:lnSpc>
                        <a:spcBef>
                          <a:spcPts val="0"/>
                        </a:spcBef>
                        <a:spcAft>
                          <a:spcPts val="0"/>
                        </a:spcAft>
                        <a:buNone/>
                      </a:pPr>
                      <a:endParaRPr sz="10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573923865"/>
                  </a:ext>
                </a:extLst>
              </a:tr>
              <a:tr h="134550">
                <a:tc gridSpan="2">
                  <a:txBody>
                    <a:bodyPr/>
                    <a:lstStyle/>
                    <a:p>
                      <a:pPr marL="0" lvl="0" indent="0" algn="r" rtl="0">
                        <a:lnSpc>
                          <a:spcPct val="115000"/>
                        </a:lnSpc>
                        <a:spcBef>
                          <a:spcPts val="0"/>
                        </a:spcBef>
                        <a:spcAft>
                          <a:spcPts val="0"/>
                        </a:spcAft>
                        <a:buNone/>
                      </a:pPr>
                      <a:r>
                        <a:rPr lang="en" sz="1000" i="1" dirty="0"/>
                        <a:t>18 - 24</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hMerge="1">
                  <a:txBody>
                    <a:bodyPr/>
                    <a:lstStyle/>
                    <a:p>
                      <a:pPr marL="0" lvl="0" indent="0" algn="l" rtl="0">
                        <a:lnSpc>
                          <a:spcPct val="115000"/>
                        </a:lnSpc>
                        <a:spcBef>
                          <a:spcPts val="0"/>
                        </a:spcBef>
                        <a:spcAft>
                          <a:spcPts val="0"/>
                        </a:spcAft>
                        <a:buNone/>
                      </a:pPr>
                      <a:endParaRPr sz="9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14%</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15%</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3848959162"/>
                  </a:ext>
                </a:extLst>
              </a:tr>
              <a:tr h="196850">
                <a:tc gridSpan="2">
                  <a:txBody>
                    <a:bodyPr/>
                    <a:lstStyle/>
                    <a:p>
                      <a:pPr marL="0" lvl="0" indent="0" algn="r" rtl="0">
                        <a:lnSpc>
                          <a:spcPct val="115000"/>
                        </a:lnSpc>
                        <a:spcBef>
                          <a:spcPts val="0"/>
                        </a:spcBef>
                        <a:spcAft>
                          <a:spcPts val="0"/>
                        </a:spcAft>
                        <a:buNone/>
                      </a:pPr>
                      <a:r>
                        <a:rPr lang="en" sz="1000" i="1" dirty="0"/>
                        <a:t>25 - 34</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35%</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39%</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886133234"/>
                  </a:ext>
                </a:extLst>
              </a:tr>
              <a:tr h="196850">
                <a:tc gridSpan="2">
                  <a:txBody>
                    <a:bodyPr/>
                    <a:lstStyle/>
                    <a:p>
                      <a:pPr marL="0" lvl="0" indent="0" algn="r" rtl="0">
                        <a:lnSpc>
                          <a:spcPct val="115000"/>
                        </a:lnSpc>
                        <a:spcBef>
                          <a:spcPts val="0"/>
                        </a:spcBef>
                        <a:spcAft>
                          <a:spcPts val="0"/>
                        </a:spcAft>
                        <a:buNone/>
                      </a:pPr>
                      <a:r>
                        <a:rPr lang="en" sz="1000" i="1" dirty="0"/>
                        <a:t>35 - 44</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26%</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26%</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2284042424"/>
                  </a:ext>
                </a:extLst>
              </a:tr>
              <a:tr h="196850">
                <a:tc gridSpan="2">
                  <a:txBody>
                    <a:bodyPr/>
                    <a:lstStyle/>
                    <a:p>
                      <a:pPr marL="0" lvl="0" indent="0" algn="r" rtl="0">
                        <a:lnSpc>
                          <a:spcPct val="115000"/>
                        </a:lnSpc>
                        <a:spcBef>
                          <a:spcPts val="0"/>
                        </a:spcBef>
                        <a:spcAft>
                          <a:spcPts val="0"/>
                        </a:spcAft>
                        <a:buNone/>
                      </a:pPr>
                      <a:r>
                        <a:rPr lang="en" sz="1000" i="1" dirty="0"/>
                        <a:t>45 - 54</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16%</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13%</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876343262"/>
                  </a:ext>
                </a:extLst>
              </a:tr>
              <a:tr h="196850">
                <a:tc gridSpan="2">
                  <a:txBody>
                    <a:bodyPr/>
                    <a:lstStyle/>
                    <a:p>
                      <a:pPr marL="0" lvl="0" indent="0" algn="r" rtl="0">
                        <a:lnSpc>
                          <a:spcPct val="115000"/>
                        </a:lnSpc>
                        <a:spcBef>
                          <a:spcPts val="0"/>
                        </a:spcBef>
                        <a:spcAft>
                          <a:spcPts val="0"/>
                        </a:spcAft>
                        <a:buNone/>
                      </a:pPr>
                      <a:r>
                        <a:rPr lang="en" sz="1000" i="1" dirty="0"/>
                        <a:t>55-64</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7%</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5%</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3032551248"/>
                  </a:ext>
                </a:extLst>
              </a:tr>
              <a:tr h="196850">
                <a:tc gridSpan="2">
                  <a:txBody>
                    <a:bodyPr/>
                    <a:lstStyle/>
                    <a:p>
                      <a:pPr marL="0" lvl="0" indent="0" algn="r" rtl="0">
                        <a:lnSpc>
                          <a:spcPct val="115000"/>
                        </a:lnSpc>
                        <a:spcBef>
                          <a:spcPts val="0"/>
                        </a:spcBef>
                        <a:spcAft>
                          <a:spcPts val="0"/>
                        </a:spcAft>
                        <a:buNone/>
                      </a:pPr>
                      <a:r>
                        <a:rPr lang="en" sz="1000" i="1" dirty="0"/>
                        <a:t>65+</a:t>
                      </a:r>
                      <a:endParaRPr sz="1000" i="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hMerge="1">
                  <a:txBody>
                    <a:bodyPr/>
                    <a:lstStyle/>
                    <a:p>
                      <a:pPr marL="0" lvl="0" indent="0" algn="l" rtl="0">
                        <a:lnSpc>
                          <a:spcPct val="115000"/>
                        </a:lnSpc>
                        <a:spcBef>
                          <a:spcPts val="0"/>
                        </a:spcBef>
                        <a:spcAft>
                          <a:spcPts val="0"/>
                        </a:spcAft>
                        <a:buNone/>
                      </a:pPr>
                      <a:endParaRPr sz="900" i="1"/>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2%</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1%</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extLst>
                  <a:ext uri="{0D108BD9-81ED-4DB2-BD59-A6C34878D82A}">
                    <a16:rowId xmlns:a16="http://schemas.microsoft.com/office/drawing/2014/main" val="1176286123"/>
                  </a:ext>
                </a:extLst>
              </a:tr>
              <a:tr h="196850">
                <a:tc gridSpan="3">
                  <a:txBody>
                    <a:bodyPr/>
                    <a:lstStyle/>
                    <a:p>
                      <a:pPr marL="0" lvl="0" indent="0" algn="l" rtl="0">
                        <a:lnSpc>
                          <a:spcPct val="115000"/>
                        </a:lnSpc>
                        <a:spcBef>
                          <a:spcPts val="0"/>
                        </a:spcBef>
                        <a:spcAft>
                          <a:spcPts val="0"/>
                        </a:spcAft>
                        <a:buNone/>
                      </a:pPr>
                      <a:r>
                        <a:rPr lang="en" sz="1000" b="1" dirty="0"/>
                        <a:t>Sex (M)</a:t>
                      </a:r>
                      <a:endParaRPr sz="10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hMerge="1">
                  <a:txBody>
                    <a:bodyPr/>
                    <a:lstStyle/>
                    <a:p>
                      <a:endParaRPr lang="en-US"/>
                    </a:p>
                  </a:txBody>
                  <a:tcPr/>
                </a:tc>
                <a:tc hMerge="1">
                  <a:txBody>
                    <a:bodyPr/>
                    <a:lstStyle/>
                    <a:p>
                      <a:pPr marL="0" lvl="0" indent="0" algn="l" rtl="0">
                        <a:lnSpc>
                          <a:spcPct val="115000"/>
                        </a:lnSpc>
                        <a:spcBef>
                          <a:spcPts val="0"/>
                        </a:spcBef>
                        <a:spcAft>
                          <a:spcPts val="0"/>
                        </a:spcAft>
                        <a:buNone/>
                      </a:pPr>
                      <a:endParaRPr sz="1000" b="1"/>
                    </a:p>
                  </a:txBody>
                  <a:tcPr marL="28575" marR="28575" marT="19050" marB="19050" anchor="b">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92%</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88%</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460039099"/>
                  </a:ext>
                </a:extLst>
              </a:tr>
            </a:tbl>
          </a:graphicData>
        </a:graphic>
      </p:graphicFrame>
      <p:graphicFrame>
        <p:nvGraphicFramePr>
          <p:cNvPr id="4" name="Table 3">
            <a:extLst>
              <a:ext uri="{FF2B5EF4-FFF2-40B4-BE49-F238E27FC236}">
                <a16:creationId xmlns:a16="http://schemas.microsoft.com/office/drawing/2014/main" id="{11F22149-9192-2144-B33E-29E65A30BB1A}"/>
              </a:ext>
            </a:extLst>
          </p:cNvPr>
          <p:cNvGraphicFramePr>
            <a:graphicFrameLocks noGrp="1"/>
          </p:cNvGraphicFramePr>
          <p:nvPr>
            <p:extLst>
              <p:ext uri="{D42A27DB-BD31-4B8C-83A1-F6EECF244321}">
                <p14:modId xmlns:p14="http://schemas.microsoft.com/office/powerpoint/2010/main" val="2588102234"/>
              </p:ext>
            </p:extLst>
          </p:nvPr>
        </p:nvGraphicFramePr>
        <p:xfrm>
          <a:off x="6012611" y="1561813"/>
          <a:ext cx="2502739" cy="1949136"/>
        </p:xfrm>
        <a:graphic>
          <a:graphicData uri="http://schemas.openxmlformats.org/drawingml/2006/table">
            <a:tbl>
              <a:tblPr>
                <a:noFill/>
                <a:tableStyleId>{4CC8EF88-DD9C-4DFE-A278-58371765F4DD}</a:tableStyleId>
              </a:tblPr>
              <a:tblGrid>
                <a:gridCol w="717798">
                  <a:extLst>
                    <a:ext uri="{9D8B030D-6E8A-4147-A177-3AD203B41FA5}">
                      <a16:colId xmlns:a16="http://schemas.microsoft.com/office/drawing/2014/main" val="523050154"/>
                    </a:ext>
                  </a:extLst>
                </a:gridCol>
                <a:gridCol w="896216">
                  <a:extLst>
                    <a:ext uri="{9D8B030D-6E8A-4147-A177-3AD203B41FA5}">
                      <a16:colId xmlns:a16="http://schemas.microsoft.com/office/drawing/2014/main" val="4181765262"/>
                    </a:ext>
                  </a:extLst>
                </a:gridCol>
                <a:gridCol w="888725">
                  <a:extLst>
                    <a:ext uri="{9D8B030D-6E8A-4147-A177-3AD203B41FA5}">
                      <a16:colId xmlns:a16="http://schemas.microsoft.com/office/drawing/2014/main" val="3465726416"/>
                    </a:ext>
                  </a:extLst>
                </a:gridCol>
              </a:tblGrid>
              <a:tr h="100000">
                <a:tc>
                  <a:txBody>
                    <a:bodyPr/>
                    <a:lstStyle/>
                    <a:p>
                      <a:pPr marL="0" lvl="0" indent="0" algn="r" rtl="0">
                        <a:lnSpc>
                          <a:spcPct val="115000"/>
                        </a:lnSpc>
                        <a:spcBef>
                          <a:spcPts val="0"/>
                        </a:spcBef>
                        <a:spcAft>
                          <a:spcPts val="0"/>
                        </a:spcAft>
                        <a:buNone/>
                      </a:pP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b="1" dirty="0"/>
                        <a:t>Non-SUD</a:t>
                      </a:r>
                      <a:endParaRPr sz="1000" b="1" dirty="0"/>
                    </a:p>
                    <a:p>
                      <a:pPr marL="0" lvl="0" indent="0" algn="ctr" rtl="0">
                        <a:lnSpc>
                          <a:spcPct val="115000"/>
                        </a:lnSpc>
                        <a:spcBef>
                          <a:spcPts val="0"/>
                        </a:spcBef>
                        <a:spcAft>
                          <a:spcPts val="0"/>
                        </a:spcAft>
                        <a:buNone/>
                      </a:pPr>
                      <a:r>
                        <a:rPr lang="en" sz="1000" b="1" dirty="0"/>
                        <a:t>(n = 395151)</a:t>
                      </a:r>
                      <a:endParaRPr sz="10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000" b="1" dirty="0"/>
                        <a:t>SUD</a:t>
                      </a:r>
                      <a:endParaRPr sz="1000" b="1" dirty="0"/>
                    </a:p>
                    <a:p>
                      <a:pPr marL="0" lvl="0" indent="0" algn="ctr" rtl="0">
                        <a:lnSpc>
                          <a:spcPct val="115000"/>
                        </a:lnSpc>
                        <a:spcBef>
                          <a:spcPts val="0"/>
                        </a:spcBef>
                        <a:spcAft>
                          <a:spcPts val="0"/>
                        </a:spcAft>
                        <a:buNone/>
                      </a:pPr>
                      <a:r>
                        <a:rPr lang="en" sz="1000" b="1" dirty="0"/>
                        <a:t>(n = 272346)</a:t>
                      </a:r>
                      <a:endParaRPr sz="10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3004512791"/>
                  </a:ext>
                </a:extLst>
              </a:tr>
              <a:tr h="100000">
                <a:tc>
                  <a:txBody>
                    <a:bodyPr/>
                    <a:lstStyle/>
                    <a:p>
                      <a:pPr marL="0" lvl="0" indent="0" algn="r" rtl="0">
                        <a:lnSpc>
                          <a:spcPct val="115000"/>
                        </a:lnSpc>
                        <a:spcBef>
                          <a:spcPts val="0"/>
                        </a:spcBef>
                        <a:spcAft>
                          <a:spcPts val="0"/>
                        </a:spcAft>
                        <a:buNone/>
                      </a:pPr>
                      <a:r>
                        <a:rPr lang="en" sz="1000" i="1" dirty="0"/>
                        <a:t>White</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28%</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a:t>44%</a:t>
                      </a:r>
                      <a:endParaRPr sz="14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3497546152"/>
                  </a:ext>
                </a:extLst>
              </a:tr>
              <a:tr h="196850">
                <a:tc>
                  <a:txBody>
                    <a:bodyPr/>
                    <a:lstStyle/>
                    <a:p>
                      <a:pPr marL="0" lvl="0" indent="0" algn="r" rtl="0">
                        <a:lnSpc>
                          <a:spcPct val="115000"/>
                        </a:lnSpc>
                        <a:spcBef>
                          <a:spcPts val="0"/>
                        </a:spcBef>
                        <a:spcAft>
                          <a:spcPts val="0"/>
                        </a:spcAft>
                        <a:buNone/>
                      </a:pPr>
                      <a:r>
                        <a:rPr lang="en" sz="1000" i="1" dirty="0"/>
                        <a:t>Black</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32%</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a:t>21%</a:t>
                      </a:r>
                      <a:endParaRPr sz="140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2289642677"/>
                  </a:ext>
                </a:extLst>
              </a:tr>
              <a:tr h="196850">
                <a:tc>
                  <a:txBody>
                    <a:bodyPr/>
                    <a:lstStyle/>
                    <a:p>
                      <a:pPr marL="0" lvl="0" indent="0" algn="r" rtl="0">
                        <a:lnSpc>
                          <a:spcPct val="115000"/>
                        </a:lnSpc>
                        <a:spcBef>
                          <a:spcPts val="0"/>
                        </a:spcBef>
                        <a:spcAft>
                          <a:spcPts val="0"/>
                        </a:spcAft>
                        <a:buNone/>
                      </a:pPr>
                      <a:r>
                        <a:rPr lang="en" sz="1000" i="1"/>
                        <a:t>Hispanic</a:t>
                      </a:r>
                      <a:endParaRPr sz="10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27%</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19%</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488023806"/>
                  </a:ext>
                </a:extLst>
              </a:tr>
              <a:tr h="196850">
                <a:tc>
                  <a:txBody>
                    <a:bodyPr/>
                    <a:lstStyle/>
                    <a:p>
                      <a:pPr marL="0" lvl="0" indent="0" algn="r" rtl="0">
                        <a:lnSpc>
                          <a:spcPct val="115000"/>
                        </a:lnSpc>
                        <a:spcBef>
                          <a:spcPts val="0"/>
                        </a:spcBef>
                        <a:spcAft>
                          <a:spcPts val="0"/>
                        </a:spcAft>
                        <a:buNone/>
                      </a:pPr>
                      <a:r>
                        <a:rPr lang="en" sz="1000" i="1"/>
                        <a:t>AIAN</a:t>
                      </a:r>
                      <a:endParaRPr sz="10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1%</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2%</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198083339"/>
                  </a:ext>
                </a:extLst>
              </a:tr>
              <a:tr h="196850">
                <a:tc>
                  <a:txBody>
                    <a:bodyPr/>
                    <a:lstStyle/>
                    <a:p>
                      <a:pPr marL="0" lvl="0" indent="0" algn="r" rtl="0">
                        <a:lnSpc>
                          <a:spcPct val="115000"/>
                        </a:lnSpc>
                        <a:spcBef>
                          <a:spcPts val="0"/>
                        </a:spcBef>
                        <a:spcAft>
                          <a:spcPts val="0"/>
                        </a:spcAft>
                        <a:buNone/>
                      </a:pPr>
                      <a:r>
                        <a:rPr lang="en" sz="1000" i="1"/>
                        <a:t>ANHPI</a:t>
                      </a:r>
                      <a:endParaRPr sz="1000" i="1"/>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1%</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1400" dirty="0"/>
                        <a:t>1%</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2950404183"/>
                  </a:ext>
                </a:extLst>
              </a:tr>
              <a:tr h="196850">
                <a:tc>
                  <a:txBody>
                    <a:bodyPr/>
                    <a:lstStyle/>
                    <a:p>
                      <a:pPr marL="0" lvl="0" indent="0" algn="r" rtl="0">
                        <a:lnSpc>
                          <a:spcPct val="115000"/>
                        </a:lnSpc>
                        <a:spcBef>
                          <a:spcPts val="0"/>
                        </a:spcBef>
                        <a:spcAft>
                          <a:spcPts val="0"/>
                        </a:spcAft>
                        <a:buNone/>
                      </a:pPr>
                      <a:r>
                        <a:rPr lang="en" sz="1000" i="1" dirty="0"/>
                        <a:t>2+ Races</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9%</a:t>
                      </a:r>
                      <a:endParaRPr sz="14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400" dirty="0"/>
                        <a:t>11%</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4112910384"/>
                  </a:ext>
                </a:extLst>
              </a:tr>
            </a:tbl>
          </a:graphicData>
        </a:graphic>
      </p:graphicFrame>
      <p:sp>
        <p:nvSpPr>
          <p:cNvPr id="19" name="Google Shape;347;p44">
            <a:extLst>
              <a:ext uri="{FF2B5EF4-FFF2-40B4-BE49-F238E27FC236}">
                <a16:creationId xmlns:a16="http://schemas.microsoft.com/office/drawing/2014/main" id="{9D83AFF0-23F4-0542-826E-C04C2A0A2BC9}"/>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WHO REQUIRES TREATMENT?</a:t>
            </a:r>
            <a:endParaRPr sz="1000" dirty="0">
              <a:solidFill>
                <a:srgbClr val="B7B7B7"/>
              </a:solidFill>
            </a:endParaRPr>
          </a:p>
        </p:txBody>
      </p:sp>
      <p:sp>
        <p:nvSpPr>
          <p:cNvPr id="20" name="Google Shape;348;p44">
            <a:extLst>
              <a:ext uri="{FF2B5EF4-FFF2-40B4-BE49-F238E27FC236}">
                <a16:creationId xmlns:a16="http://schemas.microsoft.com/office/drawing/2014/main" id="{E96A1608-DEB5-8348-8122-08CA25F32F34}"/>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21" name="TextBox 20">
            <a:extLst>
              <a:ext uri="{FF2B5EF4-FFF2-40B4-BE49-F238E27FC236}">
                <a16:creationId xmlns:a16="http://schemas.microsoft.com/office/drawing/2014/main" id="{F1CECC13-4D83-4048-AC27-3835667B2B41}"/>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Results: Socioeconomic Proxies</a:t>
            </a:r>
            <a:endParaRPr dirty="0"/>
          </a:p>
        </p:txBody>
      </p:sp>
      <p:sp>
        <p:nvSpPr>
          <p:cNvPr id="356" name="Google Shape;356;p45"/>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9" name="Google Shape;333;p43">
            <a:extLst>
              <a:ext uri="{FF2B5EF4-FFF2-40B4-BE49-F238E27FC236}">
                <a16:creationId xmlns:a16="http://schemas.microsoft.com/office/drawing/2014/main" id="{5BED4A76-8E03-4C47-AA89-71328B293650}"/>
              </a:ext>
            </a:extLst>
          </p:cNvPr>
          <p:cNvSpPr/>
          <p:nvPr/>
        </p:nvSpPr>
        <p:spPr>
          <a:xfrm>
            <a:off x="628651" y="1136350"/>
            <a:ext cx="1855758"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Employment</a:t>
            </a:r>
            <a:endParaRPr sz="1700" dirty="0">
              <a:solidFill>
                <a:srgbClr val="FFFFFF"/>
              </a:solidFill>
            </a:endParaRPr>
          </a:p>
        </p:txBody>
      </p:sp>
      <p:sp>
        <p:nvSpPr>
          <p:cNvPr id="10" name="Google Shape;333;p43">
            <a:extLst>
              <a:ext uri="{FF2B5EF4-FFF2-40B4-BE49-F238E27FC236}">
                <a16:creationId xmlns:a16="http://schemas.microsoft.com/office/drawing/2014/main" id="{7CD277EE-AAA9-434D-8500-25CA19C671D5}"/>
              </a:ext>
            </a:extLst>
          </p:cNvPr>
          <p:cNvSpPr/>
          <p:nvPr/>
        </p:nvSpPr>
        <p:spPr>
          <a:xfrm>
            <a:off x="2615602" y="1136350"/>
            <a:ext cx="1855758"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Education</a:t>
            </a:r>
            <a:endParaRPr sz="1700" dirty="0">
              <a:solidFill>
                <a:srgbClr val="FFFFFF"/>
              </a:solidFill>
            </a:endParaRPr>
          </a:p>
        </p:txBody>
      </p:sp>
      <p:sp>
        <p:nvSpPr>
          <p:cNvPr id="11" name="Google Shape;333;p43">
            <a:extLst>
              <a:ext uri="{FF2B5EF4-FFF2-40B4-BE49-F238E27FC236}">
                <a16:creationId xmlns:a16="http://schemas.microsoft.com/office/drawing/2014/main" id="{CFF74790-6294-874F-89D3-A0F24FF46DC1}"/>
              </a:ext>
            </a:extLst>
          </p:cNvPr>
          <p:cNvSpPr/>
          <p:nvPr/>
        </p:nvSpPr>
        <p:spPr>
          <a:xfrm>
            <a:off x="4602553" y="1136350"/>
            <a:ext cx="1855758"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Insurance</a:t>
            </a:r>
            <a:endParaRPr sz="1700" dirty="0">
              <a:solidFill>
                <a:srgbClr val="FFFFFF"/>
              </a:solidFill>
            </a:endParaRPr>
          </a:p>
        </p:txBody>
      </p:sp>
      <p:sp>
        <p:nvSpPr>
          <p:cNvPr id="12" name="Google Shape;333;p43">
            <a:extLst>
              <a:ext uri="{FF2B5EF4-FFF2-40B4-BE49-F238E27FC236}">
                <a16:creationId xmlns:a16="http://schemas.microsoft.com/office/drawing/2014/main" id="{5142C99A-1EA0-DD45-A382-FBC3A320139E}"/>
              </a:ext>
            </a:extLst>
          </p:cNvPr>
          <p:cNvSpPr/>
          <p:nvPr/>
        </p:nvSpPr>
        <p:spPr>
          <a:xfrm>
            <a:off x="6589504" y="1136350"/>
            <a:ext cx="1855758" cy="398700"/>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solidFill>
                  <a:srgbClr val="FFFFFF"/>
                </a:solidFill>
              </a:rPr>
              <a:t>Housing</a:t>
            </a:r>
            <a:endParaRPr sz="1700" dirty="0">
              <a:solidFill>
                <a:srgbClr val="FFFFFF"/>
              </a:solidFill>
            </a:endParaRPr>
          </a:p>
        </p:txBody>
      </p:sp>
      <p:sp>
        <p:nvSpPr>
          <p:cNvPr id="2" name="TextBox 1">
            <a:extLst>
              <a:ext uri="{FF2B5EF4-FFF2-40B4-BE49-F238E27FC236}">
                <a16:creationId xmlns:a16="http://schemas.microsoft.com/office/drawing/2014/main" id="{312949D5-3F63-5C41-BF81-1AB745BB67E3}"/>
              </a:ext>
            </a:extLst>
          </p:cNvPr>
          <p:cNvSpPr txBox="1"/>
          <p:nvPr/>
        </p:nvSpPr>
        <p:spPr>
          <a:xfrm>
            <a:off x="569524" y="2278457"/>
            <a:ext cx="1855759" cy="400110"/>
          </a:xfrm>
          <a:prstGeom prst="rect">
            <a:avLst/>
          </a:prstGeom>
          <a:noFill/>
        </p:spPr>
        <p:txBody>
          <a:bodyPr wrap="square" rtlCol="0">
            <a:spAutoFit/>
          </a:bodyPr>
          <a:lstStyle/>
          <a:p>
            <a:r>
              <a:rPr lang="en-US" sz="1000" i="1" dirty="0" err="1">
                <a:solidFill>
                  <a:schemeClr val="bg2"/>
                </a:solidFill>
              </a:rPr>
              <a:t>Def’n</a:t>
            </a:r>
            <a:r>
              <a:rPr lang="en-US" sz="1000" i="1" dirty="0">
                <a:solidFill>
                  <a:schemeClr val="bg2"/>
                </a:solidFill>
              </a:rPr>
              <a:t>: Any jobs worked in 30d before arrest</a:t>
            </a:r>
          </a:p>
        </p:txBody>
      </p:sp>
      <p:sp>
        <p:nvSpPr>
          <p:cNvPr id="16" name="TextBox 15">
            <a:extLst>
              <a:ext uri="{FF2B5EF4-FFF2-40B4-BE49-F238E27FC236}">
                <a16:creationId xmlns:a16="http://schemas.microsoft.com/office/drawing/2014/main" id="{345D53C9-431F-0F45-A424-1EEC21713F2D}"/>
              </a:ext>
            </a:extLst>
          </p:cNvPr>
          <p:cNvSpPr txBox="1"/>
          <p:nvPr/>
        </p:nvSpPr>
        <p:spPr>
          <a:xfrm>
            <a:off x="6589503" y="2419618"/>
            <a:ext cx="1855759" cy="400110"/>
          </a:xfrm>
          <a:prstGeom prst="rect">
            <a:avLst/>
          </a:prstGeom>
          <a:noFill/>
        </p:spPr>
        <p:txBody>
          <a:bodyPr wrap="square" rtlCol="0">
            <a:spAutoFit/>
          </a:bodyPr>
          <a:lstStyle/>
          <a:p>
            <a:r>
              <a:rPr lang="en-US" sz="1000" i="1" dirty="0" err="1">
                <a:solidFill>
                  <a:schemeClr val="bg2"/>
                </a:solidFill>
              </a:rPr>
              <a:t>Def’n</a:t>
            </a:r>
            <a:r>
              <a:rPr lang="en-US" sz="1000" i="1" dirty="0">
                <a:solidFill>
                  <a:schemeClr val="bg2"/>
                </a:solidFill>
              </a:rPr>
              <a:t>: Unhoused at any point in 12mo prior to arrest</a:t>
            </a:r>
          </a:p>
        </p:txBody>
      </p:sp>
      <p:graphicFrame>
        <p:nvGraphicFramePr>
          <p:cNvPr id="3" name="Table 2">
            <a:extLst>
              <a:ext uri="{FF2B5EF4-FFF2-40B4-BE49-F238E27FC236}">
                <a16:creationId xmlns:a16="http://schemas.microsoft.com/office/drawing/2014/main" id="{6909A79E-D78C-DF44-90DC-EB6AC627DAA3}"/>
              </a:ext>
            </a:extLst>
          </p:cNvPr>
          <p:cNvGraphicFramePr>
            <a:graphicFrameLocks noGrp="1"/>
          </p:cNvGraphicFramePr>
          <p:nvPr>
            <p:extLst>
              <p:ext uri="{D42A27DB-BD31-4B8C-83A1-F6EECF244321}">
                <p14:modId xmlns:p14="http://schemas.microsoft.com/office/powerpoint/2010/main" val="2739026893"/>
              </p:ext>
            </p:extLst>
          </p:nvPr>
        </p:nvGraphicFramePr>
        <p:xfrm>
          <a:off x="2612727" y="1533944"/>
          <a:ext cx="1855759" cy="1545718"/>
        </p:xfrm>
        <a:graphic>
          <a:graphicData uri="http://schemas.openxmlformats.org/drawingml/2006/table">
            <a:tbl>
              <a:tblPr>
                <a:noFill/>
                <a:tableStyleId>{4CC8EF88-DD9C-4DFE-A278-58371765F4DD}</a:tableStyleId>
              </a:tblPr>
              <a:tblGrid>
                <a:gridCol w="535915">
                  <a:extLst>
                    <a:ext uri="{9D8B030D-6E8A-4147-A177-3AD203B41FA5}">
                      <a16:colId xmlns:a16="http://schemas.microsoft.com/office/drawing/2014/main" val="473109215"/>
                    </a:ext>
                  </a:extLst>
                </a:gridCol>
                <a:gridCol w="664233">
                  <a:extLst>
                    <a:ext uri="{9D8B030D-6E8A-4147-A177-3AD203B41FA5}">
                      <a16:colId xmlns:a16="http://schemas.microsoft.com/office/drawing/2014/main" val="3950656501"/>
                    </a:ext>
                  </a:extLst>
                </a:gridCol>
                <a:gridCol w="655611">
                  <a:extLst>
                    <a:ext uri="{9D8B030D-6E8A-4147-A177-3AD203B41FA5}">
                      <a16:colId xmlns:a16="http://schemas.microsoft.com/office/drawing/2014/main" val="558465359"/>
                    </a:ext>
                  </a:extLst>
                </a:gridCol>
              </a:tblGrid>
              <a:tr h="100000">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dirty="0"/>
                        <a:t>Non-SUD</a:t>
                      </a:r>
                      <a:endParaRPr sz="800" b="1" dirty="0"/>
                    </a:p>
                    <a:p>
                      <a:pPr marL="0" lvl="0" indent="0" algn="ctr" rtl="0">
                        <a:lnSpc>
                          <a:spcPct val="115000"/>
                        </a:lnSpc>
                        <a:spcBef>
                          <a:spcPts val="0"/>
                        </a:spcBef>
                        <a:spcAft>
                          <a:spcPts val="0"/>
                        </a:spcAft>
                        <a:buNone/>
                      </a:pPr>
                      <a:r>
                        <a:rPr lang="en" sz="800" b="1" dirty="0"/>
                        <a:t>(n = 395151)</a:t>
                      </a:r>
                      <a:endParaRPr sz="8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dirty="0"/>
                        <a:t>SUD</a:t>
                      </a:r>
                      <a:endParaRPr sz="800" b="1" dirty="0"/>
                    </a:p>
                    <a:p>
                      <a:pPr marL="0" lvl="0" indent="0" algn="ctr" rtl="0">
                        <a:lnSpc>
                          <a:spcPct val="115000"/>
                        </a:lnSpc>
                        <a:spcBef>
                          <a:spcPts val="0"/>
                        </a:spcBef>
                        <a:spcAft>
                          <a:spcPts val="0"/>
                        </a:spcAft>
                        <a:buNone/>
                      </a:pPr>
                      <a:r>
                        <a:rPr lang="en" sz="800" b="1" dirty="0"/>
                        <a:t>(n = 272346)</a:t>
                      </a:r>
                      <a:endParaRPr sz="8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3615838164"/>
                  </a:ext>
                </a:extLst>
              </a:tr>
              <a:tr h="100000">
                <a:tc>
                  <a:txBody>
                    <a:bodyPr/>
                    <a:lstStyle/>
                    <a:p>
                      <a:pPr marL="0" lvl="0" indent="0" algn="r" rtl="0">
                        <a:lnSpc>
                          <a:spcPct val="115000"/>
                        </a:lnSpc>
                        <a:spcBef>
                          <a:spcPts val="0"/>
                        </a:spcBef>
                        <a:spcAft>
                          <a:spcPts val="0"/>
                        </a:spcAft>
                        <a:buNone/>
                      </a:pPr>
                      <a:r>
                        <a:rPr lang="en" sz="950" i="1" dirty="0"/>
                        <a:t>&lt; HS</a:t>
                      </a:r>
                      <a:endParaRPr sz="95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57%</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59%</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3576194480"/>
                  </a:ext>
                </a:extLst>
              </a:tr>
              <a:tr h="72400">
                <a:tc>
                  <a:txBody>
                    <a:bodyPr/>
                    <a:lstStyle/>
                    <a:p>
                      <a:pPr marL="0" lvl="0" indent="0" algn="r" rtl="0">
                        <a:lnSpc>
                          <a:spcPct val="115000"/>
                        </a:lnSpc>
                        <a:spcBef>
                          <a:spcPts val="0"/>
                        </a:spcBef>
                        <a:spcAft>
                          <a:spcPts val="0"/>
                        </a:spcAft>
                        <a:buNone/>
                      </a:pPr>
                      <a:r>
                        <a:rPr lang="en" sz="950" i="1" dirty="0"/>
                        <a:t>HS Grad</a:t>
                      </a:r>
                      <a:endParaRPr sz="95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23%</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24%</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2040287081"/>
                  </a:ext>
                </a:extLst>
              </a:tr>
              <a:tr h="200025">
                <a:tc>
                  <a:txBody>
                    <a:bodyPr/>
                    <a:lstStyle/>
                    <a:p>
                      <a:pPr marL="0" lvl="0" indent="0" algn="r" rtl="0">
                        <a:lnSpc>
                          <a:spcPct val="115000"/>
                        </a:lnSpc>
                        <a:spcBef>
                          <a:spcPts val="0"/>
                        </a:spcBef>
                        <a:spcAft>
                          <a:spcPts val="0"/>
                        </a:spcAft>
                        <a:buNone/>
                      </a:pPr>
                      <a:r>
                        <a:rPr lang="en" sz="950" i="1" dirty="0"/>
                        <a:t>Some College</a:t>
                      </a:r>
                      <a:endParaRPr sz="95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a:t>13%</a:t>
                      </a:r>
                      <a:endParaRPr sz="14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13%</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2989324477"/>
                  </a:ext>
                </a:extLst>
              </a:tr>
              <a:tr h="100000">
                <a:tc>
                  <a:txBody>
                    <a:bodyPr/>
                    <a:lstStyle/>
                    <a:p>
                      <a:pPr marL="0" lvl="0" indent="0" algn="r" rtl="0">
                        <a:lnSpc>
                          <a:spcPct val="115000"/>
                        </a:lnSpc>
                        <a:spcBef>
                          <a:spcPts val="0"/>
                        </a:spcBef>
                        <a:spcAft>
                          <a:spcPts val="0"/>
                        </a:spcAft>
                        <a:buNone/>
                      </a:pPr>
                      <a:r>
                        <a:rPr lang="en" sz="950" i="1" dirty="0"/>
                        <a:t>College Degree+</a:t>
                      </a:r>
                      <a:endParaRPr sz="95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5%</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3%</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355971619"/>
                  </a:ext>
                </a:extLst>
              </a:tr>
            </a:tbl>
          </a:graphicData>
        </a:graphic>
      </p:graphicFrame>
      <p:graphicFrame>
        <p:nvGraphicFramePr>
          <p:cNvPr id="4" name="Table 3">
            <a:extLst>
              <a:ext uri="{FF2B5EF4-FFF2-40B4-BE49-F238E27FC236}">
                <a16:creationId xmlns:a16="http://schemas.microsoft.com/office/drawing/2014/main" id="{86E7DC99-B970-5546-AA6D-09C552FE4999}"/>
              </a:ext>
            </a:extLst>
          </p:cNvPr>
          <p:cNvGraphicFramePr>
            <a:graphicFrameLocks noGrp="1"/>
          </p:cNvGraphicFramePr>
          <p:nvPr>
            <p:extLst>
              <p:ext uri="{D42A27DB-BD31-4B8C-83A1-F6EECF244321}">
                <p14:modId xmlns:p14="http://schemas.microsoft.com/office/powerpoint/2010/main" val="1356337899"/>
              </p:ext>
            </p:extLst>
          </p:nvPr>
        </p:nvGraphicFramePr>
        <p:xfrm>
          <a:off x="625776" y="1535050"/>
          <a:ext cx="1850010" cy="680276"/>
        </p:xfrm>
        <a:graphic>
          <a:graphicData uri="http://schemas.openxmlformats.org/drawingml/2006/table">
            <a:tbl>
              <a:tblPr>
                <a:noFill/>
                <a:tableStyleId>{4CC8EF88-DD9C-4DFE-A278-58371765F4DD}</a:tableStyleId>
              </a:tblPr>
              <a:tblGrid>
                <a:gridCol w="525657">
                  <a:extLst>
                    <a:ext uri="{9D8B030D-6E8A-4147-A177-3AD203B41FA5}">
                      <a16:colId xmlns:a16="http://schemas.microsoft.com/office/drawing/2014/main" val="3843564132"/>
                    </a:ext>
                  </a:extLst>
                </a:gridCol>
                <a:gridCol w="670776">
                  <a:extLst>
                    <a:ext uri="{9D8B030D-6E8A-4147-A177-3AD203B41FA5}">
                      <a16:colId xmlns:a16="http://schemas.microsoft.com/office/drawing/2014/main" val="1099264735"/>
                    </a:ext>
                  </a:extLst>
                </a:gridCol>
                <a:gridCol w="653577">
                  <a:extLst>
                    <a:ext uri="{9D8B030D-6E8A-4147-A177-3AD203B41FA5}">
                      <a16:colId xmlns:a16="http://schemas.microsoft.com/office/drawing/2014/main" val="1077313249"/>
                    </a:ext>
                  </a:extLst>
                </a:gridCol>
              </a:tblGrid>
              <a:tr h="100000">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800" b="1" dirty="0"/>
                        <a:t>Non-SUD</a:t>
                      </a:r>
                      <a:endParaRPr sz="800" b="1" dirty="0"/>
                    </a:p>
                    <a:p>
                      <a:pPr marL="0" lvl="0" indent="0" algn="ctr" rtl="0">
                        <a:lnSpc>
                          <a:spcPct val="115000"/>
                        </a:lnSpc>
                        <a:spcBef>
                          <a:spcPts val="0"/>
                        </a:spcBef>
                        <a:spcAft>
                          <a:spcPts val="0"/>
                        </a:spcAft>
                        <a:buNone/>
                      </a:pPr>
                      <a:r>
                        <a:rPr lang="en" sz="800" b="1" dirty="0"/>
                        <a:t>(n = 395151)</a:t>
                      </a:r>
                      <a:endParaRPr sz="8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800" b="1" dirty="0"/>
                        <a:t>SUD</a:t>
                      </a:r>
                      <a:endParaRPr sz="800" b="1" dirty="0"/>
                    </a:p>
                    <a:p>
                      <a:pPr marL="0" lvl="0" indent="0" algn="ctr" rtl="0">
                        <a:lnSpc>
                          <a:spcPct val="115000"/>
                        </a:lnSpc>
                        <a:spcBef>
                          <a:spcPts val="0"/>
                        </a:spcBef>
                        <a:spcAft>
                          <a:spcPts val="0"/>
                        </a:spcAft>
                        <a:buNone/>
                      </a:pPr>
                      <a:r>
                        <a:rPr lang="en" sz="800" b="1" dirty="0"/>
                        <a:t>(n = 272346)</a:t>
                      </a:r>
                      <a:endParaRPr sz="8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466657254"/>
                  </a:ext>
                </a:extLst>
              </a:tr>
              <a:tr h="100000">
                <a:tc>
                  <a:txBody>
                    <a:bodyPr/>
                    <a:lstStyle/>
                    <a:p>
                      <a:pPr marL="0" lvl="0" indent="0" algn="r" rtl="0">
                        <a:lnSpc>
                          <a:spcPct val="115000"/>
                        </a:lnSpc>
                        <a:spcBef>
                          <a:spcPts val="0"/>
                        </a:spcBef>
                        <a:spcAft>
                          <a:spcPts val="0"/>
                        </a:spcAft>
                        <a:buNone/>
                      </a:pPr>
                      <a:r>
                        <a:rPr lang="en" sz="1000" i="1" dirty="0"/>
                        <a:t>No Jobs Worked</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36%</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44%</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858684207"/>
                  </a:ext>
                </a:extLst>
              </a:tr>
            </a:tbl>
          </a:graphicData>
        </a:graphic>
      </p:graphicFrame>
      <p:sp>
        <p:nvSpPr>
          <p:cNvPr id="19" name="TextBox 18">
            <a:extLst>
              <a:ext uri="{FF2B5EF4-FFF2-40B4-BE49-F238E27FC236}">
                <a16:creationId xmlns:a16="http://schemas.microsoft.com/office/drawing/2014/main" id="{56F99DC7-E3E4-8145-A53C-3EB3949C4380}"/>
              </a:ext>
            </a:extLst>
          </p:cNvPr>
          <p:cNvSpPr txBox="1"/>
          <p:nvPr/>
        </p:nvSpPr>
        <p:spPr>
          <a:xfrm>
            <a:off x="4546300" y="2163897"/>
            <a:ext cx="1855759" cy="707886"/>
          </a:xfrm>
          <a:prstGeom prst="rect">
            <a:avLst/>
          </a:prstGeom>
          <a:noFill/>
        </p:spPr>
        <p:txBody>
          <a:bodyPr wrap="square" rtlCol="0">
            <a:spAutoFit/>
          </a:bodyPr>
          <a:lstStyle/>
          <a:p>
            <a:r>
              <a:rPr lang="en-US" sz="1000" dirty="0">
                <a:solidFill>
                  <a:schemeClr val="tx1"/>
                </a:solidFill>
              </a:rPr>
              <a:t>p = 0.93</a:t>
            </a:r>
          </a:p>
          <a:p>
            <a:endParaRPr lang="en-US" sz="1000" i="1" dirty="0">
              <a:solidFill>
                <a:schemeClr val="bg2"/>
              </a:solidFill>
            </a:endParaRPr>
          </a:p>
          <a:p>
            <a:r>
              <a:rPr lang="en-US" sz="1000" i="1" dirty="0" err="1">
                <a:solidFill>
                  <a:schemeClr val="bg2"/>
                </a:solidFill>
              </a:rPr>
              <a:t>Def’n</a:t>
            </a:r>
            <a:r>
              <a:rPr lang="en-US" sz="1000" i="1" dirty="0">
                <a:solidFill>
                  <a:schemeClr val="bg2"/>
                </a:solidFill>
              </a:rPr>
              <a:t>: Insurance in 30d before arrest</a:t>
            </a:r>
          </a:p>
        </p:txBody>
      </p:sp>
      <p:graphicFrame>
        <p:nvGraphicFramePr>
          <p:cNvPr id="5" name="Table 4">
            <a:extLst>
              <a:ext uri="{FF2B5EF4-FFF2-40B4-BE49-F238E27FC236}">
                <a16:creationId xmlns:a16="http://schemas.microsoft.com/office/drawing/2014/main" id="{53B961F4-E42F-234C-8EC2-F5025E08635B}"/>
              </a:ext>
            </a:extLst>
          </p:cNvPr>
          <p:cNvGraphicFramePr>
            <a:graphicFrameLocks noGrp="1"/>
          </p:cNvGraphicFramePr>
          <p:nvPr>
            <p:extLst>
              <p:ext uri="{D42A27DB-BD31-4B8C-83A1-F6EECF244321}">
                <p14:modId xmlns:p14="http://schemas.microsoft.com/office/powerpoint/2010/main" val="3482468369"/>
              </p:ext>
            </p:extLst>
          </p:nvPr>
        </p:nvGraphicFramePr>
        <p:xfrm>
          <a:off x="4576678" y="1533944"/>
          <a:ext cx="1881273" cy="909257"/>
        </p:xfrm>
        <a:graphic>
          <a:graphicData uri="http://schemas.openxmlformats.org/drawingml/2006/table">
            <a:tbl>
              <a:tblPr>
                <a:noFill/>
                <a:tableStyleId>{4CC8EF88-DD9C-4DFE-A278-58371765F4DD}</a:tableStyleId>
              </a:tblPr>
              <a:tblGrid>
                <a:gridCol w="581918">
                  <a:extLst>
                    <a:ext uri="{9D8B030D-6E8A-4147-A177-3AD203B41FA5}">
                      <a16:colId xmlns:a16="http://schemas.microsoft.com/office/drawing/2014/main" val="780364494"/>
                    </a:ext>
                  </a:extLst>
                </a:gridCol>
                <a:gridCol w="646981">
                  <a:extLst>
                    <a:ext uri="{9D8B030D-6E8A-4147-A177-3AD203B41FA5}">
                      <a16:colId xmlns:a16="http://schemas.microsoft.com/office/drawing/2014/main" val="1818126565"/>
                    </a:ext>
                  </a:extLst>
                </a:gridCol>
                <a:gridCol w="652374">
                  <a:extLst>
                    <a:ext uri="{9D8B030D-6E8A-4147-A177-3AD203B41FA5}">
                      <a16:colId xmlns:a16="http://schemas.microsoft.com/office/drawing/2014/main" val="1342611688"/>
                    </a:ext>
                  </a:extLst>
                </a:gridCol>
              </a:tblGrid>
              <a:tr h="100000">
                <a:tc>
                  <a:txBody>
                    <a:bodyPr/>
                    <a:lstStyle/>
                    <a:p>
                      <a:pPr marL="0" lvl="0" indent="0" algn="l" rtl="0">
                        <a:lnSpc>
                          <a:spcPct val="115000"/>
                        </a:lnSpc>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800" b="1" dirty="0"/>
                        <a:t>Non-SUD</a:t>
                      </a:r>
                      <a:endParaRPr sz="800" b="1" dirty="0"/>
                    </a:p>
                    <a:p>
                      <a:pPr marL="0" lvl="0" indent="0" algn="ctr" rtl="0">
                        <a:lnSpc>
                          <a:spcPct val="115000"/>
                        </a:lnSpc>
                        <a:spcBef>
                          <a:spcPts val="0"/>
                        </a:spcBef>
                        <a:spcAft>
                          <a:spcPts val="0"/>
                        </a:spcAft>
                        <a:buNone/>
                      </a:pPr>
                      <a:r>
                        <a:rPr lang="en" sz="800" b="1" dirty="0"/>
                        <a:t>(n = 395151)</a:t>
                      </a:r>
                      <a:endParaRPr sz="8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tc>
                  <a:txBody>
                    <a:bodyPr/>
                    <a:lstStyle/>
                    <a:p>
                      <a:pPr marL="0" lvl="0" indent="0" algn="ctr" rtl="0">
                        <a:lnSpc>
                          <a:spcPct val="115000"/>
                        </a:lnSpc>
                        <a:spcBef>
                          <a:spcPts val="0"/>
                        </a:spcBef>
                        <a:spcAft>
                          <a:spcPts val="0"/>
                        </a:spcAft>
                        <a:buNone/>
                      </a:pPr>
                      <a:r>
                        <a:rPr lang="en" sz="800" b="1" dirty="0"/>
                        <a:t>SUD</a:t>
                      </a:r>
                      <a:endParaRPr sz="800" b="1" dirty="0"/>
                    </a:p>
                    <a:p>
                      <a:pPr marL="0" lvl="0" indent="0" algn="ctr" rtl="0">
                        <a:lnSpc>
                          <a:spcPct val="115000"/>
                        </a:lnSpc>
                        <a:spcBef>
                          <a:spcPts val="0"/>
                        </a:spcBef>
                        <a:spcAft>
                          <a:spcPts val="0"/>
                        </a:spcAft>
                        <a:buNone/>
                      </a:pPr>
                      <a:r>
                        <a:rPr lang="en" sz="800" b="1" dirty="0"/>
                        <a:t>(n = 272346)</a:t>
                      </a:r>
                      <a:endParaRPr sz="8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838360066"/>
                  </a:ext>
                </a:extLst>
              </a:tr>
              <a:tr h="100000">
                <a:tc>
                  <a:txBody>
                    <a:bodyPr/>
                    <a:lstStyle/>
                    <a:p>
                      <a:pPr marL="0" lvl="0" indent="0" algn="l" rtl="0">
                        <a:lnSpc>
                          <a:spcPct val="115000"/>
                        </a:lnSpc>
                        <a:spcBef>
                          <a:spcPts val="0"/>
                        </a:spcBef>
                        <a:spcAft>
                          <a:spcPts val="0"/>
                        </a:spcAft>
                        <a:buNone/>
                      </a:pPr>
                      <a:r>
                        <a:rPr lang="en" sz="900" dirty="0"/>
                        <a:t>Any Insurance</a:t>
                      </a: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51%</a:t>
                      </a:r>
                      <a:endParaRPr sz="14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400" dirty="0"/>
                        <a:t>51%</a:t>
                      </a:r>
                      <a:endParaRPr sz="14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101218463"/>
                  </a:ext>
                </a:extLst>
              </a:tr>
              <a:tr h="100000">
                <a:tc>
                  <a:txBody>
                    <a:bodyPr/>
                    <a:lstStyle/>
                    <a:p>
                      <a:pPr marL="0" lvl="0" indent="0" algn="l" rtl="0">
                        <a:lnSpc>
                          <a:spcPct val="115000"/>
                        </a:lnSpc>
                        <a:spcBef>
                          <a:spcPts val="0"/>
                        </a:spcBef>
                        <a:spcAft>
                          <a:spcPts val="0"/>
                        </a:spcAft>
                        <a:buNone/>
                      </a:pPr>
                      <a:endParaRPr sz="9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400"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200" dirty="0"/>
                        <a:t>p = 0.93</a:t>
                      </a:r>
                      <a:endParaRPr sz="1200"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2154010230"/>
                  </a:ext>
                </a:extLst>
              </a:tr>
            </a:tbl>
          </a:graphicData>
        </a:graphic>
      </p:graphicFrame>
      <p:graphicFrame>
        <p:nvGraphicFramePr>
          <p:cNvPr id="6" name="Table 5">
            <a:extLst>
              <a:ext uri="{FF2B5EF4-FFF2-40B4-BE49-F238E27FC236}">
                <a16:creationId xmlns:a16="http://schemas.microsoft.com/office/drawing/2014/main" id="{2AA0A274-46CC-BA42-BDFD-F6C221E5BEBD}"/>
              </a:ext>
            </a:extLst>
          </p:cNvPr>
          <p:cNvGraphicFramePr>
            <a:graphicFrameLocks noGrp="1"/>
          </p:cNvGraphicFramePr>
          <p:nvPr>
            <p:extLst>
              <p:ext uri="{D42A27DB-BD31-4B8C-83A1-F6EECF244321}">
                <p14:modId xmlns:p14="http://schemas.microsoft.com/office/powerpoint/2010/main" val="870339710"/>
              </p:ext>
            </p:extLst>
          </p:nvPr>
        </p:nvGraphicFramePr>
        <p:xfrm>
          <a:off x="6589503" y="1533944"/>
          <a:ext cx="1855758" cy="855536"/>
        </p:xfrm>
        <a:graphic>
          <a:graphicData uri="http://schemas.openxmlformats.org/drawingml/2006/table">
            <a:tbl>
              <a:tblPr>
                <a:noFill/>
                <a:tableStyleId>{4CC8EF88-DD9C-4DFE-A278-58371765F4DD}</a:tableStyleId>
              </a:tblPr>
              <a:tblGrid>
                <a:gridCol w="648059">
                  <a:extLst>
                    <a:ext uri="{9D8B030D-6E8A-4147-A177-3AD203B41FA5}">
                      <a16:colId xmlns:a16="http://schemas.microsoft.com/office/drawing/2014/main" val="3873164403"/>
                    </a:ext>
                  </a:extLst>
                </a:gridCol>
                <a:gridCol w="612476">
                  <a:extLst>
                    <a:ext uri="{9D8B030D-6E8A-4147-A177-3AD203B41FA5}">
                      <a16:colId xmlns:a16="http://schemas.microsoft.com/office/drawing/2014/main" val="482382720"/>
                    </a:ext>
                  </a:extLst>
                </a:gridCol>
                <a:gridCol w="595223">
                  <a:extLst>
                    <a:ext uri="{9D8B030D-6E8A-4147-A177-3AD203B41FA5}">
                      <a16:colId xmlns:a16="http://schemas.microsoft.com/office/drawing/2014/main" val="2452189765"/>
                    </a:ext>
                  </a:extLst>
                </a:gridCol>
              </a:tblGrid>
              <a:tr h="100000">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CCCCCC">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dirty="0"/>
                        <a:t>Non-SUD</a:t>
                      </a:r>
                      <a:endParaRPr sz="800" b="1" dirty="0"/>
                    </a:p>
                    <a:p>
                      <a:pPr marL="0" lvl="0" indent="0" algn="ctr" rtl="0">
                        <a:lnSpc>
                          <a:spcPct val="115000"/>
                        </a:lnSpc>
                        <a:spcBef>
                          <a:spcPts val="0"/>
                        </a:spcBef>
                        <a:spcAft>
                          <a:spcPts val="0"/>
                        </a:spcAft>
                        <a:buNone/>
                      </a:pPr>
                      <a:r>
                        <a:rPr lang="en" sz="800" b="1" dirty="0"/>
                        <a:t>(n=395151)</a:t>
                      </a:r>
                      <a:endParaRPr sz="800" b="1" dirty="0"/>
                    </a:p>
                  </a:txBody>
                  <a:tcPr marL="28575" marR="28575" marT="19050" marB="19050" anchor="b">
                    <a:lnL w="9525" cap="flat" cmpd="sng" algn="ctr">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00" b="1" dirty="0"/>
                        <a:t>SUD</a:t>
                      </a:r>
                      <a:endParaRPr sz="800" b="1" dirty="0"/>
                    </a:p>
                    <a:p>
                      <a:pPr marL="0" lvl="0" indent="0" algn="ctr" rtl="0">
                        <a:lnSpc>
                          <a:spcPct val="115000"/>
                        </a:lnSpc>
                        <a:spcBef>
                          <a:spcPts val="0"/>
                        </a:spcBef>
                        <a:spcAft>
                          <a:spcPts val="0"/>
                        </a:spcAft>
                        <a:buNone/>
                      </a:pPr>
                      <a:r>
                        <a:rPr lang="en" sz="800" b="1" dirty="0"/>
                        <a:t>(n=272346)</a:t>
                      </a:r>
                      <a:endParaRPr sz="800" b="1" dirty="0"/>
                    </a:p>
                  </a:txBody>
                  <a:tcPr marL="28575" marR="28575" marT="19050" marB="19050" anchor="b">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137788389"/>
                  </a:ext>
                </a:extLst>
              </a:tr>
              <a:tr h="100000">
                <a:tc>
                  <a:txBody>
                    <a:bodyPr/>
                    <a:lstStyle/>
                    <a:p>
                      <a:pPr marL="0" lvl="0" indent="0" algn="r" rtl="0">
                        <a:lnSpc>
                          <a:spcPct val="115000"/>
                        </a:lnSpc>
                        <a:spcBef>
                          <a:spcPts val="0"/>
                        </a:spcBef>
                        <a:spcAft>
                          <a:spcPts val="0"/>
                        </a:spcAft>
                        <a:buNone/>
                      </a:pPr>
                      <a:r>
                        <a:rPr lang="en" sz="1000" i="1" dirty="0"/>
                        <a:t>Homeless at some point</a:t>
                      </a:r>
                      <a:endParaRPr sz="1000" i="1"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8%</a:t>
                      </a:r>
                      <a:endParaRPr sz="1400" dirty="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dirty="0"/>
                        <a:t>15%</a:t>
                      </a:r>
                      <a:endParaRPr sz="14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876203527"/>
                  </a:ext>
                </a:extLst>
              </a:tr>
            </a:tbl>
          </a:graphicData>
        </a:graphic>
      </p:graphicFrame>
      <p:sp>
        <p:nvSpPr>
          <p:cNvPr id="26" name="Google Shape;347;p44">
            <a:extLst>
              <a:ext uri="{FF2B5EF4-FFF2-40B4-BE49-F238E27FC236}">
                <a16:creationId xmlns:a16="http://schemas.microsoft.com/office/drawing/2014/main" id="{88509C46-EC1A-3E44-A330-5DE9D55B98A9}"/>
              </a:ext>
            </a:extLst>
          </p:cNvPr>
          <p:cNvSpPr/>
          <p:nvPr/>
        </p:nvSpPr>
        <p:spPr>
          <a:xfrm>
            <a:off x="6886200" y="0"/>
            <a:ext cx="2257800" cy="236109"/>
          </a:xfrm>
          <a:prstGeom prst="rect">
            <a:avLst/>
          </a:prstGeom>
          <a:solidFill>
            <a:srgbClr val="8000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B7B7B7"/>
                </a:solidFill>
              </a:rPr>
              <a:t>   WHO REQUIRES TREATMENT?</a:t>
            </a:r>
            <a:endParaRPr sz="1000" dirty="0">
              <a:solidFill>
                <a:srgbClr val="B7B7B7"/>
              </a:solidFill>
            </a:endParaRPr>
          </a:p>
        </p:txBody>
      </p:sp>
      <p:sp>
        <p:nvSpPr>
          <p:cNvPr id="27" name="Google Shape;348;p44">
            <a:extLst>
              <a:ext uri="{FF2B5EF4-FFF2-40B4-BE49-F238E27FC236}">
                <a16:creationId xmlns:a16="http://schemas.microsoft.com/office/drawing/2014/main" id="{21CCE333-ACB1-B94A-8888-D727ED5D6C5E}"/>
              </a:ext>
            </a:extLst>
          </p:cNvPr>
          <p:cNvSpPr/>
          <p:nvPr/>
        </p:nvSpPr>
        <p:spPr>
          <a:xfrm>
            <a:off x="6768145" y="0"/>
            <a:ext cx="236109" cy="236109"/>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solidFill>
                <a:srgbClr val="B7B7B7"/>
              </a:solidFill>
            </a:endParaRPr>
          </a:p>
        </p:txBody>
      </p:sp>
      <p:sp>
        <p:nvSpPr>
          <p:cNvPr id="28" name="TextBox 27">
            <a:extLst>
              <a:ext uri="{FF2B5EF4-FFF2-40B4-BE49-F238E27FC236}">
                <a16:creationId xmlns:a16="http://schemas.microsoft.com/office/drawing/2014/main" id="{581E4078-3452-1248-AC92-6A6E8D39FDE2}"/>
              </a:ext>
            </a:extLst>
          </p:cNvPr>
          <p:cNvSpPr txBox="1"/>
          <p:nvPr/>
        </p:nvSpPr>
        <p:spPr>
          <a:xfrm>
            <a:off x="6763109" y="20665"/>
            <a:ext cx="250166" cy="215444"/>
          </a:xfrm>
          <a:prstGeom prst="rect">
            <a:avLst/>
          </a:prstGeom>
          <a:noFill/>
        </p:spPr>
        <p:txBody>
          <a:bodyPr wrap="square" rtlCol="0">
            <a:spAutoFit/>
          </a:bodyPr>
          <a:lstStyle/>
          <a:p>
            <a:r>
              <a:rPr lang="en-US" sz="800" dirty="0">
                <a:solidFill>
                  <a:schemeClr val="bg1">
                    <a:lumMod val="65000"/>
                  </a:schemeClr>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p:bldP spid="19"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hicago">
  <a:themeElements>
    <a:clrScheme name="Custom 3">
      <a:dk1>
        <a:srgbClr val="000000"/>
      </a:dk1>
      <a:lt1>
        <a:srgbClr val="FFFFFF"/>
      </a:lt1>
      <a:dk2>
        <a:srgbClr val="737373"/>
      </a:dk2>
      <a:lt2>
        <a:srgbClr val="D9D9D9"/>
      </a:lt2>
      <a:accent1>
        <a:srgbClr val="800000"/>
      </a:accent1>
      <a:accent2>
        <a:srgbClr val="D9D9D9"/>
      </a:accent2>
      <a:accent3>
        <a:srgbClr val="A6A6A6"/>
      </a:accent3>
      <a:accent4>
        <a:srgbClr val="EAAA00"/>
      </a:accent4>
      <a:accent5>
        <a:srgbClr val="B36955"/>
      </a:accent5>
      <a:accent6>
        <a:srgbClr val="002A3A"/>
      </a:accent6>
      <a:hlink>
        <a:srgbClr val="800000"/>
      </a:hlink>
      <a:folHlink>
        <a:srgbClr val="7373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4215</Words>
  <Application>Microsoft Macintosh PowerPoint</Application>
  <PresentationFormat>On-screen Show (16:9)</PresentationFormat>
  <Paragraphs>793</Paragraphs>
  <Slides>22</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Times New Roman</vt:lpstr>
      <vt:lpstr>Helvetica Neue</vt:lpstr>
      <vt:lpstr>Arial</vt:lpstr>
      <vt:lpstr>Simple Light</vt:lpstr>
      <vt:lpstr>UChicago</vt:lpstr>
      <vt:lpstr>Access to and Predictors of Substance Use Treatment Among People Who are Incarcerated</vt:lpstr>
      <vt:lpstr>Background: Research Team</vt:lpstr>
      <vt:lpstr>Background: Context &amp; Research Questions </vt:lpstr>
      <vt:lpstr>Methods: Data and Inclusion Criteria</vt:lpstr>
      <vt:lpstr>Methods: Sub-Questions &amp; Analysis</vt:lpstr>
      <vt:lpstr>Methods: Sub-Questions &amp; Analysis</vt:lpstr>
      <vt:lpstr>Methods: Sub-Questions &amp; Analysis</vt:lpstr>
      <vt:lpstr>Results: Participant Demographics</vt:lpstr>
      <vt:lpstr>Results: Socioeconomic Proxies</vt:lpstr>
      <vt:lpstr>Results: Health and Offense Class</vt:lpstr>
      <vt:lpstr>Results: Treatment Modalities</vt:lpstr>
      <vt:lpstr>Results: Treatment and Heroin Use</vt:lpstr>
      <vt:lpstr>Results: Treatment Distribution</vt:lpstr>
      <vt:lpstr>Limitations</vt:lpstr>
      <vt:lpstr>Discussion</vt:lpstr>
      <vt:lpstr>PowerPoint Presentation</vt:lpstr>
      <vt:lpstr>PowerPoint Presentation</vt:lpstr>
      <vt:lpstr>Results: Participant Demographics</vt:lpstr>
      <vt:lpstr>Results: Socioeconomic Demographics</vt:lpstr>
      <vt:lpstr>Results: Health and Offense Class</vt:lpstr>
      <vt:lpstr>Results: Substance Use</vt:lpstr>
      <vt:lpstr>Results: Treatment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and Predictors of Substance Use Treatment Among People Who are Incarcerated</dc:title>
  <cp:lastModifiedBy>Samuel Chen</cp:lastModifiedBy>
  <cp:revision>5</cp:revision>
  <dcterms:modified xsi:type="dcterms:W3CDTF">2023-11-02T17:01:06Z</dcterms:modified>
</cp:coreProperties>
</file>