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4"/>
    <p:sldMasterId id="2147483667" r:id="rId5"/>
    <p:sldMasterId id="2147483688" r:id="rId6"/>
  </p:sldMasterIdLst>
  <p:notesMasterIdLst>
    <p:notesMasterId r:id="rId30"/>
  </p:notesMasterIdLst>
  <p:handoutMasterIdLst>
    <p:handoutMasterId r:id="rId31"/>
  </p:handoutMasterIdLst>
  <p:sldIdLst>
    <p:sldId id="269" r:id="rId7"/>
    <p:sldId id="1397" r:id="rId8"/>
    <p:sldId id="1369" r:id="rId9"/>
    <p:sldId id="1461" r:id="rId10"/>
    <p:sldId id="1462" r:id="rId11"/>
    <p:sldId id="632" r:id="rId12"/>
    <p:sldId id="1447" r:id="rId13"/>
    <p:sldId id="1463" r:id="rId14"/>
    <p:sldId id="277" r:id="rId15"/>
    <p:sldId id="1474" r:id="rId16"/>
    <p:sldId id="1473" r:id="rId17"/>
    <p:sldId id="1475" r:id="rId18"/>
    <p:sldId id="1466" r:id="rId19"/>
    <p:sldId id="1467" r:id="rId20"/>
    <p:sldId id="1469" r:id="rId21"/>
    <p:sldId id="1468" r:id="rId22"/>
    <p:sldId id="1470" r:id="rId23"/>
    <p:sldId id="1459" r:id="rId24"/>
    <p:sldId id="1471" r:id="rId25"/>
    <p:sldId id="1460" r:id="rId26"/>
    <p:sldId id="1472" r:id="rId27"/>
    <p:sldId id="640" r:id="rId28"/>
    <p:sldId id="279"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FF6957-7D92-5EAC-C9F3-B92691862C26}" name="Hina Shah" initials="HS" userId="S::hshah@khi.org::93c7c8fd-2627-4a90-9f61-05b9269c6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B63AF"/>
    <a:srgbClr val="84D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3792" autoAdjust="0"/>
  </p:normalViewPr>
  <p:slideViewPr>
    <p:cSldViewPr snapToGrid="0">
      <p:cViewPr varScale="1">
        <p:scale>
          <a:sx n="67" d="100"/>
          <a:sy n="67" d="100"/>
        </p:scale>
        <p:origin x="612" y="44"/>
      </p:cViewPr>
      <p:guideLst/>
    </p:cSldViewPr>
  </p:slideViewPr>
  <p:notesTextViewPr>
    <p:cViewPr>
      <p:scale>
        <a:sx n="100" d="100"/>
        <a:sy n="100" d="100"/>
      </p:scale>
      <p:origin x="0" y="0"/>
    </p:cViewPr>
  </p:notesTextViewPr>
  <p:notesViewPr>
    <p:cSldViewPr snapToGrid="0">
      <p:cViewPr>
        <p:scale>
          <a:sx n="142" d="100"/>
          <a:sy n="142" d="100"/>
        </p:scale>
        <p:origin x="2652" y="-32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781641360671E-2"/>
          <c:y val="4.4948130182038672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6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2017</c:v>
                </c:pt>
                <c:pt idx="1">
                  <c:v>2019</c:v>
                </c:pt>
                <c:pt idx="2">
                  <c:v>2021</c:v>
                </c:pt>
              </c:strCache>
            </c:strRef>
          </c:cat>
          <c:val>
            <c:numRef>
              <c:f>Sheet1!$B$2:$B$4</c:f>
              <c:numCache>
                <c:formatCode>General</c:formatCode>
                <c:ptCount val="3"/>
                <c:pt idx="0">
                  <c:v>10.6</c:v>
                </c:pt>
                <c:pt idx="1">
                  <c:v>22</c:v>
                </c:pt>
                <c:pt idx="2">
                  <c:v>14.4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F3-4966-9C8F-418B9F858BCB}"/>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6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title>
          <c:tx>
            <c:rich>
              <a:bodyPr rot="-5400000" vert="horz"/>
              <a:lstStyle/>
              <a:p>
                <a: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6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Percent</a:t>
                </a:r>
              </a:p>
            </c:rich>
          </c:tx>
          <c:layout>
            <c:manualLayout>
              <c:xMode val="edge"/>
              <c:yMode val="edge"/>
              <c:x val="4.8194664868345654E-3"/>
              <c:y val="0.40600371722710676"/>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6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95479784"/>
        <c:crosses val="autoZero"/>
        <c:crossBetween val="between"/>
        <c:majorUnit val="20"/>
      </c:valAx>
      <c:spPr>
        <a:noFill/>
        <a:ln w="3175">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0.4896</cdr:x>
      <cdr:y>0.54456</cdr:y>
    </cdr:from>
    <cdr:to>
      <cdr:x>0.57052</cdr:x>
      <cdr:y>0.78563</cdr:y>
    </cdr:to>
    <cdr:sp macro="" textlink="">
      <cdr:nvSpPr>
        <cdr:cNvPr id="2" name="Oval 1">
          <a:extLst xmlns:a="http://schemas.openxmlformats.org/drawingml/2006/main">
            <a:ext uri="{FF2B5EF4-FFF2-40B4-BE49-F238E27FC236}">
              <a16:creationId xmlns:a16="http://schemas.microsoft.com/office/drawing/2014/main" id="{13B019AF-78FD-D7B5-E14D-7449F117F7D4}"/>
            </a:ext>
          </a:extLst>
        </cdr:cNvPr>
        <cdr:cNvSpPr/>
      </cdr:nvSpPr>
      <cdr:spPr>
        <a:xfrm xmlns:a="http://schemas.openxmlformats.org/drawingml/2006/main">
          <a:off x="5532328" y="2065602"/>
          <a:ext cx="914400" cy="914400"/>
        </a:xfrm>
        <a:prstGeom xmlns:a="http://schemas.openxmlformats.org/drawingml/2006/main" prst="ellipse">
          <a:avLst/>
        </a:prstGeom>
        <a:solidFill xmlns:a="http://schemas.openxmlformats.org/drawingml/2006/main">
          <a:schemeClr val="accent5">
            <a:alpha val="59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1DF45F-47BB-9F48-A751-C7800231D5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14FB80-63C6-9B43-9CB2-8B83B62991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737879-2C17-8344-86FE-97E60C7A204C}" type="datetimeFigureOut">
              <a:rPr lang="en-US" smtClean="0"/>
              <a:t>11/15/2024</a:t>
            </a:fld>
            <a:endParaRPr lang="en-US"/>
          </a:p>
        </p:txBody>
      </p:sp>
      <p:sp>
        <p:nvSpPr>
          <p:cNvPr id="4" name="Footer Placeholder 3">
            <a:extLst>
              <a:ext uri="{FF2B5EF4-FFF2-40B4-BE49-F238E27FC236}">
                <a16:creationId xmlns:a16="http://schemas.microsoft.com/office/drawing/2014/main" id="{B8ADECC0-3C8B-7F48-B5C4-B8D61542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48521E-B01B-704D-A63A-6C6455F578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13B755-288B-0644-A518-802AEF8CF4AC}" type="slidenum">
              <a:rPr lang="en-US" smtClean="0"/>
              <a:t>‹#›</a:t>
            </a:fld>
            <a:endParaRPr lang="en-US"/>
          </a:p>
        </p:txBody>
      </p:sp>
    </p:spTree>
    <p:extLst>
      <p:ext uri="{BB962C8B-B14F-4D97-AF65-F5344CB8AC3E}">
        <p14:creationId xmlns:p14="http://schemas.microsoft.com/office/powerpoint/2010/main" val="205134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CB341-5F83-704B-B77A-1290386B1640}"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EB7D7-92D6-354D-82F8-4B9CD3BF2629}" type="slidenum">
              <a:rPr lang="en-US" smtClean="0"/>
              <a:t>‹#›</a:t>
            </a:fld>
            <a:endParaRPr lang="en-US"/>
          </a:p>
        </p:txBody>
      </p:sp>
    </p:spTree>
    <p:extLst>
      <p:ext uri="{BB962C8B-B14F-4D97-AF65-F5344CB8AC3E}">
        <p14:creationId xmlns:p14="http://schemas.microsoft.com/office/powerpoint/2010/main" val="189147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AMERSA for giving me the opportunity to present at this session on behalf on my colleagues from the State of Kansas. I will talk about the telementoring echo project to address vaping among middle and high school students in Kansas. </a:t>
            </a:r>
          </a:p>
        </p:txBody>
      </p:sp>
      <p:sp>
        <p:nvSpPr>
          <p:cNvPr id="4" name="Slide Number Placeholder 3"/>
          <p:cNvSpPr>
            <a:spLocks noGrp="1"/>
          </p:cNvSpPr>
          <p:nvPr>
            <p:ph type="sldNum" sz="quarter" idx="5"/>
          </p:nvPr>
        </p:nvSpPr>
        <p:spPr/>
        <p:txBody>
          <a:bodyPr/>
          <a:lstStyle/>
          <a:p>
            <a:fld id="{7C5EB7D7-92D6-354D-82F8-4B9CD3BF2629}" type="slidenum">
              <a:rPr lang="en-US" smtClean="0"/>
              <a:t>1</a:t>
            </a:fld>
            <a:endParaRPr lang="en-US"/>
          </a:p>
        </p:txBody>
      </p:sp>
    </p:spTree>
    <p:extLst>
      <p:ext uri="{BB962C8B-B14F-4D97-AF65-F5344CB8AC3E}">
        <p14:creationId xmlns:p14="http://schemas.microsoft.com/office/powerpoint/2010/main" val="253584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The evaluation team and the Hub team, developed a logic model to guide the evaluation process with inputs, activities and short-term, intermediate and long-term outcomes well laid out</a:t>
            </a:r>
            <a:endParaRPr lang="en-US" sz="2800" b="0" dirty="0">
              <a:effectLst/>
            </a:endParaRPr>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10</a:t>
            </a:fld>
            <a:endParaRPr lang="en-US"/>
          </a:p>
        </p:txBody>
      </p:sp>
    </p:spTree>
    <p:extLst>
      <p:ext uri="{BB962C8B-B14F-4D97-AF65-F5344CB8AC3E}">
        <p14:creationId xmlns:p14="http://schemas.microsoft.com/office/powerpoint/2010/main" val="161303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mixed methods with appropriate data analysis software for the program evaluation.</a:t>
            </a:r>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11</a:t>
            </a:fld>
            <a:endParaRPr lang="en-US"/>
          </a:p>
        </p:txBody>
      </p:sp>
    </p:spTree>
    <p:extLst>
      <p:ext uri="{BB962C8B-B14F-4D97-AF65-F5344CB8AC3E}">
        <p14:creationId xmlns:p14="http://schemas.microsoft.com/office/powerpoint/2010/main" val="272356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mn-lt"/>
                <a:ea typeface="+mn-ea"/>
                <a:cs typeface="Gill Sans SemiBold" panose="020B0502020104020203" pitchFamily="34" charset="-79"/>
              </a:rPr>
              <a:t>We invited 28 schools, and 14 schools accepted our invitation, and 13 interdisciplinary school teams participated and 10 completed action plans. On the individual level, there were 53 participants, 51 completed the baseline assessment (96.2%), </a:t>
            </a:r>
            <a:r>
              <a:rPr lang="en-US" sz="1100" dirty="0">
                <a:solidFill>
                  <a:srgbClr val="0D0D0D"/>
                </a:solidFill>
                <a:effectLst/>
                <a:latin typeface="Arial" panose="020B0604020202020204" pitchFamily="34" charset="0"/>
                <a:ea typeface="Calibri" panose="020F0502020204030204" pitchFamily="34" charset="0"/>
              </a:rPr>
              <a:t>69.8% completed the follow-up survey, </a:t>
            </a:r>
            <a:r>
              <a:rPr kumimoji="0" lang="en-US" sz="1100" b="0" i="0" u="none" strike="noStrike" kern="1200" cap="none" spc="0" normalizeH="0" baseline="0" noProof="0" dirty="0">
                <a:ln>
                  <a:noFill/>
                </a:ln>
                <a:solidFill>
                  <a:prstClr val="white"/>
                </a:solidFill>
                <a:effectLst/>
                <a:uLnTx/>
                <a:uFillTx/>
                <a:latin typeface="+mn-lt"/>
                <a:ea typeface="+mn-ea"/>
                <a:cs typeface="Gill Sans SemiBold" panose="020B0502020104020203" pitchFamily="34" charset="-79"/>
              </a:rPr>
              <a:t>37 completed both baseline and follow-up surveys. By and large, w</a:t>
            </a:r>
            <a:r>
              <a:rPr lang="en-US" sz="1100" b="0" dirty="0">
                <a:effectLst/>
              </a:rPr>
              <a:t>e observed high participation rates. All teams were present at 4 of 5 echo sessions, 12 of 13 teams attended the 5</a:t>
            </a:r>
            <a:r>
              <a:rPr lang="en-US" sz="1100" b="0" baseline="30000" dirty="0">
                <a:effectLst/>
              </a:rPr>
              <a:t>th</a:t>
            </a:r>
            <a:r>
              <a:rPr lang="en-US" sz="1100" b="0" dirty="0">
                <a:effectLst/>
              </a:rPr>
              <a:t> echo session.</a:t>
            </a:r>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12</a:t>
            </a:fld>
            <a:endParaRPr lang="en-US"/>
          </a:p>
        </p:txBody>
      </p:sp>
    </p:spTree>
    <p:extLst>
      <p:ext uri="{BB962C8B-B14F-4D97-AF65-F5344CB8AC3E}">
        <p14:creationId xmlns:p14="http://schemas.microsoft.com/office/powerpoint/2010/main" val="81450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rtl="0">
              <a:spcBef>
                <a:spcPts val="0"/>
              </a:spcBef>
              <a:spcAft>
                <a:spcPts val="0"/>
              </a:spcAft>
            </a:pPr>
            <a:r>
              <a:rPr lang="en-US" sz="2800" b="0" dirty="0">
                <a:effectLst/>
              </a:rPr>
              <a:t>This slide shows the geographic spread of the schools. 7 high schools and 6 middle schools participated. In terms of population density classification 2 were frontiers (</a:t>
            </a:r>
            <a:r>
              <a:rPr lang="en-US" sz="4000" b="0" i="0" dirty="0">
                <a:solidFill>
                  <a:srgbClr val="040C28"/>
                </a:solidFill>
                <a:effectLst/>
                <a:latin typeface="Google Sans"/>
              </a:rPr>
              <a:t>less than 6 persons per square mile), 3 Rural (6-19.9 </a:t>
            </a:r>
            <a:r>
              <a:rPr lang="en-US" sz="4000" b="0" i="0" dirty="0" err="1">
                <a:solidFill>
                  <a:srgbClr val="040C28"/>
                </a:solidFill>
                <a:effectLst/>
                <a:latin typeface="Google Sans"/>
              </a:rPr>
              <a:t>PPsm</a:t>
            </a:r>
            <a:r>
              <a:rPr lang="en-US" sz="4000" b="0" i="0" dirty="0">
                <a:solidFill>
                  <a:srgbClr val="040C28"/>
                </a:solidFill>
                <a:effectLst/>
                <a:latin typeface="Google Sans"/>
              </a:rPr>
              <a:t>), 4 densely rural (20.0-39.9 </a:t>
            </a:r>
            <a:r>
              <a:rPr lang="en-US" sz="4000" b="0" i="0" dirty="0" err="1">
                <a:solidFill>
                  <a:srgbClr val="040C28"/>
                </a:solidFill>
                <a:effectLst/>
                <a:latin typeface="Google Sans"/>
              </a:rPr>
              <a:t>ppsm</a:t>
            </a:r>
            <a:r>
              <a:rPr lang="en-US" sz="4000" b="0" i="0" dirty="0">
                <a:solidFill>
                  <a:srgbClr val="040C28"/>
                </a:solidFill>
                <a:effectLst/>
                <a:latin typeface="Google Sans"/>
              </a:rPr>
              <a:t>), 3 semi-urban (40.0-149.9 </a:t>
            </a:r>
            <a:r>
              <a:rPr lang="en-US" sz="4000" b="0" i="0" dirty="0" err="1">
                <a:solidFill>
                  <a:srgbClr val="040C28"/>
                </a:solidFill>
                <a:effectLst/>
                <a:latin typeface="Google Sans"/>
              </a:rPr>
              <a:t>ppsm</a:t>
            </a:r>
            <a:r>
              <a:rPr lang="en-US" sz="4000" b="0" i="0" dirty="0">
                <a:solidFill>
                  <a:srgbClr val="040C28"/>
                </a:solidFill>
                <a:effectLst/>
                <a:latin typeface="Google Sans"/>
              </a:rPr>
              <a:t>) and 1 urban (150 or more) </a:t>
            </a:r>
            <a:r>
              <a:rPr lang="en-US" sz="4000" b="0" i="0" dirty="0" err="1">
                <a:solidFill>
                  <a:srgbClr val="040C28"/>
                </a:solidFill>
                <a:effectLst/>
                <a:latin typeface="Google Sans"/>
              </a:rPr>
              <a:t>ppsm</a:t>
            </a:r>
            <a:r>
              <a:rPr lang="en-US" sz="4000" b="0" i="0" dirty="0">
                <a:solidFill>
                  <a:srgbClr val="040C28"/>
                </a:solidFill>
                <a:effectLst/>
                <a:latin typeface="Google Sans"/>
              </a:rPr>
              <a:t> </a:t>
            </a:r>
            <a:endParaRPr lang="en-US" sz="2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9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800" dirty="0"/>
              <a:t>Most of the participants were between age 25-44, predominantly non-Hispanic white and female. Several professional roles were represented. 26% were teachers, 21% Nurses, 19% Principal, 7.5% Coaches     </a:t>
            </a:r>
          </a:p>
          <a:p>
            <a:pPr marL="114300"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52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rtl="0">
              <a:spcBef>
                <a:spcPts val="0"/>
              </a:spcBef>
              <a:spcAft>
                <a:spcPts val="0"/>
              </a:spcAft>
            </a:pPr>
            <a:r>
              <a:rPr lang="en-US" sz="2800" b="0" dirty="0">
                <a:effectLst/>
              </a:rPr>
              <a:t>Let’s look at the results. 87% reported increase in knowledge, 76% expressed confidence in their ability to apply the knowledge and 65% reported they have acquired the necessary skills for implementation of their action plans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23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More than half (59.5 percent) of participants had an increase in the overall confidence to address vaping with students. Among the actions related to student intervention, the biggest increases were for non-punitive actions such as student referral to a toll-free tobacco or vaping Quitline (40.5 percent) and referral of students to tobacco or vaping counseling (37.8 percent).</a:t>
            </a:r>
            <a:endParaRPr lang="en-US" sz="2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7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rtl="0">
              <a:spcBef>
                <a:spcPts val="0"/>
              </a:spcBef>
              <a:spcAft>
                <a:spcPts val="0"/>
              </a:spcAft>
            </a:pPr>
            <a:r>
              <a:rPr lang="en-US" sz="2800" b="0" dirty="0">
                <a:effectLst/>
              </a:rPr>
              <a:t>There was a reduction in the perceived barriers to effective vaping practice and policy change and lack of knowledge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12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objectives of the action plans developed by the schools are on this slide. Most the plans were focused on Education initiatives, development of cessation strategies, policy change, staff capacity building and student engagement.</a:t>
            </a:r>
          </a:p>
        </p:txBody>
      </p:sp>
      <p:sp>
        <p:nvSpPr>
          <p:cNvPr id="4" name="Slide Number Placeholder 3"/>
          <p:cNvSpPr>
            <a:spLocks noGrp="1"/>
          </p:cNvSpPr>
          <p:nvPr>
            <p:ph type="sldNum" sz="quarter" idx="5"/>
          </p:nvPr>
        </p:nvSpPr>
        <p:spPr/>
        <p:txBody>
          <a:bodyPr/>
          <a:lstStyle/>
          <a:p>
            <a:fld id="{7C5EB7D7-92D6-354D-82F8-4B9CD3BF2629}" type="slidenum">
              <a:rPr lang="en-US" smtClean="0"/>
              <a:t>18</a:t>
            </a:fld>
            <a:endParaRPr lang="en-US"/>
          </a:p>
        </p:txBody>
      </p:sp>
    </p:spTree>
    <p:extLst>
      <p:ext uri="{BB962C8B-B14F-4D97-AF65-F5344CB8AC3E}">
        <p14:creationId xmlns:p14="http://schemas.microsoft.com/office/powerpoint/2010/main" val="146184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Selected feedback across all the sessions are displayed on this slide. </a:t>
            </a:r>
            <a:r>
              <a:rPr lang="en-US" sz="1800" b="0" i="0" u="none" strike="noStrike" baseline="0" dirty="0">
                <a:latin typeface="ArialMT"/>
              </a:rPr>
              <a:t>Some participants shared concern about the ECHO session being held during the school day and the impact of conflicting responsibilities and interruptions on their participation. Some participants requested changes to the ECHO structure or facilitation during the core sessions, including reducing the number of case studies covered in each session. Some participants said the ECHO sessions could be improved with more participation of schools and school participants. All these suggestions were implemented in the development of the program for cohort 3 </a:t>
            </a:r>
            <a:endParaRPr lang="en-US" sz="2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82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relevant financial relationships to disclose</a:t>
            </a:r>
          </a:p>
        </p:txBody>
      </p:sp>
      <p:sp>
        <p:nvSpPr>
          <p:cNvPr id="4" name="Slide Number Placeholder 3"/>
          <p:cNvSpPr>
            <a:spLocks noGrp="1"/>
          </p:cNvSpPr>
          <p:nvPr>
            <p:ph type="sldNum" sz="quarter" idx="5"/>
          </p:nvPr>
        </p:nvSpPr>
        <p:spPr/>
        <p:txBody>
          <a:bodyPr/>
          <a:lstStyle/>
          <a:p>
            <a:fld id="{7C5EB7D7-92D6-354D-82F8-4B9CD3BF2629}" type="slidenum">
              <a:rPr lang="en-US" smtClean="0"/>
              <a:t>2</a:t>
            </a:fld>
            <a:endParaRPr lang="en-US"/>
          </a:p>
        </p:txBody>
      </p:sp>
    </p:spTree>
    <p:extLst>
      <p:ext uri="{BB962C8B-B14F-4D97-AF65-F5344CB8AC3E}">
        <p14:creationId xmlns:p14="http://schemas.microsoft.com/office/powerpoint/2010/main" val="164427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ea typeface="Times New Roman" panose="02020603050405020304" pitchFamily="18" charset="0"/>
              </a:rPr>
              <a:t>I want to thank the multidisciplinary team, the great partners and the schools that participated in the pilot.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ea typeface="Times New Roman" panose="02020603050405020304" pitchFamily="18" charset="0"/>
              </a:rPr>
              <a:t>This pilot was developed by a Kansas collaborative, cross-sector partnership, including academia, non-profit, state agency, and other organizations. These include </a:t>
            </a:r>
            <a:r>
              <a:rPr lang="en-US" b="0" i="0" u="none" strike="noStrike" baseline="0" dirty="0"/>
              <a:t>Kansas State Department of Education, the Kansas Department of Health and Environment, the University of Kansas Medical Center, the University of Kansas Cancer Center, Children’s Mercy Kansas City, the Kansas Health Institute, Kansas Association of School Boards, Kansas Nursing Association, </a:t>
            </a:r>
            <a:r>
              <a:rPr lang="en-US" b="0" i="0" dirty="0">
                <a:solidFill>
                  <a:srgbClr val="282828"/>
                </a:solidFill>
                <a:effectLst/>
                <a:latin typeface="MuseoSans"/>
              </a:rPr>
              <a:t>Developing Caring Communities Committed to Action (DCCCA)</a:t>
            </a:r>
            <a:r>
              <a:rPr lang="en-US" b="0" i="0" u="none" strike="noStrike" baseline="0" dirty="0"/>
              <a:t>, Kansas Attorney General’s office, and youth programs such as Kansas RESIST, and other stakeholders. Of course, I want to thank the ECHO hub Team, the Evaluation team, Facilitators, Content experts and participating schools </a:t>
            </a:r>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20</a:t>
            </a:fld>
            <a:endParaRPr lang="en-US"/>
          </a:p>
        </p:txBody>
      </p:sp>
    </p:spTree>
    <p:extLst>
      <p:ext uri="{BB962C8B-B14F-4D97-AF65-F5344CB8AC3E}">
        <p14:creationId xmlns:p14="http://schemas.microsoft.com/office/powerpoint/2010/main" val="234766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multidisciplinary team </a:t>
            </a:r>
          </a:p>
        </p:txBody>
      </p:sp>
      <p:sp>
        <p:nvSpPr>
          <p:cNvPr id="4" name="Slide Number Placeholder 3"/>
          <p:cNvSpPr>
            <a:spLocks noGrp="1"/>
          </p:cNvSpPr>
          <p:nvPr>
            <p:ph type="sldNum" sz="quarter" idx="5"/>
          </p:nvPr>
        </p:nvSpPr>
        <p:spPr/>
        <p:txBody>
          <a:bodyPr/>
          <a:lstStyle/>
          <a:p>
            <a:fld id="{7C5EB7D7-92D6-354D-82F8-4B9CD3BF2629}" type="slidenum">
              <a:rPr lang="en-US" smtClean="0"/>
              <a:t>21</a:t>
            </a:fld>
            <a:endParaRPr lang="en-US"/>
          </a:p>
        </p:txBody>
      </p:sp>
    </p:spTree>
    <p:extLst>
      <p:ext uri="{BB962C8B-B14F-4D97-AF65-F5344CB8AC3E}">
        <p14:creationId xmlns:p14="http://schemas.microsoft.com/office/powerpoint/2010/main" val="141665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was supported by multiple agencies and organizations in Kansas.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69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I am happy to take questions.</a:t>
            </a:r>
          </a:p>
        </p:txBody>
      </p:sp>
      <p:sp>
        <p:nvSpPr>
          <p:cNvPr id="4" name="Slide Number Placeholder 3"/>
          <p:cNvSpPr>
            <a:spLocks noGrp="1"/>
          </p:cNvSpPr>
          <p:nvPr>
            <p:ph type="sldNum" sz="quarter" idx="5"/>
          </p:nvPr>
        </p:nvSpPr>
        <p:spPr/>
        <p:txBody>
          <a:bodyPr/>
          <a:lstStyle/>
          <a:p>
            <a:fld id="{7C5EB7D7-92D6-354D-82F8-4B9CD3BF2629}" type="slidenum">
              <a:rPr lang="en-US" smtClean="0"/>
              <a:t>23</a:t>
            </a:fld>
            <a:endParaRPr lang="en-US"/>
          </a:p>
        </p:txBody>
      </p:sp>
    </p:spTree>
    <p:extLst>
      <p:ext uri="{BB962C8B-B14F-4D97-AF65-F5344CB8AC3E}">
        <p14:creationId xmlns:p14="http://schemas.microsoft.com/office/powerpoint/2010/main" val="72318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this short time that I have, I will briefly describe what prompted action about e-cigarette use in Kansas Schools, I will describe the pilot ECHO project and the outcomes.</a:t>
            </a:r>
          </a:p>
        </p:txBody>
      </p:sp>
      <p:sp>
        <p:nvSpPr>
          <p:cNvPr id="4" name="Slide Number Placeholder 3"/>
          <p:cNvSpPr>
            <a:spLocks noGrp="1"/>
          </p:cNvSpPr>
          <p:nvPr>
            <p:ph type="sldNum" sz="quarter" idx="5"/>
          </p:nvPr>
        </p:nvSpPr>
        <p:spPr/>
        <p:txBody>
          <a:bodyPr/>
          <a:lstStyle/>
          <a:p>
            <a:fld id="{7C5EB7D7-92D6-354D-82F8-4B9CD3BF2629}" type="slidenum">
              <a:rPr lang="en-US" smtClean="0"/>
              <a:t>3</a:t>
            </a:fld>
            <a:endParaRPr lang="en-US"/>
          </a:p>
        </p:txBody>
      </p:sp>
    </p:spTree>
    <p:extLst>
      <p:ext uri="{BB962C8B-B14F-4D97-AF65-F5344CB8AC3E}">
        <p14:creationId xmlns:p14="http://schemas.microsoft.com/office/powerpoint/2010/main" val="77121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cs typeface="Arial" panose="020B0604020202020204" pitchFamily="34" charset="0"/>
              </a:rPr>
              <a:t>This diagram shows the prevalence of the use of electronic vapor products among High school students in Kansas in 2017, 2019 and 2021. The rapid increase from 10.6 % in 2017 to 22% in 2019 called for urgent intervention</a:t>
            </a: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4</a:t>
            </a:fld>
            <a:endParaRPr lang="en-US"/>
          </a:p>
        </p:txBody>
      </p:sp>
    </p:spTree>
    <p:extLst>
      <p:ext uri="{BB962C8B-B14F-4D97-AF65-F5344CB8AC3E}">
        <p14:creationId xmlns:p14="http://schemas.microsoft.com/office/powerpoint/2010/main" val="360700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Unfortunately, schools were not well equipped and had limited access to evidence-based resources for addressing e-cigarette use, particularly in rural communities. In June 2019,  </a:t>
            </a:r>
            <a:r>
              <a:rPr lang="en-US" sz="1200" dirty="0">
                <a:solidFill>
                  <a:srgbClr val="000000"/>
                </a:solidFill>
                <a:effectLst/>
                <a:ea typeface="Arial" panose="020B0604020202020204" pitchFamily="34" charset="0"/>
              </a:rPr>
              <a:t>Kansas Vaping Task Force, led by the Kansas State Board of Education was formed. The </a:t>
            </a:r>
            <a:r>
              <a:rPr lang="en-US" sz="1200" dirty="0"/>
              <a:t>Vaping Task Force cessation subgroup</a:t>
            </a:r>
            <a:r>
              <a:rPr lang="en-US" sz="1200" dirty="0">
                <a:solidFill>
                  <a:srgbClr val="003459"/>
                </a:solidFill>
              </a:rPr>
              <a:t> </a:t>
            </a:r>
            <a:r>
              <a:rPr lang="en-US" sz="1200" dirty="0">
                <a:solidFill>
                  <a:srgbClr val="000000"/>
                </a:solidFill>
                <a:effectLst/>
                <a:ea typeface="Arial" panose="020B0604020202020204" pitchFamily="34" charset="0"/>
              </a:rPr>
              <a:t>recommended a Pilot project that would adapt and implement the Project Extension for Community Healthcare Outcomes (ECHO). The Vaping ECHO for Education is </a:t>
            </a:r>
            <a:r>
              <a:rPr lang="en-US" sz="1200" dirty="0">
                <a:solidFill>
                  <a:srgbClr val="000000"/>
                </a:solidFill>
                <a:effectLst/>
                <a:ea typeface="Times New Roman" panose="02020603050405020304" pitchFamily="18" charset="0"/>
                <a:cs typeface="Arial" panose="020B0604020202020204" pitchFamily="34" charset="0"/>
              </a:rPr>
              <a:t>a collaborative blended learning approach to equip critical personnel with e-cigarette cessation resources, tools, using the concept of  </a:t>
            </a:r>
            <a:r>
              <a:rPr lang="en-US" sz="1200" dirty="0">
                <a:latin typeface="Open Sans" panose="020B0606030504020204" pitchFamily="34" charset="0"/>
                <a:ea typeface="Open Sans" panose="020B0606030504020204" pitchFamily="34" charset="0"/>
                <a:cs typeface="Open Sans" panose="020B0606030504020204" pitchFamily="34" charset="0"/>
              </a:rPr>
              <a:t>Whole School, Whole Community, Whole Child Model (WSCC) </a:t>
            </a:r>
            <a:r>
              <a:rPr lang="en-US" sz="1200" dirty="0">
                <a:solidFill>
                  <a:srgbClr val="000000"/>
                </a:solidFill>
                <a:effectLst/>
                <a:ea typeface="Times New Roman" panose="02020603050405020304" pitchFamily="18" charset="0"/>
                <a:cs typeface="Arial" panose="020B0604020202020204" pitchFamily="34" charset="0"/>
              </a:rPr>
              <a:t>which calls for greater alignment between the public health and education sectors and emphasizes the </a:t>
            </a:r>
            <a:r>
              <a:rPr lang="en-US" sz="1200" dirty="0">
                <a:solidFill>
                  <a:srgbClr val="000000"/>
                </a:solidFill>
                <a:effectLst/>
                <a:ea typeface="Times New Roman" panose="02020603050405020304" pitchFamily="18" charset="0"/>
              </a:rPr>
              <a:t>importance of evidence-based school policies and practices. Our pilot project was built on the premise that everyone can play an important role. These include school administrators, parent and students, school health professional, health care providers, public health professionals, educators, and coaches.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effectLst/>
              <a:ea typeface="Times New Roman" panose="02020603050405020304" pitchFamily="18" charset="0"/>
            </a:endParaRPr>
          </a:p>
          <a:p>
            <a:endParaRPr lang="en-US" sz="11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ea typeface="Times New Roman" panose="02020603050405020304" pitchFamily="18" charset="0"/>
            </a:endParaRPr>
          </a:p>
          <a:p>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5</a:t>
            </a:fld>
            <a:endParaRPr lang="en-US"/>
          </a:p>
        </p:txBody>
      </p:sp>
    </p:spTree>
    <p:extLst>
      <p:ext uri="{BB962C8B-B14F-4D97-AF65-F5344CB8AC3E}">
        <p14:creationId xmlns:p14="http://schemas.microsoft.com/office/powerpoint/2010/main" val="236876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learning objectives for the Vaping ECHO for Education. We put together a network of stakeholders to jointly plan and implement the program to build capacity to increase the confidence of schools to address vaping cessation, and also develop the skills for support and referral to resources and to evaluate the quality, effectiveness and the impact of the program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35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Century Gothic" panose="020B0502020202020204" pitchFamily="34" charset="0"/>
              <a:buNone/>
              <a:tabLst/>
              <a:defRPr/>
            </a:pPr>
            <a:r>
              <a:rPr lang="en-US" sz="1100" dirty="0">
                <a:solidFill>
                  <a:srgbClr val="000000"/>
                </a:solidFill>
                <a:effectLst/>
                <a:ea typeface="Arial" panose="020B0604020202020204" pitchFamily="34" charset="0"/>
              </a:rPr>
              <a:t>Project ECHO was developed by Dr. Aurora at the University of New Mexico (UNM), the model is built upon four principles: use of technology to leverage scarce resources; dissemination of best practices to address the needs of the most vulnerable population and reduce disparities, the use of case-based collaborative learning to master complexity and web-based database to monitor outcomes</a:t>
            </a:r>
            <a:r>
              <a:rPr lang="en-US" sz="1100" dirty="0">
                <a:solidFill>
                  <a:srgbClr val="000000"/>
                </a:solidFill>
                <a:effectLst/>
                <a:ea typeface="Times New Roman" panose="02020603050405020304" pitchFamily="18" charset="0"/>
              </a:rPr>
              <a:t>. </a:t>
            </a:r>
            <a:r>
              <a:rPr lang="en-US" sz="1100" dirty="0"/>
              <a:t>We adapted features of the Project ECHO model to develop and effectively implement the pilot project to build capacity of the schools to address e-cigarette use in Kansas.</a:t>
            </a:r>
          </a:p>
          <a:p>
            <a:endParaRPr lang="en-US" dirty="0"/>
          </a:p>
        </p:txBody>
      </p:sp>
      <p:sp>
        <p:nvSpPr>
          <p:cNvPr id="4" name="Slide Number Placeholder 3"/>
          <p:cNvSpPr>
            <a:spLocks noGrp="1"/>
          </p:cNvSpPr>
          <p:nvPr>
            <p:ph type="sldNum" sz="quarter" idx="5"/>
          </p:nvPr>
        </p:nvSpPr>
        <p:spPr/>
        <p:txBody>
          <a:bodyPr/>
          <a:lstStyle/>
          <a:p>
            <a:fld id="{7C5EB7D7-92D6-354D-82F8-4B9CD3BF2629}" type="slidenum">
              <a:rPr lang="en-US" smtClean="0"/>
              <a:t>7</a:t>
            </a:fld>
            <a:endParaRPr lang="en-US"/>
          </a:p>
        </p:txBody>
      </p:sp>
    </p:spTree>
    <p:extLst>
      <p:ext uri="{BB962C8B-B14F-4D97-AF65-F5344CB8AC3E}">
        <p14:creationId xmlns:p14="http://schemas.microsoft.com/office/powerpoint/2010/main" val="43778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000000"/>
                </a:solidFill>
                <a:effectLst/>
                <a:ea typeface="Times New Roman" panose="02020603050405020304" pitchFamily="18" charset="0"/>
              </a:rPr>
              <a:t>Let me briefly describe the program which was fully implemented online. This presentation will focus on the second cohort. We had presented the results of the first cohort at the Society for Research on Nicotine and Tobacco. The application opened in May 2022. Selection criteria included school location, (urban, rural or frontier), Social economic status (</a:t>
            </a:r>
            <a:r>
              <a:rPr lang="en-US" dirty="0">
                <a:effectLst/>
                <a:ea typeface="Calibri" panose="020F0502020204030204" pitchFamily="34" charset="0"/>
                <a:cs typeface="Times New Roman" panose="02020603050405020304" pitchFamily="18" charset="0"/>
              </a:rPr>
              <a:t>percent free and reduced lunch) </a:t>
            </a:r>
            <a:r>
              <a:rPr lang="en-US" dirty="0">
                <a:solidFill>
                  <a:srgbClr val="000000"/>
                </a:solidFill>
                <a:effectLst/>
                <a:ea typeface="Times New Roman" panose="02020603050405020304" pitchFamily="18" charset="0"/>
              </a:rPr>
              <a:t>and racial ethnic composition of the student body. M</a:t>
            </a:r>
            <a:r>
              <a:rPr lang="en-US" dirty="0">
                <a:effectLst/>
                <a:ea typeface="Calibri" panose="020F0502020204030204" pitchFamily="34" charset="0"/>
                <a:cs typeface="Times New Roman" panose="02020603050405020304" pitchFamily="18" charset="0"/>
              </a:rPr>
              <a:t>otivation of team and previous efforts toward e-cigarette prevention and/or intervention in their school, willingness to fully participate in the Project ECHO sessions. At a minimum, the team must include a school health champion (e.g., school nurse, counselor) and a school administrator. Other members of the team could include teachers, social workers, athletic trainers, health teachers, coaches, and student resource officers.</a:t>
            </a:r>
            <a:r>
              <a:rPr lang="en-US" dirty="0">
                <a:solidFill>
                  <a:srgbClr val="000000"/>
                </a:solidFill>
                <a:effectLst/>
                <a:ea typeface="Times New Roman" panose="02020603050405020304" pitchFamily="18" charset="0"/>
              </a:rPr>
              <a:t> Schools were notified in June and Orientation was held in August to introduce the Project ECHO procedures, timeline, and expectations (e.g., number of ECHO sessions, deliverables, assessments). Next, a three-hour kickoff summit was held on August, with a keynote address from Medical Officer in the Office of Smoking and health in CDC, </a:t>
            </a:r>
            <a:r>
              <a:rPr lang="en-US" u="none" strike="noStrike" baseline="0" dirty="0">
                <a:solidFill>
                  <a:srgbClr val="000000"/>
                </a:solidFill>
              </a:rPr>
              <a:t>followed by a </a:t>
            </a:r>
            <a:r>
              <a:rPr lang="en-US" u="none" strike="noStrike" baseline="0" dirty="0"/>
              <a:t>Public Health Law Center policy presentation </a:t>
            </a:r>
            <a:r>
              <a:rPr lang="en-US" dirty="0">
                <a:solidFill>
                  <a:srgbClr val="000000"/>
                </a:solidFill>
                <a:effectLst/>
                <a:ea typeface="Times New Roman" panose="02020603050405020304" pitchFamily="18" charset="0"/>
              </a:rPr>
              <a:t>and a panel discussion. The panelists included an associate school superintendent, a pediatrician, an attorney and a school nurse. They discussed the magnitude, dimensions, challenges, barriers and strategies for successful implementing of e-cigarette use prevention and cessation. We developed a web-based toolkit that housed resources for implementation. Toolkit chapters included a brief introduction to the topic, links to resources and an introductory video. Core ECHO sessions were held from Sept to November.  School teams were required to develop their action plan with technical assistance from the hub team member. School team presented their action plan in December, went to work and came back for the debrief session in April 2023.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EB7D7-92D6-354D-82F8-4B9CD3BF2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0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000000"/>
                </a:solidFill>
                <a:effectLst/>
                <a:ea typeface="Times New Roman" panose="02020603050405020304" pitchFamily="18" charset="0"/>
              </a:rPr>
              <a:t>The core ECHO sessions consisted of five 90-minute collaborative learning sessions. 20 minute-Didactics were provided to the whole group by a content expert followed by questions and answer. The topics of the didactics covered, are listed on this slide. The teams were then sent into breakout rooms where they presented and discussed cases prepared by one of the schools. These cases could be system-wide or student-centered challenges. Each breakout has a trained facilitator, a recorder/timekeeper, a content expert and school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BF3D2-07F7-4FC7-823C-3527D17E3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91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gi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A20379-C015-C342-913C-05F2913C7A2E}"/>
              </a:ext>
            </a:extLst>
          </p:cNvPr>
          <p:cNvSpPr/>
          <p:nvPr userDrawn="1"/>
        </p:nvSpPr>
        <p:spPr>
          <a:xfrm>
            <a:off x="0" y="4569268"/>
            <a:ext cx="12192000" cy="2288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F36634-1D3A-E649-82A0-45E3E98DCD43}"/>
              </a:ext>
            </a:extLst>
          </p:cNvPr>
          <p:cNvSpPr/>
          <p:nvPr userDrawn="1"/>
        </p:nvSpPr>
        <p:spPr>
          <a:xfrm>
            <a:off x="0" y="4252545"/>
            <a:ext cx="12192000" cy="40593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508A3-FCC7-9342-B379-95453B64E5AD}"/>
              </a:ext>
            </a:extLst>
          </p:cNvPr>
          <p:cNvSpPr>
            <a:spLocks noGrp="1"/>
          </p:cNvSpPr>
          <p:nvPr>
            <p:ph type="ctrTitle" hasCustomPrompt="1"/>
          </p:nvPr>
        </p:nvSpPr>
        <p:spPr>
          <a:xfrm>
            <a:off x="982265" y="295261"/>
            <a:ext cx="10227469" cy="998885"/>
          </a:xfrm>
          <a:prstGeom prst="rect">
            <a:avLst/>
          </a:prstGeom>
        </p:spPr>
        <p:txBody>
          <a:bodyPr anchor="t" anchorCtr="0"/>
          <a:lstStyle>
            <a:lvl1pPr algn="ctr">
              <a:defRPr sz="6000">
                <a:solidFill>
                  <a:schemeClr val="bg1"/>
                </a:solidFill>
                <a:effectLst>
                  <a:outerShdw blurRad="38100" dist="38100" dir="2700000" algn="tl">
                    <a:srgbClr val="000000">
                      <a:alpha val="43137"/>
                    </a:srgbClr>
                  </a:outerShdw>
                </a:effectLst>
              </a:defRPr>
            </a:lvl1pPr>
          </a:lstStyle>
          <a:p>
            <a:r>
              <a:rPr lang="en-US"/>
              <a:t>Vaping ECHO for Education </a:t>
            </a:r>
          </a:p>
        </p:txBody>
      </p:sp>
      <p:pic>
        <p:nvPicPr>
          <p:cNvPr id="9" name="Picture 8" descr="Logo, company name&#10;&#10;Description automatically generated">
            <a:extLst>
              <a:ext uri="{FF2B5EF4-FFF2-40B4-BE49-F238E27FC236}">
                <a16:creationId xmlns:a16="http://schemas.microsoft.com/office/drawing/2014/main" id="{7B1DF853-A823-BD46-921C-D40C5B2FB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041" y="4975201"/>
            <a:ext cx="2525510" cy="1329408"/>
          </a:xfrm>
          <a:prstGeom prst="rect">
            <a:avLst/>
          </a:prstGeom>
        </p:spPr>
      </p:pic>
    </p:spTree>
    <p:extLst>
      <p:ext uri="{BB962C8B-B14F-4D97-AF65-F5344CB8AC3E}">
        <p14:creationId xmlns:p14="http://schemas.microsoft.com/office/powerpoint/2010/main" val="415006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F17D2-75FD-6546-B289-1209F1F6BAD5}"/>
              </a:ext>
            </a:extLst>
          </p:cNvPr>
          <p:cNvSpPr/>
          <p:nvPr userDrawn="1"/>
        </p:nvSpPr>
        <p:spPr>
          <a:xfrm>
            <a:off x="0" y="365124"/>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0F659B-E8AB-924F-B557-5473DA424423}"/>
              </a:ext>
            </a:extLst>
          </p:cNvPr>
          <p:cNvSpPr>
            <a:spLocks noGrp="1"/>
          </p:cNvSpPr>
          <p:nvPr>
            <p:ph type="title" hasCustomPrompt="1"/>
          </p:nvPr>
        </p:nvSpPr>
        <p:spPr>
          <a:xfrm>
            <a:off x="838200" y="365125"/>
            <a:ext cx="10515600" cy="1325563"/>
          </a:xfrm>
          <a:prstGeom prst="rect">
            <a:avLst/>
          </a:prstGeom>
        </p:spPr>
        <p:txBody>
          <a:bodyPr>
            <a:normAutofit/>
          </a:bodyPr>
          <a:lstStyle>
            <a:lvl1pPr algn="ctr">
              <a:defRPr sz="3600"/>
            </a:lvl1pPr>
          </a:lstStyle>
          <a:p>
            <a:r>
              <a:rPr lang="en-US"/>
              <a:t>Agenda</a:t>
            </a:r>
          </a:p>
        </p:txBody>
      </p:sp>
      <p:graphicFrame>
        <p:nvGraphicFramePr>
          <p:cNvPr id="5" name="Table 5">
            <a:extLst>
              <a:ext uri="{FF2B5EF4-FFF2-40B4-BE49-F238E27FC236}">
                <a16:creationId xmlns:a16="http://schemas.microsoft.com/office/drawing/2014/main" id="{2B9F090D-3111-1048-9770-B9D42ADC16F6}"/>
              </a:ext>
            </a:extLst>
          </p:cNvPr>
          <p:cNvGraphicFramePr>
            <a:graphicFrameLocks noGrp="1"/>
          </p:cNvGraphicFramePr>
          <p:nvPr userDrawn="1">
            <p:extLst>
              <p:ext uri="{D42A27DB-BD31-4B8C-83A1-F6EECF244321}">
                <p14:modId xmlns:p14="http://schemas.microsoft.com/office/powerpoint/2010/main" val="1904180075"/>
              </p:ext>
            </p:extLst>
          </p:nvPr>
        </p:nvGraphicFramePr>
        <p:xfrm>
          <a:off x="838200" y="2084333"/>
          <a:ext cx="10515600" cy="3696220"/>
        </p:xfrm>
        <a:graphic>
          <a:graphicData uri="http://schemas.openxmlformats.org/drawingml/2006/table">
            <a:tbl>
              <a:tblPr firstRow="1" bandRow="1">
                <a:tableStyleId>{5C22544A-7EE6-4342-B048-85BDC9FD1C3A}</a:tableStyleId>
              </a:tblPr>
              <a:tblGrid>
                <a:gridCol w="2540620">
                  <a:extLst>
                    <a:ext uri="{9D8B030D-6E8A-4147-A177-3AD203B41FA5}">
                      <a16:colId xmlns:a16="http://schemas.microsoft.com/office/drawing/2014/main" val="1841894571"/>
                    </a:ext>
                  </a:extLst>
                </a:gridCol>
                <a:gridCol w="4469780">
                  <a:extLst>
                    <a:ext uri="{9D8B030D-6E8A-4147-A177-3AD203B41FA5}">
                      <a16:colId xmlns:a16="http://schemas.microsoft.com/office/drawing/2014/main" val="2345021812"/>
                    </a:ext>
                  </a:extLst>
                </a:gridCol>
                <a:gridCol w="3505200">
                  <a:extLst>
                    <a:ext uri="{9D8B030D-6E8A-4147-A177-3AD203B41FA5}">
                      <a16:colId xmlns:a16="http://schemas.microsoft.com/office/drawing/2014/main" val="1108736471"/>
                    </a:ext>
                  </a:extLst>
                </a:gridCol>
              </a:tblGrid>
              <a:tr h="739244">
                <a:tc>
                  <a:txBody>
                    <a:bodyPr/>
                    <a:lstStyle/>
                    <a:p>
                      <a:pPr algn="ctr"/>
                      <a:r>
                        <a:rPr lang="en-US">
                          <a:solidFill>
                            <a:schemeClr val="tx1"/>
                          </a:solidFill>
                          <a:latin typeface="Raleway" pitchFamily="2" charset="77"/>
                        </a:rPr>
                        <a:t>Time</a:t>
                      </a:r>
                    </a:p>
                  </a:txBody>
                  <a:tcPr/>
                </a:tc>
                <a:tc>
                  <a:txBody>
                    <a:bodyPr/>
                    <a:lstStyle/>
                    <a:p>
                      <a:pPr algn="ctr"/>
                      <a:r>
                        <a:rPr lang="en-US">
                          <a:solidFill>
                            <a:schemeClr val="tx1"/>
                          </a:solidFill>
                          <a:latin typeface="Raleway" pitchFamily="2" charset="77"/>
                        </a:rPr>
                        <a:t>Presentation</a:t>
                      </a:r>
                    </a:p>
                  </a:txBody>
                  <a:tcPr/>
                </a:tc>
                <a:tc>
                  <a:txBody>
                    <a:bodyPr/>
                    <a:lstStyle/>
                    <a:p>
                      <a:pPr algn="ctr"/>
                      <a:r>
                        <a:rPr lang="en-US">
                          <a:solidFill>
                            <a:schemeClr val="tx1"/>
                          </a:solidFill>
                          <a:latin typeface="Raleway" pitchFamily="2" charset="77"/>
                        </a:rPr>
                        <a:t>Presenter</a:t>
                      </a:r>
                    </a:p>
                  </a:txBody>
                  <a:tcPr/>
                </a:tc>
                <a:extLst>
                  <a:ext uri="{0D108BD9-81ED-4DB2-BD59-A6C34878D82A}">
                    <a16:rowId xmlns:a16="http://schemas.microsoft.com/office/drawing/2014/main" val="3787848383"/>
                  </a:ext>
                </a:extLst>
              </a:tr>
              <a:tr h="73924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265962"/>
                  </a:ext>
                </a:extLst>
              </a:tr>
              <a:tr h="73924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68083327"/>
                  </a:ext>
                </a:extLst>
              </a:tr>
              <a:tr h="73924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23488082"/>
                  </a:ext>
                </a:extLst>
              </a:tr>
              <a:tr h="73924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02011640"/>
                  </a:ext>
                </a:extLst>
              </a:tr>
            </a:tbl>
          </a:graphicData>
        </a:graphic>
      </p:graphicFrame>
    </p:spTree>
    <p:extLst>
      <p:ext uri="{BB962C8B-B14F-4D97-AF65-F5344CB8AC3E}">
        <p14:creationId xmlns:p14="http://schemas.microsoft.com/office/powerpoint/2010/main" val="100596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cording Slide w/Generate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F17D2-75FD-6546-B289-1209F1F6BAD5}"/>
              </a:ext>
            </a:extLst>
          </p:cNvPr>
          <p:cNvSpPr/>
          <p:nvPr userDrawn="1"/>
        </p:nvSpPr>
        <p:spPr>
          <a:xfrm>
            <a:off x="0" y="365124"/>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0F659B-E8AB-924F-B557-5473DA424423}"/>
              </a:ext>
            </a:extLst>
          </p:cNvPr>
          <p:cNvSpPr>
            <a:spLocks noGrp="1"/>
          </p:cNvSpPr>
          <p:nvPr>
            <p:ph type="title" hasCustomPrompt="1"/>
          </p:nvPr>
        </p:nvSpPr>
        <p:spPr>
          <a:xfrm>
            <a:off x="838200" y="365125"/>
            <a:ext cx="10515600" cy="1325563"/>
          </a:xfrm>
          <a:prstGeom prst="rect">
            <a:avLst/>
          </a:prstGeom>
        </p:spPr>
        <p:txBody>
          <a:bodyPr/>
          <a:lstStyle>
            <a:lvl1pPr algn="ctr">
              <a:defRPr sz="3600"/>
            </a:lvl1pPr>
          </a:lstStyle>
          <a:p>
            <a:r>
              <a:rPr lang="en-US"/>
              <a:t>Recording</a:t>
            </a:r>
          </a:p>
        </p:txBody>
      </p:sp>
      <p:pic>
        <p:nvPicPr>
          <p:cNvPr id="6" name="Picture 5" descr="Icon&#10;&#10;Description automatically generated">
            <a:extLst>
              <a:ext uri="{FF2B5EF4-FFF2-40B4-BE49-F238E27FC236}">
                <a16:creationId xmlns:a16="http://schemas.microsoft.com/office/drawing/2014/main" id="{790DA6A6-F0A1-7648-8D10-FE2F38D7FEA6}"/>
              </a:ext>
            </a:extLst>
          </p:cNvPr>
          <p:cNvPicPr>
            <a:picLocks noChangeAspect="1"/>
          </p:cNvPicPr>
          <p:nvPr userDrawn="1"/>
        </p:nvPicPr>
        <p:blipFill>
          <a:blip r:embed="rId2">
            <a:alphaModFix amt="24000"/>
          </a:blip>
          <a:stretch>
            <a:fillRect/>
          </a:stretch>
        </p:blipFill>
        <p:spPr>
          <a:xfrm>
            <a:off x="2978072" y="622145"/>
            <a:ext cx="6235855" cy="6235855"/>
          </a:xfrm>
          <a:prstGeom prst="rect">
            <a:avLst/>
          </a:prstGeom>
        </p:spPr>
      </p:pic>
      <p:sp>
        <p:nvSpPr>
          <p:cNvPr id="11" name="Text Placeholder 2">
            <a:extLst>
              <a:ext uri="{FF2B5EF4-FFF2-40B4-BE49-F238E27FC236}">
                <a16:creationId xmlns:a16="http://schemas.microsoft.com/office/drawing/2014/main" id="{FBAF01E9-433C-314D-952E-EA0537671B63}"/>
              </a:ext>
            </a:extLst>
          </p:cNvPr>
          <p:cNvSpPr>
            <a:spLocks noGrp="1"/>
          </p:cNvSpPr>
          <p:nvPr>
            <p:ph type="body" idx="1" hasCustomPrompt="1"/>
          </p:nvPr>
        </p:nvSpPr>
        <p:spPr>
          <a:xfrm>
            <a:off x="838200" y="2611002"/>
            <a:ext cx="10515600" cy="1794514"/>
          </a:xfrm>
        </p:spPr>
        <p:txBody>
          <a:bodyPr>
            <a:noAutofit/>
          </a:bodyPr>
          <a:lstStyle>
            <a:lvl1pPr marL="0" indent="0" algn="ctr">
              <a:buNone/>
              <a:defRPr sz="3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ECHO session will be recorded for educational and quality improvement purposes. By participating in this ECHO clinic, you are consenting to be recorded.</a:t>
            </a:r>
          </a:p>
        </p:txBody>
      </p:sp>
    </p:spTree>
    <p:extLst>
      <p:ext uri="{BB962C8B-B14F-4D97-AF65-F5344CB8AC3E}">
        <p14:creationId xmlns:p14="http://schemas.microsoft.com/office/powerpoint/2010/main" val="80010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Partners &amp; Funding Resource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F17D2-75FD-6546-B289-1209F1F6BAD5}"/>
              </a:ext>
            </a:extLst>
          </p:cNvPr>
          <p:cNvSpPr/>
          <p:nvPr userDrawn="1"/>
        </p:nvSpPr>
        <p:spPr>
          <a:xfrm>
            <a:off x="0" y="365124"/>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0F659B-E8AB-924F-B557-5473DA424423}"/>
              </a:ext>
            </a:extLst>
          </p:cNvPr>
          <p:cNvSpPr>
            <a:spLocks noGrp="1"/>
          </p:cNvSpPr>
          <p:nvPr>
            <p:ph type="title" hasCustomPrompt="1"/>
          </p:nvPr>
        </p:nvSpPr>
        <p:spPr>
          <a:xfrm>
            <a:off x="838200" y="365125"/>
            <a:ext cx="10515600" cy="1325563"/>
          </a:xfrm>
          <a:prstGeom prst="rect">
            <a:avLst/>
          </a:prstGeom>
        </p:spPr>
        <p:txBody>
          <a:bodyPr>
            <a:normAutofit/>
          </a:bodyPr>
          <a:lstStyle>
            <a:lvl1pPr algn="ctr">
              <a:defRPr sz="3600"/>
            </a:lvl1pPr>
          </a:lstStyle>
          <a:p>
            <a:r>
              <a:rPr lang="en-US"/>
              <a:t>Project Partners</a:t>
            </a:r>
          </a:p>
        </p:txBody>
      </p:sp>
      <p:sp>
        <p:nvSpPr>
          <p:cNvPr id="11" name="Text Placeholder 2">
            <a:extLst>
              <a:ext uri="{FF2B5EF4-FFF2-40B4-BE49-F238E27FC236}">
                <a16:creationId xmlns:a16="http://schemas.microsoft.com/office/drawing/2014/main" id="{FBAF01E9-433C-314D-952E-EA0537671B63}"/>
              </a:ext>
            </a:extLst>
          </p:cNvPr>
          <p:cNvSpPr>
            <a:spLocks noGrp="1"/>
          </p:cNvSpPr>
          <p:nvPr>
            <p:ph type="body" idx="1" hasCustomPrompt="1"/>
          </p:nvPr>
        </p:nvSpPr>
        <p:spPr>
          <a:xfrm>
            <a:off x="838200" y="1960073"/>
            <a:ext cx="10515600" cy="1794514"/>
          </a:xfrm>
        </p:spPr>
        <p:txBody>
          <a:bodyPr>
            <a:noAutofit/>
          </a:bodyPr>
          <a:lstStyle>
            <a:lvl1pPr marL="0" indent="0" algn="ctr">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funding partners </a:t>
            </a:r>
          </a:p>
        </p:txBody>
      </p:sp>
      <p:pic>
        <p:nvPicPr>
          <p:cNvPr id="7" name="Picture 6" descr="Logo, company name&#10;&#10;Description automatically generated">
            <a:extLst>
              <a:ext uri="{FF2B5EF4-FFF2-40B4-BE49-F238E27FC236}">
                <a16:creationId xmlns:a16="http://schemas.microsoft.com/office/drawing/2014/main" id="{FF936D8C-61D5-3E4A-898F-4B2731DC2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7806" y="5618687"/>
            <a:ext cx="1883349" cy="1070464"/>
          </a:xfrm>
          <a:prstGeom prst="rect">
            <a:avLst/>
          </a:prstGeom>
        </p:spPr>
      </p:pic>
      <p:pic>
        <p:nvPicPr>
          <p:cNvPr id="8" name="Picture 7" descr="Logo, company name&#10;&#10;Description automatically generated">
            <a:extLst>
              <a:ext uri="{FF2B5EF4-FFF2-40B4-BE49-F238E27FC236}">
                <a16:creationId xmlns:a16="http://schemas.microsoft.com/office/drawing/2014/main" id="{36EF4EFA-A1A5-EA4D-8C86-AF27926A3B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9278" y="3730768"/>
            <a:ext cx="1904581" cy="1002556"/>
          </a:xfrm>
          <a:prstGeom prst="rect">
            <a:avLst/>
          </a:prstGeom>
        </p:spPr>
      </p:pic>
      <p:pic>
        <p:nvPicPr>
          <p:cNvPr id="9" name="Picture 8">
            <a:extLst>
              <a:ext uri="{FF2B5EF4-FFF2-40B4-BE49-F238E27FC236}">
                <a16:creationId xmlns:a16="http://schemas.microsoft.com/office/drawing/2014/main" id="{D0D29A5E-0E3D-EA4E-A710-549F9A522B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07917" y="3730768"/>
            <a:ext cx="2567409" cy="853827"/>
          </a:xfrm>
          <a:prstGeom prst="rect">
            <a:avLst/>
          </a:prstGeom>
        </p:spPr>
      </p:pic>
      <p:pic>
        <p:nvPicPr>
          <p:cNvPr id="10" name="Picture 9" descr="Text&#10;&#10;Description automatically generated">
            <a:extLst>
              <a:ext uri="{FF2B5EF4-FFF2-40B4-BE49-F238E27FC236}">
                <a16:creationId xmlns:a16="http://schemas.microsoft.com/office/drawing/2014/main" id="{B0B955AC-40C5-5045-AC04-FB1792CB3A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114" y="3887886"/>
            <a:ext cx="2104757" cy="688319"/>
          </a:xfrm>
          <a:prstGeom prst="rect">
            <a:avLst/>
          </a:prstGeom>
        </p:spPr>
      </p:pic>
      <p:pic>
        <p:nvPicPr>
          <p:cNvPr id="12" name="Picture 11">
            <a:extLst>
              <a:ext uri="{FF2B5EF4-FFF2-40B4-BE49-F238E27FC236}">
                <a16:creationId xmlns:a16="http://schemas.microsoft.com/office/drawing/2014/main" id="{CF3DB83C-56A9-FE4A-8EB2-A55C9F253E7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6756" y="4412249"/>
            <a:ext cx="1913160" cy="1390968"/>
          </a:xfrm>
          <a:prstGeom prst="rect">
            <a:avLst/>
          </a:prstGeom>
        </p:spPr>
      </p:pic>
      <p:pic>
        <p:nvPicPr>
          <p:cNvPr id="14" name="Picture 13">
            <a:extLst>
              <a:ext uri="{FF2B5EF4-FFF2-40B4-BE49-F238E27FC236}">
                <a16:creationId xmlns:a16="http://schemas.microsoft.com/office/drawing/2014/main" id="{317CFA5B-A576-AB47-9610-B7E798E1A61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8197" y="5732940"/>
            <a:ext cx="1647134" cy="841959"/>
          </a:xfrm>
          <a:prstGeom prst="rect">
            <a:avLst/>
          </a:prstGeom>
        </p:spPr>
      </p:pic>
      <p:pic>
        <p:nvPicPr>
          <p:cNvPr id="15" name="Picture 14" descr="A picture containing text, device&#10;&#10;Description automatically generated">
            <a:extLst>
              <a:ext uri="{FF2B5EF4-FFF2-40B4-BE49-F238E27FC236}">
                <a16:creationId xmlns:a16="http://schemas.microsoft.com/office/drawing/2014/main" id="{0FC007E7-172B-FD40-A89F-B7EB4E22D4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8197" y="4482526"/>
            <a:ext cx="1618184" cy="1250414"/>
          </a:xfrm>
          <a:prstGeom prst="rect">
            <a:avLst/>
          </a:prstGeom>
        </p:spPr>
      </p:pic>
      <p:pic>
        <p:nvPicPr>
          <p:cNvPr id="5" name="Picture 4" descr="Logo, company name&#10;&#10;Description automatically generated">
            <a:extLst>
              <a:ext uri="{FF2B5EF4-FFF2-40B4-BE49-F238E27FC236}">
                <a16:creationId xmlns:a16="http://schemas.microsoft.com/office/drawing/2014/main" id="{53620BF1-B133-30AD-EC62-60DF74D09F25}"/>
              </a:ext>
            </a:extLst>
          </p:cNvPr>
          <p:cNvPicPr>
            <a:picLocks noChangeAspect="1"/>
          </p:cNvPicPr>
          <p:nvPr userDrawn="1"/>
        </p:nvPicPr>
        <p:blipFill>
          <a:blip r:embed="rId9"/>
          <a:stretch>
            <a:fillRect/>
          </a:stretch>
        </p:blipFill>
        <p:spPr>
          <a:xfrm>
            <a:off x="4777600" y="5428542"/>
            <a:ext cx="1980072" cy="1146357"/>
          </a:xfrm>
          <a:prstGeom prst="rect">
            <a:avLst/>
          </a:prstGeom>
        </p:spPr>
      </p:pic>
    </p:spTree>
    <p:extLst>
      <p:ext uri="{BB962C8B-B14F-4D97-AF65-F5344CB8AC3E}">
        <p14:creationId xmlns:p14="http://schemas.microsoft.com/office/powerpoint/2010/main" val="252560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rtual Tip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8F17D2-75FD-6546-B289-1209F1F6BAD5}"/>
              </a:ext>
            </a:extLst>
          </p:cNvPr>
          <p:cNvSpPr/>
          <p:nvPr userDrawn="1"/>
        </p:nvSpPr>
        <p:spPr>
          <a:xfrm>
            <a:off x="0" y="365124"/>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50F659B-E8AB-924F-B557-5473DA424423}"/>
              </a:ext>
            </a:extLst>
          </p:cNvPr>
          <p:cNvSpPr>
            <a:spLocks noGrp="1"/>
          </p:cNvSpPr>
          <p:nvPr>
            <p:ph type="title" hasCustomPrompt="1"/>
          </p:nvPr>
        </p:nvSpPr>
        <p:spPr>
          <a:xfrm>
            <a:off x="838200" y="365125"/>
            <a:ext cx="10515600" cy="1325563"/>
          </a:xfrm>
          <a:prstGeom prst="rect">
            <a:avLst/>
          </a:prstGeom>
        </p:spPr>
        <p:txBody>
          <a:bodyPr>
            <a:normAutofit/>
          </a:bodyPr>
          <a:lstStyle>
            <a:lvl1pPr algn="ctr">
              <a:defRPr sz="3600"/>
            </a:lvl1pPr>
          </a:lstStyle>
          <a:p>
            <a:r>
              <a:rPr lang="en-US"/>
              <a:t>Virtual Tips </a:t>
            </a:r>
          </a:p>
        </p:txBody>
      </p:sp>
      <p:grpSp>
        <p:nvGrpSpPr>
          <p:cNvPr id="7" name="Group 6">
            <a:extLst>
              <a:ext uri="{FF2B5EF4-FFF2-40B4-BE49-F238E27FC236}">
                <a16:creationId xmlns:a16="http://schemas.microsoft.com/office/drawing/2014/main" id="{37B01337-E082-5F44-B9AF-6B563BA4706D}"/>
              </a:ext>
            </a:extLst>
          </p:cNvPr>
          <p:cNvGrpSpPr/>
          <p:nvPr userDrawn="1"/>
        </p:nvGrpSpPr>
        <p:grpSpPr>
          <a:xfrm>
            <a:off x="8452624" y="989620"/>
            <a:ext cx="3499568" cy="5270901"/>
            <a:chOff x="-63563" y="1450663"/>
            <a:chExt cx="3414737" cy="5238342"/>
          </a:xfrm>
        </p:grpSpPr>
        <p:sp>
          <p:nvSpPr>
            <p:cNvPr id="8" name="Rounded Rectangle 7">
              <a:extLst>
                <a:ext uri="{FF2B5EF4-FFF2-40B4-BE49-F238E27FC236}">
                  <a16:creationId xmlns:a16="http://schemas.microsoft.com/office/drawing/2014/main" id="{61150222-76DB-6C40-9B28-51222F696EBD}"/>
                </a:ext>
              </a:extLst>
            </p:cNvPr>
            <p:cNvSpPr/>
            <p:nvPr/>
          </p:nvSpPr>
          <p:spPr>
            <a:xfrm>
              <a:off x="297097" y="1450663"/>
              <a:ext cx="2560484" cy="5238342"/>
            </a:xfrm>
            <a:prstGeom prst="roundRect">
              <a:avLst/>
            </a:prstGeom>
            <a:solidFill>
              <a:schemeClr val="bg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9" name="Picture 8">
              <a:extLst>
                <a:ext uri="{FF2B5EF4-FFF2-40B4-BE49-F238E27FC236}">
                  <a16:creationId xmlns:a16="http://schemas.microsoft.com/office/drawing/2014/main" id="{A5B64F36-1A7D-F44C-B17F-803A3094C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3" y="2935360"/>
              <a:ext cx="2538561" cy="164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1C0D083-6B62-0243-A32A-B99415BB1DDF}"/>
                </a:ext>
              </a:extLst>
            </p:cNvPr>
            <p:cNvSpPr txBox="1"/>
            <p:nvPr/>
          </p:nvSpPr>
          <p:spPr>
            <a:xfrm>
              <a:off x="397763" y="1646824"/>
              <a:ext cx="2359152" cy="1231106"/>
            </a:xfrm>
            <a:prstGeom prst="rect">
              <a:avLst/>
            </a:prstGeom>
            <a:noFill/>
          </p:spPr>
          <p:txBody>
            <a:bodyPr wrap="square" rtlCol="0">
              <a:spAutoFit/>
            </a:bodyPr>
            <a:lstStyle/>
            <a:p>
              <a:pPr algn="ctr"/>
              <a:r>
                <a:rPr lang="en-US" sz="2000" b="1">
                  <a:solidFill>
                    <a:schemeClr val="bg1"/>
                  </a:solidFill>
                </a:rPr>
                <a:t>CAMERAS ON</a:t>
              </a:r>
            </a:p>
            <a:p>
              <a:pPr algn="ctr"/>
              <a:r>
                <a:rPr lang="en-US">
                  <a:solidFill>
                    <a:schemeClr val="bg1"/>
                  </a:solidFill>
                </a:rPr>
                <a:t>Well-lit faces are</a:t>
              </a:r>
            </a:p>
            <a:p>
              <a:pPr algn="ctr"/>
              <a:r>
                <a:rPr lang="en-US">
                  <a:solidFill>
                    <a:schemeClr val="bg1"/>
                  </a:solidFill>
                </a:rPr>
                <a:t>more engaging!</a:t>
              </a:r>
            </a:p>
            <a:p>
              <a:endParaRPr lang="en-US"/>
            </a:p>
          </p:txBody>
        </p:sp>
        <p:pic>
          <p:nvPicPr>
            <p:cNvPr id="12" name="Picture 6">
              <a:extLst>
                <a:ext uri="{FF2B5EF4-FFF2-40B4-BE49-F238E27FC236}">
                  <a16:creationId xmlns:a16="http://schemas.microsoft.com/office/drawing/2014/main" id="{54818CE7-942C-5C48-9AD1-AE795E09D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289" y="4729043"/>
              <a:ext cx="2500885" cy="1768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Graphic 12" descr="Thumbs up sign with solid fill">
              <a:extLst>
                <a:ext uri="{FF2B5EF4-FFF2-40B4-BE49-F238E27FC236}">
                  <a16:creationId xmlns:a16="http://schemas.microsoft.com/office/drawing/2014/main" id="{46C11292-86D5-3D44-B7F3-8EC581F933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9434" y="3514891"/>
              <a:ext cx="554943" cy="554943"/>
            </a:xfrm>
            <a:prstGeom prst="rect">
              <a:avLst/>
            </a:prstGeom>
          </p:spPr>
        </p:pic>
        <p:pic>
          <p:nvPicPr>
            <p:cNvPr id="14" name="Graphic 13" descr="Thumbs Down with solid fill">
              <a:extLst>
                <a:ext uri="{FF2B5EF4-FFF2-40B4-BE49-F238E27FC236}">
                  <a16:creationId xmlns:a16="http://schemas.microsoft.com/office/drawing/2014/main" id="{9DBE025F-B6B9-684A-88B6-3FFBA65EF8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603" y="5407337"/>
              <a:ext cx="571181" cy="571181"/>
            </a:xfrm>
            <a:prstGeom prst="rect">
              <a:avLst/>
            </a:prstGeom>
          </p:spPr>
        </p:pic>
      </p:grpSp>
      <p:grpSp>
        <p:nvGrpSpPr>
          <p:cNvPr id="15" name="Group 14">
            <a:extLst>
              <a:ext uri="{FF2B5EF4-FFF2-40B4-BE49-F238E27FC236}">
                <a16:creationId xmlns:a16="http://schemas.microsoft.com/office/drawing/2014/main" id="{24B61D47-02F4-7243-80CC-703452A4415F}"/>
              </a:ext>
            </a:extLst>
          </p:cNvPr>
          <p:cNvGrpSpPr/>
          <p:nvPr userDrawn="1"/>
        </p:nvGrpSpPr>
        <p:grpSpPr>
          <a:xfrm>
            <a:off x="4274082" y="1885738"/>
            <a:ext cx="3436667" cy="4688127"/>
            <a:chOff x="671655" y="2522161"/>
            <a:chExt cx="3920182" cy="5361521"/>
          </a:xfrm>
        </p:grpSpPr>
        <p:sp>
          <p:nvSpPr>
            <p:cNvPr id="16" name="Rounded Rectangle 15">
              <a:extLst>
                <a:ext uri="{FF2B5EF4-FFF2-40B4-BE49-F238E27FC236}">
                  <a16:creationId xmlns:a16="http://schemas.microsoft.com/office/drawing/2014/main" id="{696B8C62-6520-C44D-B0DB-CCD06D8ED338}"/>
                </a:ext>
              </a:extLst>
            </p:cNvPr>
            <p:cNvSpPr/>
            <p:nvPr/>
          </p:nvSpPr>
          <p:spPr>
            <a:xfrm>
              <a:off x="671655" y="2522161"/>
              <a:ext cx="3920182" cy="5361521"/>
            </a:xfrm>
            <a:prstGeom prst="roundRect">
              <a:avLst/>
            </a:prstGeom>
            <a:solidFill>
              <a:schemeClr val="bg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Rectangle 16">
              <a:extLst>
                <a:ext uri="{FF2B5EF4-FFF2-40B4-BE49-F238E27FC236}">
                  <a16:creationId xmlns:a16="http://schemas.microsoft.com/office/drawing/2014/main" id="{A9BDA1FB-8DC3-B34E-B7DE-B91CEA9B059B}"/>
                </a:ext>
              </a:extLst>
            </p:cNvPr>
            <p:cNvSpPr/>
            <p:nvPr/>
          </p:nvSpPr>
          <p:spPr>
            <a:xfrm>
              <a:off x="820572" y="2805942"/>
              <a:ext cx="3657719" cy="1077013"/>
            </a:xfrm>
            <a:prstGeom prst="rect">
              <a:avLst/>
            </a:prstGeom>
          </p:spPr>
          <p:txBody>
            <a:bodyPr wrap="square">
              <a:spAutoFit/>
            </a:bodyPr>
            <a:lstStyle/>
            <a:p>
              <a:pPr algn="ctr"/>
              <a:r>
                <a:rPr lang="en-US" sz="2000" b="1">
                  <a:solidFill>
                    <a:schemeClr val="bg1"/>
                  </a:solidFill>
                </a:rPr>
                <a:t>PARTICIPATE</a:t>
              </a:r>
            </a:p>
            <a:p>
              <a:pPr algn="ctr"/>
              <a:r>
                <a:rPr lang="en-US">
                  <a:solidFill>
                    <a:schemeClr val="bg1"/>
                  </a:solidFill>
                </a:rPr>
                <a:t>Speak clearly, use the chat box, and actively engage.</a:t>
              </a:r>
            </a:p>
          </p:txBody>
        </p:sp>
      </p:grpSp>
      <p:pic>
        <p:nvPicPr>
          <p:cNvPr id="18" name="Picture 22" descr="19,548 Zoom Meeting Illustrations &amp; Clip Art - iStock">
            <a:extLst>
              <a:ext uri="{FF2B5EF4-FFF2-40B4-BE49-F238E27FC236}">
                <a16:creationId xmlns:a16="http://schemas.microsoft.com/office/drawing/2014/main" id="{64F83E36-3173-D34F-B71E-25FBD93F001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26617" y="3625070"/>
            <a:ext cx="2603853" cy="1952890"/>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a:extLst>
              <a:ext uri="{FF2B5EF4-FFF2-40B4-BE49-F238E27FC236}">
                <a16:creationId xmlns:a16="http://schemas.microsoft.com/office/drawing/2014/main" id="{A31C4F74-3072-E840-A3A9-48DD65E7A491}"/>
              </a:ext>
            </a:extLst>
          </p:cNvPr>
          <p:cNvSpPr/>
          <p:nvPr userDrawn="1"/>
        </p:nvSpPr>
        <p:spPr>
          <a:xfrm>
            <a:off x="740546" y="1322355"/>
            <a:ext cx="2746726" cy="2641606"/>
          </a:xfrm>
          <a:prstGeom prst="roundRect">
            <a:avLst/>
          </a:prstGeom>
          <a:solidFill>
            <a:schemeClr val="bg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174"/>
              </a:solidFill>
            </a:endParaRPr>
          </a:p>
          <a:p>
            <a:pPr algn="ctr"/>
            <a:endParaRPr lang="en-US">
              <a:solidFill>
                <a:schemeClr val="accent3"/>
              </a:solidFill>
            </a:endParaRPr>
          </a:p>
        </p:txBody>
      </p:sp>
      <p:sp>
        <p:nvSpPr>
          <p:cNvPr id="20" name="Rectangle 19">
            <a:extLst>
              <a:ext uri="{FF2B5EF4-FFF2-40B4-BE49-F238E27FC236}">
                <a16:creationId xmlns:a16="http://schemas.microsoft.com/office/drawing/2014/main" id="{A51D4589-78FC-0044-B4F2-63B46B20B590}"/>
              </a:ext>
            </a:extLst>
          </p:cNvPr>
          <p:cNvSpPr/>
          <p:nvPr userDrawn="1"/>
        </p:nvSpPr>
        <p:spPr>
          <a:xfrm>
            <a:off x="27684" y="1494059"/>
            <a:ext cx="4171408" cy="954107"/>
          </a:xfrm>
          <a:prstGeom prst="rect">
            <a:avLst/>
          </a:prstGeom>
        </p:spPr>
        <p:txBody>
          <a:bodyPr wrap="square">
            <a:spAutoFit/>
          </a:bodyPr>
          <a:lstStyle/>
          <a:p>
            <a:pPr algn="ctr"/>
            <a:r>
              <a:rPr lang="en-US" sz="2000" b="1">
                <a:solidFill>
                  <a:schemeClr val="bg1"/>
                </a:solidFill>
              </a:rPr>
              <a:t>TESTING 1, 2, 3</a:t>
            </a:r>
          </a:p>
          <a:p>
            <a:pPr algn="ctr"/>
            <a:r>
              <a:rPr lang="en-US">
                <a:solidFill>
                  <a:schemeClr val="bg1"/>
                </a:solidFill>
              </a:rPr>
              <a:t>Test both audio &amp;</a:t>
            </a:r>
          </a:p>
          <a:p>
            <a:pPr algn="ctr"/>
            <a:r>
              <a:rPr lang="en-US">
                <a:solidFill>
                  <a:schemeClr val="bg1"/>
                </a:solidFill>
              </a:rPr>
              <a:t>video in advance</a:t>
            </a:r>
          </a:p>
        </p:txBody>
      </p:sp>
      <p:pic>
        <p:nvPicPr>
          <p:cNvPr id="21" name="Picture 8" descr="Sound icon PNG">
            <a:extLst>
              <a:ext uri="{FF2B5EF4-FFF2-40B4-BE49-F238E27FC236}">
                <a16:creationId xmlns:a16="http://schemas.microsoft.com/office/drawing/2014/main" id="{B493BC74-7B39-0740-BF22-16F83193F1F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27356" y="2647272"/>
            <a:ext cx="1172063" cy="11720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Zoom call etiquette – Academic Technology Help Center">
            <a:extLst>
              <a:ext uri="{FF2B5EF4-FFF2-40B4-BE49-F238E27FC236}">
                <a16:creationId xmlns:a16="http://schemas.microsoft.com/office/drawing/2014/main" id="{6A953BDD-47AF-9147-9402-D510088D18F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626" t="28464" b="8495"/>
          <a:stretch/>
        </p:blipFill>
        <p:spPr bwMode="auto">
          <a:xfrm>
            <a:off x="239808" y="4943785"/>
            <a:ext cx="3675729" cy="1316736"/>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E96715A8-11A9-C44A-93BF-0EFE444CE661}"/>
              </a:ext>
            </a:extLst>
          </p:cNvPr>
          <p:cNvSpPr/>
          <p:nvPr userDrawn="1"/>
        </p:nvSpPr>
        <p:spPr>
          <a:xfrm>
            <a:off x="236600" y="4135665"/>
            <a:ext cx="3678937" cy="746811"/>
          </a:xfrm>
          <a:prstGeom prst="roundRect">
            <a:avLst/>
          </a:prstGeom>
          <a:solidFill>
            <a:schemeClr val="bg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174"/>
              </a:solidFill>
            </a:endParaRPr>
          </a:p>
          <a:p>
            <a:pPr algn="ctr"/>
            <a:r>
              <a:rPr lang="en-US" sz="2000" b="1">
                <a:solidFill>
                  <a:schemeClr val="bg1"/>
                </a:solidFill>
              </a:rPr>
              <a:t>MUTE YOURSELF</a:t>
            </a:r>
          </a:p>
          <a:p>
            <a:pPr algn="ctr"/>
            <a:r>
              <a:rPr lang="en-US">
                <a:solidFill>
                  <a:schemeClr val="bg1"/>
                </a:solidFill>
              </a:rPr>
              <a:t>when you’re not speaking.</a:t>
            </a:r>
          </a:p>
          <a:p>
            <a:pPr algn="ctr"/>
            <a:endParaRPr lang="en-US">
              <a:solidFill>
                <a:schemeClr val="accent3"/>
              </a:solidFill>
            </a:endParaRPr>
          </a:p>
        </p:txBody>
      </p:sp>
    </p:spTree>
    <p:extLst>
      <p:ext uri="{BB962C8B-B14F-4D97-AF65-F5344CB8AC3E}">
        <p14:creationId xmlns:p14="http://schemas.microsoft.com/office/powerpoint/2010/main" val="211606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FBFCC-70D5-0D18-6A90-DB754EC4E77B}"/>
              </a:ext>
            </a:extLst>
          </p:cNvPr>
          <p:cNvSpPr>
            <a:spLocks noGrp="1"/>
          </p:cNvSpPr>
          <p:nvPr>
            <p:ph type="sldNum" sz="quarter" idx="10"/>
          </p:nvPr>
        </p:nvSpPr>
        <p:spPr/>
        <p:txBody>
          <a:bodyPr/>
          <a:lstStyle/>
          <a:p>
            <a:fld id="{55EB013D-78C3-6C48-8A7A-B58A6CA57E54}" type="slidenum">
              <a:rPr lang="en-US" smtClean="0"/>
              <a:t>‹#›</a:t>
            </a:fld>
            <a:endParaRPr lang="en-US"/>
          </a:p>
        </p:txBody>
      </p:sp>
    </p:spTree>
    <p:extLst>
      <p:ext uri="{BB962C8B-B14F-4D97-AF65-F5344CB8AC3E}">
        <p14:creationId xmlns:p14="http://schemas.microsoft.com/office/powerpoint/2010/main" val="149140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57A8-73E6-B2C2-9CE8-EF68C199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8CFAB-6ABD-6142-C5C3-C4C42C891DAB}"/>
              </a:ext>
            </a:extLst>
          </p:cNvPr>
          <p:cNvSpPr>
            <a:spLocks noGrp="1"/>
          </p:cNvSpPr>
          <p:nvPr>
            <p:ph idx="1"/>
          </p:nvPr>
        </p:nvSpPr>
        <p:spPr>
          <a:xfrm>
            <a:off x="5564220" y="1825625"/>
            <a:ext cx="5789579" cy="4351338"/>
          </a:xfrm>
        </p:spPr>
        <p:txBody>
          <a:bodyPr/>
          <a:lstStyle/>
          <a:p>
            <a:pPr lvl="0"/>
            <a:endParaRPr lang="en-US" dirty="0"/>
          </a:p>
        </p:txBody>
      </p:sp>
      <p:sp>
        <p:nvSpPr>
          <p:cNvPr id="4" name="Date Placeholder 3">
            <a:extLst>
              <a:ext uri="{FF2B5EF4-FFF2-40B4-BE49-F238E27FC236}">
                <a16:creationId xmlns:a16="http://schemas.microsoft.com/office/drawing/2014/main" id="{45241986-8E27-66A3-157C-1ADEC7071F4A}"/>
              </a:ext>
            </a:extLst>
          </p:cNvPr>
          <p:cNvSpPr>
            <a:spLocks noGrp="1"/>
          </p:cNvSpPr>
          <p:nvPr>
            <p:ph type="dt" sz="half" idx="10"/>
          </p:nvPr>
        </p:nvSpPr>
        <p:spPr/>
        <p:txBody>
          <a:bodyPr/>
          <a:lstStyle/>
          <a:p>
            <a:fld id="{AF7D7ADC-76F0-C440-AC10-1476134A69EA}" type="datetimeFigureOut">
              <a:rPr lang="en-US" smtClean="0"/>
              <a:t>11/15/2024</a:t>
            </a:fld>
            <a:endParaRPr lang="en-US" dirty="0"/>
          </a:p>
        </p:txBody>
      </p:sp>
      <p:sp>
        <p:nvSpPr>
          <p:cNvPr id="5" name="Footer Placeholder 4">
            <a:extLst>
              <a:ext uri="{FF2B5EF4-FFF2-40B4-BE49-F238E27FC236}">
                <a16:creationId xmlns:a16="http://schemas.microsoft.com/office/drawing/2014/main" id="{E19856B3-4FFF-83B9-9746-058F9CDB34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F295E4-518B-85B0-4D9B-42E9C4D08DF4}"/>
              </a:ext>
            </a:extLst>
          </p:cNvPr>
          <p:cNvSpPr>
            <a:spLocks noGrp="1"/>
          </p:cNvSpPr>
          <p:nvPr>
            <p:ph type="sldNum" sz="quarter" idx="12"/>
          </p:nvPr>
        </p:nvSpPr>
        <p:spPr/>
        <p:txBody>
          <a:bodyPr/>
          <a:lstStyle/>
          <a:p>
            <a:fld id="{56E3F38F-19DB-974B-AEEC-2547F6860E55}" type="slidenum">
              <a:rPr lang="en-US" smtClean="0"/>
              <a:t>‹#›</a:t>
            </a:fld>
            <a:endParaRPr lang="en-US" dirty="0"/>
          </a:p>
        </p:txBody>
      </p:sp>
    </p:spTree>
    <p:extLst>
      <p:ext uri="{BB962C8B-B14F-4D97-AF65-F5344CB8AC3E}">
        <p14:creationId xmlns:p14="http://schemas.microsoft.com/office/powerpoint/2010/main" val="38285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763" y="319150"/>
            <a:ext cx="12187555" cy="1457325"/>
          </a:xfrm>
          <a:custGeom>
            <a:avLst/>
            <a:gdLst/>
            <a:ahLst/>
            <a:cxnLst/>
            <a:rect l="l" t="t" r="r" b="b"/>
            <a:pathLst>
              <a:path w="12187555" h="1457325">
                <a:moveTo>
                  <a:pt x="12187236" y="0"/>
                </a:moveTo>
                <a:lnTo>
                  <a:pt x="0" y="0"/>
                </a:lnTo>
                <a:lnTo>
                  <a:pt x="0" y="1457325"/>
                </a:lnTo>
                <a:lnTo>
                  <a:pt x="12187236" y="1457325"/>
                </a:lnTo>
                <a:lnTo>
                  <a:pt x="12187236" y="0"/>
                </a:lnTo>
                <a:close/>
              </a:path>
            </a:pathLst>
          </a:custGeom>
          <a:solidFill>
            <a:srgbClr val="1B62AE"/>
          </a:solidFill>
        </p:spPr>
        <p:txBody>
          <a:bodyPr wrap="square" lIns="0" tIns="0" rIns="0" bIns="0" rtlCol="0"/>
          <a:lstStyle/>
          <a:p>
            <a:endParaRPr/>
          </a:p>
        </p:txBody>
      </p:sp>
      <p:sp>
        <p:nvSpPr>
          <p:cNvPr id="17" name="bg object 17"/>
          <p:cNvSpPr/>
          <p:nvPr/>
        </p:nvSpPr>
        <p:spPr>
          <a:xfrm>
            <a:off x="4763" y="319150"/>
            <a:ext cx="12187555" cy="1457325"/>
          </a:xfrm>
          <a:custGeom>
            <a:avLst/>
            <a:gdLst/>
            <a:ahLst/>
            <a:cxnLst/>
            <a:rect l="l" t="t" r="r" b="b"/>
            <a:pathLst>
              <a:path w="12187555" h="1457325">
                <a:moveTo>
                  <a:pt x="12187236" y="0"/>
                </a:moveTo>
                <a:lnTo>
                  <a:pt x="0" y="0"/>
                </a:lnTo>
                <a:lnTo>
                  <a:pt x="0" y="1457325"/>
                </a:lnTo>
                <a:lnTo>
                  <a:pt x="12187236" y="1457325"/>
                </a:lnTo>
              </a:path>
            </a:pathLst>
          </a:custGeom>
          <a:ln w="12700">
            <a:solidFill>
              <a:srgbClr val="2E528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137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14A9-059E-41A9-9425-B5FCB0028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473E1-99C3-4C1D-B044-44410661E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45D38-A3B1-4277-80F3-E3F0C9A3AA19}"/>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077E7E79-EA8D-421D-8033-74F8926D0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BE355-FE52-4786-8C1E-83EE7D620B42}"/>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364057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0407-2516-4F59-A476-F817FD0C9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6DC44-423F-4E6C-9294-CA39075C1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E45D6-631C-4C7A-8F12-D39AEF29B711}"/>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5E8856A4-6FD5-4A30-A8C2-7BC0598C3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1C200-DABD-40FC-9D50-DE2051C97E27}"/>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357773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9C4E-1016-42CC-8DD2-7B7A5645C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95859-63C7-4511-8943-F5F6640B3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5D1AD-ECD1-4C6D-AF71-6CA25396416F}"/>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5BA5E1C4-B7D1-49E9-9243-10F7ABE78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4423B-D80E-4AC9-9D47-6E0F1DAFBA7D}"/>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22332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A20379-C015-C342-913C-05F2913C7A2E}"/>
              </a:ext>
            </a:extLst>
          </p:cNvPr>
          <p:cNvSpPr/>
          <p:nvPr userDrawn="1"/>
        </p:nvSpPr>
        <p:spPr>
          <a:xfrm>
            <a:off x="0" y="4569268"/>
            <a:ext cx="12192000" cy="2288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F36634-1D3A-E649-82A0-45E3E98DCD43}"/>
              </a:ext>
            </a:extLst>
          </p:cNvPr>
          <p:cNvSpPr/>
          <p:nvPr userDrawn="1"/>
        </p:nvSpPr>
        <p:spPr>
          <a:xfrm>
            <a:off x="0" y="4252545"/>
            <a:ext cx="12192000" cy="40593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508A3-FCC7-9342-B379-95453B64E5AD}"/>
              </a:ext>
            </a:extLst>
          </p:cNvPr>
          <p:cNvSpPr>
            <a:spLocks noGrp="1"/>
          </p:cNvSpPr>
          <p:nvPr>
            <p:ph type="ctrTitle" hasCustomPrompt="1"/>
          </p:nvPr>
        </p:nvSpPr>
        <p:spPr>
          <a:xfrm>
            <a:off x="982265" y="295261"/>
            <a:ext cx="10227469" cy="998885"/>
          </a:xfrm>
          <a:prstGeom prst="rect">
            <a:avLst/>
          </a:prstGeom>
        </p:spPr>
        <p:txBody>
          <a:bodyPr anchor="t" anchorCtr="0"/>
          <a:lstStyle>
            <a:lvl1pPr algn="ctr">
              <a:defRPr sz="6000">
                <a:solidFill>
                  <a:schemeClr val="bg1"/>
                </a:solidFill>
                <a:effectLst>
                  <a:outerShdw blurRad="38100" dist="38100" dir="2700000" algn="tl">
                    <a:srgbClr val="000000">
                      <a:alpha val="43137"/>
                    </a:srgbClr>
                  </a:outerShdw>
                </a:effectLst>
              </a:defRPr>
            </a:lvl1pPr>
          </a:lstStyle>
          <a:p>
            <a:r>
              <a:rPr lang="en-US"/>
              <a:t>Vaping ECHO for Education </a:t>
            </a:r>
          </a:p>
        </p:txBody>
      </p:sp>
      <p:sp>
        <p:nvSpPr>
          <p:cNvPr id="11" name="Title 1">
            <a:extLst>
              <a:ext uri="{FF2B5EF4-FFF2-40B4-BE49-F238E27FC236}">
                <a16:creationId xmlns:a16="http://schemas.microsoft.com/office/drawing/2014/main" id="{982BD4BA-C7EB-674B-B62F-15603933626E}"/>
              </a:ext>
            </a:extLst>
          </p:cNvPr>
          <p:cNvSpPr txBox="1">
            <a:spLocks/>
          </p:cNvSpPr>
          <p:nvPr userDrawn="1"/>
        </p:nvSpPr>
        <p:spPr>
          <a:xfrm>
            <a:off x="3897592" y="5140462"/>
            <a:ext cx="7206925" cy="998885"/>
          </a:xfrm>
          <a:prstGeom prst="rect">
            <a:avLst/>
          </a:prstGeom>
        </p:spPr>
        <p:txBody>
          <a:bodyPr vert="horz" lIns="91440" tIns="45720" rIns="91440" bIns="45720" rtlCol="0" anchor="t" anchorCtr="0">
            <a:normAutofit fontScale="70000" lnSpcReduction="20000"/>
          </a:bodyPr>
          <a:lstStyle>
            <a:lvl1pPr algn="ctr" defTabSz="914400" rtl="0" eaLnBrk="1" latinLnBrk="0" hangingPunct="1">
              <a:lnSpc>
                <a:spcPct val="90000"/>
              </a:lnSpc>
              <a:spcBef>
                <a:spcPct val="0"/>
              </a:spcBef>
              <a:buNone/>
              <a:defRPr sz="6000" b="1" i="0" kern="1200">
                <a:solidFill>
                  <a:schemeClr val="tx1"/>
                </a:solidFill>
                <a:latin typeface="Gill Sans SemiBold" panose="020B0502020104020203" pitchFamily="34" charset="-79"/>
                <a:ea typeface="+mj-ea"/>
                <a:cs typeface="Gill Sans SemiBold" panose="020B0502020104020203" pitchFamily="34" charset="-79"/>
              </a:defRPr>
            </a:lvl1pPr>
          </a:lstStyle>
          <a:p>
            <a:r>
              <a:rPr lang="en-US"/>
              <a:t>Click here to add session name</a:t>
            </a:r>
          </a:p>
        </p:txBody>
      </p:sp>
      <p:pic>
        <p:nvPicPr>
          <p:cNvPr id="9" name="Picture 8" descr="Logo, company name&#10;&#10;Description automatically generated">
            <a:extLst>
              <a:ext uri="{FF2B5EF4-FFF2-40B4-BE49-F238E27FC236}">
                <a16:creationId xmlns:a16="http://schemas.microsoft.com/office/drawing/2014/main" id="{7B1DF853-A823-BD46-921C-D40C5B2FB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041" y="4975201"/>
            <a:ext cx="2525510" cy="1329408"/>
          </a:xfrm>
          <a:prstGeom prst="rect">
            <a:avLst/>
          </a:prstGeom>
        </p:spPr>
      </p:pic>
    </p:spTree>
    <p:extLst>
      <p:ext uri="{BB962C8B-B14F-4D97-AF65-F5344CB8AC3E}">
        <p14:creationId xmlns:p14="http://schemas.microsoft.com/office/powerpoint/2010/main" val="4150069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C6F1-E514-4F86-B13C-AC9304FA4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8902C-5508-4319-A69A-3BDF07CA7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7582C-BAEF-400A-A107-B69713FB8E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9F330A-C8B5-4775-8592-F9672A95A194}"/>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6" name="Footer Placeholder 5">
            <a:extLst>
              <a:ext uri="{FF2B5EF4-FFF2-40B4-BE49-F238E27FC236}">
                <a16:creationId xmlns:a16="http://schemas.microsoft.com/office/drawing/2014/main" id="{2047E1A1-68C1-447E-997B-189B010E9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D7FCB-0942-4B1D-81AE-0EA1C37BC008}"/>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362397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F62-BB87-4E2A-99EC-E6F35D5A7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61AE7-D57D-4F21-AADC-9AC9D31AF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97183-C4DA-4214-9786-3F6A53B07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B5D098-AC17-4934-8834-44BD7CD29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22200B-D924-4770-9081-D8F8900AC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36A9B-D696-4C46-98F2-9D3BBC0DF1A4}"/>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8" name="Footer Placeholder 7">
            <a:extLst>
              <a:ext uri="{FF2B5EF4-FFF2-40B4-BE49-F238E27FC236}">
                <a16:creationId xmlns:a16="http://schemas.microsoft.com/office/drawing/2014/main" id="{C5E6349E-E652-4C33-91E5-85AF4143F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0B04C3-F007-4E13-9279-F5043B28ED94}"/>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1636601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455B-40A6-4554-9722-4D8A0D1E6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CD5B2-5247-4D78-AB12-A8EBC2E26A12}"/>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4" name="Footer Placeholder 3">
            <a:extLst>
              <a:ext uri="{FF2B5EF4-FFF2-40B4-BE49-F238E27FC236}">
                <a16:creationId xmlns:a16="http://schemas.microsoft.com/office/drawing/2014/main" id="{1B03D723-33F3-45FB-A08F-070F97A034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0379F9-36A0-43AB-BD02-32719D959B1D}"/>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18430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F6911-4756-4B9C-AF59-988950B536ED}"/>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3" name="Footer Placeholder 2">
            <a:extLst>
              <a:ext uri="{FF2B5EF4-FFF2-40B4-BE49-F238E27FC236}">
                <a16:creationId xmlns:a16="http://schemas.microsoft.com/office/drawing/2014/main" id="{354A2610-6D96-4672-8D3A-178032924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E43264-4BD7-4FCF-B9A6-D26F1518227D}"/>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433252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4627-5662-474D-9A7D-9518B826D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63CDF-91A8-4CAD-AF20-88A1A3E22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E84405-051F-40C4-A18A-BF1B6589B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8F3AF-6C40-4F76-BCDC-8BFEC3995D19}"/>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6" name="Footer Placeholder 5">
            <a:extLst>
              <a:ext uri="{FF2B5EF4-FFF2-40B4-BE49-F238E27FC236}">
                <a16:creationId xmlns:a16="http://schemas.microsoft.com/office/drawing/2014/main" id="{670CDEE6-840C-4290-97E6-E0F163DD1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9F5FA-5958-414A-B473-86C4A9D2DA76}"/>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333785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5394-7A25-4827-8477-30D949A60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A50BC-6D97-48EB-981B-1C5FE51BE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839E64-9C53-45CB-A32C-E9641A40C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DFC8B-0D52-4259-B028-B3F1C518F3CC}"/>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6" name="Footer Placeholder 5">
            <a:extLst>
              <a:ext uri="{FF2B5EF4-FFF2-40B4-BE49-F238E27FC236}">
                <a16:creationId xmlns:a16="http://schemas.microsoft.com/office/drawing/2014/main" id="{E49345B4-AECC-4CC0-8461-FA3AFF7F4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03F86-5A31-4137-8E8D-1CE0E2F7C05F}"/>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422731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061C-1D46-4DC7-9BAA-93BE957B1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D4290-B807-4F0B-BA35-1CF6A8FB5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BA23F-C142-4E46-A924-C43B785300E6}"/>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F81125B1-AECE-4DD5-B326-A1935B24F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6D26D-C151-4B6D-A9F8-53FCA961AC47}"/>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60669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16CED-2BB8-4447-A89B-FE68FFAD2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37F76-E8CD-4986-BE27-0D7C36608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DAA5F-F727-48A2-BFF8-BF604F861F9D}"/>
              </a:ext>
            </a:extLst>
          </p:cNvPr>
          <p:cNvSpPr>
            <a:spLocks noGrp="1"/>
          </p:cNvSpPr>
          <p:nvPr>
            <p:ph type="dt" sz="half" idx="10"/>
          </p:nvPr>
        </p:nvSpPr>
        <p:spPr/>
        <p:txBody>
          <a:body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5DC96457-61E5-4D9C-B940-D39A9EF6C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C30F4-0A76-4D26-A265-189C6D19BD8B}"/>
              </a:ext>
            </a:extLst>
          </p:cNvPr>
          <p:cNvSpPr>
            <a:spLocks noGrp="1"/>
          </p:cNvSpPr>
          <p:nvPr>
            <p:ph type="sldNum" sz="quarter" idx="12"/>
          </p:nvPr>
        </p:nvSpPr>
        <p:spPr/>
        <p:txBody>
          <a:bodyPr/>
          <a:lstStyle/>
          <a:p>
            <a:fld id="{12D77C93-ED34-404D-8C14-F9F615F7EE1A}" type="slidenum">
              <a:rPr lang="en-US" smtClean="0"/>
              <a:t>‹#›</a:t>
            </a:fld>
            <a:endParaRPr lang="en-US"/>
          </a:p>
        </p:txBody>
      </p:sp>
    </p:spTree>
    <p:extLst>
      <p:ext uri="{BB962C8B-B14F-4D97-AF65-F5344CB8AC3E}">
        <p14:creationId xmlns:p14="http://schemas.microsoft.com/office/powerpoint/2010/main" val="665729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text with sub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1F4059-05B2-4046-95B6-E976F80501AC}"/>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98A4A5FE-A970-4AC0-BEB3-216907648C22}"/>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BF7C6425-9813-4067-952B-EF56DFB8AB80}"/>
              </a:ext>
            </a:extLst>
          </p:cNvPr>
          <p:cNvSpPr txBox="1">
            <a:spLocks noChangeArrowheads="1"/>
          </p:cNvSpPr>
          <p:nvPr userDrawn="1"/>
        </p:nvSpPr>
        <p:spPr bwMode="auto">
          <a:xfrm>
            <a:off x="2857500" y="6472238"/>
            <a:ext cx="646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8" name="Picture 6">
            <a:extLst>
              <a:ext uri="{FF2B5EF4-FFF2-40B4-BE49-F238E27FC236}">
                <a16:creationId xmlns:a16="http://schemas.microsoft.com/office/drawing/2014/main" id="{92A1DADC-9810-4366-9D23-47F3FB16725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80999" y="2063201"/>
            <a:ext cx="11430001" cy="3956599"/>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9"/>
          <p:cNvSpPr>
            <a:spLocks noGrp="1"/>
          </p:cNvSpPr>
          <p:nvPr>
            <p:ph type="body" sz="quarter" idx="11"/>
          </p:nvPr>
        </p:nvSpPr>
        <p:spPr>
          <a:xfrm>
            <a:off x="380999" y="1295400"/>
            <a:ext cx="11430001" cy="767801"/>
          </a:xfrm>
          <a:prstGeom prst="rect">
            <a:avLst/>
          </a:prstGeo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itle 7">
            <a:extLst>
              <a:ext uri="{FF2B5EF4-FFF2-40B4-BE49-F238E27FC236}">
                <a16:creationId xmlns:a16="http://schemas.microsoft.com/office/drawing/2014/main" id="{F33995C1-3338-4184-86BB-380070B1FAD9}"/>
              </a:ext>
            </a:extLst>
          </p:cNvPr>
          <p:cNvSpPr>
            <a:spLocks noGrp="1"/>
          </p:cNvSpPr>
          <p:nvPr>
            <p:ph type="title"/>
          </p:nvPr>
        </p:nvSpPr>
        <p:spPr>
          <a:xfrm>
            <a:off x="1393179" y="210897"/>
            <a:ext cx="9753600" cy="548640"/>
          </a:xfrm>
          <a:prstGeom prst="rect">
            <a:avLst/>
          </a:prstGeom>
        </p:spPr>
        <p:txBody>
          <a:bodyPr>
            <a:noAutofit/>
          </a:bodyPr>
          <a:lstStyle>
            <a:lvl1pPr algn="l">
              <a:defRPr sz="4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2">
            <a:extLst>
              <a:ext uri="{FF2B5EF4-FFF2-40B4-BE49-F238E27FC236}">
                <a16:creationId xmlns:a16="http://schemas.microsoft.com/office/drawing/2014/main" id="{CE5442E3-72DC-44B9-880E-F5221681F759}"/>
              </a:ext>
            </a:extLst>
          </p:cNvPr>
          <p:cNvSpPr>
            <a:spLocks noGrp="1"/>
          </p:cNvSpPr>
          <p:nvPr>
            <p:ph type="body" sz="quarter" idx="12" hasCustomPrompt="1"/>
          </p:nvPr>
        </p:nvSpPr>
        <p:spPr>
          <a:xfrm>
            <a:off x="381000" y="6030913"/>
            <a:ext cx="11430000" cy="369887"/>
          </a:xfrm>
          <a:prstGeom prst="rect">
            <a:avLst/>
          </a:prstGeom>
        </p:spPr>
        <p:txBody>
          <a:bodyPr/>
          <a:lstStyle>
            <a:lvl1pPr marL="0" indent="0">
              <a:buNone/>
              <a:defRPr sz="1000"/>
            </a:lvl1pPr>
            <a:lvl2pPr>
              <a:defRPr sz="1000"/>
            </a:lvl2pPr>
            <a:lvl3pPr>
              <a:defRPr sz="1000"/>
            </a:lvl3pPr>
            <a:lvl4pPr>
              <a:defRPr sz="1000"/>
            </a:lvl4pPr>
            <a:lvl5pPr>
              <a:defRPr sz="1000"/>
            </a:lvl5pPr>
          </a:lstStyle>
          <a:p>
            <a:pPr lvl="0"/>
            <a:r>
              <a:rPr lang="en-US"/>
              <a:t>Citation/image source</a:t>
            </a:r>
          </a:p>
        </p:txBody>
      </p:sp>
    </p:spTree>
    <p:extLst>
      <p:ext uri="{BB962C8B-B14F-4D97-AF65-F5344CB8AC3E}">
        <p14:creationId xmlns:p14="http://schemas.microsoft.com/office/powerpoint/2010/main" val="125657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848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inuing Education Credits Cont. Cont Ed 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8D4E34-AAA8-C74A-83AE-A93E3465FF38}"/>
              </a:ext>
            </a:extLst>
          </p:cNvPr>
          <p:cNvSpPr/>
          <p:nvPr userDrawn="1"/>
        </p:nvSpPr>
        <p:spPr>
          <a:xfrm>
            <a:off x="0" y="365125"/>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84F38-8C47-4240-B190-64063AC29FF7}"/>
              </a:ext>
            </a:extLst>
          </p:cNvPr>
          <p:cNvSpPr>
            <a:spLocks noGrp="1"/>
          </p:cNvSpPr>
          <p:nvPr>
            <p:ph type="title" hasCustomPrompt="1"/>
          </p:nvPr>
        </p:nvSpPr>
        <p:spPr>
          <a:xfrm>
            <a:off x="1676400" y="469609"/>
            <a:ext cx="10515600" cy="1325563"/>
          </a:xfrm>
          <a:prstGeom prst="rect">
            <a:avLst/>
          </a:prstGeom>
        </p:spPr>
        <p:txBody>
          <a:bodyPr>
            <a:normAutofit/>
          </a:bodyPr>
          <a:lstStyle>
            <a:lvl1pPr algn="ctr">
              <a:defRPr sz="3600"/>
            </a:lvl1pPr>
          </a:lstStyle>
          <a:p>
            <a:r>
              <a:rPr lang="en-US"/>
              <a:t>Continuing Education Credits Statement</a:t>
            </a:r>
          </a:p>
        </p:txBody>
      </p:sp>
      <p:pic>
        <p:nvPicPr>
          <p:cNvPr id="5" name="Picture 4" descr="Icon&#10;&#10;Description automatically generated">
            <a:extLst>
              <a:ext uri="{FF2B5EF4-FFF2-40B4-BE49-F238E27FC236}">
                <a16:creationId xmlns:a16="http://schemas.microsoft.com/office/drawing/2014/main" id="{600DA749-9237-5840-AD6D-60C305CB78CF}"/>
              </a:ext>
            </a:extLst>
          </p:cNvPr>
          <p:cNvPicPr>
            <a:picLocks noChangeAspect="1"/>
          </p:cNvPicPr>
          <p:nvPr userDrawn="1"/>
        </p:nvPicPr>
        <p:blipFill>
          <a:blip r:embed="rId2"/>
          <a:stretch>
            <a:fillRect/>
          </a:stretch>
        </p:blipFill>
        <p:spPr>
          <a:xfrm>
            <a:off x="680592" y="20947"/>
            <a:ext cx="2013918" cy="2013918"/>
          </a:xfrm>
          <a:prstGeom prst="rect">
            <a:avLst/>
          </a:prstGeom>
        </p:spPr>
      </p:pic>
      <p:sp>
        <p:nvSpPr>
          <p:cNvPr id="10" name="Text Placeholder 2">
            <a:extLst>
              <a:ext uri="{FF2B5EF4-FFF2-40B4-BE49-F238E27FC236}">
                <a16:creationId xmlns:a16="http://schemas.microsoft.com/office/drawing/2014/main" id="{08EE12B9-B51F-6C47-9906-1BBBC0759C7C}"/>
              </a:ext>
            </a:extLst>
          </p:cNvPr>
          <p:cNvSpPr>
            <a:spLocks noGrp="1"/>
          </p:cNvSpPr>
          <p:nvPr>
            <p:ph type="body" idx="1" hasCustomPrompt="1"/>
          </p:nvPr>
        </p:nvSpPr>
        <p:spPr>
          <a:xfrm>
            <a:off x="838200" y="2141537"/>
            <a:ext cx="10515600" cy="43513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 styles</a:t>
            </a:r>
          </a:p>
        </p:txBody>
      </p:sp>
    </p:spTree>
    <p:extLst>
      <p:ext uri="{BB962C8B-B14F-4D97-AF65-F5344CB8AC3E}">
        <p14:creationId xmlns:p14="http://schemas.microsoft.com/office/powerpoint/2010/main" val="2343459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9138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5149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763" y="319150"/>
            <a:ext cx="12187555" cy="1457325"/>
          </a:xfrm>
          <a:custGeom>
            <a:avLst/>
            <a:gdLst/>
            <a:ahLst/>
            <a:cxnLst/>
            <a:rect l="l" t="t" r="r" b="b"/>
            <a:pathLst>
              <a:path w="12187555" h="1457325">
                <a:moveTo>
                  <a:pt x="12187236" y="0"/>
                </a:moveTo>
                <a:lnTo>
                  <a:pt x="0" y="0"/>
                </a:lnTo>
                <a:lnTo>
                  <a:pt x="0" y="1457325"/>
                </a:lnTo>
                <a:lnTo>
                  <a:pt x="12187236" y="1457325"/>
                </a:lnTo>
                <a:lnTo>
                  <a:pt x="12187236" y="0"/>
                </a:lnTo>
                <a:close/>
              </a:path>
            </a:pathLst>
          </a:custGeom>
          <a:solidFill>
            <a:srgbClr val="1B62AE"/>
          </a:solidFill>
        </p:spPr>
        <p:txBody>
          <a:bodyPr wrap="square" lIns="0" tIns="0" rIns="0" bIns="0" rtlCol="0"/>
          <a:lstStyle/>
          <a:p>
            <a:endParaRPr/>
          </a:p>
        </p:txBody>
      </p:sp>
      <p:sp>
        <p:nvSpPr>
          <p:cNvPr id="17" name="bg object 17"/>
          <p:cNvSpPr/>
          <p:nvPr/>
        </p:nvSpPr>
        <p:spPr>
          <a:xfrm>
            <a:off x="4763" y="319150"/>
            <a:ext cx="12187555" cy="1457325"/>
          </a:xfrm>
          <a:custGeom>
            <a:avLst/>
            <a:gdLst/>
            <a:ahLst/>
            <a:cxnLst/>
            <a:rect l="l" t="t" r="r" b="b"/>
            <a:pathLst>
              <a:path w="12187555" h="1457325">
                <a:moveTo>
                  <a:pt x="12187236" y="0"/>
                </a:moveTo>
                <a:lnTo>
                  <a:pt x="0" y="0"/>
                </a:lnTo>
                <a:lnTo>
                  <a:pt x="0" y="1457325"/>
                </a:lnTo>
                <a:lnTo>
                  <a:pt x="12187236" y="1457325"/>
                </a:lnTo>
              </a:path>
            </a:pathLst>
          </a:custGeom>
          <a:ln w="12700">
            <a:solidFill>
              <a:srgbClr val="2E528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0047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105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 Only O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ACA3E1-2756-3C41-A4FF-2A0A1BA8B315}"/>
              </a:ext>
            </a:extLst>
          </p:cNvPr>
          <p:cNvSpPr/>
          <p:nvPr userDrawn="1"/>
        </p:nvSpPr>
        <p:spPr>
          <a:xfrm>
            <a:off x="0" y="315841"/>
            <a:ext cx="12192000" cy="1453915"/>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38D68-8220-094E-8C0A-C46405652251}"/>
              </a:ext>
            </a:extLst>
          </p:cNvPr>
          <p:cNvSpPr>
            <a:spLocks noGrp="1"/>
          </p:cNvSpPr>
          <p:nvPr>
            <p:ph type="title"/>
          </p:nvPr>
        </p:nvSpPr>
        <p:spPr>
          <a:xfrm>
            <a:off x="838200" y="766902"/>
            <a:ext cx="10515600" cy="1453915"/>
          </a:xfrm>
          <a:prstGeom prst="rect">
            <a:avLst/>
          </a:prstGeom>
        </p:spPr>
        <p:txBody>
          <a:bodyPr anchor="t" anchorCtr="0">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86A311DE-085B-3545-BA85-FD0C857ECAAD}"/>
              </a:ext>
            </a:extLst>
          </p:cNvPr>
          <p:cNvSpPr>
            <a:spLocks noGrp="1"/>
          </p:cNvSpPr>
          <p:nvPr>
            <p:ph type="body" idx="1"/>
          </p:nvPr>
        </p:nvSpPr>
        <p:spPr>
          <a:xfrm>
            <a:off x="838200" y="2225156"/>
            <a:ext cx="10515600" cy="400837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99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 Desig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9FBFEE-7D89-8D47-8822-9C8CF11C9F06}"/>
              </a:ext>
            </a:extLst>
          </p:cNvPr>
          <p:cNvSpPr/>
          <p:nvPr userDrawn="1"/>
        </p:nvSpPr>
        <p:spPr>
          <a:xfrm>
            <a:off x="0" y="365124"/>
            <a:ext cx="12192000" cy="132556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FBDFC-C298-4349-B4E3-BA36E690F7C3}"/>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C4881DB-BBB3-5C46-8A6F-86F84C0945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09C0D7-2988-9742-913A-EFE962F9D833}"/>
              </a:ext>
            </a:extLst>
          </p:cNvPr>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61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 Two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8611-5BDE-EA4F-B9B3-12A5CA027513}"/>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6847A0B6-BE35-484A-B3A8-6620F2CA56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779D3C98-0B7C-1643-86A5-95618B67184A}"/>
              </a:ext>
            </a:extLst>
          </p:cNvPr>
          <p:cNvSpPr>
            <a:spLocks noGrp="1"/>
          </p:cNvSpPr>
          <p:nvPr>
            <p:ph type="pic" sz="quarter" idx="10"/>
          </p:nvPr>
        </p:nvSpPr>
        <p:spPr>
          <a:xfrm>
            <a:off x="6134100" y="1825625"/>
            <a:ext cx="5219700" cy="4351338"/>
          </a:xfrm>
        </p:spPr>
        <p:txBody>
          <a:bodyPr/>
          <a:lstStyle/>
          <a:p>
            <a:r>
              <a:rPr lang="en-US"/>
              <a:t>Click icon to add picture</a:t>
            </a:r>
          </a:p>
        </p:txBody>
      </p:sp>
    </p:spTree>
    <p:extLst>
      <p:ext uri="{BB962C8B-B14F-4D97-AF65-F5344CB8AC3E}">
        <p14:creationId xmlns:p14="http://schemas.microsoft.com/office/powerpoint/2010/main" val="8055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9C702-211F-9040-88A7-CB36945B7FFD}"/>
              </a:ext>
            </a:extLst>
          </p:cNvPr>
          <p:cNvSpPr/>
          <p:nvPr userDrawn="1"/>
        </p:nvSpPr>
        <p:spPr>
          <a:xfrm>
            <a:off x="0" y="200004"/>
            <a:ext cx="12192000" cy="995325"/>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DA5BBC8-ABE6-B04C-82A7-67F2761F0AB8}"/>
              </a:ext>
            </a:extLst>
          </p:cNvPr>
          <p:cNvSpPr>
            <a:spLocks noGrp="1"/>
          </p:cNvSpPr>
          <p:nvPr>
            <p:ph type="title"/>
          </p:nvPr>
        </p:nvSpPr>
        <p:spPr>
          <a:xfrm>
            <a:off x="838200" y="200004"/>
            <a:ext cx="10515600" cy="995325"/>
          </a:xfrm>
          <a:prstGeom prst="rect">
            <a:avLst/>
          </a:prstGeom>
        </p:spPr>
        <p:txBody>
          <a:bodyPr>
            <a:normAutofit/>
          </a:bodyPr>
          <a:lstStyle>
            <a:lvl1pPr>
              <a:defRPr sz="3600"/>
            </a:lvl1pPr>
          </a:lstStyle>
          <a:p>
            <a:r>
              <a:rPr lang="en-US"/>
              <a:t>Click to edit Master title style</a:t>
            </a:r>
          </a:p>
        </p:txBody>
      </p:sp>
      <p:sp>
        <p:nvSpPr>
          <p:cNvPr id="7" name="Content Placeholder 2">
            <a:extLst>
              <a:ext uri="{FF2B5EF4-FFF2-40B4-BE49-F238E27FC236}">
                <a16:creationId xmlns:a16="http://schemas.microsoft.com/office/drawing/2014/main" id="{FCDA8BD1-6CF7-9046-8D92-A91220E05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00752E5C-C39A-F443-99C3-01D071F10821}"/>
              </a:ext>
            </a:extLst>
          </p:cNvPr>
          <p:cNvSpPr>
            <a:spLocks noGrp="1"/>
          </p:cNvSpPr>
          <p:nvPr>
            <p:ph type="pic" sz="quarter" idx="10"/>
          </p:nvPr>
        </p:nvSpPr>
        <p:spPr>
          <a:xfrm>
            <a:off x="6134100" y="1825625"/>
            <a:ext cx="5219700" cy="4351338"/>
          </a:xfrm>
        </p:spPr>
        <p:txBody>
          <a:bodyPr/>
          <a:lstStyle/>
          <a:p>
            <a:r>
              <a:rPr lang="en-US"/>
              <a:t>Click icon to add picture</a:t>
            </a:r>
          </a:p>
        </p:txBody>
      </p:sp>
    </p:spTree>
    <p:extLst>
      <p:ext uri="{BB962C8B-B14F-4D97-AF65-F5344CB8AC3E}">
        <p14:creationId xmlns:p14="http://schemas.microsoft.com/office/powerpoint/2010/main" val="16153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233D-17D3-BD42-9C85-72E34719C7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7E2B93-816A-1844-9CCC-67928E6C834D}"/>
              </a:ext>
            </a:extLst>
          </p:cNvPr>
          <p:cNvSpPr>
            <a:spLocks noGrp="1"/>
          </p:cNvSpPr>
          <p:nvPr>
            <p:ph idx="1"/>
          </p:nvPr>
        </p:nvSpPr>
        <p:spPr>
          <a:xfrm>
            <a:off x="5180012" y="457200"/>
            <a:ext cx="617220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EDB60-1438-A64D-B3C5-D8680153EFA8}"/>
              </a:ext>
            </a:extLst>
          </p:cNvPr>
          <p:cNvSpPr>
            <a:spLocks noGrp="1"/>
          </p:cNvSpPr>
          <p:nvPr>
            <p:ph type="body" sz="half" idx="2"/>
          </p:nvPr>
        </p:nvSpPr>
        <p:spPr>
          <a:xfrm>
            <a:off x="839788" y="2497872"/>
            <a:ext cx="3932237" cy="33711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C166408-F22D-3F4D-B0EB-689CA1E9B9DA}"/>
              </a:ext>
            </a:extLst>
          </p:cNvPr>
          <p:cNvSpPr/>
          <p:nvPr userDrawn="1"/>
        </p:nvSpPr>
        <p:spPr>
          <a:xfrm>
            <a:off x="839788" y="2057401"/>
            <a:ext cx="3932237" cy="26205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81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523E-1A6E-E040-8673-02504A5A03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2D31F-B46A-BD43-8A0C-F0BBE14AC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1B01414-F2C2-3147-8C09-0B41198F7209}"/>
              </a:ext>
            </a:extLst>
          </p:cNvPr>
          <p:cNvSpPr>
            <a:spLocks noGrp="1"/>
          </p:cNvSpPr>
          <p:nvPr>
            <p:ph type="body" sz="half" idx="2"/>
          </p:nvPr>
        </p:nvSpPr>
        <p:spPr>
          <a:xfrm>
            <a:off x="839788" y="2542478"/>
            <a:ext cx="3932237" cy="33265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ABEB3BB7-8227-BE49-ADD3-EE5F1DA06DFF}"/>
              </a:ext>
            </a:extLst>
          </p:cNvPr>
          <p:cNvSpPr/>
          <p:nvPr userDrawn="1"/>
        </p:nvSpPr>
        <p:spPr>
          <a:xfrm>
            <a:off x="839788" y="2057401"/>
            <a:ext cx="3932237" cy="262053"/>
          </a:xfrm>
          <a:prstGeom prst="rect">
            <a:avLst/>
          </a:prstGeom>
          <a:solidFill>
            <a:srgbClr val="1B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3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758F3-AE23-DD4E-82E5-B13935558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03C7A08C-A851-8F41-A31E-B11C13391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text</a:t>
            </a:r>
          </a:p>
        </p:txBody>
      </p:sp>
      <p:sp>
        <p:nvSpPr>
          <p:cNvPr id="4" name="Slide Number Placeholder 3">
            <a:extLst>
              <a:ext uri="{FF2B5EF4-FFF2-40B4-BE49-F238E27FC236}">
                <a16:creationId xmlns:a16="http://schemas.microsoft.com/office/drawing/2014/main" id="{EA30D205-10DE-1D47-BC7A-1EBB16C54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B013D-78C3-6C48-8A7A-B58A6CA57E54}" type="slidenum">
              <a:rPr lang="en-US" smtClean="0"/>
              <a:t>‹#›</a:t>
            </a:fld>
            <a:endParaRPr lang="en-US"/>
          </a:p>
        </p:txBody>
      </p:sp>
    </p:spTree>
    <p:extLst>
      <p:ext uri="{BB962C8B-B14F-4D97-AF65-F5344CB8AC3E}">
        <p14:creationId xmlns:p14="http://schemas.microsoft.com/office/powerpoint/2010/main" val="3106106313"/>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 id="2147483666" r:id="rId14"/>
    <p:sldLayoutId id="2147483680" r:id="rId15"/>
    <p:sldLayoutId id="2147483687" r:id="rId1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Raleway" pitchFamily="2" charset="77"/>
          <a:ea typeface="+mj-ea"/>
          <a:cs typeface="Gill Sans SemiBold"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itchFamily="2" charset="77"/>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itchFamily="2" charset="77"/>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itchFamily="2" charset="77"/>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itchFamily="2" charset="77"/>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itchFamily="2" charset="77"/>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72045-69E0-4AF4-960B-1C17AD05E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B0311-C67C-4E39-AC8C-D2334B820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8A18B-D484-420F-B55E-364DED462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0795A-E927-4B55-AF6C-6C78BFF5FCE0}" type="datetimeFigureOut">
              <a:rPr lang="en-US" smtClean="0"/>
              <a:t>11/15/2024</a:t>
            </a:fld>
            <a:endParaRPr lang="en-US"/>
          </a:p>
        </p:txBody>
      </p:sp>
      <p:sp>
        <p:nvSpPr>
          <p:cNvPr id="5" name="Footer Placeholder 4">
            <a:extLst>
              <a:ext uri="{FF2B5EF4-FFF2-40B4-BE49-F238E27FC236}">
                <a16:creationId xmlns:a16="http://schemas.microsoft.com/office/drawing/2014/main" id="{2C660065-AE76-4ADF-BBAD-6E27ADC45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916D39-8840-4AEB-94AA-1CF46D7AC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77C93-ED34-404D-8C14-F9F615F7EE1A}" type="slidenum">
              <a:rPr lang="en-US" smtClean="0"/>
              <a:t>‹#›</a:t>
            </a:fld>
            <a:endParaRPr lang="en-US"/>
          </a:p>
        </p:txBody>
      </p:sp>
    </p:spTree>
    <p:extLst>
      <p:ext uri="{BB962C8B-B14F-4D97-AF65-F5344CB8AC3E}">
        <p14:creationId xmlns:p14="http://schemas.microsoft.com/office/powerpoint/2010/main" val="7997980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7575" y="317118"/>
            <a:ext cx="10356850" cy="1311275"/>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787768" y="1978596"/>
            <a:ext cx="11014710" cy="46024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334470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14151" y="6454447"/>
            <a:ext cx="152400" cy="186055"/>
          </a:xfrm>
          <a:prstGeom prst="rect">
            <a:avLst/>
          </a:prstGeom>
        </p:spPr>
        <p:txBody>
          <a:bodyPr vert="horz" wrap="square" lIns="0" tIns="0" rIns="0" bIns="0" rtlCol="0">
            <a:spAutoFit/>
          </a:bodyPr>
          <a:lstStyle/>
          <a:p>
            <a:pPr marL="0" marR="0" lvl="0" indent="0" defTabSz="914400" eaLnBrk="1" fontAlgn="auto" latinLnBrk="0" hangingPunct="1">
              <a:lnSpc>
                <a:spcPts val="1385"/>
              </a:lnSpc>
              <a:spcBef>
                <a:spcPts val="0"/>
              </a:spcBef>
              <a:spcAft>
                <a:spcPts val="0"/>
              </a:spcAft>
              <a:buClrTx/>
              <a:buSzTx/>
              <a:buFontTx/>
              <a:buNone/>
              <a:tabLst/>
              <a:defRPr/>
            </a:pPr>
            <a:r>
              <a:rPr kumimoji="0" sz="1200" b="0" i="0" u="none" strike="noStrike" kern="0" cap="none" spc="-45" normalizeH="0" baseline="0" noProof="0" dirty="0">
                <a:ln>
                  <a:noFill/>
                </a:ln>
                <a:solidFill>
                  <a:srgbClr val="888888"/>
                </a:solidFill>
                <a:effectLst/>
                <a:uLnTx/>
                <a:uFillTx/>
                <a:latin typeface="Calibri"/>
                <a:cs typeface="Calibri"/>
              </a:rPr>
              <a:t>17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3" cstate="print"/>
            <a:stretch>
              <a:fillRect/>
            </a:stretch>
          </p:blipFill>
          <p:spPr>
            <a:xfrm>
              <a:off x="0" y="0"/>
              <a:ext cx="12192000" cy="4572000"/>
            </a:xfrm>
            <a:prstGeom prst="rect">
              <a:avLst/>
            </a:prstGeom>
          </p:spPr>
        </p:pic>
        <p:sp>
          <p:nvSpPr>
            <p:cNvPr id="5" name="object 5"/>
            <p:cNvSpPr/>
            <p:nvPr/>
          </p:nvSpPr>
          <p:spPr>
            <a:xfrm>
              <a:off x="0" y="5791200"/>
              <a:ext cx="12172950" cy="1066800"/>
            </a:xfrm>
            <a:custGeom>
              <a:avLst/>
              <a:gdLst/>
              <a:ahLst/>
              <a:cxnLst/>
              <a:rect l="l" t="t" r="r" b="b"/>
              <a:pathLst>
                <a:path w="12172950" h="1066800">
                  <a:moveTo>
                    <a:pt x="12172950" y="1066800"/>
                  </a:moveTo>
                  <a:lnTo>
                    <a:pt x="12172950" y="0"/>
                  </a:lnTo>
                  <a:lnTo>
                    <a:pt x="0" y="0"/>
                  </a:lnTo>
                  <a:lnTo>
                    <a:pt x="0" y="1066800"/>
                  </a:lnTo>
                  <a:lnTo>
                    <a:pt x="12172950" y="106680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a:spLocks noGrp="1"/>
          </p:cNvSpPr>
          <p:nvPr>
            <p:ph type="title"/>
          </p:nvPr>
        </p:nvSpPr>
        <p:spPr>
          <a:xfrm>
            <a:off x="457200" y="6284582"/>
            <a:ext cx="11506199" cy="232115"/>
          </a:xfrm>
          <a:prstGeom prst="rect">
            <a:avLst/>
          </a:prstGeom>
        </p:spPr>
        <p:txBody>
          <a:bodyPr vert="horz" wrap="square" lIns="0" tIns="16510" rIns="0" bIns="0" rtlCol="0">
            <a:spAutoFit/>
          </a:bodyPr>
          <a:lstStyle/>
          <a:p>
            <a:pPr marL="0" marR="0" lvl="0" indent="0" defTabSz="914400" rtl="0" eaLnBrk="1" fontAlgn="auto" latinLnBrk="0" hangingPunct="1">
              <a:lnSpc>
                <a:spcPct val="100000"/>
              </a:lnSpc>
              <a:spcBef>
                <a:spcPts val="0"/>
              </a:spcBef>
              <a:spcAft>
                <a:spcPts val="0"/>
              </a:spcAft>
              <a:tabLst/>
              <a:defRPr/>
            </a:pPr>
            <a:r>
              <a:rPr kumimoji="0" lang="en-US" sz="1400" b="1" i="0" u="none" strike="noStrike" kern="1200" cap="none" spc="0" normalizeH="0" baseline="0" noProof="0" dirty="0">
                <a:ln>
                  <a:noFill/>
                </a:ln>
                <a:solidFill>
                  <a:srgbClr val="002060"/>
                </a:solidFill>
                <a:effectLst/>
                <a:uLnTx/>
                <a:uFillTx/>
                <a:latin typeface="Raleway" pitchFamily="2" charset="0"/>
                <a:ea typeface="+mn-ea"/>
                <a:cs typeface="+mn-cs"/>
              </a:rPr>
              <a:t>Babalola Faseru, MBChB, MPH, CPH; MaryAlice Kelly RN, BSN; Eleanor Leavens, PhD; Shelby C. Rowell, MPA; Robyn Kelso, PhD</a:t>
            </a:r>
            <a:endParaRPr lang="en-US" sz="1400" dirty="0">
              <a:solidFill>
                <a:srgbClr val="002060"/>
              </a:solidFill>
            </a:endParaRPr>
          </a:p>
        </p:txBody>
      </p:sp>
      <p:sp>
        <p:nvSpPr>
          <p:cNvPr id="7" name="Title 1">
            <a:extLst>
              <a:ext uri="{FF2B5EF4-FFF2-40B4-BE49-F238E27FC236}">
                <a16:creationId xmlns:a16="http://schemas.microsoft.com/office/drawing/2014/main" id="{49662335-A407-3A85-72B1-003A4C11A5BC}"/>
              </a:ext>
            </a:extLst>
          </p:cNvPr>
          <p:cNvSpPr txBox="1">
            <a:spLocks/>
          </p:cNvSpPr>
          <p:nvPr/>
        </p:nvSpPr>
        <p:spPr>
          <a:xfrm>
            <a:off x="1536065" y="4777048"/>
            <a:ext cx="9144000" cy="1320626"/>
          </a:xfrm>
          <a:prstGeom prst="rect">
            <a:avLst/>
          </a:prstGeom>
        </p:spPr>
        <p:txBody>
          <a:bodyPr vert="horz" lIns="91440" tIns="45720" rIns="91440" bIns="45720" rtlCol="0" anchor="t" anchorCtr="0">
            <a:normAutofit fontScale="90000"/>
          </a:bodyPr>
          <a:lstStyle>
            <a:lvl1pPr algn="ctr" defTabSz="914400" rtl="0" eaLnBrk="1" latinLnBrk="0" hangingPunct="1">
              <a:lnSpc>
                <a:spcPct val="90000"/>
              </a:lnSpc>
              <a:spcBef>
                <a:spcPct val="0"/>
              </a:spcBef>
              <a:buNone/>
              <a:defRPr sz="6000" b="1" i="0" kern="1200">
                <a:solidFill>
                  <a:schemeClr val="bg1"/>
                </a:solidFill>
                <a:effectLst>
                  <a:outerShdw blurRad="38100" dist="38100" dir="2700000" algn="tl">
                    <a:srgbClr val="000000">
                      <a:alpha val="43137"/>
                    </a:srgbClr>
                  </a:outerShdw>
                </a:effectLst>
                <a:latin typeface="Raleway" pitchFamily="2" charset="77"/>
                <a:ea typeface="+mj-ea"/>
                <a:cs typeface="Gill Sans SemiBold" panose="020B0502020104020203" pitchFamily="34" charset="-79"/>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w="28575">
                  <a:noFill/>
                </a:ln>
                <a:solidFill>
                  <a:srgbClr val="002060"/>
                </a:solidFill>
                <a:effectLst/>
                <a:uLnTx/>
                <a:uFillTx/>
                <a:latin typeface="Raleway" pitchFamily="2" charset="0"/>
                <a:ea typeface="+mj-ea"/>
                <a:cs typeface="Gill Sans SemiBold" panose="020B0502020104020203" pitchFamily="34" charset="-79"/>
              </a:rPr>
              <a:t>Adaptation, Implementation and Evaluation of Telementoring Echo Series to Address E-Cigarette Use Among Middle and High School Students in Kansas</a:t>
            </a:r>
            <a:endParaRPr kumimoji="0" lang="en-US" sz="2800" b="1" i="0" u="none" strike="noStrike" kern="1200" cap="none" spc="0" normalizeH="0" baseline="0" noProof="0" dirty="0">
              <a:ln w="28575">
                <a:noFill/>
              </a:ln>
              <a:solidFill>
                <a:srgbClr val="002060"/>
              </a:solidFill>
              <a:effectLst>
                <a:outerShdw blurRad="38100" dist="38100" dir="2700000" algn="tl">
                  <a:srgbClr val="000000">
                    <a:alpha val="43137"/>
                  </a:srgbClr>
                </a:outerShdw>
              </a:effectLst>
              <a:uLnTx/>
              <a:uFillTx/>
              <a:latin typeface="Raleway" pitchFamily="2" charset="0"/>
              <a:ea typeface="+mj-ea"/>
              <a:cs typeface="Gill Sans SemiBold" panose="020B0502020104020203" pitchFamily="34" charset="-79"/>
            </a:endParaRPr>
          </a:p>
        </p:txBody>
      </p:sp>
      <p:sp>
        <p:nvSpPr>
          <p:cNvPr id="8" name="TextBox 7">
            <a:extLst>
              <a:ext uri="{FF2B5EF4-FFF2-40B4-BE49-F238E27FC236}">
                <a16:creationId xmlns:a16="http://schemas.microsoft.com/office/drawing/2014/main" id="{267F0408-FBD0-9128-32B8-753F3A69B26B}"/>
              </a:ext>
            </a:extLst>
          </p:cNvPr>
          <p:cNvSpPr txBox="1"/>
          <p:nvPr/>
        </p:nvSpPr>
        <p:spPr>
          <a:xfrm>
            <a:off x="4071257" y="2286000"/>
            <a:ext cx="4826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itchFamily="2" charset="0"/>
                <a:ea typeface="+mn-ea"/>
                <a:cs typeface="+mn-cs"/>
              </a:rPr>
              <a:t>2024 AMERSA National Conference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 of a diagram&#10;&#10;Description automatically generated with medium confidence">
            <a:extLst>
              <a:ext uri="{FF2B5EF4-FFF2-40B4-BE49-F238E27FC236}">
                <a16:creationId xmlns:a16="http://schemas.microsoft.com/office/drawing/2014/main" id="{CFE80CEA-57AA-BD0D-D16F-537ED5949DD1}"/>
              </a:ext>
            </a:extLst>
          </p:cNvPr>
          <p:cNvPicPr>
            <a:picLocks noChangeAspect="1"/>
          </p:cNvPicPr>
          <p:nvPr/>
        </p:nvPicPr>
        <p:blipFill>
          <a:blip r:embed="rId3"/>
          <a:stretch>
            <a:fillRect/>
          </a:stretch>
        </p:blipFill>
        <p:spPr>
          <a:xfrm>
            <a:off x="1412047" y="68263"/>
            <a:ext cx="9367906" cy="6721475"/>
          </a:xfrm>
          <a:prstGeom prst="rect">
            <a:avLst/>
          </a:prstGeom>
          <a:noFill/>
        </p:spPr>
      </p:pic>
    </p:spTree>
    <p:extLst>
      <p:ext uri="{BB962C8B-B14F-4D97-AF65-F5344CB8AC3E}">
        <p14:creationId xmlns:p14="http://schemas.microsoft.com/office/powerpoint/2010/main" val="81364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B6D7-63DC-8011-6292-4B8184BAA981}"/>
              </a:ext>
            </a:extLst>
          </p:cNvPr>
          <p:cNvSpPr>
            <a:spLocks noGrp="1"/>
          </p:cNvSpPr>
          <p:nvPr>
            <p:ph type="title"/>
          </p:nvPr>
        </p:nvSpPr>
        <p:spPr>
          <a:xfrm>
            <a:off x="1676400" y="469609"/>
            <a:ext cx="6504432" cy="1325563"/>
          </a:xfrm>
        </p:spPr>
        <p:txBody>
          <a:bodyPr/>
          <a:lstStyle/>
          <a:p>
            <a:r>
              <a:rPr lang="en-US" dirty="0">
                <a:solidFill>
                  <a:schemeClr val="bg1"/>
                </a:solidFill>
              </a:rPr>
              <a:t>Evaluation Methods</a:t>
            </a:r>
          </a:p>
        </p:txBody>
      </p:sp>
      <p:sp>
        <p:nvSpPr>
          <p:cNvPr id="3" name="Text Placeholder 2">
            <a:extLst>
              <a:ext uri="{FF2B5EF4-FFF2-40B4-BE49-F238E27FC236}">
                <a16:creationId xmlns:a16="http://schemas.microsoft.com/office/drawing/2014/main" id="{8701BBF8-DB8C-9CBE-E087-2672C0D108DF}"/>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Mixed methods – Quantitative and Qualitative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RedCap for data collection</a:t>
            </a:r>
          </a:p>
          <a:p>
            <a:pPr marL="800100" lvl="1" indent="-3429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Baseline assessment</a:t>
            </a:r>
          </a:p>
          <a:p>
            <a:pPr marL="800100" lvl="1" indent="-3429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Post session surveys for each ECHO session</a:t>
            </a:r>
          </a:p>
          <a:p>
            <a:pPr marL="800100" lvl="1" indent="-3429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Follow-up survey in April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SASv9.4 for quantitative data analysis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aleway" pitchFamily="2" charset="0"/>
                <a:ea typeface="Open Sans" panose="020B0606030504020204" pitchFamily="34" charset="0"/>
                <a:cs typeface="Open Sans" panose="020B0606030504020204" pitchFamily="34" charset="0"/>
              </a:rPr>
              <a:t>NVivo for qualitative data analysis</a:t>
            </a:r>
          </a:p>
          <a:p>
            <a:endParaRPr lang="en-US" dirty="0"/>
          </a:p>
        </p:txBody>
      </p:sp>
    </p:spTree>
    <p:extLst>
      <p:ext uri="{BB962C8B-B14F-4D97-AF65-F5344CB8AC3E}">
        <p14:creationId xmlns:p14="http://schemas.microsoft.com/office/powerpoint/2010/main" val="88774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chool team&#10;&#10;Description automatically generated with medium confidence">
            <a:extLst>
              <a:ext uri="{FF2B5EF4-FFF2-40B4-BE49-F238E27FC236}">
                <a16:creationId xmlns:a16="http://schemas.microsoft.com/office/drawing/2014/main" id="{967EA90B-D83B-6669-8434-17A0753F6538}"/>
              </a:ext>
            </a:extLst>
          </p:cNvPr>
          <p:cNvPicPr>
            <a:picLocks noChangeAspect="1"/>
          </p:cNvPicPr>
          <p:nvPr/>
        </p:nvPicPr>
        <p:blipFill>
          <a:blip r:embed="rId3"/>
          <a:stretch>
            <a:fillRect/>
          </a:stretch>
        </p:blipFill>
        <p:spPr>
          <a:xfrm>
            <a:off x="1816274" y="162827"/>
            <a:ext cx="9244208" cy="6532346"/>
          </a:xfrm>
          <a:prstGeom prst="rect">
            <a:avLst/>
          </a:prstGeom>
        </p:spPr>
      </p:pic>
    </p:spTree>
    <p:extLst>
      <p:ext uri="{BB962C8B-B14F-4D97-AF65-F5344CB8AC3E}">
        <p14:creationId xmlns:p14="http://schemas.microsoft.com/office/powerpoint/2010/main" val="368964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270589" y="661115"/>
            <a:ext cx="99522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Geographic Spread and School Grade levels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298189-711F-8187-B81B-502C53DC6AB0}"/>
              </a:ext>
            </a:extLst>
          </p:cNvPr>
          <p:cNvPicPr>
            <a:picLocks noChangeAspect="1"/>
          </p:cNvPicPr>
          <p:nvPr/>
        </p:nvPicPr>
        <p:blipFill>
          <a:blip r:embed="rId3"/>
          <a:stretch>
            <a:fillRect/>
          </a:stretch>
        </p:blipFill>
        <p:spPr>
          <a:xfrm>
            <a:off x="1525712" y="1836345"/>
            <a:ext cx="9448800" cy="4829175"/>
          </a:xfrm>
          <a:prstGeom prst="rect">
            <a:avLst/>
          </a:prstGeom>
        </p:spPr>
      </p:pic>
    </p:spTree>
    <p:extLst>
      <p:ext uri="{BB962C8B-B14F-4D97-AF65-F5344CB8AC3E}">
        <p14:creationId xmlns:p14="http://schemas.microsoft.com/office/powerpoint/2010/main" val="263440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804844" y="661115"/>
            <a:ext cx="829124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Participant Characteristics (n=53)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2132365A-3D9F-94FE-1F89-07785FCF7F75}"/>
              </a:ext>
            </a:extLst>
          </p:cNvPr>
          <p:cNvSpPr txBox="1">
            <a:spLocks/>
          </p:cNvSpPr>
          <p:nvPr/>
        </p:nvSpPr>
        <p:spPr>
          <a:xfrm>
            <a:off x="932729" y="1808538"/>
            <a:ext cx="3245427" cy="5448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aleway" pitchFamily="2" charset="77"/>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Raleway" pitchFamily="2" charset="77"/>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Raleway" pitchFamily="2" charset="77"/>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Raleway" pitchFamily="2" charset="77"/>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Raleway" pitchFamily="2" charset="77"/>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Char char="v"/>
            </a:pPr>
            <a:r>
              <a:rPr lang="en-US" dirty="0"/>
              <a:t>Demographics </a:t>
            </a:r>
          </a:p>
          <a:p>
            <a:pPr lvl="1">
              <a:buFont typeface="Wingdings" panose="05000000000000000000" pitchFamily="2" charset="2"/>
              <a:buChar char="§"/>
            </a:pPr>
            <a:r>
              <a:rPr lang="en-US" dirty="0">
                <a:solidFill>
                  <a:schemeClr val="tx1"/>
                </a:solidFill>
                <a:latin typeface="Raleway" pitchFamily="2" charset="0"/>
              </a:rPr>
              <a:t>Age</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18-24 years: 1.9%</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25-44 years: 54.7%</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45 and older: 43.4% </a:t>
            </a:r>
            <a:endParaRPr lang="en-US" sz="1600" b="1" dirty="0">
              <a:solidFill>
                <a:schemeClr val="tx1"/>
              </a:solidFill>
              <a:latin typeface="Raleway" pitchFamily="2" charset="0"/>
              <a:ea typeface="Open Sans" panose="020B0606030504020204" pitchFamily="34" charset="0"/>
              <a:cs typeface="Open Sans" panose="020B0606030504020204" pitchFamily="34" charset="0"/>
            </a:endParaRPr>
          </a:p>
          <a:p>
            <a:pPr lvl="1">
              <a:buFont typeface="Wingdings" panose="05000000000000000000" pitchFamily="2" charset="2"/>
              <a:buChar char="§"/>
            </a:pPr>
            <a:r>
              <a:rPr lang="en-US" dirty="0">
                <a:solidFill>
                  <a:schemeClr val="tx1"/>
                </a:solidFill>
                <a:latin typeface="Raleway" pitchFamily="2" charset="0"/>
              </a:rPr>
              <a:t>Sex</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Female 66.0%</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Male 34.0% </a:t>
            </a:r>
          </a:p>
          <a:p>
            <a:pPr lvl="1">
              <a:buFont typeface="Wingdings" panose="05000000000000000000" pitchFamily="2" charset="2"/>
              <a:buChar char="§"/>
            </a:pPr>
            <a:r>
              <a:rPr lang="en-US" dirty="0">
                <a:solidFill>
                  <a:schemeClr val="tx1"/>
                </a:solidFill>
                <a:latin typeface="Raleway" pitchFamily="2" charset="0"/>
              </a:rPr>
              <a:t>Race</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White 92.5%</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AI/AN 7.5%</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Black 3.8%</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Missing 1.9%</a:t>
            </a:r>
          </a:p>
          <a:p>
            <a:pPr lvl="1">
              <a:buFont typeface="Wingdings" panose="05000000000000000000" pitchFamily="2" charset="2"/>
              <a:buChar char="§"/>
            </a:pPr>
            <a:r>
              <a:rPr lang="en-US" dirty="0">
                <a:solidFill>
                  <a:schemeClr val="tx1"/>
                </a:solidFill>
                <a:latin typeface="Raleway" pitchFamily="2" charset="0"/>
              </a:rPr>
              <a:t>Ethnicity</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Not Hispanic 94.3%</a:t>
            </a:r>
          </a:p>
          <a:p>
            <a:pPr lvl="2"/>
            <a:r>
              <a:rPr lang="en-US" sz="1600" dirty="0">
                <a:solidFill>
                  <a:schemeClr val="tx1"/>
                </a:solidFill>
                <a:latin typeface="Raleway" pitchFamily="2" charset="0"/>
                <a:ea typeface="Open Sans" panose="020B0606030504020204" pitchFamily="34" charset="0"/>
                <a:cs typeface="Open Sans" panose="020B0606030504020204" pitchFamily="34" charset="0"/>
              </a:rPr>
              <a:t>Hispanic 5.7%</a:t>
            </a:r>
          </a:p>
          <a:p>
            <a:pPr lvl="2"/>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2"/>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2"/>
            <a:endParaRPr lang="en-US" dirty="0"/>
          </a:p>
        </p:txBody>
      </p:sp>
      <p:sp>
        <p:nvSpPr>
          <p:cNvPr id="5" name="Content Placeholder 2">
            <a:extLst>
              <a:ext uri="{FF2B5EF4-FFF2-40B4-BE49-F238E27FC236}">
                <a16:creationId xmlns:a16="http://schemas.microsoft.com/office/drawing/2014/main" id="{FAB7278A-15DE-5D46-263B-ED2E6BCED197}"/>
              </a:ext>
            </a:extLst>
          </p:cNvPr>
          <p:cNvSpPr txBox="1">
            <a:spLocks/>
          </p:cNvSpPr>
          <p:nvPr/>
        </p:nvSpPr>
        <p:spPr>
          <a:xfrm>
            <a:off x="5433815" y="2040001"/>
            <a:ext cx="4797136"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a:latin typeface="Raleway" pitchFamily="2" charset="0"/>
              </a:rPr>
              <a:t>Professional Roles</a:t>
            </a:r>
          </a:p>
          <a:p>
            <a:pPr lvl="1"/>
            <a:r>
              <a:rPr lang="en-US" sz="2400" dirty="0">
                <a:latin typeface="Raleway" pitchFamily="2" charset="0"/>
                <a:ea typeface="Open Sans" panose="020B0606030504020204" pitchFamily="34" charset="0"/>
                <a:cs typeface="Open Sans" panose="020B0606030504020204" pitchFamily="34" charset="0"/>
              </a:rPr>
              <a:t>Teacher 26.4%</a:t>
            </a:r>
          </a:p>
          <a:p>
            <a:pPr lvl="1"/>
            <a:r>
              <a:rPr lang="en-US" sz="2400" dirty="0">
                <a:latin typeface="Raleway" pitchFamily="2" charset="0"/>
                <a:ea typeface="Open Sans" panose="020B0606030504020204" pitchFamily="34" charset="0"/>
                <a:cs typeface="Open Sans" panose="020B0606030504020204" pitchFamily="34" charset="0"/>
              </a:rPr>
              <a:t>Nurse 20.8%</a:t>
            </a:r>
          </a:p>
          <a:p>
            <a:pPr lvl="1"/>
            <a:r>
              <a:rPr lang="en-US" sz="2400" dirty="0">
                <a:latin typeface="Raleway" pitchFamily="2" charset="0"/>
                <a:ea typeface="Open Sans" panose="020B0606030504020204" pitchFamily="34" charset="0"/>
                <a:cs typeface="Open Sans" panose="020B0606030504020204" pitchFamily="34" charset="0"/>
              </a:rPr>
              <a:t>Principal 18.9%</a:t>
            </a:r>
          </a:p>
          <a:p>
            <a:pPr lvl="1"/>
            <a:r>
              <a:rPr lang="en-US" sz="2400" dirty="0">
                <a:latin typeface="Raleway" pitchFamily="2" charset="0"/>
                <a:ea typeface="Open Sans" panose="020B0606030504020204" pitchFamily="34" charset="0"/>
                <a:cs typeface="Open Sans" panose="020B0606030504020204" pitchFamily="34" charset="0"/>
              </a:rPr>
              <a:t>Coach 7.5%</a:t>
            </a:r>
          </a:p>
          <a:p>
            <a:pPr lvl="1"/>
            <a:r>
              <a:rPr lang="en-US" sz="2400" dirty="0">
                <a:latin typeface="Raleway" pitchFamily="2" charset="0"/>
                <a:ea typeface="Open Sans" panose="020B0606030504020204" pitchFamily="34" charset="0"/>
                <a:cs typeface="Open Sans" panose="020B0606030504020204" pitchFamily="34" charset="0"/>
              </a:rPr>
              <a:t>Counselor 7.5%</a:t>
            </a:r>
          </a:p>
          <a:p>
            <a:pPr lvl="1"/>
            <a:r>
              <a:rPr lang="en-US" sz="2400" dirty="0">
                <a:latin typeface="Raleway" pitchFamily="2" charset="0"/>
                <a:ea typeface="Open Sans" panose="020B0606030504020204" pitchFamily="34" charset="0"/>
                <a:cs typeface="Open Sans" panose="020B0606030504020204" pitchFamily="34" charset="0"/>
              </a:rPr>
              <a:t>Superintendent 5.7%</a:t>
            </a:r>
          </a:p>
          <a:p>
            <a:pPr lvl="1"/>
            <a:r>
              <a:rPr lang="en-US" sz="2400" dirty="0">
                <a:latin typeface="Raleway" pitchFamily="2" charset="0"/>
                <a:ea typeface="Open Sans" panose="020B0606030504020204" pitchFamily="34" charset="0"/>
                <a:cs typeface="Open Sans" panose="020B0606030504020204" pitchFamily="34" charset="0"/>
              </a:rPr>
              <a:t>Asst. Principal 5.7%</a:t>
            </a:r>
          </a:p>
          <a:p>
            <a:pPr lvl="1"/>
            <a:r>
              <a:rPr lang="en-US" sz="2400" dirty="0">
                <a:latin typeface="Raleway" pitchFamily="2" charset="0"/>
                <a:ea typeface="Open Sans" panose="020B0606030504020204" pitchFamily="34" charset="0"/>
                <a:cs typeface="Open Sans" panose="020B0606030504020204" pitchFamily="34" charset="0"/>
              </a:rPr>
              <a:t>Law Enforcement Officer/</a:t>
            </a:r>
          </a:p>
          <a:p>
            <a:pPr marL="457200" lvl="1" indent="0">
              <a:buNone/>
            </a:pPr>
            <a:r>
              <a:rPr lang="en-US" sz="2400" dirty="0">
                <a:latin typeface="Raleway" pitchFamily="2" charset="0"/>
                <a:ea typeface="Open Sans" panose="020B0606030504020204" pitchFamily="34" charset="0"/>
                <a:cs typeface="Open Sans" panose="020B0606030504020204" pitchFamily="34" charset="0"/>
              </a:rPr>
              <a:t>    School Resource Officer 1.9% </a:t>
            </a:r>
          </a:p>
          <a:p>
            <a:pPr lvl="1"/>
            <a:r>
              <a:rPr lang="en-US" sz="2400" dirty="0">
                <a:latin typeface="Raleway" pitchFamily="2" charset="0"/>
                <a:ea typeface="Open Sans" panose="020B0606030504020204" pitchFamily="34" charset="0"/>
                <a:cs typeface="Open Sans" panose="020B0606030504020204" pitchFamily="34" charset="0"/>
              </a:rPr>
              <a:t>Athletic director 1.9%</a:t>
            </a:r>
          </a:p>
          <a:p>
            <a:pPr lvl="1"/>
            <a:r>
              <a:rPr lang="en-US" sz="2400" dirty="0">
                <a:latin typeface="Raleway" pitchFamily="2" charset="0"/>
                <a:ea typeface="Open Sans" panose="020B0606030504020204" pitchFamily="34" charset="0"/>
                <a:cs typeface="Open Sans" panose="020B0606030504020204" pitchFamily="34" charset="0"/>
              </a:rPr>
              <a:t>School Board Member</a:t>
            </a:r>
          </a:p>
          <a:p>
            <a:pPr lvl="1"/>
            <a:r>
              <a:rPr lang="en-US" sz="2400" dirty="0">
                <a:latin typeface="Raleway" pitchFamily="2" charset="0"/>
                <a:ea typeface="Open Sans" panose="020B0606030504020204" pitchFamily="34" charset="0"/>
                <a:cs typeface="Open Sans" panose="020B0606030504020204" pitchFamily="34" charset="0"/>
              </a:rPr>
              <a:t>Social Worker 1.9%</a:t>
            </a:r>
          </a:p>
          <a:p>
            <a:pPr lvl="1"/>
            <a:r>
              <a:rPr lang="en-US" sz="2400" dirty="0">
                <a:latin typeface="Raleway" pitchFamily="2" charset="0"/>
                <a:ea typeface="Open Sans" panose="020B0606030504020204" pitchFamily="34" charset="0"/>
                <a:cs typeface="Open Sans" panose="020B0606030504020204" pitchFamily="34" charset="0"/>
              </a:rPr>
              <a:t>Other 15.1% </a:t>
            </a:r>
          </a:p>
          <a:p>
            <a:pPr marL="0" indent="0">
              <a:buNone/>
            </a:pPr>
            <a:endParaRPr lang="en-US" dirty="0">
              <a:latin typeface="Raleway" pitchFamily="2" charset="0"/>
            </a:endParaRPr>
          </a:p>
        </p:txBody>
      </p:sp>
      <p:sp>
        <p:nvSpPr>
          <p:cNvPr id="6" name="TextBox 5">
            <a:extLst>
              <a:ext uri="{FF2B5EF4-FFF2-40B4-BE49-F238E27FC236}">
                <a16:creationId xmlns:a16="http://schemas.microsoft.com/office/drawing/2014/main" id="{AFC9A26D-ED79-20DF-A35A-D44471F28A56}"/>
              </a:ext>
            </a:extLst>
          </p:cNvPr>
          <p:cNvSpPr txBox="1"/>
          <p:nvPr/>
        </p:nvSpPr>
        <p:spPr>
          <a:xfrm>
            <a:off x="5189033" y="6425136"/>
            <a:ext cx="5936674" cy="276999"/>
          </a:xfrm>
          <a:prstGeom prst="rect">
            <a:avLst/>
          </a:prstGeom>
          <a:noFill/>
        </p:spPr>
        <p:txBody>
          <a:bodyPr wrap="square" rtlCol="0">
            <a:spAutoFit/>
          </a:bodyPr>
          <a:lstStyle/>
          <a:p>
            <a:r>
              <a:rPr lang="en-US" sz="1200" dirty="0">
                <a:latin typeface="Raleway" pitchFamily="2" charset="0"/>
              </a:rPr>
              <a:t>* Total not 100% because of missing values/multiple identity or role /rounding</a:t>
            </a:r>
          </a:p>
        </p:txBody>
      </p:sp>
    </p:spTree>
    <p:extLst>
      <p:ext uri="{BB962C8B-B14F-4D97-AF65-F5344CB8AC3E}">
        <p14:creationId xmlns:p14="http://schemas.microsoft.com/office/powerpoint/2010/main" val="196049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580678" y="420469"/>
            <a:ext cx="969554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Individual Level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Capacity and Skill Building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311BB2D-3424-7CA5-2760-FE050C97BAC2}"/>
              </a:ext>
            </a:extLst>
          </p:cNvPr>
          <p:cNvGraphicFramePr>
            <a:graphicFrameLocks noGrp="1"/>
          </p:cNvGraphicFramePr>
          <p:nvPr>
            <p:extLst>
              <p:ext uri="{D42A27DB-BD31-4B8C-83A1-F6EECF244321}">
                <p14:modId xmlns:p14="http://schemas.microsoft.com/office/powerpoint/2010/main" val="912520381"/>
              </p:ext>
            </p:extLst>
          </p:nvPr>
        </p:nvGraphicFramePr>
        <p:xfrm>
          <a:off x="262581" y="2350569"/>
          <a:ext cx="11666839" cy="3169920"/>
        </p:xfrm>
        <a:graphic>
          <a:graphicData uri="http://schemas.openxmlformats.org/drawingml/2006/table">
            <a:tbl>
              <a:tblPr firstRow="1" bandRow="1">
                <a:tableStyleId>{5C22544A-7EE6-4342-B048-85BDC9FD1C3A}</a:tableStyleId>
              </a:tblPr>
              <a:tblGrid>
                <a:gridCol w="8416962">
                  <a:extLst>
                    <a:ext uri="{9D8B030D-6E8A-4147-A177-3AD203B41FA5}">
                      <a16:colId xmlns:a16="http://schemas.microsoft.com/office/drawing/2014/main" val="3536631421"/>
                    </a:ext>
                  </a:extLst>
                </a:gridCol>
                <a:gridCol w="3249877">
                  <a:extLst>
                    <a:ext uri="{9D8B030D-6E8A-4147-A177-3AD203B41FA5}">
                      <a16:colId xmlns:a16="http://schemas.microsoft.com/office/drawing/2014/main" val="3634465594"/>
                    </a:ext>
                  </a:extLst>
                </a:gridCol>
              </a:tblGrid>
              <a:tr h="456042">
                <a:tc>
                  <a:txBody>
                    <a:bodyPr/>
                    <a:lstStyle/>
                    <a:p>
                      <a:pPr algn="ctr"/>
                      <a:r>
                        <a:rPr lang="en-US" sz="4000" dirty="0"/>
                        <a:t>Domain</a:t>
                      </a:r>
                    </a:p>
                  </a:txBody>
                  <a:tcPr/>
                </a:tc>
                <a:tc>
                  <a:txBody>
                    <a:bodyPr/>
                    <a:lstStyle/>
                    <a:p>
                      <a:pPr algn="ctr"/>
                      <a:r>
                        <a:rPr lang="en-US" sz="4000" dirty="0"/>
                        <a:t>Percentage</a:t>
                      </a:r>
                    </a:p>
                  </a:txBody>
                  <a:tcPr/>
                </a:tc>
                <a:extLst>
                  <a:ext uri="{0D108BD9-81ED-4DB2-BD59-A6C34878D82A}">
                    <a16:rowId xmlns:a16="http://schemas.microsoft.com/office/drawing/2014/main" val="2026977493"/>
                  </a:ext>
                </a:extLst>
              </a:tr>
              <a:tr h="417149">
                <a:tc>
                  <a:txBody>
                    <a:bodyPr/>
                    <a:lstStyle/>
                    <a:p>
                      <a:pPr algn="ctr"/>
                      <a:r>
                        <a:rPr lang="en-US" sz="3600" dirty="0"/>
                        <a:t>Increase in knowledge </a:t>
                      </a:r>
                    </a:p>
                  </a:txBody>
                  <a:tcPr/>
                </a:tc>
                <a:tc>
                  <a:txBody>
                    <a:bodyPr/>
                    <a:lstStyle/>
                    <a:p>
                      <a:pPr algn="ctr"/>
                      <a:r>
                        <a:rPr lang="en-US" sz="3600" dirty="0"/>
                        <a:t>86.5</a:t>
                      </a:r>
                    </a:p>
                  </a:txBody>
                  <a:tcPr/>
                </a:tc>
                <a:extLst>
                  <a:ext uri="{0D108BD9-81ED-4DB2-BD59-A6C34878D82A}">
                    <a16:rowId xmlns:a16="http://schemas.microsoft.com/office/drawing/2014/main" val="3745157289"/>
                  </a:ext>
                </a:extLst>
              </a:tr>
              <a:tr h="402390">
                <a:tc>
                  <a:txBody>
                    <a:bodyPr/>
                    <a:lstStyle/>
                    <a:p>
                      <a:pPr algn="ctr"/>
                      <a:r>
                        <a:rPr lang="en-US" sz="3600" dirty="0"/>
                        <a:t>Confidence in ability to apply knowledge</a:t>
                      </a:r>
                    </a:p>
                  </a:txBody>
                  <a:tcPr/>
                </a:tc>
                <a:tc>
                  <a:txBody>
                    <a:bodyPr/>
                    <a:lstStyle/>
                    <a:p>
                      <a:pPr algn="ctr"/>
                      <a:r>
                        <a:rPr lang="en-US" sz="3600" dirty="0"/>
                        <a:t>75.7</a:t>
                      </a:r>
                    </a:p>
                  </a:txBody>
                  <a:tcPr/>
                </a:tc>
                <a:extLst>
                  <a:ext uri="{0D108BD9-81ED-4DB2-BD59-A6C34878D82A}">
                    <a16:rowId xmlns:a16="http://schemas.microsoft.com/office/drawing/2014/main" val="3571663086"/>
                  </a:ext>
                </a:extLst>
              </a:tr>
              <a:tr h="724301">
                <a:tc>
                  <a:txBody>
                    <a:bodyPr/>
                    <a:lstStyle/>
                    <a:p>
                      <a:pPr algn="ctr"/>
                      <a:r>
                        <a:rPr lang="en-US" sz="3600" dirty="0"/>
                        <a:t>Acquisition of strategic implementation skills</a:t>
                      </a:r>
                    </a:p>
                  </a:txBody>
                  <a:tcPr/>
                </a:tc>
                <a:tc>
                  <a:txBody>
                    <a:bodyPr/>
                    <a:lstStyle/>
                    <a:p>
                      <a:pPr algn="ctr"/>
                      <a:r>
                        <a:rPr lang="en-US" sz="3600" dirty="0"/>
                        <a:t>64.9</a:t>
                      </a:r>
                    </a:p>
                  </a:txBody>
                  <a:tcPr/>
                </a:tc>
                <a:extLst>
                  <a:ext uri="{0D108BD9-81ED-4DB2-BD59-A6C34878D82A}">
                    <a16:rowId xmlns:a16="http://schemas.microsoft.com/office/drawing/2014/main" val="3482386731"/>
                  </a:ext>
                </a:extLst>
              </a:tr>
            </a:tbl>
          </a:graphicData>
        </a:graphic>
      </p:graphicFrame>
      <p:sp>
        <p:nvSpPr>
          <p:cNvPr id="4" name="TextBox 3">
            <a:extLst>
              <a:ext uri="{FF2B5EF4-FFF2-40B4-BE49-F238E27FC236}">
                <a16:creationId xmlns:a16="http://schemas.microsoft.com/office/drawing/2014/main" id="{3E64409D-5414-96F8-8845-129F65BBF7BF}"/>
              </a:ext>
            </a:extLst>
          </p:cNvPr>
          <p:cNvSpPr txBox="1"/>
          <p:nvPr/>
        </p:nvSpPr>
        <p:spPr>
          <a:xfrm>
            <a:off x="667657" y="5791200"/>
            <a:ext cx="10827657" cy="646331"/>
          </a:xfrm>
          <a:prstGeom prst="rect">
            <a:avLst/>
          </a:prstGeom>
          <a:noFill/>
        </p:spPr>
        <p:txBody>
          <a:bodyPr wrap="square" rtlCol="0">
            <a:spAutoFit/>
          </a:bodyPr>
          <a:lstStyle/>
          <a:p>
            <a:r>
              <a:rPr lang="en-US" dirty="0"/>
              <a:t>Note: Total number of follow-up survey respondents = 37. Because participants could select more than one type of</a:t>
            </a:r>
          </a:p>
          <a:p>
            <a:r>
              <a:rPr lang="en-US" dirty="0"/>
              <a:t>domain as a response, percentages may not sum to 100 percent.</a:t>
            </a:r>
          </a:p>
        </p:txBody>
      </p:sp>
    </p:spTree>
    <p:extLst>
      <p:ext uri="{BB962C8B-B14F-4D97-AF65-F5344CB8AC3E}">
        <p14:creationId xmlns:p14="http://schemas.microsoft.com/office/powerpoint/2010/main" val="371062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640131" y="486944"/>
            <a:ext cx="89712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Individual Level Outcomes : Changes in Behaviors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311BB2D-3424-7CA5-2760-FE050C97BAC2}"/>
              </a:ext>
            </a:extLst>
          </p:cNvPr>
          <p:cNvGraphicFramePr>
            <a:graphicFrameLocks noGrp="1"/>
          </p:cNvGraphicFramePr>
          <p:nvPr>
            <p:extLst>
              <p:ext uri="{D42A27DB-BD31-4B8C-83A1-F6EECF244321}">
                <p14:modId xmlns:p14="http://schemas.microsoft.com/office/powerpoint/2010/main" val="225922498"/>
              </p:ext>
            </p:extLst>
          </p:nvPr>
        </p:nvGraphicFramePr>
        <p:xfrm>
          <a:off x="240910" y="1927225"/>
          <a:ext cx="11666838" cy="3467501"/>
        </p:xfrm>
        <a:graphic>
          <a:graphicData uri="http://schemas.openxmlformats.org/drawingml/2006/table">
            <a:tbl>
              <a:tblPr firstRow="1" bandRow="1">
                <a:tableStyleId>{5C22544A-7EE6-4342-B048-85BDC9FD1C3A}</a:tableStyleId>
              </a:tblPr>
              <a:tblGrid>
                <a:gridCol w="8416962">
                  <a:extLst>
                    <a:ext uri="{9D8B030D-6E8A-4147-A177-3AD203B41FA5}">
                      <a16:colId xmlns:a16="http://schemas.microsoft.com/office/drawing/2014/main" val="3536631421"/>
                    </a:ext>
                  </a:extLst>
                </a:gridCol>
                <a:gridCol w="3249876">
                  <a:extLst>
                    <a:ext uri="{9D8B030D-6E8A-4147-A177-3AD203B41FA5}">
                      <a16:colId xmlns:a16="http://schemas.microsoft.com/office/drawing/2014/main" val="3634465594"/>
                    </a:ext>
                  </a:extLst>
                </a:gridCol>
              </a:tblGrid>
              <a:tr h="456042">
                <a:tc>
                  <a:txBody>
                    <a:bodyPr/>
                    <a:lstStyle/>
                    <a:p>
                      <a:pPr algn="ctr"/>
                      <a:r>
                        <a:rPr lang="en-US" sz="4400" dirty="0"/>
                        <a:t>Domain</a:t>
                      </a:r>
                    </a:p>
                  </a:txBody>
                  <a:tcPr/>
                </a:tc>
                <a:tc>
                  <a:txBody>
                    <a:bodyPr/>
                    <a:lstStyle/>
                    <a:p>
                      <a:pPr algn="ctr"/>
                      <a:r>
                        <a:rPr lang="en-US" sz="4400" dirty="0"/>
                        <a:t>Percentage</a:t>
                      </a:r>
                    </a:p>
                  </a:txBody>
                  <a:tcPr/>
                </a:tc>
                <a:extLst>
                  <a:ext uri="{0D108BD9-81ED-4DB2-BD59-A6C34878D82A}">
                    <a16:rowId xmlns:a16="http://schemas.microsoft.com/office/drawing/2014/main" val="2026977493"/>
                  </a:ext>
                </a:extLst>
              </a:tr>
              <a:tr h="402390">
                <a:tc>
                  <a:txBody>
                    <a:bodyPr/>
                    <a:lstStyle/>
                    <a:p>
                      <a:pPr algn="ctr"/>
                      <a:r>
                        <a:rPr lang="en-US" sz="2800" dirty="0"/>
                        <a:t>Increase in confidence in addressing vaping with students</a:t>
                      </a:r>
                    </a:p>
                  </a:txBody>
                  <a:tcPr/>
                </a:tc>
                <a:tc>
                  <a:txBody>
                    <a:bodyPr/>
                    <a:lstStyle/>
                    <a:p>
                      <a:pPr algn="ctr"/>
                      <a:r>
                        <a:rPr lang="en-US" sz="2800" dirty="0"/>
                        <a:t>59.5</a:t>
                      </a:r>
                    </a:p>
                  </a:txBody>
                  <a:tcPr/>
                </a:tc>
                <a:extLst>
                  <a:ext uri="{0D108BD9-81ED-4DB2-BD59-A6C34878D82A}">
                    <a16:rowId xmlns:a16="http://schemas.microsoft.com/office/drawing/2014/main" val="2762166864"/>
                  </a:ext>
                </a:extLst>
              </a:tr>
              <a:tr h="402390">
                <a:tc>
                  <a:txBody>
                    <a:bodyPr/>
                    <a:lstStyle/>
                    <a:p>
                      <a:pPr algn="ctr"/>
                      <a:r>
                        <a:rPr lang="en-US" sz="2800" dirty="0"/>
                        <a:t>Increase in quit line referrals</a:t>
                      </a:r>
                    </a:p>
                  </a:txBody>
                  <a:tcPr/>
                </a:tc>
                <a:tc>
                  <a:txBody>
                    <a:bodyPr/>
                    <a:lstStyle/>
                    <a:p>
                      <a:pPr algn="ctr"/>
                      <a:r>
                        <a:rPr lang="en-US" sz="2800" dirty="0"/>
                        <a:t>40.5</a:t>
                      </a:r>
                    </a:p>
                  </a:txBody>
                  <a:tcPr/>
                </a:tc>
                <a:extLst>
                  <a:ext uri="{0D108BD9-81ED-4DB2-BD59-A6C34878D82A}">
                    <a16:rowId xmlns:a16="http://schemas.microsoft.com/office/drawing/2014/main" val="183274895"/>
                  </a:ext>
                </a:extLst>
              </a:tr>
              <a:tr h="402390">
                <a:tc>
                  <a:txBody>
                    <a:bodyPr/>
                    <a:lstStyle/>
                    <a:p>
                      <a:pPr algn="ctr"/>
                      <a:r>
                        <a:rPr lang="en-US" sz="2800" dirty="0"/>
                        <a:t>Increase in referral to  vaping cessation counseling</a:t>
                      </a:r>
                    </a:p>
                  </a:txBody>
                  <a:tcPr/>
                </a:tc>
                <a:tc>
                  <a:txBody>
                    <a:bodyPr/>
                    <a:lstStyle/>
                    <a:p>
                      <a:pPr algn="ctr"/>
                      <a:r>
                        <a:rPr lang="en-US" sz="2800" dirty="0"/>
                        <a:t>37.8</a:t>
                      </a:r>
                    </a:p>
                  </a:txBody>
                  <a:tcPr/>
                </a:tc>
                <a:extLst>
                  <a:ext uri="{0D108BD9-81ED-4DB2-BD59-A6C34878D82A}">
                    <a16:rowId xmlns:a16="http://schemas.microsoft.com/office/drawing/2014/main" val="234465097"/>
                  </a:ext>
                </a:extLst>
              </a:tr>
              <a:tr h="724301">
                <a:tc>
                  <a:txBody>
                    <a:bodyPr/>
                    <a:lstStyle/>
                    <a:p>
                      <a:pPr algn="ctr"/>
                      <a:r>
                        <a:rPr lang="en-US" sz="2800" dirty="0"/>
                        <a:t>Willingness to recommend program to others</a:t>
                      </a:r>
                    </a:p>
                  </a:txBody>
                  <a:tcPr/>
                </a:tc>
                <a:tc>
                  <a:txBody>
                    <a:bodyPr/>
                    <a:lstStyle/>
                    <a:p>
                      <a:pPr algn="ctr"/>
                      <a:r>
                        <a:rPr lang="en-US" sz="2800" dirty="0"/>
                        <a:t>81.0</a:t>
                      </a:r>
                    </a:p>
                  </a:txBody>
                  <a:tcPr/>
                </a:tc>
                <a:extLst>
                  <a:ext uri="{0D108BD9-81ED-4DB2-BD59-A6C34878D82A}">
                    <a16:rowId xmlns:a16="http://schemas.microsoft.com/office/drawing/2014/main" val="4169677071"/>
                  </a:ext>
                </a:extLst>
              </a:tr>
            </a:tbl>
          </a:graphicData>
        </a:graphic>
      </p:graphicFrame>
      <p:sp>
        <p:nvSpPr>
          <p:cNvPr id="7" name="TextBox 6">
            <a:extLst>
              <a:ext uri="{FF2B5EF4-FFF2-40B4-BE49-F238E27FC236}">
                <a16:creationId xmlns:a16="http://schemas.microsoft.com/office/drawing/2014/main" id="{AE44AB71-BCC5-B518-C962-DD70AACB376E}"/>
              </a:ext>
            </a:extLst>
          </p:cNvPr>
          <p:cNvSpPr txBox="1"/>
          <p:nvPr/>
        </p:nvSpPr>
        <p:spPr>
          <a:xfrm>
            <a:off x="667657" y="5791200"/>
            <a:ext cx="10827657" cy="646331"/>
          </a:xfrm>
          <a:prstGeom prst="rect">
            <a:avLst/>
          </a:prstGeom>
          <a:noFill/>
        </p:spPr>
        <p:txBody>
          <a:bodyPr wrap="square" rtlCol="0">
            <a:spAutoFit/>
          </a:bodyPr>
          <a:lstStyle/>
          <a:p>
            <a:r>
              <a:rPr lang="en-US" dirty="0"/>
              <a:t>Note: Total number of follow-up survey respondents = 37. Because participants could select more than one type of</a:t>
            </a:r>
          </a:p>
          <a:p>
            <a:r>
              <a:rPr lang="en-US" dirty="0"/>
              <a:t>domain as a response, percentages may not sum to 100 percent.</a:t>
            </a:r>
          </a:p>
        </p:txBody>
      </p:sp>
    </p:spTree>
    <p:extLst>
      <p:ext uri="{BB962C8B-B14F-4D97-AF65-F5344CB8AC3E}">
        <p14:creationId xmlns:p14="http://schemas.microsoft.com/office/powerpoint/2010/main" val="273227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640131" y="486944"/>
            <a:ext cx="89712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Individual Level Outcomes : Changes in Perceived </a:t>
            </a:r>
            <a:r>
              <a:rPr lang="en-US" sz="4000" b="1" dirty="0">
                <a:solidFill>
                  <a:prstClr val="white"/>
                </a:solidFill>
                <a:latin typeface="Raleway" pitchFamily="2" charset="77"/>
                <a:cs typeface="Gill Sans SemiBold" panose="020B0502020104020203" pitchFamily="34" charset="-79"/>
              </a:rPr>
              <a:t>B</a:t>
            </a:r>
            <a:r>
              <a:rPr kumimoji="0" lang="en-US" sz="4000" b="1" i="0" u="none" strike="noStrike" kern="1200" cap="none" spc="0" normalizeH="0" baseline="0" noProof="0" dirty="0" err="1">
                <a:ln>
                  <a:noFill/>
                </a:ln>
                <a:solidFill>
                  <a:prstClr val="white"/>
                </a:solidFill>
                <a:effectLst/>
                <a:uLnTx/>
                <a:uFillTx/>
                <a:latin typeface="Raleway" pitchFamily="2" charset="77"/>
                <a:ea typeface="+mn-ea"/>
                <a:cs typeface="Gill Sans SemiBold" panose="020B0502020104020203" pitchFamily="34" charset="-79"/>
              </a:rPr>
              <a:t>arriers</a:t>
            </a: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311BB2D-3424-7CA5-2760-FE050C97BAC2}"/>
              </a:ext>
            </a:extLst>
          </p:cNvPr>
          <p:cNvGraphicFramePr>
            <a:graphicFrameLocks noGrp="1"/>
          </p:cNvGraphicFramePr>
          <p:nvPr>
            <p:extLst>
              <p:ext uri="{D42A27DB-BD31-4B8C-83A1-F6EECF244321}">
                <p14:modId xmlns:p14="http://schemas.microsoft.com/office/powerpoint/2010/main" val="43063562"/>
              </p:ext>
            </p:extLst>
          </p:nvPr>
        </p:nvGraphicFramePr>
        <p:xfrm>
          <a:off x="240910" y="1927225"/>
          <a:ext cx="11666839" cy="3619901"/>
        </p:xfrm>
        <a:graphic>
          <a:graphicData uri="http://schemas.openxmlformats.org/drawingml/2006/table">
            <a:tbl>
              <a:tblPr firstRow="1" bandRow="1">
                <a:tableStyleId>{5C22544A-7EE6-4342-B048-85BDC9FD1C3A}</a:tableStyleId>
              </a:tblPr>
              <a:tblGrid>
                <a:gridCol w="6653376">
                  <a:extLst>
                    <a:ext uri="{9D8B030D-6E8A-4147-A177-3AD203B41FA5}">
                      <a16:colId xmlns:a16="http://schemas.microsoft.com/office/drawing/2014/main" val="3536631421"/>
                    </a:ext>
                  </a:extLst>
                </a:gridCol>
                <a:gridCol w="2380343">
                  <a:extLst>
                    <a:ext uri="{9D8B030D-6E8A-4147-A177-3AD203B41FA5}">
                      <a16:colId xmlns:a16="http://schemas.microsoft.com/office/drawing/2014/main" val="4166888120"/>
                    </a:ext>
                  </a:extLst>
                </a:gridCol>
                <a:gridCol w="2633120">
                  <a:extLst>
                    <a:ext uri="{9D8B030D-6E8A-4147-A177-3AD203B41FA5}">
                      <a16:colId xmlns:a16="http://schemas.microsoft.com/office/drawing/2014/main" val="3634465594"/>
                    </a:ext>
                  </a:extLst>
                </a:gridCol>
              </a:tblGrid>
              <a:tr h="456042">
                <a:tc>
                  <a:txBody>
                    <a:bodyPr/>
                    <a:lstStyle/>
                    <a:p>
                      <a:pPr algn="ctr"/>
                      <a:r>
                        <a:rPr lang="en-US" sz="4400" dirty="0"/>
                        <a:t>Domain</a:t>
                      </a:r>
                    </a:p>
                  </a:txBody>
                  <a:tcPr/>
                </a:tc>
                <a:tc>
                  <a:txBody>
                    <a:bodyPr/>
                    <a:lstStyle/>
                    <a:p>
                      <a:pPr algn="ctr"/>
                      <a:r>
                        <a:rPr lang="en-US" sz="4400" dirty="0"/>
                        <a:t>Baseline</a:t>
                      </a:r>
                    </a:p>
                  </a:txBody>
                  <a:tcPr/>
                </a:tc>
                <a:tc>
                  <a:txBody>
                    <a:bodyPr/>
                    <a:lstStyle/>
                    <a:p>
                      <a:pPr algn="ctr"/>
                      <a:r>
                        <a:rPr lang="en-US" sz="4400" dirty="0"/>
                        <a:t>Follow-up</a:t>
                      </a:r>
                    </a:p>
                  </a:txBody>
                  <a:tcPr/>
                </a:tc>
                <a:extLst>
                  <a:ext uri="{0D108BD9-81ED-4DB2-BD59-A6C34878D82A}">
                    <a16:rowId xmlns:a16="http://schemas.microsoft.com/office/drawing/2014/main" val="2026977493"/>
                  </a:ext>
                </a:extLst>
              </a:tr>
              <a:tr h="402390">
                <a:tc>
                  <a:txBody>
                    <a:bodyPr/>
                    <a:lstStyle/>
                    <a:p>
                      <a:pPr algn="ctr"/>
                      <a:r>
                        <a:rPr lang="en-US" sz="3200" dirty="0"/>
                        <a:t>One or more barriers to effective vaping practice or policy change</a:t>
                      </a:r>
                    </a:p>
                  </a:txBody>
                  <a:tcPr/>
                </a:tc>
                <a:tc>
                  <a:txBody>
                    <a:bodyPr/>
                    <a:lstStyle/>
                    <a:p>
                      <a:pPr algn="ctr"/>
                      <a:r>
                        <a:rPr lang="en-US" sz="3200" dirty="0"/>
                        <a:t>94.6%</a:t>
                      </a:r>
                    </a:p>
                  </a:txBody>
                  <a:tcPr/>
                </a:tc>
                <a:tc>
                  <a:txBody>
                    <a:bodyPr/>
                    <a:lstStyle/>
                    <a:p>
                      <a:pPr algn="ctr"/>
                      <a:r>
                        <a:rPr lang="en-US" sz="3200" dirty="0"/>
                        <a:t>70.3%</a:t>
                      </a:r>
                    </a:p>
                  </a:txBody>
                  <a:tcPr/>
                </a:tc>
                <a:extLst>
                  <a:ext uri="{0D108BD9-81ED-4DB2-BD59-A6C34878D82A}">
                    <a16:rowId xmlns:a16="http://schemas.microsoft.com/office/drawing/2014/main" val="706544998"/>
                  </a:ext>
                </a:extLst>
              </a:tr>
              <a:tr h="402390">
                <a:tc>
                  <a:txBody>
                    <a:bodyPr/>
                    <a:lstStyle/>
                    <a:p>
                      <a:pPr algn="ctr"/>
                      <a:r>
                        <a:rPr lang="en-US" sz="3200" dirty="0"/>
                        <a:t>NO barriers to effective vaping practice or policy change</a:t>
                      </a:r>
                    </a:p>
                  </a:txBody>
                  <a:tcPr/>
                </a:tc>
                <a:tc>
                  <a:txBody>
                    <a:bodyPr/>
                    <a:lstStyle/>
                    <a:p>
                      <a:pPr algn="ctr"/>
                      <a:r>
                        <a:rPr lang="en-US" sz="3200" dirty="0"/>
                        <a:t>5.4%</a:t>
                      </a:r>
                    </a:p>
                  </a:txBody>
                  <a:tcPr/>
                </a:tc>
                <a:tc>
                  <a:txBody>
                    <a:bodyPr/>
                    <a:lstStyle/>
                    <a:p>
                      <a:pPr algn="ctr"/>
                      <a:r>
                        <a:rPr lang="en-US" sz="3200" dirty="0"/>
                        <a:t>29.7%</a:t>
                      </a:r>
                    </a:p>
                  </a:txBody>
                  <a:tcPr/>
                </a:tc>
                <a:extLst>
                  <a:ext uri="{0D108BD9-81ED-4DB2-BD59-A6C34878D82A}">
                    <a16:rowId xmlns:a16="http://schemas.microsoft.com/office/drawing/2014/main" val="234465097"/>
                  </a:ext>
                </a:extLst>
              </a:tr>
              <a:tr h="724301">
                <a:tc>
                  <a:txBody>
                    <a:bodyPr/>
                    <a:lstStyle/>
                    <a:p>
                      <a:pPr algn="ctr"/>
                      <a:r>
                        <a:rPr lang="en-US" sz="3200" dirty="0"/>
                        <a:t>Lack of knowledge as a barrier</a:t>
                      </a:r>
                    </a:p>
                  </a:txBody>
                  <a:tcPr/>
                </a:tc>
                <a:tc>
                  <a:txBody>
                    <a:bodyPr/>
                    <a:lstStyle/>
                    <a:p>
                      <a:pPr algn="ctr"/>
                      <a:r>
                        <a:rPr lang="en-US" sz="3200" dirty="0"/>
                        <a:t>59.5%</a:t>
                      </a:r>
                    </a:p>
                  </a:txBody>
                  <a:tcPr/>
                </a:tc>
                <a:tc>
                  <a:txBody>
                    <a:bodyPr/>
                    <a:lstStyle/>
                    <a:p>
                      <a:pPr algn="ctr"/>
                      <a:r>
                        <a:rPr lang="en-US" sz="3200" dirty="0"/>
                        <a:t>13.5%</a:t>
                      </a:r>
                    </a:p>
                  </a:txBody>
                  <a:tcPr/>
                </a:tc>
                <a:extLst>
                  <a:ext uri="{0D108BD9-81ED-4DB2-BD59-A6C34878D82A}">
                    <a16:rowId xmlns:a16="http://schemas.microsoft.com/office/drawing/2014/main" val="2499368237"/>
                  </a:ext>
                </a:extLst>
              </a:tr>
            </a:tbl>
          </a:graphicData>
        </a:graphic>
      </p:graphicFrame>
      <p:sp>
        <p:nvSpPr>
          <p:cNvPr id="4" name="TextBox 3">
            <a:extLst>
              <a:ext uri="{FF2B5EF4-FFF2-40B4-BE49-F238E27FC236}">
                <a16:creationId xmlns:a16="http://schemas.microsoft.com/office/drawing/2014/main" id="{C4B4DD91-C21C-48FC-F164-515C8D4805C9}"/>
              </a:ext>
            </a:extLst>
          </p:cNvPr>
          <p:cNvSpPr txBox="1"/>
          <p:nvPr/>
        </p:nvSpPr>
        <p:spPr>
          <a:xfrm>
            <a:off x="667657" y="5791200"/>
            <a:ext cx="10827657" cy="646331"/>
          </a:xfrm>
          <a:prstGeom prst="rect">
            <a:avLst/>
          </a:prstGeom>
          <a:noFill/>
        </p:spPr>
        <p:txBody>
          <a:bodyPr wrap="square" rtlCol="0">
            <a:spAutoFit/>
          </a:bodyPr>
          <a:lstStyle/>
          <a:p>
            <a:r>
              <a:rPr lang="en-US" dirty="0"/>
              <a:t>Note: Total number of follow-up survey respondents = 37. Because participants could select more than one type of</a:t>
            </a:r>
          </a:p>
          <a:p>
            <a:r>
              <a:rPr lang="en-US" dirty="0"/>
              <a:t>domain as a response, percentages may not sum to 100 percent.</a:t>
            </a:r>
          </a:p>
        </p:txBody>
      </p:sp>
    </p:spTree>
    <p:extLst>
      <p:ext uri="{BB962C8B-B14F-4D97-AF65-F5344CB8AC3E}">
        <p14:creationId xmlns:p14="http://schemas.microsoft.com/office/powerpoint/2010/main" val="112204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827E-D90C-FB20-CE53-9366AE7D2F68}"/>
              </a:ext>
            </a:extLst>
          </p:cNvPr>
          <p:cNvSpPr>
            <a:spLocks noGrp="1"/>
          </p:cNvSpPr>
          <p:nvPr>
            <p:ph type="title"/>
          </p:nvPr>
        </p:nvSpPr>
        <p:spPr>
          <a:xfrm>
            <a:off x="593761" y="-95725"/>
            <a:ext cx="10515600" cy="332975"/>
          </a:xfrm>
        </p:spPr>
        <p:txBody>
          <a:bodyPr>
            <a:normAutofit fontScale="90000"/>
          </a:bodyPr>
          <a:lstStyle/>
          <a:p>
            <a:pPr algn="l"/>
            <a:br>
              <a:rPr lang="en-US" sz="2800" b="0" i="0" u="none" strike="noStrike" baseline="0" dirty="0">
                <a:solidFill>
                  <a:srgbClr val="000000"/>
                </a:solidFill>
                <a:latin typeface="Raleway" pitchFamily="2" charset="0"/>
              </a:rPr>
            </a:br>
            <a:r>
              <a:rPr lang="en-US" sz="2800" b="0" i="0" u="none" strike="noStrike" baseline="0" dirty="0">
                <a:solidFill>
                  <a:srgbClr val="000000"/>
                </a:solidFill>
                <a:latin typeface="Raleway" pitchFamily="2" charset="0"/>
              </a:rPr>
              <a:t> </a:t>
            </a:r>
            <a:r>
              <a:rPr lang="en-US" sz="2800" b="1" i="0" u="none" strike="noStrike" baseline="0" dirty="0">
                <a:solidFill>
                  <a:srgbClr val="404041"/>
                </a:solidFill>
                <a:latin typeface="Raleway" pitchFamily="2" charset="0"/>
              </a:rPr>
              <a:t>School-Team Level Outcomes: </a:t>
            </a:r>
            <a:r>
              <a:rPr lang="en-US" sz="2800" b="0" i="0" u="none" strike="noStrike" baseline="0" dirty="0">
                <a:solidFill>
                  <a:srgbClr val="000000"/>
                </a:solidFill>
                <a:latin typeface="Raleway" pitchFamily="2" charset="0"/>
              </a:rPr>
              <a:t> </a:t>
            </a:r>
            <a:r>
              <a:rPr lang="en-US" sz="2800" b="1" i="1" u="none" strike="noStrike" baseline="0" dirty="0">
                <a:solidFill>
                  <a:srgbClr val="404041"/>
                </a:solidFill>
                <a:latin typeface="Raleway" pitchFamily="2" charset="0"/>
              </a:rPr>
              <a:t>Action Plan Implementation </a:t>
            </a:r>
            <a:endParaRPr lang="en-US" sz="2800" dirty="0">
              <a:latin typeface="Raleway" pitchFamily="2" charset="0"/>
            </a:endParaRPr>
          </a:p>
        </p:txBody>
      </p:sp>
      <p:graphicFrame>
        <p:nvGraphicFramePr>
          <p:cNvPr id="5" name="Content Placeholder 4">
            <a:extLst>
              <a:ext uri="{FF2B5EF4-FFF2-40B4-BE49-F238E27FC236}">
                <a16:creationId xmlns:a16="http://schemas.microsoft.com/office/drawing/2014/main" id="{5BB3F988-B071-3413-52F1-FC501F9C9945}"/>
              </a:ext>
            </a:extLst>
          </p:cNvPr>
          <p:cNvGraphicFramePr>
            <a:graphicFrameLocks noGrp="1"/>
          </p:cNvGraphicFramePr>
          <p:nvPr>
            <p:ph idx="1"/>
            <p:extLst>
              <p:ext uri="{D42A27DB-BD31-4B8C-83A1-F6EECF244321}">
                <p14:modId xmlns:p14="http://schemas.microsoft.com/office/powerpoint/2010/main" val="2633171082"/>
              </p:ext>
            </p:extLst>
          </p:nvPr>
        </p:nvGraphicFramePr>
        <p:xfrm>
          <a:off x="315207" y="714620"/>
          <a:ext cx="11658492" cy="5669280"/>
        </p:xfrm>
        <a:graphic>
          <a:graphicData uri="http://schemas.openxmlformats.org/drawingml/2006/table">
            <a:tbl>
              <a:tblPr firstRow="1" bandRow="1">
                <a:tableStyleId>{5C22544A-7EE6-4342-B048-85BDC9FD1C3A}</a:tableStyleId>
              </a:tblPr>
              <a:tblGrid>
                <a:gridCol w="2525265">
                  <a:extLst>
                    <a:ext uri="{9D8B030D-6E8A-4147-A177-3AD203B41FA5}">
                      <a16:colId xmlns:a16="http://schemas.microsoft.com/office/drawing/2014/main" val="3257198353"/>
                    </a:ext>
                  </a:extLst>
                </a:gridCol>
                <a:gridCol w="1121131">
                  <a:extLst>
                    <a:ext uri="{9D8B030D-6E8A-4147-A177-3AD203B41FA5}">
                      <a16:colId xmlns:a16="http://schemas.microsoft.com/office/drawing/2014/main" val="959471246"/>
                    </a:ext>
                  </a:extLst>
                </a:gridCol>
                <a:gridCol w="8012096">
                  <a:extLst>
                    <a:ext uri="{9D8B030D-6E8A-4147-A177-3AD203B41FA5}">
                      <a16:colId xmlns:a16="http://schemas.microsoft.com/office/drawing/2014/main" val="4133745049"/>
                    </a:ext>
                  </a:extLst>
                </a:gridCol>
              </a:tblGrid>
              <a:tr h="164509">
                <a:tc>
                  <a:txBody>
                    <a:bodyPr/>
                    <a:lstStyle/>
                    <a:p>
                      <a:pPr algn="l"/>
                      <a:endParaRPr lang="en-US" sz="1600" b="0" i="0" u="none" strike="noStrike" kern="1200" baseline="0" dirty="0">
                        <a:solidFill>
                          <a:schemeClr val="lt1"/>
                        </a:solidFill>
                        <a:latin typeface="Raleway" pitchFamily="2" charset="0"/>
                        <a:ea typeface="+mn-ea"/>
                        <a:cs typeface="+mn-cs"/>
                      </a:endParaRPr>
                    </a:p>
                    <a:p>
                      <a:pPr algn="l"/>
                      <a:r>
                        <a:rPr lang="en-US" sz="1600" b="0" i="0" u="none" strike="noStrike" kern="1200" baseline="0" dirty="0">
                          <a:solidFill>
                            <a:schemeClr val="lt1"/>
                          </a:solidFill>
                          <a:latin typeface="Raleway" pitchFamily="2" charset="0"/>
                          <a:ea typeface="+mn-ea"/>
                          <a:cs typeface="+mn-cs"/>
                        </a:rPr>
                        <a:t> </a:t>
                      </a:r>
                      <a:r>
                        <a:rPr lang="en-US" sz="1600" b="1" i="0" u="none" strike="noStrike" kern="1200" baseline="0" dirty="0">
                          <a:solidFill>
                            <a:schemeClr val="lt1"/>
                          </a:solidFill>
                          <a:latin typeface="Raleway" pitchFamily="2" charset="0"/>
                          <a:ea typeface="+mn-ea"/>
                          <a:cs typeface="+mn-cs"/>
                        </a:rPr>
                        <a:t>Action Plan Objectives </a:t>
                      </a:r>
                      <a:r>
                        <a:rPr lang="en-US" sz="1600" b="0" i="0" u="none" strike="noStrike" kern="1200" baseline="0" dirty="0">
                          <a:solidFill>
                            <a:schemeClr val="lt1"/>
                          </a:solidFill>
                          <a:latin typeface="Raleway" pitchFamily="2" charset="0"/>
                          <a:ea typeface="+mn-ea"/>
                          <a:cs typeface="+mn-cs"/>
                        </a:rPr>
                        <a:t>	</a:t>
                      </a:r>
                    </a:p>
                    <a:p>
                      <a:pPr algn="l"/>
                      <a:endParaRPr lang="en-US" sz="1600" dirty="0">
                        <a:latin typeface="Raleway" pitchFamily="2" charset="0"/>
                      </a:endParaRPr>
                    </a:p>
                  </a:txBody>
                  <a:tcPr/>
                </a:tc>
                <a:tc>
                  <a:txBody>
                    <a:bodyPr/>
                    <a:lstStyle/>
                    <a:p>
                      <a:pPr algn="l"/>
                      <a:endParaRPr lang="en-US" sz="1600" b="0" i="0" u="none" strike="noStrike" kern="1200" baseline="0" dirty="0">
                        <a:solidFill>
                          <a:schemeClr val="lt1"/>
                        </a:solidFill>
                        <a:latin typeface="Raleway" pitchFamily="2" charset="0"/>
                        <a:ea typeface="+mn-ea"/>
                        <a:cs typeface="+mn-cs"/>
                      </a:endParaRPr>
                    </a:p>
                    <a:p>
                      <a:pPr algn="l"/>
                      <a:r>
                        <a:rPr lang="en-US" sz="1600" b="0" i="0" u="none" strike="noStrike" kern="1200" baseline="0" dirty="0">
                          <a:solidFill>
                            <a:schemeClr val="lt1"/>
                          </a:solidFill>
                          <a:latin typeface="Raleway" pitchFamily="2" charset="0"/>
                          <a:ea typeface="+mn-ea"/>
                          <a:cs typeface="+mn-cs"/>
                        </a:rPr>
                        <a:t> </a:t>
                      </a:r>
                      <a:r>
                        <a:rPr lang="en-US" sz="1600" b="1" i="0" u="none" strike="noStrike" kern="1200" baseline="0" dirty="0">
                          <a:solidFill>
                            <a:schemeClr val="lt1"/>
                          </a:solidFill>
                          <a:latin typeface="Raleway" pitchFamily="2" charset="0"/>
                          <a:ea typeface="+mn-ea"/>
                          <a:cs typeface="+mn-cs"/>
                        </a:rPr>
                        <a:t>Number of School Action Plans</a:t>
                      </a:r>
                      <a:endParaRPr lang="en-US" sz="1600" dirty="0">
                        <a:latin typeface="Raleway" pitchFamily="2" charset="0"/>
                      </a:endParaRPr>
                    </a:p>
                  </a:txBody>
                  <a:tcPr/>
                </a:tc>
                <a:tc>
                  <a:txBody>
                    <a:bodyPr/>
                    <a:lstStyle/>
                    <a:p>
                      <a:pPr algn="l"/>
                      <a:endParaRPr lang="en-US" sz="1600" b="0" i="0" u="none" strike="noStrike" kern="1200" baseline="0" dirty="0">
                        <a:solidFill>
                          <a:schemeClr val="lt1"/>
                        </a:solidFill>
                        <a:latin typeface="Raleway" pitchFamily="2" charset="0"/>
                        <a:ea typeface="+mn-ea"/>
                        <a:cs typeface="+mn-cs"/>
                      </a:endParaRPr>
                    </a:p>
                    <a:p>
                      <a:pPr algn="l"/>
                      <a:r>
                        <a:rPr lang="en-US" sz="1600" b="0" i="0" u="none" strike="noStrike" kern="1200" baseline="0" dirty="0">
                          <a:solidFill>
                            <a:schemeClr val="lt1"/>
                          </a:solidFill>
                          <a:latin typeface="Raleway" pitchFamily="2" charset="0"/>
                          <a:ea typeface="+mn-ea"/>
                          <a:cs typeface="+mn-cs"/>
                        </a:rPr>
                        <a:t> </a:t>
                      </a:r>
                      <a:r>
                        <a:rPr lang="en-US" sz="1600" b="1" i="0" u="none" strike="noStrike" kern="1200" baseline="0" dirty="0">
                          <a:solidFill>
                            <a:schemeClr val="lt1"/>
                          </a:solidFill>
                          <a:latin typeface="Raleway" pitchFamily="2" charset="0"/>
                          <a:ea typeface="+mn-ea"/>
                          <a:cs typeface="+mn-cs"/>
                        </a:rPr>
                        <a:t>Description </a:t>
                      </a:r>
                      <a:endParaRPr lang="en-US" sz="1600" dirty="0">
                        <a:latin typeface="Raleway" pitchFamily="2" charset="0"/>
                      </a:endParaRPr>
                    </a:p>
                  </a:txBody>
                  <a:tcPr/>
                </a:tc>
                <a:extLst>
                  <a:ext uri="{0D108BD9-81ED-4DB2-BD59-A6C34878D82A}">
                    <a16:rowId xmlns:a16="http://schemas.microsoft.com/office/drawing/2014/main" val="1668861163"/>
                  </a:ext>
                </a:extLst>
              </a:tr>
              <a:tr h="0">
                <a:tc>
                  <a:txBody>
                    <a:bodyPr/>
                    <a:lstStyle/>
                    <a:p>
                      <a:pPr algn="l"/>
                      <a:r>
                        <a:rPr lang="en-US" sz="1600" b="0" i="0" u="none" strike="noStrike" kern="1200" baseline="0" dirty="0">
                          <a:solidFill>
                            <a:schemeClr val="dk1"/>
                          </a:solidFill>
                          <a:latin typeface="Raleway" pitchFamily="2" charset="0"/>
                          <a:ea typeface="+mn-ea"/>
                          <a:cs typeface="+mn-cs"/>
                        </a:rPr>
                        <a:t> Education initiatives 	</a:t>
                      </a:r>
                    </a:p>
                    <a:p>
                      <a:pPr algn="l"/>
                      <a:endParaRPr lang="en-US" sz="1600" dirty="0">
                        <a:latin typeface="Raleway" pitchFamily="2" charset="0"/>
                      </a:endParaRPr>
                    </a:p>
                  </a:txBody>
                  <a:tcPr/>
                </a:tc>
                <a:tc>
                  <a:txBody>
                    <a:bodyPr/>
                    <a:lstStyle/>
                    <a:p>
                      <a:pPr algn="l"/>
                      <a:r>
                        <a:rPr lang="en-US" sz="1600" dirty="0">
                          <a:latin typeface="Raleway" pitchFamily="2" charset="0"/>
                        </a:rPr>
                        <a:t>7 of 10</a:t>
                      </a:r>
                    </a:p>
                  </a:txBody>
                  <a:tcPr/>
                </a:tc>
                <a:tc>
                  <a:txBody>
                    <a:bodyPr/>
                    <a:lstStyle/>
                    <a:p>
                      <a:pPr algn="l"/>
                      <a:r>
                        <a:rPr lang="en-US" sz="1600" b="0" i="0" u="none" strike="noStrike" kern="1200" baseline="0" dirty="0">
                          <a:solidFill>
                            <a:schemeClr val="dk1"/>
                          </a:solidFill>
                          <a:latin typeface="Raleway" pitchFamily="2" charset="0"/>
                          <a:ea typeface="+mn-ea"/>
                          <a:cs typeface="+mn-cs"/>
                        </a:rPr>
                        <a:t> Education or awareness building activities across stakeholders including students, teachers, staff, parents and community members</a:t>
                      </a:r>
                      <a:endParaRPr lang="en-US" sz="1600" dirty="0">
                        <a:latin typeface="Raleway" pitchFamily="2" charset="0"/>
                      </a:endParaRPr>
                    </a:p>
                  </a:txBody>
                  <a:tcPr/>
                </a:tc>
                <a:extLst>
                  <a:ext uri="{0D108BD9-81ED-4DB2-BD59-A6C34878D82A}">
                    <a16:rowId xmlns:a16="http://schemas.microsoft.com/office/drawing/2014/main" val="639563621"/>
                  </a:ext>
                </a:extLst>
              </a:tr>
              <a:tr h="0">
                <a:tc>
                  <a:txBody>
                    <a:bodyPr/>
                    <a:lstStyle/>
                    <a:p>
                      <a:pPr algn="l"/>
                      <a:r>
                        <a:rPr lang="en-US" sz="1600" b="0" i="0" u="none" strike="noStrike" kern="1200" baseline="0" dirty="0">
                          <a:solidFill>
                            <a:schemeClr val="dk1"/>
                          </a:solidFill>
                          <a:latin typeface="Raleway" pitchFamily="2" charset="0"/>
                          <a:ea typeface="+mn-ea"/>
                          <a:cs typeface="+mn-cs"/>
                        </a:rPr>
                        <a:t> Cessation strategies 	</a:t>
                      </a:r>
                    </a:p>
                    <a:p>
                      <a:pPr algn="l"/>
                      <a:endParaRPr lang="en-US" sz="1600" dirty="0">
                        <a:latin typeface="Raleway" pitchFamily="2" charset="0"/>
                      </a:endParaRPr>
                    </a:p>
                  </a:txBody>
                  <a:tcPr/>
                </a:tc>
                <a:tc>
                  <a:txBody>
                    <a:bodyPr/>
                    <a:lstStyle/>
                    <a:p>
                      <a:pPr algn="l"/>
                      <a:r>
                        <a:rPr lang="en-US" sz="1600" dirty="0">
                          <a:latin typeface="Raleway" pitchFamily="2" charset="0"/>
                        </a:rPr>
                        <a:t>6 of 10</a:t>
                      </a:r>
                    </a:p>
                  </a:txBody>
                  <a:tcPr/>
                </a:tc>
                <a:tc>
                  <a:txBody>
                    <a:bodyPr/>
                    <a:lstStyle/>
                    <a:p>
                      <a:pPr algn="l"/>
                      <a:r>
                        <a:rPr lang="en-US" sz="1600" b="0" i="0" u="none" strike="noStrike" kern="1200" baseline="0" dirty="0">
                          <a:solidFill>
                            <a:schemeClr val="dk1"/>
                          </a:solidFill>
                          <a:latin typeface="Raleway" pitchFamily="2" charset="0"/>
                          <a:ea typeface="+mn-ea"/>
                          <a:cs typeface="+mn-cs"/>
                        </a:rPr>
                        <a:t> Efforts to reduce vaping use through cessation programs, individual student interventions or other means</a:t>
                      </a:r>
                      <a:endParaRPr lang="en-US" sz="1600" dirty="0">
                        <a:latin typeface="Raleway" pitchFamily="2" charset="0"/>
                      </a:endParaRPr>
                    </a:p>
                  </a:txBody>
                  <a:tcPr/>
                </a:tc>
                <a:extLst>
                  <a:ext uri="{0D108BD9-81ED-4DB2-BD59-A6C34878D82A}">
                    <a16:rowId xmlns:a16="http://schemas.microsoft.com/office/drawing/2014/main" val="2082603926"/>
                  </a:ext>
                </a:extLst>
              </a:tr>
              <a:tr h="789927">
                <a:tc>
                  <a:txBody>
                    <a:bodyPr/>
                    <a:lstStyle/>
                    <a:p>
                      <a:pPr algn="l"/>
                      <a:r>
                        <a:rPr lang="en-US" sz="1600" b="0" i="0" u="none" strike="noStrike" kern="1200" baseline="0" dirty="0">
                          <a:solidFill>
                            <a:schemeClr val="dk1"/>
                          </a:solidFill>
                          <a:latin typeface="Raleway" pitchFamily="2" charset="0"/>
                          <a:ea typeface="+mn-ea"/>
                          <a:cs typeface="+mn-cs"/>
                        </a:rPr>
                        <a:t> Policy change 	</a:t>
                      </a:r>
                    </a:p>
                    <a:p>
                      <a:pPr algn="l"/>
                      <a:endParaRPr lang="en-US" sz="1600" dirty="0">
                        <a:latin typeface="Raleway" pitchFamily="2" charset="0"/>
                      </a:endParaRPr>
                    </a:p>
                  </a:txBody>
                  <a:tcPr/>
                </a:tc>
                <a:tc>
                  <a:txBody>
                    <a:bodyPr/>
                    <a:lstStyle/>
                    <a:p>
                      <a:pPr algn="l"/>
                      <a:r>
                        <a:rPr lang="en-US" sz="1600" dirty="0">
                          <a:latin typeface="Raleway" pitchFamily="2" charset="0"/>
                        </a:rPr>
                        <a:t>5 of 10</a:t>
                      </a:r>
                    </a:p>
                  </a:txBody>
                  <a:tcPr/>
                </a:tc>
                <a:tc>
                  <a:txBody>
                    <a:bodyPr/>
                    <a:lstStyle/>
                    <a:p>
                      <a:pPr algn="l"/>
                      <a:r>
                        <a:rPr lang="en-US" sz="1600" b="0" i="0" u="none" strike="noStrike" kern="1200" baseline="0" dirty="0">
                          <a:solidFill>
                            <a:schemeClr val="dk1"/>
                          </a:solidFill>
                          <a:latin typeface="Raleway" pitchFamily="2" charset="0"/>
                          <a:ea typeface="+mn-ea"/>
                          <a:cs typeface="+mn-cs"/>
                        </a:rPr>
                        <a:t> Efforts to change their school policy, particularly related to reducing punitive approaches in disciplinary policy 	</a:t>
                      </a:r>
                    </a:p>
                    <a:p>
                      <a:pPr algn="l"/>
                      <a:endParaRPr lang="en-US" sz="1600" dirty="0">
                        <a:latin typeface="Raleway" pitchFamily="2" charset="0"/>
                      </a:endParaRPr>
                    </a:p>
                  </a:txBody>
                  <a:tcPr/>
                </a:tc>
                <a:extLst>
                  <a:ext uri="{0D108BD9-81ED-4DB2-BD59-A6C34878D82A}">
                    <a16:rowId xmlns:a16="http://schemas.microsoft.com/office/drawing/2014/main" val="2132893587"/>
                  </a:ext>
                </a:extLst>
              </a:tr>
              <a:tr h="157689">
                <a:tc>
                  <a:txBody>
                    <a:bodyPr/>
                    <a:lstStyle/>
                    <a:p>
                      <a:pPr algn="l"/>
                      <a:r>
                        <a:rPr lang="en-US" sz="1600" dirty="0">
                          <a:latin typeface="Raleway" pitchFamily="2" charset="0"/>
                        </a:rPr>
                        <a:t>Staff capacity</a:t>
                      </a:r>
                    </a:p>
                  </a:txBody>
                  <a:tcPr/>
                </a:tc>
                <a:tc>
                  <a:txBody>
                    <a:bodyPr/>
                    <a:lstStyle/>
                    <a:p>
                      <a:pPr algn="l"/>
                      <a:r>
                        <a:rPr lang="en-US" sz="1600" dirty="0">
                          <a:latin typeface="Raleway" pitchFamily="2" charset="0"/>
                        </a:rPr>
                        <a:t>4 of 10</a:t>
                      </a:r>
                    </a:p>
                  </a:txBody>
                  <a:tcPr/>
                </a:tc>
                <a:tc>
                  <a:txBody>
                    <a:bodyPr/>
                    <a:lstStyle/>
                    <a:p>
                      <a:r>
                        <a:rPr lang="en-US" sz="1600" b="0" i="0" u="none" strike="noStrike" kern="1200" baseline="0" dirty="0">
                          <a:solidFill>
                            <a:schemeClr val="dk1"/>
                          </a:solidFill>
                          <a:latin typeface="Raleway" pitchFamily="2" charset="0"/>
                          <a:ea typeface="+mn-ea"/>
                          <a:cs typeface="+mn-cs"/>
                        </a:rPr>
                        <a:t> Efforts to increase staff capacity through training around best practices such as learning or implementing motivational interviewing techniques, compilation of information and resources related to cessation 	</a:t>
                      </a:r>
                    </a:p>
                    <a:p>
                      <a:pPr algn="l"/>
                      <a:endParaRPr lang="en-US" sz="1600" dirty="0">
                        <a:latin typeface="Raleway" pitchFamily="2" charset="0"/>
                      </a:endParaRPr>
                    </a:p>
                  </a:txBody>
                  <a:tcPr/>
                </a:tc>
                <a:extLst>
                  <a:ext uri="{0D108BD9-81ED-4DB2-BD59-A6C34878D82A}">
                    <a16:rowId xmlns:a16="http://schemas.microsoft.com/office/drawing/2014/main" val="26077357"/>
                  </a:ext>
                </a:extLst>
              </a:tr>
              <a:tr h="789927">
                <a:tc>
                  <a:txBody>
                    <a:bodyPr/>
                    <a:lstStyle/>
                    <a:p>
                      <a:r>
                        <a:rPr lang="en-US" sz="1600" b="0" i="0" u="none" strike="noStrike" kern="1200" baseline="0" dirty="0">
                          <a:solidFill>
                            <a:schemeClr val="dk1"/>
                          </a:solidFill>
                          <a:latin typeface="Raleway" pitchFamily="2" charset="0"/>
                          <a:ea typeface="+mn-ea"/>
                          <a:cs typeface="+mn-cs"/>
                        </a:rPr>
                        <a:t> Student engagement 	</a:t>
                      </a:r>
                    </a:p>
                    <a:p>
                      <a:pPr algn="l"/>
                      <a:endParaRPr lang="en-US" sz="1600" dirty="0">
                        <a:latin typeface="Raleway" pitchFamily="2" charset="0"/>
                      </a:endParaRPr>
                    </a:p>
                  </a:txBody>
                  <a:tcPr/>
                </a:tc>
                <a:tc>
                  <a:txBody>
                    <a:bodyPr/>
                    <a:lstStyle/>
                    <a:p>
                      <a:pPr algn="l"/>
                      <a:r>
                        <a:rPr lang="en-US" sz="1600" dirty="0">
                          <a:latin typeface="Raleway" pitchFamily="2" charset="0"/>
                        </a:rPr>
                        <a:t>3 of 10</a:t>
                      </a:r>
                    </a:p>
                  </a:txBody>
                  <a:tcPr/>
                </a:tc>
                <a:tc>
                  <a:txBody>
                    <a:bodyPr/>
                    <a:lstStyle/>
                    <a:p>
                      <a:r>
                        <a:rPr lang="en-US" sz="1600" b="0" i="0" u="none" strike="noStrike" kern="1200" baseline="0" dirty="0">
                          <a:solidFill>
                            <a:schemeClr val="dk1"/>
                          </a:solidFill>
                          <a:latin typeface="Raleway" pitchFamily="2" charset="0"/>
                          <a:ea typeface="+mn-ea"/>
                          <a:cs typeface="+mn-cs"/>
                        </a:rPr>
                        <a:t> Student engagement either through building a Resist chapter or other means of achieving student buy in and involvement 	</a:t>
                      </a:r>
                    </a:p>
                    <a:p>
                      <a:pPr algn="l"/>
                      <a:endParaRPr lang="en-US" sz="1600" dirty="0">
                        <a:latin typeface="Raleway" pitchFamily="2" charset="0"/>
                      </a:endParaRPr>
                    </a:p>
                  </a:txBody>
                  <a:tcPr/>
                </a:tc>
                <a:extLst>
                  <a:ext uri="{0D108BD9-81ED-4DB2-BD59-A6C34878D82A}">
                    <a16:rowId xmlns:a16="http://schemas.microsoft.com/office/drawing/2014/main" val="982896570"/>
                  </a:ext>
                </a:extLst>
              </a:tr>
            </a:tbl>
          </a:graphicData>
        </a:graphic>
      </p:graphicFrame>
      <p:sp>
        <p:nvSpPr>
          <p:cNvPr id="4" name="Slide Number Placeholder 3">
            <a:extLst>
              <a:ext uri="{FF2B5EF4-FFF2-40B4-BE49-F238E27FC236}">
                <a16:creationId xmlns:a16="http://schemas.microsoft.com/office/drawing/2014/main" id="{0E2DDADA-246A-29AF-6E96-AF951FD9CF95}"/>
              </a:ext>
            </a:extLst>
          </p:cNvPr>
          <p:cNvSpPr>
            <a:spLocks noGrp="1"/>
          </p:cNvSpPr>
          <p:nvPr>
            <p:ph type="sldNum" sz="quarter" idx="12"/>
          </p:nvPr>
        </p:nvSpPr>
        <p:spPr/>
        <p:txBody>
          <a:bodyPr/>
          <a:lstStyle/>
          <a:p>
            <a:fld id="{56E3F38F-19DB-974B-AEEC-2547F6860E55}" type="slidenum">
              <a:rPr lang="en-US" smtClean="0"/>
              <a:t>18</a:t>
            </a:fld>
            <a:endParaRPr lang="en-US" dirty="0"/>
          </a:p>
        </p:txBody>
      </p:sp>
      <p:sp>
        <p:nvSpPr>
          <p:cNvPr id="6" name="TextBox 5">
            <a:extLst>
              <a:ext uri="{FF2B5EF4-FFF2-40B4-BE49-F238E27FC236}">
                <a16:creationId xmlns:a16="http://schemas.microsoft.com/office/drawing/2014/main" id="{A0B54E52-A020-EB77-6F5D-FD5E0F4BD08C}"/>
              </a:ext>
            </a:extLst>
          </p:cNvPr>
          <p:cNvSpPr txBox="1"/>
          <p:nvPr/>
        </p:nvSpPr>
        <p:spPr>
          <a:xfrm>
            <a:off x="954357" y="345288"/>
            <a:ext cx="10380192" cy="369332"/>
          </a:xfrm>
          <a:prstGeom prst="rect">
            <a:avLst/>
          </a:prstGeom>
          <a:noFill/>
        </p:spPr>
        <p:txBody>
          <a:bodyPr wrap="square" rtlCol="0">
            <a:spAutoFit/>
          </a:bodyPr>
          <a:lstStyle/>
          <a:p>
            <a:r>
              <a:rPr lang="en-US" dirty="0"/>
              <a:t>Fours months after implementation, an average of 61% of the action plans were achieved</a:t>
            </a:r>
          </a:p>
        </p:txBody>
      </p:sp>
      <p:sp>
        <p:nvSpPr>
          <p:cNvPr id="7" name="TextBox 6">
            <a:extLst>
              <a:ext uri="{FF2B5EF4-FFF2-40B4-BE49-F238E27FC236}">
                <a16:creationId xmlns:a16="http://schemas.microsoft.com/office/drawing/2014/main" id="{EA4926A9-7324-02FB-0B97-AA8C7E58C4AC}"/>
              </a:ext>
            </a:extLst>
          </p:cNvPr>
          <p:cNvSpPr txBox="1"/>
          <p:nvPr/>
        </p:nvSpPr>
        <p:spPr>
          <a:xfrm>
            <a:off x="315206" y="6356350"/>
            <a:ext cx="10380192" cy="430887"/>
          </a:xfrm>
          <a:prstGeom prst="rect">
            <a:avLst/>
          </a:prstGeom>
          <a:noFill/>
        </p:spPr>
        <p:txBody>
          <a:bodyPr wrap="square" rtlCol="0">
            <a:spAutoFit/>
          </a:bodyPr>
          <a:lstStyle/>
          <a:p>
            <a:r>
              <a:rPr lang="en-US" sz="1100" b="0" i="1" u="none" strike="noStrike" baseline="0" dirty="0">
                <a:solidFill>
                  <a:srgbClr val="404041"/>
                </a:solidFill>
                <a:latin typeface="Raleway" pitchFamily="2" charset="0"/>
              </a:rPr>
              <a:t>*10 of 13 school action plans submitted for review. 3 schools did not provide action plans due to staff shortages, competing priorities or technical issues. Additional objectives included community support (1) and hosting an assembly with professional speakers (1). </a:t>
            </a:r>
            <a:endParaRPr lang="en-US" sz="1100" dirty="0">
              <a:latin typeface="Raleway" pitchFamily="2" charset="0"/>
            </a:endParaRPr>
          </a:p>
        </p:txBody>
      </p:sp>
    </p:spTree>
    <p:extLst>
      <p:ext uri="{BB962C8B-B14F-4D97-AF65-F5344CB8AC3E}">
        <p14:creationId xmlns:p14="http://schemas.microsoft.com/office/powerpoint/2010/main" val="3700274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6751-45FB-9C62-5D33-067C54E066D1}"/>
              </a:ext>
            </a:extLst>
          </p:cNvPr>
          <p:cNvSpPr txBox="1"/>
          <p:nvPr/>
        </p:nvSpPr>
        <p:spPr>
          <a:xfrm>
            <a:off x="2640131" y="486944"/>
            <a:ext cx="930802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Feedback</a:t>
            </a:r>
            <a:r>
              <a:rPr kumimoji="0" lang="en-US" sz="28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 </a:t>
            </a:r>
            <a:r>
              <a:rPr kumimoji="0" lang="en-US" sz="4000" b="1" i="0" u="none" strike="noStrike" kern="1200" cap="none" spc="0" normalizeH="0" baseline="0" noProof="0" dirty="0">
                <a:ln>
                  <a:noFill/>
                </a:ln>
                <a:solidFill>
                  <a:prstClr val="white"/>
                </a:solidFill>
                <a:effectLst/>
                <a:uLnTx/>
                <a:uFillTx/>
                <a:latin typeface="Raleway" pitchFamily="2" charset="77"/>
                <a:ea typeface="+mn-ea"/>
                <a:cs typeface="Gill Sans SemiBold" panose="020B0502020104020203" pitchFamily="34" charset="-79"/>
              </a:rPr>
              <a:t>for Program </a:t>
            </a:r>
            <a:r>
              <a:rPr lang="en-US" sz="4000" b="1" dirty="0">
                <a:solidFill>
                  <a:prstClr val="white"/>
                </a:solidFill>
                <a:latin typeface="Raleway" pitchFamily="2" charset="77"/>
                <a:cs typeface="Gill Sans SemiBold" panose="020B0502020104020203" pitchFamily="34" charset="-79"/>
              </a:rPr>
              <a:t>I</a:t>
            </a:r>
            <a:r>
              <a:rPr kumimoji="0" lang="en-US" sz="4000" b="1" i="0" u="none" strike="noStrike" kern="1200" cap="none" spc="0" normalizeH="0" baseline="0" noProof="0" dirty="0" err="1">
                <a:ln>
                  <a:noFill/>
                </a:ln>
                <a:solidFill>
                  <a:prstClr val="white"/>
                </a:solidFill>
                <a:effectLst/>
                <a:uLnTx/>
                <a:uFillTx/>
                <a:latin typeface="Raleway" pitchFamily="2" charset="77"/>
                <a:ea typeface="+mn-ea"/>
                <a:cs typeface="Gill Sans SemiBold" panose="020B0502020104020203" pitchFamily="34" charset="-79"/>
              </a:rPr>
              <a:t>mprovement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311BB2D-3424-7CA5-2760-FE050C97BAC2}"/>
              </a:ext>
            </a:extLst>
          </p:cNvPr>
          <p:cNvGraphicFramePr>
            <a:graphicFrameLocks noGrp="1"/>
          </p:cNvGraphicFramePr>
          <p:nvPr>
            <p:extLst>
              <p:ext uri="{D42A27DB-BD31-4B8C-83A1-F6EECF244321}">
                <p14:modId xmlns:p14="http://schemas.microsoft.com/office/powerpoint/2010/main" val="2434731549"/>
              </p:ext>
            </p:extLst>
          </p:nvPr>
        </p:nvGraphicFramePr>
        <p:xfrm>
          <a:off x="243840" y="1829689"/>
          <a:ext cx="11704319" cy="4785360"/>
        </p:xfrm>
        <a:graphic>
          <a:graphicData uri="http://schemas.openxmlformats.org/drawingml/2006/table">
            <a:tbl>
              <a:tblPr firstRow="1" bandRow="1">
                <a:tableStyleId>{5C22544A-7EE6-4342-B048-85BDC9FD1C3A}</a:tableStyleId>
              </a:tblPr>
              <a:tblGrid>
                <a:gridCol w="3462527">
                  <a:extLst>
                    <a:ext uri="{9D8B030D-6E8A-4147-A177-3AD203B41FA5}">
                      <a16:colId xmlns:a16="http://schemas.microsoft.com/office/drawing/2014/main" val="3536631421"/>
                    </a:ext>
                  </a:extLst>
                </a:gridCol>
                <a:gridCol w="8241792">
                  <a:extLst>
                    <a:ext uri="{9D8B030D-6E8A-4147-A177-3AD203B41FA5}">
                      <a16:colId xmlns:a16="http://schemas.microsoft.com/office/drawing/2014/main" val="3634465594"/>
                    </a:ext>
                  </a:extLst>
                </a:gridCol>
              </a:tblGrid>
              <a:tr h="456042">
                <a:tc>
                  <a:txBody>
                    <a:bodyPr/>
                    <a:lstStyle/>
                    <a:p>
                      <a:pPr algn="ctr"/>
                      <a:r>
                        <a:rPr lang="en-US" sz="2800" dirty="0"/>
                        <a:t>Qualitative Themes </a:t>
                      </a:r>
                    </a:p>
                  </a:txBody>
                  <a:tcPr/>
                </a:tc>
                <a:tc>
                  <a:txBody>
                    <a:bodyPr/>
                    <a:lstStyle/>
                    <a:p>
                      <a:pPr algn="ctr"/>
                      <a:r>
                        <a:rPr lang="en-US" sz="2800" dirty="0"/>
                        <a:t>Descriptive quotations</a:t>
                      </a:r>
                    </a:p>
                  </a:txBody>
                  <a:tcPr/>
                </a:tc>
                <a:extLst>
                  <a:ext uri="{0D108BD9-81ED-4DB2-BD59-A6C34878D82A}">
                    <a16:rowId xmlns:a16="http://schemas.microsoft.com/office/drawing/2014/main" val="2026977493"/>
                  </a:ext>
                </a:extLst>
              </a:tr>
              <a:tr h="402390">
                <a:tc>
                  <a:txBody>
                    <a:bodyPr/>
                    <a:lstStyle/>
                    <a:p>
                      <a:pPr algn="l"/>
                      <a:r>
                        <a:rPr lang="en-US" sz="2000" dirty="0"/>
                        <a:t>Positive feedback</a:t>
                      </a:r>
                    </a:p>
                  </a:txBody>
                  <a:tcPr/>
                </a:tc>
                <a:tc>
                  <a:txBody>
                    <a:bodyPr/>
                    <a:lstStyle/>
                    <a:p>
                      <a:r>
                        <a:rPr lang="en-US" sz="1800" b="0" i="1" u="none" strike="noStrike" kern="1200" baseline="0" dirty="0">
                          <a:solidFill>
                            <a:schemeClr val="dk1"/>
                          </a:solidFill>
                          <a:latin typeface="+mn-lt"/>
                          <a:ea typeface="+mn-ea"/>
                          <a:cs typeface="+mn-cs"/>
                        </a:rPr>
                        <a:t>“I learned so much; not sure I could have handled more info. :)”</a:t>
                      </a:r>
                    </a:p>
                    <a:p>
                      <a:pPr marL="285750" indent="-285750">
                        <a:buFontTx/>
                        <a:buChar char="-"/>
                      </a:pPr>
                      <a:r>
                        <a:rPr lang="en-US" sz="1800" b="0" i="1" u="none" strike="noStrike" kern="1200" baseline="0" dirty="0">
                          <a:solidFill>
                            <a:schemeClr val="dk1"/>
                          </a:solidFill>
                          <a:latin typeface="+mn-lt"/>
                          <a:ea typeface="+mn-ea"/>
                          <a:cs typeface="+mn-cs"/>
                        </a:rPr>
                        <a:t>“It was a great session. Thank You!”</a:t>
                      </a:r>
                    </a:p>
                    <a:p>
                      <a:pPr marL="342900" indent="-342900">
                        <a:buFontTx/>
                        <a:buChar char="-"/>
                      </a:pPr>
                      <a:r>
                        <a:rPr lang="en-US" sz="1800" b="0" i="1" u="none" strike="noStrike" kern="1200" baseline="0" dirty="0">
                          <a:solidFill>
                            <a:schemeClr val="dk1"/>
                          </a:solidFill>
                          <a:latin typeface="+mn-lt"/>
                          <a:ea typeface="+mn-ea"/>
                          <a:cs typeface="+mn-cs"/>
                        </a:rPr>
                        <a:t>“I don't feel there needs to be improvement for session.”</a:t>
                      </a:r>
                      <a:endParaRPr lang="en-US" sz="2400" dirty="0"/>
                    </a:p>
                  </a:txBody>
                  <a:tcPr/>
                </a:tc>
                <a:extLst>
                  <a:ext uri="{0D108BD9-81ED-4DB2-BD59-A6C34878D82A}">
                    <a16:rowId xmlns:a16="http://schemas.microsoft.com/office/drawing/2014/main" val="2234108134"/>
                  </a:ext>
                </a:extLst>
              </a:tr>
              <a:tr h="402390">
                <a:tc>
                  <a:txBody>
                    <a:bodyPr/>
                    <a:lstStyle/>
                    <a:p>
                      <a:pPr algn="l"/>
                      <a:r>
                        <a:rPr lang="en-US" sz="2000" dirty="0"/>
                        <a:t>The session times were challenging for participants.</a:t>
                      </a:r>
                    </a:p>
                  </a:txBody>
                  <a:tcPr/>
                </a:tc>
                <a:tc>
                  <a:txBody>
                    <a:bodyPr/>
                    <a:lstStyle/>
                    <a:p>
                      <a:r>
                        <a:rPr lang="en-US" sz="1800" b="0" i="1" u="none" strike="noStrike" kern="1200" baseline="0" dirty="0">
                          <a:solidFill>
                            <a:schemeClr val="dk1"/>
                          </a:solidFill>
                          <a:latin typeface="+mn-lt"/>
                          <a:ea typeface="+mn-ea"/>
                          <a:cs typeface="+mn-cs"/>
                        </a:rPr>
                        <a:t>“A time that is not so busy in the school day. It’s so hard to attend the entire session without interruptions.</a:t>
                      </a:r>
                    </a:p>
                    <a:p>
                      <a:r>
                        <a:rPr lang="en-US" sz="1800" b="0" i="0" u="none" strike="noStrike" kern="1200" baseline="0" dirty="0">
                          <a:solidFill>
                            <a:schemeClr val="dk1"/>
                          </a:solidFill>
                          <a:latin typeface="+mn-lt"/>
                          <a:ea typeface="+mn-ea"/>
                          <a:cs typeface="+mn-cs"/>
                        </a:rPr>
                        <a:t>- </a:t>
                      </a:r>
                      <a:r>
                        <a:rPr lang="en-US" sz="1800" b="0" i="1" u="none" strike="noStrike" kern="1200" baseline="0" dirty="0">
                          <a:solidFill>
                            <a:schemeClr val="dk1"/>
                          </a:solidFill>
                          <a:latin typeface="+mn-lt"/>
                          <a:ea typeface="+mn-ea"/>
                          <a:cs typeface="+mn-cs"/>
                        </a:rPr>
                        <a:t>“Had to step away to handle a student situation. Sometimes it is difficult to provide full attention to the sessions since they are during the school day.”</a:t>
                      </a:r>
                      <a:endParaRPr lang="en-US" sz="2400" dirty="0"/>
                    </a:p>
                  </a:txBody>
                  <a:tcPr/>
                </a:tc>
                <a:extLst>
                  <a:ext uri="{0D108BD9-81ED-4DB2-BD59-A6C34878D82A}">
                    <a16:rowId xmlns:a16="http://schemas.microsoft.com/office/drawing/2014/main" val="706544998"/>
                  </a:ext>
                </a:extLst>
              </a:tr>
              <a:tr h="402390">
                <a:tc>
                  <a:txBody>
                    <a:bodyPr/>
                    <a:lstStyle/>
                    <a:p>
                      <a:pPr algn="l"/>
                      <a:r>
                        <a:rPr lang="en-US" sz="2000" dirty="0"/>
                        <a:t>Requested changes to facilitation or ECHO structure.</a:t>
                      </a:r>
                    </a:p>
                  </a:txBody>
                  <a:tcPr/>
                </a:tc>
                <a:tc>
                  <a:txBody>
                    <a:bodyPr/>
                    <a:lstStyle/>
                    <a:p>
                      <a:pPr algn="l"/>
                      <a:r>
                        <a:rPr lang="en-US" sz="1800" b="0" i="1" u="none" strike="noStrike" kern="1200" baseline="0" dirty="0">
                          <a:solidFill>
                            <a:schemeClr val="dk1"/>
                          </a:solidFill>
                          <a:latin typeface="+mn-lt"/>
                          <a:ea typeface="+mn-ea"/>
                          <a:cs typeface="+mn-cs"/>
                        </a:rPr>
                        <a:t>“Too many case studies for one session”</a:t>
                      </a:r>
                      <a:endParaRPr lang="en-US" sz="2400" dirty="0"/>
                    </a:p>
                  </a:txBody>
                  <a:tcPr/>
                </a:tc>
                <a:extLst>
                  <a:ext uri="{0D108BD9-81ED-4DB2-BD59-A6C34878D82A}">
                    <a16:rowId xmlns:a16="http://schemas.microsoft.com/office/drawing/2014/main" val="234465097"/>
                  </a:ext>
                </a:extLst>
              </a:tr>
              <a:tr h="724301">
                <a:tc>
                  <a:txBody>
                    <a:bodyPr/>
                    <a:lstStyle/>
                    <a:p>
                      <a:pPr algn="l"/>
                      <a:r>
                        <a:rPr lang="en-US" sz="2000" dirty="0"/>
                        <a:t>Wanted more participant involvement.</a:t>
                      </a:r>
                    </a:p>
                  </a:txBody>
                  <a:tcPr/>
                </a:tc>
                <a:tc>
                  <a:txBody>
                    <a:bodyPr/>
                    <a:lstStyle/>
                    <a:p>
                      <a:r>
                        <a:rPr lang="en-US" sz="1800" b="0" i="1" u="none" strike="noStrike" kern="1200" baseline="0" dirty="0">
                          <a:solidFill>
                            <a:schemeClr val="dk1"/>
                          </a:solidFill>
                          <a:latin typeface="+mn-lt"/>
                          <a:ea typeface="+mn-ea"/>
                          <a:cs typeface="+mn-cs"/>
                        </a:rPr>
                        <a:t>“I wish the group would ask more questions of the presenters; I wish I had more participants on my team; I wish my nurse would be active in this area. I wish my PE teacher was able to attend and was on board. This is a WONDERFUL opportunity and resource tool for our school.</a:t>
                      </a:r>
                    </a:p>
                    <a:p>
                      <a:r>
                        <a:rPr lang="en-US" sz="1800" b="0" i="1" u="none" strike="noStrike" kern="1200" baseline="0" dirty="0">
                          <a:solidFill>
                            <a:schemeClr val="dk1"/>
                          </a:solidFill>
                          <a:latin typeface="+mn-lt"/>
                          <a:ea typeface="+mn-ea"/>
                          <a:cs typeface="+mn-cs"/>
                        </a:rPr>
                        <a:t>Thank you!!”</a:t>
                      </a:r>
                      <a:endParaRPr lang="en-US" sz="2400" dirty="0"/>
                    </a:p>
                  </a:txBody>
                  <a:tcPr/>
                </a:tc>
                <a:extLst>
                  <a:ext uri="{0D108BD9-81ED-4DB2-BD59-A6C34878D82A}">
                    <a16:rowId xmlns:a16="http://schemas.microsoft.com/office/drawing/2014/main" val="2499368237"/>
                  </a:ext>
                </a:extLst>
              </a:tr>
            </a:tbl>
          </a:graphicData>
        </a:graphic>
      </p:graphicFrame>
    </p:spTree>
    <p:extLst>
      <p:ext uri="{BB962C8B-B14F-4D97-AF65-F5344CB8AC3E}">
        <p14:creationId xmlns:p14="http://schemas.microsoft.com/office/powerpoint/2010/main" val="92039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A3AC-DF53-A754-4AF8-4C5CD9BC65F7}"/>
              </a:ext>
            </a:extLst>
          </p:cNvPr>
          <p:cNvSpPr>
            <a:spLocks noGrp="1"/>
          </p:cNvSpPr>
          <p:nvPr>
            <p:ph type="title"/>
          </p:nvPr>
        </p:nvSpPr>
        <p:spPr>
          <a:xfrm>
            <a:off x="1006867" y="346440"/>
            <a:ext cx="5280917" cy="1325563"/>
          </a:xfrm>
        </p:spPr>
        <p:txBody>
          <a:bodyPr>
            <a:normAutofit fontScale="90000"/>
          </a:bodyPr>
          <a:lstStyle/>
          <a:p>
            <a:br>
              <a:rPr lang="en-US" dirty="0"/>
            </a:br>
            <a:r>
              <a:rPr lang="en-US" dirty="0">
                <a:solidFill>
                  <a:schemeClr val="bg1"/>
                </a:solidFill>
              </a:rPr>
              <a:t>Disclosure</a:t>
            </a:r>
            <a:br>
              <a:rPr lang="en-US" dirty="0"/>
            </a:br>
            <a:endParaRPr lang="en-US" dirty="0"/>
          </a:p>
        </p:txBody>
      </p:sp>
      <p:sp>
        <p:nvSpPr>
          <p:cNvPr id="3" name="Text Placeholder 2">
            <a:extLst>
              <a:ext uri="{FF2B5EF4-FFF2-40B4-BE49-F238E27FC236}">
                <a16:creationId xmlns:a16="http://schemas.microsoft.com/office/drawing/2014/main" id="{D988E0A6-E039-F8D2-2E58-E1898A27B096}"/>
              </a:ext>
            </a:extLst>
          </p:cNvPr>
          <p:cNvSpPr>
            <a:spLocks noGrp="1"/>
          </p:cNvSpPr>
          <p:nvPr>
            <p:ph type="body" idx="1"/>
          </p:nvPr>
        </p:nvSpPr>
        <p:spPr>
          <a:xfrm>
            <a:off x="838200" y="2280863"/>
            <a:ext cx="10515600" cy="3785702"/>
          </a:xfrm>
        </p:spPr>
        <p:txBody>
          <a:bodyPr/>
          <a:lstStyle/>
          <a:p>
            <a:r>
              <a:rPr lang="en-US" sz="2400" dirty="0">
                <a:solidFill>
                  <a:srgbClr val="33388F"/>
                </a:solidFill>
                <a:latin typeface="Open Sans" panose="020B0606030504020204" pitchFamily="34" charset="0"/>
                <a:ea typeface="Open Sans" panose="020B0606030504020204" pitchFamily="34" charset="0"/>
                <a:cs typeface="Open Sans" panose="020B0606030504020204" pitchFamily="34" charset="0"/>
              </a:rPr>
              <a:t>No relevant financial relationships to disclose</a:t>
            </a:r>
          </a:p>
          <a:p>
            <a:endParaRPr lang="en-US" dirty="0"/>
          </a:p>
        </p:txBody>
      </p:sp>
    </p:spTree>
    <p:extLst>
      <p:ext uri="{BB962C8B-B14F-4D97-AF65-F5344CB8AC3E}">
        <p14:creationId xmlns:p14="http://schemas.microsoft.com/office/powerpoint/2010/main" val="212285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A2EB90-C660-D33D-21D9-FB823A74E105}"/>
              </a:ext>
            </a:extLst>
          </p:cNvPr>
          <p:cNvSpPr>
            <a:spLocks noGrp="1"/>
          </p:cNvSpPr>
          <p:nvPr>
            <p:ph type="title"/>
          </p:nvPr>
        </p:nvSpPr>
        <p:spPr>
          <a:xfrm>
            <a:off x="1676400" y="469609"/>
            <a:ext cx="6419088" cy="1325563"/>
          </a:xfrm>
        </p:spPr>
        <p:txBody>
          <a:bodyPr>
            <a:normAutofit/>
          </a:bodyPr>
          <a:lstStyle/>
          <a:p>
            <a:r>
              <a:rPr lang="en-US" sz="4000" dirty="0">
                <a:solidFill>
                  <a:schemeClr val="bg1"/>
                </a:solidFill>
              </a:rPr>
              <a:t>Acknowledgment</a:t>
            </a:r>
          </a:p>
        </p:txBody>
      </p:sp>
      <p:sp>
        <p:nvSpPr>
          <p:cNvPr id="5" name="Content Placeholder 4">
            <a:extLst>
              <a:ext uri="{FF2B5EF4-FFF2-40B4-BE49-F238E27FC236}">
                <a16:creationId xmlns:a16="http://schemas.microsoft.com/office/drawing/2014/main" id="{6CA25CB4-F237-6983-50C3-F587CC8834AE}"/>
              </a:ext>
            </a:extLst>
          </p:cNvPr>
          <p:cNvSpPr txBox="1">
            <a:spLocks noGrp="1"/>
          </p:cNvSpPr>
          <p:nvPr>
            <p:ph type="body" idx="1"/>
          </p:nvPr>
        </p:nvSpPr>
        <p:spPr>
          <a:xfrm>
            <a:off x="838199" y="2141537"/>
            <a:ext cx="10864065" cy="4351338"/>
          </a:xfrm>
        </p:spPr>
        <p:txBody>
          <a:bodyPr rtlCol="0">
            <a:normAutofit/>
          </a:bodyPr>
          <a:lstStyle/>
          <a:p>
            <a:pPr marL="285750" lvl="0" indent="-285750">
              <a:buFont typeface="Arial" panose="020B0604020202020204" pitchFamily="34" charset="0"/>
              <a:buChar char="•"/>
              <a:defRPr/>
            </a:pPr>
            <a:r>
              <a:rPr kumimoji="0" lang="en-US" sz="2200" b="1" i="0" u="none" strike="noStrike" kern="1200" cap="none" spc="0" normalizeH="0" baseline="0" noProof="0" dirty="0">
                <a:ln>
                  <a:noFill/>
                </a:ln>
                <a:effectLst/>
                <a:uLnTx/>
                <a:uFillTx/>
              </a:rPr>
              <a:t>ECHO Hub Team - Karin Denes-Collar, LSCSW, Eleanor L. S. Leavens, PhD, Jordan Roberts, MPH, Mark Thompson, PhD, Shelby Rebeck, MSN, Alicia Jackson, Mary Beth </a:t>
            </a:r>
            <a:r>
              <a:rPr lang="en-US" sz="2200" b="1" dirty="0"/>
              <a:t>Warren, Babalola Faseru, MD, MPH</a:t>
            </a:r>
            <a:endParaRPr kumimoji="0" lang="en-US" sz="2200" b="1" i="0" u="none" strike="noStrike" kern="1200" cap="none" spc="0" normalizeH="0" baseline="0" noProof="0" dirty="0">
              <a:ln>
                <a:noFill/>
              </a:ln>
              <a:effectLst/>
              <a:uLnTx/>
              <a:uFillTx/>
            </a:endParaRPr>
          </a:p>
          <a:p>
            <a:pPr marL="285750" indent="-285750">
              <a:spcBef>
                <a:spcPts val="0"/>
              </a:spcBef>
              <a:buFont typeface="Arial" panose="020B0604020202020204" pitchFamily="34" charset="0"/>
              <a:buChar char="•"/>
              <a:defRPr/>
            </a:pPr>
            <a:r>
              <a:rPr kumimoji="0" lang="en-US" sz="2200" b="1" i="0" u="none" strike="noStrike" kern="1200" cap="none" spc="0" normalizeH="0" baseline="0" noProof="0" dirty="0">
                <a:ln>
                  <a:noFill/>
                </a:ln>
                <a:effectLst/>
                <a:uLnTx/>
                <a:uFillTx/>
              </a:rPr>
              <a:t>KHI Team — Rebecca Andrade, MA, Shelby C. Rowell, MPA, Hina Shah, MPH, Emma Uridge, MPH, Angela Wu, MS, Samiyah Para-Cremer Moore, MSc, Cynthia Snyder, MA, Valentina Blanchard, M.P.H., L.M.S.W, and Wen-Chieh Lin, Ph.D</a:t>
            </a:r>
            <a:r>
              <a:rPr lang="en-US" sz="2200" b="1" dirty="0"/>
              <a:t>.</a:t>
            </a:r>
            <a:endParaRPr kumimoji="0" lang="en-US" sz="2200" b="1" i="0" u="none" strike="noStrike" kern="1200" cap="none" spc="0" normalizeH="0" baseline="0" noProof="0" dirty="0">
              <a:ln>
                <a:noFill/>
              </a:ln>
              <a:effectLst/>
              <a:uLnTx/>
              <a:uFillTx/>
            </a:endParaRPr>
          </a:p>
          <a:p>
            <a:pPr marL="285750" indent="-285750">
              <a:spcBef>
                <a:spcPts val="0"/>
              </a:spcBef>
              <a:buFont typeface="Arial" panose="020B0604020202020204" pitchFamily="34" charset="0"/>
              <a:buChar char="•"/>
              <a:defRPr/>
            </a:pPr>
            <a:r>
              <a:rPr kumimoji="0" lang="en-US" sz="2200" b="1" i="0" u="none" strike="noStrike" kern="1200" cap="none" spc="0" normalizeH="0" baseline="0" noProof="0" dirty="0">
                <a:ln>
                  <a:noFill/>
                </a:ln>
                <a:effectLst/>
                <a:uLnTx/>
                <a:uFillTx/>
              </a:rPr>
              <a:t>Content Experts – Mike Friberg, JD, Nicole Nollen ,PhD, Amanda Olinger, DO, Thuylinh Pham ,MD, Angie Stallbaumer, JD, Kevin Kufeldt, LCPC, LCAC,  Bill Faflick, Anthony Woolen (Student Resource Officer) </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effectLst/>
                <a:uLnTx/>
                <a:uFillTx/>
              </a:rPr>
              <a:t>Facilitators and Program Support - Tresza Hutcheson, PhD, Lisa FreyBlume, BA, Chrissy Mayer, Brooke Miller, Leah Sandburg, Karla Van Goethem, Traci McCarty </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effectLst/>
                <a:uLnTx/>
                <a:uFillTx/>
              </a:rPr>
              <a:t>Participating Schools and Partners</a:t>
            </a:r>
          </a:p>
          <a:p>
            <a:pPr marL="0" marR="0" lvl="0" indent="0" defTabSz="914400" rtl="0" eaLnBrk="1" fontAlgn="auto" latinLnBrk="0" hangingPunct="1">
              <a:spcBef>
                <a:spcPts val="0"/>
              </a:spcBef>
              <a:spcAft>
                <a:spcPts val="0"/>
              </a:spcAft>
              <a:buClrTx/>
              <a:buSzTx/>
              <a:buFontTx/>
              <a:buNone/>
              <a:tabLst/>
              <a:defRPr/>
            </a:pPr>
            <a:endParaRPr kumimoji="0" lang="en-US" sz="22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24238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69BCEEE-55F1-EC5A-A610-CE419FD7D196}"/>
              </a:ext>
            </a:extLst>
          </p:cNvPr>
          <p:cNvSpPr>
            <a:spLocks noGrp="1"/>
          </p:cNvSpPr>
          <p:nvPr>
            <p:ph type="title"/>
          </p:nvPr>
        </p:nvSpPr>
        <p:spPr>
          <a:xfrm>
            <a:off x="838200" y="365125"/>
            <a:ext cx="10515600" cy="1325563"/>
          </a:xfrm>
        </p:spPr>
        <p:txBody>
          <a:bodyPr/>
          <a:lstStyle/>
          <a:p>
            <a:r>
              <a:rPr lang="en-US" dirty="0">
                <a:solidFill>
                  <a:schemeClr val="bg1"/>
                </a:solidFill>
              </a:rPr>
              <a:t>Multidisciplinary Team</a:t>
            </a:r>
          </a:p>
        </p:txBody>
      </p:sp>
      <p:sp>
        <p:nvSpPr>
          <p:cNvPr id="11" name="Content Placeholder 2">
            <a:extLst>
              <a:ext uri="{FF2B5EF4-FFF2-40B4-BE49-F238E27FC236}">
                <a16:creationId xmlns:a16="http://schemas.microsoft.com/office/drawing/2014/main" id="{015243F8-0E84-E5B9-F8D8-BF75F7CDD402}"/>
              </a:ext>
            </a:extLst>
          </p:cNvPr>
          <p:cNvSpPr>
            <a:spLocks noGrp="1"/>
          </p:cNvSpPr>
          <p:nvPr>
            <p:ph sz="half" idx="1"/>
          </p:nvPr>
        </p:nvSpPr>
        <p:spPr>
          <a:xfrm>
            <a:off x="630936" y="2959481"/>
            <a:ext cx="5181600" cy="2441575"/>
          </a:xfrm>
        </p:spPr>
        <p:txBody>
          <a:bodyPr/>
          <a:lstStyle/>
          <a:p>
            <a:r>
              <a:rPr lang="en-US" dirty="0"/>
              <a:t>School Resource officer, School nurse, School principal and a teacher. </a:t>
            </a:r>
          </a:p>
        </p:txBody>
      </p:sp>
      <p:pic>
        <p:nvPicPr>
          <p:cNvPr id="4" name="Picture 2" descr="Reno Valley Middle School">
            <a:extLst>
              <a:ext uri="{FF2B5EF4-FFF2-40B4-BE49-F238E27FC236}">
                <a16:creationId xmlns:a16="http://schemas.microsoft.com/office/drawing/2014/main" id="{3E4BCED3-4534-F9B5-B86C-287A92A2B7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2" y="2058194"/>
            <a:ext cx="5181600" cy="3886200"/>
          </a:xfrm>
          <a:prstGeom prst="rect">
            <a:avLst/>
          </a:prstGeom>
          <a:solidFill>
            <a:srgbClr val="FFFFFF"/>
          </a:solidFill>
        </p:spPr>
      </p:pic>
    </p:spTree>
    <p:extLst>
      <p:ext uri="{BB962C8B-B14F-4D97-AF65-F5344CB8AC3E}">
        <p14:creationId xmlns:p14="http://schemas.microsoft.com/office/powerpoint/2010/main" val="199156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023D-9FF4-084E-A770-1DD15FE78E2B}"/>
              </a:ext>
            </a:extLst>
          </p:cNvPr>
          <p:cNvSpPr>
            <a:spLocks noGrp="1"/>
          </p:cNvSpPr>
          <p:nvPr>
            <p:ph type="title"/>
          </p:nvPr>
        </p:nvSpPr>
        <p:spPr/>
        <p:txBody>
          <a:bodyPr>
            <a:normAutofit/>
          </a:bodyPr>
          <a:lstStyle/>
          <a:p>
            <a:r>
              <a:rPr lang="en-US" sz="4400">
                <a:solidFill>
                  <a:schemeClr val="bg1"/>
                </a:solidFill>
              </a:rPr>
              <a:t>Project Partners</a:t>
            </a:r>
          </a:p>
        </p:txBody>
      </p:sp>
      <p:pic>
        <p:nvPicPr>
          <p:cNvPr id="7" name="Picture 6" descr="A picture containing logo&#10;&#10;Description automatically generated">
            <a:extLst>
              <a:ext uri="{FF2B5EF4-FFF2-40B4-BE49-F238E27FC236}">
                <a16:creationId xmlns:a16="http://schemas.microsoft.com/office/drawing/2014/main" id="{C34AC5FD-8F41-897B-2037-CFD8D493CFFB}"/>
              </a:ext>
            </a:extLst>
          </p:cNvPr>
          <p:cNvPicPr>
            <a:picLocks noChangeAspect="1"/>
          </p:cNvPicPr>
          <p:nvPr/>
        </p:nvPicPr>
        <p:blipFill>
          <a:blip r:embed="rId3"/>
          <a:stretch>
            <a:fillRect/>
          </a:stretch>
        </p:blipFill>
        <p:spPr>
          <a:xfrm>
            <a:off x="6516138" y="1898529"/>
            <a:ext cx="1248032" cy="160461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0A215A91-0375-24AD-450E-0BC83D5569BF}"/>
              </a:ext>
            </a:extLst>
          </p:cNvPr>
          <p:cNvPicPr>
            <a:picLocks noChangeAspect="1"/>
          </p:cNvPicPr>
          <p:nvPr/>
        </p:nvPicPr>
        <p:blipFill>
          <a:blip r:embed="rId4"/>
          <a:stretch>
            <a:fillRect/>
          </a:stretch>
        </p:blipFill>
        <p:spPr>
          <a:xfrm>
            <a:off x="9085057" y="2016005"/>
            <a:ext cx="1864073" cy="1325563"/>
          </a:xfrm>
          <a:prstGeom prst="rect">
            <a:avLst/>
          </a:prstGeom>
        </p:spPr>
      </p:pic>
      <p:pic>
        <p:nvPicPr>
          <p:cNvPr id="1028" name="Picture 4" descr="Image">
            <a:extLst>
              <a:ext uri="{FF2B5EF4-FFF2-40B4-BE49-F238E27FC236}">
                <a16:creationId xmlns:a16="http://schemas.microsoft.com/office/drawing/2014/main" id="{58891224-46F7-393B-B709-DCCA8BF566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60172"/>
            <a:ext cx="1637228" cy="16372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ving Back - Stewardship Capital">
            <a:extLst>
              <a:ext uri="{FF2B5EF4-FFF2-40B4-BE49-F238E27FC236}">
                <a16:creationId xmlns:a16="http://schemas.microsoft.com/office/drawing/2014/main" id="{1512FB8D-1DED-89F1-FB84-9FBBBAA92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152" y="1884366"/>
            <a:ext cx="2225269" cy="158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6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91130"/>
            <a:ext cx="10515600" cy="1273553"/>
          </a:xfrm>
          <a:prstGeom prst="rect">
            <a:avLst/>
          </a:prstGeom>
        </p:spPr>
        <p:txBody>
          <a:bodyPr vert="horz" wrap="square" lIns="0" tIns="255396" rIns="0" bIns="0" rtlCol="0">
            <a:spAutoFit/>
          </a:bodyPr>
          <a:lstStyle/>
          <a:p>
            <a:pPr marL="276860">
              <a:lnSpc>
                <a:spcPct val="100000"/>
              </a:lnSpc>
              <a:spcBef>
                <a:spcPts val="110"/>
              </a:spcBef>
            </a:pPr>
            <a:r>
              <a:rPr sz="6600" spc="90" dirty="0"/>
              <a:t>Thank</a:t>
            </a:r>
            <a:r>
              <a:rPr sz="6600" spc="-385" dirty="0"/>
              <a:t> </a:t>
            </a:r>
            <a:r>
              <a:rPr sz="6600" spc="145" dirty="0"/>
              <a:t>you</a:t>
            </a:r>
            <a:endParaRPr sz="6600" dirty="0"/>
          </a:p>
        </p:txBody>
      </p:sp>
      <p:pic>
        <p:nvPicPr>
          <p:cNvPr id="3" name="object 3"/>
          <p:cNvPicPr/>
          <p:nvPr/>
        </p:nvPicPr>
        <p:blipFill>
          <a:blip r:embed="rId3" cstate="print"/>
          <a:stretch>
            <a:fillRect/>
          </a:stretch>
        </p:blipFill>
        <p:spPr>
          <a:xfrm>
            <a:off x="415636" y="2047875"/>
            <a:ext cx="11263746" cy="444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D60D-C7AE-4BD7-AF58-33D55FE6073C}"/>
              </a:ext>
            </a:extLst>
          </p:cNvPr>
          <p:cNvSpPr>
            <a:spLocks noGrp="1"/>
          </p:cNvSpPr>
          <p:nvPr>
            <p:ph type="title"/>
          </p:nvPr>
        </p:nvSpPr>
        <p:spPr>
          <a:xfrm>
            <a:off x="838200" y="200004"/>
            <a:ext cx="10515600" cy="995325"/>
          </a:xfrm>
        </p:spPr>
        <p:txBody>
          <a:bodyPr anchor="ctr">
            <a:normAutofit/>
          </a:bodyPr>
          <a:lstStyle/>
          <a:p>
            <a:r>
              <a:rPr lang="en-US" dirty="0">
                <a:solidFill>
                  <a:schemeClr val="bg1"/>
                </a:solidFill>
              </a:rPr>
              <a:t>Outline</a:t>
            </a:r>
          </a:p>
        </p:txBody>
      </p:sp>
      <p:sp>
        <p:nvSpPr>
          <p:cNvPr id="3079" name="Text Placeholder 3">
            <a:extLst>
              <a:ext uri="{FF2B5EF4-FFF2-40B4-BE49-F238E27FC236}">
                <a16:creationId xmlns:a16="http://schemas.microsoft.com/office/drawing/2014/main" id="{52517858-A307-12D5-D225-C7336A18B9A6}"/>
              </a:ext>
            </a:extLst>
          </p:cNvPr>
          <p:cNvSpPr>
            <a:spLocks noGrp="1"/>
          </p:cNvSpPr>
          <p:nvPr>
            <p:ph sz="half" idx="1"/>
          </p:nvPr>
        </p:nvSpPr>
        <p:spPr>
          <a:xfrm>
            <a:off x="838200" y="1825625"/>
            <a:ext cx="5181600" cy="4351338"/>
          </a:xfrm>
        </p:spPr>
        <p:txBody>
          <a:bodyPr vert="horz" lIns="91440" tIns="45720" rIns="91440" bIns="45720" rtlCol="0">
            <a:normAutofit/>
          </a:bodyPr>
          <a:lstStyle/>
          <a:p>
            <a:pPr marL="342900" indent="-342900">
              <a:spcBef>
                <a:spcPts val="0"/>
              </a:spcBef>
              <a:spcAft>
                <a:spcPts val="600"/>
              </a:spcAft>
              <a:buFont typeface="Arial" panose="020B0604020202020204" pitchFamily="34" charset="0"/>
              <a:buChar char="•"/>
            </a:pPr>
            <a:r>
              <a:rPr lang="en-US" dirty="0"/>
              <a:t>Background Information about the Vaping ECHO for Education Pilot Initiative in Kansas</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Adaptation of the Project Echo model to promote equity in capacity building</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r>
              <a:rPr lang="en-US" dirty="0"/>
              <a:t>Program Implementation and action plans</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Evaluation</a:t>
            </a:r>
          </a:p>
          <a:p>
            <a:pPr>
              <a:spcBef>
                <a:spcPts val="0"/>
              </a:spcBef>
              <a:spcAft>
                <a:spcPts val="600"/>
              </a:spcAft>
            </a:pPr>
            <a:endParaRPr lang="en-US" dirty="0"/>
          </a:p>
        </p:txBody>
      </p:sp>
      <p:pic>
        <p:nvPicPr>
          <p:cNvPr id="3074" name="Picture 2" descr="Presentation on Self Directed Team – CommLab India">
            <a:extLst>
              <a:ext uri="{FF2B5EF4-FFF2-40B4-BE49-F238E27FC236}">
                <a16:creationId xmlns:a16="http://schemas.microsoft.com/office/drawing/2014/main" id="{3B2405CA-C16F-7EC1-B826-4976F359C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34"/>
          <a:stretch/>
        </p:blipFill>
        <p:spPr bwMode="auto">
          <a:xfrm>
            <a:off x="6546759" y="1825625"/>
            <a:ext cx="4394382" cy="4351338"/>
          </a:xfrm>
          <a:prstGeom prst="rect">
            <a:avLst/>
          </a:prstGeom>
          <a:noFill/>
        </p:spPr>
      </p:pic>
    </p:spTree>
    <p:extLst>
      <p:ext uri="{BB962C8B-B14F-4D97-AF65-F5344CB8AC3E}">
        <p14:creationId xmlns:p14="http://schemas.microsoft.com/office/powerpoint/2010/main" val="246695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A3AC-DF53-A754-4AF8-4C5CD9BC65F7}"/>
              </a:ext>
            </a:extLst>
          </p:cNvPr>
          <p:cNvSpPr>
            <a:spLocks noGrp="1"/>
          </p:cNvSpPr>
          <p:nvPr>
            <p:ph type="title"/>
          </p:nvPr>
        </p:nvSpPr>
        <p:spPr>
          <a:xfrm>
            <a:off x="1006867" y="346440"/>
            <a:ext cx="5280917" cy="1325563"/>
          </a:xfrm>
        </p:spPr>
        <p:txBody>
          <a:bodyPr>
            <a:normAutofit fontScale="90000"/>
          </a:bodyPr>
          <a:lstStyle/>
          <a:p>
            <a:br>
              <a:rPr lang="en-US" dirty="0"/>
            </a:br>
            <a:br>
              <a:rPr lang="en-US" dirty="0"/>
            </a:br>
            <a:endParaRPr lang="en-US" dirty="0"/>
          </a:p>
        </p:txBody>
      </p:sp>
      <p:sp>
        <p:nvSpPr>
          <p:cNvPr id="4" name="TextBox 3">
            <a:extLst>
              <a:ext uri="{FF2B5EF4-FFF2-40B4-BE49-F238E27FC236}">
                <a16:creationId xmlns:a16="http://schemas.microsoft.com/office/drawing/2014/main" id="{556A7933-7D52-86DC-5EA2-7BAAF6449DEE}"/>
              </a:ext>
            </a:extLst>
          </p:cNvPr>
          <p:cNvSpPr txBox="1"/>
          <p:nvPr/>
        </p:nvSpPr>
        <p:spPr>
          <a:xfrm>
            <a:off x="2784297" y="729938"/>
            <a:ext cx="856950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Percentage of High School Students Who Currently Used an Electronic Vapor Product,* 2017-2021</a:t>
            </a:r>
          </a:p>
        </p:txBody>
      </p:sp>
      <p:sp>
        <p:nvSpPr>
          <p:cNvPr id="8" name="Footnote1">
            <a:extLst>
              <a:ext uri="{FF2B5EF4-FFF2-40B4-BE49-F238E27FC236}">
                <a16:creationId xmlns:a16="http://schemas.microsoft.com/office/drawing/2014/main" id="{F9C9FE72-C573-A378-61FE-2BFFB99CE4AB}"/>
              </a:ext>
            </a:extLst>
          </p:cNvPr>
          <p:cNvSpPr txBox="1"/>
          <p:nvPr/>
        </p:nvSpPr>
        <p:spPr>
          <a:xfrm>
            <a:off x="184935" y="6041841"/>
            <a:ext cx="11897473" cy="430887"/>
          </a:xfrm>
          <a:prstGeom prst="rect">
            <a:avLst/>
          </a:prstGeom>
          <a:noFill/>
        </p:spPr>
        <p:txBody>
          <a:bodyPr wrap="square" rtlCol="0" anchor="b" anchorCtr="0">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*Including e-cigarettes, vapes, vape pens, e-cigars, e-hookahs, hookah pens, and mods [such as JUUL, SMOK, Suorin, Vuse, and blu], on at least 1 day during the 30 days before the survey</a:t>
            </a:r>
          </a:p>
        </p:txBody>
      </p:sp>
      <p:sp>
        <p:nvSpPr>
          <p:cNvPr id="9" name="SiteFooter1">
            <a:extLst>
              <a:ext uri="{FF2B5EF4-FFF2-40B4-BE49-F238E27FC236}">
                <a16:creationId xmlns:a16="http://schemas.microsoft.com/office/drawing/2014/main" id="{634831FE-7487-0E3E-E2CE-B8346EADB0D0}"/>
              </a:ext>
            </a:extLst>
          </p:cNvPr>
          <p:cNvSpPr txBox="1"/>
          <p:nvPr/>
        </p:nvSpPr>
        <p:spPr>
          <a:xfrm>
            <a:off x="7348050" y="6448755"/>
            <a:ext cx="293068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Kansas - YRBS, 2017-2021 - QN35</a:t>
            </a:r>
          </a:p>
        </p:txBody>
      </p:sp>
      <p:graphicFrame>
        <p:nvGraphicFramePr>
          <p:cNvPr id="10" name="Chart 9">
            <a:extLst>
              <a:ext uri="{FF2B5EF4-FFF2-40B4-BE49-F238E27FC236}">
                <a16:creationId xmlns:a16="http://schemas.microsoft.com/office/drawing/2014/main" id="{ECBB1DE8-E1DC-0FB9-6360-45D2BF967A70}"/>
              </a:ext>
            </a:extLst>
          </p:cNvPr>
          <p:cNvGraphicFramePr/>
          <p:nvPr/>
        </p:nvGraphicFramePr>
        <p:xfrm>
          <a:off x="263047" y="1617050"/>
          <a:ext cx="11299759" cy="379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55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A3AC-DF53-A754-4AF8-4C5CD9BC65F7}"/>
              </a:ext>
            </a:extLst>
          </p:cNvPr>
          <p:cNvSpPr>
            <a:spLocks noGrp="1"/>
          </p:cNvSpPr>
          <p:nvPr>
            <p:ph type="title"/>
          </p:nvPr>
        </p:nvSpPr>
        <p:spPr>
          <a:xfrm>
            <a:off x="2075379" y="541649"/>
            <a:ext cx="5280917" cy="1325563"/>
          </a:xfrm>
        </p:spPr>
        <p:txBody>
          <a:bodyPr>
            <a:normAutofit fontScale="90000"/>
          </a:bodyPr>
          <a:lstStyle/>
          <a:p>
            <a:br>
              <a:rPr lang="en-US" dirty="0"/>
            </a:br>
            <a:r>
              <a:rPr lang="en-US" dirty="0">
                <a:solidFill>
                  <a:schemeClr val="bg1"/>
                </a:solidFill>
              </a:rPr>
              <a:t>Concerted Effort</a:t>
            </a:r>
            <a:br>
              <a:rPr lang="en-US" dirty="0">
                <a:solidFill>
                  <a:schemeClr val="bg1"/>
                </a:solidFill>
              </a:rPr>
            </a:br>
            <a:br>
              <a:rPr lang="en-US" dirty="0"/>
            </a:br>
            <a:endParaRPr lang="en-US" dirty="0"/>
          </a:p>
        </p:txBody>
      </p:sp>
      <p:sp>
        <p:nvSpPr>
          <p:cNvPr id="6" name="TextBox 5">
            <a:extLst>
              <a:ext uri="{FF2B5EF4-FFF2-40B4-BE49-F238E27FC236}">
                <a16:creationId xmlns:a16="http://schemas.microsoft.com/office/drawing/2014/main" id="{49447572-8936-4928-6F30-7F79EA919821}"/>
              </a:ext>
            </a:extLst>
          </p:cNvPr>
          <p:cNvSpPr txBox="1"/>
          <p:nvPr/>
        </p:nvSpPr>
        <p:spPr>
          <a:xfrm>
            <a:off x="305359" y="2793181"/>
            <a:ext cx="7277718" cy="2308324"/>
          </a:xfrm>
          <a:prstGeom prst="rect">
            <a:avLst/>
          </a:prstGeom>
          <a:noFill/>
        </p:spPr>
        <p:txBody>
          <a:bodyPr wrap="square">
            <a:spAutoFit/>
          </a:bodyPr>
          <a:lstStyle/>
          <a:p>
            <a:pPr marL="342900" indent="-342900">
              <a:buFont typeface="Arial" panose="020B0604020202020204" pitchFamily="34" charset="0"/>
              <a:buChar char="•"/>
              <a:defRPr/>
            </a:pPr>
            <a:r>
              <a:rPr kumimoji="0" lang="en-US"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In June 2019, the Kansas State Board of Education formed </a:t>
            </a:r>
            <a:r>
              <a:rPr lang="en-US" sz="2400" dirty="0">
                <a:latin typeface="Open Sans" panose="020B0606030504020204" pitchFamily="34" charset="0"/>
                <a:ea typeface="Open Sans" panose="020B0606030504020204" pitchFamily="34" charset="0"/>
                <a:cs typeface="Open Sans" panose="020B0606030504020204" pitchFamily="34" charset="0"/>
              </a:rPr>
              <a:t>t</a:t>
            </a:r>
            <a:r>
              <a:rPr kumimoji="0" lang="en-US"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he E-Cigarette/Vaping Task Force</a:t>
            </a:r>
          </a:p>
          <a:p>
            <a:pPr marL="342900" indent="-342900">
              <a:buFont typeface="Arial" panose="020B0604020202020204" pitchFamily="34" charset="0"/>
              <a:buChar char="•"/>
              <a:defRPr/>
            </a:pPr>
            <a:r>
              <a:rPr lang="en-US" sz="2400" dirty="0">
                <a:latin typeface="Open Sans" panose="020B0606030504020204" pitchFamily="34" charset="0"/>
                <a:ea typeface="Open Sans" panose="020B0606030504020204" pitchFamily="34" charset="0"/>
                <a:cs typeface="Open Sans" panose="020B0606030504020204" pitchFamily="34" charset="0"/>
              </a:rPr>
              <a:t>Project ECHO® - Vaping ECHO for Education</a:t>
            </a:r>
          </a:p>
          <a:p>
            <a:pPr marL="342900" indent="-342900">
              <a:buFont typeface="Arial" panose="020B0604020202020204" pitchFamily="34" charset="0"/>
              <a:buChar char="•"/>
              <a:defRPr/>
            </a:pPr>
            <a:r>
              <a:rPr lang="en-US" sz="2400" dirty="0">
                <a:latin typeface="Open Sans" panose="020B0606030504020204" pitchFamily="34" charset="0"/>
                <a:ea typeface="Open Sans" panose="020B0606030504020204" pitchFamily="34" charset="0"/>
                <a:cs typeface="Open Sans" panose="020B0606030504020204" pitchFamily="34" charset="0"/>
              </a:rPr>
              <a:t>Whole School, Whole Community, Whole Child Model (WSCC)  </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object 10">
            <a:extLst>
              <a:ext uri="{FF2B5EF4-FFF2-40B4-BE49-F238E27FC236}">
                <a16:creationId xmlns:a16="http://schemas.microsoft.com/office/drawing/2014/main" id="{C9AF49BB-CF2C-9D09-E598-7E5866E23F54}"/>
              </a:ext>
            </a:extLst>
          </p:cNvPr>
          <p:cNvPicPr/>
          <p:nvPr/>
        </p:nvPicPr>
        <p:blipFill>
          <a:blip r:embed="rId3" cstate="print"/>
          <a:stretch>
            <a:fillRect/>
          </a:stretch>
        </p:blipFill>
        <p:spPr>
          <a:xfrm>
            <a:off x="7367092" y="1576623"/>
            <a:ext cx="4519549" cy="4598796"/>
          </a:xfrm>
          <a:prstGeom prst="rect">
            <a:avLst/>
          </a:prstGeom>
        </p:spPr>
      </p:pic>
      <p:sp>
        <p:nvSpPr>
          <p:cNvPr id="9" name="object 12">
            <a:extLst>
              <a:ext uri="{FF2B5EF4-FFF2-40B4-BE49-F238E27FC236}">
                <a16:creationId xmlns:a16="http://schemas.microsoft.com/office/drawing/2014/main" id="{E7EB03D3-9B2E-D0FA-A05B-9131D6C44921}"/>
              </a:ext>
            </a:extLst>
          </p:cNvPr>
          <p:cNvSpPr txBox="1"/>
          <p:nvPr/>
        </p:nvSpPr>
        <p:spPr>
          <a:xfrm>
            <a:off x="9091753" y="2064493"/>
            <a:ext cx="1200785" cy="546735"/>
          </a:xfrm>
          <a:prstGeom prst="rect">
            <a:avLst/>
          </a:prstGeom>
        </p:spPr>
        <p:txBody>
          <a:bodyPr vert="horz" wrap="square" lIns="0" tIns="12700" rIns="0" bIns="0" rtlCol="0">
            <a:spAutoFit/>
          </a:bodyPr>
          <a:lstStyle/>
          <a:p>
            <a:pPr algn="ctr">
              <a:lnSpc>
                <a:spcPts val="2050"/>
              </a:lnSpc>
              <a:spcBef>
                <a:spcPts val="100"/>
              </a:spcBef>
            </a:pPr>
            <a:r>
              <a:rPr kern="0" spc="-10" dirty="0">
                <a:solidFill>
                  <a:srgbClr val="FFFFFF"/>
                </a:solidFill>
                <a:cs typeface="Calibri"/>
              </a:rPr>
              <a:t>Educators</a:t>
            </a:r>
            <a:endParaRPr kern="0" dirty="0">
              <a:solidFill>
                <a:sysClr val="windowText" lastClr="000000"/>
              </a:solidFill>
              <a:cs typeface="Calibri"/>
            </a:endParaRPr>
          </a:p>
          <a:p>
            <a:pPr algn="ctr">
              <a:lnSpc>
                <a:spcPts val="2050"/>
              </a:lnSpc>
            </a:pPr>
            <a:r>
              <a:rPr kern="0" dirty="0">
                <a:solidFill>
                  <a:srgbClr val="FFFFFF"/>
                </a:solidFill>
                <a:cs typeface="Calibri"/>
              </a:rPr>
              <a:t>and</a:t>
            </a:r>
            <a:r>
              <a:rPr kern="0" spc="10" dirty="0">
                <a:solidFill>
                  <a:srgbClr val="FFFFFF"/>
                </a:solidFill>
                <a:cs typeface="Calibri"/>
              </a:rPr>
              <a:t> </a:t>
            </a:r>
            <a:r>
              <a:rPr kern="0" spc="-10" dirty="0">
                <a:solidFill>
                  <a:srgbClr val="FFFFFF"/>
                </a:solidFill>
                <a:cs typeface="Calibri"/>
              </a:rPr>
              <a:t>Coaches</a:t>
            </a:r>
            <a:endParaRPr kern="0" dirty="0">
              <a:solidFill>
                <a:sysClr val="windowText" lastClr="000000"/>
              </a:solidFill>
              <a:cs typeface="Calibri"/>
            </a:endParaRPr>
          </a:p>
        </p:txBody>
      </p:sp>
      <p:sp>
        <p:nvSpPr>
          <p:cNvPr id="10" name="object 18">
            <a:extLst>
              <a:ext uri="{FF2B5EF4-FFF2-40B4-BE49-F238E27FC236}">
                <a16:creationId xmlns:a16="http://schemas.microsoft.com/office/drawing/2014/main" id="{EC7F974D-4790-F04E-A1AE-65731112677A}"/>
              </a:ext>
            </a:extLst>
          </p:cNvPr>
          <p:cNvSpPr txBox="1"/>
          <p:nvPr/>
        </p:nvSpPr>
        <p:spPr>
          <a:xfrm>
            <a:off x="7570546" y="2771629"/>
            <a:ext cx="1252855" cy="546735"/>
          </a:xfrm>
          <a:prstGeom prst="rect">
            <a:avLst/>
          </a:prstGeom>
        </p:spPr>
        <p:txBody>
          <a:bodyPr vert="horz" wrap="square" lIns="0" tIns="43815" rIns="0" bIns="0" rtlCol="0">
            <a:spAutoFit/>
          </a:bodyPr>
          <a:lstStyle/>
          <a:p>
            <a:pPr marL="17145" marR="5080" indent="-5080">
              <a:lnSpc>
                <a:spcPts val="1939"/>
              </a:lnSpc>
              <a:spcBef>
                <a:spcPts val="345"/>
              </a:spcBef>
            </a:pPr>
            <a:r>
              <a:rPr kern="0" dirty="0">
                <a:solidFill>
                  <a:srgbClr val="FFFFFF"/>
                </a:solidFill>
                <a:cs typeface="Calibri"/>
              </a:rPr>
              <a:t>Public</a:t>
            </a:r>
            <a:r>
              <a:rPr kern="0" spc="-10" dirty="0">
                <a:solidFill>
                  <a:srgbClr val="FFFFFF"/>
                </a:solidFill>
                <a:cs typeface="Calibri"/>
              </a:rPr>
              <a:t> Health Professionals</a:t>
            </a:r>
            <a:endParaRPr kern="0" dirty="0">
              <a:solidFill>
                <a:sysClr val="windowText" lastClr="000000"/>
              </a:solidFill>
              <a:cs typeface="Calibri"/>
            </a:endParaRPr>
          </a:p>
        </p:txBody>
      </p:sp>
      <p:sp>
        <p:nvSpPr>
          <p:cNvPr id="11" name="object 13">
            <a:extLst>
              <a:ext uri="{FF2B5EF4-FFF2-40B4-BE49-F238E27FC236}">
                <a16:creationId xmlns:a16="http://schemas.microsoft.com/office/drawing/2014/main" id="{87507CE0-9076-4274-AC0E-D36BF1BEB86D}"/>
              </a:ext>
            </a:extLst>
          </p:cNvPr>
          <p:cNvSpPr txBox="1"/>
          <p:nvPr/>
        </p:nvSpPr>
        <p:spPr>
          <a:xfrm>
            <a:off x="10484689" y="2864974"/>
            <a:ext cx="1123950" cy="546735"/>
          </a:xfrm>
          <a:prstGeom prst="rect">
            <a:avLst/>
          </a:prstGeom>
        </p:spPr>
        <p:txBody>
          <a:bodyPr vert="horz" wrap="square" lIns="0" tIns="43815" rIns="0" bIns="0" rtlCol="0">
            <a:spAutoFit/>
          </a:bodyPr>
          <a:lstStyle/>
          <a:p>
            <a:pPr marL="151130" marR="5080" indent="-139065">
              <a:lnSpc>
                <a:spcPts val="1939"/>
              </a:lnSpc>
              <a:spcBef>
                <a:spcPts val="345"/>
              </a:spcBef>
            </a:pPr>
            <a:r>
              <a:rPr kern="0" dirty="0">
                <a:solidFill>
                  <a:srgbClr val="FFFFFF"/>
                </a:solidFill>
                <a:cs typeface="Calibri"/>
              </a:rPr>
              <a:t>Parents</a:t>
            </a:r>
            <a:r>
              <a:rPr kern="0" spc="-90" dirty="0">
                <a:solidFill>
                  <a:srgbClr val="FFFFFF"/>
                </a:solidFill>
                <a:cs typeface="Calibri"/>
              </a:rPr>
              <a:t> </a:t>
            </a:r>
            <a:r>
              <a:rPr kern="0" spc="-25" dirty="0">
                <a:solidFill>
                  <a:srgbClr val="FFFFFF"/>
                </a:solidFill>
                <a:cs typeface="Calibri"/>
              </a:rPr>
              <a:t>and </a:t>
            </a:r>
            <a:r>
              <a:rPr kern="0" spc="-10" dirty="0">
                <a:solidFill>
                  <a:srgbClr val="FFFFFF"/>
                </a:solidFill>
                <a:cs typeface="Calibri"/>
              </a:rPr>
              <a:t>Students</a:t>
            </a:r>
            <a:endParaRPr kern="0" dirty="0">
              <a:solidFill>
                <a:sysClr val="windowText" lastClr="000000"/>
              </a:solidFill>
              <a:cs typeface="Calibri"/>
            </a:endParaRPr>
          </a:p>
        </p:txBody>
      </p:sp>
      <p:sp>
        <p:nvSpPr>
          <p:cNvPr id="12" name="object 17">
            <a:extLst>
              <a:ext uri="{FF2B5EF4-FFF2-40B4-BE49-F238E27FC236}">
                <a16:creationId xmlns:a16="http://schemas.microsoft.com/office/drawing/2014/main" id="{27956A4E-11BB-205E-69D1-E7385CE51050}"/>
              </a:ext>
            </a:extLst>
          </p:cNvPr>
          <p:cNvSpPr txBox="1"/>
          <p:nvPr/>
        </p:nvSpPr>
        <p:spPr>
          <a:xfrm>
            <a:off x="9195384" y="3524866"/>
            <a:ext cx="841375" cy="702310"/>
          </a:xfrm>
          <a:prstGeom prst="rect">
            <a:avLst/>
          </a:prstGeom>
        </p:spPr>
        <p:txBody>
          <a:bodyPr vert="horz" wrap="square" lIns="0" tIns="33020" rIns="0" bIns="0" rtlCol="0">
            <a:spAutoFit/>
          </a:bodyPr>
          <a:lstStyle/>
          <a:p>
            <a:pPr marL="12700" marR="5080" algn="ctr">
              <a:lnSpc>
                <a:spcPts val="1300"/>
              </a:lnSpc>
              <a:spcBef>
                <a:spcPts val="260"/>
              </a:spcBef>
            </a:pPr>
            <a:r>
              <a:rPr sz="1200" i="1" kern="0" dirty="0">
                <a:solidFill>
                  <a:srgbClr val="FFFFFF"/>
                </a:solidFill>
                <a:cs typeface="Calibri"/>
              </a:rPr>
              <a:t>Everyone</a:t>
            </a:r>
            <a:r>
              <a:rPr sz="1200" i="1" kern="0" spc="-30" dirty="0">
                <a:solidFill>
                  <a:srgbClr val="FFFFFF"/>
                </a:solidFill>
                <a:cs typeface="Calibri"/>
              </a:rPr>
              <a:t> </a:t>
            </a:r>
            <a:r>
              <a:rPr sz="1200" i="1" kern="0" spc="-25" dirty="0">
                <a:solidFill>
                  <a:srgbClr val="FFFFFF"/>
                </a:solidFill>
                <a:cs typeface="Calibri"/>
              </a:rPr>
              <a:t>can </a:t>
            </a:r>
            <a:r>
              <a:rPr sz="1200" i="1" kern="0" dirty="0">
                <a:solidFill>
                  <a:srgbClr val="FFFFFF"/>
                </a:solidFill>
                <a:cs typeface="Calibri"/>
              </a:rPr>
              <a:t>play</a:t>
            </a:r>
            <a:r>
              <a:rPr sz="1200" i="1" kern="0" spc="-5" dirty="0">
                <a:solidFill>
                  <a:srgbClr val="FFFFFF"/>
                </a:solidFill>
                <a:cs typeface="Calibri"/>
              </a:rPr>
              <a:t> </a:t>
            </a:r>
            <a:r>
              <a:rPr sz="1200" i="1" kern="0" spc="-25" dirty="0">
                <a:solidFill>
                  <a:srgbClr val="FFFFFF"/>
                </a:solidFill>
                <a:cs typeface="Calibri"/>
              </a:rPr>
              <a:t>an </a:t>
            </a:r>
            <a:r>
              <a:rPr sz="1200" i="1" kern="0" spc="-10" dirty="0">
                <a:solidFill>
                  <a:srgbClr val="FFFFFF"/>
                </a:solidFill>
                <a:cs typeface="Calibri"/>
              </a:rPr>
              <a:t>important role.</a:t>
            </a:r>
            <a:endParaRPr sz="1200" kern="0" dirty="0">
              <a:solidFill>
                <a:sysClr val="windowText" lastClr="000000"/>
              </a:solidFill>
              <a:cs typeface="Calibri"/>
            </a:endParaRPr>
          </a:p>
        </p:txBody>
      </p:sp>
      <p:sp>
        <p:nvSpPr>
          <p:cNvPr id="13" name="object 16">
            <a:extLst>
              <a:ext uri="{FF2B5EF4-FFF2-40B4-BE49-F238E27FC236}">
                <a16:creationId xmlns:a16="http://schemas.microsoft.com/office/drawing/2014/main" id="{C7214CDE-948F-667E-0BC7-4C05ADF736DA}"/>
              </a:ext>
            </a:extLst>
          </p:cNvPr>
          <p:cNvSpPr txBox="1"/>
          <p:nvPr/>
        </p:nvSpPr>
        <p:spPr>
          <a:xfrm>
            <a:off x="7643953" y="4408405"/>
            <a:ext cx="1116965" cy="546735"/>
          </a:xfrm>
          <a:prstGeom prst="rect">
            <a:avLst/>
          </a:prstGeom>
        </p:spPr>
        <p:txBody>
          <a:bodyPr vert="horz" wrap="square" lIns="0" tIns="12700" rIns="0" bIns="0" rtlCol="0">
            <a:spAutoFit/>
          </a:bodyPr>
          <a:lstStyle/>
          <a:p>
            <a:pPr marL="12700">
              <a:lnSpc>
                <a:spcPts val="2050"/>
              </a:lnSpc>
              <a:spcBef>
                <a:spcPts val="100"/>
              </a:spcBef>
            </a:pPr>
            <a:r>
              <a:rPr kern="0" dirty="0">
                <a:solidFill>
                  <a:srgbClr val="FFFFFF"/>
                </a:solidFill>
                <a:cs typeface="Calibri"/>
              </a:rPr>
              <a:t>Health </a:t>
            </a:r>
            <a:r>
              <a:rPr kern="0" spc="-20" dirty="0">
                <a:solidFill>
                  <a:srgbClr val="FFFFFF"/>
                </a:solidFill>
                <a:cs typeface="Calibri"/>
              </a:rPr>
              <a:t>Care</a:t>
            </a:r>
            <a:endParaRPr kern="0" dirty="0">
              <a:solidFill>
                <a:sysClr val="windowText" lastClr="000000"/>
              </a:solidFill>
              <a:cs typeface="Calibri"/>
            </a:endParaRPr>
          </a:p>
          <a:p>
            <a:pPr marL="123825">
              <a:lnSpc>
                <a:spcPts val="2050"/>
              </a:lnSpc>
            </a:pPr>
            <a:r>
              <a:rPr kern="0" spc="-10" dirty="0">
                <a:solidFill>
                  <a:srgbClr val="FFFFFF"/>
                </a:solidFill>
                <a:cs typeface="Calibri"/>
              </a:rPr>
              <a:t>Providers</a:t>
            </a:r>
            <a:endParaRPr kern="0" dirty="0">
              <a:solidFill>
                <a:sysClr val="windowText" lastClr="000000"/>
              </a:solidFill>
              <a:cs typeface="Calibri"/>
            </a:endParaRPr>
          </a:p>
        </p:txBody>
      </p:sp>
      <p:sp>
        <p:nvSpPr>
          <p:cNvPr id="14" name="object 15">
            <a:extLst>
              <a:ext uri="{FF2B5EF4-FFF2-40B4-BE49-F238E27FC236}">
                <a16:creationId xmlns:a16="http://schemas.microsoft.com/office/drawing/2014/main" id="{F3EBE511-85BD-9D2E-3628-ACBA163A5BDF}"/>
              </a:ext>
            </a:extLst>
          </p:cNvPr>
          <p:cNvSpPr txBox="1"/>
          <p:nvPr/>
        </p:nvSpPr>
        <p:spPr>
          <a:xfrm>
            <a:off x="9006155" y="4966188"/>
            <a:ext cx="1241425" cy="793750"/>
          </a:xfrm>
          <a:prstGeom prst="rect">
            <a:avLst/>
          </a:prstGeom>
        </p:spPr>
        <p:txBody>
          <a:bodyPr vert="horz" wrap="square" lIns="0" tIns="43815" rIns="0" bIns="0" rtlCol="0">
            <a:spAutoFit/>
          </a:bodyPr>
          <a:lstStyle/>
          <a:p>
            <a:pPr marL="12700" marR="5080" indent="-635" algn="ctr">
              <a:lnSpc>
                <a:spcPts val="1939"/>
              </a:lnSpc>
              <a:spcBef>
                <a:spcPts val="345"/>
              </a:spcBef>
            </a:pPr>
            <a:r>
              <a:rPr kern="0" spc="-10" dirty="0">
                <a:solidFill>
                  <a:srgbClr val="FFFFFF"/>
                </a:solidFill>
                <a:cs typeface="Calibri"/>
              </a:rPr>
              <a:t>School Health Professionals</a:t>
            </a:r>
            <a:endParaRPr kern="0" dirty="0">
              <a:solidFill>
                <a:sysClr val="windowText" lastClr="000000"/>
              </a:solidFill>
              <a:cs typeface="Calibri"/>
            </a:endParaRPr>
          </a:p>
        </p:txBody>
      </p:sp>
      <p:sp>
        <p:nvSpPr>
          <p:cNvPr id="15" name="object 14">
            <a:extLst>
              <a:ext uri="{FF2B5EF4-FFF2-40B4-BE49-F238E27FC236}">
                <a16:creationId xmlns:a16="http://schemas.microsoft.com/office/drawing/2014/main" id="{E105748A-2EB6-48B6-5480-829B92BBAFD4}"/>
              </a:ext>
            </a:extLst>
          </p:cNvPr>
          <p:cNvSpPr txBox="1"/>
          <p:nvPr/>
        </p:nvSpPr>
        <p:spPr>
          <a:xfrm>
            <a:off x="10329876" y="4288980"/>
            <a:ext cx="1433575" cy="551433"/>
          </a:xfrm>
          <a:prstGeom prst="rect">
            <a:avLst/>
          </a:prstGeom>
        </p:spPr>
        <p:txBody>
          <a:bodyPr vert="horz" wrap="square" lIns="0" tIns="12700" rIns="0" bIns="0" rtlCol="0">
            <a:spAutoFit/>
          </a:bodyPr>
          <a:lstStyle/>
          <a:p>
            <a:pPr marL="1270" algn="ctr">
              <a:lnSpc>
                <a:spcPts val="2055"/>
              </a:lnSpc>
              <a:spcBef>
                <a:spcPts val="100"/>
              </a:spcBef>
            </a:pPr>
            <a:r>
              <a:rPr kern="0" spc="-10" dirty="0">
                <a:solidFill>
                  <a:srgbClr val="FFFFFF"/>
                </a:solidFill>
                <a:cs typeface="Calibri"/>
              </a:rPr>
              <a:t>School</a:t>
            </a:r>
            <a:endParaRPr kern="0" dirty="0">
              <a:solidFill>
                <a:sysClr val="windowText" lastClr="000000"/>
              </a:solidFill>
              <a:cs typeface="Calibri"/>
            </a:endParaRPr>
          </a:p>
          <a:p>
            <a:pPr algn="ctr">
              <a:lnSpc>
                <a:spcPts val="2055"/>
              </a:lnSpc>
            </a:pPr>
            <a:r>
              <a:rPr kern="0" spc="-10" dirty="0">
                <a:solidFill>
                  <a:srgbClr val="FFFFFF"/>
                </a:solidFill>
                <a:cs typeface="Calibri"/>
              </a:rPr>
              <a:t>Administ</a:t>
            </a:r>
            <a:r>
              <a:rPr lang="en-US" kern="0" spc="-10" dirty="0">
                <a:solidFill>
                  <a:srgbClr val="FFFFFF"/>
                </a:solidFill>
                <a:cs typeface="Calibri"/>
              </a:rPr>
              <a:t>rators</a:t>
            </a:r>
            <a:endParaRPr kern="0" dirty="0">
              <a:solidFill>
                <a:sysClr val="windowText" lastClr="000000"/>
              </a:solidFill>
              <a:cs typeface="Calibri"/>
            </a:endParaRPr>
          </a:p>
        </p:txBody>
      </p:sp>
      <p:sp>
        <p:nvSpPr>
          <p:cNvPr id="16" name="TextBox 15">
            <a:extLst>
              <a:ext uri="{FF2B5EF4-FFF2-40B4-BE49-F238E27FC236}">
                <a16:creationId xmlns:a16="http://schemas.microsoft.com/office/drawing/2014/main" id="{DA39B423-5018-7623-3C9D-FFCB3F85D21B}"/>
              </a:ext>
            </a:extLst>
          </p:cNvPr>
          <p:cNvSpPr txBox="1"/>
          <p:nvPr/>
        </p:nvSpPr>
        <p:spPr>
          <a:xfrm>
            <a:off x="8592359" y="6335915"/>
            <a:ext cx="249246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Credit: Dr. Brenna Van Frank, CDC</a:t>
            </a:r>
          </a:p>
        </p:txBody>
      </p:sp>
    </p:spTree>
    <p:extLst>
      <p:ext uri="{BB962C8B-B14F-4D97-AF65-F5344CB8AC3E}">
        <p14:creationId xmlns:p14="http://schemas.microsoft.com/office/powerpoint/2010/main" val="141320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41EF-060E-4AE1-A742-9D6CD048D62A}"/>
              </a:ext>
            </a:extLst>
          </p:cNvPr>
          <p:cNvSpPr>
            <a:spLocks noGrp="1"/>
          </p:cNvSpPr>
          <p:nvPr>
            <p:ph type="title"/>
          </p:nvPr>
        </p:nvSpPr>
        <p:spPr/>
        <p:txBody>
          <a:bodyPr/>
          <a:lstStyle/>
          <a:p>
            <a:r>
              <a:rPr lang="en-US" sz="3600" b="1">
                <a:solidFill>
                  <a:schemeClr val="bg1"/>
                </a:solidFill>
                <a:latin typeface="Calibri" panose="020F0502020204030204" pitchFamily="34" charset="0"/>
                <a:cs typeface="Calibri" panose="020F0502020204030204" pitchFamily="34" charset="0"/>
              </a:rPr>
              <a:t>Vaping ECHO for Education Learning Objectives</a:t>
            </a:r>
            <a:br>
              <a:rPr lang="en-US" sz="3600" b="1">
                <a:solidFill>
                  <a:schemeClr val="bg1"/>
                </a:solidFill>
                <a:latin typeface="Calibri" panose="020F050202020403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3718EDD1-1218-4E77-85D7-CC3279A751C5}"/>
              </a:ext>
            </a:extLst>
          </p:cNvPr>
          <p:cNvSpPr>
            <a:spLocks noGrp="1"/>
          </p:cNvSpPr>
          <p:nvPr>
            <p:ph type="body" idx="1"/>
          </p:nvPr>
        </p:nvSpPr>
        <p:spPr/>
        <p:txBody>
          <a:bodyPr vert="horz" lIns="91440" tIns="45720" rIns="91440" bIns="45720" rtlCol="0" anchor="t">
            <a:normAutofit fontScale="92500" lnSpcReduction="20000"/>
          </a:bodyPr>
          <a:lstStyle/>
          <a:p>
            <a:pPr marL="457200" indent="-457200" algn="l" rtl="0" fontAlgn="base">
              <a:buChar char="•"/>
            </a:pPr>
            <a:r>
              <a:rPr lang="en-US" sz="2800" b="0" i="0">
                <a:solidFill>
                  <a:srgbClr val="000000"/>
                </a:solidFill>
                <a:effectLst/>
                <a:latin typeface="Raleway"/>
                <a:cs typeface="Arial"/>
              </a:rPr>
              <a:t>To develop a network of stakeholders to help design, tailor, implement and evaluate strategies and interventions to reduce vaping in schools.     </a:t>
            </a:r>
            <a:endParaRPr lang="en-US">
              <a:latin typeface="Raleway"/>
              <a:cs typeface="Arial"/>
            </a:endParaRPr>
          </a:p>
          <a:p>
            <a:pPr marL="457200" indent="-457200" algn="l" rtl="0" fontAlgn="base">
              <a:buChar char="•"/>
            </a:pPr>
            <a:endParaRPr lang="en-US" sz="2800" b="0" i="0">
              <a:solidFill>
                <a:srgbClr val="000000"/>
              </a:solidFill>
              <a:effectLst/>
              <a:cs typeface="Arial" panose="020B0604020202020204" pitchFamily="34" charset="0"/>
            </a:endParaRPr>
          </a:p>
          <a:p>
            <a:pPr marL="457200" indent="-457200" fontAlgn="base">
              <a:buChar char="•"/>
            </a:pPr>
            <a:r>
              <a:rPr lang="en-US" sz="2800" b="0" i="0">
                <a:solidFill>
                  <a:srgbClr val="000000"/>
                </a:solidFill>
                <a:effectLst/>
                <a:latin typeface="Raleway"/>
                <a:cs typeface="Arial"/>
              </a:rPr>
              <a:t>To build capacity to increase the confidence of schools and school personnel to address vaping cessation.     </a:t>
            </a:r>
          </a:p>
          <a:p>
            <a:pPr marL="457200" indent="-457200" algn="l" rtl="0" fontAlgn="base">
              <a:buChar char="•"/>
            </a:pPr>
            <a:endParaRPr lang="en-US" sz="2800" b="0" i="0">
              <a:solidFill>
                <a:srgbClr val="000000"/>
              </a:solidFill>
              <a:effectLst/>
              <a:cs typeface="Arial" panose="020B0604020202020204" pitchFamily="34" charset="0"/>
            </a:endParaRPr>
          </a:p>
          <a:p>
            <a:pPr marL="457200" indent="-457200" algn="l" rtl="0" fontAlgn="base">
              <a:buChar char="•"/>
            </a:pPr>
            <a:r>
              <a:rPr lang="en-US" sz="2800" b="0" i="0">
                <a:solidFill>
                  <a:srgbClr val="000000"/>
                </a:solidFill>
                <a:effectLst/>
                <a:latin typeface="Raleway"/>
                <a:cs typeface="Arial"/>
              </a:rPr>
              <a:t>To develop skills of school health professionals to provide support and referrals for vaping cessation.     </a:t>
            </a:r>
          </a:p>
          <a:p>
            <a:pPr marL="457200" indent="-457200" algn="l" rtl="0" fontAlgn="base">
              <a:buChar char="•"/>
            </a:pPr>
            <a:endParaRPr lang="en-US" sz="2800" b="0" i="0">
              <a:solidFill>
                <a:srgbClr val="000000"/>
              </a:solidFill>
              <a:effectLst/>
              <a:cs typeface="Arial" panose="020B0604020202020204" pitchFamily="34" charset="0"/>
            </a:endParaRPr>
          </a:p>
          <a:p>
            <a:pPr marL="457200" indent="-457200" algn="l" rtl="0" fontAlgn="base">
              <a:buChar char="•"/>
            </a:pPr>
            <a:r>
              <a:rPr lang="en-US" sz="2800" b="0" i="0">
                <a:solidFill>
                  <a:srgbClr val="000000"/>
                </a:solidFill>
                <a:effectLst/>
                <a:latin typeface="Raleway"/>
                <a:cs typeface="Arial"/>
              </a:rPr>
              <a:t>To evaluate the quality, effectiveness and impact of the program on schools.   </a:t>
            </a:r>
          </a:p>
          <a:p>
            <a:endParaRPr lang="en-US"/>
          </a:p>
        </p:txBody>
      </p:sp>
    </p:spTree>
    <p:extLst>
      <p:ext uri="{BB962C8B-B14F-4D97-AF65-F5344CB8AC3E}">
        <p14:creationId xmlns:p14="http://schemas.microsoft.com/office/powerpoint/2010/main" val="370206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24EAF-69BA-45E2-95A9-83E2772FB2BF}"/>
              </a:ext>
            </a:extLst>
          </p:cNvPr>
          <p:cNvSpPr>
            <a:spLocks noGrp="1"/>
          </p:cNvSpPr>
          <p:nvPr>
            <p:ph type="title"/>
          </p:nvPr>
        </p:nvSpPr>
        <p:spPr/>
        <p:txBody>
          <a:bodyPr>
            <a:normAutofit/>
          </a:bodyPr>
          <a:lstStyle/>
          <a:p>
            <a:pPr algn="ctr"/>
            <a:r>
              <a:rPr lang="en-US" sz="4800">
                <a:solidFill>
                  <a:schemeClr val="bg1"/>
                </a:solidFill>
              </a:rPr>
              <a:t>Project ECHO’s ABCD(E) Model</a:t>
            </a:r>
          </a:p>
        </p:txBody>
      </p:sp>
      <p:sp>
        <p:nvSpPr>
          <p:cNvPr id="7" name="TextBox 6">
            <a:extLst>
              <a:ext uri="{FF2B5EF4-FFF2-40B4-BE49-F238E27FC236}">
                <a16:creationId xmlns:a16="http://schemas.microsoft.com/office/drawing/2014/main" id="{0DAE8443-73EA-4A09-8890-29010E7BD896}"/>
              </a:ext>
            </a:extLst>
          </p:cNvPr>
          <p:cNvSpPr txBox="1"/>
          <p:nvPr/>
        </p:nvSpPr>
        <p:spPr>
          <a:xfrm>
            <a:off x="331005" y="1559859"/>
            <a:ext cx="9259851" cy="4460286"/>
          </a:xfrm>
          <a:prstGeom prst="rect">
            <a:avLst/>
          </a:prstGeom>
          <a:noFill/>
        </p:spPr>
        <p:txBody>
          <a:bodyPr wrap="square" rtlCol="0">
            <a:spAutoFit/>
          </a:bodyPr>
          <a:lstStyle/>
          <a:p>
            <a:endParaRPr lang="en-US"/>
          </a:p>
        </p:txBody>
      </p:sp>
      <p:grpSp>
        <p:nvGrpSpPr>
          <p:cNvPr id="2" name="Group 1">
            <a:extLst>
              <a:ext uri="{FF2B5EF4-FFF2-40B4-BE49-F238E27FC236}">
                <a16:creationId xmlns:a16="http://schemas.microsoft.com/office/drawing/2014/main" id="{3BA67785-01A9-1DB6-ADCB-881FFE7B47CD}"/>
              </a:ext>
            </a:extLst>
          </p:cNvPr>
          <p:cNvGrpSpPr/>
          <p:nvPr/>
        </p:nvGrpSpPr>
        <p:grpSpPr>
          <a:xfrm>
            <a:off x="30480" y="1474417"/>
            <a:ext cx="12161520" cy="5183579"/>
            <a:chOff x="15240" y="1168415"/>
            <a:chExt cx="12161520" cy="5183579"/>
          </a:xfrm>
        </p:grpSpPr>
        <p:pic>
          <p:nvPicPr>
            <p:cNvPr id="3" name="Picture 2">
              <a:extLst>
                <a:ext uri="{FF2B5EF4-FFF2-40B4-BE49-F238E27FC236}">
                  <a16:creationId xmlns:a16="http://schemas.microsoft.com/office/drawing/2014/main" id="{A5F6F889-8340-A619-AB7F-F254DD153505}"/>
                </a:ext>
              </a:extLst>
            </p:cNvPr>
            <p:cNvPicPr>
              <a:picLocks noChangeAspect="1"/>
            </p:cNvPicPr>
            <p:nvPr/>
          </p:nvPicPr>
          <p:blipFill rotWithShape="1">
            <a:blip r:embed="rId3">
              <a:extLst>
                <a:ext uri="{28A0092B-C50C-407E-A947-70E740481C1C}">
                  <a14:useLocalDpi xmlns:a14="http://schemas.microsoft.com/office/drawing/2010/main" val="0"/>
                </a:ext>
              </a:extLst>
            </a:blip>
            <a:srcRect l="4762" t="16348" r="5516" b="11084"/>
            <a:stretch/>
          </p:blipFill>
          <p:spPr>
            <a:xfrm>
              <a:off x="15240" y="1168415"/>
              <a:ext cx="12161520" cy="5183579"/>
            </a:xfrm>
            <a:prstGeom prst="rect">
              <a:avLst/>
            </a:prstGeom>
          </p:spPr>
        </p:pic>
        <p:pic>
          <p:nvPicPr>
            <p:cNvPr id="5" name="Picture 4">
              <a:extLst>
                <a:ext uri="{FF2B5EF4-FFF2-40B4-BE49-F238E27FC236}">
                  <a16:creationId xmlns:a16="http://schemas.microsoft.com/office/drawing/2014/main" id="{D9E54AE5-C91A-B0F3-0EE4-C9DF91F158F0}"/>
                </a:ext>
              </a:extLst>
            </p:cNvPr>
            <p:cNvPicPr>
              <a:picLocks noChangeAspect="1"/>
            </p:cNvPicPr>
            <p:nvPr/>
          </p:nvPicPr>
          <p:blipFill rotWithShape="1">
            <a:blip r:embed="rId4">
              <a:extLst>
                <a:ext uri="{28A0092B-C50C-407E-A947-70E740481C1C}">
                  <a14:useLocalDpi xmlns:a14="http://schemas.microsoft.com/office/drawing/2010/main" val="0"/>
                </a:ext>
              </a:extLst>
            </a:blip>
            <a:srcRect l="538" t="13591" r="70788" b="62420"/>
            <a:stretch/>
          </p:blipFill>
          <p:spPr>
            <a:xfrm>
              <a:off x="80682" y="1882587"/>
              <a:ext cx="3487270" cy="1237131"/>
            </a:xfrm>
            <a:prstGeom prst="rect">
              <a:avLst/>
            </a:prstGeom>
          </p:spPr>
        </p:pic>
        <p:pic>
          <p:nvPicPr>
            <p:cNvPr id="6" name="Picture 5">
              <a:extLst>
                <a:ext uri="{FF2B5EF4-FFF2-40B4-BE49-F238E27FC236}">
                  <a16:creationId xmlns:a16="http://schemas.microsoft.com/office/drawing/2014/main" id="{1BE3712D-921A-F7CF-2EE4-768CE8E5619B}"/>
                </a:ext>
              </a:extLst>
            </p:cNvPr>
            <p:cNvPicPr>
              <a:picLocks noChangeAspect="1"/>
            </p:cNvPicPr>
            <p:nvPr/>
          </p:nvPicPr>
          <p:blipFill rotWithShape="1">
            <a:blip r:embed="rId4">
              <a:extLst>
                <a:ext uri="{28A0092B-C50C-407E-A947-70E740481C1C}">
                  <a14:useLocalDpi xmlns:a14="http://schemas.microsoft.com/office/drawing/2010/main" val="0"/>
                </a:ext>
              </a:extLst>
            </a:blip>
            <a:srcRect l="610" t="21935" r="66662" b="70592"/>
            <a:stretch/>
          </p:blipFill>
          <p:spPr>
            <a:xfrm>
              <a:off x="89647" y="2312895"/>
              <a:ext cx="3980329" cy="385481"/>
            </a:xfrm>
            <a:prstGeom prst="rect">
              <a:avLst/>
            </a:prstGeom>
          </p:spPr>
        </p:pic>
      </p:grpSp>
      <p:sp>
        <p:nvSpPr>
          <p:cNvPr id="8" name="TextBox 7">
            <a:extLst>
              <a:ext uri="{FF2B5EF4-FFF2-40B4-BE49-F238E27FC236}">
                <a16:creationId xmlns:a16="http://schemas.microsoft.com/office/drawing/2014/main" id="{27503F92-60F4-0B94-A6BE-2E2A6D122E34}"/>
              </a:ext>
            </a:extLst>
          </p:cNvPr>
          <p:cNvSpPr txBox="1"/>
          <p:nvPr/>
        </p:nvSpPr>
        <p:spPr>
          <a:xfrm>
            <a:off x="104887" y="5646041"/>
            <a:ext cx="6233568" cy="1169551"/>
          </a:xfrm>
          <a:prstGeom prst="rect">
            <a:avLst/>
          </a:prstGeom>
          <a:noFill/>
        </p:spPr>
        <p:txBody>
          <a:bodyPr wrap="square" rtlCol="0">
            <a:spAutoFit/>
          </a:bodyPr>
          <a:lstStyle/>
          <a:p>
            <a:r>
              <a:rPr lang="en-US" sz="4000" b="1">
                <a:solidFill>
                  <a:schemeClr val="bg1"/>
                </a:solidFill>
                <a:highlight>
                  <a:srgbClr val="000080"/>
                </a:highlight>
              </a:rPr>
              <a:t> E </a:t>
            </a:r>
            <a:r>
              <a:rPr lang="en-US" b="1"/>
              <a:t> </a:t>
            </a:r>
            <a:r>
              <a:rPr lang="en-US" sz="3000" b="1">
                <a:latin typeface="Arial" panose="020B0604020202020204" pitchFamily="34" charset="0"/>
                <a:cs typeface="Arial" panose="020B0604020202020204" pitchFamily="34" charset="0"/>
              </a:rPr>
              <a:t>Effective Implementation </a:t>
            </a:r>
            <a:r>
              <a:rPr lang="en-US" sz="3000">
                <a:latin typeface="Arial" panose="020B0604020202020204" pitchFamily="34" charset="0"/>
                <a:cs typeface="Arial" panose="020B0604020202020204" pitchFamily="34" charset="0"/>
              </a:rPr>
              <a:t>to execute strategic action steps</a:t>
            </a:r>
          </a:p>
        </p:txBody>
      </p:sp>
    </p:spTree>
    <p:extLst>
      <p:ext uri="{BB962C8B-B14F-4D97-AF65-F5344CB8AC3E}">
        <p14:creationId xmlns:p14="http://schemas.microsoft.com/office/powerpoint/2010/main" val="368544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text with black text&#10;&#10;Description automatically generated with medium confidence">
            <a:extLst>
              <a:ext uri="{FF2B5EF4-FFF2-40B4-BE49-F238E27FC236}">
                <a16:creationId xmlns:a16="http://schemas.microsoft.com/office/drawing/2014/main" id="{7A129B88-ED34-6126-399F-B6EB7BE56552}"/>
              </a:ext>
            </a:extLst>
          </p:cNvPr>
          <p:cNvPicPr>
            <a:picLocks noChangeAspect="1"/>
          </p:cNvPicPr>
          <p:nvPr/>
        </p:nvPicPr>
        <p:blipFill>
          <a:blip r:embed="rId3"/>
          <a:stretch>
            <a:fillRect/>
          </a:stretch>
        </p:blipFill>
        <p:spPr>
          <a:xfrm>
            <a:off x="0" y="1808217"/>
            <a:ext cx="12192000" cy="3241565"/>
          </a:xfrm>
          <a:prstGeom prst="rect">
            <a:avLst/>
          </a:prstGeom>
        </p:spPr>
      </p:pic>
    </p:spTree>
    <p:extLst>
      <p:ext uri="{BB962C8B-B14F-4D97-AF65-F5344CB8AC3E}">
        <p14:creationId xmlns:p14="http://schemas.microsoft.com/office/powerpoint/2010/main" val="37879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BF24-DD21-296A-4056-943CA0A20D64}"/>
              </a:ext>
            </a:extLst>
          </p:cNvPr>
          <p:cNvSpPr>
            <a:spLocks noGrp="1"/>
          </p:cNvSpPr>
          <p:nvPr>
            <p:ph type="title"/>
          </p:nvPr>
        </p:nvSpPr>
        <p:spPr>
          <a:xfrm>
            <a:off x="349322" y="279054"/>
            <a:ext cx="7911100" cy="1616203"/>
          </a:xfrm>
        </p:spPr>
        <p:txBody>
          <a:bodyPr anchor="b">
            <a:normAutofit fontScale="90000"/>
          </a:bodyPr>
          <a:lstStyle/>
          <a:p>
            <a:r>
              <a:rPr lang="en-US" sz="4800" b="1" dirty="0">
                <a:latin typeface="Raleway" pitchFamily="2" charset="0"/>
                <a:cs typeface="Calibri Light"/>
              </a:rPr>
              <a:t>Vaping ECHO Series </a:t>
            </a:r>
            <a:br>
              <a:rPr lang="en-US" sz="3200" b="1" dirty="0">
                <a:latin typeface="Raleway" pitchFamily="2" charset="0"/>
                <a:cs typeface="Calibri Light"/>
              </a:rPr>
            </a:br>
            <a:r>
              <a:rPr lang="en-US" sz="3200" b="1" i="1" dirty="0">
                <a:latin typeface="Raleway" pitchFamily="2" charset="0"/>
                <a:cs typeface="Calibri Light"/>
              </a:rPr>
              <a:t>School Year Roadmap</a:t>
            </a:r>
            <a:br>
              <a:rPr lang="en-US" sz="3200" dirty="0">
                <a:cs typeface="Calibri Light"/>
              </a:rPr>
            </a:br>
            <a:endParaRPr lang="en-US" sz="3200" dirty="0"/>
          </a:p>
        </p:txBody>
      </p:sp>
      <p:sp>
        <p:nvSpPr>
          <p:cNvPr id="3" name="Content Placeholder 2">
            <a:extLst>
              <a:ext uri="{FF2B5EF4-FFF2-40B4-BE49-F238E27FC236}">
                <a16:creationId xmlns:a16="http://schemas.microsoft.com/office/drawing/2014/main" id="{89A4FB30-ED9D-0376-592B-76BBA6EE9CEF}"/>
              </a:ext>
            </a:extLst>
          </p:cNvPr>
          <p:cNvSpPr>
            <a:spLocks noGrp="1"/>
          </p:cNvSpPr>
          <p:nvPr>
            <p:ph idx="1"/>
          </p:nvPr>
        </p:nvSpPr>
        <p:spPr>
          <a:xfrm>
            <a:off x="277403" y="1673933"/>
            <a:ext cx="8743306" cy="4905013"/>
          </a:xfrm>
        </p:spPr>
        <p:txBody>
          <a:bodyPr vert="horz" lIns="91440" tIns="45720" rIns="91440" bIns="45720" rtlCol="0" anchor="t">
            <a:noAutofit/>
          </a:bodyPr>
          <a:lstStyle/>
          <a:p>
            <a:pPr marL="0" indent="0">
              <a:buNone/>
            </a:pPr>
            <a:r>
              <a:rPr lang="en-US" sz="2000" b="1" dirty="0">
                <a:latin typeface="Raleway" pitchFamily="2" charset="0"/>
                <a:ea typeface="+mn-lt"/>
                <a:cs typeface="+mn-lt"/>
              </a:rPr>
              <a:t>PRE-SESSIONS (Aug.)</a:t>
            </a:r>
          </a:p>
          <a:p>
            <a:pPr lvl="1"/>
            <a:r>
              <a:rPr lang="en-US" sz="2000" b="1" dirty="0">
                <a:latin typeface="Raleway" pitchFamily="2" charset="0"/>
                <a:ea typeface="+mn-lt"/>
                <a:cs typeface="+mn-lt"/>
              </a:rPr>
              <a:t>Orientation</a:t>
            </a:r>
            <a:endParaRPr lang="en-US" sz="2000" b="1" dirty="0">
              <a:latin typeface="Raleway" pitchFamily="2" charset="0"/>
              <a:cs typeface="Calibri" panose="020F0502020204030204"/>
            </a:endParaRPr>
          </a:p>
          <a:p>
            <a:pPr lvl="1"/>
            <a:r>
              <a:rPr lang="en-US" sz="2000" b="1" dirty="0">
                <a:latin typeface="Raleway" pitchFamily="2" charset="0"/>
                <a:ea typeface="+mn-lt"/>
                <a:cs typeface="+mn-lt"/>
              </a:rPr>
              <a:t>Kickoff Event - Summit</a:t>
            </a:r>
            <a:endParaRPr lang="en-US" sz="2000" dirty="0">
              <a:latin typeface="Raleway" pitchFamily="2" charset="0"/>
              <a:ea typeface="+mn-lt"/>
              <a:cs typeface="+mn-lt"/>
            </a:endParaRPr>
          </a:p>
          <a:p>
            <a:pPr marL="0" indent="0">
              <a:buNone/>
            </a:pPr>
            <a:r>
              <a:rPr lang="en-US" sz="2000" b="1" dirty="0">
                <a:latin typeface="Raleway" pitchFamily="2" charset="0"/>
                <a:ea typeface="+mn-lt"/>
                <a:cs typeface="+mn-lt"/>
              </a:rPr>
              <a:t>ECHO CORE LEARNING SESSIONS (Sept.-Nov.)</a:t>
            </a:r>
          </a:p>
          <a:p>
            <a:pPr lvl="1"/>
            <a:r>
              <a:rPr lang="en-US" sz="2000" dirty="0">
                <a:latin typeface="Raleway" pitchFamily="2" charset="0"/>
                <a:ea typeface="+mn-lt"/>
                <a:cs typeface="+mn-lt"/>
              </a:rPr>
              <a:t>Session 1 | </a:t>
            </a:r>
            <a:r>
              <a:rPr lang="en-US" sz="2000" b="1" dirty="0">
                <a:latin typeface="Raleway" pitchFamily="2" charset="0"/>
                <a:ea typeface="+mn-lt"/>
                <a:cs typeface="+mn-lt"/>
              </a:rPr>
              <a:t>Introduction to Addiction and Cessation</a:t>
            </a:r>
            <a:endParaRPr lang="en-US" sz="2000" b="1" dirty="0">
              <a:latin typeface="Raleway" pitchFamily="2" charset="0"/>
              <a:cs typeface="Calibri" panose="020F0502020204030204"/>
            </a:endParaRPr>
          </a:p>
          <a:p>
            <a:pPr lvl="1"/>
            <a:r>
              <a:rPr lang="en-US" sz="2000" dirty="0">
                <a:latin typeface="Raleway" pitchFamily="2" charset="0"/>
                <a:ea typeface="+mn-lt"/>
                <a:cs typeface="+mn-lt"/>
              </a:rPr>
              <a:t>Session 2 | </a:t>
            </a:r>
            <a:r>
              <a:rPr lang="en-US" sz="2000" b="1" dirty="0">
                <a:latin typeface="Raleway" pitchFamily="2" charset="0"/>
                <a:ea typeface="+mn-lt"/>
                <a:cs typeface="+mn-lt"/>
              </a:rPr>
              <a:t>Discussing Cessation: Putting Cessation into Practice</a:t>
            </a:r>
            <a:endParaRPr lang="en-US" sz="2000" b="1" dirty="0">
              <a:latin typeface="Raleway" pitchFamily="2" charset="0"/>
              <a:cs typeface="Calibri"/>
            </a:endParaRPr>
          </a:p>
          <a:p>
            <a:pPr lvl="1"/>
            <a:r>
              <a:rPr lang="en-US" sz="2000" dirty="0">
                <a:latin typeface="Raleway" pitchFamily="2" charset="0"/>
                <a:ea typeface="+mn-lt"/>
                <a:cs typeface="+mn-lt"/>
              </a:rPr>
              <a:t>Session 3 | </a:t>
            </a:r>
            <a:r>
              <a:rPr lang="en-US" sz="2000" b="1" dirty="0">
                <a:latin typeface="Raleway" pitchFamily="2" charset="0"/>
                <a:ea typeface="+mn-lt"/>
                <a:cs typeface="+mn-lt"/>
              </a:rPr>
              <a:t>Policy, Best Practices, and Legal Challenges</a:t>
            </a:r>
            <a:endParaRPr lang="en-US" sz="2000" b="1" dirty="0">
              <a:latin typeface="Raleway" pitchFamily="2" charset="0"/>
              <a:cs typeface="Calibri"/>
            </a:endParaRPr>
          </a:p>
          <a:p>
            <a:pPr lvl="1"/>
            <a:r>
              <a:rPr lang="en-US" sz="2000" dirty="0">
                <a:latin typeface="Raleway" pitchFamily="2" charset="0"/>
                <a:ea typeface="+mn-lt"/>
                <a:cs typeface="+mn-lt"/>
              </a:rPr>
              <a:t>Session 4 | </a:t>
            </a:r>
            <a:r>
              <a:rPr lang="en-US" sz="2000" b="1" dirty="0">
                <a:latin typeface="Raleway" pitchFamily="2" charset="0"/>
                <a:ea typeface="+mn-lt"/>
                <a:cs typeface="+mn-lt"/>
              </a:rPr>
              <a:t>Student-Centered Approach</a:t>
            </a:r>
            <a:endParaRPr lang="en-US" sz="2000" b="1" dirty="0">
              <a:latin typeface="Raleway" pitchFamily="2" charset="0"/>
              <a:cs typeface="Calibri"/>
            </a:endParaRPr>
          </a:p>
          <a:p>
            <a:pPr lvl="1"/>
            <a:r>
              <a:rPr lang="en-US" sz="2000" dirty="0">
                <a:latin typeface="Raleway" pitchFamily="2" charset="0"/>
                <a:ea typeface="+mn-lt"/>
                <a:cs typeface="+mn-lt"/>
              </a:rPr>
              <a:t>Session 5 | </a:t>
            </a:r>
            <a:r>
              <a:rPr lang="en-US" sz="2000" b="1" dirty="0">
                <a:latin typeface="Raleway" pitchFamily="2" charset="0"/>
                <a:ea typeface="+mn-lt"/>
                <a:cs typeface="+mn-lt"/>
              </a:rPr>
              <a:t>Developing Community Partnerships</a:t>
            </a:r>
          </a:p>
          <a:p>
            <a:pPr marL="0" indent="0">
              <a:buNone/>
            </a:pPr>
            <a:r>
              <a:rPr lang="en-US" sz="2000" b="1" dirty="0">
                <a:latin typeface="Raleway" pitchFamily="2" charset="0"/>
                <a:ea typeface="+mn-lt"/>
                <a:cs typeface="+mn-lt"/>
              </a:rPr>
              <a:t>ACTION PLANNING (Dec.-April)</a:t>
            </a:r>
            <a:endParaRPr lang="en-US" sz="2000" b="1" dirty="0">
              <a:latin typeface="Raleway" pitchFamily="2" charset="0"/>
              <a:cs typeface="Calibri"/>
            </a:endParaRPr>
          </a:p>
          <a:p>
            <a:pPr lvl="1"/>
            <a:r>
              <a:rPr lang="en-US" sz="2000" b="1" dirty="0">
                <a:latin typeface="Raleway" pitchFamily="2" charset="0"/>
                <a:ea typeface="+mn-lt"/>
                <a:cs typeface="+mn-lt"/>
              </a:rPr>
              <a:t>School Action Plan </a:t>
            </a:r>
            <a:endParaRPr lang="en-US" sz="2000" dirty="0">
              <a:latin typeface="Raleway" pitchFamily="2" charset="0"/>
              <a:cs typeface="Calibri"/>
            </a:endParaRPr>
          </a:p>
          <a:p>
            <a:pPr lvl="1"/>
            <a:r>
              <a:rPr lang="en-US" sz="2000" b="1" dirty="0">
                <a:latin typeface="Raleway" pitchFamily="2" charset="0"/>
                <a:cs typeface="Calibri"/>
              </a:rPr>
              <a:t>Schools’ Sharing Progress</a:t>
            </a:r>
          </a:p>
          <a:p>
            <a:endParaRPr lang="en-US" sz="2000" dirty="0">
              <a:cs typeface="Calibri"/>
            </a:endParaRPr>
          </a:p>
        </p:txBody>
      </p:sp>
      <p:pic>
        <p:nvPicPr>
          <p:cNvPr id="4" name="Picture 4">
            <a:extLst>
              <a:ext uri="{FF2B5EF4-FFF2-40B4-BE49-F238E27FC236}">
                <a16:creationId xmlns:a16="http://schemas.microsoft.com/office/drawing/2014/main" id="{7BD186D2-ED11-00B3-1EC9-845A2DCCD275}"/>
              </a:ext>
            </a:extLst>
          </p:cNvPr>
          <p:cNvPicPr>
            <a:picLocks noChangeAspect="1"/>
          </p:cNvPicPr>
          <p:nvPr/>
        </p:nvPicPr>
        <p:blipFill rotWithShape="1">
          <a:blip r:embed="rId3"/>
          <a:srcRect l="29505" r="21161" b="-1"/>
          <a:stretch/>
        </p:blipFill>
        <p:spPr>
          <a:xfrm>
            <a:off x="9103120" y="544530"/>
            <a:ext cx="3088879" cy="6313470"/>
          </a:xfrm>
          <a:prstGeom prst="rect">
            <a:avLst/>
          </a:prstGeom>
        </p:spPr>
      </p:pic>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964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4cbbcf89-33a1-4da4-bd9c-e8a7bf320adf"/>
  <p:tag name="SLIDO_EVENT_SECTION_UUID" val="f49c7024-7498-4820-9d71-71f166ee4279"/>
</p:tagLst>
</file>

<file path=ppt/theme/theme1.xml><?xml version="1.0" encoding="utf-8"?>
<a:theme xmlns:a="http://schemas.openxmlformats.org/drawingml/2006/main" name="Vaping ECHO for Educ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F9E7CD-5A60-B348-BF79-64CC25C3EE1D}" vid="{D60D078B-B080-D34E-AFB2-CC0C97F0C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b27bb3-d3b0-4815-91b0-c9f03aed21b4" xsi:nil="true"/>
    <lcf76f155ced4ddcb4097134ff3c332f xmlns="ecede11d-c59c-4f5c-937c-12da06ada1b7">
      <Terms xmlns="http://schemas.microsoft.com/office/infopath/2007/PartnerControls"/>
    </lcf76f155ced4ddcb4097134ff3c332f>
    <SharedWithUsers xmlns="a8b27bb3-d3b0-4815-91b0-c9f03aed21b4">
      <UserInfo>
        <DisplayName>Lauren Lynch</DisplayName>
        <AccountId>114</AccountId>
        <AccountType/>
      </UserInfo>
      <UserInfo>
        <DisplayName>Hina Shah</DisplayName>
        <AccountId>9</AccountId>
        <AccountType/>
      </UserInfo>
      <UserInfo>
        <DisplayName>Michele Sumpter</DisplayName>
        <AccountId>27</AccountId>
        <AccountType/>
      </UserInfo>
      <UserInfo>
        <DisplayName>Samiyah ParaCremer</DisplayName>
        <AccountId>91</AccountId>
        <AccountType/>
      </UserInfo>
      <UserInfo>
        <DisplayName>Wyatt Beckman</DisplayName>
        <AccountId>13</AccountId>
        <AccountType/>
      </UserInfo>
      <UserInfo>
        <DisplayName>Lyndsey Burkhart</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0A74FDD872D74C88A42AF2B3598B48" ma:contentTypeVersion="17" ma:contentTypeDescription="Create a new document." ma:contentTypeScope="" ma:versionID="c4f44158453238dfa7f252f33c1f558a">
  <xsd:schema xmlns:xsd="http://www.w3.org/2001/XMLSchema" xmlns:xs="http://www.w3.org/2001/XMLSchema" xmlns:p="http://schemas.microsoft.com/office/2006/metadata/properties" xmlns:ns2="ecede11d-c59c-4f5c-937c-12da06ada1b7" xmlns:ns3="a8b27bb3-d3b0-4815-91b0-c9f03aed21b4" targetNamespace="http://schemas.microsoft.com/office/2006/metadata/properties" ma:root="true" ma:fieldsID="fb0157cec78873ff98990719f94159c8" ns2:_="" ns3:_="">
    <xsd:import namespace="ecede11d-c59c-4f5c-937c-12da06ada1b7"/>
    <xsd:import namespace="a8b27bb3-d3b0-4815-91b0-c9f03aed21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de11d-c59c-4f5c-937c-12da06ada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f2b9274-439d-476c-8ec4-f80bb69eae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b27bb3-d3b0-4815-91b0-c9f03aed21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bd5781d-363d-48a3-b9e5-4704db47b521}" ma:internalName="TaxCatchAll" ma:showField="CatchAllData" ma:web="a8b27bb3-d3b0-4815-91b0-c9f03aed21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DA9A9B-30CA-4902-A1C7-3D89D8699A2D}">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microsoft.com/office/2006/documentManagement/types"/>
    <ds:schemaRef ds:uri="a8b27bb3-d3b0-4815-91b0-c9f03aed21b4"/>
    <ds:schemaRef ds:uri="ecede11d-c59c-4f5c-937c-12da06ada1b7"/>
    <ds:schemaRef ds:uri="http://www.w3.org/XML/1998/namespace"/>
  </ds:schemaRefs>
</ds:datastoreItem>
</file>

<file path=customXml/itemProps2.xml><?xml version="1.0" encoding="utf-8"?>
<ds:datastoreItem xmlns:ds="http://schemas.openxmlformats.org/officeDocument/2006/customXml" ds:itemID="{752E6D70-747C-4674-BB63-20CF19D29907}">
  <ds:schemaRefs>
    <ds:schemaRef ds:uri="a8b27bb3-d3b0-4815-91b0-c9f03aed21b4"/>
    <ds:schemaRef ds:uri="ecede11d-c59c-4f5c-937c-12da06ada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C6646C-7D25-4433-A00E-C72913CC26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Vaping ECHO for Education Template</Template>
  <TotalTime>990</TotalTime>
  <Words>3017</Words>
  <Application>Microsoft Office PowerPoint</Application>
  <PresentationFormat>Widescreen</PresentationFormat>
  <Paragraphs>245</Paragraphs>
  <Slides>23</Slides>
  <Notes>23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Arial</vt:lpstr>
      <vt:lpstr>ArialMT</vt:lpstr>
      <vt:lpstr>Calibri</vt:lpstr>
      <vt:lpstr>Calibri Light</vt:lpstr>
      <vt:lpstr>Century Gothic</vt:lpstr>
      <vt:lpstr>Gill Sans SemiBold</vt:lpstr>
      <vt:lpstr>Google Sans</vt:lpstr>
      <vt:lpstr>MuseoSans</vt:lpstr>
      <vt:lpstr>Open Sans</vt:lpstr>
      <vt:lpstr>Raleway</vt:lpstr>
      <vt:lpstr>Times New Roman</vt:lpstr>
      <vt:lpstr>Trebuchet MS</vt:lpstr>
      <vt:lpstr>Wingdings</vt:lpstr>
      <vt:lpstr>Vaping ECHO for Education</vt:lpstr>
      <vt:lpstr>Office Theme</vt:lpstr>
      <vt:lpstr>1_Office Theme</vt:lpstr>
      <vt:lpstr>Babalola Faseru, MBChB, MPH, CPH; MaryAlice Kelly RN, BSN; Eleanor Leavens, PhD; Shelby C. Rowell, MPA; Robyn Kelso, PhD</vt:lpstr>
      <vt:lpstr> Disclosure </vt:lpstr>
      <vt:lpstr>Outline</vt:lpstr>
      <vt:lpstr>  </vt:lpstr>
      <vt:lpstr> Concerted Effort  </vt:lpstr>
      <vt:lpstr>Vaping ECHO for Education Learning Objectives </vt:lpstr>
      <vt:lpstr>Project ECHO’s ABCD(E) Model</vt:lpstr>
      <vt:lpstr>PowerPoint Presentation</vt:lpstr>
      <vt:lpstr>Vaping ECHO Series  School Year Roadmap </vt:lpstr>
      <vt:lpstr>PowerPoint Presentation</vt:lpstr>
      <vt:lpstr>Evaluation Methods</vt:lpstr>
      <vt:lpstr>PowerPoint Presentation</vt:lpstr>
      <vt:lpstr>PowerPoint Presentation</vt:lpstr>
      <vt:lpstr>PowerPoint Presentation</vt:lpstr>
      <vt:lpstr>PowerPoint Presentation</vt:lpstr>
      <vt:lpstr>PowerPoint Presentation</vt:lpstr>
      <vt:lpstr>PowerPoint Presentation</vt:lpstr>
      <vt:lpstr>  School-Team Level Outcomes:  Action Plan Implementation </vt:lpstr>
      <vt:lpstr>PowerPoint Presentation</vt:lpstr>
      <vt:lpstr>Acknowledgment</vt:lpstr>
      <vt:lpstr>Multidisciplinary Team</vt:lpstr>
      <vt:lpstr>Project Partners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Denes-Collar</dc:creator>
  <cp:lastModifiedBy>Rental End User</cp:lastModifiedBy>
  <cp:revision>27</cp:revision>
  <dcterms:created xsi:type="dcterms:W3CDTF">2021-07-29T13:34:20Z</dcterms:created>
  <dcterms:modified xsi:type="dcterms:W3CDTF">2024-11-15T15:59:30Z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0x010100660A74FDD872D74C88A42AF2B3598B48</vt:lpwstr>
  </property>
  <property fmtid="{D5CDD505-2E9C-101B-9397-08002B2CF9AE}" pid="3" name="MediaServiceImageTags">
    <vt:lpwstr/>
  </property>
  <property fmtid="{D5CDD505-2E9C-101B-9397-08002B2CF9AE}" pid="4" name="SlidoAppVersion">
    <vt:lpwstr>1.6.1.4122</vt:lpwstr>
  </property>
</Properties>
</file>