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</p:embeddedFont>
    <p:embeddedFont>
      <p:font typeface="Montserrat Bold" panose="00000800000000000000" charset="0"/>
      <p:regular r:id="rId21"/>
    </p:embeddedFont>
    <p:embeddedFont>
      <p:font typeface="Montserrat Light" panose="00000400000000000000" pitchFamily="2" charset="0"/>
      <p:regular r:id="rId22"/>
    </p:embeddedFont>
    <p:embeddedFont>
      <p:font typeface="Montserrat Semi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8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9286414" y="-346615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1948">
            <a:off x="9718283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354775" y="9124655"/>
            <a:ext cx="7805831" cy="1066799"/>
            <a:chOff x="0" y="0"/>
            <a:chExt cx="10407775" cy="1422399"/>
          </a:xfrm>
        </p:grpSpPr>
        <p:sp>
          <p:nvSpPr>
            <p:cNvPr id="6" name="Freeform 6"/>
            <p:cNvSpPr/>
            <p:nvPr/>
          </p:nvSpPr>
          <p:spPr>
            <a:xfrm>
              <a:off x="6728596" y="413734"/>
              <a:ext cx="3679179" cy="594931"/>
            </a:xfrm>
            <a:custGeom>
              <a:avLst/>
              <a:gdLst/>
              <a:ahLst/>
              <a:cxnLst/>
              <a:rect l="l" t="t" r="r" b="b"/>
              <a:pathLst>
                <a:path w="3679179" h="594931">
                  <a:moveTo>
                    <a:pt x="0" y="0"/>
                  </a:moveTo>
                  <a:lnTo>
                    <a:pt x="3679179" y="0"/>
                  </a:lnTo>
                  <a:lnTo>
                    <a:pt x="3679179" y="594931"/>
                  </a:lnTo>
                  <a:lnTo>
                    <a:pt x="0" y="594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337784" y="88789"/>
              <a:ext cx="4282185" cy="1244821"/>
            </a:xfrm>
            <a:custGeom>
              <a:avLst/>
              <a:gdLst/>
              <a:ahLst/>
              <a:cxnLst/>
              <a:rect l="l" t="t" r="r" b="b"/>
              <a:pathLst>
                <a:path w="4282185" h="1244821">
                  <a:moveTo>
                    <a:pt x="0" y="0"/>
                  </a:moveTo>
                  <a:lnTo>
                    <a:pt x="4282185" y="0"/>
                  </a:lnTo>
                  <a:lnTo>
                    <a:pt x="4282185" y="1244821"/>
                  </a:lnTo>
                  <a:lnTo>
                    <a:pt x="0" y="124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09614" cy="1422399"/>
            </a:xfrm>
            <a:custGeom>
              <a:avLst/>
              <a:gdLst/>
              <a:ahLst/>
              <a:cxnLst/>
              <a:rect l="l" t="t" r="r" b="b"/>
              <a:pathLst>
                <a:path w="1709614" h="1422399">
                  <a:moveTo>
                    <a:pt x="0" y="0"/>
                  </a:moveTo>
                  <a:lnTo>
                    <a:pt x="1709614" y="0"/>
                  </a:lnTo>
                  <a:lnTo>
                    <a:pt x="1709614" y="1422399"/>
                  </a:lnTo>
                  <a:lnTo>
                    <a:pt x="0" y="1422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268653" y="1796412"/>
            <a:ext cx="14146163" cy="305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4"/>
              </a:lnSpc>
              <a:spcBef>
                <a:spcPct val="0"/>
              </a:spcBef>
            </a:pPr>
            <a:r>
              <a:rPr lang="en-US" sz="581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Adaptations Made by Post-Overdose Outreach Programs in MA Since the Onset of COVID-19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30220" y="5260997"/>
            <a:ext cx="11793426" cy="753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1"/>
              </a:lnSpc>
              <a:spcBef>
                <a:spcPct val="0"/>
              </a:spcBef>
            </a:pPr>
            <a:r>
              <a:rPr lang="en-US" sz="447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Presented by Ally Cogan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511" y="6387822"/>
            <a:ext cx="17267874" cy="1711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Co-Author(s): 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Moriah Wiggins, BS; Andrew Rolles, BA; C To, MSPH; Erin Majors, PhD(c); Sarah Kosakowski, MPH; Jiayi Wang, MS; Shapei Yan, MPH; Stephen Murray, MPH; Sarah M. Bagley, MD, MSc; Ziming Xuan, ScD; Scott W. Formica, PhD; Alexander Y. Walley, MD, MSc;  Justeen Hyde,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3580" y="136537"/>
            <a:ext cx="1710185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Methods: Process Maps</a:t>
            </a:r>
          </a:p>
        </p:txBody>
      </p:sp>
      <p:sp>
        <p:nvSpPr>
          <p:cNvPr id="3" name="Freeform 3"/>
          <p:cNvSpPr/>
          <p:nvPr/>
        </p:nvSpPr>
        <p:spPr>
          <a:xfrm rot="1707670">
            <a:off x="71753" y="1757645"/>
            <a:ext cx="3919332" cy="2596558"/>
          </a:xfrm>
          <a:custGeom>
            <a:avLst/>
            <a:gdLst/>
            <a:ahLst/>
            <a:cxnLst/>
            <a:rect l="l" t="t" r="r" b="b"/>
            <a:pathLst>
              <a:path w="3919332" h="2596558">
                <a:moveTo>
                  <a:pt x="0" y="0"/>
                </a:moveTo>
                <a:lnTo>
                  <a:pt x="3919333" y="0"/>
                </a:lnTo>
                <a:lnTo>
                  <a:pt x="3919333" y="2596557"/>
                </a:lnTo>
                <a:lnTo>
                  <a:pt x="0" y="259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63613">
            <a:off x="1164390" y="5147830"/>
            <a:ext cx="2126961" cy="353607"/>
          </a:xfrm>
          <a:custGeom>
            <a:avLst/>
            <a:gdLst/>
            <a:ahLst/>
            <a:cxnLst/>
            <a:rect l="l" t="t" r="r" b="b"/>
            <a:pathLst>
              <a:path w="2126961" h="353607">
                <a:moveTo>
                  <a:pt x="0" y="0"/>
                </a:moveTo>
                <a:lnTo>
                  <a:pt x="2126962" y="0"/>
                </a:lnTo>
                <a:lnTo>
                  <a:pt x="2126962" y="353608"/>
                </a:lnTo>
                <a:lnTo>
                  <a:pt x="0" y="353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7444" y="6509952"/>
            <a:ext cx="4876599" cy="1212606"/>
            <a:chOff x="0" y="0"/>
            <a:chExt cx="6502133" cy="16168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02133" cy="1616807"/>
            </a:xfrm>
            <a:custGeom>
              <a:avLst/>
              <a:gdLst/>
              <a:ahLst/>
              <a:cxnLst/>
              <a:rect l="l" t="t" r="r" b="b"/>
              <a:pathLst>
                <a:path w="6502133" h="1616807">
                  <a:moveTo>
                    <a:pt x="0" y="0"/>
                  </a:moveTo>
                  <a:lnTo>
                    <a:pt x="6502133" y="0"/>
                  </a:lnTo>
                  <a:lnTo>
                    <a:pt x="6502133" y="1616807"/>
                  </a:lnTo>
                  <a:lnTo>
                    <a:pt x="0" y="161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2990" b="-32990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72693" y="265479"/>
              <a:ext cx="6356747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Challenge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2855502">
            <a:off x="4558592" y="5587691"/>
            <a:ext cx="1580585" cy="262772"/>
          </a:xfrm>
          <a:custGeom>
            <a:avLst/>
            <a:gdLst/>
            <a:ahLst/>
            <a:cxnLst/>
            <a:rect l="l" t="t" r="r" b="b"/>
            <a:pathLst>
              <a:path w="1580585" h="262772">
                <a:moveTo>
                  <a:pt x="0" y="0"/>
                </a:moveTo>
                <a:lnTo>
                  <a:pt x="1580586" y="0"/>
                </a:lnTo>
                <a:lnTo>
                  <a:pt x="1580586" y="262773"/>
                </a:lnTo>
                <a:lnTo>
                  <a:pt x="0" y="262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075697" y="2146030"/>
            <a:ext cx="4637736" cy="1212606"/>
            <a:chOff x="0" y="0"/>
            <a:chExt cx="6183648" cy="16168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83648" cy="1616807"/>
            </a:xfrm>
            <a:custGeom>
              <a:avLst/>
              <a:gdLst/>
              <a:ahLst/>
              <a:cxnLst/>
              <a:rect l="l" t="t" r="r" b="b"/>
              <a:pathLst>
                <a:path w="6183648" h="1616807">
                  <a:moveTo>
                    <a:pt x="0" y="0"/>
                  </a:moveTo>
                  <a:lnTo>
                    <a:pt x="6183648" y="0"/>
                  </a:lnTo>
                  <a:lnTo>
                    <a:pt x="6183648" y="1616807"/>
                  </a:lnTo>
                  <a:lnTo>
                    <a:pt x="0" y="161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8925" b="-28925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9132" y="265479"/>
              <a:ext cx="6045383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Adaptations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75697" y="3530461"/>
            <a:ext cx="5096756" cy="5369576"/>
            <a:chOff x="0" y="0"/>
            <a:chExt cx="6795675" cy="71594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795675" cy="2234078"/>
            </a:xfrm>
            <a:custGeom>
              <a:avLst/>
              <a:gdLst/>
              <a:ahLst/>
              <a:cxnLst/>
              <a:rect l="l" t="t" r="r" b="b"/>
              <a:pathLst>
                <a:path w="6795675" h="2234078">
                  <a:moveTo>
                    <a:pt x="0" y="0"/>
                  </a:moveTo>
                  <a:lnTo>
                    <a:pt x="6795675" y="0"/>
                  </a:lnTo>
                  <a:lnTo>
                    <a:pt x="6795675" y="2234078"/>
                  </a:lnTo>
                  <a:lnTo>
                    <a:pt x="0" y="2234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4102" y="480135"/>
              <a:ext cx="6507471" cy="591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27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XXX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2462678"/>
              <a:ext cx="6795675" cy="2234078"/>
            </a:xfrm>
            <a:custGeom>
              <a:avLst/>
              <a:gdLst/>
              <a:ahLst/>
              <a:cxnLst/>
              <a:rect l="l" t="t" r="r" b="b"/>
              <a:pathLst>
                <a:path w="6795675" h="2234078">
                  <a:moveTo>
                    <a:pt x="0" y="0"/>
                  </a:moveTo>
                  <a:lnTo>
                    <a:pt x="6795675" y="0"/>
                  </a:lnTo>
                  <a:lnTo>
                    <a:pt x="6795675" y="2234078"/>
                  </a:lnTo>
                  <a:lnTo>
                    <a:pt x="0" y="2234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44101" y="2942813"/>
              <a:ext cx="6507471" cy="60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YYY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4925356"/>
              <a:ext cx="6795675" cy="2234078"/>
            </a:xfrm>
            <a:custGeom>
              <a:avLst/>
              <a:gdLst/>
              <a:ahLst/>
              <a:cxnLst/>
              <a:rect l="l" t="t" r="r" b="b"/>
              <a:pathLst>
                <a:path w="6795675" h="2234078">
                  <a:moveTo>
                    <a:pt x="0" y="0"/>
                  </a:moveTo>
                  <a:lnTo>
                    <a:pt x="6795675" y="0"/>
                  </a:lnTo>
                  <a:lnTo>
                    <a:pt x="6795675" y="2234078"/>
                  </a:lnTo>
                  <a:lnTo>
                    <a:pt x="0" y="2234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4101" y="5405491"/>
              <a:ext cx="6507471" cy="60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ZZZ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897700" y="1708162"/>
            <a:ext cx="4637736" cy="1212606"/>
            <a:chOff x="0" y="0"/>
            <a:chExt cx="6183648" cy="161680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183648" cy="1616807"/>
            </a:xfrm>
            <a:custGeom>
              <a:avLst/>
              <a:gdLst/>
              <a:ahLst/>
              <a:cxnLst/>
              <a:rect l="l" t="t" r="r" b="b"/>
              <a:pathLst>
                <a:path w="6183648" h="1616807">
                  <a:moveTo>
                    <a:pt x="0" y="0"/>
                  </a:moveTo>
                  <a:lnTo>
                    <a:pt x="6183648" y="0"/>
                  </a:lnTo>
                  <a:lnTo>
                    <a:pt x="6183648" y="1616807"/>
                  </a:lnTo>
                  <a:lnTo>
                    <a:pt x="0" y="161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28925" b="-28925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9132" y="265479"/>
              <a:ext cx="6045383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Impacts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3161358" y="2488739"/>
            <a:ext cx="347510" cy="355923"/>
          </a:xfrm>
          <a:custGeom>
            <a:avLst/>
            <a:gdLst/>
            <a:ahLst/>
            <a:cxnLst/>
            <a:rect l="l" t="t" r="r" b="b"/>
            <a:pathLst>
              <a:path w="347510" h="355923">
                <a:moveTo>
                  <a:pt x="0" y="0"/>
                </a:moveTo>
                <a:lnTo>
                  <a:pt x="347510" y="0"/>
                </a:lnTo>
                <a:lnTo>
                  <a:pt x="347510" y="355922"/>
                </a:lnTo>
                <a:lnTo>
                  <a:pt x="0" y="3559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840387" y="2603003"/>
            <a:ext cx="553883" cy="127393"/>
          </a:xfrm>
          <a:custGeom>
            <a:avLst/>
            <a:gdLst/>
            <a:ahLst/>
            <a:cxnLst/>
            <a:rect l="l" t="t" r="r" b="b"/>
            <a:pathLst>
              <a:path w="553883" h="127393">
                <a:moveTo>
                  <a:pt x="0" y="0"/>
                </a:moveTo>
                <a:lnTo>
                  <a:pt x="553883" y="0"/>
                </a:lnTo>
                <a:lnTo>
                  <a:pt x="553883" y="127394"/>
                </a:lnTo>
                <a:lnTo>
                  <a:pt x="0" y="1273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57682" y="2758936"/>
            <a:ext cx="243859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Catalyst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87106" y="3187561"/>
            <a:ext cx="6339887" cy="2084238"/>
            <a:chOff x="0" y="0"/>
            <a:chExt cx="8453183" cy="27789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453183" cy="2778984"/>
            </a:xfrm>
            <a:custGeom>
              <a:avLst/>
              <a:gdLst/>
              <a:ahLst/>
              <a:cxnLst/>
              <a:rect l="l" t="t" r="r" b="b"/>
              <a:pathLst>
                <a:path w="8453183" h="2778984">
                  <a:moveTo>
                    <a:pt x="0" y="0"/>
                  </a:moveTo>
                  <a:lnTo>
                    <a:pt x="8453183" y="0"/>
                  </a:lnTo>
                  <a:lnTo>
                    <a:pt x="8453183" y="2778984"/>
                  </a:lnTo>
                  <a:lnTo>
                    <a:pt x="0" y="2778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180798" y="331160"/>
              <a:ext cx="3393474" cy="91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17" lvl="1" indent="-215908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Positive Impacts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787106" y="5373314"/>
            <a:ext cx="6339887" cy="2084238"/>
          </a:xfrm>
          <a:custGeom>
            <a:avLst/>
            <a:gdLst/>
            <a:ahLst/>
            <a:cxnLst/>
            <a:rect l="l" t="t" r="r" b="b"/>
            <a:pathLst>
              <a:path w="6339887" h="2084238">
                <a:moveTo>
                  <a:pt x="0" y="0"/>
                </a:moveTo>
                <a:lnTo>
                  <a:pt x="6339887" y="0"/>
                </a:lnTo>
                <a:lnTo>
                  <a:pt x="6339887" y="2084238"/>
                </a:lnTo>
                <a:lnTo>
                  <a:pt x="0" y="2084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787106" y="7609952"/>
            <a:ext cx="6339887" cy="2084238"/>
          </a:xfrm>
          <a:custGeom>
            <a:avLst/>
            <a:gdLst/>
            <a:ahLst/>
            <a:cxnLst/>
            <a:rect l="l" t="t" r="r" b="b"/>
            <a:pathLst>
              <a:path w="6339887" h="2084238">
                <a:moveTo>
                  <a:pt x="0" y="0"/>
                </a:moveTo>
                <a:lnTo>
                  <a:pt x="6339887" y="0"/>
                </a:lnTo>
                <a:lnTo>
                  <a:pt x="6339887" y="2084238"/>
                </a:lnTo>
                <a:lnTo>
                  <a:pt x="0" y="2084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AutoShape 30"/>
          <p:cNvSpPr/>
          <p:nvPr/>
        </p:nvSpPr>
        <p:spPr>
          <a:xfrm>
            <a:off x="15216568" y="3530461"/>
            <a:ext cx="0" cy="14974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15197518" y="5652482"/>
            <a:ext cx="0" cy="14974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15178468" y="7826432"/>
            <a:ext cx="0" cy="14974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3" name="Group 33"/>
          <p:cNvGrpSpPr/>
          <p:nvPr/>
        </p:nvGrpSpPr>
        <p:grpSpPr>
          <a:xfrm>
            <a:off x="334308" y="9071487"/>
            <a:ext cx="7345083" cy="1028458"/>
            <a:chOff x="0" y="0"/>
            <a:chExt cx="9793444" cy="1371277"/>
          </a:xfrm>
        </p:grpSpPr>
        <p:sp>
          <p:nvSpPr>
            <p:cNvPr id="34" name="Freeform 34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15287151" y="3320535"/>
            <a:ext cx="2545105" cy="69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17" lvl="1" indent="-215908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Negative Impacts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3580" y="136537"/>
            <a:ext cx="1710185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Physical Distancing Process Map:</a:t>
            </a:r>
          </a:p>
        </p:txBody>
      </p:sp>
      <p:sp>
        <p:nvSpPr>
          <p:cNvPr id="3" name="Freeform 3"/>
          <p:cNvSpPr/>
          <p:nvPr/>
        </p:nvSpPr>
        <p:spPr>
          <a:xfrm rot="1707670">
            <a:off x="71753" y="1757645"/>
            <a:ext cx="3919332" cy="2596558"/>
          </a:xfrm>
          <a:custGeom>
            <a:avLst/>
            <a:gdLst/>
            <a:ahLst/>
            <a:cxnLst/>
            <a:rect l="l" t="t" r="r" b="b"/>
            <a:pathLst>
              <a:path w="3919332" h="2596558">
                <a:moveTo>
                  <a:pt x="0" y="0"/>
                </a:moveTo>
                <a:lnTo>
                  <a:pt x="3919333" y="0"/>
                </a:lnTo>
                <a:lnTo>
                  <a:pt x="3919333" y="2596557"/>
                </a:lnTo>
                <a:lnTo>
                  <a:pt x="0" y="259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63613">
            <a:off x="1164390" y="5147830"/>
            <a:ext cx="2126961" cy="353607"/>
          </a:xfrm>
          <a:custGeom>
            <a:avLst/>
            <a:gdLst/>
            <a:ahLst/>
            <a:cxnLst/>
            <a:rect l="l" t="t" r="r" b="b"/>
            <a:pathLst>
              <a:path w="2126961" h="353607">
                <a:moveTo>
                  <a:pt x="0" y="0"/>
                </a:moveTo>
                <a:lnTo>
                  <a:pt x="2126962" y="0"/>
                </a:lnTo>
                <a:lnTo>
                  <a:pt x="2126962" y="353608"/>
                </a:lnTo>
                <a:lnTo>
                  <a:pt x="0" y="353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7444" y="6509952"/>
            <a:ext cx="4876599" cy="2012706"/>
            <a:chOff x="0" y="0"/>
            <a:chExt cx="6502133" cy="26836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02133" cy="2683607"/>
            </a:xfrm>
            <a:custGeom>
              <a:avLst/>
              <a:gdLst/>
              <a:ahLst/>
              <a:cxnLst/>
              <a:rect l="l" t="t" r="r" b="b"/>
              <a:pathLst>
                <a:path w="6502133" h="2683607">
                  <a:moveTo>
                    <a:pt x="0" y="0"/>
                  </a:moveTo>
                  <a:lnTo>
                    <a:pt x="6502133" y="0"/>
                  </a:lnTo>
                  <a:lnTo>
                    <a:pt x="6502133" y="2683607"/>
                  </a:lnTo>
                  <a:lnTo>
                    <a:pt x="0" y="2683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72693" y="265479"/>
              <a:ext cx="6356747" cy="2066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Physical Distancing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2855502">
            <a:off x="4558592" y="5587691"/>
            <a:ext cx="1580585" cy="262772"/>
          </a:xfrm>
          <a:custGeom>
            <a:avLst/>
            <a:gdLst/>
            <a:ahLst/>
            <a:cxnLst/>
            <a:rect l="l" t="t" r="r" b="b"/>
            <a:pathLst>
              <a:path w="1580585" h="262772">
                <a:moveTo>
                  <a:pt x="0" y="0"/>
                </a:moveTo>
                <a:lnTo>
                  <a:pt x="1580586" y="0"/>
                </a:lnTo>
                <a:lnTo>
                  <a:pt x="1580586" y="262773"/>
                </a:lnTo>
                <a:lnTo>
                  <a:pt x="0" y="262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075697" y="2146030"/>
            <a:ext cx="4637736" cy="1212606"/>
            <a:chOff x="0" y="0"/>
            <a:chExt cx="6183648" cy="16168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83648" cy="1616807"/>
            </a:xfrm>
            <a:custGeom>
              <a:avLst/>
              <a:gdLst/>
              <a:ahLst/>
              <a:cxnLst/>
              <a:rect l="l" t="t" r="r" b="b"/>
              <a:pathLst>
                <a:path w="6183648" h="1616807">
                  <a:moveTo>
                    <a:pt x="0" y="0"/>
                  </a:moveTo>
                  <a:lnTo>
                    <a:pt x="6183648" y="0"/>
                  </a:lnTo>
                  <a:lnTo>
                    <a:pt x="6183648" y="1616807"/>
                  </a:lnTo>
                  <a:lnTo>
                    <a:pt x="0" y="161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8925" b="-28925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9132" y="265479"/>
              <a:ext cx="6045383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Adaptations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75697" y="3530461"/>
            <a:ext cx="5096756" cy="5369576"/>
            <a:chOff x="0" y="0"/>
            <a:chExt cx="6795675" cy="71594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795675" cy="2234078"/>
            </a:xfrm>
            <a:custGeom>
              <a:avLst/>
              <a:gdLst/>
              <a:ahLst/>
              <a:cxnLst/>
              <a:rect l="l" t="t" r="r" b="b"/>
              <a:pathLst>
                <a:path w="6795675" h="2234078">
                  <a:moveTo>
                    <a:pt x="0" y="0"/>
                  </a:moveTo>
                  <a:lnTo>
                    <a:pt x="6795675" y="0"/>
                  </a:lnTo>
                  <a:lnTo>
                    <a:pt x="6795675" y="2234078"/>
                  </a:lnTo>
                  <a:lnTo>
                    <a:pt x="0" y="2234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4102" y="480135"/>
              <a:ext cx="6507471" cy="122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27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Team drives separately to survivor’s residences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2462678"/>
              <a:ext cx="6795675" cy="2234078"/>
            </a:xfrm>
            <a:custGeom>
              <a:avLst/>
              <a:gdLst/>
              <a:ahLst/>
              <a:cxnLst/>
              <a:rect l="l" t="t" r="r" b="b"/>
              <a:pathLst>
                <a:path w="6795675" h="2234078">
                  <a:moveTo>
                    <a:pt x="0" y="0"/>
                  </a:moveTo>
                  <a:lnTo>
                    <a:pt x="6795675" y="0"/>
                  </a:lnTo>
                  <a:lnTo>
                    <a:pt x="6795675" y="2234078"/>
                  </a:lnTo>
                  <a:lnTo>
                    <a:pt x="0" y="2234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44102" y="2942813"/>
              <a:ext cx="6507471" cy="122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27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Conversations with survivors outside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4925356"/>
              <a:ext cx="6795675" cy="2234078"/>
            </a:xfrm>
            <a:custGeom>
              <a:avLst/>
              <a:gdLst/>
              <a:ahLst/>
              <a:cxnLst/>
              <a:rect l="l" t="t" r="r" b="b"/>
              <a:pathLst>
                <a:path w="6795675" h="2234078">
                  <a:moveTo>
                    <a:pt x="0" y="0"/>
                  </a:moveTo>
                  <a:lnTo>
                    <a:pt x="6795675" y="0"/>
                  </a:lnTo>
                  <a:lnTo>
                    <a:pt x="6795675" y="2234078"/>
                  </a:lnTo>
                  <a:lnTo>
                    <a:pt x="0" y="2234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4102" y="5405491"/>
              <a:ext cx="6507471" cy="122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27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Contactless delivery of harm reduction supplies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897700" y="1708162"/>
            <a:ext cx="4637736" cy="1212606"/>
            <a:chOff x="0" y="0"/>
            <a:chExt cx="6183648" cy="161680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183648" cy="1616807"/>
            </a:xfrm>
            <a:custGeom>
              <a:avLst/>
              <a:gdLst/>
              <a:ahLst/>
              <a:cxnLst/>
              <a:rect l="l" t="t" r="r" b="b"/>
              <a:pathLst>
                <a:path w="6183648" h="1616807">
                  <a:moveTo>
                    <a:pt x="0" y="0"/>
                  </a:moveTo>
                  <a:lnTo>
                    <a:pt x="6183648" y="0"/>
                  </a:lnTo>
                  <a:lnTo>
                    <a:pt x="6183648" y="1616807"/>
                  </a:lnTo>
                  <a:lnTo>
                    <a:pt x="0" y="161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28925" b="-28925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9132" y="265479"/>
              <a:ext cx="6045383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Impacts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3161358" y="2488739"/>
            <a:ext cx="347510" cy="355923"/>
          </a:xfrm>
          <a:custGeom>
            <a:avLst/>
            <a:gdLst/>
            <a:ahLst/>
            <a:cxnLst/>
            <a:rect l="l" t="t" r="r" b="b"/>
            <a:pathLst>
              <a:path w="347510" h="355923">
                <a:moveTo>
                  <a:pt x="0" y="0"/>
                </a:moveTo>
                <a:lnTo>
                  <a:pt x="347510" y="0"/>
                </a:lnTo>
                <a:lnTo>
                  <a:pt x="347510" y="355922"/>
                </a:lnTo>
                <a:lnTo>
                  <a:pt x="0" y="3559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840387" y="2603003"/>
            <a:ext cx="553883" cy="127393"/>
          </a:xfrm>
          <a:custGeom>
            <a:avLst/>
            <a:gdLst/>
            <a:ahLst/>
            <a:cxnLst/>
            <a:rect l="l" t="t" r="r" b="b"/>
            <a:pathLst>
              <a:path w="553883" h="127393">
                <a:moveTo>
                  <a:pt x="0" y="0"/>
                </a:moveTo>
                <a:lnTo>
                  <a:pt x="553883" y="0"/>
                </a:lnTo>
                <a:lnTo>
                  <a:pt x="553883" y="127394"/>
                </a:lnTo>
                <a:lnTo>
                  <a:pt x="0" y="1273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879039" y="2758936"/>
            <a:ext cx="279588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COVID-19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87106" y="3187561"/>
            <a:ext cx="6339887" cy="2084238"/>
            <a:chOff x="0" y="0"/>
            <a:chExt cx="8453183" cy="27789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453183" cy="2778984"/>
            </a:xfrm>
            <a:custGeom>
              <a:avLst/>
              <a:gdLst/>
              <a:ahLst/>
              <a:cxnLst/>
              <a:rect l="l" t="t" r="r" b="b"/>
              <a:pathLst>
                <a:path w="8453183" h="2778984">
                  <a:moveTo>
                    <a:pt x="0" y="0"/>
                  </a:moveTo>
                  <a:lnTo>
                    <a:pt x="8453183" y="0"/>
                  </a:lnTo>
                  <a:lnTo>
                    <a:pt x="8453183" y="2778984"/>
                  </a:lnTo>
                  <a:lnTo>
                    <a:pt x="0" y="2778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180798" y="331160"/>
              <a:ext cx="3393474" cy="184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17" lvl="1" indent="-215908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Reduction in risk of exposure to COVID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718917" y="120053"/>
              <a:ext cx="3393474" cy="249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38" lvl="1" indent="-194319" algn="l">
                <a:lnSpc>
                  <a:spcPts val="2520"/>
                </a:lnSpc>
                <a:buFont typeface="Arial"/>
                <a:buChar char="•"/>
              </a:pPr>
              <a:r>
                <a:rPr lang="en-US" sz="18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Less informal opportunities for relationship building </a:t>
              </a:r>
            </a:p>
            <a:p>
              <a:pPr marL="388638" lvl="1" indent="-194319" algn="l">
                <a:lnSpc>
                  <a:spcPts val="2520"/>
                </a:lnSpc>
                <a:buFont typeface="Arial"/>
                <a:buChar char="•"/>
              </a:pPr>
              <a:r>
                <a:rPr lang="en-US" sz="18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Case Planning disrupted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1787106" y="5373314"/>
            <a:ext cx="6339887" cy="2084238"/>
          </a:xfrm>
          <a:custGeom>
            <a:avLst/>
            <a:gdLst/>
            <a:ahLst/>
            <a:cxnLst/>
            <a:rect l="l" t="t" r="r" b="b"/>
            <a:pathLst>
              <a:path w="6339887" h="2084238">
                <a:moveTo>
                  <a:pt x="0" y="0"/>
                </a:moveTo>
                <a:lnTo>
                  <a:pt x="6339887" y="0"/>
                </a:lnTo>
                <a:lnTo>
                  <a:pt x="6339887" y="2084238"/>
                </a:lnTo>
                <a:lnTo>
                  <a:pt x="0" y="2084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411945" y="5673655"/>
            <a:ext cx="2545105" cy="139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17" lvl="1" indent="-215908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Reduction in risk of exposure to COVID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216568" y="5614382"/>
            <a:ext cx="2545105" cy="156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8" lvl="1" indent="-194319" algn="l">
              <a:lnSpc>
                <a:spcPts val="2520"/>
              </a:lnSpc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Potential loss of privacy for survivor, especially in dense settings</a:t>
            </a:r>
          </a:p>
        </p:txBody>
      </p:sp>
      <p:sp>
        <p:nvSpPr>
          <p:cNvPr id="32" name="Freeform 32"/>
          <p:cNvSpPr/>
          <p:nvPr/>
        </p:nvSpPr>
        <p:spPr>
          <a:xfrm>
            <a:off x="11787106" y="7609952"/>
            <a:ext cx="6339887" cy="2084238"/>
          </a:xfrm>
          <a:custGeom>
            <a:avLst/>
            <a:gdLst/>
            <a:ahLst/>
            <a:cxnLst/>
            <a:rect l="l" t="t" r="r" b="b"/>
            <a:pathLst>
              <a:path w="6339887" h="2084238">
                <a:moveTo>
                  <a:pt x="0" y="0"/>
                </a:moveTo>
                <a:lnTo>
                  <a:pt x="6339887" y="0"/>
                </a:lnTo>
                <a:lnTo>
                  <a:pt x="6339887" y="2084238"/>
                </a:lnTo>
                <a:lnTo>
                  <a:pt x="0" y="2084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2411945" y="7857602"/>
            <a:ext cx="2545105" cy="139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17" lvl="1" indent="-215908" algn="l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Continuity of resources getting to survivors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287151" y="7693857"/>
            <a:ext cx="2403939" cy="187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38" lvl="1" indent="-194319" algn="l">
              <a:lnSpc>
                <a:spcPts val="2520"/>
              </a:lnSpc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Potential loss of privacy </a:t>
            </a:r>
          </a:p>
          <a:p>
            <a:pPr marL="388638" lvl="1" indent="-194319" algn="l">
              <a:lnSpc>
                <a:spcPts val="2520"/>
              </a:lnSpc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Limited opportunity to build relationships</a:t>
            </a:r>
          </a:p>
        </p:txBody>
      </p:sp>
      <p:sp>
        <p:nvSpPr>
          <p:cNvPr id="35" name="AutoShape 35"/>
          <p:cNvSpPr/>
          <p:nvPr/>
        </p:nvSpPr>
        <p:spPr>
          <a:xfrm>
            <a:off x="15216568" y="3530461"/>
            <a:ext cx="0" cy="14974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15197518" y="5652482"/>
            <a:ext cx="0" cy="14974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15178468" y="7826432"/>
            <a:ext cx="0" cy="14974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8" name="Group 38"/>
          <p:cNvGrpSpPr/>
          <p:nvPr/>
        </p:nvGrpSpPr>
        <p:grpSpPr>
          <a:xfrm>
            <a:off x="334308" y="9071487"/>
            <a:ext cx="7345083" cy="1028458"/>
            <a:chOff x="0" y="0"/>
            <a:chExt cx="9793444" cy="1371277"/>
          </a:xfrm>
        </p:grpSpPr>
        <p:sp>
          <p:nvSpPr>
            <p:cNvPr id="39" name="Freeform 39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73" y="266275"/>
            <a:ext cx="17101856" cy="130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  <a:spcBef>
                <a:spcPct val="0"/>
              </a:spcBef>
            </a:pPr>
            <a:r>
              <a:rPr lang="en-US" sz="7699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Social Unrest Process Map:</a:t>
            </a:r>
          </a:p>
        </p:txBody>
      </p:sp>
      <p:sp>
        <p:nvSpPr>
          <p:cNvPr id="3" name="Freeform 3"/>
          <p:cNvSpPr/>
          <p:nvPr/>
        </p:nvSpPr>
        <p:spPr>
          <a:xfrm rot="1707670">
            <a:off x="295951" y="1368421"/>
            <a:ext cx="3919332" cy="2596558"/>
          </a:xfrm>
          <a:custGeom>
            <a:avLst/>
            <a:gdLst/>
            <a:ahLst/>
            <a:cxnLst/>
            <a:rect l="l" t="t" r="r" b="b"/>
            <a:pathLst>
              <a:path w="3919332" h="2596558">
                <a:moveTo>
                  <a:pt x="0" y="0"/>
                </a:moveTo>
                <a:lnTo>
                  <a:pt x="3919332" y="0"/>
                </a:lnTo>
                <a:lnTo>
                  <a:pt x="3919332" y="2596558"/>
                </a:lnTo>
                <a:lnTo>
                  <a:pt x="0" y="2596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12051">
            <a:off x="1800396" y="4139213"/>
            <a:ext cx="1116771" cy="185663"/>
          </a:xfrm>
          <a:custGeom>
            <a:avLst/>
            <a:gdLst/>
            <a:ahLst/>
            <a:cxnLst/>
            <a:rect l="l" t="t" r="r" b="b"/>
            <a:pathLst>
              <a:path w="1116771" h="185663">
                <a:moveTo>
                  <a:pt x="0" y="0"/>
                </a:moveTo>
                <a:lnTo>
                  <a:pt x="1116771" y="0"/>
                </a:lnTo>
                <a:lnTo>
                  <a:pt x="1116771" y="185663"/>
                </a:lnTo>
                <a:lnTo>
                  <a:pt x="0" y="185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3369" y="4787873"/>
            <a:ext cx="5510232" cy="2131450"/>
            <a:chOff x="0" y="0"/>
            <a:chExt cx="7346976" cy="2841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46976" cy="2841933"/>
            </a:xfrm>
            <a:custGeom>
              <a:avLst/>
              <a:gdLst/>
              <a:ahLst/>
              <a:cxnLst/>
              <a:rect l="l" t="t" r="r" b="b"/>
              <a:pathLst>
                <a:path w="7346976" h="2841933">
                  <a:moveTo>
                    <a:pt x="0" y="0"/>
                  </a:moveTo>
                  <a:lnTo>
                    <a:pt x="7346976" y="0"/>
                  </a:lnTo>
                  <a:lnTo>
                    <a:pt x="7346976" y="2841933"/>
                  </a:lnTo>
                  <a:lnTo>
                    <a:pt x="0" y="2841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349" b="-3349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2138" y="294054"/>
              <a:ext cx="7182700" cy="2196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Protests recognizing co-existing disparities &amp; violence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2855502">
            <a:off x="4448177" y="3699422"/>
            <a:ext cx="1468883" cy="244202"/>
          </a:xfrm>
          <a:custGeom>
            <a:avLst/>
            <a:gdLst/>
            <a:ahLst/>
            <a:cxnLst/>
            <a:rect l="l" t="t" r="r" b="b"/>
            <a:pathLst>
              <a:path w="1468883" h="244202">
                <a:moveTo>
                  <a:pt x="0" y="0"/>
                </a:moveTo>
                <a:lnTo>
                  <a:pt x="1468883" y="0"/>
                </a:lnTo>
                <a:lnTo>
                  <a:pt x="1468883" y="244202"/>
                </a:lnTo>
                <a:lnTo>
                  <a:pt x="0" y="244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075697" y="2146030"/>
            <a:ext cx="4637736" cy="1212606"/>
            <a:chOff x="0" y="0"/>
            <a:chExt cx="6183648" cy="16168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83648" cy="1616807"/>
            </a:xfrm>
            <a:custGeom>
              <a:avLst/>
              <a:gdLst/>
              <a:ahLst/>
              <a:cxnLst/>
              <a:rect l="l" t="t" r="r" b="b"/>
              <a:pathLst>
                <a:path w="6183648" h="1616807">
                  <a:moveTo>
                    <a:pt x="0" y="0"/>
                  </a:moveTo>
                  <a:lnTo>
                    <a:pt x="6183648" y="0"/>
                  </a:lnTo>
                  <a:lnTo>
                    <a:pt x="6183648" y="1616807"/>
                  </a:lnTo>
                  <a:lnTo>
                    <a:pt x="0" y="161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8925" b="-28925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9132" y="265479"/>
              <a:ext cx="6045383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Adaptations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978876" y="4178039"/>
            <a:ext cx="5096756" cy="1675559"/>
          </a:xfrm>
          <a:custGeom>
            <a:avLst/>
            <a:gdLst/>
            <a:ahLst/>
            <a:cxnLst/>
            <a:rect l="l" t="t" r="r" b="b"/>
            <a:pathLst>
              <a:path w="5096756" h="1675559">
                <a:moveTo>
                  <a:pt x="0" y="0"/>
                </a:moveTo>
                <a:lnTo>
                  <a:pt x="5096756" y="0"/>
                </a:lnTo>
                <a:lnTo>
                  <a:pt x="5096756" y="1675559"/>
                </a:lnTo>
                <a:lnTo>
                  <a:pt x="0" y="1675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195029" y="4441771"/>
            <a:ext cx="4880603" cy="93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Cultural responsiveness and DEI trainings</a:t>
            </a:r>
          </a:p>
        </p:txBody>
      </p:sp>
      <p:sp>
        <p:nvSpPr>
          <p:cNvPr id="14" name="Freeform 14"/>
          <p:cNvSpPr/>
          <p:nvPr/>
        </p:nvSpPr>
        <p:spPr>
          <a:xfrm>
            <a:off x="5978876" y="7224478"/>
            <a:ext cx="5096756" cy="1675559"/>
          </a:xfrm>
          <a:custGeom>
            <a:avLst/>
            <a:gdLst/>
            <a:ahLst/>
            <a:cxnLst/>
            <a:rect l="l" t="t" r="r" b="b"/>
            <a:pathLst>
              <a:path w="5096756" h="1675559">
                <a:moveTo>
                  <a:pt x="0" y="0"/>
                </a:moveTo>
                <a:lnTo>
                  <a:pt x="5096756" y="0"/>
                </a:lnTo>
                <a:lnTo>
                  <a:pt x="5096756" y="1675559"/>
                </a:lnTo>
                <a:lnTo>
                  <a:pt x="0" y="1675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086952" y="7572673"/>
            <a:ext cx="4880603" cy="93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Transitioned to street outreach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621564" y="2060397"/>
            <a:ext cx="4637736" cy="1212606"/>
            <a:chOff x="0" y="0"/>
            <a:chExt cx="6183648" cy="16168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83648" cy="1616807"/>
            </a:xfrm>
            <a:custGeom>
              <a:avLst/>
              <a:gdLst/>
              <a:ahLst/>
              <a:cxnLst/>
              <a:rect l="l" t="t" r="r" b="b"/>
              <a:pathLst>
                <a:path w="6183648" h="1616807">
                  <a:moveTo>
                    <a:pt x="0" y="0"/>
                  </a:moveTo>
                  <a:lnTo>
                    <a:pt x="6183648" y="0"/>
                  </a:lnTo>
                  <a:lnTo>
                    <a:pt x="6183648" y="1616807"/>
                  </a:lnTo>
                  <a:lnTo>
                    <a:pt x="0" y="1616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28925" b="-28925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69132" y="265479"/>
              <a:ext cx="6045383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Impacts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2885222" y="2840974"/>
            <a:ext cx="347510" cy="355923"/>
          </a:xfrm>
          <a:custGeom>
            <a:avLst/>
            <a:gdLst/>
            <a:ahLst/>
            <a:cxnLst/>
            <a:rect l="l" t="t" r="r" b="b"/>
            <a:pathLst>
              <a:path w="347510" h="355923">
                <a:moveTo>
                  <a:pt x="0" y="0"/>
                </a:moveTo>
                <a:lnTo>
                  <a:pt x="347510" y="0"/>
                </a:lnTo>
                <a:lnTo>
                  <a:pt x="347510" y="355923"/>
                </a:lnTo>
                <a:lnTo>
                  <a:pt x="0" y="3559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564251" y="2955239"/>
            <a:ext cx="553883" cy="127393"/>
          </a:xfrm>
          <a:custGeom>
            <a:avLst/>
            <a:gdLst/>
            <a:ahLst/>
            <a:cxnLst/>
            <a:rect l="l" t="t" r="r" b="b"/>
            <a:pathLst>
              <a:path w="553883" h="127393">
                <a:moveTo>
                  <a:pt x="0" y="0"/>
                </a:moveTo>
                <a:lnTo>
                  <a:pt x="553883" y="0"/>
                </a:lnTo>
                <a:lnTo>
                  <a:pt x="553883" y="127393"/>
                </a:lnTo>
                <a:lnTo>
                  <a:pt x="0" y="127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13726" y="2323708"/>
            <a:ext cx="279588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COVID-19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210789" y="3660483"/>
            <a:ext cx="6858642" cy="1902354"/>
            <a:chOff x="0" y="0"/>
            <a:chExt cx="9144856" cy="253647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44856" cy="2536471"/>
            </a:xfrm>
            <a:custGeom>
              <a:avLst/>
              <a:gdLst/>
              <a:ahLst/>
              <a:cxnLst/>
              <a:rect l="l" t="t" r="r" b="b"/>
              <a:pathLst>
                <a:path w="9144856" h="2536471">
                  <a:moveTo>
                    <a:pt x="0" y="0"/>
                  </a:moveTo>
                  <a:lnTo>
                    <a:pt x="9144856" y="0"/>
                  </a:lnTo>
                  <a:lnTo>
                    <a:pt x="9144856" y="2536471"/>
                  </a:lnTo>
                  <a:lnTo>
                    <a:pt x="0" y="2536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9262" b="-9262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775473" y="93749"/>
              <a:ext cx="4462759" cy="2319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17" lvl="1" indent="-215908" algn="l">
                <a:lnSpc>
                  <a:spcPts val="28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Increased training for POST staff and community partners around cultural responsiveness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1210789" y="6473985"/>
            <a:ext cx="6973767" cy="2292626"/>
          </a:xfrm>
          <a:custGeom>
            <a:avLst/>
            <a:gdLst/>
            <a:ahLst/>
            <a:cxnLst/>
            <a:rect l="l" t="t" r="r" b="b"/>
            <a:pathLst>
              <a:path w="6973767" h="2292626">
                <a:moveTo>
                  <a:pt x="0" y="0"/>
                </a:moveTo>
                <a:lnTo>
                  <a:pt x="6973767" y="0"/>
                </a:lnTo>
                <a:lnTo>
                  <a:pt x="6973767" y="2292626"/>
                </a:lnTo>
                <a:lnTo>
                  <a:pt x="0" y="2292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1817371" y="6681871"/>
            <a:ext cx="2830722" cy="19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276" lvl="1" indent="-240138" algn="l">
              <a:lnSpc>
                <a:spcPts val="3114"/>
              </a:lnSpc>
              <a:buFont typeface="Arial"/>
              <a:buChar char="•"/>
            </a:pPr>
            <a:r>
              <a:rPr lang="en-US" sz="222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Reduction in risk of exposure </a:t>
            </a:r>
          </a:p>
          <a:p>
            <a:pPr marL="480276" lvl="1" indent="-240138" algn="l">
              <a:lnSpc>
                <a:spcPts val="3114"/>
              </a:lnSpc>
              <a:buFont typeface="Arial"/>
              <a:buChar char="•"/>
            </a:pPr>
            <a:r>
              <a:rPr lang="en-US" sz="222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Services maintained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937138" y="6558827"/>
            <a:ext cx="2591858" cy="210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252" lvl="1" indent="-216126" algn="l">
              <a:lnSpc>
                <a:spcPts val="2802"/>
              </a:lnSpc>
              <a:buFont typeface="Arial"/>
              <a:buChar char="•"/>
            </a:pPr>
            <a:r>
              <a:rPr lang="en-US" sz="200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Unable to track if team was reaching people post reported overdose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178389" y="9127804"/>
            <a:ext cx="7891042" cy="1104903"/>
            <a:chOff x="0" y="0"/>
            <a:chExt cx="10521389" cy="1473204"/>
          </a:xfrm>
        </p:grpSpPr>
        <p:sp>
          <p:nvSpPr>
            <p:cNvPr id="29" name="Freeform 29"/>
            <p:cNvSpPr/>
            <p:nvPr/>
          </p:nvSpPr>
          <p:spPr>
            <a:xfrm>
              <a:off x="6710798" y="428512"/>
              <a:ext cx="3810591" cy="616181"/>
            </a:xfrm>
            <a:custGeom>
              <a:avLst/>
              <a:gdLst/>
              <a:ahLst/>
              <a:cxnLst/>
              <a:rect l="l" t="t" r="r" b="b"/>
              <a:pathLst>
                <a:path w="3810591" h="616181">
                  <a:moveTo>
                    <a:pt x="0" y="0"/>
                  </a:moveTo>
                  <a:lnTo>
                    <a:pt x="3810591" y="0"/>
                  </a:lnTo>
                  <a:lnTo>
                    <a:pt x="3810591" y="616180"/>
                  </a:lnTo>
                  <a:lnTo>
                    <a:pt x="0" y="616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2163156" y="91960"/>
              <a:ext cx="4435135" cy="1289283"/>
            </a:xfrm>
            <a:custGeom>
              <a:avLst/>
              <a:gdLst/>
              <a:ahLst/>
              <a:cxnLst/>
              <a:rect l="l" t="t" r="r" b="b"/>
              <a:pathLst>
                <a:path w="4435135" h="1289283">
                  <a:moveTo>
                    <a:pt x="0" y="0"/>
                  </a:moveTo>
                  <a:lnTo>
                    <a:pt x="4435135" y="0"/>
                  </a:lnTo>
                  <a:lnTo>
                    <a:pt x="4435135" y="1289284"/>
                  </a:lnTo>
                  <a:lnTo>
                    <a:pt x="0" y="1289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770678" cy="1473204"/>
            </a:xfrm>
            <a:custGeom>
              <a:avLst/>
              <a:gdLst/>
              <a:ahLst/>
              <a:cxnLst/>
              <a:rect l="l" t="t" r="r" b="b"/>
              <a:pathLst>
                <a:path w="1770678" h="1473204">
                  <a:moveTo>
                    <a:pt x="0" y="0"/>
                  </a:moveTo>
                  <a:lnTo>
                    <a:pt x="1770678" y="0"/>
                  </a:lnTo>
                  <a:lnTo>
                    <a:pt x="1770678" y="1473204"/>
                  </a:lnTo>
                  <a:lnTo>
                    <a:pt x="0" y="1473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173369" y="6996355"/>
            <a:ext cx="5557857" cy="2131450"/>
            <a:chOff x="0" y="0"/>
            <a:chExt cx="7410476" cy="28419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410476" cy="2841933"/>
            </a:xfrm>
            <a:custGeom>
              <a:avLst/>
              <a:gdLst/>
              <a:ahLst/>
              <a:cxnLst/>
              <a:rect l="l" t="t" r="r" b="b"/>
              <a:pathLst>
                <a:path w="7410476" h="2841933">
                  <a:moveTo>
                    <a:pt x="0" y="0"/>
                  </a:moveTo>
                  <a:lnTo>
                    <a:pt x="7410476" y="0"/>
                  </a:lnTo>
                  <a:lnTo>
                    <a:pt x="7410476" y="2841933"/>
                  </a:lnTo>
                  <a:lnTo>
                    <a:pt x="0" y="2841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810" b="-3810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82848" y="294055"/>
              <a:ext cx="7244780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Police diverted to </a:t>
              </a:r>
              <a:r>
                <a:rPr lang="en-US" sz="3200" b="1" dirty="0" err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Covid</a:t>
              </a:r>
              <a:r>
                <a:rPr lang="en-US" sz="3200" b="1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response and unable to provide consistent data</a:t>
              </a:r>
            </a:p>
          </p:txBody>
        </p:sp>
      </p:grpSp>
      <p:sp>
        <p:nvSpPr>
          <p:cNvPr id="35" name="AutoShape 35"/>
          <p:cNvSpPr/>
          <p:nvPr/>
        </p:nvSpPr>
        <p:spPr>
          <a:xfrm flipH="1">
            <a:off x="15373512" y="3558660"/>
            <a:ext cx="0" cy="1774979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flipH="1">
            <a:off x="14918088" y="6729238"/>
            <a:ext cx="0" cy="1774979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781" y="1059656"/>
            <a:ext cx="14777373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Conclusions:</a:t>
            </a:r>
          </a:p>
        </p:txBody>
      </p:sp>
      <p:sp>
        <p:nvSpPr>
          <p:cNvPr id="3" name="Freeform 3"/>
          <p:cNvSpPr/>
          <p:nvPr/>
        </p:nvSpPr>
        <p:spPr>
          <a:xfrm rot="9777091">
            <a:off x="9334677" y="-4410764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3" y="0"/>
                </a:lnTo>
                <a:lnTo>
                  <a:pt x="12593373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4" name="Freeform 4"/>
          <p:cNvSpPr/>
          <p:nvPr/>
        </p:nvSpPr>
        <p:spPr>
          <a:xfrm rot="1290039">
            <a:off x="-5012290" y="333928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72685" y="3470291"/>
            <a:ext cx="13240014" cy="405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80" lvl="1" indent="-356240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Post-overdose outreach programs experienced expected challenges following the onset of the COVID-19 pandemic.</a:t>
            </a:r>
          </a:p>
          <a:p>
            <a:pPr marL="1424959" lvl="2" indent="-474986" algn="l">
              <a:lnSpc>
                <a:spcPts val="462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response programs adapted their normal protocols and operations. </a:t>
            </a:r>
          </a:p>
          <a:p>
            <a:pPr marL="1424959" lvl="2" indent="-474986" algn="l">
              <a:lnSpc>
                <a:spcPts val="462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Adaptations had downstream impacts but allowed most outreach operations to continue and some to make adaptations permanent.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732840" y="9095771"/>
            <a:ext cx="7345083" cy="1028458"/>
            <a:chOff x="0" y="0"/>
            <a:chExt cx="9793444" cy="1371277"/>
          </a:xfrm>
        </p:grpSpPr>
        <p:sp>
          <p:nvSpPr>
            <p:cNvPr id="7" name="Freeform 7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1607" y="1766870"/>
            <a:ext cx="14777373" cy="648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62"/>
              </a:lnSpc>
            </a:pPr>
            <a:r>
              <a:rPr lang="en-US" sz="1533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Thank you!</a:t>
            </a:r>
          </a:p>
          <a:p>
            <a:pPr algn="l">
              <a:lnSpc>
                <a:spcPts val="9005"/>
              </a:lnSpc>
            </a:pPr>
            <a:endParaRPr lang="en-US" sz="15330" b="1">
              <a:solidFill>
                <a:srgbClr val="000000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21462"/>
              </a:lnSpc>
              <a:spcBef>
                <a:spcPct val="0"/>
              </a:spcBef>
            </a:pPr>
            <a:r>
              <a:rPr lang="en-US" sz="1533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Questions?</a:t>
            </a:r>
          </a:p>
        </p:txBody>
      </p:sp>
      <p:sp>
        <p:nvSpPr>
          <p:cNvPr id="3" name="Freeform 3"/>
          <p:cNvSpPr/>
          <p:nvPr/>
        </p:nvSpPr>
        <p:spPr>
          <a:xfrm rot="9777091">
            <a:off x="8761405" y="-4585931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4" name="Freeform 4"/>
          <p:cNvSpPr/>
          <p:nvPr/>
        </p:nvSpPr>
        <p:spPr>
          <a:xfrm rot="1290039">
            <a:off x="-5474093" y="295233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337748" y="8433882"/>
            <a:ext cx="11775733" cy="1648837"/>
            <a:chOff x="0" y="0"/>
            <a:chExt cx="15700977" cy="2198449"/>
          </a:xfrm>
        </p:grpSpPr>
        <p:sp>
          <p:nvSpPr>
            <p:cNvPr id="6" name="Freeform 6"/>
            <p:cNvSpPr/>
            <p:nvPr/>
          </p:nvSpPr>
          <p:spPr>
            <a:xfrm>
              <a:off x="10014465" y="639464"/>
              <a:ext cx="5686512" cy="919521"/>
            </a:xfrm>
            <a:custGeom>
              <a:avLst/>
              <a:gdLst/>
              <a:ahLst/>
              <a:cxnLst/>
              <a:rect l="l" t="t" r="r" b="b"/>
              <a:pathLst>
                <a:path w="5686512" h="919521">
                  <a:moveTo>
                    <a:pt x="0" y="0"/>
                  </a:moveTo>
                  <a:lnTo>
                    <a:pt x="5686512" y="0"/>
                  </a:lnTo>
                  <a:lnTo>
                    <a:pt x="5686512" y="919521"/>
                  </a:lnTo>
                  <a:lnTo>
                    <a:pt x="0" y="919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228059" y="137231"/>
              <a:ext cx="6618513" cy="1923986"/>
            </a:xfrm>
            <a:custGeom>
              <a:avLst/>
              <a:gdLst/>
              <a:ahLst/>
              <a:cxnLst/>
              <a:rect l="l" t="t" r="r" b="b"/>
              <a:pathLst>
                <a:path w="6618513" h="1923986">
                  <a:moveTo>
                    <a:pt x="0" y="0"/>
                  </a:moveTo>
                  <a:lnTo>
                    <a:pt x="6618513" y="0"/>
                  </a:lnTo>
                  <a:lnTo>
                    <a:pt x="6618513" y="1923987"/>
                  </a:lnTo>
                  <a:lnTo>
                    <a:pt x="0" y="1923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642367" cy="2198449"/>
            </a:xfrm>
            <a:custGeom>
              <a:avLst/>
              <a:gdLst/>
              <a:ahLst/>
              <a:cxnLst/>
              <a:rect l="l" t="t" r="r" b="b"/>
              <a:pathLst>
                <a:path w="2642367" h="2198449">
                  <a:moveTo>
                    <a:pt x="0" y="0"/>
                  </a:moveTo>
                  <a:lnTo>
                    <a:pt x="2642367" y="0"/>
                  </a:lnTo>
                  <a:lnTo>
                    <a:pt x="2642367" y="2198449"/>
                  </a:lnTo>
                  <a:lnTo>
                    <a:pt x="0" y="2198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0531" y="234815"/>
            <a:ext cx="10233776" cy="3257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20"/>
              </a:lnSpc>
              <a:spcBef>
                <a:spcPct val="0"/>
              </a:spcBef>
            </a:pPr>
            <a:r>
              <a:rPr lang="en-US" sz="9371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Conflicts of Interest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33540" y="3800058"/>
            <a:ext cx="13858772" cy="482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1514" lvl="1" indent="-495757" algn="l">
              <a:lnSpc>
                <a:spcPts val="7761"/>
              </a:lnSpc>
              <a:buFont typeface="Arial"/>
              <a:buChar char="•"/>
            </a:pPr>
            <a:r>
              <a:rPr lang="en-US" sz="459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There are not conflicts of interest . </a:t>
            </a:r>
          </a:p>
          <a:p>
            <a:pPr algn="l">
              <a:lnSpc>
                <a:spcPts val="7761"/>
              </a:lnSpc>
            </a:pPr>
            <a:endParaRPr lang="en-US" sz="4592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991514" lvl="1" indent="-495757" algn="l">
              <a:lnSpc>
                <a:spcPts val="7761"/>
              </a:lnSpc>
              <a:buFont typeface="Arial"/>
              <a:buChar char="•"/>
            </a:pPr>
            <a:r>
              <a:rPr lang="en-US" sz="459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This study is funded by the National Institute of Drug Abuse (R21DA053307).</a:t>
            </a:r>
          </a:p>
          <a:p>
            <a:pPr algn="l">
              <a:lnSpc>
                <a:spcPts val="7761"/>
              </a:lnSpc>
            </a:pPr>
            <a:endParaRPr lang="en-US" sz="4592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Freeform 4"/>
          <p:cNvSpPr/>
          <p:nvPr/>
        </p:nvSpPr>
        <p:spPr>
          <a:xfrm rot="-306770">
            <a:off x="-4494783" y="2987479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012034" y="368353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6" name="Freeform 6"/>
          <p:cNvSpPr/>
          <p:nvPr/>
        </p:nvSpPr>
        <p:spPr>
          <a:xfrm rot="1290039">
            <a:off x="-6407685" y="215814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716916" y="8936529"/>
            <a:ext cx="7345083" cy="1028458"/>
            <a:chOff x="0" y="0"/>
            <a:chExt cx="9793444" cy="1371277"/>
          </a:xfrm>
        </p:grpSpPr>
        <p:sp>
          <p:nvSpPr>
            <p:cNvPr id="8" name="Freeform 8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99631">
            <a:off x="8352238" y="276793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986174">
            <a:off x="9207519" y="333260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80613" y="9079847"/>
            <a:ext cx="7345083" cy="1028458"/>
            <a:chOff x="0" y="0"/>
            <a:chExt cx="9793444" cy="1371277"/>
          </a:xfrm>
        </p:grpSpPr>
        <p:sp>
          <p:nvSpPr>
            <p:cNvPr id="5" name="Freeform 5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9144000" y="1028700"/>
            <a:ext cx="8658556" cy="7511415"/>
          </a:xfrm>
          <a:custGeom>
            <a:avLst/>
            <a:gdLst/>
            <a:ahLst/>
            <a:cxnLst/>
            <a:rect l="l" t="t" r="r" b="b"/>
            <a:pathLst>
              <a:path w="8658556" h="7511415">
                <a:moveTo>
                  <a:pt x="0" y="0"/>
                </a:moveTo>
                <a:lnTo>
                  <a:pt x="8658556" y="0"/>
                </a:lnTo>
                <a:lnTo>
                  <a:pt x="8658556" y="7511415"/>
                </a:lnTo>
                <a:lnTo>
                  <a:pt x="0" y="75114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2824549"/>
            <a:ext cx="7672653" cy="5715566"/>
            <a:chOff x="0" y="0"/>
            <a:chExt cx="10230204" cy="762075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243025"/>
              <a:ext cx="10230204" cy="537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3"/>
                </a:lnSpc>
              </a:pPr>
              <a:endParaRPr/>
            </a:p>
            <a:p>
              <a:pPr algn="l">
                <a:lnSpc>
                  <a:spcPts val="4623"/>
                </a:lnSpc>
                <a:spcBef>
                  <a:spcPct val="0"/>
                </a:spcBef>
              </a:pPr>
              <a:r>
                <a:rPr lang="en-US" sz="3302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Post-overdose outreach is supportive, informational encounter with individuals who have overdosed and/or their social network conducted by multi-disciplinary teams.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04775"/>
              <a:ext cx="9842285" cy="2414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20"/>
                </a:lnSpc>
                <a:spcBef>
                  <a:spcPct val="0"/>
                </a:spcBef>
              </a:pPr>
              <a:r>
                <a:rPr lang="en-US" sz="5300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What is Post-overdose outreach?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5739487">
            <a:off x="-5796109" y="-2324485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6573" r="-364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7836" y="4330937"/>
            <a:ext cx="10555488" cy="4314556"/>
          </a:xfrm>
          <a:custGeom>
            <a:avLst/>
            <a:gdLst/>
            <a:ahLst/>
            <a:cxnLst/>
            <a:rect l="l" t="t" r="r" b="b"/>
            <a:pathLst>
              <a:path w="10555488" h="4314556">
                <a:moveTo>
                  <a:pt x="0" y="0"/>
                </a:moveTo>
                <a:lnTo>
                  <a:pt x="10555488" y="0"/>
                </a:lnTo>
                <a:lnTo>
                  <a:pt x="10555488" y="4314556"/>
                </a:lnTo>
                <a:lnTo>
                  <a:pt x="0" y="431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899631">
            <a:off x="7397796" y="2051581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0931">
            <a:off x="8596830" y="302856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39487">
            <a:off x="-5668850" y="-3810927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6573" r="-36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60200" y="9079096"/>
            <a:ext cx="7345083" cy="1028700"/>
            <a:chOff x="0" y="0"/>
            <a:chExt cx="9793444" cy="1371600"/>
          </a:xfrm>
        </p:grpSpPr>
        <p:sp>
          <p:nvSpPr>
            <p:cNvPr id="7" name="Freeform 7"/>
            <p:cNvSpPr/>
            <p:nvPr/>
          </p:nvSpPr>
          <p:spPr>
            <a:xfrm>
              <a:off x="6246497" y="398958"/>
              <a:ext cx="3546947" cy="573684"/>
            </a:xfrm>
            <a:custGeom>
              <a:avLst/>
              <a:gdLst/>
              <a:ahLst/>
              <a:cxnLst/>
              <a:rect l="l" t="t" r="r" b="b"/>
              <a:pathLst>
                <a:path w="3546947" h="573684">
                  <a:moveTo>
                    <a:pt x="0" y="0"/>
                  </a:moveTo>
                  <a:lnTo>
                    <a:pt x="3546947" y="0"/>
                  </a:lnTo>
                  <a:lnTo>
                    <a:pt x="3546947" y="573684"/>
                  </a:lnTo>
                  <a:lnTo>
                    <a:pt x="0" y="573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" r="-11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013493" y="85618"/>
              <a:ext cx="4128280" cy="1200364"/>
            </a:xfrm>
            <a:custGeom>
              <a:avLst/>
              <a:gdLst/>
              <a:ahLst/>
              <a:cxnLst/>
              <a:rect l="l" t="t" r="r" b="b"/>
              <a:pathLst>
                <a:path w="4128280" h="1200364">
                  <a:moveTo>
                    <a:pt x="0" y="0"/>
                  </a:moveTo>
                  <a:lnTo>
                    <a:pt x="4128281" y="0"/>
                  </a:lnTo>
                  <a:lnTo>
                    <a:pt x="4128281" y="1200364"/>
                  </a:lnTo>
                  <a:lnTo>
                    <a:pt x="0" y="1200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" r="-11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648170" cy="1371600"/>
            </a:xfrm>
            <a:custGeom>
              <a:avLst/>
              <a:gdLst/>
              <a:ahLst/>
              <a:cxnLst/>
              <a:rect l="l" t="t" r="r" b="b"/>
              <a:pathLst>
                <a:path w="1648170" h="1371600">
                  <a:moveTo>
                    <a:pt x="0" y="0"/>
                  </a:moveTo>
                  <a:lnTo>
                    <a:pt x="1648170" y="0"/>
                  </a:lnTo>
                  <a:lnTo>
                    <a:pt x="164817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" r="-1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-545944"/>
            <a:ext cx="13440507" cy="4443278"/>
            <a:chOff x="0" y="0"/>
            <a:chExt cx="17920676" cy="5924370"/>
          </a:xfrm>
        </p:grpSpPr>
        <p:sp>
          <p:nvSpPr>
            <p:cNvPr id="11" name="TextBox 11"/>
            <p:cNvSpPr txBox="1"/>
            <p:nvPr/>
          </p:nvSpPr>
          <p:spPr>
            <a:xfrm>
              <a:off x="242679" y="998425"/>
              <a:ext cx="17677998" cy="729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3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2679" y="-104775"/>
              <a:ext cx="17007665" cy="1169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16139"/>
              <a:ext cx="17007665" cy="1773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Study Rationale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645441"/>
              <a:ext cx="17677998" cy="227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3"/>
                </a:lnSpc>
              </a:pPr>
              <a:endParaRPr/>
            </a:p>
            <a:p>
              <a:pPr algn="l">
                <a:lnSpc>
                  <a:spcPts val="4623"/>
                </a:lnSpc>
                <a:spcBef>
                  <a:spcPct val="0"/>
                </a:spcBef>
              </a:pPr>
              <a:r>
                <a:rPr lang="en-US" sz="3302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To identify post-overdose outreach program practices and adaptations during COVID-19 pandemic.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0888" y="9040996"/>
            <a:ext cx="9953430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NIH MedlinePlus Magazine. “SARS-CoV-2: Up Close.” Accessed November 12, 2024. https://magazine.medlineplus.gov/article/sars-cov-2-up-close.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11948">
            <a:off x="9286414" y="-4502468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90039">
            <a:off x="-5290940" y="271104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30"/>
                </a:lnTo>
                <a:lnTo>
                  <a:pt x="0" y="1128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534342" y="4386528"/>
            <a:ext cx="1661052" cy="166105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9F5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160283" y="4386528"/>
            <a:ext cx="1661052" cy="166105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A72A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86224" y="4386528"/>
            <a:ext cx="1661052" cy="166105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87B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3293" y="923925"/>
            <a:ext cx="15411554" cy="279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  <a:spcBef>
                <a:spcPct val="0"/>
              </a:spcBef>
            </a:pPr>
            <a:r>
              <a:rPr lang="en-US" sz="5356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We knew programs continued to function but were interested in what this meant in practice: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28084" y="6630421"/>
            <a:ext cx="3503791" cy="109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sz="33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was staffing like?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17825" y="6742905"/>
            <a:ext cx="3611341" cy="953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3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process change?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3637" y="6630421"/>
            <a:ext cx="3962462" cy="109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sz="33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were they reaching people?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15264" y="4928216"/>
            <a:ext cx="1477551" cy="53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sz="334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41204" y="4928216"/>
            <a:ext cx="1477551" cy="53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sz="334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67145" y="4928216"/>
            <a:ext cx="1477551" cy="53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sz="334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780613" y="9079847"/>
            <a:ext cx="7345083" cy="1028458"/>
            <a:chOff x="0" y="0"/>
            <a:chExt cx="9793444" cy="1371277"/>
          </a:xfrm>
        </p:grpSpPr>
        <p:sp>
          <p:nvSpPr>
            <p:cNvPr id="21" name="Freeform 21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484518"/>
            <a:ext cx="16289442" cy="3233233"/>
            <a:chOff x="0" y="0"/>
            <a:chExt cx="21719256" cy="4310978"/>
          </a:xfrm>
        </p:grpSpPr>
        <p:sp>
          <p:nvSpPr>
            <p:cNvPr id="3" name="TextBox 3"/>
            <p:cNvSpPr txBox="1"/>
            <p:nvPr/>
          </p:nvSpPr>
          <p:spPr>
            <a:xfrm>
              <a:off x="3880029" y="1737917"/>
              <a:ext cx="7792509" cy="644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Post-overdose program staff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846078" y="3666452"/>
              <a:ext cx="6639719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Post overdose survivors 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1719256" cy="817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  <a:spcBef>
                  <a:spcPct val="0"/>
                </a:spcBef>
              </a:pPr>
              <a:r>
                <a:rPr lang="en-US" sz="3700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Conducted 30 semi-structured qualitative interviews in 2023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07255" y="5286979"/>
            <a:ext cx="1175235" cy="117523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A72A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0768516" y="5736559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3" y="0"/>
                </a:lnTo>
                <a:lnTo>
                  <a:pt x="12593373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6892" y="1821152"/>
            <a:ext cx="15724209" cy="227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5"/>
              </a:lnSpc>
            </a:pPr>
            <a:r>
              <a:rPr lang="en-US" sz="3938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Eligible participants included either a) staff from 11 Post-Overdose programs in Massachusetts or b) Post-Overdose program recipients/survivors</a:t>
            </a:r>
          </a:p>
        </p:txBody>
      </p:sp>
      <p:sp>
        <p:nvSpPr>
          <p:cNvPr id="11" name="Freeform 11"/>
          <p:cNvSpPr/>
          <p:nvPr/>
        </p:nvSpPr>
        <p:spPr>
          <a:xfrm rot="1290039">
            <a:off x="-5123272" y="2589697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407255" y="6854613"/>
            <a:ext cx="1175235" cy="117523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9F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4471829" y="331219"/>
            <a:ext cx="14387777" cy="125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62"/>
              </a:lnSpc>
              <a:spcBef>
                <a:spcPct val="0"/>
              </a:spcBef>
            </a:pPr>
            <a:r>
              <a:rPr lang="en-US" sz="733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407255" y="5286979"/>
            <a:ext cx="1175235" cy="117523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9F5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63732" y="5621231"/>
            <a:ext cx="1062281" cy="47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N=17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45776" y="7192866"/>
            <a:ext cx="1298192" cy="47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sz="2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N=13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087393" y="5286979"/>
            <a:ext cx="5038303" cy="4549131"/>
            <a:chOff x="0" y="0"/>
            <a:chExt cx="6717737" cy="60655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717737" cy="6065508"/>
            </a:xfrm>
            <a:custGeom>
              <a:avLst/>
              <a:gdLst/>
              <a:ahLst/>
              <a:cxnLst/>
              <a:rect l="l" t="t" r="r" b="b"/>
              <a:pathLst>
                <a:path w="6717737" h="6065508">
                  <a:moveTo>
                    <a:pt x="0" y="0"/>
                  </a:moveTo>
                  <a:lnTo>
                    <a:pt x="6717737" y="0"/>
                  </a:lnTo>
                  <a:lnTo>
                    <a:pt x="6717737" y="6065508"/>
                  </a:lnTo>
                  <a:lnTo>
                    <a:pt x="0" y="6065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6221" b="-6221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939792" y="904381"/>
              <a:ext cx="4258476" cy="3385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78"/>
                </a:lnSpc>
              </a:pPr>
              <a:r>
                <a:rPr lang="en-US" sz="2413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Note: the remainder of the presentation will describe findings from the staff interviews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780613" y="9079847"/>
            <a:ext cx="7345083" cy="1028458"/>
            <a:chOff x="0" y="0"/>
            <a:chExt cx="9793444" cy="1371277"/>
          </a:xfrm>
        </p:grpSpPr>
        <p:sp>
          <p:nvSpPr>
            <p:cNvPr id="25" name="Freeform 25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4221">
            <a:off x="-3960517" y="3845265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56022" y="762624"/>
            <a:ext cx="1487808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Methods: Themes Explored</a:t>
            </a:r>
          </a:p>
        </p:txBody>
      </p:sp>
      <p:sp>
        <p:nvSpPr>
          <p:cNvPr id="4" name="Freeform 4"/>
          <p:cNvSpPr/>
          <p:nvPr/>
        </p:nvSpPr>
        <p:spPr>
          <a:xfrm rot="9777091">
            <a:off x="9172838" y="-5278709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3" y="0"/>
                </a:lnTo>
                <a:lnTo>
                  <a:pt x="12593373" y="9679254"/>
                </a:lnTo>
                <a:lnTo>
                  <a:pt x="0" y="9679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86443" y="2557761"/>
            <a:ext cx="15090918" cy="675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2" lvl="1" indent="-453391" algn="l">
              <a:lnSpc>
                <a:spcPts val="5880"/>
              </a:lnSpc>
              <a:buAutoNum type="arabicPeriod"/>
            </a:pPr>
            <a:r>
              <a:rPr lang="en-US" sz="4200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Adaptations: </a:t>
            </a:r>
          </a:p>
          <a:p>
            <a:pPr marL="1813563" lvl="2" indent="-604521" algn="l">
              <a:lnSpc>
                <a:spcPts val="5880"/>
              </a:lnSpc>
              <a:buAutoNum type="alphaLcPeriod"/>
            </a:pPr>
            <a:r>
              <a:rPr lang="en-US" sz="4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Outreach approach</a:t>
            </a:r>
          </a:p>
          <a:p>
            <a:pPr marL="1813563" lvl="2" indent="-604521" algn="l">
              <a:lnSpc>
                <a:spcPts val="5880"/>
              </a:lnSpc>
              <a:buAutoNum type="alphaLcPeriod"/>
            </a:pPr>
            <a:r>
              <a:rPr lang="en-US" sz="4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Programmatic process </a:t>
            </a:r>
          </a:p>
          <a:p>
            <a:pPr marL="1813563" lvl="2" indent="-604521" algn="l">
              <a:lnSpc>
                <a:spcPts val="5880"/>
              </a:lnSpc>
              <a:buAutoNum type="alphaLcPeriod"/>
            </a:pPr>
            <a:r>
              <a:rPr lang="en-US" sz="4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Resources provided </a:t>
            </a:r>
          </a:p>
          <a:p>
            <a:pPr marL="906782" lvl="1" indent="-453391" algn="l">
              <a:lnSpc>
                <a:spcPts val="5880"/>
              </a:lnSpc>
              <a:buAutoNum type="arabicPeriod"/>
            </a:pPr>
            <a:r>
              <a:rPr lang="en-US" sz="4200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COVID-19 Impact: </a:t>
            </a:r>
          </a:p>
          <a:p>
            <a:pPr marL="1813563" lvl="2" indent="-604521" algn="l">
              <a:lnSpc>
                <a:spcPts val="5880"/>
              </a:lnSpc>
              <a:buAutoNum type="alphaLcPeriod"/>
            </a:pPr>
            <a:r>
              <a:rPr lang="en-US" sz="4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Programmatic process </a:t>
            </a:r>
          </a:p>
          <a:p>
            <a:pPr marL="2720345" lvl="3" indent="-680086" algn="l">
              <a:lnSpc>
                <a:spcPts val="5880"/>
              </a:lnSpc>
              <a:buAutoNum type="romanLcPeriod"/>
            </a:pPr>
            <a:r>
              <a:rPr lang="en-US" sz="4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 specific </a:t>
            </a:r>
          </a:p>
          <a:p>
            <a:pPr marL="2720345" lvl="3" indent="-680086" algn="l">
              <a:lnSpc>
                <a:spcPts val="5880"/>
              </a:lnSpc>
              <a:buAutoNum type="romanLcPeriod"/>
            </a:pPr>
            <a:r>
              <a:rPr lang="en-US" sz="4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Agency wide </a:t>
            </a:r>
          </a:p>
          <a:p>
            <a:pPr marL="1813563" lvl="2" indent="-604521" algn="l">
              <a:lnSpc>
                <a:spcPts val="5880"/>
              </a:lnSpc>
              <a:buAutoNum type="alphaLcPeriod"/>
            </a:pPr>
            <a:r>
              <a:rPr lang="en-US" sz="4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Survivors served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780613" y="9079847"/>
            <a:ext cx="7345083" cy="1028458"/>
            <a:chOff x="0" y="0"/>
            <a:chExt cx="9793444" cy="1371277"/>
          </a:xfrm>
        </p:grpSpPr>
        <p:sp>
          <p:nvSpPr>
            <p:cNvPr id="7" name="Freeform 7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077093">
            <a:off x="11052404" y="-3238145"/>
            <a:ext cx="12039468" cy="9253524"/>
          </a:xfrm>
          <a:custGeom>
            <a:avLst/>
            <a:gdLst/>
            <a:ahLst/>
            <a:cxnLst/>
            <a:rect l="l" t="t" r="r" b="b"/>
            <a:pathLst>
              <a:path w="12039468" h="9253524">
                <a:moveTo>
                  <a:pt x="0" y="0"/>
                </a:moveTo>
                <a:lnTo>
                  <a:pt x="12039468" y="0"/>
                </a:lnTo>
                <a:lnTo>
                  <a:pt x="12039468" y="9253524"/>
                </a:lnTo>
                <a:lnTo>
                  <a:pt x="0" y="9253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573" r="-364"/>
            </a:stretch>
          </a:blipFill>
        </p:spPr>
      </p:sp>
      <p:sp>
        <p:nvSpPr>
          <p:cNvPr id="3" name="Freeform 3"/>
          <p:cNvSpPr/>
          <p:nvPr/>
        </p:nvSpPr>
        <p:spPr>
          <a:xfrm rot="-10232867">
            <a:off x="10643300" y="-3473810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6" y="0"/>
                </a:lnTo>
                <a:lnTo>
                  <a:pt x="12083356" y="10787141"/>
                </a:lnTo>
                <a:lnTo>
                  <a:pt x="0" y="1078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6046" y="1786410"/>
            <a:ext cx="12992532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0"/>
              </a:lnSpc>
              <a:spcBef>
                <a:spcPct val="0"/>
              </a:spcBef>
            </a:pPr>
            <a:r>
              <a:rPr lang="en-US" sz="69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Methods: Analytic Approach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046" y="3192798"/>
            <a:ext cx="13827109" cy="588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6"/>
              </a:lnSpc>
            </a:pPr>
            <a:r>
              <a:rPr lang="en-US" sz="372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Transcripts were organized using inductive and deductive codes. </a:t>
            </a:r>
          </a:p>
          <a:p>
            <a:pPr algn="l">
              <a:lnSpc>
                <a:spcPts val="5216"/>
              </a:lnSpc>
            </a:pPr>
            <a:endParaRPr lang="en-US" sz="3726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5216"/>
              </a:lnSpc>
            </a:pPr>
            <a:r>
              <a:rPr lang="en-US" sz="372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Coding team of 5: </a:t>
            </a:r>
          </a:p>
          <a:p>
            <a:pPr marL="804536" lvl="1" indent="-402268" algn="l">
              <a:lnSpc>
                <a:spcPts val="5216"/>
              </a:lnSpc>
              <a:buFont typeface="Arial"/>
              <a:buChar char="•"/>
            </a:pPr>
            <a:r>
              <a:rPr lang="en-US" sz="372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 coders per transcript </a:t>
            </a:r>
          </a:p>
          <a:p>
            <a:pPr marL="1609071" lvl="2" indent="-536357" algn="l">
              <a:lnSpc>
                <a:spcPts val="5216"/>
              </a:lnSpc>
              <a:buFont typeface="Arial"/>
              <a:buChar char="⚬"/>
            </a:pPr>
            <a:r>
              <a:rPr lang="en-US" sz="372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coded transcripts reviewed by additional coder to assist with consensus tie breaks and ensure fidelity of codebook application</a:t>
            </a:r>
          </a:p>
          <a:p>
            <a:pPr algn="l">
              <a:lnSpc>
                <a:spcPts val="5216"/>
              </a:lnSpc>
              <a:spcBef>
                <a:spcPct val="0"/>
              </a:spcBef>
            </a:pPr>
            <a:endParaRPr lang="en-US" sz="3726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780613" y="9079847"/>
            <a:ext cx="7345083" cy="1028458"/>
            <a:chOff x="0" y="0"/>
            <a:chExt cx="9793444" cy="1371277"/>
          </a:xfrm>
        </p:grpSpPr>
        <p:sp>
          <p:nvSpPr>
            <p:cNvPr id="7" name="Freeform 7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5289">
            <a:off x="-5105994" y="2554482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7162" y="838200"/>
            <a:ext cx="10294949" cy="177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14"/>
              </a:lnSpc>
              <a:spcBef>
                <a:spcPct val="0"/>
              </a:spcBef>
            </a:pPr>
            <a:r>
              <a:rPr lang="en-US" sz="1043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Initial Results: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1706" y="3385844"/>
            <a:ext cx="16196719" cy="378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3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 Programs pivoted to physical distancing</a:t>
            </a:r>
          </a:p>
          <a:p>
            <a:pPr marL="1856745" lvl="2" indent="-618915" algn="l">
              <a:lnSpc>
                <a:spcPts val="6020"/>
              </a:lnSpc>
              <a:buFont typeface="Arial"/>
              <a:buChar char="⚬"/>
            </a:pPr>
            <a:r>
              <a:rPr lang="en-US" sz="4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outdoor outreach</a:t>
            </a:r>
          </a:p>
          <a:p>
            <a:pPr marL="1856745" lvl="2" indent="-618915" algn="l">
              <a:lnSpc>
                <a:spcPts val="6020"/>
              </a:lnSpc>
              <a:buFont typeface="Arial"/>
              <a:buChar char="⚬"/>
            </a:pPr>
            <a:r>
              <a:rPr lang="en-US" sz="4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driving separately </a:t>
            </a:r>
          </a:p>
          <a:p>
            <a:pPr marL="1856745" lvl="2" indent="-618915" algn="l">
              <a:lnSpc>
                <a:spcPts val="6020"/>
              </a:lnSpc>
              <a:buFont typeface="Arial"/>
              <a:buChar char="⚬"/>
            </a:pPr>
            <a:r>
              <a:rPr lang="en-US" sz="4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contactless delivery of harm reduction supplies</a:t>
            </a:r>
          </a:p>
          <a:p>
            <a:pPr marL="928373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Infrequent suspension of services </a:t>
            </a:r>
          </a:p>
        </p:txBody>
      </p:sp>
      <p:sp>
        <p:nvSpPr>
          <p:cNvPr id="5" name="Freeform 5"/>
          <p:cNvSpPr/>
          <p:nvPr/>
        </p:nvSpPr>
        <p:spPr>
          <a:xfrm rot="-10232867">
            <a:off x="10657469" y="-2889623"/>
            <a:ext cx="12083356" cy="10787141"/>
          </a:xfrm>
          <a:custGeom>
            <a:avLst/>
            <a:gdLst/>
            <a:ahLst/>
            <a:cxnLst/>
            <a:rect l="l" t="t" r="r" b="b"/>
            <a:pathLst>
              <a:path w="12083356" h="10787141">
                <a:moveTo>
                  <a:pt x="0" y="0"/>
                </a:moveTo>
                <a:lnTo>
                  <a:pt x="12083355" y="0"/>
                </a:lnTo>
                <a:lnTo>
                  <a:pt x="12083355" y="10787142"/>
                </a:lnTo>
                <a:lnTo>
                  <a:pt x="0" y="1078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780613" y="9079847"/>
            <a:ext cx="7345083" cy="1028458"/>
            <a:chOff x="0" y="0"/>
            <a:chExt cx="9793444" cy="1371277"/>
          </a:xfrm>
        </p:grpSpPr>
        <p:sp>
          <p:nvSpPr>
            <p:cNvPr id="7" name="Freeform 7"/>
            <p:cNvSpPr/>
            <p:nvPr/>
          </p:nvSpPr>
          <p:spPr>
            <a:xfrm>
              <a:off x="6246497" y="398864"/>
              <a:ext cx="3546947" cy="573549"/>
            </a:xfrm>
            <a:custGeom>
              <a:avLst/>
              <a:gdLst/>
              <a:ahLst/>
              <a:cxnLst/>
              <a:rect l="l" t="t" r="r" b="b"/>
              <a:pathLst>
                <a:path w="3546947" h="573549">
                  <a:moveTo>
                    <a:pt x="0" y="0"/>
                  </a:moveTo>
                  <a:lnTo>
                    <a:pt x="3546947" y="0"/>
                  </a:lnTo>
                  <a:lnTo>
                    <a:pt x="3546947" y="573549"/>
                  </a:lnTo>
                  <a:lnTo>
                    <a:pt x="0" y="573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013493" y="85598"/>
              <a:ext cx="4128280" cy="1200081"/>
            </a:xfrm>
            <a:custGeom>
              <a:avLst/>
              <a:gdLst/>
              <a:ahLst/>
              <a:cxnLst/>
              <a:rect l="l" t="t" r="r" b="b"/>
              <a:pathLst>
                <a:path w="4128280" h="1200081">
                  <a:moveTo>
                    <a:pt x="0" y="0"/>
                  </a:moveTo>
                  <a:lnTo>
                    <a:pt x="4128281" y="0"/>
                  </a:lnTo>
                  <a:lnTo>
                    <a:pt x="4128281" y="1200081"/>
                  </a:lnTo>
                  <a:lnTo>
                    <a:pt x="0" y="120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648170" cy="1371277"/>
            </a:xfrm>
            <a:custGeom>
              <a:avLst/>
              <a:gdLst/>
              <a:ahLst/>
              <a:cxnLst/>
              <a:rect l="l" t="t" r="r" b="b"/>
              <a:pathLst>
                <a:path w="1648170" h="1371277">
                  <a:moveTo>
                    <a:pt x="0" y="0"/>
                  </a:moveTo>
                  <a:lnTo>
                    <a:pt x="1648170" y="0"/>
                  </a:lnTo>
                  <a:lnTo>
                    <a:pt x="1648170" y="1371277"/>
                  </a:lnTo>
                  <a:lnTo>
                    <a:pt x="0" y="137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569</Words>
  <Application>Microsoft Office PowerPoint</Application>
  <PresentationFormat>Custom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Montserrat</vt:lpstr>
      <vt:lpstr>Arial</vt:lpstr>
      <vt:lpstr>Montserrat Bold</vt:lpstr>
      <vt:lpstr>Montserrat Semi-Bold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AMERSA Adapt Presentaion_2024</dc:title>
  <dc:creator>Cogan, Ally</dc:creator>
  <cp:lastModifiedBy>Rental End User</cp:lastModifiedBy>
  <cp:revision>5</cp:revision>
  <dcterms:created xsi:type="dcterms:W3CDTF">2006-08-16T00:00:00Z</dcterms:created>
  <dcterms:modified xsi:type="dcterms:W3CDTF">2024-11-16T18:03:57Z</dcterms:modified>
  <dc:identifier>DAGVzUThnuU</dc:identifier>
</cp:coreProperties>
</file>