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0_F921D9C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2_73380587.xml" ContentType="application/vnd.ms-powerpoint.comments+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2_C8FC048B.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8_6ABDC477.xml" ContentType="application/vnd.ms-powerpoint.comments+xml"/>
  <Override PartName="/ppt/notesSlides/notesSlide23.xml" ContentType="application/vnd.openxmlformats-officedocument.presentationml.notesSlide+xml"/>
  <Override PartName="/ppt/comments/modernComment_124_56475F87.xml" ContentType="application/vnd.ms-powerpoint.comment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82" r:id="rId4"/>
    <p:sldId id="266" r:id="rId5"/>
    <p:sldId id="302" r:id="rId6"/>
    <p:sldId id="267" r:id="rId7"/>
    <p:sldId id="288" r:id="rId8"/>
    <p:sldId id="270" r:id="rId9"/>
    <p:sldId id="285" r:id="rId10"/>
    <p:sldId id="295" r:id="rId11"/>
    <p:sldId id="296" r:id="rId12"/>
    <p:sldId id="310" r:id="rId13"/>
    <p:sldId id="290" r:id="rId14"/>
    <p:sldId id="291" r:id="rId15"/>
    <p:sldId id="273" r:id="rId16"/>
    <p:sldId id="306" r:id="rId17"/>
    <p:sldId id="311" r:id="rId18"/>
    <p:sldId id="312" r:id="rId19"/>
    <p:sldId id="309" r:id="rId20"/>
    <p:sldId id="274" r:id="rId21"/>
    <p:sldId id="279" r:id="rId22"/>
    <p:sldId id="280" r:id="rId23"/>
    <p:sldId id="292" r:id="rId24"/>
    <p:sldId id="294"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85A14-ACFC-727B-BC7A-FC241EFE20DE}" name="Grandinetti, Katherine" initials="KG" userId="S::kmgrand@med.umich.edu::9054d81f-93cf-4ca0-9877-11e1c62bc578" providerId="AD"/>
  <p188:author id="{2A4DD125-75DD-8F88-3FB5-55FBDF8D85E4}" name="Gina Dahlem" initials="GD" userId="S::Gina_Dahlem@packardhealth.org::8a162080-a897-4420-ae7c-055029b0fe98" providerId="AD"/>
  <p188:author id="{0A7DD1BB-0219-59E3-DE59-5F9DA93878D1}" name="Katherine Grandinetti" initials="KG" userId="KWMY90bEJh02sMV2ewA3FSwOMsQfyAUXIzUt+3S7jy8=" providerId="None"/>
  <p188:author id="{45F79AE6-F459-E201-8EBF-88AA58E3E19E}" name="Mary Dwan" initials="MD" userId="JTAHoI6Cb9OxrRJt+NDwGoWWwoSDpm4vlUP3iTadTe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1"/>
    <a:srgbClr val="D6DDFF"/>
    <a:srgbClr val="F2F2F2"/>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53" autoAdjust="0"/>
  </p:normalViewPr>
  <p:slideViewPr>
    <p:cSldViewPr snapToGrid="0">
      <p:cViewPr varScale="1">
        <p:scale>
          <a:sx n="51" d="100"/>
          <a:sy n="51" d="100"/>
        </p:scale>
        <p:origin x="5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12_C8FC048B.xml><?xml version="1.0" encoding="utf-8"?>
<p188:cmLst xmlns:a="http://schemas.openxmlformats.org/drawingml/2006/main" xmlns:r="http://schemas.openxmlformats.org/officeDocument/2006/relationships" xmlns:p188="http://schemas.microsoft.com/office/powerpoint/2018/8/main">
  <p188:cm id="{72F23309-31DF-4C4B-943C-6660C452941A}" authorId="{2A4DD125-75DD-8F88-3FB5-55FBDF8D85E4}" status="resolved" created="2024-11-08T16:37:49.680" complete="100000">
    <pc:sldMkLst xmlns:pc="http://schemas.microsoft.com/office/powerpoint/2013/main/command">
      <pc:docMk/>
      <pc:sldMk cId="3371959435" sldId="274"/>
    </pc:sldMkLst>
    <p188:replyLst>
      <p188:reply id="{4E28F72F-543D-4F0F-B44B-354630305C5C}" authorId="{2A4DD125-75DD-8F88-3FB5-55FBDF8D85E4}" created="2024-11-08T16:38:13.870">
        <p188:txBody>
          <a:bodyPr/>
          <a:lstStyle/>
          <a:p>
            <a:r>
              <a:rPr lang="en-US"/>
              <a:t>So would include the qual comments with the post-eval survey</a:t>
            </a:r>
          </a:p>
        </p188:txBody>
      </p188:reply>
    </p188:replyLst>
    <p188:txBody>
      <a:bodyPr/>
      <a:lstStyle/>
      <a:p>
        <a:r>
          <a:rPr lang="en-US"/>
          <a:t>Is this from the Post eval survey? And not part of the pre-post test survey</a:t>
        </a:r>
      </a:p>
    </p188:txBody>
  </p188:cm>
</p188:cmLst>
</file>

<file path=ppt/comments/modernComment_118_6ABDC477.xml><?xml version="1.0" encoding="utf-8"?>
<p188:cmLst xmlns:a="http://schemas.openxmlformats.org/drawingml/2006/main" xmlns:r="http://schemas.openxmlformats.org/officeDocument/2006/relationships" xmlns:p188="http://schemas.microsoft.com/office/powerpoint/2018/8/main">
  <p188:cm id="{C7CF2FD7-E9C9-47D6-95C0-CC366482D5E7}" authorId="{2A4DD125-75DD-8F88-3FB5-55FBDF8D85E4}" status="resolved" created="2024-11-08T16:48:35.119" complete="100000">
    <ac:txMkLst xmlns:ac="http://schemas.microsoft.com/office/drawing/2013/main/command">
      <pc:docMk xmlns:pc="http://schemas.microsoft.com/office/powerpoint/2013/main/command"/>
      <pc:sldMk xmlns:pc="http://schemas.microsoft.com/office/powerpoint/2013/main/command" cId="1790821495" sldId="280"/>
      <ac:spMk id="3" creationId="{5CDBB705-51A4-6FAB-2AA0-D0E24AE332AD}"/>
      <ac:txMk cp="128">
        <ac:context len="199" hash="3714540232"/>
      </ac:txMk>
    </ac:txMkLst>
    <p188:pos x="10468708" y="844501"/>
    <p188:replyLst>
      <p188:reply id="{E5ECBEF8-AA17-45DD-BE4F-D0AEBEC6869D}" authorId="{2A4DD125-75DD-8F88-3FB5-55FBDF8D85E4}" created="2024-11-08T16:49:30.946">
        <p188:txBody>
          <a:bodyPr/>
          <a:lstStyle/>
          <a:p>
            <a:r>
              <a:rPr lang="en-US"/>
              <a:t>Include outreach to SSW students - you can share that we tried...but could only get limted numbers...and then we will include pharmacy students</a:t>
            </a:r>
          </a:p>
        </p188:txBody>
      </p188:reply>
    </p188:replyLst>
    <p188:txBody>
      <a:bodyPr/>
      <a:lstStyle/>
      <a:p>
        <a:r>
          <a:rPr lang="en-US"/>
          <a:t>Revision of IPE curricula to reflect evolving ….needs of SUD/OUD patients 
Include validated IPE survey such as the SPICER (I blelieve this has 7 o r10 questions). </a:t>
        </a:r>
      </a:p>
    </p188:txBody>
  </p188:cm>
</p188:cmLst>
</file>

<file path=ppt/comments/modernComment_120_F921D9C3.xml><?xml version="1.0" encoding="utf-8"?>
<p188:cmLst xmlns:a="http://schemas.openxmlformats.org/drawingml/2006/main" xmlns:r="http://schemas.openxmlformats.org/officeDocument/2006/relationships" xmlns:p188="http://schemas.microsoft.com/office/powerpoint/2018/8/main">
  <p188:cm id="{58465D81-D059-4EF9-ACB7-2F4041D1261D}" authorId="{2A4DD125-75DD-8F88-3FB5-55FBDF8D85E4}" status="resolved" created="2024-11-08T16:30:24.413" complete="100000">
    <pc:sldMkLst xmlns:pc="http://schemas.microsoft.com/office/powerpoint/2013/main/command">
      <pc:docMk/>
      <pc:sldMk cId="4179745219" sldId="288"/>
    </pc:sldMkLst>
    <p188:txBody>
      <a:bodyPr/>
      <a:lstStyle/>
      <a:p>
        <a:r>
          <a:rPr lang="en-US"/>
          <a:t>So consider combining information on this slide with slide 5</a:t>
        </a:r>
      </a:p>
    </p188:txBody>
  </p188:cm>
</p188:cmLst>
</file>

<file path=ppt/comments/modernComment_124_56475F87.xml><?xml version="1.0" encoding="utf-8"?>
<p188:cmLst xmlns:a="http://schemas.openxmlformats.org/drawingml/2006/main" xmlns:r="http://schemas.openxmlformats.org/officeDocument/2006/relationships" xmlns:p188="http://schemas.microsoft.com/office/powerpoint/2018/8/main">
  <p188:cm id="{5E335062-E202-4AA9-94FD-323B4AA49CC6}" authorId="{2A4DD125-75DD-8F88-3FB5-55FBDF8D85E4}" created="2024-11-08T16:50:01.451">
    <pc:sldMkLst xmlns:pc="http://schemas.microsoft.com/office/powerpoint/2013/main/command">
      <pc:docMk/>
      <pc:sldMk cId="1447518087" sldId="292"/>
    </pc:sldMkLst>
    <p188:txBody>
      <a:bodyPr/>
      <a:lstStyle/>
      <a:p>
        <a:r>
          <a:rPr lang="en-US"/>
          <a:t>excellent</a:t>
        </a:r>
      </a:p>
    </p188:txBody>
  </p188:cm>
</p188:cmLst>
</file>

<file path=ppt/comments/modernComment_132_73380587.xml><?xml version="1.0" encoding="utf-8"?>
<p188:cmLst xmlns:a="http://schemas.openxmlformats.org/drawingml/2006/main" xmlns:r="http://schemas.openxmlformats.org/officeDocument/2006/relationships" xmlns:p188="http://schemas.microsoft.com/office/powerpoint/2018/8/main">
  <p188:cm id="{67C22BBD-46F8-4C15-9987-9AA30F5A514C}" authorId="{45F79AE6-F459-E201-8EBF-88AA58E3E19E}" created="2024-11-12T06:23:51.298">
    <pc:sldMkLst xmlns:pc="http://schemas.microsoft.com/office/powerpoint/2013/main/command">
      <pc:docMk/>
      <pc:sldMk cId="1933051271" sldId="306"/>
    </pc:sldMkLst>
    <p188:txBody>
      <a:bodyPr/>
      <a:lstStyle/>
      <a:p>
        <a:r>
          <a:rPr lang="en-US"/>
          <a:t>I could make figures like this but broken out into different domains (like you currently have for 3 slides)... The only thing is that because different questions have different scales, like 1-4 or 1-7, it can be difficult to interpret what a "good" outcome looks like. You can see the difference from pre to post though, so I think it depends on your preference for what to show. I think that using the broken out table or figures should both work</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0T22:12:51.921"/>
    </inkml:context>
    <inkml:brush xml:id="br0">
      <inkml:brushProperty name="width" value="0.05" units="cm"/>
      <inkml:brushProperty name="height" value="0.05" units="cm"/>
    </inkml:brush>
  </inkml:definitions>
  <inkml:trace contextRef="#ctx0" brushRef="#br0">3270 619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0T22:12:51.921"/>
    </inkml:context>
    <inkml:brush xml:id="br0">
      <inkml:brushProperty name="width" value="0.05" units="cm"/>
      <inkml:brushProperty name="height" value="0.05" units="cm"/>
    </inkml:brush>
  </inkml:definitions>
  <inkml:trace contextRef="#ctx0" brushRef="#br0">3270 619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BDAAE-FCDE-4C8D-9EFD-4636BD7F6C86}"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8A19A-A1B1-4FF8-9876-F25256638360}" type="slidenum">
              <a:rPr lang="en-US" smtClean="0"/>
              <a:t>‹#›</a:t>
            </a:fld>
            <a:endParaRPr lang="en-US"/>
          </a:p>
        </p:txBody>
      </p:sp>
    </p:spTree>
    <p:extLst>
      <p:ext uri="{BB962C8B-B14F-4D97-AF65-F5344CB8AC3E}">
        <p14:creationId xmlns:p14="http://schemas.microsoft.com/office/powerpoint/2010/main" val="290833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eraki.cisco.com/blog/2023/01/patient-engagement-technology-is-revolutionizing-healthca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Katie, and it’s great to see everyone here. Today, I’ll share our team’s work at the University of Michigan School of Nursing, where we’re building a strong educational foundation for early-career prescribers through an Interprofessional Case-Based Discussions workshop for health students."</a:t>
            </a:r>
          </a:p>
        </p:txBody>
      </p:sp>
      <p:sp>
        <p:nvSpPr>
          <p:cNvPr id="4" name="Slide Number Placeholder 3"/>
          <p:cNvSpPr>
            <a:spLocks noGrp="1"/>
          </p:cNvSpPr>
          <p:nvPr>
            <p:ph type="sldNum" sz="quarter" idx="5"/>
          </p:nvPr>
        </p:nvSpPr>
        <p:spPr/>
        <p:txBody>
          <a:bodyPr/>
          <a:lstStyle/>
          <a:p>
            <a:fld id="{FA88A19A-A1B1-4FF8-9876-F25256638360}" type="slidenum">
              <a:rPr lang="en-US" smtClean="0"/>
              <a:t>1</a:t>
            </a:fld>
            <a:endParaRPr lang="en-US"/>
          </a:p>
        </p:txBody>
      </p:sp>
    </p:spTree>
    <p:extLst>
      <p:ext uri="{BB962C8B-B14F-4D97-AF65-F5344CB8AC3E}">
        <p14:creationId xmlns:p14="http://schemas.microsoft.com/office/powerpoint/2010/main" val="261605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asynchronous content, students accessed pre-recorded lectures from University of Michigan faculty on key SUD/OUD topics like history, stigma, addiction, and treatment options. Optional readings were also provided.</a:t>
            </a:r>
          </a:p>
          <a:p>
            <a:r>
              <a:rPr lang="en-US" dirty="0"/>
              <a:t>During the synchronous session, students engaged in interactive discussions based on three case studies, designed by our team, with prompts to guide the conversation.</a:t>
            </a:r>
          </a:p>
        </p:txBody>
      </p:sp>
      <p:sp>
        <p:nvSpPr>
          <p:cNvPr id="4" name="Slide Number Placeholder 3"/>
          <p:cNvSpPr>
            <a:spLocks noGrp="1"/>
          </p:cNvSpPr>
          <p:nvPr>
            <p:ph type="sldNum" sz="quarter" idx="5"/>
          </p:nvPr>
        </p:nvSpPr>
        <p:spPr/>
        <p:txBody>
          <a:bodyPr/>
          <a:lstStyle/>
          <a:p>
            <a:fld id="{FA88A19A-A1B1-4FF8-9876-F25256638360}" type="slidenum">
              <a:rPr lang="en-US" smtClean="0"/>
              <a:t>10</a:t>
            </a:fld>
            <a:endParaRPr lang="en-US"/>
          </a:p>
        </p:txBody>
      </p:sp>
    </p:spTree>
    <p:extLst>
      <p:ext uri="{BB962C8B-B14F-4D97-AF65-F5344CB8AC3E}">
        <p14:creationId xmlns:p14="http://schemas.microsoft.com/office/powerpoint/2010/main" val="413391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slides we provide facilitators with during their group discussions. On the left is the case, and on the right would be the accompanying question or prompt, showing the answers after students had the opportunity to share. (CLICK) so here you can see a part of a patient case on the left, which includes stigmatizing language regarding the patient, and then the facilitator would ask students to identify the language and implications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11</a:t>
            </a:fld>
            <a:endParaRPr lang="en-US"/>
          </a:p>
        </p:txBody>
      </p:sp>
    </p:spTree>
    <p:extLst>
      <p:ext uri="{BB962C8B-B14F-4D97-AF65-F5344CB8AC3E}">
        <p14:creationId xmlns:p14="http://schemas.microsoft.com/office/powerpoint/2010/main" val="373293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slides we provide facilitators with during their group discussions. On the left is the case, and on the right would be the accompanying question or prompt, showing the answers after students had the opportunity to share. (CLICK) so here you can see a part of a patient case on the left, which includes stigmatizing language regarding the patient, and then the facilitator would ask students to identify the language and implications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12</a:t>
            </a:fld>
            <a:endParaRPr lang="en-US"/>
          </a:p>
        </p:txBody>
      </p:sp>
    </p:spTree>
    <p:extLst>
      <p:ext uri="{BB962C8B-B14F-4D97-AF65-F5344CB8AC3E}">
        <p14:creationId xmlns:p14="http://schemas.microsoft.com/office/powerpoint/2010/main" val="306159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to get into how we measured student’s perceptions regarding SUD topics and of the IPE curricula itself. For our pre-survey test, we collected demographic variables, and then asked students multiple questions regarding confidence, knowledge and stigma, like, do they think that MOUD is replacement for opioids, and their confidence in diagnosis. Additionally, we asked about their interest in prescribing MOUD following graduation. </a:t>
            </a:r>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13</a:t>
            </a:fld>
            <a:endParaRPr lang="en-US"/>
          </a:p>
        </p:txBody>
      </p:sp>
    </p:spTree>
    <p:extLst>
      <p:ext uri="{BB962C8B-B14F-4D97-AF65-F5344CB8AC3E}">
        <p14:creationId xmlns:p14="http://schemas.microsoft.com/office/powerpoint/2010/main" val="323704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post-survey assessments, we repeated the pre-survey questions and then added an additional instrument (the SPICER-2) to measure student’s perception and utilization of the IPE curriculum and discussion format. Some examples of these include asking students about their clarified role on the team, evaluating their facilitators, and their overall satisfaction of the quality of this training.</a:t>
            </a:r>
          </a:p>
        </p:txBody>
      </p:sp>
      <p:sp>
        <p:nvSpPr>
          <p:cNvPr id="4" name="Slide Number Placeholder 3"/>
          <p:cNvSpPr>
            <a:spLocks noGrp="1"/>
          </p:cNvSpPr>
          <p:nvPr>
            <p:ph type="sldNum" sz="quarter" idx="5"/>
          </p:nvPr>
        </p:nvSpPr>
        <p:spPr/>
        <p:txBody>
          <a:bodyPr/>
          <a:lstStyle/>
          <a:p>
            <a:fld id="{FA88A19A-A1B1-4FF8-9876-F25256638360}" type="slidenum">
              <a:rPr lang="en-US" smtClean="0"/>
              <a:t>14</a:t>
            </a:fld>
            <a:endParaRPr lang="en-US"/>
          </a:p>
        </p:txBody>
      </p:sp>
    </p:spTree>
    <p:extLst>
      <p:ext uri="{BB962C8B-B14F-4D97-AF65-F5344CB8AC3E}">
        <p14:creationId xmlns:p14="http://schemas.microsoft.com/office/powerpoint/2010/main" val="175044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had 459 students that completed their pre-attestation/survey and therefore could attend the synchronous workshop, (CLICK) you can see in red, for the number of students who completed the post survey, that we have very close number match, which is great for our measuring of student’s pre-post survey results</a:t>
            </a:r>
            <a:endParaRPr lang="en-US">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15</a:t>
            </a:fld>
            <a:endParaRPr lang="en-US"/>
          </a:p>
        </p:txBody>
      </p:sp>
    </p:spTree>
    <p:extLst>
      <p:ext uri="{BB962C8B-B14F-4D97-AF65-F5344CB8AC3E}">
        <p14:creationId xmlns:p14="http://schemas.microsoft.com/office/powerpoint/2010/main" val="292827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ran a t-test on the paired data from both 2022 &amp; 2023. So in looking at confidence, we saw a significant difference across our pre and post survey results from students who completed the workshop, specifically regarding confidence in diagnosis and treatment. Due to the larger effect size, we can say that based on these results, material targeting student’s confidence would have meaningful implications in student’s future practice</a:t>
            </a:r>
          </a:p>
          <a:p>
            <a:pPr>
              <a:defRPr/>
            </a:pPr>
            <a:endParaRPr lang="en-US" dirty="0">
              <a:latin typeface="Aptos"/>
              <a:cs typeface="Calibri"/>
            </a:endParaRPr>
          </a:p>
          <a:p>
            <a:pPr>
              <a:defRPr/>
            </a:pPr>
            <a:r>
              <a:rPr lang="en-US" dirty="0"/>
              <a:t>(1) Not confident at all – (5) Extremely confident</a:t>
            </a:r>
          </a:p>
          <a:p>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16</a:t>
            </a:fld>
            <a:endParaRPr lang="en-US"/>
          </a:p>
        </p:txBody>
      </p:sp>
    </p:spTree>
    <p:extLst>
      <p:ext uri="{BB962C8B-B14F-4D97-AF65-F5344CB8AC3E}">
        <p14:creationId xmlns:p14="http://schemas.microsoft.com/office/powerpoint/2010/main" val="211296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with knowledge and attitudes, we had a significant difference with these questions specifically, regarding views of patients with OUD. This indicates that when students come out of this workshop, their perceptions towards patients with a use disorder may be positively increased, resulting in breaking down some of the myths and stigmas we talked about earlier</a:t>
            </a:r>
          </a:p>
          <a:p>
            <a:endParaRPr lang="en-US" dirty="0"/>
          </a:p>
          <a:p>
            <a:r>
              <a:rPr lang="en-US" dirty="0"/>
              <a:t>(1) Very likely – (4) Very unlikely</a:t>
            </a:r>
          </a:p>
          <a:p>
            <a:r>
              <a:rPr lang="en-US" dirty="0"/>
              <a:t>(1) Highly likely – (5) Highly unlikely</a:t>
            </a:r>
          </a:p>
          <a:p>
            <a:r>
              <a:rPr lang="en-US" dirty="0"/>
              <a:t>(1) Strongly agree – (7) Strongly disagree</a:t>
            </a:r>
          </a:p>
        </p:txBody>
      </p:sp>
      <p:sp>
        <p:nvSpPr>
          <p:cNvPr id="4" name="Slide Number Placeholder 3"/>
          <p:cNvSpPr>
            <a:spLocks noGrp="1"/>
          </p:cNvSpPr>
          <p:nvPr>
            <p:ph type="sldNum" sz="quarter" idx="5"/>
          </p:nvPr>
        </p:nvSpPr>
        <p:spPr/>
        <p:txBody>
          <a:bodyPr/>
          <a:lstStyle/>
          <a:p>
            <a:fld id="{FA88A19A-A1B1-4FF8-9876-F25256638360}" type="slidenum">
              <a:rPr lang="en-US" smtClean="0"/>
              <a:t>17</a:t>
            </a:fld>
            <a:endParaRPr lang="en-US"/>
          </a:p>
        </p:txBody>
      </p:sp>
    </p:spTree>
    <p:extLst>
      <p:ext uri="{BB962C8B-B14F-4D97-AF65-F5344CB8AC3E}">
        <p14:creationId xmlns:p14="http://schemas.microsoft.com/office/powerpoint/2010/main" val="21729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asked students about their interest in prescribing buprenorphine after graduation. The p-value was significant, indicating that the intervention had a meaningful effect. However, the effect size was small, meaning the change in interest was modest. This suggests that while the educational intervention made a difference, it wasn’t enough to cause a large shift in attitudes. To see more substantial changes, we may need to intensify the training or pair it with additional support, like hands-on experience or mentorship. This finding highlights the need for further exploration of how to best address factors like stigma and confidence in prescribing MOUDs.</a:t>
            </a:r>
          </a:p>
          <a:p>
            <a:endParaRPr lang="en-US" dirty="0"/>
          </a:p>
          <a:p>
            <a:r>
              <a:rPr lang="en-US" dirty="0"/>
              <a:t>(1) Not interested at all – (5) Extremely interested</a:t>
            </a:r>
          </a:p>
        </p:txBody>
      </p:sp>
      <p:sp>
        <p:nvSpPr>
          <p:cNvPr id="4" name="Slide Number Placeholder 3"/>
          <p:cNvSpPr>
            <a:spLocks noGrp="1"/>
          </p:cNvSpPr>
          <p:nvPr>
            <p:ph type="sldNum" sz="quarter" idx="5"/>
          </p:nvPr>
        </p:nvSpPr>
        <p:spPr/>
        <p:txBody>
          <a:bodyPr/>
          <a:lstStyle/>
          <a:p>
            <a:fld id="{FA88A19A-A1B1-4FF8-9876-F25256638360}" type="slidenum">
              <a:rPr lang="en-US" smtClean="0"/>
              <a:t>18</a:t>
            </a:fld>
            <a:endParaRPr lang="en-US"/>
          </a:p>
        </p:txBody>
      </p:sp>
    </p:spTree>
    <p:extLst>
      <p:ext uri="{BB962C8B-B14F-4D97-AF65-F5344CB8AC3E}">
        <p14:creationId xmlns:p14="http://schemas.microsoft.com/office/powerpoint/2010/main" val="330797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with knowledge and attitudes, we had a significant difference with these questions specifically, regarding views of patients with OUD. This indicates that when students come out of this workshop, their perceptions towards patients with a use disorder may be positively increased, resulting in breaking down some of the myths and stigmas we talked about earlier</a:t>
            </a:r>
          </a:p>
          <a:p>
            <a:endParaRPr lang="en-US" dirty="0"/>
          </a:p>
          <a:p>
            <a:r>
              <a:rPr lang="en-US" dirty="0"/>
              <a:t>(1) Very likely – (4) Very unlikely</a:t>
            </a:r>
          </a:p>
          <a:p>
            <a:r>
              <a:rPr lang="en-US" dirty="0"/>
              <a:t>(1) Highly likely – (5) Highly unlikely</a:t>
            </a:r>
          </a:p>
          <a:p>
            <a:r>
              <a:rPr lang="en-US" dirty="0"/>
              <a:t>(1) Strongly agree – (7) Strongly disagree</a:t>
            </a:r>
          </a:p>
        </p:txBody>
      </p:sp>
      <p:sp>
        <p:nvSpPr>
          <p:cNvPr id="4" name="Slide Number Placeholder 3"/>
          <p:cNvSpPr>
            <a:spLocks noGrp="1"/>
          </p:cNvSpPr>
          <p:nvPr>
            <p:ph type="sldNum" sz="quarter" idx="5"/>
          </p:nvPr>
        </p:nvSpPr>
        <p:spPr/>
        <p:txBody>
          <a:bodyPr/>
          <a:lstStyle/>
          <a:p>
            <a:fld id="{FA88A19A-A1B1-4FF8-9876-F25256638360}" type="slidenum">
              <a:rPr lang="en-US" smtClean="0"/>
              <a:t>19</a:t>
            </a:fld>
            <a:endParaRPr lang="en-US"/>
          </a:p>
        </p:txBody>
      </p:sp>
    </p:spTree>
    <p:extLst>
      <p:ext uri="{BB962C8B-B14F-4D97-AF65-F5344CB8AC3E}">
        <p14:creationId xmlns:p14="http://schemas.microsoft.com/office/powerpoint/2010/main" val="237188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SAMHSA grant to promote addiction treatment education for healthcare students. Dr. Gina Dahlem, our PI, receives royalties as co-inventor of the Rapid Assessment for Adolescent Preventative Services (RAAPS). The rest of the team has no financial disclosures.</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2</a:t>
            </a:fld>
            <a:endParaRPr lang="en-US"/>
          </a:p>
        </p:txBody>
      </p:sp>
    </p:spTree>
    <p:extLst>
      <p:ext uri="{BB962C8B-B14F-4D97-AF65-F5344CB8AC3E}">
        <p14:creationId xmlns:p14="http://schemas.microsoft.com/office/powerpoint/2010/main" val="170788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about 95% of students recommend this training to a colleague and about 82% feel that following the workshop, they felt their role on an interprofessional team was clarified, along with how they can best treat and care for patients with OUD. (CLICK) through quotes</a:t>
            </a:r>
          </a:p>
        </p:txBody>
      </p:sp>
      <p:sp>
        <p:nvSpPr>
          <p:cNvPr id="4" name="Slide Number Placeholder 3"/>
          <p:cNvSpPr>
            <a:spLocks noGrp="1"/>
          </p:cNvSpPr>
          <p:nvPr>
            <p:ph type="sldNum" sz="quarter" idx="5"/>
          </p:nvPr>
        </p:nvSpPr>
        <p:spPr/>
        <p:txBody>
          <a:bodyPr/>
          <a:lstStyle/>
          <a:p>
            <a:fld id="{FA88A19A-A1B1-4FF8-9876-F25256638360}" type="slidenum">
              <a:rPr lang="en-US" smtClean="0"/>
              <a:t>20</a:t>
            </a:fld>
            <a:endParaRPr lang="en-US"/>
          </a:p>
        </p:txBody>
      </p:sp>
    </p:spTree>
    <p:extLst>
      <p:ext uri="{BB962C8B-B14F-4D97-AF65-F5344CB8AC3E}">
        <p14:creationId xmlns:p14="http://schemas.microsoft.com/office/powerpoint/2010/main" val="303673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for SUD does not occur in isolation—it requires a team of various health professionals. Workshops like these, along with other educational opportunities, help train the next generation of providers caring for SUD/OUD patients. </a:t>
            </a:r>
          </a:p>
          <a:p>
            <a:r>
              <a:rPr lang="en-US" dirty="0"/>
              <a:t>(CLICK) By transforming attitudes and knowledge, IPE workshops play a key role in reducing stigma, leading to better care for patients with SUD/OUD.</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21</a:t>
            </a:fld>
            <a:endParaRPr lang="en-US"/>
          </a:p>
        </p:txBody>
      </p:sp>
    </p:spTree>
    <p:extLst>
      <p:ext uri="{BB962C8B-B14F-4D97-AF65-F5344CB8AC3E}">
        <p14:creationId xmlns:p14="http://schemas.microsoft.com/office/powerpoint/2010/main" val="134190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we go from here? These workshops began in 2021, and we revise them annually to keep up with progress in the field and reflect evolving best practices for SUD/OUD patients. This will be an ongoing effort. In our next workshop, we plan to include the SPICER-2 questions in both the pre- and post-surveys to better measure the effectiveness of IPE, since they were added on into our </a:t>
            </a:r>
            <a:r>
              <a:rPr lang="en-US"/>
              <a:t>post survey.</a:t>
            </a:r>
            <a:endParaRPr lang="en-US" dirty="0"/>
          </a:p>
          <a:p>
            <a:endParaRPr lang="en-US" dirty="0"/>
          </a:p>
          <a:p>
            <a:endParaRPr lang="en-US" dirty="0"/>
          </a:p>
          <a:p>
            <a:r>
              <a:rPr lang="en-US" dirty="0">
                <a:hlinkClick r:id="rId3"/>
              </a:rPr>
              <a:t>https://meraki.cisco.com/blog/2023/01/patient-engagement-technology-is-revolutionizing-healthcare/</a:t>
            </a:r>
            <a:endParaRPr lang="en-US" dirty="0"/>
          </a:p>
          <a:p>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22</a:t>
            </a:fld>
            <a:endParaRPr lang="en-US"/>
          </a:p>
        </p:txBody>
      </p:sp>
    </p:spTree>
    <p:extLst>
      <p:ext uri="{BB962C8B-B14F-4D97-AF65-F5344CB8AC3E}">
        <p14:creationId xmlns:p14="http://schemas.microsoft.com/office/powerpoint/2010/main" val="369063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step is making workshops more accessible. One student’s feedback highlighted the importance of diverse input from different medical backgrounds for richer conversations well. Our goal is to expand partnerships across the university. For last year’s 2024 workshop, we had graduate students join us from the School of Social work. Our goal is to increase their participation even more, and then also work to get additional health professional schools to be  we are currently working to have students from the School of Pharmacy join us and in the future, maybe even the School of Dentistry. Additionally, we aim to tailor our content for often-overlooked populations, including those in rural communities and American Indian and Alaskan Native populations and then incorporate this content into our IPE curricula, while also publicly sharing this to disseminate this education for other health professional schools to use</a:t>
            </a:r>
          </a:p>
          <a:p>
            <a:endParaRPr lang="en-US" dirty="0"/>
          </a:p>
          <a:p>
            <a:endParaRPr lang="en-US" dirty="0"/>
          </a:p>
          <a:p>
            <a:endParaRPr lang="en-US" dirty="0"/>
          </a:p>
          <a:p>
            <a:endParaRPr lang="en-US" dirty="0"/>
          </a:p>
          <a:p>
            <a:r>
              <a:rPr lang="en-US" dirty="0"/>
              <a:t>-------------------------------------------------------</a:t>
            </a:r>
          </a:p>
          <a:p>
            <a:r>
              <a:rPr lang="en-US" dirty="0"/>
              <a:t>A final significant step is to increase workshop accessibility. One student's feedback from our post-survey summed it up well: “During each patient case, have one person from each medical background provide input for a more diverse conversation.” This reflects our goal for the future of IPE workshops—not only creating a more open space for current attendees but also expanding our partnerships across the university.</a:t>
            </a:r>
          </a:p>
          <a:p>
            <a:r>
              <a:rPr lang="en-US" dirty="0"/>
              <a:t>How can we increase current participation even more? and some examples here are the school of social work, so we had some participation last year, but a very small number of students, and so we’d like to increase tenfold, and then who else can we partner with, that would play and important role in a patient’s care team. And so, we are having conversation and looking involve the school of pharmacy and even you know the school of dentistry. I truly don’t think you can have enough healthcare professionals “in” on this.</a:t>
            </a:r>
          </a:p>
          <a:p>
            <a:r>
              <a:rPr lang="en-US" dirty="0"/>
              <a:t>Lastly, how can we tailor this content to be inclusive and educational for the often-overlooked populations are inequitably impacted by this epidemic. In our future workshops, we will be conducting research to tailor some of this content to special populations such as OUD patients in rural communities and American Indian and Alaskan Native populations. And then spreading this for all.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23</a:t>
            </a:fld>
            <a:endParaRPr lang="en-US"/>
          </a:p>
        </p:txBody>
      </p:sp>
    </p:spTree>
    <p:extLst>
      <p:ext uri="{BB962C8B-B14F-4D97-AF65-F5344CB8AC3E}">
        <p14:creationId xmlns:p14="http://schemas.microsoft.com/office/powerpoint/2010/main" val="2752348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was a pleasure to talk about this work here at AMERSA, and to be a part of this project.  Thank you so much for listening!</a:t>
            </a:r>
          </a:p>
          <a:p>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24</a:t>
            </a:fld>
            <a:endParaRPr lang="en-US"/>
          </a:p>
        </p:txBody>
      </p:sp>
    </p:spTree>
    <p:extLst>
      <p:ext uri="{BB962C8B-B14F-4D97-AF65-F5344CB8AC3E}">
        <p14:creationId xmlns:p14="http://schemas.microsoft.com/office/powerpoint/2010/main" val="273979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I want to emphasize </a:t>
            </a:r>
            <a:r>
              <a:rPr lang="en-US" dirty="0">
                <a:solidFill>
                  <a:srgbClr val="000000"/>
                </a:solidFill>
              </a:rPr>
              <a:t>our commitment </a:t>
            </a:r>
            <a:r>
              <a:rPr lang="en-US" b="0" i="0" dirty="0">
                <a:solidFill>
                  <a:srgbClr val="000000"/>
                </a:solidFill>
                <a:effectLst/>
              </a:rPr>
              <a:t>to continuous improvement and fostering DEI in all our opioid use disorder</a:t>
            </a:r>
            <a:r>
              <a:rPr lang="en-US" dirty="0">
                <a:solidFill>
                  <a:srgbClr val="000000"/>
                </a:solidFill>
              </a:rPr>
              <a:t> education</a:t>
            </a:r>
            <a:r>
              <a:rPr lang="en-US" b="0" i="0" dirty="0">
                <a:solidFill>
                  <a:srgbClr val="000000"/>
                </a:solidFill>
                <a:effectLst/>
              </a:rPr>
              <a:t>. By integrating these principles, we aim to equip future providers with the skills to deliver compassionate, culturally responsive care and reduce stigma. </a:t>
            </a:r>
            <a:r>
              <a:rPr lang="en-US" dirty="0">
                <a:solidFill>
                  <a:srgbClr val="000000"/>
                </a:solidFill>
              </a:rPr>
              <a:t>These values are at the core of </a:t>
            </a:r>
            <a:r>
              <a:rPr lang="en-US" b="0" i="0" dirty="0">
                <a:solidFill>
                  <a:srgbClr val="000000"/>
                </a:solidFill>
                <a:effectLst/>
              </a:rPr>
              <a:t>our work</a:t>
            </a:r>
            <a:endParaRPr lang="en-US" dirty="0"/>
          </a:p>
          <a:p>
            <a:br>
              <a:rPr lang="en-US" dirty="0">
                <a:cs typeface="+mn-lt"/>
              </a:rPr>
            </a:b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3</a:t>
            </a:fld>
            <a:endParaRPr lang="en-US"/>
          </a:p>
        </p:txBody>
      </p:sp>
    </p:spTree>
    <p:extLst>
      <p:ext uri="{BB962C8B-B14F-4D97-AF65-F5344CB8AC3E}">
        <p14:creationId xmlns:p14="http://schemas.microsoft.com/office/powerpoint/2010/main" val="5653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kern="100" dirty="0"/>
              <a:t>Many of us are aware of the opioid use disorder epidemic's impact on public health. In 2022, the CDC reported that opioids accounted for 76% of 108,000 drug overdose deaths, highlighting the need for early-career education for prescribing providers. (CLICK) Now, Providers themselves are essential in treating OUD, as these patients often require more visits due to co-occurring conditions. They can give them medications for opioid use disorder (MOUD), like methadone, buprenorphine, and naltrexone, are highly effective, yet less than 20% of those with OUD receive them. Despite their FDA approval, these treatments remain underused.</a:t>
            </a:r>
            <a:endParaRPr lang="en-US"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[old]</a:t>
            </a:r>
            <a:r>
              <a:rPr lang="en-US" sz="2400" kern="100" dirty="0">
                <a:effectLst/>
                <a:latin typeface="Aptos"/>
                <a:ea typeface="Aptos" panose="020B0004020202020204" pitchFamily="34" charset="0"/>
                <a:cs typeface="Times New Roman" panose="02020603050405020304" pitchFamily="18" charset="0"/>
              </a:rPr>
              <a:t> This highlighted the urgent need for improvement and call for action, we saw this from many health organizations for a multi-disciplinary, patient-centered education targeting healthcare students early in their careers. By educating these emerging professionals, we aim to reduce stigma and increase interprofessional education (IPE) before they fully enter practice</a:t>
            </a:r>
          </a:p>
          <a:p>
            <a:endParaRPr lang="en-US" sz="2400" dirty="0"/>
          </a:p>
        </p:txBody>
      </p:sp>
      <p:sp>
        <p:nvSpPr>
          <p:cNvPr id="4" name="Slide Number Placeholder 3"/>
          <p:cNvSpPr>
            <a:spLocks noGrp="1"/>
          </p:cNvSpPr>
          <p:nvPr>
            <p:ph type="sldNum" sz="quarter" idx="5"/>
          </p:nvPr>
        </p:nvSpPr>
        <p:spPr/>
        <p:txBody>
          <a:bodyPr/>
          <a:lstStyle/>
          <a:p>
            <a:fld id="{FA88A19A-A1B1-4FF8-9876-F25256638360}" type="slidenum">
              <a:rPr lang="en-US" smtClean="0"/>
              <a:t>4</a:t>
            </a:fld>
            <a:endParaRPr lang="en-US"/>
          </a:p>
        </p:txBody>
      </p:sp>
    </p:spTree>
    <p:extLst>
      <p:ext uri="{BB962C8B-B14F-4D97-AF65-F5344CB8AC3E}">
        <p14:creationId xmlns:p14="http://schemas.microsoft.com/office/powerpoint/2010/main" val="426787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why does underutilization persist? Research shows that provider </a:t>
            </a:r>
            <a:r>
              <a:rPr lang="en-US" dirty="0" err="1"/>
              <a:t>experiece</a:t>
            </a:r>
            <a:r>
              <a:rPr lang="en-US" dirty="0"/>
              <a:t> barriers like concerns about diversion, limited patient support, and low confidence in prescribing MOUDs. (CLICK) Myths also contribute to stigma—for example, the idea that MOUDs just replace one opioid with another or that patients may become addicted to them.</a:t>
            </a:r>
          </a:p>
          <a:p>
            <a:pPr lvl="1"/>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5</a:t>
            </a:fld>
            <a:endParaRPr lang="en-US"/>
          </a:p>
        </p:txBody>
      </p:sp>
    </p:spTree>
    <p:extLst>
      <p:ext uri="{BB962C8B-B14F-4D97-AF65-F5344CB8AC3E}">
        <p14:creationId xmlns:p14="http://schemas.microsoft.com/office/powerpoint/2010/main" val="23423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Interprofessional Education, or IPE, and how does it work in healthcare? IPE brings together knowledge and skills from two or more disciplines, improving communication and teamwork. For instance, a physician might collaborate with a patient’s social worker or pharmacist to create a comprehensive treatment and follow-up plan. (CLICK) This teamwork broadens each provider's perspective, reduces prescriber burden, and, most importantly, improves patient care. Ultimately, it’s a win-win that benefits both providers, </a:t>
            </a:r>
            <a:r>
              <a:rPr lang="en-US" dirty="0" err="1"/>
              <a:t>their</a:t>
            </a:r>
            <a:r>
              <a:rPr lang="en-US" dirty="0"/>
              <a:t> patients and the communities they serve.</a:t>
            </a:r>
          </a:p>
          <a:p>
            <a:endParaRPr lang="en-US" dirty="0"/>
          </a:p>
          <a:p>
            <a:endParaRPr lang="en-US" dirty="0"/>
          </a:p>
          <a:p>
            <a:endParaRPr lang="en-US" dirty="0"/>
          </a:p>
          <a:p>
            <a:r>
              <a:rPr lang="en-US" dirty="0"/>
              <a:t>OLD:  Interprofessional education, or, IPE? And What does this look like within healthcare system?</a:t>
            </a:r>
          </a:p>
          <a:p>
            <a:r>
              <a:rPr lang="en-US" dirty="0"/>
              <a:t>IPE combines the knowledge, skills and attitudes from 2 or more disciplines. It has been shown to improve interaction and communication across healthcare professions. So for example, this would be a physician working with a patient’s assigned Social Worker to create a plan of treatment and follow-up. These collaborations therefore improve the providers’ pool of knowledge from having multiple opinions and evidence, and increasing support for this provider through teamwork and communication, just knowing someone is on this team, caring for this patient can help decrease prescriber burden. And most importantly,  though, this results in the improvement of care for the patients and trickles down into their communities. So it's, a win-win for prescriber and patient</a:t>
            </a:r>
          </a:p>
          <a:p>
            <a:endParaRPr lang="en-US" dirty="0"/>
          </a:p>
        </p:txBody>
      </p:sp>
      <p:sp>
        <p:nvSpPr>
          <p:cNvPr id="4" name="Slide Number Placeholder 3"/>
          <p:cNvSpPr>
            <a:spLocks noGrp="1"/>
          </p:cNvSpPr>
          <p:nvPr>
            <p:ph type="sldNum" sz="quarter" idx="5"/>
          </p:nvPr>
        </p:nvSpPr>
        <p:spPr/>
        <p:txBody>
          <a:bodyPr/>
          <a:lstStyle/>
          <a:p>
            <a:fld id="{FA88A19A-A1B1-4FF8-9876-F25256638360}" type="slidenum">
              <a:rPr lang="en-US" smtClean="0"/>
              <a:t>6</a:t>
            </a:fld>
            <a:endParaRPr lang="en-US"/>
          </a:p>
        </p:txBody>
      </p:sp>
    </p:spTree>
    <p:extLst>
      <p:ext uri="{BB962C8B-B14F-4D97-AF65-F5344CB8AC3E}">
        <p14:creationId xmlns:p14="http://schemas.microsoft.com/office/powerpoint/2010/main" val="38111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Research shows that when students learn about substance use disorders through IPE, including harm reduction, MOUD treatment, and collaboration, their learning outcomes improve. </a:t>
            </a:r>
          </a:p>
          <a:p>
            <a:r>
              <a:rPr lang="en-US" dirty="0"/>
              <a:t>(CLICK) Yet, as of 2023, most health programs offer limited SUD/OUD training. </a:t>
            </a:r>
          </a:p>
          <a:p>
            <a:r>
              <a:rPr lang="en-US" dirty="0"/>
              <a:t>(CLICK) This gap gives us a chance to expand multidisciplinary education, preparing future providers to better meet SUD/OUD patient needs.</a:t>
            </a:r>
          </a:p>
          <a:p>
            <a:endParaRPr lang="en-US" dirty="0"/>
          </a:p>
          <a:p>
            <a:r>
              <a:rPr lang="en-US" dirty="0"/>
              <a:t>----------------------------</a:t>
            </a:r>
          </a:p>
          <a:p>
            <a:r>
              <a:rPr lang="en-US" dirty="0"/>
              <a:t>OLD (CLICK) On one hand, research clearly shows that when students receive enhanced education with IPE, on substance use disorder topics—like harm reduction strategies, MOUD treatment, and interprofessional collaboration—their learning outcomes improve significantly. </a:t>
            </a:r>
          </a:p>
          <a:p>
            <a:r>
              <a:rPr lang="en-US" dirty="0"/>
              <a:t>(CLICK) On the other hand, as of 2023, despite this positive impact, there’s currently limited SUD/OUD training across most health professional programs. </a:t>
            </a:r>
          </a:p>
          <a:p>
            <a:r>
              <a:rPr lang="en-US" dirty="0"/>
              <a:t>(CLICK) This is a critical gap that we can lean into and expand upon. By integrating more comprehensive, multidisciplinary care and treatment education into these programs, we have an opportunity to better prepare future providers to meet the needs of SUD/OUD patients.</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7</a:t>
            </a:fld>
            <a:endParaRPr lang="en-US"/>
          </a:p>
        </p:txBody>
      </p:sp>
    </p:spTree>
    <p:extLst>
      <p:ext uri="{BB962C8B-B14F-4D97-AF65-F5344CB8AC3E}">
        <p14:creationId xmlns:p14="http://schemas.microsoft.com/office/powerpoint/2010/main" val="314489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takes us to our objective of our project, which was to: evaluate (CLICK) NPs, MDs and PA’s and their acceptability of IPE curricula that we designed and it’s impact on knowledge, confidence and stigma related to treating patients with SUD/OUD.</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A88A19A-A1B1-4FF8-9876-F25256638360}" type="slidenum">
              <a:rPr lang="en-US" smtClean="0"/>
              <a:t>8</a:t>
            </a:fld>
            <a:endParaRPr lang="en-US"/>
          </a:p>
        </p:txBody>
      </p:sp>
    </p:spTree>
    <p:extLst>
      <p:ext uri="{BB962C8B-B14F-4D97-AF65-F5344CB8AC3E}">
        <p14:creationId xmlns:p14="http://schemas.microsoft.com/office/powerpoint/2010/main" val="312039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our 2022 and 2023 virtual spring workshops, students from various University of Michigan professional schools participated. The setup included two and a half hours of required asynchronous material, a pre-survey. Following that was a one-and-a-half-hour live session (the workshop). Students were randomly assigned to groups with a buprenorphine-waivered facilitator, with about 12-15 students per group. Lastly, students were asked to complete and a post-test survey and evaluation. Surveys were distributed through Qualtrics and were incentivized for students with $5 coffee shop gift cards. we've learned that there's no faster way to a student's heart than through coffee – so these ended up being a very popular and effective incentive</a:t>
            </a:r>
          </a:p>
        </p:txBody>
      </p:sp>
      <p:sp>
        <p:nvSpPr>
          <p:cNvPr id="4" name="Slide Number Placeholder 3"/>
          <p:cNvSpPr>
            <a:spLocks noGrp="1"/>
          </p:cNvSpPr>
          <p:nvPr>
            <p:ph type="sldNum" sz="quarter" idx="5"/>
          </p:nvPr>
        </p:nvSpPr>
        <p:spPr/>
        <p:txBody>
          <a:bodyPr/>
          <a:lstStyle/>
          <a:p>
            <a:fld id="{FA88A19A-A1B1-4FF8-9876-F25256638360}" type="slidenum">
              <a:rPr lang="en-US" smtClean="0"/>
              <a:t>9</a:t>
            </a:fld>
            <a:endParaRPr lang="en-US"/>
          </a:p>
        </p:txBody>
      </p:sp>
    </p:spTree>
    <p:extLst>
      <p:ext uri="{BB962C8B-B14F-4D97-AF65-F5344CB8AC3E}">
        <p14:creationId xmlns:p14="http://schemas.microsoft.com/office/powerpoint/2010/main" val="8383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D0E2-7E3F-AC2E-713D-91A08A160D4E}"/>
              </a:ext>
            </a:extLst>
          </p:cNvPr>
          <p:cNvSpPr>
            <a:spLocks noGrp="1"/>
          </p:cNvSpPr>
          <p:nvPr>
            <p:ph type="ctrTitle" hasCustomPrompt="1"/>
          </p:nvPr>
        </p:nvSpPr>
        <p:spPr>
          <a:xfrm>
            <a:off x="410308" y="1149686"/>
            <a:ext cx="10832123" cy="1655762"/>
          </a:xfrm>
        </p:spPr>
        <p:txBody>
          <a:bodyPr anchor="b">
            <a:normAutofit/>
          </a:bodyPr>
          <a:lstStyle>
            <a:lvl1pPr algn="l">
              <a:defRPr sz="5000" b="1" i="0" baseline="0"/>
            </a:lvl1pPr>
          </a:lstStyle>
          <a:p>
            <a:r>
              <a:rPr lang="en-US"/>
              <a:t>Click to edit title</a:t>
            </a:r>
          </a:p>
        </p:txBody>
      </p:sp>
      <p:sp>
        <p:nvSpPr>
          <p:cNvPr id="3" name="Subtitle 2">
            <a:extLst>
              <a:ext uri="{FF2B5EF4-FFF2-40B4-BE49-F238E27FC236}">
                <a16:creationId xmlns:a16="http://schemas.microsoft.com/office/drawing/2014/main" id="{54A84CEB-AE87-EA33-C981-2C3BB0217CF5}"/>
              </a:ext>
            </a:extLst>
          </p:cNvPr>
          <p:cNvSpPr>
            <a:spLocks noGrp="1"/>
          </p:cNvSpPr>
          <p:nvPr>
            <p:ph type="subTitle" idx="1" hasCustomPrompt="1"/>
          </p:nvPr>
        </p:nvSpPr>
        <p:spPr>
          <a:xfrm>
            <a:off x="410308" y="3111897"/>
            <a:ext cx="6518030" cy="12253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323948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E165-73D9-BD80-F488-05E31DDA78D4}"/>
              </a:ext>
            </a:extLst>
          </p:cNvPr>
          <p:cNvSpPr>
            <a:spLocks noGrp="1"/>
          </p:cNvSpPr>
          <p:nvPr>
            <p:ph type="title" hasCustomPrompt="1"/>
          </p:nvPr>
        </p:nvSpPr>
        <p:spPr>
          <a:xfrm>
            <a:off x="838200" y="365125"/>
            <a:ext cx="9208477" cy="1325563"/>
          </a:xfrm>
        </p:spPr>
        <p:txBody>
          <a:bodyPr/>
          <a:lstStyle/>
          <a:p>
            <a:r>
              <a:rPr lang="en-US"/>
              <a:t>Click to edit title</a:t>
            </a:r>
          </a:p>
        </p:txBody>
      </p:sp>
      <p:sp>
        <p:nvSpPr>
          <p:cNvPr id="3" name="Content Placeholder 2">
            <a:extLst>
              <a:ext uri="{FF2B5EF4-FFF2-40B4-BE49-F238E27FC236}">
                <a16:creationId xmlns:a16="http://schemas.microsoft.com/office/drawing/2014/main" id="{5E157FB3-CD2C-AF73-0EC8-3B1AA53BB03F}"/>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09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68D4-67C1-2C34-CED1-667AD1C549A0}"/>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C84BC4F-F372-09C8-F0A2-BBA87F607201}"/>
              </a:ext>
            </a:extLst>
          </p:cNvPr>
          <p:cNvSpPr>
            <a:spLocks noGrp="1"/>
          </p:cNvSpPr>
          <p:nvPr>
            <p:ph sz="half" idx="1" hasCustomPrompt="1"/>
          </p:nvPr>
        </p:nvSpPr>
        <p:spPr>
          <a:xfrm>
            <a:off x="838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68E873-9E5A-FBCE-6198-E2A5BDD55C3E}"/>
              </a:ext>
            </a:extLst>
          </p:cNvPr>
          <p:cNvSpPr>
            <a:spLocks noGrp="1"/>
          </p:cNvSpPr>
          <p:nvPr>
            <p:ph sz="half" idx="2" hasCustomPrompt="1"/>
          </p:nvPr>
        </p:nvSpPr>
        <p:spPr>
          <a:xfrm>
            <a:off x="6172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98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65D9-DDC7-A2C8-3637-1A799C2373BB}"/>
              </a:ext>
            </a:extLst>
          </p:cNvPr>
          <p:cNvSpPr>
            <a:spLocks noGrp="1"/>
          </p:cNvSpPr>
          <p:nvPr>
            <p:ph type="title" hasCustomPrompt="1"/>
          </p:nvPr>
        </p:nvSpPr>
        <p:spPr>
          <a:xfrm>
            <a:off x="838200" y="365125"/>
            <a:ext cx="9067800" cy="1325563"/>
          </a:xfrm>
        </p:spPr>
        <p:txBody>
          <a:bodyPr/>
          <a:lstStyle/>
          <a:p>
            <a:r>
              <a:rPr lang="en-US"/>
              <a:t>Click to edit title</a:t>
            </a:r>
          </a:p>
        </p:txBody>
      </p:sp>
    </p:spTree>
    <p:extLst>
      <p:ext uri="{BB962C8B-B14F-4D97-AF65-F5344CB8AC3E}">
        <p14:creationId xmlns:p14="http://schemas.microsoft.com/office/powerpoint/2010/main" val="41572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62FCC-4D4B-9BA3-8533-FF8427D27925}"/>
              </a:ext>
            </a:extLst>
          </p:cNvPr>
          <p:cNvSpPr>
            <a:spLocks noGrp="1"/>
          </p:cNvSpPr>
          <p:nvPr>
            <p:ph type="dt" sz="half" idx="10"/>
          </p:nvPr>
        </p:nvSpPr>
        <p:spPr/>
        <p:txBody>
          <a:bodyPr/>
          <a:lstStyle/>
          <a:p>
            <a:fld id="{31F01637-EC6F-A24F-99D5-F7778ECEADD8}" type="datetimeFigureOut">
              <a:rPr lang="en-US" smtClean="0"/>
              <a:t>11/16/2024</a:t>
            </a:fld>
            <a:endParaRPr lang="en-US"/>
          </a:p>
        </p:txBody>
      </p:sp>
      <p:sp>
        <p:nvSpPr>
          <p:cNvPr id="3" name="Footer Placeholder 2">
            <a:extLst>
              <a:ext uri="{FF2B5EF4-FFF2-40B4-BE49-F238E27FC236}">
                <a16:creationId xmlns:a16="http://schemas.microsoft.com/office/drawing/2014/main" id="{F4B556AE-FFEF-FE2C-6200-3A651B930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A2501-305F-23D5-BE96-3DE9AA949A80}"/>
              </a:ext>
            </a:extLst>
          </p:cNvPr>
          <p:cNvSpPr>
            <a:spLocks noGrp="1"/>
          </p:cNvSpPr>
          <p:nvPr>
            <p:ph type="sldNum" sz="quarter" idx="12"/>
          </p:nvPr>
        </p:nvSpPr>
        <p:spPr/>
        <p:txBody>
          <a:bodyPr/>
          <a:lstStyle/>
          <a:p>
            <a:fld id="{9B11B534-8C84-4143-B362-DB479E6CD1B0}" type="slidenum">
              <a:rPr lang="en-US" smtClean="0"/>
              <a:t>‹#›</a:t>
            </a:fld>
            <a:endParaRPr lang="en-US"/>
          </a:p>
        </p:txBody>
      </p:sp>
    </p:spTree>
    <p:extLst>
      <p:ext uri="{BB962C8B-B14F-4D97-AF65-F5344CB8AC3E}">
        <p14:creationId xmlns:p14="http://schemas.microsoft.com/office/powerpoint/2010/main" val="98673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0E6E9-571A-5EC4-E79B-7E30D0AAF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054B9046-42ED-1E3E-3605-D1A0EC1C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F1C2-EC4C-6152-03F0-522BECC8F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01637-EC6F-A24F-99D5-F7778ECEADD8}" type="datetimeFigureOut">
              <a:rPr lang="en-US" smtClean="0"/>
              <a:t>11/16/2024</a:t>
            </a:fld>
            <a:endParaRPr lang="en-US"/>
          </a:p>
        </p:txBody>
      </p:sp>
      <p:sp>
        <p:nvSpPr>
          <p:cNvPr id="5" name="Footer Placeholder 4">
            <a:extLst>
              <a:ext uri="{FF2B5EF4-FFF2-40B4-BE49-F238E27FC236}">
                <a16:creationId xmlns:a16="http://schemas.microsoft.com/office/drawing/2014/main" id="{920DEEBC-61EF-8F49-6F02-5F5B9002D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624E6-68E0-0D11-B42D-828073D26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B534-8C84-4143-B362-DB479E6CD1B0}" type="slidenum">
              <a:rPr lang="en-US" smtClean="0"/>
              <a:t>‹#›</a:t>
            </a:fld>
            <a:endParaRPr lang="en-US"/>
          </a:p>
        </p:txBody>
      </p:sp>
    </p:spTree>
    <p:extLst>
      <p:ext uri="{BB962C8B-B14F-4D97-AF65-F5344CB8AC3E}">
        <p14:creationId xmlns:p14="http://schemas.microsoft.com/office/powerpoint/2010/main" val="209638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32_7338058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0.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C8FC048B.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18_6ABDC47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microsoft.com/office/2018/10/relationships/comments" Target="../comments/modernComment_124_56475F8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mgrand@umich.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asam.org/docs/default-source/advocacy/asam-training-demo-one-pagerb1ff289472bc604ca5b7ff000030b21a.pdf?sfvrsn=264348c2_2" TargetMode="External"/><Relationship Id="rId3" Type="http://schemas.openxmlformats.org/officeDocument/2006/relationships/hyperlink" Target="https://www.ama-assn.org/system/files/2020-12/ama-manatt-health-2020-national-roadmap.pdf" TargetMode="External"/><Relationship Id="rId7" Type="http://schemas.openxmlformats.org/officeDocument/2006/relationships/hyperlink" Target="https://doi.org/10.1186/s13011-022-00436-8" TargetMode="External"/><Relationship Id="rId2" Type="http://schemas.openxmlformats.org/officeDocument/2006/relationships/hyperlink" Target="https://www.cdc.gov/overdose-prevention/about/understanding-the-opioid-overdose-epidemic.html" TargetMode="External"/><Relationship Id="rId1" Type="http://schemas.openxmlformats.org/officeDocument/2006/relationships/slideLayout" Target="../slideLayouts/slideLayout2.xml"/><Relationship Id="rId6" Type="http://schemas.openxmlformats.org/officeDocument/2006/relationships/hyperlink" Target="https://nida.nih.gov/research-topics/opioids/medications-opioid-overdose-withdrawal-addiction-infographicChhatwal" TargetMode="External"/><Relationship Id="rId5" Type="http://schemas.openxmlformats.org/officeDocument/2006/relationships/hyperlink" Target="https://doi.org/10.1037/ser0000607" TargetMode="External"/><Relationship Id="rId4" Type="http://schemas.openxmlformats.org/officeDocument/2006/relationships/hyperlink" Target="https://www.samhsa.gov/sites/default/files/core-curriculum-report-fina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0_F921D9C3.xml"/><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6F0D79-85AF-425B-1436-CC0AA6255A29}"/>
              </a:ext>
            </a:extLst>
          </p:cNvPr>
          <p:cNvSpPr>
            <a:spLocks noGrp="1"/>
          </p:cNvSpPr>
          <p:nvPr>
            <p:ph type="ctrTitle"/>
          </p:nvPr>
        </p:nvSpPr>
        <p:spPr>
          <a:xfrm>
            <a:off x="705315" y="1330409"/>
            <a:ext cx="10704242" cy="1603750"/>
          </a:xfrm>
        </p:spPr>
        <p:txBody>
          <a:bodyPr>
            <a:normAutofit/>
          </a:bodyPr>
          <a:lstStyle/>
          <a:p>
            <a:pPr algn="l"/>
            <a:r>
              <a:rPr lang="en-US" sz="3600">
                <a:solidFill>
                  <a:srgbClr val="002060"/>
                </a:solidFill>
                <a:latin typeface="Calibri"/>
                <a:ea typeface="Helvetica Neue" panose="02000503000000020004" pitchFamily="2" charset="0"/>
                <a:cs typeface="Helvetica Neue" panose="02000503000000020004" pitchFamily="2" charset="0"/>
              </a:rPr>
              <a:t>An Interprofessional Case-Based Discussion on Opioid Use Disorder: </a:t>
            </a:r>
            <a:r>
              <a:rPr lang="en-US" sz="3600" b="0">
                <a:solidFill>
                  <a:srgbClr val="002060"/>
                </a:solidFill>
                <a:latin typeface="Calibri"/>
                <a:ea typeface="Helvetica Neue" panose="02000503000000020004" pitchFamily="2" charset="0"/>
                <a:cs typeface="Helvetica Neue" panose="02000503000000020004" pitchFamily="2" charset="0"/>
              </a:rPr>
              <a:t>Influencing Knowledge, Confidence and Stigma Among Future Prescribers</a:t>
            </a:r>
          </a:p>
        </p:txBody>
      </p:sp>
      <p:sp>
        <p:nvSpPr>
          <p:cNvPr id="5" name="Subtitle 2">
            <a:extLst>
              <a:ext uri="{FF2B5EF4-FFF2-40B4-BE49-F238E27FC236}">
                <a16:creationId xmlns:a16="http://schemas.microsoft.com/office/drawing/2014/main" id="{F109C9FB-703A-DEDC-A722-6433EEA29690}"/>
              </a:ext>
            </a:extLst>
          </p:cNvPr>
          <p:cNvSpPr>
            <a:spLocks noGrp="1"/>
          </p:cNvSpPr>
          <p:nvPr>
            <p:ph type="subTitle" idx="1"/>
          </p:nvPr>
        </p:nvSpPr>
        <p:spPr>
          <a:xfrm>
            <a:off x="619590" y="3693905"/>
            <a:ext cx="6950462" cy="1613100"/>
          </a:xfrm>
        </p:spPr>
        <p:txBody>
          <a:bodyPr vert="horz" lIns="91440" tIns="45720" rIns="91440" bIns="45720" rtlCol="0" anchor="t">
            <a:noAutofit/>
          </a:bodyPr>
          <a:lstStyle/>
          <a:p>
            <a:pPr>
              <a:lnSpc>
                <a:spcPct val="100000"/>
              </a:lnSpc>
              <a:spcBef>
                <a:spcPts val="0"/>
              </a:spcBef>
            </a:pPr>
            <a:r>
              <a:rPr lang="en-US" sz="2000" b="1" dirty="0">
                <a:latin typeface="Calibri"/>
                <a:ea typeface="Helvetica Neue" panose="02000503000000020004" pitchFamily="2" charset="0"/>
                <a:cs typeface="Helvetica Neue" panose="02000503000000020004" pitchFamily="2" charset="0"/>
              </a:rPr>
              <a:t>Katherine Grandinetti</a:t>
            </a:r>
            <a:r>
              <a:rPr lang="en-US" sz="2000" dirty="0">
                <a:latin typeface="Calibri"/>
                <a:ea typeface="Helvetica Neue" panose="02000503000000020004" pitchFamily="2" charset="0"/>
                <a:cs typeface="Helvetica Neue" panose="02000503000000020004" pitchFamily="2" charset="0"/>
              </a:rPr>
              <a:t>, MPH; </a:t>
            </a:r>
            <a:r>
              <a:rPr lang="en-US" sz="2000" b="1" dirty="0">
                <a:ea typeface="+mn-lt"/>
                <a:cs typeface="+mn-lt"/>
              </a:rPr>
              <a:t>Whitney Ludwig</a:t>
            </a:r>
            <a:r>
              <a:rPr lang="en-US" sz="2000" dirty="0">
                <a:ea typeface="+mn-lt"/>
                <a:cs typeface="+mn-lt"/>
              </a:rPr>
              <a:t>, MPH</a:t>
            </a:r>
            <a:r>
              <a:rPr lang="en-US" sz="2000" dirty="0">
                <a:latin typeface="Calibri"/>
                <a:ea typeface="+mn-lt"/>
                <a:cs typeface="Calibri"/>
              </a:rPr>
              <a:t>; </a:t>
            </a:r>
            <a:endParaRPr lang="en-US" sz="2000">
              <a:latin typeface="Calibri"/>
              <a:ea typeface="Calibri Light"/>
              <a:cs typeface="Calibri"/>
            </a:endParaRPr>
          </a:p>
          <a:p>
            <a:pPr>
              <a:lnSpc>
                <a:spcPct val="100000"/>
              </a:lnSpc>
              <a:spcBef>
                <a:spcPts val="0"/>
              </a:spcBef>
            </a:pPr>
            <a:r>
              <a:rPr lang="en-US" sz="2000" b="1" dirty="0">
                <a:ea typeface="+mn-lt"/>
                <a:cs typeface="+mn-lt"/>
              </a:rPr>
              <a:t>Mary Dwan</a:t>
            </a:r>
            <a:r>
              <a:rPr lang="en-US" sz="2000" dirty="0">
                <a:ea typeface="+mn-lt"/>
                <a:cs typeface="+mn-lt"/>
              </a:rPr>
              <a:t>, BA; </a:t>
            </a:r>
            <a:r>
              <a:rPr lang="en-US" sz="2000" b="1" dirty="0">
                <a:ea typeface="+mn-lt"/>
                <a:cs typeface="+mn-lt"/>
              </a:rPr>
              <a:t>Colin Macleod</a:t>
            </a:r>
            <a:r>
              <a:rPr lang="en-US" sz="2000" dirty="0">
                <a:ea typeface="+mn-lt"/>
                <a:cs typeface="+mn-lt"/>
              </a:rPr>
              <a:t>, MA; </a:t>
            </a:r>
            <a:r>
              <a:rPr lang="en-US" sz="2000" b="1" dirty="0">
                <a:ea typeface="+mn-lt"/>
                <a:cs typeface="+mn-lt"/>
              </a:rPr>
              <a:t>Chasity Falls</a:t>
            </a:r>
            <a:r>
              <a:rPr lang="en-US" sz="2000" dirty="0">
                <a:ea typeface="+mn-lt"/>
                <a:cs typeface="+mn-lt"/>
              </a:rPr>
              <a:t> </a:t>
            </a:r>
            <a:r>
              <a:rPr lang="en-US" sz="2000" dirty="0" err="1">
                <a:ea typeface="+mn-lt"/>
                <a:cs typeface="+mn-lt"/>
              </a:rPr>
              <a:t>DMSc</a:t>
            </a:r>
            <a:r>
              <a:rPr lang="en-US" sz="2000" dirty="0">
                <a:ea typeface="+mn-lt"/>
                <a:cs typeface="+mn-lt"/>
              </a:rPr>
              <a:t>, PA-C; </a:t>
            </a:r>
            <a:r>
              <a:rPr lang="en-US" sz="2000" b="1" dirty="0">
                <a:ea typeface="+mn-lt"/>
                <a:cs typeface="+mn-lt"/>
              </a:rPr>
              <a:t>Christopher J. Frank</a:t>
            </a:r>
            <a:r>
              <a:rPr lang="en-US" sz="2000" dirty="0">
                <a:ea typeface="+mn-lt"/>
                <a:cs typeface="+mn-lt"/>
              </a:rPr>
              <a:t>, MD, PhD; </a:t>
            </a:r>
            <a:r>
              <a:rPr lang="en-US" sz="2000" b="1" dirty="0">
                <a:ea typeface="+mn-lt"/>
                <a:cs typeface="+mn-lt"/>
              </a:rPr>
              <a:t>Elizabeth K. Kuzma</a:t>
            </a:r>
            <a:r>
              <a:rPr lang="en-US" sz="2000" dirty="0">
                <a:ea typeface="+mn-lt"/>
                <a:cs typeface="+mn-lt"/>
              </a:rPr>
              <a:t>, DNP, FNP-BC; </a:t>
            </a:r>
            <a:r>
              <a:rPr lang="en-US" sz="2000" b="1" dirty="0">
                <a:solidFill>
                  <a:srgbClr val="011892"/>
                </a:solidFill>
                <a:ea typeface="+mn-lt"/>
                <a:cs typeface="+mn-lt"/>
              </a:rPr>
              <a:t>Pooja </a:t>
            </a:r>
            <a:r>
              <a:rPr lang="en-US" sz="2000" b="1" dirty="0" err="1">
                <a:solidFill>
                  <a:srgbClr val="011892"/>
                </a:solidFill>
                <a:ea typeface="+mn-lt"/>
                <a:cs typeface="+mn-lt"/>
              </a:rPr>
              <a:t>Lagisetty</a:t>
            </a:r>
            <a:r>
              <a:rPr lang="en-US" sz="2000" b="1" dirty="0">
                <a:solidFill>
                  <a:srgbClr val="011892"/>
                </a:solidFill>
                <a:ea typeface="+mn-lt"/>
                <a:cs typeface="+mn-lt"/>
              </a:rPr>
              <a:t>,</a:t>
            </a:r>
            <a:r>
              <a:rPr lang="en-US" sz="2000" dirty="0">
                <a:solidFill>
                  <a:srgbClr val="011892"/>
                </a:solidFill>
                <a:ea typeface="+mn-lt"/>
                <a:cs typeface="+mn-lt"/>
              </a:rPr>
              <a:t> MD, MSc; </a:t>
            </a:r>
            <a:r>
              <a:rPr lang="en-US" sz="2000" b="1" dirty="0">
                <a:solidFill>
                  <a:srgbClr val="011892"/>
                </a:solidFill>
                <a:ea typeface="+mn-lt"/>
                <a:cs typeface="+mn-lt"/>
              </a:rPr>
              <a:t>Gina Dahlem</a:t>
            </a:r>
            <a:r>
              <a:rPr lang="en-US" sz="2000" dirty="0">
                <a:solidFill>
                  <a:srgbClr val="011892"/>
                </a:solidFill>
                <a:ea typeface="+mn-lt"/>
                <a:cs typeface="+mn-lt"/>
              </a:rPr>
              <a:t>, PhD, FNP-C, FAANP</a:t>
            </a:r>
            <a:endParaRPr lang="en-US"/>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dirty="0">
              <a:solidFill>
                <a:srgbClr val="011892"/>
              </a:solidFill>
              <a:latin typeface="Calibri" panose="020F0502020204030204"/>
              <a:ea typeface="Helvetica Neue" panose="02000503000000020004" pitchFamily="2" charset="0"/>
              <a:cs typeface="Calibri" panose="020F0502020204030204"/>
            </a:endParaRPr>
          </a:p>
          <a:p>
            <a:pPr>
              <a:lnSpc>
                <a:spcPct val="100000"/>
              </a:lnSpc>
              <a:spcBef>
                <a:spcPts val="0"/>
              </a:spcBef>
            </a:pPr>
            <a:endParaRPr lang="en-US" sz="1800">
              <a:solidFill>
                <a:srgbClr val="011892"/>
              </a:solidFill>
              <a:latin typeface="Calibri" panose="020F0502020204030204"/>
              <a:ea typeface="Helvetica Neue" panose="02000503000000020004" pitchFamily="2" charset="0"/>
              <a:cs typeface="Calibri" panose="020F0502020204030204"/>
            </a:endParaRPr>
          </a:p>
          <a:p>
            <a:pPr>
              <a:lnSpc>
                <a:spcPct val="100000"/>
              </a:lnSpc>
            </a:pPr>
            <a:endParaRPr lang="en-US">
              <a:solidFill>
                <a:srgbClr val="002060"/>
              </a:solidFill>
              <a:latin typeface="Calibri Light"/>
              <a:ea typeface="Helvetica Neue" panose="02000503000000020004" pitchFamily="2" charset="0"/>
              <a:cs typeface="Helvetica Neue" panose="02000503000000020004" pitchFamily="2" charset="0"/>
            </a:endParaRPr>
          </a:p>
        </p:txBody>
      </p:sp>
      <p:pic>
        <p:nvPicPr>
          <p:cNvPr id="2" name="Picture 1" descr="A blue sign with white text and yellow x&#10;&#10;Description automatically generated">
            <a:extLst>
              <a:ext uri="{FF2B5EF4-FFF2-40B4-BE49-F238E27FC236}">
                <a16:creationId xmlns:a16="http://schemas.microsoft.com/office/drawing/2014/main" id="{F76DF6F7-2701-9FCE-837B-4FCF9DDA99EA}"/>
              </a:ext>
            </a:extLst>
          </p:cNvPr>
          <p:cNvPicPr>
            <a:picLocks noChangeAspect="1"/>
          </p:cNvPicPr>
          <p:nvPr/>
        </p:nvPicPr>
        <p:blipFill>
          <a:blip r:embed="rId4"/>
          <a:stretch>
            <a:fillRect/>
          </a:stretch>
        </p:blipFill>
        <p:spPr>
          <a:xfrm>
            <a:off x="6704" y="6477018"/>
            <a:ext cx="1225827" cy="364795"/>
          </a:xfrm>
          <a:prstGeom prst="rect">
            <a:avLst/>
          </a:prstGeom>
        </p:spPr>
      </p:pic>
    </p:spTree>
    <p:extLst>
      <p:ext uri="{BB962C8B-B14F-4D97-AF65-F5344CB8AC3E}">
        <p14:creationId xmlns:p14="http://schemas.microsoft.com/office/powerpoint/2010/main" val="62230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F67189-23D9-9283-3B10-779DC36E9ED2}"/>
              </a:ext>
            </a:extLst>
          </p:cNvPr>
          <p:cNvSpPr/>
          <p:nvPr/>
        </p:nvSpPr>
        <p:spPr>
          <a:xfrm>
            <a:off x="8514977" y="2584739"/>
            <a:ext cx="3709416" cy="3508653"/>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26E381-B086-CC81-2D5B-518029724C05}"/>
              </a:ext>
            </a:extLst>
          </p:cNvPr>
          <p:cNvSpPr/>
          <p:nvPr/>
        </p:nvSpPr>
        <p:spPr>
          <a:xfrm>
            <a:off x="634582" y="2629690"/>
            <a:ext cx="3139440" cy="3508653"/>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F2F2E-D7F3-FAC4-8704-11818FCBEF89}"/>
              </a:ext>
            </a:extLst>
          </p:cNvPr>
          <p:cNvSpPr>
            <a:spLocks noGrp="1"/>
          </p:cNvSpPr>
          <p:nvPr>
            <p:ph type="title"/>
          </p:nvPr>
        </p:nvSpPr>
        <p:spPr>
          <a:xfrm>
            <a:off x="838200" y="365125"/>
            <a:ext cx="9531485" cy="1325563"/>
          </a:xfrm>
        </p:spPr>
        <p:txBody>
          <a:bodyPr/>
          <a:lstStyle/>
          <a:p>
            <a:r>
              <a:rPr lang="en-US"/>
              <a:t>Methods: 2022-2023 Workshop Content</a:t>
            </a:r>
          </a:p>
        </p:txBody>
      </p:sp>
      <p:sp>
        <p:nvSpPr>
          <p:cNvPr id="5" name="Rectangle 4">
            <a:extLst>
              <a:ext uri="{FF2B5EF4-FFF2-40B4-BE49-F238E27FC236}">
                <a16:creationId xmlns:a16="http://schemas.microsoft.com/office/drawing/2014/main" id="{64A7843F-0105-9A40-5A22-2ED7449BAC0B}"/>
              </a:ext>
            </a:extLst>
          </p:cNvPr>
          <p:cNvSpPr/>
          <p:nvPr/>
        </p:nvSpPr>
        <p:spPr>
          <a:xfrm>
            <a:off x="1155075" y="1714563"/>
            <a:ext cx="4441069" cy="7701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 Asynchronous Content (2.5 </a:t>
            </a:r>
            <a:r>
              <a:rPr lang="en-US" sz="2400" b="1" err="1">
                <a:solidFill>
                  <a:schemeClr val="tx1"/>
                </a:solidFill>
              </a:rPr>
              <a:t>hrs</a:t>
            </a:r>
            <a:r>
              <a:rPr lang="en-US" sz="2400" b="1">
                <a:solidFill>
                  <a:schemeClr val="tx1"/>
                </a:solidFill>
              </a:rPr>
              <a:t>)</a:t>
            </a:r>
            <a:endParaRPr lang="en-US" sz="2400">
              <a:solidFill>
                <a:schemeClr val="tx1"/>
              </a:solidFill>
            </a:endParaRPr>
          </a:p>
        </p:txBody>
      </p:sp>
      <p:sp>
        <p:nvSpPr>
          <p:cNvPr id="6" name="Rectangle 5">
            <a:extLst>
              <a:ext uri="{FF2B5EF4-FFF2-40B4-BE49-F238E27FC236}">
                <a16:creationId xmlns:a16="http://schemas.microsoft.com/office/drawing/2014/main" id="{1AED469B-0421-5820-C068-FC1205CA0DDF}"/>
              </a:ext>
            </a:extLst>
          </p:cNvPr>
          <p:cNvSpPr/>
          <p:nvPr/>
        </p:nvSpPr>
        <p:spPr>
          <a:xfrm>
            <a:off x="6340047" y="1693928"/>
            <a:ext cx="5580696" cy="7701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Synchronous IPE Content (1.5 </a:t>
            </a:r>
            <a:r>
              <a:rPr lang="en-US" sz="2400" b="1" dirty="0" err="1">
                <a:solidFill>
                  <a:schemeClr val="tx1"/>
                </a:solidFill>
              </a:rPr>
              <a:t>hrs</a:t>
            </a:r>
            <a:r>
              <a:rPr lang="en-US" sz="2400" b="1" dirty="0">
                <a:solidFill>
                  <a:schemeClr val="tx1"/>
                </a:solidFill>
              </a:rPr>
              <a:t>)</a:t>
            </a:r>
            <a:r>
              <a:rPr lang="en-US" sz="2400" dirty="0">
                <a:solidFill>
                  <a:schemeClr val="tx1"/>
                </a:solidFill>
              </a:rPr>
              <a:t>	</a:t>
            </a:r>
            <a:endParaRPr lang="en-US" dirty="0">
              <a:solidFill>
                <a:schemeClr val="tx1"/>
              </a:solidFill>
            </a:endParaRPr>
          </a:p>
        </p:txBody>
      </p:sp>
      <p:cxnSp>
        <p:nvCxnSpPr>
          <p:cNvPr id="3" name="Straight Arrow Connector 2">
            <a:extLst>
              <a:ext uri="{FF2B5EF4-FFF2-40B4-BE49-F238E27FC236}">
                <a16:creationId xmlns:a16="http://schemas.microsoft.com/office/drawing/2014/main" id="{BFE7592A-060C-9797-EF84-FFC07069CB5C}"/>
              </a:ext>
            </a:extLst>
          </p:cNvPr>
          <p:cNvCxnSpPr/>
          <p:nvPr/>
        </p:nvCxnSpPr>
        <p:spPr>
          <a:xfrm>
            <a:off x="5972175" y="1700123"/>
            <a:ext cx="42773" cy="4138702"/>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DA8C3B-751F-227C-A912-F360E9138053}"/>
              </a:ext>
            </a:extLst>
          </p:cNvPr>
          <p:cNvSpPr txBox="1"/>
          <p:nvPr/>
        </p:nvSpPr>
        <p:spPr>
          <a:xfrm>
            <a:off x="556260" y="2678787"/>
            <a:ext cx="5169536"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cs typeface="Calibri" panose="020F0502020204030204"/>
              </a:rPr>
              <a:t>5 Pre-recorded lectures</a:t>
            </a:r>
          </a:p>
          <a:p>
            <a:pPr marL="800100" lvl="1" indent="-342900">
              <a:buFont typeface="+mj-lt"/>
              <a:buAutoNum type="arabicPeriod"/>
            </a:pPr>
            <a:r>
              <a:rPr lang="en-US" dirty="0">
                <a:cs typeface="Calibri" panose="020F0502020204030204"/>
              </a:rPr>
              <a:t>History of the Opioid Epidemic and Treatment Legislation, and buprenorphine</a:t>
            </a:r>
          </a:p>
          <a:p>
            <a:pPr marL="800100" lvl="1" indent="-342900">
              <a:buFont typeface="+mj-lt"/>
              <a:buAutoNum type="arabicPeriod"/>
            </a:pPr>
            <a:r>
              <a:rPr lang="en-US" dirty="0">
                <a:cs typeface="Calibri" panose="020F0502020204030204"/>
              </a:rPr>
              <a:t>Stigma and Treatment Access for patients with chronic pain</a:t>
            </a:r>
          </a:p>
          <a:p>
            <a:pPr marL="800100" lvl="1" indent="-342900">
              <a:buFont typeface="+mj-lt"/>
              <a:buAutoNum type="arabicPeriod"/>
            </a:pPr>
            <a:r>
              <a:rPr lang="en-US" dirty="0">
                <a:cs typeface="Calibri" panose="020F0502020204030204"/>
              </a:rPr>
              <a:t>Introduction to Addiction</a:t>
            </a:r>
          </a:p>
          <a:p>
            <a:pPr marL="800100" lvl="1" indent="-342900">
              <a:buFont typeface="+mj-lt"/>
              <a:buAutoNum type="arabicPeriod"/>
            </a:pPr>
            <a:r>
              <a:rPr lang="en-US" dirty="0">
                <a:cs typeface="Calibri" panose="020F0502020204030204"/>
              </a:rPr>
              <a:t>Exploring behavioral therapies, screening, brief intervention, referral to treatment (SBIRT)</a:t>
            </a:r>
          </a:p>
          <a:p>
            <a:pPr marL="800100" lvl="1" indent="-342900">
              <a:buFont typeface="+mj-lt"/>
              <a:buAutoNum type="arabicPeriod"/>
            </a:pPr>
            <a:r>
              <a:rPr lang="en-US" dirty="0">
                <a:cs typeface="Calibri" panose="020F0502020204030204"/>
              </a:rPr>
              <a:t>Buprenorphine effectiveness, utilization of MOUD, harm reduction strategies</a:t>
            </a:r>
          </a:p>
        </p:txBody>
      </p:sp>
      <p:sp>
        <p:nvSpPr>
          <p:cNvPr id="8" name="TextBox 7">
            <a:extLst>
              <a:ext uri="{FF2B5EF4-FFF2-40B4-BE49-F238E27FC236}">
                <a16:creationId xmlns:a16="http://schemas.microsoft.com/office/drawing/2014/main" id="{01AA2BCD-365F-3657-2990-D504BB385F7E}"/>
              </a:ext>
            </a:extLst>
          </p:cNvPr>
          <p:cNvSpPr txBox="1"/>
          <p:nvPr/>
        </p:nvSpPr>
        <p:spPr>
          <a:xfrm>
            <a:off x="6096000" y="2620352"/>
            <a:ext cx="626084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cs typeface="Calibri"/>
              </a:rPr>
              <a:t>Slide deck of 3 complex patient management scenarios &amp; interactive questions/prompts</a:t>
            </a:r>
          </a:p>
          <a:p>
            <a:pPr marL="742950" lvl="1" indent="-285750">
              <a:buFont typeface="Arial"/>
              <a:buChar char="•"/>
            </a:pPr>
            <a:endParaRPr lang="en-US" sz="2400" dirty="0">
              <a:cs typeface="Calibri"/>
            </a:endParaRPr>
          </a:p>
          <a:p>
            <a:pPr marL="742950" lvl="1" indent="-285750">
              <a:buFont typeface="Arial"/>
              <a:buChar char="•"/>
            </a:pPr>
            <a:endParaRPr lang="en-US" sz="2400" dirty="0">
              <a:cs typeface="Calibri"/>
            </a:endParaRPr>
          </a:p>
          <a:p>
            <a:endParaRPr lang="en-US" sz="2400" dirty="0">
              <a:cs typeface="Calibri"/>
            </a:endParaRPr>
          </a:p>
        </p:txBody>
      </p:sp>
      <p:sp>
        <p:nvSpPr>
          <p:cNvPr id="7" name="Rectangle 6">
            <a:extLst>
              <a:ext uri="{FF2B5EF4-FFF2-40B4-BE49-F238E27FC236}">
                <a16:creationId xmlns:a16="http://schemas.microsoft.com/office/drawing/2014/main" id="{89024B3B-9C9B-703A-1EBA-0C4D430DBC1A}"/>
              </a:ext>
            </a:extLst>
          </p:cNvPr>
          <p:cNvSpPr/>
          <p:nvPr/>
        </p:nvSpPr>
        <p:spPr>
          <a:xfrm>
            <a:off x="6454140" y="4343400"/>
            <a:ext cx="5219700" cy="9372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Calibri"/>
              </a:rPr>
              <a:t>#2- Buprenorphine vs Methadone (Polysubstance Use)</a:t>
            </a:r>
            <a:endParaRPr lang="en-US" dirty="0">
              <a:solidFill>
                <a:schemeClr val="bg1"/>
              </a:solidFill>
            </a:endParaRPr>
          </a:p>
        </p:txBody>
      </p:sp>
      <p:sp>
        <p:nvSpPr>
          <p:cNvPr id="9" name="Rectangle 8">
            <a:extLst>
              <a:ext uri="{FF2B5EF4-FFF2-40B4-BE49-F238E27FC236}">
                <a16:creationId xmlns:a16="http://schemas.microsoft.com/office/drawing/2014/main" id="{3AE8AD0F-5215-6BCD-A656-05B6C8482A33}"/>
              </a:ext>
            </a:extLst>
          </p:cNvPr>
          <p:cNvSpPr/>
          <p:nvPr/>
        </p:nvSpPr>
        <p:spPr>
          <a:xfrm>
            <a:off x="6454140" y="3573780"/>
            <a:ext cx="5181600" cy="624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cs typeface="Calibri"/>
              </a:rPr>
              <a:t>#1- Abstinence vs OUD</a:t>
            </a:r>
            <a:endParaRPr lang="en-US" dirty="0">
              <a:solidFill>
                <a:schemeClr val="bg1"/>
              </a:solidFill>
            </a:endParaRPr>
          </a:p>
        </p:txBody>
      </p:sp>
      <p:sp>
        <p:nvSpPr>
          <p:cNvPr id="11" name="Rectangle 10">
            <a:extLst>
              <a:ext uri="{FF2B5EF4-FFF2-40B4-BE49-F238E27FC236}">
                <a16:creationId xmlns:a16="http://schemas.microsoft.com/office/drawing/2014/main" id="{E174D324-E0D2-1845-E7ED-93FE3A3F9445}"/>
              </a:ext>
            </a:extLst>
          </p:cNvPr>
          <p:cNvSpPr/>
          <p:nvPr/>
        </p:nvSpPr>
        <p:spPr>
          <a:xfrm>
            <a:off x="6446520" y="5486400"/>
            <a:ext cx="5227320" cy="7010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cs typeface="Calibri"/>
              </a:rPr>
              <a:t>#3- Pain or OUD?</a:t>
            </a:r>
            <a:endParaRPr lang="en-US" dirty="0">
              <a:solidFill>
                <a:schemeClr val="bg1"/>
              </a:solidFill>
            </a:endParaRPr>
          </a:p>
        </p:txBody>
      </p:sp>
      <p:sp>
        <p:nvSpPr>
          <p:cNvPr id="10" name="Rectangle 9">
            <a:extLst>
              <a:ext uri="{FF2B5EF4-FFF2-40B4-BE49-F238E27FC236}">
                <a16:creationId xmlns:a16="http://schemas.microsoft.com/office/drawing/2014/main" id="{1B9E44D1-404A-CF60-7040-AEF8F23CBE8E}"/>
              </a:ext>
            </a:extLst>
          </p:cNvPr>
          <p:cNvSpPr/>
          <p:nvPr/>
        </p:nvSpPr>
        <p:spPr>
          <a:xfrm>
            <a:off x="1159282" y="1719385"/>
            <a:ext cx="4435231" cy="7554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74FC40-5D60-0212-66AE-FD3C32BAF995}"/>
              </a:ext>
            </a:extLst>
          </p:cNvPr>
          <p:cNvSpPr/>
          <p:nvPr/>
        </p:nvSpPr>
        <p:spPr>
          <a:xfrm>
            <a:off x="6336974" y="1719385"/>
            <a:ext cx="5581487" cy="7489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0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8D3F-E8B9-7D1D-C018-A7DEA5C43E79}"/>
              </a:ext>
            </a:extLst>
          </p:cNvPr>
          <p:cNvSpPr>
            <a:spLocks noGrp="1"/>
          </p:cNvSpPr>
          <p:nvPr>
            <p:ph type="title"/>
          </p:nvPr>
        </p:nvSpPr>
        <p:spPr>
          <a:xfrm>
            <a:off x="838200" y="365125"/>
            <a:ext cx="11227777" cy="1335088"/>
          </a:xfrm>
        </p:spPr>
        <p:txBody>
          <a:bodyPr/>
          <a:lstStyle/>
          <a:p>
            <a:r>
              <a:rPr lang="en-US">
                <a:cs typeface="Calibri Light"/>
              </a:rPr>
              <a:t>Case Example: Case #1 Abstinence vs MOUD</a:t>
            </a:r>
            <a:endParaRPr lang="en-US"/>
          </a:p>
        </p:txBody>
      </p:sp>
      <p:pic>
        <p:nvPicPr>
          <p:cNvPr id="4" name="Picture 3" descr="A screenshot of a medical procedure&#10;&#10;Description automatically generated">
            <a:extLst>
              <a:ext uri="{FF2B5EF4-FFF2-40B4-BE49-F238E27FC236}">
                <a16:creationId xmlns:a16="http://schemas.microsoft.com/office/drawing/2014/main" id="{785421BF-6980-90A2-B41F-039BA9CE5771}"/>
              </a:ext>
            </a:extLst>
          </p:cNvPr>
          <p:cNvPicPr>
            <a:picLocks noChangeAspect="1"/>
          </p:cNvPicPr>
          <p:nvPr/>
        </p:nvPicPr>
        <p:blipFill>
          <a:blip r:embed="rId3"/>
          <a:stretch>
            <a:fillRect/>
          </a:stretch>
        </p:blipFill>
        <p:spPr>
          <a:xfrm>
            <a:off x="447675" y="1571625"/>
            <a:ext cx="5876925" cy="4295775"/>
          </a:xfrm>
          <a:prstGeom prst="rect">
            <a:avLst/>
          </a:prstGeom>
          <a:ln w="28575">
            <a:solidFill>
              <a:schemeClr val="accent6"/>
            </a:solidFill>
          </a:ln>
        </p:spPr>
      </p:pic>
      <p:pic>
        <p:nvPicPr>
          <p:cNvPr id="7" name="Picture 6" descr="A white background with blue text&#10;&#10;Description automatically generated">
            <a:extLst>
              <a:ext uri="{FF2B5EF4-FFF2-40B4-BE49-F238E27FC236}">
                <a16:creationId xmlns:a16="http://schemas.microsoft.com/office/drawing/2014/main" id="{EA3E4FD1-62D4-F7C1-55A3-7BD1C25231EF}"/>
              </a:ext>
            </a:extLst>
          </p:cNvPr>
          <p:cNvPicPr>
            <a:picLocks noChangeAspect="1"/>
          </p:cNvPicPr>
          <p:nvPr/>
        </p:nvPicPr>
        <p:blipFill>
          <a:blip r:embed="rId4"/>
          <a:stretch>
            <a:fillRect/>
          </a:stretch>
        </p:blipFill>
        <p:spPr>
          <a:xfrm>
            <a:off x="6572250" y="1709738"/>
            <a:ext cx="4724400" cy="3495675"/>
          </a:xfrm>
          <a:prstGeom prst="rect">
            <a:avLst/>
          </a:prstGeom>
          <a:ln w="28575">
            <a:solidFill>
              <a:schemeClr val="accent6"/>
            </a:solidFill>
          </a:ln>
        </p:spPr>
      </p:pic>
      <p:pic>
        <p:nvPicPr>
          <p:cNvPr id="8" name="Picture 7" descr="A white text on a blue background&#10;&#10;Description automatically generated">
            <a:extLst>
              <a:ext uri="{FF2B5EF4-FFF2-40B4-BE49-F238E27FC236}">
                <a16:creationId xmlns:a16="http://schemas.microsoft.com/office/drawing/2014/main" id="{020CD6E2-68C5-A0F9-D6C2-5D7D08089DF5}"/>
              </a:ext>
            </a:extLst>
          </p:cNvPr>
          <p:cNvPicPr>
            <a:picLocks noChangeAspect="1"/>
          </p:cNvPicPr>
          <p:nvPr/>
        </p:nvPicPr>
        <p:blipFill>
          <a:blip r:embed="rId5"/>
          <a:stretch>
            <a:fillRect/>
          </a:stretch>
        </p:blipFill>
        <p:spPr>
          <a:xfrm>
            <a:off x="229279" y="1571625"/>
            <a:ext cx="6276975" cy="4289425"/>
          </a:xfrm>
          <a:prstGeom prst="rect">
            <a:avLst/>
          </a:prstGeom>
          <a:ln w="28575">
            <a:solidFill>
              <a:srgbClr val="00B0F0"/>
            </a:solidFill>
          </a:ln>
        </p:spPr>
      </p:pic>
      <p:pic>
        <p:nvPicPr>
          <p:cNvPr id="5" name="Picture 4" descr="A white text on a white background&#10;&#10;Description automatically generated">
            <a:extLst>
              <a:ext uri="{FF2B5EF4-FFF2-40B4-BE49-F238E27FC236}">
                <a16:creationId xmlns:a16="http://schemas.microsoft.com/office/drawing/2014/main" id="{2D35CC98-11A6-B45D-49EF-3C6F77BD9B50}"/>
              </a:ext>
            </a:extLst>
          </p:cNvPr>
          <p:cNvPicPr>
            <a:picLocks noChangeAspect="1"/>
          </p:cNvPicPr>
          <p:nvPr/>
        </p:nvPicPr>
        <p:blipFill>
          <a:blip r:embed="rId6"/>
          <a:stretch>
            <a:fillRect/>
          </a:stretch>
        </p:blipFill>
        <p:spPr>
          <a:xfrm>
            <a:off x="6456591" y="1701121"/>
            <a:ext cx="5734048" cy="3619954"/>
          </a:xfrm>
          <a:prstGeom prst="rect">
            <a:avLst/>
          </a:prstGeom>
          <a:ln w="28575">
            <a:solidFill>
              <a:srgbClr val="00B0F0"/>
            </a:solidFill>
          </a:ln>
        </p:spPr>
      </p:pic>
      <p:sp>
        <p:nvSpPr>
          <p:cNvPr id="3" name="TextBox 2">
            <a:extLst>
              <a:ext uri="{FF2B5EF4-FFF2-40B4-BE49-F238E27FC236}">
                <a16:creationId xmlns:a16="http://schemas.microsoft.com/office/drawing/2014/main" id="{C60C5EC0-D7EF-BDA1-BAF8-C15480FD0FA9}"/>
              </a:ext>
            </a:extLst>
          </p:cNvPr>
          <p:cNvSpPr txBox="1"/>
          <p:nvPr/>
        </p:nvSpPr>
        <p:spPr>
          <a:xfrm>
            <a:off x="6724650" y="5569545"/>
            <a:ext cx="4821820" cy="923330"/>
          </a:xfrm>
          <a:prstGeom prst="rect">
            <a:avLst/>
          </a:prstGeom>
          <a:noFill/>
        </p:spPr>
        <p:txBody>
          <a:bodyPr wrap="square" rtlCol="0">
            <a:spAutoFit/>
          </a:bodyPr>
          <a:lstStyle/>
          <a:p>
            <a:r>
              <a:rPr lang="en-US" b="1" dirty="0">
                <a:solidFill>
                  <a:schemeClr val="accent2"/>
                </a:solidFill>
              </a:rPr>
              <a:t>Students to discuss and select the most beneficial medication while addressing potential bias for OUD and its treatment.</a:t>
            </a:r>
          </a:p>
        </p:txBody>
      </p:sp>
    </p:spTree>
    <p:extLst>
      <p:ext uri="{BB962C8B-B14F-4D97-AF65-F5344CB8AC3E}">
        <p14:creationId xmlns:p14="http://schemas.microsoft.com/office/powerpoint/2010/main" val="1405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8D3F-E8B9-7D1D-C018-A7DEA5C43E79}"/>
              </a:ext>
            </a:extLst>
          </p:cNvPr>
          <p:cNvSpPr>
            <a:spLocks noGrp="1"/>
          </p:cNvSpPr>
          <p:nvPr>
            <p:ph type="title"/>
          </p:nvPr>
        </p:nvSpPr>
        <p:spPr>
          <a:xfrm>
            <a:off x="838200" y="365125"/>
            <a:ext cx="11227777" cy="1335088"/>
          </a:xfrm>
        </p:spPr>
        <p:txBody>
          <a:bodyPr/>
          <a:lstStyle/>
          <a:p>
            <a:r>
              <a:rPr lang="en-US">
                <a:cs typeface="Calibri Light"/>
              </a:rPr>
              <a:t>Case Example: Case #1 Abstinence vs MOUD</a:t>
            </a:r>
            <a:endParaRPr lang="en-US"/>
          </a:p>
        </p:txBody>
      </p:sp>
      <p:pic>
        <p:nvPicPr>
          <p:cNvPr id="3" name="Picture 2" descr="A white and blue text on a white background&#10;&#10;Description automatically generated">
            <a:extLst>
              <a:ext uri="{FF2B5EF4-FFF2-40B4-BE49-F238E27FC236}">
                <a16:creationId xmlns:a16="http://schemas.microsoft.com/office/drawing/2014/main" id="{A31AC4D9-2104-69A6-E28B-FB7D7CF0FD14}"/>
              </a:ext>
            </a:extLst>
          </p:cNvPr>
          <p:cNvPicPr>
            <a:picLocks noChangeAspect="1"/>
          </p:cNvPicPr>
          <p:nvPr/>
        </p:nvPicPr>
        <p:blipFill>
          <a:blip r:embed="rId3"/>
          <a:stretch>
            <a:fillRect/>
          </a:stretch>
        </p:blipFill>
        <p:spPr>
          <a:xfrm>
            <a:off x="144071" y="1709057"/>
            <a:ext cx="5887687" cy="4376056"/>
          </a:xfrm>
          <a:prstGeom prst="rect">
            <a:avLst/>
          </a:prstGeom>
          <a:ln w="38100">
            <a:solidFill>
              <a:schemeClr val="accent2"/>
            </a:solidFill>
          </a:ln>
        </p:spPr>
      </p:pic>
      <p:pic>
        <p:nvPicPr>
          <p:cNvPr id="6" name="Picture 5" descr="A black and white image of a doctor and a person&#10;&#10;Description automatically generated">
            <a:extLst>
              <a:ext uri="{FF2B5EF4-FFF2-40B4-BE49-F238E27FC236}">
                <a16:creationId xmlns:a16="http://schemas.microsoft.com/office/drawing/2014/main" id="{B0953111-A773-9FC6-3E1A-0998AC4305F2}"/>
              </a:ext>
            </a:extLst>
          </p:cNvPr>
          <p:cNvPicPr>
            <a:picLocks noChangeAspect="1"/>
          </p:cNvPicPr>
          <p:nvPr/>
        </p:nvPicPr>
        <p:blipFill>
          <a:blip r:embed="rId4"/>
          <a:stretch>
            <a:fillRect/>
          </a:stretch>
        </p:blipFill>
        <p:spPr>
          <a:xfrm>
            <a:off x="6049095" y="1629229"/>
            <a:ext cx="6022893" cy="4513944"/>
          </a:xfrm>
          <a:prstGeom prst="rect">
            <a:avLst/>
          </a:prstGeom>
          <a:ln w="38100">
            <a:solidFill>
              <a:schemeClr val="accent2"/>
            </a:solidFill>
          </a:ln>
        </p:spPr>
      </p:pic>
    </p:spTree>
    <p:extLst>
      <p:ext uri="{BB962C8B-B14F-4D97-AF65-F5344CB8AC3E}">
        <p14:creationId xmlns:p14="http://schemas.microsoft.com/office/powerpoint/2010/main" val="407031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EB1B41-2CA1-2DEA-8D1A-30F1BC9C3EF8}"/>
              </a:ext>
            </a:extLst>
          </p:cNvPr>
          <p:cNvSpPr/>
          <p:nvPr/>
        </p:nvSpPr>
        <p:spPr>
          <a:xfrm>
            <a:off x="17631" y="950495"/>
            <a:ext cx="3139440" cy="5623865"/>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5B8738-EE6D-6F9D-E926-6DA0878B8174}"/>
              </a:ext>
            </a:extLst>
          </p:cNvPr>
          <p:cNvSpPr>
            <a:spLocks noGrp="1"/>
          </p:cNvSpPr>
          <p:nvPr>
            <p:ph type="title"/>
          </p:nvPr>
        </p:nvSpPr>
        <p:spPr>
          <a:xfrm>
            <a:off x="316746" y="-151254"/>
            <a:ext cx="9208477" cy="1325563"/>
          </a:xfrm>
        </p:spPr>
        <p:txBody>
          <a:bodyPr>
            <a:normAutofit/>
          </a:bodyPr>
          <a:lstStyle/>
          <a:p>
            <a:r>
              <a:rPr lang="en-US" sz="4000" dirty="0"/>
              <a:t>Methods: Pre-survey</a:t>
            </a:r>
          </a:p>
        </p:txBody>
      </p:sp>
      <p:sp>
        <p:nvSpPr>
          <p:cNvPr id="3" name="Content Placeholder 2">
            <a:extLst>
              <a:ext uri="{FF2B5EF4-FFF2-40B4-BE49-F238E27FC236}">
                <a16:creationId xmlns:a16="http://schemas.microsoft.com/office/drawing/2014/main" id="{DCF3496A-116E-E155-28EB-FFC45C2D6337}"/>
              </a:ext>
            </a:extLst>
          </p:cNvPr>
          <p:cNvSpPr>
            <a:spLocks noGrp="1"/>
          </p:cNvSpPr>
          <p:nvPr>
            <p:ph idx="1"/>
          </p:nvPr>
        </p:nvSpPr>
        <p:spPr>
          <a:xfrm>
            <a:off x="968126" y="1318772"/>
            <a:ext cx="10255747" cy="4563645"/>
          </a:xfrm>
        </p:spPr>
        <p:txBody>
          <a:bodyPr vert="horz" lIns="91440" tIns="45720" rIns="91440" bIns="45720" rtlCol="0" anchor="t">
            <a:normAutofit/>
          </a:bodyPr>
          <a:lstStyle/>
          <a:p>
            <a:pPr marL="0" indent="0">
              <a:buNone/>
            </a:pPr>
            <a:r>
              <a:rPr lang="en-US" sz="2400" b="1" dirty="0"/>
              <a:t>Variables:</a:t>
            </a:r>
          </a:p>
          <a:p>
            <a:pPr marL="457200" indent="-457200">
              <a:buFont typeface="+mj-lt"/>
              <a:buAutoNum type="arabicPeriod"/>
            </a:pPr>
            <a:r>
              <a:rPr lang="en-US" sz="2400" dirty="0">
                <a:solidFill>
                  <a:schemeClr val="tx2"/>
                </a:solidFill>
              </a:rPr>
              <a:t> Demographic (gender, race/ethnicity, highest degree)</a:t>
            </a:r>
            <a:endParaRPr lang="en-US" sz="2400" dirty="0">
              <a:solidFill>
                <a:schemeClr val="tx2"/>
              </a:solidFill>
              <a:ea typeface="Calibri"/>
              <a:cs typeface="Calibri"/>
            </a:endParaRPr>
          </a:p>
          <a:p>
            <a:pPr marL="457200" indent="-457200">
              <a:buFont typeface="+mj-lt"/>
              <a:buAutoNum type="arabicPeriod"/>
            </a:pPr>
            <a:r>
              <a:rPr lang="en-US" sz="2400" dirty="0">
                <a:solidFill>
                  <a:schemeClr val="tx2"/>
                </a:solidFill>
              </a:rPr>
              <a:t>Confidence, knowledge, stigma around MOUD (Likert scale)</a:t>
            </a:r>
            <a:endParaRPr lang="en-US" sz="2400" dirty="0">
              <a:solidFill>
                <a:schemeClr val="tx2"/>
              </a:solidFill>
              <a:ea typeface="Calibri"/>
              <a:cs typeface="Calibri"/>
            </a:endParaRPr>
          </a:p>
          <a:p>
            <a:pPr marL="457200" indent="-457200">
              <a:buFont typeface="+mj-lt"/>
              <a:buAutoNum type="arabicPeriod"/>
            </a:pPr>
            <a:endParaRPr lang="en-US" sz="2400" dirty="0">
              <a:solidFill>
                <a:schemeClr val="tx2"/>
              </a:solidFill>
              <a:ea typeface="Calibri"/>
              <a:cs typeface="Calibri"/>
            </a:endParaRPr>
          </a:p>
          <a:p>
            <a:pPr marL="457200" indent="-457200">
              <a:buFont typeface="+mj-lt"/>
              <a:buAutoNum type="arabicPeriod"/>
            </a:pPr>
            <a:endParaRPr lang="en-US" sz="2400" dirty="0">
              <a:solidFill>
                <a:schemeClr val="tx2"/>
              </a:solidFill>
              <a:ea typeface="Calibri"/>
              <a:cs typeface="Calibri"/>
            </a:endParaRPr>
          </a:p>
          <a:p>
            <a:pPr marL="457200" indent="-457200">
              <a:buFont typeface="+mj-lt"/>
              <a:buAutoNum type="arabicPeriod"/>
            </a:pPr>
            <a:endParaRPr lang="en-US" sz="2400" dirty="0">
              <a:solidFill>
                <a:schemeClr val="tx2"/>
              </a:solidFill>
              <a:ea typeface="Calibri"/>
              <a:cs typeface="Calibri"/>
            </a:endParaRPr>
          </a:p>
          <a:p>
            <a:pPr marL="457200" indent="-457200">
              <a:buFont typeface="+mj-lt"/>
              <a:buAutoNum type="arabicPeriod"/>
            </a:pPr>
            <a:endParaRPr lang="en-US" sz="2400" dirty="0">
              <a:solidFill>
                <a:schemeClr val="tx2"/>
              </a:solidFill>
              <a:ea typeface="Calibri"/>
              <a:cs typeface="Calibri"/>
            </a:endParaRPr>
          </a:p>
          <a:p>
            <a:pPr marL="457200" indent="-457200">
              <a:buFont typeface="+mj-lt"/>
              <a:buAutoNum type="arabicPeriod"/>
            </a:pPr>
            <a:r>
              <a:rPr lang="en-US" sz="2400" dirty="0">
                <a:solidFill>
                  <a:schemeClr val="tx2"/>
                </a:solidFill>
                <a:ea typeface="Calibri"/>
                <a:cs typeface="Calibri"/>
              </a:rPr>
              <a:t>Future Practice: i.e. buprenorphine prescription plans </a:t>
            </a:r>
          </a:p>
          <a:p>
            <a:pPr marL="457200" lvl="1" indent="0">
              <a:buNone/>
            </a:pPr>
            <a:endParaRPr lang="en-US" dirty="0">
              <a:cs typeface="Calibri"/>
            </a:endParaRPr>
          </a:p>
          <a:p>
            <a:pPr marL="742950" lvl="1" indent="-285750"/>
            <a:endParaRPr lang="en-US" dirty="0"/>
          </a:p>
          <a:p>
            <a:pPr marL="742950" lvl="1" indent="-285750"/>
            <a:endParaRPr lang="en-US" dirty="0">
              <a:cs typeface="Calibri"/>
            </a:endParaRPr>
          </a:p>
          <a:p>
            <a:pPr marL="457200" lvl="1" indent="0">
              <a:buNone/>
            </a:pPr>
            <a:endParaRPr lang="en-US" dirty="0">
              <a:cs typeface="Calibri"/>
            </a:endParaRPr>
          </a:p>
          <a:p>
            <a:pPr marL="0" indent="0">
              <a:buNone/>
            </a:pPr>
            <a:endParaRPr lang="en-US" sz="2400" dirty="0">
              <a:cs typeface="Calibri"/>
            </a:endParaRPr>
          </a:p>
        </p:txBody>
      </p:sp>
      <p:sp>
        <p:nvSpPr>
          <p:cNvPr id="9" name="TextBox 8">
            <a:extLst>
              <a:ext uri="{FF2B5EF4-FFF2-40B4-BE49-F238E27FC236}">
                <a16:creationId xmlns:a16="http://schemas.microsoft.com/office/drawing/2014/main" id="{93F35A8D-885A-6678-E378-1E4C4C148004}"/>
              </a:ext>
            </a:extLst>
          </p:cNvPr>
          <p:cNvSpPr txBox="1"/>
          <p:nvPr/>
        </p:nvSpPr>
        <p:spPr>
          <a:xfrm>
            <a:off x="78385" y="283021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2"/>
                </a:solidFill>
                <a:cs typeface="Calibri"/>
              </a:rPr>
              <a:t>Knowledge/</a:t>
            </a:r>
            <a:endParaRPr lang="en-US" sz="2000" b="1" dirty="0">
              <a:solidFill>
                <a:schemeClr val="accent2"/>
              </a:solidFill>
            </a:endParaRPr>
          </a:p>
          <a:p>
            <a:r>
              <a:rPr lang="en-US" sz="2000" b="1" dirty="0">
                <a:solidFill>
                  <a:schemeClr val="accent2"/>
                </a:solidFill>
                <a:cs typeface="Calibri"/>
              </a:rPr>
              <a:t>Stigma</a:t>
            </a:r>
            <a:endParaRPr lang="en-US" sz="2000" b="1" dirty="0">
              <a:solidFill>
                <a:schemeClr val="accent2"/>
              </a:solidFill>
            </a:endParaRPr>
          </a:p>
        </p:txBody>
      </p:sp>
      <p:sp>
        <p:nvSpPr>
          <p:cNvPr id="11" name="Rectangle: Rounded Corners 10">
            <a:extLst>
              <a:ext uri="{FF2B5EF4-FFF2-40B4-BE49-F238E27FC236}">
                <a16:creationId xmlns:a16="http://schemas.microsoft.com/office/drawing/2014/main" id="{EBCFF992-58B0-E117-2C4D-BC72FD73F2C1}"/>
              </a:ext>
            </a:extLst>
          </p:cNvPr>
          <p:cNvSpPr/>
          <p:nvPr/>
        </p:nvSpPr>
        <p:spPr>
          <a:xfrm>
            <a:off x="1539337" y="2747034"/>
            <a:ext cx="9202678" cy="98088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i="1" dirty="0">
                <a:solidFill>
                  <a:schemeClr val="tx2"/>
                </a:solidFill>
                <a:cs typeface="Calibri"/>
              </a:rPr>
              <a:t>I think using an opioid-based medication like methadone or buprenorphine for treatment is just substituting one opioid for another</a:t>
            </a:r>
            <a:endParaRPr lang="en-US" sz="2400" dirty="0">
              <a:solidFill>
                <a:schemeClr val="tx2"/>
              </a:solidFill>
              <a:cs typeface="Calibri" panose="020F0502020204030204"/>
            </a:endParaRPr>
          </a:p>
        </p:txBody>
      </p:sp>
      <p:grpSp>
        <p:nvGrpSpPr>
          <p:cNvPr id="17" name="Group 16">
            <a:extLst>
              <a:ext uri="{FF2B5EF4-FFF2-40B4-BE49-F238E27FC236}">
                <a16:creationId xmlns:a16="http://schemas.microsoft.com/office/drawing/2014/main" id="{75C41B41-6C0F-D642-ACD4-8BCDB4D40214}"/>
              </a:ext>
            </a:extLst>
          </p:cNvPr>
          <p:cNvGrpSpPr/>
          <p:nvPr/>
        </p:nvGrpSpPr>
        <p:grpSpPr>
          <a:xfrm>
            <a:off x="0" y="3787960"/>
            <a:ext cx="10702324" cy="657030"/>
            <a:chOff x="279755" y="3295337"/>
            <a:chExt cx="11226559" cy="657030"/>
          </a:xfrm>
        </p:grpSpPr>
        <p:sp>
          <p:nvSpPr>
            <p:cNvPr id="10" name="TextBox 9">
              <a:extLst>
                <a:ext uri="{FF2B5EF4-FFF2-40B4-BE49-F238E27FC236}">
                  <a16:creationId xmlns:a16="http://schemas.microsoft.com/office/drawing/2014/main" id="{E3055CE3-3450-2376-4F82-A5A956A9FBA4}"/>
                </a:ext>
              </a:extLst>
            </p:cNvPr>
            <p:cNvSpPr txBox="1"/>
            <p:nvPr/>
          </p:nvSpPr>
          <p:spPr>
            <a:xfrm>
              <a:off x="279755" y="344267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2"/>
                  </a:solidFill>
                  <a:cs typeface="Calibri"/>
                </a:rPr>
                <a:t>(Confidence)</a:t>
              </a:r>
            </a:p>
          </p:txBody>
        </p:sp>
        <p:sp>
          <p:nvSpPr>
            <p:cNvPr id="13" name="Rectangle: Rounded Corners 12">
              <a:extLst>
                <a:ext uri="{FF2B5EF4-FFF2-40B4-BE49-F238E27FC236}">
                  <a16:creationId xmlns:a16="http://schemas.microsoft.com/office/drawing/2014/main" id="{097B5A44-7AF4-1592-78B2-48C17490F592}"/>
                </a:ext>
              </a:extLst>
            </p:cNvPr>
            <p:cNvSpPr/>
            <p:nvPr/>
          </p:nvSpPr>
          <p:spPr>
            <a:xfrm>
              <a:off x="1951211" y="3295337"/>
              <a:ext cx="9555103" cy="6570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i="1" dirty="0">
                  <a:solidFill>
                    <a:schemeClr val="tx2"/>
                  </a:solidFill>
                  <a:cs typeface="Calibri"/>
                </a:rPr>
                <a:t>How confident do you feel diagnosing patients with OUD?</a:t>
              </a:r>
              <a:endParaRPr lang="en-US" sz="2400" dirty="0">
                <a:solidFill>
                  <a:schemeClr val="tx2"/>
                </a:solidFill>
              </a:endParaRPr>
            </a:p>
          </p:txBody>
        </p:sp>
      </p:grpSp>
      <p:sp>
        <p:nvSpPr>
          <p:cNvPr id="15" name="Rectangle: Rounded Corners 14">
            <a:extLst>
              <a:ext uri="{FF2B5EF4-FFF2-40B4-BE49-F238E27FC236}">
                <a16:creationId xmlns:a16="http://schemas.microsoft.com/office/drawing/2014/main" id="{C252F484-4173-08A6-0783-CD540AB9B539}"/>
              </a:ext>
            </a:extLst>
          </p:cNvPr>
          <p:cNvSpPr/>
          <p:nvPr/>
        </p:nvSpPr>
        <p:spPr>
          <a:xfrm>
            <a:off x="1503016" y="5031791"/>
            <a:ext cx="9185965" cy="77204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i="1" dirty="0">
                <a:solidFill>
                  <a:schemeClr val="tx2"/>
                </a:solidFill>
                <a:cs typeface="Calibri"/>
              </a:rPr>
              <a:t>How interested are you in prescribing buprenorphine following graduation?</a:t>
            </a:r>
            <a:endParaRPr lang="en-US" sz="2400" dirty="0">
              <a:solidFill>
                <a:schemeClr val="tx2"/>
              </a:solidFill>
            </a:endParaRPr>
          </a:p>
        </p:txBody>
      </p:sp>
    </p:spTree>
    <p:extLst>
      <p:ext uri="{BB962C8B-B14F-4D97-AF65-F5344CB8AC3E}">
        <p14:creationId xmlns:p14="http://schemas.microsoft.com/office/powerpoint/2010/main" val="307327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862BC-2726-AF71-4CBB-8D66677732C6}"/>
              </a:ext>
            </a:extLst>
          </p:cNvPr>
          <p:cNvSpPr/>
          <p:nvPr/>
        </p:nvSpPr>
        <p:spPr>
          <a:xfrm>
            <a:off x="46015" y="2641492"/>
            <a:ext cx="3139440" cy="3525788"/>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B8738-EE6D-6F9D-E926-6DA0878B8174}"/>
              </a:ext>
            </a:extLst>
          </p:cNvPr>
          <p:cNvSpPr>
            <a:spLocks noGrp="1"/>
          </p:cNvSpPr>
          <p:nvPr>
            <p:ph type="title"/>
          </p:nvPr>
        </p:nvSpPr>
        <p:spPr>
          <a:xfrm>
            <a:off x="686954" y="104632"/>
            <a:ext cx="9208477" cy="1325563"/>
          </a:xfrm>
        </p:spPr>
        <p:txBody>
          <a:bodyPr/>
          <a:lstStyle/>
          <a:p>
            <a:r>
              <a:rPr lang="en-US" dirty="0"/>
              <a:t>Methods: Post-survey</a:t>
            </a:r>
          </a:p>
        </p:txBody>
      </p:sp>
      <p:sp>
        <p:nvSpPr>
          <p:cNvPr id="3" name="Content Placeholder 2">
            <a:extLst>
              <a:ext uri="{FF2B5EF4-FFF2-40B4-BE49-F238E27FC236}">
                <a16:creationId xmlns:a16="http://schemas.microsoft.com/office/drawing/2014/main" id="{DCF3496A-116E-E155-28EB-FFC45C2D6337}"/>
              </a:ext>
            </a:extLst>
          </p:cNvPr>
          <p:cNvSpPr>
            <a:spLocks noGrp="1"/>
          </p:cNvSpPr>
          <p:nvPr>
            <p:ph idx="1"/>
          </p:nvPr>
        </p:nvSpPr>
        <p:spPr>
          <a:xfrm>
            <a:off x="838200" y="1406525"/>
            <a:ext cx="10515600" cy="3719355"/>
          </a:xfrm>
        </p:spPr>
        <p:txBody>
          <a:bodyPr vert="horz" lIns="91440" tIns="45720" rIns="91440" bIns="45720" rtlCol="0" anchor="t">
            <a:normAutofit/>
          </a:bodyPr>
          <a:lstStyle/>
          <a:p>
            <a:pPr marL="342900" indent="-342900"/>
            <a:r>
              <a:rPr lang="en-US" sz="2400" dirty="0"/>
              <a:t>Repeated Pre-survey knowledge/confidence questions</a:t>
            </a:r>
          </a:p>
          <a:p>
            <a:pPr marL="342900" indent="-342900"/>
            <a:r>
              <a:rPr lang="en-US" sz="2400" dirty="0"/>
              <a:t>Added a 10 –item Student Perceptions of Interprofessional Clinical Education Revised Instrument (SPICER-2)</a:t>
            </a:r>
            <a:endParaRPr lang="en-US" sz="2400" dirty="0">
              <a:cs typeface="Calibri"/>
            </a:endParaRPr>
          </a:p>
          <a:p>
            <a:pPr marL="800100" lvl="1" indent="-342900"/>
            <a:r>
              <a:rPr lang="en-US" dirty="0"/>
              <a:t>Likert-scale</a:t>
            </a:r>
            <a:endParaRPr lang="en-US" dirty="0">
              <a:cs typeface="Calibri"/>
            </a:endParaRPr>
          </a:p>
          <a:p>
            <a:pPr marL="457200" lvl="1" indent="0">
              <a:buNone/>
            </a:pPr>
            <a:endParaRPr lang="en-US" sz="2800" dirty="0">
              <a:cs typeface="Calibri"/>
            </a:endParaRPr>
          </a:p>
          <a:p>
            <a:pPr marL="342900" indent="-342900"/>
            <a:endParaRPr lang="en-US" sz="3200" dirty="0">
              <a:cs typeface="Calibri" panose="020F0502020204030204"/>
            </a:endParaRPr>
          </a:p>
          <a:p>
            <a:pPr marL="342900" indent="-342900"/>
            <a:endParaRPr lang="en-US" sz="3200" dirty="0">
              <a:cs typeface="Calibri" panose="020F0502020204030204"/>
            </a:endParaRPr>
          </a:p>
          <a:p>
            <a:pPr marL="0" indent="0">
              <a:buNone/>
            </a:pPr>
            <a:endParaRPr lang="en-US" sz="3200" dirty="0">
              <a:cs typeface="Calibri" panose="020F0502020204030204"/>
            </a:endParaRPr>
          </a:p>
          <a:p>
            <a:pPr marL="0" indent="0">
              <a:buNone/>
            </a:pPr>
            <a:endParaRPr lang="en-US" sz="3200" dirty="0">
              <a:ea typeface="Calibri"/>
              <a:cs typeface="Calibri" panose="020F0502020204030204"/>
            </a:endParaRPr>
          </a:p>
          <a:p>
            <a:pPr marL="0" indent="0">
              <a:buNone/>
            </a:pPr>
            <a:endParaRPr lang="en-US" sz="3200" dirty="0">
              <a:ea typeface="Calibri"/>
              <a:cs typeface="Calibri" panose="020F0502020204030204"/>
            </a:endParaRPr>
          </a:p>
        </p:txBody>
      </p:sp>
      <p:sp>
        <p:nvSpPr>
          <p:cNvPr id="4" name="Rectangle 1">
            <a:extLst>
              <a:ext uri="{FF2B5EF4-FFF2-40B4-BE49-F238E27FC236}">
                <a16:creationId xmlns:a16="http://schemas.microsoft.com/office/drawing/2014/main" id="{31CD3548-8E17-8FA8-D659-54BE4DB58074}"/>
              </a:ext>
            </a:extLst>
          </p:cNvPr>
          <p:cNvSpPr>
            <a:spLocks noChangeArrowheads="1"/>
          </p:cNvSpPr>
          <p:nvPr/>
        </p:nvSpPr>
        <p:spPr bwMode="auto">
          <a:xfrm>
            <a:off x="0" y="6589785"/>
            <a:ext cx="27943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rPr>
              <a:t>American Journal of Emergency Medicine</a:t>
            </a:r>
          </a:p>
        </p:txBody>
      </p:sp>
      <p:sp>
        <p:nvSpPr>
          <p:cNvPr id="6" name="Rectangle: Rounded Corners 5">
            <a:extLst>
              <a:ext uri="{FF2B5EF4-FFF2-40B4-BE49-F238E27FC236}">
                <a16:creationId xmlns:a16="http://schemas.microsoft.com/office/drawing/2014/main" id="{D5387D7F-7D18-E944-7C41-0A09658D8F00}"/>
              </a:ext>
            </a:extLst>
          </p:cNvPr>
          <p:cNvSpPr/>
          <p:nvPr/>
        </p:nvSpPr>
        <p:spPr>
          <a:xfrm>
            <a:off x="170033" y="4662272"/>
            <a:ext cx="9574153" cy="5427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i="1" dirty="0">
              <a:solidFill>
                <a:schemeClr val="tx2"/>
              </a:solidFill>
              <a:cs typeface="Calibri"/>
            </a:endParaRPr>
          </a:p>
          <a:p>
            <a:r>
              <a:rPr lang="en-US" sz="2400" i="1" dirty="0">
                <a:solidFill>
                  <a:schemeClr val="tx2"/>
                </a:solidFill>
                <a:cs typeface="Calibri"/>
              </a:rPr>
              <a:t>How satisfied were you with the overall quality of this training?</a:t>
            </a:r>
            <a:endParaRPr lang="en-US" sz="2400" dirty="0">
              <a:solidFill>
                <a:schemeClr val="tx2"/>
              </a:solidFill>
              <a:cs typeface="Calibri"/>
            </a:endParaRPr>
          </a:p>
          <a:p>
            <a:endParaRPr lang="en-US" sz="2400" i="1" dirty="0">
              <a:solidFill>
                <a:schemeClr val="tx2"/>
              </a:solidFill>
              <a:cs typeface="Calibri"/>
            </a:endParaRPr>
          </a:p>
        </p:txBody>
      </p:sp>
      <p:sp>
        <p:nvSpPr>
          <p:cNvPr id="11" name="Rectangle: Rounded Corners 10">
            <a:extLst>
              <a:ext uri="{FF2B5EF4-FFF2-40B4-BE49-F238E27FC236}">
                <a16:creationId xmlns:a16="http://schemas.microsoft.com/office/drawing/2014/main" id="{F5876858-3138-7023-EA11-625B9987A17D}"/>
              </a:ext>
            </a:extLst>
          </p:cNvPr>
          <p:cNvSpPr/>
          <p:nvPr/>
        </p:nvSpPr>
        <p:spPr>
          <a:xfrm>
            <a:off x="170034" y="3792959"/>
            <a:ext cx="9574153" cy="8856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i="1">
                <a:solidFill>
                  <a:schemeClr val="tx2"/>
                </a:solidFill>
                <a:cs typeface="Calibri"/>
              </a:rPr>
              <a:t>My facilitator provided sufficient opportunities for interprofessional exchange between students</a:t>
            </a:r>
            <a:endParaRPr lang="en-US" sz="2400">
              <a:solidFill>
                <a:schemeClr val="tx2"/>
              </a:solidFill>
            </a:endParaRPr>
          </a:p>
        </p:txBody>
      </p:sp>
      <p:sp>
        <p:nvSpPr>
          <p:cNvPr id="13" name="Rectangle: Rounded Corners 12">
            <a:extLst>
              <a:ext uri="{FF2B5EF4-FFF2-40B4-BE49-F238E27FC236}">
                <a16:creationId xmlns:a16="http://schemas.microsoft.com/office/drawing/2014/main" id="{D838470B-C8B1-4016-02FE-3D711A577BC0}"/>
              </a:ext>
            </a:extLst>
          </p:cNvPr>
          <p:cNvSpPr/>
          <p:nvPr/>
        </p:nvSpPr>
        <p:spPr>
          <a:xfrm>
            <a:off x="170035" y="2927200"/>
            <a:ext cx="9574153" cy="86658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i="1">
                <a:solidFill>
                  <a:schemeClr val="tx2"/>
                </a:solidFill>
                <a:cs typeface="Calibri"/>
              </a:rPr>
              <a:t>Due to this workshop, my role in an interprofessional team caring for an OUD patient is now clearer to me</a:t>
            </a:r>
            <a:endParaRPr lang="en-US" sz="2400">
              <a:solidFill>
                <a:schemeClr val="tx2"/>
              </a:solidFill>
            </a:endParaRPr>
          </a:p>
        </p:txBody>
      </p:sp>
      <p:sp>
        <p:nvSpPr>
          <p:cNvPr id="7" name="TextBox 6">
            <a:extLst>
              <a:ext uri="{FF2B5EF4-FFF2-40B4-BE49-F238E27FC236}">
                <a16:creationId xmlns:a16="http://schemas.microsoft.com/office/drawing/2014/main" id="{8CAE5B72-A899-A674-01CB-2AFCC3329EA0}"/>
              </a:ext>
            </a:extLst>
          </p:cNvPr>
          <p:cNvSpPr txBox="1"/>
          <p:nvPr/>
        </p:nvSpPr>
        <p:spPr>
          <a:xfrm>
            <a:off x="282536" y="5391830"/>
            <a:ext cx="8009020" cy="461665"/>
          </a:xfrm>
          <a:prstGeom prst="rect">
            <a:avLst/>
          </a:prstGeom>
          <a:noFill/>
        </p:spPr>
        <p:txBody>
          <a:bodyPr wrap="square">
            <a:spAutoFit/>
          </a:bodyPr>
          <a:lstStyle/>
          <a:p>
            <a:pPr marL="342900" indent="-342900">
              <a:buFont typeface="Arial" panose="020B0604020202020204" pitchFamily="34" charset="0"/>
              <a:buChar char="•"/>
            </a:pPr>
            <a:r>
              <a:rPr lang="en-US" sz="2400" dirty="0"/>
              <a:t>Free response questions (additional feedback)</a:t>
            </a:r>
          </a:p>
        </p:txBody>
      </p:sp>
      <p:sp>
        <p:nvSpPr>
          <p:cNvPr id="5" name="TextBox 4">
            <a:extLst>
              <a:ext uri="{FF2B5EF4-FFF2-40B4-BE49-F238E27FC236}">
                <a16:creationId xmlns:a16="http://schemas.microsoft.com/office/drawing/2014/main" id="{48068A79-7D2B-4A4F-5184-359E243A9B40}"/>
              </a:ext>
            </a:extLst>
          </p:cNvPr>
          <p:cNvSpPr txBox="1"/>
          <p:nvPr/>
        </p:nvSpPr>
        <p:spPr>
          <a:xfrm>
            <a:off x="10238874" y="3705992"/>
            <a:ext cx="2229852" cy="646331"/>
          </a:xfrm>
          <a:prstGeom prst="rect">
            <a:avLst/>
          </a:prstGeom>
          <a:noFill/>
        </p:spPr>
        <p:txBody>
          <a:bodyPr wrap="square" rtlCol="0">
            <a:spAutoFit/>
          </a:bodyPr>
          <a:lstStyle/>
          <a:p>
            <a:r>
              <a:rPr lang="en-US" b="1" dirty="0">
                <a:solidFill>
                  <a:schemeClr val="accent2"/>
                </a:solidFill>
              </a:rPr>
              <a:t>Interprofessional roles &amp; approaches</a:t>
            </a:r>
          </a:p>
        </p:txBody>
      </p:sp>
      <p:sp>
        <p:nvSpPr>
          <p:cNvPr id="8" name="Right Brace 7">
            <a:extLst>
              <a:ext uri="{FF2B5EF4-FFF2-40B4-BE49-F238E27FC236}">
                <a16:creationId xmlns:a16="http://schemas.microsoft.com/office/drawing/2014/main" id="{66C87FF3-AB15-3CAF-026E-76A830D904E0}"/>
              </a:ext>
            </a:extLst>
          </p:cNvPr>
          <p:cNvSpPr/>
          <p:nvPr/>
        </p:nvSpPr>
        <p:spPr>
          <a:xfrm>
            <a:off x="9744186" y="2853314"/>
            <a:ext cx="302491" cy="2351688"/>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18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18F4-BD60-607C-7F78-A319BA825695}"/>
              </a:ext>
            </a:extLst>
          </p:cNvPr>
          <p:cNvSpPr>
            <a:spLocks noGrp="1"/>
          </p:cNvSpPr>
          <p:nvPr>
            <p:ph type="title"/>
          </p:nvPr>
        </p:nvSpPr>
        <p:spPr>
          <a:xfrm>
            <a:off x="838200" y="-167856"/>
            <a:ext cx="10325100" cy="1325563"/>
          </a:xfrm>
        </p:spPr>
        <p:txBody>
          <a:bodyPr/>
          <a:lstStyle/>
          <a:p>
            <a:r>
              <a:rPr lang="en-US" dirty="0"/>
              <a:t>Results: Student Attendance &amp; Participation</a:t>
            </a:r>
          </a:p>
        </p:txBody>
      </p:sp>
      <p:sp>
        <p:nvSpPr>
          <p:cNvPr id="3" name="Content Placeholder 2">
            <a:extLst>
              <a:ext uri="{FF2B5EF4-FFF2-40B4-BE49-F238E27FC236}">
                <a16:creationId xmlns:a16="http://schemas.microsoft.com/office/drawing/2014/main" id="{1B07E579-733C-4BEE-35EC-D81CA3F5E3EE}"/>
              </a:ext>
            </a:extLst>
          </p:cNvPr>
          <p:cNvSpPr>
            <a:spLocks noGrp="1"/>
          </p:cNvSpPr>
          <p:nvPr>
            <p:ph idx="1"/>
          </p:nvPr>
        </p:nvSpPr>
        <p:spPr>
          <a:xfrm>
            <a:off x="1852613" y="-29339"/>
            <a:ext cx="5124450" cy="2203450"/>
          </a:xfrm>
        </p:spPr>
        <p:txBody>
          <a:bodyPr>
            <a:normAutofit/>
          </a:bodyPr>
          <a:lstStyle/>
          <a:p>
            <a:pPr marL="0" indent="0">
              <a:buNone/>
            </a:pPr>
            <a:endParaRPr lang="en-US"/>
          </a:p>
          <a:p>
            <a:pPr lvl="1"/>
            <a:endParaRPr lang="en-US"/>
          </a:p>
          <a:p>
            <a:pPr lvl="1"/>
            <a:endParaRPr lang="en-US"/>
          </a:p>
          <a:p>
            <a:pPr lvl="1"/>
            <a:endParaRPr lang="en-US"/>
          </a:p>
          <a:p>
            <a:endParaRPr lang="en-US"/>
          </a:p>
          <a:p>
            <a:endParaRPr lang="en-US"/>
          </a:p>
          <a:p>
            <a:endParaRPr lang="en-US"/>
          </a:p>
        </p:txBody>
      </p:sp>
      <p:sp>
        <p:nvSpPr>
          <p:cNvPr id="7" name="TextBox 6">
            <a:extLst>
              <a:ext uri="{FF2B5EF4-FFF2-40B4-BE49-F238E27FC236}">
                <a16:creationId xmlns:a16="http://schemas.microsoft.com/office/drawing/2014/main" id="{8581F3A0-DFCF-820B-3BF0-926B9377D641}"/>
              </a:ext>
            </a:extLst>
          </p:cNvPr>
          <p:cNvSpPr txBox="1"/>
          <p:nvPr/>
        </p:nvSpPr>
        <p:spPr>
          <a:xfrm>
            <a:off x="779094" y="736734"/>
            <a:ext cx="10443312" cy="523220"/>
          </a:xfrm>
          <a:prstGeom prst="rect">
            <a:avLst/>
          </a:prstGeom>
          <a:noFill/>
        </p:spPr>
        <p:txBody>
          <a:bodyPr wrap="square" rtlCol="0">
            <a:spAutoFit/>
          </a:bodyPr>
          <a:lstStyle/>
          <a:p>
            <a:pPr algn="ctr"/>
            <a:r>
              <a:rPr lang="en-US" sz="2800" b="1" dirty="0"/>
              <a:t>Demographics/Attendance (pre-survey completion): </a:t>
            </a:r>
            <a:r>
              <a:rPr lang="en-US" sz="2800" dirty="0"/>
              <a:t>459 Students</a:t>
            </a:r>
          </a:p>
        </p:txBody>
      </p:sp>
      <p:pic>
        <p:nvPicPr>
          <p:cNvPr id="13" name="Picture 12">
            <a:extLst>
              <a:ext uri="{FF2B5EF4-FFF2-40B4-BE49-F238E27FC236}">
                <a16:creationId xmlns:a16="http://schemas.microsoft.com/office/drawing/2014/main" id="{787CAD8D-75CD-E0DD-05CD-22EA48FE6331}"/>
              </a:ext>
            </a:extLst>
          </p:cNvPr>
          <p:cNvPicPr>
            <a:picLocks noChangeAspect="1"/>
          </p:cNvPicPr>
          <p:nvPr/>
        </p:nvPicPr>
        <p:blipFill>
          <a:blip r:embed="rId3"/>
          <a:stretch>
            <a:fillRect/>
          </a:stretch>
        </p:blipFill>
        <p:spPr>
          <a:xfrm>
            <a:off x="6139434" y="2035972"/>
            <a:ext cx="5403718" cy="3257996"/>
          </a:xfrm>
          <a:prstGeom prst="rect">
            <a:avLst/>
          </a:prstGeom>
          <a:ln w="19050">
            <a:solidFill>
              <a:schemeClr val="tx2"/>
            </a:solidFill>
          </a:ln>
        </p:spPr>
      </p:pic>
      <p:sp>
        <p:nvSpPr>
          <p:cNvPr id="14" name="TextBox 13">
            <a:extLst>
              <a:ext uri="{FF2B5EF4-FFF2-40B4-BE49-F238E27FC236}">
                <a16:creationId xmlns:a16="http://schemas.microsoft.com/office/drawing/2014/main" id="{122D4F01-D4C4-5B4D-FD7A-725CAC51249E}"/>
              </a:ext>
            </a:extLst>
          </p:cNvPr>
          <p:cNvSpPr txBox="1"/>
          <p:nvPr/>
        </p:nvSpPr>
        <p:spPr>
          <a:xfrm>
            <a:off x="1283498" y="1089446"/>
            <a:ext cx="8839880" cy="523220"/>
          </a:xfrm>
          <a:prstGeom prst="rect">
            <a:avLst/>
          </a:prstGeom>
          <a:noFill/>
        </p:spPr>
        <p:txBody>
          <a:bodyPr wrap="square" rtlCol="0">
            <a:spAutoFit/>
          </a:bodyPr>
          <a:lstStyle/>
          <a:p>
            <a:pPr algn="ctr"/>
            <a:r>
              <a:rPr lang="en-US" sz="2800" b="1" dirty="0"/>
              <a:t>Post-Survey Completion: </a:t>
            </a:r>
            <a:r>
              <a:rPr lang="en-US" sz="2800" dirty="0"/>
              <a:t>394 Students</a:t>
            </a:r>
          </a:p>
        </p:txBody>
      </p:sp>
      <p:pic>
        <p:nvPicPr>
          <p:cNvPr id="6" name="Picture 5">
            <a:extLst>
              <a:ext uri="{FF2B5EF4-FFF2-40B4-BE49-F238E27FC236}">
                <a16:creationId xmlns:a16="http://schemas.microsoft.com/office/drawing/2014/main" id="{0DFA6695-14DA-4325-3DCA-618ED5CB6E06}"/>
              </a:ext>
            </a:extLst>
          </p:cNvPr>
          <p:cNvPicPr>
            <a:picLocks noChangeAspect="1"/>
          </p:cNvPicPr>
          <p:nvPr/>
        </p:nvPicPr>
        <p:blipFill>
          <a:blip r:embed="rId4"/>
          <a:srcRect l="12043" r="9418" b="40457"/>
          <a:stretch/>
        </p:blipFill>
        <p:spPr>
          <a:xfrm>
            <a:off x="68542" y="2153855"/>
            <a:ext cx="2962305" cy="3360377"/>
          </a:xfrm>
          <a:prstGeom prst="rect">
            <a:avLst/>
          </a:prstGeom>
          <a:ln w="19050">
            <a:solidFill>
              <a:schemeClr val="tx2"/>
            </a:solidFill>
          </a:ln>
        </p:spPr>
      </p:pic>
      <p:pic>
        <p:nvPicPr>
          <p:cNvPr id="8" name="Picture 7">
            <a:extLst>
              <a:ext uri="{FF2B5EF4-FFF2-40B4-BE49-F238E27FC236}">
                <a16:creationId xmlns:a16="http://schemas.microsoft.com/office/drawing/2014/main" id="{781360C2-6AA3-E5CB-B4AF-44D7F94B66E3}"/>
              </a:ext>
            </a:extLst>
          </p:cNvPr>
          <p:cNvPicPr>
            <a:picLocks noChangeAspect="1"/>
          </p:cNvPicPr>
          <p:nvPr/>
        </p:nvPicPr>
        <p:blipFill>
          <a:blip r:embed="rId4"/>
          <a:srcRect l="8515" t="59605" r="9798" b="-253"/>
          <a:stretch/>
        </p:blipFill>
        <p:spPr>
          <a:xfrm>
            <a:off x="3092280" y="2869968"/>
            <a:ext cx="2962305" cy="2205604"/>
          </a:xfrm>
          <a:prstGeom prst="rect">
            <a:avLst/>
          </a:prstGeom>
          <a:ln w="19050">
            <a:solidFill>
              <a:schemeClr val="tx2"/>
            </a:solidFill>
          </a:ln>
        </p:spPr>
      </p:pic>
      <p:pic>
        <p:nvPicPr>
          <p:cNvPr id="4" name="Picture 3">
            <a:extLst>
              <a:ext uri="{FF2B5EF4-FFF2-40B4-BE49-F238E27FC236}">
                <a16:creationId xmlns:a16="http://schemas.microsoft.com/office/drawing/2014/main" id="{618EA38E-56D8-F31F-A912-169C2C684E2E}"/>
              </a:ext>
            </a:extLst>
          </p:cNvPr>
          <p:cNvPicPr>
            <a:picLocks noChangeAspect="1"/>
          </p:cNvPicPr>
          <p:nvPr/>
        </p:nvPicPr>
        <p:blipFill>
          <a:blip r:embed="rId5"/>
          <a:stretch>
            <a:fillRect/>
          </a:stretch>
        </p:blipFill>
        <p:spPr>
          <a:xfrm>
            <a:off x="6137417" y="2035973"/>
            <a:ext cx="5427134" cy="3257995"/>
          </a:xfrm>
          <a:prstGeom prst="rect">
            <a:avLst/>
          </a:prstGeom>
          <a:ln w="19050">
            <a:solidFill>
              <a:schemeClr val="bg2">
                <a:lumMod val="50000"/>
              </a:schemeClr>
            </a:solidFill>
          </a:ln>
        </p:spPr>
      </p:pic>
    </p:spTree>
    <p:extLst>
      <p:ext uri="{BB962C8B-B14F-4D97-AF65-F5344CB8AC3E}">
        <p14:creationId xmlns:p14="http://schemas.microsoft.com/office/powerpoint/2010/main" val="16569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724D5C-6C22-3B28-6430-A473B4DAE4AA}"/>
              </a:ext>
            </a:extLst>
          </p:cNvPr>
          <p:cNvSpPr txBox="1"/>
          <p:nvPr/>
        </p:nvSpPr>
        <p:spPr>
          <a:xfrm>
            <a:off x="3051175" y="6092824"/>
            <a:ext cx="9017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30000" err="1">
                <a:solidFill>
                  <a:schemeClr val="tx2"/>
                </a:solidFill>
                <a:latin typeface="Calibri"/>
                <a:cs typeface="Times New Roman"/>
              </a:rPr>
              <a:t>a</a:t>
            </a:r>
            <a:r>
              <a:rPr lang="en-US" sz="1100" err="1">
                <a:solidFill>
                  <a:schemeClr val="tx2"/>
                </a:solidFill>
                <a:latin typeface="Calibri"/>
                <a:cs typeface="Times New Roman"/>
              </a:rPr>
              <a:t>Variables</a:t>
            </a:r>
            <a:r>
              <a:rPr lang="en-US" sz="1100">
                <a:solidFill>
                  <a:schemeClr val="tx2"/>
                </a:solidFill>
                <a:latin typeface="Calibri"/>
                <a:cs typeface="Times New Roman"/>
              </a:rPr>
              <a:t> were reverse coded for consistency in valence.; </a:t>
            </a:r>
            <a:r>
              <a:rPr lang="en-US" sz="1100" baseline="30000" err="1">
                <a:solidFill>
                  <a:schemeClr val="tx2"/>
                </a:solidFill>
                <a:latin typeface="Calibri"/>
                <a:cs typeface="Times New Roman"/>
              </a:rPr>
              <a:t>b</a:t>
            </a:r>
            <a:r>
              <a:rPr lang="en-US" sz="1100" err="1">
                <a:solidFill>
                  <a:schemeClr val="tx2"/>
                </a:solidFill>
                <a:latin typeface="Calibri"/>
                <a:cs typeface="Times New Roman"/>
              </a:rPr>
              <a:t>Overall</a:t>
            </a:r>
            <a:r>
              <a:rPr lang="en-US" sz="1100">
                <a:solidFill>
                  <a:schemeClr val="tx2"/>
                </a:solidFill>
                <a:latin typeface="Calibri"/>
                <a:cs typeface="Times New Roman"/>
              </a:rPr>
              <a:t> knowledge score was composed of the following measures: "Which of the following are evidence-based medications for opioid use disorder?"; "How does Buprenorphine work?"; "Moderate to severe opioid use disorder is different from simple physical dependence because:"</a:t>
            </a:r>
            <a:br>
              <a:rPr lang="en-US" sz="1100">
                <a:solidFill>
                  <a:schemeClr val="tx2"/>
                </a:solidFill>
                <a:latin typeface="Calibri"/>
                <a:cs typeface="Times New Roman"/>
              </a:rPr>
            </a:br>
            <a:r>
              <a:rPr lang="en-US" sz="1100">
                <a:solidFill>
                  <a:schemeClr val="tx2"/>
                </a:solidFill>
                <a:latin typeface="Calibri"/>
                <a:cs typeface="Times New Roman"/>
              </a:rPr>
              <a:t>*Moderate Effect Size Magnitude; **Large Effect Size Magnitude</a:t>
            </a:r>
            <a:endParaRPr lang="en-US" sz="1100">
              <a:solidFill>
                <a:schemeClr val="tx2"/>
              </a:solidFill>
              <a:latin typeface="Calibri"/>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BB63AD71-933E-A5FF-A584-EAD3B3169F73}"/>
                  </a:ext>
                </a:extLst>
              </p14:cNvPr>
              <p14:cNvContentPartPr/>
              <p14:nvPr/>
            </p14:nvContentPartPr>
            <p14:xfrm>
              <a:off x="41274" y="-596899"/>
              <a:ext cx="15875" cy="15875"/>
            </p14:xfrm>
          </p:contentPart>
        </mc:Choice>
        <mc:Fallback xmlns="">
          <p:pic>
            <p:nvPicPr>
              <p:cNvPr id="13" name="Ink 12">
                <a:extLst>
                  <a:ext uri="{FF2B5EF4-FFF2-40B4-BE49-F238E27FC236}">
                    <a16:creationId xmlns:a16="http://schemas.microsoft.com/office/drawing/2014/main" id="{BB63AD71-933E-A5FF-A584-EAD3B3169F73}"/>
                  </a:ext>
                </a:extLst>
              </p:cNvPr>
              <p:cNvPicPr/>
              <p:nvPr/>
            </p:nvPicPr>
            <p:blipFill>
              <a:blip r:embed="rId5"/>
              <a:stretch>
                <a:fillRect/>
              </a:stretch>
            </p:blipFill>
            <p:spPr>
              <a:xfrm>
                <a:off x="-355601" y="-993774"/>
                <a:ext cx="793750" cy="793750"/>
              </a:xfrm>
              <a:prstGeom prst="rect">
                <a:avLst/>
              </a:prstGeom>
            </p:spPr>
          </p:pic>
        </mc:Fallback>
      </mc:AlternateContent>
      <p:sp>
        <p:nvSpPr>
          <p:cNvPr id="3" name="Title 1">
            <a:extLst>
              <a:ext uri="{FF2B5EF4-FFF2-40B4-BE49-F238E27FC236}">
                <a16:creationId xmlns:a16="http://schemas.microsoft.com/office/drawing/2014/main" id="{161C129A-F3A6-C567-F5EF-8F18F308C24A}"/>
              </a:ext>
            </a:extLst>
          </p:cNvPr>
          <p:cNvSpPr>
            <a:spLocks noGrp="1"/>
          </p:cNvSpPr>
          <p:nvPr>
            <p:ph type="title"/>
          </p:nvPr>
        </p:nvSpPr>
        <p:spPr>
          <a:xfrm>
            <a:off x="536276" y="135087"/>
            <a:ext cx="10890627" cy="1325563"/>
          </a:xfrm>
        </p:spPr>
        <p:txBody>
          <a:bodyPr/>
          <a:lstStyle/>
          <a:p>
            <a:r>
              <a:rPr lang="en-US">
                <a:cs typeface="Calibri Light"/>
              </a:rPr>
              <a:t>Analyzing Pre-Post Surveys: Confidence</a:t>
            </a:r>
          </a:p>
        </p:txBody>
      </p:sp>
      <p:graphicFrame>
        <p:nvGraphicFramePr>
          <p:cNvPr id="6" name="Table 5">
            <a:extLst>
              <a:ext uri="{FF2B5EF4-FFF2-40B4-BE49-F238E27FC236}">
                <a16:creationId xmlns:a16="http://schemas.microsoft.com/office/drawing/2014/main" id="{5E392F55-E465-4110-E2C2-8671E3204D1E}"/>
              </a:ext>
            </a:extLst>
          </p:cNvPr>
          <p:cNvGraphicFramePr>
            <a:graphicFrameLocks noGrp="1"/>
          </p:cNvGraphicFramePr>
          <p:nvPr>
            <p:extLst>
              <p:ext uri="{D42A27DB-BD31-4B8C-83A1-F6EECF244321}">
                <p14:modId xmlns:p14="http://schemas.microsoft.com/office/powerpoint/2010/main" val="1349934605"/>
              </p:ext>
            </p:extLst>
          </p:nvPr>
        </p:nvGraphicFramePr>
        <p:xfrm>
          <a:off x="7562850" y="2009775"/>
          <a:ext cx="3919901" cy="2330359"/>
        </p:xfrm>
        <a:graphic>
          <a:graphicData uri="http://schemas.openxmlformats.org/drawingml/2006/table">
            <a:tbl>
              <a:tblPr bandRow="1">
                <a:tableStyleId>{5C22544A-7EE6-4342-B048-85BDC9FD1C3A}</a:tableStyleId>
              </a:tblPr>
              <a:tblGrid>
                <a:gridCol w="642256">
                  <a:extLst>
                    <a:ext uri="{9D8B030D-6E8A-4147-A177-3AD203B41FA5}">
                      <a16:colId xmlns:a16="http://schemas.microsoft.com/office/drawing/2014/main" val="2179332864"/>
                    </a:ext>
                  </a:extLst>
                </a:gridCol>
                <a:gridCol w="947057">
                  <a:extLst>
                    <a:ext uri="{9D8B030D-6E8A-4147-A177-3AD203B41FA5}">
                      <a16:colId xmlns:a16="http://schemas.microsoft.com/office/drawing/2014/main" val="2079826632"/>
                    </a:ext>
                  </a:extLst>
                </a:gridCol>
                <a:gridCol w="1023257">
                  <a:extLst>
                    <a:ext uri="{9D8B030D-6E8A-4147-A177-3AD203B41FA5}">
                      <a16:colId xmlns:a16="http://schemas.microsoft.com/office/drawing/2014/main" val="4202971667"/>
                    </a:ext>
                  </a:extLst>
                </a:gridCol>
                <a:gridCol w="1307331">
                  <a:extLst>
                    <a:ext uri="{9D8B030D-6E8A-4147-A177-3AD203B41FA5}">
                      <a16:colId xmlns:a16="http://schemas.microsoft.com/office/drawing/2014/main" val="588490656"/>
                    </a:ext>
                  </a:extLst>
                </a:gridCol>
              </a:tblGrid>
              <a:tr h="370114">
                <a:tc gridSpan="4">
                  <a:txBody>
                    <a:bodyPr/>
                    <a:lstStyle/>
                    <a:p>
                      <a:pPr>
                        <a:buNone/>
                      </a:pP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5680418"/>
                  </a:ext>
                </a:extLst>
              </a:tr>
              <a:tr h="533400">
                <a:tc>
                  <a:txBody>
                    <a:bodyPr/>
                    <a:lstStyle/>
                    <a:p>
                      <a:pPr algn="ctr" fontAlgn="ctr"/>
                      <a:r>
                        <a:rPr lang="en-US" sz="1800" b="1">
                          <a:effectLst/>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a:effectLst/>
                          <a:latin typeface="Calibri"/>
                        </a:rPr>
                        <a:t>p-value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a:effectLst/>
                          <a:latin typeface="Calibri"/>
                        </a:rPr>
                        <a:t>Effect Size (Cohen's d; 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a:effectLst/>
                          <a:latin typeface="Calibri"/>
                        </a:rPr>
                        <a:t>Effect Size Magnitude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2729843"/>
                  </a:ext>
                </a:extLst>
              </a:tr>
              <a:tr h="203200">
                <a:tc gridSpan="4">
                  <a:txBody>
                    <a:bodyPr/>
                    <a:lstStyle/>
                    <a:p>
                      <a:pPr>
                        <a:buNone/>
                      </a:pPr>
                      <a:endParaRPr lang="en-US"/>
                    </a:p>
                  </a:txBody>
                  <a:tcPr>
                    <a:lnT w="6350" cap="flat" cmpd="sng" algn="ctr">
                      <a:solidFill>
                        <a:srgbClr val="000000"/>
                      </a:solidFill>
                      <a:prstDash val="solid"/>
                      <a:round/>
                      <a:headEnd type="none" w="med" len="med"/>
                      <a:tailEnd type="none" w="med" len="med"/>
                    </a:lnT>
                  </a:tcPr>
                </a:tc>
                <a:tc hMerge="1">
                  <a:txBody>
                    <a:bodyPr/>
                    <a:lstStyle/>
                    <a:p>
                      <a:endParaRPr lang="en-US"/>
                    </a:p>
                  </a:txBody>
                  <a:tcPr>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6052422"/>
                  </a:ext>
                </a:extLst>
              </a:tr>
              <a:tr h="381000">
                <a:tc>
                  <a:txBody>
                    <a:bodyPr/>
                    <a:lstStyle/>
                    <a:p>
                      <a:pPr algn="ctr" fontAlgn="ctr"/>
                      <a:r>
                        <a:rPr lang="en-US" sz="1800">
                          <a:effectLst/>
                          <a:latin typeface="Calibri"/>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a:effectLst/>
                          <a:latin typeface="Calibri"/>
                        </a:rPr>
                        <a:t>&lt;0.001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a:effectLst/>
                          <a:latin typeface="Calibri"/>
                        </a:rPr>
                        <a:t>0.75</a:t>
                      </a:r>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a:effectLst/>
                          <a:highlight>
                            <a:srgbClr val="FFFF00"/>
                          </a:highlight>
                          <a:latin typeface="Calibri"/>
                        </a:rPr>
                        <a:t>Large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15316399"/>
                  </a:ext>
                </a:extLst>
              </a:tr>
              <a:tr h="381000">
                <a:tc>
                  <a:txBody>
                    <a:bodyPr/>
                    <a:lstStyle/>
                    <a:p>
                      <a:pPr algn="ctr" fontAlgn="ctr"/>
                      <a:r>
                        <a:rPr lang="en-US" sz="1800">
                          <a:effectLst/>
                          <a:latin typeface="Calibri"/>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a:effectLst/>
                          <a:latin typeface="Calibri"/>
                        </a:rPr>
                        <a:t>&lt;0.001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a:effectLst/>
                          <a:latin typeface="Calibri"/>
                        </a:rPr>
                        <a:t>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dirty="0">
                          <a:effectLst/>
                          <a:highlight>
                            <a:srgbClr val="FFFF00"/>
                          </a:highlight>
                          <a:latin typeface="Calibri"/>
                        </a:rPr>
                        <a:t>Large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0193193"/>
                  </a:ext>
                </a:extLst>
              </a:tr>
            </a:tbl>
          </a:graphicData>
        </a:graphic>
      </p:graphicFrame>
      <p:pic>
        <p:nvPicPr>
          <p:cNvPr id="2" name="Picture 1" descr="A graph of survey response values&#10;&#10;Description automatically generated">
            <a:extLst>
              <a:ext uri="{FF2B5EF4-FFF2-40B4-BE49-F238E27FC236}">
                <a16:creationId xmlns:a16="http://schemas.microsoft.com/office/drawing/2014/main" id="{672F1AEE-AE6C-02F1-FB08-A5741CC0DDAB}"/>
              </a:ext>
            </a:extLst>
          </p:cNvPr>
          <p:cNvPicPr>
            <a:picLocks noChangeAspect="1"/>
          </p:cNvPicPr>
          <p:nvPr/>
        </p:nvPicPr>
        <p:blipFill>
          <a:blip r:embed="rId6"/>
          <a:stretch>
            <a:fillRect/>
          </a:stretch>
        </p:blipFill>
        <p:spPr>
          <a:xfrm>
            <a:off x="139423" y="1299684"/>
            <a:ext cx="7420252" cy="4474374"/>
          </a:xfrm>
          <a:prstGeom prst="rect">
            <a:avLst/>
          </a:prstGeom>
          <a:ln w="19050">
            <a:solidFill>
              <a:schemeClr val="tx2"/>
            </a:solidFill>
          </a:ln>
        </p:spPr>
      </p:pic>
    </p:spTree>
    <p:extLst>
      <p:ext uri="{BB962C8B-B14F-4D97-AF65-F5344CB8AC3E}">
        <p14:creationId xmlns:p14="http://schemas.microsoft.com/office/powerpoint/2010/main" val="193305127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FC55-6DBA-C90A-8F6C-C4C47B5496B5}"/>
              </a:ext>
            </a:extLst>
          </p:cNvPr>
          <p:cNvSpPr>
            <a:spLocks noGrp="1"/>
          </p:cNvSpPr>
          <p:nvPr>
            <p:ph type="title"/>
          </p:nvPr>
        </p:nvSpPr>
        <p:spPr>
          <a:xfrm>
            <a:off x="593785" y="-353743"/>
            <a:ext cx="11580741" cy="1325563"/>
          </a:xfrm>
        </p:spPr>
        <p:txBody>
          <a:bodyPr>
            <a:normAutofit/>
          </a:bodyPr>
          <a:lstStyle/>
          <a:p>
            <a:r>
              <a:rPr lang="en-US" sz="3600">
                <a:cs typeface="Calibri Light"/>
              </a:rPr>
              <a:t>Analyzing Pre-Post Surveys: Knowledge/Attitudes (Stigma)</a:t>
            </a:r>
          </a:p>
        </p:txBody>
      </p:sp>
      <p:graphicFrame>
        <p:nvGraphicFramePr>
          <p:cNvPr id="5" name="Table 4">
            <a:extLst>
              <a:ext uri="{FF2B5EF4-FFF2-40B4-BE49-F238E27FC236}">
                <a16:creationId xmlns:a16="http://schemas.microsoft.com/office/drawing/2014/main" id="{619DF41C-7D3F-546F-45C8-14A10609AD19}"/>
              </a:ext>
            </a:extLst>
          </p:cNvPr>
          <p:cNvGraphicFramePr>
            <a:graphicFrameLocks noGrp="1"/>
          </p:cNvGraphicFramePr>
          <p:nvPr>
            <p:extLst>
              <p:ext uri="{D42A27DB-BD31-4B8C-83A1-F6EECF244321}">
                <p14:modId xmlns:p14="http://schemas.microsoft.com/office/powerpoint/2010/main" val="2379162550"/>
              </p:ext>
            </p:extLst>
          </p:nvPr>
        </p:nvGraphicFramePr>
        <p:xfrm>
          <a:off x="8571329" y="1033866"/>
          <a:ext cx="3383278" cy="5139786"/>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950564998"/>
                    </a:ext>
                  </a:extLst>
                </a:gridCol>
                <a:gridCol w="822958">
                  <a:extLst>
                    <a:ext uri="{9D8B030D-6E8A-4147-A177-3AD203B41FA5}">
                      <a16:colId xmlns:a16="http://schemas.microsoft.com/office/drawing/2014/main" val="695316138"/>
                    </a:ext>
                  </a:extLst>
                </a:gridCol>
                <a:gridCol w="914400">
                  <a:extLst>
                    <a:ext uri="{9D8B030D-6E8A-4147-A177-3AD203B41FA5}">
                      <a16:colId xmlns:a16="http://schemas.microsoft.com/office/drawing/2014/main" val="2741854886"/>
                    </a:ext>
                  </a:extLst>
                </a:gridCol>
                <a:gridCol w="1097280">
                  <a:extLst>
                    <a:ext uri="{9D8B030D-6E8A-4147-A177-3AD203B41FA5}">
                      <a16:colId xmlns:a16="http://schemas.microsoft.com/office/drawing/2014/main" val="3487168094"/>
                    </a:ext>
                  </a:extLst>
                </a:gridCol>
              </a:tblGrid>
              <a:tr h="334223">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3632155"/>
                  </a:ext>
                </a:extLst>
              </a:tr>
              <a:tr h="872694">
                <a:tc>
                  <a:txBody>
                    <a:bodyPr/>
                    <a:lstStyle/>
                    <a:p>
                      <a:pPr fontAlgn="base">
                        <a:lnSpc>
                          <a:spcPts val="1650"/>
                        </a:lnSpc>
                      </a:pPr>
                      <a:r>
                        <a:rPr lang="en-US" sz="1600" b="1" dirty="0">
                          <a:solidFill>
                            <a:srgbClr val="011892"/>
                          </a:solidFill>
                          <a:effectLst/>
                          <a:latin typeface="Calibri"/>
                        </a:rPr>
                        <a:t>N</a:t>
                      </a:r>
                      <a:endParaRPr lang="en-US" sz="1600" dirty="0">
                        <a:solidFill>
                          <a:srgbClr val="011892"/>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b="1" dirty="0">
                          <a:solidFill>
                            <a:srgbClr val="011892"/>
                          </a:solidFill>
                          <a:effectLst/>
                          <a:latin typeface="Calibri"/>
                        </a:rPr>
                        <a:t>P-value</a:t>
                      </a:r>
                      <a:endParaRPr lang="en-US" sz="1600" dirty="0">
                        <a:solidFill>
                          <a:srgbClr val="011892"/>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b="1" dirty="0">
                          <a:solidFill>
                            <a:srgbClr val="011892"/>
                          </a:solidFill>
                          <a:effectLst/>
                          <a:latin typeface="Calibri"/>
                        </a:rPr>
                        <a:t>Effect Size (Cohen's d; r)</a:t>
                      </a:r>
                      <a:endParaRPr lang="en-US" sz="1600" dirty="0">
                        <a:solidFill>
                          <a:srgbClr val="011892"/>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19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b="1" dirty="0">
                          <a:solidFill>
                            <a:srgbClr val="011892"/>
                          </a:solidFill>
                          <a:effectLst/>
                          <a:latin typeface="Calibri"/>
                        </a:rPr>
                        <a:t>Effect Size </a:t>
                      </a:r>
                      <a:endParaRPr lang="en-US" sz="1600" dirty="0">
                        <a:solidFill>
                          <a:srgbClr val="011892"/>
                        </a:solidFill>
                        <a:effectLst/>
                        <a:latin typeface="Calibri"/>
                      </a:endParaRPr>
                    </a:p>
                    <a:p>
                      <a:pPr lvl="0">
                        <a:lnSpc>
                          <a:spcPts val="1650"/>
                        </a:lnSpc>
                        <a:buNone/>
                      </a:pPr>
                      <a:r>
                        <a:rPr lang="en-US" sz="1600" b="1" dirty="0">
                          <a:solidFill>
                            <a:srgbClr val="011892"/>
                          </a:solidFill>
                          <a:effectLst/>
                          <a:latin typeface="Calibri"/>
                        </a:rPr>
                        <a:t>Magnitude</a:t>
                      </a:r>
                      <a:endParaRPr lang="en-US" sz="1600" dirty="0">
                        <a:solidFill>
                          <a:srgbClr val="011892"/>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19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59916848"/>
                  </a:ext>
                </a:extLst>
              </a:tr>
              <a:tr h="334223">
                <a:tc gridSpan="4">
                  <a:txBody>
                    <a:bodyPr/>
                    <a:lstStyle/>
                    <a:p>
                      <a:endParaRPr lang="en-US" dirty="0"/>
                    </a:p>
                  </a:txBody>
                  <a:tcPr>
                    <a:lnT w="9525" cap="flat" cmpd="sng" algn="ctr">
                      <a:solidFill>
                        <a:srgbClr val="FFFFFF"/>
                      </a:solidFill>
                      <a:prstDash val="solid"/>
                      <a:round/>
                      <a:headEnd type="none" w="med" len="med"/>
                      <a:tailEnd type="none" w="med" len="med"/>
                    </a:lnT>
                  </a:tcPr>
                </a:tc>
                <a:tc hMerge="1">
                  <a:txBody>
                    <a:bodyPr/>
                    <a:lstStyle/>
                    <a:p>
                      <a:endParaRPr lang="en-US"/>
                    </a:p>
                  </a:txBody>
                  <a:tcPr>
                    <a:lnT w="9525"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2341293"/>
                  </a:ext>
                </a:extLst>
              </a:tr>
              <a:tr h="891155">
                <a:tc>
                  <a:txBody>
                    <a:bodyPr/>
                    <a:lstStyle/>
                    <a:p>
                      <a:pPr fontAlgn="base">
                        <a:lnSpc>
                          <a:spcPts val="1650"/>
                        </a:lnSpc>
                      </a:pPr>
                      <a:r>
                        <a:rPr lang="en-US" sz="1600" dirty="0">
                          <a:solidFill>
                            <a:srgbClr val="011892"/>
                          </a:solidFill>
                          <a:effectLst/>
                          <a:latin typeface="Calibri"/>
                        </a:rPr>
                        <a:t>378</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&lt;0.001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0.36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highlight>
                            <a:srgbClr val="FFFF00"/>
                          </a:highlight>
                          <a:latin typeface="Calibri"/>
                        </a:rPr>
                        <a:t>Moderate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05128328"/>
                  </a:ext>
                </a:extLst>
              </a:tr>
              <a:tr h="900437">
                <a:tc>
                  <a:txBody>
                    <a:bodyPr/>
                    <a:lstStyle/>
                    <a:p>
                      <a:pPr fontAlgn="base">
                        <a:lnSpc>
                          <a:spcPts val="1650"/>
                        </a:lnSpc>
                      </a:pPr>
                      <a:r>
                        <a:rPr lang="en-US" sz="1600" dirty="0">
                          <a:solidFill>
                            <a:srgbClr val="011892"/>
                          </a:solidFill>
                          <a:effectLst/>
                          <a:latin typeface="Calibri"/>
                        </a:rPr>
                        <a:t>330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&lt;0.001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0.26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Small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69504318"/>
                  </a:ext>
                </a:extLst>
              </a:tr>
              <a:tr h="1048964">
                <a:tc>
                  <a:txBody>
                    <a:bodyPr/>
                    <a:lstStyle/>
                    <a:p>
                      <a:pPr fontAlgn="base">
                        <a:lnSpc>
                          <a:spcPts val="1650"/>
                        </a:lnSpc>
                      </a:pPr>
                      <a:r>
                        <a:rPr lang="en-US" sz="1600" dirty="0">
                          <a:solidFill>
                            <a:srgbClr val="011892"/>
                          </a:solidFill>
                          <a:effectLst/>
                          <a:latin typeface="Calibri"/>
                        </a:rPr>
                        <a:t>370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&lt;0.001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latin typeface="Calibri"/>
                        </a:rPr>
                        <a:t>0.49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base">
                        <a:lnSpc>
                          <a:spcPts val="1650"/>
                        </a:lnSpc>
                      </a:pPr>
                      <a:r>
                        <a:rPr lang="en-US" sz="1600" dirty="0">
                          <a:solidFill>
                            <a:srgbClr val="011892"/>
                          </a:solidFill>
                          <a:effectLst/>
                          <a:highlight>
                            <a:srgbClr val="FFFF00"/>
                          </a:highlight>
                          <a:latin typeface="Calibri"/>
                        </a:rPr>
                        <a:t>Moderate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24065990"/>
                  </a:ext>
                </a:extLst>
              </a:tr>
              <a:tr h="612670">
                <a:tc>
                  <a:txBody>
                    <a:bodyPr/>
                    <a:lstStyle/>
                    <a:p>
                      <a:pPr lvl="0">
                        <a:lnSpc>
                          <a:spcPts val="1650"/>
                        </a:lnSpc>
                        <a:buNone/>
                      </a:pPr>
                      <a:r>
                        <a:rPr lang="en-US" sz="1600" dirty="0">
                          <a:solidFill>
                            <a:srgbClr val="011892"/>
                          </a:solidFill>
                          <a:effectLst/>
                          <a:latin typeface="Calibri"/>
                        </a:rPr>
                        <a:t>374</a:t>
                      </a:r>
                    </a:p>
                  </a:txBody>
                  <a:tcPr>
                    <a:lnL w="9524">
                      <a:solidFill>
                        <a:srgbClr val="FFFFFF"/>
                      </a:solidFill>
                    </a:lnL>
                    <a:lnR w="952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4">
                      <a:solidFill>
                        <a:srgbClr val="FFFFFF"/>
                      </a:solidFill>
                    </a:lnB>
                    <a:solidFill>
                      <a:srgbClr val="F2F2F2"/>
                    </a:solidFill>
                  </a:tcPr>
                </a:tc>
                <a:tc>
                  <a:txBody>
                    <a:bodyPr/>
                    <a:lstStyle/>
                    <a:p>
                      <a:pPr lvl="0">
                        <a:lnSpc>
                          <a:spcPts val="1650"/>
                        </a:lnSpc>
                        <a:buNone/>
                      </a:pPr>
                      <a:r>
                        <a:rPr lang="en-US" sz="1600" dirty="0">
                          <a:solidFill>
                            <a:srgbClr val="011892"/>
                          </a:solidFill>
                          <a:effectLst/>
                          <a:latin typeface="Calibri"/>
                        </a:rPr>
                        <a:t>&lt;0.001</a:t>
                      </a:r>
                    </a:p>
                  </a:txBody>
                  <a:tcPr>
                    <a:lnL w="9524"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4">
                      <a:solidFill>
                        <a:srgbClr val="FFFFFF"/>
                      </a:solidFill>
                    </a:lnB>
                    <a:solidFill>
                      <a:srgbClr val="F2F2F2"/>
                    </a:solidFill>
                  </a:tcPr>
                </a:tc>
                <a:tc>
                  <a:txBody>
                    <a:bodyPr/>
                    <a:lstStyle/>
                    <a:p>
                      <a:pPr lvl="0">
                        <a:lnSpc>
                          <a:spcPts val="1650"/>
                        </a:lnSpc>
                        <a:buNone/>
                      </a:pPr>
                      <a:r>
                        <a:rPr lang="en-US" sz="1600" dirty="0">
                          <a:solidFill>
                            <a:srgbClr val="011892"/>
                          </a:solidFill>
                          <a:effectLst/>
                          <a:latin typeface="Calibri"/>
                        </a:rPr>
                        <a:t>0.64</a:t>
                      </a:r>
                    </a:p>
                  </a:txBody>
                  <a:tcPr marB="0">
                    <a:lnL w="9524"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4">
                      <a:solidFill>
                        <a:srgbClr val="FFFFFF"/>
                      </a:solidFill>
                    </a:lnB>
                    <a:solidFill>
                      <a:srgbClr val="F2F2F2"/>
                    </a:solidFill>
                  </a:tcPr>
                </a:tc>
                <a:tc>
                  <a:txBody>
                    <a:bodyPr/>
                    <a:lstStyle/>
                    <a:p>
                      <a:pPr lvl="0">
                        <a:lnSpc>
                          <a:spcPts val="1650"/>
                        </a:lnSpc>
                        <a:buNone/>
                      </a:pPr>
                      <a:r>
                        <a:rPr lang="en-US" sz="1600" dirty="0">
                          <a:solidFill>
                            <a:srgbClr val="011892"/>
                          </a:solidFill>
                          <a:effectLst/>
                          <a:highlight>
                            <a:srgbClr val="FFFF00"/>
                          </a:highlight>
                          <a:latin typeface="Calibri"/>
                        </a:rPr>
                        <a:t>Large</a:t>
                      </a:r>
                    </a:p>
                  </a:txBody>
                  <a:tcPr>
                    <a:lnL w="9524" cap="flat" cmpd="sng" algn="ctr">
                      <a:solidFill>
                        <a:srgbClr val="FFFFFF"/>
                      </a:solidFill>
                      <a:prstDash val="solid"/>
                      <a:round/>
                      <a:headEnd type="none" w="med" len="med"/>
                      <a:tailEnd type="none" w="med" len="med"/>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F2F2F2"/>
                    </a:solidFill>
                  </a:tcPr>
                </a:tc>
                <a:extLst>
                  <a:ext uri="{0D108BD9-81ED-4DB2-BD59-A6C34878D82A}">
                    <a16:rowId xmlns:a16="http://schemas.microsoft.com/office/drawing/2014/main" val="2952298429"/>
                  </a:ext>
                </a:extLst>
              </a:tr>
            </a:tbl>
          </a:graphicData>
        </a:graphic>
      </p:graphicFrame>
      <p:sp>
        <p:nvSpPr>
          <p:cNvPr id="4" name="TextBox 3">
            <a:extLst>
              <a:ext uri="{FF2B5EF4-FFF2-40B4-BE49-F238E27FC236}">
                <a16:creationId xmlns:a16="http://schemas.microsoft.com/office/drawing/2014/main" id="{940C70BE-5282-8EF2-0465-7493BB6CF5F2}"/>
              </a:ext>
            </a:extLst>
          </p:cNvPr>
          <p:cNvSpPr txBox="1"/>
          <p:nvPr/>
        </p:nvSpPr>
        <p:spPr>
          <a:xfrm>
            <a:off x="3175000" y="6235699"/>
            <a:ext cx="90170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aseline="30000" err="1">
                <a:solidFill>
                  <a:schemeClr val="tx2"/>
                </a:solidFill>
                <a:latin typeface="Calibri"/>
                <a:cs typeface="Times New Roman"/>
              </a:rPr>
              <a:t>a</a:t>
            </a:r>
            <a:r>
              <a:rPr lang="en-US" sz="900" err="1">
                <a:solidFill>
                  <a:schemeClr val="tx2"/>
                </a:solidFill>
                <a:latin typeface="Calibri"/>
                <a:cs typeface="Times New Roman"/>
              </a:rPr>
              <a:t>Variables</a:t>
            </a:r>
            <a:r>
              <a:rPr lang="en-US" sz="900" dirty="0">
                <a:solidFill>
                  <a:schemeClr val="tx2"/>
                </a:solidFill>
                <a:latin typeface="Calibri"/>
                <a:cs typeface="Times New Roman"/>
              </a:rPr>
              <a:t> were reverse coded for consistency in valence.; </a:t>
            </a:r>
            <a:r>
              <a:rPr lang="en-US" sz="900" baseline="30000" err="1">
                <a:solidFill>
                  <a:schemeClr val="tx2"/>
                </a:solidFill>
                <a:latin typeface="Calibri"/>
                <a:cs typeface="Times New Roman"/>
              </a:rPr>
              <a:t>b</a:t>
            </a:r>
            <a:r>
              <a:rPr lang="en-US" sz="900" err="1">
                <a:solidFill>
                  <a:schemeClr val="tx2"/>
                </a:solidFill>
                <a:latin typeface="Calibri"/>
                <a:cs typeface="Times New Roman"/>
              </a:rPr>
              <a:t>Overall</a:t>
            </a:r>
            <a:r>
              <a:rPr lang="en-US" sz="900" dirty="0">
                <a:solidFill>
                  <a:schemeClr val="tx2"/>
                </a:solidFill>
                <a:latin typeface="Calibri"/>
                <a:cs typeface="Times New Roman"/>
              </a:rPr>
              <a:t> knowledge score was composed of the following measures: "Which of the following are evidence-based medications for opioid use disorder?"; "How does Buprenorphine work?"; "Moderate to severe opioid use disorder is different from simple physical dependence because:"</a:t>
            </a:r>
            <a:br>
              <a:rPr lang="en-US" sz="900" dirty="0">
                <a:latin typeface="Calibri"/>
                <a:cs typeface="Times New Roman"/>
              </a:rPr>
            </a:br>
            <a:r>
              <a:rPr lang="en-US" sz="900" dirty="0">
                <a:solidFill>
                  <a:schemeClr val="tx2"/>
                </a:solidFill>
                <a:latin typeface="Calibri"/>
                <a:cs typeface="Times New Roman"/>
              </a:rPr>
              <a:t>*Moderate Effect Size Magnitude; **Large Effect Size Magnitude</a:t>
            </a:r>
            <a:endParaRPr lang="en-US" sz="900" dirty="0">
              <a:solidFill>
                <a:schemeClr val="tx2"/>
              </a:solidFill>
              <a:latin typeface="Calibri"/>
            </a:endParaRPr>
          </a:p>
        </p:txBody>
      </p:sp>
      <p:pic>
        <p:nvPicPr>
          <p:cNvPr id="3" name="Picture 2" descr="A graph of a survey&#10;&#10;Description automatically generated">
            <a:extLst>
              <a:ext uri="{FF2B5EF4-FFF2-40B4-BE49-F238E27FC236}">
                <a16:creationId xmlns:a16="http://schemas.microsoft.com/office/drawing/2014/main" id="{C598045B-7DDE-8057-0255-23F70712C178}"/>
              </a:ext>
            </a:extLst>
          </p:cNvPr>
          <p:cNvPicPr>
            <a:picLocks noChangeAspect="1"/>
          </p:cNvPicPr>
          <p:nvPr/>
        </p:nvPicPr>
        <p:blipFill>
          <a:blip r:embed="rId3"/>
          <a:srcRect l="2185"/>
          <a:stretch/>
        </p:blipFill>
        <p:spPr>
          <a:xfrm>
            <a:off x="593785" y="1183394"/>
            <a:ext cx="7856337" cy="4491211"/>
          </a:xfrm>
          <a:prstGeom prst="rect">
            <a:avLst/>
          </a:prstGeom>
          <a:ln w="19050">
            <a:solidFill>
              <a:schemeClr val="tx2"/>
            </a:solidFill>
          </a:ln>
        </p:spPr>
      </p:pic>
    </p:spTree>
    <p:extLst>
      <p:ext uri="{BB962C8B-B14F-4D97-AF65-F5344CB8AC3E}">
        <p14:creationId xmlns:p14="http://schemas.microsoft.com/office/powerpoint/2010/main" val="33921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724D5C-6C22-3B28-6430-A473B4DAE4AA}"/>
              </a:ext>
            </a:extLst>
          </p:cNvPr>
          <p:cNvSpPr txBox="1"/>
          <p:nvPr/>
        </p:nvSpPr>
        <p:spPr>
          <a:xfrm>
            <a:off x="3051175" y="6092824"/>
            <a:ext cx="9017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30000" dirty="0" err="1">
                <a:solidFill>
                  <a:schemeClr val="tx2"/>
                </a:solidFill>
                <a:latin typeface="Calibri"/>
                <a:cs typeface="Times New Roman"/>
              </a:rPr>
              <a:t>a</a:t>
            </a:r>
            <a:r>
              <a:rPr lang="en-US" sz="1100" dirty="0" err="1">
                <a:solidFill>
                  <a:schemeClr val="tx2"/>
                </a:solidFill>
                <a:latin typeface="Calibri"/>
                <a:cs typeface="Times New Roman"/>
              </a:rPr>
              <a:t>Variables</a:t>
            </a:r>
            <a:r>
              <a:rPr lang="en-US" sz="1100" dirty="0">
                <a:solidFill>
                  <a:schemeClr val="tx2"/>
                </a:solidFill>
                <a:latin typeface="Calibri"/>
                <a:cs typeface="Times New Roman"/>
              </a:rPr>
              <a:t> were reverse coded for consistency in valence.; </a:t>
            </a:r>
            <a:r>
              <a:rPr lang="en-US" sz="1100" baseline="30000" dirty="0" err="1">
                <a:solidFill>
                  <a:schemeClr val="tx2"/>
                </a:solidFill>
                <a:latin typeface="Calibri"/>
                <a:cs typeface="Times New Roman"/>
              </a:rPr>
              <a:t>b</a:t>
            </a:r>
            <a:r>
              <a:rPr lang="en-US" sz="1100" dirty="0" err="1">
                <a:solidFill>
                  <a:schemeClr val="tx2"/>
                </a:solidFill>
                <a:latin typeface="Calibri"/>
                <a:cs typeface="Times New Roman"/>
              </a:rPr>
              <a:t>Overall</a:t>
            </a:r>
            <a:r>
              <a:rPr lang="en-US" sz="1100" dirty="0">
                <a:solidFill>
                  <a:schemeClr val="tx2"/>
                </a:solidFill>
                <a:latin typeface="Calibri"/>
                <a:cs typeface="Times New Roman"/>
              </a:rPr>
              <a:t> knowledge score was composed of the following measures: "Which of the following are evidence-based medications for opioid use disorder?"; "How does Buprenorphine work?"; "Moderate to severe opioid use disorder is different from simple physical dependence because:"</a:t>
            </a:r>
            <a:br>
              <a:rPr lang="en-US" sz="1100" dirty="0">
                <a:solidFill>
                  <a:schemeClr val="tx2"/>
                </a:solidFill>
                <a:latin typeface="Calibri"/>
                <a:cs typeface="Times New Roman"/>
              </a:rPr>
            </a:br>
            <a:r>
              <a:rPr lang="en-US" sz="1100" dirty="0">
                <a:solidFill>
                  <a:schemeClr val="tx2"/>
                </a:solidFill>
                <a:latin typeface="Calibri"/>
                <a:cs typeface="Times New Roman"/>
              </a:rPr>
              <a:t>*Moderate Effect Size Magnitude; **Large Effect Size Magnitude</a:t>
            </a:r>
            <a:endParaRPr lang="en-US" sz="1100" dirty="0">
              <a:solidFill>
                <a:schemeClr val="tx2"/>
              </a:solidFill>
              <a:latin typeface="Calibri"/>
            </a:endParaRPr>
          </a:p>
        </p:txBody>
      </p:sp>
      <p:graphicFrame>
        <p:nvGraphicFramePr>
          <p:cNvPr id="9" name="Table 8">
            <a:extLst>
              <a:ext uri="{FF2B5EF4-FFF2-40B4-BE49-F238E27FC236}">
                <a16:creationId xmlns:a16="http://schemas.microsoft.com/office/drawing/2014/main" id="{B8269DDA-F2D3-81ED-1855-40963124B650}"/>
              </a:ext>
            </a:extLst>
          </p:cNvPr>
          <p:cNvGraphicFramePr>
            <a:graphicFrameLocks noGrp="1"/>
          </p:cNvGraphicFramePr>
          <p:nvPr>
            <p:extLst>
              <p:ext uri="{D42A27DB-BD31-4B8C-83A1-F6EECF244321}">
                <p14:modId xmlns:p14="http://schemas.microsoft.com/office/powerpoint/2010/main" val="3185324123"/>
              </p:ext>
            </p:extLst>
          </p:nvPr>
        </p:nvGraphicFramePr>
        <p:xfrm>
          <a:off x="7161540" y="1820376"/>
          <a:ext cx="4138042" cy="2835455"/>
        </p:xfrm>
        <a:graphic>
          <a:graphicData uri="http://schemas.openxmlformats.org/drawingml/2006/table">
            <a:tbl>
              <a:tblPr firstRow="1" bandRow="1">
                <a:tableStyleId>{5C22544A-7EE6-4342-B048-85BDC9FD1C3A}</a:tableStyleId>
              </a:tblPr>
              <a:tblGrid>
                <a:gridCol w="711807">
                  <a:extLst>
                    <a:ext uri="{9D8B030D-6E8A-4147-A177-3AD203B41FA5}">
                      <a16:colId xmlns:a16="http://schemas.microsoft.com/office/drawing/2014/main" val="708501476"/>
                    </a:ext>
                  </a:extLst>
                </a:gridCol>
                <a:gridCol w="964539">
                  <a:extLst>
                    <a:ext uri="{9D8B030D-6E8A-4147-A177-3AD203B41FA5}">
                      <a16:colId xmlns:a16="http://schemas.microsoft.com/office/drawing/2014/main" val="3483861280"/>
                    </a:ext>
                  </a:extLst>
                </a:gridCol>
                <a:gridCol w="1104780">
                  <a:extLst>
                    <a:ext uri="{9D8B030D-6E8A-4147-A177-3AD203B41FA5}">
                      <a16:colId xmlns:a16="http://schemas.microsoft.com/office/drawing/2014/main" val="3859584317"/>
                    </a:ext>
                  </a:extLst>
                </a:gridCol>
                <a:gridCol w="1356916">
                  <a:extLst>
                    <a:ext uri="{9D8B030D-6E8A-4147-A177-3AD203B41FA5}">
                      <a16:colId xmlns:a16="http://schemas.microsoft.com/office/drawing/2014/main" val="4286887439"/>
                    </a:ext>
                  </a:extLst>
                </a:gridCol>
              </a:tblGrid>
              <a:tr h="314259">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3478060"/>
                  </a:ext>
                </a:extLst>
              </a:tr>
              <a:tr h="1126096">
                <a:tc>
                  <a:txBody>
                    <a:bodyPr/>
                    <a:lstStyle/>
                    <a:p>
                      <a:pPr marL="0" lvl="0" algn="l" defTabSz="914400">
                        <a:buNone/>
                      </a:pPr>
                      <a:r>
                        <a:rPr lang="en-US" sz="2000" b="1" kern="1200" dirty="0">
                          <a:solidFill>
                            <a:schemeClr val="dk1"/>
                          </a:solidFill>
                          <a:latin typeface="+mn-lt"/>
                          <a:ea typeface="+mn-ea"/>
                          <a:cs typeface="+mn-cs"/>
                        </a:rPr>
                        <a:t>N</a:t>
                      </a:r>
                    </a:p>
                  </a:txBody>
                  <a:tcPr>
                    <a:solidFill>
                      <a:schemeClr val="bg1">
                        <a:lumMod val="95000"/>
                      </a:schemeClr>
                    </a:solidFill>
                  </a:tcPr>
                </a:tc>
                <a:tc>
                  <a:txBody>
                    <a:bodyPr/>
                    <a:lstStyle/>
                    <a:p>
                      <a:pPr marL="0" lvl="0" algn="l" defTabSz="914400">
                        <a:buNone/>
                      </a:pPr>
                      <a:r>
                        <a:rPr lang="en-US" sz="2000" b="1" kern="1200" dirty="0">
                          <a:solidFill>
                            <a:schemeClr val="dk1"/>
                          </a:solidFill>
                          <a:latin typeface="+mn-lt"/>
                          <a:ea typeface="+mn-ea"/>
                          <a:cs typeface="+mn-cs"/>
                        </a:rPr>
                        <a:t>P-value</a:t>
                      </a:r>
                    </a:p>
                  </a:txBody>
                  <a:tcPr>
                    <a:solidFill>
                      <a:schemeClr val="bg1">
                        <a:lumMod val="95000"/>
                      </a:schemeClr>
                    </a:solidFill>
                  </a:tcPr>
                </a:tc>
                <a:tc>
                  <a:txBody>
                    <a:bodyPr/>
                    <a:lstStyle/>
                    <a:p>
                      <a:pPr marL="0" lvl="0" algn="l">
                        <a:buNone/>
                      </a:pPr>
                      <a:r>
                        <a:rPr lang="en-US" sz="2000" b="1" kern="1200" dirty="0">
                          <a:solidFill>
                            <a:schemeClr val="dk1"/>
                          </a:solidFill>
                          <a:latin typeface="+mn-lt"/>
                          <a:ea typeface="+mn-ea"/>
                          <a:cs typeface="+mn-cs"/>
                        </a:rPr>
                        <a:t>Effect Size</a:t>
                      </a:r>
                    </a:p>
                    <a:p>
                      <a:pPr marL="0" lvl="0" algn="l">
                        <a:buNone/>
                      </a:pPr>
                      <a:r>
                        <a:rPr lang="en-US" sz="2000" b="1" kern="1200" dirty="0">
                          <a:solidFill>
                            <a:schemeClr val="dk1"/>
                          </a:solidFill>
                          <a:latin typeface="+mn-lt"/>
                          <a:ea typeface="+mn-ea"/>
                          <a:cs typeface="+mn-cs"/>
                        </a:rPr>
                        <a:t>(Cohen's d; r)</a:t>
                      </a:r>
                    </a:p>
                  </a:txBody>
                  <a:tcPr>
                    <a:solidFill>
                      <a:schemeClr val="bg1">
                        <a:lumMod val="95000"/>
                      </a:schemeClr>
                    </a:solidFill>
                  </a:tcPr>
                </a:tc>
                <a:tc>
                  <a:txBody>
                    <a:bodyPr/>
                    <a:lstStyle/>
                    <a:p>
                      <a:pPr marL="0" lvl="0" algn="l">
                        <a:buNone/>
                      </a:pPr>
                      <a:r>
                        <a:rPr lang="en-US" sz="2000" b="1" kern="1200" dirty="0">
                          <a:solidFill>
                            <a:schemeClr val="dk1"/>
                          </a:solidFill>
                          <a:latin typeface="+mn-lt"/>
                          <a:ea typeface="+mn-ea"/>
                          <a:cs typeface="+mn-cs"/>
                        </a:rPr>
                        <a:t>Effect Size Magnitude</a:t>
                      </a:r>
                    </a:p>
                  </a:txBody>
                  <a:tcPr>
                    <a:solidFill>
                      <a:schemeClr val="bg1">
                        <a:lumMod val="95000"/>
                      </a:schemeClr>
                    </a:solidFill>
                  </a:tcPr>
                </a:tc>
                <a:extLst>
                  <a:ext uri="{0D108BD9-81ED-4DB2-BD59-A6C34878D82A}">
                    <a16:rowId xmlns:a16="http://schemas.microsoft.com/office/drawing/2014/main" val="377136152"/>
                  </a:ext>
                </a:extLst>
              </a:tr>
              <a:tr h="1159055">
                <a:tc>
                  <a:txBody>
                    <a:bodyPr/>
                    <a:lstStyle/>
                    <a:p>
                      <a:pPr marL="0" algn="l" defTabSz="914400" rtl="0" eaLnBrk="1" latinLnBrk="0" hangingPunct="1"/>
                      <a:r>
                        <a:rPr lang="en-US" sz="2000" kern="1200" dirty="0">
                          <a:solidFill>
                            <a:schemeClr val="dk1"/>
                          </a:solidFill>
                          <a:latin typeface="+mn-lt"/>
                          <a:ea typeface="+mn-ea"/>
                          <a:cs typeface="+mn-cs"/>
                        </a:rPr>
                        <a:t>375</a:t>
                      </a:r>
                    </a:p>
                  </a:txBody>
                  <a:tcPr>
                    <a:solidFill>
                      <a:schemeClr val="bg1">
                        <a:lumMod val="95000"/>
                      </a:schemeClr>
                    </a:solidFill>
                  </a:tcPr>
                </a:tc>
                <a:tc>
                  <a:txBody>
                    <a:bodyPr/>
                    <a:lstStyle/>
                    <a:p>
                      <a:pPr marL="0" algn="l" defTabSz="914400" rtl="0" eaLnBrk="1" latinLnBrk="0" hangingPunct="1"/>
                      <a:r>
                        <a:rPr lang="en-US" sz="2000" kern="1200" dirty="0">
                          <a:solidFill>
                            <a:schemeClr val="dk1"/>
                          </a:solidFill>
                          <a:latin typeface="+mn-lt"/>
                          <a:ea typeface="+mn-ea"/>
                          <a:cs typeface="+mn-cs"/>
                        </a:rPr>
                        <a:t>&lt;0.001</a:t>
                      </a:r>
                    </a:p>
                  </a:txBody>
                  <a:tcPr>
                    <a:solidFill>
                      <a:schemeClr val="bg1">
                        <a:lumMod val="95000"/>
                      </a:schemeClr>
                    </a:solidFill>
                  </a:tcPr>
                </a:tc>
                <a:tc>
                  <a:txBody>
                    <a:bodyPr/>
                    <a:lstStyle/>
                    <a:p>
                      <a:pPr marL="0" algn="l" defTabSz="914400" rtl="0" eaLnBrk="1" latinLnBrk="0" hangingPunct="1"/>
                      <a:r>
                        <a:rPr lang="en-US" sz="2000" kern="1200" dirty="0">
                          <a:solidFill>
                            <a:schemeClr val="dk1"/>
                          </a:solidFill>
                          <a:latin typeface="+mn-lt"/>
                          <a:ea typeface="+mn-ea"/>
                          <a:cs typeface="+mn-cs"/>
                        </a:rPr>
                        <a:t>0.29</a:t>
                      </a:r>
                    </a:p>
                  </a:txBody>
                  <a:tcPr>
                    <a:solidFill>
                      <a:schemeClr val="bg1">
                        <a:lumMod val="95000"/>
                      </a:schemeClr>
                    </a:solidFill>
                  </a:tcPr>
                </a:tc>
                <a:tc>
                  <a:txBody>
                    <a:bodyPr/>
                    <a:lstStyle/>
                    <a:p>
                      <a:pPr marL="0" algn="l" defTabSz="914400" rtl="0" eaLnBrk="1" latinLnBrk="0" hangingPunct="1"/>
                      <a:r>
                        <a:rPr lang="en-US" sz="2000" kern="1200" dirty="0">
                          <a:solidFill>
                            <a:schemeClr val="dk1"/>
                          </a:solidFill>
                          <a:latin typeface="+mn-lt"/>
                          <a:ea typeface="+mn-ea"/>
                          <a:cs typeface="+mn-cs"/>
                        </a:rPr>
                        <a:t>small</a:t>
                      </a:r>
                    </a:p>
                  </a:txBody>
                  <a:tcPr>
                    <a:solidFill>
                      <a:schemeClr val="bg1">
                        <a:lumMod val="95000"/>
                      </a:schemeClr>
                    </a:solidFill>
                  </a:tcPr>
                </a:tc>
                <a:extLst>
                  <a:ext uri="{0D108BD9-81ED-4DB2-BD59-A6C34878D82A}">
                    <a16:rowId xmlns:a16="http://schemas.microsoft.com/office/drawing/2014/main" val="408520190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B63AD71-933E-A5FF-A584-EAD3B3169F73}"/>
                  </a:ext>
                </a:extLst>
              </p14:cNvPr>
              <p14:cNvContentPartPr/>
              <p14:nvPr/>
            </p14:nvContentPartPr>
            <p14:xfrm>
              <a:off x="41274" y="-596899"/>
              <a:ext cx="15875" cy="15875"/>
            </p14:xfrm>
          </p:contentPart>
        </mc:Choice>
        <mc:Fallback xmlns="">
          <p:pic>
            <p:nvPicPr>
              <p:cNvPr id="13" name="Ink 12">
                <a:extLst>
                  <a:ext uri="{FF2B5EF4-FFF2-40B4-BE49-F238E27FC236}">
                    <a16:creationId xmlns:a16="http://schemas.microsoft.com/office/drawing/2014/main" id="{BB63AD71-933E-A5FF-A584-EAD3B3169F73}"/>
                  </a:ext>
                </a:extLst>
              </p:cNvPr>
              <p:cNvPicPr/>
              <p:nvPr/>
            </p:nvPicPr>
            <p:blipFill>
              <a:blip r:embed="rId4"/>
              <a:stretch>
                <a:fillRect/>
              </a:stretch>
            </p:blipFill>
            <p:spPr>
              <a:xfrm>
                <a:off x="-355601" y="-993774"/>
                <a:ext cx="793750" cy="793750"/>
              </a:xfrm>
              <a:prstGeom prst="rect">
                <a:avLst/>
              </a:prstGeom>
            </p:spPr>
          </p:pic>
        </mc:Fallback>
      </mc:AlternateContent>
      <p:sp>
        <p:nvSpPr>
          <p:cNvPr id="3" name="Title 1">
            <a:extLst>
              <a:ext uri="{FF2B5EF4-FFF2-40B4-BE49-F238E27FC236}">
                <a16:creationId xmlns:a16="http://schemas.microsoft.com/office/drawing/2014/main" id="{161C129A-F3A6-C567-F5EF-8F18F308C24A}"/>
              </a:ext>
            </a:extLst>
          </p:cNvPr>
          <p:cNvSpPr>
            <a:spLocks noGrp="1"/>
          </p:cNvSpPr>
          <p:nvPr>
            <p:ph type="title"/>
          </p:nvPr>
        </p:nvSpPr>
        <p:spPr>
          <a:xfrm>
            <a:off x="536276" y="135087"/>
            <a:ext cx="10890627" cy="1325563"/>
          </a:xfrm>
        </p:spPr>
        <p:txBody>
          <a:bodyPr/>
          <a:lstStyle/>
          <a:p>
            <a:r>
              <a:rPr lang="en-US" dirty="0">
                <a:cs typeface="Calibri Light"/>
              </a:rPr>
              <a:t>Analyzing Pre-Post Surveys: Prescribing </a:t>
            </a:r>
          </a:p>
        </p:txBody>
      </p:sp>
      <p:pic>
        <p:nvPicPr>
          <p:cNvPr id="4" name="Picture 3" descr="A graph of a survey&#10;&#10;Description automatically generated">
            <a:extLst>
              <a:ext uri="{FF2B5EF4-FFF2-40B4-BE49-F238E27FC236}">
                <a16:creationId xmlns:a16="http://schemas.microsoft.com/office/drawing/2014/main" id="{6AEDAF98-55E3-A1C7-7339-71073A262E51}"/>
              </a:ext>
            </a:extLst>
          </p:cNvPr>
          <p:cNvPicPr>
            <a:picLocks noChangeAspect="1"/>
          </p:cNvPicPr>
          <p:nvPr/>
        </p:nvPicPr>
        <p:blipFill>
          <a:blip r:embed="rId5"/>
          <a:stretch>
            <a:fillRect/>
          </a:stretch>
        </p:blipFill>
        <p:spPr>
          <a:xfrm>
            <a:off x="536276" y="1499058"/>
            <a:ext cx="6208713" cy="3859883"/>
          </a:xfrm>
          <a:prstGeom prst="rect">
            <a:avLst/>
          </a:prstGeom>
          <a:ln w="28575">
            <a:solidFill>
              <a:schemeClr val="bg2">
                <a:lumMod val="10000"/>
              </a:schemeClr>
            </a:solidFill>
          </a:ln>
        </p:spPr>
      </p:pic>
    </p:spTree>
    <p:extLst>
      <p:ext uri="{BB962C8B-B14F-4D97-AF65-F5344CB8AC3E}">
        <p14:creationId xmlns:p14="http://schemas.microsoft.com/office/powerpoint/2010/main" val="52315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2F6E8E-3A84-E2A0-6963-4109BFE8351D}"/>
              </a:ext>
            </a:extLst>
          </p:cNvPr>
          <p:cNvSpPr/>
          <p:nvPr/>
        </p:nvSpPr>
        <p:spPr>
          <a:xfrm>
            <a:off x="922476" y="643206"/>
            <a:ext cx="3139440" cy="5572368"/>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0C70BE-5282-8EF2-0465-7493BB6CF5F2}"/>
              </a:ext>
            </a:extLst>
          </p:cNvPr>
          <p:cNvSpPr txBox="1"/>
          <p:nvPr/>
        </p:nvSpPr>
        <p:spPr>
          <a:xfrm>
            <a:off x="3175000" y="6235699"/>
            <a:ext cx="90170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aseline="30000" err="1">
                <a:solidFill>
                  <a:schemeClr val="tx2"/>
                </a:solidFill>
                <a:latin typeface="Calibri"/>
                <a:cs typeface="Times New Roman"/>
              </a:rPr>
              <a:t>a</a:t>
            </a:r>
            <a:r>
              <a:rPr lang="en-US" sz="900" err="1">
                <a:solidFill>
                  <a:schemeClr val="tx2"/>
                </a:solidFill>
                <a:latin typeface="Calibri"/>
                <a:cs typeface="Times New Roman"/>
              </a:rPr>
              <a:t>Variables</a:t>
            </a:r>
            <a:r>
              <a:rPr lang="en-US" sz="900" dirty="0">
                <a:solidFill>
                  <a:schemeClr val="tx2"/>
                </a:solidFill>
                <a:latin typeface="Calibri"/>
                <a:cs typeface="Times New Roman"/>
              </a:rPr>
              <a:t> were reverse coded for consistency in valence.; </a:t>
            </a:r>
            <a:r>
              <a:rPr lang="en-US" sz="900" baseline="30000" err="1">
                <a:solidFill>
                  <a:schemeClr val="tx2"/>
                </a:solidFill>
                <a:latin typeface="Calibri"/>
                <a:cs typeface="Times New Roman"/>
              </a:rPr>
              <a:t>b</a:t>
            </a:r>
            <a:r>
              <a:rPr lang="en-US" sz="900" err="1">
                <a:solidFill>
                  <a:schemeClr val="tx2"/>
                </a:solidFill>
                <a:latin typeface="Calibri"/>
                <a:cs typeface="Times New Roman"/>
              </a:rPr>
              <a:t>Overall</a:t>
            </a:r>
            <a:r>
              <a:rPr lang="en-US" sz="900" dirty="0">
                <a:solidFill>
                  <a:schemeClr val="tx2"/>
                </a:solidFill>
                <a:latin typeface="Calibri"/>
                <a:cs typeface="Times New Roman"/>
              </a:rPr>
              <a:t> knowledge score was composed of the following measures: "Which of the following are evidence-based medications for opioid use disorder?"; "How does Buprenorphine work?"; "Moderate to severe opioid use disorder is different from simple physical dependence because:"</a:t>
            </a:r>
            <a:br>
              <a:rPr lang="en-US" sz="900" dirty="0">
                <a:latin typeface="Calibri"/>
                <a:cs typeface="Times New Roman"/>
              </a:rPr>
            </a:br>
            <a:r>
              <a:rPr lang="en-US" sz="900" dirty="0">
                <a:solidFill>
                  <a:schemeClr val="tx2"/>
                </a:solidFill>
                <a:latin typeface="Calibri"/>
                <a:cs typeface="Times New Roman"/>
              </a:rPr>
              <a:t>*Moderate Effect Size Magnitude; **Large Effect Size Magnitude</a:t>
            </a:r>
            <a:endParaRPr lang="en-US" sz="900" dirty="0">
              <a:solidFill>
                <a:schemeClr val="tx2"/>
              </a:solidFill>
              <a:latin typeface="Calibri"/>
            </a:endParaRPr>
          </a:p>
        </p:txBody>
      </p:sp>
      <p:sp>
        <p:nvSpPr>
          <p:cNvPr id="2" name="Title 1">
            <a:extLst>
              <a:ext uri="{FF2B5EF4-FFF2-40B4-BE49-F238E27FC236}">
                <a16:creationId xmlns:a16="http://schemas.microsoft.com/office/drawing/2014/main" id="{D843FC55-6DBA-C90A-8F6C-C4C47B5496B5}"/>
              </a:ext>
            </a:extLst>
          </p:cNvPr>
          <p:cNvSpPr>
            <a:spLocks noGrp="1"/>
          </p:cNvSpPr>
          <p:nvPr>
            <p:ph type="title"/>
          </p:nvPr>
        </p:nvSpPr>
        <p:spPr>
          <a:xfrm>
            <a:off x="105513" y="1363"/>
            <a:ext cx="5536528" cy="644942"/>
          </a:xfrm>
        </p:spPr>
        <p:txBody>
          <a:bodyPr>
            <a:normAutofit/>
          </a:bodyPr>
          <a:lstStyle/>
          <a:p>
            <a:r>
              <a:rPr lang="en-US" sz="3600" dirty="0">
                <a:cs typeface="Calibri Light"/>
              </a:rPr>
              <a:t>Analyzing Pre-Post Surveys</a:t>
            </a:r>
          </a:p>
        </p:txBody>
      </p:sp>
      <p:pic>
        <p:nvPicPr>
          <p:cNvPr id="7" name="Picture 6" descr="A graph of a survey&#10;&#10;Description automatically generated">
            <a:extLst>
              <a:ext uri="{FF2B5EF4-FFF2-40B4-BE49-F238E27FC236}">
                <a16:creationId xmlns:a16="http://schemas.microsoft.com/office/drawing/2014/main" id="{9B255BF8-B4D5-097A-AB0D-0E7CE466EFDA}"/>
              </a:ext>
            </a:extLst>
          </p:cNvPr>
          <p:cNvPicPr>
            <a:picLocks noChangeAspect="1"/>
          </p:cNvPicPr>
          <p:nvPr/>
        </p:nvPicPr>
        <p:blipFill>
          <a:blip r:embed="rId3"/>
          <a:stretch>
            <a:fillRect/>
          </a:stretch>
        </p:blipFill>
        <p:spPr>
          <a:xfrm>
            <a:off x="1190645" y="780103"/>
            <a:ext cx="10623611" cy="5301335"/>
          </a:xfrm>
          <a:prstGeom prst="rect">
            <a:avLst/>
          </a:prstGeom>
        </p:spPr>
      </p:pic>
    </p:spTree>
    <p:extLst>
      <p:ext uri="{BB962C8B-B14F-4D97-AF65-F5344CB8AC3E}">
        <p14:creationId xmlns:p14="http://schemas.microsoft.com/office/powerpoint/2010/main" val="41822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5791-D8F7-A1B0-1BC0-E32E1E0FAA66}"/>
              </a:ext>
            </a:extLst>
          </p:cNvPr>
          <p:cNvSpPr>
            <a:spLocks noGrp="1"/>
          </p:cNvSpPr>
          <p:nvPr>
            <p:ph type="title"/>
          </p:nvPr>
        </p:nvSpPr>
        <p:spPr>
          <a:xfrm>
            <a:off x="838200" y="365125"/>
            <a:ext cx="7267832" cy="1325563"/>
          </a:xfrm>
        </p:spPr>
        <p:txBody>
          <a:bodyPr/>
          <a:lstStyle/>
          <a:p>
            <a:r>
              <a:rPr lang="en-US" b="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Disclosures</a:t>
            </a:r>
          </a:p>
        </p:txBody>
      </p:sp>
      <p:sp>
        <p:nvSpPr>
          <p:cNvPr id="3" name="Content Placeholder 2">
            <a:extLst>
              <a:ext uri="{FF2B5EF4-FFF2-40B4-BE49-F238E27FC236}">
                <a16:creationId xmlns:a16="http://schemas.microsoft.com/office/drawing/2014/main" id="{041AEFE5-591B-6110-9200-B7739D4A092A}"/>
              </a:ext>
            </a:extLst>
          </p:cNvPr>
          <p:cNvSpPr>
            <a:spLocks noGrp="1"/>
          </p:cNvSpPr>
          <p:nvPr>
            <p:ph idx="1"/>
          </p:nvPr>
        </p:nvSpPr>
        <p:spPr>
          <a:xfrm>
            <a:off x="838200" y="1825625"/>
            <a:ext cx="6452937" cy="4351338"/>
          </a:xfrm>
        </p:spPr>
        <p:txBody>
          <a:bodyPr vert="horz" lIns="91440" tIns="45720" rIns="91440" bIns="45720" rtlCol="0" anchor="t">
            <a:normAutofit/>
          </a:bodyPr>
          <a:lstStyle/>
          <a:p>
            <a:r>
              <a:rPr lang="en-US" sz="2400" dirty="0">
                <a:solidFill>
                  <a:srgbClr val="002060"/>
                </a:solidFill>
                <a:latin typeface="Calibri"/>
                <a:ea typeface="Helvetica Neue" panose="02000503000000020004" pitchFamily="2" charset="0"/>
                <a:cs typeface="Helvetica Neue" panose="02000503000000020004" pitchFamily="2" charset="0"/>
              </a:rPr>
              <a:t>This project is supported by funds from the Department of Health and Human Services </a:t>
            </a:r>
            <a:r>
              <a:rPr lang="en-US" sz="2400" b="1" dirty="0">
                <a:solidFill>
                  <a:srgbClr val="002060"/>
                </a:solidFill>
                <a:latin typeface="Calibri"/>
                <a:ea typeface="Helvetica Neue" panose="02000503000000020004" pitchFamily="2" charset="0"/>
                <a:cs typeface="Helvetica Neue" panose="02000503000000020004" pitchFamily="2" charset="0"/>
              </a:rPr>
              <a:t>Substance use And Mental Health Services Administration (SAMHSA) </a:t>
            </a:r>
            <a:r>
              <a:rPr lang="en-US" sz="2400" dirty="0">
                <a:solidFill>
                  <a:srgbClr val="002060"/>
                </a:solidFill>
                <a:latin typeface="Calibri"/>
                <a:ea typeface="Helvetica Neue" panose="02000503000000020004" pitchFamily="2" charset="0"/>
                <a:cs typeface="Helvetica Neue" panose="02000503000000020004" pitchFamily="2" charset="0"/>
              </a:rPr>
              <a:t>Center for Substance Abuse Treatment: Promoting Advance Practice Registered Nurse and Medical School Education on Medications for Addiction Treatment (Award Number 1H79TI083999-01)</a:t>
            </a:r>
          </a:p>
          <a:p>
            <a:r>
              <a:rPr lang="en-US" sz="2400" dirty="0">
                <a:solidFill>
                  <a:schemeClr val="tx2"/>
                </a:solidFill>
                <a:effectLst/>
                <a:latin typeface="Calibri"/>
                <a:cs typeface="Calibri Light"/>
              </a:rPr>
              <a:t>Dr. Gina </a:t>
            </a:r>
            <a:r>
              <a:rPr lang="en-US" sz="2400" dirty="0" err="1">
                <a:solidFill>
                  <a:schemeClr val="tx2"/>
                </a:solidFill>
                <a:effectLst/>
                <a:latin typeface="Calibri"/>
                <a:cs typeface="Calibri Light"/>
              </a:rPr>
              <a:t>Dahlem</a:t>
            </a:r>
            <a:r>
              <a:rPr lang="en-US" sz="2400" dirty="0">
                <a:solidFill>
                  <a:schemeClr val="tx2"/>
                </a:solidFill>
                <a:effectLst/>
                <a:latin typeface="Calibri"/>
                <a:cs typeface="Calibri Light"/>
              </a:rPr>
              <a:t> receives royalties as a co-inventor of the Rapid Assessment for </a:t>
            </a:r>
            <a:r>
              <a:rPr lang="en-US" sz="2400" dirty="0" err="1">
                <a:solidFill>
                  <a:schemeClr val="tx2"/>
                </a:solidFill>
                <a:effectLst/>
                <a:latin typeface="Calibri"/>
                <a:cs typeface="Calibri Light"/>
              </a:rPr>
              <a:t>AdolescentPreventive</a:t>
            </a:r>
            <a:r>
              <a:rPr lang="en-US" sz="2400" dirty="0">
                <a:solidFill>
                  <a:schemeClr val="tx2"/>
                </a:solidFill>
                <a:effectLst/>
                <a:latin typeface="Calibri"/>
                <a:cs typeface="Calibri Light"/>
              </a:rPr>
              <a:t> Services (RAAPS)</a:t>
            </a:r>
            <a:endParaRPr lang="en-US" sz="2400" dirty="0">
              <a:solidFill>
                <a:schemeClr val="tx2"/>
              </a:solidFill>
              <a:latin typeface="Calibri"/>
              <a:ea typeface="Helvetica Neue" panose="02000503000000020004" pitchFamily="2" charset="0"/>
              <a:cs typeface="Calibri Light"/>
            </a:endParaRPr>
          </a:p>
          <a:p>
            <a:r>
              <a:rPr lang="en-US" sz="2400" dirty="0">
                <a:solidFill>
                  <a:srgbClr val="002060"/>
                </a:solidFill>
                <a:latin typeface="Calibri"/>
                <a:ea typeface="Helvetica Neue" panose="02000503000000020004" pitchFamily="2" charset="0"/>
                <a:cs typeface="Helvetica Neue" panose="02000503000000020004" pitchFamily="2" charset="0"/>
              </a:rPr>
              <a:t>All other authors have no financial disclosures</a:t>
            </a:r>
          </a:p>
          <a:p>
            <a:pPr marL="0" indent="0">
              <a:buNone/>
            </a:pPr>
            <a:endParaRPr lang="en-US" dirty="0">
              <a:solidFill>
                <a:srgbClr val="002060"/>
              </a:solidFill>
              <a:latin typeface="Calibri"/>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0432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90B74-31DB-56A9-EBE1-76FE7B8E3B4C}"/>
              </a:ext>
            </a:extLst>
          </p:cNvPr>
          <p:cNvSpPr/>
          <p:nvPr/>
        </p:nvSpPr>
        <p:spPr>
          <a:xfrm>
            <a:off x="1182989" y="1672231"/>
            <a:ext cx="3139440" cy="4263292"/>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5CB52E-B48E-4FE0-4F16-822E802AD1CF}"/>
              </a:ext>
            </a:extLst>
          </p:cNvPr>
          <p:cNvSpPr/>
          <p:nvPr/>
        </p:nvSpPr>
        <p:spPr>
          <a:xfrm>
            <a:off x="6224726" y="1698218"/>
            <a:ext cx="5491506" cy="45074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B0497-701D-E7EF-9303-369783C15CD8}"/>
              </a:ext>
            </a:extLst>
          </p:cNvPr>
          <p:cNvSpPr>
            <a:spLocks noGrp="1"/>
          </p:cNvSpPr>
          <p:nvPr>
            <p:ph type="title"/>
          </p:nvPr>
        </p:nvSpPr>
        <p:spPr/>
        <p:txBody>
          <a:bodyPr/>
          <a:lstStyle/>
          <a:p>
            <a:r>
              <a:rPr lang="en-US"/>
              <a:t>Results: Positive Feedback</a:t>
            </a:r>
          </a:p>
        </p:txBody>
      </p:sp>
      <p:sp>
        <p:nvSpPr>
          <p:cNvPr id="3" name="Content Placeholder 2">
            <a:extLst>
              <a:ext uri="{FF2B5EF4-FFF2-40B4-BE49-F238E27FC236}">
                <a16:creationId xmlns:a16="http://schemas.microsoft.com/office/drawing/2014/main" id="{A3645560-A980-6F32-1EC9-7A95A65B2645}"/>
              </a:ext>
            </a:extLst>
          </p:cNvPr>
          <p:cNvSpPr>
            <a:spLocks noGrp="1"/>
          </p:cNvSpPr>
          <p:nvPr>
            <p:ph idx="1"/>
          </p:nvPr>
        </p:nvSpPr>
        <p:spPr>
          <a:xfrm>
            <a:off x="1571625" y="1749425"/>
            <a:ext cx="4000500" cy="4465638"/>
          </a:xfrm>
        </p:spPr>
        <p:txBody>
          <a:bodyPr vert="horz" lIns="91440" tIns="45720" rIns="91440" bIns="45720" rtlCol="0" anchor="t">
            <a:normAutofit/>
          </a:bodyPr>
          <a:lstStyle/>
          <a:p>
            <a:r>
              <a:rPr lang="en-US"/>
              <a:t>94.49% would recommend this training to a colleague</a:t>
            </a:r>
            <a:endParaRPr lang="en-US">
              <a:cs typeface="Calibri"/>
            </a:endParaRPr>
          </a:p>
          <a:p>
            <a:pPr marL="0" indent="0">
              <a:buNone/>
            </a:pPr>
            <a:endParaRPr lang="en-US">
              <a:cs typeface="Calibri"/>
            </a:endParaRPr>
          </a:p>
          <a:p>
            <a:r>
              <a:rPr lang="en-US"/>
              <a:t> 81.89% noted the training clarified their individual roles in interprofessional teams caring for and treating patients with OUD</a:t>
            </a:r>
            <a:endParaRPr lang="en-US">
              <a:cs typeface="Calibri"/>
            </a:endParaRPr>
          </a:p>
          <a:p>
            <a:pPr marL="0" indent="0">
              <a:buNone/>
            </a:pPr>
            <a:endParaRPr lang="en-US"/>
          </a:p>
        </p:txBody>
      </p:sp>
      <p:sp>
        <p:nvSpPr>
          <p:cNvPr id="6" name="TextBox 6">
            <a:extLst>
              <a:ext uri="{FF2B5EF4-FFF2-40B4-BE49-F238E27FC236}">
                <a16:creationId xmlns:a16="http://schemas.microsoft.com/office/drawing/2014/main" id="{E239993E-A4FB-E9ED-2C8B-FB31EA93C373}"/>
              </a:ext>
            </a:extLst>
          </p:cNvPr>
          <p:cNvSpPr txBox="1"/>
          <p:nvPr/>
        </p:nvSpPr>
        <p:spPr>
          <a:xfrm>
            <a:off x="6414185" y="2212505"/>
            <a:ext cx="5057148" cy="255454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dirty="0">
                <a:solidFill>
                  <a:srgbClr val="000000"/>
                </a:solidFill>
                <a:effectLst/>
                <a:latin typeface="Calibri"/>
                <a:cs typeface="Calibri"/>
              </a:rPr>
              <a:t>“I didn't know the specifics of each medication and urine drug screening. </a:t>
            </a:r>
            <a:r>
              <a:rPr lang="en-US" sz="3200" b="0" i="0" dirty="0">
                <a:solidFill>
                  <a:srgbClr val="000000"/>
                </a:solidFill>
                <a:effectLst/>
                <a:highlight>
                  <a:srgbClr val="FFFF00"/>
                </a:highlight>
                <a:latin typeface="Calibri"/>
                <a:cs typeface="Calibri"/>
              </a:rPr>
              <a:t>I feel way more confident prescribing</a:t>
            </a:r>
            <a:r>
              <a:rPr lang="en-US" sz="3200" b="0" i="0" dirty="0">
                <a:solidFill>
                  <a:srgbClr val="000000"/>
                </a:solidFill>
                <a:effectLst/>
                <a:latin typeface="Calibri"/>
                <a:cs typeface="Calibri"/>
              </a:rPr>
              <a:t> these medications now.”</a:t>
            </a:r>
            <a:endParaRPr lang="en-US" sz="3200" dirty="0">
              <a:latin typeface="Calibri"/>
              <a:cs typeface="Calibri"/>
            </a:endParaRPr>
          </a:p>
        </p:txBody>
      </p:sp>
      <p:sp>
        <p:nvSpPr>
          <p:cNvPr id="10" name="TextBox 9">
            <a:extLst>
              <a:ext uri="{FF2B5EF4-FFF2-40B4-BE49-F238E27FC236}">
                <a16:creationId xmlns:a16="http://schemas.microsoft.com/office/drawing/2014/main" id="{A81AA143-F64E-E9A8-1298-2BE3610BC2F0}"/>
              </a:ext>
            </a:extLst>
          </p:cNvPr>
          <p:cNvSpPr txBox="1"/>
          <p:nvPr/>
        </p:nvSpPr>
        <p:spPr>
          <a:xfrm>
            <a:off x="6414185" y="2530809"/>
            <a:ext cx="49058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solidFill>
                  <a:srgbClr val="171616"/>
                </a:solidFill>
              </a:rPr>
              <a:t>“</a:t>
            </a:r>
            <a:r>
              <a:rPr lang="en-US" sz="3300" dirty="0">
                <a:solidFill>
                  <a:srgbClr val="171616"/>
                </a:solidFill>
                <a:highlight>
                  <a:srgbClr val="FFFF00"/>
                </a:highlight>
              </a:rPr>
              <a:t>I didn't know it was safe </a:t>
            </a:r>
            <a:r>
              <a:rPr lang="en-US" sz="3300" dirty="0">
                <a:solidFill>
                  <a:srgbClr val="171616"/>
                </a:solidFill>
              </a:rPr>
              <a:t>to use suboxone or other OUD medications </a:t>
            </a:r>
            <a:r>
              <a:rPr lang="en-US" sz="3300" dirty="0">
                <a:solidFill>
                  <a:srgbClr val="171616"/>
                </a:solidFill>
                <a:highlight>
                  <a:srgbClr val="FFFF00"/>
                </a:highlight>
              </a:rPr>
              <a:t>in pregnancy</a:t>
            </a:r>
            <a:r>
              <a:rPr lang="en-US" sz="3300" dirty="0">
                <a:solidFill>
                  <a:srgbClr val="171616"/>
                </a:solidFill>
              </a:rPr>
              <a:t>”</a:t>
            </a:r>
            <a:endParaRPr lang="en-US" dirty="0">
              <a:solidFill>
                <a:srgbClr val="171616"/>
              </a:solidFill>
            </a:endParaRPr>
          </a:p>
        </p:txBody>
      </p:sp>
      <p:sp>
        <p:nvSpPr>
          <p:cNvPr id="4" name="TextBox 3">
            <a:extLst>
              <a:ext uri="{FF2B5EF4-FFF2-40B4-BE49-F238E27FC236}">
                <a16:creationId xmlns:a16="http://schemas.microsoft.com/office/drawing/2014/main" id="{DB5A946F-F56E-FC3D-398B-1B7F6FF6B7DC}"/>
              </a:ext>
            </a:extLst>
          </p:cNvPr>
          <p:cNvSpPr txBox="1"/>
          <p:nvPr/>
        </p:nvSpPr>
        <p:spPr>
          <a:xfrm>
            <a:off x="6451664" y="1966307"/>
            <a:ext cx="509531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0000"/>
                </a:solidFill>
                <a:cs typeface="Calibri"/>
              </a:rPr>
              <a:t>“I really didn't know much about MOUD. While I still will need help should I have to manage a patient with a substance use disorder, I now </a:t>
            </a:r>
            <a:r>
              <a:rPr lang="en-US" sz="3200" dirty="0">
                <a:solidFill>
                  <a:srgbClr val="000000"/>
                </a:solidFill>
                <a:highlight>
                  <a:srgbClr val="FFFF00"/>
                </a:highlight>
                <a:cs typeface="Calibri"/>
              </a:rPr>
              <a:t>feel much more knowledgeable regarding the topic. </a:t>
            </a:r>
            <a:r>
              <a:rPr lang="en-US" sz="3200" dirty="0">
                <a:solidFill>
                  <a:srgbClr val="000000"/>
                </a:solidFill>
                <a:cs typeface="Calibri"/>
              </a:rPr>
              <a:t>”</a:t>
            </a:r>
            <a:endParaRPr lang="en-US" dirty="0"/>
          </a:p>
        </p:txBody>
      </p:sp>
    </p:spTree>
    <p:extLst>
      <p:ext uri="{BB962C8B-B14F-4D97-AF65-F5344CB8AC3E}">
        <p14:creationId xmlns:p14="http://schemas.microsoft.com/office/powerpoint/2010/main" val="337195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4" grpId="0"/>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CE8B40-E9F3-2F23-07D2-0C4D7965EEC8}"/>
              </a:ext>
            </a:extLst>
          </p:cNvPr>
          <p:cNvSpPr/>
          <p:nvPr/>
        </p:nvSpPr>
        <p:spPr>
          <a:xfrm>
            <a:off x="701040" y="1432559"/>
            <a:ext cx="3566160" cy="1935480"/>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2BC87C-2EBB-6519-7941-75EEF10E13B8}"/>
              </a:ext>
            </a:extLst>
          </p:cNvPr>
          <p:cNvSpPr/>
          <p:nvPr/>
        </p:nvSpPr>
        <p:spPr>
          <a:xfrm>
            <a:off x="701040" y="3261360"/>
            <a:ext cx="3139440" cy="2302933"/>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E100D-00B3-AE09-94B5-5DA957BB17BA}"/>
              </a:ext>
            </a:extLst>
          </p:cNvPr>
          <p:cNvSpPr>
            <a:spLocks noGrp="1"/>
          </p:cNvSpPr>
          <p:nvPr>
            <p:ph type="title"/>
          </p:nvPr>
        </p:nvSpPr>
        <p:spPr/>
        <p:txBody>
          <a:bodyPr/>
          <a:lstStyle/>
          <a:p>
            <a:r>
              <a:rPr lang="en-US"/>
              <a:t>Implications</a:t>
            </a:r>
          </a:p>
        </p:txBody>
      </p:sp>
      <p:sp>
        <p:nvSpPr>
          <p:cNvPr id="3" name="Content Placeholder 2">
            <a:extLst>
              <a:ext uri="{FF2B5EF4-FFF2-40B4-BE49-F238E27FC236}">
                <a16:creationId xmlns:a16="http://schemas.microsoft.com/office/drawing/2014/main" id="{A8D6E259-85E4-C71C-B7D0-0F83C6E128F3}"/>
              </a:ext>
            </a:extLst>
          </p:cNvPr>
          <p:cNvSpPr>
            <a:spLocks noGrp="1"/>
          </p:cNvSpPr>
          <p:nvPr>
            <p:ph idx="1"/>
          </p:nvPr>
        </p:nvSpPr>
        <p:spPr>
          <a:xfrm>
            <a:off x="1009943" y="1890688"/>
            <a:ext cx="7889631" cy="1474421"/>
          </a:xfrm>
        </p:spPr>
        <p:txBody>
          <a:bodyPr vert="horz" lIns="91440" tIns="45720" rIns="91440" bIns="45720" rtlCol="0" anchor="t">
            <a:normAutofit/>
          </a:bodyPr>
          <a:lstStyle/>
          <a:p>
            <a:r>
              <a:rPr lang="en-US" b="1"/>
              <a:t>Growing an Enhanced Clinical Practice</a:t>
            </a:r>
            <a:endParaRPr lang="en-US" b="1">
              <a:cs typeface="Calibri"/>
            </a:endParaRPr>
          </a:p>
          <a:p>
            <a:pPr lvl="1"/>
            <a:r>
              <a:rPr lang="en-US" sz="2800">
                <a:cs typeface="Calibri"/>
              </a:rPr>
              <a:t>It takes a village </a:t>
            </a:r>
          </a:p>
          <a:p>
            <a:pPr lvl="1"/>
            <a:r>
              <a:rPr lang="en-US" sz="2800">
                <a:cs typeface="Calibri"/>
              </a:rPr>
              <a:t>Educating the next generation of providers</a:t>
            </a:r>
          </a:p>
          <a:p>
            <a:pPr marL="457200" lvl="1" indent="0">
              <a:buNone/>
            </a:pPr>
            <a:endParaRPr lang="en-US"/>
          </a:p>
        </p:txBody>
      </p:sp>
      <p:grpSp>
        <p:nvGrpSpPr>
          <p:cNvPr id="14" name="Group 13">
            <a:extLst>
              <a:ext uri="{FF2B5EF4-FFF2-40B4-BE49-F238E27FC236}">
                <a16:creationId xmlns:a16="http://schemas.microsoft.com/office/drawing/2014/main" id="{7A9CFF62-4124-5952-11E7-32B22662ECC5}"/>
              </a:ext>
            </a:extLst>
          </p:cNvPr>
          <p:cNvGrpSpPr/>
          <p:nvPr/>
        </p:nvGrpSpPr>
        <p:grpSpPr>
          <a:xfrm>
            <a:off x="9191240" y="3790626"/>
            <a:ext cx="1420107" cy="1481991"/>
            <a:chOff x="8298612" y="3863198"/>
            <a:chExt cx="1420107" cy="1481991"/>
          </a:xfrm>
        </p:grpSpPr>
        <p:pic>
          <p:nvPicPr>
            <p:cNvPr id="13" name="Graphic 12" descr="Heart with solid fill">
              <a:extLst>
                <a:ext uri="{FF2B5EF4-FFF2-40B4-BE49-F238E27FC236}">
                  <a16:creationId xmlns:a16="http://schemas.microsoft.com/office/drawing/2014/main" id="{2FA5F70A-6078-0812-E89E-B50517C2E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5147" y="4374322"/>
              <a:ext cx="483705" cy="450575"/>
            </a:xfrm>
            <a:prstGeom prst="rect">
              <a:avLst/>
            </a:prstGeom>
          </p:spPr>
        </p:pic>
        <p:pic>
          <p:nvPicPr>
            <p:cNvPr id="12" name="Graphic 11" descr="Arrow circle with solid fill">
              <a:extLst>
                <a:ext uri="{FF2B5EF4-FFF2-40B4-BE49-F238E27FC236}">
                  <a16:creationId xmlns:a16="http://schemas.microsoft.com/office/drawing/2014/main" id="{62790705-A1B3-F68A-36BD-0D49DD3058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8612" y="3863198"/>
              <a:ext cx="1420107" cy="1481991"/>
            </a:xfrm>
            <a:prstGeom prst="rect">
              <a:avLst/>
            </a:prstGeom>
          </p:spPr>
        </p:pic>
      </p:grpSp>
      <p:sp>
        <p:nvSpPr>
          <p:cNvPr id="5" name="TextBox 4">
            <a:extLst>
              <a:ext uri="{FF2B5EF4-FFF2-40B4-BE49-F238E27FC236}">
                <a16:creationId xmlns:a16="http://schemas.microsoft.com/office/drawing/2014/main" id="{983AC04F-0E24-A4DD-C139-34E0B03EC607}"/>
              </a:ext>
            </a:extLst>
          </p:cNvPr>
          <p:cNvSpPr txBox="1"/>
          <p:nvPr/>
        </p:nvSpPr>
        <p:spPr>
          <a:xfrm>
            <a:off x="1008183" y="3462747"/>
            <a:ext cx="8890176" cy="181588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b="1" dirty="0"/>
              <a:t>Stigma reduction</a:t>
            </a:r>
            <a:endParaRPr lang="en-US" sz="2800" b="1" dirty="0">
              <a:cs typeface="Calibri"/>
            </a:endParaRPr>
          </a:p>
          <a:p>
            <a:pPr marL="914400" lvl="1" indent="-457200">
              <a:buFont typeface="Arial"/>
              <a:buChar char="•"/>
            </a:pPr>
            <a:r>
              <a:rPr lang="en-US" sz="2800"/>
              <a:t>A positive shift in attitudes and knowledge</a:t>
            </a:r>
            <a:endParaRPr lang="en-US" sz="2800">
              <a:cs typeface="Calibri" panose="020F0502020204030204"/>
            </a:endParaRPr>
          </a:p>
          <a:p>
            <a:pPr marL="914400" lvl="1" indent="-457200">
              <a:buFont typeface="Arial"/>
              <a:buChar char="•"/>
            </a:pPr>
            <a:r>
              <a:rPr lang="en-US" sz="2800">
                <a:cs typeface="Calibri" panose="020F0502020204030204"/>
              </a:rPr>
              <a:t>Reducing stigma among healthcare providers enhances care for people with SUD</a:t>
            </a:r>
          </a:p>
        </p:txBody>
      </p:sp>
      <p:sp>
        <p:nvSpPr>
          <p:cNvPr id="8" name="Rectangle 7">
            <a:extLst>
              <a:ext uri="{FF2B5EF4-FFF2-40B4-BE49-F238E27FC236}">
                <a16:creationId xmlns:a16="http://schemas.microsoft.com/office/drawing/2014/main" id="{D8ECE81E-A04E-6C90-61CB-9FC3761B6228}"/>
              </a:ext>
            </a:extLst>
          </p:cNvPr>
          <p:cNvSpPr/>
          <p:nvPr/>
        </p:nvSpPr>
        <p:spPr>
          <a:xfrm>
            <a:off x="8328296" y="1294673"/>
            <a:ext cx="3139440" cy="2302933"/>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ree With Roots with solid fill">
            <a:extLst>
              <a:ext uri="{FF2B5EF4-FFF2-40B4-BE49-F238E27FC236}">
                <a16:creationId xmlns:a16="http://schemas.microsoft.com/office/drawing/2014/main" id="{CD8A5C2F-D91E-CACA-50F6-8B7A86D61D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52058" y="2624662"/>
            <a:ext cx="855868" cy="855868"/>
          </a:xfrm>
          <a:prstGeom prst="rect">
            <a:avLst/>
          </a:prstGeom>
        </p:spPr>
      </p:pic>
      <p:grpSp>
        <p:nvGrpSpPr>
          <p:cNvPr id="11" name="Group 10">
            <a:extLst>
              <a:ext uri="{FF2B5EF4-FFF2-40B4-BE49-F238E27FC236}">
                <a16:creationId xmlns:a16="http://schemas.microsoft.com/office/drawing/2014/main" id="{CA89D45F-DECD-A6FC-EC6E-4211799A1F43}"/>
              </a:ext>
            </a:extLst>
          </p:cNvPr>
          <p:cNvGrpSpPr/>
          <p:nvPr/>
        </p:nvGrpSpPr>
        <p:grpSpPr>
          <a:xfrm>
            <a:off x="8796913" y="1432265"/>
            <a:ext cx="2199057" cy="1107996"/>
            <a:chOff x="7104184" y="1318928"/>
            <a:chExt cx="2668103" cy="1441774"/>
          </a:xfrm>
        </p:grpSpPr>
        <p:pic>
          <p:nvPicPr>
            <p:cNvPr id="6" name="Graphic 5" descr="User with solid fill">
              <a:extLst>
                <a:ext uri="{FF2B5EF4-FFF2-40B4-BE49-F238E27FC236}">
                  <a16:creationId xmlns:a16="http://schemas.microsoft.com/office/drawing/2014/main" id="{ECB62DF5-0D19-8E7E-E844-791AC58E6A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4184" y="1717431"/>
              <a:ext cx="738554" cy="726831"/>
            </a:xfrm>
            <a:prstGeom prst="rect">
              <a:avLst/>
            </a:prstGeom>
          </p:spPr>
        </p:pic>
        <p:pic>
          <p:nvPicPr>
            <p:cNvPr id="7" name="Graphic 6" descr="Users with solid fill">
              <a:extLst>
                <a:ext uri="{FF2B5EF4-FFF2-40B4-BE49-F238E27FC236}">
                  <a16:creationId xmlns:a16="http://schemas.microsoft.com/office/drawing/2014/main" id="{B9B583FA-7B61-5B20-B618-F0DB312449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872" y="1587207"/>
              <a:ext cx="1125415" cy="1113692"/>
            </a:xfrm>
            <a:prstGeom prst="rect">
              <a:avLst/>
            </a:prstGeom>
          </p:spPr>
        </p:pic>
        <p:sp>
          <p:nvSpPr>
            <p:cNvPr id="9" name="TextBox 8">
              <a:extLst>
                <a:ext uri="{FF2B5EF4-FFF2-40B4-BE49-F238E27FC236}">
                  <a16:creationId xmlns:a16="http://schemas.microsoft.com/office/drawing/2014/main" id="{C66BA091-5A83-F418-05AD-979C0C9DFC99}"/>
                </a:ext>
              </a:extLst>
            </p:cNvPr>
            <p:cNvSpPr txBox="1"/>
            <p:nvPr/>
          </p:nvSpPr>
          <p:spPr>
            <a:xfrm>
              <a:off x="7868752" y="1318928"/>
              <a:ext cx="1556239" cy="144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92D050"/>
                  </a:solidFill>
                  <a:cs typeface="Calibri"/>
                </a:rPr>
                <a:t>+</a:t>
              </a:r>
              <a:endParaRPr lang="en-US" sz="6600" b="1">
                <a:solidFill>
                  <a:srgbClr val="92D050"/>
                </a:solidFill>
              </a:endParaRPr>
            </a:p>
          </p:txBody>
        </p:sp>
      </p:grpSp>
    </p:spTree>
    <p:extLst>
      <p:ext uri="{BB962C8B-B14F-4D97-AF65-F5344CB8AC3E}">
        <p14:creationId xmlns:p14="http://schemas.microsoft.com/office/powerpoint/2010/main" val="1777285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3D742-E4C6-FFBD-649D-FBD81649D61E}"/>
              </a:ext>
            </a:extLst>
          </p:cNvPr>
          <p:cNvSpPr/>
          <p:nvPr/>
        </p:nvSpPr>
        <p:spPr>
          <a:xfrm>
            <a:off x="688014" y="1835051"/>
            <a:ext cx="3139440" cy="2283395"/>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8EA17-6045-9E42-B970-1976BD87F3E6}"/>
              </a:ext>
            </a:extLst>
          </p:cNvPr>
          <p:cNvSpPr>
            <a:spLocks noGrp="1"/>
          </p:cNvSpPr>
          <p:nvPr>
            <p:ph type="title"/>
          </p:nvPr>
        </p:nvSpPr>
        <p:spPr/>
        <p:txBody>
          <a:bodyPr/>
          <a:lstStyle/>
          <a:p>
            <a:r>
              <a:rPr lang="en-US"/>
              <a:t>Future Direction</a:t>
            </a:r>
          </a:p>
        </p:txBody>
      </p:sp>
      <p:sp>
        <p:nvSpPr>
          <p:cNvPr id="3" name="Content Placeholder 2">
            <a:extLst>
              <a:ext uri="{FF2B5EF4-FFF2-40B4-BE49-F238E27FC236}">
                <a16:creationId xmlns:a16="http://schemas.microsoft.com/office/drawing/2014/main" id="{5CDBB705-51A4-6FAB-2AA0-D0E24AE332AD}"/>
              </a:ext>
            </a:extLst>
          </p:cNvPr>
          <p:cNvSpPr>
            <a:spLocks noGrp="1"/>
          </p:cNvSpPr>
          <p:nvPr>
            <p:ph idx="1"/>
          </p:nvPr>
        </p:nvSpPr>
        <p:spPr>
          <a:xfrm>
            <a:off x="838200" y="1845945"/>
            <a:ext cx="10702505" cy="2617788"/>
          </a:xfrm>
        </p:spPr>
        <p:txBody>
          <a:bodyPr vert="horz" lIns="91440" tIns="45720" rIns="91440" bIns="45720" rtlCol="0" anchor="t">
            <a:normAutofit/>
          </a:bodyPr>
          <a:lstStyle/>
          <a:p>
            <a:r>
              <a:rPr lang="en-US" b="1" dirty="0"/>
              <a:t>Curriculum Development &amp; Measures:</a:t>
            </a:r>
            <a:endParaRPr lang="en-US" b="1">
              <a:cs typeface="Calibri"/>
            </a:endParaRPr>
          </a:p>
          <a:p>
            <a:pPr lvl="1"/>
            <a:r>
              <a:rPr lang="en-US" sz="2800" dirty="0">
                <a:cs typeface="Calibri"/>
              </a:rPr>
              <a:t>Revision of IPE curricula to reflect evolving best practices &amp; the needs of SUD/OUD patients</a:t>
            </a:r>
          </a:p>
          <a:p>
            <a:pPr lvl="1"/>
            <a:r>
              <a:rPr lang="en-US" sz="2800" dirty="0"/>
              <a:t>Include additional implementation of SPICER-2 questions in pre-survey</a:t>
            </a:r>
            <a:endParaRPr lang="en-US" sz="2800" dirty="0">
              <a:cs typeface="Calibri"/>
            </a:endParaRPr>
          </a:p>
          <a:p>
            <a:pPr marL="457200" lvl="1" indent="0">
              <a:buNone/>
            </a:pPr>
            <a:endParaRPr lang="en-US"/>
          </a:p>
        </p:txBody>
      </p:sp>
      <p:pic>
        <p:nvPicPr>
          <p:cNvPr id="4" name="Picture 3" descr="Patient Engagement Technology is Revolutionizing Healthcare | Cisco ...">
            <a:extLst>
              <a:ext uri="{FF2B5EF4-FFF2-40B4-BE49-F238E27FC236}">
                <a16:creationId xmlns:a16="http://schemas.microsoft.com/office/drawing/2014/main" id="{5BA85387-B2D7-13E5-ED29-0783ABCD6E95}"/>
              </a:ext>
            </a:extLst>
          </p:cNvPr>
          <p:cNvPicPr>
            <a:picLocks noChangeAspect="1"/>
          </p:cNvPicPr>
          <p:nvPr/>
        </p:nvPicPr>
        <p:blipFill>
          <a:blip r:embed="rId4"/>
          <a:stretch>
            <a:fillRect/>
          </a:stretch>
        </p:blipFill>
        <p:spPr>
          <a:xfrm>
            <a:off x="3044462" y="4097709"/>
            <a:ext cx="3289537" cy="1883996"/>
          </a:xfrm>
          <a:prstGeom prst="rect">
            <a:avLst/>
          </a:prstGeom>
        </p:spPr>
      </p:pic>
      <p:pic>
        <p:nvPicPr>
          <p:cNvPr id="7" name="Graphic 6" descr="List with solid fill">
            <a:extLst>
              <a:ext uri="{FF2B5EF4-FFF2-40B4-BE49-F238E27FC236}">
                <a16:creationId xmlns:a16="http://schemas.microsoft.com/office/drawing/2014/main" id="{EA1553EC-59FE-6FF3-B897-5BC616287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7292" y="3874476"/>
            <a:ext cx="2274277" cy="2332892"/>
          </a:xfrm>
          <a:prstGeom prst="rect">
            <a:avLst/>
          </a:prstGeom>
        </p:spPr>
      </p:pic>
    </p:spTree>
    <p:extLst>
      <p:ext uri="{BB962C8B-B14F-4D97-AF65-F5344CB8AC3E}">
        <p14:creationId xmlns:p14="http://schemas.microsoft.com/office/powerpoint/2010/main" val="1790821495"/>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C93878-D49C-25B2-A711-B0AA7718599E}"/>
              </a:ext>
            </a:extLst>
          </p:cNvPr>
          <p:cNvSpPr/>
          <p:nvPr/>
        </p:nvSpPr>
        <p:spPr>
          <a:xfrm>
            <a:off x="763563" y="1175211"/>
            <a:ext cx="3139440" cy="4973189"/>
          </a:xfrm>
          <a:prstGeom prst="rect">
            <a:avLst/>
          </a:prstGeom>
          <a:solidFill>
            <a:srgbClr val="FCFAF1"/>
          </a:solidFill>
          <a:ln>
            <a:solidFill>
              <a:srgbClr val="FCFA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8EA17-6045-9E42-B970-1976BD87F3E6}"/>
              </a:ext>
            </a:extLst>
          </p:cNvPr>
          <p:cNvSpPr>
            <a:spLocks noGrp="1"/>
          </p:cNvSpPr>
          <p:nvPr>
            <p:ph type="title"/>
          </p:nvPr>
        </p:nvSpPr>
        <p:spPr>
          <a:xfrm>
            <a:off x="762000" y="3175"/>
            <a:ext cx="9208477" cy="1325563"/>
          </a:xfrm>
        </p:spPr>
        <p:txBody>
          <a:bodyPr/>
          <a:lstStyle/>
          <a:p>
            <a:r>
              <a:rPr lang="en-US"/>
              <a:t>Future Direction</a:t>
            </a:r>
          </a:p>
        </p:txBody>
      </p:sp>
      <p:sp>
        <p:nvSpPr>
          <p:cNvPr id="3" name="Content Placeholder 2">
            <a:extLst>
              <a:ext uri="{FF2B5EF4-FFF2-40B4-BE49-F238E27FC236}">
                <a16:creationId xmlns:a16="http://schemas.microsoft.com/office/drawing/2014/main" id="{5CDBB705-51A4-6FAB-2AA0-D0E24AE332AD}"/>
              </a:ext>
            </a:extLst>
          </p:cNvPr>
          <p:cNvSpPr>
            <a:spLocks noGrp="1"/>
          </p:cNvSpPr>
          <p:nvPr>
            <p:ph idx="1"/>
          </p:nvPr>
        </p:nvSpPr>
        <p:spPr>
          <a:xfrm>
            <a:off x="1009196" y="1329781"/>
            <a:ext cx="10515600" cy="1850758"/>
          </a:xfrm>
        </p:spPr>
        <p:txBody>
          <a:bodyPr vert="horz" lIns="91440" tIns="45720" rIns="91440" bIns="45720" rtlCol="0" anchor="t">
            <a:normAutofit/>
          </a:bodyPr>
          <a:lstStyle/>
          <a:p>
            <a:r>
              <a:rPr lang="en-US" b="1" dirty="0"/>
              <a:t>Increase Accessibility</a:t>
            </a:r>
          </a:p>
          <a:p>
            <a:endParaRPr lang="en-US">
              <a:cs typeface="Calibri"/>
            </a:endParaRPr>
          </a:p>
          <a:p>
            <a:endParaRPr lang="en-US">
              <a:cs typeface="Calibri"/>
            </a:endParaRPr>
          </a:p>
          <a:p>
            <a:pPr lvl="1"/>
            <a:endParaRPr lang="en-US"/>
          </a:p>
        </p:txBody>
      </p:sp>
      <p:sp>
        <p:nvSpPr>
          <p:cNvPr id="6" name="Rectangle: Rounded Corners 5">
            <a:extLst>
              <a:ext uri="{FF2B5EF4-FFF2-40B4-BE49-F238E27FC236}">
                <a16:creationId xmlns:a16="http://schemas.microsoft.com/office/drawing/2014/main" id="{B71C2D4A-1516-10F2-ABA9-2E3204536DA6}"/>
              </a:ext>
            </a:extLst>
          </p:cNvPr>
          <p:cNvSpPr/>
          <p:nvPr/>
        </p:nvSpPr>
        <p:spPr>
          <a:xfrm>
            <a:off x="1313036" y="1828487"/>
            <a:ext cx="9574153" cy="8475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2"/>
                </a:solidFill>
                <a:cs typeface="Calibri"/>
              </a:rPr>
              <a:t>"During each patient case, perhaps have one person from each medical background provide input, that way we get more of a diverse conversation"</a:t>
            </a:r>
          </a:p>
        </p:txBody>
      </p:sp>
      <p:sp>
        <p:nvSpPr>
          <p:cNvPr id="5" name="TextBox 4">
            <a:extLst>
              <a:ext uri="{FF2B5EF4-FFF2-40B4-BE49-F238E27FC236}">
                <a16:creationId xmlns:a16="http://schemas.microsoft.com/office/drawing/2014/main" id="{B6690DEB-14CC-91E1-9739-1F776D81D603}"/>
              </a:ext>
            </a:extLst>
          </p:cNvPr>
          <p:cNvSpPr txBox="1"/>
          <p:nvPr/>
        </p:nvSpPr>
        <p:spPr>
          <a:xfrm>
            <a:off x="376990" y="2880301"/>
            <a:ext cx="11189677" cy="3108543"/>
          </a:xfrm>
          <a:prstGeom prst="rect">
            <a:avLst/>
          </a:prstGeom>
          <a:noFill/>
        </p:spPr>
        <p:txBody>
          <a:bodyPr wrap="square" lIns="91440" tIns="45720" rIns="91440" bIns="45720" anchor="t">
            <a:spAutoFit/>
          </a:bodyPr>
          <a:lstStyle/>
          <a:p>
            <a:pPr marL="914400" lvl="1" indent="-457200">
              <a:buFont typeface="Arial" panose="020B0604020202020204" pitchFamily="34" charset="0"/>
              <a:buChar char="•"/>
            </a:pPr>
            <a:r>
              <a:rPr lang="en-US" sz="2800" b="1" dirty="0"/>
              <a:t>Expand access to IPE workshops</a:t>
            </a:r>
            <a:endParaRPr lang="en-US" sz="2800" b="1" dirty="0">
              <a:cs typeface="Calibri"/>
            </a:endParaRPr>
          </a:p>
          <a:p>
            <a:pPr marL="1371600" lvl="2" indent="-457200">
              <a:buFont typeface="Arial" panose="020B0604020202020204" pitchFamily="34" charset="0"/>
              <a:buChar char="•"/>
            </a:pPr>
            <a:r>
              <a:rPr lang="en-US" sz="2800" dirty="0">
                <a:cs typeface="Calibri"/>
              </a:rPr>
              <a:t>Continue to create dynamic workshop material to allow for </a:t>
            </a:r>
            <a:r>
              <a:rPr lang="en-US" sz="2800" b="1" dirty="0">
                <a:cs typeface="Calibri"/>
              </a:rPr>
              <a:t>rich discussion</a:t>
            </a:r>
            <a:endParaRPr lang="en-US" sz="2800" b="1" dirty="0"/>
          </a:p>
          <a:p>
            <a:pPr marL="1371600" lvl="2" indent="-457200">
              <a:buFont typeface="Arial" panose="020B0604020202020204" pitchFamily="34" charset="0"/>
              <a:buChar char="•"/>
            </a:pPr>
            <a:r>
              <a:rPr lang="en-US" sz="2800" dirty="0"/>
              <a:t>Aim to </a:t>
            </a:r>
            <a:r>
              <a:rPr lang="en-US" sz="2800" b="1" dirty="0"/>
              <a:t>include other departments</a:t>
            </a:r>
            <a:r>
              <a:rPr lang="en-US" sz="2800" dirty="0"/>
              <a:t> of student health professionals (i.e. </a:t>
            </a:r>
            <a:r>
              <a:rPr lang="en-US" sz="2800" b="1" dirty="0"/>
              <a:t>Social Work, Pharmacy</a:t>
            </a:r>
            <a:r>
              <a:rPr lang="en-US" sz="2800" dirty="0"/>
              <a:t>)</a:t>
            </a:r>
            <a:endParaRPr lang="en-US" sz="2800" dirty="0">
              <a:cs typeface="Calibri"/>
            </a:endParaRPr>
          </a:p>
          <a:p>
            <a:pPr marL="1371600" lvl="2" indent="-457200">
              <a:buFont typeface="Arial" panose="020B0604020202020204" pitchFamily="34" charset="0"/>
              <a:buChar char="•"/>
            </a:pPr>
            <a:r>
              <a:rPr lang="en-US" sz="2800" dirty="0"/>
              <a:t>Increase </a:t>
            </a:r>
            <a:r>
              <a:rPr lang="en-US" sz="2800" b="1" dirty="0"/>
              <a:t>tailored content</a:t>
            </a:r>
            <a:r>
              <a:rPr lang="en-US" sz="2800" dirty="0"/>
              <a:t> for special populations (i.e. rural, &amp; AI/AN)</a:t>
            </a:r>
            <a:endParaRPr lang="en-US" sz="2800" dirty="0">
              <a:cs typeface="Calibri"/>
            </a:endParaRPr>
          </a:p>
        </p:txBody>
      </p:sp>
    </p:spTree>
    <p:extLst>
      <p:ext uri="{BB962C8B-B14F-4D97-AF65-F5344CB8AC3E}">
        <p14:creationId xmlns:p14="http://schemas.microsoft.com/office/powerpoint/2010/main" val="1447518087"/>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D238-3819-F42D-E13D-BA2F800D2180}"/>
              </a:ext>
            </a:extLst>
          </p:cNvPr>
          <p:cNvSpPr>
            <a:spLocks noGrp="1"/>
          </p:cNvSpPr>
          <p:nvPr>
            <p:ph type="ctrTitle"/>
          </p:nvPr>
        </p:nvSpPr>
        <p:spPr>
          <a:xfrm>
            <a:off x="366765" y="3588086"/>
            <a:ext cx="10832123" cy="1655762"/>
          </a:xfrm>
        </p:spPr>
        <p:txBody>
          <a:bodyPr>
            <a:normAutofit fontScale="90000"/>
          </a:bodyPr>
          <a:lstStyle/>
          <a:p>
            <a:r>
              <a:rPr lang="en-US" sz="6000" dirty="0"/>
              <a:t>Thank you!</a:t>
            </a:r>
            <a:br>
              <a:rPr lang="en-US" sz="6000" dirty="0">
                <a:cs typeface="Calibri Light"/>
              </a:rPr>
            </a:br>
            <a:r>
              <a:rPr lang="en-US" sz="2800" dirty="0">
                <a:cs typeface="Calibri Light"/>
              </a:rPr>
              <a:t>Special thanks to our team at the University of Michigan</a:t>
            </a:r>
            <a:br>
              <a:rPr lang="en-US" sz="2800" dirty="0">
                <a:cs typeface="Calibri Light"/>
              </a:rPr>
            </a:br>
            <a:r>
              <a:rPr lang="en-US" sz="2800" dirty="0">
                <a:cs typeface="Calibri Light"/>
              </a:rPr>
              <a:t>&amp; to our facilitators each year.</a:t>
            </a:r>
            <a:br>
              <a:rPr lang="en-US" sz="2800" dirty="0">
                <a:cs typeface="Calibri Light"/>
              </a:rPr>
            </a:br>
            <a:br>
              <a:rPr lang="en-US" sz="6000" dirty="0"/>
            </a:br>
            <a:r>
              <a:rPr lang="en-US" sz="2400" dirty="0">
                <a:cs typeface="Calibri Light"/>
              </a:rPr>
              <a:t>Katie Grandinetti</a:t>
            </a:r>
            <a:br>
              <a:rPr lang="en-US" sz="2000" dirty="0">
                <a:cs typeface="Calibri Light"/>
              </a:rPr>
            </a:br>
            <a:r>
              <a:rPr lang="en-US" sz="2000" dirty="0">
                <a:cs typeface="Calibri Light"/>
                <a:hlinkClick r:id="rId3"/>
              </a:rPr>
              <a:t>kmgrand@umich.edu</a:t>
            </a:r>
            <a:br>
              <a:rPr lang="en-US" sz="2000" dirty="0">
                <a:cs typeface="Calibri Light"/>
              </a:rPr>
            </a:br>
            <a:endParaRPr lang="en-US" sz="6000" b="0" dirty="0">
              <a:cs typeface="Calibri Light"/>
            </a:endParaRPr>
          </a:p>
        </p:txBody>
      </p:sp>
      <p:pic>
        <p:nvPicPr>
          <p:cNvPr id="3" name="Picture 2" descr="A blue sign with white text and yellow x&#10;&#10;Description automatically generated">
            <a:extLst>
              <a:ext uri="{FF2B5EF4-FFF2-40B4-BE49-F238E27FC236}">
                <a16:creationId xmlns:a16="http://schemas.microsoft.com/office/drawing/2014/main" id="{01061DAD-DCCD-94D8-21F2-1C96601B66A3}"/>
              </a:ext>
            </a:extLst>
          </p:cNvPr>
          <p:cNvPicPr>
            <a:picLocks noChangeAspect="1"/>
          </p:cNvPicPr>
          <p:nvPr/>
        </p:nvPicPr>
        <p:blipFill>
          <a:blip r:embed="rId4"/>
          <a:stretch>
            <a:fillRect/>
          </a:stretch>
        </p:blipFill>
        <p:spPr>
          <a:xfrm>
            <a:off x="366765" y="5622775"/>
            <a:ext cx="2735699" cy="814119"/>
          </a:xfrm>
          <a:prstGeom prst="rect">
            <a:avLst/>
          </a:prstGeom>
        </p:spPr>
      </p:pic>
      <p:pic>
        <p:nvPicPr>
          <p:cNvPr id="5" name="Picture 4">
            <a:extLst>
              <a:ext uri="{FF2B5EF4-FFF2-40B4-BE49-F238E27FC236}">
                <a16:creationId xmlns:a16="http://schemas.microsoft.com/office/drawing/2014/main" id="{38A17133-1AE1-C4B5-411C-8605F4A481F2}"/>
              </a:ext>
            </a:extLst>
          </p:cNvPr>
          <p:cNvPicPr>
            <a:picLocks noChangeAspect="1"/>
          </p:cNvPicPr>
          <p:nvPr/>
        </p:nvPicPr>
        <p:blipFill>
          <a:blip r:embed="rId5"/>
          <a:stretch>
            <a:fillRect/>
          </a:stretch>
        </p:blipFill>
        <p:spPr>
          <a:xfrm>
            <a:off x="3102464" y="5851818"/>
            <a:ext cx="1659882" cy="585076"/>
          </a:xfrm>
          <a:prstGeom prst="rect">
            <a:avLst/>
          </a:prstGeom>
        </p:spPr>
      </p:pic>
    </p:spTree>
    <p:extLst>
      <p:ext uri="{BB962C8B-B14F-4D97-AF65-F5344CB8AC3E}">
        <p14:creationId xmlns:p14="http://schemas.microsoft.com/office/powerpoint/2010/main" val="197970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2A4E-6525-6A60-CE6E-EAC09F77295D}"/>
              </a:ext>
            </a:extLst>
          </p:cNvPr>
          <p:cNvSpPr>
            <a:spLocks noGrp="1"/>
          </p:cNvSpPr>
          <p:nvPr>
            <p:ph type="title"/>
          </p:nvPr>
        </p:nvSpPr>
        <p:spPr/>
        <p:txBody>
          <a:bodyPr/>
          <a:lstStyle/>
          <a:p>
            <a:r>
              <a:rPr lang="en-US"/>
              <a:t>References</a:t>
            </a:r>
          </a:p>
        </p:txBody>
      </p:sp>
      <p:sp>
        <p:nvSpPr>
          <p:cNvPr id="4" name="Content Placeholder 3">
            <a:extLst>
              <a:ext uri="{FF2B5EF4-FFF2-40B4-BE49-F238E27FC236}">
                <a16:creationId xmlns:a16="http://schemas.microsoft.com/office/drawing/2014/main" id="{F4D0CAC9-82DD-10CF-F274-C55CC67D2350}"/>
              </a:ext>
            </a:extLst>
          </p:cNvPr>
          <p:cNvSpPr txBox="1">
            <a:spLocks noGrp="1"/>
          </p:cNvSpPr>
          <p:nvPr>
            <p:ph idx="1"/>
          </p:nvPr>
        </p:nvSpPr>
        <p:spPr>
          <a:xfrm>
            <a:off x="838200" y="1577975"/>
            <a:ext cx="10515600" cy="4782078"/>
          </a:xfrm>
          <a:prstGeom prst="rect">
            <a:avLst/>
          </a:prstGeom>
          <a:noFill/>
        </p:spPr>
        <p:txBody>
          <a:bodyPr vert="horz" wrap="square" lIns="91440" tIns="45720" rIns="91440" bIns="45720" rtlCol="0" anchor="t">
            <a:spAutoFit/>
          </a:bodyPr>
          <a:lstStyle/>
          <a:p>
            <a:pPr marL="342900" indent="-342900">
              <a:lnSpc>
                <a:spcPct val="107000"/>
              </a:lnSpc>
              <a:spcBef>
                <a:spcPts val="0"/>
              </a:spcBef>
              <a:spcAft>
                <a:spcPts val="800"/>
              </a:spcAft>
              <a:buAutoNum type="arabicPeriod"/>
              <a:tabLst>
                <a:tab pos="457200" algn="l"/>
              </a:tabLst>
            </a:pPr>
            <a:r>
              <a:rPr lang="en-US" sz="900" u="sng" kern="100">
                <a:solidFill>
                  <a:srgbClr val="467886"/>
                </a:solidFill>
                <a:ea typeface="Aptos" panose="020B0004020202020204" pitchFamily="34" charset="0"/>
                <a:cs typeface="Calibri"/>
              </a:rPr>
              <a:t>Center for Disease Control (CDC). “Understanding the Opioid Overdose Epidemic”. </a:t>
            </a:r>
            <a:r>
              <a:rPr lang="en-US" sz="900" kern="100">
                <a:ea typeface="Aptos" panose="020B0004020202020204" pitchFamily="34" charset="0"/>
                <a:cs typeface="Calibri"/>
                <a:hlinkClick r:id="rId2"/>
              </a:rPr>
              <a:t>https://www.cdc.gov/overdose-prevention/about/understanding-the-opioid-overdose-epidemic.html</a:t>
            </a:r>
            <a:r>
              <a:rPr lang="en-US" sz="900" kern="100">
                <a:ea typeface="Aptos" panose="020B0004020202020204" pitchFamily="34" charset="0"/>
                <a:cs typeface="Calibri"/>
              </a:rPr>
              <a:t> </a:t>
            </a:r>
            <a:endParaRPr lang="en-US" sz="900" kern="100">
              <a:ea typeface="Aptos" panose="020B0004020202020204" pitchFamily="34" charset="0"/>
              <a:cs typeface="Times New Roman"/>
            </a:endParaRPr>
          </a:p>
          <a:p>
            <a:pPr marL="342900" marR="0" lvl="0" indent="-342900">
              <a:lnSpc>
                <a:spcPct val="107000"/>
              </a:lnSpc>
              <a:spcBef>
                <a:spcPts val="0"/>
              </a:spcBef>
              <a:spcAft>
                <a:spcPts val="800"/>
              </a:spcAft>
              <a:buAutoNum type="arabicPeriod"/>
              <a:tabLst>
                <a:tab pos="457200" algn="l"/>
              </a:tabLst>
            </a:pPr>
            <a:r>
              <a:rPr lang="en-US" sz="900" kern="100">
                <a:effectLst/>
                <a:ea typeface="Aptos" panose="020B0004020202020204" pitchFamily="34" charset="0"/>
                <a:cs typeface="Times New Roman"/>
              </a:rPr>
              <a:t>National Roadmap on State-level Efforts to End the Nation's Drug Overdose Epidemic. American Medical Association. December 2020. </a:t>
            </a:r>
            <a:r>
              <a:rPr lang="en-US" sz="900" u="sng" kern="100">
                <a:solidFill>
                  <a:srgbClr val="467886"/>
                </a:solidFill>
                <a:effectLst/>
                <a:ea typeface="Aptos" panose="020B0004020202020204" pitchFamily="34" charset="0"/>
                <a:cs typeface="Times New Roman"/>
                <a:hlinkClick r:id="rId3"/>
              </a:rPr>
              <a:t>https://www.ama-assn.org/system/files/2020-12/ama-manatt-health-2020-national-roadmap.pdf</a:t>
            </a:r>
            <a:r>
              <a:rPr lang="en-US" sz="900" kern="100">
                <a:effectLst/>
                <a:ea typeface="Aptos" panose="020B0004020202020204" pitchFamily="34" charset="0"/>
                <a:cs typeface="Times New Roman"/>
              </a:rPr>
              <a:t>. Accessed August 4, 2024</a:t>
            </a:r>
            <a:endParaRPr lang="en-US"/>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Core Curriculum Elements on Substance Use Disorder for Early Academic Career. SAMHSA. April 2024. </a:t>
            </a:r>
            <a:r>
              <a:rPr lang="en-US" sz="900" u="sng" kern="100">
                <a:solidFill>
                  <a:srgbClr val="467886"/>
                </a:solidFill>
                <a:effectLst/>
                <a:ea typeface="Aptos" panose="020B0004020202020204" pitchFamily="34" charset="0"/>
                <a:cs typeface="Times New Roman"/>
                <a:hlinkClick r:id="rId4"/>
              </a:rPr>
              <a:t>https://www.samhsa.gov/sites/default/files/core-curriculum-report-final.pdf</a:t>
            </a:r>
            <a:r>
              <a:rPr lang="en-US" sz="900" kern="100">
                <a:effectLst/>
                <a:ea typeface="Aptos" panose="020B0004020202020204" pitchFamily="34" charset="0"/>
                <a:cs typeface="Times New Roman"/>
              </a:rPr>
              <a:t>. Accessed August 4, 2024.</a:t>
            </a: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MacLean RR, </a:t>
            </a:r>
            <a:r>
              <a:rPr lang="en-US" sz="900" kern="100" err="1">
                <a:effectLst/>
                <a:ea typeface="Aptos" panose="020B0004020202020204" pitchFamily="34" charset="0"/>
                <a:cs typeface="Times New Roman"/>
              </a:rPr>
              <a:t>Sofuoglu</a:t>
            </a:r>
            <a:r>
              <a:rPr lang="en-US" sz="900" kern="100">
                <a:effectLst/>
                <a:ea typeface="Aptos" panose="020B0004020202020204" pitchFamily="34" charset="0"/>
                <a:cs typeface="Times New Roman"/>
              </a:rPr>
              <a:t> M, Stefanovics E, et al. Opioid use disorder with chronic pain increases disease burden and service use. </a:t>
            </a:r>
            <a:r>
              <a:rPr lang="en-US" sz="900" i="1" kern="100">
                <a:effectLst/>
                <a:ea typeface="Aptos" panose="020B0004020202020204" pitchFamily="34" charset="0"/>
                <a:cs typeface="Times New Roman"/>
              </a:rPr>
              <a:t>Psychological Services.</a:t>
            </a:r>
            <a:r>
              <a:rPr lang="en-US" sz="900" kern="100">
                <a:effectLst/>
                <a:ea typeface="Aptos" panose="020B0004020202020204" pitchFamily="34" charset="0"/>
                <a:cs typeface="Times New Roman"/>
              </a:rPr>
              <a:t> 2023;20(1):157–165. </a:t>
            </a:r>
            <a:r>
              <a:rPr lang="en-US" sz="900" u="sng" kern="100">
                <a:solidFill>
                  <a:srgbClr val="467886"/>
                </a:solidFill>
                <a:effectLst/>
                <a:ea typeface="Aptos" panose="020B0004020202020204" pitchFamily="34" charset="0"/>
                <a:cs typeface="Times New Roman"/>
                <a:hlinkClick r:id="rId5"/>
              </a:rPr>
              <a:t>doi.org/10.1037/ser0000607</a:t>
            </a:r>
            <a:endParaRPr lang="en-US" sz="900" kern="100">
              <a:effectLst/>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AutoNum type="arabicPeriod"/>
              <a:tabLst>
                <a:tab pos="457200" algn="l"/>
              </a:tabLst>
            </a:pPr>
            <a:r>
              <a:rPr lang="en-US" sz="900" kern="100">
                <a:solidFill>
                  <a:srgbClr val="011892"/>
                </a:solidFill>
                <a:ea typeface="Aptos" panose="020B0004020202020204" pitchFamily="34" charset="0"/>
                <a:cs typeface="Calibri"/>
              </a:rPr>
              <a:t>Wakeman SE, Larochelle MR, Ameli O, et al. Comparative Effectiveness of Different Treatment Pathways for Opioid Use Disorder. </a:t>
            </a:r>
            <a:r>
              <a:rPr lang="en-US" sz="900" i="1" kern="100">
                <a:solidFill>
                  <a:srgbClr val="011892"/>
                </a:solidFill>
                <a:ea typeface="Aptos" panose="020B0004020202020204" pitchFamily="34" charset="0"/>
                <a:cs typeface="Calibri"/>
              </a:rPr>
              <a:t>JAMA </a:t>
            </a:r>
            <a:r>
              <a:rPr lang="en-US" sz="900" i="1" kern="100" err="1">
                <a:solidFill>
                  <a:srgbClr val="011892"/>
                </a:solidFill>
                <a:ea typeface="Aptos" panose="020B0004020202020204" pitchFamily="34" charset="0"/>
                <a:cs typeface="Calibri"/>
              </a:rPr>
              <a:t>Netw</a:t>
            </a:r>
            <a:r>
              <a:rPr lang="en-US" sz="900" i="1" kern="100">
                <a:solidFill>
                  <a:srgbClr val="011892"/>
                </a:solidFill>
                <a:ea typeface="Aptos" panose="020B0004020202020204" pitchFamily="34" charset="0"/>
                <a:cs typeface="Calibri"/>
              </a:rPr>
              <a:t> Open</a:t>
            </a:r>
            <a:r>
              <a:rPr lang="en-US" sz="900" kern="100">
                <a:solidFill>
                  <a:srgbClr val="011892"/>
                </a:solidFill>
                <a:ea typeface="Aptos" panose="020B0004020202020204" pitchFamily="34" charset="0"/>
                <a:cs typeface="Calibri"/>
              </a:rPr>
              <a:t>. 2020;3(2):e1920622. doi:10.1001/jamanetworkopen.2019.20622</a:t>
            </a:r>
          </a:p>
          <a:p>
            <a:pPr marL="342900" indent="-342900">
              <a:lnSpc>
                <a:spcPct val="107000"/>
              </a:lnSpc>
              <a:spcBef>
                <a:spcPts val="0"/>
              </a:spcBef>
              <a:spcAft>
                <a:spcPts val="800"/>
              </a:spcAft>
              <a:buAutoNum type="arabicPeriod"/>
              <a:tabLst>
                <a:tab pos="457200" algn="l"/>
              </a:tabLst>
            </a:pPr>
            <a:r>
              <a:rPr lang="en-US" sz="900" kern="100">
                <a:effectLst/>
                <a:ea typeface="Aptos" panose="020B0004020202020204" pitchFamily="34" charset="0"/>
                <a:cs typeface="Times New Roman"/>
              </a:rPr>
              <a:t>National Institute on Drug Abuse. “Medications for Opioid Overdose, Withdrawal, &amp; Addiction”. </a:t>
            </a:r>
            <a:r>
              <a:rPr lang="en-US" sz="900" kern="100">
                <a:ea typeface="+mn-lt"/>
                <a:cs typeface="+mn-lt"/>
                <a:hlinkClick r:id="rId6">
                  <a:extLst>
                    <a:ext uri="{A12FA001-AC4F-418D-AE19-62706E023703}">
                      <ahyp:hlinkClr xmlns:ahyp="http://schemas.microsoft.com/office/drawing/2018/hyperlinkcolor" val="tx"/>
                    </a:ext>
                  </a:extLst>
                </a:hlinkClick>
              </a:rPr>
              <a:t>https://nida.</a:t>
            </a:r>
            <a:r>
              <a:rPr lang="en-US" sz="900" kern="100">
                <a:effectLst/>
                <a:ea typeface="+mn-lt"/>
                <a:cs typeface="+mn-lt"/>
                <a:hlinkClick r:id="rId6">
                  <a:extLst>
                    <a:ext uri="{A12FA001-AC4F-418D-AE19-62706E023703}">
                      <ahyp:hlinkClr xmlns:ahyp="http://schemas.microsoft.com/office/drawing/2018/hyperlinkcolor" val="tx"/>
                    </a:ext>
                  </a:extLst>
                </a:hlinkClick>
              </a:rPr>
              <a:t>nih.gov</a:t>
            </a:r>
            <a:r>
              <a:rPr lang="en-US" sz="900" kern="100">
                <a:ea typeface="+mn-lt"/>
                <a:cs typeface="+mn-lt"/>
                <a:hlinkClick r:id="rId6">
                  <a:extLst>
                    <a:ext uri="{A12FA001-AC4F-418D-AE19-62706E023703}">
                      <ahyp:hlinkClr xmlns:ahyp="http://schemas.microsoft.com/office/drawing/2018/hyperlinkcolor" val="tx"/>
                    </a:ext>
                  </a:extLst>
                </a:hlinkClick>
              </a:rPr>
              <a:t>/research-topics/opioids/medications-opioid-overdose-withdrawal-addiction-infographicChhatwal</a:t>
            </a:r>
            <a:r>
              <a:rPr lang="en-US" sz="900" kern="100">
                <a:ea typeface="+mn-lt"/>
                <a:cs typeface="+mn-lt"/>
              </a:rPr>
              <a:t>, </a:t>
            </a:r>
            <a:endParaRPr lang="en-US" sz="900" kern="100">
              <a:effectLst/>
              <a:ea typeface="+mn-lt"/>
              <a:cs typeface="+mn-lt"/>
            </a:endParaRP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Chhatwal J, Mueller PP, Chen Q, et al. Estimated Reductions in Opioid Overdose Deaths with Sustainment of Public Health Interventions in 4 US States.</a:t>
            </a:r>
            <a:r>
              <a:rPr lang="en-US" sz="900" i="1" kern="100">
                <a:effectLst/>
                <a:ea typeface="Aptos" panose="020B0004020202020204" pitchFamily="34" charset="0"/>
                <a:cs typeface="Times New Roman"/>
              </a:rPr>
              <a:t> JAMA </a:t>
            </a:r>
            <a:r>
              <a:rPr lang="en-US" sz="900" i="1" kern="100" err="1">
                <a:effectLst/>
                <a:ea typeface="Aptos" panose="020B0004020202020204" pitchFamily="34" charset="0"/>
                <a:cs typeface="Times New Roman"/>
              </a:rPr>
              <a:t>Netw</a:t>
            </a:r>
            <a:r>
              <a:rPr lang="en-US" sz="900" i="1" kern="100">
                <a:effectLst/>
                <a:ea typeface="Aptos" panose="020B0004020202020204" pitchFamily="34" charset="0"/>
                <a:cs typeface="Times New Roman"/>
              </a:rPr>
              <a:t> Open</a:t>
            </a:r>
            <a:r>
              <a:rPr lang="en-US" sz="900" kern="100">
                <a:effectLst/>
                <a:ea typeface="Aptos" panose="020B0004020202020204" pitchFamily="34" charset="0"/>
                <a:cs typeface="Times New Roman"/>
              </a:rPr>
              <a:t>. 2023;6(6):e2314925. doi:10.1001/jamanetworkopen.2023.14925</a:t>
            </a:r>
          </a:p>
          <a:p>
            <a:pPr marL="342900" indent="-342900">
              <a:lnSpc>
                <a:spcPct val="107000"/>
              </a:lnSpc>
              <a:spcBef>
                <a:spcPts val="0"/>
              </a:spcBef>
              <a:spcAft>
                <a:spcPts val="800"/>
              </a:spcAft>
              <a:buAutoNum type="arabicPeriod"/>
              <a:tabLst>
                <a:tab pos="457200" algn="l"/>
              </a:tabLst>
            </a:pPr>
            <a:r>
              <a:rPr lang="en-US" sz="900" kern="100">
                <a:ea typeface="Aptos" panose="020B0004020202020204" pitchFamily="34" charset="0"/>
                <a:cs typeface="Times New Roman"/>
              </a:rPr>
              <a:t>Wakeman SE, Barnett ML. Primary Care and the Opioid-Overdose Crisis — Buprenorphine Myths and Realities. N Engl J Med. 2018;379(1):1-4. doi:10.1056/NEJMp1802741.</a:t>
            </a: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Huber MJ, Barbara F. The changing context of education: The need for interprofessional education teaching. </a:t>
            </a:r>
            <a:r>
              <a:rPr lang="en-US" sz="900" i="1" kern="100">
                <a:effectLst/>
                <a:ea typeface="Aptos" panose="020B0004020202020204" pitchFamily="34" charset="0"/>
                <a:cs typeface="Times New Roman"/>
              </a:rPr>
              <a:t>J Addict Res.</a:t>
            </a:r>
            <a:r>
              <a:rPr lang="en-US" sz="900" kern="100">
                <a:effectLst/>
                <a:ea typeface="Aptos" panose="020B0004020202020204" pitchFamily="34" charset="0"/>
                <a:cs typeface="Times New Roman"/>
              </a:rPr>
              <a:t> 2020;4(2):63-69. doi.org/10.33140/jar.04.02.11</a:t>
            </a: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Hammick M, Freeth D, Koppel I, et al. (2007). A best evidence systematic review of interprofessional education: BEME Guide no. 9. </a:t>
            </a:r>
            <a:r>
              <a:rPr lang="en-US" sz="900" i="1" kern="100">
                <a:effectLst/>
                <a:ea typeface="Aptos" panose="020B0004020202020204" pitchFamily="34" charset="0"/>
                <a:cs typeface="Times New Roman"/>
              </a:rPr>
              <a:t>Medical Teacher. </a:t>
            </a:r>
            <a:r>
              <a:rPr lang="en-US" sz="900" kern="100">
                <a:effectLst/>
                <a:ea typeface="Aptos" panose="020B0004020202020204" pitchFamily="34" charset="0"/>
                <a:cs typeface="Times New Roman"/>
              </a:rPr>
              <a:t>2007;29(8):735–751. doi.org/10.1080/01421590701682576</a:t>
            </a:r>
          </a:p>
          <a:p>
            <a:pPr marL="342900" indent="-342900">
              <a:lnSpc>
                <a:spcPct val="107000"/>
              </a:lnSpc>
              <a:spcBef>
                <a:spcPts val="0"/>
              </a:spcBef>
              <a:spcAft>
                <a:spcPts val="800"/>
              </a:spcAft>
              <a:buAutoNum type="arabicPeriod"/>
              <a:tabLst>
                <a:tab pos="457200" algn="l"/>
              </a:tabLst>
            </a:pPr>
            <a:r>
              <a:rPr lang="en-US" sz="900" kern="100">
                <a:ea typeface="Aptos" panose="020B0004020202020204" pitchFamily="34" charset="0"/>
                <a:cs typeface="Calibri"/>
              </a:rPr>
              <a:t>Muzyk A, Smothers ZPW, Andolsek KM, et al. Interprofessional Substance Use Disorder Education in Health Professions Education Programs: A Scoping Review.</a:t>
            </a:r>
            <a:r>
              <a:rPr lang="en-US" sz="900" i="1" kern="100">
                <a:ea typeface="Aptos" panose="020B0004020202020204" pitchFamily="34" charset="0"/>
                <a:cs typeface="Calibri"/>
              </a:rPr>
              <a:t> </a:t>
            </a:r>
            <a:r>
              <a:rPr lang="en-US" sz="900" i="1" kern="100" err="1">
                <a:ea typeface="Aptos" panose="020B0004020202020204" pitchFamily="34" charset="0"/>
                <a:cs typeface="Calibri"/>
              </a:rPr>
              <a:t>Acad</a:t>
            </a:r>
            <a:r>
              <a:rPr lang="en-US" sz="900" i="1" kern="100">
                <a:ea typeface="Aptos" panose="020B0004020202020204" pitchFamily="34" charset="0"/>
                <a:cs typeface="Calibri"/>
              </a:rPr>
              <a:t> Med.</a:t>
            </a:r>
            <a:r>
              <a:rPr lang="en-US" sz="900" kern="100">
                <a:ea typeface="Aptos" panose="020B0004020202020204" pitchFamily="34" charset="0"/>
                <a:cs typeface="Calibri"/>
              </a:rPr>
              <a:t> 2020;95(3):470-480. doi:10.1097/ACM.0000000000003053</a:t>
            </a:r>
            <a:endParaRPr lang="en-US" sz="900" kern="100">
              <a:ea typeface="Aptos" panose="020B0004020202020204" pitchFamily="34" charset="0"/>
              <a:cs typeface="Times New Roman"/>
            </a:endParaRPr>
          </a:p>
          <a:p>
            <a:pPr marL="342900" marR="0" lvl="0" indent="-342900">
              <a:lnSpc>
                <a:spcPct val="107000"/>
              </a:lnSpc>
              <a:spcBef>
                <a:spcPts val="0"/>
              </a:spcBef>
              <a:spcAft>
                <a:spcPts val="800"/>
              </a:spcAft>
              <a:buAutoNum type="arabicPeriod"/>
              <a:tabLst>
                <a:tab pos="457200" algn="l"/>
              </a:tabLst>
            </a:pPr>
            <a:r>
              <a:rPr lang="en-US" sz="900" kern="100">
                <a:effectLst/>
                <a:ea typeface="Aptos" panose="020B0004020202020204" pitchFamily="34" charset="0"/>
                <a:cs typeface="Times New Roman"/>
              </a:rPr>
              <a:t>Ojeda MS, Chen AMH, Miracle T, et al. HealthCare educational differences in pain management, adverse childhood experiences and their relationship to substance use disorder education. </a:t>
            </a:r>
            <a:r>
              <a:rPr lang="en-US" sz="900" i="1" kern="100" err="1">
                <a:effectLst/>
                <a:ea typeface="Aptos" panose="020B0004020202020204" pitchFamily="34" charset="0"/>
                <a:cs typeface="Times New Roman"/>
              </a:rPr>
              <a:t>Subst</a:t>
            </a:r>
            <a:r>
              <a:rPr lang="en-US" sz="900" i="1" kern="100">
                <a:effectLst/>
                <a:ea typeface="Aptos" panose="020B0004020202020204" pitchFamily="34" charset="0"/>
                <a:cs typeface="Times New Roman"/>
              </a:rPr>
              <a:t> Abuse Treat Prev</a:t>
            </a:r>
            <a:r>
              <a:rPr lang="en-US" sz="900" kern="100">
                <a:effectLst/>
                <a:ea typeface="Aptos" panose="020B0004020202020204" pitchFamily="34" charset="0"/>
                <a:cs typeface="Times New Roman"/>
              </a:rPr>
              <a:t> </a:t>
            </a:r>
            <a:r>
              <a:rPr lang="en-US" sz="900" i="1" kern="100">
                <a:effectLst/>
                <a:ea typeface="Aptos" panose="020B0004020202020204" pitchFamily="34" charset="0"/>
                <a:cs typeface="Times New Roman"/>
              </a:rPr>
              <a:t>Policy. </a:t>
            </a:r>
            <a:r>
              <a:rPr lang="en-US" sz="900" kern="100">
                <a:effectLst/>
                <a:ea typeface="Aptos" panose="020B0004020202020204" pitchFamily="34" charset="0"/>
                <a:cs typeface="Times New Roman"/>
              </a:rPr>
              <a:t>2022;17(1). </a:t>
            </a:r>
            <a:r>
              <a:rPr lang="en-US" sz="900" u="sng" kern="100">
                <a:solidFill>
                  <a:srgbClr val="467886"/>
                </a:solidFill>
                <a:effectLst/>
                <a:ea typeface="Aptos" panose="020B0004020202020204" pitchFamily="34" charset="0"/>
                <a:cs typeface="Times New Roman"/>
                <a:hlinkClick r:id="rId7"/>
              </a:rPr>
              <a:t>https://doi.org/10.1186/s13011-022-00436-8</a:t>
            </a:r>
            <a:endParaRPr lang="en-US" sz="900" kern="100">
              <a:effectLst/>
              <a:ea typeface="Aptos" panose="020B0004020202020204" pitchFamily="34" charset="0"/>
              <a:cs typeface="Times New Roman"/>
            </a:endParaRP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American Society of Addiction Medicine. More Training Needed to Address Addiction Workforce Shortage. Published online 2019.  </a:t>
            </a:r>
            <a:r>
              <a:rPr lang="en-US" sz="900" u="sng" kern="100">
                <a:solidFill>
                  <a:srgbClr val="467886"/>
                </a:solidFill>
                <a:effectLst/>
                <a:ea typeface="Aptos" panose="020B0004020202020204" pitchFamily="34" charset="0"/>
                <a:cs typeface="Times New Roman"/>
                <a:hlinkClick r:id="rId8"/>
              </a:rPr>
              <a:t>https://www.asam.org/docs/default-source/advocacy/asam-training-demo-one-pagerb1ff289472bc604ca5b7ff000030b21a.pdf?sfvrsn=264348c2_2</a:t>
            </a:r>
            <a:r>
              <a:rPr lang="en-US" sz="900" kern="100">
                <a:effectLst/>
                <a:ea typeface="Aptos" panose="020B0004020202020204" pitchFamily="34" charset="0"/>
                <a:cs typeface="Times New Roman"/>
              </a:rPr>
              <a:t>.</a:t>
            </a:r>
          </a:p>
          <a:p>
            <a:pPr marL="342900" indent="-342900">
              <a:lnSpc>
                <a:spcPct val="107000"/>
              </a:lnSpc>
              <a:spcBef>
                <a:spcPts val="0"/>
              </a:spcBef>
              <a:spcAft>
                <a:spcPts val="800"/>
              </a:spcAft>
              <a:buFont typeface="Calibri Light" panose="020F0302020204030204"/>
              <a:buAutoNum type="arabicPeriod"/>
              <a:tabLst>
                <a:tab pos="457200" algn="l"/>
              </a:tabLst>
            </a:pPr>
            <a:r>
              <a:rPr lang="en-US" sz="900" kern="100">
                <a:ea typeface="Aptos" panose="020B0004020202020204" pitchFamily="34" charset="0"/>
                <a:cs typeface="Times New Roman"/>
              </a:rPr>
              <a:t>Walsh L, Chapman B, Carey J, et al. Opioid Overdose Recognition: A Survey of Perceived Preparedness and Desire for Curricular Integration Among Current US Medical Students.</a:t>
            </a:r>
            <a:r>
              <a:rPr lang="en-US" sz="900" i="1" kern="100">
                <a:ea typeface="Aptos" panose="020B0004020202020204" pitchFamily="34" charset="0"/>
                <a:cs typeface="Times New Roman"/>
              </a:rPr>
              <a:t> J Med Educ </a:t>
            </a:r>
            <a:r>
              <a:rPr lang="en-US" sz="900" i="1" kern="100" err="1">
                <a:ea typeface="Aptos" panose="020B0004020202020204" pitchFamily="34" charset="0"/>
                <a:cs typeface="Times New Roman"/>
              </a:rPr>
              <a:t>Curric</a:t>
            </a:r>
            <a:r>
              <a:rPr lang="en-US" sz="900" i="1" kern="100">
                <a:ea typeface="Aptos" panose="020B0004020202020204" pitchFamily="34" charset="0"/>
                <a:cs typeface="Times New Roman"/>
              </a:rPr>
              <a:t> Dev.</a:t>
            </a:r>
            <a:r>
              <a:rPr lang="en-US" sz="900" kern="100">
                <a:ea typeface="Aptos" panose="020B0004020202020204" pitchFamily="34" charset="0"/>
                <a:cs typeface="Times New Roman"/>
              </a:rPr>
              <a:t> 2024 ;11. doi:10.1177/23821205231225923</a:t>
            </a:r>
            <a:endParaRPr lang="en-US" sz="900" kern="100">
              <a:effectLst/>
              <a:ea typeface="Aptos" panose="020B0004020202020204" pitchFamily="34" charset="0"/>
              <a:cs typeface="Times New Roman"/>
            </a:endParaRPr>
          </a:p>
          <a:p>
            <a:pPr marL="342900" marR="0" lvl="0" indent="-342900">
              <a:lnSpc>
                <a:spcPct val="107000"/>
              </a:lnSpc>
              <a:spcBef>
                <a:spcPts val="0"/>
              </a:spcBef>
              <a:spcAft>
                <a:spcPts val="800"/>
              </a:spcAft>
              <a:buFont typeface="+mj-lt"/>
              <a:buAutoNum type="arabicPeriod"/>
              <a:tabLst>
                <a:tab pos="457200" algn="l"/>
              </a:tabLst>
            </a:pPr>
            <a:r>
              <a:rPr lang="en-US" sz="900" kern="100">
                <a:effectLst/>
                <a:ea typeface="Aptos" panose="020B0004020202020204" pitchFamily="34" charset="0"/>
                <a:cs typeface="Times New Roman"/>
              </a:rPr>
              <a:t>Gugala E, Briggs O, Moczygemba LR, Brown CM, Hill LG. Opioid Harm Reduction: A Scoping Review of Physician and System-Level Gaps in Knowledge, Education, and Practice. </a:t>
            </a:r>
            <a:r>
              <a:rPr lang="en-US" sz="900" i="1" kern="100">
                <a:effectLst/>
                <a:ea typeface="Aptos" panose="020B0004020202020204" pitchFamily="34" charset="0"/>
                <a:cs typeface="Times New Roman"/>
              </a:rPr>
              <a:t>Substance Abuse</a:t>
            </a:r>
            <a:r>
              <a:rPr lang="en-US" sz="900" kern="100">
                <a:effectLst/>
                <a:ea typeface="Aptos" panose="020B0004020202020204" pitchFamily="34" charset="0"/>
                <a:cs typeface="Times New Roman"/>
              </a:rPr>
              <a:t>. 2022;43(1):972-987. doi:10.1080/08897077.2022.2060423</a:t>
            </a:r>
          </a:p>
        </p:txBody>
      </p:sp>
    </p:spTree>
    <p:extLst>
      <p:ext uri="{BB962C8B-B14F-4D97-AF65-F5344CB8AC3E}">
        <p14:creationId xmlns:p14="http://schemas.microsoft.com/office/powerpoint/2010/main" val="97086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9450-EA61-2EFE-009A-9EE34FDA74EF}"/>
              </a:ext>
            </a:extLst>
          </p:cNvPr>
          <p:cNvSpPr>
            <a:spLocks noGrp="1"/>
          </p:cNvSpPr>
          <p:nvPr>
            <p:ph type="title"/>
          </p:nvPr>
        </p:nvSpPr>
        <p:spPr>
          <a:xfrm>
            <a:off x="838200" y="365125"/>
            <a:ext cx="10416970" cy="1325563"/>
          </a:xfrm>
        </p:spPr>
        <p:txBody>
          <a:bodyPr/>
          <a:lstStyle/>
          <a:p>
            <a:r>
              <a:rPr lang="en-US" dirty="0"/>
              <a:t>Integral to Our Work</a:t>
            </a:r>
            <a:endParaRPr lang="en-US" dirty="0">
              <a:cs typeface="Calibri Light"/>
            </a:endParaRPr>
          </a:p>
        </p:txBody>
      </p:sp>
      <p:sp>
        <p:nvSpPr>
          <p:cNvPr id="3" name="Content Placeholder 2">
            <a:extLst>
              <a:ext uri="{FF2B5EF4-FFF2-40B4-BE49-F238E27FC236}">
                <a16:creationId xmlns:a16="http://schemas.microsoft.com/office/drawing/2014/main" id="{CFC0D4E4-1354-41E7-D498-C19B02E8AE39}"/>
              </a:ext>
            </a:extLst>
          </p:cNvPr>
          <p:cNvSpPr>
            <a:spLocks noGrp="1"/>
          </p:cNvSpPr>
          <p:nvPr>
            <p:ph idx="1"/>
          </p:nvPr>
        </p:nvSpPr>
        <p:spPr>
          <a:xfrm>
            <a:off x="1362415" y="2301363"/>
            <a:ext cx="9892755" cy="2798584"/>
          </a:xfrm>
        </p:spPr>
        <p:txBody>
          <a:bodyPr vert="horz" lIns="91440" tIns="45720" rIns="91440" bIns="45720" rtlCol="0" anchor="t">
            <a:normAutofit/>
          </a:bodyPr>
          <a:lstStyle/>
          <a:p>
            <a:pPr marL="0" indent="0">
              <a:buNone/>
            </a:pPr>
            <a:r>
              <a:rPr lang="en-US"/>
              <a:t>We are dedicated to fostering diversity, equity and inclusion in our opioid use disorder (OUD) education initiatives. </a:t>
            </a:r>
          </a:p>
          <a:p>
            <a:pPr marL="0" indent="0">
              <a:buNone/>
            </a:pPr>
            <a:r>
              <a:rPr lang="en-US"/>
              <a:t>By integrating DEI principles into our training, we aim to equip future healthcare providers with the skills to deliver compassionate, culturally responsive care and reduce stigma associated with OUD. </a:t>
            </a:r>
            <a:endParaRPr lang="en-US">
              <a:ea typeface="Calibri"/>
              <a:cs typeface="Calibri"/>
            </a:endParaRPr>
          </a:p>
          <a:p>
            <a:pPr marL="0" indent="0">
              <a:buNone/>
            </a:pPr>
            <a:endParaRPr lang="en-US">
              <a:cs typeface="Calibri"/>
            </a:endParaRPr>
          </a:p>
        </p:txBody>
      </p:sp>
    </p:spTree>
    <p:extLst>
      <p:ext uri="{BB962C8B-B14F-4D97-AF65-F5344CB8AC3E}">
        <p14:creationId xmlns:p14="http://schemas.microsoft.com/office/powerpoint/2010/main" val="308345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A905-2CD1-80E6-EA4A-B07512900375}"/>
              </a:ext>
            </a:extLst>
          </p:cNvPr>
          <p:cNvSpPr>
            <a:spLocks noGrp="1"/>
          </p:cNvSpPr>
          <p:nvPr>
            <p:ph type="title"/>
          </p:nvPr>
        </p:nvSpPr>
        <p:spPr>
          <a:xfrm>
            <a:off x="520148" y="0"/>
            <a:ext cx="11428011" cy="1325563"/>
          </a:xfrm>
        </p:spPr>
        <p:txBody>
          <a:bodyPr>
            <a:normAutofit/>
          </a:bodyPr>
          <a:lstStyle/>
          <a:p>
            <a:r>
              <a:rPr lang="en-US" sz="4000">
                <a:cs typeface="Calibri Light"/>
              </a:rPr>
              <a:t>The OUD Crisis &amp; Role of Providers in MOUD Treatment</a:t>
            </a:r>
          </a:p>
        </p:txBody>
      </p:sp>
      <p:sp>
        <p:nvSpPr>
          <p:cNvPr id="8" name="Content Placeholder 7">
            <a:extLst>
              <a:ext uri="{FF2B5EF4-FFF2-40B4-BE49-F238E27FC236}">
                <a16:creationId xmlns:a16="http://schemas.microsoft.com/office/drawing/2014/main" id="{42C2D36B-4D91-DAD5-F171-023F5ABC2C46}"/>
              </a:ext>
            </a:extLst>
          </p:cNvPr>
          <p:cNvSpPr>
            <a:spLocks noGrp="1"/>
          </p:cNvSpPr>
          <p:nvPr>
            <p:ph idx="1"/>
          </p:nvPr>
        </p:nvSpPr>
        <p:spPr>
          <a:xfrm>
            <a:off x="682211" y="1493438"/>
            <a:ext cx="10822332" cy="1829231"/>
          </a:xfrm>
        </p:spPr>
        <p:txBody>
          <a:bodyPr vert="horz" lIns="91440" tIns="45720" rIns="91440" bIns="45720" rtlCol="0" anchor="t">
            <a:normAutofit/>
          </a:bodyPr>
          <a:lstStyle/>
          <a:p>
            <a:pPr marL="514350" indent="-514350">
              <a:buAutoNum type="arabicPeriod"/>
            </a:pPr>
            <a:r>
              <a:rPr lang="en-US" sz="2400" b="1"/>
              <a:t>Public Health Crisis &amp; Call for Response </a:t>
            </a:r>
            <a:endParaRPr lang="en-US" sz="2400">
              <a:cs typeface="Calibri"/>
            </a:endParaRPr>
          </a:p>
          <a:p>
            <a:pPr lvl="1"/>
            <a:r>
              <a:rPr lang="en-US"/>
              <a:t>2022 Data: </a:t>
            </a:r>
            <a:r>
              <a:rPr lang="en-US" b="1">
                <a:solidFill>
                  <a:schemeClr val="tx1">
                    <a:lumMod val="60000"/>
                    <a:lumOff val="40000"/>
                  </a:schemeClr>
                </a:solidFill>
              </a:rPr>
              <a:t>76% of the 108,000 drug overdoses </a:t>
            </a:r>
            <a:r>
              <a:rPr lang="en-US"/>
              <a:t>in the U.S. involved opioids</a:t>
            </a:r>
            <a:r>
              <a:rPr lang="en-US" sz="1800" baseline="30000"/>
              <a:t>1</a:t>
            </a:r>
            <a:endParaRPr lang="en-US" sz="1800">
              <a:cs typeface="Calibri"/>
            </a:endParaRPr>
          </a:p>
          <a:p>
            <a:pPr lvl="1"/>
            <a:r>
              <a:rPr lang="en-US">
                <a:cs typeface="Calibri"/>
              </a:rPr>
              <a:t>Call for action: </a:t>
            </a:r>
            <a:r>
              <a:rPr lang="en-US"/>
              <a:t>Multi-disciplinary,</a:t>
            </a:r>
            <a:r>
              <a:rPr lang="en-US" sz="2400"/>
              <a:t> </a:t>
            </a:r>
            <a:r>
              <a:rPr lang="en-US"/>
              <a:t>patient-centered education for healthcare students to reduce stigma &amp; foster collaboration early in their careers</a:t>
            </a:r>
            <a:r>
              <a:rPr lang="en-US" baseline="30000"/>
              <a:t>2,3</a:t>
            </a:r>
            <a:endParaRPr lang="en-US">
              <a:cs typeface="Calibri"/>
            </a:endParaRPr>
          </a:p>
        </p:txBody>
      </p:sp>
      <p:grpSp>
        <p:nvGrpSpPr>
          <p:cNvPr id="3" name="Group 2">
            <a:extLst>
              <a:ext uri="{FF2B5EF4-FFF2-40B4-BE49-F238E27FC236}">
                <a16:creationId xmlns:a16="http://schemas.microsoft.com/office/drawing/2014/main" id="{FA6263BC-7279-BDA5-BB91-732E7ADCAAEF}"/>
              </a:ext>
            </a:extLst>
          </p:cNvPr>
          <p:cNvGrpSpPr/>
          <p:nvPr/>
        </p:nvGrpSpPr>
        <p:grpSpPr>
          <a:xfrm>
            <a:off x="8980564" y="3174462"/>
            <a:ext cx="3210558" cy="2819048"/>
            <a:chOff x="4006858" y="3243681"/>
            <a:chExt cx="4289466" cy="3888768"/>
          </a:xfrm>
        </p:grpSpPr>
        <p:pic>
          <p:nvPicPr>
            <p:cNvPr id="4" name="Picture 3" descr="Substance Abuse and Mental Health Services Administration (SAMHSA) on ...">
              <a:extLst>
                <a:ext uri="{FF2B5EF4-FFF2-40B4-BE49-F238E27FC236}">
                  <a16:creationId xmlns:a16="http://schemas.microsoft.com/office/drawing/2014/main" id="{1BB63097-0380-B265-C9C5-03B957F14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15" t="2849" r="950" b="41585"/>
            <a:stretch/>
          </p:blipFill>
          <p:spPr bwMode="auto">
            <a:xfrm>
              <a:off x="4006858" y="3306742"/>
              <a:ext cx="3997949" cy="3825707"/>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6F21B1A3-5E23-BEB4-AFE2-17075151A998}"/>
                </a:ext>
              </a:extLst>
            </p:cNvPr>
            <p:cNvSpPr txBox="1"/>
            <p:nvPr/>
          </p:nvSpPr>
          <p:spPr>
            <a:xfrm>
              <a:off x="7992107" y="3243681"/>
              <a:ext cx="304217"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kern="100" baseline="30000">
                  <a:effectLst/>
                  <a:ea typeface="Calibri" panose="020F0502020204030204" pitchFamily="34" charset="0"/>
                  <a:cs typeface="Times New Roman" panose="02020603050405020304" pitchFamily="18" charset="0"/>
                </a:rPr>
                <a:t>6</a:t>
              </a:r>
              <a:endParaRPr lang="en-US"/>
            </a:p>
          </p:txBody>
        </p:sp>
      </p:grpSp>
      <p:sp>
        <p:nvSpPr>
          <p:cNvPr id="6" name="TextBox 5">
            <a:extLst>
              <a:ext uri="{FF2B5EF4-FFF2-40B4-BE49-F238E27FC236}">
                <a16:creationId xmlns:a16="http://schemas.microsoft.com/office/drawing/2014/main" id="{A50B33C5-6E8C-FA13-B79C-48AC4D0F2656}"/>
              </a:ext>
            </a:extLst>
          </p:cNvPr>
          <p:cNvSpPr txBox="1"/>
          <p:nvPr/>
        </p:nvSpPr>
        <p:spPr>
          <a:xfrm>
            <a:off x="519202" y="3057820"/>
            <a:ext cx="822076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
              <a:buAutoNum type="arabicPeriod" startAt="2"/>
            </a:pPr>
            <a:r>
              <a:rPr lang="en-US" sz="2400" b="1" dirty="0">
                <a:cs typeface="Arial"/>
              </a:rPr>
              <a:t>Current State of Care for OUD Patients</a:t>
            </a:r>
            <a:r>
              <a:rPr lang="en-US" sz="2400" dirty="0">
                <a:cs typeface="Arial"/>
              </a:rPr>
              <a:t>​</a:t>
            </a:r>
          </a:p>
          <a:p>
            <a:pPr marL="800100" lvl="1" indent="-342900">
              <a:buFont typeface="Arial,Sans-Serif"/>
              <a:buChar char="•"/>
            </a:pPr>
            <a:r>
              <a:rPr lang="en-US" sz="2400" dirty="0">
                <a:cs typeface="Arial"/>
              </a:rPr>
              <a:t>Providers </a:t>
            </a:r>
            <a:r>
              <a:rPr lang="en-US" sz="2400" b="1" dirty="0">
                <a:solidFill>
                  <a:schemeClr val="tx1">
                    <a:lumMod val="60000"/>
                    <a:lumOff val="40000"/>
                  </a:schemeClr>
                </a:solidFill>
                <a:cs typeface="Arial"/>
              </a:rPr>
              <a:t>play a critical role</a:t>
            </a:r>
          </a:p>
          <a:p>
            <a:pPr marL="1257300" lvl="2" indent="-342900">
              <a:buFont typeface="Arial,Sans-Serif"/>
              <a:buChar char="•"/>
            </a:pPr>
            <a:r>
              <a:rPr lang="en-US" sz="2400" dirty="0">
                <a:cs typeface="Arial"/>
              </a:rPr>
              <a:t>OUD patients often have complex co-occurring conditions (e.g. chronic pain, mental health disorders)</a:t>
            </a:r>
            <a:r>
              <a:rPr lang="en-US" sz="2400" baseline="30000" dirty="0">
                <a:cs typeface="Arial"/>
              </a:rPr>
              <a:t>4</a:t>
            </a:r>
            <a:r>
              <a:rPr lang="en-US" sz="2400" dirty="0">
                <a:cs typeface="Arial"/>
              </a:rPr>
              <a:t>   ​</a:t>
            </a:r>
            <a:endParaRPr lang="en-US" dirty="0">
              <a:cs typeface="Calibri" panose="020F0502020204030204"/>
            </a:endParaRPr>
          </a:p>
          <a:p>
            <a:pPr marL="800100" lvl="1" indent="-342900">
              <a:buFont typeface="Arial,Sans-Serif"/>
              <a:buChar char="•"/>
            </a:pPr>
            <a:r>
              <a:rPr lang="en-US" sz="2400" dirty="0">
                <a:cs typeface="Arial"/>
              </a:rPr>
              <a:t>Medications for Opioid Use Disorder (MOUD) Treatment</a:t>
            </a:r>
          </a:p>
          <a:p>
            <a:pPr marL="1257300" lvl="2" indent="-342900">
              <a:buFont typeface="Arial,Sans-Serif"/>
              <a:buChar char="•"/>
            </a:pPr>
            <a:r>
              <a:rPr lang="en-US" sz="2400" dirty="0">
                <a:cs typeface="Arial"/>
              </a:rPr>
              <a:t>Effective medications are underutilized, </a:t>
            </a:r>
            <a:r>
              <a:rPr lang="en-US" sz="2400" b="1" dirty="0">
                <a:solidFill>
                  <a:srgbClr val="2749FE"/>
                </a:solidFill>
                <a:cs typeface="Arial"/>
              </a:rPr>
              <a:t>fewer than 20% of patients receive them</a:t>
            </a:r>
            <a:r>
              <a:rPr lang="en-US" sz="2400" dirty="0">
                <a:cs typeface="Arial"/>
              </a:rPr>
              <a:t>​</a:t>
            </a:r>
            <a:r>
              <a:rPr lang="en-US" sz="2400" baseline="30000" dirty="0">
                <a:cs typeface="Calibri"/>
              </a:rPr>
              <a:t>5</a:t>
            </a:r>
            <a:endParaRPr lang="en-US" dirty="0"/>
          </a:p>
        </p:txBody>
      </p:sp>
      <p:sp>
        <p:nvSpPr>
          <p:cNvPr id="7" name="TextBox 6">
            <a:extLst>
              <a:ext uri="{FF2B5EF4-FFF2-40B4-BE49-F238E27FC236}">
                <a16:creationId xmlns:a16="http://schemas.microsoft.com/office/drawing/2014/main" id="{D060A8F6-F90D-E848-1816-3BA099BFA57D}"/>
              </a:ext>
            </a:extLst>
          </p:cNvPr>
          <p:cNvSpPr txBox="1"/>
          <p:nvPr/>
        </p:nvSpPr>
        <p:spPr>
          <a:xfrm>
            <a:off x="-11794" y="6425866"/>
            <a:ext cx="1220493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30000">
                <a:cs typeface="Calibri"/>
              </a:rPr>
              <a:t>1</a:t>
            </a:r>
            <a:r>
              <a:rPr lang="en-US" sz="1100">
                <a:cs typeface="Calibri"/>
              </a:rPr>
              <a:t>CDC "Understanding the Opioid Overdose Epidemic". (2024); </a:t>
            </a:r>
            <a:r>
              <a:rPr lang="en-US" sz="1100" baseline="30000">
                <a:cs typeface="Calibri"/>
              </a:rPr>
              <a:t>2</a:t>
            </a:r>
            <a:r>
              <a:rPr lang="en-US" sz="1100">
                <a:cs typeface="Calibri"/>
              </a:rPr>
              <a:t>AMA, (2020); </a:t>
            </a:r>
            <a:r>
              <a:rPr lang="en-US" sz="1100" baseline="30000">
                <a:cs typeface="Calibri"/>
              </a:rPr>
              <a:t>3</a:t>
            </a:r>
            <a:r>
              <a:rPr lang="en-US" sz="1100">
                <a:cs typeface="Calibri"/>
              </a:rPr>
              <a:t>SAMHSA. (2024); </a:t>
            </a:r>
            <a:r>
              <a:rPr lang="en-US" sz="1100" baseline="30000">
                <a:cs typeface="Calibri"/>
              </a:rPr>
              <a:t>4</a:t>
            </a:r>
            <a:r>
              <a:rPr lang="en-US" sz="1100">
                <a:cs typeface="Calibri"/>
              </a:rPr>
              <a:t>MacLean et al. (2023);  </a:t>
            </a:r>
            <a:r>
              <a:rPr lang="en-US" sz="1100" baseline="30000">
                <a:cs typeface="Calibri"/>
              </a:rPr>
              <a:t>5</a:t>
            </a:r>
            <a:r>
              <a:rPr lang="en-US" sz="1100">
                <a:cs typeface="Calibri"/>
              </a:rPr>
              <a:t>Wakeman SE, et al. (2023); </a:t>
            </a:r>
            <a:r>
              <a:rPr lang="en-US" sz="1200" baseline="30000">
                <a:cs typeface="Calibri"/>
              </a:rPr>
              <a:t>6</a:t>
            </a:r>
            <a:r>
              <a:rPr lang="en-US" sz="1100">
                <a:cs typeface="Calibri"/>
              </a:rPr>
              <a:t>NIDA "Medications for Opioid Overdose, Withdrawal, and Addiction" (2023).</a:t>
            </a:r>
            <a:endParaRPr lang="en-US" sz="1100" baseline="30000">
              <a:ea typeface="+mn-lt"/>
              <a:cs typeface="+mn-lt"/>
            </a:endParaRPr>
          </a:p>
        </p:txBody>
      </p:sp>
    </p:spTree>
    <p:extLst>
      <p:ext uri="{BB962C8B-B14F-4D97-AF65-F5344CB8AC3E}">
        <p14:creationId xmlns:p14="http://schemas.microsoft.com/office/powerpoint/2010/main" val="28222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A905-2CD1-80E6-EA4A-B07512900375}"/>
              </a:ext>
            </a:extLst>
          </p:cNvPr>
          <p:cNvSpPr>
            <a:spLocks noGrp="1"/>
          </p:cNvSpPr>
          <p:nvPr>
            <p:ph type="title"/>
          </p:nvPr>
        </p:nvSpPr>
        <p:spPr>
          <a:xfrm>
            <a:off x="520148" y="0"/>
            <a:ext cx="11428011" cy="1325563"/>
          </a:xfrm>
        </p:spPr>
        <p:txBody>
          <a:bodyPr>
            <a:normAutofit/>
          </a:bodyPr>
          <a:lstStyle/>
          <a:p>
            <a:r>
              <a:rPr lang="en-US">
                <a:cs typeface="Calibri Light"/>
              </a:rPr>
              <a:t>Provider Barriers &amp; Myths</a:t>
            </a:r>
          </a:p>
        </p:txBody>
      </p:sp>
      <p:sp>
        <p:nvSpPr>
          <p:cNvPr id="10" name="TextBox 12">
            <a:extLst>
              <a:ext uri="{FF2B5EF4-FFF2-40B4-BE49-F238E27FC236}">
                <a16:creationId xmlns:a16="http://schemas.microsoft.com/office/drawing/2014/main" id="{C8A5296B-7EDE-4E30-C93A-3A83D75B12AA}"/>
              </a:ext>
            </a:extLst>
          </p:cNvPr>
          <p:cNvSpPr txBox="1"/>
          <p:nvPr/>
        </p:nvSpPr>
        <p:spPr>
          <a:xfrm>
            <a:off x="1612799" y="1715052"/>
            <a:ext cx="11085861"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r>
              <a:rPr lang="en-US" sz="2800" b="1"/>
              <a:t>Barriers</a:t>
            </a:r>
            <a:r>
              <a:rPr lang="en-US" sz="2800" b="1" baseline="30000"/>
              <a:t>7</a:t>
            </a:r>
            <a:r>
              <a:rPr lang="en-US" sz="2800" b="1"/>
              <a:t>​</a:t>
            </a:r>
            <a:endParaRPr lang="en-US" sz="2800">
              <a:cs typeface="Calibri"/>
            </a:endParaRPr>
          </a:p>
          <a:p>
            <a:pPr marL="914400" lvl="1" indent="-457200">
              <a:buFont typeface="Arial"/>
              <a:buChar char="•"/>
            </a:pPr>
            <a:r>
              <a:rPr lang="en-US" sz="2800"/>
              <a:t>Concerns about diversion</a:t>
            </a:r>
            <a:endParaRPr lang="en-US"/>
          </a:p>
          <a:p>
            <a:pPr marL="914400" lvl="1" indent="-457200">
              <a:buFont typeface="Arial"/>
              <a:buChar char="•"/>
            </a:pPr>
            <a:r>
              <a:rPr lang="en-US" sz="2800"/>
              <a:t>Limited patient support</a:t>
            </a:r>
            <a:endParaRPr lang="en-US"/>
          </a:p>
          <a:p>
            <a:pPr marL="914400" lvl="1" indent="-457200">
              <a:buFont typeface="Arial"/>
              <a:buChar char="•"/>
            </a:pPr>
            <a:r>
              <a:rPr lang="en-US" sz="2800"/>
              <a:t>Lack of confidence</a:t>
            </a:r>
            <a:endParaRPr lang="en-US">
              <a:cs typeface="Calibri" panose="020F0502020204030204"/>
            </a:endParaRPr>
          </a:p>
        </p:txBody>
      </p:sp>
      <p:pic>
        <p:nvPicPr>
          <p:cNvPr id="4" name="Graphic 3" descr="Questions with solid fill">
            <a:extLst>
              <a:ext uri="{FF2B5EF4-FFF2-40B4-BE49-F238E27FC236}">
                <a16:creationId xmlns:a16="http://schemas.microsoft.com/office/drawing/2014/main" id="{9F336C1D-A89F-CAD3-A011-2A87967911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2979" y="1924051"/>
            <a:ext cx="1431471" cy="1377042"/>
          </a:xfrm>
          <a:prstGeom prst="rect">
            <a:avLst/>
          </a:prstGeom>
        </p:spPr>
      </p:pic>
      <p:grpSp>
        <p:nvGrpSpPr>
          <p:cNvPr id="8" name="Group 7">
            <a:extLst>
              <a:ext uri="{FF2B5EF4-FFF2-40B4-BE49-F238E27FC236}">
                <a16:creationId xmlns:a16="http://schemas.microsoft.com/office/drawing/2014/main" id="{C8E5EFA6-9635-94B3-B809-C21201A195EE}"/>
              </a:ext>
            </a:extLst>
          </p:cNvPr>
          <p:cNvGrpSpPr/>
          <p:nvPr/>
        </p:nvGrpSpPr>
        <p:grpSpPr>
          <a:xfrm>
            <a:off x="1615108" y="3810059"/>
            <a:ext cx="9265163" cy="2246769"/>
            <a:chOff x="1615108" y="3810059"/>
            <a:chExt cx="9265163" cy="2246769"/>
          </a:xfrm>
        </p:grpSpPr>
        <p:pic>
          <p:nvPicPr>
            <p:cNvPr id="6" name="Graphic 5" descr="Needle with solid fill">
              <a:extLst>
                <a:ext uri="{FF2B5EF4-FFF2-40B4-BE49-F238E27FC236}">
                  <a16:creationId xmlns:a16="http://schemas.microsoft.com/office/drawing/2014/main" id="{3A37E7D8-1484-650D-2337-1D7ABBD07D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65871" y="4332514"/>
              <a:ext cx="914400" cy="914400"/>
            </a:xfrm>
            <a:prstGeom prst="rect">
              <a:avLst/>
            </a:prstGeom>
          </p:spPr>
        </p:pic>
        <p:grpSp>
          <p:nvGrpSpPr>
            <p:cNvPr id="3" name="Group 2">
              <a:extLst>
                <a:ext uri="{FF2B5EF4-FFF2-40B4-BE49-F238E27FC236}">
                  <a16:creationId xmlns:a16="http://schemas.microsoft.com/office/drawing/2014/main" id="{77EB16B2-3914-354B-25DD-B9C63A564B67}"/>
                </a:ext>
              </a:extLst>
            </p:cNvPr>
            <p:cNvGrpSpPr/>
            <p:nvPr/>
          </p:nvGrpSpPr>
          <p:grpSpPr>
            <a:xfrm>
              <a:off x="1615108" y="3810059"/>
              <a:ext cx="8244628" cy="2246769"/>
              <a:chOff x="1615108" y="3810059"/>
              <a:chExt cx="8244628" cy="2246769"/>
            </a:xfrm>
          </p:grpSpPr>
          <p:sp>
            <p:nvSpPr>
              <p:cNvPr id="11" name="TextBox 7">
                <a:extLst>
                  <a:ext uri="{FF2B5EF4-FFF2-40B4-BE49-F238E27FC236}">
                    <a16:creationId xmlns:a16="http://schemas.microsoft.com/office/drawing/2014/main" id="{D7F4F89E-BBB8-A6F6-3528-C005185349B1}"/>
                  </a:ext>
                </a:extLst>
              </p:cNvPr>
              <p:cNvSpPr txBox="1"/>
              <p:nvPr/>
            </p:nvSpPr>
            <p:spPr>
              <a:xfrm>
                <a:off x="1615108" y="3810059"/>
                <a:ext cx="615380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r>
                  <a:rPr lang="en-US" sz="2800" b="1"/>
                  <a:t>Myths and stigma</a:t>
                </a:r>
                <a:r>
                  <a:rPr lang="en-US" sz="2800" baseline="30000"/>
                  <a:t>8</a:t>
                </a:r>
                <a:endParaRPr lang="en-US" sz="2800">
                  <a:cs typeface="Calibri"/>
                </a:endParaRPr>
              </a:p>
              <a:p>
                <a:pPr marL="914400" lvl="1" indent="-457200">
                  <a:buFont typeface="Arial"/>
                  <a:buChar char="•"/>
                </a:pPr>
                <a:r>
                  <a:rPr lang="en-US" sz="2800"/>
                  <a:t>Misconceptions that MOUD replaces one opioid for another </a:t>
                </a:r>
              </a:p>
              <a:p>
                <a:pPr marL="914400" lvl="1" indent="-457200">
                  <a:buFont typeface="Arial"/>
                  <a:buChar char="•"/>
                </a:pPr>
                <a:r>
                  <a:rPr lang="en-US" sz="2800"/>
                  <a:t>Patients may become "addicted" to MOUD</a:t>
                </a:r>
                <a:endParaRPr lang="en-US" sz="2800">
                  <a:cs typeface="Calibri"/>
                </a:endParaRPr>
              </a:p>
            </p:txBody>
          </p:sp>
          <p:pic>
            <p:nvPicPr>
              <p:cNvPr id="5" name="Graphic 4" descr="Medicine with solid fill">
                <a:extLst>
                  <a:ext uri="{FF2B5EF4-FFF2-40B4-BE49-F238E27FC236}">
                    <a16:creationId xmlns:a16="http://schemas.microsoft.com/office/drawing/2014/main" id="{062F2D50-4BC4-B64F-F72E-137E61BA0D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1514" y="4332514"/>
                <a:ext cx="914400" cy="914400"/>
              </a:xfrm>
              <a:prstGeom prst="rect">
                <a:avLst/>
              </a:prstGeom>
            </p:spPr>
          </p:pic>
          <p:pic>
            <p:nvPicPr>
              <p:cNvPr id="7" name="Graphic 6" descr="Transfer with solid fill">
                <a:extLst>
                  <a:ext uri="{FF2B5EF4-FFF2-40B4-BE49-F238E27FC236}">
                    <a16:creationId xmlns:a16="http://schemas.microsoft.com/office/drawing/2014/main" id="{38835825-90C9-6D98-A99E-326AC9BAEA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45336" y="4332514"/>
                <a:ext cx="914400" cy="914400"/>
              </a:xfrm>
              <a:prstGeom prst="rect">
                <a:avLst/>
              </a:prstGeom>
            </p:spPr>
          </p:pic>
        </p:grpSp>
      </p:grpSp>
      <p:sp>
        <p:nvSpPr>
          <p:cNvPr id="12" name="TextBox 11">
            <a:extLst>
              <a:ext uri="{FF2B5EF4-FFF2-40B4-BE49-F238E27FC236}">
                <a16:creationId xmlns:a16="http://schemas.microsoft.com/office/drawing/2014/main" id="{B0FB46E8-20E8-BBDC-589F-FD168C199039}"/>
              </a:ext>
            </a:extLst>
          </p:cNvPr>
          <p:cNvSpPr txBox="1"/>
          <p:nvPr/>
        </p:nvSpPr>
        <p:spPr>
          <a:xfrm>
            <a:off x="-11794" y="6591518"/>
            <a:ext cx="122049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baseline="30000">
                <a:ea typeface="+mn-lt"/>
                <a:cs typeface="+mn-lt"/>
              </a:rPr>
              <a:t>7</a:t>
            </a:r>
            <a:r>
              <a:rPr lang="en-US" sz="1100">
                <a:ea typeface="+mn-lt"/>
                <a:cs typeface="+mn-lt"/>
              </a:rPr>
              <a:t>Chhatwal, J., et al. (2023); </a:t>
            </a:r>
            <a:r>
              <a:rPr lang="en-US" sz="1100" b="1" baseline="30000">
                <a:ea typeface="+mn-lt"/>
                <a:cs typeface="+mn-lt"/>
              </a:rPr>
              <a:t>8</a:t>
            </a:r>
            <a:r>
              <a:rPr lang="en-US" sz="1100">
                <a:ea typeface="+mn-lt"/>
                <a:cs typeface="+mn-lt"/>
              </a:rPr>
              <a:t>Wakeman SE &amp; Barnett ML. (2018).</a:t>
            </a:r>
            <a:endParaRPr lang="en-US"/>
          </a:p>
        </p:txBody>
      </p:sp>
    </p:spTree>
    <p:extLst>
      <p:ext uri="{BB962C8B-B14F-4D97-AF65-F5344CB8AC3E}">
        <p14:creationId xmlns:p14="http://schemas.microsoft.com/office/powerpoint/2010/main" val="424497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8608-DAA2-4F45-C970-F69EB510B041}"/>
              </a:ext>
            </a:extLst>
          </p:cNvPr>
          <p:cNvSpPr>
            <a:spLocks noGrp="1"/>
          </p:cNvSpPr>
          <p:nvPr>
            <p:ph type="title"/>
          </p:nvPr>
        </p:nvSpPr>
        <p:spPr/>
        <p:txBody>
          <a:bodyPr/>
          <a:lstStyle/>
          <a:p>
            <a:r>
              <a:rPr lang="en-US"/>
              <a:t>The Role of Interprofessional Education (IPE) in Healthcare</a:t>
            </a:r>
            <a:endParaRPr lang="en-US" b="0"/>
          </a:p>
        </p:txBody>
      </p:sp>
      <p:sp>
        <p:nvSpPr>
          <p:cNvPr id="3" name="Content Placeholder 2">
            <a:extLst>
              <a:ext uri="{FF2B5EF4-FFF2-40B4-BE49-F238E27FC236}">
                <a16:creationId xmlns:a16="http://schemas.microsoft.com/office/drawing/2014/main" id="{B5F939F3-422C-B5EC-6CA1-A800771E5CD0}"/>
              </a:ext>
            </a:extLst>
          </p:cNvPr>
          <p:cNvSpPr>
            <a:spLocks noGrp="1"/>
          </p:cNvSpPr>
          <p:nvPr>
            <p:ph idx="1"/>
          </p:nvPr>
        </p:nvSpPr>
        <p:spPr>
          <a:xfrm>
            <a:off x="1545454" y="2017221"/>
            <a:ext cx="7678757" cy="2109612"/>
          </a:xfrm>
        </p:spPr>
        <p:txBody>
          <a:bodyPr vert="horz" lIns="91440" tIns="45720" rIns="91440" bIns="45720" rtlCol="0" anchor="t">
            <a:noAutofit/>
          </a:bodyPr>
          <a:lstStyle/>
          <a:p>
            <a:r>
              <a:rPr lang="en-US" sz="3200" dirty="0"/>
              <a:t>IPE integrates knowledge, skills and attitudes from more than 2 disciplines</a:t>
            </a:r>
            <a:r>
              <a:rPr lang="en-US" sz="3200" kern="100" baseline="30000" dirty="0">
                <a:cs typeface="Times New Roman"/>
              </a:rPr>
              <a:t>9</a:t>
            </a:r>
            <a:endParaRPr lang="en-US" sz="3200" dirty="0">
              <a:cs typeface="Times New Roman"/>
            </a:endParaRPr>
          </a:p>
          <a:p>
            <a:pPr lvl="2"/>
            <a:r>
              <a:rPr lang="en-US" sz="3200" dirty="0"/>
              <a:t>Enhances interaction across healthcare professions</a:t>
            </a:r>
            <a:endParaRPr lang="en-US" sz="3200" dirty="0">
              <a:cs typeface="Calibri"/>
            </a:endParaRPr>
          </a:p>
          <a:p>
            <a:pPr lvl="2"/>
            <a:endParaRPr lang="en-US" sz="3200" dirty="0">
              <a:cs typeface="Calibri"/>
            </a:endParaRPr>
          </a:p>
          <a:p>
            <a:pPr lvl="1"/>
            <a:endParaRPr lang="en-US" sz="2800" dirty="0"/>
          </a:p>
        </p:txBody>
      </p:sp>
      <p:pic>
        <p:nvPicPr>
          <p:cNvPr id="5" name="Graphic 4" descr="Doctor female with solid fill">
            <a:extLst>
              <a:ext uri="{FF2B5EF4-FFF2-40B4-BE49-F238E27FC236}">
                <a16:creationId xmlns:a16="http://schemas.microsoft.com/office/drawing/2014/main" id="{B0A4E999-63B9-5E07-0863-5F36B3C54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863" y="2013692"/>
            <a:ext cx="1316569" cy="1316569"/>
          </a:xfrm>
          <a:prstGeom prst="rect">
            <a:avLst/>
          </a:prstGeom>
        </p:spPr>
      </p:pic>
      <p:pic>
        <p:nvPicPr>
          <p:cNvPr id="7" name="Graphic 6" descr="Arrow Right outline">
            <a:extLst>
              <a:ext uri="{FF2B5EF4-FFF2-40B4-BE49-F238E27FC236}">
                <a16:creationId xmlns:a16="http://schemas.microsoft.com/office/drawing/2014/main" id="{C9B73198-152A-49EB-A464-A746A60893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003927" y="3033847"/>
            <a:ext cx="667810" cy="914400"/>
          </a:xfrm>
          <a:prstGeom prst="rect">
            <a:avLst/>
          </a:prstGeom>
        </p:spPr>
      </p:pic>
      <p:pic>
        <p:nvPicPr>
          <p:cNvPr id="9" name="Graphic 8" descr="Cycle with people with solid fill">
            <a:extLst>
              <a:ext uri="{FF2B5EF4-FFF2-40B4-BE49-F238E27FC236}">
                <a16:creationId xmlns:a16="http://schemas.microsoft.com/office/drawing/2014/main" id="{C842B17C-6EF4-0F8E-C0E7-B017C292AE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78462" y="3874944"/>
            <a:ext cx="1718739" cy="1718739"/>
          </a:xfrm>
          <a:prstGeom prst="rect">
            <a:avLst/>
          </a:prstGeom>
        </p:spPr>
      </p:pic>
      <p:pic>
        <p:nvPicPr>
          <p:cNvPr id="11" name="Graphic 10" descr="Doctor male with solid fill">
            <a:extLst>
              <a:ext uri="{FF2B5EF4-FFF2-40B4-BE49-F238E27FC236}">
                <a16:creationId xmlns:a16="http://schemas.microsoft.com/office/drawing/2014/main" id="{EE80CEFE-8E68-BF85-2304-647132422B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67579" y="1952798"/>
            <a:ext cx="1316570" cy="1316570"/>
          </a:xfrm>
          <a:prstGeom prst="rect">
            <a:avLst/>
          </a:prstGeom>
        </p:spPr>
      </p:pic>
      <p:pic>
        <p:nvPicPr>
          <p:cNvPr id="13" name="Graphic 12" descr="Transfer outline">
            <a:extLst>
              <a:ext uri="{FF2B5EF4-FFF2-40B4-BE49-F238E27FC236}">
                <a16:creationId xmlns:a16="http://schemas.microsoft.com/office/drawing/2014/main" id="{C3AF8B7B-8F18-9C37-DCB0-0DA10E250E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56506" y="2235371"/>
            <a:ext cx="914400" cy="914400"/>
          </a:xfrm>
          <a:prstGeom prst="rect">
            <a:avLst/>
          </a:prstGeom>
        </p:spPr>
      </p:pic>
      <p:sp>
        <p:nvSpPr>
          <p:cNvPr id="6" name="TextBox 5">
            <a:extLst>
              <a:ext uri="{FF2B5EF4-FFF2-40B4-BE49-F238E27FC236}">
                <a16:creationId xmlns:a16="http://schemas.microsoft.com/office/drawing/2014/main" id="{B2CE1802-6A6C-0DFE-E25B-7A7CCD3A9AD9}"/>
              </a:ext>
            </a:extLst>
          </p:cNvPr>
          <p:cNvSpPr txBox="1"/>
          <p:nvPr/>
        </p:nvSpPr>
        <p:spPr>
          <a:xfrm>
            <a:off x="-11794" y="6591518"/>
            <a:ext cx="122049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baseline="30000">
                <a:ea typeface="+mn-lt"/>
                <a:cs typeface="+mn-lt"/>
              </a:rPr>
              <a:t>9</a:t>
            </a:r>
            <a:r>
              <a:rPr lang="en-US" sz="1100">
                <a:ea typeface="+mn-lt"/>
                <a:cs typeface="+mn-lt"/>
              </a:rPr>
              <a:t>Huber MJ, &amp; Barbara F. (2020); </a:t>
            </a:r>
            <a:r>
              <a:rPr lang="en-US" sz="1100" b="1" baseline="30000">
                <a:ea typeface="+mn-lt"/>
                <a:cs typeface="+mn-lt"/>
              </a:rPr>
              <a:t>10</a:t>
            </a:r>
            <a:r>
              <a:rPr lang="en-US" sz="1100">
                <a:cs typeface="Calibri"/>
              </a:rPr>
              <a:t>Hammick M, et al. (2007).</a:t>
            </a:r>
          </a:p>
        </p:txBody>
      </p:sp>
      <p:sp>
        <p:nvSpPr>
          <p:cNvPr id="8" name="TextBox 7">
            <a:extLst>
              <a:ext uri="{FF2B5EF4-FFF2-40B4-BE49-F238E27FC236}">
                <a16:creationId xmlns:a16="http://schemas.microsoft.com/office/drawing/2014/main" id="{FF316F03-E239-BA1C-4E6B-24BDF2BA9AA5}"/>
              </a:ext>
            </a:extLst>
          </p:cNvPr>
          <p:cNvSpPr txBox="1"/>
          <p:nvPr/>
        </p:nvSpPr>
        <p:spPr>
          <a:xfrm>
            <a:off x="1468183" y="4409951"/>
            <a:ext cx="7116680" cy="1384995"/>
          </a:xfrm>
          <a:prstGeom prst="rect">
            <a:avLst/>
          </a:prstGeom>
          <a:noFill/>
        </p:spPr>
        <p:txBody>
          <a:bodyPr wrap="square">
            <a:spAutoFit/>
          </a:bodyPr>
          <a:lstStyle/>
          <a:p>
            <a:pPr marL="457200" indent="-457200">
              <a:buFont typeface="Arial" panose="020B0604020202020204" pitchFamily="34" charset="0"/>
              <a:buChar char="•"/>
            </a:pPr>
            <a:r>
              <a:rPr lang="en-US" sz="2800" dirty="0"/>
              <a:t>Provider collaborations improve the quality of care for patients &amp; their communities</a:t>
            </a:r>
            <a:r>
              <a:rPr lang="en-US" sz="2800" kern="100" baseline="30000" dirty="0">
                <a:cs typeface="Times New Roman"/>
              </a:rPr>
              <a:t>10</a:t>
            </a:r>
            <a:endParaRPr lang="en-US" sz="2800" dirty="0">
              <a:cs typeface="Times New Roman"/>
            </a:endParaRP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685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A905-2CD1-80E6-EA4A-B07512900375}"/>
              </a:ext>
            </a:extLst>
          </p:cNvPr>
          <p:cNvSpPr>
            <a:spLocks noGrp="1"/>
          </p:cNvSpPr>
          <p:nvPr>
            <p:ph type="title"/>
          </p:nvPr>
        </p:nvSpPr>
        <p:spPr>
          <a:xfrm>
            <a:off x="413143" y="5592"/>
            <a:ext cx="10131639" cy="1325563"/>
          </a:xfrm>
        </p:spPr>
        <p:txBody>
          <a:bodyPr>
            <a:normAutofit/>
          </a:bodyPr>
          <a:lstStyle/>
          <a:p>
            <a:r>
              <a:rPr lang="en-US"/>
              <a:t>The Need for Enhanced Prescriber Training</a:t>
            </a:r>
          </a:p>
        </p:txBody>
      </p:sp>
      <p:cxnSp>
        <p:nvCxnSpPr>
          <p:cNvPr id="14" name="Straight Arrow Connector 13">
            <a:extLst>
              <a:ext uri="{FF2B5EF4-FFF2-40B4-BE49-F238E27FC236}">
                <a16:creationId xmlns:a16="http://schemas.microsoft.com/office/drawing/2014/main" id="{10581047-590F-DD75-2997-BB994FFEA6D5}"/>
              </a:ext>
            </a:extLst>
          </p:cNvPr>
          <p:cNvCxnSpPr>
            <a:cxnSpLocks/>
          </p:cNvCxnSpPr>
          <p:nvPr/>
        </p:nvCxnSpPr>
        <p:spPr>
          <a:xfrm flipH="1" flipV="1">
            <a:off x="6265377" y="4117422"/>
            <a:ext cx="2111516" cy="2208"/>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DAD1320-625A-202D-ABB4-2B2655283027}"/>
              </a:ext>
            </a:extLst>
          </p:cNvPr>
          <p:cNvSpPr/>
          <p:nvPr/>
        </p:nvSpPr>
        <p:spPr>
          <a:xfrm>
            <a:off x="5556351" y="3635223"/>
            <a:ext cx="1076495" cy="103509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886761A-BBEE-75B0-ABEF-DA9D39215E92}"/>
              </a:ext>
            </a:extLst>
          </p:cNvPr>
          <p:cNvGrpSpPr/>
          <p:nvPr/>
        </p:nvGrpSpPr>
        <p:grpSpPr>
          <a:xfrm>
            <a:off x="1821553" y="1473514"/>
            <a:ext cx="8259130" cy="2157303"/>
            <a:chOff x="1821553" y="1473514"/>
            <a:chExt cx="8259130" cy="2157303"/>
          </a:xfrm>
        </p:grpSpPr>
        <p:sp>
          <p:nvSpPr>
            <p:cNvPr id="4" name="TextBox 13">
              <a:extLst>
                <a:ext uri="{FF2B5EF4-FFF2-40B4-BE49-F238E27FC236}">
                  <a16:creationId xmlns:a16="http://schemas.microsoft.com/office/drawing/2014/main" id="{02A8A72C-5341-93C2-8547-247C8B969EDF}"/>
                </a:ext>
              </a:extLst>
            </p:cNvPr>
            <p:cNvSpPr txBox="1"/>
            <p:nvPr/>
          </p:nvSpPr>
          <p:spPr>
            <a:xfrm>
              <a:off x="1821553" y="1473514"/>
              <a:ext cx="8259130" cy="954107"/>
            </a:xfrm>
            <a:prstGeom prst="rect">
              <a:avLst/>
            </a:prstGeom>
            <a:solidFill>
              <a:schemeClr val="bg1"/>
            </a:solidFill>
            <a:ln w="28575">
              <a:solidFill>
                <a:srgbClr val="FF0000"/>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cs typeface="Calibri"/>
                </a:rPr>
                <a:t> Critical Gap: IPE-MOUD education &amp; training through IPE curricula</a:t>
              </a:r>
              <a:r>
                <a:rPr lang="en-US" sz="2600" b="1" baseline="30000" dirty="0">
                  <a:cs typeface="Calibri"/>
                </a:rPr>
                <a:t>15</a:t>
              </a:r>
              <a:endParaRPr lang="en-US" sz="2600" b="1" dirty="0">
                <a:cs typeface="Calibri"/>
              </a:endParaRPr>
            </a:p>
          </p:txBody>
        </p:sp>
        <p:cxnSp>
          <p:nvCxnSpPr>
            <p:cNvPr id="17" name="Straight Arrow Connector 16">
              <a:extLst>
                <a:ext uri="{FF2B5EF4-FFF2-40B4-BE49-F238E27FC236}">
                  <a16:creationId xmlns:a16="http://schemas.microsoft.com/office/drawing/2014/main" id="{5F26E9C1-69FF-2837-97E5-15D8ED81417B}"/>
                </a:ext>
              </a:extLst>
            </p:cNvPr>
            <p:cNvCxnSpPr/>
            <p:nvPr/>
          </p:nvCxnSpPr>
          <p:spPr>
            <a:xfrm flipH="1">
              <a:off x="6032778" y="2440332"/>
              <a:ext cx="13250" cy="1190485"/>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67971CF5-7B47-28BA-DF84-194CE8EED68E}"/>
              </a:ext>
            </a:extLst>
          </p:cNvPr>
          <p:cNvCxnSpPr/>
          <p:nvPr/>
        </p:nvCxnSpPr>
        <p:spPr>
          <a:xfrm>
            <a:off x="3915328" y="4119630"/>
            <a:ext cx="2040832" cy="883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CE336A6-9019-2843-805F-476B79A4F576}"/>
              </a:ext>
            </a:extLst>
          </p:cNvPr>
          <p:cNvGrpSpPr/>
          <p:nvPr/>
        </p:nvGrpSpPr>
        <p:grpSpPr>
          <a:xfrm>
            <a:off x="8405861" y="2996397"/>
            <a:ext cx="3492089" cy="3159894"/>
            <a:chOff x="8405861" y="2996397"/>
            <a:chExt cx="3492089" cy="3159894"/>
          </a:xfrm>
        </p:grpSpPr>
        <p:sp>
          <p:nvSpPr>
            <p:cNvPr id="8" name="TextBox 7">
              <a:extLst>
                <a:ext uri="{FF2B5EF4-FFF2-40B4-BE49-F238E27FC236}">
                  <a16:creationId xmlns:a16="http://schemas.microsoft.com/office/drawing/2014/main" id="{2954BE6A-15CA-A335-001E-85D3BB0364F3}"/>
                </a:ext>
              </a:extLst>
            </p:cNvPr>
            <p:cNvSpPr txBox="1"/>
            <p:nvPr/>
          </p:nvSpPr>
          <p:spPr>
            <a:xfrm>
              <a:off x="8405861" y="2996397"/>
              <a:ext cx="3492089" cy="2246769"/>
            </a:xfrm>
            <a:prstGeom prst="rect">
              <a:avLst/>
            </a:prstGeom>
            <a:solidFill>
              <a:schemeClr val="bg1">
                <a:lumMod val="95000"/>
              </a:schemeClr>
            </a:solidFill>
            <a:ln w="28575">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Limited SUD/OUD education and training across most health professional programs</a:t>
              </a:r>
              <a:r>
                <a:rPr lang="en-US" sz="2800" baseline="30000">
                  <a:cs typeface="Calibri"/>
                </a:rPr>
                <a:t>12, 13,14</a:t>
              </a:r>
              <a:endParaRPr lang="en-US" sz="2800"/>
            </a:p>
          </p:txBody>
        </p:sp>
        <p:pic>
          <p:nvPicPr>
            <p:cNvPr id="26" name="Graphic 25" descr="Classroom with solid fill">
              <a:extLst>
                <a:ext uri="{FF2B5EF4-FFF2-40B4-BE49-F238E27FC236}">
                  <a16:creationId xmlns:a16="http://schemas.microsoft.com/office/drawing/2014/main" id="{DDBE9DA7-B88E-A39C-844C-96FC69E7D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3020" y="5241891"/>
              <a:ext cx="914400" cy="914400"/>
            </a:xfrm>
            <a:prstGeom prst="rect">
              <a:avLst/>
            </a:prstGeom>
          </p:spPr>
        </p:pic>
      </p:grpSp>
      <p:grpSp>
        <p:nvGrpSpPr>
          <p:cNvPr id="5" name="Group 4">
            <a:extLst>
              <a:ext uri="{FF2B5EF4-FFF2-40B4-BE49-F238E27FC236}">
                <a16:creationId xmlns:a16="http://schemas.microsoft.com/office/drawing/2014/main" id="{B1E9E980-01CB-F75B-904E-C4F1B513303A}"/>
              </a:ext>
            </a:extLst>
          </p:cNvPr>
          <p:cNvGrpSpPr/>
          <p:nvPr/>
        </p:nvGrpSpPr>
        <p:grpSpPr>
          <a:xfrm>
            <a:off x="386971" y="2992901"/>
            <a:ext cx="4193774" cy="3169878"/>
            <a:chOff x="386971" y="2992901"/>
            <a:chExt cx="4193774" cy="3169878"/>
          </a:xfrm>
        </p:grpSpPr>
        <p:grpSp>
          <p:nvGrpSpPr>
            <p:cNvPr id="25" name="Group 24">
              <a:extLst>
                <a:ext uri="{FF2B5EF4-FFF2-40B4-BE49-F238E27FC236}">
                  <a16:creationId xmlns:a16="http://schemas.microsoft.com/office/drawing/2014/main" id="{B5310C6F-DCF9-6C7D-9377-408CFA494FC0}"/>
                </a:ext>
              </a:extLst>
            </p:cNvPr>
            <p:cNvGrpSpPr/>
            <p:nvPr/>
          </p:nvGrpSpPr>
          <p:grpSpPr>
            <a:xfrm>
              <a:off x="386971" y="2992901"/>
              <a:ext cx="4193774" cy="2227265"/>
              <a:chOff x="8280998" y="3167282"/>
              <a:chExt cx="4193774" cy="2227265"/>
            </a:xfrm>
          </p:grpSpPr>
          <p:sp>
            <p:nvSpPr>
              <p:cNvPr id="23" name="Rectangle 22">
                <a:extLst>
                  <a:ext uri="{FF2B5EF4-FFF2-40B4-BE49-F238E27FC236}">
                    <a16:creationId xmlns:a16="http://schemas.microsoft.com/office/drawing/2014/main" id="{DF447020-CEEC-05C2-4535-86EB217F67C2}"/>
                  </a:ext>
                </a:extLst>
              </p:cNvPr>
              <p:cNvSpPr/>
              <p:nvPr/>
            </p:nvSpPr>
            <p:spPr>
              <a:xfrm>
                <a:off x="8285331" y="3167282"/>
                <a:ext cx="3931807" cy="2227265"/>
              </a:xfrm>
              <a:prstGeom prst="rect">
                <a:avLst/>
              </a:prstGeom>
              <a:solidFill>
                <a:schemeClr val="bg1">
                  <a:lumMod val="95000"/>
                </a:schemeClr>
              </a:solid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E7D1579-674A-9EAE-1D1B-3336C206CB0A}"/>
                  </a:ext>
                </a:extLst>
              </p:cNvPr>
              <p:cNvSpPr txBox="1"/>
              <p:nvPr/>
            </p:nvSpPr>
            <p:spPr>
              <a:xfrm>
                <a:off x="8280998" y="3180631"/>
                <a:ext cx="4193774"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Enhancing SUD education/training &amp; expanding IPE content improves learning outcomes related to SUD</a:t>
                </a:r>
                <a:r>
                  <a:rPr lang="en-US" sz="2600" baseline="30000"/>
                  <a:t>11</a:t>
                </a:r>
              </a:p>
            </p:txBody>
          </p:sp>
        </p:grpSp>
        <p:pic>
          <p:nvPicPr>
            <p:cNvPr id="27" name="Graphic 26" descr="Bar graph with upward trend with solid fill">
              <a:extLst>
                <a:ext uri="{FF2B5EF4-FFF2-40B4-BE49-F238E27FC236}">
                  <a16:creationId xmlns:a16="http://schemas.microsoft.com/office/drawing/2014/main" id="{A5228480-D070-6137-5E60-5EB2F5B032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5110" y="5248379"/>
              <a:ext cx="914400" cy="914400"/>
            </a:xfrm>
            <a:prstGeom prst="rect">
              <a:avLst/>
            </a:prstGeom>
          </p:spPr>
        </p:pic>
      </p:grpSp>
      <p:sp>
        <p:nvSpPr>
          <p:cNvPr id="7" name="TextBox 6">
            <a:extLst>
              <a:ext uri="{FF2B5EF4-FFF2-40B4-BE49-F238E27FC236}">
                <a16:creationId xmlns:a16="http://schemas.microsoft.com/office/drawing/2014/main" id="{838DF802-69AE-FF1C-661E-71CCAF2AAD4B}"/>
              </a:ext>
            </a:extLst>
          </p:cNvPr>
          <p:cNvSpPr txBox="1"/>
          <p:nvPr/>
        </p:nvSpPr>
        <p:spPr>
          <a:xfrm>
            <a:off x="165099" y="6591518"/>
            <a:ext cx="122049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baseline="30000">
                <a:ea typeface="+mn-lt"/>
                <a:cs typeface="+mn-lt"/>
              </a:rPr>
              <a:t>11</a:t>
            </a:r>
            <a:r>
              <a:rPr lang="en-US" sz="1100">
                <a:ea typeface="+mn-lt"/>
                <a:cs typeface="+mn-lt"/>
              </a:rPr>
              <a:t>Muzyk A, et al. 2020; </a:t>
            </a:r>
            <a:r>
              <a:rPr lang="en-US" sz="1100" b="1" baseline="30000">
                <a:ea typeface="+mn-lt"/>
                <a:cs typeface="+mn-lt"/>
              </a:rPr>
              <a:t>12</a:t>
            </a:r>
            <a:r>
              <a:rPr lang="en-US" sz="1100">
                <a:ea typeface="+mn-lt"/>
                <a:cs typeface="+mn-lt"/>
              </a:rPr>
              <a:t>Ojeda MS, et al. 2022; </a:t>
            </a:r>
            <a:r>
              <a:rPr lang="en-US" sz="1100" b="1" baseline="30000">
                <a:ea typeface="+mn-lt"/>
                <a:cs typeface="+mn-lt"/>
              </a:rPr>
              <a:t>13</a:t>
            </a:r>
            <a:r>
              <a:rPr lang="en-US" sz="1100">
                <a:ea typeface="+mn-lt"/>
                <a:cs typeface="+mn-lt"/>
              </a:rPr>
              <a:t>AMA "More Training Needed to Address </a:t>
            </a:r>
            <a:r>
              <a:rPr lang="en-US" sz="1100" err="1">
                <a:ea typeface="+mn-lt"/>
                <a:cs typeface="+mn-lt"/>
              </a:rPr>
              <a:t>Adiction</a:t>
            </a:r>
            <a:r>
              <a:rPr lang="en-US" sz="1100">
                <a:ea typeface="+mn-lt"/>
                <a:cs typeface="+mn-lt"/>
              </a:rPr>
              <a:t> Workforce Shortage"(2019). </a:t>
            </a:r>
            <a:r>
              <a:rPr lang="en-US" sz="1100" b="1" baseline="30000">
                <a:ea typeface="+mn-lt"/>
                <a:cs typeface="+mn-lt"/>
              </a:rPr>
              <a:t>14</a:t>
            </a:r>
            <a:r>
              <a:rPr lang="en-US" sz="1100">
                <a:ea typeface="+mn-lt"/>
                <a:cs typeface="+mn-lt"/>
              </a:rPr>
              <a:t>Walsh L, et al. 2024; </a:t>
            </a:r>
            <a:r>
              <a:rPr lang="en-US" sz="1100" b="1" baseline="30000">
                <a:ea typeface="+mn-lt"/>
                <a:cs typeface="+mn-lt"/>
              </a:rPr>
              <a:t>15</a:t>
            </a:r>
            <a:r>
              <a:rPr lang="en-US" sz="1100">
                <a:ea typeface="+mn-lt"/>
                <a:cs typeface="+mn-lt"/>
              </a:rPr>
              <a:t>Gugala E, et al. (2022).</a:t>
            </a:r>
            <a:endParaRPr lang="en-US" sz="1100">
              <a:cs typeface="Calibri"/>
            </a:endParaRPr>
          </a:p>
        </p:txBody>
      </p:sp>
    </p:spTree>
    <p:extLst>
      <p:ext uri="{BB962C8B-B14F-4D97-AF65-F5344CB8AC3E}">
        <p14:creationId xmlns:p14="http://schemas.microsoft.com/office/powerpoint/2010/main" val="41797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8A92-652A-8F68-889A-0C07D0537AE3}"/>
              </a:ext>
            </a:extLst>
          </p:cNvPr>
          <p:cNvSpPr>
            <a:spLocks noGrp="1"/>
          </p:cNvSpPr>
          <p:nvPr>
            <p:ph type="title"/>
          </p:nvPr>
        </p:nvSpPr>
        <p:spPr/>
        <p:txBody>
          <a:bodyPr/>
          <a:lstStyle/>
          <a:p>
            <a:r>
              <a:rPr lang="en-US"/>
              <a:t>Objective</a:t>
            </a:r>
          </a:p>
        </p:txBody>
      </p:sp>
      <p:sp>
        <p:nvSpPr>
          <p:cNvPr id="3" name="Content Placeholder 2">
            <a:extLst>
              <a:ext uri="{FF2B5EF4-FFF2-40B4-BE49-F238E27FC236}">
                <a16:creationId xmlns:a16="http://schemas.microsoft.com/office/drawing/2014/main" id="{A81C92C9-1A8A-2A43-8C5C-4FBEB4337BE2}"/>
              </a:ext>
            </a:extLst>
          </p:cNvPr>
          <p:cNvSpPr>
            <a:spLocks noGrp="1"/>
          </p:cNvSpPr>
          <p:nvPr>
            <p:ph idx="1"/>
          </p:nvPr>
        </p:nvSpPr>
        <p:spPr>
          <a:xfrm>
            <a:off x="2679700" y="1682284"/>
            <a:ext cx="10929730" cy="1116439"/>
          </a:xfrm>
        </p:spPr>
        <p:txBody>
          <a:bodyPr vert="horz" lIns="91440" tIns="45720" rIns="91440" bIns="45720" rtlCol="0" anchor="t">
            <a:noAutofit/>
          </a:bodyPr>
          <a:lstStyle/>
          <a:p>
            <a:pPr marL="0" indent="0">
              <a:buNone/>
            </a:pPr>
            <a:r>
              <a:rPr lang="en-US"/>
              <a:t>To </a:t>
            </a:r>
            <a:r>
              <a:rPr lang="en-US" b="1"/>
              <a:t>evaluate</a:t>
            </a:r>
            <a:r>
              <a:rPr lang="en-US"/>
              <a:t> healthcare students':</a:t>
            </a:r>
            <a:endParaRPr lang="en-US">
              <a:cs typeface="Calibri"/>
            </a:endParaRPr>
          </a:p>
          <a:p>
            <a:pPr lvl="1"/>
            <a:r>
              <a:rPr lang="en-US" sz="2800"/>
              <a:t>Medical doctorate (MD)</a:t>
            </a:r>
            <a:endParaRPr lang="en-US" sz="2800">
              <a:cs typeface="Calibri"/>
            </a:endParaRPr>
          </a:p>
          <a:p>
            <a:pPr lvl="1"/>
            <a:r>
              <a:rPr lang="en-US" sz="2800">
                <a:cs typeface="Calibri"/>
              </a:rPr>
              <a:t>Nurse Practitioner (NP)</a:t>
            </a:r>
            <a:endParaRPr lang="en-US" sz="2800"/>
          </a:p>
          <a:p>
            <a:pPr lvl="1"/>
            <a:r>
              <a:rPr lang="en-US" sz="2800"/>
              <a:t>Physician Assistant (PA)</a:t>
            </a:r>
            <a:endParaRPr lang="en-US" sz="2800">
              <a:cs typeface="Calibri"/>
            </a:endParaRPr>
          </a:p>
          <a:p>
            <a:pPr marL="0" indent="0">
              <a:buNone/>
            </a:pPr>
            <a:endParaRPr lang="en-US" sz="3500">
              <a:cs typeface="Calibri"/>
            </a:endParaRPr>
          </a:p>
          <a:p>
            <a:pPr marL="0" indent="0" algn="ctr">
              <a:buNone/>
            </a:pPr>
            <a:endParaRPr lang="en-US"/>
          </a:p>
        </p:txBody>
      </p:sp>
      <p:sp>
        <p:nvSpPr>
          <p:cNvPr id="4" name="TextBox 3">
            <a:extLst>
              <a:ext uri="{FF2B5EF4-FFF2-40B4-BE49-F238E27FC236}">
                <a16:creationId xmlns:a16="http://schemas.microsoft.com/office/drawing/2014/main" id="{74F3AC42-DFC1-0BE3-0BB4-0AE35FC23625}"/>
              </a:ext>
            </a:extLst>
          </p:cNvPr>
          <p:cNvSpPr txBox="1"/>
          <p:nvPr/>
        </p:nvSpPr>
        <p:spPr>
          <a:xfrm>
            <a:off x="2796899" y="3762099"/>
            <a:ext cx="9601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Acceptability</a:t>
            </a:r>
            <a:r>
              <a:rPr lang="en-US" sz="2800"/>
              <a:t> of IPE curricula </a:t>
            </a:r>
            <a:endParaRPr lang="en-US" sz="2800">
              <a:cs typeface="Calibri"/>
            </a:endParaRPr>
          </a:p>
        </p:txBody>
      </p:sp>
      <p:pic>
        <p:nvPicPr>
          <p:cNvPr id="5" name="Graphic 4" descr="Magnifying glass with solid fill">
            <a:extLst>
              <a:ext uri="{FF2B5EF4-FFF2-40B4-BE49-F238E27FC236}">
                <a16:creationId xmlns:a16="http://schemas.microsoft.com/office/drawing/2014/main" id="{F7FD3884-4414-3356-0D18-31C6923025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00" y="1676400"/>
            <a:ext cx="914400" cy="914400"/>
          </a:xfrm>
          <a:prstGeom prst="rect">
            <a:avLst/>
          </a:prstGeom>
        </p:spPr>
      </p:pic>
      <p:pic>
        <p:nvPicPr>
          <p:cNvPr id="6" name="Graphic 5" descr="Handshake with solid fill">
            <a:extLst>
              <a:ext uri="{FF2B5EF4-FFF2-40B4-BE49-F238E27FC236}">
                <a16:creationId xmlns:a16="http://schemas.microsoft.com/office/drawing/2014/main" id="{28A29373-16FE-B97B-13E7-A7A4050FF4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5300" y="3568700"/>
            <a:ext cx="914400" cy="914400"/>
          </a:xfrm>
          <a:prstGeom prst="rect">
            <a:avLst/>
          </a:prstGeom>
        </p:spPr>
      </p:pic>
      <p:pic>
        <p:nvPicPr>
          <p:cNvPr id="7" name="Graphic 6" descr="Cheers with solid fill">
            <a:extLst>
              <a:ext uri="{FF2B5EF4-FFF2-40B4-BE49-F238E27FC236}">
                <a16:creationId xmlns:a16="http://schemas.microsoft.com/office/drawing/2014/main" id="{A36A7181-EC7B-13C0-2806-6DD87F11C8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5300" y="5003800"/>
            <a:ext cx="914400" cy="914400"/>
          </a:xfrm>
          <a:prstGeom prst="rect">
            <a:avLst/>
          </a:prstGeom>
        </p:spPr>
      </p:pic>
      <p:sp>
        <p:nvSpPr>
          <p:cNvPr id="8" name="TextBox 7">
            <a:extLst>
              <a:ext uri="{FF2B5EF4-FFF2-40B4-BE49-F238E27FC236}">
                <a16:creationId xmlns:a16="http://schemas.microsoft.com/office/drawing/2014/main" id="{2051A9CB-9F1E-4E47-0D2F-952A71CE50A0}"/>
              </a:ext>
            </a:extLst>
          </p:cNvPr>
          <p:cNvSpPr txBox="1"/>
          <p:nvPr/>
        </p:nvSpPr>
        <p:spPr>
          <a:xfrm>
            <a:off x="2794000" y="5008770"/>
            <a:ext cx="85725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&amp; the resulting </a:t>
            </a:r>
            <a:r>
              <a:rPr lang="en-US" sz="2800" b="1"/>
              <a:t>impact</a:t>
            </a:r>
            <a:r>
              <a:rPr lang="en-US" sz="2800"/>
              <a:t> on their knowledge, confidence and stigma related to treating patients with SUD/OUD</a:t>
            </a:r>
            <a:endParaRPr lang="en-US" sz="2800">
              <a:cs typeface="Calibri"/>
            </a:endParaRPr>
          </a:p>
        </p:txBody>
      </p:sp>
    </p:spTree>
    <p:extLst>
      <p:ext uri="{BB962C8B-B14F-4D97-AF65-F5344CB8AC3E}">
        <p14:creationId xmlns:p14="http://schemas.microsoft.com/office/powerpoint/2010/main" val="350832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2F2E-D7F3-FAC4-8704-11818FCBEF89}"/>
              </a:ext>
            </a:extLst>
          </p:cNvPr>
          <p:cNvSpPr>
            <a:spLocks noGrp="1"/>
          </p:cNvSpPr>
          <p:nvPr>
            <p:ph type="title"/>
          </p:nvPr>
        </p:nvSpPr>
        <p:spPr>
          <a:xfrm>
            <a:off x="838200" y="365125"/>
            <a:ext cx="9531485" cy="1325563"/>
          </a:xfrm>
        </p:spPr>
        <p:txBody>
          <a:bodyPr/>
          <a:lstStyle/>
          <a:p>
            <a:r>
              <a:rPr lang="en-US"/>
              <a:t>Methods: 2022-2023 Workshop Structure</a:t>
            </a:r>
          </a:p>
        </p:txBody>
      </p:sp>
      <p:sp>
        <p:nvSpPr>
          <p:cNvPr id="20" name="TextBox 19">
            <a:extLst>
              <a:ext uri="{FF2B5EF4-FFF2-40B4-BE49-F238E27FC236}">
                <a16:creationId xmlns:a16="http://schemas.microsoft.com/office/drawing/2014/main" id="{14533CE0-AA52-AD86-EDC5-DFF79804838C}"/>
              </a:ext>
            </a:extLst>
          </p:cNvPr>
          <p:cNvSpPr txBox="1"/>
          <p:nvPr/>
        </p:nvSpPr>
        <p:spPr>
          <a:xfrm>
            <a:off x="795131" y="1740226"/>
            <a:ext cx="10933043" cy="230832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dirty="0">
                <a:cs typeface="Calibri"/>
              </a:rPr>
              <a:t>When:</a:t>
            </a:r>
            <a:r>
              <a:rPr lang="en-US" sz="2400" dirty="0">
                <a:cs typeface="Calibri"/>
              </a:rPr>
              <a:t> Both workshops took place on a pre-selected day in April over Zoom</a:t>
            </a:r>
            <a:endParaRPr lang="en-US" sz="2400" dirty="0"/>
          </a:p>
          <a:p>
            <a:pPr marL="342900" indent="-342900">
              <a:buFont typeface="Arial" panose="020B0604020202020204" pitchFamily="34" charset="0"/>
              <a:buChar char="•"/>
            </a:pPr>
            <a:r>
              <a:rPr lang="en-US" sz="2400" b="1" dirty="0"/>
              <a:t>Participants:</a:t>
            </a:r>
            <a:r>
              <a:rPr lang="en-US" sz="2400" dirty="0"/>
              <a:t> 3</a:t>
            </a:r>
            <a:r>
              <a:rPr lang="en-US" sz="2400" baseline="30000" dirty="0"/>
              <a:t>rd</a:t>
            </a:r>
            <a:r>
              <a:rPr lang="en-US" sz="2400" dirty="0"/>
              <a:t>-year MD, final-year NP students, 1</a:t>
            </a:r>
            <a:r>
              <a:rPr lang="en-US" sz="2400" baseline="30000" dirty="0"/>
              <a:t>st</a:t>
            </a:r>
            <a:r>
              <a:rPr lang="en-US" sz="2400" dirty="0"/>
              <a:t>-year PA students at the University of Michigan </a:t>
            </a:r>
            <a:endParaRPr lang="en-US" dirty="0"/>
          </a:p>
          <a:p>
            <a:pPr marL="342900" indent="-342900">
              <a:buFont typeface="Arial" panose="020B0604020202020204" pitchFamily="34" charset="0"/>
              <a:buChar char="•"/>
            </a:pPr>
            <a:endParaRPr lang="en-US" sz="2400">
              <a:cs typeface="Calibri"/>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grpSp>
        <p:nvGrpSpPr>
          <p:cNvPr id="17" name="Group 16">
            <a:extLst>
              <a:ext uri="{FF2B5EF4-FFF2-40B4-BE49-F238E27FC236}">
                <a16:creationId xmlns:a16="http://schemas.microsoft.com/office/drawing/2014/main" id="{1C96661D-A5B6-4D4B-2D84-C718DA141E8A}"/>
              </a:ext>
            </a:extLst>
          </p:cNvPr>
          <p:cNvGrpSpPr/>
          <p:nvPr/>
        </p:nvGrpSpPr>
        <p:grpSpPr>
          <a:xfrm>
            <a:off x="1258956" y="3181413"/>
            <a:ext cx="10137913" cy="770173"/>
            <a:chOff x="2067339" y="3366743"/>
            <a:chExt cx="8640418" cy="770173"/>
          </a:xfrm>
        </p:grpSpPr>
        <p:sp>
          <p:nvSpPr>
            <p:cNvPr id="5" name="Rectangle 4">
              <a:extLst>
                <a:ext uri="{FF2B5EF4-FFF2-40B4-BE49-F238E27FC236}">
                  <a16:creationId xmlns:a16="http://schemas.microsoft.com/office/drawing/2014/main" id="{64A7843F-0105-9A40-5A22-2ED7449BAC0B}"/>
                </a:ext>
              </a:extLst>
            </p:cNvPr>
            <p:cNvSpPr/>
            <p:nvPr/>
          </p:nvSpPr>
          <p:spPr>
            <a:xfrm>
              <a:off x="3293925" y="3366743"/>
              <a:ext cx="7413832" cy="7701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Required Asynchronous Learning &amp; Pre-test survey (2.5 </a:t>
              </a:r>
              <a:r>
                <a:rPr lang="en-US" sz="2400" b="1" err="1">
                  <a:solidFill>
                    <a:schemeClr val="tx1"/>
                  </a:solidFill>
                </a:rPr>
                <a:t>hrs</a:t>
              </a:r>
              <a:r>
                <a:rPr lang="en-US" sz="2400" b="1">
                  <a:solidFill>
                    <a:schemeClr val="tx1"/>
                  </a:solidFill>
                </a:rPr>
                <a:t>)</a:t>
              </a:r>
            </a:p>
            <a:p>
              <a:pPr algn="ctr"/>
              <a:r>
                <a:rPr lang="en-US" sz="2400">
                  <a:solidFill>
                    <a:schemeClr val="tx2"/>
                  </a:solidFill>
                </a:rPr>
                <a:t>(</a:t>
              </a:r>
              <a:r>
                <a:rPr lang="en-US" sz="2400">
                  <a:solidFill>
                    <a:schemeClr val="tx2"/>
                  </a:solidFill>
                  <a:cs typeface="Calibri"/>
                </a:rPr>
                <a:t>Students complete individually up to 2 weeks before)</a:t>
              </a:r>
            </a:p>
          </p:txBody>
        </p:sp>
        <p:sp>
          <p:nvSpPr>
            <p:cNvPr id="9" name="Rectangle 8">
              <a:extLst>
                <a:ext uri="{FF2B5EF4-FFF2-40B4-BE49-F238E27FC236}">
                  <a16:creationId xmlns:a16="http://schemas.microsoft.com/office/drawing/2014/main" id="{C76E98D1-85E4-80A8-758D-73D373086E28}"/>
                </a:ext>
              </a:extLst>
            </p:cNvPr>
            <p:cNvSpPr/>
            <p:nvPr/>
          </p:nvSpPr>
          <p:spPr>
            <a:xfrm>
              <a:off x="2067339" y="3366744"/>
              <a:ext cx="1422229" cy="7701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Step 1:</a:t>
              </a:r>
            </a:p>
          </p:txBody>
        </p:sp>
      </p:grpSp>
      <p:grpSp>
        <p:nvGrpSpPr>
          <p:cNvPr id="23" name="Group 22">
            <a:extLst>
              <a:ext uri="{FF2B5EF4-FFF2-40B4-BE49-F238E27FC236}">
                <a16:creationId xmlns:a16="http://schemas.microsoft.com/office/drawing/2014/main" id="{1946E584-4D04-C43C-9CAB-746AB2219C5C}"/>
              </a:ext>
            </a:extLst>
          </p:cNvPr>
          <p:cNvGrpSpPr/>
          <p:nvPr/>
        </p:nvGrpSpPr>
        <p:grpSpPr>
          <a:xfrm>
            <a:off x="1258956" y="5152286"/>
            <a:ext cx="10230679" cy="779274"/>
            <a:chOff x="2067338" y="5295710"/>
            <a:chExt cx="8640419" cy="779274"/>
          </a:xfrm>
        </p:grpSpPr>
        <p:sp>
          <p:nvSpPr>
            <p:cNvPr id="7" name="Rectangle 6">
              <a:extLst>
                <a:ext uri="{FF2B5EF4-FFF2-40B4-BE49-F238E27FC236}">
                  <a16:creationId xmlns:a16="http://schemas.microsoft.com/office/drawing/2014/main" id="{080C5D01-F9CA-5E88-B975-166F54D33DCF}"/>
                </a:ext>
              </a:extLst>
            </p:cNvPr>
            <p:cNvSpPr/>
            <p:nvPr/>
          </p:nvSpPr>
          <p:spPr>
            <a:xfrm>
              <a:off x="3293925" y="5304812"/>
              <a:ext cx="7413832" cy="7701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Post-test survey and Workshop Evaluation</a:t>
              </a:r>
            </a:p>
          </p:txBody>
        </p:sp>
        <p:sp>
          <p:nvSpPr>
            <p:cNvPr id="12" name="Rectangle 11">
              <a:extLst>
                <a:ext uri="{FF2B5EF4-FFF2-40B4-BE49-F238E27FC236}">
                  <a16:creationId xmlns:a16="http://schemas.microsoft.com/office/drawing/2014/main" id="{5CCEFA7C-E980-F6A4-1910-1AC95443FCF6}"/>
                </a:ext>
              </a:extLst>
            </p:cNvPr>
            <p:cNvSpPr/>
            <p:nvPr/>
          </p:nvSpPr>
          <p:spPr>
            <a:xfrm>
              <a:off x="2067338" y="5295710"/>
              <a:ext cx="1422229" cy="7701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Step 3:</a:t>
              </a:r>
            </a:p>
          </p:txBody>
        </p:sp>
      </p:grpSp>
      <p:grpSp>
        <p:nvGrpSpPr>
          <p:cNvPr id="18" name="Group 17">
            <a:extLst>
              <a:ext uri="{FF2B5EF4-FFF2-40B4-BE49-F238E27FC236}">
                <a16:creationId xmlns:a16="http://schemas.microsoft.com/office/drawing/2014/main" id="{F2053D9D-AB2A-62C8-8E32-61A4A36201C6}"/>
              </a:ext>
            </a:extLst>
          </p:cNvPr>
          <p:cNvGrpSpPr/>
          <p:nvPr/>
        </p:nvGrpSpPr>
        <p:grpSpPr>
          <a:xfrm>
            <a:off x="1258956" y="4132328"/>
            <a:ext cx="10137912" cy="783358"/>
            <a:chOff x="2067338" y="4317658"/>
            <a:chExt cx="13677784" cy="783358"/>
          </a:xfrm>
        </p:grpSpPr>
        <p:sp>
          <p:nvSpPr>
            <p:cNvPr id="6" name="Rectangle 5">
              <a:extLst>
                <a:ext uri="{FF2B5EF4-FFF2-40B4-BE49-F238E27FC236}">
                  <a16:creationId xmlns:a16="http://schemas.microsoft.com/office/drawing/2014/main" id="{1AED469B-0421-5820-C068-FC1205CA0DDF}"/>
                </a:ext>
              </a:extLst>
            </p:cNvPr>
            <p:cNvSpPr/>
            <p:nvPr/>
          </p:nvSpPr>
          <p:spPr>
            <a:xfrm>
              <a:off x="3293925" y="4317658"/>
              <a:ext cx="12451197" cy="7701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Synchronous Case-Based Discussion (1.5 </a:t>
              </a:r>
              <a:r>
                <a:rPr lang="en-US" sz="2400" b="1" dirty="0" err="1">
                  <a:solidFill>
                    <a:schemeClr val="tx1"/>
                  </a:solidFill>
                </a:rPr>
                <a:t>hrs</a:t>
              </a:r>
              <a:r>
                <a:rPr lang="en-US" sz="2400" b="1" dirty="0">
                  <a:solidFill>
                    <a:schemeClr val="tx1"/>
                  </a:solidFill>
                </a:rPr>
                <a:t>)</a:t>
              </a:r>
            </a:p>
            <a:p>
              <a:pPr algn="ctr"/>
              <a:r>
                <a:rPr lang="en-US" sz="2000" dirty="0">
                  <a:solidFill>
                    <a:schemeClr val="tx2"/>
                  </a:solidFill>
                </a:rPr>
                <a:t>(</a:t>
              </a:r>
              <a:r>
                <a:rPr lang="en-US" sz="2000" dirty="0">
                  <a:solidFill>
                    <a:schemeClr val="tx2"/>
                  </a:solidFill>
                  <a:cs typeface="Calibri"/>
                </a:rPr>
                <a:t>Students placed in groups of 12-15 with OUD/SUD expert facilitator)</a:t>
              </a:r>
            </a:p>
          </p:txBody>
        </p:sp>
        <p:sp>
          <p:nvSpPr>
            <p:cNvPr id="11" name="Rectangle 10">
              <a:extLst>
                <a:ext uri="{FF2B5EF4-FFF2-40B4-BE49-F238E27FC236}">
                  <a16:creationId xmlns:a16="http://schemas.microsoft.com/office/drawing/2014/main" id="{1789EF47-89C0-3638-01B4-EC44AFD2D622}"/>
                </a:ext>
              </a:extLst>
            </p:cNvPr>
            <p:cNvSpPr/>
            <p:nvPr/>
          </p:nvSpPr>
          <p:spPr>
            <a:xfrm>
              <a:off x="2067338" y="4330844"/>
              <a:ext cx="2271989" cy="7701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Step 2:</a:t>
              </a:r>
            </a:p>
          </p:txBody>
        </p:sp>
      </p:grpSp>
      <p:grpSp>
        <p:nvGrpSpPr>
          <p:cNvPr id="10" name="Group 9">
            <a:extLst>
              <a:ext uri="{FF2B5EF4-FFF2-40B4-BE49-F238E27FC236}">
                <a16:creationId xmlns:a16="http://schemas.microsoft.com/office/drawing/2014/main" id="{CF9BBDE2-CA9F-00F1-3FCB-DA8EEDB7EE04}"/>
              </a:ext>
            </a:extLst>
          </p:cNvPr>
          <p:cNvGrpSpPr/>
          <p:nvPr/>
        </p:nvGrpSpPr>
        <p:grpSpPr>
          <a:xfrm>
            <a:off x="1843976" y="5940662"/>
            <a:ext cx="9645659" cy="756250"/>
            <a:chOff x="1842956" y="5870275"/>
            <a:chExt cx="9645659" cy="756250"/>
          </a:xfrm>
        </p:grpSpPr>
        <p:sp>
          <p:nvSpPr>
            <p:cNvPr id="8" name="TextBox 7">
              <a:extLst>
                <a:ext uri="{FF2B5EF4-FFF2-40B4-BE49-F238E27FC236}">
                  <a16:creationId xmlns:a16="http://schemas.microsoft.com/office/drawing/2014/main" id="{9214D126-A23B-88B9-14DE-DA6A777B4FC7}"/>
                </a:ext>
              </a:extLst>
            </p:cNvPr>
            <p:cNvSpPr txBox="1"/>
            <p:nvPr/>
          </p:nvSpPr>
          <p:spPr>
            <a:xfrm>
              <a:off x="1842956" y="6097769"/>
              <a:ext cx="8704273" cy="46166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Incentives: $5 coffee shop gift card per Qualtrics survey ($10 total)</a:t>
              </a:r>
            </a:p>
          </p:txBody>
        </p:sp>
        <p:pic>
          <p:nvPicPr>
            <p:cNvPr id="13" name="Graphic 12" descr="Coffee with solid fill">
              <a:extLst>
                <a:ext uri="{FF2B5EF4-FFF2-40B4-BE49-F238E27FC236}">
                  <a16:creationId xmlns:a16="http://schemas.microsoft.com/office/drawing/2014/main" id="{3E962855-D835-ED9D-BDF4-DC11F561A6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1120" y="5870275"/>
              <a:ext cx="727495" cy="756250"/>
            </a:xfrm>
            <a:prstGeom prst="rect">
              <a:avLst/>
            </a:prstGeom>
          </p:spPr>
        </p:pic>
      </p:grpSp>
    </p:spTree>
    <p:extLst>
      <p:ext uri="{BB962C8B-B14F-4D97-AF65-F5344CB8AC3E}">
        <p14:creationId xmlns:p14="http://schemas.microsoft.com/office/powerpoint/2010/main" val="14872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mich">
      <a:dk1>
        <a:srgbClr val="011892"/>
      </a:dk1>
      <a:lt1>
        <a:srgbClr val="FFFFFF"/>
      </a:lt1>
      <a:dk2>
        <a:srgbClr val="01106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TotalTime>
  <Words>4818</Words>
  <Application>Microsoft Office PowerPoint</Application>
  <PresentationFormat>Widescreen</PresentationFormat>
  <Paragraphs>309</Paragraphs>
  <Slides>25</Slides>
  <Notes>24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Arial,Sans-Serif</vt:lpstr>
      <vt:lpstr>Calibri</vt:lpstr>
      <vt:lpstr>Calibri Light</vt:lpstr>
      <vt:lpstr>Helvetica Neue</vt:lpstr>
      <vt:lpstr>Office Theme</vt:lpstr>
      <vt:lpstr>An Interprofessional Case-Based Discussion on Opioid Use Disorder: Influencing Knowledge, Confidence and Stigma Among Future Prescribers</vt:lpstr>
      <vt:lpstr>Disclosures</vt:lpstr>
      <vt:lpstr>Integral to Our Work</vt:lpstr>
      <vt:lpstr>The OUD Crisis &amp; Role of Providers in MOUD Treatment</vt:lpstr>
      <vt:lpstr>Provider Barriers &amp; Myths</vt:lpstr>
      <vt:lpstr>The Role of Interprofessional Education (IPE) in Healthcare</vt:lpstr>
      <vt:lpstr>The Need for Enhanced Prescriber Training</vt:lpstr>
      <vt:lpstr>Objective</vt:lpstr>
      <vt:lpstr>Methods: 2022-2023 Workshop Structure</vt:lpstr>
      <vt:lpstr>Methods: 2022-2023 Workshop Content</vt:lpstr>
      <vt:lpstr>Case Example: Case #1 Abstinence vs MOUD</vt:lpstr>
      <vt:lpstr>Case Example: Case #1 Abstinence vs MOUD</vt:lpstr>
      <vt:lpstr>Methods: Pre-survey</vt:lpstr>
      <vt:lpstr>Methods: Post-survey</vt:lpstr>
      <vt:lpstr>Results: Student Attendance &amp; Participation</vt:lpstr>
      <vt:lpstr>Analyzing Pre-Post Surveys: Confidence</vt:lpstr>
      <vt:lpstr>Analyzing Pre-Post Surveys: Knowledge/Attitudes (Stigma)</vt:lpstr>
      <vt:lpstr>Analyzing Pre-Post Surveys: Prescribing </vt:lpstr>
      <vt:lpstr>Analyzing Pre-Post Surveys</vt:lpstr>
      <vt:lpstr>Results: Positive Feedback</vt:lpstr>
      <vt:lpstr>Implications</vt:lpstr>
      <vt:lpstr>Future Direction</vt:lpstr>
      <vt:lpstr>Future Direction</vt:lpstr>
      <vt:lpstr>Thank you! Special thanks to our team at the University of Michigan &amp; to our facilitators each year.  Katie Grandinetti kmgrand@umich.edu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Smallidge, Jenna</dc:creator>
  <cp:lastModifiedBy>Rental End User</cp:lastModifiedBy>
  <cp:revision>307</cp:revision>
  <dcterms:created xsi:type="dcterms:W3CDTF">2023-12-19T19:59:27Z</dcterms:created>
  <dcterms:modified xsi:type="dcterms:W3CDTF">2024-11-16T19:07:44Z</dcterms:modified>
</cp:coreProperties>
</file>