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comments/modernComment_104_2D885498.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926" r:id="rId2"/>
    <p:sldId id="282" r:id="rId3"/>
    <p:sldId id="844" r:id="rId4"/>
    <p:sldId id="283" r:id="rId5"/>
    <p:sldId id="257" r:id="rId6"/>
    <p:sldId id="284" r:id="rId7"/>
    <p:sldId id="849" r:id="rId8"/>
    <p:sldId id="897" r:id="rId9"/>
    <p:sldId id="898" r:id="rId10"/>
    <p:sldId id="850" r:id="rId11"/>
    <p:sldId id="914" r:id="rId12"/>
    <p:sldId id="377" r:id="rId13"/>
    <p:sldId id="899" r:id="rId14"/>
    <p:sldId id="900" r:id="rId15"/>
    <p:sldId id="364" r:id="rId16"/>
    <p:sldId id="902" r:id="rId17"/>
    <p:sldId id="907" r:id="rId18"/>
    <p:sldId id="912" r:id="rId19"/>
    <p:sldId id="904" r:id="rId20"/>
    <p:sldId id="911" r:id="rId21"/>
    <p:sldId id="908" r:id="rId22"/>
    <p:sldId id="901" r:id="rId23"/>
    <p:sldId id="418" r:id="rId24"/>
    <p:sldId id="909" r:id="rId25"/>
    <p:sldId id="277" r:id="rId26"/>
    <p:sldId id="280" r:id="rId27"/>
    <p:sldId id="287" r:id="rId28"/>
    <p:sldId id="290" r:id="rId29"/>
    <p:sldId id="286" r:id="rId30"/>
    <p:sldId id="910" r:id="rId31"/>
    <p:sldId id="291" r:id="rId32"/>
    <p:sldId id="847" r:id="rId33"/>
    <p:sldId id="258" r:id="rId34"/>
    <p:sldId id="259" r:id="rId35"/>
    <p:sldId id="260" r:id="rId36"/>
    <p:sldId id="262" r:id="rId37"/>
    <p:sldId id="825" r:id="rId38"/>
    <p:sldId id="261" r:id="rId39"/>
    <p:sldId id="268" r:id="rId40"/>
    <p:sldId id="269" r:id="rId41"/>
    <p:sldId id="264" r:id="rId42"/>
    <p:sldId id="827" r:id="rId43"/>
    <p:sldId id="830" r:id="rId44"/>
    <p:sldId id="279" r:id="rId45"/>
    <p:sldId id="831" r:id="rId46"/>
    <p:sldId id="832" r:id="rId47"/>
    <p:sldId id="913" r:id="rId48"/>
    <p:sldId id="848" r:id="rId49"/>
    <p:sldId id="916" r:id="rId50"/>
    <p:sldId id="917" r:id="rId51"/>
    <p:sldId id="918" r:id="rId52"/>
    <p:sldId id="920" r:id="rId53"/>
    <p:sldId id="921" r:id="rId54"/>
    <p:sldId id="919" r:id="rId55"/>
    <p:sldId id="922" r:id="rId56"/>
    <p:sldId id="923" r:id="rId57"/>
    <p:sldId id="924" r:id="rId58"/>
    <p:sldId id="925" r:id="rId59"/>
    <p:sldId id="855" r:id="rId60"/>
    <p:sldId id="851" r:id="rId61"/>
    <p:sldId id="270" r:id="rId62"/>
    <p:sldId id="820" r:id="rId63"/>
    <p:sldId id="815" r:id="rId64"/>
    <p:sldId id="821" r:id="rId65"/>
    <p:sldId id="852" r:id="rId66"/>
    <p:sldId id="853" r:id="rId67"/>
    <p:sldId id="854"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22C085-B2DE-454C-9400-32B06F4C4C47}">
          <p14:sldIdLst>
            <p14:sldId id="926"/>
            <p14:sldId id="282"/>
          </p14:sldIdLst>
        </p14:section>
        <p14:section name="Part 1" id="{495F335C-C902-B44D-AFE1-6D389126EF6B}">
          <p14:sldIdLst>
            <p14:sldId id="844"/>
            <p14:sldId id="283"/>
            <p14:sldId id="257"/>
            <p14:sldId id="284"/>
          </p14:sldIdLst>
        </p14:section>
        <p14:section name="Part 2" id="{13EFB308-C81E-F64A-AC2C-BE133743A8A5}">
          <p14:sldIdLst>
            <p14:sldId id="849"/>
            <p14:sldId id="897"/>
            <p14:sldId id="898"/>
            <p14:sldId id="850"/>
            <p14:sldId id="914"/>
            <p14:sldId id="377"/>
            <p14:sldId id="899"/>
            <p14:sldId id="900"/>
            <p14:sldId id="364"/>
            <p14:sldId id="902"/>
            <p14:sldId id="907"/>
            <p14:sldId id="912"/>
            <p14:sldId id="904"/>
            <p14:sldId id="911"/>
            <p14:sldId id="908"/>
            <p14:sldId id="901"/>
            <p14:sldId id="418"/>
          </p14:sldIdLst>
        </p14:section>
        <p14:section name="Part 3" id="{86E495DC-C0AF-6E4A-A424-FEB3A81B3BEC}">
          <p14:sldIdLst>
            <p14:sldId id="909"/>
            <p14:sldId id="277"/>
            <p14:sldId id="280"/>
            <p14:sldId id="287"/>
            <p14:sldId id="290"/>
            <p14:sldId id="286"/>
            <p14:sldId id="910"/>
            <p14:sldId id="291"/>
          </p14:sldIdLst>
        </p14:section>
        <p14:section name="Part 4" id="{906C3AD1-0E77-1849-A237-252AB012E9C4}">
          <p14:sldIdLst>
            <p14:sldId id="847"/>
            <p14:sldId id="258"/>
            <p14:sldId id="259"/>
            <p14:sldId id="260"/>
            <p14:sldId id="262"/>
            <p14:sldId id="825"/>
            <p14:sldId id="261"/>
            <p14:sldId id="268"/>
            <p14:sldId id="269"/>
            <p14:sldId id="264"/>
            <p14:sldId id="827"/>
            <p14:sldId id="830"/>
            <p14:sldId id="279"/>
            <p14:sldId id="831"/>
            <p14:sldId id="832"/>
            <p14:sldId id="913"/>
          </p14:sldIdLst>
        </p14:section>
        <p14:section name="Part 5" id="{1EBBF31F-96C4-7D46-AF9A-55386804A422}">
          <p14:sldIdLst>
            <p14:sldId id="848"/>
            <p14:sldId id="916"/>
            <p14:sldId id="917"/>
            <p14:sldId id="918"/>
            <p14:sldId id="920"/>
            <p14:sldId id="921"/>
            <p14:sldId id="919"/>
            <p14:sldId id="922"/>
            <p14:sldId id="923"/>
            <p14:sldId id="924"/>
            <p14:sldId id="925"/>
            <p14:sldId id="855"/>
          </p14:sldIdLst>
        </p14:section>
        <p14:section name="Part 6" id="{25F3C187-4283-E54C-80D9-69C58861BC85}">
          <p14:sldIdLst>
            <p14:sldId id="851"/>
            <p14:sldId id="270"/>
            <p14:sldId id="820"/>
            <p14:sldId id="815"/>
            <p14:sldId id="821"/>
            <p14:sldId id="852"/>
            <p14:sldId id="853"/>
            <p14:sldId id="8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9C619-EC87-1381-D687-29E89E0B66F4}" name="Andrea Landi" initials="AL" userId="S::wcn2858@UCHICAGO.EDU::88afd181-47fa-4dde-87f9-9a13dd583551" providerId="AD"/>
  <p188:author id="{A262B84E-1872-507F-FF88-38E771EC6FA0}" name="Beiting, Kimberly" initials="KB" userId="S::kimberly.beiting@vumc.org::50a253b1-f59c-4409-a441-05b7a8d0b8fb" providerId="AD"/>
  <p188:author id="{F53ECADC-2062-BBE6-3883-AC0153C7A138}" name="Beiting, Kimberly" initials="BK" userId="S::kimberly.j.beiting@vanderbilt.edu::ba9fa8f2-69d2-4a1a-91d3-54073add04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37" autoAdjust="0"/>
    <p:restoredTop sz="84320"/>
  </p:normalViewPr>
  <p:slideViewPr>
    <p:cSldViewPr snapToGrid="0">
      <p:cViewPr varScale="1">
        <p:scale>
          <a:sx n="56" d="100"/>
          <a:sy n="56" d="100"/>
        </p:scale>
        <p:origin x="17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nyulangone-my.sharepoint.com/personal/benjamin_han_nyulangone_org/Documents/Papers/Methadone/Table_FINA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18329087181113E-2"/>
          <c:y val="3.5596694030267495E-2"/>
          <c:w val="0.9401816709128189"/>
          <c:h val="0.77504919425006613"/>
        </c:manualLayout>
      </c:layout>
      <c:barChart>
        <c:barDir val="col"/>
        <c:grouping val="clustered"/>
        <c:varyColors val="0"/>
        <c:ser>
          <c:idx val="0"/>
          <c:order val="0"/>
          <c:tx>
            <c:strRef>
              <c:f>'Table 2'!$B$21</c:f>
              <c:strCache>
                <c:ptCount val="1"/>
                <c:pt idx="0">
                  <c:v>Methadone maintenance cohort</c:v>
                </c:pt>
              </c:strCache>
            </c:strRef>
          </c:tx>
          <c:spPr>
            <a:solidFill>
              <a:schemeClr val="accent1"/>
            </a:solidFill>
            <a:ln>
              <a:noFill/>
            </a:ln>
            <a:effectLst/>
          </c:spPr>
          <c:invertIfNegative val="0"/>
          <c:dLbls>
            <c:delete val="1"/>
          </c:dLbls>
          <c:cat>
            <c:strRef>
              <c:f>'Table 2'!$A$22:$A$30</c:f>
              <c:strCache>
                <c:ptCount val="9"/>
                <c:pt idx="0">
                  <c:v>Functional impairment</c:v>
                </c:pt>
                <c:pt idx="1">
                  <c:v>Falls*</c:v>
                </c:pt>
                <c:pt idx="2">
                  <c:v>Mobility impairment*</c:v>
                </c:pt>
                <c:pt idx="3">
                  <c:v>Hearing impairment**</c:v>
                </c:pt>
                <c:pt idx="4">
                  <c:v>Visual impairment*</c:v>
                </c:pt>
                <c:pt idx="5">
                  <c:v>Urinary incontinence**</c:v>
                </c:pt>
                <c:pt idx="6">
                  <c:v>Medical multimorbidity***</c:v>
                </c:pt>
                <c:pt idx="7">
                  <c:v>Chronic pain*</c:v>
                </c:pt>
                <c:pt idx="8">
                  <c:v>Insomnia*</c:v>
                </c:pt>
              </c:strCache>
            </c:strRef>
          </c:cat>
          <c:val>
            <c:numRef>
              <c:f>'Table 2'!$B$22:$B$30</c:f>
              <c:numCache>
                <c:formatCode>General</c:formatCode>
                <c:ptCount val="9"/>
                <c:pt idx="0">
                  <c:v>14.9</c:v>
                </c:pt>
                <c:pt idx="1">
                  <c:v>61.7</c:v>
                </c:pt>
                <c:pt idx="2">
                  <c:v>66</c:v>
                </c:pt>
                <c:pt idx="3">
                  <c:v>34</c:v>
                </c:pt>
                <c:pt idx="4">
                  <c:v>46.8</c:v>
                </c:pt>
                <c:pt idx="5">
                  <c:v>25.5</c:v>
                </c:pt>
                <c:pt idx="6">
                  <c:v>66</c:v>
                </c:pt>
                <c:pt idx="7">
                  <c:v>63.8</c:v>
                </c:pt>
                <c:pt idx="8">
                  <c:v>57.5</c:v>
                </c:pt>
              </c:numCache>
            </c:numRef>
          </c:val>
          <c:extLst>
            <c:ext xmlns:c16="http://schemas.microsoft.com/office/drawing/2014/chart" uri="{C3380CC4-5D6E-409C-BE32-E72D297353CC}">
              <c16:uniqueId val="{00000000-6C82-8947-B6C5-B201303DB7A9}"/>
            </c:ext>
          </c:extLst>
        </c:ser>
        <c:ser>
          <c:idx val="1"/>
          <c:order val="1"/>
          <c:tx>
            <c:strRef>
              <c:f>'Table 2'!$C$21</c:f>
              <c:strCache>
                <c:ptCount val="1"/>
                <c:pt idx="0">
                  <c:v>Health and retirement survey (HRS) cohort</c:v>
                </c:pt>
              </c:strCache>
            </c:strRef>
          </c:tx>
          <c:spPr>
            <a:solidFill>
              <a:schemeClr val="accent2"/>
            </a:solidFill>
            <a:ln>
              <a:noFill/>
            </a:ln>
            <a:effectLst/>
          </c:spPr>
          <c:invertIfNegative val="0"/>
          <c:dLbls>
            <c:delete val="1"/>
          </c:dLbls>
          <c:cat>
            <c:strRef>
              <c:f>'Table 2'!$A$22:$A$30</c:f>
              <c:strCache>
                <c:ptCount val="9"/>
                <c:pt idx="0">
                  <c:v>Functional impairment</c:v>
                </c:pt>
                <c:pt idx="1">
                  <c:v>Falls*</c:v>
                </c:pt>
                <c:pt idx="2">
                  <c:v>Mobility impairment*</c:v>
                </c:pt>
                <c:pt idx="3">
                  <c:v>Hearing impairment**</c:v>
                </c:pt>
                <c:pt idx="4">
                  <c:v>Visual impairment*</c:v>
                </c:pt>
                <c:pt idx="5">
                  <c:v>Urinary incontinence**</c:v>
                </c:pt>
                <c:pt idx="6">
                  <c:v>Medical multimorbidity***</c:v>
                </c:pt>
                <c:pt idx="7">
                  <c:v>Chronic pain*</c:v>
                </c:pt>
                <c:pt idx="8">
                  <c:v>Insomnia*</c:v>
                </c:pt>
              </c:strCache>
            </c:strRef>
          </c:cat>
          <c:val>
            <c:numRef>
              <c:f>'Table 2'!$C$22:$C$30</c:f>
              <c:numCache>
                <c:formatCode>General</c:formatCode>
                <c:ptCount val="9"/>
                <c:pt idx="0">
                  <c:v>23.2</c:v>
                </c:pt>
                <c:pt idx="1">
                  <c:v>6.2</c:v>
                </c:pt>
                <c:pt idx="2">
                  <c:v>22.8</c:v>
                </c:pt>
                <c:pt idx="3">
                  <c:v>17.399999999999999</c:v>
                </c:pt>
                <c:pt idx="4">
                  <c:v>26</c:v>
                </c:pt>
                <c:pt idx="5">
                  <c:v>12.6</c:v>
                </c:pt>
                <c:pt idx="6">
                  <c:v>48.7</c:v>
                </c:pt>
                <c:pt idx="7">
                  <c:v>27.2</c:v>
                </c:pt>
                <c:pt idx="8">
                  <c:v>22.1</c:v>
                </c:pt>
              </c:numCache>
            </c:numRef>
          </c:val>
          <c:extLst>
            <c:ext xmlns:c16="http://schemas.microsoft.com/office/drawing/2014/chart" uri="{C3380CC4-5D6E-409C-BE32-E72D297353CC}">
              <c16:uniqueId val="{00000001-6C82-8947-B6C5-B201303DB7A9}"/>
            </c:ext>
          </c:extLst>
        </c:ser>
        <c:dLbls>
          <c:dLblPos val="outEnd"/>
          <c:showLegendKey val="0"/>
          <c:showVal val="1"/>
          <c:showCatName val="0"/>
          <c:showSerName val="0"/>
          <c:showPercent val="0"/>
          <c:showBubbleSize val="0"/>
        </c:dLbls>
        <c:gapWidth val="219"/>
        <c:overlap val="-27"/>
        <c:axId val="1410081055"/>
        <c:axId val="1410082687"/>
      </c:barChart>
      <c:catAx>
        <c:axId val="1410081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0082687"/>
        <c:crosses val="autoZero"/>
        <c:auto val="1"/>
        <c:lblAlgn val="ctr"/>
        <c:lblOffset val="100"/>
        <c:noMultiLvlLbl val="0"/>
      </c:catAx>
      <c:valAx>
        <c:axId val="1410082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Prevalence (%)</a:t>
                </a:r>
              </a:p>
            </c:rich>
          </c:tx>
          <c:layout>
            <c:manualLayout>
              <c:xMode val="edge"/>
              <c:yMode val="edge"/>
              <c:x val="3.8501500858569744E-3"/>
              <c:y val="0.2638871578772730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0081055"/>
        <c:crosses val="autoZero"/>
        <c:crossBetween val="between"/>
      </c:valAx>
      <c:spPr>
        <a:noFill/>
        <a:ln>
          <a:noFill/>
        </a:ln>
        <a:effectLst/>
      </c:spPr>
    </c:plotArea>
    <c:legend>
      <c:legendPos val="b"/>
      <c:layout>
        <c:manualLayout>
          <c:xMode val="edge"/>
          <c:yMode val="edge"/>
          <c:x val="0.12859604887771825"/>
          <c:y val="0.93374317439748655"/>
          <c:w val="0.79522529376761653"/>
          <c:h val="3.319589522538298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4_2D885498.xml><?xml version="1.0" encoding="utf-8"?>
<p188:cmLst xmlns:a="http://schemas.openxmlformats.org/drawingml/2006/main" xmlns:r="http://schemas.openxmlformats.org/officeDocument/2006/relationships" xmlns:p188="http://schemas.microsoft.com/office/powerpoint/2018/8/main">
  <p188:cm id="{E6DB8049-D0F6-7943-8BD1-F5B747347A4C}" authorId="{A262B84E-1872-507F-FF88-38E771EC6FA0}" created="2023-10-11T18:15:01.261">
    <ac:txMkLst xmlns:ac="http://schemas.microsoft.com/office/drawing/2013/main/command">
      <pc:docMk xmlns:pc="http://schemas.microsoft.com/office/powerpoint/2013/main/command"/>
      <pc:sldMk xmlns:pc="http://schemas.microsoft.com/office/powerpoint/2013/main/command" cId="763909272" sldId="260"/>
      <ac:spMk id="3" creationId="{218A1832-A5AD-1CC7-0276-0475E7C41CFE}"/>
      <ac:txMk cp="96" len="325">
        <ac:context len="422" hash="2421724692"/>
      </ac:txMk>
    </ac:txMkLst>
    <p188:pos x="7728966" y="1629357"/>
    <p188:txBody>
      <a:bodyPr/>
      <a:lstStyle/>
      <a:p>
        <a:r>
          <a:rPr lang="en-US"/>
          <a:t>Would not review these in depth</a:t>
        </a:r>
      </a:p>
    </p188:txBody>
  </p188:cm>
  <p188:cm id="{F27D9A8A-CDB0-F54F-9C19-D5A98610143B}" authorId="{A262B84E-1872-507F-FF88-38E771EC6FA0}" created="2023-10-17T21:38:46.175">
    <pc:sldMkLst xmlns:pc="http://schemas.microsoft.com/office/powerpoint/2013/main/command">
      <pc:docMk/>
      <pc:sldMk cId="763909272" sldId="260"/>
    </pc:sldMkLst>
    <p188:txBody>
      <a:bodyPr/>
      <a:lstStyle/>
      <a:p>
        <a:r>
          <a:rPr lang="en-US"/>
          <a:t>Slide on positive predictive value and neg predictive value</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EF52EEE-7EC8-4E79-AA55-AE656CE4FF69}" type="doc">
      <dgm:prSet loTypeId="urn:microsoft.com/office/officeart/2005/8/layout/venn1" loCatId="relationship" qsTypeId="urn:microsoft.com/office/officeart/2005/8/quickstyle/simple1" qsCatId="simple" csTypeId="urn:microsoft.com/office/officeart/2005/8/colors/accent1_2" csCatId="accent1" phldr="1"/>
      <dgm:spPr/>
    </dgm:pt>
    <dgm:pt modelId="{E4D3BBAD-0E1D-437F-9AE8-3B5EC9282DC6}">
      <dgm:prSet phldrT="[Text]"/>
      <dgm:spPr/>
      <dgm:t>
        <a:bodyPr/>
        <a:lstStyle/>
        <a:p>
          <a:r>
            <a:rPr lang="en-US" dirty="0"/>
            <a:t>Comorbidity</a:t>
          </a:r>
        </a:p>
      </dgm:t>
    </dgm:pt>
    <dgm:pt modelId="{B72D03AE-BD4D-4CAE-BDC7-5D5045F13B60}" type="parTrans" cxnId="{B3D18A8B-96EF-4C84-B3A5-F7922D9794CF}">
      <dgm:prSet/>
      <dgm:spPr/>
      <dgm:t>
        <a:bodyPr/>
        <a:lstStyle/>
        <a:p>
          <a:endParaRPr lang="en-US"/>
        </a:p>
      </dgm:t>
    </dgm:pt>
    <dgm:pt modelId="{4D96D88C-8C74-423A-AF7D-F2CEAAD5188E}" type="sibTrans" cxnId="{B3D18A8B-96EF-4C84-B3A5-F7922D9794CF}">
      <dgm:prSet/>
      <dgm:spPr/>
      <dgm:t>
        <a:bodyPr/>
        <a:lstStyle/>
        <a:p>
          <a:endParaRPr lang="en-US"/>
        </a:p>
      </dgm:t>
    </dgm:pt>
    <dgm:pt modelId="{0C2AD6A6-1AD8-4D97-8674-B55B794F268D}">
      <dgm:prSet phldrT="[Text]"/>
      <dgm:spPr/>
      <dgm:t>
        <a:bodyPr/>
        <a:lstStyle/>
        <a:p>
          <a:r>
            <a:rPr lang="en-US" dirty="0"/>
            <a:t>Frailty</a:t>
          </a:r>
        </a:p>
      </dgm:t>
    </dgm:pt>
    <dgm:pt modelId="{EC98673B-90E6-4049-B8CC-44A00D55FEE2}" type="parTrans" cxnId="{CD055329-EAD8-47D9-B350-F1E0DBDFC056}">
      <dgm:prSet/>
      <dgm:spPr/>
      <dgm:t>
        <a:bodyPr/>
        <a:lstStyle/>
        <a:p>
          <a:endParaRPr lang="en-US"/>
        </a:p>
      </dgm:t>
    </dgm:pt>
    <dgm:pt modelId="{C7CC4C65-64A3-4656-9305-63FE34D58640}" type="sibTrans" cxnId="{CD055329-EAD8-47D9-B350-F1E0DBDFC056}">
      <dgm:prSet/>
      <dgm:spPr/>
      <dgm:t>
        <a:bodyPr/>
        <a:lstStyle/>
        <a:p>
          <a:endParaRPr lang="en-US"/>
        </a:p>
      </dgm:t>
    </dgm:pt>
    <dgm:pt modelId="{84926397-2A00-405A-B36F-D735BBF3B6AB}">
      <dgm:prSet phldrT="[Text]"/>
      <dgm:spPr/>
      <dgm:t>
        <a:bodyPr/>
        <a:lstStyle/>
        <a:p>
          <a:r>
            <a:rPr lang="en-US" dirty="0"/>
            <a:t>Disability</a:t>
          </a:r>
        </a:p>
      </dgm:t>
    </dgm:pt>
    <dgm:pt modelId="{8249DCF1-C9E5-4823-82C1-85DDB43DB727}" type="parTrans" cxnId="{71575BDD-6729-4683-9448-054405909FC9}">
      <dgm:prSet/>
      <dgm:spPr/>
      <dgm:t>
        <a:bodyPr/>
        <a:lstStyle/>
        <a:p>
          <a:endParaRPr lang="en-US"/>
        </a:p>
      </dgm:t>
    </dgm:pt>
    <dgm:pt modelId="{E44203FC-0837-4F46-A967-58FEE2D63B72}" type="sibTrans" cxnId="{71575BDD-6729-4683-9448-054405909FC9}">
      <dgm:prSet/>
      <dgm:spPr/>
      <dgm:t>
        <a:bodyPr/>
        <a:lstStyle/>
        <a:p>
          <a:endParaRPr lang="en-US"/>
        </a:p>
      </dgm:t>
    </dgm:pt>
    <dgm:pt modelId="{EEDF05A5-FDCC-40FF-A7F4-48A1B2214D68}" type="pres">
      <dgm:prSet presAssocID="{9EF52EEE-7EC8-4E79-AA55-AE656CE4FF69}" presName="compositeShape" presStyleCnt="0">
        <dgm:presLayoutVars>
          <dgm:chMax val="7"/>
          <dgm:dir/>
          <dgm:resizeHandles val="exact"/>
        </dgm:presLayoutVars>
      </dgm:prSet>
      <dgm:spPr/>
    </dgm:pt>
    <dgm:pt modelId="{392F313A-FE7C-4C03-8576-8EF60366497E}" type="pres">
      <dgm:prSet presAssocID="{E4D3BBAD-0E1D-437F-9AE8-3B5EC9282DC6}" presName="circ1" presStyleLbl="vennNode1" presStyleIdx="0" presStyleCnt="3"/>
      <dgm:spPr/>
    </dgm:pt>
    <dgm:pt modelId="{C89A4B4B-CDDD-4AB8-943D-4D9763868ED9}" type="pres">
      <dgm:prSet presAssocID="{E4D3BBAD-0E1D-437F-9AE8-3B5EC9282DC6}" presName="circ1Tx" presStyleLbl="revTx" presStyleIdx="0" presStyleCnt="0">
        <dgm:presLayoutVars>
          <dgm:chMax val="0"/>
          <dgm:chPref val="0"/>
          <dgm:bulletEnabled val="1"/>
        </dgm:presLayoutVars>
      </dgm:prSet>
      <dgm:spPr/>
    </dgm:pt>
    <dgm:pt modelId="{10227ACC-FC49-4F5F-8AF4-7ECB29152C57}" type="pres">
      <dgm:prSet presAssocID="{0C2AD6A6-1AD8-4D97-8674-B55B794F268D}" presName="circ2" presStyleLbl="vennNode1" presStyleIdx="1" presStyleCnt="3"/>
      <dgm:spPr/>
    </dgm:pt>
    <dgm:pt modelId="{63FBE58F-09C2-445C-8123-12C515CCC606}" type="pres">
      <dgm:prSet presAssocID="{0C2AD6A6-1AD8-4D97-8674-B55B794F268D}" presName="circ2Tx" presStyleLbl="revTx" presStyleIdx="0" presStyleCnt="0">
        <dgm:presLayoutVars>
          <dgm:chMax val="0"/>
          <dgm:chPref val="0"/>
          <dgm:bulletEnabled val="1"/>
        </dgm:presLayoutVars>
      </dgm:prSet>
      <dgm:spPr/>
    </dgm:pt>
    <dgm:pt modelId="{5A16A993-946D-41E5-824B-7EE8C83FFD86}" type="pres">
      <dgm:prSet presAssocID="{84926397-2A00-405A-B36F-D735BBF3B6AB}" presName="circ3" presStyleLbl="vennNode1" presStyleIdx="2" presStyleCnt="3"/>
      <dgm:spPr/>
    </dgm:pt>
    <dgm:pt modelId="{F66BB52D-E4B6-4167-AA40-ACEA35FFB97B}" type="pres">
      <dgm:prSet presAssocID="{84926397-2A00-405A-B36F-D735BBF3B6AB}" presName="circ3Tx" presStyleLbl="revTx" presStyleIdx="0" presStyleCnt="0">
        <dgm:presLayoutVars>
          <dgm:chMax val="0"/>
          <dgm:chPref val="0"/>
          <dgm:bulletEnabled val="1"/>
        </dgm:presLayoutVars>
      </dgm:prSet>
      <dgm:spPr/>
    </dgm:pt>
  </dgm:ptLst>
  <dgm:cxnLst>
    <dgm:cxn modelId="{46A6D411-6CE5-4B2F-9BC3-35C3A48E471A}" type="presOf" srcId="{0C2AD6A6-1AD8-4D97-8674-B55B794F268D}" destId="{63FBE58F-09C2-445C-8123-12C515CCC606}" srcOrd="1" destOrd="0" presId="urn:microsoft.com/office/officeart/2005/8/layout/venn1"/>
    <dgm:cxn modelId="{4E00C314-BCA4-4A8C-9DA8-DDD85FC01C29}" type="presOf" srcId="{E4D3BBAD-0E1D-437F-9AE8-3B5EC9282DC6}" destId="{392F313A-FE7C-4C03-8576-8EF60366497E}" srcOrd="0" destOrd="0" presId="urn:microsoft.com/office/officeart/2005/8/layout/venn1"/>
    <dgm:cxn modelId="{CD055329-EAD8-47D9-B350-F1E0DBDFC056}" srcId="{9EF52EEE-7EC8-4E79-AA55-AE656CE4FF69}" destId="{0C2AD6A6-1AD8-4D97-8674-B55B794F268D}" srcOrd="1" destOrd="0" parTransId="{EC98673B-90E6-4049-B8CC-44A00D55FEE2}" sibTransId="{C7CC4C65-64A3-4656-9305-63FE34D58640}"/>
    <dgm:cxn modelId="{008D603C-5729-4A23-B6BB-B795476C1E86}" type="presOf" srcId="{E4D3BBAD-0E1D-437F-9AE8-3B5EC9282DC6}" destId="{C89A4B4B-CDDD-4AB8-943D-4D9763868ED9}" srcOrd="1" destOrd="0" presId="urn:microsoft.com/office/officeart/2005/8/layout/venn1"/>
    <dgm:cxn modelId="{F8D78C72-F9B0-4417-A06B-A6AB6D504147}" type="presOf" srcId="{84926397-2A00-405A-B36F-D735BBF3B6AB}" destId="{F66BB52D-E4B6-4167-AA40-ACEA35FFB97B}" srcOrd="1" destOrd="0" presId="urn:microsoft.com/office/officeart/2005/8/layout/venn1"/>
    <dgm:cxn modelId="{25405A75-7A8A-4A36-A262-55C0CD5C55DB}" type="presOf" srcId="{0C2AD6A6-1AD8-4D97-8674-B55B794F268D}" destId="{10227ACC-FC49-4F5F-8AF4-7ECB29152C57}" srcOrd="0" destOrd="0" presId="urn:microsoft.com/office/officeart/2005/8/layout/venn1"/>
    <dgm:cxn modelId="{B3D18A8B-96EF-4C84-B3A5-F7922D9794CF}" srcId="{9EF52EEE-7EC8-4E79-AA55-AE656CE4FF69}" destId="{E4D3BBAD-0E1D-437F-9AE8-3B5EC9282DC6}" srcOrd="0" destOrd="0" parTransId="{B72D03AE-BD4D-4CAE-BDC7-5D5045F13B60}" sibTransId="{4D96D88C-8C74-423A-AF7D-F2CEAAD5188E}"/>
    <dgm:cxn modelId="{1B290DB7-D5FF-4158-BE72-B34228576D9A}" type="presOf" srcId="{84926397-2A00-405A-B36F-D735BBF3B6AB}" destId="{5A16A993-946D-41E5-824B-7EE8C83FFD86}" srcOrd="0" destOrd="0" presId="urn:microsoft.com/office/officeart/2005/8/layout/venn1"/>
    <dgm:cxn modelId="{71575BDD-6729-4683-9448-054405909FC9}" srcId="{9EF52EEE-7EC8-4E79-AA55-AE656CE4FF69}" destId="{84926397-2A00-405A-B36F-D735BBF3B6AB}" srcOrd="2" destOrd="0" parTransId="{8249DCF1-C9E5-4823-82C1-85DDB43DB727}" sibTransId="{E44203FC-0837-4F46-A967-58FEE2D63B72}"/>
    <dgm:cxn modelId="{F9720CE8-21F3-4C39-A45F-0EAD39F4119D}" type="presOf" srcId="{9EF52EEE-7EC8-4E79-AA55-AE656CE4FF69}" destId="{EEDF05A5-FDCC-40FF-A7F4-48A1B2214D68}" srcOrd="0" destOrd="0" presId="urn:microsoft.com/office/officeart/2005/8/layout/venn1"/>
    <dgm:cxn modelId="{CB43514A-EFB0-431E-8637-626FC3217486}" type="presParOf" srcId="{EEDF05A5-FDCC-40FF-A7F4-48A1B2214D68}" destId="{392F313A-FE7C-4C03-8576-8EF60366497E}" srcOrd="0" destOrd="0" presId="urn:microsoft.com/office/officeart/2005/8/layout/venn1"/>
    <dgm:cxn modelId="{8989D94F-8AF6-4260-936E-A8E3C0575FE7}" type="presParOf" srcId="{EEDF05A5-FDCC-40FF-A7F4-48A1B2214D68}" destId="{C89A4B4B-CDDD-4AB8-943D-4D9763868ED9}" srcOrd="1" destOrd="0" presId="urn:microsoft.com/office/officeart/2005/8/layout/venn1"/>
    <dgm:cxn modelId="{3A651491-CA61-4B63-85BB-5648E85A2330}" type="presParOf" srcId="{EEDF05A5-FDCC-40FF-A7F4-48A1B2214D68}" destId="{10227ACC-FC49-4F5F-8AF4-7ECB29152C57}" srcOrd="2" destOrd="0" presId="urn:microsoft.com/office/officeart/2005/8/layout/venn1"/>
    <dgm:cxn modelId="{635FC6B2-035F-4AC2-9887-60919A10151D}" type="presParOf" srcId="{EEDF05A5-FDCC-40FF-A7F4-48A1B2214D68}" destId="{63FBE58F-09C2-445C-8123-12C515CCC606}" srcOrd="3" destOrd="0" presId="urn:microsoft.com/office/officeart/2005/8/layout/venn1"/>
    <dgm:cxn modelId="{9F135A84-4C7C-453E-BE15-5E35BA949817}" type="presParOf" srcId="{EEDF05A5-FDCC-40FF-A7F4-48A1B2214D68}" destId="{5A16A993-946D-41E5-824B-7EE8C83FFD86}" srcOrd="4" destOrd="0" presId="urn:microsoft.com/office/officeart/2005/8/layout/venn1"/>
    <dgm:cxn modelId="{122AEB2C-E8AA-4B79-9025-12F9521A55BB}" type="presParOf" srcId="{EEDF05A5-FDCC-40FF-A7F4-48A1B2214D68}" destId="{F66BB52D-E4B6-4167-AA40-ACEA35FFB97B}"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CFF860-49A9-43B0-9DD0-7B38E500B845}" type="doc">
      <dgm:prSet loTypeId="urn:microsoft.com/office/officeart/2005/8/layout/pList2" loCatId="list" qsTypeId="urn:microsoft.com/office/officeart/2005/8/quickstyle/simple1" qsCatId="simple" csTypeId="urn:microsoft.com/office/officeart/2005/8/colors/colorful1" csCatId="colorful" phldr="1"/>
      <dgm:spPr/>
      <dgm:t>
        <a:bodyPr/>
        <a:lstStyle/>
        <a:p>
          <a:endParaRPr lang="en-US"/>
        </a:p>
      </dgm:t>
    </dgm:pt>
    <dgm:pt modelId="{D55F4D2E-E85E-4062-AE8D-F3F6DDB97A4D}">
      <dgm:prSet phldrT="[Text]" custT="1"/>
      <dgm:spPr/>
      <dgm:t>
        <a:bodyPr vert="wordArtVert"/>
        <a:lstStyle/>
        <a:p>
          <a:pPr algn="ctr"/>
          <a:r>
            <a:rPr lang="en-US" sz="2400" dirty="0"/>
            <a:t>MIND</a:t>
          </a:r>
        </a:p>
      </dgm:t>
    </dgm:pt>
    <dgm:pt modelId="{02616EE1-9E32-4E9B-BBAC-8B6352CFA9F0}" type="parTrans" cxnId="{EC69475D-19CE-4D74-8298-E3B85C3274B3}">
      <dgm:prSet/>
      <dgm:spPr/>
      <dgm:t>
        <a:bodyPr/>
        <a:lstStyle/>
        <a:p>
          <a:endParaRPr lang="en-US"/>
        </a:p>
      </dgm:t>
    </dgm:pt>
    <dgm:pt modelId="{F81A5E09-4DAC-4C46-95F2-A46342EFB825}" type="sibTrans" cxnId="{EC69475D-19CE-4D74-8298-E3B85C3274B3}">
      <dgm:prSet/>
      <dgm:spPr/>
      <dgm:t>
        <a:bodyPr/>
        <a:lstStyle/>
        <a:p>
          <a:endParaRPr lang="en-US"/>
        </a:p>
      </dgm:t>
    </dgm:pt>
    <dgm:pt modelId="{453D381F-5943-4935-B1CC-794BA87A3EDC}">
      <dgm:prSet phldrT="[Text]" custT="1"/>
      <dgm:spPr/>
      <dgm:t>
        <a:bodyPr vert="wordArtVert"/>
        <a:lstStyle/>
        <a:p>
          <a:pPr algn="ctr"/>
          <a:r>
            <a:rPr lang="en-US" sz="2000" dirty="0"/>
            <a:t>MOBILITY</a:t>
          </a:r>
        </a:p>
      </dgm:t>
    </dgm:pt>
    <dgm:pt modelId="{D1F86102-84F6-4CFD-9CD1-EC14613C4472}" type="parTrans" cxnId="{345EB9BD-3B03-4E26-A4DA-563D6B502B5F}">
      <dgm:prSet/>
      <dgm:spPr/>
      <dgm:t>
        <a:bodyPr/>
        <a:lstStyle/>
        <a:p>
          <a:endParaRPr lang="en-US"/>
        </a:p>
      </dgm:t>
    </dgm:pt>
    <dgm:pt modelId="{21E2FB24-5655-4814-847A-867E6D1BC0E7}" type="sibTrans" cxnId="{345EB9BD-3B03-4E26-A4DA-563D6B502B5F}">
      <dgm:prSet/>
      <dgm:spPr/>
      <dgm:t>
        <a:bodyPr/>
        <a:lstStyle/>
        <a:p>
          <a:endParaRPr lang="en-US"/>
        </a:p>
      </dgm:t>
    </dgm:pt>
    <dgm:pt modelId="{074B6069-0A34-4CB7-B10A-47461E1C18C7}">
      <dgm:prSet phldrT="[Text]" custT="1"/>
      <dgm:spPr/>
      <dgm:t>
        <a:bodyPr vert="wordArtVert"/>
        <a:lstStyle/>
        <a:p>
          <a:pPr algn="ctr"/>
          <a:r>
            <a:rPr lang="en-US" sz="1600" dirty="0"/>
            <a:t>MEDICATIONS</a:t>
          </a:r>
        </a:p>
      </dgm:t>
    </dgm:pt>
    <dgm:pt modelId="{CE215EEE-452A-433F-8D66-80BF853C6932}" type="parTrans" cxnId="{B317E0A2-F266-4E1C-8D73-4EE9C24672B3}">
      <dgm:prSet/>
      <dgm:spPr/>
      <dgm:t>
        <a:bodyPr/>
        <a:lstStyle/>
        <a:p>
          <a:endParaRPr lang="en-US"/>
        </a:p>
      </dgm:t>
    </dgm:pt>
    <dgm:pt modelId="{66F68147-6F0A-4EB9-9D75-6686B02EBDBA}" type="sibTrans" cxnId="{B317E0A2-F266-4E1C-8D73-4EE9C24672B3}">
      <dgm:prSet/>
      <dgm:spPr/>
      <dgm:t>
        <a:bodyPr/>
        <a:lstStyle/>
        <a:p>
          <a:endParaRPr lang="en-US"/>
        </a:p>
      </dgm:t>
    </dgm:pt>
    <dgm:pt modelId="{C378A742-44F5-4043-B3C8-553C80B246F5}">
      <dgm:prSet custT="1"/>
      <dgm:spPr/>
      <dgm:t>
        <a:bodyPr vert="wordArtVert"/>
        <a:lstStyle/>
        <a:p>
          <a:pPr algn="ctr"/>
          <a:r>
            <a:rPr lang="en-US" sz="1800" dirty="0"/>
            <a:t>MULTI</a:t>
          </a:r>
        </a:p>
        <a:p>
          <a:pPr algn="ctr"/>
          <a:r>
            <a:rPr lang="en-US" sz="1800" dirty="0"/>
            <a:t>COMPLEXITY</a:t>
          </a:r>
        </a:p>
      </dgm:t>
    </dgm:pt>
    <dgm:pt modelId="{58F4F449-F4F9-42D3-A2BC-A9BD8A1B4C1C}" type="parTrans" cxnId="{8A6DC5EF-935D-4651-A8B9-5B9D6EAFEC73}">
      <dgm:prSet/>
      <dgm:spPr/>
      <dgm:t>
        <a:bodyPr/>
        <a:lstStyle/>
        <a:p>
          <a:endParaRPr lang="en-US"/>
        </a:p>
      </dgm:t>
    </dgm:pt>
    <dgm:pt modelId="{15F2C2E9-2998-4EC5-BF77-1228D73497E3}" type="sibTrans" cxnId="{8A6DC5EF-935D-4651-A8B9-5B9D6EAFEC73}">
      <dgm:prSet/>
      <dgm:spPr/>
      <dgm:t>
        <a:bodyPr/>
        <a:lstStyle/>
        <a:p>
          <a:endParaRPr lang="en-US"/>
        </a:p>
      </dgm:t>
    </dgm:pt>
    <dgm:pt modelId="{6C097AA0-E2AF-4353-8DF9-78BF63CE4B0F}">
      <dgm:prSet custT="1"/>
      <dgm:spPr/>
      <dgm:t>
        <a:bodyPr vert="wordArtVert"/>
        <a:lstStyle/>
        <a:p>
          <a:pPr algn="ctr"/>
          <a:r>
            <a:rPr lang="en-US" sz="2000" dirty="0"/>
            <a:t>WHAT MATTERS</a:t>
          </a:r>
        </a:p>
      </dgm:t>
    </dgm:pt>
    <dgm:pt modelId="{4C990B37-3560-4CCF-A5A1-1289B3245334}" type="parTrans" cxnId="{EEE20A64-7002-4070-82E5-661A2E78449E}">
      <dgm:prSet/>
      <dgm:spPr/>
      <dgm:t>
        <a:bodyPr/>
        <a:lstStyle/>
        <a:p>
          <a:endParaRPr lang="en-US"/>
        </a:p>
      </dgm:t>
    </dgm:pt>
    <dgm:pt modelId="{40AD1AB3-B4A8-4E1A-8615-03BA4726C14F}" type="sibTrans" cxnId="{EEE20A64-7002-4070-82E5-661A2E78449E}">
      <dgm:prSet/>
      <dgm:spPr/>
      <dgm:t>
        <a:bodyPr/>
        <a:lstStyle/>
        <a:p>
          <a:endParaRPr lang="en-US"/>
        </a:p>
      </dgm:t>
    </dgm:pt>
    <dgm:pt modelId="{D621EF9B-12CA-45BF-AF7F-2A06B40A2387}" type="pres">
      <dgm:prSet presAssocID="{89CFF860-49A9-43B0-9DD0-7B38E500B845}" presName="Name0" presStyleCnt="0">
        <dgm:presLayoutVars>
          <dgm:dir/>
          <dgm:resizeHandles val="exact"/>
        </dgm:presLayoutVars>
      </dgm:prSet>
      <dgm:spPr/>
    </dgm:pt>
    <dgm:pt modelId="{31A8E523-E6E4-4630-BFEE-A42C4D40BA84}" type="pres">
      <dgm:prSet presAssocID="{89CFF860-49A9-43B0-9DD0-7B38E500B845}" presName="bkgdShp" presStyleLbl="alignAccFollowNode1" presStyleIdx="0" presStyleCnt="1" custLinFactNeighborX="0" custLinFactNeighborY="2017"/>
      <dgm:spPr>
        <a:noFill/>
      </dgm:spPr>
    </dgm:pt>
    <dgm:pt modelId="{40ED7FAF-79FD-4D28-9894-FD448BC720B8}" type="pres">
      <dgm:prSet presAssocID="{89CFF860-49A9-43B0-9DD0-7B38E500B845}" presName="linComp" presStyleCnt="0"/>
      <dgm:spPr/>
    </dgm:pt>
    <dgm:pt modelId="{D8621FCF-7E3E-4972-B21A-D85B5FAFCB02}" type="pres">
      <dgm:prSet presAssocID="{D55F4D2E-E85E-4062-AE8D-F3F6DDB97A4D}" presName="compNode" presStyleCnt="0"/>
      <dgm:spPr/>
    </dgm:pt>
    <dgm:pt modelId="{9DF4AC5C-1996-4160-9AF2-6C337D940527}" type="pres">
      <dgm:prSet presAssocID="{D55F4D2E-E85E-4062-AE8D-F3F6DDB97A4D}" presName="node" presStyleLbl="node1" presStyleIdx="0" presStyleCnt="5">
        <dgm:presLayoutVars>
          <dgm:bulletEnabled val="1"/>
        </dgm:presLayoutVars>
      </dgm:prSet>
      <dgm:spPr/>
    </dgm:pt>
    <dgm:pt modelId="{13DFA1ED-84A5-443A-BDEB-CE59D4D9415F}" type="pres">
      <dgm:prSet presAssocID="{D55F4D2E-E85E-4062-AE8D-F3F6DDB97A4D}" presName="invisiNode" presStyleLbl="node1" presStyleIdx="0" presStyleCnt="5"/>
      <dgm:spPr/>
    </dgm:pt>
    <dgm:pt modelId="{5012D765-5FA1-4C5D-8D2F-A1D5173936A9}" type="pres">
      <dgm:prSet presAssocID="{D55F4D2E-E85E-4062-AE8D-F3F6DDB97A4D}"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000" r="-13000"/>
          </a:stretch>
        </a:blipFill>
      </dgm:spPr>
      <dgm:extLst>
        <a:ext uri="{E40237B7-FDA0-4F09-8148-C483321AD2D9}">
          <dgm14:cNvPr xmlns:dgm14="http://schemas.microsoft.com/office/drawing/2010/diagram" id="0" name="" descr="Brain in head outline"/>
        </a:ext>
      </dgm:extLst>
    </dgm:pt>
    <dgm:pt modelId="{448351B9-048F-4830-9821-E58EE855909E}" type="pres">
      <dgm:prSet presAssocID="{F81A5E09-4DAC-4C46-95F2-A46342EFB825}" presName="sibTrans" presStyleLbl="sibTrans2D1" presStyleIdx="0" presStyleCnt="0"/>
      <dgm:spPr/>
    </dgm:pt>
    <dgm:pt modelId="{3D765745-17DC-47E1-B130-CC24BE7CB000}" type="pres">
      <dgm:prSet presAssocID="{453D381F-5943-4935-B1CC-794BA87A3EDC}" presName="compNode" presStyleCnt="0"/>
      <dgm:spPr/>
    </dgm:pt>
    <dgm:pt modelId="{21B0B40F-0827-4B88-BF2D-E4DFA844850A}" type="pres">
      <dgm:prSet presAssocID="{453D381F-5943-4935-B1CC-794BA87A3EDC}" presName="node" presStyleLbl="node1" presStyleIdx="1" presStyleCnt="5">
        <dgm:presLayoutVars>
          <dgm:bulletEnabled val="1"/>
        </dgm:presLayoutVars>
      </dgm:prSet>
      <dgm:spPr/>
    </dgm:pt>
    <dgm:pt modelId="{3E70C0D6-761B-4CA5-AE80-B31048CC3DDC}" type="pres">
      <dgm:prSet presAssocID="{453D381F-5943-4935-B1CC-794BA87A3EDC}" presName="invisiNode" presStyleLbl="node1" presStyleIdx="1" presStyleCnt="5"/>
      <dgm:spPr/>
    </dgm:pt>
    <dgm:pt modelId="{8E7D5F39-9F55-43E2-AC65-C77CA8F4ADA4}" type="pres">
      <dgm:prSet presAssocID="{453D381F-5943-4935-B1CC-794BA87A3EDC}"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000" r="-13000"/>
          </a:stretch>
        </a:blipFill>
      </dgm:spPr>
      <dgm:extLst>
        <a:ext uri="{E40237B7-FDA0-4F09-8148-C483321AD2D9}">
          <dgm14:cNvPr xmlns:dgm14="http://schemas.microsoft.com/office/drawing/2010/diagram" id="0" name="" descr="Walk outline"/>
        </a:ext>
      </dgm:extLst>
    </dgm:pt>
    <dgm:pt modelId="{A2D72AD3-7BB1-4849-88B7-4AE75343EAB3}" type="pres">
      <dgm:prSet presAssocID="{21E2FB24-5655-4814-847A-867E6D1BC0E7}" presName="sibTrans" presStyleLbl="sibTrans2D1" presStyleIdx="0" presStyleCnt="0"/>
      <dgm:spPr/>
    </dgm:pt>
    <dgm:pt modelId="{65039AEC-F84E-4089-AECA-EEFA0C625546}" type="pres">
      <dgm:prSet presAssocID="{074B6069-0A34-4CB7-B10A-47461E1C18C7}" presName="compNode" presStyleCnt="0"/>
      <dgm:spPr/>
    </dgm:pt>
    <dgm:pt modelId="{E9C07057-167A-438C-9B5A-0CBB00B86EF3}" type="pres">
      <dgm:prSet presAssocID="{074B6069-0A34-4CB7-B10A-47461E1C18C7}" presName="node" presStyleLbl="node1" presStyleIdx="2" presStyleCnt="5">
        <dgm:presLayoutVars>
          <dgm:bulletEnabled val="1"/>
        </dgm:presLayoutVars>
      </dgm:prSet>
      <dgm:spPr/>
    </dgm:pt>
    <dgm:pt modelId="{D7FDE0B8-C670-4AFE-9CB0-AFA6CE4BF314}" type="pres">
      <dgm:prSet presAssocID="{074B6069-0A34-4CB7-B10A-47461E1C18C7}" presName="invisiNode" presStyleLbl="node1" presStyleIdx="2" presStyleCnt="5"/>
      <dgm:spPr/>
    </dgm:pt>
    <dgm:pt modelId="{B937FDEB-719D-4D11-A11D-8885D8D1C787}" type="pres">
      <dgm:prSet presAssocID="{074B6069-0A34-4CB7-B10A-47461E1C18C7}"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3000" r="-13000"/>
          </a:stretch>
        </a:blipFill>
      </dgm:spPr>
      <dgm:extLst>
        <a:ext uri="{E40237B7-FDA0-4F09-8148-C483321AD2D9}">
          <dgm14:cNvPr xmlns:dgm14="http://schemas.microsoft.com/office/drawing/2010/diagram" id="0" name="" descr="Medicine outline"/>
        </a:ext>
      </dgm:extLst>
    </dgm:pt>
    <dgm:pt modelId="{EEEA1988-D9E8-429D-9939-63410F9523E8}" type="pres">
      <dgm:prSet presAssocID="{66F68147-6F0A-4EB9-9D75-6686B02EBDBA}" presName="sibTrans" presStyleLbl="sibTrans2D1" presStyleIdx="0" presStyleCnt="0"/>
      <dgm:spPr/>
    </dgm:pt>
    <dgm:pt modelId="{AE44C354-F732-45BB-9156-2987F23DC096}" type="pres">
      <dgm:prSet presAssocID="{C378A742-44F5-4043-B3C8-553C80B246F5}" presName="compNode" presStyleCnt="0"/>
      <dgm:spPr/>
    </dgm:pt>
    <dgm:pt modelId="{7159F9EE-084D-44CF-861E-1811273C4017}" type="pres">
      <dgm:prSet presAssocID="{C378A742-44F5-4043-B3C8-553C80B246F5}" presName="node" presStyleLbl="node1" presStyleIdx="3" presStyleCnt="5">
        <dgm:presLayoutVars>
          <dgm:bulletEnabled val="1"/>
        </dgm:presLayoutVars>
      </dgm:prSet>
      <dgm:spPr/>
    </dgm:pt>
    <dgm:pt modelId="{23C7374A-F58D-4EB8-B415-7B84745196A3}" type="pres">
      <dgm:prSet presAssocID="{C378A742-44F5-4043-B3C8-553C80B246F5}" presName="invisiNode" presStyleLbl="node1" presStyleIdx="3" presStyleCnt="5"/>
      <dgm:spPr/>
    </dgm:pt>
    <dgm:pt modelId="{0DD1F29F-8B34-4B25-8AE1-C6E40BFDB0D8}" type="pres">
      <dgm:prSet presAssocID="{C378A742-44F5-4043-B3C8-553C80B246F5}"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3000" r="-13000"/>
          </a:stretch>
        </a:blipFill>
      </dgm:spPr>
      <dgm:extLst>
        <a:ext uri="{E40237B7-FDA0-4F09-8148-C483321AD2D9}">
          <dgm14:cNvPr xmlns:dgm14="http://schemas.microsoft.com/office/drawing/2010/diagram" id="0" name="" descr="Puzzle pieces outline"/>
        </a:ext>
      </dgm:extLst>
    </dgm:pt>
    <dgm:pt modelId="{4D9EB2F3-B1EE-4C0C-B8AE-71B10AB0E722}" type="pres">
      <dgm:prSet presAssocID="{15F2C2E9-2998-4EC5-BF77-1228D73497E3}" presName="sibTrans" presStyleLbl="sibTrans2D1" presStyleIdx="0" presStyleCnt="0"/>
      <dgm:spPr/>
    </dgm:pt>
    <dgm:pt modelId="{CCD26E59-D8F3-4449-8330-6F911DE12EFC}" type="pres">
      <dgm:prSet presAssocID="{6C097AA0-E2AF-4353-8DF9-78BF63CE4B0F}" presName="compNode" presStyleCnt="0"/>
      <dgm:spPr/>
    </dgm:pt>
    <dgm:pt modelId="{CF4655CD-B107-4D81-8E5F-5D9097841AD8}" type="pres">
      <dgm:prSet presAssocID="{6C097AA0-E2AF-4353-8DF9-78BF63CE4B0F}" presName="node" presStyleLbl="node1" presStyleIdx="4" presStyleCnt="5">
        <dgm:presLayoutVars>
          <dgm:bulletEnabled val="1"/>
        </dgm:presLayoutVars>
      </dgm:prSet>
      <dgm:spPr/>
    </dgm:pt>
    <dgm:pt modelId="{2DCCB5B3-C342-4465-AAB5-C0077474D4FB}" type="pres">
      <dgm:prSet presAssocID="{6C097AA0-E2AF-4353-8DF9-78BF63CE4B0F}" presName="invisiNode" presStyleLbl="node1" presStyleIdx="4" presStyleCnt="5"/>
      <dgm:spPr/>
    </dgm:pt>
    <dgm:pt modelId="{C9BCCB3A-E937-42ED-AF64-F961CC8283FA}" type="pres">
      <dgm:prSet presAssocID="{6C097AA0-E2AF-4353-8DF9-78BF63CE4B0F}"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5000" r="-15000"/>
          </a:stretch>
        </a:blipFill>
      </dgm:spPr>
      <dgm:extLst>
        <a:ext uri="{E40237B7-FDA0-4F09-8148-C483321AD2D9}">
          <dgm14:cNvPr xmlns:dgm14="http://schemas.microsoft.com/office/drawing/2010/diagram" id="0" name="" descr="Priorities with solid fill"/>
        </a:ext>
      </dgm:extLst>
    </dgm:pt>
  </dgm:ptLst>
  <dgm:cxnLst>
    <dgm:cxn modelId="{C1B19416-4761-42A8-BD6B-E1B4D1CC282E}" type="presOf" srcId="{66F68147-6F0A-4EB9-9D75-6686B02EBDBA}" destId="{EEEA1988-D9E8-429D-9939-63410F9523E8}" srcOrd="0" destOrd="0" presId="urn:microsoft.com/office/officeart/2005/8/layout/pList2"/>
    <dgm:cxn modelId="{87C1A21B-338F-4701-8D34-D276960A83DC}" type="presOf" srcId="{15F2C2E9-2998-4EC5-BF77-1228D73497E3}" destId="{4D9EB2F3-B1EE-4C0C-B8AE-71B10AB0E722}" srcOrd="0" destOrd="0" presId="urn:microsoft.com/office/officeart/2005/8/layout/pList2"/>
    <dgm:cxn modelId="{D4CD2A24-E079-4DFA-9E55-0B0D6B5105A1}" type="presOf" srcId="{89CFF860-49A9-43B0-9DD0-7B38E500B845}" destId="{D621EF9B-12CA-45BF-AF7F-2A06B40A2387}" srcOrd="0" destOrd="0" presId="urn:microsoft.com/office/officeart/2005/8/layout/pList2"/>
    <dgm:cxn modelId="{EC69475D-19CE-4D74-8298-E3B85C3274B3}" srcId="{89CFF860-49A9-43B0-9DD0-7B38E500B845}" destId="{D55F4D2E-E85E-4062-AE8D-F3F6DDB97A4D}" srcOrd="0" destOrd="0" parTransId="{02616EE1-9E32-4E9B-BBAC-8B6352CFA9F0}" sibTransId="{F81A5E09-4DAC-4C46-95F2-A46342EFB825}"/>
    <dgm:cxn modelId="{C2A34D61-B21F-4AF9-A1C4-093AB4FE93D7}" type="presOf" srcId="{D55F4D2E-E85E-4062-AE8D-F3F6DDB97A4D}" destId="{9DF4AC5C-1996-4160-9AF2-6C337D940527}" srcOrd="0" destOrd="0" presId="urn:microsoft.com/office/officeart/2005/8/layout/pList2"/>
    <dgm:cxn modelId="{EEE20A64-7002-4070-82E5-661A2E78449E}" srcId="{89CFF860-49A9-43B0-9DD0-7B38E500B845}" destId="{6C097AA0-E2AF-4353-8DF9-78BF63CE4B0F}" srcOrd="4" destOrd="0" parTransId="{4C990B37-3560-4CCF-A5A1-1289B3245334}" sibTransId="{40AD1AB3-B4A8-4E1A-8615-03BA4726C14F}"/>
    <dgm:cxn modelId="{78330D68-0C71-4B41-98E4-437DC3F1BC56}" type="presOf" srcId="{074B6069-0A34-4CB7-B10A-47461E1C18C7}" destId="{E9C07057-167A-438C-9B5A-0CBB00B86EF3}" srcOrd="0" destOrd="0" presId="urn:microsoft.com/office/officeart/2005/8/layout/pList2"/>
    <dgm:cxn modelId="{DD4FE156-E67D-4BD4-B5D9-3C8FBDD1508A}" type="presOf" srcId="{F81A5E09-4DAC-4C46-95F2-A46342EFB825}" destId="{448351B9-048F-4830-9821-E58EE855909E}" srcOrd="0" destOrd="0" presId="urn:microsoft.com/office/officeart/2005/8/layout/pList2"/>
    <dgm:cxn modelId="{1FA9BF81-CD75-4146-9929-4C131BF4978B}" type="presOf" srcId="{6C097AA0-E2AF-4353-8DF9-78BF63CE4B0F}" destId="{CF4655CD-B107-4D81-8E5F-5D9097841AD8}" srcOrd="0" destOrd="0" presId="urn:microsoft.com/office/officeart/2005/8/layout/pList2"/>
    <dgm:cxn modelId="{B317E0A2-F266-4E1C-8D73-4EE9C24672B3}" srcId="{89CFF860-49A9-43B0-9DD0-7B38E500B845}" destId="{074B6069-0A34-4CB7-B10A-47461E1C18C7}" srcOrd="2" destOrd="0" parTransId="{CE215EEE-452A-433F-8D66-80BF853C6932}" sibTransId="{66F68147-6F0A-4EB9-9D75-6686B02EBDBA}"/>
    <dgm:cxn modelId="{555491AF-6FB2-4192-B461-4D9F3857CAA1}" type="presOf" srcId="{21E2FB24-5655-4814-847A-867E6D1BC0E7}" destId="{A2D72AD3-7BB1-4849-88B7-4AE75343EAB3}" srcOrd="0" destOrd="0" presId="urn:microsoft.com/office/officeart/2005/8/layout/pList2"/>
    <dgm:cxn modelId="{345EB9BD-3B03-4E26-A4DA-563D6B502B5F}" srcId="{89CFF860-49A9-43B0-9DD0-7B38E500B845}" destId="{453D381F-5943-4935-B1CC-794BA87A3EDC}" srcOrd="1" destOrd="0" parTransId="{D1F86102-84F6-4CFD-9CD1-EC14613C4472}" sibTransId="{21E2FB24-5655-4814-847A-867E6D1BC0E7}"/>
    <dgm:cxn modelId="{490502C7-208E-4ADA-AC12-A0E031F27592}" type="presOf" srcId="{453D381F-5943-4935-B1CC-794BA87A3EDC}" destId="{21B0B40F-0827-4B88-BF2D-E4DFA844850A}" srcOrd="0" destOrd="0" presId="urn:microsoft.com/office/officeart/2005/8/layout/pList2"/>
    <dgm:cxn modelId="{F8C348E5-3FFD-4802-9015-9FC613272B92}" type="presOf" srcId="{C378A742-44F5-4043-B3C8-553C80B246F5}" destId="{7159F9EE-084D-44CF-861E-1811273C4017}" srcOrd="0" destOrd="0" presId="urn:microsoft.com/office/officeart/2005/8/layout/pList2"/>
    <dgm:cxn modelId="{8A6DC5EF-935D-4651-A8B9-5B9D6EAFEC73}" srcId="{89CFF860-49A9-43B0-9DD0-7B38E500B845}" destId="{C378A742-44F5-4043-B3C8-553C80B246F5}" srcOrd="3" destOrd="0" parTransId="{58F4F449-F4F9-42D3-A2BC-A9BD8A1B4C1C}" sibTransId="{15F2C2E9-2998-4EC5-BF77-1228D73497E3}"/>
    <dgm:cxn modelId="{8DD65B28-4810-422E-A722-268583CED66A}" type="presParOf" srcId="{D621EF9B-12CA-45BF-AF7F-2A06B40A2387}" destId="{31A8E523-E6E4-4630-BFEE-A42C4D40BA84}" srcOrd="0" destOrd="0" presId="urn:microsoft.com/office/officeart/2005/8/layout/pList2"/>
    <dgm:cxn modelId="{3AE7EBA2-7122-41D1-A301-3A34DCB75A45}" type="presParOf" srcId="{D621EF9B-12CA-45BF-AF7F-2A06B40A2387}" destId="{40ED7FAF-79FD-4D28-9894-FD448BC720B8}" srcOrd="1" destOrd="0" presId="urn:microsoft.com/office/officeart/2005/8/layout/pList2"/>
    <dgm:cxn modelId="{A11823ED-3544-4F48-B0FC-AFAB8427D8DA}" type="presParOf" srcId="{40ED7FAF-79FD-4D28-9894-FD448BC720B8}" destId="{D8621FCF-7E3E-4972-B21A-D85B5FAFCB02}" srcOrd="0" destOrd="0" presId="urn:microsoft.com/office/officeart/2005/8/layout/pList2"/>
    <dgm:cxn modelId="{4CC4ECEA-EE71-4E6F-850D-E5A67292A93E}" type="presParOf" srcId="{D8621FCF-7E3E-4972-B21A-D85B5FAFCB02}" destId="{9DF4AC5C-1996-4160-9AF2-6C337D940527}" srcOrd="0" destOrd="0" presId="urn:microsoft.com/office/officeart/2005/8/layout/pList2"/>
    <dgm:cxn modelId="{D6301A73-A61B-4752-B204-0EC25207AD79}" type="presParOf" srcId="{D8621FCF-7E3E-4972-B21A-D85B5FAFCB02}" destId="{13DFA1ED-84A5-443A-BDEB-CE59D4D9415F}" srcOrd="1" destOrd="0" presId="urn:microsoft.com/office/officeart/2005/8/layout/pList2"/>
    <dgm:cxn modelId="{C4AE54D7-2BFE-4FC2-8B96-FF82C3F17146}" type="presParOf" srcId="{D8621FCF-7E3E-4972-B21A-D85B5FAFCB02}" destId="{5012D765-5FA1-4C5D-8D2F-A1D5173936A9}" srcOrd="2" destOrd="0" presId="urn:microsoft.com/office/officeart/2005/8/layout/pList2"/>
    <dgm:cxn modelId="{BEE26AFF-B2ED-458E-82B6-A16AD91E6CA9}" type="presParOf" srcId="{40ED7FAF-79FD-4D28-9894-FD448BC720B8}" destId="{448351B9-048F-4830-9821-E58EE855909E}" srcOrd="1" destOrd="0" presId="urn:microsoft.com/office/officeart/2005/8/layout/pList2"/>
    <dgm:cxn modelId="{827C33D1-61D1-42FD-858C-DA89B429F5C9}" type="presParOf" srcId="{40ED7FAF-79FD-4D28-9894-FD448BC720B8}" destId="{3D765745-17DC-47E1-B130-CC24BE7CB000}" srcOrd="2" destOrd="0" presId="urn:microsoft.com/office/officeart/2005/8/layout/pList2"/>
    <dgm:cxn modelId="{A400A6CC-0CF2-42FA-9B3A-E3A2E3455A09}" type="presParOf" srcId="{3D765745-17DC-47E1-B130-CC24BE7CB000}" destId="{21B0B40F-0827-4B88-BF2D-E4DFA844850A}" srcOrd="0" destOrd="0" presId="urn:microsoft.com/office/officeart/2005/8/layout/pList2"/>
    <dgm:cxn modelId="{D3027B3A-6436-471C-83B7-E32D1E63315F}" type="presParOf" srcId="{3D765745-17DC-47E1-B130-CC24BE7CB000}" destId="{3E70C0D6-761B-4CA5-AE80-B31048CC3DDC}" srcOrd="1" destOrd="0" presId="urn:microsoft.com/office/officeart/2005/8/layout/pList2"/>
    <dgm:cxn modelId="{54DE3306-E69C-4D4C-82C6-3C308EFDDB6E}" type="presParOf" srcId="{3D765745-17DC-47E1-B130-CC24BE7CB000}" destId="{8E7D5F39-9F55-43E2-AC65-C77CA8F4ADA4}" srcOrd="2" destOrd="0" presId="urn:microsoft.com/office/officeart/2005/8/layout/pList2"/>
    <dgm:cxn modelId="{7BB41C16-2B6B-4345-B7F7-FFB3250489AF}" type="presParOf" srcId="{40ED7FAF-79FD-4D28-9894-FD448BC720B8}" destId="{A2D72AD3-7BB1-4849-88B7-4AE75343EAB3}" srcOrd="3" destOrd="0" presId="urn:microsoft.com/office/officeart/2005/8/layout/pList2"/>
    <dgm:cxn modelId="{62E6520D-2624-4305-8C70-26B5A08F403E}" type="presParOf" srcId="{40ED7FAF-79FD-4D28-9894-FD448BC720B8}" destId="{65039AEC-F84E-4089-AECA-EEFA0C625546}" srcOrd="4" destOrd="0" presId="urn:microsoft.com/office/officeart/2005/8/layout/pList2"/>
    <dgm:cxn modelId="{D000952F-29BD-4ED7-89F9-46D2ED89F074}" type="presParOf" srcId="{65039AEC-F84E-4089-AECA-EEFA0C625546}" destId="{E9C07057-167A-438C-9B5A-0CBB00B86EF3}" srcOrd="0" destOrd="0" presId="urn:microsoft.com/office/officeart/2005/8/layout/pList2"/>
    <dgm:cxn modelId="{11F2C845-F4FA-4352-9BED-2262D1F65B6C}" type="presParOf" srcId="{65039AEC-F84E-4089-AECA-EEFA0C625546}" destId="{D7FDE0B8-C670-4AFE-9CB0-AFA6CE4BF314}" srcOrd="1" destOrd="0" presId="urn:microsoft.com/office/officeart/2005/8/layout/pList2"/>
    <dgm:cxn modelId="{2B7CDB71-5B3E-4859-83E1-D9C485A0B91B}" type="presParOf" srcId="{65039AEC-F84E-4089-AECA-EEFA0C625546}" destId="{B937FDEB-719D-4D11-A11D-8885D8D1C787}" srcOrd="2" destOrd="0" presId="urn:microsoft.com/office/officeart/2005/8/layout/pList2"/>
    <dgm:cxn modelId="{33BB228F-53D7-413C-AEF0-4194C0019FD5}" type="presParOf" srcId="{40ED7FAF-79FD-4D28-9894-FD448BC720B8}" destId="{EEEA1988-D9E8-429D-9939-63410F9523E8}" srcOrd="5" destOrd="0" presId="urn:microsoft.com/office/officeart/2005/8/layout/pList2"/>
    <dgm:cxn modelId="{F271DE44-E0A3-4A7A-B120-7E10334D7ED9}" type="presParOf" srcId="{40ED7FAF-79FD-4D28-9894-FD448BC720B8}" destId="{AE44C354-F732-45BB-9156-2987F23DC096}" srcOrd="6" destOrd="0" presId="urn:microsoft.com/office/officeart/2005/8/layout/pList2"/>
    <dgm:cxn modelId="{3B85973A-A37F-4769-9B27-536B5BE6B674}" type="presParOf" srcId="{AE44C354-F732-45BB-9156-2987F23DC096}" destId="{7159F9EE-084D-44CF-861E-1811273C4017}" srcOrd="0" destOrd="0" presId="urn:microsoft.com/office/officeart/2005/8/layout/pList2"/>
    <dgm:cxn modelId="{1A097064-A96A-4C21-8A54-CFF08800A6A9}" type="presParOf" srcId="{AE44C354-F732-45BB-9156-2987F23DC096}" destId="{23C7374A-F58D-4EB8-B415-7B84745196A3}" srcOrd="1" destOrd="0" presId="urn:microsoft.com/office/officeart/2005/8/layout/pList2"/>
    <dgm:cxn modelId="{80963794-ECDF-4D3A-A040-90E0926C83C7}" type="presParOf" srcId="{AE44C354-F732-45BB-9156-2987F23DC096}" destId="{0DD1F29F-8B34-4B25-8AE1-C6E40BFDB0D8}" srcOrd="2" destOrd="0" presId="urn:microsoft.com/office/officeart/2005/8/layout/pList2"/>
    <dgm:cxn modelId="{C1FEB9A8-C74F-4025-8B66-C4E304C464C4}" type="presParOf" srcId="{40ED7FAF-79FD-4D28-9894-FD448BC720B8}" destId="{4D9EB2F3-B1EE-4C0C-B8AE-71B10AB0E722}" srcOrd="7" destOrd="0" presId="urn:microsoft.com/office/officeart/2005/8/layout/pList2"/>
    <dgm:cxn modelId="{7E702C8A-D2C4-487C-A2E9-838E7EC1DDCE}" type="presParOf" srcId="{40ED7FAF-79FD-4D28-9894-FD448BC720B8}" destId="{CCD26E59-D8F3-4449-8330-6F911DE12EFC}" srcOrd="8" destOrd="0" presId="urn:microsoft.com/office/officeart/2005/8/layout/pList2"/>
    <dgm:cxn modelId="{9D09D4C7-20F4-49AF-9BBE-70DAD3AC62A3}" type="presParOf" srcId="{CCD26E59-D8F3-4449-8330-6F911DE12EFC}" destId="{CF4655CD-B107-4D81-8E5F-5D9097841AD8}" srcOrd="0" destOrd="0" presId="urn:microsoft.com/office/officeart/2005/8/layout/pList2"/>
    <dgm:cxn modelId="{70FB3F72-DEEC-417A-8279-7785AA9A7DED}" type="presParOf" srcId="{CCD26E59-D8F3-4449-8330-6F911DE12EFC}" destId="{2DCCB5B3-C342-4465-AAB5-C0077474D4FB}" srcOrd="1" destOrd="0" presId="urn:microsoft.com/office/officeart/2005/8/layout/pList2"/>
    <dgm:cxn modelId="{F2BC4D6F-9264-4E4B-9569-2C8DC39E8A19}" type="presParOf" srcId="{CCD26E59-D8F3-4449-8330-6F911DE12EFC}" destId="{C9BCCB3A-E937-42ED-AF64-F961CC8283F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9A952E-B8B6-4A92-8540-AA0733A73D87}"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80C927DA-F142-4110-81C4-9AEDA76D507F}">
      <dgm:prSet phldrT="[Text]"/>
      <dgm:spPr/>
      <dgm:t>
        <a:bodyPr/>
        <a:lstStyle/>
        <a:p>
          <a:r>
            <a:rPr lang="en-US" dirty="0"/>
            <a:t>Screen</a:t>
          </a:r>
        </a:p>
      </dgm:t>
    </dgm:pt>
    <dgm:pt modelId="{0B04F651-67B7-4CC1-BCB3-23C77EB47F2A}" type="parTrans" cxnId="{0BC0E866-E4C7-4871-A363-B39FBF659358}">
      <dgm:prSet/>
      <dgm:spPr/>
      <dgm:t>
        <a:bodyPr/>
        <a:lstStyle/>
        <a:p>
          <a:endParaRPr lang="en-US"/>
        </a:p>
      </dgm:t>
    </dgm:pt>
    <dgm:pt modelId="{3AA77C15-B0C6-477B-8CF7-F795C2DF5BF0}" type="sibTrans" cxnId="{0BC0E866-E4C7-4871-A363-B39FBF659358}">
      <dgm:prSet/>
      <dgm:spPr/>
      <dgm:t>
        <a:bodyPr/>
        <a:lstStyle/>
        <a:p>
          <a:endParaRPr lang="en-US"/>
        </a:p>
      </dgm:t>
    </dgm:pt>
    <dgm:pt modelId="{75DADE7E-D65F-4775-AC58-437A17F15CBB}">
      <dgm:prSet phldrT="[Text]" custT="1"/>
      <dgm:spPr/>
      <dgm:t>
        <a:bodyPr/>
        <a:lstStyle/>
        <a:p>
          <a:r>
            <a:rPr lang="en-US" sz="2000" dirty="0"/>
            <a:t>Do you feel unsteady when standing or walking?</a:t>
          </a:r>
        </a:p>
      </dgm:t>
    </dgm:pt>
    <dgm:pt modelId="{FA344E44-E5CD-48AB-896F-C0755BA2A3C8}" type="parTrans" cxnId="{A73BBB1F-A44E-4C3E-AB84-3C212672095B}">
      <dgm:prSet/>
      <dgm:spPr/>
      <dgm:t>
        <a:bodyPr/>
        <a:lstStyle/>
        <a:p>
          <a:endParaRPr lang="en-US"/>
        </a:p>
      </dgm:t>
    </dgm:pt>
    <dgm:pt modelId="{1B9A1D0C-A12A-4A40-8898-C5CFDB648C1F}" type="sibTrans" cxnId="{A73BBB1F-A44E-4C3E-AB84-3C212672095B}">
      <dgm:prSet/>
      <dgm:spPr/>
      <dgm:t>
        <a:bodyPr/>
        <a:lstStyle/>
        <a:p>
          <a:endParaRPr lang="en-US"/>
        </a:p>
      </dgm:t>
    </dgm:pt>
    <dgm:pt modelId="{B07CED4C-D09E-4D03-90D4-B68DCBB25CC2}">
      <dgm:prSet phldrT="[Text]" custT="1"/>
      <dgm:spPr/>
      <dgm:t>
        <a:bodyPr/>
        <a:lstStyle/>
        <a:p>
          <a:r>
            <a:rPr lang="en-US" sz="2000" dirty="0"/>
            <a:t>Have you fallen in the past year?</a:t>
          </a:r>
        </a:p>
      </dgm:t>
    </dgm:pt>
    <dgm:pt modelId="{73640605-F802-4000-BDC7-0E34C357034B}" type="parTrans" cxnId="{FBBAAE53-6584-4FD4-ADB4-80FB359F63E3}">
      <dgm:prSet/>
      <dgm:spPr/>
      <dgm:t>
        <a:bodyPr/>
        <a:lstStyle/>
        <a:p>
          <a:endParaRPr lang="en-US"/>
        </a:p>
      </dgm:t>
    </dgm:pt>
    <dgm:pt modelId="{B9625F07-2599-4FBC-AE94-937B8936C401}" type="sibTrans" cxnId="{FBBAAE53-6584-4FD4-ADB4-80FB359F63E3}">
      <dgm:prSet/>
      <dgm:spPr/>
      <dgm:t>
        <a:bodyPr/>
        <a:lstStyle/>
        <a:p>
          <a:endParaRPr lang="en-US"/>
        </a:p>
      </dgm:t>
    </dgm:pt>
    <dgm:pt modelId="{0755C0A0-9DC9-4CE3-9FCF-1E1F80ACA893}">
      <dgm:prSet phldrT="[Text]"/>
      <dgm:spPr/>
      <dgm:t>
        <a:bodyPr/>
        <a:lstStyle/>
        <a:p>
          <a:r>
            <a:rPr lang="en-US" dirty="0"/>
            <a:t>Assess</a:t>
          </a:r>
        </a:p>
      </dgm:t>
    </dgm:pt>
    <dgm:pt modelId="{A490DEC9-FC85-4653-96DB-2B56B6C2C210}" type="parTrans" cxnId="{DD6F5AC7-0F74-45A4-8D64-3D5B57A932CF}">
      <dgm:prSet/>
      <dgm:spPr/>
      <dgm:t>
        <a:bodyPr/>
        <a:lstStyle/>
        <a:p>
          <a:endParaRPr lang="en-US"/>
        </a:p>
      </dgm:t>
    </dgm:pt>
    <dgm:pt modelId="{6360942B-8142-4061-B4CD-B91641DB06D1}" type="sibTrans" cxnId="{DD6F5AC7-0F74-45A4-8D64-3D5B57A932CF}">
      <dgm:prSet/>
      <dgm:spPr/>
      <dgm:t>
        <a:bodyPr/>
        <a:lstStyle/>
        <a:p>
          <a:endParaRPr lang="en-US"/>
        </a:p>
      </dgm:t>
    </dgm:pt>
    <dgm:pt modelId="{2B95657B-749D-435D-AACB-C191E1A42BD6}">
      <dgm:prSet phldrT="[Text]" custT="1"/>
      <dgm:spPr/>
      <dgm:t>
        <a:bodyPr/>
        <a:lstStyle/>
        <a:p>
          <a:r>
            <a:rPr lang="en-US" sz="2000" dirty="0"/>
            <a:t>Evaluate gait, strength, and balance</a:t>
          </a:r>
        </a:p>
      </dgm:t>
    </dgm:pt>
    <dgm:pt modelId="{4D24C98B-6B24-4388-9194-C7120DD6F9A3}" type="parTrans" cxnId="{EBBEF9DF-6379-42E9-BDEF-C061D3B14F05}">
      <dgm:prSet/>
      <dgm:spPr/>
      <dgm:t>
        <a:bodyPr/>
        <a:lstStyle/>
        <a:p>
          <a:endParaRPr lang="en-US"/>
        </a:p>
      </dgm:t>
    </dgm:pt>
    <dgm:pt modelId="{860472FB-8498-4CC7-A9D5-B2C2E3236456}" type="sibTrans" cxnId="{EBBEF9DF-6379-42E9-BDEF-C061D3B14F05}">
      <dgm:prSet/>
      <dgm:spPr/>
      <dgm:t>
        <a:bodyPr/>
        <a:lstStyle/>
        <a:p>
          <a:endParaRPr lang="en-US"/>
        </a:p>
      </dgm:t>
    </dgm:pt>
    <dgm:pt modelId="{AAF8167C-146C-40F1-A566-E929BF676D89}">
      <dgm:prSet phldrT="[Text]" custT="1"/>
      <dgm:spPr/>
      <dgm:t>
        <a:bodyPr/>
        <a:lstStyle/>
        <a:p>
          <a:r>
            <a:rPr lang="en-US" sz="2000" dirty="0"/>
            <a:t>Assess orthostatic blood pressure</a:t>
          </a:r>
        </a:p>
      </dgm:t>
    </dgm:pt>
    <dgm:pt modelId="{2F31B379-32F6-4A85-8E87-26809B7220A6}" type="parTrans" cxnId="{BE5EFE26-36D6-4DE9-9FF7-855A3A9E214F}">
      <dgm:prSet/>
      <dgm:spPr/>
      <dgm:t>
        <a:bodyPr/>
        <a:lstStyle/>
        <a:p>
          <a:endParaRPr lang="en-US"/>
        </a:p>
      </dgm:t>
    </dgm:pt>
    <dgm:pt modelId="{07AFA1D5-B5AA-4CA6-99C1-15FAC6F4B581}" type="sibTrans" cxnId="{BE5EFE26-36D6-4DE9-9FF7-855A3A9E214F}">
      <dgm:prSet/>
      <dgm:spPr/>
      <dgm:t>
        <a:bodyPr/>
        <a:lstStyle/>
        <a:p>
          <a:endParaRPr lang="en-US"/>
        </a:p>
      </dgm:t>
    </dgm:pt>
    <dgm:pt modelId="{FDEC9C71-C956-4908-8106-5874F6488061}">
      <dgm:prSet phldrT="[Text]"/>
      <dgm:spPr/>
      <dgm:t>
        <a:bodyPr/>
        <a:lstStyle/>
        <a:p>
          <a:r>
            <a:rPr lang="en-US" dirty="0"/>
            <a:t>Intervene</a:t>
          </a:r>
        </a:p>
      </dgm:t>
    </dgm:pt>
    <dgm:pt modelId="{6F7211CD-0EB7-4D85-A0A6-9F790218A359}" type="parTrans" cxnId="{6EE0EA24-D85D-40D8-9E0C-9EC49FBF78AD}">
      <dgm:prSet/>
      <dgm:spPr/>
      <dgm:t>
        <a:bodyPr/>
        <a:lstStyle/>
        <a:p>
          <a:endParaRPr lang="en-US"/>
        </a:p>
      </dgm:t>
    </dgm:pt>
    <dgm:pt modelId="{5CF4A77E-B125-4431-95EC-449910C78333}" type="sibTrans" cxnId="{6EE0EA24-D85D-40D8-9E0C-9EC49FBF78AD}">
      <dgm:prSet/>
      <dgm:spPr/>
      <dgm:t>
        <a:bodyPr/>
        <a:lstStyle/>
        <a:p>
          <a:endParaRPr lang="en-US"/>
        </a:p>
      </dgm:t>
    </dgm:pt>
    <dgm:pt modelId="{A7CBD34D-79BF-4BA6-80B1-4CC0E730F6DB}">
      <dgm:prSet phldrT="[Text]" custT="1"/>
      <dgm:spPr/>
      <dgm:t>
        <a:bodyPr/>
        <a:lstStyle/>
        <a:p>
          <a:r>
            <a:rPr lang="en-US" sz="2000" dirty="0"/>
            <a:t>Refer to Physical/Occupational Therapy</a:t>
          </a:r>
        </a:p>
      </dgm:t>
    </dgm:pt>
    <dgm:pt modelId="{53EA84DF-F68B-4CF4-8C85-62E4AC432549}" type="parTrans" cxnId="{C89453BB-3CBF-4BF4-911B-D5577407CC7D}">
      <dgm:prSet/>
      <dgm:spPr/>
      <dgm:t>
        <a:bodyPr/>
        <a:lstStyle/>
        <a:p>
          <a:endParaRPr lang="en-US"/>
        </a:p>
      </dgm:t>
    </dgm:pt>
    <dgm:pt modelId="{44EECC7A-5EDB-4595-932E-127FAA70E619}" type="sibTrans" cxnId="{C89453BB-3CBF-4BF4-911B-D5577407CC7D}">
      <dgm:prSet/>
      <dgm:spPr/>
      <dgm:t>
        <a:bodyPr/>
        <a:lstStyle/>
        <a:p>
          <a:endParaRPr lang="en-US"/>
        </a:p>
      </dgm:t>
    </dgm:pt>
    <dgm:pt modelId="{675C6B37-FCB9-49E1-A1E1-59CDE23122B1}">
      <dgm:prSet phldrT="[Text]" custT="1"/>
      <dgm:spPr/>
      <dgm:t>
        <a:bodyPr/>
        <a:lstStyle/>
        <a:p>
          <a:r>
            <a:rPr lang="en-US" sz="2000" dirty="0"/>
            <a:t>Refer patient for home safety evaluation (home PT/OT)</a:t>
          </a:r>
        </a:p>
      </dgm:t>
    </dgm:pt>
    <dgm:pt modelId="{AA6EFC3E-0DD8-4E9F-B1DB-24F5064E1148}" type="parTrans" cxnId="{0EB0B3E3-036F-4266-8171-C562C8D1E3E0}">
      <dgm:prSet/>
      <dgm:spPr/>
      <dgm:t>
        <a:bodyPr/>
        <a:lstStyle/>
        <a:p>
          <a:endParaRPr lang="en-US"/>
        </a:p>
      </dgm:t>
    </dgm:pt>
    <dgm:pt modelId="{3D55C49B-5D65-4DB8-9BEF-4554B9F2A476}" type="sibTrans" cxnId="{0EB0B3E3-036F-4266-8171-C562C8D1E3E0}">
      <dgm:prSet/>
      <dgm:spPr/>
      <dgm:t>
        <a:bodyPr/>
        <a:lstStyle/>
        <a:p>
          <a:endParaRPr lang="en-US"/>
        </a:p>
      </dgm:t>
    </dgm:pt>
    <dgm:pt modelId="{2F21092E-7F14-4041-B9CA-2B519AF891A9}">
      <dgm:prSet phldrT="[Text]" custT="1"/>
      <dgm:spPr/>
      <dgm:t>
        <a:bodyPr/>
        <a:lstStyle/>
        <a:p>
          <a:r>
            <a:rPr lang="en-US" sz="2000" dirty="0"/>
            <a:t>Are you worried about falling?</a:t>
          </a:r>
        </a:p>
      </dgm:t>
    </dgm:pt>
    <dgm:pt modelId="{23D5FE1C-F1AA-4D6A-B8AE-315F8B494DDE}" type="parTrans" cxnId="{C7AFCBCD-6E3E-4CBD-B043-A02BA3C96589}">
      <dgm:prSet/>
      <dgm:spPr/>
      <dgm:t>
        <a:bodyPr/>
        <a:lstStyle/>
        <a:p>
          <a:endParaRPr lang="en-US"/>
        </a:p>
      </dgm:t>
    </dgm:pt>
    <dgm:pt modelId="{78C6042A-0570-4419-B1B2-9F189354C83A}" type="sibTrans" cxnId="{C7AFCBCD-6E3E-4CBD-B043-A02BA3C96589}">
      <dgm:prSet/>
      <dgm:spPr/>
      <dgm:t>
        <a:bodyPr/>
        <a:lstStyle/>
        <a:p>
          <a:endParaRPr lang="en-US"/>
        </a:p>
      </dgm:t>
    </dgm:pt>
    <dgm:pt modelId="{D9D9B806-F8FE-4D17-8E4E-C6510BEDCC43}">
      <dgm:prSet phldrT="[Text]" custT="1"/>
      <dgm:spPr/>
      <dgm:t>
        <a:bodyPr/>
        <a:lstStyle/>
        <a:p>
          <a:r>
            <a:rPr lang="en-US" sz="2000" dirty="0"/>
            <a:t>Ask for potential environmental hazards (extrinsic factors)</a:t>
          </a:r>
        </a:p>
      </dgm:t>
    </dgm:pt>
    <dgm:pt modelId="{3E8E91F2-78CA-4A43-A283-278CA146E4DF}" type="parTrans" cxnId="{C387B6C0-A18C-4C78-A6CB-C2CB64AFD3C3}">
      <dgm:prSet/>
      <dgm:spPr/>
      <dgm:t>
        <a:bodyPr/>
        <a:lstStyle/>
        <a:p>
          <a:endParaRPr lang="en-US"/>
        </a:p>
      </dgm:t>
    </dgm:pt>
    <dgm:pt modelId="{CDEF0F07-3C12-4469-964D-38AF7DB827E6}" type="sibTrans" cxnId="{C387B6C0-A18C-4C78-A6CB-C2CB64AFD3C3}">
      <dgm:prSet/>
      <dgm:spPr/>
      <dgm:t>
        <a:bodyPr/>
        <a:lstStyle/>
        <a:p>
          <a:endParaRPr lang="en-US"/>
        </a:p>
      </dgm:t>
    </dgm:pt>
    <dgm:pt modelId="{4D3360CB-A3D5-4DC4-A9BA-6392EC18BEAB}">
      <dgm:prSet phldrT="[Text]" custT="1"/>
      <dgm:spPr/>
      <dgm:t>
        <a:bodyPr/>
        <a:lstStyle/>
        <a:p>
          <a:r>
            <a:rPr lang="en-US" sz="2000" dirty="0"/>
            <a:t>Optimize medications</a:t>
          </a:r>
        </a:p>
      </dgm:t>
    </dgm:pt>
    <dgm:pt modelId="{691F5637-C9A6-45FF-A40A-A7E8BDE5D488}" type="parTrans" cxnId="{DD6D4E67-273E-4C2F-9EC2-4C40E1AA89CD}">
      <dgm:prSet/>
      <dgm:spPr/>
      <dgm:t>
        <a:bodyPr/>
        <a:lstStyle/>
        <a:p>
          <a:endParaRPr lang="en-US"/>
        </a:p>
      </dgm:t>
    </dgm:pt>
    <dgm:pt modelId="{40F5C687-E5DE-49BF-B22A-A5B3F42A490F}" type="sibTrans" cxnId="{DD6D4E67-273E-4C2F-9EC2-4C40E1AA89CD}">
      <dgm:prSet/>
      <dgm:spPr/>
      <dgm:t>
        <a:bodyPr/>
        <a:lstStyle/>
        <a:p>
          <a:endParaRPr lang="en-US"/>
        </a:p>
      </dgm:t>
    </dgm:pt>
    <dgm:pt modelId="{AD2F549E-0CD7-4DA1-AC6C-CDA6CA4198A3}">
      <dgm:prSet phldrT="[Text]" custT="1"/>
      <dgm:spPr/>
      <dgm:t>
        <a:bodyPr/>
        <a:lstStyle/>
        <a:p>
          <a:r>
            <a:rPr lang="en-US" sz="2000" dirty="0"/>
            <a:t>Refer to eye clinic, podiatry clinic</a:t>
          </a:r>
        </a:p>
      </dgm:t>
    </dgm:pt>
    <dgm:pt modelId="{0AA4A72C-7064-40CB-BEE0-2C24FE21F15F}" type="parTrans" cxnId="{11A11431-FE1E-4D77-9689-AD7547BB5E0B}">
      <dgm:prSet/>
      <dgm:spPr/>
      <dgm:t>
        <a:bodyPr/>
        <a:lstStyle/>
        <a:p>
          <a:endParaRPr lang="en-US"/>
        </a:p>
      </dgm:t>
    </dgm:pt>
    <dgm:pt modelId="{66BC4B6A-0A36-41F3-863B-7A3C90670DEE}" type="sibTrans" cxnId="{11A11431-FE1E-4D77-9689-AD7547BB5E0B}">
      <dgm:prSet/>
      <dgm:spPr/>
      <dgm:t>
        <a:bodyPr/>
        <a:lstStyle/>
        <a:p>
          <a:endParaRPr lang="en-US"/>
        </a:p>
      </dgm:t>
    </dgm:pt>
    <dgm:pt modelId="{804DBD59-DDE8-4957-8C7B-CC4F2AF3E9E0}">
      <dgm:prSet phldrT="[Text]" custT="1"/>
      <dgm:spPr/>
      <dgm:t>
        <a:bodyPr/>
        <a:lstStyle/>
        <a:p>
          <a:r>
            <a:rPr lang="en-US" sz="2000" dirty="0"/>
            <a:t>Assess for intrinsic factors </a:t>
          </a:r>
        </a:p>
      </dgm:t>
    </dgm:pt>
    <dgm:pt modelId="{F082C5CE-F881-41D9-B253-F5FD88319569}" type="parTrans" cxnId="{616BCA98-F69A-48C3-A638-9B6F70C96817}">
      <dgm:prSet/>
      <dgm:spPr/>
      <dgm:t>
        <a:bodyPr/>
        <a:lstStyle/>
        <a:p>
          <a:endParaRPr lang="en-US"/>
        </a:p>
      </dgm:t>
    </dgm:pt>
    <dgm:pt modelId="{A8694F20-2766-4719-AD4B-C91327EA898F}" type="sibTrans" cxnId="{616BCA98-F69A-48C3-A638-9B6F70C96817}">
      <dgm:prSet/>
      <dgm:spPr/>
      <dgm:t>
        <a:bodyPr/>
        <a:lstStyle/>
        <a:p>
          <a:endParaRPr lang="en-US"/>
        </a:p>
      </dgm:t>
    </dgm:pt>
    <dgm:pt modelId="{179AC596-99DF-44B8-A1D2-4F577FD28204}" type="pres">
      <dgm:prSet presAssocID="{019A952E-B8B6-4A92-8540-AA0733A73D87}" presName="linearFlow" presStyleCnt="0">
        <dgm:presLayoutVars>
          <dgm:dir/>
          <dgm:animLvl val="lvl"/>
          <dgm:resizeHandles val="exact"/>
        </dgm:presLayoutVars>
      </dgm:prSet>
      <dgm:spPr/>
    </dgm:pt>
    <dgm:pt modelId="{4FBE49DE-9103-448A-BD3F-B480C72BC9F3}" type="pres">
      <dgm:prSet presAssocID="{80C927DA-F142-4110-81C4-9AEDA76D507F}" presName="composite" presStyleCnt="0"/>
      <dgm:spPr/>
    </dgm:pt>
    <dgm:pt modelId="{FC575FEC-6582-4CF5-98B5-AAE153B333E3}" type="pres">
      <dgm:prSet presAssocID="{80C927DA-F142-4110-81C4-9AEDA76D507F}" presName="parentText" presStyleLbl="alignNode1" presStyleIdx="0" presStyleCnt="3">
        <dgm:presLayoutVars>
          <dgm:chMax val="1"/>
          <dgm:bulletEnabled val="1"/>
        </dgm:presLayoutVars>
      </dgm:prSet>
      <dgm:spPr/>
    </dgm:pt>
    <dgm:pt modelId="{7241C1CD-E699-4FBA-A6B4-878F29C3D37E}" type="pres">
      <dgm:prSet presAssocID="{80C927DA-F142-4110-81C4-9AEDA76D507F}" presName="descendantText" presStyleLbl="alignAcc1" presStyleIdx="0" presStyleCnt="3">
        <dgm:presLayoutVars>
          <dgm:bulletEnabled val="1"/>
        </dgm:presLayoutVars>
      </dgm:prSet>
      <dgm:spPr/>
    </dgm:pt>
    <dgm:pt modelId="{0EE1B074-5DB0-4ED6-AE3E-ADD175C2D860}" type="pres">
      <dgm:prSet presAssocID="{3AA77C15-B0C6-477B-8CF7-F795C2DF5BF0}" presName="sp" presStyleCnt="0"/>
      <dgm:spPr/>
    </dgm:pt>
    <dgm:pt modelId="{E99BD9F1-CC0C-4153-9A7F-9A4CD127F74C}" type="pres">
      <dgm:prSet presAssocID="{0755C0A0-9DC9-4CE3-9FCF-1E1F80ACA893}" presName="composite" presStyleCnt="0"/>
      <dgm:spPr/>
    </dgm:pt>
    <dgm:pt modelId="{A30DA015-51A7-4E1B-B18E-BC6E70320256}" type="pres">
      <dgm:prSet presAssocID="{0755C0A0-9DC9-4CE3-9FCF-1E1F80ACA893}" presName="parentText" presStyleLbl="alignNode1" presStyleIdx="1" presStyleCnt="3">
        <dgm:presLayoutVars>
          <dgm:chMax val="1"/>
          <dgm:bulletEnabled val="1"/>
        </dgm:presLayoutVars>
      </dgm:prSet>
      <dgm:spPr/>
    </dgm:pt>
    <dgm:pt modelId="{9A82C735-EC60-428F-9E17-C4E21F1C1DC6}" type="pres">
      <dgm:prSet presAssocID="{0755C0A0-9DC9-4CE3-9FCF-1E1F80ACA893}" presName="descendantText" presStyleLbl="alignAcc1" presStyleIdx="1" presStyleCnt="3" custLinFactNeighborX="0">
        <dgm:presLayoutVars>
          <dgm:bulletEnabled val="1"/>
        </dgm:presLayoutVars>
      </dgm:prSet>
      <dgm:spPr/>
    </dgm:pt>
    <dgm:pt modelId="{5519AEFE-A2B3-41D8-A857-280E2543DEA7}" type="pres">
      <dgm:prSet presAssocID="{6360942B-8142-4061-B4CD-B91641DB06D1}" presName="sp" presStyleCnt="0"/>
      <dgm:spPr/>
    </dgm:pt>
    <dgm:pt modelId="{B02B31CC-59EC-46CB-9558-C8716E0AA058}" type="pres">
      <dgm:prSet presAssocID="{FDEC9C71-C956-4908-8106-5874F6488061}" presName="composite" presStyleCnt="0"/>
      <dgm:spPr/>
    </dgm:pt>
    <dgm:pt modelId="{6F4FD2C8-C274-4E1A-B59D-9E6D43DEA782}" type="pres">
      <dgm:prSet presAssocID="{FDEC9C71-C956-4908-8106-5874F6488061}" presName="parentText" presStyleLbl="alignNode1" presStyleIdx="2" presStyleCnt="3">
        <dgm:presLayoutVars>
          <dgm:chMax val="1"/>
          <dgm:bulletEnabled val="1"/>
        </dgm:presLayoutVars>
      </dgm:prSet>
      <dgm:spPr/>
    </dgm:pt>
    <dgm:pt modelId="{3763ECC4-B242-4CEC-B7C1-524159D934DC}" type="pres">
      <dgm:prSet presAssocID="{FDEC9C71-C956-4908-8106-5874F6488061}" presName="descendantText" presStyleLbl="alignAcc1" presStyleIdx="2" presStyleCnt="3">
        <dgm:presLayoutVars>
          <dgm:bulletEnabled val="1"/>
        </dgm:presLayoutVars>
      </dgm:prSet>
      <dgm:spPr/>
    </dgm:pt>
  </dgm:ptLst>
  <dgm:cxnLst>
    <dgm:cxn modelId="{54275C1D-ED43-455E-87F4-8B5C4D2F4A06}" type="presOf" srcId="{804DBD59-DDE8-4957-8C7B-CC4F2AF3E9E0}" destId="{9A82C735-EC60-428F-9E17-C4E21F1C1DC6}" srcOrd="0" destOrd="3" presId="urn:microsoft.com/office/officeart/2005/8/layout/chevron2"/>
    <dgm:cxn modelId="{A73BBB1F-A44E-4C3E-AB84-3C212672095B}" srcId="{80C927DA-F142-4110-81C4-9AEDA76D507F}" destId="{75DADE7E-D65F-4775-AC58-437A17F15CBB}" srcOrd="0" destOrd="0" parTransId="{FA344E44-E5CD-48AB-896F-C0755BA2A3C8}" sibTransId="{1B9A1D0C-A12A-4A40-8898-C5CFDB648C1F}"/>
    <dgm:cxn modelId="{6EE0EA24-D85D-40D8-9E0C-9EC49FBF78AD}" srcId="{019A952E-B8B6-4A92-8540-AA0733A73D87}" destId="{FDEC9C71-C956-4908-8106-5874F6488061}" srcOrd="2" destOrd="0" parTransId="{6F7211CD-0EB7-4D85-A0A6-9F790218A359}" sibTransId="{5CF4A77E-B125-4431-95EC-449910C78333}"/>
    <dgm:cxn modelId="{BE5EFE26-36D6-4DE9-9FF7-855A3A9E214F}" srcId="{0755C0A0-9DC9-4CE3-9FCF-1E1F80ACA893}" destId="{AAF8167C-146C-40F1-A566-E929BF676D89}" srcOrd="1" destOrd="0" parTransId="{2F31B379-32F6-4A85-8E87-26809B7220A6}" sibTransId="{07AFA1D5-B5AA-4CA6-99C1-15FAC6F4B581}"/>
    <dgm:cxn modelId="{11A11431-FE1E-4D77-9689-AD7547BB5E0B}" srcId="{FDEC9C71-C956-4908-8106-5874F6488061}" destId="{AD2F549E-0CD7-4DA1-AC6C-CDA6CA4198A3}" srcOrd="3" destOrd="0" parTransId="{0AA4A72C-7064-40CB-BEE0-2C24FE21F15F}" sibTransId="{66BC4B6A-0A36-41F3-863B-7A3C90670DEE}"/>
    <dgm:cxn modelId="{DA447E31-003F-42D8-A22C-72B52DF0F4C1}" type="presOf" srcId="{75DADE7E-D65F-4775-AC58-437A17F15CBB}" destId="{7241C1CD-E699-4FBA-A6B4-878F29C3D37E}" srcOrd="0" destOrd="0" presId="urn:microsoft.com/office/officeart/2005/8/layout/chevron2"/>
    <dgm:cxn modelId="{28056C39-7745-4343-B546-13B264AE32ED}" type="presOf" srcId="{4D3360CB-A3D5-4DC4-A9BA-6392EC18BEAB}" destId="{3763ECC4-B242-4CEC-B7C1-524159D934DC}" srcOrd="0" destOrd="1" presId="urn:microsoft.com/office/officeart/2005/8/layout/chevron2"/>
    <dgm:cxn modelId="{13D52E3E-0361-47B0-9E1C-54777651CF3C}" type="presOf" srcId="{80C927DA-F142-4110-81C4-9AEDA76D507F}" destId="{FC575FEC-6582-4CF5-98B5-AAE153B333E3}" srcOrd="0" destOrd="0" presId="urn:microsoft.com/office/officeart/2005/8/layout/chevron2"/>
    <dgm:cxn modelId="{7E3D1640-1A8B-4AE3-9319-777684275402}" type="presOf" srcId="{A7CBD34D-79BF-4BA6-80B1-4CC0E730F6DB}" destId="{3763ECC4-B242-4CEC-B7C1-524159D934DC}" srcOrd="0" destOrd="0" presId="urn:microsoft.com/office/officeart/2005/8/layout/chevron2"/>
    <dgm:cxn modelId="{D6937E46-CF48-4E16-B626-80082FF9E69F}" type="presOf" srcId="{2F21092E-7F14-4041-B9CA-2B519AF891A9}" destId="{7241C1CD-E699-4FBA-A6B4-878F29C3D37E}" srcOrd="0" destOrd="1" presId="urn:microsoft.com/office/officeart/2005/8/layout/chevron2"/>
    <dgm:cxn modelId="{0BC0E866-E4C7-4871-A363-B39FBF659358}" srcId="{019A952E-B8B6-4A92-8540-AA0733A73D87}" destId="{80C927DA-F142-4110-81C4-9AEDA76D507F}" srcOrd="0" destOrd="0" parTransId="{0B04F651-67B7-4CC1-BCB3-23C77EB47F2A}" sibTransId="{3AA77C15-B0C6-477B-8CF7-F795C2DF5BF0}"/>
    <dgm:cxn modelId="{DD6D4E67-273E-4C2F-9EC2-4C40E1AA89CD}" srcId="{FDEC9C71-C956-4908-8106-5874F6488061}" destId="{4D3360CB-A3D5-4DC4-A9BA-6392EC18BEAB}" srcOrd="1" destOrd="0" parTransId="{691F5637-C9A6-45FF-A40A-A7E8BDE5D488}" sibTransId="{40F5C687-E5DE-49BF-B22A-A5B3F42A490F}"/>
    <dgm:cxn modelId="{8715D070-B900-4489-8E3D-5E4415C08FAB}" type="presOf" srcId="{2B95657B-749D-435D-AACB-C191E1A42BD6}" destId="{9A82C735-EC60-428F-9E17-C4E21F1C1DC6}" srcOrd="0" destOrd="0" presId="urn:microsoft.com/office/officeart/2005/8/layout/chevron2"/>
    <dgm:cxn modelId="{FBBAAE53-6584-4FD4-ADB4-80FB359F63E3}" srcId="{80C927DA-F142-4110-81C4-9AEDA76D507F}" destId="{B07CED4C-D09E-4D03-90D4-B68DCBB25CC2}" srcOrd="2" destOrd="0" parTransId="{73640605-F802-4000-BDC7-0E34C357034B}" sibTransId="{B9625F07-2599-4FBC-AE94-937B8936C401}"/>
    <dgm:cxn modelId="{8CE8A27A-23AD-4BE3-9247-EDA7E0CAEA16}" type="presOf" srcId="{AD2F549E-0CD7-4DA1-AC6C-CDA6CA4198A3}" destId="{3763ECC4-B242-4CEC-B7C1-524159D934DC}" srcOrd="0" destOrd="3" presId="urn:microsoft.com/office/officeart/2005/8/layout/chevron2"/>
    <dgm:cxn modelId="{15CF7494-ACCB-433D-B5B4-597FFC162745}" type="presOf" srcId="{FDEC9C71-C956-4908-8106-5874F6488061}" destId="{6F4FD2C8-C274-4E1A-B59D-9E6D43DEA782}" srcOrd="0" destOrd="0" presId="urn:microsoft.com/office/officeart/2005/8/layout/chevron2"/>
    <dgm:cxn modelId="{616BCA98-F69A-48C3-A638-9B6F70C96817}" srcId="{0755C0A0-9DC9-4CE3-9FCF-1E1F80ACA893}" destId="{804DBD59-DDE8-4957-8C7B-CC4F2AF3E9E0}" srcOrd="3" destOrd="0" parTransId="{F082C5CE-F881-41D9-B253-F5FD88319569}" sibTransId="{A8694F20-2766-4719-AD4B-C91327EA898F}"/>
    <dgm:cxn modelId="{CAD655AF-C2F4-4220-A2B5-693977FA3058}" type="presOf" srcId="{019A952E-B8B6-4A92-8540-AA0733A73D87}" destId="{179AC596-99DF-44B8-A1D2-4F577FD28204}" srcOrd="0" destOrd="0" presId="urn:microsoft.com/office/officeart/2005/8/layout/chevron2"/>
    <dgm:cxn modelId="{C89453BB-3CBF-4BF4-911B-D5577407CC7D}" srcId="{FDEC9C71-C956-4908-8106-5874F6488061}" destId="{A7CBD34D-79BF-4BA6-80B1-4CC0E730F6DB}" srcOrd="0" destOrd="0" parTransId="{53EA84DF-F68B-4CF4-8C85-62E4AC432549}" sibTransId="{44EECC7A-5EDB-4595-932E-127FAA70E619}"/>
    <dgm:cxn modelId="{4FA7CBBC-A3FE-4582-90F1-62F89BBEEA05}" type="presOf" srcId="{D9D9B806-F8FE-4D17-8E4E-C6510BEDCC43}" destId="{9A82C735-EC60-428F-9E17-C4E21F1C1DC6}" srcOrd="0" destOrd="2" presId="urn:microsoft.com/office/officeart/2005/8/layout/chevron2"/>
    <dgm:cxn modelId="{C387B6C0-A18C-4C78-A6CB-C2CB64AFD3C3}" srcId="{0755C0A0-9DC9-4CE3-9FCF-1E1F80ACA893}" destId="{D9D9B806-F8FE-4D17-8E4E-C6510BEDCC43}" srcOrd="2" destOrd="0" parTransId="{3E8E91F2-78CA-4A43-A283-278CA146E4DF}" sibTransId="{CDEF0F07-3C12-4469-964D-38AF7DB827E6}"/>
    <dgm:cxn modelId="{54221CC4-97D0-4BBA-8851-9A0773BB4786}" type="presOf" srcId="{AAF8167C-146C-40F1-A566-E929BF676D89}" destId="{9A82C735-EC60-428F-9E17-C4E21F1C1DC6}" srcOrd="0" destOrd="1" presId="urn:microsoft.com/office/officeart/2005/8/layout/chevron2"/>
    <dgm:cxn modelId="{DD6F5AC7-0F74-45A4-8D64-3D5B57A932CF}" srcId="{019A952E-B8B6-4A92-8540-AA0733A73D87}" destId="{0755C0A0-9DC9-4CE3-9FCF-1E1F80ACA893}" srcOrd="1" destOrd="0" parTransId="{A490DEC9-FC85-4653-96DB-2B56B6C2C210}" sibTransId="{6360942B-8142-4061-B4CD-B91641DB06D1}"/>
    <dgm:cxn modelId="{C7AFCBCD-6E3E-4CBD-B043-A02BA3C96589}" srcId="{80C927DA-F142-4110-81C4-9AEDA76D507F}" destId="{2F21092E-7F14-4041-B9CA-2B519AF891A9}" srcOrd="1" destOrd="0" parTransId="{23D5FE1C-F1AA-4D6A-B8AE-315F8B494DDE}" sibTransId="{78C6042A-0570-4419-B1B2-9F189354C83A}"/>
    <dgm:cxn modelId="{E072E3DE-26A3-41C7-AA02-2028C4007D6C}" type="presOf" srcId="{0755C0A0-9DC9-4CE3-9FCF-1E1F80ACA893}" destId="{A30DA015-51A7-4E1B-B18E-BC6E70320256}" srcOrd="0" destOrd="0" presId="urn:microsoft.com/office/officeart/2005/8/layout/chevron2"/>
    <dgm:cxn modelId="{EBBEF9DF-6379-42E9-BDEF-C061D3B14F05}" srcId="{0755C0A0-9DC9-4CE3-9FCF-1E1F80ACA893}" destId="{2B95657B-749D-435D-AACB-C191E1A42BD6}" srcOrd="0" destOrd="0" parTransId="{4D24C98B-6B24-4388-9194-C7120DD6F9A3}" sibTransId="{860472FB-8498-4CC7-A9D5-B2C2E3236456}"/>
    <dgm:cxn modelId="{C6FBC1E0-D5B4-4C2F-90E7-5729F9B3E93D}" type="presOf" srcId="{B07CED4C-D09E-4D03-90D4-B68DCBB25CC2}" destId="{7241C1CD-E699-4FBA-A6B4-878F29C3D37E}" srcOrd="0" destOrd="2" presId="urn:microsoft.com/office/officeart/2005/8/layout/chevron2"/>
    <dgm:cxn modelId="{0EB0B3E3-036F-4266-8171-C562C8D1E3E0}" srcId="{FDEC9C71-C956-4908-8106-5874F6488061}" destId="{675C6B37-FCB9-49E1-A1E1-59CDE23122B1}" srcOrd="2" destOrd="0" parTransId="{AA6EFC3E-0DD8-4E9F-B1DB-24F5064E1148}" sibTransId="{3D55C49B-5D65-4DB8-9BEF-4554B9F2A476}"/>
    <dgm:cxn modelId="{656C70FA-3881-42A9-B20B-85025670A915}" type="presOf" srcId="{675C6B37-FCB9-49E1-A1E1-59CDE23122B1}" destId="{3763ECC4-B242-4CEC-B7C1-524159D934DC}" srcOrd="0" destOrd="2" presId="urn:microsoft.com/office/officeart/2005/8/layout/chevron2"/>
    <dgm:cxn modelId="{77378C63-77B9-42A2-AD27-4AE2910DCA4E}" type="presParOf" srcId="{179AC596-99DF-44B8-A1D2-4F577FD28204}" destId="{4FBE49DE-9103-448A-BD3F-B480C72BC9F3}" srcOrd="0" destOrd="0" presId="urn:microsoft.com/office/officeart/2005/8/layout/chevron2"/>
    <dgm:cxn modelId="{4D281587-C752-4DF6-A061-B848A2D71761}" type="presParOf" srcId="{4FBE49DE-9103-448A-BD3F-B480C72BC9F3}" destId="{FC575FEC-6582-4CF5-98B5-AAE153B333E3}" srcOrd="0" destOrd="0" presId="urn:microsoft.com/office/officeart/2005/8/layout/chevron2"/>
    <dgm:cxn modelId="{8D9DAC06-9666-48EF-84DF-FBFFF06E90B1}" type="presParOf" srcId="{4FBE49DE-9103-448A-BD3F-B480C72BC9F3}" destId="{7241C1CD-E699-4FBA-A6B4-878F29C3D37E}" srcOrd="1" destOrd="0" presId="urn:microsoft.com/office/officeart/2005/8/layout/chevron2"/>
    <dgm:cxn modelId="{5E19F333-9304-41EE-AEF6-AA752CFEAEFB}" type="presParOf" srcId="{179AC596-99DF-44B8-A1D2-4F577FD28204}" destId="{0EE1B074-5DB0-4ED6-AE3E-ADD175C2D860}" srcOrd="1" destOrd="0" presId="urn:microsoft.com/office/officeart/2005/8/layout/chevron2"/>
    <dgm:cxn modelId="{591BEA56-33FD-4A93-84EE-E2016AD20FFD}" type="presParOf" srcId="{179AC596-99DF-44B8-A1D2-4F577FD28204}" destId="{E99BD9F1-CC0C-4153-9A7F-9A4CD127F74C}" srcOrd="2" destOrd="0" presId="urn:microsoft.com/office/officeart/2005/8/layout/chevron2"/>
    <dgm:cxn modelId="{1E8B600F-7F7E-4A13-B67B-AD0C2B81587D}" type="presParOf" srcId="{E99BD9F1-CC0C-4153-9A7F-9A4CD127F74C}" destId="{A30DA015-51A7-4E1B-B18E-BC6E70320256}" srcOrd="0" destOrd="0" presId="urn:microsoft.com/office/officeart/2005/8/layout/chevron2"/>
    <dgm:cxn modelId="{0AE86CC6-AC26-405C-962D-63528041A2EB}" type="presParOf" srcId="{E99BD9F1-CC0C-4153-9A7F-9A4CD127F74C}" destId="{9A82C735-EC60-428F-9E17-C4E21F1C1DC6}" srcOrd="1" destOrd="0" presId="urn:microsoft.com/office/officeart/2005/8/layout/chevron2"/>
    <dgm:cxn modelId="{E16BF0DD-99E8-443F-92CB-16C11F7CDBEA}" type="presParOf" srcId="{179AC596-99DF-44B8-A1D2-4F577FD28204}" destId="{5519AEFE-A2B3-41D8-A857-280E2543DEA7}" srcOrd="3" destOrd="0" presId="urn:microsoft.com/office/officeart/2005/8/layout/chevron2"/>
    <dgm:cxn modelId="{8CDA0ABE-F9D0-4281-93BC-5460D6AC8C93}" type="presParOf" srcId="{179AC596-99DF-44B8-A1D2-4F577FD28204}" destId="{B02B31CC-59EC-46CB-9558-C8716E0AA058}" srcOrd="4" destOrd="0" presId="urn:microsoft.com/office/officeart/2005/8/layout/chevron2"/>
    <dgm:cxn modelId="{EEAD3DC8-0257-4856-AC03-382541B5A61C}" type="presParOf" srcId="{B02B31CC-59EC-46CB-9558-C8716E0AA058}" destId="{6F4FD2C8-C274-4E1A-B59D-9E6D43DEA782}" srcOrd="0" destOrd="0" presId="urn:microsoft.com/office/officeart/2005/8/layout/chevron2"/>
    <dgm:cxn modelId="{F7D74226-4DFA-4DC5-A0FC-445E5F03025B}" type="presParOf" srcId="{B02B31CC-59EC-46CB-9558-C8716E0AA058}" destId="{3763ECC4-B242-4CEC-B7C1-524159D934D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6E2016-6465-4156-8E52-01EB76B91F2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0BEB11A-6063-4BCC-8F8E-7DC5DA28C2BB}">
      <dgm:prSet/>
      <dgm:spPr/>
      <dgm:t>
        <a:bodyPr/>
        <a:lstStyle/>
        <a:p>
          <a:r>
            <a:rPr lang="en-US" dirty="0"/>
            <a:t>Acknowledge SUD and chronic disease care as individual yet overlapping and interconnected issues to ensure person-centered, goal-concordant care.</a:t>
          </a:r>
        </a:p>
      </dgm:t>
    </dgm:pt>
    <dgm:pt modelId="{F936C14E-5377-4270-9477-6B79301B1163}" type="parTrans" cxnId="{809A0E43-695B-4ADD-9581-094DF56B44F4}">
      <dgm:prSet/>
      <dgm:spPr/>
      <dgm:t>
        <a:bodyPr/>
        <a:lstStyle/>
        <a:p>
          <a:endParaRPr lang="en-US"/>
        </a:p>
      </dgm:t>
    </dgm:pt>
    <dgm:pt modelId="{F01A8E69-5CD6-4448-B8A6-92768613D0B4}" type="sibTrans" cxnId="{809A0E43-695B-4ADD-9581-094DF56B44F4}">
      <dgm:prSet/>
      <dgm:spPr/>
      <dgm:t>
        <a:bodyPr/>
        <a:lstStyle/>
        <a:p>
          <a:endParaRPr lang="en-US"/>
        </a:p>
      </dgm:t>
    </dgm:pt>
    <dgm:pt modelId="{4BE65EC0-0AE2-4DCF-86A9-3F12DF5293A6}">
      <dgm:prSet/>
      <dgm:spPr/>
      <dgm:t>
        <a:bodyPr/>
        <a:lstStyle/>
        <a:p>
          <a:r>
            <a:rPr lang="en-US"/>
            <a:t>Empower clinicians to integrate age-friendly care into their SUD management.</a:t>
          </a:r>
        </a:p>
      </dgm:t>
    </dgm:pt>
    <dgm:pt modelId="{68048567-3DA8-429D-8FE6-6DC48F52E367}" type="parTrans" cxnId="{BD0724D6-28CA-42C3-9409-CD72D6048D0B}">
      <dgm:prSet/>
      <dgm:spPr/>
      <dgm:t>
        <a:bodyPr/>
        <a:lstStyle/>
        <a:p>
          <a:endParaRPr lang="en-US"/>
        </a:p>
      </dgm:t>
    </dgm:pt>
    <dgm:pt modelId="{224EE79C-5CFE-46D0-8DD2-7F42C42C1662}" type="sibTrans" cxnId="{BD0724D6-28CA-42C3-9409-CD72D6048D0B}">
      <dgm:prSet/>
      <dgm:spPr/>
      <dgm:t>
        <a:bodyPr/>
        <a:lstStyle/>
        <a:p>
          <a:endParaRPr lang="en-US"/>
        </a:p>
      </dgm:t>
    </dgm:pt>
    <dgm:pt modelId="{2A826C8A-4432-47E4-964E-948B01AA8098}" type="pres">
      <dgm:prSet presAssocID="{F86E2016-6465-4156-8E52-01EB76B91F23}" presName="root" presStyleCnt="0">
        <dgm:presLayoutVars>
          <dgm:dir/>
          <dgm:resizeHandles val="exact"/>
        </dgm:presLayoutVars>
      </dgm:prSet>
      <dgm:spPr/>
    </dgm:pt>
    <dgm:pt modelId="{FB0F6192-B93D-48B5-9CF4-9B032AE7A64D}" type="pres">
      <dgm:prSet presAssocID="{C0BEB11A-6063-4BCC-8F8E-7DC5DA28C2BB}" presName="compNode" presStyleCnt="0"/>
      <dgm:spPr/>
    </dgm:pt>
    <dgm:pt modelId="{B61A3277-CF7B-442E-A514-5A7D5A17DBFF}" type="pres">
      <dgm:prSet presAssocID="{C0BEB11A-6063-4BCC-8F8E-7DC5DA28C2BB}" presName="bgRect" presStyleLbl="bgShp" presStyleIdx="0" presStyleCnt="2"/>
      <dgm:spPr/>
    </dgm:pt>
    <dgm:pt modelId="{774A4803-CA6D-460F-ACE0-B1F7120FAFE5}" type="pres">
      <dgm:prSet presAssocID="{C0BEB11A-6063-4BCC-8F8E-7DC5DA28C2B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6E3972A9-C46F-49B4-BB5D-61C1384EB62D}" type="pres">
      <dgm:prSet presAssocID="{C0BEB11A-6063-4BCC-8F8E-7DC5DA28C2BB}" presName="spaceRect" presStyleCnt="0"/>
      <dgm:spPr/>
    </dgm:pt>
    <dgm:pt modelId="{FEDD3458-5DD5-4971-B38D-6F13D9F65D3F}" type="pres">
      <dgm:prSet presAssocID="{C0BEB11A-6063-4BCC-8F8E-7DC5DA28C2BB}" presName="parTx" presStyleLbl="revTx" presStyleIdx="0" presStyleCnt="2">
        <dgm:presLayoutVars>
          <dgm:chMax val="0"/>
          <dgm:chPref val="0"/>
        </dgm:presLayoutVars>
      </dgm:prSet>
      <dgm:spPr/>
    </dgm:pt>
    <dgm:pt modelId="{94E638E7-5866-433C-B9D0-EF92859A802F}" type="pres">
      <dgm:prSet presAssocID="{F01A8E69-5CD6-4448-B8A6-92768613D0B4}" presName="sibTrans" presStyleCnt="0"/>
      <dgm:spPr/>
    </dgm:pt>
    <dgm:pt modelId="{69E02CCA-CECF-4907-9F52-B8C4471E4454}" type="pres">
      <dgm:prSet presAssocID="{4BE65EC0-0AE2-4DCF-86A9-3F12DF5293A6}" presName="compNode" presStyleCnt="0"/>
      <dgm:spPr/>
    </dgm:pt>
    <dgm:pt modelId="{A8420F14-AD33-44D3-8D49-B659DD8E8B11}" type="pres">
      <dgm:prSet presAssocID="{4BE65EC0-0AE2-4DCF-86A9-3F12DF5293A6}" presName="bgRect" presStyleLbl="bgShp" presStyleIdx="1" presStyleCnt="2"/>
      <dgm:spPr/>
    </dgm:pt>
    <dgm:pt modelId="{25717FB8-4D7B-433D-B574-03B3B2D4F6C1}" type="pres">
      <dgm:prSet presAssocID="{4BE65EC0-0AE2-4DCF-86A9-3F12DF5293A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94321540-7C4F-4542-A605-AE9EAFC1B3C8}" type="pres">
      <dgm:prSet presAssocID="{4BE65EC0-0AE2-4DCF-86A9-3F12DF5293A6}" presName="spaceRect" presStyleCnt="0"/>
      <dgm:spPr/>
    </dgm:pt>
    <dgm:pt modelId="{13B4CD75-FC74-40DC-AE30-15BFF24343FA}" type="pres">
      <dgm:prSet presAssocID="{4BE65EC0-0AE2-4DCF-86A9-3F12DF5293A6}" presName="parTx" presStyleLbl="revTx" presStyleIdx="1" presStyleCnt="2">
        <dgm:presLayoutVars>
          <dgm:chMax val="0"/>
          <dgm:chPref val="0"/>
        </dgm:presLayoutVars>
      </dgm:prSet>
      <dgm:spPr/>
    </dgm:pt>
  </dgm:ptLst>
  <dgm:cxnLst>
    <dgm:cxn modelId="{809A0E43-695B-4ADD-9581-094DF56B44F4}" srcId="{F86E2016-6465-4156-8E52-01EB76B91F23}" destId="{C0BEB11A-6063-4BCC-8F8E-7DC5DA28C2BB}" srcOrd="0" destOrd="0" parTransId="{F936C14E-5377-4270-9477-6B79301B1163}" sibTransId="{F01A8E69-5CD6-4448-B8A6-92768613D0B4}"/>
    <dgm:cxn modelId="{D8906A9B-EE2E-499F-8AE5-66FBE2E7B0D3}" type="presOf" srcId="{4BE65EC0-0AE2-4DCF-86A9-3F12DF5293A6}" destId="{13B4CD75-FC74-40DC-AE30-15BFF24343FA}" srcOrd="0" destOrd="0" presId="urn:microsoft.com/office/officeart/2018/2/layout/IconVerticalSolidList"/>
    <dgm:cxn modelId="{2759A6AC-14E7-403B-9A7F-42891B52153C}" type="presOf" srcId="{C0BEB11A-6063-4BCC-8F8E-7DC5DA28C2BB}" destId="{FEDD3458-5DD5-4971-B38D-6F13D9F65D3F}" srcOrd="0" destOrd="0" presId="urn:microsoft.com/office/officeart/2018/2/layout/IconVerticalSolidList"/>
    <dgm:cxn modelId="{BD0724D6-28CA-42C3-9409-CD72D6048D0B}" srcId="{F86E2016-6465-4156-8E52-01EB76B91F23}" destId="{4BE65EC0-0AE2-4DCF-86A9-3F12DF5293A6}" srcOrd="1" destOrd="0" parTransId="{68048567-3DA8-429D-8FE6-6DC48F52E367}" sibTransId="{224EE79C-5CFE-46D0-8DD2-7F42C42C1662}"/>
    <dgm:cxn modelId="{CDFB1EEA-ABAB-4864-BCD2-B97B93FEE256}" type="presOf" srcId="{F86E2016-6465-4156-8E52-01EB76B91F23}" destId="{2A826C8A-4432-47E4-964E-948B01AA8098}" srcOrd="0" destOrd="0" presId="urn:microsoft.com/office/officeart/2018/2/layout/IconVerticalSolidList"/>
    <dgm:cxn modelId="{143C451E-1C18-4C4A-AA4A-2A5665305760}" type="presParOf" srcId="{2A826C8A-4432-47E4-964E-948B01AA8098}" destId="{FB0F6192-B93D-48B5-9CF4-9B032AE7A64D}" srcOrd="0" destOrd="0" presId="urn:microsoft.com/office/officeart/2018/2/layout/IconVerticalSolidList"/>
    <dgm:cxn modelId="{0C8FC9F9-46C5-43F7-B2BE-47392FF2C6BA}" type="presParOf" srcId="{FB0F6192-B93D-48B5-9CF4-9B032AE7A64D}" destId="{B61A3277-CF7B-442E-A514-5A7D5A17DBFF}" srcOrd="0" destOrd="0" presId="urn:microsoft.com/office/officeart/2018/2/layout/IconVerticalSolidList"/>
    <dgm:cxn modelId="{9DEE9F8D-2DD9-4C43-938A-D75F1C503285}" type="presParOf" srcId="{FB0F6192-B93D-48B5-9CF4-9B032AE7A64D}" destId="{774A4803-CA6D-460F-ACE0-B1F7120FAFE5}" srcOrd="1" destOrd="0" presId="urn:microsoft.com/office/officeart/2018/2/layout/IconVerticalSolidList"/>
    <dgm:cxn modelId="{41F20AE0-8995-4CEB-9E55-B603D4975013}" type="presParOf" srcId="{FB0F6192-B93D-48B5-9CF4-9B032AE7A64D}" destId="{6E3972A9-C46F-49B4-BB5D-61C1384EB62D}" srcOrd="2" destOrd="0" presId="urn:microsoft.com/office/officeart/2018/2/layout/IconVerticalSolidList"/>
    <dgm:cxn modelId="{97E1978E-C4FC-4B4E-A238-2AF48DD33EE9}" type="presParOf" srcId="{FB0F6192-B93D-48B5-9CF4-9B032AE7A64D}" destId="{FEDD3458-5DD5-4971-B38D-6F13D9F65D3F}" srcOrd="3" destOrd="0" presId="urn:microsoft.com/office/officeart/2018/2/layout/IconVerticalSolidList"/>
    <dgm:cxn modelId="{AD6A2B93-A23C-49C9-8313-C71F34F7933E}" type="presParOf" srcId="{2A826C8A-4432-47E4-964E-948B01AA8098}" destId="{94E638E7-5866-433C-B9D0-EF92859A802F}" srcOrd="1" destOrd="0" presId="urn:microsoft.com/office/officeart/2018/2/layout/IconVerticalSolidList"/>
    <dgm:cxn modelId="{A9EEE087-12FD-4EE2-9B69-41714FDE518C}" type="presParOf" srcId="{2A826C8A-4432-47E4-964E-948B01AA8098}" destId="{69E02CCA-CECF-4907-9F52-B8C4471E4454}" srcOrd="2" destOrd="0" presId="urn:microsoft.com/office/officeart/2018/2/layout/IconVerticalSolidList"/>
    <dgm:cxn modelId="{8CE03119-8B76-4668-AD7E-B7523D26B548}" type="presParOf" srcId="{69E02CCA-CECF-4907-9F52-B8C4471E4454}" destId="{A8420F14-AD33-44D3-8D49-B659DD8E8B11}" srcOrd="0" destOrd="0" presId="urn:microsoft.com/office/officeart/2018/2/layout/IconVerticalSolidList"/>
    <dgm:cxn modelId="{2665211E-DFEE-478E-8A90-4EF6B9B62CD6}" type="presParOf" srcId="{69E02CCA-CECF-4907-9F52-B8C4471E4454}" destId="{25717FB8-4D7B-433D-B574-03B3B2D4F6C1}" srcOrd="1" destOrd="0" presId="urn:microsoft.com/office/officeart/2018/2/layout/IconVerticalSolidList"/>
    <dgm:cxn modelId="{9B200772-23F7-4CE1-A62D-8D1E83B4CA08}" type="presParOf" srcId="{69E02CCA-CECF-4907-9F52-B8C4471E4454}" destId="{94321540-7C4F-4542-A605-AE9EAFC1B3C8}" srcOrd="2" destOrd="0" presId="urn:microsoft.com/office/officeart/2018/2/layout/IconVerticalSolidList"/>
    <dgm:cxn modelId="{5FEE74D6-1A01-4045-993B-7BC1D09AA6C4}" type="presParOf" srcId="{69E02CCA-CECF-4907-9F52-B8C4471E4454}" destId="{13B4CD75-FC74-40DC-AE30-15BFF24343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F313A-FE7C-4C03-8576-8EF60366497E}">
      <dsp:nvSpPr>
        <dsp:cNvPr id="0" name=""/>
        <dsp:cNvSpPr/>
      </dsp:nvSpPr>
      <dsp:spPr>
        <a:xfrm>
          <a:off x="545914" y="69151"/>
          <a:ext cx="1430717" cy="143071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Comorbidity</a:t>
          </a:r>
        </a:p>
      </dsp:txBody>
      <dsp:txXfrm>
        <a:off x="736677" y="319526"/>
        <a:ext cx="1049192" cy="643822"/>
      </dsp:txXfrm>
    </dsp:sp>
    <dsp:sp modelId="{10227ACC-FC49-4F5F-8AF4-7ECB29152C57}">
      <dsp:nvSpPr>
        <dsp:cNvPr id="0" name=""/>
        <dsp:cNvSpPr/>
      </dsp:nvSpPr>
      <dsp:spPr>
        <a:xfrm>
          <a:off x="1062165" y="963349"/>
          <a:ext cx="1430717" cy="143071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Frailty</a:t>
          </a:r>
        </a:p>
      </dsp:txBody>
      <dsp:txXfrm>
        <a:off x="1499726" y="1332952"/>
        <a:ext cx="858430" cy="786894"/>
      </dsp:txXfrm>
    </dsp:sp>
    <dsp:sp modelId="{5A16A993-946D-41E5-824B-7EE8C83FFD86}">
      <dsp:nvSpPr>
        <dsp:cNvPr id="0" name=""/>
        <dsp:cNvSpPr/>
      </dsp:nvSpPr>
      <dsp:spPr>
        <a:xfrm>
          <a:off x="29664" y="963349"/>
          <a:ext cx="1430717" cy="143071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Disability</a:t>
          </a:r>
        </a:p>
      </dsp:txBody>
      <dsp:txXfrm>
        <a:off x="164389" y="1332952"/>
        <a:ext cx="858430" cy="786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8E523-E6E4-4630-BFEE-A42C4D40BA84}">
      <dsp:nvSpPr>
        <dsp:cNvPr id="0" name=""/>
        <dsp:cNvSpPr/>
      </dsp:nvSpPr>
      <dsp:spPr>
        <a:xfrm>
          <a:off x="0" y="59114"/>
          <a:ext cx="8686800" cy="2930824"/>
        </a:xfrm>
        <a:prstGeom prst="roundRect">
          <a:avLst>
            <a:gd name="adj" fmla="val 10000"/>
          </a:avLst>
        </a:prstGeom>
        <a:no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12D765-5FA1-4C5D-8D2F-A1D5173936A9}">
      <dsp:nvSpPr>
        <dsp:cNvPr id="0" name=""/>
        <dsp:cNvSpPr/>
      </dsp:nvSpPr>
      <dsp:spPr>
        <a:xfrm>
          <a:off x="263394" y="390776"/>
          <a:ext cx="1511112" cy="214927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F4AC5C-1996-4160-9AF2-6C337D940527}">
      <dsp:nvSpPr>
        <dsp:cNvPr id="0" name=""/>
        <dsp:cNvSpPr/>
      </dsp:nvSpPr>
      <dsp:spPr>
        <a:xfrm rot="10800000">
          <a:off x="263394" y="2930824"/>
          <a:ext cx="1511112" cy="3582118"/>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wordArtVert"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dirty="0"/>
            <a:t>MIND</a:t>
          </a:r>
        </a:p>
      </dsp:txBody>
      <dsp:txXfrm rot="10800000">
        <a:off x="309866" y="2930824"/>
        <a:ext cx="1418168" cy="3535646"/>
      </dsp:txXfrm>
    </dsp:sp>
    <dsp:sp modelId="{8E7D5F39-9F55-43E2-AC65-C77CA8F4ADA4}">
      <dsp:nvSpPr>
        <dsp:cNvPr id="0" name=""/>
        <dsp:cNvSpPr/>
      </dsp:nvSpPr>
      <dsp:spPr>
        <a:xfrm>
          <a:off x="1925619" y="390776"/>
          <a:ext cx="1511112" cy="214927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B0B40F-0827-4B88-BF2D-E4DFA844850A}">
      <dsp:nvSpPr>
        <dsp:cNvPr id="0" name=""/>
        <dsp:cNvSpPr/>
      </dsp:nvSpPr>
      <dsp:spPr>
        <a:xfrm rot="10800000">
          <a:off x="1925619" y="2930824"/>
          <a:ext cx="1511112" cy="3582118"/>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wordArtVert"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MOBILITY</a:t>
          </a:r>
        </a:p>
      </dsp:txBody>
      <dsp:txXfrm rot="10800000">
        <a:off x="1972091" y="2930824"/>
        <a:ext cx="1418168" cy="3535646"/>
      </dsp:txXfrm>
    </dsp:sp>
    <dsp:sp modelId="{B937FDEB-719D-4D11-A11D-8885D8D1C787}">
      <dsp:nvSpPr>
        <dsp:cNvPr id="0" name=""/>
        <dsp:cNvSpPr/>
      </dsp:nvSpPr>
      <dsp:spPr>
        <a:xfrm>
          <a:off x="3587843" y="390776"/>
          <a:ext cx="1511112" cy="214927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C07057-167A-438C-9B5A-0CBB00B86EF3}">
      <dsp:nvSpPr>
        <dsp:cNvPr id="0" name=""/>
        <dsp:cNvSpPr/>
      </dsp:nvSpPr>
      <dsp:spPr>
        <a:xfrm rot="10800000">
          <a:off x="3587843" y="2930824"/>
          <a:ext cx="1511112" cy="3582118"/>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wordArtVert"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t>MEDICATIONS</a:t>
          </a:r>
        </a:p>
      </dsp:txBody>
      <dsp:txXfrm rot="10800000">
        <a:off x="3634315" y="2930824"/>
        <a:ext cx="1418168" cy="3535646"/>
      </dsp:txXfrm>
    </dsp:sp>
    <dsp:sp modelId="{0DD1F29F-8B34-4B25-8AE1-C6E40BFDB0D8}">
      <dsp:nvSpPr>
        <dsp:cNvPr id="0" name=""/>
        <dsp:cNvSpPr/>
      </dsp:nvSpPr>
      <dsp:spPr>
        <a:xfrm>
          <a:off x="5250067" y="390776"/>
          <a:ext cx="1511112" cy="2149271"/>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59F9EE-084D-44CF-861E-1811273C4017}">
      <dsp:nvSpPr>
        <dsp:cNvPr id="0" name=""/>
        <dsp:cNvSpPr/>
      </dsp:nvSpPr>
      <dsp:spPr>
        <a:xfrm rot="10800000">
          <a:off x="5250067" y="2930824"/>
          <a:ext cx="1511112" cy="3582118"/>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wordArtVert"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MULTI</a:t>
          </a:r>
        </a:p>
        <a:p>
          <a:pPr marL="0" lvl="0" indent="0" algn="ctr" defTabSz="800100">
            <a:lnSpc>
              <a:spcPct val="90000"/>
            </a:lnSpc>
            <a:spcBef>
              <a:spcPct val="0"/>
            </a:spcBef>
            <a:spcAft>
              <a:spcPct val="35000"/>
            </a:spcAft>
            <a:buNone/>
          </a:pPr>
          <a:r>
            <a:rPr lang="en-US" sz="1800" kern="1200" dirty="0"/>
            <a:t>COMPLEXITY</a:t>
          </a:r>
        </a:p>
      </dsp:txBody>
      <dsp:txXfrm rot="10800000">
        <a:off x="5296539" y="2930824"/>
        <a:ext cx="1418168" cy="3535646"/>
      </dsp:txXfrm>
    </dsp:sp>
    <dsp:sp modelId="{C9BCCB3A-E937-42ED-AF64-F961CC8283FA}">
      <dsp:nvSpPr>
        <dsp:cNvPr id="0" name=""/>
        <dsp:cNvSpPr/>
      </dsp:nvSpPr>
      <dsp:spPr>
        <a:xfrm>
          <a:off x="6912292" y="390776"/>
          <a:ext cx="1511112" cy="2149271"/>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4655CD-B107-4D81-8E5F-5D9097841AD8}">
      <dsp:nvSpPr>
        <dsp:cNvPr id="0" name=""/>
        <dsp:cNvSpPr/>
      </dsp:nvSpPr>
      <dsp:spPr>
        <a:xfrm rot="10800000">
          <a:off x="6912292" y="2930824"/>
          <a:ext cx="1511112" cy="3582118"/>
        </a:xfrm>
        <a:prstGeom prst="round2SameRect">
          <a:avLst>
            <a:gd name="adj1" fmla="val 10500"/>
            <a:gd name="adj2" fmla="val 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wordArtVert"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WHAT MATTERS</a:t>
          </a:r>
        </a:p>
      </dsp:txBody>
      <dsp:txXfrm rot="10800000">
        <a:off x="6958764" y="2930824"/>
        <a:ext cx="1418168" cy="3535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75FEC-6582-4CF5-98B5-AAE153B333E3}">
      <dsp:nvSpPr>
        <dsp:cNvPr id="0" name=""/>
        <dsp:cNvSpPr/>
      </dsp:nvSpPr>
      <dsp:spPr>
        <a:xfrm rot="5400000">
          <a:off x="-281021" y="285464"/>
          <a:ext cx="1873474" cy="1311431"/>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Screen</a:t>
          </a:r>
        </a:p>
      </dsp:txBody>
      <dsp:txXfrm rot="-5400000">
        <a:off x="1" y="660159"/>
        <a:ext cx="1311431" cy="562043"/>
      </dsp:txXfrm>
    </dsp:sp>
    <dsp:sp modelId="{7241C1CD-E699-4FBA-A6B4-878F29C3D37E}">
      <dsp:nvSpPr>
        <dsp:cNvPr id="0" name=""/>
        <dsp:cNvSpPr/>
      </dsp:nvSpPr>
      <dsp:spPr>
        <a:xfrm rot="5400000">
          <a:off x="4372983" y="-3057108"/>
          <a:ext cx="1217758" cy="7340862"/>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Do you feel unsteady when standing or walking?</a:t>
          </a:r>
        </a:p>
        <a:p>
          <a:pPr marL="228600" lvl="1" indent="-228600" algn="l" defTabSz="889000">
            <a:lnSpc>
              <a:spcPct val="90000"/>
            </a:lnSpc>
            <a:spcBef>
              <a:spcPct val="0"/>
            </a:spcBef>
            <a:spcAft>
              <a:spcPct val="15000"/>
            </a:spcAft>
            <a:buChar char="•"/>
          </a:pPr>
          <a:r>
            <a:rPr lang="en-US" sz="2000" kern="1200" dirty="0"/>
            <a:t>Are you worried about falling?</a:t>
          </a:r>
        </a:p>
        <a:p>
          <a:pPr marL="228600" lvl="1" indent="-228600" algn="l" defTabSz="889000">
            <a:lnSpc>
              <a:spcPct val="90000"/>
            </a:lnSpc>
            <a:spcBef>
              <a:spcPct val="0"/>
            </a:spcBef>
            <a:spcAft>
              <a:spcPct val="15000"/>
            </a:spcAft>
            <a:buChar char="•"/>
          </a:pPr>
          <a:r>
            <a:rPr lang="en-US" sz="2000" kern="1200" dirty="0"/>
            <a:t>Have you fallen in the past year?</a:t>
          </a:r>
        </a:p>
      </dsp:txBody>
      <dsp:txXfrm rot="-5400000">
        <a:off x="1311431" y="63890"/>
        <a:ext cx="7281416" cy="1098866"/>
      </dsp:txXfrm>
    </dsp:sp>
    <dsp:sp modelId="{A30DA015-51A7-4E1B-B18E-BC6E70320256}">
      <dsp:nvSpPr>
        <dsp:cNvPr id="0" name=""/>
        <dsp:cNvSpPr/>
      </dsp:nvSpPr>
      <dsp:spPr>
        <a:xfrm rot="5400000">
          <a:off x="-281021" y="1967662"/>
          <a:ext cx="1873474" cy="1311431"/>
        </a:xfrm>
        <a:prstGeom prst="chevron">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Assess</a:t>
          </a:r>
        </a:p>
      </dsp:txBody>
      <dsp:txXfrm rot="-5400000">
        <a:off x="1" y="2342357"/>
        <a:ext cx="1311431" cy="562043"/>
      </dsp:txXfrm>
    </dsp:sp>
    <dsp:sp modelId="{9A82C735-EC60-428F-9E17-C4E21F1C1DC6}">
      <dsp:nvSpPr>
        <dsp:cNvPr id="0" name=""/>
        <dsp:cNvSpPr/>
      </dsp:nvSpPr>
      <dsp:spPr>
        <a:xfrm rot="5400000">
          <a:off x="4372983" y="-1374911"/>
          <a:ext cx="1217758" cy="7340862"/>
        </a:xfrm>
        <a:prstGeom prst="round2Same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Evaluate gait, strength, and balance</a:t>
          </a:r>
        </a:p>
        <a:p>
          <a:pPr marL="228600" lvl="1" indent="-228600" algn="l" defTabSz="889000">
            <a:lnSpc>
              <a:spcPct val="90000"/>
            </a:lnSpc>
            <a:spcBef>
              <a:spcPct val="0"/>
            </a:spcBef>
            <a:spcAft>
              <a:spcPct val="15000"/>
            </a:spcAft>
            <a:buChar char="•"/>
          </a:pPr>
          <a:r>
            <a:rPr lang="en-US" sz="2000" kern="1200" dirty="0"/>
            <a:t>Assess orthostatic blood pressure</a:t>
          </a:r>
        </a:p>
        <a:p>
          <a:pPr marL="228600" lvl="1" indent="-228600" algn="l" defTabSz="889000">
            <a:lnSpc>
              <a:spcPct val="90000"/>
            </a:lnSpc>
            <a:spcBef>
              <a:spcPct val="0"/>
            </a:spcBef>
            <a:spcAft>
              <a:spcPct val="15000"/>
            </a:spcAft>
            <a:buChar char="•"/>
          </a:pPr>
          <a:r>
            <a:rPr lang="en-US" sz="2000" kern="1200" dirty="0"/>
            <a:t>Ask for potential environmental hazards (extrinsic factors)</a:t>
          </a:r>
        </a:p>
        <a:p>
          <a:pPr marL="228600" lvl="1" indent="-228600" algn="l" defTabSz="889000">
            <a:lnSpc>
              <a:spcPct val="90000"/>
            </a:lnSpc>
            <a:spcBef>
              <a:spcPct val="0"/>
            </a:spcBef>
            <a:spcAft>
              <a:spcPct val="15000"/>
            </a:spcAft>
            <a:buChar char="•"/>
          </a:pPr>
          <a:r>
            <a:rPr lang="en-US" sz="2000" kern="1200" dirty="0"/>
            <a:t>Assess for intrinsic factors </a:t>
          </a:r>
        </a:p>
      </dsp:txBody>
      <dsp:txXfrm rot="-5400000">
        <a:off x="1311431" y="1746087"/>
        <a:ext cx="7281416" cy="1098866"/>
      </dsp:txXfrm>
    </dsp:sp>
    <dsp:sp modelId="{6F4FD2C8-C274-4E1A-B59D-9E6D43DEA782}">
      <dsp:nvSpPr>
        <dsp:cNvPr id="0" name=""/>
        <dsp:cNvSpPr/>
      </dsp:nvSpPr>
      <dsp:spPr>
        <a:xfrm rot="5400000">
          <a:off x="-281021" y="3649859"/>
          <a:ext cx="1873474" cy="1311431"/>
        </a:xfrm>
        <a:prstGeom prst="chevron">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Intervene</a:t>
          </a:r>
        </a:p>
      </dsp:txBody>
      <dsp:txXfrm rot="-5400000">
        <a:off x="1" y="4024554"/>
        <a:ext cx="1311431" cy="562043"/>
      </dsp:txXfrm>
    </dsp:sp>
    <dsp:sp modelId="{3763ECC4-B242-4CEC-B7C1-524159D934DC}">
      <dsp:nvSpPr>
        <dsp:cNvPr id="0" name=""/>
        <dsp:cNvSpPr/>
      </dsp:nvSpPr>
      <dsp:spPr>
        <a:xfrm rot="5400000">
          <a:off x="4372983" y="307286"/>
          <a:ext cx="1217758" cy="7340862"/>
        </a:xfrm>
        <a:prstGeom prst="round2Same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Refer to Physical/Occupational Therapy</a:t>
          </a:r>
        </a:p>
        <a:p>
          <a:pPr marL="228600" lvl="1" indent="-228600" algn="l" defTabSz="889000">
            <a:lnSpc>
              <a:spcPct val="90000"/>
            </a:lnSpc>
            <a:spcBef>
              <a:spcPct val="0"/>
            </a:spcBef>
            <a:spcAft>
              <a:spcPct val="15000"/>
            </a:spcAft>
            <a:buChar char="•"/>
          </a:pPr>
          <a:r>
            <a:rPr lang="en-US" sz="2000" kern="1200" dirty="0"/>
            <a:t>Optimize medications</a:t>
          </a:r>
        </a:p>
        <a:p>
          <a:pPr marL="228600" lvl="1" indent="-228600" algn="l" defTabSz="889000">
            <a:lnSpc>
              <a:spcPct val="90000"/>
            </a:lnSpc>
            <a:spcBef>
              <a:spcPct val="0"/>
            </a:spcBef>
            <a:spcAft>
              <a:spcPct val="15000"/>
            </a:spcAft>
            <a:buChar char="•"/>
          </a:pPr>
          <a:r>
            <a:rPr lang="en-US" sz="2000" kern="1200" dirty="0"/>
            <a:t>Refer patient for home safety evaluation (home PT/OT)</a:t>
          </a:r>
        </a:p>
        <a:p>
          <a:pPr marL="228600" lvl="1" indent="-228600" algn="l" defTabSz="889000">
            <a:lnSpc>
              <a:spcPct val="90000"/>
            </a:lnSpc>
            <a:spcBef>
              <a:spcPct val="0"/>
            </a:spcBef>
            <a:spcAft>
              <a:spcPct val="15000"/>
            </a:spcAft>
            <a:buChar char="•"/>
          </a:pPr>
          <a:r>
            <a:rPr lang="en-US" sz="2000" kern="1200" dirty="0"/>
            <a:t>Refer to eye clinic, podiatry clinic</a:t>
          </a:r>
        </a:p>
      </dsp:txBody>
      <dsp:txXfrm rot="-5400000">
        <a:off x="1311431" y="3428284"/>
        <a:ext cx="7281416" cy="1098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A3277-CF7B-442E-A514-5A7D5A17DBFF}">
      <dsp:nvSpPr>
        <dsp:cNvPr id="0" name=""/>
        <dsp:cNvSpPr/>
      </dsp:nvSpPr>
      <dsp:spPr>
        <a:xfrm>
          <a:off x="0" y="708097"/>
          <a:ext cx="78867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4A4803-CA6D-460F-ACE0-B1F7120FAFE5}">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DD3458-5DD5-4971-B38D-6F13D9F65D3F}">
      <dsp:nvSpPr>
        <dsp:cNvPr id="0" name=""/>
        <dsp:cNvSpPr/>
      </dsp:nvSpPr>
      <dsp:spPr>
        <a:xfrm>
          <a:off x="1509882" y="708097"/>
          <a:ext cx="63768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977900">
            <a:lnSpc>
              <a:spcPct val="90000"/>
            </a:lnSpc>
            <a:spcBef>
              <a:spcPct val="0"/>
            </a:spcBef>
            <a:spcAft>
              <a:spcPct val="35000"/>
            </a:spcAft>
            <a:buNone/>
          </a:pPr>
          <a:r>
            <a:rPr lang="en-US" sz="2200" kern="1200" dirty="0"/>
            <a:t>Acknowledge SUD and chronic disease care as individual yet overlapping and interconnected issues to ensure person-centered, goal-concordant care.</a:t>
          </a:r>
        </a:p>
      </dsp:txBody>
      <dsp:txXfrm>
        <a:off x="1509882" y="708097"/>
        <a:ext cx="6376817" cy="1307257"/>
      </dsp:txXfrm>
    </dsp:sp>
    <dsp:sp modelId="{A8420F14-AD33-44D3-8D49-B659DD8E8B11}">
      <dsp:nvSpPr>
        <dsp:cNvPr id="0" name=""/>
        <dsp:cNvSpPr/>
      </dsp:nvSpPr>
      <dsp:spPr>
        <a:xfrm>
          <a:off x="0" y="2342169"/>
          <a:ext cx="78867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717FB8-4D7B-433D-B574-03B3B2D4F6C1}">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B4CD75-FC74-40DC-AE30-15BFF24343FA}">
      <dsp:nvSpPr>
        <dsp:cNvPr id="0" name=""/>
        <dsp:cNvSpPr/>
      </dsp:nvSpPr>
      <dsp:spPr>
        <a:xfrm>
          <a:off x="1509882" y="2342169"/>
          <a:ext cx="63768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977900">
            <a:lnSpc>
              <a:spcPct val="90000"/>
            </a:lnSpc>
            <a:spcBef>
              <a:spcPct val="0"/>
            </a:spcBef>
            <a:spcAft>
              <a:spcPct val="35000"/>
            </a:spcAft>
            <a:buNone/>
          </a:pPr>
          <a:r>
            <a:rPr lang="en-US" sz="2200" kern="1200"/>
            <a:t>Empower clinicians to integrate age-friendly care into their SUD management.</a:t>
          </a:r>
        </a:p>
      </dsp:txBody>
      <dsp:txXfrm>
        <a:off x="1509882" y="2342169"/>
        <a:ext cx="6376817" cy="130725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1726C-3E3C-DB44-A94C-EF94A846C769}" type="datetimeFigureOut">
              <a:rPr lang="en-US" smtClean="0"/>
              <a:t>11/2/2023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2BC3C-15BD-F84D-9383-01F04A492AEC}" type="slidenum">
              <a:rPr lang="en-US" smtClean="0"/>
              <a:t>‹#›</a:t>
            </a:fld>
            <a:endParaRPr lang="en-US"/>
          </a:p>
        </p:txBody>
      </p:sp>
    </p:spTree>
    <p:extLst>
      <p:ext uri="{BB962C8B-B14F-4D97-AF65-F5344CB8AC3E}">
        <p14:creationId xmlns:p14="http://schemas.microsoft.com/office/powerpoint/2010/main" val="852811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atientprioritiescare.org/" TargetMode="External"/><Relationship Id="rId7" Type="http://schemas.openxmlformats.org/officeDocument/2006/relationships/hyperlink" Target="https://prepareforyourcare.org/"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theconversationproject.org/" TargetMode="External"/><Relationship Id="rId5" Type="http://schemas.openxmlformats.org/officeDocument/2006/relationships/hyperlink" Target="https://myhealthpriorities.org/" TargetMode="External"/><Relationship Id="rId4" Type="http://schemas.openxmlformats.org/officeDocument/2006/relationships/hyperlink" Target="https://polst.org/"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olst.or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ncbi.nlm.nih.gov/pmc/articles/PMC8054920/"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americanaddictioncenters.org/rehab-guide/elderly"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northernillinoisrecovery.com/programs/senior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symphonynetwork.com/levels-of-car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9215" marR="111125" indent="6350" algn="l">
              <a:spcBef>
                <a:spcPts val="270"/>
              </a:spcBef>
            </a:pPr>
            <a:r>
              <a:rPr lang="en-US" sz="1800" b="0" i="0" dirty="0">
                <a:solidFill>
                  <a:srgbClr val="262323"/>
                </a:solidFill>
                <a:effectLst/>
                <a:latin typeface="Arial" panose="020B0604020202020204" pitchFamily="34" charset="0"/>
              </a:rPr>
              <a:t>•</a:t>
            </a:r>
            <a:r>
              <a:rPr lang="en-US" sz="1800" b="0" i="0" spc="200" dirty="0">
                <a:solidFill>
                  <a:srgbClr val="262323"/>
                </a:solidFill>
                <a:effectLst/>
                <a:latin typeface="Arial" panose="020B0604020202020204" pitchFamily="34" charset="0"/>
              </a:rPr>
              <a:t> Part 1:</a:t>
            </a:r>
            <a:r>
              <a:rPr lang="en-US" sz="1800" b="0" i="1" dirty="0">
                <a:solidFill>
                  <a:srgbClr val="262323"/>
                </a:solidFill>
                <a:effectLst/>
                <a:latin typeface="Times New Roman" panose="02020603050405020304" pitchFamily="18" charset="0"/>
              </a:rPr>
              <a:t>0-5minutes. </a:t>
            </a:r>
            <a:r>
              <a:rPr lang="en-US" sz="1800" b="0" i="0" dirty="0">
                <a:solidFill>
                  <a:srgbClr val="262323"/>
                </a:solidFill>
                <a:effectLst/>
                <a:latin typeface="Arial" panose="020B0604020202020204" pitchFamily="34" charset="0"/>
              </a:rPr>
              <a:t>Introduction</a:t>
            </a:r>
            <a:r>
              <a:rPr lang="en-US" sz="1800" b="0" i="0" spc="17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and review</a:t>
            </a:r>
            <a:r>
              <a:rPr lang="en-US" sz="1800" b="0" i="0" spc="18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of Learning</a:t>
            </a:r>
            <a:r>
              <a:rPr lang="en-US" sz="1800" b="0" i="0" spc="17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Objectives</a:t>
            </a:r>
            <a:r>
              <a:rPr lang="en-US" sz="1800" b="0" i="0" spc="200" dirty="0">
                <a:solidFill>
                  <a:srgbClr val="262323"/>
                </a:solidFill>
                <a:effectLst/>
                <a:latin typeface="Arial" panose="020B0604020202020204" pitchFamily="34" charset="0"/>
              </a:rPr>
              <a:t> [INA]</a:t>
            </a:r>
            <a:br>
              <a:rPr lang="en-US" sz="1800" b="0" i="0" dirty="0">
                <a:solidFill>
                  <a:srgbClr val="000000"/>
                </a:solidFill>
                <a:effectLst/>
                <a:latin typeface="Arial" panose="020B0604020202020204" pitchFamily="34" charset="0"/>
              </a:rPr>
            </a:br>
            <a:endParaRPr lang="en-US" sz="1800" b="0" i="0" dirty="0">
              <a:solidFill>
                <a:srgbClr val="000000"/>
              </a:solidFill>
              <a:effectLst/>
              <a:latin typeface="Arial" panose="020B0604020202020204" pitchFamily="34" charset="0"/>
            </a:endParaRPr>
          </a:p>
          <a:p>
            <a:pPr marL="69215" marR="111125" indent="6350" algn="l">
              <a:spcBef>
                <a:spcPts val="270"/>
              </a:spcBef>
            </a:pPr>
            <a:r>
              <a:rPr lang="en-US" sz="1800" b="0" i="0" dirty="0">
                <a:solidFill>
                  <a:srgbClr val="262323"/>
                </a:solidFill>
                <a:effectLst/>
                <a:latin typeface="Arial" panose="020B0604020202020204" pitchFamily="34" charset="0"/>
              </a:rPr>
              <a:t>•</a:t>
            </a:r>
            <a:r>
              <a:rPr lang="en-US" sz="1800" b="0" i="0" spc="200" dirty="0">
                <a:solidFill>
                  <a:srgbClr val="262323"/>
                </a:solidFill>
                <a:effectLst/>
                <a:latin typeface="Arial" panose="020B0604020202020204" pitchFamily="34" charset="0"/>
              </a:rPr>
              <a:t> Part 2: </a:t>
            </a:r>
            <a:r>
              <a:rPr lang="en-US" sz="1800" b="0" i="1" dirty="0">
                <a:solidFill>
                  <a:srgbClr val="262323"/>
                </a:solidFill>
                <a:effectLst/>
                <a:latin typeface="Times New Roman" panose="02020603050405020304" pitchFamily="18" charset="0"/>
              </a:rPr>
              <a:t>6-25 minutes</a:t>
            </a:r>
            <a:r>
              <a:rPr lang="en-US" sz="1800" b="0" i="1" dirty="0">
                <a:solidFill>
                  <a:srgbClr val="464242"/>
                </a:solidFill>
                <a:effectLst/>
                <a:latin typeface="Times New Roman" panose="02020603050405020304" pitchFamily="18" charset="0"/>
              </a:rPr>
              <a:t>: </a:t>
            </a:r>
            <a:r>
              <a:rPr lang="en-US" sz="1800" b="1" i="0" dirty="0">
                <a:solidFill>
                  <a:srgbClr val="262323"/>
                </a:solidFill>
                <a:effectLst/>
                <a:latin typeface="Arial" panose="020B0604020202020204" pitchFamily="34" charset="0"/>
              </a:rPr>
              <a:t>We will</a:t>
            </a:r>
            <a:r>
              <a:rPr lang="en-US" sz="1800" b="1" i="0" spc="-40" dirty="0">
                <a:solidFill>
                  <a:srgbClr val="262323"/>
                </a:solidFill>
                <a:effectLst/>
                <a:latin typeface="Arial" panose="020B0604020202020204" pitchFamily="34" charset="0"/>
              </a:rPr>
              <a:t> </a:t>
            </a:r>
            <a:r>
              <a:rPr lang="en-US" sz="1800" b="1" i="0" dirty="0">
                <a:solidFill>
                  <a:srgbClr val="262323"/>
                </a:solidFill>
                <a:effectLst/>
                <a:latin typeface="Arial" panose="020B0604020202020204" pitchFamily="34" charset="0"/>
              </a:rPr>
              <a:t>describe the epidemiology and pathophysiology behind the high prevalence of accelerated aging leading to age-related conditions</a:t>
            </a:r>
            <a:r>
              <a:rPr lang="en-US" sz="1800" b="1" i="0" spc="200" dirty="0">
                <a:solidFill>
                  <a:srgbClr val="262323"/>
                </a:solidFill>
                <a:effectLst/>
                <a:latin typeface="Arial" panose="020B0604020202020204" pitchFamily="34" charset="0"/>
              </a:rPr>
              <a:t> </a:t>
            </a:r>
            <a:r>
              <a:rPr lang="en-US" sz="1800" b="1" i="0" dirty="0">
                <a:solidFill>
                  <a:srgbClr val="262323"/>
                </a:solidFill>
                <a:effectLst/>
                <a:latin typeface="Arial" panose="020B0604020202020204" pitchFamily="34" charset="0"/>
              </a:rPr>
              <a:t>like</a:t>
            </a:r>
            <a:r>
              <a:rPr lang="en-US" sz="1800" b="1" i="0" spc="65" dirty="0">
                <a:solidFill>
                  <a:srgbClr val="262323"/>
                </a:solidFill>
                <a:effectLst/>
                <a:latin typeface="Arial" panose="020B0604020202020204" pitchFamily="34" charset="0"/>
              </a:rPr>
              <a:t> </a:t>
            </a:r>
            <a:r>
              <a:rPr lang="en-US" sz="1800" b="1" i="0" dirty="0" err="1">
                <a:solidFill>
                  <a:srgbClr val="262323"/>
                </a:solidFill>
                <a:effectLst/>
                <a:latin typeface="Arial" panose="020B0604020202020204" pitchFamily="34" charset="0"/>
              </a:rPr>
              <a:t>frailty,falls</a:t>
            </a:r>
            <a:r>
              <a:rPr lang="en-US" sz="1800" b="1" i="0" dirty="0">
                <a:solidFill>
                  <a:srgbClr val="464242"/>
                </a:solidFill>
                <a:effectLst/>
                <a:latin typeface="Arial" panose="020B0604020202020204" pitchFamily="34" charset="0"/>
              </a:rPr>
              <a:t>,</a:t>
            </a:r>
            <a:r>
              <a:rPr lang="en-US" sz="1800" b="1" i="0" spc="-30" dirty="0">
                <a:solidFill>
                  <a:srgbClr val="464242"/>
                </a:solidFill>
                <a:effectLst/>
                <a:latin typeface="Arial" panose="020B0604020202020204" pitchFamily="34" charset="0"/>
              </a:rPr>
              <a:t> </a:t>
            </a:r>
            <a:r>
              <a:rPr lang="en-US" sz="1800" b="1" i="0" dirty="0">
                <a:solidFill>
                  <a:srgbClr val="262323"/>
                </a:solidFill>
                <a:effectLst/>
                <a:latin typeface="Arial" panose="020B0604020202020204" pitchFamily="34" charset="0"/>
              </a:rPr>
              <a:t>cognitive</a:t>
            </a:r>
            <a:r>
              <a:rPr lang="en-US" sz="1800" b="1" i="0" spc="150" dirty="0">
                <a:solidFill>
                  <a:srgbClr val="262323"/>
                </a:solidFill>
                <a:effectLst/>
                <a:latin typeface="Arial" panose="020B0604020202020204" pitchFamily="34" charset="0"/>
              </a:rPr>
              <a:t> </a:t>
            </a:r>
            <a:r>
              <a:rPr lang="en-US" sz="1800" b="1" i="0" dirty="0" err="1">
                <a:solidFill>
                  <a:srgbClr val="262323"/>
                </a:solidFill>
                <a:effectLst/>
                <a:latin typeface="Arial" panose="020B0604020202020204" pitchFamily="34" charset="0"/>
              </a:rPr>
              <a:t>impairment</a:t>
            </a:r>
            <a:r>
              <a:rPr lang="en-US" sz="1800" b="1" i="0" dirty="0" err="1">
                <a:solidFill>
                  <a:srgbClr val="464242"/>
                </a:solidFill>
                <a:effectLst/>
                <a:latin typeface="Arial" panose="020B0604020202020204" pitchFamily="34" charset="0"/>
              </a:rPr>
              <a:t>,</a:t>
            </a:r>
            <a:r>
              <a:rPr lang="en-US" sz="1800" b="1" i="0" dirty="0" err="1">
                <a:solidFill>
                  <a:srgbClr val="262323"/>
                </a:solidFill>
                <a:effectLst/>
                <a:latin typeface="Arial" panose="020B0604020202020204" pitchFamily="34" charset="0"/>
              </a:rPr>
              <a:t>and</a:t>
            </a:r>
            <a:r>
              <a:rPr lang="en-US" sz="1800" b="1" i="0" spc="75" dirty="0">
                <a:solidFill>
                  <a:srgbClr val="262323"/>
                </a:solidFill>
                <a:effectLst/>
                <a:latin typeface="Arial" panose="020B0604020202020204" pitchFamily="34" charset="0"/>
              </a:rPr>
              <a:t> </a:t>
            </a:r>
            <a:r>
              <a:rPr lang="en-US" sz="1800" b="1" i="0" dirty="0">
                <a:solidFill>
                  <a:srgbClr val="262323"/>
                </a:solidFill>
                <a:effectLst/>
                <a:latin typeface="Arial" panose="020B0604020202020204" pitchFamily="34" charset="0"/>
              </a:rPr>
              <a:t>multimorbidity. </a:t>
            </a:r>
            <a:r>
              <a:rPr lang="en-US" sz="1800" b="0" i="1" dirty="0">
                <a:solidFill>
                  <a:srgbClr val="262323"/>
                </a:solidFill>
                <a:effectLst/>
                <a:latin typeface="Times New Roman" panose="02020603050405020304" pitchFamily="18" charset="0"/>
              </a:rPr>
              <a:t>(Learning</a:t>
            </a:r>
            <a:r>
              <a:rPr lang="en-US" sz="1800" b="0" i="1" spc="200" dirty="0">
                <a:solidFill>
                  <a:srgbClr val="262323"/>
                </a:solidFill>
                <a:effectLst/>
                <a:latin typeface="Times New Roman" panose="02020603050405020304" pitchFamily="18" charset="0"/>
              </a:rPr>
              <a:t> </a:t>
            </a:r>
            <a:r>
              <a:rPr lang="en-US" sz="1800" b="0" i="1" dirty="0">
                <a:solidFill>
                  <a:srgbClr val="262323"/>
                </a:solidFill>
                <a:effectLst/>
                <a:latin typeface="Times New Roman" panose="02020603050405020304" pitchFamily="18" charset="0"/>
              </a:rPr>
              <a:t>Objective</a:t>
            </a:r>
            <a:r>
              <a:rPr lang="en-US" sz="1800" b="0" i="1" spc="135" dirty="0">
                <a:solidFill>
                  <a:srgbClr val="262323"/>
                </a:solidFill>
                <a:effectLst/>
                <a:latin typeface="Times New Roman" panose="02020603050405020304" pitchFamily="18" charset="0"/>
              </a:rPr>
              <a:t> </a:t>
            </a:r>
            <a:r>
              <a:rPr lang="en-US" sz="1800" b="0" i="0" dirty="0">
                <a:solidFill>
                  <a:srgbClr val="262323"/>
                </a:solidFill>
                <a:effectLst/>
                <a:latin typeface="Arial" panose="020B0604020202020204" pitchFamily="34" charset="0"/>
              </a:rPr>
              <a:t>1)During</a:t>
            </a:r>
            <a:r>
              <a:rPr lang="en-US" sz="1800" b="0" i="0" spc="11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this portion, we</a:t>
            </a:r>
            <a:r>
              <a:rPr lang="en-US" sz="1800" b="0" i="0" spc="13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will</a:t>
            </a:r>
            <a:r>
              <a:rPr lang="en-US" sz="1800" b="0" i="0" spc="-4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encourage</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participant</a:t>
            </a:r>
            <a:r>
              <a:rPr lang="en-US" sz="1800" b="0" i="0" spc="16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engagement</a:t>
            </a:r>
            <a:r>
              <a:rPr lang="en-US" sz="1800" b="0" i="0" spc="16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via interactive</a:t>
            </a:r>
            <a:r>
              <a:rPr lang="en-US" sz="1800" b="0" i="0" spc="16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polling to</a:t>
            </a:r>
            <a:r>
              <a:rPr lang="en-US" sz="1800" b="0" i="0" spc="14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reinforce key points. We</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will conduct a Q+A at the</a:t>
            </a:r>
            <a:r>
              <a:rPr lang="en-US" sz="1800" b="0" i="0" spc="19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end of the presentation</a:t>
            </a:r>
            <a:r>
              <a:rPr lang="en-US" sz="1800" b="0" i="0" dirty="0">
                <a:solidFill>
                  <a:srgbClr val="676666"/>
                </a:solidFill>
                <a:effectLst/>
                <a:latin typeface="Arial" panose="020B0604020202020204" pitchFamily="34" charset="0"/>
              </a:rPr>
              <a:t>. </a:t>
            </a:r>
            <a:r>
              <a:rPr lang="en-US" sz="1800" b="0" i="0" dirty="0">
                <a:solidFill>
                  <a:srgbClr val="262323"/>
                </a:solidFill>
                <a:effectLst/>
                <a:latin typeface="Arial" panose="020B0604020202020204" pitchFamily="34" charset="0"/>
              </a:rPr>
              <a:t>Participants</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will</a:t>
            </a:r>
            <a:r>
              <a:rPr lang="en-US" sz="1800" b="0" i="0" spc="-3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gain foundational knowledge regarding</a:t>
            </a:r>
            <a:r>
              <a:rPr lang="en-US" sz="1800" b="0" i="0" spc="19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age­ related conditions</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and related health</a:t>
            </a:r>
            <a:r>
              <a:rPr lang="en-US" sz="1800" b="0" i="0" spc="16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disparities</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among this patient population.</a:t>
            </a:r>
            <a:endParaRPr lang="en-US" sz="1800" b="0" i="0" dirty="0">
              <a:solidFill>
                <a:srgbClr val="000000"/>
              </a:solidFill>
              <a:effectLst/>
              <a:latin typeface="Arial" panose="020B0604020202020204" pitchFamily="34" charset="0"/>
            </a:endParaRPr>
          </a:p>
          <a:p>
            <a:pPr marL="69215" marR="111125" indent="6350" algn="l">
              <a:spcBef>
                <a:spcPts val="270"/>
              </a:spcBef>
            </a:pPr>
            <a:r>
              <a:rPr lang="en-US" sz="1800" b="0" i="0" dirty="0">
                <a:solidFill>
                  <a:srgbClr val="262323"/>
                </a:solidFill>
                <a:effectLst/>
                <a:latin typeface="Arial" panose="020B0604020202020204" pitchFamily="34" charset="0"/>
              </a:rPr>
              <a:t>•</a:t>
            </a:r>
            <a:r>
              <a:rPr lang="en-US" sz="1800" b="0" i="0" spc="200" dirty="0">
                <a:solidFill>
                  <a:srgbClr val="262323"/>
                </a:solidFill>
                <a:effectLst/>
                <a:latin typeface="Arial" panose="020B0604020202020204" pitchFamily="34" charset="0"/>
              </a:rPr>
              <a:t> Part 3: </a:t>
            </a:r>
            <a:r>
              <a:rPr lang="en-US" sz="1800" b="0" i="1" dirty="0">
                <a:solidFill>
                  <a:srgbClr val="262323"/>
                </a:solidFill>
                <a:effectLst/>
                <a:latin typeface="Times New Roman" panose="02020603050405020304" pitchFamily="18" charset="0"/>
              </a:rPr>
              <a:t>26-45 minutes</a:t>
            </a:r>
            <a:r>
              <a:rPr lang="en-US" sz="1800" b="0" i="1" dirty="0">
                <a:solidFill>
                  <a:srgbClr val="464242"/>
                </a:solidFill>
                <a:effectLst/>
                <a:latin typeface="Times New Roman" panose="02020603050405020304" pitchFamily="18" charset="0"/>
              </a:rPr>
              <a:t>: </a:t>
            </a:r>
            <a:r>
              <a:rPr lang="en-US" sz="1800" b="0" i="0" dirty="0">
                <a:solidFill>
                  <a:srgbClr val="262323"/>
                </a:solidFill>
                <a:effectLst/>
                <a:latin typeface="Arial" panose="020B0604020202020204" pitchFamily="34" charset="0"/>
              </a:rPr>
              <a:t>We</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will facilitate guided discussion using 2 clinical vignettes in small group breakout sessions to</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reflect on the ethical implications of the health inequities that complex patients with multimorbidity and SUDs face across care settings. Each group will</a:t>
            </a:r>
            <a:r>
              <a:rPr lang="en-US" sz="1800" b="0" i="0" spc="-5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then report their findings back to</a:t>
            </a:r>
            <a:r>
              <a:rPr lang="en-US" sz="1800" b="0" i="0" spc="17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the</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larger</a:t>
            </a:r>
            <a:r>
              <a:rPr lang="en-US" sz="1800" b="0" i="0" spc="15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group for additional discussion</a:t>
            </a:r>
            <a:r>
              <a:rPr lang="en-US" sz="1800" b="0" i="0" spc="15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and summary didactics. Participants</a:t>
            </a:r>
            <a:r>
              <a:rPr lang="en-US" sz="1800" b="0" i="0" spc="18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will</a:t>
            </a:r>
            <a:r>
              <a:rPr lang="en-US" sz="1800" b="0" i="0" spc="-6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gain skills in referring and coordinating care across settings to minimize such</a:t>
            </a:r>
            <a:r>
              <a:rPr lang="en-US" sz="1800" b="0" i="0" spc="11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inequities</a:t>
            </a:r>
            <a:r>
              <a:rPr lang="en-US" sz="1800" b="0" i="0" dirty="0">
                <a:solidFill>
                  <a:srgbClr val="676666"/>
                </a:solidFill>
                <a:effectLst/>
                <a:latin typeface="Arial" panose="020B0604020202020204" pitchFamily="34" charset="0"/>
              </a:rPr>
              <a:t>. </a:t>
            </a:r>
            <a:r>
              <a:rPr lang="en-US" sz="1800" b="0" i="1" dirty="0">
                <a:solidFill>
                  <a:srgbClr val="262323"/>
                </a:solidFill>
                <a:effectLst/>
                <a:latin typeface="Times New Roman" panose="02020603050405020304" pitchFamily="18" charset="0"/>
              </a:rPr>
              <a:t>(Learning</a:t>
            </a:r>
            <a:r>
              <a:rPr lang="en-US" sz="1800" b="0" i="1" spc="200" dirty="0">
                <a:solidFill>
                  <a:srgbClr val="262323"/>
                </a:solidFill>
                <a:effectLst/>
                <a:latin typeface="Times New Roman" panose="02020603050405020304" pitchFamily="18" charset="0"/>
              </a:rPr>
              <a:t> </a:t>
            </a:r>
            <a:r>
              <a:rPr lang="en-US" sz="1800" b="0" i="1" dirty="0">
                <a:solidFill>
                  <a:srgbClr val="262323"/>
                </a:solidFill>
                <a:effectLst/>
                <a:latin typeface="Times New Roman" panose="02020603050405020304" pitchFamily="18" charset="0"/>
              </a:rPr>
              <a:t>Objective</a:t>
            </a:r>
            <a:r>
              <a:rPr lang="en-US" sz="1800" b="0" i="1" spc="180" dirty="0">
                <a:solidFill>
                  <a:srgbClr val="262323"/>
                </a:solidFill>
                <a:effectLst/>
                <a:latin typeface="Times New Roman" panose="02020603050405020304" pitchFamily="18" charset="0"/>
              </a:rPr>
              <a:t> </a:t>
            </a:r>
            <a:r>
              <a:rPr lang="en-US" sz="1800" b="0" i="1" dirty="0">
                <a:solidFill>
                  <a:srgbClr val="262323"/>
                </a:solidFill>
                <a:effectLst/>
                <a:latin typeface="inherit"/>
              </a:rPr>
              <a:t>2).</a:t>
            </a:r>
            <a:endParaRPr lang="en-US" sz="1800" b="0" i="0" dirty="0">
              <a:solidFill>
                <a:srgbClr val="000000"/>
              </a:solidFill>
              <a:effectLst/>
              <a:latin typeface="Arial" panose="020B0604020202020204" pitchFamily="34" charset="0"/>
            </a:endParaRPr>
          </a:p>
          <a:p>
            <a:pPr marL="69215" marR="111125" indent="6350" algn="l">
              <a:spcBef>
                <a:spcPts val="270"/>
              </a:spcBef>
            </a:pPr>
            <a:r>
              <a:rPr lang="en-US" sz="1800" b="0" i="0" dirty="0">
                <a:solidFill>
                  <a:srgbClr val="262323"/>
                </a:solidFill>
                <a:effectLst/>
                <a:latin typeface="inherit"/>
              </a:rPr>
              <a:t>•</a:t>
            </a:r>
            <a:r>
              <a:rPr lang="en-US" sz="1800" b="0" i="0" spc="200" dirty="0">
                <a:solidFill>
                  <a:srgbClr val="262323"/>
                </a:solidFill>
                <a:effectLst/>
                <a:latin typeface="inherit"/>
              </a:rPr>
              <a:t> Part 4:</a:t>
            </a:r>
            <a:r>
              <a:rPr lang="en-US" sz="1800" b="0" i="1" dirty="0">
                <a:solidFill>
                  <a:srgbClr val="262323"/>
                </a:solidFill>
                <a:effectLst/>
                <a:latin typeface="Times New Roman" panose="02020603050405020304" pitchFamily="18" charset="0"/>
              </a:rPr>
              <a:t>46-65 minutes.</a:t>
            </a:r>
            <a:r>
              <a:rPr lang="en-US" sz="1800" b="0" i="1" spc="100" dirty="0">
                <a:solidFill>
                  <a:srgbClr val="262323"/>
                </a:solidFill>
                <a:effectLst/>
                <a:latin typeface="Times New Roman" panose="02020603050405020304" pitchFamily="18" charset="0"/>
              </a:rPr>
              <a:t> </a:t>
            </a:r>
            <a:r>
              <a:rPr lang="en-US" sz="1800" b="0" i="0" dirty="0">
                <a:solidFill>
                  <a:srgbClr val="262323"/>
                </a:solidFill>
                <a:effectLst/>
                <a:latin typeface="Arial" panose="020B0604020202020204" pitchFamily="34" charset="0"/>
              </a:rPr>
              <a:t>We will</a:t>
            </a:r>
            <a:r>
              <a:rPr lang="en-US" sz="1800" b="0" i="0" spc="-3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identify</a:t>
            </a:r>
            <a:r>
              <a:rPr lang="en-US" sz="1800" b="0" i="0" spc="11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the</a:t>
            </a:r>
            <a:r>
              <a:rPr lang="en-US" sz="1800" b="0" i="0" spc="1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frameworks</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and practical tools that</a:t>
            </a:r>
            <a:r>
              <a:rPr lang="en-US" sz="1800" b="0" i="0" spc="7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can</a:t>
            </a:r>
            <a:r>
              <a:rPr lang="en-US" sz="1800" b="0" i="0" spc="9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aid in</a:t>
            </a:r>
            <a:r>
              <a:rPr lang="en-US" sz="1800" b="0" i="0" spc="9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the</a:t>
            </a:r>
            <a:r>
              <a:rPr lang="en-US" sz="1800" b="0" i="0" spc="18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care</a:t>
            </a:r>
            <a:r>
              <a:rPr lang="en-US" sz="1800" b="0" i="0" spc="11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of</a:t>
            </a:r>
            <a:r>
              <a:rPr lang="en-US" sz="1800" b="0" i="0" spc="12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complex adults</a:t>
            </a:r>
            <a:r>
              <a:rPr lang="en-US" sz="1800" b="0" i="0" spc="14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with</a:t>
            </a:r>
            <a:r>
              <a:rPr lang="en-US" sz="1800" b="0" i="0" spc="7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multimorbidity</a:t>
            </a:r>
            <a:r>
              <a:rPr lang="en-US" sz="1800" b="0" i="0" spc="5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and</a:t>
            </a:r>
            <a:r>
              <a:rPr lang="en-US" sz="1800" b="0" i="0" spc="7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age-related</a:t>
            </a:r>
            <a:r>
              <a:rPr lang="en-US" sz="1800" b="0" i="0" spc="14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conditions</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in the</a:t>
            </a:r>
            <a:r>
              <a:rPr lang="en-US" sz="1800" b="0" i="0" spc="11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context</a:t>
            </a:r>
            <a:r>
              <a:rPr lang="en-US" sz="1800" b="0" i="0" spc="12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of SUD treatment</a:t>
            </a:r>
            <a:r>
              <a:rPr lang="en-US" sz="1800" b="0" i="0" spc="125" dirty="0">
                <a:solidFill>
                  <a:srgbClr val="262323"/>
                </a:solidFill>
                <a:effectLst/>
                <a:latin typeface="Arial" panose="020B0604020202020204" pitchFamily="34" charset="0"/>
              </a:rPr>
              <a:t> </a:t>
            </a:r>
            <a:r>
              <a:rPr lang="en-US" sz="1800" b="0" i="1" dirty="0">
                <a:solidFill>
                  <a:srgbClr val="262323"/>
                </a:solidFill>
                <a:effectLst/>
                <a:latin typeface="Times New Roman" panose="02020603050405020304" pitchFamily="18" charset="0"/>
              </a:rPr>
              <a:t>(Learning</a:t>
            </a:r>
            <a:r>
              <a:rPr lang="en-US" sz="1800" b="0" i="1" spc="200" dirty="0">
                <a:solidFill>
                  <a:srgbClr val="262323"/>
                </a:solidFill>
                <a:effectLst/>
                <a:latin typeface="Times New Roman" panose="02020603050405020304" pitchFamily="18" charset="0"/>
              </a:rPr>
              <a:t> </a:t>
            </a:r>
            <a:r>
              <a:rPr lang="en-US" sz="1800" b="0" i="1" dirty="0">
                <a:solidFill>
                  <a:srgbClr val="262323"/>
                </a:solidFill>
                <a:effectLst/>
                <a:latin typeface="Times New Roman" panose="02020603050405020304" pitchFamily="18" charset="0"/>
              </a:rPr>
              <a:t>Objective </a:t>
            </a:r>
            <a:r>
              <a:rPr lang="en-US" sz="1800" b="0" i="0" dirty="0">
                <a:solidFill>
                  <a:srgbClr val="262323"/>
                </a:solidFill>
                <a:effectLst/>
                <a:latin typeface="Times New Roman" panose="02020603050405020304" pitchFamily="18" charset="0"/>
              </a:rPr>
              <a:t>3). </a:t>
            </a:r>
            <a:r>
              <a:rPr lang="en-US" sz="1800" b="0" i="0" dirty="0">
                <a:solidFill>
                  <a:srgbClr val="262323"/>
                </a:solidFill>
                <a:effectLst/>
                <a:latin typeface="Arial" panose="020B0604020202020204" pitchFamily="34" charset="0"/>
              </a:rPr>
              <a:t>Participants</a:t>
            </a:r>
            <a:r>
              <a:rPr lang="en-US" sz="1800" b="0" i="0" spc="13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will</a:t>
            </a:r>
            <a:r>
              <a:rPr lang="en-US" sz="1800" b="0" i="0" spc="-6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break into small</a:t>
            </a:r>
            <a:r>
              <a:rPr lang="en-US" sz="1800" b="0" i="0" spc="-2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groups to</a:t>
            </a:r>
            <a:r>
              <a:rPr lang="en-US" sz="1800" b="0" i="0" spc="18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practice</a:t>
            </a:r>
            <a:r>
              <a:rPr lang="en-US" sz="1800" b="0" i="0" spc="12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skills in screening and evaluation of age-related syndromes of frailty, fall,</a:t>
            </a:r>
            <a:r>
              <a:rPr lang="en-US" sz="1800" b="0" i="0" spc="-2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delirium, and cognitive impairment through role play as patients and providers. Participants will</a:t>
            </a:r>
            <a:r>
              <a:rPr lang="en-US" sz="1800" b="0" i="0" spc="-9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be able</a:t>
            </a:r>
            <a:r>
              <a:rPr lang="en-US" sz="1800" b="0" i="0" spc="-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to practice the</a:t>
            </a:r>
            <a:r>
              <a:rPr lang="en-US" sz="1800" b="0" i="0" spc="13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administration</a:t>
            </a:r>
            <a:r>
              <a:rPr lang="en-US" sz="1800" b="0" i="0" spc="-7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of such</a:t>
            </a:r>
            <a:r>
              <a:rPr lang="en-US" sz="1800" b="0" i="0" spc="-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tools as the</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FRAIL scale</a:t>
            </a:r>
            <a:r>
              <a:rPr lang="en-US" sz="1800" b="0" i="0" dirty="0">
                <a:solidFill>
                  <a:srgbClr val="464242"/>
                </a:solidFill>
                <a:effectLst/>
                <a:latin typeface="Arial" panose="020B0604020202020204" pitchFamily="34" charset="0"/>
              </a:rPr>
              <a:t>, </a:t>
            </a:r>
            <a:r>
              <a:rPr lang="en-US" sz="1800" b="0" i="0" dirty="0">
                <a:solidFill>
                  <a:srgbClr val="262323"/>
                </a:solidFill>
                <a:effectLst/>
                <a:latin typeface="Arial" panose="020B0604020202020204" pitchFamily="34" charset="0"/>
              </a:rPr>
              <a:t>CDC STEADI protocol, </a:t>
            </a:r>
            <a:r>
              <a:rPr lang="en-US" sz="1800" b="0" i="0" dirty="0" err="1">
                <a:solidFill>
                  <a:srgbClr val="262323"/>
                </a:solidFill>
                <a:effectLst/>
                <a:latin typeface="Arial" panose="020B0604020202020204" pitchFamily="34" charset="0"/>
              </a:rPr>
              <a:t>bCAM</a:t>
            </a:r>
            <a:r>
              <a:rPr lang="en-US" sz="1800" b="0" i="0" dirty="0">
                <a:solidFill>
                  <a:srgbClr val="262323"/>
                </a:solidFill>
                <a:effectLst/>
                <a:latin typeface="Arial" panose="020B0604020202020204" pitchFamily="34" charset="0"/>
              </a:rPr>
              <a:t>, 4AT,</a:t>
            </a:r>
            <a:r>
              <a:rPr lang="en-US" sz="1800" b="0" i="0" spc="-2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PMIS, MOCA, RUDAS,</a:t>
            </a:r>
            <a:r>
              <a:rPr lang="en-US" sz="1800" b="0" i="0" spc="-1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Katz ADLs,</a:t>
            </a:r>
            <a:r>
              <a:rPr lang="en-US" sz="1800" b="0" i="0" spc="-1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and OARS</a:t>
            </a:r>
            <a:r>
              <a:rPr lang="en-US" sz="1800" b="0" i="0" spc="-4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IADLs</a:t>
            </a:r>
            <a:r>
              <a:rPr lang="en-US" sz="1800" b="0" i="0" dirty="0">
                <a:solidFill>
                  <a:srgbClr val="464242"/>
                </a:solidFill>
                <a:effectLst/>
                <a:latin typeface="Arial" panose="020B0604020202020204" pitchFamily="34" charset="0"/>
              </a:rPr>
              <a:t>.</a:t>
            </a:r>
            <a:r>
              <a:rPr lang="en-US" sz="1800" b="0" i="0" spc="-75" dirty="0">
                <a:solidFill>
                  <a:srgbClr val="464242"/>
                </a:solidFill>
                <a:effectLst/>
                <a:latin typeface="Arial" panose="020B0604020202020204" pitchFamily="34" charset="0"/>
              </a:rPr>
              <a:t> </a:t>
            </a:r>
            <a:r>
              <a:rPr lang="en-US" sz="1800" b="0" i="0" dirty="0">
                <a:solidFill>
                  <a:srgbClr val="262323"/>
                </a:solidFill>
                <a:effectLst/>
                <a:latin typeface="Arial" panose="020B0604020202020204" pitchFamily="34" charset="0"/>
              </a:rPr>
              <a:t>Participants</a:t>
            </a:r>
            <a:r>
              <a:rPr lang="en-US" sz="1800" b="0" i="0" spc="13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will</a:t>
            </a:r>
            <a:r>
              <a:rPr lang="en-US" sz="1800" b="0" i="0" spc="-7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be able to</a:t>
            </a:r>
            <a:r>
              <a:rPr lang="en-US" sz="1800" b="0" i="0" spc="16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apply these learned</a:t>
            </a:r>
            <a:r>
              <a:rPr lang="en-US" sz="1800" b="0" i="0" spc="14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skills to their</a:t>
            </a:r>
            <a:r>
              <a:rPr lang="en-US" sz="1800" b="0" i="0" spc="12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own</a:t>
            </a:r>
            <a:r>
              <a:rPr lang="en-US" sz="1800" b="0" i="0" spc="10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practice</a:t>
            </a:r>
            <a:r>
              <a:rPr lang="en-US" sz="1800" b="0" i="0" spc="9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of SUD treatment</a:t>
            </a:r>
            <a:r>
              <a:rPr lang="en-US" sz="1800" b="0" i="0" dirty="0">
                <a:solidFill>
                  <a:srgbClr val="676666"/>
                </a:solidFill>
                <a:effectLst/>
                <a:latin typeface="Arial" panose="020B0604020202020204" pitchFamily="34" charset="0"/>
              </a:rPr>
              <a:t>. </a:t>
            </a:r>
            <a:endParaRPr lang="en-US" sz="1800" b="0" i="0" dirty="0">
              <a:solidFill>
                <a:srgbClr val="000000"/>
              </a:solidFill>
              <a:effectLst/>
              <a:latin typeface="Arial" panose="020B0604020202020204" pitchFamily="34" charset="0"/>
            </a:endParaRPr>
          </a:p>
          <a:p>
            <a:pPr marL="69215" marR="111125" indent="6350" algn="l">
              <a:spcBef>
                <a:spcPts val="270"/>
              </a:spcBef>
            </a:pPr>
            <a:r>
              <a:rPr lang="en-US" sz="1800" b="0" i="0" dirty="0">
                <a:solidFill>
                  <a:srgbClr val="262323"/>
                </a:solidFill>
                <a:effectLst/>
                <a:latin typeface="Arial" panose="020B0604020202020204" pitchFamily="34" charset="0"/>
              </a:rPr>
              <a:t>•</a:t>
            </a:r>
            <a:r>
              <a:rPr lang="en-US" sz="1800" b="0" i="0" spc="200" dirty="0">
                <a:solidFill>
                  <a:srgbClr val="262323"/>
                </a:solidFill>
                <a:effectLst/>
                <a:latin typeface="Arial" panose="020B0604020202020204" pitchFamily="34" charset="0"/>
              </a:rPr>
              <a:t> Part 5:</a:t>
            </a:r>
            <a:r>
              <a:rPr lang="en-US" sz="1800" b="0" i="1" dirty="0">
                <a:solidFill>
                  <a:srgbClr val="262323"/>
                </a:solidFill>
                <a:effectLst/>
                <a:latin typeface="Times New Roman" panose="02020603050405020304" pitchFamily="18" charset="0"/>
              </a:rPr>
              <a:t>66-80 minutes. </a:t>
            </a:r>
            <a:r>
              <a:rPr lang="en-US" sz="1800" b="0" i="0" dirty="0">
                <a:solidFill>
                  <a:srgbClr val="262323"/>
                </a:solidFill>
                <a:effectLst/>
                <a:latin typeface="Arial" panose="020B0604020202020204" pitchFamily="34" charset="0"/>
              </a:rPr>
              <a:t>We will</a:t>
            </a:r>
            <a:r>
              <a:rPr lang="en-US" sz="1800" b="0" i="0" spc="-6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conduct</a:t>
            </a:r>
            <a:r>
              <a:rPr lang="en-US" sz="1800" b="0" i="0" spc="1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an interactive</a:t>
            </a:r>
            <a:r>
              <a:rPr lang="en-US" sz="1800" b="0" i="0" dirty="0">
                <a:solidFill>
                  <a:srgbClr val="464242"/>
                </a:solidFill>
                <a:effectLst/>
                <a:latin typeface="Arial" panose="020B0604020202020204" pitchFamily="34" charset="0"/>
              </a:rPr>
              <a:t>,</a:t>
            </a:r>
            <a:r>
              <a:rPr lang="en-US" sz="1800" b="0" i="0" spc="-20" dirty="0">
                <a:solidFill>
                  <a:srgbClr val="464242"/>
                </a:solidFill>
                <a:effectLst/>
                <a:latin typeface="Arial" panose="020B0604020202020204" pitchFamily="34" charset="0"/>
              </a:rPr>
              <a:t> </a:t>
            </a:r>
            <a:r>
              <a:rPr lang="en-US" sz="1800" b="0" i="0" dirty="0">
                <a:solidFill>
                  <a:srgbClr val="262323"/>
                </a:solidFill>
                <a:effectLst/>
                <a:latin typeface="Arial" panose="020B0604020202020204" pitchFamily="34" charset="0"/>
              </a:rPr>
              <a:t>didactic</a:t>
            </a:r>
            <a:r>
              <a:rPr lang="en-US" sz="1800" b="0" i="0" spc="19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presentation</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reviewing models</a:t>
            </a:r>
            <a:r>
              <a:rPr lang="en-US" sz="1800" b="0" i="0" spc="13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of care that successfully</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integrate</a:t>
            </a:r>
            <a:r>
              <a:rPr lang="en-US" sz="1800" b="0" i="0" spc="10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treatment</a:t>
            </a:r>
            <a:r>
              <a:rPr lang="en-US" sz="1800" b="0" i="0" spc="12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for</a:t>
            </a:r>
            <a:r>
              <a:rPr lang="en-US" sz="1800" b="0" i="0" spc="15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patients with SUDs and</a:t>
            </a:r>
            <a:r>
              <a:rPr lang="en-US" sz="1800" b="0" i="0" spc="-1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age-related conditions </a:t>
            </a:r>
            <a:r>
              <a:rPr lang="en-US" sz="1800" b="0" i="1" dirty="0">
                <a:solidFill>
                  <a:srgbClr val="262323"/>
                </a:solidFill>
                <a:effectLst/>
                <a:latin typeface="Times New Roman" panose="02020603050405020304" pitchFamily="18" charset="0"/>
              </a:rPr>
              <a:t>(Learning Objective </a:t>
            </a:r>
            <a:r>
              <a:rPr lang="en-US" sz="1800" b="0" i="0" dirty="0">
                <a:solidFill>
                  <a:srgbClr val="262323"/>
                </a:solidFill>
                <a:effectLst/>
                <a:latin typeface="Times New Roman" panose="02020603050405020304" pitchFamily="18" charset="0"/>
              </a:rPr>
              <a:t>4). </a:t>
            </a:r>
            <a:r>
              <a:rPr lang="en-US" sz="1800" b="0" i="0" dirty="0">
                <a:solidFill>
                  <a:srgbClr val="262323"/>
                </a:solidFill>
                <a:effectLst/>
                <a:latin typeface="Arial" panose="020B0604020202020204" pitchFamily="34" charset="0"/>
              </a:rPr>
              <a:t>Examples of such care models will</a:t>
            </a:r>
            <a:r>
              <a:rPr lang="en-US" sz="1800" b="0" i="0" spc="-10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include those that integrate SUD treatment within skilled nursing care settings, home care, and outpatient geriatric medicine clinics as well</a:t>
            </a:r>
            <a:r>
              <a:rPr lang="en-US" sz="1800" b="0" i="0" spc="-2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as integrating geriatric-based care in SUD treatment</a:t>
            </a:r>
            <a:r>
              <a:rPr lang="en-US" sz="1800" b="0" i="0" spc="13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settings</a:t>
            </a:r>
            <a:r>
              <a:rPr lang="en-US" sz="1800" b="0" i="0" dirty="0">
                <a:solidFill>
                  <a:srgbClr val="676666"/>
                </a:solidFill>
                <a:effectLst/>
                <a:latin typeface="Arial" panose="020B0604020202020204" pitchFamily="34" charset="0"/>
              </a:rPr>
              <a:t>.</a:t>
            </a:r>
            <a:r>
              <a:rPr lang="en-US" sz="1800" b="0" i="0" spc="-40" dirty="0">
                <a:solidFill>
                  <a:srgbClr val="676666"/>
                </a:solidFill>
                <a:effectLst/>
                <a:latin typeface="Arial" panose="020B0604020202020204" pitchFamily="34" charset="0"/>
              </a:rPr>
              <a:t> </a:t>
            </a:r>
            <a:r>
              <a:rPr lang="en-US" sz="1800" b="0" i="0" dirty="0">
                <a:solidFill>
                  <a:srgbClr val="262323"/>
                </a:solidFill>
                <a:effectLst/>
                <a:latin typeface="Arial" panose="020B0604020202020204" pitchFamily="34" charset="0"/>
              </a:rPr>
              <a:t>Participants</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will</a:t>
            </a:r>
            <a:r>
              <a:rPr lang="en-US" sz="1800" b="0" i="0" spc="-3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be asked to</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write down</a:t>
            </a:r>
            <a:r>
              <a:rPr lang="en-US" sz="1800" b="0" i="0" spc="10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a:t>
            </a:r>
            <a:r>
              <a:rPr lang="en-US" sz="1800" b="0" i="0" spc="7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behavior</a:t>
            </a:r>
            <a:r>
              <a:rPr lang="en-US" sz="1800" b="0" i="0" spc="15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change</a:t>
            </a:r>
            <a:r>
              <a:rPr lang="en-US" sz="1800" b="0" i="0" spc="8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they</a:t>
            </a:r>
            <a:r>
              <a:rPr lang="en-US" sz="1800" b="0" i="0" spc="5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can</a:t>
            </a:r>
            <a:r>
              <a:rPr lang="en-US" sz="1800" b="0" i="0" spc="5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implement</a:t>
            </a:r>
            <a:r>
              <a:rPr lang="en-US" sz="1800" b="0" i="0" spc="12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in</a:t>
            </a:r>
            <a:r>
              <a:rPr lang="en-US" sz="1800" b="0" i="0" spc="3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their</a:t>
            </a:r>
            <a:r>
              <a:rPr lang="en-US" sz="1800" b="0" i="0" spc="9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own</a:t>
            </a:r>
            <a:r>
              <a:rPr lang="en-US" sz="1800" b="0" i="0" spc="10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practice</a:t>
            </a:r>
            <a:r>
              <a:rPr lang="en-US" sz="1800" b="0" i="0" spc="11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and</a:t>
            </a:r>
            <a:r>
              <a:rPr lang="en-US" sz="1800" b="0" i="0" spc="8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participants</a:t>
            </a:r>
            <a:r>
              <a:rPr lang="en-US" sz="1800" b="0" i="0" spc="17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will</a:t>
            </a:r>
            <a:r>
              <a:rPr lang="en-US" sz="1800" b="0" i="0" spc="-3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be</a:t>
            </a:r>
            <a:r>
              <a:rPr lang="en-US" sz="1800" b="0" i="0" spc="45"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invited to</a:t>
            </a:r>
            <a:r>
              <a:rPr lang="en-US" sz="1800" b="0" i="0" spc="18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share their</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committed change</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with the group</a:t>
            </a:r>
            <a:r>
              <a:rPr lang="en-US" sz="1800" b="0" i="0" dirty="0">
                <a:solidFill>
                  <a:srgbClr val="676666"/>
                </a:solidFill>
                <a:effectLst/>
                <a:latin typeface="Arial" panose="020B0604020202020204" pitchFamily="34" charset="0"/>
              </a:rPr>
              <a:t>. </a:t>
            </a:r>
            <a:endParaRPr lang="en-US" sz="1800" b="0" i="0" dirty="0">
              <a:solidFill>
                <a:srgbClr val="000000"/>
              </a:solidFill>
              <a:effectLst/>
              <a:latin typeface="Arial" panose="020B0604020202020204" pitchFamily="34" charset="0"/>
            </a:endParaRPr>
          </a:p>
          <a:p>
            <a:pPr marL="69215" marR="111125" indent="6350" algn="l">
              <a:spcBef>
                <a:spcPts val="270"/>
              </a:spcBef>
            </a:pPr>
            <a:r>
              <a:rPr lang="en-US" sz="1800" b="0" i="0" dirty="0">
                <a:solidFill>
                  <a:srgbClr val="262323"/>
                </a:solidFill>
                <a:effectLst/>
                <a:latin typeface="Arial" panose="020B0604020202020204" pitchFamily="34" charset="0"/>
              </a:rPr>
              <a:t>•</a:t>
            </a:r>
            <a:r>
              <a:rPr lang="en-US" sz="1800" b="0" i="0" spc="200" dirty="0">
                <a:solidFill>
                  <a:srgbClr val="262323"/>
                </a:solidFill>
                <a:effectLst/>
                <a:latin typeface="Arial" panose="020B0604020202020204" pitchFamily="34" charset="0"/>
              </a:rPr>
              <a:t> Part 6: </a:t>
            </a:r>
            <a:r>
              <a:rPr lang="en-US" sz="1800" b="0" i="1" dirty="0">
                <a:solidFill>
                  <a:srgbClr val="262323"/>
                </a:solidFill>
                <a:effectLst/>
                <a:latin typeface="Times New Roman" panose="02020603050405020304" pitchFamily="18" charset="0"/>
              </a:rPr>
              <a:t>81-90 minutes</a:t>
            </a:r>
            <a:r>
              <a:rPr lang="en-US" sz="1800" b="0" i="1" dirty="0">
                <a:solidFill>
                  <a:srgbClr val="464242"/>
                </a:solidFill>
                <a:effectLst/>
                <a:latin typeface="Times New Roman" panose="02020603050405020304" pitchFamily="18" charset="0"/>
              </a:rPr>
              <a:t>: </a:t>
            </a:r>
            <a:r>
              <a:rPr lang="en-US" sz="1800" b="0" i="0" dirty="0">
                <a:solidFill>
                  <a:srgbClr val="262323"/>
                </a:solidFill>
                <a:effectLst/>
                <a:latin typeface="Arial" panose="020B0604020202020204" pitchFamily="34" charset="0"/>
              </a:rPr>
              <a:t>Discussion</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and</a:t>
            </a:r>
            <a:r>
              <a:rPr lang="en-US" sz="1800" b="0" i="0" spc="200" dirty="0">
                <a:solidFill>
                  <a:srgbClr val="262323"/>
                </a:solidFill>
                <a:effectLst/>
                <a:latin typeface="Arial" panose="020B0604020202020204" pitchFamily="34" charset="0"/>
              </a:rPr>
              <a:t> </a:t>
            </a:r>
            <a:r>
              <a:rPr lang="en-US" sz="1800" b="0" i="0" dirty="0">
                <a:solidFill>
                  <a:srgbClr val="262323"/>
                </a:solidFill>
                <a:effectLst/>
                <a:latin typeface="Arial" panose="020B0604020202020204" pitchFamily="34" charset="0"/>
              </a:rPr>
              <a:t>Wrap-Up</a:t>
            </a:r>
            <a:r>
              <a:rPr lang="en-US" sz="1800" b="0" i="0" dirty="0">
                <a:solidFill>
                  <a:srgbClr val="000000"/>
                </a:solidFill>
                <a:effectLst/>
                <a:latin typeface="Arial" panose="020B0604020202020204" pitchFamily="34" charset="0"/>
              </a:rPr>
              <a:t> </a:t>
            </a:r>
          </a:p>
          <a:p>
            <a:pPr marL="69215" marR="111125" indent="6350" algn="l">
              <a:spcBef>
                <a:spcPts val="270"/>
              </a:spcBef>
            </a:pPr>
            <a:endParaRPr lang="en-US" sz="1800" b="0" i="0" dirty="0">
              <a:solidFill>
                <a:srgbClr val="000000"/>
              </a:solidFill>
              <a:effectLst/>
              <a:latin typeface="Arial" panose="020B0604020202020204" pitchFamily="34" charset="0"/>
            </a:endParaRPr>
          </a:p>
          <a:p>
            <a:pPr marL="69215" marR="111125" indent="6350" algn="l">
              <a:spcBef>
                <a:spcPts val="270"/>
              </a:spcBef>
            </a:pPr>
            <a:endParaRPr lang="en-US" sz="1800" b="0" i="0" dirty="0">
              <a:solidFill>
                <a:srgbClr val="000000"/>
              </a:solidFill>
              <a:effectLst/>
              <a:latin typeface="Arial" panose="020B0604020202020204" pitchFamily="34" charset="0"/>
            </a:endParaRPr>
          </a:p>
          <a:p>
            <a:pPr marL="69215" marR="111125" indent="6350" algn="l">
              <a:spcBef>
                <a:spcPts val="270"/>
              </a:spcBef>
            </a:pPr>
            <a:r>
              <a:rPr lang="en-US" sz="2800" b="0" i="0" dirty="0">
                <a:solidFill>
                  <a:srgbClr val="000000"/>
                </a:solidFill>
                <a:effectLst/>
                <a:latin typeface="Verdana" panose="020B0604030504040204" pitchFamily="34" charset="0"/>
              </a:rPr>
              <a:t>ensure that the content is aligned with the overall goals of the program and the interests of the public and that no potential commercial bias exists. </a:t>
            </a:r>
            <a:endParaRPr lang="en-US" sz="1800" b="0" i="0" dirty="0">
              <a:solidFill>
                <a:srgbClr val="000000"/>
              </a:solidFill>
              <a:effectLst/>
              <a:latin typeface="Arial" panose="020B0604020202020204" pitchFamily="34" charset="0"/>
            </a:endParaRPr>
          </a:p>
          <a:p>
            <a:pPr marL="69215" marR="111125" indent="6350" algn="l">
              <a:spcBef>
                <a:spcPts val="270"/>
              </a:spcBef>
            </a:pPr>
            <a:r>
              <a:rPr lang="en-US" sz="2800" b="1" i="0" dirty="0">
                <a:solidFill>
                  <a:srgbClr val="000000"/>
                </a:solidFill>
                <a:effectLst/>
                <a:latin typeface="Verdana" panose="020B0604030504040204" pitchFamily="34" charset="0"/>
              </a:rPr>
              <a:t>Please also declare any conflict of interest or lack thereof on one of your slides.</a:t>
            </a:r>
            <a:endParaRPr lang="en-US" sz="1800" b="0" i="0" dirty="0">
              <a:solidFill>
                <a:srgbClr val="000000"/>
              </a:solidFill>
              <a:effectLst/>
              <a:latin typeface="Arial" panose="020B0604020202020204" pitchFamily="34" charset="0"/>
            </a:endParaRPr>
          </a:p>
          <a:p>
            <a:pPr marL="69215" marR="111125" indent="6350" algn="l">
              <a:spcBef>
                <a:spcPts val="270"/>
              </a:spcBef>
            </a:pPr>
            <a:endParaRPr lang="en-US" sz="1800" b="0" i="0" dirty="0">
              <a:solidFill>
                <a:srgbClr val="000000"/>
              </a:solidFill>
              <a:effectLst/>
              <a:latin typeface="Arial" panose="020B0604020202020204" pitchFamily="34" charset="0"/>
            </a:endParaRPr>
          </a:p>
          <a:p>
            <a:pPr marL="69215" marR="111125" indent="6350" algn="l">
              <a:spcBef>
                <a:spcPts val="270"/>
              </a:spcBef>
            </a:pPr>
            <a:r>
              <a:rPr lang="en-US" sz="2800" b="1" i="0" dirty="0">
                <a:solidFill>
                  <a:srgbClr val="000000"/>
                </a:solidFill>
                <a:effectLst/>
                <a:latin typeface="Verdana" panose="020B0604030504040204" pitchFamily="34" charset="0"/>
              </a:rPr>
              <a:t>In addition, presentations that are part of a CME activity must not contain any advertising, trade name or a product-group message.</a:t>
            </a:r>
            <a:endParaRPr lang="en-US" sz="1800" b="0" i="0" dirty="0">
              <a:solidFill>
                <a:srgbClr val="000000"/>
              </a:solidFill>
              <a:effectLst/>
              <a:latin typeface="Arial" panose="020B0604020202020204" pitchFamily="34" charset="0"/>
            </a:endParaRPr>
          </a:p>
          <a:p>
            <a:pPr marL="69215" marR="111125" indent="6350" algn="l">
              <a:spcBef>
                <a:spcPts val="270"/>
              </a:spcBef>
            </a:pPr>
            <a:endParaRPr lang="en-US" sz="1800" b="0" i="0" dirty="0">
              <a:solidFill>
                <a:srgbClr val="000000"/>
              </a:solidFill>
              <a:effectLst/>
              <a:latin typeface="Arial" panose="020B0604020202020204" pitchFamily="34" charset="0"/>
            </a:endParaRPr>
          </a:p>
          <a:p>
            <a:pPr marL="69215" marR="111125" indent="6350" algn="l">
              <a:spcBef>
                <a:spcPts val="270"/>
              </a:spcBef>
            </a:pPr>
            <a:r>
              <a:rPr lang="en-US" sz="2800" b="1" i="0" dirty="0">
                <a:solidFill>
                  <a:srgbClr val="000000"/>
                </a:solidFill>
                <a:effectLst/>
                <a:latin typeface="Verdana" panose="020B0604030504040204" pitchFamily="34" charset="0"/>
              </a:rPr>
              <a:t>Thus, we ask that every conference presenter address DEI content in their presentation with a minimum of 1 slide dedicated to this topic.</a:t>
            </a:r>
            <a:endParaRPr lang="en-US" sz="1800" b="0" i="0" dirty="0">
              <a:solidFill>
                <a:srgbClr val="000000"/>
              </a:solidFill>
              <a:effectLst/>
              <a:latin typeface="Arial" panose="020B0604020202020204" pitchFamily="34" charset="0"/>
            </a:endParaRPr>
          </a:p>
          <a:p>
            <a:pPr marL="69215" marR="111125" indent="6350" algn="l">
              <a:spcBef>
                <a:spcPts val="270"/>
              </a:spcBef>
            </a:pPr>
            <a:endParaRPr lang="en-US" sz="1800" b="0" i="0" dirty="0">
              <a:solidFill>
                <a:srgbClr val="000000"/>
              </a:solidFill>
              <a:effectLst/>
              <a:latin typeface="Arial" panose="020B0604020202020204" pitchFamily="34" charset="0"/>
            </a:endParaRPr>
          </a:p>
          <a:p>
            <a:pPr marL="69215" marR="111125" indent="6350" algn="l">
              <a:spcBef>
                <a:spcPts val="270"/>
              </a:spcBef>
            </a:pPr>
            <a:r>
              <a:rPr lang="en-US" sz="2800" b="0" i="0" dirty="0">
                <a:solidFill>
                  <a:srgbClr val="000000"/>
                </a:solidFill>
                <a:effectLst/>
                <a:latin typeface="Verdana" panose="020B0604030504040204" pitchFamily="34" charset="0"/>
              </a:rPr>
              <a:t>incorporation of photographs (with permission) that show individuals of varying skin tones, race/ethnicities, genders and ranges of gender expression, and including patients who are trans or non-binary in case scenarios.</a:t>
            </a:r>
            <a:endParaRPr lang="en-US" sz="1800"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2</a:t>
            </a:fld>
            <a:endParaRPr lang="en-US"/>
          </a:p>
        </p:txBody>
      </p:sp>
    </p:spTree>
    <p:extLst>
      <p:ext uri="{BB962C8B-B14F-4D97-AF65-F5344CB8AC3E}">
        <p14:creationId xmlns:p14="http://schemas.microsoft.com/office/powerpoint/2010/main" val="1528464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increasing risk of a use disorder, aging can contribute an increased risk of harm from  substance misuse or a substance use disorder. </a:t>
            </a:r>
          </a:p>
          <a:p>
            <a:endParaRPr lang="en-US" dirty="0"/>
          </a:p>
          <a:p>
            <a:r>
              <a:rPr lang="en-US" dirty="0"/>
              <a:t>The physiologic changes that come with aging, including change in percent body fat, kidney function, and liver function can all alter the way the body processes substances like opioids. Increased medical complexity including multiple chronic medical conditions like chronic pulmonary or cardiac disease can complicate the use of opioids (for example, insufflating heroin with COPD or an opioid overdose in the context of cardiac disease). Polypharmacy is unfortunately common in the geriatric population, and opioids (prescription or not) may lead to drug-drug interactions. In addition, the chronic pain that may come with osteoarthritis, degenerative disc disease, cancer pain, may also warrant appropriate pain treatment that may include opioids but can put a patient at increased risk of overdose if they are using on top of these prescribed medications. A long history of opioid use may also may make chronic pain more difficult to treat appropriately due to tolerance. Opioid use can lead to falls, complex hospitalizations in the setting of overdose and chronic medical conditions, and delirium associated with both opioid use and opioid withdrawal in a hospitalized patient. Finally, if a hospitalized older adult with a use disorder is discharged to a nursing facility or to home there is increased risk of withdrawal, leaving AMA, and hospital readmissions for patients with a use disorder especially if they are not appropriately treated. </a:t>
            </a:r>
          </a:p>
        </p:txBody>
      </p:sp>
      <p:sp>
        <p:nvSpPr>
          <p:cNvPr id="4" name="Slide Number Placeholder 3"/>
          <p:cNvSpPr>
            <a:spLocks noGrp="1"/>
          </p:cNvSpPr>
          <p:nvPr>
            <p:ph type="sldNum" sz="quarter" idx="5"/>
          </p:nvPr>
        </p:nvSpPr>
        <p:spPr/>
        <p:txBody>
          <a:bodyPr/>
          <a:lstStyle/>
          <a:p>
            <a:fld id="{28C90076-77CC-1148-9408-EBE9A344011A}" type="slidenum">
              <a:rPr lang="en-US" smtClean="0"/>
              <a:t>15</a:t>
            </a:fld>
            <a:endParaRPr lang="en-US"/>
          </a:p>
        </p:txBody>
      </p:sp>
    </p:spTree>
    <p:extLst>
      <p:ext uri="{BB962C8B-B14F-4D97-AF65-F5344CB8AC3E}">
        <p14:creationId xmlns:p14="http://schemas.microsoft.com/office/powerpoint/2010/main" val="923563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16</a:t>
            </a:fld>
            <a:endParaRPr lang="en-US" altLang="en-US"/>
          </a:p>
        </p:txBody>
      </p:sp>
    </p:spTree>
    <p:extLst>
      <p:ext uri="{BB962C8B-B14F-4D97-AF65-F5344CB8AC3E}">
        <p14:creationId xmlns:p14="http://schemas.microsoft.com/office/powerpoint/2010/main" val="4078267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17</a:t>
            </a:fld>
            <a:endParaRPr lang="en-US" altLang="en-US"/>
          </a:p>
        </p:txBody>
      </p:sp>
    </p:spTree>
    <p:extLst>
      <p:ext uri="{BB962C8B-B14F-4D97-AF65-F5344CB8AC3E}">
        <p14:creationId xmlns:p14="http://schemas.microsoft.com/office/powerpoint/2010/main" val="3162685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18</a:t>
            </a:fld>
            <a:endParaRPr lang="en-US" altLang="en-US"/>
          </a:p>
        </p:txBody>
      </p:sp>
    </p:spTree>
    <p:extLst>
      <p:ext uri="{BB962C8B-B14F-4D97-AF65-F5344CB8AC3E}">
        <p14:creationId xmlns:p14="http://schemas.microsoft.com/office/powerpoint/2010/main" val="680593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19</a:t>
            </a:fld>
            <a:endParaRPr lang="en-US" altLang="en-US"/>
          </a:p>
        </p:txBody>
      </p:sp>
    </p:spTree>
    <p:extLst>
      <p:ext uri="{BB962C8B-B14F-4D97-AF65-F5344CB8AC3E}">
        <p14:creationId xmlns:p14="http://schemas.microsoft.com/office/powerpoint/2010/main" val="1086734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21</a:t>
            </a:fld>
            <a:endParaRPr lang="en-US" altLang="en-US"/>
          </a:p>
        </p:txBody>
      </p:sp>
    </p:spTree>
    <p:extLst>
      <p:ext uri="{BB962C8B-B14F-4D97-AF65-F5344CB8AC3E}">
        <p14:creationId xmlns:p14="http://schemas.microsoft.com/office/powerpoint/2010/main" val="394708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22</a:t>
            </a:fld>
            <a:endParaRPr lang="en-US" altLang="en-US"/>
          </a:p>
        </p:txBody>
      </p:sp>
    </p:spTree>
    <p:extLst>
      <p:ext uri="{BB962C8B-B14F-4D97-AF65-F5344CB8AC3E}">
        <p14:creationId xmlns:p14="http://schemas.microsoft.com/office/powerpoint/2010/main" val="1166136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FA073E-DDAA-4607-9E11-7258B39C6586}" type="slidenum">
              <a:rPr lang="en-US" altLang="en-US" smtClean="0"/>
              <a:pPr/>
              <a:t>23</a:t>
            </a:fld>
            <a:endParaRPr lang="en-US" altLang="en-US"/>
          </a:p>
        </p:txBody>
      </p:sp>
    </p:spTree>
    <p:extLst>
      <p:ext uri="{BB962C8B-B14F-4D97-AF65-F5344CB8AC3E}">
        <p14:creationId xmlns:p14="http://schemas.microsoft.com/office/powerpoint/2010/main" val="956099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9" name="Google Shape;329;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MA:</a:t>
            </a:r>
            <a:r>
              <a:rPr lang="en-US" b="1" baseline="0" dirty="0"/>
              <a:t> agrees we should add extra animation</a:t>
            </a:r>
            <a:r>
              <a:rPr lang="en-US" b="1" baseline="0" dirty="0">
                <a:sym typeface="Wingdings" panose="05000000000000000000" pitchFamily="2" charset="2"/>
              </a:rPr>
              <a:t> </a:t>
            </a:r>
            <a:r>
              <a:rPr lang="en-US" b="1" dirty="0"/>
              <a:t>Highlight ethical challenges from puzzle to make sure clear that this section is about ETHICS</a:t>
            </a:r>
            <a:r>
              <a:rPr lang="en-US" b="1" baseline="0" dirty="0"/>
              <a:t> and SUD</a:t>
            </a:r>
            <a:r>
              <a:rPr lang="en-US" b="1" dirty="0"/>
              <a:t> – animation; and agree with giving 2 specific examples of how we see</a:t>
            </a:r>
            <a:r>
              <a:rPr lang="en-US" b="1" baseline="0" dirty="0"/>
              <a:t> this play out (TOC, naloxone)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TOC – slide 5</a:t>
            </a:r>
          </a:p>
          <a:p>
            <a:pPr marL="0" lvl="0" indent="0" algn="l" rtl="0">
              <a:spcBef>
                <a:spcPts val="0"/>
              </a:spcBef>
              <a:spcAft>
                <a:spcPts val="0"/>
              </a:spcAft>
              <a:buNone/>
            </a:pPr>
            <a:r>
              <a:rPr lang="en-US" dirty="0"/>
              <a:t>Health Equity - naloxone</a:t>
            </a:r>
          </a:p>
          <a:p>
            <a:pPr marL="0" lvl="0" indent="0" algn="l" rtl="0">
              <a:spcBef>
                <a:spcPts val="0"/>
              </a:spcBef>
              <a:spcAft>
                <a:spcPts val="0"/>
              </a:spcAft>
              <a:buNone/>
            </a:pPr>
            <a:endParaRPr dirty="0"/>
          </a:p>
        </p:txBody>
      </p:sp>
      <p:sp>
        <p:nvSpPr>
          <p:cNvPr id="335" name="Google Shape;335;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3</a:t>
            </a:fld>
            <a:endParaRPr lang="en-US"/>
          </a:p>
        </p:txBody>
      </p:sp>
    </p:spTree>
    <p:extLst>
      <p:ext uri="{BB962C8B-B14F-4D97-AF65-F5344CB8AC3E}">
        <p14:creationId xmlns:p14="http://schemas.microsoft.com/office/powerpoint/2010/main" val="1429752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err="1">
                <a:solidFill>
                  <a:srgbClr val="131242"/>
                </a:solidFill>
                <a:latin typeface="Arial"/>
                <a:ea typeface="Arial"/>
                <a:cs typeface="Arial"/>
                <a:sym typeface="Arial"/>
              </a:rPr>
              <a:t>Jonsen</a:t>
            </a:r>
            <a:r>
              <a:rPr lang="en-US" sz="1800" b="0" i="0" u="none" strike="noStrike" dirty="0">
                <a:solidFill>
                  <a:srgbClr val="131242"/>
                </a:solidFill>
                <a:latin typeface="Arial"/>
                <a:ea typeface="Arial"/>
                <a:cs typeface="Arial"/>
                <a:sym typeface="Arial"/>
              </a:rPr>
              <a:t> AR, Siegler M, </a:t>
            </a:r>
            <a:r>
              <a:rPr lang="en-US" sz="1800" b="0" i="0" u="none" strike="noStrike" dirty="0" err="1">
                <a:solidFill>
                  <a:srgbClr val="131242"/>
                </a:solidFill>
                <a:latin typeface="Arial"/>
                <a:ea typeface="Arial"/>
                <a:cs typeface="Arial"/>
                <a:sym typeface="Arial"/>
              </a:rPr>
              <a:t>Winslade</a:t>
            </a:r>
            <a:r>
              <a:rPr lang="en-US" sz="1800" b="0" i="0" u="none" strike="noStrike" dirty="0">
                <a:solidFill>
                  <a:srgbClr val="131242"/>
                </a:solidFill>
                <a:latin typeface="Arial"/>
                <a:ea typeface="Arial"/>
                <a:cs typeface="Arial"/>
                <a:sym typeface="Arial"/>
              </a:rPr>
              <a:t> WJ. (Eds.), (2022). </a:t>
            </a:r>
            <a:r>
              <a:rPr lang="en-US" sz="1800" b="0" i="1" u="none" strike="noStrike" dirty="0">
                <a:solidFill>
                  <a:srgbClr val="131242"/>
                </a:solidFill>
                <a:latin typeface="Arial"/>
                <a:ea typeface="Arial"/>
                <a:cs typeface="Arial"/>
                <a:sym typeface="Arial"/>
              </a:rPr>
              <a:t>Clinical Ethics: A Practical Approach to Ethical Decisions in Clinical Medicine</a:t>
            </a:r>
            <a:r>
              <a:rPr lang="en-US" sz="1800" b="0" i="0" u="none" strike="noStrike" dirty="0">
                <a:solidFill>
                  <a:srgbClr val="131242"/>
                </a:solidFill>
                <a:latin typeface="Arial"/>
                <a:ea typeface="Arial"/>
                <a:cs typeface="Arial"/>
                <a:sym typeface="Arial"/>
              </a:rPr>
              <a:t>, 9e.  New York, NY: McGraw-Hill</a:t>
            </a:r>
            <a:endParaRPr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MA edits:</a:t>
            </a:r>
            <a:r>
              <a:rPr lang="en-US" b="1" baseline="0" dirty="0"/>
              <a:t> I think you want to say something here like “I want to give you a very high level overview of clinical medical ethics and how to apply it to </a:t>
            </a:r>
            <a:r>
              <a:rPr lang="en-US" b="1" baseline="0" dirty="0" err="1"/>
              <a:t>multmorbid</a:t>
            </a:r>
            <a:r>
              <a:rPr lang="en-US" b="1" baseline="0" dirty="0"/>
              <a:t> and older adults with SUD” </a:t>
            </a:r>
            <a:br>
              <a:rPr lang="en-US" dirty="0"/>
            </a:br>
            <a:endParaRPr dirty="0"/>
          </a:p>
        </p:txBody>
      </p:sp>
      <p:sp>
        <p:nvSpPr>
          <p:cNvPr id="377" name="Google Shape;377;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err="1">
                <a:solidFill>
                  <a:srgbClr val="131242"/>
                </a:solidFill>
                <a:latin typeface="Arial"/>
                <a:ea typeface="Arial"/>
                <a:cs typeface="Arial"/>
                <a:sym typeface="Arial"/>
              </a:rPr>
              <a:t>Jonsen</a:t>
            </a:r>
            <a:r>
              <a:rPr lang="en-US" sz="1200" b="0" i="0" u="none" strike="noStrike" dirty="0">
                <a:solidFill>
                  <a:srgbClr val="131242"/>
                </a:solidFill>
                <a:latin typeface="Arial"/>
                <a:ea typeface="Arial"/>
                <a:cs typeface="Arial"/>
                <a:sym typeface="Arial"/>
              </a:rPr>
              <a:t> AR, Siegler M, </a:t>
            </a:r>
            <a:r>
              <a:rPr lang="en-US" sz="1200" b="0" i="0" u="none" strike="noStrike" dirty="0" err="1">
                <a:solidFill>
                  <a:srgbClr val="131242"/>
                </a:solidFill>
                <a:latin typeface="Arial"/>
                <a:ea typeface="Arial"/>
                <a:cs typeface="Arial"/>
                <a:sym typeface="Arial"/>
              </a:rPr>
              <a:t>Winslade</a:t>
            </a:r>
            <a:r>
              <a:rPr lang="en-US" sz="1200" b="0" i="0" u="none" strike="noStrike" dirty="0">
                <a:solidFill>
                  <a:srgbClr val="131242"/>
                </a:solidFill>
                <a:latin typeface="Arial"/>
                <a:ea typeface="Arial"/>
                <a:cs typeface="Arial"/>
                <a:sym typeface="Arial"/>
              </a:rPr>
              <a:t> WJ. (Eds.), (2022). </a:t>
            </a:r>
            <a:r>
              <a:rPr lang="en-US" sz="1200" b="0" i="1" u="none" strike="noStrike" dirty="0">
                <a:solidFill>
                  <a:srgbClr val="131242"/>
                </a:solidFill>
                <a:latin typeface="Arial"/>
                <a:ea typeface="Arial"/>
                <a:cs typeface="Arial"/>
                <a:sym typeface="Arial"/>
              </a:rPr>
              <a:t>Clinical Ethics: A Practical Approach to Ethical Decisions in Clinical Medicine</a:t>
            </a:r>
            <a:r>
              <a:rPr lang="en-US" sz="1200" b="0" i="0" u="none" strike="noStrike" dirty="0">
                <a:solidFill>
                  <a:srgbClr val="131242"/>
                </a:solidFill>
                <a:latin typeface="Arial"/>
                <a:ea typeface="Arial"/>
                <a:cs typeface="Arial"/>
                <a:sym typeface="Arial"/>
              </a:rPr>
              <a:t>, 9e.  New York, NY: McGraw-Hill</a:t>
            </a:r>
          </a:p>
          <a:p>
            <a:pPr marL="0" lvl="0" indent="0" algn="l" rtl="0">
              <a:spcBef>
                <a:spcPts val="0"/>
              </a:spcBef>
              <a:spcAft>
                <a:spcPts val="0"/>
              </a:spcAft>
              <a:buNone/>
            </a:pPr>
            <a:endParaRPr lang="en-US" sz="1200" b="0" i="0" u="none" strike="noStrike" dirty="0">
              <a:solidFill>
                <a:srgbClr val="131242"/>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rgbClr val="FFFFFF"/>
                </a:solidFill>
                <a:effectLst/>
                <a:latin typeface="Helvetica" pitchFamily="2" charset="0"/>
              </a:rPr>
              <a:t>Canadian Association of Schools of Nursing. 2017. Module 1: Professional Accountability and Prescribing - Clinical Ethics: The Four Topic Approach. http://</a:t>
            </a:r>
            <a:r>
              <a:rPr lang="en-US" dirty="0" err="1">
                <a:solidFill>
                  <a:srgbClr val="FFFFFF"/>
                </a:solidFill>
                <a:effectLst/>
                <a:latin typeface="Helvetica" pitchFamily="2" charset="0"/>
              </a:rPr>
              <a:t>nperesource.casn.ca</a:t>
            </a:r>
            <a:r>
              <a:rPr lang="en-US" dirty="0">
                <a:solidFill>
                  <a:srgbClr val="FFFFFF"/>
                </a:solidFill>
                <a:effectLst/>
                <a:latin typeface="Helvetica" pitchFamily="2" charset="0"/>
              </a:rPr>
              <a:t>/modules/module-1/lesson-6-clinical-ethics-the-four-topic-approach/</a:t>
            </a:r>
          </a:p>
          <a:p>
            <a:pPr marL="0" lvl="0" indent="0" algn="l" rtl="0">
              <a:spcBef>
                <a:spcPts val="0"/>
              </a:spcBef>
              <a:spcAft>
                <a:spcPts val="0"/>
              </a:spcAft>
              <a:buNone/>
            </a:pPr>
            <a:endParaRPr lang="en-US" b="0" dirty="0"/>
          </a:p>
        </p:txBody>
      </p:sp>
      <p:sp>
        <p:nvSpPr>
          <p:cNvPr id="452" name="Google Shape;452;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 maybe put a repeat of this slide after 7 so that it can be up while</a:t>
            </a:r>
            <a:r>
              <a:rPr lang="en-US" b="1" baseline="0" dirty="0"/>
              <a:t> people are working.  </a:t>
            </a:r>
          </a:p>
          <a:p>
            <a:endParaRPr lang="en-US" b="1" baseline="0" dirty="0"/>
          </a:p>
          <a:p>
            <a:endParaRPr lang="en-US" b="1" baseline="0" dirty="0"/>
          </a:p>
          <a:p>
            <a:endParaRPr lang="en-US" b="1" baseline="0" dirty="0"/>
          </a:p>
          <a:p>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1715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5" name="Google Shape;445;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6" name="Google Shape;476;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 maybe put a repeat of this slide after 7 so that it can be up while</a:t>
            </a:r>
            <a:r>
              <a:rPr lang="en-US" b="1" baseline="0" dirty="0"/>
              <a:t> people are working.  </a:t>
            </a:r>
          </a:p>
          <a:p>
            <a:endParaRPr lang="en-US" b="1" baseline="0" dirty="0"/>
          </a:p>
          <a:p>
            <a:endParaRPr lang="en-US" b="1" baseline="0" dirty="0"/>
          </a:p>
          <a:p>
            <a:endParaRPr lang="en-US" b="1" baseline="0" dirty="0"/>
          </a:p>
          <a:p>
            <a:endParaRPr lang="en-US" b="1"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8971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32</a:t>
            </a:fld>
            <a:endParaRPr lang="en-US"/>
          </a:p>
        </p:txBody>
      </p:sp>
    </p:spTree>
    <p:extLst>
      <p:ext uri="{BB962C8B-B14F-4D97-AF65-F5344CB8AC3E}">
        <p14:creationId xmlns:p14="http://schemas.microsoft.com/office/powerpoint/2010/main" val="3821860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222222"/>
                </a:solidFill>
                <a:effectLst/>
                <a:latin typeface="latoregular"/>
              </a:rPr>
              <a:t>What Matters</a:t>
            </a:r>
            <a:endParaRPr lang="en-US" b="0" i="0" dirty="0">
              <a:solidFill>
                <a:srgbClr val="222222"/>
              </a:solidFill>
              <a:effectLst/>
              <a:latin typeface="latoregular"/>
            </a:endParaRPr>
          </a:p>
          <a:p>
            <a:pPr marL="742950" lvl="1" indent="-285750" algn="l">
              <a:buFont typeface="+mj-lt"/>
              <a:buAutoNum type="arabicPeriod"/>
            </a:pPr>
            <a:r>
              <a:rPr lang="en-US" b="0" i="0" dirty="0">
                <a:solidFill>
                  <a:srgbClr val="222222"/>
                </a:solidFill>
                <a:effectLst/>
                <a:latin typeface="latoregular"/>
              </a:rPr>
              <a:t> Current care planning: Identifying health goals and healthcare preferences</a:t>
            </a:r>
          </a:p>
          <a:p>
            <a:pPr marL="742950" lvl="1" indent="-285750" algn="l">
              <a:buFont typeface="+mj-lt"/>
              <a:buAutoNum type="arabicPeriod"/>
            </a:pPr>
            <a:r>
              <a:rPr lang="en-US" b="0" i="0" dirty="0">
                <a:solidFill>
                  <a:srgbClr val="222222"/>
                </a:solidFill>
                <a:effectLst/>
                <a:latin typeface="latoregular"/>
              </a:rPr>
              <a:t>Advance care planning</a:t>
            </a:r>
          </a:p>
          <a:p>
            <a:pPr algn="l">
              <a:buFont typeface="+mj-lt"/>
              <a:buAutoNum type="arabicPeriod"/>
            </a:pPr>
            <a:r>
              <a:rPr lang="en-US" b="1" i="0" dirty="0">
                <a:solidFill>
                  <a:srgbClr val="222222"/>
                </a:solidFill>
                <a:effectLst/>
                <a:latin typeface="latoregular"/>
              </a:rPr>
              <a:t>Mind</a:t>
            </a:r>
            <a:endParaRPr lang="en-US" b="0" i="0" dirty="0">
              <a:solidFill>
                <a:srgbClr val="222222"/>
              </a:solidFill>
              <a:effectLst/>
              <a:latin typeface="latoregular"/>
            </a:endParaRPr>
          </a:p>
          <a:p>
            <a:pPr marL="742950" lvl="1" indent="-285750" algn="l">
              <a:buFont typeface="+mj-lt"/>
              <a:buAutoNum type="arabicPeriod"/>
            </a:pPr>
            <a:r>
              <a:rPr lang="en-US" b="0" i="0" dirty="0">
                <a:solidFill>
                  <a:srgbClr val="222222"/>
                </a:solidFill>
                <a:effectLst/>
                <a:latin typeface="latoregular"/>
              </a:rPr>
              <a:t>Addressing cognition and mental health</a:t>
            </a:r>
          </a:p>
          <a:p>
            <a:pPr marL="742950" lvl="1" indent="-285750" algn="l">
              <a:buFont typeface="+mj-lt"/>
              <a:buAutoNum type="arabicPeriod"/>
            </a:pPr>
            <a:r>
              <a:rPr lang="en-US" b="0" i="0" dirty="0">
                <a:solidFill>
                  <a:srgbClr val="222222"/>
                </a:solidFill>
                <a:effectLst/>
                <a:latin typeface="latoregular"/>
              </a:rPr>
              <a:t>Mitigating sensory impairment</a:t>
            </a:r>
          </a:p>
          <a:p>
            <a:pPr algn="l">
              <a:buFont typeface="+mj-lt"/>
              <a:buAutoNum type="arabicPeriod"/>
            </a:pPr>
            <a:r>
              <a:rPr lang="en-US" b="1" i="0" dirty="0">
                <a:solidFill>
                  <a:srgbClr val="222222"/>
                </a:solidFill>
                <a:effectLst/>
                <a:latin typeface="latoregular"/>
              </a:rPr>
              <a:t>Mobility</a:t>
            </a:r>
            <a:endParaRPr lang="en-US" b="0" i="0" dirty="0">
              <a:solidFill>
                <a:srgbClr val="222222"/>
              </a:solidFill>
              <a:effectLst/>
              <a:latin typeface="latoregular"/>
            </a:endParaRPr>
          </a:p>
          <a:p>
            <a:pPr marL="742950" lvl="1" indent="-285750" algn="l">
              <a:buFont typeface="+mj-lt"/>
              <a:buAutoNum type="arabicPeriod"/>
            </a:pPr>
            <a:r>
              <a:rPr lang="en-US" b="0" i="0" dirty="0">
                <a:solidFill>
                  <a:srgbClr val="222222"/>
                </a:solidFill>
                <a:effectLst/>
                <a:latin typeface="latoregular"/>
              </a:rPr>
              <a:t>Optimizing functional status</a:t>
            </a:r>
          </a:p>
          <a:p>
            <a:pPr marL="742950" lvl="1" indent="-285750" algn="l">
              <a:buFont typeface="+mj-lt"/>
              <a:buAutoNum type="arabicPeriod"/>
            </a:pPr>
            <a:r>
              <a:rPr lang="en-US" b="0" i="0" dirty="0">
                <a:solidFill>
                  <a:srgbClr val="222222"/>
                </a:solidFill>
                <a:effectLst/>
                <a:latin typeface="latoregular"/>
              </a:rPr>
              <a:t>Maintaining safe mobility</a:t>
            </a:r>
          </a:p>
          <a:p>
            <a:pPr algn="l">
              <a:buFont typeface="+mj-lt"/>
              <a:buAutoNum type="arabicPeriod"/>
            </a:pPr>
            <a:r>
              <a:rPr lang="en-US" b="1" i="0" dirty="0">
                <a:solidFill>
                  <a:srgbClr val="222222"/>
                </a:solidFill>
                <a:effectLst/>
                <a:latin typeface="latoregular"/>
              </a:rPr>
              <a:t>Medications</a:t>
            </a:r>
            <a:endParaRPr lang="en-US" b="0" i="0" dirty="0">
              <a:solidFill>
                <a:srgbClr val="222222"/>
              </a:solidFill>
              <a:effectLst/>
              <a:latin typeface="latoregular"/>
            </a:endParaRPr>
          </a:p>
          <a:p>
            <a:pPr marL="742950" lvl="1" indent="-285750" algn="l">
              <a:buFont typeface="+mj-lt"/>
              <a:buAutoNum type="arabicPeriod"/>
            </a:pPr>
            <a:r>
              <a:rPr lang="en-US" b="0" i="0" dirty="0">
                <a:solidFill>
                  <a:srgbClr val="222222"/>
                </a:solidFill>
                <a:effectLst/>
                <a:latin typeface="latoregular"/>
              </a:rPr>
              <a:t>Tailoring medications to meet goals and preferences</a:t>
            </a:r>
          </a:p>
          <a:p>
            <a:pPr marL="742950" lvl="1" indent="-285750" algn="l">
              <a:buFont typeface="+mj-lt"/>
              <a:buAutoNum type="arabicPeriod"/>
            </a:pPr>
            <a:r>
              <a:rPr lang="en-US" b="0" i="0" dirty="0">
                <a:solidFill>
                  <a:srgbClr val="222222"/>
                </a:solidFill>
                <a:effectLst/>
                <a:latin typeface="latoregular"/>
              </a:rPr>
              <a:t>Avoiding high-risk medications</a:t>
            </a:r>
          </a:p>
          <a:p>
            <a:pPr algn="l">
              <a:buFont typeface="+mj-lt"/>
              <a:buAutoNum type="arabicPeriod"/>
            </a:pPr>
            <a:r>
              <a:rPr lang="en-US" b="1" i="0" dirty="0">
                <a:solidFill>
                  <a:srgbClr val="222222"/>
                </a:solidFill>
                <a:effectLst/>
                <a:latin typeface="latoregular"/>
              </a:rPr>
              <a:t>Multicomplexity</a:t>
            </a:r>
            <a:endParaRPr lang="en-US" b="0" i="0" dirty="0">
              <a:solidFill>
                <a:srgbClr val="222222"/>
              </a:solidFill>
              <a:effectLst/>
              <a:latin typeface="latoregular"/>
            </a:endParaRPr>
          </a:p>
          <a:p>
            <a:pPr marL="742950" lvl="1" indent="-285750" algn="l">
              <a:buFont typeface="+mj-lt"/>
              <a:buAutoNum type="arabicPeriod"/>
            </a:pPr>
            <a:r>
              <a:rPr lang="en-US" b="0" i="0" dirty="0">
                <a:solidFill>
                  <a:srgbClr val="222222"/>
                </a:solidFill>
                <a:effectLst/>
                <a:latin typeface="latoregular"/>
              </a:rPr>
              <a:t>Navigating health care settings and transitions</a:t>
            </a:r>
          </a:p>
          <a:p>
            <a:pPr marL="742950" lvl="1" indent="-285750" algn="l">
              <a:buFont typeface="+mj-lt"/>
              <a:buAutoNum type="arabicPeriod"/>
            </a:pPr>
            <a:r>
              <a:rPr lang="en-US" b="0" i="0" dirty="0">
                <a:solidFill>
                  <a:srgbClr val="222222"/>
                </a:solidFill>
                <a:effectLst/>
                <a:latin typeface="latoregular"/>
              </a:rPr>
              <a:t>Balancing multiple chronic conditions</a:t>
            </a:r>
          </a:p>
          <a:p>
            <a:pPr marL="742950" lvl="1" indent="-285750" algn="l">
              <a:buFont typeface="+mj-lt"/>
              <a:buAutoNum type="arabicPeriod"/>
            </a:pPr>
            <a:r>
              <a:rPr lang="en-US" b="0" i="0" dirty="0">
                <a:solidFill>
                  <a:srgbClr val="222222"/>
                </a:solidFill>
                <a:effectLst/>
                <a:latin typeface="latoregular"/>
              </a:rPr>
              <a:t>Addressing equity and social determinants of health</a:t>
            </a:r>
          </a:p>
          <a:p>
            <a:endParaRPr lang="en-US" dirty="0"/>
          </a:p>
        </p:txBody>
      </p:sp>
      <p:sp>
        <p:nvSpPr>
          <p:cNvPr id="4" name="Slide Number Placeholder 3"/>
          <p:cNvSpPr>
            <a:spLocks noGrp="1"/>
          </p:cNvSpPr>
          <p:nvPr>
            <p:ph type="sldNum" sz="quarter" idx="5"/>
          </p:nvPr>
        </p:nvSpPr>
        <p:spPr/>
        <p:txBody>
          <a:bodyPr/>
          <a:lstStyle/>
          <a:p>
            <a:fld id="{EF249533-F31F-4DB7-B132-1E0350056715}" type="slidenum">
              <a:rPr lang="en-US" smtClean="0"/>
              <a:t>33</a:t>
            </a:fld>
            <a:endParaRPr lang="en-US" dirty="0"/>
          </a:p>
        </p:txBody>
      </p:sp>
    </p:spTree>
    <p:extLst>
      <p:ext uri="{BB962C8B-B14F-4D97-AF65-F5344CB8AC3E}">
        <p14:creationId xmlns:p14="http://schemas.microsoft.com/office/powerpoint/2010/main" val="491417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9400"/>
            <a:r>
              <a:rPr lang="en-US" dirty="0" err="1">
                <a:solidFill>
                  <a:srgbClr val="222222"/>
                </a:solidFill>
                <a:latin typeface="latoregular"/>
              </a:rPr>
              <a:t>Minicog</a:t>
            </a:r>
            <a:r>
              <a:rPr lang="en-US" dirty="0">
                <a:solidFill>
                  <a:srgbClr val="222222"/>
                </a:solidFill>
                <a:latin typeface="latoregular"/>
              </a:rPr>
              <a:t> </a:t>
            </a:r>
            <a:r>
              <a:rPr lang="en-US" dirty="0">
                <a:solidFill>
                  <a:srgbClr val="222222"/>
                </a:solidFill>
              </a:rPr>
              <a:t>sensitivity is ∼76% to 99% and specificity is ∼89% to 93%</a:t>
            </a:r>
            <a:endParaRPr lang="en-US" dirty="0">
              <a:solidFill>
                <a:srgbClr val="222222"/>
              </a:solidFill>
              <a:latin typeface="latoregular"/>
            </a:endParaRPr>
          </a:p>
          <a:p>
            <a:pPr marL="279400"/>
            <a:r>
              <a:rPr lang="en-US" dirty="0">
                <a:solidFill>
                  <a:srgbClr val="222222"/>
                </a:solidFill>
                <a:latin typeface="Calibri"/>
                <a:cs typeface="Calibri"/>
              </a:rPr>
              <a:t>PMIS </a:t>
            </a:r>
            <a:r>
              <a:rPr lang="en-US" dirty="0">
                <a:solidFill>
                  <a:srgbClr val="222222"/>
                </a:solidFill>
              </a:rPr>
              <a:t>had positive predictive value of 77%, negative predictive value of 73%, sensitivity of 68%, and specificity of 81% to detect all-cause dementia in ethnically diverse population of individuals with cognitive complaints Malik R, Weiss EF, Gottesman R, Zwerling J, Verghese J. Picture-Based Memory Impairment Screen: Effective Cognitive Screen in Ethnically Diverse Populations. J Am </a:t>
            </a:r>
            <a:r>
              <a:rPr lang="en-US" dirty="0" err="1">
                <a:solidFill>
                  <a:srgbClr val="222222"/>
                </a:solidFill>
              </a:rPr>
              <a:t>Geriatr</a:t>
            </a:r>
            <a:r>
              <a:rPr lang="en-US" dirty="0">
                <a:solidFill>
                  <a:srgbClr val="222222"/>
                </a:solidFill>
              </a:rPr>
              <a:t> Soc. 2018 Aug;66(8):1598-1602. </a:t>
            </a:r>
            <a:r>
              <a:rPr lang="en-US" dirty="0" err="1">
                <a:solidFill>
                  <a:srgbClr val="222222"/>
                </a:solidFill>
              </a:rPr>
              <a:t>doi</a:t>
            </a:r>
            <a:r>
              <a:rPr lang="en-US" dirty="0">
                <a:solidFill>
                  <a:srgbClr val="222222"/>
                </a:solidFill>
              </a:rPr>
              <a:t>: 10.1111/jgs.15422. </a:t>
            </a:r>
            <a:r>
              <a:rPr lang="en-US" dirty="0" err="1">
                <a:solidFill>
                  <a:srgbClr val="222222"/>
                </a:solidFill>
              </a:rPr>
              <a:t>Epub</a:t>
            </a:r>
            <a:r>
              <a:rPr lang="en-US" dirty="0">
                <a:solidFill>
                  <a:srgbClr val="222222"/>
                </a:solidFill>
              </a:rPr>
              <a:t> 2018 May 29. PMID: 29808583; PMCID: PMC6584027.</a:t>
            </a:r>
            <a:endParaRPr lang="en-US" dirty="0">
              <a:solidFill>
                <a:srgbClr val="222222"/>
              </a:solidFill>
              <a:latin typeface="Calibri"/>
              <a:cs typeface="Calibri"/>
            </a:endParaRPr>
          </a:p>
          <a:p>
            <a:pPr marL="279400"/>
            <a:r>
              <a:rPr lang="en-US" dirty="0">
                <a:solidFill>
                  <a:srgbClr val="222222"/>
                </a:solidFill>
                <a:latin typeface="Calibri"/>
                <a:cs typeface="Calibri"/>
              </a:rPr>
              <a:t>MoCA – MCI </a:t>
            </a:r>
            <a:r>
              <a:rPr lang="en-US" dirty="0">
                <a:solidFill>
                  <a:srgbClr val="222222"/>
                </a:solidFill>
              </a:rPr>
              <a:t>sensitivity of 90% and a specificity of 87%.</a:t>
            </a:r>
            <a:endParaRPr lang="en-US" dirty="0">
              <a:solidFill>
                <a:srgbClr val="222222"/>
              </a:solidFill>
              <a:latin typeface="Calibri"/>
              <a:cs typeface="Calibri"/>
            </a:endParaRPr>
          </a:p>
          <a:p>
            <a:pPr marL="279400"/>
            <a:r>
              <a:rPr lang="en-US" dirty="0">
                <a:solidFill>
                  <a:srgbClr val="222222"/>
                </a:solidFill>
              </a:rPr>
              <a:t>RUDAS high specificity across cultures in immigrant populations (91.4%). The RUDAS performed similarly to the MMSE, and results may be less affected by education and language. Naqvi RM, Haider S, Tomlinson G, Alibhai S. Cognitive assessments in multicultural populations using the Rowland Universal Dementia Assessment Scale: a systematic review and meta-analysis. CMAJ. 2015 Mar 17;187(5):E169-75. </a:t>
            </a:r>
            <a:r>
              <a:rPr lang="en-US" dirty="0" err="1">
                <a:solidFill>
                  <a:srgbClr val="222222"/>
                </a:solidFill>
              </a:rPr>
              <a:t>doi</a:t>
            </a:r>
            <a:r>
              <a:rPr lang="en-US" dirty="0">
                <a:solidFill>
                  <a:srgbClr val="222222"/>
                </a:solidFill>
              </a:rPr>
              <a:t>: 10.1503/cmaj.140802. </a:t>
            </a:r>
            <a:r>
              <a:rPr lang="en-US" dirty="0" err="1">
                <a:solidFill>
                  <a:srgbClr val="222222"/>
                </a:solidFill>
              </a:rPr>
              <a:t>Epub</a:t>
            </a:r>
            <a:r>
              <a:rPr lang="en-US" dirty="0">
                <a:solidFill>
                  <a:srgbClr val="222222"/>
                </a:solidFill>
              </a:rPr>
              <a:t> 2015 Feb 17. PMID: 25691786; PMCID: PMC4361127. </a:t>
            </a:r>
            <a:endParaRPr lang="en-US" dirty="0">
              <a:solidFill>
                <a:srgbClr val="222222"/>
              </a:solidFill>
              <a:cs typeface="Calibri"/>
            </a:endParaRPr>
          </a:p>
          <a:p>
            <a:pPr marL="279400">
              <a:buAutoNum type="arabicPeriod"/>
            </a:pPr>
            <a:endParaRPr lang="en-US" dirty="0">
              <a:solidFill>
                <a:srgbClr val="222222"/>
              </a:solidFill>
              <a:latin typeface="latoregular"/>
            </a:endParaRPr>
          </a:p>
          <a:p>
            <a:pPr marL="279400" algn="l">
              <a:buAutoNum type="arabicPeriod"/>
            </a:pPr>
            <a:r>
              <a:rPr lang="en-US" b="0" i="0" dirty="0">
                <a:solidFill>
                  <a:srgbClr val="222222"/>
                </a:solidFill>
                <a:effectLst/>
                <a:latin typeface="latoregular"/>
              </a:rPr>
              <a:t>Borson S, Scanlan JM, Chen P, Ganguli M. The Mini-Cog as a screen for dementia: validation in a population-based sample. </a:t>
            </a:r>
            <a:r>
              <a:rPr lang="en-US" b="0" i="1" dirty="0">
                <a:solidFill>
                  <a:srgbClr val="222222"/>
                </a:solidFill>
                <a:effectLst/>
                <a:latin typeface="latoregular"/>
              </a:rPr>
              <a:t>J Am Geriatr Soc</a:t>
            </a:r>
            <a:r>
              <a:rPr lang="en-US" b="0" i="0" dirty="0">
                <a:solidFill>
                  <a:srgbClr val="222222"/>
                </a:solidFill>
                <a:effectLst/>
                <a:latin typeface="latoregular"/>
              </a:rPr>
              <a:t>. 2003;51(10):1451-1454.</a:t>
            </a:r>
            <a:endParaRPr lang="en-US"/>
          </a:p>
          <a:p>
            <a:pPr marL="279400" algn="l">
              <a:buFont typeface="+mj-lt"/>
              <a:buAutoNum type="arabicPeriod"/>
            </a:pPr>
            <a:r>
              <a:rPr lang="en-US" b="0" i="0" dirty="0">
                <a:solidFill>
                  <a:srgbClr val="222222"/>
                </a:solidFill>
                <a:effectLst/>
                <a:latin typeface="latoregular"/>
              </a:rPr>
              <a:t> Molnar FJ, Benjamin S, Hawkins SA, Briscoe M, Ehsan S. One size does not fit all: Choosing practical cognitive screening tools for your practice. </a:t>
            </a:r>
            <a:r>
              <a:rPr lang="en-US" b="0" i="1" dirty="0">
                <a:solidFill>
                  <a:srgbClr val="222222"/>
                </a:solidFill>
                <a:effectLst/>
                <a:latin typeface="latoregular"/>
              </a:rPr>
              <a:t>J Am Geriatr Soc</a:t>
            </a:r>
            <a:r>
              <a:rPr lang="en-US" b="0" i="0" dirty="0">
                <a:solidFill>
                  <a:srgbClr val="222222"/>
                </a:solidFill>
                <a:effectLst/>
                <a:latin typeface="latoregular"/>
              </a:rPr>
              <a:t>. 2020;68(10):2207-2213.</a:t>
            </a:r>
          </a:p>
          <a:p>
            <a:pPr marL="279400" algn="l">
              <a:buFont typeface="+mj-lt"/>
              <a:buAutoNum type="arabicPeriod"/>
            </a:pPr>
            <a:r>
              <a:rPr lang="en-US" b="0" i="0" dirty="0">
                <a:solidFill>
                  <a:srgbClr val="222222"/>
                </a:solidFill>
                <a:effectLst/>
                <a:latin typeface="latoregular"/>
              </a:rPr>
              <a:t>https://www.slu.edu/medicine/internal-medicine/geriatric-medicine/aging-successfully/assessment-tools/mental-status-exam.php</a:t>
            </a:r>
          </a:p>
          <a:p>
            <a:pPr marL="279400" algn="l">
              <a:buFont typeface="+mj-lt"/>
              <a:buAutoNum type="arabicPeriod"/>
            </a:pPr>
            <a:r>
              <a:rPr lang="en-US" b="0" i="0" dirty="0">
                <a:solidFill>
                  <a:srgbClr val="212121"/>
                </a:solidFill>
                <a:effectLst/>
                <a:latin typeface="system-ui"/>
              </a:rPr>
              <a:t>Verghese J, Noone ML, Johnson B, Ambrose AF, Wang C, Buschke H, Pradeep VG, Abdul Salam K, Shaji KS, </a:t>
            </a:r>
            <a:r>
              <a:rPr lang="en-US" b="0" i="0" dirty="0" err="1">
                <a:solidFill>
                  <a:srgbClr val="212121"/>
                </a:solidFill>
                <a:effectLst/>
                <a:latin typeface="system-ui"/>
              </a:rPr>
              <a:t>Mathuranath</a:t>
            </a:r>
            <a:r>
              <a:rPr lang="en-US" b="0" i="0" dirty="0">
                <a:solidFill>
                  <a:srgbClr val="212121"/>
                </a:solidFill>
                <a:effectLst/>
                <a:latin typeface="system-ui"/>
              </a:rPr>
              <a:t> PS. Picture-based memory impairment screen for dementia. J Am </a:t>
            </a:r>
            <a:r>
              <a:rPr lang="en-US" b="0" i="0" dirty="0" err="1">
                <a:solidFill>
                  <a:srgbClr val="212121"/>
                </a:solidFill>
                <a:effectLst/>
                <a:latin typeface="system-ui"/>
              </a:rPr>
              <a:t>Geriatr</a:t>
            </a:r>
            <a:r>
              <a:rPr lang="en-US" b="0" i="0" dirty="0">
                <a:solidFill>
                  <a:srgbClr val="212121"/>
                </a:solidFill>
                <a:effectLst/>
                <a:latin typeface="system-ui"/>
              </a:rPr>
              <a:t> Soc. 2012 Nov;60(11):2116-20. </a:t>
            </a:r>
            <a:r>
              <a:rPr lang="en-US" b="0" i="0" dirty="0" err="1">
                <a:solidFill>
                  <a:srgbClr val="212121"/>
                </a:solidFill>
                <a:effectLst/>
                <a:latin typeface="system-ui"/>
              </a:rPr>
              <a:t>doi</a:t>
            </a:r>
            <a:r>
              <a:rPr lang="en-US" b="0" i="0" dirty="0">
                <a:solidFill>
                  <a:srgbClr val="212121"/>
                </a:solidFill>
                <a:effectLst/>
                <a:latin typeface="system-ui"/>
              </a:rPr>
              <a:t>: 10.1111/j.1532-5415.2012.04191.x. </a:t>
            </a:r>
            <a:r>
              <a:rPr lang="en-US" b="0" i="0" dirty="0" err="1">
                <a:solidFill>
                  <a:srgbClr val="212121"/>
                </a:solidFill>
                <a:effectLst/>
                <a:latin typeface="system-ui"/>
              </a:rPr>
              <a:t>Epub</a:t>
            </a:r>
            <a:r>
              <a:rPr lang="en-US" b="0" i="0" dirty="0">
                <a:solidFill>
                  <a:srgbClr val="212121"/>
                </a:solidFill>
                <a:effectLst/>
                <a:latin typeface="system-ui"/>
              </a:rPr>
              <a:t> 2012 Oct 5. PMID: 23039180; PMCID: PMC3679906.</a:t>
            </a:r>
            <a:endParaRPr lang="en-US" b="0" i="0" dirty="0">
              <a:solidFill>
                <a:srgbClr val="222222"/>
              </a:solidFill>
              <a:effectLst/>
              <a:latin typeface="latoregular"/>
            </a:endParaRPr>
          </a:p>
          <a:p>
            <a:pPr marL="279400" algn="l">
              <a:buFont typeface="+mj-lt"/>
              <a:buAutoNum type="arabicPeriod"/>
            </a:pPr>
            <a:r>
              <a:rPr lang="en-US" b="0" i="0" dirty="0">
                <a:solidFill>
                  <a:srgbClr val="222222"/>
                </a:solidFill>
                <a:effectLst/>
                <a:latin typeface="latoregular"/>
              </a:rPr>
              <a:t>SH Tariq, N Tumosa, JT Chibnall, HM Perry III, and JE Morley. The Saint Louis University Mental Status (SLUMS) Examination for detecting mild cognitive impairment and dementia is more sensitive than the MiniMental Status Examination (MMSE) - A pilot study. Am J Geriatr Psych 14:900-10, 2006</a:t>
            </a:r>
          </a:p>
          <a:p>
            <a:pPr marL="279400" algn="l">
              <a:buFont typeface="+mj-lt"/>
              <a:buAutoNum type="arabicPeriod"/>
            </a:pPr>
            <a:r>
              <a:rPr lang="en-US" b="0" i="0" dirty="0">
                <a:solidFill>
                  <a:srgbClr val="222222"/>
                </a:solidFill>
                <a:effectLst/>
                <a:latin typeface="latoregular"/>
              </a:rPr>
              <a:t>https://www.parinc.com/Products/Pkey/238</a:t>
            </a:r>
          </a:p>
          <a:p>
            <a:pPr marL="279400" algn="l">
              <a:buFont typeface="+mj-lt"/>
              <a:buAutoNum type="arabicPeriod"/>
            </a:pPr>
            <a:r>
              <a:rPr lang="en-US" b="0" i="0" dirty="0">
                <a:solidFill>
                  <a:srgbClr val="222222"/>
                </a:solidFill>
                <a:effectLst/>
                <a:latin typeface="latoregular"/>
              </a:rPr>
              <a:t>https://mocacognition.com/</a:t>
            </a:r>
          </a:p>
          <a:p>
            <a:pPr algn="l">
              <a:buFont typeface="Arial" panose="020B0604020202020204" pitchFamily="34" charset="0"/>
              <a:buChar char="•"/>
            </a:pPr>
            <a:r>
              <a:rPr lang="en-US" b="0" i="0" dirty="0">
                <a:solidFill>
                  <a:srgbClr val="363636"/>
                </a:solidFill>
                <a:effectLst/>
                <a:latin typeface="Gotham"/>
              </a:rPr>
              <a:t>Lam, K., Wang, M., Smith, E., Ismail, Z., &amp; Ganesh, A. (2023). P.004 Comparison of the Montreal Cognitive Assessment (MoCA) and Rowland Universal Dementia Assessment Scale (RUDAS) for identification of mild cognitive impairment and dementia. </a:t>
            </a:r>
            <a:r>
              <a:rPr lang="en-US" b="0" i="1" dirty="0">
                <a:solidFill>
                  <a:srgbClr val="363636"/>
                </a:solidFill>
                <a:effectLst/>
                <a:latin typeface="Gotham"/>
              </a:rPr>
              <a:t>Canadian Journal of Neurological Sciences,</a:t>
            </a:r>
            <a:r>
              <a:rPr lang="en-US" b="0" i="0" dirty="0">
                <a:solidFill>
                  <a:srgbClr val="363636"/>
                </a:solidFill>
                <a:effectLst/>
                <a:latin typeface="Gotham"/>
              </a:rPr>
              <a:t> </a:t>
            </a:r>
            <a:r>
              <a:rPr lang="en-US" b="0" i="1" dirty="0">
                <a:solidFill>
                  <a:srgbClr val="363636"/>
                </a:solidFill>
                <a:effectLst/>
                <a:latin typeface="Gotham"/>
              </a:rPr>
              <a:t>50</a:t>
            </a:r>
            <a:r>
              <a:rPr lang="en-US" b="0" i="0" dirty="0">
                <a:solidFill>
                  <a:srgbClr val="363636"/>
                </a:solidFill>
                <a:effectLst/>
                <a:latin typeface="Gotham"/>
              </a:rPr>
              <a:t>(S2), S58-S58. doi:10.1017/cjn.2023.109</a:t>
            </a:r>
          </a:p>
          <a:p>
            <a:pPr algn="l">
              <a:buFont typeface="Arial" panose="020B0604020202020204" pitchFamily="34" charset="0"/>
              <a:buChar char="•"/>
            </a:pPr>
            <a:r>
              <a:rPr lang="en-US" b="0" i="0" dirty="0">
                <a:solidFill>
                  <a:srgbClr val="363636"/>
                </a:solidFill>
                <a:effectLst/>
                <a:latin typeface="Gotham"/>
              </a:rPr>
              <a:t>Lam, K., Wang, M., Smith, E., Ismail, Z., &amp; Ganesh, A. (2023). P.009 Comparison of Montreal Cognitive Assessment (MoCA) and Rowland Universal Dementia Assessment Scale (RUDAS) scores in diverse populations. </a:t>
            </a:r>
            <a:r>
              <a:rPr lang="en-US" b="0" i="1" dirty="0">
                <a:solidFill>
                  <a:srgbClr val="363636"/>
                </a:solidFill>
                <a:effectLst/>
                <a:latin typeface="Gotham"/>
              </a:rPr>
              <a:t>Canadian Journal of Neurological Sciences,</a:t>
            </a:r>
            <a:r>
              <a:rPr lang="en-US" b="0" i="0" dirty="0">
                <a:solidFill>
                  <a:srgbClr val="363636"/>
                </a:solidFill>
                <a:effectLst/>
                <a:latin typeface="Gotham"/>
              </a:rPr>
              <a:t> </a:t>
            </a:r>
            <a:r>
              <a:rPr lang="en-US" b="0" i="1" dirty="0">
                <a:solidFill>
                  <a:srgbClr val="363636"/>
                </a:solidFill>
                <a:effectLst/>
                <a:latin typeface="Gotham"/>
              </a:rPr>
              <a:t>50</a:t>
            </a:r>
            <a:r>
              <a:rPr lang="en-US" b="0" i="0" dirty="0">
                <a:solidFill>
                  <a:srgbClr val="363636"/>
                </a:solidFill>
                <a:effectLst/>
                <a:latin typeface="Gotham"/>
              </a:rPr>
              <a:t>(S2), S59-S60. doi:10.1017/cjn.2023.114</a:t>
            </a:r>
          </a:p>
          <a:p>
            <a:pPr algn="l">
              <a:buFont typeface="Arial" panose="020B0604020202020204" pitchFamily="34" charset="0"/>
              <a:buChar char="•"/>
            </a:pPr>
            <a:r>
              <a:rPr lang="en-US" b="0" i="0" dirty="0">
                <a:solidFill>
                  <a:srgbClr val="222222"/>
                </a:solidFill>
                <a:effectLst/>
                <a:latin typeface="latoregular"/>
              </a:rPr>
              <a:t>https://www.dementia.org.au/resources/rowland-universal-dementia-assessment-scale-rudas</a:t>
            </a:r>
          </a:p>
          <a:p>
            <a:pPr marL="279400" algn="l">
              <a:buFont typeface="+mj-lt"/>
              <a:buAutoNum type="arabicPeriod"/>
            </a:pPr>
            <a:endParaRPr lang="en-US" b="0" i="0" dirty="0">
              <a:solidFill>
                <a:srgbClr val="222222"/>
              </a:solidFill>
              <a:effectLst/>
              <a:latin typeface="latoregular"/>
            </a:endParaRPr>
          </a:p>
          <a:p>
            <a:pPr marL="279400" algn="l">
              <a:buFont typeface="+mj-lt"/>
              <a:buAutoNum type="arabicPeriod"/>
            </a:pPr>
            <a:endParaRPr lang="en-US" b="0" i="0" dirty="0">
              <a:solidFill>
                <a:srgbClr val="222222"/>
              </a:solidFill>
              <a:effectLst/>
              <a:latin typeface="latoregular"/>
            </a:endParaRPr>
          </a:p>
          <a:p>
            <a:br>
              <a:rPr lang="en-US" dirty="0"/>
            </a:br>
            <a:endParaRPr lang="en-US" dirty="0"/>
          </a:p>
        </p:txBody>
      </p:sp>
      <p:sp>
        <p:nvSpPr>
          <p:cNvPr id="4" name="Slide Number Placeholder 3"/>
          <p:cNvSpPr>
            <a:spLocks noGrp="1"/>
          </p:cNvSpPr>
          <p:nvPr>
            <p:ph type="sldNum" sz="quarter" idx="5"/>
          </p:nvPr>
        </p:nvSpPr>
        <p:spPr/>
        <p:txBody>
          <a:bodyPr/>
          <a:lstStyle/>
          <a:p>
            <a:fld id="{EF249533-F31F-4DB7-B132-1E0350056715}" type="slidenum">
              <a:rPr lang="en-US" smtClean="0"/>
              <a:t>35</a:t>
            </a:fld>
            <a:endParaRPr lang="en-US" dirty="0"/>
          </a:p>
        </p:txBody>
      </p:sp>
    </p:spTree>
    <p:extLst>
      <p:ext uri="{BB962C8B-B14F-4D97-AF65-F5344CB8AC3E}">
        <p14:creationId xmlns:p14="http://schemas.microsoft.com/office/powerpoint/2010/main" val="1679814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t"/>
            <a:r>
              <a:rPr lang="en-US" b="1" dirty="0">
                <a:effectLst/>
              </a:rPr>
              <a:t>Contributors:</a:t>
            </a:r>
            <a:r>
              <a:rPr lang="en-US" dirty="0">
                <a:effectLst/>
              </a:rPr>
              <a:t> DELIRIUM mnemonic</a:t>
            </a:r>
            <a:r>
              <a:rPr lang="en-US" baseline="30000" dirty="0">
                <a:effectLst/>
              </a:rPr>
              <a:t>9</a:t>
            </a:r>
            <a:endParaRPr lang="en-US" dirty="0">
              <a:effectLst/>
            </a:endParaRPr>
          </a:p>
          <a:p>
            <a:pPr algn="l" fontAlgn="t"/>
            <a:r>
              <a:rPr lang="en-US" dirty="0">
                <a:effectLst/>
              </a:rPr>
              <a:t>Drugs</a:t>
            </a:r>
          </a:p>
          <a:p>
            <a:pPr algn="l" fontAlgn="t"/>
            <a:r>
              <a:rPr lang="en-US" dirty="0">
                <a:effectLst/>
              </a:rPr>
              <a:t>Electrolyte disturbances</a:t>
            </a:r>
          </a:p>
          <a:p>
            <a:pPr algn="l" fontAlgn="t"/>
            <a:r>
              <a:rPr lang="en-US" dirty="0">
                <a:effectLst/>
              </a:rPr>
              <a:t>Lack of drugs</a:t>
            </a:r>
          </a:p>
          <a:p>
            <a:pPr algn="l" fontAlgn="t"/>
            <a:r>
              <a:rPr lang="en-US" dirty="0">
                <a:effectLst/>
              </a:rPr>
              <a:t>Infection</a:t>
            </a:r>
          </a:p>
          <a:p>
            <a:pPr algn="l" fontAlgn="t"/>
            <a:r>
              <a:rPr lang="en-US" dirty="0">
                <a:effectLst/>
              </a:rPr>
              <a:t>Reduced sensory input</a:t>
            </a:r>
          </a:p>
          <a:p>
            <a:pPr algn="l" fontAlgn="t"/>
            <a:r>
              <a:rPr lang="en-US" dirty="0">
                <a:effectLst/>
              </a:rPr>
              <a:t>Intracranial disorders</a:t>
            </a:r>
          </a:p>
          <a:p>
            <a:pPr algn="l" fontAlgn="t"/>
            <a:r>
              <a:rPr lang="en-US" dirty="0">
                <a:effectLst/>
              </a:rPr>
              <a:t>Urinary and fecal disorders</a:t>
            </a:r>
          </a:p>
          <a:p>
            <a:pPr algn="l" fontAlgn="t"/>
            <a:r>
              <a:rPr lang="en-US" dirty="0">
                <a:effectLst/>
              </a:rPr>
              <a:t>Myocardial and pulmonary disorders</a:t>
            </a:r>
          </a:p>
          <a:p>
            <a:pPr algn="l" fontAlgn="t"/>
            <a:endParaRPr lang="en-US" dirty="0">
              <a:effectLst/>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dirty="0">
                <a:solidFill>
                  <a:srgbClr val="222222"/>
                </a:solidFill>
                <a:effectLst/>
              </a:rPr>
              <a:t>Marcantonio ER, Ngo LH, O’Connor M, et al. 3D-CAM: derivation and validation of a 3-minute diagnostic interview for CAM-defined delirium: a cross-sectional diagnostic test study. </a:t>
            </a:r>
            <a:r>
              <a:rPr lang="en-US" sz="1200" b="0" i="1" dirty="0">
                <a:solidFill>
                  <a:srgbClr val="222222"/>
                </a:solidFill>
                <a:effectLst/>
              </a:rPr>
              <a:t>Ann Intern Med</a:t>
            </a:r>
            <a:r>
              <a:rPr lang="en-US" sz="1200" b="0" i="0" dirty="0">
                <a:solidFill>
                  <a:srgbClr val="222222"/>
                </a:solidFill>
                <a:effectLst/>
              </a:rPr>
              <a:t>. 2014;161(8):554-561</a:t>
            </a:r>
            <a:endParaRPr lang="en-US" sz="1200" dirty="0"/>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dirty="0">
                <a:solidFill>
                  <a:srgbClr val="222222"/>
                </a:solidFill>
                <a:effectLst/>
                <a:latin typeface="latoregular"/>
              </a:rPr>
              <a:t>Marcantonio ER. Delirium in Hospitalized Older Adults. </a:t>
            </a:r>
            <a:r>
              <a:rPr lang="en-US" sz="1200" b="0" i="1" dirty="0">
                <a:solidFill>
                  <a:srgbClr val="222222"/>
                </a:solidFill>
                <a:effectLst/>
                <a:latin typeface="latoregular"/>
              </a:rPr>
              <a:t>N Engl J Med</a:t>
            </a:r>
            <a:r>
              <a:rPr lang="en-US" sz="1200" b="0" i="0" dirty="0">
                <a:solidFill>
                  <a:srgbClr val="222222"/>
                </a:solidFill>
                <a:effectLst/>
                <a:latin typeface="latoregular"/>
              </a:rPr>
              <a:t>. 2017;377(15):1456-1466.</a:t>
            </a:r>
          </a:p>
          <a:p>
            <a:pPr algn="l" fontAlgn="t"/>
            <a:endParaRPr lang="en-US" dirty="0">
              <a:effectLst/>
            </a:endParaRPr>
          </a:p>
        </p:txBody>
      </p:sp>
      <p:sp>
        <p:nvSpPr>
          <p:cNvPr id="4" name="Slide Number Placeholder 3"/>
          <p:cNvSpPr>
            <a:spLocks noGrp="1"/>
          </p:cNvSpPr>
          <p:nvPr>
            <p:ph type="sldNum" sz="quarter" idx="5"/>
          </p:nvPr>
        </p:nvSpPr>
        <p:spPr/>
        <p:txBody>
          <a:bodyPr/>
          <a:lstStyle/>
          <a:p>
            <a:fld id="{EF249533-F31F-4DB7-B132-1E0350056715}" type="slidenum">
              <a:rPr lang="en-US" smtClean="0"/>
              <a:t>36</a:t>
            </a:fld>
            <a:endParaRPr lang="en-US" dirty="0"/>
          </a:p>
        </p:txBody>
      </p:sp>
    </p:spTree>
    <p:extLst>
      <p:ext uri="{BB962C8B-B14F-4D97-AF65-F5344CB8AC3E}">
        <p14:creationId xmlns:p14="http://schemas.microsoft.com/office/powerpoint/2010/main" val="385763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4</a:t>
            </a:fld>
            <a:endParaRPr lang="en-US"/>
          </a:p>
        </p:txBody>
      </p:sp>
    </p:spTree>
    <p:extLst>
      <p:ext uri="{BB962C8B-B14F-4D97-AF65-F5344CB8AC3E}">
        <p14:creationId xmlns:p14="http://schemas.microsoft.com/office/powerpoint/2010/main" val="376147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22222"/>
                </a:solidFill>
                <a:effectLst/>
                <a:latin typeface="latoregular"/>
              </a:rPr>
              <a:t>What is the older adult’s baseline mobility? Level of activity?</a:t>
            </a:r>
          </a:p>
          <a:p>
            <a:pPr algn="l">
              <a:buFont typeface="Arial" panose="020B0604020202020204" pitchFamily="34" charset="0"/>
              <a:buChar char="•"/>
            </a:pPr>
            <a:r>
              <a:rPr lang="en-US" b="0" i="0" dirty="0">
                <a:solidFill>
                  <a:srgbClr val="222222"/>
                </a:solidFill>
                <a:effectLst/>
                <a:latin typeface="latoregular"/>
              </a:rPr>
              <a:t>What does a typical day look like for the older adult in terms of mobility?</a:t>
            </a:r>
          </a:p>
          <a:p>
            <a:pPr algn="l">
              <a:buFont typeface="Arial" panose="020B0604020202020204" pitchFamily="34" charset="0"/>
              <a:buChar char="•"/>
            </a:pPr>
            <a:r>
              <a:rPr lang="en-US" b="0" i="0" dirty="0">
                <a:solidFill>
                  <a:srgbClr val="222222"/>
                </a:solidFill>
                <a:effectLst/>
                <a:latin typeface="latoregular"/>
              </a:rPr>
              <a:t>What are their goals for mobility?</a:t>
            </a:r>
          </a:p>
          <a:p>
            <a:pPr algn="l">
              <a:buFont typeface="Arial" panose="020B0604020202020204" pitchFamily="34" charset="0"/>
              <a:buChar char="•"/>
            </a:pPr>
            <a:r>
              <a:rPr lang="en-US" b="0" i="0" dirty="0">
                <a:solidFill>
                  <a:srgbClr val="222222"/>
                </a:solidFill>
                <a:effectLst/>
                <a:latin typeface="latoregular"/>
              </a:rPr>
              <a:t>Any recent falls or fear of falling? Are they unsteady when standing/walking?</a:t>
            </a:r>
          </a:p>
          <a:p>
            <a:pPr algn="l">
              <a:buFont typeface="Arial" panose="020B0604020202020204" pitchFamily="34" charset="0"/>
              <a:buChar char="•"/>
            </a:pPr>
            <a:r>
              <a:rPr lang="en-US" b="0" i="0" dirty="0">
                <a:solidFill>
                  <a:srgbClr val="222222"/>
                </a:solidFill>
                <a:effectLst/>
                <a:latin typeface="latoregular"/>
              </a:rPr>
              <a:t>Does the older adult use a mobility aid or assistive device?</a:t>
            </a:r>
          </a:p>
          <a:p>
            <a:endParaRPr lang="en-US" dirty="0"/>
          </a:p>
        </p:txBody>
      </p:sp>
      <p:sp>
        <p:nvSpPr>
          <p:cNvPr id="4" name="Slide Number Placeholder 3"/>
          <p:cNvSpPr>
            <a:spLocks noGrp="1"/>
          </p:cNvSpPr>
          <p:nvPr>
            <p:ph type="sldNum" sz="quarter" idx="5"/>
          </p:nvPr>
        </p:nvSpPr>
        <p:spPr/>
        <p:txBody>
          <a:bodyPr/>
          <a:lstStyle/>
          <a:p>
            <a:fld id="{EF249533-F31F-4DB7-B132-1E0350056715}" type="slidenum">
              <a:rPr lang="en-US" smtClean="0"/>
              <a:t>37</a:t>
            </a:fld>
            <a:endParaRPr lang="en-US" dirty="0"/>
          </a:p>
        </p:txBody>
      </p:sp>
    </p:spTree>
    <p:extLst>
      <p:ext uri="{BB962C8B-B14F-4D97-AF65-F5344CB8AC3E}">
        <p14:creationId xmlns:p14="http://schemas.microsoft.com/office/powerpoint/2010/main" val="645253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latoregular"/>
              </a:rPr>
              <a:t>Katz S. Assessing self-maintenance: activities of daily living, mobility, and instrumental activities of daily living. </a:t>
            </a:r>
            <a:r>
              <a:rPr lang="en-US" b="0" i="1" dirty="0">
                <a:solidFill>
                  <a:srgbClr val="222222"/>
                </a:solidFill>
                <a:effectLst/>
                <a:latin typeface="latoregular"/>
              </a:rPr>
              <a:t>J Am Geriatr Soc</a:t>
            </a:r>
            <a:r>
              <a:rPr lang="en-US" b="0" i="0" dirty="0">
                <a:solidFill>
                  <a:srgbClr val="222222"/>
                </a:solidFill>
                <a:effectLst/>
                <a:latin typeface="latoregular"/>
              </a:rPr>
              <a:t>. 1983;31(12):721-727.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Katz Activities of Daily Living: </a:t>
            </a:r>
            <a:r>
              <a:rPr lang="en-US" sz="1200" b="0" i="0" u="none" strike="noStrike" baseline="0" dirty="0">
                <a:solidFill>
                  <a:srgbClr val="0462C1"/>
                </a:solidFill>
                <a:latin typeface="Calibri" panose="020F0502020204030204" pitchFamily="34" charset="0"/>
              </a:rPr>
              <a:t>https://www.alz.org/careplanning/downloads/katz-adl.pdf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Lawton-Brody Instrumental Activities of Daily Living: </a:t>
            </a:r>
            <a:r>
              <a:rPr lang="en-US" sz="1200" b="0" i="0" u="none" strike="noStrike" baseline="0" dirty="0">
                <a:solidFill>
                  <a:srgbClr val="0462C1"/>
                </a:solidFill>
                <a:latin typeface="Calibri" panose="020F0502020204030204" pitchFamily="34" charset="0"/>
              </a:rPr>
              <a:t>https://www.alz.org/careplanning/downloads/lawton-iadl.pdf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latoregular"/>
            </a:endParaRPr>
          </a:p>
          <a:p>
            <a:endParaRPr lang="en-US" dirty="0"/>
          </a:p>
        </p:txBody>
      </p:sp>
      <p:sp>
        <p:nvSpPr>
          <p:cNvPr id="4" name="Slide Number Placeholder 3"/>
          <p:cNvSpPr>
            <a:spLocks noGrp="1"/>
          </p:cNvSpPr>
          <p:nvPr>
            <p:ph type="sldNum" sz="quarter" idx="5"/>
          </p:nvPr>
        </p:nvSpPr>
        <p:spPr/>
        <p:txBody>
          <a:bodyPr/>
          <a:lstStyle/>
          <a:p>
            <a:fld id="{EF249533-F31F-4DB7-B132-1E0350056715}" type="slidenum">
              <a:rPr lang="en-US" smtClean="0"/>
              <a:t>38</a:t>
            </a:fld>
            <a:endParaRPr lang="en-US" dirty="0"/>
          </a:p>
        </p:txBody>
      </p:sp>
    </p:spTree>
    <p:extLst>
      <p:ext uri="{BB962C8B-B14F-4D97-AF65-F5344CB8AC3E}">
        <p14:creationId xmlns:p14="http://schemas.microsoft.com/office/powerpoint/2010/main" val="3924287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https://www.cdc.gov/steadi/pdf/steadi-algorithm-508.pdf</a:t>
            </a:r>
          </a:p>
        </p:txBody>
      </p:sp>
      <p:sp>
        <p:nvSpPr>
          <p:cNvPr id="4" name="Slide Number Placeholder 3"/>
          <p:cNvSpPr>
            <a:spLocks noGrp="1"/>
          </p:cNvSpPr>
          <p:nvPr>
            <p:ph type="sldNum" sz="quarter" idx="5"/>
          </p:nvPr>
        </p:nvSpPr>
        <p:spPr/>
        <p:txBody>
          <a:bodyPr/>
          <a:lstStyle/>
          <a:p>
            <a:fld id="{EF249533-F31F-4DB7-B132-1E0350056715}" type="slidenum">
              <a:rPr lang="en-US" smtClean="0"/>
              <a:t>39</a:t>
            </a:fld>
            <a:endParaRPr lang="en-US" dirty="0"/>
          </a:p>
        </p:txBody>
      </p:sp>
    </p:spTree>
    <p:extLst>
      <p:ext uri="{BB962C8B-B14F-4D97-AF65-F5344CB8AC3E}">
        <p14:creationId xmlns:p14="http://schemas.microsoft.com/office/powerpoint/2010/main" val="1885688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https://www.cdc.gov/steadi/pdf/STEADI-Assessment-30Sec-508.pdf</a:t>
            </a:r>
          </a:p>
          <a:p>
            <a:r>
              <a:rPr lang="en-US" dirty="0"/>
              <a:t>https://www.cdc.gov/steadi/pdf/TUG_test-print.pdf</a:t>
            </a:r>
          </a:p>
          <a:p>
            <a:r>
              <a:rPr lang="en-US" dirty="0"/>
              <a:t>https://www.cdc.gov/steadi/pdf/4-Stage_Balance_Test-print.pdf</a:t>
            </a:r>
          </a:p>
          <a:p>
            <a:endParaRPr lang="en-US" dirty="0"/>
          </a:p>
        </p:txBody>
      </p:sp>
      <p:sp>
        <p:nvSpPr>
          <p:cNvPr id="4" name="Slide Number Placeholder 3"/>
          <p:cNvSpPr>
            <a:spLocks noGrp="1"/>
          </p:cNvSpPr>
          <p:nvPr>
            <p:ph type="sldNum" sz="quarter" idx="5"/>
          </p:nvPr>
        </p:nvSpPr>
        <p:spPr/>
        <p:txBody>
          <a:bodyPr/>
          <a:lstStyle/>
          <a:p>
            <a:fld id="{EF249533-F31F-4DB7-B132-1E0350056715}" type="slidenum">
              <a:rPr lang="en-US" smtClean="0"/>
              <a:t>40</a:t>
            </a:fld>
            <a:endParaRPr lang="en-US" dirty="0"/>
          </a:p>
        </p:txBody>
      </p:sp>
    </p:spTree>
    <p:extLst>
      <p:ext uri="{BB962C8B-B14F-4D97-AF65-F5344CB8AC3E}">
        <p14:creationId xmlns:p14="http://schemas.microsoft.com/office/powerpoint/2010/main" val="278254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22222"/>
                </a:solidFill>
                <a:effectLst/>
                <a:latin typeface="latoregular"/>
              </a:rPr>
              <a:t>Who manages the medications? How are the medications organized?</a:t>
            </a:r>
          </a:p>
          <a:p>
            <a:pPr algn="l">
              <a:buFont typeface="Arial" panose="020B0604020202020204" pitchFamily="34" charset="0"/>
              <a:buChar char="•"/>
            </a:pPr>
            <a:r>
              <a:rPr lang="en-US" b="0" i="0" dirty="0">
                <a:solidFill>
                  <a:srgbClr val="222222"/>
                </a:solidFill>
                <a:effectLst/>
                <a:latin typeface="latoregular"/>
              </a:rPr>
              <a:t>What prescription medications and nonprescription medications or health supplements is the older adult taking?</a:t>
            </a:r>
          </a:p>
          <a:p>
            <a:pPr algn="l">
              <a:buFont typeface="Arial" panose="020B0604020202020204" pitchFamily="34" charset="0"/>
              <a:buChar char="•"/>
            </a:pPr>
            <a:r>
              <a:rPr lang="en-US" b="0" i="0" dirty="0">
                <a:solidFill>
                  <a:srgbClr val="222222"/>
                </a:solidFill>
                <a:effectLst/>
                <a:latin typeface="latoregular"/>
              </a:rPr>
              <a:t>How many medications is the patient taking? How many times per day?</a:t>
            </a:r>
          </a:p>
          <a:p>
            <a:pPr algn="l">
              <a:buFont typeface="Arial" panose="020B0604020202020204" pitchFamily="34" charset="0"/>
              <a:buChar char="•"/>
            </a:pPr>
            <a:r>
              <a:rPr lang="en-US" b="0" i="0" dirty="0">
                <a:solidFill>
                  <a:srgbClr val="222222"/>
                </a:solidFill>
                <a:effectLst/>
                <a:latin typeface="latoregular"/>
              </a:rPr>
              <a:t>How many prescribers/pharmacies?</a:t>
            </a:r>
          </a:p>
          <a:p>
            <a:pPr algn="l"/>
            <a:r>
              <a:rPr lang="en-US" b="1" i="0" dirty="0">
                <a:solidFill>
                  <a:srgbClr val="222222"/>
                </a:solidFill>
                <a:effectLst/>
                <a:latin typeface="latoregular"/>
              </a:rPr>
              <a:t>Medication Assessment</a:t>
            </a:r>
            <a:endParaRPr lang="en-US" b="0" i="0" dirty="0">
              <a:solidFill>
                <a:srgbClr val="222222"/>
              </a:solidFill>
              <a:effectLst/>
              <a:latin typeface="latoregular"/>
            </a:endParaRPr>
          </a:p>
          <a:p>
            <a:pPr algn="l">
              <a:buFont typeface="Arial" panose="020B0604020202020204" pitchFamily="34" charset="0"/>
              <a:buChar char="•"/>
            </a:pPr>
            <a:r>
              <a:rPr lang="en-US" b="0" i="0" dirty="0">
                <a:solidFill>
                  <a:srgbClr val="222222"/>
                </a:solidFill>
                <a:effectLst/>
                <a:latin typeface="latoregular"/>
              </a:rPr>
              <a:t>Does each medication have an indication? (e.g., consider stopping medication(s) that was started for a problem that has since resolved) </a:t>
            </a:r>
            <a:r>
              <a:rPr lang="en-US" b="0" i="0" baseline="30000" dirty="0">
                <a:solidFill>
                  <a:srgbClr val="222222"/>
                </a:solidFill>
                <a:effectLst/>
                <a:latin typeface="latoregular"/>
              </a:rPr>
              <a:t>24</a:t>
            </a:r>
            <a:endParaRPr lang="en-US" b="0" i="0" dirty="0">
              <a:solidFill>
                <a:srgbClr val="222222"/>
              </a:solidFill>
              <a:effectLst/>
              <a:latin typeface="latoregular"/>
            </a:endParaRPr>
          </a:p>
          <a:p>
            <a:pPr algn="l">
              <a:buFont typeface="Arial" panose="020B0604020202020204" pitchFamily="34" charset="0"/>
              <a:buChar char="•"/>
            </a:pPr>
            <a:r>
              <a:rPr lang="en-US" b="0" i="0" dirty="0">
                <a:solidFill>
                  <a:srgbClr val="222222"/>
                </a:solidFill>
                <a:effectLst/>
                <a:latin typeface="latoregular"/>
              </a:rPr>
              <a:t>Are any conditions lacking indicated medications? (e.g., consider calcium and vitamin D supplementation for those with osteoporosis)</a:t>
            </a:r>
            <a:r>
              <a:rPr lang="en-US" b="0" i="0" baseline="30000" dirty="0">
                <a:solidFill>
                  <a:srgbClr val="222222"/>
                </a:solidFill>
                <a:effectLst/>
                <a:latin typeface="latoregular"/>
              </a:rPr>
              <a:t>25</a:t>
            </a:r>
            <a:endParaRPr lang="en-US" b="0" i="0" dirty="0">
              <a:solidFill>
                <a:srgbClr val="222222"/>
              </a:solidFill>
              <a:effectLst/>
              <a:latin typeface="latoregular"/>
            </a:endParaRPr>
          </a:p>
          <a:p>
            <a:pPr algn="l">
              <a:buFont typeface="Arial" panose="020B0604020202020204" pitchFamily="34" charset="0"/>
              <a:buChar char="•"/>
            </a:pPr>
            <a:r>
              <a:rPr lang="en-US" b="0" i="0" dirty="0">
                <a:solidFill>
                  <a:srgbClr val="222222"/>
                </a:solidFill>
                <a:effectLst/>
                <a:latin typeface="latoregular"/>
              </a:rPr>
              <a:t>Is each medication still indicated given individualized treatment goals, the patient’s goals of care, and prognosis (e.g., A1c, blood pressure goals)?</a:t>
            </a:r>
            <a:r>
              <a:rPr lang="en-US" b="0" i="0" baseline="30000" dirty="0">
                <a:solidFill>
                  <a:srgbClr val="222222"/>
                </a:solidFill>
                <a:effectLst/>
                <a:latin typeface="latoregular"/>
              </a:rPr>
              <a:t>26</a:t>
            </a:r>
            <a:endParaRPr lang="en-US" b="0" i="0" dirty="0">
              <a:solidFill>
                <a:srgbClr val="222222"/>
              </a:solidFill>
              <a:effectLst/>
              <a:latin typeface="latoregular"/>
            </a:endParaRPr>
          </a:p>
          <a:p>
            <a:pPr algn="l">
              <a:buFont typeface="Arial" panose="020B0604020202020204" pitchFamily="34" charset="0"/>
              <a:buChar char="•"/>
            </a:pPr>
            <a:r>
              <a:rPr lang="en-US" b="0" i="0" dirty="0">
                <a:solidFill>
                  <a:srgbClr val="222222"/>
                </a:solidFill>
                <a:effectLst/>
                <a:latin typeface="latoregular"/>
              </a:rPr>
              <a:t>What concerns does the patient have (e.g., cost, opening pill bottles, swallowing pills, forgetting doses, adverse effects)?</a:t>
            </a:r>
          </a:p>
          <a:p>
            <a:pPr algn="l">
              <a:buFont typeface="Arial" panose="020B0604020202020204" pitchFamily="34" charset="0"/>
              <a:buChar char="•"/>
            </a:pPr>
            <a:r>
              <a:rPr lang="en-US" b="0" i="0" dirty="0">
                <a:solidFill>
                  <a:srgbClr val="222222"/>
                </a:solidFill>
                <a:effectLst/>
                <a:latin typeface="latoregular"/>
              </a:rPr>
              <a:t>Any difficulty taking medications (e.g., reading labels; administering patches, ointments, injections, or eye drops; keeping track of changes)?</a:t>
            </a:r>
          </a:p>
          <a:p>
            <a:pPr algn="l"/>
            <a:r>
              <a:rPr lang="en-US" b="1" i="0" dirty="0">
                <a:solidFill>
                  <a:srgbClr val="222222"/>
                </a:solidFill>
                <a:effectLst/>
                <a:latin typeface="latoregular"/>
              </a:rPr>
              <a:t>Aging physiology changes that affect medications: start low, go slow (but get there)</a:t>
            </a:r>
            <a:r>
              <a:rPr lang="en-US" b="0" i="0" baseline="30000" dirty="0">
                <a:solidFill>
                  <a:srgbClr val="222222"/>
                </a:solidFill>
                <a:effectLst/>
                <a:latin typeface="latoregular"/>
              </a:rPr>
              <a:t>27</a:t>
            </a:r>
            <a:endParaRPr lang="en-US" b="0" i="0" dirty="0">
              <a:solidFill>
                <a:srgbClr val="222222"/>
              </a:solidFill>
              <a:effectLst/>
              <a:latin typeface="latoregular"/>
            </a:endParaRPr>
          </a:p>
          <a:p>
            <a:pPr algn="l"/>
            <a:r>
              <a:rPr lang="en-US" b="0" i="0" dirty="0">
                <a:solidFill>
                  <a:srgbClr val="222222"/>
                </a:solidFill>
                <a:effectLst/>
                <a:latin typeface="latoregular"/>
              </a:rPr>
              <a:t>↓ GFR/creatinine clearance (with normal creatinine since decreased lean body mass) = ↑ accumulation/risk of toxicity</a:t>
            </a:r>
          </a:p>
          <a:p>
            <a:pPr algn="l"/>
            <a:r>
              <a:rPr lang="en-US" b="0" i="0" dirty="0">
                <a:solidFill>
                  <a:srgbClr val="222222"/>
                </a:solidFill>
                <a:effectLst/>
                <a:latin typeface="latoregular"/>
              </a:rPr>
              <a:t>↓ Liver clearance = ↑ in bioavailability, longer half-life</a:t>
            </a:r>
          </a:p>
          <a:p>
            <a:pPr algn="l"/>
            <a:r>
              <a:rPr lang="en-US" b="0" i="0" dirty="0">
                <a:solidFill>
                  <a:srgbClr val="222222"/>
                </a:solidFill>
                <a:effectLst/>
                <a:latin typeface="latoregular"/>
              </a:rPr>
              <a:t>↓ Baroreceptor responsiveness = ↑ risk of orthostasis/falls</a:t>
            </a:r>
          </a:p>
          <a:p>
            <a:pPr algn="l"/>
            <a:r>
              <a:rPr lang="en-US" b="0" i="0" dirty="0">
                <a:solidFill>
                  <a:srgbClr val="222222"/>
                </a:solidFill>
                <a:effectLst/>
                <a:latin typeface="latoregular"/>
              </a:rPr>
              <a:t>↑ Proportion of body fat = lipophilic drugs last longer</a:t>
            </a:r>
          </a:p>
          <a:p>
            <a:pPr algn="l"/>
            <a:r>
              <a:rPr lang="en-US" b="0" i="0" dirty="0">
                <a:solidFill>
                  <a:srgbClr val="222222"/>
                </a:solidFill>
                <a:effectLst/>
                <a:latin typeface="latoregular"/>
              </a:rPr>
              <a:t>↑ Permeability of blood-brain barrier = ↑ risk of central nervous system effects</a:t>
            </a:r>
          </a:p>
          <a:p>
            <a:pPr algn="l"/>
            <a:r>
              <a:rPr lang="en-US" b="0" i="1" dirty="0">
                <a:solidFill>
                  <a:srgbClr val="222222"/>
                </a:solidFill>
                <a:effectLst/>
                <a:latin typeface="latoregular"/>
              </a:rPr>
              <a:t>Remember</a:t>
            </a:r>
            <a:r>
              <a:rPr lang="en-US" b="0" i="0" dirty="0">
                <a:solidFill>
                  <a:srgbClr val="222222"/>
                </a:solidFill>
                <a:effectLst/>
                <a:latin typeface="latoregular"/>
              </a:rPr>
              <a:t>: Slowly titrate until reach therapeutic dose, and deprescribe medications that are no longer needed.</a:t>
            </a:r>
          </a:p>
          <a:p>
            <a:pPr>
              <a:spcBef>
                <a:spcPct val="0"/>
              </a:spcBef>
              <a:defRPr/>
            </a:pPr>
            <a:r>
              <a:rPr lang="en-US" sz="1200" dirty="0">
                <a:solidFill>
                  <a:srgbClr val="212121"/>
                </a:solidFill>
                <a:ea typeface="+mn-lt"/>
                <a:cs typeface="+mn-lt"/>
              </a:rPr>
              <a:t>Endsley S. Deprescribing Unnecessary Medications: A Four-Part Process. Fam Pract Manag. 2018 May/Jun;25(3):28-32. PMID: 29989773.</a:t>
            </a:r>
            <a:endParaRPr lang="en-US" sz="1200" dirty="0">
              <a:cs typeface="Calibri"/>
            </a:endParaRPr>
          </a:p>
          <a:p>
            <a:pPr>
              <a:lnSpc>
                <a:spcPct val="100000"/>
              </a:lnSpc>
              <a:spcBef>
                <a:spcPct val="0"/>
              </a:spcBef>
              <a:defRPr/>
            </a:pPr>
            <a:r>
              <a:rPr lang="en-US" sz="1200" dirty="0">
                <a:latin typeface="Calibri"/>
                <a:cs typeface="Calibri"/>
              </a:rPr>
              <a:t>Rochon PA, Gurwitz JH. Optimising drug treatment for elderly people: the prescribing cascade. BMJ 1997;315(7115):1096–9.</a:t>
            </a:r>
          </a:p>
          <a:p>
            <a:pPr>
              <a:lnSpc>
                <a:spcPct val="100000"/>
              </a:lnSpc>
              <a:spcBef>
                <a:spcPct val="0"/>
              </a:spcBef>
              <a:defRPr/>
            </a:pPr>
            <a:r>
              <a:rPr lang="en-US" sz="1200" dirty="0">
                <a:latin typeface="Calibri"/>
                <a:cs typeface="Calibri"/>
              </a:rPr>
              <a:t>Scott IA, Hilmer SN, Reeve E, et al. Reducing inappropriate polypharmacy: the process of deprescribing. JAMA Intern Med 2015;175(5):827.</a:t>
            </a:r>
          </a:p>
          <a:p>
            <a:pPr>
              <a:spcBef>
                <a:spcPct val="0"/>
              </a:spcBef>
              <a:defRPr/>
            </a:pPr>
            <a:r>
              <a:rPr lang="en-US" sz="1200" dirty="0">
                <a:solidFill>
                  <a:srgbClr val="212121"/>
                </a:solidFill>
                <a:ea typeface="+mn-lt"/>
                <a:cs typeface="+mn-lt"/>
              </a:rPr>
              <a:t>By the 2023 American Geriatrics Society Beers Criteria® Update Expert Panel. American Geriatrics Society 2023 updated AGS Beers Criteria® for potentially inappropriate medication use in older adults. J Am Geriatr Soc. 2023 May 4. doi: 10.1111/jgs.18372. Epub ahead of print. PMID: 37139824.</a:t>
            </a:r>
            <a:endParaRPr lang="en-US" sz="1200" dirty="0">
              <a:cs typeface="Calibri"/>
            </a:endParaRPr>
          </a:p>
          <a:p>
            <a:pPr>
              <a:spcBef>
                <a:spcPct val="0"/>
              </a:spcBef>
              <a:defRPr/>
            </a:pPr>
            <a:r>
              <a:rPr lang="en-US" sz="1200" dirty="0">
                <a:latin typeface="Calibri"/>
                <a:cs typeface="Calibri"/>
              </a:rPr>
              <a:t>Pravodelov V. Thoughtful Prescribing and Deprescribing. Med Clin North Am. 2020 Sep;104(5):751-765. doi: 10.1016/j.mcna.2020.06.001. PMID: 32773043. </a:t>
            </a:r>
            <a:endParaRPr lang="en-US" sz="1200" dirty="0">
              <a:latin typeface="Calibri" panose="020F0502020204030204" pitchFamily="34" charset="0"/>
              <a:cs typeface="Calibri" panose="020F0502020204030204" pitchFamily="34" charset="0"/>
            </a:endParaRPr>
          </a:p>
          <a:p>
            <a:pPr algn="l"/>
            <a:endParaRPr lang="en-US" b="0" i="0" dirty="0">
              <a:solidFill>
                <a:srgbClr val="222222"/>
              </a:solidFill>
              <a:effectLst/>
              <a:latin typeface="latoregular"/>
            </a:endParaRPr>
          </a:p>
          <a:p>
            <a:endParaRPr lang="en-US" dirty="0"/>
          </a:p>
        </p:txBody>
      </p:sp>
      <p:sp>
        <p:nvSpPr>
          <p:cNvPr id="4" name="Slide Number Placeholder 3"/>
          <p:cNvSpPr>
            <a:spLocks noGrp="1"/>
          </p:cNvSpPr>
          <p:nvPr>
            <p:ph type="sldNum" sz="quarter" idx="5"/>
          </p:nvPr>
        </p:nvSpPr>
        <p:spPr/>
        <p:txBody>
          <a:bodyPr/>
          <a:lstStyle/>
          <a:p>
            <a:fld id="{EF249533-F31F-4DB7-B132-1E0350056715}" type="slidenum">
              <a:rPr lang="en-US" smtClean="0"/>
              <a:t>41</a:t>
            </a:fld>
            <a:endParaRPr lang="en-US" dirty="0"/>
          </a:p>
        </p:txBody>
      </p:sp>
    </p:spTree>
    <p:extLst>
      <p:ext uri="{BB962C8B-B14F-4D97-AF65-F5344CB8AC3E}">
        <p14:creationId xmlns:p14="http://schemas.microsoft.com/office/powerpoint/2010/main" val="2691793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Beers Criteria was first published in 1991 and it includes medications that can cause adverse effects in the geriatric population and therefore, should be avoided or used with caution. The most recent update, the 2019 AGS Beers Criteria – update coming out soon</a:t>
            </a:r>
          </a:p>
          <a:p>
            <a:r>
              <a:rPr lang="en-US" dirty="0">
                <a:cs typeface="Calibri"/>
              </a:rPr>
              <a:t>Where can you find them? JAGS article, AGS pocket list, Uptodate</a:t>
            </a:r>
          </a:p>
          <a:p>
            <a:r>
              <a:rPr lang="en-US" dirty="0"/>
              <a:t>for Potentially Inappropriate Medication Use in Older Adults, includes a comprehensive list of medications and drug classes whose risks may outweigh their benefits in older adults in general and in conjunction with specific comorbidities</a:t>
            </a:r>
            <a:endParaRPr lang="en-US" dirty="0">
              <a:cs typeface="Calibri"/>
            </a:endParaRPr>
          </a:p>
          <a:p>
            <a:r>
              <a:rPr lang="en-US" dirty="0"/>
              <a:t>PIM – common in older adults because polypharmacy is common </a:t>
            </a:r>
          </a:p>
          <a:p>
            <a:r>
              <a:rPr lang="en-US" dirty="0"/>
              <a:t>As patients age, their physical and functional condition may change, as do their goals of treatment or what matters to them most. Therefore, a medication that had been appropriately prescribed in the past may</a:t>
            </a:r>
            <a:endParaRPr lang="en-US" dirty="0">
              <a:cs typeface="Calibri"/>
            </a:endParaRPr>
          </a:p>
          <a:p>
            <a:r>
              <a:rPr lang="en-US" dirty="0"/>
              <a:t>become inappropriate later in life because of its risks outweighing any potential benefits for the particular patient. Polypharmacy and the use of PIM is harmful in older adults with studies showing its</a:t>
            </a:r>
            <a:endParaRPr lang="en-US" dirty="0">
              <a:cs typeface="Calibri"/>
            </a:endParaRPr>
          </a:p>
          <a:p>
            <a:r>
              <a:rPr lang="en-US" dirty="0"/>
              <a:t>association with decreased quality of life and increased adverse drug reactions, falls, hospitalizations, and mortality </a:t>
            </a:r>
            <a:endParaRPr lang="en-US" dirty="0">
              <a:cs typeface="Calibri"/>
            </a:endParaRPr>
          </a:p>
          <a:p>
            <a:r>
              <a:rPr lang="en-US" dirty="0"/>
              <a:t>Budnitz and colleagues (Budnitz DS, Lovegrove MC, Shehab N, et al. Emergency hospitalizations for adverse drug events in older Americans. N Engl J Med 2011) identified the medications and medication classes accounting for the most emergency department visits for adverse drug events among older adults in the United States. Warfarin, insulin, oral antiplatelet agents, and oral antihyperglycemics topped the list</a:t>
            </a:r>
          </a:p>
          <a:p>
            <a:r>
              <a:rPr lang="en-US" dirty="0">
                <a:cs typeface="Calibri"/>
              </a:rPr>
              <a:t>Medstopper: </a:t>
            </a:r>
            <a:r>
              <a:rPr lang="en-US" dirty="0"/>
              <a:t>§Input medications on med list and indication for each med</a:t>
            </a:r>
            <a:endParaRPr lang="en-US" dirty="0">
              <a:cs typeface="Calibri"/>
            </a:endParaRPr>
          </a:p>
          <a:p>
            <a:r>
              <a:rPr lang="en-US" dirty="0"/>
              <a:t>§Lists medications by stopping priority</a:t>
            </a:r>
            <a:endParaRPr lang="en-US" dirty="0">
              <a:cs typeface="Calibri"/>
            </a:endParaRPr>
          </a:p>
          <a:p>
            <a:r>
              <a:rPr lang="en-US" dirty="0"/>
              <a:t>§Improve symptoms?</a:t>
            </a:r>
            <a:endParaRPr lang="en-US" dirty="0">
              <a:cs typeface="Calibri"/>
            </a:endParaRPr>
          </a:p>
          <a:p>
            <a:r>
              <a:rPr lang="en-US" dirty="0"/>
              <a:t>§May reduce risk for future illness?</a:t>
            </a:r>
            <a:endParaRPr lang="en-US" dirty="0">
              <a:cs typeface="Calibri"/>
            </a:endParaRPr>
          </a:p>
          <a:p>
            <a:r>
              <a:rPr lang="en-US" dirty="0"/>
              <a:t>§May cause harm?</a:t>
            </a:r>
            <a:endParaRPr lang="en-US" dirty="0">
              <a:cs typeface="Calibri"/>
            </a:endParaRPr>
          </a:p>
          <a:p>
            <a:r>
              <a:rPr lang="en-US" dirty="0"/>
              <a:t>§Taper approach, symptoms to watch</a:t>
            </a:r>
          </a:p>
          <a:p>
            <a:r>
              <a:rPr lang="en-US" dirty="0">
                <a:cs typeface="Calibri"/>
              </a:rPr>
              <a:t>https://www.cgakit.com/m-2-stopp-start</a:t>
            </a:r>
          </a:p>
          <a:p>
            <a:r>
              <a:rPr lang="en-US" dirty="0">
                <a:cs typeface="Calibri"/>
              </a:rPr>
              <a:t>https://medstopper.com/</a:t>
            </a:r>
          </a:p>
          <a:p>
            <a:pPr algn="l"/>
            <a:r>
              <a:rPr lang="en-US" b="1" i="0" dirty="0">
                <a:solidFill>
                  <a:srgbClr val="222222"/>
                </a:solidFill>
                <a:effectLst/>
                <a:latin typeface="latoregular"/>
              </a:rPr>
              <a:t>Avoid High-Risk Medications</a:t>
            </a:r>
            <a:endParaRPr lang="en-US" b="0" i="0" dirty="0">
              <a:solidFill>
                <a:srgbClr val="222222"/>
              </a:solidFill>
              <a:effectLst/>
              <a:latin typeface="latoregular"/>
            </a:endParaRPr>
          </a:p>
          <a:p>
            <a:pPr algn="l">
              <a:buFont typeface="Arial" panose="020B0604020202020204" pitchFamily="34" charset="0"/>
              <a:buChar char="•"/>
            </a:pPr>
            <a:r>
              <a:rPr lang="en-US" b="0" i="0" dirty="0">
                <a:solidFill>
                  <a:srgbClr val="222222"/>
                </a:solidFill>
                <a:effectLst/>
                <a:latin typeface="latoregular"/>
              </a:rPr>
              <a:t>Which of the patient’s medications are on the AGS Beers Criteria for Potentially Inappropriate Medication Use in Older Adults?</a:t>
            </a:r>
          </a:p>
          <a:p>
            <a:pPr algn="l">
              <a:buFont typeface="Arial" panose="020B0604020202020204" pitchFamily="34" charset="0"/>
              <a:buChar char="•"/>
            </a:pPr>
            <a:r>
              <a:rPr lang="en-US" b="0" i="0" dirty="0">
                <a:solidFill>
                  <a:srgbClr val="222222"/>
                </a:solidFill>
                <a:effectLst/>
                <a:latin typeface="latoregular"/>
              </a:rPr>
              <a:t>Which safer alternatives may be appropriate? (e.g., Consider nonpharmacologic therapy for pain, sleep, incontinence, depression.)</a:t>
            </a:r>
          </a:p>
          <a:p>
            <a:pPr algn="l">
              <a:buFont typeface="Arial" panose="020B0604020202020204" pitchFamily="34" charset="0"/>
              <a:buChar char="•"/>
            </a:pPr>
            <a:r>
              <a:rPr lang="en-US" b="0" i="0" dirty="0">
                <a:solidFill>
                  <a:srgbClr val="222222"/>
                </a:solidFill>
                <a:effectLst/>
                <a:latin typeface="latoregular"/>
              </a:rPr>
              <a:t>Avoid anticholinergic medications if possible.</a:t>
            </a:r>
            <a:r>
              <a:rPr lang="en-US" b="0" i="0" baseline="30000" dirty="0">
                <a:solidFill>
                  <a:srgbClr val="222222"/>
                </a:solidFill>
                <a:effectLst/>
                <a:latin typeface="latoregular"/>
              </a:rPr>
              <a:t>28</a:t>
            </a:r>
            <a:endParaRPr lang="en-US" b="0" i="0" dirty="0">
              <a:solidFill>
                <a:srgbClr val="222222"/>
              </a:solidFill>
              <a:effectLst/>
              <a:latin typeface="latoregular"/>
            </a:endParaRPr>
          </a:p>
          <a:p>
            <a:pPr algn="l">
              <a:buFont typeface="Arial" panose="020B0604020202020204" pitchFamily="34" charset="0"/>
              <a:buChar char="•"/>
            </a:pPr>
            <a:r>
              <a:rPr lang="en-US" b="0" i="0" dirty="0">
                <a:solidFill>
                  <a:srgbClr val="222222"/>
                </a:solidFill>
                <a:effectLst/>
                <a:latin typeface="latoregular"/>
              </a:rPr>
              <a:t>Look out for prescribing cascades, especially with anticholinergic drugs: drug 🡪 adverse effect 🡪 new drug</a:t>
            </a:r>
            <a:r>
              <a:rPr lang="en-US" b="0" i="0" baseline="30000" dirty="0">
                <a:solidFill>
                  <a:srgbClr val="222222"/>
                </a:solidFill>
                <a:effectLst/>
                <a:latin typeface="latoregular"/>
              </a:rPr>
              <a:t>29</a:t>
            </a:r>
            <a:r>
              <a:rPr lang="en-US" b="0" i="0" dirty="0">
                <a:solidFill>
                  <a:srgbClr val="222222"/>
                </a:solidFill>
                <a:effectLst/>
                <a:latin typeface="latoregular"/>
              </a:rPr>
              <a:t> (e.g., oxybutynin 🡪 constipation 🡪 stool softener)</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F249533-F31F-4DB7-B132-1E0350056715}" type="slidenum">
              <a:rPr lang="en-US" smtClean="0"/>
              <a:t>42</a:t>
            </a:fld>
            <a:endParaRPr lang="en-US" dirty="0"/>
          </a:p>
        </p:txBody>
      </p:sp>
    </p:spTree>
    <p:extLst>
      <p:ext uri="{BB962C8B-B14F-4D97-AF65-F5344CB8AC3E}">
        <p14:creationId xmlns:p14="http://schemas.microsoft.com/office/powerpoint/2010/main" val="3046013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latoregular"/>
              </a:rPr>
              <a:t>defined as either accumulation of deficits or biologic syndrome of decreased resilience and reserve resulting from cumulative declines across multiple physiologic systems. Frailty predicts adverse outcomes better than age alone</a:t>
            </a:r>
          </a:p>
          <a:p>
            <a:pPr marL="279400" algn="l">
              <a:buFont typeface="+mj-lt"/>
              <a:buAutoNum type="arabicPeriod"/>
            </a:pPr>
            <a:r>
              <a:rPr lang="en-US" b="0" i="0" dirty="0">
                <a:solidFill>
                  <a:srgbClr val="222222"/>
                </a:solidFill>
                <a:effectLst/>
                <a:latin typeface="latoregular"/>
              </a:rPr>
              <a:t>Clegg A, Young J, Iliffe S, Rikkert MO, Rockwood K. Frailty in elderly people. </a:t>
            </a:r>
            <a:r>
              <a:rPr lang="en-US" b="0" i="1" dirty="0">
                <a:solidFill>
                  <a:srgbClr val="222222"/>
                </a:solidFill>
                <a:effectLst/>
                <a:latin typeface="latoregular"/>
              </a:rPr>
              <a:t>Lancet</a:t>
            </a:r>
            <a:r>
              <a:rPr lang="en-US" b="0" i="0" dirty="0">
                <a:solidFill>
                  <a:srgbClr val="222222"/>
                </a:solidFill>
                <a:effectLst/>
                <a:latin typeface="latoregular"/>
              </a:rPr>
              <a:t>. 2013;381(9868):752-762.</a:t>
            </a:r>
          </a:p>
          <a:p>
            <a:pPr marL="279400" algn="l">
              <a:buFont typeface="+mj-lt"/>
              <a:buAutoNum type="arabicPeriod"/>
            </a:pPr>
            <a:r>
              <a:rPr lang="en-US" b="0" i="0" dirty="0">
                <a:solidFill>
                  <a:srgbClr val="222222"/>
                </a:solidFill>
                <a:effectLst/>
                <a:latin typeface="latoregular"/>
              </a:rPr>
              <a:t>Abellan van Kan G, Rolland YM, Morley JE, Vellas B. Frailty: toward a clinical definition. </a:t>
            </a:r>
            <a:r>
              <a:rPr lang="en-US" b="0" i="1" dirty="0">
                <a:solidFill>
                  <a:srgbClr val="222222"/>
                </a:solidFill>
                <a:effectLst/>
                <a:latin typeface="latoregular"/>
              </a:rPr>
              <a:t>J Am Med Dir Assoc</a:t>
            </a:r>
            <a:r>
              <a:rPr lang="en-US" b="0" i="0" dirty="0">
                <a:solidFill>
                  <a:srgbClr val="222222"/>
                </a:solidFill>
                <a:effectLst/>
                <a:latin typeface="latoregular"/>
              </a:rPr>
              <a:t>. 2008;9(2):71-72.</a:t>
            </a:r>
          </a:p>
          <a:p>
            <a:pPr marL="279400" algn="l">
              <a:buFont typeface="+mj-lt"/>
              <a:buAutoNum type="arabicPeriod"/>
            </a:pPr>
            <a:r>
              <a:rPr lang="en-US" b="0" i="0" dirty="0">
                <a:solidFill>
                  <a:srgbClr val="222222"/>
                </a:solidFill>
                <a:effectLst/>
                <a:latin typeface="latoregular"/>
              </a:rPr>
              <a:t>https://frailtyscience.org/sites/default/files/2020-09/Frailty%20Assessment%20Definition%20Sheet%20-%20FRAIL%20Scale.pdf</a:t>
            </a:r>
          </a:p>
          <a:p>
            <a:pPr marL="279400" algn="l">
              <a:buFont typeface="+mj-lt"/>
              <a:buAutoNum type="arabicPeriod"/>
            </a:pPr>
            <a:r>
              <a:rPr lang="en-US" b="0" i="0" dirty="0">
                <a:solidFill>
                  <a:srgbClr val="222222"/>
                </a:solidFill>
                <a:effectLst/>
                <a:latin typeface="latoregular"/>
              </a:rPr>
              <a:t>Morley JE, Malmstrom TK, Miller DK. A simple frailty questionnaire (FRAIL) predicts outcomes in middle aged African Americans. J Nutr Health Aging. 2012;16(7):601-608. </a:t>
            </a:r>
            <a:endParaRPr lang="en-US" sz="1200" b="0" i="0" dirty="0">
              <a:solidFill>
                <a:srgbClr val="222222"/>
              </a:solidFill>
              <a:effectLst/>
              <a:latin typeface="latoregular"/>
            </a:endParaRPr>
          </a:p>
          <a:p>
            <a:pPr marL="279400" algn="l">
              <a:buFont typeface="+mj-lt"/>
              <a:buAutoNum type="arabicPeriod"/>
            </a:pPr>
            <a:r>
              <a:rPr lang="en-US" sz="800" dirty="0"/>
              <a:t>Morley et al. Frailty consensus: a call to action. </a:t>
            </a:r>
            <a:r>
              <a:rPr lang="en-US" sz="800" i="1" dirty="0"/>
              <a:t>J Am Med Dir Assoc. </a:t>
            </a:r>
            <a:r>
              <a:rPr lang="en-US" sz="800" dirty="0"/>
              <a:t>2013;14(6):392-397.</a:t>
            </a:r>
            <a:endParaRPr lang="en-US" sz="800" b="0" i="0" dirty="0">
              <a:solidFill>
                <a:srgbClr val="222222"/>
              </a:solidFill>
              <a:effectLst/>
              <a:latin typeface="latoregular"/>
            </a:endParaRPr>
          </a:p>
          <a:p>
            <a:pPr marL="0" indent="0">
              <a:spcBef>
                <a:spcPts val="0"/>
              </a:spcBef>
              <a:spcAft>
                <a:spcPts val="0"/>
              </a:spcAft>
              <a:buNone/>
            </a:pPr>
            <a:r>
              <a:rPr lang="en-US" u="sng" dirty="0"/>
              <a:t>Frailty Consensus Definition</a:t>
            </a:r>
            <a:endParaRPr lang="en-US" dirty="0"/>
          </a:p>
          <a:p>
            <a:pPr marL="192881" lvl="1" indent="-192881">
              <a:buFont typeface="Wingdings" panose="05000000000000000000" pitchFamily="2" charset="2"/>
              <a:buChar char="§"/>
            </a:pPr>
            <a:r>
              <a:rPr lang="en-US" dirty="0"/>
              <a:t>Medical syndrome </a:t>
            </a:r>
          </a:p>
          <a:p>
            <a:pPr marL="192881" lvl="1" indent="-192881">
              <a:buFont typeface="Wingdings" panose="05000000000000000000" pitchFamily="2" charset="2"/>
              <a:buChar char="§"/>
            </a:pPr>
            <a:r>
              <a:rPr lang="en-US" dirty="0"/>
              <a:t>Multiple causes &amp; contributors</a:t>
            </a:r>
          </a:p>
          <a:p>
            <a:pPr marL="192881" lvl="1" indent="-192881">
              <a:buFont typeface="Wingdings" panose="05000000000000000000" pitchFamily="2" charset="2"/>
              <a:buChar char="§"/>
            </a:pPr>
            <a:r>
              <a:rPr lang="en-US" dirty="0"/>
              <a:t>Manifest by:</a:t>
            </a:r>
          </a:p>
          <a:p>
            <a:pPr marL="417910" lvl="2" indent="-192881">
              <a:buFont typeface="Wingdings" panose="05000000000000000000" pitchFamily="2" charset="2"/>
              <a:buChar char="v"/>
            </a:pPr>
            <a:r>
              <a:rPr lang="en-US" dirty="0"/>
              <a:t>↓ Strength</a:t>
            </a:r>
          </a:p>
          <a:p>
            <a:pPr marL="417910" lvl="2" indent="-192881">
              <a:buFont typeface="Wingdings" panose="05000000000000000000" pitchFamily="2" charset="2"/>
              <a:buChar char="v"/>
            </a:pPr>
            <a:r>
              <a:rPr lang="en-US" dirty="0"/>
              <a:t>↓ Endurance</a:t>
            </a:r>
          </a:p>
          <a:p>
            <a:pPr marL="417910" lvl="2" indent="-192881">
              <a:buFont typeface="Wingdings" panose="05000000000000000000" pitchFamily="2" charset="2"/>
              <a:buChar char="v"/>
            </a:pPr>
            <a:r>
              <a:rPr lang="en-US" dirty="0"/>
              <a:t>↓ Physiologic function </a:t>
            </a:r>
          </a:p>
          <a:p>
            <a:pPr marL="192881" lvl="1" indent="-192881">
              <a:buFont typeface="Wingdings" panose="05000000000000000000" pitchFamily="2" charset="2"/>
              <a:buChar char="§"/>
            </a:pPr>
            <a:r>
              <a:rPr lang="en-US" dirty="0"/>
              <a:t>Detects vulnerability:</a:t>
            </a:r>
          </a:p>
          <a:p>
            <a:pPr marL="417910" lvl="2" indent="-192881">
              <a:buFont typeface="Wingdings" panose="05000000000000000000" pitchFamily="2" charset="2"/>
              <a:buChar char="v"/>
            </a:pPr>
            <a:r>
              <a:rPr lang="en-US" dirty="0"/>
              <a:t>Dependency </a:t>
            </a:r>
          </a:p>
          <a:p>
            <a:pPr marL="417910" lvl="2" indent="-192881">
              <a:buFont typeface="Wingdings" panose="05000000000000000000" pitchFamily="2" charset="2"/>
              <a:buChar char="v"/>
            </a:pPr>
            <a:r>
              <a:rPr lang="en-US" dirty="0"/>
              <a:t>Death</a:t>
            </a:r>
            <a:endParaRPr lang="en-US" b="0" i="0" dirty="0">
              <a:solidFill>
                <a:srgbClr val="222222"/>
              </a:solidFill>
              <a:effectLst/>
              <a:latin typeface="latoregular"/>
            </a:endParaRPr>
          </a:p>
          <a:p>
            <a:pPr marL="279400" algn="l">
              <a:buFont typeface="+mj-lt"/>
              <a:buAutoNum type="arabicPeriod"/>
            </a:pPr>
            <a:endParaRPr lang="en-US" b="0" i="0" dirty="0">
              <a:solidFill>
                <a:srgbClr val="222222"/>
              </a:solidFill>
              <a:effectLst/>
              <a:latin typeface="latoregular"/>
            </a:endParaRPr>
          </a:p>
        </p:txBody>
      </p:sp>
      <p:sp>
        <p:nvSpPr>
          <p:cNvPr id="4" name="Slide Number Placeholder 3"/>
          <p:cNvSpPr>
            <a:spLocks noGrp="1"/>
          </p:cNvSpPr>
          <p:nvPr>
            <p:ph type="sldNum" sz="quarter" idx="5"/>
          </p:nvPr>
        </p:nvSpPr>
        <p:spPr/>
        <p:txBody>
          <a:bodyPr/>
          <a:lstStyle/>
          <a:p>
            <a:fld id="{EF249533-F31F-4DB7-B132-1E0350056715}" type="slidenum">
              <a:rPr lang="en-US" smtClean="0"/>
              <a:t>43</a:t>
            </a:fld>
            <a:endParaRPr lang="en-US" dirty="0"/>
          </a:p>
        </p:txBody>
      </p:sp>
    </p:spTree>
    <p:extLst>
      <p:ext uri="{BB962C8B-B14F-4D97-AF65-F5344CB8AC3E}">
        <p14:creationId xmlns:p14="http://schemas.microsoft.com/office/powerpoint/2010/main" val="1865430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9400" algn="l">
              <a:buFont typeface="+mj-lt"/>
              <a:buNone/>
            </a:pPr>
            <a:r>
              <a:rPr lang="en-US" b="0" i="0" dirty="0">
                <a:solidFill>
                  <a:srgbClr val="222222"/>
                </a:solidFill>
                <a:effectLst/>
                <a:latin typeface="latoregular"/>
              </a:rPr>
              <a:t>Help w decision making</a:t>
            </a:r>
          </a:p>
          <a:p>
            <a:pPr marL="279400" algn="l">
              <a:buFont typeface="+mj-lt"/>
              <a:buNone/>
            </a:pPr>
            <a:r>
              <a:rPr lang="en-US" b="0" i="0" dirty="0">
                <a:solidFill>
                  <a:srgbClr val="222222"/>
                </a:solidFill>
                <a:effectLst/>
                <a:latin typeface="latoregular"/>
              </a:rPr>
              <a:t>https://eprognosis.ucsf.edu/</a:t>
            </a:r>
          </a:p>
        </p:txBody>
      </p:sp>
      <p:sp>
        <p:nvSpPr>
          <p:cNvPr id="4" name="Slide Number Placeholder 3"/>
          <p:cNvSpPr>
            <a:spLocks noGrp="1"/>
          </p:cNvSpPr>
          <p:nvPr>
            <p:ph type="sldNum" sz="quarter" idx="5"/>
          </p:nvPr>
        </p:nvSpPr>
        <p:spPr/>
        <p:txBody>
          <a:bodyPr/>
          <a:lstStyle/>
          <a:p>
            <a:fld id="{EF249533-F31F-4DB7-B132-1E0350056715}" type="slidenum">
              <a:rPr lang="en-US" smtClean="0"/>
              <a:t>44</a:t>
            </a:fld>
            <a:endParaRPr lang="en-US" dirty="0"/>
          </a:p>
        </p:txBody>
      </p:sp>
    </p:spTree>
    <p:extLst>
      <p:ext uri="{BB962C8B-B14F-4D97-AF65-F5344CB8AC3E}">
        <p14:creationId xmlns:p14="http://schemas.microsoft.com/office/powerpoint/2010/main" val="1774006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latoregular"/>
              </a:rPr>
              <a:t>Current Care Planning: Align Care with What Matters Most </a:t>
            </a:r>
            <a:r>
              <a:rPr lang="en-US" b="0" i="0" dirty="0">
                <a:solidFill>
                  <a:srgbClr val="222222"/>
                </a:solidFill>
                <a:effectLst/>
                <a:latin typeface="latoregular"/>
              </a:rPr>
              <a:t>(adapted from </a:t>
            </a:r>
            <a:r>
              <a:rPr lang="en-US" b="0" i="0" u="sng" dirty="0">
                <a:solidFill>
                  <a:srgbClr val="0783C7"/>
                </a:solidFill>
                <a:effectLst/>
                <a:latin typeface="latobold"/>
                <a:hlinkClick r:id="rId3"/>
              </a:rPr>
              <a:t>Patientprioritiescare.org)</a:t>
            </a:r>
            <a:r>
              <a:rPr lang="en-US" b="0" i="0" baseline="30000" dirty="0">
                <a:solidFill>
                  <a:srgbClr val="222222"/>
                </a:solidFill>
                <a:effectLst/>
                <a:latin typeface="latoregular"/>
              </a:rPr>
              <a:t>4</a:t>
            </a:r>
            <a:endParaRPr lang="en-US" b="0" i="0" dirty="0">
              <a:solidFill>
                <a:srgbClr val="222222"/>
              </a:solidFill>
              <a:effectLst/>
              <a:latin typeface="latoregular"/>
            </a:endParaRPr>
          </a:p>
          <a:p>
            <a:pPr algn="l">
              <a:buFont typeface="Arial" panose="020B0604020202020204" pitchFamily="34" charset="0"/>
              <a:buChar char="•"/>
            </a:pPr>
            <a:r>
              <a:rPr lang="en-US" b="0" i="0" dirty="0">
                <a:solidFill>
                  <a:srgbClr val="222222"/>
                </a:solidFill>
                <a:effectLst/>
                <a:latin typeface="latoregular"/>
              </a:rPr>
              <a:t>Identify what matters most to each older adult.</a:t>
            </a:r>
          </a:p>
          <a:p>
            <a:pPr algn="l">
              <a:buFont typeface="Arial" panose="020B0604020202020204" pitchFamily="34" charset="0"/>
              <a:buChar char="•"/>
            </a:pPr>
            <a:r>
              <a:rPr lang="en-US" b="0" i="0" dirty="0">
                <a:solidFill>
                  <a:srgbClr val="222222"/>
                </a:solidFill>
                <a:effectLst/>
                <a:latin typeface="latoregular"/>
              </a:rPr>
              <a:t>Identify health outcome goals based on what matters most.</a:t>
            </a:r>
          </a:p>
          <a:p>
            <a:pPr algn="l">
              <a:buFont typeface="Arial" panose="020B0604020202020204" pitchFamily="34" charset="0"/>
              <a:buChar char="•"/>
            </a:pPr>
            <a:r>
              <a:rPr lang="en-US" b="0" i="0" dirty="0">
                <a:solidFill>
                  <a:srgbClr val="222222"/>
                </a:solidFill>
                <a:effectLst/>
                <a:latin typeface="latoregular"/>
              </a:rPr>
              <a:t>Discuss medications, treatments and healthcare tasks that are helpful or burdensome.</a:t>
            </a:r>
          </a:p>
          <a:p>
            <a:pPr algn="l">
              <a:buFont typeface="Arial" panose="020B0604020202020204" pitchFamily="34" charset="0"/>
              <a:buChar char="•"/>
            </a:pPr>
            <a:r>
              <a:rPr lang="en-US" b="0" i="0" dirty="0">
                <a:solidFill>
                  <a:srgbClr val="222222"/>
                </a:solidFill>
                <a:effectLst/>
                <a:latin typeface="latoregular"/>
              </a:rPr>
              <a:t>Align care with the older adult’s health goals and healthcare preferences.</a:t>
            </a:r>
          </a:p>
          <a:p>
            <a:pPr algn="l"/>
            <a:r>
              <a:rPr lang="en-US" b="0" i="0" dirty="0">
                <a:solidFill>
                  <a:srgbClr val="222222"/>
                </a:solidFill>
                <a:effectLst/>
                <a:latin typeface="latoregular"/>
              </a:rPr>
              <a:t>These goals of care discussions are relevant to all care and treatment planning, particularly for older adults with multiple chronic conditions.</a:t>
            </a:r>
          </a:p>
          <a:p>
            <a:pPr algn="l"/>
            <a:r>
              <a:rPr lang="en-US" b="1" i="0" dirty="0">
                <a:solidFill>
                  <a:srgbClr val="222222"/>
                </a:solidFill>
                <a:effectLst/>
                <a:latin typeface="latoregular"/>
              </a:rPr>
              <a:t>Advance Care Planning:</a:t>
            </a:r>
            <a:r>
              <a:rPr lang="en-US" b="0" i="0" dirty="0">
                <a:solidFill>
                  <a:srgbClr val="222222"/>
                </a:solidFill>
                <a:effectLst/>
                <a:latin typeface="latoregular"/>
              </a:rPr>
              <a:t> clarify wishes regarding life-sustaining medical treatment in case of serious illness or end of life.</a:t>
            </a:r>
          </a:p>
          <a:p>
            <a:pPr algn="l" fontAlgn="t"/>
            <a:r>
              <a:rPr lang="en-US" b="1" i="0" dirty="0">
                <a:solidFill>
                  <a:srgbClr val="222222"/>
                </a:solidFill>
                <a:effectLst/>
                <a:latin typeface="latoregular"/>
              </a:rPr>
              <a:t>POLST (Portable Orders for Life-Sustaining Treatment)</a:t>
            </a:r>
            <a:endParaRPr lang="en-US" b="0" i="0" dirty="0">
              <a:solidFill>
                <a:srgbClr val="222222"/>
              </a:solidFill>
              <a:effectLst/>
              <a:latin typeface="latoregular"/>
            </a:endParaRPr>
          </a:p>
          <a:p>
            <a:pPr algn="l" fontAlgn="t"/>
            <a:r>
              <a:rPr lang="en-US" b="0" i="0" dirty="0">
                <a:solidFill>
                  <a:srgbClr val="222222"/>
                </a:solidFill>
                <a:effectLst/>
                <a:latin typeface="latoregular"/>
              </a:rPr>
              <a:t>An outpatient medical order for patients with advanced serious illness and limited prognosis that documents a patient’s preferences for CPR, intubation, hospital transfer, artificial nutrition, and more (</a:t>
            </a:r>
            <a:r>
              <a:rPr lang="en-US" b="0" i="0" u="sng" dirty="0">
                <a:solidFill>
                  <a:srgbClr val="0783C7"/>
                </a:solidFill>
                <a:effectLst/>
                <a:latin typeface="latobold"/>
                <a:hlinkClick r:id="rId4"/>
              </a:rPr>
              <a:t>polst.org)</a:t>
            </a:r>
            <a:endParaRPr lang="en-US" b="0" i="0" dirty="0">
              <a:solidFill>
                <a:srgbClr val="222222"/>
              </a:solidFill>
              <a:effectLst/>
              <a:latin typeface="latoregular"/>
            </a:endParaRPr>
          </a:p>
          <a:p>
            <a:pPr algn="l" fontAlgn="t"/>
            <a:r>
              <a:rPr lang="en-US" b="0" i="0" dirty="0">
                <a:solidFill>
                  <a:srgbClr val="222222"/>
                </a:solidFill>
                <a:effectLst/>
                <a:latin typeface="latoregular"/>
              </a:rPr>
              <a:t> </a:t>
            </a:r>
          </a:p>
          <a:p>
            <a:pPr algn="l" fontAlgn="t"/>
            <a:r>
              <a:rPr lang="en-US" b="1" i="0" dirty="0">
                <a:solidFill>
                  <a:srgbClr val="222222"/>
                </a:solidFill>
                <a:effectLst/>
                <a:latin typeface="latoregular"/>
              </a:rPr>
              <a:t>Living will</a:t>
            </a:r>
            <a:endParaRPr lang="en-US" b="0" i="0" dirty="0">
              <a:solidFill>
                <a:srgbClr val="222222"/>
              </a:solidFill>
              <a:effectLst/>
              <a:latin typeface="latoregular"/>
            </a:endParaRPr>
          </a:p>
          <a:p>
            <a:pPr algn="l" fontAlgn="t"/>
            <a:r>
              <a:rPr lang="en-US" b="0" i="0" dirty="0">
                <a:solidFill>
                  <a:srgbClr val="222222"/>
                </a:solidFill>
                <a:effectLst/>
                <a:latin typeface="latoregular"/>
              </a:rPr>
              <a:t>An advance directive document signed by a patient that provides guidance for care preferences (such as withholding or withdrawing life support) in the event of future incapacity; may not be legally binding in some states</a:t>
            </a:r>
          </a:p>
          <a:p>
            <a:pPr algn="l" fontAlgn="t"/>
            <a:r>
              <a:rPr lang="en-US" b="0" i="0" dirty="0">
                <a:solidFill>
                  <a:srgbClr val="222222"/>
                </a:solidFill>
                <a:effectLst/>
                <a:latin typeface="latoregular"/>
              </a:rPr>
              <a:t> </a:t>
            </a:r>
          </a:p>
          <a:p>
            <a:pPr algn="l" fontAlgn="t"/>
            <a:r>
              <a:rPr lang="en-US" b="1" i="0" dirty="0">
                <a:solidFill>
                  <a:srgbClr val="222222"/>
                </a:solidFill>
                <a:effectLst/>
                <a:latin typeface="latoregular"/>
              </a:rPr>
              <a:t>Health care proxy / Medical power of attorney</a:t>
            </a:r>
            <a:endParaRPr lang="en-US" b="0" i="0" dirty="0">
              <a:solidFill>
                <a:srgbClr val="222222"/>
              </a:solidFill>
              <a:effectLst/>
              <a:latin typeface="latoregular"/>
            </a:endParaRPr>
          </a:p>
          <a:p>
            <a:pPr algn="l" fontAlgn="t"/>
            <a:r>
              <a:rPr lang="en-US" b="0" i="0" dirty="0">
                <a:solidFill>
                  <a:srgbClr val="222222"/>
                </a:solidFill>
                <a:effectLst/>
                <a:latin typeface="latoregular"/>
              </a:rPr>
              <a:t>Designates a surrogate decision-maker to make health care decisions on the patient’s behalf if they become incapacitated</a:t>
            </a:r>
          </a:p>
          <a:p>
            <a:pPr algn="l"/>
            <a:r>
              <a:rPr lang="en-US" b="1" i="0" dirty="0">
                <a:solidFill>
                  <a:srgbClr val="222222"/>
                </a:solidFill>
                <a:effectLst/>
                <a:latin typeface="latoregular"/>
              </a:rPr>
              <a:t>Helpful Mnemonics for Communication</a:t>
            </a:r>
            <a:endParaRPr lang="en-US" b="0" i="0" dirty="0">
              <a:solidFill>
                <a:srgbClr val="222222"/>
              </a:solidFill>
              <a:effectLst/>
              <a:latin typeface="latoregular"/>
            </a:endParaRPr>
          </a:p>
          <a:p>
            <a:pPr algn="l">
              <a:buFont typeface="Arial" panose="020B0604020202020204" pitchFamily="34" charset="0"/>
              <a:buChar char="•"/>
            </a:pPr>
            <a:r>
              <a:rPr lang="en-US" b="0" i="0" dirty="0">
                <a:solidFill>
                  <a:srgbClr val="222222"/>
                </a:solidFill>
                <a:effectLst/>
                <a:latin typeface="latoregular"/>
              </a:rPr>
              <a:t>“</a:t>
            </a:r>
            <a:r>
              <a:rPr lang="en-US" b="1" i="0" dirty="0">
                <a:solidFill>
                  <a:srgbClr val="222222"/>
                </a:solidFill>
                <a:effectLst/>
                <a:latin typeface="latoregular"/>
              </a:rPr>
              <a:t>GOOD</a:t>
            </a:r>
            <a:r>
              <a:rPr lang="en-US" b="0" i="0" dirty="0">
                <a:solidFill>
                  <a:srgbClr val="222222"/>
                </a:solidFill>
                <a:effectLst/>
                <a:latin typeface="latoregular"/>
              </a:rPr>
              <a:t>” for approaching life sustaining treatment conversations with older adults</a:t>
            </a:r>
            <a:r>
              <a:rPr lang="en-US" b="0" i="0" baseline="30000" dirty="0">
                <a:solidFill>
                  <a:srgbClr val="222222"/>
                </a:solidFill>
                <a:effectLst/>
                <a:latin typeface="latoregular"/>
              </a:rPr>
              <a:t>5,6</a:t>
            </a:r>
            <a:endParaRPr lang="en-US" b="0" i="0" dirty="0">
              <a:solidFill>
                <a:srgbClr val="222222"/>
              </a:solidFill>
              <a:effectLst/>
              <a:latin typeface="latoregular"/>
            </a:endParaRPr>
          </a:p>
          <a:p>
            <a:pPr marL="514350" algn="l"/>
            <a:r>
              <a:rPr lang="en-US" b="1" i="0" dirty="0">
                <a:solidFill>
                  <a:srgbClr val="222222"/>
                </a:solidFill>
                <a:effectLst/>
                <a:latin typeface="latoregular"/>
              </a:rPr>
              <a:t>G</a:t>
            </a:r>
            <a:r>
              <a:rPr lang="en-US" b="0" i="0" dirty="0">
                <a:solidFill>
                  <a:srgbClr val="222222"/>
                </a:solidFill>
                <a:effectLst/>
                <a:latin typeface="latoregular"/>
              </a:rPr>
              <a:t>oals: Start with patient’s understanding and their goals.</a:t>
            </a:r>
            <a:br>
              <a:rPr lang="en-US" b="0" i="0" dirty="0">
                <a:solidFill>
                  <a:srgbClr val="222222"/>
                </a:solidFill>
                <a:effectLst/>
                <a:latin typeface="latoregular"/>
              </a:rPr>
            </a:br>
            <a:r>
              <a:rPr lang="en-US" b="1" i="0" dirty="0">
                <a:solidFill>
                  <a:srgbClr val="222222"/>
                </a:solidFill>
                <a:effectLst/>
                <a:latin typeface="latoregular"/>
              </a:rPr>
              <a:t>O</a:t>
            </a:r>
            <a:r>
              <a:rPr lang="en-US" b="0" i="0" dirty="0">
                <a:solidFill>
                  <a:srgbClr val="222222"/>
                </a:solidFill>
                <a:effectLst/>
                <a:latin typeface="latoregular"/>
              </a:rPr>
              <a:t>ptions: Review treatment options and expected outcomes.</a:t>
            </a:r>
            <a:br>
              <a:rPr lang="en-US" b="0" i="0" dirty="0">
                <a:solidFill>
                  <a:srgbClr val="222222"/>
                </a:solidFill>
                <a:effectLst/>
                <a:latin typeface="latoregular"/>
              </a:rPr>
            </a:br>
            <a:r>
              <a:rPr lang="en-US" b="1" i="0" dirty="0">
                <a:solidFill>
                  <a:srgbClr val="222222"/>
                </a:solidFill>
                <a:effectLst/>
                <a:latin typeface="latoregular"/>
              </a:rPr>
              <a:t>O</a:t>
            </a:r>
            <a:r>
              <a:rPr lang="en-US" b="0" i="0" dirty="0">
                <a:solidFill>
                  <a:srgbClr val="222222"/>
                </a:solidFill>
                <a:effectLst/>
                <a:latin typeface="latoregular"/>
              </a:rPr>
              <a:t>pinions: Elicit patient opinion.</a:t>
            </a:r>
            <a:br>
              <a:rPr lang="en-US" b="0" i="0" dirty="0">
                <a:solidFill>
                  <a:srgbClr val="222222"/>
                </a:solidFill>
                <a:effectLst/>
                <a:latin typeface="latoregular"/>
              </a:rPr>
            </a:br>
            <a:r>
              <a:rPr lang="en-US" b="1" i="0" dirty="0">
                <a:solidFill>
                  <a:srgbClr val="222222"/>
                </a:solidFill>
                <a:effectLst/>
                <a:latin typeface="latoregular"/>
              </a:rPr>
              <a:t>D</a:t>
            </a:r>
            <a:r>
              <a:rPr lang="en-US" b="0" i="0" dirty="0">
                <a:solidFill>
                  <a:srgbClr val="222222"/>
                </a:solidFill>
                <a:effectLst/>
                <a:latin typeface="latoregular"/>
              </a:rPr>
              <a:t>ocument: Consider advanced care planning documentation if appropriate.</a:t>
            </a:r>
          </a:p>
          <a:p>
            <a:pPr algn="l">
              <a:buFont typeface="Arial" panose="020B0604020202020204" pitchFamily="34" charset="0"/>
              <a:buChar char="•"/>
            </a:pPr>
            <a:r>
              <a:rPr lang="en-US" b="0" i="0" dirty="0">
                <a:solidFill>
                  <a:srgbClr val="222222"/>
                </a:solidFill>
                <a:effectLst/>
                <a:latin typeface="latoregular"/>
              </a:rPr>
              <a:t>“</a:t>
            </a:r>
            <a:r>
              <a:rPr lang="en-US" b="1" i="0" dirty="0">
                <a:solidFill>
                  <a:srgbClr val="222222"/>
                </a:solidFill>
                <a:effectLst/>
                <a:latin typeface="latoregular"/>
              </a:rPr>
              <a:t>REMAP</a:t>
            </a:r>
            <a:r>
              <a:rPr lang="en-US" b="0" i="0" dirty="0">
                <a:solidFill>
                  <a:srgbClr val="222222"/>
                </a:solidFill>
                <a:effectLst/>
                <a:latin typeface="latoregular"/>
              </a:rPr>
              <a:t>” for goals of care conversations with older adults with serious illness</a:t>
            </a:r>
            <a:r>
              <a:rPr lang="en-US" b="0" i="0" baseline="30000" dirty="0">
                <a:solidFill>
                  <a:srgbClr val="222222"/>
                </a:solidFill>
                <a:effectLst/>
                <a:latin typeface="latoregular"/>
              </a:rPr>
              <a:t>7</a:t>
            </a:r>
            <a:r>
              <a:rPr lang="en-US" b="0" i="0" dirty="0">
                <a:solidFill>
                  <a:srgbClr val="222222"/>
                </a:solidFill>
                <a:effectLst/>
                <a:latin typeface="latoregular"/>
              </a:rPr>
              <a:t>  (from vitaltalk.org)</a:t>
            </a:r>
          </a:p>
          <a:p>
            <a:pPr marL="514350" algn="l"/>
            <a:r>
              <a:rPr lang="en-US" b="1" i="0" dirty="0">
                <a:solidFill>
                  <a:srgbClr val="222222"/>
                </a:solidFill>
                <a:effectLst/>
                <a:latin typeface="latoregular"/>
              </a:rPr>
              <a:t>R</a:t>
            </a:r>
            <a:r>
              <a:rPr lang="en-US" b="0" i="0" dirty="0">
                <a:solidFill>
                  <a:srgbClr val="222222"/>
                </a:solidFill>
                <a:effectLst/>
                <a:latin typeface="latoregular"/>
              </a:rPr>
              <a:t>eframe: Assess patient understanding; if applicable, “We’re in a different place now.”</a:t>
            </a:r>
            <a:br>
              <a:rPr lang="en-US" b="0" i="0" dirty="0">
                <a:solidFill>
                  <a:srgbClr val="222222"/>
                </a:solidFill>
                <a:effectLst/>
                <a:latin typeface="latoregular"/>
              </a:rPr>
            </a:br>
            <a:r>
              <a:rPr lang="en-US" b="1" i="0" dirty="0">
                <a:solidFill>
                  <a:srgbClr val="222222"/>
                </a:solidFill>
                <a:effectLst/>
                <a:latin typeface="latoregular"/>
              </a:rPr>
              <a:t>E</a:t>
            </a:r>
            <a:r>
              <a:rPr lang="en-US" b="0" i="0" dirty="0">
                <a:solidFill>
                  <a:srgbClr val="222222"/>
                </a:solidFill>
                <a:effectLst/>
                <a:latin typeface="latoregular"/>
              </a:rPr>
              <a:t>xpect emotion: Make space for patient’s reaction and respond to it.</a:t>
            </a:r>
            <a:br>
              <a:rPr lang="en-US" b="0" i="0" dirty="0">
                <a:solidFill>
                  <a:srgbClr val="222222"/>
                </a:solidFill>
                <a:effectLst/>
                <a:latin typeface="latoregular"/>
              </a:rPr>
            </a:br>
            <a:r>
              <a:rPr lang="en-US" b="1" i="0" dirty="0">
                <a:solidFill>
                  <a:srgbClr val="222222"/>
                </a:solidFill>
                <a:effectLst/>
                <a:latin typeface="latoregular"/>
              </a:rPr>
              <a:t>M</a:t>
            </a:r>
            <a:r>
              <a:rPr lang="en-US" b="0" i="0" dirty="0">
                <a:solidFill>
                  <a:srgbClr val="222222"/>
                </a:solidFill>
                <a:effectLst/>
                <a:latin typeface="latoregular"/>
              </a:rPr>
              <a:t>ap goals: Elicit goals and desired outcomes.</a:t>
            </a:r>
            <a:br>
              <a:rPr lang="en-US" b="0" i="0" dirty="0">
                <a:solidFill>
                  <a:srgbClr val="222222"/>
                </a:solidFill>
                <a:effectLst/>
                <a:latin typeface="latoregular"/>
              </a:rPr>
            </a:br>
            <a:r>
              <a:rPr lang="en-US" b="1" i="0" dirty="0">
                <a:solidFill>
                  <a:srgbClr val="222222"/>
                </a:solidFill>
                <a:effectLst/>
                <a:latin typeface="latoregular"/>
              </a:rPr>
              <a:t>A</a:t>
            </a:r>
            <a:r>
              <a:rPr lang="en-US" b="0" i="0" dirty="0">
                <a:solidFill>
                  <a:srgbClr val="222222"/>
                </a:solidFill>
                <a:effectLst/>
                <a:latin typeface="latoregular"/>
              </a:rPr>
              <a:t>lign with goals: Validate patient goals.</a:t>
            </a:r>
            <a:br>
              <a:rPr lang="en-US" b="0" i="0" dirty="0">
                <a:solidFill>
                  <a:srgbClr val="222222"/>
                </a:solidFill>
                <a:effectLst/>
                <a:latin typeface="latoregular"/>
              </a:rPr>
            </a:br>
            <a:r>
              <a:rPr lang="en-US" b="1" i="0" dirty="0">
                <a:solidFill>
                  <a:srgbClr val="222222"/>
                </a:solidFill>
                <a:effectLst/>
                <a:latin typeface="latoregular"/>
              </a:rPr>
              <a:t>P</a:t>
            </a:r>
            <a:r>
              <a:rPr lang="en-US" b="0" i="0" dirty="0">
                <a:solidFill>
                  <a:srgbClr val="222222"/>
                </a:solidFill>
                <a:effectLst/>
                <a:latin typeface="latoregular"/>
              </a:rPr>
              <a:t>lan: Medical care and treatment should align with goals.</a:t>
            </a:r>
          </a:p>
          <a:p>
            <a:r>
              <a:rPr lang="en-US" sz="2200" b="1" dirty="0"/>
              <a:t>Patient-oriented tools:</a:t>
            </a:r>
          </a:p>
          <a:p>
            <a:pPr lvl="1"/>
            <a:r>
              <a:rPr lang="en-US" sz="2200" dirty="0"/>
              <a:t>My Health Priorities: </a:t>
            </a:r>
            <a:r>
              <a:rPr lang="en-US" sz="2200" dirty="0">
                <a:hlinkClick r:id="rId5"/>
              </a:rPr>
              <a:t>https://myhealthpriorities.org/</a:t>
            </a:r>
            <a:endParaRPr lang="en-US" sz="2200" dirty="0"/>
          </a:p>
          <a:p>
            <a:pPr lvl="1"/>
            <a:r>
              <a:rPr lang="en-US" sz="2200" dirty="0"/>
              <a:t>The Conversation Project: </a:t>
            </a:r>
            <a:r>
              <a:rPr lang="en-US" sz="2200" dirty="0">
                <a:hlinkClick r:id="rId6"/>
              </a:rPr>
              <a:t>https://theconversationproject.org/</a:t>
            </a:r>
            <a:r>
              <a:rPr lang="en-US" sz="2200" dirty="0"/>
              <a:t> </a:t>
            </a:r>
          </a:p>
          <a:p>
            <a:pPr lvl="1"/>
            <a:r>
              <a:rPr lang="en-US" sz="2200" b="0" i="0" u="none" strike="noStrike" baseline="0" dirty="0">
                <a:solidFill>
                  <a:srgbClr val="000000"/>
                </a:solidFill>
                <a:latin typeface="Calibri" panose="020F0502020204030204" pitchFamily="34" charset="0"/>
              </a:rPr>
              <a:t>Plan Your Lifespan: </a:t>
            </a:r>
            <a:r>
              <a:rPr lang="en-US" sz="2200" b="0" i="0" u="none" strike="noStrike" baseline="0" dirty="0">
                <a:solidFill>
                  <a:srgbClr val="0462C1"/>
                </a:solidFill>
                <a:latin typeface="Calibri" panose="020F0502020204030204" pitchFamily="34" charset="0"/>
              </a:rPr>
              <a:t>http://www.planyourlifespan.org/  </a:t>
            </a:r>
          </a:p>
          <a:p>
            <a:pPr lvl="1"/>
            <a:r>
              <a:rPr lang="en-US" sz="2200" dirty="0">
                <a:latin typeface="Calibri" panose="020F0502020204030204" pitchFamily="34" charset="0"/>
              </a:rPr>
              <a:t>Prepare for your care: </a:t>
            </a:r>
            <a:r>
              <a:rPr lang="en-US" sz="2200" dirty="0">
                <a:solidFill>
                  <a:srgbClr val="0462C1"/>
                </a:solidFill>
                <a:latin typeface="Calibri" panose="020F0502020204030204" pitchFamily="34" charset="0"/>
                <a:hlinkClick r:id="rId7"/>
              </a:rPr>
              <a:t>https://prepareforyourcare.org/</a:t>
            </a:r>
            <a:r>
              <a:rPr lang="en-US" sz="2200" dirty="0">
                <a:solidFill>
                  <a:srgbClr val="0462C1"/>
                </a:solidFill>
                <a:latin typeface="Calibri" panose="020F0502020204030204" pitchFamily="34" charset="0"/>
              </a:rPr>
              <a:t> </a:t>
            </a:r>
            <a:endParaRPr lang="en-US" sz="2200" b="0" i="0" u="none" strike="noStrike" baseline="0" dirty="0">
              <a:solidFill>
                <a:srgbClr val="0462C1"/>
              </a:solidFill>
              <a:latin typeface="Calibri" panose="020F0502020204030204" pitchFamily="34" charset="0"/>
            </a:endParaRPr>
          </a:p>
          <a:p>
            <a:r>
              <a:rPr lang="en-US" sz="2200" b="1" dirty="0">
                <a:latin typeface="Calibri" panose="020F0502020204030204" pitchFamily="34" charset="0"/>
              </a:rPr>
              <a:t>Provider-oriented tools:</a:t>
            </a:r>
          </a:p>
          <a:p>
            <a:pPr lvl="1"/>
            <a:r>
              <a:rPr lang="en-US" sz="2200" b="0" i="0" u="none" strike="noStrike" baseline="0" dirty="0">
                <a:solidFill>
                  <a:srgbClr val="000000"/>
                </a:solidFill>
                <a:latin typeface="Calibri" panose="020F0502020204030204" pitchFamily="34" charset="0"/>
              </a:rPr>
              <a:t>Serious Illness Conversation Guide: </a:t>
            </a:r>
            <a:r>
              <a:rPr lang="en-US" sz="2200" b="0" i="0" u="none" strike="noStrike" baseline="0" dirty="0">
                <a:solidFill>
                  <a:srgbClr val="0462C1"/>
                </a:solidFill>
                <a:latin typeface="Calibri" panose="020F0502020204030204" pitchFamily="34" charset="0"/>
              </a:rPr>
              <a:t>https://www.ariadnelabs.org/resources/downloads/serious-illness-conversation-guide/ </a:t>
            </a:r>
          </a:p>
          <a:p>
            <a:pPr marL="514350" algn="l"/>
            <a:endParaRPr lang="en-US" b="0" i="0" dirty="0">
              <a:solidFill>
                <a:srgbClr val="222222"/>
              </a:solidFill>
              <a:effectLst/>
              <a:latin typeface="latoregular"/>
            </a:endParaRPr>
          </a:p>
          <a:p>
            <a:endParaRPr lang="en-US" dirty="0"/>
          </a:p>
        </p:txBody>
      </p:sp>
      <p:sp>
        <p:nvSpPr>
          <p:cNvPr id="4" name="Slide Number Placeholder 3"/>
          <p:cNvSpPr>
            <a:spLocks noGrp="1"/>
          </p:cNvSpPr>
          <p:nvPr>
            <p:ph type="sldNum" sz="quarter" idx="5"/>
          </p:nvPr>
        </p:nvSpPr>
        <p:spPr/>
        <p:txBody>
          <a:bodyPr/>
          <a:lstStyle/>
          <a:p>
            <a:fld id="{EF249533-F31F-4DB7-B132-1E0350056715}" type="slidenum">
              <a:rPr lang="en-US" smtClean="0"/>
              <a:t>45</a:t>
            </a:fld>
            <a:endParaRPr lang="en-US" dirty="0"/>
          </a:p>
        </p:txBody>
      </p:sp>
    </p:spTree>
    <p:extLst>
      <p:ext uri="{BB962C8B-B14F-4D97-AF65-F5344CB8AC3E}">
        <p14:creationId xmlns:p14="http://schemas.microsoft.com/office/powerpoint/2010/main" val="4292409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AGS Working Group, n.d.; POLST Program, 2021</a:t>
            </a:r>
          </a:p>
          <a:p>
            <a:pPr algn="l"/>
            <a:r>
              <a:rPr lang="en-US" b="0" i="0" dirty="0">
                <a:solidFill>
                  <a:srgbClr val="222222"/>
                </a:solidFill>
                <a:effectLst/>
                <a:latin typeface="latoregular"/>
              </a:rPr>
              <a:t>These goals of care discussions are relevant to all care and treatment planning, particularly for older adults with multiple chronic conditions.</a:t>
            </a:r>
          </a:p>
          <a:p>
            <a:pPr algn="l"/>
            <a:r>
              <a:rPr lang="en-US" b="1" i="0" dirty="0">
                <a:solidFill>
                  <a:srgbClr val="222222"/>
                </a:solidFill>
                <a:effectLst/>
                <a:latin typeface="latoregular"/>
              </a:rPr>
              <a:t>Advance Care Planning:</a:t>
            </a:r>
            <a:r>
              <a:rPr lang="en-US" b="0" i="0" dirty="0">
                <a:solidFill>
                  <a:srgbClr val="222222"/>
                </a:solidFill>
                <a:effectLst/>
                <a:latin typeface="latoregular"/>
              </a:rPr>
              <a:t> clarify wishes regarding life-sustaining medical treatment in case of serious illness or end of life.</a:t>
            </a:r>
          </a:p>
          <a:p>
            <a:pPr algn="l" fontAlgn="t"/>
            <a:r>
              <a:rPr lang="en-US" b="1" i="0" dirty="0">
                <a:solidFill>
                  <a:srgbClr val="222222"/>
                </a:solidFill>
                <a:effectLst/>
                <a:latin typeface="latoregular"/>
              </a:rPr>
              <a:t>POLST (Portable Orders for Life-Sustaining Treatment)</a:t>
            </a:r>
            <a:endParaRPr lang="en-US" b="0" i="0" dirty="0">
              <a:solidFill>
                <a:srgbClr val="222222"/>
              </a:solidFill>
              <a:effectLst/>
              <a:latin typeface="latoregular"/>
            </a:endParaRPr>
          </a:p>
          <a:p>
            <a:pPr algn="l" fontAlgn="t"/>
            <a:r>
              <a:rPr lang="en-US" b="0" i="0" dirty="0">
                <a:solidFill>
                  <a:srgbClr val="222222"/>
                </a:solidFill>
                <a:effectLst/>
                <a:latin typeface="latoregular"/>
              </a:rPr>
              <a:t>An outpatient medical order for patients with advanced serious illness and limited prognosis that documents a patient’s preferences for CPR, intubation, hospital transfer, artificial nutrition, and more (</a:t>
            </a:r>
            <a:r>
              <a:rPr lang="en-US" b="0" i="0" u="sng" dirty="0">
                <a:solidFill>
                  <a:srgbClr val="0783C7"/>
                </a:solidFill>
                <a:effectLst/>
                <a:latin typeface="latobold"/>
                <a:hlinkClick r:id="rId3"/>
              </a:rPr>
              <a:t>polst.org)</a:t>
            </a:r>
            <a:endParaRPr lang="en-US" b="0" i="0" dirty="0">
              <a:solidFill>
                <a:srgbClr val="222222"/>
              </a:solidFill>
              <a:effectLst/>
              <a:latin typeface="latoregular"/>
            </a:endParaRPr>
          </a:p>
          <a:p>
            <a:pPr algn="l" fontAlgn="t"/>
            <a:r>
              <a:rPr lang="en-US" b="0" i="0" dirty="0">
                <a:solidFill>
                  <a:srgbClr val="222222"/>
                </a:solidFill>
                <a:effectLst/>
                <a:latin typeface="latoregular"/>
              </a:rPr>
              <a:t> </a:t>
            </a:r>
          </a:p>
          <a:p>
            <a:pPr algn="l" fontAlgn="t"/>
            <a:r>
              <a:rPr lang="en-US" b="1" i="0" dirty="0">
                <a:solidFill>
                  <a:srgbClr val="222222"/>
                </a:solidFill>
                <a:effectLst/>
                <a:latin typeface="latoregular"/>
              </a:rPr>
              <a:t>Living will</a:t>
            </a:r>
            <a:endParaRPr lang="en-US" b="0" i="0" dirty="0">
              <a:solidFill>
                <a:srgbClr val="222222"/>
              </a:solidFill>
              <a:effectLst/>
              <a:latin typeface="latoregular"/>
            </a:endParaRPr>
          </a:p>
          <a:p>
            <a:pPr algn="l" fontAlgn="t"/>
            <a:r>
              <a:rPr lang="en-US" b="0" i="0" dirty="0">
                <a:solidFill>
                  <a:srgbClr val="222222"/>
                </a:solidFill>
                <a:effectLst/>
                <a:latin typeface="latoregular"/>
              </a:rPr>
              <a:t>An advance directive document signed by a patient that provides guidance for care preferences (such as withholding or withdrawing life support) in the event of future incapacity; may not be legally binding in some states</a:t>
            </a:r>
          </a:p>
          <a:p>
            <a:pPr algn="l" fontAlgn="t"/>
            <a:r>
              <a:rPr lang="en-US" b="0" i="0" dirty="0">
                <a:solidFill>
                  <a:srgbClr val="222222"/>
                </a:solidFill>
                <a:effectLst/>
                <a:latin typeface="latoregular"/>
              </a:rPr>
              <a:t> </a:t>
            </a:r>
          </a:p>
          <a:p>
            <a:pPr algn="l" fontAlgn="t"/>
            <a:r>
              <a:rPr lang="en-US" b="1" i="0" dirty="0">
                <a:solidFill>
                  <a:srgbClr val="222222"/>
                </a:solidFill>
                <a:effectLst/>
                <a:latin typeface="latoregular"/>
              </a:rPr>
              <a:t>Health care proxy / Medical power of attorney</a:t>
            </a:r>
            <a:endParaRPr lang="en-US" b="0" i="0" dirty="0">
              <a:solidFill>
                <a:srgbClr val="222222"/>
              </a:solidFill>
              <a:effectLst/>
              <a:latin typeface="latoregular"/>
            </a:endParaRPr>
          </a:p>
          <a:p>
            <a:pPr algn="l" fontAlgn="t"/>
            <a:r>
              <a:rPr lang="en-US" b="0" i="0" dirty="0">
                <a:solidFill>
                  <a:srgbClr val="222222"/>
                </a:solidFill>
                <a:effectLst/>
                <a:latin typeface="latoregular"/>
              </a:rPr>
              <a:t>Designates a surrogate decision-maker to make health care decisions on the patient’s behalf if they become incapacitated</a:t>
            </a:r>
          </a:p>
          <a:p>
            <a:pPr algn="l"/>
            <a:r>
              <a:rPr lang="en-US" b="1" i="0" dirty="0">
                <a:solidFill>
                  <a:srgbClr val="222222"/>
                </a:solidFill>
                <a:effectLst/>
                <a:latin typeface="latoregular"/>
              </a:rPr>
              <a:t>Helpful Mnemonics for Communication</a:t>
            </a:r>
            <a:endParaRPr lang="en-US" b="0" i="0" dirty="0">
              <a:solidFill>
                <a:srgbClr val="222222"/>
              </a:solidFill>
              <a:effectLst/>
              <a:latin typeface="latoregular"/>
            </a:endParaRPr>
          </a:p>
          <a:p>
            <a:pPr algn="l">
              <a:buFont typeface="Arial" panose="020B0604020202020204" pitchFamily="34" charset="0"/>
              <a:buChar char="•"/>
            </a:pPr>
            <a:r>
              <a:rPr lang="en-US" b="0" i="0" dirty="0">
                <a:solidFill>
                  <a:srgbClr val="222222"/>
                </a:solidFill>
                <a:effectLst/>
                <a:latin typeface="latoregular"/>
              </a:rPr>
              <a:t>“</a:t>
            </a:r>
            <a:r>
              <a:rPr lang="en-US" b="1" i="0" dirty="0">
                <a:solidFill>
                  <a:srgbClr val="222222"/>
                </a:solidFill>
                <a:effectLst/>
                <a:latin typeface="latoregular"/>
              </a:rPr>
              <a:t>GOOD</a:t>
            </a:r>
            <a:r>
              <a:rPr lang="en-US" b="0" i="0" dirty="0">
                <a:solidFill>
                  <a:srgbClr val="222222"/>
                </a:solidFill>
                <a:effectLst/>
                <a:latin typeface="latoregular"/>
              </a:rPr>
              <a:t>” for approaching life sustaining treatment conversations with older adults</a:t>
            </a:r>
            <a:r>
              <a:rPr lang="en-US" b="0" i="0" baseline="30000" dirty="0">
                <a:solidFill>
                  <a:srgbClr val="222222"/>
                </a:solidFill>
                <a:effectLst/>
                <a:latin typeface="latoregular"/>
              </a:rPr>
              <a:t>5,6</a:t>
            </a:r>
            <a:endParaRPr lang="en-US" b="0" i="0" dirty="0">
              <a:solidFill>
                <a:srgbClr val="222222"/>
              </a:solidFill>
              <a:effectLst/>
              <a:latin typeface="latoregular"/>
            </a:endParaRPr>
          </a:p>
          <a:p>
            <a:pPr marL="514350" algn="l"/>
            <a:r>
              <a:rPr lang="en-US" b="1" i="0" dirty="0">
                <a:solidFill>
                  <a:srgbClr val="222222"/>
                </a:solidFill>
                <a:effectLst/>
                <a:latin typeface="latoregular"/>
              </a:rPr>
              <a:t>G</a:t>
            </a:r>
            <a:r>
              <a:rPr lang="en-US" b="0" i="0" dirty="0">
                <a:solidFill>
                  <a:srgbClr val="222222"/>
                </a:solidFill>
                <a:effectLst/>
                <a:latin typeface="latoregular"/>
              </a:rPr>
              <a:t>oals: Start with patient’s understanding and their goals.</a:t>
            </a:r>
            <a:br>
              <a:rPr lang="en-US" b="0" i="0" dirty="0">
                <a:solidFill>
                  <a:srgbClr val="222222"/>
                </a:solidFill>
                <a:effectLst/>
                <a:latin typeface="latoregular"/>
              </a:rPr>
            </a:br>
            <a:r>
              <a:rPr lang="en-US" b="1" i="0" dirty="0">
                <a:solidFill>
                  <a:srgbClr val="222222"/>
                </a:solidFill>
                <a:effectLst/>
                <a:latin typeface="latoregular"/>
              </a:rPr>
              <a:t>O</a:t>
            </a:r>
            <a:r>
              <a:rPr lang="en-US" b="0" i="0" dirty="0">
                <a:solidFill>
                  <a:srgbClr val="222222"/>
                </a:solidFill>
                <a:effectLst/>
                <a:latin typeface="latoregular"/>
              </a:rPr>
              <a:t>ptions: Review treatment options and expected outcomes.</a:t>
            </a:r>
            <a:br>
              <a:rPr lang="en-US" b="0" i="0" dirty="0">
                <a:solidFill>
                  <a:srgbClr val="222222"/>
                </a:solidFill>
                <a:effectLst/>
                <a:latin typeface="latoregular"/>
              </a:rPr>
            </a:br>
            <a:r>
              <a:rPr lang="en-US" b="1" i="0" dirty="0">
                <a:solidFill>
                  <a:srgbClr val="222222"/>
                </a:solidFill>
                <a:effectLst/>
                <a:latin typeface="latoregular"/>
              </a:rPr>
              <a:t>O</a:t>
            </a:r>
            <a:r>
              <a:rPr lang="en-US" b="0" i="0" dirty="0">
                <a:solidFill>
                  <a:srgbClr val="222222"/>
                </a:solidFill>
                <a:effectLst/>
                <a:latin typeface="latoregular"/>
              </a:rPr>
              <a:t>pinions: Elicit patient opinion.</a:t>
            </a:r>
            <a:br>
              <a:rPr lang="en-US" b="0" i="0" dirty="0">
                <a:solidFill>
                  <a:srgbClr val="222222"/>
                </a:solidFill>
                <a:effectLst/>
                <a:latin typeface="latoregular"/>
              </a:rPr>
            </a:br>
            <a:r>
              <a:rPr lang="en-US" b="1" i="0" dirty="0">
                <a:solidFill>
                  <a:srgbClr val="222222"/>
                </a:solidFill>
                <a:effectLst/>
                <a:latin typeface="latoregular"/>
              </a:rPr>
              <a:t>D</a:t>
            </a:r>
            <a:r>
              <a:rPr lang="en-US" b="0" i="0" dirty="0">
                <a:solidFill>
                  <a:srgbClr val="222222"/>
                </a:solidFill>
                <a:effectLst/>
                <a:latin typeface="latoregular"/>
              </a:rPr>
              <a:t>ocument: Consider advanced care planning documentation if appropriate.</a:t>
            </a:r>
          </a:p>
          <a:p>
            <a:pPr algn="l">
              <a:buFont typeface="Arial" panose="020B0604020202020204" pitchFamily="34" charset="0"/>
              <a:buChar char="•"/>
            </a:pPr>
            <a:r>
              <a:rPr lang="en-US" b="0" i="0" dirty="0">
                <a:solidFill>
                  <a:srgbClr val="222222"/>
                </a:solidFill>
                <a:effectLst/>
                <a:latin typeface="latoregular"/>
              </a:rPr>
              <a:t>“</a:t>
            </a:r>
            <a:r>
              <a:rPr lang="en-US" b="1" i="0" dirty="0">
                <a:solidFill>
                  <a:srgbClr val="222222"/>
                </a:solidFill>
                <a:effectLst/>
                <a:latin typeface="latoregular"/>
              </a:rPr>
              <a:t>REMAP</a:t>
            </a:r>
            <a:r>
              <a:rPr lang="en-US" b="0" i="0" dirty="0">
                <a:solidFill>
                  <a:srgbClr val="222222"/>
                </a:solidFill>
                <a:effectLst/>
                <a:latin typeface="latoregular"/>
              </a:rPr>
              <a:t>” for goals of care conversations with older adults with serious illness</a:t>
            </a:r>
            <a:r>
              <a:rPr lang="en-US" b="0" i="0" baseline="30000" dirty="0">
                <a:solidFill>
                  <a:srgbClr val="222222"/>
                </a:solidFill>
                <a:effectLst/>
                <a:latin typeface="latoregular"/>
              </a:rPr>
              <a:t>7</a:t>
            </a:r>
            <a:r>
              <a:rPr lang="en-US" b="0" i="0" dirty="0">
                <a:solidFill>
                  <a:srgbClr val="222222"/>
                </a:solidFill>
                <a:effectLst/>
                <a:latin typeface="latoregular"/>
              </a:rPr>
              <a:t>  (from vitaltalk.org)</a:t>
            </a:r>
          </a:p>
          <a:p>
            <a:pPr marL="514350" algn="l"/>
            <a:r>
              <a:rPr lang="en-US" b="1" i="0" dirty="0">
                <a:solidFill>
                  <a:srgbClr val="222222"/>
                </a:solidFill>
                <a:effectLst/>
                <a:latin typeface="latoregular"/>
              </a:rPr>
              <a:t>R</a:t>
            </a:r>
            <a:r>
              <a:rPr lang="en-US" b="0" i="0" dirty="0">
                <a:solidFill>
                  <a:srgbClr val="222222"/>
                </a:solidFill>
                <a:effectLst/>
                <a:latin typeface="latoregular"/>
              </a:rPr>
              <a:t>eframe: Assess patient understanding; if applicable, “We’re in a different place now.”</a:t>
            </a:r>
            <a:br>
              <a:rPr lang="en-US" b="0" i="0" dirty="0">
                <a:solidFill>
                  <a:srgbClr val="222222"/>
                </a:solidFill>
                <a:effectLst/>
                <a:latin typeface="latoregular"/>
              </a:rPr>
            </a:br>
            <a:r>
              <a:rPr lang="en-US" b="1" i="0" dirty="0">
                <a:solidFill>
                  <a:srgbClr val="222222"/>
                </a:solidFill>
                <a:effectLst/>
                <a:latin typeface="latoregular"/>
              </a:rPr>
              <a:t>E</a:t>
            </a:r>
            <a:r>
              <a:rPr lang="en-US" b="0" i="0" dirty="0">
                <a:solidFill>
                  <a:srgbClr val="222222"/>
                </a:solidFill>
                <a:effectLst/>
                <a:latin typeface="latoregular"/>
              </a:rPr>
              <a:t>xpect emotion: Make space for patient’s reaction and respond to it.</a:t>
            </a:r>
            <a:br>
              <a:rPr lang="en-US" b="0" i="0" dirty="0">
                <a:solidFill>
                  <a:srgbClr val="222222"/>
                </a:solidFill>
                <a:effectLst/>
                <a:latin typeface="latoregular"/>
              </a:rPr>
            </a:br>
            <a:r>
              <a:rPr lang="en-US" b="1" i="0" dirty="0">
                <a:solidFill>
                  <a:srgbClr val="222222"/>
                </a:solidFill>
                <a:effectLst/>
                <a:latin typeface="latoregular"/>
              </a:rPr>
              <a:t>M</a:t>
            </a:r>
            <a:r>
              <a:rPr lang="en-US" b="0" i="0" dirty="0">
                <a:solidFill>
                  <a:srgbClr val="222222"/>
                </a:solidFill>
                <a:effectLst/>
                <a:latin typeface="latoregular"/>
              </a:rPr>
              <a:t>ap goals: Elicit goals and desired outcomes.</a:t>
            </a:r>
            <a:br>
              <a:rPr lang="en-US" b="0" i="0" dirty="0">
                <a:solidFill>
                  <a:srgbClr val="222222"/>
                </a:solidFill>
                <a:effectLst/>
                <a:latin typeface="latoregular"/>
              </a:rPr>
            </a:br>
            <a:r>
              <a:rPr lang="en-US" b="1" i="0" dirty="0">
                <a:solidFill>
                  <a:srgbClr val="222222"/>
                </a:solidFill>
                <a:effectLst/>
                <a:latin typeface="latoregular"/>
              </a:rPr>
              <a:t>A</a:t>
            </a:r>
            <a:r>
              <a:rPr lang="en-US" b="0" i="0" dirty="0">
                <a:solidFill>
                  <a:srgbClr val="222222"/>
                </a:solidFill>
                <a:effectLst/>
                <a:latin typeface="latoregular"/>
              </a:rPr>
              <a:t>lign with goals: Validate patient goals.</a:t>
            </a:r>
            <a:br>
              <a:rPr lang="en-US" b="0" i="0" dirty="0">
                <a:solidFill>
                  <a:srgbClr val="222222"/>
                </a:solidFill>
                <a:effectLst/>
                <a:latin typeface="latoregular"/>
              </a:rPr>
            </a:br>
            <a:r>
              <a:rPr lang="en-US" b="1" i="0" dirty="0">
                <a:solidFill>
                  <a:srgbClr val="222222"/>
                </a:solidFill>
                <a:effectLst/>
                <a:latin typeface="latoregular"/>
              </a:rPr>
              <a:t>P</a:t>
            </a:r>
            <a:r>
              <a:rPr lang="en-US" b="0" i="0" dirty="0">
                <a:solidFill>
                  <a:srgbClr val="222222"/>
                </a:solidFill>
                <a:effectLst/>
                <a:latin typeface="latoregular"/>
              </a:rPr>
              <a:t>lan: Medical care and treatment should align with goals.</a:t>
            </a:r>
          </a:p>
          <a:p>
            <a:endParaRPr lang="en-US" dirty="0"/>
          </a:p>
        </p:txBody>
      </p:sp>
      <p:sp>
        <p:nvSpPr>
          <p:cNvPr id="4" name="Slide Number Placeholder 3"/>
          <p:cNvSpPr>
            <a:spLocks noGrp="1"/>
          </p:cNvSpPr>
          <p:nvPr>
            <p:ph type="sldNum" sz="quarter" idx="5"/>
          </p:nvPr>
        </p:nvSpPr>
        <p:spPr/>
        <p:txBody>
          <a:bodyPr/>
          <a:lstStyle/>
          <a:p>
            <a:fld id="{EF249533-F31F-4DB7-B132-1E0350056715}" type="slidenum">
              <a:rPr lang="en-US" smtClean="0"/>
              <a:t>46</a:t>
            </a:fld>
            <a:endParaRPr lang="en-US" dirty="0"/>
          </a:p>
        </p:txBody>
      </p:sp>
    </p:spTree>
    <p:extLst>
      <p:ext uri="{BB962C8B-B14F-4D97-AF65-F5344CB8AC3E}">
        <p14:creationId xmlns:p14="http://schemas.microsoft.com/office/powerpoint/2010/main" val="181483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157673-C51A-5A4F-A267-2EF8B0C08C03}" type="slidenum">
              <a:rPr lang="en-US" smtClean="0"/>
              <a:pPr/>
              <a:t>5</a:t>
            </a:fld>
            <a:endParaRPr lang="en-US" dirty="0"/>
          </a:p>
        </p:txBody>
      </p:sp>
    </p:spTree>
    <p:extLst>
      <p:ext uri="{BB962C8B-B14F-4D97-AF65-F5344CB8AC3E}">
        <p14:creationId xmlns:p14="http://schemas.microsoft.com/office/powerpoint/2010/main" val="2381843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Applying Geriatric Principles to Transitions of Care in the Emergency Department - PMC (nih.gov)</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49</a:t>
            </a:fld>
            <a:endParaRPr lang="en-US"/>
          </a:p>
        </p:txBody>
      </p:sp>
    </p:spTree>
    <p:extLst>
      <p:ext uri="{BB962C8B-B14F-4D97-AF65-F5344CB8AC3E}">
        <p14:creationId xmlns:p14="http://schemas.microsoft.com/office/powerpoint/2010/main" val="4081989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Barriers to Integrated Care:</a:t>
            </a:r>
          </a:p>
          <a:p>
            <a:r>
              <a:rPr lang="en-US" sz="2200" dirty="0"/>
              <a:t>Lack of historical infrastructure and models</a:t>
            </a:r>
          </a:p>
          <a:p>
            <a:r>
              <a:rPr lang="en-US" sz="2200" dirty="0">
                <a:latin typeface="Calibri" panose="020F0502020204030204" pitchFamily="34" charset="0"/>
              </a:rPr>
              <a:t>Transitions of Cares</a:t>
            </a:r>
          </a:p>
          <a:p>
            <a:r>
              <a:rPr lang="en-US" sz="2200" b="0" i="0" u="none" strike="noStrike" kern="1200" baseline="0" dirty="0">
                <a:latin typeface="Calibri" panose="020F0502020204030204" pitchFamily="34" charset="0"/>
              </a:rPr>
              <a:t>Limited Availability of Medications </a:t>
            </a:r>
          </a:p>
          <a:p>
            <a:pPr lvl="2">
              <a:buSzPts val="2400"/>
            </a:pPr>
            <a:r>
              <a:rPr lang="en-US" sz="2200" b="0" i="0" u="none" strike="noStrike" kern="1200" baseline="0" dirty="0">
                <a:latin typeface="Calibri" panose="020F0502020204030204" pitchFamily="34" charset="0"/>
              </a:rPr>
              <a:t>Including on doses, duration</a:t>
            </a:r>
          </a:p>
          <a:p>
            <a:pPr lvl="2">
              <a:buSzPts val="2400"/>
            </a:pPr>
            <a:r>
              <a:rPr lang="en-US" sz="2200" b="0" i="0" u="none" strike="noStrike" kern="1200" baseline="0" dirty="0">
                <a:latin typeface="Calibri" panose="020F0502020204030204" pitchFamily="34" charset="0"/>
              </a:rPr>
              <a:t>Prior authorization</a:t>
            </a:r>
            <a:endParaRPr lang="en-US" sz="2200" dirty="0"/>
          </a:p>
          <a:p>
            <a:r>
              <a:rPr lang="en-US" sz="2200" dirty="0">
                <a:ea typeface="Calibri"/>
                <a:cs typeface="Calibri"/>
              </a:rPr>
              <a:t>Regulatory barriers (X waiver removed!)</a:t>
            </a:r>
          </a:p>
          <a:p>
            <a:r>
              <a:rPr lang="en-US" sz="2200" dirty="0"/>
              <a:t>Provider gaps in knowledge &amp; experience, time pressures</a:t>
            </a:r>
          </a:p>
          <a:p>
            <a:r>
              <a:rPr lang="en-US" sz="2200" dirty="0"/>
              <a:t>Paucity of geriatric and addiction medicine specialists</a:t>
            </a:r>
          </a:p>
          <a:p>
            <a:r>
              <a:rPr lang="en-US" sz="2200" dirty="0"/>
              <a:t>Stigma, ageism, and patient mistrust of healthcare</a:t>
            </a:r>
            <a:endParaRPr lang="en-US" sz="2200" dirty="0">
              <a:ea typeface="Calibri" panose="020F0502020204030204"/>
              <a:cs typeface="Calibri" panose="020F0502020204030204"/>
            </a:endParaRPr>
          </a:p>
          <a:p>
            <a:r>
              <a:rPr lang="en-US" sz="2200" dirty="0"/>
              <a:t>Co-occurring mental health diagnoses (.e.g. complex PTSD, anxiety, cognitive impairment)</a:t>
            </a:r>
          </a:p>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50</a:t>
            </a:fld>
            <a:endParaRPr lang="en-US"/>
          </a:p>
        </p:txBody>
      </p:sp>
    </p:spTree>
    <p:extLst>
      <p:ext uri="{BB962C8B-B14F-4D97-AF65-F5344CB8AC3E}">
        <p14:creationId xmlns:p14="http://schemas.microsoft.com/office/powerpoint/2010/main" val="3119890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primary care models of primary care which integrate </a:t>
            </a:r>
          </a:p>
          <a:p>
            <a:pPr lvl="1"/>
            <a:r>
              <a:rPr lang="en-US" sz="2800" dirty="0"/>
              <a:t>medication treatment for OUD (buprenorphine), AUD (naltrexone), and tobacco (NRT/varenicline)</a:t>
            </a:r>
          </a:p>
          <a:p>
            <a:pPr lvl="1"/>
            <a:r>
              <a:rPr lang="en-US" sz="2800" dirty="0"/>
              <a:t>Harm reduction counseling, fentanyl and xylazine test strips, naloxone, safer alcohol use</a:t>
            </a:r>
          </a:p>
          <a:p>
            <a:pPr lvl="1"/>
            <a:r>
              <a:rPr lang="en-US" sz="2800" dirty="0"/>
              <a:t>Screening and treatment for HIV and viral hepatitis</a:t>
            </a:r>
          </a:p>
          <a:p>
            <a:pPr lvl="1"/>
            <a:r>
              <a:rPr lang="en-US" sz="2800" dirty="0"/>
              <a:t>Principles of age-friendly care </a:t>
            </a:r>
          </a:p>
          <a:p>
            <a:r>
              <a:rPr lang="en-US" dirty="0"/>
              <a:t>Patients can also access </a:t>
            </a:r>
          </a:p>
          <a:p>
            <a:pPr lvl="1"/>
            <a:r>
              <a:rPr lang="en-US" sz="2800" dirty="0"/>
              <a:t>behavioral health counseling and treatment</a:t>
            </a:r>
          </a:p>
          <a:p>
            <a:pPr lvl="1"/>
            <a:r>
              <a:rPr lang="en-US" sz="2800" dirty="0"/>
              <a:t>Individual and group counseling including NA/AA</a:t>
            </a:r>
          </a:p>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51</a:t>
            </a:fld>
            <a:endParaRPr lang="en-US"/>
          </a:p>
        </p:txBody>
      </p:sp>
    </p:spTree>
    <p:extLst>
      <p:ext uri="{BB962C8B-B14F-4D97-AF65-F5344CB8AC3E}">
        <p14:creationId xmlns:p14="http://schemas.microsoft.com/office/powerpoint/2010/main" val="210348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Geriatricians can provide onsite primary care and/or geriatric consults in OTP setting</a:t>
            </a:r>
          </a:p>
          <a:p>
            <a:pPr lvl="1"/>
            <a:r>
              <a:rPr lang="en-US" sz="1500" dirty="0"/>
              <a:t>Vanderbilt BRIDGE clinic: internal medicine and geriatricians provided “flipped primary care” within the context of treatment and stabilization with buprenorphine-naloxone and other SUD treatment after hospital discharge (Kimberly does this)</a:t>
            </a:r>
          </a:p>
          <a:p>
            <a:r>
              <a:rPr lang="en-US" sz="1500" dirty="0"/>
              <a:t>OTPs have programming specifically designed for older adults (</a:t>
            </a:r>
            <a:r>
              <a:rPr lang="en-US" sz="1500" dirty="0">
                <a:hlinkClick r:id="rId3"/>
              </a:rPr>
              <a:t>https://americanaddictioncenters.org/rehab-guide/elderly</a:t>
            </a:r>
            <a:r>
              <a:rPr lang="en-US" sz="1500" dirty="0"/>
              <a:t>, </a:t>
            </a:r>
            <a:r>
              <a:rPr lang="en-US" sz="1500" dirty="0">
                <a:hlinkClick r:id="rId4"/>
              </a:rPr>
              <a:t>https://www.northernillinoisrecovery.com/programs/seniors/</a:t>
            </a:r>
            <a:r>
              <a:rPr lang="en-US" sz="1500" dirty="0"/>
              <a:t>)</a:t>
            </a:r>
          </a:p>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52</a:t>
            </a:fld>
            <a:endParaRPr lang="en-US"/>
          </a:p>
        </p:txBody>
      </p:sp>
    </p:spTree>
    <p:extLst>
      <p:ext uri="{BB962C8B-B14F-4D97-AF65-F5344CB8AC3E}">
        <p14:creationId xmlns:p14="http://schemas.microsoft.com/office/powerpoint/2010/main" val="2352337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Pilot programs to assist with successful community transitions, </a:t>
            </a:r>
          </a:p>
          <a:p>
            <a:pPr lvl="1"/>
            <a:r>
              <a:rPr lang="en-US" sz="1400" dirty="0"/>
              <a:t>Patients with substance use d/o and chronic illness</a:t>
            </a:r>
          </a:p>
          <a:p>
            <a:pPr lvl="2"/>
            <a:r>
              <a:rPr lang="en-US" sz="1400" dirty="0"/>
              <a:t>Meet patient before hospital discharge</a:t>
            </a:r>
          </a:p>
          <a:p>
            <a:pPr lvl="2"/>
            <a:r>
              <a:rPr lang="en-US" sz="1400" dirty="0"/>
              <a:t>Appointment reminders</a:t>
            </a:r>
          </a:p>
          <a:p>
            <a:pPr lvl="2"/>
            <a:r>
              <a:rPr lang="en-US" sz="1400" dirty="0"/>
              <a:t>Transportation</a:t>
            </a:r>
          </a:p>
          <a:p>
            <a:r>
              <a:rPr lang="en-US" sz="1400" dirty="0"/>
              <a:t>Health First Medicare / Medicaid</a:t>
            </a:r>
          </a:p>
          <a:p>
            <a:pPr lvl="1"/>
            <a:r>
              <a:rPr lang="en-US" sz="1400" dirty="0"/>
              <a:t>Patients with mental illness and substance use</a:t>
            </a:r>
          </a:p>
          <a:p>
            <a:pPr lvl="2"/>
            <a:r>
              <a:rPr lang="en-US" sz="1400" dirty="0"/>
              <a:t>Case Manager</a:t>
            </a:r>
          </a:p>
          <a:p>
            <a:pPr lvl="2"/>
            <a:r>
              <a:rPr lang="en-US" sz="1400" dirty="0"/>
              <a:t>Social worker</a:t>
            </a:r>
          </a:p>
          <a:p>
            <a:pPr lvl="2"/>
            <a:r>
              <a:rPr lang="en-US" sz="1400" dirty="0"/>
              <a:t>CASAC</a:t>
            </a:r>
          </a:p>
          <a:p>
            <a:pPr lvl="2"/>
            <a:r>
              <a:rPr lang="en-US" sz="1400" dirty="0"/>
              <a:t>NP with psychiatry training</a:t>
            </a:r>
          </a:p>
          <a:p>
            <a:pPr lvl="2"/>
            <a:r>
              <a:rPr lang="en-US" sz="1400" dirty="0"/>
              <a:t>Intense Case management</a:t>
            </a:r>
          </a:p>
          <a:p>
            <a:pPr marL="0" indent="0">
              <a:buNone/>
            </a:pPr>
            <a:endParaRPr lang="en-US" sz="1400" dirty="0"/>
          </a:p>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53</a:t>
            </a:fld>
            <a:endParaRPr lang="en-US"/>
          </a:p>
        </p:txBody>
      </p:sp>
    </p:spTree>
    <p:extLst>
      <p:ext uri="{BB962C8B-B14F-4D97-AF65-F5344CB8AC3E}">
        <p14:creationId xmlns:p14="http://schemas.microsoft.com/office/powerpoint/2010/main" val="3651461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Geriatricians can provide onsite care and/or consults</a:t>
            </a:r>
          </a:p>
          <a:p>
            <a:pPr lvl="1"/>
            <a:r>
              <a:rPr lang="en-US" sz="2200" dirty="0"/>
              <a:t>ICU, medical floor, OB</a:t>
            </a:r>
          </a:p>
          <a:p>
            <a:r>
              <a:rPr lang="en-US" sz="2200" dirty="0"/>
              <a:t>Geriatricians on the inpatient Addiction Medicine Consult service</a:t>
            </a:r>
          </a:p>
          <a:p>
            <a:pPr lvl="1"/>
            <a:r>
              <a:rPr lang="en-US" sz="2200" dirty="0"/>
              <a:t>4M Approach</a:t>
            </a:r>
          </a:p>
          <a:p>
            <a:pPr lvl="1"/>
            <a:r>
              <a:rPr lang="en-US" sz="2200" dirty="0"/>
              <a:t>Applying relevant aspects of a Comprehensive Geriatrics Assessment</a:t>
            </a:r>
          </a:p>
          <a:p>
            <a:pPr lvl="1"/>
            <a:r>
              <a:rPr lang="en-US" sz="2200" dirty="0"/>
              <a:t>Frailty and multiple age-related resources (e.g. SNF, MLTC, PACE, DFTA) to improve support/safety outside of the acute care</a:t>
            </a:r>
          </a:p>
          <a:p>
            <a:pPr lvl="1"/>
            <a:r>
              <a:rPr lang="en-US" sz="2200" dirty="0"/>
              <a:t>Anticipating and coordinating care transitions</a:t>
            </a:r>
          </a:p>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54</a:t>
            </a:fld>
            <a:endParaRPr lang="en-US"/>
          </a:p>
        </p:txBody>
      </p:sp>
    </p:spTree>
    <p:extLst>
      <p:ext uri="{BB962C8B-B14F-4D97-AF65-F5344CB8AC3E}">
        <p14:creationId xmlns:p14="http://schemas.microsoft.com/office/powerpoint/2010/main" val="711842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SNF Prescribers can continue to provide medication treatment for AUD, TUD, OUD, and stimulant use for patients who are medically stable</a:t>
            </a:r>
          </a:p>
          <a:p>
            <a:r>
              <a:rPr lang="en-US" sz="1600" dirty="0"/>
              <a:t>Documentation in discharge/admission paperwork is key to ensuring SNF providers know the SUD history as well as pharm and non-pharm treatment for the SUD</a:t>
            </a:r>
          </a:p>
          <a:p>
            <a:r>
              <a:rPr lang="en-US" sz="1600" dirty="0"/>
              <a:t>Management and medication mood and pain symptoms can usually also be provided on site</a:t>
            </a:r>
          </a:p>
          <a:p>
            <a:pPr rtl="0"/>
            <a:endParaRPr lang="en-US" sz="1200" b="0" i="0" u="none" strike="noStrike" kern="1200" baseline="0" dirty="0">
              <a:solidFill>
                <a:srgbClr val="000000"/>
              </a:solidFill>
              <a:latin typeface="Calibri" panose="020F0502020204030204" pitchFamily="34" charset="0"/>
            </a:endParaRPr>
          </a:p>
          <a:p>
            <a:pPr rtl="0"/>
            <a:endParaRPr lang="en-US" sz="1200" b="0" i="0" u="none" strike="noStrike" kern="1200" baseline="0" dirty="0">
              <a:solidFill>
                <a:srgbClr val="000000"/>
              </a:solidFill>
              <a:latin typeface="Calibri" panose="020F0502020204030204" pitchFamily="34" charset="0"/>
            </a:endParaRPr>
          </a:p>
          <a:p>
            <a:pPr rtl="0"/>
            <a:endParaRPr lang="en-US" sz="1200" b="0" i="0" u="none" strike="noStrike" kern="1200" baseline="0" dirty="0">
              <a:solidFill>
                <a:srgbClr val="000000"/>
              </a:solidFill>
              <a:latin typeface="Calibri" panose="020F0502020204030204" pitchFamily="34" charset="0"/>
            </a:endParaRPr>
          </a:p>
          <a:p>
            <a:pPr rtl="0"/>
            <a:r>
              <a:rPr lang="en-US" sz="1200" b="0" i="0" u="none" strike="noStrike" kern="1200" baseline="0" dirty="0">
                <a:solidFill>
                  <a:srgbClr val="000000"/>
                </a:solidFill>
                <a:latin typeface="Calibri" panose="020F0502020204030204" pitchFamily="34" charset="0"/>
              </a:rPr>
              <a:t>LTC: </a:t>
            </a:r>
            <a:r>
              <a:rPr lang="en-US" sz="1200" b="0" i="1" u="none" strike="noStrike" kern="1200" baseline="0" dirty="0">
                <a:solidFill>
                  <a:srgbClr val="000000"/>
                </a:solidFill>
                <a:latin typeface="Calibri" panose="020F0502020204030204" pitchFamily="34" charset="0"/>
              </a:rPr>
              <a:t>providing patients who can no longer be cared for at home or in assisted living with support for both daily living activities and complex medical problems. </a:t>
            </a:r>
          </a:p>
          <a:p>
            <a:pPr rtl="0"/>
            <a:endParaRPr lang="en-US" sz="1200" b="0" i="1" u="none" strike="noStrike" kern="1200" baseline="0" dirty="0">
              <a:solidFill>
                <a:srgbClr val="000000"/>
              </a:solidFill>
              <a:latin typeface="Calibri" panose="020F0502020204030204" pitchFamily="34" charset="0"/>
            </a:endParaRPr>
          </a:p>
          <a:p>
            <a:pPr rtl="0"/>
            <a:r>
              <a:rPr lang="en-US" sz="1200" b="0" i="1" u="none" strike="noStrike" kern="1200" baseline="0" dirty="0">
                <a:solidFill>
                  <a:srgbClr val="000000"/>
                </a:solidFill>
                <a:latin typeface="Calibri" panose="020F0502020204030204" pitchFamily="34" charset="0"/>
              </a:rPr>
              <a:t>PCA: </a:t>
            </a:r>
            <a:r>
              <a:rPr lang="en-US" sz="1200" b="0" i="0" u="none" strike="noStrike" kern="1200" baseline="0" dirty="0">
                <a:solidFill>
                  <a:srgbClr val="000000"/>
                </a:solidFill>
                <a:latin typeface="Calibri" panose="020F0502020204030204" pitchFamily="34" charset="0"/>
              </a:rPr>
              <a:t>care provided to patients recently released from the hospital, and can take place in many settings including nursing homes and rehabilitation centers.</a:t>
            </a:r>
          </a:p>
          <a:p>
            <a:pPr rtl="0"/>
            <a:endParaRPr lang="en-US" sz="1200" b="0" i="1" u="none" strike="noStrike" kern="1200" baseline="0" dirty="0">
              <a:solidFill>
                <a:srgbClr val="000000"/>
              </a:solidFill>
              <a:latin typeface="Calibri" panose="020F0502020204030204" pitchFamily="34" charset="0"/>
            </a:endParaRPr>
          </a:p>
          <a:p>
            <a:pPr rtl="0"/>
            <a:r>
              <a:rPr lang="en-US" sz="1200" b="0" i="1" u="none" strike="noStrike" kern="1200" baseline="0" dirty="0">
                <a:solidFill>
                  <a:srgbClr val="000000"/>
                </a:solidFill>
                <a:latin typeface="Calibri" panose="020F0502020204030204" pitchFamily="34" charset="0"/>
              </a:rPr>
              <a:t>Skilled Nursing Facility Care</a:t>
            </a:r>
            <a:r>
              <a:rPr lang="en-US" sz="1200" b="0" i="0" u="none" strike="noStrike" kern="1200" baseline="0" dirty="0">
                <a:solidFill>
                  <a:srgbClr val="000000"/>
                </a:solidFill>
                <a:latin typeface="Calibri" panose="020F0502020204030204" pitchFamily="34" charset="0"/>
              </a:rPr>
              <a:t> is care ordered by a physician, delivered by skilled nursing or therapy staff, and paid for by Medicare Part A for a fixed period of time (up to 100 days). Skilled care takes place in a nursing home, and may or may not be the same as post-acute care.</a:t>
            </a:r>
            <a:endParaRPr lang="en-US" sz="1200" b="0" i="1" u="none" strike="noStrike" kern="1200" baseline="0" dirty="0">
              <a:solidFill>
                <a:srgbClr val="000000"/>
              </a:solidFill>
              <a:latin typeface="Calibri" panose="020F0502020204030204" pitchFamily="34" charset="0"/>
            </a:endParaRPr>
          </a:p>
          <a:p>
            <a:pPr rtl="0"/>
            <a:endParaRPr lang="en-US" sz="1200" b="0" i="1" u="none" strike="noStrike" kern="1200" baseline="0" dirty="0">
              <a:solidFill>
                <a:srgbClr val="000000"/>
              </a:solidFill>
              <a:latin typeface="Calibri" panose="020F0502020204030204" pitchFamily="34" charset="0"/>
            </a:endParaRPr>
          </a:p>
          <a:p>
            <a:pPr rtl="0"/>
            <a:r>
              <a:rPr lang="en-US" sz="1200" b="0" i="0" u="none" strike="noStrike" kern="1200" baseline="0" dirty="0">
                <a:solidFill>
                  <a:srgbClr val="000000"/>
                </a:solidFill>
                <a:latin typeface="Calibri" panose="020F0502020204030204" pitchFamily="34" charset="0"/>
              </a:rPr>
              <a:t>https://paltc.org/content/about-post-acute-and-long-term-care</a:t>
            </a:r>
          </a:p>
          <a:p>
            <a:endParaRPr lang="en-US" dirty="0"/>
          </a:p>
        </p:txBody>
      </p:sp>
      <p:sp>
        <p:nvSpPr>
          <p:cNvPr id="4" name="Slide Number Placeholder 3"/>
          <p:cNvSpPr>
            <a:spLocks noGrp="1"/>
          </p:cNvSpPr>
          <p:nvPr>
            <p:ph type="sldNum" sz="quarter" idx="5"/>
          </p:nvPr>
        </p:nvSpPr>
        <p:spPr/>
        <p:txBody>
          <a:bodyPr/>
          <a:lstStyle/>
          <a:p>
            <a:fld id="{C5A498CD-B4B2-43D5-A2F0-C255F2CAC24F}" type="slidenum">
              <a:rPr lang="en-US" smtClean="0"/>
              <a:t>55</a:t>
            </a:fld>
            <a:endParaRPr lang="en-US"/>
          </a:p>
        </p:txBody>
      </p:sp>
    </p:spTree>
    <p:extLst>
      <p:ext uri="{BB962C8B-B14F-4D97-AF65-F5344CB8AC3E}">
        <p14:creationId xmlns:p14="http://schemas.microsoft.com/office/powerpoint/2010/main" val="3228962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Addiction medicine specialists are available via</a:t>
            </a:r>
          </a:p>
          <a:p>
            <a:pPr lvl="1"/>
            <a:r>
              <a:rPr lang="en-US" dirty="0"/>
              <a:t>Healthcare system (e.g. Montefiore SNF Collaborative)</a:t>
            </a:r>
          </a:p>
          <a:p>
            <a:pPr lvl="1"/>
            <a:r>
              <a:rPr lang="en-US" dirty="0"/>
              <a:t>Public Health (local mentorship and/or access lines for SUD specialty consultation and resource availability</a:t>
            </a:r>
          </a:p>
          <a:p>
            <a:pPr lvl="1"/>
            <a:r>
              <a:rPr lang="en-US" dirty="0"/>
              <a:t>Off-site specialty appointments (similar to traveling off site or using </a:t>
            </a:r>
            <a:r>
              <a:rPr lang="en-US" dirty="0" err="1"/>
              <a:t>telemed</a:t>
            </a:r>
            <a:r>
              <a:rPr lang="en-US" dirty="0"/>
              <a:t> to access other specialty care like renal or cardiology)</a:t>
            </a:r>
          </a:p>
          <a:p>
            <a:pPr rtl="0"/>
            <a:endParaRPr lang="en-US" sz="1200" b="0" i="0" u="none" strike="noStrike" kern="1200" baseline="0" dirty="0">
              <a:solidFill>
                <a:srgbClr val="000000"/>
              </a:solidFill>
              <a:latin typeface="Calibri" panose="020F0502020204030204" pitchFamily="34" charset="0"/>
            </a:endParaRPr>
          </a:p>
          <a:p>
            <a:pPr rtl="0"/>
            <a:endParaRPr lang="en-US" sz="1200" b="0" i="0" u="none" strike="noStrike" kern="1200" baseline="0" dirty="0">
              <a:solidFill>
                <a:srgbClr val="000000"/>
              </a:solidFill>
              <a:latin typeface="Calibri" panose="020F0502020204030204" pitchFamily="34" charset="0"/>
            </a:endParaRPr>
          </a:p>
          <a:p>
            <a:pPr rtl="0"/>
            <a:r>
              <a:rPr lang="en-US" sz="1200" b="0" i="0" u="none" strike="noStrike" kern="1200" baseline="0" dirty="0">
                <a:solidFill>
                  <a:srgbClr val="000000"/>
                </a:solidFill>
                <a:latin typeface="Calibri" panose="020F0502020204030204" pitchFamily="34" charset="0"/>
              </a:rPr>
              <a:t>LTC: </a:t>
            </a:r>
            <a:r>
              <a:rPr lang="en-US" sz="1200" b="0" i="1" u="none" strike="noStrike" kern="1200" baseline="0" dirty="0">
                <a:solidFill>
                  <a:srgbClr val="000000"/>
                </a:solidFill>
                <a:latin typeface="Calibri" panose="020F0502020204030204" pitchFamily="34" charset="0"/>
              </a:rPr>
              <a:t>providing patients who can no longer be cared for at home or in assisted living with support for both daily living activities and complex medical problems. </a:t>
            </a:r>
          </a:p>
          <a:p>
            <a:pPr rtl="0"/>
            <a:endParaRPr lang="en-US" sz="1200" b="0" i="1" u="none" strike="noStrike" kern="1200" baseline="0" dirty="0">
              <a:solidFill>
                <a:srgbClr val="000000"/>
              </a:solidFill>
              <a:latin typeface="Calibri" panose="020F0502020204030204" pitchFamily="34" charset="0"/>
            </a:endParaRPr>
          </a:p>
          <a:p>
            <a:pPr rtl="0"/>
            <a:r>
              <a:rPr lang="en-US" sz="1200" b="0" i="1" u="none" strike="noStrike" kern="1200" baseline="0" dirty="0">
                <a:solidFill>
                  <a:srgbClr val="000000"/>
                </a:solidFill>
                <a:latin typeface="Calibri" panose="020F0502020204030204" pitchFamily="34" charset="0"/>
              </a:rPr>
              <a:t>PCA: </a:t>
            </a:r>
            <a:r>
              <a:rPr lang="en-US" sz="1200" b="0" i="0" u="none" strike="noStrike" kern="1200" baseline="0" dirty="0">
                <a:solidFill>
                  <a:srgbClr val="000000"/>
                </a:solidFill>
                <a:latin typeface="Calibri" panose="020F0502020204030204" pitchFamily="34" charset="0"/>
              </a:rPr>
              <a:t>care provided to patients recently released from the hospital, and can take place in many settings including nursing homes and rehabilitation centers.</a:t>
            </a:r>
          </a:p>
          <a:p>
            <a:pPr rtl="0"/>
            <a:endParaRPr lang="en-US" sz="1200" b="0" i="1" u="none" strike="noStrike" kern="1200" baseline="0" dirty="0">
              <a:solidFill>
                <a:srgbClr val="000000"/>
              </a:solidFill>
              <a:latin typeface="Calibri" panose="020F0502020204030204" pitchFamily="34" charset="0"/>
            </a:endParaRPr>
          </a:p>
          <a:p>
            <a:pPr rtl="0"/>
            <a:r>
              <a:rPr lang="en-US" sz="1200" b="0" i="1" u="none" strike="noStrike" kern="1200" baseline="0" dirty="0">
                <a:solidFill>
                  <a:srgbClr val="000000"/>
                </a:solidFill>
                <a:latin typeface="Calibri" panose="020F0502020204030204" pitchFamily="34" charset="0"/>
              </a:rPr>
              <a:t>Skilled Nursing Facility Care</a:t>
            </a:r>
            <a:r>
              <a:rPr lang="en-US" sz="1200" b="0" i="0" u="none" strike="noStrike" kern="1200" baseline="0" dirty="0">
                <a:solidFill>
                  <a:srgbClr val="000000"/>
                </a:solidFill>
                <a:latin typeface="Calibri" panose="020F0502020204030204" pitchFamily="34" charset="0"/>
              </a:rPr>
              <a:t> is care ordered by a physician, delivered by skilled nursing or therapy staff, and paid for by Medicare Part A for a fixed period of time (up to 100 days). Skilled care takes place in a nursing home, and may or may not be the same as post-acute care.</a:t>
            </a:r>
            <a:endParaRPr lang="en-US" sz="1200" b="0" i="1" u="none" strike="noStrike" kern="1200" baseline="0" dirty="0">
              <a:solidFill>
                <a:srgbClr val="000000"/>
              </a:solidFill>
              <a:latin typeface="Calibri" panose="020F0502020204030204" pitchFamily="34" charset="0"/>
            </a:endParaRPr>
          </a:p>
          <a:p>
            <a:pPr rtl="0"/>
            <a:endParaRPr lang="en-US" sz="1200" b="0" i="1" u="none" strike="noStrike" kern="1200" baseline="0" dirty="0">
              <a:solidFill>
                <a:srgbClr val="000000"/>
              </a:solidFill>
              <a:latin typeface="Calibri" panose="020F0502020204030204" pitchFamily="34" charset="0"/>
            </a:endParaRPr>
          </a:p>
          <a:p>
            <a:pPr rtl="0"/>
            <a:r>
              <a:rPr lang="en-US" sz="1200" b="0" i="0" u="none" strike="noStrike" kern="1200" baseline="0" dirty="0">
                <a:solidFill>
                  <a:srgbClr val="000000"/>
                </a:solidFill>
                <a:latin typeface="Calibri" panose="020F0502020204030204" pitchFamily="34" charset="0"/>
              </a:rPr>
              <a:t>https://paltc.org/content/about-post-acute-and-long-term-care</a:t>
            </a:r>
          </a:p>
          <a:p>
            <a:endParaRPr lang="en-US" dirty="0"/>
          </a:p>
        </p:txBody>
      </p:sp>
      <p:sp>
        <p:nvSpPr>
          <p:cNvPr id="4" name="Slide Number Placeholder 3"/>
          <p:cNvSpPr>
            <a:spLocks noGrp="1"/>
          </p:cNvSpPr>
          <p:nvPr>
            <p:ph type="sldNum" sz="quarter" idx="5"/>
          </p:nvPr>
        </p:nvSpPr>
        <p:spPr/>
        <p:txBody>
          <a:bodyPr/>
          <a:lstStyle/>
          <a:p>
            <a:fld id="{C5A498CD-B4B2-43D5-A2F0-C255F2CAC24F}" type="slidenum">
              <a:rPr lang="en-US" smtClean="0"/>
              <a:t>56</a:t>
            </a:fld>
            <a:endParaRPr lang="en-US"/>
          </a:p>
        </p:txBody>
      </p:sp>
    </p:spTree>
    <p:extLst>
      <p:ext uri="{BB962C8B-B14F-4D97-AF65-F5344CB8AC3E}">
        <p14:creationId xmlns:p14="http://schemas.microsoft.com/office/powerpoint/2010/main" val="2924445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strategies for patients who not already established with OTP but on stable methadone dose</a:t>
            </a:r>
          </a:p>
          <a:p>
            <a:r>
              <a:rPr lang="en-US" dirty="0"/>
              <a:t>Requires coordination between primary team, addiction med, OPT, and SNF</a:t>
            </a:r>
          </a:p>
          <a:p>
            <a:r>
              <a:rPr lang="en-US" dirty="0"/>
              <a:t>Have done phone intakes, go on day of discharge or on discharge, if use 3 day exemption</a:t>
            </a:r>
          </a:p>
          <a:p>
            <a:r>
              <a:rPr lang="en-US" dirty="0"/>
              <a:t>At Monte: Melissa does intake on Addiction Med service!!</a:t>
            </a:r>
          </a:p>
          <a:p>
            <a:endParaRPr lang="en-US" dirty="0"/>
          </a:p>
          <a:p>
            <a:r>
              <a:rPr lang="en-US" sz="1500" dirty="0">
                <a:solidFill>
                  <a:srgbClr val="FFFFFF"/>
                </a:solidFill>
              </a:rPr>
              <a:t>Transfer medication dispensed at home OTP to PA/LTCFs</a:t>
            </a:r>
          </a:p>
          <a:p>
            <a:pPr lvl="1"/>
            <a:r>
              <a:rPr lang="en-US" sz="1500" dirty="0">
                <a:solidFill>
                  <a:srgbClr val="FFFFFF"/>
                </a:solidFill>
              </a:rPr>
              <a:t>Patient can be transferred directly to OTP for medication dispensation (considered a specialty visit)</a:t>
            </a:r>
          </a:p>
          <a:p>
            <a:pPr lvl="1"/>
            <a:r>
              <a:rPr lang="en-US" sz="1500" dirty="0">
                <a:solidFill>
                  <a:srgbClr val="FFFFFF"/>
                </a:solidFill>
              </a:rPr>
              <a:t>A designee/surrogate from the PA/LTCF can be named to pick-up medication from OTP</a:t>
            </a:r>
          </a:p>
          <a:p>
            <a:pPr lvl="1"/>
            <a:r>
              <a:rPr lang="en-US" sz="1500" dirty="0">
                <a:solidFill>
                  <a:srgbClr val="FFFFFF"/>
                </a:solidFill>
              </a:rPr>
              <a:t>OTP can coordinate delivery to PA/LTCF</a:t>
            </a:r>
          </a:p>
          <a:p>
            <a:pPr lvl="1"/>
            <a:r>
              <a:rPr lang="en-US" sz="1500" dirty="0">
                <a:solidFill>
                  <a:srgbClr val="FFFFFF"/>
                </a:solidFill>
              </a:rPr>
              <a:t>Must secure transport of medication and complete chain of custody forms as needed</a:t>
            </a:r>
          </a:p>
          <a:p>
            <a:r>
              <a:rPr lang="en-US" sz="1500" dirty="0">
                <a:solidFill>
                  <a:srgbClr val="FFFFFF"/>
                </a:solidFill>
              </a:rPr>
              <a:t>Once medication has arrived to facility, must ensure appropriate labeling, packaging, and storage (stored in a double-locked secure area with other controlled substances)</a:t>
            </a:r>
          </a:p>
          <a:p>
            <a:r>
              <a:rPr lang="en-US" sz="1500" dirty="0">
                <a:solidFill>
                  <a:srgbClr val="FFFFFF"/>
                </a:solidFill>
              </a:rPr>
              <a:t>Administer medication as prescribed and document each administration to resident</a:t>
            </a:r>
          </a:p>
          <a:p>
            <a:r>
              <a:rPr lang="en-US" sz="1500" dirty="0">
                <a:solidFill>
                  <a:srgbClr val="FFFFFF"/>
                </a:solidFill>
              </a:rPr>
              <a:t>All take-home medication bottles must be returned to OTP for next dispensation</a:t>
            </a:r>
          </a:p>
          <a:p>
            <a:r>
              <a:rPr lang="en-US" sz="1500" dirty="0">
                <a:solidFill>
                  <a:srgbClr val="FFFFFF"/>
                </a:solidFill>
              </a:rPr>
              <a:t>On discharge from PA/LTCF, resident may take remaining doses if there is a written order by OTP physician. If not, medication shall be destroyed in compliance with the DEA rules and regulations.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57</a:t>
            </a:fld>
            <a:endParaRPr lang="en-US"/>
          </a:p>
        </p:txBody>
      </p:sp>
    </p:spTree>
    <p:extLst>
      <p:ext uri="{BB962C8B-B14F-4D97-AF65-F5344CB8AC3E}">
        <p14:creationId xmlns:p14="http://schemas.microsoft.com/office/powerpoint/2010/main" val="199568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PA/LTCF has </a:t>
            </a:r>
            <a:r>
              <a:rPr lang="en-US" b="1" dirty="0">
                <a:solidFill>
                  <a:srgbClr val="FFFFFF"/>
                </a:solidFill>
              </a:rPr>
              <a:t>established treatment program </a:t>
            </a:r>
            <a:r>
              <a:rPr lang="en-US" dirty="0">
                <a:solidFill>
                  <a:srgbClr val="FFFFFF"/>
                </a:solidFill>
              </a:rPr>
              <a:t>with prescribers on site</a:t>
            </a:r>
          </a:p>
          <a:p>
            <a:pPr lvl="1"/>
            <a:r>
              <a:rPr lang="en-US" sz="2800" dirty="0">
                <a:solidFill>
                  <a:srgbClr val="FFFFFF"/>
                </a:solidFill>
              </a:rPr>
              <a:t>Example: Duet psychiatric program for dual diagnoses. </a:t>
            </a:r>
            <a:r>
              <a:rPr lang="en-US" sz="2800" dirty="0">
                <a:solidFill>
                  <a:srgbClr val="FFFFFF"/>
                </a:solidFill>
                <a:hlinkClick r:id="rId3"/>
              </a:rPr>
              <a:t>https://symphonynetwork.com/levels-of-care/</a:t>
            </a:r>
            <a:endParaRPr lang="en-US" sz="2800" dirty="0">
              <a:solidFill>
                <a:srgbClr val="FFFFFF"/>
              </a:solidFill>
            </a:endParaRPr>
          </a:p>
          <a:p>
            <a:r>
              <a:rPr lang="en-US" dirty="0">
                <a:solidFill>
                  <a:srgbClr val="FFFFFF"/>
                </a:solidFill>
              </a:rPr>
              <a:t>PA/LTCF coordinates with </a:t>
            </a:r>
            <a:r>
              <a:rPr lang="en-US" b="1" dirty="0">
                <a:solidFill>
                  <a:srgbClr val="FFFFFF"/>
                </a:solidFill>
              </a:rPr>
              <a:t>off-site prescriber </a:t>
            </a:r>
            <a:r>
              <a:rPr lang="en-US" dirty="0">
                <a:solidFill>
                  <a:srgbClr val="FFFFFF"/>
                </a:solidFill>
              </a:rPr>
              <a:t>(e.g. transportation as a specialty visit) and buprenorphine-naloxone is prescribed electronically to the facility network pharmacy</a:t>
            </a:r>
          </a:p>
          <a:p>
            <a:r>
              <a:rPr lang="en-US" dirty="0">
                <a:solidFill>
                  <a:srgbClr val="FFFFFF"/>
                </a:solidFill>
              </a:rPr>
              <a:t>PA/LTCF has </a:t>
            </a:r>
            <a:r>
              <a:rPr lang="en-US" b="1" dirty="0">
                <a:solidFill>
                  <a:srgbClr val="FFFFFF"/>
                </a:solidFill>
              </a:rPr>
              <a:t>on-site prescriber </a:t>
            </a:r>
            <a:r>
              <a:rPr lang="en-US" dirty="0">
                <a:solidFill>
                  <a:srgbClr val="FFFFFF"/>
                </a:solidFill>
              </a:rPr>
              <a:t>continuing already prescribed medication</a:t>
            </a:r>
          </a:p>
          <a:p>
            <a:endParaRPr lang="en-US" dirty="0">
              <a:solidFill>
                <a:srgbClr val="FFFFFF"/>
              </a:solidFill>
            </a:endParaRPr>
          </a:p>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58</a:t>
            </a:fld>
            <a:endParaRPr lang="en-US"/>
          </a:p>
        </p:txBody>
      </p:sp>
    </p:spTree>
    <p:extLst>
      <p:ext uri="{BB962C8B-B14F-4D97-AF65-F5344CB8AC3E}">
        <p14:creationId xmlns:p14="http://schemas.microsoft.com/office/powerpoint/2010/main" val="313245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6</a:t>
            </a:fld>
            <a:endParaRPr lang="en-US"/>
          </a:p>
        </p:txBody>
      </p:sp>
    </p:spTree>
    <p:extLst>
      <p:ext uri="{BB962C8B-B14F-4D97-AF65-F5344CB8AC3E}">
        <p14:creationId xmlns:p14="http://schemas.microsoft.com/office/powerpoint/2010/main" val="36734765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https://docs.google.com/document/d/1EzQX0ihI9Je2Dt6ALys4AFhGCaSgf0ihhItIrLWh2a4/edit?usp=sharing </a:t>
            </a:r>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61</a:t>
            </a:fld>
            <a:endParaRPr lang="en-US"/>
          </a:p>
        </p:txBody>
      </p:sp>
    </p:spTree>
    <p:extLst>
      <p:ext uri="{BB962C8B-B14F-4D97-AF65-F5344CB8AC3E}">
        <p14:creationId xmlns:p14="http://schemas.microsoft.com/office/powerpoint/2010/main" val="3293563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63</a:t>
            </a:fld>
            <a:endParaRPr lang="en-US"/>
          </a:p>
        </p:txBody>
      </p:sp>
    </p:spTree>
    <p:extLst>
      <p:ext uri="{BB962C8B-B14F-4D97-AF65-F5344CB8AC3E}">
        <p14:creationId xmlns:p14="http://schemas.microsoft.com/office/powerpoint/2010/main" val="2510234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2BC3C-15BD-F84D-9383-01F04A492AEC}" type="slidenum">
              <a:rPr lang="en-US" smtClean="0"/>
              <a:t>66</a:t>
            </a:fld>
            <a:endParaRPr lang="en-US"/>
          </a:p>
        </p:txBody>
      </p:sp>
    </p:spTree>
    <p:extLst>
      <p:ext uri="{BB962C8B-B14F-4D97-AF65-F5344CB8AC3E}">
        <p14:creationId xmlns:p14="http://schemas.microsoft.com/office/powerpoint/2010/main" val="414324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A498CD-B4B2-43D5-A2F0-C255F2CAC24F}" type="slidenum">
              <a:rPr lang="en-US" smtClean="0"/>
              <a:t>10</a:t>
            </a:fld>
            <a:endParaRPr lang="en-US"/>
          </a:p>
        </p:txBody>
      </p:sp>
    </p:spTree>
    <p:extLst>
      <p:ext uri="{BB962C8B-B14F-4D97-AF65-F5344CB8AC3E}">
        <p14:creationId xmlns:p14="http://schemas.microsoft.com/office/powerpoint/2010/main" val="1828556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Cambria" panose="02040503050406030204" pitchFamily="18" charset="0"/>
              </a:rPr>
              <a:t>This figure illustrates the progression of disease among drug addicted individuals, from presenting phenotypic conditions constituting risk factors, through interacting with pathophysiological processes to cumulative organ system injury, and outcome of advanced clinical disease and eventually death.</a:t>
            </a:r>
          </a:p>
          <a:p>
            <a:endParaRPr lang="en-US" b="0" i="0" dirty="0">
              <a:solidFill>
                <a:srgbClr val="333333"/>
              </a:solidFill>
              <a:effectLst/>
              <a:latin typeface="Cambria" panose="02040503050406030204" pitchFamily="18" charset="0"/>
            </a:endParaRPr>
          </a:p>
          <a:p>
            <a:r>
              <a:rPr lang="en-US" b="0" i="0" dirty="0">
                <a:solidFill>
                  <a:srgbClr val="333333"/>
                </a:solidFill>
                <a:effectLst/>
                <a:latin typeface="Cambria" panose="02040503050406030204" pitchFamily="18" charset="0"/>
              </a:rPr>
              <a:t>***</a:t>
            </a:r>
            <a:endParaRPr lang="en-US" dirty="0"/>
          </a:p>
        </p:txBody>
      </p:sp>
      <p:sp>
        <p:nvSpPr>
          <p:cNvPr id="4" name="Slide Number Placeholder 3"/>
          <p:cNvSpPr>
            <a:spLocks noGrp="1"/>
          </p:cNvSpPr>
          <p:nvPr>
            <p:ph type="sldNum" sz="quarter" idx="5"/>
          </p:nvPr>
        </p:nvSpPr>
        <p:spPr/>
        <p:txBody>
          <a:bodyPr/>
          <a:lstStyle/>
          <a:p>
            <a:fld id="{C5A498CD-B4B2-43D5-A2F0-C255F2CAC24F}" type="slidenum">
              <a:rPr lang="en-US" smtClean="0"/>
              <a:t>12</a:t>
            </a:fld>
            <a:endParaRPr lang="en-US"/>
          </a:p>
        </p:txBody>
      </p:sp>
    </p:spTree>
    <p:extLst>
      <p:ext uri="{BB962C8B-B14F-4D97-AF65-F5344CB8AC3E}">
        <p14:creationId xmlns:p14="http://schemas.microsoft.com/office/powerpoint/2010/main" val="4133719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Cambria" panose="02040503050406030204" pitchFamily="18" charset="0"/>
              </a:rPr>
              <a:t>This figure illustrates the progression of disease among drug addicted individuals, from presenting phenotypic conditions constituting risk factors, through interacting with pathophysiological processes to cumulative organ system injury, and outcome of advanced clinical disease and eventually death.</a:t>
            </a:r>
          </a:p>
          <a:p>
            <a:endParaRPr lang="en-US" b="0" i="0" dirty="0">
              <a:solidFill>
                <a:srgbClr val="333333"/>
              </a:solidFill>
              <a:effectLst/>
              <a:latin typeface="Cambria" panose="02040503050406030204" pitchFamily="18" charset="0"/>
            </a:endParaRPr>
          </a:p>
          <a:p>
            <a:r>
              <a:rPr lang="en-US" b="0" i="0" dirty="0">
                <a:solidFill>
                  <a:srgbClr val="333333"/>
                </a:solidFill>
                <a:effectLst/>
                <a:latin typeface="Cambria" panose="02040503050406030204" pitchFamily="18" charset="0"/>
              </a:rPr>
              <a:t>***</a:t>
            </a:r>
            <a:endParaRPr lang="en-US" dirty="0"/>
          </a:p>
        </p:txBody>
      </p:sp>
      <p:sp>
        <p:nvSpPr>
          <p:cNvPr id="4" name="Slide Number Placeholder 3"/>
          <p:cNvSpPr>
            <a:spLocks noGrp="1"/>
          </p:cNvSpPr>
          <p:nvPr>
            <p:ph type="sldNum" sz="quarter" idx="5"/>
          </p:nvPr>
        </p:nvSpPr>
        <p:spPr/>
        <p:txBody>
          <a:bodyPr/>
          <a:lstStyle/>
          <a:p>
            <a:fld id="{C5A498CD-B4B2-43D5-A2F0-C255F2CAC24F}" type="slidenum">
              <a:rPr lang="en-US" smtClean="0"/>
              <a:t>13</a:t>
            </a:fld>
            <a:endParaRPr lang="en-US"/>
          </a:p>
        </p:txBody>
      </p:sp>
    </p:spTree>
    <p:extLst>
      <p:ext uri="{BB962C8B-B14F-4D97-AF65-F5344CB8AC3E}">
        <p14:creationId xmlns:p14="http://schemas.microsoft.com/office/powerpoint/2010/main" val="325397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Cambria" panose="02040503050406030204" pitchFamily="18" charset="0"/>
              </a:rPr>
              <a:t>This figure illustrates the progression of disease among drug addicted individuals, from presenting phenotypic conditions constituting risk factors, through interacting with pathophysiological processes to cumulative organ system injury, and outcome of advanced clinical disease and eventually death.</a:t>
            </a:r>
          </a:p>
          <a:p>
            <a:endParaRPr lang="en-US" b="0" i="0" dirty="0">
              <a:solidFill>
                <a:srgbClr val="333333"/>
              </a:solidFill>
              <a:effectLst/>
              <a:latin typeface="Cambria" panose="02040503050406030204" pitchFamily="18" charset="0"/>
            </a:endParaRPr>
          </a:p>
          <a:p>
            <a:r>
              <a:rPr lang="en-US" b="0" i="0" dirty="0">
                <a:solidFill>
                  <a:srgbClr val="333333"/>
                </a:solidFill>
                <a:effectLst/>
                <a:latin typeface="Cambria" panose="02040503050406030204" pitchFamily="18" charset="0"/>
              </a:rPr>
              <a:t>***</a:t>
            </a:r>
            <a:endParaRPr lang="en-US" dirty="0"/>
          </a:p>
        </p:txBody>
      </p:sp>
      <p:sp>
        <p:nvSpPr>
          <p:cNvPr id="4" name="Slide Number Placeholder 3"/>
          <p:cNvSpPr>
            <a:spLocks noGrp="1"/>
          </p:cNvSpPr>
          <p:nvPr>
            <p:ph type="sldNum" sz="quarter" idx="5"/>
          </p:nvPr>
        </p:nvSpPr>
        <p:spPr/>
        <p:txBody>
          <a:bodyPr/>
          <a:lstStyle/>
          <a:p>
            <a:fld id="{C5A498CD-B4B2-43D5-A2F0-C255F2CAC24F}" type="slidenum">
              <a:rPr lang="en-US" smtClean="0"/>
              <a:t>14</a:t>
            </a:fld>
            <a:endParaRPr lang="en-US"/>
          </a:p>
        </p:txBody>
      </p:sp>
    </p:spTree>
    <p:extLst>
      <p:ext uri="{BB962C8B-B14F-4D97-AF65-F5344CB8AC3E}">
        <p14:creationId xmlns:p14="http://schemas.microsoft.com/office/powerpoint/2010/main" val="2779157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89D075-950F-4954-97D4-5FFF96878C86}"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328877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9D075-950F-4954-97D4-5FFF96878C86}"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278018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9D075-950F-4954-97D4-5FFF96878C86}"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1331346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321943" y="1608673"/>
            <a:ext cx="2885162" cy="4028153"/>
          </a:xfrm>
        </p:spPr>
        <p:txBody>
          <a:bodyPr lIns="0" tIns="0" rIns="0" bIns="0">
            <a:noAutofit/>
          </a:bodyPr>
          <a:lstStyle>
            <a:lvl1pPr marL="0" indent="0">
              <a:lnSpc>
                <a:spcPts val="1800"/>
              </a:lnSpc>
              <a:spcAft>
                <a:spcPts val="600"/>
              </a:spcAft>
              <a:buNone/>
              <a:defRPr sz="1200">
                <a:solidFill>
                  <a:srgbClr val="007DBA"/>
                </a:solidFill>
              </a:defRPr>
            </a:lvl1pPr>
            <a:lvl2pPr>
              <a:defRPr sz="2025"/>
            </a:lvl2pPr>
            <a:lvl3pPr>
              <a:defRPr sz="1650"/>
            </a:lvl3pPr>
            <a:lvl4pPr>
              <a:defRPr sz="1500"/>
            </a:lvl4pPr>
            <a:lvl5pPr>
              <a:defRPr sz="1500"/>
            </a:lvl5pPr>
            <a:lvl6pPr>
              <a:defRPr sz="1500"/>
            </a:lvl6pPr>
            <a:lvl7pPr>
              <a:defRPr sz="1500"/>
            </a:lvl7pPr>
            <a:lvl8pPr>
              <a:defRPr sz="1500"/>
            </a:lvl8pPr>
            <a:lvl9pPr>
              <a:defRPr sz="1500"/>
            </a:lvl9pPr>
          </a:lstStyle>
          <a:p>
            <a:pPr lvl="0"/>
            <a:r>
              <a:rPr lang="en-US" dirty="0"/>
              <a:t>Click to add text</a:t>
            </a:r>
          </a:p>
        </p:txBody>
      </p:sp>
      <p:sp>
        <p:nvSpPr>
          <p:cNvPr id="14" name="Content Placeholder 2"/>
          <p:cNvSpPr>
            <a:spLocks noGrp="1"/>
          </p:cNvSpPr>
          <p:nvPr>
            <p:ph idx="14" hasCustomPrompt="1"/>
          </p:nvPr>
        </p:nvSpPr>
        <p:spPr>
          <a:xfrm>
            <a:off x="3402023" y="1608673"/>
            <a:ext cx="5434007" cy="4028153"/>
          </a:xfrm>
        </p:spPr>
        <p:txBody>
          <a:bodyPr lIns="0" tIns="0" rIns="0" bIns="0">
            <a:noAutofit/>
          </a:bodyPr>
          <a:lstStyle>
            <a:lvl1pPr>
              <a:spcAft>
                <a:spcPts val="432"/>
              </a:spcAft>
              <a:buClr>
                <a:srgbClr val="007DBA"/>
              </a:buClr>
              <a:defRPr sz="1500">
                <a:solidFill>
                  <a:srgbClr val="101D3A"/>
                </a:solidFill>
              </a:defRPr>
            </a:lvl1pPr>
            <a:lvl2pPr>
              <a:spcAft>
                <a:spcPts val="432"/>
              </a:spcAft>
              <a:buClr>
                <a:srgbClr val="007DBA"/>
              </a:buClr>
              <a:defRPr sz="1500">
                <a:solidFill>
                  <a:srgbClr val="101D3A"/>
                </a:solidFill>
              </a:defRPr>
            </a:lvl2pPr>
            <a:lvl3pPr>
              <a:spcAft>
                <a:spcPts val="432"/>
              </a:spcAft>
              <a:buClr>
                <a:srgbClr val="007DBA"/>
              </a:buClr>
              <a:defRPr sz="1350">
                <a:solidFill>
                  <a:srgbClr val="101D3A"/>
                </a:solidFill>
              </a:defRPr>
            </a:lvl3pPr>
            <a:lvl4pPr>
              <a:spcAft>
                <a:spcPts val="432"/>
              </a:spcAft>
              <a:buClr>
                <a:srgbClr val="007DBA"/>
              </a:buClr>
              <a:defRPr sz="1200">
                <a:solidFill>
                  <a:srgbClr val="101D3A"/>
                </a:solidFill>
              </a:defRPr>
            </a:lvl4pPr>
            <a:lvl5pPr>
              <a:spcAft>
                <a:spcPts val="432"/>
              </a:spcAft>
              <a:buClr>
                <a:srgbClr val="007DBA"/>
              </a:buClr>
              <a:defRPr sz="12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8695" y="6374295"/>
            <a:ext cx="1121108" cy="183827"/>
          </a:xfrm>
          <a:prstGeom prst="rect">
            <a:avLst/>
          </a:prstGeom>
        </p:spPr>
      </p:pic>
    </p:spTree>
    <p:extLst>
      <p:ext uri="{BB962C8B-B14F-4D97-AF65-F5344CB8AC3E}">
        <p14:creationId xmlns:p14="http://schemas.microsoft.com/office/powerpoint/2010/main" val="139999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9D075-950F-4954-97D4-5FFF96878C86}"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3027583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9D075-950F-4954-97D4-5FFF96878C86}"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1918955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89D075-950F-4954-97D4-5FFF96878C86}"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4184173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89D075-950F-4954-97D4-5FFF96878C86}"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15410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89D075-950F-4954-97D4-5FFF96878C86}"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188345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9D075-950F-4954-97D4-5FFF96878C86}"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429398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89D075-950F-4954-97D4-5FFF96878C86}"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195498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89D075-950F-4954-97D4-5FFF96878C86}"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639038-CD5E-4E9A-A0B9-9E11444EC824}" type="slidenum">
              <a:rPr lang="en-US" smtClean="0"/>
              <a:t>‹#›</a:t>
            </a:fld>
            <a:endParaRPr lang="en-US"/>
          </a:p>
        </p:txBody>
      </p:sp>
    </p:spTree>
    <p:extLst>
      <p:ext uri="{BB962C8B-B14F-4D97-AF65-F5344CB8AC3E}">
        <p14:creationId xmlns:p14="http://schemas.microsoft.com/office/powerpoint/2010/main" val="2973342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9D075-950F-4954-97D4-5FFF96878C86}" type="datetimeFigureOut">
              <a:rPr lang="en-US" smtClean="0"/>
              <a:t>11/2/2023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39038-CD5E-4E9A-A0B9-9E11444EC824}" type="slidenum">
              <a:rPr lang="en-US" smtClean="0"/>
              <a:t>‹#›</a:t>
            </a:fld>
            <a:endParaRPr lang="en-US"/>
          </a:p>
        </p:txBody>
      </p:sp>
    </p:spTree>
    <p:extLst>
      <p:ext uri="{BB962C8B-B14F-4D97-AF65-F5344CB8AC3E}">
        <p14:creationId xmlns:p14="http://schemas.microsoft.com/office/powerpoint/2010/main" val="997376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04_2D885498.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0.png"/><Relationship Id="rId7" Type="http://schemas.openxmlformats.org/officeDocument/2006/relationships/diagramQuickStyle" Target="../diagrams/quickStyle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1.svg"/><Relationship Id="rId9" Type="http://schemas.microsoft.com/office/2007/relationships/diagramDrawing" Target="../diagrams/drawing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1.sv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3.sv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5.sv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5.sv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27.sv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7.sv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vanderbilt.box.com/s/4p5kpcitu77g7rsqowx5e1u8kettwvhs" TargetMode="Externa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openclipart.org/detail/16802/gardenwall-untidy"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americanaddictioncenters.org/rehab-guide/elderly"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northernillinoisrecovery.com/programs/seniors/"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symphonynetwork.com/levels-of-care/"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mailto:ajay.manhapra@yale.edu" TargetMode="External"/><Relationship Id="rId3" Type="http://schemas.openxmlformats.org/officeDocument/2006/relationships/image" Target="../media/image49.png"/><Relationship Id="rId7" Type="http://schemas.openxmlformats.org/officeDocument/2006/relationships/hyperlink" Target="mailto:Mim.ari@bsd.uchicago.edu" TargetMode="External"/><Relationship Id="rId12" Type="http://schemas.openxmlformats.org/officeDocument/2006/relationships/hyperlink" Target="mailto:b2han@ucsd.edu" TargetMode="External"/><Relationship Id="rId2" Type="http://schemas.openxmlformats.org/officeDocument/2006/relationships/notesSlide" Target="../notesSlides/notesSlide51.xml"/><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hyperlink" Target="mailto:Vassiliki.pravodelov@bmc.org" TargetMode="External"/><Relationship Id="rId11" Type="http://schemas.openxmlformats.org/officeDocument/2006/relationships/image" Target="../media/image53.jpeg"/><Relationship Id="rId5" Type="http://schemas.openxmlformats.org/officeDocument/2006/relationships/hyperlink" Target="mailto:kimberly.beiting@vumc.org" TargetMode="External"/><Relationship Id="rId15" Type="http://schemas.openxmlformats.org/officeDocument/2006/relationships/image" Target="../media/image54.jpeg"/><Relationship Id="rId10" Type="http://schemas.openxmlformats.org/officeDocument/2006/relationships/image" Target="../media/image52.png"/><Relationship Id="rId4" Type="http://schemas.openxmlformats.org/officeDocument/2006/relationships/hyperlink" Target="mailto:alandi@bsd.uchicago.edu" TargetMode="External"/><Relationship Id="rId9" Type="http://schemas.openxmlformats.org/officeDocument/2006/relationships/image" Target="../media/image51.jpeg"/><Relationship Id="rId14" Type="http://schemas.openxmlformats.org/officeDocument/2006/relationships/hyperlink" Target="mailto:jugroege@montefiore.orgTwitter"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integrationacademy.ahrq.gov/sites/default/files/2020-07/Update_Geriatric_Depression_Scale-15.pdf" TargetMode="External"/><Relationship Id="rId13" Type="http://schemas.openxmlformats.org/officeDocument/2006/relationships/hyperlink" Target="https://www.cdc.gov/steadi/pdf/STEADI-Assessment-MeasuringBP-508.pdf" TargetMode="External"/><Relationship Id="rId3" Type="http://schemas.openxmlformats.org/officeDocument/2006/relationships/hyperlink" Target="https://geriatricscareonline.org/application/images/pdf/5Ms_Quick_Guide.pdf" TargetMode="External"/><Relationship Id="rId7" Type="http://schemas.openxmlformats.org/officeDocument/2006/relationships/hyperlink" Target="https://www.apa.org/depression-guideline/patient-health-questionnaire.pdf" TargetMode="External"/><Relationship Id="rId12" Type="http://schemas.openxmlformats.org/officeDocument/2006/relationships/hyperlink" Target="https://www.cdc.gov/steadi/pdf/4-Stage_Balance_Test-print.pdf"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dementia.org.au/resources/rowland-universal-dementia-assessment-scale-rudas" TargetMode="External"/><Relationship Id="rId11" Type="http://schemas.openxmlformats.org/officeDocument/2006/relationships/hyperlink" Target="https://www.cdc.gov/steadi/pdf/TUG_test-print.pdf" TargetMode="External"/><Relationship Id="rId5" Type="http://schemas.openxmlformats.org/officeDocument/2006/relationships/hyperlink" Target="https://www.parinc.com/Products/Pkey/238" TargetMode="External"/><Relationship Id="rId10" Type="http://schemas.openxmlformats.org/officeDocument/2006/relationships/hyperlink" Target="https://www.cdc.gov/steadi/pdf/STEADI-Assessment-30Sec-508.pdf" TargetMode="External"/><Relationship Id="rId4" Type="http://schemas.openxmlformats.org/officeDocument/2006/relationships/hyperlink" Target="https://mocacognition.com/" TargetMode="External"/><Relationship Id="rId9" Type="http://schemas.openxmlformats.org/officeDocument/2006/relationships/hyperlink" Target="https://www.cdc.gov/steadi/pdf/steadi-algorithm-508.pdf"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www.planyourlifespan.org/" TargetMode="External"/><Relationship Id="rId3" Type="http://schemas.openxmlformats.org/officeDocument/2006/relationships/hyperlink" Target="https://medstopper.com/" TargetMode="External"/><Relationship Id="rId7" Type="http://schemas.openxmlformats.org/officeDocument/2006/relationships/hyperlink" Target="https://theconversationproject.org/" TargetMode="External"/><Relationship Id="rId12" Type="http://schemas.openxmlformats.org/officeDocument/2006/relationships/hyperlink" Target="https://nam12.safelinks.protection.outlook.com/?url=http%3A%2F%2Fnperesource.casn.ca%2Fmodules%2Fmodule-1%2Flesson-6-clinical-ethics-the-four-topic-approach%2F&amp;data=05%7C01%7Ckimberly.beiting%40vumc.org%7Cab6039559d324ceabbb908dbd996b028%7Cef57503014244ed8b83c12c533d879ab%7C0%7C0%7C638343013451626300%7CUnknown%7CTWFpbGZsb3d8eyJWIjoiMC4wLjAwMDAiLCJQIjoiV2luMzIiLCJBTiI6Ik1haWwiLCJXVCI6Mn0%3D%7C3000%7C%7C%7C&amp;sdata=p%2FXQNxUq81OK6hOVMItBg6n%2Bj0GRKDbzXdw58tDhceY%3D&amp;reserved=0" TargetMode="External"/><Relationship Id="rId2" Type="http://schemas.openxmlformats.org/officeDocument/2006/relationships/hyperlink" Target="https://www.cgakit.com/m-2-stopp-start" TargetMode="External"/><Relationship Id="rId1" Type="http://schemas.openxmlformats.org/officeDocument/2006/relationships/slideLayout" Target="../slideLayouts/slideLayout2.xml"/><Relationship Id="rId6" Type="http://schemas.openxmlformats.org/officeDocument/2006/relationships/hyperlink" Target="https://myhealthpriorities.org/" TargetMode="External"/><Relationship Id="rId11" Type="http://schemas.openxmlformats.org/officeDocument/2006/relationships/hyperlink" Target="https://doi.org/10.1136/bmjqs-2019-009830" TargetMode="External"/><Relationship Id="rId5" Type="http://schemas.openxmlformats.org/officeDocument/2006/relationships/hyperlink" Target="https://eprognosis.ucsf.edu/" TargetMode="External"/><Relationship Id="rId10" Type="http://schemas.openxmlformats.org/officeDocument/2006/relationships/hyperlink" Target="https://www.ariadnelabs.org/resources/downloads/serious-illness-conversation-guide/" TargetMode="External"/><Relationship Id="rId4" Type="http://schemas.openxmlformats.org/officeDocument/2006/relationships/hyperlink" Target="https://frailtyscience.org/sites/default/files/2020-09/Frailty%20Assessment%20Definition%20Sheet%20-%20FRAIL%20Scale.pdf" TargetMode="External"/><Relationship Id="rId9" Type="http://schemas.openxmlformats.org/officeDocument/2006/relationships/hyperlink" Target="https://prepareforyourcare.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BDD0B-38CB-F9A2-69AE-C406445D60D7}"/>
              </a:ext>
            </a:extLst>
          </p:cNvPr>
          <p:cNvSpPr>
            <a:spLocks noGrp="1"/>
          </p:cNvSpPr>
          <p:nvPr>
            <p:ph type="title"/>
          </p:nvPr>
        </p:nvSpPr>
        <p:spPr/>
        <p:txBody>
          <a:bodyPr/>
          <a:lstStyle/>
          <a:p>
            <a:r>
              <a:rPr lang="en-US" dirty="0"/>
              <a:t>As you come in, please download these on your phones</a:t>
            </a:r>
          </a:p>
        </p:txBody>
      </p:sp>
      <p:pic>
        <p:nvPicPr>
          <p:cNvPr id="4" name="Picture 3">
            <a:extLst>
              <a:ext uri="{FF2B5EF4-FFF2-40B4-BE49-F238E27FC236}">
                <a16:creationId xmlns:a16="http://schemas.microsoft.com/office/drawing/2014/main" id="{2FA10EED-E1A4-8687-0D71-BD394B0DA0B8}"/>
              </a:ext>
            </a:extLst>
          </p:cNvPr>
          <p:cNvPicPr>
            <a:picLocks noChangeAspect="1"/>
          </p:cNvPicPr>
          <p:nvPr/>
        </p:nvPicPr>
        <p:blipFill>
          <a:blip r:embed="rId2"/>
          <a:stretch>
            <a:fillRect/>
          </a:stretch>
        </p:blipFill>
        <p:spPr>
          <a:xfrm>
            <a:off x="628650" y="2564924"/>
            <a:ext cx="2057400" cy="2057400"/>
          </a:xfrm>
          <a:prstGeom prst="rect">
            <a:avLst/>
          </a:prstGeom>
        </p:spPr>
      </p:pic>
      <p:sp>
        <p:nvSpPr>
          <p:cNvPr id="5" name="TextBox 4">
            <a:extLst>
              <a:ext uri="{FF2B5EF4-FFF2-40B4-BE49-F238E27FC236}">
                <a16:creationId xmlns:a16="http://schemas.microsoft.com/office/drawing/2014/main" id="{5A4FF5BF-5E65-45CA-B765-6B7278B33D6D}"/>
              </a:ext>
            </a:extLst>
          </p:cNvPr>
          <p:cNvSpPr txBox="1"/>
          <p:nvPr/>
        </p:nvSpPr>
        <p:spPr>
          <a:xfrm>
            <a:off x="1095196" y="2260203"/>
            <a:ext cx="1197957" cy="369332"/>
          </a:xfrm>
          <a:prstGeom prst="rect">
            <a:avLst/>
          </a:prstGeom>
          <a:noFill/>
        </p:spPr>
        <p:txBody>
          <a:bodyPr wrap="none" rtlCol="0">
            <a:spAutoFit/>
          </a:bodyPr>
          <a:lstStyle/>
          <a:p>
            <a:r>
              <a:rPr lang="en-US" dirty="0"/>
              <a:t>Ethics case</a:t>
            </a:r>
          </a:p>
        </p:txBody>
      </p:sp>
      <p:pic>
        <p:nvPicPr>
          <p:cNvPr id="6" name="Picture 5" descr="A qr code with black squares&#10;&#10;Description automatically generated">
            <a:extLst>
              <a:ext uri="{FF2B5EF4-FFF2-40B4-BE49-F238E27FC236}">
                <a16:creationId xmlns:a16="http://schemas.microsoft.com/office/drawing/2014/main" id="{10676DED-E3FE-94C7-C8AA-26E643DAF4EF}"/>
              </a:ext>
            </a:extLst>
          </p:cNvPr>
          <p:cNvPicPr>
            <a:picLocks noChangeAspect="1"/>
          </p:cNvPicPr>
          <p:nvPr/>
        </p:nvPicPr>
        <p:blipFill>
          <a:blip r:embed="rId3"/>
          <a:stretch>
            <a:fillRect/>
          </a:stretch>
        </p:blipFill>
        <p:spPr>
          <a:xfrm>
            <a:off x="6297660" y="2660690"/>
            <a:ext cx="1958547" cy="1993900"/>
          </a:xfrm>
          <a:prstGeom prst="rect">
            <a:avLst/>
          </a:prstGeom>
        </p:spPr>
      </p:pic>
      <p:pic>
        <p:nvPicPr>
          <p:cNvPr id="7" name="Picture 6">
            <a:extLst>
              <a:ext uri="{FF2B5EF4-FFF2-40B4-BE49-F238E27FC236}">
                <a16:creationId xmlns:a16="http://schemas.microsoft.com/office/drawing/2014/main" id="{BDCB5EFC-B2B4-91FF-5F2A-CDAD0BE754C5}"/>
              </a:ext>
            </a:extLst>
          </p:cNvPr>
          <p:cNvPicPr>
            <a:picLocks noChangeAspect="1"/>
          </p:cNvPicPr>
          <p:nvPr/>
        </p:nvPicPr>
        <p:blipFill>
          <a:blip r:embed="rId4"/>
          <a:stretch>
            <a:fillRect/>
          </a:stretch>
        </p:blipFill>
        <p:spPr>
          <a:xfrm>
            <a:off x="3383319" y="2628424"/>
            <a:ext cx="2019300" cy="1993900"/>
          </a:xfrm>
          <a:prstGeom prst="rect">
            <a:avLst/>
          </a:prstGeom>
        </p:spPr>
      </p:pic>
      <p:sp>
        <p:nvSpPr>
          <p:cNvPr id="8" name="TextBox 7">
            <a:extLst>
              <a:ext uri="{FF2B5EF4-FFF2-40B4-BE49-F238E27FC236}">
                <a16:creationId xmlns:a16="http://schemas.microsoft.com/office/drawing/2014/main" id="{9AB5D17D-0046-E0C2-6C9F-B96D4A470255}"/>
              </a:ext>
            </a:extLst>
          </p:cNvPr>
          <p:cNvSpPr txBox="1"/>
          <p:nvPr/>
        </p:nvSpPr>
        <p:spPr>
          <a:xfrm>
            <a:off x="6709824" y="2315809"/>
            <a:ext cx="1134221" cy="369332"/>
          </a:xfrm>
          <a:prstGeom prst="rect">
            <a:avLst/>
          </a:prstGeom>
          <a:noFill/>
        </p:spPr>
        <p:txBody>
          <a:bodyPr wrap="none" rtlCol="0">
            <a:spAutoFit/>
          </a:bodyPr>
          <a:lstStyle/>
          <a:p>
            <a:r>
              <a:rPr lang="en-US" dirty="0"/>
              <a:t>Resources</a:t>
            </a:r>
          </a:p>
        </p:txBody>
      </p:sp>
      <p:sp>
        <p:nvSpPr>
          <p:cNvPr id="9" name="TextBox 8">
            <a:extLst>
              <a:ext uri="{FF2B5EF4-FFF2-40B4-BE49-F238E27FC236}">
                <a16:creationId xmlns:a16="http://schemas.microsoft.com/office/drawing/2014/main" id="{4A54DBFC-639F-0968-E4C8-3FD2E09B8BA5}"/>
              </a:ext>
            </a:extLst>
          </p:cNvPr>
          <p:cNvSpPr txBox="1"/>
          <p:nvPr/>
        </p:nvSpPr>
        <p:spPr>
          <a:xfrm>
            <a:off x="3567678" y="2291358"/>
            <a:ext cx="1650580" cy="369332"/>
          </a:xfrm>
          <a:prstGeom prst="rect">
            <a:avLst/>
          </a:prstGeom>
          <a:noFill/>
        </p:spPr>
        <p:txBody>
          <a:bodyPr wrap="none" rtlCol="0">
            <a:spAutoFit/>
          </a:bodyPr>
          <a:lstStyle/>
          <a:p>
            <a:r>
              <a:rPr lang="en-US" dirty="0"/>
              <a:t>Scavenger Hunt</a:t>
            </a:r>
          </a:p>
        </p:txBody>
      </p:sp>
    </p:spTree>
    <p:extLst>
      <p:ext uri="{BB962C8B-B14F-4D97-AF65-F5344CB8AC3E}">
        <p14:creationId xmlns:p14="http://schemas.microsoft.com/office/powerpoint/2010/main" val="3178785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B693C5-1A98-788C-91BF-C2215462B080}"/>
              </a:ext>
            </a:extLst>
          </p:cNvPr>
          <p:cNvSpPr>
            <a:spLocks noGrp="1"/>
          </p:cNvSpPr>
          <p:nvPr>
            <p:ph type="title"/>
          </p:nvPr>
        </p:nvSpPr>
        <p:spPr>
          <a:xfrm>
            <a:off x="630936" y="685800"/>
            <a:ext cx="7879842" cy="1157005"/>
          </a:xfrm>
        </p:spPr>
        <p:txBody>
          <a:bodyPr anchor="b">
            <a:normAutofit/>
          </a:bodyPr>
          <a:lstStyle/>
          <a:p>
            <a:r>
              <a:rPr lang="en-US" sz="4200" dirty="0">
                <a:cs typeface="Calibri" panose="020F0502020204030204" pitchFamily="34" charset="0"/>
              </a:rPr>
              <a:t>What is Accelerated Aging?</a:t>
            </a:r>
          </a:p>
        </p:txBody>
      </p:sp>
      <p:sp>
        <p:nvSpPr>
          <p:cNvPr id="12" name="Rectangle 11">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122104"/>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95805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69AE894-9F77-CB67-753C-2461827AD6C0}"/>
              </a:ext>
            </a:extLst>
          </p:cNvPr>
          <p:cNvSpPr>
            <a:spLocks/>
          </p:cNvSpPr>
          <p:nvPr/>
        </p:nvSpPr>
        <p:spPr>
          <a:xfrm>
            <a:off x="900114" y="2366692"/>
            <a:ext cx="7300912" cy="3430281"/>
          </a:xfrm>
          <a:prstGeom prst="rect">
            <a:avLst/>
          </a:prstGeom>
        </p:spPr>
        <p:txBody>
          <a:bodyPr>
            <a:normAutofit fontScale="92500" lnSpcReduction="10000"/>
          </a:bodyPr>
          <a:lstStyle/>
          <a:p>
            <a:pPr defTabSz="384048">
              <a:lnSpc>
                <a:spcPct val="90000"/>
              </a:lnSpc>
              <a:spcAft>
                <a:spcPts val="600"/>
              </a:spcAft>
            </a:pPr>
            <a:r>
              <a:rPr lang="en-US" b="1" kern="1200" dirty="0">
                <a:solidFill>
                  <a:schemeClr val="accent2"/>
                </a:solidFill>
                <a:latin typeface="Calibri" panose="020F0502020204030204" pitchFamily="34" charset="0"/>
                <a:ea typeface="+mn-ea"/>
                <a:cs typeface="Calibri" panose="020F0502020204030204" pitchFamily="34" charset="0"/>
              </a:rPr>
              <a:t>Aging (definition)</a:t>
            </a:r>
          </a:p>
          <a:p>
            <a:pPr marL="384048" lvl="1" defTabSz="384048">
              <a:lnSpc>
                <a:spcPct val="90000"/>
              </a:lnSpc>
              <a:spcAft>
                <a:spcPts val="600"/>
              </a:spcAft>
            </a:pPr>
            <a:r>
              <a:rPr lang="en-US" kern="1200" dirty="0">
                <a:solidFill>
                  <a:schemeClr val="tx1"/>
                </a:solidFill>
                <a:latin typeface="Calibri" panose="020F0502020204030204" pitchFamily="34" charset="0"/>
                <a:ea typeface="+mn-ea"/>
                <a:cs typeface="Calibri" panose="020F0502020204030204" pitchFamily="34" charset="0"/>
              </a:rPr>
              <a:t>progressive process spanning from peak performance of a person to gradual diminishing function over time</a:t>
            </a:r>
          </a:p>
          <a:p>
            <a:pPr marL="384048" lvl="1" defTabSz="384048">
              <a:lnSpc>
                <a:spcPct val="90000"/>
              </a:lnSpc>
              <a:spcAft>
                <a:spcPts val="600"/>
              </a:spcAft>
            </a:pPr>
            <a:r>
              <a:rPr lang="en-US" kern="1200" dirty="0">
                <a:solidFill>
                  <a:schemeClr val="tx1"/>
                </a:solidFill>
                <a:latin typeface="Calibri" panose="020F0502020204030204" pitchFamily="34" charset="0"/>
                <a:ea typeface="+mn-ea"/>
                <a:cs typeface="Calibri" panose="020F0502020204030204" pitchFamily="34" charset="0"/>
              </a:rPr>
              <a:t>impacts physiologic, functional and clinical factors</a:t>
            </a:r>
          </a:p>
          <a:p>
            <a:pPr defTabSz="384048">
              <a:lnSpc>
                <a:spcPct val="90000"/>
              </a:lnSpc>
              <a:spcAft>
                <a:spcPts val="600"/>
              </a:spcAft>
            </a:pPr>
            <a:r>
              <a:rPr lang="en-US" b="1" kern="1200" dirty="0">
                <a:solidFill>
                  <a:schemeClr val="accent2"/>
                </a:solidFill>
                <a:latin typeface="Calibri" panose="020F0502020204030204" pitchFamily="34" charset="0"/>
                <a:ea typeface="+mn-ea"/>
                <a:cs typeface="Calibri" panose="020F0502020204030204" pitchFamily="34" charset="0"/>
              </a:rPr>
              <a:t>Chronological aging </a:t>
            </a:r>
          </a:p>
          <a:p>
            <a:pPr marL="384048" lvl="1" defTabSz="384048">
              <a:lnSpc>
                <a:spcPct val="90000"/>
              </a:lnSpc>
              <a:spcAft>
                <a:spcPts val="600"/>
              </a:spcAft>
            </a:pPr>
            <a:r>
              <a:rPr lang="en-US" kern="1200" dirty="0">
                <a:solidFill>
                  <a:schemeClr val="tx1"/>
                </a:solidFill>
                <a:latin typeface="Calibri" panose="020F0502020204030204" pitchFamily="34" charset="0"/>
                <a:ea typeface="+mn-ea"/>
                <a:cs typeface="Calibri" panose="020F0502020204030204" pitchFamily="34" charset="0"/>
              </a:rPr>
              <a:t>A number, a rough estimate</a:t>
            </a:r>
          </a:p>
          <a:p>
            <a:pPr defTabSz="384048">
              <a:lnSpc>
                <a:spcPct val="90000"/>
              </a:lnSpc>
              <a:spcAft>
                <a:spcPts val="600"/>
              </a:spcAft>
            </a:pPr>
            <a:r>
              <a:rPr lang="en-US" b="1" kern="1200" dirty="0">
                <a:solidFill>
                  <a:schemeClr val="accent2"/>
                </a:solidFill>
                <a:latin typeface="Calibri" panose="020F0502020204030204" pitchFamily="34" charset="0"/>
                <a:ea typeface="+mn-ea"/>
                <a:cs typeface="Calibri" panose="020F0502020204030204" pitchFamily="34" charset="0"/>
              </a:rPr>
              <a:t>Biological aging</a:t>
            </a:r>
          </a:p>
          <a:p>
            <a:pPr marL="384048" lvl="1" defTabSz="384048">
              <a:lnSpc>
                <a:spcPct val="90000"/>
              </a:lnSpc>
              <a:spcAft>
                <a:spcPts val="600"/>
              </a:spcAft>
            </a:pPr>
            <a:r>
              <a:rPr lang="en-US" kern="1200" dirty="0">
                <a:solidFill>
                  <a:schemeClr val="tx1"/>
                </a:solidFill>
                <a:latin typeface="Calibri" panose="020F0502020204030204" pitchFamily="34" charset="0"/>
                <a:ea typeface="+mn-ea"/>
                <a:cs typeface="Calibri" panose="020F0502020204030204" pitchFamily="34" charset="0"/>
              </a:rPr>
              <a:t>Results of interaction of genetic, environmental, </a:t>
            </a:r>
            <a:r>
              <a:rPr lang="en-US" b="1" kern="1200" dirty="0">
                <a:solidFill>
                  <a:schemeClr val="tx1"/>
                </a:solidFill>
                <a:latin typeface="Calibri" panose="020F0502020204030204" pitchFamily="34" charset="0"/>
                <a:ea typeface="+mn-ea"/>
                <a:cs typeface="Calibri" panose="020F0502020204030204" pitchFamily="34" charset="0"/>
              </a:rPr>
              <a:t>behavioral factors, and disease</a:t>
            </a:r>
          </a:p>
          <a:p>
            <a:pPr defTabSz="384048">
              <a:lnSpc>
                <a:spcPct val="90000"/>
              </a:lnSpc>
              <a:spcAft>
                <a:spcPts val="600"/>
              </a:spcAft>
            </a:pPr>
            <a:r>
              <a:rPr lang="en-US" b="1" kern="1200" dirty="0">
                <a:solidFill>
                  <a:schemeClr val="accent2"/>
                </a:solidFill>
                <a:latin typeface="Calibri" panose="020F0502020204030204" pitchFamily="34" charset="0"/>
                <a:ea typeface="+mn-ea"/>
                <a:cs typeface="Calibri" panose="020F0502020204030204" pitchFamily="34" charset="0"/>
              </a:rPr>
              <a:t>Accelerated aging </a:t>
            </a:r>
          </a:p>
          <a:p>
            <a:pPr marL="384048" lvl="1" defTabSz="384048">
              <a:lnSpc>
                <a:spcPct val="90000"/>
              </a:lnSpc>
              <a:spcAft>
                <a:spcPts val="600"/>
              </a:spcAft>
            </a:pPr>
            <a:r>
              <a:rPr lang="en-US" kern="1200" dirty="0">
                <a:solidFill>
                  <a:schemeClr val="tx1"/>
                </a:solidFill>
                <a:latin typeface="Calibri" panose="020F0502020204030204" pitchFamily="34" charset="0"/>
                <a:ea typeface="+mn-ea"/>
                <a:cs typeface="Calibri" panose="020F0502020204030204" pitchFamily="34" charset="0"/>
              </a:rPr>
              <a:t>Biological aging outpaces chronological aging</a:t>
            </a:r>
          </a:p>
          <a:p>
            <a:pPr marL="384048" lvl="1" defTabSz="384048">
              <a:lnSpc>
                <a:spcPct val="90000"/>
              </a:lnSpc>
              <a:spcAft>
                <a:spcPts val="600"/>
              </a:spcAft>
            </a:pPr>
            <a:r>
              <a:rPr lang="en-US" kern="1200" dirty="0">
                <a:solidFill>
                  <a:schemeClr val="tx1"/>
                </a:solidFill>
                <a:latin typeface="Calibri" panose="020F0502020204030204" pitchFamily="34" charset="0"/>
                <a:ea typeface="+mn-ea"/>
                <a:cs typeface="Calibri" panose="020F0502020204030204" pitchFamily="34" charset="0"/>
              </a:rPr>
              <a:t>Age-related phenotypes/diseases occur earlier than expected</a:t>
            </a:r>
            <a:endParaRPr lang="en-US" sz="2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324DCEA-02D7-CD20-E2DC-23F931C89AC0}"/>
              </a:ext>
            </a:extLst>
          </p:cNvPr>
          <p:cNvSpPr txBox="1"/>
          <p:nvPr/>
        </p:nvSpPr>
        <p:spPr>
          <a:xfrm>
            <a:off x="900114" y="6382534"/>
            <a:ext cx="7300912" cy="324961"/>
          </a:xfrm>
          <a:prstGeom prst="rect">
            <a:avLst/>
          </a:prstGeom>
          <a:noFill/>
        </p:spPr>
        <p:txBody>
          <a:bodyPr wrap="square" rtlCol="0">
            <a:spAutoFit/>
          </a:bodyPr>
          <a:lstStyle/>
          <a:p>
            <a:pPr defTabSz="384048">
              <a:spcAft>
                <a:spcPts val="600"/>
              </a:spcAft>
            </a:pPr>
            <a:r>
              <a:rPr lang="en-US" sz="756" kern="1200" dirty="0" err="1">
                <a:solidFill>
                  <a:srgbClr val="212121"/>
                </a:solidFill>
                <a:latin typeface="Calibri" panose="020F0502020204030204" pitchFamily="34" charset="0"/>
                <a:ea typeface="+mn-ea"/>
                <a:cs typeface="Calibri" panose="020F0502020204030204" pitchFamily="34" charset="0"/>
              </a:rPr>
              <a:t>Bachi</a:t>
            </a:r>
            <a:r>
              <a:rPr lang="en-US" sz="756" kern="1200" dirty="0">
                <a:solidFill>
                  <a:srgbClr val="212121"/>
                </a:solidFill>
                <a:latin typeface="Calibri" panose="020F0502020204030204" pitchFamily="34" charset="0"/>
                <a:ea typeface="+mn-ea"/>
                <a:cs typeface="Calibri" panose="020F0502020204030204" pitchFamily="34" charset="0"/>
              </a:rPr>
              <a:t> K, Sierra S, Volkow ND, Goldstein RZ, Alia-Klein N. Is biological aging accelerated in drug addiction? </a:t>
            </a:r>
            <a:r>
              <a:rPr lang="en-US" sz="756" kern="1200" dirty="0" err="1">
                <a:solidFill>
                  <a:srgbClr val="212121"/>
                </a:solidFill>
                <a:latin typeface="Calibri" panose="020F0502020204030204" pitchFamily="34" charset="0"/>
                <a:ea typeface="+mn-ea"/>
                <a:cs typeface="Calibri" panose="020F0502020204030204" pitchFamily="34" charset="0"/>
              </a:rPr>
              <a:t>Curr</a:t>
            </a:r>
            <a:r>
              <a:rPr lang="en-US" sz="756" kern="1200" dirty="0">
                <a:solidFill>
                  <a:srgbClr val="212121"/>
                </a:solidFill>
                <a:latin typeface="Calibri" panose="020F0502020204030204" pitchFamily="34" charset="0"/>
                <a:ea typeface="+mn-ea"/>
                <a:cs typeface="Calibri" panose="020F0502020204030204" pitchFamily="34" charset="0"/>
              </a:rPr>
              <a:t> </a:t>
            </a:r>
            <a:r>
              <a:rPr lang="en-US" sz="756" kern="1200" dirty="0" err="1">
                <a:solidFill>
                  <a:srgbClr val="212121"/>
                </a:solidFill>
                <a:latin typeface="Calibri" panose="020F0502020204030204" pitchFamily="34" charset="0"/>
                <a:ea typeface="+mn-ea"/>
                <a:cs typeface="Calibri" panose="020F0502020204030204" pitchFamily="34" charset="0"/>
              </a:rPr>
              <a:t>Opin</a:t>
            </a:r>
            <a:r>
              <a:rPr lang="en-US" sz="756" kern="1200" dirty="0">
                <a:solidFill>
                  <a:srgbClr val="212121"/>
                </a:solidFill>
                <a:latin typeface="Calibri" panose="020F0502020204030204" pitchFamily="34" charset="0"/>
                <a:ea typeface="+mn-ea"/>
                <a:cs typeface="Calibri" panose="020F0502020204030204" pitchFamily="34" charset="0"/>
              </a:rPr>
              <a:t> </a:t>
            </a:r>
            <a:r>
              <a:rPr lang="en-US" sz="756" kern="1200" dirty="0" err="1">
                <a:solidFill>
                  <a:srgbClr val="212121"/>
                </a:solidFill>
                <a:latin typeface="Calibri" panose="020F0502020204030204" pitchFamily="34" charset="0"/>
                <a:ea typeface="+mn-ea"/>
                <a:cs typeface="Calibri" panose="020F0502020204030204" pitchFamily="34" charset="0"/>
              </a:rPr>
              <a:t>Behav</a:t>
            </a:r>
            <a:r>
              <a:rPr lang="en-US" sz="756" kern="1200" dirty="0">
                <a:solidFill>
                  <a:srgbClr val="212121"/>
                </a:solidFill>
                <a:latin typeface="Calibri" panose="020F0502020204030204" pitchFamily="34" charset="0"/>
                <a:ea typeface="+mn-ea"/>
                <a:cs typeface="Calibri" panose="020F0502020204030204" pitchFamily="34" charset="0"/>
              </a:rPr>
              <a:t> Sci. 2017 Feb;13:34-39. </a:t>
            </a:r>
            <a:r>
              <a:rPr lang="en-US" sz="756" kern="1200" dirty="0" err="1">
                <a:solidFill>
                  <a:srgbClr val="212121"/>
                </a:solidFill>
                <a:latin typeface="Calibri" panose="020F0502020204030204" pitchFamily="34" charset="0"/>
                <a:ea typeface="+mn-ea"/>
                <a:cs typeface="Calibri" panose="020F0502020204030204" pitchFamily="34" charset="0"/>
              </a:rPr>
              <a:t>doi</a:t>
            </a:r>
            <a:r>
              <a:rPr lang="en-US" sz="756" kern="1200" dirty="0">
                <a:solidFill>
                  <a:srgbClr val="212121"/>
                </a:solidFill>
                <a:latin typeface="Calibri" panose="020F0502020204030204" pitchFamily="34" charset="0"/>
                <a:ea typeface="+mn-ea"/>
                <a:cs typeface="Calibri" panose="020F0502020204030204" pitchFamily="34" charset="0"/>
              </a:rPr>
              <a:t>: 10.1016/j.cobeha.2016.09.007. PMID: 27774503; PMCID: PMC5068223.</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1418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02354-5536-8C00-A6AB-9B23FEC95041}"/>
              </a:ext>
            </a:extLst>
          </p:cNvPr>
          <p:cNvSpPr>
            <a:spLocks noGrp="1"/>
          </p:cNvSpPr>
          <p:nvPr>
            <p:ph type="title"/>
          </p:nvPr>
        </p:nvSpPr>
        <p:spPr>
          <a:xfrm>
            <a:off x="630936" y="426720"/>
            <a:ext cx="7879842" cy="1919141"/>
          </a:xfrm>
        </p:spPr>
        <p:txBody>
          <a:bodyPr anchor="b">
            <a:normAutofit/>
          </a:bodyPr>
          <a:lstStyle/>
          <a:p>
            <a:r>
              <a:rPr lang="en-US" sz="5400" dirty="0">
                <a:cs typeface="Calibri" panose="020F0502020204030204" pitchFamily="34" charset="0"/>
              </a:rPr>
              <a:t>What is Frailty?</a:t>
            </a:r>
            <a:endParaRPr lang="en-US" sz="5200" dirty="0"/>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2">
            <a:extLst>
              <a:ext uri="{FF2B5EF4-FFF2-40B4-BE49-F238E27FC236}">
                <a16:creationId xmlns:a16="http://schemas.microsoft.com/office/drawing/2014/main" id="{F08FA1C9-25AE-58E6-3287-CE4CDEE51671}"/>
              </a:ext>
            </a:extLst>
          </p:cNvPr>
          <p:cNvSpPr txBox="1">
            <a:spLocks/>
          </p:cNvSpPr>
          <p:nvPr/>
        </p:nvSpPr>
        <p:spPr>
          <a:xfrm>
            <a:off x="498343" y="2938284"/>
            <a:ext cx="5734050" cy="3295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Calibri" panose="020F0502020204030204" pitchFamily="34" charset="0"/>
                <a:cs typeface="Calibri" panose="020F0502020204030204" pitchFamily="34" charset="0"/>
              </a:rPr>
              <a:t>Age-associated, not age-specific</a:t>
            </a:r>
          </a:p>
          <a:p>
            <a:r>
              <a:rPr lang="en-US" sz="1800" dirty="0">
                <a:latin typeface="Calibri" panose="020F0502020204030204" pitchFamily="34" charset="0"/>
                <a:cs typeface="Calibri" panose="020F0502020204030204" pitchFamily="34" charset="0"/>
              </a:rPr>
              <a:t>Overlap with disability, comorbidity</a:t>
            </a:r>
          </a:p>
          <a:p>
            <a:r>
              <a:rPr lang="en-US" sz="1800" dirty="0">
                <a:latin typeface="Calibri" panose="020F0502020204030204" pitchFamily="34" charset="0"/>
                <a:cs typeface="Calibri" panose="020F0502020204030204" pitchFamily="34" charset="0"/>
              </a:rPr>
              <a:t>Increased vulnerability to stressors</a:t>
            </a:r>
          </a:p>
          <a:p>
            <a:r>
              <a:rPr lang="en-US" sz="1800" dirty="0">
                <a:latin typeface="Calibri" panose="020F0502020204030204" pitchFamily="34" charset="0"/>
                <a:cs typeface="Calibri" panose="020F0502020204030204" pitchFamily="34" charset="0"/>
              </a:rPr>
              <a:t>Decreased physiologic reserve</a:t>
            </a:r>
          </a:p>
          <a:p>
            <a:r>
              <a:rPr lang="en-US" sz="1800" dirty="0">
                <a:latin typeface="Calibri" panose="020F0502020204030204" pitchFamily="34" charset="0"/>
                <a:cs typeface="Calibri" panose="020F0502020204030204" pitchFamily="34" charset="0"/>
              </a:rPr>
              <a:t>Associated with several adverse outcomes</a:t>
            </a:r>
          </a:p>
          <a:p>
            <a:pPr lvl="1"/>
            <a:r>
              <a:rPr lang="en-US" sz="1600" dirty="0">
                <a:latin typeface="Calibri" panose="020F0502020204030204" pitchFamily="34" charset="0"/>
                <a:cs typeface="Calibri" panose="020F0502020204030204" pitchFamily="34" charset="0"/>
              </a:rPr>
              <a:t>Decreased quality of life</a:t>
            </a:r>
          </a:p>
          <a:p>
            <a:pPr lvl="1"/>
            <a:r>
              <a:rPr lang="en-US" sz="1600" dirty="0">
                <a:latin typeface="Calibri" panose="020F0502020204030204" pitchFamily="34" charset="0"/>
                <a:cs typeface="Calibri" panose="020F0502020204030204" pitchFamily="34" charset="0"/>
              </a:rPr>
              <a:t>Functional decline</a:t>
            </a:r>
          </a:p>
          <a:p>
            <a:pPr lvl="1"/>
            <a:r>
              <a:rPr lang="en-US" sz="1600" dirty="0">
                <a:latin typeface="Calibri" panose="020F0502020204030204" pitchFamily="34" charset="0"/>
                <a:cs typeface="Calibri" panose="020F0502020204030204" pitchFamily="34" charset="0"/>
              </a:rPr>
              <a:t>Hospitalizations</a:t>
            </a:r>
          </a:p>
          <a:p>
            <a:pPr lvl="1"/>
            <a:r>
              <a:rPr lang="en-US" sz="1600" dirty="0">
                <a:latin typeface="Calibri" panose="020F0502020204030204" pitchFamily="34" charset="0"/>
                <a:cs typeface="Calibri" panose="020F0502020204030204" pitchFamily="34" charset="0"/>
              </a:rPr>
              <a:t>Long-term care facility</a:t>
            </a:r>
          </a:p>
          <a:p>
            <a:pPr lvl="1"/>
            <a:r>
              <a:rPr lang="en-US" sz="1600" dirty="0">
                <a:latin typeface="Calibri" panose="020F0502020204030204" pitchFamily="34" charset="0"/>
                <a:cs typeface="Calibri" panose="020F0502020204030204" pitchFamily="34" charset="0"/>
              </a:rPr>
              <a:t>Death</a:t>
            </a:r>
          </a:p>
          <a:p>
            <a:pPr marL="342900" lvl="1" indent="0">
              <a:buFont typeface="Arial" panose="020B0604020202020204" pitchFamily="34" charset="0"/>
              <a:buNone/>
            </a:pPr>
            <a:endParaRPr lang="en-US" sz="1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0F29596-C072-94F1-8D10-1C5C2661E7FE}"/>
              </a:ext>
            </a:extLst>
          </p:cNvPr>
          <p:cNvSpPr txBox="1"/>
          <p:nvPr/>
        </p:nvSpPr>
        <p:spPr>
          <a:xfrm>
            <a:off x="110765" y="6238958"/>
            <a:ext cx="8922470" cy="507831"/>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Fried LP, </a:t>
            </a:r>
            <a:r>
              <a:rPr lang="en-US" sz="900" dirty="0" err="1">
                <a:latin typeface="Calibri" panose="020F0502020204030204" pitchFamily="34" charset="0"/>
                <a:cs typeface="Calibri" panose="020F0502020204030204" pitchFamily="34" charset="0"/>
              </a:rPr>
              <a:t>Tangen</a:t>
            </a:r>
            <a:r>
              <a:rPr lang="en-US" sz="900" dirty="0">
                <a:latin typeface="Calibri" panose="020F0502020204030204" pitchFamily="34" charset="0"/>
                <a:cs typeface="Calibri" panose="020F0502020204030204" pitchFamily="34" charset="0"/>
              </a:rPr>
              <a:t> CM, Walston J, et al. Frailty in older adults: evidence for a phenotype. J </a:t>
            </a:r>
            <a:r>
              <a:rPr lang="en-US" sz="900" dirty="0" err="1">
                <a:latin typeface="Calibri" panose="020F0502020204030204" pitchFamily="34" charset="0"/>
                <a:cs typeface="Calibri" panose="020F0502020204030204" pitchFamily="34" charset="0"/>
              </a:rPr>
              <a:t>Gerontol</a:t>
            </a:r>
            <a:r>
              <a:rPr lang="en-US" sz="900" dirty="0">
                <a:latin typeface="Calibri" panose="020F0502020204030204" pitchFamily="34" charset="0"/>
                <a:cs typeface="Calibri" panose="020F0502020204030204" pitchFamily="34" charset="0"/>
              </a:rPr>
              <a:t> A Biol Sci Med Sci. 2001;56(3):M146-M156. doi:10.1093/</a:t>
            </a:r>
            <a:r>
              <a:rPr lang="en-US" sz="900" dirty="0" err="1">
                <a:latin typeface="Calibri" panose="020F0502020204030204" pitchFamily="34" charset="0"/>
                <a:cs typeface="Calibri" panose="020F0502020204030204" pitchFamily="34" charset="0"/>
              </a:rPr>
              <a:t>gerona</a:t>
            </a:r>
            <a:r>
              <a:rPr lang="en-US" sz="900" dirty="0">
                <a:latin typeface="Calibri" panose="020F0502020204030204" pitchFamily="34" charset="0"/>
                <a:cs typeface="Calibri" panose="020F0502020204030204" pitchFamily="34" charset="0"/>
              </a:rPr>
              <a:t>/56.3.m146</a:t>
            </a:r>
          </a:p>
          <a:p>
            <a:r>
              <a:rPr lang="en-US" sz="900" dirty="0">
                <a:latin typeface="Calibri" panose="020F0502020204030204" pitchFamily="34" charset="0"/>
                <a:cs typeface="Calibri" panose="020F0502020204030204" pitchFamily="34" charset="0"/>
              </a:rPr>
              <a:t>Song X, </a:t>
            </a:r>
            <a:r>
              <a:rPr lang="en-US" sz="900" dirty="0" err="1">
                <a:latin typeface="Calibri" panose="020F0502020204030204" pitchFamily="34" charset="0"/>
                <a:cs typeface="Calibri" panose="020F0502020204030204" pitchFamily="34" charset="0"/>
              </a:rPr>
              <a:t>Mitnitski</a:t>
            </a:r>
            <a:r>
              <a:rPr lang="en-US" sz="900" dirty="0">
                <a:latin typeface="Calibri" panose="020F0502020204030204" pitchFamily="34" charset="0"/>
                <a:cs typeface="Calibri" panose="020F0502020204030204" pitchFamily="34" charset="0"/>
              </a:rPr>
              <a:t> A, Rockwood K. Prevalence and 10-year outcomes of frailty in older adults in relation to deficit accumulation. J Am </a:t>
            </a:r>
            <a:r>
              <a:rPr lang="en-US" sz="900" dirty="0" err="1">
                <a:latin typeface="Calibri" panose="020F0502020204030204" pitchFamily="34" charset="0"/>
                <a:cs typeface="Calibri" panose="020F0502020204030204" pitchFamily="34" charset="0"/>
              </a:rPr>
              <a:t>Geriatr</a:t>
            </a:r>
            <a:r>
              <a:rPr lang="en-US" sz="900" dirty="0">
                <a:latin typeface="Calibri" panose="020F0502020204030204" pitchFamily="34" charset="0"/>
                <a:cs typeface="Calibri" panose="020F0502020204030204" pitchFamily="34" charset="0"/>
              </a:rPr>
              <a:t> Soc. 2010;58(4):681-687. doi:10.1111/j.1532-5415.2010.02764.x</a:t>
            </a:r>
          </a:p>
        </p:txBody>
      </p:sp>
      <p:graphicFrame>
        <p:nvGraphicFramePr>
          <p:cNvPr id="6" name="Diagram 5">
            <a:extLst>
              <a:ext uri="{FF2B5EF4-FFF2-40B4-BE49-F238E27FC236}">
                <a16:creationId xmlns:a16="http://schemas.microsoft.com/office/drawing/2014/main" id="{23BBB8EA-B324-3FB7-9E00-B6579C8691B3}"/>
              </a:ext>
            </a:extLst>
          </p:cNvPr>
          <p:cNvGraphicFramePr/>
          <p:nvPr>
            <p:extLst>
              <p:ext uri="{D42A27DB-BD31-4B8C-83A1-F6EECF244321}">
                <p14:modId xmlns:p14="http://schemas.microsoft.com/office/powerpoint/2010/main" val="1896059141"/>
              </p:ext>
            </p:extLst>
          </p:nvPr>
        </p:nvGraphicFramePr>
        <p:xfrm>
          <a:off x="6170945" y="226038"/>
          <a:ext cx="2522547" cy="2463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Main graphic">
            <a:extLst>
              <a:ext uri="{FF2B5EF4-FFF2-40B4-BE49-F238E27FC236}">
                <a16:creationId xmlns:a16="http://schemas.microsoft.com/office/drawing/2014/main" id="{2E6D1092-E4E8-8C1C-DC33-817E070430E2}"/>
              </a:ext>
            </a:extLst>
          </p:cNvPr>
          <p:cNvPicPr/>
          <p:nvPr/>
        </p:nvPicPr>
        <p:blipFill>
          <a:blip r:embed="rId7"/>
          <a:stretch/>
        </p:blipFill>
        <p:spPr>
          <a:xfrm>
            <a:off x="5881255" y="3589836"/>
            <a:ext cx="2763809" cy="2266663"/>
          </a:xfrm>
          <a:prstGeom prst="rect">
            <a:avLst/>
          </a:prstGeom>
          <a:ln>
            <a:noFill/>
          </a:ln>
        </p:spPr>
      </p:pic>
      <p:sp>
        <p:nvSpPr>
          <p:cNvPr id="9" name="TextBox 8">
            <a:extLst>
              <a:ext uri="{FF2B5EF4-FFF2-40B4-BE49-F238E27FC236}">
                <a16:creationId xmlns:a16="http://schemas.microsoft.com/office/drawing/2014/main" id="{5CD9BBA3-5A3F-CB76-F54C-7E3A002C03CA}"/>
              </a:ext>
            </a:extLst>
          </p:cNvPr>
          <p:cNvSpPr txBox="1"/>
          <p:nvPr/>
        </p:nvSpPr>
        <p:spPr>
          <a:xfrm rot="1352841">
            <a:off x="7364857" y="4263047"/>
            <a:ext cx="525134"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frail</a:t>
            </a:r>
          </a:p>
        </p:txBody>
      </p:sp>
      <p:sp>
        <p:nvSpPr>
          <p:cNvPr id="11" name="TextBox 10">
            <a:extLst>
              <a:ext uri="{FF2B5EF4-FFF2-40B4-BE49-F238E27FC236}">
                <a16:creationId xmlns:a16="http://schemas.microsoft.com/office/drawing/2014/main" id="{981DCF5E-C24B-DFFF-1439-93FB9343A72F}"/>
              </a:ext>
            </a:extLst>
          </p:cNvPr>
          <p:cNvSpPr txBox="1"/>
          <p:nvPr/>
        </p:nvSpPr>
        <p:spPr>
          <a:xfrm rot="1352841">
            <a:off x="7449516" y="3808926"/>
            <a:ext cx="936989"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Non-frail</a:t>
            </a:r>
          </a:p>
        </p:txBody>
      </p:sp>
      <p:sp>
        <p:nvSpPr>
          <p:cNvPr id="13" name="TextBox 12">
            <a:extLst>
              <a:ext uri="{FF2B5EF4-FFF2-40B4-BE49-F238E27FC236}">
                <a16:creationId xmlns:a16="http://schemas.microsoft.com/office/drawing/2014/main" id="{EA7455D1-FA0F-3611-7DEC-C1DE27415963}"/>
              </a:ext>
            </a:extLst>
          </p:cNvPr>
          <p:cNvSpPr txBox="1"/>
          <p:nvPr/>
        </p:nvSpPr>
        <p:spPr>
          <a:xfrm rot="1462230">
            <a:off x="7371111" y="4044027"/>
            <a:ext cx="936988"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pre-frail</a:t>
            </a:r>
          </a:p>
        </p:txBody>
      </p:sp>
    </p:spTree>
    <p:extLst>
      <p:ext uri="{BB962C8B-B14F-4D97-AF65-F5344CB8AC3E}">
        <p14:creationId xmlns:p14="http://schemas.microsoft.com/office/powerpoint/2010/main" val="19261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91A61-EF10-7570-72B4-94641E551909}"/>
              </a:ext>
            </a:extLst>
          </p:cNvPr>
          <p:cNvSpPr>
            <a:spLocks noGrp="1"/>
          </p:cNvSpPr>
          <p:nvPr>
            <p:ph type="title"/>
          </p:nvPr>
        </p:nvSpPr>
        <p:spPr>
          <a:xfrm>
            <a:off x="308610" y="991443"/>
            <a:ext cx="3332365" cy="1087819"/>
          </a:xfrm>
        </p:spPr>
        <p:txBody>
          <a:bodyPr anchor="b">
            <a:normAutofit/>
          </a:bodyPr>
          <a:lstStyle/>
          <a:p>
            <a:r>
              <a:rPr lang="en-US" sz="3000" dirty="0">
                <a:cs typeface="Calibri" panose="020F0502020204030204" pitchFamily="34" charset="0"/>
              </a:rPr>
              <a:t>Conceptual Model: Aging and Addiction</a:t>
            </a:r>
          </a:p>
        </p:txBody>
      </p:sp>
      <p:sp>
        <p:nvSpPr>
          <p:cNvPr id="16" name="Rectangle 15">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7773"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610" y="2285541"/>
            <a:ext cx="32918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Content Placeholder 6">
            <a:extLst>
              <a:ext uri="{FF2B5EF4-FFF2-40B4-BE49-F238E27FC236}">
                <a16:creationId xmlns:a16="http://schemas.microsoft.com/office/drawing/2014/main" id="{F55FD6CF-3D36-A110-5D7E-023C2CA4E693}"/>
              </a:ext>
            </a:extLst>
          </p:cNvPr>
          <p:cNvPicPr>
            <a:picLocks noChangeAspect="1"/>
          </p:cNvPicPr>
          <p:nvPr/>
        </p:nvPicPr>
        <p:blipFill rotWithShape="1">
          <a:blip r:embed="rId3"/>
          <a:srcRect l="9754" t="12305" r="2747" b="4893"/>
          <a:stretch/>
        </p:blipFill>
        <p:spPr>
          <a:xfrm>
            <a:off x="1457187" y="2324786"/>
            <a:ext cx="6229625" cy="3758200"/>
          </a:xfrm>
          <a:prstGeom prst="rect">
            <a:avLst/>
          </a:prstGeom>
        </p:spPr>
      </p:pic>
      <p:sp>
        <p:nvSpPr>
          <p:cNvPr id="3" name="TextBox 2">
            <a:extLst>
              <a:ext uri="{FF2B5EF4-FFF2-40B4-BE49-F238E27FC236}">
                <a16:creationId xmlns:a16="http://schemas.microsoft.com/office/drawing/2014/main" id="{D922C365-F38C-7D2A-4282-987367E0A9FD}"/>
              </a:ext>
            </a:extLst>
          </p:cNvPr>
          <p:cNvSpPr txBox="1"/>
          <p:nvPr/>
        </p:nvSpPr>
        <p:spPr>
          <a:xfrm>
            <a:off x="1177172" y="6307553"/>
            <a:ext cx="7300913" cy="369332"/>
          </a:xfrm>
          <a:prstGeom prst="rect">
            <a:avLst/>
          </a:prstGeom>
          <a:noFill/>
        </p:spPr>
        <p:txBody>
          <a:bodyPr wrap="square" rtlCol="0">
            <a:spAutoFit/>
          </a:bodyPr>
          <a:lstStyle/>
          <a:p>
            <a:r>
              <a:rPr lang="en-US" sz="900" dirty="0" err="1">
                <a:solidFill>
                  <a:srgbClr val="212121"/>
                </a:solidFill>
                <a:latin typeface="Calibri" panose="020F0502020204030204" pitchFamily="34" charset="0"/>
                <a:cs typeface="Calibri" panose="020F0502020204030204" pitchFamily="34" charset="0"/>
              </a:rPr>
              <a:t>Bachi</a:t>
            </a:r>
            <a:r>
              <a:rPr lang="en-US" sz="900" dirty="0">
                <a:solidFill>
                  <a:srgbClr val="212121"/>
                </a:solidFill>
                <a:latin typeface="Calibri" panose="020F0502020204030204" pitchFamily="34" charset="0"/>
                <a:cs typeface="Calibri" panose="020F0502020204030204" pitchFamily="34" charset="0"/>
              </a:rPr>
              <a:t> K, Sierra S, Volkow ND, Goldstein RZ, Alia-Klein N. Is biological aging accelerated in drug addiction? </a:t>
            </a:r>
            <a:r>
              <a:rPr lang="en-US" sz="900" dirty="0" err="1">
                <a:solidFill>
                  <a:srgbClr val="212121"/>
                </a:solidFill>
                <a:latin typeface="Calibri" panose="020F0502020204030204" pitchFamily="34" charset="0"/>
                <a:cs typeface="Calibri" panose="020F0502020204030204" pitchFamily="34" charset="0"/>
              </a:rPr>
              <a:t>Curr</a:t>
            </a:r>
            <a:r>
              <a:rPr lang="en-US" sz="900" dirty="0">
                <a:solidFill>
                  <a:srgbClr val="212121"/>
                </a:solidFill>
                <a:latin typeface="Calibri" panose="020F0502020204030204" pitchFamily="34" charset="0"/>
                <a:cs typeface="Calibri" panose="020F0502020204030204" pitchFamily="34" charset="0"/>
              </a:rPr>
              <a:t> </a:t>
            </a:r>
            <a:r>
              <a:rPr lang="en-US" sz="900" dirty="0" err="1">
                <a:solidFill>
                  <a:srgbClr val="212121"/>
                </a:solidFill>
                <a:latin typeface="Calibri" panose="020F0502020204030204" pitchFamily="34" charset="0"/>
                <a:cs typeface="Calibri" panose="020F0502020204030204" pitchFamily="34" charset="0"/>
              </a:rPr>
              <a:t>Opin</a:t>
            </a:r>
            <a:r>
              <a:rPr lang="en-US" sz="900" dirty="0">
                <a:solidFill>
                  <a:srgbClr val="212121"/>
                </a:solidFill>
                <a:latin typeface="Calibri" panose="020F0502020204030204" pitchFamily="34" charset="0"/>
                <a:cs typeface="Calibri" panose="020F0502020204030204" pitchFamily="34" charset="0"/>
              </a:rPr>
              <a:t> </a:t>
            </a:r>
            <a:r>
              <a:rPr lang="en-US" sz="900" dirty="0" err="1">
                <a:solidFill>
                  <a:srgbClr val="212121"/>
                </a:solidFill>
                <a:latin typeface="Calibri" panose="020F0502020204030204" pitchFamily="34" charset="0"/>
                <a:cs typeface="Calibri" panose="020F0502020204030204" pitchFamily="34" charset="0"/>
              </a:rPr>
              <a:t>Behav</a:t>
            </a:r>
            <a:r>
              <a:rPr lang="en-US" sz="900" dirty="0">
                <a:solidFill>
                  <a:srgbClr val="212121"/>
                </a:solidFill>
                <a:latin typeface="Calibri" panose="020F0502020204030204" pitchFamily="34" charset="0"/>
                <a:cs typeface="Calibri" panose="020F0502020204030204" pitchFamily="34" charset="0"/>
              </a:rPr>
              <a:t> Sci. 2017 Feb;13:34-39. </a:t>
            </a:r>
            <a:r>
              <a:rPr lang="en-US" sz="900" dirty="0" err="1">
                <a:solidFill>
                  <a:srgbClr val="212121"/>
                </a:solidFill>
                <a:latin typeface="Calibri" panose="020F0502020204030204" pitchFamily="34" charset="0"/>
                <a:cs typeface="Calibri" panose="020F0502020204030204" pitchFamily="34" charset="0"/>
              </a:rPr>
              <a:t>doi</a:t>
            </a:r>
            <a:r>
              <a:rPr lang="en-US" sz="900" dirty="0">
                <a:solidFill>
                  <a:srgbClr val="212121"/>
                </a:solidFill>
                <a:latin typeface="Calibri" panose="020F0502020204030204" pitchFamily="34" charset="0"/>
                <a:cs typeface="Calibri" panose="020F0502020204030204" pitchFamily="34" charset="0"/>
              </a:rPr>
              <a:t>: 10.1016/j.cobeha.2016.09.007. PMID: 27774503; PMCID: PMC5068223.</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2582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B6A04517-00CB-F7B0-840E-58BA8929E963}"/>
              </a:ext>
            </a:extLst>
          </p:cNvPr>
          <p:cNvSpPr>
            <a:spLocks noGrp="1"/>
          </p:cNvSpPr>
          <p:nvPr>
            <p:ph type="title"/>
          </p:nvPr>
        </p:nvSpPr>
        <p:spPr>
          <a:xfrm>
            <a:off x="630936" y="256032"/>
            <a:ext cx="7879842" cy="1014984"/>
          </a:xfrm>
        </p:spPr>
        <p:txBody>
          <a:bodyPr anchor="b">
            <a:normAutofit/>
          </a:bodyPr>
          <a:lstStyle/>
          <a:p>
            <a:r>
              <a:rPr lang="en-US" spc="169" dirty="0">
                <a:cs typeface="Calibri" panose="020F0502020204030204" pitchFamily="34" charset="0"/>
              </a:rPr>
              <a:t>Geriatric Conditions</a:t>
            </a:r>
          </a:p>
        </p:txBody>
      </p:sp>
      <p:sp>
        <p:nvSpPr>
          <p:cNvPr id="20" name="Rectangle 1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Content Placeholder 13">
            <a:extLst>
              <a:ext uri="{FF2B5EF4-FFF2-40B4-BE49-F238E27FC236}">
                <a16:creationId xmlns:a16="http://schemas.microsoft.com/office/drawing/2014/main" id="{45063941-CBA6-EE16-32C2-8A1CC176DEDF}"/>
              </a:ext>
            </a:extLst>
          </p:cNvPr>
          <p:cNvSpPr txBox="1">
            <a:spLocks/>
          </p:cNvSpPr>
          <p:nvPr/>
        </p:nvSpPr>
        <p:spPr>
          <a:xfrm>
            <a:off x="1010576" y="1711946"/>
            <a:ext cx="7122848" cy="1665170"/>
          </a:xfrm>
          <a:prstGeom prst="rect">
            <a:avLst/>
          </a:prstGeom>
        </p:spPr>
        <p:txBody>
          <a:bodyPr/>
          <a:lst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a:lstStyle>
          <a:p>
            <a:pPr marL="249460" indent="-249460" defTabSz="443425">
              <a:spcBef>
                <a:spcPts val="0"/>
              </a:spcBef>
              <a:spcAft>
                <a:spcPts val="776"/>
              </a:spcAft>
            </a:pPr>
            <a:r>
              <a:rPr lang="en-US" kern="1200" dirty="0">
                <a:solidFill>
                  <a:schemeClr val="tx1"/>
                </a:solidFill>
                <a:latin typeface="Calibri" panose="020F0502020204030204" pitchFamily="34" charset="0"/>
                <a:ea typeface="ＭＳ Ｐゴシック" charset="0"/>
                <a:cs typeface="Calibri" panose="020F0502020204030204" pitchFamily="34" charset="0"/>
              </a:rPr>
              <a:t>Tend to appear in old age or among adults with multiple chronic conditions and are common among populations who have been made vulnerable.</a:t>
            </a:r>
          </a:p>
          <a:p>
            <a:pPr marL="249460" indent="-249460" defTabSz="443425">
              <a:spcBef>
                <a:spcPts val="0"/>
              </a:spcBef>
              <a:spcAft>
                <a:spcPts val="776"/>
              </a:spcAft>
            </a:pPr>
            <a:endParaRPr lang="en-US" sz="500" kern="1200" dirty="0">
              <a:solidFill>
                <a:schemeClr val="tx1"/>
              </a:solidFill>
              <a:latin typeface="Calibri" panose="020F0502020204030204" pitchFamily="34" charset="0"/>
              <a:ea typeface="ＭＳ Ｐゴシック" charset="0"/>
              <a:cs typeface="Calibri" panose="020F0502020204030204" pitchFamily="34" charset="0"/>
            </a:endParaRPr>
          </a:p>
          <a:p>
            <a:pPr marL="249460" indent="-249460" defTabSz="443425">
              <a:spcBef>
                <a:spcPts val="0"/>
              </a:spcBef>
              <a:spcAft>
                <a:spcPts val="776"/>
              </a:spcAft>
            </a:pPr>
            <a:r>
              <a:rPr lang="en-US" kern="1200" dirty="0">
                <a:solidFill>
                  <a:schemeClr val="tx1"/>
                </a:solidFill>
                <a:latin typeface="Calibri" panose="020F0502020204030204" pitchFamily="34" charset="0"/>
                <a:ea typeface="ＭＳ Ｐゴシック" charset="0"/>
                <a:cs typeface="Calibri" panose="020F0502020204030204" pitchFamily="34" charset="0"/>
              </a:rPr>
              <a:t>Multifactorial and predictors for disability and mortality.</a:t>
            </a:r>
          </a:p>
          <a:p>
            <a:pPr marL="249460" indent="-249460" defTabSz="443425">
              <a:spcBef>
                <a:spcPts val="0"/>
              </a:spcBef>
              <a:spcAft>
                <a:spcPts val="776"/>
              </a:spcAft>
            </a:pPr>
            <a:endParaRPr lang="en-US" sz="500" kern="1200" dirty="0">
              <a:solidFill>
                <a:schemeClr val="tx1"/>
              </a:solidFill>
              <a:latin typeface="Calibri" panose="020F0502020204030204" pitchFamily="34" charset="0"/>
              <a:ea typeface="ＭＳ Ｐゴシック" charset="0"/>
              <a:cs typeface="Calibri" panose="020F0502020204030204" pitchFamily="34" charset="0"/>
            </a:endParaRPr>
          </a:p>
          <a:p>
            <a:pPr marL="249460" indent="-249460" defTabSz="443425">
              <a:spcBef>
                <a:spcPts val="0"/>
              </a:spcBef>
              <a:spcAft>
                <a:spcPts val="776"/>
              </a:spcAft>
            </a:pPr>
            <a:r>
              <a:rPr lang="en-US" kern="1200" dirty="0">
                <a:solidFill>
                  <a:schemeClr val="tx1"/>
                </a:solidFill>
                <a:latin typeface="Calibri" panose="020F0502020204030204" pitchFamily="34" charset="0"/>
                <a:ea typeface="ＭＳ Ｐゴシック" charset="0"/>
                <a:cs typeface="Calibri" panose="020F0502020204030204" pitchFamily="34" charset="0"/>
              </a:rPr>
              <a:t>Common geriatric conditions: falls, frailty, gait disorders, cognitive impairment, urinary incontinence, sleep problems, chronic pain, weight loss, osteoporosis, low body mass index.  </a:t>
            </a:r>
          </a:p>
          <a:p>
            <a:pPr marL="289322" indent="-289322">
              <a:spcBef>
                <a:spcPts val="0"/>
              </a:spcBef>
              <a:buClr>
                <a:schemeClr val="accent1">
                  <a:lumMod val="60000"/>
                  <a:lumOff val="40000"/>
                </a:schemeClr>
              </a:buClr>
              <a:buAutoNum type="arabicPeriod"/>
            </a:pPr>
            <a:endParaRPr lang="en-US" sz="1400" dirty="0">
              <a:solidFill>
                <a:schemeClr val="tx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F56EEDD8-D417-6663-A2EC-ECCDC19C663F}"/>
              </a:ext>
            </a:extLst>
          </p:cNvPr>
          <p:cNvSpPr/>
          <p:nvPr/>
        </p:nvSpPr>
        <p:spPr>
          <a:xfrm>
            <a:off x="6422209" y="5792541"/>
            <a:ext cx="874815" cy="4912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Calibri" panose="020F0502020204030204" pitchFamily="34" charset="0"/>
              <a:cs typeface="Calibri" panose="020F0502020204030204" pitchFamily="34" charset="0"/>
            </a:endParaRPr>
          </a:p>
        </p:txBody>
      </p:sp>
      <p:pic>
        <p:nvPicPr>
          <p:cNvPr id="12" name="Picture 11" descr="A diagram of a disease&#10;&#10;Description automatically generated">
            <a:extLst>
              <a:ext uri="{FF2B5EF4-FFF2-40B4-BE49-F238E27FC236}">
                <a16:creationId xmlns:a16="http://schemas.microsoft.com/office/drawing/2014/main" id="{CD6B4ACC-6A48-AB8B-E4C3-F26B17C2665F}"/>
              </a:ext>
            </a:extLst>
          </p:cNvPr>
          <p:cNvPicPr>
            <a:picLocks noChangeAspect="1"/>
          </p:cNvPicPr>
          <p:nvPr/>
        </p:nvPicPr>
        <p:blipFill>
          <a:blip r:embed="rId3"/>
          <a:stretch>
            <a:fillRect/>
          </a:stretch>
        </p:blipFill>
        <p:spPr>
          <a:xfrm>
            <a:off x="1131050" y="3738841"/>
            <a:ext cx="3953172" cy="2141126"/>
          </a:xfrm>
          <a:prstGeom prst="rect">
            <a:avLst/>
          </a:prstGeom>
        </p:spPr>
      </p:pic>
      <p:sp>
        <p:nvSpPr>
          <p:cNvPr id="13" name="Content Placeholder 8">
            <a:extLst>
              <a:ext uri="{FF2B5EF4-FFF2-40B4-BE49-F238E27FC236}">
                <a16:creationId xmlns:a16="http://schemas.microsoft.com/office/drawing/2014/main" id="{9913BCE0-07ED-60DE-ADAD-E365946473A1}"/>
              </a:ext>
            </a:extLst>
          </p:cNvPr>
          <p:cNvSpPr>
            <a:spLocks/>
          </p:cNvSpPr>
          <p:nvPr/>
        </p:nvSpPr>
        <p:spPr>
          <a:xfrm>
            <a:off x="5535733" y="3771356"/>
            <a:ext cx="2224259" cy="2213533"/>
          </a:xfrm>
          <a:prstGeom prst="rect">
            <a:avLst/>
          </a:prstGeom>
        </p:spPr>
        <p:txBody>
          <a:bodyPr anchor="ctr">
            <a:normAutofit/>
          </a:bodyPr>
          <a:lstStyle/>
          <a:p>
            <a:pPr defTabSz="443484">
              <a:spcAft>
                <a:spcPts val="600"/>
              </a:spcAft>
            </a:pPr>
            <a:r>
              <a:rPr lang="en-US" sz="1601" b="1" u="sng" kern="1200" dirty="0">
                <a:solidFill>
                  <a:schemeClr val="tx1"/>
                </a:solidFill>
                <a:latin typeface="Calibri" panose="020F0502020204030204" pitchFamily="34" charset="0"/>
                <a:ea typeface="+mn-ea"/>
                <a:cs typeface="Calibri" panose="020F0502020204030204" pitchFamily="34" charset="0"/>
              </a:rPr>
              <a:t>Shared Risk Factors</a:t>
            </a:r>
            <a:endParaRPr lang="en-US" sz="1601" b="1" kern="1200" dirty="0">
              <a:solidFill>
                <a:schemeClr val="tx1"/>
              </a:solidFill>
              <a:latin typeface="Calibri" panose="020F0502020204030204" pitchFamily="34" charset="0"/>
              <a:ea typeface="+mn-ea"/>
              <a:cs typeface="Calibri" panose="020F0502020204030204" pitchFamily="34" charset="0"/>
            </a:endParaRPr>
          </a:p>
          <a:p>
            <a:pPr marL="443484" lvl="1" defTabSz="443484">
              <a:spcAft>
                <a:spcPts val="600"/>
              </a:spcAft>
            </a:pPr>
            <a:r>
              <a:rPr lang="en-US" sz="1601" kern="1200" dirty="0">
                <a:solidFill>
                  <a:schemeClr val="tx1"/>
                </a:solidFill>
                <a:latin typeface="Calibri" panose="020F0502020204030204" pitchFamily="34" charset="0"/>
                <a:ea typeface="+mn-ea"/>
                <a:cs typeface="Calibri" panose="020F0502020204030204" pitchFamily="34" charset="0"/>
              </a:rPr>
              <a:t>Older age</a:t>
            </a:r>
          </a:p>
          <a:p>
            <a:pPr marL="443484" lvl="1" defTabSz="443484">
              <a:spcAft>
                <a:spcPts val="600"/>
              </a:spcAft>
            </a:pPr>
            <a:r>
              <a:rPr lang="en-US" sz="1601" kern="1200" dirty="0">
                <a:solidFill>
                  <a:schemeClr val="tx1"/>
                </a:solidFill>
                <a:latin typeface="Calibri" panose="020F0502020204030204" pitchFamily="34" charset="0"/>
                <a:ea typeface="+mn-ea"/>
                <a:cs typeface="Calibri" panose="020F0502020204030204" pitchFamily="34" charset="0"/>
              </a:rPr>
              <a:t>Baseline cognitive impairment</a:t>
            </a:r>
          </a:p>
          <a:p>
            <a:pPr marL="443484" lvl="1" defTabSz="443484">
              <a:spcAft>
                <a:spcPts val="600"/>
              </a:spcAft>
            </a:pPr>
            <a:r>
              <a:rPr lang="en-US" sz="1601" kern="1200" dirty="0">
                <a:solidFill>
                  <a:schemeClr val="tx1"/>
                </a:solidFill>
                <a:latin typeface="Calibri" panose="020F0502020204030204" pitchFamily="34" charset="0"/>
                <a:ea typeface="+mn-ea"/>
                <a:cs typeface="Calibri" panose="020F0502020204030204" pitchFamily="34" charset="0"/>
              </a:rPr>
              <a:t>Baseline functional impairment</a:t>
            </a:r>
          </a:p>
          <a:p>
            <a:pPr marL="443484" lvl="1" defTabSz="443484">
              <a:spcAft>
                <a:spcPts val="600"/>
              </a:spcAft>
            </a:pPr>
            <a:r>
              <a:rPr lang="en-US" sz="1601" kern="1200" dirty="0">
                <a:solidFill>
                  <a:schemeClr val="tx1"/>
                </a:solidFill>
                <a:latin typeface="Calibri" panose="020F0502020204030204" pitchFamily="34" charset="0"/>
                <a:ea typeface="+mn-ea"/>
                <a:cs typeface="Calibri" panose="020F0502020204030204" pitchFamily="34" charset="0"/>
              </a:rPr>
              <a:t>Impaired mobility</a:t>
            </a:r>
            <a:endParaRPr lang="en-US" sz="1601" b="1" kern="1200" dirty="0">
              <a:solidFill>
                <a:schemeClr val="tx1"/>
              </a:solidFill>
              <a:latin typeface="Calibri" panose="020F0502020204030204" pitchFamily="34" charset="0"/>
              <a:ea typeface="+mn-ea"/>
              <a:cs typeface="Calibri" panose="020F0502020204030204" pitchFamily="34" charset="0"/>
            </a:endParaRPr>
          </a:p>
          <a:p>
            <a:pPr lvl="1">
              <a:spcAft>
                <a:spcPts val="600"/>
              </a:spcAft>
            </a:pPr>
            <a:endParaRPr lang="en-US" sz="165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34BB14F-B3CB-0781-98EE-C5591B7B0B70}"/>
              </a:ext>
            </a:extLst>
          </p:cNvPr>
          <p:cNvSpPr txBox="1"/>
          <p:nvPr/>
        </p:nvSpPr>
        <p:spPr>
          <a:xfrm>
            <a:off x="1131049" y="6240873"/>
            <a:ext cx="7002375" cy="361143"/>
          </a:xfrm>
          <a:prstGeom prst="rect">
            <a:avLst/>
          </a:prstGeom>
          <a:noFill/>
        </p:spPr>
        <p:txBody>
          <a:bodyPr wrap="square">
            <a:spAutoFit/>
          </a:bodyPr>
          <a:lstStyle/>
          <a:p>
            <a:pPr defTabSz="443484">
              <a:spcAft>
                <a:spcPts val="600"/>
              </a:spcAft>
            </a:pPr>
            <a:r>
              <a:rPr lang="en-US" sz="873" kern="1200" dirty="0">
                <a:solidFill>
                  <a:schemeClr val="tx1"/>
                </a:solidFill>
                <a:latin typeface="Calibri" panose="020F0502020204030204" pitchFamily="34" charset="0"/>
                <a:ea typeface="+mn-ea"/>
                <a:cs typeface="Calibri" panose="020F0502020204030204" pitchFamily="34" charset="0"/>
              </a:rPr>
              <a:t>Inouye SK, </a:t>
            </a:r>
            <a:r>
              <a:rPr lang="en-US" sz="873" kern="1200" dirty="0" err="1">
                <a:solidFill>
                  <a:schemeClr val="tx1"/>
                </a:solidFill>
                <a:latin typeface="Calibri" panose="020F0502020204030204" pitchFamily="34" charset="0"/>
                <a:ea typeface="+mn-ea"/>
                <a:cs typeface="Calibri" panose="020F0502020204030204" pitchFamily="34" charset="0"/>
              </a:rPr>
              <a:t>Studenski</a:t>
            </a:r>
            <a:r>
              <a:rPr lang="en-US" sz="873" kern="1200" dirty="0">
                <a:solidFill>
                  <a:schemeClr val="tx1"/>
                </a:solidFill>
                <a:latin typeface="Calibri" panose="020F0502020204030204" pitchFamily="34" charset="0"/>
                <a:ea typeface="+mn-ea"/>
                <a:cs typeface="Calibri" panose="020F0502020204030204" pitchFamily="34" charset="0"/>
              </a:rPr>
              <a:t> S, Tinetti ME, </a:t>
            </a:r>
            <a:r>
              <a:rPr lang="en-US" sz="873" kern="1200" dirty="0" err="1">
                <a:solidFill>
                  <a:schemeClr val="tx1"/>
                </a:solidFill>
                <a:latin typeface="Calibri" panose="020F0502020204030204" pitchFamily="34" charset="0"/>
                <a:ea typeface="+mn-ea"/>
                <a:cs typeface="Calibri" panose="020F0502020204030204" pitchFamily="34" charset="0"/>
              </a:rPr>
              <a:t>Kuchel</a:t>
            </a:r>
            <a:r>
              <a:rPr lang="en-US" sz="873" kern="1200" dirty="0">
                <a:solidFill>
                  <a:schemeClr val="tx1"/>
                </a:solidFill>
                <a:latin typeface="Calibri" panose="020F0502020204030204" pitchFamily="34" charset="0"/>
                <a:ea typeface="+mn-ea"/>
                <a:cs typeface="Calibri" panose="020F0502020204030204" pitchFamily="34" charset="0"/>
              </a:rPr>
              <a:t> GA. Geriatric syndromes: clinical, research, and policy implications of a core geriatric concept. J Am </a:t>
            </a:r>
            <a:r>
              <a:rPr lang="en-US" sz="873" kern="1200" dirty="0" err="1">
                <a:solidFill>
                  <a:schemeClr val="tx1"/>
                </a:solidFill>
                <a:latin typeface="Calibri" panose="020F0502020204030204" pitchFamily="34" charset="0"/>
                <a:ea typeface="+mn-ea"/>
                <a:cs typeface="Calibri" panose="020F0502020204030204" pitchFamily="34" charset="0"/>
              </a:rPr>
              <a:t>Geriatr</a:t>
            </a:r>
            <a:r>
              <a:rPr lang="en-US" sz="873" kern="1200" dirty="0">
                <a:solidFill>
                  <a:schemeClr val="tx1"/>
                </a:solidFill>
                <a:latin typeface="Calibri" panose="020F0502020204030204" pitchFamily="34" charset="0"/>
                <a:ea typeface="+mn-ea"/>
                <a:cs typeface="Calibri" panose="020F0502020204030204" pitchFamily="34" charset="0"/>
              </a:rPr>
              <a:t> Soc. 2007;55(5):780-791. doi:10.1111/j.1532-5415.2007.01156.x</a:t>
            </a:r>
            <a:endParaRPr lang="en-US"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753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a:extLst>
              <a:ext uri="{FF2B5EF4-FFF2-40B4-BE49-F238E27FC236}">
                <a16:creationId xmlns:a16="http://schemas.microsoft.com/office/drawing/2014/main" id="{429EF9C3-74B3-BC41-97B5-0E92C4901BAD}"/>
              </a:ext>
            </a:extLst>
          </p:cNvPr>
          <p:cNvSpPr>
            <a:spLocks noGrp="1"/>
          </p:cNvSpPr>
          <p:nvPr>
            <p:ph type="title"/>
          </p:nvPr>
        </p:nvSpPr>
        <p:spPr>
          <a:xfrm>
            <a:off x="630936" y="256032"/>
            <a:ext cx="7879842" cy="1014984"/>
          </a:xfrm>
        </p:spPr>
        <p:txBody>
          <a:bodyPr anchor="b">
            <a:normAutofit/>
          </a:bodyPr>
          <a:lstStyle/>
          <a:p>
            <a:r>
              <a:rPr lang="en-US" sz="3700" spc="169" dirty="0">
                <a:cs typeface="Calibri" panose="020F0502020204030204" pitchFamily="34" charset="0"/>
              </a:rPr>
              <a:t>High burden of geriatric conditions</a:t>
            </a:r>
          </a:p>
        </p:txBody>
      </p:sp>
      <p:sp>
        <p:nvSpPr>
          <p:cNvPr id="18" name="Rectangle 17">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F56EEDD8-D417-6663-A2EC-ECCDC19C663F}"/>
              </a:ext>
            </a:extLst>
          </p:cNvPr>
          <p:cNvSpPr/>
          <p:nvPr/>
        </p:nvSpPr>
        <p:spPr>
          <a:xfrm>
            <a:off x="6714248" y="5798832"/>
            <a:ext cx="863613" cy="484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9D4FA36-B8D6-9B30-7BD5-CF64F646D057}"/>
              </a:ext>
            </a:extLst>
          </p:cNvPr>
          <p:cNvSpPr/>
          <p:nvPr/>
        </p:nvSpPr>
        <p:spPr>
          <a:xfrm>
            <a:off x="1437748" y="6278750"/>
            <a:ext cx="6499762" cy="323218"/>
          </a:xfrm>
          <a:prstGeom prst="rect">
            <a:avLst/>
          </a:prstGeom>
        </p:spPr>
        <p:txBody>
          <a:bodyPr wrap="square">
            <a:spAutoFit/>
          </a:bodyPr>
          <a:lstStyle/>
          <a:p>
            <a:pPr defTabSz="438912">
              <a:spcAft>
                <a:spcPts val="600"/>
              </a:spcAft>
            </a:pPr>
            <a:r>
              <a:rPr lang="en-US" sz="756" kern="1200">
                <a:solidFill>
                  <a:schemeClr val="tx1"/>
                </a:solidFill>
                <a:latin typeface="Calibri" panose="020F0502020204030204" pitchFamily="34" charset="0"/>
                <a:ea typeface="+mn-ea"/>
                <a:cs typeface="Calibri" panose="020F0502020204030204" pitchFamily="34" charset="0"/>
              </a:rPr>
              <a:t>Han BH, Cotton BP, </a:t>
            </a:r>
            <a:r>
              <a:rPr lang="en-US" sz="756" kern="1200" err="1">
                <a:solidFill>
                  <a:schemeClr val="tx1"/>
                </a:solidFill>
                <a:latin typeface="Calibri" panose="020F0502020204030204" pitchFamily="34" charset="0"/>
                <a:ea typeface="+mn-ea"/>
                <a:cs typeface="Calibri" panose="020F0502020204030204" pitchFamily="34" charset="0"/>
              </a:rPr>
              <a:t>Polydorou</a:t>
            </a:r>
            <a:r>
              <a:rPr lang="en-US" sz="756" kern="1200">
                <a:solidFill>
                  <a:schemeClr val="tx1"/>
                </a:solidFill>
                <a:latin typeface="Calibri" panose="020F0502020204030204" pitchFamily="34" charset="0"/>
                <a:ea typeface="+mn-ea"/>
                <a:cs typeface="Calibri" panose="020F0502020204030204" pitchFamily="34" charset="0"/>
              </a:rPr>
              <a:t> S, et al. Geriatric Conditions Among Middle-aged and Older Adults on Methadone Maintenance Treatment: A Pilot Study. J Addict Med. 2022;16(1):110-113. </a:t>
            </a:r>
            <a:endParaRPr lang="en-US" sz="788">
              <a:latin typeface="Calibri" panose="020F0502020204030204" pitchFamily="34" charset="0"/>
              <a:cs typeface="Calibri" panose="020F0502020204030204" pitchFamily="34" charset="0"/>
            </a:endParaRPr>
          </a:p>
        </p:txBody>
      </p:sp>
      <p:graphicFrame>
        <p:nvGraphicFramePr>
          <p:cNvPr id="10" name="Chart 9">
            <a:extLst>
              <a:ext uri="{FF2B5EF4-FFF2-40B4-BE49-F238E27FC236}">
                <a16:creationId xmlns:a16="http://schemas.microsoft.com/office/drawing/2014/main" id="{0FA6A9DA-BB68-0F4A-1B95-3710938B3B82}"/>
              </a:ext>
            </a:extLst>
          </p:cNvPr>
          <p:cNvGraphicFramePr/>
          <p:nvPr>
            <p:extLst>
              <p:ext uri="{D42A27DB-BD31-4B8C-83A1-F6EECF244321}">
                <p14:modId xmlns:p14="http://schemas.microsoft.com/office/powerpoint/2010/main" val="982821449"/>
              </p:ext>
            </p:extLst>
          </p:nvPr>
        </p:nvGraphicFramePr>
        <p:xfrm>
          <a:off x="160020" y="1861013"/>
          <a:ext cx="8732520" cy="43968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0405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01FB73-0548-D742-9A6C-BFE569A873CF}"/>
              </a:ext>
            </a:extLst>
          </p:cNvPr>
          <p:cNvSpPr>
            <a:spLocks noGrp="1"/>
          </p:cNvSpPr>
          <p:nvPr>
            <p:ph type="title"/>
          </p:nvPr>
        </p:nvSpPr>
        <p:spPr>
          <a:xfrm>
            <a:off x="836676" y="548640"/>
            <a:ext cx="7626096" cy="1179576"/>
          </a:xfrm>
        </p:spPr>
        <p:txBody>
          <a:bodyPr>
            <a:normAutofit/>
          </a:bodyPr>
          <a:lstStyle/>
          <a:p>
            <a:r>
              <a:rPr lang="en-US" sz="3500" dirty="0">
                <a:cs typeface="Calibri" panose="020F0502020204030204" pitchFamily="34" charset="0"/>
              </a:rPr>
              <a:t>Aging and Increased Risk of Harm</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886D8D3-1228-F644-9571-FB62EBE7F09F}"/>
              </a:ext>
            </a:extLst>
          </p:cNvPr>
          <p:cNvSpPr>
            <a:spLocks noGrp="1"/>
          </p:cNvSpPr>
          <p:nvPr>
            <p:ph idx="1"/>
          </p:nvPr>
        </p:nvSpPr>
        <p:spPr>
          <a:xfrm>
            <a:off x="836676" y="2248280"/>
            <a:ext cx="7626096" cy="3900107"/>
          </a:xfrm>
        </p:spPr>
        <p:txBody>
          <a:bodyPr>
            <a:noAutofit/>
          </a:bodyPr>
          <a:lstStyle/>
          <a:p>
            <a:r>
              <a:rPr lang="en-US" sz="1600" u="sng" dirty="0">
                <a:latin typeface="Calibri" panose="020F0502020204030204" pitchFamily="34" charset="0"/>
                <a:cs typeface="Calibri" panose="020F0502020204030204" pitchFamily="34" charset="0"/>
              </a:rPr>
              <a:t>Physiology</a:t>
            </a:r>
          </a:p>
          <a:p>
            <a:pPr lvl="1"/>
            <a:r>
              <a:rPr lang="en-US" sz="1600" dirty="0">
                <a:latin typeface="Calibri" panose="020F0502020204030204" pitchFamily="34" charset="0"/>
                <a:cs typeface="Calibri" panose="020F0502020204030204" pitchFamily="34" charset="0"/>
              </a:rPr>
              <a:t>Changes in percent body fat, decreased renal function, decreased liver function leads to increased vulnerability to drugs and alcohol </a:t>
            </a:r>
          </a:p>
          <a:p>
            <a:r>
              <a:rPr lang="en-US" sz="1600" u="sng" dirty="0">
                <a:latin typeface="Calibri" panose="020F0502020204030204" pitchFamily="34" charset="0"/>
                <a:cs typeface="Calibri" panose="020F0502020204030204" pitchFamily="34" charset="0"/>
              </a:rPr>
              <a:t>Increased medical complexity</a:t>
            </a:r>
          </a:p>
          <a:p>
            <a:pPr lvl="1"/>
            <a:r>
              <a:rPr lang="en-US" sz="1600" dirty="0">
                <a:latin typeface="Calibri" panose="020F0502020204030204" pitchFamily="34" charset="0"/>
                <a:cs typeface="Calibri" panose="020F0502020204030204" pitchFamily="34" charset="0"/>
              </a:rPr>
              <a:t>Chronic medical conditions (drug-disease interactions)</a:t>
            </a:r>
          </a:p>
          <a:p>
            <a:pPr lvl="1"/>
            <a:r>
              <a:rPr lang="en-US" sz="1600" dirty="0">
                <a:latin typeface="Calibri" panose="020F0502020204030204" pitchFamily="34" charset="0"/>
                <a:cs typeface="Calibri" panose="020F0502020204030204" pitchFamily="34" charset="0"/>
              </a:rPr>
              <a:t>Drug-drug interactions</a:t>
            </a:r>
          </a:p>
          <a:p>
            <a:pPr lvl="1"/>
            <a:r>
              <a:rPr lang="en-US" sz="1600" dirty="0">
                <a:latin typeface="Calibri" panose="020F0502020204030204" pitchFamily="34" charset="0"/>
                <a:cs typeface="Calibri" panose="020F0502020204030204" pitchFamily="34" charset="0"/>
              </a:rPr>
              <a:t>Chronic pain</a:t>
            </a:r>
          </a:p>
          <a:p>
            <a:r>
              <a:rPr lang="en-US" sz="1600" u="sng" dirty="0">
                <a:latin typeface="Calibri" panose="020F0502020204030204" pitchFamily="34" charset="0"/>
                <a:cs typeface="Calibri" panose="020F0502020204030204" pitchFamily="34" charset="0"/>
              </a:rPr>
              <a:t>Increased harm</a:t>
            </a:r>
          </a:p>
          <a:p>
            <a:pPr lvl="1"/>
            <a:r>
              <a:rPr lang="en-US" sz="1600" dirty="0">
                <a:latin typeface="Calibri" panose="020F0502020204030204" pitchFamily="34" charset="0"/>
                <a:cs typeface="Calibri" panose="020F0502020204030204" pitchFamily="34" charset="0"/>
              </a:rPr>
              <a:t>Falls</a:t>
            </a:r>
          </a:p>
          <a:p>
            <a:pPr lvl="1"/>
            <a:r>
              <a:rPr lang="en-US" sz="1600" dirty="0">
                <a:latin typeface="Calibri" panose="020F0502020204030204" pitchFamily="34" charset="0"/>
                <a:cs typeface="Calibri" panose="020F0502020204030204" pitchFamily="34" charset="0"/>
              </a:rPr>
              <a:t>Overdoses and use-associated diagnoses in the setting of chronic medical conditions</a:t>
            </a:r>
          </a:p>
          <a:p>
            <a:pPr lvl="1"/>
            <a:r>
              <a:rPr lang="en-US" sz="1600" dirty="0">
                <a:latin typeface="Calibri" panose="020F0502020204030204" pitchFamily="34" charset="0"/>
                <a:cs typeface="Calibri" panose="020F0502020204030204" pitchFamily="34" charset="0"/>
              </a:rPr>
              <a:t>Delirium </a:t>
            </a:r>
          </a:p>
          <a:p>
            <a:r>
              <a:rPr lang="en-US" sz="1600" u="sng" dirty="0">
                <a:latin typeface="Calibri" panose="020F0502020204030204" pitchFamily="34" charset="0"/>
                <a:cs typeface="Calibri" panose="020F0502020204030204" pitchFamily="34" charset="0"/>
              </a:rPr>
              <a:t>Hospitalization/Transitions of care/Skilled Nursing Facility</a:t>
            </a:r>
          </a:p>
          <a:p>
            <a:pPr lvl="1"/>
            <a:r>
              <a:rPr lang="en-US" sz="1600" dirty="0">
                <a:latin typeface="Calibri" panose="020F0502020204030204" pitchFamily="34" charset="0"/>
                <a:cs typeface="Calibri" panose="020F0502020204030204" pitchFamily="34" charset="0"/>
              </a:rPr>
              <a:t>Withdrawal</a:t>
            </a:r>
          </a:p>
          <a:p>
            <a:pPr lvl="1"/>
            <a:r>
              <a:rPr lang="en-US" sz="1600" dirty="0">
                <a:latin typeface="Calibri" panose="020F0502020204030204" pitchFamily="34" charset="0"/>
                <a:cs typeface="Calibri" panose="020F0502020204030204" pitchFamily="34" charset="0"/>
              </a:rPr>
              <a:t>Patient-directed discharge/Readmissions</a:t>
            </a:r>
          </a:p>
        </p:txBody>
      </p:sp>
    </p:spTree>
    <p:extLst>
      <p:ext uri="{BB962C8B-B14F-4D97-AF65-F5344CB8AC3E}">
        <p14:creationId xmlns:p14="http://schemas.microsoft.com/office/powerpoint/2010/main" val="31636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41435FBA-3413-8563-A413-0E613D4F5D48}"/>
              </a:ext>
            </a:extLst>
          </p:cNvPr>
          <p:cNvSpPr>
            <a:spLocks noGrp="1"/>
          </p:cNvSpPr>
          <p:nvPr>
            <p:ph type="title"/>
          </p:nvPr>
        </p:nvSpPr>
        <p:spPr>
          <a:xfrm>
            <a:off x="418657" y="1365472"/>
            <a:ext cx="8233853" cy="3564636"/>
          </a:xfrm>
        </p:spPr>
        <p:txBody>
          <a:bodyPr vert="horz" lIns="91440" tIns="45720" rIns="91440" bIns="45720" rtlCol="0" anchor="ctr">
            <a:normAutofit/>
          </a:bodyPr>
          <a:lstStyle/>
          <a:p>
            <a:r>
              <a:rPr lang="en-US" sz="2400" b="1" kern="1200" spc="169" dirty="0">
                <a:solidFill>
                  <a:schemeClr val="tx1"/>
                </a:solidFill>
                <a:latin typeface="+mj-lt"/>
                <a:ea typeface="+mj-ea"/>
                <a:cs typeface="+mj-cs"/>
              </a:rPr>
              <a:t>Question #1:</a:t>
            </a:r>
            <a:br>
              <a:rPr lang="en-US" sz="2400" kern="1200" spc="169" dirty="0">
                <a:solidFill>
                  <a:schemeClr val="tx1"/>
                </a:solidFill>
                <a:latin typeface="+mj-lt"/>
                <a:ea typeface="+mj-ea"/>
                <a:cs typeface="+mj-cs"/>
              </a:rPr>
            </a:b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Which of the following best defines frailty?</a:t>
            </a:r>
            <a:br>
              <a:rPr lang="en-US" sz="2400" kern="1200" spc="169" dirty="0">
                <a:solidFill>
                  <a:schemeClr val="tx1"/>
                </a:solidFill>
                <a:latin typeface="+mj-lt"/>
                <a:ea typeface="+mj-ea"/>
                <a:cs typeface="+mj-cs"/>
              </a:rPr>
            </a:b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A. Age-specific</a:t>
            </a: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B. Multimorbidity</a:t>
            </a: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C. Decreased physiologic reserve</a:t>
            </a: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D. Weight loss</a:t>
            </a:r>
          </a:p>
        </p:txBody>
      </p:sp>
      <p:sp>
        <p:nvSpPr>
          <p:cNvPr id="16" name="Rectangle 15">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96012"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208" y="5831269"/>
            <a:ext cx="81953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1556194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41435FBA-3413-8563-A413-0E613D4F5D48}"/>
              </a:ext>
            </a:extLst>
          </p:cNvPr>
          <p:cNvSpPr>
            <a:spLocks noGrp="1"/>
          </p:cNvSpPr>
          <p:nvPr>
            <p:ph type="title"/>
          </p:nvPr>
        </p:nvSpPr>
        <p:spPr>
          <a:xfrm>
            <a:off x="418657" y="1365472"/>
            <a:ext cx="8233853" cy="3564636"/>
          </a:xfrm>
        </p:spPr>
        <p:txBody>
          <a:bodyPr vert="horz" lIns="91440" tIns="45720" rIns="91440" bIns="45720" rtlCol="0" anchor="ctr">
            <a:noAutofit/>
          </a:bodyPr>
          <a:lstStyle/>
          <a:p>
            <a:r>
              <a:rPr lang="en-US" sz="2400" b="1" kern="1200" spc="169" dirty="0">
                <a:solidFill>
                  <a:schemeClr val="tx1"/>
                </a:solidFill>
                <a:latin typeface="+mj-lt"/>
                <a:ea typeface="+mj-ea"/>
                <a:cs typeface="+mj-cs"/>
              </a:rPr>
              <a:t>Question #1:</a:t>
            </a:r>
            <a:br>
              <a:rPr lang="en-US" sz="2400" kern="1200" spc="169" dirty="0">
                <a:solidFill>
                  <a:schemeClr val="tx1"/>
                </a:solidFill>
                <a:latin typeface="+mj-lt"/>
                <a:ea typeface="+mj-ea"/>
                <a:cs typeface="+mj-cs"/>
              </a:rPr>
            </a:b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Which of the following best defines frailty?</a:t>
            </a:r>
            <a:br>
              <a:rPr lang="en-US" sz="2400" kern="1200" spc="169" dirty="0">
                <a:solidFill>
                  <a:schemeClr val="tx1"/>
                </a:solidFill>
                <a:latin typeface="+mj-lt"/>
                <a:ea typeface="+mj-ea"/>
                <a:cs typeface="+mj-cs"/>
              </a:rPr>
            </a:b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A. Age-specific</a:t>
            </a: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B. Multimorbidity</a:t>
            </a:r>
            <a:br>
              <a:rPr lang="en-US" sz="2400" kern="1200" spc="169" dirty="0">
                <a:solidFill>
                  <a:schemeClr val="accent2">
                    <a:lumMod val="75000"/>
                  </a:schemeClr>
                </a:solidFill>
                <a:latin typeface="+mj-lt"/>
                <a:ea typeface="+mj-ea"/>
                <a:cs typeface="+mj-cs"/>
              </a:rPr>
            </a:br>
            <a:r>
              <a:rPr lang="en-US" sz="2400" b="1" kern="1200" spc="169" dirty="0">
                <a:solidFill>
                  <a:schemeClr val="accent2">
                    <a:lumMod val="75000"/>
                  </a:schemeClr>
                </a:solidFill>
                <a:latin typeface="+mj-lt"/>
                <a:ea typeface="+mj-ea"/>
                <a:cs typeface="+mj-cs"/>
              </a:rPr>
              <a:t>C. Decreased physiologic reserve</a:t>
            </a: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D. Weight loss</a:t>
            </a:r>
          </a:p>
        </p:txBody>
      </p:sp>
      <p:sp>
        <p:nvSpPr>
          <p:cNvPr id="16" name="Rectangle 15">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96012"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208" y="5831269"/>
            <a:ext cx="81953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3301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47128CF8-648C-166B-063F-13092F50BB9C}"/>
              </a:ext>
            </a:extLst>
          </p:cNvPr>
          <p:cNvSpPr txBox="1">
            <a:spLocks/>
          </p:cNvSpPr>
          <p:nvPr/>
        </p:nvSpPr>
        <p:spPr>
          <a:xfrm>
            <a:off x="630936" y="256032"/>
            <a:ext cx="7879842" cy="10149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100" kern="1200" spc="169" dirty="0">
                <a:solidFill>
                  <a:schemeClr val="tx1"/>
                </a:solidFill>
                <a:latin typeface="+mj-lt"/>
                <a:ea typeface="+mj-ea"/>
                <a:cs typeface="+mj-cs"/>
              </a:rPr>
              <a:t>Multimorbidity and Acute Care Utilization</a:t>
            </a:r>
          </a:p>
        </p:txBody>
      </p:sp>
      <p:sp>
        <p:nvSpPr>
          <p:cNvPr id="21" name="Rectangle 2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Picture 1" descr="A table of medical information&#10;&#10;Description automatically generated">
            <a:extLst>
              <a:ext uri="{FF2B5EF4-FFF2-40B4-BE49-F238E27FC236}">
                <a16:creationId xmlns:a16="http://schemas.microsoft.com/office/drawing/2014/main" id="{6A7AD7B8-4D6F-F603-C1C9-21D144799F3A}"/>
              </a:ext>
            </a:extLst>
          </p:cNvPr>
          <p:cNvPicPr>
            <a:picLocks noChangeAspect="1"/>
          </p:cNvPicPr>
          <p:nvPr/>
        </p:nvPicPr>
        <p:blipFill>
          <a:blip r:embed="rId3"/>
          <a:stretch>
            <a:fillRect/>
          </a:stretch>
        </p:blipFill>
        <p:spPr>
          <a:xfrm>
            <a:off x="5070308" y="2199699"/>
            <a:ext cx="3354866" cy="3605784"/>
          </a:xfrm>
          <a:prstGeom prst="rect">
            <a:avLst/>
          </a:prstGeom>
        </p:spPr>
      </p:pic>
      <p:pic>
        <p:nvPicPr>
          <p:cNvPr id="3" name="Picture 2" descr="A table of health care information&#10;&#10;Description automatically generated with medium confidence">
            <a:extLst>
              <a:ext uri="{FF2B5EF4-FFF2-40B4-BE49-F238E27FC236}">
                <a16:creationId xmlns:a16="http://schemas.microsoft.com/office/drawing/2014/main" id="{7BF11585-FC14-2B21-009B-42872905C6AB}"/>
              </a:ext>
            </a:extLst>
          </p:cNvPr>
          <p:cNvPicPr>
            <a:picLocks noChangeAspect="1"/>
          </p:cNvPicPr>
          <p:nvPr/>
        </p:nvPicPr>
        <p:blipFill>
          <a:blip r:embed="rId4"/>
          <a:stretch>
            <a:fillRect/>
          </a:stretch>
        </p:blipFill>
        <p:spPr>
          <a:xfrm>
            <a:off x="979799" y="2070729"/>
            <a:ext cx="3589012" cy="3605784"/>
          </a:xfrm>
          <a:prstGeom prst="rect">
            <a:avLst/>
          </a:prstGeom>
        </p:spPr>
      </p:pic>
      <p:sp>
        <p:nvSpPr>
          <p:cNvPr id="4" name="TextBox 3">
            <a:extLst>
              <a:ext uri="{FF2B5EF4-FFF2-40B4-BE49-F238E27FC236}">
                <a16:creationId xmlns:a16="http://schemas.microsoft.com/office/drawing/2014/main" id="{60C138B5-E754-6617-FF9C-6393FA8F216E}"/>
              </a:ext>
            </a:extLst>
          </p:cNvPr>
          <p:cNvSpPr txBox="1"/>
          <p:nvPr/>
        </p:nvSpPr>
        <p:spPr>
          <a:xfrm>
            <a:off x="6557631" y="3360108"/>
            <a:ext cx="5774531" cy="1284967"/>
          </a:xfrm>
          <a:prstGeom prst="rect">
            <a:avLst/>
          </a:prstGeom>
          <a:noFill/>
        </p:spPr>
        <p:txBody>
          <a:bodyPr wrap="square">
            <a:spAutoFit/>
          </a:bodyPr>
          <a:lstStyle/>
          <a:p>
            <a:pPr>
              <a:spcAft>
                <a:spcPts val="600"/>
              </a:spcAft>
            </a:pPr>
            <a:endParaRPr lang="en-US" sz="1350">
              <a:solidFill>
                <a:schemeClr val="tx2"/>
              </a:solidFill>
              <a:latin typeface="Calibri" panose="020F0502020204030204" pitchFamily="34" charset="0"/>
              <a:cs typeface="Calibri" panose="020F0502020204030204" pitchFamily="34" charset="0"/>
            </a:endParaRPr>
          </a:p>
          <a:p>
            <a:pPr>
              <a:spcAft>
                <a:spcPts val="600"/>
              </a:spcAft>
            </a:pPr>
            <a:endParaRPr lang="en-US" sz="1350">
              <a:solidFill>
                <a:schemeClr val="tx2"/>
              </a:solidFill>
              <a:latin typeface="Calibri" panose="020F0502020204030204" pitchFamily="34" charset="0"/>
              <a:cs typeface="Calibri" panose="020F0502020204030204" pitchFamily="34" charset="0"/>
            </a:endParaRPr>
          </a:p>
          <a:p>
            <a:pPr>
              <a:spcAft>
                <a:spcPts val="600"/>
              </a:spcAft>
            </a:pPr>
            <a:br>
              <a:rPr lang="en-US" sz="1350">
                <a:latin typeface="Calibri" panose="020F0502020204030204" pitchFamily="34" charset="0"/>
                <a:cs typeface="Calibri" panose="020F0502020204030204" pitchFamily="34" charset="0"/>
              </a:rPr>
            </a:br>
            <a:br>
              <a:rPr lang="en-US" sz="1350">
                <a:latin typeface="Calibri" panose="020F0502020204030204" pitchFamily="34" charset="0"/>
                <a:cs typeface="Calibri" panose="020F0502020204030204" pitchFamily="34" charset="0"/>
              </a:rPr>
            </a:br>
            <a:endParaRPr lang="en-US" sz="135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4AA0A78-1DB5-EA55-6BC5-AA7CC3A0C8EC}"/>
              </a:ext>
            </a:extLst>
          </p:cNvPr>
          <p:cNvSpPr txBox="1"/>
          <p:nvPr/>
        </p:nvSpPr>
        <p:spPr>
          <a:xfrm>
            <a:off x="1203509" y="5955492"/>
            <a:ext cx="6736978" cy="369332"/>
          </a:xfrm>
          <a:prstGeom prst="rect">
            <a:avLst/>
          </a:prstGeom>
          <a:noFill/>
        </p:spPr>
        <p:txBody>
          <a:bodyPr wrap="square">
            <a:spAutoFit/>
          </a:bodyPr>
          <a:lstStyle/>
          <a:p>
            <a:r>
              <a:rPr lang="en-US" sz="900" dirty="0">
                <a:latin typeface="Calibri" panose="020F0502020204030204" pitchFamily="34" charset="0"/>
                <a:cs typeface="Calibri" panose="020F0502020204030204" pitchFamily="34" charset="0"/>
              </a:rPr>
              <a:t>Han BH, Tuazon E, Y Wei M, </a:t>
            </a:r>
            <a:r>
              <a:rPr lang="en-US" sz="900" dirty="0" err="1">
                <a:latin typeface="Calibri" panose="020F0502020204030204" pitchFamily="34" charset="0"/>
                <a:cs typeface="Calibri" panose="020F0502020204030204" pitchFamily="34" charset="0"/>
              </a:rPr>
              <a:t>Paone</a:t>
            </a:r>
            <a:r>
              <a:rPr lang="en-US" sz="900" dirty="0">
                <a:latin typeface="Calibri" panose="020F0502020204030204" pitchFamily="34" charset="0"/>
                <a:cs typeface="Calibri" panose="020F0502020204030204" pitchFamily="34" charset="0"/>
              </a:rPr>
              <a:t> D. Multimorbidity and Inpatient Utilization Among Older Adults with Opioid Use Disorder in New York City. J Gen Intern Med. 2022;37(7):1634-1640.</a:t>
            </a:r>
          </a:p>
        </p:txBody>
      </p:sp>
    </p:spTree>
    <p:extLst>
      <p:ext uri="{BB962C8B-B14F-4D97-AF65-F5344CB8AC3E}">
        <p14:creationId xmlns:p14="http://schemas.microsoft.com/office/powerpoint/2010/main" val="2861820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47128CF8-648C-166B-063F-13092F50BB9C}"/>
              </a:ext>
            </a:extLst>
          </p:cNvPr>
          <p:cNvSpPr txBox="1">
            <a:spLocks/>
          </p:cNvSpPr>
          <p:nvPr/>
        </p:nvSpPr>
        <p:spPr>
          <a:xfrm>
            <a:off x="630936" y="256032"/>
            <a:ext cx="7879842" cy="10149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100" kern="1200" spc="169" dirty="0">
                <a:solidFill>
                  <a:schemeClr val="tx1"/>
                </a:solidFill>
                <a:latin typeface="+mj-lt"/>
                <a:ea typeface="+mj-ea"/>
                <a:cs typeface="+mj-cs"/>
              </a:rPr>
              <a:t>Multimorbidity and Acute Care Utilization</a:t>
            </a:r>
          </a:p>
        </p:txBody>
      </p:sp>
      <p:sp>
        <p:nvSpPr>
          <p:cNvPr id="21" name="Rectangle 2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DDCF26AF-376D-E24B-512F-41896EED4270}"/>
              </a:ext>
            </a:extLst>
          </p:cNvPr>
          <p:cNvSpPr txBox="1"/>
          <p:nvPr/>
        </p:nvSpPr>
        <p:spPr>
          <a:xfrm>
            <a:off x="953248" y="3029512"/>
            <a:ext cx="7008559" cy="1459887"/>
          </a:xfrm>
          <a:prstGeom prst="rect">
            <a:avLst/>
          </a:prstGeom>
          <a:noFill/>
        </p:spPr>
        <p:txBody>
          <a:bodyPr wrap="square">
            <a:spAutoFit/>
          </a:bodyPr>
          <a:lstStyle/>
          <a:p>
            <a:pPr defTabSz="553212">
              <a:spcAft>
                <a:spcPts val="600"/>
              </a:spcAft>
            </a:pPr>
            <a:endParaRPr lang="en-US" sz="1634" kern="1200">
              <a:solidFill>
                <a:schemeClr val="tx2"/>
              </a:solidFill>
              <a:latin typeface="Arial" panose="020B0604020202020204" pitchFamily="34" charset="0"/>
              <a:ea typeface="+mn-ea"/>
              <a:cs typeface="Arial" panose="020B0604020202020204" pitchFamily="34" charset="0"/>
            </a:endParaRPr>
          </a:p>
          <a:p>
            <a:pPr defTabSz="553212">
              <a:spcAft>
                <a:spcPts val="600"/>
              </a:spcAft>
            </a:pPr>
            <a:endParaRPr lang="en-US" sz="1634" kern="1200">
              <a:solidFill>
                <a:schemeClr val="tx2"/>
              </a:solidFill>
              <a:latin typeface="Arial" panose="020B0604020202020204" pitchFamily="34" charset="0"/>
              <a:ea typeface="+mn-ea"/>
              <a:cs typeface="Arial" panose="020B0604020202020204" pitchFamily="34" charset="0"/>
            </a:endParaRPr>
          </a:p>
          <a:p>
            <a:pPr defTabSz="553212">
              <a:spcAft>
                <a:spcPts val="600"/>
              </a:spcAft>
            </a:pPr>
            <a:br>
              <a:rPr lang="en-US" sz="1634" kern="1200">
                <a:solidFill>
                  <a:schemeClr val="tx1"/>
                </a:solidFill>
                <a:latin typeface="Arial" panose="020B0604020202020204" pitchFamily="34" charset="0"/>
                <a:ea typeface="+mn-ea"/>
                <a:cs typeface="Arial" panose="020B0604020202020204" pitchFamily="34" charset="0"/>
              </a:rPr>
            </a:br>
            <a:br>
              <a:rPr lang="en-US" sz="1634" kern="1200">
                <a:solidFill>
                  <a:schemeClr val="tx1"/>
                </a:solidFill>
                <a:latin typeface="Arial" panose="020B0604020202020204" pitchFamily="34" charset="0"/>
                <a:ea typeface="+mn-ea"/>
                <a:cs typeface="Arial" panose="020B0604020202020204" pitchFamily="34" charset="0"/>
              </a:rPr>
            </a:br>
            <a:endParaRPr lang="en-US" sz="135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D378A73-1EDB-F28F-9E84-5DB0364DA602}"/>
              </a:ext>
            </a:extLst>
          </p:cNvPr>
          <p:cNvSpPr/>
          <p:nvPr/>
        </p:nvSpPr>
        <p:spPr>
          <a:xfrm>
            <a:off x="628650" y="2930080"/>
            <a:ext cx="8072438" cy="2724594"/>
          </a:xfrm>
          <a:prstGeom prst="rect">
            <a:avLst/>
          </a:prstGeom>
          <a:ln cap="flat">
            <a:solidFill>
              <a:schemeClr val="accent1"/>
            </a:solidFill>
            <a:bevel/>
          </a:ln>
        </p:spPr>
        <p:style>
          <a:lnRef idx="2">
            <a:schemeClr val="accent1"/>
          </a:lnRef>
          <a:fillRef idx="1">
            <a:schemeClr val="lt1"/>
          </a:fillRef>
          <a:effectRef idx="0">
            <a:schemeClr val="accent1"/>
          </a:effectRef>
          <a:fontRef idx="minor">
            <a:schemeClr val="dk1"/>
          </a:fontRef>
        </p:style>
        <p:txBody>
          <a:bodyPr rtlCol="0" anchor="ctr"/>
          <a:lstStyle/>
          <a:p>
            <a:pPr algn="ctr" defTabSz="553212">
              <a:spcAft>
                <a:spcPts val="600"/>
              </a:spcAft>
            </a:pPr>
            <a:r>
              <a:rPr lang="en-US" sz="1400" b="1" kern="1200" dirty="0">
                <a:solidFill>
                  <a:schemeClr val="dk1"/>
                </a:solidFill>
                <a:latin typeface="Calibri" panose="020F0502020204030204" pitchFamily="34" charset="0"/>
                <a:cs typeface="Calibri" panose="020F0502020204030204" pitchFamily="34" charset="0"/>
              </a:rPr>
              <a:t>N=3,669 individuals age 55+ with opioid use disorder with hospitalization in 2012</a:t>
            </a:r>
          </a:p>
          <a:p>
            <a:pPr algn="ct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defTabSz="553212">
              <a:spcAft>
                <a:spcPts val="600"/>
              </a:spcAft>
            </a:pPr>
            <a:endParaRPr lang="en-US" sz="1226" kern="1200" dirty="0">
              <a:solidFill>
                <a:schemeClr val="dk1"/>
              </a:solidFill>
              <a:latin typeface="Arial" panose="020B0604020202020204" pitchFamily="34" charset="0"/>
              <a:ea typeface="+mn-ea"/>
              <a:cs typeface="Arial" panose="020B0604020202020204" pitchFamily="34" charset="0"/>
            </a:endParaRPr>
          </a:p>
          <a:p>
            <a:pPr>
              <a:spcAft>
                <a:spcPts val="600"/>
              </a:spcAft>
            </a:pPr>
            <a:endParaRPr lang="en-US" sz="1013"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E1A991D-EF0A-8152-7805-3D500A69A6AD}"/>
              </a:ext>
            </a:extLst>
          </p:cNvPr>
          <p:cNvSpPr/>
          <p:nvPr/>
        </p:nvSpPr>
        <p:spPr>
          <a:xfrm>
            <a:off x="1552227" y="4476669"/>
            <a:ext cx="6108283" cy="588110"/>
          </a:xfrm>
          <a:prstGeom prst="rect">
            <a:avLst/>
          </a:prstGeom>
        </p:spPr>
        <p:txBody>
          <a:bodyPr wrap="square">
            <a:spAutoFit/>
          </a:bodyPr>
          <a:lstStyle/>
          <a:p>
            <a:pPr marL="311182" lvl="1" algn="ctr" defTabSz="553212">
              <a:spcAft>
                <a:spcPts val="600"/>
              </a:spcAft>
            </a:pPr>
            <a:r>
              <a:rPr lang="en-US" sz="1361" b="1" kern="1200" spc="204" dirty="0">
                <a:solidFill>
                  <a:schemeClr val="tx1"/>
                </a:solidFill>
                <a:latin typeface="Arial" panose="020B0604020202020204" pitchFamily="34" charset="0"/>
                <a:ea typeface="+mn-ea"/>
                <a:cs typeface="Arial" panose="020B0604020202020204" pitchFamily="34" charset="0"/>
              </a:rPr>
              <a:t>Number of individuals with 2+ hospitalizations</a:t>
            </a:r>
            <a:r>
              <a:rPr lang="en-US" sz="1361" kern="1200" dirty="0">
                <a:solidFill>
                  <a:schemeClr val="tx1"/>
                </a:solidFill>
                <a:latin typeface="Arial" panose="020B0604020202020204" pitchFamily="34" charset="0"/>
                <a:ea typeface="+mn-ea"/>
                <a:cs typeface="Arial" panose="020B0604020202020204" pitchFamily="34" charset="0"/>
              </a:rPr>
              <a:t>: </a:t>
            </a:r>
          </a:p>
          <a:p>
            <a:pPr marL="553212" lvl="1" algn="ctr" defTabSz="553212">
              <a:spcAft>
                <a:spcPts val="600"/>
              </a:spcAft>
            </a:pPr>
            <a:r>
              <a:rPr lang="en-US" sz="1361" kern="1200" dirty="0">
                <a:solidFill>
                  <a:schemeClr val="tx1"/>
                </a:solidFill>
                <a:latin typeface="Arial" panose="020B0604020202020204" pitchFamily="34" charset="0"/>
                <a:ea typeface="+mn-ea"/>
                <a:cs typeface="Arial" panose="020B0604020202020204" pitchFamily="34" charset="0"/>
              </a:rPr>
              <a:t>     N=2,225 (60.6%)</a:t>
            </a:r>
            <a:endParaRPr lang="en-US" sz="1125"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4A2E9FE-1719-ABCF-4388-28339A248C50}"/>
              </a:ext>
            </a:extLst>
          </p:cNvPr>
          <p:cNvSpPr/>
          <p:nvPr/>
        </p:nvSpPr>
        <p:spPr>
          <a:xfrm>
            <a:off x="1552226" y="5080705"/>
            <a:ext cx="6108282" cy="588110"/>
          </a:xfrm>
          <a:prstGeom prst="rect">
            <a:avLst/>
          </a:prstGeom>
        </p:spPr>
        <p:txBody>
          <a:bodyPr wrap="square">
            <a:spAutoFit/>
          </a:bodyPr>
          <a:lstStyle/>
          <a:p>
            <a:pPr marL="311182" lvl="1" algn="ctr" defTabSz="553212">
              <a:spcAft>
                <a:spcPts val="600"/>
              </a:spcAft>
            </a:pPr>
            <a:r>
              <a:rPr lang="en-US" sz="1361" b="1" kern="1200" spc="204">
                <a:solidFill>
                  <a:schemeClr val="tx1"/>
                </a:solidFill>
                <a:latin typeface="Arial" panose="020B0604020202020204" pitchFamily="34" charset="0"/>
                <a:ea typeface="+mn-ea"/>
                <a:cs typeface="Arial" panose="020B0604020202020204" pitchFamily="34" charset="0"/>
              </a:rPr>
              <a:t>Number of individuals with 7+ hospitalizations: </a:t>
            </a:r>
          </a:p>
          <a:p>
            <a:pPr marL="553212" lvl="1" algn="ctr" defTabSz="553212">
              <a:spcAft>
                <a:spcPts val="600"/>
              </a:spcAft>
            </a:pPr>
            <a:r>
              <a:rPr lang="en-US" sz="1361" kern="1200">
                <a:solidFill>
                  <a:schemeClr val="tx1"/>
                </a:solidFill>
                <a:latin typeface="Arial" panose="020B0604020202020204" pitchFamily="34" charset="0"/>
                <a:ea typeface="+mn-ea"/>
                <a:cs typeface="Arial" panose="020B0604020202020204" pitchFamily="34" charset="0"/>
              </a:rPr>
              <a:t>     N=906 (24.7%)</a:t>
            </a:r>
            <a:endParaRPr lang="en-US" sz="1125">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4A3725F3-FEC2-D501-1652-9CA8494B2472}"/>
              </a:ext>
            </a:extLst>
          </p:cNvPr>
          <p:cNvPicPr>
            <a:picLocks noChangeAspect="1"/>
          </p:cNvPicPr>
          <p:nvPr/>
        </p:nvPicPr>
        <p:blipFill>
          <a:blip r:embed="rId3"/>
          <a:stretch>
            <a:fillRect/>
          </a:stretch>
        </p:blipFill>
        <p:spPr>
          <a:xfrm>
            <a:off x="875734" y="3203117"/>
            <a:ext cx="7560849" cy="828406"/>
          </a:xfrm>
          <a:prstGeom prst="rect">
            <a:avLst/>
          </a:prstGeom>
        </p:spPr>
      </p:pic>
      <p:sp>
        <p:nvSpPr>
          <p:cNvPr id="14" name="Rectangle 13">
            <a:extLst>
              <a:ext uri="{FF2B5EF4-FFF2-40B4-BE49-F238E27FC236}">
                <a16:creationId xmlns:a16="http://schemas.microsoft.com/office/drawing/2014/main" id="{BCBE396C-9C2F-647D-68E3-23D207DDF21C}"/>
              </a:ext>
            </a:extLst>
          </p:cNvPr>
          <p:cNvSpPr/>
          <p:nvPr/>
        </p:nvSpPr>
        <p:spPr>
          <a:xfrm>
            <a:off x="6362771" y="3511166"/>
            <a:ext cx="2152579" cy="5171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13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6571" y="1247775"/>
            <a:ext cx="6858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C3A7825E-44DC-9CD5-FD09-E043BEF7D5D1}"/>
              </a:ext>
            </a:extLst>
          </p:cNvPr>
          <p:cNvSpPr>
            <a:spLocks noGrp="1"/>
          </p:cNvSpPr>
          <p:nvPr>
            <p:ph type="ctrTitle"/>
          </p:nvPr>
        </p:nvSpPr>
        <p:spPr>
          <a:xfrm>
            <a:off x="1353741" y="1442172"/>
            <a:ext cx="6436518" cy="2177328"/>
          </a:xfrm>
        </p:spPr>
        <p:txBody>
          <a:bodyPr anchor="ctr">
            <a:noAutofit/>
          </a:bodyPr>
          <a:lstStyle/>
          <a:p>
            <a:r>
              <a:rPr lang="en-US" sz="3200" b="1" dirty="0">
                <a:effectLst/>
                <a:ea typeface="Arial" panose="020B0604020202020204" pitchFamily="34" charset="0"/>
                <a:cs typeface="Calibri" panose="020F0502020204030204" pitchFamily="34" charset="0"/>
              </a:rPr>
              <a:t>Applying</a:t>
            </a:r>
            <a:r>
              <a:rPr lang="en-US" sz="3200" b="1" spc="2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Geriatric</a:t>
            </a:r>
            <a:r>
              <a:rPr lang="en-US" sz="3200" b="1" spc="2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Principles</a:t>
            </a:r>
            <a:r>
              <a:rPr lang="en-US" sz="3200" b="1" spc="2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to the</a:t>
            </a:r>
            <a:r>
              <a:rPr lang="en-US" sz="3200" b="1" spc="2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Delivery</a:t>
            </a:r>
            <a:r>
              <a:rPr lang="en-US" sz="3200" b="1" spc="2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of Equitable</a:t>
            </a:r>
            <a:r>
              <a:rPr lang="en-US" sz="3200" b="1" spc="2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and Evidence-based Care to</a:t>
            </a:r>
            <a:r>
              <a:rPr lang="en-US" sz="3200" b="1" spc="2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Patients</a:t>
            </a:r>
            <a:r>
              <a:rPr lang="en-US" sz="3200" b="1" spc="2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with</a:t>
            </a:r>
            <a:r>
              <a:rPr lang="en-US" sz="3200" b="1" spc="39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Substance</a:t>
            </a:r>
            <a:r>
              <a:rPr lang="en-US" sz="3200" b="1" spc="4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Use</a:t>
            </a:r>
            <a:r>
              <a:rPr lang="en-US" sz="3200" b="1" spc="39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Disorders</a:t>
            </a:r>
            <a:r>
              <a:rPr lang="en-US" sz="3200" b="1" spc="4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and</a:t>
            </a:r>
            <a:r>
              <a:rPr lang="en-US" sz="3200" b="1" spc="400" dirty="0">
                <a:effectLst/>
                <a:ea typeface="Arial" panose="020B0604020202020204" pitchFamily="34" charset="0"/>
                <a:cs typeface="Calibri" panose="020F0502020204030204" pitchFamily="34" charset="0"/>
              </a:rPr>
              <a:t> </a:t>
            </a:r>
            <a:r>
              <a:rPr lang="en-US" sz="3200" b="1" dirty="0">
                <a:effectLst/>
                <a:ea typeface="Arial" panose="020B0604020202020204" pitchFamily="34" charset="0"/>
                <a:cs typeface="Calibri" panose="020F0502020204030204" pitchFamily="34" charset="0"/>
              </a:rPr>
              <a:t>Multimorbidity</a:t>
            </a:r>
            <a:endParaRPr lang="en-US" sz="3200" dirty="0">
              <a:cs typeface="Calibri" panose="020F0502020204030204" pitchFamily="34" charset="0"/>
            </a:endParaRPr>
          </a:p>
        </p:txBody>
      </p:sp>
      <p:sp>
        <p:nvSpPr>
          <p:cNvPr id="39" name="Rectangle: Rounded Corners 38">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5904" y="3912322"/>
            <a:ext cx="5419335"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9FA3CD-38B1-220A-FDE2-F9BB638DDBD0}"/>
              </a:ext>
            </a:extLst>
          </p:cNvPr>
          <p:cNvSpPr txBox="1"/>
          <p:nvPr/>
        </p:nvSpPr>
        <p:spPr>
          <a:xfrm>
            <a:off x="2286000" y="3912073"/>
            <a:ext cx="4572000" cy="2831544"/>
          </a:xfrm>
          <a:prstGeom prst="rect">
            <a:avLst/>
          </a:prstGeom>
          <a:noFill/>
        </p:spPr>
        <p:txBody>
          <a:bodyPr wrap="square">
            <a:spAutoFit/>
          </a:bodyPr>
          <a:lstStyle/>
          <a:p>
            <a:pPr algn="ctr">
              <a:spcBef>
                <a:spcPts val="0"/>
              </a:spcBef>
            </a:pPr>
            <a:r>
              <a:rPr lang="en-US" sz="2000" dirty="0">
                <a:solidFill>
                  <a:schemeClr val="bg1"/>
                </a:solidFill>
                <a:latin typeface="+mj-lt"/>
              </a:rPr>
              <a:t>AMERSA’s 47th Annual Conference </a:t>
            </a:r>
          </a:p>
          <a:p>
            <a:pPr algn="ctr">
              <a:spcBef>
                <a:spcPts val="0"/>
              </a:spcBef>
            </a:pPr>
            <a:r>
              <a:rPr lang="en-US" sz="2000" dirty="0">
                <a:solidFill>
                  <a:schemeClr val="bg1"/>
                </a:solidFill>
                <a:latin typeface="+mj-lt"/>
              </a:rPr>
              <a:t>Washington, D.C. November 2-4, 2023</a:t>
            </a:r>
          </a:p>
          <a:p>
            <a:pPr algn="ctr">
              <a:spcBef>
                <a:spcPts val="0"/>
              </a:spcBef>
            </a:pPr>
            <a:endParaRPr lang="en-US" sz="2000" dirty="0">
              <a:latin typeface="+mj-lt"/>
            </a:endParaRPr>
          </a:p>
          <a:p>
            <a:pPr algn="ctr">
              <a:spcBef>
                <a:spcPts val="0"/>
              </a:spcBef>
            </a:pPr>
            <a:r>
              <a:rPr lang="en-US" sz="1600" dirty="0" err="1">
                <a:latin typeface="+mj-lt"/>
              </a:rPr>
              <a:t>Mim</a:t>
            </a:r>
            <a:r>
              <a:rPr lang="en-US" sz="1600" dirty="0">
                <a:latin typeface="+mj-lt"/>
              </a:rPr>
              <a:t> Ari, MD</a:t>
            </a:r>
          </a:p>
          <a:p>
            <a:pPr algn="ctr">
              <a:spcBef>
                <a:spcPts val="0"/>
              </a:spcBef>
            </a:pPr>
            <a:r>
              <a:rPr lang="en-US" sz="1600" dirty="0">
                <a:latin typeface="+mj-lt"/>
              </a:rPr>
              <a:t>Kimberly J. Beiting, MD</a:t>
            </a:r>
          </a:p>
          <a:p>
            <a:pPr algn="ctr">
              <a:spcBef>
                <a:spcPts val="0"/>
              </a:spcBef>
            </a:pPr>
            <a:r>
              <a:rPr lang="en-US" sz="1600" dirty="0">
                <a:latin typeface="+mj-lt"/>
              </a:rPr>
              <a:t>Justina L. </a:t>
            </a:r>
            <a:r>
              <a:rPr lang="en-US" sz="1600" dirty="0" err="1">
                <a:latin typeface="+mj-lt"/>
              </a:rPr>
              <a:t>Groeger</a:t>
            </a:r>
            <a:r>
              <a:rPr lang="en-US" sz="1600" dirty="0">
                <a:latin typeface="+mj-lt"/>
              </a:rPr>
              <a:t>, MD, MPH</a:t>
            </a:r>
          </a:p>
          <a:p>
            <a:pPr algn="ctr">
              <a:spcBef>
                <a:spcPts val="0"/>
              </a:spcBef>
            </a:pPr>
            <a:r>
              <a:rPr lang="en-US" sz="1600" dirty="0">
                <a:latin typeface="+mj-lt"/>
              </a:rPr>
              <a:t> Benjamin H. Han, MD</a:t>
            </a:r>
          </a:p>
          <a:p>
            <a:pPr algn="ctr">
              <a:spcBef>
                <a:spcPts val="0"/>
              </a:spcBef>
            </a:pPr>
            <a:r>
              <a:rPr lang="en-US" sz="1600" dirty="0">
                <a:latin typeface="+mj-lt"/>
              </a:rPr>
              <a:t>A. Justine </a:t>
            </a:r>
            <a:r>
              <a:rPr lang="en-US" sz="1600" dirty="0" err="1">
                <a:latin typeface="+mj-lt"/>
              </a:rPr>
              <a:t>Landi</a:t>
            </a:r>
            <a:r>
              <a:rPr lang="en-US" sz="1600" dirty="0">
                <a:latin typeface="+mj-lt"/>
              </a:rPr>
              <a:t>, MD</a:t>
            </a:r>
          </a:p>
          <a:p>
            <a:pPr algn="ctr">
              <a:spcBef>
                <a:spcPts val="0"/>
              </a:spcBef>
            </a:pPr>
            <a:r>
              <a:rPr lang="en-US" sz="1600" dirty="0">
                <a:latin typeface="+mj-lt"/>
              </a:rPr>
              <a:t>Ajay </a:t>
            </a:r>
            <a:r>
              <a:rPr lang="en-US" sz="1600" dirty="0" err="1">
                <a:latin typeface="+mj-lt"/>
              </a:rPr>
              <a:t>Manhapra</a:t>
            </a:r>
            <a:r>
              <a:rPr lang="en-US" sz="1600" dirty="0">
                <a:latin typeface="+mj-lt"/>
              </a:rPr>
              <a:t>, MBBS</a:t>
            </a:r>
          </a:p>
          <a:p>
            <a:pPr algn="ctr">
              <a:spcBef>
                <a:spcPts val="0"/>
              </a:spcBef>
            </a:pPr>
            <a:r>
              <a:rPr lang="en-US" sz="1600" dirty="0" err="1">
                <a:latin typeface="+mj-lt"/>
              </a:rPr>
              <a:t>Vassiliki</a:t>
            </a:r>
            <a:r>
              <a:rPr lang="en-US" sz="1600" dirty="0">
                <a:latin typeface="+mj-lt"/>
              </a:rPr>
              <a:t> </a:t>
            </a:r>
            <a:r>
              <a:rPr lang="en-US" sz="1600" dirty="0" err="1">
                <a:latin typeface="+mj-lt"/>
              </a:rPr>
              <a:t>Pravodelov</a:t>
            </a:r>
            <a:r>
              <a:rPr lang="en-US" sz="1600" dirty="0">
                <a:latin typeface="+mj-lt"/>
              </a:rPr>
              <a:t>, MD FACP</a:t>
            </a:r>
            <a:endParaRPr lang="en-US" sz="2000" dirty="0">
              <a:latin typeface="+mj-lt"/>
            </a:endParaRPr>
          </a:p>
        </p:txBody>
      </p:sp>
    </p:spTree>
    <p:extLst>
      <p:ext uri="{BB962C8B-B14F-4D97-AF65-F5344CB8AC3E}">
        <p14:creationId xmlns:p14="http://schemas.microsoft.com/office/powerpoint/2010/main" val="259206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16F2AE-0091-4E81-7A36-F49248D66666}"/>
              </a:ext>
            </a:extLst>
          </p:cNvPr>
          <p:cNvSpPr>
            <a:spLocks noGrp="1"/>
          </p:cNvSpPr>
          <p:nvPr>
            <p:ph type="title"/>
          </p:nvPr>
        </p:nvSpPr>
        <p:spPr>
          <a:xfrm>
            <a:off x="836676" y="548640"/>
            <a:ext cx="7626096" cy="1179576"/>
          </a:xfrm>
        </p:spPr>
        <p:txBody>
          <a:bodyPr>
            <a:normAutofit/>
          </a:bodyPr>
          <a:lstStyle/>
          <a:p>
            <a:r>
              <a:rPr lang="en-US" sz="3600" dirty="0">
                <a:cs typeface="Calibri" panose="020F0502020204030204" pitchFamily="34" charset="0"/>
              </a:rPr>
              <a:t>Living with multimorbidity is challenging</a:t>
            </a:r>
            <a:endParaRPr lang="en-US" sz="3500" dirty="0"/>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F99E1ABE-A141-0CBB-2057-10EC9D01308F}"/>
              </a:ext>
            </a:extLst>
          </p:cNvPr>
          <p:cNvSpPr txBox="1"/>
          <p:nvPr/>
        </p:nvSpPr>
        <p:spPr>
          <a:xfrm>
            <a:off x="1487151" y="5430331"/>
            <a:ext cx="6396318" cy="369332"/>
          </a:xfrm>
          <a:prstGeom prst="rect">
            <a:avLst/>
          </a:prstGeom>
          <a:noFill/>
        </p:spPr>
        <p:txBody>
          <a:bodyPr wrap="square">
            <a:spAutoFit/>
          </a:bodyPr>
          <a:lstStyle/>
          <a:p>
            <a:r>
              <a:rPr lang="en-US" sz="900">
                <a:latin typeface="Calibri" panose="020F0502020204030204" pitchFamily="34" charset="0"/>
                <a:cs typeface="Calibri" panose="020F0502020204030204" pitchFamily="34" charset="0"/>
              </a:rPr>
              <a:t>Boyd CM, Darer J, Boult C, Fried LP, Boult L, Wu AW. Clinical practice guidelines and quality of care for older patients with multiple comorbid diseases: implications for pay for performance. JAMA. 2005;294(6):716-724. doi:10.1001/jama.294.6.716</a:t>
            </a:r>
            <a:endParaRPr lang="en-US" sz="900" dirty="0">
              <a:latin typeface="Calibri" panose="020F0502020204030204" pitchFamily="34" charset="0"/>
              <a:cs typeface="Calibri" panose="020F0502020204030204" pitchFamily="34" charset="0"/>
            </a:endParaRPr>
          </a:p>
        </p:txBody>
      </p:sp>
      <p:graphicFrame>
        <p:nvGraphicFramePr>
          <p:cNvPr id="5" name="Group 44">
            <a:extLst>
              <a:ext uri="{FF2B5EF4-FFF2-40B4-BE49-F238E27FC236}">
                <a16:creationId xmlns:a16="http://schemas.microsoft.com/office/drawing/2014/main" id="{CFD21C7F-E2B5-85F5-26F2-AE21E0732679}"/>
              </a:ext>
            </a:extLst>
          </p:cNvPr>
          <p:cNvGraphicFramePr>
            <a:graphicFrameLocks noGrp="1"/>
          </p:cNvGraphicFramePr>
          <p:nvPr/>
        </p:nvGraphicFramePr>
        <p:xfrm>
          <a:off x="1562101" y="2292100"/>
          <a:ext cx="6321369" cy="3002976"/>
        </p:xfrm>
        <a:graphic>
          <a:graphicData uri="http://schemas.openxmlformats.org/drawingml/2006/table">
            <a:tbl>
              <a:tblPr/>
              <a:tblGrid>
                <a:gridCol w="463538">
                  <a:extLst>
                    <a:ext uri="{9D8B030D-6E8A-4147-A177-3AD203B41FA5}">
                      <a16:colId xmlns:a16="http://schemas.microsoft.com/office/drawing/2014/main" val="20000"/>
                    </a:ext>
                  </a:extLst>
                </a:gridCol>
                <a:gridCol w="1596630">
                  <a:extLst>
                    <a:ext uri="{9D8B030D-6E8A-4147-A177-3AD203B41FA5}">
                      <a16:colId xmlns:a16="http://schemas.microsoft.com/office/drawing/2014/main" val="20001"/>
                    </a:ext>
                  </a:extLst>
                </a:gridCol>
                <a:gridCol w="1426022">
                  <a:extLst>
                    <a:ext uri="{9D8B030D-6E8A-4147-A177-3AD203B41FA5}">
                      <a16:colId xmlns:a16="http://schemas.microsoft.com/office/drawing/2014/main" val="20002"/>
                    </a:ext>
                  </a:extLst>
                </a:gridCol>
                <a:gridCol w="1097683">
                  <a:extLst>
                    <a:ext uri="{9D8B030D-6E8A-4147-A177-3AD203B41FA5}">
                      <a16:colId xmlns:a16="http://schemas.microsoft.com/office/drawing/2014/main" val="20003"/>
                    </a:ext>
                  </a:extLst>
                </a:gridCol>
                <a:gridCol w="1737496">
                  <a:extLst>
                    <a:ext uri="{9D8B030D-6E8A-4147-A177-3AD203B41FA5}">
                      <a16:colId xmlns:a16="http://schemas.microsoft.com/office/drawing/2014/main" val="20004"/>
                    </a:ext>
                  </a:extLst>
                </a:gridCol>
              </a:tblGrid>
              <a:tr h="3524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a:ln>
                            <a:noFill/>
                          </a:ln>
                          <a:solidFill>
                            <a:srgbClr val="002060"/>
                          </a:solidFill>
                          <a:effectLst/>
                          <a:latin typeface="Arial" charset="0"/>
                          <a:cs typeface="Times New Roman" pitchFamily="18" charset="0"/>
                        </a:rPr>
                        <a:t>Time</a:t>
                      </a: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a:ln>
                            <a:noFill/>
                          </a:ln>
                          <a:solidFill>
                            <a:srgbClr val="002060"/>
                          </a:solidFill>
                          <a:effectLst/>
                          <a:latin typeface="Arial" charset="0"/>
                          <a:cs typeface="Times New Roman" pitchFamily="18" charset="0"/>
                        </a:rPr>
                        <a:t>Medications</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a:ln>
                            <a:noFill/>
                          </a:ln>
                          <a:solidFill>
                            <a:srgbClr val="002060"/>
                          </a:solidFill>
                          <a:effectLst/>
                          <a:latin typeface="Arial" charset="0"/>
                          <a:cs typeface="Times New Roman" pitchFamily="18" charset="0"/>
                        </a:rPr>
                        <a:t>Non-pharmacologic Therapy</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a:ln>
                            <a:noFill/>
                          </a:ln>
                          <a:solidFill>
                            <a:srgbClr val="002060"/>
                          </a:solidFill>
                          <a:effectLst/>
                          <a:latin typeface="Arial" charset="0"/>
                          <a:cs typeface="Times New Roman" pitchFamily="18" charset="0"/>
                        </a:rPr>
                        <a:t>All Day</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a:ln>
                            <a:noFill/>
                          </a:ln>
                          <a:solidFill>
                            <a:srgbClr val="002060"/>
                          </a:solidFill>
                          <a:effectLst/>
                          <a:latin typeface="Arial" charset="0"/>
                          <a:cs typeface="Times New Roman" pitchFamily="18" charset="0"/>
                        </a:rPr>
                        <a:t>Periodic</a:t>
                      </a:r>
                    </a:p>
                  </a:txBody>
                  <a:tcPr marL="51435" marR="51435"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20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7 AM</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rgbClr val="002060"/>
                        </a:solidFill>
                        <a:effectLst/>
                        <a:latin typeface="Arial" charset="0"/>
                      </a:endParaRP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Ipratropium MDI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Alendronate 70mg weekly</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Check feet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Sit upright  30 min.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Check blood sugar </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6">
                  <a:txBody>
                    <a:bodyPr/>
                    <a:lstStyle/>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Joint protection</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Energy conservation</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Exercise (non-weight bearing if severe foot disease, weight bearing for osteoporosis) Muscle strengthening exercises, Aerobic Exercise ROM exercises </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Avoid environmental exposures that might exacerbate COPD</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Wear appropriate footwear</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Albuterol MDI prn</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Limit Alcohol </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Maintain normal body weight</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6">
                  <a:txBody>
                    <a:bodyPr/>
                    <a:lstStyle/>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Pneumonia vaccine, Yearly influenza vaccine </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All provider </a:t>
                      </a:r>
                      <a:r>
                        <a:rPr kumimoji="0" lang="en-US" sz="600" b="0" i="0" u="none" strike="noStrike" cap="none" normalizeH="0" baseline="0" dirty="0" err="1">
                          <a:ln>
                            <a:noFill/>
                          </a:ln>
                          <a:solidFill>
                            <a:srgbClr val="002060"/>
                          </a:solidFill>
                          <a:effectLst/>
                          <a:latin typeface="Arial" charset="0"/>
                        </a:rPr>
                        <a:t>visits:Evaluate</a:t>
                      </a:r>
                      <a:r>
                        <a:rPr kumimoji="0" lang="en-US" sz="600" b="0" i="0" u="none" strike="noStrike" cap="none" normalizeH="0" baseline="0" dirty="0">
                          <a:ln>
                            <a:noFill/>
                          </a:ln>
                          <a:solidFill>
                            <a:srgbClr val="002060"/>
                          </a:solidFill>
                          <a:effectLst/>
                          <a:latin typeface="Arial" charset="0"/>
                        </a:rPr>
                        <a:t> Self-monitoring blood glucose, foot exam and BP </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Quarterly HbA1c, biannual     LFTs</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Yearly creatinine, electrolytes, microalbuminuria, cholesterol </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sng" strike="noStrike" cap="none" normalizeH="0" baseline="0" dirty="0">
                          <a:ln>
                            <a:noFill/>
                          </a:ln>
                          <a:solidFill>
                            <a:srgbClr val="002060"/>
                          </a:solidFill>
                          <a:effectLst/>
                          <a:latin typeface="Arial" charset="0"/>
                        </a:rPr>
                        <a:t>Referrals:</a:t>
                      </a:r>
                      <a:r>
                        <a:rPr kumimoji="0" lang="en-US" sz="600" b="0" i="0" u="none" strike="noStrike" cap="none" normalizeH="0" baseline="0" dirty="0">
                          <a:ln>
                            <a:noFill/>
                          </a:ln>
                          <a:solidFill>
                            <a:srgbClr val="002060"/>
                          </a:solidFill>
                          <a:effectLst/>
                          <a:latin typeface="Arial" charset="0"/>
                        </a:rPr>
                        <a:t> Pulmonary rehabilitation</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Physical Therapy</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DEXA scan every 2 years</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Yearly eye exam</a:t>
                      </a:r>
                    </a:p>
                    <a:p>
                      <a:pPr marL="0" marR="0" lvl="0" indent="0" algn="l" defTabSz="914400" rtl="0" eaLnBrk="1" fontAlgn="base" latinLnBrk="0" hangingPunct="1">
                        <a:lnSpc>
                          <a:spcPct val="100000"/>
                        </a:lnSpc>
                        <a:spcBef>
                          <a:spcPct val="50000"/>
                        </a:spcBef>
                        <a:spcAft>
                          <a:spcPct val="5000"/>
                        </a:spcAft>
                        <a:buClrTx/>
                        <a:buSzTx/>
                        <a:buFontTx/>
                        <a:buNone/>
                        <a:tabLst/>
                      </a:pPr>
                      <a:r>
                        <a:rPr kumimoji="0" lang="en-US" sz="600" b="0" i="0" u="none" strike="noStrike" cap="none" normalizeH="0" baseline="0" dirty="0">
                          <a:ln>
                            <a:noFill/>
                          </a:ln>
                          <a:solidFill>
                            <a:srgbClr val="002060"/>
                          </a:solidFill>
                          <a:effectLst/>
                          <a:latin typeface="Arial" charset="0"/>
                        </a:rPr>
                        <a:t>Medical nutrition therapy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sng" strike="noStrike" cap="none" normalizeH="0" baseline="0" dirty="0">
                          <a:ln>
                            <a:noFill/>
                          </a:ln>
                          <a:solidFill>
                            <a:srgbClr val="002060"/>
                          </a:solidFill>
                          <a:effectLst/>
                          <a:latin typeface="Arial" charset="0"/>
                        </a:rPr>
                        <a:t>Patient Education:</a:t>
                      </a:r>
                      <a:r>
                        <a:rPr kumimoji="0" lang="en-US" sz="600" b="0" i="0" u="none" strike="noStrike" cap="none" normalizeH="0" baseline="0" dirty="0">
                          <a:ln>
                            <a:noFill/>
                          </a:ln>
                          <a:solidFill>
                            <a:srgbClr val="002060"/>
                          </a:solidFill>
                          <a:effectLst/>
                          <a:latin typeface="Arial" charset="0"/>
                        </a:rPr>
                        <a:t> High-risk foot conditions, foot care, foot wear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Osteoarthritis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COPD medication and delivery system training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Diabetes Mellitus </a:t>
                      </a:r>
                    </a:p>
                  </a:txBody>
                  <a:tcPr marL="51435" marR="51435" marT="25718" marB="2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58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8 </a:t>
                      </a:r>
                      <a:r>
                        <a:rPr kumimoji="0" lang="en-US" sz="600" b="0" i="0" u="none" strike="noStrike" cap="none" normalizeH="0" baseline="0">
                          <a:ln>
                            <a:noFill/>
                          </a:ln>
                          <a:solidFill>
                            <a:srgbClr val="002060"/>
                          </a:solidFill>
                          <a:effectLst/>
                          <a:latin typeface="Arial" charset="0"/>
                          <a:sym typeface="Wingdings" pitchFamily="2" charset="2"/>
                        </a:rPr>
                        <a:t>AM</a:t>
                      </a:r>
                      <a:endParaRPr kumimoji="0" lang="en-US" sz="600" b="0" i="0" u="none" strike="noStrike" cap="none" normalizeH="0" baseline="0">
                        <a:ln>
                          <a:noFill/>
                        </a:ln>
                        <a:solidFill>
                          <a:srgbClr val="002060"/>
                        </a:solidFill>
                        <a:effectLst/>
                        <a:latin typeface="Arial" charset="0"/>
                      </a:endParaRP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Eat Breakfast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HCTZ  12.5 mg  Lisinopril 40mg  Glyburide 10 mg  ECASA 81 mg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Metformin 850mg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Naproxen 250mg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Omeprazole 20mg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Calcium + Vit D 500mg </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2.4gm Na, 90mm K, Adequate Mg, </a:t>
                      </a:r>
                      <a:r>
                        <a:rPr kumimoji="0" lang="en-US" sz="600" b="0" i="0" u="none" strike="noStrike" cap="none" normalizeH="0" baseline="0" dirty="0">
                          <a:ln>
                            <a:noFill/>
                          </a:ln>
                          <a:solidFill>
                            <a:srgbClr val="002060"/>
                          </a:solidFill>
                          <a:effectLst/>
                          <a:latin typeface="Arial" charset="0"/>
                          <a:cs typeface="Arial" charset="0"/>
                        </a:rPr>
                        <a:t>↓</a:t>
                      </a:r>
                      <a:r>
                        <a:rPr kumimoji="0" lang="en-US" sz="600" b="0" i="0" u="none" strike="noStrike" cap="none" normalizeH="0" baseline="0" dirty="0">
                          <a:ln>
                            <a:noFill/>
                          </a:ln>
                          <a:solidFill>
                            <a:srgbClr val="002060"/>
                          </a:solidFill>
                          <a:effectLst/>
                          <a:latin typeface="Arial" charset="0"/>
                        </a:rPr>
                        <a:t> cholesterol &amp; saturated fat, medical nutrition therapy for diabetes, DASH </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48520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12 PM</a:t>
                      </a: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Eat Lunch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600" b="0" i="0" u="none" strike="noStrike" cap="none" normalizeH="0" baseline="0">
                          <a:ln>
                            <a:noFill/>
                          </a:ln>
                          <a:solidFill>
                            <a:srgbClr val="002060"/>
                          </a:solidFill>
                          <a:effectLst/>
                          <a:latin typeface="Arial" charset="0"/>
                        </a:rPr>
                        <a:t>Ipratropium MDI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600" b="0" i="0" u="none" strike="noStrike" cap="none" normalizeH="0" baseline="0">
                          <a:ln>
                            <a:noFill/>
                          </a:ln>
                          <a:solidFill>
                            <a:srgbClr val="002060"/>
                          </a:solidFill>
                          <a:effectLst/>
                          <a:latin typeface="Arial" charset="0"/>
                        </a:rPr>
                        <a:t>Calcium+ Vit D 500 mg</a:t>
                      </a:r>
                      <a:endParaRPr kumimoji="0" lang="en-US" sz="600" b="0" i="0" u="none" strike="noStrike" cap="none" normalizeH="0" baseline="0">
                        <a:ln>
                          <a:noFill/>
                        </a:ln>
                        <a:solidFill>
                          <a:srgbClr val="00206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rgbClr val="002060"/>
                        </a:solidFill>
                        <a:effectLst/>
                        <a:latin typeface="Arial" charset="0"/>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Diet as above</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457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5 PM</a:t>
                      </a: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Eat Dinner</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Diet as above</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5983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7 PM</a:t>
                      </a: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Ipratropium MDI</a:t>
                      </a:r>
                      <a:endParaRPr kumimoji="0" lang="de-DE" sz="600" b="0" i="0" u="none" strike="noStrike" cap="none" normalizeH="0" baseline="0">
                        <a:ln>
                          <a:noFill/>
                        </a:ln>
                        <a:solidFill>
                          <a:srgbClr val="002060"/>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600" b="0" i="0" u="none" strike="noStrike" cap="none" normalizeH="0" baseline="0">
                          <a:ln>
                            <a:noFill/>
                          </a:ln>
                          <a:solidFill>
                            <a:srgbClr val="002060"/>
                          </a:solidFill>
                          <a:effectLst/>
                          <a:latin typeface="Arial" charset="0"/>
                        </a:rPr>
                        <a:t>Metformin 850mg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600" b="0" i="0" u="none" strike="noStrike" cap="none" normalizeH="0" baseline="0">
                          <a:ln>
                            <a:noFill/>
                          </a:ln>
                          <a:solidFill>
                            <a:srgbClr val="002060"/>
                          </a:solidFill>
                          <a:effectLst/>
                          <a:latin typeface="Arial" charset="0"/>
                        </a:rPr>
                        <a:t>Naproxen 250mg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sz="600" b="0" i="0" u="none" strike="noStrike" cap="none" normalizeH="0" baseline="0">
                          <a:ln>
                            <a:noFill/>
                          </a:ln>
                          <a:solidFill>
                            <a:srgbClr val="002060"/>
                          </a:solidFill>
                          <a:effectLst/>
                          <a:latin typeface="Arial" charset="0"/>
                        </a:rPr>
                        <a:t>Calcium 500mg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Lovastatin  40mg</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a:ln>
                          <a:noFill/>
                        </a:ln>
                        <a:solidFill>
                          <a:srgbClr val="002060"/>
                        </a:solidFill>
                        <a:effectLst/>
                        <a:latin typeface="Arial" charset="0"/>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434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a:ln>
                            <a:noFill/>
                          </a:ln>
                          <a:solidFill>
                            <a:srgbClr val="002060"/>
                          </a:solidFill>
                          <a:effectLst/>
                          <a:latin typeface="Arial" charset="0"/>
                        </a:rPr>
                        <a:t>11 PM</a:t>
                      </a:r>
                    </a:p>
                  </a:txBody>
                  <a:tcPr marL="51435" marR="51435" marT="25718" marB="2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600" b="0" i="0" u="none" strike="noStrike" cap="none" normalizeH="0" baseline="0" dirty="0">
                          <a:ln>
                            <a:noFill/>
                          </a:ln>
                          <a:solidFill>
                            <a:srgbClr val="002060"/>
                          </a:solidFill>
                          <a:effectLst/>
                          <a:latin typeface="Arial" charset="0"/>
                        </a:rPr>
                        <a:t>Ipratropium  MDI </a:t>
                      </a: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600" b="0" i="0" u="none" strike="noStrike" cap="none" normalizeH="0" baseline="0" dirty="0">
                        <a:ln>
                          <a:noFill/>
                        </a:ln>
                        <a:solidFill>
                          <a:srgbClr val="002060"/>
                        </a:solidFill>
                        <a:effectLst/>
                        <a:latin typeface="Arial" charset="0"/>
                      </a:endParaRPr>
                    </a:p>
                  </a:txBody>
                  <a:tcPr marL="51435" marR="51435" marT="25718" marB="2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bl>
          </a:graphicData>
        </a:graphic>
      </p:graphicFrame>
      <p:grpSp>
        <p:nvGrpSpPr>
          <p:cNvPr id="6" name="Group 5">
            <a:extLst>
              <a:ext uri="{FF2B5EF4-FFF2-40B4-BE49-F238E27FC236}">
                <a16:creationId xmlns:a16="http://schemas.microsoft.com/office/drawing/2014/main" id="{1BFF83E1-8EA5-8A89-3494-45F3BEC79E3D}"/>
              </a:ext>
            </a:extLst>
          </p:cNvPr>
          <p:cNvGrpSpPr/>
          <p:nvPr/>
        </p:nvGrpSpPr>
        <p:grpSpPr>
          <a:xfrm>
            <a:off x="2298461" y="2408532"/>
            <a:ext cx="4803193" cy="2365002"/>
            <a:chOff x="300191" y="1967753"/>
            <a:chExt cx="8539009" cy="4204448"/>
          </a:xfrm>
        </p:grpSpPr>
        <p:sp>
          <p:nvSpPr>
            <p:cNvPr id="7" name="Oval 6">
              <a:extLst>
                <a:ext uri="{FF2B5EF4-FFF2-40B4-BE49-F238E27FC236}">
                  <a16:creationId xmlns:a16="http://schemas.microsoft.com/office/drawing/2014/main" id="{88792504-F5EB-2CBD-FAC0-16159F40A4D4}"/>
                </a:ext>
              </a:extLst>
            </p:cNvPr>
            <p:cNvSpPr/>
            <p:nvPr/>
          </p:nvSpPr>
          <p:spPr>
            <a:xfrm>
              <a:off x="2050996" y="3610430"/>
              <a:ext cx="1149404" cy="103777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06B3D6B6-C786-CBC6-D752-05844511348F}"/>
                </a:ext>
              </a:extLst>
            </p:cNvPr>
            <p:cNvSpPr/>
            <p:nvPr/>
          </p:nvSpPr>
          <p:spPr>
            <a:xfrm>
              <a:off x="2050997" y="1967753"/>
              <a:ext cx="1073205" cy="1004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787B1E8F-86BD-3D4F-418E-94BBDD068D93}"/>
                </a:ext>
              </a:extLst>
            </p:cNvPr>
            <p:cNvSpPr/>
            <p:nvPr/>
          </p:nvSpPr>
          <p:spPr>
            <a:xfrm>
              <a:off x="381000" y="3757278"/>
              <a:ext cx="1143000" cy="1074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84F2DF76-034A-3BD1-E954-75439FD32033}"/>
                </a:ext>
              </a:extLst>
            </p:cNvPr>
            <p:cNvSpPr/>
            <p:nvPr/>
          </p:nvSpPr>
          <p:spPr>
            <a:xfrm>
              <a:off x="2050999" y="5173085"/>
              <a:ext cx="1134035" cy="9991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3E363925-BBCF-AC08-79FA-CFF08E659BA1}"/>
                </a:ext>
              </a:extLst>
            </p:cNvPr>
            <p:cNvSpPr/>
            <p:nvPr/>
          </p:nvSpPr>
          <p:spPr>
            <a:xfrm>
              <a:off x="5678714" y="2286000"/>
              <a:ext cx="1600200" cy="1489933"/>
            </a:xfrm>
            <a:prstGeom prst="ellipse">
              <a:avLst/>
            </a:prstGeom>
            <a:solidFill>
              <a:schemeClr val="accent3">
                <a:lumMod val="60000"/>
                <a:lumOff val="4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940530E7-6F1F-B06B-F606-7BE6F1DE3C4F}"/>
                </a:ext>
              </a:extLst>
            </p:cNvPr>
            <p:cNvSpPr/>
            <p:nvPr/>
          </p:nvSpPr>
          <p:spPr>
            <a:xfrm>
              <a:off x="5410200" y="3357504"/>
              <a:ext cx="1447800" cy="1341290"/>
            </a:xfrm>
            <a:prstGeom prst="ellipse">
              <a:avLst/>
            </a:prstGeom>
            <a:solidFill>
              <a:schemeClr val="accent6">
                <a:lumMod val="60000"/>
                <a:lumOff val="4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F90EB92C-B7FD-14D3-2536-197AC162F0E3}"/>
                </a:ext>
              </a:extLst>
            </p:cNvPr>
            <p:cNvSpPr/>
            <p:nvPr/>
          </p:nvSpPr>
          <p:spPr>
            <a:xfrm>
              <a:off x="6640285" y="3048000"/>
              <a:ext cx="1676400" cy="1531692"/>
            </a:xfrm>
            <a:prstGeom prst="ellipse">
              <a:avLst/>
            </a:prstGeom>
            <a:solidFill>
              <a:schemeClr val="accent2">
                <a:lumMod val="40000"/>
                <a:lumOff val="6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10474799-EDF1-FAC0-2A83-5FB956221EDA}"/>
                </a:ext>
              </a:extLst>
            </p:cNvPr>
            <p:cNvCxnSpPr>
              <a:cxnSpLocks/>
              <a:endCxn id="7" idx="0"/>
            </p:cNvCxnSpPr>
            <p:nvPr/>
          </p:nvCxnSpPr>
          <p:spPr>
            <a:xfrm>
              <a:off x="2618012" y="2909049"/>
              <a:ext cx="7686" cy="7013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6FEA9A-5A84-0EAF-D198-B13AA5F00BC6}"/>
                </a:ext>
              </a:extLst>
            </p:cNvPr>
            <p:cNvCxnSpPr>
              <a:cxnSpLocks/>
              <a:stCxn id="7" idx="4"/>
              <a:endCxn id="13" idx="0"/>
            </p:cNvCxnSpPr>
            <p:nvPr/>
          </p:nvCxnSpPr>
          <p:spPr>
            <a:xfrm flipH="1">
              <a:off x="2618017" y="4648199"/>
              <a:ext cx="7685" cy="524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30C839D-59F1-6C89-B0C8-ED9917F4192C}"/>
                </a:ext>
              </a:extLst>
            </p:cNvPr>
            <p:cNvCxnSpPr/>
            <p:nvPr/>
          </p:nvCxnSpPr>
          <p:spPr>
            <a:xfrm flipH="1">
              <a:off x="1520375" y="4188224"/>
              <a:ext cx="530625"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4E04BE7-72E2-2527-4C3A-11CFA2D6564C}"/>
                </a:ext>
              </a:extLst>
            </p:cNvPr>
            <p:cNvSpPr txBox="1"/>
            <p:nvPr/>
          </p:nvSpPr>
          <p:spPr>
            <a:xfrm>
              <a:off x="2209800" y="3789381"/>
              <a:ext cx="990601" cy="995486"/>
            </a:xfrm>
            <a:prstGeom prst="rect">
              <a:avLst/>
            </a:prstGeom>
            <a:noFill/>
          </p:spPr>
          <p:txBody>
            <a:bodyPr wrap="square" rtlCol="0">
              <a:spAutoFit/>
            </a:bodyPr>
            <a:lstStyle/>
            <a:p>
              <a:pPr defTabSz="512609"/>
              <a:r>
                <a:rPr lang="en-US" sz="1013" dirty="0">
                  <a:solidFill>
                    <a:prstClr val="black"/>
                  </a:solidFill>
                  <a:latin typeface="Calibri" panose="020F0502020204030204" pitchFamily="34" charset="0"/>
                  <a:cs typeface="Calibri" panose="020F0502020204030204" pitchFamily="34" charset="0"/>
                </a:rPr>
                <a:t>Index disease</a:t>
              </a:r>
            </a:p>
          </p:txBody>
        </p:sp>
        <p:sp>
          <p:nvSpPr>
            <p:cNvPr id="22" name="TextBox 21">
              <a:extLst>
                <a:ext uri="{FF2B5EF4-FFF2-40B4-BE49-F238E27FC236}">
                  <a16:creationId xmlns:a16="http://schemas.microsoft.com/office/drawing/2014/main" id="{D14DAEAF-93F9-9A50-A759-5EB9522CCB2E}"/>
                </a:ext>
              </a:extLst>
            </p:cNvPr>
            <p:cNvSpPr txBox="1"/>
            <p:nvPr/>
          </p:nvSpPr>
          <p:spPr>
            <a:xfrm>
              <a:off x="1937711" y="2146612"/>
              <a:ext cx="1260174" cy="718373"/>
            </a:xfrm>
            <a:prstGeom prst="rect">
              <a:avLst/>
            </a:prstGeom>
            <a:noFill/>
          </p:spPr>
          <p:txBody>
            <a:bodyPr wrap="none" rtlCol="0">
              <a:spAutoFit/>
            </a:bodyPr>
            <a:lstStyle/>
            <a:p>
              <a:pPr algn="ctr" defTabSz="512609"/>
              <a:r>
                <a:rPr lang="en-US" sz="1013" dirty="0">
                  <a:solidFill>
                    <a:prstClr val="white"/>
                  </a:solidFill>
                  <a:latin typeface="Calibri" panose="020F0502020204030204" pitchFamily="34" charset="0"/>
                  <a:cs typeface="Calibri" panose="020F0502020204030204" pitchFamily="34" charset="0"/>
                </a:rPr>
                <a:t>Comorbid</a:t>
              </a:r>
            </a:p>
            <a:p>
              <a:pPr algn="ctr" defTabSz="512609"/>
              <a:r>
                <a:rPr lang="en-US" sz="1013" dirty="0">
                  <a:solidFill>
                    <a:prstClr val="white"/>
                  </a:solidFill>
                  <a:latin typeface="Calibri" panose="020F0502020204030204" pitchFamily="34" charset="0"/>
                  <a:cs typeface="Calibri" panose="020F0502020204030204" pitchFamily="34" charset="0"/>
                </a:rPr>
                <a:t>disease</a:t>
              </a:r>
            </a:p>
          </p:txBody>
        </p:sp>
        <p:sp>
          <p:nvSpPr>
            <p:cNvPr id="23" name="TextBox 22">
              <a:extLst>
                <a:ext uri="{FF2B5EF4-FFF2-40B4-BE49-F238E27FC236}">
                  <a16:creationId xmlns:a16="http://schemas.microsoft.com/office/drawing/2014/main" id="{61851362-533E-78C1-AF53-F2515C28CEAD}"/>
                </a:ext>
              </a:extLst>
            </p:cNvPr>
            <p:cNvSpPr txBox="1"/>
            <p:nvPr/>
          </p:nvSpPr>
          <p:spPr>
            <a:xfrm>
              <a:off x="1977307" y="5349477"/>
              <a:ext cx="1260174" cy="718373"/>
            </a:xfrm>
            <a:prstGeom prst="rect">
              <a:avLst/>
            </a:prstGeom>
            <a:noFill/>
          </p:spPr>
          <p:txBody>
            <a:bodyPr wrap="none" rtlCol="0">
              <a:spAutoFit/>
            </a:bodyPr>
            <a:lstStyle/>
            <a:p>
              <a:pPr algn="ctr" defTabSz="512609"/>
              <a:r>
                <a:rPr lang="en-US" sz="1013" dirty="0">
                  <a:solidFill>
                    <a:prstClr val="white"/>
                  </a:solidFill>
                  <a:latin typeface="Calibri" panose="020F0502020204030204" pitchFamily="34" charset="0"/>
                  <a:cs typeface="Calibri" panose="020F0502020204030204" pitchFamily="34" charset="0"/>
                </a:rPr>
                <a:t>Comorbid</a:t>
              </a:r>
            </a:p>
            <a:p>
              <a:pPr algn="ctr" defTabSz="512609"/>
              <a:r>
                <a:rPr lang="en-US" sz="1013" dirty="0">
                  <a:solidFill>
                    <a:prstClr val="white"/>
                  </a:solidFill>
                  <a:latin typeface="Calibri" panose="020F0502020204030204" pitchFamily="34" charset="0"/>
                  <a:cs typeface="Calibri" panose="020F0502020204030204" pitchFamily="34" charset="0"/>
                </a:rPr>
                <a:t>disease</a:t>
              </a:r>
            </a:p>
          </p:txBody>
        </p:sp>
        <p:sp>
          <p:nvSpPr>
            <p:cNvPr id="24" name="TextBox 23">
              <a:extLst>
                <a:ext uri="{FF2B5EF4-FFF2-40B4-BE49-F238E27FC236}">
                  <a16:creationId xmlns:a16="http://schemas.microsoft.com/office/drawing/2014/main" id="{AC8F0EEC-173F-3308-2215-0A46CF58FFB4}"/>
                </a:ext>
              </a:extLst>
            </p:cNvPr>
            <p:cNvSpPr txBox="1"/>
            <p:nvPr/>
          </p:nvSpPr>
          <p:spPr>
            <a:xfrm>
              <a:off x="307315" y="3971463"/>
              <a:ext cx="1260174" cy="718373"/>
            </a:xfrm>
            <a:prstGeom prst="rect">
              <a:avLst/>
            </a:prstGeom>
            <a:noFill/>
          </p:spPr>
          <p:txBody>
            <a:bodyPr wrap="none" rtlCol="0">
              <a:spAutoFit/>
            </a:bodyPr>
            <a:lstStyle/>
            <a:p>
              <a:pPr algn="ctr" defTabSz="512609"/>
              <a:r>
                <a:rPr lang="en-US" sz="1013" dirty="0">
                  <a:solidFill>
                    <a:prstClr val="white"/>
                  </a:solidFill>
                  <a:latin typeface="Calibri" panose="020F0502020204030204" pitchFamily="34" charset="0"/>
                  <a:cs typeface="Calibri" panose="020F0502020204030204" pitchFamily="34" charset="0"/>
                </a:rPr>
                <a:t>Comorbid</a:t>
              </a:r>
            </a:p>
            <a:p>
              <a:pPr algn="ctr" defTabSz="512609"/>
              <a:r>
                <a:rPr lang="en-US" sz="1013" dirty="0">
                  <a:solidFill>
                    <a:prstClr val="white"/>
                  </a:solidFill>
                  <a:latin typeface="Calibri" panose="020F0502020204030204" pitchFamily="34" charset="0"/>
                  <a:cs typeface="Calibri" panose="020F0502020204030204" pitchFamily="34" charset="0"/>
                </a:rPr>
                <a:t>disease</a:t>
              </a:r>
            </a:p>
          </p:txBody>
        </p:sp>
        <p:sp>
          <p:nvSpPr>
            <p:cNvPr id="25" name="Oval 24">
              <a:extLst>
                <a:ext uri="{FF2B5EF4-FFF2-40B4-BE49-F238E27FC236}">
                  <a16:creationId xmlns:a16="http://schemas.microsoft.com/office/drawing/2014/main" id="{A6050A95-B0A3-2258-75D2-2166461B0CA0}"/>
                </a:ext>
              </a:extLst>
            </p:cNvPr>
            <p:cNvSpPr/>
            <p:nvPr/>
          </p:nvSpPr>
          <p:spPr>
            <a:xfrm>
              <a:off x="6301013" y="3971461"/>
              <a:ext cx="1143000" cy="1107888"/>
            </a:xfrm>
            <a:prstGeom prst="ellipse">
              <a:avLst/>
            </a:prstGeom>
            <a:solidFill>
              <a:schemeClr val="accent5">
                <a:lumMod val="40000"/>
                <a:lumOff val="6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1B9990D-914F-7538-D709-13147BC4BBE8}"/>
                </a:ext>
              </a:extLst>
            </p:cNvPr>
            <p:cNvSpPr txBox="1"/>
            <p:nvPr/>
          </p:nvSpPr>
          <p:spPr>
            <a:xfrm>
              <a:off x="6295581" y="5162491"/>
              <a:ext cx="1094887" cy="471924"/>
            </a:xfrm>
            <a:prstGeom prst="rect">
              <a:avLst/>
            </a:prstGeom>
            <a:noFill/>
          </p:spPr>
          <p:txBody>
            <a:bodyPr wrap="none" rtlCol="0">
              <a:spAutoFit/>
            </a:bodyPr>
            <a:lstStyle/>
            <a:p>
              <a:pPr algn="ctr" defTabSz="512609"/>
              <a:r>
                <a:rPr lang="en-US" sz="1125" b="1">
                  <a:solidFill>
                    <a:prstClr val="black"/>
                  </a:solidFill>
                  <a:latin typeface="Calibri" panose="020F0502020204030204" pitchFamily="34" charset="0"/>
                  <a:cs typeface="Calibri" panose="020F0502020204030204" pitchFamily="34" charset="0"/>
                </a:rPr>
                <a:t>Patient</a:t>
              </a:r>
            </a:p>
          </p:txBody>
        </p:sp>
        <p:sp>
          <p:nvSpPr>
            <p:cNvPr id="27" name="TextBox 26">
              <a:extLst>
                <a:ext uri="{FF2B5EF4-FFF2-40B4-BE49-F238E27FC236}">
                  <a16:creationId xmlns:a16="http://schemas.microsoft.com/office/drawing/2014/main" id="{DAB32938-9D49-86E0-55D1-ACFAED513A8B}"/>
                </a:ext>
              </a:extLst>
            </p:cNvPr>
            <p:cNvSpPr txBox="1"/>
            <p:nvPr/>
          </p:nvSpPr>
          <p:spPr>
            <a:xfrm>
              <a:off x="5342098" y="3831261"/>
              <a:ext cx="1223127" cy="441260"/>
            </a:xfrm>
            <a:prstGeom prst="rect">
              <a:avLst/>
            </a:prstGeom>
            <a:noFill/>
          </p:spPr>
          <p:txBody>
            <a:bodyPr wrap="none" rtlCol="0">
              <a:spAutoFit/>
            </a:bodyPr>
            <a:lstStyle/>
            <a:p>
              <a:pPr algn="ctr" defTabSz="512609"/>
              <a:r>
                <a:rPr lang="en-US" sz="1013">
                  <a:solidFill>
                    <a:prstClr val="black"/>
                  </a:solidFill>
                  <a:latin typeface="Calibri" panose="020F0502020204030204" pitchFamily="34" charset="0"/>
                  <a:cs typeface="Calibri" panose="020F0502020204030204" pitchFamily="34" charset="0"/>
                </a:rPr>
                <a:t>condition</a:t>
              </a:r>
            </a:p>
          </p:txBody>
        </p:sp>
        <p:sp>
          <p:nvSpPr>
            <p:cNvPr id="28" name="Rectangle 27">
              <a:extLst>
                <a:ext uri="{FF2B5EF4-FFF2-40B4-BE49-F238E27FC236}">
                  <a16:creationId xmlns:a16="http://schemas.microsoft.com/office/drawing/2014/main" id="{B0ADB48F-164B-44C2-6569-754E79A130B2}"/>
                </a:ext>
              </a:extLst>
            </p:cNvPr>
            <p:cNvSpPr/>
            <p:nvPr/>
          </p:nvSpPr>
          <p:spPr>
            <a:xfrm>
              <a:off x="5867250" y="2678669"/>
              <a:ext cx="1223127" cy="441260"/>
            </a:xfrm>
            <a:prstGeom prst="rect">
              <a:avLst/>
            </a:prstGeom>
          </p:spPr>
          <p:txBody>
            <a:bodyPr wrap="none">
              <a:spAutoFit/>
            </a:bodyPr>
            <a:lstStyle/>
            <a:p>
              <a:pPr algn="ctr" defTabSz="512609"/>
              <a:r>
                <a:rPr lang="en-US" sz="1013">
                  <a:solidFill>
                    <a:prstClr val="black"/>
                  </a:solidFill>
                  <a:latin typeface="Calibri" panose="020F0502020204030204" pitchFamily="34" charset="0"/>
                  <a:cs typeface="Calibri" panose="020F0502020204030204" pitchFamily="34" charset="0"/>
                </a:rPr>
                <a:t>condition</a:t>
              </a:r>
            </a:p>
          </p:txBody>
        </p:sp>
        <p:sp>
          <p:nvSpPr>
            <p:cNvPr id="29" name="Rectangle 28">
              <a:extLst>
                <a:ext uri="{FF2B5EF4-FFF2-40B4-BE49-F238E27FC236}">
                  <a16:creationId xmlns:a16="http://schemas.microsoft.com/office/drawing/2014/main" id="{3E5F2B38-4DAF-C835-0CF8-B63263056FBF}"/>
                </a:ext>
              </a:extLst>
            </p:cNvPr>
            <p:cNvSpPr/>
            <p:nvPr/>
          </p:nvSpPr>
          <p:spPr>
            <a:xfrm>
              <a:off x="6939659" y="3572612"/>
              <a:ext cx="1223127" cy="441260"/>
            </a:xfrm>
            <a:prstGeom prst="rect">
              <a:avLst/>
            </a:prstGeom>
          </p:spPr>
          <p:txBody>
            <a:bodyPr wrap="none">
              <a:spAutoFit/>
            </a:bodyPr>
            <a:lstStyle/>
            <a:p>
              <a:pPr algn="ctr" defTabSz="512609"/>
              <a:r>
                <a:rPr lang="en-US" sz="1013">
                  <a:solidFill>
                    <a:prstClr val="black"/>
                  </a:solidFill>
                  <a:latin typeface="Calibri" panose="020F0502020204030204" pitchFamily="34" charset="0"/>
                  <a:cs typeface="Calibri" panose="020F0502020204030204" pitchFamily="34" charset="0"/>
                </a:rPr>
                <a:t>condition</a:t>
              </a:r>
            </a:p>
          </p:txBody>
        </p:sp>
        <p:sp>
          <p:nvSpPr>
            <p:cNvPr id="30" name="Rectangle 29">
              <a:extLst>
                <a:ext uri="{FF2B5EF4-FFF2-40B4-BE49-F238E27FC236}">
                  <a16:creationId xmlns:a16="http://schemas.microsoft.com/office/drawing/2014/main" id="{7E7EA14D-702F-37BB-94D0-609401CBB209}"/>
                </a:ext>
              </a:extLst>
            </p:cNvPr>
            <p:cNvSpPr/>
            <p:nvPr/>
          </p:nvSpPr>
          <p:spPr>
            <a:xfrm>
              <a:off x="6231456" y="4465762"/>
              <a:ext cx="1223127" cy="441260"/>
            </a:xfrm>
            <a:prstGeom prst="rect">
              <a:avLst/>
            </a:prstGeom>
          </p:spPr>
          <p:txBody>
            <a:bodyPr wrap="none">
              <a:spAutoFit/>
            </a:bodyPr>
            <a:lstStyle/>
            <a:p>
              <a:pPr algn="ctr" defTabSz="512609"/>
              <a:r>
                <a:rPr lang="en-US" sz="1013">
                  <a:solidFill>
                    <a:prstClr val="black"/>
                  </a:solidFill>
                  <a:latin typeface="Calibri" panose="020F0502020204030204" pitchFamily="34" charset="0"/>
                  <a:cs typeface="Calibri" panose="020F0502020204030204" pitchFamily="34" charset="0"/>
                </a:rPr>
                <a:t>condition</a:t>
              </a:r>
            </a:p>
          </p:txBody>
        </p:sp>
        <p:sp>
          <p:nvSpPr>
            <p:cNvPr id="31" name="Right Arrow 30">
              <a:extLst>
                <a:ext uri="{FF2B5EF4-FFF2-40B4-BE49-F238E27FC236}">
                  <a16:creationId xmlns:a16="http://schemas.microsoft.com/office/drawing/2014/main" id="{B99576CA-0A31-450E-BD45-E4069D73F861}"/>
                </a:ext>
              </a:extLst>
            </p:cNvPr>
            <p:cNvSpPr/>
            <p:nvPr/>
          </p:nvSpPr>
          <p:spPr>
            <a:xfrm>
              <a:off x="3657600" y="37338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48F617FF-0D93-23EA-7722-EDCA5839D916}"/>
                </a:ext>
              </a:extLst>
            </p:cNvPr>
            <p:cNvGrpSpPr/>
            <p:nvPr/>
          </p:nvGrpSpPr>
          <p:grpSpPr>
            <a:xfrm>
              <a:off x="300191" y="1967755"/>
              <a:ext cx="8539009" cy="4113797"/>
              <a:chOff x="300191" y="1967755"/>
              <a:chExt cx="8539009" cy="4113797"/>
            </a:xfrm>
          </p:grpSpPr>
          <p:sp>
            <p:nvSpPr>
              <p:cNvPr id="33" name="Oval 32">
                <a:extLst>
                  <a:ext uri="{FF2B5EF4-FFF2-40B4-BE49-F238E27FC236}">
                    <a16:creationId xmlns:a16="http://schemas.microsoft.com/office/drawing/2014/main" id="{B3B1C7A4-8039-81E7-87AF-516FAC4F9DD4}"/>
                  </a:ext>
                </a:extLst>
              </p:cNvPr>
              <p:cNvSpPr/>
              <p:nvPr/>
            </p:nvSpPr>
            <p:spPr>
              <a:xfrm>
                <a:off x="4800600" y="1967755"/>
                <a:ext cx="4038600" cy="3704889"/>
              </a:xfrm>
              <a:prstGeom prst="ellipse">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grpSp>
            <p:nvGrpSpPr>
              <p:cNvPr id="34" name="Group 33">
                <a:extLst>
                  <a:ext uri="{FF2B5EF4-FFF2-40B4-BE49-F238E27FC236}">
                    <a16:creationId xmlns:a16="http://schemas.microsoft.com/office/drawing/2014/main" id="{47E3E02E-E39F-B210-E9F6-59980F24F0CF}"/>
                  </a:ext>
                </a:extLst>
              </p:cNvPr>
              <p:cNvGrpSpPr/>
              <p:nvPr/>
            </p:nvGrpSpPr>
            <p:grpSpPr>
              <a:xfrm>
                <a:off x="300191" y="1981454"/>
                <a:ext cx="8016494" cy="4100098"/>
                <a:chOff x="300191" y="1981454"/>
                <a:chExt cx="8016494" cy="4100098"/>
              </a:xfrm>
            </p:grpSpPr>
            <p:sp>
              <p:nvSpPr>
                <p:cNvPr id="35" name="Oval 34">
                  <a:extLst>
                    <a:ext uri="{FF2B5EF4-FFF2-40B4-BE49-F238E27FC236}">
                      <a16:creationId xmlns:a16="http://schemas.microsoft.com/office/drawing/2014/main" id="{B33DA6B1-AEF1-C586-F395-BE1F8BE10E6E}"/>
                    </a:ext>
                  </a:extLst>
                </p:cNvPr>
                <p:cNvSpPr/>
                <p:nvPr/>
              </p:nvSpPr>
              <p:spPr>
                <a:xfrm>
                  <a:off x="2050996" y="3624131"/>
                  <a:ext cx="1149404" cy="103777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id="{F99E5AF4-A754-74BB-73CF-333904ACE417}"/>
                    </a:ext>
                  </a:extLst>
                </p:cNvPr>
                <p:cNvSpPr/>
                <p:nvPr/>
              </p:nvSpPr>
              <p:spPr>
                <a:xfrm>
                  <a:off x="2050997" y="1981454"/>
                  <a:ext cx="1073205" cy="1004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37" name="Oval 36">
                  <a:extLst>
                    <a:ext uri="{FF2B5EF4-FFF2-40B4-BE49-F238E27FC236}">
                      <a16:creationId xmlns:a16="http://schemas.microsoft.com/office/drawing/2014/main" id="{477810C2-B240-40F5-3739-6EF343340883}"/>
                    </a:ext>
                  </a:extLst>
                </p:cNvPr>
                <p:cNvSpPr/>
                <p:nvPr/>
              </p:nvSpPr>
              <p:spPr>
                <a:xfrm>
                  <a:off x="381000" y="3770979"/>
                  <a:ext cx="1143000" cy="1074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38" name="Oval 37">
                  <a:extLst>
                    <a:ext uri="{FF2B5EF4-FFF2-40B4-BE49-F238E27FC236}">
                      <a16:creationId xmlns:a16="http://schemas.microsoft.com/office/drawing/2014/main" id="{46CB6201-5C9F-F4FB-20AC-881A11F4985F}"/>
                    </a:ext>
                  </a:extLst>
                </p:cNvPr>
                <p:cNvSpPr/>
                <p:nvPr/>
              </p:nvSpPr>
              <p:spPr>
                <a:xfrm>
                  <a:off x="5678714" y="2299701"/>
                  <a:ext cx="1600200" cy="1489933"/>
                </a:xfrm>
                <a:prstGeom prst="ellipse">
                  <a:avLst/>
                </a:prstGeom>
                <a:solidFill>
                  <a:schemeClr val="accent3">
                    <a:lumMod val="60000"/>
                    <a:lumOff val="4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39" name="Oval 38">
                  <a:extLst>
                    <a:ext uri="{FF2B5EF4-FFF2-40B4-BE49-F238E27FC236}">
                      <a16:creationId xmlns:a16="http://schemas.microsoft.com/office/drawing/2014/main" id="{2B317A8B-18A5-71DD-3BC4-4A763D0F5E59}"/>
                    </a:ext>
                  </a:extLst>
                </p:cNvPr>
                <p:cNvSpPr/>
                <p:nvPr/>
              </p:nvSpPr>
              <p:spPr>
                <a:xfrm>
                  <a:off x="5410200" y="3371205"/>
                  <a:ext cx="1447800" cy="1341290"/>
                </a:xfrm>
                <a:prstGeom prst="ellipse">
                  <a:avLst/>
                </a:prstGeom>
                <a:solidFill>
                  <a:schemeClr val="accent6">
                    <a:lumMod val="60000"/>
                    <a:lumOff val="4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31316F5E-6F44-83D8-7161-816916276B2B}"/>
                    </a:ext>
                  </a:extLst>
                </p:cNvPr>
                <p:cNvSpPr/>
                <p:nvPr/>
              </p:nvSpPr>
              <p:spPr>
                <a:xfrm>
                  <a:off x="6640285" y="3061701"/>
                  <a:ext cx="1676400" cy="1531692"/>
                </a:xfrm>
                <a:prstGeom prst="ellipse">
                  <a:avLst/>
                </a:prstGeom>
                <a:solidFill>
                  <a:schemeClr val="accent2">
                    <a:lumMod val="40000"/>
                    <a:lumOff val="6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195D4FB6-D3F6-092A-0F87-EE94276BD070}"/>
                    </a:ext>
                  </a:extLst>
                </p:cNvPr>
                <p:cNvCxnSpPr>
                  <a:cxnSpLocks/>
                  <a:endCxn id="35" idx="0"/>
                </p:cNvCxnSpPr>
                <p:nvPr/>
              </p:nvCxnSpPr>
              <p:spPr>
                <a:xfrm>
                  <a:off x="2618012" y="2922750"/>
                  <a:ext cx="7686" cy="70138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DAA8AF4-4E9C-8F60-FBC7-343276D5D181}"/>
                    </a:ext>
                  </a:extLst>
                </p:cNvPr>
                <p:cNvCxnSpPr>
                  <a:cxnSpLocks/>
                  <a:stCxn id="35" idx="4"/>
                </p:cNvCxnSpPr>
                <p:nvPr/>
              </p:nvCxnSpPr>
              <p:spPr>
                <a:xfrm flipH="1">
                  <a:off x="2618017" y="4661900"/>
                  <a:ext cx="7685" cy="524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F78D7C-CE69-9C15-0262-7FE700E2A0E0}"/>
                    </a:ext>
                  </a:extLst>
                </p:cNvPr>
                <p:cNvCxnSpPr/>
                <p:nvPr/>
              </p:nvCxnSpPr>
              <p:spPr>
                <a:xfrm flipH="1">
                  <a:off x="1520375" y="4201925"/>
                  <a:ext cx="530625"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FFD89DD-4768-48D9-9416-EE8C2F2DE7C3}"/>
                    </a:ext>
                  </a:extLst>
                </p:cNvPr>
                <p:cNvSpPr txBox="1"/>
                <p:nvPr/>
              </p:nvSpPr>
              <p:spPr>
                <a:xfrm>
                  <a:off x="2209800" y="3803083"/>
                  <a:ext cx="990601" cy="656590"/>
                </a:xfrm>
                <a:prstGeom prst="rect">
                  <a:avLst/>
                </a:prstGeom>
                <a:noFill/>
              </p:spPr>
              <p:txBody>
                <a:bodyPr wrap="square" rtlCol="0">
                  <a:spAutoFit/>
                </a:bodyPr>
                <a:lstStyle/>
                <a:p>
                  <a:pPr defTabSz="512609"/>
                  <a:r>
                    <a:rPr lang="en-US" sz="900" dirty="0">
                      <a:solidFill>
                        <a:prstClr val="black"/>
                      </a:solidFill>
                      <a:latin typeface="Calibri" panose="020F0502020204030204" pitchFamily="34" charset="0"/>
                      <a:cs typeface="Calibri" panose="020F0502020204030204" pitchFamily="34" charset="0"/>
                    </a:rPr>
                    <a:t>Index disease</a:t>
                  </a:r>
                </a:p>
              </p:txBody>
            </p:sp>
            <p:sp>
              <p:nvSpPr>
                <p:cNvPr id="45" name="TextBox 44">
                  <a:extLst>
                    <a:ext uri="{FF2B5EF4-FFF2-40B4-BE49-F238E27FC236}">
                      <a16:creationId xmlns:a16="http://schemas.microsoft.com/office/drawing/2014/main" id="{6E431B69-F775-8946-ED8F-D7EFF644BEFA}"/>
                    </a:ext>
                  </a:extLst>
                </p:cNvPr>
                <p:cNvSpPr txBox="1"/>
                <p:nvPr/>
              </p:nvSpPr>
              <p:spPr>
                <a:xfrm>
                  <a:off x="1937711" y="2160313"/>
                  <a:ext cx="1260174" cy="718373"/>
                </a:xfrm>
                <a:prstGeom prst="rect">
                  <a:avLst/>
                </a:prstGeom>
                <a:noFill/>
              </p:spPr>
              <p:txBody>
                <a:bodyPr wrap="none" rtlCol="0">
                  <a:spAutoFit/>
                </a:bodyPr>
                <a:lstStyle/>
                <a:p>
                  <a:pPr algn="ctr" defTabSz="512609"/>
                  <a:r>
                    <a:rPr lang="en-US" sz="1013" dirty="0">
                      <a:solidFill>
                        <a:prstClr val="white"/>
                      </a:solidFill>
                      <a:latin typeface="Calibri" panose="020F0502020204030204" pitchFamily="34" charset="0"/>
                      <a:cs typeface="Calibri" panose="020F0502020204030204" pitchFamily="34" charset="0"/>
                    </a:rPr>
                    <a:t>Comorbid</a:t>
                  </a:r>
                </a:p>
                <a:p>
                  <a:pPr algn="ctr" defTabSz="512609"/>
                  <a:r>
                    <a:rPr lang="en-US" sz="1013" dirty="0">
                      <a:solidFill>
                        <a:prstClr val="white"/>
                      </a:solidFill>
                      <a:latin typeface="Calibri" panose="020F0502020204030204" pitchFamily="34" charset="0"/>
                      <a:cs typeface="Calibri" panose="020F0502020204030204" pitchFamily="34" charset="0"/>
                    </a:rPr>
                    <a:t>disease</a:t>
                  </a:r>
                </a:p>
              </p:txBody>
            </p:sp>
            <p:sp>
              <p:nvSpPr>
                <p:cNvPr id="46" name="TextBox 45">
                  <a:extLst>
                    <a:ext uri="{FF2B5EF4-FFF2-40B4-BE49-F238E27FC236}">
                      <a16:creationId xmlns:a16="http://schemas.microsoft.com/office/drawing/2014/main" id="{2C3F7417-48D6-FDA1-5384-F102690DFD5A}"/>
                    </a:ext>
                  </a:extLst>
                </p:cNvPr>
                <p:cNvSpPr txBox="1"/>
                <p:nvPr/>
              </p:nvSpPr>
              <p:spPr>
                <a:xfrm>
                  <a:off x="1977311" y="5363179"/>
                  <a:ext cx="1260174" cy="718373"/>
                </a:xfrm>
                <a:prstGeom prst="rect">
                  <a:avLst/>
                </a:prstGeom>
                <a:noFill/>
              </p:spPr>
              <p:txBody>
                <a:bodyPr wrap="none" rtlCol="0">
                  <a:spAutoFit/>
                </a:bodyPr>
                <a:lstStyle/>
                <a:p>
                  <a:pPr algn="ctr" defTabSz="512609"/>
                  <a:r>
                    <a:rPr lang="en-US" sz="1013" dirty="0">
                      <a:solidFill>
                        <a:prstClr val="white"/>
                      </a:solidFill>
                      <a:latin typeface="Calibri" panose="020F0502020204030204" pitchFamily="34" charset="0"/>
                      <a:cs typeface="Calibri" panose="020F0502020204030204" pitchFamily="34" charset="0"/>
                    </a:rPr>
                    <a:t>Comorbid</a:t>
                  </a:r>
                </a:p>
                <a:p>
                  <a:pPr algn="ctr" defTabSz="512609"/>
                  <a:r>
                    <a:rPr lang="en-US" sz="1013" dirty="0">
                      <a:solidFill>
                        <a:prstClr val="white"/>
                      </a:solidFill>
                      <a:latin typeface="Calibri" panose="020F0502020204030204" pitchFamily="34" charset="0"/>
                      <a:cs typeface="Calibri" panose="020F0502020204030204" pitchFamily="34" charset="0"/>
                    </a:rPr>
                    <a:t>disease</a:t>
                  </a:r>
                </a:p>
              </p:txBody>
            </p:sp>
            <p:sp>
              <p:nvSpPr>
                <p:cNvPr id="47" name="TextBox 46">
                  <a:extLst>
                    <a:ext uri="{FF2B5EF4-FFF2-40B4-BE49-F238E27FC236}">
                      <a16:creationId xmlns:a16="http://schemas.microsoft.com/office/drawing/2014/main" id="{CC3775E9-D67B-2A2D-512C-1051EFC632CE}"/>
                    </a:ext>
                  </a:extLst>
                </p:cNvPr>
                <p:cNvSpPr txBox="1"/>
                <p:nvPr/>
              </p:nvSpPr>
              <p:spPr>
                <a:xfrm>
                  <a:off x="300191" y="3985164"/>
                  <a:ext cx="1274423" cy="718373"/>
                </a:xfrm>
                <a:prstGeom prst="rect">
                  <a:avLst/>
                </a:prstGeom>
                <a:noFill/>
              </p:spPr>
              <p:txBody>
                <a:bodyPr wrap="none" rtlCol="0">
                  <a:spAutoFit/>
                </a:bodyPr>
                <a:lstStyle/>
                <a:p>
                  <a:pPr algn="ctr" defTabSz="512609"/>
                  <a:r>
                    <a:rPr lang="en-US" sz="1013" b="1" dirty="0">
                      <a:solidFill>
                        <a:prstClr val="white"/>
                      </a:solidFill>
                      <a:latin typeface="Calibri" panose="020F0502020204030204" pitchFamily="34" charset="0"/>
                      <a:cs typeface="Calibri" panose="020F0502020204030204" pitchFamily="34" charset="0"/>
                    </a:rPr>
                    <a:t>Comorbid</a:t>
                  </a:r>
                </a:p>
                <a:p>
                  <a:pPr algn="ctr" defTabSz="512609"/>
                  <a:r>
                    <a:rPr lang="en-US" sz="1013" b="1" dirty="0">
                      <a:solidFill>
                        <a:prstClr val="white"/>
                      </a:solidFill>
                      <a:latin typeface="Calibri" panose="020F0502020204030204" pitchFamily="34" charset="0"/>
                      <a:cs typeface="Calibri" panose="020F0502020204030204" pitchFamily="34" charset="0"/>
                    </a:rPr>
                    <a:t>disease</a:t>
                  </a:r>
                </a:p>
              </p:txBody>
            </p:sp>
            <p:sp>
              <p:nvSpPr>
                <p:cNvPr id="48" name="Oval 47">
                  <a:extLst>
                    <a:ext uri="{FF2B5EF4-FFF2-40B4-BE49-F238E27FC236}">
                      <a16:creationId xmlns:a16="http://schemas.microsoft.com/office/drawing/2014/main" id="{3FD03C8E-09AC-D22D-C4F9-295A441535D5}"/>
                    </a:ext>
                  </a:extLst>
                </p:cNvPr>
                <p:cNvSpPr/>
                <p:nvPr/>
              </p:nvSpPr>
              <p:spPr>
                <a:xfrm>
                  <a:off x="6301013" y="3985162"/>
                  <a:ext cx="1143000" cy="1107888"/>
                </a:xfrm>
                <a:prstGeom prst="ellipse">
                  <a:avLst/>
                </a:prstGeom>
                <a:solidFill>
                  <a:schemeClr val="accent5">
                    <a:lumMod val="40000"/>
                    <a:lumOff val="60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2609"/>
                  <a:endParaRPr lang="en-US" sz="1013">
                    <a:solidFill>
                      <a:prstClr val="white"/>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AE043353-0A7B-AF7A-80BF-B5CF99BF712D}"/>
                    </a:ext>
                  </a:extLst>
                </p:cNvPr>
                <p:cNvSpPr txBox="1"/>
                <p:nvPr/>
              </p:nvSpPr>
              <p:spPr>
                <a:xfrm>
                  <a:off x="6295581" y="5176190"/>
                  <a:ext cx="1094887" cy="471924"/>
                </a:xfrm>
                <a:prstGeom prst="rect">
                  <a:avLst/>
                </a:prstGeom>
                <a:noFill/>
              </p:spPr>
              <p:txBody>
                <a:bodyPr wrap="none" rtlCol="0">
                  <a:spAutoFit/>
                </a:bodyPr>
                <a:lstStyle/>
                <a:p>
                  <a:pPr algn="ctr" defTabSz="512609"/>
                  <a:r>
                    <a:rPr lang="en-US" sz="1125" b="1">
                      <a:solidFill>
                        <a:prstClr val="black"/>
                      </a:solidFill>
                      <a:latin typeface="Calibri" panose="020F0502020204030204" pitchFamily="34" charset="0"/>
                      <a:cs typeface="Calibri" panose="020F0502020204030204" pitchFamily="34" charset="0"/>
                    </a:rPr>
                    <a:t>Patient</a:t>
                  </a:r>
                </a:p>
              </p:txBody>
            </p:sp>
            <p:sp>
              <p:nvSpPr>
                <p:cNvPr id="50" name="TextBox 49">
                  <a:extLst>
                    <a:ext uri="{FF2B5EF4-FFF2-40B4-BE49-F238E27FC236}">
                      <a16:creationId xmlns:a16="http://schemas.microsoft.com/office/drawing/2014/main" id="{C128851D-52D8-BE87-C30A-5982C831D0AD}"/>
                    </a:ext>
                  </a:extLst>
                </p:cNvPr>
                <p:cNvSpPr txBox="1"/>
                <p:nvPr/>
              </p:nvSpPr>
              <p:spPr>
                <a:xfrm>
                  <a:off x="5342099" y="3844962"/>
                  <a:ext cx="1223127" cy="441260"/>
                </a:xfrm>
                <a:prstGeom prst="rect">
                  <a:avLst/>
                </a:prstGeom>
                <a:noFill/>
              </p:spPr>
              <p:txBody>
                <a:bodyPr wrap="none" rtlCol="0">
                  <a:spAutoFit/>
                </a:bodyPr>
                <a:lstStyle/>
                <a:p>
                  <a:pPr algn="ctr" defTabSz="512609"/>
                  <a:r>
                    <a:rPr lang="en-US" sz="1013">
                      <a:solidFill>
                        <a:prstClr val="black"/>
                      </a:solidFill>
                      <a:latin typeface="Calibri" panose="020F0502020204030204" pitchFamily="34" charset="0"/>
                      <a:cs typeface="Calibri" panose="020F0502020204030204" pitchFamily="34" charset="0"/>
                    </a:rPr>
                    <a:t>condition</a:t>
                  </a:r>
                </a:p>
              </p:txBody>
            </p:sp>
            <p:sp>
              <p:nvSpPr>
                <p:cNvPr id="51" name="Rectangle 50">
                  <a:extLst>
                    <a:ext uri="{FF2B5EF4-FFF2-40B4-BE49-F238E27FC236}">
                      <a16:creationId xmlns:a16="http://schemas.microsoft.com/office/drawing/2014/main" id="{371258BE-FCB1-6D22-674C-34ED777C05A8}"/>
                    </a:ext>
                  </a:extLst>
                </p:cNvPr>
                <p:cNvSpPr/>
                <p:nvPr/>
              </p:nvSpPr>
              <p:spPr>
                <a:xfrm>
                  <a:off x="5867251" y="2692370"/>
                  <a:ext cx="1223127" cy="441260"/>
                </a:xfrm>
                <a:prstGeom prst="rect">
                  <a:avLst/>
                </a:prstGeom>
              </p:spPr>
              <p:txBody>
                <a:bodyPr wrap="none">
                  <a:spAutoFit/>
                </a:bodyPr>
                <a:lstStyle/>
                <a:p>
                  <a:pPr algn="ctr" defTabSz="512609"/>
                  <a:r>
                    <a:rPr lang="en-US" sz="1013" dirty="0">
                      <a:solidFill>
                        <a:prstClr val="black"/>
                      </a:solidFill>
                      <a:latin typeface="Calibri" panose="020F0502020204030204" pitchFamily="34" charset="0"/>
                      <a:cs typeface="Calibri" panose="020F0502020204030204" pitchFamily="34" charset="0"/>
                    </a:rPr>
                    <a:t>condition</a:t>
                  </a:r>
                </a:p>
              </p:txBody>
            </p:sp>
            <p:sp>
              <p:nvSpPr>
                <p:cNvPr id="52" name="Rectangle 51">
                  <a:extLst>
                    <a:ext uri="{FF2B5EF4-FFF2-40B4-BE49-F238E27FC236}">
                      <a16:creationId xmlns:a16="http://schemas.microsoft.com/office/drawing/2014/main" id="{92EB00D2-2938-72B3-4625-C2B7E393E040}"/>
                    </a:ext>
                  </a:extLst>
                </p:cNvPr>
                <p:cNvSpPr/>
                <p:nvPr/>
              </p:nvSpPr>
              <p:spPr>
                <a:xfrm>
                  <a:off x="6939658" y="3586313"/>
                  <a:ext cx="1223127" cy="441260"/>
                </a:xfrm>
                <a:prstGeom prst="rect">
                  <a:avLst/>
                </a:prstGeom>
              </p:spPr>
              <p:txBody>
                <a:bodyPr wrap="none">
                  <a:spAutoFit/>
                </a:bodyPr>
                <a:lstStyle/>
                <a:p>
                  <a:pPr algn="ctr" defTabSz="512609"/>
                  <a:r>
                    <a:rPr lang="en-US" sz="1013" dirty="0">
                      <a:solidFill>
                        <a:prstClr val="black"/>
                      </a:solidFill>
                      <a:latin typeface="Calibri" panose="020F0502020204030204" pitchFamily="34" charset="0"/>
                      <a:cs typeface="Calibri" panose="020F0502020204030204" pitchFamily="34" charset="0"/>
                    </a:rPr>
                    <a:t>condition</a:t>
                  </a:r>
                </a:p>
              </p:txBody>
            </p:sp>
            <p:sp>
              <p:nvSpPr>
                <p:cNvPr id="53" name="Rectangle 52">
                  <a:extLst>
                    <a:ext uri="{FF2B5EF4-FFF2-40B4-BE49-F238E27FC236}">
                      <a16:creationId xmlns:a16="http://schemas.microsoft.com/office/drawing/2014/main" id="{E7F1E61E-CAAA-A243-44FF-F6A2BFF11E88}"/>
                    </a:ext>
                  </a:extLst>
                </p:cNvPr>
                <p:cNvSpPr/>
                <p:nvPr/>
              </p:nvSpPr>
              <p:spPr>
                <a:xfrm>
                  <a:off x="6231455" y="4479463"/>
                  <a:ext cx="1223127" cy="441260"/>
                </a:xfrm>
                <a:prstGeom prst="rect">
                  <a:avLst/>
                </a:prstGeom>
              </p:spPr>
              <p:txBody>
                <a:bodyPr wrap="none">
                  <a:spAutoFit/>
                </a:bodyPr>
                <a:lstStyle/>
                <a:p>
                  <a:pPr algn="ctr" defTabSz="512609"/>
                  <a:r>
                    <a:rPr lang="en-US" sz="1013">
                      <a:solidFill>
                        <a:prstClr val="black"/>
                      </a:solidFill>
                      <a:latin typeface="Calibri" panose="020F0502020204030204" pitchFamily="34" charset="0"/>
                      <a:cs typeface="Calibri" panose="020F0502020204030204" pitchFamily="34" charset="0"/>
                    </a:rPr>
                    <a:t>condition</a:t>
                  </a:r>
                </a:p>
              </p:txBody>
            </p:sp>
            <p:sp>
              <p:nvSpPr>
                <p:cNvPr id="54" name="Right Arrow 53">
                  <a:extLst>
                    <a:ext uri="{FF2B5EF4-FFF2-40B4-BE49-F238E27FC236}">
                      <a16:creationId xmlns:a16="http://schemas.microsoft.com/office/drawing/2014/main" id="{690E46C6-92BD-F507-99CD-E0832E9B6558}"/>
                    </a:ext>
                  </a:extLst>
                </p:cNvPr>
                <p:cNvSpPr/>
                <p:nvPr/>
              </p:nvSpPr>
              <p:spPr>
                <a:xfrm>
                  <a:off x="3657600" y="374750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18570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41435FBA-3413-8563-A413-0E613D4F5D48}"/>
              </a:ext>
            </a:extLst>
          </p:cNvPr>
          <p:cNvSpPr>
            <a:spLocks noGrp="1"/>
          </p:cNvSpPr>
          <p:nvPr>
            <p:ph type="title"/>
          </p:nvPr>
        </p:nvSpPr>
        <p:spPr>
          <a:xfrm>
            <a:off x="418657" y="1365472"/>
            <a:ext cx="8233853" cy="3564636"/>
          </a:xfrm>
        </p:spPr>
        <p:txBody>
          <a:bodyPr vert="horz" lIns="91440" tIns="45720" rIns="91440" bIns="45720" rtlCol="0" anchor="ctr">
            <a:normAutofit/>
          </a:bodyPr>
          <a:lstStyle/>
          <a:p>
            <a:r>
              <a:rPr lang="en-US" sz="2400" b="1" kern="1200" spc="169" dirty="0">
                <a:solidFill>
                  <a:schemeClr val="tx1"/>
                </a:solidFill>
                <a:latin typeface="+mj-lt"/>
                <a:ea typeface="+mj-ea"/>
                <a:cs typeface="+mj-cs"/>
              </a:rPr>
              <a:t>Question #2:</a:t>
            </a:r>
            <a:br>
              <a:rPr lang="en-US" sz="2400" b="1" kern="1200" spc="169" dirty="0">
                <a:solidFill>
                  <a:schemeClr val="tx1"/>
                </a:solidFill>
                <a:latin typeface="+mj-lt"/>
                <a:ea typeface="+mj-ea"/>
                <a:cs typeface="+mj-cs"/>
              </a:rPr>
            </a:br>
            <a:br>
              <a:rPr lang="en-US" sz="2400" b="1" kern="1200" spc="169" dirty="0">
                <a:solidFill>
                  <a:schemeClr val="tx1"/>
                </a:solidFill>
                <a:latin typeface="+mj-lt"/>
                <a:ea typeface="+mj-ea"/>
                <a:cs typeface="+mj-cs"/>
              </a:rPr>
            </a:br>
            <a:r>
              <a:rPr lang="en-US" sz="2400" kern="1200" spc="169" dirty="0">
                <a:solidFill>
                  <a:schemeClr val="tx1"/>
                </a:solidFill>
                <a:latin typeface="+mj-lt"/>
                <a:ea typeface="+mj-ea"/>
                <a:cs typeface="+mj-cs"/>
              </a:rPr>
              <a:t>What is the largest driver for high acute health care utilization rates among older adults with opioid use disorder?</a:t>
            </a:r>
            <a:br>
              <a:rPr lang="en-US" sz="2400" kern="1200" spc="169" dirty="0">
                <a:solidFill>
                  <a:schemeClr val="tx1"/>
                </a:solidFill>
                <a:latin typeface="+mj-lt"/>
                <a:ea typeface="+mj-ea"/>
                <a:cs typeface="+mj-cs"/>
              </a:rPr>
            </a:b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A. Age</a:t>
            </a: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B. Multimorbidity</a:t>
            </a: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C. Gender</a:t>
            </a:r>
            <a:br>
              <a:rPr lang="en-US" sz="2400" kern="1200" spc="169" dirty="0">
                <a:solidFill>
                  <a:schemeClr val="tx1"/>
                </a:solidFill>
                <a:latin typeface="+mj-lt"/>
                <a:ea typeface="+mj-ea"/>
                <a:cs typeface="+mj-cs"/>
              </a:rPr>
            </a:br>
            <a:r>
              <a:rPr lang="en-US" sz="2400" kern="1200" spc="169" dirty="0">
                <a:solidFill>
                  <a:schemeClr val="tx1"/>
                </a:solidFill>
                <a:latin typeface="+mj-lt"/>
                <a:ea typeface="+mj-ea"/>
                <a:cs typeface="+mj-cs"/>
              </a:rPr>
              <a:t>D. Neighborhood poverty</a:t>
            </a:r>
          </a:p>
        </p:txBody>
      </p:sp>
      <p:sp>
        <p:nvSpPr>
          <p:cNvPr id="16" name="Rectangle 15">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96012"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208" y="5831269"/>
            <a:ext cx="81953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9368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41435FBA-3413-8563-A413-0E613D4F5D48}"/>
              </a:ext>
            </a:extLst>
          </p:cNvPr>
          <p:cNvSpPr>
            <a:spLocks noGrp="1"/>
          </p:cNvSpPr>
          <p:nvPr>
            <p:ph type="title"/>
          </p:nvPr>
        </p:nvSpPr>
        <p:spPr>
          <a:xfrm>
            <a:off x="418657" y="1365472"/>
            <a:ext cx="8233853" cy="3564636"/>
          </a:xfrm>
        </p:spPr>
        <p:txBody>
          <a:bodyPr vert="horz" lIns="91440" tIns="45720" rIns="91440" bIns="45720" rtlCol="0" anchor="ctr">
            <a:normAutofit/>
          </a:bodyPr>
          <a:lstStyle/>
          <a:p>
            <a:r>
              <a:rPr lang="en-US" sz="2400" b="1" kern="1200" spc="169" dirty="0">
                <a:solidFill>
                  <a:schemeClr val="tx1"/>
                </a:solidFill>
              </a:rPr>
              <a:t>Question #2:</a:t>
            </a:r>
            <a:br>
              <a:rPr lang="en-US" sz="2400" kern="1200" spc="169" dirty="0">
                <a:solidFill>
                  <a:schemeClr val="tx1"/>
                </a:solidFill>
              </a:rPr>
            </a:br>
            <a:br>
              <a:rPr lang="en-US" sz="2400" kern="1200" spc="169" dirty="0">
                <a:solidFill>
                  <a:schemeClr val="tx1"/>
                </a:solidFill>
              </a:rPr>
            </a:br>
            <a:r>
              <a:rPr lang="en-US" sz="2400" kern="1200" spc="169" dirty="0">
                <a:solidFill>
                  <a:schemeClr val="tx1"/>
                </a:solidFill>
                <a:cs typeface="Calibri" panose="020F0502020204030204" pitchFamily="34" charset="0"/>
              </a:rPr>
              <a:t>What is the largest driver for high acute health care utilization rates among older adults with opioid use disorder?</a:t>
            </a:r>
            <a:br>
              <a:rPr lang="en-US" sz="2400" kern="1200" spc="169" dirty="0">
                <a:solidFill>
                  <a:schemeClr val="tx1"/>
                </a:solidFill>
                <a:cs typeface="Calibri" panose="020F0502020204030204" pitchFamily="34" charset="0"/>
              </a:rPr>
            </a:br>
            <a:br>
              <a:rPr lang="en-US" sz="2400" kern="1200" spc="169" dirty="0">
                <a:solidFill>
                  <a:schemeClr val="tx1"/>
                </a:solidFill>
                <a:cs typeface="Calibri" panose="020F0502020204030204" pitchFamily="34" charset="0"/>
              </a:rPr>
            </a:br>
            <a:r>
              <a:rPr lang="en-US" sz="2400" kern="1200" spc="169" dirty="0">
                <a:solidFill>
                  <a:schemeClr val="tx1"/>
                </a:solidFill>
                <a:cs typeface="Calibri" panose="020F0502020204030204" pitchFamily="34" charset="0"/>
              </a:rPr>
              <a:t>A. Age</a:t>
            </a:r>
            <a:br>
              <a:rPr lang="en-US" sz="2400" kern="1200" spc="169" dirty="0">
                <a:solidFill>
                  <a:schemeClr val="tx1"/>
                </a:solidFill>
                <a:cs typeface="Calibri" panose="020F0502020204030204" pitchFamily="34" charset="0"/>
              </a:rPr>
            </a:br>
            <a:r>
              <a:rPr lang="en-US" sz="2400" b="1" kern="1200" spc="169" dirty="0">
                <a:solidFill>
                  <a:schemeClr val="accent2">
                    <a:lumMod val="75000"/>
                  </a:schemeClr>
                </a:solidFill>
                <a:cs typeface="Calibri" panose="020F0502020204030204" pitchFamily="34" charset="0"/>
              </a:rPr>
              <a:t>B. Multimorbidity</a:t>
            </a:r>
            <a:br>
              <a:rPr lang="en-US" sz="2400" kern="1200" spc="169" dirty="0">
                <a:solidFill>
                  <a:schemeClr val="tx1"/>
                </a:solidFill>
                <a:cs typeface="Calibri" panose="020F0502020204030204" pitchFamily="34" charset="0"/>
              </a:rPr>
            </a:br>
            <a:r>
              <a:rPr lang="en-US" sz="2400" kern="1200" spc="169" dirty="0">
                <a:solidFill>
                  <a:schemeClr val="tx1"/>
                </a:solidFill>
                <a:cs typeface="Calibri" panose="020F0502020204030204" pitchFamily="34" charset="0"/>
              </a:rPr>
              <a:t>C. Gender</a:t>
            </a:r>
            <a:br>
              <a:rPr lang="en-US" sz="2400" kern="1200" spc="169" dirty="0">
                <a:solidFill>
                  <a:schemeClr val="tx1"/>
                </a:solidFill>
                <a:cs typeface="Calibri" panose="020F0502020204030204" pitchFamily="34" charset="0"/>
              </a:rPr>
            </a:br>
            <a:r>
              <a:rPr lang="en-US" sz="2400" kern="1200" spc="169" dirty="0">
                <a:solidFill>
                  <a:schemeClr val="tx1"/>
                </a:solidFill>
                <a:cs typeface="Calibri" panose="020F0502020204030204" pitchFamily="34" charset="0"/>
              </a:rPr>
              <a:t>D. Neighborhood poverty</a:t>
            </a:r>
            <a:endParaRPr lang="en-US" sz="2400" kern="1200" spc="169" dirty="0">
              <a:solidFill>
                <a:schemeClr val="tx1"/>
              </a:solidFill>
            </a:endParaRPr>
          </a:p>
        </p:txBody>
      </p:sp>
      <p:sp>
        <p:nvSpPr>
          <p:cNvPr id="16" name="Rectangle 15">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96012"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208" y="5831269"/>
            <a:ext cx="81953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38576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7E747C-73BF-460D-83FC-64CCD4628C27}"/>
              </a:ext>
            </a:extLst>
          </p:cNvPr>
          <p:cNvSpPr>
            <a:spLocks noGrp="1"/>
          </p:cNvSpPr>
          <p:nvPr>
            <p:ph type="title"/>
          </p:nvPr>
        </p:nvSpPr>
        <p:spPr>
          <a:xfrm>
            <a:off x="836676" y="548640"/>
            <a:ext cx="7626096" cy="1179576"/>
          </a:xfrm>
        </p:spPr>
        <p:txBody>
          <a:bodyPr>
            <a:normAutofit/>
          </a:bodyPr>
          <a:lstStyle/>
          <a:p>
            <a:r>
              <a:rPr lang="en-US" sz="3500">
                <a:cs typeface="Calibri" panose="020F0502020204030204" pitchFamily="34" charset="0"/>
              </a:rPr>
              <a:t>Conclusions</a:t>
            </a:r>
          </a:p>
        </p:txBody>
      </p:sp>
      <p:sp>
        <p:nvSpPr>
          <p:cNvPr id="27" name="Rectangle 2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ubtitle 1">
            <a:extLst>
              <a:ext uri="{FF2B5EF4-FFF2-40B4-BE49-F238E27FC236}">
                <a16:creationId xmlns:a16="http://schemas.microsoft.com/office/drawing/2014/main" id="{63221CFF-C260-4151-A2F3-BDEC5D6552AC}"/>
              </a:ext>
            </a:extLst>
          </p:cNvPr>
          <p:cNvSpPr>
            <a:spLocks noGrp="1"/>
          </p:cNvSpPr>
          <p:nvPr>
            <p:ph idx="1"/>
          </p:nvPr>
        </p:nvSpPr>
        <p:spPr>
          <a:xfrm>
            <a:off x="470137" y="2481943"/>
            <a:ext cx="7992635" cy="3695020"/>
          </a:xfrm>
        </p:spPr>
        <p:txBody>
          <a:bodyPr>
            <a:normAutofit/>
          </a:bodyPr>
          <a:lstStyle/>
          <a:p>
            <a:pPr marL="685800" lvl="2" indent="-342900">
              <a:spcBef>
                <a:spcPts val="450"/>
              </a:spcBef>
              <a:buClr>
                <a:schemeClr val="tx1"/>
              </a:buClr>
            </a:pPr>
            <a:r>
              <a:rPr lang="en-US" sz="1900" dirty="0">
                <a:latin typeface="Calibri" panose="020F0502020204030204" pitchFamily="34" charset="0"/>
                <a:cs typeface="Calibri" panose="020F0502020204030204" pitchFamily="34" charset="0"/>
              </a:rPr>
              <a:t>The aging population is at risk of harm related to substance use.</a:t>
            </a:r>
          </a:p>
          <a:p>
            <a:pPr marL="1028700" lvl="3" indent="-342900">
              <a:spcBef>
                <a:spcPts val="450"/>
              </a:spcBef>
              <a:buClr>
                <a:schemeClr val="tx1"/>
              </a:buClr>
            </a:pPr>
            <a:r>
              <a:rPr lang="en-US" sz="1900" dirty="0">
                <a:latin typeface="Calibri" panose="020F0502020204030204" pitchFamily="34" charset="0"/>
                <a:cs typeface="Calibri" panose="020F0502020204030204" pitchFamily="34" charset="0"/>
              </a:rPr>
              <a:t>Physiological changes related to aging</a:t>
            </a:r>
          </a:p>
          <a:p>
            <a:pPr marL="1028700" lvl="3" indent="-342900">
              <a:spcBef>
                <a:spcPts val="450"/>
              </a:spcBef>
              <a:buClr>
                <a:schemeClr val="tx1"/>
              </a:buClr>
            </a:pPr>
            <a:r>
              <a:rPr lang="en-US" sz="1900" dirty="0">
                <a:latin typeface="Calibri" panose="020F0502020204030204" pitchFamily="34" charset="0"/>
                <a:cs typeface="Calibri" panose="020F0502020204030204" pitchFamily="34" charset="0"/>
              </a:rPr>
              <a:t>High prevalence of geriatric conditions &amp; multimorbidity</a:t>
            </a:r>
          </a:p>
          <a:p>
            <a:pPr marL="1028700" lvl="3" indent="-342900">
              <a:spcBef>
                <a:spcPts val="450"/>
              </a:spcBef>
              <a:buClr>
                <a:schemeClr val="tx1"/>
              </a:buClr>
            </a:pPr>
            <a:r>
              <a:rPr lang="en-US" sz="1900" dirty="0">
                <a:latin typeface="Calibri" panose="020F0502020204030204" pitchFamily="34" charset="0"/>
                <a:cs typeface="Calibri" panose="020F0502020204030204" pitchFamily="34" charset="0"/>
              </a:rPr>
              <a:t>Drug-disease and drug-drug interactions</a:t>
            </a:r>
          </a:p>
          <a:p>
            <a:pPr marL="1028700" lvl="3" indent="-342900">
              <a:spcBef>
                <a:spcPts val="450"/>
              </a:spcBef>
              <a:buClr>
                <a:schemeClr val="tx1"/>
              </a:buClr>
            </a:pPr>
            <a:r>
              <a:rPr lang="en-US" sz="1900" dirty="0">
                <a:latin typeface="Calibri" panose="020F0502020204030204" pitchFamily="34" charset="0"/>
                <a:cs typeface="Calibri" panose="020F0502020204030204" pitchFamily="34" charset="0"/>
              </a:rPr>
              <a:t>Cognitive impairment and shrinking social support</a:t>
            </a:r>
          </a:p>
          <a:p>
            <a:pPr marL="685800" lvl="2" indent="-342900">
              <a:spcBef>
                <a:spcPts val="450"/>
              </a:spcBef>
              <a:buClr>
                <a:srgbClr val="64ADDA"/>
              </a:buClr>
            </a:pPr>
            <a:endParaRPr lang="en-US" sz="1900" dirty="0">
              <a:latin typeface="Calibri" panose="020F0502020204030204" pitchFamily="34" charset="0"/>
              <a:cs typeface="Calibri" panose="020F0502020204030204" pitchFamily="34" charset="0"/>
            </a:endParaRPr>
          </a:p>
          <a:p>
            <a:pPr marL="685800" lvl="2" indent="-342900">
              <a:spcBef>
                <a:spcPts val="450"/>
              </a:spcBef>
              <a:buClr>
                <a:schemeClr val="tx1"/>
              </a:buClr>
            </a:pPr>
            <a:r>
              <a:rPr lang="en-US" sz="1900" dirty="0">
                <a:latin typeface="Calibri" panose="020F0502020204030204" pitchFamily="34" charset="0"/>
                <a:cs typeface="Calibri" panose="020F0502020204030204" pitchFamily="34" charset="0"/>
              </a:rPr>
              <a:t>Many challenges in managing patients with SUD and multimorbidity. </a:t>
            </a:r>
          </a:p>
          <a:p>
            <a:pPr marL="1028700" lvl="3" indent="-342900">
              <a:spcBef>
                <a:spcPts val="450"/>
              </a:spcBef>
              <a:buClr>
                <a:srgbClr val="64ADDA"/>
              </a:buClr>
            </a:pPr>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2405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0"/>
        <p:cNvGrpSpPr/>
        <p:nvPr/>
      </p:nvGrpSpPr>
      <p:grpSpPr>
        <a:xfrm>
          <a:off x="0" y="0"/>
          <a:ext cx="0" cy="0"/>
          <a:chOff x="0" y="0"/>
          <a:chExt cx="0" cy="0"/>
        </a:xfrm>
      </p:grpSpPr>
      <p:sp useBgFill="1">
        <p:nvSpPr>
          <p:cNvPr id="336" name="Rectangle 335">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Google Shape;331;p21"/>
          <p:cNvSpPr txBox="1">
            <a:spLocks noGrp="1"/>
          </p:cNvSpPr>
          <p:nvPr>
            <p:ph type="ctrTitle"/>
          </p:nvPr>
        </p:nvSpPr>
        <p:spPr>
          <a:xfrm>
            <a:off x="433988" y="1122363"/>
            <a:ext cx="8276021" cy="3174690"/>
          </a:xfrm>
          <a:prstGeom prst="rect">
            <a:avLst/>
          </a:prstGeom>
        </p:spPr>
        <p:txBody>
          <a:bodyPr spcFirstLastPara="1" lIns="91425" tIns="45700" rIns="91425" bIns="45700" anchorCtr="0">
            <a:noAutofit/>
          </a:bodyPr>
          <a:lstStyle/>
          <a:p>
            <a:pPr marL="0" lvl="0" indent="0" algn="l" rtl="0">
              <a:spcBef>
                <a:spcPts val="0"/>
              </a:spcBef>
              <a:spcAft>
                <a:spcPts val="0"/>
              </a:spcAft>
              <a:buClr>
                <a:schemeClr val="dk1"/>
              </a:buClr>
              <a:buSzPct val="100000"/>
              <a:buFont typeface="Calibri"/>
              <a:buNone/>
            </a:pPr>
            <a:r>
              <a:rPr lang="en-US" dirty="0"/>
              <a:t>Part 3: </a:t>
            </a:r>
            <a:br>
              <a:rPr lang="en-US" dirty="0"/>
            </a:br>
            <a:r>
              <a:rPr lang="en-US" dirty="0"/>
              <a:t>Ethical Implications &amp; Health Inequities Across Care Settings</a:t>
            </a:r>
          </a:p>
        </p:txBody>
      </p:sp>
      <p:sp>
        <p:nvSpPr>
          <p:cNvPr id="338" name="Rectangle 337">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4870"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 name="Rectangle 339">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3989" y="4501201"/>
            <a:ext cx="827602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2" descr="A white puzzle with a piece missing&#10;&#10;Description automatically generated with low confidence"/>
          <p:cNvPicPr preferRelativeResize="0"/>
          <p:nvPr/>
        </p:nvPicPr>
        <p:blipFill rotWithShape="1">
          <a:blip r:embed="rId3">
            <a:alphaModFix/>
          </a:blip>
          <a:srcRect/>
          <a:stretch/>
        </p:blipFill>
        <p:spPr>
          <a:xfrm>
            <a:off x="2855255" y="1526541"/>
            <a:ext cx="6000750" cy="4253405"/>
          </a:xfrm>
          <a:prstGeom prst="rect">
            <a:avLst/>
          </a:prstGeom>
          <a:noFill/>
          <a:ln>
            <a:noFill/>
          </a:ln>
        </p:spPr>
      </p:pic>
      <p:sp>
        <p:nvSpPr>
          <p:cNvPr id="338" name="Google Shape;338;p22"/>
          <p:cNvSpPr txBox="1"/>
          <p:nvPr/>
        </p:nvSpPr>
        <p:spPr>
          <a:xfrm>
            <a:off x="5121241" y="1739423"/>
            <a:ext cx="12828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accent2">
                    <a:lumMod val="75000"/>
                  </a:schemeClr>
                </a:solidFill>
                <a:latin typeface="Calibri"/>
                <a:ea typeface="Calibri"/>
                <a:cs typeface="Calibri"/>
                <a:sym typeface="Calibri"/>
              </a:rPr>
              <a:t>Health Equity</a:t>
            </a:r>
            <a:endParaRPr dirty="0">
              <a:solidFill>
                <a:schemeClr val="accent2">
                  <a:lumMod val="75000"/>
                </a:schemeClr>
              </a:solidFill>
            </a:endParaRPr>
          </a:p>
        </p:txBody>
      </p:sp>
      <p:sp>
        <p:nvSpPr>
          <p:cNvPr id="339" name="Google Shape;339;p22"/>
          <p:cNvSpPr txBox="1"/>
          <p:nvPr/>
        </p:nvSpPr>
        <p:spPr>
          <a:xfrm>
            <a:off x="6165348" y="4645716"/>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0070C0"/>
                </a:solidFill>
                <a:latin typeface="Calibri"/>
                <a:ea typeface="Calibri"/>
                <a:cs typeface="Calibri"/>
                <a:sym typeface="Calibri"/>
              </a:rPr>
              <a:t>Ethical </a:t>
            </a:r>
            <a:endParaRPr b="1" dirty="0">
              <a:solidFill>
                <a:srgbClr val="0070C0"/>
              </a:solidFill>
            </a:endParaRPr>
          </a:p>
          <a:p>
            <a:pPr marL="0" marR="0" lvl="0" indent="0" algn="ctr" rtl="0">
              <a:spcBef>
                <a:spcPts val="0"/>
              </a:spcBef>
              <a:spcAft>
                <a:spcPts val="0"/>
              </a:spcAft>
              <a:buNone/>
            </a:pPr>
            <a:r>
              <a:rPr lang="en-US" sz="1200" b="1" dirty="0">
                <a:solidFill>
                  <a:srgbClr val="0070C0"/>
                </a:solidFill>
                <a:latin typeface="Calibri"/>
                <a:ea typeface="Calibri"/>
                <a:cs typeface="Calibri"/>
                <a:sym typeface="Calibri"/>
              </a:rPr>
              <a:t>Challenges</a:t>
            </a:r>
            <a:endParaRPr b="1" dirty="0">
              <a:solidFill>
                <a:srgbClr val="0070C0"/>
              </a:solidFill>
            </a:endParaRPr>
          </a:p>
        </p:txBody>
      </p:sp>
      <p:sp>
        <p:nvSpPr>
          <p:cNvPr id="340" name="Google Shape;340;p22"/>
          <p:cNvSpPr txBox="1"/>
          <p:nvPr/>
        </p:nvSpPr>
        <p:spPr>
          <a:xfrm>
            <a:off x="3108381" y="1677246"/>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accent2">
                    <a:lumMod val="75000"/>
                  </a:schemeClr>
                </a:solidFill>
                <a:latin typeface="Calibri"/>
                <a:ea typeface="Calibri"/>
                <a:cs typeface="Calibri"/>
                <a:sym typeface="Calibri"/>
              </a:rPr>
              <a:t>Transitions of Care</a:t>
            </a:r>
            <a:endParaRPr dirty="0">
              <a:solidFill>
                <a:schemeClr val="accent2">
                  <a:lumMod val="75000"/>
                </a:schemeClr>
              </a:solidFill>
            </a:endParaRPr>
          </a:p>
        </p:txBody>
      </p:sp>
      <p:sp>
        <p:nvSpPr>
          <p:cNvPr id="341" name="Google Shape;341;p22"/>
          <p:cNvSpPr txBox="1"/>
          <p:nvPr/>
        </p:nvSpPr>
        <p:spPr>
          <a:xfrm>
            <a:off x="4169706" y="2621958"/>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Hazards of Hospitalization</a:t>
            </a:r>
            <a:endParaRPr>
              <a:solidFill>
                <a:schemeClr val="accent2">
                  <a:lumMod val="75000"/>
                </a:schemeClr>
              </a:solidFill>
            </a:endParaRPr>
          </a:p>
        </p:txBody>
      </p:sp>
      <p:sp>
        <p:nvSpPr>
          <p:cNvPr id="342" name="Google Shape;342;p22"/>
          <p:cNvSpPr txBox="1"/>
          <p:nvPr/>
        </p:nvSpPr>
        <p:spPr>
          <a:xfrm>
            <a:off x="6112806" y="2478056"/>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Atypical Presentations</a:t>
            </a:r>
            <a:endParaRPr>
              <a:solidFill>
                <a:schemeClr val="accent2">
                  <a:lumMod val="75000"/>
                </a:schemeClr>
              </a:solidFill>
            </a:endParaRPr>
          </a:p>
        </p:txBody>
      </p:sp>
      <p:sp>
        <p:nvSpPr>
          <p:cNvPr id="343" name="Google Shape;343;p22"/>
          <p:cNvSpPr txBox="1"/>
          <p:nvPr/>
        </p:nvSpPr>
        <p:spPr>
          <a:xfrm>
            <a:off x="5121241" y="5374761"/>
            <a:ext cx="12828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Prognosis</a:t>
            </a:r>
            <a:endParaRPr>
              <a:solidFill>
                <a:schemeClr val="accent2">
                  <a:lumMod val="75000"/>
                </a:schemeClr>
              </a:solidFill>
            </a:endParaRPr>
          </a:p>
        </p:txBody>
      </p:sp>
      <p:sp>
        <p:nvSpPr>
          <p:cNvPr id="344" name="Google Shape;344;p22"/>
          <p:cNvSpPr txBox="1"/>
          <p:nvPr/>
        </p:nvSpPr>
        <p:spPr>
          <a:xfrm>
            <a:off x="3141006" y="2504504"/>
            <a:ext cx="12828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Comorbidities</a:t>
            </a:r>
            <a:endParaRPr>
              <a:solidFill>
                <a:schemeClr val="accent2">
                  <a:lumMod val="75000"/>
                </a:schemeClr>
              </a:solidFill>
            </a:endParaRPr>
          </a:p>
        </p:txBody>
      </p:sp>
      <p:sp>
        <p:nvSpPr>
          <p:cNvPr id="345" name="Google Shape;345;p22"/>
          <p:cNvSpPr txBox="1"/>
          <p:nvPr/>
        </p:nvSpPr>
        <p:spPr>
          <a:xfrm>
            <a:off x="4118736" y="4626990"/>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Age-related syndromes</a:t>
            </a:r>
            <a:endParaRPr>
              <a:solidFill>
                <a:schemeClr val="accent2">
                  <a:lumMod val="75000"/>
                </a:schemeClr>
              </a:solidFill>
            </a:endParaRPr>
          </a:p>
        </p:txBody>
      </p:sp>
      <p:sp>
        <p:nvSpPr>
          <p:cNvPr id="346" name="Google Shape;346;p22"/>
          <p:cNvSpPr txBox="1"/>
          <p:nvPr/>
        </p:nvSpPr>
        <p:spPr>
          <a:xfrm>
            <a:off x="5141256" y="4796590"/>
            <a:ext cx="12828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Frailty</a:t>
            </a:r>
            <a:endParaRPr>
              <a:solidFill>
                <a:schemeClr val="accent2">
                  <a:lumMod val="75000"/>
                </a:schemeClr>
              </a:solidFill>
            </a:endParaRPr>
          </a:p>
        </p:txBody>
      </p:sp>
      <p:sp>
        <p:nvSpPr>
          <p:cNvPr id="347" name="Google Shape;347;p22"/>
          <p:cNvSpPr txBox="1"/>
          <p:nvPr/>
        </p:nvSpPr>
        <p:spPr>
          <a:xfrm>
            <a:off x="7167360" y="3619337"/>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Sensory Impairment</a:t>
            </a:r>
            <a:endParaRPr>
              <a:solidFill>
                <a:schemeClr val="accent2">
                  <a:lumMod val="75000"/>
                </a:schemeClr>
              </a:solidFill>
            </a:endParaRPr>
          </a:p>
        </p:txBody>
      </p:sp>
      <p:sp>
        <p:nvSpPr>
          <p:cNvPr id="348" name="Google Shape;348;p22"/>
          <p:cNvSpPr txBox="1"/>
          <p:nvPr/>
        </p:nvSpPr>
        <p:spPr>
          <a:xfrm>
            <a:off x="3141006" y="3593508"/>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Functional Impairment</a:t>
            </a:r>
            <a:endParaRPr>
              <a:solidFill>
                <a:schemeClr val="accent2">
                  <a:lumMod val="75000"/>
                </a:schemeClr>
              </a:solidFill>
            </a:endParaRPr>
          </a:p>
        </p:txBody>
      </p:sp>
      <p:sp>
        <p:nvSpPr>
          <p:cNvPr id="349" name="Google Shape;349;p22"/>
          <p:cNvSpPr txBox="1"/>
          <p:nvPr/>
        </p:nvSpPr>
        <p:spPr>
          <a:xfrm>
            <a:off x="6143700" y="3364941"/>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Nutritional </a:t>
            </a:r>
            <a:endParaRPr>
              <a:solidFill>
                <a:schemeClr val="accent2">
                  <a:lumMod val="75000"/>
                </a:schemeClr>
              </a:solidFill>
            </a:endParaRPr>
          </a:p>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Status</a:t>
            </a:r>
            <a:endParaRPr>
              <a:solidFill>
                <a:schemeClr val="accent2">
                  <a:lumMod val="75000"/>
                </a:schemeClr>
              </a:solidFill>
            </a:endParaRPr>
          </a:p>
        </p:txBody>
      </p:sp>
      <p:sp>
        <p:nvSpPr>
          <p:cNvPr id="350" name="Google Shape;350;p22"/>
          <p:cNvSpPr txBox="1"/>
          <p:nvPr/>
        </p:nvSpPr>
        <p:spPr>
          <a:xfrm>
            <a:off x="7167360" y="4338597"/>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Lack of social support</a:t>
            </a:r>
            <a:endParaRPr>
              <a:solidFill>
                <a:schemeClr val="accent2">
                  <a:lumMod val="75000"/>
                </a:schemeClr>
              </a:solidFill>
            </a:endParaRPr>
          </a:p>
        </p:txBody>
      </p:sp>
      <p:sp>
        <p:nvSpPr>
          <p:cNvPr id="351" name="Google Shape;351;p22"/>
          <p:cNvSpPr txBox="1"/>
          <p:nvPr/>
        </p:nvSpPr>
        <p:spPr>
          <a:xfrm>
            <a:off x="3215788" y="4329852"/>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Safety and Autonomy</a:t>
            </a:r>
            <a:endParaRPr>
              <a:solidFill>
                <a:schemeClr val="accent2">
                  <a:lumMod val="75000"/>
                </a:schemeClr>
              </a:solidFill>
            </a:endParaRPr>
          </a:p>
        </p:txBody>
      </p:sp>
      <p:sp>
        <p:nvSpPr>
          <p:cNvPr id="352" name="Google Shape;352;p22"/>
          <p:cNvSpPr txBox="1"/>
          <p:nvPr/>
        </p:nvSpPr>
        <p:spPr>
          <a:xfrm>
            <a:off x="4112556" y="3384247"/>
            <a:ext cx="12828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Mental Health</a:t>
            </a:r>
            <a:endParaRPr>
              <a:solidFill>
                <a:schemeClr val="accent2">
                  <a:lumMod val="75000"/>
                </a:schemeClr>
              </a:solidFill>
            </a:endParaRPr>
          </a:p>
        </p:txBody>
      </p:sp>
      <p:sp>
        <p:nvSpPr>
          <p:cNvPr id="353" name="Google Shape;353;p22"/>
          <p:cNvSpPr txBox="1"/>
          <p:nvPr/>
        </p:nvSpPr>
        <p:spPr>
          <a:xfrm>
            <a:off x="4140811" y="2107705"/>
            <a:ext cx="12828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accent2">
                    <a:lumMod val="75000"/>
                  </a:schemeClr>
                </a:solidFill>
                <a:latin typeface="Calibri"/>
                <a:ea typeface="Calibri"/>
                <a:cs typeface="Calibri"/>
                <a:sym typeface="Calibri"/>
              </a:rPr>
              <a:t>Caregivers</a:t>
            </a:r>
            <a:endParaRPr dirty="0">
              <a:solidFill>
                <a:schemeClr val="accent2">
                  <a:lumMod val="75000"/>
                </a:schemeClr>
              </a:solidFill>
            </a:endParaRPr>
          </a:p>
        </p:txBody>
      </p:sp>
      <p:sp>
        <p:nvSpPr>
          <p:cNvPr id="354" name="Google Shape;354;p22"/>
          <p:cNvSpPr txBox="1"/>
          <p:nvPr/>
        </p:nvSpPr>
        <p:spPr>
          <a:xfrm>
            <a:off x="6143700" y="1764940"/>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Patient </a:t>
            </a:r>
            <a:endParaRPr>
              <a:solidFill>
                <a:schemeClr val="accent2">
                  <a:lumMod val="75000"/>
                </a:schemeClr>
              </a:solidFill>
            </a:endParaRPr>
          </a:p>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Priorities</a:t>
            </a:r>
            <a:endParaRPr>
              <a:solidFill>
                <a:schemeClr val="accent2">
                  <a:lumMod val="75000"/>
                </a:schemeClr>
              </a:solidFill>
            </a:endParaRPr>
          </a:p>
        </p:txBody>
      </p:sp>
      <p:sp>
        <p:nvSpPr>
          <p:cNvPr id="355" name="Google Shape;355;p22"/>
          <p:cNvSpPr txBox="1"/>
          <p:nvPr/>
        </p:nvSpPr>
        <p:spPr>
          <a:xfrm>
            <a:off x="7167361" y="1726809"/>
            <a:ext cx="1282800" cy="646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Social Determinants of Health</a:t>
            </a:r>
            <a:endParaRPr>
              <a:solidFill>
                <a:schemeClr val="accent2">
                  <a:lumMod val="75000"/>
                </a:schemeClr>
              </a:solidFill>
            </a:endParaRPr>
          </a:p>
        </p:txBody>
      </p:sp>
      <p:sp>
        <p:nvSpPr>
          <p:cNvPr id="356" name="Google Shape;356;p22"/>
          <p:cNvSpPr txBox="1"/>
          <p:nvPr/>
        </p:nvSpPr>
        <p:spPr>
          <a:xfrm>
            <a:off x="7172400" y="2932569"/>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Cognitive Impairment</a:t>
            </a:r>
            <a:endParaRPr>
              <a:solidFill>
                <a:schemeClr val="accent2">
                  <a:lumMod val="75000"/>
                </a:schemeClr>
              </a:solidFill>
            </a:endParaRPr>
          </a:p>
        </p:txBody>
      </p:sp>
      <p:sp>
        <p:nvSpPr>
          <p:cNvPr id="357" name="Google Shape;357;p22"/>
          <p:cNvSpPr txBox="1"/>
          <p:nvPr/>
        </p:nvSpPr>
        <p:spPr>
          <a:xfrm>
            <a:off x="188706" y="443840"/>
            <a:ext cx="8470199" cy="6770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dirty="0">
                <a:solidFill>
                  <a:schemeClr val="accent2"/>
                </a:solidFill>
                <a:latin typeface="+mj-lt"/>
                <a:ea typeface="Calibri"/>
                <a:cs typeface="Calibri"/>
                <a:sym typeface="Calibri"/>
              </a:rPr>
              <a:t>The </a:t>
            </a:r>
            <a:r>
              <a:rPr lang="en-US" sz="3800" dirty="0" err="1">
                <a:solidFill>
                  <a:schemeClr val="accent2"/>
                </a:solidFill>
                <a:latin typeface="+mj-lt"/>
                <a:ea typeface="Calibri"/>
                <a:cs typeface="Calibri"/>
                <a:sym typeface="Calibri"/>
              </a:rPr>
              <a:t>Multicomplexity</a:t>
            </a:r>
            <a:r>
              <a:rPr lang="en-US" sz="3800" dirty="0">
                <a:solidFill>
                  <a:schemeClr val="accent2"/>
                </a:solidFill>
                <a:latin typeface="+mj-lt"/>
                <a:ea typeface="Calibri"/>
                <a:cs typeface="Calibri"/>
                <a:sym typeface="Calibri"/>
              </a:rPr>
              <a:t> of SUD Management</a:t>
            </a:r>
            <a:endParaRPr sz="3800" dirty="0">
              <a:solidFill>
                <a:schemeClr val="accent2"/>
              </a:solidFill>
              <a:latin typeface="+mj-lt"/>
            </a:endParaRPr>
          </a:p>
        </p:txBody>
      </p:sp>
      <p:sp>
        <p:nvSpPr>
          <p:cNvPr id="358" name="Google Shape;358;p22"/>
          <p:cNvSpPr txBox="1"/>
          <p:nvPr/>
        </p:nvSpPr>
        <p:spPr>
          <a:xfrm>
            <a:off x="5577312" y="3992094"/>
            <a:ext cx="12828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070C0"/>
                </a:solidFill>
                <a:latin typeface="Calibri"/>
                <a:ea typeface="Calibri"/>
                <a:cs typeface="Calibri"/>
                <a:sym typeface="Calibri"/>
              </a:rPr>
              <a:t>SUD</a:t>
            </a:r>
            <a:endParaRPr dirty="0"/>
          </a:p>
        </p:txBody>
      </p:sp>
      <p:sp>
        <p:nvSpPr>
          <p:cNvPr id="359" name="Google Shape;359;p22"/>
          <p:cNvSpPr txBox="1"/>
          <p:nvPr/>
        </p:nvSpPr>
        <p:spPr>
          <a:xfrm>
            <a:off x="4112556" y="5362231"/>
            <a:ext cx="1282800" cy="27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2">
                    <a:lumMod val="75000"/>
                  </a:schemeClr>
                </a:solidFill>
                <a:latin typeface="Calibri"/>
                <a:ea typeface="Calibri"/>
                <a:cs typeface="Calibri"/>
                <a:sym typeface="Calibri"/>
              </a:rPr>
              <a:t>Wounds</a:t>
            </a:r>
            <a:endParaRPr>
              <a:solidFill>
                <a:schemeClr val="accent2">
                  <a:lumMod val="75000"/>
                </a:schemeClr>
              </a:solidFill>
            </a:endParaRPr>
          </a:p>
        </p:txBody>
      </p:sp>
      <p:sp>
        <p:nvSpPr>
          <p:cNvPr id="360" name="Google Shape;360;p22"/>
          <p:cNvSpPr txBox="1"/>
          <p:nvPr/>
        </p:nvSpPr>
        <p:spPr>
          <a:xfrm>
            <a:off x="5164158" y="2843716"/>
            <a:ext cx="12828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accent2">
                    <a:lumMod val="75000"/>
                  </a:schemeClr>
                </a:solidFill>
                <a:latin typeface="Calibri"/>
                <a:ea typeface="Calibri"/>
                <a:cs typeface="Calibri"/>
                <a:sym typeface="Calibri"/>
              </a:rPr>
              <a:t>Urinary Incontinence</a:t>
            </a:r>
            <a:endParaRPr dirty="0">
              <a:solidFill>
                <a:schemeClr val="accent2">
                  <a:lumMod val="75000"/>
                </a:schemeClr>
              </a:solidFill>
            </a:endParaRPr>
          </a:p>
        </p:txBody>
      </p:sp>
      <p:sp>
        <p:nvSpPr>
          <p:cNvPr id="361" name="Google Shape;361;p22"/>
          <p:cNvSpPr txBox="1"/>
          <p:nvPr/>
        </p:nvSpPr>
        <p:spPr>
          <a:xfrm>
            <a:off x="63463" y="1726809"/>
            <a:ext cx="2794800" cy="35547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dirty="0">
                <a:solidFill>
                  <a:schemeClr val="dk1"/>
                </a:solidFill>
                <a:latin typeface="Calibri"/>
                <a:ea typeface="Calibri"/>
                <a:cs typeface="Calibri"/>
                <a:sym typeface="Calibri"/>
              </a:rPr>
              <a:t>Approaching </a:t>
            </a:r>
            <a:r>
              <a:rPr lang="en-US" sz="1500" b="1" dirty="0" err="1">
                <a:solidFill>
                  <a:schemeClr val="dk1"/>
                </a:solidFill>
                <a:latin typeface="Calibri"/>
                <a:ea typeface="Calibri"/>
                <a:cs typeface="Calibri"/>
                <a:sym typeface="Calibri"/>
              </a:rPr>
              <a:t>Multicomplexity</a:t>
            </a:r>
            <a:endParaRPr sz="15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A </a:t>
            </a:r>
            <a:r>
              <a:rPr lang="en-US" sz="1500" b="1" dirty="0">
                <a:solidFill>
                  <a:schemeClr val="accent2">
                    <a:lumMod val="75000"/>
                  </a:schemeClr>
                </a:solidFill>
                <a:latin typeface="Calibri"/>
                <a:ea typeface="Calibri"/>
                <a:cs typeface="Calibri"/>
                <a:sym typeface="Calibri"/>
              </a:rPr>
              <a:t>whole person approach </a:t>
            </a:r>
            <a:r>
              <a:rPr lang="en-US" sz="1500" dirty="0">
                <a:solidFill>
                  <a:schemeClr val="dk1"/>
                </a:solidFill>
                <a:latin typeface="Calibri"/>
                <a:ea typeface="Calibri"/>
                <a:cs typeface="Calibri"/>
                <a:sym typeface="Calibri"/>
              </a:rPr>
              <a:t>when caring for a patient with multiple chronic conditions, advanced illness, and/or complex biopsychosocial needs. </a:t>
            </a:r>
            <a:endParaRPr dirty="0"/>
          </a:p>
          <a:p>
            <a:pPr marL="0" marR="0" lvl="0" indent="0" algn="ctr" rtl="0">
              <a:spcBef>
                <a:spcPts val="0"/>
              </a:spcBef>
              <a:spcAft>
                <a:spcPts val="0"/>
              </a:spcAft>
              <a:buNone/>
            </a:pPr>
            <a:endParaRPr sz="1500" dirty="0">
              <a:solidFill>
                <a:schemeClr val="dk1"/>
              </a:solidFill>
              <a:latin typeface="Calibri"/>
              <a:ea typeface="Calibri"/>
              <a:cs typeface="Calibri"/>
              <a:sym typeface="Calibri"/>
            </a:endParaRPr>
          </a:p>
          <a:p>
            <a:pPr marL="0" marR="0" lvl="0" indent="0" rtl="0">
              <a:spcBef>
                <a:spcPts val="0"/>
              </a:spcBef>
              <a:spcAft>
                <a:spcPts val="0"/>
              </a:spcAft>
              <a:buNone/>
            </a:pPr>
            <a:r>
              <a:rPr lang="en-US" sz="1500" b="1" dirty="0">
                <a:solidFill>
                  <a:schemeClr val="dk1"/>
                </a:solidFill>
                <a:latin typeface="Calibri"/>
                <a:ea typeface="Calibri"/>
                <a:cs typeface="Calibri"/>
                <a:sym typeface="Calibri"/>
              </a:rPr>
              <a:t>This approach requires us to utilize: </a:t>
            </a:r>
          </a:p>
          <a:p>
            <a:pPr marL="342900" marR="0" lvl="0" indent="-342900" rtl="0">
              <a:spcBef>
                <a:spcPts val="0"/>
              </a:spcBef>
              <a:spcAft>
                <a:spcPts val="0"/>
              </a:spcAft>
              <a:buFont typeface="Arial" panose="020B0604020202020204" pitchFamily="34" charset="0"/>
              <a:buChar char="•"/>
            </a:pPr>
            <a:r>
              <a:rPr lang="en-US" sz="1500" b="1" dirty="0">
                <a:solidFill>
                  <a:schemeClr val="dk1"/>
                </a:solidFill>
                <a:latin typeface="Calibri"/>
                <a:ea typeface="Calibri"/>
                <a:cs typeface="Calibri"/>
                <a:sym typeface="Calibri"/>
              </a:rPr>
              <a:t>A </a:t>
            </a:r>
            <a:r>
              <a:rPr lang="en-US" sz="1500" b="1" dirty="0">
                <a:solidFill>
                  <a:schemeClr val="tx1"/>
                </a:solidFill>
                <a:latin typeface="Calibri"/>
                <a:ea typeface="Calibri"/>
                <a:cs typeface="Calibri"/>
                <a:sym typeface="Calibri"/>
              </a:rPr>
              <a:t>biopsychosocial approach</a:t>
            </a:r>
          </a:p>
          <a:p>
            <a:pPr marL="342900" marR="0" lvl="0" indent="-342900" rtl="0">
              <a:spcBef>
                <a:spcPts val="0"/>
              </a:spcBef>
              <a:spcAft>
                <a:spcPts val="0"/>
              </a:spcAft>
              <a:buFont typeface="Arial" panose="020B0604020202020204" pitchFamily="34" charset="0"/>
              <a:buChar char="•"/>
            </a:pPr>
            <a:r>
              <a:rPr lang="en-US" sz="1500" b="1" dirty="0">
                <a:solidFill>
                  <a:schemeClr val="tx1"/>
                </a:solidFill>
                <a:latin typeface="Calibri"/>
                <a:ea typeface="Calibri"/>
                <a:cs typeface="Calibri"/>
                <a:sym typeface="Calibri"/>
              </a:rPr>
              <a:t>Interprofessional education and collaboration</a:t>
            </a:r>
          </a:p>
          <a:p>
            <a:pPr marL="342900" marR="0" lvl="0" indent="-342900" rtl="0">
              <a:spcBef>
                <a:spcPts val="0"/>
              </a:spcBef>
              <a:spcAft>
                <a:spcPts val="0"/>
              </a:spcAft>
              <a:buFont typeface="Arial" panose="020B0604020202020204" pitchFamily="34" charset="0"/>
              <a:buChar char="•"/>
            </a:pPr>
            <a:r>
              <a:rPr lang="en-US" sz="1500" b="1" dirty="0">
                <a:solidFill>
                  <a:schemeClr val="accent2">
                    <a:lumMod val="75000"/>
                  </a:schemeClr>
                </a:solidFill>
                <a:latin typeface="Calibri"/>
                <a:ea typeface="Calibri"/>
                <a:cs typeface="Calibri"/>
                <a:sym typeface="Calibri"/>
              </a:rPr>
              <a:t>Ethical principles </a:t>
            </a:r>
            <a:r>
              <a:rPr lang="en-US" sz="1500" dirty="0">
                <a:solidFill>
                  <a:schemeClr val="accent2">
                    <a:lumMod val="75000"/>
                  </a:schemeClr>
                </a:solidFill>
                <a:latin typeface="Calibri"/>
                <a:ea typeface="Calibri"/>
                <a:cs typeface="Calibri"/>
                <a:sym typeface="Calibri"/>
              </a:rPr>
              <a:t>as a guide for </a:t>
            </a:r>
            <a:r>
              <a:rPr lang="en-US" sz="1500" i="1" dirty="0">
                <a:solidFill>
                  <a:schemeClr val="accent2">
                    <a:lumMod val="75000"/>
                  </a:schemeClr>
                </a:solidFill>
                <a:latin typeface="Calibri"/>
                <a:ea typeface="Calibri"/>
                <a:cs typeface="Calibri"/>
                <a:sym typeface="Calibri"/>
              </a:rPr>
              <a:t>what ought to be done </a:t>
            </a:r>
            <a:r>
              <a:rPr lang="en-US" sz="1500" dirty="0">
                <a:solidFill>
                  <a:schemeClr val="accent2">
                    <a:lumMod val="75000"/>
                  </a:schemeClr>
                </a:solidFill>
                <a:latin typeface="Calibri"/>
                <a:ea typeface="Calibri"/>
                <a:cs typeface="Calibri"/>
                <a:sym typeface="Calibri"/>
              </a:rPr>
              <a:t>in</a:t>
            </a:r>
            <a:r>
              <a:rPr lang="en-US" sz="1500" i="1" dirty="0">
                <a:solidFill>
                  <a:schemeClr val="accent2">
                    <a:lumMod val="75000"/>
                  </a:schemeClr>
                </a:solidFill>
                <a:latin typeface="Calibri"/>
                <a:ea typeface="Calibri"/>
                <a:cs typeface="Calibri"/>
                <a:sym typeface="Calibri"/>
              </a:rPr>
              <a:t> </a:t>
            </a:r>
            <a:r>
              <a:rPr lang="en-US" sz="1500" dirty="0">
                <a:solidFill>
                  <a:schemeClr val="accent2">
                    <a:lumMod val="75000"/>
                  </a:schemeClr>
                </a:solidFill>
                <a:latin typeface="Calibri"/>
                <a:ea typeface="Calibri"/>
                <a:cs typeface="Calibri"/>
                <a:sym typeface="Calibri"/>
              </a:rPr>
              <a:t>the care for people with SUD</a:t>
            </a:r>
            <a:endParaRPr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par>
                                <p:cTn id="8" presetID="10" presetClass="entr" presetSubtype="0" fill="hold" nodeType="withEffect">
                                  <p:stCondLst>
                                    <p:cond delay="0"/>
                                  </p:stCondLst>
                                  <p:childTnLst>
                                    <p:set>
                                      <p:cBhvr>
                                        <p:cTn id="9" dur="1" fill="hold">
                                          <p:stCondLst>
                                            <p:cond delay="0"/>
                                          </p:stCondLst>
                                        </p:cTn>
                                        <p:tgtEl>
                                          <p:spTgt spid="353"/>
                                        </p:tgtEl>
                                        <p:attrNameLst>
                                          <p:attrName>style.visibility</p:attrName>
                                        </p:attrNameLst>
                                      </p:cBhvr>
                                      <p:to>
                                        <p:strVal val="visible"/>
                                      </p:to>
                                    </p:set>
                                    <p:animEffect transition="in" filter="fade">
                                      <p:cBhvr>
                                        <p:cTn id="10" dur="500"/>
                                        <p:tgtEl>
                                          <p:spTgt spid="353"/>
                                        </p:tgtEl>
                                      </p:cBhvr>
                                    </p:animEffect>
                                  </p:childTnLst>
                                </p:cTn>
                              </p:par>
                              <p:par>
                                <p:cTn id="11" presetID="10" presetClass="entr" presetSubtype="0" fill="hold" nodeType="withEffect">
                                  <p:stCondLst>
                                    <p:cond delay="0"/>
                                  </p:stCondLst>
                                  <p:childTnLst>
                                    <p:set>
                                      <p:cBhvr>
                                        <p:cTn id="12" dur="1" fill="hold">
                                          <p:stCondLst>
                                            <p:cond delay="0"/>
                                          </p:stCondLst>
                                        </p:cTn>
                                        <p:tgtEl>
                                          <p:spTgt spid="354"/>
                                        </p:tgtEl>
                                        <p:attrNameLst>
                                          <p:attrName>style.visibility</p:attrName>
                                        </p:attrNameLst>
                                      </p:cBhvr>
                                      <p:to>
                                        <p:strVal val="visible"/>
                                      </p:to>
                                    </p:set>
                                    <p:animEffect transition="in" filter="fade">
                                      <p:cBhvr>
                                        <p:cTn id="13" dur="500"/>
                                        <p:tgtEl>
                                          <p:spTgt spid="354"/>
                                        </p:tgtEl>
                                      </p:cBhvr>
                                    </p:animEffect>
                                  </p:childTnLst>
                                </p:cTn>
                              </p:par>
                              <p:par>
                                <p:cTn id="14" presetID="10" presetClass="entr" presetSubtype="0" fill="hold" nodeType="withEffect">
                                  <p:stCondLst>
                                    <p:cond delay="0"/>
                                  </p:stCondLst>
                                  <p:childTnLst>
                                    <p:set>
                                      <p:cBhvr>
                                        <p:cTn id="15" dur="1" fill="hold">
                                          <p:stCondLst>
                                            <p:cond delay="0"/>
                                          </p:stCondLst>
                                        </p:cTn>
                                        <p:tgtEl>
                                          <p:spTgt spid="355"/>
                                        </p:tgtEl>
                                        <p:attrNameLst>
                                          <p:attrName>style.visibility</p:attrName>
                                        </p:attrNameLst>
                                      </p:cBhvr>
                                      <p:to>
                                        <p:strVal val="visible"/>
                                      </p:to>
                                    </p:set>
                                    <p:animEffect transition="in" filter="fade">
                                      <p:cBhvr>
                                        <p:cTn id="16" dur="500"/>
                                        <p:tgtEl>
                                          <p:spTgt spid="3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1"/>
                                        </p:tgtEl>
                                        <p:attrNameLst>
                                          <p:attrName>style.visibility</p:attrName>
                                        </p:attrNameLst>
                                      </p:cBhvr>
                                      <p:to>
                                        <p:strVal val="visible"/>
                                      </p:to>
                                    </p:set>
                                    <p:animEffect transition="in" filter="fade">
                                      <p:cBhvr>
                                        <p:cTn id="21" dur="500"/>
                                        <p:tgtEl>
                                          <p:spTgt spid="341"/>
                                        </p:tgtEl>
                                      </p:cBhvr>
                                    </p:animEffect>
                                  </p:childTnLst>
                                </p:cTn>
                              </p:par>
                              <p:par>
                                <p:cTn id="22" presetID="10" presetClass="entr" presetSubtype="0" fill="hold" nodeType="withEffect">
                                  <p:stCondLst>
                                    <p:cond delay="0"/>
                                  </p:stCondLst>
                                  <p:childTnLst>
                                    <p:set>
                                      <p:cBhvr>
                                        <p:cTn id="23" dur="1" fill="hold">
                                          <p:stCondLst>
                                            <p:cond delay="0"/>
                                          </p:stCondLst>
                                        </p:cTn>
                                        <p:tgtEl>
                                          <p:spTgt spid="344"/>
                                        </p:tgtEl>
                                        <p:attrNameLst>
                                          <p:attrName>style.visibility</p:attrName>
                                        </p:attrNameLst>
                                      </p:cBhvr>
                                      <p:to>
                                        <p:strVal val="visible"/>
                                      </p:to>
                                    </p:set>
                                    <p:animEffect transition="in" filter="fade">
                                      <p:cBhvr>
                                        <p:cTn id="24" dur="500"/>
                                        <p:tgtEl>
                                          <p:spTgt spid="344"/>
                                        </p:tgtEl>
                                      </p:cBhvr>
                                    </p:animEffect>
                                  </p:childTnLst>
                                </p:cTn>
                              </p:par>
                              <p:par>
                                <p:cTn id="25" presetID="10" presetClass="entr" presetSubtype="0" fill="hold" nodeType="withEffect">
                                  <p:stCondLst>
                                    <p:cond delay="0"/>
                                  </p:stCondLst>
                                  <p:childTnLst>
                                    <p:set>
                                      <p:cBhvr>
                                        <p:cTn id="26" dur="1" fill="hold">
                                          <p:stCondLst>
                                            <p:cond delay="0"/>
                                          </p:stCondLst>
                                        </p:cTn>
                                        <p:tgtEl>
                                          <p:spTgt spid="360"/>
                                        </p:tgtEl>
                                        <p:attrNameLst>
                                          <p:attrName>style.visibility</p:attrName>
                                        </p:attrNameLst>
                                      </p:cBhvr>
                                      <p:to>
                                        <p:strVal val="visible"/>
                                      </p:to>
                                    </p:set>
                                    <p:animEffect transition="in" filter="fade">
                                      <p:cBhvr>
                                        <p:cTn id="27" dur="500"/>
                                        <p:tgtEl>
                                          <p:spTgt spid="360"/>
                                        </p:tgtEl>
                                      </p:cBhvr>
                                    </p:animEffect>
                                  </p:childTnLst>
                                </p:cTn>
                              </p:par>
                              <p:par>
                                <p:cTn id="28" presetID="10" presetClass="entr" presetSubtype="0" fill="hold" nodeType="withEffect">
                                  <p:stCondLst>
                                    <p:cond delay="0"/>
                                  </p:stCondLst>
                                  <p:childTnLst>
                                    <p:set>
                                      <p:cBhvr>
                                        <p:cTn id="29" dur="1" fill="hold">
                                          <p:stCondLst>
                                            <p:cond delay="0"/>
                                          </p:stCondLst>
                                        </p:cTn>
                                        <p:tgtEl>
                                          <p:spTgt spid="342"/>
                                        </p:tgtEl>
                                        <p:attrNameLst>
                                          <p:attrName>style.visibility</p:attrName>
                                        </p:attrNameLst>
                                      </p:cBhvr>
                                      <p:to>
                                        <p:strVal val="visible"/>
                                      </p:to>
                                    </p:set>
                                    <p:animEffect transition="in" filter="fade">
                                      <p:cBhvr>
                                        <p:cTn id="30" dur="500"/>
                                        <p:tgtEl>
                                          <p:spTgt spid="342"/>
                                        </p:tgtEl>
                                      </p:cBhvr>
                                    </p:animEffect>
                                  </p:childTnLst>
                                </p:cTn>
                              </p:par>
                              <p:par>
                                <p:cTn id="31" presetID="10" presetClass="entr" presetSubtype="0" fill="hold" nodeType="withEffect">
                                  <p:stCondLst>
                                    <p:cond delay="0"/>
                                  </p:stCondLst>
                                  <p:childTnLst>
                                    <p:set>
                                      <p:cBhvr>
                                        <p:cTn id="32" dur="1" fill="hold">
                                          <p:stCondLst>
                                            <p:cond delay="0"/>
                                          </p:stCondLst>
                                        </p:cTn>
                                        <p:tgtEl>
                                          <p:spTgt spid="356"/>
                                        </p:tgtEl>
                                        <p:attrNameLst>
                                          <p:attrName>style.visibility</p:attrName>
                                        </p:attrNameLst>
                                      </p:cBhvr>
                                      <p:to>
                                        <p:strVal val="visible"/>
                                      </p:to>
                                    </p:set>
                                    <p:animEffect transition="in" filter="fade">
                                      <p:cBhvr>
                                        <p:cTn id="33" dur="500"/>
                                        <p:tgtEl>
                                          <p:spTgt spid="35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8"/>
                                        </p:tgtEl>
                                        <p:attrNameLst>
                                          <p:attrName>style.visibility</p:attrName>
                                        </p:attrNameLst>
                                      </p:cBhvr>
                                      <p:to>
                                        <p:strVal val="visible"/>
                                      </p:to>
                                    </p:set>
                                    <p:animEffect transition="in" filter="fade">
                                      <p:cBhvr>
                                        <p:cTn id="38" dur="500"/>
                                        <p:tgtEl>
                                          <p:spTgt spid="348"/>
                                        </p:tgtEl>
                                      </p:cBhvr>
                                    </p:animEffect>
                                  </p:childTnLst>
                                </p:cTn>
                              </p:par>
                              <p:par>
                                <p:cTn id="39" presetID="10" presetClass="entr" presetSubtype="0" fill="hold" nodeType="withEffect">
                                  <p:stCondLst>
                                    <p:cond delay="0"/>
                                  </p:stCondLst>
                                  <p:childTnLst>
                                    <p:set>
                                      <p:cBhvr>
                                        <p:cTn id="40" dur="1" fill="hold">
                                          <p:stCondLst>
                                            <p:cond delay="0"/>
                                          </p:stCondLst>
                                        </p:cTn>
                                        <p:tgtEl>
                                          <p:spTgt spid="347"/>
                                        </p:tgtEl>
                                        <p:attrNameLst>
                                          <p:attrName>style.visibility</p:attrName>
                                        </p:attrNameLst>
                                      </p:cBhvr>
                                      <p:to>
                                        <p:strVal val="visible"/>
                                      </p:to>
                                    </p:set>
                                    <p:animEffect transition="in" filter="fade">
                                      <p:cBhvr>
                                        <p:cTn id="41" dur="500"/>
                                        <p:tgtEl>
                                          <p:spTgt spid="347"/>
                                        </p:tgtEl>
                                      </p:cBhvr>
                                    </p:animEffect>
                                  </p:childTnLst>
                                </p:cTn>
                              </p:par>
                              <p:par>
                                <p:cTn id="42" presetID="10" presetClass="entr" presetSubtype="0" fill="hold" nodeType="withEffect">
                                  <p:stCondLst>
                                    <p:cond delay="0"/>
                                  </p:stCondLst>
                                  <p:childTnLst>
                                    <p:set>
                                      <p:cBhvr>
                                        <p:cTn id="43" dur="1" fill="hold">
                                          <p:stCondLst>
                                            <p:cond delay="0"/>
                                          </p:stCondLst>
                                        </p:cTn>
                                        <p:tgtEl>
                                          <p:spTgt spid="349"/>
                                        </p:tgtEl>
                                        <p:attrNameLst>
                                          <p:attrName>style.visibility</p:attrName>
                                        </p:attrNameLst>
                                      </p:cBhvr>
                                      <p:to>
                                        <p:strVal val="visible"/>
                                      </p:to>
                                    </p:set>
                                    <p:animEffect transition="in" filter="fade">
                                      <p:cBhvr>
                                        <p:cTn id="44" dur="500"/>
                                        <p:tgtEl>
                                          <p:spTgt spid="349"/>
                                        </p:tgtEl>
                                      </p:cBhvr>
                                    </p:animEffect>
                                  </p:childTnLst>
                                </p:cTn>
                              </p:par>
                              <p:par>
                                <p:cTn id="45" presetID="10" presetClass="entr" presetSubtype="0" fill="hold" nodeType="withEffect">
                                  <p:stCondLst>
                                    <p:cond delay="0"/>
                                  </p:stCondLst>
                                  <p:childTnLst>
                                    <p:set>
                                      <p:cBhvr>
                                        <p:cTn id="46" dur="1" fill="hold">
                                          <p:stCondLst>
                                            <p:cond delay="0"/>
                                          </p:stCondLst>
                                        </p:cTn>
                                        <p:tgtEl>
                                          <p:spTgt spid="352"/>
                                        </p:tgtEl>
                                        <p:attrNameLst>
                                          <p:attrName>style.visibility</p:attrName>
                                        </p:attrNameLst>
                                      </p:cBhvr>
                                      <p:to>
                                        <p:strVal val="visible"/>
                                      </p:to>
                                    </p:set>
                                    <p:animEffect transition="in" filter="fade">
                                      <p:cBhvr>
                                        <p:cTn id="47" dur="500"/>
                                        <p:tgtEl>
                                          <p:spTgt spid="3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51"/>
                                        </p:tgtEl>
                                        <p:attrNameLst>
                                          <p:attrName>style.visibility</p:attrName>
                                        </p:attrNameLst>
                                      </p:cBhvr>
                                      <p:to>
                                        <p:strVal val="visible"/>
                                      </p:to>
                                    </p:set>
                                    <p:animEffect transition="in" filter="fade">
                                      <p:cBhvr>
                                        <p:cTn id="52" dur="500"/>
                                        <p:tgtEl>
                                          <p:spTgt spid="351"/>
                                        </p:tgtEl>
                                      </p:cBhvr>
                                    </p:animEffect>
                                  </p:childTnLst>
                                </p:cTn>
                              </p:par>
                              <p:par>
                                <p:cTn id="53" presetID="10" presetClass="entr" presetSubtype="0" fill="hold" nodeType="withEffect">
                                  <p:stCondLst>
                                    <p:cond delay="0"/>
                                  </p:stCondLst>
                                  <p:childTnLst>
                                    <p:set>
                                      <p:cBhvr>
                                        <p:cTn id="54" dur="1" fill="hold">
                                          <p:stCondLst>
                                            <p:cond delay="0"/>
                                          </p:stCondLst>
                                        </p:cTn>
                                        <p:tgtEl>
                                          <p:spTgt spid="345"/>
                                        </p:tgtEl>
                                        <p:attrNameLst>
                                          <p:attrName>style.visibility</p:attrName>
                                        </p:attrNameLst>
                                      </p:cBhvr>
                                      <p:to>
                                        <p:strVal val="visible"/>
                                      </p:to>
                                    </p:set>
                                    <p:animEffect transition="in" filter="fade">
                                      <p:cBhvr>
                                        <p:cTn id="55" dur="500"/>
                                        <p:tgtEl>
                                          <p:spTgt spid="345"/>
                                        </p:tgtEl>
                                      </p:cBhvr>
                                    </p:animEffect>
                                  </p:childTnLst>
                                </p:cTn>
                              </p:par>
                              <p:par>
                                <p:cTn id="56" presetID="10" presetClass="entr" presetSubtype="0" fill="hold" nodeType="withEffect">
                                  <p:stCondLst>
                                    <p:cond delay="0"/>
                                  </p:stCondLst>
                                  <p:childTnLst>
                                    <p:set>
                                      <p:cBhvr>
                                        <p:cTn id="57" dur="1" fill="hold">
                                          <p:stCondLst>
                                            <p:cond delay="0"/>
                                          </p:stCondLst>
                                        </p:cTn>
                                        <p:tgtEl>
                                          <p:spTgt spid="338"/>
                                        </p:tgtEl>
                                        <p:attrNameLst>
                                          <p:attrName>style.visibility</p:attrName>
                                        </p:attrNameLst>
                                      </p:cBhvr>
                                      <p:to>
                                        <p:strVal val="visible"/>
                                      </p:to>
                                    </p:set>
                                    <p:animEffect transition="in" filter="fade">
                                      <p:cBhvr>
                                        <p:cTn id="58" dur="500"/>
                                        <p:tgtEl>
                                          <p:spTgt spid="338"/>
                                        </p:tgtEl>
                                      </p:cBhvr>
                                    </p:animEffect>
                                  </p:childTnLst>
                                </p:cTn>
                              </p:par>
                              <p:par>
                                <p:cTn id="59" presetID="10" presetClass="entr" presetSubtype="0" fill="hold" nodeType="withEffect">
                                  <p:stCondLst>
                                    <p:cond delay="0"/>
                                  </p:stCondLst>
                                  <p:childTnLst>
                                    <p:set>
                                      <p:cBhvr>
                                        <p:cTn id="60" dur="1" fill="hold">
                                          <p:stCondLst>
                                            <p:cond delay="0"/>
                                          </p:stCondLst>
                                        </p:cTn>
                                        <p:tgtEl>
                                          <p:spTgt spid="346"/>
                                        </p:tgtEl>
                                        <p:attrNameLst>
                                          <p:attrName>style.visibility</p:attrName>
                                        </p:attrNameLst>
                                      </p:cBhvr>
                                      <p:to>
                                        <p:strVal val="visible"/>
                                      </p:to>
                                    </p:set>
                                    <p:animEffect transition="in" filter="fade">
                                      <p:cBhvr>
                                        <p:cTn id="61" dur="500"/>
                                        <p:tgtEl>
                                          <p:spTgt spid="346"/>
                                        </p:tgtEl>
                                      </p:cBhvr>
                                    </p:animEffect>
                                  </p:childTnLst>
                                </p:cTn>
                              </p:par>
                              <p:par>
                                <p:cTn id="62" presetID="10" presetClass="entr" presetSubtype="0" fill="hold" nodeType="withEffect">
                                  <p:stCondLst>
                                    <p:cond delay="0"/>
                                  </p:stCondLst>
                                  <p:childTnLst>
                                    <p:set>
                                      <p:cBhvr>
                                        <p:cTn id="63" dur="1" fill="hold">
                                          <p:stCondLst>
                                            <p:cond delay="0"/>
                                          </p:stCondLst>
                                        </p:cTn>
                                        <p:tgtEl>
                                          <p:spTgt spid="350"/>
                                        </p:tgtEl>
                                        <p:attrNameLst>
                                          <p:attrName>style.visibility</p:attrName>
                                        </p:attrNameLst>
                                      </p:cBhvr>
                                      <p:to>
                                        <p:strVal val="visible"/>
                                      </p:to>
                                    </p:set>
                                    <p:animEffect transition="in" filter="fade">
                                      <p:cBhvr>
                                        <p:cTn id="64" dur="500"/>
                                        <p:tgtEl>
                                          <p:spTgt spid="35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59"/>
                                        </p:tgtEl>
                                        <p:attrNameLst>
                                          <p:attrName>style.visibility</p:attrName>
                                        </p:attrNameLst>
                                      </p:cBhvr>
                                      <p:to>
                                        <p:strVal val="visible"/>
                                      </p:to>
                                    </p:set>
                                    <p:animEffect transition="in" filter="fade">
                                      <p:cBhvr>
                                        <p:cTn id="69" dur="500"/>
                                        <p:tgtEl>
                                          <p:spTgt spid="359"/>
                                        </p:tgtEl>
                                      </p:cBhvr>
                                    </p:animEffect>
                                  </p:childTnLst>
                                </p:cTn>
                              </p:par>
                              <p:par>
                                <p:cTn id="70" presetID="10" presetClass="entr" presetSubtype="0" fill="hold" nodeType="withEffect">
                                  <p:stCondLst>
                                    <p:cond delay="0"/>
                                  </p:stCondLst>
                                  <p:childTnLst>
                                    <p:set>
                                      <p:cBhvr>
                                        <p:cTn id="71" dur="1" fill="hold">
                                          <p:stCondLst>
                                            <p:cond delay="0"/>
                                          </p:stCondLst>
                                        </p:cTn>
                                        <p:tgtEl>
                                          <p:spTgt spid="343"/>
                                        </p:tgtEl>
                                        <p:attrNameLst>
                                          <p:attrName>style.visibility</p:attrName>
                                        </p:attrNameLst>
                                      </p:cBhvr>
                                      <p:to>
                                        <p:strVal val="visible"/>
                                      </p:to>
                                    </p:set>
                                    <p:animEffect transition="in" filter="fade">
                                      <p:cBhvr>
                                        <p:cTn id="72" dur="500"/>
                                        <p:tgtEl>
                                          <p:spTgt spid="343"/>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1">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nodeType="clickEffect">
                                  <p:stCondLst>
                                    <p:cond delay="0"/>
                                  </p:stCondLst>
                                  <p:childTnLst>
                                    <p:set>
                                      <p:cBhvr>
                                        <p:cTn id="86" dur="1" fill="hold">
                                          <p:stCondLst>
                                            <p:cond delay="0"/>
                                          </p:stCondLst>
                                        </p:cTn>
                                        <p:tgtEl>
                                          <p:spTgt spid="361">
                                            <p:txEl>
                                              <p:pRg st="4" end="4"/>
                                            </p:txEl>
                                          </p:spTgt>
                                        </p:tgtEl>
                                        <p:attrNameLst>
                                          <p:attrName>style.visibility</p:attrName>
                                        </p:attrNameLst>
                                      </p:cBhvr>
                                      <p:to>
                                        <p:strVal val="visible"/>
                                      </p:to>
                                    </p:set>
                                    <p:anim calcmode="lin" valueType="num">
                                      <p:cBhvr>
                                        <p:cTn id="87" dur="1000" fill="hold"/>
                                        <p:tgtEl>
                                          <p:spTgt spid="361">
                                            <p:txEl>
                                              <p:pRg st="4" end="4"/>
                                            </p:txEl>
                                          </p:spTgt>
                                        </p:tgtEl>
                                        <p:attrNameLst>
                                          <p:attrName>ppt_w</p:attrName>
                                        </p:attrNameLst>
                                      </p:cBhvr>
                                      <p:tavLst>
                                        <p:tav tm="0">
                                          <p:val>
                                            <p:strVal val="#ppt_w*0.70"/>
                                          </p:val>
                                        </p:tav>
                                        <p:tav tm="100000">
                                          <p:val>
                                            <p:strVal val="#ppt_w"/>
                                          </p:val>
                                        </p:tav>
                                      </p:tavLst>
                                    </p:anim>
                                    <p:anim calcmode="lin" valueType="num">
                                      <p:cBhvr>
                                        <p:cTn id="88" dur="1000" fill="hold"/>
                                        <p:tgtEl>
                                          <p:spTgt spid="361">
                                            <p:txEl>
                                              <p:pRg st="4" end="4"/>
                                            </p:txEl>
                                          </p:spTgt>
                                        </p:tgtEl>
                                        <p:attrNameLst>
                                          <p:attrName>ppt_h</p:attrName>
                                        </p:attrNameLst>
                                      </p:cBhvr>
                                      <p:tavLst>
                                        <p:tav tm="0">
                                          <p:val>
                                            <p:strVal val="#ppt_h"/>
                                          </p:val>
                                        </p:tav>
                                        <p:tav tm="100000">
                                          <p:val>
                                            <p:strVal val="#ppt_h"/>
                                          </p:val>
                                        </p:tav>
                                      </p:tavLst>
                                    </p:anim>
                                    <p:animEffect transition="in" filter="fade">
                                      <p:cBhvr>
                                        <p:cTn id="89" dur="1000"/>
                                        <p:tgtEl>
                                          <p:spTgt spid="361">
                                            <p:txEl>
                                              <p:pRg st="4" end="4"/>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5" presetClass="entr" presetSubtype="0" fill="hold" nodeType="clickEffect">
                                  <p:stCondLst>
                                    <p:cond delay="0"/>
                                  </p:stCondLst>
                                  <p:childTnLst>
                                    <p:set>
                                      <p:cBhvr>
                                        <p:cTn id="93" dur="1" fill="hold">
                                          <p:stCondLst>
                                            <p:cond delay="0"/>
                                          </p:stCondLst>
                                        </p:cTn>
                                        <p:tgtEl>
                                          <p:spTgt spid="361">
                                            <p:txEl>
                                              <p:pRg st="5" end="5"/>
                                            </p:txEl>
                                          </p:spTgt>
                                        </p:tgtEl>
                                        <p:attrNameLst>
                                          <p:attrName>style.visibility</p:attrName>
                                        </p:attrNameLst>
                                      </p:cBhvr>
                                      <p:to>
                                        <p:strVal val="visible"/>
                                      </p:to>
                                    </p:set>
                                    <p:anim calcmode="lin" valueType="num">
                                      <p:cBhvr>
                                        <p:cTn id="94" dur="1000" fill="hold"/>
                                        <p:tgtEl>
                                          <p:spTgt spid="361">
                                            <p:txEl>
                                              <p:pRg st="5" end="5"/>
                                            </p:txEl>
                                          </p:spTgt>
                                        </p:tgtEl>
                                        <p:attrNameLst>
                                          <p:attrName>ppt_w</p:attrName>
                                        </p:attrNameLst>
                                      </p:cBhvr>
                                      <p:tavLst>
                                        <p:tav tm="0">
                                          <p:val>
                                            <p:strVal val="#ppt_w*0.70"/>
                                          </p:val>
                                        </p:tav>
                                        <p:tav tm="100000">
                                          <p:val>
                                            <p:strVal val="#ppt_w"/>
                                          </p:val>
                                        </p:tav>
                                      </p:tavLst>
                                    </p:anim>
                                    <p:anim calcmode="lin" valueType="num">
                                      <p:cBhvr>
                                        <p:cTn id="95" dur="1000" fill="hold"/>
                                        <p:tgtEl>
                                          <p:spTgt spid="361">
                                            <p:txEl>
                                              <p:pRg st="5" end="5"/>
                                            </p:txEl>
                                          </p:spTgt>
                                        </p:tgtEl>
                                        <p:attrNameLst>
                                          <p:attrName>ppt_h</p:attrName>
                                        </p:attrNameLst>
                                      </p:cBhvr>
                                      <p:tavLst>
                                        <p:tav tm="0">
                                          <p:val>
                                            <p:strVal val="#ppt_h"/>
                                          </p:val>
                                        </p:tav>
                                        <p:tav tm="100000">
                                          <p:val>
                                            <p:strVal val="#ppt_h"/>
                                          </p:val>
                                        </p:tav>
                                      </p:tavLst>
                                    </p:anim>
                                    <p:animEffect transition="in" filter="fade">
                                      <p:cBhvr>
                                        <p:cTn id="96" dur="1000"/>
                                        <p:tgtEl>
                                          <p:spTgt spid="361">
                                            <p:txEl>
                                              <p:pRg st="5" end="5"/>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55" presetClass="entr" presetSubtype="0" fill="hold" nodeType="clickEffect">
                                  <p:stCondLst>
                                    <p:cond delay="0"/>
                                  </p:stCondLst>
                                  <p:childTnLst>
                                    <p:set>
                                      <p:cBhvr>
                                        <p:cTn id="100" dur="1" fill="hold">
                                          <p:stCondLst>
                                            <p:cond delay="0"/>
                                          </p:stCondLst>
                                        </p:cTn>
                                        <p:tgtEl>
                                          <p:spTgt spid="361">
                                            <p:txEl>
                                              <p:pRg st="6" end="6"/>
                                            </p:txEl>
                                          </p:spTgt>
                                        </p:tgtEl>
                                        <p:attrNameLst>
                                          <p:attrName>style.visibility</p:attrName>
                                        </p:attrNameLst>
                                      </p:cBhvr>
                                      <p:to>
                                        <p:strVal val="visible"/>
                                      </p:to>
                                    </p:set>
                                    <p:anim calcmode="lin" valueType="num">
                                      <p:cBhvr>
                                        <p:cTn id="101" dur="1000" fill="hold"/>
                                        <p:tgtEl>
                                          <p:spTgt spid="361">
                                            <p:txEl>
                                              <p:pRg st="6" end="6"/>
                                            </p:txEl>
                                          </p:spTgt>
                                        </p:tgtEl>
                                        <p:attrNameLst>
                                          <p:attrName>ppt_w</p:attrName>
                                        </p:attrNameLst>
                                      </p:cBhvr>
                                      <p:tavLst>
                                        <p:tav tm="0">
                                          <p:val>
                                            <p:strVal val="#ppt_w*0.70"/>
                                          </p:val>
                                        </p:tav>
                                        <p:tav tm="100000">
                                          <p:val>
                                            <p:strVal val="#ppt_w"/>
                                          </p:val>
                                        </p:tav>
                                      </p:tavLst>
                                    </p:anim>
                                    <p:anim calcmode="lin" valueType="num">
                                      <p:cBhvr>
                                        <p:cTn id="102" dur="1000" fill="hold"/>
                                        <p:tgtEl>
                                          <p:spTgt spid="361">
                                            <p:txEl>
                                              <p:pRg st="6" end="6"/>
                                            </p:txEl>
                                          </p:spTgt>
                                        </p:tgtEl>
                                        <p:attrNameLst>
                                          <p:attrName>ppt_h</p:attrName>
                                        </p:attrNameLst>
                                      </p:cBhvr>
                                      <p:tavLst>
                                        <p:tav tm="0">
                                          <p:val>
                                            <p:strVal val="#ppt_h"/>
                                          </p:val>
                                        </p:tav>
                                        <p:tav tm="100000">
                                          <p:val>
                                            <p:strVal val="#ppt_h"/>
                                          </p:val>
                                        </p:tav>
                                      </p:tavLst>
                                    </p:anim>
                                    <p:animEffect transition="in" filter="fade">
                                      <p:cBhvr>
                                        <p:cTn id="103" dur="1000"/>
                                        <p:tgtEl>
                                          <p:spTgt spid="36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p:bldP spid="3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5"/>
          <p:cNvSpPr txBox="1">
            <a:spLocks noGrp="1"/>
          </p:cNvSpPr>
          <p:nvPr>
            <p:ph type="title"/>
          </p:nvPr>
        </p:nvSpPr>
        <p:spPr>
          <a:xfrm>
            <a:off x="386848" y="329833"/>
            <a:ext cx="82701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2"/>
              </a:buClr>
              <a:buSzPct val="100000"/>
              <a:buFont typeface="Calibri"/>
              <a:buNone/>
            </a:pPr>
            <a:r>
              <a:rPr lang="en-US" dirty="0">
                <a:solidFill>
                  <a:schemeClr val="accent2"/>
                </a:solidFill>
              </a:rPr>
              <a:t>Clinical Medical Ethics: </a:t>
            </a:r>
            <a:br>
              <a:rPr lang="en-US" dirty="0">
                <a:solidFill>
                  <a:schemeClr val="accent2"/>
                </a:solidFill>
              </a:rPr>
            </a:br>
            <a:r>
              <a:rPr lang="en-US" dirty="0">
                <a:solidFill>
                  <a:schemeClr val="accent2"/>
                </a:solidFill>
              </a:rPr>
              <a:t>What ought to be done and a practice</a:t>
            </a:r>
            <a:endParaRPr dirty="0"/>
          </a:p>
        </p:txBody>
      </p:sp>
      <p:sp>
        <p:nvSpPr>
          <p:cNvPr id="380" name="Google Shape;380;p25"/>
          <p:cNvSpPr txBox="1"/>
          <p:nvPr/>
        </p:nvSpPr>
        <p:spPr>
          <a:xfrm>
            <a:off x="386848" y="1652439"/>
            <a:ext cx="8128200" cy="6606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1000"/>
              </a:spcBef>
              <a:spcAft>
                <a:spcPts val="0"/>
              </a:spcAft>
              <a:buClr>
                <a:schemeClr val="dk1"/>
              </a:buClr>
              <a:buSzPts val="1500"/>
              <a:buFont typeface="Arial"/>
              <a:buNone/>
            </a:pPr>
            <a:r>
              <a:rPr lang="en-US" sz="2000" dirty="0">
                <a:solidFill>
                  <a:schemeClr val="dk1"/>
                </a:solidFill>
                <a:latin typeface="Calibri"/>
                <a:ea typeface="Calibri"/>
                <a:cs typeface="Calibri"/>
                <a:sym typeface="Calibri"/>
              </a:rPr>
              <a:t>The practice and application of ethical principles by clinicians in routine, daily encounters with patients across care settings.</a:t>
            </a:r>
            <a:endParaRPr sz="2000" b="1" dirty="0">
              <a:solidFill>
                <a:schemeClr val="accent2"/>
              </a:solidFill>
              <a:latin typeface="Calibri"/>
              <a:ea typeface="Calibri"/>
              <a:cs typeface="Calibri"/>
              <a:sym typeface="Calibri"/>
            </a:endParaRPr>
          </a:p>
        </p:txBody>
      </p:sp>
      <p:grpSp>
        <p:nvGrpSpPr>
          <p:cNvPr id="381" name="Google Shape;381;p25"/>
          <p:cNvGrpSpPr/>
          <p:nvPr/>
        </p:nvGrpSpPr>
        <p:grpSpPr>
          <a:xfrm>
            <a:off x="103723" y="2513351"/>
            <a:ext cx="8936408" cy="4014816"/>
            <a:chOff x="3362" y="76636"/>
            <a:chExt cx="8936408" cy="3910800"/>
          </a:xfrm>
        </p:grpSpPr>
        <p:sp>
          <p:nvSpPr>
            <p:cNvPr id="382" name="Google Shape;382;p25"/>
            <p:cNvSpPr/>
            <p:nvPr/>
          </p:nvSpPr>
          <p:spPr>
            <a:xfrm>
              <a:off x="3362" y="76636"/>
              <a:ext cx="2021700" cy="4896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5"/>
            <p:cNvSpPr txBox="1"/>
            <p:nvPr/>
          </p:nvSpPr>
          <p:spPr>
            <a:xfrm>
              <a:off x="3362" y="76636"/>
              <a:ext cx="2021700" cy="489600"/>
            </a:xfrm>
            <a:prstGeom prst="rect">
              <a:avLst/>
            </a:prstGeom>
            <a:noFill/>
            <a:ln>
              <a:noFill/>
            </a:ln>
          </p:spPr>
          <p:txBody>
            <a:bodyPr spcFirstLastPara="1" wrap="square" lIns="120900" tIns="69075" rIns="120900" bIns="690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Beneficence</a:t>
              </a:r>
              <a:endParaRPr/>
            </a:p>
          </p:txBody>
        </p:sp>
        <p:sp>
          <p:nvSpPr>
            <p:cNvPr id="384" name="Google Shape;384;p25"/>
            <p:cNvSpPr/>
            <p:nvPr/>
          </p:nvSpPr>
          <p:spPr>
            <a:xfrm>
              <a:off x="3362" y="566236"/>
              <a:ext cx="2021700" cy="3421200"/>
            </a:xfrm>
            <a:prstGeom prst="rect">
              <a:avLst/>
            </a:prstGeom>
            <a:solidFill>
              <a:srgbClr val="F7D5CB">
                <a:alpha val="89800"/>
              </a:srgbClr>
            </a:solidFill>
            <a:ln w="12700" cap="flat" cmpd="sng">
              <a:solidFill>
                <a:srgbClr val="F7D5C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5"/>
            <p:cNvSpPr txBox="1"/>
            <p:nvPr/>
          </p:nvSpPr>
          <p:spPr>
            <a:xfrm>
              <a:off x="3362" y="566236"/>
              <a:ext cx="2021700" cy="3421200"/>
            </a:xfrm>
            <a:prstGeom prst="rect">
              <a:avLst/>
            </a:prstGeom>
            <a:noFill/>
            <a:ln>
              <a:noFill/>
            </a:ln>
          </p:spPr>
          <p:txBody>
            <a:bodyPr spcFirstLastPara="1" wrap="square" lIns="90675" tIns="90675" rIns="120900" bIns="136000" anchor="t" anchorCtr="0">
              <a:noAutofit/>
            </a:bodyPr>
            <a:lstStyle/>
            <a:p>
              <a:pPr marL="171450" marR="0" lvl="1" indent="-171450" algn="l" rtl="0">
                <a:lnSpc>
                  <a:spcPct val="90000"/>
                </a:lnSpc>
                <a:spcBef>
                  <a:spcPts val="0"/>
                </a:spcBef>
                <a:spcAft>
                  <a:spcPts val="0"/>
                </a:spcAft>
                <a:buClr>
                  <a:schemeClr val="dk1"/>
                </a:buClr>
                <a:buSzPts val="1700"/>
                <a:buFont typeface="Arial"/>
                <a:buChar char="•"/>
              </a:pPr>
              <a:r>
                <a:rPr lang="en-US" sz="1700" b="0" i="0" u="none" strike="noStrike" cap="none" dirty="0">
                  <a:solidFill>
                    <a:schemeClr val="dk1"/>
                  </a:solidFill>
                  <a:latin typeface="Calibri"/>
                  <a:ea typeface="Calibri"/>
                  <a:cs typeface="Calibri"/>
                  <a:sym typeface="Calibri"/>
                </a:rPr>
                <a:t>The duty to </a:t>
              </a:r>
              <a:r>
                <a:rPr lang="en-US" sz="1700" b="1" i="0" u="none" strike="noStrike" cap="none" dirty="0">
                  <a:solidFill>
                    <a:schemeClr val="dk1"/>
                  </a:solidFill>
                  <a:latin typeface="Calibri"/>
                  <a:ea typeface="Calibri"/>
                  <a:cs typeface="Calibri"/>
                  <a:sym typeface="Calibri"/>
                </a:rPr>
                <a:t>try to bring about improvements </a:t>
              </a:r>
              <a:r>
                <a:rPr lang="en-US" sz="1700" b="0" i="0" u="none" strike="noStrike" cap="none" dirty="0">
                  <a:solidFill>
                    <a:schemeClr val="dk1"/>
                  </a:solidFill>
                  <a:latin typeface="Calibri"/>
                  <a:ea typeface="Calibri"/>
                  <a:cs typeface="Calibri"/>
                  <a:sym typeface="Calibri"/>
                </a:rPr>
                <a:t>in physical and psychological health that medicine can achieve. </a:t>
              </a:r>
              <a:endParaRPr dirty="0"/>
            </a:p>
          </p:txBody>
        </p:sp>
        <p:sp>
          <p:nvSpPr>
            <p:cNvPr id="386" name="Google Shape;386;p25"/>
            <p:cNvSpPr/>
            <p:nvPr/>
          </p:nvSpPr>
          <p:spPr>
            <a:xfrm>
              <a:off x="2308265" y="76636"/>
              <a:ext cx="2021700" cy="4896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5"/>
            <p:cNvSpPr txBox="1"/>
            <p:nvPr/>
          </p:nvSpPr>
          <p:spPr>
            <a:xfrm>
              <a:off x="2308265" y="76636"/>
              <a:ext cx="2021700" cy="489600"/>
            </a:xfrm>
            <a:prstGeom prst="rect">
              <a:avLst/>
            </a:prstGeom>
            <a:noFill/>
            <a:ln>
              <a:noFill/>
            </a:ln>
          </p:spPr>
          <p:txBody>
            <a:bodyPr spcFirstLastPara="1" wrap="square" lIns="120900" tIns="69075" rIns="120900" bIns="690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Non-maleficence</a:t>
              </a:r>
              <a:endParaRPr/>
            </a:p>
          </p:txBody>
        </p:sp>
        <p:sp>
          <p:nvSpPr>
            <p:cNvPr id="388" name="Google Shape;388;p25"/>
            <p:cNvSpPr/>
            <p:nvPr/>
          </p:nvSpPr>
          <p:spPr>
            <a:xfrm>
              <a:off x="2308265" y="566236"/>
              <a:ext cx="2021700" cy="3421200"/>
            </a:xfrm>
            <a:prstGeom prst="rect">
              <a:avLst/>
            </a:prstGeom>
            <a:solidFill>
              <a:srgbClr val="F7D5CB">
                <a:alpha val="89800"/>
              </a:srgbClr>
            </a:solidFill>
            <a:ln w="12700" cap="flat" cmpd="sng">
              <a:solidFill>
                <a:srgbClr val="F7D5C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5"/>
            <p:cNvSpPr txBox="1"/>
            <p:nvPr/>
          </p:nvSpPr>
          <p:spPr>
            <a:xfrm>
              <a:off x="2308265" y="566236"/>
              <a:ext cx="2021700" cy="3421200"/>
            </a:xfrm>
            <a:prstGeom prst="rect">
              <a:avLst/>
            </a:prstGeom>
            <a:noFill/>
            <a:ln>
              <a:noFill/>
            </a:ln>
          </p:spPr>
          <p:txBody>
            <a:bodyPr spcFirstLastPara="1" wrap="square" lIns="90675" tIns="90675" rIns="120900" bIns="136000" anchor="t" anchorCtr="0">
              <a:noAutofit/>
            </a:bodyPr>
            <a:lstStyle/>
            <a:p>
              <a:pPr marL="171450" marR="0" lvl="1" indent="-171450" algn="l" rtl="0">
                <a:lnSpc>
                  <a:spcPct val="90000"/>
                </a:lnSpc>
                <a:spcBef>
                  <a:spcPts val="0"/>
                </a:spcBef>
                <a:spcAft>
                  <a:spcPts val="0"/>
                </a:spcAft>
                <a:buClr>
                  <a:schemeClr val="dk1"/>
                </a:buClr>
                <a:buSzPts val="1700"/>
                <a:buFont typeface="Arial"/>
                <a:buChar char="•"/>
              </a:pPr>
              <a:r>
                <a:rPr lang="en-US" sz="1700" b="0" i="0" u="none" strike="noStrike" cap="none" dirty="0">
                  <a:solidFill>
                    <a:schemeClr val="dk1"/>
                  </a:solidFill>
                  <a:latin typeface="Calibri"/>
                  <a:ea typeface="Calibri"/>
                  <a:cs typeface="Calibri"/>
                  <a:sym typeface="Calibri"/>
                </a:rPr>
                <a:t>Diagnosing and treating conditions in ways that </a:t>
              </a:r>
              <a:r>
                <a:rPr lang="en-US" sz="1700" b="1" i="0" u="none" strike="noStrike" cap="none" dirty="0">
                  <a:solidFill>
                    <a:schemeClr val="dk1"/>
                  </a:solidFill>
                  <a:latin typeface="Calibri"/>
                  <a:ea typeface="Calibri"/>
                  <a:cs typeface="Calibri"/>
                  <a:sym typeface="Calibri"/>
                </a:rPr>
                <a:t>prevent further injury or reduce its risk</a:t>
              </a:r>
              <a:r>
                <a:rPr lang="en-US" sz="1700" b="0" i="0" u="none" strike="noStrike" cap="none" dirty="0">
                  <a:solidFill>
                    <a:schemeClr val="dk1"/>
                  </a:solidFill>
                  <a:latin typeface="Calibri"/>
                  <a:ea typeface="Calibri"/>
                  <a:cs typeface="Calibri"/>
                  <a:sym typeface="Calibri"/>
                </a:rPr>
                <a:t>.</a:t>
              </a:r>
              <a:endParaRPr dirty="0"/>
            </a:p>
          </p:txBody>
        </p:sp>
        <p:sp>
          <p:nvSpPr>
            <p:cNvPr id="390" name="Google Shape;390;p25"/>
            <p:cNvSpPr/>
            <p:nvPr/>
          </p:nvSpPr>
          <p:spPr>
            <a:xfrm>
              <a:off x="4613168" y="76636"/>
              <a:ext cx="2021700" cy="4896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5"/>
            <p:cNvSpPr txBox="1"/>
            <p:nvPr/>
          </p:nvSpPr>
          <p:spPr>
            <a:xfrm>
              <a:off x="4613168" y="76636"/>
              <a:ext cx="2021700" cy="489600"/>
            </a:xfrm>
            <a:prstGeom prst="rect">
              <a:avLst/>
            </a:prstGeom>
            <a:noFill/>
            <a:ln>
              <a:noFill/>
            </a:ln>
          </p:spPr>
          <p:txBody>
            <a:bodyPr spcFirstLastPara="1" wrap="square" lIns="120900" tIns="69075" rIns="120900" bIns="690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Justice</a:t>
              </a:r>
              <a:endParaRPr/>
            </a:p>
          </p:txBody>
        </p:sp>
        <p:sp>
          <p:nvSpPr>
            <p:cNvPr id="392" name="Google Shape;392;p25"/>
            <p:cNvSpPr/>
            <p:nvPr/>
          </p:nvSpPr>
          <p:spPr>
            <a:xfrm>
              <a:off x="4613168" y="566236"/>
              <a:ext cx="2021700" cy="3421200"/>
            </a:xfrm>
            <a:prstGeom prst="rect">
              <a:avLst/>
            </a:prstGeom>
            <a:solidFill>
              <a:srgbClr val="F7D5CB">
                <a:alpha val="89800"/>
              </a:srgbClr>
            </a:solidFill>
            <a:ln w="12700" cap="flat" cmpd="sng">
              <a:solidFill>
                <a:srgbClr val="F7D5C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txBox="1"/>
            <p:nvPr/>
          </p:nvSpPr>
          <p:spPr>
            <a:xfrm>
              <a:off x="4613168" y="566236"/>
              <a:ext cx="2021700" cy="3421200"/>
            </a:xfrm>
            <a:prstGeom prst="rect">
              <a:avLst/>
            </a:prstGeom>
            <a:noFill/>
            <a:ln>
              <a:noFill/>
            </a:ln>
          </p:spPr>
          <p:txBody>
            <a:bodyPr spcFirstLastPara="1" wrap="square" lIns="90675" tIns="90675" rIns="120900" bIns="136000" anchor="t" anchorCtr="0">
              <a:noAutofit/>
            </a:bodyPr>
            <a:lstStyle/>
            <a:p>
              <a:pPr marL="171450" marR="0" lvl="1" indent="-171450" algn="l" rtl="0">
                <a:lnSpc>
                  <a:spcPct val="90000"/>
                </a:lnSpc>
                <a:spcBef>
                  <a:spcPts val="0"/>
                </a:spcBef>
                <a:spcAft>
                  <a:spcPts val="0"/>
                </a:spcAft>
                <a:buClr>
                  <a:schemeClr val="dk1"/>
                </a:buClr>
                <a:buSzPts val="1700"/>
                <a:buFont typeface="Arial"/>
                <a:buChar char="•"/>
              </a:pPr>
              <a:r>
                <a:rPr lang="en-US" sz="1700" b="0" i="0" u="none" strike="noStrike" cap="none" dirty="0">
                  <a:solidFill>
                    <a:schemeClr val="dk1"/>
                  </a:solidFill>
                  <a:latin typeface="Calibri" panose="020F0502020204030204" pitchFamily="34" charset="0"/>
                  <a:ea typeface="Calibri"/>
                  <a:cs typeface="Calibri" panose="020F0502020204030204" pitchFamily="34" charset="0"/>
                  <a:sym typeface="Calibri"/>
                </a:rPr>
                <a:t>The ways in which </a:t>
              </a:r>
              <a:r>
                <a:rPr lang="en-US" sz="1700" b="1" i="0" u="none" strike="noStrike" cap="none" dirty="0">
                  <a:solidFill>
                    <a:schemeClr val="dk1"/>
                  </a:solidFill>
                  <a:latin typeface="Calibri" panose="020F0502020204030204" pitchFamily="34" charset="0"/>
                  <a:ea typeface="Calibri"/>
                  <a:cs typeface="Calibri" panose="020F0502020204030204" pitchFamily="34" charset="0"/>
                  <a:sym typeface="Calibri"/>
                </a:rPr>
                <a:t>professional, family, religious, financial,  legal, and institutional factors</a:t>
              </a:r>
              <a:r>
                <a:rPr lang="en-US" sz="1700" b="0" i="0" u="none" strike="noStrike" cap="none" dirty="0">
                  <a:solidFill>
                    <a:schemeClr val="dk1"/>
                  </a:solidFill>
                  <a:latin typeface="Calibri" panose="020F0502020204030204" pitchFamily="34" charset="0"/>
                  <a:ea typeface="Calibri"/>
                  <a:cs typeface="Calibri" panose="020F0502020204030204" pitchFamily="34" charset="0"/>
                  <a:sym typeface="Calibri"/>
                </a:rPr>
                <a:t> influence clinical decisions.</a:t>
              </a:r>
            </a:p>
            <a:p>
              <a:pPr marL="171450" marR="0" lvl="1" indent="-171450" algn="l" rtl="0">
                <a:lnSpc>
                  <a:spcPct val="90000"/>
                </a:lnSpc>
                <a:spcBef>
                  <a:spcPts val="0"/>
                </a:spcBef>
                <a:spcAft>
                  <a:spcPts val="0"/>
                </a:spcAft>
                <a:buClr>
                  <a:schemeClr val="dk1"/>
                </a:buClr>
                <a:buSzPts val="1700"/>
                <a:buFont typeface="Arial"/>
                <a:buChar char="•"/>
              </a:pPr>
              <a:endParaRPr lang="en-US" sz="17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171450" marR="0" lvl="1" indent="-171450" algn="l" rtl="0">
                <a:lnSpc>
                  <a:spcPct val="90000"/>
                </a:lnSpc>
                <a:spcBef>
                  <a:spcPts val="0"/>
                </a:spcBef>
                <a:spcAft>
                  <a:spcPts val="0"/>
                </a:spcAft>
                <a:buClr>
                  <a:schemeClr val="dk1"/>
                </a:buClr>
                <a:buSzPts val="1700"/>
                <a:buFont typeface="Arial"/>
                <a:buChar char="•"/>
              </a:pPr>
              <a:r>
                <a:rPr lang="en-US" sz="1700" dirty="0">
                  <a:solidFill>
                    <a:srgbClr val="212529"/>
                  </a:solidFill>
                  <a:latin typeface="Calibri" panose="020F0502020204030204" pitchFamily="34" charset="0"/>
                  <a:cs typeface="Calibri" panose="020F0502020204030204" pitchFamily="34" charset="0"/>
                </a:rPr>
                <a:t>E</a:t>
              </a:r>
              <a:r>
                <a:rPr lang="en-US" sz="1700" i="0" dirty="0">
                  <a:solidFill>
                    <a:srgbClr val="212529"/>
                  </a:solidFill>
                  <a:effectLst/>
                  <a:latin typeface="Calibri" panose="020F0502020204030204" pitchFamily="34" charset="0"/>
                  <a:cs typeface="Calibri" panose="020F0502020204030204" pitchFamily="34" charset="0"/>
                </a:rPr>
                <a:t>quitable distribution of benefits and burdens to individuals in social institutions.</a:t>
              </a:r>
              <a:endParaRPr sz="1700" dirty="0">
                <a:latin typeface="Calibri" panose="020F0502020204030204" pitchFamily="34" charset="0"/>
                <a:cs typeface="Calibri" panose="020F0502020204030204" pitchFamily="34" charset="0"/>
              </a:endParaRPr>
            </a:p>
          </p:txBody>
        </p:sp>
        <p:sp>
          <p:nvSpPr>
            <p:cNvPr id="394" name="Google Shape;394;p25"/>
            <p:cNvSpPr/>
            <p:nvPr/>
          </p:nvSpPr>
          <p:spPr>
            <a:xfrm>
              <a:off x="6918070" y="76636"/>
              <a:ext cx="2021700" cy="4896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txBox="1"/>
            <p:nvPr/>
          </p:nvSpPr>
          <p:spPr>
            <a:xfrm>
              <a:off x="6918070" y="76636"/>
              <a:ext cx="2021700" cy="489600"/>
            </a:xfrm>
            <a:prstGeom prst="rect">
              <a:avLst/>
            </a:prstGeom>
            <a:noFill/>
            <a:ln>
              <a:noFill/>
            </a:ln>
          </p:spPr>
          <p:txBody>
            <a:bodyPr spcFirstLastPara="1" wrap="square" lIns="120900" tIns="69075" rIns="120900" bIns="690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Autonomy</a:t>
              </a:r>
              <a:endParaRPr/>
            </a:p>
          </p:txBody>
        </p:sp>
        <p:sp>
          <p:nvSpPr>
            <p:cNvPr id="396" name="Google Shape;396;p25"/>
            <p:cNvSpPr/>
            <p:nvPr/>
          </p:nvSpPr>
          <p:spPr>
            <a:xfrm>
              <a:off x="6918070" y="566236"/>
              <a:ext cx="2021700" cy="3421200"/>
            </a:xfrm>
            <a:prstGeom prst="rect">
              <a:avLst/>
            </a:prstGeom>
            <a:solidFill>
              <a:srgbClr val="F7D5CB">
                <a:alpha val="89800"/>
              </a:srgbClr>
            </a:solidFill>
            <a:ln w="12700" cap="flat" cmpd="sng">
              <a:solidFill>
                <a:srgbClr val="F7D5C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txBox="1"/>
            <p:nvPr/>
          </p:nvSpPr>
          <p:spPr>
            <a:xfrm>
              <a:off x="6918070" y="566236"/>
              <a:ext cx="2021700" cy="3421200"/>
            </a:xfrm>
            <a:prstGeom prst="rect">
              <a:avLst/>
            </a:prstGeom>
            <a:noFill/>
            <a:ln>
              <a:noFill/>
            </a:ln>
          </p:spPr>
          <p:txBody>
            <a:bodyPr spcFirstLastPara="1" wrap="square" lIns="90675" tIns="90675" rIns="120900" bIns="136000" anchor="t" anchorCtr="0">
              <a:noAutofit/>
            </a:bodyPr>
            <a:lstStyle/>
            <a:p>
              <a:pPr marL="171450" marR="0" lvl="1" indent="-171450" algn="l" rtl="0">
                <a:lnSpc>
                  <a:spcPct val="90000"/>
                </a:lnSpc>
                <a:spcBef>
                  <a:spcPts val="0"/>
                </a:spcBef>
                <a:spcAft>
                  <a:spcPts val="0"/>
                </a:spcAft>
                <a:buClr>
                  <a:schemeClr val="dk1"/>
                </a:buClr>
                <a:buSzPts val="1700"/>
                <a:buFont typeface="Arial"/>
                <a:buChar char="•"/>
              </a:pPr>
              <a:r>
                <a:rPr lang="en-US" sz="1700" b="0" i="0" u="none" strike="noStrike" cap="none" dirty="0">
                  <a:solidFill>
                    <a:schemeClr val="dk1"/>
                  </a:solidFill>
                  <a:latin typeface="Calibri"/>
                  <a:ea typeface="Calibri"/>
                  <a:cs typeface="Calibri"/>
                  <a:sym typeface="Calibri"/>
                </a:rPr>
                <a:t>The moral right of every competent individual </a:t>
              </a:r>
              <a:r>
                <a:rPr lang="en-US" sz="1700" b="1" i="0" u="none" strike="noStrike" cap="none" dirty="0">
                  <a:solidFill>
                    <a:schemeClr val="dk1"/>
                  </a:solidFill>
                  <a:latin typeface="Calibri"/>
                  <a:ea typeface="Calibri"/>
                  <a:cs typeface="Calibri"/>
                  <a:sym typeface="Calibri"/>
                </a:rPr>
                <a:t>to choose and follow his or her own plan of life and actions.</a:t>
              </a:r>
              <a:endParaRPr b="1" dirty="0"/>
            </a:p>
            <a:p>
              <a:pPr marL="171450" marR="0" lvl="1" indent="-63500" algn="l" rtl="0">
                <a:lnSpc>
                  <a:spcPct val="90000"/>
                </a:lnSpc>
                <a:spcBef>
                  <a:spcPts val="255"/>
                </a:spcBef>
                <a:spcAft>
                  <a:spcPts val="0"/>
                </a:spcAft>
                <a:buClr>
                  <a:schemeClr val="dk1"/>
                </a:buClr>
                <a:buSzPts val="1700"/>
                <a:buFont typeface="Calibri"/>
                <a:buNone/>
              </a:pPr>
              <a:endParaRPr sz="1700" b="0" i="0" u="none" strike="noStrike" cap="none" dirty="0">
                <a:solidFill>
                  <a:schemeClr val="dk1"/>
                </a:solidFill>
                <a:latin typeface="Calibri"/>
                <a:ea typeface="Calibri"/>
                <a:cs typeface="Calibri"/>
                <a:sym typeface="Calibri"/>
              </a:endParaRPr>
            </a:p>
            <a:p>
              <a:pPr marL="171450" marR="0" lvl="1" indent="-171450" algn="l" rtl="0">
                <a:lnSpc>
                  <a:spcPct val="90000"/>
                </a:lnSpc>
                <a:spcBef>
                  <a:spcPts val="255"/>
                </a:spcBef>
                <a:spcAft>
                  <a:spcPts val="0"/>
                </a:spcAft>
                <a:buClr>
                  <a:schemeClr val="dk1"/>
                </a:buClr>
                <a:buSzPts val="1700"/>
                <a:buFont typeface="Calibri"/>
                <a:buChar char="•"/>
              </a:pPr>
              <a:r>
                <a:rPr lang="en-US" sz="1700" b="0" i="0" u="none" strike="noStrike" cap="none" dirty="0">
                  <a:solidFill>
                    <a:schemeClr val="dk1"/>
                  </a:solidFill>
                  <a:latin typeface="Calibri"/>
                  <a:ea typeface="Calibri"/>
                  <a:cs typeface="Calibri"/>
                  <a:sym typeface="Calibri"/>
                </a:rPr>
                <a:t>It is one aspect of the larger principle of </a:t>
              </a:r>
              <a:r>
                <a:rPr lang="en-US" sz="1700" b="1" i="0" u="none" strike="noStrike" cap="none" dirty="0">
                  <a:solidFill>
                    <a:schemeClr val="dk1"/>
                  </a:solidFill>
                  <a:latin typeface="Calibri"/>
                  <a:ea typeface="Calibri"/>
                  <a:cs typeface="Calibri"/>
                  <a:sym typeface="Calibri"/>
                </a:rPr>
                <a:t>Respect for Persons</a:t>
              </a:r>
              <a:endParaRPr sz="1700" b="1" i="0" u="none" strike="noStrike" cap="none" dirty="0">
                <a:solidFill>
                  <a:schemeClr val="dk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304395CD-8A64-D6AB-3D36-61D3EBA5F2CB}"/>
              </a:ext>
            </a:extLst>
          </p:cNvPr>
          <p:cNvSpPr txBox="1"/>
          <p:nvPr/>
        </p:nvSpPr>
        <p:spPr>
          <a:xfrm>
            <a:off x="7724260" y="6528167"/>
            <a:ext cx="1865376" cy="246221"/>
          </a:xfrm>
          <a:prstGeom prst="rect">
            <a:avLst/>
          </a:prstGeom>
          <a:noFill/>
        </p:spPr>
        <p:txBody>
          <a:bodyPr wrap="square">
            <a:spAutoFit/>
          </a:bodyPr>
          <a:lstStyle/>
          <a:p>
            <a:pPr marL="0" lvl="0" indent="0" algn="l" rtl="0">
              <a:spcBef>
                <a:spcPts val="0"/>
              </a:spcBef>
              <a:spcAft>
                <a:spcPts val="0"/>
              </a:spcAft>
              <a:buNone/>
            </a:pPr>
            <a:r>
              <a:rPr lang="en-US" sz="1000" b="0" i="0" u="none" strike="noStrike" dirty="0">
                <a:solidFill>
                  <a:srgbClr val="131242"/>
                </a:solidFill>
                <a:latin typeface="Arial"/>
                <a:ea typeface="Arial"/>
                <a:cs typeface="Arial"/>
                <a:sym typeface="Arial"/>
              </a:rPr>
              <a:t>(</a:t>
            </a:r>
            <a:r>
              <a:rPr lang="en-US" sz="1000" b="0" i="0" u="none" strike="noStrike" dirty="0" err="1">
                <a:solidFill>
                  <a:srgbClr val="131242"/>
                </a:solidFill>
                <a:latin typeface="Arial"/>
                <a:ea typeface="Arial"/>
                <a:cs typeface="Arial"/>
                <a:sym typeface="Arial"/>
              </a:rPr>
              <a:t>Jonsen</a:t>
            </a:r>
            <a:r>
              <a:rPr lang="en-US" sz="1000" b="0" i="0" u="none" strike="noStrike" dirty="0">
                <a:solidFill>
                  <a:srgbClr val="131242"/>
                </a:solidFill>
                <a:latin typeface="Arial"/>
                <a:ea typeface="Arial"/>
                <a:cs typeface="Arial"/>
                <a:sym typeface="Arial"/>
              </a:rPr>
              <a:t> et al, 2022</a:t>
            </a:r>
            <a:r>
              <a:rPr lang="en-US" sz="1000" dirty="0">
                <a:solidFill>
                  <a:srgbClr val="131242"/>
                </a:solidFill>
              </a:rPr>
              <a:t>)</a:t>
            </a:r>
            <a:endParaRPr lang="en-US" sz="1000" b="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2"/>
          <p:cNvSpPr txBox="1">
            <a:spLocks noGrp="1"/>
          </p:cNvSpPr>
          <p:nvPr>
            <p:ph type="title"/>
          </p:nvPr>
        </p:nvSpPr>
        <p:spPr>
          <a:xfrm>
            <a:off x="152651" y="204604"/>
            <a:ext cx="8609400" cy="1853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Helvetica Neue"/>
              <a:buNone/>
            </a:pPr>
            <a:r>
              <a:rPr lang="en-US" dirty="0">
                <a:solidFill>
                  <a:schemeClr val="accent2"/>
                </a:solidFill>
                <a:ea typeface="Helvetica Neue"/>
                <a:cs typeface="Calibri" panose="020F0502020204030204" pitchFamily="34" charset="0"/>
                <a:sym typeface="Helvetica Neue"/>
              </a:rPr>
              <a:t>The Four Topics Chart: An Approach to Ethical Decision Making</a:t>
            </a:r>
            <a:endParaRPr dirty="0">
              <a:cs typeface="Calibri" panose="020F0502020204030204" pitchFamily="34" charset="0"/>
            </a:endParaRPr>
          </a:p>
        </p:txBody>
      </p:sp>
      <p:grpSp>
        <p:nvGrpSpPr>
          <p:cNvPr id="455" name="Google Shape;455;p32"/>
          <p:cNvGrpSpPr/>
          <p:nvPr/>
        </p:nvGrpSpPr>
        <p:grpSpPr>
          <a:xfrm>
            <a:off x="152605" y="3033009"/>
            <a:ext cx="8838790" cy="1881586"/>
            <a:chOff x="3325" y="632280"/>
            <a:chExt cx="8838790" cy="1881586"/>
          </a:xfrm>
        </p:grpSpPr>
        <p:sp>
          <p:nvSpPr>
            <p:cNvPr id="456" name="Google Shape;456;p32"/>
            <p:cNvSpPr/>
            <p:nvPr/>
          </p:nvSpPr>
          <p:spPr>
            <a:xfrm>
              <a:off x="3325" y="632280"/>
              <a:ext cx="1999800" cy="7947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txBox="1"/>
            <p:nvPr/>
          </p:nvSpPr>
          <p:spPr>
            <a:xfrm>
              <a:off x="3325" y="632280"/>
              <a:ext cx="1999800" cy="794700"/>
            </a:xfrm>
            <a:prstGeom prst="rect">
              <a:avLst/>
            </a:prstGeom>
            <a:noFill/>
            <a:ln>
              <a:noFill/>
            </a:ln>
          </p:spPr>
          <p:txBody>
            <a:bodyPr spcFirstLastPara="1" wrap="square" lIns="156450" tIns="89400" rIns="156450" bIns="8940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Medical Indications</a:t>
              </a:r>
              <a:endParaRPr/>
            </a:p>
          </p:txBody>
        </p:sp>
        <p:sp>
          <p:nvSpPr>
            <p:cNvPr id="458" name="Google Shape;458;p32"/>
            <p:cNvSpPr/>
            <p:nvPr/>
          </p:nvSpPr>
          <p:spPr>
            <a:xfrm>
              <a:off x="3325" y="1426966"/>
              <a:ext cx="1999800" cy="1086900"/>
            </a:xfrm>
            <a:prstGeom prst="rect">
              <a:avLst/>
            </a:prstGeom>
            <a:solidFill>
              <a:srgbClr val="F7D5CB">
                <a:alpha val="89800"/>
              </a:srgbClr>
            </a:solidFill>
            <a:ln w="12700" cap="flat" cmpd="sng">
              <a:solidFill>
                <a:srgbClr val="F7D5C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txBox="1"/>
            <p:nvPr/>
          </p:nvSpPr>
          <p:spPr>
            <a:xfrm>
              <a:off x="3325" y="1426966"/>
              <a:ext cx="1999800" cy="1086900"/>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Beneficence </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Non-Maleficence</a:t>
              </a:r>
              <a:endParaRPr/>
            </a:p>
          </p:txBody>
        </p:sp>
        <p:sp>
          <p:nvSpPr>
            <p:cNvPr id="460" name="Google Shape;460;p32"/>
            <p:cNvSpPr/>
            <p:nvPr/>
          </p:nvSpPr>
          <p:spPr>
            <a:xfrm>
              <a:off x="2282988" y="632280"/>
              <a:ext cx="1999800" cy="7947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txBox="1"/>
            <p:nvPr/>
          </p:nvSpPr>
          <p:spPr>
            <a:xfrm>
              <a:off x="2282988" y="632280"/>
              <a:ext cx="1999800" cy="794700"/>
            </a:xfrm>
            <a:prstGeom prst="rect">
              <a:avLst/>
            </a:prstGeom>
            <a:noFill/>
            <a:ln>
              <a:noFill/>
            </a:ln>
          </p:spPr>
          <p:txBody>
            <a:bodyPr spcFirstLastPara="1" wrap="square" lIns="156450" tIns="89400" rIns="156450" bIns="8940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Preferences of Patients</a:t>
              </a:r>
              <a:endParaRPr/>
            </a:p>
          </p:txBody>
        </p:sp>
        <p:sp>
          <p:nvSpPr>
            <p:cNvPr id="462" name="Google Shape;462;p32"/>
            <p:cNvSpPr/>
            <p:nvPr/>
          </p:nvSpPr>
          <p:spPr>
            <a:xfrm>
              <a:off x="2282988" y="1426966"/>
              <a:ext cx="1999800" cy="1086900"/>
            </a:xfrm>
            <a:prstGeom prst="rect">
              <a:avLst/>
            </a:prstGeom>
            <a:solidFill>
              <a:srgbClr val="F7D5CB">
                <a:alpha val="89800"/>
              </a:srgbClr>
            </a:solidFill>
            <a:ln w="12700" cap="flat" cmpd="sng">
              <a:solidFill>
                <a:srgbClr val="F7D5C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txBox="1"/>
            <p:nvPr/>
          </p:nvSpPr>
          <p:spPr>
            <a:xfrm>
              <a:off x="2282988" y="1426966"/>
              <a:ext cx="1999800" cy="1086900"/>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Autonomy</a:t>
              </a:r>
              <a:endParaRPr/>
            </a:p>
          </p:txBody>
        </p:sp>
        <p:sp>
          <p:nvSpPr>
            <p:cNvPr id="464" name="Google Shape;464;p32"/>
            <p:cNvSpPr/>
            <p:nvPr/>
          </p:nvSpPr>
          <p:spPr>
            <a:xfrm>
              <a:off x="4562652" y="632280"/>
              <a:ext cx="1999800" cy="7947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txBox="1"/>
            <p:nvPr/>
          </p:nvSpPr>
          <p:spPr>
            <a:xfrm>
              <a:off x="4562652" y="632280"/>
              <a:ext cx="1999800" cy="794700"/>
            </a:xfrm>
            <a:prstGeom prst="rect">
              <a:avLst/>
            </a:prstGeom>
            <a:noFill/>
            <a:ln>
              <a:noFill/>
            </a:ln>
          </p:spPr>
          <p:txBody>
            <a:bodyPr spcFirstLastPara="1" wrap="square" lIns="156450" tIns="89400" rIns="156450" bIns="8940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Quality of Life</a:t>
              </a:r>
              <a:endParaRPr/>
            </a:p>
          </p:txBody>
        </p:sp>
        <p:sp>
          <p:nvSpPr>
            <p:cNvPr id="466" name="Google Shape;466;p32"/>
            <p:cNvSpPr/>
            <p:nvPr/>
          </p:nvSpPr>
          <p:spPr>
            <a:xfrm>
              <a:off x="4562652" y="1426966"/>
              <a:ext cx="1999800" cy="1086900"/>
            </a:xfrm>
            <a:prstGeom prst="rect">
              <a:avLst/>
            </a:prstGeom>
            <a:solidFill>
              <a:srgbClr val="F7D5CB">
                <a:alpha val="89800"/>
              </a:srgbClr>
            </a:solidFill>
            <a:ln w="12700" cap="flat" cmpd="sng">
              <a:solidFill>
                <a:srgbClr val="F7D5C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txBox="1"/>
            <p:nvPr/>
          </p:nvSpPr>
          <p:spPr>
            <a:xfrm>
              <a:off x="4562652" y="1426966"/>
              <a:ext cx="1999800" cy="1086900"/>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Beneficence </a:t>
              </a:r>
              <a:endParaRPr sz="1800" b="0" i="0" u="none" strike="noStrike" cap="none">
                <a:solidFill>
                  <a:schemeClr val="dk1"/>
                </a:solidFill>
                <a:latin typeface="Calibri"/>
                <a:ea typeface="Calibri"/>
                <a:cs typeface="Calibri"/>
                <a:sym typeface="Calibri"/>
              </a:endParaRPr>
            </a:p>
            <a:p>
              <a:pPr marL="171450" marR="0" lvl="1" indent="-171450" algn="l" rtl="0">
                <a:lnSpc>
                  <a:spcPct val="90000"/>
                </a:lnSpc>
                <a:spcBef>
                  <a:spcPts val="27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Non-Maleficence</a:t>
              </a:r>
              <a:endParaRPr/>
            </a:p>
            <a:p>
              <a:pPr marL="171450" marR="0" lvl="1" indent="-171450" algn="l" rtl="0">
                <a:lnSpc>
                  <a:spcPct val="90000"/>
                </a:lnSpc>
                <a:spcBef>
                  <a:spcPts val="27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Autonomy</a:t>
              </a:r>
              <a:endParaRPr/>
            </a:p>
          </p:txBody>
        </p:sp>
        <p:sp>
          <p:nvSpPr>
            <p:cNvPr id="468" name="Google Shape;468;p32"/>
            <p:cNvSpPr/>
            <p:nvPr/>
          </p:nvSpPr>
          <p:spPr>
            <a:xfrm>
              <a:off x="6842315" y="632280"/>
              <a:ext cx="1999800" cy="7947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txBox="1"/>
            <p:nvPr/>
          </p:nvSpPr>
          <p:spPr>
            <a:xfrm>
              <a:off x="6842315" y="632280"/>
              <a:ext cx="1999800" cy="794700"/>
            </a:xfrm>
            <a:prstGeom prst="rect">
              <a:avLst/>
            </a:prstGeom>
            <a:noFill/>
            <a:ln>
              <a:noFill/>
            </a:ln>
          </p:spPr>
          <p:txBody>
            <a:bodyPr spcFirstLastPara="1" wrap="square" lIns="156450" tIns="89400" rIns="156450" bIns="8940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Contextual Features</a:t>
              </a:r>
              <a:endParaRPr/>
            </a:p>
          </p:txBody>
        </p:sp>
        <p:sp>
          <p:nvSpPr>
            <p:cNvPr id="470" name="Google Shape;470;p32"/>
            <p:cNvSpPr/>
            <p:nvPr/>
          </p:nvSpPr>
          <p:spPr>
            <a:xfrm>
              <a:off x="6842315" y="1426966"/>
              <a:ext cx="1999800" cy="1086900"/>
            </a:xfrm>
            <a:prstGeom prst="rect">
              <a:avLst/>
            </a:prstGeom>
            <a:solidFill>
              <a:srgbClr val="F7D5CB">
                <a:alpha val="89800"/>
              </a:srgbClr>
            </a:solidFill>
            <a:ln w="12700" cap="flat" cmpd="sng">
              <a:solidFill>
                <a:srgbClr val="F7D5CB">
                  <a:alpha val="898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txBox="1"/>
            <p:nvPr/>
          </p:nvSpPr>
          <p:spPr>
            <a:xfrm>
              <a:off x="6842315" y="1426966"/>
              <a:ext cx="1999800" cy="1086900"/>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Justice</a:t>
              </a:r>
              <a:endParaRPr/>
            </a:p>
          </p:txBody>
        </p:sp>
      </p:grpSp>
      <p:sp>
        <p:nvSpPr>
          <p:cNvPr id="472" name="Google Shape;472;p32"/>
          <p:cNvSpPr txBox="1">
            <a:spLocks noGrp="1"/>
          </p:cNvSpPr>
          <p:nvPr>
            <p:ph type="body" idx="1"/>
          </p:nvPr>
        </p:nvSpPr>
        <p:spPr>
          <a:xfrm>
            <a:off x="277516" y="5338999"/>
            <a:ext cx="8589000" cy="1202400"/>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chemeClr val="dk1"/>
              </a:buClr>
              <a:buSzPct val="100000"/>
              <a:buChar char="•"/>
            </a:pPr>
            <a:r>
              <a:rPr lang="en-US" dirty="0"/>
              <a:t>Developed by Drs. Albert </a:t>
            </a:r>
            <a:r>
              <a:rPr lang="en-US" dirty="0" err="1"/>
              <a:t>Jonsen</a:t>
            </a:r>
            <a:r>
              <a:rPr lang="en-US" dirty="0"/>
              <a:t>, Mark Siegler, and William </a:t>
            </a:r>
            <a:r>
              <a:rPr lang="en-US" dirty="0" err="1"/>
              <a:t>Winslade</a:t>
            </a:r>
            <a:endParaRPr dirty="0"/>
          </a:p>
          <a:p>
            <a:pPr marL="228600" lvl="0" indent="-228600" algn="l" rtl="0">
              <a:lnSpc>
                <a:spcPct val="90000"/>
              </a:lnSpc>
              <a:spcBef>
                <a:spcPts val="1000"/>
              </a:spcBef>
              <a:spcAft>
                <a:spcPts val="0"/>
              </a:spcAft>
              <a:buClr>
                <a:schemeClr val="dk1"/>
              </a:buClr>
              <a:buSzPct val="100000"/>
              <a:buChar char="•"/>
            </a:pPr>
            <a:r>
              <a:rPr lang="en-US" dirty="0"/>
              <a:t>You can find the Four Topics Chart (with the questions that can be raised about each topic) in our resources guide.</a:t>
            </a:r>
            <a:endParaRPr dirty="0"/>
          </a:p>
          <a:p>
            <a:pPr marL="0" lvl="0" indent="0" algn="l" rtl="0">
              <a:lnSpc>
                <a:spcPct val="90000"/>
              </a:lnSpc>
              <a:spcBef>
                <a:spcPts val="1000"/>
              </a:spcBef>
              <a:spcAft>
                <a:spcPts val="0"/>
              </a:spcAft>
              <a:buClr>
                <a:schemeClr val="dk1"/>
              </a:buClr>
              <a:buSzPct val="100000"/>
              <a:buNone/>
            </a:pPr>
            <a:endParaRPr dirty="0"/>
          </a:p>
        </p:txBody>
      </p:sp>
      <p:sp>
        <p:nvSpPr>
          <p:cNvPr id="2" name="Google Shape;380;p25">
            <a:extLst>
              <a:ext uri="{FF2B5EF4-FFF2-40B4-BE49-F238E27FC236}">
                <a16:creationId xmlns:a16="http://schemas.microsoft.com/office/drawing/2014/main" id="{08465BCC-D426-A6F2-05A0-DB0BE1E9A3CA}"/>
              </a:ext>
            </a:extLst>
          </p:cNvPr>
          <p:cNvSpPr txBox="1"/>
          <p:nvPr/>
        </p:nvSpPr>
        <p:spPr>
          <a:xfrm>
            <a:off x="152651" y="1875684"/>
            <a:ext cx="8128200" cy="6606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1000"/>
              </a:spcBef>
              <a:spcAft>
                <a:spcPts val="0"/>
              </a:spcAft>
              <a:buClr>
                <a:schemeClr val="dk1"/>
              </a:buClr>
              <a:buSzPts val="1500"/>
              <a:buFont typeface="Arial"/>
              <a:buNone/>
            </a:pPr>
            <a:r>
              <a:rPr lang="en-US" sz="2000" dirty="0">
                <a:latin typeface="Calibri" panose="020F0502020204030204" pitchFamily="34" charset="0"/>
                <a:cs typeface="Calibri" panose="020F0502020204030204" pitchFamily="34" charset="0"/>
              </a:rPr>
              <a:t>A</a:t>
            </a:r>
            <a:r>
              <a:rPr lang="en-US" sz="2000" b="0" i="0" dirty="0">
                <a:solidFill>
                  <a:srgbClr val="000000"/>
                </a:solidFill>
                <a:effectLst/>
                <a:latin typeface="Calibri" panose="020F0502020204030204" pitchFamily="34" charset="0"/>
                <a:cs typeface="Calibri" panose="020F0502020204030204" pitchFamily="34" charset="0"/>
              </a:rPr>
              <a:t> practical process to sort out facts and values and facilitate a discussion and resolution of an ethical dilemma.</a:t>
            </a:r>
            <a:endParaRPr sz="1500" b="1" dirty="0">
              <a:solidFill>
                <a:schemeClr val="accent2"/>
              </a:solidFill>
              <a:latin typeface="Calibri" panose="020F0502020204030204" pitchFamily="34" charset="0"/>
              <a:ea typeface="Calibri"/>
              <a:cs typeface="Calibri" panose="020F0502020204030204" pitchFamily="34" charset="0"/>
              <a:sym typeface="Calibri"/>
            </a:endParaRPr>
          </a:p>
        </p:txBody>
      </p:sp>
      <p:sp>
        <p:nvSpPr>
          <p:cNvPr id="3" name="TextBox 2">
            <a:extLst>
              <a:ext uri="{FF2B5EF4-FFF2-40B4-BE49-F238E27FC236}">
                <a16:creationId xmlns:a16="http://schemas.microsoft.com/office/drawing/2014/main" id="{08E022EE-E80D-57FF-99DE-6A56379A04EA}"/>
              </a:ext>
            </a:extLst>
          </p:cNvPr>
          <p:cNvSpPr txBox="1"/>
          <p:nvPr/>
        </p:nvSpPr>
        <p:spPr>
          <a:xfrm>
            <a:off x="6583680" y="6470473"/>
            <a:ext cx="2560320" cy="400110"/>
          </a:xfrm>
          <a:prstGeom prst="rect">
            <a:avLst/>
          </a:prstGeom>
          <a:noFill/>
        </p:spPr>
        <p:txBody>
          <a:bodyPr wrap="square">
            <a:spAutoFit/>
          </a:bodyPr>
          <a:lstStyle/>
          <a:p>
            <a:pPr marL="0" lvl="0" indent="0" algn="l" rtl="0">
              <a:spcBef>
                <a:spcPts val="0"/>
              </a:spcBef>
              <a:spcAft>
                <a:spcPts val="0"/>
              </a:spcAft>
              <a:buNone/>
            </a:pPr>
            <a:r>
              <a:rPr lang="en-US" sz="1000" b="0" i="0" u="none" strike="noStrike" dirty="0">
                <a:solidFill>
                  <a:srgbClr val="131242"/>
                </a:solidFill>
                <a:latin typeface="Arial"/>
                <a:ea typeface="Arial"/>
                <a:cs typeface="Arial"/>
                <a:sym typeface="Arial"/>
              </a:rPr>
              <a:t>(</a:t>
            </a:r>
            <a:r>
              <a:rPr lang="en-US" sz="1000" b="0" i="0" u="none" strike="noStrike" dirty="0" err="1">
                <a:solidFill>
                  <a:srgbClr val="131242"/>
                </a:solidFill>
                <a:latin typeface="Arial"/>
                <a:ea typeface="Arial"/>
                <a:cs typeface="Arial"/>
                <a:sym typeface="Arial"/>
              </a:rPr>
              <a:t>Jonsen</a:t>
            </a:r>
            <a:r>
              <a:rPr lang="en-US" sz="1000" b="0" i="0" u="none" strike="noStrike" dirty="0">
                <a:solidFill>
                  <a:srgbClr val="131242"/>
                </a:solidFill>
                <a:latin typeface="Arial"/>
                <a:ea typeface="Arial"/>
                <a:cs typeface="Arial"/>
                <a:sym typeface="Arial"/>
              </a:rPr>
              <a:t> et al, 2022; Canadian Association of Schools of Nursing, 2017)</a:t>
            </a:r>
            <a:endParaRPr lang="en-US" sz="1000" b="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3738-DE59-4CB6-A74F-61A036A459F8}"/>
              </a:ext>
            </a:extLst>
          </p:cNvPr>
          <p:cNvSpPr>
            <a:spLocks noGrp="1"/>
          </p:cNvSpPr>
          <p:nvPr>
            <p:ph type="title"/>
          </p:nvPr>
        </p:nvSpPr>
        <p:spPr>
          <a:xfrm>
            <a:off x="99721" y="214458"/>
            <a:ext cx="8944558" cy="1325563"/>
          </a:xfrm>
        </p:spPr>
        <p:txBody>
          <a:bodyPr>
            <a:normAutofit fontScale="90000"/>
          </a:bodyPr>
          <a:lstStyle/>
          <a:p>
            <a:r>
              <a:rPr lang="en-US" dirty="0">
                <a:solidFill>
                  <a:schemeClr val="accent2"/>
                </a:solidFill>
                <a:ea typeface="Helvetica Neue"/>
                <a:cs typeface="Calibri" panose="020F0502020204030204" pitchFamily="34" charset="0"/>
                <a:sym typeface="Helvetica Neue"/>
              </a:rPr>
              <a:t>The Four Topics Chart: </a:t>
            </a:r>
            <a:br>
              <a:rPr lang="en-US" dirty="0">
                <a:solidFill>
                  <a:schemeClr val="accent2"/>
                </a:solidFill>
                <a:ea typeface="Helvetica Neue"/>
                <a:cs typeface="Calibri" panose="020F0502020204030204" pitchFamily="34" charset="0"/>
                <a:sym typeface="Helvetica Neue"/>
              </a:rPr>
            </a:br>
            <a:r>
              <a:rPr lang="en-US" dirty="0">
                <a:solidFill>
                  <a:schemeClr val="accent2"/>
                </a:solidFill>
                <a:ea typeface="Helvetica Neue"/>
                <a:cs typeface="Calibri" panose="020F0502020204030204" pitchFamily="34" charset="0"/>
                <a:sym typeface="Helvetica Neue"/>
              </a:rPr>
              <a:t>An Approach to Ethical Decision Making</a:t>
            </a:r>
            <a:endParaRPr lang="en-US" dirty="0">
              <a:cs typeface="Calibri" panose="020F0502020204030204" pitchFamily="34" charset="0"/>
            </a:endParaRPr>
          </a:p>
        </p:txBody>
      </p:sp>
      <p:sp>
        <p:nvSpPr>
          <p:cNvPr id="3" name="Text Placeholder 2">
            <a:extLst>
              <a:ext uri="{FF2B5EF4-FFF2-40B4-BE49-F238E27FC236}">
                <a16:creationId xmlns:a16="http://schemas.microsoft.com/office/drawing/2014/main" id="{FD2A17B4-4616-B80C-2275-02C9E26417F2}"/>
              </a:ext>
            </a:extLst>
          </p:cNvPr>
          <p:cNvSpPr>
            <a:spLocks noGrp="1"/>
          </p:cNvSpPr>
          <p:nvPr>
            <p:ph type="body" idx="1"/>
          </p:nvPr>
        </p:nvSpPr>
        <p:spPr/>
        <p:txBody>
          <a:bodyPr/>
          <a:lstStyle/>
          <a:p>
            <a:endParaRPr lang="en-US"/>
          </a:p>
        </p:txBody>
      </p:sp>
      <p:pic>
        <p:nvPicPr>
          <p:cNvPr id="5" name="Picture 4" descr="A white rectangular box with black text&#10;&#10;Description automatically generated with medium confidence">
            <a:extLst>
              <a:ext uri="{FF2B5EF4-FFF2-40B4-BE49-F238E27FC236}">
                <a16:creationId xmlns:a16="http://schemas.microsoft.com/office/drawing/2014/main" id="{CA9E7875-A455-6A8E-669A-62A8DD78801C}"/>
              </a:ext>
            </a:extLst>
          </p:cNvPr>
          <p:cNvPicPr>
            <a:picLocks noChangeAspect="1"/>
          </p:cNvPicPr>
          <p:nvPr/>
        </p:nvPicPr>
        <p:blipFill>
          <a:blip r:embed="rId3"/>
          <a:stretch>
            <a:fillRect/>
          </a:stretch>
        </p:blipFill>
        <p:spPr>
          <a:xfrm>
            <a:off x="32166" y="1600201"/>
            <a:ext cx="9079667" cy="4802185"/>
          </a:xfrm>
          <a:prstGeom prst="rect">
            <a:avLst/>
          </a:prstGeom>
        </p:spPr>
      </p:pic>
      <p:sp>
        <p:nvSpPr>
          <p:cNvPr id="9" name="Google Shape;250;g20796ef832c_2_158">
            <a:extLst>
              <a:ext uri="{FF2B5EF4-FFF2-40B4-BE49-F238E27FC236}">
                <a16:creationId xmlns:a16="http://schemas.microsoft.com/office/drawing/2014/main" id="{7CE7CC06-4EAA-92CB-4C05-DF86D1F715C3}"/>
              </a:ext>
            </a:extLst>
          </p:cNvPr>
          <p:cNvSpPr txBox="1"/>
          <p:nvPr/>
        </p:nvSpPr>
        <p:spPr>
          <a:xfrm>
            <a:off x="2538135" y="6627810"/>
            <a:ext cx="6891000" cy="29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700">
                <a:solidFill>
                  <a:schemeClr val="dk2"/>
                </a:solidFill>
                <a:highlight>
                  <a:srgbClr val="FFFFFF"/>
                </a:highlight>
              </a:rPr>
              <a:t>Jonsen AR, Siegler M, Winslade WJ. (Eds.), (2022). </a:t>
            </a:r>
            <a:r>
              <a:rPr lang="en-US" sz="700" i="1">
                <a:solidFill>
                  <a:schemeClr val="dk2"/>
                </a:solidFill>
                <a:highlight>
                  <a:srgbClr val="FFFFFF"/>
                </a:highlight>
              </a:rPr>
              <a:t>Clinical Ethics: A Practical Approach to Ethical Decisions in Clinical Medicine</a:t>
            </a:r>
            <a:r>
              <a:rPr lang="en-US" sz="700">
                <a:solidFill>
                  <a:schemeClr val="dk2"/>
                </a:solidFill>
                <a:highlight>
                  <a:srgbClr val="FFFFFF"/>
                </a:highlight>
              </a:rPr>
              <a:t>, 9e.  New York, NY: McGraw-Hill</a:t>
            </a:r>
            <a:endParaRPr sz="700">
              <a:solidFill>
                <a:schemeClr val="dk2"/>
              </a:solidFill>
              <a:highlight>
                <a:srgbClr val="FFFFFF"/>
              </a:highlight>
            </a:endParaRPr>
          </a:p>
        </p:txBody>
      </p:sp>
    </p:spTree>
    <p:extLst>
      <p:ext uri="{BB962C8B-B14F-4D97-AF65-F5344CB8AC3E}">
        <p14:creationId xmlns:p14="http://schemas.microsoft.com/office/powerpoint/2010/main" val="4170848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400"/>
              <a:buFont typeface="Calibri"/>
              <a:buNone/>
            </a:pPr>
            <a:r>
              <a:rPr lang="en-US" dirty="0">
                <a:solidFill>
                  <a:schemeClr val="accent2"/>
                </a:solidFill>
              </a:rPr>
              <a:t>Our Ethical Obligation in the Treatment of SUD</a:t>
            </a:r>
            <a:endParaRPr dirty="0"/>
          </a:p>
        </p:txBody>
      </p:sp>
      <p:sp>
        <p:nvSpPr>
          <p:cNvPr id="448" name="Google Shape;448;p31"/>
          <p:cNvSpPr txBox="1">
            <a:spLocks noGrp="1"/>
          </p:cNvSpPr>
          <p:nvPr>
            <p:ph type="body" idx="1"/>
          </p:nvPr>
        </p:nvSpPr>
        <p:spPr>
          <a:xfrm>
            <a:off x="628650" y="1764612"/>
            <a:ext cx="8088600" cy="4496434"/>
          </a:xfrm>
          <a:prstGeom prst="rect">
            <a:avLst/>
          </a:prstGeom>
          <a:noFill/>
          <a:ln>
            <a:noFill/>
          </a:ln>
        </p:spPr>
        <p:txBody>
          <a:bodyPr spcFirstLastPara="1" wrap="square" lIns="91425" tIns="45700" rIns="91425" bIns="45700" anchor="t" anchorCtr="0">
            <a:noAutofit/>
          </a:bodyPr>
          <a:lstStyle/>
          <a:p>
            <a:pPr marL="133350" lvl="0" indent="0" algn="l" rtl="0">
              <a:lnSpc>
                <a:spcPct val="90000"/>
              </a:lnSpc>
              <a:spcBef>
                <a:spcPts val="0"/>
              </a:spcBef>
              <a:spcAft>
                <a:spcPts val="0"/>
              </a:spcAft>
              <a:buClr>
                <a:schemeClr val="dk1"/>
              </a:buClr>
              <a:buSzPts val="2800"/>
              <a:buNone/>
            </a:pPr>
            <a:r>
              <a:rPr lang="en-US" sz="2000" dirty="0"/>
              <a:t>To further our knowledge in complex chronic disease management and SUD care as individual and yet overlapping and interconnected issues.</a:t>
            </a:r>
            <a:endParaRPr sz="2000" dirty="0"/>
          </a:p>
          <a:p>
            <a:pPr marL="133350" lvl="0" indent="0" algn="l" rtl="0">
              <a:lnSpc>
                <a:spcPct val="90000"/>
              </a:lnSpc>
              <a:spcBef>
                <a:spcPts val="0"/>
              </a:spcBef>
              <a:spcAft>
                <a:spcPts val="0"/>
              </a:spcAft>
              <a:buClr>
                <a:schemeClr val="dk1"/>
              </a:buClr>
              <a:buSzPts val="2800"/>
              <a:buNone/>
            </a:pPr>
            <a:endParaRPr sz="2000" dirty="0"/>
          </a:p>
          <a:p>
            <a:pPr marL="133350" lvl="0" indent="0" algn="l" rtl="0">
              <a:lnSpc>
                <a:spcPct val="90000"/>
              </a:lnSpc>
              <a:spcBef>
                <a:spcPts val="0"/>
              </a:spcBef>
              <a:spcAft>
                <a:spcPts val="0"/>
              </a:spcAft>
              <a:buClr>
                <a:schemeClr val="dk1"/>
              </a:buClr>
              <a:buSzPts val="2800"/>
              <a:buNone/>
            </a:pPr>
            <a:r>
              <a:rPr lang="en-US" sz="2000" dirty="0"/>
              <a:t>To continue to engage patients through provider-patient relationship development and shared-decision making. </a:t>
            </a:r>
            <a:endParaRPr sz="2000" dirty="0"/>
          </a:p>
          <a:p>
            <a:pPr marL="133350" lvl="0" indent="0" algn="l" rtl="0">
              <a:lnSpc>
                <a:spcPct val="90000"/>
              </a:lnSpc>
              <a:spcBef>
                <a:spcPts val="0"/>
              </a:spcBef>
              <a:spcAft>
                <a:spcPts val="0"/>
              </a:spcAft>
              <a:buClr>
                <a:schemeClr val="dk1"/>
              </a:buClr>
              <a:buSzPts val="2800"/>
              <a:buNone/>
            </a:pPr>
            <a:endParaRPr sz="2000" dirty="0"/>
          </a:p>
          <a:p>
            <a:pPr marL="133350" lvl="0" indent="0" algn="l" rtl="0">
              <a:lnSpc>
                <a:spcPct val="90000"/>
              </a:lnSpc>
              <a:spcBef>
                <a:spcPts val="0"/>
              </a:spcBef>
              <a:spcAft>
                <a:spcPts val="0"/>
              </a:spcAft>
              <a:buClr>
                <a:schemeClr val="dk1"/>
              </a:buClr>
              <a:buSzPts val="2800"/>
              <a:buNone/>
            </a:pPr>
            <a:r>
              <a:rPr lang="en-US" sz="2000" dirty="0"/>
              <a:t>Provide the evidence-based, standard of care for SUD that promotes autonomy, beneficence, and justice while minimizing harm across care settings.</a:t>
            </a:r>
            <a:endParaRPr sz="2000" dirty="0"/>
          </a:p>
          <a:p>
            <a:pPr marL="133350" lvl="0" indent="0" algn="l" rtl="0">
              <a:lnSpc>
                <a:spcPct val="90000"/>
              </a:lnSpc>
              <a:spcBef>
                <a:spcPts val="0"/>
              </a:spcBef>
              <a:spcAft>
                <a:spcPts val="0"/>
              </a:spcAft>
              <a:buClr>
                <a:schemeClr val="dk1"/>
              </a:buClr>
              <a:buSzPts val="2800"/>
              <a:buNone/>
            </a:pPr>
            <a:endParaRPr sz="2000" dirty="0"/>
          </a:p>
          <a:p>
            <a:pPr marL="133350" lvl="0" indent="0" algn="l" rtl="0">
              <a:lnSpc>
                <a:spcPct val="90000"/>
              </a:lnSpc>
              <a:spcBef>
                <a:spcPts val="0"/>
              </a:spcBef>
              <a:spcAft>
                <a:spcPts val="0"/>
              </a:spcAft>
              <a:buClr>
                <a:schemeClr val="dk1"/>
              </a:buClr>
              <a:buSzPts val="2800"/>
              <a:buNone/>
            </a:pPr>
            <a:r>
              <a:rPr lang="en-US" sz="2000" dirty="0"/>
              <a:t>Strive to provide the same quality and range of SUD care services across all care settings.</a:t>
            </a:r>
            <a:endParaRPr sz="2000" dirty="0"/>
          </a:p>
          <a:p>
            <a:pPr marL="133350" lvl="0" indent="0" algn="l" rtl="0">
              <a:lnSpc>
                <a:spcPct val="90000"/>
              </a:lnSpc>
              <a:spcBef>
                <a:spcPts val="0"/>
              </a:spcBef>
              <a:spcAft>
                <a:spcPts val="0"/>
              </a:spcAft>
              <a:buClr>
                <a:schemeClr val="dk1"/>
              </a:buClr>
              <a:buSzPts val="2800"/>
              <a:buNone/>
            </a:pPr>
            <a:endParaRPr sz="2000" dirty="0"/>
          </a:p>
          <a:p>
            <a:pPr marL="133350" lvl="0" indent="0" algn="l" rtl="0">
              <a:lnSpc>
                <a:spcPct val="90000"/>
              </a:lnSpc>
              <a:spcBef>
                <a:spcPts val="0"/>
              </a:spcBef>
              <a:spcAft>
                <a:spcPts val="0"/>
              </a:spcAft>
              <a:buClr>
                <a:schemeClr val="dk1"/>
              </a:buClr>
              <a:buSzPts val="2800"/>
              <a:buNone/>
            </a:pPr>
            <a:r>
              <a:rPr lang="en-US" sz="2000" dirty="0"/>
              <a:t>To create facility policies and protocols across care settings that support the ethical and evidence-based SUD treatment of individuals with multiple age-related and chronic diseases.</a:t>
            </a:r>
            <a:endParaRPr sz="2000" dirty="0"/>
          </a:p>
          <a:p>
            <a:pPr marL="0" lvl="0" indent="0" algn="l" rtl="0">
              <a:lnSpc>
                <a:spcPct val="90000"/>
              </a:lnSpc>
              <a:spcBef>
                <a:spcPts val="1000"/>
              </a:spcBef>
              <a:spcAft>
                <a:spcPts val="0"/>
              </a:spcAft>
              <a:buClr>
                <a:schemeClr val="dk1"/>
              </a:buClr>
              <a:buSzPts val="1800"/>
              <a:buNone/>
            </a:pP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A7D2B-1DF3-95EC-9CC4-6F19E4C8E205}"/>
              </a:ext>
            </a:extLst>
          </p:cNvPr>
          <p:cNvSpPr>
            <a:spLocks noGrp="1"/>
          </p:cNvSpPr>
          <p:nvPr>
            <p:ph type="title"/>
          </p:nvPr>
        </p:nvSpPr>
        <p:spPr>
          <a:xfrm>
            <a:off x="433988" y="1122363"/>
            <a:ext cx="8276021" cy="3174690"/>
          </a:xfrm>
        </p:spPr>
        <p:txBody>
          <a:bodyPr vert="horz" lIns="91440" tIns="45720" rIns="91440" bIns="45720" rtlCol="0" anchor="b">
            <a:normAutofit/>
          </a:bodyPr>
          <a:lstStyle/>
          <a:p>
            <a:r>
              <a:rPr lang="en-US" sz="6000" kern="1200" dirty="0">
                <a:solidFill>
                  <a:schemeClr val="tx1"/>
                </a:solidFill>
                <a:latin typeface="+mj-lt"/>
                <a:ea typeface="+mj-ea"/>
                <a:cs typeface="+mj-cs"/>
              </a:rPr>
              <a:t>Part 1: </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Introduction</a:t>
            </a:r>
          </a:p>
        </p:txBody>
      </p:sp>
      <p:sp>
        <p:nvSpPr>
          <p:cNvPr id="25" name="Rectangle 24">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4870"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3989" y="4501201"/>
            <a:ext cx="827602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18933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7"/>
        <p:cNvGrpSpPr/>
        <p:nvPr/>
      </p:nvGrpSpPr>
      <p:grpSpPr>
        <a:xfrm>
          <a:off x="0" y="0"/>
          <a:ext cx="0" cy="0"/>
          <a:chOff x="0" y="0"/>
          <a:chExt cx="0" cy="0"/>
        </a:xfrm>
      </p:grpSpPr>
      <p:sp useBgFill="1">
        <p:nvSpPr>
          <p:cNvPr id="485" name="Rectangle 484">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Google Shape;478;p33"/>
          <p:cNvSpPr txBox="1">
            <a:spLocks noGrp="1"/>
          </p:cNvSpPr>
          <p:nvPr>
            <p:ph type="title"/>
          </p:nvPr>
        </p:nvSpPr>
        <p:spPr>
          <a:xfrm>
            <a:off x="459487" y="1078992"/>
            <a:ext cx="2921510" cy="1536192"/>
          </a:xfrm>
          <a:prstGeom prst="rect">
            <a:avLst/>
          </a:prstGeom>
        </p:spPr>
        <p:txBody>
          <a:bodyPr spcFirstLastPara="1" lIns="91425" tIns="45700" rIns="91425" bIns="45700" anchor="b" anchorCtr="0">
            <a:normAutofit fontScale="90000"/>
          </a:bodyPr>
          <a:lstStyle/>
          <a:p>
            <a:pPr marL="0" lvl="0" indent="0" rtl="0">
              <a:spcBef>
                <a:spcPts val="0"/>
              </a:spcBef>
              <a:spcAft>
                <a:spcPts val="0"/>
              </a:spcAft>
              <a:buClr>
                <a:schemeClr val="dk1"/>
              </a:buClr>
              <a:buSzPts val="4400"/>
              <a:buFont typeface="Calibri"/>
              <a:buNone/>
            </a:pPr>
            <a:r>
              <a:rPr lang="en-US" sz="4500" dirty="0"/>
              <a:t>Putting It Into Practice </a:t>
            </a:r>
          </a:p>
        </p:txBody>
      </p:sp>
      <p:sp>
        <p:nvSpPr>
          <p:cNvPr id="487"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0758" y="43196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9" name="Rectangle 488">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879" y="2935541"/>
            <a:ext cx="46634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79" name="Google Shape;479;p33"/>
          <p:cNvSpPr txBox="1">
            <a:spLocks noGrp="1"/>
          </p:cNvSpPr>
          <p:nvPr>
            <p:ph type="body" idx="1"/>
          </p:nvPr>
        </p:nvSpPr>
        <p:spPr>
          <a:xfrm>
            <a:off x="461593" y="3284408"/>
            <a:ext cx="4701578" cy="3116390"/>
          </a:xfrm>
          <a:prstGeom prst="rect">
            <a:avLst/>
          </a:prstGeom>
        </p:spPr>
        <p:txBody>
          <a:bodyPr spcFirstLastPara="1" lIns="91425" tIns="45700" rIns="91425" bIns="45700" anchorCtr="0">
            <a:normAutofit fontScale="92500" lnSpcReduction="10000"/>
          </a:bodyPr>
          <a:lstStyle/>
          <a:p>
            <a:pPr marL="228600" lvl="0" indent="-228600" rtl="0">
              <a:spcBef>
                <a:spcPts val="0"/>
              </a:spcBef>
              <a:spcAft>
                <a:spcPts val="0"/>
              </a:spcAft>
              <a:buClr>
                <a:schemeClr val="dk1"/>
              </a:buClr>
              <a:buSzPts val="2800"/>
              <a:buChar char="•"/>
            </a:pPr>
            <a:r>
              <a:rPr lang="en-US" sz="2400" dirty="0"/>
              <a:t>There is one vignette. </a:t>
            </a:r>
          </a:p>
          <a:p>
            <a:pPr marL="228600" lvl="0" indent="-228600" rtl="0">
              <a:spcBef>
                <a:spcPts val="0"/>
              </a:spcBef>
              <a:spcAft>
                <a:spcPts val="0"/>
              </a:spcAft>
              <a:buClr>
                <a:schemeClr val="dk1"/>
              </a:buClr>
              <a:buSzPts val="2800"/>
              <a:buChar char="•"/>
            </a:pPr>
            <a:r>
              <a:rPr lang="en-US" sz="2400" dirty="0"/>
              <a:t>Approach the vignette using one of the four topics to ethical decision making:</a:t>
            </a:r>
          </a:p>
          <a:p>
            <a:pPr marL="685800" lvl="1" indent="-228600" rtl="0">
              <a:spcBef>
                <a:spcPts val="500"/>
              </a:spcBef>
              <a:spcAft>
                <a:spcPts val="0"/>
              </a:spcAft>
              <a:buClr>
                <a:schemeClr val="dk1"/>
              </a:buClr>
              <a:buSzPts val="2400"/>
              <a:buChar char="•"/>
            </a:pPr>
            <a:r>
              <a:rPr lang="en-US" dirty="0"/>
              <a:t>Medical Indication</a:t>
            </a:r>
          </a:p>
          <a:p>
            <a:pPr marL="685800" lvl="1" indent="-228600" rtl="0">
              <a:spcBef>
                <a:spcPts val="500"/>
              </a:spcBef>
              <a:spcAft>
                <a:spcPts val="0"/>
              </a:spcAft>
              <a:buClr>
                <a:schemeClr val="dk1"/>
              </a:buClr>
              <a:buSzPts val="2400"/>
              <a:buChar char="•"/>
            </a:pPr>
            <a:r>
              <a:rPr lang="en-US" dirty="0"/>
              <a:t>Preference of Patients</a:t>
            </a:r>
          </a:p>
          <a:p>
            <a:pPr marL="685800" lvl="1" indent="-228600" rtl="0">
              <a:spcBef>
                <a:spcPts val="500"/>
              </a:spcBef>
              <a:spcAft>
                <a:spcPts val="0"/>
              </a:spcAft>
              <a:buClr>
                <a:schemeClr val="dk1"/>
              </a:buClr>
              <a:buSzPts val="2400"/>
              <a:buChar char="•"/>
            </a:pPr>
            <a:r>
              <a:rPr lang="en-US" dirty="0"/>
              <a:t>Quality of Life</a:t>
            </a:r>
          </a:p>
          <a:p>
            <a:pPr marL="685800" lvl="1" indent="-228600" rtl="0">
              <a:spcBef>
                <a:spcPts val="500"/>
              </a:spcBef>
              <a:spcAft>
                <a:spcPts val="0"/>
              </a:spcAft>
              <a:buClr>
                <a:schemeClr val="dk1"/>
              </a:buClr>
              <a:buSzPts val="2400"/>
              <a:buChar char="•"/>
            </a:pPr>
            <a:r>
              <a:rPr lang="en-US" dirty="0"/>
              <a:t>Contextual Features </a:t>
            </a:r>
          </a:p>
          <a:p>
            <a:pPr marL="228600" indent="-228600">
              <a:spcBef>
                <a:spcPts val="500"/>
              </a:spcBef>
              <a:buSzPts val="2400"/>
            </a:pPr>
            <a:r>
              <a:rPr lang="en-US" sz="2400" dirty="0"/>
              <a:t>Report back to the larger group on the highlights of your discussion. </a:t>
            </a:r>
          </a:p>
        </p:txBody>
      </p:sp>
      <p:pic>
        <p:nvPicPr>
          <p:cNvPr id="481" name="Picture 480" descr="Desk with stethoscope and computer keyboard">
            <a:extLst>
              <a:ext uri="{FF2B5EF4-FFF2-40B4-BE49-F238E27FC236}">
                <a16:creationId xmlns:a16="http://schemas.microsoft.com/office/drawing/2014/main" id="{8A1E6D5C-85DA-BD7B-9E1E-3796EC19DE3A}"/>
              </a:ext>
            </a:extLst>
          </p:cNvPr>
          <p:cNvPicPr>
            <a:picLocks noChangeAspect="1"/>
          </p:cNvPicPr>
          <p:nvPr/>
        </p:nvPicPr>
        <p:blipFill rotWithShape="1">
          <a:blip r:embed="rId3"/>
          <a:srcRect l="61022" r="6070" b="-1"/>
          <a:stretch/>
        </p:blipFill>
        <p:spPr>
          <a:xfrm>
            <a:off x="5763004" y="10"/>
            <a:ext cx="3380995" cy="6857990"/>
          </a:xfrm>
          <a:prstGeom prst="rect">
            <a:avLst/>
          </a:prstGeom>
        </p:spPr>
      </p:pic>
      <p:pic>
        <p:nvPicPr>
          <p:cNvPr id="2" name="Picture 1">
            <a:extLst>
              <a:ext uri="{FF2B5EF4-FFF2-40B4-BE49-F238E27FC236}">
                <a16:creationId xmlns:a16="http://schemas.microsoft.com/office/drawing/2014/main" id="{099AE5EC-48A4-2E26-C510-F49C03FCCE66}"/>
              </a:ext>
            </a:extLst>
          </p:cNvPr>
          <p:cNvPicPr>
            <a:picLocks noChangeAspect="1"/>
          </p:cNvPicPr>
          <p:nvPr/>
        </p:nvPicPr>
        <p:blipFill>
          <a:blip r:embed="rId4"/>
          <a:stretch>
            <a:fillRect/>
          </a:stretch>
        </p:blipFill>
        <p:spPr>
          <a:xfrm>
            <a:off x="3452434" y="264637"/>
            <a:ext cx="2057400" cy="20574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3738-DE59-4CB6-A74F-61A036A459F8}"/>
              </a:ext>
            </a:extLst>
          </p:cNvPr>
          <p:cNvSpPr>
            <a:spLocks noGrp="1"/>
          </p:cNvSpPr>
          <p:nvPr>
            <p:ph type="title"/>
          </p:nvPr>
        </p:nvSpPr>
        <p:spPr>
          <a:xfrm>
            <a:off x="99721" y="143211"/>
            <a:ext cx="8944558" cy="1325563"/>
          </a:xfrm>
        </p:spPr>
        <p:txBody>
          <a:bodyPr>
            <a:normAutofit fontScale="90000"/>
          </a:bodyPr>
          <a:lstStyle/>
          <a:p>
            <a:r>
              <a:rPr lang="en-US" dirty="0">
                <a:solidFill>
                  <a:schemeClr val="accent2"/>
                </a:solidFill>
                <a:ea typeface="Helvetica Neue"/>
                <a:cs typeface="Calibri" panose="020F0502020204030204" pitchFamily="34" charset="0"/>
                <a:sym typeface="Helvetica Neue"/>
              </a:rPr>
              <a:t>The Four Topics Chart: </a:t>
            </a:r>
            <a:br>
              <a:rPr lang="en-US" dirty="0">
                <a:solidFill>
                  <a:schemeClr val="accent2"/>
                </a:solidFill>
                <a:ea typeface="Helvetica Neue"/>
                <a:cs typeface="Calibri" panose="020F0502020204030204" pitchFamily="34" charset="0"/>
                <a:sym typeface="Helvetica Neue"/>
              </a:rPr>
            </a:br>
            <a:r>
              <a:rPr lang="en-US" dirty="0">
                <a:solidFill>
                  <a:schemeClr val="accent2"/>
                </a:solidFill>
                <a:ea typeface="Helvetica Neue"/>
                <a:cs typeface="Calibri" panose="020F0502020204030204" pitchFamily="34" charset="0"/>
                <a:sym typeface="Helvetica Neue"/>
              </a:rPr>
              <a:t>An Approach to Ethical Decision Making</a:t>
            </a:r>
            <a:endParaRPr lang="en-US" dirty="0">
              <a:cs typeface="Calibri" panose="020F0502020204030204" pitchFamily="34" charset="0"/>
            </a:endParaRPr>
          </a:p>
        </p:txBody>
      </p:sp>
      <p:sp>
        <p:nvSpPr>
          <p:cNvPr id="3" name="Text Placeholder 2">
            <a:extLst>
              <a:ext uri="{FF2B5EF4-FFF2-40B4-BE49-F238E27FC236}">
                <a16:creationId xmlns:a16="http://schemas.microsoft.com/office/drawing/2014/main" id="{FD2A17B4-4616-B80C-2275-02C9E26417F2}"/>
              </a:ext>
            </a:extLst>
          </p:cNvPr>
          <p:cNvSpPr>
            <a:spLocks noGrp="1"/>
          </p:cNvSpPr>
          <p:nvPr>
            <p:ph type="body" idx="1"/>
          </p:nvPr>
        </p:nvSpPr>
        <p:spPr/>
        <p:txBody>
          <a:bodyPr/>
          <a:lstStyle/>
          <a:p>
            <a:endParaRPr lang="en-US"/>
          </a:p>
        </p:txBody>
      </p:sp>
      <p:pic>
        <p:nvPicPr>
          <p:cNvPr id="5" name="Picture 4" descr="A white rectangular box with black text&#10;&#10;Description automatically generated with medium confidence">
            <a:extLst>
              <a:ext uri="{FF2B5EF4-FFF2-40B4-BE49-F238E27FC236}">
                <a16:creationId xmlns:a16="http://schemas.microsoft.com/office/drawing/2014/main" id="{CA9E7875-A455-6A8E-669A-62A8DD78801C}"/>
              </a:ext>
            </a:extLst>
          </p:cNvPr>
          <p:cNvPicPr>
            <a:picLocks noChangeAspect="1"/>
          </p:cNvPicPr>
          <p:nvPr/>
        </p:nvPicPr>
        <p:blipFill>
          <a:blip r:embed="rId3"/>
          <a:stretch>
            <a:fillRect/>
          </a:stretch>
        </p:blipFill>
        <p:spPr>
          <a:xfrm>
            <a:off x="37321" y="1710842"/>
            <a:ext cx="9079667" cy="4802185"/>
          </a:xfrm>
          <a:prstGeom prst="rect">
            <a:avLst/>
          </a:prstGeom>
        </p:spPr>
      </p:pic>
      <p:sp>
        <p:nvSpPr>
          <p:cNvPr id="9" name="Google Shape;250;g20796ef832c_2_158">
            <a:extLst>
              <a:ext uri="{FF2B5EF4-FFF2-40B4-BE49-F238E27FC236}">
                <a16:creationId xmlns:a16="http://schemas.microsoft.com/office/drawing/2014/main" id="{7CE7CC06-4EAA-92CB-4C05-DF86D1F715C3}"/>
              </a:ext>
            </a:extLst>
          </p:cNvPr>
          <p:cNvSpPr txBox="1"/>
          <p:nvPr/>
        </p:nvSpPr>
        <p:spPr>
          <a:xfrm>
            <a:off x="2538135" y="6627810"/>
            <a:ext cx="6891000" cy="29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700">
                <a:solidFill>
                  <a:schemeClr val="dk2"/>
                </a:solidFill>
                <a:highlight>
                  <a:srgbClr val="FFFFFF"/>
                </a:highlight>
              </a:rPr>
              <a:t>Jonsen AR, Siegler M, Winslade WJ. (Eds.), (2022). </a:t>
            </a:r>
            <a:r>
              <a:rPr lang="en-US" sz="700" i="1">
                <a:solidFill>
                  <a:schemeClr val="dk2"/>
                </a:solidFill>
                <a:highlight>
                  <a:srgbClr val="FFFFFF"/>
                </a:highlight>
              </a:rPr>
              <a:t>Clinical Ethics: A Practical Approach to Ethical Decisions in Clinical Medicine</a:t>
            </a:r>
            <a:r>
              <a:rPr lang="en-US" sz="700">
                <a:solidFill>
                  <a:schemeClr val="dk2"/>
                </a:solidFill>
                <a:highlight>
                  <a:srgbClr val="FFFFFF"/>
                </a:highlight>
              </a:rPr>
              <a:t>, 9e.  New York, NY: McGraw-Hill</a:t>
            </a:r>
            <a:endParaRPr sz="700">
              <a:solidFill>
                <a:schemeClr val="dk2"/>
              </a:solidFill>
              <a:highlight>
                <a:srgbClr val="FFFFFF"/>
              </a:highlight>
            </a:endParaRPr>
          </a:p>
        </p:txBody>
      </p:sp>
    </p:spTree>
    <p:extLst>
      <p:ext uri="{BB962C8B-B14F-4D97-AF65-F5344CB8AC3E}">
        <p14:creationId xmlns:p14="http://schemas.microsoft.com/office/powerpoint/2010/main" val="2007449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A7D2B-1DF3-95EC-9CC4-6F19E4C8E205}"/>
              </a:ext>
            </a:extLst>
          </p:cNvPr>
          <p:cNvSpPr>
            <a:spLocks noGrp="1"/>
          </p:cNvSpPr>
          <p:nvPr>
            <p:ph type="title"/>
          </p:nvPr>
        </p:nvSpPr>
        <p:spPr>
          <a:xfrm>
            <a:off x="433988" y="1122363"/>
            <a:ext cx="8276021" cy="3174690"/>
          </a:xfrm>
        </p:spPr>
        <p:txBody>
          <a:bodyPr vert="horz" lIns="91440" tIns="45720" rIns="91440" bIns="45720" rtlCol="0" anchor="b">
            <a:normAutofit/>
          </a:bodyPr>
          <a:lstStyle/>
          <a:p>
            <a:r>
              <a:rPr lang="en-US" sz="6000" kern="1200" dirty="0">
                <a:solidFill>
                  <a:schemeClr val="tx1"/>
                </a:solidFill>
                <a:latin typeface="+mj-lt"/>
                <a:ea typeface="+mj-ea"/>
                <a:cs typeface="+mj-cs"/>
              </a:rPr>
              <a:t>Part 4: </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Helpful Age-Friendly Tools to Use in Clinical Practice</a:t>
            </a:r>
          </a:p>
        </p:txBody>
      </p:sp>
      <p:sp>
        <p:nvSpPr>
          <p:cNvPr id="18" name="Rectangle 17">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4870"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3989" y="4501201"/>
            <a:ext cx="827602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21277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19EB08D7-338B-5D51-B19F-1235B4DD6F7F}"/>
              </a:ext>
            </a:extLst>
          </p:cNvPr>
          <p:cNvGraphicFramePr/>
          <p:nvPr>
            <p:extLst>
              <p:ext uri="{D42A27DB-BD31-4B8C-83A1-F6EECF244321}">
                <p14:modId xmlns:p14="http://schemas.microsoft.com/office/powerpoint/2010/main" val="3444907753"/>
              </p:ext>
            </p:extLst>
          </p:nvPr>
        </p:nvGraphicFramePr>
        <p:xfrm>
          <a:off x="129396" y="94890"/>
          <a:ext cx="8686800" cy="6512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692D9DC-D910-9AEF-145A-7BBE0A2C3243}"/>
              </a:ext>
            </a:extLst>
          </p:cNvPr>
          <p:cNvSpPr>
            <a:spLocks noGrp="1"/>
          </p:cNvSpPr>
          <p:nvPr>
            <p:ph type="title"/>
          </p:nvPr>
        </p:nvSpPr>
        <p:spPr>
          <a:xfrm>
            <a:off x="1712592" y="2590836"/>
            <a:ext cx="5718816" cy="411956"/>
          </a:xfrm>
        </p:spPr>
        <p:txBody>
          <a:bodyPr>
            <a:normAutofit fontScale="90000"/>
          </a:bodyPr>
          <a:lstStyle/>
          <a:p>
            <a:r>
              <a:rPr lang="en-US" dirty="0"/>
              <a:t>Framework: Geriatric 5Ms </a:t>
            </a:r>
            <a:r>
              <a:rPr lang="en-US" sz="2325" baseline="30000" dirty="0"/>
              <a:t>1</a:t>
            </a:r>
            <a:endParaRPr lang="en-US" baseline="30000" dirty="0"/>
          </a:p>
        </p:txBody>
      </p:sp>
    </p:spTree>
    <p:extLst>
      <p:ext uri="{BB962C8B-B14F-4D97-AF65-F5344CB8AC3E}">
        <p14:creationId xmlns:p14="http://schemas.microsoft.com/office/powerpoint/2010/main" val="1896063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453B8-4EBA-A989-BE75-2E189C4A6F9F}"/>
              </a:ext>
            </a:extLst>
          </p:cNvPr>
          <p:cNvSpPr>
            <a:spLocks noGrp="1"/>
          </p:cNvSpPr>
          <p:nvPr>
            <p:ph type="title"/>
          </p:nvPr>
        </p:nvSpPr>
        <p:spPr/>
        <p:txBody>
          <a:bodyPr/>
          <a:lstStyle/>
          <a:p>
            <a:r>
              <a:rPr lang="en-US" dirty="0">
                <a:solidFill>
                  <a:schemeClr val="accent2"/>
                </a:solidFill>
              </a:rPr>
              <a:t>Mind</a:t>
            </a:r>
            <a:r>
              <a:rPr lang="en-US" dirty="0"/>
              <a:t> </a:t>
            </a:r>
            <a:r>
              <a:rPr lang="en-US" sz="2100" baseline="30000" dirty="0"/>
              <a:t>2</a:t>
            </a:r>
            <a:endParaRPr lang="en-US" baseline="30000" dirty="0"/>
          </a:p>
        </p:txBody>
      </p:sp>
      <p:sp>
        <p:nvSpPr>
          <p:cNvPr id="3" name="Content Placeholder 2">
            <a:extLst>
              <a:ext uri="{FF2B5EF4-FFF2-40B4-BE49-F238E27FC236}">
                <a16:creationId xmlns:a16="http://schemas.microsoft.com/office/drawing/2014/main" id="{8C4CF992-C085-3E7D-6B46-0EFA3306788B}"/>
              </a:ext>
            </a:extLst>
          </p:cNvPr>
          <p:cNvSpPr>
            <a:spLocks noGrp="1"/>
          </p:cNvSpPr>
          <p:nvPr>
            <p:ph idx="1"/>
          </p:nvPr>
        </p:nvSpPr>
        <p:spPr/>
        <p:txBody>
          <a:bodyPr/>
          <a:lstStyle/>
          <a:p>
            <a:r>
              <a:rPr lang="en-US" dirty="0"/>
              <a:t>Assess baseline cognition</a:t>
            </a:r>
          </a:p>
          <a:p>
            <a:r>
              <a:rPr lang="en-US" dirty="0"/>
              <a:t>Assess for changes in cognition</a:t>
            </a:r>
          </a:p>
          <a:p>
            <a:r>
              <a:rPr lang="en-US" dirty="0"/>
              <a:t>Assess for depression</a:t>
            </a:r>
          </a:p>
          <a:p>
            <a:r>
              <a:rPr lang="en-US" dirty="0"/>
              <a:t>Assess for sensory impairment (hearing, vision)</a:t>
            </a:r>
          </a:p>
        </p:txBody>
      </p:sp>
      <p:sp>
        <p:nvSpPr>
          <p:cNvPr id="4" name="Rectangle: Rounded Corners 3" descr="Brain in head outline">
            <a:extLst>
              <a:ext uri="{FF2B5EF4-FFF2-40B4-BE49-F238E27FC236}">
                <a16:creationId xmlns:a16="http://schemas.microsoft.com/office/drawing/2014/main" id="{99FC6619-C8CA-51D9-D22E-EDC3FD1FC9C2}"/>
              </a:ext>
            </a:extLst>
          </p:cNvPr>
          <p:cNvSpPr/>
          <p:nvPr/>
        </p:nvSpPr>
        <p:spPr>
          <a:xfrm>
            <a:off x="7923033" y="0"/>
            <a:ext cx="1220967" cy="1586626"/>
          </a:xfrm>
          <a:prstGeom prst="roundRect">
            <a:avLst>
              <a:gd name="adj" fmla="val 10000"/>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3000" r="-13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Tree>
    <p:extLst>
      <p:ext uri="{BB962C8B-B14F-4D97-AF65-F5344CB8AC3E}">
        <p14:creationId xmlns:p14="http://schemas.microsoft.com/office/powerpoint/2010/main" val="1153930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Brain in head outline">
            <a:extLst>
              <a:ext uri="{FF2B5EF4-FFF2-40B4-BE49-F238E27FC236}">
                <a16:creationId xmlns:a16="http://schemas.microsoft.com/office/drawing/2014/main" id="{A0FDEE14-F3E1-3638-0502-E4796FB93E0F}"/>
              </a:ext>
            </a:extLst>
          </p:cNvPr>
          <p:cNvSpPr/>
          <p:nvPr/>
        </p:nvSpPr>
        <p:spPr>
          <a:xfrm>
            <a:off x="7923033" y="-105413"/>
            <a:ext cx="1220967" cy="1586626"/>
          </a:xfrm>
          <a:prstGeom prst="roundRect">
            <a:avLst>
              <a:gd name="adj" fmla="val 10000"/>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3000" r="-13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
        <p:nvSpPr>
          <p:cNvPr id="2" name="Title 1">
            <a:extLst>
              <a:ext uri="{FF2B5EF4-FFF2-40B4-BE49-F238E27FC236}">
                <a16:creationId xmlns:a16="http://schemas.microsoft.com/office/drawing/2014/main" id="{A621F475-6D73-8887-9D40-1B4AAFB5958C}"/>
              </a:ext>
            </a:extLst>
          </p:cNvPr>
          <p:cNvSpPr>
            <a:spLocks noGrp="1"/>
          </p:cNvSpPr>
          <p:nvPr>
            <p:ph type="title"/>
          </p:nvPr>
        </p:nvSpPr>
        <p:spPr/>
        <p:txBody>
          <a:bodyPr/>
          <a:lstStyle/>
          <a:p>
            <a:r>
              <a:rPr lang="en-US" dirty="0">
                <a:solidFill>
                  <a:schemeClr val="accent2"/>
                </a:solidFill>
              </a:rPr>
              <a:t>Mind: Cognitive Evaluation Tools </a:t>
            </a:r>
            <a:r>
              <a:rPr lang="en-US" sz="2100" baseline="30000" dirty="0">
                <a:solidFill>
                  <a:schemeClr val="accent2"/>
                </a:solidFill>
              </a:rPr>
              <a:t>11</a:t>
            </a:r>
            <a:endParaRPr lang="en-US" dirty="0">
              <a:solidFill>
                <a:schemeClr val="accent2"/>
              </a:solidFill>
            </a:endParaRPr>
          </a:p>
        </p:txBody>
      </p:sp>
      <p:sp>
        <p:nvSpPr>
          <p:cNvPr id="3" name="Content Placeholder 2">
            <a:extLst>
              <a:ext uri="{FF2B5EF4-FFF2-40B4-BE49-F238E27FC236}">
                <a16:creationId xmlns:a16="http://schemas.microsoft.com/office/drawing/2014/main" id="{218A1832-A5AD-1CC7-0276-0475E7C41CFE}"/>
              </a:ext>
            </a:extLst>
          </p:cNvPr>
          <p:cNvSpPr>
            <a:spLocks noGrp="1"/>
          </p:cNvSpPr>
          <p:nvPr>
            <p:ph idx="1"/>
          </p:nvPr>
        </p:nvSpPr>
        <p:spPr>
          <a:xfrm>
            <a:off x="628650" y="1552755"/>
            <a:ext cx="7886700" cy="5089585"/>
          </a:xfrm>
        </p:spPr>
        <p:txBody>
          <a:bodyPr>
            <a:normAutofit lnSpcReduction="10000"/>
          </a:bodyPr>
          <a:lstStyle/>
          <a:p>
            <a:r>
              <a:rPr lang="en-US" dirty="0"/>
              <a:t>Screening: </a:t>
            </a:r>
            <a:r>
              <a:rPr lang="en-US" dirty="0">
                <a:solidFill>
                  <a:schemeClr val="accent2"/>
                </a:solidFill>
              </a:rPr>
              <a:t>Mini-Cog </a:t>
            </a:r>
            <a:r>
              <a:rPr lang="en-US" baseline="30000" dirty="0"/>
              <a:t>3 </a:t>
            </a:r>
            <a:r>
              <a:rPr lang="en-US" dirty="0"/>
              <a:t>or</a:t>
            </a:r>
            <a:r>
              <a:rPr lang="en-US" dirty="0">
                <a:solidFill>
                  <a:srgbClr val="FF0000"/>
                </a:solidFill>
              </a:rPr>
              <a:t> </a:t>
            </a:r>
            <a:r>
              <a:rPr lang="en-US" dirty="0">
                <a:solidFill>
                  <a:schemeClr val="accent2"/>
                </a:solidFill>
              </a:rPr>
              <a:t>PMIS</a:t>
            </a:r>
            <a:r>
              <a:rPr lang="en-US" dirty="0">
                <a:solidFill>
                  <a:srgbClr val="FF0000"/>
                </a:solidFill>
              </a:rPr>
              <a:t> </a:t>
            </a:r>
            <a:r>
              <a:rPr lang="en-US" baseline="30000" dirty="0"/>
              <a:t>4</a:t>
            </a:r>
          </a:p>
          <a:p>
            <a:endParaRPr lang="en-US" baseline="30000" dirty="0"/>
          </a:p>
          <a:p>
            <a:r>
              <a:rPr lang="en-US" dirty="0"/>
              <a:t>If Mini-Cog is abnormal, select an appropriate cognitive test:</a:t>
            </a:r>
          </a:p>
          <a:p>
            <a:pPr lvl="1"/>
            <a:r>
              <a:rPr lang="en-US" dirty="0">
                <a:solidFill>
                  <a:schemeClr val="accent2"/>
                </a:solidFill>
              </a:rPr>
              <a:t>MoCA</a:t>
            </a:r>
            <a:r>
              <a:rPr lang="en-US" dirty="0">
                <a:solidFill>
                  <a:srgbClr val="FF0000"/>
                </a:solidFill>
              </a:rPr>
              <a:t> </a:t>
            </a:r>
            <a:r>
              <a:rPr lang="en-US" dirty="0"/>
              <a:t>(abnormal &lt;26/30) </a:t>
            </a:r>
            <a:r>
              <a:rPr lang="en-US" baseline="30000" dirty="0"/>
              <a:t>5</a:t>
            </a:r>
            <a:endParaRPr lang="en-US" dirty="0"/>
          </a:p>
          <a:p>
            <a:pPr lvl="2"/>
            <a:r>
              <a:rPr lang="en-US" dirty="0"/>
              <a:t>Training encouraged</a:t>
            </a:r>
          </a:p>
          <a:p>
            <a:pPr lvl="2"/>
            <a:r>
              <a:rPr lang="en-US" dirty="0"/>
              <a:t>Detects mild cognitive impairment</a:t>
            </a:r>
          </a:p>
          <a:p>
            <a:pPr lvl="2"/>
            <a:r>
              <a:rPr lang="en-US" dirty="0"/>
              <a:t>MoCA-Blind and MoCA-Basic variations</a:t>
            </a:r>
          </a:p>
          <a:p>
            <a:pPr marL="457200" lvl="1" indent="0">
              <a:buNone/>
            </a:pPr>
            <a:endParaRPr lang="en-US" dirty="0">
              <a:solidFill>
                <a:srgbClr val="FF0000"/>
              </a:solidFill>
            </a:endParaRPr>
          </a:p>
          <a:p>
            <a:pPr lvl="1"/>
            <a:r>
              <a:rPr lang="en-US" dirty="0">
                <a:solidFill>
                  <a:schemeClr val="accent2"/>
                </a:solidFill>
              </a:rPr>
              <a:t>RUDAS</a:t>
            </a:r>
            <a:r>
              <a:rPr lang="en-US" dirty="0">
                <a:solidFill>
                  <a:srgbClr val="FF0000"/>
                </a:solidFill>
              </a:rPr>
              <a:t> </a:t>
            </a:r>
            <a:r>
              <a:rPr lang="en-US" dirty="0"/>
              <a:t>(abnormal &lt;23/30) </a:t>
            </a:r>
            <a:r>
              <a:rPr lang="en-US" baseline="30000" dirty="0"/>
              <a:t>9,10,11</a:t>
            </a:r>
            <a:endParaRPr lang="en-US" dirty="0">
              <a:solidFill>
                <a:srgbClr val="FF0000"/>
              </a:solidFill>
            </a:endParaRPr>
          </a:p>
          <a:p>
            <a:pPr lvl="2"/>
            <a:r>
              <a:rPr lang="en-US" b="0" i="0" dirty="0">
                <a:effectLst/>
                <a:latin typeface="FilsonPro Book"/>
              </a:rPr>
              <a:t>Designed to minimize the effects of cultural learning and language diversity on the assessment of baseline cognitive performance</a:t>
            </a:r>
          </a:p>
          <a:p>
            <a:pPr lvl="2"/>
            <a:r>
              <a:rPr lang="en-US" dirty="0">
                <a:latin typeface="FilsonPro Book"/>
              </a:rPr>
              <a:t>Easy to administer with phone/video interpreter</a:t>
            </a:r>
            <a:endParaRPr lang="en-US" dirty="0"/>
          </a:p>
        </p:txBody>
      </p:sp>
    </p:spTree>
    <p:extLst>
      <p:ext uri="{BB962C8B-B14F-4D97-AF65-F5344CB8AC3E}">
        <p14:creationId xmlns:p14="http://schemas.microsoft.com/office/powerpoint/2010/main" val="763909272"/>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B310-4E82-3D2B-EEC9-CF44827AFC09}"/>
              </a:ext>
            </a:extLst>
          </p:cNvPr>
          <p:cNvSpPr>
            <a:spLocks noGrp="1"/>
          </p:cNvSpPr>
          <p:nvPr>
            <p:ph type="title"/>
          </p:nvPr>
        </p:nvSpPr>
        <p:spPr/>
        <p:txBody>
          <a:bodyPr/>
          <a:lstStyle/>
          <a:p>
            <a:r>
              <a:rPr lang="en-US" dirty="0">
                <a:solidFill>
                  <a:schemeClr val="accent2"/>
                </a:solidFill>
              </a:rPr>
              <a:t>Mind: Delirium Screening</a:t>
            </a:r>
          </a:p>
        </p:txBody>
      </p:sp>
      <p:sp>
        <p:nvSpPr>
          <p:cNvPr id="3" name="Content Placeholder 2">
            <a:extLst>
              <a:ext uri="{FF2B5EF4-FFF2-40B4-BE49-F238E27FC236}">
                <a16:creationId xmlns:a16="http://schemas.microsoft.com/office/drawing/2014/main" id="{EF05DC07-8DEB-8D38-9F07-56A95F960F21}"/>
              </a:ext>
            </a:extLst>
          </p:cNvPr>
          <p:cNvSpPr>
            <a:spLocks noGrp="1"/>
          </p:cNvSpPr>
          <p:nvPr>
            <p:ph idx="1"/>
          </p:nvPr>
        </p:nvSpPr>
        <p:spPr>
          <a:xfrm>
            <a:off x="628650" y="1836412"/>
            <a:ext cx="7886700" cy="3263504"/>
          </a:xfrm>
        </p:spPr>
        <p:txBody>
          <a:bodyPr/>
          <a:lstStyle/>
          <a:p>
            <a:r>
              <a:rPr lang="en-US" dirty="0">
                <a:solidFill>
                  <a:schemeClr val="accent2"/>
                </a:solidFill>
              </a:rPr>
              <a:t>bCAM</a:t>
            </a:r>
            <a:r>
              <a:rPr lang="en-US" dirty="0"/>
              <a:t> Brief Confusion Assessment Method </a:t>
            </a:r>
            <a:r>
              <a:rPr lang="en-US" sz="1500" baseline="30000" dirty="0"/>
              <a:t>12, 13</a:t>
            </a:r>
            <a:endParaRPr lang="en-US" baseline="30000" dirty="0"/>
          </a:p>
        </p:txBody>
      </p:sp>
      <p:pic>
        <p:nvPicPr>
          <p:cNvPr id="5" name="Picture 4">
            <a:extLst>
              <a:ext uri="{FF2B5EF4-FFF2-40B4-BE49-F238E27FC236}">
                <a16:creationId xmlns:a16="http://schemas.microsoft.com/office/drawing/2014/main" id="{C94AC771-6DBC-4A0B-B576-5998DCF6D2CD}"/>
              </a:ext>
            </a:extLst>
          </p:cNvPr>
          <p:cNvPicPr>
            <a:picLocks noChangeAspect="1"/>
          </p:cNvPicPr>
          <p:nvPr/>
        </p:nvPicPr>
        <p:blipFill>
          <a:blip r:embed="rId3"/>
          <a:stretch>
            <a:fillRect/>
          </a:stretch>
        </p:blipFill>
        <p:spPr>
          <a:xfrm>
            <a:off x="210898" y="2423900"/>
            <a:ext cx="5169994" cy="3941384"/>
          </a:xfrm>
          <a:prstGeom prst="rect">
            <a:avLst/>
          </a:prstGeom>
        </p:spPr>
      </p:pic>
      <p:sp>
        <p:nvSpPr>
          <p:cNvPr id="7" name="TextBox 6">
            <a:extLst>
              <a:ext uri="{FF2B5EF4-FFF2-40B4-BE49-F238E27FC236}">
                <a16:creationId xmlns:a16="http://schemas.microsoft.com/office/drawing/2014/main" id="{0E9A63E2-513F-EACD-786F-174ABB43E147}"/>
              </a:ext>
            </a:extLst>
          </p:cNvPr>
          <p:cNvSpPr txBox="1"/>
          <p:nvPr/>
        </p:nvSpPr>
        <p:spPr>
          <a:xfrm>
            <a:off x="5603586" y="3054944"/>
            <a:ext cx="3329516" cy="2677656"/>
          </a:xfrm>
          <a:prstGeom prst="rect">
            <a:avLst/>
          </a:prstGeom>
          <a:noFill/>
        </p:spPr>
        <p:txBody>
          <a:bodyPr wrap="square">
            <a:spAutoFit/>
          </a:bodyPr>
          <a:lstStyle/>
          <a:p>
            <a:r>
              <a:rPr lang="en-US" sz="2400" dirty="0">
                <a:solidFill>
                  <a:srgbClr val="222222"/>
                </a:solidFill>
              </a:rPr>
              <a:t>Delirium:</a:t>
            </a:r>
          </a:p>
          <a:p>
            <a:r>
              <a:rPr lang="en-US" sz="2400" dirty="0">
                <a:solidFill>
                  <a:srgbClr val="222222"/>
                </a:solidFill>
              </a:rPr>
              <a:t>Acute brain failure leading to confusion, inattention, and altered mental status, often in a hospitalized or ill older adult.</a:t>
            </a:r>
            <a:endParaRPr lang="en-US" sz="2400" dirty="0"/>
          </a:p>
        </p:txBody>
      </p:sp>
      <p:sp>
        <p:nvSpPr>
          <p:cNvPr id="4" name="Rectangle: Rounded Corners 3" descr="Brain in head outline">
            <a:extLst>
              <a:ext uri="{FF2B5EF4-FFF2-40B4-BE49-F238E27FC236}">
                <a16:creationId xmlns:a16="http://schemas.microsoft.com/office/drawing/2014/main" id="{4376F588-E498-311E-1EE6-E324FAC88647}"/>
              </a:ext>
            </a:extLst>
          </p:cNvPr>
          <p:cNvSpPr/>
          <p:nvPr/>
        </p:nvSpPr>
        <p:spPr>
          <a:xfrm>
            <a:off x="7923033" y="-53024"/>
            <a:ext cx="1220967" cy="1586626"/>
          </a:xfrm>
          <a:prstGeom prst="roundRect">
            <a:avLst>
              <a:gd name="adj" fmla="val 10000"/>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3000" r="-13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Tree>
    <p:extLst>
      <p:ext uri="{BB962C8B-B14F-4D97-AF65-F5344CB8AC3E}">
        <p14:creationId xmlns:p14="http://schemas.microsoft.com/office/powerpoint/2010/main" val="812001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39666-9B51-30B8-FD80-CE0BAAE4F752}"/>
              </a:ext>
            </a:extLst>
          </p:cNvPr>
          <p:cNvSpPr>
            <a:spLocks noGrp="1"/>
          </p:cNvSpPr>
          <p:nvPr>
            <p:ph type="title"/>
          </p:nvPr>
        </p:nvSpPr>
        <p:spPr/>
        <p:txBody>
          <a:bodyPr/>
          <a:lstStyle/>
          <a:p>
            <a:r>
              <a:rPr lang="en-US" dirty="0">
                <a:solidFill>
                  <a:schemeClr val="accent2"/>
                </a:solidFill>
              </a:rPr>
              <a:t>Mobility</a:t>
            </a:r>
            <a:r>
              <a:rPr lang="en-US" dirty="0"/>
              <a:t> </a:t>
            </a:r>
            <a:r>
              <a:rPr lang="en-US" sz="2100" baseline="30000" dirty="0"/>
              <a:t>2</a:t>
            </a:r>
            <a:endParaRPr lang="en-US" dirty="0"/>
          </a:p>
        </p:txBody>
      </p:sp>
      <p:sp>
        <p:nvSpPr>
          <p:cNvPr id="3" name="Content Placeholder 2">
            <a:extLst>
              <a:ext uri="{FF2B5EF4-FFF2-40B4-BE49-F238E27FC236}">
                <a16:creationId xmlns:a16="http://schemas.microsoft.com/office/drawing/2014/main" id="{D7445B21-37FB-495A-0255-0AB5FD3515A2}"/>
              </a:ext>
            </a:extLst>
          </p:cNvPr>
          <p:cNvSpPr>
            <a:spLocks noGrp="1"/>
          </p:cNvSpPr>
          <p:nvPr>
            <p:ph idx="1"/>
          </p:nvPr>
        </p:nvSpPr>
        <p:spPr/>
        <p:txBody>
          <a:bodyPr/>
          <a:lstStyle/>
          <a:p>
            <a:r>
              <a:rPr lang="en-US" dirty="0"/>
              <a:t>Assess baseline mobility and activity level</a:t>
            </a:r>
          </a:p>
          <a:p>
            <a:r>
              <a:rPr lang="en-US" dirty="0"/>
              <a:t>Assess mobility goals</a:t>
            </a:r>
          </a:p>
          <a:p>
            <a:r>
              <a:rPr lang="en-US" dirty="0"/>
              <a:t>Assess for falls / fear of falling</a:t>
            </a:r>
          </a:p>
          <a:p>
            <a:r>
              <a:rPr lang="en-US" dirty="0"/>
              <a:t>Assess for mobility aid / assistive device</a:t>
            </a:r>
          </a:p>
        </p:txBody>
      </p:sp>
      <p:sp>
        <p:nvSpPr>
          <p:cNvPr id="4" name="Rectangle: Rounded Corners 3" descr="Walk outline">
            <a:extLst>
              <a:ext uri="{FF2B5EF4-FFF2-40B4-BE49-F238E27FC236}">
                <a16:creationId xmlns:a16="http://schemas.microsoft.com/office/drawing/2014/main" id="{818237FD-CC82-7EAE-4148-AD49991B13A5}"/>
              </a:ext>
            </a:extLst>
          </p:cNvPr>
          <p:cNvSpPr/>
          <p:nvPr/>
        </p:nvSpPr>
        <p:spPr>
          <a:xfrm>
            <a:off x="7988768" y="34417"/>
            <a:ext cx="1220967" cy="1586626"/>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000" r="-13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Tree>
    <p:extLst>
      <p:ext uri="{BB962C8B-B14F-4D97-AF65-F5344CB8AC3E}">
        <p14:creationId xmlns:p14="http://schemas.microsoft.com/office/powerpoint/2010/main" val="2908542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DD0A-B3CE-7696-B75C-144D4D8AA56F}"/>
              </a:ext>
            </a:extLst>
          </p:cNvPr>
          <p:cNvSpPr>
            <a:spLocks noGrp="1"/>
          </p:cNvSpPr>
          <p:nvPr>
            <p:ph type="title"/>
          </p:nvPr>
        </p:nvSpPr>
        <p:spPr>
          <a:xfrm>
            <a:off x="163902" y="365126"/>
            <a:ext cx="8352639" cy="1325563"/>
          </a:xfrm>
        </p:spPr>
        <p:txBody>
          <a:bodyPr/>
          <a:lstStyle/>
          <a:p>
            <a:r>
              <a:rPr lang="en-US" dirty="0">
                <a:solidFill>
                  <a:schemeClr val="accent2"/>
                </a:solidFill>
              </a:rPr>
              <a:t>Mobility: Functional Assessment </a:t>
            </a:r>
            <a:r>
              <a:rPr lang="en-US" sz="2100" baseline="30000" dirty="0"/>
              <a:t>17, 18, 19</a:t>
            </a:r>
            <a:endParaRPr lang="en-US" dirty="0"/>
          </a:p>
        </p:txBody>
      </p:sp>
      <p:sp>
        <p:nvSpPr>
          <p:cNvPr id="4" name="Text Placeholder 3">
            <a:extLst>
              <a:ext uri="{FF2B5EF4-FFF2-40B4-BE49-F238E27FC236}">
                <a16:creationId xmlns:a16="http://schemas.microsoft.com/office/drawing/2014/main" id="{E8A59D8F-1289-9390-0F57-F20819F18DAA}"/>
              </a:ext>
            </a:extLst>
          </p:cNvPr>
          <p:cNvSpPr>
            <a:spLocks noGrp="1"/>
          </p:cNvSpPr>
          <p:nvPr>
            <p:ph type="body" idx="1"/>
          </p:nvPr>
        </p:nvSpPr>
        <p:spPr/>
        <p:txBody>
          <a:bodyPr/>
          <a:lstStyle/>
          <a:p>
            <a:r>
              <a:rPr lang="en-US" dirty="0">
                <a:solidFill>
                  <a:schemeClr val="accent2"/>
                </a:solidFill>
              </a:rPr>
              <a:t>Activities of Daily Living</a:t>
            </a:r>
          </a:p>
        </p:txBody>
      </p:sp>
      <p:sp>
        <p:nvSpPr>
          <p:cNvPr id="5" name="Content Placeholder 4">
            <a:extLst>
              <a:ext uri="{FF2B5EF4-FFF2-40B4-BE49-F238E27FC236}">
                <a16:creationId xmlns:a16="http://schemas.microsoft.com/office/drawing/2014/main" id="{E051007D-5BDB-80FE-41CC-C56AED04B6DD}"/>
              </a:ext>
            </a:extLst>
          </p:cNvPr>
          <p:cNvSpPr>
            <a:spLocks noGrp="1"/>
          </p:cNvSpPr>
          <p:nvPr>
            <p:ph sz="half" idx="2"/>
          </p:nvPr>
        </p:nvSpPr>
        <p:spPr/>
        <p:txBody>
          <a:bodyPr/>
          <a:lstStyle/>
          <a:p>
            <a:r>
              <a:rPr lang="en-US" dirty="0"/>
              <a:t>Bathing</a:t>
            </a:r>
          </a:p>
          <a:p>
            <a:r>
              <a:rPr lang="en-US" dirty="0"/>
              <a:t>Dressing</a:t>
            </a:r>
          </a:p>
          <a:p>
            <a:r>
              <a:rPr lang="en-US" dirty="0"/>
              <a:t>Feeding</a:t>
            </a:r>
          </a:p>
          <a:p>
            <a:r>
              <a:rPr lang="en-US" dirty="0"/>
              <a:t>Toileting</a:t>
            </a:r>
          </a:p>
          <a:p>
            <a:r>
              <a:rPr lang="en-US" dirty="0"/>
              <a:t>Transferring</a:t>
            </a:r>
          </a:p>
        </p:txBody>
      </p:sp>
      <p:sp>
        <p:nvSpPr>
          <p:cNvPr id="6" name="Text Placeholder 5">
            <a:extLst>
              <a:ext uri="{FF2B5EF4-FFF2-40B4-BE49-F238E27FC236}">
                <a16:creationId xmlns:a16="http://schemas.microsoft.com/office/drawing/2014/main" id="{80DA9D9C-B5DB-CB87-F501-165BAD445049}"/>
              </a:ext>
            </a:extLst>
          </p:cNvPr>
          <p:cNvSpPr>
            <a:spLocks noGrp="1"/>
          </p:cNvSpPr>
          <p:nvPr>
            <p:ph type="body" sz="quarter" idx="3"/>
          </p:nvPr>
        </p:nvSpPr>
        <p:spPr>
          <a:xfrm>
            <a:off x="4629150" y="1681163"/>
            <a:ext cx="4350948" cy="823912"/>
          </a:xfrm>
        </p:spPr>
        <p:txBody>
          <a:bodyPr/>
          <a:lstStyle/>
          <a:p>
            <a:r>
              <a:rPr lang="en-US" dirty="0">
                <a:solidFill>
                  <a:schemeClr val="accent2"/>
                </a:solidFill>
              </a:rPr>
              <a:t>Instrumental Activities of Daily Living</a:t>
            </a:r>
          </a:p>
        </p:txBody>
      </p:sp>
      <p:sp>
        <p:nvSpPr>
          <p:cNvPr id="7" name="Content Placeholder 6">
            <a:extLst>
              <a:ext uri="{FF2B5EF4-FFF2-40B4-BE49-F238E27FC236}">
                <a16:creationId xmlns:a16="http://schemas.microsoft.com/office/drawing/2014/main" id="{7BAD06BC-7FAC-0898-527F-06AA9D21E6D0}"/>
              </a:ext>
            </a:extLst>
          </p:cNvPr>
          <p:cNvSpPr>
            <a:spLocks noGrp="1"/>
          </p:cNvSpPr>
          <p:nvPr>
            <p:ph sz="quarter" idx="4"/>
          </p:nvPr>
        </p:nvSpPr>
        <p:spPr/>
        <p:txBody>
          <a:bodyPr/>
          <a:lstStyle/>
          <a:p>
            <a:r>
              <a:rPr lang="en-US" dirty="0"/>
              <a:t>Telephone use</a:t>
            </a:r>
          </a:p>
          <a:p>
            <a:r>
              <a:rPr lang="en-US" dirty="0"/>
              <a:t>Shopping</a:t>
            </a:r>
          </a:p>
          <a:p>
            <a:r>
              <a:rPr lang="en-US" dirty="0"/>
              <a:t>Meal preparation</a:t>
            </a:r>
          </a:p>
          <a:p>
            <a:r>
              <a:rPr lang="en-US" dirty="0"/>
              <a:t>Housekeeping / laundry</a:t>
            </a:r>
          </a:p>
          <a:p>
            <a:r>
              <a:rPr lang="en-US" dirty="0"/>
              <a:t>Transportation</a:t>
            </a:r>
          </a:p>
          <a:p>
            <a:r>
              <a:rPr lang="en-US" dirty="0"/>
              <a:t>Taking medications</a:t>
            </a:r>
          </a:p>
          <a:p>
            <a:r>
              <a:rPr lang="en-US" dirty="0"/>
              <a:t>Handling finances</a:t>
            </a:r>
          </a:p>
        </p:txBody>
      </p:sp>
      <p:sp>
        <p:nvSpPr>
          <p:cNvPr id="3" name="Rectangle: Rounded Corners 2" descr="Walk outline">
            <a:extLst>
              <a:ext uri="{FF2B5EF4-FFF2-40B4-BE49-F238E27FC236}">
                <a16:creationId xmlns:a16="http://schemas.microsoft.com/office/drawing/2014/main" id="{CA6FE9BF-2DA9-C45A-813C-F068A8AE4895}"/>
              </a:ext>
            </a:extLst>
          </p:cNvPr>
          <p:cNvSpPr/>
          <p:nvPr/>
        </p:nvSpPr>
        <p:spPr>
          <a:xfrm>
            <a:off x="7997395" y="0"/>
            <a:ext cx="1220967" cy="1586626"/>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000" r="-13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Tree>
    <p:extLst>
      <p:ext uri="{BB962C8B-B14F-4D97-AF65-F5344CB8AC3E}">
        <p14:creationId xmlns:p14="http://schemas.microsoft.com/office/powerpoint/2010/main" val="2860025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Walk outline">
            <a:extLst>
              <a:ext uri="{FF2B5EF4-FFF2-40B4-BE49-F238E27FC236}">
                <a16:creationId xmlns:a16="http://schemas.microsoft.com/office/drawing/2014/main" id="{818237FD-CC82-7EAE-4148-AD49991B13A5}"/>
              </a:ext>
            </a:extLst>
          </p:cNvPr>
          <p:cNvSpPr/>
          <p:nvPr/>
        </p:nvSpPr>
        <p:spPr>
          <a:xfrm>
            <a:off x="7988768" y="92995"/>
            <a:ext cx="1220967" cy="1586626"/>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000" r="-13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
        <p:nvSpPr>
          <p:cNvPr id="2" name="Title 1">
            <a:extLst>
              <a:ext uri="{FF2B5EF4-FFF2-40B4-BE49-F238E27FC236}">
                <a16:creationId xmlns:a16="http://schemas.microsoft.com/office/drawing/2014/main" id="{82039666-9B51-30B8-FD80-CE0BAAE4F752}"/>
              </a:ext>
            </a:extLst>
          </p:cNvPr>
          <p:cNvSpPr>
            <a:spLocks noGrp="1"/>
          </p:cNvSpPr>
          <p:nvPr>
            <p:ph type="title"/>
          </p:nvPr>
        </p:nvSpPr>
        <p:spPr>
          <a:xfrm>
            <a:off x="271167" y="240217"/>
            <a:ext cx="8726184" cy="994172"/>
          </a:xfrm>
        </p:spPr>
        <p:txBody>
          <a:bodyPr>
            <a:normAutofit fontScale="90000"/>
          </a:bodyPr>
          <a:lstStyle/>
          <a:p>
            <a:r>
              <a:rPr lang="en-US" dirty="0">
                <a:solidFill>
                  <a:schemeClr val="accent2"/>
                </a:solidFill>
              </a:rPr>
              <a:t>Mobility Assessment: CDC STEADI Algorithm </a:t>
            </a:r>
            <a:r>
              <a:rPr lang="en-US" sz="2100" baseline="30000" dirty="0">
                <a:solidFill>
                  <a:schemeClr val="accent2"/>
                </a:solidFill>
              </a:rPr>
              <a:t>20</a:t>
            </a:r>
            <a:endParaRPr lang="en-US" dirty="0">
              <a:solidFill>
                <a:schemeClr val="accent2"/>
              </a:solidFill>
            </a:endParaRPr>
          </a:p>
        </p:txBody>
      </p:sp>
      <p:graphicFrame>
        <p:nvGraphicFramePr>
          <p:cNvPr id="5" name="Content Placeholder 4">
            <a:extLst>
              <a:ext uri="{FF2B5EF4-FFF2-40B4-BE49-F238E27FC236}">
                <a16:creationId xmlns:a16="http://schemas.microsoft.com/office/drawing/2014/main" id="{FD1F5D86-509E-BACE-F761-F9C920FD754D}"/>
              </a:ext>
            </a:extLst>
          </p:cNvPr>
          <p:cNvGraphicFramePr>
            <a:graphicFrameLocks noGrp="1"/>
          </p:cNvGraphicFramePr>
          <p:nvPr>
            <p:ph idx="1"/>
            <p:extLst>
              <p:ext uri="{D42A27DB-BD31-4B8C-83A1-F6EECF244321}">
                <p14:modId xmlns:p14="http://schemas.microsoft.com/office/powerpoint/2010/main" val="2051107172"/>
              </p:ext>
            </p:extLst>
          </p:nvPr>
        </p:nvGraphicFramePr>
        <p:xfrm>
          <a:off x="345057" y="1518249"/>
          <a:ext cx="8652294" cy="52467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1760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526D4-1350-BDFD-C078-976B72BCABF2}"/>
              </a:ext>
            </a:extLst>
          </p:cNvPr>
          <p:cNvSpPr>
            <a:spLocks noGrp="1"/>
          </p:cNvSpPr>
          <p:nvPr>
            <p:ph type="title"/>
          </p:nvPr>
        </p:nvSpPr>
        <p:spPr>
          <a:xfrm>
            <a:off x="836676" y="548640"/>
            <a:ext cx="7626096" cy="1179576"/>
          </a:xfrm>
        </p:spPr>
        <p:txBody>
          <a:bodyPr>
            <a:normAutofit/>
          </a:bodyPr>
          <a:lstStyle/>
          <a:p>
            <a:r>
              <a:rPr lang="en-US" sz="3500"/>
              <a:t>Learning Objectives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9B22340-9E32-1C53-96D5-2D37C4404C90}"/>
              </a:ext>
            </a:extLst>
          </p:cNvPr>
          <p:cNvSpPr>
            <a:spLocks noGrp="1"/>
          </p:cNvSpPr>
          <p:nvPr>
            <p:ph idx="1"/>
          </p:nvPr>
        </p:nvSpPr>
        <p:spPr>
          <a:xfrm>
            <a:off x="470137" y="2276856"/>
            <a:ext cx="8321819" cy="4209669"/>
          </a:xfrm>
        </p:spPr>
        <p:txBody>
          <a:bodyPr>
            <a:normAutofit fontScale="92500"/>
          </a:bodyPr>
          <a:lstStyle/>
          <a:p>
            <a:pPr marL="0" indent="0">
              <a:buNone/>
            </a:pPr>
            <a:r>
              <a:rPr lang="en-US" sz="2400" dirty="0">
                <a:latin typeface="Calibri" panose="020F0502020204030204" pitchFamily="34" charset="0"/>
                <a:cs typeface="Calibri" panose="020F0502020204030204" pitchFamily="34" charset="0"/>
              </a:rPr>
              <a:t>1. Describe the epidemiology and pathophysiology behind the high prevalence of frailty, falls, cognitive impairment, multimorbidity, and other age-related conditions among patients with SUDs.</a:t>
            </a:r>
          </a:p>
          <a:p>
            <a:pPr marL="0" indent="0">
              <a:buNone/>
            </a:pPr>
            <a:r>
              <a:rPr lang="en-US" sz="2400" dirty="0">
                <a:latin typeface="Calibri" panose="020F0502020204030204" pitchFamily="34" charset="0"/>
                <a:cs typeface="Calibri" panose="020F0502020204030204" pitchFamily="34" charset="0"/>
              </a:rPr>
              <a:t>2. Assess the health inequities and ethical implications that complex patients with multimorbidity and SUDs face across care settings and how to appropriately provide referral and care coordination.</a:t>
            </a:r>
          </a:p>
          <a:p>
            <a:pPr marL="0" indent="0">
              <a:buNone/>
            </a:pPr>
            <a:r>
              <a:rPr lang="en-US" sz="2400" dirty="0">
                <a:latin typeface="Calibri" panose="020F0502020204030204" pitchFamily="34" charset="0"/>
                <a:cs typeface="Calibri" panose="020F0502020204030204" pitchFamily="34" charset="0"/>
              </a:rPr>
              <a:t>3. Identify the frameworks and tools that can aid in the care of complex patients with multimorbidity and age-related conditions (e.g. frailty, fall, delirium, cognitive impairment) in the context of SUD treatment.</a:t>
            </a:r>
          </a:p>
          <a:p>
            <a:pPr marL="0" indent="0">
              <a:buNone/>
            </a:pPr>
            <a:r>
              <a:rPr lang="en-US" sz="2400" dirty="0">
                <a:latin typeface="Calibri" panose="020F0502020204030204" pitchFamily="34" charset="0"/>
                <a:cs typeface="Calibri" panose="020F0502020204030204" pitchFamily="34" charset="0"/>
              </a:rPr>
              <a:t>4. Utilize models of care that successfully integrate treatment for SUDs and age-related conditions to address multiple health inequities.</a:t>
            </a:r>
          </a:p>
          <a:p>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0022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Walk outline">
            <a:extLst>
              <a:ext uri="{FF2B5EF4-FFF2-40B4-BE49-F238E27FC236}">
                <a16:creationId xmlns:a16="http://schemas.microsoft.com/office/drawing/2014/main" id="{818237FD-CC82-7EAE-4148-AD49991B13A5}"/>
              </a:ext>
            </a:extLst>
          </p:cNvPr>
          <p:cNvSpPr/>
          <p:nvPr/>
        </p:nvSpPr>
        <p:spPr>
          <a:xfrm>
            <a:off x="8031900" y="12631"/>
            <a:ext cx="1220967" cy="1586626"/>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000" r="-13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
        <p:nvSpPr>
          <p:cNvPr id="2" name="Title 1">
            <a:extLst>
              <a:ext uri="{FF2B5EF4-FFF2-40B4-BE49-F238E27FC236}">
                <a16:creationId xmlns:a16="http://schemas.microsoft.com/office/drawing/2014/main" id="{82039666-9B51-30B8-FD80-CE0BAAE4F752}"/>
              </a:ext>
            </a:extLst>
          </p:cNvPr>
          <p:cNvSpPr>
            <a:spLocks noGrp="1"/>
          </p:cNvSpPr>
          <p:nvPr>
            <p:ph type="title"/>
          </p:nvPr>
        </p:nvSpPr>
        <p:spPr/>
        <p:txBody>
          <a:bodyPr/>
          <a:lstStyle/>
          <a:p>
            <a:r>
              <a:rPr lang="en-US" dirty="0">
                <a:solidFill>
                  <a:schemeClr val="accent2"/>
                </a:solidFill>
              </a:rPr>
              <a:t>Mobility: Evaluate Gait, Strength, Balance </a:t>
            </a:r>
            <a:r>
              <a:rPr lang="en-US" sz="2100" baseline="30000" dirty="0">
                <a:solidFill>
                  <a:schemeClr val="accent2"/>
                </a:solidFill>
              </a:rPr>
              <a:t>20</a:t>
            </a:r>
            <a:endParaRPr lang="en-US" dirty="0">
              <a:solidFill>
                <a:schemeClr val="accent2"/>
              </a:solidFill>
            </a:endParaRPr>
          </a:p>
        </p:txBody>
      </p:sp>
      <p:sp>
        <p:nvSpPr>
          <p:cNvPr id="3" name="Content Placeholder 2">
            <a:extLst>
              <a:ext uri="{FF2B5EF4-FFF2-40B4-BE49-F238E27FC236}">
                <a16:creationId xmlns:a16="http://schemas.microsoft.com/office/drawing/2014/main" id="{D7445B21-37FB-495A-0255-0AB5FD3515A2}"/>
              </a:ext>
            </a:extLst>
          </p:cNvPr>
          <p:cNvSpPr>
            <a:spLocks noGrp="1"/>
          </p:cNvSpPr>
          <p:nvPr>
            <p:ph idx="1"/>
          </p:nvPr>
        </p:nvSpPr>
        <p:spPr/>
        <p:txBody>
          <a:bodyPr>
            <a:normAutofit lnSpcReduction="10000"/>
          </a:bodyPr>
          <a:lstStyle/>
          <a:p>
            <a:r>
              <a:rPr lang="en-US" dirty="0"/>
              <a:t>30-second Chair Stand </a:t>
            </a:r>
            <a:r>
              <a:rPr lang="en-US" sz="1800" baseline="30000" dirty="0"/>
              <a:t>21</a:t>
            </a:r>
            <a:endParaRPr lang="en-US" sz="1800" dirty="0"/>
          </a:p>
          <a:p>
            <a:pPr lvl="1"/>
            <a:r>
              <a:rPr lang="en-US" dirty="0"/>
              <a:t>Able to stand from a chair without using arms?</a:t>
            </a:r>
          </a:p>
          <a:p>
            <a:endParaRPr lang="en-US" dirty="0"/>
          </a:p>
          <a:p>
            <a:r>
              <a:rPr lang="en-US" dirty="0"/>
              <a:t>Timed Up &amp; Go Test </a:t>
            </a:r>
            <a:r>
              <a:rPr lang="en-US" sz="1800" baseline="30000" dirty="0"/>
              <a:t>22</a:t>
            </a:r>
            <a:endParaRPr lang="en-US" sz="1800" dirty="0"/>
          </a:p>
          <a:p>
            <a:pPr lvl="1"/>
            <a:r>
              <a:rPr lang="en-US" dirty="0"/>
              <a:t>Stand up from seating, walk 10 feet and back</a:t>
            </a:r>
          </a:p>
          <a:p>
            <a:pPr lvl="1"/>
            <a:r>
              <a:rPr lang="en-US" dirty="0"/>
              <a:t>If </a:t>
            </a:r>
            <a:r>
              <a:rPr lang="en-US" b="0" i="0" dirty="0">
                <a:solidFill>
                  <a:srgbClr val="222222"/>
                </a:solidFill>
                <a:effectLst/>
              </a:rPr>
              <a:t>≥12 sec is at risk for falling</a:t>
            </a:r>
          </a:p>
          <a:p>
            <a:pPr marL="342900" lvl="1" indent="0">
              <a:buNone/>
            </a:pPr>
            <a:endParaRPr lang="en-US" dirty="0"/>
          </a:p>
          <a:p>
            <a:r>
              <a:rPr lang="en-US" dirty="0"/>
              <a:t>4-stage Balance Test </a:t>
            </a:r>
            <a:r>
              <a:rPr lang="en-US" sz="1800" baseline="30000" dirty="0"/>
              <a:t>23</a:t>
            </a:r>
            <a:endParaRPr lang="en-US" sz="1800" dirty="0"/>
          </a:p>
          <a:p>
            <a:pPr lvl="1"/>
            <a:r>
              <a:rPr lang="en-US" dirty="0"/>
              <a:t>Positive if cannot hold a position </a:t>
            </a:r>
          </a:p>
          <a:p>
            <a:pPr marL="457200" lvl="1" indent="0">
              <a:buNone/>
            </a:pPr>
            <a:r>
              <a:rPr lang="en-US" dirty="0"/>
              <a:t>    for 10 seconds</a:t>
            </a:r>
          </a:p>
        </p:txBody>
      </p:sp>
      <p:pic>
        <p:nvPicPr>
          <p:cNvPr id="6" name="Picture 5">
            <a:extLst>
              <a:ext uri="{FF2B5EF4-FFF2-40B4-BE49-F238E27FC236}">
                <a16:creationId xmlns:a16="http://schemas.microsoft.com/office/drawing/2014/main" id="{4D3E833B-2BA0-210B-05B4-3624BB9696A3}"/>
              </a:ext>
            </a:extLst>
          </p:cNvPr>
          <p:cNvPicPr>
            <a:picLocks noChangeAspect="1"/>
          </p:cNvPicPr>
          <p:nvPr/>
        </p:nvPicPr>
        <p:blipFill>
          <a:blip r:embed="rId5"/>
          <a:stretch>
            <a:fillRect/>
          </a:stretch>
        </p:blipFill>
        <p:spPr>
          <a:xfrm>
            <a:off x="7288306" y="1825625"/>
            <a:ext cx="1646063" cy="1320280"/>
          </a:xfrm>
          <a:prstGeom prst="rect">
            <a:avLst/>
          </a:prstGeom>
        </p:spPr>
      </p:pic>
      <p:pic>
        <p:nvPicPr>
          <p:cNvPr id="8" name="Picture 7">
            <a:extLst>
              <a:ext uri="{FF2B5EF4-FFF2-40B4-BE49-F238E27FC236}">
                <a16:creationId xmlns:a16="http://schemas.microsoft.com/office/drawing/2014/main" id="{3B6A1F87-3D0A-0E00-74A0-F7063B71714C}"/>
              </a:ext>
            </a:extLst>
          </p:cNvPr>
          <p:cNvPicPr>
            <a:picLocks noChangeAspect="1"/>
          </p:cNvPicPr>
          <p:nvPr/>
        </p:nvPicPr>
        <p:blipFill>
          <a:blip r:embed="rId6"/>
          <a:stretch>
            <a:fillRect/>
          </a:stretch>
        </p:blipFill>
        <p:spPr>
          <a:xfrm>
            <a:off x="5565084" y="4451805"/>
            <a:ext cx="3446444" cy="2160458"/>
          </a:xfrm>
          <a:prstGeom prst="rect">
            <a:avLst/>
          </a:prstGeom>
        </p:spPr>
      </p:pic>
    </p:spTree>
    <p:extLst>
      <p:ext uri="{BB962C8B-B14F-4D97-AF65-F5344CB8AC3E}">
        <p14:creationId xmlns:p14="http://schemas.microsoft.com/office/powerpoint/2010/main" val="162495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1D1B-FE46-724A-8735-6784D9225DFE}"/>
              </a:ext>
            </a:extLst>
          </p:cNvPr>
          <p:cNvSpPr>
            <a:spLocks noGrp="1"/>
          </p:cNvSpPr>
          <p:nvPr>
            <p:ph type="title"/>
          </p:nvPr>
        </p:nvSpPr>
        <p:spPr>
          <a:xfrm>
            <a:off x="231523" y="69011"/>
            <a:ext cx="7886700" cy="1325563"/>
          </a:xfrm>
        </p:spPr>
        <p:txBody>
          <a:bodyPr/>
          <a:lstStyle/>
          <a:p>
            <a:r>
              <a:rPr lang="en-US" dirty="0">
                <a:solidFill>
                  <a:schemeClr val="accent2"/>
                </a:solidFill>
              </a:rPr>
              <a:t>Medications </a:t>
            </a:r>
            <a:r>
              <a:rPr lang="en-US" sz="2100" baseline="30000" dirty="0">
                <a:solidFill>
                  <a:schemeClr val="accent2"/>
                </a:solidFill>
              </a:rPr>
              <a:t>2, 25, 26, 27, 28</a:t>
            </a:r>
            <a:endParaRPr lang="en-US" dirty="0">
              <a:solidFill>
                <a:schemeClr val="accent2"/>
              </a:solidFill>
            </a:endParaRPr>
          </a:p>
        </p:txBody>
      </p:sp>
      <p:sp>
        <p:nvSpPr>
          <p:cNvPr id="3" name="Content Placeholder 2">
            <a:extLst>
              <a:ext uri="{FF2B5EF4-FFF2-40B4-BE49-F238E27FC236}">
                <a16:creationId xmlns:a16="http://schemas.microsoft.com/office/drawing/2014/main" id="{BAA5398D-E6BB-086B-AE71-F994CB396D30}"/>
              </a:ext>
            </a:extLst>
          </p:cNvPr>
          <p:cNvSpPr>
            <a:spLocks noGrp="1"/>
          </p:cNvSpPr>
          <p:nvPr>
            <p:ph idx="1"/>
          </p:nvPr>
        </p:nvSpPr>
        <p:spPr>
          <a:xfrm>
            <a:off x="319177" y="1489840"/>
            <a:ext cx="8721306" cy="5299149"/>
          </a:xfrm>
        </p:spPr>
        <p:txBody>
          <a:bodyPr>
            <a:normAutofit/>
          </a:bodyPr>
          <a:lstStyle/>
          <a:p>
            <a:r>
              <a:rPr lang="en-US" dirty="0"/>
              <a:t>Complete </a:t>
            </a:r>
            <a:r>
              <a:rPr lang="en-US" dirty="0">
                <a:solidFill>
                  <a:schemeClr val="accent2"/>
                </a:solidFill>
              </a:rPr>
              <a:t>Medication Reconciliation</a:t>
            </a:r>
          </a:p>
          <a:p>
            <a:pPr lvl="1"/>
            <a:r>
              <a:rPr lang="en-US" dirty="0"/>
              <a:t>Brown bag review</a:t>
            </a:r>
          </a:p>
          <a:p>
            <a:pPr lvl="1"/>
            <a:r>
              <a:rPr lang="en-US" dirty="0"/>
              <a:t>Who manages the medications?</a:t>
            </a:r>
          </a:p>
          <a:p>
            <a:r>
              <a:rPr lang="en-US" dirty="0"/>
              <a:t>Assess for </a:t>
            </a:r>
            <a:r>
              <a:rPr lang="en-US" dirty="0">
                <a:solidFill>
                  <a:schemeClr val="accent2"/>
                </a:solidFill>
              </a:rPr>
              <a:t>Polypharmacy</a:t>
            </a:r>
            <a:r>
              <a:rPr lang="en-US" dirty="0"/>
              <a:t> </a:t>
            </a:r>
          </a:p>
          <a:p>
            <a:pPr lvl="1"/>
            <a:r>
              <a:rPr lang="en-US" dirty="0"/>
              <a:t>5 or more medications</a:t>
            </a:r>
          </a:p>
          <a:p>
            <a:r>
              <a:rPr lang="en-US" dirty="0"/>
              <a:t>Assess for </a:t>
            </a:r>
            <a:r>
              <a:rPr lang="en-US" dirty="0">
                <a:solidFill>
                  <a:schemeClr val="accent2"/>
                </a:solidFill>
              </a:rPr>
              <a:t>Prescribing Cascades</a:t>
            </a:r>
          </a:p>
          <a:p>
            <a:r>
              <a:rPr lang="en-US" dirty="0"/>
              <a:t>Assess for </a:t>
            </a:r>
            <a:r>
              <a:rPr lang="en-US" dirty="0">
                <a:solidFill>
                  <a:schemeClr val="accent2"/>
                </a:solidFill>
              </a:rPr>
              <a:t>Potentially Inappropriate Medications (PIMs)</a:t>
            </a:r>
          </a:p>
          <a:p>
            <a:r>
              <a:rPr lang="en-US" dirty="0"/>
              <a:t>Intervention: </a:t>
            </a:r>
            <a:r>
              <a:rPr lang="en-US" dirty="0">
                <a:solidFill>
                  <a:schemeClr val="accent2"/>
                </a:solidFill>
              </a:rPr>
              <a:t>Deprescribing</a:t>
            </a:r>
          </a:p>
          <a:p>
            <a:endParaRPr lang="en-US" dirty="0"/>
          </a:p>
        </p:txBody>
      </p:sp>
      <p:sp>
        <p:nvSpPr>
          <p:cNvPr id="4" name="Rectangle: Rounded Corners 3" descr="Medicine outline">
            <a:extLst>
              <a:ext uri="{FF2B5EF4-FFF2-40B4-BE49-F238E27FC236}">
                <a16:creationId xmlns:a16="http://schemas.microsoft.com/office/drawing/2014/main" id="{7C0A3665-9150-07F6-9339-E6651F27D00C}"/>
              </a:ext>
            </a:extLst>
          </p:cNvPr>
          <p:cNvSpPr/>
          <p:nvPr/>
        </p:nvSpPr>
        <p:spPr>
          <a:xfrm>
            <a:off x="8030569" y="-96786"/>
            <a:ext cx="1220967" cy="1586626"/>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000" r="-13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Tree>
    <p:extLst>
      <p:ext uri="{BB962C8B-B14F-4D97-AF65-F5344CB8AC3E}">
        <p14:creationId xmlns:p14="http://schemas.microsoft.com/office/powerpoint/2010/main" val="1339003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1D1B-FE46-724A-8735-6784D9225DFE}"/>
              </a:ext>
            </a:extLst>
          </p:cNvPr>
          <p:cNvSpPr>
            <a:spLocks noGrp="1"/>
          </p:cNvSpPr>
          <p:nvPr>
            <p:ph type="title"/>
          </p:nvPr>
        </p:nvSpPr>
        <p:spPr>
          <a:xfrm>
            <a:off x="479021" y="350620"/>
            <a:ext cx="7470476" cy="1325563"/>
          </a:xfrm>
        </p:spPr>
        <p:txBody>
          <a:bodyPr/>
          <a:lstStyle/>
          <a:p>
            <a:r>
              <a:rPr lang="en-US" dirty="0">
                <a:solidFill>
                  <a:schemeClr val="accent2"/>
                </a:solidFill>
              </a:rPr>
              <a:t>Medications: Potentially Inappropriate Medications</a:t>
            </a:r>
          </a:p>
        </p:txBody>
      </p:sp>
      <p:sp>
        <p:nvSpPr>
          <p:cNvPr id="3" name="Content Placeholder 2">
            <a:extLst>
              <a:ext uri="{FF2B5EF4-FFF2-40B4-BE49-F238E27FC236}">
                <a16:creationId xmlns:a16="http://schemas.microsoft.com/office/drawing/2014/main" id="{BAA5398D-E6BB-086B-AE71-F994CB396D30}"/>
              </a:ext>
            </a:extLst>
          </p:cNvPr>
          <p:cNvSpPr>
            <a:spLocks noGrp="1"/>
          </p:cNvSpPr>
          <p:nvPr>
            <p:ph idx="1"/>
          </p:nvPr>
        </p:nvSpPr>
        <p:spPr>
          <a:xfrm>
            <a:off x="628651" y="1854679"/>
            <a:ext cx="5142421" cy="4908430"/>
          </a:xfrm>
        </p:spPr>
        <p:txBody>
          <a:bodyPr>
            <a:normAutofit/>
          </a:bodyPr>
          <a:lstStyle/>
          <a:p>
            <a:pPr marL="287655" lvl="1">
              <a:buFont typeface="Arial,Sans-Serif" panose="020F0502020204030204" pitchFamily="34" charset="0"/>
              <a:buChar char="•"/>
            </a:pPr>
            <a:r>
              <a:rPr lang="en-US" sz="2800" dirty="0">
                <a:solidFill>
                  <a:srgbClr val="000000"/>
                </a:solidFill>
                <a:cs typeface="Calibri"/>
              </a:rPr>
              <a:t>Beers Criteria </a:t>
            </a:r>
            <a:r>
              <a:rPr lang="en-US" sz="2800" baseline="30000" dirty="0"/>
              <a:t> 29</a:t>
            </a:r>
            <a:endParaRPr lang="en-US" sz="2800" dirty="0">
              <a:solidFill>
                <a:srgbClr val="000000"/>
              </a:solidFill>
              <a:cs typeface="Calibri"/>
            </a:endParaRPr>
          </a:p>
          <a:p>
            <a:pPr marL="59055" lvl="1" indent="0">
              <a:buNone/>
            </a:pPr>
            <a:endParaRPr lang="en-US" sz="2800" dirty="0">
              <a:solidFill>
                <a:srgbClr val="000000"/>
              </a:solidFill>
              <a:cs typeface="Calibri"/>
            </a:endParaRPr>
          </a:p>
          <a:p>
            <a:pPr marL="287655" lvl="1">
              <a:buFont typeface="Arial,Sans-Serif" panose="020F0502020204030204" pitchFamily="34" charset="0"/>
              <a:buChar char="•"/>
            </a:pPr>
            <a:r>
              <a:rPr lang="en-US" sz="2800" dirty="0" err="1">
                <a:solidFill>
                  <a:srgbClr val="000000"/>
                </a:solidFill>
                <a:cs typeface="Calibri"/>
              </a:rPr>
              <a:t>Medstopper</a:t>
            </a:r>
            <a:r>
              <a:rPr lang="en-US" sz="2800" dirty="0">
                <a:solidFill>
                  <a:srgbClr val="000000"/>
                </a:solidFill>
                <a:cs typeface="Calibri"/>
              </a:rPr>
              <a:t> </a:t>
            </a:r>
            <a:r>
              <a:rPr lang="en-US" sz="2800" baseline="30000" dirty="0">
                <a:solidFill>
                  <a:srgbClr val="000000"/>
                </a:solidFill>
                <a:cs typeface="Calibri"/>
              </a:rPr>
              <a:t>31</a:t>
            </a:r>
            <a:endParaRPr lang="en-US" sz="2800" dirty="0">
              <a:solidFill>
                <a:srgbClr val="000000"/>
              </a:solidFill>
              <a:cs typeface="Calibri"/>
            </a:endParaRPr>
          </a:p>
          <a:p>
            <a:pPr marL="630555" lvl="2">
              <a:buFont typeface="Arial,Sans-Serif" panose="020F0502020204030204" pitchFamily="34" charset="0"/>
              <a:buChar char="•"/>
            </a:pPr>
            <a:r>
              <a:rPr lang="en-US" sz="2800" dirty="0">
                <a:solidFill>
                  <a:srgbClr val="000000"/>
                </a:solidFill>
                <a:cs typeface="Calibri"/>
              </a:rPr>
              <a:t>Risk stratification, tapering tool</a:t>
            </a:r>
          </a:p>
          <a:p>
            <a:endParaRPr lang="en-US" dirty="0"/>
          </a:p>
        </p:txBody>
      </p:sp>
      <p:sp>
        <p:nvSpPr>
          <p:cNvPr id="4" name="Rectangle: Rounded Corners 3" descr="Medicine outline">
            <a:extLst>
              <a:ext uri="{FF2B5EF4-FFF2-40B4-BE49-F238E27FC236}">
                <a16:creationId xmlns:a16="http://schemas.microsoft.com/office/drawing/2014/main" id="{7C0A3665-9150-07F6-9339-E6651F27D00C}"/>
              </a:ext>
            </a:extLst>
          </p:cNvPr>
          <p:cNvSpPr/>
          <p:nvPr/>
        </p:nvSpPr>
        <p:spPr>
          <a:xfrm>
            <a:off x="7949497" y="0"/>
            <a:ext cx="1220967" cy="1586626"/>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000" r="-13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pic>
        <p:nvPicPr>
          <p:cNvPr id="7" name="Picture 5" descr="A picture containing text, sign&#10;&#10;Description automatically generated">
            <a:extLst>
              <a:ext uri="{FF2B5EF4-FFF2-40B4-BE49-F238E27FC236}">
                <a16:creationId xmlns:a16="http://schemas.microsoft.com/office/drawing/2014/main" id="{72185B90-B981-D656-988F-26F43F59582C}"/>
              </a:ext>
            </a:extLst>
          </p:cNvPr>
          <p:cNvPicPr>
            <a:picLocks noChangeAspect="1"/>
          </p:cNvPicPr>
          <p:nvPr/>
        </p:nvPicPr>
        <p:blipFill>
          <a:blip r:embed="rId5"/>
          <a:stretch>
            <a:fillRect/>
          </a:stretch>
        </p:blipFill>
        <p:spPr>
          <a:xfrm>
            <a:off x="6218216" y="2266216"/>
            <a:ext cx="2650510" cy="3590964"/>
          </a:xfrm>
          <a:prstGeom prst="rect">
            <a:avLst/>
          </a:prstGeom>
        </p:spPr>
      </p:pic>
    </p:spTree>
    <p:extLst>
      <p:ext uri="{BB962C8B-B14F-4D97-AF65-F5344CB8AC3E}">
        <p14:creationId xmlns:p14="http://schemas.microsoft.com/office/powerpoint/2010/main" val="2719175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descr="Puzzle pieces outline">
            <a:extLst>
              <a:ext uri="{FF2B5EF4-FFF2-40B4-BE49-F238E27FC236}">
                <a16:creationId xmlns:a16="http://schemas.microsoft.com/office/drawing/2014/main" id="{598F884E-E851-EED3-4FBF-5EE7AE68B0F1}"/>
              </a:ext>
            </a:extLst>
          </p:cNvPr>
          <p:cNvSpPr/>
          <p:nvPr/>
        </p:nvSpPr>
        <p:spPr>
          <a:xfrm>
            <a:off x="7904866" y="-145257"/>
            <a:ext cx="1220967" cy="1586626"/>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000" r="-13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
        <p:nvSpPr>
          <p:cNvPr id="2" name="Title 1">
            <a:extLst>
              <a:ext uri="{FF2B5EF4-FFF2-40B4-BE49-F238E27FC236}">
                <a16:creationId xmlns:a16="http://schemas.microsoft.com/office/drawing/2014/main" id="{A5CC5B62-E15F-7177-895E-77D690365502}"/>
              </a:ext>
            </a:extLst>
          </p:cNvPr>
          <p:cNvSpPr>
            <a:spLocks noGrp="1"/>
          </p:cNvSpPr>
          <p:nvPr>
            <p:ph type="title"/>
          </p:nvPr>
        </p:nvSpPr>
        <p:spPr>
          <a:xfrm>
            <a:off x="205956" y="191953"/>
            <a:ext cx="7886700" cy="1325563"/>
          </a:xfrm>
        </p:spPr>
        <p:txBody>
          <a:bodyPr/>
          <a:lstStyle/>
          <a:p>
            <a:r>
              <a:rPr lang="en-US" dirty="0">
                <a:solidFill>
                  <a:schemeClr val="accent2"/>
                </a:solidFill>
              </a:rPr>
              <a:t>Multicomplexity: Assess Frailty </a:t>
            </a:r>
          </a:p>
        </p:txBody>
      </p:sp>
      <p:sp>
        <p:nvSpPr>
          <p:cNvPr id="3" name="Content Placeholder 2">
            <a:extLst>
              <a:ext uri="{FF2B5EF4-FFF2-40B4-BE49-F238E27FC236}">
                <a16:creationId xmlns:a16="http://schemas.microsoft.com/office/drawing/2014/main" id="{14882174-F0AC-59AD-1CDA-5F995132B138}"/>
              </a:ext>
            </a:extLst>
          </p:cNvPr>
          <p:cNvSpPr>
            <a:spLocks noGrp="1"/>
          </p:cNvSpPr>
          <p:nvPr>
            <p:ph idx="1"/>
          </p:nvPr>
        </p:nvSpPr>
        <p:spPr>
          <a:xfrm>
            <a:off x="628650" y="1441369"/>
            <a:ext cx="7886700" cy="4048604"/>
          </a:xfrm>
        </p:spPr>
        <p:txBody>
          <a:bodyPr/>
          <a:lstStyle/>
          <a:p>
            <a:r>
              <a:rPr lang="en-US" dirty="0"/>
              <a:t>Frail Scale </a:t>
            </a:r>
            <a:r>
              <a:rPr lang="en-US" sz="1200" baseline="30000" dirty="0"/>
              <a:t>33, 34, 35, 36, 37</a:t>
            </a:r>
          </a:p>
          <a:p>
            <a:pPr lvl="1"/>
            <a:r>
              <a:rPr lang="en-US" dirty="0"/>
              <a:t>≥3 </a:t>
            </a:r>
            <a:r>
              <a:rPr lang="en-US" dirty="0">
                <a:sym typeface="Wingdings" panose="05000000000000000000" pitchFamily="2" charset="2"/>
              </a:rPr>
              <a:t> </a:t>
            </a:r>
            <a:r>
              <a:rPr lang="en-US" dirty="0"/>
              <a:t>frailty</a:t>
            </a:r>
          </a:p>
          <a:p>
            <a:pPr lvl="1"/>
            <a:r>
              <a:rPr lang="en-US" dirty="0"/>
              <a:t>1-2 </a:t>
            </a:r>
            <a:r>
              <a:rPr lang="en-US" dirty="0">
                <a:sym typeface="Wingdings" panose="05000000000000000000" pitchFamily="2" charset="2"/>
              </a:rPr>
              <a:t></a:t>
            </a:r>
            <a:r>
              <a:rPr lang="en-US" dirty="0"/>
              <a:t>pre-or-intermediate frailty</a:t>
            </a:r>
          </a:p>
          <a:p>
            <a:pPr lvl="1"/>
            <a:r>
              <a:rPr lang="en-US" dirty="0"/>
              <a:t>0 </a:t>
            </a:r>
            <a:r>
              <a:rPr lang="en-US" dirty="0">
                <a:sym typeface="Wingdings" panose="05000000000000000000" pitchFamily="2" charset="2"/>
              </a:rPr>
              <a:t></a:t>
            </a:r>
            <a:r>
              <a:rPr lang="en-US" dirty="0"/>
              <a:t> non-frail</a:t>
            </a:r>
          </a:p>
        </p:txBody>
      </p:sp>
      <p:pic>
        <p:nvPicPr>
          <p:cNvPr id="32" name="Picture 31">
            <a:extLst>
              <a:ext uri="{FF2B5EF4-FFF2-40B4-BE49-F238E27FC236}">
                <a16:creationId xmlns:a16="http://schemas.microsoft.com/office/drawing/2014/main" id="{C7382336-DF37-ED76-255C-105D0274F8F6}"/>
              </a:ext>
            </a:extLst>
          </p:cNvPr>
          <p:cNvPicPr>
            <a:picLocks noChangeAspect="1"/>
          </p:cNvPicPr>
          <p:nvPr/>
        </p:nvPicPr>
        <p:blipFill>
          <a:blip r:embed="rId5"/>
          <a:stretch>
            <a:fillRect/>
          </a:stretch>
        </p:blipFill>
        <p:spPr>
          <a:xfrm>
            <a:off x="155237" y="3177484"/>
            <a:ext cx="8833526" cy="3561905"/>
          </a:xfrm>
          <a:prstGeom prst="rect">
            <a:avLst/>
          </a:prstGeom>
        </p:spPr>
      </p:pic>
    </p:spTree>
    <p:extLst>
      <p:ext uri="{BB962C8B-B14F-4D97-AF65-F5344CB8AC3E}">
        <p14:creationId xmlns:p14="http://schemas.microsoft.com/office/powerpoint/2010/main" val="1236644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descr="Puzzle pieces outline">
            <a:extLst>
              <a:ext uri="{FF2B5EF4-FFF2-40B4-BE49-F238E27FC236}">
                <a16:creationId xmlns:a16="http://schemas.microsoft.com/office/drawing/2014/main" id="{598F884E-E851-EED3-4FBF-5EE7AE68B0F1}"/>
              </a:ext>
            </a:extLst>
          </p:cNvPr>
          <p:cNvSpPr/>
          <p:nvPr/>
        </p:nvSpPr>
        <p:spPr>
          <a:xfrm>
            <a:off x="7872353" y="-60913"/>
            <a:ext cx="1220967" cy="1586626"/>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3000" r="-13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
        <p:nvSpPr>
          <p:cNvPr id="2" name="Title 1">
            <a:extLst>
              <a:ext uri="{FF2B5EF4-FFF2-40B4-BE49-F238E27FC236}">
                <a16:creationId xmlns:a16="http://schemas.microsoft.com/office/drawing/2014/main" id="{A5CC5B62-E15F-7177-895E-77D690365502}"/>
              </a:ext>
            </a:extLst>
          </p:cNvPr>
          <p:cNvSpPr>
            <a:spLocks noGrp="1"/>
          </p:cNvSpPr>
          <p:nvPr>
            <p:ph type="title"/>
          </p:nvPr>
        </p:nvSpPr>
        <p:spPr>
          <a:xfrm>
            <a:off x="189781" y="365126"/>
            <a:ext cx="8325569" cy="1325563"/>
          </a:xfrm>
        </p:spPr>
        <p:txBody>
          <a:bodyPr/>
          <a:lstStyle/>
          <a:p>
            <a:r>
              <a:rPr lang="en-US" dirty="0">
                <a:solidFill>
                  <a:schemeClr val="accent2"/>
                </a:solidFill>
              </a:rPr>
              <a:t>Multicomplexity: Assess Prognosis </a:t>
            </a:r>
            <a:r>
              <a:rPr lang="en-US" sz="2100" baseline="30000" dirty="0">
                <a:solidFill>
                  <a:schemeClr val="accent2"/>
                </a:solidFill>
              </a:rPr>
              <a:t>2, 38 </a:t>
            </a:r>
          </a:p>
        </p:txBody>
      </p:sp>
      <p:pic>
        <p:nvPicPr>
          <p:cNvPr id="5" name="Content Placeholder 4">
            <a:extLst>
              <a:ext uri="{FF2B5EF4-FFF2-40B4-BE49-F238E27FC236}">
                <a16:creationId xmlns:a16="http://schemas.microsoft.com/office/drawing/2014/main" id="{024AAB91-A46D-C2FB-3433-3B785D315C10}"/>
              </a:ext>
            </a:extLst>
          </p:cNvPr>
          <p:cNvPicPr>
            <a:picLocks noGrp="1" noChangeAspect="1"/>
          </p:cNvPicPr>
          <p:nvPr>
            <p:ph idx="1"/>
          </p:nvPr>
        </p:nvPicPr>
        <p:blipFill>
          <a:blip r:embed="rId5"/>
          <a:stretch>
            <a:fillRect/>
          </a:stretch>
        </p:blipFill>
        <p:spPr>
          <a:xfrm>
            <a:off x="195105" y="1951752"/>
            <a:ext cx="8759114" cy="4465315"/>
          </a:xfrm>
        </p:spPr>
      </p:pic>
    </p:spTree>
    <p:extLst>
      <p:ext uri="{BB962C8B-B14F-4D97-AF65-F5344CB8AC3E}">
        <p14:creationId xmlns:p14="http://schemas.microsoft.com/office/powerpoint/2010/main" val="4188249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2E4E-A81B-1844-12B1-D8C609259BAC}"/>
              </a:ext>
            </a:extLst>
          </p:cNvPr>
          <p:cNvSpPr>
            <a:spLocks noGrp="1"/>
          </p:cNvSpPr>
          <p:nvPr>
            <p:ph type="title"/>
          </p:nvPr>
        </p:nvSpPr>
        <p:spPr/>
        <p:txBody>
          <a:bodyPr/>
          <a:lstStyle/>
          <a:p>
            <a:r>
              <a:rPr lang="en-US" dirty="0">
                <a:solidFill>
                  <a:schemeClr val="accent2"/>
                </a:solidFill>
              </a:rPr>
              <a:t>Matters Most </a:t>
            </a:r>
            <a:r>
              <a:rPr lang="en-US" sz="2100" baseline="30000" dirty="0">
                <a:solidFill>
                  <a:schemeClr val="accent2"/>
                </a:solidFill>
              </a:rPr>
              <a:t>2</a:t>
            </a:r>
          </a:p>
        </p:txBody>
      </p:sp>
      <p:sp>
        <p:nvSpPr>
          <p:cNvPr id="8" name="Content Placeholder 7">
            <a:extLst>
              <a:ext uri="{FF2B5EF4-FFF2-40B4-BE49-F238E27FC236}">
                <a16:creationId xmlns:a16="http://schemas.microsoft.com/office/drawing/2014/main" id="{E4639CFC-E03A-386D-6E9E-C73E57CF41D0}"/>
              </a:ext>
            </a:extLst>
          </p:cNvPr>
          <p:cNvSpPr>
            <a:spLocks noGrp="1"/>
          </p:cNvSpPr>
          <p:nvPr>
            <p:ph idx="1"/>
          </p:nvPr>
        </p:nvSpPr>
        <p:spPr>
          <a:xfrm>
            <a:off x="345057" y="1482378"/>
            <a:ext cx="2869631" cy="5280731"/>
          </a:xfrm>
        </p:spPr>
        <p:txBody>
          <a:bodyPr>
            <a:noAutofit/>
          </a:bodyPr>
          <a:lstStyle/>
          <a:p>
            <a:r>
              <a:rPr lang="en-US" dirty="0"/>
              <a:t>Identify </a:t>
            </a:r>
            <a:r>
              <a:rPr lang="en-US" dirty="0">
                <a:solidFill>
                  <a:schemeClr val="accent2"/>
                </a:solidFill>
              </a:rPr>
              <a:t>what matters most </a:t>
            </a:r>
            <a:r>
              <a:rPr lang="en-US" dirty="0"/>
              <a:t>to the patient</a:t>
            </a:r>
          </a:p>
          <a:p>
            <a:r>
              <a:rPr lang="en-US" dirty="0"/>
              <a:t>Identify </a:t>
            </a:r>
            <a:r>
              <a:rPr lang="en-US" dirty="0">
                <a:solidFill>
                  <a:schemeClr val="accent2"/>
                </a:solidFill>
              </a:rPr>
              <a:t>health outcome goals </a:t>
            </a:r>
            <a:r>
              <a:rPr lang="en-US" dirty="0"/>
              <a:t>based on what matters most</a:t>
            </a:r>
          </a:p>
          <a:p>
            <a:r>
              <a:rPr lang="en-US" dirty="0">
                <a:solidFill>
                  <a:schemeClr val="accent2"/>
                </a:solidFill>
              </a:rPr>
              <a:t>Align care </a:t>
            </a:r>
            <a:r>
              <a:rPr lang="en-US" dirty="0"/>
              <a:t>with the patient’s health goals and healthcare preferences</a:t>
            </a:r>
          </a:p>
          <a:p>
            <a:endParaRPr lang="en-US" sz="900" dirty="0"/>
          </a:p>
          <a:p>
            <a:pPr marL="457200" lvl="1" indent="0">
              <a:buNone/>
            </a:pPr>
            <a:endParaRPr lang="en-US" sz="2800" b="0" i="0" u="none" strike="noStrike" baseline="0" dirty="0">
              <a:solidFill>
                <a:srgbClr val="0462C1"/>
              </a:solidFill>
              <a:latin typeface="Calibri" panose="020F0502020204030204" pitchFamily="34" charset="0"/>
            </a:endParaRPr>
          </a:p>
          <a:p>
            <a:endParaRPr lang="en-US" sz="2000" dirty="0">
              <a:solidFill>
                <a:srgbClr val="0462C1"/>
              </a:solidFill>
              <a:latin typeface="Calibri" panose="020F0502020204030204" pitchFamily="34" charset="0"/>
            </a:endParaRPr>
          </a:p>
          <a:p>
            <a:pPr lvl="1"/>
            <a:endParaRPr lang="en-US" sz="2800" dirty="0"/>
          </a:p>
        </p:txBody>
      </p:sp>
      <p:sp>
        <p:nvSpPr>
          <p:cNvPr id="11" name="Rectangle: Rounded Corners 10" descr="Priorities with solid fill">
            <a:extLst>
              <a:ext uri="{FF2B5EF4-FFF2-40B4-BE49-F238E27FC236}">
                <a16:creationId xmlns:a16="http://schemas.microsoft.com/office/drawing/2014/main" id="{F7E78FF4-7566-3FE3-4CC5-EB275295F769}"/>
              </a:ext>
            </a:extLst>
          </p:cNvPr>
          <p:cNvSpPr/>
          <p:nvPr/>
        </p:nvSpPr>
        <p:spPr>
          <a:xfrm>
            <a:off x="7824629" y="-104248"/>
            <a:ext cx="1220967" cy="1586626"/>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5000" r="-15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
        <p:nvSpPr>
          <p:cNvPr id="4" name="TextBox 3">
            <a:extLst>
              <a:ext uri="{FF2B5EF4-FFF2-40B4-BE49-F238E27FC236}">
                <a16:creationId xmlns:a16="http://schemas.microsoft.com/office/drawing/2014/main" id="{3FCBF21C-D432-821C-458A-2A6905D8B582}"/>
              </a:ext>
            </a:extLst>
          </p:cNvPr>
          <p:cNvSpPr txBox="1"/>
          <p:nvPr/>
        </p:nvSpPr>
        <p:spPr>
          <a:xfrm>
            <a:off x="4420857" y="176605"/>
            <a:ext cx="3259908" cy="2215991"/>
          </a:xfrm>
          <a:prstGeom prst="rect">
            <a:avLst/>
          </a:prstGeom>
          <a:noFill/>
          <a:ln w="19050">
            <a:solidFill>
              <a:schemeClr val="accent6"/>
            </a:solidFill>
          </a:ln>
        </p:spPr>
        <p:txBody>
          <a:bodyPr wrap="square">
            <a:spAutoFit/>
          </a:bodyPr>
          <a:lstStyle/>
          <a:p>
            <a:pPr marL="0" indent="0">
              <a:buNone/>
            </a:pPr>
            <a:r>
              <a:rPr lang="en-US" b="1" dirty="0">
                <a:latin typeface="Calibri" panose="020F0502020204030204" pitchFamily="34" charset="0"/>
                <a:cs typeface="Calibri" panose="020F0502020204030204" pitchFamily="34" charset="0"/>
              </a:rPr>
              <a:t>Patient-oriented tools:</a:t>
            </a:r>
          </a:p>
          <a:p>
            <a:pPr lvl="1"/>
            <a:r>
              <a:rPr lang="en-US" sz="1600" dirty="0">
                <a:latin typeface="Calibri" panose="020F0502020204030204" pitchFamily="34" charset="0"/>
                <a:cs typeface="Calibri" panose="020F0502020204030204" pitchFamily="34" charset="0"/>
              </a:rPr>
              <a:t>My Health Priorities </a:t>
            </a:r>
            <a:r>
              <a:rPr lang="en-US" sz="1600" baseline="30000" dirty="0">
                <a:latin typeface="Calibri" panose="020F0502020204030204" pitchFamily="34" charset="0"/>
                <a:cs typeface="Calibri" panose="020F0502020204030204" pitchFamily="34" charset="0"/>
              </a:rPr>
              <a:t>39</a:t>
            </a:r>
          </a:p>
          <a:p>
            <a:pPr lvl="1"/>
            <a:r>
              <a:rPr lang="en-US" sz="1600" dirty="0">
                <a:latin typeface="Calibri" panose="020F0502020204030204" pitchFamily="34" charset="0"/>
                <a:cs typeface="Calibri" panose="020F0502020204030204" pitchFamily="34" charset="0"/>
              </a:rPr>
              <a:t>The Conversation Project </a:t>
            </a:r>
            <a:r>
              <a:rPr lang="en-US" sz="1600" baseline="30000" dirty="0">
                <a:latin typeface="Calibri" panose="020F0502020204030204" pitchFamily="34" charset="0"/>
                <a:cs typeface="Calibri" panose="020F0502020204030204" pitchFamily="34" charset="0"/>
              </a:rPr>
              <a:t>40</a:t>
            </a:r>
            <a:endParaRPr lang="en-US" sz="1600" dirty="0">
              <a:latin typeface="Calibri" panose="020F0502020204030204" pitchFamily="34" charset="0"/>
              <a:cs typeface="Calibri" panose="020F0502020204030204" pitchFamily="34" charset="0"/>
            </a:endParaRPr>
          </a:p>
          <a:p>
            <a:pPr lvl="1"/>
            <a:r>
              <a:rPr lang="en-US" sz="1600" b="0" i="0" u="none" strike="noStrike" baseline="0" dirty="0">
                <a:solidFill>
                  <a:srgbClr val="000000"/>
                </a:solidFill>
                <a:latin typeface="Calibri" panose="020F0502020204030204" pitchFamily="34" charset="0"/>
                <a:cs typeface="Calibri" panose="020F0502020204030204" pitchFamily="34" charset="0"/>
              </a:rPr>
              <a:t>Plan Your Lifespan </a:t>
            </a:r>
            <a:r>
              <a:rPr lang="en-US" sz="1600" b="0" i="0" u="none" strike="noStrike" baseline="30000" dirty="0">
                <a:solidFill>
                  <a:srgbClr val="000000"/>
                </a:solidFill>
                <a:latin typeface="Calibri" panose="020F0502020204030204" pitchFamily="34" charset="0"/>
                <a:cs typeface="Calibri" panose="020F0502020204030204" pitchFamily="34" charset="0"/>
              </a:rPr>
              <a:t>41</a:t>
            </a:r>
            <a:endParaRPr lang="en-US" sz="1600" b="0" i="0" u="none" strike="noStrike" baseline="0" dirty="0">
              <a:solidFill>
                <a:srgbClr val="000000"/>
              </a:solidFill>
              <a:latin typeface="Calibri" panose="020F0502020204030204" pitchFamily="34" charset="0"/>
              <a:cs typeface="Calibri" panose="020F0502020204030204" pitchFamily="34" charset="0"/>
            </a:endParaRPr>
          </a:p>
          <a:p>
            <a:pPr lvl="1"/>
            <a:r>
              <a:rPr lang="en-US" sz="1600" dirty="0">
                <a:latin typeface="Calibri" panose="020F0502020204030204" pitchFamily="34" charset="0"/>
                <a:cs typeface="Calibri" panose="020F0502020204030204" pitchFamily="34" charset="0"/>
              </a:rPr>
              <a:t>Prepare for your care </a:t>
            </a:r>
            <a:r>
              <a:rPr lang="en-US" sz="1600" baseline="30000" dirty="0">
                <a:latin typeface="Calibri" panose="020F0502020204030204" pitchFamily="34" charset="0"/>
                <a:cs typeface="Calibri" panose="020F0502020204030204" pitchFamily="34" charset="0"/>
              </a:rPr>
              <a:t>42</a:t>
            </a:r>
            <a:endParaRPr lang="en-US" sz="1600" dirty="0">
              <a:latin typeface="Calibri" panose="020F0502020204030204" pitchFamily="34" charset="0"/>
              <a:cs typeface="Calibri" panose="020F0502020204030204" pitchFamily="34" charset="0"/>
            </a:endParaRPr>
          </a:p>
          <a:p>
            <a:pPr lvl="1"/>
            <a:endParaRPr lang="en-US" sz="600" b="1" dirty="0">
              <a:latin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cs typeface="Calibri" panose="020F0502020204030204" pitchFamily="34" charset="0"/>
              </a:rPr>
              <a:t>Clinician-oriented tools:</a:t>
            </a:r>
          </a:p>
          <a:p>
            <a:pPr lvl="1"/>
            <a:r>
              <a:rPr lang="en-US" sz="1600" b="0" i="0" u="none" strike="noStrike" baseline="0" dirty="0">
                <a:solidFill>
                  <a:srgbClr val="000000"/>
                </a:solidFill>
                <a:latin typeface="Calibri" panose="020F0502020204030204" pitchFamily="34" charset="0"/>
                <a:cs typeface="Calibri" panose="020F0502020204030204" pitchFamily="34" charset="0"/>
              </a:rPr>
              <a:t>Serious Illness Conversation Guide </a:t>
            </a:r>
            <a:r>
              <a:rPr lang="en-US" sz="1400" b="0" i="0" u="none" strike="noStrike" baseline="30000" dirty="0">
                <a:solidFill>
                  <a:srgbClr val="000000"/>
                </a:solidFill>
                <a:latin typeface="Calibri" panose="020F0502020204030204" pitchFamily="34" charset="0"/>
                <a:cs typeface="Calibri" panose="020F0502020204030204" pitchFamily="34" charset="0"/>
              </a:rPr>
              <a:t>43</a:t>
            </a:r>
            <a:endParaRPr lang="en-US" sz="1400" b="0" i="0" u="none" strike="noStrike" baseline="0" dirty="0">
              <a:solidFill>
                <a:srgbClr val="0462C1"/>
              </a:solidFill>
              <a:latin typeface="Calibri" panose="020F0502020204030204" pitchFamily="34" charset="0"/>
              <a:cs typeface="Calibri" panose="020F0502020204030204" pitchFamily="34" charset="0"/>
            </a:endParaRPr>
          </a:p>
        </p:txBody>
      </p:sp>
      <p:pic>
        <p:nvPicPr>
          <p:cNvPr id="1026" name="Picture 2" descr="Figure 1">
            <a:extLst>
              <a:ext uri="{FF2B5EF4-FFF2-40B4-BE49-F238E27FC236}">
                <a16:creationId xmlns:a16="http://schemas.microsoft.com/office/drawing/2014/main" id="{82E01978-FAA2-5E69-D2BF-7FA23104C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5970" y="2608281"/>
            <a:ext cx="5588000" cy="389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887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descr="Priorities with solid fill">
            <a:extLst>
              <a:ext uri="{FF2B5EF4-FFF2-40B4-BE49-F238E27FC236}">
                <a16:creationId xmlns:a16="http://schemas.microsoft.com/office/drawing/2014/main" id="{F7E78FF4-7566-3FE3-4CC5-EB275295F769}"/>
              </a:ext>
            </a:extLst>
          </p:cNvPr>
          <p:cNvSpPr/>
          <p:nvPr/>
        </p:nvSpPr>
        <p:spPr>
          <a:xfrm>
            <a:off x="7807376" y="-101400"/>
            <a:ext cx="1220967" cy="1586626"/>
          </a:xfrm>
          <a:prstGeom prst="roundRect">
            <a:avLst>
              <a:gd name="adj" fmla="val 10000"/>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5000" r="-15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txBody>
          <a:bodyPr/>
          <a:lstStyle/>
          <a:p>
            <a:endParaRPr lang="en-US" sz="1350" dirty="0"/>
          </a:p>
        </p:txBody>
      </p:sp>
      <p:sp>
        <p:nvSpPr>
          <p:cNvPr id="2" name="Title 1">
            <a:extLst>
              <a:ext uri="{FF2B5EF4-FFF2-40B4-BE49-F238E27FC236}">
                <a16:creationId xmlns:a16="http://schemas.microsoft.com/office/drawing/2014/main" id="{E5482E4E-A81B-1844-12B1-D8C609259BAC}"/>
              </a:ext>
            </a:extLst>
          </p:cNvPr>
          <p:cNvSpPr>
            <a:spLocks noGrp="1"/>
          </p:cNvSpPr>
          <p:nvPr>
            <p:ph type="title"/>
          </p:nvPr>
        </p:nvSpPr>
        <p:spPr>
          <a:xfrm>
            <a:off x="115657" y="365126"/>
            <a:ext cx="8912686" cy="1325563"/>
          </a:xfrm>
        </p:spPr>
        <p:txBody>
          <a:bodyPr/>
          <a:lstStyle/>
          <a:p>
            <a:r>
              <a:rPr lang="en-US" dirty="0">
                <a:solidFill>
                  <a:schemeClr val="accent2"/>
                </a:solidFill>
              </a:rPr>
              <a:t>Matters Most:</a:t>
            </a:r>
            <a:br>
              <a:rPr lang="en-US" dirty="0">
                <a:solidFill>
                  <a:schemeClr val="accent2"/>
                </a:solidFill>
                <a:cs typeface="Calibri Light"/>
              </a:rPr>
            </a:br>
            <a:r>
              <a:rPr lang="en-US" dirty="0">
                <a:solidFill>
                  <a:schemeClr val="accent2"/>
                </a:solidFill>
              </a:rPr>
              <a:t>Advance Care Planning </a:t>
            </a:r>
            <a:r>
              <a:rPr lang="en-US" sz="2100" baseline="30000" dirty="0">
                <a:solidFill>
                  <a:schemeClr val="accent2"/>
                </a:solidFill>
              </a:rPr>
              <a:t>2</a:t>
            </a:r>
          </a:p>
        </p:txBody>
      </p:sp>
      <p:sp>
        <p:nvSpPr>
          <p:cNvPr id="8" name="Content Placeholder 7">
            <a:extLst>
              <a:ext uri="{FF2B5EF4-FFF2-40B4-BE49-F238E27FC236}">
                <a16:creationId xmlns:a16="http://schemas.microsoft.com/office/drawing/2014/main" id="{E4639CFC-E03A-386D-6E9E-C73E57CF41D0}"/>
              </a:ext>
            </a:extLst>
          </p:cNvPr>
          <p:cNvSpPr>
            <a:spLocks noGrp="1"/>
          </p:cNvSpPr>
          <p:nvPr>
            <p:ph idx="1"/>
          </p:nvPr>
        </p:nvSpPr>
        <p:spPr/>
        <p:txBody>
          <a:bodyPr/>
          <a:lstStyle/>
          <a:p>
            <a:r>
              <a:rPr lang="en-US" dirty="0"/>
              <a:t>Healthcare Proxy / Healthcare Power of Attorney</a:t>
            </a:r>
          </a:p>
          <a:p>
            <a:endParaRPr lang="en-US" sz="1050" dirty="0"/>
          </a:p>
          <a:p>
            <a:r>
              <a:rPr lang="en-US" dirty="0"/>
              <a:t>Living Will</a:t>
            </a:r>
          </a:p>
          <a:p>
            <a:endParaRPr lang="en-US" sz="1050" dirty="0"/>
          </a:p>
          <a:p>
            <a:r>
              <a:rPr lang="en-US" dirty="0"/>
              <a:t>Portable Medical Order (POLST) </a:t>
            </a:r>
            <a:r>
              <a:rPr lang="en-US" sz="1500" baseline="30000" dirty="0"/>
              <a:t>44</a:t>
            </a:r>
          </a:p>
          <a:p>
            <a:pPr lvl="1"/>
            <a:r>
              <a:rPr lang="en-US" dirty="0"/>
              <a:t>Intended for patients with advanced illness or frailty and when death is likely in the foreseeable future</a:t>
            </a:r>
          </a:p>
        </p:txBody>
      </p:sp>
      <p:pic>
        <p:nvPicPr>
          <p:cNvPr id="4" name="Picture 3">
            <a:extLst>
              <a:ext uri="{FF2B5EF4-FFF2-40B4-BE49-F238E27FC236}">
                <a16:creationId xmlns:a16="http://schemas.microsoft.com/office/drawing/2014/main" id="{C0A8AF33-DD43-AF85-5925-83797A2BA83A}"/>
              </a:ext>
            </a:extLst>
          </p:cNvPr>
          <p:cNvPicPr>
            <a:picLocks noChangeAspect="1"/>
          </p:cNvPicPr>
          <p:nvPr/>
        </p:nvPicPr>
        <p:blipFill>
          <a:blip r:embed="rId5"/>
          <a:stretch>
            <a:fillRect/>
          </a:stretch>
        </p:blipFill>
        <p:spPr>
          <a:xfrm>
            <a:off x="3310221" y="5217532"/>
            <a:ext cx="2434971" cy="1166758"/>
          </a:xfrm>
          <a:prstGeom prst="rect">
            <a:avLst/>
          </a:prstGeom>
        </p:spPr>
      </p:pic>
    </p:spTree>
    <p:extLst>
      <p:ext uri="{BB962C8B-B14F-4D97-AF65-F5344CB8AC3E}">
        <p14:creationId xmlns:p14="http://schemas.microsoft.com/office/powerpoint/2010/main" val="1021688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5965F-9C2D-6794-B2EC-A5D12571FAF6}"/>
              </a:ext>
            </a:extLst>
          </p:cNvPr>
          <p:cNvSpPr>
            <a:spLocks noGrp="1"/>
          </p:cNvSpPr>
          <p:nvPr>
            <p:ph type="title"/>
          </p:nvPr>
        </p:nvSpPr>
        <p:spPr>
          <a:xfrm>
            <a:off x="418657" y="1365472"/>
            <a:ext cx="4416233" cy="3564636"/>
          </a:xfrm>
        </p:spPr>
        <p:txBody>
          <a:bodyPr vert="horz" lIns="91440" tIns="45720" rIns="91440" bIns="45720" rtlCol="0" anchor="ctr">
            <a:normAutofit/>
          </a:bodyPr>
          <a:lstStyle/>
          <a:p>
            <a:r>
              <a:rPr lang="en-US" sz="6000" dirty="0"/>
              <a:t>Scavenger Hunt Activity </a:t>
            </a:r>
            <a:br>
              <a:rPr lang="en-US" sz="6000" dirty="0"/>
            </a:br>
            <a:r>
              <a:rPr lang="en-US" sz="6000" dirty="0"/>
              <a:t>Resources</a:t>
            </a:r>
            <a:endParaRPr lang="en-US" sz="7700" kern="1200" dirty="0">
              <a:latin typeface="+mj-lt"/>
              <a:ea typeface="+mj-ea"/>
              <a:cs typeface="+mj-cs"/>
            </a:endParaRPr>
          </a:p>
        </p:txBody>
      </p:sp>
      <p:sp>
        <p:nvSpPr>
          <p:cNvPr id="3" name="Text Placeholder 2">
            <a:extLst>
              <a:ext uri="{FF2B5EF4-FFF2-40B4-BE49-F238E27FC236}">
                <a16:creationId xmlns:a16="http://schemas.microsoft.com/office/drawing/2014/main" id="{8AA27090-1ECE-71AB-1F96-128C2AB295FA}"/>
              </a:ext>
            </a:extLst>
          </p:cNvPr>
          <p:cNvSpPr>
            <a:spLocks noGrp="1"/>
          </p:cNvSpPr>
          <p:nvPr>
            <p:ph type="body" idx="1"/>
          </p:nvPr>
        </p:nvSpPr>
        <p:spPr>
          <a:xfrm>
            <a:off x="488208" y="5859463"/>
            <a:ext cx="8195310" cy="487235"/>
          </a:xfrm>
        </p:spPr>
        <p:txBody>
          <a:bodyPr vert="horz" lIns="91440" tIns="45720" rIns="91440" bIns="45720" rtlCol="0" anchor="ctr">
            <a:normAutofit/>
          </a:bodyPr>
          <a:lstStyle/>
          <a:p>
            <a:pPr algn="r"/>
            <a:r>
              <a:rPr lang="en-US" sz="2000" dirty="0">
                <a:ea typeface="+mn-lt"/>
                <a:cs typeface="+mn-lt"/>
                <a:hlinkClick r:id="rId2"/>
              </a:rPr>
              <a:t>https://vanderbilt.box.com/s/4p5kpcitu77g7rsqowx5e1u8kettwvhs</a:t>
            </a:r>
            <a:r>
              <a:rPr lang="en-US" sz="2000" dirty="0">
                <a:ea typeface="+mn-lt"/>
                <a:cs typeface="+mn-lt"/>
              </a:rPr>
              <a:t> </a:t>
            </a:r>
            <a:endParaRPr lang="en-US" sz="2000" dirty="0"/>
          </a:p>
        </p:txBody>
      </p:sp>
      <p:sp>
        <p:nvSpPr>
          <p:cNvPr id="10" name="Rectangle 9">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96012"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208" y="5831269"/>
            <a:ext cx="81953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descr="A qr code with black squares&#10;&#10;Description automatically generated">
            <a:extLst>
              <a:ext uri="{FF2B5EF4-FFF2-40B4-BE49-F238E27FC236}">
                <a16:creationId xmlns:a16="http://schemas.microsoft.com/office/drawing/2014/main" id="{8C836553-DFC9-B7D9-A134-34F5AA171C89}"/>
              </a:ext>
            </a:extLst>
          </p:cNvPr>
          <p:cNvPicPr>
            <a:picLocks noChangeAspect="1"/>
          </p:cNvPicPr>
          <p:nvPr/>
        </p:nvPicPr>
        <p:blipFill>
          <a:blip r:embed="rId3"/>
          <a:stretch>
            <a:fillRect/>
          </a:stretch>
        </p:blipFill>
        <p:spPr>
          <a:xfrm>
            <a:off x="5549860" y="3543184"/>
            <a:ext cx="1958547" cy="1993900"/>
          </a:xfrm>
          <a:prstGeom prst="rect">
            <a:avLst/>
          </a:prstGeom>
        </p:spPr>
      </p:pic>
      <p:pic>
        <p:nvPicPr>
          <p:cNvPr id="5" name="Picture 4">
            <a:extLst>
              <a:ext uri="{FF2B5EF4-FFF2-40B4-BE49-F238E27FC236}">
                <a16:creationId xmlns:a16="http://schemas.microsoft.com/office/drawing/2014/main" id="{13BFDEAD-625E-7581-3E11-F128FE302DFF}"/>
              </a:ext>
            </a:extLst>
          </p:cNvPr>
          <p:cNvPicPr>
            <a:picLocks noChangeAspect="1"/>
          </p:cNvPicPr>
          <p:nvPr/>
        </p:nvPicPr>
        <p:blipFill>
          <a:blip r:embed="rId4"/>
          <a:stretch>
            <a:fillRect/>
          </a:stretch>
        </p:blipFill>
        <p:spPr>
          <a:xfrm>
            <a:off x="5519485" y="648123"/>
            <a:ext cx="2019300" cy="1993900"/>
          </a:xfrm>
          <a:prstGeom prst="rect">
            <a:avLst/>
          </a:prstGeom>
        </p:spPr>
      </p:pic>
      <p:sp>
        <p:nvSpPr>
          <p:cNvPr id="6" name="TextBox 5">
            <a:extLst>
              <a:ext uri="{FF2B5EF4-FFF2-40B4-BE49-F238E27FC236}">
                <a16:creationId xmlns:a16="http://schemas.microsoft.com/office/drawing/2014/main" id="{EAA99932-AE33-5A0B-E1AF-40200AE3B46B}"/>
              </a:ext>
            </a:extLst>
          </p:cNvPr>
          <p:cNvSpPr txBox="1"/>
          <p:nvPr/>
        </p:nvSpPr>
        <p:spPr>
          <a:xfrm>
            <a:off x="5962024" y="3198303"/>
            <a:ext cx="1134221" cy="369332"/>
          </a:xfrm>
          <a:prstGeom prst="rect">
            <a:avLst/>
          </a:prstGeom>
          <a:noFill/>
        </p:spPr>
        <p:txBody>
          <a:bodyPr wrap="none" rtlCol="0">
            <a:spAutoFit/>
          </a:bodyPr>
          <a:lstStyle/>
          <a:p>
            <a:r>
              <a:rPr lang="en-US" dirty="0"/>
              <a:t>Resources</a:t>
            </a:r>
          </a:p>
        </p:txBody>
      </p:sp>
      <p:sp>
        <p:nvSpPr>
          <p:cNvPr id="7" name="TextBox 6">
            <a:extLst>
              <a:ext uri="{FF2B5EF4-FFF2-40B4-BE49-F238E27FC236}">
                <a16:creationId xmlns:a16="http://schemas.microsoft.com/office/drawing/2014/main" id="{5A30F729-5A65-716B-8407-E8D7AFD256A5}"/>
              </a:ext>
            </a:extLst>
          </p:cNvPr>
          <p:cNvSpPr txBox="1"/>
          <p:nvPr/>
        </p:nvSpPr>
        <p:spPr>
          <a:xfrm>
            <a:off x="5703844" y="311057"/>
            <a:ext cx="1650580" cy="369332"/>
          </a:xfrm>
          <a:prstGeom prst="rect">
            <a:avLst/>
          </a:prstGeom>
          <a:noFill/>
        </p:spPr>
        <p:txBody>
          <a:bodyPr wrap="none" rtlCol="0">
            <a:spAutoFit/>
          </a:bodyPr>
          <a:lstStyle/>
          <a:p>
            <a:r>
              <a:rPr lang="en-US" dirty="0"/>
              <a:t>Scavenger Hunt</a:t>
            </a:r>
          </a:p>
        </p:txBody>
      </p:sp>
    </p:spTree>
    <p:extLst>
      <p:ext uri="{BB962C8B-B14F-4D97-AF65-F5344CB8AC3E}">
        <p14:creationId xmlns:p14="http://schemas.microsoft.com/office/powerpoint/2010/main" val="4125834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E60C0E3-9A85-3961-9E36-34ABFF98BFFF}"/>
              </a:ext>
            </a:extLst>
          </p:cNvPr>
          <p:cNvSpPr>
            <a:spLocks noGrp="1"/>
          </p:cNvSpPr>
          <p:nvPr>
            <p:ph type="title"/>
          </p:nvPr>
        </p:nvSpPr>
        <p:spPr>
          <a:xfrm>
            <a:off x="433988" y="1122363"/>
            <a:ext cx="8276021" cy="3174690"/>
          </a:xfrm>
        </p:spPr>
        <p:txBody>
          <a:bodyPr vert="horz" lIns="91440" tIns="45720" rIns="91440" bIns="45720" rtlCol="0" anchor="b">
            <a:noAutofit/>
          </a:bodyPr>
          <a:lstStyle/>
          <a:p>
            <a:r>
              <a:rPr lang="en-US" kern="1200" dirty="0">
                <a:solidFill>
                  <a:schemeClr val="tx1"/>
                </a:solidFill>
                <a:latin typeface="+mj-lt"/>
                <a:ea typeface="+mj-ea"/>
                <a:cs typeface="+mj-cs"/>
              </a:rPr>
              <a:t>Part 5: </a:t>
            </a:r>
            <a:br>
              <a:rPr lang="en-US" kern="1200" dirty="0">
                <a:solidFill>
                  <a:schemeClr val="tx1"/>
                </a:solidFill>
                <a:latin typeface="+mj-lt"/>
                <a:ea typeface="+mj-ea"/>
                <a:cs typeface="+mj-cs"/>
              </a:rPr>
            </a:br>
            <a:r>
              <a:rPr lang="en-US" kern="1200" dirty="0">
                <a:solidFill>
                  <a:schemeClr val="tx1"/>
                </a:solidFill>
                <a:effectLst/>
                <a:latin typeface="+mj-lt"/>
                <a:ea typeface="+mj-ea"/>
                <a:cs typeface="+mj-cs"/>
              </a:rPr>
              <a:t>Models</a:t>
            </a:r>
            <a:r>
              <a:rPr lang="en-US" kern="1200" spc="130" dirty="0">
                <a:solidFill>
                  <a:schemeClr val="tx1"/>
                </a:solidFill>
                <a:effectLst/>
                <a:latin typeface="+mj-lt"/>
                <a:ea typeface="+mj-ea"/>
                <a:cs typeface="+mj-cs"/>
              </a:rPr>
              <a:t> </a:t>
            </a:r>
            <a:r>
              <a:rPr lang="en-US" kern="1200" dirty="0">
                <a:solidFill>
                  <a:schemeClr val="tx1"/>
                </a:solidFill>
                <a:effectLst/>
                <a:latin typeface="+mj-lt"/>
                <a:ea typeface="+mj-ea"/>
                <a:cs typeface="+mj-cs"/>
              </a:rPr>
              <a:t>of care that successfully</a:t>
            </a:r>
            <a:r>
              <a:rPr lang="en-US" kern="1200" spc="200" dirty="0">
                <a:solidFill>
                  <a:schemeClr val="tx1"/>
                </a:solidFill>
                <a:effectLst/>
                <a:latin typeface="+mj-lt"/>
                <a:ea typeface="+mj-ea"/>
                <a:cs typeface="+mj-cs"/>
              </a:rPr>
              <a:t> </a:t>
            </a:r>
            <a:r>
              <a:rPr lang="en-US" kern="1200" dirty="0">
                <a:solidFill>
                  <a:schemeClr val="tx1"/>
                </a:solidFill>
                <a:effectLst/>
                <a:latin typeface="+mj-lt"/>
                <a:ea typeface="+mj-ea"/>
                <a:cs typeface="+mj-cs"/>
              </a:rPr>
              <a:t>integrate</a:t>
            </a:r>
            <a:r>
              <a:rPr lang="en-US" kern="1200" spc="105" dirty="0">
                <a:solidFill>
                  <a:schemeClr val="tx1"/>
                </a:solidFill>
                <a:effectLst/>
                <a:latin typeface="+mj-lt"/>
                <a:ea typeface="+mj-ea"/>
                <a:cs typeface="+mj-cs"/>
              </a:rPr>
              <a:t> </a:t>
            </a:r>
            <a:r>
              <a:rPr lang="en-US" kern="1200" dirty="0">
                <a:solidFill>
                  <a:schemeClr val="tx1"/>
                </a:solidFill>
                <a:effectLst/>
                <a:latin typeface="+mj-lt"/>
                <a:ea typeface="+mj-ea"/>
                <a:cs typeface="+mj-cs"/>
              </a:rPr>
              <a:t>treatment</a:t>
            </a:r>
            <a:r>
              <a:rPr lang="en-US" kern="1200" spc="125" dirty="0">
                <a:solidFill>
                  <a:schemeClr val="tx1"/>
                </a:solidFill>
                <a:effectLst/>
                <a:latin typeface="+mj-lt"/>
                <a:ea typeface="+mj-ea"/>
                <a:cs typeface="+mj-cs"/>
              </a:rPr>
              <a:t> </a:t>
            </a:r>
            <a:r>
              <a:rPr lang="en-US" kern="1200" dirty="0">
                <a:solidFill>
                  <a:schemeClr val="tx1"/>
                </a:solidFill>
                <a:effectLst/>
                <a:latin typeface="+mj-lt"/>
                <a:ea typeface="+mj-ea"/>
                <a:cs typeface="+mj-cs"/>
              </a:rPr>
              <a:t>for</a:t>
            </a:r>
            <a:r>
              <a:rPr lang="en-US" kern="1200" spc="155" dirty="0">
                <a:solidFill>
                  <a:schemeClr val="tx1"/>
                </a:solidFill>
                <a:effectLst/>
                <a:latin typeface="+mj-lt"/>
                <a:ea typeface="+mj-ea"/>
                <a:cs typeface="+mj-cs"/>
              </a:rPr>
              <a:t> </a:t>
            </a:r>
            <a:r>
              <a:rPr lang="en-US" kern="1200" dirty="0">
                <a:solidFill>
                  <a:schemeClr val="tx1"/>
                </a:solidFill>
                <a:effectLst/>
                <a:latin typeface="+mj-lt"/>
                <a:ea typeface="+mj-ea"/>
                <a:cs typeface="+mj-cs"/>
              </a:rPr>
              <a:t>patients with SUDs and</a:t>
            </a:r>
            <a:r>
              <a:rPr lang="en-US" kern="1200" spc="-10" dirty="0">
                <a:solidFill>
                  <a:schemeClr val="tx1"/>
                </a:solidFill>
                <a:effectLst/>
                <a:latin typeface="+mj-lt"/>
                <a:ea typeface="+mj-ea"/>
                <a:cs typeface="+mj-cs"/>
              </a:rPr>
              <a:t> </a:t>
            </a:r>
            <a:r>
              <a:rPr lang="en-US" kern="1200" dirty="0">
                <a:solidFill>
                  <a:schemeClr val="tx1"/>
                </a:solidFill>
                <a:effectLst/>
                <a:latin typeface="+mj-lt"/>
                <a:ea typeface="+mj-ea"/>
                <a:cs typeface="+mj-cs"/>
              </a:rPr>
              <a:t>age-related conditions </a:t>
            </a:r>
            <a:endParaRPr lang="en-US" kern="1200" dirty="0">
              <a:solidFill>
                <a:schemeClr val="tx1"/>
              </a:solidFill>
              <a:latin typeface="+mj-lt"/>
              <a:ea typeface="+mj-ea"/>
              <a:cs typeface="+mj-cs"/>
            </a:endParaRPr>
          </a:p>
        </p:txBody>
      </p:sp>
      <p:sp>
        <p:nvSpPr>
          <p:cNvPr id="18" name="Rectangle 17">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4870"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3989" y="4501201"/>
            <a:ext cx="827602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1768066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15E9-B459-4BD7-53B9-3DEEDE3B0A66}"/>
              </a:ext>
            </a:extLst>
          </p:cNvPr>
          <p:cNvSpPr>
            <a:spLocks noGrp="1"/>
          </p:cNvSpPr>
          <p:nvPr>
            <p:ph type="title"/>
          </p:nvPr>
        </p:nvSpPr>
        <p:spPr>
          <a:xfrm>
            <a:off x="609440" y="28003"/>
            <a:ext cx="7886700" cy="1325563"/>
          </a:xfrm>
        </p:spPr>
        <p:txBody>
          <a:bodyPr>
            <a:normAutofit/>
          </a:bodyPr>
          <a:lstStyle/>
          <a:p>
            <a:r>
              <a:rPr lang="en-US" sz="4300" dirty="0"/>
              <a:t>Recap: Barriers to Integrated Care</a:t>
            </a:r>
          </a:p>
        </p:txBody>
      </p:sp>
      <p:sp>
        <p:nvSpPr>
          <p:cNvPr id="44" name="Oval 43">
            <a:extLst>
              <a:ext uri="{FF2B5EF4-FFF2-40B4-BE49-F238E27FC236}">
                <a16:creationId xmlns:a16="http://schemas.microsoft.com/office/drawing/2014/main" id="{9A09F9D6-6EB6-468F-A3B8-C4B6B98C8E79}"/>
              </a:ext>
            </a:extLst>
          </p:cNvPr>
          <p:cNvSpPr/>
          <p:nvPr/>
        </p:nvSpPr>
        <p:spPr>
          <a:xfrm rot="5400000">
            <a:off x="3593519" y="1268236"/>
            <a:ext cx="4459992" cy="6839856"/>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739E7C5-BF16-E080-05F7-20E652AD4FBB}"/>
              </a:ext>
            </a:extLst>
          </p:cNvPr>
          <p:cNvSpPr/>
          <p:nvPr/>
        </p:nvSpPr>
        <p:spPr>
          <a:xfrm>
            <a:off x="-14505" y="974558"/>
            <a:ext cx="4794912" cy="59436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30DD526-E523-9464-73D8-D2396B3C0846}"/>
              </a:ext>
            </a:extLst>
          </p:cNvPr>
          <p:cNvSpPr/>
          <p:nvPr/>
        </p:nvSpPr>
        <p:spPr>
          <a:xfrm>
            <a:off x="6057901" y="1294368"/>
            <a:ext cx="2185506" cy="177763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2F44112E-1BB2-2B4D-BC8D-7E263E090549}"/>
              </a:ext>
            </a:extLst>
          </p:cNvPr>
          <p:cNvPicPr>
            <a:picLocks noChangeAspect="1"/>
          </p:cNvPicPr>
          <p:nvPr/>
        </p:nvPicPr>
        <p:blipFill>
          <a:blip r:embed="rId3"/>
          <a:stretch>
            <a:fillRect/>
          </a:stretch>
        </p:blipFill>
        <p:spPr>
          <a:xfrm>
            <a:off x="3390578" y="3176191"/>
            <a:ext cx="1162212" cy="1409897"/>
          </a:xfrm>
          <a:prstGeom prst="rect">
            <a:avLst/>
          </a:prstGeom>
        </p:spPr>
      </p:pic>
      <p:pic>
        <p:nvPicPr>
          <p:cNvPr id="48" name="Picture 47">
            <a:extLst>
              <a:ext uri="{FF2B5EF4-FFF2-40B4-BE49-F238E27FC236}">
                <a16:creationId xmlns:a16="http://schemas.microsoft.com/office/drawing/2014/main" id="{6C69E9DA-4F94-AA7D-037C-5CC21C331C13}"/>
              </a:ext>
            </a:extLst>
          </p:cNvPr>
          <p:cNvPicPr>
            <a:picLocks noChangeAspect="1"/>
          </p:cNvPicPr>
          <p:nvPr/>
        </p:nvPicPr>
        <p:blipFill>
          <a:blip r:embed="rId4"/>
          <a:stretch>
            <a:fillRect/>
          </a:stretch>
        </p:blipFill>
        <p:spPr>
          <a:xfrm>
            <a:off x="1028603" y="1690689"/>
            <a:ext cx="1400370" cy="1381318"/>
          </a:xfrm>
          <a:prstGeom prst="rect">
            <a:avLst/>
          </a:prstGeom>
        </p:spPr>
      </p:pic>
      <p:pic>
        <p:nvPicPr>
          <p:cNvPr id="49" name="Picture 48">
            <a:extLst>
              <a:ext uri="{FF2B5EF4-FFF2-40B4-BE49-F238E27FC236}">
                <a16:creationId xmlns:a16="http://schemas.microsoft.com/office/drawing/2014/main" id="{4789AB87-BDC5-B3F3-E7BA-2AB378DC2FBB}"/>
              </a:ext>
            </a:extLst>
          </p:cNvPr>
          <p:cNvPicPr>
            <a:picLocks noChangeAspect="1"/>
          </p:cNvPicPr>
          <p:nvPr/>
        </p:nvPicPr>
        <p:blipFill>
          <a:blip r:embed="rId5"/>
          <a:stretch>
            <a:fillRect/>
          </a:stretch>
        </p:blipFill>
        <p:spPr>
          <a:xfrm>
            <a:off x="1252470" y="4825117"/>
            <a:ext cx="952633" cy="1581371"/>
          </a:xfrm>
          <a:prstGeom prst="rect">
            <a:avLst/>
          </a:prstGeom>
        </p:spPr>
      </p:pic>
      <p:pic>
        <p:nvPicPr>
          <p:cNvPr id="50" name="Picture 49">
            <a:extLst>
              <a:ext uri="{FF2B5EF4-FFF2-40B4-BE49-F238E27FC236}">
                <a16:creationId xmlns:a16="http://schemas.microsoft.com/office/drawing/2014/main" id="{E726E770-5289-4AF2-287A-7F7F1192135B}"/>
              </a:ext>
            </a:extLst>
          </p:cNvPr>
          <p:cNvPicPr>
            <a:picLocks noChangeAspect="1"/>
          </p:cNvPicPr>
          <p:nvPr/>
        </p:nvPicPr>
        <p:blipFill>
          <a:blip r:embed="rId6"/>
          <a:stretch>
            <a:fillRect/>
          </a:stretch>
        </p:blipFill>
        <p:spPr>
          <a:xfrm>
            <a:off x="6567439" y="5006118"/>
            <a:ext cx="1257475" cy="1400370"/>
          </a:xfrm>
          <a:prstGeom prst="rect">
            <a:avLst/>
          </a:prstGeom>
        </p:spPr>
      </p:pic>
      <p:pic>
        <p:nvPicPr>
          <p:cNvPr id="51" name="Picture 50">
            <a:extLst>
              <a:ext uri="{FF2B5EF4-FFF2-40B4-BE49-F238E27FC236}">
                <a16:creationId xmlns:a16="http://schemas.microsoft.com/office/drawing/2014/main" id="{4247F55A-EC6D-E021-5C03-AF357A20E607}"/>
              </a:ext>
            </a:extLst>
          </p:cNvPr>
          <p:cNvPicPr>
            <a:picLocks noChangeAspect="1"/>
          </p:cNvPicPr>
          <p:nvPr/>
        </p:nvPicPr>
        <p:blipFill>
          <a:blip r:embed="rId7"/>
          <a:stretch>
            <a:fillRect/>
          </a:stretch>
        </p:blipFill>
        <p:spPr>
          <a:xfrm>
            <a:off x="6562667" y="3190480"/>
            <a:ext cx="971686" cy="1381318"/>
          </a:xfrm>
          <a:prstGeom prst="rect">
            <a:avLst/>
          </a:prstGeom>
        </p:spPr>
      </p:pic>
      <p:sp>
        <p:nvSpPr>
          <p:cNvPr id="52" name="Arrow: Left-Right 51">
            <a:extLst>
              <a:ext uri="{FF2B5EF4-FFF2-40B4-BE49-F238E27FC236}">
                <a16:creationId xmlns:a16="http://schemas.microsoft.com/office/drawing/2014/main" id="{4A388576-EEA8-9A5F-CC47-A3149092514A}"/>
              </a:ext>
            </a:extLst>
          </p:cNvPr>
          <p:cNvSpPr/>
          <p:nvPr/>
        </p:nvSpPr>
        <p:spPr>
          <a:xfrm rot="5400000">
            <a:off x="1278741" y="3543107"/>
            <a:ext cx="900093" cy="48577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Left-Right 52">
            <a:extLst>
              <a:ext uri="{FF2B5EF4-FFF2-40B4-BE49-F238E27FC236}">
                <a16:creationId xmlns:a16="http://schemas.microsoft.com/office/drawing/2014/main" id="{986D9C57-62F1-E8FD-94B3-3638E9E77FE8}"/>
              </a:ext>
            </a:extLst>
          </p:cNvPr>
          <p:cNvSpPr/>
          <p:nvPr/>
        </p:nvSpPr>
        <p:spPr>
          <a:xfrm rot="3065086">
            <a:off x="2604849" y="2399945"/>
            <a:ext cx="900093" cy="48577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Left-Right 53">
            <a:extLst>
              <a:ext uri="{FF2B5EF4-FFF2-40B4-BE49-F238E27FC236}">
                <a16:creationId xmlns:a16="http://schemas.microsoft.com/office/drawing/2014/main" id="{A16B246F-932E-EE05-D293-497352BDD758}"/>
              </a:ext>
            </a:extLst>
          </p:cNvPr>
          <p:cNvSpPr/>
          <p:nvPr/>
        </p:nvSpPr>
        <p:spPr>
          <a:xfrm rot="8951316">
            <a:off x="2408161" y="4593809"/>
            <a:ext cx="900093" cy="48577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Left-Right 54">
            <a:extLst>
              <a:ext uri="{FF2B5EF4-FFF2-40B4-BE49-F238E27FC236}">
                <a16:creationId xmlns:a16="http://schemas.microsoft.com/office/drawing/2014/main" id="{CDCD3715-93D5-BFCA-61DB-292E3C160CA0}"/>
              </a:ext>
            </a:extLst>
          </p:cNvPr>
          <p:cNvSpPr/>
          <p:nvPr/>
        </p:nvSpPr>
        <p:spPr>
          <a:xfrm rot="8951316">
            <a:off x="4725292" y="2361676"/>
            <a:ext cx="1504044" cy="48577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Left-Right 55">
            <a:extLst>
              <a:ext uri="{FF2B5EF4-FFF2-40B4-BE49-F238E27FC236}">
                <a16:creationId xmlns:a16="http://schemas.microsoft.com/office/drawing/2014/main" id="{12BDD1EB-3BA7-AF26-998F-FB34145064E6}"/>
              </a:ext>
            </a:extLst>
          </p:cNvPr>
          <p:cNvSpPr/>
          <p:nvPr/>
        </p:nvSpPr>
        <p:spPr>
          <a:xfrm rot="13428568">
            <a:off x="4784053" y="4814637"/>
            <a:ext cx="1504044" cy="48577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Left-Right 56">
            <a:extLst>
              <a:ext uri="{FF2B5EF4-FFF2-40B4-BE49-F238E27FC236}">
                <a16:creationId xmlns:a16="http://schemas.microsoft.com/office/drawing/2014/main" id="{1D97E22D-8DE2-8EFE-7D14-E02FA534BB2B}"/>
              </a:ext>
            </a:extLst>
          </p:cNvPr>
          <p:cNvSpPr/>
          <p:nvPr/>
        </p:nvSpPr>
        <p:spPr>
          <a:xfrm rot="10800000">
            <a:off x="4784053" y="3512256"/>
            <a:ext cx="1504044" cy="48577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BC3ED503-E83B-3B92-31A0-FCE62D11AF97}"/>
              </a:ext>
            </a:extLst>
          </p:cNvPr>
          <p:cNvGrpSpPr/>
          <p:nvPr/>
        </p:nvGrpSpPr>
        <p:grpSpPr>
          <a:xfrm>
            <a:off x="6401838" y="1690689"/>
            <a:ext cx="1289699" cy="1143160"/>
            <a:chOff x="6401838" y="1690689"/>
            <a:chExt cx="1289699" cy="1143160"/>
          </a:xfrm>
        </p:grpSpPr>
        <p:grpSp>
          <p:nvGrpSpPr>
            <p:cNvPr id="59" name="Group 58">
              <a:extLst>
                <a:ext uri="{FF2B5EF4-FFF2-40B4-BE49-F238E27FC236}">
                  <a16:creationId xmlns:a16="http://schemas.microsoft.com/office/drawing/2014/main" id="{CDCB140D-AEA5-00E1-0A86-EF2A94F45C6D}"/>
                </a:ext>
              </a:extLst>
            </p:cNvPr>
            <p:cNvGrpSpPr/>
            <p:nvPr/>
          </p:nvGrpSpPr>
          <p:grpSpPr>
            <a:xfrm>
              <a:off x="6401838" y="1690689"/>
              <a:ext cx="1289699" cy="1143160"/>
              <a:chOff x="6401838" y="1690689"/>
              <a:chExt cx="1289699" cy="1143160"/>
            </a:xfrm>
          </p:grpSpPr>
          <p:pic>
            <p:nvPicPr>
              <p:cNvPr id="61" name="Picture 60">
                <a:extLst>
                  <a:ext uri="{FF2B5EF4-FFF2-40B4-BE49-F238E27FC236}">
                    <a16:creationId xmlns:a16="http://schemas.microsoft.com/office/drawing/2014/main" id="{45F21B73-F25B-794D-0A86-881A9CE59268}"/>
                  </a:ext>
                </a:extLst>
              </p:cNvPr>
              <p:cNvPicPr>
                <a:picLocks noChangeAspect="1"/>
              </p:cNvPicPr>
              <p:nvPr/>
            </p:nvPicPr>
            <p:blipFill>
              <a:blip r:embed="rId8"/>
              <a:stretch>
                <a:fillRect/>
              </a:stretch>
            </p:blipFill>
            <p:spPr>
              <a:xfrm>
                <a:off x="6405483" y="1690689"/>
                <a:ext cx="1286054" cy="1143160"/>
              </a:xfrm>
              <a:prstGeom prst="rect">
                <a:avLst/>
              </a:prstGeom>
            </p:spPr>
          </p:pic>
          <p:pic>
            <p:nvPicPr>
              <p:cNvPr id="62" name="Picture 61">
                <a:extLst>
                  <a:ext uri="{FF2B5EF4-FFF2-40B4-BE49-F238E27FC236}">
                    <a16:creationId xmlns:a16="http://schemas.microsoft.com/office/drawing/2014/main" id="{8DCF19D6-AC7F-48A1-7E26-B2F72C7472B8}"/>
                  </a:ext>
                </a:extLst>
              </p:cNvPr>
              <p:cNvPicPr>
                <a:picLocks noChangeAspect="1"/>
              </p:cNvPicPr>
              <p:nvPr/>
            </p:nvPicPr>
            <p:blipFill>
              <a:blip r:embed="rId9"/>
              <a:stretch>
                <a:fillRect/>
              </a:stretch>
            </p:blipFill>
            <p:spPr>
              <a:xfrm>
                <a:off x="6401838" y="2604563"/>
                <a:ext cx="1286054" cy="229286"/>
              </a:xfrm>
              <a:prstGeom prst="rect">
                <a:avLst/>
              </a:prstGeom>
            </p:spPr>
          </p:pic>
        </p:grpSp>
        <p:sp>
          <p:nvSpPr>
            <p:cNvPr id="60" name="TextBox 59">
              <a:extLst>
                <a:ext uri="{FF2B5EF4-FFF2-40B4-BE49-F238E27FC236}">
                  <a16:creationId xmlns:a16="http://schemas.microsoft.com/office/drawing/2014/main" id="{5872143C-A3E3-5C56-3AA2-BB2339578708}"/>
                </a:ext>
              </a:extLst>
            </p:cNvPr>
            <p:cNvSpPr txBox="1"/>
            <p:nvPr/>
          </p:nvSpPr>
          <p:spPr>
            <a:xfrm>
              <a:off x="6729360" y="2458167"/>
              <a:ext cx="828675" cy="369332"/>
            </a:xfrm>
            <a:prstGeom prst="rect">
              <a:avLst/>
            </a:prstGeom>
            <a:noFill/>
          </p:spPr>
          <p:txBody>
            <a:bodyPr wrap="square" rtlCol="0">
              <a:spAutoFit/>
            </a:bodyPr>
            <a:lstStyle/>
            <a:p>
              <a:r>
                <a:rPr lang="en-US" b="1" dirty="0">
                  <a:solidFill>
                    <a:schemeClr val="bg1"/>
                  </a:solidFill>
                </a:rPr>
                <a:t>SUD</a:t>
              </a:r>
            </a:p>
          </p:txBody>
        </p:sp>
      </p:grpSp>
    </p:spTree>
    <p:extLst>
      <p:ext uri="{BB962C8B-B14F-4D97-AF65-F5344CB8AC3E}">
        <p14:creationId xmlns:p14="http://schemas.microsoft.com/office/powerpoint/2010/main" val="216138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2" grpId="0" animBg="1"/>
      <p:bldP spid="53" grpId="0" animBg="1"/>
      <p:bldP spid="54" grpId="0" animBg="1"/>
      <p:bldP spid="55" grpId="0" animBg="1"/>
      <p:bldP spid="56"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71500" y="1138265"/>
            <a:ext cx="2292469" cy="2909296"/>
          </a:xfrm>
        </p:spPr>
        <p:txBody>
          <a:bodyPr vert="horz" lIns="91440" tIns="45720" rIns="91440" bIns="45720" rtlCol="0" anchor="t">
            <a:normAutofit/>
          </a:bodyPr>
          <a:lstStyle/>
          <a:p>
            <a:r>
              <a:rPr lang="en-US" sz="2800" b="1" kern="1200">
                <a:solidFill>
                  <a:schemeClr val="tx1"/>
                </a:solidFill>
                <a:latin typeface="+mj-lt"/>
                <a:ea typeface="+mj-ea"/>
                <a:cs typeface="+mj-cs"/>
              </a:rPr>
              <a:t>Diversity, Equity, and Inclusion</a:t>
            </a:r>
          </a:p>
        </p:txBody>
      </p:sp>
      <p:cxnSp>
        <p:nvCxnSpPr>
          <p:cNvPr id="17" name="Straight Connector 16">
            <a:extLst>
              <a:ext uri="{FF2B5EF4-FFF2-40B4-BE49-F238E27FC236}">
                <a16:creationId xmlns:a16="http://schemas.microsoft.com/office/drawing/2014/main" id="{00CD8E7C-C23B-A3B9-B18A-838AED877A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68B6678-8BFC-CC42-9294-4EC61B4B0098}"/>
              </a:ext>
            </a:extLst>
          </p:cNvPr>
          <p:cNvSpPr txBox="1"/>
          <p:nvPr/>
        </p:nvSpPr>
        <p:spPr>
          <a:xfrm>
            <a:off x="2606270" y="381907"/>
            <a:ext cx="5888875" cy="5718856"/>
          </a:xfrm>
          <a:prstGeom prst="rect">
            <a:avLst/>
          </a:prstGeom>
        </p:spPr>
        <p:txBody>
          <a:bodyPr vert="horz" lIns="91440" tIns="45720" rIns="91440" bIns="45720" rtlCol="0">
            <a:normAutofit/>
          </a:bodyPr>
          <a:lstStyle/>
          <a:p>
            <a:pPr marL="342900" indent="-228600" defTabSz="914400">
              <a:lnSpc>
                <a:spcPct val="90000"/>
              </a:lnSpc>
              <a:spcAft>
                <a:spcPts val="600"/>
              </a:spcAft>
              <a:buFont typeface="Arial" panose="020B0604020202020204" pitchFamily="34" charset="0"/>
              <a:buChar char="•"/>
            </a:pPr>
            <a:r>
              <a:rPr lang="en-US" sz="2400" dirty="0"/>
              <a:t>Inequities exist across a range of chronic diseases and disease-related complications by race and ethnicity due to long-standing barriers in health care rooted in structural racism, especially substance use disorders. </a:t>
            </a:r>
          </a:p>
          <a:p>
            <a:pPr marL="342900" indent="-228600" defTabSz="914400">
              <a:lnSpc>
                <a:spcPct val="90000"/>
              </a:lnSpc>
              <a:spcAft>
                <a:spcPts val="600"/>
              </a:spcAft>
              <a:buFont typeface="Arial" panose="020B0604020202020204" pitchFamily="34" charset="0"/>
              <a:buChar char="•"/>
            </a:pPr>
            <a:endParaRPr lang="en-US" sz="2400" dirty="0"/>
          </a:p>
          <a:p>
            <a:pPr marL="342900" indent="-228600" defTabSz="914400">
              <a:lnSpc>
                <a:spcPct val="90000"/>
              </a:lnSpc>
              <a:spcAft>
                <a:spcPts val="600"/>
              </a:spcAft>
              <a:buFont typeface="Arial" panose="020B0604020202020204" pitchFamily="34" charset="0"/>
              <a:buChar char="•"/>
            </a:pPr>
            <a:r>
              <a:rPr lang="en-US" sz="2400" dirty="0"/>
              <a:t>However, discussions related to health equity often do not include older adults when in fact, specific populations of older adults have experienced </a:t>
            </a:r>
            <a:r>
              <a:rPr lang="en-US" sz="2400" b="1" dirty="0"/>
              <a:t>lifelong discrimination, racism, and systemic injustices </a:t>
            </a:r>
            <a:r>
              <a:rPr lang="en-US" sz="2400" dirty="0"/>
              <a:t>that are compounded over time. </a:t>
            </a:r>
          </a:p>
          <a:p>
            <a:pPr marL="342900" indent="-228600" defTabSz="914400">
              <a:lnSpc>
                <a:spcPct val="90000"/>
              </a:lnSpc>
              <a:spcAft>
                <a:spcPts val="600"/>
              </a:spcAft>
              <a:buFont typeface="Arial" panose="020B0604020202020204" pitchFamily="34" charset="0"/>
              <a:buChar char="•"/>
            </a:pPr>
            <a:endParaRPr lang="en-US" sz="2400" dirty="0"/>
          </a:p>
          <a:p>
            <a:pPr marL="342900" indent="-228600" defTabSz="914400">
              <a:lnSpc>
                <a:spcPct val="90000"/>
              </a:lnSpc>
              <a:spcAft>
                <a:spcPts val="600"/>
              </a:spcAft>
              <a:buFont typeface="Arial" panose="020B0604020202020204" pitchFamily="34" charset="0"/>
              <a:buChar char="•"/>
            </a:pPr>
            <a:r>
              <a:rPr lang="en-US" sz="2400" dirty="0"/>
              <a:t>What do we do to achieve health equity for this population made vulnerable through a lifetime of health and social disparities?</a:t>
            </a:r>
          </a:p>
        </p:txBody>
      </p:sp>
      <p:sp>
        <p:nvSpPr>
          <p:cNvPr id="2" name="Rectangle 1">
            <a:extLst>
              <a:ext uri="{FF2B5EF4-FFF2-40B4-BE49-F238E27FC236}">
                <a16:creationId xmlns:a16="http://schemas.microsoft.com/office/drawing/2014/main" id="{256CE8CF-BF89-6D5D-FB8F-AE6ABCF1B2C1}"/>
              </a:ext>
            </a:extLst>
          </p:cNvPr>
          <p:cNvSpPr/>
          <p:nvPr/>
        </p:nvSpPr>
        <p:spPr>
          <a:xfrm>
            <a:off x="7415213" y="6100763"/>
            <a:ext cx="1536666" cy="571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209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15E9-B459-4BD7-53B9-3DEEDE3B0A66}"/>
              </a:ext>
            </a:extLst>
          </p:cNvPr>
          <p:cNvSpPr>
            <a:spLocks noGrp="1"/>
          </p:cNvSpPr>
          <p:nvPr>
            <p:ph type="title"/>
          </p:nvPr>
        </p:nvSpPr>
        <p:spPr>
          <a:xfrm>
            <a:off x="597839" y="52356"/>
            <a:ext cx="7886700" cy="1325563"/>
          </a:xfrm>
        </p:spPr>
        <p:txBody>
          <a:bodyPr>
            <a:normAutofit/>
          </a:bodyPr>
          <a:lstStyle/>
          <a:p>
            <a:r>
              <a:rPr lang="en-US" sz="4300" b="1" dirty="0"/>
              <a:t>Recap: Barriers to Integrated Care</a:t>
            </a:r>
          </a:p>
        </p:txBody>
      </p:sp>
      <p:pic>
        <p:nvPicPr>
          <p:cNvPr id="14" name="Picture 13" descr="A grey and white stone wall&#10;&#10;Description automatically generated">
            <a:extLst>
              <a:ext uri="{FF2B5EF4-FFF2-40B4-BE49-F238E27FC236}">
                <a16:creationId xmlns:a16="http://schemas.microsoft.com/office/drawing/2014/main" id="{FE6EBC99-78D4-85AF-265D-EF249E04668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0600" t="45650" r="41349" b="6452"/>
          <a:stretch/>
        </p:blipFill>
        <p:spPr>
          <a:xfrm>
            <a:off x="117729" y="1877888"/>
            <a:ext cx="8857829" cy="4857554"/>
          </a:xfrm>
          <a:prstGeom prst="rect">
            <a:avLst/>
          </a:prstGeom>
        </p:spPr>
      </p:pic>
      <p:sp>
        <p:nvSpPr>
          <p:cNvPr id="25" name="TextBox 24">
            <a:extLst>
              <a:ext uri="{FF2B5EF4-FFF2-40B4-BE49-F238E27FC236}">
                <a16:creationId xmlns:a16="http://schemas.microsoft.com/office/drawing/2014/main" id="{A2DAD714-F78F-5FAF-9256-4B7BD8A580D7}"/>
              </a:ext>
            </a:extLst>
          </p:cNvPr>
          <p:cNvSpPr txBox="1"/>
          <p:nvPr/>
        </p:nvSpPr>
        <p:spPr>
          <a:xfrm>
            <a:off x="721895" y="2370221"/>
            <a:ext cx="1648326" cy="1564105"/>
          </a:xfrm>
          <a:prstGeom prst="rect">
            <a:avLst/>
          </a:prstGeom>
          <a:noFill/>
        </p:spPr>
        <p:txBody>
          <a:bodyPr wrap="square" rtlCol="0">
            <a:spAutoFit/>
          </a:bodyPr>
          <a:lstStyle/>
          <a:p>
            <a:endParaRPr lang="en-US" dirty="0"/>
          </a:p>
        </p:txBody>
      </p:sp>
      <p:sp>
        <p:nvSpPr>
          <p:cNvPr id="27" name="TextBox 26">
            <a:extLst>
              <a:ext uri="{FF2B5EF4-FFF2-40B4-BE49-F238E27FC236}">
                <a16:creationId xmlns:a16="http://schemas.microsoft.com/office/drawing/2014/main" id="{366873E1-7D4E-7ECB-58E4-8AF037A401E8}"/>
              </a:ext>
            </a:extLst>
          </p:cNvPr>
          <p:cNvSpPr txBox="1"/>
          <p:nvPr/>
        </p:nvSpPr>
        <p:spPr>
          <a:xfrm>
            <a:off x="1013240" y="1983066"/>
            <a:ext cx="1961147" cy="1384995"/>
          </a:xfrm>
          <a:prstGeom prst="rect">
            <a:avLst/>
          </a:prstGeom>
          <a:noFill/>
        </p:spPr>
        <p:txBody>
          <a:bodyPr wrap="square" rtlCol="0">
            <a:spAutoFit/>
          </a:bodyPr>
          <a:lstStyle/>
          <a:p>
            <a:r>
              <a:rPr lang="en-US" sz="2800" b="1" dirty="0"/>
              <a:t>Lack of historical models</a:t>
            </a:r>
          </a:p>
        </p:txBody>
      </p:sp>
      <p:sp>
        <p:nvSpPr>
          <p:cNvPr id="28" name="TextBox 27">
            <a:extLst>
              <a:ext uri="{FF2B5EF4-FFF2-40B4-BE49-F238E27FC236}">
                <a16:creationId xmlns:a16="http://schemas.microsoft.com/office/drawing/2014/main" id="{CC53B90E-48E6-05F5-56A6-CCE5A3DC0FA8}"/>
              </a:ext>
            </a:extLst>
          </p:cNvPr>
          <p:cNvSpPr txBox="1"/>
          <p:nvPr/>
        </p:nvSpPr>
        <p:spPr>
          <a:xfrm>
            <a:off x="3092116" y="2055813"/>
            <a:ext cx="3243354" cy="523220"/>
          </a:xfrm>
          <a:prstGeom prst="rect">
            <a:avLst/>
          </a:prstGeom>
          <a:noFill/>
        </p:spPr>
        <p:txBody>
          <a:bodyPr wrap="square" rtlCol="0">
            <a:spAutoFit/>
          </a:bodyPr>
          <a:lstStyle/>
          <a:p>
            <a:r>
              <a:rPr lang="en-US" sz="2800" b="1" dirty="0">
                <a:latin typeface="Calibri" panose="020F0502020204030204" pitchFamily="34" charset="0"/>
              </a:rPr>
              <a:t>Transitions of Care</a:t>
            </a:r>
          </a:p>
        </p:txBody>
      </p:sp>
      <p:sp>
        <p:nvSpPr>
          <p:cNvPr id="29" name="TextBox 28">
            <a:extLst>
              <a:ext uri="{FF2B5EF4-FFF2-40B4-BE49-F238E27FC236}">
                <a16:creationId xmlns:a16="http://schemas.microsoft.com/office/drawing/2014/main" id="{14C2241F-B321-F632-2736-84840789F455}"/>
              </a:ext>
            </a:extLst>
          </p:cNvPr>
          <p:cNvSpPr txBox="1"/>
          <p:nvPr/>
        </p:nvSpPr>
        <p:spPr>
          <a:xfrm>
            <a:off x="6366692" y="1872915"/>
            <a:ext cx="2570578" cy="1815882"/>
          </a:xfrm>
          <a:prstGeom prst="rect">
            <a:avLst/>
          </a:prstGeom>
          <a:noFill/>
        </p:spPr>
        <p:txBody>
          <a:bodyPr wrap="square" rtlCol="0">
            <a:spAutoFit/>
          </a:bodyPr>
          <a:lstStyle/>
          <a:p>
            <a:r>
              <a:rPr lang="en-US" sz="2800" b="1" i="0" u="none" strike="noStrike" kern="1200" baseline="0" dirty="0">
                <a:latin typeface="Calibri" panose="020F0502020204030204" pitchFamily="34" charset="0"/>
              </a:rPr>
              <a:t>Limits on Meds on doses, duration,</a:t>
            </a:r>
          </a:p>
          <a:p>
            <a:r>
              <a:rPr lang="en-US" sz="2800" b="1" i="0" u="none" strike="noStrike" kern="1200" baseline="0" dirty="0">
                <a:latin typeface="Calibri" panose="020F0502020204030204" pitchFamily="34" charset="0"/>
              </a:rPr>
              <a:t>PAs</a:t>
            </a:r>
            <a:endParaRPr lang="en-US" sz="2800" b="1" dirty="0"/>
          </a:p>
        </p:txBody>
      </p:sp>
      <p:sp>
        <p:nvSpPr>
          <p:cNvPr id="30" name="TextBox 29">
            <a:extLst>
              <a:ext uri="{FF2B5EF4-FFF2-40B4-BE49-F238E27FC236}">
                <a16:creationId xmlns:a16="http://schemas.microsoft.com/office/drawing/2014/main" id="{329F8A5D-5492-C614-EB6A-73AE8AE03C24}"/>
              </a:ext>
            </a:extLst>
          </p:cNvPr>
          <p:cNvSpPr txBox="1"/>
          <p:nvPr/>
        </p:nvSpPr>
        <p:spPr>
          <a:xfrm rot="254195">
            <a:off x="2381485" y="4856146"/>
            <a:ext cx="2249530" cy="1815882"/>
          </a:xfrm>
          <a:prstGeom prst="rect">
            <a:avLst/>
          </a:prstGeom>
          <a:noFill/>
        </p:spPr>
        <p:txBody>
          <a:bodyPr wrap="square" rtlCol="0">
            <a:spAutoFit/>
          </a:bodyPr>
          <a:lstStyle/>
          <a:p>
            <a:r>
              <a:rPr lang="en-US" sz="2800" b="1" dirty="0"/>
              <a:t>Provider</a:t>
            </a:r>
          </a:p>
          <a:p>
            <a:r>
              <a:rPr lang="en-US" sz="2800" b="1" dirty="0"/>
              <a:t> gaps in knowledge</a:t>
            </a:r>
          </a:p>
          <a:p>
            <a:r>
              <a:rPr lang="en-US" sz="2800" b="1" dirty="0"/>
              <a:t>&amp; experience</a:t>
            </a:r>
          </a:p>
        </p:txBody>
      </p:sp>
      <p:sp>
        <p:nvSpPr>
          <p:cNvPr id="32" name="TextBox 31">
            <a:extLst>
              <a:ext uri="{FF2B5EF4-FFF2-40B4-BE49-F238E27FC236}">
                <a16:creationId xmlns:a16="http://schemas.microsoft.com/office/drawing/2014/main" id="{348D7F78-9FE0-2A4A-CD02-7B772DB39C1B}"/>
              </a:ext>
            </a:extLst>
          </p:cNvPr>
          <p:cNvSpPr txBox="1"/>
          <p:nvPr/>
        </p:nvSpPr>
        <p:spPr>
          <a:xfrm>
            <a:off x="2784558" y="3463286"/>
            <a:ext cx="1583898" cy="523220"/>
          </a:xfrm>
          <a:prstGeom prst="rect">
            <a:avLst/>
          </a:prstGeom>
          <a:noFill/>
        </p:spPr>
        <p:txBody>
          <a:bodyPr wrap="square">
            <a:spAutoFit/>
          </a:bodyPr>
          <a:lstStyle/>
          <a:p>
            <a:r>
              <a:rPr lang="en-US" sz="2800" b="1" strike="sngStrike" dirty="0">
                <a:ea typeface="Calibri"/>
                <a:cs typeface="Calibri"/>
              </a:rPr>
              <a:t>X waiver</a:t>
            </a:r>
            <a:endParaRPr lang="en-US" sz="2800" b="1" strike="sngStrike" dirty="0"/>
          </a:p>
        </p:txBody>
      </p:sp>
      <p:sp>
        <p:nvSpPr>
          <p:cNvPr id="33" name="TextBox 32">
            <a:extLst>
              <a:ext uri="{FF2B5EF4-FFF2-40B4-BE49-F238E27FC236}">
                <a16:creationId xmlns:a16="http://schemas.microsoft.com/office/drawing/2014/main" id="{8B1EA940-5A02-4A08-0003-B7C343D7D854}"/>
              </a:ext>
            </a:extLst>
          </p:cNvPr>
          <p:cNvSpPr txBox="1"/>
          <p:nvPr/>
        </p:nvSpPr>
        <p:spPr>
          <a:xfrm rot="5236993">
            <a:off x="5513601" y="4826232"/>
            <a:ext cx="3243354" cy="1384995"/>
          </a:xfrm>
          <a:prstGeom prst="rect">
            <a:avLst/>
          </a:prstGeom>
          <a:noFill/>
        </p:spPr>
        <p:txBody>
          <a:bodyPr wrap="square" rtlCol="0">
            <a:spAutoFit/>
          </a:bodyPr>
          <a:lstStyle/>
          <a:p>
            <a:r>
              <a:rPr lang="en-US" sz="2800" b="1" dirty="0">
                <a:latin typeface="Calibri" panose="020F0502020204030204" pitchFamily="34" charset="0"/>
              </a:rPr>
              <a:t>Few specialists in addiction and geriatrics</a:t>
            </a:r>
          </a:p>
        </p:txBody>
      </p:sp>
      <p:sp>
        <p:nvSpPr>
          <p:cNvPr id="35" name="TextBox 34">
            <a:extLst>
              <a:ext uri="{FF2B5EF4-FFF2-40B4-BE49-F238E27FC236}">
                <a16:creationId xmlns:a16="http://schemas.microsoft.com/office/drawing/2014/main" id="{4C7B866F-0A04-0F12-B837-A8D44C898460}"/>
              </a:ext>
            </a:extLst>
          </p:cNvPr>
          <p:cNvSpPr txBox="1"/>
          <p:nvPr/>
        </p:nvSpPr>
        <p:spPr>
          <a:xfrm>
            <a:off x="4749285" y="3226077"/>
            <a:ext cx="2286000" cy="954107"/>
          </a:xfrm>
          <a:prstGeom prst="rect">
            <a:avLst/>
          </a:prstGeom>
          <a:noFill/>
        </p:spPr>
        <p:txBody>
          <a:bodyPr wrap="square">
            <a:spAutoFit/>
          </a:bodyPr>
          <a:lstStyle/>
          <a:p>
            <a:r>
              <a:rPr lang="en-US" sz="2800" b="1" dirty="0"/>
              <a:t>Time Pressures</a:t>
            </a:r>
          </a:p>
        </p:txBody>
      </p:sp>
      <p:sp>
        <p:nvSpPr>
          <p:cNvPr id="37" name="TextBox 36">
            <a:extLst>
              <a:ext uri="{FF2B5EF4-FFF2-40B4-BE49-F238E27FC236}">
                <a16:creationId xmlns:a16="http://schemas.microsoft.com/office/drawing/2014/main" id="{677A87EE-55EB-CB0E-F6E5-989940EE2A41}"/>
              </a:ext>
            </a:extLst>
          </p:cNvPr>
          <p:cNvSpPr txBox="1"/>
          <p:nvPr/>
        </p:nvSpPr>
        <p:spPr>
          <a:xfrm rot="444076">
            <a:off x="4363215" y="4932460"/>
            <a:ext cx="4572000" cy="1815882"/>
          </a:xfrm>
          <a:prstGeom prst="rect">
            <a:avLst/>
          </a:prstGeom>
          <a:noFill/>
        </p:spPr>
        <p:txBody>
          <a:bodyPr wrap="square">
            <a:spAutoFit/>
          </a:bodyPr>
          <a:lstStyle/>
          <a:p>
            <a:r>
              <a:rPr lang="en-US" sz="2800" b="1" dirty="0"/>
              <a:t>Co-occurring </a:t>
            </a:r>
          </a:p>
          <a:p>
            <a:r>
              <a:rPr lang="en-US" sz="2800" b="1" dirty="0"/>
              <a:t>   mental </a:t>
            </a:r>
          </a:p>
          <a:p>
            <a:r>
              <a:rPr lang="en-US" sz="2800" b="1" dirty="0"/>
              <a:t>   health </a:t>
            </a:r>
          </a:p>
          <a:p>
            <a:r>
              <a:rPr lang="en-US" sz="2800" b="1" dirty="0"/>
              <a:t>   diagnoses </a:t>
            </a:r>
          </a:p>
        </p:txBody>
      </p:sp>
      <p:sp>
        <p:nvSpPr>
          <p:cNvPr id="39" name="TextBox 38">
            <a:extLst>
              <a:ext uri="{FF2B5EF4-FFF2-40B4-BE49-F238E27FC236}">
                <a16:creationId xmlns:a16="http://schemas.microsoft.com/office/drawing/2014/main" id="{C4DA3795-F033-B25C-2BFB-68C66165E194}"/>
              </a:ext>
            </a:extLst>
          </p:cNvPr>
          <p:cNvSpPr txBox="1"/>
          <p:nvPr/>
        </p:nvSpPr>
        <p:spPr>
          <a:xfrm>
            <a:off x="523012" y="3983789"/>
            <a:ext cx="2286000" cy="523220"/>
          </a:xfrm>
          <a:prstGeom prst="rect">
            <a:avLst/>
          </a:prstGeom>
          <a:noFill/>
        </p:spPr>
        <p:txBody>
          <a:bodyPr wrap="square">
            <a:spAutoFit/>
          </a:bodyPr>
          <a:lstStyle/>
          <a:p>
            <a:r>
              <a:rPr lang="en-US" sz="2800" b="1" dirty="0"/>
              <a:t>Stigma</a:t>
            </a:r>
          </a:p>
        </p:txBody>
      </p:sp>
      <p:sp>
        <p:nvSpPr>
          <p:cNvPr id="41" name="TextBox 40">
            <a:extLst>
              <a:ext uri="{FF2B5EF4-FFF2-40B4-BE49-F238E27FC236}">
                <a16:creationId xmlns:a16="http://schemas.microsoft.com/office/drawing/2014/main" id="{8CCCE597-42CC-9C8E-A1AB-8CEDA6652B53}"/>
              </a:ext>
            </a:extLst>
          </p:cNvPr>
          <p:cNvSpPr txBox="1"/>
          <p:nvPr/>
        </p:nvSpPr>
        <p:spPr>
          <a:xfrm>
            <a:off x="365781" y="5578791"/>
            <a:ext cx="2286000" cy="523220"/>
          </a:xfrm>
          <a:prstGeom prst="rect">
            <a:avLst/>
          </a:prstGeom>
          <a:noFill/>
        </p:spPr>
        <p:txBody>
          <a:bodyPr wrap="square">
            <a:spAutoFit/>
          </a:bodyPr>
          <a:lstStyle/>
          <a:p>
            <a:r>
              <a:rPr lang="en-US" sz="2800" b="1" dirty="0"/>
              <a:t>Ageism</a:t>
            </a:r>
          </a:p>
        </p:txBody>
      </p:sp>
      <p:sp>
        <p:nvSpPr>
          <p:cNvPr id="42" name="TextBox 41">
            <a:extLst>
              <a:ext uri="{FF2B5EF4-FFF2-40B4-BE49-F238E27FC236}">
                <a16:creationId xmlns:a16="http://schemas.microsoft.com/office/drawing/2014/main" id="{2ADCD9C4-5F88-1515-0E41-0C4DDA423799}"/>
              </a:ext>
            </a:extLst>
          </p:cNvPr>
          <p:cNvSpPr txBox="1"/>
          <p:nvPr/>
        </p:nvSpPr>
        <p:spPr>
          <a:xfrm rot="5101399">
            <a:off x="7379604" y="5612259"/>
            <a:ext cx="2286000" cy="523220"/>
          </a:xfrm>
          <a:prstGeom prst="rect">
            <a:avLst/>
          </a:prstGeom>
          <a:noFill/>
        </p:spPr>
        <p:txBody>
          <a:bodyPr wrap="square">
            <a:spAutoFit/>
          </a:bodyPr>
          <a:lstStyle/>
          <a:p>
            <a:r>
              <a:rPr lang="en-US" sz="2800" b="1" dirty="0"/>
              <a:t>Mistrust</a:t>
            </a:r>
          </a:p>
        </p:txBody>
      </p:sp>
      <p:sp>
        <p:nvSpPr>
          <p:cNvPr id="9" name="Rectangle 8">
            <a:extLst>
              <a:ext uri="{FF2B5EF4-FFF2-40B4-BE49-F238E27FC236}">
                <a16:creationId xmlns:a16="http://schemas.microsoft.com/office/drawing/2014/main" id="{596B8019-C68D-8140-BFE3-A01C05B7EE0A}"/>
              </a:ext>
            </a:extLst>
          </p:cNvPr>
          <p:cNvSpPr/>
          <p:nvPr/>
        </p:nvSpPr>
        <p:spPr>
          <a:xfrm>
            <a:off x="106821" y="1358047"/>
            <a:ext cx="8868737" cy="553078"/>
          </a:xfrm>
          <a:prstGeom prst="rect">
            <a:avLst/>
          </a:prstGeom>
          <a:solidFill>
            <a:schemeClr val="tx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93E40D84-75D7-312D-15D4-D27B889B2C70}"/>
              </a:ext>
            </a:extLst>
          </p:cNvPr>
          <p:cNvSpPr/>
          <p:nvPr/>
        </p:nvSpPr>
        <p:spPr>
          <a:xfrm>
            <a:off x="1191135" y="1349635"/>
            <a:ext cx="685800" cy="523280"/>
          </a:xfrm>
          <a:prstGeom prst="parallelogram">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898CB1AB-8157-1F24-7642-E4DDB62F2A55}"/>
              </a:ext>
            </a:extLst>
          </p:cNvPr>
          <p:cNvSpPr/>
          <p:nvPr/>
        </p:nvSpPr>
        <p:spPr>
          <a:xfrm>
            <a:off x="2112008" y="1356328"/>
            <a:ext cx="685800" cy="523280"/>
          </a:xfrm>
          <a:prstGeom prst="parallelogram">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D5C4A9EA-9C23-2B31-22A3-9C9D32690178}"/>
              </a:ext>
            </a:extLst>
          </p:cNvPr>
          <p:cNvSpPr/>
          <p:nvPr/>
        </p:nvSpPr>
        <p:spPr>
          <a:xfrm>
            <a:off x="3041285" y="1356328"/>
            <a:ext cx="685800" cy="523280"/>
          </a:xfrm>
          <a:prstGeom prst="parallelogram">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190A0F93-24EE-A633-3DB1-FAF2355ADDF0}"/>
              </a:ext>
            </a:extLst>
          </p:cNvPr>
          <p:cNvSpPr/>
          <p:nvPr/>
        </p:nvSpPr>
        <p:spPr>
          <a:xfrm>
            <a:off x="3908483" y="1358156"/>
            <a:ext cx="685800" cy="523280"/>
          </a:xfrm>
          <a:prstGeom prst="parallelogram">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F69E9809-9442-7A65-B4CF-DDB4FB8D30CE}"/>
              </a:ext>
            </a:extLst>
          </p:cNvPr>
          <p:cNvSpPr/>
          <p:nvPr/>
        </p:nvSpPr>
        <p:spPr>
          <a:xfrm>
            <a:off x="5663562" y="1356328"/>
            <a:ext cx="685800" cy="523280"/>
          </a:xfrm>
          <a:prstGeom prst="parallelogram">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F4338C6-593F-1512-4877-77C3F90B49EE}"/>
              </a:ext>
            </a:extLst>
          </p:cNvPr>
          <p:cNvSpPr/>
          <p:nvPr/>
        </p:nvSpPr>
        <p:spPr>
          <a:xfrm>
            <a:off x="6504245" y="1368533"/>
            <a:ext cx="685800" cy="523280"/>
          </a:xfrm>
          <a:prstGeom prst="parallelogram">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C5F7FE30-E9F0-C53A-CB7E-1DA091FF77CF}"/>
              </a:ext>
            </a:extLst>
          </p:cNvPr>
          <p:cNvSpPr/>
          <p:nvPr/>
        </p:nvSpPr>
        <p:spPr>
          <a:xfrm>
            <a:off x="212265" y="1371806"/>
            <a:ext cx="685800" cy="523280"/>
          </a:xfrm>
          <a:prstGeom prst="parallelogram">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C529F7F0-0056-41B8-9B7E-52A7978F5C09}"/>
              </a:ext>
            </a:extLst>
          </p:cNvPr>
          <p:cNvSpPr/>
          <p:nvPr/>
        </p:nvSpPr>
        <p:spPr>
          <a:xfrm>
            <a:off x="7342057" y="1356328"/>
            <a:ext cx="685800" cy="523280"/>
          </a:xfrm>
          <a:prstGeom prst="parallelogram">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29639C59-5711-A30A-C2E9-C214DC636259}"/>
              </a:ext>
            </a:extLst>
          </p:cNvPr>
          <p:cNvSpPr/>
          <p:nvPr/>
        </p:nvSpPr>
        <p:spPr>
          <a:xfrm>
            <a:off x="8201235" y="1356328"/>
            <a:ext cx="685800" cy="523280"/>
          </a:xfrm>
          <a:prstGeom prst="parallelogram">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DA924367-4DA7-EA0E-6B0B-C41D2EE3AF87}"/>
              </a:ext>
            </a:extLst>
          </p:cNvPr>
          <p:cNvSpPr/>
          <p:nvPr/>
        </p:nvSpPr>
        <p:spPr>
          <a:xfrm>
            <a:off x="4782783" y="1366172"/>
            <a:ext cx="685800" cy="523280"/>
          </a:xfrm>
          <a:prstGeom prst="parallelogram">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321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a:extLst>
              <a:ext uri="{FF2B5EF4-FFF2-40B4-BE49-F238E27FC236}">
                <a16:creationId xmlns:a16="http://schemas.microsoft.com/office/drawing/2014/main" id="{F964DD14-8A71-6EE7-70B7-9A4FED0759F2}"/>
              </a:ext>
            </a:extLst>
          </p:cNvPr>
          <p:cNvSpPr/>
          <p:nvPr/>
        </p:nvSpPr>
        <p:spPr>
          <a:xfrm>
            <a:off x="0" y="0"/>
            <a:ext cx="3062575"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C6BD3-B2C7-B47C-F3D6-9707587022A2}"/>
              </a:ext>
            </a:extLst>
          </p:cNvPr>
          <p:cNvSpPr>
            <a:spLocks noGrp="1"/>
          </p:cNvSpPr>
          <p:nvPr>
            <p:ph type="title"/>
          </p:nvPr>
        </p:nvSpPr>
        <p:spPr>
          <a:xfrm>
            <a:off x="192505" y="1153572"/>
            <a:ext cx="2870070" cy="4461163"/>
          </a:xfrm>
        </p:spPr>
        <p:txBody>
          <a:bodyPr>
            <a:normAutofit/>
          </a:bodyPr>
          <a:lstStyle/>
          <a:p>
            <a:r>
              <a:rPr lang="en-US" b="1" dirty="0">
                <a:solidFill>
                  <a:srgbClr val="FFFFFF"/>
                </a:solidFill>
                <a:latin typeface="Calibri Light"/>
                <a:ea typeface="Calibri Light"/>
                <a:cs typeface="Calibri Light"/>
              </a:rPr>
              <a:t>Ambulatory Primary Care </a:t>
            </a:r>
            <a:endParaRPr lang="en-US" b="1" dirty="0">
              <a:solidFill>
                <a:srgbClr val="FFFFFF"/>
              </a:solidFill>
              <a:ea typeface="Calibri Light"/>
              <a:cs typeface="Calibri Light"/>
            </a:endParaRPr>
          </a:p>
        </p:txBody>
      </p:sp>
      <p:sp>
        <p:nvSpPr>
          <p:cNvPr id="3" name="Content Placeholder 2">
            <a:extLst>
              <a:ext uri="{FF2B5EF4-FFF2-40B4-BE49-F238E27FC236}">
                <a16:creationId xmlns:a16="http://schemas.microsoft.com/office/drawing/2014/main" id="{FFF8EF93-3C37-BD14-6DD5-C73A3E0926AA}"/>
              </a:ext>
            </a:extLst>
          </p:cNvPr>
          <p:cNvSpPr>
            <a:spLocks noGrp="1"/>
          </p:cNvSpPr>
          <p:nvPr>
            <p:ph idx="1"/>
          </p:nvPr>
        </p:nvSpPr>
        <p:spPr>
          <a:xfrm>
            <a:off x="3335481" y="591344"/>
            <a:ext cx="5179868" cy="5585619"/>
          </a:xfrm>
        </p:spPr>
        <p:txBody>
          <a:bodyPr anchor="ctr">
            <a:normAutofit/>
          </a:bodyPr>
          <a:lstStyle/>
          <a:p>
            <a:r>
              <a:rPr lang="en-US" dirty="0"/>
              <a:t>Primary care models can integrate </a:t>
            </a:r>
          </a:p>
          <a:p>
            <a:pPr lvl="1"/>
            <a:r>
              <a:rPr lang="en-US" sz="2800" dirty="0"/>
              <a:t>Medication treatment for substance use</a:t>
            </a:r>
          </a:p>
          <a:p>
            <a:pPr lvl="1"/>
            <a:r>
              <a:rPr lang="en-US" sz="2800" dirty="0"/>
              <a:t>Harm reduction strategies</a:t>
            </a:r>
          </a:p>
          <a:p>
            <a:pPr lvl="1"/>
            <a:r>
              <a:rPr lang="en-US" sz="2800" dirty="0"/>
              <a:t>Principles of age-friendly care </a:t>
            </a:r>
          </a:p>
          <a:p>
            <a:r>
              <a:rPr lang="en-US" dirty="0"/>
              <a:t>Patients can also access </a:t>
            </a:r>
          </a:p>
          <a:p>
            <a:pPr lvl="1"/>
            <a:r>
              <a:rPr lang="en-US" sz="2800" dirty="0"/>
              <a:t>behavioral health counseling and treatment</a:t>
            </a:r>
          </a:p>
          <a:p>
            <a:pPr lvl="1"/>
            <a:r>
              <a:rPr lang="en-US" sz="2800" dirty="0"/>
              <a:t>Individual and group counseling including NA/AA</a:t>
            </a:r>
          </a:p>
        </p:txBody>
      </p:sp>
    </p:spTree>
    <p:extLst>
      <p:ext uri="{BB962C8B-B14F-4D97-AF65-F5344CB8AC3E}">
        <p14:creationId xmlns:p14="http://schemas.microsoft.com/office/powerpoint/2010/main" val="2633094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a:extLst>
              <a:ext uri="{FF2B5EF4-FFF2-40B4-BE49-F238E27FC236}">
                <a16:creationId xmlns:a16="http://schemas.microsoft.com/office/drawing/2014/main" id="{5394E343-ECB8-574F-C7EE-6D11F9FFA502}"/>
              </a:ext>
            </a:extLst>
          </p:cNvPr>
          <p:cNvSpPr/>
          <p:nvPr/>
        </p:nvSpPr>
        <p:spPr>
          <a:xfrm>
            <a:off x="0" y="0"/>
            <a:ext cx="3062575"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FD9DA7-7823-303C-A7B0-6C960BEF91E0}"/>
              </a:ext>
            </a:extLst>
          </p:cNvPr>
          <p:cNvSpPr>
            <a:spLocks noGrp="1"/>
          </p:cNvSpPr>
          <p:nvPr>
            <p:ph type="title"/>
          </p:nvPr>
        </p:nvSpPr>
        <p:spPr>
          <a:xfrm>
            <a:off x="267954" y="1153571"/>
            <a:ext cx="2400300" cy="4461163"/>
          </a:xfrm>
        </p:spPr>
        <p:txBody>
          <a:bodyPr>
            <a:normAutofit/>
          </a:bodyPr>
          <a:lstStyle/>
          <a:p>
            <a:r>
              <a:rPr lang="en-US" b="1" dirty="0">
                <a:solidFill>
                  <a:srgbClr val="FFFFFF"/>
                </a:solidFill>
                <a:latin typeface="Calibri Light"/>
                <a:ea typeface="Calibri Light"/>
                <a:cs typeface="Calibri Light"/>
              </a:rPr>
              <a:t>OTP/</a:t>
            </a:r>
            <a:br>
              <a:rPr lang="en-US" b="1" dirty="0">
                <a:solidFill>
                  <a:srgbClr val="FFFFFF"/>
                </a:solidFill>
                <a:latin typeface="Calibri Light"/>
                <a:ea typeface="Calibri Light"/>
                <a:cs typeface="Calibri Light"/>
              </a:rPr>
            </a:br>
            <a:r>
              <a:rPr lang="en-US" b="1" dirty="0">
                <a:solidFill>
                  <a:srgbClr val="FFFFFF"/>
                </a:solidFill>
                <a:latin typeface="Calibri Light"/>
                <a:ea typeface="Calibri Light"/>
                <a:cs typeface="Calibri Light"/>
              </a:rPr>
              <a:t>Recovery Center</a:t>
            </a:r>
            <a:endParaRPr lang="en-US" b="1" dirty="0">
              <a:solidFill>
                <a:srgbClr val="FFFFFF"/>
              </a:solidFill>
              <a:ea typeface="Calibri Light"/>
              <a:cs typeface="Calibri Light"/>
            </a:endParaRPr>
          </a:p>
        </p:txBody>
      </p:sp>
      <p:sp>
        <p:nvSpPr>
          <p:cNvPr id="3" name="Content Placeholder 2">
            <a:extLst>
              <a:ext uri="{FF2B5EF4-FFF2-40B4-BE49-F238E27FC236}">
                <a16:creationId xmlns:a16="http://schemas.microsoft.com/office/drawing/2014/main" id="{15BB924E-2C2E-B1E7-7CF4-198CE29CD17B}"/>
              </a:ext>
            </a:extLst>
          </p:cNvPr>
          <p:cNvSpPr>
            <a:spLocks noGrp="1"/>
          </p:cNvSpPr>
          <p:nvPr>
            <p:ph idx="1"/>
          </p:nvPr>
        </p:nvSpPr>
        <p:spPr>
          <a:xfrm>
            <a:off x="3335481" y="591344"/>
            <a:ext cx="5179868" cy="5585619"/>
          </a:xfrm>
        </p:spPr>
        <p:txBody>
          <a:bodyPr anchor="ctr">
            <a:noAutofit/>
          </a:bodyPr>
          <a:lstStyle/>
          <a:p>
            <a:r>
              <a:rPr lang="en-US" dirty="0"/>
              <a:t>Onsite geriatric care</a:t>
            </a:r>
          </a:p>
          <a:p>
            <a:pPr lvl="1"/>
            <a:r>
              <a:rPr lang="en-US" sz="2800" dirty="0"/>
              <a:t>Vanderbilt BRIDGE clinic: internal medicine geriatric care within the context of treatment and stabilization with buprenorphine-naloxone and other SUD treatment</a:t>
            </a:r>
          </a:p>
          <a:p>
            <a:r>
              <a:rPr lang="en-US" dirty="0"/>
              <a:t>OTPs have programming specifically for older adults (</a:t>
            </a:r>
            <a:r>
              <a:rPr lang="en-US" dirty="0">
                <a:hlinkClick r:id="rId3"/>
              </a:rPr>
              <a:t>https://americanaddictioncenters.org/rehab-guide/elderly</a:t>
            </a:r>
            <a:r>
              <a:rPr lang="en-US" dirty="0"/>
              <a:t>, </a:t>
            </a:r>
            <a:r>
              <a:rPr lang="en-US" dirty="0">
                <a:hlinkClick r:id="rId4"/>
              </a:rPr>
              <a:t>https://www.northernillinoisrecovery.com/programs/seniors/</a:t>
            </a:r>
            <a:r>
              <a:rPr lang="en-US" dirty="0"/>
              <a:t>)</a:t>
            </a:r>
          </a:p>
        </p:txBody>
      </p:sp>
    </p:spTree>
    <p:extLst>
      <p:ext uri="{BB962C8B-B14F-4D97-AF65-F5344CB8AC3E}">
        <p14:creationId xmlns:p14="http://schemas.microsoft.com/office/powerpoint/2010/main" val="2443074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a:extLst>
              <a:ext uri="{FF2B5EF4-FFF2-40B4-BE49-F238E27FC236}">
                <a16:creationId xmlns:a16="http://schemas.microsoft.com/office/drawing/2014/main" id="{44710E75-D840-256D-1413-7F3A11586D3C}"/>
              </a:ext>
            </a:extLst>
          </p:cNvPr>
          <p:cNvSpPr/>
          <p:nvPr/>
        </p:nvSpPr>
        <p:spPr>
          <a:xfrm>
            <a:off x="0" y="0"/>
            <a:ext cx="3062575"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7C63D1-A39D-DAE4-6864-620E423E7E76}"/>
              </a:ext>
            </a:extLst>
          </p:cNvPr>
          <p:cNvSpPr>
            <a:spLocks noGrp="1"/>
          </p:cNvSpPr>
          <p:nvPr>
            <p:ph type="title"/>
          </p:nvPr>
        </p:nvSpPr>
        <p:spPr>
          <a:xfrm>
            <a:off x="515125" y="1153572"/>
            <a:ext cx="2400300" cy="4461163"/>
          </a:xfrm>
        </p:spPr>
        <p:txBody>
          <a:bodyPr>
            <a:normAutofit/>
          </a:bodyPr>
          <a:lstStyle/>
          <a:p>
            <a:r>
              <a:rPr lang="en-US" b="1" dirty="0">
                <a:solidFill>
                  <a:srgbClr val="FFFFFF"/>
                </a:solidFill>
              </a:rPr>
              <a:t>Home Care Services</a:t>
            </a:r>
          </a:p>
        </p:txBody>
      </p:sp>
      <p:sp>
        <p:nvSpPr>
          <p:cNvPr id="3" name="Content Placeholder 2">
            <a:extLst>
              <a:ext uri="{FF2B5EF4-FFF2-40B4-BE49-F238E27FC236}">
                <a16:creationId xmlns:a16="http://schemas.microsoft.com/office/drawing/2014/main" id="{79FDAD7A-9124-648D-BDB8-0FA9DBF59848}"/>
              </a:ext>
            </a:extLst>
          </p:cNvPr>
          <p:cNvSpPr>
            <a:spLocks noGrp="1"/>
          </p:cNvSpPr>
          <p:nvPr>
            <p:ph idx="1"/>
          </p:nvPr>
        </p:nvSpPr>
        <p:spPr>
          <a:xfrm>
            <a:off x="2915425" y="953293"/>
            <a:ext cx="6016259" cy="5585619"/>
          </a:xfrm>
        </p:spPr>
        <p:txBody>
          <a:bodyPr anchor="ctr">
            <a:noAutofit/>
          </a:bodyPr>
          <a:lstStyle/>
          <a:p>
            <a:r>
              <a:rPr lang="en-US" dirty="0"/>
              <a:t>Underutilized resource for SUDs</a:t>
            </a:r>
          </a:p>
          <a:p>
            <a:r>
              <a:rPr lang="en-US" dirty="0"/>
              <a:t>Pilot programs to assist with successful community transitions</a:t>
            </a:r>
          </a:p>
          <a:p>
            <a:pPr lvl="1"/>
            <a:r>
              <a:rPr lang="en-US" sz="2800" dirty="0"/>
              <a:t>Patients with SUDs including co-occurring mental health diagnoses</a:t>
            </a:r>
          </a:p>
          <a:p>
            <a:pPr lvl="1"/>
            <a:r>
              <a:rPr lang="en-US" sz="2800" dirty="0"/>
              <a:t>Programs last up to 12 months</a:t>
            </a:r>
          </a:p>
          <a:p>
            <a:pPr lvl="1"/>
            <a:r>
              <a:rPr lang="en-US" sz="2800" dirty="0"/>
              <a:t>Services </a:t>
            </a:r>
          </a:p>
          <a:p>
            <a:pPr lvl="2"/>
            <a:r>
              <a:rPr lang="en-US" sz="2800" dirty="0"/>
              <a:t>Meet before hospital discharge</a:t>
            </a:r>
          </a:p>
          <a:p>
            <a:pPr lvl="2"/>
            <a:r>
              <a:rPr lang="en-US" sz="2800" dirty="0"/>
              <a:t>Appointment reminders</a:t>
            </a:r>
          </a:p>
          <a:p>
            <a:pPr lvl="2"/>
            <a:r>
              <a:rPr lang="en-US" sz="2800" dirty="0"/>
              <a:t>Transportation</a:t>
            </a:r>
          </a:p>
          <a:p>
            <a:pPr lvl="1"/>
            <a:r>
              <a:rPr lang="en-US" sz="2800" dirty="0"/>
              <a:t>Resources </a:t>
            </a:r>
          </a:p>
          <a:p>
            <a:pPr lvl="2"/>
            <a:r>
              <a:rPr lang="en-US" sz="2800" dirty="0"/>
              <a:t>Case Manager, SW, CASAC</a:t>
            </a:r>
          </a:p>
          <a:p>
            <a:pPr lvl="2"/>
            <a:r>
              <a:rPr lang="en-US" sz="2800" dirty="0"/>
              <a:t>NP with psychiatry training</a:t>
            </a:r>
          </a:p>
          <a:p>
            <a:pPr lvl="2"/>
            <a:r>
              <a:rPr lang="en-US" sz="2800" dirty="0"/>
              <a:t>Intense Case management</a:t>
            </a:r>
          </a:p>
          <a:p>
            <a:pPr marL="0" indent="0">
              <a:buNone/>
            </a:pPr>
            <a:endParaRPr lang="en-US" dirty="0"/>
          </a:p>
        </p:txBody>
      </p:sp>
    </p:spTree>
    <p:extLst>
      <p:ext uri="{BB962C8B-B14F-4D97-AF65-F5344CB8AC3E}">
        <p14:creationId xmlns:p14="http://schemas.microsoft.com/office/powerpoint/2010/main" val="2345008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830A4073-5865-49C9-8EDD-8FD1158CCF28}"/>
              </a:ext>
            </a:extLst>
          </p:cNvPr>
          <p:cNvSpPr/>
          <p:nvPr/>
        </p:nvSpPr>
        <p:spPr>
          <a:xfrm>
            <a:off x="0" y="0"/>
            <a:ext cx="3062575"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29201-CD00-5B54-E9ED-45DDC2276CB6}"/>
              </a:ext>
            </a:extLst>
          </p:cNvPr>
          <p:cNvSpPr>
            <a:spLocks noGrp="1"/>
          </p:cNvSpPr>
          <p:nvPr>
            <p:ph type="title"/>
          </p:nvPr>
        </p:nvSpPr>
        <p:spPr>
          <a:xfrm>
            <a:off x="515125" y="1153572"/>
            <a:ext cx="2400300" cy="4461163"/>
          </a:xfrm>
        </p:spPr>
        <p:txBody>
          <a:bodyPr>
            <a:normAutofit/>
          </a:bodyPr>
          <a:lstStyle/>
          <a:p>
            <a:r>
              <a:rPr lang="en-US" b="1" dirty="0">
                <a:solidFill>
                  <a:srgbClr val="FFFFFF"/>
                </a:solidFill>
                <a:latin typeface="Calibri Light"/>
                <a:ea typeface="Calibri Light"/>
                <a:cs typeface="Calibri Light"/>
              </a:rPr>
              <a:t>Acute </a:t>
            </a:r>
            <a:br>
              <a:rPr lang="en-US" b="1" dirty="0">
                <a:solidFill>
                  <a:srgbClr val="FFFFFF"/>
                </a:solidFill>
                <a:latin typeface="Calibri Light"/>
                <a:ea typeface="Calibri Light"/>
                <a:cs typeface="Calibri Light"/>
              </a:rPr>
            </a:br>
            <a:r>
              <a:rPr lang="en-US" b="1" dirty="0">
                <a:solidFill>
                  <a:srgbClr val="FFFFFF"/>
                </a:solidFill>
                <a:latin typeface="Calibri Light"/>
                <a:ea typeface="Calibri Light"/>
                <a:cs typeface="Calibri Light"/>
              </a:rPr>
              <a:t>Care Settings</a:t>
            </a:r>
            <a:endParaRPr lang="en-US" b="1" dirty="0">
              <a:solidFill>
                <a:srgbClr val="FFFFFF"/>
              </a:solidFill>
              <a:ea typeface="Calibri Light"/>
              <a:cs typeface="Calibri Light"/>
            </a:endParaRPr>
          </a:p>
        </p:txBody>
      </p:sp>
      <p:sp>
        <p:nvSpPr>
          <p:cNvPr id="17" name="Content Placeholder 2">
            <a:extLst>
              <a:ext uri="{FF2B5EF4-FFF2-40B4-BE49-F238E27FC236}">
                <a16:creationId xmlns:a16="http://schemas.microsoft.com/office/drawing/2014/main" id="{688152F9-BDB2-9621-C111-9610346C81EF}"/>
              </a:ext>
            </a:extLst>
          </p:cNvPr>
          <p:cNvSpPr>
            <a:spLocks noGrp="1"/>
          </p:cNvSpPr>
          <p:nvPr>
            <p:ph idx="1"/>
          </p:nvPr>
        </p:nvSpPr>
        <p:spPr>
          <a:xfrm>
            <a:off x="3335481" y="591344"/>
            <a:ext cx="5179868" cy="5585619"/>
          </a:xfrm>
        </p:spPr>
        <p:txBody>
          <a:bodyPr anchor="ctr">
            <a:noAutofit/>
          </a:bodyPr>
          <a:lstStyle/>
          <a:p>
            <a:r>
              <a:rPr lang="en-US" dirty="0"/>
              <a:t>Onsite Geriatric Care</a:t>
            </a:r>
          </a:p>
          <a:p>
            <a:pPr lvl="1"/>
            <a:r>
              <a:rPr lang="en-US" sz="2800" dirty="0"/>
              <a:t>ICU, medical floor, OB, Addiction Medicine</a:t>
            </a:r>
          </a:p>
          <a:p>
            <a:r>
              <a:rPr lang="en-US" dirty="0"/>
              <a:t>Geriatric Principles of Care</a:t>
            </a:r>
          </a:p>
          <a:p>
            <a:pPr lvl="1"/>
            <a:r>
              <a:rPr lang="en-US" sz="2800" dirty="0"/>
              <a:t>4M Approach</a:t>
            </a:r>
          </a:p>
          <a:p>
            <a:pPr lvl="1"/>
            <a:r>
              <a:rPr lang="en-US" sz="2800" dirty="0"/>
              <a:t>Comprehensive Geriatrics Assessment</a:t>
            </a:r>
          </a:p>
          <a:p>
            <a:pPr lvl="1"/>
            <a:r>
              <a:rPr lang="en-US" sz="2800" dirty="0"/>
              <a:t>Frailty and age-related resources (e.g. SNF, MLTC, PACE, DFTA) </a:t>
            </a:r>
          </a:p>
          <a:p>
            <a:pPr lvl="1"/>
            <a:r>
              <a:rPr lang="en-US" sz="2800" dirty="0"/>
              <a:t>Anticipating and coordinating care transitions</a:t>
            </a:r>
          </a:p>
        </p:txBody>
      </p:sp>
    </p:spTree>
    <p:extLst>
      <p:ext uri="{BB962C8B-B14F-4D97-AF65-F5344CB8AC3E}">
        <p14:creationId xmlns:p14="http://schemas.microsoft.com/office/powerpoint/2010/main" val="3948276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a:extLst>
              <a:ext uri="{FF2B5EF4-FFF2-40B4-BE49-F238E27FC236}">
                <a16:creationId xmlns:a16="http://schemas.microsoft.com/office/drawing/2014/main" id="{D90BB53C-F6E4-C4D2-D235-B36925E55A7A}"/>
              </a:ext>
            </a:extLst>
          </p:cNvPr>
          <p:cNvSpPr/>
          <p:nvPr/>
        </p:nvSpPr>
        <p:spPr>
          <a:xfrm>
            <a:off x="0" y="0"/>
            <a:ext cx="3062575"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43EB5D-22F5-44F4-BE3E-E27F9527F94F}"/>
              </a:ext>
            </a:extLst>
          </p:cNvPr>
          <p:cNvSpPr>
            <a:spLocks noGrp="1"/>
          </p:cNvSpPr>
          <p:nvPr>
            <p:ph type="title"/>
          </p:nvPr>
        </p:nvSpPr>
        <p:spPr>
          <a:xfrm>
            <a:off x="515125" y="1153572"/>
            <a:ext cx="2400300" cy="4461163"/>
          </a:xfrm>
        </p:spPr>
        <p:txBody>
          <a:bodyPr>
            <a:normAutofit/>
          </a:bodyPr>
          <a:lstStyle/>
          <a:p>
            <a:r>
              <a:rPr lang="en-US" b="1" dirty="0">
                <a:solidFill>
                  <a:srgbClr val="FFFFFF"/>
                </a:solidFill>
              </a:rPr>
              <a:t>Skilled Nursing Facilities</a:t>
            </a:r>
          </a:p>
        </p:txBody>
      </p:sp>
      <p:sp>
        <p:nvSpPr>
          <p:cNvPr id="3" name="Content Placeholder 2">
            <a:extLst>
              <a:ext uri="{FF2B5EF4-FFF2-40B4-BE49-F238E27FC236}">
                <a16:creationId xmlns:a16="http://schemas.microsoft.com/office/drawing/2014/main" id="{BB57AD4A-AEC6-4023-96A0-AFC752FEEE02}"/>
              </a:ext>
            </a:extLst>
          </p:cNvPr>
          <p:cNvSpPr>
            <a:spLocks noGrp="1"/>
          </p:cNvSpPr>
          <p:nvPr>
            <p:ph idx="1"/>
          </p:nvPr>
        </p:nvSpPr>
        <p:spPr>
          <a:xfrm>
            <a:off x="3335481" y="591344"/>
            <a:ext cx="5179868" cy="5585619"/>
          </a:xfrm>
        </p:spPr>
        <p:txBody>
          <a:bodyPr anchor="ctr">
            <a:normAutofit/>
          </a:bodyPr>
          <a:lstStyle/>
          <a:p>
            <a:r>
              <a:rPr lang="en-US" sz="2600" dirty="0"/>
              <a:t>SNF Prescribers can continue medication treatment for AUD, TUD, OUD, and stimulant use</a:t>
            </a:r>
          </a:p>
          <a:p>
            <a:r>
              <a:rPr lang="en-US" sz="2600" dirty="0"/>
              <a:t>Documentation is key to ensuring SNF providers know the SUD history as well as pharm and non-pharm treatment for the SUD</a:t>
            </a:r>
          </a:p>
          <a:p>
            <a:r>
              <a:rPr lang="en-US" sz="2600" dirty="0"/>
              <a:t>Management and medication mood and pain symptoms can usually also be provided on site</a:t>
            </a:r>
          </a:p>
        </p:txBody>
      </p:sp>
    </p:spTree>
    <p:extLst>
      <p:ext uri="{BB962C8B-B14F-4D97-AF65-F5344CB8AC3E}">
        <p14:creationId xmlns:p14="http://schemas.microsoft.com/office/powerpoint/2010/main" val="1626103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a:extLst>
              <a:ext uri="{FF2B5EF4-FFF2-40B4-BE49-F238E27FC236}">
                <a16:creationId xmlns:a16="http://schemas.microsoft.com/office/drawing/2014/main" id="{5BB3A54F-50C4-5C96-2FEE-79DE812B24B1}"/>
              </a:ext>
            </a:extLst>
          </p:cNvPr>
          <p:cNvSpPr/>
          <p:nvPr/>
        </p:nvSpPr>
        <p:spPr>
          <a:xfrm>
            <a:off x="0" y="0"/>
            <a:ext cx="3062575" cy="6858000"/>
          </a:xfrm>
          <a:prstGeom prst="flowChartDelay">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43EB5D-22F5-44F4-BE3E-E27F9527F94F}"/>
              </a:ext>
            </a:extLst>
          </p:cNvPr>
          <p:cNvSpPr>
            <a:spLocks noGrp="1"/>
          </p:cNvSpPr>
          <p:nvPr>
            <p:ph type="title"/>
          </p:nvPr>
        </p:nvSpPr>
        <p:spPr>
          <a:xfrm>
            <a:off x="515125" y="1153572"/>
            <a:ext cx="2400300" cy="4461163"/>
          </a:xfrm>
        </p:spPr>
        <p:txBody>
          <a:bodyPr>
            <a:normAutofit/>
          </a:bodyPr>
          <a:lstStyle/>
          <a:p>
            <a:r>
              <a:rPr lang="en-US" b="1" dirty="0">
                <a:solidFill>
                  <a:srgbClr val="FFFFFF"/>
                </a:solidFill>
              </a:rPr>
              <a:t>Skilled Nursing Facilities</a:t>
            </a:r>
          </a:p>
        </p:txBody>
      </p:sp>
      <p:sp>
        <p:nvSpPr>
          <p:cNvPr id="3" name="Content Placeholder 2">
            <a:extLst>
              <a:ext uri="{FF2B5EF4-FFF2-40B4-BE49-F238E27FC236}">
                <a16:creationId xmlns:a16="http://schemas.microsoft.com/office/drawing/2014/main" id="{BB57AD4A-AEC6-4023-96A0-AFC752FEEE02}"/>
              </a:ext>
            </a:extLst>
          </p:cNvPr>
          <p:cNvSpPr>
            <a:spLocks noGrp="1"/>
          </p:cNvSpPr>
          <p:nvPr>
            <p:ph idx="1"/>
          </p:nvPr>
        </p:nvSpPr>
        <p:spPr>
          <a:xfrm>
            <a:off x="3335481" y="591344"/>
            <a:ext cx="5179868" cy="5585619"/>
          </a:xfrm>
        </p:spPr>
        <p:txBody>
          <a:bodyPr anchor="ctr">
            <a:normAutofit/>
          </a:bodyPr>
          <a:lstStyle/>
          <a:p>
            <a:r>
              <a:rPr lang="en-US" dirty="0"/>
              <a:t>Addiction medicine specialists are available via</a:t>
            </a:r>
          </a:p>
          <a:p>
            <a:pPr lvl="1"/>
            <a:r>
              <a:rPr lang="en-US" sz="2800" dirty="0"/>
              <a:t>Healthcare system (e.g. Montefiore SNF Collaborative)</a:t>
            </a:r>
          </a:p>
          <a:p>
            <a:pPr lvl="1"/>
            <a:r>
              <a:rPr lang="en-US" sz="2800" dirty="0"/>
              <a:t>Local public health resources and programs</a:t>
            </a:r>
          </a:p>
          <a:p>
            <a:pPr lvl="1"/>
            <a:r>
              <a:rPr lang="en-US" sz="2800" dirty="0"/>
              <a:t>Off-site specialty appointments</a:t>
            </a:r>
          </a:p>
        </p:txBody>
      </p:sp>
    </p:spTree>
    <p:extLst>
      <p:ext uri="{BB962C8B-B14F-4D97-AF65-F5344CB8AC3E}">
        <p14:creationId xmlns:p14="http://schemas.microsoft.com/office/powerpoint/2010/main" val="1411326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DEBA9D-E858-4B77-C7B8-816C5DC3FE25}"/>
              </a:ext>
            </a:extLst>
          </p:cNvPr>
          <p:cNvSpPr/>
          <p:nvPr/>
        </p:nvSpPr>
        <p:spPr>
          <a:xfrm>
            <a:off x="3779764" y="0"/>
            <a:ext cx="5364236" cy="685800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78D8B-C090-C6ED-4031-7DCF816DB122}"/>
              </a:ext>
            </a:extLst>
          </p:cNvPr>
          <p:cNvSpPr>
            <a:spLocks noGrp="1"/>
          </p:cNvSpPr>
          <p:nvPr>
            <p:ph type="title"/>
          </p:nvPr>
        </p:nvSpPr>
        <p:spPr>
          <a:xfrm>
            <a:off x="630936" y="643467"/>
            <a:ext cx="2880360" cy="5571066"/>
          </a:xfrm>
        </p:spPr>
        <p:txBody>
          <a:bodyPr anchor="ctr">
            <a:normAutofit/>
          </a:bodyPr>
          <a:lstStyle/>
          <a:p>
            <a:r>
              <a:rPr lang="en-US" sz="4300" b="1" dirty="0">
                <a:cs typeface="Arial"/>
              </a:rPr>
              <a:t>SUD treatment within SNFs: Methadone Workflows</a:t>
            </a:r>
            <a:endParaRPr lang="en-US" sz="4300" b="1" dirty="0"/>
          </a:p>
        </p:txBody>
      </p:sp>
      <p:sp>
        <p:nvSpPr>
          <p:cNvPr id="3" name="Content Placeholder 2">
            <a:extLst>
              <a:ext uri="{FF2B5EF4-FFF2-40B4-BE49-F238E27FC236}">
                <a16:creationId xmlns:a16="http://schemas.microsoft.com/office/drawing/2014/main" id="{F62D5984-B63A-764D-6595-541604AC9430}"/>
              </a:ext>
            </a:extLst>
          </p:cNvPr>
          <p:cNvSpPr>
            <a:spLocks noGrp="1"/>
          </p:cNvSpPr>
          <p:nvPr>
            <p:ph idx="1"/>
          </p:nvPr>
        </p:nvSpPr>
        <p:spPr>
          <a:xfrm>
            <a:off x="3935250" y="0"/>
            <a:ext cx="5053264" cy="6713621"/>
          </a:xfrm>
        </p:spPr>
        <p:txBody>
          <a:bodyPr anchor="ctr">
            <a:noAutofit/>
          </a:bodyPr>
          <a:lstStyle/>
          <a:p>
            <a:r>
              <a:rPr lang="en-US" dirty="0">
                <a:solidFill>
                  <a:srgbClr val="FFFFFF"/>
                </a:solidFill>
              </a:rPr>
              <a:t>Transfer medication dispensed at home OTP to SNF</a:t>
            </a:r>
          </a:p>
          <a:p>
            <a:pPr lvl="1"/>
            <a:r>
              <a:rPr lang="en-US" dirty="0">
                <a:solidFill>
                  <a:srgbClr val="FFFFFF"/>
                </a:solidFill>
              </a:rPr>
              <a:t>Via patient (or surrogate)</a:t>
            </a:r>
          </a:p>
          <a:p>
            <a:pPr lvl="1"/>
            <a:r>
              <a:rPr lang="en-US" dirty="0">
                <a:solidFill>
                  <a:srgbClr val="FFFFFF"/>
                </a:solidFill>
              </a:rPr>
              <a:t>OTP can deliver to SNF</a:t>
            </a:r>
          </a:p>
          <a:p>
            <a:pPr lvl="1"/>
            <a:r>
              <a:rPr lang="en-US" dirty="0">
                <a:solidFill>
                  <a:srgbClr val="FFFFFF"/>
                </a:solidFill>
              </a:rPr>
              <a:t>Securely with chain of custody</a:t>
            </a:r>
          </a:p>
          <a:p>
            <a:r>
              <a:rPr lang="en-US" dirty="0">
                <a:solidFill>
                  <a:srgbClr val="FFFFFF"/>
                </a:solidFill>
              </a:rPr>
              <a:t>At facility</a:t>
            </a:r>
            <a:endParaRPr lang="en-US" sz="2400" dirty="0">
              <a:solidFill>
                <a:srgbClr val="FFFFFF"/>
              </a:solidFill>
            </a:endParaRPr>
          </a:p>
          <a:p>
            <a:pPr lvl="1"/>
            <a:r>
              <a:rPr lang="en-US" dirty="0">
                <a:solidFill>
                  <a:srgbClr val="FFFFFF"/>
                </a:solidFill>
              </a:rPr>
              <a:t>appropriate labeling, storage in a double-locked secure area</a:t>
            </a:r>
          </a:p>
          <a:p>
            <a:pPr lvl="1"/>
            <a:r>
              <a:rPr lang="en-US" dirty="0">
                <a:solidFill>
                  <a:srgbClr val="FFFFFF"/>
                </a:solidFill>
              </a:rPr>
              <a:t>administer medication as prescribed and document</a:t>
            </a:r>
          </a:p>
          <a:p>
            <a:r>
              <a:rPr lang="en-US" dirty="0">
                <a:solidFill>
                  <a:srgbClr val="FFFFFF"/>
                </a:solidFill>
              </a:rPr>
              <a:t>All take-home bottles must be returned to OTP</a:t>
            </a:r>
          </a:p>
          <a:p>
            <a:r>
              <a:rPr lang="en-US" dirty="0">
                <a:solidFill>
                  <a:srgbClr val="FFFFFF"/>
                </a:solidFill>
              </a:rPr>
              <a:t>On discharge from SNF,</a:t>
            </a:r>
          </a:p>
          <a:p>
            <a:pPr lvl="1"/>
            <a:r>
              <a:rPr lang="en-US" dirty="0">
                <a:solidFill>
                  <a:srgbClr val="FFFFFF"/>
                </a:solidFill>
              </a:rPr>
              <a:t>Resident may take remaining doses if written order by OTP </a:t>
            </a:r>
          </a:p>
          <a:p>
            <a:pPr lvl="1"/>
            <a:r>
              <a:rPr lang="en-US" dirty="0">
                <a:solidFill>
                  <a:srgbClr val="FFFFFF"/>
                </a:solidFill>
              </a:rPr>
              <a:t>If not, must be destroyed</a:t>
            </a:r>
            <a:endParaRPr lang="en-US" sz="2800" dirty="0">
              <a:solidFill>
                <a:srgbClr val="FFFFFF"/>
              </a:solidFill>
            </a:endParaRPr>
          </a:p>
        </p:txBody>
      </p:sp>
    </p:spTree>
    <p:extLst>
      <p:ext uri="{BB962C8B-B14F-4D97-AF65-F5344CB8AC3E}">
        <p14:creationId xmlns:p14="http://schemas.microsoft.com/office/powerpoint/2010/main" val="201906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D4F0BB-3357-474E-3145-04C4D66279A7}"/>
              </a:ext>
            </a:extLst>
          </p:cNvPr>
          <p:cNvSpPr/>
          <p:nvPr/>
        </p:nvSpPr>
        <p:spPr>
          <a:xfrm>
            <a:off x="3779764" y="0"/>
            <a:ext cx="5364236" cy="685800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A57157-E511-0D50-B6A0-2DDCAC0176AF}"/>
              </a:ext>
            </a:extLst>
          </p:cNvPr>
          <p:cNvSpPr>
            <a:spLocks noGrp="1"/>
          </p:cNvSpPr>
          <p:nvPr>
            <p:ph type="title"/>
          </p:nvPr>
        </p:nvSpPr>
        <p:spPr>
          <a:xfrm>
            <a:off x="630936" y="643467"/>
            <a:ext cx="2880360" cy="5571066"/>
          </a:xfrm>
        </p:spPr>
        <p:txBody>
          <a:bodyPr anchor="ctr">
            <a:normAutofit/>
          </a:bodyPr>
          <a:lstStyle/>
          <a:p>
            <a:r>
              <a:rPr lang="en-US" b="1" dirty="0"/>
              <a:t>SUD treatment within SNFs: Buprenorphine-naloxone workflows</a:t>
            </a:r>
          </a:p>
        </p:txBody>
      </p:sp>
      <p:sp>
        <p:nvSpPr>
          <p:cNvPr id="3" name="Content Placeholder 2">
            <a:extLst>
              <a:ext uri="{FF2B5EF4-FFF2-40B4-BE49-F238E27FC236}">
                <a16:creationId xmlns:a16="http://schemas.microsoft.com/office/drawing/2014/main" id="{0EED4150-2AC6-30B2-8759-3277FCD6B9B7}"/>
              </a:ext>
            </a:extLst>
          </p:cNvPr>
          <p:cNvSpPr>
            <a:spLocks noGrp="1"/>
          </p:cNvSpPr>
          <p:nvPr>
            <p:ph idx="1"/>
          </p:nvPr>
        </p:nvSpPr>
        <p:spPr>
          <a:xfrm>
            <a:off x="3777478" y="0"/>
            <a:ext cx="5364236" cy="6858000"/>
          </a:xfrm>
        </p:spPr>
        <p:txBody>
          <a:bodyPr anchor="ctr">
            <a:noAutofit/>
          </a:bodyPr>
          <a:lstStyle/>
          <a:p>
            <a:r>
              <a:rPr lang="en-US" dirty="0">
                <a:solidFill>
                  <a:srgbClr val="FFFFFF"/>
                </a:solidFill>
              </a:rPr>
              <a:t>PA/LTCF coordinates with </a:t>
            </a:r>
            <a:r>
              <a:rPr lang="en-US" b="1" dirty="0">
                <a:solidFill>
                  <a:srgbClr val="FFFFFF"/>
                </a:solidFill>
              </a:rPr>
              <a:t>off-site prescriber</a:t>
            </a:r>
          </a:p>
          <a:p>
            <a:pPr lvl="1"/>
            <a:r>
              <a:rPr lang="en-US" sz="2800" dirty="0">
                <a:solidFill>
                  <a:srgbClr val="FFFFFF"/>
                </a:solidFill>
              </a:rPr>
              <a:t>e.g. transportation as a specialty visit</a:t>
            </a:r>
          </a:p>
          <a:p>
            <a:pPr lvl="1"/>
            <a:r>
              <a:rPr lang="en-US" sz="2800" dirty="0">
                <a:solidFill>
                  <a:srgbClr val="FFFFFF"/>
                </a:solidFill>
              </a:rPr>
              <a:t>buprenorphine-naloxone is prescribed to SNF’s pharmacy</a:t>
            </a:r>
          </a:p>
          <a:p>
            <a:r>
              <a:rPr lang="en-US" dirty="0">
                <a:solidFill>
                  <a:srgbClr val="FFFFFF"/>
                </a:solidFill>
              </a:rPr>
              <a:t>PA/LTCF has </a:t>
            </a:r>
            <a:r>
              <a:rPr lang="en-US" b="1" dirty="0">
                <a:solidFill>
                  <a:srgbClr val="FFFFFF"/>
                </a:solidFill>
              </a:rPr>
              <a:t>on-site prescriber (or treatment program) </a:t>
            </a:r>
            <a:r>
              <a:rPr lang="en-US" dirty="0">
                <a:solidFill>
                  <a:srgbClr val="FFFFFF"/>
                </a:solidFill>
              </a:rPr>
              <a:t>continuing already prescribed medication</a:t>
            </a:r>
          </a:p>
          <a:p>
            <a:pPr lvl="1"/>
            <a:r>
              <a:rPr lang="en-US" sz="2800" dirty="0">
                <a:solidFill>
                  <a:srgbClr val="FFFFFF"/>
                </a:solidFill>
              </a:rPr>
              <a:t>Duet program for duel diagnoses (</a:t>
            </a:r>
            <a:r>
              <a:rPr lang="en-US" sz="2800" dirty="0">
                <a:solidFill>
                  <a:srgbClr val="FFFFFF"/>
                </a:solidFill>
                <a:hlinkClick r:id="rId3"/>
              </a:rPr>
              <a:t>https://symphonynetwork.com/levels-of-care/</a:t>
            </a:r>
            <a:r>
              <a:rPr lang="en-US" sz="2800" dirty="0">
                <a:solidFill>
                  <a:srgbClr val="FFFFFF"/>
                </a:solidFill>
              </a:rPr>
              <a:t>)</a:t>
            </a:r>
          </a:p>
          <a:p>
            <a:endParaRPr lang="en-US" dirty="0">
              <a:solidFill>
                <a:srgbClr val="FFFFFF"/>
              </a:solidFill>
            </a:endParaRPr>
          </a:p>
        </p:txBody>
      </p:sp>
    </p:spTree>
    <p:extLst>
      <p:ext uri="{BB962C8B-B14F-4D97-AF65-F5344CB8AC3E}">
        <p14:creationId xmlns:p14="http://schemas.microsoft.com/office/powerpoint/2010/main" val="3976840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767671-6480-8010-46A3-4536C62C68E1}"/>
              </a:ext>
            </a:extLst>
          </p:cNvPr>
          <p:cNvSpPr>
            <a:spLocks noGrp="1"/>
          </p:cNvSpPr>
          <p:nvPr>
            <p:ph type="title"/>
          </p:nvPr>
        </p:nvSpPr>
        <p:spPr>
          <a:xfrm>
            <a:off x="630936" y="426720"/>
            <a:ext cx="7879842" cy="1919141"/>
          </a:xfrm>
        </p:spPr>
        <p:txBody>
          <a:bodyPr anchor="b">
            <a:normAutofit/>
          </a:bodyPr>
          <a:lstStyle/>
          <a:p>
            <a:r>
              <a:rPr lang="en-US" sz="5200" dirty="0">
                <a:ea typeface="Calibri Light"/>
                <a:cs typeface="Calibri Light"/>
              </a:rPr>
              <a:t>Discussion</a:t>
            </a:r>
          </a:p>
        </p:txBody>
      </p:sp>
      <p:sp>
        <p:nvSpPr>
          <p:cNvPr id="17" name="Rectangle 16">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A09F75B-FA9E-C382-075C-60BB16342F6F}"/>
              </a:ext>
            </a:extLst>
          </p:cNvPr>
          <p:cNvSpPr>
            <a:spLocks noGrp="1"/>
          </p:cNvSpPr>
          <p:nvPr>
            <p:ph idx="1"/>
          </p:nvPr>
        </p:nvSpPr>
        <p:spPr>
          <a:xfrm>
            <a:off x="630936" y="3337269"/>
            <a:ext cx="7882128" cy="2905686"/>
          </a:xfrm>
        </p:spPr>
        <p:txBody>
          <a:bodyPr vert="horz" lIns="91440" tIns="45720" rIns="91440" bIns="45720" rtlCol="0">
            <a:normAutofit fontScale="92500" lnSpcReduction="20000"/>
          </a:bodyPr>
          <a:lstStyle/>
          <a:p>
            <a:r>
              <a:rPr lang="en-US" sz="2400" dirty="0">
                <a:solidFill>
                  <a:schemeClr val="accent2"/>
                </a:solidFill>
                <a:latin typeface="+mj-lt"/>
                <a:ea typeface="Times New Roman" panose="02020603050405020304" pitchFamily="18" charset="0"/>
                <a:cs typeface="Calibri" panose="020F0502020204030204" pitchFamily="34" charset="0"/>
              </a:rPr>
              <a:t>How</a:t>
            </a:r>
            <a:r>
              <a:rPr lang="en-US" sz="2400" dirty="0">
                <a:latin typeface="+mj-lt"/>
                <a:ea typeface="Times New Roman" panose="02020603050405020304" pitchFamily="18" charset="0"/>
                <a:cs typeface="Calibri" panose="020F0502020204030204" pitchFamily="34" charset="0"/>
              </a:rPr>
              <a:t> are you providing </a:t>
            </a:r>
            <a:r>
              <a:rPr lang="en-US" sz="2400" dirty="0">
                <a:solidFill>
                  <a:schemeClr val="accent2"/>
                </a:solidFill>
                <a:latin typeface="+mj-lt"/>
                <a:ea typeface="Times New Roman" panose="02020603050405020304" pitchFamily="18" charset="0"/>
                <a:cs typeface="Calibri" panose="020F0502020204030204" pitchFamily="34" charset="0"/>
              </a:rPr>
              <a:t>age-friendly care </a:t>
            </a:r>
            <a:r>
              <a:rPr lang="en-US" sz="2400" dirty="0">
                <a:latin typeface="+mj-lt"/>
                <a:ea typeface="Times New Roman" panose="02020603050405020304" pitchFamily="18" charset="0"/>
                <a:cs typeface="Calibri" panose="020F0502020204030204" pitchFamily="34" charset="0"/>
              </a:rPr>
              <a:t>to patients with SUDs?</a:t>
            </a:r>
            <a:endParaRPr lang="en-US" sz="2400" dirty="0">
              <a:effectLst/>
              <a:latin typeface="+mj-lt"/>
              <a:ea typeface="Times New Roman" panose="02020603050405020304" pitchFamily="18" charset="0"/>
              <a:cs typeface="Calibri" panose="020F0502020204030204" pitchFamily="34" charset="0"/>
            </a:endParaRPr>
          </a:p>
          <a:p>
            <a:r>
              <a:rPr lang="en-US" sz="2400" dirty="0">
                <a:latin typeface="+mj-lt"/>
                <a:ea typeface="Times New Roman" panose="02020603050405020304" pitchFamily="18" charset="0"/>
                <a:cs typeface="Calibri" panose="020F0502020204030204" pitchFamily="34" charset="0"/>
              </a:rPr>
              <a:t>What is </a:t>
            </a:r>
            <a:r>
              <a:rPr lang="en-US" sz="2400" dirty="0">
                <a:solidFill>
                  <a:schemeClr val="accent2"/>
                </a:solidFill>
                <a:latin typeface="+mj-lt"/>
                <a:ea typeface="Times New Roman" panose="02020603050405020304" pitchFamily="18" charset="0"/>
                <a:cs typeface="Calibri" panose="020F0502020204030204" pitchFamily="34" charset="0"/>
              </a:rPr>
              <a:t>difficult</a:t>
            </a:r>
            <a:r>
              <a:rPr lang="en-US" sz="2400" dirty="0">
                <a:latin typeface="+mj-lt"/>
                <a:ea typeface="Times New Roman" panose="02020603050405020304" pitchFamily="18" charset="0"/>
                <a:cs typeface="Calibri" panose="020F0502020204030204" pitchFamily="34" charset="0"/>
              </a:rPr>
              <a:t> about providing age-friendly care for this population?</a:t>
            </a:r>
            <a:endParaRPr lang="en-US" sz="2400" dirty="0">
              <a:effectLst/>
              <a:latin typeface="+mj-lt"/>
              <a:ea typeface="Times New Roman" panose="02020603050405020304" pitchFamily="18" charset="0"/>
              <a:cs typeface="Calibri" panose="020F0502020204030204" pitchFamily="34" charset="0"/>
            </a:endParaRPr>
          </a:p>
          <a:p>
            <a:r>
              <a:rPr lang="en-US" sz="2400" dirty="0">
                <a:latin typeface="+mj-lt"/>
                <a:ea typeface="Times New Roman" panose="02020603050405020304" pitchFamily="18" charset="0"/>
                <a:cs typeface="Calibri" panose="020F0502020204030204" pitchFamily="34" charset="0"/>
              </a:rPr>
              <a:t>How have you </a:t>
            </a:r>
            <a:r>
              <a:rPr lang="en-US" sz="2400" dirty="0">
                <a:solidFill>
                  <a:schemeClr val="accent2"/>
                </a:solidFill>
                <a:latin typeface="+mj-lt"/>
                <a:ea typeface="Times New Roman" panose="02020603050405020304" pitchFamily="18" charset="0"/>
                <a:cs typeface="Calibri" panose="020F0502020204030204" pitchFamily="34" charset="0"/>
              </a:rPr>
              <a:t>supported providers in SNFs </a:t>
            </a:r>
            <a:r>
              <a:rPr lang="en-US" sz="2400" dirty="0">
                <a:latin typeface="+mj-lt"/>
                <a:ea typeface="Times New Roman" panose="02020603050405020304" pitchFamily="18" charset="0"/>
                <a:cs typeface="Calibri" panose="020F0502020204030204" pitchFamily="34" charset="0"/>
              </a:rPr>
              <a:t>and other settings in providing SUD treatment?</a:t>
            </a:r>
          </a:p>
          <a:p>
            <a:r>
              <a:rPr lang="en-US" sz="2400" dirty="0">
                <a:latin typeface="+mj-lt"/>
                <a:ea typeface="Times New Roman" panose="02020603050405020304" pitchFamily="18" charset="0"/>
                <a:cs typeface="Calibri" panose="020F0502020204030204" pitchFamily="34" charset="0"/>
              </a:rPr>
              <a:t>How do you involve the </a:t>
            </a:r>
            <a:r>
              <a:rPr lang="en-US" sz="2400" dirty="0">
                <a:solidFill>
                  <a:schemeClr val="accent2"/>
                </a:solidFill>
                <a:latin typeface="+mj-lt"/>
                <a:ea typeface="Times New Roman" panose="02020603050405020304" pitchFamily="18" charset="0"/>
                <a:cs typeface="Calibri" panose="020F0502020204030204" pitchFamily="34" charset="0"/>
              </a:rPr>
              <a:t>inter-disciplinary care team</a:t>
            </a:r>
            <a:r>
              <a:rPr lang="en-US" sz="2400" dirty="0">
                <a:latin typeface="+mj-lt"/>
                <a:ea typeface="Times New Roman" panose="02020603050405020304" pitchFamily="18" charset="0"/>
                <a:cs typeface="Calibri" panose="020F0502020204030204" pitchFamily="34" charset="0"/>
              </a:rPr>
              <a:t>?</a:t>
            </a:r>
          </a:p>
          <a:p>
            <a:r>
              <a:rPr lang="en-US" sz="2400" dirty="0">
                <a:latin typeface="+mj-lt"/>
                <a:ea typeface="Times New Roman" panose="02020603050405020304" pitchFamily="18" charset="0"/>
                <a:cs typeface="Calibri" panose="020F0502020204030204" pitchFamily="34" charset="0"/>
              </a:rPr>
              <a:t>What are </a:t>
            </a:r>
            <a:r>
              <a:rPr lang="en-US" sz="2400" dirty="0">
                <a:solidFill>
                  <a:schemeClr val="accent2"/>
                </a:solidFill>
                <a:latin typeface="+mj-lt"/>
                <a:ea typeface="Times New Roman" panose="02020603050405020304" pitchFamily="18" charset="0"/>
                <a:cs typeface="Calibri" panose="020F0502020204030204" pitchFamily="34" charset="0"/>
              </a:rPr>
              <a:t>successful models of integrated care </a:t>
            </a:r>
            <a:r>
              <a:rPr lang="en-US" sz="2400" dirty="0">
                <a:latin typeface="+mj-lt"/>
                <a:ea typeface="Times New Roman" panose="02020603050405020304" pitchFamily="18" charset="0"/>
                <a:cs typeface="Calibri" panose="020F0502020204030204" pitchFamily="34" charset="0"/>
              </a:rPr>
              <a:t>you have experienced?</a:t>
            </a:r>
          </a:p>
          <a:p>
            <a:r>
              <a:rPr lang="en-US" sz="2400" dirty="0">
                <a:latin typeface="+mj-lt"/>
                <a:ea typeface="Times New Roman" panose="02020603050405020304" pitchFamily="18" charset="0"/>
                <a:cs typeface="Calibri" panose="020F0502020204030204" pitchFamily="34" charset="0"/>
              </a:rPr>
              <a:t>What </a:t>
            </a:r>
            <a:r>
              <a:rPr lang="en-US" sz="2400" dirty="0">
                <a:solidFill>
                  <a:schemeClr val="accent2"/>
                </a:solidFill>
                <a:latin typeface="+mj-lt"/>
                <a:ea typeface="Times New Roman" panose="02020603050405020304" pitchFamily="18" charset="0"/>
                <a:cs typeface="Calibri" panose="020F0502020204030204" pitchFamily="34" charset="0"/>
              </a:rPr>
              <a:t>barriers to integrated care </a:t>
            </a:r>
            <a:r>
              <a:rPr lang="en-US" sz="2400" dirty="0">
                <a:latin typeface="+mj-lt"/>
                <a:ea typeface="Times New Roman" panose="02020603050405020304" pitchFamily="18" charset="0"/>
                <a:cs typeface="Calibri" panose="020F0502020204030204" pitchFamily="34" charset="0"/>
              </a:rPr>
              <a:t>do you still encounter?</a:t>
            </a:r>
          </a:p>
        </p:txBody>
      </p:sp>
    </p:spTree>
    <p:extLst>
      <p:ext uri="{BB962C8B-B14F-4D97-AF65-F5344CB8AC3E}">
        <p14:creationId xmlns:p14="http://schemas.microsoft.com/office/powerpoint/2010/main" val="7374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864EB7-5FBF-3CE4-8E76-1DCFB14B8468}"/>
              </a:ext>
            </a:extLst>
          </p:cNvPr>
          <p:cNvSpPr>
            <a:spLocks noGrp="1"/>
          </p:cNvSpPr>
          <p:nvPr>
            <p:ph type="title"/>
          </p:nvPr>
        </p:nvSpPr>
        <p:spPr>
          <a:xfrm>
            <a:off x="836676" y="548640"/>
            <a:ext cx="7626096" cy="1179576"/>
          </a:xfrm>
        </p:spPr>
        <p:txBody>
          <a:bodyPr>
            <a:normAutofit/>
          </a:bodyPr>
          <a:lstStyle/>
          <a:p>
            <a:r>
              <a:rPr lang="en-US" sz="3500" dirty="0"/>
              <a:t>Disclosures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D5EB64F-209B-F6CF-9FC9-85C7478B2086}"/>
              </a:ext>
            </a:extLst>
          </p:cNvPr>
          <p:cNvSpPr>
            <a:spLocks noGrp="1"/>
          </p:cNvSpPr>
          <p:nvPr>
            <p:ph idx="1"/>
          </p:nvPr>
        </p:nvSpPr>
        <p:spPr>
          <a:xfrm>
            <a:off x="836676" y="2276856"/>
            <a:ext cx="7626096" cy="4238243"/>
          </a:xfrm>
        </p:spPr>
        <p:txBody>
          <a:bodyPr vert="horz" lIns="91440" tIns="45720" rIns="91440" bIns="45720" rtlCol="0">
            <a:normAutofit fontScale="92500" lnSpcReduction="10000"/>
          </a:bodyPr>
          <a:lstStyle/>
          <a:p>
            <a:r>
              <a:rPr lang="en-US" sz="1600" b="0" i="0" u="none" strike="noStrike" dirty="0">
                <a:effectLst/>
                <a:latin typeface="Calibri"/>
                <a:ea typeface="Calibri"/>
                <a:cs typeface="Calibri"/>
              </a:rPr>
              <a:t>Drs. Ari &amp; </a:t>
            </a:r>
            <a:r>
              <a:rPr lang="en-US" sz="1600" b="0" i="0" u="none" strike="noStrike" dirty="0" err="1">
                <a:effectLst/>
                <a:latin typeface="Calibri"/>
                <a:ea typeface="Calibri"/>
                <a:cs typeface="Calibri"/>
              </a:rPr>
              <a:t>Landi</a:t>
            </a:r>
            <a:r>
              <a:rPr lang="en-US" sz="1600" b="0" i="0" u="none" strike="noStrike" dirty="0">
                <a:effectLst/>
                <a:latin typeface="Calibri"/>
                <a:ea typeface="Calibri"/>
                <a:cs typeface="Calibri"/>
              </a:rPr>
              <a:t> are supported by AHRQ under grant number R18HS027910-01.</a:t>
            </a:r>
            <a:r>
              <a:rPr lang="en-US" sz="1600" dirty="0">
                <a:latin typeface="Calibri"/>
                <a:ea typeface="Calibri"/>
                <a:cs typeface="Calibri"/>
              </a:rPr>
              <a:t> </a:t>
            </a:r>
            <a:endParaRPr lang="en-US" sz="1600" b="0" i="0" u="none" strike="noStrike" dirty="0">
              <a:effectLst/>
              <a:latin typeface="Calibri" panose="020F0502020204030204" pitchFamily="34" charset="0"/>
              <a:cs typeface="Calibri" panose="020F0502020204030204" pitchFamily="34" charset="0"/>
            </a:endParaRPr>
          </a:p>
          <a:p>
            <a:r>
              <a:rPr lang="en-US" sz="1600" dirty="0">
                <a:effectLst/>
                <a:latin typeface="Calibri"/>
                <a:ea typeface="MS Mincho"/>
                <a:cs typeface="Calibri"/>
              </a:rPr>
              <a:t>Dr. </a:t>
            </a:r>
            <a:r>
              <a:rPr lang="en-US" sz="1600" dirty="0" err="1">
                <a:effectLst/>
                <a:latin typeface="Calibri"/>
                <a:ea typeface="MS Mincho"/>
                <a:cs typeface="Calibri"/>
              </a:rPr>
              <a:t>Landi</a:t>
            </a:r>
            <a:r>
              <a:rPr lang="en-US" sz="1600" dirty="0">
                <a:effectLst/>
                <a:latin typeface="Calibri"/>
                <a:ea typeface="MS Mincho"/>
                <a:cs typeface="Calibri"/>
              </a:rPr>
              <a:t> is supported by the Health Resources and Services Administration (HRSA) of the U.S. Department of Health and Human Services (HHS) under grant numbers K01HP49062 &amp; U1QHP28728.</a:t>
            </a:r>
            <a:r>
              <a:rPr lang="en-US" sz="1600" dirty="0">
                <a:latin typeface="Calibri"/>
                <a:ea typeface="MS Mincho"/>
                <a:cs typeface="Calibri"/>
              </a:rPr>
              <a:t> </a:t>
            </a:r>
            <a:endParaRPr lang="en-US" sz="1600" dirty="0">
              <a:effectLst/>
              <a:latin typeface="Calibri" panose="020F0502020204030204" pitchFamily="34" charset="0"/>
              <a:ea typeface="MS Mincho" panose="02020609040205080304" pitchFamily="49" charset="-128"/>
              <a:cs typeface="Calibri" panose="020F0502020204030204" pitchFamily="34" charset="0"/>
            </a:endParaRPr>
          </a:p>
          <a:p>
            <a:r>
              <a:rPr lang="en-US" sz="1600" kern="0" dirty="0">
                <a:effectLst/>
                <a:latin typeface="Calibri"/>
                <a:ea typeface="Times New Roman" panose="02020603050405020304" pitchFamily="18" charset="0"/>
                <a:cs typeface="Calibri"/>
              </a:rPr>
              <a:t>Dr. Beiting receives support from the Health Resources and Services Administration (HRSA) of the U.S. Department of Health and Human Services (HHS) under grant number K01HP49070.</a:t>
            </a:r>
            <a:r>
              <a:rPr lang="en-US" sz="1600" kern="0" dirty="0">
                <a:latin typeface="Calibri"/>
                <a:ea typeface="Times New Roman" panose="02020603050405020304" pitchFamily="18" charset="0"/>
                <a:cs typeface="Calibri"/>
              </a:rPr>
              <a:t> </a:t>
            </a:r>
            <a:endParaRPr lang="en-US" sz="1600" dirty="0">
              <a:effectLst/>
              <a:latin typeface="Calibri" panose="020F0502020204030204" pitchFamily="34" charset="0"/>
              <a:ea typeface="MS Mincho" panose="02020609040205080304" pitchFamily="49" charset="-128"/>
              <a:cs typeface="Calibri" panose="020F0502020204030204" pitchFamily="34" charset="0"/>
            </a:endParaRPr>
          </a:p>
          <a:p>
            <a:r>
              <a:rPr lang="en-US" sz="1600" b="0" i="0" u="none" strike="noStrike" dirty="0">
                <a:effectLst/>
                <a:latin typeface="Calibri"/>
                <a:ea typeface="Calibri"/>
                <a:cs typeface="Calibri"/>
              </a:rPr>
              <a:t>Dr. </a:t>
            </a:r>
            <a:r>
              <a:rPr lang="en-US" sz="1600" b="0" i="0" u="none" strike="noStrike" dirty="0" err="1">
                <a:effectLst/>
                <a:latin typeface="Calibri"/>
                <a:ea typeface="Calibri"/>
                <a:cs typeface="Calibri"/>
              </a:rPr>
              <a:t>Groeger</a:t>
            </a:r>
            <a:r>
              <a:rPr lang="en-US" sz="1600" b="0" i="0" u="none" strike="noStrike" dirty="0">
                <a:effectLst/>
                <a:latin typeface="Calibri"/>
                <a:ea typeface="Calibri"/>
                <a:cs typeface="Calibri"/>
              </a:rPr>
              <a:t> is a member of the HRSA's Technical Advisory Panel on Opioids and Older Adults and is supported by the National Institute on Drug Abuse (NIDA) under grant number</a:t>
            </a:r>
            <a:r>
              <a:rPr lang="en-US" sz="1600" dirty="0">
                <a:latin typeface="Calibri"/>
                <a:ea typeface="Calibri"/>
                <a:cs typeface="Calibri"/>
              </a:rPr>
              <a:t> </a:t>
            </a:r>
            <a:r>
              <a:rPr lang="en-US" sz="1600" b="0" i="0" u="none" strike="noStrike" dirty="0">
                <a:effectLst/>
                <a:latin typeface="Calibri"/>
                <a:ea typeface="Calibri"/>
                <a:cs typeface="Calibri"/>
              </a:rPr>
              <a:t>K23DA055752.</a:t>
            </a:r>
            <a:endParaRPr lang="en-US" sz="1600" dirty="0">
              <a:latin typeface="Calibri"/>
              <a:ea typeface="Calibri"/>
              <a:cs typeface="Calibri"/>
            </a:endParaRPr>
          </a:p>
          <a:p>
            <a:r>
              <a:rPr lang="en-US" sz="1600" dirty="0">
                <a:ea typeface="+mn-lt"/>
                <a:cs typeface="+mn-lt"/>
              </a:rPr>
              <a:t>Dr. Han is supported by the following grants from the National Institutes of Health: K23DA043651 (NIDA) and R21DA058404 (NIDA). This presentation proposal was also made possible with help from the San Diego Center for AIDS Research (SD CFAR), an NIH-funded program (P30 AI036214).</a:t>
            </a:r>
          </a:p>
          <a:p>
            <a:r>
              <a:rPr lang="en-US" sz="1600" dirty="0">
                <a:ea typeface="+mn-lt"/>
                <a:cs typeface="+mn-lt"/>
              </a:rPr>
              <a:t>We have no conflicts of interest to disclose.</a:t>
            </a:r>
          </a:p>
          <a:p>
            <a:r>
              <a:rPr lang="en-US" sz="1600" kern="0" dirty="0">
                <a:effectLst/>
                <a:latin typeface="Calibri" panose="020F0502020204030204" pitchFamily="34" charset="0"/>
                <a:ea typeface="Times New Roman" panose="02020603050405020304" pitchFamily="18" charset="0"/>
                <a:cs typeface="Calibri" panose="020F0502020204030204" pitchFamily="34" charset="0"/>
              </a:rPr>
              <a:t>This information or content and conclusions are those of the author and should not be construed as the official position or policy of, nor should any endorsements be inferred by HRSA, AHRQ, NIDA, HHS or the U.S. Government</a:t>
            </a:r>
            <a:r>
              <a:rPr lang="en-US" sz="1600" kern="0" dirty="0">
                <a:latin typeface="Calibri" panose="020F0502020204030204" pitchFamily="34" charset="0"/>
                <a:ea typeface="Times New Roman" panose="02020603050405020304" pitchFamily="18" charset="0"/>
                <a:cs typeface="Calibri" panose="020F0502020204030204" pitchFamily="34" charset="0"/>
              </a:rPr>
              <a:t>.</a:t>
            </a:r>
            <a:endParaRPr lang="en-US" sz="16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44137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E60C0E3-9A85-3961-9E36-34ABFF98BFFF}"/>
              </a:ext>
            </a:extLst>
          </p:cNvPr>
          <p:cNvSpPr>
            <a:spLocks noGrp="1"/>
          </p:cNvSpPr>
          <p:nvPr>
            <p:ph type="title"/>
          </p:nvPr>
        </p:nvSpPr>
        <p:spPr>
          <a:xfrm>
            <a:off x="418657" y="1365472"/>
            <a:ext cx="8233853" cy="3564636"/>
          </a:xfrm>
        </p:spPr>
        <p:txBody>
          <a:bodyPr vert="horz" lIns="91440" tIns="45720" rIns="91440" bIns="45720" rtlCol="0" anchor="ctr">
            <a:normAutofit/>
          </a:bodyPr>
          <a:lstStyle/>
          <a:p>
            <a:r>
              <a:rPr lang="en-US" sz="6000" kern="1200" dirty="0">
                <a:solidFill>
                  <a:schemeClr val="tx1"/>
                </a:solidFill>
                <a:latin typeface="+mj-lt"/>
                <a:ea typeface="+mj-ea"/>
                <a:cs typeface="+mj-cs"/>
              </a:rPr>
              <a:t>Part 6: </a:t>
            </a:r>
            <a:br>
              <a:rPr lang="en-US" sz="6000" kern="1200" dirty="0">
                <a:solidFill>
                  <a:schemeClr val="tx1"/>
                </a:solidFill>
                <a:latin typeface="+mj-lt"/>
                <a:ea typeface="+mj-ea"/>
                <a:cs typeface="+mj-cs"/>
              </a:rPr>
            </a:br>
            <a:r>
              <a:rPr lang="en-US" sz="6000" kern="1200" dirty="0">
                <a:solidFill>
                  <a:schemeClr val="tx1"/>
                </a:solidFill>
                <a:effectLst/>
                <a:latin typeface="+mj-lt"/>
                <a:ea typeface="+mj-ea"/>
                <a:cs typeface="+mj-cs"/>
              </a:rPr>
              <a:t>Discussion and Wrap Up</a:t>
            </a:r>
            <a:endParaRPr lang="en-US" sz="6000" kern="1200" dirty="0">
              <a:solidFill>
                <a:schemeClr val="tx1"/>
              </a:solidFill>
              <a:latin typeface="+mj-lt"/>
              <a:ea typeface="+mj-ea"/>
              <a:cs typeface="+mj-cs"/>
            </a:endParaRPr>
          </a:p>
        </p:txBody>
      </p:sp>
      <p:sp>
        <p:nvSpPr>
          <p:cNvPr id="22" name="Rectangle 21">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96012"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208" y="5831269"/>
            <a:ext cx="81953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77613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767671-6480-8010-46A3-4536C62C68E1}"/>
              </a:ext>
            </a:extLst>
          </p:cNvPr>
          <p:cNvSpPr>
            <a:spLocks noGrp="1"/>
          </p:cNvSpPr>
          <p:nvPr>
            <p:ph type="title"/>
          </p:nvPr>
        </p:nvSpPr>
        <p:spPr>
          <a:xfrm>
            <a:off x="836676" y="548640"/>
            <a:ext cx="7626096" cy="1179576"/>
          </a:xfrm>
        </p:spPr>
        <p:txBody>
          <a:bodyPr>
            <a:normAutofit/>
          </a:bodyPr>
          <a:lstStyle/>
          <a:p>
            <a:r>
              <a:rPr lang="en-US" sz="3500" dirty="0">
                <a:ea typeface="Calibri Light"/>
                <a:cs typeface="Calibri Light"/>
              </a:rPr>
              <a:t>Reflection</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A09F75B-FA9E-C382-075C-60BB16342F6F}"/>
              </a:ext>
            </a:extLst>
          </p:cNvPr>
          <p:cNvSpPr>
            <a:spLocks noGrp="1"/>
          </p:cNvSpPr>
          <p:nvPr>
            <p:ph idx="1"/>
          </p:nvPr>
        </p:nvSpPr>
        <p:spPr>
          <a:xfrm>
            <a:off x="836676" y="2481943"/>
            <a:ext cx="7626096" cy="3947432"/>
          </a:xfrm>
        </p:spPr>
        <p:txBody>
          <a:bodyPr vert="horz" lIns="91440" tIns="45720" rIns="91440" bIns="45720" rtlCol="0">
            <a:normAutofit fontScale="92500" lnSpcReduction="20000"/>
          </a:bodyPr>
          <a:lstStyle/>
          <a:p>
            <a:r>
              <a:rPr lang="en-US" dirty="0">
                <a:effectLst/>
                <a:latin typeface="+mj-lt"/>
                <a:ea typeface="Times New Roman" panose="02020603050405020304" pitchFamily="18" charset="0"/>
                <a:cs typeface="Calibri" panose="020F0502020204030204" pitchFamily="34" charset="0"/>
              </a:rPr>
              <a:t>Please take a moment to write down a personal commitment in the coming year: </a:t>
            </a:r>
          </a:p>
          <a:p>
            <a:pPr lvl="1"/>
            <a:r>
              <a:rPr lang="en-US" sz="2800" dirty="0">
                <a:latin typeface="+mj-lt"/>
                <a:ea typeface="Times New Roman" panose="02020603050405020304" pitchFamily="18" charset="0"/>
                <a:cs typeface="Calibri" panose="020F0502020204030204" pitchFamily="34" charset="0"/>
              </a:rPr>
              <a:t>What can you do to make</a:t>
            </a:r>
            <a:r>
              <a:rPr lang="en-US" sz="2800" dirty="0">
                <a:solidFill>
                  <a:schemeClr val="accent2"/>
                </a:solidFill>
                <a:latin typeface="+mj-lt"/>
                <a:ea typeface="Times New Roman" panose="02020603050405020304" pitchFamily="18" charset="0"/>
                <a:cs typeface="Calibri" panose="020F0502020204030204" pitchFamily="34" charset="0"/>
              </a:rPr>
              <a:t> your OUD care more age-friendly?</a:t>
            </a:r>
            <a:r>
              <a:rPr lang="en-US" sz="2800" dirty="0">
                <a:latin typeface="+mj-lt"/>
                <a:ea typeface="Times New Roman" panose="02020603050405020304" pitchFamily="18" charset="0"/>
                <a:cs typeface="Calibri" panose="020F0502020204030204" pitchFamily="34" charset="0"/>
              </a:rPr>
              <a:t> </a:t>
            </a:r>
          </a:p>
          <a:p>
            <a:pPr lvl="1"/>
            <a:r>
              <a:rPr lang="en-US" sz="2800" dirty="0">
                <a:effectLst/>
                <a:latin typeface="+mj-lt"/>
                <a:ea typeface="Times New Roman" panose="02020603050405020304" pitchFamily="18" charset="0"/>
                <a:cs typeface="Calibri" panose="020F0502020204030204" pitchFamily="34" charset="0"/>
              </a:rPr>
              <a:t>What can you do to </a:t>
            </a:r>
            <a:r>
              <a:rPr lang="en-US" sz="2800" dirty="0">
                <a:solidFill>
                  <a:schemeClr val="accent2"/>
                </a:solidFill>
                <a:effectLst/>
                <a:latin typeface="+mj-lt"/>
                <a:ea typeface="Times New Roman" panose="02020603050405020304" pitchFamily="18" charset="0"/>
                <a:cs typeface="Calibri" panose="020F0502020204030204" pitchFamily="34" charset="0"/>
              </a:rPr>
              <a:t>integrate OUD care </a:t>
            </a:r>
            <a:r>
              <a:rPr lang="en-US" sz="2800" dirty="0">
                <a:effectLst/>
                <a:latin typeface="+mj-lt"/>
                <a:ea typeface="Times New Roman" panose="02020603050405020304" pitchFamily="18" charset="0"/>
                <a:cs typeface="Calibri" panose="020F0502020204030204" pitchFamily="34" charset="0"/>
              </a:rPr>
              <a:t>into your care for older adults? </a:t>
            </a:r>
          </a:p>
          <a:p>
            <a:pPr lvl="1"/>
            <a:r>
              <a:rPr lang="en-US" sz="2800" dirty="0">
                <a:latin typeface="+mj-lt"/>
                <a:ea typeface="Times New Roman" panose="02020603050405020304" pitchFamily="18" charset="0"/>
                <a:cs typeface="Calibri" panose="020F0502020204030204" pitchFamily="34" charset="0"/>
              </a:rPr>
              <a:t>What is </a:t>
            </a:r>
            <a:r>
              <a:rPr lang="en-US" sz="2800" dirty="0">
                <a:solidFill>
                  <a:schemeClr val="accent2"/>
                </a:solidFill>
                <a:latin typeface="+mj-lt"/>
                <a:ea typeface="Times New Roman" panose="02020603050405020304" pitchFamily="18" charset="0"/>
                <a:cs typeface="Calibri" panose="020F0502020204030204" pitchFamily="34" charset="0"/>
              </a:rPr>
              <a:t>one tool </a:t>
            </a:r>
            <a:r>
              <a:rPr lang="en-US" sz="2800" dirty="0">
                <a:latin typeface="+mj-lt"/>
                <a:ea typeface="Times New Roman" panose="02020603050405020304" pitchFamily="18" charset="0"/>
                <a:cs typeface="Calibri" panose="020F0502020204030204" pitchFamily="34" charset="0"/>
              </a:rPr>
              <a:t>you want to start using in  your practice? </a:t>
            </a:r>
          </a:p>
          <a:p>
            <a:pPr lvl="1"/>
            <a:endParaRPr lang="en-US" sz="2800" dirty="0">
              <a:latin typeface="+mj-lt"/>
              <a:ea typeface="Times New Roman" panose="02020603050405020304" pitchFamily="18" charset="0"/>
              <a:cs typeface="Calibri" panose="020F0502020204030204" pitchFamily="34" charset="0"/>
            </a:endParaRPr>
          </a:p>
          <a:p>
            <a:r>
              <a:rPr lang="en-US" dirty="0">
                <a:effectLst/>
                <a:latin typeface="+mj-lt"/>
                <a:ea typeface="Times New Roman" panose="02020603050405020304" pitchFamily="18" charset="0"/>
                <a:cs typeface="Calibri" panose="020F0502020204030204" pitchFamily="34" charset="0"/>
              </a:rPr>
              <a:t>After a few minutes we will </a:t>
            </a:r>
            <a:r>
              <a:rPr lang="en-US" dirty="0">
                <a:latin typeface="+mj-lt"/>
                <a:ea typeface="Times New Roman" panose="02020603050405020304" pitchFamily="18" charset="0"/>
                <a:cs typeface="Calibri" panose="020F0502020204030204" pitchFamily="34" charset="0"/>
              </a:rPr>
              <a:t>invite</a:t>
            </a:r>
            <a:r>
              <a:rPr lang="en-US" dirty="0">
                <a:effectLst/>
                <a:latin typeface="+mj-lt"/>
                <a:ea typeface="Times New Roman" panose="02020603050405020304" pitchFamily="18" charset="0"/>
                <a:cs typeface="Calibri" panose="020F0502020204030204" pitchFamily="34" charset="0"/>
              </a:rPr>
              <a:t> you to share your committed change</a:t>
            </a:r>
            <a:r>
              <a:rPr lang="en-US" spc="200" dirty="0">
                <a:effectLst/>
                <a:latin typeface="+mj-lt"/>
                <a:ea typeface="Times New Roman" panose="02020603050405020304" pitchFamily="18" charset="0"/>
                <a:cs typeface="Calibri" panose="020F0502020204030204" pitchFamily="34" charset="0"/>
              </a:rPr>
              <a:t> </a:t>
            </a:r>
            <a:r>
              <a:rPr lang="en-US" dirty="0">
                <a:effectLst/>
                <a:latin typeface="+mj-lt"/>
                <a:ea typeface="Times New Roman" panose="02020603050405020304" pitchFamily="18" charset="0"/>
                <a:cs typeface="Calibri" panose="020F0502020204030204" pitchFamily="34" charset="0"/>
              </a:rPr>
              <a:t>with the group</a:t>
            </a:r>
            <a:endParaRPr lang="en-US" dirty="0">
              <a:latin typeface="+mj-lt"/>
              <a:cs typeface="Calibri" panose="020F0502020204030204" pitchFamily="34" charset="0"/>
            </a:endParaRPr>
          </a:p>
        </p:txBody>
      </p:sp>
      <p:pic>
        <p:nvPicPr>
          <p:cNvPr id="4" name="Picture 3">
            <a:extLst>
              <a:ext uri="{FF2B5EF4-FFF2-40B4-BE49-F238E27FC236}">
                <a16:creationId xmlns:a16="http://schemas.microsoft.com/office/drawing/2014/main" id="{E2A446E2-A423-2C08-80CE-F418443A5FB4}"/>
              </a:ext>
            </a:extLst>
          </p:cNvPr>
          <p:cNvPicPr>
            <a:picLocks noChangeAspect="1"/>
          </p:cNvPicPr>
          <p:nvPr/>
        </p:nvPicPr>
        <p:blipFill>
          <a:blip r:embed="rId3"/>
          <a:stretch>
            <a:fillRect/>
          </a:stretch>
        </p:blipFill>
        <p:spPr>
          <a:xfrm>
            <a:off x="6858000" y="132080"/>
            <a:ext cx="1769364" cy="1747520"/>
          </a:xfrm>
          <a:prstGeom prst="rect">
            <a:avLst/>
          </a:prstGeom>
        </p:spPr>
      </p:pic>
      <p:sp>
        <p:nvSpPr>
          <p:cNvPr id="5" name="TextBox 4">
            <a:extLst>
              <a:ext uri="{FF2B5EF4-FFF2-40B4-BE49-F238E27FC236}">
                <a16:creationId xmlns:a16="http://schemas.microsoft.com/office/drawing/2014/main" id="{DB27B915-750F-FE57-5CD8-7DA0E22D303E}"/>
              </a:ext>
            </a:extLst>
          </p:cNvPr>
          <p:cNvSpPr txBox="1"/>
          <p:nvPr/>
        </p:nvSpPr>
        <p:spPr>
          <a:xfrm>
            <a:off x="5999919" y="2006043"/>
            <a:ext cx="2838854" cy="369332"/>
          </a:xfrm>
          <a:prstGeom prst="rect">
            <a:avLst/>
          </a:prstGeom>
          <a:noFill/>
        </p:spPr>
        <p:txBody>
          <a:bodyPr wrap="none" rtlCol="0">
            <a:spAutoFit/>
          </a:bodyPr>
          <a:lstStyle/>
          <a:p>
            <a:r>
              <a:rPr lang="en-US" dirty="0"/>
              <a:t>Type up your reflection here</a:t>
            </a:r>
          </a:p>
        </p:txBody>
      </p:sp>
      <p:cxnSp>
        <p:nvCxnSpPr>
          <p:cNvPr id="7" name="Curved Connector 6">
            <a:extLst>
              <a:ext uri="{FF2B5EF4-FFF2-40B4-BE49-F238E27FC236}">
                <a16:creationId xmlns:a16="http://schemas.microsoft.com/office/drawing/2014/main" id="{575C5DCF-B062-860A-9CC0-74CE58306790}"/>
              </a:ext>
            </a:extLst>
          </p:cNvPr>
          <p:cNvCxnSpPr>
            <a:stCxn id="5" idx="1"/>
            <a:endCxn id="4" idx="1"/>
          </p:cNvCxnSpPr>
          <p:nvPr/>
        </p:nvCxnSpPr>
        <p:spPr>
          <a:xfrm rot="10800000" flipH="1">
            <a:off x="5999918" y="1005841"/>
            <a:ext cx="858081" cy="1184869"/>
          </a:xfrm>
          <a:prstGeom prst="curvedConnector3">
            <a:avLst>
              <a:gd name="adj1" fmla="val -2664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6938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82FCB-C270-6684-0959-27EBCBD427FF}"/>
              </a:ext>
            </a:extLst>
          </p:cNvPr>
          <p:cNvSpPr>
            <a:spLocks noGrp="1"/>
          </p:cNvSpPr>
          <p:nvPr>
            <p:ph type="title"/>
          </p:nvPr>
        </p:nvSpPr>
        <p:spPr>
          <a:xfrm>
            <a:off x="630936" y="256032"/>
            <a:ext cx="7879842" cy="1014984"/>
          </a:xfrm>
        </p:spPr>
        <p:txBody>
          <a:bodyPr anchor="b">
            <a:normAutofit/>
          </a:bodyPr>
          <a:lstStyle/>
          <a:p>
            <a:r>
              <a:rPr lang="en-US" dirty="0">
                <a:ea typeface="Calibri Light"/>
                <a:cs typeface="Calibri Light"/>
              </a:rPr>
              <a:t>Take Home Points</a:t>
            </a:r>
            <a:endParaRPr lang="en-US"/>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14DDFAC-5C84-CAE1-5435-6F9F674F6CFB}"/>
              </a:ext>
            </a:extLst>
          </p:cNvPr>
          <p:cNvGraphicFramePr>
            <a:graphicFrameLocks noGrp="1"/>
          </p:cNvGraphicFramePr>
          <p:nvPr>
            <p:ph idx="1"/>
            <p:extLst>
              <p:ext uri="{D42A27DB-BD31-4B8C-83A1-F6EECF244321}">
                <p14:modId xmlns:p14="http://schemas.microsoft.com/office/powerpoint/2010/main" val="1536881261"/>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6071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251312"/>
            <a:ext cx="7879842" cy="1010264"/>
          </a:xfrm>
        </p:spPr>
        <p:txBody>
          <a:bodyPr anchor="ctr">
            <a:normAutofit/>
          </a:bodyPr>
          <a:lstStyle/>
          <a:p>
            <a:r>
              <a:rPr lang="en-US" dirty="0"/>
              <a:t>Questions? </a:t>
            </a:r>
          </a:p>
        </p:txBody>
      </p:sp>
      <p:sp>
        <p:nvSpPr>
          <p:cNvPr id="2059" name="Rectangle 2058">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96012"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1" name="Rectangle 2060">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38086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descr="A person wearing glasses and a white lab coat&#10;&#10;Description automatically generated">
            <a:extLst>
              <a:ext uri="{FF2B5EF4-FFF2-40B4-BE49-F238E27FC236}">
                <a16:creationId xmlns:a16="http://schemas.microsoft.com/office/drawing/2014/main" id="{E6BC2A10-7CF0-5C7F-DC5C-918044F43EF6}"/>
              </a:ext>
            </a:extLst>
          </p:cNvPr>
          <p:cNvPicPr>
            <a:picLocks noChangeAspect="1"/>
          </p:cNvPicPr>
          <p:nvPr/>
        </p:nvPicPr>
        <p:blipFill>
          <a:blip r:embed="rId3"/>
          <a:stretch>
            <a:fillRect/>
          </a:stretch>
        </p:blipFill>
        <p:spPr>
          <a:xfrm>
            <a:off x="1677877" y="4029571"/>
            <a:ext cx="875723" cy="1313586"/>
          </a:xfrm>
          <a:prstGeom prst="rect">
            <a:avLst/>
          </a:prstGeom>
        </p:spPr>
      </p:pic>
      <p:sp>
        <p:nvSpPr>
          <p:cNvPr id="7" name="TextBox 6">
            <a:extLst>
              <a:ext uri="{FF2B5EF4-FFF2-40B4-BE49-F238E27FC236}">
                <a16:creationId xmlns:a16="http://schemas.microsoft.com/office/drawing/2014/main" id="{3B312364-E9A9-2AC8-BDB9-99C0E00E8479}"/>
              </a:ext>
            </a:extLst>
          </p:cNvPr>
          <p:cNvSpPr txBox="1"/>
          <p:nvPr/>
        </p:nvSpPr>
        <p:spPr>
          <a:xfrm>
            <a:off x="1474473" y="5482884"/>
            <a:ext cx="1531188" cy="705321"/>
          </a:xfrm>
          <a:prstGeom prst="rect">
            <a:avLst/>
          </a:prstGeom>
          <a:noFill/>
        </p:spPr>
        <p:txBody>
          <a:bodyPr wrap="none" rtlCol="0">
            <a:spAutoFit/>
          </a:bodyPr>
          <a:lstStyle/>
          <a:p>
            <a:pPr defTabSz="379476"/>
            <a:r>
              <a:rPr lang="en-US" sz="996" kern="1200">
                <a:solidFill>
                  <a:schemeClr val="tx1"/>
                </a:solidFill>
                <a:latin typeface="+mj-lt"/>
                <a:ea typeface="+mn-ea"/>
                <a:cs typeface="+mn-cs"/>
              </a:rPr>
              <a:t>A. Justine Landi, MD</a:t>
            </a:r>
          </a:p>
          <a:p>
            <a:pPr defTabSz="379476"/>
            <a:r>
              <a:rPr lang="en-US" sz="996" kern="1200">
                <a:solidFill>
                  <a:schemeClr val="tx1"/>
                </a:solidFill>
                <a:latin typeface="+mj-lt"/>
                <a:ea typeface="+mn-ea"/>
                <a:cs typeface="+mn-cs"/>
              </a:rPr>
              <a:t>University of Chicago</a:t>
            </a:r>
          </a:p>
          <a:p>
            <a:pPr defTabSz="379476"/>
            <a:r>
              <a:rPr lang="en-US" sz="996" kern="1200">
                <a:solidFill>
                  <a:schemeClr val="tx1"/>
                </a:solidFill>
                <a:latin typeface="+mj-lt"/>
                <a:ea typeface="+mn-ea"/>
                <a:cs typeface="+mn-cs"/>
                <a:hlinkClick r:id="rId4"/>
              </a:rPr>
              <a:t>alandi@bsd.uchicago.edu</a:t>
            </a:r>
            <a:r>
              <a:rPr lang="en-US" sz="996" kern="1200">
                <a:solidFill>
                  <a:schemeClr val="tx1"/>
                </a:solidFill>
                <a:latin typeface="+mj-lt"/>
                <a:ea typeface="+mn-ea"/>
                <a:cs typeface="+mn-cs"/>
              </a:rPr>
              <a:t> </a:t>
            </a:r>
          </a:p>
          <a:p>
            <a:pPr defTabSz="379476"/>
            <a:r>
              <a:rPr lang="en-US" sz="996" kern="1200">
                <a:solidFill>
                  <a:schemeClr val="tx1"/>
                </a:solidFill>
                <a:latin typeface="+mj-lt"/>
                <a:ea typeface="+mn-ea"/>
                <a:cs typeface="+mn-cs"/>
              </a:rPr>
              <a:t>@</a:t>
            </a:r>
            <a:r>
              <a:rPr lang="en-US" sz="996" kern="1200" err="1">
                <a:solidFill>
                  <a:schemeClr val="tx1"/>
                </a:solidFill>
                <a:latin typeface="+mj-lt"/>
                <a:ea typeface="+mn-ea"/>
                <a:cs typeface="+mn-cs"/>
              </a:rPr>
              <a:t>Justine_Landi</a:t>
            </a:r>
            <a:endParaRPr lang="en-US" sz="1200">
              <a:latin typeface="+mj-lt"/>
            </a:endParaRPr>
          </a:p>
        </p:txBody>
      </p:sp>
      <p:sp>
        <p:nvSpPr>
          <p:cNvPr id="8" name="TextBox 7">
            <a:extLst>
              <a:ext uri="{FF2B5EF4-FFF2-40B4-BE49-F238E27FC236}">
                <a16:creationId xmlns:a16="http://schemas.microsoft.com/office/drawing/2014/main" id="{223AEFC8-11E6-58F1-159D-01A5D0BA1C31}"/>
              </a:ext>
            </a:extLst>
          </p:cNvPr>
          <p:cNvSpPr txBox="1"/>
          <p:nvPr/>
        </p:nvSpPr>
        <p:spPr>
          <a:xfrm>
            <a:off x="2847835" y="3047206"/>
            <a:ext cx="1630575" cy="705321"/>
          </a:xfrm>
          <a:prstGeom prst="rect">
            <a:avLst/>
          </a:prstGeom>
          <a:noFill/>
        </p:spPr>
        <p:txBody>
          <a:bodyPr wrap="none" rtlCol="0">
            <a:spAutoFit/>
          </a:bodyPr>
          <a:lstStyle/>
          <a:p>
            <a:pPr defTabSz="379476"/>
            <a:r>
              <a:rPr lang="en-US" sz="996" kern="1200" dirty="0">
                <a:solidFill>
                  <a:schemeClr val="tx1"/>
                </a:solidFill>
                <a:latin typeface="+mj-lt"/>
                <a:ea typeface="+mn-ea"/>
                <a:cs typeface="+mn-cs"/>
              </a:rPr>
              <a:t>Kimberly Beiting, MD</a:t>
            </a:r>
          </a:p>
          <a:p>
            <a:pPr defTabSz="379476"/>
            <a:r>
              <a:rPr lang="en-US" sz="996" kern="1200" dirty="0">
                <a:solidFill>
                  <a:schemeClr val="tx1"/>
                </a:solidFill>
                <a:latin typeface="+mj-lt"/>
                <a:ea typeface="+mn-ea"/>
                <a:cs typeface="+mn-cs"/>
              </a:rPr>
              <a:t>Vanderbilt University</a:t>
            </a:r>
          </a:p>
          <a:p>
            <a:pPr defTabSz="379476"/>
            <a:r>
              <a:rPr lang="en-US" sz="996" kern="1200" dirty="0">
                <a:solidFill>
                  <a:schemeClr val="tx1"/>
                </a:solidFill>
                <a:latin typeface="+mj-lt"/>
                <a:ea typeface="+mn-ea"/>
                <a:cs typeface="+mn-cs"/>
                <a:hlinkClick r:id="rId5"/>
              </a:rPr>
              <a:t>kimberly.beiting@vumc.org</a:t>
            </a:r>
            <a:r>
              <a:rPr lang="en-US" sz="996" kern="1200" dirty="0">
                <a:solidFill>
                  <a:schemeClr val="tx1"/>
                </a:solidFill>
                <a:latin typeface="+mj-lt"/>
                <a:ea typeface="+mn-ea"/>
                <a:cs typeface="+mn-cs"/>
              </a:rPr>
              <a:t> </a:t>
            </a:r>
          </a:p>
          <a:p>
            <a:pPr defTabSz="379476"/>
            <a:r>
              <a:rPr lang="en-US" sz="996" kern="1200" dirty="0">
                <a:solidFill>
                  <a:schemeClr val="tx1"/>
                </a:solidFill>
                <a:latin typeface="+mj-lt"/>
                <a:ea typeface="+mn-ea"/>
                <a:cs typeface="+mn-cs"/>
              </a:rPr>
              <a:t>@</a:t>
            </a:r>
            <a:r>
              <a:rPr lang="en-US" sz="996" kern="1200" dirty="0" err="1">
                <a:solidFill>
                  <a:schemeClr val="tx1"/>
                </a:solidFill>
                <a:latin typeface="+mj-lt"/>
                <a:ea typeface="+mn-ea"/>
                <a:cs typeface="+mn-cs"/>
              </a:rPr>
              <a:t>kimberlybeiting</a:t>
            </a:r>
            <a:endParaRPr lang="en-US" sz="1200" dirty="0">
              <a:latin typeface="+mj-lt"/>
            </a:endParaRPr>
          </a:p>
        </p:txBody>
      </p:sp>
      <p:sp>
        <p:nvSpPr>
          <p:cNvPr id="12" name="TextBox 11">
            <a:extLst>
              <a:ext uri="{FF2B5EF4-FFF2-40B4-BE49-F238E27FC236}">
                <a16:creationId xmlns:a16="http://schemas.microsoft.com/office/drawing/2014/main" id="{70C6E3B3-6C8B-A85D-F2F9-3034048ED4BA}"/>
              </a:ext>
            </a:extLst>
          </p:cNvPr>
          <p:cNvSpPr txBox="1"/>
          <p:nvPr/>
        </p:nvSpPr>
        <p:spPr>
          <a:xfrm>
            <a:off x="6155543" y="5500595"/>
            <a:ext cx="1755609" cy="705321"/>
          </a:xfrm>
          <a:prstGeom prst="rect">
            <a:avLst/>
          </a:prstGeom>
          <a:noFill/>
        </p:spPr>
        <p:txBody>
          <a:bodyPr wrap="none" lIns="91440" tIns="45720" rIns="91440" bIns="45720" rtlCol="0" anchor="t">
            <a:spAutoFit/>
          </a:bodyPr>
          <a:lstStyle/>
          <a:p>
            <a:pPr defTabSz="379476"/>
            <a:r>
              <a:rPr lang="en-US" sz="996" kern="1200">
                <a:solidFill>
                  <a:schemeClr val="tx1"/>
                </a:solidFill>
                <a:latin typeface="+mj-lt"/>
                <a:ea typeface="+mn-ea"/>
                <a:cs typeface="+mn-cs"/>
              </a:rPr>
              <a:t>Vassiliki </a:t>
            </a:r>
            <a:r>
              <a:rPr lang="en-US" sz="996" kern="1200" err="1">
                <a:solidFill>
                  <a:schemeClr val="tx1"/>
                </a:solidFill>
                <a:latin typeface="+mj-lt"/>
                <a:ea typeface="+mn-ea"/>
                <a:cs typeface="+mn-cs"/>
              </a:rPr>
              <a:t>Pravodelov</a:t>
            </a:r>
            <a:r>
              <a:rPr lang="en-US" sz="996" kern="1200">
                <a:solidFill>
                  <a:schemeClr val="tx1"/>
                </a:solidFill>
                <a:latin typeface="+mj-lt"/>
                <a:ea typeface="+mn-ea"/>
                <a:cs typeface="+mn-cs"/>
              </a:rPr>
              <a:t>, MD, FACP</a:t>
            </a:r>
          </a:p>
          <a:p>
            <a:pPr defTabSz="379476"/>
            <a:r>
              <a:rPr lang="en-US" sz="996" kern="1200">
                <a:solidFill>
                  <a:schemeClr val="tx1"/>
                </a:solidFill>
                <a:latin typeface="+mj-lt"/>
                <a:ea typeface="+mn-ea"/>
                <a:cs typeface="+mn-cs"/>
              </a:rPr>
              <a:t>Boston University </a:t>
            </a:r>
            <a:endParaRPr lang="en-US" sz="996" kern="1200">
              <a:solidFill>
                <a:schemeClr val="tx1"/>
              </a:solidFill>
              <a:latin typeface="+mj-lt"/>
              <a:ea typeface="+mn-ea"/>
              <a:cs typeface="Calibri"/>
            </a:endParaRPr>
          </a:p>
          <a:p>
            <a:pPr defTabSz="379476"/>
            <a:r>
              <a:rPr lang="en-US" sz="996" kern="1200">
                <a:solidFill>
                  <a:schemeClr val="tx1"/>
                </a:solidFill>
                <a:latin typeface="+mj-lt"/>
                <a:ea typeface="+mn-ea"/>
                <a:cs typeface="Calibri"/>
              </a:rPr>
              <a:t>Boston Medical Center</a:t>
            </a:r>
            <a:endParaRPr lang="en-US" sz="996" kern="1200">
              <a:solidFill>
                <a:schemeClr val="tx1"/>
              </a:solidFill>
              <a:latin typeface="+mj-lt"/>
              <a:ea typeface="+mn-ea"/>
              <a:cs typeface="+mn-cs"/>
            </a:endParaRPr>
          </a:p>
          <a:p>
            <a:pPr defTabSz="379476"/>
            <a:r>
              <a:rPr lang="en-US" sz="996" kern="1200">
                <a:solidFill>
                  <a:schemeClr val="tx1"/>
                </a:solidFill>
                <a:latin typeface="+mj-lt"/>
                <a:ea typeface="+mn-ea"/>
                <a:cs typeface="+mn-cs"/>
                <a:hlinkClick r:id="rId6"/>
              </a:rPr>
              <a:t>Vassiliki.pravodelov@bmc.org</a:t>
            </a:r>
            <a:r>
              <a:rPr lang="en-US" sz="996" kern="1200">
                <a:solidFill>
                  <a:schemeClr val="tx1"/>
                </a:solidFill>
                <a:latin typeface="+mj-lt"/>
                <a:ea typeface="+mn-ea"/>
                <a:cs typeface="+mn-cs"/>
              </a:rPr>
              <a:t> </a:t>
            </a:r>
            <a:endParaRPr lang="en-US" sz="1200">
              <a:latin typeface="+mj-lt"/>
            </a:endParaRPr>
          </a:p>
        </p:txBody>
      </p:sp>
      <p:sp>
        <p:nvSpPr>
          <p:cNvPr id="14" name="TextBox 13">
            <a:extLst>
              <a:ext uri="{FF2B5EF4-FFF2-40B4-BE49-F238E27FC236}">
                <a16:creationId xmlns:a16="http://schemas.microsoft.com/office/drawing/2014/main" id="{930E8358-9DBC-DD08-5C56-015B45A6617F}"/>
              </a:ext>
            </a:extLst>
          </p:cNvPr>
          <p:cNvSpPr txBox="1"/>
          <p:nvPr/>
        </p:nvSpPr>
        <p:spPr>
          <a:xfrm>
            <a:off x="1125421" y="3060427"/>
            <a:ext cx="1620957" cy="705321"/>
          </a:xfrm>
          <a:prstGeom prst="rect">
            <a:avLst/>
          </a:prstGeom>
          <a:noFill/>
        </p:spPr>
        <p:txBody>
          <a:bodyPr wrap="none" rtlCol="0">
            <a:spAutoFit/>
          </a:bodyPr>
          <a:lstStyle/>
          <a:p>
            <a:pPr defTabSz="379476"/>
            <a:r>
              <a:rPr lang="en-US" sz="996" kern="1200">
                <a:solidFill>
                  <a:schemeClr val="tx1"/>
                </a:solidFill>
                <a:latin typeface="+mj-lt"/>
                <a:ea typeface="+mn-ea"/>
                <a:cs typeface="+mn-cs"/>
              </a:rPr>
              <a:t>Mim Ari, MD</a:t>
            </a:r>
          </a:p>
          <a:p>
            <a:pPr defTabSz="379476"/>
            <a:r>
              <a:rPr lang="en-US" sz="996" kern="1200">
                <a:solidFill>
                  <a:schemeClr val="tx1"/>
                </a:solidFill>
                <a:latin typeface="+mj-lt"/>
                <a:ea typeface="+mn-ea"/>
                <a:cs typeface="+mn-cs"/>
              </a:rPr>
              <a:t>University of Chicago</a:t>
            </a:r>
          </a:p>
          <a:p>
            <a:pPr defTabSz="379476"/>
            <a:r>
              <a:rPr lang="en-US" sz="996" kern="1200">
                <a:solidFill>
                  <a:schemeClr val="tx1"/>
                </a:solidFill>
                <a:latin typeface="+mj-lt"/>
                <a:ea typeface="+mn-ea"/>
                <a:cs typeface="+mn-cs"/>
                <a:hlinkClick r:id="rId7"/>
              </a:rPr>
              <a:t>Mim.ari@bsd.uchicago.edu</a:t>
            </a:r>
            <a:r>
              <a:rPr lang="en-US" sz="996" kern="1200">
                <a:solidFill>
                  <a:schemeClr val="tx1"/>
                </a:solidFill>
                <a:latin typeface="+mj-lt"/>
                <a:ea typeface="+mn-ea"/>
                <a:cs typeface="+mn-cs"/>
              </a:rPr>
              <a:t> </a:t>
            </a:r>
          </a:p>
          <a:p>
            <a:pPr defTabSz="379476"/>
            <a:r>
              <a:rPr lang="en-US" sz="996" kern="1200">
                <a:solidFill>
                  <a:schemeClr val="tx1"/>
                </a:solidFill>
                <a:latin typeface="+mj-lt"/>
                <a:ea typeface="+mn-ea"/>
                <a:cs typeface="+mn-cs"/>
              </a:rPr>
              <a:t>@</a:t>
            </a:r>
            <a:r>
              <a:rPr lang="en-US" sz="996" kern="1200" err="1">
                <a:solidFill>
                  <a:schemeClr val="tx1"/>
                </a:solidFill>
                <a:latin typeface="+mj-lt"/>
                <a:ea typeface="+mn-ea"/>
                <a:cs typeface="+mn-cs"/>
              </a:rPr>
              <a:t>Mim_Ari</a:t>
            </a:r>
            <a:endParaRPr lang="en-US" sz="1200">
              <a:latin typeface="+mj-lt"/>
            </a:endParaRPr>
          </a:p>
        </p:txBody>
      </p:sp>
      <p:pic>
        <p:nvPicPr>
          <p:cNvPr id="3" name="Picture 2" descr="A person smiling at camera&#10;&#10;Description automatically generated"/>
          <p:cNvPicPr>
            <a:picLocks noChangeAspect="1"/>
          </p:cNvPicPr>
          <p:nvPr/>
        </p:nvPicPr>
        <p:blipFill>
          <a:blip r:embed="rId8"/>
          <a:stretch>
            <a:fillRect/>
          </a:stretch>
        </p:blipFill>
        <p:spPr>
          <a:xfrm flipH="1">
            <a:off x="1260188" y="1668800"/>
            <a:ext cx="876924" cy="1282701"/>
          </a:xfrm>
          <a:prstGeom prst="rect">
            <a:avLst/>
          </a:prstGeom>
        </p:spPr>
      </p:pic>
      <p:pic>
        <p:nvPicPr>
          <p:cNvPr id="5" name="Picture 5" descr="A picture containing person, wall, indoor, posing&#10;&#10;Description automatically generated">
            <a:extLst>
              <a:ext uri="{FF2B5EF4-FFF2-40B4-BE49-F238E27FC236}">
                <a16:creationId xmlns:a16="http://schemas.microsoft.com/office/drawing/2014/main" id="{39BFB240-6F5D-60B4-C6BC-3783DE5B43CF}"/>
              </a:ext>
            </a:extLst>
          </p:cNvPr>
          <p:cNvPicPr>
            <a:picLocks noChangeAspect="1"/>
          </p:cNvPicPr>
          <p:nvPr/>
        </p:nvPicPr>
        <p:blipFill rotWithShape="1">
          <a:blip r:embed="rId9"/>
          <a:srcRect l="7351" r="400" b="469"/>
          <a:stretch/>
        </p:blipFill>
        <p:spPr>
          <a:xfrm>
            <a:off x="6342230" y="4029571"/>
            <a:ext cx="889650" cy="1313586"/>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400334A0-EA01-6FE3-F9A4-DB4B52A026E1}"/>
              </a:ext>
            </a:extLst>
          </p:cNvPr>
          <p:cNvPicPr>
            <a:picLocks noChangeAspect="1"/>
          </p:cNvPicPr>
          <p:nvPr/>
        </p:nvPicPr>
        <p:blipFill>
          <a:blip r:embed="rId10"/>
          <a:stretch>
            <a:fillRect/>
          </a:stretch>
        </p:blipFill>
        <p:spPr>
          <a:xfrm>
            <a:off x="2998509" y="1673398"/>
            <a:ext cx="876924" cy="1303481"/>
          </a:xfrm>
          <a:prstGeom prst="rect">
            <a:avLst/>
          </a:prstGeom>
        </p:spPr>
      </p:pic>
      <p:pic>
        <p:nvPicPr>
          <p:cNvPr id="2050" name="Picture 2" descr="A person in a suit&#10;&#10;Description automatically generated">
            <a:extLst>
              <a:ext uri="{FF2B5EF4-FFF2-40B4-BE49-F238E27FC236}">
                <a16:creationId xmlns:a16="http://schemas.microsoft.com/office/drawing/2014/main" id="{D434E075-9BEE-D31D-6CB4-8D0179DF4C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8110" y="1661493"/>
            <a:ext cx="876924" cy="13153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C051EA-74F6-6988-0EBC-A2050C347D2E}"/>
              </a:ext>
            </a:extLst>
          </p:cNvPr>
          <p:cNvSpPr txBox="1"/>
          <p:nvPr/>
        </p:nvSpPr>
        <p:spPr>
          <a:xfrm>
            <a:off x="4779050" y="3047205"/>
            <a:ext cx="1733166" cy="705321"/>
          </a:xfrm>
          <a:prstGeom prst="rect">
            <a:avLst/>
          </a:prstGeom>
          <a:noFill/>
        </p:spPr>
        <p:txBody>
          <a:bodyPr wrap="square">
            <a:spAutoFit/>
          </a:bodyPr>
          <a:lstStyle/>
          <a:p>
            <a:pPr defTabSz="379476"/>
            <a:r>
              <a:rPr lang="en-US" sz="996" kern="1200">
                <a:solidFill>
                  <a:srgbClr val="111111"/>
                </a:solidFill>
                <a:latin typeface="+mj-lt"/>
                <a:ea typeface="+mn-ea"/>
                <a:cs typeface="Calibri" panose="020F0502020204030204" pitchFamily="34" charset="0"/>
              </a:rPr>
              <a:t>Benjamin Han, MD MPH</a:t>
            </a:r>
          </a:p>
          <a:p>
            <a:pPr defTabSz="379476"/>
            <a:r>
              <a:rPr lang="en-US" sz="996" kern="1200">
                <a:solidFill>
                  <a:srgbClr val="111111"/>
                </a:solidFill>
                <a:latin typeface="+mj-lt"/>
                <a:ea typeface="+mn-ea"/>
                <a:cs typeface="Calibri" panose="020F0502020204030204" pitchFamily="34" charset="0"/>
              </a:rPr>
              <a:t>UC San Diego </a:t>
            </a:r>
            <a:r>
              <a:rPr lang="en-US" sz="996" kern="1200">
                <a:solidFill>
                  <a:srgbClr val="111111"/>
                </a:solidFill>
                <a:latin typeface="+mj-lt"/>
                <a:ea typeface="+mn-ea"/>
                <a:cs typeface="Calibri" panose="020F0502020204030204" pitchFamily="34" charset="0"/>
                <a:hlinkClick r:id="rId12"/>
              </a:rPr>
              <a:t>b2han@ucsd.edu</a:t>
            </a:r>
            <a:endParaRPr lang="en-US" sz="996" kern="1200">
              <a:solidFill>
                <a:srgbClr val="111111"/>
              </a:solidFill>
              <a:latin typeface="+mj-lt"/>
              <a:ea typeface="+mn-ea"/>
              <a:cs typeface="Calibri" panose="020F0502020204030204" pitchFamily="34" charset="0"/>
            </a:endParaRPr>
          </a:p>
          <a:p>
            <a:pPr defTabSz="379476"/>
            <a:r>
              <a:rPr lang="en-US" sz="996" kern="1200">
                <a:solidFill>
                  <a:srgbClr val="111111"/>
                </a:solidFill>
                <a:latin typeface="+mj-lt"/>
                <a:ea typeface="+mn-ea"/>
                <a:cs typeface="Calibri" panose="020F0502020204030204" pitchFamily="34" charset="0"/>
              </a:rPr>
              <a:t>@</a:t>
            </a:r>
            <a:r>
              <a:rPr lang="en-US" sz="996" kern="1200" err="1">
                <a:solidFill>
                  <a:srgbClr val="111111"/>
                </a:solidFill>
                <a:latin typeface="+mj-lt"/>
                <a:ea typeface="+mn-ea"/>
                <a:cs typeface="Calibri" panose="020F0502020204030204" pitchFamily="34" charset="0"/>
              </a:rPr>
              <a:t>benhhan</a:t>
            </a:r>
            <a:endParaRPr lang="en-US" sz="1200">
              <a:solidFill>
                <a:srgbClr val="111111"/>
              </a:solidFill>
              <a:latin typeface="+mj-lt"/>
              <a:cs typeface="Calibri" panose="020F0502020204030204" pitchFamily="34" charset="0"/>
            </a:endParaRPr>
          </a:p>
        </p:txBody>
      </p:sp>
      <p:sp>
        <p:nvSpPr>
          <p:cNvPr id="13" name="TextBox 12">
            <a:extLst>
              <a:ext uri="{FF2B5EF4-FFF2-40B4-BE49-F238E27FC236}">
                <a16:creationId xmlns:a16="http://schemas.microsoft.com/office/drawing/2014/main" id="{D0C09FF2-4152-1BE9-BA39-0CF5000B9C64}"/>
              </a:ext>
            </a:extLst>
          </p:cNvPr>
          <p:cNvSpPr txBox="1"/>
          <p:nvPr/>
        </p:nvSpPr>
        <p:spPr>
          <a:xfrm>
            <a:off x="3788604" y="5483811"/>
            <a:ext cx="1923178" cy="858568"/>
          </a:xfrm>
          <a:prstGeom prst="rect">
            <a:avLst/>
          </a:prstGeom>
          <a:noFill/>
        </p:spPr>
        <p:txBody>
          <a:bodyPr wrap="square">
            <a:spAutoFit/>
          </a:bodyPr>
          <a:lstStyle/>
          <a:p>
            <a:pPr defTabSz="379476"/>
            <a:r>
              <a:rPr lang="en-US" sz="996" kern="1200">
                <a:solidFill>
                  <a:schemeClr val="tx1"/>
                </a:solidFill>
                <a:latin typeface="+mj-lt"/>
                <a:ea typeface="+mn-ea"/>
                <a:cs typeface="+mn-cs"/>
              </a:rPr>
              <a:t>Ajay </a:t>
            </a:r>
            <a:r>
              <a:rPr lang="en-US" sz="996" kern="1200" err="1">
                <a:solidFill>
                  <a:schemeClr val="tx1"/>
                </a:solidFill>
                <a:latin typeface="+mj-lt"/>
                <a:ea typeface="+mn-ea"/>
                <a:cs typeface="+mn-cs"/>
              </a:rPr>
              <a:t>Manhapra</a:t>
            </a:r>
            <a:r>
              <a:rPr lang="en-US" sz="996" kern="1200">
                <a:solidFill>
                  <a:schemeClr val="tx1"/>
                </a:solidFill>
                <a:latin typeface="+mj-lt"/>
                <a:ea typeface="+mn-ea"/>
                <a:cs typeface="+mn-cs"/>
              </a:rPr>
              <a:t>, MBBS</a:t>
            </a:r>
          </a:p>
          <a:p>
            <a:pPr defTabSz="379476"/>
            <a:r>
              <a:rPr lang="en-US" sz="996" kern="1200">
                <a:solidFill>
                  <a:schemeClr val="tx1"/>
                </a:solidFill>
                <a:latin typeface="+mj-lt"/>
                <a:ea typeface="+mn-ea"/>
                <a:cs typeface="+mn-cs"/>
              </a:rPr>
              <a:t>Hampton VA Medical Center</a:t>
            </a:r>
          </a:p>
          <a:p>
            <a:pPr defTabSz="379476"/>
            <a:r>
              <a:rPr lang="en-US" sz="996" kern="1200">
                <a:solidFill>
                  <a:schemeClr val="tx1"/>
                </a:solidFill>
                <a:latin typeface="+mj-lt"/>
                <a:ea typeface="+mn-ea"/>
                <a:cs typeface="+mn-cs"/>
              </a:rPr>
              <a:t>Yale School of Medicine</a:t>
            </a:r>
          </a:p>
          <a:p>
            <a:pPr defTabSz="379476"/>
            <a:r>
              <a:rPr lang="en-US" sz="996" kern="1200">
                <a:solidFill>
                  <a:schemeClr val="tx1"/>
                </a:solidFill>
                <a:latin typeface="+mj-lt"/>
                <a:ea typeface="+mn-ea"/>
                <a:cs typeface="+mn-cs"/>
                <a:hlinkClick r:id="rId13"/>
              </a:rPr>
              <a:t>ajay.manhapra@yale.edu</a:t>
            </a:r>
            <a:endParaRPr lang="en-US" sz="996" kern="1200">
              <a:solidFill>
                <a:schemeClr val="tx1"/>
              </a:solidFill>
              <a:latin typeface="+mj-lt"/>
              <a:ea typeface="+mn-ea"/>
              <a:cs typeface="+mn-cs"/>
            </a:endParaRPr>
          </a:p>
          <a:p>
            <a:pPr defTabSz="379476"/>
            <a:r>
              <a:rPr lang="en-US" sz="996" kern="1200">
                <a:solidFill>
                  <a:schemeClr val="tx1"/>
                </a:solidFill>
                <a:latin typeface="+mj-lt"/>
                <a:ea typeface="+mn-ea"/>
                <a:cs typeface="+mn-cs"/>
              </a:rPr>
              <a:t>@</a:t>
            </a:r>
            <a:r>
              <a:rPr lang="en-US" sz="996" kern="1200" err="1">
                <a:solidFill>
                  <a:schemeClr val="tx1"/>
                </a:solidFill>
                <a:latin typeface="+mj-lt"/>
                <a:ea typeface="+mn-ea"/>
                <a:cs typeface="+mn-cs"/>
              </a:rPr>
              <a:t>AjayManhapra</a:t>
            </a:r>
            <a:endParaRPr lang="en-US" sz="1200">
              <a:latin typeface="+mj-lt"/>
            </a:endParaRPr>
          </a:p>
        </p:txBody>
      </p:sp>
      <p:sp>
        <p:nvSpPr>
          <p:cNvPr id="16" name="TextBox 15">
            <a:extLst>
              <a:ext uri="{FF2B5EF4-FFF2-40B4-BE49-F238E27FC236}">
                <a16:creationId xmlns:a16="http://schemas.microsoft.com/office/drawing/2014/main" id="{49D58626-6BAE-2FD8-3C56-79616C95DD72}"/>
              </a:ext>
            </a:extLst>
          </p:cNvPr>
          <p:cNvSpPr txBox="1"/>
          <p:nvPr/>
        </p:nvSpPr>
        <p:spPr>
          <a:xfrm>
            <a:off x="6392018" y="3027618"/>
            <a:ext cx="1885028" cy="552074"/>
          </a:xfrm>
          <a:prstGeom prst="rect">
            <a:avLst/>
          </a:prstGeom>
          <a:noFill/>
        </p:spPr>
        <p:txBody>
          <a:bodyPr wrap="square">
            <a:spAutoFit/>
          </a:bodyPr>
          <a:lstStyle/>
          <a:p>
            <a:pPr defTabSz="379476"/>
            <a:r>
              <a:rPr lang="en-US" sz="996" kern="1200" dirty="0">
                <a:solidFill>
                  <a:schemeClr val="tx1"/>
                </a:solidFill>
                <a:latin typeface="+mj-lt"/>
                <a:ea typeface="+mn-ea"/>
                <a:cs typeface="+mn-cs"/>
              </a:rPr>
              <a:t>Justina </a:t>
            </a:r>
            <a:r>
              <a:rPr lang="en-US" sz="996" kern="1200" dirty="0" err="1">
                <a:solidFill>
                  <a:schemeClr val="tx1"/>
                </a:solidFill>
                <a:latin typeface="+mj-lt"/>
                <a:ea typeface="+mn-ea"/>
                <a:cs typeface="+mn-cs"/>
              </a:rPr>
              <a:t>Groeger</a:t>
            </a:r>
            <a:r>
              <a:rPr lang="en-US" sz="996" kern="1200" dirty="0">
                <a:solidFill>
                  <a:schemeClr val="tx1"/>
                </a:solidFill>
                <a:latin typeface="+mj-lt"/>
                <a:ea typeface="+mn-ea"/>
                <a:cs typeface="+mn-cs"/>
              </a:rPr>
              <a:t>, MD</a:t>
            </a:r>
          </a:p>
          <a:p>
            <a:pPr defTabSz="379476"/>
            <a:r>
              <a:rPr lang="en-US" sz="996" kern="1200" dirty="0">
                <a:solidFill>
                  <a:schemeClr val="tx1"/>
                </a:solidFill>
                <a:latin typeface="+mj-lt"/>
                <a:ea typeface="+mn-ea"/>
                <a:cs typeface="+mn-cs"/>
              </a:rPr>
              <a:t>Montefiore Medical Center</a:t>
            </a:r>
          </a:p>
          <a:p>
            <a:pPr defTabSz="379476"/>
            <a:r>
              <a:rPr lang="en-US" sz="996" kern="1200" dirty="0">
                <a:solidFill>
                  <a:schemeClr val="tx1"/>
                </a:solidFill>
                <a:latin typeface="+mj-lt"/>
                <a:ea typeface="+mn-ea"/>
                <a:cs typeface="+mn-cs"/>
                <a:hlinkClick r:id="rId14"/>
              </a:rPr>
              <a:t>jugroege@montefiore.org</a:t>
            </a:r>
            <a:endParaRPr lang="en-US" sz="1200" dirty="0">
              <a:latin typeface="+mj-lt"/>
              <a:hlinkClick r:id="rId14">
                <a:extLst>
                  <a:ext uri="{A12FA001-AC4F-418D-AE19-62706E023703}">
                    <ahyp:hlinkClr xmlns:ahyp="http://schemas.microsoft.com/office/drawing/2018/hyperlinkcolor" val="tx"/>
                  </a:ext>
                </a:extLst>
              </a:hlinkClick>
            </a:endParaRPr>
          </a:p>
        </p:txBody>
      </p:sp>
      <p:pic>
        <p:nvPicPr>
          <p:cNvPr id="2052" name="Picture 4" descr="Justina L. Groeger">
            <a:extLst>
              <a:ext uri="{FF2B5EF4-FFF2-40B4-BE49-F238E27FC236}">
                <a16:creationId xmlns:a16="http://schemas.microsoft.com/office/drawing/2014/main" id="{A5D282F0-5F19-7369-D284-8CB64CEEE7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16431" y="1678592"/>
            <a:ext cx="973716" cy="12982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wearing blue glasses&#10;&#10;Description automatically generated">
            <a:extLst>
              <a:ext uri="{FF2B5EF4-FFF2-40B4-BE49-F238E27FC236}">
                <a16:creationId xmlns:a16="http://schemas.microsoft.com/office/drawing/2014/main" id="{09202BFF-74FB-4B3E-E728-A219E6062188}"/>
              </a:ext>
            </a:extLst>
          </p:cNvPr>
          <p:cNvPicPr>
            <a:picLocks noChangeAspect="1"/>
          </p:cNvPicPr>
          <p:nvPr/>
        </p:nvPicPr>
        <p:blipFill>
          <a:blip r:embed="rId16"/>
          <a:stretch>
            <a:fillRect/>
          </a:stretch>
        </p:blipFill>
        <p:spPr>
          <a:xfrm>
            <a:off x="3898729" y="4030160"/>
            <a:ext cx="1236836" cy="1312997"/>
          </a:xfrm>
          <a:prstGeom prst="rect">
            <a:avLst/>
          </a:prstGeom>
        </p:spPr>
      </p:pic>
    </p:spTree>
    <p:extLst>
      <p:ext uri="{BB962C8B-B14F-4D97-AF65-F5344CB8AC3E}">
        <p14:creationId xmlns:p14="http://schemas.microsoft.com/office/powerpoint/2010/main" val="1690504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755D-F02D-2CA6-5C30-CABB3FE8FD33}"/>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8C6DA9EC-105A-769F-9599-025456BFF003}"/>
              </a:ext>
            </a:extLst>
          </p:cNvPr>
          <p:cNvSpPr>
            <a:spLocks noGrp="1"/>
          </p:cNvSpPr>
          <p:nvPr>
            <p:ph idx="1"/>
          </p:nvPr>
        </p:nvSpPr>
        <p:spPr>
          <a:xfrm>
            <a:off x="628650" y="1602454"/>
            <a:ext cx="7886700" cy="5032375"/>
          </a:xfrm>
        </p:spPr>
        <p:txBody>
          <a:bodyPr vert="horz" lIns="91440" tIns="45720" rIns="91440" bIns="45720" rtlCol="0" anchor="t">
            <a:normAutofit fontScale="62500" lnSpcReduction="20000"/>
          </a:bodyPr>
          <a:lstStyle/>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ASAM. Treating Opioid Addiction as a Chronic Disease. https://www.asam.org/docs/default-source/advocacy/cmm-fact-sheet---11-07-14.pdf. Accessed 1-28-18.</a:t>
            </a:r>
            <a:endParaRPr lang="en-US" sz="1800" kern="100">
              <a:effectLst/>
              <a:latin typeface="Calibri"/>
              <a:ea typeface="Calibri" panose="020F0502020204030204" pitchFamily="34" charset="0"/>
              <a:cs typeface="Calibri"/>
            </a:endParaRPr>
          </a:p>
          <a:p>
            <a:pPr marL="342900" indent="-342900">
              <a:spcBef>
                <a:spcPts val="0"/>
              </a:spcBef>
              <a:buFont typeface="Calibri" panose="020F0502020204030204" pitchFamily="34" charset="0"/>
              <a:buChar char="•"/>
            </a:pPr>
            <a:r>
              <a:rPr lang="en-US" sz="1800" kern="100" dirty="0">
                <a:effectLst/>
                <a:latin typeface="Calibri"/>
                <a:ea typeface="Calibri" panose="020F0502020204030204" pitchFamily="34" charset="0"/>
                <a:cs typeface="Calibri"/>
              </a:rPr>
              <a:t>Birnbaum HG, White AG, Schiller M. Societal costs of prescription opioid abuse, dependence, and misuse in the United States. Pain Med. 2011; 4: 657-67. Available at: http://www.asam.org/docs/advocacy/societal-costs-of-prescription-opioid-abuse-dependence-and-misuse-in-the-united-states.pdf</a:t>
            </a:r>
            <a:r>
              <a:rPr lang="en-US" sz="1800" kern="100" dirty="0">
                <a:latin typeface="Calibri"/>
                <a:ea typeface="Calibri" panose="020F0502020204030204" pitchFamily="34" charset="0"/>
                <a:cs typeface="Calibri"/>
              </a:rPr>
              <a:t> </a:t>
            </a:r>
            <a:endParaRPr lang="en-US" sz="1800" kern="100">
              <a:effectLst/>
              <a:latin typeface="Calibri"/>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Blazer DG and Wu LT, The Epidemiology of Substance Use and Disorders Among Middle Aged and Elderly Community Adults: National Survey on Drug Use and Health. Am J </a:t>
            </a:r>
            <a:r>
              <a:rPr lang="en-US" sz="1800" kern="100" dirty="0" err="1">
                <a:effectLst/>
                <a:latin typeface="Calibri"/>
                <a:ea typeface="Calibri" panose="020F0502020204030204" pitchFamily="34" charset="0"/>
                <a:cs typeface="Calibri"/>
              </a:rPr>
              <a:t>Geriatr</a:t>
            </a:r>
            <a:r>
              <a:rPr lang="en-US" sz="1800" kern="100" dirty="0">
                <a:effectLst/>
                <a:latin typeface="Calibri"/>
                <a:ea typeface="Calibri" panose="020F0502020204030204" pitchFamily="34" charset="0"/>
                <a:cs typeface="Calibri"/>
              </a:rPr>
              <a:t> Psychiatry. 2009 Mar;17(3):237-45.</a:t>
            </a:r>
            <a:endParaRPr lang="en-US" sz="1800" kern="100">
              <a:effectLst/>
              <a:latin typeface="Calibri"/>
              <a:ea typeface="Calibri" panose="020F0502020204030204" pitchFamily="34" charset="0"/>
              <a:cs typeface="Calibri"/>
            </a:endParaRPr>
          </a:p>
          <a:p>
            <a:pPr marL="342900" indent="-342900">
              <a:spcBef>
                <a:spcPts val="0"/>
              </a:spcBef>
              <a:buFont typeface="Calibri" panose="020F0502020204030204" pitchFamily="34" charset="0"/>
              <a:buChar char="•"/>
            </a:pPr>
            <a:r>
              <a:rPr lang="en-US" sz="1800" kern="100" dirty="0">
                <a:effectLst/>
                <a:latin typeface="Calibri"/>
                <a:ea typeface="Calibri" panose="020F0502020204030204" pitchFamily="34" charset="0"/>
                <a:cs typeface="Calibri"/>
              </a:rPr>
              <a:t>Blow FC. Special issues in treatment: old adults. In: Graham AW, Schultz TK, May-Smith MF, Ries RK, Wilford BB, eds. Principles of Addiction Medicine, 3rd ed. Chevy Chase, Md: American Society of Addiction Medicine. 2003. Available at: https://www.barnesandnoble.com/w/principles-of-addiction-medicine-american-society-american-society-of-addiction-medicine/1015772450?ean=9781880425084</a:t>
            </a:r>
            <a:r>
              <a:rPr lang="en-US" sz="1800" kern="100" dirty="0">
                <a:latin typeface="Calibri"/>
                <a:ea typeface="Calibri" panose="020F0502020204030204" pitchFamily="34" charset="0"/>
                <a:cs typeface="Calibri"/>
              </a:rPr>
              <a:t> </a:t>
            </a:r>
            <a:endParaRPr lang="en-US" sz="1800" kern="100">
              <a:effectLst/>
              <a:latin typeface="Calibri"/>
              <a:ea typeface="Calibri" panose="020F0502020204030204" pitchFamily="34" charset="0"/>
              <a:cs typeface="Times New Roman" panose="02020603050405020304" pitchFamily="18" charset="0"/>
            </a:endParaRPr>
          </a:p>
          <a:p>
            <a:pPr marL="342900" indent="-342900">
              <a:spcBef>
                <a:spcPts val="0"/>
              </a:spcBef>
              <a:buFont typeface="Calibri" panose="020F0502020204030204" pitchFamily="34" charset="0"/>
              <a:buChar char="•"/>
            </a:pPr>
            <a:r>
              <a:rPr lang="en-US" sz="1800" kern="100" dirty="0">
                <a:effectLst/>
                <a:latin typeface="Calibri"/>
                <a:ea typeface="Calibri" panose="020F0502020204030204" pitchFamily="34" charset="0"/>
                <a:cs typeface="Calibri"/>
              </a:rPr>
              <a:t>Colliver JD, Compton WM, Gfroerer JC, Condon T. Projecting Drug Use Among Aging Baby Boomers in 2020. Annals of Epidemiology. 2006; 16(4): 257-265. Available at: http://www.ncbi.nlm.nih.gov/pubmed/16275134</a:t>
            </a:r>
            <a:r>
              <a:rPr lang="en-US" sz="1800" kern="100" dirty="0">
                <a:latin typeface="Calibri"/>
                <a:ea typeface="Calibri" panose="020F0502020204030204" pitchFamily="34" charset="0"/>
                <a:cs typeface="Calibri"/>
              </a:rPr>
              <a:t> </a:t>
            </a:r>
            <a:endParaRPr lang="en-US" sz="1800" kern="100">
              <a:effectLst/>
              <a:latin typeface="Calibri"/>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Dineen, Kelly. Disability discrimination against people with substance use disorders by post-acute care nursing facilities: it is time to stop tolerating civil rights violations. Journal of Addiction Medicine. 2020. doi:10.1097/ADM.000000000000069</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Han et al. Trends in inpatient discharges with drug or alcohol admission diagnoses to a skilled nursing facility among older adults, New York City 2008-2014. Harm Reduction Journal (2020) 17:99. https://doi.org/10.1186/s12954-020-00450-8</a:t>
            </a:r>
            <a:endParaRPr lang="en-US" sz="1800" kern="100">
              <a:effectLst/>
              <a:latin typeface="Calibri"/>
              <a:ea typeface="Calibri" panose="020F0502020204030204" pitchFamily="34" charset="0"/>
              <a:cs typeface="Calibri"/>
            </a:endParaRPr>
          </a:p>
          <a:p>
            <a:pPr marL="342900" indent="-342900">
              <a:spcBef>
                <a:spcPts val="0"/>
              </a:spcBef>
              <a:buFont typeface="Calibri" panose="020F0502020204030204" pitchFamily="34" charset="0"/>
              <a:buChar char="•"/>
            </a:pPr>
            <a:r>
              <a:rPr lang="en-US" sz="1800" kern="100" dirty="0" err="1">
                <a:effectLst/>
                <a:latin typeface="Calibri"/>
                <a:ea typeface="Calibri" panose="020F0502020204030204" pitchFamily="34" charset="0"/>
                <a:cs typeface="Calibri"/>
              </a:rPr>
              <a:t>Cigolle</a:t>
            </a:r>
            <a:r>
              <a:rPr lang="en-US" sz="1800" kern="100" dirty="0">
                <a:effectLst/>
                <a:latin typeface="Calibri"/>
                <a:ea typeface="Calibri" panose="020F0502020204030204" pitchFamily="34" charset="0"/>
                <a:cs typeface="Calibri"/>
              </a:rPr>
              <a:t> CT, Langa KM, </a:t>
            </a:r>
            <a:r>
              <a:rPr lang="en-US" sz="1800" kern="100" dirty="0" err="1">
                <a:effectLst/>
                <a:latin typeface="Calibri"/>
                <a:ea typeface="Calibri" panose="020F0502020204030204" pitchFamily="34" charset="0"/>
                <a:cs typeface="Calibri"/>
              </a:rPr>
              <a:t>Kabeto</a:t>
            </a:r>
            <a:r>
              <a:rPr lang="en-US" sz="1800" kern="100" dirty="0">
                <a:effectLst/>
                <a:latin typeface="Calibri"/>
                <a:ea typeface="Calibri" panose="020F0502020204030204" pitchFamily="34" charset="0"/>
                <a:cs typeface="Calibri"/>
              </a:rPr>
              <a:t> MU, Tian Z, Blaum CS. Geriatric conditions and disability: the Health and Retirement Study. Ann Intern Med. 2007;147(3):156-164.</a:t>
            </a:r>
            <a:r>
              <a:rPr lang="en-US" sz="1800" kern="100" dirty="0">
                <a:latin typeface="Calibri"/>
                <a:ea typeface="Calibri" panose="020F0502020204030204" pitchFamily="34" charset="0"/>
                <a:cs typeface="Calibri"/>
              </a:rPr>
              <a:t> </a:t>
            </a:r>
            <a:endParaRPr lang="en-US" sz="1800" kern="100">
              <a:effectLst/>
              <a:latin typeface="Calibri"/>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Hughes A, Williams MR, Lipari RN, et al. Prescription Drug Use and Misuse in the United States: Results from the 2015 National Survey on Drug Use and Health. </a:t>
            </a:r>
            <a:r>
              <a:rPr lang="en-US" sz="1800" i="1" kern="100" dirty="0">
                <a:effectLst/>
                <a:latin typeface="Calibri"/>
                <a:ea typeface="Calibri" panose="020F0502020204030204" pitchFamily="34" charset="0"/>
                <a:cs typeface="Calibri"/>
              </a:rPr>
              <a:t>SAMHSA. </a:t>
            </a:r>
            <a:r>
              <a:rPr lang="en-US" sz="1800" kern="100" dirty="0">
                <a:effectLst/>
                <a:latin typeface="Calibri"/>
                <a:ea typeface="Calibri" panose="020F0502020204030204" pitchFamily="34" charset="0"/>
                <a:cs typeface="Calibri"/>
              </a:rPr>
              <a:t>2016. Available at: http://www.samhsa.gov/data/sites/default/files/NSDUH-FFR2-2015/NSDUH-FFR2-2015.htm </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fr-FR" sz="1800" kern="100" dirty="0" err="1">
                <a:effectLst/>
                <a:latin typeface="Calibri"/>
                <a:ea typeface="Calibri" panose="020F0502020204030204" pitchFamily="34" charset="0"/>
                <a:cs typeface="Calibri"/>
              </a:rPr>
              <a:t>McLellan</a:t>
            </a:r>
            <a:r>
              <a:rPr lang="fr-FR" sz="1800" kern="100" dirty="0">
                <a:effectLst/>
                <a:latin typeface="Calibri"/>
                <a:ea typeface="Calibri" panose="020F0502020204030204" pitchFamily="34" charset="0"/>
                <a:cs typeface="Calibri"/>
              </a:rPr>
              <a:t> AT, Lewis DC, O'Brien CP, Kleber HD. Drug </a:t>
            </a:r>
            <a:r>
              <a:rPr lang="fr-FR" sz="1800" kern="100" dirty="0" err="1">
                <a:effectLst/>
                <a:latin typeface="Calibri"/>
                <a:ea typeface="Calibri" panose="020F0502020204030204" pitchFamily="34" charset="0"/>
                <a:cs typeface="Calibri"/>
              </a:rPr>
              <a:t>dependence</a:t>
            </a:r>
            <a:r>
              <a:rPr lang="fr-FR" sz="1800" kern="100" dirty="0">
                <a:effectLst/>
                <a:latin typeface="Calibri"/>
                <a:ea typeface="Calibri" panose="020F0502020204030204" pitchFamily="34" charset="0"/>
                <a:cs typeface="Calibri"/>
              </a:rPr>
              <a:t>, a </a:t>
            </a:r>
            <a:r>
              <a:rPr lang="fr-FR" sz="1800" kern="100" dirty="0" err="1">
                <a:effectLst/>
                <a:latin typeface="Calibri"/>
                <a:ea typeface="Calibri" panose="020F0502020204030204" pitchFamily="34" charset="0"/>
                <a:cs typeface="Calibri"/>
              </a:rPr>
              <a:t>chronic</a:t>
            </a:r>
            <a:r>
              <a:rPr lang="fr-FR" sz="1800" kern="100" dirty="0">
                <a:effectLst/>
                <a:latin typeface="Calibri"/>
                <a:ea typeface="Calibri" panose="020F0502020204030204" pitchFamily="34" charset="0"/>
                <a:cs typeface="Calibri"/>
              </a:rPr>
              <a:t> </a:t>
            </a:r>
            <a:r>
              <a:rPr lang="fr-FR" sz="1800" kern="100" dirty="0" err="1">
                <a:effectLst/>
                <a:latin typeface="Calibri"/>
                <a:ea typeface="Calibri" panose="020F0502020204030204" pitchFamily="34" charset="0"/>
                <a:cs typeface="Calibri"/>
              </a:rPr>
              <a:t>medical</a:t>
            </a:r>
            <a:r>
              <a:rPr lang="fr-FR" sz="1800" kern="100" dirty="0">
                <a:effectLst/>
                <a:latin typeface="Calibri"/>
                <a:ea typeface="Calibri" panose="020F0502020204030204" pitchFamily="34" charset="0"/>
                <a:cs typeface="Calibri"/>
              </a:rPr>
              <a:t> </a:t>
            </a:r>
            <a:r>
              <a:rPr lang="fr-FR" sz="1800" kern="100" dirty="0" err="1">
                <a:effectLst/>
                <a:latin typeface="Calibri"/>
                <a:ea typeface="Calibri" panose="020F0502020204030204" pitchFamily="34" charset="0"/>
                <a:cs typeface="Calibri"/>
              </a:rPr>
              <a:t>illness</a:t>
            </a:r>
            <a:r>
              <a:rPr lang="fr-FR" sz="1800" kern="100" dirty="0">
                <a:effectLst/>
                <a:latin typeface="Calibri"/>
                <a:ea typeface="Calibri" panose="020F0502020204030204" pitchFamily="34" charset="0"/>
                <a:cs typeface="Calibri"/>
              </a:rPr>
              <a:t>: implications for </a:t>
            </a:r>
            <a:r>
              <a:rPr lang="fr-FR" sz="1800" kern="100" dirty="0" err="1">
                <a:effectLst/>
                <a:latin typeface="Calibri"/>
                <a:ea typeface="Calibri" panose="020F0502020204030204" pitchFamily="34" charset="0"/>
                <a:cs typeface="Calibri"/>
              </a:rPr>
              <a:t>treatment</a:t>
            </a:r>
            <a:r>
              <a:rPr lang="fr-FR" sz="1800" kern="100" dirty="0">
                <a:effectLst/>
                <a:latin typeface="Calibri"/>
                <a:ea typeface="Calibri" panose="020F0502020204030204" pitchFamily="34" charset="0"/>
                <a:cs typeface="Calibri"/>
              </a:rPr>
              <a:t>, </a:t>
            </a:r>
            <a:r>
              <a:rPr lang="fr-FR" sz="1800" kern="100" dirty="0" err="1">
                <a:effectLst/>
                <a:latin typeface="Calibri"/>
                <a:ea typeface="Calibri" panose="020F0502020204030204" pitchFamily="34" charset="0"/>
                <a:cs typeface="Calibri"/>
              </a:rPr>
              <a:t>insurance</a:t>
            </a:r>
            <a:r>
              <a:rPr lang="fr-FR" sz="1800" kern="100" dirty="0">
                <a:effectLst/>
                <a:latin typeface="Calibri"/>
                <a:ea typeface="Calibri" panose="020F0502020204030204" pitchFamily="34" charset="0"/>
                <a:cs typeface="Calibri"/>
              </a:rPr>
              <a:t>, and </a:t>
            </a:r>
            <a:r>
              <a:rPr lang="fr-FR" sz="1800" kern="100" dirty="0" err="1">
                <a:effectLst/>
                <a:latin typeface="Calibri"/>
                <a:ea typeface="Calibri" panose="020F0502020204030204" pitchFamily="34" charset="0"/>
                <a:cs typeface="Calibri"/>
              </a:rPr>
              <a:t>outcomes</a:t>
            </a:r>
            <a:r>
              <a:rPr lang="fr-FR" sz="1800" kern="100" dirty="0">
                <a:effectLst/>
                <a:latin typeface="Calibri"/>
                <a:ea typeface="Calibri" panose="020F0502020204030204" pitchFamily="34" charset="0"/>
                <a:cs typeface="Calibri"/>
              </a:rPr>
              <a:t> </a:t>
            </a:r>
            <a:r>
              <a:rPr lang="fr-FR" sz="1800" kern="100" dirty="0" err="1">
                <a:effectLst/>
                <a:latin typeface="Calibri"/>
                <a:ea typeface="Calibri" panose="020F0502020204030204" pitchFamily="34" charset="0"/>
                <a:cs typeface="Calibri"/>
              </a:rPr>
              <a:t>evaluation</a:t>
            </a:r>
            <a:r>
              <a:rPr lang="fr-FR" sz="1800" kern="100" dirty="0">
                <a:effectLst/>
                <a:latin typeface="Calibri"/>
                <a:ea typeface="Calibri" panose="020F0502020204030204" pitchFamily="34" charset="0"/>
                <a:cs typeface="Calibri"/>
              </a:rPr>
              <a:t>. JAMA. 2000 </a:t>
            </a:r>
            <a:r>
              <a:rPr lang="fr-FR" sz="1800" kern="100" dirty="0" err="1">
                <a:effectLst/>
                <a:latin typeface="Calibri"/>
                <a:ea typeface="Calibri" panose="020F0502020204030204" pitchFamily="34" charset="0"/>
                <a:cs typeface="Calibri"/>
              </a:rPr>
              <a:t>Oct</a:t>
            </a:r>
            <a:r>
              <a:rPr lang="fr-FR" sz="1800" kern="100" dirty="0">
                <a:effectLst/>
                <a:latin typeface="Calibri"/>
                <a:ea typeface="Calibri" panose="020F0502020204030204" pitchFamily="34" charset="0"/>
                <a:cs typeface="Calibri"/>
              </a:rPr>
              <a:t> 4;284(13):1689-95. </a:t>
            </a:r>
            <a:r>
              <a:rPr lang="fr-FR" sz="1800" kern="100" dirty="0" err="1">
                <a:effectLst/>
                <a:latin typeface="Calibri"/>
                <a:ea typeface="Calibri" panose="020F0502020204030204" pitchFamily="34" charset="0"/>
                <a:cs typeface="Calibri"/>
              </a:rPr>
              <a:t>doi</a:t>
            </a:r>
            <a:r>
              <a:rPr lang="fr-FR" sz="1800" kern="100" dirty="0">
                <a:effectLst/>
                <a:latin typeface="Calibri"/>
                <a:ea typeface="Calibri" panose="020F0502020204030204" pitchFamily="34" charset="0"/>
                <a:cs typeface="Calibri"/>
              </a:rPr>
              <a:t>: 10.1001/jama.284.13.1689. PMID: 11015800.</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NIDA. (2007, January 2). The Neurobiology of Drug Addiction. Retrieved from https://www.drugabuse.gov/neurobiology-drug-addiction on 2018, February 7. Available at: https://www.drugabuse.gov/publications/teaching-packets/neurobiology-drug-addiction/section-iii-action-heroin-morphine. Accessed 1-28-18.</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SAMHSA. SAMHSA Bulletin - Sharp rise in buprenorphine-related emergency department visits from 2005 to 2010. </a:t>
            </a:r>
            <a:r>
              <a:rPr lang="en-US" sz="1800" i="1" kern="100" dirty="0">
                <a:effectLst/>
                <a:latin typeface="Calibri"/>
                <a:ea typeface="Calibri" panose="020F0502020204030204" pitchFamily="34" charset="0"/>
                <a:cs typeface="Calibri"/>
              </a:rPr>
              <a:t>samhsa.gov. </a:t>
            </a:r>
            <a:r>
              <a:rPr lang="en-US" sz="1800" kern="100" dirty="0">
                <a:effectLst/>
                <a:latin typeface="Calibri"/>
                <a:ea typeface="Calibri" panose="020F0502020204030204" pitchFamily="34" charset="0"/>
                <a:cs typeface="Calibri"/>
              </a:rPr>
              <a:t>2013. Available at: http://www.samhsa.gov/newsroom/press-announcements/201301290645 </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SAMHSA. Clinical Guidelines for the Use of Buprenorphine in the Treatment of Opioid Addiction. TIP 40. </a:t>
            </a:r>
            <a:r>
              <a:rPr lang="en-US" sz="1800" i="1" kern="100" dirty="0">
                <a:effectLst/>
                <a:latin typeface="Calibri"/>
                <a:ea typeface="Calibri" panose="020F0502020204030204" pitchFamily="34" charset="0"/>
                <a:cs typeface="Calibri"/>
              </a:rPr>
              <a:t>SAMHSA/CSAT. Treatment Improvement Protocols. </a:t>
            </a:r>
            <a:r>
              <a:rPr lang="en-US" sz="1800" kern="100" dirty="0">
                <a:effectLst/>
                <a:latin typeface="Calibri"/>
                <a:ea typeface="Calibri" panose="020F0502020204030204" pitchFamily="34" charset="0"/>
                <a:cs typeface="Calibri"/>
              </a:rPr>
              <a:t>2004; TIP 40. Available at: https://www.ncbi.nlm.nih.gov/books/NBK64245/ </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SAMHSA. Opioid Use Increases Among Older Adults. Available at: https://www.samhsa.gov/data/sites/default/files/report_3186/Spotlight-3186.html. Accessed 1-28-18.</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SAMHSA. Results from the 2012 National Survey on Drug Use and Health: Summary of National Findings. </a:t>
            </a:r>
            <a:r>
              <a:rPr lang="en-US" sz="1800" i="1" kern="100" dirty="0">
                <a:effectLst/>
                <a:latin typeface="Calibri"/>
                <a:ea typeface="Calibri" panose="020F0502020204030204" pitchFamily="34" charset="0"/>
                <a:cs typeface="Calibri"/>
              </a:rPr>
              <a:t>NSDUH Series H-46, HHS Publication No. (SMA) 13-4795. Rockville, MD: Substance Abuse and Mental Health Services Administration. </a:t>
            </a:r>
            <a:r>
              <a:rPr lang="en-US" sz="1800" kern="100" dirty="0">
                <a:effectLst/>
                <a:latin typeface="Calibri"/>
                <a:ea typeface="Calibri" panose="020F0502020204030204" pitchFamily="34" charset="0"/>
                <a:cs typeface="Calibri"/>
              </a:rPr>
              <a:t>2013. Available at: http://www.samhsa.gov/data/sites/default/files/NSDUHresults2012/NSDUHresults2012.pdf </a:t>
            </a:r>
            <a:endParaRPr lang="en-US" sz="1800" kern="100">
              <a:effectLst/>
              <a:latin typeface="Calibri"/>
              <a:ea typeface="Calibri" panose="020F0502020204030204" pitchFamily="34" charset="0"/>
              <a:cs typeface="Calibri"/>
            </a:endParaRPr>
          </a:p>
          <a:p>
            <a:pPr marL="342900" indent="-342900">
              <a:spcBef>
                <a:spcPts val="0"/>
              </a:spcBef>
              <a:buFont typeface="Calibri" panose="020F0502020204030204" pitchFamily="34" charset="0"/>
              <a:buChar char="•"/>
            </a:pPr>
            <a:r>
              <a:rPr lang="en-US" sz="1800" kern="100" dirty="0">
                <a:effectLst/>
                <a:latin typeface="Calibri"/>
                <a:ea typeface="Calibri" panose="020F0502020204030204" pitchFamily="34" charset="0"/>
                <a:cs typeface="Calibri"/>
              </a:rPr>
              <a:t>Saloner B, Karthikeyan S. Changes in Substance Abuse Treatment Use Among Individuals With Opioid Use Disorders in the United States, 2004-2013. JAMA. 2015;314(14):1515–1517.</a:t>
            </a:r>
            <a:r>
              <a:rPr lang="en-US" sz="1800" kern="100" dirty="0">
                <a:latin typeface="Calibri"/>
                <a:ea typeface="Calibri" panose="020F0502020204030204" pitchFamily="34" charset="0"/>
                <a:cs typeface="Calibri"/>
              </a:rPr>
              <a:t> </a:t>
            </a:r>
            <a:endParaRPr lang="en-US" sz="1800" kern="100">
              <a:effectLst/>
              <a:latin typeface="Calibri"/>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Sheehan E. 2016 Nov 15. Massachusetts Bureau of Health Care Safety and Quality. Circular letter: DHCQ 16-11-662-Admission of residents on medication assisted treatment for opioid use disorder. Retrieved from https://www.mass.gov/circular-letter/circular-letter-dhcq-16-11-662-admission-of-residents-on-medication-assisted</a:t>
            </a:r>
          </a:p>
          <a:p>
            <a:pPr marL="0" marR="0" lvl="0" indent="0">
              <a:spcBef>
                <a:spcPts val="0"/>
              </a:spcBef>
              <a:spcAft>
                <a:spcPts val="0"/>
              </a:spcAft>
              <a:buNone/>
            </a:pPr>
            <a:endParaRPr lang="en-US" sz="1800" kern="100" dirty="0">
              <a:effectLst/>
              <a:latin typeface="Calibri"/>
              <a:ea typeface="Calibri" panose="020F0502020204030204" pitchFamily="34" charset="0"/>
              <a:cs typeface="Times New Roman" panose="02020603050405020304" pitchFamily="18" charset="0"/>
            </a:endParaRPr>
          </a:p>
          <a:p>
            <a:pPr marL="0" indent="0" algn="l">
              <a:buNone/>
            </a:pPr>
            <a:endParaRPr lang="en-US" sz="1800" b="0" i="0" u="none" strike="noStrike" baseline="0" dirty="0">
              <a:solidFill>
                <a:srgbClr val="000000"/>
              </a:solidFill>
              <a:latin typeface="Calibri"/>
              <a:ea typeface="Cambria"/>
              <a:cs typeface="Calibri"/>
            </a:endParaRPr>
          </a:p>
        </p:txBody>
      </p:sp>
    </p:spTree>
    <p:extLst>
      <p:ext uri="{BB962C8B-B14F-4D97-AF65-F5344CB8AC3E}">
        <p14:creationId xmlns:p14="http://schemas.microsoft.com/office/powerpoint/2010/main" val="107089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D8BA5-20E7-5C6A-49FD-A73677AB1652}"/>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BE5D716E-2888-A163-4F46-00EFDB8409E2}"/>
              </a:ext>
            </a:extLst>
          </p:cNvPr>
          <p:cNvSpPr>
            <a:spLocks noGrp="1"/>
          </p:cNvSpPr>
          <p:nvPr>
            <p:ph idx="1"/>
          </p:nvPr>
        </p:nvSpPr>
        <p:spPr>
          <a:xfrm>
            <a:off x="628650" y="1585829"/>
            <a:ext cx="7886700" cy="5032375"/>
          </a:xfrm>
        </p:spPr>
        <p:txBody>
          <a:bodyPr vert="horz" lIns="91440" tIns="45720" rIns="91440" bIns="45720" rtlCol="0" anchor="t">
            <a:normAutofit fontScale="62500" lnSpcReduction="20000"/>
          </a:bodyPr>
          <a:lstStyle/>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Bachi K, Sierra S, Volkow ND, Goldstein RZ, Alia-Klein N. Is biological aging accelerated in drug addiction? Curr </a:t>
            </a:r>
            <a:r>
              <a:rPr lang="en-US" sz="1800" kern="100" dirty="0" err="1">
                <a:effectLst/>
                <a:latin typeface="Calibri"/>
                <a:ea typeface="Calibri" panose="020F0502020204030204" pitchFamily="34" charset="0"/>
                <a:cs typeface="Calibri"/>
              </a:rPr>
              <a:t>Opin</a:t>
            </a:r>
            <a:r>
              <a:rPr lang="en-US" sz="1800" kern="100" dirty="0">
                <a:effectLst/>
                <a:latin typeface="Calibri"/>
                <a:ea typeface="Calibri" panose="020F0502020204030204" pitchFamily="34" charset="0"/>
                <a:cs typeface="Calibri"/>
              </a:rPr>
              <a:t> </a:t>
            </a:r>
            <a:r>
              <a:rPr lang="en-US" sz="1800" kern="100" dirty="0" err="1">
                <a:effectLst/>
                <a:latin typeface="Calibri"/>
                <a:ea typeface="Calibri" panose="020F0502020204030204" pitchFamily="34" charset="0"/>
                <a:cs typeface="Calibri"/>
              </a:rPr>
              <a:t>Behav</a:t>
            </a:r>
            <a:r>
              <a:rPr lang="en-US" sz="1800" kern="100" dirty="0">
                <a:effectLst/>
                <a:latin typeface="Calibri"/>
                <a:ea typeface="Calibri" panose="020F0502020204030204" pitchFamily="34" charset="0"/>
                <a:cs typeface="Calibri"/>
              </a:rPr>
              <a:t> Sci. 2017 Feb;13:34-39. </a:t>
            </a:r>
            <a:r>
              <a:rPr lang="en-US" sz="1800" kern="100" dirty="0" err="1">
                <a:effectLst/>
                <a:latin typeface="Calibri"/>
                <a:ea typeface="Calibri" panose="020F0502020204030204" pitchFamily="34" charset="0"/>
                <a:cs typeface="Calibri"/>
              </a:rPr>
              <a:t>doi</a:t>
            </a:r>
            <a:r>
              <a:rPr lang="en-US" sz="1800" kern="100" dirty="0">
                <a:effectLst/>
                <a:latin typeface="Calibri"/>
                <a:ea typeface="Calibri" panose="020F0502020204030204" pitchFamily="34" charset="0"/>
                <a:cs typeface="Calibri"/>
              </a:rPr>
              <a:t>: 10.1016/j.cobeha.2016.09.007. PMID: 27774503; PMCID: PMC5068223.</a:t>
            </a:r>
            <a:endParaRPr lang="en-US" sz="1800" kern="100">
              <a:effectLst/>
              <a:latin typeface="Calibri"/>
              <a:ea typeface="Calibri" panose="020F0502020204030204" pitchFamily="34" charset="0"/>
              <a:cs typeface="Calibri"/>
            </a:endParaRPr>
          </a:p>
          <a:p>
            <a:pPr marL="342900" indent="-342900">
              <a:spcBef>
                <a:spcPts val="0"/>
              </a:spcBef>
              <a:buFont typeface="Calibri" panose="020F0502020204030204" pitchFamily="34" charset="0"/>
              <a:buChar char="•"/>
            </a:pPr>
            <a:r>
              <a:rPr lang="en-US" sz="1800" kern="100" dirty="0">
                <a:effectLst/>
                <a:latin typeface="Calibri"/>
                <a:ea typeface="Calibri" panose="020F0502020204030204" pitchFamily="34" charset="0"/>
                <a:cs typeface="Calibri"/>
              </a:rPr>
              <a:t>Han BH, Cotton BP, </a:t>
            </a:r>
            <a:r>
              <a:rPr lang="en-US" sz="1800" kern="100" dirty="0" err="1">
                <a:effectLst/>
                <a:latin typeface="Calibri"/>
                <a:ea typeface="Calibri" panose="020F0502020204030204" pitchFamily="34" charset="0"/>
                <a:cs typeface="Calibri"/>
              </a:rPr>
              <a:t>Polydorou</a:t>
            </a:r>
            <a:r>
              <a:rPr lang="en-US" sz="1800" kern="100" dirty="0">
                <a:effectLst/>
                <a:latin typeface="Calibri"/>
                <a:ea typeface="Calibri" panose="020F0502020204030204" pitchFamily="34" charset="0"/>
                <a:cs typeface="Calibri"/>
              </a:rPr>
              <a:t> S, et al. Geriatric Conditions Among Middle-aged and Older Adults on Methadone Maintenance Treatment: A Pilot Study. J Addict Med. 2022;16(1):110-113.</a:t>
            </a:r>
            <a:r>
              <a:rPr lang="en-US" sz="1800" kern="100" dirty="0">
                <a:latin typeface="Calibri"/>
                <a:ea typeface="Calibri" panose="020F0502020204030204" pitchFamily="34" charset="0"/>
                <a:cs typeface="Calibri"/>
              </a:rPr>
              <a:t> </a:t>
            </a:r>
            <a:endParaRPr lang="en-US" sz="1800" kern="100">
              <a:effectLst/>
              <a:latin typeface="Calibri"/>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Substance Abuse and Mental Health Services Administration, Medication-Assisted Treatment: Retrieved at: https://www.samhsa.gov/medication-assisted-treatment</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Substance Abuse and Mental Health Services Administration, Statutes, Regulations and Guidelines: Retrieved at: https://www.samhsa.gov/medication-assisted-treatment/statutes-regulations-guidelines</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US Department of Justice, Drug Enforcement Agency-Diversion Control Division. Title 21CFR, §1306.07 Administering or dispensing </a:t>
            </a:r>
            <a:r>
              <a:rPr lang="en-US" sz="1800" kern="100" dirty="0" err="1">
                <a:effectLst/>
                <a:latin typeface="Calibri"/>
                <a:ea typeface="Calibri" panose="020F0502020204030204" pitchFamily="34" charset="0"/>
                <a:cs typeface="Calibri"/>
              </a:rPr>
              <a:t>ofnarcotic</a:t>
            </a:r>
            <a:r>
              <a:rPr lang="en-US" sz="1800" kern="100" dirty="0">
                <a:effectLst/>
                <a:latin typeface="Calibri"/>
                <a:ea typeface="Calibri" panose="020F0502020204030204" pitchFamily="34" charset="0"/>
                <a:cs typeface="Calibri"/>
              </a:rPr>
              <a:t> drugs. Retrieved from https://www.deadiversion.usdoj.gov/21cfr/cfr/1306/1306_07.htm</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US Department Of Justice, Drug Enforcement Agency-Diversion Control Division</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AGS Working Group. N.d. Minimum Competencies in Geriatrics for Medical Students. American Geriatrics Society. https://adgap.americangeriatrics.org/sites/default/files/media/files/AGS%20Geriatric%205Ms%20Competencies%20for%20Medical%20Students.pdf</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Hughes, M., </a:t>
            </a:r>
            <a:r>
              <a:rPr lang="en-US" sz="1800" kern="100" dirty="0" err="1">
                <a:effectLst/>
                <a:latin typeface="Calibri"/>
                <a:ea typeface="Calibri" panose="020F0502020204030204" pitchFamily="34" charset="0"/>
                <a:cs typeface="Calibri"/>
              </a:rPr>
              <a:t>Edinoff</a:t>
            </a:r>
            <a:r>
              <a:rPr lang="en-US" sz="1800" kern="100" dirty="0">
                <a:effectLst/>
                <a:latin typeface="Calibri"/>
                <a:ea typeface="Calibri" panose="020F0502020204030204" pitchFamily="34" charset="0"/>
                <a:cs typeface="Calibri"/>
              </a:rPr>
              <a:t>, A., &amp; Sue, K. L. (2023). Changing approaches to treating opioid withdrawal in the USA. </a:t>
            </a:r>
            <a:r>
              <a:rPr lang="en-US" sz="1800" i="1" kern="100" dirty="0">
                <a:effectLst/>
                <a:latin typeface="Calibri"/>
                <a:ea typeface="Calibri" panose="020F0502020204030204" pitchFamily="34" charset="0"/>
                <a:cs typeface="Calibri"/>
              </a:rPr>
              <a:t>The lancet. Psychiatry</a:t>
            </a:r>
            <a:r>
              <a:rPr lang="en-US" sz="1800" kern="100" dirty="0">
                <a:effectLst/>
                <a:latin typeface="Calibri"/>
                <a:ea typeface="Calibri" panose="020F0502020204030204" pitchFamily="34" charset="0"/>
                <a:cs typeface="Calibri"/>
              </a:rPr>
              <a:t>, </a:t>
            </a:r>
            <a:r>
              <a:rPr lang="en-US" sz="1800" i="1" kern="100" dirty="0">
                <a:effectLst/>
                <a:latin typeface="Calibri"/>
                <a:ea typeface="Calibri" panose="020F0502020204030204" pitchFamily="34" charset="0"/>
                <a:cs typeface="Calibri"/>
              </a:rPr>
              <a:t>10</a:t>
            </a:r>
            <a:r>
              <a:rPr lang="en-US" sz="1800" kern="100" dirty="0">
                <a:effectLst/>
                <a:latin typeface="Calibri"/>
                <a:ea typeface="Calibri" panose="020F0502020204030204" pitchFamily="34" charset="0"/>
                <a:cs typeface="Calibri"/>
              </a:rPr>
              <a:t>(6), 378–380. https://doi.org/10.1016/S2215-0366(23)00145-1</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Siegler M. (2019). Clinical Medical Ethics: Its History and Contributions to American Medicine. </a:t>
            </a:r>
            <a:r>
              <a:rPr lang="en-US" sz="1800" i="1" kern="100" dirty="0">
                <a:effectLst/>
                <a:latin typeface="Calibri"/>
                <a:ea typeface="Calibri" panose="020F0502020204030204" pitchFamily="34" charset="0"/>
                <a:cs typeface="Calibri"/>
              </a:rPr>
              <a:t>The Journal of clinical ethics</a:t>
            </a:r>
            <a:r>
              <a:rPr lang="en-US" sz="1800" kern="100" dirty="0">
                <a:effectLst/>
                <a:latin typeface="Calibri"/>
                <a:ea typeface="Calibri" panose="020F0502020204030204" pitchFamily="34" charset="0"/>
                <a:cs typeface="Calibri"/>
              </a:rPr>
              <a:t>, </a:t>
            </a:r>
            <a:r>
              <a:rPr lang="en-US" sz="1800" i="1" kern="100" dirty="0">
                <a:effectLst/>
                <a:latin typeface="Calibri"/>
                <a:ea typeface="Calibri" panose="020F0502020204030204" pitchFamily="34" charset="0"/>
                <a:cs typeface="Calibri"/>
              </a:rPr>
              <a:t>30</a:t>
            </a:r>
            <a:r>
              <a:rPr lang="en-US" sz="1800" kern="100" dirty="0">
                <a:effectLst/>
                <a:latin typeface="Calibri"/>
                <a:ea typeface="Calibri" panose="020F0502020204030204" pitchFamily="34" charset="0"/>
                <a:cs typeface="Calibri"/>
              </a:rPr>
              <a:t>(1), 17–26.</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Jonsen AR, Siegler M, </a:t>
            </a:r>
            <a:r>
              <a:rPr lang="en-US" sz="1800" kern="100" dirty="0" err="1">
                <a:effectLst/>
                <a:latin typeface="Calibri"/>
                <a:ea typeface="Calibri" panose="020F0502020204030204" pitchFamily="34" charset="0"/>
                <a:cs typeface="Calibri"/>
              </a:rPr>
              <a:t>Winslade</a:t>
            </a:r>
            <a:r>
              <a:rPr lang="en-US" sz="1800" kern="100" dirty="0">
                <a:effectLst/>
                <a:latin typeface="Calibri"/>
                <a:ea typeface="Calibri" panose="020F0502020204030204" pitchFamily="34" charset="0"/>
                <a:cs typeface="Calibri"/>
              </a:rPr>
              <a:t> WJ. (Eds.), (2022). </a:t>
            </a:r>
            <a:r>
              <a:rPr lang="en-US" sz="1800" i="1" kern="100" dirty="0">
                <a:effectLst/>
                <a:latin typeface="Calibri"/>
                <a:ea typeface="Calibri" panose="020F0502020204030204" pitchFamily="34" charset="0"/>
                <a:cs typeface="Calibri"/>
              </a:rPr>
              <a:t>Clinical Ethics: A Practical Approach to Ethical Decisions in Clinical Medicine</a:t>
            </a:r>
            <a:r>
              <a:rPr lang="en-US" sz="1800" kern="100" dirty="0">
                <a:effectLst/>
                <a:latin typeface="Calibri"/>
                <a:ea typeface="Calibri" panose="020F0502020204030204" pitchFamily="34" charset="0"/>
                <a:cs typeface="Calibri"/>
              </a:rPr>
              <a:t>, 9e.  New York, NY: McGraw-Hill</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err="1">
                <a:effectLst/>
                <a:latin typeface="Calibri"/>
                <a:ea typeface="Calibri" panose="020F0502020204030204" pitchFamily="34" charset="0"/>
                <a:cs typeface="Calibri"/>
              </a:rPr>
              <a:t>Lagisetty</a:t>
            </a:r>
            <a:r>
              <a:rPr lang="en-US" sz="1800" kern="100" dirty="0">
                <a:effectLst/>
                <a:latin typeface="Calibri"/>
                <a:ea typeface="Calibri" panose="020F0502020204030204" pitchFamily="34" charset="0"/>
                <a:cs typeface="Calibri"/>
              </a:rPr>
              <a:t>, P. A., Healy, N., </a:t>
            </a:r>
            <a:r>
              <a:rPr lang="en-US" sz="1800" kern="100" dirty="0" err="1">
                <a:effectLst/>
                <a:latin typeface="Calibri"/>
                <a:ea typeface="Calibri" panose="020F0502020204030204" pitchFamily="34" charset="0"/>
                <a:cs typeface="Calibri"/>
              </a:rPr>
              <a:t>Garpestad</a:t>
            </a:r>
            <a:r>
              <a:rPr lang="en-US" sz="1800" kern="100" dirty="0">
                <a:effectLst/>
                <a:latin typeface="Calibri"/>
                <a:ea typeface="Calibri" panose="020F0502020204030204" pitchFamily="34" charset="0"/>
                <a:cs typeface="Calibri"/>
              </a:rPr>
              <a:t>, C., </a:t>
            </a:r>
            <a:r>
              <a:rPr lang="en-US" sz="1800" kern="100" dirty="0" err="1">
                <a:effectLst/>
                <a:latin typeface="Calibri"/>
                <a:ea typeface="Calibri" panose="020F0502020204030204" pitchFamily="34" charset="0"/>
                <a:cs typeface="Calibri"/>
              </a:rPr>
              <a:t>Jannausch</a:t>
            </a:r>
            <a:r>
              <a:rPr lang="en-US" sz="1800" kern="100" dirty="0">
                <a:effectLst/>
                <a:latin typeface="Calibri"/>
                <a:ea typeface="Calibri" panose="020F0502020204030204" pitchFamily="34" charset="0"/>
                <a:cs typeface="Calibri"/>
              </a:rPr>
              <a:t>, M., Tipirneni, R., &amp; Bohnert, A. S. B. (2019). Access to Primary Care Clinics for Patients With Chronic Pain Receiving Opioids. </a:t>
            </a:r>
            <a:r>
              <a:rPr lang="en-US" sz="1800" i="1" kern="100" dirty="0">
                <a:effectLst/>
                <a:latin typeface="Calibri"/>
                <a:ea typeface="Calibri" panose="020F0502020204030204" pitchFamily="34" charset="0"/>
                <a:cs typeface="Calibri"/>
              </a:rPr>
              <a:t>JAMA network open</a:t>
            </a:r>
            <a:r>
              <a:rPr lang="en-US" sz="1800" kern="100" dirty="0">
                <a:effectLst/>
                <a:latin typeface="Calibri"/>
                <a:ea typeface="Calibri" panose="020F0502020204030204" pitchFamily="34" charset="0"/>
                <a:cs typeface="Calibri"/>
              </a:rPr>
              <a:t>, </a:t>
            </a:r>
            <a:r>
              <a:rPr lang="en-US" sz="1800" i="1" kern="100" dirty="0">
                <a:effectLst/>
                <a:latin typeface="Calibri"/>
                <a:ea typeface="Calibri" panose="020F0502020204030204" pitchFamily="34" charset="0"/>
                <a:cs typeface="Calibri"/>
              </a:rPr>
              <a:t>2</a:t>
            </a:r>
            <a:r>
              <a:rPr lang="en-US" sz="1800" kern="100" dirty="0">
                <a:effectLst/>
                <a:latin typeface="Calibri"/>
                <a:ea typeface="Calibri" panose="020F0502020204030204" pitchFamily="34" charset="0"/>
                <a:cs typeface="Calibri"/>
              </a:rPr>
              <a:t>(7), e196928. https://doi.org/10.1001/jamanetworkopen.2019.6928</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Rieder T. N. (2020). Is Nonconsensual Tapering of High-Dose Opioid Therapy Justifiable?. </a:t>
            </a:r>
            <a:r>
              <a:rPr lang="en-US" sz="1800" i="1" kern="100" dirty="0">
                <a:effectLst/>
                <a:latin typeface="Calibri"/>
                <a:ea typeface="Calibri" panose="020F0502020204030204" pitchFamily="34" charset="0"/>
                <a:cs typeface="Calibri"/>
              </a:rPr>
              <a:t>AMA journal of ethics</a:t>
            </a:r>
            <a:r>
              <a:rPr lang="en-US" sz="1800" kern="100" dirty="0">
                <a:effectLst/>
                <a:latin typeface="Calibri"/>
                <a:ea typeface="Calibri" panose="020F0502020204030204" pitchFamily="34" charset="0"/>
                <a:cs typeface="Calibri"/>
              </a:rPr>
              <a:t>, </a:t>
            </a:r>
            <a:r>
              <a:rPr lang="en-US" sz="1800" i="1" kern="100" dirty="0">
                <a:effectLst/>
                <a:latin typeface="Calibri"/>
                <a:ea typeface="Calibri" panose="020F0502020204030204" pitchFamily="34" charset="0"/>
                <a:cs typeface="Calibri"/>
              </a:rPr>
              <a:t>22</a:t>
            </a:r>
            <a:r>
              <a:rPr lang="en-US" sz="1800" kern="100" dirty="0">
                <a:effectLst/>
                <a:latin typeface="Calibri"/>
                <a:ea typeface="Calibri" panose="020F0502020204030204" pitchFamily="34" charset="0"/>
                <a:cs typeface="Calibri"/>
              </a:rPr>
              <a:t>(1), E651–E657. https://doi.org/10.1001/amajethics.2020.651</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Quinn, K., Kumar, S., Hunter, C. T., O'Donnell, J., &amp; Davis, N. L. (2022). Naloxone administration among opioid-involved overdose deaths in 38 United States jurisdictions in the State Unintentional Drug Overdose Reporting System, 2019. </a:t>
            </a:r>
            <a:r>
              <a:rPr lang="en-US" sz="1800" i="1" kern="100" dirty="0">
                <a:effectLst/>
                <a:latin typeface="Calibri"/>
                <a:ea typeface="Calibri" panose="020F0502020204030204" pitchFamily="34" charset="0"/>
                <a:cs typeface="Calibri"/>
              </a:rPr>
              <a:t>Drug and alcohol dependence</a:t>
            </a:r>
            <a:r>
              <a:rPr lang="en-US" sz="1800" kern="100" dirty="0">
                <a:effectLst/>
                <a:latin typeface="Calibri"/>
                <a:ea typeface="Calibri" panose="020F0502020204030204" pitchFamily="34" charset="0"/>
                <a:cs typeface="Calibri"/>
              </a:rPr>
              <a:t>, </a:t>
            </a:r>
            <a:r>
              <a:rPr lang="en-US" sz="1800" i="1" kern="100" dirty="0">
                <a:effectLst/>
                <a:latin typeface="Calibri"/>
                <a:ea typeface="Calibri" panose="020F0502020204030204" pitchFamily="34" charset="0"/>
                <a:cs typeface="Calibri"/>
              </a:rPr>
              <a:t>235</a:t>
            </a:r>
            <a:r>
              <a:rPr lang="en-US" sz="1800" kern="100" dirty="0">
                <a:effectLst/>
                <a:latin typeface="Calibri"/>
                <a:ea typeface="Calibri" panose="020F0502020204030204" pitchFamily="34" charset="0"/>
                <a:cs typeface="Calibri"/>
              </a:rPr>
              <a:t>, 109467. https://doi.org/10.1016/j.drugalcdep.2022.109467</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Yang M, Beiting KJ, Levine S. Barriers to Care for Nursing Home Residents With Substance Use Disorders: A Qualitative Study [published online ahead of print, 2022 Aug 31]. J Addict Med. 2022;10.1097/ADM.0000000000001061. doi:10.1097/ADM.0000000000001061</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Appold, K. Ready for post-acute care? </a:t>
            </a:r>
            <a:r>
              <a:rPr lang="en-US" sz="1800" i="1" kern="100" dirty="0">
                <a:effectLst/>
                <a:latin typeface="Calibri"/>
                <a:ea typeface="Calibri" panose="020F0502020204030204" pitchFamily="34" charset="0"/>
                <a:cs typeface="Calibri"/>
              </a:rPr>
              <a:t>The Hospitalist</a:t>
            </a:r>
            <a:r>
              <a:rPr lang="en-US" sz="1800" kern="100" dirty="0">
                <a:effectLst/>
                <a:latin typeface="Calibri"/>
                <a:ea typeface="Calibri" panose="020F0502020204030204" pitchFamily="34" charset="0"/>
                <a:cs typeface="Calibri"/>
              </a:rPr>
              <a:t> (2017). https://www.the-hospitalist.org/hospitalist/article/128764/transitions-care/ready-post-acute-care</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AMA J Ethics. 2020;22(8):E647-650.</a:t>
            </a:r>
            <a:r>
              <a:rPr lang="en-US" sz="1800" i="1" kern="100" dirty="0">
                <a:effectLst/>
                <a:latin typeface="Calibri"/>
                <a:ea typeface="Calibri" panose="020F0502020204030204" pitchFamily="34" charset="0"/>
                <a:cs typeface="Calibri"/>
              </a:rPr>
              <a:t> https://journalofethics.ama-assn.org/sites/journalofethics.ama-assn.org/files/2020-07/fred1-2008.pdf</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Fabrice </a:t>
            </a:r>
            <a:r>
              <a:rPr lang="en-US" sz="1800" kern="100" dirty="0" err="1">
                <a:effectLst/>
                <a:latin typeface="Calibri"/>
                <a:ea typeface="Calibri" panose="020F0502020204030204" pitchFamily="34" charset="0"/>
                <a:cs typeface="Calibri"/>
              </a:rPr>
              <a:t>Jotterand</a:t>
            </a:r>
            <a:r>
              <a:rPr lang="en-US" sz="1800" kern="100" dirty="0">
                <a:effectLst/>
                <a:latin typeface="Calibri"/>
                <a:ea typeface="Calibri" panose="020F0502020204030204" pitchFamily="34" charset="0"/>
                <a:cs typeface="Calibri"/>
              </a:rPr>
              <a:t> &amp; Tenzin Wangmo (2014) The Principle of Equivalence Reconsidered: Assessing the Relevance of the Principle of Equivalence in Prison Medicine, The American Journal of Bioethics, 14:7, 4-12, DOI: 10.1080/15265161.2014.919365</a:t>
            </a:r>
            <a:endParaRPr lang="en-US" sz="1800" kern="100">
              <a:effectLst/>
              <a:latin typeface="Calibri"/>
              <a:ea typeface="Calibri" panose="020F0502020204030204" pitchFamily="34" charset="0"/>
              <a:cs typeface="Calibri"/>
            </a:endParaRPr>
          </a:p>
          <a:p>
            <a:pPr marL="342900" indent="-342900">
              <a:spcBef>
                <a:spcPts val="0"/>
              </a:spcBef>
              <a:buFont typeface="Calibri" panose="020F0502020204030204" pitchFamily="34" charset="0"/>
              <a:buChar char="•"/>
            </a:pPr>
            <a:r>
              <a:rPr lang="en-US" sz="1800" kern="100" dirty="0">
                <a:effectLst/>
                <a:latin typeface="Calibri"/>
                <a:ea typeface="Calibri" panose="020F0502020204030204" pitchFamily="34" charset="0"/>
                <a:cs typeface="Calibri"/>
              </a:rPr>
              <a:t>Tinetti M, Huang A, Molnar F. The </a:t>
            </a:r>
            <a:r>
              <a:rPr lang="en-US" sz="1800" kern="100" dirty="0" err="1">
                <a:effectLst/>
                <a:latin typeface="Calibri"/>
                <a:ea typeface="Calibri" panose="020F0502020204030204" pitchFamily="34" charset="0"/>
                <a:cs typeface="Calibri"/>
              </a:rPr>
              <a:t>geiratrics</a:t>
            </a:r>
            <a:r>
              <a:rPr lang="en-US" sz="1800" kern="100" dirty="0">
                <a:effectLst/>
                <a:latin typeface="Calibri"/>
                <a:ea typeface="Calibri" panose="020F0502020204030204" pitchFamily="34" charset="0"/>
                <a:cs typeface="Calibri"/>
              </a:rPr>
              <a:t> 5M’s: a new way of communicating what we do. </a:t>
            </a:r>
            <a:r>
              <a:rPr lang="en-US" sz="1800" i="1" kern="100" dirty="0">
                <a:effectLst/>
                <a:latin typeface="Calibri"/>
                <a:ea typeface="Calibri" panose="020F0502020204030204" pitchFamily="34" charset="0"/>
                <a:cs typeface="Calibri"/>
              </a:rPr>
              <a:t>J Am </a:t>
            </a:r>
            <a:r>
              <a:rPr lang="en-US" sz="1800" i="1" kern="100" dirty="0" err="1">
                <a:effectLst/>
                <a:latin typeface="Calibri"/>
                <a:ea typeface="Calibri" panose="020F0502020204030204" pitchFamily="34" charset="0"/>
                <a:cs typeface="Calibri"/>
              </a:rPr>
              <a:t>Geriatr</a:t>
            </a:r>
            <a:r>
              <a:rPr lang="en-US" sz="1800" i="1" kern="100" dirty="0">
                <a:effectLst/>
                <a:latin typeface="Calibri"/>
                <a:ea typeface="Calibri" panose="020F0502020204030204" pitchFamily="34" charset="0"/>
                <a:cs typeface="Calibri"/>
              </a:rPr>
              <a:t> Soc</a:t>
            </a:r>
            <a:r>
              <a:rPr lang="en-US" sz="1800" kern="100" dirty="0">
                <a:effectLst/>
                <a:latin typeface="Calibri"/>
                <a:ea typeface="Calibri" panose="020F0502020204030204" pitchFamily="34" charset="0"/>
                <a:cs typeface="Calibri"/>
              </a:rPr>
              <a:t>. 2017;65(9):2115-2115.</a:t>
            </a:r>
            <a:r>
              <a:rPr lang="en-US" sz="1800" kern="100" dirty="0">
                <a:latin typeface="Calibri"/>
                <a:ea typeface="Calibri" panose="020F0502020204030204" pitchFamily="34" charset="0"/>
                <a:cs typeface="Calibri"/>
              </a:rPr>
              <a:t> </a:t>
            </a:r>
            <a:endParaRPr lang="en-US" sz="1800" kern="100">
              <a:effectLst/>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1839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1D8F-2500-7D16-CF87-CF77D916249A}"/>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49B27857-0D68-4883-DC6A-75FAE4E7DCFD}"/>
              </a:ext>
            </a:extLst>
          </p:cNvPr>
          <p:cNvSpPr>
            <a:spLocks noGrp="1"/>
          </p:cNvSpPr>
          <p:nvPr>
            <p:ph idx="1"/>
          </p:nvPr>
        </p:nvSpPr>
        <p:spPr>
          <a:xfrm>
            <a:off x="628650" y="1559624"/>
            <a:ext cx="7886700" cy="5306695"/>
          </a:xfrm>
        </p:spPr>
        <p:txBody>
          <a:bodyPr vert="horz" lIns="91440" tIns="45720" rIns="91440" bIns="45720" rtlCol="0" anchor="t">
            <a:normAutofit fontScale="62500" lnSpcReduction="20000"/>
          </a:bodyPr>
          <a:lstStyle/>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From the American Geriatrics Society: The Geriatrics 5Ms Quick Guide </a:t>
            </a:r>
            <a:r>
              <a:rPr lang="en-US" sz="1800" u="sng" kern="100" dirty="0">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https://geriatricscareonline.org/application/images/pdf/5Ms_Quick_Guide.pdf</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Borson S, Scanlan JM, Chen P, Ganguli M. The Mini-Cog as a screen for dementia: validation in a population-based sample. </a:t>
            </a:r>
            <a:r>
              <a:rPr lang="en-US" sz="1800" i="1" kern="100" dirty="0">
                <a:effectLst/>
                <a:latin typeface="Calibri"/>
                <a:ea typeface="Calibri" panose="020F0502020204030204" pitchFamily="34" charset="0"/>
                <a:cs typeface="Calibri"/>
              </a:rPr>
              <a:t>J Am </a:t>
            </a:r>
            <a:r>
              <a:rPr lang="en-US" sz="1800" i="1" kern="100" dirty="0" err="1">
                <a:effectLst/>
                <a:latin typeface="Calibri"/>
                <a:ea typeface="Calibri" panose="020F0502020204030204" pitchFamily="34" charset="0"/>
                <a:cs typeface="Calibri"/>
              </a:rPr>
              <a:t>Geriatr</a:t>
            </a:r>
            <a:r>
              <a:rPr lang="en-US" sz="1800" i="1" kern="100" dirty="0">
                <a:effectLst/>
                <a:latin typeface="Calibri"/>
                <a:ea typeface="Calibri" panose="020F0502020204030204" pitchFamily="34" charset="0"/>
                <a:cs typeface="Calibri"/>
              </a:rPr>
              <a:t> Soc</a:t>
            </a:r>
            <a:r>
              <a:rPr lang="en-US" sz="1800" kern="100" dirty="0">
                <a:effectLst/>
                <a:latin typeface="Calibri"/>
                <a:ea typeface="Calibri" panose="020F0502020204030204" pitchFamily="34" charset="0"/>
                <a:cs typeface="Calibri"/>
              </a:rPr>
              <a:t>. 2003;51(10):1451-1454.</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u="sng" kern="100" dirty="0">
                <a:effectLst/>
                <a:latin typeface="Calibri"/>
                <a:ea typeface="Calibri" panose="020F0502020204030204" pitchFamily="34" charset="0"/>
                <a:cs typeface="Calibri"/>
                <a:hlinkClick r:id="rId4">
                  <a:extLst>
                    <a:ext uri="{A12FA001-AC4F-418D-AE19-62706E023703}">
                      <ahyp:hlinkClr xmlns:ahyp="http://schemas.microsoft.com/office/drawing/2018/hyperlinkcolor" val="tx"/>
                    </a:ext>
                  </a:extLst>
                </a:hlinkClick>
              </a:rPr>
              <a:t>https://mocacognition.com/</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u="sng" kern="100" dirty="0">
                <a:effectLst/>
                <a:latin typeface="Calibri"/>
                <a:ea typeface="Calibri" panose="020F0502020204030204" pitchFamily="34" charset="0"/>
                <a:cs typeface="Calibri"/>
                <a:hlinkClick r:id="rId5">
                  <a:extLst>
                    <a:ext uri="{A12FA001-AC4F-418D-AE19-62706E023703}">
                      <ahyp:hlinkClr xmlns:ahyp="http://schemas.microsoft.com/office/drawing/2018/hyperlinkcolor" val="tx"/>
                    </a:ext>
                  </a:extLst>
                </a:hlinkClick>
              </a:rPr>
              <a:t>https://www.parinc.com/Products/Pkey/238</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https://www.slu.edu/medicine/internal-medicine/geriatric-medicine/aging-successfully/assessment-tools/mental-status-exam.php</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SH Tariq, N </a:t>
            </a:r>
            <a:r>
              <a:rPr lang="en-US" sz="1800" kern="100" dirty="0" err="1">
                <a:effectLst/>
                <a:latin typeface="Calibri"/>
                <a:ea typeface="Calibri" panose="020F0502020204030204" pitchFamily="34" charset="0"/>
                <a:cs typeface="Calibri"/>
              </a:rPr>
              <a:t>Tumosa</a:t>
            </a:r>
            <a:r>
              <a:rPr lang="en-US" sz="1800" kern="100" dirty="0">
                <a:effectLst/>
                <a:latin typeface="Calibri"/>
                <a:ea typeface="Calibri" panose="020F0502020204030204" pitchFamily="34" charset="0"/>
                <a:cs typeface="Calibri"/>
              </a:rPr>
              <a:t>, JT Chibnall, HM Perry III, and JE Morley. The Saint Louis University Mental Status (SLUMS) Examination for detecting mild cognitive impairment and dementia is more sensitive than the </a:t>
            </a:r>
            <a:r>
              <a:rPr lang="en-US" sz="1800" kern="100" dirty="0" err="1">
                <a:effectLst/>
                <a:latin typeface="Calibri"/>
                <a:ea typeface="Calibri" panose="020F0502020204030204" pitchFamily="34" charset="0"/>
                <a:cs typeface="Calibri"/>
              </a:rPr>
              <a:t>MiniMental</a:t>
            </a:r>
            <a:r>
              <a:rPr lang="en-US" sz="1800" kern="100" dirty="0">
                <a:effectLst/>
                <a:latin typeface="Calibri"/>
                <a:ea typeface="Calibri" panose="020F0502020204030204" pitchFamily="34" charset="0"/>
                <a:cs typeface="Calibri"/>
              </a:rPr>
              <a:t> Status Examination (MMSE) - A pilot study. Am J </a:t>
            </a:r>
            <a:r>
              <a:rPr lang="en-US" sz="1800" kern="100" dirty="0" err="1">
                <a:effectLst/>
                <a:latin typeface="Calibri"/>
                <a:ea typeface="Calibri" panose="020F0502020204030204" pitchFamily="34" charset="0"/>
                <a:cs typeface="Calibri"/>
              </a:rPr>
              <a:t>Geriatr</a:t>
            </a:r>
            <a:r>
              <a:rPr lang="en-US" sz="1800" kern="100" dirty="0">
                <a:effectLst/>
                <a:latin typeface="Calibri"/>
                <a:ea typeface="Calibri" panose="020F0502020204030204" pitchFamily="34" charset="0"/>
                <a:cs typeface="Calibri"/>
              </a:rPr>
              <a:t> Psych 14:900-10, 2006</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Lam, K., Wang, M., Smith, E., Ismail, Z., &amp; Ganesh, A. (2023). P.004 Comparison of the Montreal Cognitive Assessment (MoCA) and Rowland Universal Dementia Assessment Scale (RUDAS) for identification of mild cognitive impairment and dementia. </a:t>
            </a:r>
            <a:r>
              <a:rPr lang="en-US" sz="1800" i="1" kern="100" dirty="0">
                <a:effectLst/>
                <a:latin typeface="Calibri"/>
                <a:ea typeface="Calibri" panose="020F0502020204030204" pitchFamily="34" charset="0"/>
                <a:cs typeface="Calibri"/>
              </a:rPr>
              <a:t>Canadian Journal of Neurological Sciences,</a:t>
            </a:r>
            <a:r>
              <a:rPr lang="en-US" sz="1800" kern="100" dirty="0">
                <a:effectLst/>
                <a:latin typeface="Calibri"/>
                <a:ea typeface="Calibri" panose="020F0502020204030204" pitchFamily="34" charset="0"/>
                <a:cs typeface="Calibri"/>
              </a:rPr>
              <a:t> </a:t>
            </a:r>
            <a:r>
              <a:rPr lang="en-US" sz="1800" i="1" kern="100" dirty="0">
                <a:effectLst/>
                <a:latin typeface="Calibri"/>
                <a:ea typeface="Calibri" panose="020F0502020204030204" pitchFamily="34" charset="0"/>
                <a:cs typeface="Calibri"/>
              </a:rPr>
              <a:t>50</a:t>
            </a:r>
            <a:r>
              <a:rPr lang="en-US" sz="1800" kern="100" dirty="0">
                <a:effectLst/>
                <a:latin typeface="Calibri"/>
                <a:ea typeface="Calibri" panose="020F0502020204030204" pitchFamily="34" charset="0"/>
                <a:cs typeface="Calibri"/>
              </a:rPr>
              <a:t>(S2), S58-S58. doi:10.1017/cjn.2023.109</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Lam, K., Wang, M., Smith, E., Ismail, Z., &amp; Ganesh, A. (2023). P.009 Comparison of Montreal Cognitive Assessment (MoCA) and Rowland Universal Dementia Assessment Scale (RUDAS) scores in diverse populations. </a:t>
            </a:r>
            <a:r>
              <a:rPr lang="en-US" sz="1800" i="1" kern="100" dirty="0">
                <a:effectLst/>
                <a:latin typeface="Calibri"/>
                <a:ea typeface="Calibri" panose="020F0502020204030204" pitchFamily="34" charset="0"/>
                <a:cs typeface="Calibri"/>
              </a:rPr>
              <a:t>Canadian Journal of Neurological Sciences,</a:t>
            </a:r>
            <a:r>
              <a:rPr lang="en-US" sz="1800" kern="100" dirty="0">
                <a:effectLst/>
                <a:latin typeface="Calibri"/>
                <a:ea typeface="Calibri" panose="020F0502020204030204" pitchFamily="34" charset="0"/>
                <a:cs typeface="Calibri"/>
              </a:rPr>
              <a:t> </a:t>
            </a:r>
            <a:r>
              <a:rPr lang="en-US" sz="1800" i="1" kern="100" dirty="0">
                <a:effectLst/>
                <a:latin typeface="Calibri"/>
                <a:ea typeface="Calibri" panose="020F0502020204030204" pitchFamily="34" charset="0"/>
                <a:cs typeface="Calibri"/>
              </a:rPr>
              <a:t>50</a:t>
            </a:r>
            <a:r>
              <a:rPr lang="en-US" sz="1800" kern="100" dirty="0">
                <a:effectLst/>
                <a:latin typeface="Calibri"/>
                <a:ea typeface="Calibri" panose="020F0502020204030204" pitchFamily="34" charset="0"/>
                <a:cs typeface="Calibri"/>
              </a:rPr>
              <a:t>(S2), S59-S60. doi:10.1017/cjn.2023.114</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u="sng" kern="100" dirty="0">
                <a:effectLst/>
                <a:latin typeface="Calibri"/>
                <a:ea typeface="Calibri" panose="020F0502020204030204" pitchFamily="34" charset="0"/>
                <a:cs typeface="Calibri"/>
                <a:hlinkClick r:id="rId6">
                  <a:extLst>
                    <a:ext uri="{A12FA001-AC4F-418D-AE19-62706E023703}">
                      <ahyp:hlinkClr xmlns:ahyp="http://schemas.microsoft.com/office/drawing/2018/hyperlinkcolor" val="tx"/>
                    </a:ext>
                  </a:extLst>
                </a:hlinkClick>
              </a:rPr>
              <a:t>https://www.dementia.org.au/resources/rowland-universal-dementia-assessment-scale-rudas</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Molnar FJ, Benjamin S, Hawkins SA, Briscoe M, Ehsan S. One size does not fit all: Choosing practical cognitive screening tools for your practice. </a:t>
            </a:r>
            <a:r>
              <a:rPr lang="en-US" sz="1800" i="1" kern="100" dirty="0">
                <a:effectLst/>
                <a:latin typeface="Calibri"/>
                <a:ea typeface="Calibri" panose="020F0502020204030204" pitchFamily="34" charset="0"/>
                <a:cs typeface="Calibri"/>
              </a:rPr>
              <a:t>J Am </a:t>
            </a:r>
            <a:r>
              <a:rPr lang="en-US" sz="1800" i="1" kern="100" dirty="0" err="1">
                <a:effectLst/>
                <a:latin typeface="Calibri"/>
                <a:ea typeface="Calibri" panose="020F0502020204030204" pitchFamily="34" charset="0"/>
                <a:cs typeface="Calibri"/>
              </a:rPr>
              <a:t>Geriatr</a:t>
            </a:r>
            <a:r>
              <a:rPr lang="en-US" sz="1800" i="1" kern="100" dirty="0">
                <a:effectLst/>
                <a:latin typeface="Calibri"/>
                <a:ea typeface="Calibri" panose="020F0502020204030204" pitchFamily="34" charset="0"/>
                <a:cs typeface="Calibri"/>
              </a:rPr>
              <a:t> Soc</a:t>
            </a:r>
            <a:r>
              <a:rPr lang="en-US" sz="1800" kern="100" dirty="0">
                <a:effectLst/>
                <a:latin typeface="Calibri"/>
                <a:ea typeface="Calibri" panose="020F0502020204030204" pitchFamily="34" charset="0"/>
                <a:cs typeface="Calibri"/>
              </a:rPr>
              <a:t>. 2020;68(10):2207-2213.</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Marcantonio ER, Ngo LH, O’Connor M, et al. 3D-CAM: derivation and validation of a 3-minute diagnostic interview for CAM-defined delirium: a cross-sectional diagnostic test study. </a:t>
            </a:r>
            <a:r>
              <a:rPr lang="en-US" sz="1800" i="1" kern="100" dirty="0">
                <a:effectLst/>
                <a:latin typeface="Calibri"/>
                <a:ea typeface="Calibri" panose="020F0502020204030204" pitchFamily="34" charset="0"/>
                <a:cs typeface="Calibri"/>
              </a:rPr>
              <a:t>Ann Intern Med</a:t>
            </a:r>
            <a:r>
              <a:rPr lang="en-US" sz="1800" kern="100" dirty="0">
                <a:effectLst/>
                <a:latin typeface="Calibri"/>
                <a:ea typeface="Calibri" panose="020F0502020204030204" pitchFamily="34" charset="0"/>
                <a:cs typeface="Calibri"/>
              </a:rPr>
              <a:t>. 2014;161(8):554-561</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Marcantonio ER. Delirium in Hospitalized Older Adults. </a:t>
            </a:r>
            <a:r>
              <a:rPr lang="en-US" sz="1800" i="1" kern="100" dirty="0">
                <a:effectLst/>
                <a:latin typeface="Calibri"/>
                <a:ea typeface="Calibri" panose="020F0502020204030204" pitchFamily="34" charset="0"/>
                <a:cs typeface="Calibri"/>
              </a:rPr>
              <a:t>N Engl J Med</a:t>
            </a:r>
            <a:r>
              <a:rPr lang="en-US" sz="1800" kern="100" dirty="0">
                <a:effectLst/>
                <a:latin typeface="Calibri"/>
                <a:ea typeface="Calibri" panose="020F0502020204030204" pitchFamily="34" charset="0"/>
                <a:cs typeface="Calibri"/>
              </a:rPr>
              <a:t>. 2017;377(15):1456-1466.</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Kroenke K, Spitzer RL, Williams JBW. The Patient Health Questionnaire-2: validity of a two-item depression screener. </a:t>
            </a:r>
            <a:r>
              <a:rPr lang="en-US" sz="1800" i="1" kern="100" dirty="0">
                <a:effectLst/>
                <a:latin typeface="Calibri"/>
                <a:ea typeface="Calibri" panose="020F0502020204030204" pitchFamily="34" charset="0"/>
                <a:cs typeface="Calibri"/>
              </a:rPr>
              <a:t>Med Care</a:t>
            </a:r>
            <a:r>
              <a:rPr lang="en-US" sz="1800" kern="100" dirty="0">
                <a:effectLst/>
                <a:latin typeface="Calibri"/>
                <a:ea typeface="Calibri" panose="020F0502020204030204" pitchFamily="34" charset="0"/>
                <a:cs typeface="Calibri"/>
              </a:rPr>
              <a:t>. 2003;41(11):1284-1292.</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u="sng" kern="100" dirty="0">
                <a:effectLst/>
                <a:latin typeface="Calibri"/>
                <a:ea typeface="Calibri" panose="020F0502020204030204" pitchFamily="34" charset="0"/>
                <a:cs typeface="Calibri"/>
                <a:hlinkClick r:id="rId7">
                  <a:extLst>
                    <a:ext uri="{A12FA001-AC4F-418D-AE19-62706E023703}">
                      <ahyp:hlinkClr xmlns:ahyp="http://schemas.microsoft.com/office/drawing/2018/hyperlinkcolor" val="tx"/>
                    </a:ext>
                  </a:extLst>
                </a:hlinkClick>
              </a:rPr>
              <a:t>https://www.apa.org/depression-guideline/patient-health-questionnaire.pdf</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u="sng" kern="100" dirty="0">
                <a:effectLst/>
                <a:latin typeface="Calibri"/>
                <a:ea typeface="Calibri" panose="020F0502020204030204" pitchFamily="34" charset="0"/>
                <a:cs typeface="Calibri"/>
                <a:hlinkClick r:id="rId8">
                  <a:extLst>
                    <a:ext uri="{A12FA001-AC4F-418D-AE19-62706E023703}">
                      <ahyp:hlinkClr xmlns:ahyp="http://schemas.microsoft.com/office/drawing/2018/hyperlinkcolor" val="tx"/>
                    </a:ext>
                  </a:extLst>
                </a:hlinkClick>
              </a:rPr>
              <a:t>https://integrationacademy.ahrq.gov/sites/default/files/2020-07/Update_Geriatric_Depression_Scale-15.pdf</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Katz S. Assessing self-maintenance: activities of daily living, mobility, and instrumental activities of daily living. </a:t>
            </a:r>
            <a:r>
              <a:rPr lang="en-US" sz="1800" i="1" kern="100" dirty="0">
                <a:effectLst/>
                <a:latin typeface="Calibri"/>
                <a:ea typeface="Calibri" panose="020F0502020204030204" pitchFamily="34" charset="0"/>
                <a:cs typeface="Calibri"/>
              </a:rPr>
              <a:t>J Am </a:t>
            </a:r>
            <a:r>
              <a:rPr lang="en-US" sz="1800" i="1" kern="100" dirty="0" err="1">
                <a:effectLst/>
                <a:latin typeface="Calibri"/>
                <a:ea typeface="Calibri" panose="020F0502020204030204" pitchFamily="34" charset="0"/>
                <a:cs typeface="Calibri"/>
              </a:rPr>
              <a:t>Geriatr</a:t>
            </a:r>
            <a:r>
              <a:rPr lang="en-US" sz="1800" i="1" kern="100" dirty="0">
                <a:effectLst/>
                <a:latin typeface="Calibri"/>
                <a:ea typeface="Calibri" panose="020F0502020204030204" pitchFamily="34" charset="0"/>
                <a:cs typeface="Calibri"/>
              </a:rPr>
              <a:t> Soc</a:t>
            </a:r>
            <a:r>
              <a:rPr lang="en-US" sz="1800" kern="100" dirty="0">
                <a:effectLst/>
                <a:latin typeface="Calibri"/>
                <a:ea typeface="Calibri" panose="020F0502020204030204" pitchFamily="34" charset="0"/>
                <a:cs typeface="Calibri"/>
              </a:rPr>
              <a:t>. 1983;31(12):721-727.</a:t>
            </a:r>
            <a:endParaRPr lang="en-US" sz="1800" kern="100">
              <a:effectLst/>
              <a:latin typeface="Calibri"/>
              <a:ea typeface="Calibri" panose="020F0502020204030204" pitchFamily="34" charset="0"/>
              <a:cs typeface="Calibri"/>
            </a:endParaRPr>
          </a:p>
          <a:p>
            <a:pPr marL="342900" indent="-342900">
              <a:spcBef>
                <a:spcPts val="0"/>
              </a:spcBef>
              <a:buFont typeface="Calibri" panose="020F0502020204030204" pitchFamily="34" charset="0"/>
              <a:buChar char="•"/>
            </a:pPr>
            <a:r>
              <a:rPr lang="en-US" sz="1800" kern="100" dirty="0">
                <a:effectLst/>
                <a:latin typeface="Calibri"/>
                <a:ea typeface="Calibri" panose="020F0502020204030204" pitchFamily="34" charset="0"/>
                <a:cs typeface="Calibri"/>
              </a:rPr>
              <a:t>Katz Activities of Daily Living: https://www.alz.org/careplanning/downloads/katz-adl.pdf</a:t>
            </a:r>
            <a:r>
              <a:rPr lang="en-US" sz="1800" kern="100" dirty="0">
                <a:latin typeface="Calibri"/>
                <a:ea typeface="Calibri" panose="020F0502020204030204" pitchFamily="34" charset="0"/>
                <a:cs typeface="Calibri"/>
              </a:rPr>
              <a:t> </a:t>
            </a:r>
            <a:endParaRPr lang="en-US" sz="1800" kern="100">
              <a:latin typeface="Calibri"/>
              <a:ea typeface="Calibri" panose="020F0502020204030204" pitchFamily="34" charset="0"/>
              <a:cs typeface="Times New Roman"/>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Lawton-Brody Instrumental Activities of Daily Living: https://www.alz.org/careplanning/downloads/lawton-iadl.pdf</a:t>
            </a:r>
            <a:r>
              <a:rPr lang="en-US" sz="1800" kern="100" dirty="0">
                <a:latin typeface="Calibri"/>
                <a:ea typeface="Calibri" panose="020F0502020204030204" pitchFamily="34" charset="0"/>
                <a:cs typeface="Calibri"/>
              </a:rPr>
              <a:t> </a:t>
            </a:r>
            <a:endParaRPr lang="en-US" sz="1800" kern="100">
              <a:effectLst/>
              <a:latin typeface="Calibri"/>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1800" u="sng" kern="100" dirty="0">
                <a:effectLst/>
                <a:latin typeface="Calibri"/>
                <a:ea typeface="Calibri" panose="020F0502020204030204" pitchFamily="34" charset="0"/>
                <a:cs typeface="Calibri"/>
                <a:hlinkClick r:id="rId9">
                  <a:extLst>
                    <a:ext uri="{A12FA001-AC4F-418D-AE19-62706E023703}">
                      <ahyp:hlinkClr xmlns:ahyp="http://schemas.microsoft.com/office/drawing/2018/hyperlinkcolor" val="tx"/>
                    </a:ext>
                  </a:extLst>
                </a:hlinkClick>
              </a:rPr>
              <a:t>https://www.cdc.gov/steadi/pdf/steadi-algorithm-508.pdf</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u="sng" kern="100" dirty="0">
                <a:effectLst/>
                <a:latin typeface="Calibri"/>
                <a:ea typeface="Calibri" panose="020F0502020204030204" pitchFamily="34" charset="0"/>
                <a:cs typeface="Calibri"/>
                <a:hlinkClick r:id="rId10">
                  <a:extLst>
                    <a:ext uri="{A12FA001-AC4F-418D-AE19-62706E023703}">
                      <ahyp:hlinkClr xmlns:ahyp="http://schemas.microsoft.com/office/drawing/2018/hyperlinkcolor" val="tx"/>
                    </a:ext>
                  </a:extLst>
                </a:hlinkClick>
              </a:rPr>
              <a:t>https://www.cdc.gov/steadi/pdf/STEADI-Assessment-30Sec-508.pdf</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u="sng" kern="100" dirty="0">
                <a:effectLst/>
                <a:latin typeface="Calibri"/>
                <a:ea typeface="Calibri" panose="020F0502020204030204" pitchFamily="34" charset="0"/>
                <a:cs typeface="Calibri"/>
                <a:hlinkClick r:id="rId11">
                  <a:extLst>
                    <a:ext uri="{A12FA001-AC4F-418D-AE19-62706E023703}">
                      <ahyp:hlinkClr xmlns:ahyp="http://schemas.microsoft.com/office/drawing/2018/hyperlinkcolor" val="tx"/>
                    </a:ext>
                  </a:extLst>
                </a:hlinkClick>
              </a:rPr>
              <a:t>https://www.cdc.gov/steadi/pdf/TUG_test-print.pdf</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u="sng" kern="100" dirty="0">
                <a:effectLst/>
                <a:latin typeface="Calibri"/>
                <a:ea typeface="Calibri" panose="020F0502020204030204" pitchFamily="34" charset="0"/>
                <a:cs typeface="Calibri"/>
                <a:hlinkClick r:id="rId12">
                  <a:extLst>
                    <a:ext uri="{A12FA001-AC4F-418D-AE19-62706E023703}">
                      <ahyp:hlinkClr xmlns:ahyp="http://schemas.microsoft.com/office/drawing/2018/hyperlinkcolor" val="tx"/>
                    </a:ext>
                  </a:extLst>
                </a:hlinkClick>
              </a:rPr>
              <a:t>https://www.cdc.gov/steadi/pdf/4-Stage_Balance_Test-print.pdf</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u="sng" kern="100" dirty="0">
                <a:effectLst/>
                <a:latin typeface="Calibri"/>
                <a:ea typeface="Calibri" panose="020F0502020204030204" pitchFamily="34" charset="0"/>
                <a:cs typeface="Calibri"/>
                <a:hlinkClick r:id="rId13">
                  <a:extLst>
                    <a:ext uri="{A12FA001-AC4F-418D-AE19-62706E023703}">
                      <ahyp:hlinkClr xmlns:ahyp="http://schemas.microsoft.com/office/drawing/2018/hyperlinkcolor" val="tx"/>
                    </a:ext>
                  </a:extLst>
                </a:hlinkClick>
              </a:rPr>
              <a:t>https://www.cdc.gov/steadi/pdf/STEADI-Assessment-MeasuringBP-508.pdf</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Endsley S. Deprescribing Unnecessary Medications: A Four-Part Process. Fam </a:t>
            </a:r>
            <a:r>
              <a:rPr lang="en-US" sz="1800" kern="100" dirty="0" err="1">
                <a:effectLst/>
                <a:latin typeface="Calibri"/>
                <a:ea typeface="Calibri" panose="020F0502020204030204" pitchFamily="34" charset="0"/>
                <a:cs typeface="Calibri"/>
              </a:rPr>
              <a:t>Pract</a:t>
            </a:r>
            <a:r>
              <a:rPr lang="en-US" sz="1800" kern="100" dirty="0">
                <a:effectLst/>
                <a:latin typeface="Calibri"/>
                <a:ea typeface="Calibri" panose="020F0502020204030204" pitchFamily="34" charset="0"/>
                <a:cs typeface="Calibri"/>
              </a:rPr>
              <a:t> Manag. 2018 May/Jun;25(3):28-32. PMID: 29989773.</a:t>
            </a:r>
            <a:endParaRPr lang="en-US" sz="18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800" kern="100" dirty="0">
                <a:effectLst/>
                <a:latin typeface="Calibri"/>
                <a:ea typeface="Calibri" panose="020F0502020204030204" pitchFamily="34" charset="0"/>
                <a:cs typeface="Calibri"/>
              </a:rPr>
              <a:t>Rochon PA, Gurwitz JH. </a:t>
            </a:r>
            <a:r>
              <a:rPr lang="en-US" sz="1800" kern="100" dirty="0" err="1">
                <a:effectLst/>
                <a:latin typeface="Calibri"/>
                <a:ea typeface="Calibri" panose="020F0502020204030204" pitchFamily="34" charset="0"/>
                <a:cs typeface="Calibri"/>
              </a:rPr>
              <a:t>Optimising</a:t>
            </a:r>
            <a:r>
              <a:rPr lang="en-US" sz="1800" kern="100" dirty="0">
                <a:effectLst/>
                <a:latin typeface="Calibri"/>
                <a:ea typeface="Calibri" panose="020F0502020204030204" pitchFamily="34" charset="0"/>
                <a:cs typeface="Calibri"/>
              </a:rPr>
              <a:t> drug treatment for elderly people: the prescribing cascade. BMJ 1997;315(7115):1096–9.</a:t>
            </a:r>
            <a:endParaRPr lang="en-US" sz="1800" kern="100">
              <a:effectLst/>
              <a:latin typeface="Calibri"/>
              <a:ea typeface="Calibri" panose="020F0502020204030204" pitchFamily="34" charset="0"/>
              <a:cs typeface="Calibri"/>
            </a:endParaRPr>
          </a:p>
        </p:txBody>
      </p:sp>
    </p:spTree>
    <p:extLst>
      <p:ext uri="{BB962C8B-B14F-4D97-AF65-F5344CB8AC3E}">
        <p14:creationId xmlns:p14="http://schemas.microsoft.com/office/powerpoint/2010/main" val="401313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51A9-C127-3B13-22E4-F3D8E595C0A4}"/>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4747289C-A378-27CF-3229-54D38DABEDE7}"/>
              </a:ext>
            </a:extLst>
          </p:cNvPr>
          <p:cNvSpPr>
            <a:spLocks noGrp="1"/>
          </p:cNvSpPr>
          <p:nvPr>
            <p:ph idx="1"/>
          </p:nvPr>
        </p:nvSpPr>
        <p:spPr/>
        <p:txBody>
          <a:bodyPr vert="horz" lIns="91440" tIns="45720" rIns="91440" bIns="45720" rtlCol="0" anchor="t">
            <a:noAutofit/>
          </a:bodyPr>
          <a:lstStyle/>
          <a:p>
            <a:pPr marL="342900" marR="0" lvl="0" indent="-342900">
              <a:spcBef>
                <a:spcPts val="0"/>
              </a:spcBef>
              <a:spcAft>
                <a:spcPts val="0"/>
              </a:spcAft>
              <a:buFont typeface="Calibri" panose="020F0502020204030204" pitchFamily="34" charset="0"/>
              <a:buChar char="•"/>
            </a:pPr>
            <a:r>
              <a:rPr lang="en-US" sz="1100" kern="100" dirty="0">
                <a:effectLst/>
                <a:latin typeface="Calibri"/>
                <a:ea typeface="Calibri" panose="020F0502020204030204" pitchFamily="34" charset="0"/>
                <a:cs typeface="Calibri"/>
              </a:rPr>
              <a:t>Scott IA, Hilmer SN, Reeve E, et al. Reducing inappropriate polypharmacy: the process of deprescribing. JAMA Intern Med 2015;175(5):827.</a:t>
            </a:r>
          </a:p>
          <a:p>
            <a:pPr marL="342900" marR="0" lvl="0" indent="-342900">
              <a:spcBef>
                <a:spcPts val="0"/>
              </a:spcBef>
              <a:spcAft>
                <a:spcPts val="0"/>
              </a:spcAft>
              <a:buFont typeface="Calibri" panose="020F0502020204030204" pitchFamily="34" charset="0"/>
              <a:buChar char="•"/>
            </a:pPr>
            <a:r>
              <a:rPr lang="en-US" sz="1100" kern="100" dirty="0" err="1">
                <a:effectLst/>
                <a:latin typeface="Calibri"/>
                <a:ea typeface="Calibri" panose="020F0502020204030204" pitchFamily="34" charset="0"/>
                <a:cs typeface="Calibri"/>
              </a:rPr>
              <a:t>Pravodelov</a:t>
            </a:r>
            <a:r>
              <a:rPr lang="en-US" sz="1100" kern="100" dirty="0">
                <a:effectLst/>
                <a:latin typeface="Calibri"/>
                <a:ea typeface="Calibri" panose="020F0502020204030204" pitchFamily="34" charset="0"/>
                <a:cs typeface="Calibri"/>
              </a:rPr>
              <a:t> V. Thoughtful Prescribing and Deprescribing. Med Clin North Am. 2020 Sep;104(5):751-765. </a:t>
            </a:r>
            <a:r>
              <a:rPr lang="en-US" sz="1100" kern="100" dirty="0" err="1">
                <a:effectLst/>
                <a:latin typeface="Calibri"/>
                <a:ea typeface="Calibri" panose="020F0502020204030204" pitchFamily="34" charset="0"/>
                <a:cs typeface="Calibri"/>
              </a:rPr>
              <a:t>doi</a:t>
            </a:r>
            <a:r>
              <a:rPr lang="en-US" sz="1100" kern="100" dirty="0">
                <a:effectLst/>
                <a:latin typeface="Calibri"/>
                <a:ea typeface="Calibri" panose="020F0502020204030204" pitchFamily="34" charset="0"/>
                <a:cs typeface="Calibri"/>
              </a:rPr>
              <a:t>: 10.1016/j.mcna.2020.06.001. PMID: 32773043. </a:t>
            </a:r>
          </a:p>
          <a:p>
            <a:pPr marL="342900" marR="0" lvl="0" indent="-342900">
              <a:spcBef>
                <a:spcPts val="0"/>
              </a:spcBef>
              <a:spcAft>
                <a:spcPts val="0"/>
              </a:spcAft>
              <a:buFont typeface="Calibri" panose="020F0502020204030204" pitchFamily="34" charset="0"/>
              <a:buChar char="•"/>
            </a:pPr>
            <a:r>
              <a:rPr lang="en-US" sz="1100" kern="100" dirty="0">
                <a:effectLst/>
                <a:latin typeface="Calibri"/>
                <a:ea typeface="Calibri" panose="020F0502020204030204" pitchFamily="34" charset="0"/>
                <a:cs typeface="Calibri"/>
              </a:rPr>
              <a:t>By the 2023 American Geriatrics Society Beers Criteria® Update Expert Panel. American Geriatrics Society 2023 updated AGS Beers Criteria® for potentially inappropriate medication use in older adults. J Am </a:t>
            </a:r>
            <a:r>
              <a:rPr lang="en-US" sz="1100" kern="100" dirty="0" err="1">
                <a:effectLst/>
                <a:latin typeface="Calibri"/>
                <a:ea typeface="Calibri" panose="020F0502020204030204" pitchFamily="34" charset="0"/>
                <a:cs typeface="Calibri"/>
              </a:rPr>
              <a:t>Geriatr</a:t>
            </a:r>
            <a:r>
              <a:rPr lang="en-US" sz="1100" kern="100" dirty="0">
                <a:effectLst/>
                <a:latin typeface="Calibri"/>
                <a:ea typeface="Calibri" panose="020F0502020204030204" pitchFamily="34" charset="0"/>
                <a:cs typeface="Calibri"/>
              </a:rPr>
              <a:t> Soc. 2023 May 4. </a:t>
            </a:r>
            <a:r>
              <a:rPr lang="en-US" sz="1100" kern="100" dirty="0" err="1">
                <a:effectLst/>
                <a:latin typeface="Calibri"/>
                <a:ea typeface="Calibri" panose="020F0502020204030204" pitchFamily="34" charset="0"/>
                <a:cs typeface="Calibri"/>
              </a:rPr>
              <a:t>doi</a:t>
            </a:r>
            <a:r>
              <a:rPr lang="en-US" sz="1100" kern="100" dirty="0">
                <a:effectLst/>
                <a:latin typeface="Calibri"/>
                <a:ea typeface="Calibri" panose="020F0502020204030204" pitchFamily="34" charset="0"/>
                <a:cs typeface="Calibri"/>
              </a:rPr>
              <a:t>: 10.1111/jgs.18372. </a:t>
            </a:r>
            <a:r>
              <a:rPr lang="en-US" sz="1100" kern="100" dirty="0" err="1">
                <a:effectLst/>
                <a:latin typeface="Calibri"/>
                <a:ea typeface="Calibri" panose="020F0502020204030204" pitchFamily="34" charset="0"/>
                <a:cs typeface="Calibri"/>
              </a:rPr>
              <a:t>Epub</a:t>
            </a:r>
            <a:r>
              <a:rPr lang="en-US" sz="1100" kern="100" dirty="0">
                <a:effectLst/>
                <a:latin typeface="Calibri"/>
                <a:ea typeface="Calibri" panose="020F0502020204030204" pitchFamily="34" charset="0"/>
                <a:cs typeface="Calibri"/>
              </a:rPr>
              <a:t> ahead of print. PMID: 37139824.</a:t>
            </a:r>
          </a:p>
          <a:p>
            <a:pPr marL="342900" marR="0" lvl="0" indent="-342900">
              <a:spcBef>
                <a:spcPts val="0"/>
              </a:spcBef>
              <a:spcAft>
                <a:spcPts val="0"/>
              </a:spcAft>
              <a:buFont typeface="Calibri" panose="020F0502020204030204" pitchFamily="34" charset="0"/>
              <a:buChar char="•"/>
            </a:pPr>
            <a:r>
              <a:rPr lang="en-US" sz="1100" u="sng" kern="100" dirty="0">
                <a:effectLst/>
                <a:latin typeface="Calibri"/>
                <a:ea typeface="Calibri" panose="020F0502020204030204" pitchFamily="34" charset="0"/>
                <a:cs typeface="Calibri"/>
                <a:hlinkClick r:id="rId2">
                  <a:extLst>
                    <a:ext uri="{A12FA001-AC4F-418D-AE19-62706E023703}">
                      <ahyp:hlinkClr xmlns:ahyp="http://schemas.microsoft.com/office/drawing/2018/hyperlinkcolor" val="tx"/>
                    </a:ext>
                  </a:extLst>
                </a:hlinkClick>
              </a:rPr>
              <a:t>https://www.cgakit.com/m-2-stopp-start</a:t>
            </a:r>
            <a:endParaRPr lang="en-US" sz="11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100" u="sng" kern="100" dirty="0">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https://medstopper.com/</a:t>
            </a:r>
            <a:endParaRPr lang="en-US" sz="11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100" kern="100" dirty="0">
                <a:effectLst/>
                <a:latin typeface="Calibri"/>
                <a:ea typeface="Calibri" panose="020F0502020204030204" pitchFamily="34" charset="0"/>
                <a:cs typeface="Calibri"/>
              </a:rPr>
              <a:t>Deprescribing.org</a:t>
            </a:r>
          </a:p>
          <a:p>
            <a:pPr marL="342900" marR="0" lvl="0" indent="-342900">
              <a:spcBef>
                <a:spcPts val="0"/>
              </a:spcBef>
              <a:spcAft>
                <a:spcPts val="0"/>
              </a:spcAft>
              <a:buFont typeface="Calibri" panose="020F0502020204030204" pitchFamily="34" charset="0"/>
              <a:buChar char="•"/>
            </a:pPr>
            <a:r>
              <a:rPr lang="en-US" sz="1100" kern="100" dirty="0">
                <a:effectLst/>
                <a:latin typeface="Calibri"/>
                <a:ea typeface="Calibri" panose="020F0502020204030204" pitchFamily="34" charset="0"/>
                <a:cs typeface="Calibri"/>
              </a:rPr>
              <a:t>Clegg A, Young J, Iliffe S, Rikkert MO, Rockwood K. Frailty in elderly people. </a:t>
            </a:r>
            <a:r>
              <a:rPr lang="en-US" sz="1100" i="1" kern="100" dirty="0">
                <a:effectLst/>
                <a:latin typeface="Calibri"/>
                <a:ea typeface="Calibri" panose="020F0502020204030204" pitchFamily="34" charset="0"/>
                <a:cs typeface="Calibri"/>
              </a:rPr>
              <a:t>Lancet</a:t>
            </a:r>
            <a:r>
              <a:rPr lang="en-US" sz="1100" kern="100" dirty="0">
                <a:effectLst/>
                <a:latin typeface="Calibri"/>
                <a:ea typeface="Calibri" panose="020F0502020204030204" pitchFamily="34" charset="0"/>
                <a:cs typeface="Calibri"/>
              </a:rPr>
              <a:t>. 2013;381(9868):752-762.</a:t>
            </a:r>
          </a:p>
          <a:p>
            <a:pPr marL="342900" marR="0" lvl="0" indent="-342900">
              <a:spcBef>
                <a:spcPts val="0"/>
              </a:spcBef>
              <a:spcAft>
                <a:spcPts val="0"/>
              </a:spcAft>
              <a:buFont typeface="Calibri" panose="020F0502020204030204" pitchFamily="34" charset="0"/>
              <a:buChar char="•"/>
            </a:pPr>
            <a:r>
              <a:rPr lang="en-US" sz="1100" kern="100" dirty="0">
                <a:effectLst/>
                <a:latin typeface="Calibri"/>
                <a:ea typeface="Calibri" panose="020F0502020204030204" pitchFamily="34" charset="0"/>
                <a:cs typeface="Calibri"/>
              </a:rPr>
              <a:t>Abellan van Kan G, Rolland YM, Morley JE, Vellas B. Frailty: toward a clinical definition. </a:t>
            </a:r>
            <a:r>
              <a:rPr lang="en-US" sz="1100" i="1" kern="100" dirty="0">
                <a:effectLst/>
                <a:latin typeface="Calibri"/>
                <a:ea typeface="Calibri" panose="020F0502020204030204" pitchFamily="34" charset="0"/>
                <a:cs typeface="Calibri"/>
              </a:rPr>
              <a:t>J Am Med Dir Assoc</a:t>
            </a:r>
            <a:r>
              <a:rPr lang="en-US" sz="1100" kern="100" dirty="0">
                <a:effectLst/>
                <a:latin typeface="Calibri"/>
                <a:ea typeface="Calibri" panose="020F0502020204030204" pitchFamily="34" charset="0"/>
                <a:cs typeface="Calibri"/>
              </a:rPr>
              <a:t>. 2008;9(2):71-72.</a:t>
            </a:r>
          </a:p>
          <a:p>
            <a:pPr marL="342900" marR="0" lvl="0" indent="-342900">
              <a:spcBef>
                <a:spcPts val="0"/>
              </a:spcBef>
              <a:spcAft>
                <a:spcPts val="0"/>
              </a:spcAft>
              <a:buFont typeface="Calibri" panose="020F0502020204030204" pitchFamily="34" charset="0"/>
              <a:buChar char="•"/>
            </a:pPr>
            <a:r>
              <a:rPr lang="en-US" sz="1100" u="sng" kern="100" dirty="0">
                <a:effectLst/>
                <a:latin typeface="Calibri"/>
                <a:ea typeface="Calibri" panose="020F0502020204030204" pitchFamily="34" charset="0"/>
                <a:cs typeface="Calibri"/>
                <a:hlinkClick r:id="rId4">
                  <a:extLst>
                    <a:ext uri="{A12FA001-AC4F-418D-AE19-62706E023703}">
                      <ahyp:hlinkClr xmlns:ahyp="http://schemas.microsoft.com/office/drawing/2018/hyperlinkcolor" val="tx"/>
                    </a:ext>
                  </a:extLst>
                </a:hlinkClick>
              </a:rPr>
              <a:t>https://frailtyscience.org/sites/default/files/2020-09/Frailty%20Assessment%20Definition%20Sheet%20-%20FRAIL%20Scale.pdf</a:t>
            </a:r>
            <a:endParaRPr lang="en-US" sz="1100" kern="100">
              <a:effectLst/>
              <a:latin typeface="Calibri"/>
              <a:ea typeface="Calibri" panose="020F0502020204030204" pitchFamily="34" charset="0"/>
              <a:cs typeface="Calibri"/>
            </a:endParaRPr>
          </a:p>
          <a:p>
            <a:pPr marL="342900" indent="-342900">
              <a:spcBef>
                <a:spcPts val="0"/>
              </a:spcBef>
              <a:buFont typeface="Calibri" panose="020F0502020204030204" pitchFamily="34" charset="0"/>
              <a:buChar char="•"/>
            </a:pPr>
            <a:r>
              <a:rPr lang="en-US" sz="1100" kern="100" dirty="0">
                <a:effectLst/>
                <a:latin typeface="Calibri"/>
                <a:ea typeface="Calibri" panose="020F0502020204030204" pitchFamily="34" charset="0"/>
                <a:cs typeface="Calibri"/>
              </a:rPr>
              <a:t>Morley JE, Malmstrom TK, Miller DK. A simple frailty questionnaire (FRAIL) predicts outcomes in middle aged African Americans. J </a:t>
            </a:r>
            <a:r>
              <a:rPr lang="en-US" sz="1100" kern="100" dirty="0" err="1">
                <a:effectLst/>
                <a:latin typeface="Calibri"/>
                <a:ea typeface="Calibri" panose="020F0502020204030204" pitchFamily="34" charset="0"/>
                <a:cs typeface="Calibri"/>
              </a:rPr>
              <a:t>Nutr</a:t>
            </a:r>
            <a:r>
              <a:rPr lang="en-US" sz="1100" kern="100" dirty="0">
                <a:effectLst/>
                <a:latin typeface="Calibri"/>
                <a:ea typeface="Calibri" panose="020F0502020204030204" pitchFamily="34" charset="0"/>
                <a:cs typeface="Calibri"/>
              </a:rPr>
              <a:t> Health Aging. 2012;16(7):601-608.</a:t>
            </a:r>
            <a:r>
              <a:rPr lang="en-US" sz="1100" kern="100" dirty="0">
                <a:latin typeface="Calibri"/>
                <a:ea typeface="Calibri" panose="020F0502020204030204" pitchFamily="34" charset="0"/>
                <a:cs typeface="Calibri"/>
              </a:rPr>
              <a:t> </a:t>
            </a:r>
            <a:endParaRPr lang="en-US" sz="1100" kern="100">
              <a:latin typeface="Calibri"/>
              <a:ea typeface="Calibri" panose="020F0502020204030204" pitchFamily="34" charset="0"/>
              <a:cs typeface="Times New Roman"/>
            </a:endParaRPr>
          </a:p>
          <a:p>
            <a:pPr marL="342900" marR="0" lvl="0" indent="-342900">
              <a:spcBef>
                <a:spcPts val="0"/>
              </a:spcBef>
              <a:spcAft>
                <a:spcPts val="0"/>
              </a:spcAft>
              <a:buFont typeface="Calibri" panose="020F0502020204030204" pitchFamily="34" charset="0"/>
              <a:buChar char="•"/>
            </a:pPr>
            <a:r>
              <a:rPr lang="en-US" sz="1100" kern="100" dirty="0">
                <a:effectLst/>
                <a:latin typeface="Calibri"/>
                <a:ea typeface="Calibri" panose="020F0502020204030204" pitchFamily="34" charset="0"/>
                <a:cs typeface="Calibri"/>
              </a:rPr>
              <a:t>Morley et al. Frailty consensus: a call to action. </a:t>
            </a:r>
            <a:r>
              <a:rPr lang="en-US" sz="1100" i="1" kern="100" dirty="0">
                <a:effectLst/>
                <a:latin typeface="Calibri"/>
                <a:ea typeface="Calibri" panose="020F0502020204030204" pitchFamily="34" charset="0"/>
                <a:cs typeface="Calibri"/>
              </a:rPr>
              <a:t>J Am Med Dir Assoc. </a:t>
            </a:r>
            <a:r>
              <a:rPr lang="en-US" sz="1100" kern="100" dirty="0">
                <a:effectLst/>
                <a:latin typeface="Calibri"/>
                <a:ea typeface="Calibri" panose="020F0502020204030204" pitchFamily="34" charset="0"/>
                <a:cs typeface="Calibri"/>
              </a:rPr>
              <a:t>2013;14(6):392-397.</a:t>
            </a:r>
          </a:p>
          <a:p>
            <a:pPr marL="342900" marR="0" lvl="0" indent="-342900">
              <a:spcBef>
                <a:spcPts val="0"/>
              </a:spcBef>
              <a:spcAft>
                <a:spcPts val="0"/>
              </a:spcAft>
              <a:buFont typeface="Calibri" panose="020F0502020204030204" pitchFamily="34" charset="0"/>
              <a:buChar char="•"/>
            </a:pPr>
            <a:r>
              <a:rPr lang="en-US" sz="1100" u="sng" kern="100" dirty="0">
                <a:effectLst/>
                <a:latin typeface="Calibri"/>
                <a:ea typeface="Calibri" panose="020F0502020204030204" pitchFamily="34" charset="0"/>
                <a:cs typeface="Calibri"/>
                <a:hlinkClick r:id="rId5">
                  <a:extLst>
                    <a:ext uri="{A12FA001-AC4F-418D-AE19-62706E023703}">
                      <ahyp:hlinkClr xmlns:ahyp="http://schemas.microsoft.com/office/drawing/2018/hyperlinkcolor" val="tx"/>
                    </a:ext>
                  </a:extLst>
                </a:hlinkClick>
              </a:rPr>
              <a:t>https://eprognosis.ucsf.edu/</a:t>
            </a:r>
            <a:endParaRPr lang="en-US" sz="1100" kern="100">
              <a:effectLst/>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100" u="sng" kern="100" dirty="0">
                <a:effectLst/>
                <a:latin typeface="Calibri"/>
                <a:ea typeface="Calibri" panose="020F0502020204030204" pitchFamily="34" charset="0"/>
                <a:cs typeface="Calibri"/>
                <a:hlinkClick r:id="rId6">
                  <a:extLst>
                    <a:ext uri="{A12FA001-AC4F-418D-AE19-62706E023703}">
                      <ahyp:hlinkClr xmlns:ahyp="http://schemas.microsoft.com/office/drawing/2018/hyperlinkcolor" val="tx"/>
                    </a:ext>
                  </a:extLst>
                </a:hlinkClick>
              </a:rPr>
              <a:t> https://myhealthpriorities.org/</a:t>
            </a:r>
            <a:endParaRPr lang="en-US" sz="1100" kern="100">
              <a:effectLst/>
              <a:latin typeface="Calibri"/>
              <a:ea typeface="Calibri" panose="020F0502020204030204" pitchFamily="34" charset="0"/>
              <a:cs typeface="Calibri"/>
            </a:endParaRPr>
          </a:p>
          <a:p>
            <a:pPr marL="342900" indent="-342900">
              <a:spcBef>
                <a:spcPts val="0"/>
              </a:spcBef>
              <a:buFont typeface="Calibri" panose="020F0502020204030204" pitchFamily="34" charset="0"/>
              <a:buChar char="•"/>
            </a:pPr>
            <a:r>
              <a:rPr lang="en-US" sz="1100" u="sng" kern="100" dirty="0">
                <a:effectLst/>
                <a:latin typeface="Calibri"/>
                <a:ea typeface="Calibri" panose="020F0502020204030204" pitchFamily="34" charset="0"/>
                <a:cs typeface="Calibri"/>
                <a:hlinkClick r:id="rId7">
                  <a:extLst>
                    <a:ext uri="{A12FA001-AC4F-418D-AE19-62706E023703}">
                      <ahyp:hlinkClr xmlns:ahyp="http://schemas.microsoft.com/office/drawing/2018/hyperlinkcolor" val="tx"/>
                    </a:ext>
                  </a:extLst>
                </a:hlinkClick>
              </a:rPr>
              <a:t>https://theconversationproject.org/</a:t>
            </a:r>
            <a:r>
              <a:rPr lang="en-US" sz="1100" kern="100" dirty="0">
                <a:latin typeface="Calibri"/>
                <a:ea typeface="Calibri" panose="020F0502020204030204" pitchFamily="34" charset="0"/>
                <a:cs typeface="Calibri"/>
              </a:rPr>
              <a:t> </a:t>
            </a:r>
            <a:endParaRPr lang="en-US" sz="1100" kern="100">
              <a:effectLst/>
              <a:latin typeface="Calibri"/>
              <a:ea typeface="Calibri" panose="020F0502020204030204" pitchFamily="34" charset="0"/>
              <a:cs typeface="Times New Roman" panose="02020603050405020304" pitchFamily="18" charset="0"/>
            </a:endParaRPr>
          </a:p>
          <a:p>
            <a:pPr marL="342900" indent="-342900">
              <a:spcBef>
                <a:spcPts val="0"/>
              </a:spcBef>
              <a:buFont typeface="Calibri" panose="020F0502020204030204" pitchFamily="34" charset="0"/>
              <a:buChar char="•"/>
            </a:pPr>
            <a:r>
              <a:rPr lang="en-US" sz="1100" u="sng" kern="100" dirty="0">
                <a:effectLst/>
                <a:latin typeface="Calibri"/>
                <a:ea typeface="Calibri" panose="020F0502020204030204" pitchFamily="34" charset="0"/>
                <a:cs typeface="Calibri"/>
                <a:hlinkClick r:id="rId8">
                  <a:extLst>
                    <a:ext uri="{A12FA001-AC4F-418D-AE19-62706E023703}">
                      <ahyp:hlinkClr xmlns:ahyp="http://schemas.microsoft.com/office/drawing/2018/hyperlinkcolor" val="tx"/>
                    </a:ext>
                  </a:extLst>
                </a:hlinkClick>
              </a:rPr>
              <a:t>http://www.planyourlifespan.org/</a:t>
            </a:r>
            <a:r>
              <a:rPr lang="en-US" sz="1100" kern="100" dirty="0">
                <a:latin typeface="Calibri"/>
                <a:ea typeface="Calibri" panose="020F0502020204030204" pitchFamily="34" charset="0"/>
                <a:cs typeface="Calibri"/>
              </a:rPr>
              <a:t>   </a:t>
            </a:r>
            <a:endParaRPr lang="en-US" sz="1100" kern="100">
              <a:effectLst/>
              <a:latin typeface="Calibri"/>
              <a:ea typeface="Calibri" panose="020F0502020204030204" pitchFamily="34" charset="0"/>
              <a:cs typeface="Times New Roman" panose="02020603050405020304" pitchFamily="18" charset="0"/>
            </a:endParaRPr>
          </a:p>
          <a:p>
            <a:pPr marL="342900" indent="-342900">
              <a:spcBef>
                <a:spcPts val="0"/>
              </a:spcBef>
              <a:buFont typeface="Calibri" panose="020F0502020204030204" pitchFamily="34" charset="0"/>
              <a:buChar char="•"/>
            </a:pPr>
            <a:r>
              <a:rPr lang="en-US" sz="1100" u="sng" kern="100" dirty="0">
                <a:effectLst/>
                <a:latin typeface="Calibri"/>
                <a:ea typeface="Calibri" panose="020F0502020204030204" pitchFamily="34" charset="0"/>
                <a:cs typeface="Calibri"/>
                <a:hlinkClick r:id="rId9">
                  <a:extLst>
                    <a:ext uri="{A12FA001-AC4F-418D-AE19-62706E023703}">
                      <ahyp:hlinkClr xmlns:ahyp="http://schemas.microsoft.com/office/drawing/2018/hyperlinkcolor" val="tx"/>
                    </a:ext>
                  </a:extLst>
                </a:hlinkClick>
              </a:rPr>
              <a:t>https://prepareforyourcare.org/</a:t>
            </a:r>
            <a:r>
              <a:rPr lang="en-US" sz="1100" kern="100" dirty="0">
                <a:latin typeface="Calibri"/>
                <a:ea typeface="Calibri" panose="020F0502020204030204" pitchFamily="34" charset="0"/>
                <a:cs typeface="Calibri"/>
              </a:rPr>
              <a:t> </a:t>
            </a:r>
            <a:endParaRPr lang="en-US" sz="1100" kern="100">
              <a:effectLst/>
              <a:latin typeface="Calibri"/>
              <a:ea typeface="Calibri" panose="020F0502020204030204" pitchFamily="34" charset="0"/>
              <a:cs typeface="Times New Roman" panose="02020603050405020304" pitchFamily="18" charset="0"/>
            </a:endParaRPr>
          </a:p>
          <a:p>
            <a:pPr marL="342900" indent="-342900">
              <a:spcBef>
                <a:spcPts val="0"/>
              </a:spcBef>
              <a:buFont typeface="Calibri" panose="020F0502020204030204" pitchFamily="34" charset="0"/>
              <a:buChar char="•"/>
            </a:pPr>
            <a:r>
              <a:rPr lang="en-US" sz="1100" u="sng" kern="100" dirty="0">
                <a:effectLst/>
                <a:latin typeface="Calibri"/>
                <a:ea typeface="Calibri" panose="020F0502020204030204" pitchFamily="34" charset="0"/>
                <a:cs typeface="Calibri"/>
                <a:hlinkClick r:id="rId10">
                  <a:extLst>
                    <a:ext uri="{A12FA001-AC4F-418D-AE19-62706E023703}">
                      <ahyp:hlinkClr xmlns:ahyp="http://schemas.microsoft.com/office/drawing/2018/hyperlinkcolor" val="tx"/>
                    </a:ext>
                  </a:extLst>
                </a:hlinkClick>
              </a:rPr>
              <a:t>https://www.ariadnelabs.org/resources/downloads/serious-illness-conversation-guide/</a:t>
            </a:r>
            <a:r>
              <a:rPr lang="en-US" sz="1100" kern="100" dirty="0">
                <a:latin typeface="Calibri"/>
                <a:ea typeface="Calibri" panose="020F0502020204030204" pitchFamily="34" charset="0"/>
                <a:cs typeface="Calibri"/>
              </a:rPr>
              <a:t> </a:t>
            </a:r>
            <a:endParaRPr lang="en-US" sz="1100" kern="100">
              <a:effectLst/>
              <a:latin typeface="Calibri"/>
              <a:ea typeface="Calibri" panose="020F0502020204030204" pitchFamily="34" charset="0"/>
              <a:cs typeface="Times New Roman" panose="02020603050405020304" pitchFamily="18" charset="0"/>
            </a:endParaRPr>
          </a:p>
          <a:p>
            <a:pPr marL="342900" indent="-342900">
              <a:spcBef>
                <a:spcPts val="0"/>
              </a:spcBef>
              <a:buFont typeface="Calibri" panose="020F0502020204030204" pitchFamily="34" charset="0"/>
              <a:buChar char="•"/>
            </a:pPr>
            <a:r>
              <a:rPr lang="en-US" sz="1100" kern="100" dirty="0">
                <a:effectLst/>
                <a:latin typeface="Calibri"/>
                <a:ea typeface="Calibri" panose="020F0502020204030204" pitchFamily="34" charset="0"/>
                <a:cs typeface="Calibri"/>
              </a:rPr>
              <a:t>National POLST Coalition: polst.org</a:t>
            </a:r>
            <a:r>
              <a:rPr lang="en-US" sz="1100" kern="100" dirty="0">
                <a:latin typeface="Calibri"/>
                <a:ea typeface="Calibri" panose="020F0502020204030204" pitchFamily="34" charset="0"/>
                <a:cs typeface="Calibri"/>
              </a:rPr>
              <a:t> </a:t>
            </a:r>
            <a:endParaRPr lang="en-US" sz="1100" kern="100">
              <a:effectLst/>
              <a:latin typeface="Calibri"/>
              <a:ea typeface="Calibri" panose="020F0502020204030204" pitchFamily="34" charset="0"/>
              <a:cs typeface="Times New Roman" panose="02020603050405020304" pitchFamily="18" charset="0"/>
            </a:endParaRPr>
          </a:p>
          <a:p>
            <a:pPr marL="342900" indent="-342900">
              <a:spcBef>
                <a:spcPts val="0"/>
              </a:spcBef>
              <a:buFont typeface="Calibri" panose="020F0502020204030204" pitchFamily="34" charset="0"/>
              <a:buChar char="•"/>
            </a:pPr>
            <a:r>
              <a:rPr lang="en-US" sz="1100" kern="100" dirty="0">
                <a:effectLst/>
                <a:latin typeface="Calibri"/>
                <a:ea typeface="Calibri" panose="020F0502020204030204" pitchFamily="34" charset="0"/>
                <a:cs typeface="Calibri"/>
              </a:rPr>
              <a:t>Elwyn, G., Nelson, E., Hager, A., &amp; Price, A. (2020). Coproduction: when users define quality. </a:t>
            </a:r>
            <a:r>
              <a:rPr lang="en-US" sz="1100" i="1" kern="100" dirty="0">
                <a:effectLst/>
                <a:latin typeface="Calibri"/>
                <a:ea typeface="Calibri" panose="020F0502020204030204" pitchFamily="34" charset="0"/>
                <a:cs typeface="Calibri"/>
              </a:rPr>
              <a:t>BMJ quality &amp; safety</a:t>
            </a:r>
            <a:r>
              <a:rPr lang="en-US" sz="1100" kern="100" dirty="0">
                <a:effectLst/>
                <a:latin typeface="Calibri"/>
                <a:ea typeface="Calibri" panose="020F0502020204030204" pitchFamily="34" charset="0"/>
                <a:cs typeface="Calibri"/>
              </a:rPr>
              <a:t>, </a:t>
            </a:r>
            <a:r>
              <a:rPr lang="en-US" sz="1100" i="1" kern="100" dirty="0">
                <a:effectLst/>
                <a:latin typeface="Calibri"/>
                <a:ea typeface="Calibri" panose="020F0502020204030204" pitchFamily="34" charset="0"/>
                <a:cs typeface="Calibri"/>
              </a:rPr>
              <a:t>29</a:t>
            </a:r>
            <a:r>
              <a:rPr lang="en-US" sz="1100" kern="100" dirty="0">
                <a:effectLst/>
                <a:latin typeface="Calibri"/>
                <a:ea typeface="Calibri" panose="020F0502020204030204" pitchFamily="34" charset="0"/>
                <a:cs typeface="Calibri"/>
              </a:rPr>
              <a:t>(9), 711–716. </a:t>
            </a:r>
            <a:r>
              <a:rPr lang="en-US" sz="1100" kern="100" dirty="0">
                <a:effectLst/>
                <a:latin typeface="Calibri"/>
                <a:ea typeface="Calibri" panose="020F0502020204030204" pitchFamily="34" charset="0"/>
                <a:cs typeface="Calibri"/>
                <a:hlinkClick r:id="rId11">
                  <a:extLst>
                    <a:ext uri="{A12FA001-AC4F-418D-AE19-62706E023703}">
                      <ahyp:hlinkClr xmlns:ahyp="http://schemas.microsoft.com/office/drawing/2018/hyperlinkcolor" val="tx"/>
                    </a:ext>
                  </a:extLst>
                </a:hlinkClick>
              </a:rPr>
              <a:t>https://doi.org/10.1136/</a:t>
            </a:r>
            <a:r>
              <a:rPr lang="en-US" sz="1100" kern="100" dirty="0">
                <a:latin typeface="Calibri"/>
                <a:ea typeface="Calibri" panose="020F0502020204030204" pitchFamily="34" charset="0"/>
                <a:cs typeface="Calibri"/>
                <a:hlinkClick r:id="rId11">
                  <a:extLst>
                    <a:ext uri="{A12FA001-AC4F-418D-AE19-62706E023703}">
                      <ahyp:hlinkClr xmlns:ahyp="http://schemas.microsoft.com/office/drawing/2018/hyperlinkcolor" val="tx"/>
                    </a:ext>
                  </a:extLst>
                </a:hlinkClick>
              </a:rPr>
              <a:t>bmjqs-2019-009830</a:t>
            </a:r>
            <a:endParaRPr lang="en-US" sz="1100" kern="100">
              <a:latin typeface="Calibri"/>
              <a:ea typeface="Calibri" panose="020F0502020204030204" pitchFamily="34" charset="0"/>
              <a:cs typeface="Calibri"/>
            </a:endParaRPr>
          </a:p>
          <a:p>
            <a:pPr marL="342900" marR="0" lvl="0" indent="-342900">
              <a:spcBef>
                <a:spcPts val="0"/>
              </a:spcBef>
              <a:spcAft>
                <a:spcPts val="0"/>
              </a:spcAft>
              <a:buFont typeface="Calibri" panose="020F0502020204030204" pitchFamily="34" charset="0"/>
              <a:buChar char="•"/>
            </a:pPr>
            <a:r>
              <a:rPr lang="en-US" sz="1100" kern="100" dirty="0">
                <a:latin typeface="Calibri"/>
                <a:ea typeface="Calibri" panose="020F0502020204030204" pitchFamily="34" charset="0"/>
                <a:cs typeface="Helvetica"/>
              </a:rPr>
              <a:t>Canadian Association of Schools of Nursing. 2017. Module 1: Professional Accountability and Prescribing - Clinical Ethics: The Four Topic Approach. </a:t>
            </a:r>
            <a:r>
              <a:rPr lang="en-US" sz="1100" u="sng" kern="100" dirty="0">
                <a:latin typeface="Calibri"/>
                <a:ea typeface="Calibri" panose="020F0502020204030204" pitchFamily="34" charset="0"/>
                <a:cs typeface="Helvetica"/>
                <a:hlinkClick r:id="rId12"/>
              </a:rPr>
              <a:t>http://nperesource.casn.ca/modules/module-1/lesson-6-clinical-ethics-the-four-topic-approach/</a:t>
            </a:r>
            <a:endParaRPr lang="en-US" sz="1100" kern="100">
              <a:effectLst/>
              <a:latin typeface="Calibri"/>
              <a:ea typeface="Calibri" panose="020F0502020204030204" pitchFamily="34" charset="0"/>
              <a:cs typeface="Calibri"/>
            </a:endParaRPr>
          </a:p>
          <a:p>
            <a:pPr marL="0">
              <a:spcBef>
                <a:spcPts val="0"/>
              </a:spcBef>
            </a:pPr>
            <a:endParaRPr lang="en-US" sz="1100" kern="100" dirty="0">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06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A7D2B-1DF3-95EC-9CC4-6F19E4C8E205}"/>
              </a:ext>
            </a:extLst>
          </p:cNvPr>
          <p:cNvSpPr>
            <a:spLocks noGrp="1"/>
          </p:cNvSpPr>
          <p:nvPr>
            <p:ph type="title"/>
          </p:nvPr>
        </p:nvSpPr>
        <p:spPr>
          <a:xfrm>
            <a:off x="433988" y="1122363"/>
            <a:ext cx="8276021" cy="3174690"/>
          </a:xfrm>
        </p:spPr>
        <p:txBody>
          <a:bodyPr vert="horz" lIns="91440" tIns="45720" rIns="91440" bIns="45720" rtlCol="0" anchor="b">
            <a:normAutofit/>
          </a:bodyPr>
          <a:lstStyle/>
          <a:p>
            <a:r>
              <a:rPr lang="en-US" sz="6000" kern="1200" dirty="0">
                <a:solidFill>
                  <a:schemeClr val="tx1"/>
                </a:solidFill>
                <a:latin typeface="+mj-lt"/>
                <a:ea typeface="+mj-ea"/>
                <a:cs typeface="+mj-cs"/>
              </a:rPr>
              <a:t>Part 2: </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Substance Use Disorders and Accelerated Aging</a:t>
            </a:r>
          </a:p>
        </p:txBody>
      </p:sp>
      <p:sp>
        <p:nvSpPr>
          <p:cNvPr id="9" name="Rectangle 8">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4870"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3989" y="4501201"/>
            <a:ext cx="827602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1663907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4">
            <a:extLst>
              <a:ext uri="{FF2B5EF4-FFF2-40B4-BE49-F238E27FC236}">
                <a16:creationId xmlns:a16="http://schemas.microsoft.com/office/drawing/2014/main" id="{E9FF41B8-A9BC-6C3D-67CD-EF383AA32017}"/>
              </a:ext>
            </a:extLst>
          </p:cNvPr>
          <p:cNvSpPr>
            <a:spLocks noGrp="1"/>
          </p:cNvSpPr>
          <p:nvPr>
            <p:ph type="title"/>
          </p:nvPr>
        </p:nvSpPr>
        <p:spPr>
          <a:xfrm>
            <a:off x="630936" y="256032"/>
            <a:ext cx="7879842" cy="1014984"/>
          </a:xfrm>
        </p:spPr>
        <p:txBody>
          <a:bodyPr anchor="b">
            <a:normAutofit/>
          </a:bodyPr>
          <a:lstStyle/>
          <a:p>
            <a:r>
              <a:rPr lang="en-US" spc="169" dirty="0">
                <a:cs typeface="Calibri" panose="020F0502020204030204" pitchFamily="34" charset="0"/>
              </a:rPr>
              <a:t>Background</a:t>
            </a:r>
          </a:p>
        </p:txBody>
      </p:sp>
      <p:sp>
        <p:nvSpPr>
          <p:cNvPr id="23" name="Rectangle 2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 name="New picture">
            <a:extLst>
              <a:ext uri="{FF2B5EF4-FFF2-40B4-BE49-F238E27FC236}">
                <a16:creationId xmlns:a16="http://schemas.microsoft.com/office/drawing/2014/main" id="{6C6D9D40-C634-5FD6-0FA8-8AC1E2F58C92}"/>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628650" y="2781472"/>
            <a:ext cx="5130467" cy="291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1" name="Text Placeholder 2">
            <a:extLst>
              <a:ext uri="{FF2B5EF4-FFF2-40B4-BE49-F238E27FC236}">
                <a16:creationId xmlns:a16="http://schemas.microsoft.com/office/drawing/2014/main" id="{DA8C3340-8EE8-F594-CC78-59399E9CF22E}"/>
              </a:ext>
            </a:extLst>
          </p:cNvPr>
          <p:cNvSpPr txBox="1"/>
          <p:nvPr>
            <p:custDataLst>
              <p:tags r:id="rId2"/>
            </p:custDataLst>
          </p:nvPr>
        </p:nvSpPr>
        <p:spPr bwMode="auto">
          <a:xfrm>
            <a:off x="736717" y="2264034"/>
            <a:ext cx="5671329" cy="372258"/>
          </a:xfrm>
          <a:prstGeom prst="rect">
            <a:avLst/>
          </a:prstGeom>
          <a:noFill/>
          <a:ln w="9525" cap="flat" cmpd="sng" algn="ctr">
            <a:noFill/>
            <a:prstDash val="solid"/>
            <a:miter lim="800000"/>
            <a:headEnd type="none" w="med" len="med"/>
            <a:tailEnd type="none" w="med" len="med"/>
          </a:ln>
        </p:spPr>
        <p:txBody>
          <a:bodyPr lIns="142875" tIns="0" rIns="0" bIns="35719"/>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defTabSz="475488" eaLnBrk="1" hangingPunct="1">
              <a:spcBef>
                <a:spcPct val="20000"/>
              </a:spcBef>
            </a:pPr>
            <a:r>
              <a:rPr lang="en-US" altLang="en-US" sz="1560" kern="1200">
                <a:solidFill>
                  <a:schemeClr val="tx1"/>
                </a:solidFill>
                <a:latin typeface="Calibri" panose="020F0502020204030204" pitchFamily="34" charset="0"/>
                <a:ea typeface="ＭＳ Ｐゴシック" panose="020B0600070205080204" pitchFamily="34" charset="-128"/>
                <a:cs typeface="Calibri" panose="020F0502020204030204" pitchFamily="34" charset="0"/>
              </a:rPr>
              <a:t>Rates of Opioid Overdose Deaths per 100,000 Persons 55 Years and Older, 1999 to 2019</a:t>
            </a:r>
            <a:endParaRPr lang="en-US" altLang="en-US" sz="1500">
              <a:latin typeface="Calibri" panose="020F0502020204030204" pitchFamily="34" charset="0"/>
              <a:cs typeface="Calibri" panose="020F0502020204030204" pitchFamily="34" charset="0"/>
            </a:endParaRPr>
          </a:p>
        </p:txBody>
      </p:sp>
      <p:sp>
        <p:nvSpPr>
          <p:cNvPr id="12" name="Text Placeholder 2">
            <a:extLst>
              <a:ext uri="{FF2B5EF4-FFF2-40B4-BE49-F238E27FC236}">
                <a16:creationId xmlns:a16="http://schemas.microsoft.com/office/drawing/2014/main" id="{E9E1CBED-BFBA-C67F-2B3A-1B995CA01C97}"/>
              </a:ext>
            </a:extLst>
          </p:cNvPr>
          <p:cNvSpPr txBox="1"/>
          <p:nvPr>
            <p:custDataLst>
              <p:tags r:id="rId3"/>
            </p:custDataLst>
          </p:nvPr>
        </p:nvSpPr>
        <p:spPr bwMode="auto">
          <a:xfrm>
            <a:off x="892127" y="5759893"/>
            <a:ext cx="5360508" cy="186129"/>
          </a:xfrm>
          <a:prstGeom prst="rect">
            <a:avLst/>
          </a:prstGeom>
          <a:noFill/>
          <a:ln w="9525" cap="flat" cmpd="sng" algn="ctr">
            <a:noFill/>
            <a:prstDash val="solid"/>
            <a:miter lim="800000"/>
            <a:headEnd type="none" w="med" len="med"/>
            <a:tailEnd type="none" w="med" len="med"/>
          </a:ln>
        </p:spPr>
        <p:txBody>
          <a:bodyPr lIns="142875" tIns="0" rIns="71438" bIns="35719"/>
          <a:lstStyle/>
          <a:p>
            <a:pPr defTabSz="475488">
              <a:spcAft>
                <a:spcPts val="600"/>
              </a:spcAf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936" kern="1200">
                <a:ln w="9525" cap="flat" cmpd="sng" algn="ctr">
                  <a:noFill/>
                  <a:prstDash val="solid"/>
                  <a:round/>
                  <a:headEnd type="none" w="med" len="med"/>
                  <a:tailEnd type="none" w="med" len="med"/>
                </a:ln>
                <a:solidFill>
                  <a:srgbClr val="000000"/>
                </a:solidFill>
                <a:latin typeface="Calibri" panose="020F0502020204030204" pitchFamily="34" charset="0"/>
                <a:ea typeface="+mn-ea"/>
                <a:cs typeface="Calibri" panose="020F0502020204030204" pitchFamily="34" charset="0"/>
                <a:sym typeface="Wingdings"/>
              </a:rPr>
              <a:t>Mason M, Soliman R, Kim HS, Post LA. Disparities by Sex and Race and Ethnicity in Death Rates Due to Opioid Overdose Among Adults 55 Years or Older, 1999 to 2019. JAMA </a:t>
            </a:r>
            <a:r>
              <a:rPr lang="en-US" sz="936" kern="1200" err="1">
                <a:ln w="9525" cap="flat" cmpd="sng" algn="ctr">
                  <a:noFill/>
                  <a:prstDash val="solid"/>
                  <a:round/>
                  <a:headEnd type="none" w="med" len="med"/>
                  <a:tailEnd type="none" w="med" len="med"/>
                </a:ln>
                <a:solidFill>
                  <a:srgbClr val="000000"/>
                </a:solidFill>
                <a:latin typeface="Calibri" panose="020F0502020204030204" pitchFamily="34" charset="0"/>
                <a:ea typeface="+mn-ea"/>
                <a:cs typeface="Calibri" panose="020F0502020204030204" pitchFamily="34" charset="0"/>
                <a:sym typeface="Wingdings"/>
              </a:rPr>
              <a:t>Netw</a:t>
            </a:r>
            <a:r>
              <a:rPr lang="en-US" sz="936" kern="1200">
                <a:ln w="9525" cap="flat" cmpd="sng" algn="ctr">
                  <a:noFill/>
                  <a:prstDash val="solid"/>
                  <a:round/>
                  <a:headEnd type="none" w="med" len="med"/>
                  <a:tailEnd type="none" w="med" len="med"/>
                </a:ln>
                <a:solidFill>
                  <a:srgbClr val="000000"/>
                </a:solidFill>
                <a:latin typeface="Calibri" panose="020F0502020204030204" pitchFamily="34" charset="0"/>
                <a:ea typeface="+mn-ea"/>
                <a:cs typeface="Calibri" panose="020F0502020204030204" pitchFamily="34" charset="0"/>
                <a:sym typeface="Wingdings"/>
              </a:rPr>
              <a:t> Open. 2022 Jan 4;5(1):e2142982. .</a:t>
            </a:r>
            <a:endParaRPr lang="en-US" sz="900">
              <a:ln w="9525" cap="flat" cmpd="sng" algn="ctr">
                <a:noFill/>
                <a:prstDash val="solid"/>
                <a:round/>
                <a:headEnd type="none" w="med" len="med"/>
                <a:tailEnd type="none" w="med" len="med"/>
              </a:ln>
              <a:solidFill>
                <a:srgbClr val="000000"/>
              </a:solidFill>
              <a:latin typeface="Calibri" panose="020F0502020204030204" pitchFamily="34" charset="0"/>
              <a:ea typeface="Arial"/>
              <a:cs typeface="Calibri" panose="020F0502020204030204" pitchFamily="34" charset="0"/>
              <a:sym typeface="Wingdings"/>
            </a:endParaRPr>
          </a:p>
        </p:txBody>
      </p:sp>
      <p:sp>
        <p:nvSpPr>
          <p:cNvPr id="13" name="Content Placeholder 8">
            <a:extLst>
              <a:ext uri="{FF2B5EF4-FFF2-40B4-BE49-F238E27FC236}">
                <a16:creationId xmlns:a16="http://schemas.microsoft.com/office/drawing/2014/main" id="{797E34C9-C4A0-4330-D67E-5AF315956FEE}"/>
              </a:ext>
            </a:extLst>
          </p:cNvPr>
          <p:cNvSpPr>
            <a:spLocks/>
          </p:cNvSpPr>
          <p:nvPr/>
        </p:nvSpPr>
        <p:spPr>
          <a:xfrm>
            <a:off x="6409975" y="2781472"/>
            <a:ext cx="2105375" cy="2857415"/>
          </a:xfrm>
          <a:prstGeom prst="rect">
            <a:avLst/>
          </a:prstGeom>
        </p:spPr>
        <p:txBody>
          <a:bodyPr anchor="ctr">
            <a:noAutofit/>
          </a:bodyPr>
          <a:lstStyle/>
          <a:p>
            <a:pPr defTabSz="475488">
              <a:spcAft>
                <a:spcPts val="600"/>
              </a:spcAft>
            </a:pPr>
            <a:r>
              <a:rPr lang="en-US" sz="1404" kern="1200">
                <a:solidFill>
                  <a:schemeClr val="tx1"/>
                </a:solidFill>
                <a:latin typeface="Calibri" panose="020F0502020204030204" pitchFamily="34" charset="0"/>
                <a:ea typeface="+mn-ea"/>
                <a:cs typeface="Calibri" panose="020F0502020204030204" pitchFamily="34" charset="0"/>
              </a:rPr>
              <a:t>Opioid-related overdose deaths in adults 55+ years increased from 518 deaths in 1999 to 10,292 deaths in 2019 (1,886%).</a:t>
            </a:r>
          </a:p>
          <a:p>
            <a:pPr defTabSz="475488">
              <a:spcAft>
                <a:spcPts val="600"/>
              </a:spcAft>
            </a:pPr>
            <a:endParaRPr lang="en-US" sz="1404" kern="1200">
              <a:solidFill>
                <a:schemeClr val="tx1"/>
              </a:solidFill>
              <a:latin typeface="Calibri" panose="020F0502020204030204" pitchFamily="34" charset="0"/>
              <a:ea typeface="+mn-ea"/>
              <a:cs typeface="Calibri" panose="020F0502020204030204" pitchFamily="34" charset="0"/>
            </a:endParaRPr>
          </a:p>
          <a:p>
            <a:pPr defTabSz="475488">
              <a:spcAft>
                <a:spcPts val="600"/>
              </a:spcAft>
            </a:pPr>
            <a:r>
              <a:rPr lang="en-US" sz="1404" kern="1200">
                <a:solidFill>
                  <a:schemeClr val="tx1"/>
                </a:solidFill>
                <a:latin typeface="Calibri" panose="020F0502020204030204" pitchFamily="34" charset="0"/>
                <a:ea typeface="+mn-ea"/>
                <a:cs typeface="Calibri" panose="020F0502020204030204" pitchFamily="34" charset="0"/>
              </a:rPr>
              <a:t>Deaths among non-Hispanic Black men were disproportionally represented in the overall increase in opioid overdose deaths among older adults.</a:t>
            </a:r>
            <a:endParaRPr lang="en-US" sz="1350">
              <a:latin typeface="Calibri" panose="020F0502020204030204" pitchFamily="34" charset="0"/>
              <a:cs typeface="Calibri" panose="020F0502020204030204" pitchFamily="34" charset="0"/>
            </a:endParaRPr>
          </a:p>
        </p:txBody>
      </p:sp>
      <p:pic>
        <p:nvPicPr>
          <p:cNvPr id="15" name="Graphic 14" descr="Medicine outline">
            <a:extLst>
              <a:ext uri="{FF2B5EF4-FFF2-40B4-BE49-F238E27FC236}">
                <a16:creationId xmlns:a16="http://schemas.microsoft.com/office/drawing/2014/main" id="{BA849843-507A-C0C1-F752-D0430F80D7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1948" y="2883489"/>
            <a:ext cx="268025" cy="268025"/>
          </a:xfrm>
          <a:prstGeom prst="rect">
            <a:avLst/>
          </a:prstGeom>
        </p:spPr>
      </p:pic>
      <p:pic>
        <p:nvPicPr>
          <p:cNvPr id="16" name="Graphic 15" descr="Medicine outline">
            <a:extLst>
              <a:ext uri="{FF2B5EF4-FFF2-40B4-BE49-F238E27FC236}">
                <a16:creationId xmlns:a16="http://schemas.microsoft.com/office/drawing/2014/main" id="{7E779DBE-C414-528A-CFDF-2B14052FE7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1948" y="4172193"/>
            <a:ext cx="268025" cy="268025"/>
          </a:xfrm>
          <a:prstGeom prst="rect">
            <a:avLst/>
          </a:prstGeom>
        </p:spPr>
      </p:pic>
    </p:spTree>
    <p:extLst>
      <p:ext uri="{BB962C8B-B14F-4D97-AF65-F5344CB8AC3E}">
        <p14:creationId xmlns:p14="http://schemas.microsoft.com/office/powerpoint/2010/main" val="935632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ACC6BB2-28F8-4405-829D-0562733BE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5C2E53F0-AD54-4A55-99A0-EC896CE3C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FEFEF"/>
            </a:solidFill>
          </a:ln>
          <a:effectLst>
            <a:outerShdw blurRad="889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D15F19F8-85EE-477A-ACBA-4B6D0697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4">
            <a:extLst>
              <a:ext uri="{FF2B5EF4-FFF2-40B4-BE49-F238E27FC236}">
                <a16:creationId xmlns:a16="http://schemas.microsoft.com/office/drawing/2014/main" id="{235E7C30-BAB4-31D8-9932-294D52312D5D}"/>
              </a:ext>
            </a:extLst>
          </p:cNvPr>
          <p:cNvSpPr>
            <a:spLocks noGrp="1"/>
          </p:cNvSpPr>
          <p:nvPr>
            <p:ph type="title"/>
          </p:nvPr>
        </p:nvSpPr>
        <p:spPr>
          <a:xfrm>
            <a:off x="628650" y="253397"/>
            <a:ext cx="7886700" cy="1273233"/>
          </a:xfrm>
        </p:spPr>
        <p:txBody>
          <a:bodyPr>
            <a:normAutofit/>
          </a:bodyPr>
          <a:lstStyle/>
          <a:p>
            <a:r>
              <a:rPr lang="en-US" sz="3500" spc="169" dirty="0">
                <a:cs typeface="Calibri" panose="020F0502020204030204" pitchFamily="34" charset="0"/>
              </a:rPr>
              <a:t>Increased number of older adults entering opioid treatment programs</a:t>
            </a:r>
          </a:p>
        </p:txBody>
      </p:sp>
      <p:sp>
        <p:nvSpPr>
          <p:cNvPr id="32" name="Rectangle 31">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70"/>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id="{9DBF4874-7980-0615-2D53-079CFA405069}"/>
              </a:ext>
            </a:extLst>
          </p:cNvPr>
          <p:cNvPicPr>
            <a:picLocks noChangeAspect="1"/>
          </p:cNvPicPr>
          <p:nvPr/>
        </p:nvPicPr>
        <p:blipFill>
          <a:blip r:embed="rId2"/>
          <a:stretch>
            <a:fillRect/>
          </a:stretch>
        </p:blipFill>
        <p:spPr>
          <a:xfrm>
            <a:off x="646566" y="2184158"/>
            <a:ext cx="4686861" cy="3041135"/>
          </a:xfrm>
          <a:prstGeom prst="rect">
            <a:avLst/>
          </a:prstGeom>
        </p:spPr>
      </p:pic>
      <p:sp>
        <p:nvSpPr>
          <p:cNvPr id="7" name="TextBox 6">
            <a:extLst>
              <a:ext uri="{FF2B5EF4-FFF2-40B4-BE49-F238E27FC236}">
                <a16:creationId xmlns:a16="http://schemas.microsoft.com/office/drawing/2014/main" id="{9C446C8A-6879-027F-0A7B-B4B2182CFFAB}"/>
              </a:ext>
            </a:extLst>
          </p:cNvPr>
          <p:cNvSpPr txBox="1"/>
          <p:nvPr/>
        </p:nvSpPr>
        <p:spPr>
          <a:xfrm>
            <a:off x="750283" y="5404122"/>
            <a:ext cx="6201517" cy="413703"/>
          </a:xfrm>
          <a:prstGeom prst="rect">
            <a:avLst/>
          </a:prstGeom>
          <a:noFill/>
        </p:spPr>
        <p:txBody>
          <a:bodyPr wrap="square" rtlCol="0">
            <a:spAutoFit/>
          </a:bodyPr>
          <a:lstStyle/>
          <a:p>
            <a:pPr defTabSz="530352">
              <a:spcAft>
                <a:spcPts val="600"/>
              </a:spcAft>
            </a:pPr>
            <a:r>
              <a:rPr lang="en-US" sz="1044" kern="1200" err="1">
                <a:solidFill>
                  <a:schemeClr val="tx1"/>
                </a:solidFill>
                <a:latin typeface="Calibri" panose="020F0502020204030204" pitchFamily="34" charset="0"/>
                <a:ea typeface="+mn-ea"/>
                <a:cs typeface="Calibri" panose="020F0502020204030204" pitchFamily="34" charset="0"/>
              </a:rPr>
              <a:t>Huhn</a:t>
            </a:r>
            <a:r>
              <a:rPr lang="en-US" sz="1044" kern="1200">
                <a:solidFill>
                  <a:schemeClr val="tx1"/>
                </a:solidFill>
                <a:latin typeface="Calibri" panose="020F0502020204030204" pitchFamily="34" charset="0"/>
                <a:ea typeface="+mn-ea"/>
                <a:cs typeface="Calibri" panose="020F0502020204030204" pitchFamily="34" charset="0"/>
              </a:rPr>
              <a:t> AS, Strain EC, Tompkins DA, Dunn KE. A hidden aspect of the U.S. opioid crisis: Rise in first-time treatment admissions for older adults with opioid use disorder. Drug Alcohol Depend. 2018 Dec 1;193:142-147. </a:t>
            </a:r>
            <a:endParaRPr lang="en-US" sz="900">
              <a:latin typeface="Calibri" panose="020F0502020204030204" pitchFamily="34" charset="0"/>
              <a:cs typeface="Calibri" panose="020F0502020204030204" pitchFamily="34" charset="0"/>
            </a:endParaRPr>
          </a:p>
        </p:txBody>
      </p:sp>
      <p:sp>
        <p:nvSpPr>
          <p:cNvPr id="8" name="Content Placeholder 8">
            <a:extLst>
              <a:ext uri="{FF2B5EF4-FFF2-40B4-BE49-F238E27FC236}">
                <a16:creationId xmlns:a16="http://schemas.microsoft.com/office/drawing/2014/main" id="{98FE367F-75D1-9487-9DA8-D0B5F11827E5}"/>
              </a:ext>
            </a:extLst>
          </p:cNvPr>
          <p:cNvSpPr>
            <a:spLocks/>
          </p:cNvSpPr>
          <p:nvPr/>
        </p:nvSpPr>
        <p:spPr>
          <a:xfrm>
            <a:off x="5469016" y="2370145"/>
            <a:ext cx="3028418" cy="3306891"/>
          </a:xfrm>
          <a:prstGeom prst="rect">
            <a:avLst/>
          </a:prstGeom>
        </p:spPr>
        <p:txBody>
          <a:bodyPr anchor="ctr">
            <a:normAutofit/>
          </a:bodyPr>
          <a:lstStyle/>
          <a:p>
            <a:pPr defTabSz="530352">
              <a:spcAft>
                <a:spcPts val="600"/>
              </a:spcAft>
              <a:buFont typeface="Arial" panose="020B0604020202020204" pitchFamily="34" charset="0"/>
              <a:buChar char="•"/>
            </a:pPr>
            <a:r>
              <a:rPr lang="en-US" sz="1566" kern="1200">
                <a:solidFill>
                  <a:schemeClr val="tx1"/>
                </a:solidFill>
                <a:latin typeface="Calibri" panose="020F0502020204030204" pitchFamily="34" charset="0"/>
                <a:ea typeface="+mn-ea"/>
                <a:cs typeface="Calibri" panose="020F0502020204030204" pitchFamily="34" charset="0"/>
              </a:rPr>
              <a:t>41.2% increase between 2004 to 2013 and a 53.5% increase from 2013 to 2015 including a 110% increase with heroin as the primary drug between 2012-2015.</a:t>
            </a:r>
          </a:p>
          <a:p>
            <a:pPr defTabSz="530352">
              <a:spcAft>
                <a:spcPts val="600"/>
              </a:spcAft>
            </a:pPr>
            <a:r>
              <a:rPr lang="en-US" sz="1566" kern="1200">
                <a:solidFill>
                  <a:schemeClr val="tx1"/>
                </a:solidFill>
                <a:latin typeface="Calibri" panose="020F0502020204030204" pitchFamily="34" charset="0"/>
                <a:ea typeface="+mn-ea"/>
                <a:cs typeface="Calibri" panose="020F0502020204030204" pitchFamily="34" charset="0"/>
              </a:rPr>
              <a:t>Sharp increases among older females, Black/African Americans, and non-urban areas. </a:t>
            </a:r>
          </a:p>
          <a:p>
            <a:pPr defTabSz="530352">
              <a:spcAft>
                <a:spcPts val="600"/>
              </a:spcAft>
            </a:pPr>
            <a:endParaRPr lang="en-US" sz="1566" kern="1200">
              <a:solidFill>
                <a:schemeClr val="tx1"/>
              </a:solidFill>
              <a:latin typeface="Calibri" panose="020F0502020204030204" pitchFamily="34" charset="0"/>
              <a:ea typeface="+mn-ea"/>
              <a:cs typeface="Calibri" panose="020F0502020204030204" pitchFamily="34" charset="0"/>
            </a:endParaRPr>
          </a:p>
          <a:p>
            <a:pPr lvl="1">
              <a:spcAft>
                <a:spcPts val="600"/>
              </a:spcAft>
            </a:pPr>
            <a:endParaRPr lang="en-US" sz="135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729403AC-D6E5-778D-0093-F0B29E220D22}"/>
              </a:ext>
            </a:extLst>
          </p:cNvPr>
          <p:cNvSpPr/>
          <p:nvPr/>
        </p:nvSpPr>
        <p:spPr>
          <a:xfrm>
            <a:off x="7043591" y="5660119"/>
            <a:ext cx="1042180" cy="5852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5932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ags/tag2.xml><?xml version="1.0" encoding="utf-8"?>
<p:tagLst xmlns:a="http://schemas.openxmlformats.org/drawingml/2006/main" xmlns:r="http://schemas.openxmlformats.org/officeDocument/2006/relationships" xmlns:p="http://schemas.openxmlformats.org/presentationml/2006/main">
  <p:tag name="AS_UNIQUEID" val="86"/>
</p:tagLst>
</file>

<file path=ppt/tags/tag3.xml><?xml version="1.0" encoding="utf-8"?>
<p:tagLst xmlns:a="http://schemas.openxmlformats.org/drawingml/2006/main" xmlns:r="http://schemas.openxmlformats.org/officeDocument/2006/relationships" xmlns:p="http://schemas.openxmlformats.org/presentationml/2006/main">
  <p:tag name="AS_UNIQUEID" val="8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1733</TotalTime>
  <Words>11559</Words>
  <Application>Microsoft Office PowerPoint</Application>
  <PresentationFormat>On-screen Show (4:3)</PresentationFormat>
  <Paragraphs>994</Paragraphs>
  <Slides>67</Slides>
  <Notes>52</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67</vt:i4>
      </vt:variant>
    </vt:vector>
  </HeadingPairs>
  <TitlesOfParts>
    <vt:vector size="84" baseType="lpstr">
      <vt:lpstr>Arial</vt:lpstr>
      <vt:lpstr>Arial,Sans-Serif</vt:lpstr>
      <vt:lpstr>Calibri</vt:lpstr>
      <vt:lpstr>Calibri Light</vt:lpstr>
      <vt:lpstr>Cambria</vt:lpstr>
      <vt:lpstr>FilsonPro Book</vt:lpstr>
      <vt:lpstr>Gotham</vt:lpstr>
      <vt:lpstr>Helvetica</vt:lpstr>
      <vt:lpstr>Helvetica Neue</vt:lpstr>
      <vt:lpstr>inherit</vt:lpstr>
      <vt:lpstr>latobold</vt:lpstr>
      <vt:lpstr>latoregular</vt:lpstr>
      <vt:lpstr>system-ui</vt:lpstr>
      <vt:lpstr>Times New Roman</vt:lpstr>
      <vt:lpstr>Verdana</vt:lpstr>
      <vt:lpstr>Wingdings</vt:lpstr>
      <vt:lpstr>Office Theme</vt:lpstr>
      <vt:lpstr>As you come in, please download these on your phones</vt:lpstr>
      <vt:lpstr>Applying Geriatric Principles to the Delivery of Equitable and Evidence-based Care to Patients with Substance Use Disorders and Multimorbidity</vt:lpstr>
      <vt:lpstr>Part 1:  Introduction</vt:lpstr>
      <vt:lpstr>Learning Objectives</vt:lpstr>
      <vt:lpstr>Diversity, Equity, and Inclusion</vt:lpstr>
      <vt:lpstr>Disclosures</vt:lpstr>
      <vt:lpstr>Part 2:  Substance Use Disorders and Accelerated Aging</vt:lpstr>
      <vt:lpstr>Background</vt:lpstr>
      <vt:lpstr>Increased number of older adults entering opioid treatment programs</vt:lpstr>
      <vt:lpstr>What is Accelerated Aging?</vt:lpstr>
      <vt:lpstr>What is Frailty?</vt:lpstr>
      <vt:lpstr>Conceptual Model: Aging and Addiction</vt:lpstr>
      <vt:lpstr>Geriatric Conditions</vt:lpstr>
      <vt:lpstr>High burden of geriatric conditions</vt:lpstr>
      <vt:lpstr>Aging and Increased Risk of Harm</vt:lpstr>
      <vt:lpstr>Question #1:  Which of the following best defines frailty?  A. Age-specific B. Multimorbidity C. Decreased physiologic reserve D. Weight loss</vt:lpstr>
      <vt:lpstr>Question #1:  Which of the following best defines frailty?  A. Age-specific B. Multimorbidity C. Decreased physiologic reserve D. Weight loss</vt:lpstr>
      <vt:lpstr>PowerPoint Presentation</vt:lpstr>
      <vt:lpstr>PowerPoint Presentation</vt:lpstr>
      <vt:lpstr>Living with multimorbidity is challenging</vt:lpstr>
      <vt:lpstr>Question #2:  What is the largest driver for high acute health care utilization rates among older adults with opioid use disorder?  A. Age B. Multimorbidity C. Gender D. Neighborhood poverty</vt:lpstr>
      <vt:lpstr>Question #2:  What is the largest driver for high acute health care utilization rates among older adults with opioid use disorder?  A. Age B. Multimorbidity C. Gender D. Neighborhood poverty</vt:lpstr>
      <vt:lpstr>Conclusions</vt:lpstr>
      <vt:lpstr>Part 3:  Ethical Implications &amp; Health Inequities Across Care Settings</vt:lpstr>
      <vt:lpstr>PowerPoint Presentation</vt:lpstr>
      <vt:lpstr>Clinical Medical Ethics:  What ought to be done and a practice</vt:lpstr>
      <vt:lpstr>The Four Topics Chart: An Approach to Ethical Decision Making</vt:lpstr>
      <vt:lpstr>The Four Topics Chart:  An Approach to Ethical Decision Making</vt:lpstr>
      <vt:lpstr>Our Ethical Obligation in the Treatment of SUD</vt:lpstr>
      <vt:lpstr>Putting It Into Practice </vt:lpstr>
      <vt:lpstr>The Four Topics Chart:  An Approach to Ethical Decision Making</vt:lpstr>
      <vt:lpstr>Part 4:  Helpful Age-Friendly Tools to Use in Clinical Practice</vt:lpstr>
      <vt:lpstr>Framework: Geriatric 5Ms 1</vt:lpstr>
      <vt:lpstr>Mind 2</vt:lpstr>
      <vt:lpstr>Mind: Cognitive Evaluation Tools 11</vt:lpstr>
      <vt:lpstr>Mind: Delirium Screening</vt:lpstr>
      <vt:lpstr>Mobility 2</vt:lpstr>
      <vt:lpstr>Mobility: Functional Assessment 17, 18, 19</vt:lpstr>
      <vt:lpstr>Mobility Assessment: CDC STEADI Algorithm 20</vt:lpstr>
      <vt:lpstr>Mobility: Evaluate Gait, Strength, Balance 20</vt:lpstr>
      <vt:lpstr>Medications 2, 25, 26, 27, 28</vt:lpstr>
      <vt:lpstr>Medications: Potentially Inappropriate Medications</vt:lpstr>
      <vt:lpstr>Multicomplexity: Assess Frailty </vt:lpstr>
      <vt:lpstr>Multicomplexity: Assess Prognosis 2, 38 </vt:lpstr>
      <vt:lpstr>Matters Most 2</vt:lpstr>
      <vt:lpstr>Matters Most: Advance Care Planning 2</vt:lpstr>
      <vt:lpstr>Scavenger Hunt Activity  Resources</vt:lpstr>
      <vt:lpstr>Part 5:  Models of care that successfully integrate treatment for patients with SUDs and age-related conditions </vt:lpstr>
      <vt:lpstr>Recap: Barriers to Integrated Care</vt:lpstr>
      <vt:lpstr>Recap: Barriers to Integrated Care</vt:lpstr>
      <vt:lpstr>Ambulatory Primary Care </vt:lpstr>
      <vt:lpstr>OTP/ Recovery Center</vt:lpstr>
      <vt:lpstr>Home Care Services</vt:lpstr>
      <vt:lpstr>Acute  Care Settings</vt:lpstr>
      <vt:lpstr>Skilled Nursing Facilities</vt:lpstr>
      <vt:lpstr>Skilled Nursing Facilities</vt:lpstr>
      <vt:lpstr>SUD treatment within SNFs: Methadone Workflows</vt:lpstr>
      <vt:lpstr>SUD treatment within SNFs: Buprenorphine-naloxone workflows</vt:lpstr>
      <vt:lpstr>Discussion</vt:lpstr>
      <vt:lpstr>Part 6:  Discussion and Wrap Up</vt:lpstr>
      <vt:lpstr>Reflection</vt:lpstr>
      <vt:lpstr>Take Home Points</vt:lpstr>
      <vt:lpstr>Questions? </vt:lpstr>
      <vt:lpstr>Citations</vt:lpstr>
      <vt:lpstr>Citations</vt:lpstr>
      <vt:lpstr>Citations</vt:lpstr>
      <vt:lpstr>Citations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Models of care that successfully integrate treatment for patients with SUDs and age-related conditions</dc:title>
  <dc:creator>Justina Groeger</dc:creator>
  <cp:lastModifiedBy>Rental End User</cp:lastModifiedBy>
  <cp:revision>194</cp:revision>
  <dcterms:created xsi:type="dcterms:W3CDTF">2023-08-28T12:49:54Z</dcterms:created>
  <dcterms:modified xsi:type="dcterms:W3CDTF">2023-11-02T22:11:20Z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2023-09-26T23:43:04Z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8c77b739-975e-4f6a-b8d8-e1034c0baf43</vt:lpwstr>
  </property>
  <property fmtid="{D5CDD505-2E9C-101B-9397-08002B2CF9AE}" pid="8" name="MSIP_Label_792c8cef-6f2b-4af1-b4ac-d815ff795cd6_ContentBits">
    <vt:lpwstr>0</vt:lpwstr>
  </property>
</Properties>
</file>