
<file path=[Content_Types].xml><?xml version="1.0" encoding="utf-8"?>
<Types xmlns="http://schemas.openxmlformats.org/package/2006/content-types">
  <Default Extension="7186B0E0" ContentType="image/pn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0"/>
  </p:notesMasterIdLst>
  <p:handoutMasterIdLst>
    <p:handoutMasterId r:id="rId21"/>
  </p:handoutMasterIdLst>
  <p:sldIdLst>
    <p:sldId id="256" r:id="rId5"/>
    <p:sldId id="267" r:id="rId6"/>
    <p:sldId id="257" r:id="rId7"/>
    <p:sldId id="258" r:id="rId8"/>
    <p:sldId id="260" r:id="rId9"/>
    <p:sldId id="262" r:id="rId10"/>
    <p:sldId id="261" r:id="rId11"/>
    <p:sldId id="263" r:id="rId12"/>
    <p:sldId id="265" r:id="rId13"/>
    <p:sldId id="264" r:id="rId14"/>
    <p:sldId id="349" r:id="rId15"/>
    <p:sldId id="351" r:id="rId16"/>
    <p:sldId id="348" r:id="rId17"/>
    <p:sldId id="266" r:id="rId18"/>
    <p:sldId id="35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64447" autoAdjust="0"/>
  </p:normalViewPr>
  <p:slideViewPr>
    <p:cSldViewPr snapToGrid="0">
      <p:cViewPr varScale="1">
        <p:scale>
          <a:sx n="55" d="100"/>
          <a:sy n="55" d="100"/>
        </p:scale>
        <p:origin x="984" y="43"/>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11/3/2023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Good afternoon everyone, my name is Rithvik Kondai and I am coming from the Addiction Science team at UMSL-MIMH. I am excited to talk to you all today about Missouri’s naloxone distribution efforts and results over the last 5 years, and how our results chalk up when compared to a naloxone saturation model. </a:t>
            </a:r>
          </a:p>
          <a:p>
            <a:pPr marL="0" lvl="0" indent="0" algn="l" rtl="0">
              <a:spcBef>
                <a:spcPts val="0"/>
              </a:spcBef>
              <a:spcAft>
                <a:spcPts val="0"/>
              </a:spcAft>
              <a:buNone/>
            </a:pPr>
            <a:endParaRPr lang="en-US" dirty="0"/>
          </a:p>
          <a:p>
            <a:pPr marL="30479" indent="0">
              <a:buSzPct val="100000"/>
              <a:buNone/>
            </a:pPr>
            <a:r>
              <a:rPr lang="en-US" dirty="0"/>
              <a:t>Describe Missouri’s naloxone distribution efforts from 2017 to 2022 </a:t>
            </a:r>
          </a:p>
          <a:p>
            <a:pPr marL="30479" indent="0">
              <a:buSzPct val="100000"/>
              <a:buNone/>
            </a:pPr>
            <a:r>
              <a:rPr lang="en-US" dirty="0"/>
              <a:t>Compare the need estimated by Irvine et al.’s model to reach naloxone saturation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93cb2d4962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93cb2d4962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Really quickly, taking a closer look at the OD rates, we see Black people are disproportionately affected by overdose mortality. Specifically Black men in Missouri. A majority is driven by deaths in the STL metro region and then by the KC metro region. I bring up these disparities to say that this information helps us to know where we need to invest our energy when it comes to naloxone distribution so that the most affected people are being addequately served. I also bring these disparities to say that naloxone distribution alone is not sufficient to reduce these OD mortality rates.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did we expect to happen? </a:t>
            </a:r>
            <a:r>
              <a:rPr lang="en-US" dirty="0" err="1"/>
              <a:t>Bc</a:t>
            </a:r>
            <a:r>
              <a:rPr lang="en-US" dirty="0"/>
              <a:t> we met saturation in 2022, we expected OD mortality to go down. That unfortunately did not happen. This is of course a hard pill to swallow doing this work, but I think it is actually a little freeing in that it shows us that as I mentioned before, naloxone distro alone is not enough! Without us reaching 85k units in 2022, part of me thinks the OD mortality would look a lot worse. </a:t>
            </a:r>
          </a:p>
          <a:p>
            <a:endParaRPr lang="en-US" dirty="0"/>
          </a:p>
          <a:p>
            <a:r>
              <a:rPr lang="en-US" dirty="0"/>
              <a:t>This model was really useful in that it gave states an idea of where to start when thinking about the question “how much naloxone do we need”. At the very least, it gave states a benchmark to hit that they hadn’t been given before. It also helped frame the goal around naloxone saturation and being clear about what that means. </a:t>
            </a:r>
          </a:p>
          <a:p>
            <a:endParaRPr lang="en-US" dirty="0"/>
          </a:p>
          <a:p>
            <a:r>
              <a:rPr lang="en-US" dirty="0"/>
              <a:t>The model though did fall short in estimating our need to bring down OD rates. Some reasons behind this could be that the model was developed using 2017 data. The model also only incorporated witnessed OD events. What about unwitnessed OD events? Because we don’t have really any monitoring on this, it’s possible that OD mortality didn’t decrease because the number of unwitnessed OD events rose. In addition, there has been a big rise in </a:t>
            </a:r>
            <a:r>
              <a:rPr lang="en-US" dirty="0" err="1"/>
              <a:t>polysubtance</a:t>
            </a:r>
            <a:r>
              <a:rPr lang="en-US" dirty="0"/>
              <a:t> use in MO. The model doesn’t take that or the ever-changing drug supply into question when determining the saturation point.</a:t>
            </a:r>
          </a:p>
        </p:txBody>
      </p:sp>
      <p:sp>
        <p:nvSpPr>
          <p:cNvPr id="4" name="Slide Number Placeholder 3"/>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1825894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we are only able to speak on the community based </a:t>
            </a:r>
            <a:r>
              <a:rPr lang="en-US" dirty="0" err="1"/>
              <a:t>programme</a:t>
            </a:r>
            <a:r>
              <a:rPr lang="en-US" dirty="0"/>
              <a:t> aspect of the model. Maybe provider based and pharmacy initiated naloxone output also has to meet a certain level in parallel in order to see true saturation? Another question is if there is a time lag – it takes time for naloxone to get from the manufacturer to us to the org and then to the individual who needs it. Maybe there is a lag in which we are supposed to see the effects of saturation?</a:t>
            </a:r>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3054157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I’ve talked a lot about money, cost, naloxone output. I don’t want to simplify this to “this would be solved if we just got more money for naloxone” One huge factor this model doesn’t take into account is the infrastructure needed to make an operation like this work. </a:t>
            </a:r>
          </a:p>
          <a:p>
            <a:endParaRPr lang="en-US" dirty="0"/>
          </a:p>
          <a:p>
            <a:r>
              <a:rPr lang="en-US" dirty="0"/>
              <a:t>Maybe it doesn’t matter if we had millions more dollars when we first started. If we still had just 2 people trying to do this for the whole state like in the early days of MO’s work, then it’s possible that you wouldn’t see the desired effect because you don’t have the infrastructure in place to support an operation of that size. Behind the scenes, our team is putting in the hard yards to pack and ship naloxone to all kinds of organizations over the state. </a:t>
            </a:r>
          </a:p>
          <a:p>
            <a:endParaRPr lang="en-US" dirty="0"/>
          </a:p>
          <a:p>
            <a:r>
              <a:rPr lang="en-US" dirty="0"/>
              <a:t>Saturation cannot happen without money, but it also can’t happen without the people.</a:t>
            </a:r>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3343089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93cb2d4962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93cb2d4962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SAMHSA should reconsider the amount of emphasis they put on saturation plans or at least know that they need to be exceeding the need and not just meeting the supposed need.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point is not to become the Amazon of naloxone and get it out to anyone and everyone. While there is more money being poured into harm reduction, naloxone is still a finite resource and we should be smart about how we try to reach saturation. IM naloxone is a great way to do so. </a:t>
            </a:r>
          </a:p>
          <a:p>
            <a:pPr marL="0" lvl="0" indent="0" algn="l" rtl="0">
              <a:spcBef>
                <a:spcPts val="0"/>
              </a:spcBef>
              <a:spcAft>
                <a:spcPts val="0"/>
              </a:spcAft>
              <a:buNone/>
            </a:pPr>
            <a:endParaRPr lang="en-US" dirty="0"/>
          </a:p>
          <a:p>
            <a:pPr rtl="0">
              <a:spcBef>
                <a:spcPts val="0"/>
              </a:spcBef>
              <a:spcAft>
                <a:spcPts val="0"/>
              </a:spcAft>
            </a:pPr>
            <a:r>
              <a:rPr lang="en-US" sz="1800" b="0" i="0" u="none" strike="noStrike" dirty="0">
                <a:solidFill>
                  <a:srgbClr val="000000"/>
                </a:solidFill>
                <a:effectLst/>
                <a:latin typeface="Arial" panose="020B0604020202020204" pitchFamily="34" charset="0"/>
              </a:rPr>
              <a:t>While the naloxone saturation model is a useful, evidence-based tool, Missouri as a case study suggests that it is inadequate on its own. An updated naloxone saturation model needs to adapt to emerging public health trends, enabling policymakers and naloxone distributors to make informed decisions.</a:t>
            </a:r>
            <a:endParaRPr lang="en-US" b="0" dirty="0">
              <a:effectLst/>
            </a:endParaRPr>
          </a:p>
          <a:p>
            <a:br>
              <a:rPr lang="en-US"/>
            </a:b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no conflicts of interest to disclose</a:t>
            </a:r>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185849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93cb2d496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93cb2d496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we all well know, drug overdose mortality rates and counts have been on the rise over the larger part of a decade. Fentanyl and fentanyl analogues are the main drivers behind most of these deaths in Missouri. In 2017, Missouri began statewide OEND programs through the first STR grant in 2017. Since then, we have dedicated ourselves to building infrastructure to support low to no barrier naloxone accesss.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93cb2d496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93cb2d496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this last round of SOR applications (SOR 3.0), SAMHSA asked grantees to use this model developed by Irvine and colleagues to develop a naloxone saturation plan and submit that as part of the grant proposal.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Click</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Irvine and colleagues (2022) propose a “naloxone saturation model” to estimate state-specific naloxone need, or the amount of naloxone kits are needed annually to achieve a saturation threshold to avert 80% of witnessed opioid overdose-related deaths using naloxone. They first classified states by their opioid epidemic type to use as a variable in the model’s calculations.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Click</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The model also describes naloxone needed to reduce opioid overdose-related deaths at community-based, provider-prescribed, or pharmacy-initiated naloxone access points. So you can see here, these are some estimates of the model for various states in various opioid epidemic type. </a:t>
            </a:r>
            <a:r>
              <a:rPr lang="en-US" dirty="0"/>
              <a:t>For </a:t>
            </a:r>
            <a:r>
              <a:rPr lang="en" dirty="0"/>
              <a:t>Missouri the model estimates, 60,000 community naloxone kits are needed annually to achieve a saturation threshold to avert 80% of witnessed opioid overdose-related deaths using naloxone.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93cb2d496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93cb2d496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we used descriptive statistics to describe our outputs and looked at the output under different variables such as region and agency type. Then, we compared our values to the model to see if meeting saturation actually meant decreased OD rates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93cb2d4962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93cb2d4962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lets talk about some of our results. We have distributed to 104/115 counties in MO which represents 98% of MO population. Due to our partnership with Next Distro, we are now able to reach 33 counties that we hadn’t reached before. As you can see in the last row of the table, our OD death counts still rose each year with a slight dip between 2018-19. We see somewhat of a plateau between 2021-22</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3cb2d496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93cb2d496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lgn="l" rtl="0">
              <a:spcBef>
                <a:spcPts val="0"/>
              </a:spcBef>
              <a:spcAft>
                <a:spcPts val="0"/>
              </a:spcAft>
              <a:buClr>
                <a:schemeClr val="dk1"/>
              </a:buClr>
              <a:buSzPts val="1400"/>
              <a:buNone/>
            </a:pPr>
            <a:r>
              <a:rPr lang="en" sz="1400" dirty="0">
                <a:solidFill>
                  <a:schemeClr val="dk1"/>
                </a:solidFill>
              </a:rPr>
              <a:t>Here you can see how our distribution changed over time. Initially we started with a law enforcement focused grant and then quicly realized that we need to be prioritizing distribution in a way that naloxone reaches individuals who are most likely to witness or experience an OD. The best way to do that is through harm reduction or community agencies that serve as trusted individuals in their communities. As you can see in 2022, HR and street outreach orgs received the largest share of our naloxone distro.</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93cb2d496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93cb2d496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studied some philosophy in undergrad, so I will ask you all to humor me with a quick thought experiment. 2 slides back you may have noticed that our output went from almost 33k in 2021 to almost 85k in 2022. You may be wondering under what miraculous act of god were we able to more than 2x our output? 1) more grant money 2) more importantly, the price of naloxone dropped from $75 to $47.5 in Aug 2022. What if this happened in 2017? Of course we would have been able to distribute more naloxone, but also, we would have been closer to reaching saturation!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93cb2d496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93cb2d496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let’s bring it back to the model really quick. What do we make of all of our results when we compare it with the model? Well remember it said for MO, our saturation point was 60,000 kits. We reached it in 2022. Why did we not see OD rates change? You can see here, there’s a steady rise in deaths </a:t>
            </a:r>
            <a:r>
              <a:rPr lang="en-US" dirty="0" err="1"/>
              <a:t>esp</a:t>
            </a:r>
            <a:r>
              <a:rPr lang="en-US" dirty="0"/>
              <a:t> through COVID.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186B0E0"/><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dirty="0"/>
              <a:t>Click to edit </a:t>
            </a:r>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dirty="0"/>
              <a:t>Click to edit </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dirty="0"/>
              <a:t>Click to edit </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D2060DA6-6E6F-47BF-9680-1B030F525DD2}"/>
              </a:ext>
            </a:extLst>
          </p:cNvPr>
          <p:cNvSpPr>
            <a:spLocks noGrp="1"/>
          </p:cNvSpPr>
          <p:nvPr>
            <p:ph type="ftr" sz="quarter" idx="15"/>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FF8F140D-2B48-4E31-9E97-08B68ABBAC1E}"/>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dirty="0"/>
              <a:t>Click to edit </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9A79B87D-E8CF-49AE-9326-2FEED2392F09}"/>
              </a:ext>
            </a:extLst>
          </p:cNvPr>
          <p:cNvSpPr>
            <a:spLocks noGrp="1"/>
          </p:cNvSpPr>
          <p:nvPr>
            <p:ph type="ftr" sz="quarter" idx="15"/>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7BA139CE-3E4D-4224-B157-2D29EC10FE40}"/>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dirty="0"/>
              <a:t>Click to edit </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dirty="0"/>
              <a:t>Click to edit</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edit</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dirty="0"/>
              <a:t>Click to edit</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edit</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dirty="0"/>
              <a:t>Click to edit</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edit</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dirty="0"/>
              <a:t>Click to edit</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edit</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dirty="0"/>
              <a:t>Click to edit</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edit</a:t>
            </a:r>
          </a:p>
        </p:txBody>
      </p:sp>
      <p:sp>
        <p:nvSpPr>
          <p:cNvPr id="6" name="Footer Placeholder 5">
            <a:extLst>
              <a:ext uri="{FF2B5EF4-FFF2-40B4-BE49-F238E27FC236}">
                <a16:creationId xmlns:a16="http://schemas.microsoft.com/office/drawing/2014/main" id="{2DBF2453-9E16-47FE-A8ED-4661246DE597}"/>
              </a:ext>
            </a:extLst>
          </p:cNvPr>
          <p:cNvSpPr>
            <a:spLocks noGrp="1"/>
          </p:cNvSpPr>
          <p:nvPr>
            <p:ph type="ftr" sz="quarter" idx="22"/>
          </p:nvPr>
        </p:nvSpPr>
        <p:spPr/>
        <p:txBody>
          <a:bodyPr/>
          <a:lstStyle/>
          <a:p>
            <a:r>
              <a:rPr lang="en-US"/>
              <a:t>Annual Review</a:t>
            </a:r>
            <a:endParaRPr lang="en-US" b="0" dirty="0"/>
          </a:p>
        </p:txBody>
      </p:sp>
      <p:sp>
        <p:nvSpPr>
          <p:cNvPr id="7" name="Slide Number Placeholder 6">
            <a:extLst>
              <a:ext uri="{FF2B5EF4-FFF2-40B4-BE49-F238E27FC236}">
                <a16:creationId xmlns:a16="http://schemas.microsoft.com/office/drawing/2014/main" id="{F636E9EA-D950-424A-BC92-F6794D6E5D67}"/>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dirty="0"/>
              <a:t>Click to edit </a:t>
            </a:r>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661614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643555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838200" y="6330208"/>
            <a:ext cx="4114800" cy="365125"/>
          </a:xfrm>
        </p:spPr>
        <p:txBody>
          <a:bodyPr/>
          <a:lstStyle/>
          <a:p>
            <a:endParaRPr lang="en-US" dirty="0"/>
          </a:p>
        </p:txBody>
      </p:sp>
      <p:pic>
        <p:nvPicPr>
          <p:cNvPr id="7" name="Picture 6" descr="cid:image003.png@01D8EFB4.C54A9220"/>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10600" y="6155429"/>
            <a:ext cx="3564924" cy="693149"/>
          </a:xfrm>
          <a:prstGeom prst="rect">
            <a:avLst/>
          </a:prstGeom>
          <a:noFill/>
          <a:ln>
            <a:noFill/>
          </a:ln>
        </p:spPr>
      </p:pic>
    </p:spTree>
    <p:extLst>
      <p:ext uri="{BB962C8B-B14F-4D97-AF65-F5344CB8AC3E}">
        <p14:creationId xmlns:p14="http://schemas.microsoft.com/office/powerpoint/2010/main" val="34293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dirty="0"/>
              <a:t>Click to edit </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edit </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edit</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edit </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edit </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edit </a:t>
            </a:r>
          </a:p>
        </p:txBody>
      </p:sp>
      <p:sp>
        <p:nvSpPr>
          <p:cNvPr id="5" name="Footer Placeholder 4">
            <a:extLst>
              <a:ext uri="{FF2B5EF4-FFF2-40B4-BE49-F238E27FC236}">
                <a16:creationId xmlns:a16="http://schemas.microsoft.com/office/drawing/2014/main" id="{FDE10C66-2FF2-41F8-98FA-BE4983369645}"/>
              </a:ext>
            </a:extLst>
          </p:cNvPr>
          <p:cNvSpPr>
            <a:spLocks noGrp="1"/>
          </p:cNvSpPr>
          <p:nvPr>
            <p:ph type="ftr" sz="quarter" idx="26"/>
          </p:nvPr>
        </p:nvSpPr>
        <p:spPr/>
        <p:txBody>
          <a:bodyPr/>
          <a:lstStyle/>
          <a:p>
            <a:r>
              <a:rPr lang="en-US"/>
              <a:t>Annual Review</a:t>
            </a:r>
            <a:endParaRPr lang="en-US" b="0" dirty="0"/>
          </a:p>
        </p:txBody>
      </p:sp>
      <p:sp>
        <p:nvSpPr>
          <p:cNvPr id="19" name="Slide Number Placeholder 18">
            <a:extLst>
              <a:ext uri="{FF2B5EF4-FFF2-40B4-BE49-F238E27FC236}">
                <a16:creationId xmlns:a16="http://schemas.microsoft.com/office/drawing/2014/main" id="{1851A3FD-B717-4588-9809-4FFAC5FF47A1}"/>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dirty="0"/>
              <a:t>Click to edit </a:t>
            </a:r>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4" name="Footer Placeholder 3">
            <a:extLst>
              <a:ext uri="{FF2B5EF4-FFF2-40B4-BE49-F238E27FC236}">
                <a16:creationId xmlns:a16="http://schemas.microsoft.com/office/drawing/2014/main" id="{DB285929-1018-4370-A170-074C414B2281}"/>
              </a:ext>
            </a:extLst>
          </p:cNvPr>
          <p:cNvSpPr>
            <a:spLocks noGrp="1"/>
          </p:cNvSpPr>
          <p:nvPr>
            <p:ph type="ftr" sz="quarter" idx="15"/>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6184536E-AD08-4371-85E9-A816C30B6AE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dirty="0"/>
              <a:t>Click to edit </a:t>
            </a:r>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dirty="0"/>
              <a:t>Click to edit </a:t>
            </a:r>
          </a:p>
        </p:txBody>
      </p:sp>
      <p:sp>
        <p:nvSpPr>
          <p:cNvPr id="4" name="Footer Placeholder 3">
            <a:extLst>
              <a:ext uri="{FF2B5EF4-FFF2-40B4-BE49-F238E27FC236}">
                <a16:creationId xmlns:a16="http://schemas.microsoft.com/office/drawing/2014/main" id="{D1578EA5-216B-41F7-80D1-9ED07FFDB66F}"/>
              </a:ext>
            </a:extLst>
          </p:cNvPr>
          <p:cNvSpPr>
            <a:spLocks noGrp="1"/>
          </p:cNvSpPr>
          <p:nvPr>
            <p:ph type="ftr" sz="quarter" idx="12"/>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C772CC63-C628-4456-9B92-DA4E670BAC0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dirty="0"/>
              <a:t>Click to edit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endParaRPr lang="en-US" dirty="0"/>
          </a:p>
        </p:txBody>
      </p:sp>
      <p:sp>
        <p:nvSpPr>
          <p:cNvPr id="4" name="Footer Placeholder 3">
            <a:extLst>
              <a:ext uri="{FF2B5EF4-FFF2-40B4-BE49-F238E27FC236}">
                <a16:creationId xmlns:a16="http://schemas.microsoft.com/office/drawing/2014/main" id="{DB42D896-6ACC-40D7-8D8B-F9AF3E7DE1A1}"/>
              </a:ext>
            </a:extLst>
          </p:cNvPr>
          <p:cNvSpPr>
            <a:spLocks noGrp="1"/>
          </p:cNvSpPr>
          <p:nvPr>
            <p:ph type="ftr" sz="quarter" idx="12"/>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E69F7A1E-B7E2-4E9C-A66C-BCE08900C5F1}"/>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dirty="0"/>
              <a:t>Click to edit</a:t>
            </a:r>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dirty="0"/>
              <a:t>Click icon to add picture</a:t>
            </a:r>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dirty="0"/>
              <a:t>Click to edit </a:t>
            </a:r>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dirty="0"/>
              <a:t>Click icon to add picture</a:t>
            </a:r>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dirty="0"/>
              <a:t>Click icon to add picture</a:t>
            </a:r>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dirty="0"/>
              <a:t>Click icon to add picture</a:t>
            </a:r>
          </a:p>
        </p:txBody>
      </p:sp>
      <p:sp>
        <p:nvSpPr>
          <p:cNvPr id="4" name="Footer Placeholder 3">
            <a:extLst>
              <a:ext uri="{FF2B5EF4-FFF2-40B4-BE49-F238E27FC236}">
                <a16:creationId xmlns:a16="http://schemas.microsoft.com/office/drawing/2014/main" id="{7DE0184F-2619-4333-B49F-C7ACE8B2C3A6}"/>
              </a:ext>
            </a:extLst>
          </p:cNvPr>
          <p:cNvSpPr>
            <a:spLocks noGrp="1"/>
          </p:cNvSpPr>
          <p:nvPr>
            <p:ph type="ftr" sz="quarter" idx="33"/>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705A1C65-B00C-4CA4-83B6-3DFA3DF96296}"/>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dirty="0"/>
              <a:t>Click to edit </a:t>
            </a:r>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dirty="0"/>
              <a:t>Click to edit </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dirty="0"/>
              <a:t>Click to edit </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FF46DFD4-BF8C-4939-874D-85B7DF956768}"/>
              </a:ext>
            </a:extLst>
          </p:cNvPr>
          <p:cNvSpPr>
            <a:spLocks noGrp="1"/>
          </p:cNvSpPr>
          <p:nvPr>
            <p:ph type="ftr" sz="quarter" idx="37"/>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7373856F-38E9-4BBF-93D8-0F8AC2E0E6C7}"/>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dirty="0"/>
              <a:t>Click to edit Master title style</a:t>
            </a:r>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6FCA8E82-58CD-E045-8B98-B7A85B79B752}" type="datetime4">
              <a:rPr lang="en-US" smtClean="0"/>
              <a:pPr/>
              <a:t>November 3, 2023</a:t>
            </a:fld>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a:t>Annual Review</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 id="2147483694" r:id="rId14"/>
    <p:sldLayoutId id="2147483695" r:id="rId15"/>
    <p:sldLayoutId id="2147483697" r:id="rId16"/>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mailto:rithvik.kondai@mimh.edu" TargetMode="External"/><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hyperlink" Target="mailto:noMOdeaths@mimh.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rmAutofit fontScale="90000"/>
          </a:bodyPr>
          <a:lstStyle/>
          <a:p>
            <a:r>
              <a:rPr lang="en" dirty="0"/>
              <a:t>Applying a Naloxone Saturation Model in Missouri: </a:t>
            </a:r>
            <a:r>
              <a:rPr lang="en" sz="5300" dirty="0"/>
              <a:t>Comparing Predictions to Reality</a:t>
            </a:r>
            <a:endParaRPr sz="5300" dirty="0"/>
          </a:p>
        </p:txBody>
      </p:sp>
      <p:sp>
        <p:nvSpPr>
          <p:cNvPr id="55" name="Google Shape;55;p13"/>
          <p:cNvSpPr txBox="1">
            <a:spLocks noGrp="1"/>
          </p:cNvSpPr>
          <p:nvPr>
            <p:ph type="subTitle" idx="1"/>
          </p:nvPr>
        </p:nvSpPr>
        <p:spPr>
          <a:xfrm>
            <a:off x="415600" y="3778833"/>
            <a:ext cx="11360800" cy="1214400"/>
          </a:xfrm>
          <a:prstGeom prst="rect">
            <a:avLst/>
          </a:prstGeom>
        </p:spPr>
        <p:txBody>
          <a:bodyPr spcFirstLastPara="1" vert="horz" wrap="square" lIns="121900" tIns="121900" rIns="121900" bIns="121900" rtlCol="0" anchor="t" anchorCtr="0">
            <a:normAutofit fontScale="70000" lnSpcReduction="20000"/>
          </a:bodyPr>
          <a:lstStyle/>
          <a:p>
            <a:pPr marL="0" indent="0"/>
            <a:r>
              <a:rPr lang="en"/>
              <a:t>Ryan Smith, BA, Lauren Green, MSW, Zach Budesa, PhD,</a:t>
            </a:r>
            <a:endParaRPr/>
          </a:p>
          <a:p>
            <a:pPr marL="0" indent="0"/>
            <a:r>
              <a:rPr lang="en" b="1"/>
              <a:t>Rithvik Kondai, BA</a:t>
            </a:r>
            <a:r>
              <a:rPr lang="en"/>
              <a:t>, Sarah Phillips, MA, Kyle Vance, BA,</a:t>
            </a:r>
            <a:endParaRPr/>
          </a:p>
          <a:p>
            <a:pPr marL="0" indent="0"/>
            <a:r>
              <a:rPr lang="en"/>
              <a:t>Rachel Winograd, PhD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1"/>
          <p:cNvPicPr preferRelativeResize="0"/>
          <p:nvPr/>
        </p:nvPicPr>
        <p:blipFill rotWithShape="1">
          <a:blip r:embed="rId3">
            <a:alphaModFix/>
          </a:blip>
          <a:srcRect l="13463" t="12564" r="44265" b="12914"/>
          <a:stretch/>
        </p:blipFill>
        <p:spPr>
          <a:xfrm>
            <a:off x="6595767" y="1242567"/>
            <a:ext cx="5596231" cy="5549767"/>
          </a:xfrm>
          <a:prstGeom prst="rect">
            <a:avLst/>
          </a:prstGeom>
          <a:noFill/>
          <a:ln>
            <a:noFill/>
          </a:ln>
        </p:spPr>
      </p:pic>
      <p:sp>
        <p:nvSpPr>
          <p:cNvPr id="104" name="Google Shape;104;p2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dirty="0"/>
              <a:t>Racial Disparities in Overdose Mortality</a:t>
            </a:r>
            <a:endParaRPr dirty="0"/>
          </a:p>
        </p:txBody>
      </p:sp>
      <p:pic>
        <p:nvPicPr>
          <p:cNvPr id="105" name="Google Shape;105;p21"/>
          <p:cNvPicPr preferRelativeResize="0"/>
          <p:nvPr/>
        </p:nvPicPr>
        <p:blipFill rotWithShape="1">
          <a:blip r:embed="rId4">
            <a:alphaModFix/>
          </a:blip>
          <a:srcRect l="28711" t="21007" r="18626" b="15258"/>
          <a:stretch/>
        </p:blipFill>
        <p:spPr>
          <a:xfrm>
            <a:off x="240401" y="1356951"/>
            <a:ext cx="6531065" cy="44462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22F0-EFD6-DE09-93EB-40DA5D6C4395}"/>
              </a:ext>
            </a:extLst>
          </p:cNvPr>
          <p:cNvSpPr>
            <a:spLocks noGrp="1"/>
          </p:cNvSpPr>
          <p:nvPr>
            <p:ph type="title"/>
          </p:nvPr>
        </p:nvSpPr>
        <p:spPr/>
        <p:txBody>
          <a:bodyPr>
            <a:normAutofit fontScale="90000"/>
          </a:bodyPr>
          <a:lstStyle/>
          <a:p>
            <a:r>
              <a:rPr lang="en-US" dirty="0"/>
              <a:t>Assessing the Model</a:t>
            </a:r>
          </a:p>
        </p:txBody>
      </p:sp>
      <p:sp>
        <p:nvSpPr>
          <p:cNvPr id="3" name="Text Placeholder 2">
            <a:extLst>
              <a:ext uri="{FF2B5EF4-FFF2-40B4-BE49-F238E27FC236}">
                <a16:creationId xmlns:a16="http://schemas.microsoft.com/office/drawing/2014/main" id="{B1965101-11C4-08D8-4D2B-4483E0BD1056}"/>
              </a:ext>
            </a:extLst>
          </p:cNvPr>
          <p:cNvSpPr>
            <a:spLocks noGrp="1"/>
          </p:cNvSpPr>
          <p:nvPr>
            <p:ph type="body" idx="1"/>
          </p:nvPr>
        </p:nvSpPr>
        <p:spPr/>
        <p:txBody>
          <a:bodyPr/>
          <a:lstStyle/>
          <a:p>
            <a:r>
              <a:rPr lang="en-US" dirty="0"/>
              <a:t>What did we expect?</a:t>
            </a:r>
          </a:p>
          <a:p>
            <a:pPr lvl="1"/>
            <a:r>
              <a:rPr lang="en-US" dirty="0"/>
              <a:t>OD rates to decrease</a:t>
            </a:r>
          </a:p>
          <a:p>
            <a:r>
              <a:rPr lang="en-US" dirty="0"/>
              <a:t>What happened?</a:t>
            </a:r>
          </a:p>
          <a:p>
            <a:pPr lvl="1"/>
            <a:r>
              <a:rPr lang="en-US" dirty="0"/>
              <a:t>OD rates did not decrease</a:t>
            </a:r>
          </a:p>
          <a:p>
            <a:r>
              <a:rPr lang="en-US" dirty="0"/>
              <a:t>Strengths</a:t>
            </a:r>
          </a:p>
          <a:p>
            <a:pPr lvl="1"/>
            <a:r>
              <a:rPr lang="en-US" dirty="0"/>
              <a:t>For the first time, gave states an idea of the output they should be targeting</a:t>
            </a:r>
          </a:p>
          <a:p>
            <a:pPr lvl="1"/>
            <a:r>
              <a:rPr lang="en-US" dirty="0"/>
              <a:t>Says the ultimate goal of naloxone distribution should be saturation</a:t>
            </a:r>
          </a:p>
          <a:p>
            <a:r>
              <a:rPr lang="en-US" dirty="0"/>
              <a:t>Limitations</a:t>
            </a:r>
          </a:p>
          <a:p>
            <a:pPr lvl="1"/>
            <a:r>
              <a:rPr lang="en-US" dirty="0"/>
              <a:t>Model uses 2017 data</a:t>
            </a:r>
          </a:p>
          <a:p>
            <a:pPr lvl="1"/>
            <a:r>
              <a:rPr lang="en-US" dirty="0"/>
              <a:t>Lack of systematic data regarding unwitnessed overdose events</a:t>
            </a:r>
          </a:p>
          <a:p>
            <a:pPr lvl="1"/>
            <a:r>
              <a:rPr lang="en-US" dirty="0"/>
              <a:t>Increasing patterns of intentional polysubstance use</a:t>
            </a:r>
          </a:p>
          <a:p>
            <a:pPr lvl="1"/>
            <a:r>
              <a:rPr lang="en-US" dirty="0"/>
              <a:t>Introduction of novel substances in the illicit drug supply</a:t>
            </a:r>
          </a:p>
          <a:p>
            <a:endParaRPr lang="en-US" dirty="0"/>
          </a:p>
        </p:txBody>
      </p:sp>
      <p:sp>
        <p:nvSpPr>
          <p:cNvPr id="4" name="Slide Number Placeholder 3">
            <a:extLst>
              <a:ext uri="{FF2B5EF4-FFF2-40B4-BE49-F238E27FC236}">
                <a16:creationId xmlns:a16="http://schemas.microsoft.com/office/drawing/2014/main" id="{CA3AEB65-DEED-AC7D-ED38-A862E202612D}"/>
              </a:ext>
            </a:extLst>
          </p:cNvPr>
          <p:cNvSpPr>
            <a:spLocks noGrp="1"/>
          </p:cNvSpPr>
          <p:nvPr>
            <p:ph type="sldNum" idx="12"/>
          </p:nvPr>
        </p:nvSpPr>
        <p:spPr/>
        <p:txBody>
          <a:bodyPr/>
          <a:lstStyle/>
          <a:p>
            <a:pPr algn="r"/>
            <a:fld id="{00000000-1234-1234-1234-123412341234}" type="slidenum">
              <a:rPr lang="en" smtClean="0"/>
              <a:pPr algn="r"/>
              <a:t>11</a:t>
            </a:fld>
            <a:endParaRPr lang="en"/>
          </a:p>
        </p:txBody>
      </p:sp>
    </p:spTree>
    <p:extLst>
      <p:ext uri="{BB962C8B-B14F-4D97-AF65-F5344CB8AC3E}">
        <p14:creationId xmlns:p14="http://schemas.microsoft.com/office/powerpoint/2010/main" val="1945698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64FD2-2544-ADEE-7438-96B0C5B12E50}"/>
              </a:ext>
            </a:extLst>
          </p:cNvPr>
          <p:cNvSpPr>
            <a:spLocks noGrp="1"/>
          </p:cNvSpPr>
          <p:nvPr>
            <p:ph type="title"/>
          </p:nvPr>
        </p:nvSpPr>
        <p:spPr/>
        <p:txBody>
          <a:bodyPr>
            <a:normAutofit fontScale="90000"/>
          </a:bodyPr>
          <a:lstStyle/>
          <a:p>
            <a:r>
              <a:rPr lang="en-US" dirty="0"/>
              <a:t>Assessing the Model</a:t>
            </a:r>
          </a:p>
        </p:txBody>
      </p:sp>
      <p:sp>
        <p:nvSpPr>
          <p:cNvPr id="3" name="Text Placeholder 2">
            <a:extLst>
              <a:ext uri="{FF2B5EF4-FFF2-40B4-BE49-F238E27FC236}">
                <a16:creationId xmlns:a16="http://schemas.microsoft.com/office/drawing/2014/main" id="{6DE81B47-3D70-C8BF-3CEF-AB8CE1A87A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BAA2C1-586E-FEC9-B682-6C2B85702F32}"/>
              </a:ext>
            </a:extLst>
          </p:cNvPr>
          <p:cNvSpPr>
            <a:spLocks noGrp="1"/>
          </p:cNvSpPr>
          <p:nvPr>
            <p:ph type="sldNum" idx="12"/>
          </p:nvPr>
        </p:nvSpPr>
        <p:spPr/>
        <p:txBody>
          <a:bodyPr/>
          <a:lstStyle/>
          <a:p>
            <a:pPr algn="r"/>
            <a:fld id="{00000000-1234-1234-1234-123412341234}" type="slidenum">
              <a:rPr lang="en" smtClean="0"/>
              <a:pPr algn="r"/>
              <a:t>12</a:t>
            </a:fld>
            <a:endParaRPr lang="en"/>
          </a:p>
        </p:txBody>
      </p:sp>
      <p:pic>
        <p:nvPicPr>
          <p:cNvPr id="2050" name="Picture 2" descr="Figure thumbnail gr4">
            <a:extLst>
              <a:ext uri="{FF2B5EF4-FFF2-40B4-BE49-F238E27FC236}">
                <a16:creationId xmlns:a16="http://schemas.microsoft.com/office/drawing/2014/main" id="{9CF7AB59-9023-8DA3-1FC2-3744A3366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908" y="2493818"/>
            <a:ext cx="10734183" cy="2996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063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 photo description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4147" y="2370381"/>
            <a:ext cx="3400548" cy="45340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p:cNvPicPr>
            <a:picLocks noChangeAspect="1" noChangeArrowheads="1"/>
          </p:cNvPicPr>
          <p:nvPr/>
        </p:nvPicPr>
        <p:blipFill rotWithShape="1">
          <a:blip r:embed="rId4">
            <a:extLst>
              <a:ext uri="{28A0092B-C50C-407E-A947-70E740481C1C}">
                <a14:useLocalDpi xmlns:a14="http://schemas.microsoft.com/office/drawing/2010/main" val="0"/>
              </a:ext>
            </a:extLst>
          </a:blip>
          <a:srcRect t="28077" r="15410" b="1"/>
          <a:stretch/>
        </p:blipFill>
        <p:spPr bwMode="auto">
          <a:xfrm>
            <a:off x="7282460" y="1484657"/>
            <a:ext cx="4317661" cy="27533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95350" y="177558"/>
            <a:ext cx="10401300" cy="1325563"/>
          </a:xfrm>
        </p:spPr>
        <p:txBody>
          <a:bodyPr/>
          <a:lstStyle/>
          <a:p>
            <a:pPr algn="ctr"/>
            <a:r>
              <a:rPr lang="en-US" dirty="0"/>
              <a:t>What’s </a:t>
            </a:r>
            <a:r>
              <a:rPr lang="en-US" dirty="0" err="1"/>
              <a:t>gonna</a:t>
            </a:r>
            <a:r>
              <a:rPr lang="en-US" dirty="0"/>
              <a:t> work? </a:t>
            </a:r>
            <a:br>
              <a:rPr lang="en-US" dirty="0"/>
            </a:br>
            <a:r>
              <a:rPr lang="en-US" dirty="0" err="1"/>
              <a:t>Teeeamwork</a:t>
            </a:r>
            <a:r>
              <a:rPr lang="en-US" dirty="0"/>
              <a:t> (and Infrastructure)</a:t>
            </a:r>
          </a:p>
        </p:txBody>
      </p:sp>
      <p:cxnSp>
        <p:nvCxnSpPr>
          <p:cNvPr id="4" name="Straight Connector 3"/>
          <p:cNvCxnSpPr/>
          <p:nvPr/>
        </p:nvCxnSpPr>
        <p:spPr>
          <a:xfrm>
            <a:off x="616688" y="1456660"/>
            <a:ext cx="10972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30" name="Picture 6" descr="Image"/>
          <p:cNvPicPr>
            <a:picLocks noChangeAspect="1" noChangeArrowheads="1"/>
          </p:cNvPicPr>
          <p:nvPr/>
        </p:nvPicPr>
        <p:blipFill rotWithShape="1">
          <a:blip r:embed="rId5">
            <a:extLst>
              <a:ext uri="{28A0092B-C50C-407E-A947-70E740481C1C}">
                <a14:useLocalDpi xmlns:a14="http://schemas.microsoft.com/office/drawing/2010/main" val="0"/>
              </a:ext>
            </a:extLst>
          </a:blip>
          <a:srcRect l="1418" t="9387" r="10807" b="8466"/>
          <a:stretch/>
        </p:blipFill>
        <p:spPr bwMode="auto">
          <a:xfrm>
            <a:off x="8425543" y="4069080"/>
            <a:ext cx="3766457" cy="278892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36563" y="3221665"/>
            <a:ext cx="2751176" cy="36682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5080"/>
          <a:stretch/>
        </p:blipFill>
        <p:spPr bwMode="auto">
          <a:xfrm>
            <a:off x="6538908" y="4232297"/>
            <a:ext cx="2281210" cy="26569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cNvPicPr>
            <a:picLocks noChangeAspect="1" noChangeArrowheads="1"/>
          </p:cNvPicPr>
          <p:nvPr/>
        </p:nvPicPr>
        <p:blipFill rotWithShape="1">
          <a:blip r:embed="rId8">
            <a:extLst>
              <a:ext uri="{28A0092B-C50C-407E-A947-70E740481C1C}">
                <a14:useLocalDpi xmlns:a14="http://schemas.microsoft.com/office/drawing/2010/main" val="0"/>
              </a:ext>
            </a:extLst>
          </a:blip>
          <a:srcRect l="13282" t="18513" r="6827" b="22767"/>
          <a:stretch/>
        </p:blipFill>
        <p:spPr bwMode="auto">
          <a:xfrm>
            <a:off x="5365286" y="1489621"/>
            <a:ext cx="1987132" cy="19473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p:cNvPicPr>
            <a:picLocks noChangeAspect="1" noChangeArrowheads="1"/>
          </p:cNvPicPr>
          <p:nvPr/>
        </p:nvPicPr>
        <p:blipFill rotWithShape="1">
          <a:blip r:embed="rId9">
            <a:extLst>
              <a:ext uri="{28A0092B-C50C-407E-A947-70E740481C1C}">
                <a14:useLocalDpi xmlns:a14="http://schemas.microsoft.com/office/drawing/2010/main" val="0"/>
              </a:ext>
            </a:extLst>
          </a:blip>
          <a:srcRect t="7388" r="12094" b="32617"/>
          <a:stretch/>
        </p:blipFill>
        <p:spPr bwMode="auto">
          <a:xfrm>
            <a:off x="2874318" y="1488546"/>
            <a:ext cx="2527032" cy="22995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p:cNvPicPr>
            <a:picLocks noGrp="1" noChangeAspect="1" noChangeArrowheads="1"/>
          </p:cNvPicPr>
          <p:nvPr>
            <p:ph idx="1"/>
          </p:nvPr>
        </p:nvPicPr>
        <p:blipFill rotWithShape="1">
          <a:blip r:embed="rId10">
            <a:extLst>
              <a:ext uri="{28A0092B-C50C-407E-A947-70E740481C1C}">
                <a14:useLocalDpi xmlns:a14="http://schemas.microsoft.com/office/drawing/2010/main" val="0"/>
              </a:ext>
            </a:extLst>
          </a:blip>
          <a:srcRect t="32601" r="565" b="6433"/>
          <a:stretch/>
        </p:blipFill>
        <p:spPr bwMode="auto">
          <a:xfrm>
            <a:off x="570013" y="1489025"/>
            <a:ext cx="2614353" cy="21372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y be an image of 1 person and jewelr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47" y="4937744"/>
            <a:ext cx="19621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y be an image of 1 person, standing, indoor and text"/>
          <p:cNvPicPr>
            <a:picLocks noChangeAspect="1" noChangeArrowheads="1"/>
          </p:cNvPicPr>
          <p:nvPr/>
        </p:nvPicPr>
        <p:blipFill rotWithShape="1">
          <a:blip r:embed="rId12">
            <a:extLst>
              <a:ext uri="{28A0092B-C50C-407E-A947-70E740481C1C}">
                <a14:useLocalDpi xmlns:a14="http://schemas.microsoft.com/office/drawing/2010/main" val="0"/>
              </a:ext>
            </a:extLst>
          </a:blip>
          <a:srcRect l="5600"/>
          <a:stretch/>
        </p:blipFill>
        <p:spPr bwMode="auto">
          <a:xfrm>
            <a:off x="31896" y="3162436"/>
            <a:ext cx="1852278"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143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Implications and future steps</a:t>
            </a:r>
            <a:endParaRPr/>
          </a:p>
        </p:txBody>
      </p:sp>
      <p:sp>
        <p:nvSpPr>
          <p:cNvPr id="117" name="Google Shape;117;p2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r>
              <a:rPr lang="en-US" u="sng" dirty="0"/>
              <a:t>The goal is not to have naloxone everywhere; the goal is to have naloxone at every potential overdose event</a:t>
            </a:r>
            <a:endParaRPr u="sng" dirty="0"/>
          </a:p>
          <a:p>
            <a:r>
              <a:rPr lang="en" dirty="0"/>
              <a:t>Initiatives toward accessible low-cost or no-cost naloxone must be prioritized → increase use and distribution of IM naloxone</a:t>
            </a:r>
            <a:endParaRPr dirty="0"/>
          </a:p>
          <a:p>
            <a:r>
              <a:rPr lang="en" dirty="0"/>
              <a:t>Irvine et al. model falls short at estimating the amount of naloxone needed to saturate Missouri</a:t>
            </a:r>
          </a:p>
          <a:p>
            <a:pPr indent="0">
              <a:spcBef>
                <a:spcPts val="1600"/>
              </a:spcBef>
              <a:spcAft>
                <a:spcPts val="160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naloxone standing order allows it to be obtained by mail - Lower  Bucks Times">
            <a:extLst>
              <a:ext uri="{FF2B5EF4-FFF2-40B4-BE49-F238E27FC236}">
                <a16:creationId xmlns:a16="http://schemas.microsoft.com/office/drawing/2014/main" id="{AF9C2917-4A0D-A712-7429-8A29CF6299A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2240" y="1304054"/>
            <a:ext cx="6096000" cy="4249892"/>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216AFF0-D8F0-C10D-8800-A310E84A4E1C}"/>
              </a:ext>
            </a:extLst>
          </p:cNvPr>
          <p:cNvSpPr>
            <a:spLocks noGrp="1"/>
          </p:cNvSpPr>
          <p:nvPr>
            <p:ph type="title"/>
          </p:nvPr>
        </p:nvSpPr>
        <p:spPr>
          <a:xfrm>
            <a:off x="964023" y="879063"/>
            <a:ext cx="4941477" cy="610863"/>
          </a:xfrm>
        </p:spPr>
        <p:txBody>
          <a:bodyPr anchor="b">
            <a:normAutofit/>
          </a:bodyPr>
          <a:lstStyle/>
          <a:p>
            <a:r>
              <a:rPr lang="en-US" dirty="0"/>
              <a:t>Thank You!</a:t>
            </a:r>
          </a:p>
        </p:txBody>
      </p:sp>
      <p:sp>
        <p:nvSpPr>
          <p:cNvPr id="5" name="Subtitle 4">
            <a:extLst>
              <a:ext uri="{FF2B5EF4-FFF2-40B4-BE49-F238E27FC236}">
                <a16:creationId xmlns:a16="http://schemas.microsoft.com/office/drawing/2014/main" id="{0C3C3A3E-F7F2-4497-D924-47BC2A2B1344}"/>
              </a:ext>
            </a:extLst>
          </p:cNvPr>
          <p:cNvSpPr>
            <a:spLocks noGrp="1"/>
          </p:cNvSpPr>
          <p:nvPr>
            <p:ph type="body" sz="quarter" idx="11"/>
          </p:nvPr>
        </p:nvSpPr>
        <p:spPr>
          <a:xfrm>
            <a:off x="952499" y="2289363"/>
            <a:ext cx="4572001" cy="2795232"/>
          </a:xfrm>
        </p:spPr>
        <p:txBody>
          <a:bodyPr>
            <a:normAutofit/>
          </a:bodyPr>
          <a:lstStyle/>
          <a:p>
            <a:r>
              <a:rPr lang="en-US" dirty="0"/>
              <a:t>Rithvik Kondai</a:t>
            </a:r>
          </a:p>
          <a:p>
            <a:r>
              <a:rPr lang="en-US" dirty="0">
                <a:hlinkClick r:id="rId3"/>
              </a:rPr>
              <a:t>rithvik.kondai@mimh.edu</a:t>
            </a:r>
            <a:endParaRPr lang="en-US" dirty="0"/>
          </a:p>
          <a:p>
            <a:r>
              <a:rPr lang="en-US" dirty="0">
                <a:hlinkClick r:id="rId4"/>
              </a:rPr>
              <a:t>noMOdeaths@mimh.edu</a:t>
            </a:r>
            <a:endParaRPr lang="en-US" dirty="0"/>
          </a:p>
          <a:p>
            <a:r>
              <a:rPr lang="en-US" dirty="0"/>
              <a:t>https://www.mimhaddisci.org/</a:t>
            </a:r>
          </a:p>
          <a:p>
            <a:endParaRPr lang="en-US" dirty="0"/>
          </a:p>
          <a:p>
            <a:endParaRPr lang="en-US" dirty="0"/>
          </a:p>
        </p:txBody>
      </p:sp>
      <p:sp>
        <p:nvSpPr>
          <p:cNvPr id="1031" name="Footer Placeholder 4">
            <a:extLst>
              <a:ext uri="{FF2B5EF4-FFF2-40B4-BE49-F238E27FC236}">
                <a16:creationId xmlns:a16="http://schemas.microsoft.com/office/drawing/2014/main" id="{79E1B263-AB86-FACF-8789-C2ECFA3D9E6E}"/>
              </a:ext>
            </a:extLst>
          </p:cNvPr>
          <p:cNvSpPr>
            <a:spLocks noGrp="1"/>
          </p:cNvSpPr>
          <p:nvPr>
            <p:ph type="ftr" sz="quarter" idx="15"/>
          </p:nvPr>
        </p:nvSpPr>
        <p:spPr>
          <a:xfrm>
            <a:off x="1494790" y="6332220"/>
            <a:ext cx="1497330" cy="247651"/>
          </a:xfrm>
        </p:spPr>
        <p:txBody>
          <a:bodyPr/>
          <a:lstStyle/>
          <a:p>
            <a:pPr>
              <a:spcAft>
                <a:spcPts val="600"/>
              </a:spcAft>
            </a:pPr>
            <a:r>
              <a:rPr lang="en-US"/>
              <a:t>Annual Review</a:t>
            </a:r>
            <a:endParaRPr lang="en-US" b="0"/>
          </a:p>
        </p:txBody>
      </p:sp>
      <p:sp>
        <p:nvSpPr>
          <p:cNvPr id="4" name="Slide Number Placeholder 3">
            <a:extLst>
              <a:ext uri="{FF2B5EF4-FFF2-40B4-BE49-F238E27FC236}">
                <a16:creationId xmlns:a16="http://schemas.microsoft.com/office/drawing/2014/main" id="{0EC0B474-1254-D4BE-3360-42FA68B64698}"/>
              </a:ext>
            </a:extLst>
          </p:cNvPr>
          <p:cNvSpPr>
            <a:spLocks noGrp="1"/>
          </p:cNvSpPr>
          <p:nvPr>
            <p:ph type="sldNum" sz="quarter" idx="16"/>
          </p:nvPr>
        </p:nvSpPr>
        <p:spPr>
          <a:xfrm>
            <a:off x="971550" y="6332220"/>
            <a:ext cx="523240" cy="247651"/>
          </a:xfrm>
        </p:spPr>
        <p:txBody>
          <a:bodyPr anchor="t">
            <a:normAutofit/>
          </a:bodyPr>
          <a:lstStyle/>
          <a:p>
            <a:pPr>
              <a:spcAft>
                <a:spcPts val="600"/>
              </a:spcAft>
            </a:pPr>
            <a:fld id="{00000000-1234-1234-1234-123412341234}" type="slidenum">
              <a:rPr lang="en" smtClean="0"/>
              <a:pPr>
                <a:spcAft>
                  <a:spcPts val="600"/>
                </a:spcAft>
              </a:pPr>
              <a:t>15</a:t>
            </a:fld>
            <a:endParaRPr lang="en"/>
          </a:p>
        </p:txBody>
      </p:sp>
    </p:spTree>
    <p:extLst>
      <p:ext uri="{BB962C8B-B14F-4D97-AF65-F5344CB8AC3E}">
        <p14:creationId xmlns:p14="http://schemas.microsoft.com/office/powerpoint/2010/main" val="112530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67CB9-2EE0-DD2C-846A-DA33C62C6D22}"/>
              </a:ext>
            </a:extLst>
          </p:cNvPr>
          <p:cNvSpPr>
            <a:spLocks noGrp="1"/>
          </p:cNvSpPr>
          <p:nvPr>
            <p:ph type="title"/>
          </p:nvPr>
        </p:nvSpPr>
        <p:spPr/>
        <p:txBody>
          <a:bodyPr>
            <a:normAutofit fontScale="90000"/>
          </a:bodyPr>
          <a:lstStyle/>
          <a:p>
            <a:r>
              <a:rPr lang="en-US" dirty="0"/>
              <a:t>Conflict of Interest</a:t>
            </a:r>
          </a:p>
        </p:txBody>
      </p:sp>
      <p:sp>
        <p:nvSpPr>
          <p:cNvPr id="3" name="Text Placeholder 2">
            <a:extLst>
              <a:ext uri="{FF2B5EF4-FFF2-40B4-BE49-F238E27FC236}">
                <a16:creationId xmlns:a16="http://schemas.microsoft.com/office/drawing/2014/main" id="{E2DC083A-F4CA-BB05-D96E-1D9B346FDD8B}"/>
              </a:ext>
            </a:extLst>
          </p:cNvPr>
          <p:cNvSpPr>
            <a:spLocks noGrp="1"/>
          </p:cNvSpPr>
          <p:nvPr>
            <p:ph type="body" idx="1"/>
          </p:nvPr>
        </p:nvSpPr>
        <p:spPr/>
        <p:txBody>
          <a:bodyPr/>
          <a:lstStyle/>
          <a:p>
            <a:r>
              <a:rPr lang="en-US" dirty="0"/>
              <a:t>None to disclose</a:t>
            </a:r>
          </a:p>
        </p:txBody>
      </p:sp>
      <p:sp>
        <p:nvSpPr>
          <p:cNvPr id="4" name="Slide Number Placeholder 3">
            <a:extLst>
              <a:ext uri="{FF2B5EF4-FFF2-40B4-BE49-F238E27FC236}">
                <a16:creationId xmlns:a16="http://schemas.microsoft.com/office/drawing/2014/main" id="{A17E8982-EDDB-D42D-4F98-F4D6D14481E1}"/>
              </a:ext>
            </a:extLst>
          </p:cNvPr>
          <p:cNvSpPr>
            <a:spLocks noGrp="1"/>
          </p:cNvSpPr>
          <p:nvPr>
            <p:ph type="sldNum" idx="12"/>
          </p:nvPr>
        </p:nvSpPr>
        <p:spPr/>
        <p:txBody>
          <a:bodyPr/>
          <a:lstStyle/>
          <a:p>
            <a:pPr algn="r"/>
            <a:fld id="{00000000-1234-1234-1234-123412341234}" type="slidenum">
              <a:rPr lang="en" smtClean="0"/>
              <a:pPr algn="r"/>
              <a:t>2</a:t>
            </a:fld>
            <a:endParaRPr lang="en"/>
          </a:p>
        </p:txBody>
      </p:sp>
    </p:spTree>
    <p:extLst>
      <p:ext uri="{BB962C8B-B14F-4D97-AF65-F5344CB8AC3E}">
        <p14:creationId xmlns:p14="http://schemas.microsoft.com/office/powerpoint/2010/main" val="1420862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Background</a:t>
            </a:r>
            <a:endParaRPr/>
          </a:p>
        </p:txBody>
      </p:sp>
      <p:sp>
        <p:nvSpPr>
          <p:cNvPr id="61" name="Google Shape;61;p1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r>
              <a:rPr lang="en-US" dirty="0"/>
              <a:t>Drug overdose mortality has been growing over the last decade</a:t>
            </a:r>
            <a:endParaRPr dirty="0"/>
          </a:p>
          <a:p>
            <a:r>
              <a:rPr lang="en" dirty="0"/>
              <a:t>Overdose Education and Naloxone Distribution (OEND) efforts decrease overdose rates at a population level</a:t>
            </a:r>
            <a:endParaRPr dirty="0"/>
          </a:p>
          <a:p>
            <a:r>
              <a:rPr lang="en" dirty="0"/>
              <a:t>Missouri started statewide naloxone distribution in 2017 with its first STR grant</a:t>
            </a:r>
            <a:endParaRPr dirty="0"/>
          </a:p>
          <a:p>
            <a:pPr indent="0">
              <a:spcBef>
                <a:spcPts val="1600"/>
              </a:spcBef>
              <a:spcAft>
                <a:spcPts val="1600"/>
              </a:spcAft>
              <a:buNone/>
            </a:pPr>
            <a:endParaRPr dirty="0"/>
          </a:p>
        </p:txBody>
      </p:sp>
      <p:pic>
        <p:nvPicPr>
          <p:cNvPr id="2" name="Picture 2" descr="SAMHSA's National Helpline - 1-800-662-HELP (4357) | Operation Clean ...">
            <a:extLst>
              <a:ext uri="{FF2B5EF4-FFF2-40B4-BE49-F238E27FC236}">
                <a16:creationId xmlns:a16="http://schemas.microsoft.com/office/drawing/2014/main" id="{88394388-C8DB-B3AE-30D7-C2EF3234DEF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5818" y="3776910"/>
            <a:ext cx="3997400" cy="19387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017CDEF4-456B-AE1C-ED11-CF3BB477450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27858" y="3968509"/>
            <a:ext cx="3659247" cy="11343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28E6517D-B1C2-CC1D-D59D-2EFC9A876DF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201" t="11568" r="20904" b="13448"/>
          <a:stretch/>
        </p:blipFill>
        <p:spPr bwMode="auto">
          <a:xfrm>
            <a:off x="4853435" y="4516203"/>
            <a:ext cx="2485129" cy="23417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Irvine et al. (2022) Naloxone Saturation Model</a:t>
            </a:r>
            <a:endParaRPr/>
          </a:p>
        </p:txBody>
      </p:sp>
      <p:pic>
        <p:nvPicPr>
          <p:cNvPr id="67" name="Google Shape;67;p15"/>
          <p:cNvPicPr preferRelativeResize="0"/>
          <p:nvPr/>
        </p:nvPicPr>
        <p:blipFill rotWithShape="1">
          <a:blip r:embed="rId3">
            <a:alphaModFix/>
          </a:blip>
          <a:srcRect l="21028" t="20875" r="13845" b="5568"/>
          <a:stretch/>
        </p:blipFill>
        <p:spPr>
          <a:xfrm>
            <a:off x="2097516" y="1478264"/>
            <a:ext cx="7996967" cy="5080799"/>
          </a:xfrm>
          <a:prstGeom prst="rect">
            <a:avLst/>
          </a:prstGeom>
          <a:noFill/>
          <a:ln>
            <a:noFill/>
          </a:ln>
        </p:spPr>
      </p:pic>
      <p:pic>
        <p:nvPicPr>
          <p:cNvPr id="3" name="Picture 2">
            <a:extLst>
              <a:ext uri="{FF2B5EF4-FFF2-40B4-BE49-F238E27FC236}">
                <a16:creationId xmlns:a16="http://schemas.microsoft.com/office/drawing/2014/main" id="{2EE25C8A-31A8-BFF0-EC77-F776DC525616}"/>
              </a:ext>
            </a:extLst>
          </p:cNvPr>
          <p:cNvPicPr>
            <a:picLocks noChangeAspect="1"/>
          </p:cNvPicPr>
          <p:nvPr/>
        </p:nvPicPr>
        <p:blipFill rotWithShape="1">
          <a:blip r:embed="rId4"/>
          <a:srcRect l="50000" t="12960" r="18265" b="30598"/>
          <a:stretch/>
        </p:blipFill>
        <p:spPr>
          <a:xfrm>
            <a:off x="2719130" y="2188665"/>
            <a:ext cx="6361681" cy="3191071"/>
          </a:xfrm>
          <a:prstGeom prst="rect">
            <a:avLst/>
          </a:prstGeom>
        </p:spPr>
      </p:pic>
      <p:pic>
        <p:nvPicPr>
          <p:cNvPr id="3074" name="Picture 2" descr="Figure thumbnail gr2">
            <a:extLst>
              <a:ext uri="{FF2B5EF4-FFF2-40B4-BE49-F238E27FC236}">
                <a16:creationId xmlns:a16="http://schemas.microsoft.com/office/drawing/2014/main" id="{1C05B9CC-4D1C-E018-F927-C4859A0477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1041" y="1532638"/>
            <a:ext cx="6143625" cy="4972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3074"/>
                                        </p:tgtEl>
                                      </p:cBhvr>
                                    </p:animEffect>
                                    <p:set>
                                      <p:cBhvr>
                                        <p:cTn id="16" dur="1" fill="hold">
                                          <p:stCondLst>
                                            <p:cond delay="499"/>
                                          </p:stCondLst>
                                        </p:cTn>
                                        <p:tgtEl>
                                          <p:spTgt spid="307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Methods</a:t>
            </a:r>
            <a:endParaRPr/>
          </a:p>
        </p:txBody>
      </p:sp>
      <p:sp>
        <p:nvSpPr>
          <p:cNvPr id="78" name="Google Shape;78;p1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r>
              <a:rPr lang="en" dirty="0"/>
              <a:t>Used descriptive statistics to evaluate naloxone distribution by region and agency sector</a:t>
            </a:r>
            <a:endParaRPr dirty="0"/>
          </a:p>
          <a:p>
            <a:r>
              <a:rPr lang="en" dirty="0"/>
              <a:t>Compared actual output to need estimated by the Irvine et al. model and theoretical naloxone output based on the cost changes that occurred in 2022</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dirty="0"/>
              <a:t>Results - Naloxone Output</a:t>
            </a:r>
            <a:endParaRPr dirty="0"/>
          </a:p>
        </p:txBody>
      </p:sp>
      <p:sp>
        <p:nvSpPr>
          <p:cNvPr id="91" name="Google Shape;91;p19"/>
          <p:cNvSpPr txBox="1">
            <a:spLocks noGrp="1"/>
          </p:cNvSpPr>
          <p:nvPr>
            <p:ph type="body" idx="1"/>
          </p:nvPr>
        </p:nvSpPr>
        <p:spPr>
          <a:xfrm>
            <a:off x="415600" y="1536633"/>
            <a:ext cx="10729920" cy="2232934"/>
          </a:xfrm>
          <a:prstGeom prst="rect">
            <a:avLst/>
          </a:prstGeom>
        </p:spPr>
        <p:txBody>
          <a:bodyPr spcFirstLastPara="1" vert="horz" wrap="square" lIns="121900" tIns="121900" rIns="121900" bIns="121900" rtlCol="0" anchor="t" anchorCtr="0">
            <a:noAutofit/>
          </a:bodyPr>
          <a:lstStyle/>
          <a:p>
            <a:pPr indent="-423323">
              <a:lnSpc>
                <a:spcPct val="100000"/>
              </a:lnSpc>
              <a:buClr>
                <a:schemeClr val="dk1"/>
              </a:buClr>
              <a:buSzPts val="1400"/>
            </a:pPr>
            <a:r>
              <a:rPr lang="en" sz="2400" dirty="0">
                <a:solidFill>
                  <a:schemeClr val="dk1"/>
                </a:solidFill>
              </a:rPr>
              <a:t>Over the six years, distribution efforts reached 104 of Missouri’s 115 counties (represents 98% of Missouri’s population)</a:t>
            </a:r>
            <a:endParaRPr sz="2400" dirty="0">
              <a:solidFill>
                <a:schemeClr val="dk1"/>
              </a:solidFill>
            </a:endParaRPr>
          </a:p>
          <a:p>
            <a:pPr indent="-423323">
              <a:lnSpc>
                <a:spcPct val="100000"/>
              </a:lnSpc>
              <a:buClr>
                <a:schemeClr val="dk1"/>
              </a:buClr>
              <a:buSzPts val="1400"/>
            </a:pPr>
            <a:r>
              <a:rPr lang="en" sz="2400" dirty="0">
                <a:solidFill>
                  <a:schemeClr val="dk1"/>
                </a:solidFill>
              </a:rPr>
              <a:t>33 counties only received mail-based naloxone</a:t>
            </a:r>
          </a:p>
          <a:p>
            <a:pPr indent="-423323">
              <a:lnSpc>
                <a:spcPct val="100000"/>
              </a:lnSpc>
              <a:buClr>
                <a:schemeClr val="dk1"/>
              </a:buClr>
              <a:buSzPts val="1400"/>
            </a:pPr>
            <a:r>
              <a:rPr lang="en" sz="2400" dirty="0">
                <a:solidFill>
                  <a:schemeClr val="dk1"/>
                </a:solidFill>
              </a:rPr>
              <a:t>This is all nasal naloxone</a:t>
            </a:r>
            <a:endParaRPr sz="2400" dirty="0"/>
          </a:p>
        </p:txBody>
      </p:sp>
      <p:graphicFrame>
        <p:nvGraphicFramePr>
          <p:cNvPr id="2" name="Google Shape;92;p19">
            <a:extLst>
              <a:ext uri="{FF2B5EF4-FFF2-40B4-BE49-F238E27FC236}">
                <a16:creationId xmlns:a16="http://schemas.microsoft.com/office/drawing/2014/main" id="{827AB5CB-8DEB-959B-D774-773296613D76}"/>
              </a:ext>
            </a:extLst>
          </p:cNvPr>
          <p:cNvGraphicFramePr/>
          <p:nvPr>
            <p:extLst>
              <p:ext uri="{D42A27DB-BD31-4B8C-83A1-F6EECF244321}">
                <p14:modId xmlns:p14="http://schemas.microsoft.com/office/powerpoint/2010/main" val="2050763027"/>
              </p:ext>
            </p:extLst>
          </p:nvPr>
        </p:nvGraphicFramePr>
        <p:xfrm>
          <a:off x="911960" y="3769567"/>
          <a:ext cx="9737200" cy="1727202"/>
        </p:xfrm>
        <a:graphic>
          <a:graphicData uri="http://schemas.openxmlformats.org/drawingml/2006/table">
            <a:tbl>
              <a:tblPr>
                <a:noFill/>
              </a:tblPr>
              <a:tblGrid>
                <a:gridCol w="1691400">
                  <a:extLst>
                    <a:ext uri="{9D8B030D-6E8A-4147-A177-3AD203B41FA5}">
                      <a16:colId xmlns:a16="http://schemas.microsoft.com/office/drawing/2014/main" val="20000"/>
                    </a:ext>
                  </a:extLst>
                </a:gridCol>
                <a:gridCol w="1264600">
                  <a:extLst>
                    <a:ext uri="{9D8B030D-6E8A-4147-A177-3AD203B41FA5}">
                      <a16:colId xmlns:a16="http://schemas.microsoft.com/office/drawing/2014/main" val="20001"/>
                    </a:ext>
                  </a:extLst>
                </a:gridCol>
                <a:gridCol w="1343567">
                  <a:extLst>
                    <a:ext uri="{9D8B030D-6E8A-4147-A177-3AD203B41FA5}">
                      <a16:colId xmlns:a16="http://schemas.microsoft.com/office/drawing/2014/main" val="20002"/>
                    </a:ext>
                  </a:extLst>
                </a:gridCol>
                <a:gridCol w="1327800">
                  <a:extLst>
                    <a:ext uri="{9D8B030D-6E8A-4147-A177-3AD203B41FA5}">
                      <a16:colId xmlns:a16="http://schemas.microsoft.com/office/drawing/2014/main" val="20003"/>
                    </a:ext>
                  </a:extLst>
                </a:gridCol>
                <a:gridCol w="1391033">
                  <a:extLst>
                    <a:ext uri="{9D8B030D-6E8A-4147-A177-3AD203B41FA5}">
                      <a16:colId xmlns:a16="http://schemas.microsoft.com/office/drawing/2014/main" val="20004"/>
                    </a:ext>
                  </a:extLst>
                </a:gridCol>
                <a:gridCol w="1375233">
                  <a:extLst>
                    <a:ext uri="{9D8B030D-6E8A-4147-A177-3AD203B41FA5}">
                      <a16:colId xmlns:a16="http://schemas.microsoft.com/office/drawing/2014/main" val="20005"/>
                    </a:ext>
                  </a:extLst>
                </a:gridCol>
                <a:gridCol w="1343567">
                  <a:extLst>
                    <a:ext uri="{9D8B030D-6E8A-4147-A177-3AD203B41FA5}">
                      <a16:colId xmlns:a16="http://schemas.microsoft.com/office/drawing/2014/main" val="20006"/>
                    </a:ext>
                  </a:extLst>
                </a:gridCol>
              </a:tblGrid>
              <a:tr h="413173">
                <a:tc>
                  <a:txBody>
                    <a:bodyPr/>
                    <a:lstStyle/>
                    <a:p>
                      <a:pPr marL="0" lvl="0" indent="0" algn="l" rtl="0">
                        <a:spcBef>
                          <a:spcPts val="0"/>
                        </a:spcBef>
                        <a:spcAft>
                          <a:spcPts val="0"/>
                        </a:spcAft>
                        <a:buNone/>
                      </a:pPr>
                      <a:endParaRPr sz="1600">
                        <a:solidFill>
                          <a:schemeClr val="bg1"/>
                        </a:solidFill>
                      </a:endParaRPr>
                    </a:p>
                  </a:txBody>
                  <a:tcPr marL="84667" marR="84667" marT="84667" marB="84667"/>
                </a:tc>
                <a:tc>
                  <a:txBody>
                    <a:bodyPr/>
                    <a:lstStyle/>
                    <a:p>
                      <a:pPr marL="0" lvl="0" indent="0" algn="ctr" rtl="0">
                        <a:spcBef>
                          <a:spcPts val="0"/>
                        </a:spcBef>
                        <a:spcAft>
                          <a:spcPts val="0"/>
                        </a:spcAft>
                        <a:buNone/>
                      </a:pPr>
                      <a:r>
                        <a:rPr lang="en" sz="1600" b="1">
                          <a:solidFill>
                            <a:schemeClr val="bg1"/>
                          </a:solidFill>
                        </a:rPr>
                        <a:t>2017</a:t>
                      </a:r>
                      <a:endParaRPr sz="1600" b="1">
                        <a:solidFill>
                          <a:schemeClr val="bg1"/>
                        </a:solidFill>
                      </a:endParaRPr>
                    </a:p>
                  </a:txBody>
                  <a:tcPr marL="84667" marR="84667" marT="84667" marB="84667"/>
                </a:tc>
                <a:tc>
                  <a:txBody>
                    <a:bodyPr/>
                    <a:lstStyle/>
                    <a:p>
                      <a:pPr marL="0" lvl="0" indent="0" algn="ctr" rtl="0">
                        <a:spcBef>
                          <a:spcPts val="0"/>
                        </a:spcBef>
                        <a:spcAft>
                          <a:spcPts val="0"/>
                        </a:spcAft>
                        <a:buNone/>
                      </a:pPr>
                      <a:r>
                        <a:rPr lang="en" sz="1600" b="1">
                          <a:solidFill>
                            <a:schemeClr val="bg1"/>
                          </a:solidFill>
                        </a:rPr>
                        <a:t>2018</a:t>
                      </a:r>
                      <a:endParaRPr sz="1600" b="1">
                        <a:solidFill>
                          <a:schemeClr val="bg1"/>
                        </a:solidFill>
                      </a:endParaRPr>
                    </a:p>
                  </a:txBody>
                  <a:tcPr marL="84667" marR="84667" marT="84667" marB="84667"/>
                </a:tc>
                <a:tc>
                  <a:txBody>
                    <a:bodyPr/>
                    <a:lstStyle/>
                    <a:p>
                      <a:pPr marL="0" lvl="0" indent="0" algn="ctr" rtl="0">
                        <a:spcBef>
                          <a:spcPts val="0"/>
                        </a:spcBef>
                        <a:spcAft>
                          <a:spcPts val="0"/>
                        </a:spcAft>
                        <a:buNone/>
                      </a:pPr>
                      <a:r>
                        <a:rPr lang="en" sz="1600" b="1">
                          <a:solidFill>
                            <a:schemeClr val="bg1"/>
                          </a:solidFill>
                        </a:rPr>
                        <a:t>2019</a:t>
                      </a:r>
                      <a:endParaRPr sz="1600" b="1">
                        <a:solidFill>
                          <a:schemeClr val="bg1"/>
                        </a:solidFill>
                      </a:endParaRPr>
                    </a:p>
                  </a:txBody>
                  <a:tcPr marL="84667" marR="84667" marT="84667" marB="84667"/>
                </a:tc>
                <a:tc>
                  <a:txBody>
                    <a:bodyPr/>
                    <a:lstStyle/>
                    <a:p>
                      <a:pPr marL="0" lvl="0" indent="0" algn="ctr" rtl="0">
                        <a:spcBef>
                          <a:spcPts val="0"/>
                        </a:spcBef>
                        <a:spcAft>
                          <a:spcPts val="0"/>
                        </a:spcAft>
                        <a:buNone/>
                      </a:pPr>
                      <a:r>
                        <a:rPr lang="en" sz="1600" b="1">
                          <a:solidFill>
                            <a:schemeClr val="bg1"/>
                          </a:solidFill>
                        </a:rPr>
                        <a:t>2020</a:t>
                      </a:r>
                      <a:endParaRPr sz="1600" b="1">
                        <a:solidFill>
                          <a:schemeClr val="bg1"/>
                        </a:solidFill>
                      </a:endParaRPr>
                    </a:p>
                  </a:txBody>
                  <a:tcPr marL="84667" marR="84667" marT="84667" marB="84667"/>
                </a:tc>
                <a:tc>
                  <a:txBody>
                    <a:bodyPr/>
                    <a:lstStyle/>
                    <a:p>
                      <a:pPr marL="0" lvl="0" indent="0" algn="ctr" rtl="0">
                        <a:spcBef>
                          <a:spcPts val="0"/>
                        </a:spcBef>
                        <a:spcAft>
                          <a:spcPts val="0"/>
                        </a:spcAft>
                        <a:buNone/>
                      </a:pPr>
                      <a:r>
                        <a:rPr lang="en" sz="1600" b="1">
                          <a:solidFill>
                            <a:schemeClr val="bg1"/>
                          </a:solidFill>
                        </a:rPr>
                        <a:t>2021</a:t>
                      </a:r>
                      <a:endParaRPr sz="1600" b="1">
                        <a:solidFill>
                          <a:schemeClr val="bg1"/>
                        </a:solidFill>
                      </a:endParaRPr>
                    </a:p>
                  </a:txBody>
                  <a:tcPr marL="84667" marR="84667" marT="84667" marB="84667"/>
                </a:tc>
                <a:tc>
                  <a:txBody>
                    <a:bodyPr/>
                    <a:lstStyle/>
                    <a:p>
                      <a:pPr marL="0" lvl="0" indent="0" algn="ctr" rtl="0">
                        <a:spcBef>
                          <a:spcPts val="0"/>
                        </a:spcBef>
                        <a:spcAft>
                          <a:spcPts val="0"/>
                        </a:spcAft>
                        <a:buNone/>
                      </a:pPr>
                      <a:r>
                        <a:rPr lang="en" sz="1600" b="1">
                          <a:solidFill>
                            <a:schemeClr val="bg1"/>
                          </a:solidFill>
                        </a:rPr>
                        <a:t>2022</a:t>
                      </a:r>
                      <a:endParaRPr sz="1600" b="1">
                        <a:solidFill>
                          <a:schemeClr val="bg1"/>
                        </a:solidFill>
                      </a:endParaRPr>
                    </a:p>
                  </a:txBody>
                  <a:tcPr marL="84667" marR="84667" marT="84667" marB="84667"/>
                </a:tc>
                <a:extLst>
                  <a:ext uri="{0D108BD9-81ED-4DB2-BD59-A6C34878D82A}">
                    <a16:rowId xmlns:a16="http://schemas.microsoft.com/office/drawing/2014/main" val="10000"/>
                  </a:ext>
                </a:extLst>
              </a:tr>
              <a:tr h="657013">
                <a:tc>
                  <a:txBody>
                    <a:bodyPr/>
                    <a:lstStyle/>
                    <a:p>
                      <a:pPr marL="0" lvl="0" indent="0" algn="l" rtl="0">
                        <a:spcBef>
                          <a:spcPts val="0"/>
                        </a:spcBef>
                        <a:spcAft>
                          <a:spcPts val="0"/>
                        </a:spcAft>
                        <a:buNone/>
                      </a:pPr>
                      <a:r>
                        <a:rPr lang="en" sz="1600" b="1" dirty="0">
                          <a:solidFill>
                            <a:schemeClr val="bg1"/>
                          </a:solidFill>
                        </a:rPr>
                        <a:t>Naloxone Kits Distributed</a:t>
                      </a:r>
                      <a:endParaRPr sz="1600" b="1" dirty="0">
                        <a:solidFill>
                          <a:schemeClr val="bg1"/>
                        </a:solidFill>
                      </a:endParaRPr>
                    </a:p>
                  </a:txBody>
                  <a:tcPr marL="84667" marR="84667" marT="84667" marB="84667"/>
                </a:tc>
                <a:tc>
                  <a:txBody>
                    <a:bodyPr/>
                    <a:lstStyle/>
                    <a:p>
                      <a:pPr marL="0" lvl="0" indent="0" algn="ctr" rtl="0">
                        <a:spcBef>
                          <a:spcPts val="0"/>
                        </a:spcBef>
                        <a:spcAft>
                          <a:spcPts val="0"/>
                        </a:spcAft>
                        <a:buNone/>
                      </a:pPr>
                      <a:r>
                        <a:rPr lang="en" sz="1600">
                          <a:solidFill>
                            <a:schemeClr val="bg1"/>
                          </a:solidFill>
                        </a:rPr>
                        <a:t>1,192</a:t>
                      </a:r>
                      <a:endParaRPr sz="1600">
                        <a:solidFill>
                          <a:schemeClr val="bg1"/>
                        </a:solidFill>
                      </a:endParaRPr>
                    </a:p>
                  </a:txBody>
                  <a:tcPr marL="84667" marR="84667" marT="84667" marB="84667"/>
                </a:tc>
                <a:tc>
                  <a:txBody>
                    <a:bodyPr/>
                    <a:lstStyle/>
                    <a:p>
                      <a:pPr marL="0" lvl="0" indent="0" algn="ctr" rtl="0">
                        <a:spcBef>
                          <a:spcPts val="0"/>
                        </a:spcBef>
                        <a:spcAft>
                          <a:spcPts val="0"/>
                        </a:spcAft>
                        <a:buNone/>
                      </a:pPr>
                      <a:r>
                        <a:rPr lang="en" sz="1600">
                          <a:solidFill>
                            <a:schemeClr val="bg1"/>
                          </a:solidFill>
                        </a:rPr>
                        <a:t>7,497</a:t>
                      </a:r>
                      <a:endParaRPr sz="1600">
                        <a:solidFill>
                          <a:schemeClr val="bg1"/>
                        </a:solidFill>
                      </a:endParaRPr>
                    </a:p>
                  </a:txBody>
                  <a:tcPr marL="84667" marR="84667" marT="84667" marB="84667"/>
                </a:tc>
                <a:tc>
                  <a:txBody>
                    <a:bodyPr/>
                    <a:lstStyle/>
                    <a:p>
                      <a:pPr marL="0" lvl="0" indent="0" algn="ctr" rtl="0">
                        <a:spcBef>
                          <a:spcPts val="0"/>
                        </a:spcBef>
                        <a:spcAft>
                          <a:spcPts val="0"/>
                        </a:spcAft>
                        <a:buNone/>
                      </a:pPr>
                      <a:r>
                        <a:rPr lang="en" sz="1600">
                          <a:solidFill>
                            <a:schemeClr val="bg1"/>
                          </a:solidFill>
                        </a:rPr>
                        <a:t>23,260</a:t>
                      </a:r>
                      <a:endParaRPr sz="1600">
                        <a:solidFill>
                          <a:schemeClr val="bg1"/>
                        </a:solidFill>
                      </a:endParaRPr>
                    </a:p>
                  </a:txBody>
                  <a:tcPr marL="84667" marR="84667" marT="84667" marB="84667"/>
                </a:tc>
                <a:tc>
                  <a:txBody>
                    <a:bodyPr/>
                    <a:lstStyle/>
                    <a:p>
                      <a:pPr marL="0" lvl="0" indent="0" algn="ctr" rtl="0">
                        <a:spcBef>
                          <a:spcPts val="0"/>
                        </a:spcBef>
                        <a:spcAft>
                          <a:spcPts val="0"/>
                        </a:spcAft>
                        <a:buNone/>
                      </a:pPr>
                      <a:r>
                        <a:rPr lang="en" sz="1600">
                          <a:solidFill>
                            <a:schemeClr val="bg1"/>
                          </a:solidFill>
                        </a:rPr>
                        <a:t>19,927</a:t>
                      </a:r>
                      <a:endParaRPr sz="1600">
                        <a:solidFill>
                          <a:schemeClr val="bg1"/>
                        </a:solidFill>
                      </a:endParaRPr>
                    </a:p>
                  </a:txBody>
                  <a:tcPr marL="84667" marR="84667" marT="84667" marB="84667"/>
                </a:tc>
                <a:tc>
                  <a:txBody>
                    <a:bodyPr/>
                    <a:lstStyle/>
                    <a:p>
                      <a:pPr marL="0" lvl="0" indent="0" algn="ctr" rtl="0">
                        <a:spcBef>
                          <a:spcPts val="0"/>
                        </a:spcBef>
                        <a:spcAft>
                          <a:spcPts val="0"/>
                        </a:spcAft>
                        <a:buNone/>
                      </a:pPr>
                      <a:r>
                        <a:rPr lang="en" sz="1600">
                          <a:solidFill>
                            <a:schemeClr val="bg1"/>
                          </a:solidFill>
                        </a:rPr>
                        <a:t>32,590</a:t>
                      </a:r>
                      <a:endParaRPr sz="1600">
                        <a:solidFill>
                          <a:schemeClr val="bg1"/>
                        </a:solidFill>
                      </a:endParaRPr>
                    </a:p>
                  </a:txBody>
                  <a:tcPr marL="84667" marR="84667" marT="84667" marB="84667"/>
                </a:tc>
                <a:tc>
                  <a:txBody>
                    <a:bodyPr/>
                    <a:lstStyle/>
                    <a:p>
                      <a:pPr marL="0" lvl="0" indent="0" algn="ctr" rtl="0">
                        <a:spcBef>
                          <a:spcPts val="0"/>
                        </a:spcBef>
                        <a:spcAft>
                          <a:spcPts val="0"/>
                        </a:spcAft>
                        <a:buNone/>
                      </a:pPr>
                      <a:r>
                        <a:rPr lang="en" sz="1600" dirty="0">
                          <a:solidFill>
                            <a:schemeClr val="bg1"/>
                          </a:solidFill>
                        </a:rPr>
                        <a:t>84,640</a:t>
                      </a:r>
                      <a:endParaRPr sz="1600" dirty="0">
                        <a:solidFill>
                          <a:schemeClr val="bg1"/>
                        </a:solidFill>
                      </a:endParaRPr>
                    </a:p>
                  </a:txBody>
                  <a:tcPr marL="84667" marR="84667" marT="84667" marB="84667"/>
                </a:tc>
                <a:extLst>
                  <a:ext uri="{0D108BD9-81ED-4DB2-BD59-A6C34878D82A}">
                    <a16:rowId xmlns:a16="http://schemas.microsoft.com/office/drawing/2014/main" val="10002"/>
                  </a:ext>
                </a:extLst>
              </a:tr>
              <a:tr h="657013">
                <a:tc>
                  <a:txBody>
                    <a:bodyPr/>
                    <a:lstStyle/>
                    <a:p>
                      <a:pPr marL="0" lvl="0" indent="0" algn="l" rtl="0">
                        <a:spcBef>
                          <a:spcPts val="0"/>
                        </a:spcBef>
                        <a:spcAft>
                          <a:spcPts val="0"/>
                        </a:spcAft>
                        <a:buNone/>
                      </a:pPr>
                      <a:r>
                        <a:rPr lang="en" sz="1600" b="1">
                          <a:solidFill>
                            <a:schemeClr val="bg1"/>
                          </a:solidFill>
                        </a:rPr>
                        <a:t>MO Overdose Death Counts</a:t>
                      </a:r>
                      <a:endParaRPr sz="1600" b="1">
                        <a:solidFill>
                          <a:schemeClr val="bg1"/>
                        </a:solidFill>
                      </a:endParaRPr>
                    </a:p>
                  </a:txBody>
                  <a:tcPr marL="84667" marR="84667" marT="84667" marB="84667"/>
                </a:tc>
                <a:tc>
                  <a:txBody>
                    <a:bodyPr/>
                    <a:lstStyle/>
                    <a:p>
                      <a:pPr marL="0" lvl="0" indent="0" algn="ctr" rtl="0">
                        <a:spcBef>
                          <a:spcPts val="0"/>
                        </a:spcBef>
                        <a:spcAft>
                          <a:spcPts val="0"/>
                        </a:spcAft>
                        <a:buNone/>
                      </a:pPr>
                      <a:r>
                        <a:rPr lang="en" sz="1600">
                          <a:solidFill>
                            <a:schemeClr val="bg1"/>
                          </a:solidFill>
                        </a:rPr>
                        <a:t>1,367</a:t>
                      </a:r>
                      <a:endParaRPr sz="1600">
                        <a:solidFill>
                          <a:schemeClr val="bg1"/>
                        </a:solidFill>
                      </a:endParaRPr>
                    </a:p>
                  </a:txBody>
                  <a:tcPr marL="84667" marR="84667" marT="84667" marB="84667"/>
                </a:tc>
                <a:tc>
                  <a:txBody>
                    <a:bodyPr/>
                    <a:lstStyle/>
                    <a:p>
                      <a:pPr marL="0" lvl="0" indent="0" algn="ctr" rtl="0">
                        <a:spcBef>
                          <a:spcPts val="0"/>
                        </a:spcBef>
                        <a:spcAft>
                          <a:spcPts val="0"/>
                        </a:spcAft>
                        <a:buNone/>
                      </a:pPr>
                      <a:r>
                        <a:rPr lang="en" sz="1600">
                          <a:solidFill>
                            <a:schemeClr val="bg1"/>
                          </a:solidFill>
                        </a:rPr>
                        <a:t>1,610</a:t>
                      </a:r>
                      <a:endParaRPr sz="1600">
                        <a:solidFill>
                          <a:schemeClr val="bg1"/>
                        </a:solidFill>
                      </a:endParaRPr>
                    </a:p>
                  </a:txBody>
                  <a:tcPr marL="84667" marR="84667" marT="84667" marB="84667"/>
                </a:tc>
                <a:tc>
                  <a:txBody>
                    <a:bodyPr/>
                    <a:lstStyle/>
                    <a:p>
                      <a:pPr marL="0" lvl="0" indent="0" algn="ctr" rtl="0">
                        <a:spcBef>
                          <a:spcPts val="0"/>
                        </a:spcBef>
                        <a:spcAft>
                          <a:spcPts val="0"/>
                        </a:spcAft>
                        <a:buNone/>
                      </a:pPr>
                      <a:r>
                        <a:rPr lang="en" sz="1600" dirty="0">
                          <a:solidFill>
                            <a:schemeClr val="bg1"/>
                          </a:solidFill>
                        </a:rPr>
                        <a:t>1,583</a:t>
                      </a:r>
                      <a:endParaRPr sz="1600" dirty="0">
                        <a:solidFill>
                          <a:schemeClr val="bg1"/>
                        </a:solidFill>
                      </a:endParaRPr>
                    </a:p>
                  </a:txBody>
                  <a:tcPr marL="84667" marR="84667" marT="84667" marB="84667"/>
                </a:tc>
                <a:tc>
                  <a:txBody>
                    <a:bodyPr/>
                    <a:lstStyle/>
                    <a:p>
                      <a:pPr marL="0" lvl="0" indent="0" algn="ctr" rtl="0">
                        <a:spcBef>
                          <a:spcPts val="0"/>
                        </a:spcBef>
                        <a:spcAft>
                          <a:spcPts val="0"/>
                        </a:spcAft>
                        <a:buNone/>
                      </a:pPr>
                      <a:r>
                        <a:rPr lang="en" sz="1600">
                          <a:solidFill>
                            <a:schemeClr val="bg1"/>
                          </a:solidFill>
                        </a:rPr>
                        <a:t>1,875</a:t>
                      </a:r>
                      <a:endParaRPr sz="1600">
                        <a:solidFill>
                          <a:schemeClr val="bg1"/>
                        </a:solidFill>
                      </a:endParaRPr>
                    </a:p>
                    <a:p>
                      <a:pPr marL="0" lvl="0" indent="0" algn="ctr" rtl="0">
                        <a:spcBef>
                          <a:spcPts val="0"/>
                        </a:spcBef>
                        <a:spcAft>
                          <a:spcPts val="0"/>
                        </a:spcAft>
                        <a:buNone/>
                      </a:pPr>
                      <a:endParaRPr sz="1600">
                        <a:solidFill>
                          <a:schemeClr val="bg1"/>
                        </a:solidFill>
                      </a:endParaRPr>
                    </a:p>
                  </a:txBody>
                  <a:tcPr marL="84667" marR="84667" marT="84667" marB="84667"/>
                </a:tc>
                <a:tc>
                  <a:txBody>
                    <a:bodyPr/>
                    <a:lstStyle/>
                    <a:p>
                      <a:pPr marL="0" lvl="0" indent="0" algn="ctr" rtl="0">
                        <a:spcBef>
                          <a:spcPts val="0"/>
                        </a:spcBef>
                        <a:spcAft>
                          <a:spcPts val="0"/>
                        </a:spcAft>
                        <a:buNone/>
                      </a:pPr>
                      <a:r>
                        <a:rPr lang="en" sz="1600">
                          <a:solidFill>
                            <a:schemeClr val="bg1"/>
                          </a:solidFill>
                        </a:rPr>
                        <a:t>2,155</a:t>
                      </a:r>
                      <a:endParaRPr sz="1600">
                        <a:solidFill>
                          <a:schemeClr val="bg1"/>
                        </a:solidFill>
                      </a:endParaRPr>
                    </a:p>
                    <a:p>
                      <a:pPr marL="0" lvl="0" indent="0" algn="l" rtl="0">
                        <a:spcBef>
                          <a:spcPts val="0"/>
                        </a:spcBef>
                        <a:spcAft>
                          <a:spcPts val="0"/>
                        </a:spcAft>
                        <a:buNone/>
                      </a:pPr>
                      <a:endParaRPr sz="1600">
                        <a:solidFill>
                          <a:schemeClr val="bg1"/>
                        </a:solidFill>
                      </a:endParaRPr>
                    </a:p>
                  </a:txBody>
                  <a:tcPr marL="84667" marR="84667" marT="84667" marB="84667"/>
                </a:tc>
                <a:tc>
                  <a:txBody>
                    <a:bodyPr/>
                    <a:lstStyle/>
                    <a:p>
                      <a:pPr marL="0" lvl="0" indent="0" algn="ctr" rtl="0">
                        <a:spcBef>
                          <a:spcPts val="0"/>
                        </a:spcBef>
                        <a:spcAft>
                          <a:spcPts val="0"/>
                        </a:spcAft>
                        <a:buNone/>
                      </a:pPr>
                      <a:r>
                        <a:rPr lang="en" sz="1600" dirty="0">
                          <a:solidFill>
                            <a:schemeClr val="bg1"/>
                          </a:solidFill>
                        </a:rPr>
                        <a:t>2,173</a:t>
                      </a:r>
                      <a:endParaRPr sz="1600" dirty="0">
                        <a:solidFill>
                          <a:schemeClr val="bg1"/>
                        </a:solidFill>
                      </a:endParaRPr>
                    </a:p>
                  </a:txBody>
                  <a:tcPr marL="84667" marR="84667" marT="84667" marB="84667"/>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dirty="0"/>
              <a:t>Results - Naloxone Output</a:t>
            </a:r>
            <a:endParaRPr dirty="0"/>
          </a:p>
        </p:txBody>
      </p:sp>
      <p:pic>
        <p:nvPicPr>
          <p:cNvPr id="85" name="Google Shape;85;p18"/>
          <p:cNvPicPr preferRelativeResize="0"/>
          <p:nvPr/>
        </p:nvPicPr>
        <p:blipFill>
          <a:blip r:embed="rId3">
            <a:alphaModFix/>
          </a:blip>
          <a:stretch>
            <a:fillRect/>
          </a:stretch>
        </p:blipFill>
        <p:spPr>
          <a:xfrm>
            <a:off x="1530220" y="1356967"/>
            <a:ext cx="8761445" cy="501791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dirty="0"/>
              <a:t>Thought Experiment - Impact of Cost Reduction</a:t>
            </a:r>
            <a:endParaRPr dirty="0"/>
          </a:p>
        </p:txBody>
      </p:sp>
      <p:pic>
        <p:nvPicPr>
          <p:cNvPr id="98" name="Google Shape;98;p20"/>
          <p:cNvPicPr preferRelativeResize="0"/>
          <p:nvPr/>
        </p:nvPicPr>
        <p:blipFill>
          <a:blip r:embed="rId3">
            <a:alphaModFix/>
          </a:blip>
          <a:stretch>
            <a:fillRect/>
          </a:stretch>
        </p:blipFill>
        <p:spPr>
          <a:xfrm>
            <a:off x="1568602" y="1356968"/>
            <a:ext cx="8863022" cy="5241878"/>
          </a:xfrm>
          <a:prstGeom prst="rect">
            <a:avLst/>
          </a:prstGeom>
          <a:noFill/>
          <a:ln>
            <a:noFill/>
          </a:ln>
        </p:spPr>
      </p:pic>
      <p:sp>
        <p:nvSpPr>
          <p:cNvPr id="3" name="TextBox 2">
            <a:extLst>
              <a:ext uri="{FF2B5EF4-FFF2-40B4-BE49-F238E27FC236}">
                <a16:creationId xmlns:a16="http://schemas.microsoft.com/office/drawing/2014/main" id="{2F1D0909-07A4-7EA3-301E-537606BE1F6D}"/>
              </a:ext>
            </a:extLst>
          </p:cNvPr>
          <p:cNvSpPr txBox="1"/>
          <p:nvPr/>
        </p:nvSpPr>
        <p:spPr>
          <a:xfrm>
            <a:off x="5080000" y="6264633"/>
            <a:ext cx="3698240" cy="338554"/>
          </a:xfrm>
          <a:prstGeom prst="rect">
            <a:avLst/>
          </a:prstGeom>
          <a:noFill/>
        </p:spPr>
        <p:txBody>
          <a:bodyPr wrap="square" rtlCol="0">
            <a:spAutoFit/>
          </a:bodyPr>
          <a:lstStyle/>
          <a:p>
            <a:r>
              <a:rPr lang="en-US" sz="1600" dirty="0">
                <a:solidFill>
                  <a:schemeClr val="bg1">
                    <a:lumMod val="50000"/>
                    <a:lumOff val="50000"/>
                  </a:schemeClr>
                </a:solidFill>
              </a:rPr>
              <a:t>($75)                  ($47.5)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dirty="0"/>
              <a:t>What Do We Make of This?</a:t>
            </a:r>
            <a:endParaRPr dirty="0"/>
          </a:p>
        </p:txBody>
      </p:sp>
      <p:sp>
        <p:nvSpPr>
          <p:cNvPr id="111" name="Google Shape;111;p22"/>
          <p:cNvSpPr txBox="1">
            <a:spLocks noGrp="1"/>
          </p:cNvSpPr>
          <p:nvPr>
            <p:ph type="body" idx="1"/>
          </p:nvPr>
        </p:nvSpPr>
        <p:spPr>
          <a:xfrm>
            <a:off x="415600" y="1536633"/>
            <a:ext cx="5680400" cy="4555200"/>
          </a:xfrm>
          <a:prstGeom prst="rect">
            <a:avLst/>
          </a:prstGeom>
        </p:spPr>
        <p:txBody>
          <a:bodyPr spcFirstLastPara="1" vert="horz" wrap="square" lIns="121900" tIns="121900" rIns="121900" bIns="121900" rtlCol="0" anchor="t" anchorCtr="0">
            <a:normAutofit/>
          </a:bodyPr>
          <a:lstStyle/>
          <a:p>
            <a:r>
              <a:rPr lang="en" dirty="0"/>
              <a:t>Distributed 170,000 units of naloxone from 2017-2022</a:t>
            </a:r>
            <a:endParaRPr dirty="0"/>
          </a:p>
          <a:p>
            <a:r>
              <a:rPr lang="en" dirty="0"/>
              <a:t>Surpassed naloxone saturation point determined by Irvine et al. model (60,000 units thru community distribution)</a:t>
            </a:r>
            <a:endParaRPr dirty="0"/>
          </a:p>
          <a:p>
            <a:r>
              <a:rPr lang="en" dirty="0"/>
              <a:t>Overdose rates still increased in MO</a:t>
            </a:r>
            <a:endParaRPr dirty="0"/>
          </a:p>
          <a:p>
            <a:pPr marL="0" indent="0">
              <a:spcBef>
                <a:spcPts val="1600"/>
              </a:spcBef>
              <a:spcAft>
                <a:spcPts val="1600"/>
              </a:spcAft>
              <a:buNone/>
            </a:pPr>
            <a:endParaRPr lang="en-US" dirty="0"/>
          </a:p>
        </p:txBody>
      </p:sp>
      <p:pic>
        <p:nvPicPr>
          <p:cNvPr id="3" name="Picture 2">
            <a:extLst>
              <a:ext uri="{FF2B5EF4-FFF2-40B4-BE49-F238E27FC236}">
                <a16:creationId xmlns:a16="http://schemas.microsoft.com/office/drawing/2014/main" id="{0826C221-2DE0-A1F5-E804-10ED704B2ED3}"/>
              </a:ext>
            </a:extLst>
          </p:cNvPr>
          <p:cNvPicPr>
            <a:picLocks noChangeAspect="1"/>
          </p:cNvPicPr>
          <p:nvPr/>
        </p:nvPicPr>
        <p:blipFill rotWithShape="1">
          <a:blip r:embed="rId3"/>
          <a:srcRect l="74500" t="25032" r="7750" b="14691"/>
          <a:stretch/>
        </p:blipFill>
        <p:spPr>
          <a:xfrm>
            <a:off x="6462720" y="1269654"/>
            <a:ext cx="5313680" cy="5089158"/>
          </a:xfrm>
          <a:prstGeom prst="rect">
            <a:avLst/>
          </a:prstGeom>
        </p:spPr>
      </p:pic>
    </p:spTree>
  </p:cSld>
  <p:clrMapOvr>
    <a:masterClrMapping/>
  </p:clrMapOvr>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MW_JS_SL_v2" id="{50B954A5-DC84-41DE-87BB-B459A4E7EDA7}" vid="{75F44519-9FD6-49F7-AB9C-46D055682C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bdb6358a-dcdc-4279-8ffa-92286ff4ec57" xsi:nil="true"/>
    <_activity xmlns="bdb6358a-dcdc-4279-8ffa-92286ff4ec5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D68C84F160FE428A257257B210100E" ma:contentTypeVersion="15" ma:contentTypeDescription="Create a new document." ma:contentTypeScope="" ma:versionID="4a11be9bcabc499533c0cd82e7f89489">
  <xsd:schema xmlns:xsd="http://www.w3.org/2001/XMLSchema" xmlns:xs="http://www.w3.org/2001/XMLSchema" xmlns:p="http://schemas.microsoft.com/office/2006/metadata/properties" xmlns:ns3="c8aa09de-abe6-4d20-a1d2-3dbbdbaae3fb" xmlns:ns4="bdb6358a-dcdc-4279-8ffa-92286ff4ec57" targetNamespace="http://schemas.microsoft.com/office/2006/metadata/properties" ma:root="true" ma:fieldsID="289b2d46466cfdf8e5c32b7729232590" ns3:_="" ns4:_="">
    <xsd:import namespace="c8aa09de-abe6-4d20-a1d2-3dbbdbaae3fb"/>
    <xsd:import namespace="bdb6358a-dcdc-4279-8ffa-92286ff4ec5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a09de-abe6-4d20-a1d2-3dbbdbaae3f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b6358a-dcdc-4279-8ffa-92286ff4ec5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446DA3-37A7-4516-A4F6-8B99D0D312BF}">
  <ds:schemaRefs>
    <ds:schemaRef ds:uri="http://schemas.microsoft.com/sharepoint/v3/contenttype/forms"/>
  </ds:schemaRefs>
</ds:datastoreItem>
</file>

<file path=customXml/itemProps2.xml><?xml version="1.0" encoding="utf-8"?>
<ds:datastoreItem xmlns:ds="http://schemas.openxmlformats.org/officeDocument/2006/customXml" ds:itemID="{6CC8E66C-AC30-44BA-8882-3290DF968F1F}">
  <ds:schemaRefs>
    <ds:schemaRef ds:uri="http://schemas.openxmlformats.org/package/2006/metadata/core-properties"/>
    <ds:schemaRef ds:uri="c8aa09de-abe6-4d20-a1d2-3dbbdbaae3fb"/>
    <ds:schemaRef ds:uri="http://www.w3.org/XML/1998/namespace"/>
    <ds:schemaRef ds:uri="http://schemas.microsoft.com/office/infopath/2007/PartnerControls"/>
    <ds:schemaRef ds:uri="http://schemas.microsoft.com/office/2006/documentManagement/types"/>
    <ds:schemaRef ds:uri="http://purl.org/dc/terms/"/>
    <ds:schemaRef ds:uri="http://purl.org/dc/dcmitype/"/>
    <ds:schemaRef ds:uri="http://schemas.microsoft.com/office/2006/metadata/properties"/>
    <ds:schemaRef ds:uri="bdb6358a-dcdc-4279-8ffa-92286ff4ec57"/>
    <ds:schemaRef ds:uri="http://purl.org/dc/elements/1.1/"/>
  </ds:schemaRefs>
</ds:datastoreItem>
</file>

<file path=customXml/itemProps3.xml><?xml version="1.0" encoding="utf-8"?>
<ds:datastoreItem xmlns:ds="http://schemas.openxmlformats.org/officeDocument/2006/customXml" ds:itemID="{E38B8D9E-F2E2-4630-9B3A-26C6AA13B3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a09de-abe6-4d20-a1d2-3dbbdbaae3fb"/>
    <ds:schemaRef ds:uri="bdb6358a-dcdc-4279-8ffa-92286ff4ec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1071</TotalTime>
  <Words>1959</Words>
  <Application>Microsoft Office PowerPoint</Application>
  <PresentationFormat>Widescreen</PresentationFormat>
  <Paragraphs>117</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Franklin Gothic Book</vt:lpstr>
      <vt:lpstr>Franklin Gothic Demi</vt:lpstr>
      <vt:lpstr>Wingdings</vt:lpstr>
      <vt:lpstr>Theme1</vt:lpstr>
      <vt:lpstr>Applying a Naloxone Saturation Model in Missouri: Comparing Predictions to Reality</vt:lpstr>
      <vt:lpstr>Conflict of Interest</vt:lpstr>
      <vt:lpstr>Background</vt:lpstr>
      <vt:lpstr>Irvine et al. (2022) Naloxone Saturation Model</vt:lpstr>
      <vt:lpstr>Methods</vt:lpstr>
      <vt:lpstr>Results - Naloxone Output</vt:lpstr>
      <vt:lpstr>Results - Naloxone Output</vt:lpstr>
      <vt:lpstr>Thought Experiment - Impact of Cost Reduction</vt:lpstr>
      <vt:lpstr>What Do We Make of This?</vt:lpstr>
      <vt:lpstr>Racial Disparities in Overdose Mortality</vt:lpstr>
      <vt:lpstr>Assessing the Model</vt:lpstr>
      <vt:lpstr>Assessing the Model</vt:lpstr>
      <vt:lpstr>What’s gonna work?  Teeeamwork (and Infrastructure)</vt:lpstr>
      <vt:lpstr>Implications and future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Kondai, Rithvik</dc:creator>
  <cp:lastModifiedBy>Kondai, Rithvik</cp:lastModifiedBy>
  <cp:revision>4</cp:revision>
  <dcterms:created xsi:type="dcterms:W3CDTF">2023-11-04T00:09:16Z</dcterms:created>
  <dcterms:modified xsi:type="dcterms:W3CDTF">2023-11-04T18:02:48Z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0x010100A7D68C84F160FE428A257257B210100E</vt:lpwstr>
  </property>
  <property fmtid="{D5CDD505-2E9C-101B-9397-08002B2CF9AE}" pid="3" name="MediaServiceImageTags">
    <vt:lpwstr/>
  </property>
</Properties>
</file>