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0" r:id="rId3"/>
    <p:sldId id="284" r:id="rId4"/>
    <p:sldId id="256" r:id="rId5"/>
    <p:sldId id="259" r:id="rId6"/>
    <p:sldId id="270" r:id="rId7"/>
    <p:sldId id="258" r:id="rId8"/>
    <p:sldId id="267" r:id="rId9"/>
    <p:sldId id="268" r:id="rId10"/>
    <p:sldId id="273" r:id="rId11"/>
    <p:sldId id="274" r:id="rId12"/>
    <p:sldId id="272" r:id="rId13"/>
    <p:sldId id="275" r:id="rId14"/>
    <p:sldId id="264" r:id="rId15"/>
    <p:sldId id="277" r:id="rId16"/>
    <p:sldId id="263" r:id="rId17"/>
    <p:sldId id="262"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79B27-3086-6539-064D-54E2867BE5EC}" name="Kyle Buchwalder" initials="KB" userId="539478cb68bf548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b="1" dirty="0">
                <a:latin typeface="Proxima Nova"/>
              </a:rPr>
              <a:t>Individuals</a:t>
            </a:r>
            <a:r>
              <a:rPr lang="en-US" sz="2400" b="1" baseline="0" dirty="0">
                <a:latin typeface="Proxima Nova"/>
              </a:rPr>
              <a:t> who underwent surgery were more likely to experience t</a:t>
            </a:r>
            <a:r>
              <a:rPr lang="en-US" sz="2400" b="1" dirty="0">
                <a:latin typeface="Proxima Nova"/>
              </a:rPr>
              <a:t>reatment gaps </a:t>
            </a:r>
          </a:p>
        </c:rich>
      </c:tx>
      <c:layout>
        <c:manualLayout>
          <c:xMode val="edge"/>
          <c:yMode val="edge"/>
          <c:x val="0.15150894712036542"/>
          <c:y val="1.4262762308483109E-2"/>
        </c:manualLayout>
      </c:layout>
      <c:overlay val="0"/>
      <c:spPr>
        <a:noFill/>
        <a:ln>
          <a:noFill/>
        </a:ln>
        <a:effectLst/>
      </c:spPr>
      <c:txPr>
        <a:bodyPr rot="0" spcFirstLastPara="1" vertOverflow="ellipsis" vert="horz" wrap="square" anchor="ctr" anchorCtr="1"/>
        <a:lstStyle/>
        <a:p>
          <a:pPr algn="ct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6768834504408156"/>
          <c:y val="9.9887178180983444E-2"/>
          <c:w val="0.72092418376444034"/>
          <c:h val="0.71770790637471682"/>
        </c:manualLayout>
      </c:layout>
      <c:barChart>
        <c:barDir val="bar"/>
        <c:grouping val="clustered"/>
        <c:varyColors val="0"/>
        <c:ser>
          <c:idx val="0"/>
          <c:order val="0"/>
          <c:tx>
            <c:strRef>
              <c:f>'Summary Table after PSM'!$T$5</c:f>
              <c:strCache>
                <c:ptCount val="1"/>
                <c:pt idx="0">
                  <c:v>Surgery</c:v>
                </c:pt>
              </c:strCache>
            </c:strRef>
          </c:tx>
          <c:spPr>
            <a:solidFill>
              <a:srgbClr val="C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retention!$A$10</c:f>
              <c:numCache>
                <c:formatCode>General</c:formatCode>
                <c:ptCount val="1"/>
                <c:pt idx="0">
                  <c:v>0</c:v>
                </c:pt>
              </c:numCache>
            </c:numRef>
          </c:cat>
          <c:val>
            <c:numRef>
              <c:f>'Summary Table after PSM'!$V$5</c:f>
              <c:numCache>
                <c:formatCode>0.00%</c:formatCode>
                <c:ptCount val="1"/>
                <c:pt idx="0">
                  <c:v>0.249</c:v>
                </c:pt>
              </c:numCache>
            </c:numRef>
          </c:val>
          <c:extLst>
            <c:ext xmlns:c16="http://schemas.microsoft.com/office/drawing/2014/chart" uri="{C3380CC4-5D6E-409C-BE32-E72D297353CC}">
              <c16:uniqueId val="{00000000-60E0-44B4-80DD-DF44126AE49F}"/>
            </c:ext>
          </c:extLst>
        </c:ser>
        <c:ser>
          <c:idx val="1"/>
          <c:order val="1"/>
          <c:tx>
            <c:strRef>
              <c:f>'Summary Table after PSM'!$T$6</c:f>
              <c:strCache>
                <c:ptCount val="1"/>
                <c:pt idx="0">
                  <c:v>No surgery</c:v>
                </c:pt>
              </c:strCache>
            </c:strRef>
          </c:tx>
          <c:spPr>
            <a:solidFill>
              <a:schemeClr val="bg2">
                <a:lumMod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retention!$A$10</c:f>
              <c:numCache>
                <c:formatCode>General</c:formatCode>
                <c:ptCount val="1"/>
                <c:pt idx="0">
                  <c:v>0</c:v>
                </c:pt>
              </c:numCache>
            </c:numRef>
          </c:cat>
          <c:val>
            <c:numRef>
              <c:f>'Summary Table after PSM'!$V$6</c:f>
              <c:numCache>
                <c:formatCode>0.00%</c:formatCode>
                <c:ptCount val="1"/>
                <c:pt idx="0">
                  <c:v>0.223</c:v>
                </c:pt>
              </c:numCache>
            </c:numRef>
          </c:val>
          <c:extLst>
            <c:ext xmlns:c16="http://schemas.microsoft.com/office/drawing/2014/chart" uri="{C3380CC4-5D6E-409C-BE32-E72D297353CC}">
              <c16:uniqueId val="{00000001-60E0-44B4-80DD-DF44126AE49F}"/>
            </c:ext>
          </c:extLst>
        </c:ser>
        <c:dLbls>
          <c:showLegendKey val="0"/>
          <c:showVal val="0"/>
          <c:showCatName val="0"/>
          <c:showSerName val="0"/>
          <c:showPercent val="0"/>
          <c:showBubbleSize val="0"/>
        </c:dLbls>
        <c:gapWidth val="219"/>
        <c:axId val="1301414496"/>
        <c:axId val="1342537952"/>
      </c:barChart>
      <c:catAx>
        <c:axId val="1301414496"/>
        <c:scaling>
          <c:orientation val="minMax"/>
        </c:scaling>
        <c:delete val="1"/>
        <c:axPos val="l"/>
        <c:numFmt formatCode="General" sourceLinked="1"/>
        <c:majorTickMark val="none"/>
        <c:minorTickMark val="none"/>
        <c:tickLblPos val="nextTo"/>
        <c:crossAx val="1342537952"/>
        <c:crosses val="autoZero"/>
        <c:auto val="1"/>
        <c:lblAlgn val="ctr"/>
        <c:lblOffset val="100"/>
        <c:noMultiLvlLbl val="0"/>
      </c:catAx>
      <c:valAx>
        <c:axId val="1342537952"/>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Proxima Nova"/>
                <a:ea typeface="+mn-ea"/>
                <a:cs typeface="Arial" panose="020B0604020202020204" pitchFamily="34" charset="0"/>
              </a:defRPr>
            </a:pPr>
            <a:endParaRPr lang="en-US"/>
          </a:p>
        </c:txPr>
        <c:crossAx val="1301414496"/>
        <c:crosses val="autoZero"/>
        <c:crossBetween val="between"/>
        <c:majorUnit val="0.1"/>
      </c:valAx>
      <c:spPr>
        <a:noFill/>
        <a:ln>
          <a:noFill/>
        </a:ln>
        <a:effectLst/>
      </c:spPr>
    </c:plotArea>
    <c:legend>
      <c:legendPos val="b"/>
      <c:layout>
        <c:manualLayout>
          <c:xMode val="edge"/>
          <c:yMode val="edge"/>
          <c:x val="1.7750072986855347E-5"/>
          <c:y val="0.28812464441361291"/>
          <c:w val="0.14889535207114973"/>
          <c:h val="0.35188275835944277"/>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Proxima Nova"/>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ysClr val="window" lastClr="FFFFFF"/>
      </a:solidFill>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b="1" dirty="0">
                <a:latin typeface="Proxima Nova"/>
              </a:rPr>
              <a:t>Individuals</a:t>
            </a:r>
            <a:r>
              <a:rPr lang="en-US" sz="2400" b="1" baseline="0" dirty="0">
                <a:latin typeface="Proxima Nova"/>
              </a:rPr>
              <a:t> who underwent surgery took longer to fill a prescription for a medication for OUD</a:t>
            </a:r>
            <a:endParaRPr lang="en-US" sz="2400" b="1" dirty="0">
              <a:latin typeface="Proxima Nova"/>
            </a:endParaRPr>
          </a:p>
        </c:rich>
      </c:tx>
      <c:layout>
        <c:manualLayout>
          <c:xMode val="edge"/>
          <c:yMode val="edge"/>
          <c:x val="0.14333789584846532"/>
          <c:y val="3.129202143466845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613117694832958"/>
          <c:y val="0.1139472940485018"/>
          <c:w val="0.72092418376444034"/>
          <c:h val="0.71770790637471682"/>
        </c:manualLayout>
      </c:layout>
      <c:barChart>
        <c:barDir val="bar"/>
        <c:grouping val="clustered"/>
        <c:varyColors val="0"/>
        <c:ser>
          <c:idx val="0"/>
          <c:order val="0"/>
          <c:tx>
            <c:strRef>
              <c:f>'Summary Table after PSM'!$T$5</c:f>
              <c:strCache>
                <c:ptCount val="1"/>
                <c:pt idx="0">
                  <c:v>Surgery</c:v>
                </c:pt>
              </c:strCache>
            </c:strRef>
          </c:tx>
          <c:spPr>
            <a:solidFill>
              <a:srgbClr val="C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days!$A$10</c:f>
              <c:numCache>
                <c:formatCode>General</c:formatCode>
                <c:ptCount val="1"/>
                <c:pt idx="0">
                  <c:v>0</c:v>
                </c:pt>
              </c:numCache>
            </c:numRef>
          </c:cat>
          <c:val>
            <c:numRef>
              <c:f>'Summary Table after PSM'!$X$5</c:f>
              <c:numCache>
                <c:formatCode>General</c:formatCode>
                <c:ptCount val="1"/>
                <c:pt idx="0">
                  <c:v>15.7</c:v>
                </c:pt>
              </c:numCache>
            </c:numRef>
          </c:val>
          <c:extLst>
            <c:ext xmlns:c16="http://schemas.microsoft.com/office/drawing/2014/chart" uri="{C3380CC4-5D6E-409C-BE32-E72D297353CC}">
              <c16:uniqueId val="{00000000-DC31-41FC-A482-2BA996AE50A8}"/>
            </c:ext>
          </c:extLst>
        </c:ser>
        <c:ser>
          <c:idx val="1"/>
          <c:order val="1"/>
          <c:tx>
            <c:strRef>
              <c:f>'Summary Table after PSM'!$T$6</c:f>
              <c:strCache>
                <c:ptCount val="1"/>
                <c:pt idx="0">
                  <c:v>No surgery</c:v>
                </c:pt>
              </c:strCache>
            </c:strRef>
          </c:tx>
          <c:spPr>
            <a:solidFill>
              <a:schemeClr val="bg2">
                <a:lumMod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days!$A$10</c:f>
              <c:numCache>
                <c:formatCode>General</c:formatCode>
                <c:ptCount val="1"/>
                <c:pt idx="0">
                  <c:v>0</c:v>
                </c:pt>
              </c:numCache>
            </c:numRef>
          </c:cat>
          <c:val>
            <c:numRef>
              <c:f>'Summary Table after PSM'!$X$6</c:f>
              <c:numCache>
                <c:formatCode>General</c:formatCode>
                <c:ptCount val="1"/>
                <c:pt idx="0">
                  <c:v>11.7</c:v>
                </c:pt>
              </c:numCache>
            </c:numRef>
          </c:val>
          <c:extLst>
            <c:ext xmlns:c16="http://schemas.microsoft.com/office/drawing/2014/chart" uri="{C3380CC4-5D6E-409C-BE32-E72D297353CC}">
              <c16:uniqueId val="{00000001-DC31-41FC-A482-2BA996AE50A8}"/>
            </c:ext>
          </c:extLst>
        </c:ser>
        <c:dLbls>
          <c:showLegendKey val="0"/>
          <c:showVal val="0"/>
          <c:showCatName val="0"/>
          <c:showSerName val="0"/>
          <c:showPercent val="0"/>
          <c:showBubbleSize val="0"/>
        </c:dLbls>
        <c:gapWidth val="219"/>
        <c:axId val="1301414496"/>
        <c:axId val="1342537952"/>
      </c:barChart>
      <c:catAx>
        <c:axId val="1301414496"/>
        <c:scaling>
          <c:orientation val="minMax"/>
        </c:scaling>
        <c:delete val="1"/>
        <c:axPos val="l"/>
        <c:numFmt formatCode="General" sourceLinked="1"/>
        <c:majorTickMark val="none"/>
        <c:minorTickMark val="none"/>
        <c:tickLblPos val="nextTo"/>
        <c:crossAx val="1342537952"/>
        <c:crosses val="autoZero"/>
        <c:auto val="1"/>
        <c:lblAlgn val="ctr"/>
        <c:lblOffset val="100"/>
        <c:noMultiLvlLbl val="0"/>
      </c:catAx>
      <c:valAx>
        <c:axId val="1342537952"/>
        <c:scaling>
          <c:orientation val="minMax"/>
          <c:max val="3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Proxima Nova"/>
                    <a:ea typeface="+mn-ea"/>
                    <a:cs typeface="Arial" panose="020B0604020202020204" pitchFamily="34" charset="0"/>
                  </a:defRPr>
                </a:pPr>
                <a:r>
                  <a:rPr lang="en-US" sz="1400" b="1" dirty="0">
                    <a:latin typeface="Proxima Nova"/>
                  </a:rPr>
                  <a:t>Days</a:t>
                </a:r>
                <a:r>
                  <a:rPr lang="en-US" sz="1400" b="1" baseline="0" dirty="0">
                    <a:latin typeface="Proxima Nova"/>
                  </a:rPr>
                  <a:t> to treatment resumption</a:t>
                </a:r>
                <a:endParaRPr lang="en-US" sz="1400" b="1" dirty="0">
                  <a:latin typeface="Proxima Nova"/>
                </a:endParaRP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Proxima Nova"/>
                  <a:ea typeface="+mn-ea"/>
                  <a:cs typeface="Arial" panose="020B0604020202020204" pitchFamily="34" charset="0"/>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Proxima Nova"/>
                <a:ea typeface="+mn-ea"/>
                <a:cs typeface="Arial" panose="020B0604020202020204" pitchFamily="34" charset="0"/>
              </a:defRPr>
            </a:pPr>
            <a:endParaRPr lang="en-US"/>
          </a:p>
        </c:txPr>
        <c:crossAx val="1301414496"/>
        <c:crosses val="autoZero"/>
        <c:crossBetween val="between"/>
        <c:majorUnit val="5"/>
        <c:minorUnit val="1"/>
      </c:valAx>
      <c:spPr>
        <a:noFill/>
        <a:ln>
          <a:noFill/>
        </a:ln>
        <a:effectLst/>
      </c:spPr>
    </c:plotArea>
    <c:legend>
      <c:legendPos val="b"/>
      <c:layout>
        <c:manualLayout>
          <c:xMode val="edge"/>
          <c:yMode val="edge"/>
          <c:x val="1.172326659780085E-6"/>
          <c:y val="0.34815092765104211"/>
          <c:w val="0.17944514349191523"/>
          <c:h val="0.2298681372020277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Proxima Nova"/>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Proxima Nova"/>
                <a:ea typeface="+mn-ea"/>
                <a:cs typeface="Arial" panose="020B0604020202020204" pitchFamily="34" charset="0"/>
              </a:defRPr>
            </a:pPr>
            <a:r>
              <a:rPr lang="en-US" sz="2400" b="1" baseline="0" dirty="0">
                <a:latin typeface="Proxima Nova"/>
              </a:rPr>
              <a:t>Individuals who underwent surgery had more untreated days</a:t>
            </a:r>
            <a:endParaRPr lang="en-US" sz="2400" b="1" dirty="0">
              <a:latin typeface="Proxima Nova"/>
            </a:endParaRPr>
          </a:p>
        </c:rich>
      </c:tx>
      <c:layout>
        <c:manualLayout>
          <c:xMode val="edge"/>
          <c:yMode val="edge"/>
          <c:x val="0.14607341878873109"/>
          <c:y val="3.362266326351189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Proxima Nova"/>
              <a:ea typeface="+mn-ea"/>
              <a:cs typeface="Arial" panose="020B0604020202020204" pitchFamily="34" charset="0"/>
            </a:defRPr>
          </a:pPr>
          <a:endParaRPr lang="en-US"/>
        </a:p>
      </c:txPr>
    </c:title>
    <c:autoTitleDeleted val="0"/>
    <c:plotArea>
      <c:layout>
        <c:manualLayout>
          <c:layoutTarget val="inner"/>
          <c:xMode val="edge"/>
          <c:yMode val="edge"/>
          <c:x val="0.16968697215038495"/>
          <c:y val="0.13916429149613571"/>
          <c:w val="0.72092418376444034"/>
          <c:h val="0.71770790637471682"/>
        </c:manualLayout>
      </c:layout>
      <c:barChart>
        <c:barDir val="bar"/>
        <c:grouping val="clustered"/>
        <c:varyColors val="0"/>
        <c:ser>
          <c:idx val="0"/>
          <c:order val="0"/>
          <c:tx>
            <c:strRef>
              <c:f>'Summary Table after PSM'!$T$5</c:f>
              <c:strCache>
                <c:ptCount val="1"/>
                <c:pt idx="0">
                  <c:v>Surgery</c:v>
                </c:pt>
              </c:strCache>
            </c:strRef>
          </c:tx>
          <c:spPr>
            <a:solidFill>
              <a:srgbClr val="C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days!$A$10</c:f>
              <c:numCache>
                <c:formatCode>General</c:formatCode>
                <c:ptCount val="1"/>
                <c:pt idx="0">
                  <c:v>0</c:v>
                </c:pt>
              </c:numCache>
            </c:numRef>
          </c:cat>
          <c:val>
            <c:numRef>
              <c:f>'Summary Table after PSM'!$W$5</c:f>
              <c:numCache>
                <c:formatCode>General</c:formatCode>
                <c:ptCount val="1"/>
                <c:pt idx="0">
                  <c:v>15.3</c:v>
                </c:pt>
              </c:numCache>
            </c:numRef>
          </c:val>
          <c:extLst>
            <c:ext xmlns:c16="http://schemas.microsoft.com/office/drawing/2014/chart" uri="{C3380CC4-5D6E-409C-BE32-E72D297353CC}">
              <c16:uniqueId val="{00000000-4461-42B0-BF73-900E5DECE5BF}"/>
            </c:ext>
          </c:extLst>
        </c:ser>
        <c:ser>
          <c:idx val="1"/>
          <c:order val="1"/>
          <c:tx>
            <c:strRef>
              <c:f>'Summary Table after PSM'!$T$6</c:f>
              <c:strCache>
                <c:ptCount val="1"/>
                <c:pt idx="0">
                  <c:v>No surgery</c:v>
                </c:pt>
              </c:strCache>
            </c:strRef>
          </c:tx>
          <c:spPr>
            <a:solidFill>
              <a:schemeClr val="bg2">
                <a:lumMod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days!$A$10</c:f>
              <c:numCache>
                <c:formatCode>General</c:formatCode>
                <c:ptCount val="1"/>
                <c:pt idx="0">
                  <c:v>0</c:v>
                </c:pt>
              </c:numCache>
            </c:numRef>
          </c:cat>
          <c:val>
            <c:numRef>
              <c:f>'Summary Table after PSM'!$W$6</c:f>
              <c:numCache>
                <c:formatCode>General</c:formatCode>
                <c:ptCount val="1"/>
                <c:pt idx="0">
                  <c:v>11.8</c:v>
                </c:pt>
              </c:numCache>
            </c:numRef>
          </c:val>
          <c:extLst>
            <c:ext xmlns:c16="http://schemas.microsoft.com/office/drawing/2014/chart" uri="{C3380CC4-5D6E-409C-BE32-E72D297353CC}">
              <c16:uniqueId val="{00000001-4461-42B0-BF73-900E5DECE5BF}"/>
            </c:ext>
          </c:extLst>
        </c:ser>
        <c:dLbls>
          <c:showLegendKey val="0"/>
          <c:showVal val="0"/>
          <c:showCatName val="0"/>
          <c:showSerName val="0"/>
          <c:showPercent val="0"/>
          <c:showBubbleSize val="0"/>
        </c:dLbls>
        <c:gapWidth val="219"/>
        <c:axId val="1301414496"/>
        <c:axId val="1342537952"/>
      </c:barChart>
      <c:catAx>
        <c:axId val="1301414496"/>
        <c:scaling>
          <c:orientation val="minMax"/>
        </c:scaling>
        <c:delete val="1"/>
        <c:axPos val="l"/>
        <c:numFmt formatCode="General" sourceLinked="1"/>
        <c:majorTickMark val="none"/>
        <c:minorTickMark val="none"/>
        <c:tickLblPos val="nextTo"/>
        <c:crossAx val="1342537952"/>
        <c:crosses val="autoZero"/>
        <c:auto val="1"/>
        <c:lblAlgn val="ctr"/>
        <c:lblOffset val="100"/>
        <c:noMultiLvlLbl val="0"/>
      </c:catAx>
      <c:valAx>
        <c:axId val="1342537952"/>
        <c:scaling>
          <c:orientation val="minMax"/>
          <c:max val="3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b="1" dirty="0"/>
                  <a:t>Untreated</a:t>
                </a:r>
                <a:r>
                  <a:rPr lang="en-US" sz="1400" b="1" baseline="0" dirty="0"/>
                  <a:t> d</a:t>
                </a:r>
                <a:r>
                  <a:rPr lang="en-US" sz="1400" b="1" dirty="0"/>
                  <a:t>ays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01414496"/>
        <c:crosses val="autoZero"/>
        <c:crossBetween val="between"/>
        <c:majorUnit val="5"/>
        <c:minorUnit val="1"/>
      </c:valAx>
      <c:spPr>
        <a:noFill/>
        <a:ln>
          <a:noFill/>
        </a:ln>
        <a:effectLst/>
      </c:spPr>
    </c:plotArea>
    <c:legend>
      <c:legendPos val="b"/>
      <c:layout>
        <c:manualLayout>
          <c:xMode val="edge"/>
          <c:yMode val="edge"/>
          <c:x val="1.172326659780085E-6"/>
          <c:y val="0.34815092765104211"/>
          <c:w val="0.15919643902274749"/>
          <c:h val="0.2298681372020277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Proxima Nova"/>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solidFill>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b="1" dirty="0">
                <a:latin typeface="Proxima Nova"/>
              </a:rPr>
              <a:t>Individuals who</a:t>
            </a:r>
            <a:r>
              <a:rPr lang="en-US" sz="2400" b="1" baseline="0" dirty="0">
                <a:latin typeface="Proxima Nova"/>
              </a:rPr>
              <a:t> underwent surgery filled  fewer prescriptions for medications for OUD</a:t>
            </a:r>
            <a:endParaRPr lang="en-US" sz="2400" b="1" dirty="0">
              <a:latin typeface="Proxima Nova"/>
            </a:endParaRPr>
          </a:p>
        </c:rich>
      </c:tx>
      <c:layout>
        <c:manualLayout>
          <c:xMode val="edge"/>
          <c:yMode val="edge"/>
          <c:x val="0.16966325182399938"/>
          <c:y val="1.658021166968388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452192077469156"/>
          <c:y val="9.9976282899317648E-2"/>
          <c:w val="0.72092418376444034"/>
          <c:h val="0.71770790637471682"/>
        </c:manualLayout>
      </c:layout>
      <c:barChart>
        <c:barDir val="bar"/>
        <c:grouping val="clustered"/>
        <c:varyColors val="0"/>
        <c:ser>
          <c:idx val="0"/>
          <c:order val="0"/>
          <c:tx>
            <c:strRef>
              <c:f>'Summary Table after PSM'!$T$5</c:f>
              <c:strCache>
                <c:ptCount val="1"/>
                <c:pt idx="0">
                  <c:v>Surgery</c:v>
                </c:pt>
              </c:strCache>
            </c:strRef>
          </c:tx>
          <c:spPr>
            <a:solidFill>
              <a:srgbClr val="C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days!$A$10</c:f>
              <c:numCache>
                <c:formatCode>General</c:formatCode>
                <c:ptCount val="1"/>
                <c:pt idx="0">
                  <c:v>0</c:v>
                </c:pt>
              </c:numCache>
            </c:numRef>
          </c:cat>
          <c:val>
            <c:numRef>
              <c:f>'Summary Table after PSM'!$Z$5</c:f>
              <c:numCache>
                <c:formatCode>General</c:formatCode>
                <c:ptCount val="1"/>
                <c:pt idx="0">
                  <c:v>3.7</c:v>
                </c:pt>
              </c:numCache>
            </c:numRef>
          </c:val>
          <c:extLst>
            <c:ext xmlns:c16="http://schemas.microsoft.com/office/drawing/2014/chart" uri="{C3380CC4-5D6E-409C-BE32-E72D297353CC}">
              <c16:uniqueId val="{00000000-06C8-4854-9353-885D0EAC7A30}"/>
            </c:ext>
          </c:extLst>
        </c:ser>
        <c:ser>
          <c:idx val="1"/>
          <c:order val="1"/>
          <c:tx>
            <c:strRef>
              <c:f>'Summary Table after PSM'!$T$6</c:f>
              <c:strCache>
                <c:ptCount val="1"/>
                <c:pt idx="0">
                  <c:v>No surgery</c:v>
                </c:pt>
              </c:strCache>
            </c:strRef>
          </c:tx>
          <c:spPr>
            <a:solidFill>
              <a:schemeClr val="bg2">
                <a:lumMod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days!$A$10</c:f>
              <c:numCache>
                <c:formatCode>General</c:formatCode>
                <c:ptCount val="1"/>
                <c:pt idx="0">
                  <c:v>0</c:v>
                </c:pt>
              </c:numCache>
            </c:numRef>
          </c:cat>
          <c:val>
            <c:numRef>
              <c:f>'Summary Table after PSM'!$Z$6</c:f>
              <c:numCache>
                <c:formatCode>General</c:formatCode>
                <c:ptCount val="1"/>
                <c:pt idx="0">
                  <c:v>4</c:v>
                </c:pt>
              </c:numCache>
            </c:numRef>
          </c:val>
          <c:extLst>
            <c:ext xmlns:c16="http://schemas.microsoft.com/office/drawing/2014/chart" uri="{C3380CC4-5D6E-409C-BE32-E72D297353CC}">
              <c16:uniqueId val="{00000001-06C8-4854-9353-885D0EAC7A30}"/>
            </c:ext>
          </c:extLst>
        </c:ser>
        <c:dLbls>
          <c:showLegendKey val="0"/>
          <c:showVal val="0"/>
          <c:showCatName val="0"/>
          <c:showSerName val="0"/>
          <c:showPercent val="0"/>
          <c:showBubbleSize val="0"/>
        </c:dLbls>
        <c:gapWidth val="219"/>
        <c:axId val="1301414496"/>
        <c:axId val="1342537952"/>
      </c:barChart>
      <c:catAx>
        <c:axId val="1301414496"/>
        <c:scaling>
          <c:orientation val="minMax"/>
        </c:scaling>
        <c:delete val="1"/>
        <c:axPos val="l"/>
        <c:numFmt formatCode="General" sourceLinked="1"/>
        <c:majorTickMark val="none"/>
        <c:minorTickMark val="none"/>
        <c:tickLblPos val="nextTo"/>
        <c:crossAx val="1342537952"/>
        <c:crosses val="autoZero"/>
        <c:auto val="1"/>
        <c:lblAlgn val="ctr"/>
        <c:lblOffset val="100"/>
        <c:noMultiLvlLbl val="0"/>
      </c:catAx>
      <c:valAx>
        <c:axId val="1342537952"/>
        <c:scaling>
          <c:orientation val="minMax"/>
          <c:max val="5"/>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Proxima Nova"/>
                <a:ea typeface="+mn-ea"/>
                <a:cs typeface="Arial" panose="020B0604020202020204" pitchFamily="34" charset="0"/>
              </a:defRPr>
            </a:pPr>
            <a:endParaRPr lang="en-US"/>
          </a:p>
        </c:txPr>
        <c:crossAx val="1301414496"/>
        <c:crosses val="autoZero"/>
        <c:crossBetween val="between"/>
        <c:majorUnit val="1"/>
        <c:minorUnit val="1"/>
      </c:valAx>
      <c:spPr>
        <a:noFill/>
        <a:ln>
          <a:noFill/>
        </a:ln>
        <a:effectLst/>
      </c:spPr>
    </c:plotArea>
    <c:legend>
      <c:legendPos val="b"/>
      <c:layout>
        <c:manualLayout>
          <c:xMode val="edge"/>
          <c:yMode val="edge"/>
          <c:x val="1.172326659780085E-6"/>
          <c:y val="0.34815092765104211"/>
          <c:w val="0.15405797417144076"/>
          <c:h val="0.2298681372020277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Proxima Nova"/>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0.22323</cdr:x>
      <cdr:y>0.62445</cdr:y>
    </cdr:from>
    <cdr:to>
      <cdr:x>0.39307</cdr:x>
      <cdr:y>0.76254</cdr:y>
    </cdr:to>
    <cdr:sp macro="" textlink="">
      <cdr:nvSpPr>
        <cdr:cNvPr id="3" name="TextBox 4">
          <a:extLst xmlns:a="http://schemas.openxmlformats.org/drawingml/2006/main">
            <a:ext uri="{FF2B5EF4-FFF2-40B4-BE49-F238E27FC236}">
              <a16:creationId xmlns:a16="http://schemas.microsoft.com/office/drawing/2014/main" id="{035FF5B5-97EB-311C-520B-CD14A3319307}"/>
            </a:ext>
          </a:extLst>
        </cdr:cNvPr>
        <cdr:cNvSpPr txBox="1"/>
      </cdr:nvSpPr>
      <cdr:spPr>
        <a:xfrm xmlns:a="http://schemas.openxmlformats.org/drawingml/2006/main">
          <a:off x="1530911" y="1691579"/>
          <a:ext cx="1164787" cy="374077"/>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800" i="1" kern="1200" dirty="0">
              <a:solidFill>
                <a:schemeClr val="tx1"/>
              </a:solidFill>
              <a:effectLst/>
              <a:latin typeface="+mn-lt"/>
              <a:ea typeface="+mn-ea"/>
              <a:cs typeface="+mn-cs"/>
            </a:rPr>
            <a:t>p &lt; 0.001</a:t>
          </a:r>
          <a:endParaRPr lang="en-US" sz="1200" dirty="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0.21764</cdr:x>
      <cdr:y>0.63845</cdr:y>
    </cdr:from>
    <cdr:to>
      <cdr:x>0.44329</cdr:x>
      <cdr:y>0.76337</cdr:y>
    </cdr:to>
    <cdr:sp macro="" textlink="">
      <cdr:nvSpPr>
        <cdr:cNvPr id="3" name="TextBox 4">
          <a:extLst xmlns:a="http://schemas.openxmlformats.org/drawingml/2006/main">
            <a:ext uri="{FF2B5EF4-FFF2-40B4-BE49-F238E27FC236}">
              <a16:creationId xmlns:a16="http://schemas.microsoft.com/office/drawing/2014/main" id="{BA614CE7-CDF7-4AFB-3083-EEBF1FDFEE80}"/>
            </a:ext>
          </a:extLst>
        </cdr:cNvPr>
        <cdr:cNvSpPr txBox="1"/>
      </cdr:nvSpPr>
      <cdr:spPr>
        <a:xfrm xmlns:a="http://schemas.openxmlformats.org/drawingml/2006/main">
          <a:off x="1492575" y="1992214"/>
          <a:ext cx="1547508" cy="389787"/>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0000"/>
            </a:lnSpc>
            <a:spcBef>
              <a:spcPct val="10000"/>
            </a:spcBef>
            <a:defRPr/>
          </a:pPr>
          <a:r>
            <a:rPr lang="en-US" sz="1800" i="1" dirty="0">
              <a:cs typeface="Times New Roman" charset="0"/>
            </a:rPr>
            <a:t>p &lt; 0.001</a:t>
          </a:r>
          <a:endParaRPr lang="en-US" sz="1800" b="1" dirty="0">
            <a:solidFill>
              <a:srgbClr val="0070C0"/>
            </a:solidFill>
            <a:cs typeface="Times New Roman"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0.20801</cdr:x>
      <cdr:y>0.67596</cdr:y>
    </cdr:from>
    <cdr:to>
      <cdr:x>0.36959</cdr:x>
      <cdr:y>0.80088</cdr:y>
    </cdr:to>
    <cdr:sp macro="" textlink="">
      <cdr:nvSpPr>
        <cdr:cNvPr id="3" name="TextBox 4">
          <a:extLst xmlns:a="http://schemas.openxmlformats.org/drawingml/2006/main">
            <a:ext uri="{FF2B5EF4-FFF2-40B4-BE49-F238E27FC236}">
              <a16:creationId xmlns:a16="http://schemas.microsoft.com/office/drawing/2014/main" id="{64A60BF2-2B2A-7BEF-B8E1-3A8715129711}"/>
            </a:ext>
          </a:extLst>
        </cdr:cNvPr>
        <cdr:cNvSpPr txBox="1"/>
      </cdr:nvSpPr>
      <cdr:spPr>
        <a:xfrm xmlns:a="http://schemas.openxmlformats.org/drawingml/2006/main">
          <a:off x="1921004" y="3063887"/>
          <a:ext cx="1492190" cy="566220"/>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0000"/>
            </a:lnSpc>
            <a:spcBef>
              <a:spcPct val="10000"/>
            </a:spcBef>
            <a:defRPr/>
          </a:pPr>
          <a:r>
            <a:rPr lang="en-US" sz="1800" i="1" dirty="0">
              <a:cs typeface="Times New Roman" charset="0"/>
            </a:rPr>
            <a:t>p &lt; 0.001</a:t>
          </a:r>
          <a:endParaRPr lang="en-US" sz="1800" b="1" dirty="0">
            <a:solidFill>
              <a:srgbClr val="0070C0"/>
            </a:solidFill>
            <a:cs typeface="Times New Roman"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0.18708</cdr:x>
      <cdr:y>0.65604</cdr:y>
    </cdr:from>
    <cdr:to>
      <cdr:x>0.31977</cdr:x>
      <cdr:y>0.73976</cdr:y>
    </cdr:to>
    <cdr:sp macro="" textlink="">
      <cdr:nvSpPr>
        <cdr:cNvPr id="3" name="TextBox 4">
          <a:extLst xmlns:a="http://schemas.openxmlformats.org/drawingml/2006/main">
            <a:ext uri="{FF2B5EF4-FFF2-40B4-BE49-F238E27FC236}">
              <a16:creationId xmlns:a16="http://schemas.microsoft.com/office/drawing/2014/main" id="{64A60BF2-2B2A-7BEF-B8E1-3A8715129711}"/>
            </a:ext>
          </a:extLst>
        </cdr:cNvPr>
        <cdr:cNvSpPr txBox="1"/>
      </cdr:nvSpPr>
      <cdr:spPr>
        <a:xfrm xmlns:a="http://schemas.openxmlformats.org/drawingml/2006/main">
          <a:off x="1710138" y="3015041"/>
          <a:ext cx="1212975" cy="38476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0000"/>
            </a:lnSpc>
            <a:spcBef>
              <a:spcPct val="10000"/>
            </a:spcBef>
            <a:defRPr/>
          </a:pPr>
          <a:r>
            <a:rPr lang="en-US" sz="1800" i="1" dirty="0">
              <a:cs typeface="Times New Roman" charset="0"/>
            </a:rPr>
            <a:t>p &lt; 0.001</a:t>
          </a:r>
          <a:endParaRPr lang="en-US" sz="1800" b="1" dirty="0">
            <a:solidFill>
              <a:srgbClr val="0070C0"/>
            </a:solidFill>
            <a:cs typeface="Times New Roman" charset="0"/>
          </a:endParaRPr>
        </a:p>
      </cdr:txBody>
    </cdr:sp>
  </cdr:relSizeAnchor>
  <cdr:relSizeAnchor xmlns:cdr="http://schemas.openxmlformats.org/drawingml/2006/chartDrawing">
    <cdr:from>
      <cdr:x>0.41283</cdr:x>
      <cdr:y>0.93728</cdr:y>
    </cdr:from>
    <cdr:to>
      <cdr:x>0.64655</cdr:x>
      <cdr:y>0.96187</cdr:y>
    </cdr:to>
    <cdr:sp macro="" textlink="">
      <cdr:nvSpPr>
        <cdr:cNvPr id="2" name="TextBox 1">
          <a:extLst xmlns:a="http://schemas.openxmlformats.org/drawingml/2006/main">
            <a:ext uri="{FF2B5EF4-FFF2-40B4-BE49-F238E27FC236}">
              <a16:creationId xmlns:a16="http://schemas.microsoft.com/office/drawing/2014/main" id="{BB89BAAB-81DD-4828-893B-A3C18A63BF7C}"/>
            </a:ext>
          </a:extLst>
        </cdr:cNvPr>
        <cdr:cNvSpPr txBox="1"/>
      </cdr:nvSpPr>
      <cdr:spPr>
        <a:xfrm xmlns:a="http://schemas.openxmlformats.org/drawingml/2006/main">
          <a:off x="3847244" y="4307599"/>
          <a:ext cx="2178121" cy="113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0.42165</cdr:x>
      <cdr:y>0.91493</cdr:y>
    </cdr:from>
    <cdr:to>
      <cdr:x>0.69837</cdr:x>
      <cdr:y>1</cdr:y>
    </cdr:to>
    <cdr:sp macro="" textlink="">
      <cdr:nvSpPr>
        <cdr:cNvPr id="4" name="TextBox 3">
          <a:extLst xmlns:a="http://schemas.openxmlformats.org/drawingml/2006/main">
            <a:ext uri="{FF2B5EF4-FFF2-40B4-BE49-F238E27FC236}">
              <a16:creationId xmlns:a16="http://schemas.microsoft.com/office/drawing/2014/main" id="{12D37DC6-CB7F-4BC2-8C46-35C669D33EE0}"/>
            </a:ext>
          </a:extLst>
        </cdr:cNvPr>
        <cdr:cNvSpPr txBox="1"/>
      </cdr:nvSpPr>
      <cdr:spPr>
        <a:xfrm xmlns:a="http://schemas.openxmlformats.org/drawingml/2006/main">
          <a:off x="3929437" y="4204857"/>
          <a:ext cx="2578814" cy="3909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lumMod val="75000"/>
                  <a:lumOff val="25000"/>
                </a:schemeClr>
              </a:solidFill>
              <a:latin typeface="Proxima Nova"/>
            </a:rPr>
            <a:t>Number of MOUD claims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F795C-8171-44A5-8267-FA266666DE4A}"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FCCC2-C23E-4758-8C10-AA1D61EA7DEE}" type="slidenum">
              <a:rPr lang="en-US" smtClean="0"/>
              <a:t>‹#›</a:t>
            </a:fld>
            <a:endParaRPr lang="en-US"/>
          </a:p>
        </p:txBody>
      </p:sp>
    </p:spTree>
    <p:extLst>
      <p:ext uri="{BB962C8B-B14F-4D97-AF65-F5344CB8AC3E}">
        <p14:creationId xmlns:p14="http://schemas.microsoft.com/office/powerpoint/2010/main" val="3495002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Proxima Nova"/>
                <a:ea typeface="Calibri" panose="020F0502020204030204" pitchFamily="34" charset="0"/>
                <a:cs typeface="Calibri" panose="020F0502020204030204" pitchFamily="34" charset="0"/>
              </a:rPr>
              <a:t>Dates: </a:t>
            </a:r>
            <a:r>
              <a:rPr lang="en-US" sz="1200" dirty="0">
                <a:solidFill>
                  <a:schemeClr val="tx1">
                    <a:lumMod val="75000"/>
                    <a:lumOff val="25000"/>
                  </a:schemeClr>
                </a:solidFill>
                <a:latin typeface="Proxima Nova"/>
                <a:ea typeface="Calibri" panose="020F0502020204030204" pitchFamily="34" charset="0"/>
                <a:cs typeface="Calibri" panose="020F0502020204030204" pitchFamily="34" charset="0"/>
              </a:rPr>
              <a:t>October 1, 2015 – September 30, 2022</a:t>
            </a:r>
          </a:p>
          <a:p>
            <a:endParaRPr lang="en-US" dirty="0"/>
          </a:p>
        </p:txBody>
      </p:sp>
      <p:sp>
        <p:nvSpPr>
          <p:cNvPr id="4" name="Slide Number Placeholder 3"/>
          <p:cNvSpPr>
            <a:spLocks noGrp="1"/>
          </p:cNvSpPr>
          <p:nvPr>
            <p:ph type="sldNum" sz="quarter" idx="5"/>
          </p:nvPr>
        </p:nvSpPr>
        <p:spPr/>
        <p:txBody>
          <a:bodyPr/>
          <a:lstStyle/>
          <a:p>
            <a:fld id="{A83FCCC2-C23E-4758-8C10-AA1D61EA7DEE}" type="slidenum">
              <a:rPr lang="en-US" smtClean="0"/>
              <a:t>6</a:t>
            </a:fld>
            <a:endParaRPr lang="en-US"/>
          </a:p>
        </p:txBody>
      </p:sp>
    </p:spTree>
    <p:extLst>
      <p:ext uri="{BB962C8B-B14F-4D97-AF65-F5344CB8AC3E}">
        <p14:creationId xmlns:p14="http://schemas.microsoft.com/office/powerpoint/2010/main" val="337490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propensity score</a:t>
            </a:r>
            <a:r>
              <a:rPr lang="en-US" b="0" i="0" dirty="0">
                <a:solidFill>
                  <a:srgbClr val="202122"/>
                </a:solidFill>
                <a:effectLst/>
                <a:latin typeface="Arial" panose="020B0604020202020204" pitchFamily="34" charset="0"/>
              </a:rPr>
              <a:t> = Conditional probability of a unit (e.g., person, classroom, school) being assigned to the treatment, given a set of observed covariates. </a:t>
            </a:r>
            <a:endParaRPr lang="en-US" dirty="0"/>
          </a:p>
        </p:txBody>
      </p:sp>
      <p:sp>
        <p:nvSpPr>
          <p:cNvPr id="4" name="Slide Number Placeholder 3"/>
          <p:cNvSpPr>
            <a:spLocks noGrp="1"/>
          </p:cNvSpPr>
          <p:nvPr>
            <p:ph type="sldNum" sz="quarter" idx="5"/>
          </p:nvPr>
        </p:nvSpPr>
        <p:spPr/>
        <p:txBody>
          <a:bodyPr/>
          <a:lstStyle/>
          <a:p>
            <a:fld id="{A83FCCC2-C23E-4758-8C10-AA1D61EA7DEE}" type="slidenum">
              <a:rPr lang="en-US" smtClean="0"/>
              <a:t>8</a:t>
            </a:fld>
            <a:endParaRPr lang="en-US"/>
          </a:p>
        </p:txBody>
      </p:sp>
    </p:spTree>
    <p:extLst>
      <p:ext uri="{BB962C8B-B14F-4D97-AF65-F5344CB8AC3E}">
        <p14:creationId xmlns:p14="http://schemas.microsoft.com/office/powerpoint/2010/main" val="166480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3FCCC2-C23E-4758-8C10-AA1D61EA7DEE}" type="slidenum">
              <a:rPr lang="en-US" smtClean="0"/>
              <a:t>10</a:t>
            </a:fld>
            <a:endParaRPr lang="en-US"/>
          </a:p>
        </p:txBody>
      </p:sp>
    </p:spTree>
    <p:extLst>
      <p:ext uri="{BB962C8B-B14F-4D97-AF65-F5344CB8AC3E}">
        <p14:creationId xmlns:p14="http://schemas.microsoft.com/office/powerpoint/2010/main" val="389708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Treatment Effect = Average causal effect of a binary variable on an outcome. In other words, it is the difference in mean outcome between units assigned to treatment and units assigned to control.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Note: The analytical model generated estimates by imputing missing potential outcomes for patients using an average of outcomes of similar patients in the other group.</a:t>
            </a:r>
          </a:p>
          <a:p>
            <a:endParaRPr lang="en-US" dirty="0"/>
          </a:p>
        </p:txBody>
      </p:sp>
      <p:sp>
        <p:nvSpPr>
          <p:cNvPr id="4" name="Slide Number Placeholder 3"/>
          <p:cNvSpPr>
            <a:spLocks noGrp="1"/>
          </p:cNvSpPr>
          <p:nvPr>
            <p:ph type="sldNum" sz="quarter" idx="5"/>
          </p:nvPr>
        </p:nvSpPr>
        <p:spPr/>
        <p:txBody>
          <a:bodyPr/>
          <a:lstStyle/>
          <a:p>
            <a:fld id="{A83FCCC2-C23E-4758-8C10-AA1D61EA7DEE}" type="slidenum">
              <a:rPr lang="en-US" smtClean="0"/>
              <a:t>14</a:t>
            </a:fld>
            <a:endParaRPr lang="en-US"/>
          </a:p>
        </p:txBody>
      </p:sp>
    </p:spTree>
    <p:extLst>
      <p:ext uri="{BB962C8B-B14F-4D97-AF65-F5344CB8AC3E}">
        <p14:creationId xmlns:p14="http://schemas.microsoft.com/office/powerpoint/2010/main" val="236848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7831-3374-F1D2-9D3D-7BC5A4585C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1D575C-D242-1647-F0DC-F6701D66DA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DDC4AF-4BE9-C2B2-C870-8BC2171A63C4}"/>
              </a:ext>
            </a:extLst>
          </p:cNvPr>
          <p:cNvSpPr>
            <a:spLocks noGrp="1"/>
          </p:cNvSpPr>
          <p:nvPr>
            <p:ph type="dt" sz="half" idx="10"/>
          </p:nvPr>
        </p:nvSpPr>
        <p:spPr/>
        <p:txBody>
          <a:bodyPr/>
          <a:lstStyle/>
          <a:p>
            <a:fld id="{9C80064D-427D-4CA4-8751-724B0302D425}" type="datetimeFigureOut">
              <a:rPr lang="en-US" smtClean="0"/>
              <a:t>11/15/2024</a:t>
            </a:fld>
            <a:endParaRPr lang="en-US"/>
          </a:p>
        </p:txBody>
      </p:sp>
      <p:sp>
        <p:nvSpPr>
          <p:cNvPr id="5" name="Footer Placeholder 4">
            <a:extLst>
              <a:ext uri="{FF2B5EF4-FFF2-40B4-BE49-F238E27FC236}">
                <a16:creationId xmlns:a16="http://schemas.microsoft.com/office/drawing/2014/main" id="{936120F5-8B64-A194-4D3B-B7B4BA6E8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607B0-740E-C138-6654-B5DAEEF91F9F}"/>
              </a:ext>
            </a:extLst>
          </p:cNvPr>
          <p:cNvSpPr>
            <a:spLocks noGrp="1"/>
          </p:cNvSpPr>
          <p:nvPr>
            <p:ph type="sldNum" sz="quarter" idx="12"/>
          </p:nvPr>
        </p:nvSpPr>
        <p:spPr/>
        <p:txBody>
          <a:bodyPr/>
          <a:lstStyle/>
          <a:p>
            <a:fld id="{E59ECFB3-AA44-47C9-AEA3-A13BF33845AD}" type="slidenum">
              <a:rPr lang="en-US" smtClean="0"/>
              <a:t>‹#›</a:t>
            </a:fld>
            <a:endParaRPr lang="en-US"/>
          </a:p>
        </p:txBody>
      </p:sp>
    </p:spTree>
    <p:extLst>
      <p:ext uri="{BB962C8B-B14F-4D97-AF65-F5344CB8AC3E}">
        <p14:creationId xmlns:p14="http://schemas.microsoft.com/office/powerpoint/2010/main" val="216226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4D633-3A57-0867-9880-939F14911D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51B872-EE50-5681-981A-C42CDCE541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0A77AC-8D1C-0682-C7D1-E4B8DE09759C}"/>
              </a:ext>
            </a:extLst>
          </p:cNvPr>
          <p:cNvSpPr>
            <a:spLocks noGrp="1"/>
          </p:cNvSpPr>
          <p:nvPr>
            <p:ph type="dt" sz="half" idx="10"/>
          </p:nvPr>
        </p:nvSpPr>
        <p:spPr/>
        <p:txBody>
          <a:bodyPr/>
          <a:lstStyle/>
          <a:p>
            <a:fld id="{9C80064D-427D-4CA4-8751-724B0302D425}" type="datetimeFigureOut">
              <a:rPr lang="en-US" smtClean="0"/>
              <a:t>11/15/2024</a:t>
            </a:fld>
            <a:endParaRPr lang="en-US"/>
          </a:p>
        </p:txBody>
      </p:sp>
      <p:sp>
        <p:nvSpPr>
          <p:cNvPr id="5" name="Footer Placeholder 4">
            <a:extLst>
              <a:ext uri="{FF2B5EF4-FFF2-40B4-BE49-F238E27FC236}">
                <a16:creationId xmlns:a16="http://schemas.microsoft.com/office/drawing/2014/main" id="{707C47C4-96E4-BB78-A44C-943A4549C4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D9347-1793-2B15-5BAC-33CB56D53DFF}"/>
              </a:ext>
            </a:extLst>
          </p:cNvPr>
          <p:cNvSpPr>
            <a:spLocks noGrp="1"/>
          </p:cNvSpPr>
          <p:nvPr>
            <p:ph type="sldNum" sz="quarter" idx="12"/>
          </p:nvPr>
        </p:nvSpPr>
        <p:spPr/>
        <p:txBody>
          <a:bodyPr/>
          <a:lstStyle/>
          <a:p>
            <a:fld id="{E59ECFB3-AA44-47C9-AEA3-A13BF33845AD}" type="slidenum">
              <a:rPr lang="en-US" smtClean="0"/>
              <a:t>‹#›</a:t>
            </a:fld>
            <a:endParaRPr lang="en-US"/>
          </a:p>
        </p:txBody>
      </p:sp>
    </p:spTree>
    <p:extLst>
      <p:ext uri="{BB962C8B-B14F-4D97-AF65-F5344CB8AC3E}">
        <p14:creationId xmlns:p14="http://schemas.microsoft.com/office/powerpoint/2010/main" val="66594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0C7B01-6444-8D1C-38CE-D6EF267CCE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43791E-6F7F-0B9D-BB92-B899A8D9E3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19DBDA-1B4F-7B5A-1566-AAB38948FE65}"/>
              </a:ext>
            </a:extLst>
          </p:cNvPr>
          <p:cNvSpPr>
            <a:spLocks noGrp="1"/>
          </p:cNvSpPr>
          <p:nvPr>
            <p:ph type="dt" sz="half" idx="10"/>
          </p:nvPr>
        </p:nvSpPr>
        <p:spPr/>
        <p:txBody>
          <a:bodyPr/>
          <a:lstStyle/>
          <a:p>
            <a:fld id="{9C80064D-427D-4CA4-8751-724B0302D425}" type="datetimeFigureOut">
              <a:rPr lang="en-US" smtClean="0"/>
              <a:t>11/15/2024</a:t>
            </a:fld>
            <a:endParaRPr lang="en-US"/>
          </a:p>
        </p:txBody>
      </p:sp>
      <p:sp>
        <p:nvSpPr>
          <p:cNvPr id="5" name="Footer Placeholder 4">
            <a:extLst>
              <a:ext uri="{FF2B5EF4-FFF2-40B4-BE49-F238E27FC236}">
                <a16:creationId xmlns:a16="http://schemas.microsoft.com/office/drawing/2014/main" id="{15A87832-50BB-BDB7-C0E3-1A1E8574A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09BA4-42A9-254C-6E49-E8CEE482C88C}"/>
              </a:ext>
            </a:extLst>
          </p:cNvPr>
          <p:cNvSpPr>
            <a:spLocks noGrp="1"/>
          </p:cNvSpPr>
          <p:nvPr>
            <p:ph type="sldNum" sz="quarter" idx="12"/>
          </p:nvPr>
        </p:nvSpPr>
        <p:spPr/>
        <p:txBody>
          <a:bodyPr/>
          <a:lstStyle/>
          <a:p>
            <a:fld id="{E59ECFB3-AA44-47C9-AEA3-A13BF33845AD}" type="slidenum">
              <a:rPr lang="en-US" smtClean="0"/>
              <a:t>‹#›</a:t>
            </a:fld>
            <a:endParaRPr lang="en-US"/>
          </a:p>
        </p:txBody>
      </p:sp>
    </p:spTree>
    <p:extLst>
      <p:ext uri="{BB962C8B-B14F-4D97-AF65-F5344CB8AC3E}">
        <p14:creationId xmlns:p14="http://schemas.microsoft.com/office/powerpoint/2010/main" val="46751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2087-138B-9587-BC28-EA694F68DF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72B8ED-BE24-AD3A-666C-E176938C5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FC0E2-F1E8-8BDB-E5B4-BD2FB0C26FCB}"/>
              </a:ext>
            </a:extLst>
          </p:cNvPr>
          <p:cNvSpPr>
            <a:spLocks noGrp="1"/>
          </p:cNvSpPr>
          <p:nvPr>
            <p:ph type="dt" sz="half" idx="10"/>
          </p:nvPr>
        </p:nvSpPr>
        <p:spPr/>
        <p:txBody>
          <a:bodyPr/>
          <a:lstStyle/>
          <a:p>
            <a:fld id="{9C80064D-427D-4CA4-8751-724B0302D425}" type="datetimeFigureOut">
              <a:rPr lang="en-US" smtClean="0"/>
              <a:t>11/15/2024</a:t>
            </a:fld>
            <a:endParaRPr lang="en-US"/>
          </a:p>
        </p:txBody>
      </p:sp>
      <p:sp>
        <p:nvSpPr>
          <p:cNvPr id="5" name="Footer Placeholder 4">
            <a:extLst>
              <a:ext uri="{FF2B5EF4-FFF2-40B4-BE49-F238E27FC236}">
                <a16:creationId xmlns:a16="http://schemas.microsoft.com/office/drawing/2014/main" id="{9563C8E1-C58B-BD14-6C23-E6B98B122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3B16F-19D4-600B-5791-81807661D4F5}"/>
              </a:ext>
            </a:extLst>
          </p:cNvPr>
          <p:cNvSpPr>
            <a:spLocks noGrp="1"/>
          </p:cNvSpPr>
          <p:nvPr>
            <p:ph type="sldNum" sz="quarter" idx="12"/>
          </p:nvPr>
        </p:nvSpPr>
        <p:spPr/>
        <p:txBody>
          <a:bodyPr/>
          <a:lstStyle/>
          <a:p>
            <a:fld id="{E59ECFB3-AA44-47C9-AEA3-A13BF33845AD}" type="slidenum">
              <a:rPr lang="en-US" smtClean="0"/>
              <a:t>‹#›</a:t>
            </a:fld>
            <a:endParaRPr lang="en-US"/>
          </a:p>
        </p:txBody>
      </p:sp>
    </p:spTree>
    <p:extLst>
      <p:ext uri="{BB962C8B-B14F-4D97-AF65-F5344CB8AC3E}">
        <p14:creationId xmlns:p14="http://schemas.microsoft.com/office/powerpoint/2010/main" val="141698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7950-151C-3CFC-6BA3-105B156A4B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79746F-F956-4540-1349-333C78280F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ADBC57-778D-EFA8-368A-EBF4230CD4C6}"/>
              </a:ext>
            </a:extLst>
          </p:cNvPr>
          <p:cNvSpPr>
            <a:spLocks noGrp="1"/>
          </p:cNvSpPr>
          <p:nvPr>
            <p:ph type="dt" sz="half" idx="10"/>
          </p:nvPr>
        </p:nvSpPr>
        <p:spPr/>
        <p:txBody>
          <a:bodyPr/>
          <a:lstStyle/>
          <a:p>
            <a:fld id="{9C80064D-427D-4CA4-8751-724B0302D425}" type="datetimeFigureOut">
              <a:rPr lang="en-US" smtClean="0"/>
              <a:t>11/15/2024</a:t>
            </a:fld>
            <a:endParaRPr lang="en-US"/>
          </a:p>
        </p:txBody>
      </p:sp>
      <p:sp>
        <p:nvSpPr>
          <p:cNvPr id="5" name="Footer Placeholder 4">
            <a:extLst>
              <a:ext uri="{FF2B5EF4-FFF2-40B4-BE49-F238E27FC236}">
                <a16:creationId xmlns:a16="http://schemas.microsoft.com/office/drawing/2014/main" id="{1ADDF5EC-5910-5260-5085-6E1D48209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85965-4541-06F0-181F-C3760FDAF496}"/>
              </a:ext>
            </a:extLst>
          </p:cNvPr>
          <p:cNvSpPr>
            <a:spLocks noGrp="1"/>
          </p:cNvSpPr>
          <p:nvPr>
            <p:ph type="sldNum" sz="quarter" idx="12"/>
          </p:nvPr>
        </p:nvSpPr>
        <p:spPr/>
        <p:txBody>
          <a:bodyPr/>
          <a:lstStyle/>
          <a:p>
            <a:fld id="{E59ECFB3-AA44-47C9-AEA3-A13BF33845AD}" type="slidenum">
              <a:rPr lang="en-US" smtClean="0"/>
              <a:t>‹#›</a:t>
            </a:fld>
            <a:endParaRPr lang="en-US"/>
          </a:p>
        </p:txBody>
      </p:sp>
    </p:spTree>
    <p:extLst>
      <p:ext uri="{BB962C8B-B14F-4D97-AF65-F5344CB8AC3E}">
        <p14:creationId xmlns:p14="http://schemas.microsoft.com/office/powerpoint/2010/main" val="162684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D6A8-6EE1-F285-17F6-C24F1776DE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780B2D-3FD7-9A04-E894-DB2B9449D6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839C7E-7226-F725-CF4C-820B6696CB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30A1AB-3E04-EC52-46CE-87406FE65386}"/>
              </a:ext>
            </a:extLst>
          </p:cNvPr>
          <p:cNvSpPr>
            <a:spLocks noGrp="1"/>
          </p:cNvSpPr>
          <p:nvPr>
            <p:ph type="dt" sz="half" idx="10"/>
          </p:nvPr>
        </p:nvSpPr>
        <p:spPr/>
        <p:txBody>
          <a:bodyPr/>
          <a:lstStyle/>
          <a:p>
            <a:fld id="{9C80064D-427D-4CA4-8751-724B0302D425}" type="datetimeFigureOut">
              <a:rPr lang="en-US" smtClean="0"/>
              <a:t>11/15/2024</a:t>
            </a:fld>
            <a:endParaRPr lang="en-US"/>
          </a:p>
        </p:txBody>
      </p:sp>
      <p:sp>
        <p:nvSpPr>
          <p:cNvPr id="6" name="Footer Placeholder 5">
            <a:extLst>
              <a:ext uri="{FF2B5EF4-FFF2-40B4-BE49-F238E27FC236}">
                <a16:creationId xmlns:a16="http://schemas.microsoft.com/office/drawing/2014/main" id="{7D3862C9-854B-0298-BC53-E14F28282C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74B9B-9B8D-B7E2-02A5-A62167E02EBC}"/>
              </a:ext>
            </a:extLst>
          </p:cNvPr>
          <p:cNvSpPr>
            <a:spLocks noGrp="1"/>
          </p:cNvSpPr>
          <p:nvPr>
            <p:ph type="sldNum" sz="quarter" idx="12"/>
          </p:nvPr>
        </p:nvSpPr>
        <p:spPr/>
        <p:txBody>
          <a:bodyPr/>
          <a:lstStyle/>
          <a:p>
            <a:fld id="{E59ECFB3-AA44-47C9-AEA3-A13BF33845AD}" type="slidenum">
              <a:rPr lang="en-US" smtClean="0"/>
              <a:t>‹#›</a:t>
            </a:fld>
            <a:endParaRPr lang="en-US"/>
          </a:p>
        </p:txBody>
      </p:sp>
    </p:spTree>
    <p:extLst>
      <p:ext uri="{BB962C8B-B14F-4D97-AF65-F5344CB8AC3E}">
        <p14:creationId xmlns:p14="http://schemas.microsoft.com/office/powerpoint/2010/main" val="386802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A29DA-BF8A-4574-1666-9761FB122A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353E3F-F63B-59D7-4048-9D8B3CC07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90AB16-6C3B-D5C9-388E-7E92CE8C88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8E2EC2-7A5E-C29B-EE30-6B53B04D5E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904428-D212-16CB-522E-2CB9570927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B60C97-9C3B-8DC8-23ED-947D880DD127}"/>
              </a:ext>
            </a:extLst>
          </p:cNvPr>
          <p:cNvSpPr>
            <a:spLocks noGrp="1"/>
          </p:cNvSpPr>
          <p:nvPr>
            <p:ph type="dt" sz="half" idx="10"/>
          </p:nvPr>
        </p:nvSpPr>
        <p:spPr/>
        <p:txBody>
          <a:bodyPr/>
          <a:lstStyle/>
          <a:p>
            <a:fld id="{9C80064D-427D-4CA4-8751-724B0302D425}" type="datetimeFigureOut">
              <a:rPr lang="en-US" smtClean="0"/>
              <a:t>11/15/2024</a:t>
            </a:fld>
            <a:endParaRPr lang="en-US"/>
          </a:p>
        </p:txBody>
      </p:sp>
      <p:sp>
        <p:nvSpPr>
          <p:cNvPr id="8" name="Footer Placeholder 7">
            <a:extLst>
              <a:ext uri="{FF2B5EF4-FFF2-40B4-BE49-F238E27FC236}">
                <a16:creationId xmlns:a16="http://schemas.microsoft.com/office/drawing/2014/main" id="{6BFE7979-1B0E-3176-76F1-7643E123DC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A67D7D-E1FE-646B-5B8D-B2491B7B5722}"/>
              </a:ext>
            </a:extLst>
          </p:cNvPr>
          <p:cNvSpPr>
            <a:spLocks noGrp="1"/>
          </p:cNvSpPr>
          <p:nvPr>
            <p:ph type="sldNum" sz="quarter" idx="12"/>
          </p:nvPr>
        </p:nvSpPr>
        <p:spPr/>
        <p:txBody>
          <a:bodyPr/>
          <a:lstStyle/>
          <a:p>
            <a:fld id="{E59ECFB3-AA44-47C9-AEA3-A13BF33845AD}" type="slidenum">
              <a:rPr lang="en-US" smtClean="0"/>
              <a:t>‹#›</a:t>
            </a:fld>
            <a:endParaRPr lang="en-US"/>
          </a:p>
        </p:txBody>
      </p:sp>
    </p:spTree>
    <p:extLst>
      <p:ext uri="{BB962C8B-B14F-4D97-AF65-F5344CB8AC3E}">
        <p14:creationId xmlns:p14="http://schemas.microsoft.com/office/powerpoint/2010/main" val="112018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177ED-DDE4-B618-D780-B8B21737B8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8DC746-5264-4C16-03CB-D75B5BDB3AB9}"/>
              </a:ext>
            </a:extLst>
          </p:cNvPr>
          <p:cNvSpPr>
            <a:spLocks noGrp="1"/>
          </p:cNvSpPr>
          <p:nvPr>
            <p:ph type="dt" sz="half" idx="10"/>
          </p:nvPr>
        </p:nvSpPr>
        <p:spPr/>
        <p:txBody>
          <a:bodyPr/>
          <a:lstStyle/>
          <a:p>
            <a:fld id="{9C80064D-427D-4CA4-8751-724B0302D425}" type="datetimeFigureOut">
              <a:rPr lang="en-US" smtClean="0"/>
              <a:t>11/15/2024</a:t>
            </a:fld>
            <a:endParaRPr lang="en-US"/>
          </a:p>
        </p:txBody>
      </p:sp>
      <p:sp>
        <p:nvSpPr>
          <p:cNvPr id="4" name="Footer Placeholder 3">
            <a:extLst>
              <a:ext uri="{FF2B5EF4-FFF2-40B4-BE49-F238E27FC236}">
                <a16:creationId xmlns:a16="http://schemas.microsoft.com/office/drawing/2014/main" id="{0DD1C398-65B7-74CE-060B-2987B8DEA1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22E29-4693-DE82-017C-096EB48DD966}"/>
              </a:ext>
            </a:extLst>
          </p:cNvPr>
          <p:cNvSpPr>
            <a:spLocks noGrp="1"/>
          </p:cNvSpPr>
          <p:nvPr>
            <p:ph type="sldNum" sz="quarter" idx="12"/>
          </p:nvPr>
        </p:nvSpPr>
        <p:spPr/>
        <p:txBody>
          <a:bodyPr/>
          <a:lstStyle/>
          <a:p>
            <a:fld id="{E59ECFB3-AA44-47C9-AEA3-A13BF33845AD}" type="slidenum">
              <a:rPr lang="en-US" smtClean="0"/>
              <a:t>‹#›</a:t>
            </a:fld>
            <a:endParaRPr lang="en-US"/>
          </a:p>
        </p:txBody>
      </p:sp>
    </p:spTree>
    <p:extLst>
      <p:ext uri="{BB962C8B-B14F-4D97-AF65-F5344CB8AC3E}">
        <p14:creationId xmlns:p14="http://schemas.microsoft.com/office/powerpoint/2010/main" val="3069027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73E88-97B7-4867-371D-B2AF29A77079}"/>
              </a:ext>
            </a:extLst>
          </p:cNvPr>
          <p:cNvSpPr>
            <a:spLocks noGrp="1"/>
          </p:cNvSpPr>
          <p:nvPr>
            <p:ph type="dt" sz="half" idx="10"/>
          </p:nvPr>
        </p:nvSpPr>
        <p:spPr/>
        <p:txBody>
          <a:bodyPr/>
          <a:lstStyle/>
          <a:p>
            <a:fld id="{9C80064D-427D-4CA4-8751-724B0302D425}" type="datetimeFigureOut">
              <a:rPr lang="en-US" smtClean="0"/>
              <a:t>11/15/2024</a:t>
            </a:fld>
            <a:endParaRPr lang="en-US"/>
          </a:p>
        </p:txBody>
      </p:sp>
      <p:sp>
        <p:nvSpPr>
          <p:cNvPr id="3" name="Footer Placeholder 2">
            <a:extLst>
              <a:ext uri="{FF2B5EF4-FFF2-40B4-BE49-F238E27FC236}">
                <a16:creationId xmlns:a16="http://schemas.microsoft.com/office/drawing/2014/main" id="{C5A31548-48DF-6698-D742-15FB7CE7FE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5D4A1-EBAF-860D-682C-8C63F27EFEFE}"/>
              </a:ext>
            </a:extLst>
          </p:cNvPr>
          <p:cNvSpPr>
            <a:spLocks noGrp="1"/>
          </p:cNvSpPr>
          <p:nvPr>
            <p:ph type="sldNum" sz="quarter" idx="12"/>
          </p:nvPr>
        </p:nvSpPr>
        <p:spPr/>
        <p:txBody>
          <a:bodyPr/>
          <a:lstStyle/>
          <a:p>
            <a:fld id="{E59ECFB3-AA44-47C9-AEA3-A13BF33845AD}" type="slidenum">
              <a:rPr lang="en-US" smtClean="0"/>
              <a:t>‹#›</a:t>
            </a:fld>
            <a:endParaRPr lang="en-US"/>
          </a:p>
        </p:txBody>
      </p:sp>
    </p:spTree>
    <p:extLst>
      <p:ext uri="{BB962C8B-B14F-4D97-AF65-F5344CB8AC3E}">
        <p14:creationId xmlns:p14="http://schemas.microsoft.com/office/powerpoint/2010/main" val="2662820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C3EE-5694-E47C-DA7B-2625A4D51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68DD37-8304-B85F-96F4-30A2CF6F4B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E7D67E-A332-A9E8-8AFC-EFF68A10A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D6555B-6417-6CA4-ADBE-BE64089A521E}"/>
              </a:ext>
            </a:extLst>
          </p:cNvPr>
          <p:cNvSpPr>
            <a:spLocks noGrp="1"/>
          </p:cNvSpPr>
          <p:nvPr>
            <p:ph type="dt" sz="half" idx="10"/>
          </p:nvPr>
        </p:nvSpPr>
        <p:spPr/>
        <p:txBody>
          <a:bodyPr/>
          <a:lstStyle/>
          <a:p>
            <a:fld id="{9C80064D-427D-4CA4-8751-724B0302D425}" type="datetimeFigureOut">
              <a:rPr lang="en-US" smtClean="0"/>
              <a:t>11/15/2024</a:t>
            </a:fld>
            <a:endParaRPr lang="en-US"/>
          </a:p>
        </p:txBody>
      </p:sp>
      <p:sp>
        <p:nvSpPr>
          <p:cNvPr id="6" name="Footer Placeholder 5">
            <a:extLst>
              <a:ext uri="{FF2B5EF4-FFF2-40B4-BE49-F238E27FC236}">
                <a16:creationId xmlns:a16="http://schemas.microsoft.com/office/drawing/2014/main" id="{9664A6D7-931B-9145-F070-7C4AA36758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E4F88-5572-2EDE-B2AA-3AAA36E99B99}"/>
              </a:ext>
            </a:extLst>
          </p:cNvPr>
          <p:cNvSpPr>
            <a:spLocks noGrp="1"/>
          </p:cNvSpPr>
          <p:nvPr>
            <p:ph type="sldNum" sz="quarter" idx="12"/>
          </p:nvPr>
        </p:nvSpPr>
        <p:spPr/>
        <p:txBody>
          <a:bodyPr/>
          <a:lstStyle/>
          <a:p>
            <a:fld id="{E59ECFB3-AA44-47C9-AEA3-A13BF33845AD}" type="slidenum">
              <a:rPr lang="en-US" smtClean="0"/>
              <a:t>‹#›</a:t>
            </a:fld>
            <a:endParaRPr lang="en-US"/>
          </a:p>
        </p:txBody>
      </p:sp>
    </p:spTree>
    <p:extLst>
      <p:ext uri="{BB962C8B-B14F-4D97-AF65-F5344CB8AC3E}">
        <p14:creationId xmlns:p14="http://schemas.microsoft.com/office/powerpoint/2010/main" val="4100698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73579-B257-DC60-36FD-6E27847BF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BF18C5-148C-EEE0-40CB-3D9639CA5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40EFC4-B91A-6387-B227-67304E976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92EBF2-7480-39DF-348F-6C691205775F}"/>
              </a:ext>
            </a:extLst>
          </p:cNvPr>
          <p:cNvSpPr>
            <a:spLocks noGrp="1"/>
          </p:cNvSpPr>
          <p:nvPr>
            <p:ph type="dt" sz="half" idx="10"/>
          </p:nvPr>
        </p:nvSpPr>
        <p:spPr/>
        <p:txBody>
          <a:bodyPr/>
          <a:lstStyle/>
          <a:p>
            <a:fld id="{9C80064D-427D-4CA4-8751-724B0302D425}" type="datetimeFigureOut">
              <a:rPr lang="en-US" smtClean="0"/>
              <a:t>11/15/2024</a:t>
            </a:fld>
            <a:endParaRPr lang="en-US"/>
          </a:p>
        </p:txBody>
      </p:sp>
      <p:sp>
        <p:nvSpPr>
          <p:cNvPr id="6" name="Footer Placeholder 5">
            <a:extLst>
              <a:ext uri="{FF2B5EF4-FFF2-40B4-BE49-F238E27FC236}">
                <a16:creationId xmlns:a16="http://schemas.microsoft.com/office/drawing/2014/main" id="{62A9D8B0-CE64-60B1-D827-826460EB5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ABF449-41C3-1B1D-EBA7-A74812AE9A4D}"/>
              </a:ext>
            </a:extLst>
          </p:cNvPr>
          <p:cNvSpPr>
            <a:spLocks noGrp="1"/>
          </p:cNvSpPr>
          <p:nvPr>
            <p:ph type="sldNum" sz="quarter" idx="12"/>
          </p:nvPr>
        </p:nvSpPr>
        <p:spPr/>
        <p:txBody>
          <a:bodyPr/>
          <a:lstStyle/>
          <a:p>
            <a:fld id="{E59ECFB3-AA44-47C9-AEA3-A13BF33845AD}" type="slidenum">
              <a:rPr lang="en-US" smtClean="0"/>
              <a:t>‹#›</a:t>
            </a:fld>
            <a:endParaRPr lang="en-US"/>
          </a:p>
        </p:txBody>
      </p:sp>
    </p:spTree>
    <p:extLst>
      <p:ext uri="{BB962C8B-B14F-4D97-AF65-F5344CB8AC3E}">
        <p14:creationId xmlns:p14="http://schemas.microsoft.com/office/powerpoint/2010/main" val="2511918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A31CB-3EE1-FA14-DB6F-6BD332E9EF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734C47-0656-FDAA-445B-9522A247D7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83BC3-42E2-A78D-02EC-59D8DF302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80064D-427D-4CA4-8751-724B0302D425}" type="datetimeFigureOut">
              <a:rPr lang="en-US" smtClean="0"/>
              <a:t>11/15/2024</a:t>
            </a:fld>
            <a:endParaRPr lang="en-US"/>
          </a:p>
        </p:txBody>
      </p:sp>
      <p:sp>
        <p:nvSpPr>
          <p:cNvPr id="5" name="Footer Placeholder 4">
            <a:extLst>
              <a:ext uri="{FF2B5EF4-FFF2-40B4-BE49-F238E27FC236}">
                <a16:creationId xmlns:a16="http://schemas.microsoft.com/office/drawing/2014/main" id="{C7A8FA8D-D9C6-F8B5-4ED2-A46D11450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D3A02AB-14E1-B698-2BF8-4E2CD658C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9ECFB3-AA44-47C9-AEA3-A13BF33845AD}" type="slidenum">
              <a:rPr lang="en-US" smtClean="0"/>
              <a:t>‹#›</a:t>
            </a:fld>
            <a:endParaRPr lang="en-US"/>
          </a:p>
        </p:txBody>
      </p:sp>
    </p:spTree>
    <p:extLst>
      <p:ext uri="{BB962C8B-B14F-4D97-AF65-F5344CB8AC3E}">
        <p14:creationId xmlns:p14="http://schemas.microsoft.com/office/powerpoint/2010/main" val="4185455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285E5-4872-AF8A-7F3C-A7B56C3589D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97898E9-3E30-302E-B437-F6BE73096030}"/>
              </a:ext>
            </a:extLst>
          </p:cNvPr>
          <p:cNvSpPr>
            <a:spLocks/>
          </p:cNvSpPr>
          <p:nvPr/>
        </p:nvSpPr>
        <p:spPr>
          <a:xfrm>
            <a:off x="0" y="0"/>
            <a:ext cx="12192000" cy="2741551"/>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2E16FAB4-1701-60DF-37F9-822366FF50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36" t="7943" r="6519" b="6378"/>
          <a:stretch/>
        </p:blipFill>
        <p:spPr bwMode="auto">
          <a:xfrm>
            <a:off x="2262479" y="4576282"/>
            <a:ext cx="1818968" cy="180909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EA5D95B8-FF2C-6CE3-481A-4FA7C5691491}"/>
              </a:ext>
            </a:extLst>
          </p:cNvPr>
          <p:cNvSpPr>
            <a:spLocks noGrp="1"/>
          </p:cNvSpPr>
          <p:nvPr>
            <p:ph type="subTitle" idx="1"/>
          </p:nvPr>
        </p:nvSpPr>
        <p:spPr>
          <a:xfrm>
            <a:off x="1460086" y="1346384"/>
            <a:ext cx="9271820" cy="1655762"/>
          </a:xfrm>
        </p:spPr>
        <p:txBody>
          <a:bodyPr>
            <a:normAutofit/>
          </a:bodyPr>
          <a:lstStyle/>
          <a:p>
            <a:pPr>
              <a:lnSpc>
                <a:spcPct val="110000"/>
              </a:lnSpc>
            </a:pPr>
            <a:r>
              <a:rPr lang="en-US" sz="1800" dirty="0">
                <a:solidFill>
                  <a:schemeClr val="bg1"/>
                </a:solidFill>
              </a:rPr>
              <a:t>Thuy Nguyen, PhD, MPA, Kyle Buchwalder, MD, Chloe Qi, MS, </a:t>
            </a:r>
            <a:br>
              <a:rPr lang="en-US" sz="1800" dirty="0">
                <a:solidFill>
                  <a:schemeClr val="bg1"/>
                </a:solidFill>
              </a:rPr>
            </a:br>
            <a:r>
              <a:rPr lang="en-US" sz="1800" dirty="0">
                <a:solidFill>
                  <a:schemeClr val="bg1"/>
                </a:solidFill>
              </a:rPr>
              <a:t>Kao-Ping Chua, MD, PhD, Pooja </a:t>
            </a:r>
            <a:r>
              <a:rPr lang="en-US" sz="1800" dirty="0" err="1">
                <a:solidFill>
                  <a:schemeClr val="bg1"/>
                </a:solidFill>
              </a:rPr>
              <a:t>Lagisetty</a:t>
            </a:r>
            <a:r>
              <a:rPr lang="en-US" sz="1800" dirty="0">
                <a:solidFill>
                  <a:schemeClr val="bg1"/>
                </a:solidFill>
              </a:rPr>
              <a:t>, MD, MSc, </a:t>
            </a:r>
            <a:br>
              <a:rPr lang="en-US" sz="1800" dirty="0">
                <a:solidFill>
                  <a:schemeClr val="bg1"/>
                </a:solidFill>
              </a:rPr>
            </a:br>
            <a:r>
              <a:rPr lang="en-US" sz="1800" dirty="0">
                <a:solidFill>
                  <a:schemeClr val="bg1"/>
                </a:solidFill>
              </a:rPr>
              <a:t>Vidhya </a:t>
            </a:r>
            <a:r>
              <a:rPr lang="en-US" sz="1800" dirty="0" err="1">
                <a:solidFill>
                  <a:schemeClr val="bg1"/>
                </a:solidFill>
              </a:rPr>
              <a:t>Gunaseelan</a:t>
            </a:r>
            <a:r>
              <a:rPr lang="en-US" sz="1800" dirty="0">
                <a:solidFill>
                  <a:schemeClr val="bg1"/>
                </a:solidFill>
              </a:rPr>
              <a:t>, MS, MBA, MHA, Jennifer F </a:t>
            </a:r>
            <a:r>
              <a:rPr lang="en-US" sz="1800" dirty="0" err="1">
                <a:solidFill>
                  <a:schemeClr val="bg1"/>
                </a:solidFill>
              </a:rPr>
              <a:t>Waljee</a:t>
            </a:r>
            <a:r>
              <a:rPr lang="en-US" sz="1800" dirty="0">
                <a:solidFill>
                  <a:schemeClr val="bg1"/>
                </a:solidFill>
              </a:rPr>
              <a:t>, MD, MPH, MS, </a:t>
            </a:r>
            <a:br>
              <a:rPr lang="en-US" sz="1800" dirty="0">
                <a:solidFill>
                  <a:schemeClr val="bg1"/>
                </a:solidFill>
              </a:rPr>
            </a:br>
            <a:r>
              <a:rPr lang="en-US" sz="1800" dirty="0">
                <a:solidFill>
                  <a:schemeClr val="bg1"/>
                </a:solidFill>
              </a:rPr>
              <a:t>Chad Brummett, MD, Yi Li, PhD, Mark C Bicket MD, PhD</a:t>
            </a:r>
          </a:p>
        </p:txBody>
      </p:sp>
      <p:sp>
        <p:nvSpPr>
          <p:cNvPr id="2" name="Title 1">
            <a:extLst>
              <a:ext uri="{FF2B5EF4-FFF2-40B4-BE49-F238E27FC236}">
                <a16:creationId xmlns:a16="http://schemas.microsoft.com/office/drawing/2014/main" id="{52C8808B-F40F-25DB-40B1-488430DD369A}"/>
              </a:ext>
            </a:extLst>
          </p:cNvPr>
          <p:cNvSpPr>
            <a:spLocks noGrp="1"/>
          </p:cNvSpPr>
          <p:nvPr>
            <p:ph type="ctrTitle"/>
          </p:nvPr>
        </p:nvSpPr>
        <p:spPr>
          <a:xfrm>
            <a:off x="871812" y="265605"/>
            <a:ext cx="10448368" cy="1052051"/>
          </a:xfrm>
        </p:spPr>
        <p:txBody>
          <a:bodyPr>
            <a:normAutofit/>
          </a:bodyPr>
          <a:lstStyle/>
          <a:p>
            <a:r>
              <a:rPr lang="en-US" sz="3300" b="1" i="0" u="none" strike="noStrike" dirty="0">
                <a:solidFill>
                  <a:schemeClr val="bg1"/>
                </a:solidFill>
                <a:effectLst/>
                <a:latin typeface="Calibri" panose="020F0502020204030204" pitchFamily="34" charset="0"/>
              </a:rPr>
              <a:t>Association of Surgery with Discontinuation of Medications for the Treatment of Opioid Use Disorder</a:t>
            </a:r>
            <a:endParaRPr lang="en-US" sz="3300" b="1" dirty="0">
              <a:solidFill>
                <a:schemeClr val="bg1"/>
              </a:solidFill>
            </a:endParaRPr>
          </a:p>
        </p:txBody>
      </p:sp>
      <p:sp>
        <p:nvSpPr>
          <p:cNvPr id="6" name="Rectangle 5">
            <a:extLst>
              <a:ext uri="{FF2B5EF4-FFF2-40B4-BE49-F238E27FC236}">
                <a16:creationId xmlns:a16="http://schemas.microsoft.com/office/drawing/2014/main" id="{856FD677-E090-8358-D010-B2909CCE3D24}"/>
              </a:ext>
            </a:extLst>
          </p:cNvPr>
          <p:cNvSpPr>
            <a:spLocks noGrp="1" noRot="1" noMove="1" noResize="1" noEditPoints="1" noAdjustHandles="1" noChangeArrowheads="1" noChangeShapeType="1"/>
          </p:cNvSpPr>
          <p:nvPr/>
        </p:nvSpPr>
        <p:spPr>
          <a:xfrm>
            <a:off x="0" y="6538943"/>
            <a:ext cx="12192000" cy="3103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2C685575-A14E-6FE6-600D-CDC2C03DA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096" y="4771291"/>
            <a:ext cx="2550396" cy="14190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0A6A688-6E58-32FE-6F9B-D150A46DDF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359" y="4833130"/>
            <a:ext cx="2028825"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03B62D-87C9-CE93-1488-4A449C1D97F4}"/>
              </a:ext>
            </a:extLst>
          </p:cNvPr>
          <p:cNvSpPr txBox="1"/>
          <p:nvPr/>
        </p:nvSpPr>
        <p:spPr>
          <a:xfrm>
            <a:off x="3336549" y="3235216"/>
            <a:ext cx="5518894" cy="1107996"/>
          </a:xfrm>
          <a:prstGeom prst="rect">
            <a:avLst/>
          </a:prstGeom>
          <a:noFill/>
        </p:spPr>
        <p:txBody>
          <a:bodyPr wrap="square" rtlCol="0">
            <a:spAutoFit/>
          </a:bodyPr>
          <a:lstStyle/>
          <a:p>
            <a:pPr algn="ctr"/>
            <a:r>
              <a:rPr lang="en-US" sz="2200" b="1" dirty="0">
                <a:solidFill>
                  <a:schemeClr val="tx1">
                    <a:lumMod val="75000"/>
                    <a:lumOff val="25000"/>
                  </a:schemeClr>
                </a:solidFill>
                <a:latin typeface="Proxima Nova"/>
              </a:rPr>
              <a:t>Kyle Buchwalder, MD</a:t>
            </a:r>
          </a:p>
          <a:p>
            <a:pPr algn="ctr"/>
            <a:r>
              <a:rPr lang="en-US" sz="2200" dirty="0">
                <a:solidFill>
                  <a:schemeClr val="tx1">
                    <a:lumMod val="75000"/>
                    <a:lumOff val="25000"/>
                  </a:schemeClr>
                </a:solidFill>
                <a:latin typeface="Proxima Nova"/>
              </a:rPr>
              <a:t>PM-1, UM Preventive Medicine Residency</a:t>
            </a:r>
          </a:p>
          <a:p>
            <a:pPr algn="ctr"/>
            <a:r>
              <a:rPr lang="en-US" sz="2200" dirty="0">
                <a:solidFill>
                  <a:schemeClr val="tx1">
                    <a:lumMod val="75000"/>
                    <a:lumOff val="25000"/>
                  </a:schemeClr>
                </a:solidFill>
                <a:latin typeface="Proxima Nova"/>
              </a:rPr>
              <a:t>kylebuch@umich.edu </a:t>
            </a:r>
          </a:p>
        </p:txBody>
      </p:sp>
    </p:spTree>
    <p:extLst>
      <p:ext uri="{BB962C8B-B14F-4D97-AF65-F5344CB8AC3E}">
        <p14:creationId xmlns:p14="http://schemas.microsoft.com/office/powerpoint/2010/main" val="364011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52838-7B7A-D236-B7D8-9BA736E7754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D236E0F-5A7B-676A-6A88-B73C104AE8F4}"/>
              </a:ext>
            </a:extLst>
          </p:cNvPr>
          <p:cNvSpPr>
            <a:spLocks noGrp="1" noRot="1" noMove="1" noResize="1" noEditPoints="1" noAdjustHandles="1" noChangeArrowheads="1" noChangeShapeType="1"/>
          </p:cNvSpPr>
          <p:nvPr/>
        </p:nvSpPr>
        <p:spPr>
          <a:xfrm>
            <a:off x="0" y="0"/>
            <a:ext cx="12192000" cy="1750142"/>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A5347A-50C4-88A6-9D67-828A82AD52CF}"/>
              </a:ext>
            </a:extLst>
          </p:cNvPr>
          <p:cNvSpPr>
            <a:spLocks noGrp="1"/>
          </p:cNvSpPr>
          <p:nvPr>
            <p:ph type="ctrTitle"/>
          </p:nvPr>
        </p:nvSpPr>
        <p:spPr>
          <a:xfrm>
            <a:off x="1524000" y="456538"/>
            <a:ext cx="9144000" cy="837066"/>
          </a:xfrm>
        </p:spPr>
        <p:txBody>
          <a:bodyPr>
            <a:normAutofit fontScale="90000"/>
          </a:bodyPr>
          <a:lstStyle/>
          <a:p>
            <a:r>
              <a:rPr lang="en-US" b="1" dirty="0">
                <a:solidFill>
                  <a:schemeClr val="bg1"/>
                </a:solidFill>
              </a:rPr>
              <a:t>Results</a:t>
            </a:r>
          </a:p>
        </p:txBody>
      </p:sp>
      <p:sp>
        <p:nvSpPr>
          <p:cNvPr id="6" name="Rectangle 5">
            <a:extLst>
              <a:ext uri="{FF2B5EF4-FFF2-40B4-BE49-F238E27FC236}">
                <a16:creationId xmlns:a16="http://schemas.microsoft.com/office/drawing/2014/main" id="{93E83CAA-4AC9-28E9-2659-7F4DDCAA7059}"/>
              </a:ext>
            </a:extLst>
          </p:cNvPr>
          <p:cNvSpPr>
            <a:spLocks noGrp="1" noRot="1" noMove="1" noResize="1" noEditPoints="1" noAdjustHandles="1" noChangeArrowheads="1" noChangeShapeType="1"/>
          </p:cNvSpPr>
          <p:nvPr/>
        </p:nvSpPr>
        <p:spPr>
          <a:xfrm>
            <a:off x="0" y="6538943"/>
            <a:ext cx="12192000" cy="3103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826FB3BC-8188-4DA2-9619-946B6BEBBF0C}"/>
              </a:ext>
            </a:extLst>
          </p:cNvPr>
          <p:cNvGraphicFramePr/>
          <p:nvPr>
            <p:extLst>
              <p:ext uri="{D42A27DB-BD31-4B8C-83A1-F6EECF244321}">
                <p14:modId xmlns:p14="http://schemas.microsoft.com/office/powerpoint/2010/main" val="2044452503"/>
              </p:ext>
            </p:extLst>
          </p:nvPr>
        </p:nvGraphicFramePr>
        <p:xfrm>
          <a:off x="977899" y="1949309"/>
          <a:ext cx="9690101" cy="44521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0874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39FCB-1E7F-90C5-76E9-B0F09FDB512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8ED3470-9D4F-2499-6E0B-44663E6357A6}"/>
              </a:ext>
            </a:extLst>
          </p:cNvPr>
          <p:cNvSpPr>
            <a:spLocks noGrp="1" noRot="1" noMove="1" noResize="1" noEditPoints="1" noAdjustHandles="1" noChangeArrowheads="1" noChangeShapeType="1"/>
          </p:cNvSpPr>
          <p:nvPr/>
        </p:nvSpPr>
        <p:spPr>
          <a:xfrm>
            <a:off x="0" y="0"/>
            <a:ext cx="12192000" cy="1750142"/>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9605F2-6FF8-1557-A7A8-89E27D4DDEC9}"/>
              </a:ext>
            </a:extLst>
          </p:cNvPr>
          <p:cNvSpPr>
            <a:spLocks noGrp="1"/>
          </p:cNvSpPr>
          <p:nvPr>
            <p:ph type="ctrTitle"/>
          </p:nvPr>
        </p:nvSpPr>
        <p:spPr>
          <a:xfrm>
            <a:off x="1524000" y="456538"/>
            <a:ext cx="9144000" cy="837066"/>
          </a:xfrm>
        </p:spPr>
        <p:txBody>
          <a:bodyPr>
            <a:normAutofit fontScale="90000"/>
          </a:bodyPr>
          <a:lstStyle/>
          <a:p>
            <a:r>
              <a:rPr lang="en-US" b="1" dirty="0">
                <a:solidFill>
                  <a:schemeClr val="bg1"/>
                </a:solidFill>
              </a:rPr>
              <a:t>Results</a:t>
            </a:r>
          </a:p>
        </p:txBody>
      </p:sp>
      <p:sp>
        <p:nvSpPr>
          <p:cNvPr id="6" name="Rectangle 5">
            <a:extLst>
              <a:ext uri="{FF2B5EF4-FFF2-40B4-BE49-F238E27FC236}">
                <a16:creationId xmlns:a16="http://schemas.microsoft.com/office/drawing/2014/main" id="{D6C643D6-DEE3-E1A0-E43B-2F2CD4D51597}"/>
              </a:ext>
            </a:extLst>
          </p:cNvPr>
          <p:cNvSpPr>
            <a:spLocks noGrp="1" noRot="1" noMove="1" noResize="1" noEditPoints="1" noAdjustHandles="1" noChangeArrowheads="1" noChangeShapeType="1"/>
          </p:cNvSpPr>
          <p:nvPr/>
        </p:nvSpPr>
        <p:spPr>
          <a:xfrm>
            <a:off x="0" y="6538943"/>
            <a:ext cx="12192000" cy="3103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A9A86878-2B55-495A-8898-B5F5BE8D824D}"/>
              </a:ext>
            </a:extLst>
          </p:cNvPr>
          <p:cNvGraphicFramePr/>
          <p:nvPr>
            <p:extLst>
              <p:ext uri="{D42A27DB-BD31-4B8C-83A1-F6EECF244321}">
                <p14:modId xmlns:p14="http://schemas.microsoft.com/office/powerpoint/2010/main" val="3254416124"/>
              </p:ext>
            </p:extLst>
          </p:nvPr>
        </p:nvGraphicFramePr>
        <p:xfrm>
          <a:off x="1054101" y="1868805"/>
          <a:ext cx="9414398" cy="45326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548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F5884-CCFE-EDF3-FC8D-16716363EBC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7531132-0723-F1BA-C96B-73DEE1F8D6F5}"/>
              </a:ext>
            </a:extLst>
          </p:cNvPr>
          <p:cNvSpPr>
            <a:spLocks noGrp="1" noRot="1" noMove="1" noResize="1" noEditPoints="1" noAdjustHandles="1" noChangeArrowheads="1" noChangeShapeType="1"/>
          </p:cNvSpPr>
          <p:nvPr/>
        </p:nvSpPr>
        <p:spPr>
          <a:xfrm>
            <a:off x="0" y="0"/>
            <a:ext cx="12192000" cy="1750142"/>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4119F2-890A-FD50-48C1-FE75A20A5C0A}"/>
              </a:ext>
            </a:extLst>
          </p:cNvPr>
          <p:cNvSpPr>
            <a:spLocks noGrp="1"/>
          </p:cNvSpPr>
          <p:nvPr>
            <p:ph type="ctrTitle"/>
          </p:nvPr>
        </p:nvSpPr>
        <p:spPr>
          <a:xfrm>
            <a:off x="1524000" y="456538"/>
            <a:ext cx="9144000" cy="837066"/>
          </a:xfrm>
        </p:spPr>
        <p:txBody>
          <a:bodyPr>
            <a:normAutofit fontScale="90000"/>
          </a:bodyPr>
          <a:lstStyle/>
          <a:p>
            <a:r>
              <a:rPr lang="en-US" b="1" dirty="0">
                <a:solidFill>
                  <a:schemeClr val="bg1"/>
                </a:solidFill>
              </a:rPr>
              <a:t>Results</a:t>
            </a:r>
          </a:p>
        </p:txBody>
      </p:sp>
      <p:sp>
        <p:nvSpPr>
          <p:cNvPr id="6" name="Rectangle 5">
            <a:extLst>
              <a:ext uri="{FF2B5EF4-FFF2-40B4-BE49-F238E27FC236}">
                <a16:creationId xmlns:a16="http://schemas.microsoft.com/office/drawing/2014/main" id="{567DCE53-0667-5DE2-970A-E14DD59B3B77}"/>
              </a:ext>
            </a:extLst>
          </p:cNvPr>
          <p:cNvSpPr>
            <a:spLocks noGrp="1" noRot="1" noMove="1" noResize="1" noEditPoints="1" noAdjustHandles="1" noChangeArrowheads="1" noChangeShapeType="1"/>
          </p:cNvSpPr>
          <p:nvPr/>
        </p:nvSpPr>
        <p:spPr>
          <a:xfrm>
            <a:off x="0" y="6538943"/>
            <a:ext cx="12192000" cy="3103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8F4C5EFA-6664-42E7-BC9E-ACADFCB85CE3}"/>
              </a:ext>
            </a:extLst>
          </p:cNvPr>
          <p:cNvGraphicFramePr/>
          <p:nvPr>
            <p:extLst>
              <p:ext uri="{D42A27DB-BD31-4B8C-83A1-F6EECF244321}">
                <p14:modId xmlns:p14="http://schemas.microsoft.com/office/powerpoint/2010/main" val="4146642676"/>
              </p:ext>
            </p:extLst>
          </p:nvPr>
        </p:nvGraphicFramePr>
        <p:xfrm>
          <a:off x="1206500" y="1878214"/>
          <a:ext cx="9234993" cy="45326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9233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D3AA1-C044-B6CD-798C-6F87A4DD506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35FD96B-F433-1C7F-D920-29C68052F587}"/>
              </a:ext>
            </a:extLst>
          </p:cNvPr>
          <p:cNvSpPr>
            <a:spLocks noGrp="1" noRot="1" noMove="1" noResize="1" noEditPoints="1" noAdjustHandles="1" noChangeArrowheads="1" noChangeShapeType="1"/>
          </p:cNvSpPr>
          <p:nvPr/>
        </p:nvSpPr>
        <p:spPr>
          <a:xfrm>
            <a:off x="0" y="0"/>
            <a:ext cx="12192000" cy="1750142"/>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9CB3F7-9D41-D40C-FB4F-7A285721ED86}"/>
              </a:ext>
            </a:extLst>
          </p:cNvPr>
          <p:cNvSpPr>
            <a:spLocks noGrp="1"/>
          </p:cNvSpPr>
          <p:nvPr>
            <p:ph type="ctrTitle"/>
          </p:nvPr>
        </p:nvSpPr>
        <p:spPr>
          <a:xfrm>
            <a:off x="1524000" y="456538"/>
            <a:ext cx="9144000" cy="837066"/>
          </a:xfrm>
        </p:spPr>
        <p:txBody>
          <a:bodyPr>
            <a:normAutofit fontScale="90000"/>
          </a:bodyPr>
          <a:lstStyle/>
          <a:p>
            <a:r>
              <a:rPr lang="en-US" b="1" dirty="0">
                <a:solidFill>
                  <a:schemeClr val="bg1"/>
                </a:solidFill>
              </a:rPr>
              <a:t>Results</a:t>
            </a:r>
          </a:p>
        </p:txBody>
      </p:sp>
      <p:sp>
        <p:nvSpPr>
          <p:cNvPr id="6" name="Rectangle 5">
            <a:extLst>
              <a:ext uri="{FF2B5EF4-FFF2-40B4-BE49-F238E27FC236}">
                <a16:creationId xmlns:a16="http://schemas.microsoft.com/office/drawing/2014/main" id="{F7159032-2189-6917-A56A-E93D02873E26}"/>
              </a:ext>
            </a:extLst>
          </p:cNvPr>
          <p:cNvSpPr>
            <a:spLocks noGrp="1" noRot="1" noMove="1" noResize="1" noEditPoints="1" noAdjustHandles="1" noChangeArrowheads="1" noChangeShapeType="1"/>
          </p:cNvSpPr>
          <p:nvPr/>
        </p:nvSpPr>
        <p:spPr>
          <a:xfrm>
            <a:off x="0" y="6538943"/>
            <a:ext cx="12192000" cy="3103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93B13032-E3EF-4B41-8299-F0339A467B52}"/>
              </a:ext>
            </a:extLst>
          </p:cNvPr>
          <p:cNvGraphicFramePr/>
          <p:nvPr>
            <p:extLst>
              <p:ext uri="{D42A27DB-BD31-4B8C-83A1-F6EECF244321}">
                <p14:modId xmlns:p14="http://schemas.microsoft.com/office/powerpoint/2010/main" val="888514983"/>
              </p:ext>
            </p:extLst>
          </p:nvPr>
        </p:nvGraphicFramePr>
        <p:xfrm>
          <a:off x="1104900" y="1846622"/>
          <a:ext cx="9319219" cy="4595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2687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60E02-1909-2A2B-B146-B252BFD3E10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C988C59-26BF-1B89-92E6-6B45B737E224}"/>
              </a:ext>
            </a:extLst>
          </p:cNvPr>
          <p:cNvSpPr>
            <a:spLocks noGrp="1" noRot="1" noMove="1" noResize="1" noEditPoints="1" noAdjustHandles="1" noChangeArrowheads="1" noChangeShapeType="1"/>
          </p:cNvSpPr>
          <p:nvPr/>
        </p:nvSpPr>
        <p:spPr>
          <a:xfrm>
            <a:off x="0" y="0"/>
            <a:ext cx="12192000" cy="1750142"/>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B3345B-0BD3-93D0-B75B-F52617F22E40}"/>
              </a:ext>
            </a:extLst>
          </p:cNvPr>
          <p:cNvSpPr>
            <a:spLocks noGrp="1"/>
          </p:cNvSpPr>
          <p:nvPr>
            <p:ph type="ctrTitle"/>
          </p:nvPr>
        </p:nvSpPr>
        <p:spPr>
          <a:xfrm>
            <a:off x="1524000" y="456538"/>
            <a:ext cx="9144000" cy="837066"/>
          </a:xfrm>
        </p:spPr>
        <p:txBody>
          <a:bodyPr>
            <a:normAutofit fontScale="90000"/>
          </a:bodyPr>
          <a:lstStyle/>
          <a:p>
            <a:r>
              <a:rPr lang="en-US" b="1" dirty="0">
                <a:solidFill>
                  <a:schemeClr val="bg1"/>
                </a:solidFill>
              </a:rPr>
              <a:t>Results</a:t>
            </a:r>
          </a:p>
        </p:txBody>
      </p:sp>
      <p:sp>
        <p:nvSpPr>
          <p:cNvPr id="6" name="Rectangle 5">
            <a:extLst>
              <a:ext uri="{FF2B5EF4-FFF2-40B4-BE49-F238E27FC236}">
                <a16:creationId xmlns:a16="http://schemas.microsoft.com/office/drawing/2014/main" id="{7FF71AA4-C5BB-0600-C698-585D7EE82F5F}"/>
              </a:ext>
            </a:extLst>
          </p:cNvPr>
          <p:cNvSpPr>
            <a:spLocks noGrp="1" noRot="1" noMove="1" noResize="1" noEditPoints="1" noAdjustHandles="1" noChangeArrowheads="1" noChangeShapeType="1"/>
          </p:cNvSpPr>
          <p:nvPr/>
        </p:nvSpPr>
        <p:spPr>
          <a:xfrm>
            <a:off x="0" y="6538943"/>
            <a:ext cx="12192000" cy="3103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129EEA08-7E5C-9348-0993-FF3B3A9F845D}"/>
              </a:ext>
            </a:extLst>
          </p:cNvPr>
          <p:cNvGraphicFramePr>
            <a:graphicFrameLocks noGrp="1"/>
          </p:cNvGraphicFramePr>
          <p:nvPr>
            <p:extLst>
              <p:ext uri="{D42A27DB-BD31-4B8C-83A1-F6EECF244321}">
                <p14:modId xmlns:p14="http://schemas.microsoft.com/office/powerpoint/2010/main" val="88204448"/>
              </p:ext>
            </p:extLst>
          </p:nvPr>
        </p:nvGraphicFramePr>
        <p:xfrm>
          <a:off x="1804218" y="2663219"/>
          <a:ext cx="8583562" cy="2812290"/>
        </p:xfrm>
        <a:graphic>
          <a:graphicData uri="http://schemas.openxmlformats.org/drawingml/2006/table">
            <a:tbl>
              <a:tblPr/>
              <a:tblGrid>
                <a:gridCol w="1521786">
                  <a:extLst>
                    <a:ext uri="{9D8B030D-6E8A-4147-A177-3AD203B41FA5}">
                      <a16:colId xmlns:a16="http://schemas.microsoft.com/office/drawing/2014/main" val="2016602491"/>
                    </a:ext>
                  </a:extLst>
                </a:gridCol>
                <a:gridCol w="1999966">
                  <a:extLst>
                    <a:ext uri="{9D8B030D-6E8A-4147-A177-3AD203B41FA5}">
                      <a16:colId xmlns:a16="http://schemas.microsoft.com/office/drawing/2014/main" val="2172218585"/>
                    </a:ext>
                  </a:extLst>
                </a:gridCol>
                <a:gridCol w="1687270">
                  <a:extLst>
                    <a:ext uri="{9D8B030D-6E8A-4147-A177-3AD203B41FA5}">
                      <a16:colId xmlns:a16="http://schemas.microsoft.com/office/drawing/2014/main" val="2879628562"/>
                    </a:ext>
                  </a:extLst>
                </a:gridCol>
                <a:gridCol w="1687270">
                  <a:extLst>
                    <a:ext uri="{9D8B030D-6E8A-4147-A177-3AD203B41FA5}">
                      <a16:colId xmlns:a16="http://schemas.microsoft.com/office/drawing/2014/main" val="66560221"/>
                    </a:ext>
                  </a:extLst>
                </a:gridCol>
                <a:gridCol w="1687270">
                  <a:extLst>
                    <a:ext uri="{9D8B030D-6E8A-4147-A177-3AD203B41FA5}">
                      <a16:colId xmlns:a16="http://schemas.microsoft.com/office/drawing/2014/main" val="2908151189"/>
                    </a:ext>
                  </a:extLst>
                </a:gridCol>
              </a:tblGrid>
              <a:tr h="944409">
                <a:tc>
                  <a:txBody>
                    <a:bodyPr/>
                    <a:lstStyle/>
                    <a:p>
                      <a:pPr marL="0" marR="0">
                        <a:lnSpc>
                          <a:spcPct val="115000"/>
                        </a:lnSpc>
                      </a:pPr>
                      <a:r>
                        <a:rPr lang="en-US" sz="1200" b="1" dirty="0">
                          <a:effectLst/>
                          <a:latin typeface="Times New Roman" panose="02020603050405020304" pitchFamily="18" charset="0"/>
                          <a:ea typeface="Times New Roman" panose="02020603050405020304" pitchFamily="18" charset="0"/>
                        </a:rPr>
                        <a:t> </a:t>
                      </a:r>
                      <a:endParaRPr lang="en-US" sz="1100" dirty="0">
                        <a:effectLst/>
                        <a:latin typeface="Arial" panose="020B0604020202020204" pitchFamily="34" charset="0"/>
                        <a:ea typeface="Arial" panose="020B0604020202020204" pitchFamily="34" charset="0"/>
                      </a:endParaRP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pPr>
                      <a:r>
                        <a:rPr lang="en-US" sz="1600" b="1" dirty="0">
                          <a:solidFill>
                            <a:schemeClr val="tx1">
                              <a:lumMod val="75000"/>
                              <a:lumOff val="25000"/>
                            </a:schemeClr>
                          </a:solidFill>
                          <a:effectLst/>
                          <a:latin typeface="Proxima Nova"/>
                          <a:ea typeface="Arial" panose="020B0604020202020204" pitchFamily="34" charset="0"/>
                        </a:rPr>
                        <a:t>Treatment gap </a:t>
                      </a:r>
                      <a:r>
                        <a:rPr lang="en-US" sz="1600" b="0" dirty="0">
                          <a:solidFill>
                            <a:schemeClr val="tx1">
                              <a:lumMod val="75000"/>
                              <a:lumOff val="25000"/>
                            </a:schemeClr>
                          </a:solidFill>
                          <a:effectLst/>
                          <a:latin typeface="Proxima Nova"/>
                          <a:ea typeface="Arial" panose="020B0604020202020204" pitchFamily="34" charset="0"/>
                        </a:rPr>
                        <a:t>(percentage)</a:t>
                      </a: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pPr>
                      <a:r>
                        <a:rPr lang="en-US" sz="1600" b="1" dirty="0">
                          <a:solidFill>
                            <a:schemeClr val="tx1">
                              <a:lumMod val="75000"/>
                              <a:lumOff val="25000"/>
                            </a:schemeClr>
                          </a:solidFill>
                          <a:effectLst/>
                          <a:latin typeface="Proxima Nova"/>
                          <a:ea typeface="Arial" panose="020B0604020202020204" pitchFamily="34" charset="0"/>
                        </a:rPr>
                        <a:t>Average time untreated </a:t>
                      </a:r>
                      <a:r>
                        <a:rPr lang="en-US" sz="1600" b="0" dirty="0">
                          <a:solidFill>
                            <a:schemeClr val="tx1">
                              <a:lumMod val="75000"/>
                              <a:lumOff val="25000"/>
                            </a:schemeClr>
                          </a:solidFill>
                          <a:effectLst/>
                          <a:latin typeface="Proxima Nova"/>
                          <a:ea typeface="Arial" panose="020B0604020202020204" pitchFamily="34" charset="0"/>
                        </a:rPr>
                        <a:t>(days)</a:t>
                      </a: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pPr>
                      <a:r>
                        <a:rPr lang="en-US" sz="1600" b="1" dirty="0">
                          <a:solidFill>
                            <a:schemeClr val="tx1">
                              <a:lumMod val="75000"/>
                              <a:lumOff val="25000"/>
                            </a:schemeClr>
                          </a:solidFill>
                          <a:effectLst/>
                          <a:latin typeface="Proxima Nova"/>
                          <a:ea typeface="Arial" panose="020B0604020202020204" pitchFamily="34" charset="0"/>
                        </a:rPr>
                        <a:t>Number of MOUD claims</a:t>
                      </a:r>
                      <a:endParaRPr lang="en-US" sz="1600" dirty="0">
                        <a:solidFill>
                          <a:schemeClr val="tx1">
                            <a:lumMod val="75000"/>
                            <a:lumOff val="25000"/>
                          </a:schemeClr>
                        </a:solidFill>
                        <a:effectLst/>
                        <a:latin typeface="Proxima Nova"/>
                        <a:ea typeface="Arial" panose="020B0604020202020204" pitchFamily="34" charset="0"/>
                      </a:endParaRP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pPr>
                      <a:r>
                        <a:rPr lang="en-US" sz="1600" b="1" dirty="0">
                          <a:solidFill>
                            <a:schemeClr val="tx1">
                              <a:lumMod val="75000"/>
                              <a:lumOff val="25000"/>
                            </a:schemeClr>
                          </a:solidFill>
                          <a:effectLst/>
                          <a:latin typeface="Proxima Nova"/>
                          <a:ea typeface="Arial" panose="020B0604020202020204" pitchFamily="34" charset="0"/>
                        </a:rPr>
                        <a:t>Time to First Claim </a:t>
                      </a:r>
                    </a:p>
                    <a:p>
                      <a:pPr marL="0" marR="0" algn="ctr">
                        <a:lnSpc>
                          <a:spcPct val="115000"/>
                        </a:lnSpc>
                      </a:pPr>
                      <a:r>
                        <a:rPr lang="en-US" sz="1600" b="0" dirty="0">
                          <a:solidFill>
                            <a:schemeClr val="tx1">
                              <a:lumMod val="75000"/>
                              <a:lumOff val="25000"/>
                            </a:schemeClr>
                          </a:solidFill>
                          <a:effectLst/>
                          <a:latin typeface="Proxima Nova"/>
                          <a:ea typeface="Arial" panose="020B0604020202020204" pitchFamily="34" charset="0"/>
                        </a:rPr>
                        <a:t>(days)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4565488"/>
                  </a:ext>
                </a:extLst>
              </a:tr>
              <a:tr h="336598">
                <a:tc>
                  <a:txBody>
                    <a:bodyPr/>
                    <a:lstStyle/>
                    <a:p>
                      <a:pPr marL="0" marR="0" algn="ctr">
                        <a:lnSpc>
                          <a:spcPct val="115000"/>
                        </a:lnSpc>
                      </a:pPr>
                      <a:endParaRPr lang="en-US" sz="1400" dirty="0">
                        <a:solidFill>
                          <a:schemeClr val="tx1">
                            <a:lumMod val="75000"/>
                            <a:lumOff val="25000"/>
                          </a:schemeClr>
                        </a:solidFill>
                        <a:effectLst/>
                        <a:latin typeface="Proxima Nova"/>
                        <a:ea typeface="Arial" panose="020B0604020202020204" pitchFamily="34" charset="0"/>
                      </a:endParaRPr>
                    </a:p>
                  </a:txBody>
                  <a:tcPr marL="63500" marR="6350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pPr>
                      <a:r>
                        <a:rPr lang="en-US" sz="1400" b="1" dirty="0">
                          <a:solidFill>
                            <a:schemeClr val="tx1">
                              <a:lumMod val="75000"/>
                              <a:lumOff val="25000"/>
                            </a:schemeClr>
                          </a:solidFill>
                          <a:effectLst/>
                          <a:latin typeface="Proxima Nova"/>
                          <a:ea typeface="Arial" panose="020B0604020202020204" pitchFamily="34" charset="0"/>
                        </a:rPr>
                        <a:t> </a:t>
                      </a:r>
                      <a:endParaRPr lang="en-US" sz="1400" dirty="0">
                        <a:solidFill>
                          <a:schemeClr val="tx1">
                            <a:lumMod val="75000"/>
                            <a:lumOff val="25000"/>
                          </a:schemeClr>
                        </a:solidFill>
                        <a:effectLst/>
                        <a:latin typeface="Proxima Nova"/>
                        <a:ea typeface="Arial" panose="020B0604020202020204" pitchFamily="34" charset="0"/>
                      </a:endParaRPr>
                    </a:p>
                  </a:txBody>
                  <a:tcPr marL="63500" marR="6350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pPr>
                      <a:r>
                        <a:rPr lang="en-US" sz="1400" b="1" dirty="0">
                          <a:solidFill>
                            <a:schemeClr val="tx1">
                              <a:lumMod val="75000"/>
                              <a:lumOff val="25000"/>
                            </a:schemeClr>
                          </a:solidFill>
                          <a:effectLst/>
                          <a:latin typeface="Proxima Nova"/>
                          <a:ea typeface="Arial" panose="020B0604020202020204" pitchFamily="34" charset="0"/>
                        </a:rPr>
                        <a:t> </a:t>
                      </a:r>
                      <a:endParaRPr lang="en-US" sz="1400" dirty="0">
                        <a:solidFill>
                          <a:schemeClr val="tx1">
                            <a:lumMod val="75000"/>
                            <a:lumOff val="25000"/>
                          </a:schemeClr>
                        </a:solidFill>
                        <a:effectLst/>
                        <a:latin typeface="Proxima Nova"/>
                        <a:ea typeface="Arial" panose="020B0604020202020204" pitchFamily="34" charset="0"/>
                      </a:endParaRPr>
                    </a:p>
                  </a:txBody>
                  <a:tcPr marL="63500" marR="6350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pPr>
                      <a:r>
                        <a:rPr lang="en-US" sz="1400" b="1" dirty="0">
                          <a:solidFill>
                            <a:schemeClr val="tx1">
                              <a:lumMod val="75000"/>
                              <a:lumOff val="25000"/>
                            </a:schemeClr>
                          </a:solidFill>
                          <a:effectLst/>
                          <a:latin typeface="Proxima Nova"/>
                          <a:ea typeface="Arial" panose="020B0604020202020204" pitchFamily="34" charset="0"/>
                        </a:rPr>
                        <a:t> </a:t>
                      </a:r>
                      <a:endParaRPr lang="en-US" sz="1400" dirty="0">
                        <a:solidFill>
                          <a:schemeClr val="tx1">
                            <a:lumMod val="75000"/>
                            <a:lumOff val="25000"/>
                          </a:schemeClr>
                        </a:solidFill>
                        <a:effectLst/>
                        <a:latin typeface="Proxima Nova"/>
                        <a:ea typeface="Arial" panose="020B0604020202020204" pitchFamily="34" charset="0"/>
                      </a:endParaRPr>
                    </a:p>
                  </a:txBody>
                  <a:tcPr marL="63500" marR="6350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pPr>
                      <a:r>
                        <a:rPr lang="en-US" sz="1400" b="1" dirty="0">
                          <a:solidFill>
                            <a:schemeClr val="tx1">
                              <a:lumMod val="75000"/>
                              <a:lumOff val="25000"/>
                            </a:schemeClr>
                          </a:solidFill>
                          <a:effectLst/>
                          <a:latin typeface="Proxima Nova"/>
                          <a:ea typeface="Arial" panose="020B0604020202020204" pitchFamily="34" charset="0"/>
                        </a:rPr>
                        <a:t> </a:t>
                      </a:r>
                      <a:endParaRPr lang="en-US" sz="1400" dirty="0">
                        <a:solidFill>
                          <a:schemeClr val="tx1">
                            <a:lumMod val="75000"/>
                            <a:lumOff val="25000"/>
                          </a:schemeClr>
                        </a:solidFill>
                        <a:effectLst/>
                        <a:latin typeface="Proxima Nova"/>
                        <a:ea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80903117"/>
                  </a:ext>
                </a:extLst>
              </a:tr>
              <a:tr h="704603">
                <a:tc>
                  <a:txBody>
                    <a:bodyPr/>
                    <a:lstStyle/>
                    <a:p>
                      <a:pPr marL="0" marR="0" algn="ctr">
                        <a:lnSpc>
                          <a:spcPct val="115000"/>
                        </a:lnSpc>
                      </a:pPr>
                      <a:r>
                        <a:rPr lang="en-US" sz="1600" b="1" dirty="0">
                          <a:solidFill>
                            <a:schemeClr val="tx1">
                              <a:lumMod val="75000"/>
                              <a:lumOff val="25000"/>
                            </a:schemeClr>
                          </a:solidFill>
                          <a:effectLst/>
                          <a:latin typeface="Proxima Nova"/>
                          <a:ea typeface="Arial" panose="020B0604020202020204" pitchFamily="34" charset="0"/>
                        </a:rPr>
                        <a:t>Surgery vs no surgery</a:t>
                      </a:r>
                      <a:endParaRPr lang="en-US" sz="1600" dirty="0">
                        <a:solidFill>
                          <a:schemeClr val="tx1">
                            <a:lumMod val="75000"/>
                            <a:lumOff val="25000"/>
                          </a:schemeClr>
                        </a:solidFill>
                        <a:effectLst/>
                        <a:latin typeface="Proxima Nova"/>
                        <a:ea typeface="Arial" panose="020B0604020202020204" pitchFamily="34" charset="0"/>
                      </a:endParaRPr>
                    </a:p>
                  </a:txBody>
                  <a:tcPr marL="63500" marR="63500" marT="0" marB="0">
                    <a:lnL>
                      <a:noFill/>
                    </a:lnL>
                    <a:lnR>
                      <a:noFill/>
                    </a:lnR>
                    <a:lnT>
                      <a:noFill/>
                    </a:lnT>
                    <a:lnB>
                      <a:noFill/>
                    </a:lnB>
                    <a:noFill/>
                  </a:tcPr>
                </a:tc>
                <a:tc>
                  <a:txBody>
                    <a:bodyPr/>
                    <a:lstStyle/>
                    <a:p>
                      <a:pPr marL="0" marR="0" algn="ctr">
                        <a:lnSpc>
                          <a:spcPct val="115000"/>
                        </a:lnSpc>
                      </a:pPr>
                      <a:r>
                        <a:rPr lang="en-US" sz="1600" dirty="0">
                          <a:solidFill>
                            <a:schemeClr val="tx1">
                              <a:lumMod val="75000"/>
                              <a:lumOff val="25000"/>
                            </a:schemeClr>
                          </a:solidFill>
                          <a:effectLst/>
                          <a:latin typeface="Proxima Nova"/>
                          <a:ea typeface="Arial" panose="020B0604020202020204" pitchFamily="34" charset="0"/>
                        </a:rPr>
                        <a:t>5.3%</a:t>
                      </a:r>
                    </a:p>
                  </a:txBody>
                  <a:tcPr marL="63500" marR="63500" marT="0" marB="0">
                    <a:lnL>
                      <a:noFill/>
                    </a:lnL>
                    <a:lnR>
                      <a:noFill/>
                    </a:lnR>
                    <a:lnT>
                      <a:noFill/>
                    </a:lnT>
                    <a:lnB>
                      <a:noFill/>
                    </a:lnB>
                    <a:noFill/>
                  </a:tcPr>
                </a:tc>
                <a:tc>
                  <a:txBody>
                    <a:bodyPr/>
                    <a:lstStyle/>
                    <a:p>
                      <a:pPr marL="0" marR="0" algn="ctr">
                        <a:lnSpc>
                          <a:spcPct val="115000"/>
                        </a:lnSpc>
                      </a:pPr>
                      <a:r>
                        <a:rPr lang="en-US" sz="1600" dirty="0">
                          <a:solidFill>
                            <a:schemeClr val="tx1">
                              <a:lumMod val="75000"/>
                              <a:lumOff val="25000"/>
                            </a:schemeClr>
                          </a:solidFill>
                          <a:effectLst/>
                          <a:latin typeface="Proxima Nova"/>
                          <a:ea typeface="Arial" panose="020B0604020202020204" pitchFamily="34" charset="0"/>
                        </a:rPr>
                        <a:t>4.98</a:t>
                      </a:r>
                    </a:p>
                  </a:txBody>
                  <a:tcPr marL="63500" marR="63500" marT="0" marB="0">
                    <a:lnL>
                      <a:noFill/>
                    </a:lnL>
                    <a:lnR>
                      <a:noFill/>
                    </a:lnR>
                    <a:lnT>
                      <a:noFill/>
                    </a:lnT>
                    <a:lnB>
                      <a:noFill/>
                    </a:lnB>
                    <a:noFill/>
                  </a:tcPr>
                </a:tc>
                <a:tc>
                  <a:txBody>
                    <a:bodyPr/>
                    <a:lstStyle/>
                    <a:p>
                      <a:pPr marL="0" marR="0" algn="ctr">
                        <a:lnSpc>
                          <a:spcPct val="115000"/>
                        </a:lnSpc>
                      </a:pPr>
                      <a:r>
                        <a:rPr lang="en-US" sz="1600" dirty="0">
                          <a:solidFill>
                            <a:schemeClr val="tx1">
                              <a:lumMod val="75000"/>
                              <a:lumOff val="25000"/>
                            </a:schemeClr>
                          </a:solidFill>
                          <a:effectLst/>
                          <a:latin typeface="Proxima Nova"/>
                          <a:ea typeface="Arial" panose="020B0604020202020204" pitchFamily="34" charset="0"/>
                        </a:rPr>
                        <a:t>-0.18</a:t>
                      </a:r>
                    </a:p>
                  </a:txBody>
                  <a:tcPr marL="63500" marR="63500" marT="0" marB="0">
                    <a:lnL>
                      <a:noFill/>
                    </a:lnL>
                    <a:lnR>
                      <a:noFill/>
                    </a:lnR>
                    <a:lnT>
                      <a:noFill/>
                    </a:lnT>
                    <a:lnB>
                      <a:noFill/>
                    </a:lnB>
                    <a:noFill/>
                  </a:tcPr>
                </a:tc>
                <a:tc>
                  <a:txBody>
                    <a:bodyPr/>
                    <a:lstStyle/>
                    <a:p>
                      <a:pPr marL="0" marR="0" algn="ctr">
                        <a:lnSpc>
                          <a:spcPct val="115000"/>
                        </a:lnSpc>
                      </a:pPr>
                      <a:r>
                        <a:rPr lang="en-US" sz="1600" dirty="0">
                          <a:solidFill>
                            <a:schemeClr val="tx1">
                              <a:lumMod val="75000"/>
                              <a:lumOff val="25000"/>
                            </a:schemeClr>
                          </a:solidFill>
                          <a:effectLst/>
                          <a:latin typeface="Proxima Nova"/>
                          <a:ea typeface="Arial" panose="020B0604020202020204" pitchFamily="34" charset="0"/>
                        </a:rPr>
                        <a:t>3.59</a:t>
                      </a:r>
                    </a:p>
                  </a:txBody>
                  <a:tcPr marL="68580" marR="68580" marT="0" marB="0">
                    <a:lnL>
                      <a:noFill/>
                    </a:lnL>
                    <a:lnR>
                      <a:noFill/>
                    </a:lnR>
                    <a:lnT>
                      <a:noFill/>
                    </a:lnT>
                    <a:lnB>
                      <a:noFill/>
                    </a:lnB>
                    <a:noFill/>
                  </a:tcPr>
                </a:tc>
                <a:extLst>
                  <a:ext uri="{0D108BD9-81ED-4DB2-BD59-A6C34878D82A}">
                    <a16:rowId xmlns:a16="http://schemas.microsoft.com/office/drawing/2014/main" val="3711274079"/>
                  </a:ext>
                </a:extLst>
              </a:tr>
              <a:tr h="413340">
                <a:tc>
                  <a:txBody>
                    <a:bodyPr/>
                    <a:lstStyle/>
                    <a:p>
                      <a:pPr marL="0" marR="0" algn="ctr">
                        <a:lnSpc>
                          <a:spcPct val="115000"/>
                        </a:lnSpc>
                      </a:pPr>
                      <a:r>
                        <a:rPr lang="en-US" sz="1600" b="1" dirty="0">
                          <a:solidFill>
                            <a:schemeClr val="tx1">
                              <a:lumMod val="75000"/>
                              <a:lumOff val="25000"/>
                            </a:schemeClr>
                          </a:solidFill>
                          <a:effectLst/>
                          <a:latin typeface="Proxima Nova"/>
                          <a:ea typeface="Arial" panose="020B0604020202020204" pitchFamily="34" charset="0"/>
                        </a:rPr>
                        <a:t>95% CI </a:t>
                      </a:r>
                      <a:endParaRPr lang="en-US" sz="1600" dirty="0">
                        <a:solidFill>
                          <a:schemeClr val="tx1">
                            <a:lumMod val="75000"/>
                            <a:lumOff val="25000"/>
                          </a:schemeClr>
                        </a:solidFill>
                        <a:effectLst/>
                        <a:latin typeface="Proxima Nova"/>
                        <a:ea typeface="Arial" panose="020B0604020202020204" pitchFamily="34" charset="0"/>
                      </a:endParaRPr>
                    </a:p>
                  </a:txBody>
                  <a:tcPr marL="63500" marR="63500" marT="0" marB="0">
                    <a:lnL>
                      <a:noFill/>
                    </a:lnL>
                    <a:lnR>
                      <a:noFill/>
                    </a:lnR>
                    <a:lnT>
                      <a:noFill/>
                    </a:lnT>
                    <a:lnB>
                      <a:noFill/>
                    </a:lnB>
                    <a:noFill/>
                  </a:tcPr>
                </a:tc>
                <a:tc>
                  <a:txBody>
                    <a:bodyPr/>
                    <a:lstStyle/>
                    <a:p>
                      <a:pPr marL="0" marR="0" algn="ctr">
                        <a:lnSpc>
                          <a:spcPct val="115000"/>
                        </a:lnSpc>
                      </a:pPr>
                      <a:r>
                        <a:rPr lang="en-US" sz="1600" dirty="0">
                          <a:solidFill>
                            <a:schemeClr val="tx1">
                              <a:lumMod val="75000"/>
                              <a:lumOff val="25000"/>
                            </a:schemeClr>
                          </a:solidFill>
                          <a:effectLst/>
                          <a:latin typeface="Proxima Nova"/>
                          <a:ea typeface="Arial" panose="020B0604020202020204" pitchFamily="34" charset="0"/>
                        </a:rPr>
                        <a:t>3% to 7%</a:t>
                      </a:r>
                    </a:p>
                  </a:txBody>
                  <a:tcPr marL="63500" marR="63500" marT="0" marB="0">
                    <a:lnL>
                      <a:noFill/>
                    </a:lnL>
                    <a:lnR>
                      <a:noFill/>
                    </a:lnR>
                    <a:lnT>
                      <a:noFill/>
                    </a:lnT>
                    <a:lnB>
                      <a:noFill/>
                    </a:lnB>
                    <a:noFill/>
                  </a:tcPr>
                </a:tc>
                <a:tc>
                  <a:txBody>
                    <a:bodyPr/>
                    <a:lstStyle/>
                    <a:p>
                      <a:pPr marL="0" marR="0" algn="ctr">
                        <a:lnSpc>
                          <a:spcPct val="115000"/>
                        </a:lnSpc>
                      </a:pPr>
                      <a:r>
                        <a:rPr lang="en-US" sz="1600" dirty="0">
                          <a:solidFill>
                            <a:schemeClr val="tx1">
                              <a:lumMod val="75000"/>
                              <a:lumOff val="25000"/>
                            </a:schemeClr>
                          </a:solidFill>
                          <a:effectLst/>
                          <a:latin typeface="Proxima Nova"/>
                          <a:ea typeface="Arial" panose="020B0604020202020204" pitchFamily="34" charset="0"/>
                        </a:rPr>
                        <a:t>3.7 to 6.2</a:t>
                      </a:r>
                    </a:p>
                  </a:txBody>
                  <a:tcPr marL="63500" marR="63500" marT="0" marB="0">
                    <a:lnL>
                      <a:noFill/>
                    </a:lnL>
                    <a:lnR>
                      <a:noFill/>
                    </a:lnR>
                    <a:lnT>
                      <a:noFill/>
                    </a:lnT>
                    <a:lnB>
                      <a:noFill/>
                    </a:lnB>
                    <a:noFill/>
                  </a:tcPr>
                </a:tc>
                <a:tc>
                  <a:txBody>
                    <a:bodyPr/>
                    <a:lstStyle/>
                    <a:p>
                      <a:pPr marL="0" marR="0" algn="ctr">
                        <a:lnSpc>
                          <a:spcPct val="115000"/>
                        </a:lnSpc>
                      </a:pPr>
                      <a:r>
                        <a:rPr lang="en-US" sz="1600" dirty="0">
                          <a:solidFill>
                            <a:schemeClr val="tx1">
                              <a:lumMod val="75000"/>
                              <a:lumOff val="25000"/>
                            </a:schemeClr>
                          </a:solidFill>
                          <a:effectLst/>
                          <a:latin typeface="Proxima Nova"/>
                          <a:ea typeface="Arial" panose="020B0604020202020204" pitchFamily="34" charset="0"/>
                        </a:rPr>
                        <a:t>-0.3 to -0.04</a:t>
                      </a:r>
                    </a:p>
                  </a:txBody>
                  <a:tcPr marL="63500" marR="63500" marT="0" marB="0">
                    <a:lnL>
                      <a:noFill/>
                    </a:lnL>
                    <a:lnR>
                      <a:noFill/>
                    </a:lnR>
                    <a:lnT>
                      <a:noFill/>
                    </a:lnT>
                    <a:lnB>
                      <a:noFill/>
                    </a:lnB>
                    <a:noFill/>
                  </a:tcPr>
                </a:tc>
                <a:tc>
                  <a:txBody>
                    <a:bodyPr/>
                    <a:lstStyle/>
                    <a:p>
                      <a:pPr marL="0" marR="0" algn="ctr">
                        <a:lnSpc>
                          <a:spcPct val="115000"/>
                        </a:lnSpc>
                      </a:pPr>
                      <a:r>
                        <a:rPr lang="en-US" sz="1600" dirty="0">
                          <a:solidFill>
                            <a:schemeClr val="tx1">
                              <a:lumMod val="75000"/>
                              <a:lumOff val="25000"/>
                            </a:schemeClr>
                          </a:solidFill>
                          <a:effectLst/>
                          <a:latin typeface="Proxima Nova"/>
                          <a:ea typeface="Arial" panose="020B0604020202020204" pitchFamily="34" charset="0"/>
                        </a:rPr>
                        <a:t>2.9 to 4.2</a:t>
                      </a:r>
                    </a:p>
                  </a:txBody>
                  <a:tcPr marL="68580" marR="68580" marT="0" marB="0">
                    <a:lnL>
                      <a:noFill/>
                    </a:lnL>
                    <a:lnR>
                      <a:noFill/>
                    </a:lnR>
                    <a:lnT>
                      <a:noFill/>
                    </a:lnT>
                    <a:lnB>
                      <a:noFill/>
                    </a:lnB>
                    <a:noFill/>
                  </a:tcPr>
                </a:tc>
                <a:extLst>
                  <a:ext uri="{0D108BD9-81ED-4DB2-BD59-A6C34878D82A}">
                    <a16:rowId xmlns:a16="http://schemas.microsoft.com/office/drawing/2014/main" val="575562862"/>
                  </a:ext>
                </a:extLst>
              </a:tr>
              <a:tr h="413340">
                <a:tc>
                  <a:txBody>
                    <a:bodyPr/>
                    <a:lstStyle/>
                    <a:p>
                      <a:pPr marL="0" marR="0" algn="ctr">
                        <a:lnSpc>
                          <a:spcPct val="115000"/>
                        </a:lnSpc>
                      </a:pPr>
                      <a:r>
                        <a:rPr lang="en-US" sz="1600" b="1" dirty="0">
                          <a:solidFill>
                            <a:schemeClr val="tx1">
                              <a:lumMod val="75000"/>
                              <a:lumOff val="25000"/>
                            </a:schemeClr>
                          </a:solidFill>
                          <a:effectLst/>
                          <a:latin typeface="Proxima Nova"/>
                          <a:ea typeface="Arial" panose="020B0604020202020204" pitchFamily="34" charset="0"/>
                        </a:rPr>
                        <a:t> p-value</a:t>
                      </a:r>
                      <a:endParaRPr lang="en-US" sz="1600" dirty="0">
                        <a:solidFill>
                          <a:schemeClr val="tx1">
                            <a:lumMod val="75000"/>
                            <a:lumOff val="25000"/>
                          </a:schemeClr>
                        </a:solidFill>
                        <a:effectLst/>
                        <a:latin typeface="Proxima Nova"/>
                        <a:ea typeface="Arial" panose="020B0604020202020204" pitchFamily="34" charset="0"/>
                      </a:endParaRPr>
                    </a:p>
                  </a:txBody>
                  <a:tcPr marL="63500" marR="6350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pPr>
                      <a:r>
                        <a:rPr lang="en-US" sz="1600" dirty="0">
                          <a:solidFill>
                            <a:schemeClr val="tx1">
                              <a:lumMod val="75000"/>
                              <a:lumOff val="25000"/>
                            </a:schemeClr>
                          </a:solidFill>
                          <a:effectLst/>
                          <a:latin typeface="Proxima Nova"/>
                          <a:ea typeface="Arial" panose="020B0604020202020204" pitchFamily="34" charset="0"/>
                        </a:rPr>
                        <a:t>&lt;0.001</a:t>
                      </a:r>
                    </a:p>
                  </a:txBody>
                  <a:tcPr marL="63500" marR="6350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pPr>
                      <a:r>
                        <a:rPr lang="en-US" sz="1600" dirty="0">
                          <a:solidFill>
                            <a:schemeClr val="tx1">
                              <a:lumMod val="75000"/>
                              <a:lumOff val="25000"/>
                            </a:schemeClr>
                          </a:solidFill>
                          <a:effectLst/>
                          <a:latin typeface="Proxima Nova"/>
                          <a:ea typeface="Arial" panose="020B0604020202020204" pitchFamily="34" charset="0"/>
                        </a:rPr>
                        <a:t>&lt;0.001</a:t>
                      </a:r>
                    </a:p>
                  </a:txBody>
                  <a:tcPr marL="63500" marR="6350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pPr>
                      <a:r>
                        <a:rPr lang="en-US" sz="1600" dirty="0">
                          <a:solidFill>
                            <a:schemeClr val="tx1">
                              <a:lumMod val="75000"/>
                              <a:lumOff val="25000"/>
                            </a:schemeClr>
                          </a:solidFill>
                          <a:effectLst/>
                          <a:latin typeface="Proxima Nova"/>
                          <a:ea typeface="Arial" panose="020B0604020202020204" pitchFamily="34" charset="0"/>
                        </a:rPr>
                        <a:t>0.012</a:t>
                      </a:r>
                    </a:p>
                  </a:txBody>
                  <a:tcPr marL="63500" marR="6350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pPr>
                      <a:r>
                        <a:rPr lang="en-US" sz="1600" dirty="0">
                          <a:solidFill>
                            <a:schemeClr val="tx1">
                              <a:lumMod val="75000"/>
                              <a:lumOff val="25000"/>
                            </a:schemeClr>
                          </a:solidFill>
                          <a:effectLst/>
                          <a:latin typeface="Proxima Nova"/>
                          <a:ea typeface="Arial" panose="020B0604020202020204" pitchFamily="34" charset="0"/>
                        </a:rPr>
                        <a:t>&lt;0.001</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6052555"/>
                  </a:ext>
                </a:extLst>
              </a:tr>
            </a:tbl>
          </a:graphicData>
        </a:graphic>
      </p:graphicFrame>
      <p:sp>
        <p:nvSpPr>
          <p:cNvPr id="7" name="Rectangle 1">
            <a:extLst>
              <a:ext uri="{FF2B5EF4-FFF2-40B4-BE49-F238E27FC236}">
                <a16:creationId xmlns:a16="http://schemas.microsoft.com/office/drawing/2014/main" id="{03680FC6-991D-2CB6-B6B5-9084AEBAEC5D}"/>
              </a:ext>
            </a:extLst>
          </p:cNvPr>
          <p:cNvSpPr>
            <a:spLocks noChangeArrowheads="1"/>
          </p:cNvSpPr>
          <p:nvPr/>
        </p:nvSpPr>
        <p:spPr bwMode="auto">
          <a:xfrm>
            <a:off x="3126142" y="1975848"/>
            <a:ext cx="59397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lumMod val="75000"/>
                    <a:lumOff val="25000"/>
                  </a:schemeClr>
                </a:solidFill>
                <a:effectLst/>
                <a:latin typeface="Proxima Nova"/>
                <a:ea typeface="Arial" panose="020B0604020202020204" pitchFamily="34" charset="0"/>
              </a:rPr>
              <a:t>Average Treatment Effect Estimates </a:t>
            </a:r>
            <a:endParaRPr kumimoji="0" lang="en-US" altLang="en-US" sz="2400" b="0" i="0" u="none" strike="noStrike" cap="none" normalizeH="0" baseline="0" dirty="0">
              <a:ln>
                <a:noFill/>
              </a:ln>
              <a:solidFill>
                <a:schemeClr val="tx1">
                  <a:lumMod val="75000"/>
                  <a:lumOff val="25000"/>
                </a:schemeClr>
              </a:solidFill>
              <a:effectLst/>
              <a:latin typeface="Proxima Nova"/>
            </a:endParaRPr>
          </a:p>
        </p:txBody>
      </p:sp>
      <p:sp>
        <p:nvSpPr>
          <p:cNvPr id="8" name="TextBox 7">
            <a:extLst>
              <a:ext uri="{FF2B5EF4-FFF2-40B4-BE49-F238E27FC236}">
                <a16:creationId xmlns:a16="http://schemas.microsoft.com/office/drawing/2014/main" id="{D9274E5E-45D2-9377-9DD6-32F6B509597A}"/>
              </a:ext>
            </a:extLst>
          </p:cNvPr>
          <p:cNvSpPr txBox="1"/>
          <p:nvPr/>
        </p:nvSpPr>
        <p:spPr>
          <a:xfrm>
            <a:off x="708948" y="5897739"/>
            <a:ext cx="8583562" cy="369332"/>
          </a:xfrm>
          <a:prstGeom prst="rect">
            <a:avLst/>
          </a:prstGeom>
          <a:noFill/>
        </p:spPr>
        <p:txBody>
          <a:bodyPr wrap="square" rtlCol="0">
            <a:spAutoFit/>
          </a:bodyPr>
          <a:lstStyle/>
          <a:p>
            <a:r>
              <a:rPr lang="en-US" dirty="0"/>
              <a:t>Stata V. 18 </a:t>
            </a:r>
            <a:r>
              <a:rPr lang="en-US" dirty="0">
                <a:sym typeface="Wingdings" panose="05000000000000000000" pitchFamily="2" charset="2"/>
              </a:rPr>
              <a:t></a:t>
            </a:r>
            <a:r>
              <a:rPr lang="en-US" dirty="0"/>
              <a:t> teffects psmatch </a:t>
            </a:r>
          </a:p>
        </p:txBody>
      </p:sp>
    </p:spTree>
    <p:extLst>
      <p:ext uri="{BB962C8B-B14F-4D97-AF65-F5344CB8AC3E}">
        <p14:creationId xmlns:p14="http://schemas.microsoft.com/office/powerpoint/2010/main" val="3396492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2B1BE-72BE-3B3A-A923-1726986D3EB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DE1C5D1-04AC-754F-E5AC-9AE75876F5E4}"/>
              </a:ext>
            </a:extLst>
          </p:cNvPr>
          <p:cNvSpPr>
            <a:spLocks noGrp="1" noRot="1" noMove="1" noResize="1" noEditPoints="1" noAdjustHandles="1" noChangeArrowheads="1" noChangeShapeType="1"/>
          </p:cNvSpPr>
          <p:nvPr/>
        </p:nvSpPr>
        <p:spPr>
          <a:xfrm>
            <a:off x="0" y="0"/>
            <a:ext cx="12192000" cy="1750142"/>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F6A401-FA70-0A99-F76E-3DDDB861DBA2}"/>
              </a:ext>
            </a:extLst>
          </p:cNvPr>
          <p:cNvSpPr>
            <a:spLocks noGrp="1"/>
          </p:cNvSpPr>
          <p:nvPr>
            <p:ph type="ctrTitle"/>
          </p:nvPr>
        </p:nvSpPr>
        <p:spPr>
          <a:xfrm>
            <a:off x="1524000" y="456538"/>
            <a:ext cx="9144000" cy="837066"/>
          </a:xfrm>
        </p:spPr>
        <p:txBody>
          <a:bodyPr>
            <a:normAutofit fontScale="90000"/>
          </a:bodyPr>
          <a:lstStyle/>
          <a:p>
            <a:r>
              <a:rPr lang="en-US" b="1" dirty="0">
                <a:solidFill>
                  <a:schemeClr val="bg1"/>
                </a:solidFill>
              </a:rPr>
              <a:t>Limitations</a:t>
            </a:r>
          </a:p>
        </p:txBody>
      </p:sp>
      <p:sp>
        <p:nvSpPr>
          <p:cNvPr id="6" name="Rectangle 5">
            <a:extLst>
              <a:ext uri="{FF2B5EF4-FFF2-40B4-BE49-F238E27FC236}">
                <a16:creationId xmlns:a16="http://schemas.microsoft.com/office/drawing/2014/main" id="{E14BE150-CAD4-0AC3-EFEE-9F97BCCE7577}"/>
              </a:ext>
            </a:extLst>
          </p:cNvPr>
          <p:cNvSpPr>
            <a:spLocks noGrp="1" noRot="1" noMove="1" noResize="1" noEditPoints="1" noAdjustHandles="1" noChangeArrowheads="1" noChangeShapeType="1"/>
          </p:cNvSpPr>
          <p:nvPr/>
        </p:nvSpPr>
        <p:spPr>
          <a:xfrm>
            <a:off x="0" y="6538943"/>
            <a:ext cx="12192000" cy="3103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AAF1446-8538-AB64-5E07-0599166AEFE1}"/>
              </a:ext>
            </a:extLst>
          </p:cNvPr>
          <p:cNvSpPr txBox="1"/>
          <p:nvPr/>
        </p:nvSpPr>
        <p:spPr>
          <a:xfrm>
            <a:off x="1101212" y="2108476"/>
            <a:ext cx="9989575" cy="2639249"/>
          </a:xfrm>
          <a:prstGeom prst="rect">
            <a:avLst/>
          </a:prstGeom>
          <a:noFill/>
        </p:spPr>
        <p:txBody>
          <a:bodyPr wrap="square">
            <a:spAutoFit/>
          </a:bodyPr>
          <a:lstStyle/>
          <a:p>
            <a:pPr marL="342900" indent="-342900">
              <a:lnSpc>
                <a:spcPct val="110000"/>
              </a:lnSpc>
              <a:spcBef>
                <a:spcPct val="10000"/>
              </a:spcBef>
              <a:buFont typeface="Arial" panose="020B0604020202020204" pitchFamily="34" charset="0"/>
              <a:buChar char="•"/>
              <a:defRPr/>
            </a:pPr>
            <a:r>
              <a:rPr lang="en-US" sz="2400" dirty="0">
                <a:latin typeface="Proxima Nova"/>
                <a:cs typeface="Times New Roman" charset="0"/>
              </a:rPr>
              <a:t>Prescription fills are a surrogate for actual use </a:t>
            </a:r>
          </a:p>
          <a:p>
            <a:pPr>
              <a:lnSpc>
                <a:spcPct val="110000"/>
              </a:lnSpc>
              <a:spcBef>
                <a:spcPct val="10000"/>
              </a:spcBef>
              <a:defRPr/>
            </a:pPr>
            <a:endParaRPr lang="en-US" sz="2400" dirty="0">
              <a:latin typeface="Proxima Nova"/>
              <a:cs typeface="Times New Roman" charset="0"/>
            </a:endParaRPr>
          </a:p>
          <a:p>
            <a:pPr marL="342900" indent="-342900">
              <a:lnSpc>
                <a:spcPct val="110000"/>
              </a:lnSpc>
              <a:spcBef>
                <a:spcPct val="10000"/>
              </a:spcBef>
              <a:buFont typeface="Arial" panose="020B0604020202020204" pitchFamily="34" charset="0"/>
              <a:buChar char="•"/>
              <a:defRPr/>
            </a:pPr>
            <a:r>
              <a:rPr lang="en-US" sz="2400" dirty="0">
                <a:latin typeface="Proxima Nova"/>
                <a:cs typeface="Times New Roman" charset="0"/>
              </a:rPr>
              <a:t>Overlap between buprenorphine use for OUD and pain</a:t>
            </a:r>
          </a:p>
          <a:p>
            <a:pPr>
              <a:lnSpc>
                <a:spcPct val="110000"/>
              </a:lnSpc>
              <a:spcBef>
                <a:spcPct val="10000"/>
              </a:spcBef>
              <a:defRPr/>
            </a:pPr>
            <a:endParaRPr lang="en-US" sz="2400" dirty="0">
              <a:latin typeface="Proxima Nova"/>
              <a:cs typeface="Times New Roman" charset="0"/>
            </a:endParaRPr>
          </a:p>
          <a:p>
            <a:pPr marL="342900" indent="-342900">
              <a:lnSpc>
                <a:spcPct val="110000"/>
              </a:lnSpc>
              <a:spcBef>
                <a:spcPct val="10000"/>
              </a:spcBef>
              <a:buFont typeface="Arial" panose="020B0604020202020204" pitchFamily="34" charset="0"/>
              <a:buChar char="•"/>
              <a:defRPr/>
            </a:pPr>
            <a:r>
              <a:rPr lang="en-US" sz="2400" dirty="0">
                <a:latin typeface="Proxima Nova"/>
                <a:cs typeface="Times New Roman" charset="0"/>
              </a:rPr>
              <a:t>Marketscan commercial claims may not reflect the experience of persons with Medicare, Medicaid, or non-private insurance</a:t>
            </a:r>
          </a:p>
        </p:txBody>
      </p:sp>
    </p:spTree>
    <p:extLst>
      <p:ext uri="{BB962C8B-B14F-4D97-AF65-F5344CB8AC3E}">
        <p14:creationId xmlns:p14="http://schemas.microsoft.com/office/powerpoint/2010/main" val="235855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A0554-2B05-3A6A-8AF0-4513D929293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4B7C540-23A7-E8E3-B253-9E35CF7B237F}"/>
              </a:ext>
            </a:extLst>
          </p:cNvPr>
          <p:cNvSpPr>
            <a:spLocks noGrp="1" noRot="1" noMove="1" noResize="1" noEditPoints="1" noAdjustHandles="1" noChangeArrowheads="1" noChangeShapeType="1"/>
          </p:cNvSpPr>
          <p:nvPr/>
        </p:nvSpPr>
        <p:spPr>
          <a:xfrm>
            <a:off x="0" y="0"/>
            <a:ext cx="12192000" cy="1750142"/>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0F9A8F-C707-769D-F13E-AA312763680E}"/>
              </a:ext>
            </a:extLst>
          </p:cNvPr>
          <p:cNvSpPr>
            <a:spLocks noGrp="1"/>
          </p:cNvSpPr>
          <p:nvPr>
            <p:ph type="ctrTitle"/>
          </p:nvPr>
        </p:nvSpPr>
        <p:spPr>
          <a:xfrm>
            <a:off x="1524000" y="456538"/>
            <a:ext cx="9144000" cy="837066"/>
          </a:xfrm>
        </p:spPr>
        <p:txBody>
          <a:bodyPr>
            <a:normAutofit fontScale="90000"/>
          </a:bodyPr>
          <a:lstStyle/>
          <a:p>
            <a:r>
              <a:rPr lang="en-US" b="1" dirty="0">
                <a:solidFill>
                  <a:schemeClr val="bg1"/>
                </a:solidFill>
              </a:rPr>
              <a:t>Conclusions</a:t>
            </a:r>
          </a:p>
        </p:txBody>
      </p:sp>
      <p:sp>
        <p:nvSpPr>
          <p:cNvPr id="6" name="Rectangle 5">
            <a:extLst>
              <a:ext uri="{FF2B5EF4-FFF2-40B4-BE49-F238E27FC236}">
                <a16:creationId xmlns:a16="http://schemas.microsoft.com/office/drawing/2014/main" id="{BBC250EF-91C8-C68A-F7D3-4423D79FF822}"/>
              </a:ext>
            </a:extLst>
          </p:cNvPr>
          <p:cNvSpPr>
            <a:spLocks noGrp="1" noRot="1" noMove="1" noResize="1" noEditPoints="1" noAdjustHandles="1" noChangeArrowheads="1" noChangeShapeType="1"/>
          </p:cNvSpPr>
          <p:nvPr/>
        </p:nvSpPr>
        <p:spPr>
          <a:xfrm>
            <a:off x="0" y="6538943"/>
            <a:ext cx="12192000" cy="3103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FF72CF3-7A12-3771-2FAA-FC8C181DC1E9}"/>
              </a:ext>
            </a:extLst>
          </p:cNvPr>
          <p:cNvSpPr txBox="1"/>
          <p:nvPr/>
        </p:nvSpPr>
        <p:spPr>
          <a:xfrm>
            <a:off x="1524000" y="2206680"/>
            <a:ext cx="9144000" cy="3525645"/>
          </a:xfrm>
          <a:prstGeom prst="rect">
            <a:avLst/>
          </a:prstGeom>
          <a:noFill/>
        </p:spPr>
        <p:txBody>
          <a:bodyPr wrap="square">
            <a:spAutoFit/>
          </a:bodyPr>
          <a:lstStyle/>
          <a:p>
            <a:pPr>
              <a:lnSpc>
                <a:spcPct val="110000"/>
              </a:lnSpc>
              <a:spcBef>
                <a:spcPct val="10000"/>
              </a:spcBef>
              <a:defRPr/>
            </a:pPr>
            <a:r>
              <a:rPr lang="en-US" sz="2400" b="1" dirty="0">
                <a:solidFill>
                  <a:schemeClr val="tx1">
                    <a:lumMod val="75000"/>
                    <a:lumOff val="25000"/>
                  </a:schemeClr>
                </a:solidFill>
                <a:latin typeface="Proxima Nova"/>
                <a:cs typeface="Times New Roman" charset="0"/>
              </a:rPr>
              <a:t>Among individuals on medications for the treatment of OUD, we found that surgery was associated with: </a:t>
            </a:r>
          </a:p>
          <a:p>
            <a:pPr>
              <a:lnSpc>
                <a:spcPct val="110000"/>
              </a:lnSpc>
              <a:spcBef>
                <a:spcPct val="10000"/>
              </a:spcBef>
              <a:defRPr/>
            </a:pPr>
            <a:endParaRPr lang="en-US" sz="2400" dirty="0">
              <a:solidFill>
                <a:schemeClr val="tx1">
                  <a:lumMod val="75000"/>
                  <a:lumOff val="25000"/>
                </a:schemeClr>
              </a:solidFill>
              <a:latin typeface="Proxima Nova"/>
              <a:cs typeface="Times New Roman" charset="0"/>
            </a:endParaRPr>
          </a:p>
          <a:p>
            <a:pPr marL="285750" indent="-285750">
              <a:lnSpc>
                <a:spcPct val="110000"/>
              </a:lnSpc>
              <a:spcBef>
                <a:spcPct val="10000"/>
              </a:spcBef>
              <a:buFont typeface="Arial" panose="020B0604020202020204" pitchFamily="34" charset="0"/>
              <a:buChar char="•"/>
              <a:defRPr/>
            </a:pPr>
            <a:r>
              <a:rPr lang="en-US" sz="2400" dirty="0">
                <a:solidFill>
                  <a:schemeClr val="tx1">
                    <a:lumMod val="75000"/>
                    <a:lumOff val="25000"/>
                  </a:schemeClr>
                </a:solidFill>
                <a:latin typeface="Proxima Nova"/>
                <a:cs typeface="Times New Roman" charset="0"/>
              </a:rPr>
              <a:t>A greater risk of treatment gaps</a:t>
            </a:r>
          </a:p>
          <a:p>
            <a:pPr marL="285750" indent="-285750">
              <a:lnSpc>
                <a:spcPct val="110000"/>
              </a:lnSpc>
              <a:spcBef>
                <a:spcPct val="10000"/>
              </a:spcBef>
              <a:buFont typeface="Arial" panose="020B0604020202020204" pitchFamily="34" charset="0"/>
              <a:buChar char="•"/>
              <a:defRPr/>
            </a:pPr>
            <a:r>
              <a:rPr lang="en-US" sz="2400" dirty="0">
                <a:solidFill>
                  <a:schemeClr val="tx1">
                    <a:lumMod val="75000"/>
                    <a:lumOff val="25000"/>
                  </a:schemeClr>
                </a:solidFill>
                <a:latin typeface="Proxima Nova"/>
                <a:cs typeface="Times New Roman" charset="0"/>
              </a:rPr>
              <a:t>Delays in time to first prescription fill</a:t>
            </a:r>
          </a:p>
          <a:p>
            <a:pPr marL="285750" indent="-285750">
              <a:lnSpc>
                <a:spcPct val="110000"/>
              </a:lnSpc>
              <a:spcBef>
                <a:spcPct val="10000"/>
              </a:spcBef>
              <a:buFont typeface="Arial" panose="020B0604020202020204" pitchFamily="34" charset="0"/>
              <a:buChar char="•"/>
              <a:defRPr/>
            </a:pPr>
            <a:r>
              <a:rPr lang="en-US" sz="2400" dirty="0">
                <a:solidFill>
                  <a:schemeClr val="tx1">
                    <a:lumMod val="75000"/>
                    <a:lumOff val="25000"/>
                  </a:schemeClr>
                </a:solidFill>
                <a:latin typeface="Proxima Nova"/>
                <a:cs typeface="Times New Roman" charset="0"/>
              </a:rPr>
              <a:t>More untreated days </a:t>
            </a:r>
          </a:p>
          <a:p>
            <a:pPr marL="285750" indent="-285750">
              <a:lnSpc>
                <a:spcPct val="110000"/>
              </a:lnSpc>
              <a:spcBef>
                <a:spcPct val="10000"/>
              </a:spcBef>
              <a:buFont typeface="Arial" panose="020B0604020202020204" pitchFamily="34" charset="0"/>
              <a:buChar char="•"/>
              <a:defRPr/>
            </a:pPr>
            <a:r>
              <a:rPr lang="en-US" sz="2400" dirty="0">
                <a:solidFill>
                  <a:schemeClr val="tx1">
                    <a:lumMod val="75000"/>
                    <a:lumOff val="25000"/>
                  </a:schemeClr>
                </a:solidFill>
                <a:latin typeface="Proxima Nova"/>
                <a:cs typeface="Times New Roman" charset="0"/>
              </a:rPr>
              <a:t>Fewer prescriptions for medications for OUD</a:t>
            </a:r>
          </a:p>
          <a:p>
            <a:pPr marL="285750" indent="-285750">
              <a:lnSpc>
                <a:spcPct val="110000"/>
              </a:lnSpc>
              <a:spcBef>
                <a:spcPct val="10000"/>
              </a:spcBef>
              <a:buFont typeface="Arial" panose="020B0604020202020204" pitchFamily="34" charset="0"/>
              <a:buChar char="•"/>
              <a:defRPr/>
            </a:pPr>
            <a:endParaRPr lang="en-US" sz="2400" dirty="0">
              <a:solidFill>
                <a:schemeClr val="tx1">
                  <a:lumMod val="75000"/>
                  <a:lumOff val="25000"/>
                </a:schemeClr>
              </a:solidFill>
              <a:latin typeface="Proxima Nova"/>
              <a:cs typeface="Times New Roman" charset="0"/>
            </a:endParaRPr>
          </a:p>
        </p:txBody>
      </p:sp>
    </p:spTree>
    <p:extLst>
      <p:ext uri="{BB962C8B-B14F-4D97-AF65-F5344CB8AC3E}">
        <p14:creationId xmlns:p14="http://schemas.microsoft.com/office/powerpoint/2010/main" val="2276342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F2A4A-B7E2-AEEE-23D7-F1F3C1A6771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DE95C32-8866-9D00-AA77-FF5867D1A6F0}"/>
              </a:ext>
            </a:extLst>
          </p:cNvPr>
          <p:cNvSpPr>
            <a:spLocks noGrp="1" noRot="1" noMove="1" noResize="1" noEditPoints="1" noAdjustHandles="1" noChangeArrowheads="1" noChangeShapeType="1"/>
          </p:cNvSpPr>
          <p:nvPr/>
        </p:nvSpPr>
        <p:spPr>
          <a:xfrm>
            <a:off x="0" y="0"/>
            <a:ext cx="12192000" cy="1750142"/>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FF2EEA-62A4-FA3A-E411-CAE617647FCE}"/>
              </a:ext>
            </a:extLst>
          </p:cNvPr>
          <p:cNvSpPr>
            <a:spLocks noGrp="1"/>
          </p:cNvSpPr>
          <p:nvPr>
            <p:ph type="ctrTitle"/>
          </p:nvPr>
        </p:nvSpPr>
        <p:spPr>
          <a:xfrm>
            <a:off x="1524000" y="456538"/>
            <a:ext cx="9144000" cy="837066"/>
          </a:xfrm>
        </p:spPr>
        <p:txBody>
          <a:bodyPr>
            <a:normAutofit fontScale="90000"/>
          </a:bodyPr>
          <a:lstStyle/>
          <a:p>
            <a:r>
              <a:rPr lang="en-US" b="1" dirty="0">
                <a:solidFill>
                  <a:schemeClr val="bg1"/>
                </a:solidFill>
              </a:rPr>
              <a:t>References</a:t>
            </a:r>
          </a:p>
        </p:txBody>
      </p:sp>
      <p:sp>
        <p:nvSpPr>
          <p:cNvPr id="6" name="Rectangle 5">
            <a:extLst>
              <a:ext uri="{FF2B5EF4-FFF2-40B4-BE49-F238E27FC236}">
                <a16:creationId xmlns:a16="http://schemas.microsoft.com/office/drawing/2014/main" id="{65CA389B-F011-F53C-D7AC-9F6B839F9D87}"/>
              </a:ext>
            </a:extLst>
          </p:cNvPr>
          <p:cNvSpPr>
            <a:spLocks noGrp="1" noRot="1" noMove="1" noResize="1" noEditPoints="1" noAdjustHandles="1" noChangeArrowheads="1" noChangeShapeType="1"/>
          </p:cNvSpPr>
          <p:nvPr/>
        </p:nvSpPr>
        <p:spPr>
          <a:xfrm>
            <a:off x="0" y="6538943"/>
            <a:ext cx="12192000" cy="3103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BAB9DDB-E450-8813-2299-AF67966BEA83}"/>
              </a:ext>
            </a:extLst>
          </p:cNvPr>
          <p:cNvSpPr txBox="1"/>
          <p:nvPr/>
        </p:nvSpPr>
        <p:spPr>
          <a:xfrm>
            <a:off x="508000" y="2105372"/>
            <a:ext cx="11379200" cy="3995004"/>
          </a:xfrm>
          <a:prstGeom prst="rect">
            <a:avLst/>
          </a:prstGeom>
          <a:noFill/>
        </p:spPr>
        <p:txBody>
          <a:bodyPr wrap="square">
            <a:spAutoFit/>
          </a:bodyPr>
          <a:lstStyle/>
          <a:p>
            <a:pPr marL="342900" indent="-342900">
              <a:lnSpc>
                <a:spcPct val="110000"/>
              </a:lnSpc>
              <a:spcBef>
                <a:spcPct val="10000"/>
              </a:spcBef>
              <a:buFont typeface="Arial" panose="020B0604020202020204" pitchFamily="34" charset="0"/>
              <a:buChar char="•"/>
              <a:defRPr/>
            </a:pPr>
            <a:r>
              <a:rPr lang="en-US" sz="1200" b="0" i="0" dirty="0">
                <a:solidFill>
                  <a:srgbClr val="212121"/>
                </a:solidFill>
                <a:effectLst/>
                <a:latin typeface="Proxima Nova"/>
              </a:rPr>
              <a:t>Song Y, Tang R, Roses RE, et al. Opioid Use Disorder is Associated With Complications and Increased Length of Stay After Major Abdominal Surgery. Ann Surg. 2021;274(6):992-1000. doi:10.1097/SLA.0000000000003697</a:t>
            </a:r>
          </a:p>
          <a:p>
            <a:pPr marL="342900" indent="-342900">
              <a:lnSpc>
                <a:spcPct val="110000"/>
              </a:lnSpc>
              <a:spcBef>
                <a:spcPct val="10000"/>
              </a:spcBef>
              <a:buFont typeface="Arial" panose="020B0604020202020204" pitchFamily="34" charset="0"/>
              <a:buChar char="•"/>
              <a:defRPr/>
            </a:pPr>
            <a:r>
              <a:rPr lang="en-US" sz="1200" b="0" i="0" dirty="0">
                <a:solidFill>
                  <a:srgbClr val="212121"/>
                </a:solidFill>
                <a:effectLst/>
                <a:latin typeface="Proxima Nova"/>
              </a:rPr>
              <a:t>Dewan KC, Dewan KS, Idrees JJ, et al. Trends and Outcomes of Cardiovascular Surgery in Patients With Opioid Use Disorders. JAMA Surg. 2019;154(3):232-240. doi:10.1001/jamasurg.2018.4608</a:t>
            </a:r>
          </a:p>
          <a:p>
            <a:pPr marL="342900" indent="-342900">
              <a:lnSpc>
                <a:spcPct val="110000"/>
              </a:lnSpc>
              <a:spcBef>
                <a:spcPct val="10000"/>
              </a:spcBef>
              <a:buFont typeface="Arial" panose="020B0604020202020204" pitchFamily="34" charset="0"/>
              <a:buChar char="•"/>
              <a:defRPr/>
            </a:pPr>
            <a:r>
              <a:rPr lang="en-US" sz="1200" b="0" i="0" dirty="0">
                <a:solidFill>
                  <a:srgbClr val="212121"/>
                </a:solidFill>
                <a:effectLst/>
                <a:latin typeface="Proxima Nova"/>
              </a:rPr>
              <a:t>Kohan L, Potru S, Barreveld AM, et al. Buprenorphine management in the perioperative period: educational review and recommendations from a multisociety expert panel. </a:t>
            </a:r>
            <a:r>
              <a:rPr lang="en-US" sz="1200" b="0" i="1" dirty="0">
                <a:solidFill>
                  <a:srgbClr val="212121"/>
                </a:solidFill>
                <a:effectLst/>
                <a:latin typeface="Proxima Nova"/>
              </a:rPr>
              <a:t>Reg Anesth Pain Med</a:t>
            </a:r>
            <a:r>
              <a:rPr lang="en-US" sz="1200" b="0" i="0" dirty="0">
                <a:solidFill>
                  <a:srgbClr val="212121"/>
                </a:solidFill>
                <a:effectLst/>
                <a:latin typeface="Proxima Nova"/>
              </a:rPr>
              <a:t>. 2021;46(10):840-859. doi:10.1136/rapm-2021-103007</a:t>
            </a:r>
          </a:p>
          <a:p>
            <a:pPr marL="342900" indent="-342900">
              <a:lnSpc>
                <a:spcPct val="110000"/>
              </a:lnSpc>
              <a:spcBef>
                <a:spcPct val="10000"/>
              </a:spcBef>
              <a:buFont typeface="Arial" panose="020B0604020202020204" pitchFamily="34" charset="0"/>
              <a:buChar char="•"/>
              <a:defRPr/>
            </a:pPr>
            <a:r>
              <a:rPr lang="en-US" sz="1200" dirty="0">
                <a:solidFill>
                  <a:srgbClr val="212121"/>
                </a:solidFill>
                <a:latin typeface="Proxima Nova"/>
              </a:rPr>
              <a:t>Center for Substance Abuse Treatment. Clinical Guidelines for the Use of Buprenorphine in the Treatment of Opioid Addiction. Rockville (MD): Substance Abuse and Mental Health Services Administration (US); 2004.</a:t>
            </a:r>
          </a:p>
          <a:p>
            <a:pPr marL="342900" indent="-342900">
              <a:lnSpc>
                <a:spcPct val="110000"/>
              </a:lnSpc>
              <a:spcBef>
                <a:spcPct val="10000"/>
              </a:spcBef>
              <a:buFont typeface="Arial" panose="020B0604020202020204" pitchFamily="34" charset="0"/>
              <a:buChar char="•"/>
              <a:defRPr/>
            </a:pPr>
            <a:r>
              <a:rPr lang="en-US" sz="1200" dirty="0">
                <a:solidFill>
                  <a:srgbClr val="212121"/>
                </a:solidFill>
                <a:latin typeface="Proxima Nova"/>
              </a:rPr>
              <a:t>Dawson T, Liberto J, Gordon A, Saxon A, Hadidi D, Nazario M. Perioperative Pain Management and Guidance for Patients on Chronic Buprenorphine Therapy Undergoing Elective or Emergent Procedrues. Published Feb 2022. Accessed November 11, 2024.</a:t>
            </a:r>
            <a:r>
              <a:rPr lang="en-US" sz="1200" dirty="0">
                <a:solidFill>
                  <a:schemeClr val="tx1">
                    <a:lumMod val="75000"/>
                    <a:lumOff val="25000"/>
                  </a:schemeClr>
                </a:solidFill>
                <a:latin typeface="Proxima Nova"/>
              </a:rPr>
              <a:t> https://www.va.gov/formularyadvisor/DOC_PDF/CRE_Buprenorphine_Perioperative_Guidance _FEB2022.pdf</a:t>
            </a:r>
          </a:p>
          <a:p>
            <a:pPr marL="342900" indent="-342900">
              <a:lnSpc>
                <a:spcPct val="110000"/>
              </a:lnSpc>
              <a:spcBef>
                <a:spcPct val="10000"/>
              </a:spcBef>
              <a:buFont typeface="Arial" panose="020B0604020202020204" pitchFamily="34" charset="0"/>
              <a:buChar char="•"/>
              <a:defRPr/>
            </a:pPr>
            <a:r>
              <a:rPr lang="en-US" sz="1200" dirty="0">
                <a:solidFill>
                  <a:schemeClr val="tx1">
                    <a:lumMod val="75000"/>
                    <a:lumOff val="25000"/>
                  </a:schemeClr>
                </a:solidFill>
                <a:latin typeface="Proxima Nova"/>
              </a:rPr>
              <a:t>Mariano ER, Dickerson DM, Szokol JW, et al. A multisociety organizational consensus process to define guiding principles for acute perioperative pain management. Reg Anesth Pain Med. 2022;47(2):118-127. doi:10.1136/rapm-2021-103083</a:t>
            </a:r>
          </a:p>
          <a:p>
            <a:pPr marL="342900" indent="-342900">
              <a:lnSpc>
                <a:spcPct val="110000"/>
              </a:lnSpc>
              <a:spcBef>
                <a:spcPct val="10000"/>
              </a:spcBef>
              <a:buFont typeface="Arial" panose="020B0604020202020204" pitchFamily="34" charset="0"/>
              <a:buChar char="•"/>
              <a:defRPr/>
            </a:pPr>
            <a:r>
              <a:rPr lang="en-US" sz="1200" dirty="0">
                <a:solidFill>
                  <a:schemeClr val="tx1">
                    <a:lumMod val="75000"/>
                    <a:lumOff val="25000"/>
                  </a:schemeClr>
                </a:solidFill>
                <a:latin typeface="Proxima Nova"/>
              </a:rPr>
              <a:t>Department of Veterans Affairs. Guidelines for the Perioperative Management of Buprenorphine. Published February 2022. Accessed November 11, 2024. https://www.va.gov/formularyadvisor/DOC_PDF/CRE_Periop_BUPRENORPHINE _Algorithm_FEB2022.pdf. </a:t>
            </a:r>
          </a:p>
          <a:p>
            <a:pPr marL="342900" indent="-342900">
              <a:lnSpc>
                <a:spcPct val="110000"/>
              </a:lnSpc>
              <a:spcBef>
                <a:spcPct val="10000"/>
              </a:spcBef>
              <a:buFont typeface="Arial" panose="020B0604020202020204" pitchFamily="34" charset="0"/>
              <a:buChar char="•"/>
              <a:defRPr/>
            </a:pPr>
            <a:r>
              <a:rPr lang="en-US" sz="1200" dirty="0">
                <a:solidFill>
                  <a:schemeClr val="tx1">
                    <a:lumMod val="75000"/>
                    <a:lumOff val="25000"/>
                  </a:schemeClr>
                </a:solidFill>
                <a:latin typeface="Proxima Nova"/>
              </a:rPr>
              <a:t>Anderson TA, Quaye ANA, Ward EN, Wilens TE, Hilliard PE, Brummett CM. To Stop or Not, That Is the Question: Acute Pain Management for the Patient on Chronic Buprenorphine. Anesthesiology. 2017;126(6):1180-1186. doi:10.1097/ALN.0000000000001633</a:t>
            </a:r>
          </a:p>
          <a:p>
            <a:pPr>
              <a:lnSpc>
                <a:spcPct val="110000"/>
              </a:lnSpc>
              <a:spcBef>
                <a:spcPct val="10000"/>
              </a:spcBef>
              <a:defRPr/>
            </a:pPr>
            <a:endParaRPr lang="en-US" sz="1800" dirty="0">
              <a:cs typeface="Times New Roman" charset="0"/>
            </a:endParaRPr>
          </a:p>
        </p:txBody>
      </p:sp>
    </p:spTree>
    <p:extLst>
      <p:ext uri="{BB962C8B-B14F-4D97-AF65-F5344CB8AC3E}">
        <p14:creationId xmlns:p14="http://schemas.microsoft.com/office/powerpoint/2010/main" val="2114215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B5318-E6AB-189F-3D7B-17E02F8B5BE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0ED006C-B0D0-F99E-A76A-1811F468C364}"/>
              </a:ext>
            </a:extLst>
          </p:cNvPr>
          <p:cNvSpPr>
            <a:spLocks noGrp="1" noRot="1" noMove="1" noResize="1" noEditPoints="1" noAdjustHandles="1" noChangeArrowheads="1" noChangeShapeType="1"/>
          </p:cNvSpPr>
          <p:nvPr/>
        </p:nvSpPr>
        <p:spPr>
          <a:xfrm>
            <a:off x="0" y="0"/>
            <a:ext cx="12192000" cy="1750142"/>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2FD04A-5388-483E-082D-468C923E0B6E}"/>
              </a:ext>
            </a:extLst>
          </p:cNvPr>
          <p:cNvSpPr>
            <a:spLocks noGrp="1"/>
          </p:cNvSpPr>
          <p:nvPr>
            <p:ph type="ctrTitle"/>
          </p:nvPr>
        </p:nvSpPr>
        <p:spPr>
          <a:xfrm>
            <a:off x="1524000" y="456538"/>
            <a:ext cx="9144000" cy="837066"/>
          </a:xfrm>
        </p:spPr>
        <p:txBody>
          <a:bodyPr>
            <a:normAutofit fontScale="90000"/>
          </a:bodyPr>
          <a:lstStyle/>
          <a:p>
            <a:r>
              <a:rPr lang="en-US" b="1" dirty="0">
                <a:solidFill>
                  <a:schemeClr val="bg1"/>
                </a:solidFill>
              </a:rPr>
              <a:t>Thank you!</a:t>
            </a:r>
          </a:p>
        </p:txBody>
      </p:sp>
      <p:sp>
        <p:nvSpPr>
          <p:cNvPr id="6" name="Rectangle 5">
            <a:extLst>
              <a:ext uri="{FF2B5EF4-FFF2-40B4-BE49-F238E27FC236}">
                <a16:creationId xmlns:a16="http://schemas.microsoft.com/office/drawing/2014/main" id="{92BEE420-6914-8B3A-2E7F-86103BCB2D1C}"/>
              </a:ext>
            </a:extLst>
          </p:cNvPr>
          <p:cNvSpPr>
            <a:spLocks noGrp="1" noRot="1" noMove="1" noResize="1" noEditPoints="1" noAdjustHandles="1" noChangeArrowheads="1" noChangeShapeType="1"/>
          </p:cNvSpPr>
          <p:nvPr/>
        </p:nvSpPr>
        <p:spPr>
          <a:xfrm>
            <a:off x="0" y="6538943"/>
            <a:ext cx="12192000" cy="3103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27B5C9A-1E63-00D9-CF8B-D4094DF8B7CE}"/>
              </a:ext>
            </a:extLst>
          </p:cNvPr>
          <p:cNvPicPr>
            <a:picLocks noChangeAspect="1"/>
          </p:cNvPicPr>
          <p:nvPr/>
        </p:nvPicPr>
        <p:blipFill>
          <a:blip r:embed="rId2"/>
          <a:stretch>
            <a:fillRect/>
          </a:stretch>
        </p:blipFill>
        <p:spPr>
          <a:xfrm>
            <a:off x="1524000" y="2088947"/>
            <a:ext cx="9144000" cy="3807420"/>
          </a:xfrm>
          <a:prstGeom prst="rect">
            <a:avLst/>
          </a:prstGeom>
        </p:spPr>
      </p:pic>
    </p:spTree>
    <p:extLst>
      <p:ext uri="{BB962C8B-B14F-4D97-AF65-F5344CB8AC3E}">
        <p14:creationId xmlns:p14="http://schemas.microsoft.com/office/powerpoint/2010/main" val="191806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A19A2-CDCB-71D6-C65A-80712F538DD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756D29C-222F-1193-6D6A-B96BF6429F2B}"/>
              </a:ext>
            </a:extLst>
          </p:cNvPr>
          <p:cNvSpPr>
            <a:spLocks noGrp="1" noRot="1" noMove="1" noResize="1" noEditPoints="1" noAdjustHandles="1" noChangeArrowheads="1" noChangeShapeType="1"/>
          </p:cNvSpPr>
          <p:nvPr/>
        </p:nvSpPr>
        <p:spPr>
          <a:xfrm>
            <a:off x="0" y="0"/>
            <a:ext cx="12192000" cy="1750142"/>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D24CD4-3638-A322-F169-60BB3B0A7158}"/>
              </a:ext>
            </a:extLst>
          </p:cNvPr>
          <p:cNvSpPr>
            <a:spLocks noGrp="1"/>
          </p:cNvSpPr>
          <p:nvPr>
            <p:ph type="ctrTitle"/>
          </p:nvPr>
        </p:nvSpPr>
        <p:spPr>
          <a:xfrm>
            <a:off x="1524000" y="456538"/>
            <a:ext cx="9144000" cy="837066"/>
          </a:xfrm>
        </p:spPr>
        <p:txBody>
          <a:bodyPr>
            <a:normAutofit fontScale="90000"/>
          </a:bodyPr>
          <a:lstStyle/>
          <a:p>
            <a:r>
              <a:rPr lang="en-US" b="1" dirty="0">
                <a:solidFill>
                  <a:schemeClr val="bg1"/>
                </a:solidFill>
              </a:rPr>
              <a:t>Disclosure</a:t>
            </a:r>
          </a:p>
        </p:txBody>
      </p:sp>
      <p:sp>
        <p:nvSpPr>
          <p:cNvPr id="6" name="Rectangle 5">
            <a:extLst>
              <a:ext uri="{FF2B5EF4-FFF2-40B4-BE49-F238E27FC236}">
                <a16:creationId xmlns:a16="http://schemas.microsoft.com/office/drawing/2014/main" id="{9BB68462-6928-B603-FCEE-668F5B979397}"/>
              </a:ext>
            </a:extLst>
          </p:cNvPr>
          <p:cNvSpPr>
            <a:spLocks noGrp="1" noRot="1" noMove="1" noResize="1" noEditPoints="1" noAdjustHandles="1" noChangeArrowheads="1" noChangeShapeType="1"/>
          </p:cNvSpPr>
          <p:nvPr/>
        </p:nvSpPr>
        <p:spPr>
          <a:xfrm>
            <a:off x="0" y="6538943"/>
            <a:ext cx="12192000" cy="3103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980204B-3B3A-E58B-BCA2-AE941AF2B208}"/>
              </a:ext>
            </a:extLst>
          </p:cNvPr>
          <p:cNvSpPr txBox="1"/>
          <p:nvPr/>
        </p:nvSpPr>
        <p:spPr>
          <a:xfrm>
            <a:off x="1076135" y="3221250"/>
            <a:ext cx="10039730" cy="461665"/>
          </a:xfrm>
          <a:prstGeom prst="rect">
            <a:avLst/>
          </a:prstGeom>
          <a:noFill/>
        </p:spPr>
        <p:txBody>
          <a:bodyPr wrap="square" rtlCol="0">
            <a:spAutoFit/>
          </a:bodyPr>
          <a:lstStyle/>
          <a:p>
            <a:r>
              <a:rPr lang="en-US" sz="2400" b="1" dirty="0">
                <a:solidFill>
                  <a:schemeClr val="tx1">
                    <a:lumMod val="75000"/>
                    <a:lumOff val="25000"/>
                  </a:schemeClr>
                </a:solidFill>
                <a:latin typeface="Proxima Nova"/>
              </a:rPr>
              <a:t>I have no relevant financial or non-financial conflicts of interest</a:t>
            </a:r>
          </a:p>
        </p:txBody>
      </p:sp>
      <p:pic>
        <p:nvPicPr>
          <p:cNvPr id="5" name="Picture 2">
            <a:extLst>
              <a:ext uri="{FF2B5EF4-FFF2-40B4-BE49-F238E27FC236}">
                <a16:creationId xmlns:a16="http://schemas.microsoft.com/office/drawing/2014/main" id="{58A7406B-327F-E846-FB38-E4115D914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18" y="5204300"/>
            <a:ext cx="1317158" cy="8781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58B5CC-B982-4507-77F6-522089BEA0A8}"/>
              </a:ext>
            </a:extLst>
          </p:cNvPr>
          <p:cNvSpPr txBox="1"/>
          <p:nvPr/>
        </p:nvSpPr>
        <p:spPr>
          <a:xfrm>
            <a:off x="1801176" y="5154024"/>
            <a:ext cx="7118555" cy="830997"/>
          </a:xfrm>
          <a:prstGeom prst="rect">
            <a:avLst/>
          </a:prstGeom>
          <a:noFill/>
        </p:spPr>
        <p:txBody>
          <a:bodyPr wrap="square" rtlCol="0">
            <a:spAutoFit/>
          </a:bodyPr>
          <a:lstStyle/>
          <a:p>
            <a:r>
              <a:rPr lang="en-US" sz="1200" b="0" i="0" u="none" strike="noStrike" dirty="0">
                <a:solidFill>
                  <a:schemeClr val="tx1">
                    <a:lumMod val="75000"/>
                    <a:lumOff val="25000"/>
                  </a:schemeClr>
                </a:solidFill>
                <a:effectLst/>
                <a:latin typeface="Proxima Nova"/>
              </a:rPr>
              <a:t>Research reported in this presentation was supported by the National Institute on Drug Abuse of the National Institutes of Health under award number R01DA057943. 100 percent of costs related to this project are financed by this $3,347,729 award. The content is solely the responsibility of the authors and does not necessarily represent the official views of the National Institutes of Health. </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val="367466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0019F-6D74-E7F5-6A0A-7DAD02D8BDE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0CBF68-44FE-997C-213B-8F795512C719}"/>
              </a:ext>
            </a:extLst>
          </p:cNvPr>
          <p:cNvSpPr>
            <a:spLocks noGrp="1" noRot="1" noMove="1" noResize="1" noEditPoints="1" noAdjustHandles="1" noChangeArrowheads="1" noChangeShapeType="1"/>
          </p:cNvSpPr>
          <p:nvPr/>
        </p:nvSpPr>
        <p:spPr>
          <a:xfrm>
            <a:off x="0" y="0"/>
            <a:ext cx="12192000" cy="1750142"/>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737B96-4165-8322-6299-0B3CED05D897}"/>
              </a:ext>
            </a:extLst>
          </p:cNvPr>
          <p:cNvSpPr>
            <a:spLocks noGrp="1"/>
          </p:cNvSpPr>
          <p:nvPr>
            <p:ph type="ctrTitle"/>
          </p:nvPr>
        </p:nvSpPr>
        <p:spPr>
          <a:xfrm>
            <a:off x="1524000" y="456538"/>
            <a:ext cx="9144000" cy="837066"/>
          </a:xfrm>
        </p:spPr>
        <p:txBody>
          <a:bodyPr>
            <a:normAutofit fontScale="90000"/>
          </a:bodyPr>
          <a:lstStyle/>
          <a:p>
            <a:r>
              <a:rPr lang="en-US" b="1" dirty="0">
                <a:solidFill>
                  <a:schemeClr val="bg1"/>
                </a:solidFill>
              </a:rPr>
              <a:t>Background</a:t>
            </a:r>
          </a:p>
        </p:txBody>
      </p:sp>
      <p:sp>
        <p:nvSpPr>
          <p:cNvPr id="6" name="Rectangle 5">
            <a:extLst>
              <a:ext uri="{FF2B5EF4-FFF2-40B4-BE49-F238E27FC236}">
                <a16:creationId xmlns:a16="http://schemas.microsoft.com/office/drawing/2014/main" id="{26F0616A-1CDD-ABE5-135E-5B836776E2E0}"/>
              </a:ext>
            </a:extLst>
          </p:cNvPr>
          <p:cNvSpPr>
            <a:spLocks noGrp="1" noRot="1" noMove="1" noResize="1" noEditPoints="1" noAdjustHandles="1" noChangeArrowheads="1" noChangeShapeType="1"/>
          </p:cNvSpPr>
          <p:nvPr/>
        </p:nvSpPr>
        <p:spPr>
          <a:xfrm>
            <a:off x="0" y="6538943"/>
            <a:ext cx="12192000" cy="3103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3B38733-4DC4-DF96-3CAA-FB60DDD55887}"/>
              </a:ext>
            </a:extLst>
          </p:cNvPr>
          <p:cNvSpPr/>
          <p:nvPr/>
        </p:nvSpPr>
        <p:spPr>
          <a:xfrm>
            <a:off x="1317843" y="2097103"/>
            <a:ext cx="9556314" cy="825910"/>
          </a:xfrm>
          <a:prstGeom prst="roundRect">
            <a:avLst/>
          </a:prstGeom>
          <a:solidFill>
            <a:schemeClr val="tx2">
              <a:lumMod val="10000"/>
              <a:lumOff val="9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2000" b="1" i="0" u="none" strike="noStrike" dirty="0">
                <a:solidFill>
                  <a:schemeClr val="tx1">
                    <a:lumMod val="75000"/>
                    <a:lumOff val="25000"/>
                  </a:schemeClr>
                </a:solidFill>
                <a:effectLst/>
                <a:latin typeface="Proxima Nova"/>
              </a:rPr>
              <a:t>Individuals with opioid use disorder face disparities in surgical outcomes</a:t>
            </a:r>
            <a:endParaRPr lang="en-US" sz="2000" b="0" dirty="0">
              <a:solidFill>
                <a:schemeClr val="tx1">
                  <a:lumMod val="75000"/>
                  <a:lumOff val="25000"/>
                </a:schemeClr>
              </a:solidFill>
              <a:effectLst/>
            </a:endParaRPr>
          </a:p>
        </p:txBody>
      </p:sp>
      <p:sp>
        <p:nvSpPr>
          <p:cNvPr id="3" name="TextBox 2">
            <a:extLst>
              <a:ext uri="{FF2B5EF4-FFF2-40B4-BE49-F238E27FC236}">
                <a16:creationId xmlns:a16="http://schemas.microsoft.com/office/drawing/2014/main" id="{F6801127-0E5A-6AA5-9F0A-87C053B79AA4}"/>
              </a:ext>
            </a:extLst>
          </p:cNvPr>
          <p:cNvSpPr txBox="1"/>
          <p:nvPr/>
        </p:nvSpPr>
        <p:spPr>
          <a:xfrm>
            <a:off x="1814051" y="3269974"/>
            <a:ext cx="8563897"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Higher rates of postoperative complications</a:t>
            </a:r>
          </a:p>
          <a:p>
            <a:pPr marL="285750" indent="-285750">
              <a:buFont typeface="Arial" panose="020B0604020202020204" pitchFamily="34" charset="0"/>
              <a:buChar char="•"/>
            </a:pPr>
            <a:r>
              <a:rPr lang="en-US" sz="2400" dirty="0"/>
              <a:t>Longer hospital stays </a:t>
            </a:r>
          </a:p>
          <a:p>
            <a:pPr marL="285750" indent="-285750">
              <a:buFont typeface="Arial" panose="020B0604020202020204" pitchFamily="34" charset="0"/>
              <a:buChar char="•"/>
            </a:pPr>
            <a:r>
              <a:rPr lang="en-US" sz="2400" dirty="0"/>
              <a:t>Increased health care costs</a:t>
            </a:r>
          </a:p>
          <a:p>
            <a:pPr marL="285750" indent="-285750">
              <a:buFont typeface="Arial" panose="020B0604020202020204" pitchFamily="34" charset="0"/>
              <a:buChar char="•"/>
            </a:pPr>
            <a:r>
              <a:rPr lang="en-US" sz="2400" dirty="0"/>
              <a:t>Greater rates of readmission</a:t>
            </a:r>
          </a:p>
          <a:p>
            <a:pPr marL="285750" indent="-285750">
              <a:buFont typeface="Arial" panose="020B0604020202020204" pitchFamily="34" charset="0"/>
              <a:buChar char="•"/>
            </a:pPr>
            <a:r>
              <a:rPr lang="en-US" sz="2400" dirty="0"/>
              <a:t>Higher rates of patient directed discharge  </a:t>
            </a:r>
          </a:p>
        </p:txBody>
      </p:sp>
    </p:spTree>
    <p:extLst>
      <p:ext uri="{BB962C8B-B14F-4D97-AF65-F5344CB8AC3E}">
        <p14:creationId xmlns:p14="http://schemas.microsoft.com/office/powerpoint/2010/main" val="2845681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67774D-6301-B493-3F02-58E2FDEB34DD}"/>
              </a:ext>
            </a:extLst>
          </p:cNvPr>
          <p:cNvSpPr>
            <a:spLocks noGrp="1" noRot="1" noMove="1" noResize="1" noEditPoints="1" noAdjustHandles="1" noChangeArrowheads="1" noChangeShapeType="1"/>
          </p:cNvSpPr>
          <p:nvPr/>
        </p:nvSpPr>
        <p:spPr>
          <a:xfrm>
            <a:off x="0" y="0"/>
            <a:ext cx="12192000" cy="1750142"/>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7FAA9-09DC-826E-F3F1-6AFC6853A00B}"/>
              </a:ext>
            </a:extLst>
          </p:cNvPr>
          <p:cNvSpPr>
            <a:spLocks noGrp="1"/>
          </p:cNvSpPr>
          <p:nvPr>
            <p:ph type="ctrTitle"/>
          </p:nvPr>
        </p:nvSpPr>
        <p:spPr>
          <a:xfrm>
            <a:off x="1524000" y="456538"/>
            <a:ext cx="9144000" cy="837066"/>
          </a:xfrm>
        </p:spPr>
        <p:txBody>
          <a:bodyPr>
            <a:normAutofit fontScale="90000"/>
          </a:bodyPr>
          <a:lstStyle/>
          <a:p>
            <a:r>
              <a:rPr lang="en-US" b="1" dirty="0">
                <a:solidFill>
                  <a:schemeClr val="bg1"/>
                </a:solidFill>
              </a:rPr>
              <a:t>Background</a:t>
            </a:r>
          </a:p>
        </p:txBody>
      </p:sp>
      <p:sp>
        <p:nvSpPr>
          <p:cNvPr id="6" name="Rectangle 5">
            <a:extLst>
              <a:ext uri="{FF2B5EF4-FFF2-40B4-BE49-F238E27FC236}">
                <a16:creationId xmlns:a16="http://schemas.microsoft.com/office/drawing/2014/main" id="{1802EBC6-CD91-A73F-0730-EDA873923A14}"/>
              </a:ext>
            </a:extLst>
          </p:cNvPr>
          <p:cNvSpPr>
            <a:spLocks noGrp="1" noRot="1" noMove="1" noResize="1" noEditPoints="1" noAdjustHandles="1" noChangeArrowheads="1" noChangeShapeType="1"/>
          </p:cNvSpPr>
          <p:nvPr/>
        </p:nvSpPr>
        <p:spPr>
          <a:xfrm>
            <a:off x="0" y="6538943"/>
            <a:ext cx="12192000" cy="3103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35E342D-A8A6-694D-F0D0-4337A5736E0D}"/>
              </a:ext>
            </a:extLst>
          </p:cNvPr>
          <p:cNvSpPr/>
          <p:nvPr/>
        </p:nvSpPr>
        <p:spPr>
          <a:xfrm>
            <a:off x="1814051" y="2069028"/>
            <a:ext cx="8563897" cy="825910"/>
          </a:xfrm>
          <a:prstGeom prst="roundRect">
            <a:avLst/>
          </a:prstGeom>
          <a:solidFill>
            <a:schemeClr val="tx2">
              <a:lumMod val="10000"/>
              <a:lumOff val="9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b="1" i="0" u="none" strike="noStrike" dirty="0">
                <a:solidFill>
                  <a:schemeClr val="tx1">
                    <a:lumMod val="75000"/>
                    <a:lumOff val="25000"/>
                  </a:schemeClr>
                </a:solidFill>
                <a:effectLst/>
                <a:latin typeface="Proxima Nova"/>
              </a:rPr>
              <a:t>2004 CSAT Treatment Improvement Protocol</a:t>
            </a:r>
            <a:endParaRPr lang="en-US" b="0" dirty="0">
              <a:solidFill>
                <a:schemeClr val="tx1">
                  <a:lumMod val="75000"/>
                  <a:lumOff val="25000"/>
                </a:schemeClr>
              </a:solidFill>
              <a:effectLst/>
              <a:latin typeface="Proxima Nova"/>
            </a:endParaRPr>
          </a:p>
          <a:p>
            <a:pPr algn="ctr" rtl="0"/>
            <a:r>
              <a:rPr lang="en-US" sz="1600" b="0" i="0" u="none" strike="noStrike" dirty="0">
                <a:solidFill>
                  <a:schemeClr val="tx1">
                    <a:lumMod val="75000"/>
                    <a:lumOff val="25000"/>
                  </a:schemeClr>
                </a:solidFill>
                <a:effectLst/>
                <a:latin typeface="Proxima Nova"/>
              </a:rPr>
              <a:t>Discontinue buprenorphine when patients are on full mu-opioid agonists</a:t>
            </a:r>
            <a:endParaRPr lang="en-US" sz="1600" b="0" dirty="0">
              <a:solidFill>
                <a:schemeClr val="tx1">
                  <a:lumMod val="75000"/>
                  <a:lumOff val="25000"/>
                </a:schemeClr>
              </a:solidFill>
              <a:effectLst/>
            </a:endParaRPr>
          </a:p>
        </p:txBody>
      </p:sp>
      <p:sp>
        <p:nvSpPr>
          <p:cNvPr id="10" name="Arrow: Down 9">
            <a:extLst>
              <a:ext uri="{FF2B5EF4-FFF2-40B4-BE49-F238E27FC236}">
                <a16:creationId xmlns:a16="http://schemas.microsoft.com/office/drawing/2014/main" id="{1424F0DD-BFB1-BAD8-3DEE-4C8B913A454C}"/>
              </a:ext>
            </a:extLst>
          </p:cNvPr>
          <p:cNvSpPr/>
          <p:nvPr/>
        </p:nvSpPr>
        <p:spPr>
          <a:xfrm>
            <a:off x="5592095" y="3031370"/>
            <a:ext cx="1007807" cy="902196"/>
          </a:xfrm>
          <a:prstGeom prst="downArrow">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E2113F9-EC0E-7047-4EC0-D7A84651E690}"/>
              </a:ext>
            </a:extLst>
          </p:cNvPr>
          <p:cNvSpPr/>
          <p:nvPr/>
        </p:nvSpPr>
        <p:spPr>
          <a:xfrm>
            <a:off x="1814051" y="4040501"/>
            <a:ext cx="8563897" cy="2219055"/>
          </a:xfrm>
          <a:prstGeom prst="roundRect">
            <a:avLst/>
          </a:prstGeom>
          <a:solidFill>
            <a:schemeClr val="tx2">
              <a:lumMod val="10000"/>
              <a:lumOff val="9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1800" b="1" i="0" u="none" strike="noStrike" dirty="0">
                <a:solidFill>
                  <a:schemeClr val="tx1">
                    <a:lumMod val="75000"/>
                    <a:lumOff val="25000"/>
                  </a:schemeClr>
                </a:solidFill>
                <a:effectLst/>
                <a:latin typeface="Proxima Nova"/>
              </a:rPr>
              <a:t>2021 </a:t>
            </a:r>
            <a:r>
              <a:rPr lang="en-US" sz="1800" b="1" i="0" u="none" strike="noStrike" dirty="0" err="1">
                <a:solidFill>
                  <a:schemeClr val="tx1">
                    <a:lumMod val="75000"/>
                    <a:lumOff val="25000"/>
                  </a:schemeClr>
                </a:solidFill>
                <a:effectLst/>
                <a:latin typeface="Proxima Nova"/>
              </a:rPr>
              <a:t>Multisociety</a:t>
            </a:r>
            <a:r>
              <a:rPr lang="en-US" sz="1800" b="1" i="0" u="none" strike="noStrike" dirty="0">
                <a:solidFill>
                  <a:schemeClr val="tx1">
                    <a:lumMod val="75000"/>
                    <a:lumOff val="25000"/>
                  </a:schemeClr>
                </a:solidFill>
                <a:effectLst/>
                <a:latin typeface="Proxima Nova"/>
              </a:rPr>
              <a:t> Working Group on Opioid Use Disorder</a:t>
            </a:r>
            <a:endParaRPr lang="en-US" sz="2800" b="0" dirty="0">
              <a:solidFill>
                <a:schemeClr val="tx1">
                  <a:lumMod val="75000"/>
                  <a:lumOff val="25000"/>
                </a:schemeClr>
              </a:solidFill>
              <a:effectLst/>
            </a:endParaRPr>
          </a:p>
          <a:p>
            <a:pPr algn="ctr" rtl="0"/>
            <a:r>
              <a:rPr lang="en-US" sz="1600" b="0" i="0" u="none" strike="noStrike" dirty="0">
                <a:solidFill>
                  <a:schemeClr val="tx1">
                    <a:lumMod val="75000"/>
                    <a:lumOff val="25000"/>
                  </a:schemeClr>
                </a:solidFill>
                <a:effectLst/>
                <a:latin typeface="Proxima Nova"/>
              </a:rPr>
              <a:t>Buprenorphine should not be routinely discontinued</a:t>
            </a:r>
            <a:br>
              <a:rPr lang="en-US" sz="2800" b="0" dirty="0">
                <a:solidFill>
                  <a:schemeClr val="tx1">
                    <a:lumMod val="75000"/>
                    <a:lumOff val="25000"/>
                  </a:schemeClr>
                </a:solidFill>
                <a:effectLst/>
              </a:rPr>
            </a:br>
            <a:endParaRPr lang="en-US" sz="2800" b="0" dirty="0">
              <a:solidFill>
                <a:schemeClr val="tx1">
                  <a:lumMod val="75000"/>
                  <a:lumOff val="25000"/>
                </a:schemeClr>
              </a:solidFill>
              <a:effectLst/>
            </a:endParaRPr>
          </a:p>
          <a:p>
            <a:pPr algn="ctr" rtl="0"/>
            <a:r>
              <a:rPr lang="en-US" sz="1800" b="1" i="0" u="none" strike="noStrike" dirty="0">
                <a:solidFill>
                  <a:schemeClr val="tx1">
                    <a:lumMod val="75000"/>
                    <a:lumOff val="25000"/>
                  </a:schemeClr>
                </a:solidFill>
                <a:effectLst/>
                <a:latin typeface="Proxima Nova"/>
              </a:rPr>
              <a:t>2021 UCSF Perioperative Buprenorphine Guideline</a:t>
            </a:r>
            <a:endParaRPr lang="en-US" sz="2800" b="0" dirty="0">
              <a:solidFill>
                <a:schemeClr val="tx1">
                  <a:lumMod val="75000"/>
                  <a:lumOff val="25000"/>
                </a:schemeClr>
              </a:solidFill>
              <a:effectLst/>
            </a:endParaRPr>
          </a:p>
          <a:p>
            <a:pPr algn="ctr" rtl="0"/>
            <a:r>
              <a:rPr lang="en-US" sz="1600" b="0" i="0" u="none" strike="noStrike" dirty="0">
                <a:solidFill>
                  <a:schemeClr val="tx1">
                    <a:lumMod val="75000"/>
                    <a:lumOff val="25000"/>
                  </a:schemeClr>
                </a:solidFill>
                <a:effectLst/>
                <a:latin typeface="Proxima Nova"/>
              </a:rPr>
              <a:t>Maintain chronic buprenorphine at established daily dose  </a:t>
            </a:r>
            <a:endParaRPr lang="en-US" sz="1600" b="0" dirty="0">
              <a:solidFill>
                <a:schemeClr val="tx1">
                  <a:lumMod val="75000"/>
                  <a:lumOff val="25000"/>
                </a:schemeClr>
              </a:solidFill>
              <a:effectLst/>
            </a:endParaRPr>
          </a:p>
        </p:txBody>
      </p:sp>
    </p:spTree>
    <p:extLst>
      <p:ext uri="{BB962C8B-B14F-4D97-AF65-F5344CB8AC3E}">
        <p14:creationId xmlns:p14="http://schemas.microsoft.com/office/powerpoint/2010/main" val="75004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792BA-9496-8536-EE18-173C951993E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EB42ACB-83C8-70BA-9235-618C7D636ED8}"/>
              </a:ext>
            </a:extLst>
          </p:cNvPr>
          <p:cNvSpPr>
            <a:spLocks noGrp="1" noRot="1" noMove="1" noResize="1" noEditPoints="1" noAdjustHandles="1" noChangeArrowheads="1" noChangeShapeType="1"/>
          </p:cNvSpPr>
          <p:nvPr/>
        </p:nvSpPr>
        <p:spPr>
          <a:xfrm>
            <a:off x="0" y="0"/>
            <a:ext cx="12192000" cy="1750142"/>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1FA15A-C382-1FDF-015C-B33C1466B531}"/>
              </a:ext>
            </a:extLst>
          </p:cNvPr>
          <p:cNvSpPr>
            <a:spLocks noGrp="1"/>
          </p:cNvSpPr>
          <p:nvPr>
            <p:ph type="ctrTitle"/>
          </p:nvPr>
        </p:nvSpPr>
        <p:spPr>
          <a:xfrm>
            <a:off x="1524000" y="456538"/>
            <a:ext cx="9144000" cy="837066"/>
          </a:xfrm>
        </p:spPr>
        <p:txBody>
          <a:bodyPr>
            <a:normAutofit fontScale="90000"/>
          </a:bodyPr>
          <a:lstStyle/>
          <a:p>
            <a:r>
              <a:rPr lang="en-US" b="1" dirty="0">
                <a:solidFill>
                  <a:schemeClr val="bg1"/>
                </a:solidFill>
              </a:rPr>
              <a:t>Hypothesis</a:t>
            </a:r>
          </a:p>
        </p:txBody>
      </p:sp>
      <p:sp>
        <p:nvSpPr>
          <p:cNvPr id="6" name="Rectangle 5">
            <a:extLst>
              <a:ext uri="{FF2B5EF4-FFF2-40B4-BE49-F238E27FC236}">
                <a16:creationId xmlns:a16="http://schemas.microsoft.com/office/drawing/2014/main" id="{B64ADA22-B8E2-423E-7A5C-A27CAB6C10E8}"/>
              </a:ext>
            </a:extLst>
          </p:cNvPr>
          <p:cNvSpPr>
            <a:spLocks noGrp="1" noRot="1" noMove="1" noResize="1" noEditPoints="1" noAdjustHandles="1" noChangeArrowheads="1" noChangeShapeType="1"/>
          </p:cNvSpPr>
          <p:nvPr/>
        </p:nvSpPr>
        <p:spPr>
          <a:xfrm>
            <a:off x="0" y="6538943"/>
            <a:ext cx="12192000" cy="3103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5B0F43-315D-0F35-3185-1F7239E82372}"/>
              </a:ext>
            </a:extLst>
          </p:cNvPr>
          <p:cNvSpPr txBox="1"/>
          <p:nvPr/>
        </p:nvSpPr>
        <p:spPr>
          <a:xfrm>
            <a:off x="3824748" y="3112585"/>
            <a:ext cx="6919785" cy="1384995"/>
          </a:xfrm>
          <a:prstGeom prst="rect">
            <a:avLst/>
          </a:prstGeom>
          <a:noFill/>
        </p:spPr>
        <p:txBody>
          <a:bodyPr wrap="square">
            <a:spAutoFit/>
          </a:bodyPr>
          <a:lstStyle/>
          <a:p>
            <a:r>
              <a:rPr lang="en-US" sz="2800" b="1" i="0" u="none" strike="noStrike" dirty="0">
                <a:solidFill>
                  <a:schemeClr val="tx1">
                    <a:lumMod val="75000"/>
                    <a:lumOff val="25000"/>
                  </a:schemeClr>
                </a:solidFill>
                <a:effectLst/>
                <a:latin typeface="Calibri" panose="020F0502020204030204" pitchFamily="34" charset="0"/>
              </a:rPr>
              <a:t>Among individuals on medications for the treatment of OUD, surgery </a:t>
            </a:r>
            <a:r>
              <a:rPr lang="en-US" sz="2800" b="1" dirty="0">
                <a:solidFill>
                  <a:schemeClr val="tx1">
                    <a:lumMod val="75000"/>
                    <a:lumOff val="25000"/>
                  </a:schemeClr>
                </a:solidFill>
                <a:latin typeface="Calibri" panose="020F0502020204030204" pitchFamily="34" charset="0"/>
              </a:rPr>
              <a:t>is associated with an increase in medication discontinuation</a:t>
            </a:r>
            <a:endParaRPr lang="en-US" sz="2800" b="1" i="0" u="none" strike="noStrike" dirty="0">
              <a:solidFill>
                <a:schemeClr val="tx1">
                  <a:lumMod val="75000"/>
                  <a:lumOff val="25000"/>
                </a:schemeClr>
              </a:solidFill>
              <a:effectLst/>
              <a:latin typeface="Calibri" panose="020F0502020204030204" pitchFamily="34" charset="0"/>
            </a:endParaRPr>
          </a:p>
        </p:txBody>
      </p:sp>
      <p:pic>
        <p:nvPicPr>
          <p:cNvPr id="3" name="Picture 2">
            <a:extLst>
              <a:ext uri="{FF2B5EF4-FFF2-40B4-BE49-F238E27FC236}">
                <a16:creationId xmlns:a16="http://schemas.microsoft.com/office/drawing/2014/main" id="{300E3016-4810-3977-F1C9-1091AE7C45AA}"/>
              </a:ext>
            </a:extLst>
          </p:cNvPr>
          <p:cNvPicPr>
            <a:picLocks noChangeAspect="1"/>
          </p:cNvPicPr>
          <p:nvPr/>
        </p:nvPicPr>
        <p:blipFill>
          <a:blip r:embed="rId2"/>
          <a:srcRect l="15381" t="16460" r="17424" b="16799"/>
          <a:stretch/>
        </p:blipFill>
        <p:spPr>
          <a:xfrm>
            <a:off x="914400" y="2359741"/>
            <a:ext cx="2910348" cy="2890685"/>
          </a:xfrm>
          <a:prstGeom prst="rect">
            <a:avLst/>
          </a:prstGeom>
        </p:spPr>
      </p:pic>
    </p:spTree>
    <p:extLst>
      <p:ext uri="{BB962C8B-B14F-4D97-AF65-F5344CB8AC3E}">
        <p14:creationId xmlns:p14="http://schemas.microsoft.com/office/powerpoint/2010/main" val="526440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FB243-92AE-793D-C9F7-E2065B561C9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D0FEE44-8A56-DEBA-F768-61D6DB845BAC}"/>
              </a:ext>
            </a:extLst>
          </p:cNvPr>
          <p:cNvSpPr>
            <a:spLocks noGrp="1" noRot="1" noMove="1" noResize="1" noEditPoints="1" noAdjustHandles="1" noChangeArrowheads="1" noChangeShapeType="1"/>
          </p:cNvSpPr>
          <p:nvPr/>
        </p:nvSpPr>
        <p:spPr>
          <a:xfrm>
            <a:off x="0" y="0"/>
            <a:ext cx="12192000" cy="1750142"/>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445B76-9EEA-4F22-5C5F-C6723DCEAC65}"/>
              </a:ext>
            </a:extLst>
          </p:cNvPr>
          <p:cNvSpPr>
            <a:spLocks noGrp="1"/>
          </p:cNvSpPr>
          <p:nvPr>
            <p:ph type="ctrTitle"/>
          </p:nvPr>
        </p:nvSpPr>
        <p:spPr>
          <a:xfrm>
            <a:off x="1524000" y="456538"/>
            <a:ext cx="9144000" cy="837066"/>
          </a:xfrm>
        </p:spPr>
        <p:txBody>
          <a:bodyPr>
            <a:normAutofit fontScale="90000"/>
          </a:bodyPr>
          <a:lstStyle/>
          <a:p>
            <a:r>
              <a:rPr lang="en-US" b="1" dirty="0">
                <a:solidFill>
                  <a:schemeClr val="bg1"/>
                </a:solidFill>
              </a:rPr>
              <a:t>Methods</a:t>
            </a:r>
          </a:p>
        </p:txBody>
      </p:sp>
      <p:sp>
        <p:nvSpPr>
          <p:cNvPr id="6" name="Rectangle 5">
            <a:extLst>
              <a:ext uri="{FF2B5EF4-FFF2-40B4-BE49-F238E27FC236}">
                <a16:creationId xmlns:a16="http://schemas.microsoft.com/office/drawing/2014/main" id="{AF083599-D5D2-6799-055C-60ED31B2AB99}"/>
              </a:ext>
            </a:extLst>
          </p:cNvPr>
          <p:cNvSpPr>
            <a:spLocks noGrp="1" noRot="1" noMove="1" noResize="1" noEditPoints="1" noAdjustHandles="1" noChangeArrowheads="1" noChangeShapeType="1"/>
          </p:cNvSpPr>
          <p:nvPr/>
        </p:nvSpPr>
        <p:spPr>
          <a:xfrm>
            <a:off x="0" y="6538943"/>
            <a:ext cx="12192000" cy="3103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0C3B837-A20B-F0EB-2B40-09B2CBBC2C8E}"/>
              </a:ext>
            </a:extLst>
          </p:cNvPr>
          <p:cNvSpPr txBox="1"/>
          <p:nvPr/>
        </p:nvSpPr>
        <p:spPr>
          <a:xfrm>
            <a:off x="2143127" y="2795211"/>
            <a:ext cx="9714146" cy="430887"/>
          </a:xfrm>
          <a:prstGeom prst="rect">
            <a:avLst/>
          </a:prstGeom>
          <a:noFill/>
        </p:spPr>
        <p:txBody>
          <a:bodyPr wrap="square" rtlCol="0">
            <a:spAutoFit/>
          </a:bodyPr>
          <a:lstStyle/>
          <a:p>
            <a:r>
              <a:rPr lang="en-US" sz="2200" b="1" dirty="0">
                <a:solidFill>
                  <a:schemeClr val="tx1">
                    <a:lumMod val="75000"/>
                    <a:lumOff val="25000"/>
                  </a:schemeClr>
                </a:solidFill>
                <a:latin typeface="Proxima Nova"/>
                <a:ea typeface="Calibri" panose="020F0502020204030204" pitchFamily="34" charset="0"/>
                <a:cs typeface="Calibri" panose="020F0502020204030204" pitchFamily="34" charset="0"/>
              </a:rPr>
              <a:t>Data Source: </a:t>
            </a:r>
            <a:r>
              <a:rPr lang="en-US" sz="2200" dirty="0">
                <a:solidFill>
                  <a:schemeClr val="tx1">
                    <a:lumMod val="75000"/>
                    <a:lumOff val="25000"/>
                  </a:schemeClr>
                </a:solidFill>
                <a:latin typeface="Proxima Nova"/>
                <a:ea typeface="Calibri" panose="020F0502020204030204" pitchFamily="34" charset="0"/>
                <a:cs typeface="Calibri" panose="020F0502020204030204" pitchFamily="34" charset="0"/>
              </a:rPr>
              <a:t>Merative Marketscan Commercial Claims database </a:t>
            </a:r>
            <a:r>
              <a:rPr lang="en-US" dirty="0">
                <a:solidFill>
                  <a:schemeClr val="tx1">
                    <a:lumMod val="75000"/>
                    <a:lumOff val="25000"/>
                  </a:schemeClr>
                </a:solidFill>
                <a:latin typeface="Proxima Nova"/>
                <a:ea typeface="Calibri" panose="020F0502020204030204" pitchFamily="34" charset="0"/>
                <a:cs typeface="Calibri" panose="020F0502020204030204" pitchFamily="34" charset="0"/>
              </a:rPr>
              <a:t>(2015-2022) </a:t>
            </a:r>
          </a:p>
        </p:txBody>
      </p:sp>
      <p:pic>
        <p:nvPicPr>
          <p:cNvPr id="1026" name="Picture 2" descr="Data Icon 5604688">
            <a:extLst>
              <a:ext uri="{FF2B5EF4-FFF2-40B4-BE49-F238E27FC236}">
                <a16:creationId xmlns:a16="http://schemas.microsoft.com/office/drawing/2014/main" id="{A26EA471-2472-1E7E-08FE-727B055E9C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93" t="26451" r="18638" b="22509"/>
          <a:stretch/>
        </p:blipFill>
        <p:spPr bwMode="auto">
          <a:xfrm>
            <a:off x="152516" y="2207618"/>
            <a:ext cx="2172929" cy="17501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07280F2-4DD4-B449-24AD-9CDAC41A76FD}"/>
              </a:ext>
            </a:extLst>
          </p:cNvPr>
          <p:cNvSpPr txBox="1"/>
          <p:nvPr/>
        </p:nvSpPr>
        <p:spPr>
          <a:xfrm>
            <a:off x="4275197" y="3536632"/>
            <a:ext cx="6209818" cy="1649682"/>
          </a:xfrm>
          <a:prstGeom prst="rect">
            <a:avLst/>
          </a:prstGeom>
          <a:noFill/>
        </p:spPr>
        <p:txBody>
          <a:bodyPr wrap="square">
            <a:spAutoFit/>
          </a:bodyPr>
          <a:lstStyle/>
          <a:p>
            <a:pPr>
              <a:spcBef>
                <a:spcPct val="10000"/>
              </a:spcBef>
              <a:defRPr/>
            </a:pPr>
            <a:r>
              <a:rPr lang="en-US" sz="2200" b="1" i="0" u="none" strike="noStrike" dirty="0">
                <a:solidFill>
                  <a:schemeClr val="tx1">
                    <a:lumMod val="75000"/>
                    <a:lumOff val="25000"/>
                  </a:schemeClr>
                </a:solidFill>
                <a:effectLst/>
                <a:latin typeface="Proxima Nova"/>
              </a:rPr>
              <a:t>Participants: </a:t>
            </a:r>
            <a:r>
              <a:rPr lang="en-US" sz="2200" b="0" i="0" u="none" strike="noStrike" dirty="0">
                <a:solidFill>
                  <a:schemeClr val="tx1">
                    <a:lumMod val="75000"/>
                    <a:lumOff val="25000"/>
                  </a:schemeClr>
                </a:solidFill>
                <a:effectLst/>
                <a:latin typeface="Proxima Nova"/>
              </a:rPr>
              <a:t>18+ years of age with</a:t>
            </a:r>
          </a:p>
          <a:p>
            <a:pPr>
              <a:spcBef>
                <a:spcPct val="10000"/>
              </a:spcBef>
              <a:defRPr/>
            </a:pPr>
            <a:r>
              <a:rPr lang="en-US" sz="2400" dirty="0">
                <a:solidFill>
                  <a:schemeClr val="tx1">
                    <a:lumMod val="75000"/>
                    <a:lumOff val="25000"/>
                  </a:schemeClr>
                </a:solidFill>
                <a:latin typeface="Proxima Nova"/>
              </a:rPr>
              <a:t>◦ </a:t>
            </a:r>
            <a:r>
              <a:rPr lang="en-US" sz="2200" dirty="0">
                <a:solidFill>
                  <a:schemeClr val="tx1">
                    <a:lumMod val="75000"/>
                    <a:lumOff val="25000"/>
                  </a:schemeClr>
                </a:solidFill>
                <a:latin typeface="Proxima Nova"/>
              </a:rPr>
              <a:t>S</a:t>
            </a:r>
            <a:r>
              <a:rPr lang="en-US" sz="2200" b="0" i="0" u="none" strike="noStrike" dirty="0">
                <a:solidFill>
                  <a:schemeClr val="tx1">
                    <a:lumMod val="75000"/>
                    <a:lumOff val="25000"/>
                  </a:schemeClr>
                </a:solidFill>
                <a:effectLst/>
                <a:latin typeface="Proxima Nova"/>
              </a:rPr>
              <a:t>urgery (Exposure) or doctor visit (Control)</a:t>
            </a:r>
          </a:p>
          <a:p>
            <a:pPr>
              <a:spcBef>
                <a:spcPct val="10000"/>
              </a:spcBef>
              <a:defRPr/>
            </a:pPr>
            <a:r>
              <a:rPr lang="en-US" sz="2400" dirty="0">
                <a:solidFill>
                  <a:schemeClr val="tx1">
                    <a:lumMod val="75000"/>
                    <a:lumOff val="25000"/>
                  </a:schemeClr>
                </a:solidFill>
                <a:latin typeface="Proxima Nova"/>
              </a:rPr>
              <a:t>◦ </a:t>
            </a:r>
            <a:r>
              <a:rPr lang="en-US" sz="2200" dirty="0">
                <a:solidFill>
                  <a:schemeClr val="tx1">
                    <a:lumMod val="75000"/>
                    <a:lumOff val="25000"/>
                  </a:schemeClr>
                </a:solidFill>
                <a:latin typeface="Proxima Nova"/>
              </a:rPr>
              <a:t>90-day period of buprenorphine treatment</a:t>
            </a:r>
            <a:endParaRPr lang="en-US" sz="2200" b="0" i="0" u="none" strike="noStrike" dirty="0">
              <a:solidFill>
                <a:schemeClr val="tx1">
                  <a:lumMod val="75000"/>
                  <a:lumOff val="25000"/>
                </a:schemeClr>
              </a:solidFill>
              <a:effectLst/>
              <a:latin typeface="Proxima Nova"/>
            </a:endParaRPr>
          </a:p>
          <a:p>
            <a:pPr>
              <a:spcBef>
                <a:spcPct val="10000"/>
              </a:spcBef>
              <a:defRPr/>
            </a:pPr>
            <a:r>
              <a:rPr lang="en-US" sz="2400" dirty="0">
                <a:solidFill>
                  <a:schemeClr val="tx1">
                    <a:lumMod val="75000"/>
                    <a:lumOff val="25000"/>
                  </a:schemeClr>
                </a:solidFill>
                <a:latin typeface="Proxima Nova"/>
              </a:rPr>
              <a:t>◦ </a:t>
            </a:r>
            <a:r>
              <a:rPr lang="en-US" sz="2200" dirty="0">
                <a:solidFill>
                  <a:schemeClr val="tx1">
                    <a:lumMod val="75000"/>
                    <a:lumOff val="25000"/>
                  </a:schemeClr>
                </a:solidFill>
                <a:latin typeface="Proxima Nova"/>
              </a:rPr>
              <a:t>≥9 mos. of continuous claims </a:t>
            </a:r>
            <a:endParaRPr lang="en-US" sz="2200" b="0" i="0" u="none" strike="noStrike" dirty="0">
              <a:solidFill>
                <a:schemeClr val="tx1">
                  <a:lumMod val="75000"/>
                  <a:lumOff val="25000"/>
                </a:schemeClr>
              </a:solidFill>
              <a:effectLst/>
              <a:latin typeface="Proxima Nova"/>
            </a:endParaRPr>
          </a:p>
        </p:txBody>
      </p:sp>
      <p:pic>
        <p:nvPicPr>
          <p:cNvPr id="1028" name="Picture 4" descr="people Icon 7035040">
            <a:extLst>
              <a:ext uri="{FF2B5EF4-FFF2-40B4-BE49-F238E27FC236}">
                <a16:creationId xmlns:a16="http://schemas.microsoft.com/office/drawing/2014/main" id="{038C1429-2FC9-A800-7722-21D1209FEF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791" t="26940" r="17786" b="22938"/>
          <a:stretch/>
        </p:blipFill>
        <p:spPr bwMode="auto">
          <a:xfrm>
            <a:off x="10199998" y="3660593"/>
            <a:ext cx="1759974" cy="141313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Magnifying Glass Icon 502040">
            <a:extLst>
              <a:ext uri="{FF2B5EF4-FFF2-40B4-BE49-F238E27FC236}">
                <a16:creationId xmlns:a16="http://schemas.microsoft.com/office/drawing/2014/main" id="{44E7E498-2D43-DBD2-4BE0-9C36924FEF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378" t="18151" r="21504" b="18275"/>
          <a:stretch/>
        </p:blipFill>
        <p:spPr bwMode="auto">
          <a:xfrm>
            <a:off x="437533" y="4798295"/>
            <a:ext cx="1602896" cy="16673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756E262-A80C-B556-9825-18A2CE91C9EC}"/>
              </a:ext>
            </a:extLst>
          </p:cNvPr>
          <p:cNvSpPr txBox="1"/>
          <p:nvPr/>
        </p:nvSpPr>
        <p:spPr>
          <a:xfrm>
            <a:off x="2040429" y="5574332"/>
            <a:ext cx="9919543" cy="430887"/>
          </a:xfrm>
          <a:prstGeom prst="rect">
            <a:avLst/>
          </a:prstGeom>
          <a:noFill/>
        </p:spPr>
        <p:txBody>
          <a:bodyPr wrap="square">
            <a:spAutoFit/>
          </a:bodyPr>
          <a:lstStyle/>
          <a:p>
            <a:r>
              <a:rPr lang="en-US" sz="2200" b="1" dirty="0">
                <a:solidFill>
                  <a:schemeClr val="tx1">
                    <a:lumMod val="75000"/>
                    <a:lumOff val="25000"/>
                  </a:schemeClr>
                </a:solidFill>
                <a:latin typeface="Proxima Nova"/>
                <a:ea typeface="Calibri" panose="020F0502020204030204" pitchFamily="34" charset="0"/>
                <a:cs typeface="Calibri" panose="020F0502020204030204" pitchFamily="34" charset="0"/>
              </a:rPr>
              <a:t>Outcomes: </a:t>
            </a:r>
            <a:r>
              <a:rPr lang="en-US" sz="2200" dirty="0">
                <a:solidFill>
                  <a:schemeClr val="tx1">
                    <a:lumMod val="75000"/>
                    <a:lumOff val="25000"/>
                  </a:schemeClr>
                </a:solidFill>
                <a:latin typeface="Proxima Nova"/>
                <a:ea typeface="Calibri" panose="020F0502020204030204" pitchFamily="34" charset="0"/>
                <a:cs typeface="Calibri" panose="020F0502020204030204" pitchFamily="34" charset="0"/>
              </a:rPr>
              <a:t>1. Treatment Gap; 2. Time to first MOUD prescription fill</a:t>
            </a:r>
          </a:p>
        </p:txBody>
      </p:sp>
      <p:sp>
        <p:nvSpPr>
          <p:cNvPr id="5" name="TextBox 4">
            <a:extLst>
              <a:ext uri="{FF2B5EF4-FFF2-40B4-BE49-F238E27FC236}">
                <a16:creationId xmlns:a16="http://schemas.microsoft.com/office/drawing/2014/main" id="{0BAA2189-B367-37B6-258D-09E1531A3599}"/>
              </a:ext>
            </a:extLst>
          </p:cNvPr>
          <p:cNvSpPr txBox="1"/>
          <p:nvPr/>
        </p:nvSpPr>
        <p:spPr>
          <a:xfrm>
            <a:off x="4050890" y="1990884"/>
            <a:ext cx="4090219" cy="430887"/>
          </a:xfrm>
          <a:prstGeom prst="rect">
            <a:avLst/>
          </a:prstGeom>
          <a:noFill/>
        </p:spPr>
        <p:txBody>
          <a:bodyPr wrap="square" rtlCol="0">
            <a:spAutoFit/>
          </a:bodyPr>
          <a:lstStyle/>
          <a:p>
            <a:r>
              <a:rPr lang="en-US" sz="2200" b="1" dirty="0">
                <a:solidFill>
                  <a:schemeClr val="tx1">
                    <a:lumMod val="75000"/>
                    <a:lumOff val="25000"/>
                  </a:schemeClr>
                </a:solidFill>
                <a:latin typeface="Proxima Nova"/>
              </a:rPr>
              <a:t>Retrospective Cohort Study </a:t>
            </a:r>
          </a:p>
        </p:txBody>
      </p:sp>
    </p:spTree>
    <p:extLst>
      <p:ext uri="{BB962C8B-B14F-4D97-AF65-F5344CB8AC3E}">
        <p14:creationId xmlns:p14="http://schemas.microsoft.com/office/powerpoint/2010/main" val="3479380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BAF0A-804C-BD00-880B-36025EBBBC0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162CE47-DB2D-566B-7C51-3071B14902F0}"/>
              </a:ext>
            </a:extLst>
          </p:cNvPr>
          <p:cNvSpPr>
            <a:spLocks noGrp="1" noRot="1" noMove="1" noResize="1" noEditPoints="1" noAdjustHandles="1" noChangeArrowheads="1" noChangeShapeType="1"/>
          </p:cNvSpPr>
          <p:nvPr/>
        </p:nvSpPr>
        <p:spPr>
          <a:xfrm>
            <a:off x="0" y="0"/>
            <a:ext cx="12192000" cy="1750142"/>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80CC87-8CDA-33B8-1F12-C1E2F3A78B06}"/>
              </a:ext>
            </a:extLst>
          </p:cNvPr>
          <p:cNvSpPr>
            <a:spLocks noGrp="1"/>
          </p:cNvSpPr>
          <p:nvPr>
            <p:ph type="ctrTitle"/>
          </p:nvPr>
        </p:nvSpPr>
        <p:spPr>
          <a:xfrm>
            <a:off x="1524000" y="456538"/>
            <a:ext cx="9144000" cy="837066"/>
          </a:xfrm>
        </p:spPr>
        <p:txBody>
          <a:bodyPr>
            <a:normAutofit fontScale="90000"/>
          </a:bodyPr>
          <a:lstStyle/>
          <a:p>
            <a:r>
              <a:rPr lang="en-US" b="1" dirty="0">
                <a:solidFill>
                  <a:schemeClr val="bg1"/>
                </a:solidFill>
              </a:rPr>
              <a:t>Methods</a:t>
            </a:r>
          </a:p>
        </p:txBody>
      </p:sp>
      <p:sp>
        <p:nvSpPr>
          <p:cNvPr id="6" name="Rectangle 5">
            <a:extLst>
              <a:ext uri="{FF2B5EF4-FFF2-40B4-BE49-F238E27FC236}">
                <a16:creationId xmlns:a16="http://schemas.microsoft.com/office/drawing/2014/main" id="{8039E5B0-BEAF-BA25-6376-51115F00E569}"/>
              </a:ext>
            </a:extLst>
          </p:cNvPr>
          <p:cNvSpPr>
            <a:spLocks noGrp="1" noRot="1" noMove="1" noResize="1" noEditPoints="1" noAdjustHandles="1" noChangeArrowheads="1" noChangeShapeType="1"/>
          </p:cNvSpPr>
          <p:nvPr/>
        </p:nvSpPr>
        <p:spPr>
          <a:xfrm>
            <a:off x="0" y="6538943"/>
            <a:ext cx="12192000" cy="3103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8B9209D-6770-1FAD-BF76-A871B8839ACE}"/>
              </a:ext>
            </a:extLst>
          </p:cNvPr>
          <p:cNvSpPr/>
          <p:nvPr/>
        </p:nvSpPr>
        <p:spPr>
          <a:xfrm>
            <a:off x="4925961" y="1868126"/>
            <a:ext cx="2340077" cy="2207343"/>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sz="1600" dirty="0">
              <a:solidFill>
                <a:schemeClr val="tx1"/>
              </a:solidFill>
            </a:endParaRPr>
          </a:p>
          <a:p>
            <a:pPr algn="ctr"/>
            <a:r>
              <a:rPr lang="en-US" sz="1600" dirty="0">
                <a:solidFill>
                  <a:srgbClr val="FF0000"/>
                </a:solidFill>
                <a:latin typeface="Proxima Nova"/>
              </a:rPr>
              <a:t>Surgical Procedure </a:t>
            </a:r>
          </a:p>
        </p:txBody>
      </p:sp>
      <p:sp>
        <p:nvSpPr>
          <p:cNvPr id="12" name="Arrow: Right 11">
            <a:extLst>
              <a:ext uri="{FF2B5EF4-FFF2-40B4-BE49-F238E27FC236}">
                <a16:creationId xmlns:a16="http://schemas.microsoft.com/office/drawing/2014/main" id="{CE31E4FC-B3C6-ED97-78AE-064DCA3C8642}"/>
              </a:ext>
            </a:extLst>
          </p:cNvPr>
          <p:cNvSpPr/>
          <p:nvPr/>
        </p:nvSpPr>
        <p:spPr>
          <a:xfrm>
            <a:off x="7352069" y="2848894"/>
            <a:ext cx="2934931" cy="403123"/>
          </a:xfrm>
          <a:prstGeom prst="rightArrow">
            <a:avLst/>
          </a:prstGeom>
          <a:solidFill>
            <a:schemeClr val="tx2">
              <a:lumMod val="10000"/>
              <a:lumOff val="9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849CC88-E325-7117-FCD0-93032D554DD1}"/>
              </a:ext>
            </a:extLst>
          </p:cNvPr>
          <p:cNvSpPr txBox="1"/>
          <p:nvPr/>
        </p:nvSpPr>
        <p:spPr>
          <a:xfrm>
            <a:off x="717753" y="2481922"/>
            <a:ext cx="3549446" cy="338554"/>
          </a:xfrm>
          <a:prstGeom prst="rect">
            <a:avLst/>
          </a:prstGeom>
          <a:noFill/>
        </p:spPr>
        <p:txBody>
          <a:bodyPr wrap="square" rtlCol="0">
            <a:spAutoFit/>
          </a:bodyPr>
          <a:lstStyle/>
          <a:p>
            <a:r>
              <a:rPr lang="en-US" sz="1600" dirty="0">
                <a:solidFill>
                  <a:schemeClr val="tx1">
                    <a:lumMod val="75000"/>
                    <a:lumOff val="25000"/>
                  </a:schemeClr>
                </a:solidFill>
                <a:latin typeface="Proxima Nova"/>
              </a:rPr>
              <a:t>6 mos. continuous enrollment</a:t>
            </a:r>
          </a:p>
        </p:txBody>
      </p:sp>
      <p:sp>
        <p:nvSpPr>
          <p:cNvPr id="14" name="TextBox 13">
            <a:extLst>
              <a:ext uri="{FF2B5EF4-FFF2-40B4-BE49-F238E27FC236}">
                <a16:creationId xmlns:a16="http://schemas.microsoft.com/office/drawing/2014/main" id="{C87911D9-9AF8-51ED-E663-9384A6661574}"/>
              </a:ext>
            </a:extLst>
          </p:cNvPr>
          <p:cNvSpPr txBox="1"/>
          <p:nvPr/>
        </p:nvSpPr>
        <p:spPr>
          <a:xfrm>
            <a:off x="717753" y="3308856"/>
            <a:ext cx="3755923" cy="830997"/>
          </a:xfrm>
          <a:prstGeom prst="rect">
            <a:avLst/>
          </a:prstGeom>
          <a:noFill/>
        </p:spPr>
        <p:txBody>
          <a:bodyPr wrap="square" rtlCol="0">
            <a:spAutoFit/>
          </a:bodyPr>
          <a:lstStyle/>
          <a:p>
            <a:r>
              <a:rPr lang="en-US" sz="1600" dirty="0">
                <a:solidFill>
                  <a:schemeClr val="tx1">
                    <a:lumMod val="75000"/>
                    <a:lumOff val="25000"/>
                  </a:schemeClr>
                </a:solidFill>
                <a:latin typeface="Proxima Nova"/>
              </a:rPr>
              <a:t>MOUD treatment: </a:t>
            </a:r>
            <a:br>
              <a:rPr lang="en-US" sz="1600" dirty="0">
                <a:solidFill>
                  <a:schemeClr val="tx1">
                    <a:lumMod val="75000"/>
                    <a:lumOff val="25000"/>
                  </a:schemeClr>
                </a:solidFill>
                <a:latin typeface="Proxima Nova"/>
              </a:rPr>
            </a:br>
            <a:r>
              <a:rPr lang="en-US" sz="1600" dirty="0">
                <a:solidFill>
                  <a:schemeClr val="tx1">
                    <a:lumMod val="75000"/>
                    <a:lumOff val="25000"/>
                  </a:schemeClr>
                </a:solidFill>
                <a:latin typeface="Proxima Nova"/>
              </a:rPr>
              <a:t>◦105–15 days before surgery </a:t>
            </a:r>
            <a:br>
              <a:rPr lang="en-US" sz="1600" dirty="0">
                <a:solidFill>
                  <a:schemeClr val="tx1">
                    <a:lumMod val="75000"/>
                    <a:lumOff val="25000"/>
                  </a:schemeClr>
                </a:solidFill>
                <a:latin typeface="Proxima Nova"/>
              </a:rPr>
            </a:br>
            <a:r>
              <a:rPr lang="en-US" sz="1600" dirty="0">
                <a:solidFill>
                  <a:schemeClr val="tx1">
                    <a:lumMod val="75000"/>
                    <a:lumOff val="25000"/>
                  </a:schemeClr>
                </a:solidFill>
                <a:latin typeface="Proxima Nova"/>
              </a:rPr>
              <a:t>◦Without a  treatment gap of &gt; 15 days</a:t>
            </a:r>
          </a:p>
        </p:txBody>
      </p:sp>
      <p:sp>
        <p:nvSpPr>
          <p:cNvPr id="17" name="Arrow: Right 16">
            <a:extLst>
              <a:ext uri="{FF2B5EF4-FFF2-40B4-BE49-F238E27FC236}">
                <a16:creationId xmlns:a16="http://schemas.microsoft.com/office/drawing/2014/main" id="{D4A342BD-ADA7-1AC1-D562-A5D818C334F5}"/>
              </a:ext>
            </a:extLst>
          </p:cNvPr>
          <p:cNvSpPr/>
          <p:nvPr/>
        </p:nvSpPr>
        <p:spPr>
          <a:xfrm>
            <a:off x="688258" y="2848895"/>
            <a:ext cx="4095136" cy="403123"/>
          </a:xfrm>
          <a:prstGeom prst="rightArrow">
            <a:avLst/>
          </a:prstGeom>
          <a:solidFill>
            <a:schemeClr val="tx2">
              <a:lumMod val="10000"/>
              <a:lumOff val="9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59BE046B-8517-16F4-6188-D1D03E001CAA}"/>
              </a:ext>
            </a:extLst>
          </p:cNvPr>
          <p:cNvSpPr/>
          <p:nvPr/>
        </p:nvSpPr>
        <p:spPr>
          <a:xfrm>
            <a:off x="2074606" y="2848896"/>
            <a:ext cx="2708789" cy="403123"/>
          </a:xfrm>
          <a:prstGeom prst="rightArrow">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1845A4B3-8258-12EF-8C3C-0BAD947F3DC8}"/>
              </a:ext>
            </a:extLst>
          </p:cNvPr>
          <p:cNvSpPr/>
          <p:nvPr/>
        </p:nvSpPr>
        <p:spPr>
          <a:xfrm>
            <a:off x="4350777" y="2848895"/>
            <a:ext cx="432617" cy="403123"/>
          </a:xfrm>
          <a:prstGeom prst="rightArrow">
            <a:avLst/>
          </a:prstGeom>
          <a:solidFill>
            <a:schemeClr val="tx2">
              <a:lumMod val="10000"/>
              <a:lumOff val="9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D23D9E0-59C0-C221-BA67-379D2FC1DA4E}"/>
              </a:ext>
            </a:extLst>
          </p:cNvPr>
          <p:cNvSpPr txBox="1"/>
          <p:nvPr/>
        </p:nvSpPr>
        <p:spPr>
          <a:xfrm>
            <a:off x="7266038" y="2477724"/>
            <a:ext cx="2851356" cy="338554"/>
          </a:xfrm>
          <a:prstGeom prst="rect">
            <a:avLst/>
          </a:prstGeom>
          <a:noFill/>
        </p:spPr>
        <p:txBody>
          <a:bodyPr wrap="square" rtlCol="0">
            <a:spAutoFit/>
          </a:bodyPr>
          <a:lstStyle/>
          <a:p>
            <a:r>
              <a:rPr lang="en-US" sz="1600" dirty="0">
                <a:solidFill>
                  <a:schemeClr val="tx1">
                    <a:lumMod val="75000"/>
                    <a:lumOff val="25000"/>
                  </a:schemeClr>
                </a:solidFill>
                <a:latin typeface="Proxima Nova"/>
              </a:rPr>
              <a:t>3 mos. continuous enrollment</a:t>
            </a:r>
          </a:p>
        </p:txBody>
      </p:sp>
      <p:sp>
        <p:nvSpPr>
          <p:cNvPr id="20" name="TextBox 19">
            <a:extLst>
              <a:ext uri="{FF2B5EF4-FFF2-40B4-BE49-F238E27FC236}">
                <a16:creationId xmlns:a16="http://schemas.microsoft.com/office/drawing/2014/main" id="{C7C696AA-9D33-9142-A8EB-76E59353F42B}"/>
              </a:ext>
            </a:extLst>
          </p:cNvPr>
          <p:cNvSpPr txBox="1">
            <a:spLocks/>
          </p:cNvSpPr>
          <p:nvPr/>
        </p:nvSpPr>
        <p:spPr>
          <a:xfrm>
            <a:off x="10373031" y="3113491"/>
            <a:ext cx="1691149" cy="1815882"/>
          </a:xfrm>
          <a:prstGeom prst="rect">
            <a:avLst/>
          </a:prstGeom>
          <a:solidFill>
            <a:schemeClr val="tx2">
              <a:lumMod val="10000"/>
              <a:lumOff val="90000"/>
            </a:schemeClr>
          </a:solidFill>
          <a:ln>
            <a:solidFill>
              <a:schemeClr val="tx2">
                <a:lumMod val="90000"/>
                <a:lumOff val="10000"/>
              </a:schemeClr>
            </a:solidFill>
          </a:ln>
        </p:spPr>
        <p:txBody>
          <a:bodyPr wrap="square" rtlCol="0">
            <a:spAutoFit/>
          </a:bodyPr>
          <a:lstStyle/>
          <a:p>
            <a:pPr algn="ctr"/>
            <a:r>
              <a:rPr lang="en-US" sz="1600" b="1" dirty="0">
                <a:solidFill>
                  <a:schemeClr val="tx1">
                    <a:lumMod val="75000"/>
                    <a:lumOff val="25000"/>
                  </a:schemeClr>
                </a:solidFill>
                <a:latin typeface="Proxima Nova"/>
              </a:rPr>
              <a:t>Outcomes</a:t>
            </a:r>
          </a:p>
          <a:p>
            <a:pPr algn="ctr"/>
            <a:endParaRPr lang="en-US" sz="1600" b="1" dirty="0">
              <a:solidFill>
                <a:schemeClr val="tx1">
                  <a:lumMod val="75000"/>
                  <a:lumOff val="25000"/>
                </a:schemeClr>
              </a:solidFill>
              <a:latin typeface="Proxima Nova"/>
            </a:endParaRPr>
          </a:p>
          <a:p>
            <a:pPr algn="ctr"/>
            <a:r>
              <a:rPr lang="en-US" sz="1600" u="sng" dirty="0">
                <a:solidFill>
                  <a:schemeClr val="tx1">
                    <a:lumMod val="75000"/>
                    <a:lumOff val="25000"/>
                  </a:schemeClr>
                </a:solidFill>
                <a:latin typeface="Proxima Nova"/>
              </a:rPr>
              <a:t>Primary</a:t>
            </a:r>
          </a:p>
          <a:p>
            <a:pPr algn="ctr"/>
            <a:r>
              <a:rPr lang="en-US" sz="1600" dirty="0">
                <a:solidFill>
                  <a:schemeClr val="tx1">
                    <a:lumMod val="75000"/>
                    <a:lumOff val="25000"/>
                  </a:schemeClr>
                </a:solidFill>
                <a:latin typeface="Proxima Nova"/>
              </a:rPr>
              <a:t>Treatment gap</a:t>
            </a:r>
          </a:p>
          <a:p>
            <a:pPr algn="ctr"/>
            <a:r>
              <a:rPr lang="en-US" sz="1600" u="sng" dirty="0">
                <a:solidFill>
                  <a:schemeClr val="tx1">
                    <a:lumMod val="75000"/>
                    <a:lumOff val="25000"/>
                  </a:schemeClr>
                </a:solidFill>
                <a:latin typeface="Proxima Nova"/>
              </a:rPr>
              <a:t>Secondary</a:t>
            </a:r>
          </a:p>
          <a:p>
            <a:pPr algn="ctr"/>
            <a:r>
              <a:rPr lang="en-US" sz="1600" dirty="0">
                <a:solidFill>
                  <a:schemeClr val="tx1">
                    <a:lumMod val="75000"/>
                    <a:lumOff val="25000"/>
                  </a:schemeClr>
                </a:solidFill>
                <a:latin typeface="Proxima Nova"/>
              </a:rPr>
              <a:t>Time to first MOUD fill </a:t>
            </a:r>
          </a:p>
        </p:txBody>
      </p:sp>
      <p:sp>
        <p:nvSpPr>
          <p:cNvPr id="21" name="Oval 20">
            <a:extLst>
              <a:ext uri="{FF2B5EF4-FFF2-40B4-BE49-F238E27FC236}">
                <a16:creationId xmlns:a16="http://schemas.microsoft.com/office/drawing/2014/main" id="{C237CF02-5ED7-B7B0-FACB-318925048B8D}"/>
              </a:ext>
            </a:extLst>
          </p:cNvPr>
          <p:cNvSpPr/>
          <p:nvPr/>
        </p:nvSpPr>
        <p:spPr>
          <a:xfrm>
            <a:off x="4925961" y="4241323"/>
            <a:ext cx="2340077" cy="2207343"/>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sz="1600" dirty="0">
              <a:solidFill>
                <a:schemeClr val="tx1"/>
              </a:solidFill>
            </a:endParaRPr>
          </a:p>
          <a:p>
            <a:pPr algn="ctr"/>
            <a:r>
              <a:rPr lang="en-US" sz="1600" dirty="0">
                <a:solidFill>
                  <a:schemeClr val="tx1">
                    <a:lumMod val="75000"/>
                    <a:lumOff val="25000"/>
                  </a:schemeClr>
                </a:solidFill>
                <a:latin typeface="Proxima Nova"/>
              </a:rPr>
              <a:t>Doctor </a:t>
            </a:r>
          </a:p>
          <a:p>
            <a:pPr algn="ctr"/>
            <a:r>
              <a:rPr lang="en-US" sz="1600" dirty="0">
                <a:solidFill>
                  <a:schemeClr val="tx1">
                    <a:lumMod val="75000"/>
                    <a:lumOff val="25000"/>
                  </a:schemeClr>
                </a:solidFill>
                <a:latin typeface="Proxima Nova"/>
              </a:rPr>
              <a:t>Visit </a:t>
            </a:r>
          </a:p>
        </p:txBody>
      </p:sp>
      <p:pic>
        <p:nvPicPr>
          <p:cNvPr id="3078" name="Picture 6" descr="Stethoscope Icon 7341222">
            <a:extLst>
              <a:ext uri="{FF2B5EF4-FFF2-40B4-BE49-F238E27FC236}">
                <a16:creationId xmlns:a16="http://schemas.microsoft.com/office/drawing/2014/main" id="{5E4AA1EE-FADA-429C-D924-608FEF002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172" y="4722577"/>
            <a:ext cx="997656" cy="997656"/>
          </a:xfrm>
          <a:prstGeom prst="rect">
            <a:avLst/>
          </a:prstGeom>
          <a:noFill/>
          <a:extLst>
            <a:ext uri="{909E8E84-426E-40DD-AFC4-6F175D3DCCD1}">
              <a14:hiddenFill xmlns:a14="http://schemas.microsoft.com/office/drawing/2010/main">
                <a:solidFill>
                  <a:srgbClr val="FFFFFF"/>
                </a:solidFill>
              </a14:hiddenFill>
            </a:ext>
          </a:extLst>
        </p:spPr>
      </p:pic>
      <p:sp>
        <p:nvSpPr>
          <p:cNvPr id="22" name="Arrow: Right 21">
            <a:extLst>
              <a:ext uri="{FF2B5EF4-FFF2-40B4-BE49-F238E27FC236}">
                <a16:creationId xmlns:a16="http://schemas.microsoft.com/office/drawing/2014/main" id="{D49316DC-A66B-57FA-32EC-42EA2AE1F22F}"/>
              </a:ext>
            </a:extLst>
          </p:cNvPr>
          <p:cNvSpPr/>
          <p:nvPr/>
        </p:nvSpPr>
        <p:spPr>
          <a:xfrm>
            <a:off x="688258" y="5143433"/>
            <a:ext cx="4095136" cy="403123"/>
          </a:xfrm>
          <a:prstGeom prst="rightArrow">
            <a:avLst/>
          </a:prstGeom>
          <a:solidFill>
            <a:schemeClr val="tx2">
              <a:lumMod val="10000"/>
              <a:lumOff val="9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9F458C18-CFD8-6272-09F3-A58CB817DA34}"/>
              </a:ext>
            </a:extLst>
          </p:cNvPr>
          <p:cNvSpPr/>
          <p:nvPr/>
        </p:nvSpPr>
        <p:spPr>
          <a:xfrm>
            <a:off x="2074605" y="5141112"/>
            <a:ext cx="2708789" cy="403123"/>
          </a:xfrm>
          <a:prstGeom prst="rightArrow">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8B9C3012-D62E-6A97-33A4-E62AB486E66A}"/>
              </a:ext>
            </a:extLst>
          </p:cNvPr>
          <p:cNvSpPr/>
          <p:nvPr/>
        </p:nvSpPr>
        <p:spPr>
          <a:xfrm>
            <a:off x="4350777" y="5141112"/>
            <a:ext cx="432617" cy="403123"/>
          </a:xfrm>
          <a:prstGeom prst="rightArrow">
            <a:avLst/>
          </a:prstGeom>
          <a:solidFill>
            <a:schemeClr val="tx2">
              <a:lumMod val="10000"/>
              <a:lumOff val="9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117412D8-DF34-2C81-8D97-86D5FB5AC14D}"/>
              </a:ext>
            </a:extLst>
          </p:cNvPr>
          <p:cNvSpPr/>
          <p:nvPr/>
        </p:nvSpPr>
        <p:spPr>
          <a:xfrm>
            <a:off x="7352069" y="5159924"/>
            <a:ext cx="2934931" cy="403123"/>
          </a:xfrm>
          <a:prstGeom prst="rightArrow">
            <a:avLst/>
          </a:prstGeom>
          <a:solidFill>
            <a:schemeClr val="tx2">
              <a:lumMod val="10000"/>
              <a:lumOff val="9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5CF34C8-7BAC-81D8-8571-8A7C9CA4689E}"/>
              </a:ext>
            </a:extLst>
          </p:cNvPr>
          <p:cNvSpPr txBox="1"/>
          <p:nvPr/>
        </p:nvSpPr>
        <p:spPr>
          <a:xfrm>
            <a:off x="688258" y="1798299"/>
            <a:ext cx="3283974" cy="584775"/>
          </a:xfrm>
          <a:prstGeom prst="rect">
            <a:avLst/>
          </a:prstGeom>
          <a:noFill/>
        </p:spPr>
        <p:txBody>
          <a:bodyPr wrap="square" rtlCol="0">
            <a:spAutoFit/>
          </a:bodyPr>
          <a:lstStyle/>
          <a:p>
            <a:r>
              <a:rPr lang="en-US" sz="3200" b="1" dirty="0">
                <a:solidFill>
                  <a:schemeClr val="tx1">
                    <a:lumMod val="75000"/>
                    <a:lumOff val="25000"/>
                  </a:schemeClr>
                </a:solidFill>
                <a:latin typeface="Proxima Nova"/>
              </a:rPr>
              <a:t>Exposure</a:t>
            </a:r>
          </a:p>
        </p:txBody>
      </p:sp>
      <p:sp>
        <p:nvSpPr>
          <p:cNvPr id="27" name="TextBox 26">
            <a:extLst>
              <a:ext uri="{FF2B5EF4-FFF2-40B4-BE49-F238E27FC236}">
                <a16:creationId xmlns:a16="http://schemas.microsoft.com/office/drawing/2014/main" id="{89C74DE5-FFB5-35DB-3F2D-278CB1AF099E}"/>
              </a:ext>
            </a:extLst>
          </p:cNvPr>
          <p:cNvSpPr txBox="1"/>
          <p:nvPr/>
        </p:nvSpPr>
        <p:spPr>
          <a:xfrm>
            <a:off x="688258" y="4210113"/>
            <a:ext cx="3283974" cy="584775"/>
          </a:xfrm>
          <a:prstGeom prst="rect">
            <a:avLst/>
          </a:prstGeom>
          <a:noFill/>
        </p:spPr>
        <p:txBody>
          <a:bodyPr wrap="square" rtlCol="0">
            <a:spAutoFit/>
          </a:bodyPr>
          <a:lstStyle/>
          <a:p>
            <a:r>
              <a:rPr lang="en-US" sz="3200" b="1" dirty="0">
                <a:solidFill>
                  <a:schemeClr val="tx1">
                    <a:lumMod val="75000"/>
                    <a:lumOff val="25000"/>
                  </a:schemeClr>
                </a:solidFill>
                <a:latin typeface="Proxima Nova"/>
              </a:rPr>
              <a:t>Control</a:t>
            </a:r>
          </a:p>
        </p:txBody>
      </p:sp>
      <p:pic>
        <p:nvPicPr>
          <p:cNvPr id="1030" name="Picture 6" descr="Scalpel Icon 6867121">
            <a:extLst>
              <a:ext uri="{FF2B5EF4-FFF2-40B4-BE49-F238E27FC236}">
                <a16:creationId xmlns:a16="http://schemas.microsoft.com/office/drawing/2014/main" id="{910D0C2E-F263-D384-3476-A78C378AC2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03" t="16519" r="15678" b="14750"/>
          <a:stretch/>
        </p:blipFill>
        <p:spPr bwMode="auto">
          <a:xfrm>
            <a:off x="5331371" y="2045414"/>
            <a:ext cx="1509947" cy="146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69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FEF8F-8AC7-7ADB-5F8E-2B754C65864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2D26E5D-C02F-E312-8EF8-8654866B9900}"/>
              </a:ext>
            </a:extLst>
          </p:cNvPr>
          <p:cNvSpPr>
            <a:spLocks noGrp="1" noRot="1" noMove="1" noResize="1" noEditPoints="1" noAdjustHandles="1" noChangeArrowheads="1" noChangeShapeType="1"/>
          </p:cNvSpPr>
          <p:nvPr/>
        </p:nvSpPr>
        <p:spPr>
          <a:xfrm>
            <a:off x="0" y="0"/>
            <a:ext cx="12192000" cy="1750142"/>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E43B2-67A7-1AC3-EDDC-65960FE9E6FD}"/>
              </a:ext>
            </a:extLst>
          </p:cNvPr>
          <p:cNvSpPr>
            <a:spLocks noGrp="1"/>
          </p:cNvSpPr>
          <p:nvPr>
            <p:ph type="ctrTitle"/>
          </p:nvPr>
        </p:nvSpPr>
        <p:spPr>
          <a:xfrm>
            <a:off x="1524000" y="456538"/>
            <a:ext cx="9144000" cy="837066"/>
          </a:xfrm>
        </p:spPr>
        <p:txBody>
          <a:bodyPr>
            <a:normAutofit fontScale="90000"/>
          </a:bodyPr>
          <a:lstStyle/>
          <a:p>
            <a:r>
              <a:rPr lang="en-US" b="1" dirty="0">
                <a:solidFill>
                  <a:schemeClr val="bg1"/>
                </a:solidFill>
              </a:rPr>
              <a:t>Methods</a:t>
            </a:r>
          </a:p>
        </p:txBody>
      </p:sp>
      <p:sp>
        <p:nvSpPr>
          <p:cNvPr id="6" name="Rectangle 5">
            <a:extLst>
              <a:ext uri="{FF2B5EF4-FFF2-40B4-BE49-F238E27FC236}">
                <a16:creationId xmlns:a16="http://schemas.microsoft.com/office/drawing/2014/main" id="{78D968A5-609D-8B02-C846-92A595AB5546}"/>
              </a:ext>
            </a:extLst>
          </p:cNvPr>
          <p:cNvSpPr>
            <a:spLocks noGrp="1" noRot="1" noMove="1" noResize="1" noEditPoints="1" noAdjustHandles="1" noChangeArrowheads="1" noChangeShapeType="1"/>
          </p:cNvSpPr>
          <p:nvPr/>
        </p:nvSpPr>
        <p:spPr>
          <a:xfrm>
            <a:off x="0" y="6538943"/>
            <a:ext cx="12192000" cy="3103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5122259-CF15-E762-626B-122C77401EBD}"/>
              </a:ext>
            </a:extLst>
          </p:cNvPr>
          <p:cNvSpPr>
            <a:spLocks/>
          </p:cNvSpPr>
          <p:nvPr/>
        </p:nvSpPr>
        <p:spPr>
          <a:xfrm>
            <a:off x="2759946" y="2727674"/>
            <a:ext cx="6672105" cy="1095488"/>
          </a:xfrm>
          <a:prstGeom prst="roundRect">
            <a:avLst/>
          </a:prstGeom>
          <a:solidFill>
            <a:schemeClr val="tx2">
              <a:lumMod val="10000"/>
              <a:lumOff val="9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b="0" dirty="0">
              <a:solidFill>
                <a:schemeClr val="tx1">
                  <a:lumMod val="75000"/>
                  <a:lumOff val="25000"/>
                </a:schemeClr>
              </a:solidFill>
              <a:effectLst/>
            </a:endParaRPr>
          </a:p>
        </p:txBody>
      </p:sp>
      <p:sp>
        <p:nvSpPr>
          <p:cNvPr id="13" name="Arrow: Down 12">
            <a:extLst>
              <a:ext uri="{FF2B5EF4-FFF2-40B4-BE49-F238E27FC236}">
                <a16:creationId xmlns:a16="http://schemas.microsoft.com/office/drawing/2014/main" id="{0F4C3F82-645C-9500-0B82-9C5C8087E672}"/>
              </a:ext>
            </a:extLst>
          </p:cNvPr>
          <p:cNvSpPr/>
          <p:nvPr/>
        </p:nvSpPr>
        <p:spPr>
          <a:xfrm>
            <a:off x="5592094" y="4005822"/>
            <a:ext cx="1007807" cy="954874"/>
          </a:xfrm>
          <a:prstGeom prst="downArrow">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9398CCE-C855-4B3E-987A-20248BECF3DF}"/>
              </a:ext>
            </a:extLst>
          </p:cNvPr>
          <p:cNvSpPr txBox="1"/>
          <p:nvPr/>
        </p:nvSpPr>
        <p:spPr>
          <a:xfrm>
            <a:off x="6923314" y="4197668"/>
            <a:ext cx="4561951" cy="369332"/>
          </a:xfrm>
          <a:prstGeom prst="rect">
            <a:avLst/>
          </a:prstGeom>
          <a:noFill/>
        </p:spPr>
        <p:txBody>
          <a:bodyPr wrap="square" rtlCol="0">
            <a:spAutoFit/>
          </a:bodyPr>
          <a:lstStyle/>
          <a:p>
            <a:r>
              <a:rPr lang="en-US" dirty="0">
                <a:solidFill>
                  <a:schemeClr val="tx1">
                    <a:lumMod val="75000"/>
                    <a:lumOff val="25000"/>
                  </a:schemeClr>
                </a:solidFill>
                <a:latin typeface="Proxima Nova"/>
              </a:rPr>
              <a:t>Stata V. 18 </a:t>
            </a:r>
            <a:r>
              <a:rPr lang="en-US" dirty="0">
                <a:solidFill>
                  <a:schemeClr val="tx1">
                    <a:lumMod val="75000"/>
                    <a:lumOff val="25000"/>
                  </a:schemeClr>
                </a:solidFill>
                <a:latin typeface="Proxima Nova"/>
                <a:sym typeface="Wingdings" panose="05000000000000000000" pitchFamily="2" charset="2"/>
              </a:rPr>
              <a:t> </a:t>
            </a:r>
            <a:r>
              <a:rPr lang="en-US" dirty="0" err="1">
                <a:solidFill>
                  <a:schemeClr val="tx1">
                    <a:lumMod val="75000"/>
                    <a:lumOff val="25000"/>
                  </a:schemeClr>
                </a:solidFill>
                <a:latin typeface="Proxima Nova"/>
                <a:ea typeface="Arial" panose="020B0604020202020204" pitchFamily="34" charset="0"/>
              </a:rPr>
              <a:t>teffects</a:t>
            </a:r>
            <a:r>
              <a:rPr lang="en-US" dirty="0">
                <a:solidFill>
                  <a:schemeClr val="tx1">
                    <a:lumMod val="75000"/>
                    <a:lumOff val="25000"/>
                  </a:schemeClr>
                </a:solidFill>
                <a:latin typeface="Proxima Nova"/>
                <a:ea typeface="Arial" panose="020B0604020202020204" pitchFamily="34" charset="0"/>
              </a:rPr>
              <a:t> </a:t>
            </a:r>
            <a:r>
              <a:rPr lang="en-US" dirty="0" err="1">
                <a:solidFill>
                  <a:schemeClr val="tx1">
                    <a:lumMod val="75000"/>
                    <a:lumOff val="25000"/>
                  </a:schemeClr>
                </a:solidFill>
                <a:latin typeface="Proxima Nova"/>
                <a:ea typeface="Arial" panose="020B0604020202020204" pitchFamily="34" charset="0"/>
              </a:rPr>
              <a:t>psmatch</a:t>
            </a:r>
            <a:r>
              <a:rPr lang="en-US" dirty="0">
                <a:solidFill>
                  <a:schemeClr val="tx1">
                    <a:lumMod val="75000"/>
                    <a:lumOff val="25000"/>
                  </a:schemeClr>
                </a:solidFill>
                <a:latin typeface="Proxima Nova"/>
                <a:ea typeface="Arial" panose="020B0604020202020204" pitchFamily="34" charset="0"/>
              </a:rPr>
              <a:t> </a:t>
            </a:r>
          </a:p>
        </p:txBody>
      </p:sp>
      <p:sp>
        <p:nvSpPr>
          <p:cNvPr id="15" name="TextBox 14">
            <a:extLst>
              <a:ext uri="{FF2B5EF4-FFF2-40B4-BE49-F238E27FC236}">
                <a16:creationId xmlns:a16="http://schemas.microsoft.com/office/drawing/2014/main" id="{6F8FA525-3A6D-3657-A6D0-17F452F7A315}"/>
              </a:ext>
            </a:extLst>
          </p:cNvPr>
          <p:cNvSpPr txBox="1">
            <a:spLocks/>
          </p:cNvSpPr>
          <p:nvPr/>
        </p:nvSpPr>
        <p:spPr>
          <a:xfrm>
            <a:off x="3748034" y="2704574"/>
            <a:ext cx="2347965" cy="923330"/>
          </a:xfrm>
          <a:prstGeom prst="rect">
            <a:avLst/>
          </a:prstGeom>
          <a:noFill/>
        </p:spPr>
        <p:txBody>
          <a:bodyPr wrap="square" rtlCol="0">
            <a:spAutoFit/>
          </a:bodyPr>
          <a:lstStyle/>
          <a:p>
            <a:pPr algn="ctr"/>
            <a:endParaRPr lang="en-US" b="1" dirty="0">
              <a:solidFill>
                <a:schemeClr val="tx1">
                  <a:lumMod val="75000"/>
                  <a:lumOff val="25000"/>
                </a:schemeClr>
              </a:solidFill>
              <a:latin typeface="Proxima Nova"/>
            </a:endParaRPr>
          </a:p>
          <a:p>
            <a:pPr algn="ctr"/>
            <a:r>
              <a:rPr lang="en-US" b="1" dirty="0">
                <a:solidFill>
                  <a:schemeClr val="tx1">
                    <a:lumMod val="75000"/>
                    <a:lumOff val="25000"/>
                  </a:schemeClr>
                </a:solidFill>
                <a:latin typeface="Proxima Nova"/>
              </a:rPr>
              <a:t>No Surgery </a:t>
            </a:r>
          </a:p>
          <a:p>
            <a:pPr algn="ctr"/>
            <a:r>
              <a:rPr lang="en-US" b="1" dirty="0">
                <a:solidFill>
                  <a:schemeClr val="tx1">
                    <a:lumMod val="75000"/>
                    <a:lumOff val="25000"/>
                  </a:schemeClr>
                </a:solidFill>
                <a:latin typeface="Proxima Nova"/>
              </a:rPr>
              <a:t>N = 51,180</a:t>
            </a:r>
          </a:p>
        </p:txBody>
      </p:sp>
      <p:sp>
        <p:nvSpPr>
          <p:cNvPr id="16" name="TextBox 15">
            <a:extLst>
              <a:ext uri="{FF2B5EF4-FFF2-40B4-BE49-F238E27FC236}">
                <a16:creationId xmlns:a16="http://schemas.microsoft.com/office/drawing/2014/main" id="{52484ECD-9CF8-AD67-858B-9F487AFCA374}"/>
              </a:ext>
            </a:extLst>
          </p:cNvPr>
          <p:cNvSpPr txBox="1">
            <a:spLocks/>
          </p:cNvSpPr>
          <p:nvPr/>
        </p:nvSpPr>
        <p:spPr>
          <a:xfrm>
            <a:off x="6096000" y="2704574"/>
            <a:ext cx="2347966" cy="923330"/>
          </a:xfrm>
          <a:prstGeom prst="rect">
            <a:avLst/>
          </a:prstGeom>
          <a:noFill/>
        </p:spPr>
        <p:txBody>
          <a:bodyPr wrap="square" rtlCol="0">
            <a:spAutoFit/>
          </a:bodyPr>
          <a:lstStyle/>
          <a:p>
            <a:pPr algn="ctr"/>
            <a:endParaRPr lang="en-US" b="1" dirty="0">
              <a:solidFill>
                <a:schemeClr val="tx1">
                  <a:lumMod val="75000"/>
                  <a:lumOff val="25000"/>
                </a:schemeClr>
              </a:solidFill>
              <a:latin typeface="Proxima Nova"/>
            </a:endParaRPr>
          </a:p>
          <a:p>
            <a:pPr algn="ctr"/>
            <a:r>
              <a:rPr lang="en-US" b="1" dirty="0">
                <a:solidFill>
                  <a:schemeClr val="tx1">
                    <a:lumMod val="75000"/>
                    <a:lumOff val="25000"/>
                  </a:schemeClr>
                </a:solidFill>
                <a:latin typeface="Proxima Nova"/>
              </a:rPr>
              <a:t>Surgery </a:t>
            </a:r>
          </a:p>
          <a:p>
            <a:pPr algn="ctr"/>
            <a:r>
              <a:rPr lang="en-US" b="1" dirty="0">
                <a:solidFill>
                  <a:schemeClr val="tx1">
                    <a:lumMod val="75000"/>
                    <a:lumOff val="25000"/>
                  </a:schemeClr>
                </a:solidFill>
                <a:latin typeface="Proxima Nova"/>
              </a:rPr>
              <a:t>N = 4,639</a:t>
            </a:r>
          </a:p>
        </p:txBody>
      </p:sp>
      <p:sp>
        <p:nvSpPr>
          <p:cNvPr id="17" name="Rectangle: Rounded Corners 16">
            <a:extLst>
              <a:ext uri="{FF2B5EF4-FFF2-40B4-BE49-F238E27FC236}">
                <a16:creationId xmlns:a16="http://schemas.microsoft.com/office/drawing/2014/main" id="{62EE61AF-F467-CB97-210E-D5E97D9515B4}"/>
              </a:ext>
            </a:extLst>
          </p:cNvPr>
          <p:cNvSpPr/>
          <p:nvPr/>
        </p:nvSpPr>
        <p:spPr>
          <a:xfrm>
            <a:off x="2759946" y="5061974"/>
            <a:ext cx="6672105" cy="1095488"/>
          </a:xfrm>
          <a:prstGeom prst="roundRect">
            <a:avLst/>
          </a:prstGeom>
          <a:solidFill>
            <a:schemeClr val="tx2">
              <a:lumMod val="10000"/>
              <a:lumOff val="9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b="0" dirty="0">
              <a:solidFill>
                <a:schemeClr val="tx1">
                  <a:lumMod val="75000"/>
                  <a:lumOff val="25000"/>
                </a:schemeClr>
              </a:solidFill>
              <a:effectLst/>
            </a:endParaRPr>
          </a:p>
        </p:txBody>
      </p:sp>
      <p:sp>
        <p:nvSpPr>
          <p:cNvPr id="18" name="TextBox 17">
            <a:extLst>
              <a:ext uri="{FF2B5EF4-FFF2-40B4-BE49-F238E27FC236}">
                <a16:creationId xmlns:a16="http://schemas.microsoft.com/office/drawing/2014/main" id="{37B9BE9C-9849-93A6-439D-8E248006E303}"/>
              </a:ext>
            </a:extLst>
          </p:cNvPr>
          <p:cNvSpPr txBox="1"/>
          <p:nvPr/>
        </p:nvSpPr>
        <p:spPr>
          <a:xfrm>
            <a:off x="3748034" y="5061974"/>
            <a:ext cx="2347965" cy="923330"/>
          </a:xfrm>
          <a:prstGeom prst="rect">
            <a:avLst/>
          </a:prstGeom>
          <a:noFill/>
        </p:spPr>
        <p:txBody>
          <a:bodyPr wrap="square" rtlCol="0">
            <a:spAutoFit/>
          </a:bodyPr>
          <a:lstStyle/>
          <a:p>
            <a:pPr algn="ctr"/>
            <a:endParaRPr lang="en-US" b="1" dirty="0">
              <a:solidFill>
                <a:schemeClr val="tx1">
                  <a:lumMod val="75000"/>
                  <a:lumOff val="25000"/>
                </a:schemeClr>
              </a:solidFill>
              <a:latin typeface="Proxima Nova"/>
            </a:endParaRPr>
          </a:p>
          <a:p>
            <a:pPr algn="ctr"/>
            <a:r>
              <a:rPr lang="en-US" b="1" dirty="0">
                <a:solidFill>
                  <a:schemeClr val="tx1">
                    <a:lumMod val="75000"/>
                    <a:lumOff val="25000"/>
                  </a:schemeClr>
                </a:solidFill>
                <a:latin typeface="Proxima Nova"/>
              </a:rPr>
              <a:t>No Surgery </a:t>
            </a:r>
          </a:p>
          <a:p>
            <a:pPr algn="ctr"/>
            <a:r>
              <a:rPr lang="en-US" b="1" dirty="0">
                <a:solidFill>
                  <a:schemeClr val="tx1">
                    <a:lumMod val="75000"/>
                    <a:lumOff val="25000"/>
                  </a:schemeClr>
                </a:solidFill>
                <a:latin typeface="Proxima Nova"/>
              </a:rPr>
              <a:t>N = 7,520</a:t>
            </a:r>
          </a:p>
        </p:txBody>
      </p:sp>
      <p:sp>
        <p:nvSpPr>
          <p:cNvPr id="19" name="TextBox 18">
            <a:extLst>
              <a:ext uri="{FF2B5EF4-FFF2-40B4-BE49-F238E27FC236}">
                <a16:creationId xmlns:a16="http://schemas.microsoft.com/office/drawing/2014/main" id="{9AE17E88-8BA4-E283-722C-C7C92806E387}"/>
              </a:ext>
            </a:extLst>
          </p:cNvPr>
          <p:cNvSpPr txBox="1"/>
          <p:nvPr/>
        </p:nvSpPr>
        <p:spPr>
          <a:xfrm>
            <a:off x="6096000" y="5061974"/>
            <a:ext cx="2347966" cy="923330"/>
          </a:xfrm>
          <a:prstGeom prst="rect">
            <a:avLst/>
          </a:prstGeom>
          <a:noFill/>
        </p:spPr>
        <p:txBody>
          <a:bodyPr wrap="square" rtlCol="0">
            <a:spAutoFit/>
          </a:bodyPr>
          <a:lstStyle/>
          <a:p>
            <a:pPr algn="ctr"/>
            <a:endParaRPr lang="en-US" b="1" dirty="0">
              <a:solidFill>
                <a:schemeClr val="tx1">
                  <a:lumMod val="75000"/>
                  <a:lumOff val="25000"/>
                </a:schemeClr>
              </a:solidFill>
              <a:latin typeface="Proxima Nova"/>
            </a:endParaRPr>
          </a:p>
          <a:p>
            <a:pPr algn="ctr"/>
            <a:r>
              <a:rPr lang="en-US" b="1" dirty="0">
                <a:solidFill>
                  <a:schemeClr val="tx1">
                    <a:lumMod val="75000"/>
                    <a:lumOff val="25000"/>
                  </a:schemeClr>
                </a:solidFill>
                <a:latin typeface="Proxima Nova"/>
              </a:rPr>
              <a:t>Surgery </a:t>
            </a:r>
          </a:p>
          <a:p>
            <a:pPr algn="ctr"/>
            <a:r>
              <a:rPr lang="en-US" b="1" dirty="0">
                <a:solidFill>
                  <a:schemeClr val="tx1">
                    <a:lumMod val="75000"/>
                    <a:lumOff val="25000"/>
                  </a:schemeClr>
                </a:solidFill>
                <a:latin typeface="Proxima Nova"/>
              </a:rPr>
              <a:t>N = 4,639</a:t>
            </a:r>
          </a:p>
        </p:txBody>
      </p:sp>
      <p:sp>
        <p:nvSpPr>
          <p:cNvPr id="20" name="TextBox 19">
            <a:extLst>
              <a:ext uri="{FF2B5EF4-FFF2-40B4-BE49-F238E27FC236}">
                <a16:creationId xmlns:a16="http://schemas.microsoft.com/office/drawing/2014/main" id="{FAA1670A-31F4-A4BB-14DF-900E3B8E06C0}"/>
              </a:ext>
            </a:extLst>
          </p:cNvPr>
          <p:cNvSpPr txBox="1"/>
          <p:nvPr/>
        </p:nvSpPr>
        <p:spPr>
          <a:xfrm>
            <a:off x="3950291" y="1989533"/>
            <a:ext cx="4291411" cy="461665"/>
          </a:xfrm>
          <a:prstGeom prst="rect">
            <a:avLst/>
          </a:prstGeom>
          <a:noFill/>
        </p:spPr>
        <p:txBody>
          <a:bodyPr wrap="square" rtlCol="0">
            <a:spAutoFit/>
          </a:bodyPr>
          <a:lstStyle/>
          <a:p>
            <a:pPr algn="ctr"/>
            <a:r>
              <a:rPr lang="en-US" sz="2400" b="1" dirty="0">
                <a:solidFill>
                  <a:schemeClr val="tx1">
                    <a:lumMod val="75000"/>
                    <a:lumOff val="25000"/>
                  </a:schemeClr>
                </a:solidFill>
                <a:latin typeface="Proxima Nova"/>
              </a:rPr>
              <a:t>Propensity Score Matching</a:t>
            </a:r>
          </a:p>
        </p:txBody>
      </p:sp>
    </p:spTree>
    <p:extLst>
      <p:ext uri="{BB962C8B-B14F-4D97-AF65-F5344CB8AC3E}">
        <p14:creationId xmlns:p14="http://schemas.microsoft.com/office/powerpoint/2010/main" val="17634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0E100-2A2E-1B41-1C41-BEA4FD2E8EB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92EDAE0-C370-9B6B-3A97-29B5AC29BAA4}"/>
              </a:ext>
            </a:extLst>
          </p:cNvPr>
          <p:cNvSpPr>
            <a:spLocks noGrp="1" noRot="1" noMove="1" noResize="1" noEditPoints="1" noAdjustHandles="1" noChangeArrowheads="1" noChangeShapeType="1"/>
          </p:cNvSpPr>
          <p:nvPr/>
        </p:nvSpPr>
        <p:spPr>
          <a:xfrm>
            <a:off x="0" y="0"/>
            <a:ext cx="12192000" cy="1750142"/>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40B32-6F46-7634-941F-20E18C922E8F}"/>
              </a:ext>
            </a:extLst>
          </p:cNvPr>
          <p:cNvSpPr>
            <a:spLocks noGrp="1"/>
          </p:cNvSpPr>
          <p:nvPr>
            <p:ph type="ctrTitle"/>
          </p:nvPr>
        </p:nvSpPr>
        <p:spPr>
          <a:xfrm>
            <a:off x="1524000" y="456538"/>
            <a:ext cx="9144000" cy="837066"/>
          </a:xfrm>
        </p:spPr>
        <p:txBody>
          <a:bodyPr>
            <a:normAutofit fontScale="90000"/>
          </a:bodyPr>
          <a:lstStyle/>
          <a:p>
            <a:r>
              <a:rPr lang="en-US" b="1" dirty="0">
                <a:solidFill>
                  <a:schemeClr val="bg1"/>
                </a:solidFill>
              </a:rPr>
              <a:t>Results</a:t>
            </a:r>
          </a:p>
        </p:txBody>
      </p:sp>
      <p:sp>
        <p:nvSpPr>
          <p:cNvPr id="6" name="Rectangle 5">
            <a:extLst>
              <a:ext uri="{FF2B5EF4-FFF2-40B4-BE49-F238E27FC236}">
                <a16:creationId xmlns:a16="http://schemas.microsoft.com/office/drawing/2014/main" id="{288537FB-C9CB-E916-1D86-715A8DE484CE}"/>
              </a:ext>
            </a:extLst>
          </p:cNvPr>
          <p:cNvSpPr>
            <a:spLocks noGrp="1" noRot="1" noMove="1" noResize="1" noEditPoints="1" noAdjustHandles="1" noChangeArrowheads="1" noChangeShapeType="1"/>
          </p:cNvSpPr>
          <p:nvPr/>
        </p:nvSpPr>
        <p:spPr>
          <a:xfrm>
            <a:off x="0" y="6538943"/>
            <a:ext cx="12192000" cy="3103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aph with blue dots and black text&#10;&#10;Description automatically generated">
            <a:extLst>
              <a:ext uri="{FF2B5EF4-FFF2-40B4-BE49-F238E27FC236}">
                <a16:creationId xmlns:a16="http://schemas.microsoft.com/office/drawing/2014/main" id="{091AA0DA-6C22-9FCF-E6B4-FF01F83A0454}"/>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620" y="1841948"/>
            <a:ext cx="6447503" cy="4605189"/>
          </a:xfrm>
          <a:prstGeom prst="rect">
            <a:avLst/>
          </a:prstGeom>
          <a:noFill/>
          <a:ln w="12700">
            <a:solidFill>
              <a:schemeClr val="tx1"/>
            </a:solidFill>
          </a:ln>
        </p:spPr>
      </p:pic>
      <p:sp>
        <p:nvSpPr>
          <p:cNvPr id="5" name="TextBox 4">
            <a:extLst>
              <a:ext uri="{FF2B5EF4-FFF2-40B4-BE49-F238E27FC236}">
                <a16:creationId xmlns:a16="http://schemas.microsoft.com/office/drawing/2014/main" id="{F498DB00-30D8-5E70-4ADB-705449F9E00A}"/>
              </a:ext>
            </a:extLst>
          </p:cNvPr>
          <p:cNvSpPr txBox="1"/>
          <p:nvPr/>
        </p:nvSpPr>
        <p:spPr>
          <a:xfrm>
            <a:off x="7053944" y="4144542"/>
            <a:ext cx="4883499" cy="1384995"/>
          </a:xfrm>
          <a:prstGeom prst="rect">
            <a:avLst/>
          </a:prstGeom>
          <a:noFill/>
          <a:ln>
            <a:noFill/>
          </a:ln>
        </p:spPr>
        <p:txBody>
          <a:bodyPr wrap="square" rtlCol="0">
            <a:spAutoFit/>
          </a:bodyPr>
          <a:lstStyle/>
          <a:p>
            <a:r>
              <a:rPr lang="en-US" sz="2800" b="1" dirty="0">
                <a:solidFill>
                  <a:schemeClr val="tx1">
                    <a:lumMod val="75000"/>
                    <a:lumOff val="25000"/>
                  </a:schemeClr>
                </a:solidFill>
                <a:latin typeface="Proxima Nova"/>
              </a:rPr>
              <a:t>Covariates are well balanced after propensity score matching</a:t>
            </a:r>
          </a:p>
        </p:txBody>
      </p:sp>
      <p:pic>
        <p:nvPicPr>
          <p:cNvPr id="6146" name="Picture 2" descr="Scale Icon 823778">
            <a:extLst>
              <a:ext uri="{FF2B5EF4-FFF2-40B4-BE49-F238E27FC236}">
                <a16:creationId xmlns:a16="http://schemas.microsoft.com/office/drawing/2014/main" id="{16700DE4-7C26-404F-F8FE-D6FD9EFE8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6992" y="1658641"/>
            <a:ext cx="2577402" cy="25774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D747444-5B39-3A72-21AB-956AE860DA53}"/>
              </a:ext>
            </a:extLst>
          </p:cNvPr>
          <p:cNvSpPr>
            <a:spLocks/>
          </p:cNvSpPr>
          <p:nvPr/>
        </p:nvSpPr>
        <p:spPr>
          <a:xfrm>
            <a:off x="3269293" y="2206681"/>
            <a:ext cx="2631602" cy="3698820"/>
          </a:xfrm>
          <a:prstGeom prst="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034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8439</TotalTime>
  <Words>1128</Words>
  <Application>Microsoft Office PowerPoint</Application>
  <PresentationFormat>Widescreen</PresentationFormat>
  <Paragraphs>149</Paragraphs>
  <Slides>18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Aptos Display</vt:lpstr>
      <vt:lpstr>Aptos Narrow</vt:lpstr>
      <vt:lpstr>Arial</vt:lpstr>
      <vt:lpstr>Calibri</vt:lpstr>
      <vt:lpstr>Proxima Nova</vt:lpstr>
      <vt:lpstr>Times New Roman</vt:lpstr>
      <vt:lpstr>Office Theme</vt:lpstr>
      <vt:lpstr>Association of Surgery with Discontinuation of Medications for the Treatment of Opioid Use Disorder</vt:lpstr>
      <vt:lpstr>Disclosure</vt:lpstr>
      <vt:lpstr>Background</vt:lpstr>
      <vt:lpstr>Background</vt:lpstr>
      <vt:lpstr>Hypothesis</vt:lpstr>
      <vt:lpstr>Methods</vt:lpstr>
      <vt:lpstr>Methods</vt:lpstr>
      <vt:lpstr>Methods</vt:lpstr>
      <vt:lpstr>Results</vt:lpstr>
      <vt:lpstr>Results</vt:lpstr>
      <vt:lpstr>Results</vt:lpstr>
      <vt:lpstr>Results</vt:lpstr>
      <vt:lpstr>Results</vt:lpstr>
      <vt:lpstr>Results</vt:lpstr>
      <vt:lpstr>Limitations</vt:lpstr>
      <vt:lpstr>Conclusions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of Surgery with Discontinuation of Medications for the Treatment of Opioid Use Disorder</dc:title>
  <dc:creator>Kyle Buchwalder</dc:creator>
  <cp:lastModifiedBy>Rental End User</cp:lastModifiedBy>
  <cp:revision>6</cp:revision>
  <dcterms:created xsi:type="dcterms:W3CDTF">2024-11-04T01:28:49Z</dcterms:created>
  <dcterms:modified xsi:type="dcterms:W3CDTF">2024-11-15T17:51:59Z</dcterms:modified>
</cp:coreProperties>
</file>