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1" r:id="rId4"/>
    <p:sldId id="258" r:id="rId5"/>
    <p:sldId id="259" r:id="rId6"/>
    <p:sldId id="272" r:id="rId7"/>
    <p:sldId id="279" r:id="rId8"/>
    <p:sldId id="278" r:id="rId9"/>
    <p:sldId id="260" r:id="rId10"/>
    <p:sldId id="280" r:id="rId11"/>
    <p:sldId id="261" r:id="rId12"/>
    <p:sldId id="273" r:id="rId13"/>
    <p:sldId id="262" r:id="rId14"/>
    <p:sldId id="263" r:id="rId15"/>
    <p:sldId id="264" r:id="rId16"/>
    <p:sldId id="265" r:id="rId17"/>
    <p:sldId id="276" r:id="rId18"/>
    <p:sldId id="266" r:id="rId19"/>
    <p:sldId id="267" r:id="rId20"/>
    <p:sldId id="275" r:id="rId21"/>
    <p:sldId id="268" r:id="rId22"/>
    <p:sldId id="277" r:id="rId23"/>
    <p:sldId id="269" r:id="rId24"/>
    <p:sldId id="270"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F3B749-CCBF-6CEC-0175-0A599FE6CA47}" name="Sabrina S. Rapisarda" initials="MOU" userId="Sabrina S. Rapisarda"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9"/>
    <p:restoredTop sz="94673"/>
  </p:normalViewPr>
  <p:slideViewPr>
    <p:cSldViewPr snapToGrid="0">
      <p:cViewPr varScale="1">
        <p:scale>
          <a:sx n="74" d="100"/>
          <a:sy n="74" d="100"/>
        </p:scale>
        <p:origin x="1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A6FF-115D-9BA7-1126-82CB00B8EE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951E97-2834-BE99-F77F-2CB31F016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0C8F33-C09B-51A4-861B-955FCA25BE36}"/>
              </a:ext>
            </a:extLst>
          </p:cNvPr>
          <p:cNvSpPr>
            <a:spLocks noGrp="1"/>
          </p:cNvSpPr>
          <p:nvPr>
            <p:ph type="dt" sz="half" idx="10"/>
          </p:nvPr>
        </p:nvSpPr>
        <p:spPr/>
        <p:txBody>
          <a:bodyPr/>
          <a:lstStyle/>
          <a:p>
            <a:fld id="{B73A0541-FA0E-E949-8C77-E6BDC07C4B89}" type="datetimeFigureOut">
              <a:rPr lang="en-US" smtClean="0"/>
              <a:t>11/15/2024</a:t>
            </a:fld>
            <a:endParaRPr lang="en-US"/>
          </a:p>
        </p:txBody>
      </p:sp>
      <p:sp>
        <p:nvSpPr>
          <p:cNvPr id="5" name="Footer Placeholder 4">
            <a:extLst>
              <a:ext uri="{FF2B5EF4-FFF2-40B4-BE49-F238E27FC236}">
                <a16:creationId xmlns:a16="http://schemas.microsoft.com/office/drawing/2014/main" id="{B698264E-2B41-5D1D-B0BF-057046F85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6E729-6819-F792-50F2-B65B0865784D}"/>
              </a:ext>
            </a:extLst>
          </p:cNvPr>
          <p:cNvSpPr>
            <a:spLocks noGrp="1"/>
          </p:cNvSpPr>
          <p:nvPr>
            <p:ph type="sldNum" sz="quarter" idx="12"/>
          </p:nvPr>
        </p:nvSpPr>
        <p:spPr/>
        <p:txBody>
          <a:bodyPr/>
          <a:lstStyle/>
          <a:p>
            <a:fld id="{291CCAFB-A359-DB47-8169-E8042FB14309}" type="slidenum">
              <a:rPr lang="en-US" smtClean="0"/>
              <a:t>‹#›</a:t>
            </a:fld>
            <a:endParaRPr lang="en-US"/>
          </a:p>
        </p:txBody>
      </p:sp>
    </p:spTree>
    <p:extLst>
      <p:ext uri="{BB962C8B-B14F-4D97-AF65-F5344CB8AC3E}">
        <p14:creationId xmlns:p14="http://schemas.microsoft.com/office/powerpoint/2010/main" val="13598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E3A5-5BA2-DFAF-DB14-82420EC6BE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67253D-FE2D-5C59-BAD8-CE713AAC1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009D3-E48C-B2E0-1D8F-56BBCD8745B9}"/>
              </a:ext>
            </a:extLst>
          </p:cNvPr>
          <p:cNvSpPr>
            <a:spLocks noGrp="1"/>
          </p:cNvSpPr>
          <p:nvPr>
            <p:ph type="dt" sz="half" idx="10"/>
          </p:nvPr>
        </p:nvSpPr>
        <p:spPr/>
        <p:txBody>
          <a:bodyPr/>
          <a:lstStyle/>
          <a:p>
            <a:fld id="{B73A0541-FA0E-E949-8C77-E6BDC07C4B89}" type="datetimeFigureOut">
              <a:rPr lang="en-US" smtClean="0"/>
              <a:t>11/15/2024</a:t>
            </a:fld>
            <a:endParaRPr lang="en-US"/>
          </a:p>
        </p:txBody>
      </p:sp>
      <p:sp>
        <p:nvSpPr>
          <p:cNvPr id="5" name="Footer Placeholder 4">
            <a:extLst>
              <a:ext uri="{FF2B5EF4-FFF2-40B4-BE49-F238E27FC236}">
                <a16:creationId xmlns:a16="http://schemas.microsoft.com/office/drawing/2014/main" id="{0439C906-BDE4-888C-023E-84BF1C5FE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9593F-B7C1-44FB-035A-8B2AF79E404F}"/>
              </a:ext>
            </a:extLst>
          </p:cNvPr>
          <p:cNvSpPr>
            <a:spLocks noGrp="1"/>
          </p:cNvSpPr>
          <p:nvPr>
            <p:ph type="sldNum" sz="quarter" idx="12"/>
          </p:nvPr>
        </p:nvSpPr>
        <p:spPr/>
        <p:txBody>
          <a:bodyPr/>
          <a:lstStyle/>
          <a:p>
            <a:fld id="{291CCAFB-A359-DB47-8169-E8042FB14309}" type="slidenum">
              <a:rPr lang="en-US" smtClean="0"/>
              <a:t>‹#›</a:t>
            </a:fld>
            <a:endParaRPr lang="en-US"/>
          </a:p>
        </p:txBody>
      </p:sp>
    </p:spTree>
    <p:extLst>
      <p:ext uri="{BB962C8B-B14F-4D97-AF65-F5344CB8AC3E}">
        <p14:creationId xmlns:p14="http://schemas.microsoft.com/office/powerpoint/2010/main" val="77380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B59B5-7216-A916-548A-EB765D1488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89CA94-575D-342E-9F25-C0ACC6D178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EC6A1-8885-2FBA-CDC1-AA26F16B0966}"/>
              </a:ext>
            </a:extLst>
          </p:cNvPr>
          <p:cNvSpPr>
            <a:spLocks noGrp="1"/>
          </p:cNvSpPr>
          <p:nvPr>
            <p:ph type="dt" sz="half" idx="10"/>
          </p:nvPr>
        </p:nvSpPr>
        <p:spPr/>
        <p:txBody>
          <a:bodyPr/>
          <a:lstStyle/>
          <a:p>
            <a:fld id="{B73A0541-FA0E-E949-8C77-E6BDC07C4B89}" type="datetimeFigureOut">
              <a:rPr lang="en-US" smtClean="0"/>
              <a:t>11/15/2024</a:t>
            </a:fld>
            <a:endParaRPr lang="en-US"/>
          </a:p>
        </p:txBody>
      </p:sp>
      <p:sp>
        <p:nvSpPr>
          <p:cNvPr id="5" name="Footer Placeholder 4">
            <a:extLst>
              <a:ext uri="{FF2B5EF4-FFF2-40B4-BE49-F238E27FC236}">
                <a16:creationId xmlns:a16="http://schemas.microsoft.com/office/drawing/2014/main" id="{F4AEEA28-834A-AC42-4FF2-83B7B93D0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E403B-6338-C6FC-C56E-4236F6228FF8}"/>
              </a:ext>
            </a:extLst>
          </p:cNvPr>
          <p:cNvSpPr>
            <a:spLocks noGrp="1"/>
          </p:cNvSpPr>
          <p:nvPr>
            <p:ph type="sldNum" sz="quarter" idx="12"/>
          </p:nvPr>
        </p:nvSpPr>
        <p:spPr/>
        <p:txBody>
          <a:bodyPr/>
          <a:lstStyle/>
          <a:p>
            <a:fld id="{291CCAFB-A359-DB47-8169-E8042FB14309}" type="slidenum">
              <a:rPr lang="en-US" smtClean="0"/>
              <a:t>‹#›</a:t>
            </a:fld>
            <a:endParaRPr lang="en-US"/>
          </a:p>
        </p:txBody>
      </p:sp>
    </p:spTree>
    <p:extLst>
      <p:ext uri="{BB962C8B-B14F-4D97-AF65-F5344CB8AC3E}">
        <p14:creationId xmlns:p14="http://schemas.microsoft.com/office/powerpoint/2010/main" val="35260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B3B3-F115-DA9C-6D9D-62A6ADEA66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77B64-8C07-C278-D237-5C11BFEA0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9B95B-7C13-699F-D33E-8A72C722A71C}"/>
              </a:ext>
            </a:extLst>
          </p:cNvPr>
          <p:cNvSpPr>
            <a:spLocks noGrp="1"/>
          </p:cNvSpPr>
          <p:nvPr>
            <p:ph type="dt" sz="half" idx="10"/>
          </p:nvPr>
        </p:nvSpPr>
        <p:spPr/>
        <p:txBody>
          <a:bodyPr/>
          <a:lstStyle/>
          <a:p>
            <a:fld id="{B73A0541-FA0E-E949-8C77-E6BDC07C4B89}" type="datetimeFigureOut">
              <a:rPr lang="en-US" smtClean="0"/>
              <a:t>11/15/2024</a:t>
            </a:fld>
            <a:endParaRPr lang="en-US"/>
          </a:p>
        </p:txBody>
      </p:sp>
      <p:sp>
        <p:nvSpPr>
          <p:cNvPr id="5" name="Footer Placeholder 4">
            <a:extLst>
              <a:ext uri="{FF2B5EF4-FFF2-40B4-BE49-F238E27FC236}">
                <a16:creationId xmlns:a16="http://schemas.microsoft.com/office/drawing/2014/main" id="{5463B195-A5E4-DA4F-6F41-90DF35257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CAB83-C4C7-A14F-9459-95AD3B0B49A8}"/>
              </a:ext>
            </a:extLst>
          </p:cNvPr>
          <p:cNvSpPr>
            <a:spLocks noGrp="1"/>
          </p:cNvSpPr>
          <p:nvPr>
            <p:ph type="sldNum" sz="quarter" idx="12"/>
          </p:nvPr>
        </p:nvSpPr>
        <p:spPr/>
        <p:txBody>
          <a:bodyPr/>
          <a:lstStyle/>
          <a:p>
            <a:fld id="{291CCAFB-A359-DB47-8169-E8042FB14309}" type="slidenum">
              <a:rPr lang="en-US" smtClean="0"/>
              <a:t>‹#›</a:t>
            </a:fld>
            <a:endParaRPr lang="en-US"/>
          </a:p>
        </p:txBody>
      </p:sp>
    </p:spTree>
    <p:extLst>
      <p:ext uri="{BB962C8B-B14F-4D97-AF65-F5344CB8AC3E}">
        <p14:creationId xmlns:p14="http://schemas.microsoft.com/office/powerpoint/2010/main" val="266134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E46D-D2EC-C895-E7C4-18C8CB0351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CA28A5-C0F0-0788-8E51-DD0C7454F4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F88BE-431F-7507-7061-D81793A8DAE2}"/>
              </a:ext>
            </a:extLst>
          </p:cNvPr>
          <p:cNvSpPr>
            <a:spLocks noGrp="1"/>
          </p:cNvSpPr>
          <p:nvPr>
            <p:ph type="dt" sz="half" idx="10"/>
          </p:nvPr>
        </p:nvSpPr>
        <p:spPr/>
        <p:txBody>
          <a:bodyPr/>
          <a:lstStyle/>
          <a:p>
            <a:fld id="{B73A0541-FA0E-E949-8C77-E6BDC07C4B89}" type="datetimeFigureOut">
              <a:rPr lang="en-US" smtClean="0"/>
              <a:t>11/15/2024</a:t>
            </a:fld>
            <a:endParaRPr lang="en-US"/>
          </a:p>
        </p:txBody>
      </p:sp>
      <p:sp>
        <p:nvSpPr>
          <p:cNvPr id="5" name="Footer Placeholder 4">
            <a:extLst>
              <a:ext uri="{FF2B5EF4-FFF2-40B4-BE49-F238E27FC236}">
                <a16:creationId xmlns:a16="http://schemas.microsoft.com/office/drawing/2014/main" id="{C05FDED8-D251-5050-323A-44B2E035A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C2A4-CF2B-32E9-529D-6E62684C2C55}"/>
              </a:ext>
            </a:extLst>
          </p:cNvPr>
          <p:cNvSpPr>
            <a:spLocks noGrp="1"/>
          </p:cNvSpPr>
          <p:nvPr>
            <p:ph type="sldNum" sz="quarter" idx="12"/>
          </p:nvPr>
        </p:nvSpPr>
        <p:spPr/>
        <p:txBody>
          <a:bodyPr/>
          <a:lstStyle/>
          <a:p>
            <a:fld id="{291CCAFB-A359-DB47-8169-E8042FB14309}" type="slidenum">
              <a:rPr lang="en-US" smtClean="0"/>
              <a:t>‹#›</a:t>
            </a:fld>
            <a:endParaRPr lang="en-US"/>
          </a:p>
        </p:txBody>
      </p:sp>
    </p:spTree>
    <p:extLst>
      <p:ext uri="{BB962C8B-B14F-4D97-AF65-F5344CB8AC3E}">
        <p14:creationId xmlns:p14="http://schemas.microsoft.com/office/powerpoint/2010/main" val="412070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41E4-79D1-497E-1E3C-47EDFFE5F1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0A65E-A771-BCA6-D686-F55BCF0A4B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93B606-EC42-C249-09C3-106FA6BCA4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422CB2-89CF-4220-7AA3-9FD22EC58911}"/>
              </a:ext>
            </a:extLst>
          </p:cNvPr>
          <p:cNvSpPr>
            <a:spLocks noGrp="1"/>
          </p:cNvSpPr>
          <p:nvPr>
            <p:ph type="dt" sz="half" idx="10"/>
          </p:nvPr>
        </p:nvSpPr>
        <p:spPr/>
        <p:txBody>
          <a:bodyPr/>
          <a:lstStyle/>
          <a:p>
            <a:fld id="{B73A0541-FA0E-E949-8C77-E6BDC07C4B89}" type="datetimeFigureOut">
              <a:rPr lang="en-US" smtClean="0"/>
              <a:t>11/15/2024</a:t>
            </a:fld>
            <a:endParaRPr lang="en-US"/>
          </a:p>
        </p:txBody>
      </p:sp>
      <p:sp>
        <p:nvSpPr>
          <p:cNvPr id="6" name="Footer Placeholder 5">
            <a:extLst>
              <a:ext uri="{FF2B5EF4-FFF2-40B4-BE49-F238E27FC236}">
                <a16:creationId xmlns:a16="http://schemas.microsoft.com/office/drawing/2014/main" id="{51D380EA-3CA5-6CD8-53FA-73C6B4314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A590C-200C-D8A7-1ECE-5C33A54C8F53}"/>
              </a:ext>
            </a:extLst>
          </p:cNvPr>
          <p:cNvSpPr>
            <a:spLocks noGrp="1"/>
          </p:cNvSpPr>
          <p:nvPr>
            <p:ph type="sldNum" sz="quarter" idx="12"/>
          </p:nvPr>
        </p:nvSpPr>
        <p:spPr/>
        <p:txBody>
          <a:bodyPr/>
          <a:lstStyle/>
          <a:p>
            <a:fld id="{291CCAFB-A359-DB47-8169-E8042FB14309}" type="slidenum">
              <a:rPr lang="en-US" smtClean="0"/>
              <a:t>‹#›</a:t>
            </a:fld>
            <a:endParaRPr lang="en-US"/>
          </a:p>
        </p:txBody>
      </p:sp>
    </p:spTree>
    <p:extLst>
      <p:ext uri="{BB962C8B-B14F-4D97-AF65-F5344CB8AC3E}">
        <p14:creationId xmlns:p14="http://schemas.microsoft.com/office/powerpoint/2010/main" val="301739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8754-D3C7-D01C-C147-0BF8DC10F5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09D5C8-3B5F-7D0E-0BFD-3ECA7D47A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16C844-A475-9F55-E3ED-D919F98AF8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5FCDA-23F1-48C2-8A3C-069E0442E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B42DD4-BC6B-98C2-124D-784E37E684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631BD4-515E-10C9-A71F-DACCEFB92CF9}"/>
              </a:ext>
            </a:extLst>
          </p:cNvPr>
          <p:cNvSpPr>
            <a:spLocks noGrp="1"/>
          </p:cNvSpPr>
          <p:nvPr>
            <p:ph type="dt" sz="half" idx="10"/>
          </p:nvPr>
        </p:nvSpPr>
        <p:spPr/>
        <p:txBody>
          <a:bodyPr/>
          <a:lstStyle/>
          <a:p>
            <a:fld id="{B73A0541-FA0E-E949-8C77-E6BDC07C4B89}" type="datetimeFigureOut">
              <a:rPr lang="en-US" smtClean="0"/>
              <a:t>11/15/2024</a:t>
            </a:fld>
            <a:endParaRPr lang="en-US"/>
          </a:p>
        </p:txBody>
      </p:sp>
      <p:sp>
        <p:nvSpPr>
          <p:cNvPr id="8" name="Footer Placeholder 7">
            <a:extLst>
              <a:ext uri="{FF2B5EF4-FFF2-40B4-BE49-F238E27FC236}">
                <a16:creationId xmlns:a16="http://schemas.microsoft.com/office/drawing/2014/main" id="{46EF9620-8B59-C2C8-6AB7-BBC2E6CF18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2153C7-EA66-7ECE-51B2-B5E1CDE7CF05}"/>
              </a:ext>
            </a:extLst>
          </p:cNvPr>
          <p:cNvSpPr>
            <a:spLocks noGrp="1"/>
          </p:cNvSpPr>
          <p:nvPr>
            <p:ph type="sldNum" sz="quarter" idx="12"/>
          </p:nvPr>
        </p:nvSpPr>
        <p:spPr/>
        <p:txBody>
          <a:bodyPr/>
          <a:lstStyle/>
          <a:p>
            <a:fld id="{291CCAFB-A359-DB47-8169-E8042FB14309}" type="slidenum">
              <a:rPr lang="en-US" smtClean="0"/>
              <a:t>‹#›</a:t>
            </a:fld>
            <a:endParaRPr lang="en-US"/>
          </a:p>
        </p:txBody>
      </p:sp>
    </p:spTree>
    <p:extLst>
      <p:ext uri="{BB962C8B-B14F-4D97-AF65-F5344CB8AC3E}">
        <p14:creationId xmlns:p14="http://schemas.microsoft.com/office/powerpoint/2010/main" val="26515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1D7B-2A3D-C4F9-5AE2-739A7B0FBC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F2CD9C-05F8-8D01-E375-362922C13214}"/>
              </a:ext>
            </a:extLst>
          </p:cNvPr>
          <p:cNvSpPr>
            <a:spLocks noGrp="1"/>
          </p:cNvSpPr>
          <p:nvPr>
            <p:ph type="dt" sz="half" idx="10"/>
          </p:nvPr>
        </p:nvSpPr>
        <p:spPr/>
        <p:txBody>
          <a:bodyPr/>
          <a:lstStyle/>
          <a:p>
            <a:fld id="{B73A0541-FA0E-E949-8C77-E6BDC07C4B89}" type="datetimeFigureOut">
              <a:rPr lang="en-US" smtClean="0"/>
              <a:t>11/15/2024</a:t>
            </a:fld>
            <a:endParaRPr lang="en-US"/>
          </a:p>
        </p:txBody>
      </p:sp>
      <p:sp>
        <p:nvSpPr>
          <p:cNvPr id="4" name="Footer Placeholder 3">
            <a:extLst>
              <a:ext uri="{FF2B5EF4-FFF2-40B4-BE49-F238E27FC236}">
                <a16:creationId xmlns:a16="http://schemas.microsoft.com/office/drawing/2014/main" id="{52BA9121-7F8F-91F0-FB9C-3A22F96B13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48055B-4A17-B206-6FC5-E653AD87BFCE}"/>
              </a:ext>
            </a:extLst>
          </p:cNvPr>
          <p:cNvSpPr>
            <a:spLocks noGrp="1"/>
          </p:cNvSpPr>
          <p:nvPr>
            <p:ph type="sldNum" sz="quarter" idx="12"/>
          </p:nvPr>
        </p:nvSpPr>
        <p:spPr/>
        <p:txBody>
          <a:bodyPr/>
          <a:lstStyle/>
          <a:p>
            <a:fld id="{291CCAFB-A359-DB47-8169-E8042FB14309}" type="slidenum">
              <a:rPr lang="en-US" smtClean="0"/>
              <a:t>‹#›</a:t>
            </a:fld>
            <a:endParaRPr lang="en-US"/>
          </a:p>
        </p:txBody>
      </p:sp>
    </p:spTree>
    <p:extLst>
      <p:ext uri="{BB962C8B-B14F-4D97-AF65-F5344CB8AC3E}">
        <p14:creationId xmlns:p14="http://schemas.microsoft.com/office/powerpoint/2010/main" val="36261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B4C92-04A4-A4BA-1FD2-A34888A81AA3}"/>
              </a:ext>
            </a:extLst>
          </p:cNvPr>
          <p:cNvSpPr>
            <a:spLocks noGrp="1"/>
          </p:cNvSpPr>
          <p:nvPr>
            <p:ph type="dt" sz="half" idx="10"/>
          </p:nvPr>
        </p:nvSpPr>
        <p:spPr/>
        <p:txBody>
          <a:bodyPr/>
          <a:lstStyle/>
          <a:p>
            <a:fld id="{B73A0541-FA0E-E949-8C77-E6BDC07C4B89}" type="datetimeFigureOut">
              <a:rPr lang="en-US" smtClean="0"/>
              <a:t>11/15/2024</a:t>
            </a:fld>
            <a:endParaRPr lang="en-US"/>
          </a:p>
        </p:txBody>
      </p:sp>
      <p:sp>
        <p:nvSpPr>
          <p:cNvPr id="3" name="Footer Placeholder 2">
            <a:extLst>
              <a:ext uri="{FF2B5EF4-FFF2-40B4-BE49-F238E27FC236}">
                <a16:creationId xmlns:a16="http://schemas.microsoft.com/office/drawing/2014/main" id="{110E03F4-3AC7-BFEC-A507-9FCC05425C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119830-0523-DAAB-5C8E-9E7A0624E037}"/>
              </a:ext>
            </a:extLst>
          </p:cNvPr>
          <p:cNvSpPr>
            <a:spLocks noGrp="1"/>
          </p:cNvSpPr>
          <p:nvPr>
            <p:ph type="sldNum" sz="quarter" idx="12"/>
          </p:nvPr>
        </p:nvSpPr>
        <p:spPr/>
        <p:txBody>
          <a:bodyPr/>
          <a:lstStyle/>
          <a:p>
            <a:fld id="{291CCAFB-A359-DB47-8169-E8042FB14309}" type="slidenum">
              <a:rPr lang="en-US" smtClean="0"/>
              <a:t>‹#›</a:t>
            </a:fld>
            <a:endParaRPr lang="en-US"/>
          </a:p>
        </p:txBody>
      </p:sp>
    </p:spTree>
    <p:extLst>
      <p:ext uri="{BB962C8B-B14F-4D97-AF65-F5344CB8AC3E}">
        <p14:creationId xmlns:p14="http://schemas.microsoft.com/office/powerpoint/2010/main" val="314482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29D8-4270-E96F-B080-F43C1E263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B1EB70-503F-3125-0CB0-3C093E8F4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7CD84F-0284-C241-1964-4B86DAC60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C3111-A7CD-B2EE-75AB-0DDF166C0CA4}"/>
              </a:ext>
            </a:extLst>
          </p:cNvPr>
          <p:cNvSpPr>
            <a:spLocks noGrp="1"/>
          </p:cNvSpPr>
          <p:nvPr>
            <p:ph type="dt" sz="half" idx="10"/>
          </p:nvPr>
        </p:nvSpPr>
        <p:spPr/>
        <p:txBody>
          <a:bodyPr/>
          <a:lstStyle/>
          <a:p>
            <a:fld id="{B73A0541-FA0E-E949-8C77-E6BDC07C4B89}" type="datetimeFigureOut">
              <a:rPr lang="en-US" smtClean="0"/>
              <a:t>11/15/2024</a:t>
            </a:fld>
            <a:endParaRPr lang="en-US"/>
          </a:p>
        </p:txBody>
      </p:sp>
      <p:sp>
        <p:nvSpPr>
          <p:cNvPr id="6" name="Footer Placeholder 5">
            <a:extLst>
              <a:ext uri="{FF2B5EF4-FFF2-40B4-BE49-F238E27FC236}">
                <a16:creationId xmlns:a16="http://schemas.microsoft.com/office/drawing/2014/main" id="{57F53DEC-0EF4-0D08-F953-30F51F0E5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5C0BD-6C1C-F760-9DBB-F4601E3CB2E2}"/>
              </a:ext>
            </a:extLst>
          </p:cNvPr>
          <p:cNvSpPr>
            <a:spLocks noGrp="1"/>
          </p:cNvSpPr>
          <p:nvPr>
            <p:ph type="sldNum" sz="quarter" idx="12"/>
          </p:nvPr>
        </p:nvSpPr>
        <p:spPr/>
        <p:txBody>
          <a:bodyPr/>
          <a:lstStyle/>
          <a:p>
            <a:fld id="{291CCAFB-A359-DB47-8169-E8042FB14309}" type="slidenum">
              <a:rPr lang="en-US" smtClean="0"/>
              <a:t>‹#›</a:t>
            </a:fld>
            <a:endParaRPr lang="en-US"/>
          </a:p>
        </p:txBody>
      </p:sp>
    </p:spTree>
    <p:extLst>
      <p:ext uri="{BB962C8B-B14F-4D97-AF65-F5344CB8AC3E}">
        <p14:creationId xmlns:p14="http://schemas.microsoft.com/office/powerpoint/2010/main" val="165077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117C-E5D4-884C-EA5D-B901ED46A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595FB5-24B7-1786-8EE2-CED837996E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E462DC-761D-6742-B108-0ADBAD07A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8E2E7-279E-BCAC-3FBD-BCAD506B66C7}"/>
              </a:ext>
            </a:extLst>
          </p:cNvPr>
          <p:cNvSpPr>
            <a:spLocks noGrp="1"/>
          </p:cNvSpPr>
          <p:nvPr>
            <p:ph type="dt" sz="half" idx="10"/>
          </p:nvPr>
        </p:nvSpPr>
        <p:spPr/>
        <p:txBody>
          <a:bodyPr/>
          <a:lstStyle/>
          <a:p>
            <a:fld id="{B73A0541-FA0E-E949-8C77-E6BDC07C4B89}" type="datetimeFigureOut">
              <a:rPr lang="en-US" smtClean="0"/>
              <a:t>11/15/2024</a:t>
            </a:fld>
            <a:endParaRPr lang="en-US"/>
          </a:p>
        </p:txBody>
      </p:sp>
      <p:sp>
        <p:nvSpPr>
          <p:cNvPr id="6" name="Footer Placeholder 5">
            <a:extLst>
              <a:ext uri="{FF2B5EF4-FFF2-40B4-BE49-F238E27FC236}">
                <a16:creationId xmlns:a16="http://schemas.microsoft.com/office/drawing/2014/main" id="{3E94AF0D-9FF2-6588-1DD4-3D0D3AEEEA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C74CB-EE68-3259-A0A6-B65633D88C82}"/>
              </a:ext>
            </a:extLst>
          </p:cNvPr>
          <p:cNvSpPr>
            <a:spLocks noGrp="1"/>
          </p:cNvSpPr>
          <p:nvPr>
            <p:ph type="sldNum" sz="quarter" idx="12"/>
          </p:nvPr>
        </p:nvSpPr>
        <p:spPr/>
        <p:txBody>
          <a:bodyPr/>
          <a:lstStyle/>
          <a:p>
            <a:fld id="{291CCAFB-A359-DB47-8169-E8042FB14309}" type="slidenum">
              <a:rPr lang="en-US" smtClean="0"/>
              <a:t>‹#›</a:t>
            </a:fld>
            <a:endParaRPr lang="en-US"/>
          </a:p>
        </p:txBody>
      </p:sp>
    </p:spTree>
    <p:extLst>
      <p:ext uri="{BB962C8B-B14F-4D97-AF65-F5344CB8AC3E}">
        <p14:creationId xmlns:p14="http://schemas.microsoft.com/office/powerpoint/2010/main" val="336541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DF93A0-9132-CB87-1819-4ACF6EAB16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6A0884-480D-F065-8C8A-2B3FA8815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70A8C-5E66-8487-AD76-229EBE84F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3A0541-FA0E-E949-8C77-E6BDC07C4B89}" type="datetimeFigureOut">
              <a:rPr lang="en-US" smtClean="0"/>
              <a:t>11/15/2024</a:t>
            </a:fld>
            <a:endParaRPr lang="en-US"/>
          </a:p>
        </p:txBody>
      </p:sp>
      <p:sp>
        <p:nvSpPr>
          <p:cNvPr id="5" name="Footer Placeholder 4">
            <a:extLst>
              <a:ext uri="{FF2B5EF4-FFF2-40B4-BE49-F238E27FC236}">
                <a16:creationId xmlns:a16="http://schemas.microsoft.com/office/drawing/2014/main" id="{E3235859-40BB-95EE-CC13-160957C20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A27323E-044C-7B0E-34F7-23C32BDCF6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1CCAFB-A359-DB47-8169-E8042FB14309}" type="slidenum">
              <a:rPr lang="en-US" smtClean="0"/>
              <a:t>‹#›</a:t>
            </a:fld>
            <a:endParaRPr lang="en-US"/>
          </a:p>
        </p:txBody>
      </p:sp>
    </p:spTree>
    <p:extLst>
      <p:ext uri="{BB962C8B-B14F-4D97-AF65-F5344CB8AC3E}">
        <p14:creationId xmlns:p14="http://schemas.microsoft.com/office/powerpoint/2010/main" val="2216355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65517E6-731F-4E8F-9FC3-57499CC1D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6024FDB6-ADEE-441F-BE33-7FBD2998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578600" cy="6858003"/>
          </a:xfrm>
          <a:custGeom>
            <a:avLst/>
            <a:gdLst>
              <a:gd name="connsiteX0" fmla="*/ 3840831 w 6450535"/>
              <a:gd name="connsiteY0" fmla="*/ 0 h 6858003"/>
              <a:gd name="connsiteX1" fmla="*/ 0 w 6450535"/>
              <a:gd name="connsiteY1" fmla="*/ 0 h 6858003"/>
              <a:gd name="connsiteX2" fmla="*/ 0 w 6450535"/>
              <a:gd name="connsiteY2" fmla="*/ 6858002 h 6858003"/>
              <a:gd name="connsiteX3" fmla="*/ 222478 w 6450535"/>
              <a:gd name="connsiteY3" fmla="*/ 6858002 h 6858003"/>
              <a:gd name="connsiteX4" fmla="*/ 222478 w 6450535"/>
              <a:gd name="connsiteY4" fmla="*/ 6858003 h 6858003"/>
              <a:gd name="connsiteX5" fmla="*/ 6450535 w 6450535"/>
              <a:gd name="connsiteY5" fmla="*/ 6858003 h 6858003"/>
              <a:gd name="connsiteX6" fmla="*/ 6450535 w 6450535"/>
              <a:gd name="connsiteY6" fmla="*/ 1 h 6858003"/>
              <a:gd name="connsiteX7" fmla="*/ 3840836 w 6450535"/>
              <a:gd name="connsiteY7" fmla="*/ 1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0535" h="6858003">
                <a:moveTo>
                  <a:pt x="3840831" y="0"/>
                </a:moveTo>
                <a:lnTo>
                  <a:pt x="0" y="0"/>
                </a:lnTo>
                <a:lnTo>
                  <a:pt x="0" y="6858002"/>
                </a:lnTo>
                <a:lnTo>
                  <a:pt x="222478" y="6858002"/>
                </a:lnTo>
                <a:lnTo>
                  <a:pt x="222478" y="6858003"/>
                </a:lnTo>
                <a:lnTo>
                  <a:pt x="6450535" y="6858003"/>
                </a:lnTo>
                <a:lnTo>
                  <a:pt x="6450535" y="1"/>
                </a:lnTo>
                <a:lnTo>
                  <a:pt x="3840836"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Arc 1036">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2974408"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746AA7-2CFB-3339-2FB0-BDAEE9B41424}"/>
              </a:ext>
            </a:extLst>
          </p:cNvPr>
          <p:cNvSpPr>
            <a:spLocks noGrp="1"/>
          </p:cNvSpPr>
          <p:nvPr>
            <p:ph type="ctrTitle"/>
          </p:nvPr>
        </p:nvSpPr>
        <p:spPr>
          <a:xfrm>
            <a:off x="643467" y="795509"/>
            <a:ext cx="5271106" cy="2798604"/>
          </a:xfrm>
        </p:spPr>
        <p:txBody>
          <a:bodyPr>
            <a:normAutofit/>
          </a:bodyPr>
          <a:lstStyle/>
          <a:p>
            <a:pPr algn="l"/>
            <a:r>
              <a:rPr lang="en-US" sz="3800" dirty="0">
                <a:solidFill>
                  <a:srgbClr val="FFFFFF"/>
                </a:solidFill>
              </a:rPr>
              <a:t>Resident Perspectives of Access to Medications for Opioid Use Disorder within Harm Reduction Housing</a:t>
            </a:r>
          </a:p>
        </p:txBody>
      </p:sp>
      <p:sp>
        <p:nvSpPr>
          <p:cNvPr id="1039" name="Oval 1038">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5486807"/>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5E92B544-4086-A09D-7A52-C814F4E46A2C}"/>
              </a:ext>
            </a:extLst>
          </p:cNvPr>
          <p:cNvSpPr>
            <a:spLocks noGrp="1"/>
          </p:cNvSpPr>
          <p:nvPr>
            <p:ph type="subTitle" idx="1"/>
          </p:nvPr>
        </p:nvSpPr>
        <p:spPr>
          <a:xfrm>
            <a:off x="643467" y="3686187"/>
            <a:ext cx="5271106" cy="2292581"/>
          </a:xfrm>
        </p:spPr>
        <p:txBody>
          <a:bodyPr>
            <a:normAutofit/>
          </a:bodyPr>
          <a:lstStyle/>
          <a:p>
            <a:pPr algn="l"/>
            <a:r>
              <a:rPr lang="en-US" b="0" i="0" u="none" strike="noStrike" dirty="0">
                <a:solidFill>
                  <a:srgbClr val="FFFFFF"/>
                </a:solidFill>
                <a:effectLst/>
                <a:latin typeface="Aptos" panose="020B0004020202020204" pitchFamily="34" charset="0"/>
              </a:rPr>
              <a:t>Avik Chatterjee, MD, MPH; Sabrina S. Rapisarda, MA, MEd</a:t>
            </a:r>
            <a:r>
              <a:rPr lang="en-US" dirty="0">
                <a:solidFill>
                  <a:srgbClr val="FFFFFF"/>
                </a:solidFill>
                <a:latin typeface="Aptos" panose="020B0004020202020204" pitchFamily="34" charset="0"/>
              </a:rPr>
              <a:t>;</a:t>
            </a:r>
            <a:r>
              <a:rPr lang="en-US" b="0" i="0" u="none" strike="noStrike" dirty="0">
                <a:solidFill>
                  <a:srgbClr val="FFFFFF"/>
                </a:solidFill>
                <a:effectLst/>
                <a:latin typeface="Aptos" panose="020B0004020202020204" pitchFamily="34" charset="0"/>
              </a:rPr>
              <a:t> Joseph Silcox, PhD, MA; Sofia Zaragoza, BA; Andrew </a:t>
            </a:r>
            <a:r>
              <a:rPr lang="en-US" b="0" i="0" u="none" strike="noStrike" dirty="0" err="1">
                <a:solidFill>
                  <a:srgbClr val="FFFFFF"/>
                </a:solidFill>
                <a:effectLst/>
                <a:latin typeface="Aptos" panose="020B0004020202020204" pitchFamily="34" charset="0"/>
              </a:rPr>
              <a:t>Rolles</a:t>
            </a:r>
            <a:r>
              <a:rPr lang="en-US" b="0" i="0" u="none" strike="noStrike" dirty="0">
                <a:solidFill>
                  <a:srgbClr val="FFFFFF"/>
                </a:solidFill>
                <a:effectLst/>
                <a:latin typeface="Aptos" panose="020B0004020202020204" pitchFamily="34" charset="0"/>
              </a:rPr>
              <a:t>, BA</a:t>
            </a:r>
            <a:r>
              <a:rPr lang="en-US" dirty="0">
                <a:solidFill>
                  <a:srgbClr val="FFFFFF"/>
                </a:solidFill>
                <a:latin typeface="Aptos" panose="020B0004020202020204" pitchFamily="34" charset="0"/>
              </a:rPr>
              <a:t>;</a:t>
            </a:r>
            <a:r>
              <a:rPr lang="en-US" b="0" i="0" u="none" strike="noStrike" dirty="0">
                <a:solidFill>
                  <a:srgbClr val="FFFFFF"/>
                </a:solidFill>
                <a:effectLst/>
                <a:latin typeface="Aptos" panose="020B0004020202020204" pitchFamily="34" charset="0"/>
              </a:rPr>
              <a:t> Patricia Case, PhD, Charlie Summers, BA; Sarah </a:t>
            </a:r>
            <a:r>
              <a:rPr lang="en-US" b="0" i="0" u="none" strike="noStrike" dirty="0" err="1">
                <a:solidFill>
                  <a:srgbClr val="FFFFFF"/>
                </a:solidFill>
                <a:effectLst/>
                <a:latin typeface="Aptos" panose="020B0004020202020204" pitchFamily="34" charset="0"/>
              </a:rPr>
              <a:t>Kosakowski</a:t>
            </a:r>
            <a:r>
              <a:rPr lang="en-US" b="0" i="0" u="none" strike="noStrike" dirty="0">
                <a:solidFill>
                  <a:srgbClr val="FFFFFF"/>
                </a:solidFill>
                <a:effectLst/>
                <a:latin typeface="Aptos" panose="020B0004020202020204" pitchFamily="34" charset="0"/>
              </a:rPr>
              <a:t>, MPH; Traci C. Green, PhD, MSc</a:t>
            </a:r>
            <a:endParaRPr lang="en-US" dirty="0">
              <a:solidFill>
                <a:srgbClr val="FFFFFF"/>
              </a:solidFill>
            </a:endParaRPr>
          </a:p>
        </p:txBody>
      </p:sp>
      <p:pic>
        <p:nvPicPr>
          <p:cNvPr id="1028" name="Picture 4">
            <a:extLst>
              <a:ext uri="{FF2B5EF4-FFF2-40B4-BE49-F238E27FC236}">
                <a16:creationId xmlns:a16="http://schemas.microsoft.com/office/drawing/2014/main" id="{BB6B85AF-0915-0927-9FDA-79B1F614C5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64836" y="647173"/>
            <a:ext cx="5096871" cy="2135971"/>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Branding and Identity Guidelines ...">
            <a:extLst>
              <a:ext uri="{FF2B5EF4-FFF2-40B4-BE49-F238E27FC236}">
                <a16:creationId xmlns:a16="http://schemas.microsoft.com/office/drawing/2014/main" id="{B2952A38-4769-22DA-8AFD-D1068A6466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1348" y="3502644"/>
            <a:ext cx="4789467" cy="3187173"/>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929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8A23-0FEA-17BD-6A29-6557B59044C5}"/>
              </a:ext>
            </a:extLst>
          </p:cNvPr>
          <p:cNvSpPr>
            <a:spLocks noGrp="1"/>
          </p:cNvSpPr>
          <p:nvPr>
            <p:ph type="title"/>
          </p:nvPr>
        </p:nvSpPr>
        <p:spPr/>
        <p:txBody>
          <a:bodyPr/>
          <a:lstStyle/>
          <a:p>
            <a:r>
              <a:rPr lang="en-US" dirty="0"/>
              <a:t>Participants Reflected the Diversity of PEH </a:t>
            </a:r>
          </a:p>
        </p:txBody>
      </p:sp>
      <p:graphicFrame>
        <p:nvGraphicFramePr>
          <p:cNvPr id="4" name="Table 3">
            <a:extLst>
              <a:ext uri="{FF2B5EF4-FFF2-40B4-BE49-F238E27FC236}">
                <a16:creationId xmlns:a16="http://schemas.microsoft.com/office/drawing/2014/main" id="{5CAACF26-0EBD-E6AB-86F3-67BA3DEA9200}"/>
              </a:ext>
            </a:extLst>
          </p:cNvPr>
          <p:cNvGraphicFramePr>
            <a:graphicFrameLocks noGrp="1"/>
          </p:cNvGraphicFramePr>
          <p:nvPr>
            <p:extLst>
              <p:ext uri="{D42A27DB-BD31-4B8C-83A1-F6EECF244321}">
                <p14:modId xmlns:p14="http://schemas.microsoft.com/office/powerpoint/2010/main" val="147045322"/>
              </p:ext>
            </p:extLst>
          </p:nvPr>
        </p:nvGraphicFramePr>
        <p:xfrm>
          <a:off x="2163651" y="1393902"/>
          <a:ext cx="7370641" cy="5098970"/>
        </p:xfrm>
        <a:graphic>
          <a:graphicData uri="http://schemas.openxmlformats.org/drawingml/2006/table">
            <a:tbl>
              <a:tblPr>
                <a:tableStyleId>{8EC20E35-A176-4012-BC5E-935CFFF8708E}</a:tableStyleId>
              </a:tblPr>
              <a:tblGrid>
                <a:gridCol w="4884997">
                  <a:extLst>
                    <a:ext uri="{9D8B030D-6E8A-4147-A177-3AD203B41FA5}">
                      <a16:colId xmlns:a16="http://schemas.microsoft.com/office/drawing/2014/main" val="2879230048"/>
                    </a:ext>
                  </a:extLst>
                </a:gridCol>
                <a:gridCol w="2485644">
                  <a:extLst>
                    <a:ext uri="{9D8B030D-6E8A-4147-A177-3AD203B41FA5}">
                      <a16:colId xmlns:a16="http://schemas.microsoft.com/office/drawing/2014/main" val="360961317"/>
                    </a:ext>
                  </a:extLst>
                </a:gridCol>
              </a:tblGrid>
              <a:tr h="264223">
                <a:tc gridSpan="2">
                  <a:txBody>
                    <a:bodyPr/>
                    <a:lstStyle/>
                    <a:p>
                      <a:pPr algn="l" rtl="0" fontAlgn="base">
                        <a:lnSpc>
                          <a:spcPts val="1457"/>
                        </a:lnSpc>
                      </a:pPr>
                      <a:r>
                        <a:rPr lang="en-US" sz="1300" b="1">
                          <a:effectLst/>
                        </a:rPr>
                        <a:t>Sociodemographic characteristics of interview cohort participants (N=28)</a:t>
                      </a:r>
                      <a:r>
                        <a:rPr lang="en-US" sz="1300" b="0">
                          <a:effectLst/>
                        </a:rPr>
                        <a:t> </a:t>
                      </a:r>
                      <a:endParaRPr lang="en-US" sz="1300" b="0" i="0">
                        <a:effectLst/>
                      </a:endParaRPr>
                    </a:p>
                  </a:txBody>
                  <a:tcPr marL="8460" marR="8460" marT="4229" marB="4229"/>
                </a:tc>
                <a:tc hMerge="1">
                  <a:txBody>
                    <a:bodyPr/>
                    <a:lstStyle/>
                    <a:p>
                      <a:endParaRPr lang="en-US"/>
                    </a:p>
                  </a:txBody>
                  <a:tcPr/>
                </a:tc>
                <a:extLst>
                  <a:ext uri="{0D108BD9-81ED-4DB2-BD59-A6C34878D82A}">
                    <a16:rowId xmlns:a16="http://schemas.microsoft.com/office/drawing/2014/main" val="907496195"/>
                  </a:ext>
                </a:extLst>
              </a:tr>
              <a:tr h="282883">
                <a:tc>
                  <a:txBody>
                    <a:bodyPr/>
                    <a:lstStyle/>
                    <a:p>
                      <a:pPr algn="l" rtl="0" fontAlgn="base">
                        <a:lnSpc>
                          <a:spcPts val="1457"/>
                        </a:lnSpc>
                      </a:pPr>
                      <a:r>
                        <a:rPr lang="en-US" sz="1300" b="0">
                          <a:effectLst/>
                        </a:rPr>
                        <a:t>Variable </a:t>
                      </a:r>
                      <a:endParaRPr lang="en-US" sz="1300" b="0" i="0">
                        <a:effectLst/>
                      </a:endParaRPr>
                    </a:p>
                  </a:txBody>
                  <a:tcPr marL="8460" marR="8460" marT="4229" marB="4229"/>
                </a:tc>
                <a:tc>
                  <a:txBody>
                    <a:bodyPr/>
                    <a:lstStyle/>
                    <a:p>
                      <a:pPr algn="l" rtl="0" fontAlgn="base">
                        <a:lnSpc>
                          <a:spcPts val="1457"/>
                        </a:lnSpc>
                      </a:pPr>
                      <a:r>
                        <a:rPr lang="en-US" sz="1300" b="0">
                          <a:effectLst/>
                        </a:rPr>
                        <a:t>N (%) </a:t>
                      </a:r>
                      <a:endParaRPr lang="en-US" sz="1300" b="0" i="0">
                        <a:effectLst/>
                      </a:endParaRPr>
                    </a:p>
                  </a:txBody>
                  <a:tcPr marL="8460" marR="8460" marT="4229" marB="4229"/>
                </a:tc>
                <a:extLst>
                  <a:ext uri="{0D108BD9-81ED-4DB2-BD59-A6C34878D82A}">
                    <a16:rowId xmlns:a16="http://schemas.microsoft.com/office/drawing/2014/main" val="1186709990"/>
                  </a:ext>
                </a:extLst>
              </a:tr>
              <a:tr h="289317">
                <a:tc>
                  <a:txBody>
                    <a:bodyPr/>
                    <a:lstStyle/>
                    <a:p>
                      <a:pPr algn="l" rtl="0" fontAlgn="base">
                        <a:lnSpc>
                          <a:spcPts val="1457"/>
                        </a:lnSpc>
                      </a:pPr>
                      <a:r>
                        <a:rPr lang="en-US" sz="1300" b="1">
                          <a:effectLst/>
                        </a:rPr>
                        <a:t>Gender</a:t>
                      </a:r>
                      <a:r>
                        <a:rPr lang="en-US" sz="1300" b="0">
                          <a:effectLst/>
                        </a:rPr>
                        <a:t> </a:t>
                      </a:r>
                      <a:endParaRPr lang="en-US" sz="1300" b="0" i="0">
                        <a:effectLst/>
                      </a:endParaRPr>
                    </a:p>
                  </a:txBody>
                  <a:tcPr marL="8460" marR="8460" marT="4229" marB="4229"/>
                </a:tc>
                <a:tc>
                  <a:txBody>
                    <a:bodyPr/>
                    <a:lstStyle/>
                    <a:p>
                      <a:pPr algn="l" rtl="0" fontAlgn="base">
                        <a:lnSpc>
                          <a:spcPts val="1457"/>
                        </a:lnSpc>
                      </a:pPr>
                      <a:r>
                        <a:rPr lang="en-US" sz="1300" b="0" dirty="0">
                          <a:effectLst/>
                        </a:rPr>
                        <a:t> </a:t>
                      </a:r>
                      <a:endParaRPr lang="en-US" sz="1300" b="0" i="0" dirty="0">
                        <a:effectLst/>
                        <a:latin typeface="Aptos" panose="020B0004020202020204" pitchFamily="34" charset="0"/>
                      </a:endParaRPr>
                    </a:p>
                  </a:txBody>
                  <a:tcPr marL="8460" marR="8460" marT="4229" marB="4229"/>
                </a:tc>
                <a:extLst>
                  <a:ext uri="{0D108BD9-81ED-4DB2-BD59-A6C34878D82A}">
                    <a16:rowId xmlns:a16="http://schemas.microsoft.com/office/drawing/2014/main" val="2669523313"/>
                  </a:ext>
                </a:extLst>
              </a:tr>
              <a:tr h="282883">
                <a:tc>
                  <a:txBody>
                    <a:bodyPr/>
                    <a:lstStyle/>
                    <a:p>
                      <a:pPr algn="l" rtl="0" fontAlgn="base">
                        <a:lnSpc>
                          <a:spcPts val="1457"/>
                        </a:lnSpc>
                      </a:pPr>
                      <a:r>
                        <a:rPr lang="en-US" sz="1300" b="0">
                          <a:effectLst/>
                        </a:rPr>
                        <a:t>     Male </a:t>
                      </a:r>
                      <a:endParaRPr lang="en-US" sz="1300" b="0" i="0">
                        <a:effectLst/>
                      </a:endParaRPr>
                    </a:p>
                  </a:txBody>
                  <a:tcPr marL="8460" marR="8460" marT="4229" marB="4229"/>
                </a:tc>
                <a:tc>
                  <a:txBody>
                    <a:bodyPr/>
                    <a:lstStyle/>
                    <a:p>
                      <a:pPr algn="l" rtl="0" fontAlgn="base">
                        <a:lnSpc>
                          <a:spcPts val="1457"/>
                        </a:lnSpc>
                      </a:pPr>
                      <a:r>
                        <a:rPr lang="en-US" sz="1300" b="0">
                          <a:effectLst/>
                        </a:rPr>
                        <a:t>15 (53.6) </a:t>
                      </a:r>
                      <a:endParaRPr lang="en-US" sz="1300" b="0" i="0">
                        <a:effectLst/>
                      </a:endParaRPr>
                    </a:p>
                  </a:txBody>
                  <a:tcPr marL="8460" marR="8460" marT="4229" marB="4229"/>
                </a:tc>
                <a:extLst>
                  <a:ext uri="{0D108BD9-81ED-4DB2-BD59-A6C34878D82A}">
                    <a16:rowId xmlns:a16="http://schemas.microsoft.com/office/drawing/2014/main" val="2155013342"/>
                  </a:ext>
                </a:extLst>
              </a:tr>
              <a:tr h="282883">
                <a:tc>
                  <a:txBody>
                    <a:bodyPr/>
                    <a:lstStyle/>
                    <a:p>
                      <a:pPr algn="l" rtl="0" fontAlgn="base">
                        <a:lnSpc>
                          <a:spcPts val="1457"/>
                        </a:lnSpc>
                      </a:pPr>
                      <a:r>
                        <a:rPr lang="en-US" sz="1300" b="0">
                          <a:effectLst/>
                        </a:rPr>
                        <a:t>     Female </a:t>
                      </a:r>
                      <a:endParaRPr lang="en-US" sz="1300" b="0" i="0">
                        <a:effectLst/>
                      </a:endParaRPr>
                    </a:p>
                  </a:txBody>
                  <a:tcPr marL="8460" marR="8460" marT="4229" marB="4229"/>
                </a:tc>
                <a:tc>
                  <a:txBody>
                    <a:bodyPr/>
                    <a:lstStyle/>
                    <a:p>
                      <a:pPr algn="l" rtl="0" fontAlgn="base">
                        <a:lnSpc>
                          <a:spcPts val="1457"/>
                        </a:lnSpc>
                      </a:pPr>
                      <a:r>
                        <a:rPr lang="en-US" sz="1300" b="0">
                          <a:effectLst/>
                        </a:rPr>
                        <a:t>13 (46.4) </a:t>
                      </a:r>
                      <a:endParaRPr lang="en-US" sz="1300" b="0" i="0">
                        <a:effectLst/>
                      </a:endParaRPr>
                    </a:p>
                  </a:txBody>
                  <a:tcPr marL="8460" marR="8460" marT="4229" marB="4229"/>
                </a:tc>
                <a:extLst>
                  <a:ext uri="{0D108BD9-81ED-4DB2-BD59-A6C34878D82A}">
                    <a16:rowId xmlns:a16="http://schemas.microsoft.com/office/drawing/2014/main" val="778396649"/>
                  </a:ext>
                </a:extLst>
              </a:tr>
              <a:tr h="289317">
                <a:tc>
                  <a:txBody>
                    <a:bodyPr/>
                    <a:lstStyle/>
                    <a:p>
                      <a:pPr algn="l" rtl="0" fontAlgn="base">
                        <a:lnSpc>
                          <a:spcPts val="1457"/>
                        </a:lnSpc>
                      </a:pPr>
                      <a:r>
                        <a:rPr lang="en-US" sz="1300" b="1">
                          <a:effectLst/>
                        </a:rPr>
                        <a:t>Race-Ethnicity</a:t>
                      </a:r>
                      <a:r>
                        <a:rPr lang="en-US" sz="1300" b="0">
                          <a:effectLst/>
                        </a:rPr>
                        <a:t> </a:t>
                      </a:r>
                      <a:endParaRPr lang="en-US" sz="1300" b="0" i="0">
                        <a:effectLst/>
                      </a:endParaRPr>
                    </a:p>
                  </a:txBody>
                  <a:tcPr marL="8460" marR="8460" marT="4229" marB="4229"/>
                </a:tc>
                <a:tc>
                  <a:txBody>
                    <a:bodyPr/>
                    <a:lstStyle/>
                    <a:p>
                      <a:pPr algn="l" rtl="0" fontAlgn="base">
                        <a:lnSpc>
                          <a:spcPts val="1457"/>
                        </a:lnSpc>
                      </a:pPr>
                      <a:r>
                        <a:rPr lang="en-US" sz="1300" b="0">
                          <a:effectLst/>
                        </a:rPr>
                        <a:t> </a:t>
                      </a:r>
                      <a:endParaRPr lang="en-US" sz="1300" b="0" i="0">
                        <a:effectLst/>
                        <a:latin typeface="Aptos" panose="020B0004020202020204" pitchFamily="34" charset="0"/>
                      </a:endParaRPr>
                    </a:p>
                  </a:txBody>
                  <a:tcPr marL="8460" marR="8460" marT="4229" marB="4229"/>
                </a:tc>
                <a:extLst>
                  <a:ext uri="{0D108BD9-81ED-4DB2-BD59-A6C34878D82A}">
                    <a16:rowId xmlns:a16="http://schemas.microsoft.com/office/drawing/2014/main" val="3231333311"/>
                  </a:ext>
                </a:extLst>
              </a:tr>
              <a:tr h="282883">
                <a:tc>
                  <a:txBody>
                    <a:bodyPr/>
                    <a:lstStyle/>
                    <a:p>
                      <a:pPr algn="l" rtl="0" fontAlgn="base">
                        <a:lnSpc>
                          <a:spcPts val="1457"/>
                        </a:lnSpc>
                      </a:pPr>
                      <a:r>
                        <a:rPr lang="en-US" sz="1300" b="0">
                          <a:effectLst/>
                        </a:rPr>
                        <a:t>     White </a:t>
                      </a:r>
                      <a:endParaRPr lang="en-US" sz="1300" b="0" i="0">
                        <a:effectLst/>
                      </a:endParaRPr>
                    </a:p>
                  </a:txBody>
                  <a:tcPr marL="8460" marR="8460" marT="4229" marB="4229"/>
                </a:tc>
                <a:tc>
                  <a:txBody>
                    <a:bodyPr/>
                    <a:lstStyle/>
                    <a:p>
                      <a:pPr algn="l" rtl="0" fontAlgn="base">
                        <a:lnSpc>
                          <a:spcPts val="1457"/>
                        </a:lnSpc>
                      </a:pPr>
                      <a:r>
                        <a:rPr lang="en-US" sz="1300" b="0">
                          <a:effectLst/>
                        </a:rPr>
                        <a:t>9 (32.1) </a:t>
                      </a:r>
                      <a:endParaRPr lang="en-US" sz="1300" b="0" i="0">
                        <a:effectLst/>
                      </a:endParaRPr>
                    </a:p>
                  </a:txBody>
                  <a:tcPr marL="8460" marR="8460" marT="4229" marB="4229"/>
                </a:tc>
                <a:extLst>
                  <a:ext uri="{0D108BD9-81ED-4DB2-BD59-A6C34878D82A}">
                    <a16:rowId xmlns:a16="http://schemas.microsoft.com/office/drawing/2014/main" val="2204500266"/>
                  </a:ext>
                </a:extLst>
              </a:tr>
              <a:tr h="282883">
                <a:tc>
                  <a:txBody>
                    <a:bodyPr/>
                    <a:lstStyle/>
                    <a:p>
                      <a:pPr algn="l" rtl="0" fontAlgn="base">
                        <a:lnSpc>
                          <a:spcPts val="1457"/>
                        </a:lnSpc>
                      </a:pPr>
                      <a:r>
                        <a:rPr lang="en-US" sz="1300" b="0" dirty="0">
                          <a:effectLst/>
                        </a:rPr>
                        <a:t>     Black </a:t>
                      </a:r>
                      <a:endParaRPr lang="en-US" sz="1300" b="0" i="0" dirty="0">
                        <a:effectLst/>
                      </a:endParaRPr>
                    </a:p>
                  </a:txBody>
                  <a:tcPr marL="8460" marR="8460" marT="4229" marB="4229"/>
                </a:tc>
                <a:tc>
                  <a:txBody>
                    <a:bodyPr/>
                    <a:lstStyle/>
                    <a:p>
                      <a:pPr algn="l" rtl="0" fontAlgn="base">
                        <a:lnSpc>
                          <a:spcPts val="1457"/>
                        </a:lnSpc>
                      </a:pPr>
                      <a:r>
                        <a:rPr lang="en-US" sz="1300" b="0">
                          <a:effectLst/>
                        </a:rPr>
                        <a:t>7 (25.0) </a:t>
                      </a:r>
                      <a:endParaRPr lang="en-US" sz="1300" b="0" i="0">
                        <a:effectLst/>
                      </a:endParaRPr>
                    </a:p>
                  </a:txBody>
                  <a:tcPr marL="8460" marR="8460" marT="4229" marB="4229"/>
                </a:tc>
                <a:extLst>
                  <a:ext uri="{0D108BD9-81ED-4DB2-BD59-A6C34878D82A}">
                    <a16:rowId xmlns:a16="http://schemas.microsoft.com/office/drawing/2014/main" val="1845989930"/>
                  </a:ext>
                </a:extLst>
              </a:tr>
              <a:tr h="282883">
                <a:tc>
                  <a:txBody>
                    <a:bodyPr/>
                    <a:lstStyle/>
                    <a:p>
                      <a:pPr algn="l" rtl="0" fontAlgn="base">
                        <a:lnSpc>
                          <a:spcPts val="1457"/>
                        </a:lnSpc>
                      </a:pPr>
                      <a:r>
                        <a:rPr lang="en-US" sz="1300" b="0">
                          <a:effectLst/>
                        </a:rPr>
                        <a:t>     Hispanic </a:t>
                      </a:r>
                      <a:endParaRPr lang="en-US" sz="1300" b="0" i="0">
                        <a:effectLst/>
                      </a:endParaRPr>
                    </a:p>
                  </a:txBody>
                  <a:tcPr marL="8460" marR="8460" marT="4229" marB="4229"/>
                </a:tc>
                <a:tc>
                  <a:txBody>
                    <a:bodyPr/>
                    <a:lstStyle/>
                    <a:p>
                      <a:pPr algn="l" rtl="0" fontAlgn="base">
                        <a:lnSpc>
                          <a:spcPts val="1457"/>
                        </a:lnSpc>
                      </a:pPr>
                      <a:r>
                        <a:rPr lang="en-US" sz="1300" b="0">
                          <a:effectLst/>
                        </a:rPr>
                        <a:t>6 (21.4) </a:t>
                      </a:r>
                      <a:endParaRPr lang="en-US" sz="1300" b="0" i="0">
                        <a:effectLst/>
                      </a:endParaRPr>
                    </a:p>
                  </a:txBody>
                  <a:tcPr marL="8460" marR="8460" marT="4229" marB="4229"/>
                </a:tc>
                <a:extLst>
                  <a:ext uri="{0D108BD9-81ED-4DB2-BD59-A6C34878D82A}">
                    <a16:rowId xmlns:a16="http://schemas.microsoft.com/office/drawing/2014/main" val="1390144981"/>
                  </a:ext>
                </a:extLst>
              </a:tr>
              <a:tr h="282883">
                <a:tc>
                  <a:txBody>
                    <a:bodyPr/>
                    <a:lstStyle/>
                    <a:p>
                      <a:pPr algn="l" rtl="0" fontAlgn="base">
                        <a:lnSpc>
                          <a:spcPts val="1457"/>
                        </a:lnSpc>
                      </a:pPr>
                      <a:r>
                        <a:rPr lang="en-US" sz="1300" b="0">
                          <a:effectLst/>
                        </a:rPr>
                        <a:t>     Multiple races and/or ethnicities </a:t>
                      </a:r>
                      <a:endParaRPr lang="en-US" sz="1300" b="0" i="0">
                        <a:effectLst/>
                      </a:endParaRPr>
                    </a:p>
                  </a:txBody>
                  <a:tcPr marL="8460" marR="8460" marT="4229" marB="4229"/>
                </a:tc>
                <a:tc>
                  <a:txBody>
                    <a:bodyPr/>
                    <a:lstStyle/>
                    <a:p>
                      <a:pPr algn="l" rtl="0" fontAlgn="base">
                        <a:lnSpc>
                          <a:spcPts val="1457"/>
                        </a:lnSpc>
                      </a:pPr>
                      <a:r>
                        <a:rPr lang="en-US" sz="1300" b="0">
                          <a:effectLst/>
                        </a:rPr>
                        <a:t>6 (21.4) </a:t>
                      </a:r>
                      <a:endParaRPr lang="en-US" sz="1300" b="0" i="0">
                        <a:effectLst/>
                      </a:endParaRPr>
                    </a:p>
                  </a:txBody>
                  <a:tcPr marL="8460" marR="8460" marT="4229" marB="4229"/>
                </a:tc>
                <a:extLst>
                  <a:ext uri="{0D108BD9-81ED-4DB2-BD59-A6C34878D82A}">
                    <a16:rowId xmlns:a16="http://schemas.microsoft.com/office/drawing/2014/main" val="375601631"/>
                  </a:ext>
                </a:extLst>
              </a:tr>
              <a:tr h="289317">
                <a:tc>
                  <a:txBody>
                    <a:bodyPr/>
                    <a:lstStyle/>
                    <a:p>
                      <a:pPr algn="l" rtl="0" fontAlgn="base">
                        <a:lnSpc>
                          <a:spcPts val="1457"/>
                        </a:lnSpc>
                      </a:pPr>
                      <a:r>
                        <a:rPr lang="en-US" sz="1300" b="1">
                          <a:effectLst/>
                        </a:rPr>
                        <a:t>Age Range</a:t>
                      </a:r>
                      <a:r>
                        <a:rPr lang="en-US" sz="1300" b="0">
                          <a:effectLst/>
                        </a:rPr>
                        <a:t> </a:t>
                      </a:r>
                      <a:endParaRPr lang="en-US" sz="1300" b="0" i="0">
                        <a:effectLst/>
                      </a:endParaRPr>
                    </a:p>
                  </a:txBody>
                  <a:tcPr marL="8460" marR="8460" marT="4229" marB="4229"/>
                </a:tc>
                <a:tc>
                  <a:txBody>
                    <a:bodyPr/>
                    <a:lstStyle/>
                    <a:p>
                      <a:pPr algn="l" rtl="0" fontAlgn="base">
                        <a:lnSpc>
                          <a:spcPts val="1457"/>
                        </a:lnSpc>
                      </a:pPr>
                      <a:r>
                        <a:rPr lang="en-US" sz="1300" b="0">
                          <a:effectLst/>
                        </a:rPr>
                        <a:t> </a:t>
                      </a:r>
                      <a:endParaRPr lang="en-US" sz="1300" b="0" i="0">
                        <a:effectLst/>
                        <a:latin typeface="Aptos" panose="020B0004020202020204" pitchFamily="34" charset="0"/>
                      </a:endParaRPr>
                    </a:p>
                  </a:txBody>
                  <a:tcPr marL="8460" marR="8460" marT="4229" marB="4229"/>
                </a:tc>
                <a:extLst>
                  <a:ext uri="{0D108BD9-81ED-4DB2-BD59-A6C34878D82A}">
                    <a16:rowId xmlns:a16="http://schemas.microsoft.com/office/drawing/2014/main" val="3110195242"/>
                  </a:ext>
                </a:extLst>
              </a:tr>
              <a:tr h="282883">
                <a:tc>
                  <a:txBody>
                    <a:bodyPr/>
                    <a:lstStyle/>
                    <a:p>
                      <a:pPr algn="l" rtl="0" fontAlgn="base">
                        <a:lnSpc>
                          <a:spcPts val="1457"/>
                        </a:lnSpc>
                      </a:pPr>
                      <a:r>
                        <a:rPr lang="en-US" sz="1300" b="0">
                          <a:effectLst/>
                        </a:rPr>
                        <a:t>     26-40 years old </a:t>
                      </a:r>
                      <a:endParaRPr lang="en-US" sz="1300" b="0" i="0">
                        <a:effectLst/>
                      </a:endParaRPr>
                    </a:p>
                  </a:txBody>
                  <a:tcPr marL="8460" marR="8460" marT="4229" marB="4229"/>
                </a:tc>
                <a:tc>
                  <a:txBody>
                    <a:bodyPr/>
                    <a:lstStyle/>
                    <a:p>
                      <a:pPr algn="l" rtl="0" fontAlgn="base">
                        <a:lnSpc>
                          <a:spcPts val="1457"/>
                        </a:lnSpc>
                      </a:pPr>
                      <a:r>
                        <a:rPr lang="en-US" sz="1300" b="0">
                          <a:effectLst/>
                        </a:rPr>
                        <a:t>11 (39.3) </a:t>
                      </a:r>
                      <a:endParaRPr lang="en-US" sz="1300" b="0" i="0">
                        <a:effectLst/>
                      </a:endParaRPr>
                    </a:p>
                  </a:txBody>
                  <a:tcPr marL="8460" marR="8460" marT="4229" marB="4229"/>
                </a:tc>
                <a:extLst>
                  <a:ext uri="{0D108BD9-81ED-4DB2-BD59-A6C34878D82A}">
                    <a16:rowId xmlns:a16="http://schemas.microsoft.com/office/drawing/2014/main" val="3918417091"/>
                  </a:ext>
                </a:extLst>
              </a:tr>
              <a:tr h="282883">
                <a:tc>
                  <a:txBody>
                    <a:bodyPr/>
                    <a:lstStyle/>
                    <a:p>
                      <a:pPr algn="l" rtl="0" fontAlgn="base">
                        <a:lnSpc>
                          <a:spcPts val="1457"/>
                        </a:lnSpc>
                      </a:pPr>
                      <a:r>
                        <a:rPr lang="en-US" sz="1300" b="0">
                          <a:effectLst/>
                        </a:rPr>
                        <a:t>     41+ years old </a:t>
                      </a:r>
                      <a:endParaRPr lang="en-US" sz="1300" b="0" i="0">
                        <a:effectLst/>
                      </a:endParaRPr>
                    </a:p>
                  </a:txBody>
                  <a:tcPr marL="8460" marR="8460" marT="4229" marB="4229"/>
                </a:tc>
                <a:tc>
                  <a:txBody>
                    <a:bodyPr/>
                    <a:lstStyle/>
                    <a:p>
                      <a:pPr algn="l" rtl="0" fontAlgn="base">
                        <a:lnSpc>
                          <a:spcPts val="1457"/>
                        </a:lnSpc>
                      </a:pPr>
                      <a:r>
                        <a:rPr lang="en-US" sz="1300" b="0">
                          <a:effectLst/>
                        </a:rPr>
                        <a:t>17 (60.7) </a:t>
                      </a:r>
                      <a:endParaRPr lang="en-US" sz="1300" b="0" i="0">
                        <a:effectLst/>
                      </a:endParaRPr>
                    </a:p>
                  </a:txBody>
                  <a:tcPr marL="8460" marR="8460" marT="4229" marB="4229"/>
                </a:tc>
                <a:extLst>
                  <a:ext uri="{0D108BD9-81ED-4DB2-BD59-A6C34878D82A}">
                    <a16:rowId xmlns:a16="http://schemas.microsoft.com/office/drawing/2014/main" val="532783933"/>
                  </a:ext>
                </a:extLst>
              </a:tr>
              <a:tr h="289317">
                <a:tc>
                  <a:txBody>
                    <a:bodyPr/>
                    <a:lstStyle/>
                    <a:p>
                      <a:pPr algn="l" rtl="0" fontAlgn="base">
                        <a:lnSpc>
                          <a:spcPts val="1457"/>
                        </a:lnSpc>
                      </a:pPr>
                      <a:r>
                        <a:rPr lang="en-US" sz="1300" b="1">
                          <a:effectLst/>
                        </a:rPr>
                        <a:t>Highest Educational Attainment</a:t>
                      </a:r>
                      <a:r>
                        <a:rPr lang="en-US" sz="1300" b="0">
                          <a:effectLst/>
                        </a:rPr>
                        <a:t> </a:t>
                      </a:r>
                      <a:endParaRPr lang="en-US" sz="1300" b="0" i="0">
                        <a:effectLst/>
                      </a:endParaRPr>
                    </a:p>
                  </a:txBody>
                  <a:tcPr marL="8460" marR="8460" marT="4229" marB="4229"/>
                </a:tc>
                <a:tc>
                  <a:txBody>
                    <a:bodyPr/>
                    <a:lstStyle/>
                    <a:p>
                      <a:pPr algn="l" rtl="0" fontAlgn="base">
                        <a:lnSpc>
                          <a:spcPts val="1457"/>
                        </a:lnSpc>
                      </a:pPr>
                      <a:r>
                        <a:rPr lang="en-US" sz="1300" b="0">
                          <a:effectLst/>
                        </a:rPr>
                        <a:t> </a:t>
                      </a:r>
                      <a:endParaRPr lang="en-US" sz="1300" b="0" i="0">
                        <a:effectLst/>
                        <a:latin typeface="Aptos" panose="020B0004020202020204" pitchFamily="34" charset="0"/>
                      </a:endParaRPr>
                    </a:p>
                  </a:txBody>
                  <a:tcPr marL="8460" marR="8460" marT="4229" marB="4229"/>
                </a:tc>
                <a:extLst>
                  <a:ext uri="{0D108BD9-81ED-4DB2-BD59-A6C34878D82A}">
                    <a16:rowId xmlns:a16="http://schemas.microsoft.com/office/drawing/2014/main" val="1541963247"/>
                  </a:ext>
                </a:extLst>
              </a:tr>
              <a:tr h="282883">
                <a:tc>
                  <a:txBody>
                    <a:bodyPr/>
                    <a:lstStyle/>
                    <a:p>
                      <a:pPr algn="l" rtl="0" fontAlgn="base">
                        <a:lnSpc>
                          <a:spcPts val="1457"/>
                        </a:lnSpc>
                      </a:pPr>
                      <a:r>
                        <a:rPr lang="en-US" sz="1300" b="0">
                          <a:effectLst/>
                        </a:rPr>
                        <a:t>     Some high school or less </a:t>
                      </a:r>
                      <a:endParaRPr lang="en-US" sz="1300" b="0" i="0">
                        <a:effectLst/>
                      </a:endParaRPr>
                    </a:p>
                  </a:txBody>
                  <a:tcPr marL="8460" marR="8460" marT="4229" marB="4229"/>
                </a:tc>
                <a:tc>
                  <a:txBody>
                    <a:bodyPr/>
                    <a:lstStyle/>
                    <a:p>
                      <a:pPr algn="l" rtl="0" fontAlgn="base">
                        <a:lnSpc>
                          <a:spcPts val="1457"/>
                        </a:lnSpc>
                      </a:pPr>
                      <a:r>
                        <a:rPr lang="en-US" sz="1300" b="0">
                          <a:effectLst/>
                        </a:rPr>
                        <a:t>4 (14.3) </a:t>
                      </a:r>
                      <a:endParaRPr lang="en-US" sz="1300" b="0" i="0">
                        <a:effectLst/>
                      </a:endParaRPr>
                    </a:p>
                  </a:txBody>
                  <a:tcPr marL="8460" marR="8460" marT="4229" marB="4229"/>
                </a:tc>
                <a:extLst>
                  <a:ext uri="{0D108BD9-81ED-4DB2-BD59-A6C34878D82A}">
                    <a16:rowId xmlns:a16="http://schemas.microsoft.com/office/drawing/2014/main" val="2685861764"/>
                  </a:ext>
                </a:extLst>
              </a:tr>
              <a:tr h="282883">
                <a:tc>
                  <a:txBody>
                    <a:bodyPr/>
                    <a:lstStyle/>
                    <a:p>
                      <a:pPr algn="l" rtl="0" fontAlgn="base">
                        <a:lnSpc>
                          <a:spcPts val="1457"/>
                        </a:lnSpc>
                      </a:pPr>
                      <a:r>
                        <a:rPr lang="en-US" sz="1300" b="0">
                          <a:effectLst/>
                        </a:rPr>
                        <a:t>     High school graduate or GED </a:t>
                      </a:r>
                      <a:endParaRPr lang="en-US" sz="1300" b="0" i="0">
                        <a:effectLst/>
                      </a:endParaRPr>
                    </a:p>
                  </a:txBody>
                  <a:tcPr marL="8460" marR="8460" marT="4229" marB="4229"/>
                </a:tc>
                <a:tc>
                  <a:txBody>
                    <a:bodyPr/>
                    <a:lstStyle/>
                    <a:p>
                      <a:pPr algn="l" rtl="0" fontAlgn="base">
                        <a:lnSpc>
                          <a:spcPts val="1457"/>
                        </a:lnSpc>
                      </a:pPr>
                      <a:r>
                        <a:rPr lang="en-US" sz="1300" b="0">
                          <a:effectLst/>
                        </a:rPr>
                        <a:t>14 (50.0) </a:t>
                      </a:r>
                      <a:endParaRPr lang="en-US" sz="1300" b="0" i="0">
                        <a:effectLst/>
                      </a:endParaRPr>
                    </a:p>
                  </a:txBody>
                  <a:tcPr marL="8460" marR="8460" marT="4229" marB="4229"/>
                </a:tc>
                <a:extLst>
                  <a:ext uri="{0D108BD9-81ED-4DB2-BD59-A6C34878D82A}">
                    <a16:rowId xmlns:a16="http://schemas.microsoft.com/office/drawing/2014/main" val="2220287945"/>
                  </a:ext>
                </a:extLst>
              </a:tr>
              <a:tr h="282883">
                <a:tc>
                  <a:txBody>
                    <a:bodyPr/>
                    <a:lstStyle/>
                    <a:p>
                      <a:pPr algn="l" rtl="0" fontAlgn="base">
                        <a:lnSpc>
                          <a:spcPts val="1457"/>
                        </a:lnSpc>
                      </a:pPr>
                      <a:r>
                        <a:rPr lang="en-US" sz="1300" b="0">
                          <a:effectLst/>
                        </a:rPr>
                        <a:t>     Some college  </a:t>
                      </a:r>
                      <a:endParaRPr lang="en-US" sz="1300" b="0" i="0">
                        <a:effectLst/>
                      </a:endParaRPr>
                    </a:p>
                  </a:txBody>
                  <a:tcPr marL="8460" marR="8460" marT="4229" marB="4229"/>
                </a:tc>
                <a:tc>
                  <a:txBody>
                    <a:bodyPr/>
                    <a:lstStyle/>
                    <a:p>
                      <a:pPr algn="l" rtl="0" fontAlgn="base">
                        <a:lnSpc>
                          <a:spcPts val="1457"/>
                        </a:lnSpc>
                      </a:pPr>
                      <a:r>
                        <a:rPr lang="en-US" sz="1300" b="0">
                          <a:effectLst/>
                        </a:rPr>
                        <a:t>6 (21.4) </a:t>
                      </a:r>
                      <a:endParaRPr lang="en-US" sz="1300" b="0" i="0">
                        <a:effectLst/>
                      </a:endParaRPr>
                    </a:p>
                  </a:txBody>
                  <a:tcPr marL="8460" marR="8460" marT="4229" marB="4229"/>
                </a:tc>
                <a:extLst>
                  <a:ext uri="{0D108BD9-81ED-4DB2-BD59-A6C34878D82A}">
                    <a16:rowId xmlns:a16="http://schemas.microsoft.com/office/drawing/2014/main" val="2861580148"/>
                  </a:ext>
                </a:extLst>
              </a:tr>
              <a:tr h="282883">
                <a:tc>
                  <a:txBody>
                    <a:bodyPr/>
                    <a:lstStyle/>
                    <a:p>
                      <a:pPr algn="l" rtl="0" fontAlgn="base">
                        <a:lnSpc>
                          <a:spcPts val="1457"/>
                        </a:lnSpc>
                      </a:pPr>
                      <a:r>
                        <a:rPr lang="en-US" sz="1300" b="0">
                          <a:effectLst/>
                        </a:rPr>
                        <a:t>     College graduate </a:t>
                      </a:r>
                      <a:endParaRPr lang="en-US" sz="1300" b="0" i="0">
                        <a:effectLst/>
                      </a:endParaRPr>
                    </a:p>
                  </a:txBody>
                  <a:tcPr marL="8460" marR="8460" marT="4229" marB="4229"/>
                </a:tc>
                <a:tc>
                  <a:txBody>
                    <a:bodyPr/>
                    <a:lstStyle/>
                    <a:p>
                      <a:pPr algn="l" rtl="0" fontAlgn="base">
                        <a:lnSpc>
                          <a:spcPts val="1457"/>
                        </a:lnSpc>
                      </a:pPr>
                      <a:r>
                        <a:rPr lang="en-US" sz="1300" b="0" dirty="0">
                          <a:effectLst/>
                        </a:rPr>
                        <a:t>4 (14.3) </a:t>
                      </a:r>
                      <a:endParaRPr lang="en-US" sz="1300" b="0" i="0" dirty="0">
                        <a:effectLst/>
                      </a:endParaRPr>
                    </a:p>
                  </a:txBody>
                  <a:tcPr marL="8460" marR="8460" marT="4229" marB="4229"/>
                </a:tc>
                <a:extLst>
                  <a:ext uri="{0D108BD9-81ED-4DB2-BD59-A6C34878D82A}">
                    <a16:rowId xmlns:a16="http://schemas.microsoft.com/office/drawing/2014/main" val="3513080906"/>
                  </a:ext>
                </a:extLst>
              </a:tr>
            </a:tbl>
          </a:graphicData>
        </a:graphic>
      </p:graphicFrame>
    </p:spTree>
    <p:extLst>
      <p:ext uri="{BB962C8B-B14F-4D97-AF65-F5344CB8AC3E}">
        <p14:creationId xmlns:p14="http://schemas.microsoft.com/office/powerpoint/2010/main" val="3780028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906B8-1EEA-3FB0-6EBD-77941AA01D78}"/>
              </a:ext>
            </a:extLst>
          </p:cNvPr>
          <p:cNvSpPr>
            <a:spLocks noGrp="1"/>
          </p:cNvSpPr>
          <p:nvPr>
            <p:ph type="title"/>
          </p:nvPr>
        </p:nvSpPr>
        <p:spPr>
          <a:xfrm>
            <a:off x="686834" y="1153572"/>
            <a:ext cx="3200400" cy="4461163"/>
          </a:xfrm>
        </p:spPr>
        <p:txBody>
          <a:bodyPr>
            <a:normAutofit/>
          </a:bodyPr>
          <a:lstStyle/>
          <a:p>
            <a:r>
              <a:rPr lang="en-US">
                <a:solidFill>
                  <a:srgbClr val="FFFFFF"/>
                </a:solidFill>
              </a:rPr>
              <a:t>Methods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EED9BA-0A08-6A34-48A6-F1EA1F66EECC}"/>
              </a:ext>
            </a:extLst>
          </p:cNvPr>
          <p:cNvSpPr>
            <a:spLocks noGrp="1"/>
          </p:cNvSpPr>
          <p:nvPr>
            <p:ph idx="1"/>
          </p:nvPr>
        </p:nvSpPr>
        <p:spPr>
          <a:xfrm>
            <a:off x="4447308" y="591344"/>
            <a:ext cx="6906491" cy="5585619"/>
          </a:xfrm>
        </p:spPr>
        <p:txBody>
          <a:bodyPr anchor="ctr">
            <a:normAutofit/>
          </a:bodyPr>
          <a:lstStyle/>
          <a:p>
            <a:r>
              <a:rPr lang="en-US" dirty="0"/>
              <a:t>Two coders conducted thematic analysis on the MOUD-related transcript sections, applying inductive coding</a:t>
            </a:r>
            <a:r>
              <a:rPr lang="en-US" baseline="30000" dirty="0"/>
              <a:t>7</a:t>
            </a:r>
          </a:p>
          <a:p>
            <a:endParaRPr lang="en-US" dirty="0"/>
          </a:p>
          <a:p>
            <a:r>
              <a:rPr lang="en-US" dirty="0">
                <a:latin typeface="Aptos" panose="020B0004020202020204" pitchFamily="34" charset="0"/>
              </a:rPr>
              <a:t>Coders</a:t>
            </a:r>
            <a:r>
              <a:rPr lang="en-US" b="0" i="0" u="none" strike="noStrike" dirty="0">
                <a:effectLst/>
                <a:latin typeface="Aptos" panose="020B0004020202020204" pitchFamily="34" charset="0"/>
              </a:rPr>
              <a:t> met throughout the coding process to discuss questions or concerns and arrive at consensus when necessary</a:t>
            </a:r>
          </a:p>
          <a:p>
            <a:endParaRPr lang="en-US" dirty="0">
              <a:latin typeface="Aptos" panose="020B0004020202020204" pitchFamily="34" charset="0"/>
            </a:endParaRPr>
          </a:p>
          <a:p>
            <a:r>
              <a:rPr lang="en-US" dirty="0">
                <a:latin typeface="Aptos" panose="020B0004020202020204" pitchFamily="34" charset="0"/>
              </a:rPr>
              <a:t>Aware of their positionality, coders were reflexive in their approach to the transcripts</a:t>
            </a:r>
            <a:r>
              <a:rPr lang="en-US" baseline="30000" dirty="0">
                <a:latin typeface="Aptos" panose="020B0004020202020204" pitchFamily="34" charset="0"/>
              </a:rPr>
              <a:t>8</a:t>
            </a:r>
          </a:p>
        </p:txBody>
      </p:sp>
    </p:spTree>
    <p:extLst>
      <p:ext uri="{BB962C8B-B14F-4D97-AF65-F5344CB8AC3E}">
        <p14:creationId xmlns:p14="http://schemas.microsoft.com/office/powerpoint/2010/main" val="139115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 parked in front of a building&#10;&#10;Description automatically generated">
            <a:extLst>
              <a:ext uri="{FF2B5EF4-FFF2-40B4-BE49-F238E27FC236}">
                <a16:creationId xmlns:a16="http://schemas.microsoft.com/office/drawing/2014/main" id="{DD602EF8-82B4-DFA5-C7F9-8F78CAC81969}"/>
              </a:ext>
            </a:extLst>
          </p:cNvPr>
          <p:cNvPicPr>
            <a:picLocks noChangeAspect="1"/>
          </p:cNvPicPr>
          <p:nvPr/>
        </p:nvPicPr>
        <p:blipFill>
          <a:blip r:embed="rId2"/>
          <a:srcRect t="8414" b="10373"/>
          <a:stretch/>
        </p:blipFill>
        <p:spPr>
          <a:xfrm>
            <a:off x="20" y="1282"/>
            <a:ext cx="12191980" cy="6856718"/>
          </a:xfrm>
          <a:prstGeom prst="rect">
            <a:avLst/>
          </a:prstGeom>
        </p:spPr>
      </p:pic>
    </p:spTree>
    <p:extLst>
      <p:ext uri="{BB962C8B-B14F-4D97-AF65-F5344CB8AC3E}">
        <p14:creationId xmlns:p14="http://schemas.microsoft.com/office/powerpoint/2010/main" val="281365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61DD7E-C354-8F50-93E0-A088BFD82E57}"/>
              </a:ext>
            </a:extLst>
          </p:cNvPr>
          <p:cNvSpPr>
            <a:spLocks noGrp="1"/>
          </p:cNvSpPr>
          <p:nvPr>
            <p:ph type="title"/>
          </p:nvPr>
        </p:nvSpPr>
        <p:spPr>
          <a:xfrm>
            <a:off x="686834" y="1153572"/>
            <a:ext cx="3200400" cy="4461163"/>
          </a:xfrm>
        </p:spPr>
        <p:txBody>
          <a:bodyPr>
            <a:normAutofit/>
          </a:bodyPr>
          <a:lstStyle/>
          <a:p>
            <a:r>
              <a:rPr lang="en-US">
                <a:solidFill>
                  <a:srgbClr val="FFFFFF"/>
                </a:solidFill>
              </a:rPr>
              <a:t>Results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1E0242-0916-B907-0833-A47B5ADC63E0}"/>
              </a:ext>
            </a:extLst>
          </p:cNvPr>
          <p:cNvSpPr>
            <a:spLocks noGrp="1"/>
          </p:cNvSpPr>
          <p:nvPr>
            <p:ph idx="1"/>
          </p:nvPr>
        </p:nvSpPr>
        <p:spPr>
          <a:xfrm>
            <a:off x="4447308" y="591344"/>
            <a:ext cx="6906491" cy="5585619"/>
          </a:xfrm>
        </p:spPr>
        <p:txBody>
          <a:bodyPr anchor="ctr">
            <a:normAutofit/>
          </a:bodyPr>
          <a:lstStyle/>
          <a:p>
            <a:r>
              <a:rPr lang="en-US" dirty="0"/>
              <a:t>Five themes emerged from the secondary coding process</a:t>
            </a:r>
          </a:p>
        </p:txBody>
      </p:sp>
    </p:spTree>
    <p:extLst>
      <p:ext uri="{BB962C8B-B14F-4D97-AF65-F5344CB8AC3E}">
        <p14:creationId xmlns:p14="http://schemas.microsoft.com/office/powerpoint/2010/main" val="247084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DFA53-5935-B86C-7EB8-E9201E53C265}"/>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Theme 1: On-site access and linkages facilitated MOUD initiation and retention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8EBC4E5-4306-A42E-96C4-36DECA012087}"/>
              </a:ext>
            </a:extLst>
          </p:cNvPr>
          <p:cNvSpPr>
            <a:spLocks noGrp="1"/>
          </p:cNvSpPr>
          <p:nvPr>
            <p:ph idx="1"/>
          </p:nvPr>
        </p:nvSpPr>
        <p:spPr>
          <a:xfrm>
            <a:off x="4447308" y="591344"/>
            <a:ext cx="6906491" cy="5585619"/>
          </a:xfrm>
        </p:spPr>
        <p:txBody>
          <a:bodyPr anchor="ctr">
            <a:normAutofit/>
          </a:bodyPr>
          <a:lstStyle/>
          <a:p>
            <a:r>
              <a:rPr lang="en-US" b="1" i="0" u="none" strike="noStrike" dirty="0">
                <a:effectLst/>
                <a:latin typeface="Aptos" panose="020B0004020202020204" pitchFamily="34" charset="0"/>
              </a:rPr>
              <a:t>“They [Site 1] had the first floor…they had the doctors all down at the first floor. They had 24-hour access to like the doctors, they got me back on methadone over there.” </a:t>
            </a:r>
            <a:r>
              <a:rPr lang="en-US" b="0" i="0" u="none" strike="noStrike" dirty="0">
                <a:effectLst/>
                <a:latin typeface="Aptos" panose="020B0004020202020204" pitchFamily="34" charset="0"/>
              </a:rPr>
              <a:t>(Camile, site 2)</a:t>
            </a:r>
          </a:p>
          <a:p>
            <a:endParaRPr lang="en-US" dirty="0">
              <a:latin typeface="Aptos" panose="020B0004020202020204" pitchFamily="34" charset="0"/>
            </a:endParaRPr>
          </a:p>
          <a:p>
            <a:r>
              <a:rPr lang="en-US" b="1" dirty="0">
                <a:latin typeface="Aptos" panose="020B0004020202020204" pitchFamily="34" charset="0"/>
              </a:rPr>
              <a:t>[</a:t>
            </a:r>
            <a:r>
              <a:rPr lang="en-US" b="1" i="0" u="none" strike="noStrike" dirty="0">
                <a:effectLst/>
                <a:latin typeface="Aptos" panose="020B0004020202020204" pitchFamily="34" charset="0"/>
              </a:rPr>
              <a:t>With Site 1 closing] “Now people are </a:t>
            </a:r>
            <a:r>
              <a:rPr lang="en-US" b="1" i="0" u="none" strike="noStrike" dirty="0" err="1">
                <a:effectLst/>
                <a:latin typeface="Aptos" panose="020B0004020202020204" pitchFamily="34" charset="0"/>
              </a:rPr>
              <a:t>gonna</a:t>
            </a:r>
            <a:r>
              <a:rPr lang="en-US" b="1" i="0" u="none" strike="noStrike" dirty="0">
                <a:effectLst/>
                <a:latin typeface="Aptos" panose="020B0004020202020204" pitchFamily="34" charset="0"/>
              </a:rPr>
              <a:t> have a harder time with the getting on the methadone, which could save a lot of lives and really help a lot of people.”</a:t>
            </a:r>
            <a:r>
              <a:rPr lang="en-US" b="0" i="0" u="none" strike="noStrike" dirty="0">
                <a:effectLst/>
                <a:latin typeface="Aptos" panose="020B0004020202020204" pitchFamily="34" charset="0"/>
              </a:rPr>
              <a:t> (</a:t>
            </a:r>
            <a:r>
              <a:rPr lang="en-US" dirty="0">
                <a:latin typeface="Aptos" panose="020B0004020202020204" pitchFamily="34" charset="0"/>
              </a:rPr>
              <a:t>Lila</a:t>
            </a:r>
            <a:r>
              <a:rPr lang="en-US" b="0" i="0" u="none" strike="noStrike" dirty="0">
                <a:effectLst/>
                <a:latin typeface="Aptos" panose="020B0004020202020204" pitchFamily="34" charset="0"/>
              </a:rPr>
              <a:t>, Site 4)</a:t>
            </a:r>
            <a:endParaRPr lang="en-US" dirty="0"/>
          </a:p>
        </p:txBody>
      </p:sp>
    </p:spTree>
    <p:extLst>
      <p:ext uri="{BB962C8B-B14F-4D97-AF65-F5344CB8AC3E}">
        <p14:creationId xmlns:p14="http://schemas.microsoft.com/office/powerpoint/2010/main" val="397434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110E4-1CE0-988B-BCBF-43C5888470DA}"/>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Theme 2: MOUD prescribing policies at HRH sites were uniquely low-threshold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DF07076-FDBF-0F16-34DE-CA3C22B72179}"/>
              </a:ext>
            </a:extLst>
          </p:cNvPr>
          <p:cNvSpPr>
            <a:spLocks noGrp="1"/>
          </p:cNvSpPr>
          <p:nvPr>
            <p:ph idx="1"/>
          </p:nvPr>
        </p:nvSpPr>
        <p:spPr>
          <a:xfrm>
            <a:off x="4447308" y="591344"/>
            <a:ext cx="6906491" cy="5585619"/>
          </a:xfrm>
        </p:spPr>
        <p:txBody>
          <a:bodyPr anchor="ctr">
            <a:normAutofit/>
          </a:bodyPr>
          <a:lstStyle/>
          <a:p>
            <a:r>
              <a:rPr lang="en-US" sz="2200" b="1" i="0" u="none" strike="noStrike" dirty="0">
                <a:effectLst/>
                <a:latin typeface="Aptos" panose="020B0004020202020204" pitchFamily="34" charset="0"/>
              </a:rPr>
              <a:t>“And I [advocated for myself] for a month &lt;laugh&gt; because my ex…he been on the clinic for six months. I'm like, why haven't you gone up? I'm like, 60 milligrams don't last long.” </a:t>
            </a:r>
            <a:r>
              <a:rPr lang="en-US" sz="2200" b="0" i="0" u="none" strike="noStrike" dirty="0">
                <a:effectLst/>
                <a:latin typeface="Aptos" panose="020B0004020202020204" pitchFamily="34" charset="0"/>
              </a:rPr>
              <a:t>(Brooke, Site 2)</a:t>
            </a:r>
            <a:endParaRPr lang="en-US" sz="2200" dirty="0"/>
          </a:p>
          <a:p>
            <a:endParaRPr lang="en-US" sz="2200" dirty="0"/>
          </a:p>
          <a:p>
            <a:r>
              <a:rPr lang="en-US" sz="2200" b="1" dirty="0"/>
              <a:t>“Everything happens right away…You go that same day and you get dosed [with methadone], and then you go to </a:t>
            </a:r>
            <a:r>
              <a:rPr lang="en-US" sz="2200" b="1" i="1" dirty="0"/>
              <a:t>Faster Paths </a:t>
            </a:r>
            <a:r>
              <a:rPr lang="en-US" sz="2200" b="1" dirty="0"/>
              <a:t>for three days and then they send you to wherever [OTP] you're going.” </a:t>
            </a:r>
            <a:r>
              <a:rPr lang="en-US" sz="2200" dirty="0"/>
              <a:t>(Eliza, Site 2)</a:t>
            </a:r>
          </a:p>
          <a:p>
            <a:endParaRPr lang="en-US" sz="2200" dirty="0"/>
          </a:p>
          <a:p>
            <a:r>
              <a:rPr lang="en-US" sz="2200" b="1" dirty="0">
                <a:latin typeface="Aptos" panose="020B0004020202020204" pitchFamily="34" charset="0"/>
              </a:rPr>
              <a:t>“T</a:t>
            </a:r>
            <a:r>
              <a:rPr lang="en-US" sz="2200" b="1" i="0" u="none" strike="noStrike" dirty="0">
                <a:effectLst/>
                <a:latin typeface="Aptos" panose="020B0004020202020204" pitchFamily="34" charset="0"/>
              </a:rPr>
              <a:t>here, they bump, that's what I'm trying to say. They bump you up faster, the dose.” </a:t>
            </a:r>
            <a:r>
              <a:rPr lang="en-US" sz="2200" b="0" i="0" u="none" strike="noStrike" dirty="0">
                <a:effectLst/>
                <a:latin typeface="Aptos" panose="020B0004020202020204" pitchFamily="34" charset="0"/>
              </a:rPr>
              <a:t>(Harper, Site 3)</a:t>
            </a:r>
            <a:endParaRPr lang="en-US" sz="2200" dirty="0"/>
          </a:p>
        </p:txBody>
      </p:sp>
    </p:spTree>
    <p:extLst>
      <p:ext uri="{BB962C8B-B14F-4D97-AF65-F5344CB8AC3E}">
        <p14:creationId xmlns:p14="http://schemas.microsoft.com/office/powerpoint/2010/main" val="214483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02EDD-5A5F-EC45-F371-936A0A140608}"/>
              </a:ext>
            </a:extLst>
          </p:cNvPr>
          <p:cNvSpPr>
            <a:spLocks noGrp="1"/>
          </p:cNvSpPr>
          <p:nvPr>
            <p:ph type="title"/>
          </p:nvPr>
        </p:nvSpPr>
        <p:spPr>
          <a:xfrm>
            <a:off x="686834" y="1153572"/>
            <a:ext cx="3200400" cy="4461163"/>
          </a:xfrm>
        </p:spPr>
        <p:txBody>
          <a:bodyPr>
            <a:normAutofit/>
          </a:bodyPr>
          <a:lstStyle/>
          <a:p>
            <a:r>
              <a:rPr lang="en-US" sz="3700" dirty="0">
                <a:solidFill>
                  <a:srgbClr val="FFFFFF"/>
                </a:solidFill>
              </a:rPr>
              <a:t>Theme 3: Location, transportation and accessibility concerns limited MOUD access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D991AA-0E37-4627-3922-CAB2535923DA}"/>
              </a:ext>
            </a:extLst>
          </p:cNvPr>
          <p:cNvSpPr>
            <a:spLocks noGrp="1"/>
          </p:cNvSpPr>
          <p:nvPr>
            <p:ph idx="1"/>
          </p:nvPr>
        </p:nvSpPr>
        <p:spPr>
          <a:xfrm>
            <a:off x="4447308" y="591344"/>
            <a:ext cx="6906491" cy="5585619"/>
          </a:xfrm>
        </p:spPr>
        <p:txBody>
          <a:bodyPr anchor="ctr">
            <a:normAutofit fontScale="92500" lnSpcReduction="10000"/>
          </a:bodyPr>
          <a:lstStyle/>
          <a:p>
            <a:r>
              <a:rPr lang="en-US" b="1" i="0" u="none" strike="noStrike" dirty="0">
                <a:effectLst/>
                <a:latin typeface="Aptos" panose="020B0004020202020204" pitchFamily="34" charset="0"/>
              </a:rPr>
              <a:t>“Yeah. [Site #2] is very far from all the services, it makes things a lot harder.” </a:t>
            </a:r>
            <a:r>
              <a:rPr lang="en-US" b="0" i="0" u="none" strike="noStrike" dirty="0">
                <a:effectLst/>
                <a:latin typeface="Aptos" panose="020B0004020202020204" pitchFamily="34" charset="0"/>
              </a:rPr>
              <a:t>(Camile, Site 2)</a:t>
            </a:r>
          </a:p>
          <a:p>
            <a:endParaRPr lang="en-US" dirty="0">
              <a:latin typeface="Aptos" panose="020B0004020202020204" pitchFamily="34" charset="0"/>
            </a:endParaRPr>
          </a:p>
          <a:p>
            <a:r>
              <a:rPr lang="en-US" b="1" i="0" u="none" strike="noStrike" dirty="0">
                <a:effectLst/>
                <a:latin typeface="Aptos" panose="020B0004020202020204" pitchFamily="34" charset="0"/>
              </a:rPr>
              <a:t>“…A lot of things are not handicap accessible. Even going to the methadone clinic, it's not like to go this way to the methadone clinic, it would take me 30 seconds to get there and back. I can’t. </a:t>
            </a:r>
            <a:r>
              <a:rPr lang="en-US" b="1" dirty="0">
                <a:latin typeface="Aptos" panose="020B0004020202020204" pitchFamily="34" charset="0"/>
              </a:rPr>
              <a:t>I</a:t>
            </a:r>
            <a:r>
              <a:rPr lang="en-US" b="1" i="0" u="none" strike="noStrike" dirty="0">
                <a:effectLst/>
                <a:latin typeface="Aptos" panose="020B0004020202020204" pitchFamily="34" charset="0"/>
              </a:rPr>
              <a:t>t takes me seven minutes to get to the methadone clinic 'cause I have to walk around the entire building in this wheelchair. Doing that myself is exhausting.  This wheelchair, doing it myself, forget about it. It's hard. It's really hard.” </a:t>
            </a:r>
            <a:r>
              <a:rPr lang="en-US" b="0" i="0" u="none" strike="noStrike" dirty="0">
                <a:effectLst/>
                <a:latin typeface="Aptos" panose="020B0004020202020204" pitchFamily="34" charset="0"/>
              </a:rPr>
              <a:t>(Harper, Site 3)</a:t>
            </a:r>
            <a:endParaRPr lang="en-US" dirty="0"/>
          </a:p>
        </p:txBody>
      </p:sp>
    </p:spTree>
    <p:extLst>
      <p:ext uri="{BB962C8B-B14F-4D97-AF65-F5344CB8AC3E}">
        <p14:creationId xmlns:p14="http://schemas.microsoft.com/office/powerpoint/2010/main" val="49291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ollage of beds in a room&#10;&#10;Description automatically generated">
            <a:extLst>
              <a:ext uri="{FF2B5EF4-FFF2-40B4-BE49-F238E27FC236}">
                <a16:creationId xmlns:a16="http://schemas.microsoft.com/office/drawing/2014/main" id="{1D18F7DD-2371-3895-CDAF-123465566155}"/>
              </a:ext>
            </a:extLst>
          </p:cNvPr>
          <p:cNvPicPr>
            <a:picLocks noChangeAspect="1"/>
          </p:cNvPicPr>
          <p:nvPr/>
        </p:nvPicPr>
        <p:blipFill>
          <a:blip r:embed="rId2"/>
          <a:stretch>
            <a:fillRect/>
          </a:stretch>
        </p:blipFill>
        <p:spPr>
          <a:xfrm>
            <a:off x="2588071" y="0"/>
            <a:ext cx="7015856" cy="6858000"/>
          </a:xfrm>
          <a:prstGeom prst="rect">
            <a:avLst/>
          </a:prstGeom>
        </p:spPr>
      </p:pic>
      <p:sp>
        <p:nvSpPr>
          <p:cNvPr id="2" name="Rectangle 1">
            <a:extLst>
              <a:ext uri="{FF2B5EF4-FFF2-40B4-BE49-F238E27FC236}">
                <a16:creationId xmlns:a16="http://schemas.microsoft.com/office/drawing/2014/main" id="{19929863-8A0D-2EFB-068B-B534E43D3AE4}"/>
              </a:ext>
            </a:extLst>
          </p:cNvPr>
          <p:cNvSpPr/>
          <p:nvPr/>
        </p:nvSpPr>
        <p:spPr>
          <a:xfrm>
            <a:off x="8205849" y="5225143"/>
            <a:ext cx="2280062" cy="1721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58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CE5CD-422F-9ECE-CFD9-986614C7D3F6}"/>
              </a:ext>
            </a:extLst>
          </p:cNvPr>
          <p:cNvSpPr>
            <a:spLocks noGrp="1"/>
          </p:cNvSpPr>
          <p:nvPr>
            <p:ph type="title"/>
          </p:nvPr>
        </p:nvSpPr>
        <p:spPr>
          <a:xfrm>
            <a:off x="686834" y="1153572"/>
            <a:ext cx="3200400" cy="4461163"/>
          </a:xfrm>
        </p:spPr>
        <p:txBody>
          <a:bodyPr>
            <a:normAutofit/>
          </a:bodyPr>
          <a:lstStyle/>
          <a:p>
            <a:r>
              <a:rPr lang="en-US" sz="3700" dirty="0">
                <a:solidFill>
                  <a:srgbClr val="FFFFFF"/>
                </a:solidFill>
              </a:rPr>
              <a:t>Theme 4: Preferences for specific medications based on specific needs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63E5AA6-8091-605A-90D5-5DCE15CCD658}"/>
              </a:ext>
            </a:extLst>
          </p:cNvPr>
          <p:cNvSpPr>
            <a:spLocks noGrp="1"/>
          </p:cNvSpPr>
          <p:nvPr>
            <p:ph idx="1"/>
          </p:nvPr>
        </p:nvSpPr>
        <p:spPr>
          <a:xfrm>
            <a:off x="4447308" y="591344"/>
            <a:ext cx="6906491" cy="5585619"/>
          </a:xfrm>
        </p:spPr>
        <p:txBody>
          <a:bodyPr anchor="ctr">
            <a:normAutofit/>
          </a:bodyPr>
          <a:lstStyle/>
          <a:p>
            <a:r>
              <a:rPr lang="en-US" b="1" i="0" u="none" strike="noStrike" dirty="0">
                <a:effectLst/>
                <a:latin typeface="Aptos" panose="020B0004020202020204" pitchFamily="34" charset="0"/>
              </a:rPr>
              <a:t>“Oh, I like methadone. Methadone is a life saver for me, I don't know what I would do </a:t>
            </a:r>
            <a:r>
              <a:rPr lang="en-US" b="1" dirty="0">
                <a:latin typeface="Aptos" panose="020B0004020202020204" pitchFamily="34" charset="0"/>
              </a:rPr>
              <a:t>without</a:t>
            </a:r>
            <a:r>
              <a:rPr lang="en-US" b="1" i="0" u="none" strike="noStrike" dirty="0">
                <a:effectLst/>
                <a:latin typeface="Aptos" panose="020B0004020202020204" pitchFamily="34" charset="0"/>
              </a:rPr>
              <a:t> it.  Kept me steady, works for me.” </a:t>
            </a:r>
            <a:r>
              <a:rPr lang="en-US" b="0" i="0" u="none" strike="noStrike" dirty="0">
                <a:effectLst/>
                <a:latin typeface="Aptos" panose="020B0004020202020204" pitchFamily="34" charset="0"/>
              </a:rPr>
              <a:t>(Elena, Site 4)</a:t>
            </a:r>
          </a:p>
          <a:p>
            <a:endParaRPr lang="en-US" dirty="0">
              <a:latin typeface="Aptos" panose="020B0004020202020204" pitchFamily="34" charset="0"/>
            </a:endParaRPr>
          </a:p>
          <a:p>
            <a:r>
              <a:rPr lang="en-US" b="1" i="0" u="none" strike="noStrike" dirty="0">
                <a:effectLst/>
                <a:latin typeface="Aptos" panose="020B0004020202020204" pitchFamily="34" charset="0"/>
              </a:rPr>
              <a:t>“The suboxone is better for your body, but I don't see people taking it.” </a:t>
            </a:r>
            <a:r>
              <a:rPr lang="en-US" b="0" i="0" u="none" strike="noStrike" dirty="0">
                <a:effectLst/>
                <a:latin typeface="Aptos" panose="020B0004020202020204" pitchFamily="34" charset="0"/>
              </a:rPr>
              <a:t>(Mateo, Site 6)</a:t>
            </a:r>
            <a:endParaRPr lang="en-US" dirty="0"/>
          </a:p>
        </p:txBody>
      </p:sp>
    </p:spTree>
    <p:extLst>
      <p:ext uri="{BB962C8B-B14F-4D97-AF65-F5344CB8AC3E}">
        <p14:creationId xmlns:p14="http://schemas.microsoft.com/office/powerpoint/2010/main" val="1205441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441AA-3D00-F7B2-F87F-E0C8AD5DCC17}"/>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Theme 5: HRH-related MOUD engagement shaped substance use, health, and quality of life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A382BD0-9744-6A90-E264-191F7BD51C5A}"/>
              </a:ext>
            </a:extLst>
          </p:cNvPr>
          <p:cNvSpPr>
            <a:spLocks noGrp="1"/>
          </p:cNvSpPr>
          <p:nvPr>
            <p:ph idx="1"/>
          </p:nvPr>
        </p:nvSpPr>
        <p:spPr>
          <a:xfrm>
            <a:off x="4447308" y="591344"/>
            <a:ext cx="7057858" cy="5585619"/>
          </a:xfrm>
        </p:spPr>
        <p:txBody>
          <a:bodyPr anchor="ctr">
            <a:normAutofit/>
          </a:bodyPr>
          <a:lstStyle/>
          <a:p>
            <a:r>
              <a:rPr lang="en-US" sz="2600" b="1" i="0" u="none" strike="noStrike" dirty="0">
                <a:effectLst/>
                <a:latin typeface="Aptos" panose="020B0004020202020204" pitchFamily="34" charset="0"/>
              </a:rPr>
              <a:t>“Drug use, same drugs, methamphetamines and heroin… It's been a lot less 'cause I've been just going to the [methadone] clinic and coming home.”</a:t>
            </a:r>
            <a:r>
              <a:rPr lang="en-US" sz="2600" b="0" i="0" u="none" strike="noStrike" dirty="0">
                <a:effectLst/>
                <a:latin typeface="Aptos" panose="020B0004020202020204" pitchFamily="34" charset="0"/>
              </a:rPr>
              <a:t> (Elena, Site 4)</a:t>
            </a:r>
          </a:p>
          <a:p>
            <a:endParaRPr lang="en-US" sz="2600" dirty="0">
              <a:latin typeface="Aptos" panose="020B0004020202020204" pitchFamily="34" charset="0"/>
            </a:endParaRPr>
          </a:p>
          <a:p>
            <a:r>
              <a:rPr lang="en-US" sz="2600" b="1" i="0" u="none" strike="noStrike" dirty="0">
                <a:effectLst/>
                <a:latin typeface="Aptos" panose="020B0004020202020204" pitchFamily="34" charset="0"/>
              </a:rPr>
              <a:t>“See, the methadone, you gotta go no matter what. If you don't take it, you gonna get sick. Other than that, it’s something that I wake up, I got something to do early. Start a good routine through the day. It's working. I'm doing real good for two months. New at it. I'm new at it. First time too.” </a:t>
            </a:r>
            <a:r>
              <a:rPr lang="en-US" sz="2600" b="0" i="0" u="none" strike="noStrike" dirty="0">
                <a:effectLst/>
                <a:latin typeface="Aptos" panose="020B0004020202020204" pitchFamily="34" charset="0"/>
              </a:rPr>
              <a:t>(Diego, Site 5)</a:t>
            </a:r>
            <a:endParaRPr lang="en-US" sz="2600" dirty="0"/>
          </a:p>
        </p:txBody>
      </p:sp>
    </p:spTree>
    <p:extLst>
      <p:ext uri="{BB962C8B-B14F-4D97-AF65-F5344CB8AC3E}">
        <p14:creationId xmlns:p14="http://schemas.microsoft.com/office/powerpoint/2010/main" val="256091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47DA36-C8C8-6686-9F72-8808E028D939}"/>
              </a:ext>
            </a:extLst>
          </p:cNvPr>
          <p:cNvSpPr>
            <a:spLocks noGrp="1"/>
          </p:cNvSpPr>
          <p:nvPr>
            <p:ph type="title"/>
          </p:nvPr>
        </p:nvSpPr>
        <p:spPr>
          <a:xfrm>
            <a:off x="164320" y="1153571"/>
            <a:ext cx="3724823" cy="4461163"/>
          </a:xfrm>
        </p:spPr>
        <p:txBody>
          <a:bodyPr>
            <a:normAutofit/>
          </a:bodyPr>
          <a:lstStyle/>
          <a:p>
            <a:r>
              <a:rPr lang="en-US" dirty="0">
                <a:solidFill>
                  <a:srgbClr val="FFFFFF"/>
                </a:solidFill>
              </a:rPr>
              <a:t>Disclosures</a:t>
            </a:r>
            <a:endParaRPr lang="en-US" i="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E75C64-48BE-18A2-E405-A603EF045B43}"/>
              </a:ext>
            </a:extLst>
          </p:cNvPr>
          <p:cNvSpPr>
            <a:spLocks noGrp="1"/>
          </p:cNvSpPr>
          <p:nvPr>
            <p:ph idx="1"/>
          </p:nvPr>
        </p:nvSpPr>
        <p:spPr>
          <a:xfrm>
            <a:off x="4447308" y="591344"/>
            <a:ext cx="6906491" cy="5585619"/>
          </a:xfrm>
        </p:spPr>
        <p:txBody>
          <a:bodyPr anchor="ctr">
            <a:normAutofit/>
          </a:bodyPr>
          <a:lstStyle/>
          <a:p>
            <a:r>
              <a:rPr lang="en-US" dirty="0"/>
              <a:t>R21DA05858-02 Rapid measurement of novel harm reduction housing on HIV risk, treatment uptake, drug use and supply.  </a:t>
            </a:r>
          </a:p>
          <a:p>
            <a:endParaRPr lang="en-US" dirty="0"/>
          </a:p>
          <a:p>
            <a:r>
              <a:rPr lang="en-US" dirty="0"/>
              <a:t>No COI</a:t>
            </a:r>
            <a:endParaRPr lang="en-US" baseline="30000" dirty="0"/>
          </a:p>
        </p:txBody>
      </p:sp>
    </p:spTree>
    <p:extLst>
      <p:ext uri="{BB962C8B-B14F-4D97-AF65-F5344CB8AC3E}">
        <p14:creationId xmlns:p14="http://schemas.microsoft.com/office/powerpoint/2010/main" val="236768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treet with white buildings and plants&#10;&#10;Description automatically generated with medium confidence">
            <a:extLst>
              <a:ext uri="{FF2B5EF4-FFF2-40B4-BE49-F238E27FC236}">
                <a16:creationId xmlns:a16="http://schemas.microsoft.com/office/drawing/2014/main" id="{3C1E0867-48CA-1F61-945C-62237998F8FF}"/>
              </a:ext>
            </a:extLst>
          </p:cNvPr>
          <p:cNvPicPr>
            <a:picLocks noChangeAspect="1"/>
          </p:cNvPicPr>
          <p:nvPr/>
        </p:nvPicPr>
        <p:blipFill>
          <a:blip r:embed="rId2"/>
          <a:srcRect t="13699" b="42294"/>
          <a:stretch/>
        </p:blipFill>
        <p:spPr>
          <a:xfrm>
            <a:off x="20" y="1282"/>
            <a:ext cx="12191980" cy="6856718"/>
          </a:xfrm>
          <a:prstGeom prst="rect">
            <a:avLst/>
          </a:prstGeom>
        </p:spPr>
      </p:pic>
    </p:spTree>
    <p:extLst>
      <p:ext uri="{BB962C8B-B14F-4D97-AF65-F5344CB8AC3E}">
        <p14:creationId xmlns:p14="http://schemas.microsoft.com/office/powerpoint/2010/main" val="937476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3AD13-6D3A-AAC9-8FCC-7BDAB5F6E7AE}"/>
              </a:ext>
            </a:extLst>
          </p:cNvPr>
          <p:cNvSpPr>
            <a:spLocks noGrp="1"/>
          </p:cNvSpPr>
          <p:nvPr>
            <p:ph type="title"/>
          </p:nvPr>
        </p:nvSpPr>
        <p:spPr>
          <a:xfrm>
            <a:off x="686834" y="1153572"/>
            <a:ext cx="3200400" cy="4461163"/>
          </a:xfrm>
        </p:spPr>
        <p:txBody>
          <a:bodyPr>
            <a:normAutofit/>
          </a:bodyPr>
          <a:lstStyle/>
          <a:p>
            <a:r>
              <a:rPr lang="en-US">
                <a:solidFill>
                  <a:srgbClr val="FFFFFF"/>
                </a:solidFill>
              </a:rPr>
              <a:t>Limitations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22810A9-8FD1-B612-FF3C-07BFAEA48A6A}"/>
              </a:ext>
            </a:extLst>
          </p:cNvPr>
          <p:cNvSpPr>
            <a:spLocks noGrp="1"/>
          </p:cNvSpPr>
          <p:nvPr>
            <p:ph idx="1"/>
          </p:nvPr>
        </p:nvSpPr>
        <p:spPr>
          <a:xfrm>
            <a:off x="4447308" y="591344"/>
            <a:ext cx="6906491" cy="5585619"/>
          </a:xfrm>
        </p:spPr>
        <p:txBody>
          <a:bodyPr anchor="ctr">
            <a:normAutofit/>
          </a:bodyPr>
          <a:lstStyle/>
          <a:p>
            <a:r>
              <a:rPr lang="en-US" dirty="0"/>
              <a:t>Participants from one U.S. city</a:t>
            </a:r>
          </a:p>
          <a:p>
            <a:endParaRPr lang="en-US" dirty="0"/>
          </a:p>
          <a:p>
            <a:r>
              <a:rPr lang="en-US" dirty="0"/>
              <a:t>Potential reluctance of participants to discuss sensitive issues</a:t>
            </a:r>
          </a:p>
          <a:p>
            <a:endParaRPr lang="en-US" dirty="0"/>
          </a:p>
          <a:p>
            <a:endParaRPr lang="en-US" dirty="0"/>
          </a:p>
        </p:txBody>
      </p:sp>
    </p:spTree>
    <p:extLst>
      <p:ext uri="{BB962C8B-B14F-4D97-AF65-F5344CB8AC3E}">
        <p14:creationId xmlns:p14="http://schemas.microsoft.com/office/powerpoint/2010/main" val="3962861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room with beds and a window&#10;&#10;Description automatically generated">
            <a:extLst>
              <a:ext uri="{FF2B5EF4-FFF2-40B4-BE49-F238E27FC236}">
                <a16:creationId xmlns:a16="http://schemas.microsoft.com/office/drawing/2014/main" id="{FC60AA4A-2005-BAF8-C76D-BA220BE2451D}"/>
              </a:ext>
            </a:extLst>
          </p:cNvPr>
          <p:cNvPicPr>
            <a:picLocks noChangeAspect="1"/>
          </p:cNvPicPr>
          <p:nvPr/>
        </p:nvPicPr>
        <p:blipFill>
          <a:blip r:embed="rId2"/>
          <a:stretch>
            <a:fillRect/>
          </a:stretch>
        </p:blipFill>
        <p:spPr>
          <a:xfrm>
            <a:off x="2851935" y="0"/>
            <a:ext cx="6488130" cy="6858000"/>
          </a:xfrm>
          <a:prstGeom prst="rect">
            <a:avLst/>
          </a:prstGeom>
        </p:spPr>
      </p:pic>
      <p:sp>
        <p:nvSpPr>
          <p:cNvPr id="2" name="Rectangle 1">
            <a:extLst>
              <a:ext uri="{FF2B5EF4-FFF2-40B4-BE49-F238E27FC236}">
                <a16:creationId xmlns:a16="http://schemas.microsoft.com/office/drawing/2014/main" id="{6A596330-5506-4CD1-71CA-2C51C6C8DE5B}"/>
              </a:ext>
            </a:extLst>
          </p:cNvPr>
          <p:cNvSpPr/>
          <p:nvPr/>
        </p:nvSpPr>
        <p:spPr>
          <a:xfrm>
            <a:off x="8205849" y="5225143"/>
            <a:ext cx="2280062" cy="1721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255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1DC92A-CE06-D011-CC46-3AED994FA3B4}"/>
              </a:ext>
            </a:extLst>
          </p:cNvPr>
          <p:cNvSpPr>
            <a:spLocks noGrp="1"/>
          </p:cNvSpPr>
          <p:nvPr>
            <p:ph type="title"/>
          </p:nvPr>
        </p:nvSpPr>
        <p:spPr>
          <a:xfrm>
            <a:off x="686834" y="1153572"/>
            <a:ext cx="3200400" cy="4461163"/>
          </a:xfrm>
        </p:spPr>
        <p:txBody>
          <a:bodyPr>
            <a:normAutofit/>
          </a:bodyPr>
          <a:lstStyle/>
          <a:p>
            <a:r>
              <a:rPr lang="en-US">
                <a:solidFill>
                  <a:srgbClr val="FFFFFF"/>
                </a:solidFill>
              </a:rPr>
              <a:t>Conclusions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B82F24-26A7-80E4-7049-A4B57322C1A2}"/>
              </a:ext>
            </a:extLst>
          </p:cNvPr>
          <p:cNvSpPr>
            <a:spLocks noGrp="1"/>
          </p:cNvSpPr>
          <p:nvPr>
            <p:ph idx="1"/>
          </p:nvPr>
        </p:nvSpPr>
        <p:spPr>
          <a:xfrm>
            <a:off x="4447308" y="591344"/>
            <a:ext cx="6906491" cy="5585619"/>
          </a:xfrm>
        </p:spPr>
        <p:txBody>
          <a:bodyPr anchor="ctr">
            <a:normAutofit/>
          </a:bodyPr>
          <a:lstStyle/>
          <a:p>
            <a:r>
              <a:rPr lang="en-US" sz="2600" dirty="0"/>
              <a:t>HRH with onsite or linkage to MOUD is a policy option that can improve initiation onto and retention of life-saving medications</a:t>
            </a:r>
          </a:p>
          <a:p>
            <a:endParaRPr lang="en-US" sz="2600" dirty="0"/>
          </a:p>
          <a:p>
            <a:r>
              <a:rPr lang="en-US" sz="2600" dirty="0"/>
              <a:t>HRH could be an alternative or adjunct to encampment sweeps, which are known to be harmful</a:t>
            </a:r>
          </a:p>
          <a:p>
            <a:endParaRPr lang="en-US" sz="2600" dirty="0"/>
          </a:p>
          <a:p>
            <a:r>
              <a:rPr lang="en-US" sz="2600" dirty="0"/>
              <a:t>In a population where overdose death risk is high and MOUD engagement is low, such innovative models could be life-saving</a:t>
            </a:r>
          </a:p>
        </p:txBody>
      </p:sp>
    </p:spTree>
    <p:extLst>
      <p:ext uri="{BB962C8B-B14F-4D97-AF65-F5344CB8AC3E}">
        <p14:creationId xmlns:p14="http://schemas.microsoft.com/office/powerpoint/2010/main" val="2860735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8F408-CF23-5BAE-B88C-674BC23B5242}"/>
              </a:ext>
            </a:extLst>
          </p:cNvPr>
          <p:cNvSpPr>
            <a:spLocks noGrp="1"/>
          </p:cNvSpPr>
          <p:nvPr>
            <p:ph type="title"/>
          </p:nvPr>
        </p:nvSpPr>
        <p:spPr>
          <a:xfrm>
            <a:off x="686834" y="1153572"/>
            <a:ext cx="3200400" cy="4461163"/>
          </a:xfrm>
        </p:spPr>
        <p:txBody>
          <a:bodyPr>
            <a:normAutofit/>
          </a:bodyPr>
          <a:lstStyle/>
          <a:p>
            <a:r>
              <a:rPr lang="en-US">
                <a:solidFill>
                  <a:srgbClr val="FFFFFF"/>
                </a:solidFill>
              </a:rPr>
              <a:t>Questions?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87958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67BBB-55B4-DC9A-FB8F-5FCF45E5B052}"/>
              </a:ext>
            </a:extLst>
          </p:cNvPr>
          <p:cNvSpPr>
            <a:spLocks noGrp="1"/>
          </p:cNvSpPr>
          <p:nvPr>
            <p:ph type="title"/>
          </p:nvPr>
        </p:nvSpPr>
        <p:spPr>
          <a:xfrm>
            <a:off x="686834" y="1153572"/>
            <a:ext cx="3200400" cy="4461163"/>
          </a:xfrm>
        </p:spPr>
        <p:txBody>
          <a:bodyPr>
            <a:normAutofit/>
          </a:bodyPr>
          <a:lstStyle/>
          <a:p>
            <a:r>
              <a:rPr lang="en-US">
                <a:solidFill>
                  <a:srgbClr val="FFFFFF"/>
                </a:solidFill>
              </a:rPr>
              <a:t>References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9BA4A88-89AB-7A4B-64AB-A57DE04FBB43}"/>
              </a:ext>
            </a:extLst>
          </p:cNvPr>
          <p:cNvSpPr>
            <a:spLocks noGrp="1"/>
          </p:cNvSpPr>
          <p:nvPr>
            <p:ph idx="1"/>
          </p:nvPr>
        </p:nvSpPr>
        <p:spPr>
          <a:xfrm>
            <a:off x="4447308" y="591344"/>
            <a:ext cx="6906491" cy="5585619"/>
          </a:xfrm>
        </p:spPr>
        <p:txBody>
          <a:bodyPr anchor="ctr">
            <a:noAutofit/>
          </a:bodyPr>
          <a:lstStyle/>
          <a:p>
            <a:r>
              <a:rPr lang="en-US" sz="1400" baseline="30000" dirty="0"/>
              <a:t>1 </a:t>
            </a:r>
            <a:r>
              <a:rPr lang="en-US" sz="1400" dirty="0"/>
              <a:t>Fine DR, Dickins KA, Adams LD, et al. Drug Overdose Mortality Among People Experiencing Homelessness, 2003 to 2018. </a:t>
            </a:r>
            <a:r>
              <a:rPr lang="en-US" sz="1400" i="1" dirty="0"/>
              <a:t>JAMA </a:t>
            </a:r>
            <a:r>
              <a:rPr lang="en-US" sz="1400" i="1" dirty="0" err="1"/>
              <a:t>Netw</a:t>
            </a:r>
            <a:r>
              <a:rPr lang="en-US" sz="1400" i="1" dirty="0"/>
              <a:t> Open</a:t>
            </a:r>
            <a:r>
              <a:rPr lang="en-US" sz="1400" dirty="0"/>
              <a:t>. 2022;5(1):e2142676. doi:10.1001/jamanetworkopen.2021.42676</a:t>
            </a:r>
          </a:p>
          <a:p>
            <a:r>
              <a:rPr lang="en-US" sz="1400" baseline="30000" dirty="0"/>
              <a:t>2 </a:t>
            </a:r>
            <a:r>
              <a:rPr lang="en-US" sz="1400" dirty="0"/>
              <a:t>Larochelle MR, Bernson D, Land T, et al. Medication for Opioid Use Disorder After Nonfatal Opioid Overdose and Association With Mortality: A Cohort Study. </a:t>
            </a:r>
            <a:r>
              <a:rPr lang="en-US" sz="1400" i="1" dirty="0"/>
              <a:t>Ann Intern Med</a:t>
            </a:r>
            <a:r>
              <a:rPr lang="en-US" sz="1400" dirty="0"/>
              <a:t>. 2018;169(3):137. doi:10.7326/M17-3107</a:t>
            </a:r>
          </a:p>
          <a:p>
            <a:r>
              <a:rPr lang="en-US" sz="1400" baseline="30000" dirty="0"/>
              <a:t>3 </a:t>
            </a:r>
            <a:r>
              <a:rPr lang="en-US" sz="1400" dirty="0"/>
              <a:t>Swartz N, Odayappan S, Chatterjee A, Cutler D. Impact of Medicaid expansion on inclusion of medications for opioid use disorder in homeless adults’ treatment plans. </a:t>
            </a:r>
            <a:r>
              <a:rPr lang="en-US" sz="1400" i="1" dirty="0"/>
              <a:t>J Subst Use Addict Treat. </a:t>
            </a:r>
            <a:r>
              <a:rPr lang="en-US" sz="1400" dirty="0"/>
              <a:t>2023;152:209059. doi:10.1016/j.josat.2023.209059</a:t>
            </a:r>
          </a:p>
          <a:p>
            <a:r>
              <a:rPr lang="en-US" sz="1400" baseline="30000" dirty="0"/>
              <a:t>4</a:t>
            </a:r>
            <a:r>
              <a:rPr lang="en-US" sz="1400" dirty="0"/>
              <a:t> Herring C, Lutz M. The Roots and Implications of the USA’s Homeless Tent Cities. </a:t>
            </a:r>
            <a:r>
              <a:rPr lang="en-US" sz="1400" i="1" dirty="0"/>
              <a:t>City. </a:t>
            </a:r>
            <a:r>
              <a:rPr lang="en-US" sz="1400" dirty="0"/>
              <a:t>2015;19(5):689-701.</a:t>
            </a:r>
            <a:r>
              <a:rPr lang="en-US" sz="1400" i="1" dirty="0"/>
              <a:t> </a:t>
            </a:r>
            <a:r>
              <a:rPr lang="en-US" sz="1400" dirty="0"/>
              <a:t>doi:10.1080/13604813.2015.1071114</a:t>
            </a:r>
          </a:p>
          <a:p>
            <a:r>
              <a:rPr lang="en-US" sz="1400" baseline="30000" dirty="0"/>
              <a:t>5 </a:t>
            </a:r>
            <a:r>
              <a:rPr lang="en-US" sz="1400" dirty="0"/>
              <a:t>Barocas JA, Nall SK, Axelrath S, et al. Population-Level Health Effects of Involuntary Displacement of People Experiencing Unsheltered Homelessness Who Inject Drugs in US Cities. </a:t>
            </a:r>
            <a:r>
              <a:rPr lang="en-US" sz="1400" i="1" dirty="0"/>
              <a:t>JAMA. </a:t>
            </a:r>
            <a:r>
              <a:rPr lang="en-US" sz="1400" dirty="0"/>
              <a:t>2023;329(17):1478. doi:10.1001/jama.2023.4800</a:t>
            </a:r>
          </a:p>
          <a:p>
            <a:r>
              <a:rPr lang="en-US" sz="1400" baseline="30000" dirty="0"/>
              <a:t>6</a:t>
            </a:r>
            <a:r>
              <a:rPr lang="en-US" sz="1400" dirty="0"/>
              <a:t> Mayer M, Mejia Urieta Y, Martinez LS, Komaromy M, Hughes U, Chatterjee A. Encampment Clearings And Transitional Housing: A Qualitative Analysis Of Resident Perspectives: Study analyzes responses from former homeless encampment residents and their experiences with transitional housing. </a:t>
            </a:r>
            <a:r>
              <a:rPr lang="en-US" sz="1400" i="1" dirty="0"/>
              <a:t>Health </a:t>
            </a:r>
            <a:r>
              <a:rPr lang="en-US" sz="1400" i="1" dirty="0" err="1"/>
              <a:t>Aff</a:t>
            </a:r>
            <a:r>
              <a:rPr lang="en-US" sz="1400" i="1" dirty="0"/>
              <a:t> </a:t>
            </a:r>
            <a:r>
              <a:rPr lang="en-US" sz="1400" dirty="0"/>
              <a:t>(Millwood). 2024;43(2):218-225. doi:10.1377/hlthaff.2023.01040</a:t>
            </a:r>
          </a:p>
          <a:p>
            <a:r>
              <a:rPr lang="en-US" sz="1400" baseline="30000" dirty="0"/>
              <a:t>7</a:t>
            </a:r>
            <a:r>
              <a:rPr lang="en-US" sz="1400" dirty="0"/>
              <a:t> Braun V, Clarke V. Using thematic analysis in psychology. </a:t>
            </a:r>
            <a:r>
              <a:rPr lang="en-US" sz="1400" i="1" dirty="0"/>
              <a:t>Qual Res Psychol. </a:t>
            </a:r>
            <a:r>
              <a:rPr lang="en-US" sz="1400" dirty="0"/>
              <a:t>2006;3(2):77-101. doi:10.1191/1478088706qp063oa</a:t>
            </a:r>
          </a:p>
          <a:p>
            <a:r>
              <a:rPr lang="en-US" sz="1400" baseline="30000" dirty="0"/>
              <a:t>8</a:t>
            </a:r>
            <a:r>
              <a:rPr lang="en-US" sz="1400" dirty="0"/>
              <a:t> May T, Perry B. Reflexivity and the Practice of Qualitative Research. In: The SAGE Handbook of Qualitative Data Analysis</a:t>
            </a:r>
            <a:r>
              <a:rPr lang="en-US" sz="1400" i="1" dirty="0"/>
              <a:t>. SAGE Publications, Inc</a:t>
            </a:r>
            <a:r>
              <a:rPr lang="en-US" sz="1400" dirty="0"/>
              <a:t>.; 2014:109-122. doi:10.4135/9781446282243.n8</a:t>
            </a:r>
          </a:p>
        </p:txBody>
      </p:sp>
    </p:spTree>
    <p:extLst>
      <p:ext uri="{BB962C8B-B14F-4D97-AF65-F5344CB8AC3E}">
        <p14:creationId xmlns:p14="http://schemas.microsoft.com/office/powerpoint/2010/main" val="415192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0DFC1E-D341-9677-0309-A957144B72F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BA259F-EFCA-CC13-1620-AADA02DA5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F2AB2C0-BD36-DFE9-5E66-69B1C456D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7AE9C-399D-FCCD-9377-1E6F775F083A}"/>
              </a:ext>
            </a:extLst>
          </p:cNvPr>
          <p:cNvSpPr>
            <a:spLocks noGrp="1"/>
          </p:cNvSpPr>
          <p:nvPr>
            <p:ph type="title"/>
          </p:nvPr>
        </p:nvSpPr>
        <p:spPr>
          <a:xfrm>
            <a:off x="164320" y="1153571"/>
            <a:ext cx="3724823" cy="4461163"/>
          </a:xfrm>
        </p:spPr>
        <p:txBody>
          <a:bodyPr>
            <a:normAutofit/>
          </a:bodyPr>
          <a:lstStyle/>
          <a:p>
            <a:r>
              <a:rPr lang="en-US" dirty="0">
                <a:solidFill>
                  <a:srgbClr val="FFFFFF"/>
                </a:solidFill>
              </a:rPr>
              <a:t>Background:</a:t>
            </a:r>
            <a:br>
              <a:rPr lang="en-US" dirty="0">
                <a:solidFill>
                  <a:srgbClr val="FFFFFF"/>
                </a:solidFill>
              </a:rPr>
            </a:br>
            <a:r>
              <a:rPr lang="en-US" i="1" dirty="0">
                <a:solidFill>
                  <a:srgbClr val="FFFFFF"/>
                </a:solidFill>
              </a:rPr>
              <a:t>People experiencing </a:t>
            </a:r>
            <a:br>
              <a:rPr lang="en-US" i="1" dirty="0">
                <a:solidFill>
                  <a:srgbClr val="FFFFFF"/>
                </a:solidFill>
              </a:rPr>
            </a:br>
            <a:r>
              <a:rPr lang="en-US" i="1" dirty="0">
                <a:solidFill>
                  <a:srgbClr val="FFFFFF"/>
                </a:solidFill>
              </a:rPr>
              <a:t>homelessness</a:t>
            </a:r>
          </a:p>
        </p:txBody>
      </p:sp>
      <p:sp>
        <p:nvSpPr>
          <p:cNvPr id="12" name="Arc 11">
            <a:extLst>
              <a:ext uri="{FF2B5EF4-FFF2-40B4-BE49-F238E27FC236}">
                <a16:creationId xmlns:a16="http://schemas.microsoft.com/office/drawing/2014/main" id="{7C87D1AF-7B7D-CC2A-55BC-6ED80FC7A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9FA32E9-D69B-7506-A376-8EEAF19136FE}"/>
              </a:ext>
            </a:extLst>
          </p:cNvPr>
          <p:cNvSpPr>
            <a:spLocks noGrp="1"/>
          </p:cNvSpPr>
          <p:nvPr>
            <p:ph idx="1"/>
          </p:nvPr>
        </p:nvSpPr>
        <p:spPr>
          <a:xfrm>
            <a:off x="4447308" y="591344"/>
            <a:ext cx="6906491" cy="5585619"/>
          </a:xfrm>
        </p:spPr>
        <p:txBody>
          <a:bodyPr anchor="ctr">
            <a:normAutofit/>
          </a:bodyPr>
          <a:lstStyle/>
          <a:p>
            <a:r>
              <a:rPr lang="en-US" dirty="0"/>
              <a:t>Overdose is the leading cause of death among people experiencing homelessness (PEH)</a:t>
            </a:r>
            <a:r>
              <a:rPr lang="en-US" baseline="30000" dirty="0"/>
              <a:t>1</a:t>
            </a:r>
          </a:p>
          <a:p>
            <a:endParaRPr lang="en-US" dirty="0"/>
          </a:p>
          <a:p>
            <a:r>
              <a:rPr lang="en-US" dirty="0"/>
              <a:t>Medications for Opioid Use Disorder (MOUD; methadone, buprenorphine, and naltrexone); can be life-saving, however only a fraction of eligible patients receive them</a:t>
            </a:r>
            <a:r>
              <a:rPr lang="en-US" baseline="30000" dirty="0"/>
              <a:t>2</a:t>
            </a:r>
          </a:p>
          <a:p>
            <a:endParaRPr lang="en-US" dirty="0"/>
          </a:p>
          <a:p>
            <a:r>
              <a:rPr lang="en-US" dirty="0"/>
              <a:t>The fraction is even lower for people experiencing homelessness</a:t>
            </a:r>
            <a:r>
              <a:rPr lang="en-US" baseline="30000" dirty="0"/>
              <a:t>3</a:t>
            </a:r>
          </a:p>
        </p:txBody>
      </p:sp>
    </p:spTree>
    <p:extLst>
      <p:ext uri="{BB962C8B-B14F-4D97-AF65-F5344CB8AC3E}">
        <p14:creationId xmlns:p14="http://schemas.microsoft.com/office/powerpoint/2010/main" val="52978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3F997-8718-F0A9-FDFF-2E7051149C4E}"/>
              </a:ext>
            </a:extLst>
          </p:cNvPr>
          <p:cNvSpPr>
            <a:spLocks noGrp="1"/>
          </p:cNvSpPr>
          <p:nvPr>
            <p:ph type="title"/>
          </p:nvPr>
        </p:nvSpPr>
        <p:spPr>
          <a:xfrm>
            <a:off x="249382" y="1153572"/>
            <a:ext cx="3637852" cy="4461163"/>
          </a:xfrm>
        </p:spPr>
        <p:txBody>
          <a:bodyPr>
            <a:normAutofit/>
          </a:bodyPr>
          <a:lstStyle/>
          <a:p>
            <a:r>
              <a:rPr lang="en-US" dirty="0">
                <a:solidFill>
                  <a:srgbClr val="FFFFFF"/>
                </a:solidFill>
              </a:rPr>
              <a:t>Background:</a:t>
            </a:r>
            <a:br>
              <a:rPr lang="en-US" dirty="0">
                <a:solidFill>
                  <a:srgbClr val="FFFFFF"/>
                </a:solidFill>
              </a:rPr>
            </a:br>
            <a:r>
              <a:rPr lang="en-US" i="1" dirty="0">
                <a:solidFill>
                  <a:srgbClr val="FFFFFF"/>
                </a:solidFill>
              </a:rPr>
              <a:t>Encampments &amp; sweeps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CED751-8917-5CFD-2F8C-5D594215A9DA}"/>
              </a:ext>
            </a:extLst>
          </p:cNvPr>
          <p:cNvSpPr>
            <a:spLocks noGrp="1"/>
          </p:cNvSpPr>
          <p:nvPr>
            <p:ph idx="1"/>
          </p:nvPr>
        </p:nvSpPr>
        <p:spPr>
          <a:xfrm>
            <a:off x="4447308" y="591344"/>
            <a:ext cx="6906491" cy="5585619"/>
          </a:xfrm>
        </p:spPr>
        <p:txBody>
          <a:bodyPr anchor="ctr">
            <a:normAutofit/>
          </a:bodyPr>
          <a:lstStyle/>
          <a:p>
            <a:r>
              <a:rPr lang="en-US" sz="2600" dirty="0"/>
              <a:t>Tent encampments are an increasingly visible sign of policy failures regarding substance use and homelessness</a:t>
            </a:r>
            <a:r>
              <a:rPr lang="en-US" sz="2600" baseline="30000" dirty="0"/>
              <a:t>4</a:t>
            </a:r>
          </a:p>
          <a:p>
            <a:endParaRPr lang="en-US" sz="2600" dirty="0"/>
          </a:p>
          <a:p>
            <a:r>
              <a:rPr lang="en-US" sz="2600" dirty="0"/>
              <a:t>City government-led encampment “</a:t>
            </a:r>
            <a:r>
              <a:rPr lang="en-US" sz="2600" b="1" dirty="0"/>
              <a:t>sweeps</a:t>
            </a:r>
            <a:r>
              <a:rPr lang="en-US" sz="2600" dirty="0"/>
              <a:t>,” or removal of tents and belongings, are an increasingly popular policy approach to encampments that has been associated with increased overdose death</a:t>
            </a:r>
            <a:r>
              <a:rPr lang="en-US" sz="2600" baseline="30000" dirty="0"/>
              <a:t>5</a:t>
            </a:r>
          </a:p>
          <a:p>
            <a:endParaRPr lang="en-US" sz="2600" dirty="0"/>
          </a:p>
          <a:p>
            <a:r>
              <a:rPr lang="en-US" sz="2600" dirty="0"/>
              <a:t>In 2022, Boston pursued an innovative </a:t>
            </a:r>
            <a:r>
              <a:rPr lang="en-US" sz="2600" b="1" dirty="0"/>
              <a:t>“harm reduction housing” (HRH)</a:t>
            </a:r>
            <a:r>
              <a:rPr lang="en-US" sz="2600" dirty="0"/>
              <a:t> intervention in conjunction with an encampment sweep</a:t>
            </a:r>
            <a:r>
              <a:rPr lang="en-US" sz="2600" baseline="30000" dirty="0"/>
              <a:t>6</a:t>
            </a:r>
          </a:p>
        </p:txBody>
      </p:sp>
    </p:spTree>
    <p:extLst>
      <p:ext uri="{BB962C8B-B14F-4D97-AF65-F5344CB8AC3E}">
        <p14:creationId xmlns:p14="http://schemas.microsoft.com/office/powerpoint/2010/main" val="64071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F733F-B6A4-0369-5506-27B125B8D744}"/>
              </a:ext>
            </a:extLst>
          </p:cNvPr>
          <p:cNvSpPr>
            <a:spLocks noGrp="1"/>
          </p:cNvSpPr>
          <p:nvPr>
            <p:ph type="title"/>
          </p:nvPr>
        </p:nvSpPr>
        <p:spPr>
          <a:xfrm>
            <a:off x="154379" y="1153572"/>
            <a:ext cx="3732855" cy="4461163"/>
          </a:xfrm>
        </p:spPr>
        <p:txBody>
          <a:bodyPr>
            <a:normAutofit/>
          </a:bodyPr>
          <a:lstStyle/>
          <a:p>
            <a:r>
              <a:rPr lang="en-US" dirty="0">
                <a:solidFill>
                  <a:srgbClr val="FFFFFF"/>
                </a:solidFill>
              </a:rPr>
              <a:t>Background:</a:t>
            </a:r>
            <a:br>
              <a:rPr lang="en-US" dirty="0">
                <a:solidFill>
                  <a:srgbClr val="FFFFFF"/>
                </a:solidFill>
              </a:rPr>
            </a:br>
            <a:r>
              <a:rPr lang="en-US" i="1" dirty="0">
                <a:solidFill>
                  <a:srgbClr val="FFFFFF"/>
                </a:solidFill>
              </a:rPr>
              <a:t>Boston-based</a:t>
            </a:r>
            <a:br>
              <a:rPr lang="en-US" i="1" dirty="0">
                <a:solidFill>
                  <a:srgbClr val="FFFFFF"/>
                </a:solidFill>
              </a:rPr>
            </a:br>
            <a:r>
              <a:rPr lang="en-US" i="1" dirty="0">
                <a:solidFill>
                  <a:srgbClr val="FFFFFF"/>
                </a:solidFill>
              </a:rPr>
              <a:t>harm reduction</a:t>
            </a:r>
            <a:br>
              <a:rPr lang="en-US" i="1" dirty="0">
                <a:solidFill>
                  <a:srgbClr val="FFFFFF"/>
                </a:solidFill>
              </a:rPr>
            </a:br>
            <a:r>
              <a:rPr lang="en-US" i="1" dirty="0">
                <a:solidFill>
                  <a:srgbClr val="FFFFFF"/>
                </a:solidFill>
              </a:rPr>
              <a:t>housing sites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77D0B7B-8396-7905-EABE-F589EDBDAB70}"/>
              </a:ext>
            </a:extLst>
          </p:cNvPr>
          <p:cNvSpPr>
            <a:spLocks noGrp="1"/>
          </p:cNvSpPr>
          <p:nvPr>
            <p:ph idx="1"/>
          </p:nvPr>
        </p:nvSpPr>
        <p:spPr>
          <a:xfrm>
            <a:off x="4447308" y="591344"/>
            <a:ext cx="6906491" cy="5585619"/>
          </a:xfrm>
        </p:spPr>
        <p:txBody>
          <a:bodyPr anchor="ctr">
            <a:normAutofit/>
          </a:bodyPr>
          <a:lstStyle/>
          <a:p>
            <a:r>
              <a:rPr lang="en-US" dirty="0"/>
              <a:t>HRH sites offered a suite of harm reduction supplies and more permissive rules, as well as intensive case management and connection to treatment</a:t>
            </a:r>
          </a:p>
          <a:p>
            <a:endParaRPr lang="en-US" dirty="0"/>
          </a:p>
          <a:p>
            <a:r>
              <a:rPr lang="en-US" dirty="0"/>
              <a:t>HRH also offered innovative means of connecting patients to MOUD</a:t>
            </a:r>
          </a:p>
          <a:p>
            <a:endParaRPr lang="en-US" dirty="0"/>
          </a:p>
          <a:p>
            <a:r>
              <a:rPr lang="en-US" dirty="0"/>
              <a:t>Of the seven HRH sites, some had onsite connection to buprenorphine and/or methadone, and some offered linkage to offsite MOUD programs</a:t>
            </a:r>
          </a:p>
        </p:txBody>
      </p:sp>
    </p:spTree>
    <p:extLst>
      <p:ext uri="{BB962C8B-B14F-4D97-AF65-F5344CB8AC3E}">
        <p14:creationId xmlns:p14="http://schemas.microsoft.com/office/powerpoint/2010/main" val="3844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Cars parked cars in front of a building&#10;&#10;Description automatically generated">
            <a:extLst>
              <a:ext uri="{FF2B5EF4-FFF2-40B4-BE49-F238E27FC236}">
                <a16:creationId xmlns:a16="http://schemas.microsoft.com/office/drawing/2014/main" id="{C61121DC-DE9B-A6A0-3194-244D9CE6B6F9}"/>
              </a:ext>
            </a:extLst>
          </p:cNvPr>
          <p:cNvPicPr>
            <a:picLocks noChangeAspect="1"/>
          </p:cNvPicPr>
          <p:nvPr/>
        </p:nvPicPr>
        <p:blipFill>
          <a:blip r:embed="rId2"/>
          <a:srcRect t="16990"/>
          <a:stretch/>
        </p:blipFill>
        <p:spPr>
          <a:xfrm>
            <a:off x="20" y="1282"/>
            <a:ext cx="12191980" cy="6856718"/>
          </a:xfrm>
          <a:prstGeom prst="rect">
            <a:avLst/>
          </a:prstGeom>
        </p:spPr>
      </p:pic>
    </p:spTree>
    <p:extLst>
      <p:ext uri="{BB962C8B-B14F-4D97-AF65-F5344CB8AC3E}">
        <p14:creationId xmlns:p14="http://schemas.microsoft.com/office/powerpoint/2010/main" val="200670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653F7CA-6F2B-0F92-8318-40EA299F3E0D}"/>
              </a:ext>
            </a:extLst>
          </p:cNvPr>
          <p:cNvGraphicFramePr>
            <a:graphicFrameLocks noGrp="1"/>
          </p:cNvGraphicFramePr>
          <p:nvPr>
            <p:extLst>
              <p:ext uri="{D42A27DB-BD31-4B8C-83A1-F6EECF244321}">
                <p14:modId xmlns:p14="http://schemas.microsoft.com/office/powerpoint/2010/main" val="2776696464"/>
              </p:ext>
            </p:extLst>
          </p:nvPr>
        </p:nvGraphicFramePr>
        <p:xfrm>
          <a:off x="249382" y="213756"/>
          <a:ext cx="11661569" cy="6498481"/>
        </p:xfrm>
        <a:graphic>
          <a:graphicData uri="http://schemas.openxmlformats.org/drawingml/2006/table">
            <a:tbl>
              <a:tblPr firstRow="1" firstCol="1" bandRow="1">
                <a:tableStyleId>{5C22544A-7EE6-4342-B048-85BDC9FD1C3A}</a:tableStyleId>
              </a:tblPr>
              <a:tblGrid>
                <a:gridCol w="700644">
                  <a:extLst>
                    <a:ext uri="{9D8B030D-6E8A-4147-A177-3AD203B41FA5}">
                      <a16:colId xmlns:a16="http://schemas.microsoft.com/office/drawing/2014/main" val="563098903"/>
                    </a:ext>
                  </a:extLst>
                </a:gridCol>
                <a:gridCol w="10960925">
                  <a:extLst>
                    <a:ext uri="{9D8B030D-6E8A-4147-A177-3AD203B41FA5}">
                      <a16:colId xmlns:a16="http://schemas.microsoft.com/office/drawing/2014/main" val="3143670724"/>
                    </a:ext>
                  </a:extLst>
                </a:gridCol>
              </a:tblGrid>
              <a:tr h="307617">
                <a:tc gridSpan="2">
                  <a:txBody>
                    <a:bodyPr/>
                    <a:lstStyle/>
                    <a:p>
                      <a:pPr marL="0" marR="0"/>
                      <a:r>
                        <a:rPr lang="en-US" sz="2400" kern="100">
                          <a:effectLst/>
                        </a:rPr>
                        <a:t>MOUD access and linkage by HRH site</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53103071"/>
                  </a:ext>
                </a:extLst>
              </a:tr>
              <a:tr h="307617">
                <a:tc>
                  <a:txBody>
                    <a:bodyPr/>
                    <a:lstStyle/>
                    <a:p>
                      <a:pPr marL="0" marR="0"/>
                      <a:r>
                        <a:rPr lang="en-US" sz="2200" i="1" kern="100">
                          <a:effectLst/>
                        </a:rPr>
                        <a:t>Site</a:t>
                      </a:r>
                      <a:endParaRPr lang="en-US" sz="2200" i="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2200" i="1" kern="100" dirty="0">
                          <a:effectLst/>
                        </a:rPr>
                        <a:t>Description</a:t>
                      </a:r>
                      <a:endParaRPr lang="en-US" sz="2200" i="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2890628"/>
                  </a:ext>
                </a:extLst>
              </a:tr>
              <a:tr h="888900">
                <a:tc>
                  <a:txBody>
                    <a:bodyPr/>
                    <a:lstStyle/>
                    <a:p>
                      <a:pPr marL="0" marR="0"/>
                      <a:r>
                        <a:rPr lang="en-US" sz="1800" kern="100">
                          <a:effectLst/>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800" kern="100" dirty="0">
                          <a:effectLst/>
                        </a:rPr>
                        <a:t>On-site buprenorphine induction and 72-hour methadone with opioid treatment program [OTP] linkage. Physician on-site 24/7. Site closed during data collection.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5349182"/>
                  </a:ext>
                </a:extLst>
              </a:tr>
              <a:tr h="1056641">
                <a:tc>
                  <a:txBody>
                    <a:bodyPr/>
                    <a:lstStyle/>
                    <a:p>
                      <a:pPr marL="0" marR="0"/>
                      <a:r>
                        <a:rPr lang="en-US" sz="1800" kern="10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800" kern="100" dirty="0">
                          <a:effectLst/>
                        </a:rPr>
                        <a:t>Off-site methadone at a distance (3.2 miles, 20-40 minutes via rideshare/taxi or public transport to the clinic within the main service hub, most often frequented by Site 2 residents). A few residents reported walking, which estimated 60 minutes. Physician on-site twice per week and could prescribe and refill buprenorphine.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7340518"/>
                  </a:ext>
                </a:extLst>
              </a:tr>
              <a:tr h="1185200">
                <a:tc>
                  <a:txBody>
                    <a:bodyPr/>
                    <a:lstStyle/>
                    <a:p>
                      <a:pPr marL="0" marR="0"/>
                      <a:r>
                        <a:rPr lang="en-US" sz="1800" kern="100">
                          <a:effectLst/>
                        </a:rPr>
                        <a:t>3</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800" kern="100" dirty="0">
                          <a:effectLst/>
                        </a:rPr>
                        <a:t>Off-site methadone nearby at neighboring hospital in walking distance (0.1 mile distance, &lt;5 minutes). For Site 3 residents who continued to access methadone via the clinic within the main service hub, the one-way trip (3.8 miles) approximated 20-40 minutes via rideshare/taxi or public transport.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9232865"/>
                  </a:ext>
                </a:extLst>
              </a:tr>
              <a:tr h="592600">
                <a:tc>
                  <a:txBody>
                    <a:bodyPr/>
                    <a:lstStyle/>
                    <a:p>
                      <a:pPr marL="0" marR="0"/>
                      <a:r>
                        <a:rPr lang="en-US" sz="1800" kern="100">
                          <a:effectLst/>
                        </a:rPr>
                        <a:t>4</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800" kern="100">
                          <a:effectLst/>
                        </a:rPr>
                        <a:t>Off-site methadone nearby within the main service hub in walking distance (0.5 mile distance, 10-15 minutes).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3267111"/>
                  </a:ext>
                </a:extLst>
              </a:tr>
              <a:tr h="592600">
                <a:tc>
                  <a:txBody>
                    <a:bodyPr/>
                    <a:lstStyle/>
                    <a:p>
                      <a:pPr marL="0" marR="0"/>
                      <a:r>
                        <a:rPr lang="en-US" sz="1800" kern="100">
                          <a:effectLst/>
                        </a:rPr>
                        <a:t>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800" kern="100">
                          <a:effectLst/>
                        </a:rPr>
                        <a:t>Off-site methadone nearby at neighboring hospital in walking distance (0.2 mile distance, 5 minutes).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3115971"/>
                  </a:ext>
                </a:extLst>
              </a:tr>
              <a:tr h="888900">
                <a:tc>
                  <a:txBody>
                    <a:bodyPr/>
                    <a:lstStyle/>
                    <a:p>
                      <a:pPr marL="0" marR="0"/>
                      <a:r>
                        <a:rPr lang="en-US" sz="1800" kern="100">
                          <a:effectLst/>
                        </a:rPr>
                        <a:t>6</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800" kern="100" dirty="0">
                          <a:effectLst/>
                        </a:rPr>
                        <a:t>Off-site methadone nearby within the main service hub in walking distance (0.2 mile distance, &lt;5 minutes). Physician or PA on-site four times per week and could prescribe and refill buprenorphine.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7068378"/>
                  </a:ext>
                </a:extLst>
              </a:tr>
              <a:tr h="592600">
                <a:tc>
                  <a:txBody>
                    <a:bodyPr/>
                    <a:lstStyle/>
                    <a:p>
                      <a:pPr marL="0" marR="0"/>
                      <a:r>
                        <a:rPr lang="en-US" sz="1800" kern="100" dirty="0">
                          <a:effectLst/>
                        </a:rPr>
                        <a:t>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r>
                        <a:rPr lang="en-US" sz="1800" kern="100" dirty="0">
                          <a:effectLst/>
                        </a:rPr>
                        <a:t>Off-site methadone nearby within the main service hub in walking distance (0.4 mile distance, 10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9008036"/>
                  </a:ext>
                </a:extLst>
              </a:tr>
            </a:tbl>
          </a:graphicData>
        </a:graphic>
      </p:graphicFrame>
    </p:spTree>
    <p:extLst>
      <p:ext uri="{BB962C8B-B14F-4D97-AF65-F5344CB8AC3E}">
        <p14:creationId xmlns:p14="http://schemas.microsoft.com/office/powerpoint/2010/main" val="289616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hotel room&#10;&#10;Description automatically generated">
            <a:extLst>
              <a:ext uri="{FF2B5EF4-FFF2-40B4-BE49-F238E27FC236}">
                <a16:creationId xmlns:a16="http://schemas.microsoft.com/office/drawing/2014/main" id="{A5391396-84A0-5C74-47A0-A391A0D42230}"/>
              </a:ext>
            </a:extLst>
          </p:cNvPr>
          <p:cNvPicPr>
            <a:picLocks noChangeAspect="1"/>
          </p:cNvPicPr>
          <p:nvPr/>
        </p:nvPicPr>
        <p:blipFill>
          <a:blip r:embed="rId2"/>
          <a:stretch>
            <a:fillRect/>
          </a:stretch>
        </p:blipFill>
        <p:spPr>
          <a:xfrm>
            <a:off x="2747873" y="0"/>
            <a:ext cx="6696254" cy="6858000"/>
          </a:xfrm>
          <a:prstGeom prst="rect">
            <a:avLst/>
          </a:prstGeom>
        </p:spPr>
      </p:pic>
      <p:sp>
        <p:nvSpPr>
          <p:cNvPr id="2" name="Rectangle 1">
            <a:extLst>
              <a:ext uri="{FF2B5EF4-FFF2-40B4-BE49-F238E27FC236}">
                <a16:creationId xmlns:a16="http://schemas.microsoft.com/office/drawing/2014/main" id="{48199973-BCA5-5563-C0BD-6BF36CFBF4A0}"/>
              </a:ext>
            </a:extLst>
          </p:cNvPr>
          <p:cNvSpPr/>
          <p:nvPr/>
        </p:nvSpPr>
        <p:spPr>
          <a:xfrm>
            <a:off x="8205849" y="5225143"/>
            <a:ext cx="2280062" cy="1721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31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D4CE2B-74B3-8BEB-AE77-7B5A786B67EF}"/>
              </a:ext>
            </a:extLst>
          </p:cNvPr>
          <p:cNvSpPr>
            <a:spLocks noGrp="1"/>
          </p:cNvSpPr>
          <p:nvPr>
            <p:ph type="title"/>
          </p:nvPr>
        </p:nvSpPr>
        <p:spPr>
          <a:xfrm>
            <a:off x="686834" y="1153572"/>
            <a:ext cx="3200400" cy="4461163"/>
          </a:xfrm>
        </p:spPr>
        <p:txBody>
          <a:bodyPr>
            <a:normAutofit/>
          </a:bodyPr>
          <a:lstStyle/>
          <a:p>
            <a:r>
              <a:rPr lang="en-US">
                <a:solidFill>
                  <a:srgbClr val="FFFFFF"/>
                </a:solidFill>
              </a:rPr>
              <a:t>Methods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D17DC34-C40C-C456-5619-4F5FE20AC1C3}"/>
              </a:ext>
            </a:extLst>
          </p:cNvPr>
          <p:cNvSpPr>
            <a:spLocks noGrp="1"/>
          </p:cNvSpPr>
          <p:nvPr>
            <p:ph idx="1"/>
          </p:nvPr>
        </p:nvSpPr>
        <p:spPr>
          <a:xfrm>
            <a:off x="4447308" y="591344"/>
            <a:ext cx="6906491" cy="5585619"/>
          </a:xfrm>
        </p:spPr>
        <p:txBody>
          <a:bodyPr anchor="ctr">
            <a:normAutofit/>
          </a:bodyPr>
          <a:lstStyle/>
          <a:p>
            <a:r>
              <a:rPr lang="en-US" sz="2400"/>
              <a:t>As part of a larger study, we recruited a cohort of 28 individuals in HRH sites who completed interviews at baseline, 3 months and 6 months</a:t>
            </a:r>
          </a:p>
          <a:p>
            <a:endParaRPr lang="en-US" sz="2400"/>
          </a:p>
          <a:p>
            <a:r>
              <a:rPr lang="en-US" sz="2400" b="0" i="0" u="none" strike="noStrike">
                <a:effectLst/>
                <a:latin typeface="Aptos" panose="020B0004020202020204" pitchFamily="34" charset="0"/>
              </a:rPr>
              <a:t>Topics covered in the interview guide explored participant experiences with housing, substance use patterns, witnessed or personal overdose, access to MOUD, and more</a:t>
            </a:r>
            <a:endParaRPr lang="en-US" sz="2400"/>
          </a:p>
          <a:p>
            <a:endParaRPr lang="en-US" sz="2400"/>
          </a:p>
          <a:p>
            <a:r>
              <a:rPr lang="en-US" sz="2400"/>
              <a:t>In a secondary analysis, we coded portions of interview transcripts related to experiences with MOUD</a:t>
            </a:r>
          </a:p>
          <a:p>
            <a:pPr marL="0" indent="0">
              <a:buNone/>
            </a:pPr>
            <a:r>
              <a:rPr lang="en-US" sz="2400"/>
              <a:t>  </a:t>
            </a:r>
          </a:p>
        </p:txBody>
      </p:sp>
    </p:spTree>
    <p:extLst>
      <p:ext uri="{BB962C8B-B14F-4D97-AF65-F5344CB8AC3E}">
        <p14:creationId xmlns:p14="http://schemas.microsoft.com/office/powerpoint/2010/main" val="3892680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1280</TotalTime>
  <Words>1781</Words>
  <Application>Microsoft Office PowerPoint</Application>
  <PresentationFormat>Widescreen</PresentationFormat>
  <Paragraphs>134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Calibri</vt:lpstr>
      <vt:lpstr>Office Theme</vt:lpstr>
      <vt:lpstr>Resident Perspectives of Access to Medications for Opioid Use Disorder within Harm Reduction Housing</vt:lpstr>
      <vt:lpstr>Disclosures</vt:lpstr>
      <vt:lpstr>Background: People experiencing  homelessness</vt:lpstr>
      <vt:lpstr>Background: Encampments &amp; sweeps</vt:lpstr>
      <vt:lpstr>Background: Boston-based harm reduction housing sites</vt:lpstr>
      <vt:lpstr>PowerPoint Presentation</vt:lpstr>
      <vt:lpstr>PowerPoint Presentation</vt:lpstr>
      <vt:lpstr>PowerPoint Presentation</vt:lpstr>
      <vt:lpstr>Methods</vt:lpstr>
      <vt:lpstr>Participants Reflected the Diversity of PEH </vt:lpstr>
      <vt:lpstr>Methods</vt:lpstr>
      <vt:lpstr>PowerPoint Presentation</vt:lpstr>
      <vt:lpstr>Results</vt:lpstr>
      <vt:lpstr>Theme 1: On-site access and linkages facilitated MOUD initiation and retention </vt:lpstr>
      <vt:lpstr>Theme 2: MOUD prescribing policies at HRH sites were uniquely low-threshold </vt:lpstr>
      <vt:lpstr>Theme 3: Location, transportation and accessibility concerns limited MOUD access </vt:lpstr>
      <vt:lpstr>PowerPoint Presentation</vt:lpstr>
      <vt:lpstr>Theme 4: Preferences for specific medications based on specific needs</vt:lpstr>
      <vt:lpstr>Theme 5: HRH-related MOUD engagement shaped substance use, health, and quality of life </vt:lpstr>
      <vt:lpstr>PowerPoint Presentation</vt:lpstr>
      <vt:lpstr>Limitations</vt:lpstr>
      <vt:lpstr>PowerPoint Presentation</vt:lpstr>
      <vt:lpstr>Conclusions</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Chatterjee, Avik</dc:creator>
  <cp:lastModifiedBy>Komaromy, Miriam</cp:lastModifiedBy>
  <cp:revision>47</cp:revision>
  <dcterms:created xsi:type="dcterms:W3CDTF">2024-10-12T19:30:25Z</dcterms:created>
  <dcterms:modified xsi:type="dcterms:W3CDTF">2024-11-15T20:52:37Z</dcterms:modified>
</cp:coreProperties>
</file>