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532" r:id="rId2"/>
    <p:sldId id="562" r:id="rId3"/>
    <p:sldId id="1464" r:id="rId4"/>
    <p:sldId id="1488" r:id="rId5"/>
    <p:sldId id="593" r:id="rId6"/>
    <p:sldId id="560" r:id="rId7"/>
    <p:sldId id="1489" r:id="rId8"/>
    <p:sldId id="1491" r:id="rId9"/>
    <p:sldId id="876" r:id="rId10"/>
    <p:sldId id="872" r:id="rId11"/>
    <p:sldId id="1492" r:id="rId12"/>
    <p:sldId id="1436" r:id="rId13"/>
    <p:sldId id="1441" r:id="rId14"/>
    <p:sldId id="1487" r:id="rId15"/>
    <p:sldId id="1494" r:id="rId16"/>
    <p:sldId id="1495" r:id="rId17"/>
    <p:sldId id="1496" r:id="rId18"/>
    <p:sldId id="1454" r:id="rId19"/>
    <p:sldId id="1497" r:id="rId20"/>
    <p:sldId id="873" r:id="rId21"/>
    <p:sldId id="1462" r:id="rId22"/>
    <p:sldId id="1463" r:id="rId23"/>
  </p:sldIdLst>
  <p:sldSz cx="12188825"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7677">
          <p15:clr>
            <a:srgbClr val="A4A3A4"/>
          </p15:clr>
        </p15:guide>
        <p15:guide id="3" orient="horz" pos="908">
          <p15:clr>
            <a:srgbClr val="A4A3A4"/>
          </p15:clr>
        </p15:guide>
        <p15:guide id="4" pos="384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3"/>
    <a:srgbClr val="414042"/>
    <a:srgbClr val="FFFFFF"/>
    <a:srgbClr val="94C5E3"/>
    <a:srgbClr val="F0E3E7"/>
    <a:srgbClr val="E6F0F5"/>
    <a:srgbClr val="E6E6E6"/>
    <a:srgbClr val="E6E7E8"/>
    <a:srgbClr val="D1D3D4"/>
    <a:srgbClr val="BC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1" autoAdjust="0"/>
    <p:restoredTop sz="71479" autoAdjust="0"/>
  </p:normalViewPr>
  <p:slideViewPr>
    <p:cSldViewPr snapToGrid="0" snapToObjects="1" showGuides="1">
      <p:cViewPr varScale="1">
        <p:scale>
          <a:sx n="61" d="100"/>
          <a:sy n="61" d="100"/>
        </p:scale>
        <p:origin x="1762" y="53"/>
      </p:cViewPr>
      <p:guideLst>
        <p:guide orient="horz" pos="2166"/>
        <p:guide pos="7677"/>
        <p:guide orient="horz" pos="908"/>
        <p:guide pos="3849"/>
      </p:guideLst>
    </p:cSldViewPr>
  </p:slideViewPr>
  <p:notesTextViewPr>
    <p:cViewPr>
      <p:scale>
        <a:sx n="100" d="100"/>
        <a:sy n="100" d="100"/>
      </p:scale>
      <p:origin x="0" y="0"/>
    </p:cViewPr>
  </p:notesTextViewPr>
  <p:sorterViewPr>
    <p:cViewPr varScale="1">
      <p:scale>
        <a:sx n="1" d="1"/>
        <a:sy n="1" d="1"/>
      </p:scale>
      <p:origin x="0" y="-1422"/>
    </p:cViewPr>
  </p:sorterViewPr>
  <p:notesViewPr>
    <p:cSldViewPr snapToGrid="0" snapToObjects="1">
      <p:cViewPr varScale="1">
        <p:scale>
          <a:sx n="95" d="100"/>
          <a:sy n="95" d="100"/>
        </p:scale>
        <p:origin x="4312" y="19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27010418859125E-2"/>
          <c:w val="0.88789237419194722"/>
          <c:h val="0.91246887912685726"/>
        </c:manualLayout>
      </c:layout>
      <c:ofPieChart>
        <c:ofPieType val="bar"/>
        <c:varyColors val="1"/>
        <c:ser>
          <c:idx val="0"/>
          <c:order val="0"/>
          <c:tx>
            <c:strRef>
              <c:f>Sheet1!$B$1</c:f>
              <c:strCache>
                <c:ptCount val="1"/>
                <c:pt idx="0">
                  <c:v>SNFs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72E-4A48-A39E-729F18DF1344}"/>
              </c:ext>
            </c:extLst>
          </c:dPt>
          <c:dPt>
            <c:idx val="1"/>
            <c:bubble3D val="0"/>
            <c:spPr>
              <a:solidFill>
                <a:schemeClr val="accent2">
                  <a:lumMod val="75000"/>
                </a:schemeClr>
              </a:solidFill>
              <a:ln w="19050">
                <a:noFill/>
              </a:ln>
              <a:effectLst/>
            </c:spPr>
            <c:extLst>
              <c:ext xmlns:c16="http://schemas.microsoft.com/office/drawing/2014/chart" uri="{C3380CC4-5D6E-409C-BE32-E72D297353CC}">
                <c16:uniqueId val="{00000003-272E-4A48-A39E-729F18DF1344}"/>
              </c:ext>
            </c:extLst>
          </c:dPt>
          <c:dPt>
            <c:idx val="2"/>
            <c:bubble3D val="0"/>
            <c:spPr>
              <a:solidFill>
                <a:schemeClr val="accent2">
                  <a:lumMod val="40000"/>
                  <a:lumOff val="60000"/>
                </a:schemeClr>
              </a:solidFill>
              <a:ln w="19050">
                <a:noFill/>
              </a:ln>
              <a:effectLst/>
            </c:spPr>
            <c:extLst>
              <c:ext xmlns:c16="http://schemas.microsoft.com/office/drawing/2014/chart" uri="{C3380CC4-5D6E-409C-BE32-E72D297353CC}">
                <c16:uniqueId val="{00000005-4561-444E-A2A3-C9EE51DB30D1}"/>
              </c:ext>
            </c:extLst>
          </c:dPt>
          <c:dPt>
            <c:idx val="3"/>
            <c:bubble3D val="0"/>
            <c:spPr>
              <a:solidFill>
                <a:schemeClr val="accent2">
                  <a:lumMod val="20000"/>
                  <a:lumOff val="80000"/>
                </a:schemeClr>
              </a:solidFill>
              <a:ln w="19050">
                <a:noFill/>
              </a:ln>
              <a:effectLst/>
            </c:spPr>
            <c:extLst>
              <c:ext xmlns:c16="http://schemas.microsoft.com/office/drawing/2014/chart" uri="{C3380CC4-5D6E-409C-BE32-E72D297353CC}">
                <c16:uniqueId val="{00000007-4561-444E-A2A3-C9EE51DB30D1}"/>
              </c:ext>
            </c:extLst>
          </c:dPt>
          <c:dPt>
            <c:idx val="4"/>
            <c:bubble3D val="0"/>
            <c:spPr>
              <a:solidFill>
                <a:schemeClr val="accent2">
                  <a:lumMod val="60000"/>
                  <a:lumOff val="40000"/>
                </a:schemeClr>
              </a:solidFill>
              <a:ln w="19050">
                <a:noFill/>
              </a:ln>
              <a:effectLst/>
            </c:spPr>
            <c:extLst>
              <c:ext xmlns:c16="http://schemas.microsoft.com/office/drawing/2014/chart" uri="{C3380CC4-5D6E-409C-BE32-E72D297353CC}">
                <c16:uniqueId val="{00000008-1EAE-45DF-8BBB-19A473F5D4B6}"/>
              </c:ext>
            </c:extLst>
          </c:dPt>
          <c:dLbls>
            <c:dLbl>
              <c:idx val="0"/>
              <c:tx>
                <c:rich>
                  <a:bodyPr/>
                  <a:lstStyle/>
                  <a:p>
                    <a:fld id="{23F0FDA4-EBDD-461F-AD01-99F42080D5FD}" type="CATEGORYNAME">
                      <a:rPr lang="en-US"/>
                      <a:pPr/>
                      <a:t>[CATEGORY NAME]</a:t>
                    </a:fld>
                    <a:r>
                      <a:rPr lang="en-US"/>
                      <a:t>
n=14 (</a:t>
                    </a:r>
                    <a:fld id="{22B56436-0DDB-40F0-B399-AB67867103F5}" type="PERCENTAGE">
                      <a:rPr lang="en-US"/>
                      <a:pPr/>
                      <a:t>[PERCENTAGE]</a:t>
                    </a:fld>
                    <a:r>
                      <a:rPr lang="en-US"/>
                      <a:t>)</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2E-4A48-A39E-729F18DF1344}"/>
                </c:ext>
              </c:extLst>
            </c:dLbl>
            <c:dLbl>
              <c:idx val="1"/>
              <c:layout>
                <c:manualLayout>
                  <c:x val="-0.19417610753919759"/>
                  <c:y val="1.264448816804465E-2"/>
                </c:manualLayout>
              </c:layout>
              <c:tx>
                <c:rich>
                  <a:bodyPr/>
                  <a:lstStyle/>
                  <a:p>
                    <a:fld id="{38B7A23A-1038-4D3F-A528-67AE3D639922}" type="CATEGORYNAME">
                      <a:rPr lang="en-US"/>
                      <a:pPr/>
                      <a:t>[CATEGORY NAME]</a:t>
                    </a:fld>
                    <a:r>
                      <a:rPr lang="en-US" dirty="0"/>
                      <a:t>
n=7 (</a:t>
                    </a:r>
                    <a:fld id="{9EBB0D1C-6F1A-4F87-B493-3207C6DD1CAF}" type="PERCENTAGE">
                      <a:rPr lang="en-US"/>
                      <a:pPr/>
                      <a:t>[PERCENTAGE]</a:t>
                    </a:fld>
                    <a:r>
                      <a:rPr lang="en-US" dirty="0"/>
                      <a:t>)</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72E-4A48-A39E-729F18DF1344}"/>
                </c:ext>
              </c:extLst>
            </c:dLbl>
            <c:dLbl>
              <c:idx val="2"/>
              <c:tx>
                <c:rich>
                  <a:bodyPr/>
                  <a:lstStyle/>
                  <a:p>
                    <a:fld id="{3C236557-5082-4B7C-ADAC-98DD92480F7E}" type="CATEGORYNAME">
                      <a:rPr lang="en-US"/>
                      <a:pPr/>
                      <a:t>[CATEGORY NAME]</a:t>
                    </a:fld>
                    <a:r>
                      <a:rPr lang="en-US"/>
                      <a:t>
n=7 (</a:t>
                    </a:r>
                    <a:fld id="{E176F44C-E983-4250-AE7B-8CA4A2BB643A}" type="PERCENTAGE">
                      <a:rPr lang="en-US"/>
                      <a:pPr/>
                      <a:t>[PERCENTAGE]</a:t>
                    </a:fld>
                    <a:r>
                      <a:rPr lang="en-US"/>
                      <a:t>)</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561-444E-A2A3-C9EE51DB30D1}"/>
                </c:ext>
              </c:extLst>
            </c:dLbl>
            <c:dLbl>
              <c:idx val="3"/>
              <c:layout>
                <c:manualLayout>
                  <c:x val="-0.15625355383117923"/>
                  <c:y val="-2.5288976336089301E-3"/>
                </c:manualLayout>
              </c:layout>
              <c:tx>
                <c:rich>
                  <a:bodyPr/>
                  <a:lstStyle/>
                  <a:p>
                    <a:fld id="{41515E4B-D87C-420D-9ADE-4644D7E0A828}" type="CATEGORYNAME">
                      <a:rPr lang="en-US"/>
                      <a:pPr/>
                      <a:t>[CATEGORY NAME]</a:t>
                    </a:fld>
                    <a:r>
                      <a:rPr lang="en-US"/>
                      <a:t> n=3
(</a:t>
                    </a:r>
                    <a:fld id="{3A73D1E8-92D6-491C-9AF8-BF11C3278EA9}" type="PERCENTAGE">
                      <a:rPr lang="en-US"/>
                      <a:pPr/>
                      <a:t>[PERCENTAGE]</a:t>
                    </a:fld>
                    <a:r>
                      <a:rPr lang="en-US"/>
                      <a:t>)</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561-444E-A2A3-C9EE51DB30D1}"/>
                </c:ext>
              </c:extLst>
            </c:dLbl>
            <c:dLbl>
              <c:idx val="4"/>
              <c:tx>
                <c:rich>
                  <a:bodyPr/>
                  <a:lstStyle/>
                  <a:p>
                    <a:r>
                      <a:rPr lang="en-US"/>
                      <a:t>MOUD
n=17 (</a:t>
                    </a:r>
                    <a:fld id="{DBA7A0FD-66F7-4ED1-9CBE-9ACD90E789E6}" type="PERCENTAGE">
                      <a:rPr lang="en-US"/>
                      <a:pPr/>
                      <a:t>[PERCENTAGE]</a:t>
                    </a:fld>
                    <a:r>
                      <a:rPr lang="en-US"/>
                      <a:t>)</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EAE-45DF-8BBB-19A473F5D4B6}"/>
                </c:ext>
              </c:extLst>
            </c:dLbl>
            <c:spPr>
              <a:solidFill>
                <a:schemeClr val="bg1"/>
              </a:solidFill>
              <a:ln w="12700">
                <a:solidFill>
                  <a:schemeClr val="tx1"/>
                </a:solid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None</c:v>
                </c:pt>
                <c:pt idx="1">
                  <c:v>Methadone only</c:v>
                </c:pt>
                <c:pt idx="2">
                  <c:v>Buprenorphine only</c:v>
                </c:pt>
                <c:pt idx="3">
                  <c:v>Both</c:v>
                </c:pt>
              </c:strCache>
            </c:strRef>
          </c:cat>
          <c:val>
            <c:numRef>
              <c:f>Sheet1!$B$2:$B$5</c:f>
              <c:numCache>
                <c:formatCode>General</c:formatCode>
                <c:ptCount val="4"/>
                <c:pt idx="0">
                  <c:v>45</c:v>
                </c:pt>
                <c:pt idx="1">
                  <c:v>22</c:v>
                </c:pt>
                <c:pt idx="2">
                  <c:v>22</c:v>
                </c:pt>
                <c:pt idx="3">
                  <c:v>10</c:v>
                </c:pt>
              </c:numCache>
            </c:numRef>
          </c:val>
          <c:extLst>
            <c:ext xmlns:c16="http://schemas.microsoft.com/office/drawing/2014/chart" uri="{C3380CC4-5D6E-409C-BE32-E72D297353CC}">
              <c16:uniqueId val="{00000004-272E-4A48-A39E-729F18DF1344}"/>
            </c:ext>
          </c:extLst>
        </c:ser>
        <c:dLbls>
          <c:dLblPos val="ctr"/>
          <c:showLegendKey val="0"/>
          <c:showVal val="0"/>
          <c:showCatName val="0"/>
          <c:showSerName val="0"/>
          <c:showPercent val="1"/>
          <c:showBubbleSize val="0"/>
          <c:showLeaderLines val="1"/>
        </c:dLbls>
        <c:gapWidth val="93"/>
        <c:splitType val="pos"/>
        <c:splitPos val="3"/>
        <c:secondPieSize val="97"/>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No MOUD (n=14)</a:t>
            </a:r>
          </a:p>
        </c:rich>
      </c:tx>
      <c:layout>
        <c:manualLayout>
          <c:xMode val="edge"/>
          <c:yMode val="edge"/>
          <c:x val="0.50338081506979271"/>
          <c:y val="2.344360318212762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Major</c:v>
                </c:pt>
              </c:strCache>
            </c:strRef>
          </c:tx>
          <c:spPr>
            <a:solidFill>
              <a:schemeClr val="accent2">
                <a:lumMod val="60000"/>
                <a:lumOff val="40000"/>
              </a:scheme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Ongoing addiction medicine mentorship</c:v>
                </c:pt>
                <c:pt idx="1">
                  <c:v>Bup prescribing education</c:v>
                </c:pt>
                <c:pt idx="2">
                  <c:v>OUD and chronic pain education</c:v>
                </c:pt>
                <c:pt idx="3">
                  <c:v>Partnership with addiction experts</c:v>
                </c:pt>
              </c:strCache>
            </c:strRef>
          </c:cat>
          <c:val>
            <c:numRef>
              <c:f>Sheet1!$B$2:$B$5</c:f>
              <c:numCache>
                <c:formatCode>General</c:formatCode>
                <c:ptCount val="4"/>
                <c:pt idx="0">
                  <c:v>5</c:v>
                </c:pt>
                <c:pt idx="1">
                  <c:v>5</c:v>
                </c:pt>
                <c:pt idx="2">
                  <c:v>5</c:v>
                </c:pt>
                <c:pt idx="3">
                  <c:v>6</c:v>
                </c:pt>
              </c:numCache>
            </c:numRef>
          </c:val>
          <c:extLst>
            <c:ext xmlns:c16="http://schemas.microsoft.com/office/drawing/2014/chart" uri="{C3380CC4-5D6E-409C-BE32-E72D297353CC}">
              <c16:uniqueId val="{00000000-93EB-4522-9E5E-634BF1C551F7}"/>
            </c:ext>
          </c:extLst>
        </c:ser>
        <c:ser>
          <c:idx val="1"/>
          <c:order val="1"/>
          <c:tx>
            <c:strRef>
              <c:f>Sheet1!$C$1</c:f>
              <c:strCache>
                <c:ptCount val="1"/>
                <c:pt idx="0">
                  <c:v>Moderate</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Ongoing addiction medicine mentorship</c:v>
                </c:pt>
                <c:pt idx="1">
                  <c:v>Bup prescribing education</c:v>
                </c:pt>
                <c:pt idx="2">
                  <c:v>OUD and chronic pain education</c:v>
                </c:pt>
                <c:pt idx="3">
                  <c:v>Partnership with addiction experts</c:v>
                </c:pt>
              </c:strCache>
            </c:strRef>
          </c:cat>
          <c:val>
            <c:numRef>
              <c:f>Sheet1!$C$2:$C$5</c:f>
              <c:numCache>
                <c:formatCode>General</c:formatCode>
                <c:ptCount val="4"/>
                <c:pt idx="0">
                  <c:v>5</c:v>
                </c:pt>
                <c:pt idx="1">
                  <c:v>5</c:v>
                </c:pt>
                <c:pt idx="2">
                  <c:v>7</c:v>
                </c:pt>
                <c:pt idx="3">
                  <c:v>5</c:v>
                </c:pt>
              </c:numCache>
            </c:numRef>
          </c:val>
          <c:extLst>
            <c:ext xmlns:c16="http://schemas.microsoft.com/office/drawing/2014/chart" uri="{C3380CC4-5D6E-409C-BE32-E72D297353CC}">
              <c16:uniqueId val="{00000001-93EB-4522-9E5E-634BF1C551F7}"/>
            </c:ext>
          </c:extLst>
        </c:ser>
        <c:ser>
          <c:idx val="2"/>
          <c:order val="2"/>
          <c:tx>
            <c:strRef>
              <c:f>Sheet1!$D$1</c:f>
              <c:strCache>
                <c:ptCount val="1"/>
                <c:pt idx="0">
                  <c:v>Other</c:v>
                </c:pt>
              </c:strCache>
            </c:strRef>
          </c:tx>
          <c:spPr>
            <a:solidFill>
              <a:schemeClr val="bg1"/>
            </a:solidFill>
            <a:ln>
              <a:noFill/>
            </a:ln>
            <a:effectLst>
              <a:outerShdw blurRad="40000" dist="23000" dir="5400000" rotWithShape="0">
                <a:srgbClr val="000000">
                  <a:alpha val="35000"/>
                </a:srgbClr>
              </a:outerShdw>
            </a:effectLst>
          </c:spPr>
          <c:invertIfNegative val="0"/>
          <c:cat>
            <c:strRef>
              <c:f>Sheet1!$A$2:$A$5</c:f>
              <c:strCache>
                <c:ptCount val="4"/>
                <c:pt idx="0">
                  <c:v>Ongoing addiction medicine mentorship</c:v>
                </c:pt>
                <c:pt idx="1">
                  <c:v>Bup prescribing education</c:v>
                </c:pt>
                <c:pt idx="2">
                  <c:v>OUD and chronic pain education</c:v>
                </c:pt>
                <c:pt idx="3">
                  <c:v>Partnership with addiction experts</c:v>
                </c:pt>
              </c:strCache>
            </c:strRef>
          </c:cat>
          <c:val>
            <c:numRef>
              <c:f>Sheet1!$D$2:$D$5</c:f>
              <c:numCache>
                <c:formatCode>General</c:formatCode>
                <c:ptCount val="4"/>
                <c:pt idx="0">
                  <c:v>4</c:v>
                </c:pt>
                <c:pt idx="1">
                  <c:v>4</c:v>
                </c:pt>
                <c:pt idx="2">
                  <c:v>2</c:v>
                </c:pt>
                <c:pt idx="3">
                  <c:v>3</c:v>
                </c:pt>
              </c:numCache>
            </c:numRef>
          </c:val>
          <c:extLst>
            <c:ext xmlns:c16="http://schemas.microsoft.com/office/drawing/2014/chart" uri="{C3380CC4-5D6E-409C-BE32-E72D297353CC}">
              <c16:uniqueId val="{00000002-93EB-4522-9E5E-634BF1C551F7}"/>
            </c:ext>
          </c:extLst>
        </c:ser>
        <c:dLbls>
          <c:showLegendKey val="0"/>
          <c:showVal val="0"/>
          <c:showCatName val="0"/>
          <c:showSerName val="0"/>
          <c:showPercent val="0"/>
          <c:showBubbleSize val="0"/>
        </c:dLbls>
        <c:gapWidth val="150"/>
        <c:overlap val="100"/>
        <c:axId val="1110248703"/>
        <c:axId val="1110255423"/>
      </c:barChart>
      <c:catAx>
        <c:axId val="1110248703"/>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110255423"/>
        <c:crosses val="autoZero"/>
        <c:auto val="1"/>
        <c:lblAlgn val="ctr"/>
        <c:lblOffset val="100"/>
        <c:noMultiLvlLbl val="0"/>
      </c:catAx>
      <c:valAx>
        <c:axId val="1110255423"/>
        <c:scaling>
          <c:orientation val="minMax"/>
        </c:scaling>
        <c:delete val="1"/>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11024870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MOUD (n=17)</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Major</c:v>
                </c:pt>
              </c:strCache>
            </c:strRef>
          </c:tx>
          <c:spPr>
            <a:solidFill>
              <a:schemeClr val="accent2">
                <a:lumMod val="60000"/>
                <a:lumOff val="40000"/>
              </a:scheme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Ongoing Mentorship</c:v>
                </c:pt>
                <c:pt idx="1">
                  <c:v>Bup How To Prescribe</c:v>
                </c:pt>
                <c:pt idx="2">
                  <c:v>OUD and chronic pain</c:v>
                </c:pt>
                <c:pt idx="3">
                  <c:v>Partnership Experts</c:v>
                </c:pt>
              </c:strCache>
            </c:strRef>
          </c:cat>
          <c:val>
            <c:numRef>
              <c:f>Sheet1!$B$2:$B$5</c:f>
              <c:numCache>
                <c:formatCode>General</c:formatCode>
                <c:ptCount val="4"/>
                <c:pt idx="0">
                  <c:v>9</c:v>
                </c:pt>
                <c:pt idx="1">
                  <c:v>11</c:v>
                </c:pt>
                <c:pt idx="2">
                  <c:v>16</c:v>
                </c:pt>
                <c:pt idx="3">
                  <c:v>15</c:v>
                </c:pt>
              </c:numCache>
            </c:numRef>
          </c:val>
          <c:extLst>
            <c:ext xmlns:c16="http://schemas.microsoft.com/office/drawing/2014/chart" uri="{C3380CC4-5D6E-409C-BE32-E72D297353CC}">
              <c16:uniqueId val="{00000000-AAB0-476C-BA3F-5CB494649FB4}"/>
            </c:ext>
          </c:extLst>
        </c:ser>
        <c:ser>
          <c:idx val="1"/>
          <c:order val="1"/>
          <c:tx>
            <c:strRef>
              <c:f>Sheet1!$C$1</c:f>
              <c:strCache>
                <c:ptCount val="1"/>
                <c:pt idx="0">
                  <c:v>Moderate</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Ongoing Mentorship</c:v>
                </c:pt>
                <c:pt idx="1">
                  <c:v>Bup How To Prescribe</c:v>
                </c:pt>
                <c:pt idx="2">
                  <c:v>OUD and chronic pain</c:v>
                </c:pt>
                <c:pt idx="3">
                  <c:v>Partnership Experts</c:v>
                </c:pt>
              </c:strCache>
            </c:strRef>
          </c:cat>
          <c:val>
            <c:numRef>
              <c:f>Sheet1!$C$2:$C$5</c:f>
              <c:numCache>
                <c:formatCode>General</c:formatCode>
                <c:ptCount val="4"/>
                <c:pt idx="0">
                  <c:v>6</c:v>
                </c:pt>
                <c:pt idx="1">
                  <c:v>4</c:v>
                </c:pt>
                <c:pt idx="2">
                  <c:v>1</c:v>
                </c:pt>
                <c:pt idx="3">
                  <c:v>2</c:v>
                </c:pt>
              </c:numCache>
            </c:numRef>
          </c:val>
          <c:extLst>
            <c:ext xmlns:c16="http://schemas.microsoft.com/office/drawing/2014/chart" uri="{C3380CC4-5D6E-409C-BE32-E72D297353CC}">
              <c16:uniqueId val="{00000001-AAB0-476C-BA3F-5CB494649FB4}"/>
            </c:ext>
          </c:extLst>
        </c:ser>
        <c:ser>
          <c:idx val="2"/>
          <c:order val="2"/>
          <c:tx>
            <c:strRef>
              <c:f>Sheet1!$D$1</c:f>
              <c:strCache>
                <c:ptCount val="1"/>
                <c:pt idx="0">
                  <c:v>Other</c:v>
                </c:pt>
              </c:strCache>
            </c:strRef>
          </c:tx>
          <c:spPr>
            <a:solidFill>
              <a:schemeClr val="bg1"/>
            </a:solidFill>
            <a:ln>
              <a:noFill/>
            </a:ln>
            <a:effectLst>
              <a:outerShdw blurRad="40000" dist="23000" dir="5400000" rotWithShape="0">
                <a:srgbClr val="000000">
                  <a:alpha val="35000"/>
                </a:srgbClr>
              </a:outerShdw>
            </a:effectLst>
          </c:spPr>
          <c:invertIfNegative val="0"/>
          <c:cat>
            <c:strRef>
              <c:f>Sheet1!$A$2:$A$5</c:f>
              <c:strCache>
                <c:ptCount val="4"/>
                <c:pt idx="0">
                  <c:v>Ongoing Mentorship</c:v>
                </c:pt>
                <c:pt idx="1">
                  <c:v>Bup How To Prescribe</c:v>
                </c:pt>
                <c:pt idx="2">
                  <c:v>OUD and chronic pain</c:v>
                </c:pt>
                <c:pt idx="3">
                  <c:v>Partnership Experts</c:v>
                </c:pt>
              </c:strCache>
            </c:strRef>
          </c:cat>
          <c:val>
            <c:numRef>
              <c:f>Sheet1!$D$2:$D$5</c:f>
              <c:numCache>
                <c:formatCode>General</c:formatCode>
                <c:ptCount val="4"/>
                <c:pt idx="0">
                  <c:v>2</c:v>
                </c:pt>
                <c:pt idx="1">
                  <c:v>2</c:v>
                </c:pt>
                <c:pt idx="2">
                  <c:v>0</c:v>
                </c:pt>
                <c:pt idx="3">
                  <c:v>0</c:v>
                </c:pt>
              </c:numCache>
            </c:numRef>
          </c:val>
          <c:extLst>
            <c:ext xmlns:c16="http://schemas.microsoft.com/office/drawing/2014/chart" uri="{C3380CC4-5D6E-409C-BE32-E72D297353CC}">
              <c16:uniqueId val="{00000002-AAB0-476C-BA3F-5CB494649FB4}"/>
            </c:ext>
          </c:extLst>
        </c:ser>
        <c:dLbls>
          <c:showLegendKey val="0"/>
          <c:showVal val="0"/>
          <c:showCatName val="0"/>
          <c:showSerName val="0"/>
          <c:showPercent val="0"/>
          <c:showBubbleSize val="0"/>
        </c:dLbls>
        <c:gapWidth val="150"/>
        <c:overlap val="100"/>
        <c:axId val="1110248703"/>
        <c:axId val="1110255423"/>
      </c:barChart>
      <c:catAx>
        <c:axId val="1110248703"/>
        <c:scaling>
          <c:orientation val="minMax"/>
        </c:scaling>
        <c:delete val="1"/>
        <c:axPos val="l"/>
        <c:numFmt formatCode="General" sourceLinked="1"/>
        <c:majorTickMark val="none"/>
        <c:minorTickMark val="none"/>
        <c:tickLblPos val="nextTo"/>
        <c:crossAx val="1110255423"/>
        <c:crosses val="autoZero"/>
        <c:auto val="1"/>
        <c:lblAlgn val="ctr"/>
        <c:lblOffset val="100"/>
        <c:noMultiLvlLbl val="0"/>
      </c:catAx>
      <c:valAx>
        <c:axId val="1110255423"/>
        <c:scaling>
          <c:orientation val="minMax"/>
        </c:scaling>
        <c:delete val="1"/>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110248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baseline="0" dirty="0">
                <a:solidFill>
                  <a:srgbClr val="003769"/>
                </a:solidFill>
              </a:rPr>
              <a:t>No MOUD (n=14)</a:t>
            </a:r>
          </a:p>
        </c:rich>
      </c:tx>
      <c:layout>
        <c:manualLayout>
          <c:xMode val="edge"/>
          <c:yMode val="edge"/>
          <c:x val="0.54750456709592399"/>
          <c:y val="2.10992428639148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Major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Sheet1!$B$2:$B$7</c:f>
              <c:numCache>
                <c:formatCode>General</c:formatCode>
                <c:ptCount val="6"/>
                <c:pt idx="0">
                  <c:v>7</c:v>
                </c:pt>
                <c:pt idx="1">
                  <c:v>9</c:v>
                </c:pt>
                <c:pt idx="2">
                  <c:v>10</c:v>
                </c:pt>
                <c:pt idx="3">
                  <c:v>11</c:v>
                </c:pt>
                <c:pt idx="4">
                  <c:v>11</c:v>
                </c:pt>
                <c:pt idx="5">
                  <c:v>12</c:v>
                </c:pt>
              </c:numCache>
            </c:numRef>
          </c:val>
          <c:extLst>
            <c:ext xmlns:c16="http://schemas.microsoft.com/office/drawing/2014/chart" uri="{C3380CC4-5D6E-409C-BE32-E72D297353CC}">
              <c16:uniqueId val="{00000000-3E46-435B-919D-5DF30D16DA3E}"/>
            </c:ext>
          </c:extLst>
        </c:ser>
        <c:ser>
          <c:idx val="1"/>
          <c:order val="1"/>
          <c:tx>
            <c:strRef>
              <c:f>Sheet1!$C$1</c:f>
              <c:strCache>
                <c:ptCount val="1"/>
                <c:pt idx="0">
                  <c:v>Minor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140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Sheet1!$C$2:$C$7</c:f>
              <c:numCache>
                <c:formatCode>General</c:formatCode>
                <c:ptCount val="6"/>
                <c:pt idx="0">
                  <c:v>6</c:v>
                </c:pt>
                <c:pt idx="1">
                  <c:v>3</c:v>
                </c:pt>
                <c:pt idx="2">
                  <c:v>4</c:v>
                </c:pt>
                <c:pt idx="3">
                  <c:v>2</c:v>
                </c:pt>
                <c:pt idx="4">
                  <c:v>3</c:v>
                </c:pt>
                <c:pt idx="5">
                  <c:v>1</c:v>
                </c:pt>
              </c:numCache>
            </c:numRef>
          </c:val>
          <c:extLst>
            <c:ext xmlns:c16="http://schemas.microsoft.com/office/drawing/2014/chart" uri="{C3380CC4-5D6E-409C-BE32-E72D297353CC}">
              <c16:uniqueId val="{00000001-3E46-435B-919D-5DF30D16DA3E}"/>
            </c:ext>
          </c:extLst>
        </c:ser>
        <c:ser>
          <c:idx val="2"/>
          <c:order val="2"/>
          <c:tx>
            <c:strRef>
              <c:f>Sheet1!$D$1</c:f>
              <c:strCache>
                <c:ptCount val="1"/>
                <c:pt idx="0">
                  <c:v>Not</c:v>
                </c:pt>
              </c:strCache>
            </c:strRef>
          </c:tx>
          <c:spPr>
            <a:solidFill>
              <a:srgbClr val="FFFFFF"/>
            </a:solidFill>
            <a:ln>
              <a:noFill/>
            </a:ln>
            <a:effectLst/>
          </c:spPr>
          <c:invertIfNegative val="0"/>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Sheet1!$D$2:$D$7</c:f>
              <c:numCache>
                <c:formatCode>General</c:formatCode>
                <c:ptCount val="6"/>
                <c:pt idx="0">
                  <c:v>1</c:v>
                </c:pt>
                <c:pt idx="1">
                  <c:v>2</c:v>
                </c:pt>
                <c:pt idx="2">
                  <c:v>0</c:v>
                </c:pt>
                <c:pt idx="3">
                  <c:v>1</c:v>
                </c:pt>
                <c:pt idx="4">
                  <c:v>0</c:v>
                </c:pt>
                <c:pt idx="5">
                  <c:v>1</c:v>
                </c:pt>
              </c:numCache>
            </c:numRef>
          </c:val>
          <c:extLst>
            <c:ext xmlns:c16="http://schemas.microsoft.com/office/drawing/2014/chart" uri="{C3380CC4-5D6E-409C-BE32-E72D297353CC}">
              <c16:uniqueId val="{00000002-3E46-435B-919D-5DF30D16DA3E}"/>
            </c:ext>
          </c:extLst>
        </c:ser>
        <c:dLbls>
          <c:showLegendKey val="0"/>
          <c:showVal val="0"/>
          <c:showCatName val="0"/>
          <c:showSerName val="0"/>
          <c:showPercent val="0"/>
          <c:showBubbleSize val="0"/>
        </c:dLbls>
        <c:gapWidth val="150"/>
        <c:overlap val="100"/>
        <c:axId val="1492758144"/>
        <c:axId val="1492751424"/>
      </c:barChart>
      <c:catAx>
        <c:axId val="149275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414042"/>
                </a:solidFill>
                <a:latin typeface="+mn-lt"/>
                <a:ea typeface="+mn-ea"/>
                <a:cs typeface="+mn-cs"/>
              </a:defRPr>
            </a:pPr>
            <a:endParaRPr lang="en-US"/>
          </a:p>
        </c:txPr>
        <c:crossAx val="1492751424"/>
        <c:crosses val="autoZero"/>
        <c:auto val="0"/>
        <c:lblAlgn val="ctr"/>
        <c:lblOffset val="100"/>
        <c:noMultiLvlLbl val="0"/>
      </c:catAx>
      <c:valAx>
        <c:axId val="1492751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9275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baseline="0" dirty="0">
                <a:solidFill>
                  <a:srgbClr val="003769"/>
                </a:solidFill>
              </a:rPr>
              <a:t>MOUD (n=17)</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Major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CAN, LPN training</c:v>
                </c:pt>
                <c:pt idx="1">
                  <c:v>Obtaining/storing MOUD</c:v>
                </c:pt>
                <c:pt idx="2">
                  <c:v>No access to an expert</c:v>
                </c:pt>
                <c:pt idx="3">
                  <c:v>High administrative burden</c:v>
                </c:pt>
                <c:pt idx="4">
                  <c:v>Lack of training/mentorship</c:v>
                </c:pt>
                <c:pt idx="5">
                  <c:v>Unclear profesional guidelines</c:v>
                </c:pt>
              </c:strCache>
            </c:strRef>
          </c:cat>
          <c:val>
            <c:numRef>
              <c:f>Sheet1!$B$2:$B$7</c:f>
              <c:numCache>
                <c:formatCode>General</c:formatCode>
                <c:ptCount val="6"/>
                <c:pt idx="0">
                  <c:v>11</c:v>
                </c:pt>
                <c:pt idx="1">
                  <c:v>5</c:v>
                </c:pt>
                <c:pt idx="2">
                  <c:v>10</c:v>
                </c:pt>
                <c:pt idx="3">
                  <c:v>7</c:v>
                </c:pt>
                <c:pt idx="4">
                  <c:v>11</c:v>
                </c:pt>
                <c:pt idx="5">
                  <c:v>7</c:v>
                </c:pt>
              </c:numCache>
            </c:numRef>
          </c:val>
          <c:extLst>
            <c:ext xmlns:c16="http://schemas.microsoft.com/office/drawing/2014/chart" uri="{C3380CC4-5D6E-409C-BE32-E72D297353CC}">
              <c16:uniqueId val="{00000000-162D-47AD-B171-568BA6CB20A5}"/>
            </c:ext>
          </c:extLst>
        </c:ser>
        <c:ser>
          <c:idx val="1"/>
          <c:order val="1"/>
          <c:tx>
            <c:strRef>
              <c:f>Sheet1!$C$1</c:f>
              <c:strCache>
                <c:ptCount val="1"/>
                <c:pt idx="0">
                  <c:v>Minor</c:v>
                </c:pt>
              </c:strCache>
            </c:strRef>
          </c:tx>
          <c:spPr>
            <a:solidFill>
              <a:srgbClr val="94C5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140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CAN, LPN training</c:v>
                </c:pt>
                <c:pt idx="1">
                  <c:v>Obtaining/storing MOUD</c:v>
                </c:pt>
                <c:pt idx="2">
                  <c:v>No access to an expert</c:v>
                </c:pt>
                <c:pt idx="3">
                  <c:v>High administrative burden</c:v>
                </c:pt>
                <c:pt idx="4">
                  <c:v>Lack of training/mentorship</c:v>
                </c:pt>
                <c:pt idx="5">
                  <c:v>Unclear profesional guidelines</c:v>
                </c:pt>
              </c:strCache>
            </c:strRef>
          </c:cat>
          <c:val>
            <c:numRef>
              <c:f>Sheet1!$C$2:$C$7</c:f>
              <c:numCache>
                <c:formatCode>General</c:formatCode>
                <c:ptCount val="6"/>
                <c:pt idx="0">
                  <c:v>4</c:v>
                </c:pt>
                <c:pt idx="1">
                  <c:v>8</c:v>
                </c:pt>
                <c:pt idx="2">
                  <c:v>3</c:v>
                </c:pt>
                <c:pt idx="3">
                  <c:v>6</c:v>
                </c:pt>
                <c:pt idx="4">
                  <c:v>4</c:v>
                </c:pt>
                <c:pt idx="5">
                  <c:v>6</c:v>
                </c:pt>
              </c:numCache>
            </c:numRef>
          </c:val>
          <c:extLst>
            <c:ext xmlns:c16="http://schemas.microsoft.com/office/drawing/2014/chart" uri="{C3380CC4-5D6E-409C-BE32-E72D297353CC}">
              <c16:uniqueId val="{00000001-162D-47AD-B171-568BA6CB20A5}"/>
            </c:ext>
          </c:extLst>
        </c:ser>
        <c:ser>
          <c:idx val="2"/>
          <c:order val="2"/>
          <c:tx>
            <c:strRef>
              <c:f>Sheet1!$D$1</c:f>
              <c:strCache>
                <c:ptCount val="1"/>
                <c:pt idx="0">
                  <c:v>Not</c:v>
                </c:pt>
              </c:strCache>
            </c:strRef>
          </c:tx>
          <c:spPr>
            <a:solidFill>
              <a:srgbClr val="FFFFFF"/>
            </a:solidFill>
            <a:ln>
              <a:noFill/>
            </a:ln>
            <a:effectLst/>
          </c:spPr>
          <c:invertIfNegative val="0"/>
          <c:cat>
            <c:strRef>
              <c:f>Sheet1!$A$2:$A$7</c:f>
              <c:strCache>
                <c:ptCount val="6"/>
                <c:pt idx="0">
                  <c:v>Inadequate CAN, LPN training</c:v>
                </c:pt>
                <c:pt idx="1">
                  <c:v>Obtaining/storing MOUD</c:v>
                </c:pt>
                <c:pt idx="2">
                  <c:v>No access to an expert</c:v>
                </c:pt>
                <c:pt idx="3">
                  <c:v>High administrative burden</c:v>
                </c:pt>
                <c:pt idx="4">
                  <c:v>Lack of training/mentorship</c:v>
                </c:pt>
                <c:pt idx="5">
                  <c:v>Unclear profesional guidelines</c:v>
                </c:pt>
              </c:strCache>
            </c:strRef>
          </c:cat>
          <c:val>
            <c:numRef>
              <c:f>Sheet1!$D$2:$D$7</c:f>
              <c:numCache>
                <c:formatCode>General</c:formatCode>
                <c:ptCount val="6"/>
                <c:pt idx="0">
                  <c:v>2</c:v>
                </c:pt>
                <c:pt idx="1">
                  <c:v>4</c:v>
                </c:pt>
                <c:pt idx="2">
                  <c:v>4</c:v>
                </c:pt>
                <c:pt idx="3">
                  <c:v>4</c:v>
                </c:pt>
                <c:pt idx="4">
                  <c:v>2</c:v>
                </c:pt>
                <c:pt idx="5">
                  <c:v>4</c:v>
                </c:pt>
              </c:numCache>
            </c:numRef>
          </c:val>
          <c:extLst>
            <c:ext xmlns:c16="http://schemas.microsoft.com/office/drawing/2014/chart" uri="{C3380CC4-5D6E-409C-BE32-E72D297353CC}">
              <c16:uniqueId val="{00000002-162D-47AD-B171-568BA6CB20A5}"/>
            </c:ext>
          </c:extLst>
        </c:ser>
        <c:dLbls>
          <c:showLegendKey val="0"/>
          <c:showVal val="0"/>
          <c:showCatName val="0"/>
          <c:showSerName val="0"/>
          <c:showPercent val="0"/>
          <c:showBubbleSize val="0"/>
        </c:dLbls>
        <c:gapWidth val="150"/>
        <c:overlap val="100"/>
        <c:axId val="1492758144"/>
        <c:axId val="1492751424"/>
      </c:barChart>
      <c:catAx>
        <c:axId val="1492758144"/>
        <c:scaling>
          <c:orientation val="minMax"/>
        </c:scaling>
        <c:delete val="1"/>
        <c:axPos val="l"/>
        <c:numFmt formatCode="General" sourceLinked="1"/>
        <c:majorTickMark val="none"/>
        <c:minorTickMark val="none"/>
        <c:tickLblPos val="nextTo"/>
        <c:crossAx val="1492751424"/>
        <c:crosses val="autoZero"/>
        <c:auto val="1"/>
        <c:lblAlgn val="ctr"/>
        <c:lblOffset val="100"/>
        <c:noMultiLvlLbl val="0"/>
      </c:catAx>
      <c:valAx>
        <c:axId val="1492751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9275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baseline="0" dirty="0">
                <a:solidFill>
                  <a:srgbClr val="003769"/>
                </a:solidFill>
              </a:rPr>
              <a:t>No MOUD (n=14)</a:t>
            </a:r>
          </a:p>
        </c:rich>
      </c:tx>
      <c:layout>
        <c:manualLayout>
          <c:xMode val="edge"/>
          <c:yMode val="edge"/>
          <c:x val="0.54750456709592399"/>
          <c:y val="2.10992428639148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Major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Sheet1!$B$2:$B$7</c:f>
              <c:numCache>
                <c:formatCode>General</c:formatCode>
                <c:ptCount val="6"/>
                <c:pt idx="0">
                  <c:v>7</c:v>
                </c:pt>
                <c:pt idx="1">
                  <c:v>9</c:v>
                </c:pt>
                <c:pt idx="2">
                  <c:v>10</c:v>
                </c:pt>
                <c:pt idx="3">
                  <c:v>11</c:v>
                </c:pt>
                <c:pt idx="4">
                  <c:v>11</c:v>
                </c:pt>
                <c:pt idx="5">
                  <c:v>12</c:v>
                </c:pt>
              </c:numCache>
            </c:numRef>
          </c:val>
          <c:extLst>
            <c:ext xmlns:c16="http://schemas.microsoft.com/office/drawing/2014/chart" uri="{C3380CC4-5D6E-409C-BE32-E72D297353CC}">
              <c16:uniqueId val="{00000000-3E46-435B-919D-5DF30D16DA3E}"/>
            </c:ext>
          </c:extLst>
        </c:ser>
        <c:ser>
          <c:idx val="1"/>
          <c:order val="1"/>
          <c:tx>
            <c:strRef>
              <c:f>Sheet1!$C$1</c:f>
              <c:strCache>
                <c:ptCount val="1"/>
                <c:pt idx="0">
                  <c:v>Minor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140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Sheet1!$C$2:$C$7</c:f>
              <c:numCache>
                <c:formatCode>General</c:formatCode>
                <c:ptCount val="6"/>
                <c:pt idx="0">
                  <c:v>6</c:v>
                </c:pt>
                <c:pt idx="1">
                  <c:v>3</c:v>
                </c:pt>
                <c:pt idx="2">
                  <c:v>4</c:v>
                </c:pt>
                <c:pt idx="3">
                  <c:v>2</c:v>
                </c:pt>
                <c:pt idx="4">
                  <c:v>3</c:v>
                </c:pt>
                <c:pt idx="5">
                  <c:v>1</c:v>
                </c:pt>
              </c:numCache>
            </c:numRef>
          </c:val>
          <c:extLst>
            <c:ext xmlns:c16="http://schemas.microsoft.com/office/drawing/2014/chart" uri="{C3380CC4-5D6E-409C-BE32-E72D297353CC}">
              <c16:uniqueId val="{00000001-3E46-435B-919D-5DF30D16DA3E}"/>
            </c:ext>
          </c:extLst>
        </c:ser>
        <c:ser>
          <c:idx val="2"/>
          <c:order val="2"/>
          <c:tx>
            <c:strRef>
              <c:f>Sheet1!$D$1</c:f>
              <c:strCache>
                <c:ptCount val="1"/>
                <c:pt idx="0">
                  <c:v>Not</c:v>
                </c:pt>
              </c:strCache>
            </c:strRef>
          </c:tx>
          <c:spPr>
            <a:solidFill>
              <a:srgbClr val="FFFFFF"/>
            </a:solidFill>
            <a:ln>
              <a:noFill/>
            </a:ln>
            <a:effectLst/>
          </c:spPr>
          <c:invertIfNegative val="0"/>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Sheet1!$D$2:$D$7</c:f>
              <c:numCache>
                <c:formatCode>General</c:formatCode>
                <c:ptCount val="6"/>
                <c:pt idx="0">
                  <c:v>1</c:v>
                </c:pt>
                <c:pt idx="1">
                  <c:v>2</c:v>
                </c:pt>
                <c:pt idx="2">
                  <c:v>0</c:v>
                </c:pt>
                <c:pt idx="3">
                  <c:v>1</c:v>
                </c:pt>
                <c:pt idx="4">
                  <c:v>0</c:v>
                </c:pt>
                <c:pt idx="5">
                  <c:v>1</c:v>
                </c:pt>
              </c:numCache>
            </c:numRef>
          </c:val>
          <c:extLst>
            <c:ext xmlns:c16="http://schemas.microsoft.com/office/drawing/2014/chart" uri="{C3380CC4-5D6E-409C-BE32-E72D297353CC}">
              <c16:uniqueId val="{00000002-3E46-435B-919D-5DF30D16DA3E}"/>
            </c:ext>
          </c:extLst>
        </c:ser>
        <c:dLbls>
          <c:showLegendKey val="0"/>
          <c:showVal val="0"/>
          <c:showCatName val="0"/>
          <c:showSerName val="0"/>
          <c:showPercent val="0"/>
          <c:showBubbleSize val="0"/>
        </c:dLbls>
        <c:gapWidth val="150"/>
        <c:overlap val="100"/>
        <c:axId val="1492758144"/>
        <c:axId val="1492751424"/>
      </c:barChart>
      <c:catAx>
        <c:axId val="149275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414042"/>
                </a:solidFill>
                <a:latin typeface="+mn-lt"/>
                <a:ea typeface="+mn-ea"/>
                <a:cs typeface="+mn-cs"/>
              </a:defRPr>
            </a:pPr>
            <a:endParaRPr lang="en-US"/>
          </a:p>
        </c:txPr>
        <c:crossAx val="1492751424"/>
        <c:crosses val="autoZero"/>
        <c:auto val="0"/>
        <c:lblAlgn val="ctr"/>
        <c:lblOffset val="100"/>
        <c:noMultiLvlLbl val="0"/>
      </c:catAx>
      <c:valAx>
        <c:axId val="1492751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9275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baseline="0" dirty="0">
                <a:solidFill>
                  <a:srgbClr val="003769"/>
                </a:solidFill>
              </a:rPr>
              <a:t>MOUD (n=17)</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Major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CAN, LPN training</c:v>
                </c:pt>
                <c:pt idx="1">
                  <c:v>Obtaining/storing MOUD</c:v>
                </c:pt>
                <c:pt idx="2">
                  <c:v>No access to an expert</c:v>
                </c:pt>
                <c:pt idx="3">
                  <c:v>High administrative burden</c:v>
                </c:pt>
                <c:pt idx="4">
                  <c:v>Lack of training/mentorship</c:v>
                </c:pt>
                <c:pt idx="5">
                  <c:v>Unclear profesional guidelines</c:v>
                </c:pt>
              </c:strCache>
            </c:strRef>
          </c:cat>
          <c:val>
            <c:numRef>
              <c:f>Sheet1!$B$2:$B$7</c:f>
              <c:numCache>
                <c:formatCode>General</c:formatCode>
                <c:ptCount val="6"/>
                <c:pt idx="0">
                  <c:v>11</c:v>
                </c:pt>
                <c:pt idx="1">
                  <c:v>5</c:v>
                </c:pt>
                <c:pt idx="2">
                  <c:v>10</c:v>
                </c:pt>
                <c:pt idx="3">
                  <c:v>7</c:v>
                </c:pt>
                <c:pt idx="4">
                  <c:v>11</c:v>
                </c:pt>
                <c:pt idx="5">
                  <c:v>7</c:v>
                </c:pt>
              </c:numCache>
            </c:numRef>
          </c:val>
          <c:extLst>
            <c:ext xmlns:c16="http://schemas.microsoft.com/office/drawing/2014/chart" uri="{C3380CC4-5D6E-409C-BE32-E72D297353CC}">
              <c16:uniqueId val="{00000000-162D-47AD-B171-568BA6CB20A5}"/>
            </c:ext>
          </c:extLst>
        </c:ser>
        <c:ser>
          <c:idx val="1"/>
          <c:order val="1"/>
          <c:tx>
            <c:strRef>
              <c:f>Sheet1!$C$1</c:f>
              <c:strCache>
                <c:ptCount val="1"/>
                <c:pt idx="0">
                  <c:v>Minor</c:v>
                </c:pt>
              </c:strCache>
            </c:strRef>
          </c:tx>
          <c:spPr>
            <a:solidFill>
              <a:srgbClr val="94C5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140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CAN, LPN training</c:v>
                </c:pt>
                <c:pt idx="1">
                  <c:v>Obtaining/storing MOUD</c:v>
                </c:pt>
                <c:pt idx="2">
                  <c:v>No access to an expert</c:v>
                </c:pt>
                <c:pt idx="3">
                  <c:v>High administrative burden</c:v>
                </c:pt>
                <c:pt idx="4">
                  <c:v>Lack of training/mentorship</c:v>
                </c:pt>
                <c:pt idx="5">
                  <c:v>Unclear profesional guidelines</c:v>
                </c:pt>
              </c:strCache>
            </c:strRef>
          </c:cat>
          <c:val>
            <c:numRef>
              <c:f>Sheet1!$C$2:$C$7</c:f>
              <c:numCache>
                <c:formatCode>General</c:formatCode>
                <c:ptCount val="6"/>
                <c:pt idx="0">
                  <c:v>4</c:v>
                </c:pt>
                <c:pt idx="1">
                  <c:v>8</c:v>
                </c:pt>
                <c:pt idx="2">
                  <c:v>3</c:v>
                </c:pt>
                <c:pt idx="3">
                  <c:v>6</c:v>
                </c:pt>
                <c:pt idx="4">
                  <c:v>4</c:v>
                </c:pt>
                <c:pt idx="5">
                  <c:v>6</c:v>
                </c:pt>
              </c:numCache>
            </c:numRef>
          </c:val>
          <c:extLst>
            <c:ext xmlns:c16="http://schemas.microsoft.com/office/drawing/2014/chart" uri="{C3380CC4-5D6E-409C-BE32-E72D297353CC}">
              <c16:uniqueId val="{00000001-162D-47AD-B171-568BA6CB20A5}"/>
            </c:ext>
          </c:extLst>
        </c:ser>
        <c:ser>
          <c:idx val="2"/>
          <c:order val="2"/>
          <c:tx>
            <c:strRef>
              <c:f>Sheet1!$D$1</c:f>
              <c:strCache>
                <c:ptCount val="1"/>
                <c:pt idx="0">
                  <c:v>Not</c:v>
                </c:pt>
              </c:strCache>
            </c:strRef>
          </c:tx>
          <c:spPr>
            <a:solidFill>
              <a:srgbClr val="FFFFFF"/>
            </a:solidFill>
            <a:ln>
              <a:noFill/>
            </a:ln>
            <a:effectLst/>
          </c:spPr>
          <c:invertIfNegative val="0"/>
          <c:cat>
            <c:strRef>
              <c:f>Sheet1!$A$2:$A$7</c:f>
              <c:strCache>
                <c:ptCount val="6"/>
                <c:pt idx="0">
                  <c:v>Inadequate CAN, LPN training</c:v>
                </c:pt>
                <c:pt idx="1">
                  <c:v>Obtaining/storing MOUD</c:v>
                </c:pt>
                <c:pt idx="2">
                  <c:v>No access to an expert</c:v>
                </c:pt>
                <c:pt idx="3">
                  <c:v>High administrative burden</c:v>
                </c:pt>
                <c:pt idx="4">
                  <c:v>Lack of training/mentorship</c:v>
                </c:pt>
                <c:pt idx="5">
                  <c:v>Unclear profesional guidelines</c:v>
                </c:pt>
              </c:strCache>
            </c:strRef>
          </c:cat>
          <c:val>
            <c:numRef>
              <c:f>Sheet1!$D$2:$D$7</c:f>
              <c:numCache>
                <c:formatCode>General</c:formatCode>
                <c:ptCount val="6"/>
                <c:pt idx="0">
                  <c:v>2</c:v>
                </c:pt>
                <c:pt idx="1">
                  <c:v>4</c:v>
                </c:pt>
                <c:pt idx="2">
                  <c:v>4</c:v>
                </c:pt>
                <c:pt idx="3">
                  <c:v>4</c:v>
                </c:pt>
                <c:pt idx="4">
                  <c:v>2</c:v>
                </c:pt>
                <c:pt idx="5">
                  <c:v>4</c:v>
                </c:pt>
              </c:numCache>
            </c:numRef>
          </c:val>
          <c:extLst>
            <c:ext xmlns:c16="http://schemas.microsoft.com/office/drawing/2014/chart" uri="{C3380CC4-5D6E-409C-BE32-E72D297353CC}">
              <c16:uniqueId val="{00000002-162D-47AD-B171-568BA6CB20A5}"/>
            </c:ext>
          </c:extLst>
        </c:ser>
        <c:dLbls>
          <c:showLegendKey val="0"/>
          <c:showVal val="0"/>
          <c:showCatName val="0"/>
          <c:showSerName val="0"/>
          <c:showPercent val="0"/>
          <c:showBubbleSize val="0"/>
        </c:dLbls>
        <c:gapWidth val="150"/>
        <c:overlap val="100"/>
        <c:axId val="1492758144"/>
        <c:axId val="1492751424"/>
      </c:barChart>
      <c:catAx>
        <c:axId val="1492758144"/>
        <c:scaling>
          <c:orientation val="minMax"/>
        </c:scaling>
        <c:delete val="1"/>
        <c:axPos val="l"/>
        <c:numFmt formatCode="General" sourceLinked="1"/>
        <c:majorTickMark val="none"/>
        <c:minorTickMark val="none"/>
        <c:tickLblPos val="nextTo"/>
        <c:crossAx val="1492751424"/>
        <c:crosses val="autoZero"/>
        <c:auto val="1"/>
        <c:lblAlgn val="ctr"/>
        <c:lblOffset val="100"/>
        <c:noMultiLvlLbl val="0"/>
      </c:catAx>
      <c:valAx>
        <c:axId val="1492751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9275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baseline="0" dirty="0">
                <a:solidFill>
                  <a:srgbClr val="003769"/>
                </a:solidFill>
              </a:rPr>
              <a:t>No MOUD (n=14)</a:t>
            </a:r>
          </a:p>
        </c:rich>
      </c:tx>
      <c:layout>
        <c:manualLayout>
          <c:xMode val="edge"/>
          <c:yMode val="edge"/>
          <c:x val="0.54750456709592399"/>
          <c:y val="2.10992428639148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Major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Sheet1!$B$2:$B$7</c:f>
              <c:numCache>
                <c:formatCode>General</c:formatCode>
                <c:ptCount val="6"/>
                <c:pt idx="0">
                  <c:v>7</c:v>
                </c:pt>
                <c:pt idx="1">
                  <c:v>9</c:v>
                </c:pt>
                <c:pt idx="2">
                  <c:v>10</c:v>
                </c:pt>
                <c:pt idx="3">
                  <c:v>11</c:v>
                </c:pt>
                <c:pt idx="4">
                  <c:v>11</c:v>
                </c:pt>
                <c:pt idx="5">
                  <c:v>12</c:v>
                </c:pt>
              </c:numCache>
            </c:numRef>
          </c:val>
          <c:extLst>
            <c:ext xmlns:c16="http://schemas.microsoft.com/office/drawing/2014/chart" uri="{C3380CC4-5D6E-409C-BE32-E72D297353CC}">
              <c16:uniqueId val="{00000000-3E46-435B-919D-5DF30D16DA3E}"/>
            </c:ext>
          </c:extLst>
        </c:ser>
        <c:ser>
          <c:idx val="1"/>
          <c:order val="1"/>
          <c:tx>
            <c:strRef>
              <c:f>Sheet1!$C$1</c:f>
              <c:strCache>
                <c:ptCount val="1"/>
                <c:pt idx="0">
                  <c:v>Minor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140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Sheet1!$C$2:$C$7</c:f>
              <c:numCache>
                <c:formatCode>General</c:formatCode>
                <c:ptCount val="6"/>
                <c:pt idx="0">
                  <c:v>6</c:v>
                </c:pt>
                <c:pt idx="1">
                  <c:v>3</c:v>
                </c:pt>
                <c:pt idx="2">
                  <c:v>4</c:v>
                </c:pt>
                <c:pt idx="3">
                  <c:v>2</c:v>
                </c:pt>
                <c:pt idx="4">
                  <c:v>3</c:v>
                </c:pt>
                <c:pt idx="5">
                  <c:v>1</c:v>
                </c:pt>
              </c:numCache>
            </c:numRef>
          </c:val>
          <c:extLst>
            <c:ext xmlns:c16="http://schemas.microsoft.com/office/drawing/2014/chart" uri="{C3380CC4-5D6E-409C-BE32-E72D297353CC}">
              <c16:uniqueId val="{00000001-3E46-435B-919D-5DF30D16DA3E}"/>
            </c:ext>
          </c:extLst>
        </c:ser>
        <c:ser>
          <c:idx val="2"/>
          <c:order val="2"/>
          <c:tx>
            <c:strRef>
              <c:f>Sheet1!$D$1</c:f>
              <c:strCache>
                <c:ptCount val="1"/>
                <c:pt idx="0">
                  <c:v>Not</c:v>
                </c:pt>
              </c:strCache>
            </c:strRef>
          </c:tx>
          <c:spPr>
            <a:solidFill>
              <a:srgbClr val="FFFFFF"/>
            </a:solidFill>
            <a:ln>
              <a:noFill/>
            </a:ln>
            <a:effectLst/>
          </c:spPr>
          <c:invertIfNegative val="0"/>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Sheet1!$D$2:$D$7</c:f>
              <c:numCache>
                <c:formatCode>General</c:formatCode>
                <c:ptCount val="6"/>
                <c:pt idx="0">
                  <c:v>1</c:v>
                </c:pt>
                <c:pt idx="1">
                  <c:v>2</c:v>
                </c:pt>
                <c:pt idx="2">
                  <c:v>0</c:v>
                </c:pt>
                <c:pt idx="3">
                  <c:v>1</c:v>
                </c:pt>
                <c:pt idx="4">
                  <c:v>0</c:v>
                </c:pt>
                <c:pt idx="5">
                  <c:v>1</c:v>
                </c:pt>
              </c:numCache>
            </c:numRef>
          </c:val>
          <c:extLst>
            <c:ext xmlns:c16="http://schemas.microsoft.com/office/drawing/2014/chart" uri="{C3380CC4-5D6E-409C-BE32-E72D297353CC}">
              <c16:uniqueId val="{00000002-3E46-435B-919D-5DF30D16DA3E}"/>
            </c:ext>
          </c:extLst>
        </c:ser>
        <c:dLbls>
          <c:showLegendKey val="0"/>
          <c:showVal val="0"/>
          <c:showCatName val="0"/>
          <c:showSerName val="0"/>
          <c:showPercent val="0"/>
          <c:showBubbleSize val="0"/>
        </c:dLbls>
        <c:gapWidth val="150"/>
        <c:overlap val="100"/>
        <c:axId val="1492758144"/>
        <c:axId val="1492751424"/>
      </c:barChart>
      <c:catAx>
        <c:axId val="149275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414042"/>
                </a:solidFill>
                <a:latin typeface="+mn-lt"/>
                <a:ea typeface="+mn-ea"/>
                <a:cs typeface="+mn-cs"/>
              </a:defRPr>
            </a:pPr>
            <a:endParaRPr lang="en-US"/>
          </a:p>
        </c:txPr>
        <c:crossAx val="1492751424"/>
        <c:crosses val="autoZero"/>
        <c:auto val="0"/>
        <c:lblAlgn val="ctr"/>
        <c:lblOffset val="100"/>
        <c:noMultiLvlLbl val="0"/>
      </c:catAx>
      <c:valAx>
        <c:axId val="1492751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9275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baseline="0" dirty="0">
                <a:solidFill>
                  <a:srgbClr val="003769"/>
                </a:solidFill>
              </a:rPr>
              <a:t>MOUD (n=17)</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Major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CAN, LPN training</c:v>
                </c:pt>
                <c:pt idx="1">
                  <c:v>Obtaining/storing MOUD</c:v>
                </c:pt>
                <c:pt idx="2">
                  <c:v>No access to an expert</c:v>
                </c:pt>
                <c:pt idx="3">
                  <c:v>High administrative burden</c:v>
                </c:pt>
                <c:pt idx="4">
                  <c:v>Lack of training/mentorship</c:v>
                </c:pt>
                <c:pt idx="5">
                  <c:v>Unclear profesional guidelines</c:v>
                </c:pt>
              </c:strCache>
            </c:strRef>
          </c:cat>
          <c:val>
            <c:numRef>
              <c:f>Sheet1!$B$2:$B$7</c:f>
              <c:numCache>
                <c:formatCode>General</c:formatCode>
                <c:ptCount val="6"/>
                <c:pt idx="0">
                  <c:v>11</c:v>
                </c:pt>
                <c:pt idx="1">
                  <c:v>5</c:v>
                </c:pt>
                <c:pt idx="2">
                  <c:v>10</c:v>
                </c:pt>
                <c:pt idx="3">
                  <c:v>7</c:v>
                </c:pt>
                <c:pt idx="4">
                  <c:v>11</c:v>
                </c:pt>
                <c:pt idx="5">
                  <c:v>7</c:v>
                </c:pt>
              </c:numCache>
            </c:numRef>
          </c:val>
          <c:extLst>
            <c:ext xmlns:c16="http://schemas.microsoft.com/office/drawing/2014/chart" uri="{C3380CC4-5D6E-409C-BE32-E72D297353CC}">
              <c16:uniqueId val="{00000000-162D-47AD-B171-568BA6CB20A5}"/>
            </c:ext>
          </c:extLst>
        </c:ser>
        <c:ser>
          <c:idx val="1"/>
          <c:order val="1"/>
          <c:tx>
            <c:strRef>
              <c:f>Sheet1!$C$1</c:f>
              <c:strCache>
                <c:ptCount val="1"/>
                <c:pt idx="0">
                  <c:v>Minor</c:v>
                </c:pt>
              </c:strCache>
            </c:strRef>
          </c:tx>
          <c:spPr>
            <a:solidFill>
              <a:srgbClr val="94C5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140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CAN, LPN training</c:v>
                </c:pt>
                <c:pt idx="1">
                  <c:v>Obtaining/storing MOUD</c:v>
                </c:pt>
                <c:pt idx="2">
                  <c:v>No access to an expert</c:v>
                </c:pt>
                <c:pt idx="3">
                  <c:v>High administrative burden</c:v>
                </c:pt>
                <c:pt idx="4">
                  <c:v>Lack of training/mentorship</c:v>
                </c:pt>
                <c:pt idx="5">
                  <c:v>Unclear profesional guidelines</c:v>
                </c:pt>
              </c:strCache>
            </c:strRef>
          </c:cat>
          <c:val>
            <c:numRef>
              <c:f>Sheet1!$C$2:$C$7</c:f>
              <c:numCache>
                <c:formatCode>General</c:formatCode>
                <c:ptCount val="6"/>
                <c:pt idx="0">
                  <c:v>4</c:v>
                </c:pt>
                <c:pt idx="1">
                  <c:v>8</c:v>
                </c:pt>
                <c:pt idx="2">
                  <c:v>3</c:v>
                </c:pt>
                <c:pt idx="3">
                  <c:v>6</c:v>
                </c:pt>
                <c:pt idx="4">
                  <c:v>4</c:v>
                </c:pt>
                <c:pt idx="5">
                  <c:v>6</c:v>
                </c:pt>
              </c:numCache>
            </c:numRef>
          </c:val>
          <c:extLst>
            <c:ext xmlns:c16="http://schemas.microsoft.com/office/drawing/2014/chart" uri="{C3380CC4-5D6E-409C-BE32-E72D297353CC}">
              <c16:uniqueId val="{00000001-162D-47AD-B171-568BA6CB20A5}"/>
            </c:ext>
          </c:extLst>
        </c:ser>
        <c:ser>
          <c:idx val="2"/>
          <c:order val="2"/>
          <c:tx>
            <c:strRef>
              <c:f>Sheet1!$D$1</c:f>
              <c:strCache>
                <c:ptCount val="1"/>
                <c:pt idx="0">
                  <c:v>Not</c:v>
                </c:pt>
              </c:strCache>
            </c:strRef>
          </c:tx>
          <c:spPr>
            <a:solidFill>
              <a:srgbClr val="FFFFFF"/>
            </a:solidFill>
            <a:ln>
              <a:noFill/>
            </a:ln>
            <a:effectLst/>
          </c:spPr>
          <c:invertIfNegative val="0"/>
          <c:cat>
            <c:strRef>
              <c:f>Sheet1!$A$2:$A$7</c:f>
              <c:strCache>
                <c:ptCount val="6"/>
                <c:pt idx="0">
                  <c:v>Inadequate CAN, LPN training</c:v>
                </c:pt>
                <c:pt idx="1">
                  <c:v>Obtaining/storing MOUD</c:v>
                </c:pt>
                <c:pt idx="2">
                  <c:v>No access to an expert</c:v>
                </c:pt>
                <c:pt idx="3">
                  <c:v>High administrative burden</c:v>
                </c:pt>
                <c:pt idx="4">
                  <c:v>Lack of training/mentorship</c:v>
                </c:pt>
                <c:pt idx="5">
                  <c:v>Unclear profesional guidelines</c:v>
                </c:pt>
              </c:strCache>
            </c:strRef>
          </c:cat>
          <c:val>
            <c:numRef>
              <c:f>Sheet1!$D$2:$D$7</c:f>
              <c:numCache>
                <c:formatCode>General</c:formatCode>
                <c:ptCount val="6"/>
                <c:pt idx="0">
                  <c:v>2</c:v>
                </c:pt>
                <c:pt idx="1">
                  <c:v>4</c:v>
                </c:pt>
                <c:pt idx="2">
                  <c:v>4</c:v>
                </c:pt>
                <c:pt idx="3">
                  <c:v>4</c:v>
                </c:pt>
                <c:pt idx="4">
                  <c:v>2</c:v>
                </c:pt>
                <c:pt idx="5">
                  <c:v>4</c:v>
                </c:pt>
              </c:numCache>
            </c:numRef>
          </c:val>
          <c:extLst>
            <c:ext xmlns:c16="http://schemas.microsoft.com/office/drawing/2014/chart" uri="{C3380CC4-5D6E-409C-BE32-E72D297353CC}">
              <c16:uniqueId val="{00000002-162D-47AD-B171-568BA6CB20A5}"/>
            </c:ext>
          </c:extLst>
        </c:ser>
        <c:dLbls>
          <c:showLegendKey val="0"/>
          <c:showVal val="0"/>
          <c:showCatName val="0"/>
          <c:showSerName val="0"/>
          <c:showPercent val="0"/>
          <c:showBubbleSize val="0"/>
        </c:dLbls>
        <c:gapWidth val="150"/>
        <c:overlap val="100"/>
        <c:axId val="1492758144"/>
        <c:axId val="1492751424"/>
      </c:barChart>
      <c:catAx>
        <c:axId val="1492758144"/>
        <c:scaling>
          <c:orientation val="minMax"/>
        </c:scaling>
        <c:delete val="1"/>
        <c:axPos val="l"/>
        <c:numFmt formatCode="General" sourceLinked="1"/>
        <c:majorTickMark val="none"/>
        <c:minorTickMark val="none"/>
        <c:tickLblPos val="nextTo"/>
        <c:crossAx val="1492751424"/>
        <c:crosses val="autoZero"/>
        <c:auto val="1"/>
        <c:lblAlgn val="ctr"/>
        <c:lblOffset val="100"/>
        <c:noMultiLvlLbl val="0"/>
      </c:catAx>
      <c:valAx>
        <c:axId val="1492751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9275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i="0" u="none" strike="noStrike" kern="1200" baseline="0" dirty="0">
                <a:solidFill>
                  <a:srgbClr val="003769"/>
                </a:solidFill>
              </a:rPr>
              <a:t>No MOUD (n=14)</a:t>
            </a:r>
          </a:p>
        </c:rich>
      </c:tx>
      <c:layout>
        <c:manualLayout>
          <c:xMode val="edge"/>
          <c:yMode val="edge"/>
          <c:x val="0.54750456709592399"/>
          <c:y val="2.10992428639148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Major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Sheet1!$B$2:$B$7</c:f>
              <c:numCache>
                <c:formatCode>General</c:formatCode>
                <c:ptCount val="6"/>
                <c:pt idx="0">
                  <c:v>7</c:v>
                </c:pt>
                <c:pt idx="1">
                  <c:v>9</c:v>
                </c:pt>
                <c:pt idx="2">
                  <c:v>10</c:v>
                </c:pt>
                <c:pt idx="3">
                  <c:v>11</c:v>
                </c:pt>
                <c:pt idx="4">
                  <c:v>11</c:v>
                </c:pt>
                <c:pt idx="5">
                  <c:v>12</c:v>
                </c:pt>
              </c:numCache>
            </c:numRef>
          </c:val>
          <c:extLst>
            <c:ext xmlns:c16="http://schemas.microsoft.com/office/drawing/2014/chart" uri="{C3380CC4-5D6E-409C-BE32-E72D297353CC}">
              <c16:uniqueId val="{00000000-3E46-435B-919D-5DF30D16DA3E}"/>
            </c:ext>
          </c:extLst>
        </c:ser>
        <c:ser>
          <c:idx val="1"/>
          <c:order val="1"/>
          <c:tx>
            <c:strRef>
              <c:f>Sheet1!$C$1</c:f>
              <c:strCache>
                <c:ptCount val="1"/>
                <c:pt idx="0">
                  <c:v>Minor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140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Sheet1!$C$2:$C$7</c:f>
              <c:numCache>
                <c:formatCode>General</c:formatCode>
                <c:ptCount val="6"/>
                <c:pt idx="0">
                  <c:v>6</c:v>
                </c:pt>
                <c:pt idx="1">
                  <c:v>3</c:v>
                </c:pt>
                <c:pt idx="2">
                  <c:v>4</c:v>
                </c:pt>
                <c:pt idx="3">
                  <c:v>2</c:v>
                </c:pt>
                <c:pt idx="4">
                  <c:v>3</c:v>
                </c:pt>
                <c:pt idx="5">
                  <c:v>1</c:v>
                </c:pt>
              </c:numCache>
            </c:numRef>
          </c:val>
          <c:extLst>
            <c:ext xmlns:c16="http://schemas.microsoft.com/office/drawing/2014/chart" uri="{C3380CC4-5D6E-409C-BE32-E72D297353CC}">
              <c16:uniqueId val="{00000001-3E46-435B-919D-5DF30D16DA3E}"/>
            </c:ext>
          </c:extLst>
        </c:ser>
        <c:ser>
          <c:idx val="2"/>
          <c:order val="2"/>
          <c:tx>
            <c:strRef>
              <c:f>Sheet1!$D$1</c:f>
              <c:strCache>
                <c:ptCount val="1"/>
                <c:pt idx="0">
                  <c:v>Not</c:v>
                </c:pt>
              </c:strCache>
            </c:strRef>
          </c:tx>
          <c:spPr>
            <a:solidFill>
              <a:srgbClr val="FFFFFF"/>
            </a:solidFill>
            <a:ln>
              <a:noFill/>
            </a:ln>
            <a:effectLst/>
          </c:spPr>
          <c:invertIfNegative val="0"/>
          <c:cat>
            <c:strRef>
              <c:f>Sheet1!$A$2:$A$7</c:f>
              <c:strCache>
                <c:ptCount val="6"/>
                <c:pt idx="0">
                  <c:v>Inadequate CNA, LPN training</c:v>
                </c:pt>
                <c:pt idx="1">
                  <c:v>Obtaining/storing MOUD</c:v>
                </c:pt>
                <c:pt idx="2">
                  <c:v>No access to an expert</c:v>
                </c:pt>
                <c:pt idx="3">
                  <c:v>High administrative burden</c:v>
                </c:pt>
                <c:pt idx="4">
                  <c:v>Lack of prescriber training/mentorship</c:v>
                </c:pt>
                <c:pt idx="5">
                  <c:v>Unclear profesional guidelines</c:v>
                </c:pt>
              </c:strCache>
            </c:strRef>
          </c:cat>
          <c:val>
            <c:numRef>
              <c:f>Sheet1!$D$2:$D$7</c:f>
              <c:numCache>
                <c:formatCode>General</c:formatCode>
                <c:ptCount val="6"/>
                <c:pt idx="0">
                  <c:v>1</c:v>
                </c:pt>
                <c:pt idx="1">
                  <c:v>2</c:v>
                </c:pt>
                <c:pt idx="2">
                  <c:v>0</c:v>
                </c:pt>
                <c:pt idx="3">
                  <c:v>1</c:v>
                </c:pt>
                <c:pt idx="4">
                  <c:v>0</c:v>
                </c:pt>
                <c:pt idx="5">
                  <c:v>1</c:v>
                </c:pt>
              </c:numCache>
            </c:numRef>
          </c:val>
          <c:extLst>
            <c:ext xmlns:c16="http://schemas.microsoft.com/office/drawing/2014/chart" uri="{C3380CC4-5D6E-409C-BE32-E72D297353CC}">
              <c16:uniqueId val="{00000002-3E46-435B-919D-5DF30D16DA3E}"/>
            </c:ext>
          </c:extLst>
        </c:ser>
        <c:dLbls>
          <c:showLegendKey val="0"/>
          <c:showVal val="0"/>
          <c:showCatName val="0"/>
          <c:showSerName val="0"/>
          <c:showPercent val="0"/>
          <c:showBubbleSize val="0"/>
        </c:dLbls>
        <c:gapWidth val="150"/>
        <c:overlap val="100"/>
        <c:axId val="1492758144"/>
        <c:axId val="1492751424"/>
      </c:barChart>
      <c:catAx>
        <c:axId val="149275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414042"/>
                </a:solidFill>
                <a:latin typeface="+mn-lt"/>
                <a:ea typeface="+mn-ea"/>
                <a:cs typeface="+mn-cs"/>
              </a:defRPr>
            </a:pPr>
            <a:endParaRPr lang="en-US"/>
          </a:p>
        </c:txPr>
        <c:crossAx val="1492751424"/>
        <c:crosses val="autoZero"/>
        <c:auto val="0"/>
        <c:lblAlgn val="ctr"/>
        <c:lblOffset val="100"/>
        <c:noMultiLvlLbl val="0"/>
      </c:catAx>
      <c:valAx>
        <c:axId val="14927514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9275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No MOUD (n=14)</a:t>
            </a:r>
          </a:p>
        </c:rich>
      </c:tx>
      <c:layout>
        <c:manualLayout>
          <c:xMode val="edge"/>
          <c:yMode val="edge"/>
          <c:x val="0.50338081506979271"/>
          <c:y val="2.344360318212762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Major</c:v>
                </c:pt>
              </c:strCache>
            </c:strRef>
          </c:tx>
          <c:spPr>
            <a:solidFill>
              <a:schemeClr val="accent2">
                <a:lumMod val="60000"/>
                <a:lumOff val="40000"/>
              </a:scheme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Ongoing addiction medicine mentorship</c:v>
                </c:pt>
                <c:pt idx="1">
                  <c:v>Bup prescribing education</c:v>
                </c:pt>
                <c:pt idx="2">
                  <c:v>OUD and chronic pain education</c:v>
                </c:pt>
                <c:pt idx="3">
                  <c:v>Partnership with addiction experts</c:v>
                </c:pt>
              </c:strCache>
            </c:strRef>
          </c:cat>
          <c:val>
            <c:numRef>
              <c:f>Sheet1!$B$2:$B$5</c:f>
              <c:numCache>
                <c:formatCode>General</c:formatCode>
                <c:ptCount val="4"/>
                <c:pt idx="0">
                  <c:v>5</c:v>
                </c:pt>
                <c:pt idx="1">
                  <c:v>5</c:v>
                </c:pt>
                <c:pt idx="2">
                  <c:v>5</c:v>
                </c:pt>
                <c:pt idx="3">
                  <c:v>6</c:v>
                </c:pt>
              </c:numCache>
            </c:numRef>
          </c:val>
          <c:extLst>
            <c:ext xmlns:c16="http://schemas.microsoft.com/office/drawing/2014/chart" uri="{C3380CC4-5D6E-409C-BE32-E72D297353CC}">
              <c16:uniqueId val="{00000000-93EB-4522-9E5E-634BF1C551F7}"/>
            </c:ext>
          </c:extLst>
        </c:ser>
        <c:ser>
          <c:idx val="1"/>
          <c:order val="1"/>
          <c:tx>
            <c:strRef>
              <c:f>Sheet1!$C$1</c:f>
              <c:strCache>
                <c:ptCount val="1"/>
                <c:pt idx="0">
                  <c:v>Moderate</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Ongoing addiction medicine mentorship</c:v>
                </c:pt>
                <c:pt idx="1">
                  <c:v>Bup prescribing education</c:v>
                </c:pt>
                <c:pt idx="2">
                  <c:v>OUD and chronic pain education</c:v>
                </c:pt>
                <c:pt idx="3">
                  <c:v>Partnership with addiction experts</c:v>
                </c:pt>
              </c:strCache>
            </c:strRef>
          </c:cat>
          <c:val>
            <c:numRef>
              <c:f>Sheet1!$C$2:$C$5</c:f>
              <c:numCache>
                <c:formatCode>General</c:formatCode>
                <c:ptCount val="4"/>
                <c:pt idx="0">
                  <c:v>5</c:v>
                </c:pt>
                <c:pt idx="1">
                  <c:v>5</c:v>
                </c:pt>
                <c:pt idx="2">
                  <c:v>7</c:v>
                </c:pt>
                <c:pt idx="3">
                  <c:v>5</c:v>
                </c:pt>
              </c:numCache>
            </c:numRef>
          </c:val>
          <c:extLst>
            <c:ext xmlns:c16="http://schemas.microsoft.com/office/drawing/2014/chart" uri="{C3380CC4-5D6E-409C-BE32-E72D297353CC}">
              <c16:uniqueId val="{00000001-93EB-4522-9E5E-634BF1C551F7}"/>
            </c:ext>
          </c:extLst>
        </c:ser>
        <c:ser>
          <c:idx val="2"/>
          <c:order val="2"/>
          <c:tx>
            <c:strRef>
              <c:f>Sheet1!$D$1</c:f>
              <c:strCache>
                <c:ptCount val="1"/>
                <c:pt idx="0">
                  <c:v>Other</c:v>
                </c:pt>
              </c:strCache>
            </c:strRef>
          </c:tx>
          <c:spPr>
            <a:solidFill>
              <a:schemeClr val="bg1"/>
            </a:solidFill>
            <a:ln>
              <a:noFill/>
            </a:ln>
            <a:effectLst>
              <a:outerShdw blurRad="40000" dist="23000" dir="5400000" rotWithShape="0">
                <a:srgbClr val="000000">
                  <a:alpha val="35000"/>
                </a:srgbClr>
              </a:outerShdw>
            </a:effectLst>
          </c:spPr>
          <c:invertIfNegative val="0"/>
          <c:cat>
            <c:strRef>
              <c:f>Sheet1!$A$2:$A$5</c:f>
              <c:strCache>
                <c:ptCount val="4"/>
                <c:pt idx="0">
                  <c:v>Ongoing addiction medicine mentorship</c:v>
                </c:pt>
                <c:pt idx="1">
                  <c:v>Bup prescribing education</c:v>
                </c:pt>
                <c:pt idx="2">
                  <c:v>OUD and chronic pain education</c:v>
                </c:pt>
                <c:pt idx="3">
                  <c:v>Partnership with addiction experts</c:v>
                </c:pt>
              </c:strCache>
            </c:strRef>
          </c:cat>
          <c:val>
            <c:numRef>
              <c:f>Sheet1!$D$2:$D$5</c:f>
              <c:numCache>
                <c:formatCode>General</c:formatCode>
                <c:ptCount val="4"/>
                <c:pt idx="0">
                  <c:v>4</c:v>
                </c:pt>
                <c:pt idx="1">
                  <c:v>4</c:v>
                </c:pt>
                <c:pt idx="2">
                  <c:v>2</c:v>
                </c:pt>
                <c:pt idx="3">
                  <c:v>3</c:v>
                </c:pt>
              </c:numCache>
            </c:numRef>
          </c:val>
          <c:extLst>
            <c:ext xmlns:c16="http://schemas.microsoft.com/office/drawing/2014/chart" uri="{C3380CC4-5D6E-409C-BE32-E72D297353CC}">
              <c16:uniqueId val="{00000002-93EB-4522-9E5E-634BF1C551F7}"/>
            </c:ext>
          </c:extLst>
        </c:ser>
        <c:dLbls>
          <c:showLegendKey val="0"/>
          <c:showVal val="0"/>
          <c:showCatName val="0"/>
          <c:showSerName val="0"/>
          <c:showPercent val="0"/>
          <c:showBubbleSize val="0"/>
        </c:dLbls>
        <c:gapWidth val="150"/>
        <c:overlap val="100"/>
        <c:axId val="1110248703"/>
        <c:axId val="1110255423"/>
      </c:barChart>
      <c:catAx>
        <c:axId val="1110248703"/>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110255423"/>
        <c:crosses val="autoZero"/>
        <c:auto val="1"/>
        <c:lblAlgn val="ctr"/>
        <c:lblOffset val="100"/>
        <c:noMultiLvlLbl val="0"/>
      </c:catAx>
      <c:valAx>
        <c:axId val="1110255423"/>
        <c:scaling>
          <c:orientation val="minMax"/>
        </c:scaling>
        <c:delete val="1"/>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11024870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B22F3-324A-4C3A-8F7F-EFE4C9404BEB}"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US"/>
        </a:p>
      </dgm:t>
    </dgm:pt>
    <dgm:pt modelId="{D9E7A0DD-7E75-409C-9A18-865D1ED34B40}">
      <dgm:prSet custT="1"/>
      <dgm:spPr/>
      <dgm:t>
        <a:bodyPr/>
        <a:lstStyle/>
        <a:p>
          <a:r>
            <a:rPr lang="en-US" sz="2400" dirty="0"/>
            <a:t>Increasing rates of older patients with OUD or opioid related complications hospitalized in acute care settings </a:t>
          </a:r>
        </a:p>
      </dgm:t>
    </dgm:pt>
    <dgm:pt modelId="{E2E5F9E9-A724-4A7C-9E04-AC2D01AAEA74}" type="parTrans" cxnId="{B8D939A7-8FD9-441F-9658-7D12D8C7518E}">
      <dgm:prSet/>
      <dgm:spPr/>
      <dgm:t>
        <a:bodyPr/>
        <a:lstStyle/>
        <a:p>
          <a:endParaRPr lang="en-US"/>
        </a:p>
      </dgm:t>
    </dgm:pt>
    <dgm:pt modelId="{73E88B4D-C5E2-426C-9E39-88CA2BDBDFF6}" type="sibTrans" cxnId="{B8D939A7-8FD9-441F-9658-7D12D8C7518E}">
      <dgm:prSet/>
      <dgm:spPr/>
      <dgm:t>
        <a:bodyPr/>
        <a:lstStyle/>
        <a:p>
          <a:endParaRPr lang="en-US"/>
        </a:p>
      </dgm:t>
    </dgm:pt>
    <dgm:pt modelId="{3988CEC3-BC37-4A4A-BA6E-1E6AD2A0E989}">
      <dgm:prSet custT="1"/>
      <dgm:spPr/>
      <dgm:t>
        <a:bodyPr/>
        <a:lstStyle/>
        <a:p>
          <a:r>
            <a:rPr lang="en-US" sz="1800" dirty="0"/>
            <a:t>Opioid use disorder related complications (osteomyelitis, endocarditis)</a:t>
          </a:r>
        </a:p>
      </dgm:t>
    </dgm:pt>
    <dgm:pt modelId="{6F7F0D87-FB73-4E5E-8DE5-E73B7254A6EE}" type="parTrans" cxnId="{4BF8365B-6125-412D-8878-00F0CD2592AF}">
      <dgm:prSet/>
      <dgm:spPr/>
      <dgm:t>
        <a:bodyPr/>
        <a:lstStyle/>
        <a:p>
          <a:endParaRPr lang="en-US"/>
        </a:p>
      </dgm:t>
    </dgm:pt>
    <dgm:pt modelId="{F38782A1-0D15-4221-B4A0-7760B520B62C}" type="sibTrans" cxnId="{4BF8365B-6125-412D-8878-00F0CD2592AF}">
      <dgm:prSet/>
      <dgm:spPr/>
      <dgm:t>
        <a:bodyPr/>
        <a:lstStyle/>
        <a:p>
          <a:endParaRPr lang="en-US"/>
        </a:p>
      </dgm:t>
    </dgm:pt>
    <dgm:pt modelId="{A9AC22E8-B9D2-4E39-9E1B-30A27CB70857}">
      <dgm:prSet custT="1"/>
      <dgm:spPr/>
      <dgm:t>
        <a:bodyPr/>
        <a:lstStyle/>
        <a:p>
          <a:r>
            <a:rPr lang="en-US" sz="1800" dirty="0"/>
            <a:t>Opioid associated complications (polypharmacy, overdose)</a:t>
          </a:r>
        </a:p>
      </dgm:t>
    </dgm:pt>
    <dgm:pt modelId="{C31F209A-A030-4FE6-942A-E2CF07763B2B}" type="parTrans" cxnId="{FD925F23-D6A2-4895-9DC7-1EE7C999E197}">
      <dgm:prSet/>
      <dgm:spPr/>
      <dgm:t>
        <a:bodyPr/>
        <a:lstStyle/>
        <a:p>
          <a:endParaRPr lang="en-US"/>
        </a:p>
      </dgm:t>
    </dgm:pt>
    <dgm:pt modelId="{EC2BEF63-8BBD-4550-9A5B-90B65C05DC1C}" type="sibTrans" cxnId="{FD925F23-D6A2-4895-9DC7-1EE7C999E197}">
      <dgm:prSet/>
      <dgm:spPr/>
      <dgm:t>
        <a:bodyPr/>
        <a:lstStyle/>
        <a:p>
          <a:endParaRPr lang="en-US"/>
        </a:p>
      </dgm:t>
    </dgm:pt>
    <dgm:pt modelId="{B632EA8D-D626-46E5-9D8D-8C11C83A48BE}">
      <dgm:prSet custT="1"/>
      <dgm:spPr/>
      <dgm:t>
        <a:bodyPr/>
        <a:lstStyle/>
        <a:p>
          <a:r>
            <a:rPr lang="en-US" sz="1800"/>
            <a:t>Complex medical co-morbidities, aging </a:t>
          </a:r>
        </a:p>
      </dgm:t>
    </dgm:pt>
    <dgm:pt modelId="{30407681-28A8-43F4-9BB1-3B99B3A2B9D8}" type="parTrans" cxnId="{83084AD0-DD02-4FC3-8E12-774438AD7762}">
      <dgm:prSet/>
      <dgm:spPr/>
      <dgm:t>
        <a:bodyPr/>
        <a:lstStyle/>
        <a:p>
          <a:endParaRPr lang="en-US"/>
        </a:p>
      </dgm:t>
    </dgm:pt>
    <dgm:pt modelId="{069DCAA6-594C-4003-BAE6-4989B0504AC0}" type="sibTrans" cxnId="{83084AD0-DD02-4FC3-8E12-774438AD7762}">
      <dgm:prSet/>
      <dgm:spPr/>
      <dgm:t>
        <a:bodyPr/>
        <a:lstStyle/>
        <a:p>
          <a:endParaRPr lang="en-US"/>
        </a:p>
      </dgm:t>
    </dgm:pt>
    <dgm:pt modelId="{822FA72F-E437-4B7A-94F6-7AAA305EB1DB}">
      <dgm:prSet custT="1"/>
      <dgm:spPr/>
      <dgm:t>
        <a:bodyPr/>
        <a:lstStyle/>
        <a:p>
          <a:r>
            <a:rPr lang="en-US" sz="2400" dirty="0"/>
            <a:t>Increasing opportunities to continue and initiate MOUD in acute care settings</a:t>
          </a:r>
        </a:p>
      </dgm:t>
    </dgm:pt>
    <dgm:pt modelId="{73947E53-128E-4E1A-AC0C-A16AA953C9C2}" type="parTrans" cxnId="{FB7BB57A-780B-428A-B2F1-61C0456B5801}">
      <dgm:prSet/>
      <dgm:spPr/>
      <dgm:t>
        <a:bodyPr/>
        <a:lstStyle/>
        <a:p>
          <a:endParaRPr lang="en-US"/>
        </a:p>
      </dgm:t>
    </dgm:pt>
    <dgm:pt modelId="{DDB74113-B1E5-49B6-9106-C48715045BD2}" type="sibTrans" cxnId="{FB7BB57A-780B-428A-B2F1-61C0456B5801}">
      <dgm:prSet/>
      <dgm:spPr/>
      <dgm:t>
        <a:bodyPr/>
        <a:lstStyle/>
        <a:p>
          <a:endParaRPr lang="en-US"/>
        </a:p>
      </dgm:t>
    </dgm:pt>
    <dgm:pt modelId="{41FF77B3-B328-4A24-A922-3AC6C05B34A2}">
      <dgm:prSet custT="1"/>
      <dgm:spPr/>
      <dgm:t>
        <a:bodyPr/>
        <a:lstStyle/>
        <a:p>
          <a:r>
            <a:rPr lang="en-US" sz="2400" dirty="0"/>
            <a:t>Patients on MOUD need high quality skilled nursing care in post-acute care facilities post hospitalization </a:t>
          </a:r>
        </a:p>
      </dgm:t>
    </dgm:pt>
    <dgm:pt modelId="{FA6BB87B-B312-41D6-AE37-5F997CD607D7}" type="parTrans" cxnId="{D03200D1-859B-46E0-AD8B-9372333030D1}">
      <dgm:prSet/>
      <dgm:spPr/>
      <dgm:t>
        <a:bodyPr/>
        <a:lstStyle/>
        <a:p>
          <a:endParaRPr lang="en-US"/>
        </a:p>
      </dgm:t>
    </dgm:pt>
    <dgm:pt modelId="{B249AE73-5507-4DF0-90C4-00CE49C756EE}" type="sibTrans" cxnId="{D03200D1-859B-46E0-AD8B-9372333030D1}">
      <dgm:prSet/>
      <dgm:spPr/>
      <dgm:t>
        <a:bodyPr/>
        <a:lstStyle/>
        <a:p>
          <a:endParaRPr lang="en-US"/>
        </a:p>
      </dgm:t>
    </dgm:pt>
    <dgm:pt modelId="{B0DCDB72-5DC7-9449-8FF9-306AA591A51A}" type="pres">
      <dgm:prSet presAssocID="{08BB22F3-324A-4C3A-8F7F-EFE4C9404BEB}" presName="diagram" presStyleCnt="0">
        <dgm:presLayoutVars>
          <dgm:dir/>
          <dgm:resizeHandles val="exact"/>
        </dgm:presLayoutVars>
      </dgm:prSet>
      <dgm:spPr/>
    </dgm:pt>
    <dgm:pt modelId="{F3D87040-49EC-1248-9919-E6E55505CEB0}" type="pres">
      <dgm:prSet presAssocID="{D9E7A0DD-7E75-409C-9A18-865D1ED34B40}" presName="node" presStyleLbl="node1" presStyleIdx="0" presStyleCnt="3" custScaleX="175855" custScaleY="280266">
        <dgm:presLayoutVars>
          <dgm:bulletEnabled val="1"/>
        </dgm:presLayoutVars>
      </dgm:prSet>
      <dgm:spPr/>
    </dgm:pt>
    <dgm:pt modelId="{BBF3EDCB-D014-0E44-97AA-088FA530259E}" type="pres">
      <dgm:prSet presAssocID="{73E88B4D-C5E2-426C-9E39-88CA2BDBDFF6}" presName="sibTrans" presStyleLbl="sibTrans2D1" presStyleIdx="0" presStyleCnt="2"/>
      <dgm:spPr/>
    </dgm:pt>
    <dgm:pt modelId="{7AF752E3-1673-BC48-9D90-4586C28B8A82}" type="pres">
      <dgm:prSet presAssocID="{73E88B4D-C5E2-426C-9E39-88CA2BDBDFF6}" presName="connectorText" presStyleLbl="sibTrans2D1" presStyleIdx="0" presStyleCnt="2"/>
      <dgm:spPr/>
    </dgm:pt>
    <dgm:pt modelId="{495D0915-B252-2549-A020-9FA773AAE383}" type="pres">
      <dgm:prSet presAssocID="{822FA72F-E437-4B7A-94F6-7AAA305EB1DB}" presName="node" presStyleLbl="node1" presStyleIdx="1" presStyleCnt="3" custScaleY="280266">
        <dgm:presLayoutVars>
          <dgm:bulletEnabled val="1"/>
        </dgm:presLayoutVars>
      </dgm:prSet>
      <dgm:spPr/>
    </dgm:pt>
    <dgm:pt modelId="{2B5E3182-781E-DC44-A145-8190F8112A26}" type="pres">
      <dgm:prSet presAssocID="{DDB74113-B1E5-49B6-9106-C48715045BD2}" presName="sibTrans" presStyleLbl="sibTrans2D1" presStyleIdx="1" presStyleCnt="2"/>
      <dgm:spPr/>
    </dgm:pt>
    <dgm:pt modelId="{B6171314-BF51-F948-83E5-02C19283A6F8}" type="pres">
      <dgm:prSet presAssocID="{DDB74113-B1E5-49B6-9106-C48715045BD2}" presName="connectorText" presStyleLbl="sibTrans2D1" presStyleIdx="1" presStyleCnt="2"/>
      <dgm:spPr/>
    </dgm:pt>
    <dgm:pt modelId="{4D888D0E-22C7-1344-BA77-C719C9FB845A}" type="pres">
      <dgm:prSet presAssocID="{41FF77B3-B328-4A24-A922-3AC6C05B34A2}" presName="node" presStyleLbl="node1" presStyleIdx="2" presStyleCnt="3" custScaleY="280266">
        <dgm:presLayoutVars>
          <dgm:bulletEnabled val="1"/>
        </dgm:presLayoutVars>
      </dgm:prSet>
      <dgm:spPr/>
    </dgm:pt>
  </dgm:ptLst>
  <dgm:cxnLst>
    <dgm:cxn modelId="{FD925F23-D6A2-4895-9DC7-1EE7C999E197}" srcId="{D9E7A0DD-7E75-409C-9A18-865D1ED34B40}" destId="{A9AC22E8-B9D2-4E39-9E1B-30A27CB70857}" srcOrd="1" destOrd="0" parTransId="{C31F209A-A030-4FE6-942A-E2CF07763B2B}" sibTransId="{EC2BEF63-8BBD-4550-9A5B-90B65C05DC1C}"/>
    <dgm:cxn modelId="{4BF8365B-6125-412D-8878-00F0CD2592AF}" srcId="{D9E7A0DD-7E75-409C-9A18-865D1ED34B40}" destId="{3988CEC3-BC37-4A4A-BA6E-1E6AD2A0E989}" srcOrd="0" destOrd="0" parTransId="{6F7F0D87-FB73-4E5E-8DE5-E73B7254A6EE}" sibTransId="{F38782A1-0D15-4221-B4A0-7760B520B62C}"/>
    <dgm:cxn modelId="{241FA565-6367-574C-857B-C26A9E78212D}" type="presOf" srcId="{822FA72F-E437-4B7A-94F6-7AAA305EB1DB}" destId="{495D0915-B252-2549-A020-9FA773AAE383}" srcOrd="0" destOrd="0" presId="urn:microsoft.com/office/officeart/2005/8/layout/process5"/>
    <dgm:cxn modelId="{073CC64F-1B97-F84A-8B73-A2BBC1FC57F4}" type="presOf" srcId="{D9E7A0DD-7E75-409C-9A18-865D1ED34B40}" destId="{F3D87040-49EC-1248-9919-E6E55505CEB0}" srcOrd="0" destOrd="0" presId="urn:microsoft.com/office/officeart/2005/8/layout/process5"/>
    <dgm:cxn modelId="{20E9CD6F-47C8-A140-9885-E7D01DF6706B}" type="presOf" srcId="{73E88B4D-C5E2-426C-9E39-88CA2BDBDFF6}" destId="{BBF3EDCB-D014-0E44-97AA-088FA530259E}" srcOrd="0" destOrd="0" presId="urn:microsoft.com/office/officeart/2005/8/layout/process5"/>
    <dgm:cxn modelId="{76406B75-C3A6-B64D-A6CE-348B1D65F327}" type="presOf" srcId="{3988CEC3-BC37-4A4A-BA6E-1E6AD2A0E989}" destId="{F3D87040-49EC-1248-9919-E6E55505CEB0}" srcOrd="0" destOrd="1" presId="urn:microsoft.com/office/officeart/2005/8/layout/process5"/>
    <dgm:cxn modelId="{FB7BB57A-780B-428A-B2F1-61C0456B5801}" srcId="{08BB22F3-324A-4C3A-8F7F-EFE4C9404BEB}" destId="{822FA72F-E437-4B7A-94F6-7AAA305EB1DB}" srcOrd="1" destOrd="0" parTransId="{73947E53-128E-4E1A-AC0C-A16AA953C9C2}" sibTransId="{DDB74113-B1E5-49B6-9106-C48715045BD2}"/>
    <dgm:cxn modelId="{B8D939A7-8FD9-441F-9658-7D12D8C7518E}" srcId="{08BB22F3-324A-4C3A-8F7F-EFE4C9404BEB}" destId="{D9E7A0DD-7E75-409C-9A18-865D1ED34B40}" srcOrd="0" destOrd="0" parTransId="{E2E5F9E9-A724-4A7C-9E04-AC2D01AAEA74}" sibTransId="{73E88B4D-C5E2-426C-9E39-88CA2BDBDFF6}"/>
    <dgm:cxn modelId="{DD6B9FBE-2CBD-9144-A851-4426626A4001}" type="presOf" srcId="{DDB74113-B1E5-49B6-9106-C48715045BD2}" destId="{B6171314-BF51-F948-83E5-02C19283A6F8}" srcOrd="1" destOrd="0" presId="urn:microsoft.com/office/officeart/2005/8/layout/process5"/>
    <dgm:cxn modelId="{8673C2C4-AA90-F943-ABB3-43DD3404C16A}" type="presOf" srcId="{A9AC22E8-B9D2-4E39-9E1B-30A27CB70857}" destId="{F3D87040-49EC-1248-9919-E6E55505CEB0}" srcOrd="0" destOrd="2" presId="urn:microsoft.com/office/officeart/2005/8/layout/process5"/>
    <dgm:cxn modelId="{83084AD0-DD02-4FC3-8E12-774438AD7762}" srcId="{D9E7A0DD-7E75-409C-9A18-865D1ED34B40}" destId="{B632EA8D-D626-46E5-9D8D-8C11C83A48BE}" srcOrd="2" destOrd="0" parTransId="{30407681-28A8-43F4-9BB1-3B99B3A2B9D8}" sibTransId="{069DCAA6-594C-4003-BAE6-4989B0504AC0}"/>
    <dgm:cxn modelId="{D03200D1-859B-46E0-AD8B-9372333030D1}" srcId="{08BB22F3-324A-4C3A-8F7F-EFE4C9404BEB}" destId="{41FF77B3-B328-4A24-A922-3AC6C05B34A2}" srcOrd="2" destOrd="0" parTransId="{FA6BB87B-B312-41D6-AE37-5F997CD607D7}" sibTransId="{B249AE73-5507-4DF0-90C4-00CE49C756EE}"/>
    <dgm:cxn modelId="{8020F5D8-BD37-664D-B385-F64E9E1327F1}" type="presOf" srcId="{08BB22F3-324A-4C3A-8F7F-EFE4C9404BEB}" destId="{B0DCDB72-5DC7-9449-8FF9-306AA591A51A}" srcOrd="0" destOrd="0" presId="urn:microsoft.com/office/officeart/2005/8/layout/process5"/>
    <dgm:cxn modelId="{73FF18F8-7523-8943-8BA7-FDFCF9728D86}" type="presOf" srcId="{DDB74113-B1E5-49B6-9106-C48715045BD2}" destId="{2B5E3182-781E-DC44-A145-8190F8112A26}" srcOrd="0" destOrd="0" presId="urn:microsoft.com/office/officeart/2005/8/layout/process5"/>
    <dgm:cxn modelId="{53DE30FA-725D-B748-AFBD-7FBD33C29287}" type="presOf" srcId="{B632EA8D-D626-46E5-9D8D-8C11C83A48BE}" destId="{F3D87040-49EC-1248-9919-E6E55505CEB0}" srcOrd="0" destOrd="3" presId="urn:microsoft.com/office/officeart/2005/8/layout/process5"/>
    <dgm:cxn modelId="{F57D3CFA-5D9B-F04B-8F47-F5EFE38E9AF3}" type="presOf" srcId="{73E88B4D-C5E2-426C-9E39-88CA2BDBDFF6}" destId="{7AF752E3-1673-BC48-9D90-4586C28B8A82}" srcOrd="1" destOrd="0" presId="urn:microsoft.com/office/officeart/2005/8/layout/process5"/>
    <dgm:cxn modelId="{6EC9F3FB-34DF-3C4F-A8DE-973C9361FC64}" type="presOf" srcId="{41FF77B3-B328-4A24-A922-3AC6C05B34A2}" destId="{4D888D0E-22C7-1344-BA77-C719C9FB845A}" srcOrd="0" destOrd="0" presId="urn:microsoft.com/office/officeart/2005/8/layout/process5"/>
    <dgm:cxn modelId="{E0857997-4A78-394B-BBCE-083D50FAA336}" type="presParOf" srcId="{B0DCDB72-5DC7-9449-8FF9-306AA591A51A}" destId="{F3D87040-49EC-1248-9919-E6E55505CEB0}" srcOrd="0" destOrd="0" presId="urn:microsoft.com/office/officeart/2005/8/layout/process5"/>
    <dgm:cxn modelId="{E967488D-C878-B54B-989A-CFC3F8245059}" type="presParOf" srcId="{B0DCDB72-5DC7-9449-8FF9-306AA591A51A}" destId="{BBF3EDCB-D014-0E44-97AA-088FA530259E}" srcOrd="1" destOrd="0" presId="urn:microsoft.com/office/officeart/2005/8/layout/process5"/>
    <dgm:cxn modelId="{41CC3D8A-C471-3544-A146-B0F97E33E121}" type="presParOf" srcId="{BBF3EDCB-D014-0E44-97AA-088FA530259E}" destId="{7AF752E3-1673-BC48-9D90-4586C28B8A82}" srcOrd="0" destOrd="0" presId="urn:microsoft.com/office/officeart/2005/8/layout/process5"/>
    <dgm:cxn modelId="{FB13C737-0FC9-014B-9A70-17EEF364058C}" type="presParOf" srcId="{B0DCDB72-5DC7-9449-8FF9-306AA591A51A}" destId="{495D0915-B252-2549-A020-9FA773AAE383}" srcOrd="2" destOrd="0" presId="urn:microsoft.com/office/officeart/2005/8/layout/process5"/>
    <dgm:cxn modelId="{FF7A41B1-F912-5945-91DF-E7A540941189}" type="presParOf" srcId="{B0DCDB72-5DC7-9449-8FF9-306AA591A51A}" destId="{2B5E3182-781E-DC44-A145-8190F8112A26}" srcOrd="3" destOrd="0" presId="urn:microsoft.com/office/officeart/2005/8/layout/process5"/>
    <dgm:cxn modelId="{56185A5F-AC4E-794E-BB27-9642740BA862}" type="presParOf" srcId="{2B5E3182-781E-DC44-A145-8190F8112A26}" destId="{B6171314-BF51-F948-83E5-02C19283A6F8}" srcOrd="0" destOrd="0" presId="urn:microsoft.com/office/officeart/2005/8/layout/process5"/>
    <dgm:cxn modelId="{3F7D495E-D790-194A-9094-2BC598B3D266}" type="presParOf" srcId="{B0DCDB72-5DC7-9449-8FF9-306AA591A51A}" destId="{4D888D0E-22C7-1344-BA77-C719C9FB845A}"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87040-49EC-1248-9919-E6E55505CEB0}">
      <dsp:nvSpPr>
        <dsp:cNvPr id="0" name=""/>
        <dsp:cNvSpPr/>
      </dsp:nvSpPr>
      <dsp:spPr>
        <a:xfrm>
          <a:off x="3338" y="519980"/>
          <a:ext cx="4353534" cy="416302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Increasing rates of older patients with OUD or opioid related complications hospitalized in acute care settings </a:t>
          </a:r>
        </a:p>
        <a:p>
          <a:pPr marL="171450" lvl="1" indent="-171450" algn="l" defTabSz="800100">
            <a:lnSpc>
              <a:spcPct val="90000"/>
            </a:lnSpc>
            <a:spcBef>
              <a:spcPct val="0"/>
            </a:spcBef>
            <a:spcAft>
              <a:spcPct val="15000"/>
            </a:spcAft>
            <a:buChar char="•"/>
          </a:pPr>
          <a:r>
            <a:rPr lang="en-US" sz="1800" kern="1200" dirty="0"/>
            <a:t>Opioid use disorder related complications (osteomyelitis, endocarditis)</a:t>
          </a:r>
        </a:p>
        <a:p>
          <a:pPr marL="171450" lvl="1" indent="-171450" algn="l" defTabSz="800100">
            <a:lnSpc>
              <a:spcPct val="90000"/>
            </a:lnSpc>
            <a:spcBef>
              <a:spcPct val="0"/>
            </a:spcBef>
            <a:spcAft>
              <a:spcPct val="15000"/>
            </a:spcAft>
            <a:buChar char="•"/>
          </a:pPr>
          <a:r>
            <a:rPr lang="en-US" sz="1800" kern="1200" dirty="0"/>
            <a:t>Opioid associated complications (polypharmacy, overdose)</a:t>
          </a:r>
        </a:p>
        <a:p>
          <a:pPr marL="171450" lvl="1" indent="-171450" algn="l" defTabSz="800100">
            <a:lnSpc>
              <a:spcPct val="90000"/>
            </a:lnSpc>
            <a:spcBef>
              <a:spcPct val="0"/>
            </a:spcBef>
            <a:spcAft>
              <a:spcPct val="15000"/>
            </a:spcAft>
            <a:buChar char="•"/>
          </a:pPr>
          <a:r>
            <a:rPr lang="en-US" sz="1800" kern="1200"/>
            <a:t>Complex medical co-morbidities, aging </a:t>
          </a:r>
        </a:p>
      </dsp:txBody>
      <dsp:txXfrm>
        <a:off x="125269" y="641911"/>
        <a:ext cx="4109672" cy="3919162"/>
      </dsp:txXfrm>
    </dsp:sp>
    <dsp:sp modelId="{BBF3EDCB-D014-0E44-97AA-088FA530259E}">
      <dsp:nvSpPr>
        <dsp:cNvPr id="0" name=""/>
        <dsp:cNvSpPr/>
      </dsp:nvSpPr>
      <dsp:spPr>
        <a:xfrm>
          <a:off x="4574729" y="2294513"/>
          <a:ext cx="524835" cy="61395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574729" y="2417305"/>
        <a:ext cx="367385" cy="368374"/>
      </dsp:txXfrm>
    </dsp:sp>
    <dsp:sp modelId="{495D0915-B252-2549-A020-9FA773AAE383}">
      <dsp:nvSpPr>
        <dsp:cNvPr id="0" name=""/>
        <dsp:cNvSpPr/>
      </dsp:nvSpPr>
      <dsp:spPr>
        <a:xfrm>
          <a:off x="5347128" y="519980"/>
          <a:ext cx="2475638" cy="416302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Increasing opportunities to continue and initiate MOUD in acute care settings</a:t>
          </a:r>
        </a:p>
      </dsp:txBody>
      <dsp:txXfrm>
        <a:off x="5419637" y="592489"/>
        <a:ext cx="2330620" cy="4018006"/>
      </dsp:txXfrm>
    </dsp:sp>
    <dsp:sp modelId="{2B5E3182-781E-DC44-A145-8190F8112A26}">
      <dsp:nvSpPr>
        <dsp:cNvPr id="0" name=""/>
        <dsp:cNvSpPr/>
      </dsp:nvSpPr>
      <dsp:spPr>
        <a:xfrm>
          <a:off x="8040624" y="2294513"/>
          <a:ext cx="524835" cy="61395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040624" y="2417305"/>
        <a:ext cx="367385" cy="368374"/>
      </dsp:txXfrm>
    </dsp:sp>
    <dsp:sp modelId="{4D888D0E-22C7-1344-BA77-C719C9FB845A}">
      <dsp:nvSpPr>
        <dsp:cNvPr id="0" name=""/>
        <dsp:cNvSpPr/>
      </dsp:nvSpPr>
      <dsp:spPr>
        <a:xfrm>
          <a:off x="8813023" y="519980"/>
          <a:ext cx="2475638" cy="416302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Patients on MOUD need high quality skilled nursing care in post-acute care facilities post hospitalization </a:t>
          </a:r>
        </a:p>
      </dsp:txBody>
      <dsp:txXfrm>
        <a:off x="8885532" y="592489"/>
        <a:ext cx="2330620" cy="40180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96" tIns="46648" rIns="93296" bIns="46648" rtlCol="0"/>
          <a:lstStyle>
            <a:lvl1pPr algn="l">
              <a:defRPr sz="13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8131" y="1"/>
            <a:ext cx="3043343" cy="465455"/>
          </a:xfrm>
          <a:prstGeom prst="rect">
            <a:avLst/>
          </a:prstGeom>
        </p:spPr>
        <p:txBody>
          <a:bodyPr vert="horz" lIns="93296" tIns="46648" rIns="93296" bIns="46648" rtlCol="0"/>
          <a:lstStyle>
            <a:lvl1pPr algn="r">
              <a:defRPr sz="1300"/>
            </a:lvl1pPr>
          </a:lstStyle>
          <a:p>
            <a:fld id="{AD501CEF-2510-4D83-B05C-6C2C94A5B5CE}" type="datetimeFigureOut">
              <a:rPr lang="en-US" smtClean="0">
                <a:latin typeface="Arial" panose="020B0604020202020204" pitchFamily="34" charset="0"/>
              </a:rPr>
              <a:t>11/15/2024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96" tIns="46648" rIns="93296" bIns="46648" rtlCol="0" anchor="b"/>
          <a:lstStyle>
            <a:lvl1pPr algn="l">
              <a:defRPr sz="13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8131" y="8842031"/>
            <a:ext cx="3043343" cy="465455"/>
          </a:xfrm>
          <a:prstGeom prst="rect">
            <a:avLst/>
          </a:prstGeom>
        </p:spPr>
        <p:txBody>
          <a:bodyPr vert="horz" lIns="93296" tIns="46648" rIns="93296" bIns="46648" rtlCol="0" anchor="b"/>
          <a:lstStyle>
            <a:lvl1pPr algn="r">
              <a:defRPr sz="1300"/>
            </a:lvl1pPr>
          </a:lstStyle>
          <a:p>
            <a:fld id="{1E9D9415-2E0E-449C-AAA4-9B13757014C4}"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92783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96" tIns="46648" rIns="93296" bIns="46648"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8131" y="1"/>
            <a:ext cx="3043343" cy="465455"/>
          </a:xfrm>
          <a:prstGeom prst="rect">
            <a:avLst/>
          </a:prstGeom>
        </p:spPr>
        <p:txBody>
          <a:bodyPr vert="horz" lIns="93296" tIns="46648" rIns="93296" bIns="46648" rtlCol="0"/>
          <a:lstStyle>
            <a:lvl1pPr algn="r">
              <a:defRPr sz="1300">
                <a:latin typeface="Arial" panose="020B0604020202020204" pitchFamily="34" charset="0"/>
              </a:defRPr>
            </a:lvl1pPr>
          </a:lstStyle>
          <a:p>
            <a:fld id="{3C0EB677-3968-4D5D-9A31-C01A83E01C2F}" type="datetimeFigureOut">
              <a:rPr lang="en-US" smtClean="0"/>
              <a:pPr/>
              <a:t>11/15/2024</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96" tIns="46648" rIns="93296" bIns="46648"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296" tIns="46648" rIns="93296" bIns="4664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96" tIns="46648" rIns="93296" bIns="46648"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8131" y="8842031"/>
            <a:ext cx="3043343" cy="465455"/>
          </a:xfrm>
          <a:prstGeom prst="rect">
            <a:avLst/>
          </a:prstGeom>
        </p:spPr>
        <p:txBody>
          <a:bodyPr vert="horz" lIns="93296" tIns="46648" rIns="93296" bIns="46648" rtlCol="0" anchor="b"/>
          <a:lstStyle>
            <a:lvl1pPr algn="r">
              <a:defRPr sz="1300">
                <a:latin typeface="Arial" panose="020B0604020202020204" pitchFamily="34" charset="0"/>
              </a:defRPr>
            </a:lvl1pPr>
          </a:lstStyle>
          <a:p>
            <a:fld id="{D95807FB-1213-4A92-9A80-793965F70740}" type="slidenum">
              <a:rPr lang="en-US" smtClean="0"/>
              <a:pPr/>
              <a:t>‹#›</a:t>
            </a:fld>
            <a:endParaRPr lang="en-US" dirty="0"/>
          </a:p>
        </p:txBody>
      </p:sp>
    </p:spTree>
    <p:extLst>
      <p:ext uri="{BB962C8B-B14F-4D97-AF65-F5344CB8AC3E}">
        <p14:creationId xmlns:p14="http://schemas.microsoft.com/office/powerpoint/2010/main" val="392903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I’m Kristine Torres-Lockhart, and here with my colleague, Dr. Justina </a:t>
            </a:r>
            <a:r>
              <a:rPr lang="en-US" dirty="0" err="1"/>
              <a:t>Groeger</a:t>
            </a:r>
            <a:r>
              <a:rPr lang="en-US" dirty="0"/>
              <a:t>, from Montefiore and we will be talking about our work examining the barriers and facilitators of the provision of medications for opioid use disorder in skilled nursing facilities (SNFs) or post acute care facilities. </a:t>
            </a:r>
          </a:p>
          <a:p>
            <a:endParaRPr lang="en-US" dirty="0"/>
          </a:p>
          <a:p>
            <a:pPr algn="l"/>
            <a:endParaRPr lang="en-US" sz="1800" b="0" i="0" u="none" strike="noStrike" dirty="0">
              <a:solidFill>
                <a:srgbClr val="000000"/>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Verdana" panose="020B0604030504040204" pitchFamily="34" charset="0"/>
              </a:rPr>
              <a:t>An effective 10-minute presentation typically consists of 10-14 slides; with no more than 6 lines of text per slide and font sizes no smaller than 24 points.</a:t>
            </a:r>
          </a:p>
          <a:p>
            <a:pPr algn="l"/>
            <a:endParaRPr lang="en-US" sz="1800" b="0" i="0" u="none" strike="noStrike" dirty="0">
              <a:solidFill>
                <a:srgbClr val="000000"/>
              </a:solidFill>
              <a:effectLst/>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95807FB-1213-4A92-9A80-793965F70740}" type="slidenum">
              <a:rPr lang="en-US" smtClean="0"/>
              <a:pPr/>
              <a:t>1</a:t>
            </a:fld>
            <a:endParaRPr lang="en-US" dirty="0"/>
          </a:p>
        </p:txBody>
      </p:sp>
    </p:spTree>
    <p:extLst>
      <p:ext uri="{BB962C8B-B14F-4D97-AF65-F5344CB8AC3E}">
        <p14:creationId xmlns:p14="http://schemas.microsoft.com/office/powerpoint/2010/main" val="190897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2"/>
            <a:ext cx="5618480" cy="4727121"/>
          </a:xfrm>
        </p:spPr>
        <p:txBody>
          <a:bodyPr/>
          <a:lstStyle/>
          <a:p>
            <a:pPr marL="174930" marR="0" lvl="0" indent="-1749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t>10</a:t>
            </a:fld>
            <a:endParaRPr lang="en-US" dirty="0"/>
          </a:p>
        </p:txBody>
      </p:sp>
    </p:spTree>
    <p:extLst>
      <p:ext uri="{BB962C8B-B14F-4D97-AF65-F5344CB8AC3E}">
        <p14:creationId xmlns:p14="http://schemas.microsoft.com/office/powerpoint/2010/main" val="1237811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E8B52-3D65-A56D-AC5F-09EEC7EFF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AEAEA-8B22-11B8-F328-4112E2FEE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12C10-C7B4-FA70-3A32-724DB402CB8C}"/>
              </a:ext>
            </a:extLst>
          </p:cNvPr>
          <p:cNvSpPr>
            <a:spLocks noGrp="1"/>
          </p:cNvSpPr>
          <p:nvPr>
            <p:ph type="body" idx="1"/>
          </p:nvPr>
        </p:nvSpPr>
        <p:spPr/>
        <p:txBody>
          <a:bodyPr/>
          <a:lstStyle/>
          <a:p>
            <a:r>
              <a:rPr lang="en-US" dirty="0"/>
              <a:t>31 SNFs responded for a response rate of 74%. </a:t>
            </a:r>
          </a:p>
          <a:p>
            <a:r>
              <a:rPr lang="en-US" dirty="0"/>
              <a:t>The images on the top left show where we are located which is in NYS in the Bronx (blue dot). As you can see, most of the SNFs who responded are located just north of us in the Hudson Valley (shown here in pink) with the remainder in the Bronx (shown here in blue) and 1 in Brooklyn (shown in green). </a:t>
            </a:r>
          </a:p>
          <a:p>
            <a:r>
              <a:rPr lang="en-US" dirty="0"/>
              <a:t>By showing the number of beds we wanted to highlight that these facilities see a high volume of patients and one indicator of this is the number of beds they have. Overall it’s an average of 296 beds with an average of 72 short stay beds (which have a higher turnover rate and high occupancy rate).</a:t>
            </a:r>
          </a:p>
          <a:p>
            <a:r>
              <a:rPr lang="en-US" dirty="0"/>
              <a:t>Finally on the bottom left in the blue box, we want to highlight that the medical directors of these facilities said they are least 10 years (and on average 26 years) out of training and so unlikely to have had any exposure to addiction medicine at the time they were training. </a:t>
            </a:r>
          </a:p>
          <a:p>
            <a:endParaRPr lang="en-US" dirty="0"/>
          </a:p>
          <a:p>
            <a:endParaRPr lang="en-US" dirty="0"/>
          </a:p>
          <a:p>
            <a:pPr marL="0" algn="l" rtl="0" eaLnBrk="1" fontAlgn="t" latinLnBrk="0" hangingPunct="1"/>
            <a:r>
              <a:rPr lang="en-US" sz="1800" b="1" i="0" u="none" strike="noStrike" kern="1200" dirty="0">
                <a:solidFill>
                  <a:srgbClr val="FFFFFF"/>
                </a:solidFill>
                <a:effectLst/>
                <a:latin typeface="Arial" panose="020B0604020202020204" pitchFamily="34" charset="0"/>
              </a:rPr>
              <a:t>Average LOS (days)</a:t>
            </a:r>
            <a:endParaRPr lang="en-US" sz="1800" b="0" i="0" u="none" strike="noStrike" dirty="0">
              <a:effectLst/>
              <a:latin typeface="Arial" panose="020B0604020202020204" pitchFamily="34" charset="0"/>
            </a:endParaRPr>
          </a:p>
          <a:p>
            <a:pPr marL="342900" indent="-342900" algn="l" rtl="0" eaLnBrk="1" fontAlgn="t" latinLnBrk="0" hangingPunct="1">
              <a:buAutoNum type="arabicPlain" startAt="33"/>
            </a:pPr>
            <a:r>
              <a:rPr lang="en-US" sz="1800" b="1" i="0" u="none" strike="noStrike" kern="1200" dirty="0">
                <a:solidFill>
                  <a:srgbClr val="FFFFFF"/>
                </a:solidFill>
                <a:effectLst/>
                <a:latin typeface="Arial" panose="020B0604020202020204" pitchFamily="34" charset="0"/>
              </a:rPr>
              <a:t>(14-89)</a:t>
            </a:r>
          </a:p>
          <a:p>
            <a:pPr lvl="2"/>
            <a:endParaRPr lang="en-US" sz="2000" dirty="0">
              <a:solidFill>
                <a:schemeClr val="tx1"/>
              </a:solidFill>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p>
            <a:pPr marL="342900" indent="-342900" algn="l" rtl="0" eaLnBrk="1" fontAlgn="t" latinLnBrk="0" hangingPunct="1">
              <a:buAutoNum type="arabicPlain" startAt="33"/>
            </a:pPr>
            <a:endParaRPr lang="en-US" sz="1800" b="0" i="0" u="none" strike="noStrike" dirty="0">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BB9029D-7909-A7C7-F6E0-128F0423F0D1}"/>
              </a:ext>
            </a:extLst>
          </p:cNvPr>
          <p:cNvSpPr>
            <a:spLocks noGrp="1"/>
          </p:cNvSpPr>
          <p:nvPr>
            <p:ph type="sldNum" sz="quarter" idx="5"/>
          </p:nvPr>
        </p:nvSpPr>
        <p:spPr/>
        <p:txBody>
          <a:bodyPr/>
          <a:lstStyle/>
          <a:p>
            <a:fld id="{D95807FB-1213-4A92-9A80-793965F70740}" type="slidenum">
              <a:rPr lang="en-US" smtClean="0"/>
              <a:pPr/>
              <a:t>11</a:t>
            </a:fld>
            <a:endParaRPr lang="en-US" dirty="0"/>
          </a:p>
        </p:txBody>
      </p:sp>
    </p:spTree>
    <p:extLst>
      <p:ext uri="{BB962C8B-B14F-4D97-AF65-F5344CB8AC3E}">
        <p14:creationId xmlns:p14="http://schemas.microsoft.com/office/powerpoint/2010/main" val="193495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in the pink part of the pie chart, we see that 17 (or just over half of SNFs) reported providing any MOUD in the last year. Of these, 7 provided methadone only, 7 provided buprenorphine only, and 3 provided both buprenorphine and methadone. </a:t>
            </a:r>
          </a:p>
        </p:txBody>
      </p:sp>
      <p:sp>
        <p:nvSpPr>
          <p:cNvPr id="4" name="Slide Number Placeholder 3"/>
          <p:cNvSpPr>
            <a:spLocks noGrp="1"/>
          </p:cNvSpPr>
          <p:nvPr>
            <p:ph type="sldNum" sz="quarter" idx="5"/>
          </p:nvPr>
        </p:nvSpPr>
        <p:spPr/>
        <p:txBody>
          <a:bodyPr/>
          <a:lstStyle/>
          <a:p>
            <a:fld id="{900447E1-7BB3-E242-BC1D-3C6B0AE09E96}" type="slidenum">
              <a:rPr lang="en-US" smtClean="0"/>
              <a:t>12</a:t>
            </a:fld>
            <a:endParaRPr lang="en-US"/>
          </a:p>
        </p:txBody>
      </p:sp>
    </p:spTree>
    <p:extLst>
      <p:ext uri="{BB962C8B-B14F-4D97-AF65-F5344CB8AC3E}">
        <p14:creationId xmlns:p14="http://schemas.microsoft.com/office/powerpoint/2010/main" val="3915434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among SNFs providing MOUD, most reported only providing it to a few patients. Here you can see that all but one facility reported providing methadone or buprenorphine to 10 or fewer post-acute care patients in the last year. [[We don’t show it here but the results are very similar in long term care</a:t>
            </a:r>
            <a:r>
              <a:rPr lang="en-US"/>
              <a:t>. </a:t>
            </a:r>
            <a:endParaRPr lang="en-US" dirty="0"/>
          </a:p>
        </p:txBody>
      </p:sp>
      <p:sp>
        <p:nvSpPr>
          <p:cNvPr id="4" name="Slide Number Placeholder 3"/>
          <p:cNvSpPr>
            <a:spLocks noGrp="1"/>
          </p:cNvSpPr>
          <p:nvPr>
            <p:ph type="sldNum" sz="quarter" idx="5"/>
          </p:nvPr>
        </p:nvSpPr>
        <p:spPr/>
        <p:txBody>
          <a:bodyPr/>
          <a:lstStyle/>
          <a:p>
            <a:fld id="{900447E1-7BB3-E242-BC1D-3C6B0AE09E96}" type="slidenum">
              <a:rPr lang="en-US" smtClean="0"/>
              <a:t>13</a:t>
            </a:fld>
            <a:endParaRPr lang="en-US"/>
          </a:p>
        </p:txBody>
      </p:sp>
    </p:spTree>
    <p:extLst>
      <p:ext uri="{BB962C8B-B14F-4D97-AF65-F5344CB8AC3E}">
        <p14:creationId xmlns:p14="http://schemas.microsoft.com/office/powerpoint/2010/main" val="2838552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D8051-CF76-B4B6-2AA4-25DEB27B3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5CA50-8845-C571-5CAC-27BA8E7D3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44CAA-69F7-C141-A7FF-C2C3D9BD29A7}"/>
              </a:ext>
            </a:extLst>
          </p:cNvPr>
          <p:cNvSpPr>
            <a:spLocks noGrp="1"/>
          </p:cNvSpPr>
          <p:nvPr>
            <p:ph type="body" idx="1"/>
          </p:nvPr>
        </p:nvSpPr>
        <p:spPr/>
        <p:txBody>
          <a:bodyPr/>
          <a:lstStyle/>
          <a:p>
            <a:r>
              <a:rPr lang="en-US" dirty="0"/>
              <a:t>Here we see barriers SNFs reported, starting with those who said they don’t provide any MOUD. On the left you see the specific barriers. If a barrier is reported as major it appears in pink. If a barrier is reported as moderate it appears in blue. Barriers are listed in order with the most frequently cited at the top. Here we see that SNFs who do not provide any MOUD,  perceive unclear guidelines, lack of training/mentorship and high administrative burden, to be major barriers to provision of MOUD. </a:t>
            </a:r>
          </a:p>
        </p:txBody>
      </p:sp>
      <p:sp>
        <p:nvSpPr>
          <p:cNvPr id="4" name="Slide Number Placeholder 3">
            <a:extLst>
              <a:ext uri="{FF2B5EF4-FFF2-40B4-BE49-F238E27FC236}">
                <a16:creationId xmlns:a16="http://schemas.microsoft.com/office/drawing/2014/main" id="{0E1313A8-3587-851A-4372-71D1032EB88B}"/>
              </a:ext>
            </a:extLst>
          </p:cNvPr>
          <p:cNvSpPr>
            <a:spLocks noGrp="1"/>
          </p:cNvSpPr>
          <p:nvPr>
            <p:ph type="sldNum" sz="quarter" idx="5"/>
          </p:nvPr>
        </p:nvSpPr>
        <p:spPr/>
        <p:txBody>
          <a:bodyPr/>
          <a:lstStyle/>
          <a:p>
            <a:fld id="{900447E1-7BB3-E242-BC1D-3C6B0AE09E96}" type="slidenum">
              <a:rPr lang="en-US" smtClean="0"/>
              <a:t>14</a:t>
            </a:fld>
            <a:endParaRPr lang="en-US"/>
          </a:p>
        </p:txBody>
      </p:sp>
    </p:spTree>
    <p:extLst>
      <p:ext uri="{BB962C8B-B14F-4D97-AF65-F5344CB8AC3E}">
        <p14:creationId xmlns:p14="http://schemas.microsoft.com/office/powerpoint/2010/main" val="1531347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F9A7B-F8F6-51C9-D3D2-7B86675D5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0F3EB-BE19-F82D-4098-95983E972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7A496-11AC-270F-0148-290EDDF0503A}"/>
              </a:ext>
            </a:extLst>
          </p:cNvPr>
          <p:cNvSpPr>
            <a:spLocks noGrp="1"/>
          </p:cNvSpPr>
          <p:nvPr>
            <p:ph type="body" idx="1"/>
          </p:nvPr>
        </p:nvSpPr>
        <p:spPr/>
        <p:txBody>
          <a:bodyPr/>
          <a:lstStyle/>
          <a:p>
            <a:r>
              <a:rPr lang="en-US" b="0" dirty="0"/>
              <a:t>Here on the right we add the same responses but for SNFs who are providing MOUD.  we see that in comparison to SNFs who don’t provide any MOUD, among those who do provide MOUD, a lower proportion report unclear professional guidelines, high administrative burden, and obtaining/storing MOUD to be major barriers to MOUD provision. </a:t>
            </a:r>
          </a:p>
        </p:txBody>
      </p:sp>
      <p:sp>
        <p:nvSpPr>
          <p:cNvPr id="4" name="Slide Number Placeholder 3">
            <a:extLst>
              <a:ext uri="{FF2B5EF4-FFF2-40B4-BE49-F238E27FC236}">
                <a16:creationId xmlns:a16="http://schemas.microsoft.com/office/drawing/2014/main" id="{1A50D6C9-2368-F091-8421-A28CCC440BD8}"/>
              </a:ext>
            </a:extLst>
          </p:cNvPr>
          <p:cNvSpPr>
            <a:spLocks noGrp="1"/>
          </p:cNvSpPr>
          <p:nvPr>
            <p:ph type="sldNum" sz="quarter" idx="5"/>
          </p:nvPr>
        </p:nvSpPr>
        <p:spPr/>
        <p:txBody>
          <a:bodyPr/>
          <a:lstStyle/>
          <a:p>
            <a:fld id="{900447E1-7BB3-E242-BC1D-3C6B0AE09E96}" type="slidenum">
              <a:rPr lang="en-US" smtClean="0"/>
              <a:t>15</a:t>
            </a:fld>
            <a:endParaRPr lang="en-US"/>
          </a:p>
        </p:txBody>
      </p:sp>
    </p:spTree>
    <p:extLst>
      <p:ext uri="{BB962C8B-B14F-4D97-AF65-F5344CB8AC3E}">
        <p14:creationId xmlns:p14="http://schemas.microsoft.com/office/powerpoint/2010/main" val="93035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FC272-C82E-854F-7A64-65859BFB4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FB252-D34A-9D7C-C80F-CC54AEFF8B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EE4D5-54D4-E8DE-D2E6-4D2465013E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see that SNFs who provide MOUD report lack of training/mentorship and no access to addiction medicine experts as major barriers in similar proportions to SNFs who do not provide MOUD.</a:t>
            </a:r>
          </a:p>
          <a:p>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see that “lack of prescriber training/mentorship” and “no access to an addiction medicine expert” are identified as major barriers in nearly equal numbers by SNFs who do and who do not provide MOUD.  </a:t>
            </a:r>
          </a:p>
          <a:p>
            <a:endParaRPr lang="en-US" dirty="0"/>
          </a:p>
        </p:txBody>
      </p:sp>
      <p:sp>
        <p:nvSpPr>
          <p:cNvPr id="4" name="Slide Number Placeholder 3">
            <a:extLst>
              <a:ext uri="{FF2B5EF4-FFF2-40B4-BE49-F238E27FC236}">
                <a16:creationId xmlns:a16="http://schemas.microsoft.com/office/drawing/2014/main" id="{0ECCA44B-DF46-E161-C2AF-176E14F0164E}"/>
              </a:ext>
            </a:extLst>
          </p:cNvPr>
          <p:cNvSpPr>
            <a:spLocks noGrp="1"/>
          </p:cNvSpPr>
          <p:nvPr>
            <p:ph type="sldNum" sz="quarter" idx="5"/>
          </p:nvPr>
        </p:nvSpPr>
        <p:spPr/>
        <p:txBody>
          <a:bodyPr/>
          <a:lstStyle/>
          <a:p>
            <a:fld id="{900447E1-7BB3-E242-BC1D-3C6B0AE09E96}" type="slidenum">
              <a:rPr lang="en-US" smtClean="0"/>
              <a:t>16</a:t>
            </a:fld>
            <a:endParaRPr lang="en-US"/>
          </a:p>
        </p:txBody>
      </p:sp>
    </p:spTree>
    <p:extLst>
      <p:ext uri="{BB962C8B-B14F-4D97-AF65-F5344CB8AC3E}">
        <p14:creationId xmlns:p14="http://schemas.microsoft.com/office/powerpoint/2010/main" val="737314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C1288-54F6-353C-8601-E486720D0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F6957-36CB-AC43-76FA-CE6C8218A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B9219-EC58-A9DF-4FB7-790709A31919}"/>
              </a:ext>
            </a:extLst>
          </p:cNvPr>
          <p:cNvSpPr>
            <a:spLocks noGrp="1"/>
          </p:cNvSpPr>
          <p:nvPr>
            <p:ph type="body" idx="1"/>
          </p:nvPr>
        </p:nvSpPr>
        <p:spPr/>
        <p:txBody>
          <a:bodyPr/>
          <a:lstStyle/>
          <a:p>
            <a:r>
              <a:rPr lang="en-US" dirty="0"/>
              <a:t>Here we see that compared to SNFs not yet proving MOUD, more of the SNFs providing MOUD report inadequate training of CNAs and LPNs as a major barrier. </a:t>
            </a:r>
          </a:p>
        </p:txBody>
      </p:sp>
      <p:sp>
        <p:nvSpPr>
          <p:cNvPr id="4" name="Slide Number Placeholder 3">
            <a:extLst>
              <a:ext uri="{FF2B5EF4-FFF2-40B4-BE49-F238E27FC236}">
                <a16:creationId xmlns:a16="http://schemas.microsoft.com/office/drawing/2014/main" id="{42C75B7A-99E0-EB4B-FBAA-1E13BE8A47B8}"/>
              </a:ext>
            </a:extLst>
          </p:cNvPr>
          <p:cNvSpPr>
            <a:spLocks noGrp="1"/>
          </p:cNvSpPr>
          <p:nvPr>
            <p:ph type="sldNum" sz="quarter" idx="5"/>
          </p:nvPr>
        </p:nvSpPr>
        <p:spPr/>
        <p:txBody>
          <a:bodyPr/>
          <a:lstStyle/>
          <a:p>
            <a:fld id="{900447E1-7BB3-E242-BC1D-3C6B0AE09E96}" type="slidenum">
              <a:rPr lang="en-US" smtClean="0"/>
              <a:t>17</a:t>
            </a:fld>
            <a:endParaRPr lang="en-US"/>
          </a:p>
        </p:txBody>
      </p:sp>
    </p:spTree>
    <p:extLst>
      <p:ext uri="{BB962C8B-B14F-4D97-AF65-F5344CB8AC3E}">
        <p14:creationId xmlns:p14="http://schemas.microsoft.com/office/powerpoint/2010/main" val="3496037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facilitators SNFs reported, starting with those who said they don’t provide any MOUD. On the left you see the specific facilitators. If a facilitator is reported as major it appears in pink and if it is reported as moderate it appears in blue. Facilitators are listed in order with the most frequently cited at the top. These SNFs report that Partnership with addiction experts, OUD and chronic pain education, buprenorphine prescribing education, and ongoing addiction medicine mentorship would be facilitators of them providing MOUD.</a:t>
            </a:r>
          </a:p>
        </p:txBody>
      </p:sp>
      <p:sp>
        <p:nvSpPr>
          <p:cNvPr id="4" name="Slide Number Placeholder 3"/>
          <p:cNvSpPr>
            <a:spLocks noGrp="1"/>
          </p:cNvSpPr>
          <p:nvPr>
            <p:ph type="sldNum" sz="quarter" idx="5"/>
          </p:nvPr>
        </p:nvSpPr>
        <p:spPr/>
        <p:txBody>
          <a:bodyPr/>
          <a:lstStyle/>
          <a:p>
            <a:fld id="{900447E1-7BB3-E242-BC1D-3C6B0AE09E96}" type="slidenum">
              <a:rPr lang="en-US" smtClean="0"/>
              <a:t>18</a:t>
            </a:fld>
            <a:endParaRPr lang="en-US"/>
          </a:p>
        </p:txBody>
      </p:sp>
    </p:spTree>
    <p:extLst>
      <p:ext uri="{BB962C8B-B14F-4D97-AF65-F5344CB8AC3E}">
        <p14:creationId xmlns:p14="http://schemas.microsoft.com/office/powerpoint/2010/main" val="50751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6322E-359C-3B56-15F7-EFA3F48FF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E04166-BEB1-7A30-325A-55A51FF69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8BA59-38A3-B251-F583-43D7C9D1A448}"/>
              </a:ext>
            </a:extLst>
          </p:cNvPr>
          <p:cNvSpPr>
            <a:spLocks noGrp="1"/>
          </p:cNvSpPr>
          <p:nvPr>
            <p:ph type="body" idx="1"/>
          </p:nvPr>
        </p:nvSpPr>
        <p:spPr/>
        <p:txBody>
          <a:bodyPr/>
          <a:lstStyle/>
          <a:p>
            <a:r>
              <a:rPr lang="en-US" dirty="0"/>
              <a:t>Here we see that (in comparison) SNFs already providing MOUD identified these same facilitators AND with more of them identifying these as facilitators as being major facilitators.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5F440C6-EE92-089B-D598-13B2626AEC43}"/>
              </a:ext>
            </a:extLst>
          </p:cNvPr>
          <p:cNvSpPr>
            <a:spLocks noGrp="1"/>
          </p:cNvSpPr>
          <p:nvPr>
            <p:ph type="sldNum" sz="quarter" idx="5"/>
          </p:nvPr>
        </p:nvSpPr>
        <p:spPr/>
        <p:txBody>
          <a:bodyPr/>
          <a:lstStyle/>
          <a:p>
            <a:fld id="{900447E1-7BB3-E242-BC1D-3C6B0AE09E96}" type="slidenum">
              <a:rPr lang="en-US" smtClean="0"/>
              <a:t>19</a:t>
            </a:fld>
            <a:endParaRPr lang="en-US"/>
          </a:p>
        </p:txBody>
      </p:sp>
    </p:spTree>
    <p:extLst>
      <p:ext uri="{BB962C8B-B14F-4D97-AF65-F5344CB8AC3E}">
        <p14:creationId xmlns:p14="http://schemas.microsoft.com/office/powerpoint/2010/main" val="307533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30" indent="-17493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95807FB-1213-4A92-9A80-793965F70740}" type="slidenum">
              <a:rPr lang="en-US" smtClean="0"/>
              <a:pPr/>
              <a:t>2</a:t>
            </a:fld>
            <a:endParaRPr lang="en-US" dirty="0"/>
          </a:p>
        </p:txBody>
      </p:sp>
    </p:spTree>
    <p:extLst>
      <p:ext uri="{BB962C8B-B14F-4D97-AF65-F5344CB8AC3E}">
        <p14:creationId xmlns:p14="http://schemas.microsoft.com/office/powerpoint/2010/main" val="3658587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our conclusions…..</a:t>
            </a:r>
          </a:p>
          <a:p>
            <a:r>
              <a:rPr lang="en-US" dirty="0"/>
              <a:t>Only about half of SNFs provided any MOUD in the last year. </a:t>
            </a:r>
          </a:p>
          <a:p>
            <a:r>
              <a:rPr lang="en-US" dirty="0"/>
              <a:t>And among those who do provide MOUD, most provided MOUD to 10 or fewer patients. So there is a large gap in access to MOUD in SNFs, even in SNFs that have started providing MOUD. </a:t>
            </a:r>
          </a:p>
          <a:p>
            <a:r>
              <a:rPr lang="en-US" dirty="0"/>
              <a:t>Compared to SNFs who do not provide MOUD, those who have started providing MOUD report that</a:t>
            </a:r>
          </a:p>
          <a:p>
            <a:r>
              <a:rPr lang="en-US" dirty="0"/>
              <a:t> ---lack of physician training and lack of access to addiction experts continue to be major barriers to MOUD provision</a:t>
            </a:r>
          </a:p>
          <a:p>
            <a:r>
              <a:rPr lang="en-US" dirty="0"/>
              <a:t>----lack of training of LPNs/CNAs is now a greater and more frequently encountered barrier to MOUD provision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compared to SNFs who do not provide MOUD, those who have started providing MOUD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facilitators and perceive these facilitators to be more helpful particularly around mentorship with addiction medicine experts and education on OUD, chronic pain, and buprenorphine prescribing</a:t>
            </a:r>
          </a:p>
          <a:p>
            <a:endParaRPr lang="en-US" dirty="0"/>
          </a:p>
        </p:txBody>
      </p:sp>
      <p:sp>
        <p:nvSpPr>
          <p:cNvPr id="4" name="Slide Number Placeholder 3"/>
          <p:cNvSpPr>
            <a:spLocks noGrp="1"/>
          </p:cNvSpPr>
          <p:nvPr>
            <p:ph type="sldNum" sz="quarter" idx="5"/>
          </p:nvPr>
        </p:nvSpPr>
        <p:spPr/>
        <p:txBody>
          <a:bodyPr/>
          <a:lstStyle/>
          <a:p>
            <a:fld id="{D95807FB-1213-4A92-9A80-793965F70740}" type="slidenum">
              <a:rPr lang="en-US" smtClean="0"/>
              <a:pPr/>
              <a:t>20</a:t>
            </a:fld>
            <a:endParaRPr lang="en-US" dirty="0"/>
          </a:p>
        </p:txBody>
      </p:sp>
    </p:spTree>
    <p:extLst>
      <p:ext uri="{BB962C8B-B14F-4D97-AF65-F5344CB8AC3E}">
        <p14:creationId xmlns:p14="http://schemas.microsoft.com/office/powerpoint/2010/main" val="2385842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implication and next steps?</a:t>
            </a:r>
          </a:p>
          <a:p>
            <a:r>
              <a:rPr lang="en-US" dirty="0"/>
              <a:t>We are working on potential interventions based on barriers and facilitators identified. These include:</a:t>
            </a:r>
          </a:p>
          <a:p>
            <a:r>
              <a:rPr lang="en-US" dirty="0"/>
              <a:t>-----increasing education and training for prescribing providers AND for nursing staff</a:t>
            </a:r>
          </a:p>
          <a:p>
            <a:r>
              <a:rPr lang="en-US" dirty="0"/>
              <a:t>-----increasing collaborations and referral pathways with addiction experts</a:t>
            </a:r>
          </a:p>
          <a:p>
            <a:r>
              <a:rPr lang="en-US" dirty="0"/>
              <a:t>-----continually addressing misinformation and stigma around MOUD provision in post-acute care settings</a:t>
            </a:r>
          </a:p>
        </p:txBody>
      </p:sp>
      <p:sp>
        <p:nvSpPr>
          <p:cNvPr id="4" name="Slide Number Placeholder 3"/>
          <p:cNvSpPr>
            <a:spLocks noGrp="1"/>
          </p:cNvSpPr>
          <p:nvPr>
            <p:ph type="sldNum" sz="quarter" idx="5"/>
          </p:nvPr>
        </p:nvSpPr>
        <p:spPr/>
        <p:txBody>
          <a:bodyPr/>
          <a:lstStyle/>
          <a:p>
            <a:fld id="{D95807FB-1213-4A92-9A80-793965F70740}" type="slidenum">
              <a:rPr lang="en-US" smtClean="0"/>
              <a:pPr/>
              <a:t>21</a:t>
            </a:fld>
            <a:endParaRPr lang="en-US" dirty="0"/>
          </a:p>
        </p:txBody>
      </p:sp>
    </p:spTree>
    <p:extLst>
      <p:ext uri="{BB962C8B-B14F-4D97-AF65-F5344CB8AC3E}">
        <p14:creationId xmlns:p14="http://schemas.microsoft.com/office/powerpoint/2010/main" val="3936721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that we would like to thank our co-authors and the Montefiore SNF Collaborative. </a:t>
            </a:r>
          </a:p>
        </p:txBody>
      </p:sp>
      <p:sp>
        <p:nvSpPr>
          <p:cNvPr id="4" name="Slide Number Placeholder 3"/>
          <p:cNvSpPr>
            <a:spLocks noGrp="1"/>
          </p:cNvSpPr>
          <p:nvPr>
            <p:ph type="sldNum" sz="quarter" idx="5"/>
          </p:nvPr>
        </p:nvSpPr>
        <p:spPr/>
        <p:txBody>
          <a:bodyPr/>
          <a:lstStyle/>
          <a:p>
            <a:fld id="{D95807FB-1213-4A92-9A80-793965F70740}" type="slidenum">
              <a:rPr lang="en-US" smtClean="0"/>
              <a:pPr/>
              <a:t>22</a:t>
            </a:fld>
            <a:endParaRPr lang="en-US" dirty="0"/>
          </a:p>
        </p:txBody>
      </p:sp>
    </p:spTree>
    <p:extLst>
      <p:ext uri="{BB962C8B-B14F-4D97-AF65-F5344CB8AC3E}">
        <p14:creationId xmlns:p14="http://schemas.microsoft.com/office/powerpoint/2010/main" val="322627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2"/>
            <a:ext cx="5618480" cy="4727121"/>
          </a:xfrm>
        </p:spPr>
        <p:txBody>
          <a:bodyPr/>
          <a:lstStyle/>
          <a:p>
            <a:pPr marL="174930" marR="0" lvl="0" indent="-1749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t>3</a:t>
            </a:fld>
            <a:endParaRPr lang="en-US" dirty="0"/>
          </a:p>
        </p:txBody>
      </p:sp>
    </p:spTree>
    <p:extLst>
      <p:ext uri="{BB962C8B-B14F-4D97-AF65-F5344CB8AC3E}">
        <p14:creationId xmlns:p14="http://schemas.microsoft.com/office/powerpoint/2010/main" val="1978863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There have been rising rates of opioid use disorder morbidity and mortality in older adults in the last several years. In addition to rising overdose deaths, we also see increasing rates of hospitalizations for older adults. Some  hospitalizations may be due to complications from their use, or  other opioid associated complications like drug poisonings or polypharmacy. Additionally, many in older adults are also due underlying medical comorbidities associated with aging and unrelated to an underlying use disorder. </a:t>
            </a:r>
          </a:p>
          <a:p>
            <a:pPr marL="0" indent="0">
              <a:buNone/>
            </a:pPr>
            <a:endParaRPr lang="en-US" dirty="0"/>
          </a:p>
          <a:p>
            <a:pPr marL="0" indent="0">
              <a:buNone/>
            </a:pPr>
            <a:r>
              <a:rPr lang="en-US" dirty="0"/>
              <a:t>Furthermore, we are seeing increasing opportunities for medications for opioid use disorder (like buprenorphine or methadone) to be initiated or continued in acute care settings. </a:t>
            </a:r>
          </a:p>
          <a:p>
            <a:pPr marL="0" indent="0">
              <a:buNone/>
            </a:pPr>
            <a:endParaRPr lang="en-US" dirty="0"/>
          </a:p>
          <a:p>
            <a:pPr marL="0" indent="0">
              <a:buNone/>
            </a:pPr>
            <a:r>
              <a:rPr lang="en-US" dirty="0"/>
              <a:t>And these patients either new or stable on MOUD are increasingly requiring post discharge care in skilled nursing facilities for ongoing care. </a:t>
            </a:r>
          </a:p>
          <a:p>
            <a:pPr marL="0" indent="0">
              <a:buNone/>
            </a:pPr>
            <a:endParaRPr lang="en-US" dirty="0"/>
          </a:p>
          <a:p>
            <a:pPr marL="0" indent="0">
              <a:buNone/>
            </a:pPr>
            <a:endParaRPr lang="en-US" dirty="0"/>
          </a:p>
          <a:p>
            <a:pPr marL="0" indent="0">
              <a:buNone/>
            </a:pPr>
            <a:endParaRPr lang="en-US" dirty="0"/>
          </a:p>
          <a:p>
            <a:pPr marL="0" indent="0">
              <a:buNone/>
            </a:pPr>
            <a:r>
              <a:rPr lang="en-US" dirty="0"/>
              <a:t>1) Yang M, </a:t>
            </a:r>
            <a:r>
              <a:rPr lang="en-US" dirty="0" err="1"/>
              <a:t>Beiting</a:t>
            </a:r>
            <a:r>
              <a:rPr lang="en-US" dirty="0"/>
              <a:t> K, Levine S. Barriers to Care for Nursing Home Residents with Substance Use Disorders: A Qualitative Study. J Addict Med. 2023; 17(2): 155-162.</a:t>
            </a:r>
          </a:p>
          <a:p>
            <a:pPr marL="171450" indent="-171450">
              <a:buFontTx/>
              <a:buChar char="-"/>
            </a:pPr>
            <a:r>
              <a:rPr lang="en-US" dirty="0"/>
              <a:t>Staff preparedness: SUD care not routinely taught in nursing school, lack of exposure / first time working with patient population, need education on substance use disorder</a:t>
            </a:r>
          </a:p>
          <a:p>
            <a:pPr marL="171450" indent="-171450">
              <a:buFontTx/>
              <a:buChar char="-"/>
            </a:pPr>
            <a:r>
              <a:rPr lang="en-US" dirty="0"/>
              <a:t>Staff perception: many staff with negative perceptions, described pts as “time intensive, manipulative, aggressive or violent, drug-seeking, scary, unpredictable, challenging, deceptive”</a:t>
            </a:r>
          </a:p>
          <a:p>
            <a:pPr marL="171450" indent="-171450">
              <a:buFontTx/>
              <a:buChar char="-"/>
            </a:pPr>
            <a:r>
              <a:rPr lang="en-US" dirty="0"/>
              <a:t>Lack of resources: inadequate staffing for appropriate monitoring, low-staff-to-resident ratios, delays in dispensing MOUD</a:t>
            </a:r>
          </a:p>
          <a:p>
            <a:pPr marL="0" indent="0">
              <a:buNone/>
            </a:pPr>
            <a:endParaRPr lang="en-US" dirty="0"/>
          </a:p>
          <a:p>
            <a:pPr marL="0" indent="0">
              <a:buNone/>
            </a:pPr>
            <a:r>
              <a:rPr lang="en-US" dirty="0"/>
              <a:t>2) </a:t>
            </a:r>
            <a:r>
              <a:rPr lang="en-US" dirty="0" err="1"/>
              <a:t>Parkhideh</a:t>
            </a:r>
            <a:r>
              <a:rPr lang="en-US" dirty="0"/>
              <a:t> A, </a:t>
            </a:r>
            <a:r>
              <a:rPr lang="en-US" dirty="0" err="1"/>
              <a:t>Beiting</a:t>
            </a:r>
            <a:r>
              <a:rPr lang="en-US" dirty="0"/>
              <a:t> K, Yang M, </a:t>
            </a:r>
            <a:r>
              <a:rPr lang="en-US" dirty="0" err="1"/>
              <a:t>Landi</a:t>
            </a:r>
            <a:r>
              <a:rPr lang="en-US" dirty="0"/>
              <a:t> J, Levine S. Substance Use Disorder Care in Skilled Nursing Facilities: Characterizing Resident Experiences. J Addict Med. 2024; 18(5): 533-539.</a:t>
            </a:r>
          </a:p>
          <a:p>
            <a:pPr marL="0" indent="0">
              <a:buNone/>
            </a:pPr>
            <a:r>
              <a:rPr lang="en-US" dirty="0"/>
              <a:t>19 interviews: 58% prescribed MOUD (of which 47 were methadone and 11 were </a:t>
            </a:r>
            <a:r>
              <a:rPr lang="en-US" dirty="0" err="1"/>
              <a:t>bup</a:t>
            </a:r>
            <a:r>
              <a:rPr lang="en-US" dirty="0"/>
              <a:t>). 30% agreed or strongly agreed with feeling looked down upon and 42% agreed or strongly agreed that use was common in SNF</a:t>
            </a:r>
          </a:p>
          <a:p>
            <a:pPr marL="171450" indent="-171450">
              <a:buFontTx/>
              <a:buChar char="-"/>
            </a:pPr>
            <a:r>
              <a:rPr lang="en-US" dirty="0"/>
              <a:t>SNF can be positive site: when offered access to OUD and counseling; also respect from staff and providers</a:t>
            </a:r>
          </a:p>
          <a:p>
            <a:pPr marL="171450" indent="-171450">
              <a:buFontTx/>
              <a:buChar char="-"/>
            </a:pPr>
            <a:r>
              <a:rPr lang="en-US" dirty="0"/>
              <a:t>Barrier to recovery: widespread use, inaccessibility of MOUD, prevalence of OD, prejudice and stigma</a:t>
            </a:r>
          </a:p>
          <a:p>
            <a:pPr marL="171450" indent="-171450">
              <a:buFontTx/>
              <a:buChar char="-"/>
            </a:pPr>
            <a:r>
              <a:rPr lang="en-US" dirty="0"/>
              <a:t>Lived experiences: Very wide ranges of experiences with MOUD, naloxone, family and community member support</a:t>
            </a:r>
          </a:p>
          <a:p>
            <a:pPr marL="171450" indent="-171450">
              <a:buFontTx/>
              <a:buChar char="-"/>
            </a:pPr>
            <a:r>
              <a:rPr lang="en-US" dirty="0"/>
              <a:t>Needs multiple domains: need more staff consistency with respect/humanity, dissatisfied with knowledge of SUD, feeling bored and limited activities, SW for housing and disability services</a:t>
            </a:r>
          </a:p>
          <a:p>
            <a:pPr marL="228600" indent="-228600">
              <a:buAutoNum type="arabicParenBoth"/>
            </a:pPr>
            <a:endParaRPr lang="en-US" dirty="0"/>
          </a:p>
          <a:p>
            <a:pPr marL="228600" indent="-228600">
              <a:buAutoNum type="arabicParenBoth"/>
            </a:pPr>
            <a:r>
              <a:rPr lang="en-US" dirty="0" err="1"/>
              <a:t>Moyo</a:t>
            </a:r>
            <a:r>
              <a:rPr lang="en-US" dirty="0"/>
              <a:t> et al JAMA network open </a:t>
            </a:r>
          </a:p>
          <a:p>
            <a:pPr marL="228600" indent="-228600">
              <a:buAutoNum type="arabicParenBoth"/>
            </a:pPr>
            <a:endParaRPr lang="en-US" dirty="0"/>
          </a:p>
          <a:p>
            <a:pPr marL="228600" indent="-228600">
              <a:buAutoNum type="arabicParenBoth"/>
            </a:pPr>
            <a:endParaRPr lang="en-US" dirty="0"/>
          </a:p>
        </p:txBody>
      </p:sp>
      <p:sp>
        <p:nvSpPr>
          <p:cNvPr id="4" name="Slide Number Placeholder 3"/>
          <p:cNvSpPr>
            <a:spLocks noGrp="1"/>
          </p:cNvSpPr>
          <p:nvPr>
            <p:ph type="sldNum" sz="quarter" idx="5"/>
          </p:nvPr>
        </p:nvSpPr>
        <p:spPr/>
        <p:txBody>
          <a:bodyPr/>
          <a:lstStyle/>
          <a:p>
            <a:fld id="{D95807FB-1213-4A92-9A80-793965F70740}" type="slidenum">
              <a:rPr lang="en-US" smtClean="0"/>
              <a:pPr/>
              <a:t>4</a:t>
            </a:fld>
            <a:endParaRPr lang="en-US" dirty="0"/>
          </a:p>
        </p:txBody>
      </p:sp>
    </p:spTree>
    <p:extLst>
      <p:ext uri="{BB962C8B-B14F-4D97-AF65-F5344CB8AC3E}">
        <p14:creationId xmlns:p14="http://schemas.microsoft.com/office/powerpoint/2010/main" val="218917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Despite older adults often needing high quality SNF care post discharge, we see ongoing challenges to accessing SNFs for those on MOUD. Patients on MOUD are less likely to find an accepting SNF, despite sending out more referrals, compared to those without MOUD. One study cited that up to 40% of patients with OUD who were recommended for SNF level care were denied admission – higher than the general population – despite several federal and state antidiscrimination laws like the America’s with Disabilities Act which provides protections for people on MOUD in need of ongoing medical services. </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This results in patients often having to choose between going to SNF and forgoing continuation of the MOUD or continuing their MOUD and discharging to the community without the recommended level of care. Additionally, there is limited knowledge about the driving barriers and facilities that can be effectively intervened upon. </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95807FB-1213-4A92-9A80-793965F70740}" type="slidenum">
              <a:rPr lang="en-US" smtClean="0"/>
              <a:pPr/>
              <a:t>5</a:t>
            </a:fld>
            <a:endParaRPr lang="en-US" dirty="0"/>
          </a:p>
        </p:txBody>
      </p:sp>
    </p:spTree>
    <p:extLst>
      <p:ext uri="{BB962C8B-B14F-4D97-AF65-F5344CB8AC3E}">
        <p14:creationId xmlns:p14="http://schemas.microsoft.com/office/powerpoint/2010/main" val="143493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30" indent="-174930">
              <a:buFont typeface="Arial" panose="020B0604020202020204" pitchFamily="34" charset="0"/>
              <a:buChar char="•"/>
            </a:pPr>
            <a:r>
              <a:rPr lang="en-US" dirty="0"/>
              <a:t>Our work aims to better understand the current practice, barriers and facilities of MOUD provision in SNFs and to identify potential interventions to increase access to MOUD in these care settings. </a:t>
            </a:r>
          </a:p>
        </p:txBody>
      </p:sp>
      <p:sp>
        <p:nvSpPr>
          <p:cNvPr id="4" name="Slide Number Placeholder 3"/>
          <p:cNvSpPr>
            <a:spLocks noGrp="1"/>
          </p:cNvSpPr>
          <p:nvPr>
            <p:ph type="sldNum" sz="quarter" idx="5"/>
          </p:nvPr>
        </p:nvSpPr>
        <p:spPr/>
        <p:txBody>
          <a:bodyPr/>
          <a:lstStyle/>
          <a:p>
            <a:fld id="{D95807FB-1213-4A92-9A80-793965F70740}" type="slidenum">
              <a:rPr lang="en-US" smtClean="0"/>
              <a:pPr/>
              <a:t>6</a:t>
            </a:fld>
            <a:endParaRPr lang="en-US" dirty="0"/>
          </a:p>
        </p:txBody>
      </p:sp>
    </p:spTree>
    <p:extLst>
      <p:ext uri="{BB962C8B-B14F-4D97-AF65-F5344CB8AC3E}">
        <p14:creationId xmlns:p14="http://schemas.microsoft.com/office/powerpoint/2010/main" val="1082797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2"/>
            <a:ext cx="5618480" cy="4727121"/>
          </a:xfrm>
        </p:spPr>
        <p:txBody>
          <a:bodyPr/>
          <a:lstStyle/>
          <a:p>
            <a:pPr marL="174930" marR="0" lvl="0" indent="-1749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t>7</a:t>
            </a:fld>
            <a:endParaRPr lang="en-US" dirty="0"/>
          </a:p>
        </p:txBody>
      </p:sp>
    </p:spTree>
    <p:extLst>
      <p:ext uri="{BB962C8B-B14F-4D97-AF65-F5344CB8AC3E}">
        <p14:creationId xmlns:p14="http://schemas.microsoft.com/office/powerpoint/2010/main" val="254485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9E4B5-98A3-7546-2496-399CDBF66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E5F12-49B5-5F14-424C-3855CE370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B1B71-519A-96C1-432A-591ADB5577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Aptos" panose="020B0004020202020204" pitchFamily="34" charset="0"/>
              </a:rPr>
              <a:t>We surveyed 42 SNFs that closely collaborate with the Montefiore Health System across the Hudson Valley and the Bronx NY. We inquired about their current provision of MOUD. We also created a pre-specified list of barriers and facilitators based on the existing literature and our own experience working on addiction consult services in the hospital. We asked each facility to identify the degree to which each was a barrier or facilitator and classified them as either major or moderate.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Aptos" panose="020B0004020202020204" pitchFamily="34" charset="0"/>
              </a:rPr>
              <a:t>We classified</a:t>
            </a:r>
            <a:r>
              <a:rPr lang="en-US" sz="1200" dirty="0">
                <a:effectLst/>
                <a:ea typeface="Aptos" panose="020B0004020202020204" pitchFamily="34" charset="0"/>
              </a:rPr>
              <a:t> facilitators as somewhat or extremely helpful or other (includes: not helpful, neutral, minimally helpful)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asked them to identify whether barriers and facilitators [from a pre-specified list that we created from literature search and our own experience were either moderate or major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B3E10110-278B-3F17-B535-96F164E7EFE0}"/>
              </a:ext>
            </a:extLst>
          </p:cNvPr>
          <p:cNvSpPr>
            <a:spLocks noGrp="1"/>
          </p:cNvSpPr>
          <p:nvPr>
            <p:ph type="sldNum" sz="quarter" idx="5"/>
          </p:nvPr>
        </p:nvSpPr>
        <p:spPr/>
        <p:txBody>
          <a:bodyPr/>
          <a:lstStyle/>
          <a:p>
            <a:fld id="{D95807FB-1213-4A92-9A80-793965F70740}" type="slidenum">
              <a:rPr lang="en-US" smtClean="0"/>
              <a:pPr/>
              <a:t>8</a:t>
            </a:fld>
            <a:endParaRPr lang="en-US" dirty="0"/>
          </a:p>
        </p:txBody>
      </p:sp>
    </p:spTree>
    <p:extLst>
      <p:ext uri="{BB962C8B-B14F-4D97-AF65-F5344CB8AC3E}">
        <p14:creationId xmlns:p14="http://schemas.microsoft.com/office/powerpoint/2010/main" val="1639102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was sent to SNF leadership via email and IRB approved</a:t>
            </a:r>
          </a:p>
        </p:txBody>
      </p:sp>
      <p:sp>
        <p:nvSpPr>
          <p:cNvPr id="4" name="Slide Number Placeholder 3"/>
          <p:cNvSpPr>
            <a:spLocks noGrp="1"/>
          </p:cNvSpPr>
          <p:nvPr>
            <p:ph type="sldNum" sz="quarter" idx="5"/>
          </p:nvPr>
        </p:nvSpPr>
        <p:spPr/>
        <p:txBody>
          <a:bodyPr/>
          <a:lstStyle/>
          <a:p>
            <a:fld id="{D95807FB-1213-4A92-9A80-793965F70740}" type="slidenum">
              <a:rPr lang="en-US" smtClean="0"/>
              <a:pPr/>
              <a:t>9</a:t>
            </a:fld>
            <a:endParaRPr lang="en-US" dirty="0"/>
          </a:p>
        </p:txBody>
      </p:sp>
    </p:spTree>
    <p:extLst>
      <p:ext uri="{BB962C8B-B14F-4D97-AF65-F5344CB8AC3E}">
        <p14:creationId xmlns:p14="http://schemas.microsoft.com/office/powerpoint/2010/main" val="1581142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437F28-2B54-6546-9532-D080DF8ECF5D}"/>
              </a:ext>
            </a:extLst>
          </p:cNvPr>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8028E517-1ABB-CD4F-9D9E-9DF933B114DE}"/>
              </a:ext>
            </a:extLst>
          </p:cNvPr>
          <p:cNvSpPr>
            <a:spLocks noGrp="1"/>
          </p:cNvSpPr>
          <p:nvPr>
            <p:ph type="body" sz="quarter" idx="10" hasCustomPrompt="1"/>
          </p:nvPr>
        </p:nvSpPr>
        <p:spPr>
          <a:xfrm>
            <a:off x="1112360" y="3970142"/>
            <a:ext cx="9920825" cy="757129"/>
          </a:xfrm>
          <a:prstGeom prst="rect">
            <a:avLst/>
          </a:prstGeom>
        </p:spPr>
        <p:txBody>
          <a:bodyPr/>
          <a:lstStyle>
            <a:lvl1pPr marL="0" indent="0" algn="l">
              <a:lnSpc>
                <a:spcPct val="80000"/>
              </a:lnSpc>
              <a:buNone/>
              <a:defRPr sz="2200" cap="all" baseline="0">
                <a:solidFill>
                  <a:schemeClr val="bg1"/>
                </a:solidFill>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Title Slide Subhead</a:t>
            </a:r>
          </a:p>
        </p:txBody>
      </p:sp>
      <p:sp>
        <p:nvSpPr>
          <p:cNvPr id="6" name="Title 1">
            <a:extLst>
              <a:ext uri="{FF2B5EF4-FFF2-40B4-BE49-F238E27FC236}">
                <a16:creationId xmlns:a16="http://schemas.microsoft.com/office/drawing/2014/main" id="{140261F3-4518-4440-B033-2F85A1918387}"/>
              </a:ext>
            </a:extLst>
          </p:cNvPr>
          <p:cNvSpPr>
            <a:spLocks noGrp="1"/>
          </p:cNvSpPr>
          <p:nvPr>
            <p:ph type="title" hasCustomPrompt="1"/>
          </p:nvPr>
        </p:nvSpPr>
        <p:spPr>
          <a:xfrm>
            <a:off x="1112361" y="3079820"/>
            <a:ext cx="9920824" cy="757130"/>
          </a:xfrm>
        </p:spPr>
        <p:txBody>
          <a:bodyPr anchor="b" anchorCtr="0"/>
          <a:lstStyle>
            <a:lvl1pPr>
              <a:lnSpc>
                <a:spcPct val="80000"/>
              </a:lnSpc>
              <a:defRPr sz="5400">
                <a:solidFill>
                  <a:schemeClr val="bg1"/>
                </a:solidFill>
                <a:latin typeface="Times New Roman" panose="02020603050405020304" pitchFamily="18" charset="0"/>
                <a:cs typeface="Times New Roman" panose="02020603050405020304" pitchFamily="18" charset="0"/>
              </a:defRPr>
            </a:lvl1pPr>
          </a:lstStyle>
          <a:p>
            <a:r>
              <a:rPr lang="en-US" dirty="0"/>
              <a:t>Click to Edit Title Slide Headline</a:t>
            </a:r>
          </a:p>
        </p:txBody>
      </p:sp>
      <p:pic>
        <p:nvPicPr>
          <p:cNvPr id="8" name="Picture 7">
            <a:extLst>
              <a:ext uri="{FF2B5EF4-FFF2-40B4-BE49-F238E27FC236}">
                <a16:creationId xmlns:a16="http://schemas.microsoft.com/office/drawing/2014/main" id="{EA788106-B719-2C4C-8C6D-73CFADB848D9}"/>
              </a:ext>
            </a:extLst>
          </p:cNvPr>
          <p:cNvPicPr>
            <a:picLocks noChangeAspect="1"/>
          </p:cNvPicPr>
          <p:nvPr userDrawn="1"/>
        </p:nvPicPr>
        <p:blipFill>
          <a:blip r:embed="rId2"/>
          <a:srcRect/>
          <a:stretch/>
        </p:blipFill>
        <p:spPr>
          <a:xfrm>
            <a:off x="9133817" y="6211698"/>
            <a:ext cx="2660854" cy="240216"/>
          </a:xfrm>
          <a:prstGeom prst="rect">
            <a:avLst/>
          </a:prstGeom>
        </p:spPr>
      </p:pic>
    </p:spTree>
    <p:extLst>
      <p:ext uri="{BB962C8B-B14F-4D97-AF65-F5344CB8AC3E}">
        <p14:creationId xmlns:p14="http://schemas.microsoft.com/office/powerpoint/2010/main" val="377301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ayout 3 - Image Only">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A6FCEF86-1F47-E941-B72C-8FBDE06D7637}"/>
              </a:ext>
            </a:extLst>
          </p:cNvPr>
          <p:cNvSpPr>
            <a:spLocks noGrp="1"/>
          </p:cNvSpPr>
          <p:nvPr>
            <p:ph type="pic" sz="quarter" idx="11"/>
          </p:nvPr>
        </p:nvSpPr>
        <p:spPr>
          <a:xfrm>
            <a:off x="2674914" y="1407479"/>
            <a:ext cx="6838996" cy="4401424"/>
          </a:xfrm>
          <a:prstGeom prst="rect">
            <a:avLst/>
          </a:prstGeom>
        </p:spPr>
        <p:txBody>
          <a:bodyPr/>
          <a:lstStyle>
            <a:lvl1pPr marL="0" indent="0" algn="ctr">
              <a:buFont typeface="Arial" panose="020B0604020202020204" pitchFamily="34" charset="0"/>
              <a:buNone/>
              <a:defRPr sz="2400">
                <a:latin typeface="Arial" panose="020B0604020202020204" pitchFamily="34" charset="0"/>
                <a:cs typeface="Arial" panose="020B0604020202020204" pitchFamily="34" charset="0"/>
              </a:defRPr>
            </a:lvl1pPr>
          </a:lstStyle>
          <a:p>
            <a:endParaRPr lang="en-US" dirty="0"/>
          </a:p>
        </p:txBody>
      </p:sp>
      <p:pic>
        <p:nvPicPr>
          <p:cNvPr id="5" name="Picture 4">
            <a:extLst>
              <a:ext uri="{FF2B5EF4-FFF2-40B4-BE49-F238E27FC236}">
                <a16:creationId xmlns:a16="http://schemas.microsoft.com/office/drawing/2014/main" id="{DF690D4E-682D-1342-A12E-20E195A778CB}"/>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110339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59" y="1406105"/>
            <a:ext cx="5165731" cy="351194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5" y="1406105"/>
            <a:ext cx="5165853" cy="351197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02994"/>
            <a:ext cx="10969943" cy="486287"/>
          </a:xfrm>
        </p:spPr>
        <p:txBody>
          <a:bodyPr/>
          <a:lstStyle>
            <a:lvl1pPr>
              <a:lnSpc>
                <a:spcPct val="80000"/>
              </a:lnSpc>
              <a:defRPr sz="3200" b="0" i="0">
                <a:solidFill>
                  <a:schemeClr val="tx2"/>
                </a:solidFill>
              </a:defRPr>
            </a:lvl1pPr>
          </a:lstStyle>
          <a:p>
            <a:r>
              <a:rPr lang="en-US" dirty="0"/>
              <a:t>Click to Edit Headline</a:t>
            </a:r>
          </a:p>
        </p:txBody>
      </p:sp>
      <p:sp>
        <p:nvSpPr>
          <p:cNvPr id="6" name="Text Placeholder 10">
            <a:extLst>
              <a:ext uri="{FF2B5EF4-FFF2-40B4-BE49-F238E27FC236}">
                <a16:creationId xmlns:a16="http://schemas.microsoft.com/office/drawing/2014/main" id="{9354737B-6B41-9245-B53D-36DC1578BDDC}"/>
              </a:ext>
            </a:extLst>
          </p:cNvPr>
          <p:cNvSpPr>
            <a:spLocks noGrp="1"/>
          </p:cNvSpPr>
          <p:nvPr>
            <p:ph type="body" sz="quarter" idx="12"/>
          </p:nvPr>
        </p:nvSpPr>
        <p:spPr>
          <a:xfrm>
            <a:off x="731959" y="5026090"/>
            <a:ext cx="5165731" cy="959074"/>
          </a:xfrm>
          <a:prstGeom prst="rect">
            <a:avLst/>
          </a:prstGeom>
        </p:spPr>
        <p:txBody>
          <a:bodyPr lIns="0"/>
          <a:lstStyle>
            <a:lvl1pPr marL="0" indent="0">
              <a:lnSpc>
                <a:spcPct val="100000"/>
              </a:lnSpc>
              <a:buNone/>
              <a:defRPr sz="1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endParaRPr lang="en-US" dirty="0"/>
          </a:p>
        </p:txBody>
      </p:sp>
      <p:sp>
        <p:nvSpPr>
          <p:cNvPr id="9" name="Text Placeholder 10">
            <a:extLst>
              <a:ext uri="{FF2B5EF4-FFF2-40B4-BE49-F238E27FC236}">
                <a16:creationId xmlns:a16="http://schemas.microsoft.com/office/drawing/2014/main" id="{9463FB99-E188-FE4F-89DF-47A3F8FFB557}"/>
              </a:ext>
            </a:extLst>
          </p:cNvPr>
          <p:cNvSpPr>
            <a:spLocks noGrp="1"/>
          </p:cNvSpPr>
          <p:nvPr>
            <p:ph type="body" sz="quarter" idx="13"/>
          </p:nvPr>
        </p:nvSpPr>
        <p:spPr>
          <a:xfrm>
            <a:off x="6291013" y="5026090"/>
            <a:ext cx="5165853" cy="959074"/>
          </a:xfrm>
          <a:prstGeom prst="rect">
            <a:avLst/>
          </a:prstGeom>
        </p:spPr>
        <p:txBody>
          <a:bodyPr lIns="0"/>
          <a:lstStyle>
            <a:lvl1pPr marL="0" indent="0">
              <a:lnSpc>
                <a:spcPct val="100000"/>
              </a:lnSpc>
              <a:buNone/>
              <a:defRPr sz="1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endParaRPr lang="en-US" dirty="0"/>
          </a:p>
        </p:txBody>
      </p:sp>
      <p:pic>
        <p:nvPicPr>
          <p:cNvPr id="10" name="Picture 9">
            <a:extLst>
              <a:ext uri="{FF2B5EF4-FFF2-40B4-BE49-F238E27FC236}">
                <a16:creationId xmlns:a16="http://schemas.microsoft.com/office/drawing/2014/main" id="{C84846D3-8DF6-EA4F-83AC-59EFB1829F30}"/>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353391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Layout 5">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3244" y="1764921"/>
            <a:ext cx="3313676" cy="2864583"/>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dirty="0"/>
          </a:p>
          <a:p>
            <a:endParaRPr lang="en-US" dirty="0"/>
          </a:p>
        </p:txBody>
      </p:sp>
      <p:sp>
        <p:nvSpPr>
          <p:cNvPr id="8" name="Picture Placeholder 7"/>
          <p:cNvSpPr>
            <a:spLocks noGrp="1"/>
          </p:cNvSpPr>
          <p:nvPr>
            <p:ph type="pic" sz="quarter" idx="11"/>
          </p:nvPr>
        </p:nvSpPr>
        <p:spPr>
          <a:xfrm>
            <a:off x="4433412" y="1764921"/>
            <a:ext cx="3313676" cy="2864608"/>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dirty="0"/>
          </a:p>
          <a:p>
            <a:endParaRPr lang="en-US" dirty="0"/>
          </a:p>
        </p:txBody>
      </p:sp>
      <p:sp>
        <p:nvSpPr>
          <p:cNvPr id="2" name="Title 1"/>
          <p:cNvSpPr>
            <a:spLocks noGrp="1"/>
          </p:cNvSpPr>
          <p:nvPr>
            <p:ph type="title" hasCustomPrompt="1"/>
          </p:nvPr>
        </p:nvSpPr>
        <p:spPr>
          <a:xfrm>
            <a:off x="609441" y="602994"/>
            <a:ext cx="10969943" cy="486287"/>
          </a:xfrm>
        </p:spPr>
        <p:txBody>
          <a:bodyPr/>
          <a:lstStyle>
            <a:lvl1pPr>
              <a:lnSpc>
                <a:spcPct val="80000"/>
              </a:lnSpc>
              <a:defRPr sz="3200" b="0">
                <a:solidFill>
                  <a:schemeClr val="tx2"/>
                </a:solidFill>
              </a:defRPr>
            </a:lvl1pPr>
          </a:lstStyle>
          <a:p>
            <a:r>
              <a:rPr lang="en-US" dirty="0"/>
              <a:t>Click to Edit Headline</a:t>
            </a:r>
          </a:p>
        </p:txBody>
      </p:sp>
      <p:sp>
        <p:nvSpPr>
          <p:cNvPr id="6" name="Picture Placeholder 5"/>
          <p:cNvSpPr>
            <a:spLocks noGrp="1"/>
          </p:cNvSpPr>
          <p:nvPr>
            <p:ph type="pic" sz="quarter" idx="12"/>
          </p:nvPr>
        </p:nvSpPr>
        <p:spPr>
          <a:xfrm>
            <a:off x="8133580" y="1764921"/>
            <a:ext cx="3313676" cy="2864608"/>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dirty="0"/>
          </a:p>
          <a:p>
            <a:endParaRPr lang="en-US" dirty="0"/>
          </a:p>
        </p:txBody>
      </p:sp>
      <p:sp>
        <p:nvSpPr>
          <p:cNvPr id="9" name="Text Placeholder 10">
            <a:extLst>
              <a:ext uri="{FF2B5EF4-FFF2-40B4-BE49-F238E27FC236}">
                <a16:creationId xmlns:a16="http://schemas.microsoft.com/office/drawing/2014/main" id="{FA0BAC2F-0C67-0B47-B2A5-8720338361B4}"/>
              </a:ext>
            </a:extLst>
          </p:cNvPr>
          <p:cNvSpPr>
            <a:spLocks noGrp="1"/>
          </p:cNvSpPr>
          <p:nvPr>
            <p:ph type="body" sz="quarter" idx="13"/>
          </p:nvPr>
        </p:nvSpPr>
        <p:spPr>
          <a:xfrm>
            <a:off x="733244" y="4744279"/>
            <a:ext cx="3313676" cy="1217133"/>
          </a:xfrm>
          <a:prstGeom prst="rect">
            <a:avLst/>
          </a:prstGeom>
        </p:spPr>
        <p:txBody>
          <a:bodyPr lIns="0"/>
          <a:lstStyle>
            <a:lvl1pPr marL="0" indent="0">
              <a:lnSpc>
                <a:spcPct val="100000"/>
              </a:lnSpc>
              <a:buFont typeface="Arial" panose="020B0604020202020204" pitchFamily="34" charset="0"/>
              <a:buNone/>
              <a:defRPr sz="1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endParaRPr lang="en-US" dirty="0"/>
          </a:p>
        </p:txBody>
      </p:sp>
      <p:sp>
        <p:nvSpPr>
          <p:cNvPr id="10" name="Text Placeholder 10">
            <a:extLst>
              <a:ext uri="{FF2B5EF4-FFF2-40B4-BE49-F238E27FC236}">
                <a16:creationId xmlns:a16="http://schemas.microsoft.com/office/drawing/2014/main" id="{137EB6DD-489C-CE4C-BA4F-C12EC87E0B33}"/>
              </a:ext>
            </a:extLst>
          </p:cNvPr>
          <p:cNvSpPr>
            <a:spLocks noGrp="1"/>
          </p:cNvSpPr>
          <p:nvPr>
            <p:ph type="body" sz="quarter" idx="14"/>
          </p:nvPr>
        </p:nvSpPr>
        <p:spPr>
          <a:xfrm>
            <a:off x="4433412" y="4744279"/>
            <a:ext cx="3313676" cy="1217133"/>
          </a:xfrm>
          <a:prstGeom prst="rect">
            <a:avLst/>
          </a:prstGeom>
        </p:spPr>
        <p:txBody>
          <a:bodyPr lIns="0"/>
          <a:lstStyle>
            <a:lvl1pPr marL="0" indent="0">
              <a:lnSpc>
                <a:spcPct val="100000"/>
              </a:lnSpc>
              <a:buNone/>
              <a:defRPr sz="1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endParaRPr lang="en-US" dirty="0"/>
          </a:p>
        </p:txBody>
      </p:sp>
      <p:sp>
        <p:nvSpPr>
          <p:cNvPr id="11" name="Text Placeholder 10">
            <a:extLst>
              <a:ext uri="{FF2B5EF4-FFF2-40B4-BE49-F238E27FC236}">
                <a16:creationId xmlns:a16="http://schemas.microsoft.com/office/drawing/2014/main" id="{5E5BDEA2-9078-BE45-8308-0F5EF3946571}"/>
              </a:ext>
            </a:extLst>
          </p:cNvPr>
          <p:cNvSpPr>
            <a:spLocks noGrp="1"/>
          </p:cNvSpPr>
          <p:nvPr>
            <p:ph type="body" sz="quarter" idx="15"/>
          </p:nvPr>
        </p:nvSpPr>
        <p:spPr>
          <a:xfrm>
            <a:off x="8133580" y="4744279"/>
            <a:ext cx="3313676" cy="1217133"/>
          </a:xfrm>
          <a:prstGeom prst="rect">
            <a:avLst/>
          </a:prstGeom>
        </p:spPr>
        <p:txBody>
          <a:bodyPr lIns="0"/>
          <a:lstStyle>
            <a:lvl1pPr marL="0" indent="0">
              <a:lnSpc>
                <a:spcPct val="100000"/>
              </a:lnSpc>
              <a:buNone/>
              <a:defRPr sz="16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endParaRPr lang="en-US" dirty="0"/>
          </a:p>
        </p:txBody>
      </p:sp>
      <p:pic>
        <p:nvPicPr>
          <p:cNvPr id="12" name="Picture 11">
            <a:extLst>
              <a:ext uri="{FF2B5EF4-FFF2-40B4-BE49-F238E27FC236}">
                <a16:creationId xmlns:a16="http://schemas.microsoft.com/office/drawing/2014/main" id="{8BCE29F1-ECF2-3641-9292-B89642788F0B}"/>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1584001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ayout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BEDD13-0BDC-D742-B165-74E8A7FEF54E}"/>
              </a:ext>
            </a:extLst>
          </p:cNvPr>
          <p:cNvSpPr/>
          <p:nvPr userDrawn="1"/>
        </p:nvSpPr>
        <p:spPr>
          <a:xfrm>
            <a:off x="0" y="0"/>
            <a:ext cx="459537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4B0BEEE9-C4DC-AF41-B688-2BC8764C760D}"/>
              </a:ext>
            </a:extLst>
          </p:cNvPr>
          <p:cNvSpPr>
            <a:spLocks noGrp="1"/>
          </p:cNvSpPr>
          <p:nvPr>
            <p:ph type="title" hasCustomPrompt="1"/>
          </p:nvPr>
        </p:nvSpPr>
        <p:spPr>
          <a:xfrm>
            <a:off x="609441" y="2937537"/>
            <a:ext cx="3555057" cy="880242"/>
          </a:xfrm>
        </p:spPr>
        <p:txBody>
          <a:bodyPr/>
          <a:lstStyle>
            <a:lvl1pPr algn="l">
              <a:defRPr>
                <a:solidFill>
                  <a:schemeClr val="bg1"/>
                </a:solidFill>
              </a:defRPr>
            </a:lvl1pPr>
          </a:lstStyle>
          <a:p>
            <a:r>
              <a:rPr lang="en-US" dirty="0"/>
              <a:t>Click to Edit Headline</a:t>
            </a:r>
          </a:p>
        </p:txBody>
      </p:sp>
      <p:sp>
        <p:nvSpPr>
          <p:cNvPr id="4" name="Text Placeholder 10">
            <a:extLst>
              <a:ext uri="{FF2B5EF4-FFF2-40B4-BE49-F238E27FC236}">
                <a16:creationId xmlns:a16="http://schemas.microsoft.com/office/drawing/2014/main" id="{730BCAB6-34A6-1A49-83FD-384C27B90C74}"/>
              </a:ext>
            </a:extLst>
          </p:cNvPr>
          <p:cNvSpPr>
            <a:spLocks noGrp="1"/>
          </p:cNvSpPr>
          <p:nvPr>
            <p:ph type="body" sz="quarter" idx="11" hasCustomPrompt="1"/>
          </p:nvPr>
        </p:nvSpPr>
        <p:spPr>
          <a:xfrm>
            <a:off x="4903308" y="2937537"/>
            <a:ext cx="6506814" cy="880242"/>
          </a:xfrm>
          <a:prstGeom prst="rect">
            <a:avLst/>
          </a:prstGeom>
        </p:spPr>
        <p:txBody>
          <a:bodyPr anchor="ctr" anchorCtr="0"/>
          <a:lstStyle>
            <a:lvl1pPr>
              <a:defRPr sz="27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bullet text</a:t>
            </a:r>
          </a:p>
        </p:txBody>
      </p:sp>
      <p:pic>
        <p:nvPicPr>
          <p:cNvPr id="6" name="Picture 5">
            <a:extLst>
              <a:ext uri="{FF2B5EF4-FFF2-40B4-BE49-F238E27FC236}">
                <a16:creationId xmlns:a16="http://schemas.microsoft.com/office/drawing/2014/main" id="{E4643296-5DE7-F44D-8049-AF401E322CB1}"/>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4285680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EEE9-C4DC-AF41-B688-2BC8764C760D}"/>
              </a:ext>
            </a:extLst>
          </p:cNvPr>
          <p:cNvSpPr>
            <a:spLocks noGrp="1"/>
          </p:cNvSpPr>
          <p:nvPr>
            <p:ph type="title" hasCustomPrompt="1"/>
          </p:nvPr>
        </p:nvSpPr>
        <p:spPr>
          <a:xfrm>
            <a:off x="609441" y="2937537"/>
            <a:ext cx="3555057" cy="880242"/>
          </a:xfrm>
        </p:spPr>
        <p:txBody>
          <a:bodyPr/>
          <a:lstStyle>
            <a:lvl1pPr algn="l">
              <a:defRPr>
                <a:solidFill>
                  <a:schemeClr val="tx2"/>
                </a:solidFill>
              </a:defRPr>
            </a:lvl1pPr>
          </a:lstStyle>
          <a:p>
            <a:r>
              <a:rPr lang="en-US" dirty="0"/>
              <a:t>Click to Edit Headline</a:t>
            </a:r>
          </a:p>
        </p:txBody>
      </p:sp>
      <p:sp>
        <p:nvSpPr>
          <p:cNvPr id="4" name="Text Placeholder 10">
            <a:extLst>
              <a:ext uri="{FF2B5EF4-FFF2-40B4-BE49-F238E27FC236}">
                <a16:creationId xmlns:a16="http://schemas.microsoft.com/office/drawing/2014/main" id="{730BCAB6-34A6-1A49-83FD-384C27B90C74}"/>
              </a:ext>
            </a:extLst>
          </p:cNvPr>
          <p:cNvSpPr>
            <a:spLocks noGrp="1"/>
          </p:cNvSpPr>
          <p:nvPr>
            <p:ph type="body" sz="quarter" idx="11" hasCustomPrompt="1"/>
          </p:nvPr>
        </p:nvSpPr>
        <p:spPr>
          <a:xfrm>
            <a:off x="4903308" y="2937537"/>
            <a:ext cx="6506814" cy="880242"/>
          </a:xfrm>
          <a:prstGeom prst="rect">
            <a:avLst/>
          </a:prstGeom>
        </p:spPr>
        <p:txBody>
          <a:bodyPr anchor="ctr" anchorCtr="0"/>
          <a:lstStyle>
            <a:lvl1pPr algn="l">
              <a:defRPr sz="27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bullet text</a:t>
            </a:r>
          </a:p>
        </p:txBody>
      </p:sp>
      <p:cxnSp>
        <p:nvCxnSpPr>
          <p:cNvPr id="6" name="Straight Connector 5">
            <a:extLst>
              <a:ext uri="{FF2B5EF4-FFF2-40B4-BE49-F238E27FC236}">
                <a16:creationId xmlns:a16="http://schemas.microsoft.com/office/drawing/2014/main" id="{B1FAE0D5-23E1-3E40-89FF-17820070C789}"/>
              </a:ext>
            </a:extLst>
          </p:cNvPr>
          <p:cNvCxnSpPr/>
          <p:nvPr userDrawn="1"/>
        </p:nvCxnSpPr>
        <p:spPr>
          <a:xfrm>
            <a:off x="4498428" y="599092"/>
            <a:ext cx="0" cy="573864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D290E969-EEB3-7248-B0B5-AA349E1D89A9}"/>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454504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E77BB5-CBAD-663E-B8B0-20EDA105E6C9}"/>
              </a:ext>
            </a:extLst>
          </p:cNvPr>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EDF694-0707-75FC-7E82-6429CA97EF93}"/>
              </a:ext>
            </a:extLst>
          </p:cNvPr>
          <p:cNvPicPr>
            <a:picLocks noChangeAspect="1"/>
          </p:cNvPicPr>
          <p:nvPr userDrawn="1"/>
        </p:nvPicPr>
        <p:blipFill>
          <a:blip r:embed="rId2"/>
          <a:srcRect/>
          <a:stretch/>
        </p:blipFill>
        <p:spPr>
          <a:xfrm>
            <a:off x="2259679" y="3032009"/>
            <a:ext cx="7669465" cy="692382"/>
          </a:xfrm>
          <a:prstGeom prst="rect">
            <a:avLst/>
          </a:prstGeom>
        </p:spPr>
      </p:pic>
    </p:spTree>
    <p:extLst>
      <p:ext uri="{BB962C8B-B14F-4D97-AF65-F5344CB8AC3E}">
        <p14:creationId xmlns:p14="http://schemas.microsoft.com/office/powerpoint/2010/main" val="1182647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9EC2F-9B03-204D-81E3-911F6E64AB28}"/>
              </a:ext>
            </a:extLst>
          </p:cNvPr>
          <p:cNvPicPr>
            <a:picLocks noChangeAspect="1"/>
          </p:cNvPicPr>
          <p:nvPr userDrawn="1"/>
        </p:nvPicPr>
        <p:blipFill>
          <a:blip r:embed="rId2"/>
          <a:srcRect/>
          <a:stretch/>
        </p:blipFill>
        <p:spPr>
          <a:xfrm>
            <a:off x="2259679" y="3032009"/>
            <a:ext cx="7669465" cy="692382"/>
          </a:xfrm>
          <a:prstGeom prst="rect">
            <a:avLst/>
          </a:prstGeom>
        </p:spPr>
      </p:pic>
    </p:spTree>
    <p:extLst>
      <p:ext uri="{BB962C8B-B14F-4D97-AF65-F5344CB8AC3E}">
        <p14:creationId xmlns:p14="http://schemas.microsoft.com/office/powerpoint/2010/main" val="3460071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213246-291B-8D46-B083-EC31CEEAB337}"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7A01D-7E2C-394C-8298-7891E1278B5D}" type="slidenum">
              <a:rPr lang="en-US" smtClean="0"/>
              <a:t>‹#›</a:t>
            </a:fld>
            <a:endParaRPr lang="en-US"/>
          </a:p>
        </p:txBody>
      </p:sp>
    </p:spTree>
    <p:extLst>
      <p:ext uri="{BB962C8B-B14F-4D97-AF65-F5344CB8AC3E}">
        <p14:creationId xmlns:p14="http://schemas.microsoft.com/office/powerpoint/2010/main" val="224092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02994"/>
            <a:ext cx="10969943" cy="486287"/>
          </a:xfrm>
        </p:spPr>
        <p:txBody>
          <a:bodyPr/>
          <a:lstStyle>
            <a:lvl1pPr>
              <a:lnSpc>
                <a:spcPct val="80000"/>
              </a:lnSpc>
              <a:defRPr sz="3200" b="0">
                <a:solidFill>
                  <a:schemeClr val="tx2"/>
                </a:solidFill>
              </a:defRPr>
            </a:lvl1pPr>
          </a:lstStyle>
          <a:p>
            <a:r>
              <a:rPr lang="en-US" dirty="0"/>
              <a:t>Click to Edit Headline</a:t>
            </a:r>
          </a:p>
        </p:txBody>
      </p:sp>
      <p:sp>
        <p:nvSpPr>
          <p:cNvPr id="11" name="Text Placeholder 10">
            <a:extLst>
              <a:ext uri="{FF2B5EF4-FFF2-40B4-BE49-F238E27FC236}">
                <a16:creationId xmlns:a16="http://schemas.microsoft.com/office/drawing/2014/main" id="{419C2E9D-0E14-B547-BF78-D7A550FA13B8}"/>
              </a:ext>
            </a:extLst>
          </p:cNvPr>
          <p:cNvSpPr>
            <a:spLocks noGrp="1"/>
          </p:cNvSpPr>
          <p:nvPr>
            <p:ph type="body" sz="quarter" idx="10" hasCustomPrompt="1"/>
          </p:nvPr>
        </p:nvSpPr>
        <p:spPr>
          <a:xfrm>
            <a:off x="609600" y="1406106"/>
            <a:ext cx="10969625" cy="4478328"/>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25ACD30-9504-FC40-A66D-A7E8D9BB4828}"/>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121682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head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02994"/>
            <a:ext cx="10969943" cy="486287"/>
          </a:xfrm>
        </p:spPr>
        <p:txBody>
          <a:bodyPr/>
          <a:lstStyle>
            <a:lvl1pPr>
              <a:lnSpc>
                <a:spcPct val="80000"/>
              </a:lnSpc>
              <a:defRPr sz="3200" b="0">
                <a:solidFill>
                  <a:schemeClr val="tx2"/>
                </a:solidFill>
              </a:defRPr>
            </a:lvl1pPr>
          </a:lstStyle>
          <a:p>
            <a:r>
              <a:rPr lang="en-US" dirty="0"/>
              <a:t>Click to Edit Headline</a:t>
            </a:r>
          </a:p>
        </p:txBody>
      </p:sp>
      <p:sp>
        <p:nvSpPr>
          <p:cNvPr id="6" name="Text Placeholder 5"/>
          <p:cNvSpPr>
            <a:spLocks noGrp="1"/>
          </p:cNvSpPr>
          <p:nvPr>
            <p:ph type="body" sz="quarter" idx="10" hasCustomPrompt="1"/>
          </p:nvPr>
        </p:nvSpPr>
        <p:spPr>
          <a:xfrm>
            <a:off x="609600" y="1228356"/>
            <a:ext cx="10969625" cy="363176"/>
          </a:xfrm>
          <a:prstGeom prst="rect">
            <a:avLst/>
          </a:prstGeom>
        </p:spPr>
        <p:txBody>
          <a:bodyPr>
            <a:spAutoFit/>
          </a:bodyPr>
          <a:lstStyle>
            <a:lvl1pPr marL="0" indent="0">
              <a:lnSpc>
                <a:spcPct val="80000"/>
              </a:lnSpc>
              <a:buNone/>
              <a:defRPr sz="2200" cap="all" baseline="0">
                <a:solidFill>
                  <a:schemeClr val="tx2"/>
                </a:solidFill>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SUBHEAD</a:t>
            </a:r>
          </a:p>
        </p:txBody>
      </p:sp>
      <p:sp>
        <p:nvSpPr>
          <p:cNvPr id="7" name="Text Placeholder 10">
            <a:extLst>
              <a:ext uri="{FF2B5EF4-FFF2-40B4-BE49-F238E27FC236}">
                <a16:creationId xmlns:a16="http://schemas.microsoft.com/office/drawing/2014/main" id="{376F3859-9871-9745-B855-00EC227F3277}"/>
              </a:ext>
            </a:extLst>
          </p:cNvPr>
          <p:cNvSpPr>
            <a:spLocks noGrp="1"/>
          </p:cNvSpPr>
          <p:nvPr>
            <p:ph type="body" sz="quarter" idx="11" hasCustomPrompt="1"/>
          </p:nvPr>
        </p:nvSpPr>
        <p:spPr>
          <a:xfrm>
            <a:off x="609600" y="1905802"/>
            <a:ext cx="10969625" cy="3967874"/>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C2036E4-D5EB-E846-9914-C680C37AD2C7}"/>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231027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2784A-7F11-5540-BA9B-7156BB8CDCCF}"/>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407206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D71E45-5AD5-1748-9B94-82D31AE19847}"/>
              </a:ext>
            </a:extLst>
          </p:cNvPr>
          <p:cNvSpPr>
            <a:spLocks noGrp="1"/>
          </p:cNvSpPr>
          <p:nvPr>
            <p:ph type="title" hasCustomPrompt="1"/>
          </p:nvPr>
        </p:nvSpPr>
        <p:spPr>
          <a:xfrm>
            <a:off x="1112361" y="2747421"/>
            <a:ext cx="9920074" cy="1421928"/>
          </a:xfrm>
        </p:spPr>
        <p:txBody>
          <a:bodyPr anchor="ctr"/>
          <a:lstStyle>
            <a:lvl1pPr>
              <a:lnSpc>
                <a:spcPct val="80000"/>
              </a:lnSpc>
              <a:defRPr sz="5400">
                <a:solidFill>
                  <a:schemeClr val="tx2"/>
                </a:solidFill>
                <a:latin typeface="Times New Roman" panose="02020603050405020304" pitchFamily="18" charset="0"/>
                <a:cs typeface="Times New Roman" panose="02020603050405020304" pitchFamily="18" charset="0"/>
              </a:defRPr>
            </a:lvl1pPr>
          </a:lstStyle>
          <a:p>
            <a:r>
              <a:rPr lang="en-US" dirty="0"/>
              <a:t>Click to Edit Divider Slide Headline</a:t>
            </a:r>
          </a:p>
        </p:txBody>
      </p:sp>
      <p:pic>
        <p:nvPicPr>
          <p:cNvPr id="4" name="Picture 3">
            <a:extLst>
              <a:ext uri="{FF2B5EF4-FFF2-40B4-BE49-F238E27FC236}">
                <a16:creationId xmlns:a16="http://schemas.microsoft.com/office/drawing/2014/main" id="{14B90A3E-9857-0A4C-98A9-52FD23F91DBE}"/>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331760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D71E45-5AD5-1748-9B94-82D31AE19847}"/>
              </a:ext>
            </a:extLst>
          </p:cNvPr>
          <p:cNvSpPr>
            <a:spLocks noGrp="1"/>
          </p:cNvSpPr>
          <p:nvPr>
            <p:ph type="title" hasCustomPrompt="1"/>
          </p:nvPr>
        </p:nvSpPr>
        <p:spPr>
          <a:xfrm>
            <a:off x="6223185" y="3825095"/>
            <a:ext cx="4578163" cy="880241"/>
          </a:xfrm>
        </p:spPr>
        <p:txBody>
          <a:bodyPr anchor="ctr"/>
          <a:lstStyle>
            <a:lvl1pPr>
              <a:lnSpc>
                <a:spcPct val="80000"/>
              </a:lnSpc>
              <a:defRPr sz="3200">
                <a:solidFill>
                  <a:schemeClr val="tx2"/>
                </a:solidFill>
                <a:latin typeface="Times New Roman" panose="02020603050405020304" pitchFamily="18" charset="0"/>
                <a:cs typeface="Times New Roman" panose="02020603050405020304" pitchFamily="18" charset="0"/>
              </a:defRPr>
            </a:lvl1pPr>
          </a:lstStyle>
          <a:p>
            <a:r>
              <a:rPr lang="en-US" dirty="0"/>
              <a:t>Click to Edit Divider Slide Headline</a:t>
            </a:r>
          </a:p>
        </p:txBody>
      </p:sp>
      <p:pic>
        <p:nvPicPr>
          <p:cNvPr id="4" name="Picture 3">
            <a:extLst>
              <a:ext uri="{FF2B5EF4-FFF2-40B4-BE49-F238E27FC236}">
                <a16:creationId xmlns:a16="http://schemas.microsoft.com/office/drawing/2014/main" id="{EB38132F-16F3-5F46-A010-19B71F4F304B}"/>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265015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Idea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8D3C08-34A9-B942-A485-88F8DD833F63}"/>
              </a:ext>
            </a:extLst>
          </p:cNvPr>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289780D-AAAA-4E45-92FC-1B9F20868CB7}"/>
              </a:ext>
            </a:extLst>
          </p:cNvPr>
          <p:cNvSpPr>
            <a:spLocks noGrp="1"/>
          </p:cNvSpPr>
          <p:nvPr>
            <p:ph type="title" hasCustomPrompt="1"/>
          </p:nvPr>
        </p:nvSpPr>
        <p:spPr>
          <a:xfrm>
            <a:off x="1112361" y="3135219"/>
            <a:ext cx="7618279" cy="646331"/>
          </a:xfrm>
        </p:spPr>
        <p:txBody>
          <a:bodyPr anchor="ctr"/>
          <a:lstStyle>
            <a:lvl1pPr>
              <a:lnSpc>
                <a:spcPct val="100000"/>
              </a:lnSpc>
              <a:defRPr sz="3600">
                <a:solidFill>
                  <a:schemeClr val="bg1"/>
                </a:solidFill>
                <a:latin typeface="Arial" panose="020B0604020202020204" pitchFamily="34" charset="0"/>
                <a:cs typeface="Arial" panose="020B0604020202020204" pitchFamily="34" charset="0"/>
              </a:defRPr>
            </a:lvl1pPr>
          </a:lstStyle>
          <a:p>
            <a:r>
              <a:rPr lang="en-US" dirty="0"/>
              <a:t>Click to edit Big Idea text</a:t>
            </a:r>
          </a:p>
        </p:txBody>
      </p:sp>
      <p:pic>
        <p:nvPicPr>
          <p:cNvPr id="5" name="Picture 4">
            <a:extLst>
              <a:ext uri="{FF2B5EF4-FFF2-40B4-BE49-F238E27FC236}">
                <a16:creationId xmlns:a16="http://schemas.microsoft.com/office/drawing/2014/main" id="{31DF8B43-E700-4C47-8F67-4F03AE5770B8}"/>
              </a:ext>
            </a:extLst>
          </p:cNvPr>
          <p:cNvPicPr>
            <a:picLocks noChangeAspect="1"/>
          </p:cNvPicPr>
          <p:nvPr userDrawn="1"/>
        </p:nvPicPr>
        <p:blipFill>
          <a:blip r:embed="rId2"/>
          <a:srcRect/>
          <a:stretch/>
        </p:blipFill>
        <p:spPr>
          <a:xfrm>
            <a:off x="9133817" y="6211698"/>
            <a:ext cx="2660854" cy="240216"/>
          </a:xfrm>
          <a:prstGeom prst="rect">
            <a:avLst/>
          </a:prstGeom>
        </p:spPr>
      </p:pic>
    </p:spTree>
    <p:extLst>
      <p:ext uri="{BB962C8B-B14F-4D97-AF65-F5344CB8AC3E}">
        <p14:creationId xmlns:p14="http://schemas.microsoft.com/office/powerpoint/2010/main" val="398995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02994"/>
            <a:ext cx="10969943" cy="486287"/>
          </a:xfrm>
        </p:spPr>
        <p:txBody>
          <a:bodyPr/>
          <a:lstStyle>
            <a:lvl1pPr>
              <a:lnSpc>
                <a:spcPct val="80000"/>
              </a:lnSpc>
              <a:defRPr sz="3200" b="0">
                <a:solidFill>
                  <a:schemeClr val="tx2"/>
                </a:solidFill>
              </a:defRPr>
            </a:lvl1pPr>
          </a:lstStyle>
          <a:p>
            <a:r>
              <a:rPr lang="en-US" dirty="0"/>
              <a:t>Click to Edit Headline</a:t>
            </a:r>
          </a:p>
        </p:txBody>
      </p:sp>
      <p:sp>
        <p:nvSpPr>
          <p:cNvPr id="6" name="Picture Placeholder 4">
            <a:extLst>
              <a:ext uri="{FF2B5EF4-FFF2-40B4-BE49-F238E27FC236}">
                <a16:creationId xmlns:a16="http://schemas.microsoft.com/office/drawing/2014/main" id="{746FAAC6-BD66-7845-AD68-3E8D6E1DFBF4}"/>
              </a:ext>
            </a:extLst>
          </p:cNvPr>
          <p:cNvSpPr>
            <a:spLocks noGrp="1"/>
          </p:cNvSpPr>
          <p:nvPr>
            <p:ph type="pic" sz="quarter" idx="10"/>
          </p:nvPr>
        </p:nvSpPr>
        <p:spPr>
          <a:xfrm>
            <a:off x="4955677" y="1407478"/>
            <a:ext cx="6838996" cy="437184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sp>
        <p:nvSpPr>
          <p:cNvPr id="8" name="Text Placeholder 10">
            <a:extLst>
              <a:ext uri="{FF2B5EF4-FFF2-40B4-BE49-F238E27FC236}">
                <a16:creationId xmlns:a16="http://schemas.microsoft.com/office/drawing/2014/main" id="{9E2B7038-5089-FC4F-BD7B-D6C56C6CFCA5}"/>
              </a:ext>
            </a:extLst>
          </p:cNvPr>
          <p:cNvSpPr>
            <a:spLocks noGrp="1"/>
          </p:cNvSpPr>
          <p:nvPr>
            <p:ph type="body" sz="quarter" idx="11" hasCustomPrompt="1"/>
          </p:nvPr>
        </p:nvSpPr>
        <p:spPr>
          <a:xfrm>
            <a:off x="609441" y="1407479"/>
            <a:ext cx="4022194" cy="4371843"/>
          </a:xfrm>
          <a:prstGeom prst="rect">
            <a:avLst/>
          </a:prstGeom>
        </p:spPr>
        <p:txBody>
          <a:bodyPr/>
          <a:lstStyle>
            <a:lvl1pPr>
              <a:lnSpc>
                <a:spcPct val="100000"/>
              </a:lnSpc>
              <a:defRPr sz="20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20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98B8565F-E3DD-4B4A-B210-726E831BC64E}"/>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370816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02994"/>
            <a:ext cx="10969943" cy="486287"/>
          </a:xfrm>
        </p:spPr>
        <p:txBody>
          <a:bodyPr/>
          <a:lstStyle>
            <a:lvl1pPr>
              <a:lnSpc>
                <a:spcPct val="80000"/>
              </a:lnSpc>
              <a:defRPr sz="3200" b="0">
                <a:solidFill>
                  <a:schemeClr val="tx2"/>
                </a:solidFill>
              </a:defRPr>
            </a:lvl1pPr>
          </a:lstStyle>
          <a:p>
            <a:r>
              <a:rPr lang="en-US" dirty="0"/>
              <a:t>Click to Edit Headline</a:t>
            </a:r>
          </a:p>
        </p:txBody>
      </p:sp>
      <p:sp>
        <p:nvSpPr>
          <p:cNvPr id="6" name="Picture Placeholder 4">
            <a:extLst>
              <a:ext uri="{FF2B5EF4-FFF2-40B4-BE49-F238E27FC236}">
                <a16:creationId xmlns:a16="http://schemas.microsoft.com/office/drawing/2014/main" id="{746FAAC6-BD66-7845-AD68-3E8D6E1DFBF4}"/>
              </a:ext>
            </a:extLst>
          </p:cNvPr>
          <p:cNvSpPr>
            <a:spLocks noGrp="1"/>
          </p:cNvSpPr>
          <p:nvPr>
            <p:ph type="pic" sz="quarter" idx="10"/>
          </p:nvPr>
        </p:nvSpPr>
        <p:spPr>
          <a:xfrm>
            <a:off x="753460" y="1407479"/>
            <a:ext cx="6838996" cy="437184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sp>
        <p:nvSpPr>
          <p:cNvPr id="8" name="Text Placeholder 10">
            <a:extLst>
              <a:ext uri="{FF2B5EF4-FFF2-40B4-BE49-F238E27FC236}">
                <a16:creationId xmlns:a16="http://schemas.microsoft.com/office/drawing/2014/main" id="{9E2B7038-5089-FC4F-BD7B-D6C56C6CFCA5}"/>
              </a:ext>
            </a:extLst>
          </p:cNvPr>
          <p:cNvSpPr>
            <a:spLocks noGrp="1"/>
          </p:cNvSpPr>
          <p:nvPr>
            <p:ph type="body" sz="quarter" idx="11" hasCustomPrompt="1"/>
          </p:nvPr>
        </p:nvSpPr>
        <p:spPr>
          <a:xfrm>
            <a:off x="7898295" y="1407479"/>
            <a:ext cx="3922882" cy="4371843"/>
          </a:xfrm>
          <a:prstGeom prst="rect">
            <a:avLst/>
          </a:prstGeom>
        </p:spPr>
        <p:txBody>
          <a:bodyPr/>
          <a:lstStyle>
            <a:lvl1pPr>
              <a:lnSpc>
                <a:spcPct val="100000"/>
              </a:lnSpc>
              <a:defRPr sz="20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20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B299D77-FD4D-154C-A9FC-5759A1F7103F}"/>
              </a:ext>
            </a:extLst>
          </p:cNvPr>
          <p:cNvPicPr>
            <a:picLocks noChangeAspect="1"/>
          </p:cNvPicPr>
          <p:nvPr userDrawn="1"/>
        </p:nvPicPr>
        <p:blipFill>
          <a:blip r:embed="rId2"/>
          <a:srcRect/>
          <a:stretch/>
        </p:blipFill>
        <p:spPr>
          <a:xfrm>
            <a:off x="9133817" y="6211698"/>
            <a:ext cx="2660855" cy="240216"/>
          </a:xfrm>
          <a:prstGeom prst="rect">
            <a:avLst/>
          </a:prstGeom>
        </p:spPr>
      </p:pic>
    </p:spTree>
    <p:extLst>
      <p:ext uri="{BB962C8B-B14F-4D97-AF65-F5344CB8AC3E}">
        <p14:creationId xmlns:p14="http://schemas.microsoft.com/office/powerpoint/2010/main" val="40547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02994"/>
            <a:ext cx="10969943" cy="486287"/>
          </a:xfrm>
          <a:prstGeom prst="rect">
            <a:avLst/>
          </a:prstGeom>
        </p:spPr>
        <p:txBody>
          <a:bodyPr vert="horz" lIns="91440" tIns="45720" rIns="91440" bIns="45720" rtlCol="0" anchor="ctr">
            <a:spAutoFit/>
          </a:bodyPr>
          <a:lstStyle/>
          <a:p>
            <a:endParaRPr lang="en-US" dirty="0"/>
          </a:p>
        </p:txBody>
      </p:sp>
    </p:spTree>
    <p:extLst>
      <p:ext uri="{BB962C8B-B14F-4D97-AF65-F5344CB8AC3E}">
        <p14:creationId xmlns:p14="http://schemas.microsoft.com/office/powerpoint/2010/main" val="2433482411"/>
      </p:ext>
    </p:extLst>
  </p:cSld>
  <p:clrMap bg1="lt1" tx1="dk1" bg2="lt2" tx2="dk2" accent1="accent1" accent2="accent2" accent3="accent3" accent4="accent4" accent5="accent5" accent6="accent6" hlink="hlink" folHlink="folHlink"/>
  <p:sldLayoutIdLst>
    <p:sldLayoutId id="2147483714" r:id="rId1"/>
    <p:sldLayoutId id="2147483650" r:id="rId2"/>
    <p:sldLayoutId id="2147483677" r:id="rId3"/>
    <p:sldLayoutId id="2147483697" r:id="rId4"/>
    <p:sldLayoutId id="2147483661" r:id="rId5"/>
    <p:sldLayoutId id="2147483712" r:id="rId6"/>
    <p:sldLayoutId id="2147483709" r:id="rId7"/>
    <p:sldLayoutId id="2147483713" r:id="rId8"/>
    <p:sldLayoutId id="2147483676" r:id="rId9"/>
    <p:sldLayoutId id="2147483705" r:id="rId10"/>
    <p:sldLayoutId id="2147483674" r:id="rId11"/>
    <p:sldLayoutId id="2147483675" r:id="rId12"/>
    <p:sldLayoutId id="2147483710" r:id="rId13"/>
    <p:sldLayoutId id="2147483711" r:id="rId14"/>
    <p:sldLayoutId id="2147483700" r:id="rId15"/>
    <p:sldLayoutId id="2147483715" r:id="rId16"/>
    <p:sldLayoutId id="2147483716" r:id="rId17"/>
  </p:sldLayoutIdLst>
  <p:hf sldNum="0" hdr="0" ftr="0" dt="0"/>
  <p:txStyles>
    <p:titleStyle>
      <a:lvl1pPr algn="l" defTabSz="457200" rtl="0" eaLnBrk="1" latinLnBrk="0" hangingPunct="1">
        <a:lnSpc>
          <a:spcPct val="80000"/>
        </a:lnSpc>
        <a:spcBef>
          <a:spcPct val="0"/>
        </a:spcBef>
        <a:buNone/>
        <a:defRPr sz="3200" b="0" i="0" kern="1200">
          <a:solidFill>
            <a:schemeClr val="tx2"/>
          </a:solidFill>
          <a:latin typeface="Times New Roman" panose="02020603050405020304" pitchFamily="18" charset="0"/>
          <a:ea typeface="+mj-ea"/>
          <a:cs typeface="Times New Roman" panose="02020603050405020304" pitchFamily="18"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2701D-7DEF-2D49-B2E3-F56594EFF6E9}"/>
              </a:ext>
            </a:extLst>
          </p:cNvPr>
          <p:cNvSpPr>
            <a:spLocks noGrp="1"/>
          </p:cNvSpPr>
          <p:nvPr>
            <p:ph type="title"/>
          </p:nvPr>
        </p:nvSpPr>
        <p:spPr>
          <a:xfrm>
            <a:off x="1112361" y="810220"/>
            <a:ext cx="9920824" cy="2751522"/>
          </a:xfrm>
        </p:spPr>
        <p:txBody>
          <a:bodyPr/>
          <a:lstStyle/>
          <a:p>
            <a:r>
              <a:rPr lang="en-US" dirty="0"/>
              <a:t>Barriers and Facilitators of Medication for Opioid Use Disorder (MOUD) in Skilled Nursing Facilities (SNFs) </a:t>
            </a:r>
          </a:p>
        </p:txBody>
      </p:sp>
      <p:sp>
        <p:nvSpPr>
          <p:cNvPr id="4" name="Text Placeholder 11">
            <a:extLst>
              <a:ext uri="{FF2B5EF4-FFF2-40B4-BE49-F238E27FC236}">
                <a16:creationId xmlns:a16="http://schemas.microsoft.com/office/drawing/2014/main" id="{869C4742-C79A-1497-B68C-D839B9EAF889}"/>
              </a:ext>
            </a:extLst>
          </p:cNvPr>
          <p:cNvSpPr txBox="1">
            <a:spLocks/>
          </p:cNvSpPr>
          <p:nvPr/>
        </p:nvSpPr>
        <p:spPr>
          <a:xfrm>
            <a:off x="1023583" y="5027941"/>
            <a:ext cx="9920825" cy="757129"/>
          </a:xfrm>
          <a:prstGeom prst="rect">
            <a:avLst/>
          </a:prstGeom>
        </p:spPr>
        <p:txBody>
          <a:bodyPr/>
          <a:lstStyle>
            <a:lvl1pPr marL="0" indent="0" algn="l" defTabSz="457200" rtl="0" eaLnBrk="1" latinLnBrk="0" hangingPunct="1">
              <a:lnSpc>
                <a:spcPct val="80000"/>
              </a:lnSpc>
              <a:spcBef>
                <a:spcPct val="20000"/>
              </a:spcBef>
              <a:buFont typeface="Arial"/>
              <a:buNone/>
              <a:defRPr sz="2200" b="0" i="0" kern="1200" cap="all" baseline="0">
                <a:solidFill>
                  <a:schemeClr val="bg1"/>
                </a:solidFill>
                <a:latin typeface="Arial" panose="020B0604020202020204" pitchFamily="34" charset="0"/>
                <a:ea typeface="+mn-ea"/>
                <a:cs typeface="Arial" panose="020B0604020202020204" pitchFamily="34" charset="0"/>
              </a:defRPr>
            </a:lvl1pPr>
            <a:lvl2pPr marL="457200" indent="0" algn="r" defTabSz="457200" rtl="0" eaLnBrk="1" latinLnBrk="0" hangingPunct="1">
              <a:spcBef>
                <a:spcPct val="20000"/>
              </a:spcBef>
              <a:buFont typeface="Arial"/>
              <a:buNone/>
              <a:defRPr sz="2800" b="0" i="0" kern="1200">
                <a:solidFill>
                  <a:schemeClr val="tx1"/>
                </a:solidFill>
                <a:latin typeface="Metric Regular"/>
                <a:ea typeface="+mn-ea"/>
                <a:cs typeface="Metric Regular"/>
              </a:defRPr>
            </a:lvl2pPr>
            <a:lvl3pPr marL="914400" indent="0" algn="r" defTabSz="457200" rtl="0" eaLnBrk="1" latinLnBrk="0" hangingPunct="1">
              <a:spcBef>
                <a:spcPct val="20000"/>
              </a:spcBef>
              <a:buFont typeface="Arial"/>
              <a:buNone/>
              <a:defRPr sz="2400" b="0" i="0" kern="1200">
                <a:solidFill>
                  <a:schemeClr val="tx1"/>
                </a:solidFill>
                <a:latin typeface="Metric Regular"/>
                <a:ea typeface="+mn-ea"/>
                <a:cs typeface="Metric Regular"/>
              </a:defRPr>
            </a:lvl3pPr>
            <a:lvl4pPr marL="1371600" indent="0" algn="r" defTabSz="457200" rtl="0" eaLnBrk="1" latinLnBrk="0" hangingPunct="1">
              <a:spcBef>
                <a:spcPct val="20000"/>
              </a:spcBef>
              <a:buFont typeface="Arial"/>
              <a:buNone/>
              <a:defRPr sz="2000" b="0" i="0" kern="1200">
                <a:solidFill>
                  <a:schemeClr val="tx1"/>
                </a:solidFill>
                <a:latin typeface="Metric Regular"/>
                <a:ea typeface="+mn-ea"/>
                <a:cs typeface="Metric Regular"/>
              </a:defRPr>
            </a:lvl4pPr>
            <a:lvl5pPr marL="1828800" indent="0" algn="r" defTabSz="457200" rtl="0" eaLnBrk="1" latinLnBrk="0" hangingPunct="1">
              <a:spcBef>
                <a:spcPct val="20000"/>
              </a:spcBef>
              <a:buFont typeface="Arial"/>
              <a:buNone/>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5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Friday, November 15, 2024</a:t>
            </a:r>
          </a:p>
        </p:txBody>
      </p:sp>
      <p:sp>
        <p:nvSpPr>
          <p:cNvPr id="9" name="TextBox 8">
            <a:extLst>
              <a:ext uri="{FF2B5EF4-FFF2-40B4-BE49-F238E27FC236}">
                <a16:creationId xmlns:a16="http://schemas.microsoft.com/office/drawing/2014/main" id="{72664784-1EC1-1538-9141-167B3217EFB8}"/>
              </a:ext>
            </a:extLst>
          </p:cNvPr>
          <p:cNvSpPr txBox="1"/>
          <p:nvPr/>
        </p:nvSpPr>
        <p:spPr>
          <a:xfrm>
            <a:off x="1023583" y="3836950"/>
            <a:ext cx="8247355" cy="923330"/>
          </a:xfrm>
          <a:prstGeom prst="rect">
            <a:avLst/>
          </a:prstGeom>
          <a:noFill/>
        </p:spPr>
        <p:txBody>
          <a:bodyPr wrap="square" rtlCol="0">
            <a:spAutoFit/>
          </a:bodyPr>
          <a:lstStyle/>
          <a:p>
            <a:r>
              <a:rPr lang="en-US" dirty="0">
                <a:solidFill>
                  <a:schemeClr val="bg1"/>
                </a:solidFill>
              </a:rPr>
              <a:t>Co-presenters: Justina Groeger, MD, MPH and Kristine Torres-Lockhart, MD</a:t>
            </a:r>
          </a:p>
          <a:p>
            <a:r>
              <a:rPr lang="en-US" dirty="0">
                <a:solidFill>
                  <a:schemeClr val="bg1"/>
                </a:solidFill>
              </a:rPr>
              <a:t>Co-authors: Joseph Kim, MD, </a:t>
            </a:r>
            <a:r>
              <a:rPr lang="en-US" dirty="0" err="1">
                <a:solidFill>
                  <a:schemeClr val="bg1"/>
                </a:solidFill>
              </a:rPr>
              <a:t>Chenshu</a:t>
            </a:r>
            <a:r>
              <a:rPr lang="en-US" dirty="0">
                <a:solidFill>
                  <a:schemeClr val="bg1"/>
                </a:solidFill>
              </a:rPr>
              <a:t> Zhang, PhD, Joanna </a:t>
            </a:r>
            <a:r>
              <a:rPr lang="en-US" dirty="0" err="1">
                <a:solidFill>
                  <a:schemeClr val="bg1"/>
                </a:solidFill>
              </a:rPr>
              <a:t>Starrels</a:t>
            </a:r>
            <a:r>
              <a:rPr lang="en-US" dirty="0">
                <a:solidFill>
                  <a:schemeClr val="bg1"/>
                </a:solidFill>
              </a:rPr>
              <a:t>, MD, MS, Allison Stark, MD </a:t>
            </a:r>
          </a:p>
        </p:txBody>
      </p:sp>
    </p:spTree>
    <p:extLst>
      <p:ext uri="{BB962C8B-B14F-4D97-AF65-F5344CB8AC3E}">
        <p14:creationId xmlns:p14="http://schemas.microsoft.com/office/powerpoint/2010/main" val="244755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2361" y="3079820"/>
            <a:ext cx="7618279" cy="757130"/>
          </a:xfrm>
        </p:spPr>
        <p:txBody>
          <a:bodyPr/>
          <a:lstStyle/>
          <a:p>
            <a:r>
              <a:rPr lang="en-US" dirty="0"/>
              <a:t>Results</a:t>
            </a:r>
          </a:p>
        </p:txBody>
      </p:sp>
    </p:spTree>
    <p:extLst>
      <p:ext uri="{BB962C8B-B14F-4D97-AF65-F5344CB8AC3E}">
        <p14:creationId xmlns:p14="http://schemas.microsoft.com/office/powerpoint/2010/main" val="357910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DA4C2-0553-59A7-2B01-A0163D3FAD2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E869211-BB7C-3E53-7367-C0393AB6B7C8}"/>
              </a:ext>
            </a:extLst>
          </p:cNvPr>
          <p:cNvPicPr>
            <a:picLocks noChangeAspect="1"/>
          </p:cNvPicPr>
          <p:nvPr/>
        </p:nvPicPr>
        <p:blipFill>
          <a:blip r:embed="rId3"/>
          <a:stretch>
            <a:fillRect/>
          </a:stretch>
        </p:blipFill>
        <p:spPr>
          <a:xfrm>
            <a:off x="245097" y="1131433"/>
            <a:ext cx="3064083" cy="2722110"/>
          </a:xfrm>
          <a:prstGeom prst="rect">
            <a:avLst/>
          </a:prstGeom>
        </p:spPr>
      </p:pic>
      <p:sp>
        <p:nvSpPr>
          <p:cNvPr id="3" name="Rectangle: Rounded Corners 4">
            <a:extLst>
              <a:ext uri="{FF2B5EF4-FFF2-40B4-BE49-F238E27FC236}">
                <a16:creationId xmlns:a16="http://schemas.microsoft.com/office/drawing/2014/main" id="{09992D76-6C69-9B10-9971-7783DC2BA4EA}"/>
              </a:ext>
            </a:extLst>
          </p:cNvPr>
          <p:cNvSpPr txBox="1"/>
          <p:nvPr/>
        </p:nvSpPr>
        <p:spPr>
          <a:xfrm>
            <a:off x="267286" y="167963"/>
            <a:ext cx="11690251"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799" dirty="0"/>
              <a:t>Respondents (n=31) for a response rate of 74%</a:t>
            </a:r>
          </a:p>
        </p:txBody>
      </p:sp>
      <p:grpSp>
        <p:nvGrpSpPr>
          <p:cNvPr id="11" name="Group 10">
            <a:extLst>
              <a:ext uri="{FF2B5EF4-FFF2-40B4-BE49-F238E27FC236}">
                <a16:creationId xmlns:a16="http://schemas.microsoft.com/office/drawing/2014/main" id="{7C6C9B61-568F-78EA-53FA-4FB333795C70}"/>
              </a:ext>
            </a:extLst>
          </p:cNvPr>
          <p:cNvGrpSpPr/>
          <p:nvPr/>
        </p:nvGrpSpPr>
        <p:grpSpPr>
          <a:xfrm>
            <a:off x="3459738" y="1372079"/>
            <a:ext cx="2073728" cy="1812471"/>
            <a:chOff x="3282043" y="3233058"/>
            <a:chExt cx="861386" cy="822232"/>
          </a:xfrm>
        </p:grpSpPr>
        <p:pic>
          <p:nvPicPr>
            <p:cNvPr id="5" name="Picture 4">
              <a:extLst>
                <a:ext uri="{FF2B5EF4-FFF2-40B4-BE49-F238E27FC236}">
                  <a16:creationId xmlns:a16="http://schemas.microsoft.com/office/drawing/2014/main" id="{9E2D8326-A1AB-4846-63E1-C3049D68FC9B}"/>
                </a:ext>
              </a:extLst>
            </p:cNvPr>
            <p:cNvPicPr>
              <a:picLocks noChangeAspect="1"/>
            </p:cNvPicPr>
            <p:nvPr/>
          </p:nvPicPr>
          <p:blipFill>
            <a:blip r:embed="rId3"/>
            <a:srcRect l="65765" t="67447" r="14415" b="11257"/>
            <a:stretch/>
          </p:blipFill>
          <p:spPr>
            <a:xfrm>
              <a:off x="3282043" y="3233058"/>
              <a:ext cx="861386" cy="822232"/>
            </a:xfrm>
            <a:prstGeom prst="rect">
              <a:avLst/>
            </a:prstGeom>
          </p:spPr>
        </p:pic>
        <p:sp>
          <p:nvSpPr>
            <p:cNvPr id="9" name="Rectangle 8">
              <a:extLst>
                <a:ext uri="{FF2B5EF4-FFF2-40B4-BE49-F238E27FC236}">
                  <a16:creationId xmlns:a16="http://schemas.microsoft.com/office/drawing/2014/main" id="{65EB08C7-1B4F-91F1-91A8-B95C6815742D}"/>
                </a:ext>
              </a:extLst>
            </p:cNvPr>
            <p:cNvSpPr/>
            <p:nvPr/>
          </p:nvSpPr>
          <p:spPr>
            <a:xfrm>
              <a:off x="3282043" y="3233058"/>
              <a:ext cx="861386" cy="822232"/>
            </a:xfrm>
            <a:prstGeom prst="rect">
              <a:avLst/>
            </a:prstGeom>
            <a:noFill/>
            <a:ln w="28575">
              <a:solidFill>
                <a:srgbClr val="4140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CB96D250-5182-63DE-341E-5654ED4CEF51}"/>
              </a:ext>
            </a:extLst>
          </p:cNvPr>
          <p:cNvSpPr/>
          <p:nvPr/>
        </p:nvSpPr>
        <p:spPr>
          <a:xfrm flipH="1" flipV="1">
            <a:off x="2320503" y="3157337"/>
            <a:ext cx="370360" cy="304800"/>
          </a:xfrm>
          <a:prstGeom prst="rect">
            <a:avLst/>
          </a:prstGeom>
          <a:noFill/>
          <a:ln w="28575">
            <a:solidFill>
              <a:srgbClr val="4140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FFF76C09-7C24-5D9D-99ED-B38C1ED03C73}"/>
              </a:ext>
            </a:extLst>
          </p:cNvPr>
          <p:cNvGraphicFramePr>
            <a:graphicFrameLocks noGrp="1"/>
          </p:cNvGraphicFramePr>
          <p:nvPr>
            <p:extLst>
              <p:ext uri="{D42A27DB-BD31-4B8C-83A1-F6EECF244321}">
                <p14:modId xmlns:p14="http://schemas.microsoft.com/office/powerpoint/2010/main" val="362283853"/>
              </p:ext>
            </p:extLst>
          </p:nvPr>
        </p:nvGraphicFramePr>
        <p:xfrm>
          <a:off x="6094413" y="1355750"/>
          <a:ext cx="5694818" cy="1828800"/>
        </p:xfrm>
        <a:graphic>
          <a:graphicData uri="http://schemas.openxmlformats.org/drawingml/2006/table">
            <a:tbl>
              <a:tblPr firstRow="1" bandRow="1">
                <a:tableStyleId>{72833802-FEF1-4C79-8D5D-14CF1EAF98D9}</a:tableStyleId>
              </a:tblPr>
              <a:tblGrid>
                <a:gridCol w="4039054">
                  <a:extLst>
                    <a:ext uri="{9D8B030D-6E8A-4147-A177-3AD203B41FA5}">
                      <a16:colId xmlns:a16="http://schemas.microsoft.com/office/drawing/2014/main" val="83709826"/>
                    </a:ext>
                  </a:extLst>
                </a:gridCol>
                <a:gridCol w="857100">
                  <a:extLst>
                    <a:ext uri="{9D8B030D-6E8A-4147-A177-3AD203B41FA5}">
                      <a16:colId xmlns:a16="http://schemas.microsoft.com/office/drawing/2014/main" val="1933275569"/>
                    </a:ext>
                  </a:extLst>
                </a:gridCol>
                <a:gridCol w="798664">
                  <a:extLst>
                    <a:ext uri="{9D8B030D-6E8A-4147-A177-3AD203B41FA5}">
                      <a16:colId xmlns:a16="http://schemas.microsoft.com/office/drawing/2014/main" val="4085179166"/>
                    </a:ext>
                  </a:extLst>
                </a:gridCol>
              </a:tblGrid>
              <a:tr h="408693">
                <a:tc>
                  <a:txBody>
                    <a:bodyPr/>
                    <a:lstStyle/>
                    <a:p>
                      <a:r>
                        <a:rPr lang="en-US" sz="2400" dirty="0"/>
                        <a:t>Location</a:t>
                      </a:r>
                    </a:p>
                  </a:txBody>
                  <a:tcPr/>
                </a:tc>
                <a:tc>
                  <a:txBody>
                    <a:bodyPr/>
                    <a:lstStyle/>
                    <a:p>
                      <a:r>
                        <a:rPr lang="en-US" sz="2400" dirty="0"/>
                        <a:t>N</a:t>
                      </a:r>
                    </a:p>
                  </a:txBody>
                  <a:tcPr/>
                </a:tc>
                <a:tc>
                  <a:txBody>
                    <a:bodyPr/>
                    <a:lstStyle/>
                    <a:p>
                      <a:r>
                        <a:rPr lang="en-US" sz="2400" dirty="0"/>
                        <a:t>%</a:t>
                      </a:r>
                    </a:p>
                  </a:txBody>
                  <a:tcPr/>
                </a:tc>
                <a:extLst>
                  <a:ext uri="{0D108BD9-81ED-4DB2-BD59-A6C34878D82A}">
                    <a16:rowId xmlns:a16="http://schemas.microsoft.com/office/drawing/2014/main" val="1098602234"/>
                  </a:ext>
                </a:extLst>
              </a:tr>
              <a:tr h="370840">
                <a:tc>
                  <a:txBody>
                    <a:bodyPr/>
                    <a:lstStyle/>
                    <a:p>
                      <a:r>
                        <a:rPr lang="en-US" sz="2400" dirty="0">
                          <a:solidFill>
                            <a:schemeClr val="accent2"/>
                          </a:solidFill>
                        </a:rPr>
                        <a:t>Hudson Valley</a:t>
                      </a:r>
                    </a:p>
                  </a:txBody>
                  <a:tcPr/>
                </a:tc>
                <a:tc>
                  <a:txBody>
                    <a:bodyPr/>
                    <a:lstStyle/>
                    <a:p>
                      <a:r>
                        <a:rPr lang="en-US" sz="2400" dirty="0">
                          <a:solidFill>
                            <a:schemeClr val="accent2"/>
                          </a:solidFill>
                        </a:rPr>
                        <a:t>17</a:t>
                      </a:r>
                    </a:p>
                  </a:txBody>
                  <a:tcPr/>
                </a:tc>
                <a:tc>
                  <a:txBody>
                    <a:bodyPr/>
                    <a:lstStyle/>
                    <a:p>
                      <a:r>
                        <a:rPr lang="en-US" sz="2400" dirty="0">
                          <a:solidFill>
                            <a:schemeClr val="accent2"/>
                          </a:solidFill>
                        </a:rPr>
                        <a:t>55</a:t>
                      </a:r>
                    </a:p>
                  </a:txBody>
                  <a:tcPr/>
                </a:tc>
                <a:extLst>
                  <a:ext uri="{0D108BD9-81ED-4DB2-BD59-A6C34878D82A}">
                    <a16:rowId xmlns:a16="http://schemas.microsoft.com/office/drawing/2014/main" val="3857968334"/>
                  </a:ext>
                </a:extLst>
              </a:tr>
              <a:tr h="370840">
                <a:tc>
                  <a:txBody>
                    <a:bodyPr/>
                    <a:lstStyle/>
                    <a:p>
                      <a:r>
                        <a:rPr lang="en-US" sz="2400" dirty="0">
                          <a:solidFill>
                            <a:srgbClr val="002060"/>
                          </a:solidFill>
                        </a:rPr>
                        <a:t>Bronx</a:t>
                      </a:r>
                    </a:p>
                  </a:txBody>
                  <a:tcPr/>
                </a:tc>
                <a:tc>
                  <a:txBody>
                    <a:bodyPr/>
                    <a:lstStyle/>
                    <a:p>
                      <a:r>
                        <a:rPr lang="en-US" sz="2400" dirty="0">
                          <a:solidFill>
                            <a:srgbClr val="002060"/>
                          </a:solidFill>
                        </a:rPr>
                        <a:t>13</a:t>
                      </a:r>
                    </a:p>
                  </a:txBody>
                  <a:tcPr/>
                </a:tc>
                <a:tc>
                  <a:txBody>
                    <a:bodyPr/>
                    <a:lstStyle/>
                    <a:p>
                      <a:r>
                        <a:rPr lang="en-US" sz="2400" dirty="0">
                          <a:solidFill>
                            <a:srgbClr val="002060"/>
                          </a:solidFill>
                        </a:rPr>
                        <a:t>42</a:t>
                      </a:r>
                    </a:p>
                  </a:txBody>
                  <a:tcPr/>
                </a:tc>
                <a:extLst>
                  <a:ext uri="{0D108BD9-81ED-4DB2-BD59-A6C34878D82A}">
                    <a16:rowId xmlns:a16="http://schemas.microsoft.com/office/drawing/2014/main" val="402603778"/>
                  </a:ext>
                </a:extLst>
              </a:tr>
              <a:tr h="370840">
                <a:tc>
                  <a:txBody>
                    <a:bodyPr/>
                    <a:lstStyle/>
                    <a:p>
                      <a:r>
                        <a:rPr lang="en-US" sz="2400" dirty="0">
                          <a:solidFill>
                            <a:srgbClr val="00B050"/>
                          </a:solidFill>
                        </a:rPr>
                        <a:t>Brooklyn</a:t>
                      </a:r>
                    </a:p>
                  </a:txBody>
                  <a:tcPr/>
                </a:tc>
                <a:tc>
                  <a:txBody>
                    <a:bodyPr/>
                    <a:lstStyle/>
                    <a:p>
                      <a:r>
                        <a:rPr lang="en-US" sz="2400" dirty="0">
                          <a:solidFill>
                            <a:srgbClr val="00B050"/>
                          </a:solidFill>
                        </a:rPr>
                        <a:t>1</a:t>
                      </a:r>
                    </a:p>
                  </a:txBody>
                  <a:tcPr/>
                </a:tc>
                <a:tc>
                  <a:txBody>
                    <a:bodyPr/>
                    <a:lstStyle/>
                    <a:p>
                      <a:r>
                        <a:rPr lang="en-US" sz="2400" dirty="0">
                          <a:solidFill>
                            <a:srgbClr val="00B050"/>
                          </a:solidFill>
                        </a:rPr>
                        <a:t>3</a:t>
                      </a:r>
                    </a:p>
                  </a:txBody>
                  <a:tcPr/>
                </a:tc>
                <a:extLst>
                  <a:ext uri="{0D108BD9-81ED-4DB2-BD59-A6C34878D82A}">
                    <a16:rowId xmlns:a16="http://schemas.microsoft.com/office/drawing/2014/main" val="3406875560"/>
                  </a:ext>
                </a:extLst>
              </a:tr>
            </a:tbl>
          </a:graphicData>
        </a:graphic>
      </p:graphicFrame>
      <p:sp>
        <p:nvSpPr>
          <p:cNvPr id="13" name="Oval 12">
            <a:extLst>
              <a:ext uri="{FF2B5EF4-FFF2-40B4-BE49-F238E27FC236}">
                <a16:creationId xmlns:a16="http://schemas.microsoft.com/office/drawing/2014/main" id="{60B03D1F-C679-2A65-5F7A-61B503D34297}"/>
              </a:ext>
            </a:extLst>
          </p:cNvPr>
          <p:cNvSpPr/>
          <p:nvPr/>
        </p:nvSpPr>
        <p:spPr>
          <a:xfrm>
            <a:off x="4053253" y="1910443"/>
            <a:ext cx="146957" cy="146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8F993ED-4DBF-0C85-BA25-BB552AC14113}"/>
              </a:ext>
            </a:extLst>
          </p:cNvPr>
          <p:cNvSpPr/>
          <p:nvPr/>
        </p:nvSpPr>
        <p:spPr>
          <a:xfrm>
            <a:off x="4352611" y="1899553"/>
            <a:ext cx="146957" cy="146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D31FA8A-3B1B-FB95-9E1D-7E9F42C0F4F7}"/>
              </a:ext>
            </a:extLst>
          </p:cNvPr>
          <p:cNvSpPr/>
          <p:nvPr/>
        </p:nvSpPr>
        <p:spPr>
          <a:xfrm>
            <a:off x="4243752" y="2639788"/>
            <a:ext cx="146957" cy="14695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 name="Table 17">
            <a:extLst>
              <a:ext uri="{FF2B5EF4-FFF2-40B4-BE49-F238E27FC236}">
                <a16:creationId xmlns:a16="http://schemas.microsoft.com/office/drawing/2014/main" id="{95D79865-DB3E-F3FF-3176-AA90F2768D16}"/>
              </a:ext>
            </a:extLst>
          </p:cNvPr>
          <p:cNvGraphicFramePr>
            <a:graphicFrameLocks noGrp="1"/>
          </p:cNvGraphicFramePr>
          <p:nvPr>
            <p:extLst>
              <p:ext uri="{D42A27DB-BD31-4B8C-83A1-F6EECF244321}">
                <p14:modId xmlns:p14="http://schemas.microsoft.com/office/powerpoint/2010/main" val="3017357554"/>
              </p:ext>
            </p:extLst>
          </p:nvPr>
        </p:nvGraphicFramePr>
        <p:xfrm>
          <a:off x="6094413" y="3748431"/>
          <a:ext cx="5694818" cy="1371600"/>
        </p:xfrm>
        <a:graphic>
          <a:graphicData uri="http://schemas.openxmlformats.org/drawingml/2006/table">
            <a:tbl>
              <a:tblPr firstRow="1" bandRow="1">
                <a:tableStyleId>{72833802-FEF1-4C79-8D5D-14CF1EAF98D9}</a:tableStyleId>
              </a:tblPr>
              <a:tblGrid>
                <a:gridCol w="3232467">
                  <a:extLst>
                    <a:ext uri="{9D8B030D-6E8A-4147-A177-3AD203B41FA5}">
                      <a16:colId xmlns:a16="http://schemas.microsoft.com/office/drawing/2014/main" val="3728575343"/>
                    </a:ext>
                  </a:extLst>
                </a:gridCol>
                <a:gridCol w="2462351">
                  <a:extLst>
                    <a:ext uri="{9D8B030D-6E8A-4147-A177-3AD203B41FA5}">
                      <a16:colId xmlns:a16="http://schemas.microsoft.com/office/drawing/2014/main" val="277557299"/>
                    </a:ext>
                  </a:extLst>
                </a:gridCol>
              </a:tblGrid>
              <a:tr h="134369">
                <a:tc>
                  <a:txBody>
                    <a:bodyPr/>
                    <a:lstStyle/>
                    <a:p>
                      <a:r>
                        <a:rPr lang="en-US" sz="2400" dirty="0"/>
                        <a:t>Number of Beds</a:t>
                      </a:r>
                    </a:p>
                  </a:txBody>
                  <a:tcPr/>
                </a:tc>
                <a:tc>
                  <a:txBody>
                    <a:bodyPr/>
                    <a:lstStyle/>
                    <a:p>
                      <a:r>
                        <a:rPr lang="en-US" sz="2400" dirty="0"/>
                        <a:t>Mean (Range)</a:t>
                      </a:r>
                    </a:p>
                  </a:txBody>
                  <a:tcPr/>
                </a:tc>
                <a:extLst>
                  <a:ext uri="{0D108BD9-81ED-4DB2-BD59-A6C34878D82A}">
                    <a16:rowId xmlns:a16="http://schemas.microsoft.com/office/drawing/2014/main" val="1035012275"/>
                  </a:ext>
                </a:extLst>
              </a:tr>
              <a:tr h="434470">
                <a:tc>
                  <a:txBody>
                    <a:bodyPr/>
                    <a:lstStyle/>
                    <a:p>
                      <a:r>
                        <a:rPr lang="en-US" sz="2400" dirty="0"/>
                        <a:t>Total</a:t>
                      </a:r>
                    </a:p>
                  </a:txBody>
                  <a:tcPr/>
                </a:tc>
                <a:tc>
                  <a:txBody>
                    <a:bodyPr/>
                    <a:lstStyle/>
                    <a:p>
                      <a:r>
                        <a:rPr lang="en-US" sz="2400" dirty="0"/>
                        <a:t>296 (25-1440)</a:t>
                      </a:r>
                    </a:p>
                  </a:txBody>
                  <a:tcPr/>
                </a:tc>
                <a:extLst>
                  <a:ext uri="{0D108BD9-81ED-4DB2-BD59-A6C34878D82A}">
                    <a16:rowId xmlns:a16="http://schemas.microsoft.com/office/drawing/2014/main" val="876825217"/>
                  </a:ext>
                </a:extLst>
              </a:tr>
              <a:tr h="434470">
                <a:tc>
                  <a:txBody>
                    <a:bodyPr/>
                    <a:lstStyle/>
                    <a:p>
                      <a:r>
                        <a:rPr lang="en-US" sz="2400" dirty="0"/>
                        <a:t>Short stay</a:t>
                      </a:r>
                    </a:p>
                  </a:txBody>
                  <a:tcPr/>
                </a:tc>
                <a:tc>
                  <a:txBody>
                    <a:bodyPr/>
                    <a:lstStyle/>
                    <a:p>
                      <a:r>
                        <a:rPr lang="en-US" sz="2400" dirty="0"/>
                        <a:t>72   (20-720)</a:t>
                      </a:r>
                    </a:p>
                  </a:txBody>
                  <a:tcPr/>
                </a:tc>
                <a:extLst>
                  <a:ext uri="{0D108BD9-81ED-4DB2-BD59-A6C34878D82A}">
                    <a16:rowId xmlns:a16="http://schemas.microsoft.com/office/drawing/2014/main" val="4185249435"/>
                  </a:ext>
                </a:extLst>
              </a:tr>
            </a:tbl>
          </a:graphicData>
        </a:graphic>
      </p:graphicFrame>
      <p:sp>
        <p:nvSpPr>
          <p:cNvPr id="24" name="TextBox 23">
            <a:extLst>
              <a:ext uri="{FF2B5EF4-FFF2-40B4-BE49-F238E27FC236}">
                <a16:creationId xmlns:a16="http://schemas.microsoft.com/office/drawing/2014/main" id="{80FC3911-20BA-48AC-8A40-C8D1B7F923DC}"/>
              </a:ext>
            </a:extLst>
          </p:cNvPr>
          <p:cNvSpPr txBox="1"/>
          <p:nvPr/>
        </p:nvSpPr>
        <p:spPr>
          <a:xfrm>
            <a:off x="0" y="6611779"/>
            <a:ext cx="7840079" cy="215444"/>
          </a:xfrm>
          <a:prstGeom prst="rect">
            <a:avLst/>
          </a:prstGeom>
          <a:noFill/>
        </p:spPr>
        <p:txBody>
          <a:bodyPr wrap="square" rtlCol="0">
            <a:spAutoFit/>
          </a:bodyPr>
          <a:lstStyle/>
          <a:p>
            <a:r>
              <a:rPr lang="en-US" sz="800" dirty="0"/>
              <a:t>https://www.ny.gov/counties</a:t>
            </a:r>
          </a:p>
        </p:txBody>
      </p:sp>
      <p:sp>
        <p:nvSpPr>
          <p:cNvPr id="2" name="TextBox 1">
            <a:extLst>
              <a:ext uri="{FF2B5EF4-FFF2-40B4-BE49-F238E27FC236}">
                <a16:creationId xmlns:a16="http://schemas.microsoft.com/office/drawing/2014/main" id="{E443D85F-F463-6392-DE46-E938876F76F0}"/>
              </a:ext>
            </a:extLst>
          </p:cNvPr>
          <p:cNvSpPr txBox="1"/>
          <p:nvPr/>
        </p:nvSpPr>
        <p:spPr>
          <a:xfrm>
            <a:off x="537881" y="3777828"/>
            <a:ext cx="5096437" cy="1354217"/>
          </a:xfrm>
          <a:prstGeom prst="rect">
            <a:avLst/>
          </a:prstGeom>
          <a:solidFill>
            <a:schemeClr val="accent1">
              <a:lumMod val="60000"/>
              <a:lumOff val="40000"/>
            </a:schemeClr>
          </a:solidFill>
        </p:spPr>
        <p:txBody>
          <a:bodyPr wrap="square" rtlCol="0">
            <a:spAutoFit/>
          </a:bodyPr>
          <a:lstStyle/>
          <a:p>
            <a:r>
              <a:rPr lang="en-US" sz="2400" dirty="0">
                <a:latin typeface="Arial" panose="020B0604020202020204" pitchFamily="34" charset="0"/>
                <a:cs typeface="Arial" panose="020B0604020202020204" pitchFamily="34" charset="0"/>
              </a:rPr>
              <a:t>Medical Directors</a:t>
            </a:r>
          </a:p>
          <a:p>
            <a:endParaRPr lang="en-US" sz="10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ea typeface="Aptos" panose="020B0004020202020204" pitchFamily="34" charset="0"/>
                <a:cs typeface="Arial" panose="020B0604020202020204" pitchFamily="34" charset="0"/>
              </a:rPr>
              <a:t>Yrs</a:t>
            </a:r>
            <a:r>
              <a:rPr lang="en-US" sz="2400" dirty="0">
                <a:solidFill>
                  <a:schemeClr val="tx1"/>
                </a:solidFill>
                <a:latin typeface="Arial" panose="020B0604020202020204" pitchFamily="34" charset="0"/>
                <a:ea typeface="Aptos" panose="020B0004020202020204" pitchFamily="34" charset="0"/>
                <a:cs typeface="Arial" panose="020B0604020202020204" pitchFamily="34" charset="0"/>
              </a:rPr>
              <a:t> since degree: </a:t>
            </a:r>
          </a:p>
          <a:p>
            <a:pPr lvl="1"/>
            <a:r>
              <a:rPr lang="en-US" sz="2400" dirty="0">
                <a:latin typeface="Arial" panose="020B0604020202020204" pitchFamily="34" charset="0"/>
                <a:ea typeface="Aptos" panose="020B0004020202020204" pitchFamily="34" charset="0"/>
                <a:cs typeface="Arial" panose="020B0604020202020204" pitchFamily="34" charset="0"/>
              </a:rPr>
              <a:t>Mean </a:t>
            </a:r>
            <a:r>
              <a:rPr lang="en-US" sz="2400" dirty="0">
                <a:solidFill>
                  <a:schemeClr val="tx1"/>
                </a:solidFill>
                <a:latin typeface="Arial" panose="020B0604020202020204" pitchFamily="34" charset="0"/>
                <a:ea typeface="Aptos" panose="020B0004020202020204" pitchFamily="34" charset="0"/>
                <a:cs typeface="Arial" panose="020B0604020202020204" pitchFamily="34" charset="0"/>
              </a:rPr>
              <a:t>26 (Range 10-42)</a:t>
            </a:r>
          </a:p>
        </p:txBody>
      </p:sp>
    </p:spTree>
    <p:extLst>
      <p:ext uri="{BB962C8B-B14F-4D97-AF65-F5344CB8AC3E}">
        <p14:creationId xmlns:p14="http://schemas.microsoft.com/office/powerpoint/2010/main" val="93612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4">
            <a:extLst>
              <a:ext uri="{FF2B5EF4-FFF2-40B4-BE49-F238E27FC236}">
                <a16:creationId xmlns:a16="http://schemas.microsoft.com/office/drawing/2014/main" id="{EE98E3E7-C311-629D-508E-155D68719EF6}"/>
              </a:ext>
            </a:extLst>
          </p:cNvPr>
          <p:cNvSpPr txBox="1"/>
          <p:nvPr/>
        </p:nvSpPr>
        <p:spPr>
          <a:xfrm>
            <a:off x="657548" y="601884"/>
            <a:ext cx="10560301" cy="822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799" dirty="0"/>
              <a:t>Provision of MOUD among SNF respondents</a:t>
            </a:r>
          </a:p>
        </p:txBody>
      </p:sp>
      <p:graphicFrame>
        <p:nvGraphicFramePr>
          <p:cNvPr id="14" name="Chart 13">
            <a:extLst>
              <a:ext uri="{FF2B5EF4-FFF2-40B4-BE49-F238E27FC236}">
                <a16:creationId xmlns:a16="http://schemas.microsoft.com/office/drawing/2014/main" id="{639D2448-8C65-40F2-4FEE-7CDE06105B49}"/>
              </a:ext>
            </a:extLst>
          </p:cNvPr>
          <p:cNvGraphicFramePr/>
          <p:nvPr>
            <p:extLst>
              <p:ext uri="{D42A27DB-BD31-4B8C-83A1-F6EECF244321}">
                <p14:modId xmlns:p14="http://schemas.microsoft.com/office/powerpoint/2010/main" val="3186291883"/>
              </p:ext>
            </p:extLst>
          </p:nvPr>
        </p:nvGraphicFramePr>
        <p:xfrm>
          <a:off x="724277" y="1424115"/>
          <a:ext cx="10806999" cy="502195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Rounded Corners 4">
            <a:extLst>
              <a:ext uri="{FF2B5EF4-FFF2-40B4-BE49-F238E27FC236}">
                <a16:creationId xmlns:a16="http://schemas.microsoft.com/office/drawing/2014/main" id="{62D41EAB-BA77-8E6C-B64E-EBA1DB1BD0E0}"/>
              </a:ext>
            </a:extLst>
          </p:cNvPr>
          <p:cNvSpPr txBox="1"/>
          <p:nvPr/>
        </p:nvSpPr>
        <p:spPr>
          <a:xfrm>
            <a:off x="239151" y="167963"/>
            <a:ext cx="11690252"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799" dirty="0"/>
              <a:t>Provision of MOUD in the last year at SNF (n=31)</a:t>
            </a:r>
          </a:p>
        </p:txBody>
      </p:sp>
    </p:spTree>
    <p:extLst>
      <p:ext uri="{BB962C8B-B14F-4D97-AF65-F5344CB8AC3E}">
        <p14:creationId xmlns:p14="http://schemas.microsoft.com/office/powerpoint/2010/main" val="344447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2D41EAB-BA77-8E6C-B64E-EBA1DB1BD0E0}"/>
              </a:ext>
            </a:extLst>
          </p:cNvPr>
          <p:cNvSpPr txBox="1"/>
          <p:nvPr/>
        </p:nvSpPr>
        <p:spPr>
          <a:xfrm>
            <a:off x="885100" y="190768"/>
            <a:ext cx="10490036"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799" dirty="0"/>
              <a:t>Most SNFs provide low-volume MOUD (if any)</a:t>
            </a:r>
          </a:p>
        </p:txBody>
      </p:sp>
      <p:graphicFrame>
        <p:nvGraphicFramePr>
          <p:cNvPr id="3" name="Table 2">
            <a:extLst>
              <a:ext uri="{FF2B5EF4-FFF2-40B4-BE49-F238E27FC236}">
                <a16:creationId xmlns:a16="http://schemas.microsoft.com/office/drawing/2014/main" id="{E99CA234-E65C-7715-B152-A9265CB56BCD}"/>
              </a:ext>
            </a:extLst>
          </p:cNvPr>
          <p:cNvGraphicFramePr>
            <a:graphicFrameLocks noGrp="1"/>
          </p:cNvGraphicFramePr>
          <p:nvPr>
            <p:extLst>
              <p:ext uri="{D42A27DB-BD31-4B8C-83A1-F6EECF244321}">
                <p14:modId xmlns:p14="http://schemas.microsoft.com/office/powerpoint/2010/main" val="1192599279"/>
              </p:ext>
            </p:extLst>
          </p:nvPr>
        </p:nvGraphicFramePr>
        <p:xfrm>
          <a:off x="885100" y="1369605"/>
          <a:ext cx="10490036" cy="4656904"/>
        </p:xfrm>
        <a:graphic>
          <a:graphicData uri="http://schemas.openxmlformats.org/drawingml/2006/table">
            <a:tbl>
              <a:tblPr firstRow="1" bandRow="1">
                <a:tableStyleId>{6E25E649-3F16-4E02-A733-19D2CDBF48F0}</a:tableStyleId>
              </a:tblPr>
              <a:tblGrid>
                <a:gridCol w="2622509">
                  <a:extLst>
                    <a:ext uri="{9D8B030D-6E8A-4147-A177-3AD203B41FA5}">
                      <a16:colId xmlns:a16="http://schemas.microsoft.com/office/drawing/2014/main" val="3036480553"/>
                    </a:ext>
                  </a:extLst>
                </a:gridCol>
                <a:gridCol w="2622509">
                  <a:extLst>
                    <a:ext uri="{9D8B030D-6E8A-4147-A177-3AD203B41FA5}">
                      <a16:colId xmlns:a16="http://schemas.microsoft.com/office/drawing/2014/main" val="1142897429"/>
                    </a:ext>
                  </a:extLst>
                </a:gridCol>
                <a:gridCol w="2622509">
                  <a:extLst>
                    <a:ext uri="{9D8B030D-6E8A-4147-A177-3AD203B41FA5}">
                      <a16:colId xmlns:a16="http://schemas.microsoft.com/office/drawing/2014/main" val="130172514"/>
                    </a:ext>
                  </a:extLst>
                </a:gridCol>
                <a:gridCol w="2622509">
                  <a:extLst>
                    <a:ext uri="{9D8B030D-6E8A-4147-A177-3AD203B41FA5}">
                      <a16:colId xmlns:a16="http://schemas.microsoft.com/office/drawing/2014/main" val="3114325159"/>
                    </a:ext>
                  </a:extLst>
                </a:gridCol>
              </a:tblGrid>
              <a:tr h="582113">
                <a:tc>
                  <a:txBody>
                    <a:bodyPr/>
                    <a:lstStyle/>
                    <a:p>
                      <a:endParaRPr lang="en-US" sz="2400" dirty="0"/>
                    </a:p>
                  </a:txBody>
                  <a:tcPr/>
                </a:tc>
                <a:tc>
                  <a:txBody>
                    <a:bodyPr/>
                    <a:lstStyle/>
                    <a:p>
                      <a:r>
                        <a:rPr lang="en-US" sz="2400" dirty="0"/>
                        <a:t># patients / year</a:t>
                      </a:r>
                    </a:p>
                  </a:txBody>
                  <a:tcPr/>
                </a:tc>
                <a:tc gridSpan="2">
                  <a:txBody>
                    <a:bodyPr/>
                    <a:lstStyle/>
                    <a:p>
                      <a:pPr algn="ctr"/>
                      <a:r>
                        <a:rPr lang="en-US" sz="2400" dirty="0"/>
                        <a:t>Post Acute Care (n=31)</a:t>
                      </a:r>
                    </a:p>
                  </a:txBody>
                  <a:tcPr/>
                </a:tc>
                <a:tc hMerge="1">
                  <a:txBody>
                    <a:bodyPr/>
                    <a:lstStyle/>
                    <a:p>
                      <a:endParaRPr lang="en-US" dirty="0"/>
                    </a:p>
                  </a:txBody>
                  <a:tcPr/>
                </a:tc>
                <a:extLst>
                  <a:ext uri="{0D108BD9-81ED-4DB2-BD59-A6C34878D82A}">
                    <a16:rowId xmlns:a16="http://schemas.microsoft.com/office/drawing/2014/main" val="4169575334"/>
                  </a:ext>
                </a:extLst>
              </a:tr>
              <a:tr h="582113">
                <a:tc gridSpan="2">
                  <a:txBody>
                    <a:bodyPr/>
                    <a:lstStyle/>
                    <a:p>
                      <a:r>
                        <a:rPr lang="en-US" sz="2400" b="1" dirty="0"/>
                        <a:t>Methadone</a:t>
                      </a:r>
                    </a:p>
                  </a:txBody>
                  <a:tcPr/>
                </a:tc>
                <a:tc hMerge="1">
                  <a:txBody>
                    <a:bodyPr/>
                    <a:lstStyle/>
                    <a:p>
                      <a:endParaRPr lang="en-US" sz="2400" dirty="0"/>
                    </a:p>
                  </a:txBody>
                  <a:tcPr/>
                </a:tc>
                <a:tc>
                  <a:txBody>
                    <a:bodyPr/>
                    <a:lstStyle/>
                    <a:p>
                      <a:pPr algn="ctr"/>
                      <a:r>
                        <a:rPr lang="en-US" sz="2400" dirty="0"/>
                        <a:t>N</a:t>
                      </a:r>
                    </a:p>
                  </a:txBody>
                  <a:tcPr/>
                </a:tc>
                <a:tc>
                  <a:txBody>
                    <a:bodyPr/>
                    <a:lstStyle/>
                    <a:p>
                      <a:pPr algn="ctr"/>
                      <a:r>
                        <a:rPr lang="en-US" sz="2400" dirty="0"/>
                        <a:t>%</a:t>
                      </a:r>
                    </a:p>
                  </a:txBody>
                  <a:tcPr/>
                </a:tc>
                <a:extLst>
                  <a:ext uri="{0D108BD9-81ED-4DB2-BD59-A6C34878D82A}">
                    <a16:rowId xmlns:a16="http://schemas.microsoft.com/office/drawing/2014/main" val="2142137336"/>
                  </a:ext>
                </a:extLst>
              </a:tr>
              <a:tr h="582113">
                <a:tc>
                  <a:txBody>
                    <a:bodyPr/>
                    <a:lstStyle/>
                    <a:p>
                      <a:endParaRPr lang="en-US" sz="2400" b="1" dirty="0">
                        <a:solidFill>
                          <a:schemeClr val="accent2"/>
                        </a:solidFill>
                      </a:endParaRPr>
                    </a:p>
                  </a:txBody>
                  <a:tcPr/>
                </a:tc>
                <a:tc>
                  <a:txBody>
                    <a:bodyPr/>
                    <a:lstStyle/>
                    <a:p>
                      <a:r>
                        <a:rPr lang="en-US" sz="2400" b="1" dirty="0">
                          <a:solidFill>
                            <a:schemeClr val="accent2"/>
                          </a:solidFill>
                        </a:rPr>
                        <a:t>≤ 10</a:t>
                      </a:r>
                    </a:p>
                  </a:txBody>
                  <a:tcPr/>
                </a:tc>
                <a:tc>
                  <a:txBody>
                    <a:bodyPr/>
                    <a:lstStyle/>
                    <a:p>
                      <a:pPr algn="ctr"/>
                      <a:r>
                        <a:rPr lang="en-US" sz="2400" b="1" dirty="0">
                          <a:solidFill>
                            <a:schemeClr val="accent2"/>
                          </a:solidFill>
                        </a:rPr>
                        <a:t>13</a:t>
                      </a:r>
                    </a:p>
                  </a:txBody>
                  <a:tcPr/>
                </a:tc>
                <a:tc>
                  <a:txBody>
                    <a:bodyPr/>
                    <a:lstStyle/>
                    <a:p>
                      <a:pPr algn="ctr"/>
                      <a:r>
                        <a:rPr lang="en-US" sz="2400" b="1" dirty="0">
                          <a:solidFill>
                            <a:schemeClr val="accent2"/>
                          </a:solidFill>
                        </a:rPr>
                        <a:t>42</a:t>
                      </a:r>
                    </a:p>
                  </a:txBody>
                  <a:tcPr/>
                </a:tc>
                <a:extLst>
                  <a:ext uri="{0D108BD9-81ED-4DB2-BD59-A6C34878D82A}">
                    <a16:rowId xmlns:a16="http://schemas.microsoft.com/office/drawing/2014/main" val="3285616480"/>
                  </a:ext>
                </a:extLst>
              </a:tr>
              <a:tr h="582113">
                <a:tc>
                  <a:txBody>
                    <a:bodyPr/>
                    <a:lstStyle/>
                    <a:p>
                      <a:endParaRPr lang="en-US" sz="2400"/>
                    </a:p>
                  </a:txBody>
                  <a:tcPr/>
                </a:tc>
                <a:tc>
                  <a:txBody>
                    <a:bodyPr/>
                    <a:lstStyle/>
                    <a:p>
                      <a:r>
                        <a:rPr lang="en-US" sz="2400" dirty="0"/>
                        <a:t>&gt; 10 </a:t>
                      </a:r>
                    </a:p>
                  </a:txBody>
                  <a:tcPr/>
                </a:tc>
                <a:tc>
                  <a:txBody>
                    <a:bodyPr/>
                    <a:lstStyle/>
                    <a:p>
                      <a:pPr algn="ctr"/>
                      <a:r>
                        <a:rPr lang="en-US" sz="2400" dirty="0"/>
                        <a:t>1</a:t>
                      </a:r>
                    </a:p>
                  </a:txBody>
                  <a:tcPr/>
                </a:tc>
                <a:tc>
                  <a:txBody>
                    <a:bodyPr/>
                    <a:lstStyle/>
                    <a:p>
                      <a:pPr algn="ctr"/>
                      <a:r>
                        <a:rPr lang="en-US" sz="2400" dirty="0"/>
                        <a:t>3</a:t>
                      </a:r>
                    </a:p>
                  </a:txBody>
                  <a:tcPr/>
                </a:tc>
                <a:extLst>
                  <a:ext uri="{0D108BD9-81ED-4DB2-BD59-A6C34878D82A}">
                    <a16:rowId xmlns:a16="http://schemas.microsoft.com/office/drawing/2014/main" val="1468429492"/>
                  </a:ext>
                </a:extLst>
              </a:tr>
              <a:tr h="582113">
                <a:tc>
                  <a:txBody>
                    <a:bodyPr/>
                    <a:lstStyle/>
                    <a:p>
                      <a:endParaRPr lang="en-US" sz="2400" dirty="0"/>
                    </a:p>
                  </a:txBody>
                  <a:tcPr/>
                </a:tc>
                <a:tc>
                  <a:txBody>
                    <a:bodyPr/>
                    <a:lstStyle/>
                    <a:p>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3299076951"/>
                  </a:ext>
                </a:extLst>
              </a:tr>
              <a:tr h="582113">
                <a:tc gridSpan="2">
                  <a:txBody>
                    <a:bodyPr/>
                    <a:lstStyle/>
                    <a:p>
                      <a:r>
                        <a:rPr lang="en-US" sz="2400" b="1" dirty="0"/>
                        <a:t>Buprenorphine</a:t>
                      </a:r>
                    </a:p>
                  </a:txBody>
                  <a:tcPr/>
                </a:tc>
                <a:tc hMerge="1">
                  <a:txBody>
                    <a:bodyPr/>
                    <a:lstStyle/>
                    <a:p>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780628527"/>
                  </a:ext>
                </a:extLst>
              </a:tr>
              <a:tr h="582113">
                <a:tc>
                  <a:txBody>
                    <a:bodyPr/>
                    <a:lstStyle/>
                    <a:p>
                      <a:endParaRPr lang="en-US" sz="2400" b="1" dirty="0">
                        <a:solidFill>
                          <a:schemeClr val="accent2"/>
                        </a:solidFill>
                      </a:endParaRPr>
                    </a:p>
                  </a:txBody>
                  <a:tcPr/>
                </a:tc>
                <a:tc>
                  <a:txBody>
                    <a:bodyPr/>
                    <a:lstStyle/>
                    <a:p>
                      <a:r>
                        <a:rPr lang="en-US" sz="2400" b="1" dirty="0">
                          <a:solidFill>
                            <a:schemeClr val="accent2"/>
                          </a:solidFill>
                        </a:rPr>
                        <a:t>≤ 10</a:t>
                      </a:r>
                    </a:p>
                  </a:txBody>
                  <a:tcPr/>
                </a:tc>
                <a:tc>
                  <a:txBody>
                    <a:bodyPr/>
                    <a:lstStyle/>
                    <a:p>
                      <a:pPr algn="ctr"/>
                      <a:r>
                        <a:rPr lang="en-US" sz="2400" b="1" dirty="0">
                          <a:solidFill>
                            <a:schemeClr val="accent2"/>
                          </a:solidFill>
                        </a:rPr>
                        <a:t>10</a:t>
                      </a:r>
                    </a:p>
                  </a:txBody>
                  <a:tcPr/>
                </a:tc>
                <a:tc>
                  <a:txBody>
                    <a:bodyPr/>
                    <a:lstStyle/>
                    <a:p>
                      <a:pPr algn="ctr"/>
                      <a:r>
                        <a:rPr lang="en-US" sz="2400" b="1" dirty="0">
                          <a:solidFill>
                            <a:schemeClr val="accent2"/>
                          </a:solidFill>
                        </a:rPr>
                        <a:t>32</a:t>
                      </a:r>
                    </a:p>
                  </a:txBody>
                  <a:tcPr/>
                </a:tc>
                <a:extLst>
                  <a:ext uri="{0D108BD9-81ED-4DB2-BD59-A6C34878D82A}">
                    <a16:rowId xmlns:a16="http://schemas.microsoft.com/office/drawing/2014/main" val="3558475372"/>
                  </a:ext>
                </a:extLst>
              </a:tr>
              <a:tr h="582113">
                <a:tc>
                  <a:txBody>
                    <a:bodyPr/>
                    <a:lstStyle/>
                    <a:p>
                      <a:endParaRPr lang="en-US" sz="2400"/>
                    </a:p>
                  </a:txBody>
                  <a:tcPr/>
                </a:tc>
                <a:tc>
                  <a:txBody>
                    <a:bodyPr/>
                    <a:lstStyle/>
                    <a:p>
                      <a:r>
                        <a:rPr lang="en-US" sz="2400" dirty="0"/>
                        <a:t>&gt; 10 </a:t>
                      </a:r>
                    </a:p>
                  </a:txBody>
                  <a:tcPr/>
                </a:tc>
                <a:tc>
                  <a:txBody>
                    <a:bodyPr/>
                    <a:lstStyle/>
                    <a:p>
                      <a:pPr algn="ctr"/>
                      <a:r>
                        <a:rPr lang="en-US" sz="2400" dirty="0"/>
                        <a:t>0</a:t>
                      </a:r>
                    </a:p>
                  </a:txBody>
                  <a:tcPr/>
                </a:tc>
                <a:tc>
                  <a:txBody>
                    <a:bodyPr/>
                    <a:lstStyle/>
                    <a:p>
                      <a:pPr algn="ctr"/>
                      <a:r>
                        <a:rPr lang="en-US" sz="2400" dirty="0"/>
                        <a:t>0</a:t>
                      </a:r>
                    </a:p>
                  </a:txBody>
                  <a:tcPr/>
                </a:tc>
                <a:extLst>
                  <a:ext uri="{0D108BD9-81ED-4DB2-BD59-A6C34878D82A}">
                    <a16:rowId xmlns:a16="http://schemas.microsoft.com/office/drawing/2014/main" val="605367695"/>
                  </a:ext>
                </a:extLst>
              </a:tr>
            </a:tbl>
          </a:graphicData>
        </a:graphic>
      </p:graphicFrame>
    </p:spTree>
    <p:extLst>
      <p:ext uri="{BB962C8B-B14F-4D97-AF65-F5344CB8AC3E}">
        <p14:creationId xmlns:p14="http://schemas.microsoft.com/office/powerpoint/2010/main" val="99832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1CD87-C65E-A16B-9932-F7B34DC192EC}"/>
            </a:ext>
          </a:extLst>
        </p:cNvPr>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3B078684-CD95-B460-24B3-F9D2BAC17016}"/>
              </a:ext>
            </a:extLst>
          </p:cNvPr>
          <p:cNvSpPr txBox="1"/>
          <p:nvPr/>
        </p:nvSpPr>
        <p:spPr>
          <a:xfrm>
            <a:off x="885100" y="190768"/>
            <a:ext cx="10490036"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799" dirty="0"/>
              <a:t>Barriers to MOUD in SNFs – by MOUD status</a:t>
            </a:r>
          </a:p>
        </p:txBody>
      </p:sp>
      <p:graphicFrame>
        <p:nvGraphicFramePr>
          <p:cNvPr id="14" name="Chart 13">
            <a:extLst>
              <a:ext uri="{FF2B5EF4-FFF2-40B4-BE49-F238E27FC236}">
                <a16:creationId xmlns:a16="http://schemas.microsoft.com/office/drawing/2014/main" id="{CE562A99-FED3-9BB7-A09F-0E3CD9376FE5}"/>
              </a:ext>
            </a:extLst>
          </p:cNvPr>
          <p:cNvGraphicFramePr/>
          <p:nvPr>
            <p:extLst>
              <p:ext uri="{D42A27DB-BD31-4B8C-83A1-F6EECF244321}">
                <p14:modId xmlns:p14="http://schemas.microsoft.com/office/powerpoint/2010/main" val="2415625861"/>
              </p:ext>
            </p:extLst>
          </p:nvPr>
        </p:nvGraphicFramePr>
        <p:xfrm>
          <a:off x="362691" y="1022956"/>
          <a:ext cx="6499754" cy="5417256"/>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792D1C6C-CCC2-4EF9-A0E9-74BF98CA12B8}"/>
              </a:ext>
            </a:extLst>
          </p:cNvPr>
          <p:cNvGrpSpPr/>
          <p:nvPr/>
        </p:nvGrpSpPr>
        <p:grpSpPr>
          <a:xfrm>
            <a:off x="4881488" y="6335639"/>
            <a:ext cx="3685735" cy="425604"/>
            <a:chOff x="3038621" y="6368202"/>
            <a:chExt cx="3685735" cy="425604"/>
          </a:xfrm>
        </p:grpSpPr>
        <p:sp>
          <p:nvSpPr>
            <p:cNvPr id="8" name="Rectangle 7">
              <a:extLst>
                <a:ext uri="{FF2B5EF4-FFF2-40B4-BE49-F238E27FC236}">
                  <a16:creationId xmlns:a16="http://schemas.microsoft.com/office/drawing/2014/main" id="{AEB9F654-4AC5-498D-4B90-60145EB90F4B}"/>
                </a:ext>
              </a:extLst>
            </p:cNvPr>
            <p:cNvSpPr/>
            <p:nvPr/>
          </p:nvSpPr>
          <p:spPr>
            <a:xfrm>
              <a:off x="3038621" y="6368202"/>
              <a:ext cx="3685735" cy="4256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EE51578-E38E-9877-90B3-E0F182BD904B}"/>
                </a:ext>
              </a:extLst>
            </p:cNvPr>
            <p:cNvSpPr/>
            <p:nvPr/>
          </p:nvSpPr>
          <p:spPr>
            <a:xfrm>
              <a:off x="3865357" y="6482416"/>
              <a:ext cx="239151" cy="227020"/>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13B3D0-E232-2A55-69F0-B46C00E79FC2}"/>
                </a:ext>
              </a:extLst>
            </p:cNvPr>
            <p:cNvSpPr/>
            <p:nvPr/>
          </p:nvSpPr>
          <p:spPr>
            <a:xfrm>
              <a:off x="5044461" y="6478304"/>
              <a:ext cx="239151" cy="2270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DF6B21-EF2F-5A2F-0C43-DE70F0E1EA4D}"/>
                </a:ext>
              </a:extLst>
            </p:cNvPr>
            <p:cNvSpPr txBox="1"/>
            <p:nvPr/>
          </p:nvSpPr>
          <p:spPr>
            <a:xfrm>
              <a:off x="4087857" y="6424474"/>
              <a:ext cx="872198" cy="369332"/>
            </a:xfrm>
            <a:prstGeom prst="rect">
              <a:avLst/>
            </a:prstGeom>
            <a:noFill/>
          </p:spPr>
          <p:txBody>
            <a:bodyPr wrap="square" rtlCol="0">
              <a:spAutoFit/>
            </a:bodyPr>
            <a:lstStyle/>
            <a:p>
              <a:r>
                <a:rPr lang="en-US" b="1" dirty="0"/>
                <a:t>Major</a:t>
              </a:r>
            </a:p>
          </p:txBody>
        </p:sp>
        <p:sp>
          <p:nvSpPr>
            <p:cNvPr id="7" name="TextBox 6">
              <a:extLst>
                <a:ext uri="{FF2B5EF4-FFF2-40B4-BE49-F238E27FC236}">
                  <a16:creationId xmlns:a16="http://schemas.microsoft.com/office/drawing/2014/main" id="{480E06CC-41DB-EFC9-10F9-14DA2B964EFA}"/>
                </a:ext>
              </a:extLst>
            </p:cNvPr>
            <p:cNvSpPr txBox="1"/>
            <p:nvPr/>
          </p:nvSpPr>
          <p:spPr>
            <a:xfrm>
              <a:off x="5275007" y="6418275"/>
              <a:ext cx="1303677" cy="369332"/>
            </a:xfrm>
            <a:prstGeom prst="rect">
              <a:avLst/>
            </a:prstGeom>
            <a:noFill/>
          </p:spPr>
          <p:txBody>
            <a:bodyPr wrap="square" rtlCol="0">
              <a:spAutoFit/>
            </a:bodyPr>
            <a:lstStyle/>
            <a:p>
              <a:r>
                <a:rPr lang="en-US" b="1" dirty="0"/>
                <a:t>Moderate</a:t>
              </a:r>
            </a:p>
          </p:txBody>
        </p:sp>
        <p:sp>
          <p:nvSpPr>
            <p:cNvPr id="9" name="TextBox 8">
              <a:extLst>
                <a:ext uri="{FF2B5EF4-FFF2-40B4-BE49-F238E27FC236}">
                  <a16:creationId xmlns:a16="http://schemas.microsoft.com/office/drawing/2014/main" id="{93D9EFDB-00EB-E4AE-3854-2AC4DE7ACABC}"/>
                </a:ext>
              </a:extLst>
            </p:cNvPr>
            <p:cNvSpPr txBox="1"/>
            <p:nvPr/>
          </p:nvSpPr>
          <p:spPr>
            <a:xfrm>
              <a:off x="3176469" y="6421682"/>
              <a:ext cx="872198" cy="369332"/>
            </a:xfrm>
            <a:prstGeom prst="rect">
              <a:avLst/>
            </a:prstGeom>
            <a:noFill/>
          </p:spPr>
          <p:txBody>
            <a:bodyPr wrap="square" rtlCol="0">
              <a:spAutoFit/>
            </a:bodyPr>
            <a:lstStyle/>
            <a:p>
              <a:r>
                <a:rPr lang="en-US" b="1" dirty="0"/>
                <a:t>Key</a:t>
              </a:r>
            </a:p>
          </p:txBody>
        </p:sp>
      </p:grpSp>
      <p:sp>
        <p:nvSpPr>
          <p:cNvPr id="11" name="Rectangle 10">
            <a:extLst>
              <a:ext uri="{FF2B5EF4-FFF2-40B4-BE49-F238E27FC236}">
                <a16:creationId xmlns:a16="http://schemas.microsoft.com/office/drawing/2014/main" id="{AF9D2A20-0336-A818-7749-ED1A4988C518}"/>
              </a:ext>
            </a:extLst>
          </p:cNvPr>
          <p:cNvSpPr/>
          <p:nvPr/>
        </p:nvSpPr>
        <p:spPr>
          <a:xfrm>
            <a:off x="239151" y="1519311"/>
            <a:ext cx="6887328" cy="2447778"/>
          </a:xfrm>
          <a:prstGeom prst="rect">
            <a:avLst/>
          </a:prstGeom>
          <a:noFill/>
          <a:ln w="57150">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8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8EA53-314E-E074-0314-9CBB143772AE}"/>
            </a:ext>
          </a:extLst>
        </p:cNvPr>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425FD70-0393-6422-B383-EC04D4BE0DAC}"/>
              </a:ext>
            </a:extLst>
          </p:cNvPr>
          <p:cNvSpPr txBox="1"/>
          <p:nvPr/>
        </p:nvSpPr>
        <p:spPr>
          <a:xfrm>
            <a:off x="885100" y="190768"/>
            <a:ext cx="10490036"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799" dirty="0"/>
              <a:t>Barriers to MOUD in SNFs – by MOUD status</a:t>
            </a:r>
          </a:p>
        </p:txBody>
      </p:sp>
      <p:graphicFrame>
        <p:nvGraphicFramePr>
          <p:cNvPr id="13" name="Chart 12">
            <a:extLst>
              <a:ext uri="{FF2B5EF4-FFF2-40B4-BE49-F238E27FC236}">
                <a16:creationId xmlns:a16="http://schemas.microsoft.com/office/drawing/2014/main" id="{7661F017-D5DE-F5BA-7B4F-9AF89D6A1878}"/>
              </a:ext>
            </a:extLst>
          </p:cNvPr>
          <p:cNvGraphicFramePr/>
          <p:nvPr/>
        </p:nvGraphicFramePr>
        <p:xfrm>
          <a:off x="6862445" y="1022956"/>
          <a:ext cx="4225184" cy="5417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DCAA63F-3A65-1FC3-D93D-179640DD3303}"/>
              </a:ext>
            </a:extLst>
          </p:cNvPr>
          <p:cNvGraphicFramePr/>
          <p:nvPr>
            <p:extLst>
              <p:ext uri="{D42A27DB-BD31-4B8C-83A1-F6EECF244321}">
                <p14:modId xmlns:p14="http://schemas.microsoft.com/office/powerpoint/2010/main" val="2709090301"/>
              </p:ext>
            </p:extLst>
          </p:nvPr>
        </p:nvGraphicFramePr>
        <p:xfrm>
          <a:off x="362691" y="1022956"/>
          <a:ext cx="6499754" cy="5417256"/>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61075EA3-E585-5C1B-0AF4-DB3426465676}"/>
              </a:ext>
            </a:extLst>
          </p:cNvPr>
          <p:cNvGrpSpPr/>
          <p:nvPr/>
        </p:nvGrpSpPr>
        <p:grpSpPr>
          <a:xfrm>
            <a:off x="4881488" y="6335639"/>
            <a:ext cx="3685735" cy="425604"/>
            <a:chOff x="3038621" y="6368202"/>
            <a:chExt cx="3685735" cy="425604"/>
          </a:xfrm>
        </p:grpSpPr>
        <p:sp>
          <p:nvSpPr>
            <p:cNvPr id="8" name="Rectangle 7">
              <a:extLst>
                <a:ext uri="{FF2B5EF4-FFF2-40B4-BE49-F238E27FC236}">
                  <a16:creationId xmlns:a16="http://schemas.microsoft.com/office/drawing/2014/main" id="{F8FE00B8-DB60-8EC3-7FD0-832BD728D660}"/>
                </a:ext>
              </a:extLst>
            </p:cNvPr>
            <p:cNvSpPr/>
            <p:nvPr/>
          </p:nvSpPr>
          <p:spPr>
            <a:xfrm>
              <a:off x="3038621" y="6368202"/>
              <a:ext cx="3685735" cy="4256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FC31B0A-D4D0-EE5F-5174-DF438398FCBF}"/>
                </a:ext>
              </a:extLst>
            </p:cNvPr>
            <p:cNvSpPr/>
            <p:nvPr/>
          </p:nvSpPr>
          <p:spPr>
            <a:xfrm>
              <a:off x="3865357" y="6482416"/>
              <a:ext cx="239151" cy="227020"/>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09EF765-3FD8-9FE3-A803-E66DA39C3FAC}"/>
                </a:ext>
              </a:extLst>
            </p:cNvPr>
            <p:cNvSpPr/>
            <p:nvPr/>
          </p:nvSpPr>
          <p:spPr>
            <a:xfrm>
              <a:off x="5044461" y="6478304"/>
              <a:ext cx="239151" cy="2270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CDC7A7-A084-D510-B99D-1B6B8DFFEF9B}"/>
                </a:ext>
              </a:extLst>
            </p:cNvPr>
            <p:cNvSpPr txBox="1"/>
            <p:nvPr/>
          </p:nvSpPr>
          <p:spPr>
            <a:xfrm>
              <a:off x="4087857" y="6424474"/>
              <a:ext cx="872198" cy="369332"/>
            </a:xfrm>
            <a:prstGeom prst="rect">
              <a:avLst/>
            </a:prstGeom>
            <a:noFill/>
          </p:spPr>
          <p:txBody>
            <a:bodyPr wrap="square" rtlCol="0">
              <a:spAutoFit/>
            </a:bodyPr>
            <a:lstStyle/>
            <a:p>
              <a:r>
                <a:rPr lang="en-US" b="1" dirty="0"/>
                <a:t>Major</a:t>
              </a:r>
            </a:p>
          </p:txBody>
        </p:sp>
        <p:sp>
          <p:nvSpPr>
            <p:cNvPr id="7" name="TextBox 6">
              <a:extLst>
                <a:ext uri="{FF2B5EF4-FFF2-40B4-BE49-F238E27FC236}">
                  <a16:creationId xmlns:a16="http://schemas.microsoft.com/office/drawing/2014/main" id="{A51B4FBF-DB45-EE02-A0FB-5B760183F158}"/>
                </a:ext>
              </a:extLst>
            </p:cNvPr>
            <p:cNvSpPr txBox="1"/>
            <p:nvPr/>
          </p:nvSpPr>
          <p:spPr>
            <a:xfrm>
              <a:off x="5275007" y="6418275"/>
              <a:ext cx="1303677" cy="369332"/>
            </a:xfrm>
            <a:prstGeom prst="rect">
              <a:avLst/>
            </a:prstGeom>
            <a:noFill/>
          </p:spPr>
          <p:txBody>
            <a:bodyPr wrap="square" rtlCol="0">
              <a:spAutoFit/>
            </a:bodyPr>
            <a:lstStyle/>
            <a:p>
              <a:r>
                <a:rPr lang="en-US" b="1" dirty="0"/>
                <a:t>Moderate</a:t>
              </a:r>
            </a:p>
          </p:txBody>
        </p:sp>
        <p:sp>
          <p:nvSpPr>
            <p:cNvPr id="9" name="TextBox 8">
              <a:extLst>
                <a:ext uri="{FF2B5EF4-FFF2-40B4-BE49-F238E27FC236}">
                  <a16:creationId xmlns:a16="http://schemas.microsoft.com/office/drawing/2014/main" id="{E2849BCA-B7A9-3A83-EB6B-10C0179DC67A}"/>
                </a:ext>
              </a:extLst>
            </p:cNvPr>
            <p:cNvSpPr txBox="1"/>
            <p:nvPr/>
          </p:nvSpPr>
          <p:spPr>
            <a:xfrm>
              <a:off x="3176469" y="6421682"/>
              <a:ext cx="872198" cy="369332"/>
            </a:xfrm>
            <a:prstGeom prst="rect">
              <a:avLst/>
            </a:prstGeom>
            <a:noFill/>
          </p:spPr>
          <p:txBody>
            <a:bodyPr wrap="square" rtlCol="0">
              <a:spAutoFit/>
            </a:bodyPr>
            <a:lstStyle/>
            <a:p>
              <a:r>
                <a:rPr lang="en-US" b="1" dirty="0"/>
                <a:t>Key</a:t>
              </a:r>
            </a:p>
          </p:txBody>
        </p:sp>
      </p:grpSp>
      <p:sp>
        <p:nvSpPr>
          <p:cNvPr id="6" name="Rectangle 5">
            <a:extLst>
              <a:ext uri="{FF2B5EF4-FFF2-40B4-BE49-F238E27FC236}">
                <a16:creationId xmlns:a16="http://schemas.microsoft.com/office/drawing/2014/main" id="{6753D78E-F75D-EE5B-94E7-3B92A6BF2129}"/>
              </a:ext>
            </a:extLst>
          </p:cNvPr>
          <p:cNvSpPr/>
          <p:nvPr/>
        </p:nvSpPr>
        <p:spPr>
          <a:xfrm>
            <a:off x="239151" y="1519311"/>
            <a:ext cx="10848478" cy="801858"/>
          </a:xfrm>
          <a:prstGeom prst="rect">
            <a:avLst/>
          </a:prstGeom>
          <a:noFill/>
          <a:ln w="57150">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B5B742-0796-AC94-E25E-E05D0FE8F2BA}"/>
              </a:ext>
            </a:extLst>
          </p:cNvPr>
          <p:cNvSpPr/>
          <p:nvPr/>
        </p:nvSpPr>
        <p:spPr>
          <a:xfrm>
            <a:off x="239151" y="3177903"/>
            <a:ext cx="10848478" cy="801858"/>
          </a:xfrm>
          <a:prstGeom prst="rect">
            <a:avLst/>
          </a:prstGeom>
          <a:noFill/>
          <a:ln w="57150">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18BD6E-DE08-AA1D-ADDE-8E8977D071BA}"/>
              </a:ext>
            </a:extLst>
          </p:cNvPr>
          <p:cNvSpPr/>
          <p:nvPr/>
        </p:nvSpPr>
        <p:spPr>
          <a:xfrm>
            <a:off x="239151" y="4726291"/>
            <a:ext cx="10848478" cy="801858"/>
          </a:xfrm>
          <a:prstGeom prst="rect">
            <a:avLst/>
          </a:prstGeom>
          <a:noFill/>
          <a:ln w="57150">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399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B4571-3807-8323-DA20-790DE4D8EE1D}"/>
            </a:ext>
          </a:extLst>
        </p:cNvPr>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C4C2A6F8-C99B-9271-085C-2F6893A0F4FF}"/>
              </a:ext>
            </a:extLst>
          </p:cNvPr>
          <p:cNvSpPr txBox="1"/>
          <p:nvPr/>
        </p:nvSpPr>
        <p:spPr>
          <a:xfrm>
            <a:off x="885100" y="190768"/>
            <a:ext cx="10490036"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799" dirty="0"/>
              <a:t>Barriers to MOUD in SNFs – by MOUD status</a:t>
            </a:r>
          </a:p>
        </p:txBody>
      </p:sp>
      <p:graphicFrame>
        <p:nvGraphicFramePr>
          <p:cNvPr id="13" name="Chart 12">
            <a:extLst>
              <a:ext uri="{FF2B5EF4-FFF2-40B4-BE49-F238E27FC236}">
                <a16:creationId xmlns:a16="http://schemas.microsoft.com/office/drawing/2014/main" id="{ACACE7BC-4087-38D1-0988-66EDF8289EFF}"/>
              </a:ext>
            </a:extLst>
          </p:cNvPr>
          <p:cNvGraphicFramePr/>
          <p:nvPr/>
        </p:nvGraphicFramePr>
        <p:xfrm>
          <a:off x="6862445" y="1022956"/>
          <a:ext cx="4225184" cy="5417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7BF1909-8DCC-01E5-2EE8-6F8D910F3BD2}"/>
              </a:ext>
            </a:extLst>
          </p:cNvPr>
          <p:cNvGraphicFramePr/>
          <p:nvPr>
            <p:extLst>
              <p:ext uri="{D42A27DB-BD31-4B8C-83A1-F6EECF244321}">
                <p14:modId xmlns:p14="http://schemas.microsoft.com/office/powerpoint/2010/main" val="287118342"/>
              </p:ext>
            </p:extLst>
          </p:nvPr>
        </p:nvGraphicFramePr>
        <p:xfrm>
          <a:off x="362691" y="1022956"/>
          <a:ext cx="6499754" cy="5417256"/>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51B6614C-8B55-6671-8646-8167ADF67170}"/>
              </a:ext>
            </a:extLst>
          </p:cNvPr>
          <p:cNvGrpSpPr/>
          <p:nvPr/>
        </p:nvGrpSpPr>
        <p:grpSpPr>
          <a:xfrm>
            <a:off x="4881488" y="6335639"/>
            <a:ext cx="3685735" cy="425604"/>
            <a:chOff x="3038621" y="6368202"/>
            <a:chExt cx="3685735" cy="425604"/>
          </a:xfrm>
        </p:grpSpPr>
        <p:sp>
          <p:nvSpPr>
            <p:cNvPr id="8" name="Rectangle 7">
              <a:extLst>
                <a:ext uri="{FF2B5EF4-FFF2-40B4-BE49-F238E27FC236}">
                  <a16:creationId xmlns:a16="http://schemas.microsoft.com/office/drawing/2014/main" id="{27CAC1F2-E4C7-D91E-E443-6DEEE0F73FCD}"/>
                </a:ext>
              </a:extLst>
            </p:cNvPr>
            <p:cNvSpPr/>
            <p:nvPr/>
          </p:nvSpPr>
          <p:spPr>
            <a:xfrm>
              <a:off x="3038621" y="6368202"/>
              <a:ext cx="3685735" cy="4256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173AA3-CBC0-212B-D6D5-137274645092}"/>
                </a:ext>
              </a:extLst>
            </p:cNvPr>
            <p:cNvSpPr/>
            <p:nvPr/>
          </p:nvSpPr>
          <p:spPr>
            <a:xfrm>
              <a:off x="3865357" y="6482416"/>
              <a:ext cx="239151" cy="227020"/>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F5121A-510B-5E2E-51C8-2208173CE94B}"/>
                </a:ext>
              </a:extLst>
            </p:cNvPr>
            <p:cNvSpPr/>
            <p:nvPr/>
          </p:nvSpPr>
          <p:spPr>
            <a:xfrm>
              <a:off x="5044461" y="6478304"/>
              <a:ext cx="239151" cy="2270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D3B8AF-C7C5-CB6E-6841-4277CC8175D2}"/>
                </a:ext>
              </a:extLst>
            </p:cNvPr>
            <p:cNvSpPr txBox="1"/>
            <p:nvPr/>
          </p:nvSpPr>
          <p:spPr>
            <a:xfrm>
              <a:off x="4087857" y="6424474"/>
              <a:ext cx="872198" cy="369332"/>
            </a:xfrm>
            <a:prstGeom prst="rect">
              <a:avLst/>
            </a:prstGeom>
            <a:noFill/>
          </p:spPr>
          <p:txBody>
            <a:bodyPr wrap="square" rtlCol="0">
              <a:spAutoFit/>
            </a:bodyPr>
            <a:lstStyle/>
            <a:p>
              <a:r>
                <a:rPr lang="en-US" b="1" dirty="0"/>
                <a:t>Major</a:t>
              </a:r>
            </a:p>
          </p:txBody>
        </p:sp>
        <p:sp>
          <p:nvSpPr>
            <p:cNvPr id="7" name="TextBox 6">
              <a:extLst>
                <a:ext uri="{FF2B5EF4-FFF2-40B4-BE49-F238E27FC236}">
                  <a16:creationId xmlns:a16="http://schemas.microsoft.com/office/drawing/2014/main" id="{860C86BD-7C27-84DB-B7B4-9A24AD0402CA}"/>
                </a:ext>
              </a:extLst>
            </p:cNvPr>
            <p:cNvSpPr txBox="1"/>
            <p:nvPr/>
          </p:nvSpPr>
          <p:spPr>
            <a:xfrm>
              <a:off x="5275007" y="6418275"/>
              <a:ext cx="1303677" cy="369332"/>
            </a:xfrm>
            <a:prstGeom prst="rect">
              <a:avLst/>
            </a:prstGeom>
            <a:noFill/>
          </p:spPr>
          <p:txBody>
            <a:bodyPr wrap="square" rtlCol="0">
              <a:spAutoFit/>
            </a:bodyPr>
            <a:lstStyle/>
            <a:p>
              <a:r>
                <a:rPr lang="en-US" b="1" dirty="0"/>
                <a:t>Moderate</a:t>
              </a:r>
            </a:p>
          </p:txBody>
        </p:sp>
        <p:sp>
          <p:nvSpPr>
            <p:cNvPr id="9" name="TextBox 8">
              <a:extLst>
                <a:ext uri="{FF2B5EF4-FFF2-40B4-BE49-F238E27FC236}">
                  <a16:creationId xmlns:a16="http://schemas.microsoft.com/office/drawing/2014/main" id="{4AB9BEA9-FA1A-BF7F-3479-B0838A7B2CE9}"/>
                </a:ext>
              </a:extLst>
            </p:cNvPr>
            <p:cNvSpPr txBox="1"/>
            <p:nvPr/>
          </p:nvSpPr>
          <p:spPr>
            <a:xfrm>
              <a:off x="3176469" y="6421682"/>
              <a:ext cx="872198" cy="369332"/>
            </a:xfrm>
            <a:prstGeom prst="rect">
              <a:avLst/>
            </a:prstGeom>
            <a:noFill/>
          </p:spPr>
          <p:txBody>
            <a:bodyPr wrap="square" rtlCol="0">
              <a:spAutoFit/>
            </a:bodyPr>
            <a:lstStyle/>
            <a:p>
              <a:r>
                <a:rPr lang="en-US" b="1" dirty="0"/>
                <a:t>Key</a:t>
              </a:r>
            </a:p>
          </p:txBody>
        </p:sp>
      </p:grpSp>
      <p:sp>
        <p:nvSpPr>
          <p:cNvPr id="6" name="Rectangle 5">
            <a:extLst>
              <a:ext uri="{FF2B5EF4-FFF2-40B4-BE49-F238E27FC236}">
                <a16:creationId xmlns:a16="http://schemas.microsoft.com/office/drawing/2014/main" id="{A1306F66-26FE-4CBF-DB0C-E5FED05959B5}"/>
              </a:ext>
            </a:extLst>
          </p:cNvPr>
          <p:cNvSpPr/>
          <p:nvPr/>
        </p:nvSpPr>
        <p:spPr>
          <a:xfrm>
            <a:off x="362691" y="2321169"/>
            <a:ext cx="10848478" cy="801858"/>
          </a:xfrm>
          <a:prstGeom prst="rect">
            <a:avLst/>
          </a:prstGeom>
          <a:noFill/>
          <a:ln w="57150">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AC21B8-B3E4-7FF5-3977-A15815BB6C96}"/>
              </a:ext>
            </a:extLst>
          </p:cNvPr>
          <p:cNvSpPr/>
          <p:nvPr/>
        </p:nvSpPr>
        <p:spPr>
          <a:xfrm>
            <a:off x="362691" y="3909912"/>
            <a:ext cx="10848478" cy="801858"/>
          </a:xfrm>
          <a:prstGeom prst="rect">
            <a:avLst/>
          </a:prstGeom>
          <a:noFill/>
          <a:ln w="57150">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15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E14A-771A-271B-B393-80CFADB83EF3}"/>
            </a:ext>
          </a:extLst>
        </p:cNvPr>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122DA83F-087D-D445-BD54-6941594E1B73}"/>
              </a:ext>
            </a:extLst>
          </p:cNvPr>
          <p:cNvSpPr txBox="1"/>
          <p:nvPr/>
        </p:nvSpPr>
        <p:spPr>
          <a:xfrm>
            <a:off x="885100" y="190768"/>
            <a:ext cx="10490036"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799" dirty="0"/>
              <a:t>Barriers to MOUD in SNFs – by MOUD status</a:t>
            </a:r>
          </a:p>
        </p:txBody>
      </p:sp>
      <p:graphicFrame>
        <p:nvGraphicFramePr>
          <p:cNvPr id="13" name="Chart 12">
            <a:extLst>
              <a:ext uri="{FF2B5EF4-FFF2-40B4-BE49-F238E27FC236}">
                <a16:creationId xmlns:a16="http://schemas.microsoft.com/office/drawing/2014/main" id="{1B88D182-5B09-1CB7-0164-99EF506583E1}"/>
              </a:ext>
            </a:extLst>
          </p:cNvPr>
          <p:cNvGraphicFramePr/>
          <p:nvPr/>
        </p:nvGraphicFramePr>
        <p:xfrm>
          <a:off x="6862445" y="1022956"/>
          <a:ext cx="4225184" cy="5417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3B7DA049-524A-1CAC-A049-0188594C9D46}"/>
              </a:ext>
            </a:extLst>
          </p:cNvPr>
          <p:cNvGraphicFramePr/>
          <p:nvPr>
            <p:extLst>
              <p:ext uri="{D42A27DB-BD31-4B8C-83A1-F6EECF244321}">
                <p14:modId xmlns:p14="http://schemas.microsoft.com/office/powerpoint/2010/main" val="2605176824"/>
              </p:ext>
            </p:extLst>
          </p:nvPr>
        </p:nvGraphicFramePr>
        <p:xfrm>
          <a:off x="362691" y="1022956"/>
          <a:ext cx="6499754" cy="5417256"/>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C81E0CF3-8504-E495-B1C6-86DADF1ED334}"/>
              </a:ext>
            </a:extLst>
          </p:cNvPr>
          <p:cNvGrpSpPr/>
          <p:nvPr/>
        </p:nvGrpSpPr>
        <p:grpSpPr>
          <a:xfrm>
            <a:off x="4881488" y="6335639"/>
            <a:ext cx="3685735" cy="425604"/>
            <a:chOff x="3038621" y="6368202"/>
            <a:chExt cx="3685735" cy="425604"/>
          </a:xfrm>
        </p:grpSpPr>
        <p:sp>
          <p:nvSpPr>
            <p:cNvPr id="8" name="Rectangle 7">
              <a:extLst>
                <a:ext uri="{FF2B5EF4-FFF2-40B4-BE49-F238E27FC236}">
                  <a16:creationId xmlns:a16="http://schemas.microsoft.com/office/drawing/2014/main" id="{A33FFB99-6FC1-0327-7B71-AB66CBC11F01}"/>
                </a:ext>
              </a:extLst>
            </p:cNvPr>
            <p:cNvSpPr/>
            <p:nvPr/>
          </p:nvSpPr>
          <p:spPr>
            <a:xfrm>
              <a:off x="3038621" y="6368202"/>
              <a:ext cx="3685735" cy="4256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95CCDAA-7838-355A-A467-0F0FE584FA8E}"/>
                </a:ext>
              </a:extLst>
            </p:cNvPr>
            <p:cNvSpPr/>
            <p:nvPr/>
          </p:nvSpPr>
          <p:spPr>
            <a:xfrm>
              <a:off x="3865357" y="6482416"/>
              <a:ext cx="239151" cy="227020"/>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22D256-1243-7E31-03CD-A00DD1250BBA}"/>
                </a:ext>
              </a:extLst>
            </p:cNvPr>
            <p:cNvSpPr/>
            <p:nvPr/>
          </p:nvSpPr>
          <p:spPr>
            <a:xfrm>
              <a:off x="5044461" y="6478304"/>
              <a:ext cx="239151" cy="2270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2DF1F-E806-B202-56EA-2DEE07FE7668}"/>
                </a:ext>
              </a:extLst>
            </p:cNvPr>
            <p:cNvSpPr txBox="1"/>
            <p:nvPr/>
          </p:nvSpPr>
          <p:spPr>
            <a:xfrm>
              <a:off x="4087857" y="6424474"/>
              <a:ext cx="872198" cy="369332"/>
            </a:xfrm>
            <a:prstGeom prst="rect">
              <a:avLst/>
            </a:prstGeom>
            <a:noFill/>
          </p:spPr>
          <p:txBody>
            <a:bodyPr wrap="square" rtlCol="0">
              <a:spAutoFit/>
            </a:bodyPr>
            <a:lstStyle/>
            <a:p>
              <a:r>
                <a:rPr lang="en-US" b="1" dirty="0"/>
                <a:t>Major</a:t>
              </a:r>
            </a:p>
          </p:txBody>
        </p:sp>
        <p:sp>
          <p:nvSpPr>
            <p:cNvPr id="7" name="TextBox 6">
              <a:extLst>
                <a:ext uri="{FF2B5EF4-FFF2-40B4-BE49-F238E27FC236}">
                  <a16:creationId xmlns:a16="http://schemas.microsoft.com/office/drawing/2014/main" id="{AB281915-B7D9-91F5-EBCD-57E66A5ED7C2}"/>
                </a:ext>
              </a:extLst>
            </p:cNvPr>
            <p:cNvSpPr txBox="1"/>
            <p:nvPr/>
          </p:nvSpPr>
          <p:spPr>
            <a:xfrm>
              <a:off x="5275007" y="6418275"/>
              <a:ext cx="1303677" cy="369332"/>
            </a:xfrm>
            <a:prstGeom prst="rect">
              <a:avLst/>
            </a:prstGeom>
            <a:noFill/>
          </p:spPr>
          <p:txBody>
            <a:bodyPr wrap="square" rtlCol="0">
              <a:spAutoFit/>
            </a:bodyPr>
            <a:lstStyle/>
            <a:p>
              <a:r>
                <a:rPr lang="en-US" b="1" dirty="0"/>
                <a:t>Moderate</a:t>
              </a:r>
            </a:p>
          </p:txBody>
        </p:sp>
        <p:sp>
          <p:nvSpPr>
            <p:cNvPr id="9" name="TextBox 8">
              <a:extLst>
                <a:ext uri="{FF2B5EF4-FFF2-40B4-BE49-F238E27FC236}">
                  <a16:creationId xmlns:a16="http://schemas.microsoft.com/office/drawing/2014/main" id="{E7BF6B46-ADE1-EBC4-7B44-890B0D75261F}"/>
                </a:ext>
              </a:extLst>
            </p:cNvPr>
            <p:cNvSpPr txBox="1"/>
            <p:nvPr/>
          </p:nvSpPr>
          <p:spPr>
            <a:xfrm>
              <a:off x="3176469" y="6421682"/>
              <a:ext cx="872198" cy="369332"/>
            </a:xfrm>
            <a:prstGeom prst="rect">
              <a:avLst/>
            </a:prstGeom>
            <a:noFill/>
          </p:spPr>
          <p:txBody>
            <a:bodyPr wrap="square" rtlCol="0">
              <a:spAutoFit/>
            </a:bodyPr>
            <a:lstStyle/>
            <a:p>
              <a:r>
                <a:rPr lang="en-US" b="1" dirty="0"/>
                <a:t>Key</a:t>
              </a:r>
            </a:p>
          </p:txBody>
        </p:sp>
      </p:grpSp>
      <p:sp>
        <p:nvSpPr>
          <p:cNvPr id="12" name="Rectangle 11">
            <a:extLst>
              <a:ext uri="{FF2B5EF4-FFF2-40B4-BE49-F238E27FC236}">
                <a16:creationId xmlns:a16="http://schemas.microsoft.com/office/drawing/2014/main" id="{C12DE67C-F1B8-E40D-0EA0-7E5594A8E486}"/>
              </a:ext>
            </a:extLst>
          </p:cNvPr>
          <p:cNvSpPr/>
          <p:nvPr/>
        </p:nvSpPr>
        <p:spPr>
          <a:xfrm>
            <a:off x="523136" y="5418065"/>
            <a:ext cx="10848478" cy="801858"/>
          </a:xfrm>
          <a:prstGeom prst="rect">
            <a:avLst/>
          </a:prstGeom>
          <a:noFill/>
          <a:ln w="57150">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7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2D41EAB-BA77-8E6C-B64E-EBA1DB1BD0E0}"/>
              </a:ext>
            </a:extLst>
          </p:cNvPr>
          <p:cNvSpPr txBox="1"/>
          <p:nvPr/>
        </p:nvSpPr>
        <p:spPr>
          <a:xfrm>
            <a:off x="316871" y="190768"/>
            <a:ext cx="11058265"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799" dirty="0"/>
              <a:t>Facilitators to MOUD in SNFs – by MOUD status</a:t>
            </a:r>
          </a:p>
        </p:txBody>
      </p:sp>
      <p:graphicFrame>
        <p:nvGraphicFramePr>
          <p:cNvPr id="3" name="Chart 2">
            <a:extLst>
              <a:ext uri="{FF2B5EF4-FFF2-40B4-BE49-F238E27FC236}">
                <a16:creationId xmlns:a16="http://schemas.microsoft.com/office/drawing/2014/main" id="{423D6F41-84D4-47BB-DFC0-E6B193862541}"/>
              </a:ext>
            </a:extLst>
          </p:cNvPr>
          <p:cNvGraphicFramePr/>
          <p:nvPr>
            <p:extLst>
              <p:ext uri="{D42A27DB-BD31-4B8C-83A1-F6EECF244321}">
                <p14:modId xmlns:p14="http://schemas.microsoft.com/office/powerpoint/2010/main" val="3603299826"/>
              </p:ext>
            </p:extLst>
          </p:nvPr>
        </p:nvGraphicFramePr>
        <p:xfrm>
          <a:off x="269315" y="1161460"/>
          <a:ext cx="6630058" cy="5417256"/>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4FAD4AEF-EC5C-2B15-1169-B4D9F5726E03}"/>
              </a:ext>
            </a:extLst>
          </p:cNvPr>
          <p:cNvGrpSpPr/>
          <p:nvPr/>
        </p:nvGrpSpPr>
        <p:grpSpPr>
          <a:xfrm>
            <a:off x="4881488" y="6314659"/>
            <a:ext cx="3685735" cy="425604"/>
            <a:chOff x="3038621" y="6368202"/>
            <a:chExt cx="3685735" cy="425604"/>
          </a:xfrm>
        </p:grpSpPr>
        <p:sp>
          <p:nvSpPr>
            <p:cNvPr id="5" name="Rectangle 4">
              <a:extLst>
                <a:ext uri="{FF2B5EF4-FFF2-40B4-BE49-F238E27FC236}">
                  <a16:creationId xmlns:a16="http://schemas.microsoft.com/office/drawing/2014/main" id="{4636853C-3C61-B15B-1AD3-85628B190BA6}"/>
                </a:ext>
              </a:extLst>
            </p:cNvPr>
            <p:cNvSpPr/>
            <p:nvPr/>
          </p:nvSpPr>
          <p:spPr>
            <a:xfrm>
              <a:off x="3038621" y="6368202"/>
              <a:ext cx="3685735" cy="4256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D85891-58D8-038F-E6F6-B4072E689B29}"/>
                </a:ext>
              </a:extLst>
            </p:cNvPr>
            <p:cNvSpPr/>
            <p:nvPr/>
          </p:nvSpPr>
          <p:spPr>
            <a:xfrm>
              <a:off x="3865357" y="6482416"/>
              <a:ext cx="239151" cy="227020"/>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A42E881-006F-6D04-2BB5-C159E4136301}"/>
                </a:ext>
              </a:extLst>
            </p:cNvPr>
            <p:cNvSpPr/>
            <p:nvPr/>
          </p:nvSpPr>
          <p:spPr>
            <a:xfrm>
              <a:off x="5044461" y="6478304"/>
              <a:ext cx="239151" cy="2270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617DA2-FAF8-031F-20FC-F891C2270508}"/>
                </a:ext>
              </a:extLst>
            </p:cNvPr>
            <p:cNvSpPr txBox="1"/>
            <p:nvPr/>
          </p:nvSpPr>
          <p:spPr>
            <a:xfrm>
              <a:off x="4087857" y="6424474"/>
              <a:ext cx="872198" cy="369332"/>
            </a:xfrm>
            <a:prstGeom prst="rect">
              <a:avLst/>
            </a:prstGeom>
            <a:noFill/>
          </p:spPr>
          <p:txBody>
            <a:bodyPr wrap="square" rtlCol="0">
              <a:spAutoFit/>
            </a:bodyPr>
            <a:lstStyle/>
            <a:p>
              <a:r>
                <a:rPr lang="en-US" b="1" dirty="0"/>
                <a:t>Major</a:t>
              </a:r>
            </a:p>
          </p:txBody>
        </p:sp>
        <p:sp>
          <p:nvSpPr>
            <p:cNvPr id="10" name="TextBox 9">
              <a:extLst>
                <a:ext uri="{FF2B5EF4-FFF2-40B4-BE49-F238E27FC236}">
                  <a16:creationId xmlns:a16="http://schemas.microsoft.com/office/drawing/2014/main" id="{1BB97A9F-FA8A-F5D1-E5A8-5266D572E575}"/>
                </a:ext>
              </a:extLst>
            </p:cNvPr>
            <p:cNvSpPr txBox="1"/>
            <p:nvPr/>
          </p:nvSpPr>
          <p:spPr>
            <a:xfrm>
              <a:off x="5275007" y="6418275"/>
              <a:ext cx="1303677" cy="369332"/>
            </a:xfrm>
            <a:prstGeom prst="rect">
              <a:avLst/>
            </a:prstGeom>
            <a:noFill/>
          </p:spPr>
          <p:txBody>
            <a:bodyPr wrap="square" rtlCol="0">
              <a:spAutoFit/>
            </a:bodyPr>
            <a:lstStyle/>
            <a:p>
              <a:r>
                <a:rPr lang="en-US" b="1" dirty="0"/>
                <a:t>Moderate</a:t>
              </a:r>
            </a:p>
          </p:txBody>
        </p:sp>
        <p:sp>
          <p:nvSpPr>
            <p:cNvPr id="11" name="TextBox 10">
              <a:extLst>
                <a:ext uri="{FF2B5EF4-FFF2-40B4-BE49-F238E27FC236}">
                  <a16:creationId xmlns:a16="http://schemas.microsoft.com/office/drawing/2014/main" id="{409D56B9-6BB3-FB1B-FDC5-3AB81F7BD98E}"/>
                </a:ext>
              </a:extLst>
            </p:cNvPr>
            <p:cNvSpPr txBox="1"/>
            <p:nvPr/>
          </p:nvSpPr>
          <p:spPr>
            <a:xfrm>
              <a:off x="3176469" y="6421682"/>
              <a:ext cx="872198" cy="369332"/>
            </a:xfrm>
            <a:prstGeom prst="rect">
              <a:avLst/>
            </a:prstGeom>
            <a:noFill/>
          </p:spPr>
          <p:txBody>
            <a:bodyPr wrap="square" rtlCol="0">
              <a:spAutoFit/>
            </a:bodyPr>
            <a:lstStyle/>
            <a:p>
              <a:r>
                <a:rPr lang="en-US" b="1" dirty="0"/>
                <a:t>Key</a:t>
              </a:r>
            </a:p>
          </p:txBody>
        </p:sp>
      </p:grpSp>
    </p:spTree>
    <p:extLst>
      <p:ext uri="{BB962C8B-B14F-4D97-AF65-F5344CB8AC3E}">
        <p14:creationId xmlns:p14="http://schemas.microsoft.com/office/powerpoint/2010/main" val="278392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9FBCD-7E17-AF4C-1D5C-1161FD9D2A58}"/>
            </a:ext>
          </a:extLst>
        </p:cNvPr>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D0BE1AE6-AF71-F81F-D6ED-23BC0860D873}"/>
              </a:ext>
            </a:extLst>
          </p:cNvPr>
          <p:cNvSpPr txBox="1"/>
          <p:nvPr/>
        </p:nvSpPr>
        <p:spPr>
          <a:xfrm>
            <a:off x="316871" y="190768"/>
            <a:ext cx="11058265"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799" dirty="0"/>
              <a:t>Facilitators to MOUD in SNFs – by MOUD status</a:t>
            </a:r>
          </a:p>
        </p:txBody>
      </p:sp>
      <p:graphicFrame>
        <p:nvGraphicFramePr>
          <p:cNvPr id="3" name="Chart 2">
            <a:extLst>
              <a:ext uri="{FF2B5EF4-FFF2-40B4-BE49-F238E27FC236}">
                <a16:creationId xmlns:a16="http://schemas.microsoft.com/office/drawing/2014/main" id="{029B5F5A-3D50-4E80-B5FB-603F2FF0D755}"/>
              </a:ext>
            </a:extLst>
          </p:cNvPr>
          <p:cNvGraphicFramePr/>
          <p:nvPr>
            <p:extLst>
              <p:ext uri="{D42A27DB-BD31-4B8C-83A1-F6EECF244321}">
                <p14:modId xmlns:p14="http://schemas.microsoft.com/office/powerpoint/2010/main" val="3358027476"/>
              </p:ext>
            </p:extLst>
          </p:nvPr>
        </p:nvGraphicFramePr>
        <p:xfrm>
          <a:off x="269315" y="1161460"/>
          <a:ext cx="6630058" cy="5417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6073579-EC30-F4EA-5B48-AEA2CA4FBD8F}"/>
              </a:ext>
            </a:extLst>
          </p:cNvPr>
          <p:cNvGraphicFramePr/>
          <p:nvPr/>
        </p:nvGraphicFramePr>
        <p:xfrm>
          <a:off x="7197031" y="1174547"/>
          <a:ext cx="4178105" cy="5417256"/>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8851BEC5-C45B-01D9-58C2-37A40558D6C7}"/>
              </a:ext>
            </a:extLst>
          </p:cNvPr>
          <p:cNvGrpSpPr/>
          <p:nvPr/>
        </p:nvGrpSpPr>
        <p:grpSpPr>
          <a:xfrm>
            <a:off x="4881488" y="6314659"/>
            <a:ext cx="3685735" cy="425604"/>
            <a:chOff x="3038621" y="6368202"/>
            <a:chExt cx="3685735" cy="425604"/>
          </a:xfrm>
        </p:grpSpPr>
        <p:sp>
          <p:nvSpPr>
            <p:cNvPr id="5" name="Rectangle 4">
              <a:extLst>
                <a:ext uri="{FF2B5EF4-FFF2-40B4-BE49-F238E27FC236}">
                  <a16:creationId xmlns:a16="http://schemas.microsoft.com/office/drawing/2014/main" id="{978F28F3-8F63-28BF-472E-E603ED5FC341}"/>
                </a:ext>
              </a:extLst>
            </p:cNvPr>
            <p:cNvSpPr/>
            <p:nvPr/>
          </p:nvSpPr>
          <p:spPr>
            <a:xfrm>
              <a:off x="3038621" y="6368202"/>
              <a:ext cx="3685735" cy="4256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C7295C-96E5-4B7B-86B9-262996C5065E}"/>
                </a:ext>
              </a:extLst>
            </p:cNvPr>
            <p:cNvSpPr/>
            <p:nvPr/>
          </p:nvSpPr>
          <p:spPr>
            <a:xfrm>
              <a:off x="3865357" y="6482416"/>
              <a:ext cx="239151" cy="227020"/>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27501A-64D8-6BA7-2C94-89EEF401C774}"/>
                </a:ext>
              </a:extLst>
            </p:cNvPr>
            <p:cNvSpPr/>
            <p:nvPr/>
          </p:nvSpPr>
          <p:spPr>
            <a:xfrm>
              <a:off x="5044461" y="6478304"/>
              <a:ext cx="239151" cy="2270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A8A14-465F-AFBD-C859-869943644795}"/>
                </a:ext>
              </a:extLst>
            </p:cNvPr>
            <p:cNvSpPr txBox="1"/>
            <p:nvPr/>
          </p:nvSpPr>
          <p:spPr>
            <a:xfrm>
              <a:off x="4087857" y="6424474"/>
              <a:ext cx="872198" cy="369332"/>
            </a:xfrm>
            <a:prstGeom prst="rect">
              <a:avLst/>
            </a:prstGeom>
            <a:noFill/>
          </p:spPr>
          <p:txBody>
            <a:bodyPr wrap="square" rtlCol="0">
              <a:spAutoFit/>
            </a:bodyPr>
            <a:lstStyle/>
            <a:p>
              <a:r>
                <a:rPr lang="en-US" b="1" dirty="0"/>
                <a:t>Major</a:t>
              </a:r>
            </a:p>
          </p:txBody>
        </p:sp>
        <p:sp>
          <p:nvSpPr>
            <p:cNvPr id="10" name="TextBox 9">
              <a:extLst>
                <a:ext uri="{FF2B5EF4-FFF2-40B4-BE49-F238E27FC236}">
                  <a16:creationId xmlns:a16="http://schemas.microsoft.com/office/drawing/2014/main" id="{0C36564A-CEAB-75F7-CEBB-DD293F0CFC15}"/>
                </a:ext>
              </a:extLst>
            </p:cNvPr>
            <p:cNvSpPr txBox="1"/>
            <p:nvPr/>
          </p:nvSpPr>
          <p:spPr>
            <a:xfrm>
              <a:off x="5275007" y="6418275"/>
              <a:ext cx="1303677" cy="369332"/>
            </a:xfrm>
            <a:prstGeom prst="rect">
              <a:avLst/>
            </a:prstGeom>
            <a:noFill/>
          </p:spPr>
          <p:txBody>
            <a:bodyPr wrap="square" rtlCol="0">
              <a:spAutoFit/>
            </a:bodyPr>
            <a:lstStyle/>
            <a:p>
              <a:r>
                <a:rPr lang="en-US" b="1" dirty="0"/>
                <a:t>Moderate</a:t>
              </a:r>
            </a:p>
          </p:txBody>
        </p:sp>
        <p:sp>
          <p:nvSpPr>
            <p:cNvPr id="11" name="TextBox 10">
              <a:extLst>
                <a:ext uri="{FF2B5EF4-FFF2-40B4-BE49-F238E27FC236}">
                  <a16:creationId xmlns:a16="http://schemas.microsoft.com/office/drawing/2014/main" id="{85A47E7C-D414-7427-8454-6EBEDA269AC0}"/>
                </a:ext>
              </a:extLst>
            </p:cNvPr>
            <p:cNvSpPr txBox="1"/>
            <p:nvPr/>
          </p:nvSpPr>
          <p:spPr>
            <a:xfrm>
              <a:off x="3176469" y="6421682"/>
              <a:ext cx="872198" cy="369332"/>
            </a:xfrm>
            <a:prstGeom prst="rect">
              <a:avLst/>
            </a:prstGeom>
            <a:noFill/>
          </p:spPr>
          <p:txBody>
            <a:bodyPr wrap="square" rtlCol="0">
              <a:spAutoFit/>
            </a:bodyPr>
            <a:lstStyle/>
            <a:p>
              <a:r>
                <a:rPr lang="en-US" b="1" dirty="0"/>
                <a:t>Key</a:t>
              </a:r>
            </a:p>
          </p:txBody>
        </p:sp>
      </p:grpSp>
    </p:spTree>
    <p:extLst>
      <p:ext uri="{BB962C8B-B14F-4D97-AF65-F5344CB8AC3E}">
        <p14:creationId xmlns:p14="http://schemas.microsoft.com/office/powerpoint/2010/main" val="419964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7716075-B721-0845-A4EF-667B0AE26A2D}"/>
              </a:ext>
            </a:extLst>
          </p:cNvPr>
          <p:cNvSpPr>
            <a:spLocks noGrp="1"/>
          </p:cNvSpPr>
          <p:nvPr>
            <p:ph type="title"/>
          </p:nvPr>
        </p:nvSpPr>
        <p:spPr>
          <a:xfrm>
            <a:off x="609441" y="3134514"/>
            <a:ext cx="3555057" cy="486287"/>
          </a:xfrm>
        </p:spPr>
        <p:txBody>
          <a:bodyPr/>
          <a:lstStyle/>
          <a:p>
            <a:r>
              <a:rPr lang="en-US" dirty="0"/>
              <a:t>Disclosures</a:t>
            </a:r>
          </a:p>
        </p:txBody>
      </p:sp>
      <p:sp>
        <p:nvSpPr>
          <p:cNvPr id="12" name="Text Placeholder 11">
            <a:extLst>
              <a:ext uri="{FF2B5EF4-FFF2-40B4-BE49-F238E27FC236}">
                <a16:creationId xmlns:a16="http://schemas.microsoft.com/office/drawing/2014/main" id="{F748E2E6-8A15-7F47-BBFA-668E10B09651}"/>
              </a:ext>
            </a:extLst>
          </p:cNvPr>
          <p:cNvSpPr>
            <a:spLocks noGrp="1"/>
          </p:cNvSpPr>
          <p:nvPr>
            <p:ph type="body" sz="quarter" idx="11"/>
          </p:nvPr>
        </p:nvSpPr>
        <p:spPr/>
        <p:txBody>
          <a:bodyPr/>
          <a:lstStyle/>
          <a:p>
            <a:r>
              <a:rPr lang="en-US" dirty="0"/>
              <a:t>None</a:t>
            </a:r>
          </a:p>
        </p:txBody>
      </p:sp>
    </p:spTree>
    <p:extLst>
      <p:ext uri="{BB962C8B-B14F-4D97-AF65-F5344CB8AC3E}">
        <p14:creationId xmlns:p14="http://schemas.microsoft.com/office/powerpoint/2010/main" val="100495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BF3A79-5590-DD14-949F-D47AED07276E}"/>
              </a:ext>
            </a:extLst>
          </p:cNvPr>
          <p:cNvSpPr>
            <a:spLocks noGrp="1"/>
          </p:cNvSpPr>
          <p:nvPr>
            <p:ph type="body" sz="quarter" idx="10"/>
          </p:nvPr>
        </p:nvSpPr>
        <p:spPr/>
        <p:txBody>
          <a:bodyPr/>
          <a:lstStyle/>
          <a:p>
            <a:r>
              <a:rPr lang="en-US" sz="2800" dirty="0">
                <a:effectLst/>
                <a:ea typeface="Aptos" panose="020B0004020202020204" pitchFamily="34" charset="0"/>
              </a:rPr>
              <a:t>Only about </a:t>
            </a:r>
            <a:r>
              <a:rPr lang="en-US" sz="2800" dirty="0">
                <a:ea typeface="Aptos" panose="020B0004020202020204" pitchFamily="34" charset="0"/>
              </a:rPr>
              <a:t>half of SNFs provided any MOUD in the last year</a:t>
            </a:r>
          </a:p>
          <a:p>
            <a:pPr lvl="1"/>
            <a:r>
              <a:rPr lang="en-US" sz="2800" dirty="0">
                <a:ea typeface="Aptos" panose="020B0004020202020204" pitchFamily="34" charset="0"/>
              </a:rPr>
              <a:t>Most provided MOUD to 10 or fewer patients </a:t>
            </a:r>
            <a:r>
              <a:rPr lang="en-US" sz="2800" dirty="0">
                <a:ea typeface="Aptos" panose="020B0004020202020204" pitchFamily="34" charset="0"/>
                <a:sym typeface="Wingdings" pitchFamily="2" charset="2"/>
              </a:rPr>
              <a:t> </a:t>
            </a:r>
            <a:r>
              <a:rPr lang="en-US" sz="2800" b="1" dirty="0">
                <a:ea typeface="Aptos" panose="020B0004020202020204" pitchFamily="34" charset="0"/>
                <a:sym typeface="Wingdings" pitchFamily="2" charset="2"/>
              </a:rPr>
              <a:t>large gap in access to MOUD in SNFs</a:t>
            </a:r>
            <a:endParaRPr lang="en-US" sz="2800" b="1" dirty="0">
              <a:ea typeface="Aptos" panose="020B0004020202020204" pitchFamily="34" charset="0"/>
            </a:endParaRPr>
          </a:p>
          <a:p>
            <a:r>
              <a:rPr lang="en-US" sz="2800" dirty="0">
                <a:effectLst/>
                <a:ea typeface="Aptos" panose="020B0004020202020204" pitchFamily="34" charset="0"/>
              </a:rPr>
              <a:t>Compared to SNFs who do not provide MOUD, those who do: </a:t>
            </a:r>
          </a:p>
          <a:p>
            <a:pPr lvl="1"/>
            <a:r>
              <a:rPr lang="en-US" sz="2800" dirty="0">
                <a:ea typeface="Aptos" panose="020B0004020202020204" pitchFamily="34" charset="0"/>
              </a:rPr>
              <a:t>R</a:t>
            </a:r>
            <a:r>
              <a:rPr lang="en-US" sz="2800" dirty="0">
                <a:effectLst/>
                <a:ea typeface="Aptos" panose="020B0004020202020204" pitchFamily="34" charset="0"/>
              </a:rPr>
              <a:t>eport </a:t>
            </a:r>
            <a:r>
              <a:rPr lang="en-US" sz="2800" b="1" dirty="0">
                <a:solidFill>
                  <a:schemeClr val="accent2"/>
                </a:solidFill>
                <a:effectLst/>
                <a:ea typeface="Aptos" panose="020B0004020202020204" pitchFamily="34" charset="0"/>
              </a:rPr>
              <a:t>lack of physician training </a:t>
            </a:r>
            <a:r>
              <a:rPr lang="en-US" sz="2800" dirty="0">
                <a:effectLst/>
                <a:ea typeface="Aptos" panose="020B0004020202020204" pitchFamily="34" charset="0"/>
              </a:rPr>
              <a:t>and </a:t>
            </a:r>
            <a:r>
              <a:rPr lang="en-US" sz="2800" b="1" dirty="0">
                <a:solidFill>
                  <a:schemeClr val="accent2"/>
                </a:solidFill>
                <a:effectLst/>
                <a:ea typeface="Aptos" panose="020B0004020202020204" pitchFamily="34" charset="0"/>
              </a:rPr>
              <a:t>lack of access to addiction experts</a:t>
            </a:r>
            <a:r>
              <a:rPr lang="en-US" sz="2800" b="1" dirty="0">
                <a:effectLst/>
                <a:ea typeface="Aptos" panose="020B0004020202020204" pitchFamily="34" charset="0"/>
              </a:rPr>
              <a:t> </a:t>
            </a:r>
            <a:r>
              <a:rPr lang="en-US" sz="2800" dirty="0">
                <a:effectLst/>
                <a:ea typeface="Aptos" panose="020B0004020202020204" pitchFamily="34" charset="0"/>
              </a:rPr>
              <a:t>continue to be major barriers</a:t>
            </a:r>
          </a:p>
          <a:p>
            <a:pPr lvl="1"/>
            <a:r>
              <a:rPr lang="en-US" sz="2800" dirty="0">
                <a:ea typeface="Aptos" panose="020B0004020202020204" pitchFamily="34" charset="0"/>
              </a:rPr>
              <a:t>R</a:t>
            </a:r>
            <a:r>
              <a:rPr lang="en-US" sz="2800" dirty="0">
                <a:effectLst/>
                <a:ea typeface="Aptos" panose="020B0004020202020204" pitchFamily="34" charset="0"/>
              </a:rPr>
              <a:t>eport </a:t>
            </a:r>
            <a:r>
              <a:rPr lang="en-US" sz="2800" b="1" dirty="0">
                <a:solidFill>
                  <a:schemeClr val="accent2"/>
                </a:solidFill>
                <a:ea typeface="Aptos" panose="020B0004020202020204" pitchFamily="34" charset="0"/>
              </a:rPr>
              <a:t>lack of training of LPNs/CNAs </a:t>
            </a:r>
            <a:r>
              <a:rPr lang="en-US" sz="2800" dirty="0">
                <a:ea typeface="Aptos" panose="020B0004020202020204" pitchFamily="34" charset="0"/>
              </a:rPr>
              <a:t>as greater barrier</a:t>
            </a:r>
            <a:endParaRPr lang="en-US" sz="2800" dirty="0">
              <a:effectLst/>
              <a:ea typeface="Aptos" panose="020B0004020202020204" pitchFamily="34" charset="0"/>
            </a:endParaRPr>
          </a:p>
          <a:p>
            <a:pPr lvl="1"/>
            <a:r>
              <a:rPr lang="en-US" sz="2800" dirty="0">
                <a:ea typeface="Aptos" panose="020B0004020202020204" pitchFamily="34" charset="0"/>
              </a:rPr>
              <a:t>Report more facilitators and perceive them to be more helpful, particularly, around </a:t>
            </a:r>
            <a:r>
              <a:rPr lang="en-US" sz="2800" b="1" dirty="0">
                <a:solidFill>
                  <a:srgbClr val="0070C0"/>
                </a:solidFill>
                <a:ea typeface="Aptos" panose="020B0004020202020204" pitchFamily="34" charset="0"/>
              </a:rPr>
              <a:t>mentorship with addiction experts </a:t>
            </a:r>
            <a:r>
              <a:rPr lang="en-US" sz="2800" dirty="0">
                <a:ea typeface="Aptos" panose="020B0004020202020204" pitchFamily="34" charset="0"/>
              </a:rPr>
              <a:t>and </a:t>
            </a:r>
            <a:r>
              <a:rPr lang="en-US" sz="2800" b="1" dirty="0">
                <a:solidFill>
                  <a:srgbClr val="0070C0"/>
                </a:solidFill>
                <a:ea typeface="Aptos" panose="020B0004020202020204" pitchFamily="34" charset="0"/>
              </a:rPr>
              <a:t>education</a:t>
            </a:r>
            <a:r>
              <a:rPr lang="en-US" sz="2800" dirty="0">
                <a:ea typeface="Aptos" panose="020B0004020202020204" pitchFamily="34" charset="0"/>
              </a:rPr>
              <a:t> on OUD, chronic pain, and buprenorphine prescribing</a:t>
            </a:r>
            <a:endParaRPr lang="en-US" sz="1800" dirty="0">
              <a:latin typeface="Aptos" panose="020B0004020202020204" pitchFamily="34" charset="0"/>
              <a:ea typeface="Aptos" panose="020B0004020202020204" pitchFamily="34" charset="0"/>
              <a:cs typeface="Times New Roman" panose="02020603050405020304" pitchFamily="18" charset="0"/>
            </a:endParaRPr>
          </a:p>
          <a:p>
            <a:endParaRPr lang="en-US" sz="2800" dirty="0">
              <a:ea typeface="Aptos" panose="020B0004020202020204" pitchFamily="34" charset="0"/>
            </a:endParaRPr>
          </a:p>
        </p:txBody>
      </p:sp>
      <p:sp>
        <p:nvSpPr>
          <p:cNvPr id="4" name="Rectangle: Rounded Corners 4">
            <a:extLst>
              <a:ext uri="{FF2B5EF4-FFF2-40B4-BE49-F238E27FC236}">
                <a16:creationId xmlns:a16="http://schemas.microsoft.com/office/drawing/2014/main" id="{F7A4CC2C-A830-2196-7624-59B4DA62B8C2}"/>
              </a:ext>
            </a:extLst>
          </p:cNvPr>
          <p:cNvSpPr txBox="1"/>
          <p:nvPr/>
        </p:nvSpPr>
        <p:spPr>
          <a:xfrm>
            <a:off x="525100" y="258497"/>
            <a:ext cx="10942801"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200" dirty="0"/>
              <a:t>Conclusions</a:t>
            </a:r>
          </a:p>
        </p:txBody>
      </p:sp>
    </p:spTree>
    <p:extLst>
      <p:ext uri="{BB962C8B-B14F-4D97-AF65-F5344CB8AC3E}">
        <p14:creationId xmlns:p14="http://schemas.microsoft.com/office/powerpoint/2010/main" val="4219258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BF3A79-5590-DD14-949F-D47AED07276E}"/>
              </a:ext>
            </a:extLst>
          </p:cNvPr>
          <p:cNvSpPr>
            <a:spLocks noGrp="1"/>
          </p:cNvSpPr>
          <p:nvPr>
            <p:ph type="body" sz="quarter" idx="10"/>
          </p:nvPr>
        </p:nvSpPr>
        <p:spPr/>
        <p:txBody>
          <a:bodyPr/>
          <a:lstStyle/>
          <a:p>
            <a:r>
              <a:rPr lang="en-US" sz="2800" dirty="0"/>
              <a:t>Potential interventions based on barriers and facilitators identified: </a:t>
            </a:r>
          </a:p>
          <a:p>
            <a:pPr lvl="1"/>
            <a:r>
              <a:rPr lang="en-US" sz="2800" dirty="0"/>
              <a:t>Increase education and training for prescribing providers and nursing staff</a:t>
            </a:r>
          </a:p>
          <a:p>
            <a:pPr lvl="1"/>
            <a:r>
              <a:rPr lang="en-US" sz="2800" dirty="0"/>
              <a:t>Increase collaborations and referral pathways with addiction experts </a:t>
            </a:r>
          </a:p>
          <a:p>
            <a:pPr lvl="1"/>
            <a:r>
              <a:rPr lang="en-US" sz="2800" dirty="0"/>
              <a:t>Continually address misinformation and stigma around MOUD provision in post acute care settings </a:t>
            </a:r>
          </a:p>
          <a:p>
            <a:pPr marL="457200" lvl="1" indent="0">
              <a:buNone/>
            </a:pPr>
            <a:endParaRPr lang="en-US" sz="2400" dirty="0"/>
          </a:p>
        </p:txBody>
      </p:sp>
      <p:sp>
        <p:nvSpPr>
          <p:cNvPr id="6" name="Rectangle: Rounded Corners 4">
            <a:extLst>
              <a:ext uri="{FF2B5EF4-FFF2-40B4-BE49-F238E27FC236}">
                <a16:creationId xmlns:a16="http://schemas.microsoft.com/office/drawing/2014/main" id="{67A213CC-2BEC-7E64-0368-F937265EE0BC}"/>
              </a:ext>
            </a:extLst>
          </p:cNvPr>
          <p:cNvSpPr txBox="1"/>
          <p:nvPr/>
        </p:nvSpPr>
        <p:spPr>
          <a:xfrm>
            <a:off x="389142" y="294556"/>
            <a:ext cx="11190083"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200" dirty="0"/>
              <a:t>Implications and next steps</a:t>
            </a:r>
          </a:p>
        </p:txBody>
      </p:sp>
    </p:spTree>
    <p:extLst>
      <p:ext uri="{BB962C8B-B14F-4D97-AF65-F5344CB8AC3E}">
        <p14:creationId xmlns:p14="http://schemas.microsoft.com/office/powerpoint/2010/main" val="3017216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95F479-D4FC-E6F9-9A43-A926434EA194}"/>
              </a:ext>
            </a:extLst>
          </p:cNvPr>
          <p:cNvSpPr>
            <a:spLocks noGrp="1"/>
          </p:cNvSpPr>
          <p:nvPr>
            <p:ph type="body" sz="quarter" idx="10"/>
          </p:nvPr>
        </p:nvSpPr>
        <p:spPr>
          <a:xfrm>
            <a:off x="609599" y="1189836"/>
            <a:ext cx="10969625" cy="4478328"/>
          </a:xfrm>
        </p:spPr>
        <p:txBody>
          <a:bodyPr/>
          <a:lstStyle/>
          <a:p>
            <a:r>
              <a:rPr lang="en-US" sz="2400" dirty="0"/>
              <a:t>Co-authors</a:t>
            </a:r>
          </a:p>
          <a:p>
            <a:pPr lvl="1"/>
            <a:r>
              <a:rPr lang="en-US" sz="2400" dirty="0"/>
              <a:t>Joseph Kim, MD</a:t>
            </a:r>
          </a:p>
          <a:p>
            <a:pPr lvl="1"/>
            <a:r>
              <a:rPr lang="en-US" sz="2400" dirty="0"/>
              <a:t>Allison Stark, MD</a:t>
            </a:r>
          </a:p>
          <a:p>
            <a:pPr lvl="1"/>
            <a:r>
              <a:rPr lang="en-US" sz="2400" dirty="0"/>
              <a:t>Joanna </a:t>
            </a:r>
            <a:r>
              <a:rPr lang="en-US" sz="2400" dirty="0" err="1"/>
              <a:t>Starrels</a:t>
            </a:r>
            <a:r>
              <a:rPr lang="en-US" sz="2400" dirty="0"/>
              <a:t>, MD, MS</a:t>
            </a:r>
          </a:p>
          <a:p>
            <a:pPr lvl="1"/>
            <a:r>
              <a:rPr lang="en-US" sz="2400" dirty="0" err="1"/>
              <a:t>Chenshu</a:t>
            </a:r>
            <a:r>
              <a:rPr lang="en-US" sz="2400" dirty="0"/>
              <a:t> Zhang, PhD</a:t>
            </a:r>
          </a:p>
          <a:p>
            <a:pPr marL="457200" lvl="1" indent="0">
              <a:buNone/>
            </a:pPr>
            <a:endParaRPr lang="en-US" sz="2400" dirty="0"/>
          </a:p>
          <a:p>
            <a:r>
              <a:rPr lang="en-US" sz="2400" dirty="0"/>
              <a:t>Montefiore SNF Collaborative </a:t>
            </a:r>
          </a:p>
        </p:txBody>
      </p:sp>
      <p:sp>
        <p:nvSpPr>
          <p:cNvPr id="6" name="Rectangle: Rounded Corners 4">
            <a:extLst>
              <a:ext uri="{FF2B5EF4-FFF2-40B4-BE49-F238E27FC236}">
                <a16:creationId xmlns:a16="http://schemas.microsoft.com/office/drawing/2014/main" id="{99D46095-9325-D18D-BB47-00A0F9FF5BF9}"/>
              </a:ext>
            </a:extLst>
          </p:cNvPr>
          <p:cNvSpPr txBox="1"/>
          <p:nvPr/>
        </p:nvSpPr>
        <p:spPr>
          <a:xfrm>
            <a:off x="389142" y="294556"/>
            <a:ext cx="11190083"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200" dirty="0"/>
              <a:t>Thank you!</a:t>
            </a:r>
          </a:p>
        </p:txBody>
      </p:sp>
    </p:spTree>
    <p:extLst>
      <p:ext uri="{BB962C8B-B14F-4D97-AF65-F5344CB8AC3E}">
        <p14:creationId xmlns:p14="http://schemas.microsoft.com/office/powerpoint/2010/main" val="280611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2361" y="3079820"/>
            <a:ext cx="7618279" cy="757130"/>
          </a:xfrm>
        </p:spPr>
        <p:txBody>
          <a:bodyPr/>
          <a:lstStyle/>
          <a:p>
            <a:r>
              <a:rPr lang="en-US" dirty="0"/>
              <a:t>Background</a:t>
            </a:r>
          </a:p>
        </p:txBody>
      </p:sp>
    </p:spTree>
    <p:extLst>
      <p:ext uri="{BB962C8B-B14F-4D97-AF65-F5344CB8AC3E}">
        <p14:creationId xmlns:p14="http://schemas.microsoft.com/office/powerpoint/2010/main" val="34550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4">
            <a:extLst>
              <a:ext uri="{FF2B5EF4-FFF2-40B4-BE49-F238E27FC236}">
                <a16:creationId xmlns:a16="http://schemas.microsoft.com/office/drawing/2014/main" id="{82441D5C-3470-8618-15A7-750BF1420A29}"/>
              </a:ext>
            </a:extLst>
          </p:cNvPr>
          <p:cNvSpPr txBox="1"/>
          <p:nvPr/>
        </p:nvSpPr>
        <p:spPr>
          <a:xfrm>
            <a:off x="369805" y="323628"/>
            <a:ext cx="11209420" cy="1082478"/>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algn="ctr" defTabSz="1688593">
              <a:lnSpc>
                <a:spcPct val="90000"/>
              </a:lnSpc>
              <a:spcBef>
                <a:spcPct val="0"/>
              </a:spcBef>
              <a:spcAft>
                <a:spcPct val="35000"/>
              </a:spcAft>
            </a:pPr>
            <a:r>
              <a:rPr lang="en-US" sz="3200" dirty="0"/>
              <a:t>Increased need for treatment across care settings for older adults with OUD </a:t>
            </a:r>
          </a:p>
        </p:txBody>
      </p:sp>
      <p:graphicFrame>
        <p:nvGraphicFramePr>
          <p:cNvPr id="5" name="TextBox 1">
            <a:extLst>
              <a:ext uri="{FF2B5EF4-FFF2-40B4-BE49-F238E27FC236}">
                <a16:creationId xmlns:a16="http://schemas.microsoft.com/office/drawing/2014/main" id="{4F4E050A-B335-6AC4-C2CE-EECD8A882716}"/>
              </a:ext>
            </a:extLst>
          </p:cNvPr>
          <p:cNvGraphicFramePr/>
          <p:nvPr>
            <p:extLst>
              <p:ext uri="{D42A27DB-BD31-4B8C-83A1-F6EECF244321}">
                <p14:modId xmlns:p14="http://schemas.microsoft.com/office/powerpoint/2010/main" val="742480006"/>
              </p:ext>
            </p:extLst>
          </p:nvPr>
        </p:nvGraphicFramePr>
        <p:xfrm>
          <a:off x="321954" y="1261156"/>
          <a:ext cx="11292001" cy="5202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F9DFD33-ADC2-EBB0-0854-54542D79F027}"/>
              </a:ext>
            </a:extLst>
          </p:cNvPr>
          <p:cNvSpPr txBox="1"/>
          <p:nvPr/>
        </p:nvSpPr>
        <p:spPr>
          <a:xfrm>
            <a:off x="0" y="6611779"/>
            <a:ext cx="7840079" cy="246221"/>
          </a:xfrm>
          <a:prstGeom prst="rect">
            <a:avLst/>
          </a:prstGeom>
          <a:noFill/>
        </p:spPr>
        <p:txBody>
          <a:bodyPr wrap="square" rtlCol="0">
            <a:spAutoFit/>
          </a:bodyPr>
          <a:lstStyle/>
          <a:p>
            <a:r>
              <a:rPr lang="en-US" sz="1000" dirty="0"/>
              <a:t>Han, et al, </a:t>
            </a:r>
            <a:r>
              <a:rPr lang="en-US" sz="1000" i="1" dirty="0"/>
              <a:t>JGIM</a:t>
            </a:r>
            <a:r>
              <a:rPr lang="en-US" sz="1000" dirty="0"/>
              <a:t>, 2021, </a:t>
            </a:r>
            <a:r>
              <a:rPr lang="en-US" sz="1000" dirty="0" err="1"/>
              <a:t>Moyo</a:t>
            </a:r>
            <a:r>
              <a:rPr lang="en-US" sz="1000" dirty="0"/>
              <a:t>, et al, </a:t>
            </a:r>
            <a:r>
              <a:rPr lang="en-US" sz="1000" i="1" dirty="0"/>
              <a:t>Addiction Science and Clinical Practice, </a:t>
            </a:r>
            <a:r>
              <a:rPr lang="en-US" sz="1000" dirty="0"/>
              <a:t>2022, Acevedo, et al, </a:t>
            </a:r>
            <a:r>
              <a:rPr lang="en-US" sz="1000" i="1" dirty="0" err="1"/>
              <a:t>Subst</a:t>
            </a:r>
            <a:r>
              <a:rPr lang="en-US" sz="1000" i="1" dirty="0"/>
              <a:t> Abuse, </a:t>
            </a:r>
            <a:r>
              <a:rPr lang="en-US" sz="1000" dirty="0"/>
              <a:t>2022. </a:t>
            </a:r>
            <a:endParaRPr lang="en-US" dirty="0"/>
          </a:p>
        </p:txBody>
      </p:sp>
    </p:spTree>
    <p:extLst>
      <p:ext uri="{BB962C8B-B14F-4D97-AF65-F5344CB8AC3E}">
        <p14:creationId xmlns:p14="http://schemas.microsoft.com/office/powerpoint/2010/main" val="5771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795956-508F-E1C7-A92E-173A10AF84F1}"/>
              </a:ext>
            </a:extLst>
          </p:cNvPr>
          <p:cNvSpPr>
            <a:spLocks noGrp="1"/>
          </p:cNvSpPr>
          <p:nvPr>
            <p:ph type="body" sz="quarter" idx="11"/>
          </p:nvPr>
        </p:nvSpPr>
        <p:spPr>
          <a:xfrm>
            <a:off x="604536" y="1445062"/>
            <a:ext cx="10969625" cy="4688451"/>
          </a:xfrm>
        </p:spPr>
        <p:txBody>
          <a:bodyPr/>
          <a:lstStyle/>
          <a:p>
            <a:pPr marL="285750" indent="-285750">
              <a:buFont typeface="Arial" panose="020B0604020202020204" pitchFamily="34" charset="0"/>
              <a:buChar char="•"/>
            </a:pPr>
            <a:r>
              <a:rPr lang="en-US" sz="2400" dirty="0"/>
              <a:t>Patients on MOUD who require skilled nursing facility care are less likely to find an accepting SNF, despite more referrals </a:t>
            </a:r>
          </a:p>
          <a:p>
            <a:pPr marL="285750" indent="-285750">
              <a:buFont typeface="Arial" panose="020B0604020202020204" pitchFamily="34" charset="0"/>
              <a:buChar char="•"/>
            </a:pPr>
            <a:r>
              <a:rPr lang="en-US" sz="2400" dirty="0"/>
              <a:t>40% of OUD patients recommended to SNF were denied admission, despite federal and state anti-discrimination laws (e.g. ADA) </a:t>
            </a:r>
          </a:p>
          <a:p>
            <a:pPr lvl="1"/>
            <a:endParaRPr lang="en-US" sz="2400" dirty="0"/>
          </a:p>
          <a:p>
            <a:pPr lvl="1"/>
            <a:endParaRPr lang="en-US" sz="2400" dirty="0"/>
          </a:p>
          <a:p>
            <a:pPr marL="457200" lvl="1" indent="0">
              <a:buNone/>
            </a:pPr>
            <a:endParaRPr lang="en-US" sz="2400" dirty="0"/>
          </a:p>
          <a:p>
            <a:pPr marL="457200" lvl="1" indent="0">
              <a:buNone/>
            </a:pPr>
            <a:endParaRPr lang="en-US" sz="2400" dirty="0"/>
          </a:p>
          <a:p>
            <a:r>
              <a:rPr lang="en-US" sz="2400" dirty="0"/>
              <a:t>Patients are often forced to chosen between continuing their MOUD and receiving necessary skilled nursing care</a:t>
            </a:r>
          </a:p>
          <a:p>
            <a:r>
              <a:rPr lang="en-US" sz="2400" dirty="0"/>
              <a:t>Limited knowledge about facilitators and barriers that can be intervened upon</a:t>
            </a:r>
          </a:p>
          <a:p>
            <a:pPr marL="457200" lvl="1" indent="0">
              <a:buNone/>
            </a:pPr>
            <a:endParaRPr lang="en-US" sz="2400" dirty="0"/>
          </a:p>
        </p:txBody>
      </p:sp>
      <p:sp>
        <p:nvSpPr>
          <p:cNvPr id="12" name="Text Placeholder 2">
            <a:extLst>
              <a:ext uri="{FF2B5EF4-FFF2-40B4-BE49-F238E27FC236}">
                <a16:creationId xmlns:a16="http://schemas.microsoft.com/office/drawing/2014/main" id="{6297D52C-90C0-D24B-8760-17A61AD5F19F}"/>
              </a:ext>
            </a:extLst>
          </p:cNvPr>
          <p:cNvSpPr>
            <a:spLocks noGrp="1"/>
          </p:cNvSpPr>
          <p:nvPr/>
        </p:nvSpPr>
        <p:spPr>
          <a:xfrm>
            <a:off x="1700970" y="3256614"/>
            <a:ext cx="4383314" cy="1453278"/>
          </a:xfrm>
          <a:prstGeom prst="rect">
            <a:avLst/>
          </a:prstGeom>
          <a:solidFill>
            <a:schemeClr val="accent6">
              <a:lumMod val="20000"/>
              <a:lumOff val="80000"/>
            </a:schemeClr>
          </a:solidFill>
        </p:spPr>
        <p:txBody>
          <a:bodyPr/>
          <a:lstStyle>
            <a:lvl1pPr marL="342900" indent="-3429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People accepted to SNF</a:t>
            </a:r>
          </a:p>
        </p:txBody>
      </p:sp>
      <p:sp>
        <p:nvSpPr>
          <p:cNvPr id="13" name="Text Placeholder 2">
            <a:extLst>
              <a:ext uri="{FF2B5EF4-FFF2-40B4-BE49-F238E27FC236}">
                <a16:creationId xmlns:a16="http://schemas.microsoft.com/office/drawing/2014/main" id="{AE0D685C-0AA8-1DFC-6987-5215DF2611E6}"/>
              </a:ext>
            </a:extLst>
          </p:cNvPr>
          <p:cNvSpPr>
            <a:spLocks noGrp="1"/>
          </p:cNvSpPr>
          <p:nvPr/>
        </p:nvSpPr>
        <p:spPr>
          <a:xfrm>
            <a:off x="6094412" y="3252651"/>
            <a:ext cx="4383314" cy="1457241"/>
          </a:xfrm>
          <a:prstGeom prst="rect">
            <a:avLst/>
          </a:prstGeom>
          <a:solidFill>
            <a:schemeClr val="accent2">
              <a:lumMod val="20000"/>
              <a:lumOff val="80000"/>
            </a:schemeClr>
          </a:solidFill>
        </p:spPr>
        <p:txBody>
          <a:bodyPr/>
          <a:lstStyle>
            <a:lvl1pPr marL="342900" indent="-3429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People NOT accepted to SNF</a:t>
            </a:r>
          </a:p>
        </p:txBody>
      </p:sp>
      <p:grpSp>
        <p:nvGrpSpPr>
          <p:cNvPr id="14" name="Group 13">
            <a:extLst>
              <a:ext uri="{FF2B5EF4-FFF2-40B4-BE49-F238E27FC236}">
                <a16:creationId xmlns:a16="http://schemas.microsoft.com/office/drawing/2014/main" id="{0E300559-4BBA-E56D-3E05-51FBA1B97F95}"/>
              </a:ext>
            </a:extLst>
          </p:cNvPr>
          <p:cNvGrpSpPr/>
          <p:nvPr/>
        </p:nvGrpSpPr>
        <p:grpSpPr>
          <a:xfrm>
            <a:off x="7310098" y="3545750"/>
            <a:ext cx="1752157" cy="1178252"/>
            <a:chOff x="7214716" y="919092"/>
            <a:chExt cx="1752157" cy="1178252"/>
          </a:xfrm>
        </p:grpSpPr>
        <p:pic>
          <p:nvPicPr>
            <p:cNvPr id="5" name="Graphic 4" descr="Man with solid fill">
              <a:extLst>
                <a:ext uri="{FF2B5EF4-FFF2-40B4-BE49-F238E27FC236}">
                  <a16:creationId xmlns:a16="http://schemas.microsoft.com/office/drawing/2014/main" id="{5185EFA7-81C8-5584-9BFA-3887BEC0B7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4716" y="919092"/>
              <a:ext cx="1168105" cy="1168105"/>
            </a:xfrm>
            <a:prstGeom prst="rect">
              <a:avLst/>
            </a:prstGeom>
          </p:spPr>
        </p:pic>
        <p:pic>
          <p:nvPicPr>
            <p:cNvPr id="6" name="Graphic 5" descr="Man with solid fill">
              <a:extLst>
                <a:ext uri="{FF2B5EF4-FFF2-40B4-BE49-F238E27FC236}">
                  <a16:creationId xmlns:a16="http://schemas.microsoft.com/office/drawing/2014/main" id="{0DCA3C69-C0E8-3572-4DFE-68D3C4BFCC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8768" y="929239"/>
              <a:ext cx="1168105" cy="1168105"/>
            </a:xfrm>
            <a:prstGeom prst="rect">
              <a:avLst/>
            </a:prstGeom>
          </p:spPr>
        </p:pic>
      </p:grpSp>
      <p:grpSp>
        <p:nvGrpSpPr>
          <p:cNvPr id="11" name="Group 10">
            <a:extLst>
              <a:ext uri="{FF2B5EF4-FFF2-40B4-BE49-F238E27FC236}">
                <a16:creationId xmlns:a16="http://schemas.microsoft.com/office/drawing/2014/main" id="{1FBAA063-B5E4-6AAD-87E7-BA89A2E0D429}"/>
              </a:ext>
            </a:extLst>
          </p:cNvPr>
          <p:cNvGrpSpPr/>
          <p:nvPr/>
        </p:nvGrpSpPr>
        <p:grpSpPr>
          <a:xfrm>
            <a:off x="2630387" y="3541787"/>
            <a:ext cx="2325810" cy="1172068"/>
            <a:chOff x="2635452" y="3506390"/>
            <a:chExt cx="2325810" cy="1172068"/>
          </a:xfrm>
        </p:grpSpPr>
        <p:grpSp>
          <p:nvGrpSpPr>
            <p:cNvPr id="7" name="Group 6">
              <a:extLst>
                <a:ext uri="{FF2B5EF4-FFF2-40B4-BE49-F238E27FC236}">
                  <a16:creationId xmlns:a16="http://schemas.microsoft.com/office/drawing/2014/main" id="{8D0C7CAB-41C6-3F17-0625-7946216DD964}"/>
                </a:ext>
              </a:extLst>
            </p:cNvPr>
            <p:cNvGrpSpPr/>
            <p:nvPr/>
          </p:nvGrpSpPr>
          <p:grpSpPr>
            <a:xfrm>
              <a:off x="3212764" y="3506390"/>
              <a:ext cx="1748498" cy="1172068"/>
              <a:chOff x="3215845" y="3506390"/>
              <a:chExt cx="1748498" cy="1172068"/>
            </a:xfrm>
          </p:grpSpPr>
          <p:pic>
            <p:nvPicPr>
              <p:cNvPr id="10" name="Graphic 9" descr="Man with solid fill">
                <a:extLst>
                  <a:ext uri="{FF2B5EF4-FFF2-40B4-BE49-F238E27FC236}">
                    <a16:creationId xmlns:a16="http://schemas.microsoft.com/office/drawing/2014/main" id="{F61DAFBF-497D-9A0F-A796-1CB912A7C9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6238" y="3510353"/>
                <a:ext cx="1168105" cy="1168105"/>
              </a:xfrm>
              <a:prstGeom prst="rect">
                <a:avLst/>
              </a:prstGeom>
            </p:spPr>
          </p:pic>
          <p:pic>
            <p:nvPicPr>
              <p:cNvPr id="9" name="Graphic 8" descr="Man with solid fill">
                <a:extLst>
                  <a:ext uri="{FF2B5EF4-FFF2-40B4-BE49-F238E27FC236}">
                    <a16:creationId xmlns:a16="http://schemas.microsoft.com/office/drawing/2014/main" id="{6B72BD0D-F744-3563-0119-09D9B86841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5845" y="3506390"/>
                <a:ext cx="1168105" cy="1168105"/>
              </a:xfrm>
              <a:prstGeom prst="rect">
                <a:avLst/>
              </a:prstGeom>
            </p:spPr>
          </p:pic>
        </p:grpSp>
        <p:pic>
          <p:nvPicPr>
            <p:cNvPr id="8" name="Graphic 7" descr="Man with solid fill">
              <a:extLst>
                <a:ext uri="{FF2B5EF4-FFF2-40B4-BE49-F238E27FC236}">
                  <a16:creationId xmlns:a16="http://schemas.microsoft.com/office/drawing/2014/main" id="{7460ADF6-FE6B-E2AD-EB29-4C46ADD6E8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5452" y="3510353"/>
              <a:ext cx="1168105" cy="1168105"/>
            </a:xfrm>
            <a:prstGeom prst="rect">
              <a:avLst/>
            </a:prstGeom>
          </p:spPr>
        </p:pic>
      </p:grpSp>
      <p:sp>
        <p:nvSpPr>
          <p:cNvPr id="3" name="TextBox 2">
            <a:extLst>
              <a:ext uri="{FF2B5EF4-FFF2-40B4-BE49-F238E27FC236}">
                <a16:creationId xmlns:a16="http://schemas.microsoft.com/office/drawing/2014/main" id="{0F01B584-6CF5-02F0-ADAC-DA6CFFA55454}"/>
              </a:ext>
            </a:extLst>
          </p:cNvPr>
          <p:cNvSpPr txBox="1"/>
          <p:nvPr/>
        </p:nvSpPr>
        <p:spPr>
          <a:xfrm>
            <a:off x="59136" y="6427113"/>
            <a:ext cx="11316000" cy="430887"/>
          </a:xfrm>
          <a:prstGeom prst="rect">
            <a:avLst/>
          </a:prstGeom>
          <a:noFill/>
        </p:spPr>
        <p:txBody>
          <a:bodyPr wrap="square" rtlCol="0">
            <a:spAutoFit/>
          </a:bodyPr>
          <a:lstStyle/>
          <a:p>
            <a:r>
              <a:rPr lang="en-US" sz="1000" dirty="0"/>
              <a:t>Kimmel et al. </a:t>
            </a:r>
            <a:r>
              <a:rPr lang="en-US" sz="1000" i="1" dirty="0"/>
              <a:t>Health Affairs. </a:t>
            </a:r>
            <a:r>
              <a:rPr lang="en-US" sz="1000" b="0" i="0" dirty="0">
                <a:solidFill>
                  <a:srgbClr val="222222"/>
                </a:solidFill>
                <a:effectLst/>
                <a:latin typeface="Arial" panose="020B0604020202020204" pitchFamily="34" charset="0"/>
              </a:rPr>
              <a:t>41.3 (2022): 434-444. </a:t>
            </a:r>
          </a:p>
          <a:p>
            <a:r>
              <a:rPr lang="en-US" sz="1000" b="0" i="0" dirty="0">
                <a:solidFill>
                  <a:srgbClr val="222222"/>
                </a:solidFill>
                <a:effectLst/>
                <a:latin typeface="Arial" panose="020B0604020202020204" pitchFamily="34" charset="0"/>
              </a:rPr>
              <a:t>HHS. &lt;https://www.hhs.gov/about/news/2023/11/13/hhs-office-civil-rights-settles-massachusetts-skilled-nursing-facility-regarding-disability-discrimination.html&gt;</a:t>
            </a:r>
            <a:r>
              <a:rPr lang="en-US" sz="1200" b="0" i="0" dirty="0">
                <a:solidFill>
                  <a:srgbClr val="212121"/>
                </a:solidFill>
                <a:effectLst/>
                <a:latin typeface="BlinkMacSystemFont"/>
              </a:rPr>
              <a:t>.</a:t>
            </a:r>
            <a:endParaRPr lang="en-US" dirty="0"/>
          </a:p>
        </p:txBody>
      </p:sp>
      <p:sp>
        <p:nvSpPr>
          <p:cNvPr id="15" name="Rectangle: Rounded Corners 4">
            <a:extLst>
              <a:ext uri="{FF2B5EF4-FFF2-40B4-BE49-F238E27FC236}">
                <a16:creationId xmlns:a16="http://schemas.microsoft.com/office/drawing/2014/main" id="{5BC8DBDF-C9F6-FB87-7547-63D3599C1BA2}"/>
              </a:ext>
            </a:extLst>
          </p:cNvPr>
          <p:cNvSpPr txBox="1"/>
          <p:nvPr/>
        </p:nvSpPr>
        <p:spPr>
          <a:xfrm>
            <a:off x="405511" y="190767"/>
            <a:ext cx="11316000" cy="984889"/>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algn="ctr" defTabSz="1688593">
              <a:lnSpc>
                <a:spcPct val="90000"/>
              </a:lnSpc>
              <a:spcBef>
                <a:spcPct val="0"/>
              </a:spcBef>
              <a:spcAft>
                <a:spcPct val="35000"/>
              </a:spcAft>
            </a:pPr>
            <a:r>
              <a:rPr lang="en-US" sz="3200" dirty="0"/>
              <a:t>Challenges to accessing skilled nursing facilities for patients on MOUD </a:t>
            </a:r>
          </a:p>
        </p:txBody>
      </p:sp>
    </p:spTree>
    <p:extLst>
      <p:ext uri="{BB962C8B-B14F-4D97-AF65-F5344CB8AC3E}">
        <p14:creationId xmlns:p14="http://schemas.microsoft.com/office/powerpoint/2010/main" val="89928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7716075-B721-0845-A4EF-667B0AE26A2D}"/>
              </a:ext>
            </a:extLst>
          </p:cNvPr>
          <p:cNvSpPr>
            <a:spLocks noGrp="1"/>
          </p:cNvSpPr>
          <p:nvPr>
            <p:ph type="title"/>
          </p:nvPr>
        </p:nvSpPr>
        <p:spPr>
          <a:xfrm>
            <a:off x="609441" y="3134514"/>
            <a:ext cx="3555057" cy="486287"/>
          </a:xfrm>
        </p:spPr>
        <p:txBody>
          <a:bodyPr/>
          <a:lstStyle/>
          <a:p>
            <a:r>
              <a:rPr lang="en-US" dirty="0"/>
              <a:t>Objective</a:t>
            </a:r>
          </a:p>
        </p:txBody>
      </p:sp>
      <p:sp>
        <p:nvSpPr>
          <p:cNvPr id="12" name="Text Placeholder 11">
            <a:extLst>
              <a:ext uri="{FF2B5EF4-FFF2-40B4-BE49-F238E27FC236}">
                <a16:creationId xmlns:a16="http://schemas.microsoft.com/office/drawing/2014/main" id="{F748E2E6-8A15-7F47-BBFA-668E10B09651}"/>
              </a:ext>
            </a:extLst>
          </p:cNvPr>
          <p:cNvSpPr>
            <a:spLocks noGrp="1"/>
          </p:cNvSpPr>
          <p:nvPr>
            <p:ph type="body" sz="quarter" idx="11"/>
          </p:nvPr>
        </p:nvSpPr>
        <p:spPr/>
        <p:txBody>
          <a:bodyPr/>
          <a:lstStyle/>
          <a:p>
            <a:r>
              <a:rPr lang="en-US" dirty="0"/>
              <a:t>To understand </a:t>
            </a:r>
            <a:r>
              <a:rPr lang="en-US" b="1" dirty="0">
                <a:solidFill>
                  <a:schemeClr val="accent2"/>
                </a:solidFill>
              </a:rPr>
              <a:t>current practice, barriers, and facilitators of MOUD </a:t>
            </a:r>
            <a:r>
              <a:rPr lang="en-US" dirty="0"/>
              <a:t>and </a:t>
            </a:r>
            <a:r>
              <a:rPr lang="en-US" b="1" dirty="0">
                <a:solidFill>
                  <a:schemeClr val="accent2"/>
                </a:solidFill>
              </a:rPr>
              <a:t>identify potential intervention</a:t>
            </a:r>
            <a:r>
              <a:rPr lang="en-US" dirty="0">
                <a:solidFill>
                  <a:schemeClr val="accent2"/>
                </a:solidFill>
              </a:rPr>
              <a:t>s </a:t>
            </a:r>
            <a:r>
              <a:rPr lang="en-US" dirty="0"/>
              <a:t>to increase access to MOUD in SNFs. </a:t>
            </a:r>
          </a:p>
        </p:txBody>
      </p:sp>
    </p:spTree>
    <p:extLst>
      <p:ext uri="{BB962C8B-B14F-4D97-AF65-F5344CB8AC3E}">
        <p14:creationId xmlns:p14="http://schemas.microsoft.com/office/powerpoint/2010/main" val="417961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2361" y="3079820"/>
            <a:ext cx="7618279" cy="757130"/>
          </a:xfrm>
        </p:spPr>
        <p:txBody>
          <a:bodyPr/>
          <a:lstStyle/>
          <a:p>
            <a:r>
              <a:rPr lang="en-US" dirty="0"/>
              <a:t>Methods</a:t>
            </a:r>
          </a:p>
        </p:txBody>
      </p:sp>
    </p:spTree>
    <p:extLst>
      <p:ext uri="{BB962C8B-B14F-4D97-AF65-F5344CB8AC3E}">
        <p14:creationId xmlns:p14="http://schemas.microsoft.com/office/powerpoint/2010/main" val="188697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54749-6443-ADE4-B3C2-B00478530A7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316DC79-7341-C1E1-C723-BA05AE02C1EE}"/>
              </a:ext>
            </a:extLst>
          </p:cNvPr>
          <p:cNvSpPr>
            <a:spLocks noGrp="1"/>
          </p:cNvSpPr>
          <p:nvPr>
            <p:ph type="body" sz="quarter" idx="10"/>
          </p:nvPr>
        </p:nvSpPr>
        <p:spPr>
          <a:xfrm>
            <a:off x="455691" y="1089280"/>
            <a:ext cx="10969625" cy="5395925"/>
          </a:xfrm>
        </p:spPr>
        <p:txBody>
          <a:bodyPr/>
          <a:lstStyle/>
          <a:p>
            <a:r>
              <a:rPr lang="en-US" sz="3200" dirty="0">
                <a:ea typeface="Aptos" panose="020B0004020202020204" pitchFamily="34" charset="0"/>
              </a:rPr>
              <a:t>We s</a:t>
            </a:r>
            <a:r>
              <a:rPr lang="en-US" sz="3200" dirty="0">
                <a:effectLst/>
                <a:ea typeface="Aptos" panose="020B0004020202020204" pitchFamily="34" charset="0"/>
              </a:rPr>
              <a:t>urveyed 42 SNFs that collaborate with Montefiore Health System</a:t>
            </a:r>
          </a:p>
          <a:p>
            <a:r>
              <a:rPr lang="en-US" sz="3200" dirty="0">
                <a:ea typeface="Aptos" panose="020B0004020202020204" pitchFamily="34" charset="0"/>
              </a:rPr>
              <a:t>We asked a</a:t>
            </a:r>
            <a:r>
              <a:rPr lang="en-US" sz="3200" dirty="0">
                <a:effectLst/>
                <a:ea typeface="Aptos" panose="020B0004020202020204" pitchFamily="34" charset="0"/>
              </a:rPr>
              <a:t>bout their current MOUD practices</a:t>
            </a:r>
            <a:endParaRPr lang="en-US" sz="3200" dirty="0">
              <a:ea typeface="Aptos" panose="020B0004020202020204" pitchFamily="34" charset="0"/>
            </a:endParaRPr>
          </a:p>
          <a:p>
            <a:r>
              <a:rPr lang="en-US" sz="3200" dirty="0">
                <a:ea typeface="Aptos" panose="020B0004020202020204" pitchFamily="34" charset="0"/>
              </a:rPr>
              <a:t>We created a</a:t>
            </a:r>
            <a:r>
              <a:rPr lang="en-US" sz="3200" dirty="0">
                <a:effectLst/>
                <a:ea typeface="Aptos" panose="020B0004020202020204" pitchFamily="34" charset="0"/>
              </a:rPr>
              <a:t> pre-specified list of barriers and facilitators from the literature and our own experience</a:t>
            </a:r>
          </a:p>
          <a:p>
            <a:r>
              <a:rPr lang="en-US" sz="3200" dirty="0">
                <a:ea typeface="Aptos" panose="020B0004020202020204" pitchFamily="34" charset="0"/>
              </a:rPr>
              <a:t>We asked each to </a:t>
            </a:r>
            <a:r>
              <a:rPr lang="en-US" sz="3200" dirty="0">
                <a:effectLst/>
                <a:ea typeface="Aptos" panose="020B0004020202020204" pitchFamily="34" charset="0"/>
              </a:rPr>
              <a:t>identify the degree to which each was a barrier or facilitator of MOUD provision</a:t>
            </a:r>
            <a:endParaRPr lang="en-US" sz="3200" dirty="0">
              <a:ea typeface="Aptos" panose="020B0004020202020204" pitchFamily="34" charset="0"/>
            </a:endParaRPr>
          </a:p>
          <a:p>
            <a:r>
              <a:rPr lang="en-US" sz="3200" dirty="0">
                <a:ea typeface="Aptos" panose="020B0004020202020204" pitchFamily="34" charset="0"/>
              </a:rPr>
              <a:t>We </a:t>
            </a:r>
            <a:r>
              <a:rPr lang="en-US" sz="3200" dirty="0">
                <a:effectLst/>
                <a:ea typeface="Aptos" panose="020B0004020202020204" pitchFamily="34" charset="0"/>
              </a:rPr>
              <a:t>classified barriers and facilitators as major or moderate</a:t>
            </a:r>
          </a:p>
          <a:p>
            <a:pPr marL="0" indent="0">
              <a:buNone/>
            </a:pPr>
            <a:endParaRPr lang="en-US" sz="2600" dirty="0"/>
          </a:p>
        </p:txBody>
      </p:sp>
      <p:sp>
        <p:nvSpPr>
          <p:cNvPr id="6" name="Rectangle: Rounded Corners 4">
            <a:extLst>
              <a:ext uri="{FF2B5EF4-FFF2-40B4-BE49-F238E27FC236}">
                <a16:creationId xmlns:a16="http://schemas.microsoft.com/office/drawing/2014/main" id="{60083938-4CBA-CD15-C5A6-673CD1850C48}"/>
              </a:ext>
            </a:extLst>
          </p:cNvPr>
          <p:cNvSpPr txBox="1"/>
          <p:nvPr/>
        </p:nvSpPr>
        <p:spPr>
          <a:xfrm>
            <a:off x="405511" y="190768"/>
            <a:ext cx="11284741" cy="822232"/>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44742" tIns="144742" rIns="144742" bIns="144742" numCol="1" spcCol="1270" anchor="ctr" anchorCtr="0">
            <a:noAutofit/>
          </a:bodyPr>
          <a:lstStyle/>
          <a:p>
            <a:pPr defTabSz="1688593">
              <a:lnSpc>
                <a:spcPct val="90000"/>
              </a:lnSpc>
              <a:spcBef>
                <a:spcPct val="0"/>
              </a:spcBef>
              <a:spcAft>
                <a:spcPct val="35000"/>
              </a:spcAft>
            </a:pPr>
            <a:r>
              <a:rPr lang="en-US" sz="3200" dirty="0"/>
              <a:t>Methods</a:t>
            </a:r>
          </a:p>
        </p:txBody>
      </p:sp>
    </p:spTree>
    <p:extLst>
      <p:ext uri="{BB962C8B-B14F-4D97-AF65-F5344CB8AC3E}">
        <p14:creationId xmlns:p14="http://schemas.microsoft.com/office/powerpoint/2010/main" val="352250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ED959B-906D-AFE2-4F4E-ECD990CC0F44}"/>
              </a:ext>
            </a:extLst>
          </p:cNvPr>
          <p:cNvSpPr/>
          <p:nvPr/>
        </p:nvSpPr>
        <p:spPr>
          <a:xfrm>
            <a:off x="723599" y="295868"/>
            <a:ext cx="420980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Sent via email</a:t>
            </a:r>
          </a:p>
        </p:txBody>
      </p:sp>
      <p:sp>
        <p:nvSpPr>
          <p:cNvPr id="5" name="Rectangle 4">
            <a:extLst>
              <a:ext uri="{FF2B5EF4-FFF2-40B4-BE49-F238E27FC236}">
                <a16:creationId xmlns:a16="http://schemas.microsoft.com/office/drawing/2014/main" id="{917333D9-0806-958C-6B5C-9140D4214507}"/>
              </a:ext>
            </a:extLst>
          </p:cNvPr>
          <p:cNvSpPr/>
          <p:nvPr/>
        </p:nvSpPr>
        <p:spPr>
          <a:xfrm>
            <a:off x="6944163" y="4283443"/>
            <a:ext cx="403738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IRB approved</a:t>
            </a:r>
          </a:p>
        </p:txBody>
      </p:sp>
      <p:pic>
        <p:nvPicPr>
          <p:cNvPr id="6" name="Picture 5" descr="A computer with an envelope and arrow pointing to it&#10;&#10;Description automatically generated">
            <a:extLst>
              <a:ext uri="{FF2B5EF4-FFF2-40B4-BE49-F238E27FC236}">
                <a16:creationId xmlns:a16="http://schemas.microsoft.com/office/drawing/2014/main" id="{202D8F87-5890-3FA1-917C-6B6D9294603E}"/>
              </a:ext>
            </a:extLst>
          </p:cNvPr>
          <p:cNvPicPr>
            <a:picLocks noChangeAspect="1"/>
          </p:cNvPicPr>
          <p:nvPr/>
        </p:nvPicPr>
        <p:blipFill rotWithShape="1">
          <a:blip r:embed="rId3"/>
          <a:srcRect r="36572"/>
          <a:stretch/>
        </p:blipFill>
        <p:spPr>
          <a:xfrm>
            <a:off x="341859" y="1354554"/>
            <a:ext cx="5030550" cy="4282766"/>
          </a:xfrm>
          <a:prstGeom prst="rect">
            <a:avLst/>
          </a:prstGeom>
        </p:spPr>
      </p:pic>
      <p:pic>
        <p:nvPicPr>
          <p:cNvPr id="7" name="Picture 6" descr="A computer with an envelope and arrow pointing to it&#10;&#10;Description automatically generated">
            <a:extLst>
              <a:ext uri="{FF2B5EF4-FFF2-40B4-BE49-F238E27FC236}">
                <a16:creationId xmlns:a16="http://schemas.microsoft.com/office/drawing/2014/main" id="{8DD71307-0A82-D392-FB53-6A74FD401154}"/>
              </a:ext>
            </a:extLst>
          </p:cNvPr>
          <p:cNvPicPr>
            <a:picLocks noChangeAspect="1"/>
          </p:cNvPicPr>
          <p:nvPr/>
        </p:nvPicPr>
        <p:blipFill rotWithShape="1">
          <a:blip r:embed="rId3"/>
          <a:srcRect l="68571"/>
          <a:stretch/>
        </p:blipFill>
        <p:spPr>
          <a:xfrm>
            <a:off x="6880560" y="0"/>
            <a:ext cx="3831771" cy="6583680"/>
          </a:xfrm>
          <a:prstGeom prst="rect">
            <a:avLst/>
          </a:prstGeom>
        </p:spPr>
      </p:pic>
    </p:spTree>
    <p:extLst>
      <p:ext uri="{BB962C8B-B14F-4D97-AF65-F5344CB8AC3E}">
        <p14:creationId xmlns:p14="http://schemas.microsoft.com/office/powerpoint/2010/main" val="1807090281"/>
      </p:ext>
    </p:extLst>
  </p:cSld>
  <p:clrMapOvr>
    <a:masterClrMapping/>
  </p:clrMapOvr>
</p:sld>
</file>

<file path=ppt/theme/theme1.xml><?xml version="1.0" encoding="utf-8"?>
<a:theme xmlns:a="http://schemas.openxmlformats.org/drawingml/2006/main" name="Montefiore Einstein">
  <a:themeElements>
    <a:clrScheme name="Custom 4">
      <a:dk1>
        <a:srgbClr val="414042"/>
      </a:dk1>
      <a:lt1>
        <a:srgbClr val="FFFFFF"/>
      </a:lt1>
      <a:dk2>
        <a:srgbClr val="003769"/>
      </a:dk2>
      <a:lt2>
        <a:srgbClr val="E6F0F5"/>
      </a:lt2>
      <a:accent1>
        <a:srgbClr val="93C5E3"/>
      </a:accent1>
      <a:accent2>
        <a:srgbClr val="D0006C"/>
      </a:accent2>
      <a:accent3>
        <a:srgbClr val="F0E3E7"/>
      </a:accent3>
      <a:accent4>
        <a:srgbClr val="E6E6E7"/>
      </a:accent4>
      <a:accent5>
        <a:srgbClr val="CACACA"/>
      </a:accent5>
      <a:accent6>
        <a:srgbClr val="919191"/>
      </a:accent6>
      <a:hlink>
        <a:srgbClr val="003668"/>
      </a:hlink>
      <a:folHlink>
        <a:srgbClr val="00366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Montefiore">
      <a:dk1>
        <a:srgbClr val="35353E"/>
      </a:dk1>
      <a:lt1>
        <a:sysClr val="window" lastClr="FFFFFF"/>
      </a:lt1>
      <a:dk2>
        <a:srgbClr val="35353E"/>
      </a:dk2>
      <a:lt2>
        <a:srgbClr val="FFFFFF"/>
      </a:lt2>
      <a:accent1>
        <a:srgbClr val="0D355E"/>
      </a:accent1>
      <a:accent2>
        <a:srgbClr val="C7036B"/>
      </a:accent2>
      <a:accent3>
        <a:srgbClr val="808285"/>
      </a:accent3>
      <a:accent4>
        <a:srgbClr val="A7A9AC"/>
      </a:accent4>
      <a:accent5>
        <a:srgbClr val="D1D3D4"/>
      </a:accent5>
      <a:accent6>
        <a:srgbClr val="E6E7E8"/>
      </a:accent6>
      <a:hlink>
        <a:srgbClr val="0D355E"/>
      </a:hlink>
      <a:folHlink>
        <a:srgbClr val="0D35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15515</TotalTime>
  <Words>2677</Words>
  <Application>Microsoft Office PowerPoint</Application>
  <PresentationFormat>Custom</PresentationFormat>
  <Paragraphs>238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BlinkMacSystemFont</vt:lpstr>
      <vt:lpstr>Metric Regular</vt:lpstr>
      <vt:lpstr>Times New Roman</vt:lpstr>
      <vt:lpstr>Verdana</vt:lpstr>
      <vt:lpstr>Montefiore Einstein</vt:lpstr>
      <vt:lpstr>Barriers and Facilitators of Medication for Opioid Use Disorder (MOUD) in Skilled Nursing Facilities (SNFs) </vt:lpstr>
      <vt:lpstr>Disclosures</vt:lpstr>
      <vt:lpstr>Background</vt:lpstr>
      <vt:lpstr>PowerPoint Presentation</vt:lpstr>
      <vt:lpstr>PowerPoint Presentation</vt:lpstr>
      <vt:lpstr>Objective</vt:lpstr>
      <vt:lpstr>Methods</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Montefiore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Montefiore PPT Template</dc:title>
  <dc:creator>Matt Klotz</dc:creator>
  <cp:lastModifiedBy>Rental End User</cp:lastModifiedBy>
  <cp:revision>1671</cp:revision>
  <cp:lastPrinted>2016-08-05T19:00:40Z</cp:lastPrinted>
  <dcterms:created xsi:type="dcterms:W3CDTF">2016-03-19T13:26:20Z</dcterms:created>
  <dcterms:modified xsi:type="dcterms:W3CDTF">2024-11-15T23:07:41Z</dcterms:modified>
</cp:coreProperties>
</file>