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heme/themeOverride1.xml" ContentType="application/vnd.openxmlformats-officedocument.themeOverr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72" r:id="rId5"/>
  </p:sldMasterIdLst>
  <p:notesMasterIdLst>
    <p:notesMasterId r:id="rId35"/>
  </p:notesMasterIdLst>
  <p:sldIdLst>
    <p:sldId id="343" r:id="rId6"/>
    <p:sldId id="264" r:id="rId7"/>
    <p:sldId id="257" r:id="rId8"/>
    <p:sldId id="315" r:id="rId9"/>
    <p:sldId id="388" r:id="rId10"/>
    <p:sldId id="317" r:id="rId11"/>
    <p:sldId id="319" r:id="rId12"/>
    <p:sldId id="258" r:id="rId13"/>
    <p:sldId id="320" r:id="rId14"/>
    <p:sldId id="322" r:id="rId15"/>
    <p:sldId id="376" r:id="rId16"/>
    <p:sldId id="397" r:id="rId17"/>
    <p:sldId id="395" r:id="rId18"/>
    <p:sldId id="399" r:id="rId19"/>
    <p:sldId id="400" r:id="rId20"/>
    <p:sldId id="401" r:id="rId21"/>
    <p:sldId id="297" r:id="rId22"/>
    <p:sldId id="402" r:id="rId23"/>
    <p:sldId id="398" r:id="rId24"/>
    <p:sldId id="352" r:id="rId25"/>
    <p:sldId id="340" r:id="rId26"/>
    <p:sldId id="268" r:id="rId27"/>
    <p:sldId id="390" r:id="rId28"/>
    <p:sldId id="287" r:id="rId29"/>
    <p:sldId id="318" r:id="rId30"/>
    <p:sldId id="266" r:id="rId31"/>
    <p:sldId id="321" r:id="rId32"/>
    <p:sldId id="262" r:id="rId33"/>
    <p:sldId id="280" r:id="rId3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DB9A4D39-BCE2-32E5-8876-26F2984F74B5}" name="Hart, Katherine Elizabeth" initials="HKE" userId="S::kehart@mgh.harvard.edu::93246279-d505-4fc2-a73a-02406339e7d8" providerId="AD"/>
  <p188:author id="{34FA9D69-6A0D-CEA9-FE26-FB0059FED4A3}" name="Critchley, Natalia Maria" initials="CM" userId="S::ncritchley@mgh.harvard.edu::2abdaeeb-f462-4966-9747-4b38064d4c48" providerId="AD"/>
  <p188:author id="{328FA376-D9D3-3110-1133-374C4CF05AF1}" name="Fine, Danielle R.,MD, MSC" initials="DF" userId="S::DRFINE@mgh.harvard.edu::1e07ac8c-29cb-4950-9b63-dbb5b1488d33" providerId="AD"/>
  <p188:author id="{8AA762DB-5ECC-0254-024C-98B68F5D80A0}" name="Critchley, Natalia Maria" initials="CNM" userId="S::NCRITCHLEY@mgh.harvard.edu::2abdaeeb-f462-4966-9747-4b38064d4c48" providerId="AD"/>
  <p188:author id="{4B5AE8F1-4E8A-881A-EAF2-CA565F77A40D}" name="Fine, Danielle R.,MD, MSC" initials="FDRM" userId="S::drfine@mgh.harvard.edu::1e07ac8c-29cb-4950-9b63-dbb5b1488d33"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003C65"/>
    <a:srgbClr val="F6F8FC"/>
    <a:srgbClr val="F2F2F2"/>
    <a:srgbClr val="DADADA"/>
    <a:srgbClr val="000000"/>
    <a:srgbClr val="FBE5D6"/>
    <a:srgbClr val="FEF6F0"/>
    <a:srgbClr val="ED7D31"/>
    <a:srgbClr val="FFCCFF"/>
    <a:srgbClr val="FEFFE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1470"/>
    <p:restoredTop sz="71268"/>
  </p:normalViewPr>
  <p:slideViewPr>
    <p:cSldViewPr snapToGrid="0">
      <p:cViewPr varScale="1">
        <p:scale>
          <a:sx n="47" d="100"/>
          <a:sy n="47" d="100"/>
        </p:scale>
        <p:origin x="788"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tableStyles" Target="tableStyles.xml"/><Relationship Id="rId21" Type="http://schemas.openxmlformats.org/officeDocument/2006/relationships/slide" Target="slides/slide16.xml"/><Relationship Id="rId34" Type="http://schemas.openxmlformats.org/officeDocument/2006/relationships/slide" Target="slides/slide29.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viewProps" Target="viewProps.xml"/><Relationship Id="rId40" Type="http://schemas.microsoft.com/office/2018/10/relationships/authors" Target="author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notesMaster" Target="notesMasters/notesMaster1.xml"/><Relationship Id="rId8" Type="http://schemas.openxmlformats.org/officeDocument/2006/relationships/slide" Target="slides/slide3.xml"/><Relationship Id="rId3" Type="http://schemas.openxmlformats.org/officeDocument/2006/relationships/customXml" Target="../customXml/item3.xml"/></Relationships>
</file>

<file path=ppt/diagrams/colors1.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5B147C9-05BE-8042-A039-068D2B421FA9}" type="doc">
      <dgm:prSet loTypeId="urn:microsoft.com/office/officeart/2005/8/layout/hList1" loCatId="" qsTypeId="urn:microsoft.com/office/officeart/2005/8/quickstyle/simple1" qsCatId="simple" csTypeId="urn:microsoft.com/office/officeart/2005/8/colors/accent3_2" csCatId="accent3" phldr="1"/>
      <dgm:spPr/>
      <dgm:t>
        <a:bodyPr/>
        <a:lstStyle/>
        <a:p>
          <a:endParaRPr lang="en-US"/>
        </a:p>
      </dgm:t>
    </dgm:pt>
    <dgm:pt modelId="{2F06D17D-1374-DA49-AB7E-6A833206F9A9}">
      <dgm:prSet phldrT="[Text]" custT="1"/>
      <dgm:spPr>
        <a:solidFill>
          <a:schemeClr val="accent1">
            <a:lumMod val="20000"/>
            <a:lumOff val="80000"/>
          </a:schemeClr>
        </a:solidFill>
        <a:ln>
          <a:solidFill>
            <a:schemeClr val="tx1"/>
          </a:solidFill>
        </a:ln>
      </dgm:spPr>
      <dgm:t>
        <a:bodyPr/>
        <a:lstStyle/>
        <a:p>
          <a:r>
            <a:rPr lang="en-US" sz="2000" b="1">
              <a:solidFill>
                <a:srgbClr val="003C65"/>
              </a:solidFill>
              <a:latin typeface="Verdana" panose="020B0604030504040204" pitchFamily="34" charset="0"/>
              <a:ea typeface="Verdana" panose="020B0604030504040204" pitchFamily="34" charset="0"/>
              <a:cs typeface="Verdana" panose="020B0604030504040204" pitchFamily="34" charset="0"/>
            </a:rPr>
            <a:t>Predisposing</a:t>
          </a:r>
        </a:p>
      </dgm:t>
    </dgm:pt>
    <dgm:pt modelId="{09A70D6F-2655-A843-9628-9FAA27A4910A}" type="parTrans" cxnId="{BA2BD849-59CC-1648-B25E-D08AF259876F}">
      <dgm:prSet/>
      <dgm:spPr/>
      <dgm:t>
        <a:bodyPr/>
        <a:lstStyle/>
        <a:p>
          <a:endParaRPr lang="en-US" sz="2000">
            <a:latin typeface="Verdana" panose="020B0604030504040204" pitchFamily="34" charset="0"/>
            <a:ea typeface="Verdana" panose="020B0604030504040204" pitchFamily="34" charset="0"/>
            <a:cs typeface="Verdana" panose="020B0604030504040204" pitchFamily="34" charset="0"/>
          </a:endParaRPr>
        </a:p>
      </dgm:t>
    </dgm:pt>
    <dgm:pt modelId="{D8F50B2F-273E-B341-954B-94A972594813}" type="sibTrans" cxnId="{BA2BD849-59CC-1648-B25E-D08AF259876F}">
      <dgm:prSet/>
      <dgm:spPr/>
      <dgm:t>
        <a:bodyPr/>
        <a:lstStyle/>
        <a:p>
          <a:endParaRPr lang="en-US" sz="2000">
            <a:latin typeface="Verdana" panose="020B0604030504040204" pitchFamily="34" charset="0"/>
            <a:ea typeface="Verdana" panose="020B0604030504040204" pitchFamily="34" charset="0"/>
            <a:cs typeface="Verdana" panose="020B0604030504040204" pitchFamily="34" charset="0"/>
          </a:endParaRPr>
        </a:p>
      </dgm:t>
    </dgm:pt>
    <dgm:pt modelId="{677F75E8-63AE-E84D-8D2E-465FF841B0B1}">
      <dgm:prSet phldrT="[Text]" custT="1"/>
      <dgm:spPr>
        <a:solidFill>
          <a:srgbClr val="F6F8FC">
            <a:alpha val="90000"/>
          </a:srgbClr>
        </a:solidFill>
        <a:ln>
          <a:solidFill>
            <a:schemeClr val="tx1"/>
          </a:solidFill>
        </a:ln>
      </dgm:spPr>
      <dgm:t>
        <a:bodyPr/>
        <a:lstStyle/>
        <a:p>
          <a:r>
            <a:rPr lang="en-US" sz="2000" dirty="0">
              <a:solidFill>
                <a:srgbClr val="003C65"/>
              </a:solidFill>
              <a:latin typeface="Verdana" panose="020B0604030504040204" pitchFamily="34" charset="0"/>
              <a:ea typeface="Verdana" panose="020B0604030504040204" pitchFamily="34" charset="0"/>
              <a:cs typeface="Arial" panose="020B0604020202020204" pitchFamily="34" charset="0"/>
            </a:rPr>
            <a:t>MOUD health beliefs</a:t>
          </a:r>
          <a:endParaRPr lang="en-US" sz="2000" dirty="0">
            <a:solidFill>
              <a:srgbClr val="003C65"/>
            </a:solidFill>
            <a:latin typeface="Verdana" panose="020B0604030504040204" pitchFamily="34" charset="0"/>
            <a:ea typeface="Verdana" panose="020B0604030504040204" pitchFamily="34" charset="0"/>
            <a:cs typeface="Verdana" panose="020B0604030504040204" pitchFamily="34" charset="0"/>
          </a:endParaRPr>
        </a:p>
      </dgm:t>
    </dgm:pt>
    <dgm:pt modelId="{5D6DC522-B838-2340-916C-887D147386CE}" type="parTrans" cxnId="{684FB983-D4AB-6B42-8315-81C44A3D2D6A}">
      <dgm:prSet/>
      <dgm:spPr/>
      <dgm:t>
        <a:bodyPr/>
        <a:lstStyle/>
        <a:p>
          <a:endParaRPr lang="en-US" sz="2000">
            <a:latin typeface="Verdana" panose="020B0604030504040204" pitchFamily="34" charset="0"/>
            <a:ea typeface="Verdana" panose="020B0604030504040204" pitchFamily="34" charset="0"/>
            <a:cs typeface="Verdana" panose="020B0604030504040204" pitchFamily="34" charset="0"/>
          </a:endParaRPr>
        </a:p>
      </dgm:t>
    </dgm:pt>
    <dgm:pt modelId="{639D4C2D-575A-804B-9558-0640A9D28C7C}" type="sibTrans" cxnId="{684FB983-D4AB-6B42-8315-81C44A3D2D6A}">
      <dgm:prSet/>
      <dgm:spPr/>
      <dgm:t>
        <a:bodyPr/>
        <a:lstStyle/>
        <a:p>
          <a:endParaRPr lang="en-US" sz="2000">
            <a:latin typeface="Verdana" panose="020B0604030504040204" pitchFamily="34" charset="0"/>
            <a:ea typeface="Verdana" panose="020B0604030504040204" pitchFamily="34" charset="0"/>
            <a:cs typeface="Verdana" panose="020B0604030504040204" pitchFamily="34" charset="0"/>
          </a:endParaRPr>
        </a:p>
      </dgm:t>
    </dgm:pt>
    <dgm:pt modelId="{0BF1843A-A2F7-1C4A-8746-92D4E6292117}">
      <dgm:prSet phldrT="[Text]" custT="1"/>
      <dgm:spPr>
        <a:solidFill>
          <a:schemeClr val="accent1">
            <a:lumMod val="20000"/>
            <a:lumOff val="80000"/>
          </a:schemeClr>
        </a:solidFill>
        <a:ln>
          <a:solidFill>
            <a:schemeClr val="tx1"/>
          </a:solidFill>
        </a:ln>
      </dgm:spPr>
      <dgm:t>
        <a:bodyPr/>
        <a:lstStyle/>
        <a:p>
          <a:r>
            <a:rPr lang="en-US" sz="2000" b="1">
              <a:solidFill>
                <a:srgbClr val="003C65"/>
              </a:solidFill>
              <a:latin typeface="Verdana" panose="020B0604030504040204" pitchFamily="34" charset="0"/>
              <a:ea typeface="Verdana" panose="020B0604030504040204" pitchFamily="34" charset="0"/>
              <a:cs typeface="Verdana" panose="020B0604030504040204" pitchFamily="34" charset="0"/>
            </a:rPr>
            <a:t>Need</a:t>
          </a:r>
        </a:p>
      </dgm:t>
    </dgm:pt>
    <dgm:pt modelId="{7F5FF368-F2AA-EE46-BE6F-E57E3D4EC75D}" type="parTrans" cxnId="{E0AF5B8F-2FF5-4041-8AE4-78E716CBFB75}">
      <dgm:prSet/>
      <dgm:spPr/>
      <dgm:t>
        <a:bodyPr/>
        <a:lstStyle/>
        <a:p>
          <a:endParaRPr lang="en-US" sz="2000">
            <a:latin typeface="Verdana" panose="020B0604030504040204" pitchFamily="34" charset="0"/>
            <a:ea typeface="Verdana" panose="020B0604030504040204" pitchFamily="34" charset="0"/>
            <a:cs typeface="Verdana" panose="020B0604030504040204" pitchFamily="34" charset="0"/>
          </a:endParaRPr>
        </a:p>
      </dgm:t>
    </dgm:pt>
    <dgm:pt modelId="{B4EEB28F-8FAF-7846-B679-5F6B63F23038}" type="sibTrans" cxnId="{E0AF5B8F-2FF5-4041-8AE4-78E716CBFB75}">
      <dgm:prSet/>
      <dgm:spPr/>
      <dgm:t>
        <a:bodyPr/>
        <a:lstStyle/>
        <a:p>
          <a:endParaRPr lang="en-US" sz="2000">
            <a:latin typeface="Verdana" panose="020B0604030504040204" pitchFamily="34" charset="0"/>
            <a:ea typeface="Verdana" panose="020B0604030504040204" pitchFamily="34" charset="0"/>
            <a:cs typeface="Verdana" panose="020B0604030504040204" pitchFamily="34" charset="0"/>
          </a:endParaRPr>
        </a:p>
      </dgm:t>
    </dgm:pt>
    <dgm:pt modelId="{2B4488C1-16D0-8540-A64B-F68A3DF4C4C4}">
      <dgm:prSet phldrT="[Text]" custT="1"/>
      <dgm:spPr>
        <a:solidFill>
          <a:schemeClr val="accent1">
            <a:lumMod val="20000"/>
            <a:lumOff val="80000"/>
          </a:schemeClr>
        </a:solidFill>
        <a:ln>
          <a:solidFill>
            <a:schemeClr val="tx1"/>
          </a:solidFill>
        </a:ln>
      </dgm:spPr>
      <dgm:t>
        <a:bodyPr/>
        <a:lstStyle/>
        <a:p>
          <a:r>
            <a:rPr lang="en-US" sz="2000" b="1">
              <a:solidFill>
                <a:srgbClr val="003C65"/>
              </a:solidFill>
              <a:latin typeface="Verdana" panose="020B0604030504040204" pitchFamily="34" charset="0"/>
              <a:ea typeface="Verdana" panose="020B0604030504040204" pitchFamily="34" charset="0"/>
              <a:cs typeface="Verdana" panose="020B0604030504040204" pitchFamily="34" charset="0"/>
            </a:rPr>
            <a:t>Enabling</a:t>
          </a:r>
          <a:endParaRPr lang="en-US" sz="2000" b="1" dirty="0">
            <a:solidFill>
              <a:srgbClr val="003C65"/>
            </a:solidFill>
            <a:latin typeface="Verdana" panose="020B0604030504040204" pitchFamily="34" charset="0"/>
            <a:ea typeface="Verdana" panose="020B0604030504040204" pitchFamily="34" charset="0"/>
            <a:cs typeface="Verdana" panose="020B0604030504040204" pitchFamily="34" charset="0"/>
          </a:endParaRPr>
        </a:p>
      </dgm:t>
    </dgm:pt>
    <dgm:pt modelId="{24CFAAC3-4157-FF45-AA70-10CCF3564DCC}" type="parTrans" cxnId="{FFCFA723-AE46-3443-9A2A-D481264FCE29}">
      <dgm:prSet/>
      <dgm:spPr/>
      <dgm:t>
        <a:bodyPr/>
        <a:lstStyle/>
        <a:p>
          <a:endParaRPr lang="en-US" sz="2000">
            <a:latin typeface="Verdana" panose="020B0604030504040204" pitchFamily="34" charset="0"/>
            <a:ea typeface="Verdana" panose="020B0604030504040204" pitchFamily="34" charset="0"/>
            <a:cs typeface="Verdana" panose="020B0604030504040204" pitchFamily="34" charset="0"/>
          </a:endParaRPr>
        </a:p>
      </dgm:t>
    </dgm:pt>
    <dgm:pt modelId="{44415402-E1DE-104B-8FA5-7102E0C2658D}" type="sibTrans" cxnId="{FFCFA723-AE46-3443-9A2A-D481264FCE29}">
      <dgm:prSet/>
      <dgm:spPr/>
      <dgm:t>
        <a:bodyPr/>
        <a:lstStyle/>
        <a:p>
          <a:endParaRPr lang="en-US" sz="2000">
            <a:latin typeface="Verdana" panose="020B0604030504040204" pitchFamily="34" charset="0"/>
            <a:ea typeface="Verdana" panose="020B0604030504040204" pitchFamily="34" charset="0"/>
            <a:cs typeface="Verdana" panose="020B0604030504040204" pitchFamily="34" charset="0"/>
          </a:endParaRPr>
        </a:p>
      </dgm:t>
    </dgm:pt>
    <dgm:pt modelId="{15350C8B-7CBC-B74D-B106-324098AD540A}">
      <dgm:prSet phldrT="[Text]" custT="1"/>
      <dgm:spPr>
        <a:solidFill>
          <a:srgbClr val="F6F8FC">
            <a:alpha val="90000"/>
          </a:srgbClr>
        </a:solidFill>
        <a:ln>
          <a:solidFill>
            <a:schemeClr val="tx1"/>
          </a:solidFill>
        </a:ln>
      </dgm:spPr>
      <dgm:t>
        <a:bodyPr/>
        <a:lstStyle/>
        <a:p>
          <a:r>
            <a:rPr lang="en-US" sz="2200" dirty="0">
              <a:solidFill>
                <a:srgbClr val="003C65"/>
              </a:solidFill>
              <a:latin typeface="Verdana" panose="020B0604030504040204" pitchFamily="34" charset="0"/>
              <a:ea typeface="Verdana" panose="020B0604030504040204" pitchFamily="34" charset="0"/>
              <a:cs typeface="Arial" panose="020B0604020202020204" pitchFamily="34" charset="0"/>
            </a:rPr>
            <a:t>Social support</a:t>
          </a:r>
          <a:endParaRPr lang="en-US" sz="2200" dirty="0">
            <a:solidFill>
              <a:srgbClr val="003C65"/>
            </a:solidFill>
            <a:latin typeface="Verdana" panose="020B0604030504040204" pitchFamily="34" charset="0"/>
            <a:ea typeface="Verdana" panose="020B0604030504040204" pitchFamily="34" charset="0"/>
            <a:cs typeface="Verdana" panose="020B0604030504040204" pitchFamily="34" charset="0"/>
          </a:endParaRPr>
        </a:p>
      </dgm:t>
    </dgm:pt>
    <dgm:pt modelId="{FBCDE287-C41B-D749-9E31-3B70BCE4C7C7}" type="parTrans" cxnId="{C095831B-FD6D-DA48-B03D-14C5B8690E16}">
      <dgm:prSet/>
      <dgm:spPr/>
      <dgm:t>
        <a:bodyPr/>
        <a:lstStyle/>
        <a:p>
          <a:endParaRPr lang="en-US" sz="2000">
            <a:latin typeface="Verdana" panose="020B0604030504040204" pitchFamily="34" charset="0"/>
            <a:ea typeface="Verdana" panose="020B0604030504040204" pitchFamily="34" charset="0"/>
            <a:cs typeface="Verdana" panose="020B0604030504040204" pitchFamily="34" charset="0"/>
          </a:endParaRPr>
        </a:p>
      </dgm:t>
    </dgm:pt>
    <dgm:pt modelId="{E5BBC22B-57F5-8042-871E-80815851E294}" type="sibTrans" cxnId="{C095831B-FD6D-DA48-B03D-14C5B8690E16}">
      <dgm:prSet/>
      <dgm:spPr/>
      <dgm:t>
        <a:bodyPr/>
        <a:lstStyle/>
        <a:p>
          <a:endParaRPr lang="en-US" sz="2000">
            <a:latin typeface="Verdana" panose="020B0604030504040204" pitchFamily="34" charset="0"/>
            <a:ea typeface="Verdana" panose="020B0604030504040204" pitchFamily="34" charset="0"/>
            <a:cs typeface="Verdana" panose="020B0604030504040204" pitchFamily="34" charset="0"/>
          </a:endParaRPr>
        </a:p>
      </dgm:t>
    </dgm:pt>
    <dgm:pt modelId="{B01D5736-D452-F046-9373-3F740DEBEB17}">
      <dgm:prSet phldrT="[Text]" custT="1"/>
      <dgm:spPr>
        <a:solidFill>
          <a:srgbClr val="F6F8FC">
            <a:alpha val="90000"/>
          </a:srgbClr>
        </a:solidFill>
        <a:ln>
          <a:solidFill>
            <a:schemeClr val="tx1"/>
          </a:solidFill>
        </a:ln>
      </dgm:spPr>
      <dgm:t>
        <a:bodyPr/>
        <a:lstStyle/>
        <a:p>
          <a:endParaRPr lang="en-US" sz="2000" dirty="0">
            <a:solidFill>
              <a:srgbClr val="003C65"/>
            </a:solidFill>
            <a:latin typeface="Verdana" panose="020B0604030504040204" pitchFamily="34" charset="0"/>
            <a:ea typeface="Verdana" panose="020B0604030504040204" pitchFamily="34" charset="0"/>
            <a:cs typeface="Verdana" panose="020B0604030504040204" pitchFamily="34" charset="0"/>
          </a:endParaRPr>
        </a:p>
      </dgm:t>
    </dgm:pt>
    <dgm:pt modelId="{0601C327-28DB-544B-9449-3CF86E8AA2E4}" type="parTrans" cxnId="{23203FE2-5187-4747-AA12-916B7FE62693}">
      <dgm:prSet/>
      <dgm:spPr/>
      <dgm:t>
        <a:bodyPr/>
        <a:lstStyle/>
        <a:p>
          <a:endParaRPr lang="en-US" sz="2000">
            <a:latin typeface="Verdana" panose="020B0604030504040204" pitchFamily="34" charset="0"/>
            <a:ea typeface="Verdana" panose="020B0604030504040204" pitchFamily="34" charset="0"/>
            <a:cs typeface="Verdana" panose="020B0604030504040204" pitchFamily="34" charset="0"/>
          </a:endParaRPr>
        </a:p>
      </dgm:t>
    </dgm:pt>
    <dgm:pt modelId="{55E2BDD2-07FF-F341-BB1C-16A2779E7334}" type="sibTrans" cxnId="{23203FE2-5187-4747-AA12-916B7FE62693}">
      <dgm:prSet/>
      <dgm:spPr/>
      <dgm:t>
        <a:bodyPr/>
        <a:lstStyle/>
        <a:p>
          <a:endParaRPr lang="en-US" sz="2000">
            <a:latin typeface="Verdana" panose="020B0604030504040204" pitchFamily="34" charset="0"/>
            <a:ea typeface="Verdana" panose="020B0604030504040204" pitchFamily="34" charset="0"/>
            <a:cs typeface="Verdana" panose="020B0604030504040204" pitchFamily="34" charset="0"/>
          </a:endParaRPr>
        </a:p>
      </dgm:t>
    </dgm:pt>
    <dgm:pt modelId="{ACC81274-A98D-4448-BC3A-0D16FA7A98CA}">
      <dgm:prSet phldrT="[Text]" custT="1"/>
      <dgm:spPr>
        <a:solidFill>
          <a:srgbClr val="F6F8FC">
            <a:alpha val="90000"/>
          </a:srgbClr>
        </a:solidFill>
        <a:ln>
          <a:solidFill>
            <a:schemeClr val="tx1"/>
          </a:solidFill>
        </a:ln>
      </dgm:spPr>
      <dgm:t>
        <a:bodyPr/>
        <a:lstStyle/>
        <a:p>
          <a:endParaRPr lang="en-US" sz="2000" dirty="0">
            <a:solidFill>
              <a:srgbClr val="003C65"/>
            </a:solidFill>
            <a:latin typeface="Verdana" panose="020B0604030504040204" pitchFamily="34" charset="0"/>
            <a:ea typeface="Verdana" panose="020B0604030504040204" pitchFamily="34" charset="0"/>
            <a:cs typeface="Verdana" panose="020B0604030504040204" pitchFamily="34" charset="0"/>
          </a:endParaRPr>
        </a:p>
      </dgm:t>
    </dgm:pt>
    <dgm:pt modelId="{7E85E853-8F20-FF46-A638-FC4E1639964C}" type="parTrans" cxnId="{2579C22E-285B-7340-A860-C3D970771F19}">
      <dgm:prSet/>
      <dgm:spPr/>
      <dgm:t>
        <a:bodyPr/>
        <a:lstStyle/>
        <a:p>
          <a:endParaRPr lang="en-US" sz="2000">
            <a:latin typeface="Verdana" panose="020B0604030504040204" pitchFamily="34" charset="0"/>
            <a:ea typeface="Verdana" panose="020B0604030504040204" pitchFamily="34" charset="0"/>
            <a:cs typeface="Verdana" panose="020B0604030504040204" pitchFamily="34" charset="0"/>
          </a:endParaRPr>
        </a:p>
      </dgm:t>
    </dgm:pt>
    <dgm:pt modelId="{77DA7ACC-6403-BF43-ABE6-F45D01A042ED}" type="sibTrans" cxnId="{2579C22E-285B-7340-A860-C3D970771F19}">
      <dgm:prSet/>
      <dgm:spPr/>
      <dgm:t>
        <a:bodyPr/>
        <a:lstStyle/>
        <a:p>
          <a:endParaRPr lang="en-US" sz="2000">
            <a:latin typeface="Verdana" panose="020B0604030504040204" pitchFamily="34" charset="0"/>
            <a:ea typeface="Verdana" panose="020B0604030504040204" pitchFamily="34" charset="0"/>
            <a:cs typeface="Verdana" panose="020B0604030504040204" pitchFamily="34" charset="0"/>
          </a:endParaRPr>
        </a:p>
      </dgm:t>
    </dgm:pt>
    <dgm:pt modelId="{601AB21C-CB25-4148-8245-125940312C21}">
      <dgm:prSet phldrT="[Text]" custT="1"/>
      <dgm:spPr>
        <a:solidFill>
          <a:srgbClr val="F6F8FC">
            <a:alpha val="90000"/>
          </a:srgbClr>
        </a:solidFill>
        <a:ln>
          <a:solidFill>
            <a:schemeClr val="tx1"/>
          </a:solidFill>
        </a:ln>
      </dgm:spPr>
      <dgm:t>
        <a:bodyPr/>
        <a:lstStyle/>
        <a:p>
          <a:endParaRPr lang="en-US" sz="2200" dirty="0">
            <a:solidFill>
              <a:srgbClr val="003C65"/>
            </a:solidFill>
            <a:latin typeface="Verdana" panose="020B0604030504040204" pitchFamily="34" charset="0"/>
            <a:ea typeface="Verdana" panose="020B0604030504040204" pitchFamily="34" charset="0"/>
            <a:cs typeface="Verdana" panose="020B0604030504040204" pitchFamily="34" charset="0"/>
          </a:endParaRPr>
        </a:p>
      </dgm:t>
    </dgm:pt>
    <dgm:pt modelId="{B0B3D349-F7AB-FC42-835F-F0215DCE6E6E}" type="parTrans" cxnId="{966EE6E5-CA93-1E45-8601-44BE6A7C1E0B}">
      <dgm:prSet/>
      <dgm:spPr/>
      <dgm:t>
        <a:bodyPr/>
        <a:lstStyle/>
        <a:p>
          <a:endParaRPr lang="en-US" sz="2000">
            <a:latin typeface="Verdana" panose="020B0604030504040204" pitchFamily="34" charset="0"/>
            <a:ea typeface="Verdana" panose="020B0604030504040204" pitchFamily="34" charset="0"/>
            <a:cs typeface="Verdana" panose="020B0604030504040204" pitchFamily="34" charset="0"/>
          </a:endParaRPr>
        </a:p>
      </dgm:t>
    </dgm:pt>
    <dgm:pt modelId="{D57C14B1-A461-B94F-8869-82B16E908129}" type="sibTrans" cxnId="{966EE6E5-CA93-1E45-8601-44BE6A7C1E0B}">
      <dgm:prSet/>
      <dgm:spPr/>
      <dgm:t>
        <a:bodyPr/>
        <a:lstStyle/>
        <a:p>
          <a:endParaRPr lang="en-US" sz="2000">
            <a:latin typeface="Verdana" panose="020B0604030504040204" pitchFamily="34" charset="0"/>
            <a:ea typeface="Verdana" panose="020B0604030504040204" pitchFamily="34" charset="0"/>
            <a:cs typeface="Verdana" panose="020B0604030504040204" pitchFamily="34" charset="0"/>
          </a:endParaRPr>
        </a:p>
      </dgm:t>
    </dgm:pt>
    <dgm:pt modelId="{9937FFBB-9EC0-8C44-8C90-02B292569139}">
      <dgm:prSet phldrT="[Text]" custT="1"/>
      <dgm:spPr>
        <a:solidFill>
          <a:srgbClr val="F6F8FC">
            <a:alpha val="90000"/>
          </a:srgbClr>
        </a:solidFill>
        <a:ln>
          <a:solidFill>
            <a:schemeClr val="tx1"/>
          </a:solidFill>
        </a:ln>
      </dgm:spPr>
      <dgm:t>
        <a:bodyPr/>
        <a:lstStyle/>
        <a:p>
          <a:endParaRPr lang="en-US" sz="2000">
            <a:solidFill>
              <a:srgbClr val="003C65"/>
            </a:solidFill>
            <a:latin typeface="Verdana" panose="020B0604030504040204" pitchFamily="34" charset="0"/>
            <a:ea typeface="Verdana" panose="020B0604030504040204" pitchFamily="34" charset="0"/>
            <a:cs typeface="Verdana" panose="020B0604030504040204" pitchFamily="34" charset="0"/>
          </a:endParaRPr>
        </a:p>
      </dgm:t>
    </dgm:pt>
    <dgm:pt modelId="{DCB93BF1-4BED-534A-B558-1D755C0FEC86}" type="parTrans" cxnId="{CE42DCB1-C28F-DF4C-8941-1F3882E4821D}">
      <dgm:prSet/>
      <dgm:spPr/>
      <dgm:t>
        <a:bodyPr/>
        <a:lstStyle/>
        <a:p>
          <a:endParaRPr lang="en-US"/>
        </a:p>
      </dgm:t>
    </dgm:pt>
    <dgm:pt modelId="{DCB18DBC-4C15-7B4E-B715-8402B991FE27}" type="sibTrans" cxnId="{CE42DCB1-C28F-DF4C-8941-1F3882E4821D}">
      <dgm:prSet/>
      <dgm:spPr/>
      <dgm:t>
        <a:bodyPr/>
        <a:lstStyle/>
        <a:p>
          <a:endParaRPr lang="en-US"/>
        </a:p>
      </dgm:t>
    </dgm:pt>
    <dgm:pt modelId="{1F2ED5D4-E7F0-034F-BC33-78D5ADC0CC31}">
      <dgm:prSet phldrT="[Text]" custT="1"/>
      <dgm:spPr>
        <a:solidFill>
          <a:srgbClr val="F6F8FC">
            <a:alpha val="90000"/>
          </a:srgbClr>
        </a:solidFill>
        <a:ln>
          <a:solidFill>
            <a:schemeClr val="tx1"/>
          </a:solidFill>
        </a:ln>
      </dgm:spPr>
      <dgm:t>
        <a:bodyPr/>
        <a:lstStyle/>
        <a:p>
          <a:endParaRPr lang="en-US" sz="2000" dirty="0">
            <a:solidFill>
              <a:srgbClr val="003C65"/>
            </a:solidFill>
            <a:latin typeface="Verdana" panose="020B0604030504040204" pitchFamily="34" charset="0"/>
            <a:ea typeface="Verdana" panose="020B0604030504040204" pitchFamily="34" charset="0"/>
            <a:cs typeface="Verdana" panose="020B0604030504040204" pitchFamily="34" charset="0"/>
          </a:endParaRPr>
        </a:p>
      </dgm:t>
    </dgm:pt>
    <dgm:pt modelId="{ECA34BDC-6F85-4240-851B-74EE1BE3FE74}" type="parTrans" cxnId="{3243A2A5-9369-0E40-83BB-50FAE02858D3}">
      <dgm:prSet/>
      <dgm:spPr/>
      <dgm:t>
        <a:bodyPr/>
        <a:lstStyle/>
        <a:p>
          <a:endParaRPr lang="en-US"/>
        </a:p>
      </dgm:t>
    </dgm:pt>
    <dgm:pt modelId="{CDC7DB42-462B-9047-B845-63A0B364BBDE}" type="sibTrans" cxnId="{3243A2A5-9369-0E40-83BB-50FAE02858D3}">
      <dgm:prSet/>
      <dgm:spPr/>
      <dgm:t>
        <a:bodyPr/>
        <a:lstStyle/>
        <a:p>
          <a:endParaRPr lang="en-US"/>
        </a:p>
      </dgm:t>
    </dgm:pt>
    <dgm:pt modelId="{700978D4-F8C7-5D40-BC3F-3E49D57A24CA}">
      <dgm:prSet custT="1"/>
      <dgm:spPr>
        <a:solidFill>
          <a:srgbClr val="F6F8FC">
            <a:alpha val="90000"/>
          </a:srgbClr>
        </a:solidFill>
        <a:ln>
          <a:solidFill>
            <a:schemeClr val="tx1"/>
          </a:solidFill>
        </a:ln>
      </dgm:spPr>
      <dgm:t>
        <a:bodyPr/>
        <a:lstStyle/>
        <a:p>
          <a:r>
            <a:rPr lang="en-US" sz="2200" dirty="0">
              <a:solidFill>
                <a:srgbClr val="003C65"/>
              </a:solidFill>
              <a:latin typeface="Verdana" panose="020B0604030504040204" pitchFamily="34" charset="0"/>
              <a:ea typeface="Verdana" panose="020B0604030504040204" pitchFamily="34" charset="0"/>
              <a:cs typeface="Arial" panose="020B0604020202020204" pitchFamily="34" charset="0"/>
            </a:rPr>
            <a:t>Fractured relationships</a:t>
          </a:r>
          <a:endParaRPr lang="en-US" sz="2200" dirty="0">
            <a:solidFill>
              <a:srgbClr val="003C65"/>
            </a:solidFill>
            <a:latin typeface="Verdana" panose="020B0604030504040204" pitchFamily="34" charset="0"/>
            <a:ea typeface="Verdana" panose="020B0604030504040204" pitchFamily="34" charset="0"/>
            <a:cs typeface="Verdana" panose="020B0604030504040204" pitchFamily="34" charset="0"/>
          </a:endParaRPr>
        </a:p>
      </dgm:t>
    </dgm:pt>
    <dgm:pt modelId="{7171E57F-6510-2446-BE97-BFB35DAC54AB}" type="parTrans" cxnId="{FBC20742-75AF-4945-A857-A834B9139CC6}">
      <dgm:prSet/>
      <dgm:spPr/>
      <dgm:t>
        <a:bodyPr/>
        <a:lstStyle/>
        <a:p>
          <a:endParaRPr lang="en-US"/>
        </a:p>
      </dgm:t>
    </dgm:pt>
    <dgm:pt modelId="{AC1209F9-EE0B-174D-9AD1-4E8726E6EEA5}" type="sibTrans" cxnId="{FBC20742-75AF-4945-A857-A834B9139CC6}">
      <dgm:prSet/>
      <dgm:spPr/>
      <dgm:t>
        <a:bodyPr/>
        <a:lstStyle/>
        <a:p>
          <a:endParaRPr lang="en-US"/>
        </a:p>
      </dgm:t>
    </dgm:pt>
    <dgm:pt modelId="{958862DB-9C22-714E-9C91-DE12D6EE6E99}">
      <dgm:prSet custT="1"/>
      <dgm:spPr/>
      <dgm:t>
        <a:bodyPr/>
        <a:lstStyle/>
        <a:p>
          <a:r>
            <a:rPr lang="en-US" sz="2200" dirty="0">
              <a:solidFill>
                <a:srgbClr val="003C65"/>
              </a:solidFill>
              <a:latin typeface="Verdana" panose="020B0604030504040204" pitchFamily="34" charset="0"/>
              <a:ea typeface="Verdana" panose="020B0604030504040204" pitchFamily="34" charset="0"/>
              <a:cs typeface="Arial" panose="020B0604020202020204" pitchFamily="34" charset="0"/>
            </a:rPr>
            <a:t>Addressing health needs</a:t>
          </a:r>
        </a:p>
      </dgm:t>
    </dgm:pt>
    <dgm:pt modelId="{1FAD2CE4-8DA9-4F46-98BF-4C0142278731}" type="parTrans" cxnId="{A3E20C52-E761-7E41-BA4A-84656F0CFB7A}">
      <dgm:prSet/>
      <dgm:spPr/>
      <dgm:t>
        <a:bodyPr/>
        <a:lstStyle/>
        <a:p>
          <a:endParaRPr lang="en-US"/>
        </a:p>
      </dgm:t>
    </dgm:pt>
    <dgm:pt modelId="{4C0D27F9-30F6-454D-A98D-95ADA790B843}" type="sibTrans" cxnId="{A3E20C52-E761-7E41-BA4A-84656F0CFB7A}">
      <dgm:prSet/>
      <dgm:spPr/>
      <dgm:t>
        <a:bodyPr/>
        <a:lstStyle/>
        <a:p>
          <a:endParaRPr lang="en-US"/>
        </a:p>
      </dgm:t>
    </dgm:pt>
    <dgm:pt modelId="{66DAF3EC-6933-1744-AE28-B3AA220E17D1}">
      <dgm:prSet custT="1"/>
      <dgm:spPr/>
      <dgm:t>
        <a:bodyPr/>
        <a:lstStyle/>
        <a:p>
          <a:r>
            <a:rPr lang="en-US" sz="2200" dirty="0">
              <a:solidFill>
                <a:srgbClr val="003C65"/>
              </a:solidFill>
              <a:latin typeface="Verdana" panose="020B0604030504040204" pitchFamily="34" charset="0"/>
              <a:ea typeface="Verdana" panose="020B0604030504040204" pitchFamily="34" charset="0"/>
              <a:cs typeface="Arial" panose="020B0604020202020204" pitchFamily="34" charset="0"/>
            </a:rPr>
            <a:t>Fear of overdose</a:t>
          </a:r>
        </a:p>
      </dgm:t>
    </dgm:pt>
    <dgm:pt modelId="{3A2B3F93-E5EB-3143-BF0D-8B6160C27833}" type="parTrans" cxnId="{60796132-CA12-F045-8402-D00C452455A7}">
      <dgm:prSet/>
      <dgm:spPr/>
      <dgm:t>
        <a:bodyPr/>
        <a:lstStyle/>
        <a:p>
          <a:endParaRPr lang="en-US"/>
        </a:p>
      </dgm:t>
    </dgm:pt>
    <dgm:pt modelId="{6F1F3E4D-23EC-9741-AAF4-E0544B4C27D6}" type="sibTrans" cxnId="{60796132-CA12-F045-8402-D00C452455A7}">
      <dgm:prSet/>
      <dgm:spPr/>
      <dgm:t>
        <a:bodyPr/>
        <a:lstStyle/>
        <a:p>
          <a:endParaRPr lang="en-US"/>
        </a:p>
      </dgm:t>
    </dgm:pt>
    <dgm:pt modelId="{7CB4F1C8-7062-754D-8A91-395BD2D76257}">
      <dgm:prSet custT="1"/>
      <dgm:spPr/>
      <dgm:t>
        <a:bodyPr/>
        <a:lstStyle/>
        <a:p>
          <a:r>
            <a:rPr lang="en-US" sz="2200">
              <a:solidFill>
                <a:srgbClr val="003C65"/>
              </a:solidFill>
              <a:latin typeface="Verdana" panose="020B0604030504040204" pitchFamily="34" charset="0"/>
              <a:ea typeface="Verdana" panose="020B0604030504040204" pitchFamily="34" charset="0"/>
              <a:cs typeface="Arial" panose="020B0604020202020204" pitchFamily="34" charset="0"/>
            </a:rPr>
            <a:t>Financial resources spent on drugs</a:t>
          </a:r>
          <a:endParaRPr lang="en-US" sz="2200" dirty="0">
            <a:solidFill>
              <a:srgbClr val="003C65"/>
            </a:solidFill>
            <a:latin typeface="Verdana" panose="020B0604030504040204" pitchFamily="34" charset="0"/>
            <a:ea typeface="Verdana" panose="020B0604030504040204" pitchFamily="34" charset="0"/>
            <a:cs typeface="Arial" panose="020B0604020202020204" pitchFamily="34" charset="0"/>
          </a:endParaRPr>
        </a:p>
      </dgm:t>
    </dgm:pt>
    <dgm:pt modelId="{E7682B04-18D3-5944-BB09-CA7469C2CFE0}" type="parTrans" cxnId="{75A8E8F4-BB81-244D-9E53-E6F1B60DD5C7}">
      <dgm:prSet/>
      <dgm:spPr/>
      <dgm:t>
        <a:bodyPr/>
        <a:lstStyle/>
        <a:p>
          <a:endParaRPr lang="en-US"/>
        </a:p>
      </dgm:t>
    </dgm:pt>
    <dgm:pt modelId="{20BF5A6B-69A4-BA4A-BFBD-3A2993E92513}" type="sibTrans" cxnId="{75A8E8F4-BB81-244D-9E53-E6F1B60DD5C7}">
      <dgm:prSet/>
      <dgm:spPr/>
      <dgm:t>
        <a:bodyPr/>
        <a:lstStyle/>
        <a:p>
          <a:endParaRPr lang="en-US"/>
        </a:p>
      </dgm:t>
    </dgm:pt>
    <dgm:pt modelId="{A0CFB75B-F422-6B43-909F-E07A77EBE481}">
      <dgm:prSet custT="1"/>
      <dgm:spPr/>
      <dgm:t>
        <a:bodyPr/>
        <a:lstStyle/>
        <a:p>
          <a:r>
            <a:rPr lang="en-US" sz="2200" dirty="0">
              <a:solidFill>
                <a:srgbClr val="003C65"/>
              </a:solidFill>
              <a:latin typeface="Verdana" panose="020B0604030504040204" pitchFamily="34" charset="0"/>
              <a:ea typeface="Verdana" panose="020B0604030504040204" pitchFamily="34" charset="0"/>
              <a:cs typeface="Arial" panose="020B0604020202020204" pitchFamily="34" charset="0"/>
            </a:rPr>
            <a:t>Legal concerns</a:t>
          </a:r>
        </a:p>
      </dgm:t>
    </dgm:pt>
    <dgm:pt modelId="{0AC1FF5B-9C86-AB49-857F-69C358804A7E}" type="parTrans" cxnId="{25557ECB-68DA-5E4E-AA3C-24B8E926977E}">
      <dgm:prSet/>
      <dgm:spPr/>
      <dgm:t>
        <a:bodyPr/>
        <a:lstStyle/>
        <a:p>
          <a:endParaRPr lang="en-US"/>
        </a:p>
      </dgm:t>
    </dgm:pt>
    <dgm:pt modelId="{9FD32C56-240D-7F42-9D2E-B7B5CE504D06}" type="sibTrans" cxnId="{25557ECB-68DA-5E4E-AA3C-24B8E926977E}">
      <dgm:prSet/>
      <dgm:spPr/>
      <dgm:t>
        <a:bodyPr/>
        <a:lstStyle/>
        <a:p>
          <a:endParaRPr lang="en-US"/>
        </a:p>
      </dgm:t>
    </dgm:pt>
    <dgm:pt modelId="{86BF4D9D-828C-2340-B04E-382531A35587}">
      <dgm:prSet custT="1"/>
      <dgm:spPr/>
      <dgm:t>
        <a:bodyPr/>
        <a:lstStyle/>
        <a:p>
          <a:r>
            <a:rPr lang="en-US" sz="2200" dirty="0">
              <a:solidFill>
                <a:srgbClr val="003C65"/>
              </a:solidFill>
              <a:latin typeface="Verdana" panose="020B0604030504040204" pitchFamily="34" charset="0"/>
              <a:ea typeface="Verdana" panose="020B0604030504040204" pitchFamily="34" charset="0"/>
              <a:cs typeface="Arial" panose="020B0604020202020204" pitchFamily="34" charset="0"/>
            </a:rPr>
            <a:t>Personal motivation</a:t>
          </a:r>
        </a:p>
      </dgm:t>
    </dgm:pt>
    <dgm:pt modelId="{120AF3BD-C310-D64E-A0D0-2B6089375E95}" type="parTrans" cxnId="{09D4D90A-B398-FB41-BC56-3C0690C96F42}">
      <dgm:prSet/>
      <dgm:spPr/>
      <dgm:t>
        <a:bodyPr/>
        <a:lstStyle/>
        <a:p>
          <a:endParaRPr lang="en-US"/>
        </a:p>
      </dgm:t>
    </dgm:pt>
    <dgm:pt modelId="{78371E23-B966-FA49-A734-220168255F44}" type="sibTrans" cxnId="{09D4D90A-B398-FB41-BC56-3C0690C96F42}">
      <dgm:prSet/>
      <dgm:spPr/>
      <dgm:t>
        <a:bodyPr/>
        <a:lstStyle/>
        <a:p>
          <a:endParaRPr lang="en-US"/>
        </a:p>
      </dgm:t>
    </dgm:pt>
    <dgm:pt modelId="{D62CCEA8-123A-F846-BC18-8D374818ED8A}">
      <dgm:prSet custT="1"/>
      <dgm:spPr/>
      <dgm:t>
        <a:bodyPr/>
        <a:lstStyle/>
        <a:p>
          <a:r>
            <a:rPr lang="en-US" sz="2200">
              <a:solidFill>
                <a:srgbClr val="003C65"/>
              </a:solidFill>
              <a:latin typeface="Verdana" panose="020B0604030504040204" pitchFamily="34" charset="0"/>
              <a:ea typeface="Verdana" panose="020B0604030504040204" pitchFamily="34" charset="0"/>
              <a:cs typeface="Arial" panose="020B0604020202020204" pitchFamily="34" charset="0"/>
            </a:rPr>
            <a:t>Clinic experience</a:t>
          </a:r>
          <a:endParaRPr lang="en-US" sz="2200" dirty="0">
            <a:solidFill>
              <a:srgbClr val="003C65"/>
            </a:solidFill>
            <a:latin typeface="Verdana" panose="020B0604030504040204" pitchFamily="34" charset="0"/>
            <a:ea typeface="Verdana" panose="020B0604030504040204" pitchFamily="34" charset="0"/>
            <a:cs typeface="Arial" panose="020B0604020202020204" pitchFamily="34" charset="0"/>
          </a:endParaRPr>
        </a:p>
      </dgm:t>
    </dgm:pt>
    <dgm:pt modelId="{B5FFB1CC-3849-6E44-A3E0-1829BFD57360}" type="parTrans" cxnId="{16BF6D46-DC5F-2B4B-8314-F4967710BD7A}">
      <dgm:prSet/>
      <dgm:spPr/>
      <dgm:t>
        <a:bodyPr/>
        <a:lstStyle/>
        <a:p>
          <a:endParaRPr lang="en-US"/>
        </a:p>
      </dgm:t>
    </dgm:pt>
    <dgm:pt modelId="{E08E1906-C803-F641-9C98-11EE2B901452}" type="sibTrans" cxnId="{16BF6D46-DC5F-2B4B-8314-F4967710BD7A}">
      <dgm:prSet/>
      <dgm:spPr/>
      <dgm:t>
        <a:bodyPr/>
        <a:lstStyle/>
        <a:p>
          <a:endParaRPr lang="en-US"/>
        </a:p>
      </dgm:t>
    </dgm:pt>
    <dgm:pt modelId="{92CD2D18-3B27-BE47-ADEA-ADD693D3B4F1}">
      <dgm:prSet custT="1"/>
      <dgm:spPr/>
      <dgm:t>
        <a:bodyPr/>
        <a:lstStyle/>
        <a:p>
          <a:r>
            <a:rPr lang="en-US" sz="2200">
              <a:solidFill>
                <a:srgbClr val="003C65"/>
              </a:solidFill>
              <a:latin typeface="Verdana" panose="020B0604030504040204" pitchFamily="34" charset="0"/>
              <a:ea typeface="Verdana" panose="020B0604030504040204" pitchFamily="34" charset="0"/>
              <a:cs typeface="Arial" panose="020B0604020202020204" pitchFamily="34" charset="0"/>
            </a:rPr>
            <a:t>Low threshold model</a:t>
          </a:r>
          <a:endParaRPr lang="en-US" sz="2200" dirty="0">
            <a:solidFill>
              <a:srgbClr val="003C65"/>
            </a:solidFill>
            <a:latin typeface="Verdana" panose="020B0604030504040204" pitchFamily="34" charset="0"/>
            <a:ea typeface="Verdana" panose="020B0604030504040204" pitchFamily="34" charset="0"/>
            <a:cs typeface="Arial" panose="020B0604020202020204" pitchFamily="34" charset="0"/>
          </a:endParaRPr>
        </a:p>
      </dgm:t>
    </dgm:pt>
    <dgm:pt modelId="{B8A1DA5C-E8AD-674F-8D88-AEE7A8BB309B}" type="parTrans" cxnId="{8AD950CE-DC05-D345-995E-8D4520CE309A}">
      <dgm:prSet/>
      <dgm:spPr/>
      <dgm:t>
        <a:bodyPr/>
        <a:lstStyle/>
        <a:p>
          <a:endParaRPr lang="en-US"/>
        </a:p>
      </dgm:t>
    </dgm:pt>
    <dgm:pt modelId="{328A2708-8848-834E-8CAA-8E43CF356199}" type="sibTrans" cxnId="{8AD950CE-DC05-D345-995E-8D4520CE309A}">
      <dgm:prSet/>
      <dgm:spPr/>
      <dgm:t>
        <a:bodyPr/>
        <a:lstStyle/>
        <a:p>
          <a:endParaRPr lang="en-US"/>
        </a:p>
      </dgm:t>
    </dgm:pt>
    <dgm:pt modelId="{E627D268-EB80-D44E-AAAA-1ECAF9BF199C}">
      <dgm:prSet custT="1"/>
      <dgm:spPr/>
      <dgm:t>
        <a:bodyPr/>
        <a:lstStyle/>
        <a:p>
          <a:r>
            <a:rPr lang="en-US" sz="2200">
              <a:solidFill>
                <a:srgbClr val="003C65"/>
              </a:solidFill>
              <a:latin typeface="Verdana" panose="020B0604030504040204" pitchFamily="34" charset="0"/>
              <a:ea typeface="Verdana" panose="020B0604030504040204" pitchFamily="34" charset="0"/>
              <a:cs typeface="Arial" panose="020B0604020202020204" pitchFamily="34" charset="0"/>
            </a:rPr>
            <a:t>Clinic staff</a:t>
          </a:r>
          <a:endParaRPr lang="en-US" sz="2200" dirty="0">
            <a:solidFill>
              <a:srgbClr val="003C65"/>
            </a:solidFill>
            <a:latin typeface="Verdana" panose="020B0604030504040204" pitchFamily="34" charset="0"/>
            <a:ea typeface="Verdana" panose="020B0604030504040204" pitchFamily="34" charset="0"/>
            <a:cs typeface="Arial" panose="020B0604020202020204" pitchFamily="34" charset="0"/>
          </a:endParaRPr>
        </a:p>
      </dgm:t>
    </dgm:pt>
    <dgm:pt modelId="{F2E6A500-C61B-1A45-A901-91FC67370338}" type="parTrans" cxnId="{5A6CB612-45C7-8245-B5CC-479136C1AD6F}">
      <dgm:prSet/>
      <dgm:spPr/>
      <dgm:t>
        <a:bodyPr/>
        <a:lstStyle/>
        <a:p>
          <a:endParaRPr lang="en-US"/>
        </a:p>
      </dgm:t>
    </dgm:pt>
    <dgm:pt modelId="{6E06D40B-5400-454C-A899-DB59D99FA2BC}" type="sibTrans" cxnId="{5A6CB612-45C7-8245-B5CC-479136C1AD6F}">
      <dgm:prSet/>
      <dgm:spPr/>
      <dgm:t>
        <a:bodyPr/>
        <a:lstStyle/>
        <a:p>
          <a:endParaRPr lang="en-US"/>
        </a:p>
      </dgm:t>
    </dgm:pt>
    <dgm:pt modelId="{22132BC5-203C-6C4A-80E3-887867F34C2E}">
      <dgm:prSet custT="1"/>
      <dgm:spPr/>
      <dgm:t>
        <a:bodyPr/>
        <a:lstStyle/>
        <a:p>
          <a:r>
            <a:rPr lang="en-US" sz="2200" dirty="0">
              <a:solidFill>
                <a:srgbClr val="003C65"/>
              </a:solidFill>
              <a:latin typeface="Verdana" panose="020B0604030504040204" pitchFamily="34" charset="0"/>
              <a:ea typeface="Verdana" panose="020B0604030504040204" pitchFamily="34" charset="0"/>
              <a:cs typeface="Arial" panose="020B0604020202020204" pitchFamily="34" charset="0"/>
            </a:rPr>
            <a:t>Comprehensive care</a:t>
          </a:r>
        </a:p>
      </dgm:t>
    </dgm:pt>
    <dgm:pt modelId="{C2CC0E35-A120-454E-AAA3-0C15AAB627E4}" type="parTrans" cxnId="{5347C0B0-5D50-8341-9388-F091074E0A7D}">
      <dgm:prSet/>
      <dgm:spPr/>
      <dgm:t>
        <a:bodyPr/>
        <a:lstStyle/>
        <a:p>
          <a:endParaRPr lang="en-US"/>
        </a:p>
      </dgm:t>
    </dgm:pt>
    <dgm:pt modelId="{4326DE1B-7F8B-0948-84C4-BCF5ED3B0003}" type="sibTrans" cxnId="{5347C0B0-5D50-8341-9388-F091074E0A7D}">
      <dgm:prSet/>
      <dgm:spPr/>
      <dgm:t>
        <a:bodyPr/>
        <a:lstStyle/>
        <a:p>
          <a:endParaRPr lang="en-US"/>
        </a:p>
      </dgm:t>
    </dgm:pt>
    <dgm:pt modelId="{2ECD90DD-A48B-CE4F-B362-7D69C52C6DAB}">
      <dgm:prSet custT="1"/>
      <dgm:spPr/>
      <dgm:t>
        <a:bodyPr/>
        <a:lstStyle/>
        <a:p>
          <a:r>
            <a:rPr lang="en-US" sz="2200" dirty="0">
              <a:solidFill>
                <a:srgbClr val="003C65"/>
              </a:solidFill>
              <a:latin typeface="Verdana" panose="020B0604030504040204" pitchFamily="34" charset="0"/>
              <a:ea typeface="Verdana" panose="020B0604030504040204" pitchFamily="34" charset="0"/>
              <a:cs typeface="Arial" panose="020B0604020202020204" pitchFamily="34" charset="0"/>
            </a:rPr>
            <a:t>Buprenorphine efficacy</a:t>
          </a:r>
        </a:p>
      </dgm:t>
    </dgm:pt>
    <dgm:pt modelId="{58F5800A-B011-514B-B9B4-5957AF982965}" type="parTrans" cxnId="{B9636C8E-1348-4141-9EB9-24EE5DEA41BE}">
      <dgm:prSet/>
      <dgm:spPr/>
      <dgm:t>
        <a:bodyPr/>
        <a:lstStyle/>
        <a:p>
          <a:endParaRPr lang="en-US"/>
        </a:p>
      </dgm:t>
    </dgm:pt>
    <dgm:pt modelId="{AD4292BD-BCD5-304C-947E-285560CE0006}" type="sibTrans" cxnId="{B9636C8E-1348-4141-9EB9-24EE5DEA41BE}">
      <dgm:prSet/>
      <dgm:spPr/>
      <dgm:t>
        <a:bodyPr/>
        <a:lstStyle/>
        <a:p>
          <a:endParaRPr lang="en-US"/>
        </a:p>
      </dgm:t>
    </dgm:pt>
    <dgm:pt modelId="{E41824A2-C3C9-E746-BC70-89069AEA2FDD}">
      <dgm:prSet custT="1"/>
      <dgm:spPr/>
      <dgm:t>
        <a:bodyPr/>
        <a:lstStyle/>
        <a:p>
          <a:r>
            <a:rPr lang="en-US" sz="2200" dirty="0">
              <a:solidFill>
                <a:srgbClr val="003C65"/>
              </a:solidFill>
              <a:latin typeface="Verdana" panose="020B0604030504040204" pitchFamily="34" charset="0"/>
              <a:ea typeface="Verdana" panose="020B0604030504040204" pitchFamily="34" charset="0"/>
              <a:cs typeface="Arial" panose="020B0604020202020204" pitchFamily="34" charset="0"/>
            </a:rPr>
            <a:t>Extended-release buprenorphine</a:t>
          </a:r>
        </a:p>
      </dgm:t>
    </dgm:pt>
    <dgm:pt modelId="{B88AEEBD-6F56-1F47-B3A2-D3C58EA5F921}" type="parTrans" cxnId="{BF0E8139-2D23-7C4B-802B-979126AE957B}">
      <dgm:prSet/>
      <dgm:spPr/>
      <dgm:t>
        <a:bodyPr/>
        <a:lstStyle/>
        <a:p>
          <a:endParaRPr lang="en-US"/>
        </a:p>
      </dgm:t>
    </dgm:pt>
    <dgm:pt modelId="{78DF27C9-0351-A74D-89AB-20A4E4BCCD0E}" type="sibTrans" cxnId="{BF0E8139-2D23-7C4B-802B-979126AE957B}">
      <dgm:prSet/>
      <dgm:spPr/>
      <dgm:t>
        <a:bodyPr/>
        <a:lstStyle/>
        <a:p>
          <a:endParaRPr lang="en-US"/>
        </a:p>
      </dgm:t>
    </dgm:pt>
    <dgm:pt modelId="{8342E519-7438-A240-91E5-8D2B82F5AE0C}">
      <dgm:prSet phldrT="[Text]" custT="1"/>
      <dgm:spPr>
        <a:solidFill>
          <a:srgbClr val="F6F8FC">
            <a:alpha val="90000"/>
          </a:srgbClr>
        </a:solidFill>
        <a:ln>
          <a:solidFill>
            <a:schemeClr val="tx1"/>
          </a:solidFill>
        </a:ln>
      </dgm:spPr>
      <dgm:t>
        <a:bodyPr/>
        <a:lstStyle/>
        <a:p>
          <a:endParaRPr lang="en-US" sz="2000" dirty="0">
            <a:solidFill>
              <a:srgbClr val="003C65"/>
            </a:solidFill>
            <a:latin typeface="Verdana" panose="020B0604030504040204" pitchFamily="34" charset="0"/>
            <a:ea typeface="Verdana" panose="020B0604030504040204" pitchFamily="34" charset="0"/>
            <a:cs typeface="Verdana" panose="020B0604030504040204" pitchFamily="34" charset="0"/>
          </a:endParaRPr>
        </a:p>
      </dgm:t>
    </dgm:pt>
    <dgm:pt modelId="{A33F99D6-FE73-534C-B03E-F9AD402812B1}" type="parTrans" cxnId="{02B80945-3CF2-504E-9855-775BF050A140}">
      <dgm:prSet/>
      <dgm:spPr/>
    </dgm:pt>
    <dgm:pt modelId="{B3628EF9-0209-684B-9F95-3F4B9F2CF059}" type="sibTrans" cxnId="{02B80945-3CF2-504E-9855-775BF050A140}">
      <dgm:prSet/>
      <dgm:spPr/>
    </dgm:pt>
    <dgm:pt modelId="{C7E8A280-ECE7-A94C-81C7-9EF62FD815EF}">
      <dgm:prSet custT="1"/>
      <dgm:spPr/>
      <dgm:t>
        <a:bodyPr/>
        <a:lstStyle/>
        <a:p>
          <a:r>
            <a:rPr lang="en-US" sz="2200" dirty="0">
              <a:solidFill>
                <a:srgbClr val="003C65"/>
              </a:solidFill>
              <a:latin typeface="Verdana" panose="020B0604030504040204" pitchFamily="34" charset="0"/>
              <a:ea typeface="Verdana" panose="020B0604030504040204" pitchFamily="34" charset="0"/>
              <a:cs typeface="Arial" panose="020B0604020202020204" pitchFamily="34" charset="0"/>
            </a:rPr>
            <a:t>Mutual help groups</a:t>
          </a:r>
        </a:p>
      </dgm:t>
    </dgm:pt>
    <dgm:pt modelId="{DAC3FEE2-2F60-2E47-9C91-96928E3B935A}" type="sibTrans" cxnId="{0275D779-5446-994E-ADAB-24FDA3825347}">
      <dgm:prSet/>
      <dgm:spPr/>
      <dgm:t>
        <a:bodyPr/>
        <a:lstStyle/>
        <a:p>
          <a:endParaRPr lang="en-US"/>
        </a:p>
      </dgm:t>
    </dgm:pt>
    <dgm:pt modelId="{5161FFC3-E819-0140-A685-8D5164F188DE}" type="parTrans" cxnId="{0275D779-5446-994E-ADAB-24FDA3825347}">
      <dgm:prSet/>
      <dgm:spPr/>
      <dgm:t>
        <a:bodyPr/>
        <a:lstStyle/>
        <a:p>
          <a:endParaRPr lang="en-US"/>
        </a:p>
      </dgm:t>
    </dgm:pt>
    <dgm:pt modelId="{F7622948-E0EA-114E-861E-601F92261A53}" type="pres">
      <dgm:prSet presAssocID="{F5B147C9-05BE-8042-A039-068D2B421FA9}" presName="Name0" presStyleCnt="0">
        <dgm:presLayoutVars>
          <dgm:dir/>
          <dgm:animLvl val="lvl"/>
          <dgm:resizeHandles val="exact"/>
        </dgm:presLayoutVars>
      </dgm:prSet>
      <dgm:spPr/>
    </dgm:pt>
    <dgm:pt modelId="{DE5B5846-7BB8-C145-9FEB-5BFB0245DB2D}" type="pres">
      <dgm:prSet presAssocID="{2F06D17D-1374-DA49-AB7E-6A833206F9A9}" presName="composite" presStyleCnt="0"/>
      <dgm:spPr/>
    </dgm:pt>
    <dgm:pt modelId="{6E4DDA5F-6F07-FA4A-ACC9-F1C9220CDCEF}" type="pres">
      <dgm:prSet presAssocID="{2F06D17D-1374-DA49-AB7E-6A833206F9A9}" presName="parTx" presStyleLbl="alignNode1" presStyleIdx="0" presStyleCnt="3">
        <dgm:presLayoutVars>
          <dgm:chMax val="0"/>
          <dgm:chPref val="0"/>
          <dgm:bulletEnabled val="1"/>
        </dgm:presLayoutVars>
      </dgm:prSet>
      <dgm:spPr/>
    </dgm:pt>
    <dgm:pt modelId="{C7495A23-19DA-904C-8D75-2C42A6B32DB6}" type="pres">
      <dgm:prSet presAssocID="{2F06D17D-1374-DA49-AB7E-6A833206F9A9}" presName="desTx" presStyleLbl="alignAccFollowNode1" presStyleIdx="0" presStyleCnt="3">
        <dgm:presLayoutVars>
          <dgm:bulletEnabled val="1"/>
        </dgm:presLayoutVars>
      </dgm:prSet>
      <dgm:spPr/>
    </dgm:pt>
    <dgm:pt modelId="{CED02572-A9E8-F347-A53B-AD83367FE2EE}" type="pres">
      <dgm:prSet presAssocID="{D8F50B2F-273E-B341-954B-94A972594813}" presName="space" presStyleCnt="0"/>
      <dgm:spPr/>
    </dgm:pt>
    <dgm:pt modelId="{744F9859-0B63-9D4C-BB5E-C53F28084963}" type="pres">
      <dgm:prSet presAssocID="{0BF1843A-A2F7-1C4A-8746-92D4E6292117}" presName="composite" presStyleCnt="0"/>
      <dgm:spPr/>
    </dgm:pt>
    <dgm:pt modelId="{3DDBA593-3A1F-384E-841F-004B56AA5D19}" type="pres">
      <dgm:prSet presAssocID="{0BF1843A-A2F7-1C4A-8746-92D4E6292117}" presName="parTx" presStyleLbl="alignNode1" presStyleIdx="1" presStyleCnt="3">
        <dgm:presLayoutVars>
          <dgm:chMax val="0"/>
          <dgm:chPref val="0"/>
          <dgm:bulletEnabled val="1"/>
        </dgm:presLayoutVars>
      </dgm:prSet>
      <dgm:spPr/>
    </dgm:pt>
    <dgm:pt modelId="{1952B5BF-F722-0047-86FF-7B61EF2ED084}" type="pres">
      <dgm:prSet presAssocID="{0BF1843A-A2F7-1C4A-8746-92D4E6292117}" presName="desTx" presStyleLbl="alignAccFollowNode1" presStyleIdx="1" presStyleCnt="3">
        <dgm:presLayoutVars>
          <dgm:bulletEnabled val="1"/>
        </dgm:presLayoutVars>
      </dgm:prSet>
      <dgm:spPr/>
    </dgm:pt>
    <dgm:pt modelId="{327E7938-2830-3D46-816B-E1C85DB14662}" type="pres">
      <dgm:prSet presAssocID="{B4EEB28F-8FAF-7846-B679-5F6B63F23038}" presName="space" presStyleCnt="0"/>
      <dgm:spPr/>
    </dgm:pt>
    <dgm:pt modelId="{FDCDA45A-EF56-294A-8894-30AEEF0FBA4D}" type="pres">
      <dgm:prSet presAssocID="{2B4488C1-16D0-8540-A64B-F68A3DF4C4C4}" presName="composite" presStyleCnt="0"/>
      <dgm:spPr/>
    </dgm:pt>
    <dgm:pt modelId="{6CA38FFD-1454-F745-A8EA-FC636028D97C}" type="pres">
      <dgm:prSet presAssocID="{2B4488C1-16D0-8540-A64B-F68A3DF4C4C4}" presName="parTx" presStyleLbl="alignNode1" presStyleIdx="2" presStyleCnt="3">
        <dgm:presLayoutVars>
          <dgm:chMax val="0"/>
          <dgm:chPref val="0"/>
          <dgm:bulletEnabled val="1"/>
        </dgm:presLayoutVars>
      </dgm:prSet>
      <dgm:spPr/>
    </dgm:pt>
    <dgm:pt modelId="{30B7C8F9-FFBD-CC43-9010-1F3DE00F86A7}" type="pres">
      <dgm:prSet presAssocID="{2B4488C1-16D0-8540-A64B-F68A3DF4C4C4}" presName="desTx" presStyleLbl="alignAccFollowNode1" presStyleIdx="2" presStyleCnt="3">
        <dgm:presLayoutVars>
          <dgm:bulletEnabled val="1"/>
        </dgm:presLayoutVars>
      </dgm:prSet>
      <dgm:spPr/>
    </dgm:pt>
  </dgm:ptLst>
  <dgm:cxnLst>
    <dgm:cxn modelId="{69E30D06-03C7-8042-BDC1-108A4F5A21A9}" type="presOf" srcId="{C7E8A280-ECE7-A94C-81C7-9EF62FD815EF}" destId="{30B7C8F9-FFBD-CC43-9010-1F3DE00F86A7}" srcOrd="0" destOrd="5" presId="urn:microsoft.com/office/officeart/2005/8/layout/hList1"/>
    <dgm:cxn modelId="{09D4D90A-B398-FB41-BC56-3C0690C96F42}" srcId="{0BF1843A-A2F7-1C4A-8746-92D4E6292117}" destId="{86BF4D9D-828C-2340-B04E-382531A35587}" srcOrd="6" destOrd="0" parTransId="{120AF3BD-C310-D64E-A0D0-2B6089375E95}" sibTransId="{78371E23-B966-FA49-A734-220168255F44}"/>
    <dgm:cxn modelId="{9A117E10-3DD5-6640-B444-FCC9E103B251}" type="presOf" srcId="{958862DB-9C22-714E-9C91-DE12D6EE6E99}" destId="{1952B5BF-F722-0047-86FF-7B61EF2ED084}" srcOrd="0" destOrd="2" presId="urn:microsoft.com/office/officeart/2005/8/layout/hList1"/>
    <dgm:cxn modelId="{5A6CB612-45C7-8245-B5CC-479136C1AD6F}" srcId="{2B4488C1-16D0-8540-A64B-F68A3DF4C4C4}" destId="{E627D268-EB80-D44E-AAAA-1ECAF9BF199C}" srcOrd="3" destOrd="0" parTransId="{F2E6A500-C61B-1A45-A901-91FC67370338}" sibTransId="{6E06D40B-5400-454C-A899-DB59D99FA2BC}"/>
    <dgm:cxn modelId="{D21DCD1A-4661-B847-9185-5F70E24F2594}" type="presOf" srcId="{2B4488C1-16D0-8540-A64B-F68A3DF4C4C4}" destId="{6CA38FFD-1454-F745-A8EA-FC636028D97C}" srcOrd="0" destOrd="0" presId="urn:microsoft.com/office/officeart/2005/8/layout/hList1"/>
    <dgm:cxn modelId="{C095831B-FD6D-DA48-B03D-14C5B8690E16}" srcId="{2B4488C1-16D0-8540-A64B-F68A3DF4C4C4}" destId="{15350C8B-7CBC-B74D-B106-324098AD540A}" srcOrd="0" destOrd="0" parTransId="{FBCDE287-C41B-D749-9E31-3B70BCE4C7C7}" sibTransId="{E5BBC22B-57F5-8042-871E-80815851E294}"/>
    <dgm:cxn modelId="{FFCFA723-AE46-3443-9A2A-D481264FCE29}" srcId="{F5B147C9-05BE-8042-A039-068D2B421FA9}" destId="{2B4488C1-16D0-8540-A64B-F68A3DF4C4C4}" srcOrd="2" destOrd="0" parTransId="{24CFAAC3-4157-FF45-AA70-10CCF3564DCC}" sibTransId="{44415402-E1DE-104B-8FA5-7102E0C2658D}"/>
    <dgm:cxn modelId="{2579C22E-285B-7340-A860-C3D970771F19}" srcId="{2F06D17D-1374-DA49-AB7E-6A833206F9A9}" destId="{ACC81274-A98D-4448-BC3A-0D16FA7A98CA}" srcOrd="4" destOrd="0" parTransId="{7E85E853-8F20-FF46-A638-FC4E1639964C}" sibTransId="{77DA7ACC-6403-BF43-ABE6-F45D01A042ED}"/>
    <dgm:cxn modelId="{60796132-CA12-F045-8402-D00C452455A7}" srcId="{0BF1843A-A2F7-1C4A-8746-92D4E6292117}" destId="{66DAF3EC-6933-1744-AE28-B3AA220E17D1}" srcOrd="3" destOrd="0" parTransId="{3A2B3F93-E5EB-3143-BF0D-8B6160C27833}" sibTransId="{6F1F3E4D-23EC-9741-AAF4-E0544B4C27D6}"/>
    <dgm:cxn modelId="{71F3CA38-5EC7-914B-BF31-481B9C16EC22}" type="presOf" srcId="{E41824A2-C3C9-E746-BC70-89069AEA2FDD}" destId="{30B7C8F9-FFBD-CC43-9010-1F3DE00F86A7}" srcOrd="0" destOrd="7" presId="urn:microsoft.com/office/officeart/2005/8/layout/hList1"/>
    <dgm:cxn modelId="{BF0E8139-2D23-7C4B-802B-979126AE957B}" srcId="{2B4488C1-16D0-8540-A64B-F68A3DF4C4C4}" destId="{E41824A2-C3C9-E746-BC70-89069AEA2FDD}" srcOrd="7" destOrd="0" parTransId="{B88AEEBD-6F56-1F47-B3A2-D3C58EA5F921}" sibTransId="{78DF27C9-0351-A74D-89AB-20A4E4BCCD0E}"/>
    <dgm:cxn modelId="{8B95DF40-400C-B542-AB63-21EE2CFE882F}" type="presOf" srcId="{8342E519-7438-A240-91E5-8D2B82F5AE0C}" destId="{C7495A23-19DA-904C-8D75-2C42A6B32DB6}" srcOrd="0" destOrd="2" presId="urn:microsoft.com/office/officeart/2005/8/layout/hList1"/>
    <dgm:cxn modelId="{0D552E5B-67FD-D143-9407-788CC7B85517}" type="presOf" srcId="{E627D268-EB80-D44E-AAAA-1ECAF9BF199C}" destId="{30B7C8F9-FFBD-CC43-9010-1F3DE00F86A7}" srcOrd="0" destOrd="3" presId="urn:microsoft.com/office/officeart/2005/8/layout/hList1"/>
    <dgm:cxn modelId="{7294825D-C69D-B540-91A6-4AD4964187CB}" type="presOf" srcId="{0BF1843A-A2F7-1C4A-8746-92D4E6292117}" destId="{3DDBA593-3A1F-384E-841F-004B56AA5D19}" srcOrd="0" destOrd="0" presId="urn:microsoft.com/office/officeart/2005/8/layout/hList1"/>
    <dgm:cxn modelId="{F4187260-CFB8-3F4A-85ED-CC985AF854BD}" type="presOf" srcId="{677F75E8-63AE-E84D-8D2E-465FF841B0B1}" destId="{C7495A23-19DA-904C-8D75-2C42A6B32DB6}" srcOrd="0" destOrd="5" presId="urn:microsoft.com/office/officeart/2005/8/layout/hList1"/>
    <dgm:cxn modelId="{F94FBC41-A967-2846-9721-9A5E10030AB4}" type="presOf" srcId="{15350C8B-7CBC-B74D-B106-324098AD540A}" destId="{30B7C8F9-FFBD-CC43-9010-1F3DE00F86A7}" srcOrd="0" destOrd="0" presId="urn:microsoft.com/office/officeart/2005/8/layout/hList1"/>
    <dgm:cxn modelId="{FBC20742-75AF-4945-A857-A834B9139CC6}" srcId="{0BF1843A-A2F7-1C4A-8746-92D4E6292117}" destId="{700978D4-F8C7-5D40-BC3F-3E49D57A24CA}" srcOrd="1" destOrd="0" parTransId="{7171E57F-6510-2446-BE97-BFB35DAC54AB}" sibTransId="{AC1209F9-EE0B-174D-9AD1-4E8726E6EEA5}"/>
    <dgm:cxn modelId="{02B80945-3CF2-504E-9855-775BF050A140}" srcId="{2F06D17D-1374-DA49-AB7E-6A833206F9A9}" destId="{8342E519-7438-A240-91E5-8D2B82F5AE0C}" srcOrd="2" destOrd="0" parTransId="{A33F99D6-FE73-534C-B03E-F9AD402812B1}" sibTransId="{B3628EF9-0209-684B-9F95-3F4B9F2CF059}"/>
    <dgm:cxn modelId="{16BF6D46-DC5F-2B4B-8314-F4967710BD7A}" srcId="{2B4488C1-16D0-8540-A64B-F68A3DF4C4C4}" destId="{D62CCEA8-123A-F846-BC18-8D374818ED8A}" srcOrd="1" destOrd="0" parTransId="{B5FFB1CC-3849-6E44-A3E0-1829BFD57360}" sibTransId="{E08E1906-C803-F641-9C98-11EE2B901452}"/>
    <dgm:cxn modelId="{01C57668-23CB-BE43-AA88-8F9B6DB32895}" type="presOf" srcId="{7CB4F1C8-7062-754D-8A91-395BD2D76257}" destId="{1952B5BF-F722-0047-86FF-7B61EF2ED084}" srcOrd="0" destOrd="4" presId="urn:microsoft.com/office/officeart/2005/8/layout/hList1"/>
    <dgm:cxn modelId="{84B54869-68D5-F644-8CE2-04988686681E}" type="presOf" srcId="{2ECD90DD-A48B-CE4F-B362-7D69C52C6DAB}" destId="{30B7C8F9-FFBD-CC43-9010-1F3DE00F86A7}" srcOrd="0" destOrd="6" presId="urn:microsoft.com/office/officeart/2005/8/layout/hList1"/>
    <dgm:cxn modelId="{BA2BD849-59CC-1648-B25E-D08AF259876F}" srcId="{F5B147C9-05BE-8042-A039-068D2B421FA9}" destId="{2F06D17D-1374-DA49-AB7E-6A833206F9A9}" srcOrd="0" destOrd="0" parTransId="{09A70D6F-2655-A843-9628-9FAA27A4910A}" sibTransId="{D8F50B2F-273E-B341-954B-94A972594813}"/>
    <dgm:cxn modelId="{A3E20C52-E761-7E41-BA4A-84656F0CFB7A}" srcId="{0BF1843A-A2F7-1C4A-8746-92D4E6292117}" destId="{958862DB-9C22-714E-9C91-DE12D6EE6E99}" srcOrd="2" destOrd="0" parTransId="{1FAD2CE4-8DA9-4F46-98BF-4C0142278731}" sibTransId="{4C0D27F9-30F6-454D-A98D-95ADA790B843}"/>
    <dgm:cxn modelId="{9181E474-C182-E542-A955-1C3730491472}" type="presOf" srcId="{F5B147C9-05BE-8042-A039-068D2B421FA9}" destId="{F7622948-E0EA-114E-861E-601F92261A53}" srcOrd="0" destOrd="0" presId="urn:microsoft.com/office/officeart/2005/8/layout/hList1"/>
    <dgm:cxn modelId="{2817E655-3EA3-F64E-84EA-EF0ADF80E29C}" type="presOf" srcId="{86BF4D9D-828C-2340-B04E-382531A35587}" destId="{1952B5BF-F722-0047-86FF-7B61EF2ED084}" srcOrd="0" destOrd="6" presId="urn:microsoft.com/office/officeart/2005/8/layout/hList1"/>
    <dgm:cxn modelId="{0275D779-5446-994E-ADAB-24FDA3825347}" srcId="{2B4488C1-16D0-8540-A64B-F68A3DF4C4C4}" destId="{C7E8A280-ECE7-A94C-81C7-9EF62FD815EF}" srcOrd="5" destOrd="0" parTransId="{5161FFC3-E819-0140-A685-8D5164F188DE}" sibTransId="{DAC3FEE2-2F60-2E47-9C91-96928E3B935A}"/>
    <dgm:cxn modelId="{BF8D717C-EE5F-074E-9F6E-F395C235A31F}" type="presOf" srcId="{66DAF3EC-6933-1744-AE28-B3AA220E17D1}" destId="{1952B5BF-F722-0047-86FF-7B61EF2ED084}" srcOrd="0" destOrd="3" presId="urn:microsoft.com/office/officeart/2005/8/layout/hList1"/>
    <dgm:cxn modelId="{684FB983-D4AB-6B42-8315-81C44A3D2D6A}" srcId="{2F06D17D-1374-DA49-AB7E-6A833206F9A9}" destId="{677F75E8-63AE-E84D-8D2E-465FF841B0B1}" srcOrd="5" destOrd="0" parTransId="{5D6DC522-B838-2340-916C-887D147386CE}" sibTransId="{639D4C2D-575A-804B-9558-0640A9D28C7C}"/>
    <dgm:cxn modelId="{B9636C8E-1348-4141-9EB9-24EE5DEA41BE}" srcId="{2B4488C1-16D0-8540-A64B-F68A3DF4C4C4}" destId="{2ECD90DD-A48B-CE4F-B362-7D69C52C6DAB}" srcOrd="6" destOrd="0" parTransId="{58F5800A-B011-514B-B9B4-5957AF982965}" sibTransId="{AD4292BD-BCD5-304C-947E-285560CE0006}"/>
    <dgm:cxn modelId="{E0AF5B8F-2FF5-4041-8AE4-78E716CBFB75}" srcId="{F5B147C9-05BE-8042-A039-068D2B421FA9}" destId="{0BF1843A-A2F7-1C4A-8746-92D4E6292117}" srcOrd="1" destOrd="0" parTransId="{7F5FF368-F2AA-EE46-BE6F-E57E3D4EC75D}" sibTransId="{B4EEB28F-8FAF-7846-B679-5F6B63F23038}"/>
    <dgm:cxn modelId="{680B2F9D-C522-A542-B83F-D7D9414F4931}" type="presOf" srcId="{ACC81274-A98D-4448-BC3A-0D16FA7A98CA}" destId="{C7495A23-19DA-904C-8D75-2C42A6B32DB6}" srcOrd="0" destOrd="4" presId="urn:microsoft.com/office/officeart/2005/8/layout/hList1"/>
    <dgm:cxn modelId="{3243A2A5-9369-0E40-83BB-50FAE02858D3}" srcId="{2F06D17D-1374-DA49-AB7E-6A833206F9A9}" destId="{1F2ED5D4-E7F0-034F-BC33-78D5ADC0CC31}" srcOrd="3" destOrd="0" parTransId="{ECA34BDC-6F85-4240-851B-74EE1BE3FE74}" sibTransId="{CDC7DB42-462B-9047-B845-63A0B364BBDE}"/>
    <dgm:cxn modelId="{9776CCAA-703F-6441-A382-8BEE3004DE4B}" type="presOf" srcId="{22132BC5-203C-6C4A-80E3-887867F34C2E}" destId="{30B7C8F9-FFBD-CC43-9010-1F3DE00F86A7}" srcOrd="0" destOrd="4" presId="urn:microsoft.com/office/officeart/2005/8/layout/hList1"/>
    <dgm:cxn modelId="{5347C0B0-5D50-8341-9388-F091074E0A7D}" srcId="{2B4488C1-16D0-8540-A64B-F68A3DF4C4C4}" destId="{22132BC5-203C-6C4A-80E3-887867F34C2E}" srcOrd="4" destOrd="0" parTransId="{C2CC0E35-A120-454E-AAA3-0C15AAB627E4}" sibTransId="{4326DE1B-7F8B-0948-84C4-BCF5ED3B0003}"/>
    <dgm:cxn modelId="{CE42DCB1-C28F-DF4C-8941-1F3882E4821D}" srcId="{2F06D17D-1374-DA49-AB7E-6A833206F9A9}" destId="{9937FFBB-9EC0-8C44-8C90-02B292569139}" srcOrd="1" destOrd="0" parTransId="{DCB93BF1-4BED-534A-B558-1D755C0FEC86}" sibTransId="{DCB18DBC-4C15-7B4E-B715-8402B991FE27}"/>
    <dgm:cxn modelId="{12E6A2BA-E5FE-104F-8ECB-CFA4ED4C67CD}" type="presOf" srcId="{9937FFBB-9EC0-8C44-8C90-02B292569139}" destId="{C7495A23-19DA-904C-8D75-2C42A6B32DB6}" srcOrd="0" destOrd="1" presId="urn:microsoft.com/office/officeart/2005/8/layout/hList1"/>
    <dgm:cxn modelId="{CD0B9AC1-3D92-6243-A437-9723D964DD7A}" type="presOf" srcId="{2F06D17D-1374-DA49-AB7E-6A833206F9A9}" destId="{6E4DDA5F-6F07-FA4A-ACC9-F1C9220CDCEF}" srcOrd="0" destOrd="0" presId="urn:microsoft.com/office/officeart/2005/8/layout/hList1"/>
    <dgm:cxn modelId="{25557ECB-68DA-5E4E-AA3C-24B8E926977E}" srcId="{0BF1843A-A2F7-1C4A-8746-92D4E6292117}" destId="{A0CFB75B-F422-6B43-909F-E07A77EBE481}" srcOrd="5" destOrd="0" parTransId="{0AC1FF5B-9C86-AB49-857F-69C358804A7E}" sibTransId="{9FD32C56-240D-7F42-9D2E-B7B5CE504D06}"/>
    <dgm:cxn modelId="{DF0905CD-AB7B-7040-9F8B-21C2704E8AA3}" type="presOf" srcId="{601AB21C-CB25-4148-8245-125940312C21}" destId="{1952B5BF-F722-0047-86FF-7B61EF2ED084}" srcOrd="0" destOrd="0" presId="urn:microsoft.com/office/officeart/2005/8/layout/hList1"/>
    <dgm:cxn modelId="{8AD950CE-DC05-D345-995E-8D4520CE309A}" srcId="{2B4488C1-16D0-8540-A64B-F68A3DF4C4C4}" destId="{92CD2D18-3B27-BE47-ADEA-ADD693D3B4F1}" srcOrd="2" destOrd="0" parTransId="{B8A1DA5C-E8AD-674F-8D88-AEE7A8BB309B}" sibTransId="{328A2708-8848-834E-8CAA-8E43CF356199}"/>
    <dgm:cxn modelId="{A985FFD1-01A4-DF42-B251-279D8057D90C}" type="presOf" srcId="{B01D5736-D452-F046-9373-3F740DEBEB17}" destId="{C7495A23-19DA-904C-8D75-2C42A6B32DB6}" srcOrd="0" destOrd="0" presId="urn:microsoft.com/office/officeart/2005/8/layout/hList1"/>
    <dgm:cxn modelId="{165359D6-B6C1-1E4E-B051-340D8245E71E}" type="presOf" srcId="{D62CCEA8-123A-F846-BC18-8D374818ED8A}" destId="{30B7C8F9-FFBD-CC43-9010-1F3DE00F86A7}" srcOrd="0" destOrd="1" presId="urn:microsoft.com/office/officeart/2005/8/layout/hList1"/>
    <dgm:cxn modelId="{4AD172DF-206D-7F42-8587-F2E0D4C9F744}" type="presOf" srcId="{1F2ED5D4-E7F0-034F-BC33-78D5ADC0CC31}" destId="{C7495A23-19DA-904C-8D75-2C42A6B32DB6}" srcOrd="0" destOrd="3" presId="urn:microsoft.com/office/officeart/2005/8/layout/hList1"/>
    <dgm:cxn modelId="{23203FE2-5187-4747-AA12-916B7FE62693}" srcId="{2F06D17D-1374-DA49-AB7E-6A833206F9A9}" destId="{B01D5736-D452-F046-9373-3F740DEBEB17}" srcOrd="0" destOrd="0" parTransId="{0601C327-28DB-544B-9449-3CF86E8AA2E4}" sibTransId="{55E2BDD2-07FF-F341-BB1C-16A2779E7334}"/>
    <dgm:cxn modelId="{966EE6E5-CA93-1E45-8601-44BE6A7C1E0B}" srcId="{0BF1843A-A2F7-1C4A-8746-92D4E6292117}" destId="{601AB21C-CB25-4148-8245-125940312C21}" srcOrd="0" destOrd="0" parTransId="{B0B3D349-F7AB-FC42-835F-F0215DCE6E6E}" sibTransId="{D57C14B1-A461-B94F-8869-82B16E908129}"/>
    <dgm:cxn modelId="{75A8E8F4-BB81-244D-9E53-E6F1B60DD5C7}" srcId="{0BF1843A-A2F7-1C4A-8746-92D4E6292117}" destId="{7CB4F1C8-7062-754D-8A91-395BD2D76257}" srcOrd="4" destOrd="0" parTransId="{E7682B04-18D3-5944-BB09-CA7469C2CFE0}" sibTransId="{20BF5A6B-69A4-BA4A-BFBD-3A2993E92513}"/>
    <dgm:cxn modelId="{D81815F5-2A20-E442-9DC1-2086008DB796}" type="presOf" srcId="{92CD2D18-3B27-BE47-ADEA-ADD693D3B4F1}" destId="{30B7C8F9-FFBD-CC43-9010-1F3DE00F86A7}" srcOrd="0" destOrd="2" presId="urn:microsoft.com/office/officeart/2005/8/layout/hList1"/>
    <dgm:cxn modelId="{1DEEAAF6-5FA2-4245-BD80-59FED01DD766}" type="presOf" srcId="{700978D4-F8C7-5D40-BC3F-3E49D57A24CA}" destId="{1952B5BF-F722-0047-86FF-7B61EF2ED084}" srcOrd="0" destOrd="1" presId="urn:microsoft.com/office/officeart/2005/8/layout/hList1"/>
    <dgm:cxn modelId="{CCAFB8F9-DAA7-704C-A5DD-F19F2B6FBC50}" type="presOf" srcId="{A0CFB75B-F422-6B43-909F-E07A77EBE481}" destId="{1952B5BF-F722-0047-86FF-7B61EF2ED084}" srcOrd="0" destOrd="5" presId="urn:microsoft.com/office/officeart/2005/8/layout/hList1"/>
    <dgm:cxn modelId="{8535CF6E-337A-5047-BDEC-01BC990EDB1E}" type="presParOf" srcId="{F7622948-E0EA-114E-861E-601F92261A53}" destId="{DE5B5846-7BB8-C145-9FEB-5BFB0245DB2D}" srcOrd="0" destOrd="0" presId="urn:microsoft.com/office/officeart/2005/8/layout/hList1"/>
    <dgm:cxn modelId="{D981C752-5836-7841-BCCE-B492FADF2273}" type="presParOf" srcId="{DE5B5846-7BB8-C145-9FEB-5BFB0245DB2D}" destId="{6E4DDA5F-6F07-FA4A-ACC9-F1C9220CDCEF}" srcOrd="0" destOrd="0" presId="urn:microsoft.com/office/officeart/2005/8/layout/hList1"/>
    <dgm:cxn modelId="{EF3317CE-33C0-174E-ADB4-9669366AA395}" type="presParOf" srcId="{DE5B5846-7BB8-C145-9FEB-5BFB0245DB2D}" destId="{C7495A23-19DA-904C-8D75-2C42A6B32DB6}" srcOrd="1" destOrd="0" presId="urn:microsoft.com/office/officeart/2005/8/layout/hList1"/>
    <dgm:cxn modelId="{A29989FB-BAF3-4E4D-B5C3-4C0494EED6E9}" type="presParOf" srcId="{F7622948-E0EA-114E-861E-601F92261A53}" destId="{CED02572-A9E8-F347-A53B-AD83367FE2EE}" srcOrd="1" destOrd="0" presId="urn:microsoft.com/office/officeart/2005/8/layout/hList1"/>
    <dgm:cxn modelId="{B10C931B-1C5C-9549-94FC-0DBA8333EEA1}" type="presParOf" srcId="{F7622948-E0EA-114E-861E-601F92261A53}" destId="{744F9859-0B63-9D4C-BB5E-C53F28084963}" srcOrd="2" destOrd="0" presId="urn:microsoft.com/office/officeart/2005/8/layout/hList1"/>
    <dgm:cxn modelId="{737F4280-9C55-8249-A385-00D49C8FE743}" type="presParOf" srcId="{744F9859-0B63-9D4C-BB5E-C53F28084963}" destId="{3DDBA593-3A1F-384E-841F-004B56AA5D19}" srcOrd="0" destOrd="0" presId="urn:microsoft.com/office/officeart/2005/8/layout/hList1"/>
    <dgm:cxn modelId="{40A31C56-545C-0344-A7D6-1BD85E094B72}" type="presParOf" srcId="{744F9859-0B63-9D4C-BB5E-C53F28084963}" destId="{1952B5BF-F722-0047-86FF-7B61EF2ED084}" srcOrd="1" destOrd="0" presId="urn:microsoft.com/office/officeart/2005/8/layout/hList1"/>
    <dgm:cxn modelId="{017162A7-6E7B-734F-99A5-5F3199533E09}" type="presParOf" srcId="{F7622948-E0EA-114E-861E-601F92261A53}" destId="{327E7938-2830-3D46-816B-E1C85DB14662}" srcOrd="3" destOrd="0" presId="urn:microsoft.com/office/officeart/2005/8/layout/hList1"/>
    <dgm:cxn modelId="{2B739829-F0CD-B84F-B18B-2AD87FB9AC24}" type="presParOf" srcId="{F7622948-E0EA-114E-861E-601F92261A53}" destId="{FDCDA45A-EF56-294A-8894-30AEEF0FBA4D}" srcOrd="4" destOrd="0" presId="urn:microsoft.com/office/officeart/2005/8/layout/hList1"/>
    <dgm:cxn modelId="{B2E383F8-6A4F-0047-8DD6-BE00B9529FE7}" type="presParOf" srcId="{FDCDA45A-EF56-294A-8894-30AEEF0FBA4D}" destId="{6CA38FFD-1454-F745-A8EA-FC636028D97C}" srcOrd="0" destOrd="0" presId="urn:microsoft.com/office/officeart/2005/8/layout/hList1"/>
    <dgm:cxn modelId="{C3A29C56-A7FA-0C47-966C-C75D48D77EDA}" type="presParOf" srcId="{FDCDA45A-EF56-294A-8894-30AEEF0FBA4D}" destId="{30B7C8F9-FFBD-CC43-9010-1F3DE00F86A7}"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5B147C9-05BE-8042-A039-068D2B421FA9}" type="doc">
      <dgm:prSet loTypeId="urn:microsoft.com/office/officeart/2005/8/layout/hList1" loCatId="" qsTypeId="urn:microsoft.com/office/officeart/2005/8/quickstyle/simple1" qsCatId="simple" csTypeId="urn:microsoft.com/office/officeart/2005/8/colors/accent3_2" csCatId="accent3" phldr="1"/>
      <dgm:spPr/>
      <dgm:t>
        <a:bodyPr/>
        <a:lstStyle/>
        <a:p>
          <a:endParaRPr lang="en-US"/>
        </a:p>
      </dgm:t>
    </dgm:pt>
    <dgm:pt modelId="{2F06D17D-1374-DA49-AB7E-6A833206F9A9}">
      <dgm:prSet phldrT="[Text]" custT="1"/>
      <dgm:spPr>
        <a:solidFill>
          <a:schemeClr val="accent1">
            <a:lumMod val="20000"/>
            <a:lumOff val="80000"/>
          </a:schemeClr>
        </a:solidFill>
        <a:ln>
          <a:solidFill>
            <a:schemeClr val="tx1"/>
          </a:solidFill>
        </a:ln>
      </dgm:spPr>
      <dgm:t>
        <a:bodyPr/>
        <a:lstStyle/>
        <a:p>
          <a:r>
            <a:rPr lang="en-US" sz="2000" b="1">
              <a:solidFill>
                <a:srgbClr val="003C65"/>
              </a:solidFill>
              <a:latin typeface="Verdana" panose="020B0604030504040204" pitchFamily="34" charset="0"/>
              <a:ea typeface="Verdana" panose="020B0604030504040204" pitchFamily="34" charset="0"/>
              <a:cs typeface="Verdana" panose="020B0604030504040204" pitchFamily="34" charset="0"/>
            </a:rPr>
            <a:t>Predisposing</a:t>
          </a:r>
        </a:p>
      </dgm:t>
    </dgm:pt>
    <dgm:pt modelId="{09A70D6F-2655-A843-9628-9FAA27A4910A}" type="parTrans" cxnId="{BA2BD849-59CC-1648-B25E-D08AF259876F}">
      <dgm:prSet/>
      <dgm:spPr/>
      <dgm:t>
        <a:bodyPr/>
        <a:lstStyle/>
        <a:p>
          <a:endParaRPr lang="en-US" sz="2000">
            <a:latin typeface="Verdana" panose="020B0604030504040204" pitchFamily="34" charset="0"/>
            <a:ea typeface="Verdana" panose="020B0604030504040204" pitchFamily="34" charset="0"/>
            <a:cs typeface="Verdana" panose="020B0604030504040204" pitchFamily="34" charset="0"/>
          </a:endParaRPr>
        </a:p>
      </dgm:t>
    </dgm:pt>
    <dgm:pt modelId="{D8F50B2F-273E-B341-954B-94A972594813}" type="sibTrans" cxnId="{BA2BD849-59CC-1648-B25E-D08AF259876F}">
      <dgm:prSet/>
      <dgm:spPr/>
      <dgm:t>
        <a:bodyPr/>
        <a:lstStyle/>
        <a:p>
          <a:endParaRPr lang="en-US" sz="2000">
            <a:latin typeface="Verdana" panose="020B0604030504040204" pitchFamily="34" charset="0"/>
            <a:ea typeface="Verdana" panose="020B0604030504040204" pitchFamily="34" charset="0"/>
            <a:cs typeface="Verdana" panose="020B0604030504040204" pitchFamily="34" charset="0"/>
          </a:endParaRPr>
        </a:p>
      </dgm:t>
    </dgm:pt>
    <dgm:pt modelId="{677F75E8-63AE-E84D-8D2E-465FF841B0B1}">
      <dgm:prSet phldrT="[Text]" custT="1"/>
      <dgm:spPr>
        <a:solidFill>
          <a:srgbClr val="F6F8FC">
            <a:alpha val="90000"/>
          </a:srgbClr>
        </a:solidFill>
        <a:ln>
          <a:solidFill>
            <a:schemeClr val="tx1"/>
          </a:solidFill>
        </a:ln>
      </dgm:spPr>
      <dgm:t>
        <a:bodyPr/>
        <a:lstStyle/>
        <a:p>
          <a:r>
            <a:rPr lang="en-US" sz="2000" dirty="0">
              <a:solidFill>
                <a:srgbClr val="003C65"/>
              </a:solidFill>
              <a:latin typeface="Verdana" panose="020B0604030504040204" pitchFamily="34" charset="0"/>
              <a:ea typeface="Verdana" panose="020B0604030504040204" pitchFamily="34" charset="0"/>
              <a:cs typeface="Verdana" panose="020B0604030504040204" pitchFamily="34" charset="0"/>
            </a:rPr>
            <a:t>MOUD health beliefs</a:t>
          </a:r>
        </a:p>
      </dgm:t>
    </dgm:pt>
    <dgm:pt modelId="{5D6DC522-B838-2340-916C-887D147386CE}" type="parTrans" cxnId="{684FB983-D4AB-6B42-8315-81C44A3D2D6A}">
      <dgm:prSet/>
      <dgm:spPr/>
      <dgm:t>
        <a:bodyPr/>
        <a:lstStyle/>
        <a:p>
          <a:endParaRPr lang="en-US" sz="2000">
            <a:latin typeface="Verdana" panose="020B0604030504040204" pitchFamily="34" charset="0"/>
            <a:ea typeface="Verdana" panose="020B0604030504040204" pitchFamily="34" charset="0"/>
            <a:cs typeface="Verdana" panose="020B0604030504040204" pitchFamily="34" charset="0"/>
          </a:endParaRPr>
        </a:p>
      </dgm:t>
    </dgm:pt>
    <dgm:pt modelId="{639D4C2D-575A-804B-9558-0640A9D28C7C}" type="sibTrans" cxnId="{684FB983-D4AB-6B42-8315-81C44A3D2D6A}">
      <dgm:prSet/>
      <dgm:spPr/>
      <dgm:t>
        <a:bodyPr/>
        <a:lstStyle/>
        <a:p>
          <a:endParaRPr lang="en-US" sz="2000">
            <a:latin typeface="Verdana" panose="020B0604030504040204" pitchFamily="34" charset="0"/>
            <a:ea typeface="Verdana" panose="020B0604030504040204" pitchFamily="34" charset="0"/>
            <a:cs typeface="Verdana" panose="020B0604030504040204" pitchFamily="34" charset="0"/>
          </a:endParaRPr>
        </a:p>
      </dgm:t>
    </dgm:pt>
    <dgm:pt modelId="{DA2258CC-5209-8548-A675-B59E23007F45}">
      <dgm:prSet phldrT="[Text]" custT="1"/>
      <dgm:spPr>
        <a:solidFill>
          <a:srgbClr val="F6F8FC">
            <a:alpha val="90000"/>
          </a:srgbClr>
        </a:solidFill>
        <a:ln>
          <a:solidFill>
            <a:schemeClr val="tx1"/>
          </a:solidFill>
        </a:ln>
      </dgm:spPr>
      <dgm:t>
        <a:bodyPr/>
        <a:lstStyle/>
        <a:p>
          <a:r>
            <a:rPr lang="en-US" sz="2000">
              <a:solidFill>
                <a:srgbClr val="003C65"/>
              </a:solidFill>
              <a:latin typeface="Verdana" panose="020B0604030504040204" pitchFamily="34" charset="0"/>
              <a:ea typeface="Verdana" panose="020B0604030504040204" pitchFamily="34" charset="0"/>
              <a:cs typeface="Verdana" panose="020B0604030504040204" pitchFamily="34" charset="0"/>
            </a:rPr>
            <a:t>Experiences of discrimination and stigma</a:t>
          </a:r>
        </a:p>
      </dgm:t>
    </dgm:pt>
    <dgm:pt modelId="{A7968897-E8AE-0F49-941C-1F7F4052CD1D}" type="parTrans" cxnId="{7B32703D-1958-8946-A54D-A98FC82F16F1}">
      <dgm:prSet/>
      <dgm:spPr/>
      <dgm:t>
        <a:bodyPr/>
        <a:lstStyle/>
        <a:p>
          <a:endParaRPr lang="en-US" sz="2000">
            <a:latin typeface="Verdana" panose="020B0604030504040204" pitchFamily="34" charset="0"/>
            <a:ea typeface="Verdana" panose="020B0604030504040204" pitchFamily="34" charset="0"/>
            <a:cs typeface="Verdana" panose="020B0604030504040204" pitchFamily="34" charset="0"/>
          </a:endParaRPr>
        </a:p>
      </dgm:t>
    </dgm:pt>
    <dgm:pt modelId="{9046D614-D40B-884D-AD1C-E03395CD29C9}" type="sibTrans" cxnId="{7B32703D-1958-8946-A54D-A98FC82F16F1}">
      <dgm:prSet/>
      <dgm:spPr/>
      <dgm:t>
        <a:bodyPr/>
        <a:lstStyle/>
        <a:p>
          <a:endParaRPr lang="en-US" sz="2000">
            <a:latin typeface="Verdana" panose="020B0604030504040204" pitchFamily="34" charset="0"/>
            <a:ea typeface="Verdana" panose="020B0604030504040204" pitchFamily="34" charset="0"/>
            <a:cs typeface="Verdana" panose="020B0604030504040204" pitchFamily="34" charset="0"/>
          </a:endParaRPr>
        </a:p>
      </dgm:t>
    </dgm:pt>
    <dgm:pt modelId="{0BF1843A-A2F7-1C4A-8746-92D4E6292117}">
      <dgm:prSet phldrT="[Text]" custT="1"/>
      <dgm:spPr>
        <a:solidFill>
          <a:schemeClr val="accent1">
            <a:lumMod val="20000"/>
            <a:lumOff val="80000"/>
          </a:schemeClr>
        </a:solidFill>
        <a:ln>
          <a:solidFill>
            <a:schemeClr val="tx1"/>
          </a:solidFill>
        </a:ln>
      </dgm:spPr>
      <dgm:t>
        <a:bodyPr/>
        <a:lstStyle/>
        <a:p>
          <a:r>
            <a:rPr lang="en-US" sz="2000" b="1">
              <a:solidFill>
                <a:srgbClr val="003C65"/>
              </a:solidFill>
              <a:latin typeface="Verdana" panose="020B0604030504040204" pitchFamily="34" charset="0"/>
              <a:ea typeface="Verdana" panose="020B0604030504040204" pitchFamily="34" charset="0"/>
              <a:cs typeface="Verdana" panose="020B0604030504040204" pitchFamily="34" charset="0"/>
            </a:rPr>
            <a:t>Need</a:t>
          </a:r>
        </a:p>
      </dgm:t>
    </dgm:pt>
    <dgm:pt modelId="{7F5FF368-F2AA-EE46-BE6F-E57E3D4EC75D}" type="parTrans" cxnId="{E0AF5B8F-2FF5-4041-8AE4-78E716CBFB75}">
      <dgm:prSet/>
      <dgm:spPr/>
      <dgm:t>
        <a:bodyPr/>
        <a:lstStyle/>
        <a:p>
          <a:endParaRPr lang="en-US" sz="2000">
            <a:latin typeface="Verdana" panose="020B0604030504040204" pitchFamily="34" charset="0"/>
            <a:ea typeface="Verdana" panose="020B0604030504040204" pitchFamily="34" charset="0"/>
            <a:cs typeface="Verdana" panose="020B0604030504040204" pitchFamily="34" charset="0"/>
          </a:endParaRPr>
        </a:p>
      </dgm:t>
    </dgm:pt>
    <dgm:pt modelId="{B4EEB28F-8FAF-7846-B679-5F6B63F23038}" type="sibTrans" cxnId="{E0AF5B8F-2FF5-4041-8AE4-78E716CBFB75}">
      <dgm:prSet/>
      <dgm:spPr/>
      <dgm:t>
        <a:bodyPr/>
        <a:lstStyle/>
        <a:p>
          <a:endParaRPr lang="en-US" sz="2000">
            <a:latin typeface="Verdana" panose="020B0604030504040204" pitchFamily="34" charset="0"/>
            <a:ea typeface="Verdana" panose="020B0604030504040204" pitchFamily="34" charset="0"/>
            <a:cs typeface="Verdana" panose="020B0604030504040204" pitchFamily="34" charset="0"/>
          </a:endParaRPr>
        </a:p>
      </dgm:t>
    </dgm:pt>
    <dgm:pt modelId="{6A9AF275-157A-C548-9489-3533DA7CB5D4}">
      <dgm:prSet phldrT="[Text]" custT="1"/>
      <dgm:spPr>
        <a:solidFill>
          <a:srgbClr val="F6F8FC">
            <a:alpha val="90000"/>
          </a:srgbClr>
        </a:solidFill>
        <a:ln>
          <a:solidFill>
            <a:schemeClr val="tx1"/>
          </a:solidFill>
        </a:ln>
      </dgm:spPr>
      <dgm:t>
        <a:bodyPr/>
        <a:lstStyle/>
        <a:p>
          <a:r>
            <a:rPr lang="en-US" sz="2000" dirty="0">
              <a:solidFill>
                <a:srgbClr val="003C65"/>
              </a:solidFill>
              <a:latin typeface="Verdana" panose="020B0604030504040204" pitchFamily="34" charset="0"/>
              <a:ea typeface="Verdana" panose="020B0604030504040204" pitchFamily="34" charset="0"/>
              <a:cs typeface="Verdana" panose="020B0604030504040204" pitchFamily="34" charset="0"/>
            </a:rPr>
            <a:t>Conflicting health demands</a:t>
          </a:r>
        </a:p>
      </dgm:t>
    </dgm:pt>
    <dgm:pt modelId="{FD42E98C-2715-864E-8DB5-167136AD04D2}" type="parTrans" cxnId="{6C4B7C61-5E7F-8943-8B39-6808767BB224}">
      <dgm:prSet/>
      <dgm:spPr/>
      <dgm:t>
        <a:bodyPr/>
        <a:lstStyle/>
        <a:p>
          <a:endParaRPr lang="en-US" sz="2000">
            <a:latin typeface="Verdana" panose="020B0604030504040204" pitchFamily="34" charset="0"/>
            <a:ea typeface="Verdana" panose="020B0604030504040204" pitchFamily="34" charset="0"/>
            <a:cs typeface="Verdana" panose="020B0604030504040204" pitchFamily="34" charset="0"/>
          </a:endParaRPr>
        </a:p>
      </dgm:t>
    </dgm:pt>
    <dgm:pt modelId="{ED73D2AD-6924-3C4D-90BD-3E810B8EE160}" type="sibTrans" cxnId="{6C4B7C61-5E7F-8943-8B39-6808767BB224}">
      <dgm:prSet/>
      <dgm:spPr/>
      <dgm:t>
        <a:bodyPr/>
        <a:lstStyle/>
        <a:p>
          <a:endParaRPr lang="en-US" sz="2000">
            <a:latin typeface="Verdana" panose="020B0604030504040204" pitchFamily="34" charset="0"/>
            <a:ea typeface="Verdana" panose="020B0604030504040204" pitchFamily="34" charset="0"/>
            <a:cs typeface="Verdana" panose="020B0604030504040204" pitchFamily="34" charset="0"/>
          </a:endParaRPr>
        </a:p>
      </dgm:t>
    </dgm:pt>
    <dgm:pt modelId="{2B4488C1-16D0-8540-A64B-F68A3DF4C4C4}">
      <dgm:prSet phldrT="[Text]" custT="1"/>
      <dgm:spPr>
        <a:solidFill>
          <a:schemeClr val="accent1">
            <a:lumMod val="20000"/>
            <a:lumOff val="80000"/>
          </a:schemeClr>
        </a:solidFill>
        <a:ln>
          <a:solidFill>
            <a:schemeClr val="tx1"/>
          </a:solidFill>
        </a:ln>
      </dgm:spPr>
      <dgm:t>
        <a:bodyPr/>
        <a:lstStyle/>
        <a:p>
          <a:r>
            <a:rPr lang="en-US" sz="2000" b="1">
              <a:solidFill>
                <a:srgbClr val="003C65"/>
              </a:solidFill>
              <a:latin typeface="Verdana" panose="020B0604030504040204" pitchFamily="34" charset="0"/>
              <a:ea typeface="Verdana" panose="020B0604030504040204" pitchFamily="34" charset="0"/>
              <a:cs typeface="Verdana" panose="020B0604030504040204" pitchFamily="34" charset="0"/>
            </a:rPr>
            <a:t>Enabling</a:t>
          </a:r>
          <a:endParaRPr lang="en-US" sz="2000" b="1" dirty="0">
            <a:solidFill>
              <a:srgbClr val="003C65"/>
            </a:solidFill>
            <a:latin typeface="Verdana" panose="020B0604030504040204" pitchFamily="34" charset="0"/>
            <a:ea typeface="Verdana" panose="020B0604030504040204" pitchFamily="34" charset="0"/>
            <a:cs typeface="Verdana" panose="020B0604030504040204" pitchFamily="34" charset="0"/>
          </a:endParaRPr>
        </a:p>
      </dgm:t>
    </dgm:pt>
    <dgm:pt modelId="{24CFAAC3-4157-FF45-AA70-10CCF3564DCC}" type="parTrans" cxnId="{FFCFA723-AE46-3443-9A2A-D481264FCE29}">
      <dgm:prSet/>
      <dgm:spPr/>
      <dgm:t>
        <a:bodyPr/>
        <a:lstStyle/>
        <a:p>
          <a:endParaRPr lang="en-US" sz="2000">
            <a:latin typeface="Verdana" panose="020B0604030504040204" pitchFamily="34" charset="0"/>
            <a:ea typeface="Verdana" panose="020B0604030504040204" pitchFamily="34" charset="0"/>
            <a:cs typeface="Verdana" panose="020B0604030504040204" pitchFamily="34" charset="0"/>
          </a:endParaRPr>
        </a:p>
      </dgm:t>
    </dgm:pt>
    <dgm:pt modelId="{44415402-E1DE-104B-8FA5-7102E0C2658D}" type="sibTrans" cxnId="{FFCFA723-AE46-3443-9A2A-D481264FCE29}">
      <dgm:prSet/>
      <dgm:spPr/>
      <dgm:t>
        <a:bodyPr/>
        <a:lstStyle/>
        <a:p>
          <a:endParaRPr lang="en-US" sz="2000">
            <a:latin typeface="Verdana" panose="020B0604030504040204" pitchFamily="34" charset="0"/>
            <a:ea typeface="Verdana" panose="020B0604030504040204" pitchFamily="34" charset="0"/>
            <a:cs typeface="Verdana" panose="020B0604030504040204" pitchFamily="34" charset="0"/>
          </a:endParaRPr>
        </a:p>
      </dgm:t>
    </dgm:pt>
    <dgm:pt modelId="{15350C8B-7CBC-B74D-B106-324098AD540A}">
      <dgm:prSet phldrT="[Text]" custT="1"/>
      <dgm:spPr>
        <a:solidFill>
          <a:srgbClr val="F6F8FC">
            <a:alpha val="90000"/>
          </a:srgbClr>
        </a:solidFill>
        <a:ln>
          <a:solidFill>
            <a:schemeClr val="tx1"/>
          </a:solidFill>
        </a:ln>
      </dgm:spPr>
      <dgm:t>
        <a:bodyPr/>
        <a:lstStyle/>
        <a:p>
          <a:r>
            <a:rPr lang="en-US" sz="2000" dirty="0">
              <a:solidFill>
                <a:srgbClr val="003C65"/>
              </a:solidFill>
              <a:latin typeface="Verdana" panose="020B0604030504040204" pitchFamily="34" charset="0"/>
              <a:ea typeface="Verdana" panose="020B0604030504040204" pitchFamily="34" charset="0"/>
              <a:cs typeface="Verdana" panose="020B0604030504040204" pitchFamily="34" charset="0"/>
            </a:rPr>
            <a:t>Clinic environment</a:t>
          </a:r>
        </a:p>
      </dgm:t>
    </dgm:pt>
    <dgm:pt modelId="{FBCDE287-C41B-D749-9E31-3B70BCE4C7C7}" type="parTrans" cxnId="{C095831B-FD6D-DA48-B03D-14C5B8690E16}">
      <dgm:prSet/>
      <dgm:spPr/>
      <dgm:t>
        <a:bodyPr/>
        <a:lstStyle/>
        <a:p>
          <a:endParaRPr lang="en-US" sz="2000">
            <a:latin typeface="Verdana" panose="020B0604030504040204" pitchFamily="34" charset="0"/>
            <a:ea typeface="Verdana" panose="020B0604030504040204" pitchFamily="34" charset="0"/>
            <a:cs typeface="Verdana" panose="020B0604030504040204" pitchFamily="34" charset="0"/>
          </a:endParaRPr>
        </a:p>
      </dgm:t>
    </dgm:pt>
    <dgm:pt modelId="{E5BBC22B-57F5-8042-871E-80815851E294}" type="sibTrans" cxnId="{C095831B-FD6D-DA48-B03D-14C5B8690E16}">
      <dgm:prSet/>
      <dgm:spPr/>
      <dgm:t>
        <a:bodyPr/>
        <a:lstStyle/>
        <a:p>
          <a:endParaRPr lang="en-US" sz="2000">
            <a:latin typeface="Verdana" panose="020B0604030504040204" pitchFamily="34" charset="0"/>
            <a:ea typeface="Verdana" panose="020B0604030504040204" pitchFamily="34" charset="0"/>
            <a:cs typeface="Verdana" panose="020B0604030504040204" pitchFamily="34" charset="0"/>
          </a:endParaRPr>
        </a:p>
      </dgm:t>
    </dgm:pt>
    <dgm:pt modelId="{8327E308-E709-674B-B826-DE03F7BBEA8A}">
      <dgm:prSet phldrT="[Text]" custT="1"/>
      <dgm:spPr>
        <a:solidFill>
          <a:srgbClr val="F6F8FC">
            <a:alpha val="90000"/>
          </a:srgbClr>
        </a:solidFill>
        <a:ln>
          <a:solidFill>
            <a:schemeClr val="tx1"/>
          </a:solidFill>
        </a:ln>
      </dgm:spPr>
      <dgm:t>
        <a:bodyPr/>
        <a:lstStyle/>
        <a:p>
          <a:pPr rtl="0"/>
          <a:r>
            <a:rPr lang="en-US" sz="2000" dirty="0">
              <a:solidFill>
                <a:srgbClr val="003C65"/>
              </a:solidFill>
              <a:latin typeface="Verdana" panose="020B0604030504040204" pitchFamily="34" charset="0"/>
              <a:ea typeface="Verdana" panose="020B0604030504040204" pitchFamily="34" charset="0"/>
              <a:cs typeface="Verdana" panose="020B0604030504040204" pitchFamily="34" charset="0"/>
            </a:rPr>
            <a:t>Competing subsistence needs</a:t>
          </a:r>
        </a:p>
      </dgm:t>
    </dgm:pt>
    <dgm:pt modelId="{D0F7B6E5-A9EE-3F4C-86E9-6262D882C582}" type="parTrans" cxnId="{4DFC8912-803F-3B4E-8966-9C3C1C8F4414}">
      <dgm:prSet/>
      <dgm:spPr/>
      <dgm:t>
        <a:bodyPr/>
        <a:lstStyle/>
        <a:p>
          <a:endParaRPr lang="en-US" sz="2000">
            <a:latin typeface="Verdana" panose="020B0604030504040204" pitchFamily="34" charset="0"/>
            <a:ea typeface="Verdana" panose="020B0604030504040204" pitchFamily="34" charset="0"/>
            <a:cs typeface="Verdana" panose="020B0604030504040204" pitchFamily="34" charset="0"/>
          </a:endParaRPr>
        </a:p>
      </dgm:t>
    </dgm:pt>
    <dgm:pt modelId="{8707A0FD-7F28-004F-BA95-2CC6185EAE60}" type="sibTrans" cxnId="{4DFC8912-803F-3B4E-8966-9C3C1C8F4414}">
      <dgm:prSet/>
      <dgm:spPr/>
      <dgm:t>
        <a:bodyPr/>
        <a:lstStyle/>
        <a:p>
          <a:endParaRPr lang="en-US" sz="2000">
            <a:latin typeface="Verdana" panose="020B0604030504040204" pitchFamily="34" charset="0"/>
            <a:ea typeface="Verdana" panose="020B0604030504040204" pitchFamily="34" charset="0"/>
            <a:cs typeface="Verdana" panose="020B0604030504040204" pitchFamily="34" charset="0"/>
          </a:endParaRPr>
        </a:p>
      </dgm:t>
    </dgm:pt>
    <dgm:pt modelId="{21E65939-725D-834A-82A5-F9F349D911CB}">
      <dgm:prSet phldrT="[Text]" custT="1"/>
      <dgm:spPr>
        <a:solidFill>
          <a:srgbClr val="F6F8FC">
            <a:alpha val="90000"/>
          </a:srgbClr>
        </a:solidFill>
        <a:ln>
          <a:solidFill>
            <a:schemeClr val="tx1"/>
          </a:solidFill>
        </a:ln>
      </dgm:spPr>
      <dgm:t>
        <a:bodyPr/>
        <a:lstStyle/>
        <a:p>
          <a:r>
            <a:rPr lang="en-US" sz="2000">
              <a:solidFill>
                <a:srgbClr val="003C65"/>
              </a:solidFill>
              <a:latin typeface="Verdana" panose="020B0604030504040204" pitchFamily="34" charset="0"/>
              <a:ea typeface="Verdana" panose="020B0604030504040204" pitchFamily="34" charset="0"/>
              <a:cs typeface="Verdana" panose="020B0604030504040204" pitchFamily="34" charset="0"/>
            </a:rPr>
            <a:t>Transportation</a:t>
          </a:r>
        </a:p>
      </dgm:t>
    </dgm:pt>
    <dgm:pt modelId="{C570E565-DB33-244C-B9F8-D48F6FF8F0ED}" type="parTrans" cxnId="{186DCBBF-DC24-2F4A-9FED-8C2AA62C97E9}">
      <dgm:prSet/>
      <dgm:spPr/>
      <dgm:t>
        <a:bodyPr/>
        <a:lstStyle/>
        <a:p>
          <a:endParaRPr lang="en-US" sz="2000">
            <a:latin typeface="Verdana" panose="020B0604030504040204" pitchFamily="34" charset="0"/>
            <a:ea typeface="Verdana" panose="020B0604030504040204" pitchFamily="34" charset="0"/>
            <a:cs typeface="Verdana" panose="020B0604030504040204" pitchFamily="34" charset="0"/>
          </a:endParaRPr>
        </a:p>
      </dgm:t>
    </dgm:pt>
    <dgm:pt modelId="{554F02E4-A8EA-904A-AF2C-C0FF8AE2A9DF}" type="sibTrans" cxnId="{186DCBBF-DC24-2F4A-9FED-8C2AA62C97E9}">
      <dgm:prSet/>
      <dgm:spPr/>
      <dgm:t>
        <a:bodyPr/>
        <a:lstStyle/>
        <a:p>
          <a:endParaRPr lang="en-US" sz="2000">
            <a:latin typeface="Verdana" panose="020B0604030504040204" pitchFamily="34" charset="0"/>
            <a:ea typeface="Verdana" panose="020B0604030504040204" pitchFamily="34" charset="0"/>
            <a:cs typeface="Verdana" panose="020B0604030504040204" pitchFamily="34" charset="0"/>
          </a:endParaRPr>
        </a:p>
      </dgm:t>
    </dgm:pt>
    <dgm:pt modelId="{205D1031-B1B7-0645-AFD8-2727EC101BA2}">
      <dgm:prSet custT="1"/>
      <dgm:spPr>
        <a:solidFill>
          <a:srgbClr val="F6F8FC">
            <a:alpha val="90000"/>
          </a:srgbClr>
        </a:solidFill>
        <a:ln>
          <a:solidFill>
            <a:schemeClr val="tx1"/>
          </a:solidFill>
        </a:ln>
      </dgm:spPr>
      <dgm:t>
        <a:bodyPr/>
        <a:lstStyle/>
        <a:p>
          <a:r>
            <a:rPr lang="en-US" sz="2000" dirty="0">
              <a:solidFill>
                <a:srgbClr val="003C65"/>
              </a:solidFill>
              <a:latin typeface="Verdana" panose="020B0604030504040204" pitchFamily="34" charset="0"/>
              <a:ea typeface="Verdana" panose="020B0604030504040204" pitchFamily="34" charset="0"/>
              <a:cs typeface="Verdana" panose="020B0604030504040204" pitchFamily="34" charset="0"/>
            </a:rPr>
            <a:t>Opioid use disorder severity</a:t>
          </a:r>
        </a:p>
      </dgm:t>
    </dgm:pt>
    <dgm:pt modelId="{F2C44BBC-240D-3649-8815-5BD647277639}" type="parTrans" cxnId="{C0A194B4-0A61-420F-A94D-67C5FE416ABA}">
      <dgm:prSet/>
      <dgm:spPr/>
      <dgm:t>
        <a:bodyPr/>
        <a:lstStyle/>
        <a:p>
          <a:endParaRPr lang="en-US" sz="2000">
            <a:latin typeface="Verdana" panose="020B0604030504040204" pitchFamily="34" charset="0"/>
            <a:ea typeface="Verdana" panose="020B0604030504040204" pitchFamily="34" charset="0"/>
            <a:cs typeface="Verdana" panose="020B0604030504040204" pitchFamily="34" charset="0"/>
          </a:endParaRPr>
        </a:p>
      </dgm:t>
    </dgm:pt>
    <dgm:pt modelId="{190C88ED-232C-4A44-8AF6-1DA82BB0125B}" type="sibTrans" cxnId="{C0A194B4-0A61-420F-A94D-67C5FE416ABA}">
      <dgm:prSet/>
      <dgm:spPr/>
      <dgm:t>
        <a:bodyPr/>
        <a:lstStyle/>
        <a:p>
          <a:endParaRPr lang="en-US" sz="2000">
            <a:latin typeface="Verdana" panose="020B0604030504040204" pitchFamily="34" charset="0"/>
            <a:ea typeface="Verdana" panose="020B0604030504040204" pitchFamily="34" charset="0"/>
            <a:cs typeface="Verdana" panose="020B0604030504040204" pitchFamily="34" charset="0"/>
          </a:endParaRPr>
        </a:p>
      </dgm:t>
    </dgm:pt>
    <dgm:pt modelId="{A5FA8C1C-BE32-1941-8AD3-35A65312EC1D}">
      <dgm:prSet phldrT="[Text]" custT="1"/>
      <dgm:spPr>
        <a:solidFill>
          <a:srgbClr val="F6F8FC">
            <a:alpha val="90000"/>
          </a:srgbClr>
        </a:solidFill>
        <a:ln>
          <a:solidFill>
            <a:schemeClr val="tx1"/>
          </a:solidFill>
        </a:ln>
      </dgm:spPr>
      <dgm:t>
        <a:bodyPr/>
        <a:lstStyle/>
        <a:p>
          <a:r>
            <a:rPr lang="en-US" sz="2000" dirty="0">
              <a:solidFill>
                <a:srgbClr val="003C65"/>
              </a:solidFill>
              <a:latin typeface="Verdana" panose="020B0604030504040204" pitchFamily="34" charset="0"/>
              <a:ea typeface="Verdana" panose="020B0604030504040204" pitchFamily="34" charset="0"/>
              <a:cs typeface="Verdana" panose="020B0604030504040204" pitchFamily="34" charset="0"/>
            </a:rPr>
            <a:t>Social network drug use</a:t>
          </a:r>
        </a:p>
      </dgm:t>
    </dgm:pt>
    <dgm:pt modelId="{5E1054B6-E81F-BA4C-99BE-9E4275DC0835}" type="parTrans" cxnId="{FA220C0A-C8E5-491B-90CB-7EE5C69E3335}">
      <dgm:prSet/>
      <dgm:spPr/>
      <dgm:t>
        <a:bodyPr/>
        <a:lstStyle/>
        <a:p>
          <a:endParaRPr lang="en-US" sz="2000">
            <a:latin typeface="Verdana" panose="020B0604030504040204" pitchFamily="34" charset="0"/>
            <a:ea typeface="Verdana" panose="020B0604030504040204" pitchFamily="34" charset="0"/>
            <a:cs typeface="Verdana" panose="020B0604030504040204" pitchFamily="34" charset="0"/>
          </a:endParaRPr>
        </a:p>
      </dgm:t>
    </dgm:pt>
    <dgm:pt modelId="{B0B9FF77-1695-C044-A079-9FEC37D8053C}" type="sibTrans" cxnId="{FA220C0A-C8E5-491B-90CB-7EE5C69E3335}">
      <dgm:prSet/>
      <dgm:spPr/>
      <dgm:t>
        <a:bodyPr/>
        <a:lstStyle/>
        <a:p>
          <a:endParaRPr lang="en-US" sz="2000">
            <a:latin typeface="Verdana" panose="020B0604030504040204" pitchFamily="34" charset="0"/>
            <a:ea typeface="Verdana" panose="020B0604030504040204" pitchFamily="34" charset="0"/>
            <a:cs typeface="Verdana" panose="020B0604030504040204" pitchFamily="34" charset="0"/>
          </a:endParaRPr>
        </a:p>
      </dgm:t>
    </dgm:pt>
    <dgm:pt modelId="{16CC2BF3-3E5F-6F4A-AEEC-291DCF15B035}">
      <dgm:prSet custT="1"/>
      <dgm:spPr>
        <a:solidFill>
          <a:srgbClr val="F6F8FC">
            <a:alpha val="90000"/>
          </a:srgbClr>
        </a:solidFill>
        <a:ln>
          <a:solidFill>
            <a:schemeClr val="tx1"/>
          </a:solidFill>
        </a:ln>
      </dgm:spPr>
      <dgm:t>
        <a:bodyPr/>
        <a:lstStyle/>
        <a:p>
          <a:r>
            <a:rPr lang="en-US" sz="2000" dirty="0">
              <a:solidFill>
                <a:srgbClr val="003C65"/>
              </a:solidFill>
              <a:latin typeface="Verdana" panose="020B0604030504040204" pitchFamily="34" charset="0"/>
              <a:ea typeface="Verdana" panose="020B0604030504040204" pitchFamily="34" charset="0"/>
              <a:cs typeface="Verdana" panose="020B0604030504040204" pitchFamily="34" charset="0"/>
            </a:rPr>
            <a:t>Residential program requirements</a:t>
          </a:r>
        </a:p>
      </dgm:t>
    </dgm:pt>
    <dgm:pt modelId="{7A2C4595-7063-A04A-AA4C-82AEE16B5876}" type="parTrans" cxnId="{A4D638A9-DA83-42B3-900C-F6F49C883B9B}">
      <dgm:prSet/>
      <dgm:spPr/>
      <dgm:t>
        <a:bodyPr/>
        <a:lstStyle/>
        <a:p>
          <a:endParaRPr lang="en-US" sz="2000">
            <a:latin typeface="Verdana" panose="020B0604030504040204" pitchFamily="34" charset="0"/>
            <a:ea typeface="Verdana" panose="020B0604030504040204" pitchFamily="34" charset="0"/>
            <a:cs typeface="Verdana" panose="020B0604030504040204" pitchFamily="34" charset="0"/>
          </a:endParaRPr>
        </a:p>
      </dgm:t>
    </dgm:pt>
    <dgm:pt modelId="{09B3FB88-1293-A043-B01E-934C7B48BF62}" type="sibTrans" cxnId="{A4D638A9-DA83-42B3-900C-F6F49C883B9B}">
      <dgm:prSet/>
      <dgm:spPr/>
      <dgm:t>
        <a:bodyPr/>
        <a:lstStyle/>
        <a:p>
          <a:endParaRPr lang="en-US" sz="2000">
            <a:latin typeface="Verdana" panose="020B0604030504040204" pitchFamily="34" charset="0"/>
            <a:ea typeface="Verdana" panose="020B0604030504040204" pitchFamily="34" charset="0"/>
            <a:cs typeface="Verdana" panose="020B0604030504040204" pitchFamily="34" charset="0"/>
          </a:endParaRPr>
        </a:p>
      </dgm:t>
    </dgm:pt>
    <dgm:pt modelId="{97429A82-19D2-6E4B-8770-99567D478E3B}">
      <dgm:prSet custT="1"/>
      <dgm:spPr>
        <a:solidFill>
          <a:srgbClr val="F6F8FC">
            <a:alpha val="90000"/>
          </a:srgbClr>
        </a:solidFill>
        <a:ln>
          <a:solidFill>
            <a:schemeClr val="tx1"/>
          </a:solidFill>
        </a:ln>
      </dgm:spPr>
      <dgm:t>
        <a:bodyPr/>
        <a:lstStyle/>
        <a:p>
          <a:r>
            <a:rPr lang="en-US" sz="2000" dirty="0">
              <a:solidFill>
                <a:srgbClr val="003C65"/>
              </a:solidFill>
              <a:latin typeface="Verdana" panose="020B0604030504040204" pitchFamily="34" charset="0"/>
              <a:ea typeface="Verdana" panose="020B0604030504040204" pitchFamily="34" charset="0"/>
              <a:cs typeface="Verdana" panose="020B0604030504040204" pitchFamily="34" charset="0"/>
            </a:rPr>
            <a:t>Inadequate buprenorphine efficacy</a:t>
          </a:r>
        </a:p>
      </dgm:t>
    </dgm:pt>
    <dgm:pt modelId="{74E27DDF-5A4F-7449-AE30-5E3B44ECEDC5}" type="parTrans" cxnId="{8CA492F9-D3A9-4EB1-9E39-D3F0DBB56085}">
      <dgm:prSet/>
      <dgm:spPr/>
      <dgm:t>
        <a:bodyPr/>
        <a:lstStyle/>
        <a:p>
          <a:endParaRPr lang="en-US" sz="2000">
            <a:latin typeface="Verdana" panose="020B0604030504040204" pitchFamily="34" charset="0"/>
            <a:ea typeface="Verdana" panose="020B0604030504040204" pitchFamily="34" charset="0"/>
            <a:cs typeface="Verdana" panose="020B0604030504040204" pitchFamily="34" charset="0"/>
          </a:endParaRPr>
        </a:p>
      </dgm:t>
    </dgm:pt>
    <dgm:pt modelId="{C95662F8-EE6A-EB48-9F50-4B7DD229F5B2}" type="sibTrans" cxnId="{8CA492F9-D3A9-4EB1-9E39-D3F0DBB56085}">
      <dgm:prSet/>
      <dgm:spPr/>
      <dgm:t>
        <a:bodyPr/>
        <a:lstStyle/>
        <a:p>
          <a:endParaRPr lang="en-US" sz="2000">
            <a:latin typeface="Verdana" panose="020B0604030504040204" pitchFamily="34" charset="0"/>
            <a:ea typeface="Verdana" panose="020B0604030504040204" pitchFamily="34" charset="0"/>
            <a:cs typeface="Verdana" panose="020B0604030504040204" pitchFamily="34" charset="0"/>
          </a:endParaRPr>
        </a:p>
      </dgm:t>
    </dgm:pt>
    <dgm:pt modelId="{B01D5736-D452-F046-9373-3F740DEBEB17}">
      <dgm:prSet phldrT="[Text]" custT="1"/>
      <dgm:spPr>
        <a:solidFill>
          <a:srgbClr val="F6F8FC">
            <a:alpha val="90000"/>
          </a:srgbClr>
        </a:solidFill>
        <a:ln>
          <a:solidFill>
            <a:schemeClr val="tx1"/>
          </a:solidFill>
        </a:ln>
      </dgm:spPr>
      <dgm:t>
        <a:bodyPr/>
        <a:lstStyle/>
        <a:p>
          <a:endParaRPr lang="en-US" sz="2000" dirty="0">
            <a:solidFill>
              <a:srgbClr val="003C65"/>
            </a:solidFill>
            <a:latin typeface="Verdana" panose="020B0604030504040204" pitchFamily="34" charset="0"/>
            <a:ea typeface="Verdana" panose="020B0604030504040204" pitchFamily="34" charset="0"/>
            <a:cs typeface="Verdana" panose="020B0604030504040204" pitchFamily="34" charset="0"/>
          </a:endParaRPr>
        </a:p>
      </dgm:t>
    </dgm:pt>
    <dgm:pt modelId="{0601C327-28DB-544B-9449-3CF86E8AA2E4}" type="parTrans" cxnId="{23203FE2-5187-4747-AA12-916B7FE62693}">
      <dgm:prSet/>
      <dgm:spPr/>
      <dgm:t>
        <a:bodyPr/>
        <a:lstStyle/>
        <a:p>
          <a:endParaRPr lang="en-US" sz="2000">
            <a:latin typeface="Verdana" panose="020B0604030504040204" pitchFamily="34" charset="0"/>
            <a:ea typeface="Verdana" panose="020B0604030504040204" pitchFamily="34" charset="0"/>
            <a:cs typeface="Verdana" panose="020B0604030504040204" pitchFamily="34" charset="0"/>
          </a:endParaRPr>
        </a:p>
      </dgm:t>
    </dgm:pt>
    <dgm:pt modelId="{55E2BDD2-07FF-F341-BB1C-16A2779E7334}" type="sibTrans" cxnId="{23203FE2-5187-4747-AA12-916B7FE62693}">
      <dgm:prSet/>
      <dgm:spPr/>
      <dgm:t>
        <a:bodyPr/>
        <a:lstStyle/>
        <a:p>
          <a:endParaRPr lang="en-US" sz="2000">
            <a:latin typeface="Verdana" panose="020B0604030504040204" pitchFamily="34" charset="0"/>
            <a:ea typeface="Verdana" panose="020B0604030504040204" pitchFamily="34" charset="0"/>
            <a:cs typeface="Verdana" panose="020B0604030504040204" pitchFamily="34" charset="0"/>
          </a:endParaRPr>
        </a:p>
      </dgm:t>
    </dgm:pt>
    <dgm:pt modelId="{ACC81274-A98D-4448-BC3A-0D16FA7A98CA}">
      <dgm:prSet phldrT="[Text]" custT="1"/>
      <dgm:spPr>
        <a:solidFill>
          <a:srgbClr val="F6F8FC">
            <a:alpha val="90000"/>
          </a:srgbClr>
        </a:solidFill>
        <a:ln>
          <a:solidFill>
            <a:schemeClr val="tx1"/>
          </a:solidFill>
        </a:ln>
      </dgm:spPr>
      <dgm:t>
        <a:bodyPr/>
        <a:lstStyle/>
        <a:p>
          <a:endParaRPr lang="en-US" sz="2000" dirty="0">
            <a:solidFill>
              <a:srgbClr val="003C65"/>
            </a:solidFill>
            <a:latin typeface="Verdana" panose="020B0604030504040204" pitchFamily="34" charset="0"/>
            <a:ea typeface="Verdana" panose="020B0604030504040204" pitchFamily="34" charset="0"/>
            <a:cs typeface="Verdana" panose="020B0604030504040204" pitchFamily="34" charset="0"/>
          </a:endParaRPr>
        </a:p>
      </dgm:t>
    </dgm:pt>
    <dgm:pt modelId="{7E85E853-8F20-FF46-A638-FC4E1639964C}" type="parTrans" cxnId="{2579C22E-285B-7340-A860-C3D970771F19}">
      <dgm:prSet/>
      <dgm:spPr/>
      <dgm:t>
        <a:bodyPr/>
        <a:lstStyle/>
        <a:p>
          <a:endParaRPr lang="en-US" sz="2000">
            <a:latin typeface="Verdana" panose="020B0604030504040204" pitchFamily="34" charset="0"/>
            <a:ea typeface="Verdana" panose="020B0604030504040204" pitchFamily="34" charset="0"/>
            <a:cs typeface="Verdana" panose="020B0604030504040204" pitchFamily="34" charset="0"/>
          </a:endParaRPr>
        </a:p>
      </dgm:t>
    </dgm:pt>
    <dgm:pt modelId="{77DA7ACC-6403-BF43-ABE6-F45D01A042ED}" type="sibTrans" cxnId="{2579C22E-285B-7340-A860-C3D970771F19}">
      <dgm:prSet/>
      <dgm:spPr/>
      <dgm:t>
        <a:bodyPr/>
        <a:lstStyle/>
        <a:p>
          <a:endParaRPr lang="en-US" sz="2000">
            <a:latin typeface="Verdana" panose="020B0604030504040204" pitchFamily="34" charset="0"/>
            <a:ea typeface="Verdana" panose="020B0604030504040204" pitchFamily="34" charset="0"/>
            <a:cs typeface="Verdana" panose="020B0604030504040204" pitchFamily="34" charset="0"/>
          </a:endParaRPr>
        </a:p>
      </dgm:t>
    </dgm:pt>
    <dgm:pt modelId="{601AB21C-CB25-4148-8245-125940312C21}">
      <dgm:prSet phldrT="[Text]" custT="1"/>
      <dgm:spPr>
        <a:solidFill>
          <a:srgbClr val="F6F8FC">
            <a:alpha val="90000"/>
          </a:srgbClr>
        </a:solidFill>
        <a:ln>
          <a:solidFill>
            <a:schemeClr val="tx1"/>
          </a:solidFill>
        </a:ln>
      </dgm:spPr>
      <dgm:t>
        <a:bodyPr/>
        <a:lstStyle/>
        <a:p>
          <a:endParaRPr lang="en-US" sz="2000" dirty="0">
            <a:solidFill>
              <a:srgbClr val="003C65"/>
            </a:solidFill>
            <a:latin typeface="Verdana" panose="020B0604030504040204" pitchFamily="34" charset="0"/>
            <a:ea typeface="Verdana" panose="020B0604030504040204" pitchFamily="34" charset="0"/>
            <a:cs typeface="Verdana" panose="020B0604030504040204" pitchFamily="34" charset="0"/>
          </a:endParaRPr>
        </a:p>
      </dgm:t>
    </dgm:pt>
    <dgm:pt modelId="{B0B3D349-F7AB-FC42-835F-F0215DCE6E6E}" type="parTrans" cxnId="{966EE6E5-CA93-1E45-8601-44BE6A7C1E0B}">
      <dgm:prSet/>
      <dgm:spPr/>
      <dgm:t>
        <a:bodyPr/>
        <a:lstStyle/>
        <a:p>
          <a:endParaRPr lang="en-US" sz="2000">
            <a:latin typeface="Verdana" panose="020B0604030504040204" pitchFamily="34" charset="0"/>
            <a:ea typeface="Verdana" panose="020B0604030504040204" pitchFamily="34" charset="0"/>
            <a:cs typeface="Verdana" panose="020B0604030504040204" pitchFamily="34" charset="0"/>
          </a:endParaRPr>
        </a:p>
      </dgm:t>
    </dgm:pt>
    <dgm:pt modelId="{D57C14B1-A461-B94F-8869-82B16E908129}" type="sibTrans" cxnId="{966EE6E5-CA93-1E45-8601-44BE6A7C1E0B}">
      <dgm:prSet/>
      <dgm:spPr/>
      <dgm:t>
        <a:bodyPr/>
        <a:lstStyle/>
        <a:p>
          <a:endParaRPr lang="en-US" sz="2000">
            <a:latin typeface="Verdana" panose="020B0604030504040204" pitchFamily="34" charset="0"/>
            <a:ea typeface="Verdana" panose="020B0604030504040204" pitchFamily="34" charset="0"/>
            <a:cs typeface="Verdana" panose="020B0604030504040204" pitchFamily="34" charset="0"/>
          </a:endParaRPr>
        </a:p>
      </dgm:t>
    </dgm:pt>
    <dgm:pt modelId="{9F12304F-F7A3-C144-9463-1D5533C7D86D}">
      <dgm:prSet phldrT="[Text]" custT="1"/>
      <dgm:spPr>
        <a:solidFill>
          <a:srgbClr val="F6F8FC">
            <a:alpha val="90000"/>
          </a:srgbClr>
        </a:solidFill>
        <a:ln>
          <a:solidFill>
            <a:schemeClr val="tx1"/>
          </a:solidFill>
        </a:ln>
      </dgm:spPr>
      <dgm:t>
        <a:bodyPr/>
        <a:lstStyle/>
        <a:p>
          <a:endParaRPr lang="en-US" sz="2000" dirty="0">
            <a:solidFill>
              <a:srgbClr val="003C65"/>
            </a:solidFill>
            <a:latin typeface="Verdana" panose="020B0604030504040204" pitchFamily="34" charset="0"/>
            <a:ea typeface="Verdana" panose="020B0604030504040204" pitchFamily="34" charset="0"/>
            <a:cs typeface="Verdana" panose="020B0604030504040204" pitchFamily="34" charset="0"/>
          </a:endParaRPr>
        </a:p>
      </dgm:t>
    </dgm:pt>
    <dgm:pt modelId="{AE110DB6-9BBC-9241-BDDA-7D2158FA35AD}" type="parTrans" cxnId="{8FDA375A-95C8-894E-9673-0FAABE59ECAF}">
      <dgm:prSet/>
      <dgm:spPr/>
      <dgm:t>
        <a:bodyPr/>
        <a:lstStyle/>
        <a:p>
          <a:endParaRPr lang="en-US" sz="2000">
            <a:latin typeface="Verdana" panose="020B0604030504040204" pitchFamily="34" charset="0"/>
            <a:ea typeface="Verdana" panose="020B0604030504040204" pitchFamily="34" charset="0"/>
            <a:cs typeface="Verdana" panose="020B0604030504040204" pitchFamily="34" charset="0"/>
          </a:endParaRPr>
        </a:p>
      </dgm:t>
    </dgm:pt>
    <dgm:pt modelId="{D0760D46-551E-224D-87A7-6837F9681019}" type="sibTrans" cxnId="{8FDA375A-95C8-894E-9673-0FAABE59ECAF}">
      <dgm:prSet/>
      <dgm:spPr/>
      <dgm:t>
        <a:bodyPr/>
        <a:lstStyle/>
        <a:p>
          <a:endParaRPr lang="en-US" sz="2000">
            <a:latin typeface="Verdana" panose="020B0604030504040204" pitchFamily="34" charset="0"/>
            <a:ea typeface="Verdana" panose="020B0604030504040204" pitchFamily="34" charset="0"/>
            <a:cs typeface="Verdana" panose="020B0604030504040204" pitchFamily="34" charset="0"/>
          </a:endParaRPr>
        </a:p>
      </dgm:t>
    </dgm:pt>
    <dgm:pt modelId="{B35894A4-C130-F647-A66C-FD4C945B4252}">
      <dgm:prSet phldrT="[Text]" custT="1"/>
      <dgm:spPr>
        <a:solidFill>
          <a:srgbClr val="F6F8FC">
            <a:alpha val="90000"/>
          </a:srgbClr>
        </a:solidFill>
        <a:ln>
          <a:solidFill>
            <a:schemeClr val="tx1"/>
          </a:solidFill>
        </a:ln>
      </dgm:spPr>
      <dgm:t>
        <a:bodyPr/>
        <a:lstStyle/>
        <a:p>
          <a:endParaRPr lang="en-US" sz="2000" dirty="0">
            <a:solidFill>
              <a:srgbClr val="003C65"/>
            </a:solidFill>
            <a:latin typeface="Verdana" panose="020B0604030504040204" pitchFamily="34" charset="0"/>
            <a:ea typeface="Verdana" panose="020B0604030504040204" pitchFamily="34" charset="0"/>
            <a:cs typeface="Verdana" panose="020B0604030504040204" pitchFamily="34" charset="0"/>
          </a:endParaRPr>
        </a:p>
      </dgm:t>
    </dgm:pt>
    <dgm:pt modelId="{49CEA228-4DD0-DE48-8AF3-84F6B1379A63}" type="parTrans" cxnId="{918578CB-FDE6-8A4F-BA33-5A996D374355}">
      <dgm:prSet/>
      <dgm:spPr/>
      <dgm:t>
        <a:bodyPr/>
        <a:lstStyle/>
        <a:p>
          <a:endParaRPr lang="en-US" sz="2000">
            <a:latin typeface="Verdana" panose="020B0604030504040204" pitchFamily="34" charset="0"/>
            <a:ea typeface="Verdana" panose="020B0604030504040204" pitchFamily="34" charset="0"/>
            <a:cs typeface="Verdana" panose="020B0604030504040204" pitchFamily="34" charset="0"/>
          </a:endParaRPr>
        </a:p>
      </dgm:t>
    </dgm:pt>
    <dgm:pt modelId="{56396E2B-78BD-6243-9E3D-031640ACF9FB}" type="sibTrans" cxnId="{918578CB-FDE6-8A4F-BA33-5A996D374355}">
      <dgm:prSet/>
      <dgm:spPr/>
      <dgm:t>
        <a:bodyPr/>
        <a:lstStyle/>
        <a:p>
          <a:endParaRPr lang="en-US" sz="2000">
            <a:latin typeface="Verdana" panose="020B0604030504040204" pitchFamily="34" charset="0"/>
            <a:ea typeface="Verdana" panose="020B0604030504040204" pitchFamily="34" charset="0"/>
            <a:cs typeface="Verdana" panose="020B0604030504040204" pitchFamily="34" charset="0"/>
          </a:endParaRPr>
        </a:p>
      </dgm:t>
    </dgm:pt>
    <dgm:pt modelId="{B0B1F718-CA77-D04C-936C-E711984F805B}">
      <dgm:prSet phldrT="[Text]" custT="1"/>
      <dgm:spPr>
        <a:solidFill>
          <a:srgbClr val="F6F8FC">
            <a:alpha val="90000"/>
          </a:srgbClr>
        </a:solidFill>
        <a:ln>
          <a:solidFill>
            <a:schemeClr val="tx1"/>
          </a:solidFill>
        </a:ln>
      </dgm:spPr>
      <dgm:t>
        <a:bodyPr/>
        <a:lstStyle/>
        <a:p>
          <a:endParaRPr lang="en-US" sz="2000">
            <a:solidFill>
              <a:srgbClr val="003C65"/>
            </a:solidFill>
            <a:latin typeface="Verdana" panose="020B0604030504040204" pitchFamily="34" charset="0"/>
            <a:ea typeface="Verdana" panose="020B0604030504040204" pitchFamily="34" charset="0"/>
            <a:cs typeface="Verdana" panose="020B0604030504040204" pitchFamily="34" charset="0"/>
          </a:endParaRPr>
        </a:p>
      </dgm:t>
    </dgm:pt>
    <dgm:pt modelId="{D0472AC2-A983-DF44-86F7-455B18F7ED60}" type="parTrans" cxnId="{0D146825-2817-CB47-8C87-2A5309D76324}">
      <dgm:prSet/>
      <dgm:spPr/>
    </dgm:pt>
    <dgm:pt modelId="{8C810860-6C19-F34A-AC37-2B834EAE3912}" type="sibTrans" cxnId="{0D146825-2817-CB47-8C87-2A5309D76324}">
      <dgm:prSet/>
      <dgm:spPr/>
    </dgm:pt>
    <dgm:pt modelId="{F7622948-E0EA-114E-861E-601F92261A53}" type="pres">
      <dgm:prSet presAssocID="{F5B147C9-05BE-8042-A039-068D2B421FA9}" presName="Name0" presStyleCnt="0">
        <dgm:presLayoutVars>
          <dgm:dir/>
          <dgm:animLvl val="lvl"/>
          <dgm:resizeHandles val="exact"/>
        </dgm:presLayoutVars>
      </dgm:prSet>
      <dgm:spPr/>
    </dgm:pt>
    <dgm:pt modelId="{DE5B5846-7BB8-C145-9FEB-5BFB0245DB2D}" type="pres">
      <dgm:prSet presAssocID="{2F06D17D-1374-DA49-AB7E-6A833206F9A9}" presName="composite" presStyleCnt="0"/>
      <dgm:spPr/>
    </dgm:pt>
    <dgm:pt modelId="{6E4DDA5F-6F07-FA4A-ACC9-F1C9220CDCEF}" type="pres">
      <dgm:prSet presAssocID="{2F06D17D-1374-DA49-AB7E-6A833206F9A9}" presName="parTx" presStyleLbl="alignNode1" presStyleIdx="0" presStyleCnt="3">
        <dgm:presLayoutVars>
          <dgm:chMax val="0"/>
          <dgm:chPref val="0"/>
          <dgm:bulletEnabled val="1"/>
        </dgm:presLayoutVars>
      </dgm:prSet>
      <dgm:spPr/>
    </dgm:pt>
    <dgm:pt modelId="{C7495A23-19DA-904C-8D75-2C42A6B32DB6}" type="pres">
      <dgm:prSet presAssocID="{2F06D17D-1374-DA49-AB7E-6A833206F9A9}" presName="desTx" presStyleLbl="alignAccFollowNode1" presStyleIdx="0" presStyleCnt="3">
        <dgm:presLayoutVars>
          <dgm:bulletEnabled val="1"/>
        </dgm:presLayoutVars>
      </dgm:prSet>
      <dgm:spPr/>
    </dgm:pt>
    <dgm:pt modelId="{CED02572-A9E8-F347-A53B-AD83367FE2EE}" type="pres">
      <dgm:prSet presAssocID="{D8F50B2F-273E-B341-954B-94A972594813}" presName="space" presStyleCnt="0"/>
      <dgm:spPr/>
    </dgm:pt>
    <dgm:pt modelId="{744F9859-0B63-9D4C-BB5E-C53F28084963}" type="pres">
      <dgm:prSet presAssocID="{0BF1843A-A2F7-1C4A-8746-92D4E6292117}" presName="composite" presStyleCnt="0"/>
      <dgm:spPr/>
    </dgm:pt>
    <dgm:pt modelId="{3DDBA593-3A1F-384E-841F-004B56AA5D19}" type="pres">
      <dgm:prSet presAssocID="{0BF1843A-A2F7-1C4A-8746-92D4E6292117}" presName="parTx" presStyleLbl="alignNode1" presStyleIdx="1" presStyleCnt="3">
        <dgm:presLayoutVars>
          <dgm:chMax val="0"/>
          <dgm:chPref val="0"/>
          <dgm:bulletEnabled val="1"/>
        </dgm:presLayoutVars>
      </dgm:prSet>
      <dgm:spPr/>
    </dgm:pt>
    <dgm:pt modelId="{1952B5BF-F722-0047-86FF-7B61EF2ED084}" type="pres">
      <dgm:prSet presAssocID="{0BF1843A-A2F7-1C4A-8746-92D4E6292117}" presName="desTx" presStyleLbl="alignAccFollowNode1" presStyleIdx="1" presStyleCnt="3">
        <dgm:presLayoutVars>
          <dgm:bulletEnabled val="1"/>
        </dgm:presLayoutVars>
      </dgm:prSet>
      <dgm:spPr/>
    </dgm:pt>
    <dgm:pt modelId="{327E7938-2830-3D46-816B-E1C85DB14662}" type="pres">
      <dgm:prSet presAssocID="{B4EEB28F-8FAF-7846-B679-5F6B63F23038}" presName="space" presStyleCnt="0"/>
      <dgm:spPr/>
    </dgm:pt>
    <dgm:pt modelId="{FDCDA45A-EF56-294A-8894-30AEEF0FBA4D}" type="pres">
      <dgm:prSet presAssocID="{2B4488C1-16D0-8540-A64B-F68A3DF4C4C4}" presName="composite" presStyleCnt="0"/>
      <dgm:spPr/>
    </dgm:pt>
    <dgm:pt modelId="{6CA38FFD-1454-F745-A8EA-FC636028D97C}" type="pres">
      <dgm:prSet presAssocID="{2B4488C1-16D0-8540-A64B-F68A3DF4C4C4}" presName="parTx" presStyleLbl="alignNode1" presStyleIdx="2" presStyleCnt="3">
        <dgm:presLayoutVars>
          <dgm:chMax val="0"/>
          <dgm:chPref val="0"/>
          <dgm:bulletEnabled val="1"/>
        </dgm:presLayoutVars>
      </dgm:prSet>
      <dgm:spPr/>
    </dgm:pt>
    <dgm:pt modelId="{30B7C8F9-FFBD-CC43-9010-1F3DE00F86A7}" type="pres">
      <dgm:prSet presAssocID="{2B4488C1-16D0-8540-A64B-F68A3DF4C4C4}" presName="desTx" presStyleLbl="alignAccFollowNode1" presStyleIdx="2" presStyleCnt="3">
        <dgm:presLayoutVars>
          <dgm:bulletEnabled val="1"/>
        </dgm:presLayoutVars>
      </dgm:prSet>
      <dgm:spPr/>
    </dgm:pt>
  </dgm:ptLst>
  <dgm:cxnLst>
    <dgm:cxn modelId="{F4EA4001-C853-9041-A35B-F68C7DF009BB}" type="presOf" srcId="{B35894A4-C130-F647-A66C-FD4C945B4252}" destId="{1952B5BF-F722-0047-86FF-7B61EF2ED084}" srcOrd="0" destOrd="2" presId="urn:microsoft.com/office/officeart/2005/8/layout/hList1"/>
    <dgm:cxn modelId="{FA220C0A-C8E5-491B-90CB-7EE5C69E3335}" srcId="{2B4488C1-16D0-8540-A64B-F68A3DF4C4C4}" destId="{A5FA8C1C-BE32-1941-8AD3-35A65312EC1D}" srcOrd="3" destOrd="0" parTransId="{5E1054B6-E81F-BA4C-99BE-9E4275DC0835}" sibTransId="{B0B9FF77-1695-C044-A079-9FEC37D8053C}"/>
    <dgm:cxn modelId="{4DFC8912-803F-3B4E-8966-9C3C1C8F4414}" srcId="{2B4488C1-16D0-8540-A64B-F68A3DF4C4C4}" destId="{8327E308-E709-674B-B826-DE03F7BBEA8A}" srcOrd="1" destOrd="0" parTransId="{D0F7B6E5-A9EE-3F4C-86E9-6262D882C582}" sibTransId="{8707A0FD-7F28-004F-BA95-2CC6185EAE60}"/>
    <dgm:cxn modelId="{D21DCD1A-4661-B847-9185-5F70E24F2594}" type="presOf" srcId="{2B4488C1-16D0-8540-A64B-F68A3DF4C4C4}" destId="{6CA38FFD-1454-F745-A8EA-FC636028D97C}" srcOrd="0" destOrd="0" presId="urn:microsoft.com/office/officeart/2005/8/layout/hList1"/>
    <dgm:cxn modelId="{C095831B-FD6D-DA48-B03D-14C5B8690E16}" srcId="{2B4488C1-16D0-8540-A64B-F68A3DF4C4C4}" destId="{15350C8B-7CBC-B74D-B106-324098AD540A}" srcOrd="0" destOrd="0" parTransId="{FBCDE287-C41B-D749-9E31-3B70BCE4C7C7}" sibTransId="{E5BBC22B-57F5-8042-871E-80815851E294}"/>
    <dgm:cxn modelId="{FFCFA723-AE46-3443-9A2A-D481264FCE29}" srcId="{F5B147C9-05BE-8042-A039-068D2B421FA9}" destId="{2B4488C1-16D0-8540-A64B-F68A3DF4C4C4}" srcOrd="2" destOrd="0" parTransId="{24CFAAC3-4157-FF45-AA70-10CCF3564DCC}" sibTransId="{44415402-E1DE-104B-8FA5-7102E0C2658D}"/>
    <dgm:cxn modelId="{0D146825-2817-CB47-8C87-2A5309D76324}" srcId="{2F06D17D-1374-DA49-AB7E-6A833206F9A9}" destId="{B0B1F718-CA77-D04C-936C-E711984F805B}" srcOrd="1" destOrd="0" parTransId="{D0472AC2-A983-DF44-86F7-455B18F7ED60}" sibTransId="{8C810860-6C19-F34A-AC37-2B834EAE3912}"/>
    <dgm:cxn modelId="{2579C22E-285B-7340-A860-C3D970771F19}" srcId="{2F06D17D-1374-DA49-AB7E-6A833206F9A9}" destId="{ACC81274-A98D-4448-BC3A-0D16FA7A98CA}" srcOrd="2" destOrd="0" parTransId="{7E85E853-8F20-FF46-A638-FC4E1639964C}" sibTransId="{77DA7ACC-6403-BF43-ABE6-F45D01A042ED}"/>
    <dgm:cxn modelId="{7B32703D-1958-8946-A54D-A98FC82F16F1}" srcId="{2F06D17D-1374-DA49-AB7E-6A833206F9A9}" destId="{DA2258CC-5209-8548-A675-B59E23007F45}" srcOrd="4" destOrd="0" parTransId="{A7968897-E8AE-0F49-941C-1F7F4052CD1D}" sibTransId="{9046D614-D40B-884D-AD1C-E03395CD29C9}"/>
    <dgm:cxn modelId="{7294825D-C69D-B540-91A6-4AD4964187CB}" type="presOf" srcId="{0BF1843A-A2F7-1C4A-8746-92D4E6292117}" destId="{3DDBA593-3A1F-384E-841F-004B56AA5D19}" srcOrd="0" destOrd="0" presId="urn:microsoft.com/office/officeart/2005/8/layout/hList1"/>
    <dgm:cxn modelId="{F4187260-CFB8-3F4A-85ED-CC985AF854BD}" type="presOf" srcId="{677F75E8-63AE-E84D-8D2E-465FF841B0B1}" destId="{C7495A23-19DA-904C-8D75-2C42A6B32DB6}" srcOrd="0" destOrd="3" presId="urn:microsoft.com/office/officeart/2005/8/layout/hList1"/>
    <dgm:cxn modelId="{6C4B7C61-5E7F-8943-8B39-6808767BB224}" srcId="{0BF1843A-A2F7-1C4A-8746-92D4E6292117}" destId="{6A9AF275-157A-C548-9489-3533DA7CB5D4}" srcOrd="3" destOrd="0" parTransId="{FD42E98C-2715-864E-8DB5-167136AD04D2}" sibTransId="{ED73D2AD-6924-3C4D-90BD-3E810B8EE160}"/>
    <dgm:cxn modelId="{F94FBC41-A967-2846-9721-9A5E10030AB4}" type="presOf" srcId="{15350C8B-7CBC-B74D-B106-324098AD540A}" destId="{30B7C8F9-FFBD-CC43-9010-1F3DE00F86A7}" srcOrd="0" destOrd="0" presId="urn:microsoft.com/office/officeart/2005/8/layout/hList1"/>
    <dgm:cxn modelId="{06238C68-10E6-2E47-A9B7-2958F63E5DF8}" type="presOf" srcId="{B0B1F718-CA77-D04C-936C-E711984F805B}" destId="{C7495A23-19DA-904C-8D75-2C42A6B32DB6}" srcOrd="0" destOrd="1" presId="urn:microsoft.com/office/officeart/2005/8/layout/hList1"/>
    <dgm:cxn modelId="{BA2BD849-59CC-1648-B25E-D08AF259876F}" srcId="{F5B147C9-05BE-8042-A039-068D2B421FA9}" destId="{2F06D17D-1374-DA49-AB7E-6A833206F9A9}" srcOrd="0" destOrd="0" parTransId="{09A70D6F-2655-A843-9628-9FAA27A4910A}" sibTransId="{D8F50B2F-273E-B341-954B-94A972594813}"/>
    <dgm:cxn modelId="{4A4C0D6E-B95D-4C45-ADA6-7066AB1FC343}" type="presOf" srcId="{21E65939-725D-834A-82A5-F9F349D911CB}" destId="{30B7C8F9-FFBD-CC43-9010-1F3DE00F86A7}" srcOrd="0" destOrd="2" presId="urn:microsoft.com/office/officeart/2005/8/layout/hList1"/>
    <dgm:cxn modelId="{07DAE373-E7FD-4EE0-B027-33779626534F}" type="presOf" srcId="{205D1031-B1B7-0645-AFD8-2727EC101BA2}" destId="{1952B5BF-F722-0047-86FF-7B61EF2ED084}" srcOrd="0" destOrd="4" presId="urn:microsoft.com/office/officeart/2005/8/layout/hList1"/>
    <dgm:cxn modelId="{9181E474-C182-E542-A955-1C3730491472}" type="presOf" srcId="{F5B147C9-05BE-8042-A039-068D2B421FA9}" destId="{F7622948-E0EA-114E-861E-601F92261A53}" srcOrd="0" destOrd="0" presId="urn:microsoft.com/office/officeart/2005/8/layout/hList1"/>
    <dgm:cxn modelId="{8FDA375A-95C8-894E-9673-0FAABE59ECAF}" srcId="{0BF1843A-A2F7-1C4A-8746-92D4E6292117}" destId="{9F12304F-F7A3-C144-9463-1D5533C7D86D}" srcOrd="1" destOrd="0" parTransId="{AE110DB6-9BBC-9241-BDDA-7D2158FA35AD}" sibTransId="{D0760D46-551E-224D-87A7-6837F9681019}"/>
    <dgm:cxn modelId="{09D5157E-736F-4D41-8A3A-6281BDD3FED6}" type="presOf" srcId="{8327E308-E709-674B-B826-DE03F7BBEA8A}" destId="{30B7C8F9-FFBD-CC43-9010-1F3DE00F86A7}" srcOrd="0" destOrd="1" presId="urn:microsoft.com/office/officeart/2005/8/layout/hList1"/>
    <dgm:cxn modelId="{684FB983-D4AB-6B42-8315-81C44A3D2D6A}" srcId="{2F06D17D-1374-DA49-AB7E-6A833206F9A9}" destId="{677F75E8-63AE-E84D-8D2E-465FF841B0B1}" srcOrd="3" destOrd="0" parTransId="{5D6DC522-B838-2340-916C-887D147386CE}" sibTransId="{639D4C2D-575A-804B-9558-0640A9D28C7C}"/>
    <dgm:cxn modelId="{F30A0189-42FF-4792-9358-7067C1A82CD0}" type="presOf" srcId="{A5FA8C1C-BE32-1941-8AD3-35A65312EC1D}" destId="{30B7C8F9-FFBD-CC43-9010-1F3DE00F86A7}" srcOrd="0" destOrd="3" presId="urn:microsoft.com/office/officeart/2005/8/layout/hList1"/>
    <dgm:cxn modelId="{E0AF5B8F-2FF5-4041-8AE4-78E716CBFB75}" srcId="{F5B147C9-05BE-8042-A039-068D2B421FA9}" destId="{0BF1843A-A2F7-1C4A-8746-92D4E6292117}" srcOrd="1" destOrd="0" parTransId="{7F5FF368-F2AA-EE46-BE6F-E57E3D4EC75D}" sibTransId="{B4EEB28F-8FAF-7846-B679-5F6B63F23038}"/>
    <dgm:cxn modelId="{5E526B98-4022-4A54-996C-9819C8383F93}" type="presOf" srcId="{97429A82-19D2-6E4B-8770-99567D478E3B}" destId="{30B7C8F9-FFBD-CC43-9010-1F3DE00F86A7}" srcOrd="0" destOrd="5" presId="urn:microsoft.com/office/officeart/2005/8/layout/hList1"/>
    <dgm:cxn modelId="{680B2F9D-C522-A542-B83F-D7D9414F4931}" type="presOf" srcId="{ACC81274-A98D-4448-BC3A-0D16FA7A98CA}" destId="{C7495A23-19DA-904C-8D75-2C42A6B32DB6}" srcOrd="0" destOrd="2" presId="urn:microsoft.com/office/officeart/2005/8/layout/hList1"/>
    <dgm:cxn modelId="{A4D638A9-DA83-42B3-900C-F6F49C883B9B}" srcId="{2B4488C1-16D0-8540-A64B-F68A3DF4C4C4}" destId="{16CC2BF3-3E5F-6F4A-AEEC-291DCF15B035}" srcOrd="4" destOrd="0" parTransId="{7A2C4595-7063-A04A-AA4C-82AEE16B5876}" sibTransId="{09B3FB88-1293-A043-B01E-934C7B48BF62}"/>
    <dgm:cxn modelId="{C0A194B4-0A61-420F-A94D-67C5FE416ABA}" srcId="{0BF1843A-A2F7-1C4A-8746-92D4E6292117}" destId="{205D1031-B1B7-0645-AFD8-2727EC101BA2}" srcOrd="4" destOrd="0" parTransId="{F2C44BBC-240D-3649-8815-5BD647277639}" sibTransId="{190C88ED-232C-4A44-8AF6-1DA82BB0125B}"/>
    <dgm:cxn modelId="{686928BA-E0F5-7145-B064-EDE6DB9C892C}" type="presOf" srcId="{DA2258CC-5209-8548-A675-B59E23007F45}" destId="{C7495A23-19DA-904C-8D75-2C42A6B32DB6}" srcOrd="0" destOrd="4" presId="urn:microsoft.com/office/officeart/2005/8/layout/hList1"/>
    <dgm:cxn modelId="{186DCBBF-DC24-2F4A-9FED-8C2AA62C97E9}" srcId="{2B4488C1-16D0-8540-A64B-F68A3DF4C4C4}" destId="{21E65939-725D-834A-82A5-F9F349D911CB}" srcOrd="2" destOrd="0" parTransId="{C570E565-DB33-244C-B9F8-D48F6FF8F0ED}" sibTransId="{554F02E4-A8EA-904A-AF2C-C0FF8AE2A9DF}"/>
    <dgm:cxn modelId="{CD0B9AC1-3D92-6243-A437-9723D964DD7A}" type="presOf" srcId="{2F06D17D-1374-DA49-AB7E-6A833206F9A9}" destId="{6E4DDA5F-6F07-FA4A-ACC9-F1C9220CDCEF}" srcOrd="0" destOrd="0" presId="urn:microsoft.com/office/officeart/2005/8/layout/hList1"/>
    <dgm:cxn modelId="{918578CB-FDE6-8A4F-BA33-5A996D374355}" srcId="{0BF1843A-A2F7-1C4A-8746-92D4E6292117}" destId="{B35894A4-C130-F647-A66C-FD4C945B4252}" srcOrd="2" destOrd="0" parTransId="{49CEA228-4DD0-DE48-8AF3-84F6B1379A63}" sibTransId="{56396E2B-78BD-6243-9E3D-031640ACF9FB}"/>
    <dgm:cxn modelId="{DF0905CD-AB7B-7040-9F8B-21C2704E8AA3}" type="presOf" srcId="{601AB21C-CB25-4148-8245-125940312C21}" destId="{1952B5BF-F722-0047-86FF-7B61EF2ED084}" srcOrd="0" destOrd="0" presId="urn:microsoft.com/office/officeart/2005/8/layout/hList1"/>
    <dgm:cxn modelId="{157446CF-8EF1-5641-B976-BB7BC1F9B891}" type="presOf" srcId="{9F12304F-F7A3-C144-9463-1D5533C7D86D}" destId="{1952B5BF-F722-0047-86FF-7B61EF2ED084}" srcOrd="0" destOrd="1" presId="urn:microsoft.com/office/officeart/2005/8/layout/hList1"/>
    <dgm:cxn modelId="{A985FFD1-01A4-DF42-B251-279D8057D90C}" type="presOf" srcId="{B01D5736-D452-F046-9373-3F740DEBEB17}" destId="{C7495A23-19DA-904C-8D75-2C42A6B32DB6}" srcOrd="0" destOrd="0" presId="urn:microsoft.com/office/officeart/2005/8/layout/hList1"/>
    <dgm:cxn modelId="{23203FE2-5187-4747-AA12-916B7FE62693}" srcId="{2F06D17D-1374-DA49-AB7E-6A833206F9A9}" destId="{B01D5736-D452-F046-9373-3F740DEBEB17}" srcOrd="0" destOrd="0" parTransId="{0601C327-28DB-544B-9449-3CF86E8AA2E4}" sibTransId="{55E2BDD2-07FF-F341-BB1C-16A2779E7334}"/>
    <dgm:cxn modelId="{966EE6E5-CA93-1E45-8601-44BE6A7C1E0B}" srcId="{0BF1843A-A2F7-1C4A-8746-92D4E6292117}" destId="{601AB21C-CB25-4148-8245-125940312C21}" srcOrd="0" destOrd="0" parTransId="{B0B3D349-F7AB-FC42-835F-F0215DCE6E6E}" sibTransId="{D57C14B1-A461-B94F-8869-82B16E908129}"/>
    <dgm:cxn modelId="{59C3FDE6-4292-4304-9AE3-71D6196284B7}" type="presOf" srcId="{16CC2BF3-3E5F-6F4A-AEEC-291DCF15B035}" destId="{30B7C8F9-FFBD-CC43-9010-1F3DE00F86A7}" srcOrd="0" destOrd="4" presId="urn:microsoft.com/office/officeart/2005/8/layout/hList1"/>
    <dgm:cxn modelId="{8CA492F9-D3A9-4EB1-9E39-D3F0DBB56085}" srcId="{2B4488C1-16D0-8540-A64B-F68A3DF4C4C4}" destId="{97429A82-19D2-6E4B-8770-99567D478E3B}" srcOrd="5" destOrd="0" parTransId="{74E27DDF-5A4F-7449-AE30-5E3B44ECEDC5}" sibTransId="{C95662F8-EE6A-EB48-9F50-4B7DD229F5B2}"/>
    <dgm:cxn modelId="{BE89DEFD-F4B0-7A40-818F-4099FB5FAABF}" type="presOf" srcId="{6A9AF275-157A-C548-9489-3533DA7CB5D4}" destId="{1952B5BF-F722-0047-86FF-7B61EF2ED084}" srcOrd="0" destOrd="3" presId="urn:microsoft.com/office/officeart/2005/8/layout/hList1"/>
    <dgm:cxn modelId="{8535CF6E-337A-5047-BDEC-01BC990EDB1E}" type="presParOf" srcId="{F7622948-E0EA-114E-861E-601F92261A53}" destId="{DE5B5846-7BB8-C145-9FEB-5BFB0245DB2D}" srcOrd="0" destOrd="0" presId="urn:microsoft.com/office/officeart/2005/8/layout/hList1"/>
    <dgm:cxn modelId="{D981C752-5836-7841-BCCE-B492FADF2273}" type="presParOf" srcId="{DE5B5846-7BB8-C145-9FEB-5BFB0245DB2D}" destId="{6E4DDA5F-6F07-FA4A-ACC9-F1C9220CDCEF}" srcOrd="0" destOrd="0" presId="urn:microsoft.com/office/officeart/2005/8/layout/hList1"/>
    <dgm:cxn modelId="{EF3317CE-33C0-174E-ADB4-9669366AA395}" type="presParOf" srcId="{DE5B5846-7BB8-C145-9FEB-5BFB0245DB2D}" destId="{C7495A23-19DA-904C-8D75-2C42A6B32DB6}" srcOrd="1" destOrd="0" presId="urn:microsoft.com/office/officeart/2005/8/layout/hList1"/>
    <dgm:cxn modelId="{A29989FB-BAF3-4E4D-B5C3-4C0494EED6E9}" type="presParOf" srcId="{F7622948-E0EA-114E-861E-601F92261A53}" destId="{CED02572-A9E8-F347-A53B-AD83367FE2EE}" srcOrd="1" destOrd="0" presId="urn:microsoft.com/office/officeart/2005/8/layout/hList1"/>
    <dgm:cxn modelId="{B10C931B-1C5C-9549-94FC-0DBA8333EEA1}" type="presParOf" srcId="{F7622948-E0EA-114E-861E-601F92261A53}" destId="{744F9859-0B63-9D4C-BB5E-C53F28084963}" srcOrd="2" destOrd="0" presId="urn:microsoft.com/office/officeart/2005/8/layout/hList1"/>
    <dgm:cxn modelId="{737F4280-9C55-8249-A385-00D49C8FE743}" type="presParOf" srcId="{744F9859-0B63-9D4C-BB5E-C53F28084963}" destId="{3DDBA593-3A1F-384E-841F-004B56AA5D19}" srcOrd="0" destOrd="0" presId="urn:microsoft.com/office/officeart/2005/8/layout/hList1"/>
    <dgm:cxn modelId="{40A31C56-545C-0344-A7D6-1BD85E094B72}" type="presParOf" srcId="{744F9859-0B63-9D4C-BB5E-C53F28084963}" destId="{1952B5BF-F722-0047-86FF-7B61EF2ED084}" srcOrd="1" destOrd="0" presId="urn:microsoft.com/office/officeart/2005/8/layout/hList1"/>
    <dgm:cxn modelId="{017162A7-6E7B-734F-99A5-5F3199533E09}" type="presParOf" srcId="{F7622948-E0EA-114E-861E-601F92261A53}" destId="{327E7938-2830-3D46-816B-E1C85DB14662}" srcOrd="3" destOrd="0" presId="urn:microsoft.com/office/officeart/2005/8/layout/hList1"/>
    <dgm:cxn modelId="{2B739829-F0CD-B84F-B18B-2AD87FB9AC24}" type="presParOf" srcId="{F7622948-E0EA-114E-861E-601F92261A53}" destId="{FDCDA45A-EF56-294A-8894-30AEEF0FBA4D}" srcOrd="4" destOrd="0" presId="urn:microsoft.com/office/officeart/2005/8/layout/hList1"/>
    <dgm:cxn modelId="{B2E383F8-6A4F-0047-8DD6-BE00B9529FE7}" type="presParOf" srcId="{FDCDA45A-EF56-294A-8894-30AEEF0FBA4D}" destId="{6CA38FFD-1454-F745-A8EA-FC636028D97C}" srcOrd="0" destOrd="0" presId="urn:microsoft.com/office/officeart/2005/8/layout/hList1"/>
    <dgm:cxn modelId="{C3A29C56-A7FA-0C47-966C-C75D48D77EDA}" type="presParOf" srcId="{FDCDA45A-EF56-294A-8894-30AEEF0FBA4D}" destId="{30B7C8F9-FFBD-CC43-9010-1F3DE00F86A7}"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E4DDA5F-6F07-FA4A-ACC9-F1C9220CDCEF}">
      <dsp:nvSpPr>
        <dsp:cNvPr id="0" name=""/>
        <dsp:cNvSpPr/>
      </dsp:nvSpPr>
      <dsp:spPr>
        <a:xfrm>
          <a:off x="3356" y="18559"/>
          <a:ext cx="3272414" cy="547200"/>
        </a:xfrm>
        <a:prstGeom prst="rect">
          <a:avLst/>
        </a:prstGeom>
        <a:solidFill>
          <a:schemeClr val="accent1">
            <a:lumMod val="20000"/>
            <a:lumOff val="80000"/>
          </a:schemeClr>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marL="0" lvl="0" indent="0" algn="ctr" defTabSz="889000">
            <a:lnSpc>
              <a:spcPct val="90000"/>
            </a:lnSpc>
            <a:spcBef>
              <a:spcPct val="0"/>
            </a:spcBef>
            <a:spcAft>
              <a:spcPct val="35000"/>
            </a:spcAft>
            <a:buNone/>
          </a:pPr>
          <a:r>
            <a:rPr lang="en-US" sz="2000" b="1" kern="1200">
              <a:solidFill>
                <a:srgbClr val="003C65"/>
              </a:solidFill>
              <a:latin typeface="Verdana" panose="020B0604030504040204" pitchFamily="34" charset="0"/>
              <a:ea typeface="Verdana" panose="020B0604030504040204" pitchFamily="34" charset="0"/>
              <a:cs typeface="Verdana" panose="020B0604030504040204" pitchFamily="34" charset="0"/>
            </a:rPr>
            <a:t>Predisposing</a:t>
          </a:r>
        </a:p>
      </dsp:txBody>
      <dsp:txXfrm>
        <a:off x="3356" y="18559"/>
        <a:ext cx="3272414" cy="547200"/>
      </dsp:txXfrm>
    </dsp:sp>
    <dsp:sp modelId="{C7495A23-19DA-904C-8D75-2C42A6B32DB6}">
      <dsp:nvSpPr>
        <dsp:cNvPr id="0" name=""/>
        <dsp:cNvSpPr/>
      </dsp:nvSpPr>
      <dsp:spPr>
        <a:xfrm>
          <a:off x="3356" y="565759"/>
          <a:ext cx="3272414" cy="4342514"/>
        </a:xfrm>
        <a:prstGeom prst="rect">
          <a:avLst/>
        </a:prstGeom>
        <a:solidFill>
          <a:srgbClr val="F6F8FC">
            <a:alpha val="90000"/>
          </a:srgbClr>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endParaRPr lang="en-US" sz="2000" kern="1200" dirty="0">
            <a:solidFill>
              <a:srgbClr val="003C65"/>
            </a:solidFill>
            <a:latin typeface="Verdana" panose="020B0604030504040204" pitchFamily="34" charset="0"/>
            <a:ea typeface="Verdana" panose="020B0604030504040204" pitchFamily="34" charset="0"/>
            <a:cs typeface="Verdana" panose="020B0604030504040204" pitchFamily="34" charset="0"/>
          </a:endParaRPr>
        </a:p>
        <a:p>
          <a:pPr marL="228600" lvl="1" indent="-228600" algn="l" defTabSz="889000">
            <a:lnSpc>
              <a:spcPct val="90000"/>
            </a:lnSpc>
            <a:spcBef>
              <a:spcPct val="0"/>
            </a:spcBef>
            <a:spcAft>
              <a:spcPct val="15000"/>
            </a:spcAft>
            <a:buChar char="•"/>
          </a:pPr>
          <a:endParaRPr lang="en-US" sz="2000" kern="1200">
            <a:solidFill>
              <a:srgbClr val="003C65"/>
            </a:solidFill>
            <a:latin typeface="Verdana" panose="020B0604030504040204" pitchFamily="34" charset="0"/>
            <a:ea typeface="Verdana" panose="020B0604030504040204" pitchFamily="34" charset="0"/>
            <a:cs typeface="Verdana" panose="020B0604030504040204" pitchFamily="34" charset="0"/>
          </a:endParaRPr>
        </a:p>
        <a:p>
          <a:pPr marL="228600" lvl="1" indent="-228600" algn="l" defTabSz="889000">
            <a:lnSpc>
              <a:spcPct val="90000"/>
            </a:lnSpc>
            <a:spcBef>
              <a:spcPct val="0"/>
            </a:spcBef>
            <a:spcAft>
              <a:spcPct val="15000"/>
            </a:spcAft>
            <a:buChar char="•"/>
          </a:pPr>
          <a:endParaRPr lang="en-US" sz="2000" kern="1200" dirty="0">
            <a:solidFill>
              <a:srgbClr val="003C65"/>
            </a:solidFill>
            <a:latin typeface="Verdana" panose="020B0604030504040204" pitchFamily="34" charset="0"/>
            <a:ea typeface="Verdana" panose="020B0604030504040204" pitchFamily="34" charset="0"/>
            <a:cs typeface="Verdana" panose="020B0604030504040204" pitchFamily="34" charset="0"/>
          </a:endParaRPr>
        </a:p>
        <a:p>
          <a:pPr marL="228600" lvl="1" indent="-228600" algn="l" defTabSz="889000">
            <a:lnSpc>
              <a:spcPct val="90000"/>
            </a:lnSpc>
            <a:spcBef>
              <a:spcPct val="0"/>
            </a:spcBef>
            <a:spcAft>
              <a:spcPct val="15000"/>
            </a:spcAft>
            <a:buChar char="•"/>
          </a:pPr>
          <a:endParaRPr lang="en-US" sz="2000" kern="1200" dirty="0">
            <a:solidFill>
              <a:srgbClr val="003C65"/>
            </a:solidFill>
            <a:latin typeface="Verdana" panose="020B0604030504040204" pitchFamily="34" charset="0"/>
            <a:ea typeface="Verdana" panose="020B0604030504040204" pitchFamily="34" charset="0"/>
            <a:cs typeface="Verdana" panose="020B0604030504040204" pitchFamily="34" charset="0"/>
          </a:endParaRPr>
        </a:p>
        <a:p>
          <a:pPr marL="228600" lvl="1" indent="-228600" algn="l" defTabSz="889000">
            <a:lnSpc>
              <a:spcPct val="90000"/>
            </a:lnSpc>
            <a:spcBef>
              <a:spcPct val="0"/>
            </a:spcBef>
            <a:spcAft>
              <a:spcPct val="15000"/>
            </a:spcAft>
            <a:buChar char="•"/>
          </a:pPr>
          <a:endParaRPr lang="en-US" sz="2000" kern="1200" dirty="0">
            <a:solidFill>
              <a:srgbClr val="003C65"/>
            </a:solidFill>
            <a:latin typeface="Verdana" panose="020B0604030504040204" pitchFamily="34" charset="0"/>
            <a:ea typeface="Verdana" panose="020B0604030504040204" pitchFamily="34" charset="0"/>
            <a:cs typeface="Verdana" panose="020B0604030504040204" pitchFamily="34" charset="0"/>
          </a:endParaRPr>
        </a:p>
        <a:p>
          <a:pPr marL="228600" lvl="1" indent="-228600" algn="l" defTabSz="889000">
            <a:lnSpc>
              <a:spcPct val="90000"/>
            </a:lnSpc>
            <a:spcBef>
              <a:spcPct val="0"/>
            </a:spcBef>
            <a:spcAft>
              <a:spcPct val="15000"/>
            </a:spcAft>
            <a:buChar char="•"/>
          </a:pPr>
          <a:r>
            <a:rPr lang="en-US" sz="2000" kern="1200" dirty="0">
              <a:solidFill>
                <a:srgbClr val="003C65"/>
              </a:solidFill>
              <a:latin typeface="Verdana" panose="020B0604030504040204" pitchFamily="34" charset="0"/>
              <a:ea typeface="Verdana" panose="020B0604030504040204" pitchFamily="34" charset="0"/>
              <a:cs typeface="Arial" panose="020B0604020202020204" pitchFamily="34" charset="0"/>
            </a:rPr>
            <a:t>MOUD health beliefs</a:t>
          </a:r>
          <a:endParaRPr lang="en-US" sz="2000" kern="1200" dirty="0">
            <a:solidFill>
              <a:srgbClr val="003C65"/>
            </a:solidFill>
            <a:latin typeface="Verdana" panose="020B0604030504040204" pitchFamily="34" charset="0"/>
            <a:ea typeface="Verdana" panose="020B0604030504040204" pitchFamily="34" charset="0"/>
            <a:cs typeface="Verdana" panose="020B0604030504040204" pitchFamily="34" charset="0"/>
          </a:endParaRPr>
        </a:p>
      </dsp:txBody>
      <dsp:txXfrm>
        <a:off x="3356" y="565759"/>
        <a:ext cx="3272414" cy="4342514"/>
      </dsp:txXfrm>
    </dsp:sp>
    <dsp:sp modelId="{3DDBA593-3A1F-384E-841F-004B56AA5D19}">
      <dsp:nvSpPr>
        <dsp:cNvPr id="0" name=""/>
        <dsp:cNvSpPr/>
      </dsp:nvSpPr>
      <dsp:spPr>
        <a:xfrm>
          <a:off x="3733909" y="18559"/>
          <a:ext cx="3272414" cy="547200"/>
        </a:xfrm>
        <a:prstGeom prst="rect">
          <a:avLst/>
        </a:prstGeom>
        <a:solidFill>
          <a:schemeClr val="accent1">
            <a:lumMod val="20000"/>
            <a:lumOff val="80000"/>
          </a:schemeClr>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marL="0" lvl="0" indent="0" algn="ctr" defTabSz="889000">
            <a:lnSpc>
              <a:spcPct val="90000"/>
            </a:lnSpc>
            <a:spcBef>
              <a:spcPct val="0"/>
            </a:spcBef>
            <a:spcAft>
              <a:spcPct val="35000"/>
            </a:spcAft>
            <a:buNone/>
          </a:pPr>
          <a:r>
            <a:rPr lang="en-US" sz="2000" b="1" kern="1200">
              <a:solidFill>
                <a:srgbClr val="003C65"/>
              </a:solidFill>
              <a:latin typeface="Verdana" panose="020B0604030504040204" pitchFamily="34" charset="0"/>
              <a:ea typeface="Verdana" panose="020B0604030504040204" pitchFamily="34" charset="0"/>
              <a:cs typeface="Verdana" panose="020B0604030504040204" pitchFamily="34" charset="0"/>
            </a:rPr>
            <a:t>Need</a:t>
          </a:r>
        </a:p>
      </dsp:txBody>
      <dsp:txXfrm>
        <a:off x="3733909" y="18559"/>
        <a:ext cx="3272414" cy="547200"/>
      </dsp:txXfrm>
    </dsp:sp>
    <dsp:sp modelId="{1952B5BF-F722-0047-86FF-7B61EF2ED084}">
      <dsp:nvSpPr>
        <dsp:cNvPr id="0" name=""/>
        <dsp:cNvSpPr/>
      </dsp:nvSpPr>
      <dsp:spPr>
        <a:xfrm>
          <a:off x="3733909" y="565759"/>
          <a:ext cx="3272414" cy="4342514"/>
        </a:xfrm>
        <a:prstGeom prst="rect">
          <a:avLst/>
        </a:prstGeom>
        <a:solidFill>
          <a:srgbClr val="F6F8FC">
            <a:alpha val="90000"/>
          </a:srgbClr>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7348" tIns="117348" rIns="156464" bIns="176022" numCol="1" spcCol="1270" anchor="t" anchorCtr="0">
          <a:noAutofit/>
        </a:bodyPr>
        <a:lstStyle/>
        <a:p>
          <a:pPr marL="228600" lvl="1" indent="-228600" algn="l" defTabSz="977900">
            <a:lnSpc>
              <a:spcPct val="90000"/>
            </a:lnSpc>
            <a:spcBef>
              <a:spcPct val="0"/>
            </a:spcBef>
            <a:spcAft>
              <a:spcPct val="15000"/>
            </a:spcAft>
            <a:buChar char="•"/>
          </a:pPr>
          <a:endParaRPr lang="en-US" sz="2200" kern="1200" dirty="0">
            <a:solidFill>
              <a:srgbClr val="003C65"/>
            </a:solidFill>
            <a:latin typeface="Verdana" panose="020B0604030504040204" pitchFamily="34" charset="0"/>
            <a:ea typeface="Verdana" panose="020B0604030504040204" pitchFamily="34" charset="0"/>
            <a:cs typeface="Verdana" panose="020B0604030504040204" pitchFamily="34" charset="0"/>
          </a:endParaRPr>
        </a:p>
        <a:p>
          <a:pPr marL="228600" lvl="1" indent="-228600" algn="l" defTabSz="977900">
            <a:lnSpc>
              <a:spcPct val="90000"/>
            </a:lnSpc>
            <a:spcBef>
              <a:spcPct val="0"/>
            </a:spcBef>
            <a:spcAft>
              <a:spcPct val="15000"/>
            </a:spcAft>
            <a:buChar char="•"/>
          </a:pPr>
          <a:r>
            <a:rPr lang="en-US" sz="2200" kern="1200" dirty="0">
              <a:solidFill>
                <a:srgbClr val="003C65"/>
              </a:solidFill>
              <a:latin typeface="Verdana" panose="020B0604030504040204" pitchFamily="34" charset="0"/>
              <a:ea typeface="Verdana" panose="020B0604030504040204" pitchFamily="34" charset="0"/>
              <a:cs typeface="Arial" panose="020B0604020202020204" pitchFamily="34" charset="0"/>
            </a:rPr>
            <a:t>Fractured relationships</a:t>
          </a:r>
          <a:endParaRPr lang="en-US" sz="2200" kern="1200" dirty="0">
            <a:solidFill>
              <a:srgbClr val="003C65"/>
            </a:solidFill>
            <a:latin typeface="Verdana" panose="020B0604030504040204" pitchFamily="34" charset="0"/>
            <a:ea typeface="Verdana" panose="020B0604030504040204" pitchFamily="34" charset="0"/>
            <a:cs typeface="Verdana" panose="020B0604030504040204" pitchFamily="34" charset="0"/>
          </a:endParaRPr>
        </a:p>
        <a:p>
          <a:pPr marL="228600" lvl="1" indent="-228600" algn="l" defTabSz="977900">
            <a:lnSpc>
              <a:spcPct val="90000"/>
            </a:lnSpc>
            <a:spcBef>
              <a:spcPct val="0"/>
            </a:spcBef>
            <a:spcAft>
              <a:spcPct val="15000"/>
            </a:spcAft>
            <a:buChar char="•"/>
          </a:pPr>
          <a:r>
            <a:rPr lang="en-US" sz="2200" kern="1200" dirty="0">
              <a:solidFill>
                <a:srgbClr val="003C65"/>
              </a:solidFill>
              <a:latin typeface="Verdana" panose="020B0604030504040204" pitchFamily="34" charset="0"/>
              <a:ea typeface="Verdana" panose="020B0604030504040204" pitchFamily="34" charset="0"/>
              <a:cs typeface="Arial" panose="020B0604020202020204" pitchFamily="34" charset="0"/>
            </a:rPr>
            <a:t>Addressing health needs</a:t>
          </a:r>
        </a:p>
        <a:p>
          <a:pPr marL="228600" lvl="1" indent="-228600" algn="l" defTabSz="977900">
            <a:lnSpc>
              <a:spcPct val="90000"/>
            </a:lnSpc>
            <a:spcBef>
              <a:spcPct val="0"/>
            </a:spcBef>
            <a:spcAft>
              <a:spcPct val="15000"/>
            </a:spcAft>
            <a:buChar char="•"/>
          </a:pPr>
          <a:r>
            <a:rPr lang="en-US" sz="2200" kern="1200" dirty="0">
              <a:solidFill>
                <a:srgbClr val="003C65"/>
              </a:solidFill>
              <a:latin typeface="Verdana" panose="020B0604030504040204" pitchFamily="34" charset="0"/>
              <a:ea typeface="Verdana" panose="020B0604030504040204" pitchFamily="34" charset="0"/>
              <a:cs typeface="Arial" panose="020B0604020202020204" pitchFamily="34" charset="0"/>
            </a:rPr>
            <a:t>Fear of overdose</a:t>
          </a:r>
        </a:p>
        <a:p>
          <a:pPr marL="228600" lvl="1" indent="-228600" algn="l" defTabSz="977900">
            <a:lnSpc>
              <a:spcPct val="90000"/>
            </a:lnSpc>
            <a:spcBef>
              <a:spcPct val="0"/>
            </a:spcBef>
            <a:spcAft>
              <a:spcPct val="15000"/>
            </a:spcAft>
            <a:buChar char="•"/>
          </a:pPr>
          <a:r>
            <a:rPr lang="en-US" sz="2200" kern="1200">
              <a:solidFill>
                <a:srgbClr val="003C65"/>
              </a:solidFill>
              <a:latin typeface="Verdana" panose="020B0604030504040204" pitchFamily="34" charset="0"/>
              <a:ea typeface="Verdana" panose="020B0604030504040204" pitchFamily="34" charset="0"/>
              <a:cs typeface="Arial" panose="020B0604020202020204" pitchFamily="34" charset="0"/>
            </a:rPr>
            <a:t>Financial resources spent on drugs</a:t>
          </a:r>
          <a:endParaRPr lang="en-US" sz="2200" kern="1200" dirty="0">
            <a:solidFill>
              <a:srgbClr val="003C65"/>
            </a:solidFill>
            <a:latin typeface="Verdana" panose="020B0604030504040204" pitchFamily="34" charset="0"/>
            <a:ea typeface="Verdana" panose="020B0604030504040204" pitchFamily="34" charset="0"/>
            <a:cs typeface="Arial" panose="020B0604020202020204" pitchFamily="34" charset="0"/>
          </a:endParaRPr>
        </a:p>
        <a:p>
          <a:pPr marL="228600" lvl="1" indent="-228600" algn="l" defTabSz="977900">
            <a:lnSpc>
              <a:spcPct val="90000"/>
            </a:lnSpc>
            <a:spcBef>
              <a:spcPct val="0"/>
            </a:spcBef>
            <a:spcAft>
              <a:spcPct val="15000"/>
            </a:spcAft>
            <a:buChar char="•"/>
          </a:pPr>
          <a:r>
            <a:rPr lang="en-US" sz="2200" kern="1200" dirty="0">
              <a:solidFill>
                <a:srgbClr val="003C65"/>
              </a:solidFill>
              <a:latin typeface="Verdana" panose="020B0604030504040204" pitchFamily="34" charset="0"/>
              <a:ea typeface="Verdana" panose="020B0604030504040204" pitchFamily="34" charset="0"/>
              <a:cs typeface="Arial" panose="020B0604020202020204" pitchFamily="34" charset="0"/>
            </a:rPr>
            <a:t>Legal concerns</a:t>
          </a:r>
        </a:p>
        <a:p>
          <a:pPr marL="228600" lvl="1" indent="-228600" algn="l" defTabSz="977900">
            <a:lnSpc>
              <a:spcPct val="90000"/>
            </a:lnSpc>
            <a:spcBef>
              <a:spcPct val="0"/>
            </a:spcBef>
            <a:spcAft>
              <a:spcPct val="15000"/>
            </a:spcAft>
            <a:buChar char="•"/>
          </a:pPr>
          <a:r>
            <a:rPr lang="en-US" sz="2200" kern="1200" dirty="0">
              <a:solidFill>
                <a:srgbClr val="003C65"/>
              </a:solidFill>
              <a:latin typeface="Verdana" panose="020B0604030504040204" pitchFamily="34" charset="0"/>
              <a:ea typeface="Verdana" panose="020B0604030504040204" pitchFamily="34" charset="0"/>
              <a:cs typeface="Arial" panose="020B0604020202020204" pitchFamily="34" charset="0"/>
            </a:rPr>
            <a:t>Personal motivation</a:t>
          </a:r>
        </a:p>
      </dsp:txBody>
      <dsp:txXfrm>
        <a:off x="3733909" y="565759"/>
        <a:ext cx="3272414" cy="4342514"/>
      </dsp:txXfrm>
    </dsp:sp>
    <dsp:sp modelId="{6CA38FFD-1454-F745-A8EA-FC636028D97C}">
      <dsp:nvSpPr>
        <dsp:cNvPr id="0" name=""/>
        <dsp:cNvSpPr/>
      </dsp:nvSpPr>
      <dsp:spPr>
        <a:xfrm>
          <a:off x="7464461" y="18559"/>
          <a:ext cx="3272414" cy="547200"/>
        </a:xfrm>
        <a:prstGeom prst="rect">
          <a:avLst/>
        </a:prstGeom>
        <a:solidFill>
          <a:schemeClr val="accent1">
            <a:lumMod val="20000"/>
            <a:lumOff val="80000"/>
          </a:schemeClr>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marL="0" lvl="0" indent="0" algn="ctr" defTabSz="889000">
            <a:lnSpc>
              <a:spcPct val="90000"/>
            </a:lnSpc>
            <a:spcBef>
              <a:spcPct val="0"/>
            </a:spcBef>
            <a:spcAft>
              <a:spcPct val="35000"/>
            </a:spcAft>
            <a:buNone/>
          </a:pPr>
          <a:r>
            <a:rPr lang="en-US" sz="2000" b="1" kern="1200">
              <a:solidFill>
                <a:srgbClr val="003C65"/>
              </a:solidFill>
              <a:latin typeface="Verdana" panose="020B0604030504040204" pitchFamily="34" charset="0"/>
              <a:ea typeface="Verdana" panose="020B0604030504040204" pitchFamily="34" charset="0"/>
              <a:cs typeface="Verdana" panose="020B0604030504040204" pitchFamily="34" charset="0"/>
            </a:rPr>
            <a:t>Enabling</a:t>
          </a:r>
          <a:endParaRPr lang="en-US" sz="2000" b="1" kern="1200" dirty="0">
            <a:solidFill>
              <a:srgbClr val="003C65"/>
            </a:solidFill>
            <a:latin typeface="Verdana" panose="020B0604030504040204" pitchFamily="34" charset="0"/>
            <a:ea typeface="Verdana" panose="020B0604030504040204" pitchFamily="34" charset="0"/>
            <a:cs typeface="Verdana" panose="020B0604030504040204" pitchFamily="34" charset="0"/>
          </a:endParaRPr>
        </a:p>
      </dsp:txBody>
      <dsp:txXfrm>
        <a:off x="7464461" y="18559"/>
        <a:ext cx="3272414" cy="547200"/>
      </dsp:txXfrm>
    </dsp:sp>
    <dsp:sp modelId="{30B7C8F9-FFBD-CC43-9010-1F3DE00F86A7}">
      <dsp:nvSpPr>
        <dsp:cNvPr id="0" name=""/>
        <dsp:cNvSpPr/>
      </dsp:nvSpPr>
      <dsp:spPr>
        <a:xfrm>
          <a:off x="7464461" y="565759"/>
          <a:ext cx="3272414" cy="4342514"/>
        </a:xfrm>
        <a:prstGeom prst="rect">
          <a:avLst/>
        </a:prstGeom>
        <a:solidFill>
          <a:srgbClr val="F6F8FC">
            <a:alpha val="90000"/>
          </a:srgbClr>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7348" tIns="117348" rIns="156464" bIns="176022" numCol="1" spcCol="1270" anchor="t" anchorCtr="0">
          <a:noAutofit/>
        </a:bodyPr>
        <a:lstStyle/>
        <a:p>
          <a:pPr marL="228600" lvl="1" indent="-228600" algn="l" defTabSz="977900">
            <a:lnSpc>
              <a:spcPct val="90000"/>
            </a:lnSpc>
            <a:spcBef>
              <a:spcPct val="0"/>
            </a:spcBef>
            <a:spcAft>
              <a:spcPct val="15000"/>
            </a:spcAft>
            <a:buChar char="•"/>
          </a:pPr>
          <a:r>
            <a:rPr lang="en-US" sz="2200" kern="1200" dirty="0">
              <a:solidFill>
                <a:srgbClr val="003C65"/>
              </a:solidFill>
              <a:latin typeface="Verdana" panose="020B0604030504040204" pitchFamily="34" charset="0"/>
              <a:ea typeface="Verdana" panose="020B0604030504040204" pitchFamily="34" charset="0"/>
              <a:cs typeface="Arial" panose="020B0604020202020204" pitchFamily="34" charset="0"/>
            </a:rPr>
            <a:t>Social support</a:t>
          </a:r>
          <a:endParaRPr lang="en-US" sz="2200" kern="1200" dirty="0">
            <a:solidFill>
              <a:srgbClr val="003C65"/>
            </a:solidFill>
            <a:latin typeface="Verdana" panose="020B0604030504040204" pitchFamily="34" charset="0"/>
            <a:ea typeface="Verdana" panose="020B0604030504040204" pitchFamily="34" charset="0"/>
            <a:cs typeface="Verdana" panose="020B0604030504040204" pitchFamily="34" charset="0"/>
          </a:endParaRPr>
        </a:p>
        <a:p>
          <a:pPr marL="228600" lvl="1" indent="-228600" algn="l" defTabSz="977900">
            <a:lnSpc>
              <a:spcPct val="90000"/>
            </a:lnSpc>
            <a:spcBef>
              <a:spcPct val="0"/>
            </a:spcBef>
            <a:spcAft>
              <a:spcPct val="15000"/>
            </a:spcAft>
            <a:buChar char="•"/>
          </a:pPr>
          <a:r>
            <a:rPr lang="en-US" sz="2200" kern="1200">
              <a:solidFill>
                <a:srgbClr val="003C65"/>
              </a:solidFill>
              <a:latin typeface="Verdana" panose="020B0604030504040204" pitchFamily="34" charset="0"/>
              <a:ea typeface="Verdana" panose="020B0604030504040204" pitchFamily="34" charset="0"/>
              <a:cs typeface="Arial" panose="020B0604020202020204" pitchFamily="34" charset="0"/>
            </a:rPr>
            <a:t>Clinic experience</a:t>
          </a:r>
          <a:endParaRPr lang="en-US" sz="2200" kern="1200" dirty="0">
            <a:solidFill>
              <a:srgbClr val="003C65"/>
            </a:solidFill>
            <a:latin typeface="Verdana" panose="020B0604030504040204" pitchFamily="34" charset="0"/>
            <a:ea typeface="Verdana" panose="020B0604030504040204" pitchFamily="34" charset="0"/>
            <a:cs typeface="Arial" panose="020B0604020202020204" pitchFamily="34" charset="0"/>
          </a:endParaRPr>
        </a:p>
        <a:p>
          <a:pPr marL="228600" lvl="1" indent="-228600" algn="l" defTabSz="977900">
            <a:lnSpc>
              <a:spcPct val="90000"/>
            </a:lnSpc>
            <a:spcBef>
              <a:spcPct val="0"/>
            </a:spcBef>
            <a:spcAft>
              <a:spcPct val="15000"/>
            </a:spcAft>
            <a:buChar char="•"/>
          </a:pPr>
          <a:r>
            <a:rPr lang="en-US" sz="2200" kern="1200">
              <a:solidFill>
                <a:srgbClr val="003C65"/>
              </a:solidFill>
              <a:latin typeface="Verdana" panose="020B0604030504040204" pitchFamily="34" charset="0"/>
              <a:ea typeface="Verdana" panose="020B0604030504040204" pitchFamily="34" charset="0"/>
              <a:cs typeface="Arial" panose="020B0604020202020204" pitchFamily="34" charset="0"/>
            </a:rPr>
            <a:t>Low threshold model</a:t>
          </a:r>
          <a:endParaRPr lang="en-US" sz="2200" kern="1200" dirty="0">
            <a:solidFill>
              <a:srgbClr val="003C65"/>
            </a:solidFill>
            <a:latin typeface="Verdana" panose="020B0604030504040204" pitchFamily="34" charset="0"/>
            <a:ea typeface="Verdana" panose="020B0604030504040204" pitchFamily="34" charset="0"/>
            <a:cs typeface="Arial" panose="020B0604020202020204" pitchFamily="34" charset="0"/>
          </a:endParaRPr>
        </a:p>
        <a:p>
          <a:pPr marL="228600" lvl="1" indent="-228600" algn="l" defTabSz="977900">
            <a:lnSpc>
              <a:spcPct val="90000"/>
            </a:lnSpc>
            <a:spcBef>
              <a:spcPct val="0"/>
            </a:spcBef>
            <a:spcAft>
              <a:spcPct val="15000"/>
            </a:spcAft>
            <a:buChar char="•"/>
          </a:pPr>
          <a:r>
            <a:rPr lang="en-US" sz="2200" kern="1200">
              <a:solidFill>
                <a:srgbClr val="003C65"/>
              </a:solidFill>
              <a:latin typeface="Verdana" panose="020B0604030504040204" pitchFamily="34" charset="0"/>
              <a:ea typeface="Verdana" panose="020B0604030504040204" pitchFamily="34" charset="0"/>
              <a:cs typeface="Arial" panose="020B0604020202020204" pitchFamily="34" charset="0"/>
            </a:rPr>
            <a:t>Clinic staff</a:t>
          </a:r>
          <a:endParaRPr lang="en-US" sz="2200" kern="1200" dirty="0">
            <a:solidFill>
              <a:srgbClr val="003C65"/>
            </a:solidFill>
            <a:latin typeface="Verdana" panose="020B0604030504040204" pitchFamily="34" charset="0"/>
            <a:ea typeface="Verdana" panose="020B0604030504040204" pitchFamily="34" charset="0"/>
            <a:cs typeface="Arial" panose="020B0604020202020204" pitchFamily="34" charset="0"/>
          </a:endParaRPr>
        </a:p>
        <a:p>
          <a:pPr marL="228600" lvl="1" indent="-228600" algn="l" defTabSz="977900">
            <a:lnSpc>
              <a:spcPct val="90000"/>
            </a:lnSpc>
            <a:spcBef>
              <a:spcPct val="0"/>
            </a:spcBef>
            <a:spcAft>
              <a:spcPct val="15000"/>
            </a:spcAft>
            <a:buChar char="•"/>
          </a:pPr>
          <a:r>
            <a:rPr lang="en-US" sz="2200" kern="1200" dirty="0">
              <a:solidFill>
                <a:srgbClr val="003C65"/>
              </a:solidFill>
              <a:latin typeface="Verdana" panose="020B0604030504040204" pitchFamily="34" charset="0"/>
              <a:ea typeface="Verdana" panose="020B0604030504040204" pitchFamily="34" charset="0"/>
              <a:cs typeface="Arial" panose="020B0604020202020204" pitchFamily="34" charset="0"/>
            </a:rPr>
            <a:t>Comprehensive care</a:t>
          </a:r>
        </a:p>
        <a:p>
          <a:pPr marL="228600" lvl="1" indent="-228600" algn="l" defTabSz="977900">
            <a:lnSpc>
              <a:spcPct val="90000"/>
            </a:lnSpc>
            <a:spcBef>
              <a:spcPct val="0"/>
            </a:spcBef>
            <a:spcAft>
              <a:spcPct val="15000"/>
            </a:spcAft>
            <a:buChar char="•"/>
          </a:pPr>
          <a:r>
            <a:rPr lang="en-US" sz="2200" kern="1200" dirty="0">
              <a:solidFill>
                <a:srgbClr val="003C65"/>
              </a:solidFill>
              <a:latin typeface="Verdana" panose="020B0604030504040204" pitchFamily="34" charset="0"/>
              <a:ea typeface="Verdana" panose="020B0604030504040204" pitchFamily="34" charset="0"/>
              <a:cs typeface="Arial" panose="020B0604020202020204" pitchFamily="34" charset="0"/>
            </a:rPr>
            <a:t>Mutual help groups</a:t>
          </a:r>
        </a:p>
        <a:p>
          <a:pPr marL="228600" lvl="1" indent="-228600" algn="l" defTabSz="977900">
            <a:lnSpc>
              <a:spcPct val="90000"/>
            </a:lnSpc>
            <a:spcBef>
              <a:spcPct val="0"/>
            </a:spcBef>
            <a:spcAft>
              <a:spcPct val="15000"/>
            </a:spcAft>
            <a:buChar char="•"/>
          </a:pPr>
          <a:r>
            <a:rPr lang="en-US" sz="2200" kern="1200" dirty="0">
              <a:solidFill>
                <a:srgbClr val="003C65"/>
              </a:solidFill>
              <a:latin typeface="Verdana" panose="020B0604030504040204" pitchFamily="34" charset="0"/>
              <a:ea typeface="Verdana" panose="020B0604030504040204" pitchFamily="34" charset="0"/>
              <a:cs typeface="Arial" panose="020B0604020202020204" pitchFamily="34" charset="0"/>
            </a:rPr>
            <a:t>Buprenorphine efficacy</a:t>
          </a:r>
        </a:p>
        <a:p>
          <a:pPr marL="228600" lvl="1" indent="-228600" algn="l" defTabSz="977900">
            <a:lnSpc>
              <a:spcPct val="90000"/>
            </a:lnSpc>
            <a:spcBef>
              <a:spcPct val="0"/>
            </a:spcBef>
            <a:spcAft>
              <a:spcPct val="15000"/>
            </a:spcAft>
            <a:buChar char="•"/>
          </a:pPr>
          <a:r>
            <a:rPr lang="en-US" sz="2200" kern="1200" dirty="0">
              <a:solidFill>
                <a:srgbClr val="003C65"/>
              </a:solidFill>
              <a:latin typeface="Verdana" panose="020B0604030504040204" pitchFamily="34" charset="0"/>
              <a:ea typeface="Verdana" panose="020B0604030504040204" pitchFamily="34" charset="0"/>
              <a:cs typeface="Arial" panose="020B0604020202020204" pitchFamily="34" charset="0"/>
            </a:rPr>
            <a:t>Extended-release buprenorphine</a:t>
          </a:r>
        </a:p>
      </dsp:txBody>
      <dsp:txXfrm>
        <a:off x="7464461" y="565759"/>
        <a:ext cx="3272414" cy="434251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E4DDA5F-6F07-FA4A-ACC9-F1C9220CDCEF}">
      <dsp:nvSpPr>
        <dsp:cNvPr id="0" name=""/>
        <dsp:cNvSpPr/>
      </dsp:nvSpPr>
      <dsp:spPr>
        <a:xfrm>
          <a:off x="3356" y="11522"/>
          <a:ext cx="3272414" cy="1065600"/>
        </a:xfrm>
        <a:prstGeom prst="rect">
          <a:avLst/>
        </a:prstGeom>
        <a:solidFill>
          <a:schemeClr val="accent1">
            <a:lumMod val="20000"/>
            <a:lumOff val="80000"/>
          </a:schemeClr>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marL="0" lvl="0" indent="0" algn="ctr" defTabSz="889000">
            <a:lnSpc>
              <a:spcPct val="90000"/>
            </a:lnSpc>
            <a:spcBef>
              <a:spcPct val="0"/>
            </a:spcBef>
            <a:spcAft>
              <a:spcPct val="35000"/>
            </a:spcAft>
            <a:buNone/>
          </a:pPr>
          <a:r>
            <a:rPr lang="en-US" sz="2000" b="1" kern="1200">
              <a:solidFill>
                <a:srgbClr val="003C65"/>
              </a:solidFill>
              <a:latin typeface="Verdana" panose="020B0604030504040204" pitchFamily="34" charset="0"/>
              <a:ea typeface="Verdana" panose="020B0604030504040204" pitchFamily="34" charset="0"/>
              <a:cs typeface="Verdana" panose="020B0604030504040204" pitchFamily="34" charset="0"/>
            </a:rPr>
            <a:t>Predisposing</a:t>
          </a:r>
        </a:p>
      </dsp:txBody>
      <dsp:txXfrm>
        <a:off x="3356" y="11522"/>
        <a:ext cx="3272414" cy="1065600"/>
      </dsp:txXfrm>
    </dsp:sp>
    <dsp:sp modelId="{C7495A23-19DA-904C-8D75-2C42A6B32DB6}">
      <dsp:nvSpPr>
        <dsp:cNvPr id="0" name=""/>
        <dsp:cNvSpPr/>
      </dsp:nvSpPr>
      <dsp:spPr>
        <a:xfrm>
          <a:off x="3356" y="1077122"/>
          <a:ext cx="3272414" cy="3580166"/>
        </a:xfrm>
        <a:prstGeom prst="rect">
          <a:avLst/>
        </a:prstGeom>
        <a:solidFill>
          <a:srgbClr val="F6F8FC">
            <a:alpha val="90000"/>
          </a:srgbClr>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endParaRPr lang="en-US" sz="2000" kern="1200" dirty="0">
            <a:solidFill>
              <a:srgbClr val="003C65"/>
            </a:solidFill>
            <a:latin typeface="Verdana" panose="020B0604030504040204" pitchFamily="34" charset="0"/>
            <a:ea typeface="Verdana" panose="020B0604030504040204" pitchFamily="34" charset="0"/>
            <a:cs typeface="Verdana" panose="020B0604030504040204" pitchFamily="34" charset="0"/>
          </a:endParaRPr>
        </a:p>
        <a:p>
          <a:pPr marL="228600" lvl="1" indent="-228600" algn="l" defTabSz="889000">
            <a:lnSpc>
              <a:spcPct val="90000"/>
            </a:lnSpc>
            <a:spcBef>
              <a:spcPct val="0"/>
            </a:spcBef>
            <a:spcAft>
              <a:spcPct val="15000"/>
            </a:spcAft>
            <a:buChar char="•"/>
          </a:pPr>
          <a:endParaRPr lang="en-US" sz="2000" kern="1200">
            <a:solidFill>
              <a:srgbClr val="003C65"/>
            </a:solidFill>
            <a:latin typeface="Verdana" panose="020B0604030504040204" pitchFamily="34" charset="0"/>
            <a:ea typeface="Verdana" panose="020B0604030504040204" pitchFamily="34" charset="0"/>
            <a:cs typeface="Verdana" panose="020B0604030504040204" pitchFamily="34" charset="0"/>
          </a:endParaRPr>
        </a:p>
        <a:p>
          <a:pPr marL="228600" lvl="1" indent="-228600" algn="l" defTabSz="889000">
            <a:lnSpc>
              <a:spcPct val="90000"/>
            </a:lnSpc>
            <a:spcBef>
              <a:spcPct val="0"/>
            </a:spcBef>
            <a:spcAft>
              <a:spcPct val="15000"/>
            </a:spcAft>
            <a:buChar char="•"/>
          </a:pPr>
          <a:endParaRPr lang="en-US" sz="2000" kern="1200" dirty="0">
            <a:solidFill>
              <a:srgbClr val="003C65"/>
            </a:solidFill>
            <a:latin typeface="Verdana" panose="020B0604030504040204" pitchFamily="34" charset="0"/>
            <a:ea typeface="Verdana" panose="020B0604030504040204" pitchFamily="34" charset="0"/>
            <a:cs typeface="Verdana" panose="020B0604030504040204" pitchFamily="34" charset="0"/>
          </a:endParaRPr>
        </a:p>
        <a:p>
          <a:pPr marL="228600" lvl="1" indent="-228600" algn="l" defTabSz="889000">
            <a:lnSpc>
              <a:spcPct val="90000"/>
            </a:lnSpc>
            <a:spcBef>
              <a:spcPct val="0"/>
            </a:spcBef>
            <a:spcAft>
              <a:spcPct val="15000"/>
            </a:spcAft>
            <a:buChar char="•"/>
          </a:pPr>
          <a:r>
            <a:rPr lang="en-US" sz="2000" kern="1200" dirty="0">
              <a:solidFill>
                <a:srgbClr val="003C65"/>
              </a:solidFill>
              <a:latin typeface="Verdana" panose="020B0604030504040204" pitchFamily="34" charset="0"/>
              <a:ea typeface="Verdana" panose="020B0604030504040204" pitchFamily="34" charset="0"/>
              <a:cs typeface="Verdana" panose="020B0604030504040204" pitchFamily="34" charset="0"/>
            </a:rPr>
            <a:t>MOUD health beliefs</a:t>
          </a:r>
        </a:p>
        <a:p>
          <a:pPr marL="228600" lvl="1" indent="-228600" algn="l" defTabSz="889000">
            <a:lnSpc>
              <a:spcPct val="90000"/>
            </a:lnSpc>
            <a:spcBef>
              <a:spcPct val="0"/>
            </a:spcBef>
            <a:spcAft>
              <a:spcPct val="15000"/>
            </a:spcAft>
            <a:buChar char="•"/>
          </a:pPr>
          <a:r>
            <a:rPr lang="en-US" sz="2000" kern="1200">
              <a:solidFill>
                <a:srgbClr val="003C65"/>
              </a:solidFill>
              <a:latin typeface="Verdana" panose="020B0604030504040204" pitchFamily="34" charset="0"/>
              <a:ea typeface="Verdana" panose="020B0604030504040204" pitchFamily="34" charset="0"/>
              <a:cs typeface="Verdana" panose="020B0604030504040204" pitchFamily="34" charset="0"/>
            </a:rPr>
            <a:t>Experiences of discrimination and stigma</a:t>
          </a:r>
        </a:p>
      </dsp:txBody>
      <dsp:txXfrm>
        <a:off x="3356" y="1077122"/>
        <a:ext cx="3272414" cy="3580166"/>
      </dsp:txXfrm>
    </dsp:sp>
    <dsp:sp modelId="{3DDBA593-3A1F-384E-841F-004B56AA5D19}">
      <dsp:nvSpPr>
        <dsp:cNvPr id="0" name=""/>
        <dsp:cNvSpPr/>
      </dsp:nvSpPr>
      <dsp:spPr>
        <a:xfrm>
          <a:off x="3733909" y="11522"/>
          <a:ext cx="3272414" cy="1065600"/>
        </a:xfrm>
        <a:prstGeom prst="rect">
          <a:avLst/>
        </a:prstGeom>
        <a:solidFill>
          <a:schemeClr val="accent1">
            <a:lumMod val="20000"/>
            <a:lumOff val="80000"/>
          </a:schemeClr>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marL="0" lvl="0" indent="0" algn="ctr" defTabSz="889000">
            <a:lnSpc>
              <a:spcPct val="90000"/>
            </a:lnSpc>
            <a:spcBef>
              <a:spcPct val="0"/>
            </a:spcBef>
            <a:spcAft>
              <a:spcPct val="35000"/>
            </a:spcAft>
            <a:buNone/>
          </a:pPr>
          <a:r>
            <a:rPr lang="en-US" sz="2000" b="1" kern="1200">
              <a:solidFill>
                <a:srgbClr val="003C65"/>
              </a:solidFill>
              <a:latin typeface="Verdana" panose="020B0604030504040204" pitchFamily="34" charset="0"/>
              <a:ea typeface="Verdana" panose="020B0604030504040204" pitchFamily="34" charset="0"/>
              <a:cs typeface="Verdana" panose="020B0604030504040204" pitchFamily="34" charset="0"/>
            </a:rPr>
            <a:t>Need</a:t>
          </a:r>
        </a:p>
      </dsp:txBody>
      <dsp:txXfrm>
        <a:off x="3733909" y="11522"/>
        <a:ext cx="3272414" cy="1065600"/>
      </dsp:txXfrm>
    </dsp:sp>
    <dsp:sp modelId="{1952B5BF-F722-0047-86FF-7B61EF2ED084}">
      <dsp:nvSpPr>
        <dsp:cNvPr id="0" name=""/>
        <dsp:cNvSpPr/>
      </dsp:nvSpPr>
      <dsp:spPr>
        <a:xfrm>
          <a:off x="3733909" y="1077122"/>
          <a:ext cx="3272414" cy="3580166"/>
        </a:xfrm>
        <a:prstGeom prst="rect">
          <a:avLst/>
        </a:prstGeom>
        <a:solidFill>
          <a:srgbClr val="F6F8FC">
            <a:alpha val="90000"/>
          </a:srgbClr>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endParaRPr lang="en-US" sz="2000" kern="1200" dirty="0">
            <a:solidFill>
              <a:srgbClr val="003C65"/>
            </a:solidFill>
            <a:latin typeface="Verdana" panose="020B0604030504040204" pitchFamily="34" charset="0"/>
            <a:ea typeface="Verdana" panose="020B0604030504040204" pitchFamily="34" charset="0"/>
            <a:cs typeface="Verdana" panose="020B0604030504040204" pitchFamily="34" charset="0"/>
          </a:endParaRPr>
        </a:p>
        <a:p>
          <a:pPr marL="228600" lvl="1" indent="-228600" algn="l" defTabSz="889000">
            <a:lnSpc>
              <a:spcPct val="90000"/>
            </a:lnSpc>
            <a:spcBef>
              <a:spcPct val="0"/>
            </a:spcBef>
            <a:spcAft>
              <a:spcPct val="15000"/>
            </a:spcAft>
            <a:buChar char="•"/>
          </a:pPr>
          <a:endParaRPr lang="en-US" sz="2000" kern="1200" dirty="0">
            <a:solidFill>
              <a:srgbClr val="003C65"/>
            </a:solidFill>
            <a:latin typeface="Verdana" panose="020B0604030504040204" pitchFamily="34" charset="0"/>
            <a:ea typeface="Verdana" panose="020B0604030504040204" pitchFamily="34" charset="0"/>
            <a:cs typeface="Verdana" panose="020B0604030504040204" pitchFamily="34" charset="0"/>
          </a:endParaRPr>
        </a:p>
        <a:p>
          <a:pPr marL="228600" lvl="1" indent="-228600" algn="l" defTabSz="889000">
            <a:lnSpc>
              <a:spcPct val="90000"/>
            </a:lnSpc>
            <a:spcBef>
              <a:spcPct val="0"/>
            </a:spcBef>
            <a:spcAft>
              <a:spcPct val="15000"/>
            </a:spcAft>
            <a:buChar char="•"/>
          </a:pPr>
          <a:endParaRPr lang="en-US" sz="2000" kern="1200" dirty="0">
            <a:solidFill>
              <a:srgbClr val="003C65"/>
            </a:solidFill>
            <a:latin typeface="Verdana" panose="020B0604030504040204" pitchFamily="34" charset="0"/>
            <a:ea typeface="Verdana" panose="020B0604030504040204" pitchFamily="34" charset="0"/>
            <a:cs typeface="Verdana" panose="020B0604030504040204" pitchFamily="34" charset="0"/>
          </a:endParaRPr>
        </a:p>
        <a:p>
          <a:pPr marL="228600" lvl="1" indent="-228600" algn="l" defTabSz="889000">
            <a:lnSpc>
              <a:spcPct val="90000"/>
            </a:lnSpc>
            <a:spcBef>
              <a:spcPct val="0"/>
            </a:spcBef>
            <a:spcAft>
              <a:spcPct val="15000"/>
            </a:spcAft>
            <a:buChar char="•"/>
          </a:pPr>
          <a:r>
            <a:rPr lang="en-US" sz="2000" kern="1200" dirty="0">
              <a:solidFill>
                <a:srgbClr val="003C65"/>
              </a:solidFill>
              <a:latin typeface="Verdana" panose="020B0604030504040204" pitchFamily="34" charset="0"/>
              <a:ea typeface="Verdana" panose="020B0604030504040204" pitchFamily="34" charset="0"/>
              <a:cs typeface="Verdana" panose="020B0604030504040204" pitchFamily="34" charset="0"/>
            </a:rPr>
            <a:t>Conflicting health demands</a:t>
          </a:r>
        </a:p>
        <a:p>
          <a:pPr marL="228600" lvl="1" indent="-228600" algn="l" defTabSz="889000">
            <a:lnSpc>
              <a:spcPct val="90000"/>
            </a:lnSpc>
            <a:spcBef>
              <a:spcPct val="0"/>
            </a:spcBef>
            <a:spcAft>
              <a:spcPct val="15000"/>
            </a:spcAft>
            <a:buChar char="•"/>
          </a:pPr>
          <a:r>
            <a:rPr lang="en-US" sz="2000" kern="1200" dirty="0">
              <a:solidFill>
                <a:srgbClr val="003C65"/>
              </a:solidFill>
              <a:latin typeface="Verdana" panose="020B0604030504040204" pitchFamily="34" charset="0"/>
              <a:ea typeface="Verdana" panose="020B0604030504040204" pitchFamily="34" charset="0"/>
              <a:cs typeface="Verdana" panose="020B0604030504040204" pitchFamily="34" charset="0"/>
            </a:rPr>
            <a:t>Opioid use disorder severity</a:t>
          </a:r>
        </a:p>
      </dsp:txBody>
      <dsp:txXfrm>
        <a:off x="3733909" y="1077122"/>
        <a:ext cx="3272414" cy="3580166"/>
      </dsp:txXfrm>
    </dsp:sp>
    <dsp:sp modelId="{6CA38FFD-1454-F745-A8EA-FC636028D97C}">
      <dsp:nvSpPr>
        <dsp:cNvPr id="0" name=""/>
        <dsp:cNvSpPr/>
      </dsp:nvSpPr>
      <dsp:spPr>
        <a:xfrm>
          <a:off x="7464461" y="11522"/>
          <a:ext cx="3272414" cy="1065600"/>
        </a:xfrm>
        <a:prstGeom prst="rect">
          <a:avLst/>
        </a:prstGeom>
        <a:solidFill>
          <a:schemeClr val="accent1">
            <a:lumMod val="20000"/>
            <a:lumOff val="80000"/>
          </a:schemeClr>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marL="0" lvl="0" indent="0" algn="ctr" defTabSz="889000">
            <a:lnSpc>
              <a:spcPct val="90000"/>
            </a:lnSpc>
            <a:spcBef>
              <a:spcPct val="0"/>
            </a:spcBef>
            <a:spcAft>
              <a:spcPct val="35000"/>
            </a:spcAft>
            <a:buNone/>
          </a:pPr>
          <a:r>
            <a:rPr lang="en-US" sz="2000" b="1" kern="1200">
              <a:solidFill>
                <a:srgbClr val="003C65"/>
              </a:solidFill>
              <a:latin typeface="Verdana" panose="020B0604030504040204" pitchFamily="34" charset="0"/>
              <a:ea typeface="Verdana" panose="020B0604030504040204" pitchFamily="34" charset="0"/>
              <a:cs typeface="Verdana" panose="020B0604030504040204" pitchFamily="34" charset="0"/>
            </a:rPr>
            <a:t>Enabling</a:t>
          </a:r>
          <a:endParaRPr lang="en-US" sz="2000" b="1" kern="1200" dirty="0">
            <a:solidFill>
              <a:srgbClr val="003C65"/>
            </a:solidFill>
            <a:latin typeface="Verdana" panose="020B0604030504040204" pitchFamily="34" charset="0"/>
            <a:ea typeface="Verdana" panose="020B0604030504040204" pitchFamily="34" charset="0"/>
            <a:cs typeface="Verdana" panose="020B0604030504040204" pitchFamily="34" charset="0"/>
          </a:endParaRPr>
        </a:p>
      </dsp:txBody>
      <dsp:txXfrm>
        <a:off x="7464461" y="11522"/>
        <a:ext cx="3272414" cy="1065600"/>
      </dsp:txXfrm>
    </dsp:sp>
    <dsp:sp modelId="{30B7C8F9-FFBD-CC43-9010-1F3DE00F86A7}">
      <dsp:nvSpPr>
        <dsp:cNvPr id="0" name=""/>
        <dsp:cNvSpPr/>
      </dsp:nvSpPr>
      <dsp:spPr>
        <a:xfrm>
          <a:off x="7464461" y="1077122"/>
          <a:ext cx="3272414" cy="3580166"/>
        </a:xfrm>
        <a:prstGeom prst="rect">
          <a:avLst/>
        </a:prstGeom>
        <a:solidFill>
          <a:srgbClr val="F6F8FC">
            <a:alpha val="90000"/>
          </a:srgbClr>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en-US" sz="2000" kern="1200" dirty="0">
              <a:solidFill>
                <a:srgbClr val="003C65"/>
              </a:solidFill>
              <a:latin typeface="Verdana" panose="020B0604030504040204" pitchFamily="34" charset="0"/>
              <a:ea typeface="Verdana" panose="020B0604030504040204" pitchFamily="34" charset="0"/>
              <a:cs typeface="Verdana" panose="020B0604030504040204" pitchFamily="34" charset="0"/>
            </a:rPr>
            <a:t>Clinic environment</a:t>
          </a:r>
        </a:p>
        <a:p>
          <a:pPr marL="228600" lvl="1" indent="-228600" algn="l" defTabSz="889000" rtl="0">
            <a:lnSpc>
              <a:spcPct val="90000"/>
            </a:lnSpc>
            <a:spcBef>
              <a:spcPct val="0"/>
            </a:spcBef>
            <a:spcAft>
              <a:spcPct val="15000"/>
            </a:spcAft>
            <a:buChar char="•"/>
          </a:pPr>
          <a:r>
            <a:rPr lang="en-US" sz="2000" kern="1200" dirty="0">
              <a:solidFill>
                <a:srgbClr val="003C65"/>
              </a:solidFill>
              <a:latin typeface="Verdana" panose="020B0604030504040204" pitchFamily="34" charset="0"/>
              <a:ea typeface="Verdana" panose="020B0604030504040204" pitchFamily="34" charset="0"/>
              <a:cs typeface="Verdana" panose="020B0604030504040204" pitchFamily="34" charset="0"/>
            </a:rPr>
            <a:t>Competing subsistence needs</a:t>
          </a:r>
        </a:p>
        <a:p>
          <a:pPr marL="228600" lvl="1" indent="-228600" algn="l" defTabSz="889000">
            <a:lnSpc>
              <a:spcPct val="90000"/>
            </a:lnSpc>
            <a:spcBef>
              <a:spcPct val="0"/>
            </a:spcBef>
            <a:spcAft>
              <a:spcPct val="15000"/>
            </a:spcAft>
            <a:buChar char="•"/>
          </a:pPr>
          <a:r>
            <a:rPr lang="en-US" sz="2000" kern="1200">
              <a:solidFill>
                <a:srgbClr val="003C65"/>
              </a:solidFill>
              <a:latin typeface="Verdana" panose="020B0604030504040204" pitchFamily="34" charset="0"/>
              <a:ea typeface="Verdana" panose="020B0604030504040204" pitchFamily="34" charset="0"/>
              <a:cs typeface="Verdana" panose="020B0604030504040204" pitchFamily="34" charset="0"/>
            </a:rPr>
            <a:t>Transportation</a:t>
          </a:r>
        </a:p>
        <a:p>
          <a:pPr marL="228600" lvl="1" indent="-228600" algn="l" defTabSz="889000">
            <a:lnSpc>
              <a:spcPct val="90000"/>
            </a:lnSpc>
            <a:spcBef>
              <a:spcPct val="0"/>
            </a:spcBef>
            <a:spcAft>
              <a:spcPct val="15000"/>
            </a:spcAft>
            <a:buChar char="•"/>
          </a:pPr>
          <a:r>
            <a:rPr lang="en-US" sz="2000" kern="1200" dirty="0">
              <a:solidFill>
                <a:srgbClr val="003C65"/>
              </a:solidFill>
              <a:latin typeface="Verdana" panose="020B0604030504040204" pitchFamily="34" charset="0"/>
              <a:ea typeface="Verdana" panose="020B0604030504040204" pitchFamily="34" charset="0"/>
              <a:cs typeface="Verdana" panose="020B0604030504040204" pitchFamily="34" charset="0"/>
            </a:rPr>
            <a:t>Social network drug use</a:t>
          </a:r>
        </a:p>
        <a:p>
          <a:pPr marL="228600" lvl="1" indent="-228600" algn="l" defTabSz="889000">
            <a:lnSpc>
              <a:spcPct val="90000"/>
            </a:lnSpc>
            <a:spcBef>
              <a:spcPct val="0"/>
            </a:spcBef>
            <a:spcAft>
              <a:spcPct val="15000"/>
            </a:spcAft>
            <a:buChar char="•"/>
          </a:pPr>
          <a:r>
            <a:rPr lang="en-US" sz="2000" kern="1200" dirty="0">
              <a:solidFill>
                <a:srgbClr val="003C65"/>
              </a:solidFill>
              <a:latin typeface="Verdana" panose="020B0604030504040204" pitchFamily="34" charset="0"/>
              <a:ea typeface="Verdana" panose="020B0604030504040204" pitchFamily="34" charset="0"/>
              <a:cs typeface="Verdana" panose="020B0604030504040204" pitchFamily="34" charset="0"/>
            </a:rPr>
            <a:t>Residential program requirements</a:t>
          </a:r>
        </a:p>
        <a:p>
          <a:pPr marL="228600" lvl="1" indent="-228600" algn="l" defTabSz="889000">
            <a:lnSpc>
              <a:spcPct val="90000"/>
            </a:lnSpc>
            <a:spcBef>
              <a:spcPct val="0"/>
            </a:spcBef>
            <a:spcAft>
              <a:spcPct val="15000"/>
            </a:spcAft>
            <a:buChar char="•"/>
          </a:pPr>
          <a:r>
            <a:rPr lang="en-US" sz="2000" kern="1200" dirty="0">
              <a:solidFill>
                <a:srgbClr val="003C65"/>
              </a:solidFill>
              <a:latin typeface="Verdana" panose="020B0604030504040204" pitchFamily="34" charset="0"/>
              <a:ea typeface="Verdana" panose="020B0604030504040204" pitchFamily="34" charset="0"/>
              <a:cs typeface="Verdana" panose="020B0604030504040204" pitchFamily="34" charset="0"/>
            </a:rPr>
            <a:t>Inadequate buprenorphine efficacy</a:t>
          </a:r>
        </a:p>
      </dsp:txBody>
      <dsp:txXfrm>
        <a:off x="7464461" y="1077122"/>
        <a:ext cx="3272414" cy="3580166"/>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0AB6F37-0A27-4494-A8B4-34CEEF70198F}" type="datetimeFigureOut">
              <a:rPr lang="en-US" smtClean="0"/>
              <a:t>11/2/2023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F28E988-0E79-488C-A7F9-74AF3714309C}" type="slidenum">
              <a:rPr lang="en-US" smtClean="0"/>
              <a:t>‹#›</a:t>
            </a:fld>
            <a:endParaRPr lang="en-US"/>
          </a:p>
        </p:txBody>
      </p:sp>
    </p:spTree>
    <p:extLst>
      <p:ext uri="{BB962C8B-B14F-4D97-AF65-F5344CB8AC3E}">
        <p14:creationId xmlns:p14="http://schemas.microsoft.com/office/powerpoint/2010/main" val="28239522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F28E988-0E79-488C-A7F9-74AF3714309C}" type="slidenum">
              <a:rPr lang="en-US" smtClean="0"/>
              <a:t>1</a:t>
            </a:fld>
            <a:endParaRPr lang="en-US"/>
          </a:p>
        </p:txBody>
      </p:sp>
    </p:spTree>
    <p:extLst>
      <p:ext uri="{BB962C8B-B14F-4D97-AF65-F5344CB8AC3E}">
        <p14:creationId xmlns:p14="http://schemas.microsoft.com/office/powerpoint/2010/main" val="12892701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b="0" i="0" dirty="0">
                <a:solidFill>
                  <a:srgbClr val="333333"/>
                </a:solidFill>
                <a:effectLst/>
                <a:latin typeface="Guardian TextSans Web"/>
              </a:rPr>
              <a:t>After we coded each transcript, we created data matrices for each domain sorted by participant, stratified by participants’ 1-month retention status. </a:t>
            </a:r>
          </a:p>
          <a:p>
            <a:pPr algn="l"/>
            <a:endParaRPr lang="en-US" b="0" i="0" dirty="0">
              <a:solidFill>
                <a:srgbClr val="333333"/>
              </a:solidFill>
              <a:effectLst/>
              <a:latin typeface="Guardian TextSans Web"/>
            </a:endParaRPr>
          </a:p>
          <a:p>
            <a:pPr algn="l"/>
            <a:r>
              <a:rPr lang="en-US" b="0" i="0" dirty="0">
                <a:solidFill>
                  <a:srgbClr val="333333"/>
                </a:solidFill>
                <a:effectLst/>
                <a:latin typeface="Guardian TextSans Web"/>
              </a:rPr>
              <a:t>We then generated themes within each domain by comparing patient characteristics within and across participant retention status groups.</a:t>
            </a:r>
          </a:p>
        </p:txBody>
      </p:sp>
      <p:sp>
        <p:nvSpPr>
          <p:cNvPr id="4" name="Slide Number Placeholder 3"/>
          <p:cNvSpPr>
            <a:spLocks noGrp="1"/>
          </p:cNvSpPr>
          <p:nvPr>
            <p:ph type="sldNum" sz="quarter" idx="5"/>
          </p:nvPr>
        </p:nvSpPr>
        <p:spPr/>
        <p:txBody>
          <a:bodyPr/>
          <a:lstStyle/>
          <a:p>
            <a:fld id="{8F28E988-0E79-488C-A7F9-74AF3714309C}" type="slidenum">
              <a:rPr lang="en-US" smtClean="0"/>
              <a:t>10</a:t>
            </a:fld>
            <a:endParaRPr lang="en-US"/>
          </a:p>
        </p:txBody>
      </p:sp>
    </p:spTree>
    <p:extLst>
      <p:ext uri="{BB962C8B-B14F-4D97-AF65-F5344CB8AC3E}">
        <p14:creationId xmlns:p14="http://schemas.microsoft.com/office/powerpoint/2010/main" val="3444086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Of the 24 participants interviewed, the average age was 42 years, 29% were women, 58% were white, 21% were Black and 33% were Hispanic.</a:t>
            </a:r>
          </a:p>
        </p:txBody>
      </p:sp>
      <p:sp>
        <p:nvSpPr>
          <p:cNvPr id="4" name="Slide Number Placeholder 3"/>
          <p:cNvSpPr>
            <a:spLocks noGrp="1"/>
          </p:cNvSpPr>
          <p:nvPr>
            <p:ph type="sldNum" sz="quarter" idx="5"/>
          </p:nvPr>
        </p:nvSpPr>
        <p:spPr/>
        <p:txBody>
          <a:bodyPr/>
          <a:lstStyle/>
          <a:p>
            <a:fld id="{8F28E988-0E79-488C-A7F9-74AF3714309C}" type="slidenum">
              <a:rPr lang="en-US" smtClean="0"/>
              <a:t>11</a:t>
            </a:fld>
            <a:endParaRPr lang="en-US"/>
          </a:p>
        </p:txBody>
      </p:sp>
    </p:spTree>
    <p:extLst>
      <p:ext uri="{BB962C8B-B14F-4D97-AF65-F5344CB8AC3E}">
        <p14:creationId xmlns:p14="http://schemas.microsoft.com/office/powerpoint/2010/main" val="3594369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Themes that facilitated OBOT retention spanned each of the three Behavioral Model domains, and in the next several slides, I’ll highlight notable facilitating themes in each domain.</a:t>
            </a:r>
          </a:p>
        </p:txBody>
      </p:sp>
      <p:sp>
        <p:nvSpPr>
          <p:cNvPr id="4" name="Slide Number Placeholder 3"/>
          <p:cNvSpPr>
            <a:spLocks noGrp="1"/>
          </p:cNvSpPr>
          <p:nvPr>
            <p:ph type="sldNum" sz="quarter" idx="5"/>
          </p:nvPr>
        </p:nvSpPr>
        <p:spPr/>
        <p:txBody>
          <a:bodyPr/>
          <a:lstStyle/>
          <a:p>
            <a:fld id="{8F28E988-0E79-488C-A7F9-74AF3714309C}" type="slidenum">
              <a:rPr lang="en-US" smtClean="0"/>
              <a:t>12</a:t>
            </a:fld>
            <a:endParaRPr lang="en-US"/>
          </a:p>
        </p:txBody>
      </p:sp>
    </p:spTree>
    <p:extLst>
      <p:ext uri="{BB962C8B-B14F-4D97-AF65-F5344CB8AC3E}">
        <p14:creationId xmlns:p14="http://schemas.microsoft.com/office/powerpoint/2010/main" val="100229823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effectLst/>
                <a:latin typeface="Times New Roman" panose="02020603050405020304" pitchFamily="18" charset="0"/>
                <a:ea typeface="Calibri" panose="020F0502020204030204" pitchFamily="34" charset="0"/>
              </a:rPr>
              <a:t>Most participants held similar health beliefs surrounding MOUD, which were based both on personal experience and stories from peers. Methadone health beliefs were overwhelmingly negative and were often described as a motivator for seeking buprenorphine treatment in the OBOT program. One participant stated “methadone just felt like handcuffs, like I was chained to this place.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effectLst/>
                <a:latin typeface="Times New Roman" panose="02020603050405020304" pitchFamily="18" charset="0"/>
                <a:ea typeface="Calibri" panose="020F0502020204030204" pitchFamily="34" charset="0"/>
              </a:rPr>
              <a:t>Beliefs about buprenorphine were mostly based on prior experiences, with participants endorsing a preference for buprenorphine over other types of MOUD, as explained by one participant: </a:t>
            </a:r>
            <a:r>
              <a:rPr lang="en-US" sz="1200" i="0" dirty="0">
                <a:solidFill>
                  <a:srgbClr val="002060"/>
                </a:solidFill>
                <a:latin typeface="Verdana" panose="020B0604030504040204" pitchFamily="34" charset="0"/>
                <a:ea typeface="Verdana" panose="020B0604030504040204" pitchFamily="34" charset="0"/>
              </a:rPr>
              <a:t>I've done almost everything that there is, you know </a:t>
            </a:r>
            <a:r>
              <a:rPr lang="en-US" sz="1200" i="0" dirty="0">
                <a:solidFill>
                  <a:srgbClr val="003C65"/>
                </a:solidFill>
                <a:latin typeface="Verdana" panose="020B0604030504040204" pitchFamily="34" charset="0"/>
                <a:ea typeface="Verdana" panose="020B0604030504040204" pitchFamily="34" charset="0"/>
              </a:rPr>
              <a:t>what</a:t>
            </a:r>
            <a:r>
              <a:rPr lang="en-US" sz="1200" i="0" dirty="0">
                <a:solidFill>
                  <a:srgbClr val="002060"/>
                </a:solidFill>
                <a:latin typeface="Verdana" panose="020B0604030504040204" pitchFamily="34" charset="0"/>
                <a:ea typeface="Verdana" panose="020B0604030504040204" pitchFamily="34" charset="0"/>
              </a:rPr>
              <a:t> I mean? But </a:t>
            </a:r>
            <a:r>
              <a:rPr lang="en-US" sz="1200" i="0" dirty="0" err="1">
                <a:solidFill>
                  <a:srgbClr val="002060"/>
                </a:solidFill>
                <a:latin typeface="Verdana" panose="020B0604030504040204" pitchFamily="34" charset="0"/>
                <a:ea typeface="Verdana" panose="020B0604030504040204" pitchFamily="34" charset="0"/>
              </a:rPr>
              <a:t>Sublocade</a:t>
            </a:r>
            <a:r>
              <a:rPr lang="en-US" sz="1200" i="0" dirty="0">
                <a:solidFill>
                  <a:srgbClr val="002060"/>
                </a:solidFill>
                <a:latin typeface="Verdana" panose="020B0604030504040204" pitchFamily="34" charset="0"/>
                <a:ea typeface="Verdana" panose="020B0604030504040204" pitchFamily="34" charset="0"/>
              </a:rPr>
              <a:t> and Suboxone were the best ones in my eyes that I've tried.</a:t>
            </a:r>
            <a:endParaRPr lang="en-US" sz="1200" i="0" dirty="0">
              <a:solidFill>
                <a:srgbClr val="002060"/>
              </a:solidFill>
            </a:endParaRPr>
          </a:p>
        </p:txBody>
      </p:sp>
      <p:sp>
        <p:nvSpPr>
          <p:cNvPr id="4" name="Slide Number Placeholder 3"/>
          <p:cNvSpPr>
            <a:spLocks noGrp="1"/>
          </p:cNvSpPr>
          <p:nvPr>
            <p:ph type="sldNum" sz="quarter" idx="5"/>
          </p:nvPr>
        </p:nvSpPr>
        <p:spPr/>
        <p:txBody>
          <a:bodyPr/>
          <a:lstStyle/>
          <a:p>
            <a:fld id="{8F28E988-0E79-488C-A7F9-74AF3714309C}" type="slidenum">
              <a:rPr lang="en-US" smtClean="0"/>
              <a:t>13</a:t>
            </a:fld>
            <a:endParaRPr lang="en-US"/>
          </a:p>
        </p:txBody>
      </p:sp>
    </p:spTree>
    <p:extLst>
      <p:ext uri="{BB962C8B-B14F-4D97-AF65-F5344CB8AC3E}">
        <p14:creationId xmlns:p14="http://schemas.microsoft.com/office/powerpoint/2010/main" val="429357823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effectLst/>
                <a:latin typeface="Times New Roman" panose="02020603050405020304" pitchFamily="18" charset="0"/>
                <a:ea typeface="Calibri" panose="020F0502020204030204" pitchFamily="34" charset="0"/>
              </a:rPr>
              <a:t>Many need domain themes reflected participants’ OUD severity.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effectLst/>
              <a:latin typeface="Times New Roman" panose="02020603050405020304" pitchFamily="18" charset="0"/>
              <a:ea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effectLst/>
                <a:latin typeface="Times New Roman" panose="02020603050405020304" pitchFamily="18" charset="0"/>
                <a:ea typeface="Calibri" panose="020F0502020204030204" pitchFamily="34" charset="0"/>
              </a:rPr>
              <a:t>Participants acknowledged that their drug use had negatively affected their relationships with family and friends and felt compelled to seek OUD treatment to help mend these fractured relationships. One participant stated that they initially enrolled in the OBOT program because they were “</a:t>
            </a:r>
            <a:r>
              <a:rPr lang="en-US" sz="1200" dirty="0">
                <a:solidFill>
                  <a:srgbClr val="000000"/>
                </a:solidFill>
                <a:effectLst/>
                <a:latin typeface="Times New Roman" panose="02020603050405020304" pitchFamily="18" charset="0"/>
                <a:ea typeface="Arial" panose="020B0604020202020204" pitchFamily="34" charset="0"/>
              </a:rPr>
              <a:t>losing friends, really good friends.”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solidFill>
                <a:srgbClr val="000000"/>
              </a:solidFill>
              <a:effectLst/>
              <a:latin typeface="Times New Roman" panose="02020603050405020304" pitchFamily="18" charset="0"/>
              <a:ea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effectLst/>
                <a:latin typeface="Times New Roman" panose="02020603050405020304" pitchFamily="18" charset="0"/>
                <a:ea typeface="Calibri" panose="020F0502020204030204" pitchFamily="34" charset="0"/>
              </a:rPr>
              <a:t>Additionally, many participants expressed that they sought care in the OBOT program because they feared experiencing an overdose. One participant stated, “</a:t>
            </a:r>
            <a:r>
              <a:rPr lang="en-US" sz="1200" b="0" i="0" u="none" strike="noStrike" kern="1200" dirty="0">
                <a:solidFill>
                  <a:srgbClr val="002060"/>
                </a:solidFill>
                <a:effectLst/>
                <a:latin typeface="Verdana" panose="020B0604030504040204" pitchFamily="34" charset="0"/>
                <a:ea typeface="Verdana" panose="020B0604030504040204" pitchFamily="34" charset="0"/>
              </a:rPr>
              <a:t>Besides feeling dope sick, the scary thought of having an overdose, that haunts me all the time.”</a:t>
            </a:r>
            <a:endParaRPr lang="en-US" sz="1200" i="0" dirty="0">
              <a:solidFill>
                <a:srgbClr val="00206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i="0" dirty="0">
              <a:solidFill>
                <a:srgbClr val="333333"/>
              </a:solidFill>
              <a:effectLst/>
              <a:latin typeface="Guardian TextSans Web"/>
            </a:endParaRPr>
          </a:p>
        </p:txBody>
      </p:sp>
      <p:sp>
        <p:nvSpPr>
          <p:cNvPr id="4" name="Slide Number Placeholder 3"/>
          <p:cNvSpPr>
            <a:spLocks noGrp="1"/>
          </p:cNvSpPr>
          <p:nvPr>
            <p:ph type="sldNum" sz="quarter" idx="5"/>
          </p:nvPr>
        </p:nvSpPr>
        <p:spPr/>
        <p:txBody>
          <a:bodyPr/>
          <a:lstStyle/>
          <a:p>
            <a:fld id="{8F28E988-0E79-488C-A7F9-74AF3714309C}" type="slidenum">
              <a:rPr lang="en-US" smtClean="0"/>
              <a:t>14</a:t>
            </a:fld>
            <a:endParaRPr lang="en-US"/>
          </a:p>
        </p:txBody>
      </p:sp>
    </p:spTree>
    <p:extLst>
      <p:ext uri="{BB962C8B-B14F-4D97-AF65-F5344CB8AC3E}">
        <p14:creationId xmlns:p14="http://schemas.microsoft.com/office/powerpoint/2010/main" val="88101741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effectLst/>
                <a:latin typeface="Times New Roman" panose="02020603050405020304" pitchFamily="18" charset="0"/>
                <a:ea typeface="Calibri" panose="020F0502020204030204" pitchFamily="34" charset="0"/>
              </a:rPr>
              <a:t>Several themes related to the OBOT clinic presented as facilitators, including the overall clinic experience, the low threshold model embraced by the clinic, and the clinic staff. The following quote touches on many of these clinic-related themes: “Out here, it’s like you get the feeling like they’re genuinely trying to help you, and they want to see you succeed. And it’s not like that wherever else I’ve been. I went down here and a couple hours later, I had a script in my hand without an ID.”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effectLst/>
                <a:latin typeface="Times New Roman" panose="02020603050405020304" pitchFamily="18" charset="0"/>
                <a:ea typeface="Calibri" panose="020F0502020204030204" pitchFamily="34" charset="0"/>
                <a:cs typeface="Arial" panose="020B0604020202020204" pitchFamily="34" charset="0"/>
              </a:rPr>
              <a:t>Participants also appreciated that they could receive comprehensive care within the building where the OBOT program was located, with many calling it a “one-stop-shop.”</a:t>
            </a:r>
            <a:endParaRPr lang="en-US" sz="12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8F28E988-0E79-488C-A7F9-74AF3714309C}" type="slidenum">
              <a:rPr lang="en-US" smtClean="0"/>
              <a:t>15</a:t>
            </a:fld>
            <a:endParaRPr lang="en-US"/>
          </a:p>
        </p:txBody>
      </p:sp>
    </p:spTree>
    <p:extLst>
      <p:ext uri="{BB962C8B-B14F-4D97-AF65-F5344CB8AC3E}">
        <p14:creationId xmlns:p14="http://schemas.microsoft.com/office/powerpoint/2010/main" val="2774440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effectLst/>
                <a:latin typeface="Times New Roman" panose="02020603050405020304" pitchFamily="18" charset="0"/>
                <a:ea typeface="Calibri" panose="020F0502020204030204" pitchFamily="34" charset="0"/>
                <a:cs typeface="Arial" panose="020B0604020202020204" pitchFamily="34" charset="0"/>
              </a:rPr>
              <a:t>Positive experiences with extended-release buprenorphine, or </a:t>
            </a:r>
            <a:r>
              <a:rPr lang="en-US" sz="1200" dirty="0" err="1">
                <a:effectLst/>
                <a:latin typeface="Times New Roman" panose="02020603050405020304" pitchFamily="18" charset="0"/>
                <a:ea typeface="Calibri" panose="020F0502020204030204" pitchFamily="34" charset="0"/>
                <a:cs typeface="Arial" panose="020B0604020202020204" pitchFamily="34" charset="0"/>
              </a:rPr>
              <a:t>Sublocade</a:t>
            </a:r>
            <a:r>
              <a:rPr lang="en-US" sz="1200" dirty="0">
                <a:effectLst/>
                <a:latin typeface="Times New Roman" panose="02020603050405020304" pitchFamily="18" charset="0"/>
                <a:ea typeface="Calibri" panose="020F0502020204030204" pitchFamily="34" charset="0"/>
                <a:cs typeface="Arial" panose="020B0604020202020204" pitchFamily="34" charset="0"/>
              </a:rPr>
              <a:t>, were emphasized specifically among participants who were retained at 1 month. In addition to preferring the monthly dosing schedule, participants explained that </a:t>
            </a:r>
            <a:r>
              <a:rPr lang="en-US" sz="1200" dirty="0" err="1">
                <a:effectLst/>
                <a:latin typeface="Times New Roman" panose="02020603050405020304" pitchFamily="18" charset="0"/>
                <a:ea typeface="Calibri" panose="020F0502020204030204" pitchFamily="34" charset="0"/>
                <a:cs typeface="Arial" panose="020B0604020202020204" pitchFamily="34" charset="0"/>
              </a:rPr>
              <a:t>Sublocade</a:t>
            </a:r>
            <a:r>
              <a:rPr lang="en-US" sz="1200" dirty="0">
                <a:effectLst/>
                <a:latin typeface="Times New Roman" panose="02020603050405020304" pitchFamily="18" charset="0"/>
                <a:ea typeface="Calibri" panose="020F0502020204030204" pitchFamily="34" charset="0"/>
                <a:cs typeface="Arial" panose="020B0604020202020204" pitchFamily="34" charset="0"/>
              </a:rPr>
              <a:t> eliminated the highs and lows associated with short-acting buprenorphine. As explained by one participant,“</a:t>
            </a:r>
            <a:r>
              <a:rPr lang="en-US" sz="1200" dirty="0" err="1">
                <a:effectLst/>
                <a:latin typeface="Times New Roman" panose="02020603050405020304" pitchFamily="18" charset="0"/>
                <a:ea typeface="Calibri" panose="020F0502020204030204" pitchFamily="34" charset="0"/>
                <a:cs typeface="Arial" panose="020B0604020202020204" pitchFamily="34" charset="0"/>
              </a:rPr>
              <a:t>Sublocade</a:t>
            </a:r>
            <a:r>
              <a:rPr lang="en-US" sz="1200" dirty="0">
                <a:effectLst/>
                <a:latin typeface="Times New Roman" panose="02020603050405020304" pitchFamily="18" charset="0"/>
                <a:ea typeface="Calibri" panose="020F0502020204030204" pitchFamily="34" charset="0"/>
                <a:cs typeface="Arial" panose="020B0604020202020204" pitchFamily="34" charset="0"/>
              </a:rPr>
              <a:t> is a step up because it's evened me out, whereas the Suboxone kind of brings you up and down a little bit, which is fine….but right now, I felt like I wanted to graduate to the </a:t>
            </a:r>
            <a:r>
              <a:rPr lang="en-US" sz="1200" dirty="0" err="1">
                <a:effectLst/>
                <a:latin typeface="Times New Roman" panose="02020603050405020304" pitchFamily="18" charset="0"/>
                <a:ea typeface="Calibri" panose="020F0502020204030204" pitchFamily="34" charset="0"/>
                <a:cs typeface="Arial" panose="020B0604020202020204" pitchFamily="34" charset="0"/>
              </a:rPr>
              <a:t>Sublocade</a:t>
            </a:r>
            <a:r>
              <a:rPr lang="en-US" sz="1200" dirty="0">
                <a:effectLst/>
                <a:latin typeface="Times New Roman" panose="02020603050405020304" pitchFamily="18" charset="0"/>
                <a:ea typeface="Calibri" panose="020F0502020204030204" pitchFamily="34" charset="0"/>
                <a:cs typeface="Arial" panose="020B0604020202020204" pitchFamily="34" charset="0"/>
              </a:rPr>
              <a:t>.” While several participants who were not retained at 1 month displayed an interest in extended-release buprenorphine, none had personal experience with it. </a:t>
            </a:r>
          </a:p>
        </p:txBody>
      </p:sp>
      <p:sp>
        <p:nvSpPr>
          <p:cNvPr id="4" name="Slide Number Placeholder 3"/>
          <p:cNvSpPr>
            <a:spLocks noGrp="1"/>
          </p:cNvSpPr>
          <p:nvPr>
            <p:ph type="sldNum" sz="quarter" idx="5"/>
          </p:nvPr>
        </p:nvSpPr>
        <p:spPr/>
        <p:txBody>
          <a:bodyPr/>
          <a:lstStyle/>
          <a:p>
            <a:fld id="{8F28E988-0E79-488C-A7F9-74AF3714309C}" type="slidenum">
              <a:rPr lang="en-US" smtClean="0"/>
              <a:t>16</a:t>
            </a:fld>
            <a:endParaRPr lang="en-US"/>
          </a:p>
        </p:txBody>
      </p:sp>
    </p:spTree>
    <p:extLst>
      <p:ext uri="{BB962C8B-B14F-4D97-AF65-F5344CB8AC3E}">
        <p14:creationId xmlns:p14="http://schemas.microsoft.com/office/powerpoint/2010/main" val="388844827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Switching gears now, I’d like to discuss themes that presented as barriers to OBOT retention. These also spanned each of the three Behavioral model domains, and as I did for the facilitating themes, I’ll highlight a few key barriers by domain.</a:t>
            </a:r>
          </a:p>
        </p:txBody>
      </p:sp>
      <p:sp>
        <p:nvSpPr>
          <p:cNvPr id="4" name="Slide Number Placeholder 3"/>
          <p:cNvSpPr>
            <a:spLocks noGrp="1"/>
          </p:cNvSpPr>
          <p:nvPr>
            <p:ph type="sldNum" sz="quarter" idx="5"/>
          </p:nvPr>
        </p:nvSpPr>
        <p:spPr/>
        <p:txBody>
          <a:bodyPr/>
          <a:lstStyle/>
          <a:p>
            <a:fld id="{8F28E988-0E79-488C-A7F9-74AF3714309C}" type="slidenum">
              <a:rPr lang="en-US" smtClean="0"/>
              <a:t>17</a:t>
            </a:fld>
            <a:endParaRPr lang="en-US"/>
          </a:p>
        </p:txBody>
      </p:sp>
    </p:spTree>
    <p:extLst>
      <p:ext uri="{BB962C8B-B14F-4D97-AF65-F5344CB8AC3E}">
        <p14:creationId xmlns:p14="http://schemas.microsoft.com/office/powerpoint/2010/main" val="352474985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1200" dirty="0">
                <a:effectLst/>
                <a:latin typeface="Times New Roman" panose="02020603050405020304" pitchFamily="18" charset="0"/>
                <a:ea typeface="Calibri" panose="020F0502020204030204" pitchFamily="34" charset="0"/>
              </a:rPr>
              <a:t>Though, as I mentioned previously, many participants held positive health beliefs regarding buprenorphine, some participants were concerned with how long they would need remain on it and</a:t>
            </a:r>
            <a:r>
              <a:rPr lang="en-US" sz="1200" dirty="0">
                <a:effectLst/>
              </a:rPr>
              <a:t> </a:t>
            </a:r>
            <a:r>
              <a:rPr lang="en-US" sz="1200" dirty="0">
                <a:effectLst/>
                <a:latin typeface="Times New Roman" panose="02020603050405020304" pitchFamily="18" charset="0"/>
                <a:ea typeface="Calibri" panose="020F0502020204030204" pitchFamily="34" charset="0"/>
              </a:rPr>
              <a:t>with the concept of “substituting one addiction with another”.</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effectLst/>
                <a:latin typeface="Times New Roman" panose="02020603050405020304" pitchFamily="18" charset="0"/>
                <a:ea typeface="Calibri" panose="020F0502020204030204" pitchFamily="34" charset="0"/>
              </a:rPr>
              <a:t>Additionally, many participants also explained that their prior experiences with discrimination and stigma related to drug use informed their expectations for care at the BHCHP OBOT program. One participant stated: “</a:t>
            </a:r>
            <a:r>
              <a:rPr lang="en-US" sz="1200" b="0" i="0" u="none" strike="noStrike" kern="1200" dirty="0">
                <a:solidFill>
                  <a:srgbClr val="003C65"/>
                </a:solidFill>
                <a:effectLst/>
                <a:latin typeface="Verdana" panose="020B0604030504040204" pitchFamily="34" charset="0"/>
                <a:ea typeface="Verdana" panose="020B0604030504040204" pitchFamily="34" charset="0"/>
              </a:rPr>
              <a:t>[Addiction is] so prevalent [where I’m from], and it's so frowned upon. It's almost like it's a stigma. And I feel like-- not all, but I feel like a lot of them just look down on us, and it was just getting us in and out the door.</a:t>
            </a:r>
            <a:r>
              <a:rPr lang="en-US" sz="1200" b="0" i="0" u="none" strike="noStrike" kern="1200" dirty="0">
                <a:solidFill>
                  <a:srgbClr val="333333"/>
                </a:solidFill>
                <a:effectLst/>
                <a:latin typeface="Guardian TextSans Web"/>
                <a:ea typeface="Verdana" panose="020B0604030504040204" pitchFamily="34" charset="0"/>
              </a:rPr>
              <a:t>’</a:t>
            </a:r>
            <a:endParaRPr lang="en-US" sz="1200" i="0" dirty="0">
              <a:solidFill>
                <a:srgbClr val="003C65"/>
              </a:solidFill>
            </a:endParaRPr>
          </a:p>
        </p:txBody>
      </p:sp>
      <p:sp>
        <p:nvSpPr>
          <p:cNvPr id="4" name="Slide Number Placeholder 3"/>
          <p:cNvSpPr>
            <a:spLocks noGrp="1"/>
          </p:cNvSpPr>
          <p:nvPr>
            <p:ph type="sldNum" sz="quarter" idx="5"/>
          </p:nvPr>
        </p:nvSpPr>
        <p:spPr/>
        <p:txBody>
          <a:bodyPr/>
          <a:lstStyle/>
          <a:p>
            <a:fld id="{8F28E988-0E79-488C-A7F9-74AF3714309C}" type="slidenum">
              <a:rPr lang="en-US" smtClean="0"/>
              <a:t>18</a:t>
            </a:fld>
            <a:endParaRPr lang="en-US"/>
          </a:p>
        </p:txBody>
      </p:sp>
    </p:spTree>
    <p:extLst>
      <p:ext uri="{BB962C8B-B14F-4D97-AF65-F5344CB8AC3E}">
        <p14:creationId xmlns:p14="http://schemas.microsoft.com/office/powerpoint/2010/main" val="317003406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1800" dirty="0">
                <a:effectLst/>
                <a:latin typeface="Times New Roman" panose="02020603050405020304" pitchFamily="18" charset="0"/>
                <a:ea typeface="Calibri" panose="020F0502020204030204" pitchFamily="34" charset="0"/>
              </a:rPr>
              <a:t>Participants who were not retained at 1-month reported that conflicting health demands from underlying health conditions served as barriers to staying in care. For example, when asked what prevented them from following up with the OBOT clinic, one participant responded, “It was mostly just the depression. I didn’t want to do it, I didn’t want to go through it. I couldn’t get out of bed.”</a:t>
            </a:r>
            <a:endParaRPr lang="en-US" sz="1800" b="0" i="0" dirty="0">
              <a:solidFill>
                <a:srgbClr val="333333"/>
              </a:solidFill>
              <a:effectLst/>
              <a:latin typeface="Guardian TextSans Web"/>
            </a:endParaRPr>
          </a:p>
        </p:txBody>
      </p:sp>
      <p:sp>
        <p:nvSpPr>
          <p:cNvPr id="4" name="Slide Number Placeholder 3"/>
          <p:cNvSpPr>
            <a:spLocks noGrp="1"/>
          </p:cNvSpPr>
          <p:nvPr>
            <p:ph type="sldNum" sz="quarter" idx="5"/>
          </p:nvPr>
        </p:nvSpPr>
        <p:spPr/>
        <p:txBody>
          <a:bodyPr/>
          <a:lstStyle/>
          <a:p>
            <a:fld id="{8F28E988-0E79-488C-A7F9-74AF3714309C}" type="slidenum">
              <a:rPr lang="en-US" smtClean="0"/>
              <a:t>19</a:t>
            </a:fld>
            <a:endParaRPr lang="en-US"/>
          </a:p>
        </p:txBody>
      </p:sp>
    </p:spTree>
    <p:extLst>
      <p:ext uri="{BB962C8B-B14F-4D97-AF65-F5344CB8AC3E}">
        <p14:creationId xmlns:p14="http://schemas.microsoft.com/office/powerpoint/2010/main" val="30365570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have no conflicts to disclose.</a:t>
            </a:r>
          </a:p>
        </p:txBody>
      </p:sp>
      <p:sp>
        <p:nvSpPr>
          <p:cNvPr id="4" name="Slide Number Placeholder 3"/>
          <p:cNvSpPr>
            <a:spLocks noGrp="1"/>
          </p:cNvSpPr>
          <p:nvPr>
            <p:ph type="sldNum" sz="quarter" idx="5"/>
          </p:nvPr>
        </p:nvSpPr>
        <p:spPr/>
        <p:txBody>
          <a:bodyPr/>
          <a:lstStyle/>
          <a:p>
            <a:fld id="{8F28E988-0E79-488C-A7F9-74AF3714309C}" type="slidenum">
              <a:rPr lang="en-US" smtClean="0"/>
              <a:t>2</a:t>
            </a:fld>
            <a:endParaRPr lang="en-US"/>
          </a:p>
        </p:txBody>
      </p:sp>
    </p:spTree>
    <p:extLst>
      <p:ext uri="{BB962C8B-B14F-4D97-AF65-F5344CB8AC3E}">
        <p14:creationId xmlns:p14="http://schemas.microsoft.com/office/powerpoint/2010/main" val="147004604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1800" dirty="0">
                <a:effectLst/>
                <a:latin typeface="Times New Roman" panose="02020603050405020304" pitchFamily="18" charset="0"/>
                <a:ea typeface="Calibri" panose="020F0502020204030204" pitchFamily="34" charset="0"/>
              </a:rPr>
              <a:t>Several participants reported that they did not return to the OBOT clinic due to competing subsistence needs, particularly related to shelter, food, and other needs.</a:t>
            </a:r>
            <a:r>
              <a:rPr lang="en-US" dirty="0">
                <a:effectLst/>
              </a:rPr>
              <a:t> For instance, one participant stated that “</a:t>
            </a:r>
            <a:r>
              <a:rPr lang="en-US" sz="1200" i="0" dirty="0">
                <a:solidFill>
                  <a:srgbClr val="003C65"/>
                </a:solidFill>
                <a:latin typeface="Verdana" panose="020B0604030504040204" pitchFamily="34" charset="0"/>
                <a:ea typeface="Verdana" panose="020B0604030504040204" pitchFamily="34" charset="0"/>
                <a:cs typeface="Calibri"/>
              </a:rPr>
              <a:t>trying to find a place to stay or just trying to eat some food or just little things like that” </a:t>
            </a:r>
            <a:r>
              <a:rPr lang="en-US" dirty="0">
                <a:effectLst/>
              </a:rPr>
              <a:t>prevented them from coming back to clinic.</a:t>
            </a:r>
            <a:endParaRPr lang="en-US" sz="1200" b="0" i="0" dirty="0">
              <a:solidFill>
                <a:srgbClr val="333333"/>
              </a:solidFill>
              <a:effectLst/>
              <a:latin typeface="Guardian TextSans Web"/>
              <a:ea typeface="+mn-ea"/>
              <a:cs typeface="+mn-cs"/>
            </a:endParaRPr>
          </a:p>
          <a:p>
            <a:pPr algn="l"/>
            <a:endParaRPr lang="en-US" sz="1200" b="0" i="0" dirty="0">
              <a:solidFill>
                <a:srgbClr val="333333"/>
              </a:solidFill>
              <a:effectLst/>
              <a:latin typeface="Guardian TextSans Web"/>
              <a:ea typeface="+mn-ea"/>
              <a:cs typeface="+mn-cs"/>
            </a:endParaRPr>
          </a:p>
          <a:p>
            <a:pPr algn="l"/>
            <a:r>
              <a:rPr lang="en-US" sz="1200" b="0" i="0" dirty="0">
                <a:solidFill>
                  <a:srgbClr val="333333"/>
                </a:solidFill>
                <a:effectLst/>
                <a:latin typeface="Guardian TextSans Web"/>
                <a:ea typeface="+mn-ea"/>
                <a:cs typeface="+mn-cs"/>
              </a:rPr>
              <a:t>Inadequate buprenorphine efficacy was specifically discussed among </a:t>
            </a:r>
            <a:r>
              <a:rPr lang="en-US" sz="1800" dirty="0">
                <a:effectLst/>
                <a:latin typeface="Times New Roman" panose="02020603050405020304" pitchFamily="18" charset="0"/>
                <a:ea typeface="Calibri" panose="020F0502020204030204" pitchFamily="34" charset="0"/>
                <a:cs typeface="Arial" panose="020B0604020202020204" pitchFamily="34" charset="0"/>
              </a:rPr>
              <a:t>participants who were not retained at 1-month, as highlighted by the following quote: “The one thing I don't like about [buprenorphine] is…it doesn't help with cravings, and I still kind of want to do heroin when I'm taking them.”</a:t>
            </a:r>
            <a:endParaRPr lang="en-US" b="0" i="0" dirty="0">
              <a:solidFill>
                <a:srgbClr val="333333"/>
              </a:solidFill>
              <a:effectLst/>
              <a:latin typeface="Guardian TextSans Web"/>
            </a:endParaRPr>
          </a:p>
        </p:txBody>
      </p:sp>
      <p:sp>
        <p:nvSpPr>
          <p:cNvPr id="4" name="Slide Number Placeholder 3"/>
          <p:cNvSpPr>
            <a:spLocks noGrp="1"/>
          </p:cNvSpPr>
          <p:nvPr>
            <p:ph type="sldNum" sz="quarter" idx="5"/>
          </p:nvPr>
        </p:nvSpPr>
        <p:spPr/>
        <p:txBody>
          <a:bodyPr/>
          <a:lstStyle/>
          <a:p>
            <a:fld id="{8F28E988-0E79-488C-A7F9-74AF3714309C}" type="slidenum">
              <a:rPr lang="en-US" smtClean="0"/>
              <a:t>20</a:t>
            </a:fld>
            <a:endParaRPr lang="en-US"/>
          </a:p>
        </p:txBody>
      </p:sp>
    </p:spTree>
    <p:extLst>
      <p:ext uri="{BB962C8B-B14F-4D97-AF65-F5344CB8AC3E}">
        <p14:creationId xmlns:p14="http://schemas.microsoft.com/office/powerpoint/2010/main" val="135833598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Times New Roman" panose="02020603050405020304" pitchFamily="18" charset="0"/>
                <a:ea typeface="Calibri" panose="020F0502020204030204" pitchFamily="34" charset="0"/>
                <a:cs typeface="Arial" panose="020B0604020202020204" pitchFamily="34" charset="0"/>
              </a:rPr>
              <a:t>Our study does have several limitations. </a:t>
            </a:r>
            <a:r>
              <a:rPr lang="en-US" sz="1800" dirty="0">
                <a:effectLst/>
                <a:latin typeface="Times New Roman" panose="02020603050405020304" pitchFamily="18" charset="0"/>
                <a:ea typeface="Calibri" panose="020F0502020204030204" pitchFamily="34" charset="0"/>
              </a:rPr>
              <a:t>As demonstrated by participants’ preference for buprenorphine, our study selected for homeless-experienced adults who specifically sought out care in a program where buprenorphine is prescribed</a:t>
            </a:r>
            <a:r>
              <a:rPr lang="en-US" sz="2800" dirty="0">
                <a:effectLst/>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effectLst/>
              <a:latin typeface="Times New Roman" panose="02020603050405020304" pitchFamily="18" charset="0"/>
              <a:ea typeface="Calibri" panose="020F050202020403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Times New Roman" panose="02020603050405020304" pitchFamily="18" charset="0"/>
                <a:ea typeface="Calibri" panose="020F0502020204030204" pitchFamily="34" charset="0"/>
              </a:rPr>
              <a:t>Furthermore, we stratified our sample based on 1-month retention status; however, several participants not retained at 1 month went on to return to care, some prior to the interview. Because this reflects the often sporadic nature of retention in this population with continuous retention being optimal, these participants still provided valuable real-world insights for our study.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effectLst/>
              <a:latin typeface="Times New Roman" panose="02020603050405020304" pitchFamily="18" charset="0"/>
              <a:ea typeface="Calibri" panose="020F050202020403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Times New Roman" panose="02020603050405020304" pitchFamily="18" charset="0"/>
                <a:ea typeface="Calibri" panose="020F0502020204030204" pitchFamily="34" charset="0"/>
              </a:rPr>
              <a:t>Finally, the sensitive nature of certain topics may have limited what respondents were willing to share.</a:t>
            </a:r>
            <a:r>
              <a:rPr lang="en-US" sz="2800" dirty="0">
                <a:effectLst/>
              </a:rPr>
              <a:t> </a:t>
            </a:r>
            <a:endParaRPr lang="en-US" sz="18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8F28E988-0E79-488C-A7F9-74AF3714309C}" type="slidenum">
              <a:rPr lang="en-US" smtClean="0"/>
              <a:t>21</a:t>
            </a:fld>
            <a:endParaRPr lang="en-US"/>
          </a:p>
        </p:txBody>
      </p:sp>
    </p:spTree>
    <p:extLst>
      <p:ext uri="{BB962C8B-B14F-4D97-AF65-F5344CB8AC3E}">
        <p14:creationId xmlns:p14="http://schemas.microsoft.com/office/powerpoint/2010/main" val="410189799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rgbClr val="003C65"/>
                </a:solidFill>
                <a:effectLst/>
                <a:latin typeface="Verdana" panose="020B0604030504040204" pitchFamily="34" charset="0"/>
                <a:ea typeface="Verdana" panose="020B0604030504040204" pitchFamily="34" charset="0"/>
                <a:cs typeface="Verdana" panose="020B0604030504040204" pitchFamily="34" charset="0"/>
              </a:rPr>
              <a:t>In conclusion, our study identified several factors that influenced 1-month retention in a homeless-tailored OBOT program</a:t>
            </a:r>
          </a:p>
          <a:p>
            <a:endParaRPr lang="en-US" sz="1200" dirty="0">
              <a:solidFill>
                <a:srgbClr val="003C65"/>
              </a:solidFill>
              <a:effectLst/>
              <a:latin typeface="Verdana" panose="020B0604030504040204" pitchFamily="34" charset="0"/>
              <a:ea typeface="Verdana" panose="020B0604030504040204" pitchFamily="34" charset="0"/>
              <a:cs typeface="Verdana" panose="020B0604030504040204" pitchFamily="34" charset="0"/>
            </a:endParaRPr>
          </a:p>
          <a:p>
            <a:r>
              <a:rPr lang="en-US" sz="1200" dirty="0">
                <a:solidFill>
                  <a:srgbClr val="003C65"/>
                </a:solidFill>
                <a:effectLst/>
                <a:latin typeface="Verdana" panose="020B0604030504040204" pitchFamily="34" charset="0"/>
                <a:ea typeface="Verdana" panose="020B0604030504040204" pitchFamily="34" charset="0"/>
                <a:cs typeface="Verdana" panose="020B0604030504040204" pitchFamily="34" charset="0"/>
              </a:rPr>
              <a:t>Future interventions to promote retention in this clinical setting should consider i</a:t>
            </a:r>
            <a:r>
              <a:rPr lang="en-US" dirty="0">
                <a:solidFill>
                  <a:srgbClr val="003C65"/>
                </a:solidFill>
                <a:effectLst/>
                <a:latin typeface="Verdana" panose="020B0604030504040204" pitchFamily="34" charset="0"/>
                <a:ea typeface="Verdana" panose="020B0604030504040204" pitchFamily="34" charset="0"/>
                <a:cs typeface="Verdana" panose="020B0604030504040204" pitchFamily="34" charset="0"/>
              </a:rPr>
              <a:t>ncorporating harm reduction principles into care delivery, the u</a:t>
            </a:r>
            <a:r>
              <a:rPr lang="en-US" dirty="0">
                <a:solidFill>
                  <a:srgbClr val="003C65"/>
                </a:solidFill>
                <a:latin typeface="Verdana" panose="020B0604030504040204" pitchFamily="34" charset="0"/>
                <a:ea typeface="Verdana" panose="020B0604030504040204" pitchFamily="34" charset="0"/>
                <a:cs typeface="Verdana" panose="020B0604030504040204" pitchFamily="34" charset="0"/>
              </a:rPr>
              <a:t>se of e</a:t>
            </a:r>
            <a:r>
              <a:rPr lang="en-US" dirty="0">
                <a:solidFill>
                  <a:srgbClr val="003C65"/>
                </a:solidFill>
                <a:effectLst/>
                <a:latin typeface="Verdana" panose="020B0604030504040204" pitchFamily="34" charset="0"/>
                <a:ea typeface="Verdana" panose="020B0604030504040204" pitchFamily="34" charset="0"/>
                <a:cs typeface="Verdana" panose="020B0604030504040204" pitchFamily="34" charset="0"/>
              </a:rPr>
              <a:t>xtended-release buprenorphine, integrating MOUD treatment with mental health treatment, and providing MOUD where comprehensive clinical care and social services can be provided.</a:t>
            </a:r>
          </a:p>
          <a:p>
            <a:endParaRPr lang="en-US" dirty="0"/>
          </a:p>
        </p:txBody>
      </p:sp>
      <p:sp>
        <p:nvSpPr>
          <p:cNvPr id="4" name="Slide Number Placeholder 3"/>
          <p:cNvSpPr>
            <a:spLocks noGrp="1"/>
          </p:cNvSpPr>
          <p:nvPr>
            <p:ph type="sldNum" sz="quarter" idx="5"/>
          </p:nvPr>
        </p:nvSpPr>
        <p:spPr/>
        <p:txBody>
          <a:bodyPr/>
          <a:lstStyle/>
          <a:p>
            <a:fld id="{8F28E988-0E79-488C-A7F9-74AF3714309C}" type="slidenum">
              <a:rPr lang="en-US" smtClean="0"/>
              <a:t>22</a:t>
            </a:fld>
            <a:endParaRPr lang="en-US"/>
          </a:p>
        </p:txBody>
      </p:sp>
    </p:spTree>
    <p:extLst>
      <p:ext uri="{BB962C8B-B14F-4D97-AF65-F5344CB8AC3E}">
        <p14:creationId xmlns:p14="http://schemas.microsoft.com/office/powerpoint/2010/main" val="371533535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a:t>Citation: </a:t>
            </a:r>
            <a:r>
              <a:rPr lang="en-US" b="0" i="0">
                <a:solidFill>
                  <a:srgbClr val="333333"/>
                </a:solidFill>
                <a:effectLst/>
                <a:latin typeface="Guardian TextSans Web"/>
              </a:rPr>
              <a:t>Fine DR, Lewis E, Weinstock K, Wright J, Gaeta JM, Baggett TP. Office-Based Addiction Treatment Retention and Mortality Among People Experiencing Homelessness. </a:t>
            </a:r>
            <a:r>
              <a:rPr lang="en-US" b="0" i="1">
                <a:solidFill>
                  <a:srgbClr val="333333"/>
                </a:solidFill>
                <a:effectLst/>
                <a:latin typeface="Guardian TextSans Web"/>
              </a:rPr>
              <a:t>JAMA </a:t>
            </a:r>
            <a:r>
              <a:rPr lang="en-US" b="0" i="1" err="1">
                <a:solidFill>
                  <a:srgbClr val="333333"/>
                </a:solidFill>
                <a:effectLst/>
                <a:latin typeface="Guardian TextSans Web"/>
              </a:rPr>
              <a:t>Netw</a:t>
            </a:r>
            <a:r>
              <a:rPr lang="en-US" b="0" i="1">
                <a:solidFill>
                  <a:srgbClr val="333333"/>
                </a:solidFill>
                <a:effectLst/>
                <a:latin typeface="Guardian TextSans Web"/>
              </a:rPr>
              <a:t> Open.</a:t>
            </a:r>
            <a:r>
              <a:rPr lang="en-US" b="0" i="0">
                <a:solidFill>
                  <a:srgbClr val="333333"/>
                </a:solidFill>
                <a:effectLst/>
                <a:latin typeface="Guardian TextSans Web"/>
              </a:rPr>
              <a:t> 2021;4(3):e210477. doi:10.1001/jamanetworkopen.2021.0477</a:t>
            </a:r>
          </a:p>
        </p:txBody>
      </p:sp>
      <p:sp>
        <p:nvSpPr>
          <p:cNvPr id="4" name="Slide Number Placeholder 3"/>
          <p:cNvSpPr>
            <a:spLocks noGrp="1"/>
          </p:cNvSpPr>
          <p:nvPr>
            <p:ph type="sldNum" sz="quarter" idx="5"/>
          </p:nvPr>
        </p:nvSpPr>
        <p:spPr/>
        <p:txBody>
          <a:bodyPr/>
          <a:lstStyle/>
          <a:p>
            <a:fld id="{8F28E988-0E79-488C-A7F9-74AF3714309C}" type="slidenum">
              <a:rPr lang="en-US" smtClean="0"/>
              <a:t>24</a:t>
            </a:fld>
            <a:endParaRPr lang="en-US"/>
          </a:p>
        </p:txBody>
      </p:sp>
    </p:spTree>
    <p:extLst>
      <p:ext uri="{BB962C8B-B14F-4D97-AF65-F5344CB8AC3E}">
        <p14:creationId xmlns:p14="http://schemas.microsoft.com/office/powerpoint/2010/main" val="173719166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b="0" i="0" dirty="0">
                <a:solidFill>
                  <a:srgbClr val="333333"/>
                </a:solidFill>
                <a:effectLst/>
                <a:latin typeface="Guardian TextSans Web"/>
              </a:rPr>
              <a:t>We purposively sampled 24 participants from the prospective cohort study, stratified by 1-month OBOT retention status.</a:t>
            </a:r>
          </a:p>
          <a:p>
            <a:pPr algn="l"/>
            <a:r>
              <a:rPr lang="en-US" b="0" i="0" dirty="0">
                <a:solidFill>
                  <a:srgbClr val="333333"/>
                </a:solidFill>
                <a:effectLst/>
                <a:latin typeface="Guardian TextSans Web"/>
              </a:rPr>
              <a:t>The inclusion criteria for the parent study included being at least 18 years old, fluent in English or Spanish, as well as having a clinician confirmed diagnosis of OUD, a new enrollment in the OBOT program between January 6, 2022 and January 5, 2023, and a lifetime history of homelessness.</a:t>
            </a:r>
          </a:p>
        </p:txBody>
      </p:sp>
      <p:sp>
        <p:nvSpPr>
          <p:cNvPr id="4" name="Slide Number Placeholder 3"/>
          <p:cNvSpPr>
            <a:spLocks noGrp="1"/>
          </p:cNvSpPr>
          <p:nvPr>
            <p:ph type="sldNum" sz="quarter" idx="5"/>
          </p:nvPr>
        </p:nvSpPr>
        <p:spPr/>
        <p:txBody>
          <a:bodyPr/>
          <a:lstStyle/>
          <a:p>
            <a:fld id="{8F28E988-0E79-488C-A7F9-74AF3714309C}" type="slidenum">
              <a:rPr lang="en-US" smtClean="0"/>
              <a:t>25</a:t>
            </a:fld>
            <a:endParaRPr lang="en-US"/>
          </a:p>
        </p:txBody>
      </p:sp>
    </p:spTree>
    <p:extLst>
      <p:ext uri="{BB962C8B-B14F-4D97-AF65-F5344CB8AC3E}">
        <p14:creationId xmlns:p14="http://schemas.microsoft.com/office/powerpoint/2010/main" val="414717880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endParaRPr lang="en-US" b="0" i="0">
              <a:solidFill>
                <a:srgbClr val="333333"/>
              </a:solidFill>
              <a:effectLst/>
              <a:latin typeface="Guardian TextSans Web"/>
            </a:endParaRPr>
          </a:p>
        </p:txBody>
      </p:sp>
      <p:sp>
        <p:nvSpPr>
          <p:cNvPr id="4" name="Slide Number Placeholder 3"/>
          <p:cNvSpPr>
            <a:spLocks noGrp="1"/>
          </p:cNvSpPr>
          <p:nvPr>
            <p:ph type="sldNum" sz="quarter" idx="5"/>
          </p:nvPr>
        </p:nvSpPr>
        <p:spPr/>
        <p:txBody>
          <a:bodyPr/>
          <a:lstStyle/>
          <a:p>
            <a:fld id="{8F28E988-0E79-488C-A7F9-74AF3714309C}" type="slidenum">
              <a:rPr lang="en-US" smtClean="0"/>
              <a:t>27</a:t>
            </a:fld>
            <a:endParaRPr lang="en-US"/>
          </a:p>
        </p:txBody>
      </p:sp>
    </p:spTree>
    <p:extLst>
      <p:ext uri="{BB962C8B-B14F-4D97-AF65-F5344CB8AC3E}">
        <p14:creationId xmlns:p14="http://schemas.microsoft.com/office/powerpoint/2010/main" val="33266260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dirty="0"/>
              <a:t>People experiencing homelessness have been disproportionately impacted by the opioid overdose crisis. </a:t>
            </a:r>
          </a:p>
          <a:p>
            <a:pPr algn="l"/>
            <a:r>
              <a:rPr lang="en-US" dirty="0"/>
              <a:t>In fact, nearly 1 in 4 deaths in this population are due to opioid overdose.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i="0" dirty="0">
                <a:solidFill>
                  <a:srgbClr val="333333"/>
                </a:solidFill>
                <a:effectLst/>
                <a:latin typeface="Guardian TextSans Web"/>
              </a:rPr>
              <a:t>To address this ongoing public health crisis and improve the inequitable access to medications for opioid use disorder, homeless-tailored outpatient-based opioid treatment programs, or OBOT programs, have been developed across the US</a:t>
            </a:r>
          </a:p>
          <a:p>
            <a:pPr algn="l"/>
            <a:endParaRPr lang="en-US" b="0" i="0" dirty="0">
              <a:solidFill>
                <a:srgbClr val="333333"/>
              </a:solidFill>
              <a:effectLst/>
              <a:latin typeface="Guardian TextSans Web"/>
            </a:endParaRPr>
          </a:p>
        </p:txBody>
      </p:sp>
      <p:sp>
        <p:nvSpPr>
          <p:cNvPr id="4" name="Slide Number Placeholder 3"/>
          <p:cNvSpPr>
            <a:spLocks noGrp="1"/>
          </p:cNvSpPr>
          <p:nvPr>
            <p:ph type="sldNum" sz="quarter" idx="5"/>
          </p:nvPr>
        </p:nvSpPr>
        <p:spPr/>
        <p:txBody>
          <a:bodyPr/>
          <a:lstStyle/>
          <a:p>
            <a:fld id="{8F28E988-0E79-488C-A7F9-74AF3714309C}" type="slidenum">
              <a:rPr lang="en-US" smtClean="0"/>
              <a:t>3</a:t>
            </a:fld>
            <a:endParaRPr lang="en-US"/>
          </a:p>
        </p:txBody>
      </p:sp>
    </p:spTree>
    <p:extLst>
      <p:ext uri="{BB962C8B-B14F-4D97-AF65-F5344CB8AC3E}">
        <p14:creationId xmlns:p14="http://schemas.microsoft.com/office/powerpoint/2010/main" val="622309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b="0" i="0" dirty="0">
                <a:solidFill>
                  <a:srgbClr val="333333"/>
                </a:solidFill>
                <a:effectLst/>
                <a:latin typeface="Guardian TextSans Web"/>
              </a:rPr>
              <a:t>Retention in these programs is low, however, with more than 50% </a:t>
            </a:r>
            <a:r>
              <a:rPr lang="en-US" sz="1200" dirty="0">
                <a:solidFill>
                  <a:srgbClr val="003C65"/>
                </a:solidFill>
                <a:latin typeface="Verdana" panose="020B0604030504040204" pitchFamily="34" charset="0"/>
                <a:ea typeface="Verdana" panose="020B0604030504040204" pitchFamily="34" charset="0"/>
                <a:cs typeface="Arial" panose="020B0604020202020204" pitchFamily="34" charset="0"/>
              </a:rPr>
              <a:t>dropping out of care by 1 month</a:t>
            </a:r>
          </a:p>
          <a:p>
            <a:pPr algn="l"/>
            <a:r>
              <a:rPr lang="en-US" sz="1800" dirty="0">
                <a:effectLst/>
                <a:latin typeface="Times New Roman" panose="02020603050405020304" pitchFamily="18" charset="0"/>
                <a:ea typeface="Times New Roman" panose="02020603050405020304" pitchFamily="18" charset="0"/>
              </a:rPr>
              <a:t>The importance of retention in opioid use disorder treatment cannot be understated given the exceptionally high risk of opioid-related mortality immediately after leaving treatment</a:t>
            </a:r>
            <a:r>
              <a:rPr lang="en-US" dirty="0">
                <a:effectLst/>
              </a:rPr>
              <a:t> </a:t>
            </a:r>
          </a:p>
          <a:p>
            <a:pPr algn="l"/>
            <a:r>
              <a:rPr lang="en-US" b="0" i="0" dirty="0">
                <a:solidFill>
                  <a:srgbClr val="333333"/>
                </a:solidFill>
                <a:effectLst/>
                <a:latin typeface="Guardian TextSans Web"/>
              </a:rPr>
              <a:t>Therefore, improving OBOT retention is crucial to improving outcomes in this high-risk population.</a:t>
            </a:r>
          </a:p>
        </p:txBody>
      </p:sp>
      <p:sp>
        <p:nvSpPr>
          <p:cNvPr id="4" name="Slide Number Placeholder 3"/>
          <p:cNvSpPr>
            <a:spLocks noGrp="1"/>
          </p:cNvSpPr>
          <p:nvPr>
            <p:ph type="sldNum" sz="quarter" idx="5"/>
          </p:nvPr>
        </p:nvSpPr>
        <p:spPr/>
        <p:txBody>
          <a:bodyPr/>
          <a:lstStyle/>
          <a:p>
            <a:fld id="{8F28E988-0E79-488C-A7F9-74AF3714309C}" type="slidenum">
              <a:rPr lang="en-US" smtClean="0"/>
              <a:t>4</a:t>
            </a:fld>
            <a:endParaRPr lang="en-US"/>
          </a:p>
        </p:txBody>
      </p:sp>
    </p:spTree>
    <p:extLst>
      <p:ext uri="{BB962C8B-B14F-4D97-AF65-F5344CB8AC3E}">
        <p14:creationId xmlns:p14="http://schemas.microsoft.com/office/powerpoint/2010/main" val="33470110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objective of our study was to examine the barriers to and facilitators of </a:t>
            </a:r>
            <a:r>
              <a:rPr lang="en-US" sz="1200" dirty="0">
                <a:solidFill>
                  <a:srgbClr val="003C65"/>
                </a:solidFill>
                <a:latin typeface="Verdana" panose="020B0604030504040204" pitchFamily="34" charset="0"/>
                <a:ea typeface="Verdana" panose="020B0604030504040204" pitchFamily="34" charset="0"/>
                <a:cs typeface="Arial" panose="020B0604020202020204" pitchFamily="34" charset="0"/>
              </a:rPr>
              <a:t>retention in a homeless-tailored OBOT program.</a:t>
            </a:r>
          </a:p>
          <a:p>
            <a:endParaRPr lang="en-US" sz="1200" dirty="0">
              <a:solidFill>
                <a:srgbClr val="003C65"/>
              </a:solidFill>
              <a:latin typeface="Verdana" panose="020B0604030504040204" pitchFamily="34" charset="0"/>
              <a:ea typeface="Verdana" panose="020B0604030504040204" pitchFamily="34" charset="0"/>
              <a:cs typeface="Arial" panose="020B0604020202020204" pitchFamily="34" charset="0"/>
            </a:endParaRPr>
          </a:p>
          <a:p>
            <a:r>
              <a:rPr lang="en-US" dirty="0"/>
              <a:t>Ultimately, we were hoping to gain foundational information for the development of a patient-centered intervention to promote retention in this clinical setting</a:t>
            </a:r>
          </a:p>
        </p:txBody>
      </p:sp>
      <p:sp>
        <p:nvSpPr>
          <p:cNvPr id="4" name="Slide Number Placeholder 3"/>
          <p:cNvSpPr>
            <a:spLocks noGrp="1"/>
          </p:cNvSpPr>
          <p:nvPr>
            <p:ph type="sldNum" sz="quarter" idx="5"/>
          </p:nvPr>
        </p:nvSpPr>
        <p:spPr/>
        <p:txBody>
          <a:bodyPr/>
          <a:lstStyle/>
          <a:p>
            <a:fld id="{8F28E988-0E79-488C-A7F9-74AF3714309C}" type="slidenum">
              <a:rPr lang="en-US" smtClean="0"/>
              <a:t>5</a:t>
            </a:fld>
            <a:endParaRPr lang="en-US"/>
          </a:p>
        </p:txBody>
      </p:sp>
    </p:spTree>
    <p:extLst>
      <p:ext uri="{BB962C8B-B14F-4D97-AF65-F5344CB8AC3E}">
        <p14:creationId xmlns:p14="http://schemas.microsoft.com/office/powerpoint/2010/main" val="3585023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i="0" dirty="0">
                <a:solidFill>
                  <a:srgbClr val="333333"/>
                </a:solidFill>
                <a:effectLst/>
                <a:latin typeface="Guardian TextSans Web"/>
              </a:rPr>
              <a:t>We conducted qualitative interviews with a subset of participants who enrolled in a parent prospective cohort study of retention in Boston Health Care for the Homeless Program’s OBOT program.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dirty="0">
                <a:solidFill>
                  <a:srgbClr val="003C65"/>
                </a:solidFill>
                <a:effectLst/>
                <a:latin typeface="Verdana" panose="020B0604030504040204" pitchFamily="34" charset="0"/>
                <a:ea typeface="Verdana" panose="020B0604030504040204" pitchFamily="34" charset="0"/>
                <a:cs typeface="Arial" panose="020B0604020202020204" pitchFamily="34" charset="0"/>
              </a:rPr>
              <a:t>We pu</a:t>
            </a:r>
            <a:r>
              <a:rPr lang="en-US" sz="1200" dirty="0">
                <a:solidFill>
                  <a:srgbClr val="003C65"/>
                </a:solidFill>
                <a:latin typeface="Verdana" panose="020B0604030504040204" pitchFamily="34" charset="0"/>
                <a:ea typeface="Verdana" panose="020B0604030504040204" pitchFamily="34" charset="0"/>
                <a:cs typeface="Arial" panose="020B0604020202020204" pitchFamily="34" charset="0"/>
              </a:rPr>
              <a:t>rposively sampled 24 participants from the prospective cohort study, including 12 who were retained at 1-month and 12 who were not.</a:t>
            </a:r>
          </a:p>
          <a:p>
            <a:pPr algn="l"/>
            <a:endParaRPr lang="en-US" b="0" i="0" dirty="0">
              <a:solidFill>
                <a:srgbClr val="333333"/>
              </a:solidFill>
              <a:effectLst/>
              <a:latin typeface="Guardian TextSans Web"/>
            </a:endParaRPr>
          </a:p>
        </p:txBody>
      </p:sp>
      <p:sp>
        <p:nvSpPr>
          <p:cNvPr id="4" name="Slide Number Placeholder 3"/>
          <p:cNvSpPr>
            <a:spLocks noGrp="1"/>
          </p:cNvSpPr>
          <p:nvPr>
            <p:ph type="sldNum" sz="quarter" idx="5"/>
          </p:nvPr>
        </p:nvSpPr>
        <p:spPr/>
        <p:txBody>
          <a:bodyPr/>
          <a:lstStyle/>
          <a:p>
            <a:fld id="{8F28E988-0E79-488C-A7F9-74AF3714309C}" type="slidenum">
              <a:rPr lang="en-US" smtClean="0"/>
              <a:t>6</a:t>
            </a:fld>
            <a:endParaRPr lang="en-US"/>
          </a:p>
        </p:txBody>
      </p:sp>
    </p:spTree>
    <p:extLst>
      <p:ext uri="{BB962C8B-B14F-4D97-AF65-F5344CB8AC3E}">
        <p14:creationId xmlns:p14="http://schemas.microsoft.com/office/powerpoint/2010/main" val="3183968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b="0" i="0" dirty="0">
                <a:solidFill>
                  <a:srgbClr val="333333"/>
                </a:solidFill>
                <a:effectLst/>
                <a:latin typeface="Guardian TextSans Web"/>
              </a:rPr>
              <a:t>The interviews were semi-structured, conducted in English and in Spanish, audio-recorded and lasted between 23 and 66 minutes each. </a:t>
            </a:r>
          </a:p>
        </p:txBody>
      </p:sp>
      <p:sp>
        <p:nvSpPr>
          <p:cNvPr id="4" name="Slide Number Placeholder 3"/>
          <p:cNvSpPr>
            <a:spLocks noGrp="1"/>
          </p:cNvSpPr>
          <p:nvPr>
            <p:ph type="sldNum" sz="quarter" idx="5"/>
          </p:nvPr>
        </p:nvSpPr>
        <p:spPr/>
        <p:txBody>
          <a:bodyPr/>
          <a:lstStyle/>
          <a:p>
            <a:fld id="{8F28E988-0E79-488C-A7F9-74AF3714309C}" type="slidenum">
              <a:rPr lang="en-US" smtClean="0"/>
              <a:t>7</a:t>
            </a:fld>
            <a:endParaRPr lang="en-US"/>
          </a:p>
        </p:txBody>
      </p:sp>
    </p:spTree>
    <p:extLst>
      <p:ext uri="{BB962C8B-B14F-4D97-AF65-F5344CB8AC3E}">
        <p14:creationId xmlns:p14="http://schemas.microsoft.com/office/powerpoint/2010/main" val="21404959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2400" dirty="0">
                <a:latin typeface="Arial" panose="020B0604020202020204" pitchFamily="34" charset="0"/>
                <a:ea typeface="Calibri" panose="020F0502020204030204" pitchFamily="34" charset="0"/>
                <a:cs typeface="Arial" panose="020B0604020202020204" pitchFamily="34" charset="0"/>
              </a:rPr>
              <a:t>The interview guide was framed by the behavioral model for vulnerable populations, a conceptual framework for understanding factors that influence health behaviors and outcomes of marginalized individuals.</a:t>
            </a:r>
          </a:p>
          <a:p>
            <a:endParaRPr lang="en-US" sz="2400" dirty="0">
              <a:latin typeface="Arial" panose="020B0604020202020204" pitchFamily="34" charset="0"/>
              <a:ea typeface="Calibri" panose="020F0502020204030204" pitchFamily="34" charset="0"/>
              <a:cs typeface="Arial" panose="020B0604020202020204" pitchFamily="34" charset="0"/>
            </a:endParaRPr>
          </a:p>
          <a:p>
            <a:r>
              <a:rPr lang="en-US" sz="3200" dirty="0">
                <a:latin typeface="Arial" panose="020B0604020202020204" pitchFamily="34" charset="0"/>
                <a:ea typeface="Calibri" panose="020F0502020204030204" pitchFamily="34" charset="0"/>
                <a:cs typeface="Arial" panose="020B0604020202020204" pitchFamily="34" charset="0"/>
              </a:rPr>
              <a:t>It o</a:t>
            </a:r>
            <a:r>
              <a:rPr lang="en-US" sz="3200" dirty="0">
                <a:effectLst/>
                <a:latin typeface="Arial" panose="020B0604020202020204" pitchFamily="34" charset="0"/>
                <a:ea typeface="Calibri" panose="020F0502020204030204" pitchFamily="34" charset="0"/>
                <a:cs typeface="Arial" panose="020B0604020202020204" pitchFamily="34" charset="0"/>
              </a:rPr>
              <a:t>rganizes patient characteristics into three domains, including the p</a:t>
            </a:r>
            <a:r>
              <a:rPr lang="en-US" sz="2400" dirty="0">
                <a:effectLst/>
                <a:latin typeface="Arial" panose="020B0604020202020204" pitchFamily="34" charset="0"/>
                <a:ea typeface="Calibri" panose="020F0502020204030204" pitchFamily="34" charset="0"/>
                <a:cs typeface="Arial" panose="020B0604020202020204" pitchFamily="34" charset="0"/>
              </a:rPr>
              <a:t>redisposing, need, and enabling or impeding domains. </a:t>
            </a:r>
            <a:r>
              <a:rPr lang="en-US" sz="2400" dirty="0">
                <a:effectLst/>
                <a:latin typeface="Times New Roman" panose="02020603050405020304" pitchFamily="18" charset="0"/>
                <a:ea typeface="Calibri" panose="020F0502020204030204" pitchFamily="34" charset="0"/>
              </a:rPr>
              <a:t>The predisposing domain includes individual factors and beliefs that shape behaviors and decision-making processes. The need domain identifies specific needs or challenges faced by individuals. The enabling or impeding domain considers the resources and support available to meet those needs. </a:t>
            </a:r>
            <a:endParaRPr lang="en-US" dirty="0"/>
          </a:p>
        </p:txBody>
      </p:sp>
      <p:sp>
        <p:nvSpPr>
          <p:cNvPr id="4" name="Slide Number Placeholder 3"/>
          <p:cNvSpPr>
            <a:spLocks noGrp="1"/>
          </p:cNvSpPr>
          <p:nvPr>
            <p:ph type="sldNum" sz="quarter" idx="5"/>
          </p:nvPr>
        </p:nvSpPr>
        <p:spPr/>
        <p:txBody>
          <a:bodyPr/>
          <a:lstStyle/>
          <a:p>
            <a:fld id="{8F28E988-0E79-488C-A7F9-74AF3714309C}" type="slidenum">
              <a:rPr lang="en-US" smtClean="0"/>
              <a:t>8</a:t>
            </a:fld>
            <a:endParaRPr lang="en-US"/>
          </a:p>
        </p:txBody>
      </p:sp>
    </p:spTree>
    <p:extLst>
      <p:ext uri="{BB962C8B-B14F-4D97-AF65-F5344CB8AC3E}">
        <p14:creationId xmlns:p14="http://schemas.microsoft.com/office/powerpoint/2010/main" val="9770373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b="0" i="0" dirty="0">
                <a:solidFill>
                  <a:srgbClr val="333333"/>
                </a:solidFill>
                <a:effectLst/>
                <a:latin typeface="Guardian TextSans Web"/>
              </a:rPr>
              <a:t>We applied codes from an a priori analytic framework, supplementing with additional emergent codes as needed.</a:t>
            </a:r>
          </a:p>
          <a:p>
            <a:pPr algn="l"/>
            <a:endParaRPr lang="en-US" b="0" i="0" dirty="0">
              <a:solidFill>
                <a:srgbClr val="333333"/>
              </a:solidFill>
              <a:effectLst/>
              <a:latin typeface="Guardian TextSans Web"/>
            </a:endParaRPr>
          </a:p>
          <a:p>
            <a:pPr algn="l"/>
            <a:r>
              <a:rPr lang="en-US" b="0" i="0" dirty="0">
                <a:solidFill>
                  <a:srgbClr val="333333"/>
                </a:solidFill>
                <a:effectLst/>
                <a:latin typeface="Guardian TextSans Web"/>
              </a:rPr>
              <a:t>Each coded excerpt included an overall domain code along with a patient characteristic code based on the Behavioral model for Vulnerable populations.</a:t>
            </a:r>
          </a:p>
        </p:txBody>
      </p:sp>
      <p:sp>
        <p:nvSpPr>
          <p:cNvPr id="4" name="Slide Number Placeholder 3"/>
          <p:cNvSpPr>
            <a:spLocks noGrp="1"/>
          </p:cNvSpPr>
          <p:nvPr>
            <p:ph type="sldNum" sz="quarter" idx="5"/>
          </p:nvPr>
        </p:nvSpPr>
        <p:spPr/>
        <p:txBody>
          <a:bodyPr/>
          <a:lstStyle/>
          <a:p>
            <a:fld id="{8F28E988-0E79-488C-A7F9-74AF3714309C}" type="slidenum">
              <a:rPr lang="en-US" smtClean="0"/>
              <a:t>9</a:t>
            </a:fld>
            <a:endParaRPr lang="en-US"/>
          </a:p>
        </p:txBody>
      </p:sp>
    </p:spTree>
    <p:extLst>
      <p:ext uri="{BB962C8B-B14F-4D97-AF65-F5344CB8AC3E}">
        <p14:creationId xmlns:p14="http://schemas.microsoft.com/office/powerpoint/2010/main" val="21201531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46CE7D5-CF57-46EF-B807-FDD0502418D4}" type="datetimeFigureOut">
              <a:rPr lang="en-US" smtClean="0"/>
              <a:t>11/2/2023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11/2/2023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11/2/2023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C0BF64-0371-41C3-8AFE-7B02DC88B90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2DEA12B-A8EA-453B-A6E7-6E658CB8C91A}"/>
              </a:ext>
            </a:extLst>
          </p:cNvPr>
          <p:cNvSpPr>
            <a:spLocks noGrp="1"/>
          </p:cNvSpPr>
          <p:nvPr>
            <p:ph type="subTitle" idx="1"/>
          </p:nvPr>
        </p:nvSpPr>
        <p:spPr>
          <a:xfrm>
            <a:off x="1524000" y="3602038"/>
            <a:ext cx="9144000" cy="1655762"/>
          </a:xfrm>
        </p:spPr>
        <p:txBody>
          <a:bodyPr/>
          <a:lstStyle>
            <a:lvl1pPr marL="0" indent="0" algn="ctr">
              <a:buNone/>
              <a:defRPr sz="2400"/>
            </a:lvl1pPr>
            <a:lvl2pPr marL="457206" indent="0" algn="ctr">
              <a:buNone/>
              <a:defRPr sz="2000"/>
            </a:lvl2pPr>
            <a:lvl3pPr marL="914411" indent="0" algn="ctr">
              <a:buNone/>
              <a:defRPr sz="1800"/>
            </a:lvl3pPr>
            <a:lvl4pPr marL="1371617" indent="0" algn="ctr">
              <a:buNone/>
              <a:defRPr sz="1600"/>
            </a:lvl4pPr>
            <a:lvl5pPr marL="1828823" indent="0" algn="ctr">
              <a:buNone/>
              <a:defRPr sz="1600"/>
            </a:lvl5pPr>
            <a:lvl6pPr marL="2286029" indent="0" algn="ctr">
              <a:buNone/>
              <a:defRPr sz="1600"/>
            </a:lvl6pPr>
            <a:lvl7pPr marL="2743234" indent="0" algn="ctr">
              <a:buNone/>
              <a:defRPr sz="1600"/>
            </a:lvl7pPr>
            <a:lvl8pPr marL="3200440" indent="0" algn="ctr">
              <a:buNone/>
              <a:defRPr sz="1600"/>
            </a:lvl8pPr>
            <a:lvl9pPr marL="3657646"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D4AC5EE-673F-40B0-A7BB-5CEA9AA8E4CA}"/>
              </a:ext>
            </a:extLst>
          </p:cNvPr>
          <p:cNvSpPr>
            <a:spLocks noGrp="1"/>
          </p:cNvSpPr>
          <p:nvPr>
            <p:ph type="dt" sz="half" idx="10"/>
          </p:nvPr>
        </p:nvSpPr>
        <p:spPr/>
        <p:txBody>
          <a:bodyPr/>
          <a:lstStyle/>
          <a:p>
            <a:fld id="{1905D52A-69FA-40B5-B370-33F5D8417969}" type="datetimeFigureOut">
              <a:rPr lang="en-US" smtClean="0"/>
              <a:t>11/2/2023</a:t>
            </a:fld>
            <a:endParaRPr lang="en-US"/>
          </a:p>
        </p:txBody>
      </p:sp>
      <p:sp>
        <p:nvSpPr>
          <p:cNvPr id="5" name="Footer Placeholder 4">
            <a:extLst>
              <a:ext uri="{FF2B5EF4-FFF2-40B4-BE49-F238E27FC236}">
                <a16:creationId xmlns:a16="http://schemas.microsoft.com/office/drawing/2014/main" id="{A497821B-7224-41D5-91E7-464C6BA21C9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392F295-101B-468D-B0A7-39C57A30CCB7}"/>
              </a:ext>
            </a:extLst>
          </p:cNvPr>
          <p:cNvSpPr>
            <a:spLocks noGrp="1"/>
          </p:cNvSpPr>
          <p:nvPr>
            <p:ph type="sldNum" sz="quarter" idx="12"/>
          </p:nvPr>
        </p:nvSpPr>
        <p:spPr/>
        <p:txBody>
          <a:bodyPr/>
          <a:lstStyle/>
          <a:p>
            <a:fld id="{AF26D6FD-BAA6-444D-8F1B-5E5E77750BD9}" type="slidenum">
              <a:rPr lang="en-US" smtClean="0"/>
              <a:t>‹#›</a:t>
            </a:fld>
            <a:endParaRPr lang="en-US"/>
          </a:p>
        </p:txBody>
      </p:sp>
    </p:spTree>
    <p:extLst>
      <p:ext uri="{BB962C8B-B14F-4D97-AF65-F5344CB8AC3E}">
        <p14:creationId xmlns:p14="http://schemas.microsoft.com/office/powerpoint/2010/main" val="4744797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C4F970-95AB-440D-804D-834FBB542ED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CA7C665-FB25-402E-B4C3-0B864ADC0E2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D04A249-D11A-43B4-9E74-B96EBC0F907C}"/>
              </a:ext>
            </a:extLst>
          </p:cNvPr>
          <p:cNvSpPr>
            <a:spLocks noGrp="1"/>
          </p:cNvSpPr>
          <p:nvPr>
            <p:ph type="dt" sz="half" idx="10"/>
          </p:nvPr>
        </p:nvSpPr>
        <p:spPr/>
        <p:txBody>
          <a:bodyPr/>
          <a:lstStyle/>
          <a:p>
            <a:fld id="{1905D52A-69FA-40B5-B370-33F5D8417969}" type="datetimeFigureOut">
              <a:rPr lang="en-US" smtClean="0"/>
              <a:t>11/2/2023</a:t>
            </a:fld>
            <a:endParaRPr lang="en-US"/>
          </a:p>
        </p:txBody>
      </p:sp>
      <p:sp>
        <p:nvSpPr>
          <p:cNvPr id="5" name="Footer Placeholder 4">
            <a:extLst>
              <a:ext uri="{FF2B5EF4-FFF2-40B4-BE49-F238E27FC236}">
                <a16:creationId xmlns:a16="http://schemas.microsoft.com/office/drawing/2014/main" id="{F18FC3BE-D918-482E-B550-B7474819922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474B8D1-67BD-476A-BE76-A4641A178D02}"/>
              </a:ext>
            </a:extLst>
          </p:cNvPr>
          <p:cNvSpPr>
            <a:spLocks noGrp="1"/>
          </p:cNvSpPr>
          <p:nvPr>
            <p:ph type="sldNum" sz="quarter" idx="12"/>
          </p:nvPr>
        </p:nvSpPr>
        <p:spPr/>
        <p:txBody>
          <a:bodyPr/>
          <a:lstStyle/>
          <a:p>
            <a:fld id="{AF26D6FD-BAA6-444D-8F1B-5E5E77750BD9}" type="slidenum">
              <a:rPr lang="en-US" smtClean="0"/>
              <a:t>‹#›</a:t>
            </a:fld>
            <a:endParaRPr lang="en-US"/>
          </a:p>
        </p:txBody>
      </p:sp>
    </p:spTree>
    <p:extLst>
      <p:ext uri="{BB962C8B-B14F-4D97-AF65-F5344CB8AC3E}">
        <p14:creationId xmlns:p14="http://schemas.microsoft.com/office/powerpoint/2010/main" val="392555439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00A494-9B5D-422B-997C-8D2DEC855D6B}"/>
              </a:ext>
            </a:extLst>
          </p:cNvPr>
          <p:cNvSpPr>
            <a:spLocks noGrp="1"/>
          </p:cNvSpPr>
          <p:nvPr>
            <p:ph type="title"/>
          </p:nvPr>
        </p:nvSpPr>
        <p:spPr>
          <a:xfrm>
            <a:off x="831852"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9D5C040-B569-4BEC-B65C-9182FE5AD8D8}"/>
              </a:ext>
            </a:extLst>
          </p:cNvPr>
          <p:cNvSpPr>
            <a:spLocks noGrp="1"/>
          </p:cNvSpPr>
          <p:nvPr>
            <p:ph type="body" idx="1"/>
          </p:nvPr>
        </p:nvSpPr>
        <p:spPr>
          <a:xfrm>
            <a:off x="831852" y="4589464"/>
            <a:ext cx="10515600" cy="1500187"/>
          </a:xfrm>
        </p:spPr>
        <p:txBody>
          <a:bodyPr/>
          <a:lstStyle>
            <a:lvl1pPr marL="0" indent="0">
              <a:buNone/>
              <a:defRPr sz="2400">
                <a:solidFill>
                  <a:schemeClr val="tx1">
                    <a:tint val="75000"/>
                  </a:schemeClr>
                </a:solidFill>
              </a:defRPr>
            </a:lvl1pPr>
            <a:lvl2pPr marL="457206" indent="0">
              <a:buNone/>
              <a:defRPr sz="2000">
                <a:solidFill>
                  <a:schemeClr val="tx1">
                    <a:tint val="75000"/>
                  </a:schemeClr>
                </a:solidFill>
              </a:defRPr>
            </a:lvl2pPr>
            <a:lvl3pPr marL="914411" indent="0">
              <a:buNone/>
              <a:defRPr sz="1800">
                <a:solidFill>
                  <a:schemeClr val="tx1">
                    <a:tint val="75000"/>
                  </a:schemeClr>
                </a:solidFill>
              </a:defRPr>
            </a:lvl3pPr>
            <a:lvl4pPr marL="1371617" indent="0">
              <a:buNone/>
              <a:defRPr sz="1600">
                <a:solidFill>
                  <a:schemeClr val="tx1">
                    <a:tint val="75000"/>
                  </a:schemeClr>
                </a:solidFill>
              </a:defRPr>
            </a:lvl4pPr>
            <a:lvl5pPr marL="1828823" indent="0">
              <a:buNone/>
              <a:defRPr sz="1600">
                <a:solidFill>
                  <a:schemeClr val="tx1">
                    <a:tint val="75000"/>
                  </a:schemeClr>
                </a:solidFill>
              </a:defRPr>
            </a:lvl5pPr>
            <a:lvl6pPr marL="2286029" indent="0">
              <a:buNone/>
              <a:defRPr sz="1600">
                <a:solidFill>
                  <a:schemeClr val="tx1">
                    <a:tint val="75000"/>
                  </a:schemeClr>
                </a:solidFill>
              </a:defRPr>
            </a:lvl6pPr>
            <a:lvl7pPr marL="2743234" indent="0">
              <a:buNone/>
              <a:defRPr sz="1600">
                <a:solidFill>
                  <a:schemeClr val="tx1">
                    <a:tint val="75000"/>
                  </a:schemeClr>
                </a:solidFill>
              </a:defRPr>
            </a:lvl7pPr>
            <a:lvl8pPr marL="3200440" indent="0">
              <a:buNone/>
              <a:defRPr sz="1600">
                <a:solidFill>
                  <a:schemeClr val="tx1">
                    <a:tint val="75000"/>
                  </a:schemeClr>
                </a:solidFill>
              </a:defRPr>
            </a:lvl8pPr>
            <a:lvl9pPr marL="3657646"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5E87B79-5AE3-4BD6-908A-D142CA6BC574}"/>
              </a:ext>
            </a:extLst>
          </p:cNvPr>
          <p:cNvSpPr>
            <a:spLocks noGrp="1"/>
          </p:cNvSpPr>
          <p:nvPr>
            <p:ph type="dt" sz="half" idx="10"/>
          </p:nvPr>
        </p:nvSpPr>
        <p:spPr/>
        <p:txBody>
          <a:bodyPr/>
          <a:lstStyle/>
          <a:p>
            <a:fld id="{1905D52A-69FA-40B5-B370-33F5D8417969}" type="datetimeFigureOut">
              <a:rPr lang="en-US" smtClean="0"/>
              <a:t>11/2/2023</a:t>
            </a:fld>
            <a:endParaRPr lang="en-US"/>
          </a:p>
        </p:txBody>
      </p:sp>
      <p:sp>
        <p:nvSpPr>
          <p:cNvPr id="5" name="Footer Placeholder 4">
            <a:extLst>
              <a:ext uri="{FF2B5EF4-FFF2-40B4-BE49-F238E27FC236}">
                <a16:creationId xmlns:a16="http://schemas.microsoft.com/office/drawing/2014/main" id="{37BF685C-C8CF-4162-949C-B7569D85409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78103F4-66C5-40A5-9F74-413D99B7D991}"/>
              </a:ext>
            </a:extLst>
          </p:cNvPr>
          <p:cNvSpPr>
            <a:spLocks noGrp="1"/>
          </p:cNvSpPr>
          <p:nvPr>
            <p:ph type="sldNum" sz="quarter" idx="12"/>
          </p:nvPr>
        </p:nvSpPr>
        <p:spPr/>
        <p:txBody>
          <a:bodyPr/>
          <a:lstStyle/>
          <a:p>
            <a:fld id="{AF26D6FD-BAA6-444D-8F1B-5E5E77750BD9}" type="slidenum">
              <a:rPr lang="en-US" smtClean="0"/>
              <a:t>‹#›</a:t>
            </a:fld>
            <a:endParaRPr lang="en-US"/>
          </a:p>
        </p:txBody>
      </p:sp>
    </p:spTree>
    <p:extLst>
      <p:ext uri="{BB962C8B-B14F-4D97-AF65-F5344CB8AC3E}">
        <p14:creationId xmlns:p14="http://schemas.microsoft.com/office/powerpoint/2010/main" val="265582897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F95E82-D430-42F0-BA72-1925142A939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84C64FA-68DE-412A-B508-A1E0BDDD0574}"/>
              </a:ext>
            </a:extLst>
          </p:cNvPr>
          <p:cNvSpPr>
            <a:spLocks noGrp="1"/>
          </p:cNvSpPr>
          <p:nvPr>
            <p:ph sz="half" idx="1"/>
          </p:nvPr>
        </p:nvSpPr>
        <p:spPr>
          <a:xfrm>
            <a:off x="838201"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5C337CB-F81B-4B5D-8AD8-CE04A5996440}"/>
              </a:ext>
            </a:extLst>
          </p:cNvPr>
          <p:cNvSpPr>
            <a:spLocks noGrp="1"/>
          </p:cNvSpPr>
          <p:nvPr>
            <p:ph sz="half" idx="2"/>
          </p:nvPr>
        </p:nvSpPr>
        <p:spPr>
          <a:xfrm>
            <a:off x="6172201"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09DAE9D-743B-43AD-9816-4B8AB3D166D8}"/>
              </a:ext>
            </a:extLst>
          </p:cNvPr>
          <p:cNvSpPr>
            <a:spLocks noGrp="1"/>
          </p:cNvSpPr>
          <p:nvPr>
            <p:ph type="dt" sz="half" idx="10"/>
          </p:nvPr>
        </p:nvSpPr>
        <p:spPr/>
        <p:txBody>
          <a:bodyPr/>
          <a:lstStyle/>
          <a:p>
            <a:fld id="{1905D52A-69FA-40B5-B370-33F5D8417969}" type="datetimeFigureOut">
              <a:rPr lang="en-US" smtClean="0"/>
              <a:t>11/2/2023</a:t>
            </a:fld>
            <a:endParaRPr lang="en-US"/>
          </a:p>
        </p:txBody>
      </p:sp>
      <p:sp>
        <p:nvSpPr>
          <p:cNvPr id="6" name="Footer Placeholder 5">
            <a:extLst>
              <a:ext uri="{FF2B5EF4-FFF2-40B4-BE49-F238E27FC236}">
                <a16:creationId xmlns:a16="http://schemas.microsoft.com/office/drawing/2014/main" id="{31753531-66BA-48D4-946E-7621098A0F3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C135277-CA8D-4D4A-A321-B7586C2C1403}"/>
              </a:ext>
            </a:extLst>
          </p:cNvPr>
          <p:cNvSpPr>
            <a:spLocks noGrp="1"/>
          </p:cNvSpPr>
          <p:nvPr>
            <p:ph type="sldNum" sz="quarter" idx="12"/>
          </p:nvPr>
        </p:nvSpPr>
        <p:spPr/>
        <p:txBody>
          <a:bodyPr/>
          <a:lstStyle/>
          <a:p>
            <a:fld id="{AF26D6FD-BAA6-444D-8F1B-5E5E77750BD9}" type="slidenum">
              <a:rPr lang="en-US" smtClean="0"/>
              <a:t>‹#›</a:t>
            </a:fld>
            <a:endParaRPr lang="en-US"/>
          </a:p>
        </p:txBody>
      </p:sp>
    </p:spTree>
    <p:extLst>
      <p:ext uri="{BB962C8B-B14F-4D97-AF65-F5344CB8AC3E}">
        <p14:creationId xmlns:p14="http://schemas.microsoft.com/office/powerpoint/2010/main" val="31291432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55A605-36DE-46A3-A8EF-8BCBF02BA030}"/>
              </a:ext>
            </a:extLst>
          </p:cNvPr>
          <p:cNvSpPr>
            <a:spLocks noGrp="1"/>
          </p:cNvSpPr>
          <p:nvPr>
            <p:ph type="title"/>
          </p:nvPr>
        </p:nvSpPr>
        <p:spPr>
          <a:xfrm>
            <a:off x="839789"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1ED2DC4-9667-45ED-8819-F70B89BBF510}"/>
              </a:ext>
            </a:extLst>
          </p:cNvPr>
          <p:cNvSpPr>
            <a:spLocks noGrp="1"/>
          </p:cNvSpPr>
          <p:nvPr>
            <p:ph type="body" idx="1"/>
          </p:nvPr>
        </p:nvSpPr>
        <p:spPr>
          <a:xfrm>
            <a:off x="839789" y="1681163"/>
            <a:ext cx="5157787" cy="823912"/>
          </a:xfrm>
        </p:spPr>
        <p:txBody>
          <a:bodyPr anchor="b"/>
          <a:lstStyle>
            <a:lvl1pPr marL="0" indent="0">
              <a:buNone/>
              <a:defRPr sz="2400" b="1"/>
            </a:lvl1pPr>
            <a:lvl2pPr marL="457206" indent="0">
              <a:buNone/>
              <a:defRPr sz="2000" b="1"/>
            </a:lvl2pPr>
            <a:lvl3pPr marL="914411" indent="0">
              <a:buNone/>
              <a:defRPr sz="1800" b="1"/>
            </a:lvl3pPr>
            <a:lvl4pPr marL="1371617" indent="0">
              <a:buNone/>
              <a:defRPr sz="1600" b="1"/>
            </a:lvl4pPr>
            <a:lvl5pPr marL="1828823" indent="0">
              <a:buNone/>
              <a:defRPr sz="1600" b="1"/>
            </a:lvl5pPr>
            <a:lvl6pPr marL="2286029" indent="0">
              <a:buNone/>
              <a:defRPr sz="1600" b="1"/>
            </a:lvl6pPr>
            <a:lvl7pPr marL="2743234" indent="0">
              <a:buNone/>
              <a:defRPr sz="1600" b="1"/>
            </a:lvl7pPr>
            <a:lvl8pPr marL="3200440" indent="0">
              <a:buNone/>
              <a:defRPr sz="1600" b="1"/>
            </a:lvl8pPr>
            <a:lvl9pPr marL="3657646"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58E7ACF-3E28-46F3-92F8-53E037C995E5}"/>
              </a:ext>
            </a:extLst>
          </p:cNvPr>
          <p:cNvSpPr>
            <a:spLocks noGrp="1"/>
          </p:cNvSpPr>
          <p:nvPr>
            <p:ph sz="half" idx="2"/>
          </p:nvPr>
        </p:nvSpPr>
        <p:spPr>
          <a:xfrm>
            <a:off x="839789" y="2505076"/>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C2F8D13-EDA8-4BD5-9577-3AFB5B81EC66}"/>
              </a:ext>
            </a:extLst>
          </p:cNvPr>
          <p:cNvSpPr>
            <a:spLocks noGrp="1"/>
          </p:cNvSpPr>
          <p:nvPr>
            <p:ph type="body" sz="quarter" idx="3"/>
          </p:nvPr>
        </p:nvSpPr>
        <p:spPr>
          <a:xfrm>
            <a:off x="6172202" y="1681163"/>
            <a:ext cx="5183188" cy="823912"/>
          </a:xfrm>
        </p:spPr>
        <p:txBody>
          <a:bodyPr anchor="b"/>
          <a:lstStyle>
            <a:lvl1pPr marL="0" indent="0">
              <a:buNone/>
              <a:defRPr sz="2400" b="1"/>
            </a:lvl1pPr>
            <a:lvl2pPr marL="457206" indent="0">
              <a:buNone/>
              <a:defRPr sz="2000" b="1"/>
            </a:lvl2pPr>
            <a:lvl3pPr marL="914411" indent="0">
              <a:buNone/>
              <a:defRPr sz="1800" b="1"/>
            </a:lvl3pPr>
            <a:lvl4pPr marL="1371617" indent="0">
              <a:buNone/>
              <a:defRPr sz="1600" b="1"/>
            </a:lvl4pPr>
            <a:lvl5pPr marL="1828823" indent="0">
              <a:buNone/>
              <a:defRPr sz="1600" b="1"/>
            </a:lvl5pPr>
            <a:lvl6pPr marL="2286029" indent="0">
              <a:buNone/>
              <a:defRPr sz="1600" b="1"/>
            </a:lvl6pPr>
            <a:lvl7pPr marL="2743234" indent="0">
              <a:buNone/>
              <a:defRPr sz="1600" b="1"/>
            </a:lvl7pPr>
            <a:lvl8pPr marL="3200440" indent="0">
              <a:buNone/>
              <a:defRPr sz="1600" b="1"/>
            </a:lvl8pPr>
            <a:lvl9pPr marL="3657646"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1A0F1E1-F262-47ED-835E-5BAC3D4CDE95}"/>
              </a:ext>
            </a:extLst>
          </p:cNvPr>
          <p:cNvSpPr>
            <a:spLocks noGrp="1"/>
          </p:cNvSpPr>
          <p:nvPr>
            <p:ph sz="quarter" idx="4"/>
          </p:nvPr>
        </p:nvSpPr>
        <p:spPr>
          <a:xfrm>
            <a:off x="6172202" y="2505076"/>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AF7C21D-914C-4169-80DE-5B23C3E5CA85}"/>
              </a:ext>
            </a:extLst>
          </p:cNvPr>
          <p:cNvSpPr>
            <a:spLocks noGrp="1"/>
          </p:cNvSpPr>
          <p:nvPr>
            <p:ph type="dt" sz="half" idx="10"/>
          </p:nvPr>
        </p:nvSpPr>
        <p:spPr/>
        <p:txBody>
          <a:bodyPr/>
          <a:lstStyle/>
          <a:p>
            <a:fld id="{1905D52A-69FA-40B5-B370-33F5D8417969}" type="datetimeFigureOut">
              <a:rPr lang="en-US" smtClean="0"/>
              <a:t>11/2/2023</a:t>
            </a:fld>
            <a:endParaRPr lang="en-US"/>
          </a:p>
        </p:txBody>
      </p:sp>
      <p:sp>
        <p:nvSpPr>
          <p:cNvPr id="8" name="Footer Placeholder 7">
            <a:extLst>
              <a:ext uri="{FF2B5EF4-FFF2-40B4-BE49-F238E27FC236}">
                <a16:creationId xmlns:a16="http://schemas.microsoft.com/office/drawing/2014/main" id="{9E8AA1E7-06CF-40D3-8BB9-74AB011EFC2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B66DCA0-8427-4515-A6BD-72D528F898AC}"/>
              </a:ext>
            </a:extLst>
          </p:cNvPr>
          <p:cNvSpPr>
            <a:spLocks noGrp="1"/>
          </p:cNvSpPr>
          <p:nvPr>
            <p:ph type="sldNum" sz="quarter" idx="12"/>
          </p:nvPr>
        </p:nvSpPr>
        <p:spPr/>
        <p:txBody>
          <a:bodyPr/>
          <a:lstStyle/>
          <a:p>
            <a:fld id="{AF26D6FD-BAA6-444D-8F1B-5E5E77750BD9}" type="slidenum">
              <a:rPr lang="en-US" smtClean="0"/>
              <a:t>‹#›</a:t>
            </a:fld>
            <a:endParaRPr lang="en-US"/>
          </a:p>
        </p:txBody>
      </p:sp>
    </p:spTree>
    <p:extLst>
      <p:ext uri="{BB962C8B-B14F-4D97-AF65-F5344CB8AC3E}">
        <p14:creationId xmlns:p14="http://schemas.microsoft.com/office/powerpoint/2010/main" val="114122597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4CAA8A-4DD8-4DE9-AB31-6EBD310B826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1F44286-44AA-40CC-BB96-360E65A4ED55}"/>
              </a:ext>
            </a:extLst>
          </p:cNvPr>
          <p:cNvSpPr>
            <a:spLocks noGrp="1"/>
          </p:cNvSpPr>
          <p:nvPr>
            <p:ph type="dt" sz="half" idx="10"/>
          </p:nvPr>
        </p:nvSpPr>
        <p:spPr/>
        <p:txBody>
          <a:bodyPr/>
          <a:lstStyle/>
          <a:p>
            <a:fld id="{1905D52A-69FA-40B5-B370-33F5D8417969}" type="datetimeFigureOut">
              <a:rPr lang="en-US" smtClean="0"/>
              <a:t>11/2/2023</a:t>
            </a:fld>
            <a:endParaRPr lang="en-US"/>
          </a:p>
        </p:txBody>
      </p:sp>
      <p:sp>
        <p:nvSpPr>
          <p:cNvPr id="4" name="Footer Placeholder 3">
            <a:extLst>
              <a:ext uri="{FF2B5EF4-FFF2-40B4-BE49-F238E27FC236}">
                <a16:creationId xmlns:a16="http://schemas.microsoft.com/office/drawing/2014/main" id="{7AFEB696-3F0D-439F-ACFC-BB38AED0E30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47AB89D-0CAF-4F66-A33E-FF3DC9658915}"/>
              </a:ext>
            </a:extLst>
          </p:cNvPr>
          <p:cNvSpPr>
            <a:spLocks noGrp="1"/>
          </p:cNvSpPr>
          <p:nvPr>
            <p:ph type="sldNum" sz="quarter" idx="12"/>
          </p:nvPr>
        </p:nvSpPr>
        <p:spPr/>
        <p:txBody>
          <a:bodyPr/>
          <a:lstStyle/>
          <a:p>
            <a:fld id="{AF26D6FD-BAA6-444D-8F1B-5E5E77750BD9}" type="slidenum">
              <a:rPr lang="en-US" smtClean="0"/>
              <a:t>‹#›</a:t>
            </a:fld>
            <a:endParaRPr lang="en-US"/>
          </a:p>
        </p:txBody>
      </p:sp>
    </p:spTree>
    <p:extLst>
      <p:ext uri="{BB962C8B-B14F-4D97-AF65-F5344CB8AC3E}">
        <p14:creationId xmlns:p14="http://schemas.microsoft.com/office/powerpoint/2010/main" val="176273240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432F74C-19C7-4B2E-AB7E-D20F43EAAAB8}"/>
              </a:ext>
            </a:extLst>
          </p:cNvPr>
          <p:cNvSpPr>
            <a:spLocks noGrp="1"/>
          </p:cNvSpPr>
          <p:nvPr>
            <p:ph type="dt" sz="half" idx="10"/>
          </p:nvPr>
        </p:nvSpPr>
        <p:spPr/>
        <p:txBody>
          <a:bodyPr/>
          <a:lstStyle/>
          <a:p>
            <a:fld id="{1905D52A-69FA-40B5-B370-33F5D8417969}" type="datetimeFigureOut">
              <a:rPr lang="en-US" smtClean="0"/>
              <a:t>11/2/2023</a:t>
            </a:fld>
            <a:endParaRPr lang="en-US"/>
          </a:p>
        </p:txBody>
      </p:sp>
      <p:sp>
        <p:nvSpPr>
          <p:cNvPr id="3" name="Footer Placeholder 2">
            <a:extLst>
              <a:ext uri="{FF2B5EF4-FFF2-40B4-BE49-F238E27FC236}">
                <a16:creationId xmlns:a16="http://schemas.microsoft.com/office/drawing/2014/main" id="{0C0036A2-BC86-485D-B333-6BCB3C7A08C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F195994-74D6-4068-A212-FFBAF82CDF67}"/>
              </a:ext>
            </a:extLst>
          </p:cNvPr>
          <p:cNvSpPr>
            <a:spLocks noGrp="1"/>
          </p:cNvSpPr>
          <p:nvPr>
            <p:ph type="sldNum" sz="quarter" idx="12"/>
          </p:nvPr>
        </p:nvSpPr>
        <p:spPr/>
        <p:txBody>
          <a:bodyPr/>
          <a:lstStyle/>
          <a:p>
            <a:fld id="{AF26D6FD-BAA6-444D-8F1B-5E5E77750BD9}" type="slidenum">
              <a:rPr lang="en-US" smtClean="0"/>
              <a:t>‹#›</a:t>
            </a:fld>
            <a:endParaRPr lang="en-US"/>
          </a:p>
        </p:txBody>
      </p:sp>
    </p:spTree>
    <p:extLst>
      <p:ext uri="{BB962C8B-B14F-4D97-AF65-F5344CB8AC3E}">
        <p14:creationId xmlns:p14="http://schemas.microsoft.com/office/powerpoint/2010/main" val="392243819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85EA72-315C-4293-A394-A91217FDCD49}"/>
              </a:ext>
            </a:extLst>
          </p:cNvPr>
          <p:cNvSpPr>
            <a:spLocks noGrp="1"/>
          </p:cNvSpPr>
          <p:nvPr>
            <p:ph type="title"/>
          </p:nvPr>
        </p:nvSpPr>
        <p:spPr>
          <a:xfrm>
            <a:off x="839790" y="457200"/>
            <a:ext cx="3932236"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E1BE191-3CA5-4B4D-AEBF-45DD07E816C7}"/>
              </a:ext>
            </a:extLst>
          </p:cNvPr>
          <p:cNvSpPr>
            <a:spLocks noGrp="1"/>
          </p:cNvSpPr>
          <p:nvPr>
            <p:ph idx="1"/>
          </p:nvPr>
        </p:nvSpPr>
        <p:spPr>
          <a:xfrm>
            <a:off x="5183188" y="987425"/>
            <a:ext cx="6172201"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B09C3A7-01F1-4CA1-96B3-14A57F1D8114}"/>
              </a:ext>
            </a:extLst>
          </p:cNvPr>
          <p:cNvSpPr>
            <a:spLocks noGrp="1"/>
          </p:cNvSpPr>
          <p:nvPr>
            <p:ph type="body" sz="half" idx="2"/>
          </p:nvPr>
        </p:nvSpPr>
        <p:spPr>
          <a:xfrm>
            <a:off x="839790" y="2057400"/>
            <a:ext cx="3932236" cy="3811588"/>
          </a:xfrm>
        </p:spPr>
        <p:txBody>
          <a:bodyPr/>
          <a:lstStyle>
            <a:lvl1pPr marL="0" indent="0">
              <a:buNone/>
              <a:defRPr sz="1600"/>
            </a:lvl1pPr>
            <a:lvl2pPr marL="457206" indent="0">
              <a:buNone/>
              <a:defRPr sz="1400"/>
            </a:lvl2pPr>
            <a:lvl3pPr marL="914411" indent="0">
              <a:buNone/>
              <a:defRPr sz="1200"/>
            </a:lvl3pPr>
            <a:lvl4pPr marL="1371617" indent="0">
              <a:buNone/>
              <a:defRPr sz="1000"/>
            </a:lvl4pPr>
            <a:lvl5pPr marL="1828823" indent="0">
              <a:buNone/>
              <a:defRPr sz="1000"/>
            </a:lvl5pPr>
            <a:lvl6pPr marL="2286029" indent="0">
              <a:buNone/>
              <a:defRPr sz="1000"/>
            </a:lvl6pPr>
            <a:lvl7pPr marL="2743234" indent="0">
              <a:buNone/>
              <a:defRPr sz="1000"/>
            </a:lvl7pPr>
            <a:lvl8pPr marL="3200440" indent="0">
              <a:buNone/>
              <a:defRPr sz="1000"/>
            </a:lvl8pPr>
            <a:lvl9pPr marL="3657646"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FEC6844-6F30-4F04-A886-E70A590221F6}"/>
              </a:ext>
            </a:extLst>
          </p:cNvPr>
          <p:cNvSpPr>
            <a:spLocks noGrp="1"/>
          </p:cNvSpPr>
          <p:nvPr>
            <p:ph type="dt" sz="half" idx="10"/>
          </p:nvPr>
        </p:nvSpPr>
        <p:spPr/>
        <p:txBody>
          <a:bodyPr/>
          <a:lstStyle/>
          <a:p>
            <a:fld id="{1905D52A-69FA-40B5-B370-33F5D8417969}" type="datetimeFigureOut">
              <a:rPr lang="en-US" smtClean="0"/>
              <a:t>11/2/2023</a:t>
            </a:fld>
            <a:endParaRPr lang="en-US"/>
          </a:p>
        </p:txBody>
      </p:sp>
      <p:sp>
        <p:nvSpPr>
          <p:cNvPr id="6" name="Footer Placeholder 5">
            <a:extLst>
              <a:ext uri="{FF2B5EF4-FFF2-40B4-BE49-F238E27FC236}">
                <a16:creationId xmlns:a16="http://schemas.microsoft.com/office/drawing/2014/main" id="{A23F718D-4074-4624-886E-5B2AAC22746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AE91C4C-BF3D-4E6A-A94D-D3346F3CAAFC}"/>
              </a:ext>
            </a:extLst>
          </p:cNvPr>
          <p:cNvSpPr>
            <a:spLocks noGrp="1"/>
          </p:cNvSpPr>
          <p:nvPr>
            <p:ph type="sldNum" sz="quarter" idx="12"/>
          </p:nvPr>
        </p:nvSpPr>
        <p:spPr/>
        <p:txBody>
          <a:bodyPr/>
          <a:lstStyle/>
          <a:p>
            <a:fld id="{AF26D6FD-BAA6-444D-8F1B-5E5E77750BD9}" type="slidenum">
              <a:rPr lang="en-US" smtClean="0"/>
              <a:t>‹#›</a:t>
            </a:fld>
            <a:endParaRPr lang="en-US"/>
          </a:p>
        </p:txBody>
      </p:sp>
    </p:spTree>
    <p:extLst>
      <p:ext uri="{BB962C8B-B14F-4D97-AF65-F5344CB8AC3E}">
        <p14:creationId xmlns:p14="http://schemas.microsoft.com/office/powerpoint/2010/main" val="37949221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11/2/2023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64C60C-2D2B-46BE-8A88-81303C34CE51}"/>
              </a:ext>
            </a:extLst>
          </p:cNvPr>
          <p:cNvSpPr>
            <a:spLocks noGrp="1"/>
          </p:cNvSpPr>
          <p:nvPr>
            <p:ph type="title"/>
          </p:nvPr>
        </p:nvSpPr>
        <p:spPr>
          <a:xfrm>
            <a:off x="839790" y="457200"/>
            <a:ext cx="3932236"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8D6DB69-C794-45FF-84F6-D029991E08A8}"/>
              </a:ext>
            </a:extLst>
          </p:cNvPr>
          <p:cNvSpPr>
            <a:spLocks noGrp="1"/>
          </p:cNvSpPr>
          <p:nvPr>
            <p:ph type="pic" idx="1"/>
          </p:nvPr>
        </p:nvSpPr>
        <p:spPr>
          <a:xfrm>
            <a:off x="5183188" y="987425"/>
            <a:ext cx="6172201" cy="4873625"/>
          </a:xfrm>
        </p:spPr>
        <p:txBody>
          <a:bodyPr/>
          <a:lstStyle>
            <a:lvl1pPr marL="0" indent="0">
              <a:buNone/>
              <a:defRPr sz="3200"/>
            </a:lvl1pPr>
            <a:lvl2pPr marL="457206" indent="0">
              <a:buNone/>
              <a:defRPr sz="2800"/>
            </a:lvl2pPr>
            <a:lvl3pPr marL="914411" indent="0">
              <a:buNone/>
              <a:defRPr sz="2400"/>
            </a:lvl3pPr>
            <a:lvl4pPr marL="1371617" indent="0">
              <a:buNone/>
              <a:defRPr sz="2000"/>
            </a:lvl4pPr>
            <a:lvl5pPr marL="1828823" indent="0">
              <a:buNone/>
              <a:defRPr sz="2000"/>
            </a:lvl5pPr>
            <a:lvl6pPr marL="2286029" indent="0">
              <a:buNone/>
              <a:defRPr sz="2000"/>
            </a:lvl6pPr>
            <a:lvl7pPr marL="2743234" indent="0">
              <a:buNone/>
              <a:defRPr sz="2000"/>
            </a:lvl7pPr>
            <a:lvl8pPr marL="3200440" indent="0">
              <a:buNone/>
              <a:defRPr sz="2000"/>
            </a:lvl8pPr>
            <a:lvl9pPr marL="3657646" indent="0">
              <a:buNone/>
              <a:defRPr sz="2000"/>
            </a:lvl9pPr>
          </a:lstStyle>
          <a:p>
            <a:endParaRPr lang="en-US"/>
          </a:p>
        </p:txBody>
      </p:sp>
      <p:sp>
        <p:nvSpPr>
          <p:cNvPr id="4" name="Text Placeholder 3">
            <a:extLst>
              <a:ext uri="{FF2B5EF4-FFF2-40B4-BE49-F238E27FC236}">
                <a16:creationId xmlns:a16="http://schemas.microsoft.com/office/drawing/2014/main" id="{64AC134A-B6B7-4229-BEA7-2E7388E5DC6E}"/>
              </a:ext>
            </a:extLst>
          </p:cNvPr>
          <p:cNvSpPr>
            <a:spLocks noGrp="1"/>
          </p:cNvSpPr>
          <p:nvPr>
            <p:ph type="body" sz="half" idx="2"/>
          </p:nvPr>
        </p:nvSpPr>
        <p:spPr>
          <a:xfrm>
            <a:off x="839790" y="2057400"/>
            <a:ext cx="3932236" cy="3811588"/>
          </a:xfrm>
        </p:spPr>
        <p:txBody>
          <a:bodyPr/>
          <a:lstStyle>
            <a:lvl1pPr marL="0" indent="0">
              <a:buNone/>
              <a:defRPr sz="1600"/>
            </a:lvl1pPr>
            <a:lvl2pPr marL="457206" indent="0">
              <a:buNone/>
              <a:defRPr sz="1400"/>
            </a:lvl2pPr>
            <a:lvl3pPr marL="914411" indent="0">
              <a:buNone/>
              <a:defRPr sz="1200"/>
            </a:lvl3pPr>
            <a:lvl4pPr marL="1371617" indent="0">
              <a:buNone/>
              <a:defRPr sz="1000"/>
            </a:lvl4pPr>
            <a:lvl5pPr marL="1828823" indent="0">
              <a:buNone/>
              <a:defRPr sz="1000"/>
            </a:lvl5pPr>
            <a:lvl6pPr marL="2286029" indent="0">
              <a:buNone/>
              <a:defRPr sz="1000"/>
            </a:lvl6pPr>
            <a:lvl7pPr marL="2743234" indent="0">
              <a:buNone/>
              <a:defRPr sz="1000"/>
            </a:lvl7pPr>
            <a:lvl8pPr marL="3200440" indent="0">
              <a:buNone/>
              <a:defRPr sz="1000"/>
            </a:lvl8pPr>
            <a:lvl9pPr marL="3657646"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B5C1979-B4E6-4B45-9CE3-2DEE36422931}"/>
              </a:ext>
            </a:extLst>
          </p:cNvPr>
          <p:cNvSpPr>
            <a:spLocks noGrp="1"/>
          </p:cNvSpPr>
          <p:nvPr>
            <p:ph type="dt" sz="half" idx="10"/>
          </p:nvPr>
        </p:nvSpPr>
        <p:spPr/>
        <p:txBody>
          <a:bodyPr/>
          <a:lstStyle/>
          <a:p>
            <a:fld id="{1905D52A-69FA-40B5-B370-33F5D8417969}" type="datetimeFigureOut">
              <a:rPr lang="en-US" smtClean="0"/>
              <a:t>11/2/2023</a:t>
            </a:fld>
            <a:endParaRPr lang="en-US"/>
          </a:p>
        </p:txBody>
      </p:sp>
      <p:sp>
        <p:nvSpPr>
          <p:cNvPr id="6" name="Footer Placeholder 5">
            <a:extLst>
              <a:ext uri="{FF2B5EF4-FFF2-40B4-BE49-F238E27FC236}">
                <a16:creationId xmlns:a16="http://schemas.microsoft.com/office/drawing/2014/main" id="{7CAD8BBD-6D73-4B78-9354-091098C4FFC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F560A10-AB11-46F2-93E8-FB16F1291022}"/>
              </a:ext>
            </a:extLst>
          </p:cNvPr>
          <p:cNvSpPr>
            <a:spLocks noGrp="1"/>
          </p:cNvSpPr>
          <p:nvPr>
            <p:ph type="sldNum" sz="quarter" idx="12"/>
          </p:nvPr>
        </p:nvSpPr>
        <p:spPr/>
        <p:txBody>
          <a:bodyPr/>
          <a:lstStyle/>
          <a:p>
            <a:fld id="{AF26D6FD-BAA6-444D-8F1B-5E5E77750BD9}" type="slidenum">
              <a:rPr lang="en-US" smtClean="0"/>
              <a:t>‹#›</a:t>
            </a:fld>
            <a:endParaRPr lang="en-US"/>
          </a:p>
        </p:txBody>
      </p:sp>
    </p:spTree>
    <p:extLst>
      <p:ext uri="{BB962C8B-B14F-4D97-AF65-F5344CB8AC3E}">
        <p14:creationId xmlns:p14="http://schemas.microsoft.com/office/powerpoint/2010/main" val="113505387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D0C7A2-EC1B-47F3-BAA9-F7D90980469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D549F34-85B4-46E2-ACD9-4B39BA7AEB5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775BB5E-83EF-44D7-AB04-60FE7DB5066C}"/>
              </a:ext>
            </a:extLst>
          </p:cNvPr>
          <p:cNvSpPr>
            <a:spLocks noGrp="1"/>
          </p:cNvSpPr>
          <p:nvPr>
            <p:ph type="dt" sz="half" idx="10"/>
          </p:nvPr>
        </p:nvSpPr>
        <p:spPr/>
        <p:txBody>
          <a:bodyPr/>
          <a:lstStyle/>
          <a:p>
            <a:fld id="{1905D52A-69FA-40B5-B370-33F5D8417969}" type="datetimeFigureOut">
              <a:rPr lang="en-US" smtClean="0"/>
              <a:t>11/2/2023</a:t>
            </a:fld>
            <a:endParaRPr lang="en-US"/>
          </a:p>
        </p:txBody>
      </p:sp>
      <p:sp>
        <p:nvSpPr>
          <p:cNvPr id="5" name="Footer Placeholder 4">
            <a:extLst>
              <a:ext uri="{FF2B5EF4-FFF2-40B4-BE49-F238E27FC236}">
                <a16:creationId xmlns:a16="http://schemas.microsoft.com/office/drawing/2014/main" id="{7FAF42AE-875A-47A9-B397-3D664BB69AB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1230B3F-1B2F-4C0F-BFD5-8511920EA969}"/>
              </a:ext>
            </a:extLst>
          </p:cNvPr>
          <p:cNvSpPr>
            <a:spLocks noGrp="1"/>
          </p:cNvSpPr>
          <p:nvPr>
            <p:ph type="sldNum" sz="quarter" idx="12"/>
          </p:nvPr>
        </p:nvSpPr>
        <p:spPr/>
        <p:txBody>
          <a:bodyPr/>
          <a:lstStyle/>
          <a:p>
            <a:fld id="{AF26D6FD-BAA6-444D-8F1B-5E5E77750BD9}" type="slidenum">
              <a:rPr lang="en-US" smtClean="0"/>
              <a:t>‹#›</a:t>
            </a:fld>
            <a:endParaRPr lang="en-US"/>
          </a:p>
        </p:txBody>
      </p:sp>
    </p:spTree>
    <p:extLst>
      <p:ext uri="{BB962C8B-B14F-4D97-AF65-F5344CB8AC3E}">
        <p14:creationId xmlns:p14="http://schemas.microsoft.com/office/powerpoint/2010/main" val="10843137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99468F3-231E-4395-BD68-14D6D0EEF072}"/>
              </a:ext>
            </a:extLst>
          </p:cNvPr>
          <p:cNvSpPr>
            <a:spLocks noGrp="1"/>
          </p:cNvSpPr>
          <p:nvPr>
            <p:ph type="title" orient="vert"/>
          </p:nvPr>
        </p:nvSpPr>
        <p:spPr>
          <a:xfrm>
            <a:off x="8724899"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B368E0D-925C-49EA-B28F-987035661DB2}"/>
              </a:ext>
            </a:extLst>
          </p:cNvPr>
          <p:cNvSpPr>
            <a:spLocks noGrp="1"/>
          </p:cNvSpPr>
          <p:nvPr>
            <p:ph type="body" orient="vert" idx="1"/>
          </p:nvPr>
        </p:nvSpPr>
        <p:spPr>
          <a:xfrm>
            <a:off x="838199"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54A13A1-28EE-489B-8438-734D823098D4}"/>
              </a:ext>
            </a:extLst>
          </p:cNvPr>
          <p:cNvSpPr>
            <a:spLocks noGrp="1"/>
          </p:cNvSpPr>
          <p:nvPr>
            <p:ph type="dt" sz="half" idx="10"/>
          </p:nvPr>
        </p:nvSpPr>
        <p:spPr/>
        <p:txBody>
          <a:bodyPr/>
          <a:lstStyle/>
          <a:p>
            <a:fld id="{1905D52A-69FA-40B5-B370-33F5D8417969}" type="datetimeFigureOut">
              <a:rPr lang="en-US" smtClean="0"/>
              <a:t>11/2/2023</a:t>
            </a:fld>
            <a:endParaRPr lang="en-US"/>
          </a:p>
        </p:txBody>
      </p:sp>
      <p:sp>
        <p:nvSpPr>
          <p:cNvPr id="5" name="Footer Placeholder 4">
            <a:extLst>
              <a:ext uri="{FF2B5EF4-FFF2-40B4-BE49-F238E27FC236}">
                <a16:creationId xmlns:a16="http://schemas.microsoft.com/office/drawing/2014/main" id="{31B43EAF-328A-4EFB-91C8-E474F53ADE7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FB5BBE2-4038-40C6-A857-C29947857113}"/>
              </a:ext>
            </a:extLst>
          </p:cNvPr>
          <p:cNvSpPr>
            <a:spLocks noGrp="1"/>
          </p:cNvSpPr>
          <p:nvPr>
            <p:ph type="sldNum" sz="quarter" idx="12"/>
          </p:nvPr>
        </p:nvSpPr>
        <p:spPr/>
        <p:txBody>
          <a:bodyPr/>
          <a:lstStyle/>
          <a:p>
            <a:fld id="{AF26D6FD-BAA6-444D-8F1B-5E5E77750BD9}" type="slidenum">
              <a:rPr lang="en-US" smtClean="0"/>
              <a:t>‹#›</a:t>
            </a:fld>
            <a:endParaRPr lang="en-US"/>
          </a:p>
        </p:txBody>
      </p:sp>
    </p:spTree>
    <p:extLst>
      <p:ext uri="{BB962C8B-B14F-4D97-AF65-F5344CB8AC3E}">
        <p14:creationId xmlns:p14="http://schemas.microsoft.com/office/powerpoint/2010/main" val="8620289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11/2/2023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46CE7D5-CF57-46EF-B807-FDD0502418D4}" type="datetimeFigureOut">
              <a:rPr lang="en-US" smtClean="0"/>
              <a:t>11/2/2023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46CE7D5-CF57-46EF-B807-FDD0502418D4}" type="datetimeFigureOut">
              <a:rPr lang="en-US" smtClean="0"/>
              <a:t>11/2/2023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46CE7D5-CF57-46EF-B807-FDD0502418D4}" type="datetimeFigureOut">
              <a:rPr lang="en-US" smtClean="0"/>
              <a:t>11/2/2023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11/2/2023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11/2/2023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129A6E0-AF5D-42F2-B12F-4170C9931E50}"/>
              </a:ext>
            </a:extLst>
          </p:cNvPr>
          <p:cNvSpPr>
            <a:spLocks noGrp="1"/>
          </p:cNvSpPr>
          <p:nvPr>
            <p:ph type="title"/>
          </p:nvPr>
        </p:nvSpPr>
        <p:spPr>
          <a:xfrm>
            <a:off x="838202"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C6F71D7-C6D5-4C97-B6D6-C9C15C1DC1DF}"/>
              </a:ext>
            </a:extLst>
          </p:cNvPr>
          <p:cNvSpPr>
            <a:spLocks noGrp="1"/>
          </p:cNvSpPr>
          <p:nvPr>
            <p:ph type="body" idx="1"/>
          </p:nvPr>
        </p:nvSpPr>
        <p:spPr>
          <a:xfrm>
            <a:off x="838202"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33699A2-BCFA-4FFF-9A9A-3711AA097E9E}"/>
              </a:ext>
            </a:extLst>
          </p:cNvPr>
          <p:cNvSpPr>
            <a:spLocks noGrp="1"/>
          </p:cNvSpPr>
          <p:nvPr>
            <p:ph type="dt" sz="half" idx="2"/>
          </p:nvPr>
        </p:nvSpPr>
        <p:spPr>
          <a:xfrm>
            <a:off x="838201"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05D52A-69FA-40B5-B370-33F5D8417969}" type="datetimeFigureOut">
              <a:rPr lang="en-US" smtClean="0"/>
              <a:t>11/2/2023</a:t>
            </a:fld>
            <a:endParaRPr lang="en-US"/>
          </a:p>
        </p:txBody>
      </p:sp>
      <p:sp>
        <p:nvSpPr>
          <p:cNvPr id="5" name="Footer Placeholder 4">
            <a:extLst>
              <a:ext uri="{FF2B5EF4-FFF2-40B4-BE49-F238E27FC236}">
                <a16:creationId xmlns:a16="http://schemas.microsoft.com/office/drawing/2014/main" id="{412F3407-2EB7-4CAB-A867-79FF63C0AD3F}"/>
              </a:ext>
            </a:extLst>
          </p:cNvPr>
          <p:cNvSpPr>
            <a:spLocks noGrp="1"/>
          </p:cNvSpPr>
          <p:nvPr>
            <p:ph type="ftr" sz="quarter" idx="3"/>
          </p:nvPr>
        </p:nvSpPr>
        <p:spPr>
          <a:xfrm>
            <a:off x="4038602"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AB69676-D59C-44EB-B728-DAF20319C749}"/>
              </a:ext>
            </a:extLst>
          </p:cNvPr>
          <p:cNvSpPr>
            <a:spLocks noGrp="1"/>
          </p:cNvSpPr>
          <p:nvPr>
            <p:ph type="sldNum" sz="quarter" idx="4"/>
          </p:nvPr>
        </p:nvSpPr>
        <p:spPr>
          <a:xfrm>
            <a:off x="8610601"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26D6FD-BAA6-444D-8F1B-5E5E77750BD9}" type="slidenum">
              <a:rPr lang="en-US" smtClean="0"/>
              <a:t>‹#›</a:t>
            </a:fld>
            <a:endParaRPr lang="en-US"/>
          </a:p>
        </p:txBody>
      </p:sp>
    </p:spTree>
    <p:extLst>
      <p:ext uri="{BB962C8B-B14F-4D97-AF65-F5344CB8AC3E}">
        <p14:creationId xmlns:p14="http://schemas.microsoft.com/office/powerpoint/2010/main" val="62149876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11"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3" indent="-228603" algn="l" defTabSz="914411"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8" indent="-228603" algn="l" defTabSz="914411"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14" indent="-228603" algn="l" defTabSz="914411"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20" indent="-228603" algn="l" defTabSz="914411"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26" indent="-228603" algn="l" defTabSz="914411"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32" indent="-228603" algn="l" defTabSz="914411"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37" indent="-228603" algn="l" defTabSz="914411"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43" indent="-228603" algn="l" defTabSz="914411"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48" indent="-228603" algn="l" defTabSz="914411"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11" rtl="0" eaLnBrk="1" latinLnBrk="0" hangingPunct="1">
        <a:defRPr sz="1800" kern="1200">
          <a:solidFill>
            <a:schemeClr val="tx1"/>
          </a:solidFill>
          <a:latin typeface="+mn-lt"/>
          <a:ea typeface="+mn-ea"/>
          <a:cs typeface="+mn-cs"/>
        </a:defRPr>
      </a:lvl1pPr>
      <a:lvl2pPr marL="457206" algn="l" defTabSz="914411" rtl="0" eaLnBrk="1" latinLnBrk="0" hangingPunct="1">
        <a:defRPr sz="1800" kern="1200">
          <a:solidFill>
            <a:schemeClr val="tx1"/>
          </a:solidFill>
          <a:latin typeface="+mn-lt"/>
          <a:ea typeface="+mn-ea"/>
          <a:cs typeface="+mn-cs"/>
        </a:defRPr>
      </a:lvl2pPr>
      <a:lvl3pPr marL="914411" algn="l" defTabSz="914411" rtl="0" eaLnBrk="1" latinLnBrk="0" hangingPunct="1">
        <a:defRPr sz="1800" kern="1200">
          <a:solidFill>
            <a:schemeClr val="tx1"/>
          </a:solidFill>
          <a:latin typeface="+mn-lt"/>
          <a:ea typeface="+mn-ea"/>
          <a:cs typeface="+mn-cs"/>
        </a:defRPr>
      </a:lvl3pPr>
      <a:lvl4pPr marL="1371617" algn="l" defTabSz="914411" rtl="0" eaLnBrk="1" latinLnBrk="0" hangingPunct="1">
        <a:defRPr sz="1800" kern="1200">
          <a:solidFill>
            <a:schemeClr val="tx1"/>
          </a:solidFill>
          <a:latin typeface="+mn-lt"/>
          <a:ea typeface="+mn-ea"/>
          <a:cs typeface="+mn-cs"/>
        </a:defRPr>
      </a:lvl4pPr>
      <a:lvl5pPr marL="1828823" algn="l" defTabSz="914411" rtl="0" eaLnBrk="1" latinLnBrk="0" hangingPunct="1">
        <a:defRPr sz="1800" kern="1200">
          <a:solidFill>
            <a:schemeClr val="tx1"/>
          </a:solidFill>
          <a:latin typeface="+mn-lt"/>
          <a:ea typeface="+mn-ea"/>
          <a:cs typeface="+mn-cs"/>
        </a:defRPr>
      </a:lvl5pPr>
      <a:lvl6pPr marL="2286029" algn="l" defTabSz="914411" rtl="0" eaLnBrk="1" latinLnBrk="0" hangingPunct="1">
        <a:defRPr sz="1800" kern="1200">
          <a:solidFill>
            <a:schemeClr val="tx1"/>
          </a:solidFill>
          <a:latin typeface="+mn-lt"/>
          <a:ea typeface="+mn-ea"/>
          <a:cs typeface="+mn-cs"/>
        </a:defRPr>
      </a:lvl6pPr>
      <a:lvl7pPr marL="2743234" algn="l" defTabSz="914411" rtl="0" eaLnBrk="1" latinLnBrk="0" hangingPunct="1">
        <a:defRPr sz="1800" kern="1200">
          <a:solidFill>
            <a:schemeClr val="tx1"/>
          </a:solidFill>
          <a:latin typeface="+mn-lt"/>
          <a:ea typeface="+mn-ea"/>
          <a:cs typeface="+mn-cs"/>
        </a:defRPr>
      </a:lvl7pPr>
      <a:lvl8pPr marL="3200440" algn="l" defTabSz="914411" rtl="0" eaLnBrk="1" latinLnBrk="0" hangingPunct="1">
        <a:defRPr sz="1800" kern="1200">
          <a:solidFill>
            <a:schemeClr val="tx1"/>
          </a:solidFill>
          <a:latin typeface="+mn-lt"/>
          <a:ea typeface="+mn-ea"/>
          <a:cs typeface="+mn-cs"/>
        </a:defRPr>
      </a:lvl8pPr>
      <a:lvl9pPr marL="3657646" algn="l" defTabSz="914411"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2.sv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2.svg"/></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2.svg"/></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2.svg"/></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2.svg"/></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2.sv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2.svg"/></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F1EA6E6-E2DC-2EDE-3DA3-4941D4F0B71A}"/>
              </a:ext>
            </a:extLst>
          </p:cNvPr>
          <p:cNvSpPr/>
          <p:nvPr/>
        </p:nvSpPr>
        <p:spPr>
          <a:xfrm>
            <a:off x="0" y="0"/>
            <a:ext cx="12192000" cy="6858000"/>
          </a:xfrm>
          <a:prstGeom prst="rect">
            <a:avLst/>
          </a:prstGeom>
          <a:solidFill>
            <a:srgbClr val="B0E3E2">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 name="Title 1">
            <a:extLst>
              <a:ext uri="{FF2B5EF4-FFF2-40B4-BE49-F238E27FC236}">
                <a16:creationId xmlns:a16="http://schemas.microsoft.com/office/drawing/2014/main" id="{01757F7A-141F-D102-7B7F-85DAA520047F}"/>
              </a:ext>
            </a:extLst>
          </p:cNvPr>
          <p:cNvSpPr txBox="1">
            <a:spLocks/>
          </p:cNvSpPr>
          <p:nvPr/>
        </p:nvSpPr>
        <p:spPr>
          <a:xfrm>
            <a:off x="1106424" y="1949641"/>
            <a:ext cx="10149839" cy="1387920"/>
          </a:xfrm>
          <a:prstGeom prst="rect">
            <a:avLst/>
          </a:prstGeom>
        </p:spPr>
        <p:txBody>
          <a:bodyPr vert="horz" lIns="0" tIns="0" rIns="0" bIns="0" rtlCol="0" anchor="ctr">
            <a:noAutofit/>
          </a:bodyPr>
          <a:lstStyle>
            <a:lvl1pPr algn="l" defTabSz="914400" rtl="0" eaLnBrk="1" latinLnBrk="0" hangingPunct="1">
              <a:lnSpc>
                <a:spcPct val="90000"/>
              </a:lnSpc>
              <a:spcBef>
                <a:spcPct val="0"/>
              </a:spcBef>
              <a:buNone/>
              <a:defRPr sz="5400" kern="1200">
                <a:solidFill>
                  <a:schemeClr val="accent2"/>
                </a:solidFill>
                <a:latin typeface="+mj-lt"/>
                <a:ea typeface="+mj-ea"/>
                <a:cs typeface="+mj-cs"/>
              </a:defRPr>
            </a:lvl1pPr>
          </a:lstStyle>
          <a:p>
            <a:r>
              <a:rPr lang="en-US" sz="3400" dirty="0">
                <a:solidFill>
                  <a:srgbClr val="003C65"/>
                </a:solidFill>
                <a:latin typeface="Verdana" panose="020B0604030504040204" pitchFamily="34" charset="0"/>
                <a:ea typeface="Verdana" panose="020B0604030504040204" pitchFamily="34" charset="0"/>
              </a:rPr>
              <a:t>Barriers</a:t>
            </a:r>
            <a:r>
              <a:rPr lang="en-US" sz="3400" dirty="0">
                <a:solidFill>
                  <a:srgbClr val="003C65"/>
                </a:solidFill>
                <a:latin typeface="Verdana" panose="020B0604030504040204" pitchFamily="34" charset="0"/>
                <a:ea typeface="Verdana" panose="020B0604030504040204" pitchFamily="34" charset="0"/>
                <a:cs typeface="Arial" panose="020B0604020202020204" pitchFamily="34" charset="0"/>
              </a:rPr>
              <a:t> to </a:t>
            </a:r>
            <a:r>
              <a:rPr lang="en-US" sz="3400" dirty="0">
                <a:solidFill>
                  <a:srgbClr val="003C65"/>
                </a:solidFill>
                <a:latin typeface="Verdana" panose="020B0604030504040204" pitchFamily="34" charset="0"/>
                <a:ea typeface="Verdana" panose="020B0604030504040204" pitchFamily="34" charset="0"/>
              </a:rPr>
              <a:t>and Facilitators of Outpatient-Based Opioid Treatment Retention among People Experiencing Homelessness</a:t>
            </a:r>
            <a:endParaRPr lang="en-US" sz="3400" dirty="0">
              <a:solidFill>
                <a:srgbClr val="003C65"/>
              </a:solidFill>
              <a:latin typeface="Verdana" panose="020B0604030504040204" pitchFamily="34" charset="0"/>
              <a:ea typeface="Verdana" panose="020B0604030504040204" pitchFamily="34" charset="0"/>
              <a:cs typeface="Verdana" panose="020B0604030504040204" pitchFamily="34" charset="0"/>
            </a:endParaRPr>
          </a:p>
        </p:txBody>
      </p:sp>
      <p:sp>
        <p:nvSpPr>
          <p:cNvPr id="4" name="Subtitle 2">
            <a:extLst>
              <a:ext uri="{FF2B5EF4-FFF2-40B4-BE49-F238E27FC236}">
                <a16:creationId xmlns:a16="http://schemas.microsoft.com/office/drawing/2014/main" id="{822C9A60-3BF6-06F0-BDD0-6BB69A697586}"/>
              </a:ext>
            </a:extLst>
          </p:cNvPr>
          <p:cNvSpPr txBox="1">
            <a:spLocks/>
          </p:cNvSpPr>
          <p:nvPr/>
        </p:nvSpPr>
        <p:spPr>
          <a:xfrm>
            <a:off x="1106424" y="3672253"/>
            <a:ext cx="10149838" cy="1978533"/>
          </a:xfrm>
          <a:prstGeom prst="rect">
            <a:avLst/>
          </a:prstGeom>
        </p:spPr>
        <p:txBody>
          <a:bodyPr/>
          <a:lstStyle>
            <a:lvl1pPr marL="0" indent="0" algn="l" defTabSz="914400" rtl="0" eaLnBrk="1" latinLnBrk="0" hangingPunct="1">
              <a:lnSpc>
                <a:spcPct val="100000"/>
              </a:lnSpc>
              <a:spcBef>
                <a:spcPts val="0"/>
              </a:spcBef>
              <a:buFont typeface="Arial" panose="020B0604020202020204" pitchFamily="34" charset="0"/>
              <a:buNone/>
              <a:defRPr sz="2000" b="0" kern="1200">
                <a:solidFill>
                  <a:schemeClr val="tx1"/>
                </a:solidFill>
                <a:latin typeface="+mn-lt"/>
                <a:ea typeface="+mn-ea"/>
                <a:cs typeface="+mn-cs"/>
              </a:defRPr>
            </a:lvl1pPr>
            <a:lvl2pPr marL="461963" indent="-228600" algn="l" defTabSz="914400" rtl="0" eaLnBrk="1" latinLnBrk="0" hangingPunct="1">
              <a:lnSpc>
                <a:spcPct val="100000"/>
              </a:lnSpc>
              <a:spcBef>
                <a:spcPts val="0"/>
              </a:spcBef>
              <a:buSzPct val="95000"/>
              <a:buFont typeface="Arial" panose="020B0604020202020204" pitchFamily="34" charset="0"/>
              <a:buChar char="•"/>
              <a:tabLst/>
              <a:defRPr sz="2000" kern="1200">
                <a:solidFill>
                  <a:schemeClr val="tx1"/>
                </a:solidFill>
                <a:latin typeface="+mn-lt"/>
                <a:ea typeface="+mn-ea"/>
                <a:cs typeface="+mn-cs"/>
              </a:defRPr>
            </a:lvl2pPr>
            <a:lvl3pPr marL="688975" indent="-220663" algn="l" defTabSz="914400" rtl="0" eaLnBrk="1" latinLnBrk="0" hangingPunct="1">
              <a:lnSpc>
                <a:spcPct val="100000"/>
              </a:lnSpc>
              <a:spcBef>
                <a:spcPts val="0"/>
              </a:spcBef>
              <a:buFont typeface="Calibri" panose="020F0502020204030204" pitchFamily="34" charset="0"/>
              <a:buChar char="‒"/>
              <a:tabLst/>
              <a:defRPr sz="2000" kern="1200">
                <a:solidFill>
                  <a:schemeClr val="tx1"/>
                </a:solidFill>
                <a:latin typeface="+mn-lt"/>
                <a:ea typeface="+mn-ea"/>
                <a:cs typeface="+mn-cs"/>
              </a:defRPr>
            </a:lvl3pPr>
            <a:lvl4pPr marL="917575" indent="-233363" algn="l" defTabSz="914400" rtl="0" eaLnBrk="1" latinLnBrk="0" hangingPunct="1">
              <a:lnSpc>
                <a:spcPct val="100000"/>
              </a:lnSpc>
              <a:spcBef>
                <a:spcPts val="0"/>
              </a:spcBef>
              <a:buSzPct val="80000"/>
              <a:buFont typeface="Wingdings" pitchFamily="2" charset="2"/>
              <a:buChar char="§"/>
              <a:tabLst/>
              <a:defRPr sz="2000" kern="1200">
                <a:solidFill>
                  <a:schemeClr val="tx1"/>
                </a:solidFill>
                <a:latin typeface="+mn-lt"/>
                <a:ea typeface="+mn-ea"/>
                <a:cs typeface="+mn-cs"/>
              </a:defRPr>
            </a:lvl4pPr>
            <a:lvl5pPr marL="1146175" indent="-234950" algn="l" defTabSz="914400" rtl="0" eaLnBrk="1" latinLnBrk="0" hangingPunct="1">
              <a:lnSpc>
                <a:spcPct val="100000"/>
              </a:lnSpc>
              <a:spcBef>
                <a:spcPts val="0"/>
              </a:spcBef>
              <a:buSzPct val="90000"/>
              <a:buFont typeface="System Font Regular"/>
              <a:buChar char="–"/>
              <a:tabLst/>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000" dirty="0">
                <a:effectLst/>
                <a:latin typeface="Verdana" panose="020B0604030504040204" pitchFamily="34" charset="0"/>
                <a:ea typeface="Verdana" panose="020B0604030504040204" pitchFamily="34" charset="0"/>
                <a:cs typeface="Arial" panose="020B0604020202020204" pitchFamily="34" charset="0"/>
              </a:rPr>
              <a:t>Danielle R. Fine, MD, MSc; Natalia Critchley, BS; Katherine Hart, BS; Andrea Joyce, BS; Jessie Gaeta, MD; Joe Wright, MD; Travis P. Baggett, MD, MPH; Gina Kruse, MD, MPH</a:t>
            </a:r>
          </a:p>
          <a:p>
            <a:endParaRPr lang="en-US" sz="2000" dirty="0">
              <a:latin typeface="Verdana" panose="020B0604030504040204" pitchFamily="34" charset="0"/>
              <a:ea typeface="Verdana" panose="020B0604030504040204" pitchFamily="34" charset="0"/>
              <a:cs typeface="Arial" panose="020B0604020202020204" pitchFamily="34" charset="0"/>
            </a:endParaRPr>
          </a:p>
          <a:p>
            <a:r>
              <a:rPr lang="en-US" sz="2000" dirty="0">
                <a:latin typeface="Verdana" panose="020B0604030504040204" pitchFamily="34" charset="0"/>
                <a:ea typeface="Verdana" panose="020B0604030504040204" pitchFamily="34" charset="0"/>
                <a:cs typeface="Arial" panose="020B0604020202020204" pitchFamily="34" charset="0"/>
              </a:rPr>
              <a:t>November 2, 2023</a:t>
            </a:r>
          </a:p>
          <a:p>
            <a:r>
              <a:rPr lang="en-US" sz="2000" dirty="0">
                <a:latin typeface="Verdana" panose="020B0604030504040204" pitchFamily="34" charset="0"/>
                <a:ea typeface="Verdana" panose="020B0604030504040204" pitchFamily="34" charset="0"/>
                <a:cs typeface="Arial" panose="020B0604020202020204" pitchFamily="34" charset="0"/>
              </a:rPr>
              <a:t>AMERSA Annual Conference</a:t>
            </a:r>
          </a:p>
        </p:txBody>
      </p:sp>
      <p:sp>
        <p:nvSpPr>
          <p:cNvPr id="5" name="Rectangle 4">
            <a:extLst>
              <a:ext uri="{FF2B5EF4-FFF2-40B4-BE49-F238E27FC236}">
                <a16:creationId xmlns:a16="http://schemas.microsoft.com/office/drawing/2014/main" id="{1A76B113-646E-289F-263C-650AA1EE4510}"/>
              </a:ext>
            </a:extLst>
          </p:cNvPr>
          <p:cNvSpPr/>
          <p:nvPr/>
        </p:nvSpPr>
        <p:spPr>
          <a:xfrm>
            <a:off x="1106424" y="3495763"/>
            <a:ext cx="10149840" cy="18288"/>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a:ea typeface="+mn-ea"/>
              <a:cs typeface="+mn-cs"/>
            </a:endParaRPr>
          </a:p>
        </p:txBody>
      </p:sp>
    </p:spTree>
    <p:extLst>
      <p:ext uri="{BB962C8B-B14F-4D97-AF65-F5344CB8AC3E}">
        <p14:creationId xmlns:p14="http://schemas.microsoft.com/office/powerpoint/2010/main" val="27025063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6A7F8A66-4BDD-4994-B45D-787ED46F9827}"/>
              </a:ext>
            </a:extLst>
          </p:cNvPr>
          <p:cNvSpPr/>
          <p:nvPr/>
        </p:nvSpPr>
        <p:spPr>
          <a:xfrm>
            <a:off x="0" y="0"/>
            <a:ext cx="12192000" cy="1566041"/>
          </a:xfrm>
          <a:prstGeom prst="rect">
            <a:avLst/>
          </a:prstGeom>
          <a:solidFill>
            <a:srgbClr val="B0E3E2">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 name="Title 1">
            <a:extLst>
              <a:ext uri="{FF2B5EF4-FFF2-40B4-BE49-F238E27FC236}">
                <a16:creationId xmlns:a16="http://schemas.microsoft.com/office/drawing/2014/main" id="{483AAA47-9235-4F5A-0A16-C5674E3C3867}"/>
              </a:ext>
            </a:extLst>
          </p:cNvPr>
          <p:cNvSpPr txBox="1">
            <a:spLocks/>
          </p:cNvSpPr>
          <p:nvPr/>
        </p:nvSpPr>
        <p:spPr>
          <a:xfrm>
            <a:off x="4435828" y="400568"/>
            <a:ext cx="3320344" cy="764903"/>
          </a:xfrm>
          <a:prstGeom prst="rect">
            <a:avLst/>
          </a:prstGeom>
          <a:ln w="38100">
            <a:solidFill>
              <a:schemeClr val="bg1"/>
            </a:solidFill>
          </a:ln>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200">
                <a:solidFill>
                  <a:srgbClr val="003C65"/>
                </a:solidFill>
                <a:latin typeface="Verdana" panose="020B0604030504040204" pitchFamily="34" charset="0"/>
                <a:ea typeface="Verdana" panose="020B0604030504040204" pitchFamily="34" charset="0"/>
                <a:cs typeface="Arial"/>
              </a:rPr>
              <a:t>Data Analysis</a:t>
            </a:r>
            <a:endParaRPr lang="en-US" sz="3200">
              <a:solidFill>
                <a:srgbClr val="003C65"/>
              </a:solidFill>
              <a:latin typeface="Verdana" panose="020B0604030504040204" pitchFamily="34" charset="0"/>
              <a:ea typeface="Verdana" panose="020B0604030504040204" pitchFamily="34" charset="0"/>
              <a:cs typeface="Arial" panose="020B0604020202020204" pitchFamily="34" charset="0"/>
            </a:endParaRPr>
          </a:p>
        </p:txBody>
      </p:sp>
      <p:sp>
        <p:nvSpPr>
          <p:cNvPr id="5" name="Content Placeholder 2">
            <a:extLst>
              <a:ext uri="{FF2B5EF4-FFF2-40B4-BE49-F238E27FC236}">
                <a16:creationId xmlns:a16="http://schemas.microsoft.com/office/drawing/2014/main" id="{5B739AD2-0C6D-89DC-1CEE-90ABAA38B62A}"/>
              </a:ext>
            </a:extLst>
          </p:cNvPr>
          <p:cNvSpPr txBox="1">
            <a:spLocks/>
          </p:cNvSpPr>
          <p:nvPr/>
        </p:nvSpPr>
        <p:spPr>
          <a:xfrm>
            <a:off x="838200" y="2209799"/>
            <a:ext cx="10515600" cy="4243811"/>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600" dirty="0">
                <a:solidFill>
                  <a:srgbClr val="003C65"/>
                </a:solidFill>
                <a:latin typeface="Verdana" panose="020B0604030504040204" pitchFamily="34" charset="0"/>
                <a:ea typeface="Verdana" panose="020B0604030504040204" pitchFamily="34" charset="0"/>
                <a:cs typeface="Arial" panose="020B0604020202020204" pitchFamily="34" charset="0"/>
              </a:rPr>
              <a:t>Created data matrices for each domain sorted by participant, stratified by participants’ 1-month retention status</a:t>
            </a:r>
          </a:p>
          <a:p>
            <a:endParaRPr lang="en-US" sz="2600" dirty="0">
              <a:solidFill>
                <a:srgbClr val="003C65"/>
              </a:solidFill>
              <a:latin typeface="Verdana" panose="020B0604030504040204" pitchFamily="34" charset="0"/>
              <a:ea typeface="Verdana" panose="020B0604030504040204" pitchFamily="34" charset="0"/>
              <a:cs typeface="Arial" panose="020B0604020202020204" pitchFamily="34" charset="0"/>
            </a:endParaRPr>
          </a:p>
          <a:p>
            <a:r>
              <a:rPr lang="en-US" sz="2600" dirty="0">
                <a:solidFill>
                  <a:srgbClr val="003C65"/>
                </a:solidFill>
                <a:latin typeface="Verdana" panose="020B0604030504040204" pitchFamily="34" charset="0"/>
                <a:ea typeface="Verdana" panose="020B0604030504040204" pitchFamily="34" charset="0"/>
                <a:cs typeface="Arial" panose="020B0604020202020204" pitchFamily="34" charset="0"/>
              </a:rPr>
              <a:t>Generated themes within each domain by comparing patient characteristics within and across participant retention status groups</a:t>
            </a:r>
          </a:p>
        </p:txBody>
      </p:sp>
    </p:spTree>
    <p:extLst>
      <p:ext uri="{BB962C8B-B14F-4D97-AF65-F5344CB8AC3E}">
        <p14:creationId xmlns:p14="http://schemas.microsoft.com/office/powerpoint/2010/main" val="14505429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7E9A49D-77A8-0AAF-721D-28B2696DD9A3}"/>
              </a:ext>
            </a:extLst>
          </p:cNvPr>
          <p:cNvSpPr/>
          <p:nvPr/>
        </p:nvSpPr>
        <p:spPr>
          <a:xfrm>
            <a:off x="0" y="0"/>
            <a:ext cx="3695178" cy="6858000"/>
          </a:xfrm>
          <a:prstGeom prst="rect">
            <a:avLst/>
          </a:prstGeom>
          <a:solidFill>
            <a:srgbClr val="B0E3E2">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 name="Rectangle 1">
            <a:extLst>
              <a:ext uri="{FF2B5EF4-FFF2-40B4-BE49-F238E27FC236}">
                <a16:creationId xmlns:a16="http://schemas.microsoft.com/office/drawing/2014/main" id="{1A57A92F-2E2B-3097-FD6F-6F971434E674}"/>
              </a:ext>
            </a:extLst>
          </p:cNvPr>
          <p:cNvSpPr/>
          <p:nvPr/>
        </p:nvSpPr>
        <p:spPr>
          <a:xfrm>
            <a:off x="155346" y="2922132"/>
            <a:ext cx="3384486" cy="1013736"/>
          </a:xfrm>
          <a:prstGeom prst="rect">
            <a:avLst/>
          </a:prstGeom>
          <a:noFill/>
          <a:ln w="38100" cap="flat" cmpd="sng" algn="ctr">
            <a:solidFill>
              <a:srgbClr val="FFFFFF"/>
            </a:solidFill>
            <a:prstDash val="solid"/>
            <a:miter lim="800000"/>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3200">
                <a:solidFill>
                  <a:srgbClr val="003C65"/>
                </a:solidFill>
                <a:latin typeface="Verdana" panose="020B0604030504040204" pitchFamily="34" charset="0"/>
                <a:ea typeface="Verdana" panose="020B0604030504040204" pitchFamily="34" charset="0"/>
              </a:rPr>
              <a:t>Participant Characteristics</a:t>
            </a:r>
            <a:endParaRPr kumimoji="0" lang="en-US" sz="3200" i="0" u="none" strike="noStrike" kern="0" cap="none" spc="0" normalizeH="0" baseline="0" noProof="0">
              <a:ln>
                <a:noFill/>
              </a:ln>
              <a:solidFill>
                <a:srgbClr val="0077CA">
                  <a:lumMod val="50000"/>
                </a:srgbClr>
              </a:solidFill>
              <a:effectLst/>
              <a:uLnTx/>
              <a:uFillTx/>
              <a:latin typeface="Verdana" panose="020B0604030504040204" pitchFamily="34" charset="0"/>
              <a:ea typeface="Verdana" panose="020B0604030504040204" pitchFamily="34" charset="0"/>
              <a:cs typeface="Verdana" panose="020B0604030504040204" pitchFamily="34" charset="0"/>
            </a:endParaRPr>
          </a:p>
        </p:txBody>
      </p:sp>
      <p:sp>
        <p:nvSpPr>
          <p:cNvPr id="3" name="Rectangle 2">
            <a:extLst>
              <a:ext uri="{FF2B5EF4-FFF2-40B4-BE49-F238E27FC236}">
                <a16:creationId xmlns:a16="http://schemas.microsoft.com/office/drawing/2014/main" id="{495AA173-8143-35BF-BC69-B15537710059}"/>
              </a:ext>
            </a:extLst>
          </p:cNvPr>
          <p:cNvSpPr/>
          <p:nvPr/>
        </p:nvSpPr>
        <p:spPr>
          <a:xfrm>
            <a:off x="4500249" y="464792"/>
            <a:ext cx="7195863" cy="5928415"/>
          </a:xfrm>
          <a:prstGeom prst="rect">
            <a:avLst/>
          </a:prstGeom>
          <a:noFill/>
          <a:ln w="12700" cap="flat" cmpd="sng" algn="ctr">
            <a:noFill/>
            <a:prstDash val="solid"/>
            <a:miter lim="800000"/>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200000"/>
              </a:lnSpc>
              <a:spcBef>
                <a:spcPts val="0"/>
              </a:spcBef>
              <a:spcAft>
                <a:spcPts val="0"/>
              </a:spcAft>
              <a:buClrTx/>
              <a:buSzTx/>
              <a:buFontTx/>
              <a:buNone/>
              <a:tabLst/>
              <a:defRPr/>
            </a:pPr>
            <a:r>
              <a:rPr lang="en-US" sz="3000" b="1" kern="0" dirty="0">
                <a:solidFill>
                  <a:srgbClr val="ED7D31"/>
                </a:solidFill>
                <a:latin typeface="Verdana"/>
                <a:ea typeface="Verdana"/>
                <a:cs typeface="Verdana" panose="020B0604030504040204" pitchFamily="34" charset="0"/>
              </a:rPr>
              <a:t>42 </a:t>
            </a:r>
            <a:r>
              <a:rPr lang="en-US" sz="3000" b="1" kern="0" dirty="0">
                <a:solidFill>
                  <a:schemeClr val="accent2"/>
                </a:solidFill>
                <a:latin typeface="Verdana"/>
                <a:ea typeface="Verdana"/>
                <a:cs typeface="Verdana" panose="020B0604030504040204" pitchFamily="34" charset="0"/>
              </a:rPr>
              <a:t>	    </a:t>
            </a:r>
            <a:r>
              <a:rPr lang="en-US" sz="2400" kern="0" dirty="0">
                <a:solidFill>
                  <a:srgbClr val="003C65"/>
                </a:solidFill>
                <a:latin typeface="Verdana"/>
                <a:ea typeface="Verdana"/>
                <a:cs typeface="Verdana" panose="020B0604030504040204" pitchFamily="34" charset="0"/>
              </a:rPr>
              <a:t>Y</a:t>
            </a:r>
            <a:r>
              <a:rPr kumimoji="0" lang="en-US" sz="2400" b="0" i="0" u="none" strike="noStrike" kern="0" cap="none" spc="0" normalizeH="0" baseline="0" noProof="0" dirty="0">
                <a:ln>
                  <a:noFill/>
                </a:ln>
                <a:solidFill>
                  <a:srgbClr val="003C65"/>
                </a:solidFill>
                <a:effectLst/>
                <a:uLnTx/>
                <a:uFillTx/>
                <a:latin typeface="Verdana"/>
                <a:ea typeface="Verdana"/>
                <a:cs typeface="Verdana" panose="020B0604030504040204" pitchFamily="34" charset="0"/>
              </a:rPr>
              <a:t>ears old</a:t>
            </a:r>
            <a:endParaRPr lang="en-US" sz="3000" kern="0" dirty="0">
              <a:solidFill>
                <a:srgbClr val="003C65"/>
              </a:solidFill>
              <a:latin typeface="Verdana"/>
              <a:ea typeface="Verdana"/>
              <a:cs typeface="Verdana" panose="020B0604030504040204" pitchFamily="34" charset="0"/>
            </a:endParaRPr>
          </a:p>
          <a:p>
            <a:pPr>
              <a:lnSpc>
                <a:spcPct val="200000"/>
              </a:lnSpc>
              <a:defRPr/>
            </a:pPr>
            <a:r>
              <a:rPr lang="en-US" sz="3000" b="1" kern="0" dirty="0">
                <a:solidFill>
                  <a:schemeClr val="accent2"/>
                </a:solidFill>
                <a:latin typeface="Verdana"/>
                <a:ea typeface="Verdana"/>
                <a:cs typeface="Verdana" panose="020B0604030504040204" pitchFamily="34" charset="0"/>
              </a:rPr>
              <a:t>29</a:t>
            </a:r>
            <a:r>
              <a:rPr kumimoji="0" lang="en-US" sz="3000" b="1" i="0" u="none" strike="noStrike" kern="0" cap="none" spc="0" normalizeH="0" baseline="0" noProof="0" dirty="0">
                <a:ln>
                  <a:noFill/>
                </a:ln>
                <a:solidFill>
                  <a:schemeClr val="accent2"/>
                </a:solidFill>
                <a:effectLst/>
                <a:uLnTx/>
                <a:uFillTx/>
                <a:latin typeface="Verdana"/>
                <a:ea typeface="Verdana"/>
                <a:cs typeface="Verdana" panose="020B0604030504040204" pitchFamily="34" charset="0"/>
              </a:rPr>
              <a:t>%</a:t>
            </a:r>
            <a:r>
              <a:rPr lang="en-US" sz="3000" b="1" kern="0" dirty="0">
                <a:solidFill>
                  <a:schemeClr val="accent2"/>
                </a:solidFill>
                <a:latin typeface="Verdana"/>
                <a:ea typeface="Verdana"/>
                <a:cs typeface="Verdana" panose="020B0604030504040204" pitchFamily="34" charset="0"/>
              </a:rPr>
              <a:t>  </a:t>
            </a:r>
            <a:r>
              <a:rPr kumimoji="0" lang="en-US" sz="3000" b="1" i="0" u="none" strike="noStrike" kern="0" cap="none" spc="0" normalizeH="0" baseline="0" noProof="0" dirty="0">
                <a:ln>
                  <a:noFill/>
                </a:ln>
                <a:solidFill>
                  <a:schemeClr val="accent2"/>
                </a:solidFill>
                <a:effectLst/>
                <a:uLnTx/>
                <a:uFillTx/>
                <a:latin typeface="Verdana"/>
                <a:ea typeface="Verdana"/>
                <a:cs typeface="Verdana" panose="020B0604030504040204" pitchFamily="34" charset="0"/>
              </a:rPr>
              <a:t> </a:t>
            </a:r>
            <a:r>
              <a:rPr lang="en-US" sz="2400" kern="0" dirty="0">
                <a:solidFill>
                  <a:srgbClr val="003C65"/>
                </a:solidFill>
                <a:latin typeface="Verdana"/>
                <a:ea typeface="Verdana"/>
                <a:cs typeface="Verdana" panose="020B0604030504040204" pitchFamily="34" charset="0"/>
              </a:rPr>
              <a:t>Women</a:t>
            </a:r>
            <a:endParaRPr kumimoji="0" lang="en-US" sz="3000" b="0" i="0" u="none" strike="noStrike" kern="0" cap="none" spc="0" normalizeH="0" baseline="0" noProof="0" dirty="0">
              <a:ln>
                <a:noFill/>
              </a:ln>
              <a:solidFill>
                <a:srgbClr val="003C65"/>
              </a:solidFill>
              <a:effectLst/>
              <a:uLnTx/>
              <a:uFillTx/>
              <a:latin typeface="Verdana"/>
              <a:ea typeface="Verdana"/>
              <a:cs typeface="Verdana" panose="020B0604030504040204" pitchFamily="34" charset="0"/>
            </a:endParaRPr>
          </a:p>
          <a:p>
            <a:pPr>
              <a:lnSpc>
                <a:spcPct val="200000"/>
              </a:lnSpc>
              <a:defRPr/>
            </a:pPr>
            <a:r>
              <a:rPr lang="en-US" sz="3000" b="1" kern="0" dirty="0">
                <a:solidFill>
                  <a:schemeClr val="accent2"/>
                </a:solidFill>
                <a:latin typeface="Verdana"/>
                <a:ea typeface="Verdana"/>
                <a:cs typeface="Verdana" panose="020B0604030504040204" pitchFamily="34" charset="0"/>
              </a:rPr>
              <a:t>58%  </a:t>
            </a:r>
            <a:r>
              <a:rPr kumimoji="0" lang="en-US" sz="3000" b="1" i="0" u="none" strike="noStrike" kern="0" cap="none" spc="0" normalizeH="0" baseline="0" noProof="0" dirty="0">
                <a:ln>
                  <a:noFill/>
                </a:ln>
                <a:solidFill>
                  <a:schemeClr val="accent2"/>
                </a:solidFill>
                <a:effectLst/>
                <a:uLnTx/>
                <a:uFillTx/>
                <a:latin typeface="Verdana"/>
                <a:ea typeface="Verdana"/>
                <a:cs typeface="Verdana" panose="020B0604030504040204" pitchFamily="34" charset="0"/>
              </a:rPr>
              <a:t> </a:t>
            </a:r>
            <a:r>
              <a:rPr kumimoji="0" lang="en-US" sz="2400" i="0" u="none" strike="noStrike" kern="0" cap="none" spc="0" normalizeH="0" baseline="0" noProof="0" dirty="0">
                <a:ln>
                  <a:noFill/>
                </a:ln>
                <a:solidFill>
                  <a:srgbClr val="003C65"/>
                </a:solidFill>
                <a:effectLst/>
                <a:uLnTx/>
                <a:uFillTx/>
                <a:latin typeface="Verdana"/>
                <a:ea typeface="Verdana"/>
                <a:cs typeface="Verdana" panose="020B0604030504040204" pitchFamily="34" charset="0"/>
              </a:rPr>
              <a:t>White</a:t>
            </a:r>
            <a:endParaRPr lang="en-US" sz="3000" b="1" kern="0" dirty="0">
              <a:solidFill>
                <a:schemeClr val="accent2"/>
              </a:solidFill>
              <a:latin typeface="Verdana"/>
              <a:ea typeface="Verdana"/>
              <a:cs typeface="Verdana" panose="020B0604030504040204" pitchFamily="34" charset="0"/>
            </a:endParaRPr>
          </a:p>
          <a:p>
            <a:pPr>
              <a:lnSpc>
                <a:spcPct val="200000"/>
              </a:lnSpc>
              <a:defRPr/>
            </a:pPr>
            <a:r>
              <a:rPr kumimoji="0" lang="en-US" sz="3000" b="1" i="0" u="none" strike="noStrike" kern="0" cap="none" spc="0" normalizeH="0" baseline="0" noProof="0" dirty="0">
                <a:ln>
                  <a:noFill/>
                </a:ln>
                <a:solidFill>
                  <a:schemeClr val="accent2"/>
                </a:solidFill>
                <a:effectLst/>
                <a:uLnTx/>
                <a:uFillTx/>
                <a:latin typeface="Verdana"/>
                <a:ea typeface="Verdana"/>
                <a:cs typeface="Verdana" panose="020B0604030504040204" pitchFamily="34" charset="0"/>
              </a:rPr>
              <a:t>21%</a:t>
            </a:r>
            <a:r>
              <a:rPr lang="en-US" sz="3000" b="1" kern="0" dirty="0">
                <a:solidFill>
                  <a:schemeClr val="accent2"/>
                </a:solidFill>
                <a:latin typeface="Verdana"/>
                <a:ea typeface="Verdana"/>
                <a:cs typeface="Verdana" panose="020B0604030504040204" pitchFamily="34" charset="0"/>
              </a:rPr>
              <a:t>  </a:t>
            </a:r>
            <a:r>
              <a:rPr kumimoji="0" lang="en-US" sz="3000" b="1" i="0" u="none" strike="noStrike" kern="0" cap="none" spc="0" normalizeH="0" baseline="0" noProof="0" dirty="0">
                <a:ln>
                  <a:noFill/>
                </a:ln>
                <a:solidFill>
                  <a:schemeClr val="accent2"/>
                </a:solidFill>
                <a:effectLst/>
                <a:uLnTx/>
                <a:uFillTx/>
                <a:latin typeface="Verdana"/>
                <a:ea typeface="Verdana"/>
                <a:cs typeface="Verdana" panose="020B0604030504040204" pitchFamily="34" charset="0"/>
              </a:rPr>
              <a:t> </a:t>
            </a:r>
            <a:r>
              <a:rPr lang="en-US" sz="2400" kern="0" dirty="0">
                <a:solidFill>
                  <a:srgbClr val="003C65"/>
                </a:solidFill>
                <a:latin typeface="Verdana"/>
                <a:ea typeface="Verdana"/>
                <a:cs typeface="Verdana" panose="020B0604030504040204" pitchFamily="34" charset="0"/>
              </a:rPr>
              <a:t>Black</a:t>
            </a:r>
            <a:endParaRPr lang="en-US" sz="3000" kern="0" dirty="0">
              <a:solidFill>
                <a:srgbClr val="003C65"/>
              </a:solidFill>
              <a:latin typeface="Verdana"/>
              <a:ea typeface="Verdana"/>
              <a:cs typeface="Verdana" panose="020B0604030504040204" pitchFamily="34" charset="0"/>
            </a:endParaRPr>
          </a:p>
          <a:p>
            <a:pPr>
              <a:lnSpc>
                <a:spcPct val="200000"/>
              </a:lnSpc>
              <a:defRPr/>
            </a:pPr>
            <a:r>
              <a:rPr lang="en-US" sz="3000" b="1" kern="0" dirty="0">
                <a:solidFill>
                  <a:schemeClr val="accent2"/>
                </a:solidFill>
                <a:latin typeface="Verdana"/>
                <a:ea typeface="Verdana"/>
                <a:cs typeface="Verdana" panose="020B0604030504040204" pitchFamily="34" charset="0"/>
              </a:rPr>
              <a:t>33</a:t>
            </a:r>
            <a:r>
              <a:rPr kumimoji="0" lang="en-US" sz="3000" b="1" i="0" u="none" strike="noStrike" kern="0" cap="none" spc="0" normalizeH="0" baseline="0" noProof="0" dirty="0">
                <a:ln>
                  <a:noFill/>
                </a:ln>
                <a:solidFill>
                  <a:schemeClr val="accent2"/>
                </a:solidFill>
                <a:effectLst/>
                <a:uLnTx/>
                <a:uFillTx/>
                <a:latin typeface="Verdana"/>
                <a:ea typeface="Verdana"/>
                <a:cs typeface="Verdana" panose="020B0604030504040204" pitchFamily="34" charset="0"/>
              </a:rPr>
              <a:t>%</a:t>
            </a:r>
            <a:r>
              <a:rPr lang="en-US" sz="3000" b="1" kern="0" dirty="0">
                <a:solidFill>
                  <a:schemeClr val="accent2"/>
                </a:solidFill>
                <a:latin typeface="Verdana"/>
                <a:ea typeface="Verdana"/>
                <a:cs typeface="Verdana" panose="020B0604030504040204" pitchFamily="34" charset="0"/>
              </a:rPr>
              <a:t>  </a:t>
            </a:r>
            <a:r>
              <a:rPr kumimoji="0" lang="en-US" sz="3000" b="1" i="0" u="none" strike="noStrike" kern="0" cap="none" spc="0" normalizeH="0" baseline="0" noProof="0" dirty="0">
                <a:ln>
                  <a:noFill/>
                </a:ln>
                <a:solidFill>
                  <a:schemeClr val="accent2"/>
                </a:solidFill>
                <a:effectLst/>
                <a:uLnTx/>
                <a:uFillTx/>
                <a:latin typeface="Verdana"/>
                <a:ea typeface="Verdana"/>
                <a:cs typeface="Verdana" panose="020B0604030504040204" pitchFamily="34" charset="0"/>
              </a:rPr>
              <a:t> </a:t>
            </a:r>
            <a:r>
              <a:rPr kumimoji="0" lang="en-US" sz="2400" i="0" u="none" strike="noStrike" kern="0" cap="none" spc="0" normalizeH="0" baseline="0" noProof="0" dirty="0">
                <a:ln>
                  <a:noFill/>
                </a:ln>
                <a:solidFill>
                  <a:srgbClr val="003C65"/>
                </a:solidFill>
                <a:effectLst/>
                <a:uLnTx/>
                <a:uFillTx/>
                <a:latin typeface="Verdana"/>
                <a:ea typeface="Verdana"/>
                <a:cs typeface="Verdana" panose="020B0604030504040204" pitchFamily="34" charset="0"/>
              </a:rPr>
              <a:t>Hispanic</a:t>
            </a:r>
            <a:endParaRPr lang="en-US" sz="2400" i="0" u="none" strike="noStrike" kern="0" cap="none" spc="0" normalizeH="0" baseline="0" noProof="0" dirty="0">
              <a:ln>
                <a:noFill/>
              </a:ln>
              <a:solidFill>
                <a:srgbClr val="003C65"/>
              </a:solidFill>
              <a:effectLst/>
              <a:uLnTx/>
              <a:uFillTx/>
              <a:latin typeface="Verdana"/>
              <a:ea typeface="Verdana"/>
              <a:cs typeface="Verdana" panose="020B0604030504040204" pitchFamily="34" charset="0"/>
            </a:endParaRPr>
          </a:p>
        </p:txBody>
      </p:sp>
    </p:spTree>
    <p:extLst>
      <p:ext uri="{BB962C8B-B14F-4D97-AF65-F5344CB8AC3E}">
        <p14:creationId xmlns:p14="http://schemas.microsoft.com/office/powerpoint/2010/main" val="27738640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38558FD9-439A-83DB-08E0-D8AF515E674E}"/>
              </a:ext>
            </a:extLst>
          </p:cNvPr>
          <p:cNvSpPr/>
          <p:nvPr/>
        </p:nvSpPr>
        <p:spPr>
          <a:xfrm>
            <a:off x="0" y="0"/>
            <a:ext cx="12192000" cy="1566041"/>
          </a:xfrm>
          <a:prstGeom prst="rect">
            <a:avLst/>
          </a:prstGeom>
          <a:solidFill>
            <a:srgbClr val="B0E3E2">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aphicFrame>
        <p:nvGraphicFramePr>
          <p:cNvPr id="7" name="Diagram 6">
            <a:extLst>
              <a:ext uri="{FF2B5EF4-FFF2-40B4-BE49-F238E27FC236}">
                <a16:creationId xmlns:a16="http://schemas.microsoft.com/office/drawing/2014/main" id="{E12BBAC7-1F32-2A2D-6411-DF1543CCE464}"/>
              </a:ext>
            </a:extLst>
          </p:cNvPr>
          <p:cNvGraphicFramePr/>
          <p:nvPr>
            <p:extLst>
              <p:ext uri="{D42A27DB-BD31-4B8C-83A1-F6EECF244321}">
                <p14:modId xmlns:p14="http://schemas.microsoft.com/office/powerpoint/2010/main" val="3032999037"/>
              </p:ext>
            </p:extLst>
          </p:nvPr>
        </p:nvGraphicFramePr>
        <p:xfrm>
          <a:off x="725882" y="1702228"/>
          <a:ext cx="10740233" cy="492683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itle 1">
            <a:extLst>
              <a:ext uri="{FF2B5EF4-FFF2-40B4-BE49-F238E27FC236}">
                <a16:creationId xmlns:a16="http://schemas.microsoft.com/office/drawing/2014/main" id="{9A3A6C5D-D871-4A0E-5A2D-D2A876D76200}"/>
              </a:ext>
            </a:extLst>
          </p:cNvPr>
          <p:cNvSpPr txBox="1">
            <a:spLocks/>
          </p:cNvSpPr>
          <p:nvPr/>
        </p:nvSpPr>
        <p:spPr>
          <a:xfrm>
            <a:off x="1862305" y="394209"/>
            <a:ext cx="8467385" cy="777622"/>
          </a:xfrm>
          <a:prstGeom prst="rect">
            <a:avLst/>
          </a:prstGeom>
          <a:ln w="38100">
            <a:solidFill>
              <a:schemeClr val="bg1"/>
            </a:solid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200" dirty="0">
                <a:solidFill>
                  <a:srgbClr val="003C65"/>
                </a:solidFill>
                <a:latin typeface="Verdana" panose="020B0604030504040204" pitchFamily="34" charset="0"/>
                <a:ea typeface="Verdana" panose="020B0604030504040204" pitchFamily="34" charset="0"/>
              </a:rPr>
              <a:t>Themes </a:t>
            </a:r>
            <a:r>
              <a:rPr lang="en-US" sz="3200" dirty="0">
                <a:solidFill>
                  <a:srgbClr val="003C65"/>
                </a:solidFill>
                <a:latin typeface="Verdana" panose="020B0604030504040204" pitchFamily="34" charset="0"/>
                <a:ea typeface="Verdana" panose="020B0604030504040204" pitchFamily="34" charset="0"/>
                <a:cs typeface="Calibri Light"/>
              </a:rPr>
              <a:t>that Facilitated OBOT Retention</a:t>
            </a:r>
            <a:endParaRPr lang="en-US" sz="3200" dirty="0">
              <a:solidFill>
                <a:srgbClr val="003C65"/>
              </a:solidFill>
              <a:latin typeface="Verdana" panose="020B0604030504040204" pitchFamily="34" charset="0"/>
              <a:ea typeface="Verdana" panose="020B0604030504040204" pitchFamily="34" charset="0"/>
              <a:cs typeface="Arial" panose="020B0604020202020204" pitchFamily="34" charset="0"/>
            </a:endParaRPr>
          </a:p>
        </p:txBody>
      </p:sp>
    </p:spTree>
    <p:extLst>
      <p:ext uri="{BB962C8B-B14F-4D97-AF65-F5344CB8AC3E}">
        <p14:creationId xmlns:p14="http://schemas.microsoft.com/office/powerpoint/2010/main" val="31477253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6A7F8A66-4BDD-4994-B45D-787ED46F9827}"/>
              </a:ext>
            </a:extLst>
          </p:cNvPr>
          <p:cNvSpPr/>
          <p:nvPr/>
        </p:nvSpPr>
        <p:spPr>
          <a:xfrm>
            <a:off x="0" y="0"/>
            <a:ext cx="12192000" cy="1566041"/>
          </a:xfrm>
          <a:prstGeom prst="rect">
            <a:avLst/>
          </a:prstGeom>
          <a:solidFill>
            <a:srgbClr val="B0E3E2">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7" name="Title 1">
            <a:extLst>
              <a:ext uri="{FF2B5EF4-FFF2-40B4-BE49-F238E27FC236}">
                <a16:creationId xmlns:a16="http://schemas.microsoft.com/office/drawing/2014/main" id="{462B0F23-7D89-A393-4BB7-39CF50630056}"/>
              </a:ext>
            </a:extLst>
          </p:cNvPr>
          <p:cNvSpPr txBox="1">
            <a:spLocks/>
          </p:cNvSpPr>
          <p:nvPr/>
        </p:nvSpPr>
        <p:spPr>
          <a:xfrm>
            <a:off x="2589354" y="411583"/>
            <a:ext cx="7013292" cy="766389"/>
          </a:xfrm>
          <a:prstGeom prst="rect">
            <a:avLst/>
          </a:prstGeom>
          <a:ln w="38100">
            <a:solidFill>
              <a:schemeClr val="bg1"/>
            </a:solid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200" dirty="0">
                <a:solidFill>
                  <a:srgbClr val="003C65"/>
                </a:solidFill>
                <a:latin typeface="Verdana" panose="020B0604030504040204" pitchFamily="34" charset="0"/>
                <a:ea typeface="Verdana" panose="020B0604030504040204" pitchFamily="34" charset="0"/>
                <a:cs typeface="Calibri Light"/>
              </a:rPr>
              <a:t>Predisposing Domain Facilitators</a:t>
            </a:r>
            <a:endParaRPr lang="en-US" sz="3200" dirty="0">
              <a:solidFill>
                <a:srgbClr val="003C65"/>
              </a:solidFill>
              <a:latin typeface="Verdana" panose="020B0604030504040204" pitchFamily="34" charset="0"/>
              <a:ea typeface="Verdana" panose="020B0604030504040204" pitchFamily="34" charset="0"/>
              <a:cs typeface="Arial" panose="020B0604020202020204" pitchFamily="34" charset="0"/>
            </a:endParaRPr>
          </a:p>
        </p:txBody>
      </p:sp>
      <p:sp>
        <p:nvSpPr>
          <p:cNvPr id="4" name="TextBox 3">
            <a:extLst>
              <a:ext uri="{FF2B5EF4-FFF2-40B4-BE49-F238E27FC236}">
                <a16:creationId xmlns:a16="http://schemas.microsoft.com/office/drawing/2014/main" id="{146C165B-4745-1551-73B0-395B0CC0050C}"/>
              </a:ext>
            </a:extLst>
          </p:cNvPr>
          <p:cNvSpPr txBox="1"/>
          <p:nvPr/>
        </p:nvSpPr>
        <p:spPr>
          <a:xfrm>
            <a:off x="640079" y="2010513"/>
            <a:ext cx="8608093" cy="461665"/>
          </a:xfrm>
          <a:prstGeom prst="rect">
            <a:avLst/>
          </a:prstGeom>
          <a:noFill/>
        </p:spPr>
        <p:txBody>
          <a:bodyPr wrap="square">
            <a:spAutoFit/>
          </a:bodyPr>
          <a:lstStyle/>
          <a:p>
            <a:r>
              <a:rPr lang="en-US" sz="2400" b="1" dirty="0">
                <a:solidFill>
                  <a:schemeClr val="accent2"/>
                </a:solidFill>
                <a:latin typeface="Verdana" panose="020B0604030504040204" pitchFamily="34" charset="0"/>
                <a:ea typeface="Verdana" panose="020B0604030504040204" pitchFamily="34" charset="0"/>
              </a:rPr>
              <a:t>MOUD Health Beliefs</a:t>
            </a:r>
            <a:endParaRPr lang="en-US" sz="2400" b="1" dirty="0">
              <a:solidFill>
                <a:schemeClr val="accent2"/>
              </a:solidFill>
              <a:latin typeface="Verdana" panose="020B0604030504040204" pitchFamily="34" charset="0"/>
              <a:ea typeface="Verdana" panose="020B0604030504040204" pitchFamily="34" charset="0"/>
              <a:cs typeface="Calibri"/>
            </a:endParaRPr>
          </a:p>
        </p:txBody>
      </p:sp>
      <p:grpSp>
        <p:nvGrpSpPr>
          <p:cNvPr id="8" name="Group 7">
            <a:extLst>
              <a:ext uri="{FF2B5EF4-FFF2-40B4-BE49-F238E27FC236}">
                <a16:creationId xmlns:a16="http://schemas.microsoft.com/office/drawing/2014/main" id="{AD7A4028-8F21-DBEA-39D7-DE579DC251D8}"/>
              </a:ext>
            </a:extLst>
          </p:cNvPr>
          <p:cNvGrpSpPr/>
          <p:nvPr/>
        </p:nvGrpSpPr>
        <p:grpSpPr>
          <a:xfrm>
            <a:off x="2207430" y="4541895"/>
            <a:ext cx="8570357" cy="1734475"/>
            <a:chOff x="2996379" y="4485927"/>
            <a:chExt cx="8570357" cy="1734475"/>
          </a:xfrm>
        </p:grpSpPr>
        <p:sp>
          <p:nvSpPr>
            <p:cNvPr id="5" name="Rectangle 4">
              <a:extLst>
                <a:ext uri="{FF2B5EF4-FFF2-40B4-BE49-F238E27FC236}">
                  <a16:creationId xmlns:a16="http://schemas.microsoft.com/office/drawing/2014/main" id="{E245E11F-80CA-F866-76C7-D22DEB07CE77}"/>
                </a:ext>
              </a:extLst>
            </p:cNvPr>
            <p:cNvSpPr/>
            <p:nvPr/>
          </p:nvSpPr>
          <p:spPr>
            <a:xfrm>
              <a:off x="3062514" y="4615543"/>
              <a:ext cx="8418286" cy="1494971"/>
            </a:xfrm>
            <a:prstGeom prst="rect">
              <a:avLst/>
            </a:prstGeom>
            <a:solidFill>
              <a:schemeClr val="bg1">
                <a:lumMod val="95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3" name="Group 2">
              <a:extLst>
                <a:ext uri="{FF2B5EF4-FFF2-40B4-BE49-F238E27FC236}">
                  <a16:creationId xmlns:a16="http://schemas.microsoft.com/office/drawing/2014/main" id="{0DE08217-0340-EF2F-6698-4D31A6DD9703}"/>
                </a:ext>
              </a:extLst>
            </p:cNvPr>
            <p:cNvGrpSpPr/>
            <p:nvPr/>
          </p:nvGrpSpPr>
          <p:grpSpPr>
            <a:xfrm>
              <a:off x="2996379" y="4485927"/>
              <a:ext cx="8570357" cy="1734475"/>
              <a:chOff x="2743460" y="4364599"/>
              <a:chExt cx="8570357" cy="1734475"/>
            </a:xfrm>
          </p:grpSpPr>
          <p:sp>
            <p:nvSpPr>
              <p:cNvPr id="28" name="TextBox 27">
                <a:extLst>
                  <a:ext uri="{FF2B5EF4-FFF2-40B4-BE49-F238E27FC236}">
                    <a16:creationId xmlns:a16="http://schemas.microsoft.com/office/drawing/2014/main" id="{6D7FF9A6-0D1E-E797-1E76-6D7C7B777717}"/>
                  </a:ext>
                </a:extLst>
              </p:cNvPr>
              <p:cNvSpPr txBox="1"/>
              <p:nvPr/>
            </p:nvSpPr>
            <p:spPr>
              <a:xfrm>
                <a:off x="3239311" y="4677839"/>
                <a:ext cx="7552986" cy="1106424"/>
              </a:xfrm>
              <a:prstGeom prst="rect">
                <a:avLst/>
              </a:prstGeom>
              <a:noFill/>
              <a:ln>
                <a:noFill/>
              </a:ln>
            </p:spPr>
            <p:txBody>
              <a:bodyPr wrap="square">
                <a:spAutoFit/>
              </a:bodyPr>
              <a:lstStyle/>
              <a:p>
                <a:pPr algn="r"/>
                <a:r>
                  <a:rPr lang="en-US" sz="2200" i="1" dirty="0">
                    <a:solidFill>
                      <a:srgbClr val="002060"/>
                    </a:solidFill>
                    <a:latin typeface="Verdana" panose="020B0604030504040204" pitchFamily="34" charset="0"/>
                    <a:ea typeface="Verdana" panose="020B0604030504040204" pitchFamily="34" charset="0"/>
                  </a:rPr>
                  <a:t>I've done almost everything that there is, you know </a:t>
                </a:r>
                <a:r>
                  <a:rPr lang="en-US" sz="2200" i="1" dirty="0">
                    <a:solidFill>
                      <a:srgbClr val="003C65"/>
                    </a:solidFill>
                    <a:latin typeface="Verdana" panose="020B0604030504040204" pitchFamily="34" charset="0"/>
                    <a:ea typeface="Verdana" panose="020B0604030504040204" pitchFamily="34" charset="0"/>
                  </a:rPr>
                  <a:t>what</a:t>
                </a:r>
                <a:r>
                  <a:rPr lang="en-US" sz="2200" i="1" dirty="0">
                    <a:solidFill>
                      <a:srgbClr val="002060"/>
                    </a:solidFill>
                    <a:latin typeface="Verdana" panose="020B0604030504040204" pitchFamily="34" charset="0"/>
                    <a:ea typeface="Verdana" panose="020B0604030504040204" pitchFamily="34" charset="0"/>
                  </a:rPr>
                  <a:t> I mean? But </a:t>
                </a:r>
                <a:r>
                  <a:rPr lang="en-US" sz="2200" i="1" dirty="0" err="1">
                    <a:solidFill>
                      <a:srgbClr val="002060"/>
                    </a:solidFill>
                    <a:latin typeface="Verdana" panose="020B0604030504040204" pitchFamily="34" charset="0"/>
                    <a:ea typeface="Verdana" panose="020B0604030504040204" pitchFamily="34" charset="0"/>
                  </a:rPr>
                  <a:t>Sublocade</a:t>
                </a:r>
                <a:r>
                  <a:rPr lang="en-US" sz="2200" i="1" dirty="0">
                    <a:solidFill>
                      <a:srgbClr val="002060"/>
                    </a:solidFill>
                    <a:latin typeface="Verdana" panose="020B0604030504040204" pitchFamily="34" charset="0"/>
                    <a:ea typeface="Verdana" panose="020B0604030504040204" pitchFamily="34" charset="0"/>
                  </a:rPr>
                  <a:t> and Suboxone were the best ones in my eyes that I've tried.</a:t>
                </a:r>
                <a:endParaRPr lang="en-US" sz="2200" dirty="0">
                  <a:solidFill>
                    <a:srgbClr val="002060"/>
                  </a:solidFill>
                </a:endParaRPr>
              </a:p>
            </p:txBody>
          </p:sp>
          <p:pic>
            <p:nvPicPr>
              <p:cNvPr id="15" name="Graphic 14" descr="Open quotation mark with solid fill">
                <a:extLst>
                  <a:ext uri="{FF2B5EF4-FFF2-40B4-BE49-F238E27FC236}">
                    <a16:creationId xmlns:a16="http://schemas.microsoft.com/office/drawing/2014/main" id="{3E184FF4-F82F-8EA5-01CC-9957DAA7F11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743460" y="4364599"/>
                <a:ext cx="626477" cy="626477"/>
              </a:xfrm>
              <a:prstGeom prst="rect">
                <a:avLst/>
              </a:prstGeom>
            </p:spPr>
          </p:pic>
          <p:pic>
            <p:nvPicPr>
              <p:cNvPr id="26" name="Graphic 25" descr="Open quotation mark with solid fill">
                <a:extLst>
                  <a:ext uri="{FF2B5EF4-FFF2-40B4-BE49-F238E27FC236}">
                    <a16:creationId xmlns:a16="http://schemas.microsoft.com/office/drawing/2014/main" id="{758058E3-0C6B-6A93-D575-AA0FBE9DE38E}"/>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rot="10800000">
                <a:off x="10687340" y="5472597"/>
                <a:ext cx="626477" cy="626477"/>
              </a:xfrm>
              <a:prstGeom prst="rect">
                <a:avLst/>
              </a:prstGeom>
            </p:spPr>
          </p:pic>
        </p:grpSp>
      </p:grpSp>
      <p:grpSp>
        <p:nvGrpSpPr>
          <p:cNvPr id="9" name="Group 8">
            <a:extLst>
              <a:ext uri="{FF2B5EF4-FFF2-40B4-BE49-F238E27FC236}">
                <a16:creationId xmlns:a16="http://schemas.microsoft.com/office/drawing/2014/main" id="{B9F75805-BABD-6A97-E730-DDA494B4B7C6}"/>
              </a:ext>
            </a:extLst>
          </p:cNvPr>
          <p:cNvGrpSpPr/>
          <p:nvPr/>
        </p:nvGrpSpPr>
        <p:grpSpPr>
          <a:xfrm>
            <a:off x="2141296" y="2725122"/>
            <a:ext cx="6422131" cy="1378245"/>
            <a:chOff x="2996379" y="4485927"/>
            <a:chExt cx="6422131" cy="1378245"/>
          </a:xfrm>
        </p:grpSpPr>
        <p:sp>
          <p:nvSpPr>
            <p:cNvPr id="10" name="Rectangle 9">
              <a:extLst>
                <a:ext uri="{FF2B5EF4-FFF2-40B4-BE49-F238E27FC236}">
                  <a16:creationId xmlns:a16="http://schemas.microsoft.com/office/drawing/2014/main" id="{A2AAD51C-7777-E4B4-51A5-A2B55B692E8C}"/>
                </a:ext>
              </a:extLst>
            </p:cNvPr>
            <p:cNvSpPr/>
            <p:nvPr/>
          </p:nvSpPr>
          <p:spPr>
            <a:xfrm>
              <a:off x="3062513" y="4615543"/>
              <a:ext cx="6326969" cy="1174985"/>
            </a:xfrm>
            <a:prstGeom prst="rect">
              <a:avLst/>
            </a:prstGeom>
            <a:solidFill>
              <a:schemeClr val="bg1">
                <a:lumMod val="95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2" name="Group 11">
              <a:extLst>
                <a:ext uri="{FF2B5EF4-FFF2-40B4-BE49-F238E27FC236}">
                  <a16:creationId xmlns:a16="http://schemas.microsoft.com/office/drawing/2014/main" id="{2C701326-EF93-5198-852A-D26C38F68BF8}"/>
                </a:ext>
              </a:extLst>
            </p:cNvPr>
            <p:cNvGrpSpPr/>
            <p:nvPr/>
          </p:nvGrpSpPr>
          <p:grpSpPr>
            <a:xfrm>
              <a:off x="2996379" y="4485927"/>
              <a:ext cx="6422131" cy="1378245"/>
              <a:chOff x="2743460" y="4364599"/>
              <a:chExt cx="6422131" cy="1378245"/>
            </a:xfrm>
          </p:grpSpPr>
          <p:sp>
            <p:nvSpPr>
              <p:cNvPr id="13" name="TextBox 12">
                <a:extLst>
                  <a:ext uri="{FF2B5EF4-FFF2-40B4-BE49-F238E27FC236}">
                    <a16:creationId xmlns:a16="http://schemas.microsoft.com/office/drawing/2014/main" id="{8551F773-E7A3-21A7-CD38-A6B088A30E20}"/>
                  </a:ext>
                </a:extLst>
              </p:cNvPr>
              <p:cNvSpPr txBox="1"/>
              <p:nvPr/>
            </p:nvSpPr>
            <p:spPr>
              <a:xfrm>
                <a:off x="3239311" y="4677839"/>
                <a:ext cx="5403767" cy="769441"/>
              </a:xfrm>
              <a:prstGeom prst="rect">
                <a:avLst/>
              </a:prstGeom>
              <a:noFill/>
              <a:ln>
                <a:noFill/>
              </a:ln>
            </p:spPr>
            <p:txBody>
              <a:bodyPr wrap="square">
                <a:spAutoFit/>
              </a:bodyPr>
              <a:lstStyle/>
              <a:p>
                <a:pPr algn="r"/>
                <a:r>
                  <a:rPr lang="en-US" sz="2200" i="1" dirty="0">
                    <a:solidFill>
                      <a:srgbClr val="002060"/>
                    </a:solidFill>
                    <a:effectLst/>
                    <a:latin typeface="Verdana" panose="020B0604030504040204" pitchFamily="34" charset="0"/>
                    <a:ea typeface="Verdana" panose="020B0604030504040204" pitchFamily="34" charset="0"/>
                  </a:rPr>
                  <a:t>[methadone] just felt like handcuffs, like I was chained to this place.</a:t>
                </a:r>
              </a:p>
            </p:txBody>
          </p:sp>
          <p:pic>
            <p:nvPicPr>
              <p:cNvPr id="14" name="Graphic 13" descr="Open quotation mark with solid fill">
                <a:extLst>
                  <a:ext uri="{FF2B5EF4-FFF2-40B4-BE49-F238E27FC236}">
                    <a16:creationId xmlns:a16="http://schemas.microsoft.com/office/drawing/2014/main" id="{0EA107B5-3DEC-AC40-A4E7-E9B72F0D40D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743460" y="4364599"/>
                <a:ext cx="626477" cy="626477"/>
              </a:xfrm>
              <a:prstGeom prst="rect">
                <a:avLst/>
              </a:prstGeom>
            </p:spPr>
          </p:pic>
          <p:pic>
            <p:nvPicPr>
              <p:cNvPr id="16" name="Graphic 15" descr="Open quotation mark with solid fill">
                <a:extLst>
                  <a:ext uri="{FF2B5EF4-FFF2-40B4-BE49-F238E27FC236}">
                    <a16:creationId xmlns:a16="http://schemas.microsoft.com/office/drawing/2014/main" id="{40D555E9-9EA2-1D94-1503-3C6E4EC74EC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rot="10800000">
                <a:off x="8539114" y="5116367"/>
                <a:ext cx="626477" cy="626477"/>
              </a:xfrm>
              <a:prstGeom prst="rect">
                <a:avLst/>
              </a:prstGeom>
            </p:spPr>
          </p:pic>
        </p:grpSp>
      </p:grpSp>
    </p:spTree>
    <p:extLst>
      <p:ext uri="{BB962C8B-B14F-4D97-AF65-F5344CB8AC3E}">
        <p14:creationId xmlns:p14="http://schemas.microsoft.com/office/powerpoint/2010/main" val="6543059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6A7F8A66-4BDD-4994-B45D-787ED46F9827}"/>
              </a:ext>
            </a:extLst>
          </p:cNvPr>
          <p:cNvSpPr/>
          <p:nvPr/>
        </p:nvSpPr>
        <p:spPr>
          <a:xfrm>
            <a:off x="0" y="0"/>
            <a:ext cx="12192000" cy="1566041"/>
          </a:xfrm>
          <a:prstGeom prst="rect">
            <a:avLst/>
          </a:prstGeom>
          <a:solidFill>
            <a:srgbClr val="B0E3E2">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7" name="Title 1">
            <a:extLst>
              <a:ext uri="{FF2B5EF4-FFF2-40B4-BE49-F238E27FC236}">
                <a16:creationId xmlns:a16="http://schemas.microsoft.com/office/drawing/2014/main" id="{462B0F23-7D89-A393-4BB7-39CF50630056}"/>
              </a:ext>
            </a:extLst>
          </p:cNvPr>
          <p:cNvSpPr txBox="1">
            <a:spLocks/>
          </p:cNvSpPr>
          <p:nvPr/>
        </p:nvSpPr>
        <p:spPr>
          <a:xfrm>
            <a:off x="3297647" y="396916"/>
            <a:ext cx="5596703" cy="766389"/>
          </a:xfrm>
          <a:prstGeom prst="rect">
            <a:avLst/>
          </a:prstGeom>
          <a:ln w="38100">
            <a:solidFill>
              <a:schemeClr val="bg1"/>
            </a:solid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200" dirty="0">
                <a:solidFill>
                  <a:srgbClr val="003C65"/>
                </a:solidFill>
                <a:latin typeface="Verdana" panose="020B0604030504040204" pitchFamily="34" charset="0"/>
                <a:ea typeface="Verdana" panose="020B0604030504040204" pitchFamily="34" charset="0"/>
                <a:cs typeface="Calibri Light"/>
              </a:rPr>
              <a:t>Need Domain Facilitators</a:t>
            </a:r>
            <a:endParaRPr lang="en-US" sz="3200" dirty="0">
              <a:solidFill>
                <a:srgbClr val="003C65"/>
              </a:solidFill>
              <a:latin typeface="Verdana" panose="020B0604030504040204" pitchFamily="34" charset="0"/>
              <a:ea typeface="Verdana" panose="020B0604030504040204" pitchFamily="34" charset="0"/>
              <a:cs typeface="Arial" panose="020B0604020202020204" pitchFamily="34" charset="0"/>
            </a:endParaRPr>
          </a:p>
        </p:txBody>
      </p:sp>
      <p:sp>
        <p:nvSpPr>
          <p:cNvPr id="4" name="TextBox 3">
            <a:extLst>
              <a:ext uri="{FF2B5EF4-FFF2-40B4-BE49-F238E27FC236}">
                <a16:creationId xmlns:a16="http://schemas.microsoft.com/office/drawing/2014/main" id="{146C165B-4745-1551-73B0-395B0CC0050C}"/>
              </a:ext>
            </a:extLst>
          </p:cNvPr>
          <p:cNvSpPr txBox="1"/>
          <p:nvPr/>
        </p:nvSpPr>
        <p:spPr>
          <a:xfrm>
            <a:off x="640080" y="2010513"/>
            <a:ext cx="5002195" cy="461665"/>
          </a:xfrm>
          <a:prstGeom prst="rect">
            <a:avLst/>
          </a:prstGeom>
          <a:noFill/>
        </p:spPr>
        <p:txBody>
          <a:bodyPr wrap="square">
            <a:spAutoFit/>
          </a:bodyPr>
          <a:lstStyle/>
          <a:p>
            <a:r>
              <a:rPr lang="en-US" sz="2400" b="1" dirty="0">
                <a:solidFill>
                  <a:schemeClr val="accent2"/>
                </a:solidFill>
                <a:latin typeface="Verdana" panose="020B0604030504040204" pitchFamily="34" charset="0"/>
                <a:ea typeface="Verdana" panose="020B0604030504040204" pitchFamily="34" charset="0"/>
              </a:rPr>
              <a:t>Fractured Relationships</a:t>
            </a:r>
            <a:endParaRPr lang="en-US" sz="2400" b="1" dirty="0">
              <a:solidFill>
                <a:schemeClr val="accent2"/>
              </a:solidFill>
              <a:latin typeface="Verdana" panose="020B0604030504040204" pitchFamily="34" charset="0"/>
              <a:ea typeface="Verdana" panose="020B0604030504040204" pitchFamily="34" charset="0"/>
              <a:cs typeface="Calibri"/>
            </a:endParaRPr>
          </a:p>
        </p:txBody>
      </p:sp>
      <p:grpSp>
        <p:nvGrpSpPr>
          <p:cNvPr id="2" name="Group 1">
            <a:extLst>
              <a:ext uri="{FF2B5EF4-FFF2-40B4-BE49-F238E27FC236}">
                <a16:creationId xmlns:a16="http://schemas.microsoft.com/office/drawing/2014/main" id="{D54E1E0F-2DCF-E649-D993-0A5441D45A5C}"/>
              </a:ext>
            </a:extLst>
          </p:cNvPr>
          <p:cNvGrpSpPr/>
          <p:nvPr/>
        </p:nvGrpSpPr>
        <p:grpSpPr>
          <a:xfrm>
            <a:off x="2332208" y="2587152"/>
            <a:ext cx="7008583" cy="1045791"/>
            <a:chOff x="2996379" y="4485927"/>
            <a:chExt cx="7008583" cy="1045791"/>
          </a:xfrm>
        </p:grpSpPr>
        <p:sp>
          <p:nvSpPr>
            <p:cNvPr id="11" name="Rectangle 10">
              <a:extLst>
                <a:ext uri="{FF2B5EF4-FFF2-40B4-BE49-F238E27FC236}">
                  <a16:creationId xmlns:a16="http://schemas.microsoft.com/office/drawing/2014/main" id="{9CE6205E-2119-3042-58E5-B733A30581C3}"/>
                </a:ext>
              </a:extLst>
            </p:cNvPr>
            <p:cNvSpPr/>
            <p:nvPr/>
          </p:nvSpPr>
          <p:spPr>
            <a:xfrm>
              <a:off x="3062513" y="4615544"/>
              <a:ext cx="6849830" cy="810100"/>
            </a:xfrm>
            <a:prstGeom prst="rect">
              <a:avLst/>
            </a:prstGeom>
            <a:solidFill>
              <a:schemeClr val="bg1">
                <a:lumMod val="95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2060"/>
                </a:solidFill>
              </a:endParaRPr>
            </a:p>
          </p:txBody>
        </p:sp>
        <p:grpSp>
          <p:nvGrpSpPr>
            <p:cNvPr id="17" name="Group 16">
              <a:extLst>
                <a:ext uri="{FF2B5EF4-FFF2-40B4-BE49-F238E27FC236}">
                  <a16:creationId xmlns:a16="http://schemas.microsoft.com/office/drawing/2014/main" id="{85855FB1-3C9D-EF39-F8F1-28C5F974582E}"/>
                </a:ext>
              </a:extLst>
            </p:cNvPr>
            <p:cNvGrpSpPr/>
            <p:nvPr/>
          </p:nvGrpSpPr>
          <p:grpSpPr>
            <a:xfrm>
              <a:off x="2996379" y="4485927"/>
              <a:ext cx="7008583" cy="1045791"/>
              <a:chOff x="2743460" y="4364599"/>
              <a:chExt cx="7008583" cy="1045791"/>
            </a:xfrm>
          </p:grpSpPr>
          <p:sp>
            <p:nvSpPr>
              <p:cNvPr id="18" name="TextBox 17">
                <a:extLst>
                  <a:ext uri="{FF2B5EF4-FFF2-40B4-BE49-F238E27FC236}">
                    <a16:creationId xmlns:a16="http://schemas.microsoft.com/office/drawing/2014/main" id="{3D781873-27F6-6FD1-DCD6-40A1AF1C2035}"/>
                  </a:ext>
                </a:extLst>
              </p:cNvPr>
              <p:cNvSpPr txBox="1"/>
              <p:nvPr/>
            </p:nvSpPr>
            <p:spPr>
              <a:xfrm>
                <a:off x="3239311" y="4677839"/>
                <a:ext cx="6066291" cy="430887"/>
              </a:xfrm>
              <a:prstGeom prst="rect">
                <a:avLst/>
              </a:prstGeom>
              <a:noFill/>
              <a:ln>
                <a:noFill/>
              </a:ln>
            </p:spPr>
            <p:txBody>
              <a:bodyPr wrap="square">
                <a:spAutoFit/>
              </a:bodyPr>
              <a:lstStyle/>
              <a:p>
                <a:pPr algn="r"/>
                <a:r>
                  <a:rPr lang="en-US" sz="2200" b="0" i="1" u="none" strike="noStrike" kern="1200" dirty="0">
                    <a:solidFill>
                      <a:srgbClr val="002060"/>
                    </a:solidFill>
                    <a:effectLst/>
                    <a:latin typeface="Verdana" panose="020B0604030504040204" pitchFamily="34" charset="0"/>
                    <a:ea typeface="Verdana" panose="020B0604030504040204" pitchFamily="34" charset="0"/>
                  </a:rPr>
                  <a:t>…I was losing friends, really good friends.</a:t>
                </a:r>
                <a:endParaRPr lang="en-US" sz="2200" i="1" dirty="0">
                  <a:solidFill>
                    <a:srgbClr val="002060"/>
                  </a:solidFill>
                  <a:effectLst/>
                  <a:latin typeface="Verdana" panose="020B0604030504040204" pitchFamily="34" charset="0"/>
                  <a:ea typeface="Verdana" panose="020B0604030504040204" pitchFamily="34" charset="0"/>
                </a:endParaRPr>
              </a:p>
            </p:txBody>
          </p:sp>
          <p:pic>
            <p:nvPicPr>
              <p:cNvPr id="19" name="Graphic 18" descr="Open quotation mark with solid fill">
                <a:extLst>
                  <a:ext uri="{FF2B5EF4-FFF2-40B4-BE49-F238E27FC236}">
                    <a16:creationId xmlns:a16="http://schemas.microsoft.com/office/drawing/2014/main" id="{D5641B19-DC6C-EBEA-8B4C-A2F1AA41CA9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743460" y="4364599"/>
                <a:ext cx="626477" cy="626477"/>
              </a:xfrm>
              <a:prstGeom prst="rect">
                <a:avLst/>
              </a:prstGeom>
            </p:spPr>
          </p:pic>
          <p:pic>
            <p:nvPicPr>
              <p:cNvPr id="20" name="Graphic 19" descr="Open quotation mark with solid fill">
                <a:extLst>
                  <a:ext uri="{FF2B5EF4-FFF2-40B4-BE49-F238E27FC236}">
                    <a16:creationId xmlns:a16="http://schemas.microsoft.com/office/drawing/2014/main" id="{410C27B0-DF32-0BCB-8141-EE0A926169F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rot="10800000">
                <a:off x="9125566" y="4783913"/>
                <a:ext cx="626477" cy="626477"/>
              </a:xfrm>
              <a:prstGeom prst="rect">
                <a:avLst/>
              </a:prstGeom>
            </p:spPr>
          </p:pic>
        </p:grpSp>
      </p:grpSp>
      <p:grpSp>
        <p:nvGrpSpPr>
          <p:cNvPr id="21" name="Group 20">
            <a:extLst>
              <a:ext uri="{FF2B5EF4-FFF2-40B4-BE49-F238E27FC236}">
                <a16:creationId xmlns:a16="http://schemas.microsoft.com/office/drawing/2014/main" id="{904EECDB-0851-768A-D3BE-7BA8214170C6}"/>
              </a:ext>
            </a:extLst>
          </p:cNvPr>
          <p:cNvGrpSpPr/>
          <p:nvPr/>
        </p:nvGrpSpPr>
        <p:grpSpPr>
          <a:xfrm>
            <a:off x="2332208" y="4811882"/>
            <a:ext cx="8045172" cy="1353633"/>
            <a:chOff x="3476139" y="4485928"/>
            <a:chExt cx="8045172" cy="1353633"/>
          </a:xfrm>
        </p:grpSpPr>
        <p:sp>
          <p:nvSpPr>
            <p:cNvPr id="22" name="Rectangle 21">
              <a:extLst>
                <a:ext uri="{FF2B5EF4-FFF2-40B4-BE49-F238E27FC236}">
                  <a16:creationId xmlns:a16="http://schemas.microsoft.com/office/drawing/2014/main" id="{6573FD9A-B5AA-D98F-8E24-A4D02E14853E}"/>
                </a:ext>
              </a:extLst>
            </p:cNvPr>
            <p:cNvSpPr/>
            <p:nvPr/>
          </p:nvSpPr>
          <p:spPr>
            <a:xfrm>
              <a:off x="3570514" y="4615543"/>
              <a:ext cx="7895771" cy="1129435"/>
            </a:xfrm>
            <a:prstGeom prst="rect">
              <a:avLst/>
            </a:prstGeom>
            <a:solidFill>
              <a:schemeClr val="bg1">
                <a:lumMod val="95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2060"/>
                </a:solidFill>
              </a:endParaRPr>
            </a:p>
          </p:txBody>
        </p:sp>
        <p:grpSp>
          <p:nvGrpSpPr>
            <p:cNvPr id="23" name="Group 22">
              <a:extLst>
                <a:ext uri="{FF2B5EF4-FFF2-40B4-BE49-F238E27FC236}">
                  <a16:creationId xmlns:a16="http://schemas.microsoft.com/office/drawing/2014/main" id="{07D108AE-1B26-1444-1547-634670B09542}"/>
                </a:ext>
              </a:extLst>
            </p:cNvPr>
            <p:cNvGrpSpPr/>
            <p:nvPr/>
          </p:nvGrpSpPr>
          <p:grpSpPr>
            <a:xfrm>
              <a:off x="3476139" y="4485928"/>
              <a:ext cx="8045172" cy="1353633"/>
              <a:chOff x="3223220" y="4364600"/>
              <a:chExt cx="8045172" cy="1353633"/>
            </a:xfrm>
          </p:grpSpPr>
          <p:sp>
            <p:nvSpPr>
              <p:cNvPr id="24" name="TextBox 23">
                <a:extLst>
                  <a:ext uri="{FF2B5EF4-FFF2-40B4-BE49-F238E27FC236}">
                    <a16:creationId xmlns:a16="http://schemas.microsoft.com/office/drawing/2014/main" id="{09B8DF6A-23D2-906F-32F1-E843261F7DDA}"/>
                  </a:ext>
                </a:extLst>
              </p:cNvPr>
              <p:cNvSpPr txBox="1"/>
              <p:nvPr/>
            </p:nvSpPr>
            <p:spPr>
              <a:xfrm>
                <a:off x="3622395" y="4677839"/>
                <a:ext cx="7169902" cy="769441"/>
              </a:xfrm>
              <a:prstGeom prst="rect">
                <a:avLst/>
              </a:prstGeom>
              <a:noFill/>
              <a:ln>
                <a:noFill/>
              </a:ln>
            </p:spPr>
            <p:txBody>
              <a:bodyPr wrap="square">
                <a:spAutoFit/>
              </a:bodyPr>
              <a:lstStyle/>
              <a:p>
                <a:pPr algn="ctr"/>
                <a:r>
                  <a:rPr lang="en-US" sz="2200" b="0" i="1" u="none" strike="noStrike" kern="1200" dirty="0">
                    <a:solidFill>
                      <a:srgbClr val="002060"/>
                    </a:solidFill>
                    <a:effectLst/>
                    <a:latin typeface="Verdana" panose="020B0604030504040204" pitchFamily="34" charset="0"/>
                    <a:ea typeface="Verdana" panose="020B0604030504040204" pitchFamily="34" charset="0"/>
                  </a:rPr>
                  <a:t>Besides feeling dope sick, the scary thought of having an overdose, that haunts me all the time.</a:t>
                </a:r>
                <a:endParaRPr lang="en-US" sz="2200" dirty="0">
                  <a:solidFill>
                    <a:srgbClr val="002060"/>
                  </a:solidFill>
                </a:endParaRPr>
              </a:p>
            </p:txBody>
          </p:sp>
          <p:pic>
            <p:nvPicPr>
              <p:cNvPr id="25" name="Graphic 24" descr="Open quotation mark with solid fill">
                <a:extLst>
                  <a:ext uri="{FF2B5EF4-FFF2-40B4-BE49-F238E27FC236}">
                    <a16:creationId xmlns:a16="http://schemas.microsoft.com/office/drawing/2014/main" id="{5FF4BDB1-5B97-9E71-8ED1-ADE002685A4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223220" y="4364600"/>
                <a:ext cx="626477" cy="626477"/>
              </a:xfrm>
              <a:prstGeom prst="rect">
                <a:avLst/>
              </a:prstGeom>
            </p:spPr>
          </p:pic>
          <p:pic>
            <p:nvPicPr>
              <p:cNvPr id="27" name="Graphic 26" descr="Open quotation mark with solid fill">
                <a:extLst>
                  <a:ext uri="{FF2B5EF4-FFF2-40B4-BE49-F238E27FC236}">
                    <a16:creationId xmlns:a16="http://schemas.microsoft.com/office/drawing/2014/main" id="{12B3879C-4FB3-72CB-D1E3-F42B4775052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rot="10800000">
                <a:off x="10641915" y="5091756"/>
                <a:ext cx="626477" cy="626477"/>
              </a:xfrm>
              <a:prstGeom prst="rect">
                <a:avLst/>
              </a:prstGeom>
            </p:spPr>
          </p:pic>
        </p:grpSp>
      </p:grpSp>
      <p:sp>
        <p:nvSpPr>
          <p:cNvPr id="29" name="TextBox 28">
            <a:extLst>
              <a:ext uri="{FF2B5EF4-FFF2-40B4-BE49-F238E27FC236}">
                <a16:creationId xmlns:a16="http://schemas.microsoft.com/office/drawing/2014/main" id="{B3E4180A-A6D8-E844-A369-8F11FE145BE4}"/>
              </a:ext>
            </a:extLst>
          </p:cNvPr>
          <p:cNvSpPr txBox="1"/>
          <p:nvPr/>
        </p:nvSpPr>
        <p:spPr>
          <a:xfrm>
            <a:off x="640080" y="4166593"/>
            <a:ext cx="5002195" cy="461665"/>
          </a:xfrm>
          <a:prstGeom prst="rect">
            <a:avLst/>
          </a:prstGeom>
          <a:noFill/>
        </p:spPr>
        <p:txBody>
          <a:bodyPr wrap="square">
            <a:spAutoFit/>
          </a:bodyPr>
          <a:lstStyle/>
          <a:p>
            <a:r>
              <a:rPr lang="en-US" sz="2400" b="1" dirty="0">
                <a:solidFill>
                  <a:schemeClr val="accent2"/>
                </a:solidFill>
                <a:latin typeface="Verdana" panose="020B0604030504040204" pitchFamily="34" charset="0"/>
                <a:ea typeface="Verdana" panose="020B0604030504040204" pitchFamily="34" charset="0"/>
              </a:rPr>
              <a:t>Fear of Overdose</a:t>
            </a:r>
            <a:endParaRPr lang="en-US" sz="2400" b="1" dirty="0">
              <a:solidFill>
                <a:schemeClr val="accent2"/>
              </a:solidFill>
              <a:latin typeface="Verdana" panose="020B0604030504040204" pitchFamily="34" charset="0"/>
              <a:ea typeface="Verdana" panose="020B0604030504040204" pitchFamily="34" charset="0"/>
              <a:cs typeface="Calibri"/>
            </a:endParaRPr>
          </a:p>
        </p:txBody>
      </p:sp>
    </p:spTree>
    <p:extLst>
      <p:ext uri="{BB962C8B-B14F-4D97-AF65-F5344CB8AC3E}">
        <p14:creationId xmlns:p14="http://schemas.microsoft.com/office/powerpoint/2010/main" val="31969699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6A7F8A66-4BDD-4994-B45D-787ED46F9827}"/>
              </a:ext>
            </a:extLst>
          </p:cNvPr>
          <p:cNvSpPr/>
          <p:nvPr/>
        </p:nvSpPr>
        <p:spPr>
          <a:xfrm>
            <a:off x="0" y="0"/>
            <a:ext cx="12192000" cy="1566041"/>
          </a:xfrm>
          <a:prstGeom prst="rect">
            <a:avLst/>
          </a:prstGeom>
          <a:solidFill>
            <a:srgbClr val="B0E3E2">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7" name="Title 1">
            <a:extLst>
              <a:ext uri="{FF2B5EF4-FFF2-40B4-BE49-F238E27FC236}">
                <a16:creationId xmlns:a16="http://schemas.microsoft.com/office/drawing/2014/main" id="{462B0F23-7D89-A393-4BB7-39CF50630056}"/>
              </a:ext>
            </a:extLst>
          </p:cNvPr>
          <p:cNvSpPr txBox="1">
            <a:spLocks/>
          </p:cNvSpPr>
          <p:nvPr/>
        </p:nvSpPr>
        <p:spPr>
          <a:xfrm>
            <a:off x="3003734" y="405636"/>
            <a:ext cx="6184532" cy="766389"/>
          </a:xfrm>
          <a:prstGeom prst="rect">
            <a:avLst/>
          </a:prstGeom>
          <a:ln w="38100">
            <a:solidFill>
              <a:schemeClr val="bg1"/>
            </a:solid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200" dirty="0">
                <a:solidFill>
                  <a:srgbClr val="003C65"/>
                </a:solidFill>
                <a:latin typeface="Verdana" panose="020B0604030504040204" pitchFamily="34" charset="0"/>
                <a:ea typeface="Verdana" panose="020B0604030504040204" pitchFamily="34" charset="0"/>
                <a:cs typeface="Calibri Light"/>
              </a:rPr>
              <a:t>Enabling Domain Facilitators</a:t>
            </a:r>
            <a:endParaRPr lang="en-US" sz="3200" dirty="0">
              <a:solidFill>
                <a:srgbClr val="003C65"/>
              </a:solidFill>
              <a:latin typeface="Verdana" panose="020B0604030504040204" pitchFamily="34" charset="0"/>
              <a:ea typeface="Verdana" panose="020B0604030504040204" pitchFamily="34" charset="0"/>
              <a:cs typeface="Arial" panose="020B0604020202020204" pitchFamily="34" charset="0"/>
            </a:endParaRPr>
          </a:p>
        </p:txBody>
      </p:sp>
      <p:sp>
        <p:nvSpPr>
          <p:cNvPr id="4" name="TextBox 3">
            <a:extLst>
              <a:ext uri="{FF2B5EF4-FFF2-40B4-BE49-F238E27FC236}">
                <a16:creationId xmlns:a16="http://schemas.microsoft.com/office/drawing/2014/main" id="{146C165B-4745-1551-73B0-395B0CC0050C}"/>
              </a:ext>
            </a:extLst>
          </p:cNvPr>
          <p:cNvSpPr txBox="1"/>
          <p:nvPr/>
        </p:nvSpPr>
        <p:spPr>
          <a:xfrm>
            <a:off x="640080" y="1871366"/>
            <a:ext cx="10684539" cy="461665"/>
          </a:xfrm>
          <a:prstGeom prst="rect">
            <a:avLst/>
          </a:prstGeom>
          <a:noFill/>
        </p:spPr>
        <p:txBody>
          <a:bodyPr wrap="square">
            <a:spAutoFit/>
          </a:bodyPr>
          <a:lstStyle/>
          <a:p>
            <a:r>
              <a:rPr lang="en-US" sz="2400" b="1" dirty="0">
                <a:solidFill>
                  <a:schemeClr val="accent2"/>
                </a:solidFill>
                <a:latin typeface="Verdana" panose="020B0604030504040204" pitchFamily="34" charset="0"/>
                <a:ea typeface="Verdana" panose="020B0604030504040204" pitchFamily="34" charset="0"/>
              </a:rPr>
              <a:t>OBOT Clinic: Experience, Low Threshold Model, Clinic Staff</a:t>
            </a:r>
            <a:endParaRPr lang="en-US" sz="2400" b="1" dirty="0">
              <a:solidFill>
                <a:schemeClr val="accent2"/>
              </a:solidFill>
              <a:latin typeface="Verdana" panose="020B0604030504040204" pitchFamily="34" charset="0"/>
              <a:ea typeface="Verdana" panose="020B0604030504040204" pitchFamily="34" charset="0"/>
              <a:cs typeface="Calibri"/>
            </a:endParaRPr>
          </a:p>
        </p:txBody>
      </p:sp>
      <p:grpSp>
        <p:nvGrpSpPr>
          <p:cNvPr id="3" name="Group 2">
            <a:extLst>
              <a:ext uri="{FF2B5EF4-FFF2-40B4-BE49-F238E27FC236}">
                <a16:creationId xmlns:a16="http://schemas.microsoft.com/office/drawing/2014/main" id="{53936ED5-4230-6F14-48BD-67DA5C57DF63}"/>
              </a:ext>
            </a:extLst>
          </p:cNvPr>
          <p:cNvGrpSpPr/>
          <p:nvPr/>
        </p:nvGrpSpPr>
        <p:grpSpPr>
          <a:xfrm>
            <a:off x="1713905" y="2440151"/>
            <a:ext cx="8100838" cy="2382663"/>
            <a:chOff x="3605677" y="4503700"/>
            <a:chExt cx="8100838" cy="2382663"/>
          </a:xfrm>
        </p:grpSpPr>
        <p:sp>
          <p:nvSpPr>
            <p:cNvPr id="5" name="Rectangle 4">
              <a:extLst>
                <a:ext uri="{FF2B5EF4-FFF2-40B4-BE49-F238E27FC236}">
                  <a16:creationId xmlns:a16="http://schemas.microsoft.com/office/drawing/2014/main" id="{822A82ED-6576-6BC1-3D8D-543136D0FD91}"/>
                </a:ext>
              </a:extLst>
            </p:cNvPr>
            <p:cNvSpPr/>
            <p:nvPr/>
          </p:nvSpPr>
          <p:spPr>
            <a:xfrm>
              <a:off x="3641534" y="4615544"/>
              <a:ext cx="7961397" cy="2170122"/>
            </a:xfrm>
            <a:prstGeom prst="rect">
              <a:avLst/>
            </a:prstGeom>
            <a:solidFill>
              <a:schemeClr val="bg1">
                <a:lumMod val="95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2060"/>
                </a:solidFill>
              </a:endParaRPr>
            </a:p>
          </p:txBody>
        </p:sp>
        <p:grpSp>
          <p:nvGrpSpPr>
            <p:cNvPr id="8" name="Group 7">
              <a:extLst>
                <a:ext uri="{FF2B5EF4-FFF2-40B4-BE49-F238E27FC236}">
                  <a16:creationId xmlns:a16="http://schemas.microsoft.com/office/drawing/2014/main" id="{193BEC6D-0063-47EF-50D5-7D66250E8D44}"/>
                </a:ext>
              </a:extLst>
            </p:cNvPr>
            <p:cNvGrpSpPr/>
            <p:nvPr/>
          </p:nvGrpSpPr>
          <p:grpSpPr>
            <a:xfrm>
              <a:off x="3605677" y="4503700"/>
              <a:ext cx="8100838" cy="2382663"/>
              <a:chOff x="3352758" y="4382372"/>
              <a:chExt cx="8100838" cy="2382663"/>
            </a:xfrm>
          </p:grpSpPr>
          <p:sp>
            <p:nvSpPr>
              <p:cNvPr id="9" name="TextBox 8">
                <a:extLst>
                  <a:ext uri="{FF2B5EF4-FFF2-40B4-BE49-F238E27FC236}">
                    <a16:creationId xmlns:a16="http://schemas.microsoft.com/office/drawing/2014/main" id="{0C992E0E-F57C-8C51-30EF-A567968B3F08}"/>
                  </a:ext>
                </a:extLst>
              </p:cNvPr>
              <p:cNvSpPr txBox="1"/>
              <p:nvPr/>
            </p:nvSpPr>
            <p:spPr>
              <a:xfrm>
                <a:off x="3622394" y="4677839"/>
                <a:ext cx="7368803" cy="1785104"/>
              </a:xfrm>
              <a:prstGeom prst="rect">
                <a:avLst/>
              </a:prstGeom>
              <a:noFill/>
              <a:ln>
                <a:noFill/>
              </a:ln>
            </p:spPr>
            <p:txBody>
              <a:bodyPr wrap="square">
                <a:spAutoFit/>
              </a:bodyPr>
              <a:lstStyle/>
              <a:p>
                <a:pPr algn="r"/>
                <a:r>
                  <a:rPr lang="en-US" sz="2200" i="1" dirty="0">
                    <a:solidFill>
                      <a:srgbClr val="002060"/>
                    </a:solidFill>
                    <a:effectLst/>
                    <a:latin typeface="Verdana" panose="020B0604030504040204" pitchFamily="34" charset="0"/>
                    <a:ea typeface="Verdana" panose="020B0604030504040204" pitchFamily="34" charset="0"/>
                    <a:cs typeface="Verdana" panose="020B0604030504040204" pitchFamily="34" charset="0"/>
                  </a:rPr>
                  <a:t>Out here, it's like you get the feeling like they're genuinely trying to help you, and they want to see you succeed…And it's not like that wherever else I've been...I went down here…and a couple hours later, I had a script in my hand without an ID.</a:t>
                </a:r>
                <a:endParaRPr lang="en-US" sz="2200" dirty="0">
                  <a:solidFill>
                    <a:srgbClr val="002060"/>
                  </a:solidFill>
                </a:endParaRPr>
              </a:p>
            </p:txBody>
          </p:sp>
          <p:pic>
            <p:nvPicPr>
              <p:cNvPr id="10" name="Graphic 9" descr="Open quotation mark with solid fill">
                <a:extLst>
                  <a:ext uri="{FF2B5EF4-FFF2-40B4-BE49-F238E27FC236}">
                    <a16:creationId xmlns:a16="http://schemas.microsoft.com/office/drawing/2014/main" id="{7F88F6E5-752F-028C-C4DA-40D8A335E1B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352758" y="4382372"/>
                <a:ext cx="626477" cy="626477"/>
              </a:xfrm>
              <a:prstGeom prst="rect">
                <a:avLst/>
              </a:prstGeom>
            </p:spPr>
          </p:pic>
          <p:pic>
            <p:nvPicPr>
              <p:cNvPr id="12" name="Graphic 11" descr="Open quotation mark with solid fill">
                <a:extLst>
                  <a:ext uri="{FF2B5EF4-FFF2-40B4-BE49-F238E27FC236}">
                    <a16:creationId xmlns:a16="http://schemas.microsoft.com/office/drawing/2014/main" id="{0A008D21-10A3-0CC9-FA10-CE312A70A58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rot="10800000">
                <a:off x="10827119" y="6138558"/>
                <a:ext cx="626477" cy="626477"/>
              </a:xfrm>
              <a:prstGeom prst="rect">
                <a:avLst/>
              </a:prstGeom>
            </p:spPr>
          </p:pic>
        </p:grpSp>
      </p:grpSp>
      <p:grpSp>
        <p:nvGrpSpPr>
          <p:cNvPr id="13" name="Group 12">
            <a:extLst>
              <a:ext uri="{FF2B5EF4-FFF2-40B4-BE49-F238E27FC236}">
                <a16:creationId xmlns:a16="http://schemas.microsoft.com/office/drawing/2014/main" id="{F00DF00B-1952-552E-D371-E4E7186046D2}"/>
              </a:ext>
            </a:extLst>
          </p:cNvPr>
          <p:cNvGrpSpPr/>
          <p:nvPr/>
        </p:nvGrpSpPr>
        <p:grpSpPr>
          <a:xfrm>
            <a:off x="1713905" y="5515312"/>
            <a:ext cx="5843667" cy="1092060"/>
            <a:chOff x="2996379" y="4485927"/>
            <a:chExt cx="5843667" cy="1092060"/>
          </a:xfrm>
        </p:grpSpPr>
        <p:sp>
          <p:nvSpPr>
            <p:cNvPr id="14" name="Rectangle 13">
              <a:extLst>
                <a:ext uri="{FF2B5EF4-FFF2-40B4-BE49-F238E27FC236}">
                  <a16:creationId xmlns:a16="http://schemas.microsoft.com/office/drawing/2014/main" id="{115A1A49-1A7B-88BD-1DBF-4323A2077B9A}"/>
                </a:ext>
              </a:extLst>
            </p:cNvPr>
            <p:cNvSpPr/>
            <p:nvPr/>
          </p:nvSpPr>
          <p:spPr>
            <a:xfrm>
              <a:off x="3062513" y="4615543"/>
              <a:ext cx="5777533" cy="830997"/>
            </a:xfrm>
            <a:prstGeom prst="rect">
              <a:avLst/>
            </a:prstGeom>
            <a:solidFill>
              <a:schemeClr val="bg1">
                <a:lumMod val="95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2060"/>
                </a:solidFill>
              </a:endParaRPr>
            </a:p>
          </p:txBody>
        </p:sp>
        <p:grpSp>
          <p:nvGrpSpPr>
            <p:cNvPr id="15" name="Group 14">
              <a:extLst>
                <a:ext uri="{FF2B5EF4-FFF2-40B4-BE49-F238E27FC236}">
                  <a16:creationId xmlns:a16="http://schemas.microsoft.com/office/drawing/2014/main" id="{CA022256-49C1-91CB-B4EF-4C3BB952E8A5}"/>
                </a:ext>
              </a:extLst>
            </p:cNvPr>
            <p:cNvGrpSpPr/>
            <p:nvPr/>
          </p:nvGrpSpPr>
          <p:grpSpPr>
            <a:xfrm>
              <a:off x="2996379" y="4485927"/>
              <a:ext cx="5843667" cy="1092060"/>
              <a:chOff x="2743460" y="4364599"/>
              <a:chExt cx="5843667" cy="1092060"/>
            </a:xfrm>
          </p:grpSpPr>
          <p:sp>
            <p:nvSpPr>
              <p:cNvPr id="16" name="TextBox 15">
                <a:extLst>
                  <a:ext uri="{FF2B5EF4-FFF2-40B4-BE49-F238E27FC236}">
                    <a16:creationId xmlns:a16="http://schemas.microsoft.com/office/drawing/2014/main" id="{0234085E-59CA-3E81-3043-1C9F22AA7D9C}"/>
                  </a:ext>
                </a:extLst>
              </p:cNvPr>
              <p:cNvSpPr txBox="1"/>
              <p:nvPr/>
            </p:nvSpPr>
            <p:spPr>
              <a:xfrm>
                <a:off x="3239312" y="4677839"/>
                <a:ext cx="4929656" cy="461665"/>
              </a:xfrm>
              <a:prstGeom prst="rect">
                <a:avLst/>
              </a:prstGeom>
              <a:noFill/>
              <a:ln>
                <a:noFill/>
              </a:ln>
            </p:spPr>
            <p:txBody>
              <a:bodyPr wrap="square">
                <a:spAutoFit/>
              </a:bodyPr>
              <a:lstStyle/>
              <a:p>
                <a:pPr algn="ctr"/>
                <a:r>
                  <a:rPr lang="en-US" sz="2400" i="1" dirty="0">
                    <a:solidFill>
                      <a:srgbClr val="002060"/>
                    </a:solidFill>
                    <a:latin typeface="Verdana" panose="020B0604030504040204" pitchFamily="34" charset="0"/>
                    <a:ea typeface="Verdana" panose="020B0604030504040204" pitchFamily="34" charset="0"/>
                    <a:cs typeface="Calibri"/>
                  </a:rPr>
                  <a:t>It's like a one-stop shop here.</a:t>
                </a:r>
                <a:endParaRPr lang="en-US" sz="2200" i="1" dirty="0">
                  <a:solidFill>
                    <a:srgbClr val="002060"/>
                  </a:solidFill>
                  <a:effectLst/>
                  <a:latin typeface="Verdana" panose="020B0604030504040204" pitchFamily="34" charset="0"/>
                  <a:ea typeface="Verdana" panose="020B0604030504040204" pitchFamily="34" charset="0"/>
                </a:endParaRPr>
              </a:p>
            </p:txBody>
          </p:sp>
          <p:pic>
            <p:nvPicPr>
              <p:cNvPr id="26" name="Graphic 25" descr="Open quotation mark with solid fill">
                <a:extLst>
                  <a:ext uri="{FF2B5EF4-FFF2-40B4-BE49-F238E27FC236}">
                    <a16:creationId xmlns:a16="http://schemas.microsoft.com/office/drawing/2014/main" id="{699B7702-55AB-A39B-EF87-D5C17D394D2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743460" y="4364599"/>
                <a:ext cx="626477" cy="626477"/>
              </a:xfrm>
              <a:prstGeom prst="rect">
                <a:avLst/>
              </a:prstGeom>
            </p:spPr>
          </p:pic>
          <p:pic>
            <p:nvPicPr>
              <p:cNvPr id="28" name="Graphic 27" descr="Open quotation mark with solid fill">
                <a:extLst>
                  <a:ext uri="{FF2B5EF4-FFF2-40B4-BE49-F238E27FC236}">
                    <a16:creationId xmlns:a16="http://schemas.microsoft.com/office/drawing/2014/main" id="{E9DEA110-D5C9-E60F-AA04-59A4BAF1D72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rot="10800000">
                <a:off x="7960650" y="4830182"/>
                <a:ext cx="626477" cy="626477"/>
              </a:xfrm>
              <a:prstGeom prst="rect">
                <a:avLst/>
              </a:prstGeom>
            </p:spPr>
          </p:pic>
        </p:grpSp>
      </p:grpSp>
      <p:sp>
        <p:nvSpPr>
          <p:cNvPr id="30" name="TextBox 29">
            <a:extLst>
              <a:ext uri="{FF2B5EF4-FFF2-40B4-BE49-F238E27FC236}">
                <a16:creationId xmlns:a16="http://schemas.microsoft.com/office/drawing/2014/main" id="{6205D2B5-B984-EABA-D1DE-C912753B886F}"/>
              </a:ext>
            </a:extLst>
          </p:cNvPr>
          <p:cNvSpPr txBox="1"/>
          <p:nvPr/>
        </p:nvSpPr>
        <p:spPr>
          <a:xfrm>
            <a:off x="640080" y="5053647"/>
            <a:ext cx="3746538" cy="461665"/>
          </a:xfrm>
          <a:prstGeom prst="rect">
            <a:avLst/>
          </a:prstGeom>
          <a:noFill/>
        </p:spPr>
        <p:txBody>
          <a:bodyPr wrap="none" rtlCol="0">
            <a:spAutoFit/>
          </a:bodyPr>
          <a:lstStyle/>
          <a:p>
            <a:r>
              <a:rPr lang="en-US" sz="2400" b="1" dirty="0">
                <a:solidFill>
                  <a:schemeClr val="accent2"/>
                </a:solidFill>
                <a:latin typeface="Verdana" panose="020B0604030504040204" pitchFamily="34" charset="0"/>
                <a:ea typeface="Verdana" panose="020B0604030504040204" pitchFamily="34" charset="0"/>
              </a:rPr>
              <a:t>Comprehensive Care</a:t>
            </a:r>
          </a:p>
        </p:txBody>
      </p:sp>
    </p:spTree>
    <p:extLst>
      <p:ext uri="{BB962C8B-B14F-4D97-AF65-F5344CB8AC3E}">
        <p14:creationId xmlns:p14="http://schemas.microsoft.com/office/powerpoint/2010/main" val="38267768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6A7F8A66-4BDD-4994-B45D-787ED46F9827}"/>
              </a:ext>
            </a:extLst>
          </p:cNvPr>
          <p:cNvSpPr/>
          <p:nvPr/>
        </p:nvSpPr>
        <p:spPr>
          <a:xfrm>
            <a:off x="0" y="0"/>
            <a:ext cx="12192000" cy="1566041"/>
          </a:xfrm>
          <a:prstGeom prst="rect">
            <a:avLst/>
          </a:prstGeom>
          <a:solidFill>
            <a:srgbClr val="B0E3E2">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4" name="TextBox 3">
            <a:extLst>
              <a:ext uri="{FF2B5EF4-FFF2-40B4-BE49-F238E27FC236}">
                <a16:creationId xmlns:a16="http://schemas.microsoft.com/office/drawing/2014/main" id="{146C165B-4745-1551-73B0-395B0CC0050C}"/>
              </a:ext>
            </a:extLst>
          </p:cNvPr>
          <p:cNvSpPr txBox="1"/>
          <p:nvPr/>
        </p:nvSpPr>
        <p:spPr>
          <a:xfrm>
            <a:off x="640080" y="2691415"/>
            <a:ext cx="6417339" cy="461665"/>
          </a:xfrm>
          <a:prstGeom prst="rect">
            <a:avLst/>
          </a:prstGeom>
          <a:noFill/>
        </p:spPr>
        <p:txBody>
          <a:bodyPr wrap="square">
            <a:spAutoFit/>
          </a:bodyPr>
          <a:lstStyle/>
          <a:p>
            <a:r>
              <a:rPr lang="en-US" sz="2400" b="1" dirty="0">
                <a:solidFill>
                  <a:schemeClr val="accent2"/>
                </a:solidFill>
                <a:latin typeface="Verdana" panose="020B0604030504040204" pitchFamily="34" charset="0"/>
                <a:ea typeface="Verdana" panose="020B0604030504040204" pitchFamily="34" charset="0"/>
              </a:rPr>
              <a:t>Extended-Release Buprenorphine</a:t>
            </a:r>
            <a:endParaRPr lang="en-US" sz="2400" b="1" dirty="0">
              <a:solidFill>
                <a:schemeClr val="accent2"/>
              </a:solidFill>
              <a:latin typeface="Verdana" panose="020B0604030504040204" pitchFamily="34" charset="0"/>
              <a:ea typeface="Verdana" panose="020B0604030504040204" pitchFamily="34" charset="0"/>
              <a:cs typeface="Calibri"/>
            </a:endParaRPr>
          </a:p>
        </p:txBody>
      </p:sp>
      <p:sp>
        <p:nvSpPr>
          <p:cNvPr id="3" name="Title 1">
            <a:extLst>
              <a:ext uri="{FF2B5EF4-FFF2-40B4-BE49-F238E27FC236}">
                <a16:creationId xmlns:a16="http://schemas.microsoft.com/office/drawing/2014/main" id="{0375A748-FE80-7F30-B47E-FE1ED1841F3C}"/>
              </a:ext>
            </a:extLst>
          </p:cNvPr>
          <p:cNvSpPr txBox="1">
            <a:spLocks/>
          </p:cNvSpPr>
          <p:nvPr/>
        </p:nvSpPr>
        <p:spPr>
          <a:xfrm>
            <a:off x="3003734" y="405636"/>
            <a:ext cx="6184532" cy="766389"/>
          </a:xfrm>
          <a:prstGeom prst="rect">
            <a:avLst/>
          </a:prstGeom>
          <a:ln w="38100">
            <a:solidFill>
              <a:schemeClr val="bg1"/>
            </a:solid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200" dirty="0">
                <a:solidFill>
                  <a:srgbClr val="003C65"/>
                </a:solidFill>
                <a:latin typeface="Verdana" panose="020B0604030504040204" pitchFamily="34" charset="0"/>
                <a:ea typeface="Verdana" panose="020B0604030504040204" pitchFamily="34" charset="0"/>
                <a:cs typeface="Calibri Light"/>
              </a:rPr>
              <a:t>Enabling Domain Facilitators</a:t>
            </a:r>
            <a:endParaRPr lang="en-US" sz="3200" dirty="0">
              <a:solidFill>
                <a:srgbClr val="003C65"/>
              </a:solidFill>
              <a:latin typeface="Verdana" panose="020B0604030504040204" pitchFamily="34" charset="0"/>
              <a:ea typeface="Verdana" panose="020B0604030504040204" pitchFamily="34" charset="0"/>
              <a:cs typeface="Arial" panose="020B0604020202020204" pitchFamily="34" charset="0"/>
            </a:endParaRPr>
          </a:p>
        </p:txBody>
      </p:sp>
      <p:grpSp>
        <p:nvGrpSpPr>
          <p:cNvPr id="5" name="Group 4">
            <a:extLst>
              <a:ext uri="{FF2B5EF4-FFF2-40B4-BE49-F238E27FC236}">
                <a16:creationId xmlns:a16="http://schemas.microsoft.com/office/drawing/2014/main" id="{C523DD35-8A5A-F016-FF83-6B869987C3D5}"/>
              </a:ext>
            </a:extLst>
          </p:cNvPr>
          <p:cNvGrpSpPr/>
          <p:nvPr/>
        </p:nvGrpSpPr>
        <p:grpSpPr>
          <a:xfrm>
            <a:off x="1708092" y="3228561"/>
            <a:ext cx="9407807" cy="2143859"/>
            <a:chOff x="3605677" y="4503700"/>
            <a:chExt cx="9407807" cy="2143859"/>
          </a:xfrm>
        </p:grpSpPr>
        <p:sp>
          <p:nvSpPr>
            <p:cNvPr id="8" name="Rectangle 7">
              <a:extLst>
                <a:ext uri="{FF2B5EF4-FFF2-40B4-BE49-F238E27FC236}">
                  <a16:creationId xmlns:a16="http://schemas.microsoft.com/office/drawing/2014/main" id="{59D5A767-3C75-B7DA-66E8-4E42490DC363}"/>
                </a:ext>
              </a:extLst>
            </p:cNvPr>
            <p:cNvSpPr/>
            <p:nvPr/>
          </p:nvSpPr>
          <p:spPr>
            <a:xfrm>
              <a:off x="3641535" y="4615544"/>
              <a:ext cx="9274690" cy="1922316"/>
            </a:xfrm>
            <a:prstGeom prst="rect">
              <a:avLst/>
            </a:prstGeom>
            <a:solidFill>
              <a:schemeClr val="bg1">
                <a:lumMod val="95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2060"/>
                </a:solidFill>
              </a:endParaRPr>
            </a:p>
          </p:txBody>
        </p:sp>
        <p:grpSp>
          <p:nvGrpSpPr>
            <p:cNvPr id="9" name="Group 8">
              <a:extLst>
                <a:ext uri="{FF2B5EF4-FFF2-40B4-BE49-F238E27FC236}">
                  <a16:creationId xmlns:a16="http://schemas.microsoft.com/office/drawing/2014/main" id="{2D156765-198F-A8EF-1506-D1C2335C678A}"/>
                </a:ext>
              </a:extLst>
            </p:cNvPr>
            <p:cNvGrpSpPr/>
            <p:nvPr/>
          </p:nvGrpSpPr>
          <p:grpSpPr>
            <a:xfrm>
              <a:off x="3605677" y="4503700"/>
              <a:ext cx="9407807" cy="2143859"/>
              <a:chOff x="3352758" y="4382372"/>
              <a:chExt cx="9407807" cy="2143859"/>
            </a:xfrm>
          </p:grpSpPr>
          <p:sp>
            <p:nvSpPr>
              <p:cNvPr id="10" name="TextBox 9">
                <a:extLst>
                  <a:ext uri="{FF2B5EF4-FFF2-40B4-BE49-F238E27FC236}">
                    <a16:creationId xmlns:a16="http://schemas.microsoft.com/office/drawing/2014/main" id="{45B7D25F-6F0A-ED05-7A35-E5953D9EACCE}"/>
                  </a:ext>
                </a:extLst>
              </p:cNvPr>
              <p:cNvSpPr txBox="1"/>
              <p:nvPr/>
            </p:nvSpPr>
            <p:spPr>
              <a:xfrm>
                <a:off x="3622393" y="4677839"/>
                <a:ext cx="8675756" cy="1569660"/>
              </a:xfrm>
              <a:prstGeom prst="rect">
                <a:avLst/>
              </a:prstGeom>
              <a:noFill/>
              <a:ln>
                <a:noFill/>
              </a:ln>
            </p:spPr>
            <p:txBody>
              <a:bodyPr wrap="square">
                <a:spAutoFit/>
              </a:bodyPr>
              <a:lstStyle/>
              <a:p>
                <a:pPr algn="r"/>
                <a:r>
                  <a:rPr lang="en-US" sz="2400" i="1" dirty="0">
                    <a:solidFill>
                      <a:srgbClr val="002060"/>
                    </a:solidFill>
                    <a:latin typeface="Verdana" panose="020B0604030504040204" pitchFamily="34" charset="0"/>
                    <a:ea typeface="Verdana" panose="020B0604030504040204" pitchFamily="34" charset="0"/>
                    <a:cs typeface="Arial"/>
                  </a:rPr>
                  <a:t>[</a:t>
                </a:r>
                <a:r>
                  <a:rPr lang="en-US" sz="2400" i="1" dirty="0" err="1">
                    <a:solidFill>
                      <a:srgbClr val="002060"/>
                    </a:solidFill>
                    <a:latin typeface="Verdana" panose="020B0604030504040204" pitchFamily="34" charset="0"/>
                    <a:ea typeface="Verdana" panose="020B0604030504040204" pitchFamily="34" charset="0"/>
                    <a:cs typeface="Arial"/>
                  </a:rPr>
                  <a:t>Sublocade</a:t>
                </a:r>
                <a:r>
                  <a:rPr lang="en-US" sz="2400" i="1" dirty="0">
                    <a:solidFill>
                      <a:srgbClr val="002060"/>
                    </a:solidFill>
                    <a:latin typeface="Verdana" panose="020B0604030504040204" pitchFamily="34" charset="0"/>
                    <a:ea typeface="Verdana" panose="020B0604030504040204" pitchFamily="34" charset="0"/>
                    <a:cs typeface="Arial"/>
                  </a:rPr>
                  <a:t> is] a step up because it's evened me out, whereas the Suboxone kind of brings you up and down a little bit, which is fine…but right now, I felt like I wanted to graduate to the </a:t>
                </a:r>
                <a:r>
                  <a:rPr lang="en-US" sz="2400" i="1" dirty="0" err="1">
                    <a:solidFill>
                      <a:srgbClr val="002060"/>
                    </a:solidFill>
                    <a:latin typeface="Verdana" panose="020B0604030504040204" pitchFamily="34" charset="0"/>
                    <a:ea typeface="Verdana" panose="020B0604030504040204" pitchFamily="34" charset="0"/>
                    <a:cs typeface="Arial"/>
                  </a:rPr>
                  <a:t>Sublocade</a:t>
                </a:r>
                <a:r>
                  <a:rPr lang="en-US" sz="2400" i="1" dirty="0">
                    <a:solidFill>
                      <a:srgbClr val="002060"/>
                    </a:solidFill>
                    <a:latin typeface="Verdana" panose="020B0604030504040204" pitchFamily="34" charset="0"/>
                    <a:ea typeface="Verdana" panose="020B0604030504040204" pitchFamily="34" charset="0"/>
                    <a:cs typeface="Arial"/>
                  </a:rPr>
                  <a:t>.</a:t>
                </a:r>
                <a:endParaRPr lang="en-US" sz="2200" dirty="0">
                  <a:solidFill>
                    <a:srgbClr val="002060"/>
                  </a:solidFill>
                </a:endParaRPr>
              </a:p>
            </p:txBody>
          </p:sp>
          <p:pic>
            <p:nvPicPr>
              <p:cNvPr id="12" name="Graphic 11" descr="Open quotation mark with solid fill">
                <a:extLst>
                  <a:ext uri="{FF2B5EF4-FFF2-40B4-BE49-F238E27FC236}">
                    <a16:creationId xmlns:a16="http://schemas.microsoft.com/office/drawing/2014/main" id="{F55537E9-0DA2-4033-5D4F-31ED9468DD8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352758" y="4382372"/>
                <a:ext cx="626477" cy="626477"/>
              </a:xfrm>
              <a:prstGeom prst="rect">
                <a:avLst/>
              </a:prstGeom>
            </p:spPr>
          </p:pic>
          <p:pic>
            <p:nvPicPr>
              <p:cNvPr id="13" name="Graphic 12" descr="Open quotation mark with solid fill">
                <a:extLst>
                  <a:ext uri="{FF2B5EF4-FFF2-40B4-BE49-F238E27FC236}">
                    <a16:creationId xmlns:a16="http://schemas.microsoft.com/office/drawing/2014/main" id="{041A6758-AEAA-94E1-859D-D59A9BD3540B}"/>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rot="10800000">
                <a:off x="12134088" y="5899754"/>
                <a:ext cx="626477" cy="626477"/>
              </a:xfrm>
              <a:prstGeom prst="rect">
                <a:avLst/>
              </a:prstGeom>
            </p:spPr>
          </p:pic>
        </p:grpSp>
      </p:grpSp>
    </p:spTree>
    <p:extLst>
      <p:ext uri="{BB962C8B-B14F-4D97-AF65-F5344CB8AC3E}">
        <p14:creationId xmlns:p14="http://schemas.microsoft.com/office/powerpoint/2010/main" val="32820343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38558FD9-439A-83DB-08E0-D8AF515E674E}"/>
              </a:ext>
            </a:extLst>
          </p:cNvPr>
          <p:cNvSpPr/>
          <p:nvPr/>
        </p:nvSpPr>
        <p:spPr>
          <a:xfrm>
            <a:off x="0" y="0"/>
            <a:ext cx="12192000" cy="1566041"/>
          </a:xfrm>
          <a:prstGeom prst="rect">
            <a:avLst/>
          </a:prstGeom>
          <a:solidFill>
            <a:srgbClr val="B0E3E2">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aphicFrame>
        <p:nvGraphicFramePr>
          <p:cNvPr id="7" name="Diagram 6">
            <a:extLst>
              <a:ext uri="{FF2B5EF4-FFF2-40B4-BE49-F238E27FC236}">
                <a16:creationId xmlns:a16="http://schemas.microsoft.com/office/drawing/2014/main" id="{E12BBAC7-1F32-2A2D-6411-DF1543CCE464}"/>
              </a:ext>
            </a:extLst>
          </p:cNvPr>
          <p:cNvGraphicFramePr/>
          <p:nvPr>
            <p:extLst>
              <p:ext uri="{D42A27DB-BD31-4B8C-83A1-F6EECF244321}">
                <p14:modId xmlns:p14="http://schemas.microsoft.com/office/powerpoint/2010/main" val="2144565463"/>
              </p:ext>
            </p:extLst>
          </p:nvPr>
        </p:nvGraphicFramePr>
        <p:xfrm>
          <a:off x="725883" y="1794979"/>
          <a:ext cx="10740233" cy="46688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itle 1">
            <a:extLst>
              <a:ext uri="{FF2B5EF4-FFF2-40B4-BE49-F238E27FC236}">
                <a16:creationId xmlns:a16="http://schemas.microsoft.com/office/drawing/2014/main" id="{9A3A6C5D-D871-4A0E-5A2D-D2A876D76200}"/>
              </a:ext>
            </a:extLst>
          </p:cNvPr>
          <p:cNvSpPr txBox="1">
            <a:spLocks/>
          </p:cNvSpPr>
          <p:nvPr/>
        </p:nvSpPr>
        <p:spPr>
          <a:xfrm>
            <a:off x="473411" y="394209"/>
            <a:ext cx="11245174" cy="777622"/>
          </a:xfrm>
          <a:prstGeom prst="rect">
            <a:avLst/>
          </a:prstGeom>
          <a:ln w="38100">
            <a:solidFill>
              <a:schemeClr val="bg1"/>
            </a:solid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200" dirty="0">
                <a:solidFill>
                  <a:srgbClr val="003C65"/>
                </a:solidFill>
                <a:latin typeface="Verdana" panose="020B0604030504040204" pitchFamily="34" charset="0"/>
                <a:ea typeface="Verdana" panose="020B0604030504040204" pitchFamily="34" charset="0"/>
              </a:rPr>
              <a:t>Themes that Presented as </a:t>
            </a:r>
            <a:r>
              <a:rPr lang="en-US" sz="3200">
                <a:solidFill>
                  <a:srgbClr val="003C65"/>
                </a:solidFill>
                <a:latin typeface="Verdana" panose="020B0604030504040204" pitchFamily="34" charset="0"/>
                <a:ea typeface="Verdana" panose="020B0604030504040204" pitchFamily="34" charset="0"/>
              </a:rPr>
              <a:t>Barriers to OBOT Retention</a:t>
            </a:r>
            <a:endParaRPr lang="en-US" sz="3200">
              <a:solidFill>
                <a:srgbClr val="003C65"/>
              </a:solidFill>
              <a:latin typeface="Verdana" panose="020B0604030504040204" pitchFamily="34" charset="0"/>
              <a:ea typeface="Verdana" panose="020B0604030504040204" pitchFamily="34" charset="0"/>
              <a:cs typeface="Arial" panose="020B0604020202020204" pitchFamily="34" charset="0"/>
            </a:endParaRPr>
          </a:p>
        </p:txBody>
      </p:sp>
    </p:spTree>
    <p:extLst>
      <p:ext uri="{BB962C8B-B14F-4D97-AF65-F5344CB8AC3E}">
        <p14:creationId xmlns:p14="http://schemas.microsoft.com/office/powerpoint/2010/main" val="7688308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6A7F8A66-4BDD-4994-B45D-787ED46F9827}"/>
              </a:ext>
            </a:extLst>
          </p:cNvPr>
          <p:cNvSpPr/>
          <p:nvPr/>
        </p:nvSpPr>
        <p:spPr>
          <a:xfrm>
            <a:off x="0" y="0"/>
            <a:ext cx="12192000" cy="1566041"/>
          </a:xfrm>
          <a:prstGeom prst="rect">
            <a:avLst/>
          </a:prstGeom>
          <a:solidFill>
            <a:srgbClr val="B0E3E2">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7" name="Title 1">
            <a:extLst>
              <a:ext uri="{FF2B5EF4-FFF2-40B4-BE49-F238E27FC236}">
                <a16:creationId xmlns:a16="http://schemas.microsoft.com/office/drawing/2014/main" id="{462B0F23-7D89-A393-4BB7-39CF50630056}"/>
              </a:ext>
            </a:extLst>
          </p:cNvPr>
          <p:cNvSpPr txBox="1">
            <a:spLocks/>
          </p:cNvSpPr>
          <p:nvPr/>
        </p:nvSpPr>
        <p:spPr>
          <a:xfrm>
            <a:off x="2904816" y="399825"/>
            <a:ext cx="6382368" cy="766389"/>
          </a:xfrm>
          <a:prstGeom prst="rect">
            <a:avLst/>
          </a:prstGeom>
          <a:ln w="38100">
            <a:solidFill>
              <a:schemeClr val="bg1"/>
            </a:solid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200" dirty="0">
                <a:solidFill>
                  <a:srgbClr val="003C65"/>
                </a:solidFill>
                <a:latin typeface="Verdana" panose="020B0604030504040204" pitchFamily="34" charset="0"/>
                <a:ea typeface="Verdana" panose="020B0604030504040204" pitchFamily="34" charset="0"/>
                <a:cs typeface="Calibri Light"/>
              </a:rPr>
              <a:t>Predisposing Domain Barriers</a:t>
            </a:r>
            <a:endParaRPr lang="en-US" sz="3200" dirty="0">
              <a:solidFill>
                <a:srgbClr val="003C65"/>
              </a:solidFill>
              <a:latin typeface="Verdana" panose="020B0604030504040204" pitchFamily="34" charset="0"/>
              <a:ea typeface="Verdana" panose="020B0604030504040204" pitchFamily="34" charset="0"/>
              <a:cs typeface="Arial" panose="020B0604020202020204" pitchFamily="34" charset="0"/>
            </a:endParaRPr>
          </a:p>
        </p:txBody>
      </p:sp>
      <p:sp>
        <p:nvSpPr>
          <p:cNvPr id="4" name="TextBox 3">
            <a:extLst>
              <a:ext uri="{FF2B5EF4-FFF2-40B4-BE49-F238E27FC236}">
                <a16:creationId xmlns:a16="http://schemas.microsoft.com/office/drawing/2014/main" id="{146C165B-4745-1551-73B0-395B0CC0050C}"/>
              </a:ext>
            </a:extLst>
          </p:cNvPr>
          <p:cNvSpPr txBox="1"/>
          <p:nvPr/>
        </p:nvSpPr>
        <p:spPr>
          <a:xfrm>
            <a:off x="640080" y="1820253"/>
            <a:ext cx="4135422" cy="461665"/>
          </a:xfrm>
          <a:prstGeom prst="rect">
            <a:avLst/>
          </a:prstGeom>
          <a:noFill/>
        </p:spPr>
        <p:txBody>
          <a:bodyPr wrap="square">
            <a:spAutoFit/>
          </a:bodyPr>
          <a:lstStyle/>
          <a:p>
            <a:r>
              <a:rPr lang="en-US" sz="2400" b="1" dirty="0">
                <a:solidFill>
                  <a:schemeClr val="accent2"/>
                </a:solidFill>
                <a:latin typeface="Verdana" panose="020B0604030504040204" pitchFamily="34" charset="0"/>
                <a:ea typeface="Verdana" panose="020B0604030504040204" pitchFamily="34" charset="0"/>
              </a:rPr>
              <a:t>MOUD Health Beliefs</a:t>
            </a:r>
            <a:endParaRPr lang="en-US" sz="2400" b="1" dirty="0">
              <a:solidFill>
                <a:schemeClr val="accent2"/>
              </a:solidFill>
              <a:latin typeface="Verdana" panose="020B0604030504040204" pitchFamily="34" charset="0"/>
              <a:ea typeface="Verdana" panose="020B0604030504040204" pitchFamily="34" charset="0"/>
              <a:cs typeface="Calibri"/>
            </a:endParaRPr>
          </a:p>
        </p:txBody>
      </p:sp>
      <p:grpSp>
        <p:nvGrpSpPr>
          <p:cNvPr id="2" name="Group 1">
            <a:extLst>
              <a:ext uri="{FF2B5EF4-FFF2-40B4-BE49-F238E27FC236}">
                <a16:creationId xmlns:a16="http://schemas.microsoft.com/office/drawing/2014/main" id="{CF37A8FD-D705-58E6-A2EB-785B4F5F870A}"/>
              </a:ext>
            </a:extLst>
          </p:cNvPr>
          <p:cNvGrpSpPr/>
          <p:nvPr/>
        </p:nvGrpSpPr>
        <p:grpSpPr>
          <a:xfrm>
            <a:off x="1547823" y="2344044"/>
            <a:ext cx="6359086" cy="1390775"/>
            <a:chOff x="3816044" y="4491271"/>
            <a:chExt cx="6359086" cy="1390775"/>
          </a:xfrm>
        </p:grpSpPr>
        <p:sp>
          <p:nvSpPr>
            <p:cNvPr id="11" name="Rectangle 10">
              <a:extLst>
                <a:ext uri="{FF2B5EF4-FFF2-40B4-BE49-F238E27FC236}">
                  <a16:creationId xmlns:a16="http://schemas.microsoft.com/office/drawing/2014/main" id="{A6FF89AD-7DD7-6A37-C536-C0313BDA5D3E}"/>
                </a:ext>
              </a:extLst>
            </p:cNvPr>
            <p:cNvSpPr/>
            <p:nvPr/>
          </p:nvSpPr>
          <p:spPr>
            <a:xfrm>
              <a:off x="3915281" y="4615544"/>
              <a:ext cx="6175926" cy="1131679"/>
            </a:xfrm>
            <a:prstGeom prst="rect">
              <a:avLst/>
            </a:prstGeom>
            <a:solidFill>
              <a:schemeClr val="bg1">
                <a:lumMod val="95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2060"/>
                </a:solidFill>
              </a:endParaRPr>
            </a:p>
          </p:txBody>
        </p:sp>
        <p:grpSp>
          <p:nvGrpSpPr>
            <p:cNvPr id="17" name="Group 16">
              <a:extLst>
                <a:ext uri="{FF2B5EF4-FFF2-40B4-BE49-F238E27FC236}">
                  <a16:creationId xmlns:a16="http://schemas.microsoft.com/office/drawing/2014/main" id="{EA844DB4-DAA6-3232-8F5A-D0EC97F5A6D8}"/>
                </a:ext>
              </a:extLst>
            </p:cNvPr>
            <p:cNvGrpSpPr/>
            <p:nvPr/>
          </p:nvGrpSpPr>
          <p:grpSpPr>
            <a:xfrm>
              <a:off x="3816044" y="4491271"/>
              <a:ext cx="6359086" cy="1390775"/>
              <a:chOff x="3563125" y="4369943"/>
              <a:chExt cx="6359086" cy="1390775"/>
            </a:xfrm>
          </p:grpSpPr>
          <p:sp>
            <p:nvSpPr>
              <p:cNvPr id="18" name="TextBox 17">
                <a:extLst>
                  <a:ext uri="{FF2B5EF4-FFF2-40B4-BE49-F238E27FC236}">
                    <a16:creationId xmlns:a16="http://schemas.microsoft.com/office/drawing/2014/main" id="{BC1D5A77-4612-25DB-27FE-BE7A3C586139}"/>
                  </a:ext>
                </a:extLst>
              </p:cNvPr>
              <p:cNvSpPr txBox="1"/>
              <p:nvPr/>
            </p:nvSpPr>
            <p:spPr>
              <a:xfrm>
                <a:off x="4015092" y="4695610"/>
                <a:ext cx="5392250" cy="769441"/>
              </a:xfrm>
              <a:prstGeom prst="rect">
                <a:avLst/>
              </a:prstGeom>
              <a:noFill/>
              <a:ln>
                <a:noFill/>
              </a:ln>
            </p:spPr>
            <p:txBody>
              <a:bodyPr wrap="square">
                <a:spAutoFit/>
              </a:bodyPr>
              <a:lstStyle/>
              <a:p>
                <a:pPr algn="r"/>
                <a:r>
                  <a:rPr lang="en-US" sz="2200" b="0" i="1" u="none" strike="noStrike" dirty="0">
                    <a:solidFill>
                      <a:srgbClr val="003C65"/>
                    </a:solidFill>
                    <a:effectLst/>
                    <a:latin typeface="Verdana" panose="020B0604030504040204" pitchFamily="34" charset="0"/>
                    <a:ea typeface="Verdana" panose="020B0604030504040204" pitchFamily="34" charset="0"/>
                  </a:rPr>
                  <a:t>I was never a big fan of </a:t>
                </a:r>
                <a:r>
                  <a:rPr lang="en-US" sz="2200" i="1" dirty="0">
                    <a:solidFill>
                      <a:srgbClr val="003C65"/>
                    </a:solidFill>
                    <a:latin typeface="Verdana" panose="020B0604030504040204" pitchFamily="34" charset="0"/>
                    <a:ea typeface="Verdana" panose="020B0604030504040204" pitchFamily="34" charset="0"/>
                    <a:cs typeface="Calibri"/>
                  </a:rPr>
                  <a:t>substituting one addiction with another.</a:t>
                </a:r>
                <a:endParaRPr lang="en-US" sz="2200" dirty="0">
                  <a:solidFill>
                    <a:srgbClr val="003C65"/>
                  </a:solidFill>
                </a:endParaRPr>
              </a:p>
            </p:txBody>
          </p:sp>
          <p:pic>
            <p:nvPicPr>
              <p:cNvPr id="19" name="Graphic 18" descr="Open quotation mark with solid fill">
                <a:extLst>
                  <a:ext uri="{FF2B5EF4-FFF2-40B4-BE49-F238E27FC236}">
                    <a16:creationId xmlns:a16="http://schemas.microsoft.com/office/drawing/2014/main" id="{66001904-7716-0979-C023-2C6502DF1924}"/>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563125" y="4369943"/>
                <a:ext cx="626477" cy="626477"/>
              </a:xfrm>
              <a:prstGeom prst="rect">
                <a:avLst/>
              </a:prstGeom>
            </p:spPr>
          </p:pic>
          <p:pic>
            <p:nvPicPr>
              <p:cNvPr id="20" name="Graphic 19" descr="Open quotation mark with solid fill">
                <a:extLst>
                  <a:ext uri="{FF2B5EF4-FFF2-40B4-BE49-F238E27FC236}">
                    <a16:creationId xmlns:a16="http://schemas.microsoft.com/office/drawing/2014/main" id="{2B1F4761-0C39-AEC0-68EB-0EAFE34B5B44}"/>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rot="10800000">
                <a:off x="9295734" y="5134241"/>
                <a:ext cx="626477" cy="626477"/>
              </a:xfrm>
              <a:prstGeom prst="rect">
                <a:avLst/>
              </a:prstGeom>
            </p:spPr>
          </p:pic>
        </p:grpSp>
      </p:grpSp>
      <p:sp>
        <p:nvSpPr>
          <p:cNvPr id="21" name="TextBox 20">
            <a:extLst>
              <a:ext uri="{FF2B5EF4-FFF2-40B4-BE49-F238E27FC236}">
                <a16:creationId xmlns:a16="http://schemas.microsoft.com/office/drawing/2014/main" id="{F9AB7F70-2EE9-965D-67F1-4420DE685497}"/>
              </a:ext>
            </a:extLst>
          </p:cNvPr>
          <p:cNvSpPr txBox="1"/>
          <p:nvPr/>
        </p:nvSpPr>
        <p:spPr>
          <a:xfrm>
            <a:off x="640080" y="4029079"/>
            <a:ext cx="7555261" cy="461665"/>
          </a:xfrm>
          <a:prstGeom prst="rect">
            <a:avLst/>
          </a:prstGeom>
          <a:noFill/>
        </p:spPr>
        <p:txBody>
          <a:bodyPr wrap="square">
            <a:spAutoFit/>
          </a:bodyPr>
          <a:lstStyle/>
          <a:p>
            <a:r>
              <a:rPr lang="en-US" sz="2400" b="1" dirty="0">
                <a:solidFill>
                  <a:schemeClr val="accent2"/>
                </a:solidFill>
                <a:latin typeface="Verdana" panose="020B0604030504040204" pitchFamily="34" charset="0"/>
                <a:ea typeface="Verdana" panose="020B0604030504040204" pitchFamily="34" charset="0"/>
              </a:rPr>
              <a:t>Experiences of Discrimination and Stigma</a:t>
            </a:r>
            <a:endParaRPr lang="en-US" sz="2400" b="1" dirty="0">
              <a:solidFill>
                <a:schemeClr val="accent2"/>
              </a:solidFill>
              <a:latin typeface="Verdana" panose="020B0604030504040204" pitchFamily="34" charset="0"/>
              <a:ea typeface="Verdana" panose="020B0604030504040204" pitchFamily="34" charset="0"/>
              <a:cs typeface="Calibri"/>
            </a:endParaRPr>
          </a:p>
        </p:txBody>
      </p:sp>
      <p:grpSp>
        <p:nvGrpSpPr>
          <p:cNvPr id="22" name="Group 21">
            <a:extLst>
              <a:ext uri="{FF2B5EF4-FFF2-40B4-BE49-F238E27FC236}">
                <a16:creationId xmlns:a16="http://schemas.microsoft.com/office/drawing/2014/main" id="{E3894C53-F204-EE45-C959-CA97D3F2FBFF}"/>
              </a:ext>
            </a:extLst>
          </p:cNvPr>
          <p:cNvGrpSpPr/>
          <p:nvPr/>
        </p:nvGrpSpPr>
        <p:grpSpPr>
          <a:xfrm>
            <a:off x="1547823" y="4557445"/>
            <a:ext cx="9111668" cy="2036216"/>
            <a:chOff x="3864170" y="4491271"/>
            <a:chExt cx="9111668" cy="2036216"/>
          </a:xfrm>
        </p:grpSpPr>
        <p:sp>
          <p:nvSpPr>
            <p:cNvPr id="23" name="Rectangle 22">
              <a:extLst>
                <a:ext uri="{FF2B5EF4-FFF2-40B4-BE49-F238E27FC236}">
                  <a16:creationId xmlns:a16="http://schemas.microsoft.com/office/drawing/2014/main" id="{5BDE2BC4-B226-90D2-1B69-35AC5267B964}"/>
                </a:ext>
              </a:extLst>
            </p:cNvPr>
            <p:cNvSpPr/>
            <p:nvPr/>
          </p:nvSpPr>
          <p:spPr>
            <a:xfrm>
              <a:off x="3963406" y="4615544"/>
              <a:ext cx="8908188" cy="1777009"/>
            </a:xfrm>
            <a:prstGeom prst="rect">
              <a:avLst/>
            </a:prstGeom>
            <a:solidFill>
              <a:schemeClr val="bg1">
                <a:lumMod val="95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2060"/>
                </a:solidFill>
              </a:endParaRPr>
            </a:p>
          </p:txBody>
        </p:sp>
        <p:grpSp>
          <p:nvGrpSpPr>
            <p:cNvPr id="24" name="Group 23">
              <a:extLst>
                <a:ext uri="{FF2B5EF4-FFF2-40B4-BE49-F238E27FC236}">
                  <a16:creationId xmlns:a16="http://schemas.microsoft.com/office/drawing/2014/main" id="{5176B3A5-50D9-2C30-0981-F411C759C11F}"/>
                </a:ext>
              </a:extLst>
            </p:cNvPr>
            <p:cNvGrpSpPr/>
            <p:nvPr/>
          </p:nvGrpSpPr>
          <p:grpSpPr>
            <a:xfrm>
              <a:off x="3864170" y="4491271"/>
              <a:ext cx="9111668" cy="2036216"/>
              <a:chOff x="3611251" y="4369943"/>
              <a:chExt cx="9111668" cy="2036216"/>
            </a:xfrm>
          </p:grpSpPr>
          <p:sp>
            <p:nvSpPr>
              <p:cNvPr id="25" name="TextBox 24">
                <a:extLst>
                  <a:ext uri="{FF2B5EF4-FFF2-40B4-BE49-F238E27FC236}">
                    <a16:creationId xmlns:a16="http://schemas.microsoft.com/office/drawing/2014/main" id="{538763D3-A52F-57BE-FF76-E12CCA9A552D}"/>
                  </a:ext>
                </a:extLst>
              </p:cNvPr>
              <p:cNvSpPr txBox="1"/>
              <p:nvPr/>
            </p:nvSpPr>
            <p:spPr>
              <a:xfrm>
                <a:off x="4015092" y="4695610"/>
                <a:ext cx="8201586" cy="1446550"/>
              </a:xfrm>
              <a:prstGeom prst="rect">
                <a:avLst/>
              </a:prstGeom>
              <a:noFill/>
              <a:ln>
                <a:noFill/>
              </a:ln>
            </p:spPr>
            <p:txBody>
              <a:bodyPr wrap="square">
                <a:spAutoFit/>
              </a:bodyPr>
              <a:lstStyle/>
              <a:p>
                <a:pPr algn="r"/>
                <a:r>
                  <a:rPr lang="en-US" sz="2200" b="0" i="1" u="none" strike="noStrike" kern="1200" dirty="0">
                    <a:solidFill>
                      <a:srgbClr val="003C65"/>
                    </a:solidFill>
                    <a:effectLst/>
                    <a:latin typeface="Verdana" panose="020B0604030504040204" pitchFamily="34" charset="0"/>
                    <a:ea typeface="Verdana" panose="020B0604030504040204" pitchFamily="34" charset="0"/>
                  </a:rPr>
                  <a:t>[Addiction is] so prevalent [where I’m from], and it's so frowned upon. It's almost like it's a stigma. And I feel like-- not all, but I feel like a lot of them just look down on us, and it was just getting us in and out the door.</a:t>
                </a:r>
                <a:endParaRPr lang="en-US" sz="2200" dirty="0">
                  <a:solidFill>
                    <a:srgbClr val="003C65"/>
                  </a:solidFill>
                </a:endParaRPr>
              </a:p>
            </p:txBody>
          </p:sp>
          <p:pic>
            <p:nvPicPr>
              <p:cNvPr id="27" name="Graphic 26" descr="Open quotation mark with solid fill">
                <a:extLst>
                  <a:ext uri="{FF2B5EF4-FFF2-40B4-BE49-F238E27FC236}">
                    <a16:creationId xmlns:a16="http://schemas.microsoft.com/office/drawing/2014/main" id="{09A6CCC0-551D-BA72-C065-62EAEC82234A}"/>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611251" y="4369943"/>
                <a:ext cx="626477" cy="626477"/>
              </a:xfrm>
              <a:prstGeom prst="rect">
                <a:avLst/>
              </a:prstGeom>
            </p:spPr>
          </p:pic>
          <p:pic>
            <p:nvPicPr>
              <p:cNvPr id="29" name="Graphic 28" descr="Open quotation mark with solid fill">
                <a:extLst>
                  <a:ext uri="{FF2B5EF4-FFF2-40B4-BE49-F238E27FC236}">
                    <a16:creationId xmlns:a16="http://schemas.microsoft.com/office/drawing/2014/main" id="{474F54D5-8365-2612-5A42-58627A46163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rot="10800000">
                <a:off x="12096442" y="5779682"/>
                <a:ext cx="626477" cy="626477"/>
              </a:xfrm>
              <a:prstGeom prst="rect">
                <a:avLst/>
              </a:prstGeom>
            </p:spPr>
          </p:pic>
        </p:grpSp>
      </p:grpSp>
    </p:spTree>
    <p:extLst>
      <p:ext uri="{BB962C8B-B14F-4D97-AF65-F5344CB8AC3E}">
        <p14:creationId xmlns:p14="http://schemas.microsoft.com/office/powerpoint/2010/main" val="11258323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6A7F8A66-4BDD-4994-B45D-787ED46F9827}"/>
              </a:ext>
            </a:extLst>
          </p:cNvPr>
          <p:cNvSpPr/>
          <p:nvPr/>
        </p:nvSpPr>
        <p:spPr>
          <a:xfrm>
            <a:off x="0" y="0"/>
            <a:ext cx="12192000" cy="1566041"/>
          </a:xfrm>
          <a:prstGeom prst="rect">
            <a:avLst/>
          </a:prstGeom>
          <a:solidFill>
            <a:srgbClr val="B0E3E2">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 name="TextBox 2">
            <a:extLst>
              <a:ext uri="{FF2B5EF4-FFF2-40B4-BE49-F238E27FC236}">
                <a16:creationId xmlns:a16="http://schemas.microsoft.com/office/drawing/2014/main" id="{52AD4F2B-C863-C330-75A1-5EE7649D8084}"/>
              </a:ext>
            </a:extLst>
          </p:cNvPr>
          <p:cNvSpPr txBox="1"/>
          <p:nvPr/>
        </p:nvSpPr>
        <p:spPr>
          <a:xfrm>
            <a:off x="640080" y="2782020"/>
            <a:ext cx="4993675" cy="461665"/>
          </a:xfrm>
          <a:prstGeom prst="rect">
            <a:avLst/>
          </a:prstGeom>
          <a:noFill/>
        </p:spPr>
        <p:txBody>
          <a:bodyPr wrap="none" rtlCol="0">
            <a:spAutoFit/>
          </a:bodyPr>
          <a:lstStyle/>
          <a:p>
            <a:r>
              <a:rPr lang="en-US" sz="2400" b="1" u="none" strike="noStrike" kern="1200" dirty="0">
                <a:solidFill>
                  <a:schemeClr val="accent2"/>
                </a:solidFill>
                <a:effectLst/>
                <a:latin typeface="Verdana" panose="020B0604030504040204" pitchFamily="34" charset="0"/>
                <a:ea typeface="Verdana" panose="020B0604030504040204" pitchFamily="34" charset="0"/>
              </a:rPr>
              <a:t>Conflicting </a:t>
            </a:r>
            <a:r>
              <a:rPr lang="en-US" sz="2400" b="1" dirty="0">
                <a:solidFill>
                  <a:schemeClr val="accent2"/>
                </a:solidFill>
                <a:latin typeface="Verdana" panose="020B0604030504040204" pitchFamily="34" charset="0"/>
                <a:ea typeface="Verdana" panose="020B0604030504040204" pitchFamily="34" charset="0"/>
              </a:rPr>
              <a:t>H</a:t>
            </a:r>
            <a:r>
              <a:rPr lang="en-US" sz="2400" b="1" u="none" strike="noStrike" kern="1200" dirty="0">
                <a:solidFill>
                  <a:schemeClr val="accent2"/>
                </a:solidFill>
                <a:effectLst/>
                <a:latin typeface="Verdana" panose="020B0604030504040204" pitchFamily="34" charset="0"/>
                <a:ea typeface="Verdana" panose="020B0604030504040204" pitchFamily="34" charset="0"/>
              </a:rPr>
              <a:t>ealth </a:t>
            </a:r>
            <a:r>
              <a:rPr lang="en-US" sz="2400" b="1" dirty="0">
                <a:solidFill>
                  <a:schemeClr val="accent2"/>
                </a:solidFill>
                <a:latin typeface="Verdana" panose="020B0604030504040204" pitchFamily="34" charset="0"/>
                <a:ea typeface="Verdana" panose="020B0604030504040204" pitchFamily="34" charset="0"/>
              </a:rPr>
              <a:t>D</a:t>
            </a:r>
            <a:r>
              <a:rPr lang="en-US" sz="2400" b="1" u="none" strike="noStrike" kern="1200" dirty="0">
                <a:solidFill>
                  <a:schemeClr val="accent2"/>
                </a:solidFill>
                <a:effectLst/>
                <a:latin typeface="Verdana" panose="020B0604030504040204" pitchFamily="34" charset="0"/>
                <a:ea typeface="Verdana" panose="020B0604030504040204" pitchFamily="34" charset="0"/>
              </a:rPr>
              <a:t>emands</a:t>
            </a:r>
          </a:p>
        </p:txBody>
      </p:sp>
      <p:grpSp>
        <p:nvGrpSpPr>
          <p:cNvPr id="2" name="Group 1">
            <a:extLst>
              <a:ext uri="{FF2B5EF4-FFF2-40B4-BE49-F238E27FC236}">
                <a16:creationId xmlns:a16="http://schemas.microsoft.com/office/drawing/2014/main" id="{152CC3A7-A96C-DA13-B1E3-52ED57A66326}"/>
              </a:ext>
            </a:extLst>
          </p:cNvPr>
          <p:cNvGrpSpPr/>
          <p:nvPr/>
        </p:nvGrpSpPr>
        <p:grpSpPr>
          <a:xfrm>
            <a:off x="1858664" y="3355530"/>
            <a:ext cx="7723747" cy="1792002"/>
            <a:chOff x="2451383" y="4503699"/>
            <a:chExt cx="7723747" cy="1792002"/>
          </a:xfrm>
        </p:grpSpPr>
        <p:sp>
          <p:nvSpPr>
            <p:cNvPr id="4" name="Rectangle 3">
              <a:extLst>
                <a:ext uri="{FF2B5EF4-FFF2-40B4-BE49-F238E27FC236}">
                  <a16:creationId xmlns:a16="http://schemas.microsoft.com/office/drawing/2014/main" id="{8066F557-B1B4-ED83-3892-23427024B512}"/>
                </a:ext>
              </a:extLst>
            </p:cNvPr>
            <p:cNvSpPr/>
            <p:nvPr/>
          </p:nvSpPr>
          <p:spPr>
            <a:xfrm>
              <a:off x="2533405" y="4615544"/>
              <a:ext cx="7557802" cy="1566041"/>
            </a:xfrm>
            <a:prstGeom prst="rect">
              <a:avLst/>
            </a:prstGeom>
            <a:solidFill>
              <a:schemeClr val="bg1">
                <a:lumMod val="95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2060"/>
                </a:solidFill>
              </a:endParaRPr>
            </a:p>
          </p:txBody>
        </p:sp>
        <p:grpSp>
          <p:nvGrpSpPr>
            <p:cNvPr id="5" name="Group 4">
              <a:extLst>
                <a:ext uri="{FF2B5EF4-FFF2-40B4-BE49-F238E27FC236}">
                  <a16:creationId xmlns:a16="http://schemas.microsoft.com/office/drawing/2014/main" id="{ECF37351-11A6-76F4-CD47-17D78AA6B889}"/>
                </a:ext>
              </a:extLst>
            </p:cNvPr>
            <p:cNvGrpSpPr/>
            <p:nvPr/>
          </p:nvGrpSpPr>
          <p:grpSpPr>
            <a:xfrm>
              <a:off x="2451383" y="4503699"/>
              <a:ext cx="7723747" cy="1792002"/>
              <a:chOff x="2198464" y="4382371"/>
              <a:chExt cx="7723747" cy="1792002"/>
            </a:xfrm>
          </p:grpSpPr>
          <p:sp>
            <p:nvSpPr>
              <p:cNvPr id="9" name="TextBox 8">
                <a:extLst>
                  <a:ext uri="{FF2B5EF4-FFF2-40B4-BE49-F238E27FC236}">
                    <a16:creationId xmlns:a16="http://schemas.microsoft.com/office/drawing/2014/main" id="{2EFDE900-8267-96D6-46F8-352BCDDD7A93}"/>
                  </a:ext>
                </a:extLst>
              </p:cNvPr>
              <p:cNvSpPr txBox="1"/>
              <p:nvPr/>
            </p:nvSpPr>
            <p:spPr>
              <a:xfrm>
                <a:off x="2427476" y="4695610"/>
                <a:ext cx="6979866" cy="1200329"/>
              </a:xfrm>
              <a:prstGeom prst="rect">
                <a:avLst/>
              </a:prstGeom>
              <a:noFill/>
              <a:ln>
                <a:noFill/>
              </a:ln>
            </p:spPr>
            <p:txBody>
              <a:bodyPr wrap="square">
                <a:spAutoFit/>
              </a:bodyPr>
              <a:lstStyle/>
              <a:p>
                <a:pPr algn="r"/>
                <a:r>
                  <a:rPr lang="en-US" sz="2400" i="1" dirty="0">
                    <a:solidFill>
                      <a:srgbClr val="003C65"/>
                    </a:solidFill>
                    <a:latin typeface="Verdana" panose="020B0604030504040204" pitchFamily="34" charset="0"/>
                    <a:ea typeface="Verdana" panose="020B0604030504040204" pitchFamily="34" charset="0"/>
                    <a:cs typeface="Arial"/>
                  </a:rPr>
                  <a:t>It was mostly just the depression. I didn't care, didn't want to do it, didn't want to go through it. I couldn't get out of bed.</a:t>
                </a:r>
                <a:endParaRPr lang="en-US" sz="2200" dirty="0">
                  <a:solidFill>
                    <a:srgbClr val="003C65"/>
                  </a:solidFill>
                </a:endParaRPr>
              </a:p>
            </p:txBody>
          </p:sp>
          <p:pic>
            <p:nvPicPr>
              <p:cNvPr id="22" name="Graphic 21" descr="Open quotation mark with solid fill">
                <a:extLst>
                  <a:ext uri="{FF2B5EF4-FFF2-40B4-BE49-F238E27FC236}">
                    <a16:creationId xmlns:a16="http://schemas.microsoft.com/office/drawing/2014/main" id="{0461448C-ACEF-BEA6-7E2C-0BCCF3452944}"/>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198464" y="4382371"/>
                <a:ext cx="626477" cy="626477"/>
              </a:xfrm>
              <a:prstGeom prst="rect">
                <a:avLst/>
              </a:prstGeom>
            </p:spPr>
          </p:pic>
          <p:pic>
            <p:nvPicPr>
              <p:cNvPr id="23" name="Graphic 22" descr="Open quotation mark with solid fill">
                <a:extLst>
                  <a:ext uri="{FF2B5EF4-FFF2-40B4-BE49-F238E27FC236}">
                    <a16:creationId xmlns:a16="http://schemas.microsoft.com/office/drawing/2014/main" id="{B2AE4C9B-7265-2F3F-BE90-4C450057554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rot="10800000">
                <a:off x="9295734" y="5547896"/>
                <a:ext cx="626477" cy="626477"/>
              </a:xfrm>
              <a:prstGeom prst="rect">
                <a:avLst/>
              </a:prstGeom>
            </p:spPr>
          </p:pic>
        </p:grpSp>
      </p:grpSp>
      <p:sp>
        <p:nvSpPr>
          <p:cNvPr id="24" name="Title 1">
            <a:extLst>
              <a:ext uri="{FF2B5EF4-FFF2-40B4-BE49-F238E27FC236}">
                <a16:creationId xmlns:a16="http://schemas.microsoft.com/office/drawing/2014/main" id="{A8D5B6CB-154C-92F1-0725-FC671C4023D5}"/>
              </a:ext>
            </a:extLst>
          </p:cNvPr>
          <p:cNvSpPr txBox="1">
            <a:spLocks/>
          </p:cNvSpPr>
          <p:nvPr/>
        </p:nvSpPr>
        <p:spPr>
          <a:xfrm>
            <a:off x="3629325" y="394209"/>
            <a:ext cx="4762113" cy="777622"/>
          </a:xfrm>
          <a:prstGeom prst="rect">
            <a:avLst/>
          </a:prstGeom>
          <a:ln w="38100">
            <a:solidFill>
              <a:schemeClr val="bg1"/>
            </a:solid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200" dirty="0">
                <a:solidFill>
                  <a:srgbClr val="003C65"/>
                </a:solidFill>
                <a:latin typeface="Verdana" panose="020B0604030504040204" pitchFamily="34" charset="0"/>
                <a:ea typeface="Verdana" panose="020B0604030504040204" pitchFamily="34" charset="0"/>
              </a:rPr>
              <a:t>Need Domain Barriers</a:t>
            </a:r>
            <a:endParaRPr lang="en-US" sz="3200" dirty="0">
              <a:solidFill>
                <a:srgbClr val="003C65"/>
              </a:solidFill>
              <a:latin typeface="Verdana" panose="020B0604030504040204" pitchFamily="34" charset="0"/>
              <a:ea typeface="Verdana" panose="020B0604030504040204" pitchFamily="34" charset="0"/>
              <a:cs typeface="Arial" panose="020B0604020202020204" pitchFamily="34" charset="0"/>
            </a:endParaRPr>
          </a:p>
        </p:txBody>
      </p:sp>
    </p:spTree>
    <p:extLst>
      <p:ext uri="{BB962C8B-B14F-4D97-AF65-F5344CB8AC3E}">
        <p14:creationId xmlns:p14="http://schemas.microsoft.com/office/powerpoint/2010/main" val="5917171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6AC3B92E-79E2-121A-CC08-DC029822236C}"/>
              </a:ext>
            </a:extLst>
          </p:cNvPr>
          <p:cNvSpPr/>
          <p:nvPr/>
        </p:nvSpPr>
        <p:spPr>
          <a:xfrm>
            <a:off x="0" y="0"/>
            <a:ext cx="12192000" cy="1566041"/>
          </a:xfrm>
          <a:prstGeom prst="rect">
            <a:avLst/>
          </a:prstGeom>
          <a:solidFill>
            <a:srgbClr val="B0E3E2">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 name="Title 1">
            <a:extLst>
              <a:ext uri="{FF2B5EF4-FFF2-40B4-BE49-F238E27FC236}">
                <a16:creationId xmlns:a16="http://schemas.microsoft.com/office/drawing/2014/main" id="{1A40AFD1-1798-4772-769D-9E25EC01243E}"/>
              </a:ext>
            </a:extLst>
          </p:cNvPr>
          <p:cNvSpPr>
            <a:spLocks noGrp="1"/>
          </p:cNvSpPr>
          <p:nvPr>
            <p:ph type="title"/>
          </p:nvPr>
        </p:nvSpPr>
        <p:spPr>
          <a:xfrm>
            <a:off x="4789041" y="404390"/>
            <a:ext cx="2613917" cy="757260"/>
          </a:xfrm>
          <a:ln w="38100">
            <a:solidFill>
              <a:schemeClr val="bg1"/>
            </a:solidFill>
          </a:ln>
        </p:spPr>
        <p:txBody>
          <a:bodyPr>
            <a:normAutofit/>
          </a:bodyPr>
          <a:lstStyle/>
          <a:p>
            <a:pPr algn="ctr"/>
            <a:r>
              <a:rPr lang="en-US" sz="3200">
                <a:solidFill>
                  <a:srgbClr val="003C65"/>
                </a:solidFill>
                <a:latin typeface="Verdana" panose="020B0604030504040204" pitchFamily="34" charset="0"/>
                <a:ea typeface="Verdana" panose="020B0604030504040204" pitchFamily="34" charset="0"/>
                <a:cs typeface="Arial" panose="020B0604020202020204" pitchFamily="34" charset="0"/>
              </a:rPr>
              <a:t>Disclosures</a:t>
            </a:r>
          </a:p>
        </p:txBody>
      </p:sp>
      <p:sp>
        <p:nvSpPr>
          <p:cNvPr id="3" name="Content Placeholder 2">
            <a:extLst>
              <a:ext uri="{FF2B5EF4-FFF2-40B4-BE49-F238E27FC236}">
                <a16:creationId xmlns:a16="http://schemas.microsoft.com/office/drawing/2014/main" id="{74D6D261-0F53-A41D-83C5-15083DE2D2A4}"/>
              </a:ext>
            </a:extLst>
          </p:cNvPr>
          <p:cNvSpPr>
            <a:spLocks noGrp="1"/>
          </p:cNvSpPr>
          <p:nvPr>
            <p:ph idx="1"/>
          </p:nvPr>
        </p:nvSpPr>
        <p:spPr>
          <a:xfrm>
            <a:off x="838200" y="2209799"/>
            <a:ext cx="10515600" cy="3967163"/>
          </a:xfrm>
        </p:spPr>
        <p:txBody>
          <a:bodyPr vert="horz" lIns="91440" tIns="45720" rIns="91440" bIns="45720" rtlCol="0" anchor="t">
            <a:normAutofit/>
          </a:bodyPr>
          <a:lstStyle/>
          <a:p>
            <a:r>
              <a:rPr lang="en-US" sz="2600" dirty="0">
                <a:solidFill>
                  <a:srgbClr val="003C65"/>
                </a:solidFill>
                <a:latin typeface="Verdana" panose="020B0604030504040204" pitchFamily="34" charset="0"/>
                <a:ea typeface="Verdana" panose="020B0604030504040204" pitchFamily="34" charset="0"/>
                <a:cs typeface="Arial" panose="020B0604020202020204" pitchFamily="34" charset="0"/>
              </a:rPr>
              <a:t>The authors have no conflicts to disclose</a:t>
            </a:r>
          </a:p>
          <a:p>
            <a:endParaRPr lang="en-US" sz="2600" b="1" dirty="0">
              <a:solidFill>
                <a:srgbClr val="003C65"/>
              </a:solidFill>
              <a:latin typeface="Arial" panose="020B0604020202020204" pitchFamily="34" charset="0"/>
              <a:cs typeface="Arial" panose="020B0604020202020204" pitchFamily="34" charset="0"/>
            </a:endParaRPr>
          </a:p>
          <a:p>
            <a:endParaRPr lang="en-US" sz="2600" b="1" dirty="0">
              <a:solidFill>
                <a:srgbClr val="003C65"/>
              </a:solidFill>
              <a:latin typeface="Arial" panose="020B0604020202020204" pitchFamily="34" charset="0"/>
              <a:cs typeface="Arial" panose="020B0604020202020204" pitchFamily="34" charset="0"/>
            </a:endParaRPr>
          </a:p>
          <a:p>
            <a:endParaRPr lang="en-US" sz="2600" dirty="0">
              <a:solidFill>
                <a:srgbClr val="003C65"/>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244875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6A7F8A66-4BDD-4994-B45D-787ED46F9827}"/>
              </a:ext>
            </a:extLst>
          </p:cNvPr>
          <p:cNvSpPr/>
          <p:nvPr/>
        </p:nvSpPr>
        <p:spPr>
          <a:xfrm>
            <a:off x="0" y="0"/>
            <a:ext cx="12192000" cy="1566041"/>
          </a:xfrm>
          <a:prstGeom prst="rect">
            <a:avLst/>
          </a:prstGeom>
          <a:solidFill>
            <a:srgbClr val="B0E3E2">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 name="TextBox 1">
            <a:extLst>
              <a:ext uri="{FF2B5EF4-FFF2-40B4-BE49-F238E27FC236}">
                <a16:creationId xmlns:a16="http://schemas.microsoft.com/office/drawing/2014/main" id="{9AB87C48-9547-3449-FD58-B07256145822}"/>
              </a:ext>
            </a:extLst>
          </p:cNvPr>
          <p:cNvSpPr txBox="1"/>
          <p:nvPr/>
        </p:nvSpPr>
        <p:spPr>
          <a:xfrm>
            <a:off x="640080" y="1746838"/>
            <a:ext cx="5399235" cy="461665"/>
          </a:xfrm>
          <a:prstGeom prst="rect">
            <a:avLst/>
          </a:prstGeom>
          <a:noFill/>
        </p:spPr>
        <p:txBody>
          <a:bodyPr wrap="none" rtlCol="0">
            <a:spAutoFit/>
          </a:bodyPr>
          <a:lstStyle/>
          <a:p>
            <a:r>
              <a:rPr lang="en-US" sz="2400" b="1" dirty="0">
                <a:solidFill>
                  <a:schemeClr val="accent2"/>
                </a:solidFill>
                <a:latin typeface="Verdana" panose="020B0604030504040204" pitchFamily="34" charset="0"/>
                <a:ea typeface="Verdana" panose="020B0604030504040204" pitchFamily="34" charset="0"/>
                <a:cs typeface="Calibri"/>
              </a:rPr>
              <a:t>Competing Subsistence Needs</a:t>
            </a:r>
          </a:p>
        </p:txBody>
      </p:sp>
      <p:sp>
        <p:nvSpPr>
          <p:cNvPr id="3" name="Title 1">
            <a:extLst>
              <a:ext uri="{FF2B5EF4-FFF2-40B4-BE49-F238E27FC236}">
                <a16:creationId xmlns:a16="http://schemas.microsoft.com/office/drawing/2014/main" id="{14017AD9-9218-D487-21CE-E0865DD6C6AB}"/>
              </a:ext>
            </a:extLst>
          </p:cNvPr>
          <p:cNvSpPr txBox="1">
            <a:spLocks/>
          </p:cNvSpPr>
          <p:nvPr/>
        </p:nvSpPr>
        <p:spPr>
          <a:xfrm>
            <a:off x="3284385" y="394209"/>
            <a:ext cx="5623229" cy="777622"/>
          </a:xfrm>
          <a:prstGeom prst="rect">
            <a:avLst/>
          </a:prstGeom>
          <a:ln w="38100">
            <a:solidFill>
              <a:schemeClr val="bg1"/>
            </a:solid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200" dirty="0">
                <a:solidFill>
                  <a:srgbClr val="003C65"/>
                </a:solidFill>
                <a:latin typeface="Verdana" panose="020B0604030504040204" pitchFamily="34" charset="0"/>
                <a:ea typeface="Verdana" panose="020B0604030504040204" pitchFamily="34" charset="0"/>
              </a:rPr>
              <a:t>Impeding Domain Barriers</a:t>
            </a:r>
            <a:endParaRPr lang="en-US" sz="3200" dirty="0">
              <a:solidFill>
                <a:srgbClr val="003C65"/>
              </a:solidFill>
              <a:latin typeface="Verdana" panose="020B0604030504040204" pitchFamily="34" charset="0"/>
              <a:ea typeface="Verdana" panose="020B0604030504040204" pitchFamily="34" charset="0"/>
              <a:cs typeface="Arial" panose="020B0604020202020204" pitchFamily="34" charset="0"/>
            </a:endParaRPr>
          </a:p>
        </p:txBody>
      </p:sp>
      <p:grpSp>
        <p:nvGrpSpPr>
          <p:cNvPr id="23" name="Group 22">
            <a:extLst>
              <a:ext uri="{FF2B5EF4-FFF2-40B4-BE49-F238E27FC236}">
                <a16:creationId xmlns:a16="http://schemas.microsoft.com/office/drawing/2014/main" id="{018F5DA8-7F90-5FDD-04F3-E0ED5E723FFC}"/>
              </a:ext>
            </a:extLst>
          </p:cNvPr>
          <p:cNvGrpSpPr/>
          <p:nvPr/>
        </p:nvGrpSpPr>
        <p:grpSpPr>
          <a:xfrm>
            <a:off x="1368232" y="2263356"/>
            <a:ext cx="8230041" cy="1457473"/>
            <a:chOff x="2451383" y="4503699"/>
            <a:chExt cx="8423853" cy="1457473"/>
          </a:xfrm>
        </p:grpSpPr>
        <p:sp>
          <p:nvSpPr>
            <p:cNvPr id="24" name="Rectangle 23">
              <a:extLst>
                <a:ext uri="{FF2B5EF4-FFF2-40B4-BE49-F238E27FC236}">
                  <a16:creationId xmlns:a16="http://schemas.microsoft.com/office/drawing/2014/main" id="{0A57F0F4-57F6-FE28-D574-80CBE78B4673}"/>
                </a:ext>
              </a:extLst>
            </p:cNvPr>
            <p:cNvSpPr/>
            <p:nvPr/>
          </p:nvSpPr>
          <p:spPr>
            <a:xfrm>
              <a:off x="2533405" y="4615545"/>
              <a:ext cx="8220431" cy="1225252"/>
            </a:xfrm>
            <a:prstGeom prst="rect">
              <a:avLst/>
            </a:prstGeom>
            <a:solidFill>
              <a:schemeClr val="bg1">
                <a:lumMod val="95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2060"/>
                </a:solidFill>
              </a:endParaRPr>
            </a:p>
          </p:txBody>
        </p:sp>
        <p:grpSp>
          <p:nvGrpSpPr>
            <p:cNvPr id="25" name="Group 24">
              <a:extLst>
                <a:ext uri="{FF2B5EF4-FFF2-40B4-BE49-F238E27FC236}">
                  <a16:creationId xmlns:a16="http://schemas.microsoft.com/office/drawing/2014/main" id="{CDB4A3CD-F55C-D5B7-5248-00C07D7F0A6F}"/>
                </a:ext>
              </a:extLst>
            </p:cNvPr>
            <p:cNvGrpSpPr/>
            <p:nvPr/>
          </p:nvGrpSpPr>
          <p:grpSpPr>
            <a:xfrm>
              <a:off x="2451383" y="4503699"/>
              <a:ext cx="8423853" cy="1457473"/>
              <a:chOff x="2198464" y="4382371"/>
              <a:chExt cx="8423853" cy="1457473"/>
            </a:xfrm>
          </p:grpSpPr>
          <p:sp>
            <p:nvSpPr>
              <p:cNvPr id="26" name="TextBox 25">
                <a:extLst>
                  <a:ext uri="{FF2B5EF4-FFF2-40B4-BE49-F238E27FC236}">
                    <a16:creationId xmlns:a16="http://schemas.microsoft.com/office/drawing/2014/main" id="{54E20554-4259-CC7B-A9DE-1F6872166927}"/>
                  </a:ext>
                </a:extLst>
              </p:cNvPr>
              <p:cNvSpPr txBox="1"/>
              <p:nvPr/>
            </p:nvSpPr>
            <p:spPr>
              <a:xfrm>
                <a:off x="2763311" y="4695609"/>
                <a:ext cx="7414247" cy="830997"/>
              </a:xfrm>
              <a:prstGeom prst="rect">
                <a:avLst/>
              </a:prstGeom>
              <a:noFill/>
              <a:ln>
                <a:noFill/>
              </a:ln>
            </p:spPr>
            <p:txBody>
              <a:bodyPr wrap="square">
                <a:spAutoFit/>
              </a:bodyPr>
              <a:lstStyle/>
              <a:p>
                <a:r>
                  <a:rPr lang="en-US" sz="2400" i="1" dirty="0">
                    <a:solidFill>
                      <a:srgbClr val="003C65"/>
                    </a:solidFill>
                    <a:latin typeface="Verdana" panose="020B0604030504040204" pitchFamily="34" charset="0"/>
                    <a:ea typeface="Verdana" panose="020B0604030504040204" pitchFamily="34" charset="0"/>
                    <a:cs typeface="Calibri"/>
                  </a:rPr>
                  <a:t>…trying to find a place to stay or just trying to eat some food or just little things like that.</a:t>
                </a:r>
              </a:p>
            </p:txBody>
          </p:sp>
          <p:pic>
            <p:nvPicPr>
              <p:cNvPr id="27" name="Graphic 26" descr="Open quotation mark with solid fill">
                <a:extLst>
                  <a:ext uri="{FF2B5EF4-FFF2-40B4-BE49-F238E27FC236}">
                    <a16:creationId xmlns:a16="http://schemas.microsoft.com/office/drawing/2014/main" id="{B03196B1-9A7E-EAA6-3F65-C7E2DF7A383E}"/>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198464" y="4382371"/>
                <a:ext cx="626477" cy="626477"/>
              </a:xfrm>
              <a:prstGeom prst="rect">
                <a:avLst/>
              </a:prstGeom>
            </p:spPr>
          </p:pic>
          <p:pic>
            <p:nvPicPr>
              <p:cNvPr id="28" name="Graphic 27" descr="Open quotation mark with solid fill">
                <a:extLst>
                  <a:ext uri="{FF2B5EF4-FFF2-40B4-BE49-F238E27FC236}">
                    <a16:creationId xmlns:a16="http://schemas.microsoft.com/office/drawing/2014/main" id="{2A4C712F-DBB6-1178-1C24-43B8AFAE8B7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rot="10800000">
                <a:off x="9995840" y="5213367"/>
                <a:ext cx="626477" cy="626477"/>
              </a:xfrm>
              <a:prstGeom prst="rect">
                <a:avLst/>
              </a:prstGeom>
            </p:spPr>
          </p:pic>
        </p:grpSp>
      </p:grpSp>
      <p:sp>
        <p:nvSpPr>
          <p:cNvPr id="29" name="TextBox 28">
            <a:extLst>
              <a:ext uri="{FF2B5EF4-FFF2-40B4-BE49-F238E27FC236}">
                <a16:creationId xmlns:a16="http://schemas.microsoft.com/office/drawing/2014/main" id="{94BCD5CC-F838-CED5-6773-3C9A49249EAA}"/>
              </a:ext>
            </a:extLst>
          </p:cNvPr>
          <p:cNvSpPr txBox="1"/>
          <p:nvPr/>
        </p:nvSpPr>
        <p:spPr>
          <a:xfrm>
            <a:off x="640080" y="4104171"/>
            <a:ext cx="6287299" cy="461665"/>
          </a:xfrm>
          <a:prstGeom prst="rect">
            <a:avLst/>
          </a:prstGeom>
          <a:noFill/>
        </p:spPr>
        <p:txBody>
          <a:bodyPr wrap="none" rtlCol="0">
            <a:spAutoFit/>
          </a:bodyPr>
          <a:lstStyle/>
          <a:p>
            <a:r>
              <a:rPr lang="en-US" sz="2400" b="1" u="none" strike="noStrike" kern="1200" dirty="0">
                <a:solidFill>
                  <a:schemeClr val="accent2"/>
                </a:solidFill>
                <a:effectLst/>
                <a:latin typeface="Verdana" panose="020B0604030504040204" pitchFamily="34" charset="0"/>
                <a:ea typeface="Verdana" panose="020B0604030504040204" pitchFamily="34" charset="0"/>
              </a:rPr>
              <a:t>Inadequate B</a:t>
            </a:r>
            <a:r>
              <a:rPr lang="en-US" sz="2400" b="1" dirty="0">
                <a:solidFill>
                  <a:schemeClr val="accent2"/>
                </a:solidFill>
                <a:latin typeface="Verdana" panose="020B0604030504040204" pitchFamily="34" charset="0"/>
                <a:ea typeface="Verdana" panose="020B0604030504040204" pitchFamily="34" charset="0"/>
              </a:rPr>
              <a:t>uprenorphine Efficacy</a:t>
            </a:r>
          </a:p>
        </p:txBody>
      </p:sp>
      <p:grpSp>
        <p:nvGrpSpPr>
          <p:cNvPr id="30" name="Group 29">
            <a:extLst>
              <a:ext uri="{FF2B5EF4-FFF2-40B4-BE49-F238E27FC236}">
                <a16:creationId xmlns:a16="http://schemas.microsoft.com/office/drawing/2014/main" id="{D4114F10-1469-4BA3-A124-50F165BE20C4}"/>
              </a:ext>
            </a:extLst>
          </p:cNvPr>
          <p:cNvGrpSpPr/>
          <p:nvPr/>
        </p:nvGrpSpPr>
        <p:grpSpPr>
          <a:xfrm>
            <a:off x="1368232" y="4626922"/>
            <a:ext cx="9639436" cy="1686363"/>
            <a:chOff x="2133536" y="4987833"/>
            <a:chExt cx="8460299" cy="1686363"/>
          </a:xfrm>
        </p:grpSpPr>
        <p:sp>
          <p:nvSpPr>
            <p:cNvPr id="31" name="Rectangle 30">
              <a:extLst>
                <a:ext uri="{FF2B5EF4-FFF2-40B4-BE49-F238E27FC236}">
                  <a16:creationId xmlns:a16="http://schemas.microsoft.com/office/drawing/2014/main" id="{9938F8B6-CCBD-4521-2D2E-D43E1F955671}"/>
                </a:ext>
              </a:extLst>
            </p:cNvPr>
            <p:cNvSpPr/>
            <p:nvPr/>
          </p:nvSpPr>
          <p:spPr>
            <a:xfrm>
              <a:off x="2228064" y="5057001"/>
              <a:ext cx="8283054" cy="1528838"/>
            </a:xfrm>
            <a:prstGeom prst="rect">
              <a:avLst/>
            </a:prstGeom>
            <a:solidFill>
              <a:schemeClr val="bg1">
                <a:lumMod val="95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r"/>
              <a:endParaRPr lang="en-US" dirty="0">
                <a:solidFill>
                  <a:srgbClr val="002060"/>
                </a:solidFill>
              </a:endParaRPr>
            </a:p>
          </p:txBody>
        </p:sp>
        <p:grpSp>
          <p:nvGrpSpPr>
            <p:cNvPr id="32" name="Group 31">
              <a:extLst>
                <a:ext uri="{FF2B5EF4-FFF2-40B4-BE49-F238E27FC236}">
                  <a16:creationId xmlns:a16="http://schemas.microsoft.com/office/drawing/2014/main" id="{8E4931DB-33C1-9E43-B3C3-A1766C97C138}"/>
                </a:ext>
              </a:extLst>
            </p:cNvPr>
            <p:cNvGrpSpPr/>
            <p:nvPr/>
          </p:nvGrpSpPr>
          <p:grpSpPr>
            <a:xfrm>
              <a:off x="2133536" y="4987833"/>
              <a:ext cx="8460299" cy="1686363"/>
              <a:chOff x="1880617" y="4866505"/>
              <a:chExt cx="8460299" cy="1686363"/>
            </a:xfrm>
          </p:grpSpPr>
          <p:sp>
            <p:nvSpPr>
              <p:cNvPr id="33" name="TextBox 32">
                <a:extLst>
                  <a:ext uri="{FF2B5EF4-FFF2-40B4-BE49-F238E27FC236}">
                    <a16:creationId xmlns:a16="http://schemas.microsoft.com/office/drawing/2014/main" id="{F2DD1FE6-0B03-8AB9-6978-98AEA65A0122}"/>
                  </a:ext>
                </a:extLst>
              </p:cNvPr>
              <p:cNvSpPr txBox="1"/>
              <p:nvPr/>
            </p:nvSpPr>
            <p:spPr>
              <a:xfrm>
                <a:off x="2198463" y="5113052"/>
                <a:ext cx="7605896" cy="1200329"/>
              </a:xfrm>
              <a:prstGeom prst="rect">
                <a:avLst/>
              </a:prstGeom>
              <a:noFill/>
              <a:ln>
                <a:noFill/>
              </a:ln>
            </p:spPr>
            <p:txBody>
              <a:bodyPr wrap="square">
                <a:spAutoFit/>
              </a:bodyPr>
              <a:lstStyle/>
              <a:p>
                <a:pPr algn="r"/>
                <a:r>
                  <a:rPr lang="en-US" sz="2400" i="1" dirty="0">
                    <a:solidFill>
                      <a:srgbClr val="003C65"/>
                    </a:solidFill>
                    <a:effectLst/>
                    <a:latin typeface="Verdana" panose="020B0604030504040204" pitchFamily="34" charset="0"/>
                    <a:ea typeface="Verdana" panose="020B0604030504040204" pitchFamily="34" charset="0"/>
                    <a:cs typeface="Verdana" panose="020B0604030504040204" pitchFamily="34" charset="0"/>
                  </a:rPr>
                  <a:t>The one thing I don't like about [buprenorphine] is…it doesn't help with cravings, and I still kind of want to do heroin when I'm taking them.</a:t>
                </a:r>
                <a:endParaRPr lang="en-US" sz="2400" i="1" dirty="0">
                  <a:solidFill>
                    <a:srgbClr val="003C65"/>
                  </a:solidFill>
                  <a:latin typeface="Verdana" panose="020B0604030504040204" pitchFamily="34" charset="0"/>
                  <a:ea typeface="Verdana" panose="020B0604030504040204" pitchFamily="34" charset="0"/>
                  <a:cs typeface="Verdana" panose="020B0604030504040204" pitchFamily="34" charset="0"/>
                </a:endParaRPr>
              </a:p>
            </p:txBody>
          </p:sp>
          <p:pic>
            <p:nvPicPr>
              <p:cNvPr id="34" name="Graphic 33" descr="Open quotation mark with solid fill">
                <a:extLst>
                  <a:ext uri="{FF2B5EF4-FFF2-40B4-BE49-F238E27FC236}">
                    <a16:creationId xmlns:a16="http://schemas.microsoft.com/office/drawing/2014/main" id="{9A9D40C3-D454-D973-75E0-30BA99DE66FE}"/>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880617" y="4866505"/>
                <a:ext cx="626477" cy="626477"/>
              </a:xfrm>
              <a:prstGeom prst="rect">
                <a:avLst/>
              </a:prstGeom>
            </p:spPr>
          </p:pic>
          <p:pic>
            <p:nvPicPr>
              <p:cNvPr id="35" name="Graphic 34" descr="Open quotation mark with solid fill">
                <a:extLst>
                  <a:ext uri="{FF2B5EF4-FFF2-40B4-BE49-F238E27FC236}">
                    <a16:creationId xmlns:a16="http://schemas.microsoft.com/office/drawing/2014/main" id="{E4140277-9F7B-A75A-E081-6E596F0765A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rot="10800000">
                <a:off x="9714439" y="5926391"/>
                <a:ext cx="626477" cy="626477"/>
              </a:xfrm>
              <a:prstGeom prst="rect">
                <a:avLst/>
              </a:prstGeom>
            </p:spPr>
          </p:pic>
        </p:grpSp>
      </p:grpSp>
    </p:spTree>
    <p:extLst>
      <p:ext uri="{BB962C8B-B14F-4D97-AF65-F5344CB8AC3E}">
        <p14:creationId xmlns:p14="http://schemas.microsoft.com/office/powerpoint/2010/main" val="37232298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E88DFA1-4B5B-A537-E84E-F3361A0BC2C2}"/>
              </a:ext>
            </a:extLst>
          </p:cNvPr>
          <p:cNvSpPr/>
          <p:nvPr/>
        </p:nvSpPr>
        <p:spPr>
          <a:xfrm>
            <a:off x="0" y="0"/>
            <a:ext cx="12192000" cy="1566041"/>
          </a:xfrm>
          <a:prstGeom prst="rect">
            <a:avLst/>
          </a:prstGeom>
          <a:solidFill>
            <a:srgbClr val="B0E3E2">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 name="Title 1">
            <a:extLst>
              <a:ext uri="{FF2B5EF4-FFF2-40B4-BE49-F238E27FC236}">
                <a16:creationId xmlns:a16="http://schemas.microsoft.com/office/drawing/2014/main" id="{09AC506E-5189-16AD-0177-A8B4DB480435}"/>
              </a:ext>
            </a:extLst>
          </p:cNvPr>
          <p:cNvSpPr>
            <a:spLocks noGrp="1"/>
          </p:cNvSpPr>
          <p:nvPr>
            <p:ph type="title"/>
          </p:nvPr>
        </p:nvSpPr>
        <p:spPr>
          <a:xfrm>
            <a:off x="4878366" y="389385"/>
            <a:ext cx="2435268" cy="787270"/>
          </a:xfrm>
          <a:ln w="38100">
            <a:solidFill>
              <a:schemeClr val="bg1"/>
            </a:solidFill>
          </a:ln>
        </p:spPr>
        <p:txBody>
          <a:bodyPr>
            <a:normAutofit/>
          </a:bodyPr>
          <a:lstStyle/>
          <a:p>
            <a:pPr algn="ctr"/>
            <a:r>
              <a:rPr lang="en-US" sz="3200">
                <a:solidFill>
                  <a:srgbClr val="003C65"/>
                </a:solidFill>
                <a:latin typeface="Verdana" panose="020B0604030504040204" pitchFamily="34" charset="0"/>
                <a:ea typeface="Verdana" panose="020B0604030504040204" pitchFamily="34" charset="0"/>
              </a:rPr>
              <a:t>Limitations</a:t>
            </a:r>
          </a:p>
        </p:txBody>
      </p:sp>
      <p:sp>
        <p:nvSpPr>
          <p:cNvPr id="3" name="Content Placeholder 2">
            <a:extLst>
              <a:ext uri="{FF2B5EF4-FFF2-40B4-BE49-F238E27FC236}">
                <a16:creationId xmlns:a16="http://schemas.microsoft.com/office/drawing/2014/main" id="{D660D266-C3D6-989A-0401-83FE2A542B0C}"/>
              </a:ext>
            </a:extLst>
          </p:cNvPr>
          <p:cNvSpPr>
            <a:spLocks noGrp="1"/>
          </p:cNvSpPr>
          <p:nvPr>
            <p:ph idx="1"/>
          </p:nvPr>
        </p:nvSpPr>
        <p:spPr>
          <a:xfrm>
            <a:off x="838200" y="2256817"/>
            <a:ext cx="10515600" cy="3920146"/>
          </a:xfrm>
        </p:spPr>
        <p:txBody>
          <a:bodyPr>
            <a:normAutofit/>
          </a:bodyPr>
          <a:lstStyle/>
          <a:p>
            <a:r>
              <a:rPr lang="en-US" sz="2600" dirty="0">
                <a:solidFill>
                  <a:srgbClr val="003C65"/>
                </a:solidFill>
                <a:latin typeface="Verdana" panose="020B0604030504040204" pitchFamily="34" charset="0"/>
                <a:ea typeface="Verdana" panose="020B0604030504040204" pitchFamily="34" charset="0"/>
              </a:rPr>
              <a:t>Selected for homeless-experienced adults who sought out care in a program where buprenorphine is prescribed</a:t>
            </a:r>
          </a:p>
          <a:p>
            <a:endParaRPr lang="en-US" sz="2600" dirty="0">
              <a:solidFill>
                <a:srgbClr val="003C65"/>
              </a:solidFill>
              <a:latin typeface="Verdana" panose="020B0604030504040204" pitchFamily="34" charset="0"/>
              <a:ea typeface="Verdana" panose="020B0604030504040204" pitchFamily="34" charset="0"/>
            </a:endParaRPr>
          </a:p>
          <a:p>
            <a:r>
              <a:rPr lang="en-US" sz="2600" dirty="0">
                <a:solidFill>
                  <a:srgbClr val="003C65"/>
                </a:solidFill>
                <a:latin typeface="Verdana" panose="020B0604030504040204" pitchFamily="34" charset="0"/>
                <a:ea typeface="Verdana" panose="020B0604030504040204" pitchFamily="34" charset="0"/>
              </a:rPr>
              <a:t>Several participants not retained at 1 month went on to return to care</a:t>
            </a:r>
          </a:p>
          <a:p>
            <a:endParaRPr lang="en-US" sz="2600" dirty="0">
              <a:solidFill>
                <a:srgbClr val="003C65"/>
              </a:solidFill>
              <a:latin typeface="Verdana" panose="020B0604030504040204" pitchFamily="34" charset="0"/>
              <a:ea typeface="Verdana" panose="020B0604030504040204" pitchFamily="34" charset="0"/>
            </a:endParaRPr>
          </a:p>
          <a:p>
            <a:r>
              <a:rPr lang="en-US" sz="2600" dirty="0">
                <a:solidFill>
                  <a:srgbClr val="003C65"/>
                </a:solidFill>
                <a:latin typeface="Verdana" panose="020B0604030504040204" pitchFamily="34" charset="0"/>
                <a:ea typeface="Verdana" panose="020B0604030504040204" pitchFamily="34" charset="0"/>
              </a:rPr>
              <a:t>Sensitive nature of topics may have limited what respondents were willing to share</a:t>
            </a:r>
          </a:p>
        </p:txBody>
      </p:sp>
    </p:spTree>
    <p:extLst>
      <p:ext uri="{BB962C8B-B14F-4D97-AF65-F5344CB8AC3E}">
        <p14:creationId xmlns:p14="http://schemas.microsoft.com/office/powerpoint/2010/main" val="12392577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E88DFA1-4B5B-A537-E84E-F3361A0BC2C2}"/>
              </a:ext>
            </a:extLst>
          </p:cNvPr>
          <p:cNvSpPr/>
          <p:nvPr/>
        </p:nvSpPr>
        <p:spPr>
          <a:xfrm>
            <a:off x="0" y="0"/>
            <a:ext cx="12192000" cy="1566041"/>
          </a:xfrm>
          <a:prstGeom prst="rect">
            <a:avLst/>
          </a:prstGeom>
          <a:solidFill>
            <a:srgbClr val="B0E3E2">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 name="Title 1">
            <a:extLst>
              <a:ext uri="{FF2B5EF4-FFF2-40B4-BE49-F238E27FC236}">
                <a16:creationId xmlns:a16="http://schemas.microsoft.com/office/drawing/2014/main" id="{09AC506E-5189-16AD-0177-A8B4DB480435}"/>
              </a:ext>
            </a:extLst>
          </p:cNvPr>
          <p:cNvSpPr>
            <a:spLocks noGrp="1"/>
          </p:cNvSpPr>
          <p:nvPr>
            <p:ph type="title"/>
          </p:nvPr>
        </p:nvSpPr>
        <p:spPr>
          <a:xfrm>
            <a:off x="3262143" y="389385"/>
            <a:ext cx="5667714" cy="787270"/>
          </a:xfrm>
          <a:ln w="38100">
            <a:solidFill>
              <a:schemeClr val="bg1"/>
            </a:solidFill>
          </a:ln>
        </p:spPr>
        <p:txBody>
          <a:bodyPr>
            <a:normAutofit/>
          </a:bodyPr>
          <a:lstStyle/>
          <a:p>
            <a:pPr algn="ctr"/>
            <a:r>
              <a:rPr lang="en-US" sz="3200" dirty="0">
                <a:solidFill>
                  <a:srgbClr val="003C65"/>
                </a:solidFill>
                <a:latin typeface="Verdana" panose="020B0604030504040204" pitchFamily="34" charset="0"/>
                <a:ea typeface="Verdana" panose="020B0604030504040204" pitchFamily="34" charset="0"/>
              </a:rPr>
              <a:t>Conclusions &amp; Implications</a:t>
            </a:r>
          </a:p>
        </p:txBody>
      </p:sp>
      <p:sp>
        <p:nvSpPr>
          <p:cNvPr id="3" name="Content Placeholder 2">
            <a:extLst>
              <a:ext uri="{FF2B5EF4-FFF2-40B4-BE49-F238E27FC236}">
                <a16:creationId xmlns:a16="http://schemas.microsoft.com/office/drawing/2014/main" id="{D660D266-C3D6-989A-0401-83FE2A542B0C}"/>
              </a:ext>
            </a:extLst>
          </p:cNvPr>
          <p:cNvSpPr>
            <a:spLocks noGrp="1"/>
          </p:cNvSpPr>
          <p:nvPr>
            <p:ph idx="1"/>
          </p:nvPr>
        </p:nvSpPr>
        <p:spPr>
          <a:xfrm>
            <a:off x="838200" y="1955426"/>
            <a:ext cx="10515600" cy="4351338"/>
          </a:xfrm>
        </p:spPr>
        <p:txBody>
          <a:bodyPr>
            <a:noAutofit/>
          </a:bodyPr>
          <a:lstStyle/>
          <a:p>
            <a:r>
              <a:rPr lang="en-US" sz="2400" dirty="0">
                <a:solidFill>
                  <a:srgbClr val="003C65"/>
                </a:solidFill>
                <a:latin typeface="Verdana" panose="020B0604030504040204" pitchFamily="34" charset="0"/>
                <a:ea typeface="Verdana" panose="020B0604030504040204" pitchFamily="34" charset="0"/>
                <a:cs typeface="Verdana" panose="020B0604030504040204" pitchFamily="34" charset="0"/>
              </a:rPr>
              <a:t>Our study identified several factors that influenced 1-month retention in a homeless-tailored OBOT program</a:t>
            </a:r>
          </a:p>
          <a:p>
            <a:endParaRPr lang="en-US" sz="2400" dirty="0">
              <a:solidFill>
                <a:srgbClr val="003C65"/>
              </a:solidFill>
              <a:latin typeface="Verdana" panose="020B0604030504040204" pitchFamily="34" charset="0"/>
              <a:ea typeface="Verdana" panose="020B0604030504040204" pitchFamily="34" charset="0"/>
              <a:cs typeface="Verdana" panose="020B0604030504040204" pitchFamily="34" charset="0"/>
            </a:endParaRPr>
          </a:p>
          <a:p>
            <a:r>
              <a:rPr lang="en-US" sz="2400" dirty="0">
                <a:solidFill>
                  <a:srgbClr val="003C65"/>
                </a:solidFill>
                <a:latin typeface="Verdana" panose="020B0604030504040204" pitchFamily="34" charset="0"/>
                <a:ea typeface="Verdana" panose="020B0604030504040204" pitchFamily="34" charset="0"/>
                <a:cs typeface="Verdana" panose="020B0604030504040204" pitchFamily="34" charset="0"/>
              </a:rPr>
              <a:t>Future interventions to promote retention should consider:</a:t>
            </a:r>
          </a:p>
          <a:p>
            <a:endParaRPr lang="en-US" sz="1000" dirty="0">
              <a:solidFill>
                <a:srgbClr val="003C65"/>
              </a:solidFill>
              <a:latin typeface="Verdana" panose="020B0604030504040204" pitchFamily="34" charset="0"/>
              <a:ea typeface="Verdana" panose="020B0604030504040204" pitchFamily="34" charset="0"/>
              <a:cs typeface="Verdana" panose="020B0604030504040204" pitchFamily="34" charset="0"/>
            </a:endParaRPr>
          </a:p>
          <a:p>
            <a:pPr lvl="1"/>
            <a:r>
              <a:rPr lang="en-US" dirty="0">
                <a:solidFill>
                  <a:srgbClr val="003C65"/>
                </a:solidFill>
                <a:effectLst/>
                <a:latin typeface="Verdana" panose="020B0604030504040204" pitchFamily="34" charset="0"/>
                <a:ea typeface="Verdana" panose="020B0604030504040204" pitchFamily="34" charset="0"/>
                <a:cs typeface="Verdana" panose="020B0604030504040204" pitchFamily="34" charset="0"/>
              </a:rPr>
              <a:t>Incorporating harm reduction principles into care delivery </a:t>
            </a:r>
          </a:p>
          <a:p>
            <a:pPr lvl="1"/>
            <a:endParaRPr lang="en-US" sz="1000" dirty="0">
              <a:solidFill>
                <a:srgbClr val="003C65"/>
              </a:solidFill>
              <a:effectLst/>
              <a:latin typeface="Verdana" panose="020B0604030504040204" pitchFamily="34" charset="0"/>
              <a:ea typeface="Verdana" panose="020B0604030504040204" pitchFamily="34" charset="0"/>
              <a:cs typeface="Verdana" panose="020B0604030504040204" pitchFamily="34" charset="0"/>
            </a:endParaRPr>
          </a:p>
          <a:p>
            <a:pPr lvl="1"/>
            <a:r>
              <a:rPr lang="en-US" dirty="0">
                <a:solidFill>
                  <a:srgbClr val="003C65"/>
                </a:solidFill>
                <a:latin typeface="Verdana" panose="020B0604030504040204" pitchFamily="34" charset="0"/>
                <a:ea typeface="Verdana" panose="020B0604030504040204" pitchFamily="34" charset="0"/>
                <a:cs typeface="Verdana" panose="020B0604030504040204" pitchFamily="34" charset="0"/>
              </a:rPr>
              <a:t>Use of e</a:t>
            </a:r>
            <a:r>
              <a:rPr lang="en-US" dirty="0">
                <a:solidFill>
                  <a:srgbClr val="003C65"/>
                </a:solidFill>
                <a:effectLst/>
                <a:latin typeface="Verdana" panose="020B0604030504040204" pitchFamily="34" charset="0"/>
                <a:ea typeface="Verdana" panose="020B0604030504040204" pitchFamily="34" charset="0"/>
                <a:cs typeface="Verdana" panose="020B0604030504040204" pitchFamily="34" charset="0"/>
              </a:rPr>
              <a:t>xtended-release buprenorphine</a:t>
            </a:r>
          </a:p>
          <a:p>
            <a:pPr lvl="1"/>
            <a:endParaRPr lang="en-US" sz="1000" dirty="0">
              <a:solidFill>
                <a:srgbClr val="003C65"/>
              </a:solidFill>
              <a:effectLst/>
              <a:latin typeface="Verdana" panose="020B0604030504040204" pitchFamily="34" charset="0"/>
              <a:ea typeface="Verdana" panose="020B0604030504040204" pitchFamily="34" charset="0"/>
              <a:cs typeface="Verdana" panose="020B0604030504040204" pitchFamily="34" charset="0"/>
            </a:endParaRPr>
          </a:p>
          <a:p>
            <a:pPr lvl="1"/>
            <a:r>
              <a:rPr lang="en-US" dirty="0">
                <a:solidFill>
                  <a:srgbClr val="003C65"/>
                </a:solidFill>
                <a:latin typeface="Verdana" panose="020B0604030504040204" pitchFamily="34" charset="0"/>
                <a:ea typeface="Verdana" panose="020B0604030504040204" pitchFamily="34" charset="0"/>
                <a:cs typeface="Verdana" panose="020B0604030504040204" pitchFamily="34" charset="0"/>
              </a:rPr>
              <a:t>I</a:t>
            </a:r>
            <a:r>
              <a:rPr lang="en-US" dirty="0">
                <a:solidFill>
                  <a:srgbClr val="003C65"/>
                </a:solidFill>
                <a:effectLst/>
                <a:latin typeface="Verdana" panose="020B0604030504040204" pitchFamily="34" charset="0"/>
                <a:ea typeface="Verdana" panose="020B0604030504040204" pitchFamily="34" charset="0"/>
                <a:cs typeface="Verdana" panose="020B0604030504040204" pitchFamily="34" charset="0"/>
              </a:rPr>
              <a:t>ntegrating MOUD treatment with mental health treatment</a:t>
            </a:r>
          </a:p>
          <a:p>
            <a:pPr lvl="1"/>
            <a:endParaRPr lang="en-US" sz="1000" dirty="0">
              <a:solidFill>
                <a:srgbClr val="003C65"/>
              </a:solidFill>
              <a:effectLst/>
              <a:latin typeface="Verdana" panose="020B0604030504040204" pitchFamily="34" charset="0"/>
              <a:ea typeface="Verdana" panose="020B0604030504040204" pitchFamily="34" charset="0"/>
              <a:cs typeface="Verdana" panose="020B0604030504040204" pitchFamily="34" charset="0"/>
            </a:endParaRPr>
          </a:p>
          <a:p>
            <a:pPr lvl="1"/>
            <a:r>
              <a:rPr lang="en-US" dirty="0">
                <a:solidFill>
                  <a:srgbClr val="003C65"/>
                </a:solidFill>
                <a:latin typeface="Verdana" panose="020B0604030504040204" pitchFamily="34" charset="0"/>
                <a:ea typeface="Verdana" panose="020B0604030504040204" pitchFamily="34" charset="0"/>
                <a:cs typeface="Verdana" panose="020B0604030504040204" pitchFamily="34" charset="0"/>
              </a:rPr>
              <a:t>P</a:t>
            </a:r>
            <a:r>
              <a:rPr lang="en-US" dirty="0">
                <a:solidFill>
                  <a:srgbClr val="003C65"/>
                </a:solidFill>
                <a:effectLst/>
                <a:latin typeface="Verdana" panose="020B0604030504040204" pitchFamily="34" charset="0"/>
                <a:ea typeface="Verdana" panose="020B0604030504040204" pitchFamily="34" charset="0"/>
                <a:cs typeface="Verdana" panose="020B0604030504040204" pitchFamily="34" charset="0"/>
              </a:rPr>
              <a:t>roviding MOUD in settings where comprehensive clinical care and social services can be provided</a:t>
            </a:r>
          </a:p>
        </p:txBody>
      </p:sp>
    </p:spTree>
    <p:extLst>
      <p:ext uri="{BB962C8B-B14F-4D97-AF65-F5344CB8AC3E}">
        <p14:creationId xmlns:p14="http://schemas.microsoft.com/office/powerpoint/2010/main" val="3157994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F1EA6E6-E2DC-2EDE-3DA3-4941D4F0B71A}"/>
              </a:ext>
            </a:extLst>
          </p:cNvPr>
          <p:cNvSpPr/>
          <p:nvPr/>
        </p:nvSpPr>
        <p:spPr>
          <a:xfrm>
            <a:off x="0" y="0"/>
            <a:ext cx="12192000" cy="6858000"/>
          </a:xfrm>
          <a:prstGeom prst="rect">
            <a:avLst/>
          </a:prstGeom>
          <a:solidFill>
            <a:srgbClr val="B0E3E2">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 name="Title 1">
            <a:extLst>
              <a:ext uri="{FF2B5EF4-FFF2-40B4-BE49-F238E27FC236}">
                <a16:creationId xmlns:a16="http://schemas.microsoft.com/office/drawing/2014/main" id="{01757F7A-141F-D102-7B7F-85DAA520047F}"/>
              </a:ext>
            </a:extLst>
          </p:cNvPr>
          <p:cNvSpPr txBox="1">
            <a:spLocks/>
          </p:cNvSpPr>
          <p:nvPr/>
        </p:nvSpPr>
        <p:spPr>
          <a:xfrm>
            <a:off x="1021080" y="2735040"/>
            <a:ext cx="10149839" cy="1387920"/>
          </a:xfrm>
          <a:prstGeom prst="rect">
            <a:avLst/>
          </a:prstGeom>
        </p:spPr>
        <p:txBody>
          <a:bodyPr vert="horz" lIns="0" tIns="0" rIns="0" bIns="0" rtlCol="0" anchor="ctr">
            <a:noAutofit/>
          </a:bodyPr>
          <a:lstStyle>
            <a:lvl1pPr algn="l" defTabSz="914400" rtl="0" eaLnBrk="1" latinLnBrk="0" hangingPunct="1">
              <a:lnSpc>
                <a:spcPct val="90000"/>
              </a:lnSpc>
              <a:spcBef>
                <a:spcPct val="0"/>
              </a:spcBef>
              <a:buNone/>
              <a:defRPr sz="5400" kern="1200">
                <a:solidFill>
                  <a:schemeClr val="accent2"/>
                </a:solidFill>
                <a:latin typeface="+mj-lt"/>
                <a:ea typeface="+mj-ea"/>
                <a:cs typeface="+mj-cs"/>
              </a:defRPr>
            </a:lvl1pPr>
          </a:lstStyle>
          <a:p>
            <a:pPr algn="ctr"/>
            <a:r>
              <a:rPr lang="en-US" sz="3400">
                <a:solidFill>
                  <a:srgbClr val="003C65"/>
                </a:solidFill>
                <a:latin typeface="Verdana" panose="020B0604030504040204" pitchFamily="34" charset="0"/>
                <a:ea typeface="Verdana" panose="020B0604030504040204" pitchFamily="34" charset="0"/>
              </a:rPr>
              <a:t>Thank you!</a:t>
            </a:r>
            <a:endParaRPr lang="en-US" sz="3400">
              <a:solidFill>
                <a:srgbClr val="003C65"/>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46018773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8BCB3B69-8B8E-4317-F900-F3039F3764B4}"/>
              </a:ext>
            </a:extLst>
          </p:cNvPr>
          <p:cNvSpPr/>
          <p:nvPr/>
        </p:nvSpPr>
        <p:spPr>
          <a:xfrm>
            <a:off x="0" y="0"/>
            <a:ext cx="12192000" cy="1566041"/>
          </a:xfrm>
          <a:prstGeom prst="rect">
            <a:avLst/>
          </a:prstGeom>
          <a:solidFill>
            <a:srgbClr val="B0E3E2">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 name="Title 1">
            <a:extLst>
              <a:ext uri="{FF2B5EF4-FFF2-40B4-BE49-F238E27FC236}">
                <a16:creationId xmlns:a16="http://schemas.microsoft.com/office/drawing/2014/main" id="{BB3F3E3C-D442-A387-B8DE-6F18051C2F2E}"/>
              </a:ext>
            </a:extLst>
          </p:cNvPr>
          <p:cNvSpPr>
            <a:spLocks noGrp="1"/>
          </p:cNvSpPr>
          <p:nvPr>
            <p:ph type="title"/>
          </p:nvPr>
        </p:nvSpPr>
        <p:spPr>
          <a:xfrm>
            <a:off x="4352272" y="402104"/>
            <a:ext cx="3487455" cy="761832"/>
          </a:xfrm>
          <a:ln w="38100">
            <a:solidFill>
              <a:schemeClr val="bg1"/>
            </a:solidFill>
          </a:ln>
        </p:spPr>
        <p:txBody>
          <a:bodyPr>
            <a:normAutofit/>
          </a:bodyPr>
          <a:lstStyle/>
          <a:p>
            <a:pPr algn="ctr"/>
            <a:r>
              <a:rPr lang="en-US" sz="3200">
                <a:solidFill>
                  <a:srgbClr val="003C65"/>
                </a:solidFill>
                <a:latin typeface="Verdana" panose="020B0604030504040204" pitchFamily="34" charset="0"/>
                <a:ea typeface="Verdana" panose="020B0604030504040204" pitchFamily="34" charset="0"/>
                <a:cs typeface="Arial" panose="020B0604020202020204" pitchFamily="34" charset="0"/>
              </a:rPr>
              <a:t>Retention Rates</a:t>
            </a:r>
          </a:p>
        </p:txBody>
      </p:sp>
      <p:sp>
        <p:nvSpPr>
          <p:cNvPr id="10" name="TextBox 9">
            <a:extLst>
              <a:ext uri="{FF2B5EF4-FFF2-40B4-BE49-F238E27FC236}">
                <a16:creationId xmlns:a16="http://schemas.microsoft.com/office/drawing/2014/main" id="{2AA8788F-510F-961F-1C03-FA0D82378F7F}"/>
              </a:ext>
            </a:extLst>
          </p:cNvPr>
          <p:cNvSpPr txBox="1"/>
          <p:nvPr/>
        </p:nvSpPr>
        <p:spPr>
          <a:xfrm>
            <a:off x="7624773" y="6308209"/>
            <a:ext cx="4567227" cy="338554"/>
          </a:xfrm>
          <a:prstGeom prst="rect">
            <a:avLst/>
          </a:prstGeom>
          <a:noFill/>
        </p:spPr>
        <p:txBody>
          <a:bodyPr wrap="square" rtlCol="0">
            <a:spAutoFit/>
          </a:bodyPr>
          <a:lstStyle/>
          <a:p>
            <a:pPr algn="l"/>
            <a:r>
              <a:rPr lang="en-US" sz="1600" b="0" i="0">
                <a:solidFill>
                  <a:srgbClr val="003C65"/>
                </a:solidFill>
                <a:effectLst/>
                <a:latin typeface="Verdana" panose="020B0604030504040204" pitchFamily="34" charset="0"/>
                <a:ea typeface="Verdana" panose="020B0604030504040204" pitchFamily="34" charset="0"/>
                <a:cs typeface="Arial" panose="020B0604020202020204" pitchFamily="34" charset="0"/>
              </a:rPr>
              <a:t>Fine DR et al. </a:t>
            </a:r>
            <a:r>
              <a:rPr lang="en-US" sz="1600" b="0" i="1">
                <a:solidFill>
                  <a:srgbClr val="003C65"/>
                </a:solidFill>
                <a:effectLst/>
                <a:latin typeface="Verdana" panose="020B0604030504040204" pitchFamily="34" charset="0"/>
                <a:ea typeface="Verdana" panose="020B0604030504040204" pitchFamily="34" charset="0"/>
                <a:cs typeface="Arial" panose="020B0604020202020204" pitchFamily="34" charset="0"/>
              </a:rPr>
              <a:t>JAMA </a:t>
            </a:r>
            <a:r>
              <a:rPr lang="en-US" sz="1600" b="0" i="1" err="1">
                <a:solidFill>
                  <a:srgbClr val="003C65"/>
                </a:solidFill>
                <a:effectLst/>
                <a:latin typeface="Verdana" panose="020B0604030504040204" pitchFamily="34" charset="0"/>
                <a:ea typeface="Verdana" panose="020B0604030504040204" pitchFamily="34" charset="0"/>
                <a:cs typeface="Arial" panose="020B0604020202020204" pitchFamily="34" charset="0"/>
              </a:rPr>
              <a:t>Netw</a:t>
            </a:r>
            <a:r>
              <a:rPr lang="en-US" sz="1600" i="1">
                <a:solidFill>
                  <a:srgbClr val="003C65"/>
                </a:solidFill>
                <a:latin typeface="Verdana" panose="020B0604030504040204" pitchFamily="34" charset="0"/>
                <a:ea typeface="Verdana" panose="020B0604030504040204" pitchFamily="34" charset="0"/>
                <a:cs typeface="Arial" panose="020B0604020202020204" pitchFamily="34" charset="0"/>
              </a:rPr>
              <a:t> </a:t>
            </a:r>
            <a:r>
              <a:rPr lang="en-US" sz="1600" b="0" i="1">
                <a:solidFill>
                  <a:srgbClr val="003C65"/>
                </a:solidFill>
                <a:effectLst/>
                <a:latin typeface="Verdana" panose="020B0604030504040204" pitchFamily="34" charset="0"/>
                <a:ea typeface="Verdana" panose="020B0604030504040204" pitchFamily="34" charset="0"/>
                <a:cs typeface="Arial" panose="020B0604020202020204" pitchFamily="34" charset="0"/>
              </a:rPr>
              <a:t>Open. </a:t>
            </a:r>
            <a:r>
              <a:rPr lang="en-US" sz="1600" b="0">
                <a:solidFill>
                  <a:srgbClr val="003C65"/>
                </a:solidFill>
                <a:effectLst/>
                <a:latin typeface="Verdana" panose="020B0604030504040204" pitchFamily="34" charset="0"/>
                <a:ea typeface="Verdana" panose="020B0604030504040204" pitchFamily="34" charset="0"/>
                <a:cs typeface="Arial" panose="020B0604020202020204" pitchFamily="34" charset="0"/>
              </a:rPr>
              <a:t>2021. </a:t>
            </a:r>
            <a:endParaRPr lang="en-US" sz="1600">
              <a:solidFill>
                <a:srgbClr val="003C65"/>
              </a:solidFill>
              <a:latin typeface="Verdana" panose="020B0604030504040204" pitchFamily="34" charset="0"/>
              <a:ea typeface="Verdana" panose="020B0604030504040204" pitchFamily="34" charset="0"/>
              <a:cs typeface="Arial" panose="020B0604020202020204" pitchFamily="34" charset="0"/>
            </a:endParaRPr>
          </a:p>
        </p:txBody>
      </p:sp>
      <p:grpSp>
        <p:nvGrpSpPr>
          <p:cNvPr id="13" name="Group 12">
            <a:extLst>
              <a:ext uri="{FF2B5EF4-FFF2-40B4-BE49-F238E27FC236}">
                <a16:creationId xmlns:a16="http://schemas.microsoft.com/office/drawing/2014/main" id="{F78140B2-8EDC-5293-5149-9564ABA8F818}"/>
              </a:ext>
            </a:extLst>
          </p:cNvPr>
          <p:cNvGrpSpPr/>
          <p:nvPr/>
        </p:nvGrpSpPr>
        <p:grpSpPr>
          <a:xfrm>
            <a:off x="2854432" y="2091871"/>
            <a:ext cx="6483136" cy="3251424"/>
            <a:chOff x="5803691" y="3089039"/>
            <a:chExt cx="6176731" cy="2722337"/>
          </a:xfrm>
        </p:grpSpPr>
        <p:pic>
          <p:nvPicPr>
            <p:cNvPr id="7" name="Picture 6">
              <a:extLst>
                <a:ext uri="{FF2B5EF4-FFF2-40B4-BE49-F238E27FC236}">
                  <a16:creationId xmlns:a16="http://schemas.microsoft.com/office/drawing/2014/main" id="{FCD64D32-D1F9-E5F5-22B9-66C068A03227}"/>
                </a:ext>
              </a:extLst>
            </p:cNvPr>
            <p:cNvPicPr>
              <a:picLocks noChangeAspect="1"/>
            </p:cNvPicPr>
            <p:nvPr/>
          </p:nvPicPr>
          <p:blipFill>
            <a:blip r:embed="rId3"/>
            <a:stretch>
              <a:fillRect/>
            </a:stretch>
          </p:blipFill>
          <p:spPr>
            <a:xfrm>
              <a:off x="5803691" y="3089039"/>
              <a:ext cx="6176731" cy="2722337"/>
            </a:xfrm>
            <a:prstGeom prst="rect">
              <a:avLst/>
            </a:prstGeom>
            <a:ln>
              <a:solidFill>
                <a:schemeClr val="tx1"/>
              </a:solidFill>
            </a:ln>
          </p:spPr>
        </p:pic>
        <p:sp>
          <p:nvSpPr>
            <p:cNvPr id="11" name="Right Brace 10">
              <a:extLst>
                <a:ext uri="{FF2B5EF4-FFF2-40B4-BE49-F238E27FC236}">
                  <a16:creationId xmlns:a16="http://schemas.microsoft.com/office/drawing/2014/main" id="{6EED19D3-999A-54C8-C751-F43F1C616298}"/>
                </a:ext>
              </a:extLst>
            </p:cNvPr>
            <p:cNvSpPr/>
            <p:nvPr/>
          </p:nvSpPr>
          <p:spPr>
            <a:xfrm>
              <a:off x="7363516" y="3251959"/>
              <a:ext cx="261257" cy="1097425"/>
            </a:xfrm>
            <a:prstGeom prst="rightBrace">
              <a:avLst/>
            </a:prstGeom>
            <a:ln w="19050">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TextBox 11">
              <a:extLst>
                <a:ext uri="{FF2B5EF4-FFF2-40B4-BE49-F238E27FC236}">
                  <a16:creationId xmlns:a16="http://schemas.microsoft.com/office/drawing/2014/main" id="{CFE8751D-3F3F-E3DF-22A4-840057D7343F}"/>
                </a:ext>
              </a:extLst>
            </p:cNvPr>
            <p:cNvSpPr txBox="1"/>
            <p:nvPr/>
          </p:nvSpPr>
          <p:spPr>
            <a:xfrm>
              <a:off x="7552172" y="3643494"/>
              <a:ext cx="685800" cy="309233"/>
            </a:xfrm>
            <a:prstGeom prst="rect">
              <a:avLst/>
            </a:prstGeom>
            <a:noFill/>
          </p:spPr>
          <p:txBody>
            <a:bodyPr wrap="square" rtlCol="0">
              <a:spAutoFit/>
            </a:bodyPr>
            <a:lstStyle/>
            <a:p>
              <a:pPr algn="ctr"/>
              <a:r>
                <a:rPr lang="en-US">
                  <a:solidFill>
                    <a:schemeClr val="accent2"/>
                  </a:solidFill>
                </a:rPr>
                <a:t>55%</a:t>
              </a:r>
            </a:p>
          </p:txBody>
        </p:sp>
      </p:grpSp>
    </p:spTree>
    <p:extLst>
      <p:ext uri="{BB962C8B-B14F-4D97-AF65-F5344CB8AC3E}">
        <p14:creationId xmlns:p14="http://schemas.microsoft.com/office/powerpoint/2010/main" val="283940676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6A7F8A66-4BDD-4994-B45D-787ED46F9827}"/>
              </a:ext>
            </a:extLst>
          </p:cNvPr>
          <p:cNvSpPr/>
          <p:nvPr/>
        </p:nvSpPr>
        <p:spPr>
          <a:xfrm>
            <a:off x="0" y="0"/>
            <a:ext cx="12192000" cy="1566041"/>
          </a:xfrm>
          <a:prstGeom prst="rect">
            <a:avLst/>
          </a:prstGeom>
          <a:solidFill>
            <a:srgbClr val="B0E3E2">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 name="Title 1">
            <a:extLst>
              <a:ext uri="{FF2B5EF4-FFF2-40B4-BE49-F238E27FC236}">
                <a16:creationId xmlns:a16="http://schemas.microsoft.com/office/drawing/2014/main" id="{BB3F3E3C-D442-A387-B8DE-6F18051C2F2E}"/>
              </a:ext>
            </a:extLst>
          </p:cNvPr>
          <p:cNvSpPr>
            <a:spLocks noGrp="1"/>
          </p:cNvSpPr>
          <p:nvPr>
            <p:ph type="title"/>
          </p:nvPr>
        </p:nvSpPr>
        <p:spPr>
          <a:xfrm>
            <a:off x="4630850" y="400568"/>
            <a:ext cx="2930300" cy="764903"/>
          </a:xfrm>
          <a:ln w="38100">
            <a:solidFill>
              <a:schemeClr val="bg1"/>
            </a:solidFill>
          </a:ln>
        </p:spPr>
        <p:txBody>
          <a:bodyPr>
            <a:normAutofit/>
          </a:bodyPr>
          <a:lstStyle/>
          <a:p>
            <a:pPr algn="ctr"/>
            <a:r>
              <a:rPr lang="en-US" sz="3200">
                <a:solidFill>
                  <a:srgbClr val="003C65"/>
                </a:solidFill>
                <a:latin typeface="Verdana" panose="020B0604030504040204" pitchFamily="34" charset="0"/>
                <a:ea typeface="Verdana" panose="020B0604030504040204" pitchFamily="34" charset="0"/>
                <a:cs typeface="Arial"/>
              </a:rPr>
              <a:t>Participants</a:t>
            </a:r>
            <a:endParaRPr lang="en-US" sz="3200">
              <a:solidFill>
                <a:srgbClr val="003C65"/>
              </a:solidFill>
              <a:latin typeface="Verdana" panose="020B0604030504040204" pitchFamily="34" charset="0"/>
              <a:ea typeface="Verdana" panose="020B0604030504040204" pitchFamily="34" charset="0"/>
              <a:cs typeface="Arial" panose="020B0604020202020204" pitchFamily="34" charset="0"/>
            </a:endParaRPr>
          </a:p>
        </p:txBody>
      </p:sp>
      <p:sp>
        <p:nvSpPr>
          <p:cNvPr id="4" name="Content Placeholder 2">
            <a:extLst>
              <a:ext uri="{FF2B5EF4-FFF2-40B4-BE49-F238E27FC236}">
                <a16:creationId xmlns:a16="http://schemas.microsoft.com/office/drawing/2014/main" id="{64733E5B-5711-B7B2-50C7-8D7735A09DD9}"/>
              </a:ext>
            </a:extLst>
          </p:cNvPr>
          <p:cNvSpPr txBox="1">
            <a:spLocks/>
          </p:cNvSpPr>
          <p:nvPr/>
        </p:nvSpPr>
        <p:spPr>
          <a:xfrm>
            <a:off x="838200" y="2209799"/>
            <a:ext cx="10515600" cy="4243811"/>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600" dirty="0">
                <a:solidFill>
                  <a:srgbClr val="003C65"/>
                </a:solidFill>
                <a:latin typeface="Verdana" panose="020B0604030504040204" pitchFamily="34" charset="0"/>
                <a:ea typeface="Verdana" panose="020B0604030504040204" pitchFamily="34" charset="0"/>
                <a:cs typeface="Arial" panose="020B0604020202020204" pitchFamily="34" charset="0"/>
              </a:rPr>
              <a:t>Inclusion criteria for parent cohort study</a:t>
            </a:r>
          </a:p>
          <a:p>
            <a:endParaRPr lang="en-US" sz="2600" dirty="0">
              <a:solidFill>
                <a:srgbClr val="003C65"/>
              </a:solidFill>
              <a:latin typeface="Verdana" panose="020B0604030504040204" pitchFamily="34" charset="0"/>
              <a:ea typeface="Verdana" panose="020B0604030504040204" pitchFamily="34" charset="0"/>
              <a:cs typeface="Arial" panose="020B0604020202020204" pitchFamily="34" charset="0"/>
            </a:endParaRPr>
          </a:p>
          <a:p>
            <a:pPr lvl="1"/>
            <a:r>
              <a:rPr lang="en-US" u="sng" dirty="0">
                <a:solidFill>
                  <a:srgbClr val="003C65"/>
                </a:solidFill>
                <a:latin typeface="Verdana" panose="020B0604030504040204" pitchFamily="34" charset="0"/>
                <a:ea typeface="Verdana" panose="020B0604030504040204" pitchFamily="34" charset="0"/>
                <a:cs typeface="Arial" panose="020B0604020202020204" pitchFamily="34" charset="0"/>
              </a:rPr>
              <a:t>&gt;</a:t>
            </a:r>
            <a:r>
              <a:rPr lang="en-US" dirty="0">
                <a:solidFill>
                  <a:srgbClr val="003C65"/>
                </a:solidFill>
                <a:latin typeface="Verdana" panose="020B0604030504040204" pitchFamily="34" charset="0"/>
                <a:ea typeface="Verdana" panose="020B0604030504040204" pitchFamily="34" charset="0"/>
                <a:cs typeface="Arial" panose="020B0604020202020204" pitchFamily="34" charset="0"/>
              </a:rPr>
              <a:t> 18 years old</a:t>
            </a:r>
          </a:p>
          <a:p>
            <a:pPr lvl="1"/>
            <a:r>
              <a:rPr lang="en-US" dirty="0">
                <a:solidFill>
                  <a:srgbClr val="003C65"/>
                </a:solidFill>
                <a:latin typeface="Verdana" panose="020B0604030504040204" pitchFamily="34" charset="0"/>
                <a:ea typeface="Verdana" panose="020B0604030504040204" pitchFamily="34" charset="0"/>
                <a:cs typeface="Arial" panose="020B0604020202020204" pitchFamily="34" charset="0"/>
              </a:rPr>
              <a:t>Fluent in English or Spanish</a:t>
            </a:r>
          </a:p>
          <a:p>
            <a:pPr lvl="1"/>
            <a:r>
              <a:rPr lang="en-US" dirty="0">
                <a:solidFill>
                  <a:srgbClr val="003C65"/>
                </a:solidFill>
                <a:latin typeface="Verdana" panose="020B0604030504040204" pitchFamily="34" charset="0"/>
                <a:ea typeface="Verdana" panose="020B0604030504040204" pitchFamily="34" charset="0"/>
                <a:cs typeface="Arial" panose="020B0604020202020204" pitchFamily="34" charset="0"/>
              </a:rPr>
              <a:t>Clinician confirmed diagnosis of OUD</a:t>
            </a:r>
          </a:p>
          <a:p>
            <a:pPr lvl="1"/>
            <a:r>
              <a:rPr lang="en-US" dirty="0">
                <a:solidFill>
                  <a:srgbClr val="003C65"/>
                </a:solidFill>
                <a:latin typeface="Verdana" panose="020B0604030504040204" pitchFamily="34" charset="0"/>
                <a:ea typeface="Verdana" panose="020B0604030504040204" pitchFamily="34" charset="0"/>
                <a:cs typeface="Arial" panose="020B0604020202020204" pitchFamily="34" charset="0"/>
              </a:rPr>
              <a:t>New enrollment in the OBOT program (</a:t>
            </a:r>
            <a:r>
              <a:rPr lang="en-US" u="sng" dirty="0">
                <a:solidFill>
                  <a:srgbClr val="003C65"/>
                </a:solidFill>
                <a:latin typeface="Verdana" panose="020B0604030504040204" pitchFamily="34" charset="0"/>
                <a:ea typeface="Verdana" panose="020B0604030504040204" pitchFamily="34" charset="0"/>
                <a:cs typeface="Arial" panose="020B0604020202020204" pitchFamily="34" charset="0"/>
              </a:rPr>
              <a:t>&gt;</a:t>
            </a:r>
            <a:r>
              <a:rPr lang="en-US" dirty="0">
                <a:solidFill>
                  <a:srgbClr val="003C65"/>
                </a:solidFill>
                <a:latin typeface="Verdana" panose="020B0604030504040204" pitchFamily="34" charset="0"/>
                <a:ea typeface="Verdana" panose="020B0604030504040204" pitchFamily="34" charset="0"/>
                <a:cs typeface="Arial" panose="020B0604020202020204" pitchFamily="34" charset="0"/>
              </a:rPr>
              <a:t> 6 months without a prior visit) between January 6, 2022, and January 5, 2023</a:t>
            </a:r>
          </a:p>
          <a:p>
            <a:pPr lvl="1"/>
            <a:r>
              <a:rPr lang="en-US" dirty="0">
                <a:solidFill>
                  <a:srgbClr val="003C65"/>
                </a:solidFill>
                <a:latin typeface="Verdana" panose="020B0604030504040204" pitchFamily="34" charset="0"/>
                <a:ea typeface="Verdana" panose="020B0604030504040204" pitchFamily="34" charset="0"/>
                <a:cs typeface="Arial" panose="020B0604020202020204" pitchFamily="34" charset="0"/>
              </a:rPr>
              <a:t>Lifetime history of homelessness</a:t>
            </a:r>
          </a:p>
        </p:txBody>
      </p:sp>
    </p:spTree>
    <p:extLst>
      <p:ext uri="{BB962C8B-B14F-4D97-AF65-F5344CB8AC3E}">
        <p14:creationId xmlns:p14="http://schemas.microsoft.com/office/powerpoint/2010/main" val="23758049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F0613B0-B163-4A18-99A4-072ABA56600A}"/>
              </a:ext>
            </a:extLst>
          </p:cNvPr>
          <p:cNvSpPr/>
          <p:nvPr/>
        </p:nvSpPr>
        <p:spPr>
          <a:xfrm>
            <a:off x="0" y="0"/>
            <a:ext cx="12192000" cy="1566041"/>
          </a:xfrm>
          <a:prstGeom prst="rect">
            <a:avLst/>
          </a:prstGeom>
          <a:solidFill>
            <a:srgbClr val="B0E3E2">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nvGrpSpPr>
          <p:cNvPr id="52" name="Group 51">
            <a:extLst>
              <a:ext uri="{FF2B5EF4-FFF2-40B4-BE49-F238E27FC236}">
                <a16:creationId xmlns:a16="http://schemas.microsoft.com/office/drawing/2014/main" id="{EF82CA26-F2CD-59C3-EE61-9F28612BCAA9}"/>
              </a:ext>
            </a:extLst>
          </p:cNvPr>
          <p:cNvGrpSpPr/>
          <p:nvPr/>
        </p:nvGrpSpPr>
        <p:grpSpPr>
          <a:xfrm>
            <a:off x="2890157" y="1673388"/>
            <a:ext cx="6411686" cy="5061858"/>
            <a:chOff x="4517571" y="1349829"/>
            <a:chExt cx="6411686" cy="5061858"/>
          </a:xfrm>
        </p:grpSpPr>
        <p:sp>
          <p:nvSpPr>
            <p:cNvPr id="63" name="Rectangle 62">
              <a:extLst>
                <a:ext uri="{FF2B5EF4-FFF2-40B4-BE49-F238E27FC236}">
                  <a16:creationId xmlns:a16="http://schemas.microsoft.com/office/drawing/2014/main" id="{813CA3F1-7C6E-13D7-98CD-E9841932B621}"/>
                </a:ext>
              </a:extLst>
            </p:cNvPr>
            <p:cNvSpPr/>
            <p:nvPr/>
          </p:nvSpPr>
          <p:spPr>
            <a:xfrm>
              <a:off x="4517571" y="1349829"/>
              <a:ext cx="6411686" cy="5061858"/>
            </a:xfrm>
            <a:prstGeom prst="rect">
              <a:avLst/>
            </a:prstGeom>
            <a:solidFill>
              <a:schemeClr val="bg2"/>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Verdana" panose="020B0604030504040204" pitchFamily="34" charset="0"/>
                <a:ea typeface="Verdana" panose="020B0604030504040204" pitchFamily="34" charset="0"/>
              </a:endParaRPr>
            </a:p>
          </p:txBody>
        </p:sp>
        <p:sp>
          <p:nvSpPr>
            <p:cNvPr id="3" name="Rounded Rectangle 1">
              <a:extLst>
                <a:ext uri="{FF2B5EF4-FFF2-40B4-BE49-F238E27FC236}">
                  <a16:creationId xmlns:a16="http://schemas.microsoft.com/office/drawing/2014/main" id="{B4AD47B3-DC7D-A058-0A3C-C5DD8BEADB66}"/>
                </a:ext>
              </a:extLst>
            </p:cNvPr>
            <p:cNvSpPr/>
            <p:nvPr/>
          </p:nvSpPr>
          <p:spPr>
            <a:xfrm>
              <a:off x="4633853" y="1437399"/>
              <a:ext cx="2025860" cy="584323"/>
            </a:xfrm>
            <a:prstGeom prst="roundRect">
              <a:avLst/>
            </a:prstGeom>
            <a:solidFill>
              <a:schemeClr val="accent2">
                <a:lumMod val="20000"/>
                <a:lumOff val="80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b="1" i="0" u="none" strike="noStrike" kern="1200" cap="none" spc="0" normalizeH="0" baseline="0" noProof="0">
                  <a:ln>
                    <a:noFill/>
                  </a:ln>
                  <a:solidFill>
                    <a:prstClr val="black"/>
                  </a:solidFill>
                  <a:effectLst/>
                  <a:uLnTx/>
                  <a:uFillTx/>
                  <a:latin typeface="Verdana" panose="020B0604030504040204" pitchFamily="34" charset="0"/>
                  <a:ea typeface="Verdana" panose="020B0604030504040204" pitchFamily="34" charset="0"/>
                  <a:cs typeface="Arial" panose="020B0604020202020204" pitchFamily="34" charset="0"/>
                </a:rPr>
                <a:t>Screened</a:t>
              </a:r>
              <a:endParaRPr kumimoji="0" lang="en-US" b="0" i="0" u="none" strike="noStrike" kern="1200" cap="none" spc="0" normalizeH="0" baseline="0" noProof="0">
                <a:ln>
                  <a:noFill/>
                </a:ln>
                <a:solidFill>
                  <a:prstClr val="black"/>
                </a:solidFill>
                <a:effectLst/>
                <a:uLnTx/>
                <a:uFillTx/>
                <a:latin typeface="Verdana" panose="020B0604030504040204" pitchFamily="34" charset="0"/>
                <a:ea typeface="Verdana" panose="020B0604030504040204" pitchFamily="34" charset="0"/>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b="0" i="0" u="none" strike="noStrike" kern="1200" cap="none" spc="0" normalizeH="0" baseline="0" noProof="0">
                  <a:ln>
                    <a:noFill/>
                  </a:ln>
                  <a:solidFill>
                    <a:prstClr val="black"/>
                  </a:solidFill>
                  <a:effectLst/>
                  <a:uLnTx/>
                  <a:uFillTx/>
                  <a:latin typeface="Verdana" panose="020B0604030504040204" pitchFamily="34" charset="0"/>
                  <a:ea typeface="Verdana" panose="020B0604030504040204" pitchFamily="34" charset="0"/>
                  <a:cs typeface="Arial" panose="020B0604020202020204" pitchFamily="34" charset="0"/>
                </a:rPr>
                <a:t>N = 158</a:t>
              </a:r>
            </a:p>
          </p:txBody>
        </p:sp>
        <p:sp>
          <p:nvSpPr>
            <p:cNvPr id="9" name="Rounded Rectangle 1">
              <a:extLst>
                <a:ext uri="{FF2B5EF4-FFF2-40B4-BE49-F238E27FC236}">
                  <a16:creationId xmlns:a16="http://schemas.microsoft.com/office/drawing/2014/main" id="{16FD66FF-76D5-C70B-94DE-357EB1C7A0F7}"/>
                </a:ext>
              </a:extLst>
            </p:cNvPr>
            <p:cNvSpPr/>
            <p:nvPr/>
          </p:nvSpPr>
          <p:spPr>
            <a:xfrm>
              <a:off x="4633853" y="2503522"/>
              <a:ext cx="2025860" cy="584323"/>
            </a:xfrm>
            <a:prstGeom prst="roundRect">
              <a:avLst/>
            </a:prstGeom>
            <a:solidFill>
              <a:schemeClr val="accent2">
                <a:lumMod val="20000"/>
                <a:lumOff val="80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b="1" i="0" u="none" strike="noStrike" kern="1200" cap="none" spc="0" normalizeH="0" baseline="0" noProof="0">
                  <a:ln>
                    <a:noFill/>
                  </a:ln>
                  <a:solidFill>
                    <a:prstClr val="black"/>
                  </a:solidFill>
                  <a:effectLst/>
                  <a:uLnTx/>
                  <a:uFillTx/>
                  <a:latin typeface="Verdana" panose="020B0604030504040204" pitchFamily="34" charset="0"/>
                  <a:ea typeface="Verdana" panose="020B0604030504040204" pitchFamily="34" charset="0"/>
                  <a:cs typeface="Arial" panose="020B0604020202020204" pitchFamily="34" charset="0"/>
                </a:rPr>
                <a:t>Eligible</a:t>
              </a:r>
              <a:endParaRPr kumimoji="0" lang="en-US" b="0" i="0" u="none" strike="noStrike" kern="1200" cap="none" spc="0" normalizeH="0" baseline="0" noProof="0">
                <a:ln>
                  <a:noFill/>
                </a:ln>
                <a:solidFill>
                  <a:prstClr val="black"/>
                </a:solidFill>
                <a:effectLst/>
                <a:uLnTx/>
                <a:uFillTx/>
                <a:latin typeface="Verdana" panose="020B0604030504040204" pitchFamily="34" charset="0"/>
                <a:ea typeface="Verdana" panose="020B0604030504040204" pitchFamily="34" charset="0"/>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b="0" i="0" u="none" strike="noStrike" kern="1200" cap="none" spc="0" normalizeH="0" baseline="0" noProof="0">
                  <a:ln>
                    <a:noFill/>
                  </a:ln>
                  <a:solidFill>
                    <a:prstClr val="black"/>
                  </a:solidFill>
                  <a:effectLst/>
                  <a:uLnTx/>
                  <a:uFillTx/>
                  <a:latin typeface="Verdana" panose="020B0604030504040204" pitchFamily="34" charset="0"/>
                  <a:ea typeface="Verdana" panose="020B0604030504040204" pitchFamily="34" charset="0"/>
                  <a:cs typeface="Arial" panose="020B0604020202020204" pitchFamily="34" charset="0"/>
                </a:rPr>
                <a:t>N = 157</a:t>
              </a:r>
            </a:p>
          </p:txBody>
        </p:sp>
        <p:sp>
          <p:nvSpPr>
            <p:cNvPr id="12" name="Rounded Rectangle 1">
              <a:extLst>
                <a:ext uri="{FF2B5EF4-FFF2-40B4-BE49-F238E27FC236}">
                  <a16:creationId xmlns:a16="http://schemas.microsoft.com/office/drawing/2014/main" id="{34C2FF1D-1C31-34CA-ADC1-ABA494B150F4}"/>
                </a:ext>
              </a:extLst>
            </p:cNvPr>
            <p:cNvSpPr/>
            <p:nvPr/>
          </p:nvSpPr>
          <p:spPr>
            <a:xfrm>
              <a:off x="4633853" y="3565256"/>
              <a:ext cx="2025860" cy="584323"/>
            </a:xfrm>
            <a:prstGeom prst="roundRect">
              <a:avLst/>
            </a:prstGeom>
            <a:solidFill>
              <a:schemeClr val="accent2">
                <a:lumMod val="20000"/>
                <a:lumOff val="80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b="1" i="0" u="none" strike="noStrike" kern="1200" cap="none" spc="0" normalizeH="0" baseline="0" noProof="0">
                  <a:ln>
                    <a:noFill/>
                  </a:ln>
                  <a:solidFill>
                    <a:schemeClr val="tx1"/>
                  </a:solidFill>
                  <a:effectLst/>
                  <a:uLnTx/>
                  <a:uFillTx/>
                  <a:latin typeface="Verdana" panose="020B0604030504040204" pitchFamily="34" charset="0"/>
                  <a:ea typeface="Verdana" panose="020B0604030504040204" pitchFamily="34" charset="0"/>
                  <a:cs typeface="Arial" panose="020B0604020202020204" pitchFamily="34" charset="0"/>
                </a:rPr>
                <a:t>Enrolled</a:t>
              </a:r>
              <a:endParaRPr kumimoji="0" lang="en-US" b="0" i="0" u="none" strike="noStrike" kern="1200" cap="none" spc="0" normalizeH="0" baseline="0" noProof="0">
                <a:ln>
                  <a:noFill/>
                </a:ln>
                <a:solidFill>
                  <a:schemeClr val="tx1"/>
                </a:solidFill>
                <a:effectLst/>
                <a:uLnTx/>
                <a:uFillTx/>
                <a:latin typeface="Verdana" panose="020B0604030504040204" pitchFamily="34" charset="0"/>
                <a:ea typeface="Verdana" panose="020B0604030504040204" pitchFamily="34" charset="0"/>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b="0" i="0" u="none" strike="noStrike" kern="1200" cap="none" spc="0" normalizeH="0" baseline="0" noProof="0">
                  <a:ln>
                    <a:noFill/>
                  </a:ln>
                  <a:solidFill>
                    <a:schemeClr val="tx1"/>
                  </a:solidFill>
                  <a:effectLst/>
                  <a:uLnTx/>
                  <a:uFillTx/>
                  <a:latin typeface="Verdana" panose="020B0604030504040204" pitchFamily="34" charset="0"/>
                  <a:ea typeface="Verdana" panose="020B0604030504040204" pitchFamily="34" charset="0"/>
                  <a:cs typeface="Arial" panose="020B0604020202020204" pitchFamily="34" charset="0"/>
                </a:rPr>
                <a:t>N = 151</a:t>
              </a:r>
            </a:p>
          </p:txBody>
        </p:sp>
        <p:cxnSp>
          <p:nvCxnSpPr>
            <p:cNvPr id="47" name="Straight Arrow Connector 46">
              <a:extLst>
                <a:ext uri="{FF2B5EF4-FFF2-40B4-BE49-F238E27FC236}">
                  <a16:creationId xmlns:a16="http://schemas.microsoft.com/office/drawing/2014/main" id="{B418FA3A-6318-897A-BF4E-E451C8A41799}"/>
                </a:ext>
              </a:extLst>
            </p:cNvPr>
            <p:cNvCxnSpPr>
              <a:cxnSpLocks/>
            </p:cNvCxnSpPr>
            <p:nvPr/>
          </p:nvCxnSpPr>
          <p:spPr>
            <a:xfrm>
              <a:off x="5774294" y="2227013"/>
              <a:ext cx="1890196"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8" name="Rounded Rectangle 1">
              <a:extLst>
                <a:ext uri="{FF2B5EF4-FFF2-40B4-BE49-F238E27FC236}">
                  <a16:creationId xmlns:a16="http://schemas.microsoft.com/office/drawing/2014/main" id="{C12331EE-2B96-CEBB-8893-4337B6687C01}"/>
                </a:ext>
              </a:extLst>
            </p:cNvPr>
            <p:cNvSpPr/>
            <p:nvPr/>
          </p:nvSpPr>
          <p:spPr>
            <a:xfrm>
              <a:off x="7778521" y="1934851"/>
              <a:ext cx="2025860" cy="584323"/>
            </a:xfrm>
            <a:prstGeom prst="roundRect">
              <a:avLst/>
            </a:prstGeom>
            <a:solidFill>
              <a:schemeClr val="accent1">
                <a:lumMod val="20000"/>
                <a:lumOff val="80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Verdana" panose="020B0604030504040204" pitchFamily="34" charset="0"/>
                  <a:ea typeface="Verdana" panose="020B0604030504040204" pitchFamily="34" charset="0"/>
                  <a:cs typeface="Arial" panose="020B0604020202020204" pitchFamily="34" charset="0"/>
                </a:rPr>
                <a:t>- No history of homelessness (N = 1)</a:t>
              </a:r>
            </a:p>
          </p:txBody>
        </p:sp>
        <p:sp>
          <p:nvSpPr>
            <p:cNvPr id="51" name="Rounded Rectangle 1">
              <a:extLst>
                <a:ext uri="{FF2B5EF4-FFF2-40B4-BE49-F238E27FC236}">
                  <a16:creationId xmlns:a16="http://schemas.microsoft.com/office/drawing/2014/main" id="{BD1287A2-E671-CBE1-AE12-6881519BAB23}"/>
                </a:ext>
              </a:extLst>
            </p:cNvPr>
            <p:cNvSpPr/>
            <p:nvPr/>
          </p:nvSpPr>
          <p:spPr>
            <a:xfrm>
              <a:off x="7778521" y="2696364"/>
              <a:ext cx="3054039" cy="1184636"/>
            </a:xfrm>
            <a:prstGeom prst="roundRect">
              <a:avLst/>
            </a:prstGeom>
            <a:solidFill>
              <a:schemeClr val="accent1">
                <a:lumMod val="20000"/>
                <a:lumOff val="80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R="0" lvl="0" algn="l" defTabSz="914400" rtl="0" eaLnBrk="1" fontAlgn="auto" latinLnBrk="0" hangingPunct="1">
                <a:lnSpc>
                  <a:spcPct val="100000"/>
                </a:lnSpc>
                <a:spcBef>
                  <a:spcPts val="0"/>
                </a:spcBef>
                <a:spcAft>
                  <a:spcPts val="0"/>
                </a:spcAft>
                <a:buClrTx/>
                <a:buSzTx/>
                <a:tabLst/>
                <a:defRPr/>
              </a:pPr>
              <a:r>
                <a:rPr kumimoji="0" lang="en-US" sz="1200" b="0" i="0" u="none" strike="noStrike" kern="1200" cap="none" spc="0" normalizeH="0" baseline="0" noProof="0">
                  <a:ln>
                    <a:noFill/>
                  </a:ln>
                  <a:solidFill>
                    <a:prstClr val="black"/>
                  </a:solidFill>
                  <a:effectLst/>
                  <a:uLnTx/>
                  <a:uFillTx/>
                  <a:latin typeface="Verdana" panose="020B0604030504040204" pitchFamily="34" charset="0"/>
                  <a:ea typeface="Verdana" panose="020B0604030504040204" pitchFamily="34" charset="0"/>
                  <a:cs typeface="Arial" panose="020B0604020202020204" pitchFamily="34" charset="0"/>
                </a:rPr>
                <a:t>- Unable to answer comprehension questions (N = 1)</a:t>
              </a:r>
            </a:p>
            <a:p>
              <a:pPr marR="0" lvl="0" algn="l" defTabSz="914400" rtl="0" eaLnBrk="1" fontAlgn="auto" latinLnBrk="0" hangingPunct="1">
                <a:lnSpc>
                  <a:spcPct val="100000"/>
                </a:lnSpc>
                <a:spcBef>
                  <a:spcPts val="0"/>
                </a:spcBef>
                <a:spcAft>
                  <a:spcPts val="0"/>
                </a:spcAft>
                <a:buClrTx/>
                <a:buSzTx/>
                <a:tabLst/>
                <a:defRPr/>
              </a:pPr>
              <a:r>
                <a:rPr kumimoji="0" lang="en-US" sz="1200" b="0" i="0" u="none" strike="noStrike" kern="1200" cap="none" spc="0" normalizeH="0" baseline="0" noProof="0">
                  <a:ln>
                    <a:noFill/>
                  </a:ln>
                  <a:solidFill>
                    <a:prstClr val="black"/>
                  </a:solidFill>
                  <a:effectLst/>
                  <a:uLnTx/>
                  <a:uFillTx/>
                  <a:latin typeface="Verdana" panose="020B0604030504040204" pitchFamily="34" charset="0"/>
                  <a:ea typeface="Verdana" panose="020B0604030504040204" pitchFamily="34" charset="0"/>
                  <a:cs typeface="Arial" panose="020B0604020202020204" pitchFamily="34" charset="0"/>
                </a:rPr>
                <a:t>- Did not return for scheduled enrollment (N = 4)</a:t>
              </a:r>
            </a:p>
            <a:p>
              <a:pPr marR="0" lvl="0" algn="l" defTabSz="914400" rtl="0" eaLnBrk="1" fontAlgn="auto" latinLnBrk="0" hangingPunct="1">
                <a:lnSpc>
                  <a:spcPct val="100000"/>
                </a:lnSpc>
                <a:spcBef>
                  <a:spcPts val="0"/>
                </a:spcBef>
                <a:spcAft>
                  <a:spcPts val="0"/>
                </a:spcAft>
                <a:buClrTx/>
                <a:buSzTx/>
                <a:tabLst/>
                <a:defRPr/>
              </a:pPr>
              <a:r>
                <a:rPr kumimoji="0" lang="en-US" sz="1200" b="0" i="0" u="none" strike="noStrike" kern="1200" cap="none" spc="0" normalizeH="0" baseline="0" noProof="0">
                  <a:ln>
                    <a:noFill/>
                  </a:ln>
                  <a:solidFill>
                    <a:prstClr val="black"/>
                  </a:solidFill>
                  <a:effectLst/>
                  <a:uLnTx/>
                  <a:uFillTx/>
                  <a:latin typeface="Verdana" panose="020B0604030504040204" pitchFamily="34" charset="0"/>
                  <a:ea typeface="Verdana" panose="020B0604030504040204" pitchFamily="34" charset="0"/>
                  <a:cs typeface="Arial" panose="020B0604020202020204" pitchFamily="34" charset="0"/>
                </a:rPr>
                <a:t>- Not interested in enrolling (N = 1)</a:t>
              </a:r>
            </a:p>
          </p:txBody>
        </p:sp>
        <p:sp>
          <p:nvSpPr>
            <p:cNvPr id="55" name="Rounded Rectangle 1">
              <a:extLst>
                <a:ext uri="{FF2B5EF4-FFF2-40B4-BE49-F238E27FC236}">
                  <a16:creationId xmlns:a16="http://schemas.microsoft.com/office/drawing/2014/main" id="{1DD5EEFD-B9BC-0D7A-84E1-B0D06C6B1676}"/>
                </a:ext>
              </a:extLst>
            </p:cNvPr>
            <p:cNvSpPr/>
            <p:nvPr/>
          </p:nvSpPr>
          <p:spPr>
            <a:xfrm>
              <a:off x="7778521" y="4071198"/>
              <a:ext cx="2103111" cy="584322"/>
            </a:xfrm>
            <a:prstGeom prst="roundRect">
              <a:avLst/>
            </a:prstGeom>
            <a:solidFill>
              <a:schemeClr val="accent1">
                <a:lumMod val="20000"/>
                <a:lumOff val="80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Verdana" panose="020B0604030504040204" pitchFamily="34" charset="0"/>
                  <a:ea typeface="Verdana" panose="020B0604030504040204" pitchFamily="34" charset="0"/>
                  <a:cs typeface="Arial" panose="020B0604020202020204" pitchFamily="34" charset="0"/>
                </a:rPr>
                <a:t>- Found to be ineligible post-enrollment (N = 1)</a:t>
              </a:r>
            </a:p>
          </p:txBody>
        </p:sp>
        <p:cxnSp>
          <p:nvCxnSpPr>
            <p:cNvPr id="6" name="Straight Arrow Connector 5">
              <a:extLst>
                <a:ext uri="{FF2B5EF4-FFF2-40B4-BE49-F238E27FC236}">
                  <a16:creationId xmlns:a16="http://schemas.microsoft.com/office/drawing/2014/main" id="{A4329285-6E25-48B0-5A46-DC064DF355D5}"/>
                </a:ext>
              </a:extLst>
            </p:cNvPr>
            <p:cNvCxnSpPr>
              <a:cxnSpLocks/>
            </p:cNvCxnSpPr>
            <p:nvPr/>
          </p:nvCxnSpPr>
          <p:spPr>
            <a:xfrm>
              <a:off x="5646783" y="2031987"/>
              <a:ext cx="0" cy="43907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81048C94-0819-56C8-CB77-11E7DB1F796D}"/>
                </a:ext>
              </a:extLst>
            </p:cNvPr>
            <p:cNvCxnSpPr>
              <a:cxnSpLocks/>
            </p:cNvCxnSpPr>
            <p:nvPr/>
          </p:nvCxnSpPr>
          <p:spPr>
            <a:xfrm>
              <a:off x="5774294" y="3285802"/>
              <a:ext cx="1890196"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1" name="Rounded Rectangle 1">
              <a:extLst>
                <a:ext uri="{FF2B5EF4-FFF2-40B4-BE49-F238E27FC236}">
                  <a16:creationId xmlns:a16="http://schemas.microsoft.com/office/drawing/2014/main" id="{83B5982E-C8A9-9FE2-C207-9D3C891FFB8B}"/>
                </a:ext>
              </a:extLst>
            </p:cNvPr>
            <p:cNvSpPr/>
            <p:nvPr/>
          </p:nvSpPr>
          <p:spPr>
            <a:xfrm>
              <a:off x="4633853" y="4626990"/>
              <a:ext cx="2025860" cy="584323"/>
            </a:xfrm>
            <a:prstGeom prst="roundRect">
              <a:avLst/>
            </a:prstGeom>
            <a:solidFill>
              <a:schemeClr val="accent2">
                <a:lumMod val="20000"/>
                <a:lumOff val="80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b="1" i="0" u="none" strike="noStrike" kern="1200" cap="none" spc="0" normalizeH="0" baseline="0" noProof="0">
                  <a:ln>
                    <a:noFill/>
                  </a:ln>
                  <a:solidFill>
                    <a:schemeClr val="tx1"/>
                  </a:solidFill>
                  <a:effectLst/>
                  <a:uLnTx/>
                  <a:uFillTx/>
                  <a:latin typeface="Verdana" panose="020B0604030504040204" pitchFamily="34" charset="0"/>
                  <a:ea typeface="Verdana" panose="020B0604030504040204" pitchFamily="34" charset="0"/>
                  <a:cs typeface="Arial" panose="020B0604020202020204" pitchFamily="34" charset="0"/>
                </a:rPr>
                <a:t>Cohort</a:t>
              </a:r>
              <a:endParaRPr kumimoji="0" lang="en-US" b="0" i="0" u="none" strike="noStrike" kern="1200" cap="none" spc="0" normalizeH="0" baseline="0" noProof="0">
                <a:ln>
                  <a:noFill/>
                </a:ln>
                <a:solidFill>
                  <a:schemeClr val="tx1"/>
                </a:solidFill>
                <a:effectLst/>
                <a:uLnTx/>
                <a:uFillTx/>
                <a:latin typeface="Verdana" panose="020B0604030504040204" pitchFamily="34" charset="0"/>
                <a:ea typeface="Verdana" panose="020B0604030504040204" pitchFamily="34" charset="0"/>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b="0" i="0" u="none" strike="noStrike" kern="1200" cap="none" spc="0" normalizeH="0" baseline="0" noProof="0">
                  <a:ln>
                    <a:noFill/>
                  </a:ln>
                  <a:solidFill>
                    <a:schemeClr val="tx1"/>
                  </a:solidFill>
                  <a:effectLst/>
                  <a:uLnTx/>
                  <a:uFillTx/>
                  <a:latin typeface="Verdana" panose="020B0604030504040204" pitchFamily="34" charset="0"/>
                  <a:ea typeface="Verdana" panose="020B0604030504040204" pitchFamily="34" charset="0"/>
                  <a:cs typeface="Arial" panose="020B0604020202020204" pitchFamily="34" charset="0"/>
                </a:rPr>
                <a:t>N = 150</a:t>
              </a:r>
            </a:p>
          </p:txBody>
        </p:sp>
        <p:cxnSp>
          <p:nvCxnSpPr>
            <p:cNvPr id="23" name="Straight Arrow Connector 22">
              <a:extLst>
                <a:ext uri="{FF2B5EF4-FFF2-40B4-BE49-F238E27FC236}">
                  <a16:creationId xmlns:a16="http://schemas.microsoft.com/office/drawing/2014/main" id="{424314A4-A47E-C184-CB63-41A08FB6D4F5}"/>
                </a:ext>
              </a:extLst>
            </p:cNvPr>
            <p:cNvCxnSpPr>
              <a:cxnSpLocks/>
            </p:cNvCxnSpPr>
            <p:nvPr/>
          </p:nvCxnSpPr>
          <p:spPr>
            <a:xfrm>
              <a:off x="5774294" y="4357723"/>
              <a:ext cx="1890196"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4" name="Rounded Rectangle 1">
              <a:extLst>
                <a:ext uri="{FF2B5EF4-FFF2-40B4-BE49-F238E27FC236}">
                  <a16:creationId xmlns:a16="http://schemas.microsoft.com/office/drawing/2014/main" id="{56821569-0B3C-C1C7-EF4E-48F541F31127}"/>
                </a:ext>
              </a:extLst>
            </p:cNvPr>
            <p:cNvSpPr/>
            <p:nvPr/>
          </p:nvSpPr>
          <p:spPr>
            <a:xfrm>
              <a:off x="4628218" y="5688724"/>
              <a:ext cx="2025860" cy="633357"/>
            </a:xfrm>
            <a:prstGeom prst="roundRect">
              <a:avLst/>
            </a:prstGeom>
            <a:solidFill>
              <a:schemeClr val="accent2">
                <a:lumMod val="20000"/>
                <a:lumOff val="80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b="1" i="0" u="none" strike="noStrike" kern="1200" cap="none" spc="0" normalizeH="0" baseline="0" noProof="0">
                  <a:ln>
                    <a:noFill/>
                  </a:ln>
                  <a:solidFill>
                    <a:prstClr val="black"/>
                  </a:solidFill>
                  <a:effectLst/>
                  <a:uLnTx/>
                  <a:uFillTx/>
                  <a:latin typeface="Verdana" panose="020B0604030504040204" pitchFamily="34" charset="0"/>
                  <a:ea typeface="Verdana" panose="020B0604030504040204" pitchFamily="34" charset="0"/>
                  <a:cs typeface="Arial" panose="020B0604020202020204" pitchFamily="34" charset="0"/>
                </a:rPr>
                <a:t>Interview</a:t>
              </a:r>
              <a:r>
                <a:rPr lang="en-US" b="1">
                  <a:solidFill>
                    <a:prstClr val="black"/>
                  </a:solidFill>
                  <a:latin typeface="Verdana" panose="020B0604030504040204" pitchFamily="34" charset="0"/>
                  <a:ea typeface="Verdana" panose="020B0604030504040204" pitchFamily="34" charset="0"/>
                  <a:cs typeface="Arial" panose="020B0604020202020204" pitchFamily="34" charset="0"/>
                </a:rPr>
                <a:t>ed</a:t>
              </a:r>
              <a:endParaRPr kumimoji="0" lang="en-US" b="0" i="0" u="none" strike="noStrike" kern="1200" cap="none" spc="0" normalizeH="0" baseline="0" noProof="0">
                <a:ln>
                  <a:noFill/>
                </a:ln>
                <a:solidFill>
                  <a:prstClr val="black"/>
                </a:solidFill>
                <a:effectLst/>
                <a:uLnTx/>
                <a:uFillTx/>
                <a:latin typeface="Verdana" panose="020B0604030504040204" pitchFamily="34" charset="0"/>
                <a:ea typeface="Verdana" panose="020B0604030504040204" pitchFamily="34" charset="0"/>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b="0" i="0" u="none" strike="noStrike" kern="1200" cap="none" spc="0" normalizeH="0" baseline="0" noProof="0">
                  <a:ln>
                    <a:noFill/>
                  </a:ln>
                  <a:solidFill>
                    <a:prstClr val="black"/>
                  </a:solidFill>
                  <a:effectLst/>
                  <a:uLnTx/>
                  <a:uFillTx/>
                  <a:latin typeface="Verdana" panose="020B0604030504040204" pitchFamily="34" charset="0"/>
                  <a:ea typeface="Verdana" panose="020B0604030504040204" pitchFamily="34" charset="0"/>
                  <a:cs typeface="Arial" panose="020B0604020202020204" pitchFamily="34" charset="0"/>
                </a:rPr>
                <a:t>N = 24</a:t>
              </a:r>
              <a:endParaRPr kumimoji="0" lang="en-US" b="0" i="0" u="none" strike="noStrike" kern="1200" cap="none" spc="0" normalizeH="0" baseline="0" noProof="0">
                <a:ln>
                  <a:noFill/>
                </a:ln>
                <a:solidFill>
                  <a:prstClr val="white"/>
                </a:solidFill>
                <a:effectLst/>
                <a:uLnTx/>
                <a:uFillTx/>
                <a:latin typeface="Verdana" panose="020B0604030504040204" pitchFamily="34" charset="0"/>
                <a:ea typeface="Verdana" panose="020B0604030504040204" pitchFamily="34" charset="0"/>
                <a:cs typeface="Arial" panose="020B0604020202020204" pitchFamily="34" charset="0"/>
              </a:endParaRPr>
            </a:p>
          </p:txBody>
        </p:sp>
        <p:cxnSp>
          <p:nvCxnSpPr>
            <p:cNvPr id="31" name="Straight Arrow Connector 30">
              <a:extLst>
                <a:ext uri="{FF2B5EF4-FFF2-40B4-BE49-F238E27FC236}">
                  <a16:creationId xmlns:a16="http://schemas.microsoft.com/office/drawing/2014/main" id="{E4026E8F-AB94-56E5-1D1C-4089887574F8}"/>
                </a:ext>
              </a:extLst>
            </p:cNvPr>
            <p:cNvCxnSpPr>
              <a:cxnSpLocks/>
            </p:cNvCxnSpPr>
            <p:nvPr/>
          </p:nvCxnSpPr>
          <p:spPr>
            <a:xfrm>
              <a:off x="5646783" y="3098731"/>
              <a:ext cx="0" cy="43907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3" name="Straight Arrow Connector 42">
              <a:extLst>
                <a:ext uri="{FF2B5EF4-FFF2-40B4-BE49-F238E27FC236}">
                  <a16:creationId xmlns:a16="http://schemas.microsoft.com/office/drawing/2014/main" id="{C8DECCC4-D1DB-6653-2B52-E35C6D3D9ED1}"/>
                </a:ext>
              </a:extLst>
            </p:cNvPr>
            <p:cNvCxnSpPr>
              <a:cxnSpLocks/>
            </p:cNvCxnSpPr>
            <p:nvPr/>
          </p:nvCxnSpPr>
          <p:spPr>
            <a:xfrm>
              <a:off x="5646783" y="4170846"/>
              <a:ext cx="0" cy="43907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6" name="Straight Arrow Connector 45">
              <a:extLst>
                <a:ext uri="{FF2B5EF4-FFF2-40B4-BE49-F238E27FC236}">
                  <a16:creationId xmlns:a16="http://schemas.microsoft.com/office/drawing/2014/main" id="{3A54EAC2-9697-3F7D-E052-70E201753550}"/>
                </a:ext>
              </a:extLst>
            </p:cNvPr>
            <p:cNvCxnSpPr>
              <a:cxnSpLocks/>
            </p:cNvCxnSpPr>
            <p:nvPr/>
          </p:nvCxnSpPr>
          <p:spPr>
            <a:xfrm>
              <a:off x="5646783" y="5233085"/>
              <a:ext cx="0" cy="43907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
        <p:nvSpPr>
          <p:cNvPr id="16" name="Title 1">
            <a:extLst>
              <a:ext uri="{FF2B5EF4-FFF2-40B4-BE49-F238E27FC236}">
                <a16:creationId xmlns:a16="http://schemas.microsoft.com/office/drawing/2014/main" id="{AA067F5A-74A9-23F8-E2BC-94F70B433D6D}"/>
              </a:ext>
            </a:extLst>
          </p:cNvPr>
          <p:cNvSpPr txBox="1">
            <a:spLocks/>
          </p:cNvSpPr>
          <p:nvPr/>
        </p:nvSpPr>
        <p:spPr>
          <a:xfrm>
            <a:off x="2822923" y="285405"/>
            <a:ext cx="6546154" cy="946159"/>
          </a:xfrm>
          <a:prstGeom prst="rect">
            <a:avLst/>
          </a:prstGeom>
          <a:ln w="38100">
            <a:solidFill>
              <a:schemeClr val="bg1"/>
            </a:solidFill>
          </a:ln>
        </p:spPr>
        <p:txBody>
          <a:bodyPr vert="horz" lIns="91440" tIns="45720" rIns="91440" bIns="45720" rtlCol="0" anchor="ctr">
            <a:normAutofit/>
          </a:bodyPr>
          <a:lstStyle>
            <a:lvl1pPr algn="l" defTabSz="914411"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200" dirty="0">
                <a:solidFill>
                  <a:srgbClr val="003C65"/>
                </a:solidFill>
                <a:latin typeface="Verdana" panose="020B0604030504040204" pitchFamily="34" charset="0"/>
                <a:ea typeface="Verdana" panose="020B0604030504040204" pitchFamily="34" charset="0"/>
              </a:rPr>
              <a:t>Enrollment Schema</a:t>
            </a:r>
          </a:p>
        </p:txBody>
      </p:sp>
    </p:spTree>
    <p:extLst>
      <p:ext uri="{BB962C8B-B14F-4D97-AF65-F5344CB8AC3E}">
        <p14:creationId xmlns:p14="http://schemas.microsoft.com/office/powerpoint/2010/main" val="260473319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6A7F8A66-4BDD-4994-B45D-787ED46F9827}"/>
              </a:ext>
            </a:extLst>
          </p:cNvPr>
          <p:cNvSpPr/>
          <p:nvPr/>
        </p:nvSpPr>
        <p:spPr>
          <a:xfrm>
            <a:off x="0" y="0"/>
            <a:ext cx="12192000" cy="1566041"/>
          </a:xfrm>
          <a:prstGeom prst="rect">
            <a:avLst/>
          </a:prstGeom>
          <a:solidFill>
            <a:srgbClr val="B0E3E2">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 name="Content Placeholder 2">
            <a:extLst>
              <a:ext uri="{FF2B5EF4-FFF2-40B4-BE49-F238E27FC236}">
                <a16:creationId xmlns:a16="http://schemas.microsoft.com/office/drawing/2014/main" id="{07E053B6-FE4D-40E4-7339-6239FFE14277}"/>
              </a:ext>
            </a:extLst>
          </p:cNvPr>
          <p:cNvSpPr txBox="1">
            <a:spLocks/>
          </p:cNvSpPr>
          <p:nvPr/>
        </p:nvSpPr>
        <p:spPr>
          <a:xfrm>
            <a:off x="838200" y="2209799"/>
            <a:ext cx="10515600" cy="4243811"/>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600" dirty="0">
                <a:solidFill>
                  <a:srgbClr val="003C65"/>
                </a:solidFill>
                <a:latin typeface="Verdana" panose="020B0604030504040204" pitchFamily="34" charset="0"/>
                <a:ea typeface="Verdana" panose="020B0604030504040204" pitchFamily="34" charset="0"/>
                <a:cs typeface="Arial" panose="020B0604020202020204" pitchFamily="34" charset="0"/>
              </a:rPr>
              <a:t>Pre-determined thematic saturation as the point at which zero additional codes emerged from an interview</a:t>
            </a:r>
          </a:p>
          <a:p>
            <a:endParaRPr lang="en-US" sz="2600" dirty="0">
              <a:solidFill>
                <a:srgbClr val="003C65"/>
              </a:solidFill>
              <a:latin typeface="Verdana" panose="020B0604030504040204" pitchFamily="34" charset="0"/>
              <a:ea typeface="Verdana" panose="020B0604030504040204" pitchFamily="34" charset="0"/>
              <a:cs typeface="Arial" panose="020B0604020202020204" pitchFamily="34" charset="0"/>
            </a:endParaRPr>
          </a:p>
          <a:p>
            <a:r>
              <a:rPr lang="en-US" sz="2600" dirty="0">
                <a:solidFill>
                  <a:srgbClr val="003C65"/>
                </a:solidFill>
                <a:latin typeface="Verdana" panose="020B0604030504040204" pitchFamily="34" charset="0"/>
                <a:ea typeface="Verdana" panose="020B0604030504040204" pitchFamily="34" charset="0"/>
                <a:cs typeface="Arial" panose="020B0604020202020204" pitchFamily="34" charset="0"/>
              </a:rPr>
              <a:t>No new codes were identified during the review of the final set of transcripts, thus no additional interviews were performed</a:t>
            </a:r>
          </a:p>
          <a:p>
            <a:endParaRPr lang="en-US" sz="2600" dirty="0">
              <a:solidFill>
                <a:srgbClr val="003C65"/>
              </a:solidFill>
              <a:latin typeface="Verdana" panose="020B0604030504040204" pitchFamily="34" charset="0"/>
              <a:ea typeface="Verdana" panose="020B0604030504040204" pitchFamily="34" charset="0"/>
              <a:cs typeface="Arial" panose="020B0604020202020204" pitchFamily="34" charset="0"/>
            </a:endParaRPr>
          </a:p>
          <a:p>
            <a:r>
              <a:rPr lang="en-US" sz="2600" dirty="0">
                <a:solidFill>
                  <a:srgbClr val="003C65"/>
                </a:solidFill>
                <a:latin typeface="Verdana" panose="020B0604030504040204" pitchFamily="34" charset="0"/>
                <a:ea typeface="Verdana" panose="020B0604030504040204" pitchFamily="34" charset="0"/>
                <a:cs typeface="Arial" panose="020B0604020202020204" pitchFamily="34" charset="0"/>
              </a:rPr>
              <a:t>Pre-discussion interrater reliability kappa was calculated after each round of coding until kappa was &gt;0.8 for each domain</a:t>
            </a:r>
          </a:p>
        </p:txBody>
      </p:sp>
      <p:sp>
        <p:nvSpPr>
          <p:cNvPr id="8" name="Title 1">
            <a:extLst>
              <a:ext uri="{FF2B5EF4-FFF2-40B4-BE49-F238E27FC236}">
                <a16:creationId xmlns:a16="http://schemas.microsoft.com/office/drawing/2014/main" id="{BD5AC104-A011-B067-5B1B-954CFE231CE6}"/>
              </a:ext>
            </a:extLst>
          </p:cNvPr>
          <p:cNvSpPr txBox="1">
            <a:spLocks/>
          </p:cNvSpPr>
          <p:nvPr/>
        </p:nvSpPr>
        <p:spPr>
          <a:xfrm>
            <a:off x="4435828" y="400568"/>
            <a:ext cx="3320344" cy="764903"/>
          </a:xfrm>
          <a:prstGeom prst="rect">
            <a:avLst/>
          </a:prstGeom>
          <a:ln w="38100">
            <a:solidFill>
              <a:schemeClr val="bg1"/>
            </a:solidFill>
          </a:ln>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200">
                <a:solidFill>
                  <a:srgbClr val="003C65"/>
                </a:solidFill>
                <a:latin typeface="Verdana" panose="020B0604030504040204" pitchFamily="34" charset="0"/>
                <a:ea typeface="Verdana" panose="020B0604030504040204" pitchFamily="34" charset="0"/>
                <a:cs typeface="Arial"/>
              </a:rPr>
              <a:t>Data Analysis</a:t>
            </a:r>
            <a:endParaRPr lang="en-US" sz="3200">
              <a:solidFill>
                <a:srgbClr val="003C65"/>
              </a:solidFill>
              <a:latin typeface="Verdana" panose="020B0604030504040204" pitchFamily="34" charset="0"/>
              <a:ea typeface="Verdana" panose="020B0604030504040204" pitchFamily="34" charset="0"/>
              <a:cs typeface="Arial" panose="020B0604020202020204" pitchFamily="34" charset="0"/>
            </a:endParaRPr>
          </a:p>
        </p:txBody>
      </p:sp>
    </p:spTree>
    <p:extLst>
      <p:ext uri="{BB962C8B-B14F-4D97-AF65-F5344CB8AC3E}">
        <p14:creationId xmlns:p14="http://schemas.microsoft.com/office/powerpoint/2010/main" val="330602151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26016BE-DA7A-7C74-C3E3-431DA85F012B}"/>
              </a:ext>
            </a:extLst>
          </p:cNvPr>
          <p:cNvSpPr/>
          <p:nvPr/>
        </p:nvSpPr>
        <p:spPr>
          <a:xfrm>
            <a:off x="0" y="0"/>
            <a:ext cx="12192000" cy="1566041"/>
          </a:xfrm>
          <a:prstGeom prst="rect">
            <a:avLst/>
          </a:prstGeom>
          <a:solidFill>
            <a:srgbClr val="B0E3E2">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2" name="Title 11">
            <a:extLst>
              <a:ext uri="{FF2B5EF4-FFF2-40B4-BE49-F238E27FC236}">
                <a16:creationId xmlns:a16="http://schemas.microsoft.com/office/drawing/2014/main" id="{84441239-C306-FD6F-1105-F89C3A52DBF0}"/>
              </a:ext>
            </a:extLst>
          </p:cNvPr>
          <p:cNvSpPr>
            <a:spLocks noGrp="1"/>
          </p:cNvSpPr>
          <p:nvPr>
            <p:ph type="title"/>
          </p:nvPr>
        </p:nvSpPr>
        <p:spPr>
          <a:xfrm>
            <a:off x="3370936" y="423435"/>
            <a:ext cx="5450127" cy="719169"/>
          </a:xfrm>
          <a:ln w="38100">
            <a:solidFill>
              <a:schemeClr val="bg1"/>
            </a:solidFill>
          </a:ln>
        </p:spPr>
        <p:txBody>
          <a:bodyPr>
            <a:normAutofit/>
          </a:bodyPr>
          <a:lstStyle/>
          <a:p>
            <a:pPr algn="ctr"/>
            <a:r>
              <a:rPr lang="en-US" sz="3200">
                <a:solidFill>
                  <a:srgbClr val="003C65"/>
                </a:solidFill>
                <a:latin typeface="Verdana" panose="020B0604030504040204" pitchFamily="34" charset="0"/>
                <a:ea typeface="Verdana" panose="020B0604030504040204" pitchFamily="34" charset="0"/>
              </a:rPr>
              <a:t>Patient Characteristics</a:t>
            </a:r>
          </a:p>
        </p:txBody>
      </p:sp>
      <p:graphicFrame>
        <p:nvGraphicFramePr>
          <p:cNvPr id="13" name="Table 12">
            <a:extLst>
              <a:ext uri="{FF2B5EF4-FFF2-40B4-BE49-F238E27FC236}">
                <a16:creationId xmlns:a16="http://schemas.microsoft.com/office/drawing/2014/main" id="{8F485A06-1537-8482-7370-8E03A2FE8B2E}"/>
              </a:ext>
            </a:extLst>
          </p:cNvPr>
          <p:cNvGraphicFramePr>
            <a:graphicFrameLocks noGrp="1"/>
          </p:cNvGraphicFramePr>
          <p:nvPr>
            <p:extLst>
              <p:ext uri="{D42A27DB-BD31-4B8C-83A1-F6EECF244321}">
                <p14:modId xmlns:p14="http://schemas.microsoft.com/office/powerpoint/2010/main" val="1379688127"/>
              </p:ext>
            </p:extLst>
          </p:nvPr>
        </p:nvGraphicFramePr>
        <p:xfrm>
          <a:off x="2257646" y="1864860"/>
          <a:ext cx="7676706" cy="4127247"/>
        </p:xfrm>
        <a:graphic>
          <a:graphicData uri="http://schemas.openxmlformats.org/drawingml/2006/table">
            <a:tbl>
              <a:tblPr firstRow="1" firstCol="1" bandRow="1">
                <a:tableStyleId>{C083E6E3-FA7D-4D7B-A595-EF9225AFEA82}</a:tableStyleId>
              </a:tblPr>
              <a:tblGrid>
                <a:gridCol w="3838353">
                  <a:extLst>
                    <a:ext uri="{9D8B030D-6E8A-4147-A177-3AD203B41FA5}">
                      <a16:colId xmlns:a16="http://schemas.microsoft.com/office/drawing/2014/main" val="1949177859"/>
                    </a:ext>
                  </a:extLst>
                </a:gridCol>
                <a:gridCol w="3838353">
                  <a:extLst>
                    <a:ext uri="{9D8B030D-6E8A-4147-A177-3AD203B41FA5}">
                      <a16:colId xmlns:a16="http://schemas.microsoft.com/office/drawing/2014/main" val="302823485"/>
                    </a:ext>
                  </a:extLst>
                </a:gridCol>
              </a:tblGrid>
              <a:tr h="256287">
                <a:tc>
                  <a:txBody>
                    <a:bodyPr/>
                    <a:lstStyle/>
                    <a:p>
                      <a:pPr marL="0" marR="0">
                        <a:lnSpc>
                          <a:spcPct val="107000"/>
                        </a:lnSpc>
                        <a:spcBef>
                          <a:spcPts val="0"/>
                        </a:spcBef>
                        <a:spcAft>
                          <a:spcPts val="0"/>
                        </a:spcAft>
                      </a:pPr>
                      <a:r>
                        <a:rPr lang="en-US" sz="1600" b="1">
                          <a:solidFill>
                            <a:srgbClr val="003C65"/>
                          </a:solidFill>
                          <a:effectLst/>
                          <a:latin typeface="Arial" panose="020B0604020202020204" pitchFamily="34" charset="0"/>
                          <a:cs typeface="Arial" panose="020B0604020202020204" pitchFamily="34" charset="0"/>
                        </a:rPr>
                        <a:t>Characteristic</a:t>
                      </a:r>
                      <a:endParaRPr lang="en-US" sz="1600">
                        <a:solidFill>
                          <a:srgbClr val="003C65"/>
                        </a:solidFill>
                        <a:effectLst/>
                        <a:latin typeface="Arial" panose="020B0604020202020204" pitchFamily="34" charset="0"/>
                        <a:ea typeface="Verdana" panose="020B0604030504040204" pitchFamily="34" charset="0"/>
                        <a:cs typeface="Arial" panose="020B0604020202020204" pitchFamily="34" charset="0"/>
                      </a:endParaRPr>
                    </a:p>
                  </a:txBody>
                  <a:tcPr marL="66675" marR="66675" marT="0" marB="0"/>
                </a:tc>
                <a:tc>
                  <a:txBody>
                    <a:bodyPr/>
                    <a:lstStyle/>
                    <a:p>
                      <a:pPr marL="0" marR="0" algn="ctr">
                        <a:lnSpc>
                          <a:spcPct val="107000"/>
                        </a:lnSpc>
                        <a:spcBef>
                          <a:spcPts val="0"/>
                        </a:spcBef>
                        <a:spcAft>
                          <a:spcPts val="0"/>
                        </a:spcAft>
                      </a:pPr>
                      <a:r>
                        <a:rPr lang="en-US" sz="1600" b="1">
                          <a:solidFill>
                            <a:srgbClr val="003C65"/>
                          </a:solidFill>
                          <a:effectLst/>
                          <a:latin typeface="Arial" panose="020B0604020202020204" pitchFamily="34" charset="0"/>
                          <a:cs typeface="Arial" panose="020B0604020202020204" pitchFamily="34" charset="0"/>
                        </a:rPr>
                        <a:t>n (%)</a:t>
                      </a:r>
                      <a:endParaRPr lang="en-US" sz="1600">
                        <a:solidFill>
                          <a:srgbClr val="003C65"/>
                        </a:solidFill>
                        <a:effectLst/>
                        <a:latin typeface="Arial" panose="020B0604020202020204" pitchFamily="34" charset="0"/>
                        <a:ea typeface="Verdana" panose="020B0604030504040204" pitchFamily="34" charset="0"/>
                        <a:cs typeface="Arial" panose="020B0604020202020204" pitchFamily="34" charset="0"/>
                      </a:endParaRPr>
                    </a:p>
                  </a:txBody>
                  <a:tcPr marL="66675" marR="66675" marT="0" marB="0"/>
                </a:tc>
                <a:extLst>
                  <a:ext uri="{0D108BD9-81ED-4DB2-BD59-A6C34878D82A}">
                    <a16:rowId xmlns:a16="http://schemas.microsoft.com/office/drawing/2014/main" val="2749184568"/>
                  </a:ext>
                </a:extLst>
              </a:tr>
              <a:tr h="225208">
                <a:tc>
                  <a:txBody>
                    <a:bodyPr/>
                    <a:lstStyle/>
                    <a:p>
                      <a:pPr marL="0" marR="0">
                        <a:lnSpc>
                          <a:spcPct val="107000"/>
                        </a:lnSpc>
                        <a:spcBef>
                          <a:spcPts val="0"/>
                        </a:spcBef>
                        <a:spcAft>
                          <a:spcPts val="0"/>
                        </a:spcAft>
                      </a:pPr>
                      <a:r>
                        <a:rPr lang="en-US" sz="1600" b="1">
                          <a:solidFill>
                            <a:srgbClr val="003C65"/>
                          </a:solidFill>
                          <a:effectLst/>
                          <a:latin typeface="Arial" panose="020B0604020202020204" pitchFamily="34" charset="0"/>
                          <a:cs typeface="Arial" panose="020B0604020202020204" pitchFamily="34" charset="0"/>
                        </a:rPr>
                        <a:t>Age, mean (SD)</a:t>
                      </a:r>
                      <a:endParaRPr lang="en-US" sz="1600">
                        <a:solidFill>
                          <a:srgbClr val="003C65"/>
                        </a:solidFill>
                        <a:effectLst/>
                        <a:latin typeface="Arial" panose="020B0604020202020204" pitchFamily="34" charset="0"/>
                        <a:ea typeface="Verdana" panose="020B0604030504040204" pitchFamily="34" charset="0"/>
                        <a:cs typeface="Arial" panose="020B0604020202020204" pitchFamily="34" charset="0"/>
                      </a:endParaRPr>
                    </a:p>
                  </a:txBody>
                  <a:tcPr marL="66675" marR="66675" marT="0" marB="0"/>
                </a:tc>
                <a:tc>
                  <a:txBody>
                    <a:bodyPr/>
                    <a:lstStyle/>
                    <a:p>
                      <a:pPr marL="0" marR="0" algn="ctr">
                        <a:lnSpc>
                          <a:spcPct val="107000"/>
                        </a:lnSpc>
                        <a:spcBef>
                          <a:spcPts val="0"/>
                        </a:spcBef>
                        <a:spcAft>
                          <a:spcPts val="0"/>
                        </a:spcAft>
                      </a:pPr>
                      <a:r>
                        <a:rPr lang="en-US" sz="1600">
                          <a:solidFill>
                            <a:srgbClr val="003C65"/>
                          </a:solidFill>
                          <a:effectLst/>
                          <a:latin typeface="Arial" panose="020B0604020202020204" pitchFamily="34" charset="0"/>
                          <a:cs typeface="Arial" panose="020B0604020202020204" pitchFamily="34" charset="0"/>
                        </a:rPr>
                        <a:t>41.9 (10.7)</a:t>
                      </a:r>
                      <a:endParaRPr lang="en-US" sz="1600">
                        <a:solidFill>
                          <a:srgbClr val="003C65"/>
                        </a:solidFill>
                        <a:effectLst/>
                        <a:latin typeface="Arial" panose="020B0604020202020204" pitchFamily="34" charset="0"/>
                        <a:ea typeface="Verdana" panose="020B0604030504040204" pitchFamily="34" charset="0"/>
                        <a:cs typeface="Arial" panose="020B0604020202020204" pitchFamily="34" charset="0"/>
                      </a:endParaRPr>
                    </a:p>
                  </a:txBody>
                  <a:tcPr marL="66675" marR="66675" marT="0" marB="0" anchor="ctr"/>
                </a:tc>
                <a:extLst>
                  <a:ext uri="{0D108BD9-81ED-4DB2-BD59-A6C34878D82A}">
                    <a16:rowId xmlns:a16="http://schemas.microsoft.com/office/drawing/2014/main" val="2723064983"/>
                  </a:ext>
                </a:extLst>
              </a:tr>
              <a:tr h="225208">
                <a:tc>
                  <a:txBody>
                    <a:bodyPr/>
                    <a:lstStyle/>
                    <a:p>
                      <a:pPr marL="0" marR="0">
                        <a:lnSpc>
                          <a:spcPct val="107000"/>
                        </a:lnSpc>
                        <a:spcBef>
                          <a:spcPts val="0"/>
                        </a:spcBef>
                        <a:spcAft>
                          <a:spcPts val="0"/>
                        </a:spcAft>
                      </a:pPr>
                      <a:r>
                        <a:rPr lang="en-US" sz="1600" b="1">
                          <a:solidFill>
                            <a:srgbClr val="003C65"/>
                          </a:solidFill>
                          <a:effectLst/>
                          <a:latin typeface="Arial" panose="020B0604020202020204" pitchFamily="34" charset="0"/>
                          <a:cs typeface="Arial" panose="020B0604020202020204" pitchFamily="34" charset="0"/>
                        </a:rPr>
                        <a:t>Gender</a:t>
                      </a:r>
                      <a:endParaRPr lang="en-US" sz="1600">
                        <a:solidFill>
                          <a:srgbClr val="003C65"/>
                        </a:solidFill>
                        <a:effectLst/>
                        <a:latin typeface="Arial" panose="020B0604020202020204" pitchFamily="34" charset="0"/>
                        <a:ea typeface="Verdana" panose="020B0604030504040204" pitchFamily="34" charset="0"/>
                        <a:cs typeface="Arial" panose="020B0604020202020204" pitchFamily="34" charset="0"/>
                      </a:endParaRPr>
                    </a:p>
                  </a:txBody>
                  <a:tcPr marL="66675" marR="66675" marT="0" marB="0"/>
                </a:tc>
                <a:tc>
                  <a:txBody>
                    <a:bodyPr/>
                    <a:lstStyle/>
                    <a:p>
                      <a:pPr marL="0" marR="0" algn="ctr">
                        <a:lnSpc>
                          <a:spcPct val="107000"/>
                        </a:lnSpc>
                        <a:spcBef>
                          <a:spcPts val="0"/>
                        </a:spcBef>
                        <a:spcAft>
                          <a:spcPts val="0"/>
                        </a:spcAft>
                      </a:pPr>
                      <a:r>
                        <a:rPr lang="en-US" sz="1600">
                          <a:solidFill>
                            <a:srgbClr val="003C65"/>
                          </a:solidFill>
                          <a:effectLst/>
                          <a:latin typeface="Arial" panose="020B0604020202020204" pitchFamily="34" charset="0"/>
                          <a:cs typeface="Arial" panose="020B0604020202020204" pitchFamily="34" charset="0"/>
                        </a:rPr>
                        <a:t> </a:t>
                      </a:r>
                      <a:endParaRPr lang="en-US" sz="1600">
                        <a:solidFill>
                          <a:srgbClr val="003C65"/>
                        </a:solidFill>
                        <a:effectLst/>
                        <a:latin typeface="Arial" panose="020B0604020202020204" pitchFamily="34" charset="0"/>
                        <a:ea typeface="Verdana" panose="020B0604030504040204" pitchFamily="34" charset="0"/>
                        <a:cs typeface="Arial" panose="020B0604020202020204" pitchFamily="34" charset="0"/>
                      </a:endParaRPr>
                    </a:p>
                  </a:txBody>
                  <a:tcPr marL="66675" marR="66675" marT="0" marB="0" anchor="ctr"/>
                </a:tc>
                <a:extLst>
                  <a:ext uri="{0D108BD9-81ED-4DB2-BD59-A6C34878D82A}">
                    <a16:rowId xmlns:a16="http://schemas.microsoft.com/office/drawing/2014/main" val="3926534586"/>
                  </a:ext>
                </a:extLst>
              </a:tr>
              <a:tr h="225208">
                <a:tc>
                  <a:txBody>
                    <a:bodyPr/>
                    <a:lstStyle/>
                    <a:p>
                      <a:pPr marL="0" marR="0">
                        <a:lnSpc>
                          <a:spcPct val="107000"/>
                        </a:lnSpc>
                        <a:spcBef>
                          <a:spcPts val="0"/>
                        </a:spcBef>
                        <a:spcAft>
                          <a:spcPts val="0"/>
                        </a:spcAft>
                      </a:pPr>
                      <a:r>
                        <a:rPr lang="en-US" sz="1600">
                          <a:solidFill>
                            <a:srgbClr val="003C65"/>
                          </a:solidFill>
                          <a:effectLst/>
                          <a:latin typeface="Arial" panose="020B0604020202020204" pitchFamily="34" charset="0"/>
                          <a:cs typeface="Arial" panose="020B0604020202020204" pitchFamily="34" charset="0"/>
                        </a:rPr>
                        <a:t>  Female</a:t>
                      </a:r>
                      <a:endParaRPr lang="en-US" sz="1600">
                        <a:solidFill>
                          <a:srgbClr val="003C65"/>
                        </a:solidFill>
                        <a:effectLst/>
                        <a:latin typeface="Arial" panose="020B0604020202020204" pitchFamily="34" charset="0"/>
                        <a:ea typeface="Verdana" panose="020B0604030504040204" pitchFamily="34" charset="0"/>
                        <a:cs typeface="Arial" panose="020B0604020202020204" pitchFamily="34" charset="0"/>
                      </a:endParaRPr>
                    </a:p>
                  </a:txBody>
                  <a:tcPr marL="66675" marR="66675" marT="0" marB="0"/>
                </a:tc>
                <a:tc>
                  <a:txBody>
                    <a:bodyPr/>
                    <a:lstStyle/>
                    <a:p>
                      <a:pPr marL="0" marR="0" algn="ctr">
                        <a:lnSpc>
                          <a:spcPct val="107000"/>
                        </a:lnSpc>
                        <a:spcBef>
                          <a:spcPts val="0"/>
                        </a:spcBef>
                        <a:spcAft>
                          <a:spcPts val="0"/>
                        </a:spcAft>
                      </a:pPr>
                      <a:r>
                        <a:rPr lang="en-US" sz="1600">
                          <a:solidFill>
                            <a:srgbClr val="003C65"/>
                          </a:solidFill>
                          <a:effectLst/>
                          <a:latin typeface="Arial" panose="020B0604020202020204" pitchFamily="34" charset="0"/>
                          <a:cs typeface="Arial" panose="020B0604020202020204" pitchFamily="34" charset="0"/>
                        </a:rPr>
                        <a:t>7 (29.2)</a:t>
                      </a:r>
                      <a:endParaRPr lang="en-US" sz="1600">
                        <a:solidFill>
                          <a:srgbClr val="003C65"/>
                        </a:solidFill>
                        <a:effectLst/>
                        <a:latin typeface="Arial" panose="020B0604020202020204" pitchFamily="34" charset="0"/>
                        <a:ea typeface="Verdana" panose="020B0604030504040204" pitchFamily="34" charset="0"/>
                        <a:cs typeface="Arial" panose="020B0604020202020204" pitchFamily="34" charset="0"/>
                      </a:endParaRPr>
                    </a:p>
                  </a:txBody>
                  <a:tcPr marL="66675" marR="66675" marT="0" marB="0" anchor="ctr"/>
                </a:tc>
                <a:extLst>
                  <a:ext uri="{0D108BD9-81ED-4DB2-BD59-A6C34878D82A}">
                    <a16:rowId xmlns:a16="http://schemas.microsoft.com/office/drawing/2014/main" val="974026824"/>
                  </a:ext>
                </a:extLst>
              </a:tr>
              <a:tr h="225208">
                <a:tc>
                  <a:txBody>
                    <a:bodyPr/>
                    <a:lstStyle/>
                    <a:p>
                      <a:pPr marL="0" marR="0">
                        <a:lnSpc>
                          <a:spcPct val="107000"/>
                        </a:lnSpc>
                        <a:spcBef>
                          <a:spcPts val="0"/>
                        </a:spcBef>
                        <a:spcAft>
                          <a:spcPts val="0"/>
                        </a:spcAft>
                      </a:pPr>
                      <a:r>
                        <a:rPr lang="en-US" sz="1600">
                          <a:solidFill>
                            <a:srgbClr val="003C65"/>
                          </a:solidFill>
                          <a:effectLst/>
                          <a:latin typeface="Arial" panose="020B0604020202020204" pitchFamily="34" charset="0"/>
                          <a:cs typeface="Arial" panose="020B0604020202020204" pitchFamily="34" charset="0"/>
                        </a:rPr>
                        <a:t>  Male</a:t>
                      </a:r>
                      <a:endParaRPr lang="en-US" sz="1600">
                        <a:solidFill>
                          <a:srgbClr val="003C65"/>
                        </a:solidFill>
                        <a:effectLst/>
                        <a:latin typeface="Arial" panose="020B0604020202020204" pitchFamily="34" charset="0"/>
                        <a:ea typeface="Verdana" panose="020B0604030504040204" pitchFamily="34" charset="0"/>
                        <a:cs typeface="Arial" panose="020B0604020202020204" pitchFamily="34" charset="0"/>
                      </a:endParaRPr>
                    </a:p>
                  </a:txBody>
                  <a:tcPr marL="66675" marR="66675" marT="0" marB="0"/>
                </a:tc>
                <a:tc>
                  <a:txBody>
                    <a:bodyPr/>
                    <a:lstStyle/>
                    <a:p>
                      <a:pPr marL="0" marR="0" algn="ctr">
                        <a:lnSpc>
                          <a:spcPct val="107000"/>
                        </a:lnSpc>
                        <a:spcBef>
                          <a:spcPts val="0"/>
                        </a:spcBef>
                        <a:spcAft>
                          <a:spcPts val="0"/>
                        </a:spcAft>
                      </a:pPr>
                      <a:r>
                        <a:rPr lang="en-US" sz="1600">
                          <a:solidFill>
                            <a:srgbClr val="003C65"/>
                          </a:solidFill>
                          <a:effectLst/>
                          <a:latin typeface="Arial" panose="020B0604020202020204" pitchFamily="34" charset="0"/>
                          <a:cs typeface="Arial" panose="020B0604020202020204" pitchFamily="34" charset="0"/>
                        </a:rPr>
                        <a:t>17 (70.8)</a:t>
                      </a:r>
                      <a:endParaRPr lang="en-US" sz="1600">
                        <a:solidFill>
                          <a:srgbClr val="003C65"/>
                        </a:solidFill>
                        <a:effectLst/>
                        <a:latin typeface="Arial" panose="020B0604020202020204" pitchFamily="34" charset="0"/>
                        <a:ea typeface="Verdana" panose="020B0604030504040204" pitchFamily="34" charset="0"/>
                        <a:cs typeface="Arial" panose="020B0604020202020204" pitchFamily="34" charset="0"/>
                      </a:endParaRPr>
                    </a:p>
                  </a:txBody>
                  <a:tcPr marL="66675" marR="66675" marT="0" marB="0" anchor="ctr"/>
                </a:tc>
                <a:extLst>
                  <a:ext uri="{0D108BD9-81ED-4DB2-BD59-A6C34878D82A}">
                    <a16:rowId xmlns:a16="http://schemas.microsoft.com/office/drawing/2014/main" val="1026792661"/>
                  </a:ext>
                </a:extLst>
              </a:tr>
              <a:tr h="225208">
                <a:tc>
                  <a:txBody>
                    <a:bodyPr/>
                    <a:lstStyle/>
                    <a:p>
                      <a:pPr marL="0" marR="0">
                        <a:lnSpc>
                          <a:spcPct val="107000"/>
                        </a:lnSpc>
                        <a:spcBef>
                          <a:spcPts val="0"/>
                        </a:spcBef>
                        <a:spcAft>
                          <a:spcPts val="0"/>
                        </a:spcAft>
                      </a:pPr>
                      <a:r>
                        <a:rPr lang="en-US" sz="1600" b="1">
                          <a:solidFill>
                            <a:srgbClr val="003C65"/>
                          </a:solidFill>
                          <a:effectLst/>
                          <a:latin typeface="Arial" panose="020B0604020202020204" pitchFamily="34" charset="0"/>
                          <a:cs typeface="Arial" panose="020B0604020202020204" pitchFamily="34" charset="0"/>
                        </a:rPr>
                        <a:t>Race</a:t>
                      </a:r>
                      <a:endParaRPr lang="en-US" sz="1600">
                        <a:solidFill>
                          <a:srgbClr val="003C65"/>
                        </a:solidFill>
                        <a:effectLst/>
                        <a:latin typeface="Arial" panose="020B0604020202020204" pitchFamily="34" charset="0"/>
                        <a:ea typeface="Verdana" panose="020B0604030504040204" pitchFamily="34" charset="0"/>
                        <a:cs typeface="Arial" panose="020B0604020202020204" pitchFamily="34" charset="0"/>
                      </a:endParaRPr>
                    </a:p>
                  </a:txBody>
                  <a:tcPr marL="66675" marR="66675" marT="0" marB="0"/>
                </a:tc>
                <a:tc>
                  <a:txBody>
                    <a:bodyPr/>
                    <a:lstStyle/>
                    <a:p>
                      <a:pPr marL="0" marR="0" algn="ctr">
                        <a:lnSpc>
                          <a:spcPct val="107000"/>
                        </a:lnSpc>
                        <a:spcBef>
                          <a:spcPts val="0"/>
                        </a:spcBef>
                        <a:spcAft>
                          <a:spcPts val="0"/>
                        </a:spcAft>
                      </a:pPr>
                      <a:r>
                        <a:rPr lang="en-US" sz="1600">
                          <a:solidFill>
                            <a:srgbClr val="003C65"/>
                          </a:solidFill>
                          <a:effectLst/>
                          <a:latin typeface="Arial" panose="020B0604020202020204" pitchFamily="34" charset="0"/>
                          <a:cs typeface="Arial" panose="020B0604020202020204" pitchFamily="34" charset="0"/>
                        </a:rPr>
                        <a:t> </a:t>
                      </a:r>
                      <a:endParaRPr lang="en-US" sz="1600">
                        <a:solidFill>
                          <a:srgbClr val="003C65"/>
                        </a:solidFill>
                        <a:effectLst/>
                        <a:latin typeface="Arial" panose="020B0604020202020204" pitchFamily="34" charset="0"/>
                        <a:ea typeface="Verdana" panose="020B0604030504040204" pitchFamily="34" charset="0"/>
                        <a:cs typeface="Arial" panose="020B0604020202020204" pitchFamily="34" charset="0"/>
                      </a:endParaRPr>
                    </a:p>
                  </a:txBody>
                  <a:tcPr marL="66675" marR="66675" marT="0" marB="0" anchor="ctr"/>
                </a:tc>
                <a:extLst>
                  <a:ext uri="{0D108BD9-81ED-4DB2-BD59-A6C34878D82A}">
                    <a16:rowId xmlns:a16="http://schemas.microsoft.com/office/drawing/2014/main" val="1092221170"/>
                  </a:ext>
                </a:extLst>
              </a:tr>
              <a:tr h="225208">
                <a:tc>
                  <a:txBody>
                    <a:bodyPr/>
                    <a:lstStyle/>
                    <a:p>
                      <a:pPr marL="0" marR="0">
                        <a:lnSpc>
                          <a:spcPct val="107000"/>
                        </a:lnSpc>
                        <a:spcBef>
                          <a:spcPts val="0"/>
                        </a:spcBef>
                        <a:spcAft>
                          <a:spcPts val="0"/>
                        </a:spcAft>
                      </a:pPr>
                      <a:r>
                        <a:rPr lang="en-US" sz="1600">
                          <a:solidFill>
                            <a:srgbClr val="003C65"/>
                          </a:solidFill>
                          <a:effectLst/>
                          <a:latin typeface="Arial" panose="020B0604020202020204" pitchFamily="34" charset="0"/>
                          <a:cs typeface="Arial" panose="020B0604020202020204" pitchFamily="34" charset="0"/>
                        </a:rPr>
                        <a:t>  American Indian or Alaskan Native</a:t>
                      </a:r>
                      <a:endParaRPr lang="en-US" sz="1600">
                        <a:solidFill>
                          <a:srgbClr val="003C65"/>
                        </a:solidFill>
                        <a:effectLst/>
                        <a:latin typeface="Arial" panose="020B0604020202020204" pitchFamily="34" charset="0"/>
                        <a:ea typeface="Verdana" panose="020B0604030504040204" pitchFamily="34" charset="0"/>
                        <a:cs typeface="Arial" panose="020B0604020202020204" pitchFamily="34" charset="0"/>
                      </a:endParaRPr>
                    </a:p>
                  </a:txBody>
                  <a:tcPr marL="66675" marR="66675" marT="0" marB="0"/>
                </a:tc>
                <a:tc>
                  <a:txBody>
                    <a:bodyPr/>
                    <a:lstStyle/>
                    <a:p>
                      <a:pPr marL="0" marR="0" algn="ctr">
                        <a:lnSpc>
                          <a:spcPct val="107000"/>
                        </a:lnSpc>
                        <a:spcBef>
                          <a:spcPts val="0"/>
                        </a:spcBef>
                        <a:spcAft>
                          <a:spcPts val="0"/>
                        </a:spcAft>
                      </a:pPr>
                      <a:r>
                        <a:rPr lang="en-US" sz="1600">
                          <a:solidFill>
                            <a:srgbClr val="003C65"/>
                          </a:solidFill>
                          <a:effectLst/>
                          <a:latin typeface="Arial" panose="020B0604020202020204" pitchFamily="34" charset="0"/>
                          <a:cs typeface="Arial" panose="020B0604020202020204" pitchFamily="34" charset="0"/>
                        </a:rPr>
                        <a:t>1 (4.2)</a:t>
                      </a:r>
                      <a:endParaRPr lang="en-US" sz="1600">
                        <a:solidFill>
                          <a:srgbClr val="003C65"/>
                        </a:solidFill>
                        <a:effectLst/>
                        <a:latin typeface="Arial" panose="020B0604020202020204" pitchFamily="34" charset="0"/>
                        <a:ea typeface="Verdana" panose="020B0604030504040204" pitchFamily="34" charset="0"/>
                        <a:cs typeface="Arial" panose="020B0604020202020204" pitchFamily="34" charset="0"/>
                      </a:endParaRPr>
                    </a:p>
                  </a:txBody>
                  <a:tcPr marL="66675" marR="66675" marT="0" marB="0" anchor="ctr"/>
                </a:tc>
                <a:extLst>
                  <a:ext uri="{0D108BD9-81ED-4DB2-BD59-A6C34878D82A}">
                    <a16:rowId xmlns:a16="http://schemas.microsoft.com/office/drawing/2014/main" val="3328807269"/>
                  </a:ext>
                </a:extLst>
              </a:tr>
              <a:tr h="225208">
                <a:tc>
                  <a:txBody>
                    <a:bodyPr/>
                    <a:lstStyle/>
                    <a:p>
                      <a:pPr marL="0" marR="0">
                        <a:lnSpc>
                          <a:spcPct val="107000"/>
                        </a:lnSpc>
                        <a:spcBef>
                          <a:spcPts val="0"/>
                        </a:spcBef>
                        <a:spcAft>
                          <a:spcPts val="0"/>
                        </a:spcAft>
                      </a:pPr>
                      <a:r>
                        <a:rPr lang="en-US" sz="1600">
                          <a:solidFill>
                            <a:srgbClr val="003C65"/>
                          </a:solidFill>
                          <a:effectLst/>
                          <a:latin typeface="Arial" panose="020B0604020202020204" pitchFamily="34" charset="0"/>
                          <a:cs typeface="Arial" panose="020B0604020202020204" pitchFamily="34" charset="0"/>
                        </a:rPr>
                        <a:t>  African American or Black</a:t>
                      </a:r>
                      <a:endParaRPr lang="en-US" sz="1600">
                        <a:solidFill>
                          <a:srgbClr val="003C65"/>
                        </a:solidFill>
                        <a:effectLst/>
                        <a:latin typeface="Arial" panose="020B0604020202020204" pitchFamily="34" charset="0"/>
                        <a:ea typeface="Verdana" panose="020B0604030504040204" pitchFamily="34" charset="0"/>
                        <a:cs typeface="Arial" panose="020B0604020202020204" pitchFamily="34" charset="0"/>
                      </a:endParaRPr>
                    </a:p>
                  </a:txBody>
                  <a:tcPr marL="66675" marR="66675" marT="0" marB="0"/>
                </a:tc>
                <a:tc>
                  <a:txBody>
                    <a:bodyPr/>
                    <a:lstStyle/>
                    <a:p>
                      <a:pPr marL="0" marR="0" algn="ctr">
                        <a:lnSpc>
                          <a:spcPct val="107000"/>
                        </a:lnSpc>
                        <a:spcBef>
                          <a:spcPts val="0"/>
                        </a:spcBef>
                        <a:spcAft>
                          <a:spcPts val="0"/>
                        </a:spcAft>
                      </a:pPr>
                      <a:r>
                        <a:rPr lang="en-US" sz="1600">
                          <a:solidFill>
                            <a:srgbClr val="003C65"/>
                          </a:solidFill>
                          <a:effectLst/>
                          <a:latin typeface="Arial" panose="020B0604020202020204" pitchFamily="34" charset="0"/>
                          <a:cs typeface="Arial" panose="020B0604020202020204" pitchFamily="34" charset="0"/>
                        </a:rPr>
                        <a:t>5 (20.8)</a:t>
                      </a:r>
                      <a:endParaRPr lang="en-US" sz="1600">
                        <a:solidFill>
                          <a:srgbClr val="003C65"/>
                        </a:solidFill>
                        <a:effectLst/>
                        <a:latin typeface="Arial" panose="020B0604020202020204" pitchFamily="34" charset="0"/>
                        <a:ea typeface="Verdana" panose="020B0604030504040204" pitchFamily="34" charset="0"/>
                        <a:cs typeface="Arial" panose="020B0604020202020204" pitchFamily="34" charset="0"/>
                      </a:endParaRPr>
                    </a:p>
                  </a:txBody>
                  <a:tcPr marL="66675" marR="66675" marT="0" marB="0" anchor="ctr"/>
                </a:tc>
                <a:extLst>
                  <a:ext uri="{0D108BD9-81ED-4DB2-BD59-A6C34878D82A}">
                    <a16:rowId xmlns:a16="http://schemas.microsoft.com/office/drawing/2014/main" val="3406392083"/>
                  </a:ext>
                </a:extLst>
              </a:tr>
              <a:tr h="225208">
                <a:tc>
                  <a:txBody>
                    <a:bodyPr/>
                    <a:lstStyle/>
                    <a:p>
                      <a:pPr marL="0" marR="0">
                        <a:lnSpc>
                          <a:spcPct val="107000"/>
                        </a:lnSpc>
                        <a:spcBef>
                          <a:spcPts val="0"/>
                        </a:spcBef>
                        <a:spcAft>
                          <a:spcPts val="0"/>
                        </a:spcAft>
                      </a:pPr>
                      <a:r>
                        <a:rPr lang="en-US" sz="1600">
                          <a:solidFill>
                            <a:srgbClr val="003C65"/>
                          </a:solidFill>
                          <a:effectLst/>
                          <a:latin typeface="Arial" panose="020B0604020202020204" pitchFamily="34" charset="0"/>
                          <a:cs typeface="Arial" panose="020B0604020202020204" pitchFamily="34" charset="0"/>
                        </a:rPr>
                        <a:t>  White</a:t>
                      </a:r>
                      <a:endParaRPr lang="en-US" sz="1600">
                        <a:solidFill>
                          <a:srgbClr val="003C65"/>
                        </a:solidFill>
                        <a:effectLst/>
                        <a:latin typeface="Arial" panose="020B0604020202020204" pitchFamily="34" charset="0"/>
                        <a:ea typeface="Verdana" panose="020B0604030504040204" pitchFamily="34" charset="0"/>
                        <a:cs typeface="Arial" panose="020B0604020202020204" pitchFamily="34" charset="0"/>
                      </a:endParaRPr>
                    </a:p>
                  </a:txBody>
                  <a:tcPr marL="66675" marR="66675" marT="0" marB="0"/>
                </a:tc>
                <a:tc>
                  <a:txBody>
                    <a:bodyPr/>
                    <a:lstStyle/>
                    <a:p>
                      <a:pPr marL="0" marR="0" algn="ctr">
                        <a:lnSpc>
                          <a:spcPct val="107000"/>
                        </a:lnSpc>
                        <a:spcBef>
                          <a:spcPts val="0"/>
                        </a:spcBef>
                        <a:spcAft>
                          <a:spcPts val="0"/>
                        </a:spcAft>
                      </a:pPr>
                      <a:r>
                        <a:rPr lang="en-US" sz="1600">
                          <a:solidFill>
                            <a:srgbClr val="003C65"/>
                          </a:solidFill>
                          <a:effectLst/>
                          <a:latin typeface="Arial" panose="020B0604020202020204" pitchFamily="34" charset="0"/>
                          <a:cs typeface="Arial" panose="020B0604020202020204" pitchFamily="34" charset="0"/>
                        </a:rPr>
                        <a:t>14 (58.3)</a:t>
                      </a:r>
                      <a:endParaRPr lang="en-US" sz="1600">
                        <a:solidFill>
                          <a:srgbClr val="003C65"/>
                        </a:solidFill>
                        <a:effectLst/>
                        <a:latin typeface="Arial" panose="020B0604020202020204" pitchFamily="34" charset="0"/>
                        <a:ea typeface="Verdana" panose="020B0604030504040204" pitchFamily="34" charset="0"/>
                        <a:cs typeface="Arial" panose="020B0604020202020204" pitchFamily="34" charset="0"/>
                      </a:endParaRPr>
                    </a:p>
                  </a:txBody>
                  <a:tcPr marL="66675" marR="66675" marT="0" marB="0" anchor="ctr"/>
                </a:tc>
                <a:extLst>
                  <a:ext uri="{0D108BD9-81ED-4DB2-BD59-A6C34878D82A}">
                    <a16:rowId xmlns:a16="http://schemas.microsoft.com/office/drawing/2014/main" val="3862840362"/>
                  </a:ext>
                </a:extLst>
              </a:tr>
              <a:tr h="225208">
                <a:tc>
                  <a:txBody>
                    <a:bodyPr/>
                    <a:lstStyle/>
                    <a:p>
                      <a:pPr marL="0" marR="0">
                        <a:lnSpc>
                          <a:spcPct val="107000"/>
                        </a:lnSpc>
                        <a:spcBef>
                          <a:spcPts val="0"/>
                        </a:spcBef>
                        <a:spcAft>
                          <a:spcPts val="0"/>
                        </a:spcAft>
                      </a:pPr>
                      <a:r>
                        <a:rPr lang="en-US" sz="1600">
                          <a:solidFill>
                            <a:srgbClr val="003C65"/>
                          </a:solidFill>
                          <a:effectLst/>
                          <a:latin typeface="Arial" panose="020B0604020202020204" pitchFamily="34" charset="0"/>
                          <a:cs typeface="Arial" panose="020B0604020202020204" pitchFamily="34" charset="0"/>
                        </a:rPr>
                        <a:t>  Other*</a:t>
                      </a:r>
                      <a:endParaRPr lang="en-US" sz="1600">
                        <a:solidFill>
                          <a:srgbClr val="003C65"/>
                        </a:solidFill>
                        <a:effectLst/>
                        <a:latin typeface="Arial" panose="020B0604020202020204" pitchFamily="34" charset="0"/>
                        <a:ea typeface="Verdana" panose="020B0604030504040204" pitchFamily="34" charset="0"/>
                        <a:cs typeface="Arial" panose="020B0604020202020204" pitchFamily="34" charset="0"/>
                      </a:endParaRPr>
                    </a:p>
                  </a:txBody>
                  <a:tcPr marL="66675" marR="66675" marT="0" marB="0"/>
                </a:tc>
                <a:tc>
                  <a:txBody>
                    <a:bodyPr/>
                    <a:lstStyle/>
                    <a:p>
                      <a:pPr marL="0" marR="0" algn="ctr">
                        <a:lnSpc>
                          <a:spcPct val="107000"/>
                        </a:lnSpc>
                        <a:spcBef>
                          <a:spcPts val="0"/>
                        </a:spcBef>
                        <a:spcAft>
                          <a:spcPts val="0"/>
                        </a:spcAft>
                      </a:pPr>
                      <a:r>
                        <a:rPr lang="en-US" sz="1600">
                          <a:solidFill>
                            <a:srgbClr val="003C65"/>
                          </a:solidFill>
                          <a:effectLst/>
                          <a:latin typeface="Arial" panose="020B0604020202020204" pitchFamily="34" charset="0"/>
                          <a:cs typeface="Arial" panose="020B0604020202020204" pitchFamily="34" charset="0"/>
                        </a:rPr>
                        <a:t>4 (16.7)</a:t>
                      </a:r>
                      <a:endParaRPr lang="en-US" sz="1600">
                        <a:solidFill>
                          <a:srgbClr val="003C65"/>
                        </a:solidFill>
                        <a:effectLst/>
                        <a:latin typeface="Arial" panose="020B0604020202020204" pitchFamily="34" charset="0"/>
                        <a:ea typeface="Verdana" panose="020B0604030504040204" pitchFamily="34" charset="0"/>
                        <a:cs typeface="Arial" panose="020B0604020202020204" pitchFamily="34" charset="0"/>
                      </a:endParaRPr>
                    </a:p>
                  </a:txBody>
                  <a:tcPr marL="66675" marR="66675" marT="0" marB="0" anchor="ctr"/>
                </a:tc>
                <a:extLst>
                  <a:ext uri="{0D108BD9-81ED-4DB2-BD59-A6C34878D82A}">
                    <a16:rowId xmlns:a16="http://schemas.microsoft.com/office/drawing/2014/main" val="312342141"/>
                  </a:ext>
                </a:extLst>
              </a:tr>
              <a:tr h="225208">
                <a:tc>
                  <a:txBody>
                    <a:bodyPr/>
                    <a:lstStyle/>
                    <a:p>
                      <a:pPr marL="0" marR="0">
                        <a:lnSpc>
                          <a:spcPct val="107000"/>
                        </a:lnSpc>
                        <a:spcBef>
                          <a:spcPts val="0"/>
                        </a:spcBef>
                        <a:spcAft>
                          <a:spcPts val="0"/>
                        </a:spcAft>
                      </a:pPr>
                      <a:r>
                        <a:rPr lang="en-US" sz="1600" b="1">
                          <a:solidFill>
                            <a:srgbClr val="003C65"/>
                          </a:solidFill>
                          <a:effectLst/>
                          <a:latin typeface="Arial" panose="020B0604020202020204" pitchFamily="34" charset="0"/>
                          <a:cs typeface="Arial" panose="020B0604020202020204" pitchFamily="34" charset="0"/>
                        </a:rPr>
                        <a:t>Ethnicity</a:t>
                      </a:r>
                      <a:endParaRPr lang="en-US" sz="1600">
                        <a:solidFill>
                          <a:srgbClr val="003C65"/>
                        </a:solidFill>
                        <a:effectLst/>
                        <a:latin typeface="Arial" panose="020B0604020202020204" pitchFamily="34" charset="0"/>
                        <a:ea typeface="Verdana" panose="020B0604030504040204" pitchFamily="34" charset="0"/>
                        <a:cs typeface="Arial" panose="020B0604020202020204" pitchFamily="34" charset="0"/>
                      </a:endParaRPr>
                    </a:p>
                  </a:txBody>
                  <a:tcPr marL="66675" marR="66675" marT="0" marB="0"/>
                </a:tc>
                <a:tc>
                  <a:txBody>
                    <a:bodyPr/>
                    <a:lstStyle/>
                    <a:p>
                      <a:pPr marL="0" marR="0" algn="ctr">
                        <a:lnSpc>
                          <a:spcPct val="107000"/>
                        </a:lnSpc>
                        <a:spcBef>
                          <a:spcPts val="0"/>
                        </a:spcBef>
                        <a:spcAft>
                          <a:spcPts val="0"/>
                        </a:spcAft>
                      </a:pPr>
                      <a:r>
                        <a:rPr lang="en-US" sz="1600">
                          <a:solidFill>
                            <a:srgbClr val="003C65"/>
                          </a:solidFill>
                          <a:effectLst/>
                          <a:latin typeface="Arial" panose="020B0604020202020204" pitchFamily="34" charset="0"/>
                          <a:cs typeface="Arial" panose="020B0604020202020204" pitchFamily="34" charset="0"/>
                        </a:rPr>
                        <a:t> </a:t>
                      </a:r>
                      <a:endParaRPr lang="en-US" sz="1600">
                        <a:solidFill>
                          <a:srgbClr val="003C65"/>
                        </a:solidFill>
                        <a:effectLst/>
                        <a:latin typeface="Arial" panose="020B0604020202020204" pitchFamily="34" charset="0"/>
                        <a:ea typeface="Verdana" panose="020B0604030504040204" pitchFamily="34" charset="0"/>
                        <a:cs typeface="Arial" panose="020B0604020202020204" pitchFamily="34" charset="0"/>
                      </a:endParaRPr>
                    </a:p>
                  </a:txBody>
                  <a:tcPr marL="66675" marR="66675" marT="0" marB="0" anchor="ctr"/>
                </a:tc>
                <a:extLst>
                  <a:ext uri="{0D108BD9-81ED-4DB2-BD59-A6C34878D82A}">
                    <a16:rowId xmlns:a16="http://schemas.microsoft.com/office/drawing/2014/main" val="756564367"/>
                  </a:ext>
                </a:extLst>
              </a:tr>
              <a:tr h="225208">
                <a:tc>
                  <a:txBody>
                    <a:bodyPr/>
                    <a:lstStyle/>
                    <a:p>
                      <a:pPr marL="0" marR="0">
                        <a:lnSpc>
                          <a:spcPct val="107000"/>
                        </a:lnSpc>
                        <a:spcBef>
                          <a:spcPts val="0"/>
                        </a:spcBef>
                        <a:spcAft>
                          <a:spcPts val="0"/>
                        </a:spcAft>
                      </a:pPr>
                      <a:r>
                        <a:rPr lang="en-US" sz="1600">
                          <a:solidFill>
                            <a:srgbClr val="003C65"/>
                          </a:solidFill>
                          <a:effectLst/>
                          <a:latin typeface="Arial" panose="020B0604020202020204" pitchFamily="34" charset="0"/>
                          <a:cs typeface="Arial" panose="020B0604020202020204" pitchFamily="34" charset="0"/>
                        </a:rPr>
                        <a:t>  Hispanic or Latinx</a:t>
                      </a:r>
                      <a:endParaRPr lang="en-US" sz="1600">
                        <a:solidFill>
                          <a:srgbClr val="003C65"/>
                        </a:solidFill>
                        <a:effectLst/>
                        <a:latin typeface="Arial" panose="020B0604020202020204" pitchFamily="34" charset="0"/>
                        <a:ea typeface="Verdana" panose="020B0604030504040204" pitchFamily="34" charset="0"/>
                        <a:cs typeface="Arial" panose="020B0604020202020204" pitchFamily="34" charset="0"/>
                      </a:endParaRPr>
                    </a:p>
                  </a:txBody>
                  <a:tcPr marL="66675" marR="66675" marT="0" marB="0"/>
                </a:tc>
                <a:tc>
                  <a:txBody>
                    <a:bodyPr/>
                    <a:lstStyle/>
                    <a:p>
                      <a:pPr marL="0" marR="0" algn="ctr">
                        <a:lnSpc>
                          <a:spcPct val="107000"/>
                        </a:lnSpc>
                        <a:spcBef>
                          <a:spcPts val="0"/>
                        </a:spcBef>
                        <a:spcAft>
                          <a:spcPts val="0"/>
                        </a:spcAft>
                      </a:pPr>
                      <a:r>
                        <a:rPr lang="en-US" sz="1600">
                          <a:solidFill>
                            <a:srgbClr val="003C65"/>
                          </a:solidFill>
                          <a:effectLst/>
                          <a:latin typeface="Arial" panose="020B0604020202020204" pitchFamily="34" charset="0"/>
                          <a:cs typeface="Arial" panose="020B0604020202020204" pitchFamily="34" charset="0"/>
                        </a:rPr>
                        <a:t>8 (33.3)</a:t>
                      </a:r>
                      <a:endParaRPr lang="en-US" sz="1600">
                        <a:solidFill>
                          <a:srgbClr val="003C65"/>
                        </a:solidFill>
                        <a:effectLst/>
                        <a:latin typeface="Arial" panose="020B0604020202020204" pitchFamily="34" charset="0"/>
                        <a:ea typeface="Verdana" panose="020B0604030504040204" pitchFamily="34" charset="0"/>
                        <a:cs typeface="Arial" panose="020B0604020202020204" pitchFamily="34" charset="0"/>
                      </a:endParaRPr>
                    </a:p>
                  </a:txBody>
                  <a:tcPr marL="66675" marR="66675" marT="0" marB="0" anchor="ctr"/>
                </a:tc>
                <a:extLst>
                  <a:ext uri="{0D108BD9-81ED-4DB2-BD59-A6C34878D82A}">
                    <a16:rowId xmlns:a16="http://schemas.microsoft.com/office/drawing/2014/main" val="3951698138"/>
                  </a:ext>
                </a:extLst>
              </a:tr>
              <a:tr h="225208">
                <a:tc>
                  <a:txBody>
                    <a:bodyPr/>
                    <a:lstStyle/>
                    <a:p>
                      <a:pPr marL="0" marR="0">
                        <a:lnSpc>
                          <a:spcPct val="107000"/>
                        </a:lnSpc>
                        <a:spcBef>
                          <a:spcPts val="0"/>
                        </a:spcBef>
                        <a:spcAft>
                          <a:spcPts val="0"/>
                        </a:spcAft>
                      </a:pPr>
                      <a:r>
                        <a:rPr lang="en-US" sz="1600">
                          <a:solidFill>
                            <a:srgbClr val="003C65"/>
                          </a:solidFill>
                          <a:effectLst/>
                          <a:latin typeface="Arial" panose="020B0604020202020204" pitchFamily="34" charset="0"/>
                          <a:cs typeface="Arial" panose="020B0604020202020204" pitchFamily="34" charset="0"/>
                        </a:rPr>
                        <a:t>  Non-Hispanic or Latinx</a:t>
                      </a:r>
                      <a:endParaRPr lang="en-US" sz="1600">
                        <a:solidFill>
                          <a:srgbClr val="003C65"/>
                        </a:solidFill>
                        <a:effectLst/>
                        <a:latin typeface="Arial" panose="020B0604020202020204" pitchFamily="34" charset="0"/>
                        <a:ea typeface="Verdana" panose="020B0604030504040204" pitchFamily="34" charset="0"/>
                        <a:cs typeface="Arial" panose="020B0604020202020204" pitchFamily="34" charset="0"/>
                      </a:endParaRPr>
                    </a:p>
                  </a:txBody>
                  <a:tcPr marL="66675" marR="66675" marT="0" marB="0"/>
                </a:tc>
                <a:tc>
                  <a:txBody>
                    <a:bodyPr/>
                    <a:lstStyle/>
                    <a:p>
                      <a:pPr marL="0" marR="0" algn="ctr">
                        <a:lnSpc>
                          <a:spcPct val="107000"/>
                        </a:lnSpc>
                        <a:spcBef>
                          <a:spcPts val="0"/>
                        </a:spcBef>
                        <a:spcAft>
                          <a:spcPts val="0"/>
                        </a:spcAft>
                      </a:pPr>
                      <a:r>
                        <a:rPr lang="en-US" sz="1600">
                          <a:solidFill>
                            <a:srgbClr val="003C65"/>
                          </a:solidFill>
                          <a:effectLst/>
                          <a:latin typeface="Arial" panose="020B0604020202020204" pitchFamily="34" charset="0"/>
                          <a:cs typeface="Arial" panose="020B0604020202020204" pitchFamily="34" charset="0"/>
                        </a:rPr>
                        <a:t>16 (66.7)</a:t>
                      </a:r>
                      <a:endParaRPr lang="en-US" sz="1600">
                        <a:solidFill>
                          <a:srgbClr val="003C65"/>
                        </a:solidFill>
                        <a:effectLst/>
                        <a:latin typeface="Arial" panose="020B0604020202020204" pitchFamily="34" charset="0"/>
                        <a:ea typeface="Verdana" panose="020B0604030504040204" pitchFamily="34" charset="0"/>
                        <a:cs typeface="Arial" panose="020B0604020202020204" pitchFamily="34" charset="0"/>
                      </a:endParaRPr>
                    </a:p>
                  </a:txBody>
                  <a:tcPr marL="66675" marR="66675" marT="0" marB="0" anchor="ctr"/>
                </a:tc>
                <a:extLst>
                  <a:ext uri="{0D108BD9-81ED-4DB2-BD59-A6C34878D82A}">
                    <a16:rowId xmlns:a16="http://schemas.microsoft.com/office/drawing/2014/main" val="1889242955"/>
                  </a:ext>
                </a:extLst>
              </a:tr>
              <a:tr h="225208">
                <a:tc>
                  <a:txBody>
                    <a:bodyPr/>
                    <a:lstStyle/>
                    <a:p>
                      <a:pPr marL="0" marR="0">
                        <a:lnSpc>
                          <a:spcPct val="107000"/>
                        </a:lnSpc>
                        <a:spcBef>
                          <a:spcPts val="0"/>
                        </a:spcBef>
                        <a:spcAft>
                          <a:spcPts val="0"/>
                        </a:spcAft>
                      </a:pPr>
                      <a:r>
                        <a:rPr lang="en-US" sz="1600" b="1">
                          <a:solidFill>
                            <a:srgbClr val="003C65"/>
                          </a:solidFill>
                          <a:effectLst/>
                          <a:latin typeface="Arial" panose="020B0604020202020204" pitchFamily="34" charset="0"/>
                          <a:cs typeface="Arial" panose="020B0604020202020204" pitchFamily="34" charset="0"/>
                        </a:rPr>
                        <a:t>Housing Status</a:t>
                      </a:r>
                      <a:endParaRPr lang="en-US" sz="1600">
                        <a:solidFill>
                          <a:srgbClr val="003C65"/>
                        </a:solidFill>
                        <a:effectLst/>
                        <a:latin typeface="Arial" panose="020B0604020202020204" pitchFamily="34" charset="0"/>
                        <a:ea typeface="Verdana" panose="020B0604030504040204" pitchFamily="34" charset="0"/>
                        <a:cs typeface="Arial" panose="020B0604020202020204" pitchFamily="34" charset="0"/>
                      </a:endParaRPr>
                    </a:p>
                  </a:txBody>
                  <a:tcPr marL="66675" marR="66675" marT="0" marB="0"/>
                </a:tc>
                <a:tc>
                  <a:txBody>
                    <a:bodyPr/>
                    <a:lstStyle/>
                    <a:p>
                      <a:pPr marL="0" marR="0" algn="ctr">
                        <a:lnSpc>
                          <a:spcPct val="107000"/>
                        </a:lnSpc>
                        <a:spcBef>
                          <a:spcPts val="0"/>
                        </a:spcBef>
                        <a:spcAft>
                          <a:spcPts val="0"/>
                        </a:spcAft>
                      </a:pPr>
                      <a:r>
                        <a:rPr lang="en-US" sz="1600">
                          <a:solidFill>
                            <a:srgbClr val="003C65"/>
                          </a:solidFill>
                          <a:effectLst/>
                          <a:latin typeface="Arial" panose="020B0604020202020204" pitchFamily="34" charset="0"/>
                          <a:cs typeface="Arial" panose="020B0604020202020204" pitchFamily="34" charset="0"/>
                        </a:rPr>
                        <a:t> </a:t>
                      </a:r>
                      <a:endParaRPr lang="en-US" sz="1600">
                        <a:solidFill>
                          <a:srgbClr val="003C65"/>
                        </a:solidFill>
                        <a:effectLst/>
                        <a:latin typeface="Arial" panose="020B0604020202020204" pitchFamily="34" charset="0"/>
                        <a:ea typeface="Verdana" panose="020B0604030504040204" pitchFamily="34" charset="0"/>
                        <a:cs typeface="Arial" panose="020B0604020202020204" pitchFamily="34" charset="0"/>
                      </a:endParaRPr>
                    </a:p>
                  </a:txBody>
                  <a:tcPr marL="66675" marR="66675" marT="0" marB="0" anchor="ctr"/>
                </a:tc>
                <a:extLst>
                  <a:ext uri="{0D108BD9-81ED-4DB2-BD59-A6C34878D82A}">
                    <a16:rowId xmlns:a16="http://schemas.microsoft.com/office/drawing/2014/main" val="1166624140"/>
                  </a:ext>
                </a:extLst>
              </a:tr>
              <a:tr h="225208">
                <a:tc>
                  <a:txBody>
                    <a:bodyPr/>
                    <a:lstStyle/>
                    <a:p>
                      <a:pPr marL="0" marR="0">
                        <a:lnSpc>
                          <a:spcPct val="107000"/>
                        </a:lnSpc>
                        <a:spcBef>
                          <a:spcPts val="0"/>
                        </a:spcBef>
                        <a:spcAft>
                          <a:spcPts val="0"/>
                        </a:spcAft>
                      </a:pPr>
                      <a:r>
                        <a:rPr lang="en-US" sz="1600">
                          <a:solidFill>
                            <a:srgbClr val="003C65"/>
                          </a:solidFill>
                          <a:effectLst/>
                          <a:latin typeface="Arial" panose="020B0604020202020204" pitchFamily="34" charset="0"/>
                          <a:cs typeface="Arial" panose="020B0604020202020204" pitchFamily="34" charset="0"/>
                        </a:rPr>
                        <a:t>  Housed</a:t>
                      </a:r>
                      <a:endParaRPr lang="en-US" sz="1600">
                        <a:solidFill>
                          <a:srgbClr val="003C65"/>
                        </a:solidFill>
                        <a:effectLst/>
                        <a:latin typeface="Arial" panose="020B0604020202020204" pitchFamily="34" charset="0"/>
                        <a:ea typeface="Verdana" panose="020B0604030504040204" pitchFamily="34" charset="0"/>
                        <a:cs typeface="Arial" panose="020B0604020202020204" pitchFamily="34" charset="0"/>
                      </a:endParaRPr>
                    </a:p>
                  </a:txBody>
                  <a:tcPr marL="66675" marR="66675" marT="0" marB="0"/>
                </a:tc>
                <a:tc>
                  <a:txBody>
                    <a:bodyPr/>
                    <a:lstStyle/>
                    <a:p>
                      <a:pPr marL="0" marR="0" algn="ctr">
                        <a:lnSpc>
                          <a:spcPct val="107000"/>
                        </a:lnSpc>
                        <a:spcBef>
                          <a:spcPts val="0"/>
                        </a:spcBef>
                        <a:spcAft>
                          <a:spcPts val="0"/>
                        </a:spcAft>
                      </a:pPr>
                      <a:r>
                        <a:rPr lang="en-US" sz="1600">
                          <a:solidFill>
                            <a:srgbClr val="003C65"/>
                          </a:solidFill>
                          <a:effectLst/>
                          <a:latin typeface="Arial" panose="020B0604020202020204" pitchFamily="34" charset="0"/>
                          <a:cs typeface="Arial" panose="020B0604020202020204" pitchFamily="34" charset="0"/>
                        </a:rPr>
                        <a:t>4 (16.7)</a:t>
                      </a:r>
                      <a:endParaRPr lang="en-US" sz="1600">
                        <a:solidFill>
                          <a:srgbClr val="003C65"/>
                        </a:solidFill>
                        <a:effectLst/>
                        <a:latin typeface="Arial" panose="020B0604020202020204" pitchFamily="34" charset="0"/>
                        <a:ea typeface="Verdana" panose="020B0604030504040204" pitchFamily="34" charset="0"/>
                        <a:cs typeface="Arial" panose="020B0604020202020204" pitchFamily="34" charset="0"/>
                      </a:endParaRPr>
                    </a:p>
                  </a:txBody>
                  <a:tcPr marL="66675" marR="66675" marT="0" marB="0" anchor="ctr"/>
                </a:tc>
                <a:extLst>
                  <a:ext uri="{0D108BD9-81ED-4DB2-BD59-A6C34878D82A}">
                    <a16:rowId xmlns:a16="http://schemas.microsoft.com/office/drawing/2014/main" val="4268219497"/>
                  </a:ext>
                </a:extLst>
              </a:tr>
              <a:tr h="225208">
                <a:tc>
                  <a:txBody>
                    <a:bodyPr/>
                    <a:lstStyle/>
                    <a:p>
                      <a:pPr marL="0" marR="0">
                        <a:lnSpc>
                          <a:spcPct val="107000"/>
                        </a:lnSpc>
                        <a:spcBef>
                          <a:spcPts val="0"/>
                        </a:spcBef>
                        <a:spcAft>
                          <a:spcPts val="0"/>
                        </a:spcAft>
                      </a:pPr>
                      <a:r>
                        <a:rPr lang="en-US" sz="1600">
                          <a:solidFill>
                            <a:srgbClr val="003C65"/>
                          </a:solidFill>
                          <a:effectLst/>
                          <a:latin typeface="Arial" panose="020B0604020202020204" pitchFamily="34" charset="0"/>
                          <a:cs typeface="Arial" panose="020B0604020202020204" pitchFamily="34" charset="0"/>
                        </a:rPr>
                        <a:t>  Unhoused</a:t>
                      </a:r>
                      <a:endParaRPr lang="en-US" sz="1600">
                        <a:solidFill>
                          <a:srgbClr val="003C65"/>
                        </a:solidFill>
                        <a:effectLst/>
                        <a:latin typeface="Arial" panose="020B0604020202020204" pitchFamily="34" charset="0"/>
                        <a:ea typeface="Verdana" panose="020B0604030504040204" pitchFamily="34" charset="0"/>
                        <a:cs typeface="Arial" panose="020B0604020202020204" pitchFamily="34" charset="0"/>
                      </a:endParaRPr>
                    </a:p>
                  </a:txBody>
                  <a:tcPr marL="66675" marR="66675" marT="0" marB="0"/>
                </a:tc>
                <a:tc>
                  <a:txBody>
                    <a:bodyPr/>
                    <a:lstStyle/>
                    <a:p>
                      <a:pPr marL="0" marR="0" algn="ctr">
                        <a:lnSpc>
                          <a:spcPct val="107000"/>
                        </a:lnSpc>
                        <a:spcBef>
                          <a:spcPts val="0"/>
                        </a:spcBef>
                        <a:spcAft>
                          <a:spcPts val="0"/>
                        </a:spcAft>
                      </a:pPr>
                      <a:r>
                        <a:rPr lang="en-US" sz="1600">
                          <a:solidFill>
                            <a:srgbClr val="003C65"/>
                          </a:solidFill>
                          <a:effectLst/>
                          <a:latin typeface="Arial" panose="020B0604020202020204" pitchFamily="34" charset="0"/>
                          <a:cs typeface="Arial" panose="020B0604020202020204" pitchFamily="34" charset="0"/>
                        </a:rPr>
                        <a:t>20 (83.3)</a:t>
                      </a:r>
                      <a:endParaRPr lang="en-US" sz="1600">
                        <a:solidFill>
                          <a:srgbClr val="003C65"/>
                        </a:solidFill>
                        <a:effectLst/>
                        <a:latin typeface="Arial" panose="020B0604020202020204" pitchFamily="34" charset="0"/>
                        <a:ea typeface="Verdana" panose="020B0604030504040204" pitchFamily="34" charset="0"/>
                        <a:cs typeface="Arial" panose="020B0604020202020204" pitchFamily="34" charset="0"/>
                      </a:endParaRPr>
                    </a:p>
                  </a:txBody>
                  <a:tcPr marL="66675" marR="66675" marT="0" marB="0" anchor="ctr"/>
                </a:tc>
                <a:extLst>
                  <a:ext uri="{0D108BD9-81ED-4DB2-BD59-A6C34878D82A}">
                    <a16:rowId xmlns:a16="http://schemas.microsoft.com/office/drawing/2014/main" val="1434210278"/>
                  </a:ext>
                </a:extLst>
              </a:tr>
              <a:tr h="225208">
                <a:tc gridSpan="2">
                  <a:txBody>
                    <a:bodyPr/>
                    <a:lstStyle/>
                    <a:p>
                      <a:pPr marL="0" marR="0">
                        <a:lnSpc>
                          <a:spcPct val="107000"/>
                        </a:lnSpc>
                        <a:spcBef>
                          <a:spcPts val="0"/>
                        </a:spcBef>
                        <a:spcAft>
                          <a:spcPts val="0"/>
                        </a:spcAft>
                      </a:pPr>
                      <a:r>
                        <a:rPr lang="en-US" sz="1600">
                          <a:solidFill>
                            <a:srgbClr val="003C65"/>
                          </a:solidFill>
                          <a:effectLst/>
                          <a:latin typeface="Arial" panose="020B0604020202020204" pitchFamily="34" charset="0"/>
                          <a:cs typeface="Arial" panose="020B0604020202020204" pitchFamily="34" charset="0"/>
                        </a:rPr>
                        <a:t>*Other = 3 Hispanic/Latinx and 1 multiple races (White and Puerto Rican)</a:t>
                      </a:r>
                      <a:endParaRPr lang="en-US" sz="1600">
                        <a:solidFill>
                          <a:srgbClr val="003C65"/>
                        </a:solidFill>
                        <a:effectLst/>
                        <a:latin typeface="Arial" panose="020B0604020202020204" pitchFamily="34" charset="0"/>
                        <a:ea typeface="Verdana" panose="020B0604030504040204" pitchFamily="34" charset="0"/>
                        <a:cs typeface="Arial" panose="020B0604020202020204" pitchFamily="34" charset="0"/>
                      </a:endParaRPr>
                    </a:p>
                  </a:txBody>
                  <a:tcPr marL="66675" marR="66675" marT="0" marB="0"/>
                </a:tc>
                <a:tc hMerge="1">
                  <a:txBody>
                    <a:bodyPr/>
                    <a:lstStyle/>
                    <a:p>
                      <a:endParaRPr lang="en-US"/>
                    </a:p>
                  </a:txBody>
                  <a:tcPr/>
                </a:tc>
                <a:extLst>
                  <a:ext uri="{0D108BD9-81ED-4DB2-BD59-A6C34878D82A}">
                    <a16:rowId xmlns:a16="http://schemas.microsoft.com/office/drawing/2014/main" val="3275822504"/>
                  </a:ext>
                </a:extLst>
              </a:tr>
            </a:tbl>
          </a:graphicData>
        </a:graphic>
      </p:graphicFrame>
    </p:spTree>
    <p:extLst>
      <p:ext uri="{BB962C8B-B14F-4D97-AF65-F5344CB8AC3E}">
        <p14:creationId xmlns:p14="http://schemas.microsoft.com/office/powerpoint/2010/main" val="102450704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8B736FE-F8D4-FEA5-A3AF-4D05A6E47B47}"/>
              </a:ext>
            </a:extLst>
          </p:cNvPr>
          <p:cNvSpPr/>
          <p:nvPr/>
        </p:nvSpPr>
        <p:spPr>
          <a:xfrm>
            <a:off x="0" y="0"/>
            <a:ext cx="12192000" cy="1566041"/>
          </a:xfrm>
          <a:prstGeom prst="rect">
            <a:avLst/>
          </a:prstGeom>
          <a:solidFill>
            <a:srgbClr val="B0E3E2">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 name="Title 1">
            <a:extLst>
              <a:ext uri="{FF2B5EF4-FFF2-40B4-BE49-F238E27FC236}">
                <a16:creationId xmlns:a16="http://schemas.microsoft.com/office/drawing/2014/main" id="{78C5EA61-9D92-E0DE-7A3B-B7328EF6DECF}"/>
              </a:ext>
            </a:extLst>
          </p:cNvPr>
          <p:cNvSpPr>
            <a:spLocks noGrp="1"/>
          </p:cNvSpPr>
          <p:nvPr>
            <p:ph type="title"/>
          </p:nvPr>
        </p:nvSpPr>
        <p:spPr>
          <a:xfrm>
            <a:off x="4571478" y="442913"/>
            <a:ext cx="3049044" cy="699587"/>
          </a:xfrm>
          <a:ln w="38100">
            <a:solidFill>
              <a:schemeClr val="bg1"/>
            </a:solidFill>
          </a:ln>
        </p:spPr>
        <p:txBody>
          <a:bodyPr>
            <a:normAutofit/>
          </a:bodyPr>
          <a:lstStyle/>
          <a:p>
            <a:pPr algn="ctr"/>
            <a:r>
              <a:rPr lang="en-US" sz="3200">
                <a:solidFill>
                  <a:srgbClr val="003C65"/>
                </a:solidFill>
                <a:latin typeface="Verdana" panose="020B0604030504040204" pitchFamily="34" charset="0"/>
                <a:ea typeface="Verdana" panose="020B0604030504040204" pitchFamily="34" charset="0"/>
              </a:rPr>
              <a:t>Theme Tables</a:t>
            </a:r>
          </a:p>
        </p:txBody>
      </p:sp>
      <p:graphicFrame>
        <p:nvGraphicFramePr>
          <p:cNvPr id="5" name="Table 5">
            <a:extLst>
              <a:ext uri="{FF2B5EF4-FFF2-40B4-BE49-F238E27FC236}">
                <a16:creationId xmlns:a16="http://schemas.microsoft.com/office/drawing/2014/main" id="{77F524F6-FF53-EA41-7EA3-E5E375802ED6}"/>
              </a:ext>
            </a:extLst>
          </p:cNvPr>
          <p:cNvGraphicFramePr>
            <a:graphicFrameLocks noGrp="1"/>
          </p:cNvGraphicFramePr>
          <p:nvPr>
            <p:extLst>
              <p:ext uri="{D42A27DB-BD31-4B8C-83A1-F6EECF244321}">
                <p14:modId xmlns:p14="http://schemas.microsoft.com/office/powerpoint/2010/main" val="4229644729"/>
              </p:ext>
            </p:extLst>
          </p:nvPr>
        </p:nvGraphicFramePr>
        <p:xfrm>
          <a:off x="838200" y="1690687"/>
          <a:ext cx="10515600" cy="4724400"/>
        </p:xfrm>
        <a:graphic>
          <a:graphicData uri="http://schemas.openxmlformats.org/drawingml/2006/table">
            <a:tbl>
              <a:tblPr firstRow="1">
                <a:tableStyleId>{2D5ABB26-0587-4C30-8999-92F81FD0307C}</a:tableStyleId>
              </a:tblPr>
              <a:tblGrid>
                <a:gridCol w="5257800">
                  <a:extLst>
                    <a:ext uri="{9D8B030D-6E8A-4147-A177-3AD203B41FA5}">
                      <a16:colId xmlns:a16="http://schemas.microsoft.com/office/drawing/2014/main" val="411550"/>
                    </a:ext>
                  </a:extLst>
                </a:gridCol>
                <a:gridCol w="5257800">
                  <a:extLst>
                    <a:ext uri="{9D8B030D-6E8A-4147-A177-3AD203B41FA5}">
                      <a16:colId xmlns:a16="http://schemas.microsoft.com/office/drawing/2014/main" val="1742008938"/>
                    </a:ext>
                  </a:extLst>
                </a:gridCol>
              </a:tblGrid>
              <a:tr h="283464">
                <a:tc>
                  <a:txBody>
                    <a:bodyPr/>
                    <a:lstStyle/>
                    <a:p>
                      <a:r>
                        <a:rPr lang="en-US" b="1">
                          <a:solidFill>
                            <a:srgbClr val="003C65"/>
                          </a:solidFill>
                          <a:latin typeface="Verdana" panose="020B0604030504040204" pitchFamily="34" charset="0"/>
                          <a:ea typeface="Verdana" panose="020B0604030504040204" pitchFamily="34" charset="0"/>
                        </a:rPr>
                        <a:t>Cross-cutting Themes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r>
                        <a:rPr lang="en-US" b="1">
                          <a:solidFill>
                            <a:srgbClr val="003C65"/>
                          </a:solidFill>
                          <a:latin typeface="Verdana" panose="020B0604030504040204" pitchFamily="34" charset="0"/>
                          <a:ea typeface="Verdana" panose="020B0604030504040204" pitchFamily="34" charset="0"/>
                        </a:rPr>
                        <a:t>Barrier/Facilitator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extLst>
                  <a:ext uri="{0D108BD9-81ED-4DB2-BD59-A6C34878D82A}">
                    <a16:rowId xmlns:a16="http://schemas.microsoft.com/office/drawing/2014/main" val="2046039289"/>
                  </a:ext>
                </a:extLst>
              </a:tr>
              <a:tr h="246888">
                <a:tc gridSpan="2">
                  <a:txBody>
                    <a:bodyPr/>
                    <a:lstStyle/>
                    <a:p>
                      <a:r>
                        <a:rPr lang="en-US" sz="1600" b="1">
                          <a:solidFill>
                            <a:srgbClr val="003C65"/>
                          </a:solidFill>
                          <a:latin typeface="Verdana" panose="020B0604030504040204" pitchFamily="34" charset="0"/>
                          <a:ea typeface="Verdana" panose="020B0604030504040204" pitchFamily="34" charset="0"/>
                        </a:rPr>
                        <a:t>Predisposing Domain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hMerge="1">
                  <a:txBody>
                    <a:bodyPr/>
                    <a:lstStyle/>
                    <a:p>
                      <a:endParaRPr lang="en-US"/>
                    </a:p>
                  </a:txBody>
                  <a:tcPr/>
                </a:tc>
                <a:extLst>
                  <a:ext uri="{0D108BD9-81ED-4DB2-BD59-A6C34878D82A}">
                    <a16:rowId xmlns:a16="http://schemas.microsoft.com/office/drawing/2014/main" val="2676304769"/>
                  </a:ext>
                </a:extLst>
              </a:tr>
              <a:tr h="228600">
                <a:tc>
                  <a:txBody>
                    <a:bodyPr/>
                    <a:lstStyle/>
                    <a:p>
                      <a:r>
                        <a:rPr lang="en-US" sz="1400">
                          <a:solidFill>
                            <a:srgbClr val="003C65"/>
                          </a:solidFill>
                          <a:latin typeface="Verdana" panose="020B0604030504040204" pitchFamily="34" charset="0"/>
                          <a:ea typeface="Verdana" panose="020B0604030504040204" pitchFamily="34" charset="0"/>
                        </a:rPr>
                        <a:t>Experiences of discrimination and stigma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a:solidFill>
                            <a:srgbClr val="003C65"/>
                          </a:solidFill>
                          <a:latin typeface="Verdana" panose="020B0604030504040204" pitchFamily="34" charset="0"/>
                          <a:ea typeface="Verdana" panose="020B0604030504040204" pitchFamily="34" charset="0"/>
                        </a:rPr>
                        <a:t>Barrier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16816657"/>
                  </a:ext>
                </a:extLst>
              </a:tr>
              <a:tr h="246888">
                <a:tc gridSpan="2">
                  <a:txBody>
                    <a:bodyPr/>
                    <a:lstStyle/>
                    <a:p>
                      <a:r>
                        <a:rPr lang="en-US" sz="1600" b="1">
                          <a:solidFill>
                            <a:srgbClr val="003C65"/>
                          </a:solidFill>
                          <a:latin typeface="Verdana" panose="020B0604030504040204" pitchFamily="34" charset="0"/>
                          <a:ea typeface="Verdana" panose="020B0604030504040204" pitchFamily="34" charset="0"/>
                        </a:rPr>
                        <a:t>Need Domain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hMerge="1">
                  <a:txBody>
                    <a:bodyPr/>
                    <a:lstStyle/>
                    <a:p>
                      <a:endParaRPr lang="en-US"/>
                    </a:p>
                  </a:txBody>
                  <a:tcPr/>
                </a:tc>
                <a:extLst>
                  <a:ext uri="{0D108BD9-81ED-4DB2-BD59-A6C34878D82A}">
                    <a16:rowId xmlns:a16="http://schemas.microsoft.com/office/drawing/2014/main" val="1547138226"/>
                  </a:ext>
                </a:extLst>
              </a:tr>
              <a:tr h="228600">
                <a:tc>
                  <a:txBody>
                    <a:bodyPr/>
                    <a:lstStyle/>
                    <a:p>
                      <a:r>
                        <a:rPr lang="en-US" sz="1400">
                          <a:solidFill>
                            <a:srgbClr val="003C65"/>
                          </a:solidFill>
                          <a:latin typeface="Verdana" panose="020B0604030504040204" pitchFamily="34" charset="0"/>
                          <a:ea typeface="Verdana" panose="020B0604030504040204" pitchFamily="34" charset="0"/>
                        </a:rPr>
                        <a:t>Fractured relationships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a:solidFill>
                            <a:srgbClr val="003C65"/>
                          </a:solidFill>
                          <a:latin typeface="Verdana" panose="020B0604030504040204" pitchFamily="34" charset="0"/>
                          <a:ea typeface="Verdana" panose="020B0604030504040204" pitchFamily="34" charset="0"/>
                        </a:rPr>
                        <a:t>Facilitator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23309461"/>
                  </a:ext>
                </a:extLst>
              </a:tr>
              <a:tr h="228600">
                <a:tc>
                  <a:txBody>
                    <a:bodyPr/>
                    <a:lstStyle/>
                    <a:p>
                      <a:r>
                        <a:rPr lang="en-US" sz="1400" dirty="0">
                          <a:solidFill>
                            <a:srgbClr val="003C65"/>
                          </a:solidFill>
                          <a:latin typeface="Verdana" panose="020B0604030504040204" pitchFamily="34" charset="0"/>
                          <a:ea typeface="Verdana" panose="020B0604030504040204" pitchFamily="34" charset="0"/>
                        </a:rPr>
                        <a:t>Addressing underlying health needs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a:solidFill>
                            <a:srgbClr val="003C65"/>
                          </a:solidFill>
                          <a:latin typeface="Verdana" panose="020B0604030504040204" pitchFamily="34" charset="0"/>
                          <a:ea typeface="Verdana" panose="020B0604030504040204" pitchFamily="34" charset="0"/>
                        </a:rPr>
                        <a:t>Facilitator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14905065"/>
                  </a:ext>
                </a:extLst>
              </a:tr>
              <a:tr h="228600">
                <a:tc>
                  <a:txBody>
                    <a:bodyPr/>
                    <a:lstStyle/>
                    <a:p>
                      <a:r>
                        <a:rPr lang="en-US" sz="1400">
                          <a:solidFill>
                            <a:srgbClr val="003C65"/>
                          </a:solidFill>
                          <a:latin typeface="Verdana" panose="020B0604030504040204" pitchFamily="34" charset="0"/>
                          <a:ea typeface="Verdana" panose="020B0604030504040204" pitchFamily="34" charset="0"/>
                        </a:rPr>
                        <a:t>Fear of overdose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a:solidFill>
                            <a:srgbClr val="003C65"/>
                          </a:solidFill>
                          <a:latin typeface="Verdana" panose="020B0604030504040204" pitchFamily="34" charset="0"/>
                          <a:ea typeface="Verdana" panose="020B0604030504040204" pitchFamily="34" charset="0"/>
                        </a:rPr>
                        <a:t>Facilitator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4622432"/>
                  </a:ext>
                </a:extLst>
              </a:tr>
              <a:tr h="228600">
                <a:tc>
                  <a:txBody>
                    <a:bodyPr/>
                    <a:lstStyle/>
                    <a:p>
                      <a:r>
                        <a:rPr lang="en-US" b="1">
                          <a:solidFill>
                            <a:srgbClr val="003C65"/>
                          </a:solidFill>
                          <a:latin typeface="Verdana" panose="020B0604030504040204" pitchFamily="34" charset="0"/>
                          <a:ea typeface="Verdana" panose="020B0604030504040204" pitchFamily="34" charset="0"/>
                        </a:rPr>
                        <a:t>Divergent Themes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r>
                        <a:rPr lang="en-US" b="1">
                          <a:solidFill>
                            <a:srgbClr val="003C65"/>
                          </a:solidFill>
                          <a:latin typeface="Verdana" panose="020B0604030504040204" pitchFamily="34" charset="0"/>
                          <a:ea typeface="Verdana" panose="020B0604030504040204" pitchFamily="34" charset="0"/>
                        </a:rPr>
                        <a:t>Barrier/Facilitator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extLst>
                  <a:ext uri="{0D108BD9-81ED-4DB2-BD59-A6C34878D82A}">
                    <a16:rowId xmlns:a16="http://schemas.microsoft.com/office/drawing/2014/main" val="3730144392"/>
                  </a:ext>
                </a:extLst>
              </a:tr>
              <a:tr h="228600">
                <a:tc gridSpan="2">
                  <a:txBody>
                    <a:bodyPr/>
                    <a:lstStyle/>
                    <a:p>
                      <a:r>
                        <a:rPr lang="en-US" sz="1600" b="1" dirty="0">
                          <a:solidFill>
                            <a:srgbClr val="003C65"/>
                          </a:solidFill>
                          <a:latin typeface="Verdana" panose="020B0604030504040204" pitchFamily="34" charset="0"/>
                          <a:ea typeface="Verdana" panose="020B0604030504040204" pitchFamily="34" charset="0"/>
                        </a:rPr>
                        <a:t>Enabling/Impeding Domain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17719492"/>
                  </a:ext>
                </a:extLst>
              </a:tr>
              <a:tr h="228600">
                <a:tc>
                  <a:txBody>
                    <a:bodyPr/>
                    <a:lstStyle/>
                    <a:p>
                      <a:r>
                        <a:rPr lang="en-US" sz="1400">
                          <a:solidFill>
                            <a:srgbClr val="003C65"/>
                          </a:solidFill>
                          <a:latin typeface="Verdana" panose="020B0604030504040204" pitchFamily="34" charset="0"/>
                          <a:ea typeface="Verdana" panose="020B0604030504040204" pitchFamily="34" charset="0"/>
                        </a:rPr>
                        <a:t>Drug use in social networks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a:solidFill>
                            <a:srgbClr val="003C65"/>
                          </a:solidFill>
                          <a:latin typeface="Verdana" panose="020B0604030504040204" pitchFamily="34" charset="0"/>
                          <a:ea typeface="Verdana" panose="020B0604030504040204" pitchFamily="34" charset="0"/>
                        </a:rPr>
                        <a:t>Barrier among non-retained participants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08883411"/>
                  </a:ext>
                </a:extLst>
              </a:tr>
              <a:tr h="228600">
                <a:tc>
                  <a:txBody>
                    <a:bodyPr/>
                    <a:lstStyle/>
                    <a:p>
                      <a:r>
                        <a:rPr lang="en-US" sz="1400">
                          <a:solidFill>
                            <a:srgbClr val="003C65"/>
                          </a:solidFill>
                          <a:latin typeface="Verdana" panose="020B0604030504040204" pitchFamily="34" charset="0"/>
                          <a:ea typeface="Verdana" panose="020B0604030504040204" pitchFamily="34" charset="0"/>
                        </a:rPr>
                        <a:t>Buprenorphine efficacy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a:solidFill>
                            <a:srgbClr val="003C65"/>
                          </a:solidFill>
                          <a:latin typeface="Verdana" panose="020B0604030504040204" pitchFamily="34" charset="0"/>
                          <a:ea typeface="Verdana" panose="020B0604030504040204" pitchFamily="34" charset="0"/>
                        </a:rPr>
                        <a:t>Facilitator among retained participants</a:t>
                      </a:r>
                    </a:p>
                    <a:p>
                      <a:r>
                        <a:rPr lang="en-US" sz="1400">
                          <a:solidFill>
                            <a:srgbClr val="003C65"/>
                          </a:solidFill>
                          <a:latin typeface="Verdana" panose="020B0604030504040204" pitchFamily="34" charset="0"/>
                          <a:ea typeface="Verdana" panose="020B0604030504040204" pitchFamily="34" charset="0"/>
                        </a:rPr>
                        <a:t>Barrier among non-retained participants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74988649"/>
                  </a:ext>
                </a:extLst>
              </a:tr>
              <a:tr h="228600">
                <a:tc gridSpan="2">
                  <a:txBody>
                    <a:bodyPr/>
                    <a:lstStyle/>
                    <a:p>
                      <a:r>
                        <a:rPr lang="en-US" sz="1600" b="1">
                          <a:solidFill>
                            <a:srgbClr val="003C65"/>
                          </a:solidFill>
                          <a:latin typeface="Verdana" panose="020B0604030504040204" pitchFamily="34" charset="0"/>
                          <a:ea typeface="Verdana" panose="020B0604030504040204" pitchFamily="34" charset="0"/>
                        </a:rPr>
                        <a:t>Outcomes Domain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56874646"/>
                  </a:ext>
                </a:extLst>
              </a:tr>
              <a:tr h="228600">
                <a:tc>
                  <a:txBody>
                    <a:bodyPr/>
                    <a:lstStyle/>
                    <a:p>
                      <a:r>
                        <a:rPr lang="en-US" sz="1400">
                          <a:solidFill>
                            <a:srgbClr val="003C65"/>
                          </a:solidFill>
                          <a:latin typeface="Verdana" panose="020B0604030504040204" pitchFamily="34" charset="0"/>
                          <a:ea typeface="Verdana" panose="020B0604030504040204" pitchFamily="34" charset="0"/>
                        </a:rPr>
                        <a:t>Resiliency after relapse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a:solidFill>
                            <a:srgbClr val="003C65"/>
                          </a:solidFill>
                          <a:latin typeface="Verdana" panose="020B0604030504040204" pitchFamily="34" charset="0"/>
                          <a:ea typeface="Verdana" panose="020B0604030504040204" pitchFamily="34" charset="0"/>
                        </a:rPr>
                        <a:t>Facilitator among retained participants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00853690"/>
                  </a:ext>
                </a:extLst>
              </a:tr>
              <a:tr h="228600">
                <a:tc>
                  <a:txBody>
                    <a:bodyPr/>
                    <a:lstStyle/>
                    <a:p>
                      <a:r>
                        <a:rPr lang="en-US" sz="1400">
                          <a:solidFill>
                            <a:srgbClr val="003C65"/>
                          </a:solidFill>
                          <a:latin typeface="Verdana" panose="020B0604030504040204" pitchFamily="34" charset="0"/>
                          <a:ea typeface="Verdana" panose="020B0604030504040204" pitchFamily="34" charset="0"/>
                        </a:rPr>
                        <a:t>Recovery as a process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a:solidFill>
                            <a:srgbClr val="003C65"/>
                          </a:solidFill>
                          <a:latin typeface="Verdana" panose="020B0604030504040204" pitchFamily="34" charset="0"/>
                          <a:ea typeface="Verdana" panose="020B0604030504040204" pitchFamily="34" charset="0"/>
                        </a:rPr>
                        <a:t>Facilitator among retained participants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29448491"/>
                  </a:ext>
                </a:extLst>
              </a:tr>
            </a:tbl>
          </a:graphicData>
        </a:graphic>
      </p:graphicFrame>
    </p:spTree>
    <p:extLst>
      <p:ext uri="{BB962C8B-B14F-4D97-AF65-F5344CB8AC3E}">
        <p14:creationId xmlns:p14="http://schemas.microsoft.com/office/powerpoint/2010/main" val="34156375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6A7F8A66-4BDD-4994-B45D-787ED46F9827}"/>
              </a:ext>
            </a:extLst>
          </p:cNvPr>
          <p:cNvSpPr/>
          <p:nvPr/>
        </p:nvSpPr>
        <p:spPr>
          <a:xfrm>
            <a:off x="0" y="0"/>
            <a:ext cx="12192000" cy="1566041"/>
          </a:xfrm>
          <a:prstGeom prst="rect">
            <a:avLst/>
          </a:prstGeom>
          <a:solidFill>
            <a:srgbClr val="B0E3E2">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 name="Content Placeholder 2">
            <a:extLst>
              <a:ext uri="{FF2B5EF4-FFF2-40B4-BE49-F238E27FC236}">
                <a16:creationId xmlns:a16="http://schemas.microsoft.com/office/drawing/2014/main" id="{ECAB56D5-62F7-BFB5-A83E-2BC45547EA01}"/>
              </a:ext>
            </a:extLst>
          </p:cNvPr>
          <p:cNvSpPr txBox="1">
            <a:spLocks/>
          </p:cNvSpPr>
          <p:nvPr/>
        </p:nvSpPr>
        <p:spPr>
          <a:xfrm>
            <a:off x="838200" y="2209799"/>
            <a:ext cx="10515600" cy="4243811"/>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600" dirty="0">
                <a:solidFill>
                  <a:srgbClr val="003C65"/>
                </a:solidFill>
                <a:latin typeface="Verdana" panose="020B0604030504040204" pitchFamily="34" charset="0"/>
                <a:ea typeface="Verdana" panose="020B0604030504040204" pitchFamily="34" charset="0"/>
                <a:cs typeface="Arial" panose="020B0604020202020204" pitchFamily="34" charset="0"/>
              </a:rPr>
              <a:t>People experiencing homelessness (PEH) have been disproportionately impacted by the opioid overdose crisis</a:t>
            </a:r>
          </a:p>
          <a:p>
            <a:endParaRPr lang="en-US" sz="2600" dirty="0">
              <a:solidFill>
                <a:srgbClr val="003C65"/>
              </a:solidFill>
              <a:latin typeface="Verdana" panose="020B0604030504040204" pitchFamily="34" charset="0"/>
              <a:ea typeface="Verdana" panose="020B0604030504040204" pitchFamily="34" charset="0"/>
              <a:cs typeface="Arial" panose="020B0604020202020204" pitchFamily="34" charset="0"/>
            </a:endParaRPr>
          </a:p>
          <a:p>
            <a:r>
              <a:rPr lang="en-US" sz="2600" dirty="0">
                <a:solidFill>
                  <a:srgbClr val="003C65"/>
                </a:solidFill>
                <a:latin typeface="Verdana" panose="020B0604030504040204" pitchFamily="34" charset="0"/>
                <a:ea typeface="Verdana" panose="020B0604030504040204" pitchFamily="34" charset="0"/>
                <a:cs typeface="Arial" panose="020B0604020202020204" pitchFamily="34" charset="0"/>
              </a:rPr>
              <a:t>Nearly 1 in 4 deaths in this population are due to opioid overdose</a:t>
            </a:r>
          </a:p>
          <a:p>
            <a:endParaRPr lang="en-US" sz="2600" dirty="0">
              <a:solidFill>
                <a:srgbClr val="003C65"/>
              </a:solidFill>
              <a:latin typeface="Verdana" panose="020B0604030504040204" pitchFamily="34" charset="0"/>
              <a:ea typeface="Verdana" panose="020B0604030504040204" pitchFamily="34" charset="0"/>
              <a:cs typeface="Arial" panose="020B0604020202020204" pitchFamily="34" charset="0"/>
            </a:endParaRPr>
          </a:p>
          <a:p>
            <a:r>
              <a:rPr lang="en-US" sz="2600" dirty="0">
                <a:solidFill>
                  <a:srgbClr val="003C65"/>
                </a:solidFill>
                <a:latin typeface="Verdana" panose="020B0604030504040204" pitchFamily="34" charset="0"/>
                <a:ea typeface="Verdana" panose="020B0604030504040204" pitchFamily="34" charset="0"/>
                <a:cs typeface="Arial" panose="020B0604020202020204" pitchFamily="34" charset="0"/>
              </a:rPr>
              <a:t>Homeless-tailored outpatient-based opioid treatment (OBOT) programs have been developed across the U.S.</a:t>
            </a:r>
          </a:p>
        </p:txBody>
      </p:sp>
      <p:sp>
        <p:nvSpPr>
          <p:cNvPr id="4" name="Title 1">
            <a:extLst>
              <a:ext uri="{FF2B5EF4-FFF2-40B4-BE49-F238E27FC236}">
                <a16:creationId xmlns:a16="http://schemas.microsoft.com/office/drawing/2014/main" id="{8413B655-DF60-0008-F14B-57D43F4838FC}"/>
              </a:ext>
            </a:extLst>
          </p:cNvPr>
          <p:cNvSpPr>
            <a:spLocks noGrp="1"/>
          </p:cNvSpPr>
          <p:nvPr>
            <p:ph type="title"/>
          </p:nvPr>
        </p:nvSpPr>
        <p:spPr>
          <a:xfrm>
            <a:off x="2421080" y="404390"/>
            <a:ext cx="7349840" cy="757260"/>
          </a:xfrm>
          <a:ln w="38100">
            <a:solidFill>
              <a:schemeClr val="bg1"/>
            </a:solidFill>
          </a:ln>
        </p:spPr>
        <p:txBody>
          <a:bodyPr>
            <a:normAutofit fontScale="90000"/>
          </a:bodyPr>
          <a:lstStyle/>
          <a:p>
            <a:pPr algn="ctr"/>
            <a:r>
              <a:rPr lang="en-US" sz="3200" dirty="0">
                <a:solidFill>
                  <a:srgbClr val="003C65"/>
                </a:solidFill>
                <a:latin typeface="Verdana" panose="020B0604030504040204" pitchFamily="34" charset="0"/>
                <a:ea typeface="Verdana" panose="020B0604030504040204" pitchFamily="34" charset="0"/>
                <a:cs typeface="Arial" panose="020B0604020202020204" pitchFamily="34" charset="0"/>
              </a:rPr>
              <a:t>Equity and the Opioid Overdose Crisis</a:t>
            </a:r>
          </a:p>
        </p:txBody>
      </p:sp>
    </p:spTree>
    <p:extLst>
      <p:ext uri="{BB962C8B-B14F-4D97-AF65-F5344CB8AC3E}">
        <p14:creationId xmlns:p14="http://schemas.microsoft.com/office/powerpoint/2010/main" val="1527196385"/>
      </p:ext>
    </p:extLst>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6A7F8A66-4BDD-4994-B45D-787ED46F9827}"/>
              </a:ext>
            </a:extLst>
          </p:cNvPr>
          <p:cNvSpPr/>
          <p:nvPr/>
        </p:nvSpPr>
        <p:spPr>
          <a:xfrm>
            <a:off x="0" y="0"/>
            <a:ext cx="12192000" cy="1566041"/>
          </a:xfrm>
          <a:prstGeom prst="rect">
            <a:avLst/>
          </a:prstGeom>
          <a:solidFill>
            <a:srgbClr val="B0E3E2">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7" name="Title 1">
            <a:extLst>
              <a:ext uri="{FF2B5EF4-FFF2-40B4-BE49-F238E27FC236}">
                <a16:creationId xmlns:a16="http://schemas.microsoft.com/office/drawing/2014/main" id="{A1872976-E0D0-E57D-2B97-3657FC13C966}"/>
              </a:ext>
            </a:extLst>
          </p:cNvPr>
          <p:cNvSpPr txBox="1">
            <a:spLocks/>
          </p:cNvSpPr>
          <p:nvPr/>
        </p:nvSpPr>
        <p:spPr>
          <a:xfrm>
            <a:off x="1761067" y="404390"/>
            <a:ext cx="8669866" cy="757260"/>
          </a:xfrm>
          <a:prstGeom prst="rect">
            <a:avLst/>
          </a:prstGeom>
          <a:ln w="38100">
            <a:solidFill>
              <a:schemeClr val="bg1"/>
            </a:solidFill>
          </a:ln>
        </p:spPr>
        <p:txBody>
          <a:bodyPr vert="horz" lIns="91440" tIns="45720" rIns="91440" bIns="45720" rtlCol="0" anchor="ctr">
            <a:normAutofit fontScale="92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200" dirty="0">
                <a:solidFill>
                  <a:srgbClr val="003C65"/>
                </a:solidFill>
                <a:latin typeface="Verdana" panose="020B0604030504040204" pitchFamily="34" charset="0"/>
                <a:ea typeface="Verdana" panose="020B0604030504040204" pitchFamily="34" charset="0"/>
                <a:cs typeface="Arial" panose="020B0604020202020204" pitchFamily="34" charset="0"/>
              </a:rPr>
              <a:t>Importance of Retention in OUD Treatment</a:t>
            </a:r>
          </a:p>
        </p:txBody>
      </p:sp>
      <p:sp>
        <p:nvSpPr>
          <p:cNvPr id="8" name="Content Placeholder 2">
            <a:extLst>
              <a:ext uri="{FF2B5EF4-FFF2-40B4-BE49-F238E27FC236}">
                <a16:creationId xmlns:a16="http://schemas.microsoft.com/office/drawing/2014/main" id="{5EC52EF9-FD73-8921-D6C3-968B36954AA0}"/>
              </a:ext>
            </a:extLst>
          </p:cNvPr>
          <p:cNvSpPr txBox="1">
            <a:spLocks/>
          </p:cNvSpPr>
          <p:nvPr/>
        </p:nvSpPr>
        <p:spPr>
          <a:xfrm>
            <a:off x="838200" y="2255520"/>
            <a:ext cx="10515600" cy="4602480"/>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600" dirty="0">
                <a:solidFill>
                  <a:srgbClr val="003C65"/>
                </a:solidFill>
                <a:latin typeface="Verdana" panose="020B0604030504040204" pitchFamily="34" charset="0"/>
                <a:ea typeface="Verdana" panose="020B0604030504040204" pitchFamily="34" charset="0"/>
                <a:cs typeface="Arial" panose="020B0604020202020204" pitchFamily="34" charset="0"/>
              </a:rPr>
              <a:t>Retention in these programs is low</a:t>
            </a:r>
          </a:p>
          <a:p>
            <a:pPr marL="285750" indent="-285750">
              <a:buFont typeface="Arial" panose="020B0604020202020204" pitchFamily="34" charset="0"/>
              <a:buChar char="•"/>
            </a:pPr>
            <a:endParaRPr lang="en-US" sz="2600" dirty="0">
              <a:solidFill>
                <a:srgbClr val="003C65"/>
              </a:solidFill>
              <a:latin typeface="Verdana" panose="020B0604030504040204" pitchFamily="34" charset="0"/>
              <a:ea typeface="Verdana" panose="020B0604030504040204" pitchFamily="34" charset="0"/>
              <a:cs typeface="Arial" panose="020B0604020202020204" pitchFamily="34" charset="0"/>
            </a:endParaRPr>
          </a:p>
          <a:p>
            <a:pPr marL="285750" indent="-285750">
              <a:buFont typeface="Arial" panose="020B0604020202020204" pitchFamily="34" charset="0"/>
              <a:buChar char="•"/>
            </a:pPr>
            <a:r>
              <a:rPr lang="en-US" sz="2600" dirty="0">
                <a:solidFill>
                  <a:srgbClr val="003C65"/>
                </a:solidFill>
                <a:latin typeface="Verdana" panose="020B0604030504040204" pitchFamily="34" charset="0"/>
                <a:ea typeface="Verdana" panose="020B0604030504040204" pitchFamily="34" charset="0"/>
                <a:cs typeface="Arial" panose="020B0604020202020204" pitchFamily="34" charset="0"/>
              </a:rPr>
              <a:t>High risk of opioid-related mortality immediately after leaving treatment </a:t>
            </a:r>
          </a:p>
          <a:p>
            <a:pPr marL="285750" indent="-285750">
              <a:buFont typeface="Arial" panose="020B0604020202020204" pitchFamily="34" charset="0"/>
              <a:buChar char="•"/>
            </a:pPr>
            <a:endParaRPr lang="en-US" sz="2600" dirty="0">
              <a:solidFill>
                <a:srgbClr val="003C65"/>
              </a:solidFill>
              <a:latin typeface="Verdana" panose="020B0604030504040204" pitchFamily="34" charset="0"/>
              <a:ea typeface="Verdana" panose="020B0604030504040204" pitchFamily="34" charset="0"/>
              <a:cs typeface="Arial" panose="020B0604020202020204" pitchFamily="34" charset="0"/>
            </a:endParaRPr>
          </a:p>
          <a:p>
            <a:pPr marL="285750" indent="-285750">
              <a:buFont typeface="Arial" panose="020B0604020202020204" pitchFamily="34" charset="0"/>
              <a:buChar char="•"/>
            </a:pPr>
            <a:r>
              <a:rPr lang="en-US" sz="2600" dirty="0">
                <a:solidFill>
                  <a:srgbClr val="003C65"/>
                </a:solidFill>
                <a:latin typeface="Verdana" panose="020B0604030504040204" pitchFamily="34" charset="0"/>
                <a:ea typeface="Verdana" panose="020B0604030504040204" pitchFamily="34" charset="0"/>
                <a:cs typeface="Arial" panose="020B0604020202020204" pitchFamily="34" charset="0"/>
              </a:rPr>
              <a:t>Improving OBOT retention is crucial to improving outcomes in this population</a:t>
            </a:r>
          </a:p>
        </p:txBody>
      </p:sp>
    </p:spTree>
    <p:extLst>
      <p:ext uri="{BB962C8B-B14F-4D97-AF65-F5344CB8AC3E}">
        <p14:creationId xmlns:p14="http://schemas.microsoft.com/office/powerpoint/2010/main" val="38523606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7E9A49D-77A8-0AAF-721D-28B2696DD9A3}"/>
              </a:ext>
            </a:extLst>
          </p:cNvPr>
          <p:cNvSpPr/>
          <p:nvPr/>
        </p:nvSpPr>
        <p:spPr>
          <a:xfrm>
            <a:off x="0" y="0"/>
            <a:ext cx="3695178" cy="6858000"/>
          </a:xfrm>
          <a:prstGeom prst="rect">
            <a:avLst/>
          </a:prstGeom>
          <a:solidFill>
            <a:srgbClr val="B0E3E2">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5" name="Title 1">
            <a:extLst>
              <a:ext uri="{FF2B5EF4-FFF2-40B4-BE49-F238E27FC236}">
                <a16:creationId xmlns:a16="http://schemas.microsoft.com/office/drawing/2014/main" id="{2AE67C57-B355-8EF9-E4E5-F6AFE848E200}"/>
              </a:ext>
            </a:extLst>
          </p:cNvPr>
          <p:cNvSpPr txBox="1">
            <a:spLocks/>
          </p:cNvSpPr>
          <p:nvPr/>
        </p:nvSpPr>
        <p:spPr>
          <a:xfrm>
            <a:off x="758168" y="3046548"/>
            <a:ext cx="2178842" cy="764903"/>
          </a:xfrm>
          <a:prstGeom prst="rect">
            <a:avLst/>
          </a:prstGeom>
          <a:ln w="38100">
            <a:solidFill>
              <a:schemeClr val="bg1"/>
            </a:solidFill>
          </a:ln>
        </p:spPr>
        <p:txBody>
          <a:bodyPr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200" dirty="0">
                <a:solidFill>
                  <a:srgbClr val="003C65"/>
                </a:solidFill>
                <a:latin typeface="Verdana" panose="020B0604030504040204" pitchFamily="34" charset="0"/>
                <a:ea typeface="Verdana" panose="020B0604030504040204" pitchFamily="34" charset="0"/>
                <a:cs typeface="Arial" panose="020B0604020202020204" pitchFamily="34" charset="0"/>
              </a:rPr>
              <a:t>Objective</a:t>
            </a:r>
          </a:p>
        </p:txBody>
      </p:sp>
      <p:sp>
        <p:nvSpPr>
          <p:cNvPr id="6" name="Content Placeholder 2">
            <a:extLst>
              <a:ext uri="{FF2B5EF4-FFF2-40B4-BE49-F238E27FC236}">
                <a16:creationId xmlns:a16="http://schemas.microsoft.com/office/drawing/2014/main" id="{88C20A27-2E6C-90BD-A8A8-030B47489B3E}"/>
              </a:ext>
            </a:extLst>
          </p:cNvPr>
          <p:cNvSpPr txBox="1">
            <a:spLocks/>
          </p:cNvSpPr>
          <p:nvPr/>
        </p:nvSpPr>
        <p:spPr>
          <a:xfrm>
            <a:off x="4419600" y="2808512"/>
            <a:ext cx="7097486" cy="1199608"/>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2600" dirty="0">
                <a:solidFill>
                  <a:srgbClr val="003C65"/>
                </a:solidFill>
                <a:latin typeface="Verdana" panose="020B0604030504040204" pitchFamily="34" charset="0"/>
                <a:ea typeface="Verdana" panose="020B0604030504040204" pitchFamily="34" charset="0"/>
                <a:cs typeface="Arial" panose="020B0604020202020204" pitchFamily="34" charset="0"/>
              </a:rPr>
              <a:t>To examine the barriers to and facilitators of retention in a homeless-tailored OBOT program</a:t>
            </a:r>
          </a:p>
        </p:txBody>
      </p:sp>
    </p:spTree>
    <p:extLst>
      <p:ext uri="{BB962C8B-B14F-4D97-AF65-F5344CB8AC3E}">
        <p14:creationId xmlns:p14="http://schemas.microsoft.com/office/powerpoint/2010/main" val="26484625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6A7F8A66-4BDD-4994-B45D-787ED46F9827}"/>
              </a:ext>
            </a:extLst>
          </p:cNvPr>
          <p:cNvSpPr/>
          <p:nvPr/>
        </p:nvSpPr>
        <p:spPr>
          <a:xfrm>
            <a:off x="0" y="0"/>
            <a:ext cx="12192000" cy="1566041"/>
          </a:xfrm>
          <a:prstGeom prst="rect">
            <a:avLst/>
          </a:prstGeom>
          <a:solidFill>
            <a:srgbClr val="B0E3E2">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 name="Title 1">
            <a:extLst>
              <a:ext uri="{FF2B5EF4-FFF2-40B4-BE49-F238E27FC236}">
                <a16:creationId xmlns:a16="http://schemas.microsoft.com/office/drawing/2014/main" id="{BB3F3E3C-D442-A387-B8DE-6F18051C2F2E}"/>
              </a:ext>
            </a:extLst>
          </p:cNvPr>
          <p:cNvSpPr>
            <a:spLocks noGrp="1"/>
          </p:cNvSpPr>
          <p:nvPr>
            <p:ph type="title"/>
          </p:nvPr>
        </p:nvSpPr>
        <p:spPr>
          <a:xfrm>
            <a:off x="3118581" y="352502"/>
            <a:ext cx="5954838" cy="861036"/>
          </a:xfrm>
          <a:ln w="38100">
            <a:solidFill>
              <a:schemeClr val="bg1"/>
            </a:solidFill>
          </a:ln>
        </p:spPr>
        <p:txBody>
          <a:bodyPr>
            <a:normAutofit fontScale="90000"/>
          </a:bodyPr>
          <a:lstStyle/>
          <a:p>
            <a:pPr algn="ctr"/>
            <a:r>
              <a:rPr lang="en-US" sz="3200" dirty="0">
                <a:solidFill>
                  <a:srgbClr val="003C65"/>
                </a:solidFill>
                <a:latin typeface="Verdana" panose="020B0604030504040204" pitchFamily="34" charset="0"/>
                <a:ea typeface="Verdana" panose="020B0604030504040204" pitchFamily="34" charset="0"/>
                <a:cs typeface="Arial"/>
              </a:rPr>
              <a:t>Study Design and Participants</a:t>
            </a:r>
            <a:endParaRPr lang="en-US" sz="3200" dirty="0">
              <a:solidFill>
                <a:srgbClr val="003C65"/>
              </a:solidFill>
              <a:latin typeface="Verdana" panose="020B0604030504040204" pitchFamily="34" charset="0"/>
              <a:ea typeface="Verdana" panose="020B0604030504040204" pitchFamily="34" charset="0"/>
              <a:cs typeface="Arial" panose="020B0604020202020204" pitchFamily="34" charset="0"/>
            </a:endParaRPr>
          </a:p>
        </p:txBody>
      </p:sp>
      <p:sp>
        <p:nvSpPr>
          <p:cNvPr id="4" name="Content Placeholder 2">
            <a:extLst>
              <a:ext uri="{FF2B5EF4-FFF2-40B4-BE49-F238E27FC236}">
                <a16:creationId xmlns:a16="http://schemas.microsoft.com/office/drawing/2014/main" id="{B9C46771-F47B-CAF9-9E76-393DA8BE8DF8}"/>
              </a:ext>
            </a:extLst>
          </p:cNvPr>
          <p:cNvSpPr txBox="1">
            <a:spLocks/>
          </p:cNvSpPr>
          <p:nvPr/>
        </p:nvSpPr>
        <p:spPr>
          <a:xfrm>
            <a:off x="838200" y="2209799"/>
            <a:ext cx="10515600" cy="4243811"/>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600" dirty="0">
                <a:solidFill>
                  <a:srgbClr val="003C65"/>
                </a:solidFill>
                <a:latin typeface="Verdana" panose="020B0604030504040204" pitchFamily="34" charset="0"/>
                <a:ea typeface="Verdana" panose="020B0604030504040204" pitchFamily="34" charset="0"/>
                <a:cs typeface="Arial" panose="020B0604020202020204" pitchFamily="34" charset="0"/>
              </a:rPr>
              <a:t>Qualitative interviews with subset of participants who enrolled in a parent prospective cohort study of retention in Boston Health Care for the Homeless Program’s OBOT program</a:t>
            </a:r>
          </a:p>
          <a:p>
            <a:endParaRPr lang="en-US" sz="2600" dirty="0">
              <a:solidFill>
                <a:srgbClr val="003C65"/>
              </a:solidFill>
              <a:latin typeface="Verdana" panose="020B0604030504040204" pitchFamily="34" charset="0"/>
              <a:ea typeface="Verdana" panose="020B0604030504040204" pitchFamily="34" charset="0"/>
              <a:cs typeface="Arial" panose="020B0604020202020204" pitchFamily="34" charset="0"/>
            </a:endParaRPr>
          </a:p>
          <a:p>
            <a:r>
              <a:rPr lang="en-US" sz="2600" dirty="0">
                <a:solidFill>
                  <a:srgbClr val="003C65"/>
                </a:solidFill>
                <a:latin typeface="Verdana" panose="020B0604030504040204" pitchFamily="34" charset="0"/>
                <a:ea typeface="Verdana" panose="020B0604030504040204" pitchFamily="34" charset="0"/>
                <a:cs typeface="Arial" panose="020B0604020202020204" pitchFamily="34" charset="0"/>
              </a:rPr>
              <a:t>Purposively sampled 24 participants from the prospective cohort study (12 who were retained at 1-month and 12 who were not)</a:t>
            </a:r>
          </a:p>
        </p:txBody>
      </p:sp>
    </p:spTree>
    <p:extLst>
      <p:ext uri="{BB962C8B-B14F-4D97-AF65-F5344CB8AC3E}">
        <p14:creationId xmlns:p14="http://schemas.microsoft.com/office/powerpoint/2010/main" val="22121888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6A7F8A66-4BDD-4994-B45D-787ED46F9827}"/>
              </a:ext>
            </a:extLst>
          </p:cNvPr>
          <p:cNvSpPr/>
          <p:nvPr/>
        </p:nvSpPr>
        <p:spPr>
          <a:xfrm>
            <a:off x="0" y="0"/>
            <a:ext cx="12192000" cy="1566041"/>
          </a:xfrm>
          <a:prstGeom prst="rect">
            <a:avLst/>
          </a:prstGeom>
          <a:solidFill>
            <a:srgbClr val="B0E3E2">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4" name="Title 1">
            <a:extLst>
              <a:ext uri="{FF2B5EF4-FFF2-40B4-BE49-F238E27FC236}">
                <a16:creationId xmlns:a16="http://schemas.microsoft.com/office/drawing/2014/main" id="{E395EBA1-C593-A748-50D4-558846D2D97F}"/>
              </a:ext>
            </a:extLst>
          </p:cNvPr>
          <p:cNvSpPr txBox="1">
            <a:spLocks/>
          </p:cNvSpPr>
          <p:nvPr/>
        </p:nvSpPr>
        <p:spPr>
          <a:xfrm>
            <a:off x="4697085" y="400568"/>
            <a:ext cx="2797830" cy="764903"/>
          </a:xfrm>
          <a:prstGeom prst="rect">
            <a:avLst/>
          </a:prstGeom>
          <a:ln w="38100">
            <a:solidFill>
              <a:schemeClr val="bg1"/>
            </a:solidFill>
          </a:ln>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200">
                <a:solidFill>
                  <a:srgbClr val="003C65"/>
                </a:solidFill>
                <a:latin typeface="Verdana" panose="020B0604030504040204" pitchFamily="34" charset="0"/>
                <a:ea typeface="Verdana" panose="020B0604030504040204" pitchFamily="34" charset="0"/>
                <a:cs typeface="Arial"/>
              </a:rPr>
              <a:t>Interviews</a:t>
            </a:r>
            <a:endParaRPr lang="en-US" sz="3200">
              <a:solidFill>
                <a:srgbClr val="003C65"/>
              </a:solidFill>
              <a:latin typeface="Verdana" panose="020B0604030504040204" pitchFamily="34" charset="0"/>
              <a:ea typeface="Verdana" panose="020B0604030504040204" pitchFamily="34" charset="0"/>
              <a:cs typeface="Arial" panose="020B0604020202020204" pitchFamily="34" charset="0"/>
            </a:endParaRPr>
          </a:p>
        </p:txBody>
      </p:sp>
      <p:sp>
        <p:nvSpPr>
          <p:cNvPr id="2" name="Content Placeholder 2">
            <a:extLst>
              <a:ext uri="{FF2B5EF4-FFF2-40B4-BE49-F238E27FC236}">
                <a16:creationId xmlns:a16="http://schemas.microsoft.com/office/drawing/2014/main" id="{8FAA4180-6435-204E-94F7-7BA8AAEC77A2}"/>
              </a:ext>
            </a:extLst>
          </p:cNvPr>
          <p:cNvSpPr txBox="1">
            <a:spLocks/>
          </p:cNvSpPr>
          <p:nvPr/>
        </p:nvSpPr>
        <p:spPr>
          <a:xfrm>
            <a:off x="838200" y="2209799"/>
            <a:ext cx="10515600" cy="4243811"/>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600" dirty="0">
                <a:solidFill>
                  <a:srgbClr val="003C65"/>
                </a:solidFill>
                <a:latin typeface="Verdana" panose="020B0604030504040204" pitchFamily="34" charset="0"/>
                <a:ea typeface="Verdana" panose="020B0604030504040204" pitchFamily="34" charset="0"/>
                <a:cs typeface="Arial"/>
              </a:rPr>
              <a:t>Semi-structured </a:t>
            </a:r>
          </a:p>
          <a:p>
            <a:endParaRPr lang="en-US" sz="2600" dirty="0">
              <a:solidFill>
                <a:srgbClr val="003C65"/>
              </a:solidFill>
              <a:latin typeface="Verdana" panose="020B0604030504040204" pitchFamily="34" charset="0"/>
              <a:ea typeface="Verdana" panose="020B0604030504040204" pitchFamily="34" charset="0"/>
              <a:cs typeface="Arial"/>
            </a:endParaRPr>
          </a:p>
          <a:p>
            <a:r>
              <a:rPr lang="en-US" sz="2600" dirty="0">
                <a:solidFill>
                  <a:srgbClr val="003C65"/>
                </a:solidFill>
                <a:latin typeface="Verdana" panose="020B0604030504040204" pitchFamily="34" charset="0"/>
                <a:ea typeface="Verdana" panose="020B0604030504040204" pitchFamily="34" charset="0"/>
                <a:cs typeface="Arial"/>
              </a:rPr>
              <a:t>Conducted in English and in Spanish</a:t>
            </a:r>
          </a:p>
          <a:p>
            <a:endParaRPr lang="en-US" sz="2600" dirty="0">
              <a:solidFill>
                <a:srgbClr val="003C65"/>
              </a:solidFill>
              <a:latin typeface="Verdana" panose="020B0604030504040204" pitchFamily="34" charset="0"/>
              <a:ea typeface="Verdana" panose="020B0604030504040204" pitchFamily="34" charset="0"/>
              <a:cs typeface="Arial"/>
            </a:endParaRPr>
          </a:p>
          <a:p>
            <a:r>
              <a:rPr lang="en-US" sz="2600" dirty="0">
                <a:solidFill>
                  <a:srgbClr val="003C65"/>
                </a:solidFill>
                <a:latin typeface="Verdana" panose="020B0604030504040204" pitchFamily="34" charset="0"/>
                <a:ea typeface="Verdana" panose="020B0604030504040204" pitchFamily="34" charset="0"/>
                <a:cs typeface="Arial"/>
              </a:rPr>
              <a:t>Audio-recorded</a:t>
            </a:r>
          </a:p>
          <a:p>
            <a:endParaRPr lang="en-US" sz="2600" dirty="0">
              <a:solidFill>
                <a:srgbClr val="003C65"/>
              </a:solidFill>
              <a:latin typeface="Verdana" panose="020B0604030504040204" pitchFamily="34" charset="0"/>
              <a:ea typeface="Verdana" panose="020B0604030504040204" pitchFamily="34" charset="0"/>
              <a:cs typeface="Arial"/>
            </a:endParaRPr>
          </a:p>
          <a:p>
            <a:r>
              <a:rPr lang="en-US" sz="2600" dirty="0">
                <a:solidFill>
                  <a:srgbClr val="003C65"/>
                </a:solidFill>
                <a:latin typeface="Verdana" panose="020B0604030504040204" pitchFamily="34" charset="0"/>
                <a:ea typeface="Verdana" panose="020B0604030504040204" pitchFamily="34" charset="0"/>
                <a:cs typeface="Arial"/>
              </a:rPr>
              <a:t>Lasted between 23 and 66 minutes</a:t>
            </a:r>
          </a:p>
        </p:txBody>
      </p:sp>
    </p:spTree>
    <p:extLst>
      <p:ext uri="{BB962C8B-B14F-4D97-AF65-F5344CB8AC3E}">
        <p14:creationId xmlns:p14="http://schemas.microsoft.com/office/powerpoint/2010/main" val="41443219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A1C56361-A7F1-62B6-34DD-4FC15A993D30}"/>
              </a:ext>
            </a:extLst>
          </p:cNvPr>
          <p:cNvSpPr/>
          <p:nvPr/>
        </p:nvSpPr>
        <p:spPr>
          <a:xfrm>
            <a:off x="0" y="0"/>
            <a:ext cx="12192000" cy="1566041"/>
          </a:xfrm>
          <a:prstGeom prst="rect">
            <a:avLst/>
          </a:prstGeom>
          <a:solidFill>
            <a:srgbClr val="B0E3E2">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 name="Title 1">
            <a:extLst>
              <a:ext uri="{FF2B5EF4-FFF2-40B4-BE49-F238E27FC236}">
                <a16:creationId xmlns:a16="http://schemas.microsoft.com/office/drawing/2014/main" id="{194FF31C-E903-E607-B170-05245836869A}"/>
              </a:ext>
            </a:extLst>
          </p:cNvPr>
          <p:cNvSpPr>
            <a:spLocks noGrp="1"/>
          </p:cNvSpPr>
          <p:nvPr>
            <p:ph type="title"/>
          </p:nvPr>
        </p:nvSpPr>
        <p:spPr>
          <a:xfrm>
            <a:off x="1320974" y="400683"/>
            <a:ext cx="9550052" cy="758409"/>
          </a:xfrm>
          <a:ln w="38100">
            <a:solidFill>
              <a:schemeClr val="bg1"/>
            </a:solidFill>
          </a:ln>
        </p:spPr>
        <p:txBody>
          <a:bodyPr>
            <a:normAutofit/>
          </a:bodyPr>
          <a:lstStyle/>
          <a:p>
            <a:pPr algn="ctr"/>
            <a:r>
              <a:rPr lang="en-US" sz="3200">
                <a:solidFill>
                  <a:srgbClr val="003C65"/>
                </a:solidFill>
                <a:latin typeface="Verdana" panose="020B0604030504040204" pitchFamily="34" charset="0"/>
                <a:ea typeface="Verdana" panose="020B0604030504040204" pitchFamily="34" charset="0"/>
                <a:cs typeface="Arial" panose="020B0604020202020204" pitchFamily="34" charset="0"/>
              </a:rPr>
              <a:t>Behavioral Model for Vulnerable Populations</a:t>
            </a:r>
          </a:p>
        </p:txBody>
      </p:sp>
      <p:sp>
        <p:nvSpPr>
          <p:cNvPr id="3" name="Content Placeholder 2">
            <a:extLst>
              <a:ext uri="{FF2B5EF4-FFF2-40B4-BE49-F238E27FC236}">
                <a16:creationId xmlns:a16="http://schemas.microsoft.com/office/drawing/2014/main" id="{167CC93C-3438-FAA9-2502-E78AC03D458B}"/>
              </a:ext>
            </a:extLst>
          </p:cNvPr>
          <p:cNvSpPr>
            <a:spLocks noGrp="1"/>
          </p:cNvSpPr>
          <p:nvPr>
            <p:ph idx="1"/>
          </p:nvPr>
        </p:nvSpPr>
        <p:spPr>
          <a:xfrm>
            <a:off x="838200" y="2144485"/>
            <a:ext cx="10515600" cy="4032477"/>
          </a:xfrm>
        </p:spPr>
        <p:txBody>
          <a:bodyPr vert="horz" lIns="91440" tIns="45720" rIns="91440" bIns="45720" rtlCol="0">
            <a:noAutofit/>
          </a:bodyPr>
          <a:lstStyle/>
          <a:p>
            <a:r>
              <a:rPr lang="en-US" sz="2600" dirty="0">
                <a:solidFill>
                  <a:srgbClr val="003C65"/>
                </a:solidFill>
                <a:latin typeface="Verdana" panose="020B0604030504040204" pitchFamily="34" charset="0"/>
                <a:ea typeface="Verdana" panose="020B0604030504040204" pitchFamily="34" charset="0"/>
                <a:cs typeface="Arial" panose="020B0604020202020204" pitchFamily="34" charset="0"/>
              </a:rPr>
              <a:t>A conceptual framework for understanding factors that influence health behaviors and outcomes of marginalized individuals</a:t>
            </a:r>
          </a:p>
        </p:txBody>
      </p:sp>
      <p:grpSp>
        <p:nvGrpSpPr>
          <p:cNvPr id="4" name="Group 3">
            <a:extLst>
              <a:ext uri="{FF2B5EF4-FFF2-40B4-BE49-F238E27FC236}">
                <a16:creationId xmlns:a16="http://schemas.microsoft.com/office/drawing/2014/main" id="{DAC4CC0F-6D0F-19B9-561C-5644D9B68CCC}"/>
              </a:ext>
            </a:extLst>
          </p:cNvPr>
          <p:cNvGrpSpPr/>
          <p:nvPr/>
        </p:nvGrpSpPr>
        <p:grpSpPr>
          <a:xfrm>
            <a:off x="279398" y="3763691"/>
            <a:ext cx="11633199" cy="2247900"/>
            <a:chOff x="1029451" y="1333500"/>
            <a:chExt cx="9643533" cy="2247900"/>
          </a:xfrm>
        </p:grpSpPr>
        <p:sp>
          <p:nvSpPr>
            <p:cNvPr id="5" name="TextBox 6">
              <a:extLst>
                <a:ext uri="{FF2B5EF4-FFF2-40B4-BE49-F238E27FC236}">
                  <a16:creationId xmlns:a16="http://schemas.microsoft.com/office/drawing/2014/main" id="{12AC628D-EC8F-7554-B5E0-5B3F7FF76329}"/>
                </a:ext>
              </a:extLst>
            </p:cNvPr>
            <p:cNvSpPr txBox="1"/>
            <p:nvPr/>
          </p:nvSpPr>
          <p:spPr>
            <a:xfrm>
              <a:off x="5299598" y="2209735"/>
              <a:ext cx="1328509" cy="830997"/>
            </a:xfrm>
            <a:prstGeom prst="rect">
              <a:avLst/>
            </a:prstGeom>
            <a:solidFill>
              <a:schemeClr val="accent1">
                <a:lumMod val="20000"/>
                <a:lumOff val="80000"/>
              </a:schemeClr>
            </a:solidFill>
            <a:ln>
              <a:solidFill>
                <a:schemeClr val="tx1"/>
              </a:solid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en-US" sz="800" b="1" dirty="0">
                <a:latin typeface="Arial" panose="020B0604020202020204" pitchFamily="34" charset="0"/>
                <a:cs typeface="Arial" panose="020B0604020202020204" pitchFamily="34" charset="0"/>
              </a:endParaRPr>
            </a:p>
            <a:p>
              <a:pPr algn="ctr"/>
              <a:r>
                <a:rPr lang="en-US" sz="1600" b="1" dirty="0">
                  <a:latin typeface="Verdana" panose="020B0604030504040204" pitchFamily="34" charset="0"/>
                  <a:ea typeface="Verdana" panose="020B0604030504040204" pitchFamily="34" charset="0"/>
                  <a:cs typeface="Arial" panose="020B0604020202020204" pitchFamily="34" charset="0"/>
                </a:rPr>
                <a:t>Enabling/</a:t>
              </a:r>
            </a:p>
            <a:p>
              <a:pPr algn="ctr"/>
              <a:r>
                <a:rPr lang="en-US" sz="1600" b="1" dirty="0">
                  <a:latin typeface="Verdana" panose="020B0604030504040204" pitchFamily="34" charset="0"/>
                  <a:ea typeface="Verdana" panose="020B0604030504040204" pitchFamily="34" charset="0"/>
                  <a:cs typeface="Arial" panose="020B0604020202020204" pitchFamily="34" charset="0"/>
                </a:rPr>
                <a:t>Impeding</a:t>
              </a:r>
            </a:p>
            <a:p>
              <a:pPr algn="ctr"/>
              <a:endParaRPr lang="en-US" sz="800" b="1" dirty="0">
                <a:latin typeface="Arial" panose="020B0604020202020204" pitchFamily="34" charset="0"/>
                <a:cs typeface="Arial" panose="020B0604020202020204" pitchFamily="34" charset="0"/>
              </a:endParaRPr>
            </a:p>
          </p:txBody>
        </p:sp>
        <p:sp>
          <p:nvSpPr>
            <p:cNvPr id="6" name="TextBox 10">
              <a:extLst>
                <a:ext uri="{FF2B5EF4-FFF2-40B4-BE49-F238E27FC236}">
                  <a16:creationId xmlns:a16="http://schemas.microsoft.com/office/drawing/2014/main" id="{AA2A34DB-BE56-C5D0-8FEB-47D58F2A3ABD}"/>
                </a:ext>
              </a:extLst>
            </p:cNvPr>
            <p:cNvSpPr txBox="1"/>
            <p:nvPr/>
          </p:nvSpPr>
          <p:spPr>
            <a:xfrm>
              <a:off x="3400579" y="2216841"/>
              <a:ext cx="1324061" cy="830997"/>
            </a:xfrm>
            <a:prstGeom prst="rect">
              <a:avLst/>
            </a:prstGeom>
            <a:solidFill>
              <a:schemeClr val="accent1">
                <a:lumMod val="20000"/>
                <a:lumOff val="80000"/>
              </a:schemeClr>
            </a:solidFill>
            <a:ln>
              <a:solidFill>
                <a:schemeClr val="tx1"/>
              </a:solid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en-US" sz="1600" b="1" dirty="0">
                <a:latin typeface="Arial" panose="020B0604020202020204" pitchFamily="34" charset="0"/>
                <a:cs typeface="Arial" panose="020B0604020202020204" pitchFamily="34" charset="0"/>
              </a:endParaRPr>
            </a:p>
            <a:p>
              <a:pPr algn="ctr"/>
              <a:r>
                <a:rPr lang="en-US" sz="1600" b="1" dirty="0">
                  <a:latin typeface="Verdana" panose="020B0604030504040204" pitchFamily="34" charset="0"/>
                  <a:ea typeface="Verdana" panose="020B0604030504040204" pitchFamily="34" charset="0"/>
                  <a:cs typeface="Arial" panose="020B0604020202020204" pitchFamily="34" charset="0"/>
                </a:rPr>
                <a:t>Need</a:t>
              </a:r>
            </a:p>
            <a:p>
              <a:pPr algn="ctr"/>
              <a:endParaRPr lang="en-US" sz="1600" b="1" dirty="0">
                <a:latin typeface="Arial" panose="020B0604020202020204" pitchFamily="34" charset="0"/>
                <a:cs typeface="Arial" panose="020B0604020202020204" pitchFamily="34" charset="0"/>
              </a:endParaRPr>
            </a:p>
          </p:txBody>
        </p:sp>
        <p:sp>
          <p:nvSpPr>
            <p:cNvPr id="7" name="TextBox 14">
              <a:extLst>
                <a:ext uri="{FF2B5EF4-FFF2-40B4-BE49-F238E27FC236}">
                  <a16:creationId xmlns:a16="http://schemas.microsoft.com/office/drawing/2014/main" id="{3B405D4F-7F29-3017-EC3F-A01BD66E9238}"/>
                </a:ext>
              </a:extLst>
            </p:cNvPr>
            <p:cNvSpPr txBox="1"/>
            <p:nvPr/>
          </p:nvSpPr>
          <p:spPr>
            <a:xfrm>
              <a:off x="7145141" y="2219824"/>
              <a:ext cx="1323867" cy="830997"/>
            </a:xfrm>
            <a:prstGeom prst="rect">
              <a:avLst/>
            </a:prstGeom>
            <a:solidFill>
              <a:schemeClr val="accent2">
                <a:lumMod val="20000"/>
                <a:lumOff val="80000"/>
              </a:schemeClr>
            </a:solidFill>
            <a:ln>
              <a:solidFill>
                <a:schemeClr val="tx1"/>
              </a:solid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en-US" sz="800" b="1">
                <a:latin typeface="Arial" panose="020B0604020202020204" pitchFamily="34" charset="0"/>
                <a:cs typeface="Arial" panose="020B0604020202020204" pitchFamily="34" charset="0"/>
              </a:endParaRPr>
            </a:p>
            <a:p>
              <a:pPr algn="ctr"/>
              <a:r>
                <a:rPr lang="en-US" sz="1600" b="1">
                  <a:latin typeface="Verdana" panose="020B0604030504040204" pitchFamily="34" charset="0"/>
                  <a:ea typeface="Verdana" panose="020B0604030504040204" pitchFamily="34" charset="0"/>
                  <a:cs typeface="Arial" panose="020B0604020202020204" pitchFamily="34" charset="0"/>
                </a:rPr>
                <a:t>Health Behaviors</a:t>
              </a:r>
            </a:p>
            <a:p>
              <a:pPr algn="ctr"/>
              <a:endParaRPr lang="en-US" sz="800" b="1">
                <a:latin typeface="Arial" panose="020B0604020202020204" pitchFamily="34" charset="0"/>
                <a:cs typeface="Arial" panose="020B0604020202020204" pitchFamily="34" charset="0"/>
              </a:endParaRPr>
            </a:p>
          </p:txBody>
        </p:sp>
        <p:sp>
          <p:nvSpPr>
            <p:cNvPr id="8" name="TextBox 17">
              <a:extLst>
                <a:ext uri="{FF2B5EF4-FFF2-40B4-BE49-F238E27FC236}">
                  <a16:creationId xmlns:a16="http://schemas.microsoft.com/office/drawing/2014/main" id="{12EC29E1-B9EC-57EC-DF12-3574DC3BE9C0}"/>
                </a:ext>
              </a:extLst>
            </p:cNvPr>
            <p:cNvSpPr txBox="1"/>
            <p:nvPr/>
          </p:nvSpPr>
          <p:spPr>
            <a:xfrm>
              <a:off x="9006237" y="2215368"/>
              <a:ext cx="1319322" cy="830997"/>
            </a:xfrm>
            <a:prstGeom prst="rect">
              <a:avLst/>
            </a:prstGeom>
            <a:solidFill>
              <a:schemeClr val="accent2">
                <a:lumMod val="20000"/>
                <a:lumOff val="80000"/>
              </a:schemeClr>
            </a:solidFill>
            <a:ln>
              <a:solidFill>
                <a:schemeClr val="tx1"/>
              </a:solid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en-US" sz="1600" b="1">
                <a:latin typeface="Arial" panose="020B0604020202020204" pitchFamily="34" charset="0"/>
                <a:cs typeface="Arial" panose="020B0604020202020204" pitchFamily="34" charset="0"/>
              </a:endParaRPr>
            </a:p>
            <a:p>
              <a:pPr algn="ctr"/>
              <a:r>
                <a:rPr lang="en-US" sz="1600" b="1">
                  <a:latin typeface="Verdana" panose="020B0604030504040204" pitchFamily="34" charset="0"/>
                  <a:ea typeface="Verdana" panose="020B0604030504040204" pitchFamily="34" charset="0"/>
                  <a:cs typeface="Arial" panose="020B0604020202020204" pitchFamily="34" charset="0"/>
                </a:rPr>
                <a:t>Outcomes</a:t>
              </a:r>
            </a:p>
            <a:p>
              <a:pPr algn="ctr"/>
              <a:endParaRPr lang="en-US" sz="1600" b="1">
                <a:latin typeface="Arial" panose="020B0604020202020204" pitchFamily="34" charset="0"/>
                <a:cs typeface="Arial" panose="020B0604020202020204" pitchFamily="34" charset="0"/>
              </a:endParaRPr>
            </a:p>
          </p:txBody>
        </p:sp>
        <p:sp>
          <p:nvSpPr>
            <p:cNvPr id="9" name="Rectangle 8">
              <a:extLst>
                <a:ext uri="{FF2B5EF4-FFF2-40B4-BE49-F238E27FC236}">
                  <a16:creationId xmlns:a16="http://schemas.microsoft.com/office/drawing/2014/main" id="{26DB3CAB-8982-CEBD-E6EC-56396C38050D}"/>
                </a:ext>
              </a:extLst>
            </p:cNvPr>
            <p:cNvSpPr/>
            <p:nvPr/>
          </p:nvSpPr>
          <p:spPr>
            <a:xfrm>
              <a:off x="1029451" y="1333500"/>
              <a:ext cx="9643533" cy="2247900"/>
            </a:xfrm>
            <a:prstGeom prst="rect">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1600"/>
            </a:p>
          </p:txBody>
        </p:sp>
        <p:cxnSp>
          <p:nvCxnSpPr>
            <p:cNvPr id="10" name="Straight Arrow Connector 9">
              <a:extLst>
                <a:ext uri="{FF2B5EF4-FFF2-40B4-BE49-F238E27FC236}">
                  <a16:creationId xmlns:a16="http://schemas.microsoft.com/office/drawing/2014/main" id="{7E8EC938-60C6-A510-260F-26ECEF9FB143}"/>
                </a:ext>
              </a:extLst>
            </p:cNvPr>
            <p:cNvCxnSpPr>
              <a:cxnSpLocks/>
            </p:cNvCxnSpPr>
            <p:nvPr/>
          </p:nvCxnSpPr>
          <p:spPr>
            <a:xfrm>
              <a:off x="8466025" y="2625234"/>
              <a:ext cx="540212" cy="5"/>
            </a:xfrm>
            <a:prstGeom prst="straightConnector1">
              <a:avLst/>
            </a:prstGeom>
            <a:ln w="508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 name="Right Brace 10">
              <a:extLst>
                <a:ext uri="{FF2B5EF4-FFF2-40B4-BE49-F238E27FC236}">
                  <a16:creationId xmlns:a16="http://schemas.microsoft.com/office/drawing/2014/main" id="{DB11C170-9628-E529-7D3D-6B3DA97DB60B}"/>
                </a:ext>
              </a:extLst>
            </p:cNvPr>
            <p:cNvSpPr/>
            <p:nvPr/>
          </p:nvSpPr>
          <p:spPr>
            <a:xfrm rot="16200000">
              <a:off x="3962207" y="-976424"/>
              <a:ext cx="222217" cy="5555027"/>
            </a:xfrm>
            <a:prstGeom prst="righ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en-US" sz="1600"/>
            </a:p>
          </p:txBody>
        </p:sp>
        <p:sp>
          <p:nvSpPr>
            <p:cNvPr id="12" name="TextBox 23">
              <a:extLst>
                <a:ext uri="{FF2B5EF4-FFF2-40B4-BE49-F238E27FC236}">
                  <a16:creationId xmlns:a16="http://schemas.microsoft.com/office/drawing/2014/main" id="{C8CEB5ED-2E89-5421-6DC3-1829F79F0EF8}"/>
                </a:ext>
              </a:extLst>
            </p:cNvPr>
            <p:cNvSpPr txBox="1"/>
            <p:nvPr/>
          </p:nvSpPr>
          <p:spPr>
            <a:xfrm>
              <a:off x="3092086" y="1472907"/>
              <a:ext cx="1889380" cy="584775"/>
            </a:xfrm>
            <a:prstGeom prst="rect">
              <a:avLst/>
            </a:prstGeom>
            <a:solidFill>
              <a:schemeClr val="bg2"/>
            </a:solidFill>
            <a:ln>
              <a:solidFill>
                <a:schemeClr val="tx1"/>
              </a:solid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600" dirty="0">
                  <a:latin typeface="Verdana" panose="020B0604030504040204" pitchFamily="34" charset="0"/>
                  <a:ea typeface="Verdana" panose="020B0604030504040204" pitchFamily="34" charset="0"/>
                  <a:cs typeface="Arial" panose="020B0604020202020204" pitchFamily="34" charset="0"/>
                </a:rPr>
                <a:t>Patient Characteristics</a:t>
              </a:r>
            </a:p>
          </p:txBody>
        </p:sp>
        <p:cxnSp>
          <p:nvCxnSpPr>
            <p:cNvPr id="13" name="Straight Arrow Connector 12">
              <a:extLst>
                <a:ext uri="{FF2B5EF4-FFF2-40B4-BE49-F238E27FC236}">
                  <a16:creationId xmlns:a16="http://schemas.microsoft.com/office/drawing/2014/main" id="{FCF61D1F-8691-9BC0-6884-E56277BF7721}"/>
                </a:ext>
              </a:extLst>
            </p:cNvPr>
            <p:cNvCxnSpPr>
              <a:cxnSpLocks/>
            </p:cNvCxnSpPr>
            <p:nvPr/>
          </p:nvCxnSpPr>
          <p:spPr>
            <a:xfrm>
              <a:off x="4734588" y="2625234"/>
              <a:ext cx="567156" cy="0"/>
            </a:xfrm>
            <a:prstGeom prst="straightConnector1">
              <a:avLst/>
            </a:prstGeom>
            <a:ln w="508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1D2BCBC0-9F29-6B56-97D1-C6C79EFC8224}"/>
                </a:ext>
              </a:extLst>
            </p:cNvPr>
            <p:cNvCxnSpPr>
              <a:cxnSpLocks/>
            </p:cNvCxnSpPr>
            <p:nvPr/>
          </p:nvCxnSpPr>
          <p:spPr>
            <a:xfrm flipV="1">
              <a:off x="2831018" y="2632340"/>
              <a:ext cx="576072" cy="0"/>
            </a:xfrm>
            <a:prstGeom prst="straightConnector1">
              <a:avLst/>
            </a:prstGeom>
            <a:ln w="508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5" name="TextBox 26">
              <a:extLst>
                <a:ext uri="{FF2B5EF4-FFF2-40B4-BE49-F238E27FC236}">
                  <a16:creationId xmlns:a16="http://schemas.microsoft.com/office/drawing/2014/main" id="{90A64C6C-A4BD-3995-7C22-E9CD5C1310CE}"/>
                </a:ext>
              </a:extLst>
            </p:cNvPr>
            <p:cNvSpPr txBox="1"/>
            <p:nvPr/>
          </p:nvSpPr>
          <p:spPr>
            <a:xfrm>
              <a:off x="1376873" y="2215897"/>
              <a:ext cx="1470653" cy="830997"/>
            </a:xfrm>
            <a:prstGeom prst="rect">
              <a:avLst/>
            </a:prstGeom>
            <a:solidFill>
              <a:srgbClr val="DAE3F3"/>
            </a:solidFill>
            <a:ln>
              <a:solidFill>
                <a:schemeClr val="tx1"/>
              </a:solid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en-US" sz="1600" b="1">
                <a:latin typeface="Arial" panose="020B0604020202020204" pitchFamily="34" charset="0"/>
                <a:cs typeface="Arial" panose="020B0604020202020204" pitchFamily="34" charset="0"/>
              </a:endParaRPr>
            </a:p>
            <a:p>
              <a:pPr algn="ctr"/>
              <a:r>
                <a:rPr lang="en-US" sz="1600" b="1">
                  <a:latin typeface="Verdana" panose="020B0604030504040204" pitchFamily="34" charset="0"/>
                  <a:ea typeface="Verdana" panose="020B0604030504040204" pitchFamily="34" charset="0"/>
                  <a:cs typeface="Arial" panose="020B0604020202020204" pitchFamily="34" charset="0"/>
                </a:rPr>
                <a:t>Predisposing</a:t>
              </a:r>
            </a:p>
            <a:p>
              <a:pPr algn="ctr"/>
              <a:endParaRPr lang="en-US" sz="1600" b="1">
                <a:latin typeface="Arial" panose="020B0604020202020204" pitchFamily="34" charset="0"/>
                <a:cs typeface="Arial" panose="020B0604020202020204" pitchFamily="34" charset="0"/>
              </a:endParaRPr>
            </a:p>
          </p:txBody>
        </p:sp>
        <p:cxnSp>
          <p:nvCxnSpPr>
            <p:cNvPr id="16" name="Straight Arrow Connector 15">
              <a:extLst>
                <a:ext uri="{FF2B5EF4-FFF2-40B4-BE49-F238E27FC236}">
                  <a16:creationId xmlns:a16="http://schemas.microsoft.com/office/drawing/2014/main" id="{3A32A9FA-3CFF-9BE9-A2BD-431D1120B07F}"/>
                </a:ext>
              </a:extLst>
            </p:cNvPr>
            <p:cNvCxnSpPr>
              <a:cxnSpLocks/>
            </p:cNvCxnSpPr>
            <p:nvPr/>
          </p:nvCxnSpPr>
          <p:spPr>
            <a:xfrm>
              <a:off x="6625805" y="2650111"/>
              <a:ext cx="521059" cy="0"/>
            </a:xfrm>
            <a:prstGeom prst="straightConnector1">
              <a:avLst/>
            </a:prstGeom>
            <a:ln w="508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41432142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6A7F8A66-4BDD-4994-B45D-787ED46F9827}"/>
              </a:ext>
            </a:extLst>
          </p:cNvPr>
          <p:cNvSpPr/>
          <p:nvPr/>
        </p:nvSpPr>
        <p:spPr>
          <a:xfrm>
            <a:off x="0" y="0"/>
            <a:ext cx="12192000" cy="1566041"/>
          </a:xfrm>
          <a:prstGeom prst="rect">
            <a:avLst/>
          </a:prstGeom>
          <a:solidFill>
            <a:srgbClr val="B0E3E2">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4" name="Title 1">
            <a:extLst>
              <a:ext uri="{FF2B5EF4-FFF2-40B4-BE49-F238E27FC236}">
                <a16:creationId xmlns:a16="http://schemas.microsoft.com/office/drawing/2014/main" id="{1EC91413-4A0D-5401-A409-4B58ECB75F3D}"/>
              </a:ext>
            </a:extLst>
          </p:cNvPr>
          <p:cNvSpPr txBox="1">
            <a:spLocks/>
          </p:cNvSpPr>
          <p:nvPr/>
        </p:nvSpPr>
        <p:spPr>
          <a:xfrm>
            <a:off x="4978047" y="400568"/>
            <a:ext cx="2235905" cy="764903"/>
          </a:xfrm>
          <a:prstGeom prst="rect">
            <a:avLst/>
          </a:prstGeom>
          <a:ln w="38100">
            <a:solidFill>
              <a:schemeClr val="bg1"/>
            </a:solidFill>
          </a:ln>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200" dirty="0">
                <a:solidFill>
                  <a:srgbClr val="003C65"/>
                </a:solidFill>
                <a:latin typeface="Verdana" panose="020B0604030504040204" pitchFamily="34" charset="0"/>
                <a:ea typeface="Verdana" panose="020B0604030504040204" pitchFamily="34" charset="0"/>
                <a:cs typeface="Arial"/>
              </a:rPr>
              <a:t>Coding</a:t>
            </a:r>
            <a:endParaRPr lang="en-US" sz="3200" dirty="0">
              <a:solidFill>
                <a:srgbClr val="003C65"/>
              </a:solidFill>
              <a:latin typeface="Verdana" panose="020B0604030504040204" pitchFamily="34" charset="0"/>
              <a:ea typeface="Verdana" panose="020B0604030504040204" pitchFamily="34" charset="0"/>
              <a:cs typeface="Arial" panose="020B0604020202020204" pitchFamily="34" charset="0"/>
            </a:endParaRPr>
          </a:p>
        </p:txBody>
      </p:sp>
      <p:sp>
        <p:nvSpPr>
          <p:cNvPr id="2" name="Content Placeholder 2">
            <a:extLst>
              <a:ext uri="{FF2B5EF4-FFF2-40B4-BE49-F238E27FC236}">
                <a16:creationId xmlns:a16="http://schemas.microsoft.com/office/drawing/2014/main" id="{B9F92F4C-31C0-FD4E-3607-F800602E5A77}"/>
              </a:ext>
            </a:extLst>
          </p:cNvPr>
          <p:cNvSpPr txBox="1">
            <a:spLocks/>
          </p:cNvSpPr>
          <p:nvPr/>
        </p:nvSpPr>
        <p:spPr>
          <a:xfrm>
            <a:off x="838200" y="2209799"/>
            <a:ext cx="10515600" cy="4243811"/>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600" dirty="0">
                <a:solidFill>
                  <a:srgbClr val="003C65"/>
                </a:solidFill>
                <a:latin typeface="Verdana" panose="020B0604030504040204" pitchFamily="34" charset="0"/>
                <a:ea typeface="Verdana" panose="020B0604030504040204" pitchFamily="34" charset="0"/>
                <a:cs typeface="Arial" panose="020B0604020202020204" pitchFamily="34" charset="0"/>
              </a:rPr>
              <a:t>Applied codes from an </a:t>
            </a:r>
            <a:r>
              <a:rPr lang="en-US" sz="2600" i="1" dirty="0">
                <a:solidFill>
                  <a:srgbClr val="003C65"/>
                </a:solidFill>
                <a:latin typeface="Verdana" panose="020B0604030504040204" pitchFamily="34" charset="0"/>
                <a:ea typeface="Verdana" panose="020B0604030504040204" pitchFamily="34" charset="0"/>
                <a:cs typeface="Arial" panose="020B0604020202020204" pitchFamily="34" charset="0"/>
              </a:rPr>
              <a:t>a priori</a:t>
            </a:r>
            <a:r>
              <a:rPr lang="en-US" sz="2600" dirty="0">
                <a:solidFill>
                  <a:srgbClr val="003C65"/>
                </a:solidFill>
                <a:latin typeface="Verdana" panose="020B0604030504040204" pitchFamily="34" charset="0"/>
                <a:ea typeface="Verdana" panose="020B0604030504040204" pitchFamily="34" charset="0"/>
                <a:cs typeface="Arial" panose="020B0604020202020204" pitchFamily="34" charset="0"/>
              </a:rPr>
              <a:t> analytic framework, supplementing with additional emergent codes as needed</a:t>
            </a:r>
          </a:p>
          <a:p>
            <a:endParaRPr lang="en-US" sz="2600" dirty="0">
              <a:solidFill>
                <a:srgbClr val="003C65"/>
              </a:solidFill>
              <a:latin typeface="Verdana" panose="020B0604030504040204" pitchFamily="34" charset="0"/>
              <a:ea typeface="Verdana" panose="020B0604030504040204" pitchFamily="34" charset="0"/>
              <a:cs typeface="Arial" panose="020B0604020202020204" pitchFamily="34" charset="0"/>
            </a:endParaRPr>
          </a:p>
          <a:p>
            <a:r>
              <a:rPr lang="en-US" sz="2600" dirty="0">
                <a:solidFill>
                  <a:srgbClr val="003C65"/>
                </a:solidFill>
                <a:latin typeface="Verdana" panose="020B0604030504040204" pitchFamily="34" charset="0"/>
                <a:ea typeface="Verdana" panose="020B0604030504040204" pitchFamily="34" charset="0"/>
                <a:cs typeface="Arial" panose="020B0604020202020204" pitchFamily="34" charset="0"/>
              </a:rPr>
              <a:t>Each coded excerpt included an overall domain code along with a patient characteristic code based on the Behavioral Model for Vulnerable Populations</a:t>
            </a:r>
          </a:p>
        </p:txBody>
      </p:sp>
    </p:spTree>
    <p:extLst>
      <p:ext uri="{BB962C8B-B14F-4D97-AF65-F5344CB8AC3E}">
        <p14:creationId xmlns:p14="http://schemas.microsoft.com/office/powerpoint/2010/main" val="39611067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d1680238-2266-4ab1-9ebd-8eb4f05a8cbc" xsi:nil="true"/>
    <lcf76f155ced4ddcb4097134ff3c332f xmlns="4d4c2ab0-166a-4614-9141-e89e99beffe1">
      <Terms xmlns="http://schemas.microsoft.com/office/infopath/2007/PartnerControls"/>
    </lcf76f155ced4ddcb4097134ff3c332f>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904EE278C08A2478E381F9914C892A1" ma:contentTypeVersion="14" ma:contentTypeDescription="Create a new document." ma:contentTypeScope="" ma:versionID="2b0baf24fb05a934e2748e9a215e6722">
  <xsd:schema xmlns:xsd="http://www.w3.org/2001/XMLSchema" xmlns:xs="http://www.w3.org/2001/XMLSchema" xmlns:p="http://schemas.microsoft.com/office/2006/metadata/properties" xmlns:ns2="4d4c2ab0-166a-4614-9141-e89e99beffe1" xmlns:ns3="d1680238-2266-4ab1-9ebd-8eb4f05a8cbc" xmlns:ns4="2f0d2361-d7ba-4229-bdcc-0e64a697eaae" targetNamespace="http://schemas.microsoft.com/office/2006/metadata/properties" ma:root="true" ma:fieldsID="2a2baa8269a234e44295fc13ae258e38" ns2:_="" ns3:_="" ns4:_="">
    <xsd:import namespace="4d4c2ab0-166a-4614-9141-e89e99beffe1"/>
    <xsd:import namespace="d1680238-2266-4ab1-9ebd-8eb4f05a8cbc"/>
    <xsd:import namespace="2f0d2361-d7ba-4229-bdcc-0e64a697eaae"/>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lcf76f155ced4ddcb4097134ff3c332f" minOccurs="0"/>
                <xsd:element ref="ns3:TaxCatchAll" minOccurs="0"/>
                <xsd:element ref="ns4:SharedWithUsers" minOccurs="0"/>
                <xsd:element ref="ns4:SharedWithDetail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d4c2ab0-166a-4614-9141-e89e99beffe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860c9a04-0a06-4c47-89e2-9dbcedd85f4d"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1"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1680238-2266-4ab1-9ebd-8eb4f05a8cbc" elementFormDefault="qualified">
    <xsd:import namespace="http://schemas.microsoft.com/office/2006/documentManagement/types"/>
    <xsd:import namespace="http://schemas.microsoft.com/office/infopath/2007/PartnerControls"/>
    <xsd:element name="TaxCatchAll" ma:index="18" nillable="true" ma:displayName="Taxonomy Catch All Column" ma:hidden="true" ma:list="{ab51a8d4-f943-44cb-992c-c09b76f5e0f8}" ma:internalName="TaxCatchAll" ma:showField="CatchAllData" ma:web="2f0d2361-d7ba-4229-bdcc-0e64a697eaae">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2f0d2361-d7ba-4229-bdcc-0e64a697eaae"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97DA14A-2255-4A54-8B83-1AABE8865AF0}">
  <ds:schemaRefs>
    <ds:schemaRef ds:uri="http://purl.org/dc/dcmitype/"/>
    <ds:schemaRef ds:uri="http://schemas.microsoft.com/office/2006/documentManagement/types"/>
    <ds:schemaRef ds:uri="http://purl.org/dc/elements/1.1/"/>
    <ds:schemaRef ds:uri="http://schemas.microsoft.com/office/infopath/2007/PartnerControls"/>
    <ds:schemaRef ds:uri="d1680238-2266-4ab1-9ebd-8eb4f05a8cbc"/>
    <ds:schemaRef ds:uri="http://schemas.microsoft.com/office/2006/metadata/properties"/>
    <ds:schemaRef ds:uri="http://www.w3.org/XML/1998/namespace"/>
    <ds:schemaRef ds:uri="4d4c2ab0-166a-4614-9141-e89e99beffe1"/>
    <ds:schemaRef ds:uri="http://purl.org/dc/terms/"/>
    <ds:schemaRef ds:uri="2f0d2361-d7ba-4229-bdcc-0e64a697eaae"/>
    <ds:schemaRef ds:uri="http://schemas.openxmlformats.org/package/2006/metadata/core-properties"/>
  </ds:schemaRefs>
</ds:datastoreItem>
</file>

<file path=customXml/itemProps2.xml><?xml version="1.0" encoding="utf-8"?>
<ds:datastoreItem xmlns:ds="http://schemas.openxmlformats.org/officeDocument/2006/customXml" ds:itemID="{1003BDAE-D3EA-446D-9199-A9BCA96168A7}">
  <ds:schemaRefs>
    <ds:schemaRef ds:uri="2f0d2361-d7ba-4229-bdcc-0e64a697eaae"/>
    <ds:schemaRef ds:uri="4d4c2ab0-166a-4614-9141-e89e99beffe1"/>
    <ds:schemaRef ds:uri="d1680238-2266-4ab1-9ebd-8eb4f05a8cbc"/>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481708F7-287D-45EF-9172-645701E7B6C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16346</TotalTime>
  <Words>3001</Words>
  <Application>Microsoft Office PowerPoint</Application>
  <PresentationFormat>Widescreen</PresentationFormat>
  <Paragraphs>314</Paragraphs>
  <Slides>29</Slides>
  <Notes>25</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29</vt:i4>
      </vt:variant>
    </vt:vector>
  </HeadingPairs>
  <TitlesOfParts>
    <vt:vector size="37" baseType="lpstr">
      <vt:lpstr>Arial</vt:lpstr>
      <vt:lpstr>Calibri</vt:lpstr>
      <vt:lpstr>Calibri Light</vt:lpstr>
      <vt:lpstr>Guardian TextSans Web</vt:lpstr>
      <vt:lpstr>Times New Roman</vt:lpstr>
      <vt:lpstr>Verdana</vt:lpstr>
      <vt:lpstr>office theme</vt:lpstr>
      <vt:lpstr>1_Office Theme</vt:lpstr>
      <vt:lpstr>PowerPoint Presentation</vt:lpstr>
      <vt:lpstr>Disclosures</vt:lpstr>
      <vt:lpstr>Equity and the Opioid Overdose Crisis</vt:lpstr>
      <vt:lpstr>PowerPoint Presentation</vt:lpstr>
      <vt:lpstr>PowerPoint Presentation</vt:lpstr>
      <vt:lpstr>Study Design and Participants</vt:lpstr>
      <vt:lpstr>PowerPoint Presentation</vt:lpstr>
      <vt:lpstr>Behavioral Model for Vulnerable Populations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Limitations</vt:lpstr>
      <vt:lpstr>Conclusions &amp; Implications</vt:lpstr>
      <vt:lpstr>PowerPoint Presentation</vt:lpstr>
      <vt:lpstr>Retention Rates</vt:lpstr>
      <vt:lpstr>Participants</vt:lpstr>
      <vt:lpstr>PowerPoint Presentation</vt:lpstr>
      <vt:lpstr>PowerPoint Presentation</vt:lpstr>
      <vt:lpstr>Patient Characteristics</vt:lpstr>
      <vt:lpstr>Theme Tables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Rental End User</dc:creator>
  <cp:lastModifiedBy>Rental End User</cp:lastModifiedBy>
  <cp:revision>14</cp:revision>
  <dcterms:created xsi:type="dcterms:W3CDTF">2023-06-20T14:05:18Z</dcterms:created>
  <dcterms:modified xsi:type="dcterms:W3CDTF">2023-11-02T15:52:44Z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0x0101007904EE278C08A2478E381F9914C892A1</vt:lpwstr>
  </property>
  <property fmtid="{D5CDD505-2E9C-101B-9397-08002B2CF9AE}" pid="3" name="MediaServiceImageTags">
    <vt:lpwstr/>
  </property>
</Properties>
</file>