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02" r:id="rId3"/>
    <p:sldId id="2566" r:id="rId4"/>
    <p:sldId id="2521" r:id="rId5"/>
    <p:sldId id="2388" r:id="rId6"/>
    <p:sldId id="2552" r:id="rId7"/>
    <p:sldId id="2610" r:id="rId8"/>
    <p:sldId id="2631" r:id="rId9"/>
    <p:sldId id="2609" r:id="rId10"/>
    <p:sldId id="2611" r:id="rId11"/>
    <p:sldId id="2625" r:id="rId12"/>
    <p:sldId id="2565" r:id="rId13"/>
    <p:sldId id="2612" r:id="rId14"/>
    <p:sldId id="2617" r:id="rId15"/>
    <p:sldId id="2629" r:id="rId16"/>
    <p:sldId id="2628" r:id="rId17"/>
    <p:sldId id="2630" r:id="rId18"/>
    <p:sldId id="2573" r:id="rId19"/>
    <p:sldId id="2483" r:id="rId20"/>
    <p:sldId id="2480" r:id="rId21"/>
    <p:sldId id="2626" r:id="rId22"/>
    <p:sldId id="26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07"/>
    <p:restoredTop sz="81107" autoAdjust="0"/>
  </p:normalViewPr>
  <p:slideViewPr>
    <p:cSldViewPr snapToGrid="0" snapToObjects="1">
      <p:cViewPr>
        <p:scale>
          <a:sx n="47" d="100"/>
          <a:sy n="47" d="100"/>
        </p:scale>
        <p:origin x="812" y="196"/>
      </p:cViewPr>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7E1C7-0FB7-BC4A-B008-F7376B6CDCFB}"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BEAC3-456D-F443-9B5E-CECE66CADEA0}" type="slidenum">
              <a:rPr lang="en-US" smtClean="0"/>
              <a:t>‹#›</a:t>
            </a:fld>
            <a:endParaRPr lang="en-US"/>
          </a:p>
        </p:txBody>
      </p:sp>
    </p:spTree>
    <p:extLst>
      <p:ext uri="{BB962C8B-B14F-4D97-AF65-F5344CB8AC3E}">
        <p14:creationId xmlns:p14="http://schemas.microsoft.com/office/powerpoint/2010/main" val="177888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next talk, going to present a second abstract with results from this study</a:t>
            </a:r>
          </a:p>
          <a:p>
            <a:r>
              <a:rPr lang="en-US" dirty="0"/>
              <a:t>This time focused on policy and system factors </a:t>
            </a:r>
          </a:p>
          <a:p>
            <a:r>
              <a:rPr lang="en-US" dirty="0"/>
              <a:t>Titled” </a:t>
            </a:r>
          </a:p>
        </p:txBody>
      </p:sp>
      <p:sp>
        <p:nvSpPr>
          <p:cNvPr id="4" name="Slide Number Placeholder 3"/>
          <p:cNvSpPr>
            <a:spLocks noGrp="1"/>
          </p:cNvSpPr>
          <p:nvPr>
            <p:ph type="sldNum" sz="quarter" idx="5"/>
          </p:nvPr>
        </p:nvSpPr>
        <p:spPr/>
        <p:txBody>
          <a:bodyPr/>
          <a:lstStyle/>
          <a:p>
            <a:fld id="{74CBEAC3-456D-F443-9B5E-CECE66CADEA0}" type="slidenum">
              <a:rPr lang="en-US" smtClean="0"/>
              <a:t>1</a:t>
            </a:fld>
            <a:endParaRPr lang="en-US"/>
          </a:p>
        </p:txBody>
      </p:sp>
    </p:spTree>
    <p:extLst>
      <p:ext uri="{BB962C8B-B14F-4D97-AF65-F5344CB8AC3E}">
        <p14:creationId xmlns:p14="http://schemas.microsoft.com/office/powerpoint/2010/main" val="240234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4B91-A73B-B956-0B3C-81310B9E0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CC7F9-2DAE-C627-5154-6A571C0C8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C83C2-5884-1B54-C7C4-29BB05312CDC}"/>
              </a:ext>
            </a:extLst>
          </p:cNvPr>
          <p:cNvSpPr>
            <a:spLocks noGrp="1"/>
          </p:cNvSpPr>
          <p:nvPr>
            <p:ph type="body" idx="1"/>
          </p:nvPr>
        </p:nvSpPr>
        <p:spPr/>
        <p:txBody>
          <a:bodyPr/>
          <a:lstStyle/>
          <a:p>
            <a:r>
              <a:rPr lang="en-US" sz="1800" dirty="0"/>
              <a:t>We heard a lot about barriers and system challenges in health care in general – not enough time, not enough staffing or support for social needs, not enough money </a:t>
            </a:r>
          </a:p>
          <a:p>
            <a:endParaRPr lang="en-US" sz="1800" dirty="0"/>
          </a:p>
          <a:p>
            <a:r>
              <a:rPr lang="en-US" sz="1800" dirty="0"/>
              <a:t>But we also heard about some more specific findings that influence peoples’ ability to provide more flexible, patient-centered and evidence-based care </a:t>
            </a:r>
          </a:p>
          <a:p>
            <a:endParaRPr lang="en-US" sz="1800" dirty="0"/>
          </a:p>
        </p:txBody>
      </p:sp>
      <p:sp>
        <p:nvSpPr>
          <p:cNvPr id="4" name="Slide Number Placeholder 3">
            <a:extLst>
              <a:ext uri="{FF2B5EF4-FFF2-40B4-BE49-F238E27FC236}">
                <a16:creationId xmlns:a16="http://schemas.microsoft.com/office/drawing/2014/main" id="{5279AB01-1FE4-B9D5-EDFD-23A5A8E0BE68}"/>
              </a:ext>
            </a:extLst>
          </p:cNvPr>
          <p:cNvSpPr>
            <a:spLocks noGrp="1"/>
          </p:cNvSpPr>
          <p:nvPr>
            <p:ph type="sldNum" sz="quarter" idx="5"/>
          </p:nvPr>
        </p:nvSpPr>
        <p:spPr/>
        <p:txBody>
          <a:bodyPr/>
          <a:lstStyle/>
          <a:p>
            <a:fld id="{74CBEAC3-456D-F443-9B5E-CECE66CADEA0}" type="slidenum">
              <a:rPr lang="en-US" smtClean="0"/>
              <a:t>10</a:t>
            </a:fld>
            <a:endParaRPr lang="en-US"/>
          </a:p>
        </p:txBody>
      </p:sp>
    </p:spTree>
    <p:extLst>
      <p:ext uri="{BB962C8B-B14F-4D97-AF65-F5344CB8AC3E}">
        <p14:creationId xmlns:p14="http://schemas.microsoft.com/office/powerpoint/2010/main" val="36959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D4E2-F055-BE16-7547-F665CFAE8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1908A-3973-FC67-CEB5-1B9255A33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A2FC0-256B-B21E-8032-7A3E6A0A77EF}"/>
              </a:ext>
            </a:extLst>
          </p:cNvPr>
          <p:cNvSpPr>
            <a:spLocks noGrp="1"/>
          </p:cNvSpPr>
          <p:nvPr>
            <p:ph type="body" idx="1"/>
          </p:nvPr>
        </p:nvSpPr>
        <p:spPr/>
        <p:txBody>
          <a:bodyPr/>
          <a:lstStyle/>
          <a:p>
            <a:r>
              <a:rPr lang="en-US" dirty="0"/>
              <a:t>We heard a lot about reimbursement overall, but more specifically we heard about the mismatch between payment and reimbursement models and the care settings that were trying to access funding </a:t>
            </a:r>
          </a:p>
          <a:p>
            <a:endParaRPr lang="en-US" dirty="0"/>
          </a:p>
          <a:p>
            <a:r>
              <a:rPr lang="en-US" dirty="0"/>
              <a:t>One area was the separation of physical and behavioral health payment, </a:t>
            </a:r>
            <a:r>
              <a:rPr lang="en-US" dirty="0" err="1"/>
              <a:t>esp</a:t>
            </a:r>
            <a:r>
              <a:rPr lang="en-US" dirty="0"/>
              <a:t> in </a:t>
            </a:r>
            <a:r>
              <a:rPr lang="en-US" dirty="0" err="1"/>
              <a:t>medicaid</a:t>
            </a:r>
            <a:endParaRPr lang="en-US" dirty="0"/>
          </a:p>
          <a:p>
            <a:endParaRPr lang="en-US" dirty="0"/>
          </a:p>
          <a:p>
            <a:r>
              <a:rPr lang="en-US" dirty="0"/>
              <a:t>Essentially these </a:t>
            </a:r>
            <a:r>
              <a:rPr lang="en-US" dirty="0" err="1"/>
              <a:t>dispariate</a:t>
            </a:r>
            <a:r>
              <a:rPr lang="en-US" dirty="0"/>
              <a:t> funding streams meant that many of the billing/funding models were inaccessible </a:t>
            </a:r>
          </a:p>
          <a:p>
            <a:endParaRPr lang="en-US" dirty="0"/>
          </a:p>
          <a:p>
            <a:endParaRPr lang="en-US" dirty="0"/>
          </a:p>
        </p:txBody>
      </p:sp>
      <p:sp>
        <p:nvSpPr>
          <p:cNvPr id="4" name="Slide Number Placeholder 3">
            <a:extLst>
              <a:ext uri="{FF2B5EF4-FFF2-40B4-BE49-F238E27FC236}">
                <a16:creationId xmlns:a16="http://schemas.microsoft.com/office/drawing/2014/main" id="{1B5E26FF-FA40-4D4A-4944-DDBB9299118B}"/>
              </a:ext>
            </a:extLst>
          </p:cNvPr>
          <p:cNvSpPr>
            <a:spLocks noGrp="1"/>
          </p:cNvSpPr>
          <p:nvPr>
            <p:ph type="sldNum" sz="quarter" idx="5"/>
          </p:nvPr>
        </p:nvSpPr>
        <p:spPr/>
        <p:txBody>
          <a:bodyPr/>
          <a:lstStyle/>
          <a:p>
            <a:fld id="{74CBEAC3-456D-F443-9B5E-CECE66CADEA0}" type="slidenum">
              <a:rPr lang="en-US" smtClean="0"/>
              <a:t>11</a:t>
            </a:fld>
            <a:endParaRPr lang="en-US"/>
          </a:p>
        </p:txBody>
      </p:sp>
    </p:spTree>
    <p:extLst>
      <p:ext uri="{BB962C8B-B14F-4D97-AF65-F5344CB8AC3E}">
        <p14:creationId xmlns:p14="http://schemas.microsoft.com/office/powerpoint/2010/main" val="349942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Mismatch between payment models </a:t>
            </a:r>
          </a:p>
          <a:p>
            <a:r>
              <a:rPr lang="en-US" dirty="0"/>
              <a:t>Primary care models</a:t>
            </a:r>
          </a:p>
          <a:p>
            <a:r>
              <a:rPr lang="en-US" dirty="0" err="1"/>
              <a:t>Vaule</a:t>
            </a:r>
            <a:r>
              <a:rPr lang="en-US" dirty="0"/>
              <a:t>-based care models disincentivize this care </a:t>
            </a:r>
          </a:p>
        </p:txBody>
      </p:sp>
      <p:sp>
        <p:nvSpPr>
          <p:cNvPr id="4" name="Slide Number Placeholder 3"/>
          <p:cNvSpPr>
            <a:spLocks noGrp="1"/>
          </p:cNvSpPr>
          <p:nvPr>
            <p:ph type="sldNum" sz="quarter" idx="5"/>
          </p:nvPr>
        </p:nvSpPr>
        <p:spPr/>
        <p:txBody>
          <a:bodyPr/>
          <a:lstStyle/>
          <a:p>
            <a:fld id="{74CBEAC3-456D-F443-9B5E-CECE66CADEA0}" type="slidenum">
              <a:rPr lang="en-US" smtClean="0"/>
              <a:t>12</a:t>
            </a:fld>
            <a:endParaRPr lang="en-US"/>
          </a:p>
        </p:txBody>
      </p:sp>
    </p:spTree>
    <p:extLst>
      <p:ext uri="{BB962C8B-B14F-4D97-AF65-F5344CB8AC3E}">
        <p14:creationId xmlns:p14="http://schemas.microsoft.com/office/powerpoint/2010/main" val="257168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3055-7B4D-238A-DDBD-7F38BBE83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FBBEE-4BF8-8E8A-6601-6CD7AC95F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72FB9-1FC9-5875-2339-B3EE0A43A5A8}"/>
              </a:ext>
            </a:extLst>
          </p:cNvPr>
          <p:cNvSpPr>
            <a:spLocks noGrp="1"/>
          </p:cNvSpPr>
          <p:nvPr>
            <p:ph type="body" idx="1"/>
          </p:nvPr>
        </p:nvSpPr>
        <p:spPr/>
        <p:txBody>
          <a:bodyPr/>
          <a:lstStyle/>
          <a:p>
            <a:r>
              <a:rPr lang="en-US" sz="1200" b="1" dirty="0"/>
              <a:t>We also heard about the ways in which requirements for </a:t>
            </a:r>
            <a:r>
              <a:rPr lang="en-US" sz="1200" b="1" dirty="0" err="1"/>
              <a:t>reimburesemnet</a:t>
            </a:r>
            <a:r>
              <a:rPr lang="en-US" sz="1200" b="1" dirty="0"/>
              <a:t> actually got in the way of practices </a:t>
            </a:r>
          </a:p>
          <a:p>
            <a:r>
              <a:rPr lang="en-US" sz="1200" b="1" dirty="0"/>
              <a:t>*** </a:t>
            </a:r>
          </a:p>
          <a:p>
            <a:r>
              <a:rPr lang="en-US" sz="1200" b="1" dirty="0"/>
              <a:t>Reimbursement based on outdated notions of treatment – i.e. arbitrary numbers or types of visit meant that change was difficult to implement while remaining financially viable  </a:t>
            </a:r>
          </a:p>
          <a:p>
            <a:endParaRPr lang="en-US" dirty="0"/>
          </a:p>
        </p:txBody>
      </p:sp>
      <p:sp>
        <p:nvSpPr>
          <p:cNvPr id="4" name="Slide Number Placeholder 3">
            <a:extLst>
              <a:ext uri="{FF2B5EF4-FFF2-40B4-BE49-F238E27FC236}">
                <a16:creationId xmlns:a16="http://schemas.microsoft.com/office/drawing/2014/main" id="{224E3EFE-2D4B-CD98-0EAE-C4AA4DF8AE8E}"/>
              </a:ext>
            </a:extLst>
          </p:cNvPr>
          <p:cNvSpPr>
            <a:spLocks noGrp="1"/>
          </p:cNvSpPr>
          <p:nvPr>
            <p:ph type="sldNum" sz="quarter" idx="5"/>
          </p:nvPr>
        </p:nvSpPr>
        <p:spPr/>
        <p:txBody>
          <a:bodyPr/>
          <a:lstStyle/>
          <a:p>
            <a:fld id="{74CBEAC3-456D-F443-9B5E-CECE66CADEA0}" type="slidenum">
              <a:rPr lang="en-US" smtClean="0"/>
              <a:t>13</a:t>
            </a:fld>
            <a:endParaRPr lang="en-US"/>
          </a:p>
        </p:txBody>
      </p:sp>
    </p:spTree>
    <p:extLst>
      <p:ext uri="{BB962C8B-B14F-4D97-AF65-F5344CB8AC3E}">
        <p14:creationId xmlns:p14="http://schemas.microsoft.com/office/powerpoint/2010/main" val="330241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6AA02-EBE9-C872-C98F-B6D215D80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7F022-B66B-B31D-29D9-856CAA21E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B7D51-EB76-A877-EAF1-B24D11E4F08D}"/>
              </a:ext>
            </a:extLst>
          </p:cNvPr>
          <p:cNvSpPr>
            <a:spLocks noGrp="1"/>
          </p:cNvSpPr>
          <p:nvPr>
            <p:ph type="body" idx="1"/>
          </p:nvPr>
        </p:nvSpPr>
        <p:spPr/>
        <p:txBody>
          <a:bodyPr/>
          <a:lstStyle/>
          <a:p>
            <a:r>
              <a:rPr lang="en-US" dirty="0"/>
              <a:t>Pas </a:t>
            </a:r>
          </a:p>
        </p:txBody>
      </p:sp>
      <p:sp>
        <p:nvSpPr>
          <p:cNvPr id="4" name="Slide Number Placeholder 3">
            <a:extLst>
              <a:ext uri="{FF2B5EF4-FFF2-40B4-BE49-F238E27FC236}">
                <a16:creationId xmlns:a16="http://schemas.microsoft.com/office/drawing/2014/main" id="{16ED5830-EFCC-6BB3-2B5B-3813D12EB13F}"/>
              </a:ext>
            </a:extLst>
          </p:cNvPr>
          <p:cNvSpPr>
            <a:spLocks noGrp="1"/>
          </p:cNvSpPr>
          <p:nvPr>
            <p:ph type="sldNum" sz="quarter" idx="5"/>
          </p:nvPr>
        </p:nvSpPr>
        <p:spPr/>
        <p:txBody>
          <a:bodyPr/>
          <a:lstStyle/>
          <a:p>
            <a:fld id="{74CBEAC3-456D-F443-9B5E-CECE66CADEA0}" type="slidenum">
              <a:rPr lang="en-US" smtClean="0"/>
              <a:t>14</a:t>
            </a:fld>
            <a:endParaRPr lang="en-US"/>
          </a:p>
        </p:txBody>
      </p:sp>
    </p:spTree>
    <p:extLst>
      <p:ext uri="{BB962C8B-B14F-4D97-AF65-F5344CB8AC3E}">
        <p14:creationId xmlns:p14="http://schemas.microsoft.com/office/powerpoint/2010/main" val="246022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93745-4E35-EF54-4E8E-9743DD450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F585E-E327-89F9-0BB4-0EEF70375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0F6FE-3084-BE08-E967-19412388F89D}"/>
              </a:ext>
            </a:extLst>
          </p:cNvPr>
          <p:cNvSpPr>
            <a:spLocks noGrp="1"/>
          </p:cNvSpPr>
          <p:nvPr>
            <p:ph type="body" idx="1"/>
          </p:nvPr>
        </p:nvSpPr>
        <p:spPr/>
        <p:txBody>
          <a:bodyPr/>
          <a:lstStyle/>
          <a:p>
            <a:r>
              <a:rPr lang="en-US" sz="1200" b="1" dirty="0"/>
              <a:t>We also saw the ways in which attempts to match people to “appropriate” levels of care meant that people actually did not access care at all</a:t>
            </a:r>
          </a:p>
          <a:p>
            <a:endParaRPr lang="en-US" sz="1200" b="1" dirty="0"/>
          </a:p>
          <a:p>
            <a:r>
              <a:rPr lang="en-US" sz="1200" b="1" dirty="0"/>
              <a:t>*** </a:t>
            </a:r>
          </a:p>
          <a:p>
            <a:endParaRPr lang="en-US" sz="1200" b="1" dirty="0"/>
          </a:p>
          <a:p>
            <a:r>
              <a:rPr lang="en-US" sz="1200" b="1" dirty="0"/>
              <a:t>this is a long quote but I left it in because this just illustrates the ways in which the neat boxes of treatment and licensure lead us to totally losing the plot on the needs patient have </a:t>
            </a:r>
            <a:endParaRPr lang="en-US" dirty="0"/>
          </a:p>
        </p:txBody>
      </p:sp>
      <p:sp>
        <p:nvSpPr>
          <p:cNvPr id="4" name="Slide Number Placeholder 3">
            <a:extLst>
              <a:ext uri="{FF2B5EF4-FFF2-40B4-BE49-F238E27FC236}">
                <a16:creationId xmlns:a16="http://schemas.microsoft.com/office/drawing/2014/main" id="{8A1B2F3B-CF71-9056-0AD5-B5EFA0C5A53E}"/>
              </a:ext>
            </a:extLst>
          </p:cNvPr>
          <p:cNvSpPr>
            <a:spLocks noGrp="1"/>
          </p:cNvSpPr>
          <p:nvPr>
            <p:ph type="sldNum" sz="quarter" idx="5"/>
          </p:nvPr>
        </p:nvSpPr>
        <p:spPr/>
        <p:txBody>
          <a:bodyPr/>
          <a:lstStyle/>
          <a:p>
            <a:fld id="{74CBEAC3-456D-F443-9B5E-CECE66CADEA0}" type="slidenum">
              <a:rPr lang="en-US" smtClean="0"/>
              <a:t>15</a:t>
            </a:fld>
            <a:endParaRPr lang="en-US"/>
          </a:p>
        </p:txBody>
      </p:sp>
    </p:spTree>
    <p:extLst>
      <p:ext uri="{BB962C8B-B14F-4D97-AF65-F5344CB8AC3E}">
        <p14:creationId xmlns:p14="http://schemas.microsoft.com/office/powerpoint/2010/main" val="83125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F7EF9-0F40-2D73-F84F-DB34AD729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5029D-E134-A292-344D-ACEC6A423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7DB54-B702-F5C2-3F74-E8F87ED39044}"/>
              </a:ext>
            </a:extLst>
          </p:cNvPr>
          <p:cNvSpPr>
            <a:spLocks noGrp="1"/>
          </p:cNvSpPr>
          <p:nvPr>
            <p:ph type="body" idx="1"/>
          </p:nvPr>
        </p:nvSpPr>
        <p:spPr/>
        <p:txBody>
          <a:bodyPr/>
          <a:lstStyle/>
          <a:p>
            <a:r>
              <a:rPr lang="en-US" sz="1200" b="1" dirty="0"/>
              <a:t>Here’s another example from an IOP </a:t>
            </a:r>
          </a:p>
          <a:p>
            <a:r>
              <a:rPr lang="en-US" sz="1200" b="1" dirty="0"/>
              <a:t>***</a:t>
            </a:r>
          </a:p>
          <a:p>
            <a:r>
              <a:rPr lang="en-US" sz="1200" b="1" dirty="0"/>
              <a:t>I don’t think this is what ASAM intended but the adherence to levels of care framework really </a:t>
            </a:r>
            <a:r>
              <a:rPr lang="en-US" sz="1200" b="1" dirty="0" err="1"/>
              <a:t>interferd</a:t>
            </a:r>
            <a:r>
              <a:rPr lang="en-US" sz="1200" b="1" dirty="0"/>
              <a:t> with </a:t>
            </a:r>
            <a:r>
              <a:rPr lang="en-US" sz="1200" b="1" dirty="0" err="1"/>
              <a:t>with</a:t>
            </a:r>
            <a:r>
              <a:rPr lang="en-US" sz="1200" b="1" dirty="0"/>
              <a:t> perceived ability to offer certain services </a:t>
            </a:r>
            <a:endParaRPr lang="en-US" dirty="0"/>
          </a:p>
        </p:txBody>
      </p:sp>
      <p:sp>
        <p:nvSpPr>
          <p:cNvPr id="4" name="Slide Number Placeholder 3">
            <a:extLst>
              <a:ext uri="{FF2B5EF4-FFF2-40B4-BE49-F238E27FC236}">
                <a16:creationId xmlns:a16="http://schemas.microsoft.com/office/drawing/2014/main" id="{44D6DA8B-65D8-DA6E-2291-1C56302F7B65}"/>
              </a:ext>
            </a:extLst>
          </p:cNvPr>
          <p:cNvSpPr>
            <a:spLocks noGrp="1"/>
          </p:cNvSpPr>
          <p:nvPr>
            <p:ph type="sldNum" sz="quarter" idx="5"/>
          </p:nvPr>
        </p:nvSpPr>
        <p:spPr/>
        <p:txBody>
          <a:bodyPr/>
          <a:lstStyle/>
          <a:p>
            <a:fld id="{74CBEAC3-456D-F443-9B5E-CECE66CADEA0}" type="slidenum">
              <a:rPr lang="en-US" smtClean="0"/>
              <a:t>16</a:t>
            </a:fld>
            <a:endParaRPr lang="en-US"/>
          </a:p>
        </p:txBody>
      </p:sp>
    </p:spTree>
    <p:extLst>
      <p:ext uri="{BB962C8B-B14F-4D97-AF65-F5344CB8AC3E}">
        <p14:creationId xmlns:p14="http://schemas.microsoft.com/office/powerpoint/2010/main" val="391475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has several important limitations </a:t>
            </a:r>
          </a:p>
          <a:p>
            <a:r>
              <a:rPr lang="en-US" dirty="0"/>
              <a:t>- single system, single city – as has been said in Philadelphia we may be a </a:t>
            </a:r>
            <a:r>
              <a:rPr lang="en-US" dirty="0" err="1"/>
              <a:t>bellewather</a:t>
            </a:r>
            <a:r>
              <a:rPr lang="en-US" dirty="0"/>
              <a:t> of some of the particular changes in the drug supply </a:t>
            </a:r>
          </a:p>
          <a:p>
            <a:r>
              <a:rPr lang="en-US" dirty="0"/>
              <a:t>- conducted while patients in the hospital – limited perspectives after discharge </a:t>
            </a:r>
          </a:p>
          <a:p>
            <a:r>
              <a:rPr lang="en-US" dirty="0"/>
              <a:t>- although interviewers not part of the care team, there is the potential for social desirability bias </a:t>
            </a:r>
          </a:p>
        </p:txBody>
      </p:sp>
      <p:sp>
        <p:nvSpPr>
          <p:cNvPr id="4" name="Slide Number Placeholder 3"/>
          <p:cNvSpPr>
            <a:spLocks noGrp="1"/>
          </p:cNvSpPr>
          <p:nvPr>
            <p:ph type="sldNum" sz="quarter" idx="5"/>
          </p:nvPr>
        </p:nvSpPr>
        <p:spPr/>
        <p:txBody>
          <a:bodyPr/>
          <a:lstStyle/>
          <a:p>
            <a:fld id="{74CBEAC3-456D-F443-9B5E-CECE66CADEA0}" type="slidenum">
              <a:rPr lang="en-US" smtClean="0"/>
              <a:t>17</a:t>
            </a:fld>
            <a:endParaRPr lang="en-US"/>
          </a:p>
        </p:txBody>
      </p:sp>
    </p:spTree>
    <p:extLst>
      <p:ext uri="{BB962C8B-B14F-4D97-AF65-F5344CB8AC3E}">
        <p14:creationId xmlns:p14="http://schemas.microsoft.com/office/powerpoint/2010/main" val="3815088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 summarize – X waiver is not the issue. This will not shock many of us in this room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Instead – relates to small p policies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Some are </a:t>
            </a:r>
            <a:r>
              <a:rPr lang="en-US" dirty="0" err="1"/>
              <a:t>philly</a:t>
            </a:r>
            <a:r>
              <a:rPr lang="en-US" dirty="0"/>
              <a:t> specific but give me a show of hands if you’ve heard versions of these conversations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When it comes to reimbursement, </a:t>
            </a:r>
            <a:r>
              <a:rPr lang="en-US" dirty="0" err="1"/>
              <a:t>etc</a:t>
            </a:r>
            <a:r>
              <a:rPr lang="en-US" dirty="0"/>
              <a:t> how much are we getting in our own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Room for advocacy with your state or local payors and regulatory/licensing agencies to influence this practice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Pew is going to help us disseminate this work in our context so will report back on that </a:t>
            </a:r>
          </a:p>
        </p:txBody>
      </p:sp>
      <p:sp>
        <p:nvSpPr>
          <p:cNvPr id="4" name="Slide Number Placeholder 3"/>
          <p:cNvSpPr>
            <a:spLocks noGrp="1"/>
          </p:cNvSpPr>
          <p:nvPr>
            <p:ph type="sldNum" sz="quarter" idx="5"/>
          </p:nvPr>
        </p:nvSpPr>
        <p:spPr/>
        <p:txBody>
          <a:bodyPr/>
          <a:lstStyle/>
          <a:p>
            <a:fld id="{74CBEAC3-456D-F443-9B5E-CECE66CADEA0}" type="slidenum">
              <a:rPr lang="en-US" smtClean="0"/>
              <a:t>18</a:t>
            </a:fld>
            <a:endParaRPr lang="en-US"/>
          </a:p>
        </p:txBody>
      </p:sp>
    </p:spTree>
    <p:extLst>
      <p:ext uri="{BB962C8B-B14F-4D97-AF65-F5344CB8AC3E}">
        <p14:creationId xmlns:p14="http://schemas.microsoft.com/office/powerpoint/2010/main" val="57146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19</a:t>
            </a:fld>
            <a:endParaRPr lang="en-US"/>
          </a:p>
        </p:txBody>
      </p:sp>
    </p:spTree>
    <p:extLst>
      <p:ext uri="{BB962C8B-B14F-4D97-AF65-F5344CB8AC3E}">
        <p14:creationId xmlns:p14="http://schemas.microsoft.com/office/powerpoint/2010/main" val="51353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no COI</a:t>
            </a:r>
          </a:p>
        </p:txBody>
      </p:sp>
      <p:sp>
        <p:nvSpPr>
          <p:cNvPr id="4" name="Slide Number Placeholder 3"/>
          <p:cNvSpPr>
            <a:spLocks noGrp="1"/>
          </p:cNvSpPr>
          <p:nvPr>
            <p:ph type="sldNum" sz="quarter" idx="5"/>
          </p:nvPr>
        </p:nvSpPr>
        <p:spPr/>
        <p:txBody>
          <a:bodyPr/>
          <a:lstStyle/>
          <a:p>
            <a:fld id="{74CBEAC3-456D-F443-9B5E-CECE66CADEA0}" type="slidenum">
              <a:rPr lang="en-US" smtClean="0"/>
              <a:t>2</a:t>
            </a:fld>
            <a:endParaRPr lang="en-US"/>
          </a:p>
        </p:txBody>
      </p:sp>
    </p:spTree>
    <p:extLst>
      <p:ext uri="{BB962C8B-B14F-4D97-AF65-F5344CB8AC3E}">
        <p14:creationId xmlns:p14="http://schemas.microsoft.com/office/powerpoint/2010/main" val="58120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thank you and I would love to take your questions </a:t>
            </a:r>
          </a:p>
        </p:txBody>
      </p:sp>
      <p:sp>
        <p:nvSpPr>
          <p:cNvPr id="4" name="Slide Number Placeholder 3"/>
          <p:cNvSpPr>
            <a:spLocks noGrp="1"/>
          </p:cNvSpPr>
          <p:nvPr>
            <p:ph type="sldNum" sz="quarter" idx="5"/>
          </p:nvPr>
        </p:nvSpPr>
        <p:spPr/>
        <p:txBody>
          <a:bodyPr/>
          <a:lstStyle/>
          <a:p>
            <a:fld id="{74CBEAC3-456D-F443-9B5E-CECE66CADEA0}" type="slidenum">
              <a:rPr lang="en-US" smtClean="0"/>
              <a:t>20</a:t>
            </a:fld>
            <a:endParaRPr lang="en-US"/>
          </a:p>
        </p:txBody>
      </p:sp>
    </p:spTree>
    <p:extLst>
      <p:ext uri="{BB962C8B-B14F-4D97-AF65-F5344CB8AC3E}">
        <p14:creationId xmlns:p14="http://schemas.microsoft.com/office/powerpoint/2010/main" val="1294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22E6-86E4-500B-9DC0-BD4CD407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ECF01-FAC4-3879-68D3-DEE5F4596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C9750-D0D8-AB86-B7CD-088073102C01}"/>
              </a:ext>
            </a:extLst>
          </p:cNvPr>
          <p:cNvSpPr>
            <a:spLocks noGrp="1"/>
          </p:cNvSpPr>
          <p:nvPr>
            <p:ph type="body" idx="1"/>
          </p:nvPr>
        </p:nvSpPr>
        <p:spPr/>
        <p:txBody>
          <a:bodyPr/>
          <a:lstStyle/>
          <a:p>
            <a:r>
              <a:rPr lang="en-US" dirty="0"/>
              <a:t>Primary care model</a:t>
            </a:r>
          </a:p>
        </p:txBody>
      </p:sp>
      <p:sp>
        <p:nvSpPr>
          <p:cNvPr id="4" name="Slide Number Placeholder 3">
            <a:extLst>
              <a:ext uri="{FF2B5EF4-FFF2-40B4-BE49-F238E27FC236}">
                <a16:creationId xmlns:a16="http://schemas.microsoft.com/office/drawing/2014/main" id="{27D00D6F-0542-81D4-EF34-DEB79BD3E06C}"/>
              </a:ext>
            </a:extLst>
          </p:cNvPr>
          <p:cNvSpPr>
            <a:spLocks noGrp="1"/>
          </p:cNvSpPr>
          <p:nvPr>
            <p:ph type="sldNum" sz="quarter" idx="5"/>
          </p:nvPr>
        </p:nvSpPr>
        <p:spPr/>
        <p:txBody>
          <a:bodyPr/>
          <a:lstStyle/>
          <a:p>
            <a:fld id="{74CBEAC3-456D-F443-9B5E-CECE66CADEA0}" type="slidenum">
              <a:rPr lang="en-US" smtClean="0"/>
              <a:t>21</a:t>
            </a:fld>
            <a:endParaRPr lang="en-US"/>
          </a:p>
        </p:txBody>
      </p:sp>
    </p:spTree>
    <p:extLst>
      <p:ext uri="{BB962C8B-B14F-4D97-AF65-F5344CB8AC3E}">
        <p14:creationId xmlns:p14="http://schemas.microsoft.com/office/powerpoint/2010/main" val="913139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6801C-3671-D5E5-BEBE-3759DA651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31E44-D102-7474-FEEE-E7EA09016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D541E-4920-24E1-775D-D014C3F82D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20F34-7BF4-EA32-563F-47151655CED8}"/>
              </a:ext>
            </a:extLst>
          </p:cNvPr>
          <p:cNvSpPr>
            <a:spLocks noGrp="1"/>
          </p:cNvSpPr>
          <p:nvPr>
            <p:ph type="sldNum" sz="quarter" idx="5"/>
          </p:nvPr>
        </p:nvSpPr>
        <p:spPr/>
        <p:txBody>
          <a:bodyPr/>
          <a:lstStyle/>
          <a:p>
            <a:fld id="{74CBEAC3-456D-F443-9B5E-CECE66CADEA0}" type="slidenum">
              <a:rPr lang="en-US" smtClean="0"/>
              <a:t>22</a:t>
            </a:fld>
            <a:endParaRPr lang="en-US"/>
          </a:p>
        </p:txBody>
      </p:sp>
    </p:spTree>
    <p:extLst>
      <p:ext uri="{BB962C8B-B14F-4D97-AF65-F5344CB8AC3E}">
        <p14:creationId xmlns:p14="http://schemas.microsoft.com/office/powerpoint/2010/main" val="221799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large literature on barriers to buprenorphine overall </a:t>
            </a:r>
          </a:p>
          <a:p>
            <a:r>
              <a:rPr lang="en-US" dirty="0"/>
              <a:t>A lot of this focuses on the first stage of getting providers and patients to adopt this </a:t>
            </a:r>
          </a:p>
        </p:txBody>
      </p:sp>
      <p:sp>
        <p:nvSpPr>
          <p:cNvPr id="4" name="Slide Number Placeholder 3"/>
          <p:cNvSpPr>
            <a:spLocks noGrp="1"/>
          </p:cNvSpPr>
          <p:nvPr>
            <p:ph type="sldNum" sz="quarter" idx="5"/>
          </p:nvPr>
        </p:nvSpPr>
        <p:spPr/>
        <p:txBody>
          <a:bodyPr/>
          <a:lstStyle/>
          <a:p>
            <a:fld id="{74CBEAC3-456D-F443-9B5E-CECE66CADEA0}" type="slidenum">
              <a:rPr lang="en-US" smtClean="0"/>
              <a:t>3</a:t>
            </a:fld>
            <a:endParaRPr lang="en-US"/>
          </a:p>
        </p:txBody>
      </p:sp>
    </p:spTree>
    <p:extLst>
      <p:ext uri="{BB962C8B-B14F-4D97-AF65-F5344CB8AC3E}">
        <p14:creationId xmlns:p14="http://schemas.microsoft.com/office/powerpoint/2010/main" val="429255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also seeing practices shifting in ways that attempt to overcome these barriers </a:t>
            </a:r>
          </a:p>
          <a:p>
            <a:pPr marL="171450" indent="-171450">
              <a:buFontTx/>
              <a:buChar char="-"/>
            </a:pPr>
            <a:r>
              <a:rPr lang="en-US" dirty="0"/>
              <a:t>Promoting rapid medication access, flexible treatment models, harm reduction approaches </a:t>
            </a:r>
          </a:p>
          <a:p>
            <a:pPr marL="171450" indent="-171450">
              <a:buFontTx/>
              <a:buChar char="-"/>
            </a:pPr>
            <a:r>
              <a:rPr lang="en-US" dirty="0"/>
              <a:t>You heard in my last talk that some of the barriers to implementing these types of care relate to individual or organizational beliefs</a:t>
            </a:r>
          </a:p>
          <a:p>
            <a:pPr marL="171450" indent="-171450">
              <a:buFontTx/>
              <a:buChar char="-"/>
            </a:pPr>
            <a:r>
              <a:rPr lang="en-US" dirty="0"/>
              <a:t>But we were also curious about the ways in which systems and policies help or hinder our ability to practice in these ways </a:t>
            </a:r>
          </a:p>
          <a:p>
            <a:endParaRPr lang="en-US" dirty="0"/>
          </a:p>
          <a:p>
            <a:endParaRPr lang="en-US" dirty="0"/>
          </a:p>
          <a:p>
            <a:r>
              <a:rPr lang="en-US" dirty="0"/>
              <a:t>Beyond general barriers to </a:t>
            </a:r>
            <a:r>
              <a:rPr lang="en-US" dirty="0" err="1"/>
              <a:t>bupe</a:t>
            </a:r>
            <a:r>
              <a:rPr lang="en-US" dirty="0"/>
              <a:t>, Less is know about the ways in which policy or system factors influence our ability to put these practices into places</a:t>
            </a:r>
          </a:p>
          <a:p>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4</a:t>
            </a:fld>
            <a:endParaRPr lang="en-US"/>
          </a:p>
        </p:txBody>
      </p:sp>
    </p:spTree>
    <p:extLst>
      <p:ext uri="{BB962C8B-B14F-4D97-AF65-F5344CB8AC3E}">
        <p14:creationId xmlns:p14="http://schemas.microsoft.com/office/powerpoint/2010/main" val="269314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get at this question, our aim was to … </a:t>
            </a:r>
          </a:p>
        </p:txBody>
      </p:sp>
      <p:sp>
        <p:nvSpPr>
          <p:cNvPr id="4" name="Slide Number Placeholder 3"/>
          <p:cNvSpPr>
            <a:spLocks noGrp="1"/>
          </p:cNvSpPr>
          <p:nvPr>
            <p:ph type="sldNum" sz="quarter" idx="5"/>
          </p:nvPr>
        </p:nvSpPr>
        <p:spPr/>
        <p:txBody>
          <a:bodyPr/>
          <a:lstStyle/>
          <a:p>
            <a:fld id="{74CBEAC3-456D-F443-9B5E-CECE66CADEA0}" type="slidenum">
              <a:rPr lang="en-US" smtClean="0"/>
              <a:t>5</a:t>
            </a:fld>
            <a:endParaRPr lang="en-US"/>
          </a:p>
        </p:txBody>
      </p:sp>
    </p:spTree>
    <p:extLst>
      <p:ext uri="{BB962C8B-B14F-4D97-AF65-F5344CB8AC3E}">
        <p14:creationId xmlns:p14="http://schemas.microsoft.com/office/powerpoint/2010/main" val="62129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 </a:t>
            </a:r>
          </a:p>
        </p:txBody>
      </p:sp>
      <p:sp>
        <p:nvSpPr>
          <p:cNvPr id="4" name="Slide Number Placeholder 3"/>
          <p:cNvSpPr>
            <a:spLocks noGrp="1"/>
          </p:cNvSpPr>
          <p:nvPr>
            <p:ph type="sldNum" sz="quarter" idx="5"/>
          </p:nvPr>
        </p:nvSpPr>
        <p:spPr/>
        <p:txBody>
          <a:bodyPr/>
          <a:lstStyle/>
          <a:p>
            <a:fld id="{74CBEAC3-456D-F443-9B5E-CECE66CADEA0}" type="slidenum">
              <a:rPr lang="en-US" smtClean="0"/>
              <a:t>6</a:t>
            </a:fld>
            <a:endParaRPr lang="en-US"/>
          </a:p>
        </p:txBody>
      </p:sp>
    </p:spTree>
    <p:extLst>
      <p:ext uri="{BB962C8B-B14F-4D97-AF65-F5344CB8AC3E}">
        <p14:creationId xmlns:p14="http://schemas.microsoft.com/office/powerpoint/2010/main" val="6353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7</a:t>
            </a:fld>
            <a:endParaRPr lang="en-US"/>
          </a:p>
        </p:txBody>
      </p:sp>
    </p:spTree>
    <p:extLst>
      <p:ext uri="{BB962C8B-B14F-4D97-AF65-F5344CB8AC3E}">
        <p14:creationId xmlns:p14="http://schemas.microsoft.com/office/powerpoint/2010/main" val="181870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6A024-C7C6-070F-C02C-D61EDDA5D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F9997-0E84-44B9-6C94-51BA328A6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D6AF9-E4CE-0B05-F5F2-95D35C3744EB}"/>
              </a:ext>
            </a:extLst>
          </p:cNvPr>
          <p:cNvSpPr>
            <a:spLocks noGrp="1"/>
          </p:cNvSpPr>
          <p:nvPr>
            <p:ph type="body" idx="1"/>
          </p:nvPr>
        </p:nvSpPr>
        <p:spPr/>
        <p:txBody>
          <a:bodyPr/>
          <a:lstStyle/>
          <a:p>
            <a:r>
              <a:rPr lang="en-US" sz="1800" dirty="0"/>
              <a:t>This study spanned the period before and after the X waiver was eliminated, and back in the olden days 2 years ago this is often one of the big policy barriers that was cited </a:t>
            </a:r>
          </a:p>
          <a:p>
            <a:r>
              <a:rPr lang="en-US" sz="1800" dirty="0"/>
              <a:t>One thing we thought we would hear about was the x-waiver </a:t>
            </a:r>
            <a:endParaRPr lang="en-US" dirty="0"/>
          </a:p>
        </p:txBody>
      </p:sp>
      <p:sp>
        <p:nvSpPr>
          <p:cNvPr id="4" name="Slide Number Placeholder 3">
            <a:extLst>
              <a:ext uri="{FF2B5EF4-FFF2-40B4-BE49-F238E27FC236}">
                <a16:creationId xmlns:a16="http://schemas.microsoft.com/office/drawing/2014/main" id="{AC6B717B-407C-9E49-C88F-B3CBB3C00A60}"/>
              </a:ext>
            </a:extLst>
          </p:cNvPr>
          <p:cNvSpPr>
            <a:spLocks noGrp="1"/>
          </p:cNvSpPr>
          <p:nvPr>
            <p:ph type="sldNum" sz="quarter" idx="5"/>
          </p:nvPr>
        </p:nvSpPr>
        <p:spPr/>
        <p:txBody>
          <a:bodyPr/>
          <a:lstStyle/>
          <a:p>
            <a:fld id="{74CBEAC3-456D-F443-9B5E-CECE66CADEA0}" type="slidenum">
              <a:rPr lang="en-US" smtClean="0"/>
              <a:t>8</a:t>
            </a:fld>
            <a:endParaRPr lang="en-US"/>
          </a:p>
        </p:txBody>
      </p:sp>
    </p:spTree>
    <p:extLst>
      <p:ext uri="{BB962C8B-B14F-4D97-AF65-F5344CB8AC3E}">
        <p14:creationId xmlns:p14="http://schemas.microsoft.com/office/powerpoint/2010/main" val="299624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870D-4578-14A8-4C22-634B11615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896CF-24AF-4BCD-DA8C-7CD1F323E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A795B-E4A4-C6ED-3C91-B6EC8C5B69BF}"/>
              </a:ext>
            </a:extLst>
          </p:cNvPr>
          <p:cNvSpPr>
            <a:spLocks noGrp="1"/>
          </p:cNvSpPr>
          <p:nvPr>
            <p:ph type="body" idx="1"/>
          </p:nvPr>
        </p:nvSpPr>
        <p:spPr/>
        <p:txBody>
          <a:bodyPr/>
          <a:lstStyle/>
          <a:p>
            <a:r>
              <a:rPr lang="en-US" dirty="0"/>
              <a:t>However, among this group of already engaged </a:t>
            </a:r>
            <a:r>
              <a:rPr lang="en-US" dirty="0" err="1"/>
              <a:t>bupe</a:t>
            </a:r>
            <a:r>
              <a:rPr lang="en-US" dirty="0"/>
              <a:t> prescribers, x-waiver was not the thing </a:t>
            </a:r>
          </a:p>
        </p:txBody>
      </p:sp>
      <p:sp>
        <p:nvSpPr>
          <p:cNvPr id="4" name="Slide Number Placeholder 3">
            <a:extLst>
              <a:ext uri="{FF2B5EF4-FFF2-40B4-BE49-F238E27FC236}">
                <a16:creationId xmlns:a16="http://schemas.microsoft.com/office/drawing/2014/main" id="{32F81102-82E0-E83D-68AB-919D7E51A110}"/>
              </a:ext>
            </a:extLst>
          </p:cNvPr>
          <p:cNvSpPr>
            <a:spLocks noGrp="1"/>
          </p:cNvSpPr>
          <p:nvPr>
            <p:ph type="sldNum" sz="quarter" idx="5"/>
          </p:nvPr>
        </p:nvSpPr>
        <p:spPr/>
        <p:txBody>
          <a:bodyPr/>
          <a:lstStyle/>
          <a:p>
            <a:fld id="{74CBEAC3-456D-F443-9B5E-CECE66CADEA0}" type="slidenum">
              <a:rPr lang="en-US" smtClean="0"/>
              <a:t>9</a:t>
            </a:fld>
            <a:endParaRPr lang="en-US"/>
          </a:p>
        </p:txBody>
      </p:sp>
    </p:spTree>
    <p:extLst>
      <p:ext uri="{BB962C8B-B14F-4D97-AF65-F5344CB8AC3E}">
        <p14:creationId xmlns:p14="http://schemas.microsoft.com/office/powerpoint/2010/main" val="389101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4321-23A3-1E0C-0DBC-0058E4842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E6130-F3ED-E002-4939-8C1E28CA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F6B14-B979-D254-9F60-F2C9CC73EE03}"/>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E52134F1-AAB6-F052-A0CA-FD78D1883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AF5AA-2B4B-7CA6-65C1-285E6B951EF9}"/>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4787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8D30-4225-89E4-26D9-A7BBAAA82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6F588-A4EC-18BF-5E21-14C6C8846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338B7-B5C9-464B-BDE5-0FB1C111DC0A}"/>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70E0FD50-9760-756B-0D5A-0BE67ACF0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96C9D-02F6-1A6A-3F80-1BB667A4FFAB}"/>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02461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D5B91-B1CB-2732-B9FC-3B61495AC1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EDBAE-C5E8-F764-B466-26CE7D0A1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ED991-25BC-44E6-86AC-1056D82C5E00}"/>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A3EC43C7-7316-7D3A-9AEE-DDFAEB071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A2B65-B84A-8B9B-8E76-BFA427C8F67E}"/>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294926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E20F-2662-797C-380C-1CA005E28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2DD4C-469C-7501-E785-521F4F29F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7E6F8-14BD-48D4-201F-49A6657E8A8C}"/>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CAC18B3D-9652-0C50-5636-0B531E8C7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8B896-7DA4-1A3E-F2D6-03482E1F6FE9}"/>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95408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7262-6665-6FA3-DCC7-3B218BE51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F3AE4-108B-FAD8-E452-49093A4C9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CB3EE-D2C9-E0BB-57BA-F24C2B15283B}"/>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345C3602-49BA-E1B3-F72B-073539AE5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55850-F7B1-29F0-2020-13AB7D6FF1C7}"/>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43472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BEA9-E57A-C508-A83B-0E5466BCB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BC159-C4D5-F7D5-7633-F139744E5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EE21F-EB96-8C8B-C224-D522B09E7D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21AE1-2752-67B7-49DE-D7C2E8403085}"/>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6" name="Footer Placeholder 5">
            <a:extLst>
              <a:ext uri="{FF2B5EF4-FFF2-40B4-BE49-F238E27FC236}">
                <a16:creationId xmlns:a16="http://schemas.microsoft.com/office/drawing/2014/main" id="{F75FDBC5-1A4D-4E65-5C73-5595BFDAB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2D1DF-FED1-5286-A1E0-3DDA27E0CE56}"/>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73402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958D-7E31-BF6A-5E96-DC0891117D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251ADE-964E-9496-2CB1-230D16FE4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1B231B-8D59-BAE6-C3B1-62EE74AAF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73F5C7-AA12-D482-C218-E09E57236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E71AD-6F6F-7438-2867-86E1C1E003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8C4F4-FEA7-D98E-6825-3D8C3F3826C9}"/>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8" name="Footer Placeholder 7">
            <a:extLst>
              <a:ext uri="{FF2B5EF4-FFF2-40B4-BE49-F238E27FC236}">
                <a16:creationId xmlns:a16="http://schemas.microsoft.com/office/drawing/2014/main" id="{9C8F44A9-9264-B75E-4735-5BBBF01DB4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217612-59AC-331F-646F-D3B99D214F2B}"/>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7212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EC76-1DB4-074F-56C7-37B89E2D7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27C07-0EC4-7E91-4433-89F284EE5CA5}"/>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4" name="Footer Placeholder 3">
            <a:extLst>
              <a:ext uri="{FF2B5EF4-FFF2-40B4-BE49-F238E27FC236}">
                <a16:creationId xmlns:a16="http://schemas.microsoft.com/office/drawing/2014/main" id="{D92AC6EE-BB2F-9256-7482-B8C8D9A48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E38B2-0E35-7818-16F4-232D2687CE66}"/>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416123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65388-892B-8199-577C-1153E2D3A895}"/>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3" name="Footer Placeholder 2">
            <a:extLst>
              <a:ext uri="{FF2B5EF4-FFF2-40B4-BE49-F238E27FC236}">
                <a16:creationId xmlns:a16="http://schemas.microsoft.com/office/drawing/2014/main" id="{87D96BD6-2A6E-55A1-A8F3-8BC029FEC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DD1AE7-2F34-9050-4EF2-ABC0B479E115}"/>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149003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8D55-D9EB-F103-02FA-2CAC86BEF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8CF1C0-10B1-E6FD-6A60-AADC43E74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9475A0-CA79-0ECA-DD86-A45C2BBAB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F7A38-D768-FB11-B035-A7C0822E38C8}"/>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6" name="Footer Placeholder 5">
            <a:extLst>
              <a:ext uri="{FF2B5EF4-FFF2-40B4-BE49-F238E27FC236}">
                <a16:creationId xmlns:a16="http://schemas.microsoft.com/office/drawing/2014/main" id="{780F4996-99A1-1EC9-580E-3BAA4E97F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FC225-FCC3-ED7F-7812-FA98DF6B0C32}"/>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7805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F0FE-316B-2359-A113-7BF0BBC7D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12261-AF3C-85FE-E451-DE83D96CA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A7A13-B119-B366-7FB2-2E0C2FEAD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200-7125-2BD2-73FD-D4A06DFC945B}"/>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6" name="Footer Placeholder 5">
            <a:extLst>
              <a:ext uri="{FF2B5EF4-FFF2-40B4-BE49-F238E27FC236}">
                <a16:creationId xmlns:a16="http://schemas.microsoft.com/office/drawing/2014/main" id="{44D48A62-221E-16FA-0044-7B9334194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5203A-AEDF-308C-5DCC-B76C7BD4F2CC}"/>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420480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C4ED2-8C2C-0312-19C3-FD235085A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A99974-76CA-47DA-7DA2-881160961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DE2C-72A3-BBD0-CD43-37C31670E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0A2C59E4-F10E-18E1-58F4-A7C441C52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CF3E31-C76B-7763-24EF-98FF562CF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370D9-2DAA-BD42-8F95-8096A52F5E9D}" type="slidenum">
              <a:rPr lang="en-US" smtClean="0"/>
              <a:t>‹#›</a:t>
            </a:fld>
            <a:endParaRPr lang="en-US"/>
          </a:p>
        </p:txBody>
      </p:sp>
    </p:spTree>
    <p:extLst>
      <p:ext uri="{BB962C8B-B14F-4D97-AF65-F5344CB8AC3E}">
        <p14:creationId xmlns:p14="http://schemas.microsoft.com/office/powerpoint/2010/main" val="1327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Lowenstm@pennmedicine.upenn.edu" TargetMode="External"/><Relationship Id="rId5" Type="http://schemas.openxmlformats.org/officeDocument/2006/relationships/image" Target="../media/image3.jpe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ctrTitle"/>
          </p:nvPr>
        </p:nvSpPr>
        <p:spPr>
          <a:xfrm>
            <a:off x="663879" y="1000041"/>
            <a:ext cx="11082177" cy="2301967"/>
          </a:xfrm>
        </p:spPr>
        <p:txBody>
          <a:bodyPr>
            <a:noAutofit/>
          </a:bodyPr>
          <a:lstStyle/>
          <a:p>
            <a:pPr marL="0" marR="0"/>
            <a:r>
              <a:rPr lang="en-US" sz="4000" b="1" kern="100" dirty="0">
                <a:effectLst/>
                <a:latin typeface="Calibri Light" panose="020F0302020204030204" pitchFamily="34" charset="0"/>
                <a:ea typeface="Aptos" panose="020B0004020202020204" pitchFamily="34" charset="0"/>
                <a:cs typeface="Times New Roman" panose="02020603050405020304" pitchFamily="18" charset="0"/>
              </a:rPr>
              <a:t>Beyond the X-Waiver: </a:t>
            </a:r>
            <a:r>
              <a:rPr lang="en-US" sz="4000" b="1" kern="100" dirty="0">
                <a:latin typeface="Calibri Light" panose="020F0302020204030204" pitchFamily="34" charset="0"/>
                <a:ea typeface="Aptos" panose="020B0004020202020204" pitchFamily="34" charset="0"/>
                <a:cs typeface="Times New Roman" panose="02020603050405020304" pitchFamily="18" charset="0"/>
              </a:rPr>
              <a:t>P</a:t>
            </a:r>
            <a:r>
              <a:rPr lang="en-US" sz="4000" b="1" kern="100" dirty="0">
                <a:effectLst/>
                <a:latin typeface="Calibri Light" panose="020F0302020204030204" pitchFamily="34" charset="0"/>
                <a:ea typeface="Aptos" panose="020B0004020202020204" pitchFamily="34" charset="0"/>
                <a:cs typeface="Times New Roman" panose="02020603050405020304" pitchFamily="18" charset="0"/>
              </a:rPr>
              <a:t>erspectives on buprenorphine access &amp; barriers in outpatient </a:t>
            </a:r>
            <a:r>
              <a:rPr lang="en-US" sz="4000" b="1" kern="100" dirty="0">
                <a:latin typeface="Calibri Light" panose="020F0302020204030204" pitchFamily="34" charset="0"/>
                <a:ea typeface="Aptos" panose="020B0004020202020204" pitchFamily="34" charset="0"/>
                <a:cs typeface="Times New Roman" panose="02020603050405020304" pitchFamily="18" charset="0"/>
              </a:rPr>
              <a:t>s</a:t>
            </a:r>
            <a:r>
              <a:rPr lang="en-US" sz="4000" b="1" kern="100" dirty="0">
                <a:effectLst/>
                <a:latin typeface="Calibri Light" panose="020F0302020204030204" pitchFamily="34" charset="0"/>
                <a:ea typeface="Aptos" panose="020B0004020202020204" pitchFamily="34" charset="0"/>
                <a:cs typeface="Times New Roman" panose="02020603050405020304" pitchFamily="18" charset="0"/>
              </a:rPr>
              <a:t>ettings</a:t>
            </a:r>
            <a:endParaRPr lang="en-US" sz="11500" b="1" dirty="0"/>
          </a:p>
        </p:txBody>
      </p:sp>
      <p:sp>
        <p:nvSpPr>
          <p:cNvPr id="3" name="Subtitle 2">
            <a:extLst>
              <a:ext uri="{FF2B5EF4-FFF2-40B4-BE49-F238E27FC236}">
                <a16:creationId xmlns:a16="http://schemas.microsoft.com/office/drawing/2014/main" id="{916A43DD-15DF-B56F-E54C-2D0F07AECAE0}"/>
              </a:ext>
            </a:extLst>
          </p:cNvPr>
          <p:cNvSpPr>
            <a:spLocks noGrp="1"/>
          </p:cNvSpPr>
          <p:nvPr>
            <p:ph type="subTitle" idx="1"/>
          </p:nvPr>
        </p:nvSpPr>
        <p:spPr>
          <a:xfrm>
            <a:off x="1524000" y="3767184"/>
            <a:ext cx="9144000" cy="2301967"/>
          </a:xfrm>
        </p:spPr>
        <p:txBody>
          <a:bodyPr>
            <a:normAutofit/>
          </a:bodyPr>
          <a:lstStyle/>
          <a:p>
            <a:endParaRPr lang="en-US" dirty="0">
              <a:latin typeface="Avenir Book" panose="02000503020000020003" pitchFamily="2" charset="0"/>
            </a:endParaRPr>
          </a:p>
          <a:p>
            <a:r>
              <a:rPr lang="en-US" dirty="0">
                <a:latin typeface="+mj-lt"/>
              </a:rPr>
              <a:t>Maggie Lowenstein, MD, MPhil, MSHP</a:t>
            </a:r>
          </a:p>
          <a:p>
            <a:r>
              <a:rPr lang="en-US" dirty="0">
                <a:latin typeface="+mj-lt"/>
              </a:rPr>
              <a:t>AMERSA Annual Meeting</a:t>
            </a:r>
          </a:p>
          <a:p>
            <a:endParaRPr lang="en-US" dirty="0">
              <a:latin typeface="+mj-lt"/>
            </a:endParaRPr>
          </a:p>
          <a:p>
            <a:r>
              <a:rPr lang="en-US" dirty="0">
                <a:latin typeface="+mj-lt"/>
              </a:rPr>
              <a:t>November 16, 2024</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88200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17B1-CA2D-0D36-F1CD-2BE3A60BA1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70BF98-D11E-0938-24A6-969D0BDC1E1E}"/>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A8BA87F-8AC6-C564-B2FF-B43B46C1A1C1}"/>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EC84EBD5-F3A9-3FE5-55D6-AA6F54B51C05}"/>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3C3028E-107E-9FB6-74C4-7A9CA5688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93A4AB86-DC90-0F63-62F7-19E67DDF82A6}"/>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EBBE3A66-121D-444C-04CE-7194B388E001}"/>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4F882ACE-9422-6A2E-A92D-29F392D3C314}"/>
              </a:ext>
            </a:extLst>
          </p:cNvPr>
          <p:cNvSpPr>
            <a:spLocks noGrp="1"/>
          </p:cNvSpPr>
          <p:nvPr>
            <p:ph type="title"/>
          </p:nvPr>
        </p:nvSpPr>
        <p:spPr>
          <a:xfrm>
            <a:off x="838200" y="270529"/>
            <a:ext cx="10515600" cy="1325563"/>
          </a:xfrm>
        </p:spPr>
        <p:txBody>
          <a:bodyPr>
            <a:normAutofit/>
          </a:bodyPr>
          <a:lstStyle/>
          <a:p>
            <a:r>
              <a:rPr lang="en-US" sz="4000" b="1" dirty="0"/>
              <a:t>Key Themes </a:t>
            </a:r>
          </a:p>
        </p:txBody>
      </p:sp>
      <p:sp>
        <p:nvSpPr>
          <p:cNvPr id="2" name="TextBox 1">
            <a:extLst>
              <a:ext uri="{FF2B5EF4-FFF2-40B4-BE49-F238E27FC236}">
                <a16:creationId xmlns:a16="http://schemas.microsoft.com/office/drawing/2014/main" id="{72C1EA70-9A8D-0DE2-CBD7-6451778A8B64}"/>
              </a:ext>
            </a:extLst>
          </p:cNvPr>
          <p:cNvSpPr txBox="1"/>
          <p:nvPr/>
        </p:nvSpPr>
        <p:spPr>
          <a:xfrm>
            <a:off x="2179366" y="4345684"/>
            <a:ext cx="2317898" cy="769441"/>
          </a:xfrm>
          <a:prstGeom prst="rect">
            <a:avLst/>
          </a:prstGeom>
          <a:noFill/>
        </p:spPr>
        <p:txBody>
          <a:bodyPr wrap="square" rtlCol="0">
            <a:spAutoFit/>
          </a:bodyPr>
          <a:lstStyle/>
          <a:p>
            <a:pPr algn="ctr"/>
            <a:r>
              <a:rPr lang="en-US" sz="2200" b="1" dirty="0">
                <a:latin typeface="+mj-lt"/>
              </a:rPr>
              <a:t>Mismatched Payment Models</a:t>
            </a:r>
          </a:p>
        </p:txBody>
      </p:sp>
      <p:sp>
        <p:nvSpPr>
          <p:cNvPr id="5" name="TextBox 4">
            <a:extLst>
              <a:ext uri="{FF2B5EF4-FFF2-40B4-BE49-F238E27FC236}">
                <a16:creationId xmlns:a16="http://schemas.microsoft.com/office/drawing/2014/main" id="{41D4A258-72BC-4C90-1C14-3EE8B843FD42}"/>
              </a:ext>
            </a:extLst>
          </p:cNvPr>
          <p:cNvSpPr txBox="1"/>
          <p:nvPr/>
        </p:nvSpPr>
        <p:spPr>
          <a:xfrm>
            <a:off x="4937051" y="4313419"/>
            <a:ext cx="2317898" cy="1107996"/>
          </a:xfrm>
          <a:prstGeom prst="rect">
            <a:avLst/>
          </a:prstGeom>
          <a:noFill/>
        </p:spPr>
        <p:txBody>
          <a:bodyPr wrap="square" rtlCol="0">
            <a:spAutoFit/>
          </a:bodyPr>
          <a:lstStyle/>
          <a:p>
            <a:pPr algn="ctr"/>
            <a:r>
              <a:rPr lang="en-US" sz="2200" b="1" dirty="0">
                <a:latin typeface="+mj-lt"/>
              </a:rPr>
              <a:t>Payment constraints on practice</a:t>
            </a:r>
          </a:p>
        </p:txBody>
      </p:sp>
      <p:sp>
        <p:nvSpPr>
          <p:cNvPr id="6" name="TextBox 5">
            <a:extLst>
              <a:ext uri="{FF2B5EF4-FFF2-40B4-BE49-F238E27FC236}">
                <a16:creationId xmlns:a16="http://schemas.microsoft.com/office/drawing/2014/main" id="{DBE89087-79D6-2265-5104-FAEB374B36B2}"/>
              </a:ext>
            </a:extLst>
          </p:cNvPr>
          <p:cNvSpPr txBox="1"/>
          <p:nvPr/>
        </p:nvSpPr>
        <p:spPr>
          <a:xfrm>
            <a:off x="8182642" y="4311270"/>
            <a:ext cx="1561903" cy="769441"/>
          </a:xfrm>
          <a:prstGeom prst="rect">
            <a:avLst/>
          </a:prstGeom>
          <a:noFill/>
        </p:spPr>
        <p:txBody>
          <a:bodyPr wrap="square" rtlCol="0">
            <a:spAutoFit/>
          </a:bodyPr>
          <a:lstStyle/>
          <a:p>
            <a:pPr algn="ctr"/>
            <a:r>
              <a:rPr lang="en-US" sz="2200" b="1" dirty="0">
                <a:latin typeface="+mj-lt"/>
              </a:rPr>
              <a:t>Rigid levels of care</a:t>
            </a:r>
          </a:p>
        </p:txBody>
      </p:sp>
      <p:pic>
        <p:nvPicPr>
          <p:cNvPr id="13" name="Picture 12">
            <a:extLst>
              <a:ext uri="{FF2B5EF4-FFF2-40B4-BE49-F238E27FC236}">
                <a16:creationId xmlns:a16="http://schemas.microsoft.com/office/drawing/2014/main" id="{0FD0F77E-810F-A21B-AEFD-248B1003F16B}"/>
              </a:ext>
            </a:extLst>
          </p:cNvPr>
          <p:cNvPicPr>
            <a:picLocks noChangeAspect="1"/>
          </p:cNvPicPr>
          <p:nvPr/>
        </p:nvPicPr>
        <p:blipFill>
          <a:blip r:embed="rId6"/>
          <a:stretch>
            <a:fillRect/>
          </a:stretch>
        </p:blipFill>
        <p:spPr>
          <a:xfrm>
            <a:off x="2271271" y="1881049"/>
            <a:ext cx="2225993" cy="2225993"/>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BBCFCA37-D8AF-A5A4-E4D7-BC966F46EB52}"/>
              </a:ext>
            </a:extLst>
          </p:cNvPr>
          <p:cNvPicPr>
            <a:picLocks noChangeAspect="1"/>
          </p:cNvPicPr>
          <p:nvPr/>
        </p:nvPicPr>
        <p:blipFill>
          <a:blip r:embed="rId7"/>
          <a:stretch>
            <a:fillRect/>
          </a:stretch>
        </p:blipFill>
        <p:spPr>
          <a:xfrm>
            <a:off x="5047012" y="1807967"/>
            <a:ext cx="2097976" cy="2097976"/>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A4939628-A85D-73DC-0B41-2287F2A58534}"/>
              </a:ext>
            </a:extLst>
          </p:cNvPr>
          <p:cNvPicPr>
            <a:picLocks noChangeAspect="1"/>
          </p:cNvPicPr>
          <p:nvPr/>
        </p:nvPicPr>
        <p:blipFill>
          <a:blip r:embed="rId8"/>
          <a:stretch>
            <a:fillRect/>
          </a:stretch>
        </p:blipFill>
        <p:spPr>
          <a:xfrm>
            <a:off x="7694735" y="1881049"/>
            <a:ext cx="2537718" cy="2537718"/>
          </a:xfrm>
          <a:prstGeom prst="rect">
            <a:avLst/>
          </a:prstGeom>
        </p:spPr>
      </p:pic>
    </p:spTree>
    <p:extLst>
      <p:ext uri="{BB962C8B-B14F-4D97-AF65-F5344CB8AC3E}">
        <p14:creationId xmlns:p14="http://schemas.microsoft.com/office/powerpoint/2010/main" val="3440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66BE-646B-6891-BBA6-42EFC2D725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A60010-B515-3B8C-CF91-F988A3275A59}"/>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7D11E81-024B-6BC4-8BD6-CBCCF79983C4}"/>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F99A2E23-5239-C213-520D-6985B73C2117}"/>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F5864A4-2C7E-325F-E40B-E3377D78A5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E522976F-75B5-83A0-D55A-62646DB0A062}"/>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0B463250-0BD7-1FE9-6D83-97F0A06F822C}"/>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BB954CA-59FB-3FD4-BBEE-14B9B440045B}"/>
              </a:ext>
            </a:extLst>
          </p:cNvPr>
          <p:cNvSpPr>
            <a:spLocks noGrp="1"/>
          </p:cNvSpPr>
          <p:nvPr>
            <p:ph type="title"/>
          </p:nvPr>
        </p:nvSpPr>
        <p:spPr>
          <a:xfrm>
            <a:off x="838200" y="270529"/>
            <a:ext cx="10515600" cy="1325563"/>
          </a:xfrm>
        </p:spPr>
        <p:txBody>
          <a:bodyPr>
            <a:normAutofit/>
          </a:bodyPr>
          <a:lstStyle/>
          <a:p>
            <a:r>
              <a:rPr lang="en-US" sz="4000" b="1" dirty="0">
                <a:latin typeface="+mj-lt"/>
              </a:rPr>
              <a:t>Mismatched Payment Models</a:t>
            </a:r>
            <a:endParaRPr lang="en-US" sz="4000" b="1" dirty="0"/>
          </a:p>
        </p:txBody>
      </p:sp>
      <p:sp>
        <p:nvSpPr>
          <p:cNvPr id="6" name="Rounded Rectangular Callout 5">
            <a:extLst>
              <a:ext uri="{FF2B5EF4-FFF2-40B4-BE49-F238E27FC236}">
                <a16:creationId xmlns:a16="http://schemas.microsoft.com/office/drawing/2014/main" id="{079FF42D-19E2-400E-904B-77DF8DF54009}"/>
              </a:ext>
            </a:extLst>
          </p:cNvPr>
          <p:cNvSpPr/>
          <p:nvPr/>
        </p:nvSpPr>
        <p:spPr>
          <a:xfrm>
            <a:off x="2659117" y="1750209"/>
            <a:ext cx="8802963" cy="2995956"/>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a:solidFill>
                  <a:schemeClr val="tx1"/>
                </a:solidFill>
              </a:rPr>
              <a:t>It’s not even so much a matter of whether the rates are sufficient, it's the fact that in Philadelphia the behavioral health insurance business is completely carved away. And </a:t>
            </a:r>
            <a:r>
              <a:rPr lang="en-US" sz="2200" b="1" i="1" dirty="0">
                <a:solidFill>
                  <a:schemeClr val="tx1"/>
                </a:solidFill>
              </a:rPr>
              <a:t>our corporation runs on medical billing</a:t>
            </a:r>
            <a:r>
              <a:rPr lang="en-US" sz="2200" i="1" dirty="0">
                <a:solidFill>
                  <a:schemeClr val="tx1"/>
                </a:solidFill>
              </a:rPr>
              <a:t> from the regular providers, not from the behavioral health side, </a:t>
            </a:r>
            <a:r>
              <a:rPr lang="en-US" sz="2200" b="1" i="1" dirty="0">
                <a:solidFill>
                  <a:schemeClr val="tx1"/>
                </a:solidFill>
              </a:rPr>
              <a:t>so our company wasn't able to negotiate how to set up and be a biller within both of those universes. </a:t>
            </a:r>
            <a:endParaRPr lang="en-US" sz="2200" b="1" dirty="0">
              <a:solidFill>
                <a:schemeClr val="tx1"/>
              </a:solidFill>
            </a:endParaRPr>
          </a:p>
        </p:txBody>
      </p:sp>
      <p:pic>
        <p:nvPicPr>
          <p:cNvPr id="2" name="Picture 1">
            <a:extLst>
              <a:ext uri="{FF2B5EF4-FFF2-40B4-BE49-F238E27FC236}">
                <a16:creationId xmlns:a16="http://schemas.microsoft.com/office/drawing/2014/main" id="{797F9191-9A89-B45E-BEC0-20B57308AC35}"/>
              </a:ext>
            </a:extLst>
          </p:cNvPr>
          <p:cNvPicPr>
            <a:picLocks noChangeAspect="1"/>
          </p:cNvPicPr>
          <p:nvPr/>
        </p:nvPicPr>
        <p:blipFill>
          <a:blip r:embed="rId6"/>
          <a:stretch>
            <a:fillRect/>
          </a:stretch>
        </p:blipFill>
        <p:spPr>
          <a:xfrm>
            <a:off x="729920" y="4215218"/>
            <a:ext cx="1726747" cy="1726747"/>
          </a:xfrm>
          <a:prstGeom prst="rect">
            <a:avLst/>
          </a:prstGeom>
        </p:spPr>
      </p:pic>
    </p:spTree>
    <p:extLst>
      <p:ext uri="{BB962C8B-B14F-4D97-AF65-F5344CB8AC3E}">
        <p14:creationId xmlns:p14="http://schemas.microsoft.com/office/powerpoint/2010/main" val="32565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latin typeface="+mj-lt"/>
              </a:rPr>
              <a:t>Mismatched payment models</a:t>
            </a:r>
            <a:endParaRPr lang="en-US" sz="4000" b="1" dirty="0"/>
          </a:p>
        </p:txBody>
      </p:sp>
      <p:sp>
        <p:nvSpPr>
          <p:cNvPr id="6" name="Rounded Rectangular Callout 5">
            <a:extLst>
              <a:ext uri="{FF2B5EF4-FFF2-40B4-BE49-F238E27FC236}">
                <a16:creationId xmlns:a16="http://schemas.microsoft.com/office/drawing/2014/main" id="{41D45B0F-745F-146C-F328-8EDA1BFD1162}"/>
              </a:ext>
            </a:extLst>
          </p:cNvPr>
          <p:cNvSpPr/>
          <p:nvPr/>
        </p:nvSpPr>
        <p:spPr>
          <a:xfrm>
            <a:off x="3178245" y="1644988"/>
            <a:ext cx="7783119" cy="3466595"/>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tx1"/>
                </a:solidFill>
              </a:rPr>
              <a:t>In value-based care, you’re getting paid for the population that you’re taking care of … [Patients with OUD] are so much more complicated, need to be seen so much more frequently …. </a:t>
            </a:r>
            <a:r>
              <a:rPr lang="en-US" sz="2000" b="1" i="1" dirty="0">
                <a:solidFill>
                  <a:schemeClr val="tx1"/>
                </a:solidFill>
              </a:rPr>
              <a:t>if I were to say I just </a:t>
            </a:r>
            <a:r>
              <a:rPr lang="en-US" sz="2000" b="1" i="1" dirty="0" err="1">
                <a:solidFill>
                  <a:schemeClr val="tx1"/>
                </a:solidFill>
              </a:rPr>
              <a:t>wanna</a:t>
            </a:r>
            <a:r>
              <a:rPr lang="en-US" sz="2000" b="1" i="1" dirty="0">
                <a:solidFill>
                  <a:schemeClr val="tx1"/>
                </a:solidFill>
              </a:rPr>
              <a:t> do treatment for opioid use disorder and not see any regular patients, I mean, my practice would not be viable at [institution]</a:t>
            </a:r>
            <a:r>
              <a:rPr lang="en-US" sz="2000" i="1" dirty="0">
                <a:solidFill>
                  <a:schemeClr val="tx1"/>
                </a:solidFill>
              </a:rPr>
              <a:t> because a full-time provider is supposed to be able to take care of 2,000 patients. And there’s no way that one could take care of 2,000 patients with opioid use disorder in your week.</a:t>
            </a:r>
          </a:p>
        </p:txBody>
      </p:sp>
      <p:pic>
        <p:nvPicPr>
          <p:cNvPr id="5" name="Picture 4">
            <a:extLst>
              <a:ext uri="{FF2B5EF4-FFF2-40B4-BE49-F238E27FC236}">
                <a16:creationId xmlns:a16="http://schemas.microsoft.com/office/drawing/2014/main" id="{BC7FFAF8-F24F-5E9A-B78F-C815F3F73A3C}"/>
              </a:ext>
            </a:extLst>
          </p:cNvPr>
          <p:cNvPicPr>
            <a:picLocks noChangeAspect="1"/>
          </p:cNvPicPr>
          <p:nvPr/>
        </p:nvPicPr>
        <p:blipFill>
          <a:blip r:embed="rId6"/>
          <a:stretch>
            <a:fillRect/>
          </a:stretch>
        </p:blipFill>
        <p:spPr>
          <a:xfrm>
            <a:off x="1038387" y="3966158"/>
            <a:ext cx="1726747" cy="1726747"/>
          </a:xfrm>
          <a:prstGeom prst="rect">
            <a:avLst/>
          </a:prstGeom>
        </p:spPr>
      </p:pic>
    </p:spTree>
    <p:extLst>
      <p:ext uri="{BB962C8B-B14F-4D97-AF65-F5344CB8AC3E}">
        <p14:creationId xmlns:p14="http://schemas.microsoft.com/office/powerpoint/2010/main" val="21451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64EE-2B3F-5A8C-15F4-672976D868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363AE9-0949-0A73-92E8-5B5F2F541F75}"/>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CE65C2A-3290-69C7-C7B8-1E4353D095E8}"/>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EB866CC0-2148-ADDA-0EA3-8E100A748417}"/>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9438BC6-2273-3BF0-D774-0929746C52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C668E57B-435E-7510-A7BC-D217B162A5D2}"/>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0D6FE0FC-1537-253A-97E6-7428C93CA21C}"/>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E4AD04B7-FE7B-8DF5-01CF-B944A72989A3}"/>
              </a:ext>
            </a:extLst>
          </p:cNvPr>
          <p:cNvSpPr>
            <a:spLocks noGrp="1"/>
          </p:cNvSpPr>
          <p:nvPr>
            <p:ph type="title"/>
          </p:nvPr>
        </p:nvSpPr>
        <p:spPr>
          <a:xfrm>
            <a:off x="838200" y="270529"/>
            <a:ext cx="10515600" cy="1325563"/>
          </a:xfrm>
        </p:spPr>
        <p:txBody>
          <a:bodyPr>
            <a:normAutofit/>
          </a:bodyPr>
          <a:lstStyle/>
          <a:p>
            <a:r>
              <a:rPr lang="en-US" sz="4000" b="1" dirty="0">
                <a:latin typeface="+mj-lt"/>
              </a:rPr>
              <a:t>Payment constraints on practice</a:t>
            </a:r>
          </a:p>
        </p:txBody>
      </p:sp>
      <p:sp>
        <p:nvSpPr>
          <p:cNvPr id="6" name="Rounded Rectangular Callout 5">
            <a:extLst>
              <a:ext uri="{FF2B5EF4-FFF2-40B4-BE49-F238E27FC236}">
                <a16:creationId xmlns:a16="http://schemas.microsoft.com/office/drawing/2014/main" id="{1199FDF3-3A59-CEEC-E6D5-9803DDD81210}"/>
              </a:ext>
            </a:extLst>
          </p:cNvPr>
          <p:cNvSpPr/>
          <p:nvPr/>
        </p:nvSpPr>
        <p:spPr>
          <a:xfrm>
            <a:off x="3600852" y="1596092"/>
            <a:ext cx="7570731" cy="2968328"/>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a:solidFill>
                  <a:schemeClr val="tx1"/>
                </a:solidFill>
              </a:rPr>
              <a:t>There’s all these additional requirements to go into a patient’s care as far as being seen three times a month. </a:t>
            </a:r>
            <a:r>
              <a:rPr lang="en-US" sz="2200" b="1" i="1" dirty="0">
                <a:solidFill>
                  <a:schemeClr val="tx1"/>
                </a:solidFill>
              </a:rPr>
              <a:t>If they’re seen two times a month, we don’t get paid for those services at all …</a:t>
            </a:r>
            <a:r>
              <a:rPr lang="en-US" sz="2200" i="1" dirty="0">
                <a:solidFill>
                  <a:schemeClr val="tx1"/>
                </a:solidFill>
              </a:rPr>
              <a:t> Or if they just come in once, we don’t get paid.</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B6CA6169-BA9F-B603-4A96-951DE3A5CF05}"/>
              </a:ext>
            </a:extLst>
          </p:cNvPr>
          <p:cNvPicPr>
            <a:picLocks noChangeAspect="1"/>
          </p:cNvPicPr>
          <p:nvPr/>
        </p:nvPicPr>
        <p:blipFill>
          <a:blip r:embed="rId6"/>
          <a:stretch>
            <a:fillRect/>
          </a:stretch>
        </p:blipFill>
        <p:spPr>
          <a:xfrm>
            <a:off x="1038387" y="3737778"/>
            <a:ext cx="2097976" cy="2097976"/>
          </a:xfrm>
          <a:prstGeom prst="rect">
            <a:avLst/>
          </a:prstGeom>
        </p:spPr>
      </p:pic>
    </p:spTree>
    <p:extLst>
      <p:ext uri="{BB962C8B-B14F-4D97-AF65-F5344CB8AC3E}">
        <p14:creationId xmlns:p14="http://schemas.microsoft.com/office/powerpoint/2010/main" val="320558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B215F1-8F3E-90E0-AD0F-A6D29FCF41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B454D93-F1EC-127F-4573-C56C55F64993}"/>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AFE45D9-0199-E422-1F1D-D6F6A2C290B8}"/>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638E4BAF-4BD6-CA8A-3A18-8B91D9BAE3A3}"/>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1912433-F355-A9AC-E4AC-26F069F21B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D44DDD69-E931-3D5F-DA92-E2DCDBF517D2}"/>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D0EFAE28-42E3-E13F-751B-7D3C632A9407}"/>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FE7D438-853D-2798-58CA-55985114A491}"/>
              </a:ext>
            </a:extLst>
          </p:cNvPr>
          <p:cNvSpPr>
            <a:spLocks noGrp="1"/>
          </p:cNvSpPr>
          <p:nvPr>
            <p:ph type="title"/>
          </p:nvPr>
        </p:nvSpPr>
        <p:spPr>
          <a:xfrm>
            <a:off x="838200" y="270529"/>
            <a:ext cx="10515600" cy="1325563"/>
          </a:xfrm>
        </p:spPr>
        <p:txBody>
          <a:bodyPr>
            <a:normAutofit/>
          </a:bodyPr>
          <a:lstStyle/>
          <a:p>
            <a:r>
              <a:rPr lang="en-US" sz="4000" b="1" dirty="0">
                <a:latin typeface="+mj-lt"/>
              </a:rPr>
              <a:t>Payment constraints on practice</a:t>
            </a:r>
            <a:endParaRPr lang="en-US" sz="4000" b="1" dirty="0"/>
          </a:p>
        </p:txBody>
      </p:sp>
      <p:sp>
        <p:nvSpPr>
          <p:cNvPr id="6" name="Rounded Rectangular Callout 5">
            <a:extLst>
              <a:ext uri="{FF2B5EF4-FFF2-40B4-BE49-F238E27FC236}">
                <a16:creationId xmlns:a16="http://schemas.microsoft.com/office/drawing/2014/main" id="{A6DCB2A8-0827-B71B-B537-263F6DA828B8}"/>
              </a:ext>
            </a:extLst>
          </p:cNvPr>
          <p:cNvSpPr/>
          <p:nvPr/>
        </p:nvSpPr>
        <p:spPr>
          <a:xfrm>
            <a:off x="3602092" y="1644988"/>
            <a:ext cx="7956496" cy="3309918"/>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a:solidFill>
                  <a:schemeClr val="tx1"/>
                </a:solidFill>
              </a:rPr>
              <a:t>We see a lot of issues with requiring prior authorization …. Once we do the prior-authorizations, most of the time it’s –it goes through. But it’s still unfortunate because then </a:t>
            </a:r>
            <a:r>
              <a:rPr lang="en-US" sz="2200" b="1" i="1" dirty="0">
                <a:solidFill>
                  <a:schemeClr val="tx1"/>
                </a:solidFill>
              </a:rPr>
              <a:t>the patient waits and then if they were already trying to stop using the substance for a prolonged period of time</a:t>
            </a:r>
            <a:r>
              <a:rPr lang="en-US" sz="2200" i="1" dirty="0">
                <a:solidFill>
                  <a:schemeClr val="tx1"/>
                </a:solidFill>
              </a:rPr>
              <a:t>, it’s just unfortunate because then that delays them by up to a week at a time. </a:t>
            </a:r>
            <a:endParaRPr lang="en-US" sz="2200" dirty="0">
              <a:solidFill>
                <a:schemeClr val="tx1"/>
              </a:solidFill>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98004C92-6AD7-1C7D-53A5-ABE73D9BCDB9}"/>
              </a:ext>
            </a:extLst>
          </p:cNvPr>
          <p:cNvPicPr>
            <a:picLocks noChangeAspect="1"/>
          </p:cNvPicPr>
          <p:nvPr/>
        </p:nvPicPr>
        <p:blipFill>
          <a:blip r:embed="rId6"/>
          <a:stretch>
            <a:fillRect/>
          </a:stretch>
        </p:blipFill>
        <p:spPr>
          <a:xfrm>
            <a:off x="838200" y="3924376"/>
            <a:ext cx="2097976" cy="2097976"/>
          </a:xfrm>
          <a:prstGeom prst="rect">
            <a:avLst/>
          </a:prstGeom>
        </p:spPr>
      </p:pic>
    </p:spTree>
    <p:extLst>
      <p:ext uri="{BB962C8B-B14F-4D97-AF65-F5344CB8AC3E}">
        <p14:creationId xmlns:p14="http://schemas.microsoft.com/office/powerpoint/2010/main" val="171566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A5D24-FCBC-6E0A-11BC-F40A9483D4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A944493-93A5-D987-59ED-0CFA903340AD}"/>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18AD301-69D9-6035-7E71-396B14A71B8D}"/>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3A7F02BD-AFFD-C1B1-5C16-C170D433B333}"/>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5CE5906-72D3-3CF9-21C0-565AB62E0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2A296742-4DD9-9194-0D05-A4388C0A3838}"/>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FE4D966D-B811-F5A6-2718-77FB89B9E50E}"/>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E65DECF-D93D-CED8-5E5F-4E8A96803EDC}"/>
              </a:ext>
            </a:extLst>
          </p:cNvPr>
          <p:cNvSpPr>
            <a:spLocks noGrp="1"/>
          </p:cNvSpPr>
          <p:nvPr>
            <p:ph type="title"/>
          </p:nvPr>
        </p:nvSpPr>
        <p:spPr>
          <a:xfrm>
            <a:off x="838200" y="270529"/>
            <a:ext cx="10515600" cy="1325563"/>
          </a:xfrm>
        </p:spPr>
        <p:txBody>
          <a:bodyPr>
            <a:normAutofit/>
          </a:bodyPr>
          <a:lstStyle/>
          <a:p>
            <a:r>
              <a:rPr lang="en-US" sz="4000" b="1" dirty="0"/>
              <a:t>Rigid Levels of Care</a:t>
            </a:r>
          </a:p>
        </p:txBody>
      </p:sp>
      <p:sp>
        <p:nvSpPr>
          <p:cNvPr id="6" name="Rounded Rectangular Callout 5">
            <a:extLst>
              <a:ext uri="{FF2B5EF4-FFF2-40B4-BE49-F238E27FC236}">
                <a16:creationId xmlns:a16="http://schemas.microsoft.com/office/drawing/2014/main" id="{2C7F5500-855A-EA90-CF9F-DE4F86DA89FE}"/>
              </a:ext>
            </a:extLst>
          </p:cNvPr>
          <p:cNvSpPr/>
          <p:nvPr/>
        </p:nvSpPr>
        <p:spPr>
          <a:xfrm>
            <a:off x="3015063" y="1613275"/>
            <a:ext cx="8338737" cy="3524584"/>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a:solidFill>
                  <a:schemeClr val="tx1"/>
                </a:solidFill>
              </a:rPr>
              <a:t>Our therapy services are a little complicated, because it is a separate part of our health center … I think that a lot of this is because of state licensing issues. Certain people can be seen, whereas certain people cannot. So if someone has dual diagnosis, then they cannot be seen in our outpatient mental health clinic, but if somebody has a substance use issue and they want to do IOP, they can do that here but as long as they’re not actively using. </a:t>
            </a:r>
            <a:r>
              <a:rPr lang="en-US" sz="2200" b="1" i="1" dirty="0">
                <a:solidFill>
                  <a:schemeClr val="tx1"/>
                </a:solidFill>
              </a:rPr>
              <a:t>So we have those services available, but a lot of our people end up not being a good fit for those services, unfortunately</a:t>
            </a:r>
            <a:r>
              <a:rPr lang="en-US" sz="2200" i="1" dirty="0">
                <a:solidFill>
                  <a:schemeClr val="tx1"/>
                </a:solidFill>
              </a:rPr>
              <a:t>.</a:t>
            </a:r>
            <a:endParaRPr lang="en-US" sz="2200" dirty="0">
              <a:solidFill>
                <a:schemeClr val="tx1"/>
              </a:solidFill>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CF7F979-19CA-0D0C-4FA4-823E7D8476E3}"/>
              </a:ext>
            </a:extLst>
          </p:cNvPr>
          <p:cNvPicPr>
            <a:picLocks noChangeAspect="1"/>
          </p:cNvPicPr>
          <p:nvPr/>
        </p:nvPicPr>
        <p:blipFill>
          <a:blip r:embed="rId6"/>
          <a:stretch>
            <a:fillRect/>
          </a:stretch>
        </p:blipFill>
        <p:spPr>
          <a:xfrm>
            <a:off x="748830" y="4157858"/>
            <a:ext cx="1925635" cy="1925635"/>
          </a:xfrm>
          <a:prstGeom prst="rect">
            <a:avLst/>
          </a:prstGeom>
        </p:spPr>
      </p:pic>
    </p:spTree>
    <p:extLst>
      <p:ext uri="{BB962C8B-B14F-4D97-AF65-F5344CB8AC3E}">
        <p14:creationId xmlns:p14="http://schemas.microsoft.com/office/powerpoint/2010/main" val="39437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78F4F-3075-2C97-EDEA-0BC2D9148D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844D192-D567-EBE8-0A5B-C926D836D8BE}"/>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D0EFA55-CDBB-0092-AB3B-7341AEB3078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0D9D7540-59E7-AA4B-CE66-20CAE5AE4D39}"/>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A4AC5F7-FF02-17A2-AC47-24CF944915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6AADDBA4-7FDF-33E9-F77E-C89001D7ADA2}"/>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A52EF2C-8B8B-C20D-0D81-26A4ED47C100}"/>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8B5E2F3-DE3C-FF89-09F8-C219ECAE3F8C}"/>
              </a:ext>
            </a:extLst>
          </p:cNvPr>
          <p:cNvSpPr>
            <a:spLocks noGrp="1"/>
          </p:cNvSpPr>
          <p:nvPr>
            <p:ph type="title"/>
          </p:nvPr>
        </p:nvSpPr>
        <p:spPr>
          <a:xfrm>
            <a:off x="838200" y="270529"/>
            <a:ext cx="10515600" cy="1325563"/>
          </a:xfrm>
        </p:spPr>
        <p:txBody>
          <a:bodyPr>
            <a:normAutofit/>
          </a:bodyPr>
          <a:lstStyle/>
          <a:p>
            <a:r>
              <a:rPr lang="en-US" sz="4000" b="1" dirty="0"/>
              <a:t>Rigid Levels of Care </a:t>
            </a:r>
          </a:p>
        </p:txBody>
      </p:sp>
      <p:sp>
        <p:nvSpPr>
          <p:cNvPr id="2" name="Rounded Rectangular Callout 1">
            <a:extLst>
              <a:ext uri="{FF2B5EF4-FFF2-40B4-BE49-F238E27FC236}">
                <a16:creationId xmlns:a16="http://schemas.microsoft.com/office/drawing/2014/main" id="{31CBC10A-47EE-738B-7E86-23916F89E76C}"/>
              </a:ext>
            </a:extLst>
          </p:cNvPr>
          <p:cNvSpPr/>
          <p:nvPr/>
        </p:nvSpPr>
        <p:spPr>
          <a:xfrm>
            <a:off x="3595559" y="1699820"/>
            <a:ext cx="6920041" cy="3212224"/>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chemeClr val="tx1"/>
                </a:solidFill>
                <a:latin typeface="Calibri" panose="020F0502020204030204" pitchFamily="34" charset="0"/>
                <a:cs typeface="Calibri" panose="020F0502020204030204" pitchFamily="34" charset="0"/>
              </a:rPr>
              <a:t>Incorporating harm reduction into our program is difficult </a:t>
            </a:r>
            <a:r>
              <a:rPr lang="en-US" sz="2200" i="1" dirty="0">
                <a:solidFill>
                  <a:schemeClr val="tx1"/>
                </a:solidFill>
                <a:latin typeface="Calibri" panose="020F0502020204030204" pitchFamily="34" charset="0"/>
                <a:cs typeface="Calibri" panose="020F0502020204030204" pitchFamily="34" charset="0"/>
              </a:rPr>
              <a:t>because they put all the programs into levels of care and boxes. So, our program is in that outpatient and intensive outpatient box, which is a 1.0 and 2.1 ASAM level of care, whereas harm reduction is like the 0.5 ASAM level of care</a:t>
            </a:r>
            <a:r>
              <a:rPr lang="en-US" sz="2200" dirty="0">
                <a:solidFill>
                  <a:schemeClr val="tx1"/>
                </a:solidFill>
                <a:latin typeface="Calibri" panose="020F0502020204030204" pitchFamily="34" charset="0"/>
                <a:cs typeface="Calibri" panose="020F0502020204030204" pitchFamily="34" charset="0"/>
              </a:rPr>
              <a:t>.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E1672B9-6DC2-8010-62AD-FAFF21BA9543}"/>
              </a:ext>
            </a:extLst>
          </p:cNvPr>
          <p:cNvPicPr>
            <a:picLocks noChangeAspect="1"/>
          </p:cNvPicPr>
          <p:nvPr/>
        </p:nvPicPr>
        <p:blipFill>
          <a:blip r:embed="rId6"/>
          <a:stretch>
            <a:fillRect/>
          </a:stretch>
        </p:blipFill>
        <p:spPr>
          <a:xfrm>
            <a:off x="1423987" y="4112140"/>
            <a:ext cx="1925635" cy="1925635"/>
          </a:xfrm>
          <a:prstGeom prst="rect">
            <a:avLst/>
          </a:prstGeom>
        </p:spPr>
      </p:pic>
    </p:spTree>
    <p:extLst>
      <p:ext uri="{BB962C8B-B14F-4D97-AF65-F5344CB8AC3E}">
        <p14:creationId xmlns:p14="http://schemas.microsoft.com/office/powerpoint/2010/main" val="42165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t>Study Limitations</a:t>
            </a:r>
          </a:p>
        </p:txBody>
      </p:sp>
      <p:sp>
        <p:nvSpPr>
          <p:cNvPr id="5" name="Content Placeholder 2">
            <a:extLst>
              <a:ext uri="{FF2B5EF4-FFF2-40B4-BE49-F238E27FC236}">
                <a16:creationId xmlns:a16="http://schemas.microsoft.com/office/drawing/2014/main" id="{9BFDB2C3-000E-F944-88F4-B2AD31CAE2B1}"/>
              </a:ext>
            </a:extLst>
          </p:cNvPr>
          <p:cNvSpPr>
            <a:spLocks noGrp="1"/>
          </p:cNvSpPr>
          <p:nvPr>
            <p:ph idx="1"/>
          </p:nvPr>
        </p:nvSpPr>
        <p:spPr>
          <a:xfrm>
            <a:off x="925513" y="1382604"/>
            <a:ext cx="10515600" cy="4351337"/>
          </a:xfrm>
        </p:spPr>
        <p:txBody>
          <a:bodyPr/>
          <a:lstStyle/>
          <a:p>
            <a:r>
              <a:rPr lang="en-US" sz="2800" dirty="0">
                <a:latin typeface="+mj-lt"/>
              </a:rPr>
              <a:t>Single city</a:t>
            </a:r>
          </a:p>
          <a:p>
            <a:r>
              <a:rPr lang="en-US" sz="2800" dirty="0">
                <a:latin typeface="+mj-lt"/>
              </a:rPr>
              <a:t>Limited information </a:t>
            </a:r>
            <a:r>
              <a:rPr lang="en-US" dirty="0">
                <a:latin typeface="+mj-lt"/>
              </a:rPr>
              <a:t>about real-world practice </a:t>
            </a:r>
          </a:p>
          <a:p>
            <a:r>
              <a:rPr lang="en-US" sz="2800" dirty="0">
                <a:latin typeface="+mj-lt"/>
              </a:rPr>
              <a:t>Social desirability </a:t>
            </a:r>
            <a:r>
              <a:rPr lang="en-US" dirty="0">
                <a:latin typeface="+mj-lt"/>
              </a:rPr>
              <a:t>bias </a:t>
            </a:r>
            <a:endParaRPr lang="en-US" sz="2800" dirty="0">
              <a:latin typeface="+mj-lt"/>
            </a:endParaRPr>
          </a:p>
        </p:txBody>
      </p:sp>
    </p:spTree>
    <p:extLst>
      <p:ext uri="{BB962C8B-B14F-4D97-AF65-F5344CB8AC3E}">
        <p14:creationId xmlns:p14="http://schemas.microsoft.com/office/powerpoint/2010/main" val="355170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284915"/>
            <a:ext cx="10515600" cy="1325563"/>
          </a:xfrm>
        </p:spPr>
        <p:txBody>
          <a:bodyPr>
            <a:normAutofit/>
          </a:bodyPr>
          <a:lstStyle/>
          <a:p>
            <a:r>
              <a:rPr lang="en-US" sz="4000" b="1" dirty="0"/>
              <a:t>Conclusions</a:t>
            </a:r>
          </a:p>
        </p:txBody>
      </p:sp>
      <p:sp>
        <p:nvSpPr>
          <p:cNvPr id="22" name="Content Placeholder 21">
            <a:extLst>
              <a:ext uri="{FF2B5EF4-FFF2-40B4-BE49-F238E27FC236}">
                <a16:creationId xmlns:a16="http://schemas.microsoft.com/office/drawing/2014/main" id="{1C384D79-E1DF-8ED4-C967-E9E84013827A}"/>
              </a:ext>
            </a:extLst>
          </p:cNvPr>
          <p:cNvSpPr>
            <a:spLocks noGrp="1"/>
          </p:cNvSpPr>
          <p:nvPr>
            <p:ph idx="1"/>
          </p:nvPr>
        </p:nvSpPr>
        <p:spPr>
          <a:xfrm>
            <a:off x="892604" y="1423060"/>
            <a:ext cx="10515600" cy="4351338"/>
          </a:xfrm>
        </p:spPr>
        <p:txBody>
          <a:bodyPr>
            <a:normAutofit/>
          </a:bodyPr>
          <a:lstStyle/>
          <a:p>
            <a:r>
              <a:rPr lang="en-US" kern="100" dirty="0">
                <a:latin typeface="+mj-lt"/>
                <a:ea typeface="Aptos" panose="020B0004020202020204" pitchFamily="34" charset="0"/>
                <a:cs typeface="Times New Roman" panose="02020603050405020304" pitchFamily="18" charset="0"/>
              </a:rPr>
              <a:t>It’s not the X-waiver </a:t>
            </a:r>
          </a:p>
          <a:p>
            <a:r>
              <a:rPr lang="en-US" kern="100" dirty="0">
                <a:latin typeface="+mj-lt"/>
                <a:ea typeface="Aptos" panose="020B0004020202020204" pitchFamily="34" charset="0"/>
                <a:cs typeface="Times New Roman" panose="02020603050405020304" pitchFamily="18" charset="0"/>
              </a:rPr>
              <a:t>Many of the barriers related to </a:t>
            </a:r>
            <a:r>
              <a:rPr lang="en-US" u="sng" kern="100" dirty="0">
                <a:latin typeface="+mj-lt"/>
                <a:ea typeface="Aptos" panose="020B0004020202020204" pitchFamily="34" charset="0"/>
                <a:cs typeface="Times New Roman" panose="02020603050405020304" pitchFamily="18" charset="0"/>
              </a:rPr>
              <a:t>p</a:t>
            </a:r>
            <a:r>
              <a:rPr lang="en-US" kern="100" dirty="0">
                <a:latin typeface="+mj-lt"/>
                <a:ea typeface="Aptos" panose="020B0004020202020204" pitchFamily="34" charset="0"/>
                <a:cs typeface="Times New Roman" panose="02020603050405020304" pitchFamily="18" charset="0"/>
              </a:rPr>
              <a:t>olicies </a:t>
            </a:r>
          </a:p>
          <a:p>
            <a:pPr lvl="1"/>
            <a:r>
              <a:rPr lang="en-US" kern="100" dirty="0">
                <a:latin typeface="+mj-lt"/>
                <a:ea typeface="Aptos" panose="020B0004020202020204" pitchFamily="34" charset="0"/>
                <a:cs typeface="Times New Roman" panose="02020603050405020304" pitchFamily="18" charset="0"/>
              </a:rPr>
              <a:t>Reimbursement, licensure, program criteria </a:t>
            </a:r>
          </a:p>
          <a:p>
            <a:r>
              <a:rPr lang="en-US" kern="100" dirty="0">
                <a:latin typeface="+mj-lt"/>
                <a:ea typeface="Aptos" panose="020B0004020202020204" pitchFamily="34" charset="0"/>
                <a:cs typeface="Times New Roman" panose="02020603050405020304" pitchFamily="18" charset="0"/>
              </a:rPr>
              <a:t>Future advocacy and dissemination efforts to promote medication access need to focus on these policies</a:t>
            </a:r>
          </a:p>
          <a:p>
            <a:pPr marL="0" indent="0">
              <a:buNone/>
            </a:pPr>
            <a:endParaRPr lang="en-US" dirty="0">
              <a:latin typeface="+mj-lt"/>
              <a:cs typeface="Calibri Light" panose="020F0302020204030204" pitchFamily="34" charset="0"/>
            </a:endParaRPr>
          </a:p>
        </p:txBody>
      </p:sp>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sz="quarter" idx="12"/>
          </p:nvPr>
        </p:nvSpPr>
        <p:spPr/>
        <p:txBody>
          <a:bodyPr/>
          <a:lstStyle/>
          <a:p>
            <a:fld id="{00000000-1234-1234-1234-123412341234}" type="slidenum">
              <a:rPr lang="en-US" smtClean="0"/>
              <a:pPr/>
              <a:t>18</a:t>
            </a:fld>
            <a:endParaRPr lang="en-US" dirty="0"/>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7CB50B-1853-63EF-54A2-65E671F1EEFC}"/>
              </a:ext>
            </a:extLst>
          </p:cNvPr>
          <p:cNvSpPr txBox="1">
            <a:spLocks/>
          </p:cNvSpPr>
          <p:nvPr/>
        </p:nvSpPr>
        <p:spPr>
          <a:xfrm>
            <a:off x="892604" y="12954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mj-lt"/>
            </a:endParaRPr>
          </a:p>
        </p:txBody>
      </p:sp>
    </p:spTree>
    <p:extLst>
      <p:ext uri="{BB962C8B-B14F-4D97-AF65-F5344CB8AC3E}">
        <p14:creationId xmlns:p14="http://schemas.microsoft.com/office/powerpoint/2010/main" val="39336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257719"/>
            <a:ext cx="10515600" cy="1325563"/>
          </a:xfrm>
        </p:spPr>
        <p:txBody>
          <a:bodyPr>
            <a:normAutofit/>
          </a:bodyPr>
          <a:lstStyle/>
          <a:p>
            <a:r>
              <a:rPr lang="en-US" sz="4000" b="1" dirty="0"/>
              <a:t>Acknowledgements</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p:spPr>
        <p:txBody>
          <a:bodyPr/>
          <a:lstStyle/>
          <a:p>
            <a:fld id="{00000000-1234-1234-1234-123412341234}" type="slidenum">
              <a:rPr lang="en-US" smtClean="0"/>
              <a:pPr/>
              <a:t>19</a:t>
            </a:fld>
            <a:endParaRPr lang="en-US" dirty="0"/>
          </a:p>
        </p:txBody>
      </p:sp>
      <p:sp>
        <p:nvSpPr>
          <p:cNvPr id="18" name="Content Placeholder 2">
            <a:extLst>
              <a:ext uri="{FF2B5EF4-FFF2-40B4-BE49-F238E27FC236}">
                <a16:creationId xmlns:a16="http://schemas.microsoft.com/office/drawing/2014/main" id="{2303B029-DC85-4876-53B3-2E9124C34B22}"/>
              </a:ext>
            </a:extLst>
          </p:cNvPr>
          <p:cNvSpPr txBox="1">
            <a:spLocks/>
          </p:cNvSpPr>
          <p:nvPr/>
        </p:nvSpPr>
        <p:spPr>
          <a:xfrm>
            <a:off x="5839574" y="1320040"/>
            <a:ext cx="5033835" cy="48371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u="sng" dirty="0">
                <a:solidFill>
                  <a:schemeClr val="tx1"/>
                </a:solidFill>
                <a:latin typeface="+mj-lt"/>
                <a:cs typeface="Calibri Light" panose="020F0302020204030204" pitchFamily="34" charset="0"/>
              </a:rPr>
              <a:t>Funding </a:t>
            </a:r>
          </a:p>
          <a:p>
            <a:pPr lvl="1"/>
            <a:r>
              <a:rPr lang="en-US" dirty="0">
                <a:solidFill>
                  <a:schemeClr val="tx1"/>
                </a:solidFill>
                <a:latin typeface="+mj-lt"/>
                <a:cs typeface="Calibri Light" panose="020F0302020204030204" pitchFamily="34" charset="0"/>
              </a:rPr>
              <a:t>Pew Charitable Trusts  </a:t>
            </a:r>
          </a:p>
          <a:p>
            <a:pPr marL="571500" lvl="1" indent="0">
              <a:buNone/>
            </a:pPr>
            <a:endParaRPr lang="en-US" dirty="0">
              <a:solidFill>
                <a:schemeClr val="tx1"/>
              </a:solidFill>
              <a:latin typeface="+mj-lt"/>
              <a:cs typeface="Calibri Light" panose="020F0302020204030204" pitchFamily="34" charset="0"/>
            </a:endParaRPr>
          </a:p>
          <a:p>
            <a:endParaRPr lang="en-US" sz="2400" dirty="0">
              <a:solidFill>
                <a:schemeClr val="tx1"/>
              </a:solidFill>
              <a:latin typeface="+mj-lt"/>
              <a:cs typeface="Calibri Light" panose="020F0302020204030204" pitchFamily="34" charset="0"/>
            </a:endParaRPr>
          </a:p>
          <a:p>
            <a:pPr marL="0" indent="0">
              <a:buFont typeface="Arial"/>
              <a:buNone/>
            </a:pPr>
            <a:endParaRPr lang="en-US" sz="2400" dirty="0">
              <a:solidFill>
                <a:schemeClr val="tx1"/>
              </a:solidFill>
              <a:latin typeface="+mj-lt"/>
              <a:cs typeface="Calibri Light" panose="020F0302020204030204" pitchFamily="34" charset="0"/>
            </a:endParaRPr>
          </a:p>
        </p:txBody>
      </p:sp>
      <p:sp>
        <p:nvSpPr>
          <p:cNvPr id="19" name="Content Placeholder 2">
            <a:extLst>
              <a:ext uri="{FF2B5EF4-FFF2-40B4-BE49-F238E27FC236}">
                <a16:creationId xmlns:a16="http://schemas.microsoft.com/office/drawing/2014/main" id="{13088216-D933-E926-84D7-84C3761678FE}"/>
              </a:ext>
            </a:extLst>
          </p:cNvPr>
          <p:cNvSpPr txBox="1">
            <a:spLocks/>
          </p:cNvSpPr>
          <p:nvPr/>
        </p:nvSpPr>
        <p:spPr>
          <a:xfrm>
            <a:off x="925975" y="1320039"/>
            <a:ext cx="5257800" cy="47033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u="sng" dirty="0">
                <a:solidFill>
                  <a:schemeClr val="tx1"/>
                </a:solidFill>
                <a:latin typeface="+mj-lt"/>
                <a:cs typeface="Calibri Light" panose="020F0302020204030204" pitchFamily="34" charset="0"/>
              </a:rPr>
              <a:t>Research Team</a:t>
            </a:r>
          </a:p>
          <a:p>
            <a:pPr marL="342900">
              <a:lnSpc>
                <a:spcPct val="100000"/>
              </a:lnSpc>
            </a:pPr>
            <a:r>
              <a:rPr lang="en-US" sz="2400" dirty="0">
                <a:solidFill>
                  <a:schemeClr val="tx1"/>
                </a:solidFill>
                <a:latin typeface="+mj-lt"/>
                <a:cs typeface="Calibri Light" panose="020F0302020204030204" pitchFamily="34" charset="0"/>
              </a:rPr>
              <a:t>M Holliday Davis, MA Hons</a:t>
            </a:r>
            <a:endParaRPr lang="en-US" sz="2400" kern="100" dirty="0">
              <a:latin typeface="+mj-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kern="100" dirty="0">
                <a:latin typeface="+mj-lt"/>
                <a:ea typeface="Calibri" panose="020F0502020204030204" pitchFamily="34" charset="0"/>
                <a:cs typeface="Times New Roman" panose="02020603050405020304" pitchFamily="18" charset="0"/>
              </a:rPr>
              <a:t>Selena Suhail-Sindhu, MPH</a:t>
            </a:r>
          </a:p>
          <a:p>
            <a:pPr marL="0" marR="0">
              <a:lnSpc>
                <a:spcPct val="100000"/>
              </a:lnSpc>
              <a:spcBef>
                <a:spcPts val="0"/>
              </a:spcBef>
              <a:spcAft>
                <a:spcPts val="0"/>
              </a:spcAft>
            </a:pPr>
            <a:r>
              <a:rPr lang="en-US" sz="2400" kern="100" dirty="0">
                <a:latin typeface="+mj-lt"/>
                <a:ea typeface="Calibri" panose="020F0502020204030204" pitchFamily="34" charset="0"/>
                <a:cs typeface="Times New Roman" panose="02020603050405020304" pitchFamily="18" charset="0"/>
              </a:rPr>
              <a:t>Gary McMurtrie, BA </a:t>
            </a:r>
          </a:p>
          <a:p>
            <a:pPr marL="0" marR="0">
              <a:lnSpc>
                <a:spcPct val="100000"/>
              </a:lnSpc>
              <a:spcBef>
                <a:spcPts val="0"/>
              </a:spcBef>
              <a:spcAft>
                <a:spcPts val="0"/>
              </a:spcAft>
            </a:pPr>
            <a:r>
              <a:rPr lang="en-US" sz="2400" kern="100">
                <a:latin typeface="+mj-lt"/>
                <a:ea typeface="Calibri" panose="020F0502020204030204" pitchFamily="34" charset="0"/>
                <a:cs typeface="Times New Roman" panose="02020603050405020304" pitchFamily="18" charset="0"/>
              </a:rPr>
              <a:t>Shoshana </a:t>
            </a:r>
            <a:r>
              <a:rPr lang="en-US" sz="2400" kern="100" dirty="0">
                <a:latin typeface="+mj-lt"/>
                <a:ea typeface="Calibri" panose="020F0502020204030204" pitchFamily="34" charset="0"/>
                <a:cs typeface="Times New Roman" panose="02020603050405020304" pitchFamily="18" charset="0"/>
              </a:rPr>
              <a:t>Aronowitz, PhD, MSHP </a:t>
            </a:r>
            <a:endParaRPr lang="en-US" sz="2400" kern="100" dirty="0">
              <a:effectLst/>
              <a:latin typeface="+mj-lt"/>
              <a:ea typeface="Calibri" panose="020F0502020204030204" pitchFamily="34" charset="0"/>
              <a:cs typeface="Times New Roman" panose="02020603050405020304" pitchFamily="18" charset="0"/>
            </a:endParaRPr>
          </a:p>
          <a:p>
            <a:pPr marL="342900"/>
            <a:endParaRPr lang="en-US" sz="2400" dirty="0">
              <a:solidFill>
                <a:schemeClr val="tx1"/>
              </a:solidFill>
              <a:latin typeface="+mj-lt"/>
              <a:cs typeface="Calibri Light" panose="020F0302020204030204" pitchFamily="34" charset="0"/>
            </a:endParaRPr>
          </a:p>
          <a:p>
            <a:pPr marL="114300" indent="0">
              <a:buNone/>
            </a:pPr>
            <a:br>
              <a:rPr lang="en-US" sz="2400" dirty="0">
                <a:solidFill>
                  <a:schemeClr val="tx1"/>
                </a:solidFill>
                <a:latin typeface="+mj-lt"/>
                <a:cs typeface="Calibri Light" panose="020F0302020204030204" pitchFamily="34" charset="0"/>
              </a:rPr>
            </a:br>
            <a:endParaRPr lang="en-US" sz="2400" dirty="0">
              <a:solidFill>
                <a:schemeClr val="tx1"/>
              </a:solidFill>
              <a:latin typeface="+mj-lt"/>
              <a:cs typeface="Calibri Light" panose="020F0302020204030204" pitchFamily="34" charset="0"/>
            </a:endParaRPr>
          </a:p>
          <a:p>
            <a:endParaRPr lang="en-US" sz="2400" dirty="0">
              <a:solidFill>
                <a:schemeClr val="tx1"/>
              </a:solidFill>
              <a:latin typeface="+mj-lt"/>
              <a:cs typeface="Calibri Light" panose="020F0302020204030204" pitchFamily="34" charset="0"/>
            </a:endParaRPr>
          </a:p>
          <a:p>
            <a:pPr marL="0" indent="0">
              <a:buFont typeface="Arial"/>
              <a:buNone/>
            </a:pPr>
            <a:endParaRPr lang="en-US" sz="2400" dirty="0">
              <a:solidFill>
                <a:schemeClr val="tx1"/>
              </a:solidFill>
              <a:latin typeface="+mj-lt"/>
              <a:cs typeface="Calibri Light" panose="020F0302020204030204" pitchFamily="34" charset="0"/>
            </a:endParaRPr>
          </a:p>
        </p:txBody>
      </p:sp>
      <p:pic>
        <p:nvPicPr>
          <p:cNvPr id="1026" name="Picture 2" descr="The Pew Charitable Trusts - Wikipedia">
            <a:extLst>
              <a:ext uri="{FF2B5EF4-FFF2-40B4-BE49-F238E27FC236}">
                <a16:creationId xmlns:a16="http://schemas.microsoft.com/office/drawing/2014/main" id="{17B36A25-FF61-586C-FBE9-353EE3344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338" y="2614995"/>
            <a:ext cx="2896624" cy="118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0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p:spPr>
        <p:txBody>
          <a:bodyPr/>
          <a:lstStyle/>
          <a:p>
            <a:fld id="{00000000-1234-1234-1234-123412341234}" type="slidenum">
              <a:rPr lang="en-US" smtClean="0"/>
              <a:pPr/>
              <a:t>2</a:t>
            </a:fld>
            <a:endParaRPr lang="en-US" dirty="0"/>
          </a:p>
        </p:txBody>
      </p:sp>
      <p:sp>
        <p:nvSpPr>
          <p:cNvPr id="3" name="Title 1">
            <a:extLst>
              <a:ext uri="{FF2B5EF4-FFF2-40B4-BE49-F238E27FC236}">
                <a16:creationId xmlns:a16="http://schemas.microsoft.com/office/drawing/2014/main" id="{926691DD-F9FB-05F0-3DBB-AC296842A75B}"/>
              </a:ext>
            </a:extLst>
          </p:cNvPr>
          <p:cNvSpPr txBox="1">
            <a:spLocks/>
          </p:cNvSpPr>
          <p:nvPr/>
        </p:nvSpPr>
        <p:spPr>
          <a:xfrm>
            <a:off x="605368" y="476872"/>
            <a:ext cx="11074576" cy="46166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6" name="TextBox 15">
            <a:extLst>
              <a:ext uri="{FF2B5EF4-FFF2-40B4-BE49-F238E27FC236}">
                <a16:creationId xmlns:a16="http://schemas.microsoft.com/office/drawing/2014/main" id="{B4B76532-7BB2-D4A1-BE08-ABFE79894C82}"/>
              </a:ext>
            </a:extLst>
          </p:cNvPr>
          <p:cNvSpPr txBox="1"/>
          <p:nvPr/>
        </p:nvSpPr>
        <p:spPr>
          <a:xfrm>
            <a:off x="2540235" y="2443655"/>
            <a:ext cx="7204842" cy="523220"/>
          </a:xfrm>
          <a:prstGeom prst="rect">
            <a:avLst/>
          </a:prstGeom>
          <a:noFill/>
        </p:spPr>
        <p:txBody>
          <a:bodyPr wrap="square" rtlCol="0">
            <a:spAutoFit/>
          </a:bodyPr>
          <a:lstStyle/>
          <a:p>
            <a:pPr algn="ctr"/>
            <a:r>
              <a:rPr lang="en-US" sz="2800" dirty="0">
                <a:latin typeface="+mj-lt"/>
              </a:rPr>
              <a:t>I have no conflicts of interest</a:t>
            </a:r>
          </a:p>
        </p:txBody>
      </p:sp>
    </p:spTree>
    <p:extLst>
      <p:ext uri="{BB962C8B-B14F-4D97-AF65-F5344CB8AC3E}">
        <p14:creationId xmlns:p14="http://schemas.microsoft.com/office/powerpoint/2010/main" val="55470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338273"/>
            <a:ext cx="10515600" cy="1325563"/>
          </a:xfrm>
        </p:spPr>
        <p:txBody>
          <a:bodyPr>
            <a:normAutofit/>
          </a:bodyPr>
          <a:lstStyle/>
          <a:p>
            <a:r>
              <a:rPr lang="en-US" sz="4000" b="1" dirty="0"/>
              <a:t>Questions?</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9808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p:spPr>
        <p:txBody>
          <a:bodyPr/>
          <a:lstStyle/>
          <a:p>
            <a:fld id="{00000000-1234-1234-1234-123412341234}" type="slidenum">
              <a:rPr lang="en-US" smtClean="0"/>
              <a:pPr/>
              <a:t>20</a:t>
            </a:fld>
            <a:endParaRPr lang="en-US" dirty="0"/>
          </a:p>
        </p:txBody>
      </p:sp>
      <p:sp>
        <p:nvSpPr>
          <p:cNvPr id="13" name="TextBox 12">
            <a:extLst>
              <a:ext uri="{FF2B5EF4-FFF2-40B4-BE49-F238E27FC236}">
                <a16:creationId xmlns:a16="http://schemas.microsoft.com/office/drawing/2014/main" id="{553212EE-7346-B07F-3696-D508F5661EE8}"/>
              </a:ext>
            </a:extLst>
          </p:cNvPr>
          <p:cNvSpPr txBox="1"/>
          <p:nvPr/>
        </p:nvSpPr>
        <p:spPr>
          <a:xfrm>
            <a:off x="3148979" y="2671389"/>
            <a:ext cx="5894041" cy="461665"/>
          </a:xfrm>
          <a:prstGeom prst="rect">
            <a:avLst/>
          </a:prstGeom>
          <a:noFill/>
        </p:spPr>
        <p:txBody>
          <a:bodyPr wrap="square" rtlCol="0">
            <a:spAutoFit/>
          </a:bodyPr>
          <a:lstStyle/>
          <a:p>
            <a:pPr algn="ctr">
              <a:spcAft>
                <a:spcPts val="1200"/>
              </a:spcAft>
            </a:pPr>
            <a:r>
              <a:rPr lang="en-US" sz="2400" dirty="0">
                <a:latin typeface="+mj-lt"/>
                <a:hlinkClick r:id="rId6">
                  <a:extLst>
                    <a:ext uri="{A12FA001-AC4F-418D-AE19-62706E023703}">
                      <ahyp:hlinkClr xmlns:ahyp="http://schemas.microsoft.com/office/drawing/2018/hyperlinkcolor" val="tx"/>
                    </a:ext>
                  </a:extLst>
                </a:hlinkClick>
              </a:rPr>
              <a:t>Lowenstm@pennmedicine.upenn.edu</a:t>
            </a:r>
            <a:endParaRPr lang="en-US" sz="2400" dirty="0">
              <a:latin typeface="+mj-lt"/>
            </a:endParaRPr>
          </a:p>
        </p:txBody>
      </p:sp>
    </p:spTree>
    <p:extLst>
      <p:ext uri="{BB962C8B-B14F-4D97-AF65-F5344CB8AC3E}">
        <p14:creationId xmlns:p14="http://schemas.microsoft.com/office/powerpoint/2010/main" val="59763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10E12-8D36-AB1F-144C-56469271A3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D020FF-45CA-B0C6-992C-D33BFE1F918F}"/>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03306E-C4B5-79F7-A03D-7D909220EEDE}"/>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5F3B67E1-9957-237B-3431-253A548A7361}"/>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482C5B7-9A38-1A3D-F80F-3D7982C553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C2CB274B-0CA2-38FE-A702-001F50BFA111}"/>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574C3C28-0620-9293-F64F-60AFD9DFB1C6}"/>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E34F3F1-357E-A95D-21FA-D21A219B5BEB}"/>
              </a:ext>
            </a:extLst>
          </p:cNvPr>
          <p:cNvSpPr>
            <a:spLocks noGrp="1"/>
          </p:cNvSpPr>
          <p:nvPr>
            <p:ph type="title"/>
          </p:nvPr>
        </p:nvSpPr>
        <p:spPr>
          <a:xfrm>
            <a:off x="838200" y="270529"/>
            <a:ext cx="10515600" cy="1325563"/>
          </a:xfrm>
        </p:spPr>
        <p:txBody>
          <a:bodyPr>
            <a:normAutofit/>
          </a:bodyPr>
          <a:lstStyle/>
          <a:p>
            <a:r>
              <a:rPr lang="en-US" sz="4000" b="1" dirty="0"/>
              <a:t>Clinic Structural Challenges  </a:t>
            </a:r>
          </a:p>
        </p:txBody>
      </p:sp>
      <p:sp>
        <p:nvSpPr>
          <p:cNvPr id="6" name="Rounded Rectangular Callout 5">
            <a:extLst>
              <a:ext uri="{FF2B5EF4-FFF2-40B4-BE49-F238E27FC236}">
                <a16:creationId xmlns:a16="http://schemas.microsoft.com/office/drawing/2014/main" id="{7505DEAF-CAAB-0E6A-1094-9579ECF2058D}"/>
              </a:ext>
            </a:extLst>
          </p:cNvPr>
          <p:cNvSpPr/>
          <p:nvPr/>
        </p:nvSpPr>
        <p:spPr>
          <a:xfrm>
            <a:off x="3138887" y="1803532"/>
            <a:ext cx="8214913" cy="3250935"/>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tx1"/>
                </a:solidFill>
              </a:rPr>
              <a:t>[</a:t>
            </a:r>
            <a:r>
              <a:rPr lang="en-US" sz="2000" b="1" i="1" dirty="0">
                <a:solidFill>
                  <a:schemeClr val="tx1"/>
                </a:solidFill>
              </a:rPr>
              <a:t>Patients] do not come to any appointments on time, by and large. </a:t>
            </a:r>
            <a:r>
              <a:rPr lang="en-US" sz="2000" i="1" dirty="0">
                <a:solidFill>
                  <a:schemeClr val="tx1"/>
                </a:solidFill>
              </a:rPr>
              <a:t>You can come between 8:00 in the morning or at 11:30, and as long as you're there in those timeslots you can come whenever … </a:t>
            </a:r>
            <a:r>
              <a:rPr lang="en-US" sz="2000" b="1" i="1" dirty="0">
                <a:solidFill>
                  <a:schemeClr val="tx1"/>
                </a:solidFill>
              </a:rPr>
              <a:t>our regular clinic has a 15-minute grace window and if you come 15 minutes late you have to reschedule your appointment</a:t>
            </a:r>
            <a:r>
              <a:rPr lang="en-US" sz="2000" i="1" dirty="0">
                <a:solidFill>
                  <a:schemeClr val="tx1"/>
                </a:solidFill>
              </a:rPr>
              <a:t>, and that would not work for buprenorphine patients because then they would be overdue on their medications and then they would need a bridge and then they would need rescheduling. </a:t>
            </a:r>
            <a:endParaRPr lang="en-US" sz="2000" dirty="0">
              <a:solidFill>
                <a:schemeClr val="tx1"/>
              </a:solidFill>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5F3353A-BC24-E425-F1A6-D59BB55A315C}"/>
              </a:ext>
            </a:extLst>
          </p:cNvPr>
          <p:cNvPicPr>
            <a:picLocks noChangeAspect="1"/>
          </p:cNvPicPr>
          <p:nvPr/>
        </p:nvPicPr>
        <p:blipFill>
          <a:blip r:embed="rId6"/>
          <a:stretch>
            <a:fillRect/>
          </a:stretch>
        </p:blipFill>
        <p:spPr>
          <a:xfrm>
            <a:off x="838200" y="4126127"/>
            <a:ext cx="1438595" cy="1438595"/>
          </a:xfrm>
          <a:prstGeom prst="rect">
            <a:avLst/>
          </a:prstGeom>
        </p:spPr>
      </p:pic>
    </p:spTree>
    <p:extLst>
      <p:ext uri="{BB962C8B-B14F-4D97-AF65-F5344CB8AC3E}">
        <p14:creationId xmlns:p14="http://schemas.microsoft.com/office/powerpoint/2010/main" val="37686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4128E-8BFD-A10E-118D-54289919D0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827D70-009C-3D74-8422-104C488F265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1D31099-B4DF-2AED-DB1B-A798EA597114}"/>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46BFB359-FDFD-5503-5B01-534A53143D36}"/>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01CA13A-C024-5B0C-3E57-81EA4A3E2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103ACA98-6C95-45F1-956C-26DD4FA5C644}"/>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5CF49602-79B6-6DF3-BDC1-C81A129FE150}"/>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E8EA4F6-13F7-1220-F8C9-5775B132C58B}"/>
              </a:ext>
            </a:extLst>
          </p:cNvPr>
          <p:cNvSpPr>
            <a:spLocks noGrp="1"/>
          </p:cNvSpPr>
          <p:nvPr>
            <p:ph type="title"/>
          </p:nvPr>
        </p:nvSpPr>
        <p:spPr>
          <a:xfrm>
            <a:off x="838200" y="270529"/>
            <a:ext cx="10515600" cy="1325563"/>
          </a:xfrm>
        </p:spPr>
        <p:txBody>
          <a:bodyPr>
            <a:normAutofit/>
          </a:bodyPr>
          <a:lstStyle/>
          <a:p>
            <a:r>
              <a:rPr lang="en-US" sz="4000" b="1" dirty="0"/>
              <a:t>Clinic Structural Challenges </a:t>
            </a:r>
          </a:p>
        </p:txBody>
      </p:sp>
      <p:sp>
        <p:nvSpPr>
          <p:cNvPr id="6" name="Rounded Rectangular Callout 5">
            <a:extLst>
              <a:ext uri="{FF2B5EF4-FFF2-40B4-BE49-F238E27FC236}">
                <a16:creationId xmlns:a16="http://schemas.microsoft.com/office/drawing/2014/main" id="{830C12AC-4301-CE82-7BEC-2B7171F0E492}"/>
              </a:ext>
            </a:extLst>
          </p:cNvPr>
          <p:cNvSpPr/>
          <p:nvPr/>
        </p:nvSpPr>
        <p:spPr>
          <a:xfrm>
            <a:off x="1801867" y="1989721"/>
            <a:ext cx="8802963" cy="2656708"/>
          </a:xfrm>
          <a:prstGeom prst="wedgeRoundRectCallout">
            <a:avLst>
              <a:gd name="adj1" fmla="val -56710"/>
              <a:gd name="adj2" fmla="val 2373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r>
              <a:rPr lang="en-US" i="1" dirty="0">
                <a:solidFill>
                  <a:schemeClr val="tx1"/>
                </a:solidFill>
              </a:rPr>
              <a:t>In terms of making it low barrier in care, we have limitations from HRSA as an FQHC. So, we have to, for instance, someone has to have ID for us to be able to see them as a patient. And they need to become our primary care patient for us to see them. We get around that because Prevention Point, which is two blocks away from us, they can certify someone who doesn’t have ID. So, we send them down to their drop-in center. They get a piece of paper that somehow – I don’t know how they do it, but we go with it – that certifies that they are who they say they are. And then they come back to us, and then we can see them. </a:t>
            </a:r>
            <a:endParaRPr lang="en-US" dirty="0">
              <a:solidFill>
                <a:schemeClr val="tx1"/>
              </a:solidFill>
            </a:endParaRPr>
          </a:p>
        </p:txBody>
      </p:sp>
    </p:spTree>
    <p:extLst>
      <p:ext uri="{BB962C8B-B14F-4D97-AF65-F5344CB8AC3E}">
        <p14:creationId xmlns:p14="http://schemas.microsoft.com/office/powerpoint/2010/main" val="40318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336549"/>
            <a:ext cx="10515600" cy="1325563"/>
          </a:xfrm>
        </p:spPr>
        <p:txBody>
          <a:bodyPr>
            <a:normAutofit/>
          </a:bodyPr>
          <a:lstStyle/>
          <a:p>
            <a:r>
              <a:rPr lang="en-US" sz="4000" b="1" dirty="0"/>
              <a:t>Barriers to buprenorphine </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 close-up of a sign&#10;&#10;Description automatically generated">
            <a:extLst>
              <a:ext uri="{FF2B5EF4-FFF2-40B4-BE49-F238E27FC236}">
                <a16:creationId xmlns:a16="http://schemas.microsoft.com/office/drawing/2014/main" id="{20B904A3-49A3-0B77-29AA-47BD5AE84242}"/>
              </a:ext>
            </a:extLst>
          </p:cNvPr>
          <p:cNvPicPr>
            <a:picLocks noChangeAspect="1"/>
          </p:cNvPicPr>
          <p:nvPr/>
        </p:nvPicPr>
        <p:blipFill>
          <a:blip r:embed="rId6"/>
          <a:stretch>
            <a:fillRect/>
          </a:stretch>
        </p:blipFill>
        <p:spPr>
          <a:xfrm>
            <a:off x="2209800" y="3617761"/>
            <a:ext cx="7772400" cy="2296146"/>
          </a:xfrm>
          <a:prstGeom prst="rect">
            <a:avLst/>
          </a:prstGeom>
        </p:spPr>
      </p:pic>
      <p:pic>
        <p:nvPicPr>
          <p:cNvPr id="7" name="Picture 6" descr="A close-up of a medical review&#10;&#10;Description automatically generated">
            <a:extLst>
              <a:ext uri="{FF2B5EF4-FFF2-40B4-BE49-F238E27FC236}">
                <a16:creationId xmlns:a16="http://schemas.microsoft.com/office/drawing/2014/main" id="{C01747A4-79C5-2932-A45F-210E914255DC}"/>
              </a:ext>
            </a:extLst>
          </p:cNvPr>
          <p:cNvPicPr>
            <a:picLocks noChangeAspect="1"/>
          </p:cNvPicPr>
          <p:nvPr/>
        </p:nvPicPr>
        <p:blipFill>
          <a:blip r:embed="rId7"/>
          <a:srcRect t="22810"/>
          <a:stretch/>
        </p:blipFill>
        <p:spPr>
          <a:xfrm>
            <a:off x="2162579" y="1491794"/>
            <a:ext cx="7772400" cy="1830160"/>
          </a:xfrm>
          <a:prstGeom prst="rect">
            <a:avLst/>
          </a:prstGeom>
        </p:spPr>
      </p:pic>
    </p:spTree>
    <p:extLst>
      <p:ext uri="{BB962C8B-B14F-4D97-AF65-F5344CB8AC3E}">
        <p14:creationId xmlns:p14="http://schemas.microsoft.com/office/powerpoint/2010/main" val="277639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336549"/>
            <a:ext cx="10515600" cy="1325563"/>
          </a:xfrm>
        </p:spPr>
        <p:txBody>
          <a:bodyPr>
            <a:normAutofit/>
          </a:bodyPr>
          <a:lstStyle/>
          <a:p>
            <a:r>
              <a:rPr lang="en-US" sz="4000" b="1" dirty="0">
                <a:cs typeface="Calibri" panose="020F0502020204030204" pitchFamily="34" charset="0"/>
              </a:rPr>
              <a:t>Lowering barriers to treatment </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cs typeface="Calibri" panose="020F0502020204030204" pitchFamily="34" charset="0"/>
            </a:endParaRPr>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cs typeface="Calibri" panose="020F0502020204030204" pitchFamily="34" charset="0"/>
              </a:endParaRPr>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8CEB31-D6EF-F6C4-B592-A2BA75519B43}"/>
              </a:ext>
            </a:extLst>
          </p:cNvPr>
          <p:cNvSpPr txBox="1"/>
          <p:nvPr/>
        </p:nvSpPr>
        <p:spPr bwMode="auto">
          <a:xfrm>
            <a:off x="1038387" y="5901760"/>
            <a:ext cx="44075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latin typeface="+mj-lt"/>
                <a:cs typeface="Calibri" panose="020F0502020204030204" pitchFamily="34" charset="0"/>
              </a:rPr>
              <a:t>Jakubowski and Fox, 2019</a:t>
            </a:r>
          </a:p>
        </p:txBody>
      </p:sp>
      <p:pic>
        <p:nvPicPr>
          <p:cNvPr id="6" name="Picture 5" descr="Shape&#10;&#10;Description automatically generated with low confidence">
            <a:extLst>
              <a:ext uri="{FF2B5EF4-FFF2-40B4-BE49-F238E27FC236}">
                <a16:creationId xmlns:a16="http://schemas.microsoft.com/office/drawing/2014/main" id="{372A7F69-70F2-2138-AD57-E477E4C4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3012" y="1990522"/>
            <a:ext cx="2562891" cy="2562891"/>
          </a:xfrm>
          <a:prstGeom prst="rect">
            <a:avLst/>
          </a:prstGeom>
        </p:spPr>
      </p:pic>
      <p:pic>
        <p:nvPicPr>
          <p:cNvPr id="7" name="Picture 6" descr="Icon&#10;&#10;Description automatically generated">
            <a:extLst>
              <a:ext uri="{FF2B5EF4-FFF2-40B4-BE49-F238E27FC236}">
                <a16:creationId xmlns:a16="http://schemas.microsoft.com/office/drawing/2014/main" id="{6CF5F1D5-7C42-52AC-6587-305DC9E1AA21}"/>
              </a:ext>
            </a:extLst>
          </p:cNvPr>
          <p:cNvPicPr>
            <a:picLocks noChangeAspect="1"/>
          </p:cNvPicPr>
          <p:nvPr/>
        </p:nvPicPr>
        <p:blipFill rotWithShape="1">
          <a:blip r:embed="rId7">
            <a:extLst>
              <a:ext uri="{28A0092B-C50C-407E-A947-70E740481C1C}">
                <a14:useLocalDpi xmlns:a14="http://schemas.microsoft.com/office/drawing/2010/main" val="0"/>
              </a:ext>
            </a:extLst>
          </a:blip>
          <a:srcRect r="9033"/>
          <a:stretch/>
        </p:blipFill>
        <p:spPr>
          <a:xfrm>
            <a:off x="5923384" y="1964762"/>
            <a:ext cx="2405106" cy="2643953"/>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A1C76BF8-A183-A0DF-D835-EC8D3A44BC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262" y="1815348"/>
            <a:ext cx="2983143" cy="2983143"/>
          </a:xfrm>
          <a:prstGeom prst="rect">
            <a:avLst/>
          </a:prstGeom>
        </p:spPr>
      </p:pic>
      <p:sp>
        <p:nvSpPr>
          <p:cNvPr id="14" name="TextBox 13">
            <a:extLst>
              <a:ext uri="{FF2B5EF4-FFF2-40B4-BE49-F238E27FC236}">
                <a16:creationId xmlns:a16="http://schemas.microsoft.com/office/drawing/2014/main" id="{2A57C369-29CA-6315-EF05-7A46ABF76B38}"/>
              </a:ext>
            </a:extLst>
          </p:cNvPr>
          <p:cNvSpPr txBox="1"/>
          <p:nvPr/>
        </p:nvSpPr>
        <p:spPr bwMode="auto">
          <a:xfrm>
            <a:off x="1117046" y="4321307"/>
            <a:ext cx="216421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2000" dirty="0">
                <a:solidFill>
                  <a:schemeClr val="bg1">
                    <a:lumMod val="50000"/>
                  </a:schemeClr>
                </a:solidFill>
                <a:latin typeface="+mj-lt"/>
                <a:cs typeface="Calibri" panose="020F0502020204030204" pitchFamily="34" charset="0"/>
              </a:rPr>
              <a:t>Rapid medication access</a:t>
            </a:r>
          </a:p>
        </p:txBody>
      </p:sp>
      <p:sp>
        <p:nvSpPr>
          <p:cNvPr id="15" name="TextBox 14">
            <a:extLst>
              <a:ext uri="{FF2B5EF4-FFF2-40B4-BE49-F238E27FC236}">
                <a16:creationId xmlns:a16="http://schemas.microsoft.com/office/drawing/2014/main" id="{9C3AB6A7-3317-A35E-410C-49D7FB893432}"/>
              </a:ext>
            </a:extLst>
          </p:cNvPr>
          <p:cNvSpPr txBox="1"/>
          <p:nvPr/>
        </p:nvSpPr>
        <p:spPr bwMode="auto">
          <a:xfrm>
            <a:off x="6191368" y="4356243"/>
            <a:ext cx="20195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2000" dirty="0">
                <a:solidFill>
                  <a:schemeClr val="bg1">
                    <a:lumMod val="50000"/>
                  </a:schemeClr>
                </a:solidFill>
                <a:latin typeface="+mj-lt"/>
                <a:cs typeface="Calibri" panose="020F0502020204030204" pitchFamily="34" charset="0"/>
              </a:rPr>
              <a:t>Harm reduction approach</a:t>
            </a:r>
          </a:p>
        </p:txBody>
      </p:sp>
      <p:sp>
        <p:nvSpPr>
          <p:cNvPr id="17" name="TextBox 16">
            <a:extLst>
              <a:ext uri="{FF2B5EF4-FFF2-40B4-BE49-F238E27FC236}">
                <a16:creationId xmlns:a16="http://schemas.microsoft.com/office/drawing/2014/main" id="{4658CB7D-97B7-701B-5B4E-0155EF9DFDEC}"/>
              </a:ext>
            </a:extLst>
          </p:cNvPr>
          <p:cNvSpPr txBox="1"/>
          <p:nvPr/>
        </p:nvSpPr>
        <p:spPr bwMode="auto">
          <a:xfrm>
            <a:off x="3768057" y="4300940"/>
            <a:ext cx="19240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2000" dirty="0">
                <a:solidFill>
                  <a:schemeClr val="bg1">
                    <a:lumMod val="50000"/>
                  </a:schemeClr>
                </a:solidFill>
                <a:latin typeface="+mj-lt"/>
                <a:cs typeface="Calibri" panose="020F0502020204030204" pitchFamily="34" charset="0"/>
              </a:rPr>
              <a:t>Flexible treatment model</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5C7BBEFD-2298-278D-6571-9285E8A22794}"/>
              </a:ext>
            </a:extLst>
          </p:cNvPr>
          <p:cNvPicPr>
            <a:picLocks noChangeAspect="1"/>
          </p:cNvPicPr>
          <p:nvPr/>
        </p:nvPicPr>
        <p:blipFill>
          <a:blip r:embed="rId9"/>
          <a:stretch>
            <a:fillRect/>
          </a:stretch>
        </p:blipFill>
        <p:spPr>
          <a:xfrm>
            <a:off x="8210904" y="1956981"/>
            <a:ext cx="3409380" cy="3409380"/>
          </a:xfrm>
          <a:prstGeom prst="rect">
            <a:avLst/>
          </a:prstGeom>
        </p:spPr>
      </p:pic>
    </p:spTree>
    <p:extLst>
      <p:ext uri="{BB962C8B-B14F-4D97-AF65-F5344CB8AC3E}">
        <p14:creationId xmlns:p14="http://schemas.microsoft.com/office/powerpoint/2010/main" val="42288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57720"/>
            <a:ext cx="10515600" cy="1325563"/>
          </a:xfrm>
        </p:spPr>
        <p:txBody>
          <a:bodyPr>
            <a:normAutofit/>
          </a:bodyPr>
          <a:lstStyle/>
          <a:p>
            <a:r>
              <a:rPr lang="en-US" sz="4000" b="1" dirty="0"/>
              <a:t>Study Aim</a:t>
            </a:r>
          </a:p>
        </p:txBody>
      </p:sp>
      <p:sp>
        <p:nvSpPr>
          <p:cNvPr id="5" name="TextBox 4">
            <a:extLst>
              <a:ext uri="{FF2B5EF4-FFF2-40B4-BE49-F238E27FC236}">
                <a16:creationId xmlns:a16="http://schemas.microsoft.com/office/drawing/2014/main" id="{15D9BC23-703B-1342-AB09-3BD9847378A8}"/>
              </a:ext>
            </a:extLst>
          </p:cNvPr>
          <p:cNvSpPr txBox="1"/>
          <p:nvPr/>
        </p:nvSpPr>
        <p:spPr>
          <a:xfrm>
            <a:off x="925975" y="2736502"/>
            <a:ext cx="9582999" cy="1384995"/>
          </a:xfrm>
          <a:prstGeom prst="rect">
            <a:avLst/>
          </a:prstGeom>
          <a:noFill/>
        </p:spPr>
        <p:txBody>
          <a:bodyPr wrap="square">
            <a:spAutoFit/>
          </a:bodyPr>
          <a:lstStyle/>
          <a:p>
            <a:pPr marL="0" marR="0" algn="ctr"/>
            <a:r>
              <a:rPr lang="en-US" sz="2800" dirty="0">
                <a:effectLst/>
                <a:latin typeface="+mj-lt"/>
                <a:ea typeface="Times New Roman" panose="02020603050405020304" pitchFamily="18" charset="0"/>
              </a:rPr>
              <a:t>To explore perspectives among opioid use disorder (OUD) treatment providers about </a:t>
            </a:r>
            <a:r>
              <a:rPr lang="en-US" sz="2800" dirty="0">
                <a:latin typeface="+mj-lt"/>
                <a:ea typeface="Times New Roman" panose="02020603050405020304" pitchFamily="18" charset="0"/>
              </a:rPr>
              <a:t>policy and system influences on adoption of low-barrier buprenorphine practices </a:t>
            </a:r>
            <a:endParaRPr lang="en-US" sz="2800" kern="100" dirty="0">
              <a:effectLst/>
              <a:latin typeface="+mj-l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855E4E-9EC1-DD40-B485-FEB5B49A2DD9}"/>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p:txBody>
          <a:bodyPr>
            <a:normAutofit/>
          </a:bodyPr>
          <a:lstStyle/>
          <a:p>
            <a:r>
              <a:rPr lang="en-US" sz="4000" b="1" dirty="0"/>
              <a:t>Methods</a:t>
            </a:r>
          </a:p>
        </p:txBody>
      </p:sp>
      <p:sp>
        <p:nvSpPr>
          <p:cNvPr id="7" name="Content Placeholder 6">
            <a:extLst>
              <a:ext uri="{FF2B5EF4-FFF2-40B4-BE49-F238E27FC236}">
                <a16:creationId xmlns:a16="http://schemas.microsoft.com/office/drawing/2014/main" id="{FD352C72-BCAB-37DA-D352-0361A907C517}"/>
              </a:ext>
            </a:extLst>
          </p:cNvPr>
          <p:cNvSpPr>
            <a:spLocks noGrp="1"/>
          </p:cNvSpPr>
          <p:nvPr>
            <p:ph idx="1"/>
          </p:nvPr>
        </p:nvSpPr>
        <p:spPr>
          <a:xfrm>
            <a:off x="925975" y="1484416"/>
            <a:ext cx="10515600" cy="4351338"/>
          </a:xfrm>
        </p:spPr>
        <p:txBody>
          <a:bodyPr>
            <a:normAutofit/>
          </a:bodyPr>
          <a:lstStyle/>
          <a:p>
            <a:r>
              <a:rPr lang="en-US" sz="2600" dirty="0">
                <a:latin typeface="+mj-lt"/>
              </a:rPr>
              <a:t>Semi-structured interviews with OUD treatment clinicians and staff in Philadelphia </a:t>
            </a:r>
          </a:p>
          <a:p>
            <a:r>
              <a:rPr lang="en-US" sz="2600" dirty="0">
                <a:latin typeface="+mj-lt"/>
              </a:rPr>
              <a:t>Time Period: </a:t>
            </a:r>
            <a:r>
              <a:rPr lang="en-US" sz="2400" kern="100" dirty="0">
                <a:effectLst/>
                <a:latin typeface="Calibri Light" panose="020F0302020204030204" pitchFamily="34" charset="0"/>
                <a:ea typeface="Aptos" panose="020B0004020202020204" pitchFamily="34" charset="0"/>
                <a:cs typeface="Times New Roman" panose="02020603050405020304" pitchFamily="18" charset="0"/>
              </a:rPr>
              <a:t>2/2022-7/2023</a:t>
            </a:r>
            <a:endParaRPr lang="en-US" sz="2600" dirty="0">
              <a:latin typeface="+mj-lt"/>
            </a:endParaRPr>
          </a:p>
          <a:p>
            <a:r>
              <a:rPr lang="en-US" sz="2600" dirty="0">
                <a:latin typeface="+mj-lt"/>
              </a:rPr>
              <a:t>Participants: Purposive sample of clinicians and staff from longitudinal buprenorphine programs </a:t>
            </a:r>
          </a:p>
          <a:p>
            <a:r>
              <a:rPr lang="en-US" sz="2600" kern="100" dirty="0">
                <a:solidFill>
                  <a:srgbClr val="000000"/>
                </a:solidFill>
                <a:effectLst/>
                <a:latin typeface="Calibri Light" panose="020F0302020204030204" pitchFamily="34" charset="0"/>
                <a:ea typeface="Aptos" panose="020B0004020202020204" pitchFamily="34" charset="0"/>
                <a:cs typeface="Times New Roman" panose="02020603050405020304" pitchFamily="18" charset="0"/>
              </a:rPr>
              <a:t>Interviews focused </a:t>
            </a:r>
            <a:r>
              <a:rPr lang="en-US" sz="2600" kern="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on buprenorphine prescribing practices and factors influencing these practices</a:t>
            </a:r>
            <a:endParaRPr lang="en-US" sz="2600" kern="1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r>
              <a:rPr lang="en-US" sz="2600" dirty="0">
                <a:latin typeface="+mj-lt"/>
              </a:rPr>
              <a:t>Thematic content analysis </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 name="Straight Connector 5">
            <a:extLst>
              <a:ext uri="{FF2B5EF4-FFF2-40B4-BE49-F238E27FC236}">
                <a16:creationId xmlns:a16="http://schemas.microsoft.com/office/drawing/2014/main" id="{ECE70FE4-CD0B-F427-6806-1152984FC413}"/>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F8CCA17-9579-B327-944F-E2584508EB43}"/>
              </a:ext>
            </a:extLst>
          </p:cNvPr>
          <p:cNvGrpSpPr/>
          <p:nvPr/>
        </p:nvGrpSpPr>
        <p:grpSpPr>
          <a:xfrm>
            <a:off x="9203802" y="6357890"/>
            <a:ext cx="2928395" cy="412984"/>
            <a:chOff x="9062977" y="6342927"/>
            <a:chExt cx="2928395" cy="412984"/>
          </a:xfrm>
        </p:grpSpPr>
        <p:sp>
          <p:nvSpPr>
            <p:cNvPr id="5" name="Rectangle 4">
              <a:extLst>
                <a:ext uri="{FF2B5EF4-FFF2-40B4-BE49-F238E27FC236}">
                  <a16:creationId xmlns:a16="http://schemas.microsoft.com/office/drawing/2014/main" id="{590B9151-9233-7B71-980C-3D9236DD58E2}"/>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4A021C2-D6A3-161E-FF75-83080A71C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9" name="Picture 8" descr="A close-up of a logo&#10;&#10;Description automatically generated with medium confidence">
            <a:extLst>
              <a:ext uri="{FF2B5EF4-FFF2-40B4-BE49-F238E27FC236}">
                <a16:creationId xmlns:a16="http://schemas.microsoft.com/office/drawing/2014/main" id="{EEDE8E60-A964-BDC5-0E0D-269537892776}"/>
              </a:ext>
            </a:extLst>
          </p:cNvPr>
          <p:cNvPicPr>
            <a:picLocks noChangeAspect="1"/>
          </p:cNvPicPr>
          <p:nvPr/>
        </p:nvPicPr>
        <p:blipFill>
          <a:blip r:embed="rId5"/>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17804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613610" y="582205"/>
            <a:ext cx="3557337" cy="1325563"/>
          </a:xfrm>
        </p:spPr>
        <p:txBody>
          <a:bodyPr>
            <a:normAutofit fontScale="90000"/>
          </a:bodyPr>
          <a:lstStyle/>
          <a:p>
            <a:r>
              <a:rPr lang="en-US" sz="4000" b="1" dirty="0"/>
              <a:t>Participant Characteristics (n=29)</a:t>
            </a:r>
          </a:p>
        </p:txBody>
      </p:sp>
      <p:graphicFrame>
        <p:nvGraphicFramePr>
          <p:cNvPr id="2" name="Content Placeholder 6">
            <a:extLst>
              <a:ext uri="{FF2B5EF4-FFF2-40B4-BE49-F238E27FC236}">
                <a16:creationId xmlns:a16="http://schemas.microsoft.com/office/drawing/2014/main" id="{01772A9C-0D8B-097E-3327-30007C898C53}"/>
              </a:ext>
            </a:extLst>
          </p:cNvPr>
          <p:cNvGraphicFramePr>
            <a:graphicFrameLocks noGrp="1"/>
          </p:cNvGraphicFramePr>
          <p:nvPr>
            <p:ph idx="1"/>
            <p:extLst>
              <p:ext uri="{D42A27DB-BD31-4B8C-83A1-F6EECF244321}">
                <p14:modId xmlns:p14="http://schemas.microsoft.com/office/powerpoint/2010/main" val="4277813640"/>
              </p:ext>
            </p:extLst>
          </p:nvPr>
        </p:nvGraphicFramePr>
        <p:xfrm>
          <a:off x="4757739" y="156768"/>
          <a:ext cx="6043612" cy="5991213"/>
        </p:xfrm>
        <a:graphic>
          <a:graphicData uri="http://schemas.openxmlformats.org/drawingml/2006/table">
            <a:tbl>
              <a:tblPr>
                <a:tableStyleId>{616DA210-FB5B-4158-B5E0-FEB733F419BA}</a:tableStyleId>
              </a:tblPr>
              <a:tblGrid>
                <a:gridCol w="3974204">
                  <a:extLst>
                    <a:ext uri="{9D8B030D-6E8A-4147-A177-3AD203B41FA5}">
                      <a16:colId xmlns:a16="http://schemas.microsoft.com/office/drawing/2014/main" val="505653565"/>
                    </a:ext>
                  </a:extLst>
                </a:gridCol>
                <a:gridCol w="2069408">
                  <a:extLst>
                    <a:ext uri="{9D8B030D-6E8A-4147-A177-3AD203B41FA5}">
                      <a16:colId xmlns:a16="http://schemas.microsoft.com/office/drawing/2014/main" val="2045794899"/>
                    </a:ext>
                  </a:extLst>
                </a:gridCol>
              </a:tblGrid>
              <a:tr h="314313">
                <a:tc>
                  <a:txBody>
                    <a:bodyPr/>
                    <a:lstStyle/>
                    <a:p>
                      <a:pPr algn="ctr" fontAlgn="b"/>
                      <a:r>
                        <a:rPr lang="en-US" sz="1800" b="1" u="none" strike="noStrike" dirty="0">
                          <a:solidFill>
                            <a:schemeClr val="bg1"/>
                          </a:solidFill>
                          <a:effectLst/>
                          <a:latin typeface="Calibri" panose="020F0502020204030204" pitchFamily="34" charset="0"/>
                          <a:cs typeface="Calibri" panose="020F0502020204030204" pitchFamily="34" charset="0"/>
                        </a:rPr>
                        <a:t>Characteristic</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chemeClr val="accent1"/>
                    </a:solidFill>
                  </a:tcPr>
                </a:tc>
                <a:tc>
                  <a:txBody>
                    <a:bodyPr/>
                    <a:lstStyle/>
                    <a:p>
                      <a:pPr algn="ctr" fontAlgn="b"/>
                      <a:r>
                        <a:rPr lang="en-US" sz="1800" b="1" u="none" strike="noStrike" dirty="0">
                          <a:solidFill>
                            <a:schemeClr val="bg1"/>
                          </a:solidFill>
                          <a:effectLst/>
                          <a:latin typeface="Calibri" panose="020F0502020204030204" pitchFamily="34" charset="0"/>
                          <a:cs typeface="Calibri" panose="020F0502020204030204" pitchFamily="34" charset="0"/>
                        </a:rPr>
                        <a:t> %</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3252320579"/>
                  </a:ext>
                </a:extLst>
              </a:tr>
              <a:tr h="262340">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Professional Role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066831614"/>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Physician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66%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19027543"/>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Therapist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14%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926076932"/>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Administrator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528689725"/>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APP</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87914182"/>
                  </a:ext>
                </a:extLst>
              </a:tr>
              <a:tr h="262340">
                <a:tc>
                  <a:txBody>
                    <a:bodyPr/>
                    <a:lstStyle/>
                    <a:p>
                      <a:pPr algn="l" fontAlgn="b"/>
                      <a:r>
                        <a:rPr lang="en-US" sz="1800" b="0" u="none" strike="noStrike">
                          <a:solidFill>
                            <a:srgbClr val="000000"/>
                          </a:solidFill>
                          <a:effectLst/>
                          <a:latin typeface="Calibri" panose="020F0502020204030204" pitchFamily="34" charset="0"/>
                          <a:cs typeface="Calibri" panose="020F0502020204030204" pitchFamily="34" charset="0"/>
                        </a:rPr>
                        <a:t>Other</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569720261"/>
                  </a:ext>
                </a:extLst>
              </a:tr>
              <a:tr h="262340">
                <a:tc>
                  <a:txBody>
                    <a:bodyPr/>
                    <a:lstStyle/>
                    <a:p>
                      <a:pPr algn="l" fontAlgn="b"/>
                      <a:r>
                        <a:rPr lang="en-US" sz="1800" b="1" dirty="0">
                          <a:effectLst/>
                          <a:latin typeface="Calibri" panose="020F0502020204030204" pitchFamily="34" charset="0"/>
                          <a:ea typeface="Aptos" panose="020B0004020202020204" pitchFamily="34" charset="0"/>
                          <a:cs typeface="Calibri" panose="020F0502020204030204" pitchFamily="34" charset="0"/>
                          <a:sym typeface="Symbol" pitchFamily="2" charset="2"/>
                        </a:rPr>
                        <a:t></a:t>
                      </a:r>
                      <a:r>
                        <a:rPr lang="en-US" sz="1800" b="1" dirty="0">
                          <a:effectLst/>
                          <a:latin typeface="Calibri" panose="020F0502020204030204" pitchFamily="34" charset="0"/>
                          <a:ea typeface="Aptos" panose="020B0004020202020204" pitchFamily="34" charset="0"/>
                          <a:cs typeface="Calibri" panose="020F0502020204030204" pitchFamily="34" charset="0"/>
                        </a:rPr>
                        <a:t>5 years treating OUD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85%</a:t>
                      </a:r>
                    </a:p>
                  </a:txBody>
                  <a:tcPr marL="9525" marR="9525" marT="9525" marB="0" anchor="b"/>
                </a:tc>
                <a:extLst>
                  <a:ext uri="{0D108BD9-81ED-4DB2-BD59-A6C34878D82A}">
                    <a16:rowId xmlns:a16="http://schemas.microsoft.com/office/drawing/2014/main" val="1640405658"/>
                  </a:ext>
                </a:extLst>
              </a:tr>
              <a:tr h="262340">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Age Range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37491308"/>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&lt;30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163611596"/>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31-40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848702885"/>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41-50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27%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30986409"/>
                  </a:ext>
                </a:extLst>
              </a:tr>
              <a:tr h="262340">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&gt;50</a:t>
                      </a: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23%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87628542"/>
                  </a:ext>
                </a:extLst>
              </a:tr>
              <a:tr h="262340">
                <a:tc>
                  <a:txBody>
                    <a:bodyPr/>
                    <a:lstStyle/>
                    <a:p>
                      <a:pPr algn="l" fontAlgn="b"/>
                      <a:r>
                        <a:rPr lang="en-US" sz="1800" b="1" u="none" strike="noStrike">
                          <a:solidFill>
                            <a:srgbClr val="000000"/>
                          </a:solidFill>
                          <a:effectLst/>
                          <a:latin typeface="Calibri" panose="020F0502020204030204" pitchFamily="34" charset="0"/>
                          <a:cs typeface="Calibri" panose="020F0502020204030204" pitchFamily="34" charset="0"/>
                        </a:rPr>
                        <a:t>Gender</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886536995"/>
                  </a:ext>
                </a:extLst>
              </a:tr>
              <a:tr h="262340">
                <a:tc>
                  <a:txBody>
                    <a:bodyPr/>
                    <a:lstStyle/>
                    <a:p>
                      <a:pPr algn="l" fontAlgn="b"/>
                      <a:r>
                        <a:rPr lang="en-US" sz="1800" b="0" u="none" strike="noStrike">
                          <a:solidFill>
                            <a:srgbClr val="000000"/>
                          </a:solidFill>
                          <a:effectLst/>
                          <a:latin typeface="Calibri" panose="020F0502020204030204" pitchFamily="34" charset="0"/>
                          <a:cs typeface="Calibri" panose="020F0502020204030204" pitchFamily="34" charset="0"/>
                        </a:rPr>
                        <a:t>Man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60%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48027643"/>
                  </a:ext>
                </a:extLst>
              </a:tr>
              <a:tr h="262340">
                <a:tc>
                  <a:txBody>
                    <a:bodyPr/>
                    <a:lstStyle/>
                    <a:p>
                      <a:pPr algn="l" fontAlgn="b"/>
                      <a:r>
                        <a:rPr lang="en-US" sz="1800" b="0" u="none" strike="noStrike">
                          <a:solidFill>
                            <a:srgbClr val="000000"/>
                          </a:solidFill>
                          <a:effectLst/>
                          <a:latin typeface="Calibri" panose="020F0502020204030204" pitchFamily="34" charset="0"/>
                          <a:cs typeface="Calibri" panose="020F0502020204030204" pitchFamily="34" charset="0"/>
                        </a:rPr>
                        <a:t>Woman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858010389"/>
                  </a:ext>
                </a:extLst>
              </a:tr>
              <a:tr h="262340">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Race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307662118"/>
                  </a:ext>
                </a:extLst>
              </a:tr>
              <a:tr h="262340">
                <a:tc>
                  <a:txBody>
                    <a:bodyPr/>
                    <a:lstStyle/>
                    <a:p>
                      <a:pPr algn="l" fontAlgn="b"/>
                      <a:r>
                        <a:rPr lang="en-US" sz="1800" b="0" u="none" strike="noStrike">
                          <a:solidFill>
                            <a:srgbClr val="000000"/>
                          </a:solidFill>
                          <a:effectLst/>
                          <a:latin typeface="Calibri" panose="020F0502020204030204" pitchFamily="34" charset="0"/>
                          <a:cs typeface="Calibri" panose="020F0502020204030204" pitchFamily="34" charset="0"/>
                        </a:rPr>
                        <a:t>White</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83%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59525591"/>
                  </a:ext>
                </a:extLst>
              </a:tr>
              <a:tr h="262340">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Black/AA</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657051848"/>
                  </a:ext>
                </a:extLst>
              </a:tr>
              <a:tr h="262340">
                <a:tc>
                  <a:txBody>
                    <a:bodyPr/>
                    <a:lstStyle/>
                    <a:p>
                      <a:pPr algn="l" fontAlgn="b"/>
                      <a:r>
                        <a:rPr lang="en-US" sz="1800" b="0" u="none" strike="noStrike">
                          <a:solidFill>
                            <a:srgbClr val="000000"/>
                          </a:solidFill>
                          <a:effectLst/>
                          <a:latin typeface="Calibri" panose="020F0502020204030204" pitchFamily="34" charset="0"/>
                          <a:cs typeface="Calibri" panose="020F0502020204030204" pitchFamily="34" charset="0"/>
                        </a:rPr>
                        <a:t>Asian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57086676"/>
                  </a:ext>
                </a:extLst>
              </a:tr>
              <a:tr h="262340">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Hispanic/Latinx Ethnicity</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b="0" u="none" strike="noStrike" dirty="0">
                          <a:solidFill>
                            <a:srgbClr val="000000"/>
                          </a:solidFill>
                          <a:effectLst/>
                          <a:latin typeface="Calibri" panose="020F0502020204030204" pitchFamily="34" charset="0"/>
                          <a:cs typeface="Calibri" panose="020F0502020204030204" pitchFamily="34" charset="0"/>
                        </a:rPr>
                        <a:t>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057576751"/>
                  </a:ext>
                </a:extLst>
              </a:tr>
            </a:tbl>
          </a:graphicData>
        </a:graphic>
      </p:graphicFrame>
    </p:spTree>
    <p:extLst>
      <p:ext uri="{BB962C8B-B14F-4D97-AF65-F5344CB8AC3E}">
        <p14:creationId xmlns:p14="http://schemas.microsoft.com/office/powerpoint/2010/main" val="245683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A8CBF-5380-F7D2-04F2-9C2B4F42C9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B3BDA8D-F782-3505-04C8-7C5374B27B03}"/>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18D75F4-F313-A37E-1B9B-0301A55305FF}"/>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74ADBB2-AC36-B282-9881-F36963CEE7C2}"/>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FBF13CA-AEB8-5DF2-4544-935CCF2883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33FD516A-B92A-443A-08CF-79DD30FA5176}"/>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761FB61E-D12B-AF47-46FB-5A03DFCF96E2}"/>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8498D28-4A81-5723-5920-48225265B09F}"/>
              </a:ext>
            </a:extLst>
          </p:cNvPr>
          <p:cNvSpPr>
            <a:spLocks noGrp="1"/>
          </p:cNvSpPr>
          <p:nvPr>
            <p:ph type="title"/>
          </p:nvPr>
        </p:nvSpPr>
        <p:spPr>
          <a:xfrm>
            <a:off x="838200" y="270529"/>
            <a:ext cx="10515600" cy="1325563"/>
          </a:xfrm>
        </p:spPr>
        <p:txBody>
          <a:bodyPr>
            <a:normAutofit/>
          </a:bodyPr>
          <a:lstStyle/>
          <a:p>
            <a:r>
              <a:rPr lang="en-US" sz="4000" b="1" dirty="0"/>
              <a:t>Key Themes </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BA066662-B42C-1E6B-5741-7DE4B3CC4257}"/>
              </a:ext>
            </a:extLst>
          </p:cNvPr>
          <p:cNvPicPr>
            <a:picLocks noChangeAspect="1"/>
          </p:cNvPicPr>
          <p:nvPr/>
        </p:nvPicPr>
        <p:blipFill>
          <a:blip r:embed="rId6"/>
          <a:stretch>
            <a:fillRect/>
          </a:stretch>
        </p:blipFill>
        <p:spPr>
          <a:xfrm>
            <a:off x="4294786" y="1814512"/>
            <a:ext cx="3602428" cy="3602428"/>
          </a:xfrm>
          <a:prstGeom prst="rect">
            <a:avLst/>
          </a:prstGeom>
        </p:spPr>
      </p:pic>
    </p:spTree>
    <p:extLst>
      <p:ext uri="{BB962C8B-B14F-4D97-AF65-F5344CB8AC3E}">
        <p14:creationId xmlns:p14="http://schemas.microsoft.com/office/powerpoint/2010/main" val="62954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CE33-493C-6576-AE08-F0A1EB0C98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A77127-7905-A38E-F040-B3ED3C5EEF96}"/>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7FE4B1D-1B87-7E79-017A-C281230B4091}"/>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34871C0-452C-2625-5D0F-C4DF090D9F6E}"/>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1DBE836-41DC-35EC-9D02-42EA091E21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208A3FF5-FCF8-8E3C-3988-9A1C5EDE44C3}"/>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FEF951B8-4FF5-12E2-1648-820C0E08C8E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323529D-45F0-95ED-AD12-121CF8CBF57A}"/>
              </a:ext>
            </a:extLst>
          </p:cNvPr>
          <p:cNvSpPr>
            <a:spLocks noGrp="1"/>
          </p:cNvSpPr>
          <p:nvPr>
            <p:ph type="title"/>
          </p:nvPr>
        </p:nvSpPr>
        <p:spPr>
          <a:xfrm>
            <a:off x="838200" y="270529"/>
            <a:ext cx="10515600" cy="1325563"/>
          </a:xfrm>
        </p:spPr>
        <p:txBody>
          <a:bodyPr>
            <a:normAutofit/>
          </a:bodyPr>
          <a:lstStyle/>
          <a:p>
            <a:r>
              <a:rPr lang="en-US" sz="4000" b="1" dirty="0"/>
              <a:t>X-Waiver  </a:t>
            </a:r>
          </a:p>
        </p:txBody>
      </p:sp>
      <p:sp>
        <p:nvSpPr>
          <p:cNvPr id="6" name="Rounded Rectangular Callout 5">
            <a:extLst>
              <a:ext uri="{FF2B5EF4-FFF2-40B4-BE49-F238E27FC236}">
                <a16:creationId xmlns:a16="http://schemas.microsoft.com/office/drawing/2014/main" id="{D79B2E26-57E3-7401-FB17-083791D5AA15}"/>
              </a:ext>
            </a:extLst>
          </p:cNvPr>
          <p:cNvSpPr/>
          <p:nvPr/>
        </p:nvSpPr>
        <p:spPr>
          <a:xfrm>
            <a:off x="1883650" y="2133010"/>
            <a:ext cx="8424699" cy="2716171"/>
          </a:xfrm>
          <a:prstGeom prst="wedgeRoundRectCallout">
            <a:avLst>
              <a:gd name="adj1" fmla="val -58502"/>
              <a:gd name="adj2" fmla="val 41508"/>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tx1"/>
                </a:solidFill>
                <a:latin typeface="Calibri" panose="020F0502020204030204" pitchFamily="34" charset="0"/>
                <a:cs typeface="Calibri" panose="020F0502020204030204" pitchFamily="34" charset="0"/>
              </a:rPr>
              <a:t>I think it's very good that it went away. </a:t>
            </a:r>
            <a:r>
              <a:rPr lang="en-US" sz="2000" i="1" dirty="0">
                <a:solidFill>
                  <a:schemeClr val="tx1"/>
                </a:solidFill>
                <a:latin typeface="Calibri" panose="020F0502020204030204" pitchFamily="34" charset="0"/>
                <a:cs typeface="Calibri" panose="020F0502020204030204" pitchFamily="34" charset="0"/>
              </a:rPr>
              <a:t>It philosophically does not make sense that there should be a higher barrier to the prescription of buprenorphine than there is to the prescription of OxyContin. </a:t>
            </a:r>
            <a:r>
              <a:rPr lang="en-US" sz="2000" b="1" i="1" dirty="0">
                <a:solidFill>
                  <a:schemeClr val="tx1"/>
                </a:solidFill>
                <a:latin typeface="Calibri" panose="020F0502020204030204" pitchFamily="34" charset="0"/>
                <a:cs typeface="Calibri" panose="020F0502020204030204" pitchFamily="34" charset="0"/>
              </a:rPr>
              <a:t>But I don't think it's going to make a lot of difference.</a:t>
            </a:r>
            <a:r>
              <a:rPr lang="en-US" i="1" dirty="0"/>
              <a:t> </a:t>
            </a:r>
            <a:r>
              <a:rPr lang="en-US" sz="2000" i="1" dirty="0">
                <a:solidFill>
                  <a:schemeClr val="tx1"/>
                </a:solidFill>
              </a:rPr>
              <a:t>I think that the people that are interested in addiction medicine will go into addiction medicine and see</a:t>
            </a:r>
          </a:p>
          <a:p>
            <a:r>
              <a:rPr lang="en-US" sz="2000" i="1" dirty="0">
                <a:solidFill>
                  <a:schemeClr val="tx1"/>
                </a:solidFill>
              </a:rPr>
              <a:t> patients with opioid use disorder.</a:t>
            </a:r>
            <a:r>
              <a:rPr lang="en-US" sz="2400" dirty="0">
                <a:solidFill>
                  <a:schemeClr val="tx1"/>
                </a:solidFill>
              </a:rPr>
              <a:t> </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1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15829</TotalTime>
  <Words>1824</Words>
  <Application>Microsoft Office PowerPoint</Application>
  <PresentationFormat>Widescreen</PresentationFormat>
  <Paragraphs>185</Paragraphs>
  <Slides>22</Slides>
  <Notes>22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Avenir Book</vt:lpstr>
      <vt:lpstr>Calibri</vt:lpstr>
      <vt:lpstr>Calibri Light</vt:lpstr>
      <vt:lpstr>Office Theme</vt:lpstr>
      <vt:lpstr>Beyond the X-Waiver: Perspectives on buprenorphine access &amp; barriers in outpatient settings</vt:lpstr>
      <vt:lpstr>PowerPoint Presentation</vt:lpstr>
      <vt:lpstr>Barriers to buprenorphine </vt:lpstr>
      <vt:lpstr>Lowering barriers to treatment </vt:lpstr>
      <vt:lpstr>Study Aim</vt:lpstr>
      <vt:lpstr>Methods</vt:lpstr>
      <vt:lpstr>Participant Characteristics (n=29)</vt:lpstr>
      <vt:lpstr>Key Themes </vt:lpstr>
      <vt:lpstr>X-Waiver  </vt:lpstr>
      <vt:lpstr>Key Themes </vt:lpstr>
      <vt:lpstr>Mismatched Payment Models</vt:lpstr>
      <vt:lpstr>Mismatched payment models</vt:lpstr>
      <vt:lpstr>Payment constraints on practice</vt:lpstr>
      <vt:lpstr>Payment constraints on practice</vt:lpstr>
      <vt:lpstr>Rigid Levels of Care</vt:lpstr>
      <vt:lpstr>Rigid Levels of Care </vt:lpstr>
      <vt:lpstr>Study Limitations</vt:lpstr>
      <vt:lpstr>Conclusions</vt:lpstr>
      <vt:lpstr>Acknowledgements</vt:lpstr>
      <vt:lpstr>Questions?</vt:lpstr>
      <vt:lpstr>Clinic Structural Challenges  </vt:lpstr>
      <vt:lpstr>Clinic Structural Challenges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in Opioid Use Disorder</dc:title>
  <dc:creator>Lowenstein, Margaret</dc:creator>
  <cp:lastModifiedBy>Rental End User</cp:lastModifiedBy>
  <cp:revision>96</cp:revision>
  <cp:lastPrinted>2022-11-09T15:02:58Z</cp:lastPrinted>
  <dcterms:created xsi:type="dcterms:W3CDTF">2022-06-06T11:43:18Z</dcterms:created>
  <dcterms:modified xsi:type="dcterms:W3CDTF">2024-11-16T17:58:43Z</dcterms:modified>
</cp:coreProperties>
</file>