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Gill Sans MT" panose="020B0502020104020203"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Trebuchet MS" panose="020B0603020202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4CE11A-8E0B-4B37-8ADF-1E37D60FF201}">
  <a:tblStyle styleId="{344CE11A-8E0B-4B37-8ADF-1E37D60FF20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CAE3A72-4017-409D-A9AD-785E9AA264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0"/>
    <p:restoredTop sz="68439"/>
  </p:normalViewPr>
  <p:slideViewPr>
    <p:cSldViewPr snapToGrid="0">
      <p:cViewPr varScale="1">
        <p:scale>
          <a:sx n="70" d="100"/>
          <a:sy n="70" d="100"/>
        </p:scale>
        <p:origin x="142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828713ac9a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828713ac9a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828713ac9a_1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828713ac9a_1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lnSpc>
                <a:spcPct val="115000"/>
              </a:lnSpc>
              <a:spcBef>
                <a:spcPts val="0"/>
              </a:spcBef>
              <a:spcAft>
                <a:spcPts val="0"/>
              </a:spcAft>
              <a:buClr>
                <a:srgbClr val="4E8FC9"/>
              </a:buClr>
              <a:buSzPts val="1920"/>
              <a:buChar char="•"/>
            </a:pPr>
            <a:r>
              <a:rPr lang="en" sz="1600" dirty="0">
                <a:solidFill>
                  <a:srgbClr val="5B5B5B"/>
                </a:solidFill>
                <a:latin typeface="Gill Sans MT" panose="020B0502020104020203" pitchFamily="34" charset="0"/>
                <a:ea typeface="Avenir"/>
                <a:cs typeface="Avenir"/>
                <a:sym typeface="Avenir"/>
              </a:rPr>
              <a:t>The bridge model was developed in a 2016 pilot funded by The California Health Care Foundation</a:t>
            </a:r>
            <a:endParaRPr sz="1600" dirty="0">
              <a:solidFill>
                <a:srgbClr val="5B5B5B"/>
              </a:solidFill>
              <a:latin typeface="Gill Sans MT" panose="020B0502020104020203" pitchFamily="34" charset="0"/>
              <a:ea typeface="Avenir"/>
              <a:cs typeface="Avenir"/>
              <a:sym typeface="Avenir"/>
            </a:endParaRPr>
          </a:p>
          <a:p>
            <a:pPr marL="228600" lvl="0" indent="-228600" algn="l" rtl="0">
              <a:lnSpc>
                <a:spcPct val="115000"/>
              </a:lnSpc>
              <a:spcBef>
                <a:spcPts val="0"/>
              </a:spcBef>
              <a:spcAft>
                <a:spcPts val="0"/>
              </a:spcAft>
              <a:buClr>
                <a:srgbClr val="4E8FC9"/>
              </a:buClr>
              <a:buSzPts val="1920"/>
              <a:buChar char="•"/>
            </a:pPr>
            <a:r>
              <a:rPr lang="en" sz="1600" dirty="0">
                <a:solidFill>
                  <a:srgbClr val="5B5B5B"/>
                </a:solidFill>
                <a:latin typeface="Gill Sans MT" panose="020B0502020104020203" pitchFamily="34" charset="0"/>
                <a:ea typeface="Avenir"/>
                <a:cs typeface="Avenir"/>
                <a:sym typeface="Avenir"/>
              </a:rPr>
              <a:t>With support of the Public Health Institute and federal funding, bridge was expanded in 3 rounds,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828713ac9a_1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828713ac9a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lnSpc>
                <a:spcPct val="115000"/>
              </a:lnSpc>
              <a:spcBef>
                <a:spcPts val="0"/>
              </a:spcBef>
              <a:spcAft>
                <a:spcPts val="0"/>
              </a:spcAft>
              <a:buClr>
                <a:srgbClr val="4E8FC9"/>
              </a:buClr>
              <a:buSzPts val="1920"/>
              <a:buChar char="•"/>
            </a:pPr>
            <a:r>
              <a:rPr lang="en" sz="1600" dirty="0">
                <a:solidFill>
                  <a:srgbClr val="5B5B5B"/>
                </a:solidFill>
                <a:latin typeface="Gill Sans MT" panose="020B0502020104020203" pitchFamily="34" charset="0"/>
                <a:ea typeface="Avenir"/>
                <a:cs typeface="Avenir"/>
                <a:sym typeface="Avenir"/>
              </a:rPr>
              <a:t>The bridge model was developed in a 2016 pilot funded by The California Health Care Foundation</a:t>
            </a:r>
            <a:endParaRPr sz="1600" dirty="0">
              <a:solidFill>
                <a:srgbClr val="5B5B5B"/>
              </a:solidFill>
              <a:latin typeface="Gill Sans MT" panose="020B0502020104020203" pitchFamily="34" charset="0"/>
              <a:ea typeface="Avenir"/>
              <a:cs typeface="Avenir"/>
              <a:sym typeface="Avenir"/>
            </a:endParaRPr>
          </a:p>
          <a:p>
            <a:pPr marL="228600" lvl="0" indent="-228600" algn="l" rtl="0">
              <a:lnSpc>
                <a:spcPct val="115000"/>
              </a:lnSpc>
              <a:spcBef>
                <a:spcPts val="0"/>
              </a:spcBef>
              <a:spcAft>
                <a:spcPts val="0"/>
              </a:spcAft>
              <a:buClr>
                <a:srgbClr val="4E8FC9"/>
              </a:buClr>
              <a:buSzPts val="1920"/>
              <a:buChar char="•"/>
            </a:pPr>
            <a:r>
              <a:rPr lang="en" sz="1600" dirty="0">
                <a:solidFill>
                  <a:srgbClr val="5B5B5B"/>
                </a:solidFill>
                <a:latin typeface="Gill Sans MT" panose="020B0502020104020203" pitchFamily="34" charset="0"/>
                <a:ea typeface="Avenir"/>
                <a:cs typeface="Avenir"/>
                <a:sym typeface="Avenir"/>
              </a:rPr>
              <a:t>With support of the Public Health Institute and federal funding, bridge was expanded in 3 rounds,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828713ac9a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828713ac9a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828713ac9a_1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828713ac9a_1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828713ac9a_1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828713ac9a_1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e87930ab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e87930ab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b="1" dirty="0">
                <a:solidFill>
                  <a:srgbClr val="5B5B5B"/>
                </a:solidFill>
                <a:latin typeface="Gill Sans MT" panose="020B0502020104020203" pitchFamily="34" charset="0"/>
                <a:ea typeface="Avenir"/>
                <a:cs typeface="Avenir"/>
                <a:sym typeface="Avenir"/>
              </a:rPr>
              <a:t>Kalmin, et al </a:t>
            </a:r>
            <a:r>
              <a:rPr lang="en" sz="1400" b="1" i="1" dirty="0">
                <a:solidFill>
                  <a:srgbClr val="5B5B5B"/>
                </a:solidFill>
                <a:latin typeface="Gill Sans MT" panose="020B0502020104020203" pitchFamily="34" charset="0"/>
                <a:ea typeface="Avenir"/>
                <a:cs typeface="Avenir"/>
                <a:sym typeface="Avenir"/>
              </a:rPr>
              <a:t>Drug and Alcohol Dependence 2021</a:t>
            </a:r>
            <a:endParaRPr sz="1400" b="1" i="1" dirty="0">
              <a:solidFill>
                <a:srgbClr val="5B5B5B"/>
              </a:solidFill>
              <a:latin typeface="Gill Sans MT" panose="020B0502020104020203" pitchFamily="34" charset="0"/>
              <a:ea typeface="Avenir"/>
              <a:cs typeface="Avenir"/>
              <a:sym typeface="Avenir"/>
            </a:endParaRPr>
          </a:p>
          <a:p>
            <a:pPr marL="0" lvl="0" indent="0" algn="l" rtl="0">
              <a:spcBef>
                <a:spcPts val="600"/>
              </a:spcBef>
              <a:spcAft>
                <a:spcPts val="0"/>
              </a:spcAft>
              <a:buClr>
                <a:schemeClr val="dk1"/>
              </a:buClr>
              <a:buSzPts val="1100"/>
              <a:buFont typeface="Arial"/>
              <a:buNone/>
            </a:pPr>
            <a:r>
              <a:rPr lang="en" sz="1400" b="1" dirty="0">
                <a:solidFill>
                  <a:srgbClr val="5B5B5B"/>
                </a:solidFill>
                <a:latin typeface="Gill Sans MT" panose="020B0502020104020203" pitchFamily="34" charset="0"/>
                <a:ea typeface="Avenir"/>
                <a:cs typeface="Avenir"/>
                <a:sym typeface="Avenir"/>
              </a:rPr>
              <a:t>https://doi.org/10.1016/j.drugalcdep.2021.108673</a:t>
            </a:r>
            <a:endParaRPr sz="1400" b="1" dirty="0">
              <a:solidFill>
                <a:srgbClr val="5B5B5B"/>
              </a:solidFill>
              <a:latin typeface="Gill Sans MT" panose="020B0502020104020203" pitchFamily="34" charset="0"/>
              <a:ea typeface="Avenir"/>
              <a:cs typeface="Avenir"/>
              <a:sym typeface="Avenir"/>
            </a:endParaRPr>
          </a:p>
          <a:p>
            <a:pPr marL="0" lvl="0" indent="0" algn="l" rtl="0">
              <a:spcBef>
                <a:spcPts val="60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8ff67ed2b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8ff67ed2b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828713ac9a_1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828713ac9a_1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4d1612e1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g24d1612e1f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828713ac9a_1_49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258" name="Google Shape;258;g2828713ac9a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28713ac9a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2828713ac9a_1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88b28a1e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288b28a1e1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3f4df77a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243f4df77a9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The emergency department is increasing</a:t>
            </a:r>
            <a:r>
              <a:rPr lang="en-US" dirty="0"/>
              <a:t>g</a:t>
            </a:r>
            <a:r>
              <a:rPr lang="en" dirty="0" err="1"/>
              <a:t>ly</a:t>
            </a:r>
            <a:r>
              <a:rPr lang="en" dirty="0"/>
              <a:t> recognized as a critical component of the </a:t>
            </a:r>
            <a:r>
              <a:rPr lang="en" dirty="0" err="1"/>
              <a:t>addic</a:t>
            </a:r>
            <a:r>
              <a:rPr lang="en-US" dirty="0" err="1"/>
              <a:t>ti</a:t>
            </a:r>
            <a:r>
              <a:rPr lang="en" dirty="0"/>
              <a:t>on care system. Provision of harm reduction, peer recovery, and evidence-based </a:t>
            </a:r>
            <a:r>
              <a:rPr lang="en" dirty="0" err="1"/>
              <a:t>addic</a:t>
            </a:r>
            <a:r>
              <a:rPr lang="en-US" dirty="0" err="1"/>
              <a:t>ti</a:t>
            </a:r>
            <a:r>
              <a:rPr lang="en" dirty="0"/>
              <a:t>on treatment services is feasible and effective.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828713ac9a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828713ac9a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ED buprenorphine in particular is feasible, safe, and effectively link people to follow up care. Initial RCT published in 2018 showed increased linkage to outpatient treatment compared to referral and BI. There have been significant efforts to expand buprenorphine nationally, but uptake has been slow.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4af23475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4af23475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rgbClr val="5B5B5B"/>
              </a:buClr>
              <a:buSzPts val="1800"/>
              <a:buFont typeface="Avenir"/>
              <a:buChar char="●"/>
            </a:pPr>
            <a:r>
              <a:rPr lang="en" sz="1200" dirty="0">
                <a:solidFill>
                  <a:srgbClr val="212121"/>
                </a:solidFill>
                <a:highlight>
                  <a:srgbClr val="FFFFFF"/>
                </a:highlight>
                <a:latin typeface="Roboto"/>
                <a:ea typeface="Roboto"/>
                <a:cs typeface="Roboto"/>
                <a:sym typeface="Roboto"/>
              </a:rPr>
              <a:t>We also know that there are significant inequities in the provision of medications for OUD and filling of naloxone prescription after </a:t>
            </a:r>
            <a:r>
              <a:rPr lang="en-US" sz="1200" b="0" i="0" u="none" strike="noStrike" dirty="0">
                <a:solidFill>
                  <a:srgbClr val="4D4D4D"/>
                </a:solidFill>
                <a:effectLst/>
                <a:latin typeface="ff-quadraat-web-pro"/>
              </a:rPr>
              <a:t>nonfatal overdose treated in an emergency department or inpatient setting, hospitalization with injection drug use–related infection, or inpatient or residential rehabilitation or detoxification care. </a:t>
            </a:r>
            <a:r>
              <a:rPr lang="en" sz="1200" dirty="0">
                <a:solidFill>
                  <a:srgbClr val="212121"/>
                </a:solidFill>
                <a:highlight>
                  <a:srgbClr val="FFFFFF"/>
                </a:highlight>
                <a:latin typeface="Roboto"/>
                <a:ea typeface="Roboto"/>
                <a:cs typeface="Roboto"/>
                <a:sym typeface="Roboto"/>
              </a:rPr>
              <a:t>his study by Barnett et al demonstrated t</a:t>
            </a:r>
            <a:r>
              <a:rPr lang="en-US" sz="1200" dirty="0">
                <a:solidFill>
                  <a:srgbClr val="212121"/>
                </a:solidFill>
                <a:highlight>
                  <a:srgbClr val="FFFFFF"/>
                </a:highlight>
                <a:latin typeface="Roboto"/>
                <a:ea typeface="Roboto"/>
                <a:cs typeface="Roboto"/>
                <a:sym typeface="Roboto"/>
              </a:rPr>
              <a:t>ha</a:t>
            </a:r>
            <a:r>
              <a:rPr lang="en" sz="1200" dirty="0">
                <a:solidFill>
                  <a:srgbClr val="212121"/>
                </a:solidFill>
                <a:highlight>
                  <a:srgbClr val="FFFFFF"/>
                </a:highlight>
                <a:latin typeface="Roboto"/>
                <a:ea typeface="Roboto"/>
                <a:cs typeface="Roboto"/>
                <a:sym typeface="Roboto"/>
              </a:rPr>
              <a:t>t among national </a:t>
            </a:r>
            <a:r>
              <a:rPr lang="en" sz="1200" dirty="0" err="1">
                <a:solidFill>
                  <a:srgbClr val="212121"/>
                </a:solidFill>
                <a:highlight>
                  <a:srgbClr val="FFFFFF"/>
                </a:highlight>
                <a:latin typeface="Roboto"/>
                <a:ea typeface="Roboto"/>
                <a:cs typeface="Roboto"/>
                <a:sym typeface="Roboto"/>
              </a:rPr>
              <a:t>Meidcare</a:t>
            </a:r>
            <a:r>
              <a:rPr lang="en" sz="1200" dirty="0">
                <a:solidFill>
                  <a:srgbClr val="212121"/>
                </a:solidFill>
                <a:highlight>
                  <a:srgbClr val="FFFFFF"/>
                </a:highlight>
                <a:latin typeface="Roboto"/>
                <a:ea typeface="Roboto"/>
                <a:cs typeface="Roboto"/>
                <a:sym typeface="Roboto"/>
              </a:rPr>
              <a:t> recipients, Black patients were 42% less likely to get buprenorphine compared </a:t>
            </a:r>
            <a:r>
              <a:rPr lang="en" sz="1200" dirty="0" err="1">
                <a:solidFill>
                  <a:srgbClr val="212121"/>
                </a:solidFill>
                <a:highlight>
                  <a:srgbClr val="FFFFFF"/>
                </a:highlight>
                <a:latin typeface="Roboto"/>
                <a:ea typeface="Roboto"/>
                <a:cs typeface="Roboto"/>
                <a:sym typeface="Roboto"/>
              </a:rPr>
              <a:t>ot</a:t>
            </a:r>
            <a:r>
              <a:rPr lang="en" sz="1200" dirty="0">
                <a:solidFill>
                  <a:srgbClr val="212121"/>
                </a:solidFill>
                <a:highlight>
                  <a:srgbClr val="FFFFFF"/>
                </a:highlight>
                <a:latin typeface="Roboto"/>
                <a:ea typeface="Roboto"/>
                <a:cs typeface="Roboto"/>
                <a:sym typeface="Roboto"/>
              </a:rPr>
              <a:t> white patients, Latino/</a:t>
            </a:r>
            <a:r>
              <a:rPr lang="en-US" sz="1200" dirty="0">
                <a:solidFill>
                  <a:srgbClr val="212121"/>
                </a:solidFill>
                <a:highlight>
                  <a:srgbClr val="FFFFFF"/>
                </a:highlight>
                <a:latin typeface="Roboto"/>
                <a:ea typeface="Roboto"/>
                <a:cs typeface="Roboto"/>
                <a:sym typeface="Roboto"/>
              </a:rPr>
              <a:t>L</a:t>
            </a:r>
            <a:r>
              <a:rPr lang="en" sz="1200" dirty="0" err="1">
                <a:solidFill>
                  <a:srgbClr val="212121"/>
                </a:solidFill>
                <a:highlight>
                  <a:srgbClr val="FFFFFF"/>
                </a:highlight>
                <a:latin typeface="Roboto"/>
                <a:ea typeface="Roboto"/>
                <a:cs typeface="Roboto"/>
                <a:sym typeface="Roboto"/>
              </a:rPr>
              <a:t>atina</a:t>
            </a:r>
            <a:r>
              <a:rPr lang="en" sz="1200" dirty="0">
                <a:solidFill>
                  <a:srgbClr val="212121"/>
                </a:solidFill>
                <a:highlight>
                  <a:srgbClr val="FFFFFF"/>
                </a:highlight>
                <a:latin typeface="Roboto"/>
                <a:ea typeface="Roboto"/>
                <a:cs typeface="Roboto"/>
                <a:sym typeface="Roboto"/>
              </a:rPr>
              <a:t>/</a:t>
            </a:r>
            <a:r>
              <a:rPr lang="en-US" sz="1200" dirty="0">
                <a:solidFill>
                  <a:srgbClr val="212121"/>
                </a:solidFill>
                <a:highlight>
                  <a:srgbClr val="FFFFFF"/>
                </a:highlight>
                <a:latin typeface="Roboto"/>
                <a:ea typeface="Roboto"/>
                <a:cs typeface="Roboto"/>
                <a:sym typeface="Roboto"/>
              </a:rPr>
              <a:t>L</a:t>
            </a:r>
            <a:r>
              <a:rPr lang="en" sz="1200" dirty="0" err="1">
                <a:solidFill>
                  <a:srgbClr val="212121"/>
                </a:solidFill>
                <a:highlight>
                  <a:srgbClr val="FFFFFF"/>
                </a:highlight>
                <a:latin typeface="Roboto"/>
                <a:ea typeface="Roboto"/>
                <a:cs typeface="Roboto"/>
                <a:sym typeface="Roboto"/>
              </a:rPr>
              <a:t>atinx</a:t>
            </a:r>
            <a:r>
              <a:rPr lang="en" sz="1200" dirty="0">
                <a:solidFill>
                  <a:srgbClr val="212121"/>
                </a:solidFill>
                <a:highlight>
                  <a:srgbClr val="FFFFFF"/>
                </a:highlight>
                <a:latin typeface="Roboto"/>
                <a:ea typeface="Roboto"/>
                <a:cs typeface="Roboto"/>
                <a:sym typeface="Roboto"/>
              </a:rPr>
              <a:t> patients were 22% less likely. </a:t>
            </a:r>
          </a:p>
          <a:p>
            <a:pPr marL="457200" lvl="0" indent="-342900" algn="l" rtl="0">
              <a:lnSpc>
                <a:spcPct val="115000"/>
              </a:lnSpc>
              <a:spcBef>
                <a:spcPts val="1200"/>
              </a:spcBef>
              <a:spcAft>
                <a:spcPts val="0"/>
              </a:spcAft>
              <a:buClr>
                <a:srgbClr val="5B5B5B"/>
              </a:buClr>
              <a:buSzPts val="1800"/>
              <a:buFont typeface="Avenir"/>
              <a:buChar char="●"/>
            </a:pPr>
            <a:endParaRPr lang="en" sz="1200" dirty="0">
              <a:solidFill>
                <a:srgbClr val="212121"/>
              </a:solidFill>
              <a:highlight>
                <a:srgbClr val="FFFFFF"/>
              </a:highlight>
              <a:latin typeface="Roboto"/>
              <a:ea typeface="Roboto"/>
              <a:cs typeface="Roboto"/>
              <a:sym typeface="Roboto"/>
            </a:endParaRPr>
          </a:p>
          <a:p>
            <a:pPr marL="457200" lvl="0" indent="-342900" algn="l" rtl="0">
              <a:lnSpc>
                <a:spcPct val="115000"/>
              </a:lnSpc>
              <a:spcBef>
                <a:spcPts val="1200"/>
              </a:spcBef>
              <a:spcAft>
                <a:spcPts val="0"/>
              </a:spcAft>
              <a:buClr>
                <a:srgbClr val="5B5B5B"/>
              </a:buClr>
              <a:buSzPts val="1800"/>
              <a:buFont typeface="Avenir"/>
              <a:buChar char="●"/>
            </a:pPr>
            <a:endParaRPr lang="en" sz="1200" dirty="0">
              <a:solidFill>
                <a:srgbClr val="212121"/>
              </a:solidFill>
              <a:highlight>
                <a:srgbClr val="FFFFFF"/>
              </a:highlight>
              <a:latin typeface="Roboto"/>
              <a:ea typeface="Roboto"/>
              <a:cs typeface="Roboto"/>
              <a:sym typeface="Roboto"/>
            </a:endParaRPr>
          </a:p>
          <a:p>
            <a:pPr marL="457200" lvl="0" indent="-342900" algn="l" rtl="0">
              <a:lnSpc>
                <a:spcPct val="115000"/>
              </a:lnSpc>
              <a:spcBef>
                <a:spcPts val="1200"/>
              </a:spcBef>
              <a:spcAft>
                <a:spcPts val="0"/>
              </a:spcAft>
              <a:buClr>
                <a:srgbClr val="5B5B5B"/>
              </a:buClr>
              <a:buSzPts val="1800"/>
              <a:buFont typeface="Avenir"/>
              <a:buChar char="●"/>
            </a:pPr>
            <a:r>
              <a:rPr lang="en" sz="1200" dirty="0">
                <a:solidFill>
                  <a:srgbClr val="212121"/>
                </a:solidFill>
                <a:highlight>
                  <a:srgbClr val="FFFFFF"/>
                </a:highlight>
                <a:latin typeface="Roboto"/>
                <a:ea typeface="Roboto"/>
                <a:cs typeface="Roboto"/>
                <a:sym typeface="Roboto"/>
              </a:rPr>
              <a:t>Barnett ML, Meara E, </a:t>
            </a:r>
            <a:r>
              <a:rPr lang="en" sz="1200" dirty="0" err="1">
                <a:solidFill>
                  <a:srgbClr val="212121"/>
                </a:solidFill>
                <a:highlight>
                  <a:srgbClr val="FFFFFF"/>
                </a:highlight>
                <a:latin typeface="Roboto"/>
                <a:ea typeface="Roboto"/>
                <a:cs typeface="Roboto"/>
                <a:sym typeface="Roboto"/>
              </a:rPr>
              <a:t>Lewinson</a:t>
            </a:r>
            <a:r>
              <a:rPr lang="en" sz="1200" dirty="0">
                <a:solidFill>
                  <a:srgbClr val="212121"/>
                </a:solidFill>
                <a:highlight>
                  <a:srgbClr val="FFFFFF"/>
                </a:highlight>
                <a:latin typeface="Roboto"/>
                <a:ea typeface="Roboto"/>
                <a:cs typeface="Roboto"/>
                <a:sym typeface="Roboto"/>
              </a:rPr>
              <a:t> T, Hardy B, </a:t>
            </a:r>
            <a:r>
              <a:rPr lang="en" sz="1200" dirty="0" err="1">
                <a:solidFill>
                  <a:srgbClr val="212121"/>
                </a:solidFill>
                <a:highlight>
                  <a:srgbClr val="FFFFFF"/>
                </a:highlight>
                <a:latin typeface="Roboto"/>
                <a:ea typeface="Roboto"/>
                <a:cs typeface="Roboto"/>
                <a:sym typeface="Roboto"/>
              </a:rPr>
              <a:t>Chyn</a:t>
            </a:r>
            <a:r>
              <a:rPr lang="en" sz="1200" dirty="0">
                <a:solidFill>
                  <a:srgbClr val="212121"/>
                </a:solidFill>
                <a:highlight>
                  <a:srgbClr val="FFFFFF"/>
                </a:highlight>
                <a:latin typeface="Roboto"/>
                <a:ea typeface="Roboto"/>
                <a:cs typeface="Roboto"/>
                <a:sym typeface="Roboto"/>
              </a:rPr>
              <a:t> D, </a:t>
            </a:r>
            <a:r>
              <a:rPr lang="en" sz="1200" dirty="0" err="1">
                <a:solidFill>
                  <a:srgbClr val="212121"/>
                </a:solidFill>
                <a:highlight>
                  <a:srgbClr val="FFFFFF"/>
                </a:highlight>
                <a:latin typeface="Roboto"/>
                <a:ea typeface="Roboto"/>
                <a:cs typeface="Roboto"/>
                <a:sym typeface="Roboto"/>
              </a:rPr>
              <a:t>Onsando</a:t>
            </a:r>
            <a:r>
              <a:rPr lang="en" sz="1200" dirty="0">
                <a:solidFill>
                  <a:srgbClr val="212121"/>
                </a:solidFill>
                <a:highlight>
                  <a:srgbClr val="FFFFFF"/>
                </a:highlight>
                <a:latin typeface="Roboto"/>
                <a:ea typeface="Roboto"/>
                <a:cs typeface="Roboto"/>
                <a:sym typeface="Roboto"/>
              </a:rPr>
              <a:t> M, </a:t>
            </a:r>
            <a:r>
              <a:rPr lang="en" sz="1200" dirty="0" err="1">
                <a:solidFill>
                  <a:srgbClr val="212121"/>
                </a:solidFill>
                <a:highlight>
                  <a:srgbClr val="FFFFFF"/>
                </a:highlight>
                <a:latin typeface="Roboto"/>
                <a:ea typeface="Roboto"/>
                <a:cs typeface="Roboto"/>
                <a:sym typeface="Roboto"/>
              </a:rPr>
              <a:t>Huskamp</a:t>
            </a:r>
            <a:r>
              <a:rPr lang="en" sz="1200" dirty="0">
                <a:solidFill>
                  <a:srgbClr val="212121"/>
                </a:solidFill>
                <a:highlight>
                  <a:srgbClr val="FFFFFF"/>
                </a:highlight>
                <a:latin typeface="Roboto"/>
                <a:ea typeface="Roboto"/>
                <a:cs typeface="Roboto"/>
                <a:sym typeface="Roboto"/>
              </a:rPr>
              <a:t> HA, Mehrotra A, </a:t>
            </a:r>
            <a:r>
              <a:rPr lang="en" sz="1200" dirty="0" err="1">
                <a:solidFill>
                  <a:srgbClr val="212121"/>
                </a:solidFill>
                <a:highlight>
                  <a:srgbClr val="FFFFFF"/>
                </a:highlight>
                <a:latin typeface="Roboto"/>
                <a:ea typeface="Roboto"/>
                <a:cs typeface="Roboto"/>
                <a:sym typeface="Roboto"/>
              </a:rPr>
              <a:t>Morden</a:t>
            </a:r>
            <a:r>
              <a:rPr lang="en" sz="1200" dirty="0">
                <a:solidFill>
                  <a:srgbClr val="212121"/>
                </a:solidFill>
                <a:highlight>
                  <a:srgbClr val="FFFFFF"/>
                </a:highlight>
                <a:latin typeface="Roboto"/>
                <a:ea typeface="Roboto"/>
                <a:cs typeface="Roboto"/>
                <a:sym typeface="Roboto"/>
              </a:rPr>
              <a:t> NE. Racial Inequality in Receipt of Medications for Opioid Use Disorder. N </a:t>
            </a:r>
            <a:r>
              <a:rPr lang="en" sz="1200" dirty="0" err="1">
                <a:solidFill>
                  <a:srgbClr val="212121"/>
                </a:solidFill>
                <a:highlight>
                  <a:srgbClr val="FFFFFF"/>
                </a:highlight>
                <a:latin typeface="Roboto"/>
                <a:ea typeface="Roboto"/>
                <a:cs typeface="Roboto"/>
                <a:sym typeface="Roboto"/>
              </a:rPr>
              <a:t>Engl</a:t>
            </a:r>
            <a:r>
              <a:rPr lang="en" sz="1200" dirty="0">
                <a:solidFill>
                  <a:srgbClr val="212121"/>
                </a:solidFill>
                <a:highlight>
                  <a:srgbClr val="FFFFFF"/>
                </a:highlight>
                <a:latin typeface="Roboto"/>
                <a:ea typeface="Roboto"/>
                <a:cs typeface="Roboto"/>
                <a:sym typeface="Roboto"/>
              </a:rPr>
              <a:t> J Med. 2023 May 11;388(19):1779-1789. </a:t>
            </a:r>
            <a:r>
              <a:rPr lang="en" sz="1200" dirty="0" err="1">
                <a:solidFill>
                  <a:srgbClr val="212121"/>
                </a:solidFill>
                <a:highlight>
                  <a:srgbClr val="FFFFFF"/>
                </a:highlight>
                <a:latin typeface="Roboto"/>
                <a:ea typeface="Roboto"/>
                <a:cs typeface="Roboto"/>
                <a:sym typeface="Roboto"/>
              </a:rPr>
              <a:t>doi</a:t>
            </a:r>
            <a:r>
              <a:rPr lang="en" sz="1200" dirty="0">
                <a:solidFill>
                  <a:srgbClr val="212121"/>
                </a:solidFill>
                <a:highlight>
                  <a:srgbClr val="FFFFFF"/>
                </a:highlight>
                <a:latin typeface="Roboto"/>
                <a:ea typeface="Roboto"/>
                <a:cs typeface="Roboto"/>
                <a:sym typeface="Roboto"/>
              </a:rPr>
              <a:t>: 10.1056/NEJMsa2212412. PMID: 37163624; PMCID: PMC10243223.</a:t>
            </a:r>
            <a:endParaRPr sz="1400" dirty="0">
              <a:solidFill>
                <a:schemeClr val="dk1"/>
              </a:solidFill>
              <a:latin typeface="Gill Sans MT" panose="020B0502020104020203" pitchFamily="34" charset="0"/>
              <a:ea typeface="Avenir"/>
              <a:cs typeface="Avenir"/>
              <a:sym typeface="Avenir"/>
            </a:endParaRPr>
          </a:p>
          <a:p>
            <a:pPr marL="457200" lvl="0" indent="-342900" algn="l" rtl="0">
              <a:lnSpc>
                <a:spcPct val="115000"/>
              </a:lnSpc>
              <a:spcBef>
                <a:spcPts val="0"/>
              </a:spcBef>
              <a:spcAft>
                <a:spcPts val="0"/>
              </a:spcAft>
              <a:buClr>
                <a:srgbClr val="5B5B5B"/>
              </a:buClr>
              <a:buSzPts val="1800"/>
              <a:buFont typeface="Avenir"/>
              <a:buChar char="●"/>
            </a:pPr>
            <a:r>
              <a:rPr lang="en" sz="1400" dirty="0">
                <a:solidFill>
                  <a:schemeClr val="dk1"/>
                </a:solidFill>
                <a:latin typeface="Gill Sans MT" panose="020B0502020104020203" pitchFamily="34" charset="0"/>
                <a:ea typeface="Avenir"/>
                <a:cs typeface="Avenir"/>
                <a:sym typeface="Avenir"/>
              </a:rPr>
              <a:t>Among national Medicaid recipients, compared to non-Hispanic White people:</a:t>
            </a:r>
            <a:endParaRPr sz="1400" dirty="0">
              <a:solidFill>
                <a:schemeClr val="dk1"/>
              </a:solidFill>
              <a:latin typeface="Gill Sans MT" panose="020B0502020104020203" pitchFamily="34" charset="0"/>
              <a:ea typeface="Avenir"/>
              <a:cs typeface="Avenir"/>
              <a:sym typeface="Avenir"/>
            </a:endParaRPr>
          </a:p>
          <a:p>
            <a:pPr marL="914400" lvl="1" indent="-342900" algn="l" rtl="0">
              <a:lnSpc>
                <a:spcPct val="115000"/>
              </a:lnSpc>
              <a:spcBef>
                <a:spcPts val="0"/>
              </a:spcBef>
              <a:spcAft>
                <a:spcPts val="0"/>
              </a:spcAft>
              <a:buClr>
                <a:srgbClr val="5B5B5B"/>
              </a:buClr>
              <a:buSzPts val="1800"/>
              <a:buFont typeface="Avenir"/>
              <a:buChar char="○"/>
            </a:pPr>
            <a:r>
              <a:rPr lang="en" sz="1400" dirty="0">
                <a:solidFill>
                  <a:schemeClr val="dk1"/>
                </a:solidFill>
                <a:latin typeface="Gill Sans MT" panose="020B0502020104020203" pitchFamily="34" charset="0"/>
                <a:ea typeface="Avenir"/>
                <a:cs typeface="Avenir"/>
                <a:sym typeface="Avenir"/>
              </a:rPr>
              <a:t>Black, non-Hispanic/Latino/a/e patients with OUD are 42% less likely to get buprenorphine</a:t>
            </a:r>
            <a:endParaRPr sz="1400" dirty="0">
              <a:solidFill>
                <a:schemeClr val="dk1"/>
              </a:solidFill>
              <a:latin typeface="Gill Sans MT" panose="020B0502020104020203" pitchFamily="34" charset="0"/>
              <a:ea typeface="Avenir"/>
              <a:cs typeface="Avenir"/>
              <a:sym typeface="Avenir"/>
            </a:endParaRPr>
          </a:p>
          <a:p>
            <a:pPr marL="1371600" lvl="2" indent="-317500" algn="l" rtl="0">
              <a:lnSpc>
                <a:spcPct val="115000"/>
              </a:lnSpc>
              <a:spcBef>
                <a:spcPts val="0"/>
              </a:spcBef>
              <a:spcAft>
                <a:spcPts val="0"/>
              </a:spcAft>
              <a:buClr>
                <a:srgbClr val="5B5B5B"/>
              </a:buClr>
              <a:buSzPts val="1400"/>
              <a:buFont typeface="Avenir"/>
              <a:buChar char="■"/>
            </a:pPr>
            <a:r>
              <a:rPr lang="en" sz="1400" dirty="0">
                <a:solidFill>
                  <a:schemeClr val="dk1"/>
                </a:solidFill>
                <a:latin typeface="Gill Sans MT" panose="020B0502020104020203" pitchFamily="34" charset="0"/>
                <a:ea typeface="Avenir"/>
                <a:cs typeface="Avenir"/>
                <a:sym typeface="Avenir"/>
              </a:rPr>
              <a:t>Hispanic/Latino/Latina/</a:t>
            </a:r>
            <a:r>
              <a:rPr lang="en" sz="1400" dirty="0" err="1">
                <a:solidFill>
                  <a:schemeClr val="dk1"/>
                </a:solidFill>
                <a:latin typeface="Gill Sans MT" panose="020B0502020104020203" pitchFamily="34" charset="0"/>
                <a:ea typeface="Avenir"/>
                <a:cs typeface="Avenir"/>
                <a:sym typeface="Avenir"/>
              </a:rPr>
              <a:t>Latine</a:t>
            </a:r>
            <a:r>
              <a:rPr lang="en" sz="1400" dirty="0">
                <a:solidFill>
                  <a:schemeClr val="dk1"/>
                </a:solidFill>
                <a:latin typeface="Gill Sans MT" panose="020B0502020104020203" pitchFamily="34" charset="0"/>
                <a:ea typeface="Avenir"/>
                <a:cs typeface="Avenir"/>
                <a:sym typeface="Avenir"/>
              </a:rPr>
              <a:t>  22% less likely </a:t>
            </a:r>
            <a:endParaRPr sz="1400" dirty="0">
              <a:solidFill>
                <a:schemeClr val="dk1"/>
              </a:solidFill>
              <a:latin typeface="Gill Sans MT" panose="020B0502020104020203" pitchFamily="34" charset="0"/>
              <a:ea typeface="Avenir"/>
              <a:cs typeface="Avenir"/>
              <a:sym typeface="Avenir"/>
            </a:endParaRPr>
          </a:p>
          <a:p>
            <a:pPr marL="1371600" lvl="2" indent="-317500" algn="l" rtl="0">
              <a:lnSpc>
                <a:spcPct val="115000"/>
              </a:lnSpc>
              <a:spcBef>
                <a:spcPts val="0"/>
              </a:spcBef>
              <a:spcAft>
                <a:spcPts val="0"/>
              </a:spcAft>
              <a:buClr>
                <a:srgbClr val="5B5B5B"/>
              </a:buClr>
              <a:buSzPts val="1400"/>
              <a:buFont typeface="Avenir"/>
              <a:buChar char="■"/>
            </a:pPr>
            <a:r>
              <a:rPr lang="en" sz="1400" dirty="0">
                <a:solidFill>
                  <a:schemeClr val="dk1"/>
                </a:solidFill>
                <a:latin typeface="Gill Sans MT" panose="020B0502020104020203" pitchFamily="34" charset="0"/>
                <a:ea typeface="Avenir"/>
                <a:cs typeface="Avenir"/>
                <a:sym typeface="Avenir"/>
              </a:rPr>
              <a:t>Native American, Alaska Native, and Asian, and Pacific Islander patients 12% less likely</a:t>
            </a:r>
            <a:endParaRPr sz="1400" dirty="0">
              <a:solidFill>
                <a:schemeClr val="dk1"/>
              </a:solidFill>
              <a:latin typeface="Gill Sans MT" panose="020B0502020104020203" pitchFamily="34" charset="0"/>
              <a:ea typeface="Avenir"/>
              <a:cs typeface="Avenir"/>
              <a:sym typeface="Avenir"/>
            </a:endParaRPr>
          </a:p>
          <a:p>
            <a:pPr marL="1828800" lvl="3" indent="-317500" algn="l" rtl="0">
              <a:lnSpc>
                <a:spcPct val="115000"/>
              </a:lnSpc>
              <a:spcBef>
                <a:spcPts val="0"/>
              </a:spcBef>
              <a:spcAft>
                <a:spcPts val="0"/>
              </a:spcAft>
              <a:buClr>
                <a:schemeClr val="dk1"/>
              </a:buClr>
              <a:buSzPts val="1400"/>
              <a:buFont typeface="Avenir"/>
              <a:buChar char="●"/>
            </a:pPr>
            <a:r>
              <a:rPr lang="en" sz="1200" dirty="0">
                <a:solidFill>
                  <a:srgbClr val="212121"/>
                </a:solidFill>
                <a:highlight>
                  <a:srgbClr val="FFFFFF"/>
                </a:highlight>
                <a:latin typeface="Roboto"/>
                <a:ea typeface="Roboto"/>
                <a:cs typeface="Roboto"/>
                <a:sym typeface="Roboto"/>
              </a:rPr>
              <a:t>Dunphy CC, Zhang K, Xu L, Guy GP Jr. Racial‒Ethnic Disparities of Buprenorphine and Vivitrol Receipt in Medicaid. Am J </a:t>
            </a:r>
            <a:r>
              <a:rPr lang="en" sz="1200" dirty="0" err="1">
                <a:solidFill>
                  <a:srgbClr val="212121"/>
                </a:solidFill>
                <a:highlight>
                  <a:srgbClr val="FFFFFF"/>
                </a:highlight>
                <a:latin typeface="Roboto"/>
                <a:ea typeface="Roboto"/>
                <a:cs typeface="Roboto"/>
                <a:sym typeface="Roboto"/>
              </a:rPr>
              <a:t>Prev</a:t>
            </a:r>
            <a:r>
              <a:rPr lang="en" sz="1200" dirty="0">
                <a:solidFill>
                  <a:srgbClr val="212121"/>
                </a:solidFill>
                <a:highlight>
                  <a:srgbClr val="FFFFFF"/>
                </a:highlight>
                <a:latin typeface="Roboto"/>
                <a:ea typeface="Roboto"/>
                <a:cs typeface="Roboto"/>
                <a:sym typeface="Roboto"/>
              </a:rPr>
              <a:t> Med. 2022 Nov;63(5):717-725. </a:t>
            </a:r>
            <a:r>
              <a:rPr lang="en" sz="1200" dirty="0" err="1">
                <a:solidFill>
                  <a:srgbClr val="212121"/>
                </a:solidFill>
                <a:highlight>
                  <a:srgbClr val="FFFFFF"/>
                </a:highlight>
                <a:latin typeface="Roboto"/>
                <a:ea typeface="Roboto"/>
                <a:cs typeface="Roboto"/>
                <a:sym typeface="Roboto"/>
              </a:rPr>
              <a:t>doi</a:t>
            </a:r>
            <a:r>
              <a:rPr lang="en" sz="1200" dirty="0">
                <a:solidFill>
                  <a:srgbClr val="212121"/>
                </a:solidFill>
                <a:highlight>
                  <a:srgbClr val="FFFFFF"/>
                </a:highlight>
                <a:latin typeface="Roboto"/>
                <a:ea typeface="Roboto"/>
                <a:cs typeface="Roboto"/>
                <a:sym typeface="Roboto"/>
              </a:rPr>
              <a:t>: 10.1016/j.amepre.2022.05.006. </a:t>
            </a:r>
            <a:r>
              <a:rPr lang="en" sz="1200" dirty="0" err="1">
                <a:solidFill>
                  <a:srgbClr val="212121"/>
                </a:solidFill>
                <a:highlight>
                  <a:srgbClr val="FFFFFF"/>
                </a:highlight>
                <a:latin typeface="Roboto"/>
                <a:ea typeface="Roboto"/>
                <a:cs typeface="Roboto"/>
                <a:sym typeface="Roboto"/>
              </a:rPr>
              <a:t>Epub</a:t>
            </a:r>
            <a:r>
              <a:rPr lang="en" sz="1200" dirty="0">
                <a:solidFill>
                  <a:srgbClr val="212121"/>
                </a:solidFill>
                <a:highlight>
                  <a:srgbClr val="FFFFFF"/>
                </a:highlight>
                <a:latin typeface="Roboto"/>
                <a:ea typeface="Roboto"/>
                <a:cs typeface="Roboto"/>
                <a:sym typeface="Roboto"/>
              </a:rPr>
              <a:t> 2022 Jul 6. PMID: 35803789; PMCID: PMC9588682.</a:t>
            </a:r>
            <a:endParaRPr sz="1400" dirty="0">
              <a:solidFill>
                <a:schemeClr val="dk1"/>
              </a:solidFill>
              <a:latin typeface="Gill Sans MT" panose="020B0502020104020203" pitchFamily="34" charset="0"/>
              <a:ea typeface="Avenir"/>
              <a:cs typeface="Avenir"/>
              <a:sym typeface="Avenir"/>
            </a:endParaRPr>
          </a:p>
          <a:p>
            <a:pPr marL="457200" lvl="0" indent="-317500" algn="l" rtl="0">
              <a:lnSpc>
                <a:spcPct val="115000"/>
              </a:lnSpc>
              <a:spcBef>
                <a:spcPts val="0"/>
              </a:spcBef>
              <a:spcAft>
                <a:spcPts val="0"/>
              </a:spcAft>
              <a:buClr>
                <a:srgbClr val="5B5B5B"/>
              </a:buClr>
              <a:buSzPts val="1400"/>
              <a:buFont typeface="Avenir"/>
              <a:buChar char="●"/>
            </a:pPr>
            <a:r>
              <a:rPr lang="en" sz="1400" dirty="0">
                <a:solidFill>
                  <a:srgbClr val="5B5B5B"/>
                </a:solidFill>
                <a:latin typeface="Gill Sans MT" panose="020B0502020104020203" pitchFamily="34" charset="0"/>
                <a:ea typeface="Avenir"/>
                <a:cs typeface="Avenir"/>
                <a:sym typeface="Avenir"/>
              </a:rPr>
              <a:t>In California, ZIP codes with white majority residents had higher rates of </a:t>
            </a:r>
            <a:r>
              <a:rPr lang="en" sz="1400" dirty="0" err="1">
                <a:solidFill>
                  <a:srgbClr val="5B5B5B"/>
                </a:solidFill>
                <a:latin typeface="Gill Sans MT" panose="020B0502020104020203" pitchFamily="34" charset="0"/>
                <a:ea typeface="Avenir"/>
                <a:cs typeface="Avenir"/>
                <a:sym typeface="Avenir"/>
              </a:rPr>
              <a:t>bup</a:t>
            </a:r>
            <a:r>
              <a:rPr lang="en" sz="1400" dirty="0">
                <a:solidFill>
                  <a:srgbClr val="5B5B5B"/>
                </a:solidFill>
                <a:latin typeface="Gill Sans MT" panose="020B0502020104020203" pitchFamily="34" charset="0"/>
                <a:ea typeface="Avenir"/>
                <a:cs typeface="Avenir"/>
                <a:sym typeface="Avenir"/>
              </a:rPr>
              <a:t> prescriptions compared to ZIP codes with more racially diverse populations.</a:t>
            </a:r>
            <a:endParaRPr sz="1400" dirty="0">
              <a:solidFill>
                <a:srgbClr val="5B5B5B"/>
              </a:solidFill>
              <a:latin typeface="Gill Sans MT" panose="020B0502020104020203" pitchFamily="34" charset="0"/>
              <a:ea typeface="Avenir"/>
              <a:cs typeface="Avenir"/>
              <a:sym typeface="Avenir"/>
            </a:endParaRPr>
          </a:p>
          <a:p>
            <a:pPr marL="457200" lvl="0" indent="-317500" algn="l" rtl="0">
              <a:lnSpc>
                <a:spcPct val="115000"/>
              </a:lnSpc>
              <a:spcBef>
                <a:spcPts val="1000"/>
              </a:spcBef>
              <a:spcAft>
                <a:spcPts val="0"/>
              </a:spcAft>
              <a:buClr>
                <a:srgbClr val="5B5B5B"/>
              </a:buClr>
              <a:buSzPts val="1400"/>
              <a:buFont typeface="Avenir"/>
              <a:buChar char="●"/>
            </a:pPr>
            <a:r>
              <a:rPr lang="en" sz="1400" dirty="0">
                <a:solidFill>
                  <a:srgbClr val="5B5B5B"/>
                </a:solidFill>
                <a:latin typeface="Gill Sans MT" panose="020B0502020104020203" pitchFamily="34" charset="0"/>
                <a:ea typeface="Avenir"/>
                <a:cs typeface="Avenir"/>
                <a:sym typeface="Avenir"/>
              </a:rPr>
              <a:t>The ED is an opportunity to address racial inequities in treatment initiation</a:t>
            </a:r>
            <a:endParaRPr sz="1400" dirty="0">
              <a:solidFill>
                <a:schemeClr val="dk1"/>
              </a:solidFill>
              <a:latin typeface="Gill Sans MT" panose="020B0502020104020203" pitchFamily="34" charset="0"/>
              <a:ea typeface="Avenir"/>
              <a:cs typeface="Avenir"/>
              <a:sym typeface="Avenir"/>
            </a:endParaRPr>
          </a:p>
          <a:p>
            <a:pPr marL="0" lvl="0" indent="0" algn="l" rtl="0">
              <a:spcBef>
                <a:spcPts val="10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5c84bfffa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25c84bfffa5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828713ac9a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828713ac9a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CA bridge works to implement low barrier addiction treatment with buprenorphine, connection and linkage to care using patient navigators, and cultivating a culture of harm reduction both through their education with front line providers, but also through provision of harm reduction education and services, including naloxone distribution.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48eb0608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48eb0608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lnSpc>
                <a:spcPct val="115000"/>
              </a:lnSpc>
              <a:spcBef>
                <a:spcPts val="0"/>
              </a:spcBef>
              <a:spcAft>
                <a:spcPts val="0"/>
              </a:spcAft>
              <a:buClr>
                <a:srgbClr val="4E8FC9"/>
              </a:buClr>
              <a:buSzPts val="1920"/>
              <a:buChar char="•"/>
            </a:pPr>
            <a:r>
              <a:rPr lang="en" sz="1600" dirty="0">
                <a:solidFill>
                  <a:srgbClr val="5B5B5B"/>
                </a:solidFill>
                <a:latin typeface="Gill Sans MT" panose="020B0502020104020203" pitchFamily="34" charset="0"/>
                <a:ea typeface="Avenir"/>
                <a:cs typeface="Avenir"/>
                <a:sym typeface="Avenir"/>
              </a:rPr>
              <a:t>The bridge model was developed in a 2016 pilot funded by The California Health Care Foundation</a:t>
            </a:r>
            <a:endParaRPr sz="1600" dirty="0">
              <a:solidFill>
                <a:srgbClr val="5B5B5B"/>
              </a:solidFill>
              <a:latin typeface="Gill Sans MT" panose="020B0502020104020203" pitchFamily="34" charset="0"/>
              <a:ea typeface="Avenir"/>
              <a:cs typeface="Avenir"/>
              <a:sym typeface="Avenir"/>
            </a:endParaRPr>
          </a:p>
          <a:p>
            <a:pPr marL="228600" lvl="0" indent="-228600" algn="l" rtl="0">
              <a:lnSpc>
                <a:spcPct val="115000"/>
              </a:lnSpc>
              <a:spcBef>
                <a:spcPts val="0"/>
              </a:spcBef>
              <a:spcAft>
                <a:spcPts val="0"/>
              </a:spcAft>
              <a:buClr>
                <a:srgbClr val="4E8FC9"/>
              </a:buClr>
              <a:buSzPts val="1920"/>
              <a:buChar char="•"/>
            </a:pPr>
            <a:r>
              <a:rPr lang="en" sz="1600" dirty="0">
                <a:solidFill>
                  <a:srgbClr val="5B5B5B"/>
                </a:solidFill>
                <a:latin typeface="Gill Sans MT" panose="020B0502020104020203" pitchFamily="34" charset="0"/>
                <a:ea typeface="Avenir"/>
                <a:cs typeface="Avenir"/>
                <a:sym typeface="Avenir"/>
              </a:rPr>
              <a:t>With support of the Public Health Institute and federal funding, bridge was expanded in 3 rounds,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
        <p:cNvGrpSpPr/>
        <p:nvPr/>
      </p:nvGrpSpPr>
      <p:grpSpPr>
        <a:xfrm>
          <a:off x="0" y="0"/>
          <a:ext cx="0" cy="0"/>
          <a:chOff x="0" y="0"/>
          <a:chExt cx="0" cy="0"/>
        </a:xfrm>
      </p:grpSpPr>
      <p:sp>
        <p:nvSpPr>
          <p:cNvPr id="7" name="Google Shape;7;p2"/>
          <p:cNvSpPr txBox="1">
            <a:spLocks noGrp="1"/>
          </p:cNvSpPr>
          <p:nvPr>
            <p:ph type="title"/>
          </p:nvPr>
        </p:nvSpPr>
        <p:spPr>
          <a:xfrm>
            <a:off x="497450" y="1394700"/>
            <a:ext cx="6367800" cy="2354100"/>
          </a:xfrm>
          <a:prstGeom prst="rect">
            <a:avLst/>
          </a:prstGeom>
          <a:solidFill>
            <a:srgbClr val="FFFFFF"/>
          </a:solid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56D21"/>
              </a:buClr>
              <a:buSzPts val="6000"/>
              <a:buFont typeface="Arial"/>
              <a:buChar char="●"/>
              <a:defRPr sz="6000" b="0" i="0" u="none" strike="noStrike" cap="none">
                <a:solidFill>
                  <a:srgbClr val="F56D21"/>
                </a:solidFill>
                <a:latin typeface="Arial"/>
                <a:ea typeface="Arial"/>
                <a:cs typeface="Arial"/>
                <a:sym typeface="Arial"/>
              </a:defRPr>
            </a:lvl1pPr>
            <a:lvl2pPr marR="0" lvl="1"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43"/>
        <p:cNvGrpSpPr/>
        <p:nvPr/>
      </p:nvGrpSpPr>
      <p:grpSpPr>
        <a:xfrm>
          <a:off x="0" y="0"/>
          <a:ext cx="0" cy="0"/>
          <a:chOff x="0" y="0"/>
          <a:chExt cx="0" cy="0"/>
        </a:xfrm>
      </p:grpSpPr>
      <p:sp>
        <p:nvSpPr>
          <p:cNvPr id="44" name="Google Shape;44;p12"/>
          <p:cNvSpPr txBox="1">
            <a:spLocks noGrp="1"/>
          </p:cNvSpPr>
          <p:nvPr>
            <p:ph type="ctrTitle"/>
          </p:nvPr>
        </p:nvSpPr>
        <p:spPr>
          <a:xfrm>
            <a:off x="311700" y="1122450"/>
            <a:ext cx="8520600" cy="1053000"/>
          </a:xfrm>
          <a:prstGeom prst="rect">
            <a:avLst/>
          </a:prstGeom>
          <a:noFill/>
        </p:spPr>
        <p:txBody>
          <a:bodyPr spcFirstLastPara="1" wrap="square" lIns="91425" tIns="91425" rIns="91425" bIns="91425" anchor="b" anchorCtr="0">
            <a:noAutofit/>
          </a:bodyPr>
          <a:lstStyle>
            <a:lvl1pPr lvl="0" algn="r" rtl="0">
              <a:spcBef>
                <a:spcPts val="0"/>
              </a:spcBef>
              <a:spcAft>
                <a:spcPts val="0"/>
              </a:spcAft>
              <a:buClr>
                <a:srgbClr val="585858"/>
              </a:buClr>
              <a:buSzPts val="4800"/>
              <a:buNone/>
              <a:defRPr sz="4800">
                <a:solidFill>
                  <a:srgbClr val="585858"/>
                </a:solidFill>
                <a:latin typeface="Gill Sans MT" panose="020B0502020104020203"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45" name="Google Shape;45;p12"/>
          <p:cNvSpPr txBox="1">
            <a:spLocks noGrp="1"/>
          </p:cNvSpPr>
          <p:nvPr>
            <p:ph type="subTitle" idx="1"/>
          </p:nvPr>
        </p:nvSpPr>
        <p:spPr>
          <a:xfrm>
            <a:off x="311700" y="2175450"/>
            <a:ext cx="8520600" cy="7926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Clr>
                <a:srgbClr val="565A5C"/>
              </a:buClr>
              <a:buSzPts val="2800"/>
              <a:buNone/>
              <a:defRPr sz="2800">
                <a:solidFill>
                  <a:srgbClr val="565A5C"/>
                </a:solidFill>
                <a:latin typeface="Gill Sans MT" panose="020B0502020104020203" pitchFamily="34"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cxnSp>
        <p:nvCxnSpPr>
          <p:cNvPr id="46" name="Google Shape;46;p12"/>
          <p:cNvCxnSpPr/>
          <p:nvPr/>
        </p:nvCxnSpPr>
        <p:spPr>
          <a:xfrm>
            <a:off x="6442200" y="3096950"/>
            <a:ext cx="2390100" cy="7200"/>
          </a:xfrm>
          <a:prstGeom prst="straightConnector1">
            <a:avLst/>
          </a:prstGeom>
          <a:noFill/>
          <a:ln w="38100" cap="flat" cmpd="sng">
            <a:solidFill>
              <a:srgbClr val="00B3E8"/>
            </a:solidFill>
            <a:prstDash val="solid"/>
            <a:round/>
            <a:headEnd type="none" w="med" len="med"/>
            <a:tailEnd type="none" w="med" len="med"/>
          </a:ln>
        </p:spPr>
      </p:cxnSp>
      <p:pic>
        <p:nvPicPr>
          <p:cNvPr id="47" name="Google Shape;47;p12"/>
          <p:cNvPicPr preferRelativeResize="0"/>
          <p:nvPr/>
        </p:nvPicPr>
        <p:blipFill rotWithShape="1">
          <a:blip r:embed="rId2">
            <a:alphaModFix/>
          </a:blip>
          <a:srcRect l="10274" t="18962" r="10755"/>
          <a:stretch/>
        </p:blipFill>
        <p:spPr>
          <a:xfrm>
            <a:off x="6826500" y="3475225"/>
            <a:ext cx="2005803" cy="13556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56D21"/>
        </a:solidFill>
        <a:effectLst/>
      </p:bgPr>
    </p:bg>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latin typeface="Gill Sans MT" panose="020B0502020104020203"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65A5C"/>
              </a:buClr>
              <a:buSzPts val="3600"/>
              <a:buNone/>
              <a:defRPr>
                <a:solidFill>
                  <a:srgbClr val="565A5C"/>
                </a:solidFill>
                <a:latin typeface="Gill Sans MT" panose="020B0502020104020203"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2" name="Google Shape;5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565A5C"/>
              </a:buClr>
              <a:buSzPts val="1800"/>
              <a:buChar char="●"/>
              <a:defRPr>
                <a:solidFill>
                  <a:srgbClr val="565A5C"/>
                </a:solidFill>
                <a:latin typeface="Gill Sans MT" panose="020B0502020104020203" pitchFamily="34" charset="0"/>
              </a:defRPr>
            </a:lvl1pPr>
            <a:lvl2pPr marL="914400" lvl="1" indent="-317500" rtl="0">
              <a:spcBef>
                <a:spcPts val="1600"/>
              </a:spcBef>
              <a:spcAft>
                <a:spcPts val="0"/>
              </a:spcAft>
              <a:buClr>
                <a:srgbClr val="565A5C"/>
              </a:buClr>
              <a:buSzPts val="1400"/>
              <a:buChar char="○"/>
              <a:defRPr>
                <a:solidFill>
                  <a:srgbClr val="565A5C"/>
                </a:solidFill>
              </a:defRPr>
            </a:lvl2pPr>
            <a:lvl3pPr marL="1371600" lvl="2" indent="-317500" rtl="0">
              <a:spcBef>
                <a:spcPts val="1600"/>
              </a:spcBef>
              <a:spcAft>
                <a:spcPts val="0"/>
              </a:spcAft>
              <a:buClr>
                <a:srgbClr val="565A5C"/>
              </a:buClr>
              <a:buSzPts val="1400"/>
              <a:buChar char="■"/>
              <a:defRPr>
                <a:solidFill>
                  <a:srgbClr val="565A5C"/>
                </a:solidFill>
              </a:defRPr>
            </a:lvl3pPr>
            <a:lvl4pPr marL="1828800" lvl="3" indent="-317500" rtl="0">
              <a:spcBef>
                <a:spcPts val="1600"/>
              </a:spcBef>
              <a:spcAft>
                <a:spcPts val="0"/>
              </a:spcAft>
              <a:buClr>
                <a:srgbClr val="565A5C"/>
              </a:buClr>
              <a:buSzPts val="1400"/>
              <a:buChar char="●"/>
              <a:defRPr>
                <a:solidFill>
                  <a:srgbClr val="565A5C"/>
                </a:solidFill>
              </a:defRPr>
            </a:lvl4pPr>
            <a:lvl5pPr marL="2286000" lvl="4" indent="-317500" rtl="0">
              <a:spcBef>
                <a:spcPts val="1600"/>
              </a:spcBef>
              <a:spcAft>
                <a:spcPts val="0"/>
              </a:spcAft>
              <a:buClr>
                <a:srgbClr val="565A5C"/>
              </a:buClr>
              <a:buSzPts val="1400"/>
              <a:buChar char="○"/>
              <a:defRPr>
                <a:solidFill>
                  <a:srgbClr val="565A5C"/>
                </a:solidFill>
              </a:defRPr>
            </a:lvl5pPr>
            <a:lvl6pPr marL="2743200" lvl="5" indent="-317500" rtl="0">
              <a:spcBef>
                <a:spcPts val="1600"/>
              </a:spcBef>
              <a:spcAft>
                <a:spcPts val="0"/>
              </a:spcAft>
              <a:buClr>
                <a:srgbClr val="565A5C"/>
              </a:buClr>
              <a:buSzPts val="1400"/>
              <a:buChar char="■"/>
              <a:defRPr>
                <a:solidFill>
                  <a:srgbClr val="565A5C"/>
                </a:solidFill>
              </a:defRPr>
            </a:lvl6pPr>
            <a:lvl7pPr marL="3200400" lvl="6" indent="-317500" rtl="0">
              <a:spcBef>
                <a:spcPts val="1600"/>
              </a:spcBef>
              <a:spcAft>
                <a:spcPts val="0"/>
              </a:spcAft>
              <a:buClr>
                <a:srgbClr val="565A5C"/>
              </a:buClr>
              <a:buSzPts val="1400"/>
              <a:buChar char="●"/>
              <a:defRPr>
                <a:solidFill>
                  <a:srgbClr val="565A5C"/>
                </a:solidFill>
              </a:defRPr>
            </a:lvl7pPr>
            <a:lvl8pPr marL="3657600" lvl="7" indent="-317500" rtl="0">
              <a:spcBef>
                <a:spcPts val="1600"/>
              </a:spcBef>
              <a:spcAft>
                <a:spcPts val="0"/>
              </a:spcAft>
              <a:buClr>
                <a:srgbClr val="565A5C"/>
              </a:buClr>
              <a:buSzPts val="1400"/>
              <a:buChar char="○"/>
              <a:defRPr>
                <a:solidFill>
                  <a:srgbClr val="565A5C"/>
                </a:solidFill>
              </a:defRPr>
            </a:lvl8pPr>
            <a:lvl9pPr marL="4114800" lvl="8" indent="-317500" rtl="0">
              <a:spcBef>
                <a:spcPts val="1600"/>
              </a:spcBef>
              <a:spcAft>
                <a:spcPts val="1600"/>
              </a:spcAft>
              <a:buClr>
                <a:srgbClr val="565A5C"/>
              </a:buClr>
              <a:buSzPts val="1400"/>
              <a:buChar char="■"/>
              <a:defRPr>
                <a:solidFill>
                  <a:srgbClr val="565A5C"/>
                </a:solidFill>
              </a:defRPr>
            </a:lvl9pPr>
          </a:lstStyle>
          <a:p>
            <a:endParaRPr dirty="0"/>
          </a:p>
        </p:txBody>
      </p:sp>
      <p:cxnSp>
        <p:nvCxnSpPr>
          <p:cNvPr id="53" name="Google Shape;53;p14"/>
          <p:cNvCxnSpPr/>
          <p:nvPr/>
        </p:nvCxnSpPr>
        <p:spPr>
          <a:xfrm>
            <a:off x="311700" y="1152475"/>
            <a:ext cx="2390100" cy="7200"/>
          </a:xfrm>
          <a:prstGeom prst="straightConnector1">
            <a:avLst/>
          </a:prstGeom>
          <a:noFill/>
          <a:ln w="38100" cap="flat" cmpd="sng">
            <a:solidFill>
              <a:srgbClr val="F56D2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a:solidFill>
                  <a:schemeClr val="dk2"/>
                </a:solidFill>
                <a:latin typeface="Gill Sans MT" panose="020B0502020104020203"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56" name="Google Shape;56;p15"/>
          <p:cNvSpPr txBox="1">
            <a:spLocks noGrp="1"/>
          </p:cNvSpPr>
          <p:nvPr>
            <p:ph type="body" idx="1"/>
          </p:nvPr>
        </p:nvSpPr>
        <p:spPr>
          <a:xfrm>
            <a:off x="311700" y="1280725"/>
            <a:ext cx="3999900" cy="3288000"/>
          </a:xfrm>
          <a:prstGeom prst="rect">
            <a:avLst/>
          </a:prstGeom>
          <a:solidFill>
            <a:srgbClr val="F3F3F3"/>
          </a:solidFill>
          <a:ln w="9525" cap="flat" cmpd="sng">
            <a:solidFill>
              <a:srgbClr val="00B3E8"/>
            </a:solidFill>
            <a:prstDash val="solid"/>
            <a:round/>
            <a:headEnd type="none" w="sm" len="sm"/>
            <a:tailEnd type="none" w="sm" len="sm"/>
          </a:ln>
        </p:spPr>
        <p:txBody>
          <a:bodyPr spcFirstLastPara="1" wrap="square" lIns="91425" tIns="91425" rIns="91425" bIns="91425" anchor="t" anchorCtr="0">
            <a:noAutofit/>
          </a:bodyPr>
          <a:lstStyle>
            <a:lvl1pPr marL="457200" lvl="0" indent="-317500" rtl="0">
              <a:spcBef>
                <a:spcPts val="0"/>
              </a:spcBef>
              <a:spcAft>
                <a:spcPts val="0"/>
              </a:spcAft>
              <a:buClr>
                <a:srgbClr val="565A5C"/>
              </a:buClr>
              <a:buSzPts val="1400"/>
              <a:buChar char="●"/>
              <a:defRPr sz="1400">
                <a:solidFill>
                  <a:srgbClr val="565A5C"/>
                </a:solidFill>
                <a:latin typeface="Gill Sans MT" panose="020B0502020104020203" pitchFamily="34" charset="0"/>
              </a:defRPr>
            </a:lvl1pPr>
            <a:lvl2pPr marL="914400" lvl="1" indent="-304800" rtl="0">
              <a:spcBef>
                <a:spcPts val="1600"/>
              </a:spcBef>
              <a:spcAft>
                <a:spcPts val="0"/>
              </a:spcAft>
              <a:buClr>
                <a:srgbClr val="565A5C"/>
              </a:buClr>
              <a:buSzPts val="1200"/>
              <a:buChar char="○"/>
              <a:defRPr sz="1200">
                <a:solidFill>
                  <a:srgbClr val="565A5C"/>
                </a:solidFill>
              </a:defRPr>
            </a:lvl2pPr>
            <a:lvl3pPr marL="1371600" lvl="2" indent="-304800" rtl="0">
              <a:spcBef>
                <a:spcPts val="1600"/>
              </a:spcBef>
              <a:spcAft>
                <a:spcPts val="0"/>
              </a:spcAft>
              <a:buClr>
                <a:srgbClr val="565A5C"/>
              </a:buClr>
              <a:buSzPts val="1200"/>
              <a:buChar char="■"/>
              <a:defRPr sz="1200">
                <a:solidFill>
                  <a:srgbClr val="565A5C"/>
                </a:solidFill>
              </a:defRPr>
            </a:lvl3pPr>
            <a:lvl4pPr marL="1828800" lvl="3" indent="-304800" rtl="0">
              <a:spcBef>
                <a:spcPts val="1600"/>
              </a:spcBef>
              <a:spcAft>
                <a:spcPts val="0"/>
              </a:spcAft>
              <a:buClr>
                <a:srgbClr val="565A5C"/>
              </a:buClr>
              <a:buSzPts val="1200"/>
              <a:buChar char="●"/>
              <a:defRPr sz="1200">
                <a:solidFill>
                  <a:srgbClr val="565A5C"/>
                </a:solidFill>
              </a:defRPr>
            </a:lvl4pPr>
            <a:lvl5pPr marL="2286000" lvl="4" indent="-304800" rtl="0">
              <a:spcBef>
                <a:spcPts val="1600"/>
              </a:spcBef>
              <a:spcAft>
                <a:spcPts val="0"/>
              </a:spcAft>
              <a:buClr>
                <a:srgbClr val="565A5C"/>
              </a:buClr>
              <a:buSzPts val="1200"/>
              <a:buChar char="○"/>
              <a:defRPr sz="1200">
                <a:solidFill>
                  <a:srgbClr val="565A5C"/>
                </a:solidFill>
              </a:defRPr>
            </a:lvl5pPr>
            <a:lvl6pPr marL="2743200" lvl="5" indent="-304800" rtl="0">
              <a:spcBef>
                <a:spcPts val="1600"/>
              </a:spcBef>
              <a:spcAft>
                <a:spcPts val="0"/>
              </a:spcAft>
              <a:buClr>
                <a:srgbClr val="565A5C"/>
              </a:buClr>
              <a:buSzPts val="1200"/>
              <a:buChar char="■"/>
              <a:defRPr sz="1200">
                <a:solidFill>
                  <a:srgbClr val="565A5C"/>
                </a:solidFill>
              </a:defRPr>
            </a:lvl6pPr>
            <a:lvl7pPr marL="3200400" lvl="6" indent="-304800" rtl="0">
              <a:spcBef>
                <a:spcPts val="1600"/>
              </a:spcBef>
              <a:spcAft>
                <a:spcPts val="0"/>
              </a:spcAft>
              <a:buClr>
                <a:srgbClr val="565A5C"/>
              </a:buClr>
              <a:buSzPts val="1200"/>
              <a:buChar char="●"/>
              <a:defRPr sz="1200">
                <a:solidFill>
                  <a:srgbClr val="565A5C"/>
                </a:solidFill>
              </a:defRPr>
            </a:lvl7pPr>
            <a:lvl8pPr marL="3657600" lvl="7" indent="-304800" rtl="0">
              <a:spcBef>
                <a:spcPts val="1600"/>
              </a:spcBef>
              <a:spcAft>
                <a:spcPts val="0"/>
              </a:spcAft>
              <a:buClr>
                <a:srgbClr val="565A5C"/>
              </a:buClr>
              <a:buSzPts val="1200"/>
              <a:buChar char="○"/>
              <a:defRPr sz="1200">
                <a:solidFill>
                  <a:srgbClr val="565A5C"/>
                </a:solidFill>
              </a:defRPr>
            </a:lvl8pPr>
            <a:lvl9pPr marL="4114800" lvl="8" indent="-304800" rtl="0">
              <a:spcBef>
                <a:spcPts val="1600"/>
              </a:spcBef>
              <a:spcAft>
                <a:spcPts val="1600"/>
              </a:spcAft>
              <a:buClr>
                <a:srgbClr val="565A5C"/>
              </a:buClr>
              <a:buSzPts val="1200"/>
              <a:buChar char="■"/>
              <a:defRPr sz="1200">
                <a:solidFill>
                  <a:srgbClr val="565A5C"/>
                </a:solidFill>
              </a:defRPr>
            </a:lvl9pPr>
          </a:lstStyle>
          <a:p>
            <a:endParaRPr dirty="0"/>
          </a:p>
        </p:txBody>
      </p:sp>
      <p:sp>
        <p:nvSpPr>
          <p:cNvPr id="57" name="Google Shape;57;p15"/>
          <p:cNvSpPr txBox="1">
            <a:spLocks noGrp="1"/>
          </p:cNvSpPr>
          <p:nvPr>
            <p:ph type="body" idx="2"/>
          </p:nvPr>
        </p:nvSpPr>
        <p:spPr>
          <a:xfrm>
            <a:off x="4832400" y="1280875"/>
            <a:ext cx="3999900" cy="3288000"/>
          </a:xfrm>
          <a:prstGeom prst="rect">
            <a:avLst/>
          </a:prstGeom>
          <a:solidFill>
            <a:srgbClr val="F3F3F3"/>
          </a:solidFill>
          <a:ln w="9525" cap="flat" cmpd="sng">
            <a:solidFill>
              <a:srgbClr val="00B3E8"/>
            </a:solidFill>
            <a:prstDash val="solid"/>
            <a:round/>
            <a:headEnd type="none" w="sm" len="sm"/>
            <a:tailEnd type="none" w="sm" len="sm"/>
          </a:ln>
        </p:spPr>
        <p:txBody>
          <a:bodyPr spcFirstLastPara="1" wrap="square" lIns="91425" tIns="91425" rIns="91425" bIns="91425" anchor="t" anchorCtr="0">
            <a:noAutofit/>
          </a:bodyPr>
          <a:lstStyle>
            <a:lvl1pPr marL="457200" lvl="0" indent="-317500" rtl="0">
              <a:spcBef>
                <a:spcPts val="0"/>
              </a:spcBef>
              <a:spcAft>
                <a:spcPts val="0"/>
              </a:spcAft>
              <a:buClr>
                <a:srgbClr val="565A5C"/>
              </a:buClr>
              <a:buSzPts val="1400"/>
              <a:buChar char="●"/>
              <a:defRPr sz="1400">
                <a:solidFill>
                  <a:srgbClr val="565A5C"/>
                </a:solidFill>
                <a:latin typeface="Gill Sans MT" panose="020B0502020104020203" pitchFamily="34" charset="0"/>
              </a:defRPr>
            </a:lvl1pPr>
            <a:lvl2pPr marL="914400" lvl="1" indent="-304800" rtl="0">
              <a:spcBef>
                <a:spcPts val="1600"/>
              </a:spcBef>
              <a:spcAft>
                <a:spcPts val="0"/>
              </a:spcAft>
              <a:buClr>
                <a:srgbClr val="565A5C"/>
              </a:buClr>
              <a:buSzPts val="1200"/>
              <a:buChar char="○"/>
              <a:defRPr sz="1200">
                <a:solidFill>
                  <a:srgbClr val="565A5C"/>
                </a:solidFill>
              </a:defRPr>
            </a:lvl2pPr>
            <a:lvl3pPr marL="1371600" lvl="2" indent="-304800" rtl="0">
              <a:spcBef>
                <a:spcPts val="1600"/>
              </a:spcBef>
              <a:spcAft>
                <a:spcPts val="0"/>
              </a:spcAft>
              <a:buClr>
                <a:srgbClr val="565A5C"/>
              </a:buClr>
              <a:buSzPts val="1200"/>
              <a:buChar char="■"/>
              <a:defRPr sz="1200">
                <a:solidFill>
                  <a:srgbClr val="565A5C"/>
                </a:solidFill>
              </a:defRPr>
            </a:lvl3pPr>
            <a:lvl4pPr marL="1828800" lvl="3" indent="-304800" rtl="0">
              <a:spcBef>
                <a:spcPts val="1600"/>
              </a:spcBef>
              <a:spcAft>
                <a:spcPts val="0"/>
              </a:spcAft>
              <a:buClr>
                <a:srgbClr val="565A5C"/>
              </a:buClr>
              <a:buSzPts val="1200"/>
              <a:buChar char="●"/>
              <a:defRPr sz="1200">
                <a:solidFill>
                  <a:srgbClr val="565A5C"/>
                </a:solidFill>
              </a:defRPr>
            </a:lvl4pPr>
            <a:lvl5pPr marL="2286000" lvl="4" indent="-304800" rtl="0">
              <a:spcBef>
                <a:spcPts val="1600"/>
              </a:spcBef>
              <a:spcAft>
                <a:spcPts val="0"/>
              </a:spcAft>
              <a:buClr>
                <a:srgbClr val="565A5C"/>
              </a:buClr>
              <a:buSzPts val="1200"/>
              <a:buChar char="○"/>
              <a:defRPr sz="1200">
                <a:solidFill>
                  <a:srgbClr val="565A5C"/>
                </a:solidFill>
              </a:defRPr>
            </a:lvl5pPr>
            <a:lvl6pPr marL="2743200" lvl="5" indent="-304800" rtl="0">
              <a:spcBef>
                <a:spcPts val="1600"/>
              </a:spcBef>
              <a:spcAft>
                <a:spcPts val="0"/>
              </a:spcAft>
              <a:buClr>
                <a:srgbClr val="565A5C"/>
              </a:buClr>
              <a:buSzPts val="1200"/>
              <a:buChar char="■"/>
              <a:defRPr sz="1200">
                <a:solidFill>
                  <a:srgbClr val="565A5C"/>
                </a:solidFill>
              </a:defRPr>
            </a:lvl6pPr>
            <a:lvl7pPr marL="3200400" lvl="6" indent="-304800" rtl="0">
              <a:spcBef>
                <a:spcPts val="1600"/>
              </a:spcBef>
              <a:spcAft>
                <a:spcPts val="0"/>
              </a:spcAft>
              <a:buClr>
                <a:srgbClr val="565A5C"/>
              </a:buClr>
              <a:buSzPts val="1200"/>
              <a:buChar char="●"/>
              <a:defRPr sz="1200">
                <a:solidFill>
                  <a:srgbClr val="565A5C"/>
                </a:solidFill>
              </a:defRPr>
            </a:lvl7pPr>
            <a:lvl8pPr marL="3657600" lvl="7" indent="-304800" rtl="0">
              <a:spcBef>
                <a:spcPts val="1600"/>
              </a:spcBef>
              <a:spcAft>
                <a:spcPts val="0"/>
              </a:spcAft>
              <a:buClr>
                <a:srgbClr val="565A5C"/>
              </a:buClr>
              <a:buSzPts val="1200"/>
              <a:buChar char="○"/>
              <a:defRPr sz="1200">
                <a:solidFill>
                  <a:srgbClr val="565A5C"/>
                </a:solidFill>
              </a:defRPr>
            </a:lvl8pPr>
            <a:lvl9pPr marL="4114800" lvl="8" indent="-304800" rtl="0">
              <a:spcBef>
                <a:spcPts val="1600"/>
              </a:spcBef>
              <a:spcAft>
                <a:spcPts val="1600"/>
              </a:spcAft>
              <a:buClr>
                <a:srgbClr val="565A5C"/>
              </a:buClr>
              <a:buSzPts val="1200"/>
              <a:buChar char="■"/>
              <a:defRPr sz="1200">
                <a:solidFill>
                  <a:srgbClr val="565A5C"/>
                </a:solidFill>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11700" y="282725"/>
            <a:ext cx="8542200" cy="1022100"/>
          </a:xfrm>
          <a:prstGeom prst="rect">
            <a:avLst/>
          </a:prstGeom>
          <a:solidFill>
            <a:srgbClr val="00B3E8"/>
          </a:solidFill>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a:solidFill>
                  <a:srgbClr val="FFFFFF"/>
                </a:solidFill>
                <a:latin typeface="Gill Sans MT" panose="020B0502020104020203"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1 1 1">
  <p:cSld name="ONE_COLUMN_TEXT_1_1_1">
    <p:spTree>
      <p:nvGrpSpPr>
        <p:cNvPr id="1" name="Shape 60"/>
        <p:cNvGrpSpPr/>
        <p:nvPr/>
      </p:nvGrpSpPr>
      <p:grpSpPr>
        <a:xfrm>
          <a:off x="0" y="0"/>
          <a:ext cx="0" cy="0"/>
          <a:chOff x="0" y="0"/>
          <a:chExt cx="0" cy="0"/>
        </a:xfrm>
      </p:grpSpPr>
      <p:pic>
        <p:nvPicPr>
          <p:cNvPr id="61" name="Google Shape;61;p1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2" name="Google Shape;62;p17"/>
          <p:cNvSpPr txBox="1">
            <a:spLocks noGrp="1"/>
          </p:cNvSpPr>
          <p:nvPr>
            <p:ph type="title"/>
          </p:nvPr>
        </p:nvSpPr>
        <p:spPr>
          <a:xfrm>
            <a:off x="311700" y="555600"/>
            <a:ext cx="8463300" cy="755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a:solidFill>
                  <a:srgbClr val="FFFFFF"/>
                </a:solidFill>
                <a:latin typeface="Gill Sans MT" panose="020B0502020104020203"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63" name="Google Shape;63;p17"/>
          <p:cNvSpPr txBox="1">
            <a:spLocks noGrp="1"/>
          </p:cNvSpPr>
          <p:nvPr>
            <p:ph type="body" idx="1"/>
          </p:nvPr>
        </p:nvSpPr>
        <p:spPr>
          <a:xfrm>
            <a:off x="311700" y="1389600"/>
            <a:ext cx="47238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FFFFFF"/>
              </a:buClr>
              <a:buSzPts val="1200"/>
              <a:buChar char="●"/>
              <a:defRPr sz="1200">
                <a:solidFill>
                  <a:srgbClr val="FFFFFF"/>
                </a:solidFill>
                <a:latin typeface="Gill Sans MT" panose="020B0502020104020203" pitchFamily="34" charset="0"/>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497450" y="1394700"/>
            <a:ext cx="6367800" cy="2354100"/>
          </a:xfrm>
          <a:prstGeom prst="rect">
            <a:avLst/>
          </a:prstGeom>
          <a:solidFill>
            <a:srgbClr val="FFFFFF"/>
          </a:solidFill>
        </p:spPr>
        <p:txBody>
          <a:bodyPr spcFirstLastPara="1" wrap="square" lIns="91425" tIns="91425" rIns="91425" bIns="91425" anchor="ctr" anchorCtr="0">
            <a:noAutofit/>
          </a:bodyPr>
          <a:lstStyle>
            <a:lvl1pPr lvl="0" rtl="0">
              <a:spcBef>
                <a:spcPts val="0"/>
              </a:spcBef>
              <a:spcAft>
                <a:spcPts val="0"/>
              </a:spcAft>
              <a:buClr>
                <a:srgbClr val="F56D21"/>
              </a:buClr>
              <a:buSzPts val="6000"/>
              <a:buNone/>
              <a:defRPr sz="6000">
                <a:solidFill>
                  <a:srgbClr val="F56D21"/>
                </a:solidFill>
                <a:latin typeface="Gill Sans MT" panose="020B0502020104020203"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19"/>
          <p:cNvSpPr/>
          <p:nvPr/>
        </p:nvSpPr>
        <p:spPr>
          <a:xfrm>
            <a:off x="4572000" y="-125"/>
            <a:ext cx="4572000" cy="5143500"/>
          </a:xfrm>
          <a:prstGeom prst="rect">
            <a:avLst/>
          </a:prstGeom>
          <a:solidFill>
            <a:srgbClr val="F56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8" name="Google Shape;68;p19"/>
          <p:cNvSpPr txBox="1">
            <a:spLocks noGrp="1"/>
          </p:cNvSpPr>
          <p:nvPr>
            <p:ph type="title"/>
          </p:nvPr>
        </p:nvSpPr>
        <p:spPr>
          <a:xfrm>
            <a:off x="265500" y="373225"/>
            <a:ext cx="4045200" cy="2342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B3E8"/>
              </a:buClr>
              <a:buSzPts val="3600"/>
              <a:buNone/>
              <a:defRPr>
                <a:solidFill>
                  <a:srgbClr val="00B3E8"/>
                </a:solidFill>
                <a:latin typeface="Gill Sans MT" panose="020B0502020104020203"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69" name="Google Shape;69;p19"/>
          <p:cNvSpPr txBox="1">
            <a:spLocks noGrp="1"/>
          </p:cNvSpPr>
          <p:nvPr>
            <p:ph type="subTitle" idx="1"/>
          </p:nvPr>
        </p:nvSpPr>
        <p:spPr>
          <a:xfrm>
            <a:off x="265500" y="1696075"/>
            <a:ext cx="4045200" cy="2342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585858"/>
              </a:buClr>
              <a:buSzPts val="2100"/>
              <a:buNone/>
              <a:defRPr sz="2100">
                <a:solidFill>
                  <a:srgbClr val="585858"/>
                </a:solidFill>
                <a:latin typeface="Gill Sans MT" panose="020B0502020104020203" pitchFamily="34" charset="0"/>
              </a:defRPr>
            </a:lvl1pPr>
            <a:lvl2pPr lvl="1" algn="ctr" rtl="0">
              <a:lnSpc>
                <a:spcPct val="100000"/>
              </a:lnSpc>
              <a:spcBef>
                <a:spcPts val="0"/>
              </a:spcBef>
              <a:spcAft>
                <a:spcPts val="0"/>
              </a:spcAft>
              <a:buClr>
                <a:srgbClr val="7DA2B7"/>
              </a:buClr>
              <a:buSzPts val="2100"/>
              <a:buNone/>
              <a:defRPr sz="2100">
                <a:solidFill>
                  <a:srgbClr val="7DA2B7"/>
                </a:solidFill>
              </a:defRPr>
            </a:lvl2pPr>
            <a:lvl3pPr lvl="2" algn="ctr" rtl="0">
              <a:lnSpc>
                <a:spcPct val="100000"/>
              </a:lnSpc>
              <a:spcBef>
                <a:spcPts val="0"/>
              </a:spcBef>
              <a:spcAft>
                <a:spcPts val="0"/>
              </a:spcAft>
              <a:buClr>
                <a:srgbClr val="7DA2B7"/>
              </a:buClr>
              <a:buSzPts val="2100"/>
              <a:buNone/>
              <a:defRPr sz="2100">
                <a:solidFill>
                  <a:srgbClr val="7DA2B7"/>
                </a:solidFill>
              </a:defRPr>
            </a:lvl3pPr>
            <a:lvl4pPr lvl="3" algn="ctr" rtl="0">
              <a:lnSpc>
                <a:spcPct val="100000"/>
              </a:lnSpc>
              <a:spcBef>
                <a:spcPts val="0"/>
              </a:spcBef>
              <a:spcAft>
                <a:spcPts val="0"/>
              </a:spcAft>
              <a:buClr>
                <a:srgbClr val="7DA2B7"/>
              </a:buClr>
              <a:buSzPts val="2100"/>
              <a:buNone/>
              <a:defRPr sz="2100">
                <a:solidFill>
                  <a:srgbClr val="7DA2B7"/>
                </a:solidFill>
              </a:defRPr>
            </a:lvl4pPr>
            <a:lvl5pPr lvl="4" algn="ctr" rtl="0">
              <a:lnSpc>
                <a:spcPct val="100000"/>
              </a:lnSpc>
              <a:spcBef>
                <a:spcPts val="0"/>
              </a:spcBef>
              <a:spcAft>
                <a:spcPts val="0"/>
              </a:spcAft>
              <a:buClr>
                <a:srgbClr val="7DA2B7"/>
              </a:buClr>
              <a:buSzPts val="2100"/>
              <a:buNone/>
              <a:defRPr sz="2100">
                <a:solidFill>
                  <a:srgbClr val="7DA2B7"/>
                </a:solidFill>
              </a:defRPr>
            </a:lvl5pPr>
            <a:lvl6pPr lvl="5" algn="ctr" rtl="0">
              <a:lnSpc>
                <a:spcPct val="100000"/>
              </a:lnSpc>
              <a:spcBef>
                <a:spcPts val="0"/>
              </a:spcBef>
              <a:spcAft>
                <a:spcPts val="0"/>
              </a:spcAft>
              <a:buClr>
                <a:srgbClr val="7DA2B7"/>
              </a:buClr>
              <a:buSzPts val="2100"/>
              <a:buNone/>
              <a:defRPr sz="2100">
                <a:solidFill>
                  <a:srgbClr val="7DA2B7"/>
                </a:solidFill>
              </a:defRPr>
            </a:lvl6pPr>
            <a:lvl7pPr lvl="6" algn="ctr" rtl="0">
              <a:lnSpc>
                <a:spcPct val="100000"/>
              </a:lnSpc>
              <a:spcBef>
                <a:spcPts val="0"/>
              </a:spcBef>
              <a:spcAft>
                <a:spcPts val="0"/>
              </a:spcAft>
              <a:buClr>
                <a:srgbClr val="7DA2B7"/>
              </a:buClr>
              <a:buSzPts val="2100"/>
              <a:buNone/>
              <a:defRPr sz="2100">
                <a:solidFill>
                  <a:srgbClr val="7DA2B7"/>
                </a:solidFill>
              </a:defRPr>
            </a:lvl7pPr>
            <a:lvl8pPr lvl="7" algn="ctr" rtl="0">
              <a:lnSpc>
                <a:spcPct val="100000"/>
              </a:lnSpc>
              <a:spcBef>
                <a:spcPts val="0"/>
              </a:spcBef>
              <a:spcAft>
                <a:spcPts val="0"/>
              </a:spcAft>
              <a:buClr>
                <a:srgbClr val="7DA2B7"/>
              </a:buClr>
              <a:buSzPts val="2100"/>
              <a:buNone/>
              <a:defRPr sz="2100">
                <a:solidFill>
                  <a:srgbClr val="7DA2B7"/>
                </a:solidFill>
              </a:defRPr>
            </a:lvl8pPr>
            <a:lvl9pPr lvl="8" algn="ctr" rtl="0">
              <a:lnSpc>
                <a:spcPct val="100000"/>
              </a:lnSpc>
              <a:spcBef>
                <a:spcPts val="0"/>
              </a:spcBef>
              <a:spcAft>
                <a:spcPts val="0"/>
              </a:spcAft>
              <a:buClr>
                <a:srgbClr val="7DA2B7"/>
              </a:buClr>
              <a:buSzPts val="2100"/>
              <a:buNone/>
              <a:defRPr sz="2100">
                <a:solidFill>
                  <a:srgbClr val="7DA2B7"/>
                </a:solidFill>
              </a:defRPr>
            </a:lvl9pPr>
          </a:lstStyle>
          <a:p>
            <a:endParaRPr dirty="0"/>
          </a:p>
        </p:txBody>
      </p:sp>
      <p:sp>
        <p:nvSpPr>
          <p:cNvPr id="70" name="Google Shape;70;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rgbClr val="FFFFFF"/>
              </a:buClr>
              <a:buSzPts val="1800"/>
              <a:buChar char="●"/>
              <a:defRPr>
                <a:solidFill>
                  <a:srgbClr val="FFFFFF"/>
                </a:solidFill>
                <a:latin typeface="Gill Sans MT" panose="020B0502020104020203" pitchFamily="34" charset="0"/>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pic>
        <p:nvPicPr>
          <p:cNvPr id="72" name="Google Shape;72;p20"/>
          <p:cNvPicPr preferRelativeResize="0"/>
          <p:nvPr/>
        </p:nvPicPr>
        <p:blipFill rotWithShape="1">
          <a:blip r:embed="rId2">
            <a:alphaModFix/>
          </a:blip>
          <a:srcRect t="6620" b="6611"/>
          <a:stretch/>
        </p:blipFill>
        <p:spPr>
          <a:xfrm>
            <a:off x="277932" y="4151032"/>
            <a:ext cx="1225248" cy="70019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
  <p:cSld name="TITLE_AND_BODY_1">
    <p:spTree>
      <p:nvGrpSpPr>
        <p:cNvPr id="1" name="Shape 73"/>
        <p:cNvGrpSpPr/>
        <p:nvPr/>
      </p:nvGrpSpPr>
      <p:grpSpPr>
        <a:xfrm>
          <a:off x="0" y="0"/>
          <a:ext cx="0" cy="0"/>
          <a:chOff x="0" y="0"/>
          <a:chExt cx="0" cy="0"/>
        </a:xfrm>
      </p:grpSpPr>
      <p:sp>
        <p:nvSpPr>
          <p:cNvPr id="74" name="Google Shape;74;p21"/>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SzPts val="900"/>
              <a:buNone/>
              <a:defRPr sz="900" b="0" i="0" u="none" strike="noStrike" cap="none">
                <a:solidFill>
                  <a:srgbClr val="888888"/>
                </a:solidFill>
                <a:latin typeface="Gill Sans MT" panose="020B0502020104020203" pitchFamily="34" charset="0"/>
                <a:ea typeface="Gill Sans MT" panose="020B0502020104020203" pitchFamily="34" charset="0"/>
                <a:cs typeface="Gill Sans MT" panose="020B0502020104020203" pitchFamily="34" charset="0"/>
                <a:sym typeface="Avenir"/>
              </a:defRPr>
            </a:lvl1pPr>
            <a:lvl2pPr marL="0" marR="0" lvl="1" indent="0" algn="r" rtl="0">
              <a:lnSpc>
                <a:spcPct val="100000"/>
              </a:lnSpc>
              <a:spcBef>
                <a:spcPts val="0"/>
              </a:spcBef>
              <a:spcAft>
                <a:spcPts val="0"/>
              </a:spcAft>
              <a:buSzPts val="900"/>
              <a:buNone/>
              <a:defRPr sz="900" b="0" i="0" u="none" strike="noStrike" cap="none">
                <a:solidFill>
                  <a:srgbClr val="888888"/>
                </a:solidFill>
                <a:latin typeface="Avenir"/>
                <a:ea typeface="Avenir"/>
                <a:cs typeface="Avenir"/>
                <a:sym typeface="Avenir"/>
              </a:defRPr>
            </a:lvl2pPr>
            <a:lvl3pPr marL="0" marR="0" lvl="2" indent="0" algn="r" rtl="0">
              <a:lnSpc>
                <a:spcPct val="100000"/>
              </a:lnSpc>
              <a:spcBef>
                <a:spcPts val="0"/>
              </a:spcBef>
              <a:spcAft>
                <a:spcPts val="0"/>
              </a:spcAft>
              <a:buSzPts val="900"/>
              <a:buNone/>
              <a:defRPr sz="900" b="0" i="0" u="none" strike="noStrike" cap="none">
                <a:solidFill>
                  <a:srgbClr val="888888"/>
                </a:solidFill>
                <a:latin typeface="Avenir"/>
                <a:ea typeface="Avenir"/>
                <a:cs typeface="Avenir"/>
                <a:sym typeface="Avenir"/>
              </a:defRPr>
            </a:lvl3pPr>
            <a:lvl4pPr marL="0" marR="0" lvl="3" indent="0" algn="r" rtl="0">
              <a:lnSpc>
                <a:spcPct val="100000"/>
              </a:lnSpc>
              <a:spcBef>
                <a:spcPts val="0"/>
              </a:spcBef>
              <a:spcAft>
                <a:spcPts val="0"/>
              </a:spcAft>
              <a:buSzPts val="900"/>
              <a:buNone/>
              <a:defRPr sz="900" b="0" i="0" u="none" strike="noStrike" cap="none">
                <a:solidFill>
                  <a:srgbClr val="888888"/>
                </a:solidFill>
                <a:latin typeface="Avenir"/>
                <a:ea typeface="Avenir"/>
                <a:cs typeface="Avenir"/>
                <a:sym typeface="Avenir"/>
              </a:defRPr>
            </a:lvl4pPr>
            <a:lvl5pPr marL="0" marR="0" lvl="4" indent="0" algn="r" rtl="0">
              <a:lnSpc>
                <a:spcPct val="100000"/>
              </a:lnSpc>
              <a:spcBef>
                <a:spcPts val="0"/>
              </a:spcBef>
              <a:spcAft>
                <a:spcPts val="0"/>
              </a:spcAft>
              <a:buSzPts val="900"/>
              <a:buNone/>
              <a:defRPr sz="900" b="0" i="0" u="none" strike="noStrike" cap="none">
                <a:solidFill>
                  <a:srgbClr val="888888"/>
                </a:solidFill>
                <a:latin typeface="Avenir"/>
                <a:ea typeface="Avenir"/>
                <a:cs typeface="Avenir"/>
                <a:sym typeface="Avenir"/>
              </a:defRPr>
            </a:lvl5pPr>
            <a:lvl6pPr marL="0" marR="0" lvl="5" indent="0" algn="r" rtl="0">
              <a:lnSpc>
                <a:spcPct val="100000"/>
              </a:lnSpc>
              <a:spcBef>
                <a:spcPts val="0"/>
              </a:spcBef>
              <a:spcAft>
                <a:spcPts val="0"/>
              </a:spcAft>
              <a:buSzPts val="900"/>
              <a:buNone/>
              <a:defRPr sz="900" b="0" i="0" u="none" strike="noStrike" cap="none">
                <a:solidFill>
                  <a:srgbClr val="888888"/>
                </a:solidFill>
                <a:latin typeface="Avenir"/>
                <a:ea typeface="Avenir"/>
                <a:cs typeface="Avenir"/>
                <a:sym typeface="Avenir"/>
              </a:defRPr>
            </a:lvl6pPr>
            <a:lvl7pPr marL="0" marR="0" lvl="6" indent="0" algn="r" rtl="0">
              <a:lnSpc>
                <a:spcPct val="100000"/>
              </a:lnSpc>
              <a:spcBef>
                <a:spcPts val="0"/>
              </a:spcBef>
              <a:spcAft>
                <a:spcPts val="0"/>
              </a:spcAft>
              <a:buSzPts val="900"/>
              <a:buNone/>
              <a:defRPr sz="900" b="0" i="0" u="none" strike="noStrike" cap="none">
                <a:solidFill>
                  <a:srgbClr val="888888"/>
                </a:solidFill>
                <a:latin typeface="Avenir"/>
                <a:ea typeface="Avenir"/>
                <a:cs typeface="Avenir"/>
                <a:sym typeface="Avenir"/>
              </a:defRPr>
            </a:lvl7pPr>
            <a:lvl8pPr marL="0" marR="0" lvl="7" indent="0" algn="r" rtl="0">
              <a:lnSpc>
                <a:spcPct val="100000"/>
              </a:lnSpc>
              <a:spcBef>
                <a:spcPts val="0"/>
              </a:spcBef>
              <a:spcAft>
                <a:spcPts val="0"/>
              </a:spcAft>
              <a:buSzPts val="900"/>
              <a:buNone/>
              <a:defRPr sz="900" b="0" i="0" u="none" strike="noStrike" cap="none">
                <a:solidFill>
                  <a:srgbClr val="888888"/>
                </a:solidFill>
                <a:latin typeface="Avenir"/>
                <a:ea typeface="Avenir"/>
                <a:cs typeface="Avenir"/>
                <a:sym typeface="Avenir"/>
              </a:defRPr>
            </a:lvl8pPr>
            <a:lvl9pPr marL="0" marR="0" lvl="8" indent="0" algn="r" rtl="0">
              <a:lnSpc>
                <a:spcPct val="100000"/>
              </a:lnSpc>
              <a:spcBef>
                <a:spcPts val="0"/>
              </a:spcBef>
              <a:spcAft>
                <a:spcPts val="0"/>
              </a:spcAft>
              <a:buSzPts val="900"/>
              <a:buNone/>
              <a:defRPr sz="900" b="0" i="0" u="none" strike="noStrike" cap="none">
                <a:solidFill>
                  <a:srgbClr val="888888"/>
                </a:solidFill>
                <a:latin typeface="Avenir"/>
                <a:ea typeface="Avenir"/>
                <a:cs typeface="Avenir"/>
                <a:sym typeface="Avenir"/>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TITLE_AND_BODY_1">
    <p:spTree>
      <p:nvGrpSpPr>
        <p:cNvPr id="1" name="Shape 8"/>
        <p:cNvGrpSpPr/>
        <p:nvPr/>
      </p:nvGrpSpPr>
      <p:grpSpPr>
        <a:xfrm>
          <a:off x="0" y="0"/>
          <a:ext cx="0" cy="0"/>
          <a:chOff x="0" y="0"/>
          <a:chExt cx="0" cy="0"/>
        </a:xfrm>
      </p:grpSpPr>
      <p:sp>
        <p:nvSpPr>
          <p:cNvPr id="9" name="Google Shape;9;p3"/>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MT" panose="020B0502020104020203" pitchFamily="34" charset="0"/>
                <a:ea typeface="Gill Sans MT" panose="020B0502020104020203" pitchFamily="34" charset="0"/>
                <a:cs typeface="Gill Sans MT" panose="020B0502020104020203" pitchFamily="34" charset="0"/>
                <a:sym typeface="Avenir"/>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fld id="{00000000-1234-1234-1234-123412341234}" type="slidenum">
              <a:rPr lang="en" smtClean="0"/>
              <a:pPr/>
              <a:t>‹#›</a:t>
            </a:fld>
            <a:endParaRPr lang="e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b="0" i="0">
                <a:latin typeface="Gill Sans MT" panose="020B0502020104020203" pitchFamily="34" charset="0"/>
                <a:ea typeface="Gill Sans MT" panose="020B0502020104020203" pitchFamily="34" charset="0"/>
                <a:cs typeface="Gill Sans MT" panose="020B0502020104020203" pitchFamily="34" charset="0"/>
                <a:sym typeface="Avenir"/>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77" name="Google Shape;77;p2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565A5C"/>
              </a:buClr>
              <a:buSzPts val="1400"/>
              <a:buChar char="•"/>
              <a:defRPr b="0" i="0">
                <a:solidFill>
                  <a:srgbClr val="565A5C"/>
                </a:solidFill>
                <a:latin typeface="Gill Sans MT" panose="020B0502020104020203" pitchFamily="34" charset="0"/>
                <a:ea typeface="Gill Sans MT" panose="020B0502020104020203" pitchFamily="34" charset="0"/>
                <a:cs typeface="Gill Sans MT" panose="020B0502020104020203" pitchFamily="34" charset="0"/>
                <a:sym typeface="Avenir"/>
              </a:defRPr>
            </a:lvl1pPr>
            <a:lvl2pPr marL="914400" lvl="1" indent="-317500" algn="l" rtl="0">
              <a:lnSpc>
                <a:spcPct val="90000"/>
              </a:lnSpc>
              <a:spcBef>
                <a:spcPts val="400"/>
              </a:spcBef>
              <a:spcAft>
                <a:spcPts val="0"/>
              </a:spcAft>
              <a:buClr>
                <a:srgbClr val="565A5C"/>
              </a:buClr>
              <a:buSzPts val="1400"/>
              <a:buChar char="•"/>
              <a:defRPr>
                <a:solidFill>
                  <a:srgbClr val="565A5C"/>
                </a:solidFill>
              </a:defRPr>
            </a:lvl2pPr>
            <a:lvl3pPr marL="1371600" lvl="2" indent="-317500" algn="l" rtl="0">
              <a:lnSpc>
                <a:spcPct val="90000"/>
              </a:lnSpc>
              <a:spcBef>
                <a:spcPts val="400"/>
              </a:spcBef>
              <a:spcAft>
                <a:spcPts val="0"/>
              </a:spcAft>
              <a:buClr>
                <a:srgbClr val="565A5C"/>
              </a:buClr>
              <a:buSzPts val="1400"/>
              <a:buChar char="•"/>
              <a:defRPr>
                <a:solidFill>
                  <a:srgbClr val="565A5C"/>
                </a:solidFill>
              </a:defRPr>
            </a:lvl3pPr>
            <a:lvl4pPr marL="1828800" lvl="3" indent="-317500" algn="l" rtl="0">
              <a:lnSpc>
                <a:spcPct val="90000"/>
              </a:lnSpc>
              <a:spcBef>
                <a:spcPts val="400"/>
              </a:spcBef>
              <a:spcAft>
                <a:spcPts val="0"/>
              </a:spcAft>
              <a:buClr>
                <a:srgbClr val="565A5C"/>
              </a:buClr>
              <a:buSzPts val="1400"/>
              <a:buChar char="•"/>
              <a:defRPr>
                <a:solidFill>
                  <a:srgbClr val="565A5C"/>
                </a:solidFill>
              </a:defRPr>
            </a:lvl4pPr>
            <a:lvl5pPr marL="2286000" lvl="4" indent="-317500" algn="l" rtl="0">
              <a:lnSpc>
                <a:spcPct val="90000"/>
              </a:lnSpc>
              <a:spcBef>
                <a:spcPts val="400"/>
              </a:spcBef>
              <a:spcAft>
                <a:spcPts val="0"/>
              </a:spcAft>
              <a:buClr>
                <a:srgbClr val="565A5C"/>
              </a:buClr>
              <a:buSzPts val="1400"/>
              <a:buChar char="•"/>
              <a:defRPr>
                <a:solidFill>
                  <a:srgbClr val="565A5C"/>
                </a:solidFill>
              </a:defRPr>
            </a:lvl5pPr>
            <a:lvl6pPr marL="2743200" lvl="5" indent="-317500" algn="l" rtl="0">
              <a:lnSpc>
                <a:spcPct val="90000"/>
              </a:lnSpc>
              <a:spcBef>
                <a:spcPts val="400"/>
              </a:spcBef>
              <a:spcAft>
                <a:spcPts val="0"/>
              </a:spcAft>
              <a:buClr>
                <a:srgbClr val="565A5C"/>
              </a:buClr>
              <a:buSzPts val="1400"/>
              <a:buChar char="•"/>
              <a:defRPr>
                <a:solidFill>
                  <a:srgbClr val="565A5C"/>
                </a:solidFill>
              </a:defRPr>
            </a:lvl6pPr>
            <a:lvl7pPr marL="3200400" lvl="6" indent="-317500" algn="l" rtl="0">
              <a:lnSpc>
                <a:spcPct val="90000"/>
              </a:lnSpc>
              <a:spcBef>
                <a:spcPts val="400"/>
              </a:spcBef>
              <a:spcAft>
                <a:spcPts val="0"/>
              </a:spcAft>
              <a:buClr>
                <a:srgbClr val="565A5C"/>
              </a:buClr>
              <a:buSzPts val="1400"/>
              <a:buChar char="•"/>
              <a:defRPr>
                <a:solidFill>
                  <a:srgbClr val="565A5C"/>
                </a:solidFill>
              </a:defRPr>
            </a:lvl7pPr>
            <a:lvl8pPr marL="3657600" lvl="7" indent="-317500" algn="l" rtl="0">
              <a:lnSpc>
                <a:spcPct val="90000"/>
              </a:lnSpc>
              <a:spcBef>
                <a:spcPts val="400"/>
              </a:spcBef>
              <a:spcAft>
                <a:spcPts val="0"/>
              </a:spcAft>
              <a:buClr>
                <a:srgbClr val="565A5C"/>
              </a:buClr>
              <a:buSzPts val="1400"/>
              <a:buChar char="•"/>
              <a:defRPr>
                <a:solidFill>
                  <a:srgbClr val="565A5C"/>
                </a:solidFill>
              </a:defRPr>
            </a:lvl8pPr>
            <a:lvl9pPr marL="4114800" lvl="8" indent="-317500" algn="l" rtl="0">
              <a:lnSpc>
                <a:spcPct val="90000"/>
              </a:lnSpc>
              <a:spcBef>
                <a:spcPts val="400"/>
              </a:spcBef>
              <a:spcAft>
                <a:spcPts val="0"/>
              </a:spcAft>
              <a:buClr>
                <a:srgbClr val="565A5C"/>
              </a:buClr>
              <a:buSzPts val="1400"/>
              <a:buChar char="•"/>
              <a:defRPr>
                <a:solidFill>
                  <a:srgbClr val="565A5C"/>
                </a:solidFill>
              </a:defRPr>
            </a:lvl9pPr>
          </a:lstStyle>
          <a:p>
            <a:endParaRPr dirty="0"/>
          </a:p>
        </p:txBody>
      </p:sp>
      <p:sp>
        <p:nvSpPr>
          <p:cNvPr id="78" name="Google Shape;78;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b="0" i="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b="0" i="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MT" panose="020B0502020104020203" pitchFamily="34" charset="0"/>
                <a:ea typeface="Gill Sans MT" panose="020B0502020104020203" pitchFamily="34" charset="0"/>
                <a:cs typeface="Gill Sans MT" panose="020B0502020104020203" pitchFamily="34" charset="0"/>
                <a:sym typeface="Avenir"/>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venir"/>
                <a:ea typeface="Avenir"/>
                <a:cs typeface="Avenir"/>
                <a:sym typeface="Avenir"/>
              </a:defRPr>
            </a:lvl9pPr>
          </a:lstStyle>
          <a:p>
            <a:fld id="{00000000-1234-1234-1234-123412341234}" type="slidenum">
              <a:rPr lang="en" smtClean="0"/>
              <a:pPr/>
              <a:t>‹#›</a:t>
            </a:fld>
            <a:endParaRPr lang="en"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1">
  <p:cSld name="Title and body">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chemeClr val="dk1"/>
              </a:buClr>
              <a:buSzPts val="2100"/>
              <a:buFont typeface="Calibri"/>
              <a:buNone/>
              <a:defRPr>
                <a:latin typeface="Gill Sans MT" panose="020B0502020104020203" pitchFamily="34" charset="0"/>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dirty="0"/>
          </a:p>
        </p:txBody>
      </p:sp>
      <p:sp>
        <p:nvSpPr>
          <p:cNvPr id="83" name="Google Shape;83;p23"/>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115000"/>
              </a:lnSpc>
              <a:spcBef>
                <a:spcPts val="0"/>
              </a:spcBef>
              <a:spcAft>
                <a:spcPts val="0"/>
              </a:spcAft>
              <a:buClr>
                <a:schemeClr val="dk1"/>
              </a:buClr>
              <a:buSzPts val="1400"/>
              <a:buChar char="●"/>
              <a:defRPr>
                <a:latin typeface="Gill Sans MT" panose="020B0502020104020203" pitchFamily="34" charset="0"/>
              </a:defRPr>
            </a:lvl1pPr>
            <a:lvl2pPr marL="914400" lvl="1" indent="-298450" algn="l" rtl="0">
              <a:lnSpc>
                <a:spcPct val="115000"/>
              </a:lnSpc>
              <a:spcBef>
                <a:spcPts val="1600"/>
              </a:spcBef>
              <a:spcAft>
                <a:spcPts val="0"/>
              </a:spcAft>
              <a:buClr>
                <a:schemeClr val="dk1"/>
              </a:buClr>
              <a:buSzPts val="1100"/>
              <a:buChar char="○"/>
              <a:defRPr/>
            </a:lvl2pPr>
            <a:lvl3pPr marL="1371600" lvl="2" indent="-298450" algn="l" rtl="0">
              <a:lnSpc>
                <a:spcPct val="115000"/>
              </a:lnSpc>
              <a:spcBef>
                <a:spcPts val="1600"/>
              </a:spcBef>
              <a:spcAft>
                <a:spcPts val="0"/>
              </a:spcAft>
              <a:buClr>
                <a:schemeClr val="dk1"/>
              </a:buClr>
              <a:buSzPts val="1100"/>
              <a:buChar char="■"/>
              <a:defRPr/>
            </a:lvl3pPr>
            <a:lvl4pPr marL="1828800" lvl="3" indent="-298450" algn="l" rtl="0">
              <a:lnSpc>
                <a:spcPct val="115000"/>
              </a:lnSpc>
              <a:spcBef>
                <a:spcPts val="1600"/>
              </a:spcBef>
              <a:spcAft>
                <a:spcPts val="0"/>
              </a:spcAft>
              <a:buClr>
                <a:schemeClr val="dk1"/>
              </a:buClr>
              <a:buSzPts val="1100"/>
              <a:buChar char="●"/>
              <a:defRPr/>
            </a:lvl4pPr>
            <a:lvl5pPr marL="2286000" lvl="4" indent="-298450" algn="l" rtl="0">
              <a:lnSpc>
                <a:spcPct val="115000"/>
              </a:lnSpc>
              <a:spcBef>
                <a:spcPts val="1600"/>
              </a:spcBef>
              <a:spcAft>
                <a:spcPts val="0"/>
              </a:spcAft>
              <a:buClr>
                <a:schemeClr val="dk1"/>
              </a:buClr>
              <a:buSzPts val="1100"/>
              <a:buChar char="○"/>
              <a:defRPr/>
            </a:lvl5pPr>
            <a:lvl6pPr marL="2743200" lvl="5" indent="-298450" algn="l" rtl="0">
              <a:lnSpc>
                <a:spcPct val="115000"/>
              </a:lnSpc>
              <a:spcBef>
                <a:spcPts val="1600"/>
              </a:spcBef>
              <a:spcAft>
                <a:spcPts val="0"/>
              </a:spcAft>
              <a:buClr>
                <a:schemeClr val="dk1"/>
              </a:buClr>
              <a:buSzPts val="1100"/>
              <a:buChar char="■"/>
              <a:defRPr/>
            </a:lvl6pPr>
            <a:lvl7pPr marL="3200400" lvl="6" indent="-298450" algn="l" rtl="0">
              <a:lnSpc>
                <a:spcPct val="115000"/>
              </a:lnSpc>
              <a:spcBef>
                <a:spcPts val="1600"/>
              </a:spcBef>
              <a:spcAft>
                <a:spcPts val="0"/>
              </a:spcAft>
              <a:buClr>
                <a:schemeClr val="dk1"/>
              </a:buClr>
              <a:buSzPts val="1100"/>
              <a:buChar char="●"/>
              <a:defRPr/>
            </a:lvl7pPr>
            <a:lvl8pPr marL="3657600" lvl="7" indent="-298450" algn="l" rtl="0">
              <a:lnSpc>
                <a:spcPct val="115000"/>
              </a:lnSpc>
              <a:spcBef>
                <a:spcPts val="1600"/>
              </a:spcBef>
              <a:spcAft>
                <a:spcPts val="0"/>
              </a:spcAft>
              <a:buClr>
                <a:schemeClr val="dk1"/>
              </a:buClr>
              <a:buSzPts val="1100"/>
              <a:buChar char="○"/>
              <a:defRPr/>
            </a:lvl8pPr>
            <a:lvl9pPr marL="4114800" lvl="8" indent="-298450" algn="l" rtl="0">
              <a:lnSpc>
                <a:spcPct val="115000"/>
              </a:lnSpc>
              <a:spcBef>
                <a:spcPts val="1600"/>
              </a:spcBef>
              <a:spcAft>
                <a:spcPts val="1600"/>
              </a:spcAft>
              <a:buClr>
                <a:schemeClr val="dk1"/>
              </a:buClr>
              <a:buSzPts val="1100"/>
              <a:buChar char="■"/>
              <a:defRPr/>
            </a:lvl9pPr>
          </a:lstStyle>
          <a:p>
            <a:endParaRPr dirty="0"/>
          </a:p>
        </p:txBody>
      </p:sp>
      <p:sp>
        <p:nvSpPr>
          <p:cNvPr id="84" name="Google Shape;84;p2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_ONLY_2">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7" name="Google Shape;87;p24"/>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8"/>
        <p:cNvGrpSpPr/>
        <p:nvPr/>
      </p:nvGrpSpPr>
      <p:grpSpPr>
        <a:xfrm>
          <a:off x="0" y="0"/>
          <a:ext cx="0" cy="0"/>
          <a:chOff x="0" y="0"/>
          <a:chExt cx="0" cy="0"/>
        </a:xfrm>
      </p:grpSpPr>
      <p:sp>
        <p:nvSpPr>
          <p:cNvPr id="89" name="Google Shape;89;p25"/>
          <p:cNvSpPr txBox="1">
            <a:spLocks noGrp="1"/>
          </p:cNvSpPr>
          <p:nvPr>
            <p:ph type="title"/>
          </p:nvPr>
        </p:nvSpPr>
        <p:spPr>
          <a:xfrm>
            <a:off x="201614" y="143933"/>
            <a:ext cx="8637600" cy="1017300"/>
          </a:xfrm>
          <a:prstGeom prst="rect">
            <a:avLst/>
          </a:prstGeom>
          <a:noFill/>
          <a:ln>
            <a:noFill/>
          </a:ln>
        </p:spPr>
        <p:txBody>
          <a:bodyPr spcFirstLastPara="1" wrap="square" lIns="73150" tIns="0" rIns="0" bIns="0" anchor="ctr" anchorCtr="0">
            <a:noAutofit/>
          </a:bodyPr>
          <a:lstStyle>
            <a:lvl1pPr lvl="0" algn="l" rtl="0">
              <a:lnSpc>
                <a:spcPct val="100000"/>
              </a:lnSpc>
              <a:spcBef>
                <a:spcPts val="0"/>
              </a:spcBef>
              <a:spcAft>
                <a:spcPts val="0"/>
              </a:spcAft>
              <a:buClr>
                <a:srgbClr val="2B2B2B"/>
              </a:buClr>
              <a:buSzPts val="3000"/>
              <a:buFont typeface="Arial"/>
              <a:buNone/>
              <a:defRPr sz="3000">
                <a:solidFill>
                  <a:srgbClr val="2B2B2B"/>
                </a:solidFill>
                <a:latin typeface="Gill Sans MT" panose="020B0502020104020203" pitchFamily="34" charset="0"/>
              </a:defRPr>
            </a:lvl1pPr>
            <a:lvl2pPr lvl="1" algn="ctr" rtl="0">
              <a:lnSpc>
                <a:spcPct val="100000"/>
              </a:lnSpc>
              <a:spcBef>
                <a:spcPts val="0"/>
              </a:spcBef>
              <a:spcAft>
                <a:spcPts val="0"/>
              </a:spcAft>
              <a:buClr>
                <a:schemeClr val="accent3"/>
              </a:buClr>
              <a:buSzPts val="1800"/>
              <a:buNone/>
              <a:defRPr/>
            </a:lvl2pPr>
            <a:lvl3pPr lvl="2" algn="ctr" rtl="0">
              <a:lnSpc>
                <a:spcPct val="100000"/>
              </a:lnSpc>
              <a:spcBef>
                <a:spcPts val="0"/>
              </a:spcBef>
              <a:spcAft>
                <a:spcPts val="0"/>
              </a:spcAft>
              <a:buClr>
                <a:schemeClr val="accent3"/>
              </a:buClr>
              <a:buSzPts val="1800"/>
              <a:buNone/>
              <a:defRPr/>
            </a:lvl3pPr>
            <a:lvl4pPr lvl="3" algn="ctr" rtl="0">
              <a:lnSpc>
                <a:spcPct val="100000"/>
              </a:lnSpc>
              <a:spcBef>
                <a:spcPts val="0"/>
              </a:spcBef>
              <a:spcAft>
                <a:spcPts val="0"/>
              </a:spcAft>
              <a:buClr>
                <a:schemeClr val="accent3"/>
              </a:buClr>
              <a:buSzPts val="1800"/>
              <a:buNone/>
              <a:defRPr/>
            </a:lvl4pPr>
            <a:lvl5pPr lvl="4" algn="ctr" rtl="0">
              <a:lnSpc>
                <a:spcPct val="100000"/>
              </a:lnSpc>
              <a:spcBef>
                <a:spcPts val="0"/>
              </a:spcBef>
              <a:spcAft>
                <a:spcPts val="0"/>
              </a:spcAft>
              <a:buClr>
                <a:schemeClr val="accent3"/>
              </a:buClr>
              <a:buSzPts val="1800"/>
              <a:buNone/>
              <a:defRPr/>
            </a:lvl5pPr>
            <a:lvl6pPr lvl="5" algn="ctr" rtl="0">
              <a:lnSpc>
                <a:spcPct val="100000"/>
              </a:lnSpc>
              <a:spcBef>
                <a:spcPts val="0"/>
              </a:spcBef>
              <a:spcAft>
                <a:spcPts val="0"/>
              </a:spcAft>
              <a:buClr>
                <a:schemeClr val="accent3"/>
              </a:buClr>
              <a:buSzPts val="1800"/>
              <a:buNone/>
              <a:defRPr/>
            </a:lvl6pPr>
            <a:lvl7pPr lvl="6" algn="ctr" rtl="0">
              <a:lnSpc>
                <a:spcPct val="100000"/>
              </a:lnSpc>
              <a:spcBef>
                <a:spcPts val="0"/>
              </a:spcBef>
              <a:spcAft>
                <a:spcPts val="0"/>
              </a:spcAft>
              <a:buClr>
                <a:schemeClr val="accent3"/>
              </a:buClr>
              <a:buSzPts val="1800"/>
              <a:buNone/>
              <a:defRPr/>
            </a:lvl7pPr>
            <a:lvl8pPr lvl="7" algn="ctr" rtl="0">
              <a:lnSpc>
                <a:spcPct val="100000"/>
              </a:lnSpc>
              <a:spcBef>
                <a:spcPts val="0"/>
              </a:spcBef>
              <a:spcAft>
                <a:spcPts val="0"/>
              </a:spcAft>
              <a:buClr>
                <a:schemeClr val="accent3"/>
              </a:buClr>
              <a:buSzPts val="1800"/>
              <a:buNone/>
              <a:defRPr/>
            </a:lvl8pPr>
            <a:lvl9pPr lvl="8" algn="ctr" rtl="0">
              <a:lnSpc>
                <a:spcPct val="100000"/>
              </a:lnSpc>
              <a:spcBef>
                <a:spcPts val="0"/>
              </a:spcBef>
              <a:spcAft>
                <a:spcPts val="0"/>
              </a:spcAft>
              <a:buClr>
                <a:schemeClr val="accent3"/>
              </a:buClr>
              <a:buSzPts val="1800"/>
              <a:buNone/>
              <a:defRPr/>
            </a:lvl9pPr>
          </a:lstStyle>
          <a:p>
            <a:endParaRPr dirty="0"/>
          </a:p>
        </p:txBody>
      </p:sp>
      <p:sp>
        <p:nvSpPr>
          <p:cNvPr id="90" name="Google Shape;90;p25"/>
          <p:cNvSpPr txBox="1">
            <a:spLocks noGrp="1"/>
          </p:cNvSpPr>
          <p:nvPr>
            <p:ph type="sldNum" idx="12"/>
          </p:nvPr>
        </p:nvSpPr>
        <p:spPr>
          <a:xfrm>
            <a:off x="8296159" y="4677507"/>
            <a:ext cx="643200" cy="2745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800" b="0" i="0" u="none" strike="noStrike" cap="none">
                <a:solidFill>
                  <a:srgbClr val="565656"/>
                </a:solidFill>
                <a:latin typeface="Arial"/>
                <a:ea typeface="Arial"/>
                <a:cs typeface="Arial"/>
                <a:sym typeface="Arial"/>
              </a:defRPr>
            </a:lvl1pPr>
            <a:lvl2pPr marL="0" lvl="1" indent="0" algn="r" rtl="0">
              <a:spcBef>
                <a:spcPts val="0"/>
              </a:spcBef>
              <a:buNone/>
              <a:defRPr sz="800" b="0" i="0" u="none" strike="noStrike" cap="none">
                <a:solidFill>
                  <a:srgbClr val="565656"/>
                </a:solidFill>
                <a:latin typeface="Arial"/>
                <a:ea typeface="Arial"/>
                <a:cs typeface="Arial"/>
                <a:sym typeface="Arial"/>
              </a:defRPr>
            </a:lvl2pPr>
            <a:lvl3pPr marL="0" lvl="2" indent="0" algn="r" rtl="0">
              <a:spcBef>
                <a:spcPts val="0"/>
              </a:spcBef>
              <a:buNone/>
              <a:defRPr sz="800" b="0" i="0" u="none" strike="noStrike" cap="none">
                <a:solidFill>
                  <a:srgbClr val="565656"/>
                </a:solidFill>
                <a:latin typeface="Arial"/>
                <a:ea typeface="Arial"/>
                <a:cs typeface="Arial"/>
                <a:sym typeface="Arial"/>
              </a:defRPr>
            </a:lvl3pPr>
            <a:lvl4pPr marL="0" lvl="3" indent="0" algn="r" rtl="0">
              <a:spcBef>
                <a:spcPts val="0"/>
              </a:spcBef>
              <a:buNone/>
              <a:defRPr sz="800" b="0" i="0" u="none" strike="noStrike" cap="none">
                <a:solidFill>
                  <a:srgbClr val="565656"/>
                </a:solidFill>
                <a:latin typeface="Arial"/>
                <a:ea typeface="Arial"/>
                <a:cs typeface="Arial"/>
                <a:sym typeface="Arial"/>
              </a:defRPr>
            </a:lvl4pPr>
            <a:lvl5pPr marL="0" lvl="4" indent="0" algn="r" rtl="0">
              <a:spcBef>
                <a:spcPts val="0"/>
              </a:spcBef>
              <a:buNone/>
              <a:defRPr sz="800" b="0" i="0" u="none" strike="noStrike" cap="none">
                <a:solidFill>
                  <a:srgbClr val="565656"/>
                </a:solidFill>
                <a:latin typeface="Arial"/>
                <a:ea typeface="Arial"/>
                <a:cs typeface="Arial"/>
                <a:sym typeface="Arial"/>
              </a:defRPr>
            </a:lvl5pPr>
            <a:lvl6pPr marL="0" lvl="5" indent="0" algn="r" rtl="0">
              <a:spcBef>
                <a:spcPts val="0"/>
              </a:spcBef>
              <a:buNone/>
              <a:defRPr sz="800" b="0" i="0" u="none" strike="noStrike" cap="none">
                <a:solidFill>
                  <a:srgbClr val="565656"/>
                </a:solidFill>
                <a:latin typeface="Arial"/>
                <a:ea typeface="Arial"/>
                <a:cs typeface="Arial"/>
                <a:sym typeface="Arial"/>
              </a:defRPr>
            </a:lvl6pPr>
            <a:lvl7pPr marL="0" lvl="6" indent="0" algn="r" rtl="0">
              <a:spcBef>
                <a:spcPts val="0"/>
              </a:spcBef>
              <a:buNone/>
              <a:defRPr sz="800" b="0" i="0" u="none" strike="noStrike" cap="none">
                <a:solidFill>
                  <a:srgbClr val="565656"/>
                </a:solidFill>
                <a:latin typeface="Arial"/>
                <a:ea typeface="Arial"/>
                <a:cs typeface="Arial"/>
                <a:sym typeface="Arial"/>
              </a:defRPr>
            </a:lvl7pPr>
            <a:lvl8pPr marL="0" lvl="7" indent="0" algn="r" rtl="0">
              <a:spcBef>
                <a:spcPts val="0"/>
              </a:spcBef>
              <a:buNone/>
              <a:defRPr sz="800" b="0" i="0" u="none" strike="noStrike" cap="none">
                <a:solidFill>
                  <a:srgbClr val="565656"/>
                </a:solidFill>
                <a:latin typeface="Arial"/>
                <a:ea typeface="Arial"/>
                <a:cs typeface="Arial"/>
                <a:sym typeface="Arial"/>
              </a:defRPr>
            </a:lvl8pPr>
            <a:lvl9pPr marL="0" lvl="8" indent="0" algn="r" rtl="0">
              <a:spcBef>
                <a:spcPts val="0"/>
              </a:spcBef>
              <a:buNone/>
              <a:defRPr sz="800" b="0" i="0" u="none" strike="noStrike" cap="none">
                <a:solidFill>
                  <a:srgbClr val="56565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143000" y="841771"/>
            <a:ext cx="6858000" cy="1790700"/>
          </a:xfrm>
          <a:prstGeom prst="rect">
            <a:avLst/>
          </a:prstGeom>
          <a:noFill/>
          <a:ln>
            <a:noFill/>
          </a:ln>
        </p:spPr>
        <p:txBody>
          <a:bodyPr spcFirstLastPara="1" wrap="square" lIns="45675" tIns="45675" rIns="45675" bIns="45675" anchor="b" anchorCtr="0">
            <a:noAutofit/>
          </a:bodyPr>
          <a:lstStyle>
            <a:lvl1pPr lvl="0" algn="ctr" rtl="0">
              <a:lnSpc>
                <a:spcPct val="90000"/>
              </a:lnSpc>
              <a:spcBef>
                <a:spcPts val="0"/>
              </a:spcBef>
              <a:spcAft>
                <a:spcPts val="0"/>
              </a:spcAft>
              <a:buClr>
                <a:srgbClr val="000000"/>
              </a:buClr>
              <a:buSzPts val="4500"/>
              <a:buFont typeface="Arial"/>
              <a:buNone/>
              <a:defRPr sz="4500">
                <a:latin typeface="Arial"/>
                <a:ea typeface="Arial"/>
                <a:cs typeface="Arial"/>
                <a:sym typeface="Arial"/>
              </a:defRPr>
            </a:lvl1pPr>
            <a:lvl2pPr lvl="1" algn="l" rtl="0">
              <a:lnSpc>
                <a:spcPct val="90000"/>
              </a:lnSpc>
              <a:spcBef>
                <a:spcPts val="0"/>
              </a:spcBef>
              <a:spcAft>
                <a:spcPts val="0"/>
              </a:spcAft>
              <a:buClr>
                <a:srgbClr val="000000"/>
              </a:buClr>
              <a:buSzPts val="1800"/>
              <a:buNone/>
              <a:defRPr/>
            </a:lvl2pPr>
            <a:lvl3pPr lvl="2" algn="l" rtl="0">
              <a:lnSpc>
                <a:spcPct val="90000"/>
              </a:lnSpc>
              <a:spcBef>
                <a:spcPts val="0"/>
              </a:spcBef>
              <a:spcAft>
                <a:spcPts val="0"/>
              </a:spcAft>
              <a:buClr>
                <a:srgbClr val="000000"/>
              </a:buClr>
              <a:buSzPts val="1800"/>
              <a:buNone/>
              <a:defRPr/>
            </a:lvl3pPr>
            <a:lvl4pPr lvl="3" algn="l" rtl="0">
              <a:lnSpc>
                <a:spcPct val="90000"/>
              </a:lnSpc>
              <a:spcBef>
                <a:spcPts val="0"/>
              </a:spcBef>
              <a:spcAft>
                <a:spcPts val="0"/>
              </a:spcAft>
              <a:buClr>
                <a:srgbClr val="000000"/>
              </a:buClr>
              <a:buSzPts val="1800"/>
              <a:buNone/>
              <a:defRPr/>
            </a:lvl4pPr>
            <a:lvl5pPr lvl="4" algn="l" rtl="0">
              <a:lnSpc>
                <a:spcPct val="90000"/>
              </a:lnSpc>
              <a:spcBef>
                <a:spcPts val="0"/>
              </a:spcBef>
              <a:spcAft>
                <a:spcPts val="0"/>
              </a:spcAft>
              <a:buClr>
                <a:srgbClr val="000000"/>
              </a:buClr>
              <a:buSzPts val="1800"/>
              <a:buNone/>
              <a:defRPr/>
            </a:lvl5pPr>
            <a:lvl6pPr lvl="5" algn="l" rtl="0">
              <a:lnSpc>
                <a:spcPct val="90000"/>
              </a:lnSpc>
              <a:spcBef>
                <a:spcPts val="0"/>
              </a:spcBef>
              <a:spcAft>
                <a:spcPts val="0"/>
              </a:spcAft>
              <a:buClr>
                <a:srgbClr val="000000"/>
              </a:buClr>
              <a:buSzPts val="1800"/>
              <a:buNone/>
              <a:defRPr/>
            </a:lvl6pPr>
            <a:lvl7pPr lvl="6" algn="l" rtl="0">
              <a:lnSpc>
                <a:spcPct val="90000"/>
              </a:lnSpc>
              <a:spcBef>
                <a:spcPts val="0"/>
              </a:spcBef>
              <a:spcAft>
                <a:spcPts val="0"/>
              </a:spcAft>
              <a:buClr>
                <a:srgbClr val="000000"/>
              </a:buClr>
              <a:buSzPts val="1800"/>
              <a:buNone/>
              <a:defRPr/>
            </a:lvl7pPr>
            <a:lvl8pPr lvl="7" algn="l" rtl="0">
              <a:lnSpc>
                <a:spcPct val="90000"/>
              </a:lnSpc>
              <a:spcBef>
                <a:spcPts val="0"/>
              </a:spcBef>
              <a:spcAft>
                <a:spcPts val="0"/>
              </a:spcAft>
              <a:buClr>
                <a:srgbClr val="000000"/>
              </a:buClr>
              <a:buSzPts val="1800"/>
              <a:buNone/>
              <a:defRPr/>
            </a:lvl8pPr>
            <a:lvl9pPr lvl="8" algn="l" rtl="0">
              <a:lnSpc>
                <a:spcPct val="90000"/>
              </a:lnSpc>
              <a:spcBef>
                <a:spcPts val="0"/>
              </a:spcBef>
              <a:spcAft>
                <a:spcPts val="0"/>
              </a:spcAft>
              <a:buClr>
                <a:srgbClr val="000000"/>
              </a:buClr>
              <a:buSzPts val="1800"/>
              <a:buNone/>
              <a:defRPr/>
            </a:lvl9pPr>
          </a:lstStyle>
          <a:p>
            <a:endParaRPr/>
          </a:p>
        </p:txBody>
      </p:sp>
      <p:sp>
        <p:nvSpPr>
          <p:cNvPr id="93" name="Google Shape;93;p26"/>
          <p:cNvSpPr txBox="1">
            <a:spLocks noGrp="1"/>
          </p:cNvSpPr>
          <p:nvPr>
            <p:ph type="body" idx="1"/>
          </p:nvPr>
        </p:nvSpPr>
        <p:spPr>
          <a:xfrm>
            <a:off x="1143000" y="2701527"/>
            <a:ext cx="6858000" cy="1241700"/>
          </a:xfrm>
          <a:prstGeom prst="rect">
            <a:avLst/>
          </a:prstGeom>
          <a:noFill/>
          <a:ln>
            <a:noFill/>
          </a:ln>
        </p:spPr>
        <p:txBody>
          <a:bodyPr spcFirstLastPara="1" wrap="square" lIns="45675" tIns="45675" rIns="45675" bIns="45675" anchor="t" anchorCtr="0">
            <a:noAutofit/>
          </a:bodyPr>
          <a:lstStyle>
            <a:lvl1pPr marL="457200" lvl="0" indent="-228600" algn="ctr" rtl="0">
              <a:lnSpc>
                <a:spcPct val="90000"/>
              </a:lnSpc>
              <a:spcBef>
                <a:spcPts val="700"/>
              </a:spcBef>
              <a:spcAft>
                <a:spcPts val="0"/>
              </a:spcAft>
              <a:buClr>
                <a:srgbClr val="585858"/>
              </a:buClr>
              <a:buSzPts val="1800"/>
              <a:buFont typeface="Arial"/>
              <a:buNone/>
              <a:defRPr>
                <a:latin typeface="Arial"/>
                <a:ea typeface="Arial"/>
                <a:cs typeface="Arial"/>
                <a:sym typeface="Arial"/>
              </a:defRPr>
            </a:lvl1pPr>
            <a:lvl2pPr marL="914400" lvl="1" indent="-228600" algn="ctr" rtl="0">
              <a:lnSpc>
                <a:spcPct val="90000"/>
              </a:lnSpc>
              <a:spcBef>
                <a:spcPts val="700"/>
              </a:spcBef>
              <a:spcAft>
                <a:spcPts val="0"/>
              </a:spcAft>
              <a:buClr>
                <a:srgbClr val="585858"/>
              </a:buClr>
              <a:buSzPts val="1800"/>
              <a:buFont typeface="Arial"/>
              <a:buNone/>
              <a:defRPr>
                <a:latin typeface="Arial"/>
                <a:ea typeface="Arial"/>
                <a:cs typeface="Arial"/>
                <a:sym typeface="Arial"/>
              </a:defRPr>
            </a:lvl2pPr>
            <a:lvl3pPr marL="1371600" lvl="2" indent="-228600" algn="ctr" rtl="0">
              <a:lnSpc>
                <a:spcPct val="90000"/>
              </a:lnSpc>
              <a:spcBef>
                <a:spcPts val="700"/>
              </a:spcBef>
              <a:spcAft>
                <a:spcPts val="0"/>
              </a:spcAft>
              <a:buClr>
                <a:srgbClr val="585858"/>
              </a:buClr>
              <a:buSzPts val="1800"/>
              <a:buFont typeface="Arial"/>
              <a:buNone/>
              <a:defRPr>
                <a:latin typeface="Arial"/>
                <a:ea typeface="Arial"/>
                <a:cs typeface="Arial"/>
                <a:sym typeface="Arial"/>
              </a:defRPr>
            </a:lvl3pPr>
            <a:lvl4pPr marL="1828800" lvl="3" indent="-228600" algn="ctr" rtl="0">
              <a:lnSpc>
                <a:spcPct val="90000"/>
              </a:lnSpc>
              <a:spcBef>
                <a:spcPts val="700"/>
              </a:spcBef>
              <a:spcAft>
                <a:spcPts val="0"/>
              </a:spcAft>
              <a:buClr>
                <a:srgbClr val="585858"/>
              </a:buClr>
              <a:buSzPts val="1800"/>
              <a:buFont typeface="Arial"/>
              <a:buNone/>
              <a:defRPr>
                <a:latin typeface="Arial"/>
                <a:ea typeface="Arial"/>
                <a:cs typeface="Arial"/>
                <a:sym typeface="Arial"/>
              </a:defRPr>
            </a:lvl4pPr>
            <a:lvl5pPr marL="2286000" lvl="4" indent="-228600" algn="ctr" rtl="0">
              <a:lnSpc>
                <a:spcPct val="90000"/>
              </a:lnSpc>
              <a:spcBef>
                <a:spcPts val="700"/>
              </a:spcBef>
              <a:spcAft>
                <a:spcPts val="0"/>
              </a:spcAft>
              <a:buClr>
                <a:srgbClr val="585858"/>
              </a:buClr>
              <a:buSzPts val="1800"/>
              <a:buFont typeface="Arial"/>
              <a:buNone/>
              <a:defRPr>
                <a:latin typeface="Arial"/>
                <a:ea typeface="Arial"/>
                <a:cs typeface="Arial"/>
                <a:sym typeface="Arial"/>
              </a:defRPr>
            </a:lvl5pPr>
            <a:lvl6pPr marL="2743200" lvl="5" indent="-342900" algn="l" rtl="0">
              <a:lnSpc>
                <a:spcPct val="90000"/>
              </a:lnSpc>
              <a:spcBef>
                <a:spcPts val="800"/>
              </a:spcBef>
              <a:spcAft>
                <a:spcPts val="0"/>
              </a:spcAft>
              <a:buSzPts val="1800"/>
              <a:buChar char="■"/>
              <a:defRPr/>
            </a:lvl6pPr>
            <a:lvl7pPr marL="3200400" lvl="6" indent="-342900" algn="l" rtl="0">
              <a:lnSpc>
                <a:spcPct val="90000"/>
              </a:lnSpc>
              <a:spcBef>
                <a:spcPts val="800"/>
              </a:spcBef>
              <a:spcAft>
                <a:spcPts val="0"/>
              </a:spcAft>
              <a:buSzPts val="1800"/>
              <a:buChar char="●"/>
              <a:defRPr/>
            </a:lvl7pPr>
            <a:lvl8pPr marL="3657600" lvl="7" indent="-342900" algn="l" rtl="0">
              <a:lnSpc>
                <a:spcPct val="90000"/>
              </a:lnSpc>
              <a:spcBef>
                <a:spcPts val="800"/>
              </a:spcBef>
              <a:spcAft>
                <a:spcPts val="0"/>
              </a:spcAft>
              <a:buSzPts val="1800"/>
              <a:buChar char="○"/>
              <a:defRPr/>
            </a:lvl8pPr>
            <a:lvl9pPr marL="4114800" lvl="8" indent="-342900" algn="l" rtl="0">
              <a:lnSpc>
                <a:spcPct val="90000"/>
              </a:lnSpc>
              <a:spcBef>
                <a:spcPts val="800"/>
              </a:spcBef>
              <a:spcAft>
                <a:spcPts val="0"/>
              </a:spcAft>
              <a:buSzPts val="1800"/>
              <a:buChar char="■"/>
              <a:defRPr/>
            </a:lvl9pPr>
          </a:lstStyle>
          <a:p>
            <a:endParaRPr/>
          </a:p>
        </p:txBody>
      </p:sp>
      <p:sp>
        <p:nvSpPr>
          <p:cNvPr id="94" name="Google Shape;94;p26"/>
          <p:cNvSpPr txBox="1">
            <a:spLocks noGrp="1"/>
          </p:cNvSpPr>
          <p:nvPr>
            <p:ph type="sldNum" idx="12"/>
          </p:nvPr>
        </p:nvSpPr>
        <p:spPr>
          <a:xfrm>
            <a:off x="8291368" y="4795013"/>
            <a:ext cx="224100" cy="218400"/>
          </a:xfrm>
          <a:prstGeom prst="rect">
            <a:avLst/>
          </a:prstGeom>
          <a:noFill/>
          <a:ln>
            <a:noFill/>
          </a:ln>
        </p:spPr>
        <p:txBody>
          <a:bodyPr spcFirstLastPara="1" wrap="square" lIns="45675" tIns="45675" rIns="45675" bIns="45675" anchor="ctr" anchorCtr="0">
            <a:noAutofit/>
          </a:bodyPr>
          <a:lstStyle>
            <a:lvl1pPr marL="0" marR="0" lvl="0" indent="0" algn="r" rtl="0">
              <a:lnSpc>
                <a:spcPct val="100000"/>
              </a:lnSpc>
              <a:spcBef>
                <a:spcPts val="0"/>
              </a:spcBef>
              <a:spcAft>
                <a:spcPts val="0"/>
              </a:spcAft>
              <a:buClr>
                <a:srgbClr val="888888"/>
              </a:buClr>
              <a:buSzPts val="900"/>
              <a:buFont typeface="Calibri"/>
              <a:buNone/>
              <a:defRPr sz="14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14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14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14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14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14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14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14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14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
        <p:cNvGrpSpPr/>
        <p:nvPr/>
      </p:nvGrpSpPr>
      <p:grpSpPr>
        <a:xfrm>
          <a:off x="0" y="0"/>
          <a:ext cx="0" cy="0"/>
          <a:chOff x="0" y="0"/>
          <a:chExt cx="0" cy="0"/>
        </a:xfrm>
      </p:grpSpPr>
      <p:sp>
        <p:nvSpPr>
          <p:cNvPr id="11" name="Google Shape;11;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Google Shape;12;p4"/>
          <p:cNvSpPr txBox="1">
            <a:spLocks noGrp="1"/>
          </p:cNvSpPr>
          <p:nvPr>
            <p:ph type="body" idx="1"/>
          </p:nvPr>
        </p:nvSpPr>
        <p:spPr>
          <a:xfrm>
            <a:off x="311700" y="1280725"/>
            <a:ext cx="3999900" cy="3288000"/>
          </a:xfrm>
          <a:prstGeom prst="rect">
            <a:avLst/>
          </a:prstGeom>
          <a:solidFill>
            <a:srgbClr val="F3F3F3"/>
          </a:solidFill>
          <a:ln w="9525" cap="flat" cmpd="sng">
            <a:solidFill>
              <a:srgbClr val="00B3E8"/>
            </a:solidFill>
            <a:prstDash val="solid"/>
            <a:round/>
            <a:headEnd type="none" w="sm" len="sm"/>
            <a:tailEnd type="none" w="sm" len="sm"/>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565A5C"/>
              </a:buClr>
              <a:buSzPts val="1400"/>
              <a:buFont typeface="Arial"/>
              <a:buChar char="●"/>
              <a:defRPr sz="1400" b="0" i="0" u="none" strike="noStrike" cap="none">
                <a:solidFill>
                  <a:srgbClr val="565A5C"/>
                </a:solidFill>
                <a:latin typeface="Arial"/>
                <a:ea typeface="Arial"/>
                <a:cs typeface="Arial"/>
                <a:sym typeface="Arial"/>
              </a:defRPr>
            </a:lvl1pPr>
            <a:lvl2pPr marL="914400" marR="0" lvl="1"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2pPr>
            <a:lvl3pPr marL="1371600" marR="0" lvl="2"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3pPr>
            <a:lvl4pPr marL="1828800" marR="0" lvl="3"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4pPr>
            <a:lvl5pPr marL="2286000" marR="0" lvl="4"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5pPr>
            <a:lvl6pPr marL="2743200" marR="0" lvl="5"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6pPr>
            <a:lvl7pPr marL="3200400" marR="0" lvl="6"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7pPr>
            <a:lvl8pPr marL="3657600" marR="0" lvl="7"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8pPr>
            <a:lvl9pPr marL="4114800" marR="0" lvl="8"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9pPr>
          </a:lstStyle>
          <a:p>
            <a:endParaRPr/>
          </a:p>
        </p:txBody>
      </p:sp>
      <p:sp>
        <p:nvSpPr>
          <p:cNvPr id="13" name="Google Shape;13;p4"/>
          <p:cNvSpPr txBox="1">
            <a:spLocks noGrp="1"/>
          </p:cNvSpPr>
          <p:nvPr>
            <p:ph type="body" idx="2"/>
          </p:nvPr>
        </p:nvSpPr>
        <p:spPr>
          <a:xfrm>
            <a:off x="4832400" y="1280875"/>
            <a:ext cx="3999900" cy="3288000"/>
          </a:xfrm>
          <a:prstGeom prst="rect">
            <a:avLst/>
          </a:prstGeom>
          <a:solidFill>
            <a:srgbClr val="F3F3F3"/>
          </a:solidFill>
          <a:ln w="9525" cap="flat" cmpd="sng">
            <a:solidFill>
              <a:srgbClr val="00B3E8"/>
            </a:solidFill>
            <a:prstDash val="solid"/>
            <a:round/>
            <a:headEnd type="none" w="sm" len="sm"/>
            <a:tailEnd type="none" w="sm" len="sm"/>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565A5C"/>
              </a:buClr>
              <a:buSzPts val="1400"/>
              <a:buFont typeface="Arial"/>
              <a:buChar char="●"/>
              <a:defRPr sz="1400" b="0" i="0" u="none" strike="noStrike" cap="none">
                <a:solidFill>
                  <a:srgbClr val="565A5C"/>
                </a:solidFill>
                <a:latin typeface="Arial"/>
                <a:ea typeface="Arial"/>
                <a:cs typeface="Arial"/>
                <a:sym typeface="Arial"/>
              </a:defRPr>
            </a:lvl1pPr>
            <a:lvl2pPr marL="914400" marR="0" lvl="1"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2pPr>
            <a:lvl3pPr marL="1371600" marR="0" lvl="2"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3pPr>
            <a:lvl4pPr marL="1828800" marR="0" lvl="3"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4pPr>
            <a:lvl5pPr marL="2286000" marR="0" lvl="4"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5pPr>
            <a:lvl6pPr marL="2743200" marR="0" lvl="5"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6pPr>
            <a:lvl7pPr marL="3200400" marR="0" lvl="6"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7pPr>
            <a:lvl8pPr marL="3657600" marR="0" lvl="7"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8pPr>
            <a:lvl9pPr marL="4114800" marR="0" lvl="8" indent="-304800" algn="l" rtl="0">
              <a:lnSpc>
                <a:spcPct val="100000"/>
              </a:lnSpc>
              <a:spcBef>
                <a:spcPts val="0"/>
              </a:spcBef>
              <a:spcAft>
                <a:spcPts val="0"/>
              </a:spcAft>
              <a:buClr>
                <a:srgbClr val="565A5C"/>
              </a:buClr>
              <a:buSzPts val="1200"/>
              <a:buFont typeface="Arial"/>
              <a:buChar char="■"/>
              <a:defRPr sz="1200" b="0" i="0" u="none" strike="noStrike" cap="none">
                <a:solidFill>
                  <a:srgbClr val="565A5C"/>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2">
  <p:cSld name="Blank 2">
    <p:bg>
      <p:bgPr>
        <a:solidFill>
          <a:srgbClr val="FFFFFF"/>
        </a:solidFill>
        <a:effectLst/>
      </p:bgPr>
    </p:bg>
    <p:spTree>
      <p:nvGrpSpPr>
        <p:cNvPr id="1" name="Shape 14"/>
        <p:cNvGrpSpPr/>
        <p:nvPr/>
      </p:nvGrpSpPr>
      <p:grpSpPr>
        <a:xfrm>
          <a:off x="0" y="0"/>
          <a:ext cx="0" cy="0"/>
          <a:chOff x="0" y="0"/>
          <a:chExt cx="0" cy="0"/>
        </a:xfrm>
      </p:grpSpPr>
      <p:sp>
        <p:nvSpPr>
          <p:cNvPr id="15" name="Google Shape;15;p5"/>
          <p:cNvSpPr txBox="1">
            <a:spLocks noGrp="1"/>
          </p:cNvSpPr>
          <p:nvPr>
            <p:ph type="sldNum" idx="12"/>
          </p:nvPr>
        </p:nvSpPr>
        <p:spPr>
          <a:xfrm>
            <a:off x="6752822" y="4045960"/>
            <a:ext cx="202800" cy="195900"/>
          </a:xfrm>
          <a:prstGeom prst="rect">
            <a:avLst/>
          </a:prstGeom>
          <a:noFill/>
          <a:ln>
            <a:noFill/>
          </a:ln>
        </p:spPr>
        <p:txBody>
          <a:bodyPr spcFirstLastPara="1" wrap="square" lIns="48750" tIns="48750" rIns="48750" bIns="48750" anchor="ctr" anchorCtr="0">
            <a:noAutofit/>
          </a:bodyPr>
          <a:lstStyle>
            <a:lvl1pPr marL="0" marR="0" lvl="0"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6"/>
        <p:cNvGrpSpPr/>
        <p:nvPr/>
      </p:nvGrpSpPr>
      <p:grpSpPr>
        <a:xfrm>
          <a:off x="0" y="0"/>
          <a:ext cx="0" cy="0"/>
          <a:chOff x="0" y="0"/>
          <a:chExt cx="0" cy="0"/>
        </a:xfrm>
      </p:grpSpPr>
      <p:pic>
        <p:nvPicPr>
          <p:cNvPr id="17" name="Google Shape;17;p6" descr="A picture containing graphics, font, screenshot, graphic design&#10;&#10;Description automatically generated"/>
          <p:cNvPicPr preferRelativeResize="0"/>
          <p:nvPr/>
        </p:nvPicPr>
        <p:blipFill rotWithShape="1">
          <a:blip r:embed="rId2">
            <a:alphaModFix/>
          </a:blip>
          <a:srcRect/>
          <a:stretch/>
        </p:blipFill>
        <p:spPr>
          <a:xfrm>
            <a:off x="7382784" y="156815"/>
            <a:ext cx="1470991" cy="303051"/>
          </a:xfrm>
          <a:prstGeom prst="rect">
            <a:avLst/>
          </a:prstGeom>
          <a:noFill/>
          <a:ln>
            <a:noFill/>
          </a:ln>
        </p:spPr>
      </p:pic>
      <p:sp>
        <p:nvSpPr>
          <p:cNvPr id="18" name="Google Shape;18;p6"/>
          <p:cNvSpPr txBox="1"/>
          <p:nvPr/>
        </p:nvSpPr>
        <p:spPr>
          <a:xfrm>
            <a:off x="685800" y="581025"/>
            <a:ext cx="8312100" cy="86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 sz="3400" b="0" i="0" u="none" strike="noStrike" cap="none">
                <a:solidFill>
                  <a:schemeClr val="dk1"/>
                </a:solidFill>
                <a:latin typeface="Arial"/>
                <a:ea typeface="Arial"/>
                <a:cs typeface="Arial"/>
                <a:sym typeface="Arial"/>
              </a:rPr>
              <a:t>Page title to go here</a:t>
            </a:r>
            <a:endParaRPr sz="3400" b="0" i="0" u="none" strike="noStrike" cap="none">
              <a:solidFill>
                <a:schemeClr val="dk1"/>
              </a:solidFill>
              <a:latin typeface="Arial"/>
              <a:ea typeface="Arial"/>
              <a:cs typeface="Arial"/>
              <a:sym typeface="Arial"/>
            </a:endParaRPr>
          </a:p>
        </p:txBody>
      </p:sp>
      <p:sp>
        <p:nvSpPr>
          <p:cNvPr id="19" name="Google Shape;19;p6"/>
          <p:cNvSpPr txBox="1"/>
          <p:nvPr/>
        </p:nvSpPr>
        <p:spPr>
          <a:xfrm>
            <a:off x="1716666" y="1564260"/>
            <a:ext cx="5977200" cy="3177000"/>
          </a:xfrm>
          <a:prstGeom prst="rect">
            <a:avLst/>
          </a:prstGeom>
          <a:noFill/>
          <a:ln>
            <a:noFill/>
          </a:ln>
        </p:spPr>
        <p:txBody>
          <a:bodyPr spcFirstLastPara="1" wrap="square" lIns="91425" tIns="91425" rIns="91425" bIns="91425" anchor="t" anchorCtr="0">
            <a:noAutofit/>
          </a:bodyPr>
          <a:lstStyle/>
          <a:p>
            <a:pPr marL="152400" marR="0" lvl="0" indent="0" algn="l" rtl="0">
              <a:lnSpc>
                <a:spcPct val="115000"/>
              </a:lnSpc>
              <a:spcBef>
                <a:spcPts val="0"/>
              </a:spcBef>
              <a:spcAft>
                <a:spcPts val="0"/>
              </a:spcAft>
              <a:buClr>
                <a:srgbClr val="000000"/>
              </a:buClr>
              <a:buSzPts val="2500"/>
              <a:buFont typeface="Arial"/>
              <a:buNone/>
            </a:pPr>
            <a:r>
              <a:rPr lang="en" sz="2500" b="1" i="0" u="none" strike="noStrike" cap="none" dirty="0">
                <a:solidFill>
                  <a:srgbClr val="5B5B5B"/>
                </a:solidFill>
                <a:highlight>
                  <a:srgbClr val="FFFFFF"/>
                </a:highlight>
                <a:latin typeface="Gill Sans MT" panose="020B0502020104020203" pitchFamily="34" charset="0"/>
                <a:ea typeface="Avenir"/>
                <a:cs typeface="Avenir"/>
                <a:sym typeface="Avenir"/>
              </a:rPr>
              <a:t>What they're being told is, </a:t>
            </a:r>
            <a:r>
              <a:rPr lang="en" sz="1600" b="0" i="0" u="none" strike="noStrike" cap="none" dirty="0">
                <a:solidFill>
                  <a:srgbClr val="5B5B5B"/>
                </a:solidFill>
                <a:highlight>
                  <a:srgbClr val="FFFFFF"/>
                </a:highlight>
                <a:latin typeface="Gill Sans MT" panose="020B0502020104020203" pitchFamily="34" charset="0"/>
                <a:ea typeface="Avenir"/>
                <a:cs typeface="Avenir"/>
                <a:sym typeface="Avenir"/>
              </a:rPr>
              <a:t>"Well, you can consult with the hospital attorney." But I don't know of any other disease or process where routinely you're being told, "We'll get the hospital attorney involved." That also brings up, what if the attorney advises something that the physician really feels is harmful. So really, what our physicians are facing is a terrible choice-- to make decisions that might not be in the best interest of the patient, or risk going to jail. </a:t>
            </a:r>
            <a:endParaRPr sz="2400" b="0" i="0" u="none" strike="noStrike" cap="none" dirty="0">
              <a:solidFill>
                <a:srgbClr val="5B5B5B"/>
              </a:solidFill>
              <a:latin typeface="Gill Sans MT" panose="020B0502020104020203" pitchFamily="34" charset="0"/>
              <a:ea typeface="Avenir"/>
              <a:cs typeface="Avenir"/>
              <a:sym typeface="Avenir"/>
            </a:endParaRPr>
          </a:p>
        </p:txBody>
      </p:sp>
      <p:pic>
        <p:nvPicPr>
          <p:cNvPr id="20" name="Google Shape;20;p6" descr="A blue quote marks on a black background&#10;&#10;Description automatically generated with low confidence"/>
          <p:cNvPicPr preferRelativeResize="0"/>
          <p:nvPr/>
        </p:nvPicPr>
        <p:blipFill rotWithShape="1">
          <a:blip r:embed="rId3">
            <a:alphaModFix/>
          </a:blip>
          <a:srcRect/>
          <a:stretch/>
        </p:blipFill>
        <p:spPr>
          <a:xfrm>
            <a:off x="7008321" y="3933839"/>
            <a:ext cx="685421" cy="468516"/>
          </a:xfrm>
          <a:prstGeom prst="rect">
            <a:avLst/>
          </a:prstGeom>
          <a:noFill/>
          <a:ln>
            <a:noFill/>
          </a:ln>
        </p:spPr>
      </p:pic>
      <p:pic>
        <p:nvPicPr>
          <p:cNvPr id="21" name="Google Shape;21;p6" descr="A blue quote marks on a black background&#10;&#10;Description automatically generated with low confidence"/>
          <p:cNvPicPr preferRelativeResize="0"/>
          <p:nvPr/>
        </p:nvPicPr>
        <p:blipFill rotWithShape="1">
          <a:blip r:embed="rId3">
            <a:alphaModFix/>
          </a:blip>
          <a:srcRect/>
          <a:stretch/>
        </p:blipFill>
        <p:spPr>
          <a:xfrm rot="10800000">
            <a:off x="1031245" y="1564260"/>
            <a:ext cx="685421" cy="468516"/>
          </a:xfrm>
          <a:prstGeom prst="rect">
            <a:avLst/>
          </a:prstGeom>
          <a:noFill/>
          <a:ln>
            <a:noFill/>
          </a:ln>
        </p:spPr>
      </p:pic>
      <p:sp>
        <p:nvSpPr>
          <p:cNvPr id="22" name="Google Shape;22;p6"/>
          <p:cNvSpPr/>
          <p:nvPr/>
        </p:nvSpPr>
        <p:spPr>
          <a:xfrm>
            <a:off x="290225" y="201868"/>
            <a:ext cx="6969300" cy="212700"/>
          </a:xfrm>
          <a:prstGeom prst="rect">
            <a:avLst/>
          </a:prstGeom>
          <a:gradFill>
            <a:gsLst>
              <a:gs pos="0">
                <a:srgbClr val="4E8FC9"/>
              </a:gs>
              <a:gs pos="19000">
                <a:srgbClr val="4E8FC9"/>
              </a:gs>
              <a:gs pos="99000">
                <a:schemeClr val="dk1"/>
              </a:gs>
              <a:gs pos="100000">
                <a:schemeClr val="dk1"/>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282725"/>
            <a:ext cx="8542200" cy="1022100"/>
          </a:xfrm>
          <a:prstGeom prst="rect">
            <a:avLst/>
          </a:prstGeom>
          <a:solidFill>
            <a:schemeClr val="dk2"/>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3600"/>
              <a:buFont typeface="Arial"/>
              <a:buNone/>
              <a:defRPr sz="14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5"/>
        <p:cNvGrpSpPr/>
        <p:nvPr/>
      </p:nvGrpSpPr>
      <p:grpSpPr>
        <a:xfrm>
          <a:off x="0" y="0"/>
          <a:ext cx="0" cy="0"/>
          <a:chOff x="0" y="0"/>
          <a:chExt cx="0" cy="0"/>
        </a:xfrm>
      </p:grpSpPr>
      <p:sp>
        <p:nvSpPr>
          <p:cNvPr id="26" name="Google Shape;26;p8"/>
          <p:cNvSpPr/>
          <p:nvPr/>
        </p:nvSpPr>
        <p:spPr>
          <a:xfrm>
            <a:off x="-24900" y="-48525"/>
            <a:ext cx="9193800" cy="3459900"/>
          </a:xfrm>
          <a:prstGeom prst="rect">
            <a:avLst/>
          </a:prstGeom>
          <a:gradFill>
            <a:gsLst>
              <a:gs pos="0">
                <a:schemeClr val="lt2"/>
              </a:gs>
              <a:gs pos="12000">
                <a:schemeClr val="lt2"/>
              </a:gs>
              <a:gs pos="79000">
                <a:schemeClr val="dk1"/>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 name="Google Shape;27;p8"/>
          <p:cNvSpPr txBox="1"/>
          <p:nvPr/>
        </p:nvSpPr>
        <p:spPr>
          <a:xfrm>
            <a:off x="313765" y="933450"/>
            <a:ext cx="8521800" cy="1054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B3E8"/>
              </a:buClr>
              <a:buSzPts val="4800"/>
              <a:buFont typeface="Avenir"/>
              <a:buNone/>
            </a:pPr>
            <a:r>
              <a:rPr lang="en" sz="4800" b="1" i="0" u="none" strike="noStrike" cap="none" dirty="0">
                <a:solidFill>
                  <a:schemeClr val="lt1"/>
                </a:solidFill>
                <a:latin typeface="Gill Sans MT" panose="020B0502020104020203" pitchFamily="34" charset="0"/>
                <a:ea typeface="Avenir"/>
                <a:cs typeface="Avenir"/>
                <a:sym typeface="Avenir"/>
              </a:rPr>
              <a:t>Title</a:t>
            </a:r>
            <a:endParaRPr sz="4800" b="1" i="0" u="none" strike="noStrike" cap="none" dirty="0">
              <a:solidFill>
                <a:srgbClr val="00B3E8"/>
              </a:solidFill>
              <a:latin typeface="Gill Sans MT" panose="020B0502020104020203" pitchFamily="34" charset="0"/>
              <a:ea typeface="Avenir"/>
              <a:cs typeface="Avenir"/>
              <a:sym typeface="Avenir"/>
            </a:endParaRPr>
          </a:p>
        </p:txBody>
      </p:sp>
      <p:sp>
        <p:nvSpPr>
          <p:cNvPr id="28" name="Google Shape;28;p8"/>
          <p:cNvSpPr txBox="1"/>
          <p:nvPr/>
        </p:nvSpPr>
        <p:spPr>
          <a:xfrm>
            <a:off x="313765" y="1987550"/>
            <a:ext cx="8521800" cy="793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666666"/>
              </a:buClr>
              <a:buSzPts val="2800"/>
              <a:buFont typeface="Avenir"/>
              <a:buNone/>
            </a:pPr>
            <a:r>
              <a:rPr lang="en" sz="2400" b="0" i="0" u="none" strike="noStrike" cap="none" dirty="0">
                <a:solidFill>
                  <a:schemeClr val="lt1"/>
                </a:solidFill>
                <a:latin typeface="Gill Sans MT" panose="020B0502020104020203" pitchFamily="34" charset="0"/>
                <a:ea typeface="Avenir"/>
                <a:cs typeface="Avenir"/>
                <a:sym typeface="Avenir"/>
              </a:rPr>
              <a:t>Subtitle</a:t>
            </a:r>
            <a:endParaRPr sz="2400" b="0" i="0" u="none" strike="noStrike" cap="none" dirty="0">
              <a:solidFill>
                <a:schemeClr val="lt1"/>
              </a:solidFill>
              <a:latin typeface="Gill Sans MT" panose="020B0502020104020203" pitchFamily="34" charset="0"/>
              <a:ea typeface="Avenir"/>
              <a:cs typeface="Avenir"/>
              <a:sym typeface="Avenir"/>
            </a:endParaRPr>
          </a:p>
        </p:txBody>
      </p:sp>
      <p:sp>
        <p:nvSpPr>
          <p:cNvPr id="29" name="Google Shape;29;p8"/>
          <p:cNvSpPr txBox="1"/>
          <p:nvPr/>
        </p:nvSpPr>
        <p:spPr>
          <a:xfrm>
            <a:off x="313775" y="3576313"/>
            <a:ext cx="3773400" cy="1266900"/>
          </a:xfrm>
          <a:prstGeom prst="rect">
            <a:avLst/>
          </a:prstGeom>
          <a:noFill/>
          <a:ln>
            <a:noFill/>
          </a:ln>
        </p:spPr>
        <p:txBody>
          <a:bodyPr spcFirstLastPara="1" wrap="square" lIns="0" tIns="91425" rIns="91425" bIns="91425" anchor="t" anchorCtr="0">
            <a:noAutofit/>
          </a:bodyPr>
          <a:lstStyle/>
          <a:p>
            <a:pPr marL="0" marR="0" lvl="0" indent="0" algn="l" rtl="0">
              <a:lnSpc>
                <a:spcPct val="115000"/>
              </a:lnSpc>
              <a:spcBef>
                <a:spcPts val="0"/>
              </a:spcBef>
              <a:spcAft>
                <a:spcPts val="0"/>
              </a:spcAft>
              <a:buClr>
                <a:srgbClr val="666666"/>
              </a:buClr>
              <a:buSzPts val="1800"/>
              <a:buFont typeface="Avenir"/>
              <a:buNone/>
            </a:pPr>
            <a:r>
              <a:rPr lang="en" sz="1400" b="0" i="0" u="none" strike="noStrike" cap="none" dirty="0">
                <a:solidFill>
                  <a:srgbClr val="5B5B5B"/>
                </a:solidFill>
                <a:latin typeface="Arial"/>
                <a:ea typeface="Arial"/>
                <a:cs typeface="Arial"/>
                <a:sym typeface="Arial"/>
              </a:rPr>
              <a:t>NAME</a:t>
            </a:r>
            <a:r>
              <a:rPr lang="en" sz="1800" b="0" i="0" u="none" strike="noStrike" cap="none" dirty="0">
                <a:solidFill>
                  <a:srgbClr val="5B5B5B"/>
                </a:solidFill>
                <a:latin typeface="Gill Sans MT" panose="020B0502020104020203" pitchFamily="34" charset="0"/>
                <a:ea typeface="Avenir"/>
                <a:cs typeface="Avenir"/>
                <a:sym typeface="Avenir"/>
              </a:rPr>
              <a:t>, </a:t>
            </a:r>
            <a:r>
              <a:rPr lang="en" sz="1400" b="0" i="0" u="none" strike="noStrike" cap="none" dirty="0">
                <a:solidFill>
                  <a:srgbClr val="5B5B5B"/>
                </a:solidFill>
                <a:latin typeface="Arial"/>
                <a:ea typeface="Arial"/>
                <a:cs typeface="Arial"/>
                <a:sym typeface="Arial"/>
              </a:rPr>
              <a:t>TITLE</a:t>
            </a:r>
            <a:endParaRPr sz="1800" b="0" i="0" u="none" strike="noStrike" cap="none" dirty="0">
              <a:solidFill>
                <a:srgbClr val="5B5B5B"/>
              </a:solidFill>
              <a:latin typeface="Gill Sans MT" panose="020B0502020104020203" pitchFamily="34" charset="0"/>
              <a:ea typeface="Avenir"/>
              <a:cs typeface="Avenir"/>
              <a:sym typeface="Avenir"/>
            </a:endParaRPr>
          </a:p>
        </p:txBody>
      </p:sp>
      <p:pic>
        <p:nvPicPr>
          <p:cNvPr id="30" name="Google Shape;30;p8" descr="A picture containing graphics, font, screenshot, graphic design&#10;&#10;Description automatically generated"/>
          <p:cNvPicPr preferRelativeResize="0"/>
          <p:nvPr/>
        </p:nvPicPr>
        <p:blipFill rotWithShape="1">
          <a:blip r:embed="rId2">
            <a:alphaModFix/>
          </a:blip>
          <a:srcRect/>
          <a:stretch/>
        </p:blipFill>
        <p:spPr>
          <a:xfrm>
            <a:off x="6815392" y="4435085"/>
            <a:ext cx="1981047" cy="40813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31"/>
        <p:cNvGrpSpPr/>
        <p:nvPr/>
      </p:nvGrpSpPr>
      <p:grpSpPr>
        <a:xfrm>
          <a:off x="0" y="0"/>
          <a:ext cx="0" cy="0"/>
          <a:chOff x="0" y="0"/>
          <a:chExt cx="0" cy="0"/>
        </a:xfrm>
      </p:grpSpPr>
      <p:sp>
        <p:nvSpPr>
          <p:cNvPr id="32" name="Google Shape;32;p9"/>
          <p:cNvSpPr/>
          <p:nvPr/>
        </p:nvSpPr>
        <p:spPr>
          <a:xfrm>
            <a:off x="0" y="0"/>
            <a:ext cx="9144000" cy="1646400"/>
          </a:xfrm>
          <a:prstGeom prst="rect">
            <a:avLst/>
          </a:prstGeom>
          <a:gradFill>
            <a:gsLst>
              <a:gs pos="0">
                <a:schemeClr val="lt2"/>
              </a:gs>
              <a:gs pos="99000">
                <a:schemeClr val="dk1"/>
              </a:gs>
              <a:gs pos="100000">
                <a:schemeClr val="dk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Google Shape;33;p9"/>
          <p:cNvSpPr txBox="1"/>
          <p:nvPr/>
        </p:nvSpPr>
        <p:spPr>
          <a:xfrm>
            <a:off x="851150" y="364319"/>
            <a:ext cx="6781500" cy="1246800"/>
          </a:xfrm>
          <a:prstGeom prst="rect">
            <a:avLst/>
          </a:prstGeom>
          <a:noFill/>
          <a:ln>
            <a:noFill/>
          </a:ln>
        </p:spPr>
        <p:txBody>
          <a:bodyPr spcFirstLastPara="1" wrap="square" lIns="91425" tIns="45700" rIns="91425" bIns="45700" anchor="t" anchorCtr="0">
            <a:spAutoFit/>
          </a:bodyPr>
          <a:lstStyle/>
          <a:p>
            <a:pPr marL="0" marR="0" lvl="0" indent="0" algn="l" rtl="0">
              <a:lnSpc>
                <a:spcPct val="75000"/>
              </a:lnSpc>
              <a:spcBef>
                <a:spcPts val="0"/>
              </a:spcBef>
              <a:spcAft>
                <a:spcPts val="0"/>
              </a:spcAft>
              <a:buClr>
                <a:srgbClr val="000000"/>
              </a:buClr>
              <a:buSzPts val="5500"/>
              <a:buFont typeface="Arial"/>
              <a:buNone/>
            </a:pPr>
            <a:r>
              <a:rPr lang="en" sz="5500" b="1" i="1" u="none" strike="noStrike" cap="none">
                <a:solidFill>
                  <a:schemeClr val="lt1"/>
                </a:solidFill>
                <a:latin typeface="Arial"/>
                <a:ea typeface="Arial"/>
                <a:cs typeface="Arial"/>
                <a:sym typeface="Arial"/>
              </a:rPr>
              <a:t>voices</a:t>
            </a:r>
            <a:br>
              <a:rPr lang="en" sz="4500" b="0" i="0" u="none" strike="noStrike" cap="none">
                <a:solidFill>
                  <a:schemeClr val="lt1"/>
                </a:solidFill>
                <a:latin typeface="Arial"/>
                <a:ea typeface="Arial"/>
                <a:cs typeface="Arial"/>
                <a:sym typeface="Arial"/>
              </a:rPr>
            </a:br>
            <a:r>
              <a:rPr lang="en" sz="4500" b="0" i="0" u="none" strike="noStrike" cap="none">
                <a:solidFill>
                  <a:schemeClr val="lt1"/>
                </a:solidFill>
                <a:latin typeface="Arial"/>
                <a:ea typeface="Arial"/>
                <a:cs typeface="Arial"/>
                <a:sym typeface="Arial"/>
              </a:rPr>
              <a:t>    </a:t>
            </a:r>
            <a:r>
              <a:rPr lang="en" sz="4200" b="0" i="0" u="none" strike="noStrike" cap="none">
                <a:solidFill>
                  <a:schemeClr val="lt1"/>
                </a:solidFill>
                <a:latin typeface="Arial"/>
                <a:ea typeface="Arial"/>
                <a:cs typeface="Arial"/>
                <a:sym typeface="Arial"/>
              </a:rPr>
              <a:t>from the field</a:t>
            </a:r>
            <a:endParaRPr sz="4200" b="0" i="0" u="none" strike="noStrike" cap="none">
              <a:solidFill>
                <a:schemeClr val="lt1"/>
              </a:solidFill>
              <a:latin typeface="Arial"/>
              <a:ea typeface="Arial"/>
              <a:cs typeface="Arial"/>
              <a:sym typeface="Arial"/>
            </a:endParaRPr>
          </a:p>
        </p:txBody>
      </p:sp>
      <p:sp>
        <p:nvSpPr>
          <p:cNvPr id="34" name="Google Shape;34;p9"/>
          <p:cNvSpPr txBox="1"/>
          <p:nvPr/>
        </p:nvSpPr>
        <p:spPr>
          <a:xfrm>
            <a:off x="3119718" y="1990715"/>
            <a:ext cx="4989600" cy="2866500"/>
          </a:xfrm>
          <a:prstGeom prst="rect">
            <a:avLst/>
          </a:prstGeom>
          <a:noFill/>
          <a:ln>
            <a:noFill/>
          </a:ln>
        </p:spPr>
        <p:txBody>
          <a:bodyPr spcFirstLastPara="1" wrap="square" lIns="0" tIns="91425" rIns="91425" bIns="91425" anchor="t" anchorCtr="0">
            <a:noAutofit/>
          </a:bodyPr>
          <a:lstStyle/>
          <a:p>
            <a:pPr marL="152400" marR="0" lvl="0" indent="0" algn="l" rtl="0">
              <a:lnSpc>
                <a:spcPct val="115000"/>
              </a:lnSpc>
              <a:spcBef>
                <a:spcPts val="0"/>
              </a:spcBef>
              <a:spcAft>
                <a:spcPts val="0"/>
              </a:spcAft>
              <a:buClr>
                <a:srgbClr val="000000"/>
              </a:buClr>
              <a:buSzPts val="2500"/>
              <a:buFont typeface="Arial"/>
              <a:buNone/>
            </a:pPr>
            <a:r>
              <a:rPr lang="en" sz="2500" b="1" i="0" u="none" strike="noStrike" cap="none" dirty="0">
                <a:solidFill>
                  <a:srgbClr val="5B5B5B"/>
                </a:solidFill>
                <a:highlight>
                  <a:srgbClr val="FFFFFF"/>
                </a:highlight>
                <a:latin typeface="Gill Sans MT" panose="020B0502020104020203" pitchFamily="34" charset="0"/>
                <a:ea typeface="Avenir"/>
                <a:cs typeface="Avenir"/>
                <a:sym typeface="Avenir"/>
              </a:rPr>
              <a:t>What they're being told is, </a:t>
            </a:r>
            <a:r>
              <a:rPr lang="en" sz="1500" b="0" i="0" u="none" strike="noStrike" cap="none" dirty="0">
                <a:solidFill>
                  <a:srgbClr val="5B5B5B"/>
                </a:solidFill>
                <a:highlight>
                  <a:srgbClr val="FFFFFF"/>
                </a:highlight>
                <a:latin typeface="Gill Sans MT" panose="020B0502020104020203" pitchFamily="34" charset="0"/>
                <a:ea typeface="Avenir"/>
                <a:cs typeface="Avenir"/>
                <a:sym typeface="Avenir"/>
              </a:rPr>
              <a:t>"Well, you can consult with the hospital attorney." But I don't know of any other disease or process where routinely you're being told, "We'll get the hospital attorney involved." That also brings up, what if the attorney advises something that the physician really feels is harmful. So really, what our physicians are facing is a terrible choice—to make decisions that might not be in the best interest of the patient, or risk going to jail. </a:t>
            </a:r>
            <a:endParaRPr sz="1500" b="0" i="0" u="none" strike="noStrike" cap="none" dirty="0">
              <a:solidFill>
                <a:srgbClr val="5B5B5B"/>
              </a:solidFill>
              <a:latin typeface="Gill Sans MT" panose="020B0502020104020203" pitchFamily="34" charset="0"/>
              <a:ea typeface="Avenir"/>
              <a:cs typeface="Avenir"/>
              <a:sym typeface="Avenir"/>
            </a:endParaRPr>
          </a:p>
        </p:txBody>
      </p:sp>
      <p:pic>
        <p:nvPicPr>
          <p:cNvPr id="35" name="Google Shape;35;p9" descr="A picture containing circle, graphics, moon, colorfulness&#10;&#10;Description automatically generated"/>
          <p:cNvPicPr preferRelativeResize="0"/>
          <p:nvPr/>
        </p:nvPicPr>
        <p:blipFill rotWithShape="1">
          <a:blip r:embed="rId2">
            <a:alphaModFix/>
          </a:blip>
          <a:srcRect/>
          <a:stretch/>
        </p:blipFill>
        <p:spPr>
          <a:xfrm>
            <a:off x="505169" y="2716306"/>
            <a:ext cx="2536714" cy="273184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ontent 3">
  <p:cSld name="Title and Content 3">
    <p:bg>
      <p:bgPr>
        <a:solidFill>
          <a:srgbClr val="FFFFFF"/>
        </a:solidFill>
        <a:effectLst/>
      </p:bgPr>
    </p:bg>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508001" y="985838"/>
            <a:ext cx="6447600" cy="743100"/>
          </a:xfrm>
          <a:prstGeom prst="rect">
            <a:avLst/>
          </a:prstGeom>
          <a:noFill/>
          <a:ln>
            <a:noFill/>
          </a:ln>
        </p:spPr>
        <p:txBody>
          <a:bodyPr spcFirstLastPara="1" wrap="square" lIns="48750" tIns="48750" rIns="48750" bIns="48750" anchor="t" anchorCtr="0">
            <a:noAutofit/>
          </a:bodyPr>
          <a:lstStyle>
            <a:lvl1pPr marR="0" lvl="0" algn="l" rtl="0">
              <a:lnSpc>
                <a:spcPct val="100000"/>
              </a:lnSpc>
              <a:spcBef>
                <a:spcPts val="0"/>
              </a:spcBef>
              <a:spcAft>
                <a:spcPts val="0"/>
              </a:spcAft>
              <a:buClr>
                <a:srgbClr val="90C226"/>
              </a:buClr>
              <a:buSzPts val="2637"/>
              <a:buFont typeface="Trebuchet MS"/>
              <a:buNone/>
              <a:defRPr sz="2637" b="0" i="0" u="none" strike="noStrike" cap="none">
                <a:solidFill>
                  <a:srgbClr val="90C226"/>
                </a:solidFill>
                <a:latin typeface="Trebuchet MS"/>
                <a:ea typeface="Trebuchet MS"/>
                <a:cs typeface="Trebuchet MS"/>
                <a:sym typeface="Trebuchet MS"/>
              </a:defRPr>
            </a:lvl1pPr>
            <a:lvl2pPr marR="0" lvl="1" algn="l" rtl="0">
              <a:lnSpc>
                <a:spcPct val="90000"/>
              </a:lnSpc>
              <a:spcBef>
                <a:spcPts val="0"/>
              </a:spcBef>
              <a:spcAft>
                <a:spcPts val="0"/>
              </a:spcAft>
              <a:buClr>
                <a:srgbClr val="5C88A5"/>
              </a:buClr>
              <a:buSzPts val="1800"/>
              <a:buFont typeface="Arial"/>
              <a:buNone/>
              <a:defRPr sz="1400" b="0" i="0" u="none" strike="noStrike" cap="none">
                <a:solidFill>
                  <a:srgbClr val="000000"/>
                </a:solidFill>
                <a:latin typeface="Arial"/>
                <a:ea typeface="Arial"/>
                <a:cs typeface="Arial"/>
                <a:sym typeface="Arial"/>
              </a:defRPr>
            </a:lvl2pPr>
            <a:lvl3pPr marR="0" lvl="2" algn="l" rtl="0">
              <a:lnSpc>
                <a:spcPct val="90000"/>
              </a:lnSpc>
              <a:spcBef>
                <a:spcPts val="0"/>
              </a:spcBef>
              <a:spcAft>
                <a:spcPts val="0"/>
              </a:spcAft>
              <a:buClr>
                <a:srgbClr val="5C88A5"/>
              </a:buClr>
              <a:buSzPts val="1800"/>
              <a:buFont typeface="Arial"/>
              <a:buNone/>
              <a:defRPr sz="1400" b="0" i="0" u="none" strike="noStrike" cap="none">
                <a:solidFill>
                  <a:srgbClr val="000000"/>
                </a:solidFill>
                <a:latin typeface="Arial"/>
                <a:ea typeface="Arial"/>
                <a:cs typeface="Arial"/>
                <a:sym typeface="Arial"/>
              </a:defRPr>
            </a:lvl3pPr>
            <a:lvl4pPr marR="0" lvl="3" algn="l" rtl="0">
              <a:lnSpc>
                <a:spcPct val="90000"/>
              </a:lnSpc>
              <a:spcBef>
                <a:spcPts val="0"/>
              </a:spcBef>
              <a:spcAft>
                <a:spcPts val="0"/>
              </a:spcAft>
              <a:buClr>
                <a:srgbClr val="5C88A5"/>
              </a:buClr>
              <a:buSzPts val="1800"/>
              <a:buFont typeface="Arial"/>
              <a:buNone/>
              <a:defRPr sz="1400" b="0" i="0" u="none" strike="noStrike" cap="none">
                <a:solidFill>
                  <a:srgbClr val="000000"/>
                </a:solidFill>
                <a:latin typeface="Arial"/>
                <a:ea typeface="Arial"/>
                <a:cs typeface="Arial"/>
                <a:sym typeface="Arial"/>
              </a:defRPr>
            </a:lvl4pPr>
            <a:lvl5pPr marR="0" lvl="4" algn="l" rtl="0">
              <a:lnSpc>
                <a:spcPct val="90000"/>
              </a:lnSpc>
              <a:spcBef>
                <a:spcPts val="0"/>
              </a:spcBef>
              <a:spcAft>
                <a:spcPts val="0"/>
              </a:spcAft>
              <a:buClr>
                <a:srgbClr val="5C88A5"/>
              </a:buClr>
              <a:buSzPts val="1800"/>
              <a:buFont typeface="Arial"/>
              <a:buNone/>
              <a:defRPr sz="1400" b="0" i="0" u="none" strike="noStrike" cap="none">
                <a:solidFill>
                  <a:srgbClr val="000000"/>
                </a:solidFill>
                <a:latin typeface="Arial"/>
                <a:ea typeface="Arial"/>
                <a:cs typeface="Arial"/>
                <a:sym typeface="Arial"/>
              </a:defRPr>
            </a:lvl5pPr>
            <a:lvl6pPr marR="0" lvl="5" algn="l" rtl="0">
              <a:lnSpc>
                <a:spcPct val="90000"/>
              </a:lnSpc>
              <a:spcBef>
                <a:spcPts val="0"/>
              </a:spcBef>
              <a:spcAft>
                <a:spcPts val="0"/>
              </a:spcAft>
              <a:buClr>
                <a:srgbClr val="5C88A5"/>
              </a:buClr>
              <a:buSzPts val="1800"/>
              <a:buFont typeface="Arial"/>
              <a:buNone/>
              <a:defRPr sz="1400" b="0" i="0" u="none" strike="noStrike" cap="none">
                <a:solidFill>
                  <a:srgbClr val="000000"/>
                </a:solidFill>
                <a:latin typeface="Arial"/>
                <a:ea typeface="Arial"/>
                <a:cs typeface="Arial"/>
                <a:sym typeface="Arial"/>
              </a:defRPr>
            </a:lvl6pPr>
            <a:lvl7pPr marR="0" lvl="6" algn="l" rtl="0">
              <a:lnSpc>
                <a:spcPct val="90000"/>
              </a:lnSpc>
              <a:spcBef>
                <a:spcPts val="0"/>
              </a:spcBef>
              <a:spcAft>
                <a:spcPts val="0"/>
              </a:spcAft>
              <a:buClr>
                <a:srgbClr val="5C88A5"/>
              </a:buClr>
              <a:buSzPts val="1800"/>
              <a:buFont typeface="Arial"/>
              <a:buNone/>
              <a:defRPr sz="1400" b="0" i="0" u="none" strike="noStrike" cap="none">
                <a:solidFill>
                  <a:srgbClr val="000000"/>
                </a:solidFill>
                <a:latin typeface="Arial"/>
                <a:ea typeface="Arial"/>
                <a:cs typeface="Arial"/>
                <a:sym typeface="Arial"/>
              </a:defRPr>
            </a:lvl7pPr>
            <a:lvl8pPr marR="0" lvl="7" algn="l" rtl="0">
              <a:lnSpc>
                <a:spcPct val="90000"/>
              </a:lnSpc>
              <a:spcBef>
                <a:spcPts val="0"/>
              </a:spcBef>
              <a:spcAft>
                <a:spcPts val="0"/>
              </a:spcAft>
              <a:buClr>
                <a:srgbClr val="5C88A5"/>
              </a:buClr>
              <a:buSzPts val="1800"/>
              <a:buFont typeface="Arial"/>
              <a:buNone/>
              <a:defRPr sz="1400" b="0" i="0" u="none" strike="noStrike" cap="none">
                <a:solidFill>
                  <a:srgbClr val="000000"/>
                </a:solidFill>
                <a:latin typeface="Arial"/>
                <a:ea typeface="Arial"/>
                <a:cs typeface="Arial"/>
                <a:sym typeface="Arial"/>
              </a:defRPr>
            </a:lvl8pPr>
            <a:lvl9pPr marR="0" lvl="8" algn="l" rtl="0">
              <a:lnSpc>
                <a:spcPct val="90000"/>
              </a:lnSpc>
              <a:spcBef>
                <a:spcPts val="0"/>
              </a:spcBef>
              <a:spcAft>
                <a:spcPts val="0"/>
              </a:spcAft>
              <a:buClr>
                <a:srgbClr val="5C88A5"/>
              </a:buClr>
              <a:buSzPts val="18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10"/>
          <p:cNvSpPr txBox="1">
            <a:spLocks noGrp="1"/>
          </p:cNvSpPr>
          <p:nvPr>
            <p:ph type="body" idx="1"/>
          </p:nvPr>
        </p:nvSpPr>
        <p:spPr>
          <a:xfrm>
            <a:off x="508001" y="1858269"/>
            <a:ext cx="6447600" cy="2182800"/>
          </a:xfrm>
          <a:prstGeom prst="rect">
            <a:avLst/>
          </a:prstGeom>
          <a:noFill/>
          <a:ln>
            <a:noFill/>
          </a:ln>
        </p:spPr>
        <p:txBody>
          <a:bodyPr spcFirstLastPara="1" wrap="square" lIns="48750" tIns="48750" rIns="48750" bIns="48750" anchor="t" anchorCtr="0">
            <a:noAutofit/>
          </a:bodyPr>
          <a:lstStyle>
            <a:lvl1pPr marL="457200" marR="0" lvl="0" indent="-292862" algn="l" rtl="0">
              <a:lnSpc>
                <a:spcPct val="100000"/>
              </a:lnSpc>
              <a:spcBef>
                <a:spcPts val="738"/>
              </a:spcBef>
              <a:spcAft>
                <a:spcPts val="0"/>
              </a:spcAft>
              <a:buClr>
                <a:srgbClr val="90C226"/>
              </a:buClr>
              <a:buSzPts val="1012"/>
              <a:buFont typeface="Trebuchet MS"/>
              <a:buChar char=""/>
              <a:defRPr sz="1265" b="0" i="0" u="none" strike="noStrike" cap="none">
                <a:solidFill>
                  <a:srgbClr val="404040"/>
                </a:solidFill>
                <a:latin typeface="Trebuchet MS"/>
                <a:ea typeface="Trebuchet MS"/>
                <a:cs typeface="Trebuchet MS"/>
                <a:sym typeface="Trebuchet MS"/>
              </a:defRPr>
            </a:lvl1pPr>
            <a:lvl2pPr marL="914400" marR="0" lvl="1" indent="-292862" algn="l" rtl="0">
              <a:lnSpc>
                <a:spcPct val="100000"/>
              </a:lnSpc>
              <a:spcBef>
                <a:spcPts val="738"/>
              </a:spcBef>
              <a:spcAft>
                <a:spcPts val="0"/>
              </a:spcAft>
              <a:buClr>
                <a:srgbClr val="90C226"/>
              </a:buClr>
              <a:buSzPts val="1012"/>
              <a:buFont typeface="Trebuchet MS"/>
              <a:buChar char=""/>
              <a:defRPr sz="1265" b="0" i="0" u="none" strike="noStrike" cap="none">
                <a:solidFill>
                  <a:srgbClr val="404040"/>
                </a:solidFill>
                <a:latin typeface="Trebuchet MS"/>
                <a:ea typeface="Trebuchet MS"/>
                <a:cs typeface="Trebuchet MS"/>
                <a:sym typeface="Trebuchet MS"/>
              </a:defRPr>
            </a:lvl2pPr>
            <a:lvl3pPr marL="1371600" marR="0" lvl="2" indent="-292861" algn="l" rtl="0">
              <a:lnSpc>
                <a:spcPct val="100000"/>
              </a:lnSpc>
              <a:spcBef>
                <a:spcPts val="738"/>
              </a:spcBef>
              <a:spcAft>
                <a:spcPts val="0"/>
              </a:spcAft>
              <a:buClr>
                <a:srgbClr val="90C226"/>
              </a:buClr>
              <a:buSzPts val="1012"/>
              <a:buFont typeface="Trebuchet MS"/>
              <a:buChar char=""/>
              <a:defRPr sz="1265" b="0" i="0" u="none" strike="noStrike" cap="none">
                <a:solidFill>
                  <a:srgbClr val="404040"/>
                </a:solidFill>
                <a:latin typeface="Trebuchet MS"/>
                <a:ea typeface="Trebuchet MS"/>
                <a:cs typeface="Trebuchet MS"/>
                <a:sym typeface="Trebuchet MS"/>
              </a:defRPr>
            </a:lvl3pPr>
            <a:lvl4pPr marL="1828800" marR="0" lvl="3" indent="-292861" algn="l" rtl="0">
              <a:lnSpc>
                <a:spcPct val="100000"/>
              </a:lnSpc>
              <a:spcBef>
                <a:spcPts val="738"/>
              </a:spcBef>
              <a:spcAft>
                <a:spcPts val="0"/>
              </a:spcAft>
              <a:buClr>
                <a:srgbClr val="90C226"/>
              </a:buClr>
              <a:buSzPts val="1012"/>
              <a:buFont typeface="Trebuchet MS"/>
              <a:buChar char=""/>
              <a:defRPr sz="1265" b="0" i="0" u="none" strike="noStrike" cap="none">
                <a:solidFill>
                  <a:srgbClr val="404040"/>
                </a:solidFill>
                <a:latin typeface="Trebuchet MS"/>
                <a:ea typeface="Trebuchet MS"/>
                <a:cs typeface="Trebuchet MS"/>
                <a:sym typeface="Trebuchet MS"/>
              </a:defRPr>
            </a:lvl4pPr>
            <a:lvl5pPr marL="2286000" marR="0" lvl="4" indent="-292861" algn="l" rtl="0">
              <a:lnSpc>
                <a:spcPct val="100000"/>
              </a:lnSpc>
              <a:spcBef>
                <a:spcPts val="738"/>
              </a:spcBef>
              <a:spcAft>
                <a:spcPts val="0"/>
              </a:spcAft>
              <a:buClr>
                <a:srgbClr val="90C226"/>
              </a:buClr>
              <a:buSzPts val="1012"/>
              <a:buFont typeface="Trebuchet MS"/>
              <a:buChar char=""/>
              <a:defRPr sz="1265" b="0" i="0" u="none" strike="noStrike" cap="none">
                <a:solidFill>
                  <a:srgbClr val="404040"/>
                </a:solidFill>
                <a:latin typeface="Trebuchet MS"/>
                <a:ea typeface="Trebuchet MS"/>
                <a:cs typeface="Trebuchet MS"/>
                <a:sym typeface="Trebuchet MS"/>
              </a:defRPr>
            </a:lvl5pPr>
            <a:lvl6pPr marL="2743200" marR="0" lvl="5" indent="-274320" algn="l" rtl="0">
              <a:lnSpc>
                <a:spcPct val="100000"/>
              </a:lnSpc>
              <a:spcBef>
                <a:spcPts val="1688"/>
              </a:spcBef>
              <a:spcAft>
                <a:spcPts val="0"/>
              </a:spcAft>
              <a:buClr>
                <a:srgbClr val="737373"/>
              </a:buClr>
              <a:buSzPts val="720"/>
              <a:buFont typeface="Arial"/>
              <a:buChar char="■"/>
              <a:defRPr sz="1400" b="0" i="0" u="none" strike="noStrike" cap="none">
                <a:solidFill>
                  <a:srgbClr val="000000"/>
                </a:solidFill>
                <a:latin typeface="Arial"/>
                <a:ea typeface="Arial"/>
                <a:cs typeface="Arial"/>
                <a:sym typeface="Arial"/>
              </a:defRPr>
            </a:lvl6pPr>
            <a:lvl7pPr marL="3200400" marR="0" lvl="6" indent="-274320" algn="l" rtl="0">
              <a:lnSpc>
                <a:spcPct val="100000"/>
              </a:lnSpc>
              <a:spcBef>
                <a:spcPts val="1688"/>
              </a:spcBef>
              <a:spcAft>
                <a:spcPts val="0"/>
              </a:spcAft>
              <a:buClr>
                <a:srgbClr val="737373"/>
              </a:buClr>
              <a:buSzPts val="720"/>
              <a:buFont typeface="Arial"/>
              <a:buChar char="●"/>
              <a:defRPr sz="1400" b="0" i="0" u="none" strike="noStrike" cap="none">
                <a:solidFill>
                  <a:srgbClr val="000000"/>
                </a:solidFill>
                <a:latin typeface="Arial"/>
                <a:ea typeface="Arial"/>
                <a:cs typeface="Arial"/>
                <a:sym typeface="Arial"/>
              </a:defRPr>
            </a:lvl7pPr>
            <a:lvl8pPr marL="3657600" marR="0" lvl="7" indent="-274320" algn="l" rtl="0">
              <a:lnSpc>
                <a:spcPct val="100000"/>
              </a:lnSpc>
              <a:spcBef>
                <a:spcPts val="1688"/>
              </a:spcBef>
              <a:spcAft>
                <a:spcPts val="0"/>
              </a:spcAft>
              <a:buClr>
                <a:srgbClr val="737373"/>
              </a:buClr>
              <a:buSzPts val="720"/>
              <a:buFont typeface="Arial"/>
              <a:buChar char="○"/>
              <a:defRPr sz="1400" b="0" i="0" u="none" strike="noStrike" cap="none">
                <a:solidFill>
                  <a:srgbClr val="000000"/>
                </a:solidFill>
                <a:latin typeface="Arial"/>
                <a:ea typeface="Arial"/>
                <a:cs typeface="Arial"/>
                <a:sym typeface="Arial"/>
              </a:defRPr>
            </a:lvl8pPr>
            <a:lvl9pPr marL="4114800" marR="0" lvl="8" indent="-274320" algn="l" rtl="0">
              <a:lnSpc>
                <a:spcPct val="100000"/>
              </a:lnSpc>
              <a:spcBef>
                <a:spcPts val="1688"/>
              </a:spcBef>
              <a:spcAft>
                <a:spcPts val="0"/>
              </a:spcAft>
              <a:buClr>
                <a:srgbClr val="737373"/>
              </a:buClr>
              <a:buSzPts val="72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9" name="Google Shape;39;p10"/>
          <p:cNvSpPr txBox="1">
            <a:spLocks noGrp="1"/>
          </p:cNvSpPr>
          <p:nvPr>
            <p:ph type="sldNum" idx="12"/>
          </p:nvPr>
        </p:nvSpPr>
        <p:spPr>
          <a:xfrm>
            <a:off x="6752822" y="4045960"/>
            <a:ext cx="202800" cy="195900"/>
          </a:xfrm>
          <a:prstGeom prst="rect">
            <a:avLst/>
          </a:prstGeom>
          <a:noFill/>
          <a:ln>
            <a:noFill/>
          </a:ln>
        </p:spPr>
        <p:txBody>
          <a:bodyPr spcFirstLastPara="1" wrap="square" lIns="48750" tIns="48750" rIns="48750" bIns="48750" anchor="ctr" anchorCtr="0">
            <a:noAutofit/>
          </a:bodyPr>
          <a:lstStyle>
            <a:lvl1pPr marL="0" marR="0" lvl="0"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90C226"/>
              </a:buClr>
              <a:buSzPts val="633"/>
              <a:buFont typeface="Trebuchet MS"/>
              <a:buNone/>
              <a:defRPr sz="633" b="0" i="0" u="none" strike="noStrike" cap="none">
                <a:solidFill>
                  <a:srgbClr val="90C226"/>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B3E8"/>
              </a:buClr>
              <a:buSzPts val="3600"/>
              <a:buFont typeface="Avenir"/>
              <a:buNone/>
              <a:defRPr sz="3600" b="1">
                <a:solidFill>
                  <a:srgbClr val="00B3E8"/>
                </a:solidFill>
                <a:latin typeface="Avenir"/>
                <a:ea typeface="Avenir"/>
                <a:cs typeface="Avenir"/>
                <a:sym typeface="Avenir"/>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42" name="Google Shape;42;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666666"/>
              </a:buClr>
              <a:buSzPts val="1800"/>
              <a:buFont typeface="Avenir"/>
              <a:buChar char="●"/>
              <a:defRPr sz="1800">
                <a:solidFill>
                  <a:srgbClr val="666666"/>
                </a:solidFill>
                <a:latin typeface="Avenir"/>
                <a:ea typeface="Avenir"/>
                <a:cs typeface="Avenir"/>
                <a:sym typeface="Avenir"/>
              </a:defRPr>
            </a:lvl1pPr>
            <a:lvl2pPr marL="914400" lvl="1" indent="-317500" rtl="0">
              <a:lnSpc>
                <a:spcPct val="115000"/>
              </a:lnSpc>
              <a:spcBef>
                <a:spcPts val="1600"/>
              </a:spcBef>
              <a:spcAft>
                <a:spcPts val="0"/>
              </a:spcAft>
              <a:buClr>
                <a:srgbClr val="666666"/>
              </a:buClr>
              <a:buSzPts val="1400"/>
              <a:buFont typeface="Avenir"/>
              <a:buChar char="○"/>
              <a:defRPr>
                <a:solidFill>
                  <a:srgbClr val="666666"/>
                </a:solidFill>
                <a:latin typeface="Avenir"/>
                <a:ea typeface="Avenir"/>
                <a:cs typeface="Avenir"/>
                <a:sym typeface="Avenir"/>
              </a:defRPr>
            </a:lvl2pPr>
            <a:lvl3pPr marL="1371600" lvl="2" indent="-317500" rtl="0">
              <a:lnSpc>
                <a:spcPct val="115000"/>
              </a:lnSpc>
              <a:spcBef>
                <a:spcPts val="1600"/>
              </a:spcBef>
              <a:spcAft>
                <a:spcPts val="0"/>
              </a:spcAft>
              <a:buClr>
                <a:srgbClr val="666666"/>
              </a:buClr>
              <a:buSzPts val="1400"/>
              <a:buFont typeface="Avenir"/>
              <a:buChar char="■"/>
              <a:defRPr>
                <a:solidFill>
                  <a:srgbClr val="666666"/>
                </a:solidFill>
                <a:latin typeface="Avenir"/>
                <a:ea typeface="Avenir"/>
                <a:cs typeface="Avenir"/>
                <a:sym typeface="Avenir"/>
              </a:defRPr>
            </a:lvl3pPr>
            <a:lvl4pPr marL="1828800" lvl="3" indent="-317500" rtl="0">
              <a:lnSpc>
                <a:spcPct val="115000"/>
              </a:lnSpc>
              <a:spcBef>
                <a:spcPts val="1600"/>
              </a:spcBef>
              <a:spcAft>
                <a:spcPts val="0"/>
              </a:spcAft>
              <a:buClr>
                <a:srgbClr val="666666"/>
              </a:buClr>
              <a:buSzPts val="1400"/>
              <a:buFont typeface="Avenir"/>
              <a:buChar char="●"/>
              <a:defRPr>
                <a:solidFill>
                  <a:srgbClr val="666666"/>
                </a:solidFill>
                <a:latin typeface="Avenir"/>
                <a:ea typeface="Avenir"/>
                <a:cs typeface="Avenir"/>
                <a:sym typeface="Avenir"/>
              </a:defRPr>
            </a:lvl4pPr>
            <a:lvl5pPr marL="2286000" lvl="4" indent="-317500" rtl="0">
              <a:lnSpc>
                <a:spcPct val="115000"/>
              </a:lnSpc>
              <a:spcBef>
                <a:spcPts val="1600"/>
              </a:spcBef>
              <a:spcAft>
                <a:spcPts val="0"/>
              </a:spcAft>
              <a:buClr>
                <a:srgbClr val="666666"/>
              </a:buClr>
              <a:buSzPts val="1400"/>
              <a:buFont typeface="Avenir"/>
              <a:buChar char="○"/>
              <a:defRPr>
                <a:solidFill>
                  <a:srgbClr val="666666"/>
                </a:solidFill>
                <a:latin typeface="Avenir"/>
                <a:ea typeface="Avenir"/>
                <a:cs typeface="Avenir"/>
                <a:sym typeface="Avenir"/>
              </a:defRPr>
            </a:lvl5pPr>
            <a:lvl6pPr marL="2743200" lvl="5" indent="-317500" rtl="0">
              <a:lnSpc>
                <a:spcPct val="115000"/>
              </a:lnSpc>
              <a:spcBef>
                <a:spcPts val="1600"/>
              </a:spcBef>
              <a:spcAft>
                <a:spcPts val="0"/>
              </a:spcAft>
              <a:buClr>
                <a:srgbClr val="666666"/>
              </a:buClr>
              <a:buSzPts val="1400"/>
              <a:buFont typeface="Avenir"/>
              <a:buChar char="■"/>
              <a:defRPr>
                <a:solidFill>
                  <a:srgbClr val="666666"/>
                </a:solidFill>
                <a:latin typeface="Avenir"/>
                <a:ea typeface="Avenir"/>
                <a:cs typeface="Avenir"/>
                <a:sym typeface="Avenir"/>
              </a:defRPr>
            </a:lvl6pPr>
            <a:lvl7pPr marL="3200400" lvl="6" indent="-317500" rtl="0">
              <a:lnSpc>
                <a:spcPct val="115000"/>
              </a:lnSpc>
              <a:spcBef>
                <a:spcPts val="1600"/>
              </a:spcBef>
              <a:spcAft>
                <a:spcPts val="0"/>
              </a:spcAft>
              <a:buClr>
                <a:srgbClr val="666666"/>
              </a:buClr>
              <a:buSzPts val="1400"/>
              <a:buFont typeface="Avenir"/>
              <a:buChar char="●"/>
              <a:defRPr>
                <a:solidFill>
                  <a:srgbClr val="666666"/>
                </a:solidFill>
                <a:latin typeface="Avenir"/>
                <a:ea typeface="Avenir"/>
                <a:cs typeface="Avenir"/>
                <a:sym typeface="Avenir"/>
              </a:defRPr>
            </a:lvl7pPr>
            <a:lvl8pPr marL="3657600" lvl="7" indent="-317500" rtl="0">
              <a:lnSpc>
                <a:spcPct val="115000"/>
              </a:lnSpc>
              <a:spcBef>
                <a:spcPts val="1600"/>
              </a:spcBef>
              <a:spcAft>
                <a:spcPts val="0"/>
              </a:spcAft>
              <a:buClr>
                <a:srgbClr val="666666"/>
              </a:buClr>
              <a:buSzPts val="1400"/>
              <a:buFont typeface="Avenir"/>
              <a:buChar char="○"/>
              <a:defRPr>
                <a:solidFill>
                  <a:srgbClr val="666666"/>
                </a:solidFill>
                <a:latin typeface="Avenir"/>
                <a:ea typeface="Avenir"/>
                <a:cs typeface="Avenir"/>
                <a:sym typeface="Avenir"/>
              </a:defRPr>
            </a:lvl8pPr>
            <a:lvl9pPr marL="4114800" lvl="8" indent="-317500" rtl="0">
              <a:lnSpc>
                <a:spcPct val="115000"/>
              </a:lnSpc>
              <a:spcBef>
                <a:spcPts val="1600"/>
              </a:spcBef>
              <a:spcAft>
                <a:spcPts val="1600"/>
              </a:spcAft>
              <a:buClr>
                <a:srgbClr val="666666"/>
              </a:buClr>
              <a:buSzPts val="1400"/>
              <a:buFont typeface="Avenir"/>
              <a:buChar char="■"/>
              <a:defRPr>
                <a:solidFill>
                  <a:srgbClr val="666666"/>
                </a:solidFill>
                <a:latin typeface="Avenir"/>
                <a:ea typeface="Avenir"/>
                <a:cs typeface="Avenir"/>
                <a:sym typeface="Avenir"/>
              </a:defRPr>
            </a:lvl9pPr>
          </a:lstStyle>
          <a:p>
            <a:endParaRPr dirty="0"/>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MT" panose="020B0502020104020203" pitchFamily="34" charset="0"/>
          <a:ea typeface="Gill Sans MT" panose="020B05020201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MT" panose="020B0502020104020203" pitchFamily="34" charset="0"/>
          <a:ea typeface="Gill Sans MT" panose="020B05020201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nd/4.0/legalcode"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163773" y="393300"/>
            <a:ext cx="8668527" cy="2825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100" dirty="0"/>
              <a:t>Bridging to Better Substance Use Treatment</a:t>
            </a:r>
            <a:endParaRPr sz="3100" dirty="0"/>
          </a:p>
          <a:p>
            <a:pPr marL="0" lvl="0" indent="0" algn="r" rtl="0">
              <a:spcBef>
                <a:spcPts val="0"/>
              </a:spcBef>
              <a:spcAft>
                <a:spcPts val="0"/>
              </a:spcAft>
              <a:buNone/>
            </a:pPr>
            <a:r>
              <a:rPr lang="en" sz="2300" b="0" dirty="0"/>
              <a:t>S</a:t>
            </a:r>
            <a:r>
              <a:rPr lang="en" sz="2300" b="0" dirty="0">
                <a:solidFill>
                  <a:srgbClr val="565A5C"/>
                </a:solidFill>
              </a:rPr>
              <a:t>caling Emergency Department Opioid Use Disorder Treatment Across California, 2019-2023</a:t>
            </a:r>
            <a:endParaRPr sz="2300" b="0" dirty="0">
              <a:solidFill>
                <a:srgbClr val="565A5C"/>
              </a:solidFill>
            </a:endParaRPr>
          </a:p>
          <a:p>
            <a:pPr marL="0" lvl="0" indent="0" algn="r" rtl="0">
              <a:spcBef>
                <a:spcPts val="0"/>
              </a:spcBef>
              <a:spcAft>
                <a:spcPts val="0"/>
              </a:spcAft>
              <a:buNone/>
            </a:pPr>
            <a:endParaRPr sz="1300" b="0" dirty="0">
              <a:solidFill>
                <a:srgbClr val="565A5C"/>
              </a:solidFill>
            </a:endParaRPr>
          </a:p>
          <a:p>
            <a:pPr marL="0" lvl="0" indent="0" algn="r" rtl="0">
              <a:spcBef>
                <a:spcPts val="0"/>
              </a:spcBef>
              <a:spcAft>
                <a:spcPts val="0"/>
              </a:spcAft>
              <a:buNone/>
            </a:pPr>
            <a:endParaRPr sz="1300" b="0" dirty="0">
              <a:solidFill>
                <a:srgbClr val="565A5C"/>
              </a:solidFill>
            </a:endParaRPr>
          </a:p>
          <a:p>
            <a:pPr marL="0" lvl="0" indent="0" algn="r" rtl="0">
              <a:spcBef>
                <a:spcPts val="0"/>
              </a:spcBef>
              <a:spcAft>
                <a:spcPts val="0"/>
              </a:spcAft>
              <a:buNone/>
            </a:pPr>
            <a:endParaRPr dirty="0"/>
          </a:p>
        </p:txBody>
      </p:sp>
      <p:sp>
        <p:nvSpPr>
          <p:cNvPr id="100" name="Google Shape;100;p27"/>
          <p:cNvSpPr txBox="1">
            <a:spLocks noGrp="1"/>
          </p:cNvSpPr>
          <p:nvPr>
            <p:ph type="subTitle" idx="1"/>
          </p:nvPr>
        </p:nvSpPr>
        <p:spPr>
          <a:xfrm>
            <a:off x="855950" y="2175450"/>
            <a:ext cx="7976400" cy="792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1200"/>
              </a:spcAft>
              <a:buNone/>
            </a:pPr>
            <a:r>
              <a:rPr lang="en" sz="1100" dirty="0">
                <a:solidFill>
                  <a:srgbClr val="565A5C"/>
                </a:solidFill>
              </a:rPr>
              <a:t>Elizabeth A. Samuels, MD, MPH, MHS, Allison D. Rosen, PhD, Melissa Speener, MPH, John Kaleekal, MPH, MBA, Mariah M. Kalmin, PhD, MHS, David Goodman-Meza, MD, Steve Shoptaw, PhD, Serena Clayton, PhD,</a:t>
            </a:r>
            <a:r>
              <a:rPr lang="en" sz="1100" dirty="0"/>
              <a:t> </a:t>
            </a:r>
            <a:r>
              <a:rPr lang="en" sz="1100" dirty="0">
                <a:solidFill>
                  <a:srgbClr val="565A5C"/>
                </a:solidFill>
              </a:rPr>
              <a:t>Chunqing Lin, PhD, Arianna Campbell, PA-C, Aimee Moulin, MD, Andrew Herring, MD</a:t>
            </a:r>
            <a:endParaRPr dirty="0">
              <a:solidFill>
                <a:srgbClr val="565A5C"/>
              </a:solidFill>
            </a:endParaRPr>
          </a:p>
        </p:txBody>
      </p:sp>
      <p:sp>
        <p:nvSpPr>
          <p:cNvPr id="101" name="Google Shape;101;p27"/>
          <p:cNvSpPr txBox="1"/>
          <p:nvPr/>
        </p:nvSpPr>
        <p:spPr>
          <a:xfrm>
            <a:off x="311700" y="3344500"/>
            <a:ext cx="5387100" cy="12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565A5C"/>
                </a:solidFill>
                <a:latin typeface="Gill Sans MT" panose="020B0502020104020203" pitchFamily="34" charset="0"/>
                <a:ea typeface="Avenir"/>
                <a:cs typeface="Avenir"/>
                <a:sym typeface="Avenir"/>
              </a:rPr>
              <a:t>Elizabeth A. Samuels, MD, MPH, MHS</a:t>
            </a:r>
            <a:endParaRPr sz="1800" dirty="0">
              <a:solidFill>
                <a:srgbClr val="565A5C"/>
              </a:solidFill>
              <a:latin typeface="Gill Sans MT" panose="020B0502020104020203" pitchFamily="34" charset="0"/>
              <a:ea typeface="Avenir"/>
              <a:cs typeface="Avenir"/>
              <a:sym typeface="Avenir"/>
            </a:endParaRPr>
          </a:p>
          <a:p>
            <a:pPr marL="0" lvl="0" indent="0" algn="l" rtl="0">
              <a:spcBef>
                <a:spcPts val="0"/>
              </a:spcBef>
              <a:spcAft>
                <a:spcPts val="0"/>
              </a:spcAft>
              <a:buNone/>
            </a:pPr>
            <a:r>
              <a:rPr lang="en" sz="1800" dirty="0">
                <a:solidFill>
                  <a:srgbClr val="F56D21"/>
                </a:solidFill>
                <a:latin typeface="Gill Sans MT" panose="020B0502020104020203" pitchFamily="34" charset="0"/>
                <a:ea typeface="Avenir"/>
                <a:cs typeface="Avenir"/>
                <a:sym typeface="Avenir"/>
              </a:rPr>
              <a:t>Associate Professor</a:t>
            </a:r>
            <a:endParaRPr sz="1800" dirty="0">
              <a:solidFill>
                <a:srgbClr val="F56D21"/>
              </a:solidFill>
              <a:latin typeface="Gill Sans MT" panose="020B0502020104020203" pitchFamily="34" charset="0"/>
              <a:ea typeface="Avenir"/>
              <a:cs typeface="Avenir"/>
              <a:sym typeface="Avenir"/>
            </a:endParaRPr>
          </a:p>
          <a:p>
            <a:pPr marL="0" lvl="0" indent="0" algn="l" rtl="0">
              <a:spcBef>
                <a:spcPts val="0"/>
              </a:spcBef>
              <a:spcAft>
                <a:spcPts val="0"/>
              </a:spcAft>
              <a:buNone/>
            </a:pPr>
            <a:r>
              <a:rPr lang="en" sz="1800" dirty="0">
                <a:solidFill>
                  <a:srgbClr val="F56D21"/>
                </a:solidFill>
                <a:latin typeface="Gill Sans MT" panose="020B0502020104020203" pitchFamily="34" charset="0"/>
                <a:ea typeface="Avenir"/>
                <a:cs typeface="Avenir"/>
                <a:sym typeface="Avenir"/>
              </a:rPr>
              <a:t>UCLA Emergency Medicine</a:t>
            </a:r>
            <a:endParaRPr sz="1800" dirty="0">
              <a:solidFill>
                <a:srgbClr val="F56D21"/>
              </a:solidFill>
              <a:latin typeface="Gill Sans MT" panose="020B0502020104020203" pitchFamily="34" charset="0"/>
              <a:ea typeface="Avenir"/>
              <a:cs typeface="Avenir"/>
              <a:sym typeface="Avenir"/>
            </a:endParaRPr>
          </a:p>
          <a:p>
            <a:pPr marL="0" lvl="0" indent="0" algn="l" rtl="0">
              <a:spcBef>
                <a:spcPts val="0"/>
              </a:spcBef>
              <a:spcAft>
                <a:spcPts val="0"/>
              </a:spcAft>
              <a:buNone/>
            </a:pPr>
            <a:r>
              <a:rPr lang="en" sz="1800" dirty="0">
                <a:solidFill>
                  <a:srgbClr val="F56D21"/>
                </a:solidFill>
                <a:latin typeface="Gill Sans MT" panose="020B0502020104020203" pitchFamily="34" charset="0"/>
                <a:ea typeface="Avenir"/>
                <a:cs typeface="Avenir"/>
                <a:sym typeface="Avenir"/>
              </a:rPr>
              <a:t>AMERSA 47th Annual Conference</a:t>
            </a:r>
            <a:endParaRPr sz="1800" dirty="0">
              <a:solidFill>
                <a:srgbClr val="F56D21"/>
              </a:solidFill>
              <a:latin typeface="Gill Sans MT" panose="020B0502020104020203" pitchFamily="34" charset="0"/>
              <a:ea typeface="Avenir"/>
              <a:cs typeface="Avenir"/>
              <a:sym typeface="Avenir"/>
            </a:endParaRPr>
          </a:p>
          <a:p>
            <a:pPr marL="0" lvl="0" indent="0" algn="l" rtl="0">
              <a:spcBef>
                <a:spcPts val="0"/>
              </a:spcBef>
              <a:spcAft>
                <a:spcPts val="0"/>
              </a:spcAft>
              <a:buNone/>
            </a:pPr>
            <a:r>
              <a:rPr lang="en" sz="1800" dirty="0">
                <a:solidFill>
                  <a:srgbClr val="F56D21"/>
                </a:solidFill>
                <a:latin typeface="Gill Sans MT" panose="020B0502020104020203" pitchFamily="34" charset="0"/>
                <a:ea typeface="Avenir"/>
                <a:cs typeface="Avenir"/>
                <a:sym typeface="Avenir"/>
              </a:rPr>
              <a:t>November 4, 2023</a:t>
            </a:r>
            <a:endParaRPr sz="1800" dirty="0">
              <a:solidFill>
                <a:srgbClr val="F56D21"/>
              </a:solidFill>
              <a:latin typeface="Gill Sans MT" panose="020B0502020104020203" pitchFamily="34" charset="0"/>
              <a:ea typeface="Avenir"/>
              <a:cs typeface="Avenir"/>
              <a:sym typeface="Avenir"/>
            </a:endParaRPr>
          </a:p>
          <a:p>
            <a:pPr marL="0" lvl="0" indent="0" algn="l" rtl="0">
              <a:spcBef>
                <a:spcPts val="0"/>
              </a:spcBef>
              <a:spcAft>
                <a:spcPts val="0"/>
              </a:spcAft>
              <a:buNone/>
            </a:pPr>
            <a:endParaRPr sz="1800" dirty="0">
              <a:solidFill>
                <a:srgbClr val="F56D21"/>
              </a:solidFill>
              <a:latin typeface="Gill Sans MT" panose="020B0502020104020203" pitchFamily="34" charset="0"/>
              <a:ea typeface="Avenir"/>
              <a:cs typeface="Avenir"/>
              <a:sym typeface="Avenir"/>
            </a:endParaRPr>
          </a:p>
          <a:p>
            <a:pPr marL="0" lvl="0" indent="0" algn="l" rtl="0">
              <a:spcBef>
                <a:spcPts val="0"/>
              </a:spcBef>
              <a:spcAft>
                <a:spcPts val="0"/>
              </a:spcAft>
              <a:buNone/>
            </a:pPr>
            <a:endParaRPr sz="1800" dirty="0">
              <a:solidFill>
                <a:srgbClr val="F56D21"/>
              </a:solidFill>
              <a:latin typeface="Gill Sans MT" panose="020B0502020104020203" pitchFamily="34" charset="0"/>
              <a:ea typeface="Avenir"/>
              <a:cs typeface="Avenir"/>
              <a:sym typeface="Avenir"/>
            </a:endParaRPr>
          </a:p>
          <a:p>
            <a:pPr marL="0" lvl="0" indent="0" algn="l" rtl="0">
              <a:spcBef>
                <a:spcPts val="0"/>
              </a:spcBef>
              <a:spcAft>
                <a:spcPts val="0"/>
              </a:spcAft>
              <a:buNone/>
            </a:pPr>
            <a:endParaRPr dirty="0">
              <a:latin typeface="Gill Sans MT" panose="020B0502020104020203" pitchFamily="34" charset="0"/>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6"/>
          <p:cNvSpPr txBox="1">
            <a:spLocks noGrp="1"/>
          </p:cNvSpPr>
          <p:nvPr>
            <p:ph type="title"/>
          </p:nvPr>
        </p:nvSpPr>
        <p:spPr>
          <a:xfrm>
            <a:off x="311700" y="282725"/>
            <a:ext cx="8542200" cy="8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Methods - Implementation</a:t>
            </a:r>
            <a:endParaRPr dirty="0"/>
          </a:p>
        </p:txBody>
      </p:sp>
      <p:sp>
        <p:nvSpPr>
          <p:cNvPr id="175" name="Google Shape;175;p36"/>
          <p:cNvSpPr txBox="1"/>
          <p:nvPr/>
        </p:nvSpPr>
        <p:spPr>
          <a:xfrm>
            <a:off x="311700" y="1350150"/>
            <a:ext cx="4281900" cy="370072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2100" b="1" dirty="0">
                <a:solidFill>
                  <a:srgbClr val="F56D21"/>
                </a:solidFill>
                <a:latin typeface="Gill Sans MT" panose="020B0502020104020203" pitchFamily="34" charset="0"/>
                <a:ea typeface="Avenir"/>
                <a:cs typeface="Avenir"/>
                <a:sym typeface="Avenir"/>
              </a:rPr>
              <a:t>Implementation:</a:t>
            </a:r>
            <a:endParaRPr sz="2100" b="1" dirty="0">
              <a:solidFill>
                <a:srgbClr val="F56D21"/>
              </a:solidFill>
              <a:latin typeface="Gill Sans MT" panose="020B0502020104020203" pitchFamily="34" charset="0"/>
              <a:ea typeface="Avenir"/>
              <a:cs typeface="Avenir"/>
              <a:sym typeface="Avenir"/>
            </a:endParaRPr>
          </a:p>
          <a:p>
            <a:pPr marL="457200" lvl="0" indent="-355600" algn="l" rtl="0">
              <a:lnSpc>
                <a:spcPct val="115000"/>
              </a:lnSpc>
              <a:spcBef>
                <a:spcPts val="600"/>
              </a:spcBef>
              <a:spcAft>
                <a:spcPts val="0"/>
              </a:spcAft>
              <a:buClr>
                <a:srgbClr val="5B5B5B"/>
              </a:buClr>
              <a:buSzPts val="2000"/>
              <a:buFont typeface="Avenir"/>
              <a:buChar char="●"/>
            </a:pPr>
            <a:r>
              <a:rPr lang="en" sz="2000" dirty="0">
                <a:solidFill>
                  <a:srgbClr val="5B5B5B"/>
                </a:solidFill>
                <a:latin typeface="Gill Sans MT" panose="020B0502020104020203" pitchFamily="34" charset="0"/>
                <a:ea typeface="Avenir"/>
                <a:cs typeface="Avenir"/>
                <a:sym typeface="Avenir"/>
              </a:rPr>
              <a:t>Site patient navigators &amp; clinical champion</a:t>
            </a:r>
            <a:endParaRPr sz="2000" dirty="0">
              <a:solidFill>
                <a:srgbClr val="5B5B5B"/>
              </a:solidFill>
              <a:latin typeface="Gill Sans MT" panose="020B0502020104020203" pitchFamily="34" charset="0"/>
              <a:ea typeface="Avenir"/>
              <a:cs typeface="Avenir"/>
              <a:sym typeface="Avenir"/>
            </a:endParaRPr>
          </a:p>
          <a:p>
            <a:pPr marL="457200" lvl="0" indent="-355600" algn="l" rtl="0">
              <a:lnSpc>
                <a:spcPct val="115000"/>
              </a:lnSpc>
              <a:spcBef>
                <a:spcPts val="1000"/>
              </a:spcBef>
              <a:spcAft>
                <a:spcPts val="0"/>
              </a:spcAft>
              <a:buClr>
                <a:srgbClr val="5B5B5B"/>
              </a:buClr>
              <a:buSzPts val="2000"/>
              <a:buFont typeface="Avenir"/>
              <a:buChar char="●"/>
            </a:pPr>
            <a:r>
              <a:rPr lang="en" sz="2000" dirty="0">
                <a:solidFill>
                  <a:srgbClr val="5B5B5B"/>
                </a:solidFill>
                <a:latin typeface="Gill Sans MT" panose="020B0502020104020203" pitchFamily="34" charset="0"/>
                <a:ea typeface="Avenir"/>
                <a:cs typeface="Avenir"/>
                <a:sym typeface="Avenir"/>
              </a:rPr>
              <a:t>Training</a:t>
            </a:r>
            <a:endParaRPr sz="2000" dirty="0">
              <a:solidFill>
                <a:srgbClr val="5B5B5B"/>
              </a:solidFill>
              <a:latin typeface="Gill Sans MT" panose="020B0502020104020203" pitchFamily="34" charset="0"/>
              <a:ea typeface="Avenir"/>
              <a:cs typeface="Avenir"/>
              <a:sym typeface="Avenir"/>
            </a:endParaRPr>
          </a:p>
          <a:p>
            <a:pPr marL="457200" lvl="0" indent="-355600" algn="l" rtl="0">
              <a:lnSpc>
                <a:spcPct val="115000"/>
              </a:lnSpc>
              <a:spcBef>
                <a:spcPts val="1000"/>
              </a:spcBef>
              <a:spcAft>
                <a:spcPts val="0"/>
              </a:spcAft>
              <a:buClr>
                <a:srgbClr val="5B5B5B"/>
              </a:buClr>
              <a:buSzPts val="2000"/>
              <a:buFont typeface="Avenir"/>
              <a:buChar char="●"/>
            </a:pPr>
            <a:r>
              <a:rPr lang="en" sz="2000" dirty="0">
                <a:solidFill>
                  <a:srgbClr val="5B5B5B"/>
                </a:solidFill>
                <a:latin typeface="Gill Sans MT" panose="020B0502020104020203" pitchFamily="34" charset="0"/>
                <a:ea typeface="Avenir"/>
                <a:cs typeface="Avenir"/>
                <a:sym typeface="Avenir"/>
              </a:rPr>
              <a:t>Technical Assistance</a:t>
            </a:r>
            <a:endParaRPr sz="2000" dirty="0">
              <a:solidFill>
                <a:srgbClr val="5B5B5B"/>
              </a:solidFill>
              <a:latin typeface="Gill Sans MT" panose="020B0502020104020203" pitchFamily="34" charset="0"/>
              <a:ea typeface="Avenir"/>
              <a:cs typeface="Avenir"/>
              <a:sym typeface="Avenir"/>
            </a:endParaRPr>
          </a:p>
          <a:p>
            <a:pPr marL="457200" lvl="0" indent="-355600" algn="l" rtl="0">
              <a:lnSpc>
                <a:spcPct val="115000"/>
              </a:lnSpc>
              <a:spcBef>
                <a:spcPts val="1000"/>
              </a:spcBef>
              <a:spcAft>
                <a:spcPts val="1000"/>
              </a:spcAft>
              <a:buClr>
                <a:srgbClr val="5B5B5B"/>
              </a:buClr>
              <a:buSzPts val="2000"/>
              <a:buFont typeface="Avenir"/>
              <a:buChar char="●"/>
            </a:pPr>
            <a:r>
              <a:rPr lang="en" sz="2000" dirty="0">
                <a:solidFill>
                  <a:srgbClr val="5B5B5B"/>
                </a:solidFill>
                <a:latin typeface="Gill Sans MT" panose="020B0502020104020203" pitchFamily="34" charset="0"/>
                <a:ea typeface="Avenir"/>
                <a:cs typeface="Avenir"/>
                <a:sym typeface="Avenir"/>
              </a:rPr>
              <a:t>Direct funding to hospitals </a:t>
            </a:r>
            <a:r>
              <a:rPr lang="en" sz="2000" i="1" dirty="0">
                <a:solidFill>
                  <a:srgbClr val="5B5B5B"/>
                </a:solidFill>
                <a:latin typeface="Gill Sans MT" panose="020B0502020104020203" pitchFamily="34" charset="0"/>
                <a:ea typeface="Avenir"/>
                <a:cs typeface="Avenir"/>
                <a:sym typeface="Avenir"/>
              </a:rPr>
              <a:t>(hospitals could participate in multiple funding rounds)</a:t>
            </a:r>
            <a:endParaRPr sz="2000" i="1" dirty="0">
              <a:solidFill>
                <a:srgbClr val="5B5B5B"/>
              </a:solidFill>
              <a:latin typeface="Gill Sans MT" panose="020B0502020104020203" pitchFamily="34" charset="0"/>
              <a:ea typeface="Avenir"/>
              <a:cs typeface="Avenir"/>
              <a:sym typeface="Avenir"/>
            </a:endParaRPr>
          </a:p>
        </p:txBody>
      </p:sp>
      <p:pic>
        <p:nvPicPr>
          <p:cNvPr id="176" name="Google Shape;176;p36"/>
          <p:cNvPicPr preferRelativeResize="0"/>
          <p:nvPr/>
        </p:nvPicPr>
        <p:blipFill rotWithShape="1">
          <a:blip r:embed="rId3">
            <a:alphaModFix/>
          </a:blip>
          <a:srcRect t="11040" b="5319"/>
          <a:stretch/>
        </p:blipFill>
        <p:spPr>
          <a:xfrm>
            <a:off x="4683225" y="1612250"/>
            <a:ext cx="4170675" cy="3354800"/>
          </a:xfrm>
          <a:prstGeom prst="rect">
            <a:avLst/>
          </a:prstGeom>
          <a:noFill/>
          <a:ln>
            <a:noFill/>
          </a:ln>
        </p:spPr>
      </p:pic>
      <p:pic>
        <p:nvPicPr>
          <p:cNvPr id="177" name="Google Shape;177;p36"/>
          <p:cNvPicPr preferRelativeResize="0"/>
          <p:nvPr/>
        </p:nvPicPr>
        <p:blipFill rotWithShape="1">
          <a:blip r:embed="rId4">
            <a:alphaModFix/>
          </a:blip>
          <a:srcRect l="2600" t="2074" b="87556"/>
          <a:stretch/>
        </p:blipFill>
        <p:spPr>
          <a:xfrm>
            <a:off x="4683225" y="1284391"/>
            <a:ext cx="4281924" cy="327857"/>
          </a:xfrm>
          <a:prstGeom prst="rect">
            <a:avLst/>
          </a:prstGeom>
          <a:noFill/>
          <a:ln>
            <a:noFill/>
          </a:ln>
        </p:spPr>
      </p:pic>
      <p:sp>
        <p:nvSpPr>
          <p:cNvPr id="178" name="Google Shape;178;p36"/>
          <p:cNvSpPr/>
          <p:nvPr/>
        </p:nvSpPr>
        <p:spPr>
          <a:xfrm>
            <a:off x="4651375" y="1276975"/>
            <a:ext cx="4170600" cy="375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311700" y="282725"/>
            <a:ext cx="8542200" cy="8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Methods - Analysis</a:t>
            </a:r>
            <a:endParaRPr dirty="0"/>
          </a:p>
        </p:txBody>
      </p:sp>
      <p:pic>
        <p:nvPicPr>
          <p:cNvPr id="184" name="Google Shape;184;p37"/>
          <p:cNvPicPr preferRelativeResize="0"/>
          <p:nvPr/>
        </p:nvPicPr>
        <p:blipFill rotWithShape="1">
          <a:blip r:embed="rId3">
            <a:alphaModFix/>
          </a:blip>
          <a:srcRect l="4670" t="36392" r="67678" b="37302"/>
          <a:stretch/>
        </p:blipFill>
        <p:spPr>
          <a:xfrm>
            <a:off x="5218300" y="1358538"/>
            <a:ext cx="3925699" cy="2986877"/>
          </a:xfrm>
          <a:prstGeom prst="rect">
            <a:avLst/>
          </a:prstGeom>
          <a:noFill/>
          <a:ln>
            <a:noFill/>
          </a:ln>
        </p:spPr>
      </p:pic>
      <p:sp>
        <p:nvSpPr>
          <p:cNvPr id="185" name="Google Shape;185;p37"/>
          <p:cNvSpPr txBox="1"/>
          <p:nvPr/>
        </p:nvSpPr>
        <p:spPr>
          <a:xfrm>
            <a:off x="157300" y="1228350"/>
            <a:ext cx="4961400" cy="384333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600"/>
              </a:spcBef>
              <a:spcAft>
                <a:spcPts val="0"/>
              </a:spcAft>
              <a:buClr>
                <a:schemeClr val="accent5"/>
              </a:buClr>
              <a:buSzPts val="1600"/>
              <a:buFont typeface="Avenir"/>
              <a:buChar char="●"/>
            </a:pPr>
            <a:r>
              <a:rPr lang="en" sz="1600" b="1" dirty="0">
                <a:solidFill>
                  <a:srgbClr val="F56D21"/>
                </a:solidFill>
                <a:latin typeface="Gill Sans MT" panose="020B0502020104020203" pitchFamily="34" charset="0"/>
                <a:ea typeface="Avenir"/>
                <a:cs typeface="Avenir"/>
                <a:sym typeface="Avenir"/>
              </a:rPr>
              <a:t>POP:</a:t>
            </a:r>
            <a:r>
              <a:rPr lang="en" sz="1500" dirty="0">
                <a:solidFill>
                  <a:srgbClr val="5B5B5B"/>
                </a:solidFill>
                <a:latin typeface="Gill Sans MT" panose="020B0502020104020203" pitchFamily="34" charset="0"/>
                <a:ea typeface="Avenir"/>
                <a:cs typeface="Avenir"/>
                <a:sym typeface="Avenir"/>
              </a:rPr>
              <a:t> April 2019-June 2023 CA Bridge participating hospitals completing data reporting  </a:t>
            </a:r>
            <a:endParaRPr sz="1500" dirty="0">
              <a:solidFill>
                <a:srgbClr val="5B5B5B"/>
              </a:solidFill>
              <a:latin typeface="Gill Sans MT" panose="020B0502020104020203" pitchFamily="34" charset="0"/>
              <a:ea typeface="Avenir"/>
              <a:cs typeface="Avenir"/>
              <a:sym typeface="Avenir"/>
            </a:endParaRPr>
          </a:p>
          <a:p>
            <a:pPr marL="457200" lvl="0" indent="-330200" algn="l" rtl="0">
              <a:lnSpc>
                <a:spcPct val="115000"/>
              </a:lnSpc>
              <a:spcBef>
                <a:spcPts val="600"/>
              </a:spcBef>
              <a:spcAft>
                <a:spcPts val="0"/>
              </a:spcAft>
              <a:buClr>
                <a:schemeClr val="accent5"/>
              </a:buClr>
              <a:buSzPts val="1600"/>
              <a:buFont typeface="Avenir"/>
              <a:buChar char="●"/>
            </a:pPr>
            <a:r>
              <a:rPr lang="en" sz="1600" b="1" dirty="0">
                <a:solidFill>
                  <a:srgbClr val="F56D21"/>
                </a:solidFill>
                <a:latin typeface="Gill Sans MT" panose="020B0502020104020203" pitchFamily="34" charset="0"/>
                <a:ea typeface="Avenir"/>
                <a:cs typeface="Avenir"/>
                <a:sym typeface="Avenir"/>
              </a:rPr>
              <a:t>DESIGN:</a:t>
            </a:r>
            <a:r>
              <a:rPr lang="en" sz="1600" dirty="0">
                <a:solidFill>
                  <a:srgbClr val="5B5B5B"/>
                </a:solidFill>
                <a:latin typeface="Gill Sans MT" panose="020B0502020104020203" pitchFamily="34" charset="0"/>
                <a:ea typeface="Avenir"/>
                <a:cs typeface="Avenir"/>
                <a:sym typeface="Avenir"/>
              </a:rPr>
              <a:t> </a:t>
            </a:r>
            <a:r>
              <a:rPr lang="en" sz="1500" dirty="0">
                <a:solidFill>
                  <a:srgbClr val="5B5B5B"/>
                </a:solidFill>
                <a:latin typeface="Gill Sans MT" panose="020B0502020104020203" pitchFamily="34" charset="0"/>
                <a:ea typeface="Avenir"/>
                <a:cs typeface="Avenir"/>
                <a:sym typeface="Avenir"/>
              </a:rPr>
              <a:t>Retrospective cross-sectional study</a:t>
            </a:r>
            <a:endParaRPr sz="1500" dirty="0">
              <a:solidFill>
                <a:srgbClr val="5B5B5B"/>
              </a:solidFill>
              <a:latin typeface="Gill Sans MT" panose="020B0502020104020203" pitchFamily="34" charset="0"/>
              <a:ea typeface="Avenir"/>
              <a:cs typeface="Avenir"/>
              <a:sym typeface="Avenir"/>
            </a:endParaRPr>
          </a:p>
          <a:p>
            <a:pPr marL="457200" lvl="0" indent="-330200" algn="l" rtl="0">
              <a:lnSpc>
                <a:spcPct val="115000"/>
              </a:lnSpc>
              <a:spcBef>
                <a:spcPts val="600"/>
              </a:spcBef>
              <a:spcAft>
                <a:spcPts val="0"/>
              </a:spcAft>
              <a:buClr>
                <a:schemeClr val="accent5"/>
              </a:buClr>
              <a:buSzPts val="1600"/>
              <a:buFont typeface="Avenir"/>
              <a:buChar char="●"/>
            </a:pPr>
            <a:r>
              <a:rPr lang="en" sz="1600" b="1" dirty="0">
                <a:solidFill>
                  <a:srgbClr val="F56D21"/>
                </a:solidFill>
                <a:latin typeface="Gill Sans MT" panose="020B0502020104020203" pitchFamily="34" charset="0"/>
                <a:ea typeface="Avenir"/>
                <a:cs typeface="Avenir"/>
                <a:sym typeface="Avenir"/>
              </a:rPr>
              <a:t>DATA:</a:t>
            </a:r>
            <a:r>
              <a:rPr lang="en" sz="1600" dirty="0">
                <a:solidFill>
                  <a:srgbClr val="5B5B5B"/>
                </a:solidFill>
                <a:latin typeface="Gill Sans MT" panose="020B0502020104020203" pitchFamily="34" charset="0"/>
                <a:ea typeface="Avenir"/>
                <a:cs typeface="Avenir"/>
                <a:sym typeface="Avenir"/>
              </a:rPr>
              <a:t> </a:t>
            </a:r>
            <a:r>
              <a:rPr lang="en" sz="1500" dirty="0">
                <a:solidFill>
                  <a:srgbClr val="5B5B5B"/>
                </a:solidFill>
                <a:latin typeface="Gill Sans MT" panose="020B0502020104020203" pitchFamily="34" charset="0"/>
                <a:ea typeface="Avenir"/>
                <a:cs typeface="Avenir"/>
                <a:sym typeface="Avenir"/>
              </a:rPr>
              <a:t>Aggregate program reported data</a:t>
            </a:r>
            <a:endParaRPr sz="1500" dirty="0">
              <a:solidFill>
                <a:srgbClr val="5B5B5B"/>
              </a:solidFill>
              <a:latin typeface="Gill Sans MT" panose="020B0502020104020203" pitchFamily="34" charset="0"/>
              <a:ea typeface="Avenir"/>
              <a:cs typeface="Avenir"/>
              <a:sym typeface="Avenir"/>
            </a:endParaRPr>
          </a:p>
          <a:p>
            <a:pPr marL="457200" lvl="0" indent="-330200" algn="l" rtl="0">
              <a:lnSpc>
                <a:spcPct val="115000"/>
              </a:lnSpc>
              <a:spcBef>
                <a:spcPts val="600"/>
              </a:spcBef>
              <a:spcAft>
                <a:spcPts val="0"/>
              </a:spcAft>
              <a:buClr>
                <a:schemeClr val="accent5"/>
              </a:buClr>
              <a:buSzPts val="1600"/>
              <a:buFont typeface="Avenir"/>
              <a:buChar char="●"/>
            </a:pPr>
            <a:r>
              <a:rPr lang="en" sz="1600" b="1" dirty="0">
                <a:solidFill>
                  <a:srgbClr val="F56D21"/>
                </a:solidFill>
                <a:latin typeface="Gill Sans MT" panose="020B0502020104020203" pitchFamily="34" charset="0"/>
                <a:ea typeface="Avenir"/>
                <a:cs typeface="Avenir"/>
                <a:sym typeface="Avenir"/>
              </a:rPr>
              <a:t>OUTCOMES: </a:t>
            </a:r>
            <a:endParaRPr sz="1600" b="1" dirty="0">
              <a:solidFill>
                <a:srgbClr val="F56D21"/>
              </a:solidFill>
              <a:latin typeface="Gill Sans MT" panose="020B0502020104020203" pitchFamily="34" charset="0"/>
              <a:ea typeface="Avenir"/>
              <a:cs typeface="Avenir"/>
              <a:sym typeface="Avenir"/>
            </a:endParaRPr>
          </a:p>
          <a:p>
            <a:pPr marL="914400" lvl="1" indent="-323850" algn="l" rtl="0">
              <a:lnSpc>
                <a:spcPct val="115000"/>
              </a:lnSpc>
              <a:spcBef>
                <a:spcPts val="0"/>
              </a:spcBef>
              <a:spcAft>
                <a:spcPts val="0"/>
              </a:spcAft>
              <a:buClr>
                <a:schemeClr val="dk2"/>
              </a:buClr>
              <a:buSzPts val="1500"/>
              <a:buFont typeface="Avenir"/>
              <a:buChar char="○"/>
            </a:pPr>
            <a:r>
              <a:rPr lang="en" sz="1500" dirty="0">
                <a:solidFill>
                  <a:srgbClr val="5B5B5B"/>
                </a:solidFill>
                <a:latin typeface="Gill Sans MT" panose="020B0502020104020203" pitchFamily="34" charset="0"/>
                <a:ea typeface="Avenir"/>
                <a:cs typeface="Avenir"/>
                <a:sym typeface="Avenir"/>
              </a:rPr>
              <a:t>CA Bridge implementation</a:t>
            </a:r>
            <a:endParaRPr sz="1500" dirty="0">
              <a:solidFill>
                <a:srgbClr val="5B5B5B"/>
              </a:solidFill>
              <a:latin typeface="Gill Sans MT" panose="020B0502020104020203" pitchFamily="34" charset="0"/>
              <a:ea typeface="Avenir"/>
              <a:cs typeface="Avenir"/>
              <a:sym typeface="Avenir"/>
            </a:endParaRPr>
          </a:p>
          <a:p>
            <a:pPr marL="914400" lvl="1" indent="-323850" algn="l" rtl="0">
              <a:lnSpc>
                <a:spcPct val="115000"/>
              </a:lnSpc>
              <a:spcBef>
                <a:spcPts val="0"/>
              </a:spcBef>
              <a:spcAft>
                <a:spcPts val="0"/>
              </a:spcAft>
              <a:buClr>
                <a:schemeClr val="dk2"/>
              </a:buClr>
              <a:buSzPts val="1500"/>
              <a:buFont typeface="Avenir"/>
              <a:buChar char="○"/>
            </a:pPr>
            <a:r>
              <a:rPr lang="en" sz="1500" dirty="0">
                <a:solidFill>
                  <a:srgbClr val="5B5B5B"/>
                </a:solidFill>
                <a:latin typeface="Gill Sans MT" panose="020B0502020104020203" pitchFamily="34" charset="0"/>
                <a:ea typeface="Avenir"/>
                <a:cs typeface="Avenir"/>
                <a:sym typeface="Avenir"/>
              </a:rPr>
              <a:t>ED buprenorphine provision</a:t>
            </a:r>
            <a:endParaRPr sz="1500" dirty="0">
              <a:solidFill>
                <a:srgbClr val="5B5B5B"/>
              </a:solidFill>
              <a:latin typeface="Gill Sans MT" panose="020B0502020104020203" pitchFamily="34" charset="0"/>
              <a:ea typeface="Avenir"/>
              <a:cs typeface="Avenir"/>
              <a:sym typeface="Avenir"/>
            </a:endParaRPr>
          </a:p>
          <a:p>
            <a:pPr marL="914400" lvl="1" indent="-323850" algn="l" rtl="0">
              <a:lnSpc>
                <a:spcPct val="115000"/>
              </a:lnSpc>
              <a:spcBef>
                <a:spcPts val="0"/>
              </a:spcBef>
              <a:spcAft>
                <a:spcPts val="0"/>
              </a:spcAft>
              <a:buClr>
                <a:schemeClr val="dk2"/>
              </a:buClr>
              <a:buSzPts val="1500"/>
              <a:buFont typeface="Avenir"/>
              <a:buChar char="○"/>
            </a:pPr>
            <a:r>
              <a:rPr lang="en" sz="1500" dirty="0">
                <a:solidFill>
                  <a:srgbClr val="5B5B5B"/>
                </a:solidFill>
                <a:latin typeface="Gill Sans MT" panose="020B0502020104020203" pitchFamily="34" charset="0"/>
                <a:ea typeface="Avenir"/>
                <a:cs typeface="Avenir"/>
                <a:sym typeface="Avenir"/>
              </a:rPr>
              <a:t>Patient navigation</a:t>
            </a:r>
            <a:endParaRPr sz="1500" dirty="0">
              <a:solidFill>
                <a:srgbClr val="5B5B5B"/>
              </a:solidFill>
              <a:latin typeface="Gill Sans MT" panose="020B0502020104020203" pitchFamily="34" charset="0"/>
              <a:ea typeface="Avenir"/>
              <a:cs typeface="Avenir"/>
              <a:sym typeface="Avenir"/>
            </a:endParaRPr>
          </a:p>
          <a:p>
            <a:pPr marL="457200" lvl="0" indent="-330200" algn="l" rtl="0">
              <a:lnSpc>
                <a:spcPct val="115000"/>
              </a:lnSpc>
              <a:spcBef>
                <a:spcPts val="600"/>
              </a:spcBef>
              <a:spcAft>
                <a:spcPts val="0"/>
              </a:spcAft>
              <a:buClr>
                <a:schemeClr val="accent5"/>
              </a:buClr>
              <a:buSzPts val="1600"/>
              <a:buFont typeface="Avenir"/>
              <a:buChar char="●"/>
            </a:pPr>
            <a:r>
              <a:rPr lang="en" sz="1600" b="1" dirty="0">
                <a:solidFill>
                  <a:srgbClr val="F56D21"/>
                </a:solidFill>
                <a:latin typeface="Gill Sans MT" panose="020B0502020104020203" pitchFamily="34" charset="0"/>
                <a:ea typeface="Avenir"/>
                <a:cs typeface="Avenir"/>
                <a:sym typeface="Avenir"/>
              </a:rPr>
              <a:t>ANALYSIS: </a:t>
            </a:r>
            <a:endParaRPr sz="1600" b="1" dirty="0">
              <a:solidFill>
                <a:srgbClr val="F56D21"/>
              </a:solidFill>
              <a:latin typeface="Gill Sans MT" panose="020B0502020104020203" pitchFamily="34" charset="0"/>
              <a:ea typeface="Avenir"/>
              <a:cs typeface="Avenir"/>
              <a:sym typeface="Avenir"/>
            </a:endParaRPr>
          </a:p>
          <a:p>
            <a:pPr marL="914400" lvl="1" indent="-323850" algn="l" rtl="0">
              <a:lnSpc>
                <a:spcPct val="115000"/>
              </a:lnSpc>
              <a:spcBef>
                <a:spcPts val="0"/>
              </a:spcBef>
              <a:spcAft>
                <a:spcPts val="0"/>
              </a:spcAft>
              <a:buClr>
                <a:schemeClr val="dk2"/>
              </a:buClr>
              <a:buSzPts val="1500"/>
              <a:buFont typeface="Avenir"/>
              <a:buChar char="○"/>
            </a:pPr>
            <a:r>
              <a:rPr lang="en" sz="1500" dirty="0">
                <a:solidFill>
                  <a:srgbClr val="5B5B5B"/>
                </a:solidFill>
                <a:latin typeface="Gill Sans MT" panose="020B0502020104020203" pitchFamily="34" charset="0"/>
                <a:ea typeface="Avenir"/>
                <a:cs typeface="Avenir"/>
                <a:sym typeface="Avenir"/>
              </a:rPr>
              <a:t>Median outcome comparisons, </a:t>
            </a:r>
            <a:endParaRPr sz="1500" dirty="0">
              <a:solidFill>
                <a:srgbClr val="5B5B5B"/>
              </a:solidFill>
              <a:latin typeface="Gill Sans MT" panose="020B0502020104020203" pitchFamily="34" charset="0"/>
              <a:ea typeface="Avenir"/>
              <a:cs typeface="Avenir"/>
              <a:sym typeface="Avenir"/>
            </a:endParaRPr>
          </a:p>
          <a:p>
            <a:pPr marL="914400" lvl="0" indent="0" algn="l" rtl="0">
              <a:lnSpc>
                <a:spcPct val="115000"/>
              </a:lnSpc>
              <a:spcBef>
                <a:spcPts val="0"/>
              </a:spcBef>
              <a:spcAft>
                <a:spcPts val="0"/>
              </a:spcAft>
              <a:buNone/>
            </a:pPr>
            <a:r>
              <a:rPr lang="en" sz="1500" dirty="0">
                <a:solidFill>
                  <a:srgbClr val="5B5B5B"/>
                </a:solidFill>
                <a:latin typeface="Gill Sans MT" panose="020B0502020104020203" pitchFamily="34" charset="0"/>
                <a:ea typeface="Avenir"/>
                <a:cs typeface="Avenir"/>
                <a:sym typeface="Avenir"/>
              </a:rPr>
              <a:t>first vs. last month</a:t>
            </a:r>
            <a:endParaRPr sz="1500" dirty="0">
              <a:solidFill>
                <a:srgbClr val="5B5B5B"/>
              </a:solidFill>
              <a:latin typeface="Gill Sans MT" panose="020B0502020104020203" pitchFamily="34" charset="0"/>
              <a:ea typeface="Avenir"/>
              <a:cs typeface="Avenir"/>
              <a:sym typeface="Avenir"/>
            </a:endParaRPr>
          </a:p>
          <a:p>
            <a:pPr marL="914400" lvl="1" indent="-323850" algn="l" rtl="0">
              <a:lnSpc>
                <a:spcPct val="115000"/>
              </a:lnSpc>
              <a:spcBef>
                <a:spcPts val="0"/>
              </a:spcBef>
              <a:spcAft>
                <a:spcPts val="0"/>
              </a:spcAft>
              <a:buClr>
                <a:schemeClr val="dk2"/>
              </a:buClr>
              <a:buSzPts val="1500"/>
              <a:buFont typeface="Avenir"/>
              <a:buChar char="○"/>
            </a:pPr>
            <a:r>
              <a:rPr lang="en" sz="1500" dirty="0">
                <a:solidFill>
                  <a:srgbClr val="5B5B5B"/>
                </a:solidFill>
                <a:latin typeface="Gill Sans MT" panose="020B0502020104020203" pitchFamily="34" charset="0"/>
                <a:ea typeface="Avenir"/>
                <a:cs typeface="Avenir"/>
                <a:sym typeface="Avenir"/>
              </a:rPr>
              <a:t>Wilcoxon Signed-Rank Sum Test</a:t>
            </a:r>
            <a:endParaRPr sz="1500" dirty="0">
              <a:solidFill>
                <a:srgbClr val="5B5B5B"/>
              </a:solidFill>
              <a:latin typeface="Gill Sans MT" panose="020B0502020104020203" pitchFamily="34" charset="0"/>
              <a:ea typeface="Avenir"/>
              <a:cs typeface="Avenir"/>
              <a:sym typeface="Avenir"/>
            </a:endParaRPr>
          </a:p>
        </p:txBody>
      </p:sp>
      <p:sp>
        <p:nvSpPr>
          <p:cNvPr id="186" name="Google Shape;186;p37"/>
          <p:cNvSpPr txBox="1"/>
          <p:nvPr/>
        </p:nvSpPr>
        <p:spPr>
          <a:xfrm>
            <a:off x="6144000" y="4665350"/>
            <a:ext cx="3000000" cy="46779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600" dirty="0">
                <a:solidFill>
                  <a:srgbClr val="5B5B5B"/>
                </a:solidFill>
                <a:latin typeface="Gill Sans MT" panose="020B0502020104020203" pitchFamily="34" charset="0"/>
                <a:ea typeface="Avenir"/>
                <a:cs typeface="Avenir"/>
                <a:sym typeface="Avenir"/>
              </a:rPr>
              <a:t>Round 1: 52 sites</a:t>
            </a:r>
            <a:endParaRPr sz="1600" dirty="0">
              <a:solidFill>
                <a:srgbClr val="5B5B5B"/>
              </a:solidFill>
              <a:latin typeface="Gill Sans MT" panose="020B0502020104020203" pitchFamily="34" charset="0"/>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a:spLocks noGrp="1"/>
          </p:cNvSpPr>
          <p:nvPr>
            <p:ph type="title"/>
          </p:nvPr>
        </p:nvSpPr>
        <p:spPr>
          <a:xfrm>
            <a:off x="311700" y="282725"/>
            <a:ext cx="8542200" cy="8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CA Bridge Reporting Hospitals</a:t>
            </a:r>
            <a:endParaRPr dirty="0">
              <a:solidFill>
                <a:schemeClr val="lt1"/>
              </a:solidFill>
            </a:endParaRPr>
          </a:p>
        </p:txBody>
      </p:sp>
      <p:pic>
        <p:nvPicPr>
          <p:cNvPr id="192" name="Google Shape;192;p38"/>
          <p:cNvPicPr preferRelativeResize="0"/>
          <p:nvPr/>
        </p:nvPicPr>
        <p:blipFill rotWithShape="1">
          <a:blip r:embed="rId3">
            <a:alphaModFix/>
          </a:blip>
          <a:srcRect l="70330" t="35843" r="1028" b="37293"/>
          <a:stretch/>
        </p:blipFill>
        <p:spPr>
          <a:xfrm>
            <a:off x="4795925" y="1216100"/>
            <a:ext cx="3741624" cy="2806676"/>
          </a:xfrm>
          <a:prstGeom prst="rect">
            <a:avLst/>
          </a:prstGeom>
          <a:noFill/>
          <a:ln>
            <a:noFill/>
          </a:ln>
        </p:spPr>
      </p:pic>
      <p:pic>
        <p:nvPicPr>
          <p:cNvPr id="193" name="Google Shape;193;p38"/>
          <p:cNvPicPr preferRelativeResize="0"/>
          <p:nvPr/>
        </p:nvPicPr>
        <p:blipFill rotWithShape="1">
          <a:blip r:embed="rId3">
            <a:alphaModFix/>
          </a:blip>
          <a:srcRect l="37356" t="36093" r="34002" b="37044"/>
          <a:stretch/>
        </p:blipFill>
        <p:spPr>
          <a:xfrm>
            <a:off x="574600" y="1216100"/>
            <a:ext cx="3741624" cy="2806676"/>
          </a:xfrm>
          <a:prstGeom prst="rect">
            <a:avLst/>
          </a:prstGeom>
          <a:noFill/>
          <a:ln>
            <a:noFill/>
          </a:ln>
        </p:spPr>
      </p:pic>
      <p:pic>
        <p:nvPicPr>
          <p:cNvPr id="194" name="Google Shape;194;p38"/>
          <p:cNvPicPr preferRelativeResize="0"/>
          <p:nvPr/>
        </p:nvPicPr>
        <p:blipFill rotWithShape="1">
          <a:blip r:embed="rId3">
            <a:alphaModFix/>
          </a:blip>
          <a:srcRect l="70909" t="69475" r="449" b="27160"/>
          <a:stretch/>
        </p:blipFill>
        <p:spPr>
          <a:xfrm>
            <a:off x="167199" y="4258587"/>
            <a:ext cx="2264643" cy="212698"/>
          </a:xfrm>
          <a:prstGeom prst="rect">
            <a:avLst/>
          </a:prstGeom>
          <a:noFill/>
          <a:ln>
            <a:noFill/>
          </a:ln>
        </p:spPr>
      </p:pic>
      <p:sp>
        <p:nvSpPr>
          <p:cNvPr id="195" name="Google Shape;195;p38"/>
          <p:cNvSpPr txBox="1"/>
          <p:nvPr/>
        </p:nvSpPr>
        <p:spPr>
          <a:xfrm>
            <a:off x="1466325" y="4096038"/>
            <a:ext cx="3000000" cy="46779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600" dirty="0">
                <a:solidFill>
                  <a:srgbClr val="5B5B5B"/>
                </a:solidFill>
                <a:latin typeface="Gill Sans MT" panose="020B0502020104020203" pitchFamily="34" charset="0"/>
                <a:ea typeface="Avenir"/>
                <a:cs typeface="Avenir"/>
                <a:sym typeface="Avenir"/>
              </a:rPr>
              <a:t>Round 2: 200 sites</a:t>
            </a:r>
            <a:endParaRPr sz="1600" dirty="0">
              <a:solidFill>
                <a:srgbClr val="5B5B5B"/>
              </a:solidFill>
              <a:latin typeface="Gill Sans MT" panose="020B0502020104020203" pitchFamily="34" charset="0"/>
              <a:ea typeface="Avenir"/>
              <a:cs typeface="Avenir"/>
              <a:sym typeface="Avenir"/>
            </a:endParaRPr>
          </a:p>
        </p:txBody>
      </p:sp>
      <p:sp>
        <p:nvSpPr>
          <p:cNvPr id="196" name="Google Shape;196;p38"/>
          <p:cNvSpPr txBox="1"/>
          <p:nvPr/>
        </p:nvSpPr>
        <p:spPr>
          <a:xfrm>
            <a:off x="5976800" y="4096038"/>
            <a:ext cx="3000000" cy="46779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600" dirty="0">
                <a:solidFill>
                  <a:srgbClr val="5B5B5B"/>
                </a:solidFill>
                <a:latin typeface="Gill Sans MT" panose="020B0502020104020203" pitchFamily="34" charset="0"/>
                <a:ea typeface="Avenir"/>
                <a:cs typeface="Avenir"/>
                <a:sym typeface="Avenir"/>
              </a:rPr>
              <a:t>Round 3: 241 sites</a:t>
            </a:r>
            <a:endParaRPr sz="1600" dirty="0">
              <a:solidFill>
                <a:srgbClr val="5B5B5B"/>
              </a:solidFill>
              <a:latin typeface="Gill Sans MT" panose="020B0502020104020203" pitchFamily="34" charset="0"/>
              <a:ea typeface="Avenir"/>
              <a:cs typeface="Avenir"/>
              <a:sym typeface="Avenir"/>
            </a:endParaRPr>
          </a:p>
        </p:txBody>
      </p:sp>
      <p:sp>
        <p:nvSpPr>
          <p:cNvPr id="197" name="Google Shape;197;p38"/>
          <p:cNvSpPr txBox="1"/>
          <p:nvPr/>
        </p:nvSpPr>
        <p:spPr>
          <a:xfrm>
            <a:off x="68240" y="4620775"/>
            <a:ext cx="8981975" cy="503184"/>
          </a:xfrm>
          <a:prstGeom prst="rect">
            <a:avLst/>
          </a:prstGeom>
          <a:solidFill>
            <a:srgbClr val="888888"/>
          </a:solid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None/>
            </a:pPr>
            <a:r>
              <a:rPr lang="en" sz="1800" dirty="0">
                <a:solidFill>
                  <a:schemeClr val="lt1"/>
                </a:solidFill>
                <a:latin typeface="Gill Sans MT" panose="020B0502020104020203" pitchFamily="34" charset="0"/>
                <a:ea typeface="Avenir"/>
                <a:cs typeface="Avenir"/>
                <a:sym typeface="Avenir"/>
              </a:rPr>
              <a:t>81.0% of California acute-care hospitals participated </a:t>
            </a:r>
            <a:r>
              <a:rPr lang="en" sz="1800" i="1" dirty="0">
                <a:solidFill>
                  <a:schemeClr val="lt1"/>
                </a:solidFill>
                <a:latin typeface="Gill Sans MT" panose="020B0502020104020203" pitchFamily="34" charset="0"/>
                <a:ea typeface="Avenir"/>
                <a:cs typeface="Avenir"/>
                <a:sym typeface="Avenir"/>
              </a:rPr>
              <a:t>and</a:t>
            </a:r>
            <a:r>
              <a:rPr lang="en" sz="1800" dirty="0">
                <a:solidFill>
                  <a:schemeClr val="lt1"/>
                </a:solidFill>
                <a:latin typeface="Gill Sans MT" panose="020B0502020104020203" pitchFamily="34" charset="0"/>
                <a:ea typeface="Avenir"/>
                <a:cs typeface="Avenir"/>
                <a:sym typeface="Avenir"/>
              </a:rPr>
              <a:t> reported data in ≥1 rounds (268/331)</a:t>
            </a:r>
            <a:endParaRPr sz="1800" dirty="0">
              <a:solidFill>
                <a:schemeClr val="lt1"/>
              </a:solidFill>
              <a:latin typeface="Gill Sans MT" panose="020B0502020104020203" pitchFamily="34" charset="0"/>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subTitle" idx="1"/>
          </p:nvPr>
        </p:nvSpPr>
        <p:spPr>
          <a:xfrm>
            <a:off x="203825" y="3129674"/>
            <a:ext cx="3684600" cy="1740600"/>
          </a:xfrm>
          <a:prstGeom prst="rect">
            <a:avLst/>
          </a:prstGeom>
        </p:spPr>
        <p:txBody>
          <a:bodyPr spcFirstLastPara="1" wrap="square" lIns="91425" tIns="91425" rIns="91425" bIns="91425" anchor="t" anchorCtr="0">
            <a:noAutofit/>
          </a:bodyPr>
          <a:lstStyle/>
          <a:p>
            <a:pPr marL="228600" lvl="0" indent="-208280" algn="l" rtl="0">
              <a:lnSpc>
                <a:spcPct val="115000"/>
              </a:lnSpc>
              <a:spcBef>
                <a:spcPts val="0"/>
              </a:spcBef>
              <a:spcAft>
                <a:spcPts val="0"/>
              </a:spcAft>
              <a:buClr>
                <a:srgbClr val="5B5B5B"/>
              </a:buClr>
              <a:buSzPts val="1600"/>
              <a:buFont typeface="Avenir"/>
              <a:buChar char="•"/>
            </a:pPr>
            <a:r>
              <a:rPr lang="en" sz="1600" dirty="0">
                <a:solidFill>
                  <a:srgbClr val="5B5B5B"/>
                </a:solidFill>
              </a:rPr>
              <a:t>86.7% of round 1 and 2 EDs </a:t>
            </a:r>
            <a:endParaRPr sz="1600" dirty="0">
              <a:solidFill>
                <a:srgbClr val="5B5B5B"/>
              </a:solidFill>
            </a:endParaRPr>
          </a:p>
          <a:p>
            <a:pPr marL="0" lvl="0" indent="0" algn="l" rtl="0">
              <a:lnSpc>
                <a:spcPct val="115000"/>
              </a:lnSpc>
              <a:spcBef>
                <a:spcPts val="0"/>
              </a:spcBef>
              <a:spcAft>
                <a:spcPts val="0"/>
              </a:spcAft>
              <a:buNone/>
            </a:pPr>
            <a:r>
              <a:rPr lang="en" sz="1600" dirty="0">
                <a:solidFill>
                  <a:srgbClr val="5B5B5B"/>
                </a:solidFill>
              </a:rPr>
              <a:t>    participated in a subsequent round</a:t>
            </a:r>
            <a:br>
              <a:rPr lang="en" sz="1600" dirty="0">
                <a:solidFill>
                  <a:srgbClr val="5B5B5B"/>
                </a:solidFill>
              </a:rPr>
            </a:br>
            <a:endParaRPr sz="1600" dirty="0">
              <a:solidFill>
                <a:srgbClr val="5B5B5B"/>
              </a:solidFill>
            </a:endParaRPr>
          </a:p>
          <a:p>
            <a:pPr marL="228600" lvl="0" indent="-208280" algn="l" rtl="0">
              <a:lnSpc>
                <a:spcPct val="115000"/>
              </a:lnSpc>
              <a:spcBef>
                <a:spcPts val="0"/>
              </a:spcBef>
              <a:spcAft>
                <a:spcPts val="0"/>
              </a:spcAft>
              <a:buClr>
                <a:srgbClr val="5B5B5B"/>
              </a:buClr>
              <a:buSzPts val="1600"/>
              <a:buFont typeface="Avenir"/>
              <a:buChar char="•"/>
            </a:pPr>
            <a:r>
              <a:rPr lang="en" sz="1600" dirty="0">
                <a:solidFill>
                  <a:srgbClr val="5B5B5B"/>
                </a:solidFill>
              </a:rPr>
              <a:t>22.4% (54/241) of total round 3 participating EDs have sustained their patient navigator</a:t>
            </a:r>
            <a:endParaRPr dirty="0"/>
          </a:p>
        </p:txBody>
      </p:sp>
      <p:sp>
        <p:nvSpPr>
          <p:cNvPr id="203" name="Google Shape;203;p39"/>
          <p:cNvSpPr/>
          <p:nvPr/>
        </p:nvSpPr>
        <p:spPr>
          <a:xfrm>
            <a:off x="4404850" y="2925"/>
            <a:ext cx="47394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 name="Google Shape;204;p39"/>
          <p:cNvPicPr preferRelativeResize="0"/>
          <p:nvPr/>
        </p:nvPicPr>
        <p:blipFill rotWithShape="1">
          <a:blip r:embed="rId3">
            <a:alphaModFix/>
          </a:blip>
          <a:srcRect l="10697" t="18345" r="10007" b="16622"/>
          <a:stretch/>
        </p:blipFill>
        <p:spPr>
          <a:xfrm>
            <a:off x="8136767" y="200835"/>
            <a:ext cx="566258" cy="305877"/>
          </a:xfrm>
          <a:prstGeom prst="rect">
            <a:avLst/>
          </a:prstGeom>
          <a:noFill/>
          <a:ln>
            <a:noFill/>
          </a:ln>
        </p:spPr>
      </p:pic>
      <p:sp>
        <p:nvSpPr>
          <p:cNvPr id="205" name="Google Shape;205;p39"/>
          <p:cNvSpPr/>
          <p:nvPr/>
        </p:nvSpPr>
        <p:spPr>
          <a:xfrm>
            <a:off x="311350" y="247425"/>
            <a:ext cx="7680900" cy="259200"/>
          </a:xfrm>
          <a:prstGeom prst="rect">
            <a:avLst/>
          </a:prstGeom>
          <a:solidFill>
            <a:srgbClr val="00B3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206" name="Google Shape;206;p39"/>
          <p:cNvPicPr preferRelativeResize="0"/>
          <p:nvPr/>
        </p:nvPicPr>
        <p:blipFill rotWithShape="1">
          <a:blip r:embed="rId4">
            <a:alphaModFix/>
          </a:blip>
          <a:srcRect l="2220" t="2157" r="2477" b="2812"/>
          <a:stretch/>
        </p:blipFill>
        <p:spPr>
          <a:xfrm>
            <a:off x="3888400" y="980850"/>
            <a:ext cx="5135826" cy="4013595"/>
          </a:xfrm>
          <a:prstGeom prst="rect">
            <a:avLst/>
          </a:prstGeom>
          <a:noFill/>
          <a:ln>
            <a:noFill/>
          </a:ln>
        </p:spPr>
      </p:pic>
      <p:sp>
        <p:nvSpPr>
          <p:cNvPr id="207" name="Google Shape;207;p39"/>
          <p:cNvSpPr txBox="1">
            <a:spLocks noGrp="1"/>
          </p:cNvSpPr>
          <p:nvPr>
            <p:ph type="title"/>
          </p:nvPr>
        </p:nvSpPr>
        <p:spPr>
          <a:xfrm>
            <a:off x="311350" y="726288"/>
            <a:ext cx="4186200" cy="195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0" dirty="0">
                <a:solidFill>
                  <a:srgbClr val="00B3E8"/>
                </a:solidFill>
              </a:rPr>
              <a:t>CA Bridge </a:t>
            </a:r>
            <a:endParaRPr sz="2800" b="0" dirty="0">
              <a:solidFill>
                <a:srgbClr val="00B3E8"/>
              </a:solidFill>
            </a:endParaRPr>
          </a:p>
          <a:p>
            <a:pPr marL="0" lvl="0" indent="0" algn="l" rtl="0">
              <a:spcBef>
                <a:spcPts val="0"/>
              </a:spcBef>
              <a:spcAft>
                <a:spcPts val="0"/>
              </a:spcAft>
              <a:buNone/>
            </a:pPr>
            <a:r>
              <a:rPr lang="en" sz="2800" b="0" dirty="0">
                <a:solidFill>
                  <a:srgbClr val="00B3E8"/>
                </a:solidFill>
              </a:rPr>
              <a:t>reporting hospitals </a:t>
            </a:r>
            <a:br>
              <a:rPr lang="en" sz="2800" b="0" dirty="0">
                <a:solidFill>
                  <a:srgbClr val="00B3E8"/>
                </a:solidFill>
              </a:rPr>
            </a:br>
            <a:r>
              <a:rPr lang="en" sz="2800" b="0" dirty="0">
                <a:solidFill>
                  <a:srgbClr val="00B3E8"/>
                </a:solidFill>
              </a:rPr>
              <a:t>and services by funding round:</a:t>
            </a:r>
            <a:r>
              <a:rPr lang="en" sz="2800" b="0" dirty="0">
                <a:solidFill>
                  <a:srgbClr val="F56D21"/>
                </a:solidFill>
              </a:rPr>
              <a:t> </a:t>
            </a:r>
            <a:endParaRPr sz="2800" b="0" dirty="0">
              <a:solidFill>
                <a:srgbClr val="F56D21"/>
              </a:solidFill>
            </a:endParaRPr>
          </a:p>
          <a:p>
            <a:pPr marL="0" lvl="0" indent="0" algn="l" rtl="0">
              <a:spcBef>
                <a:spcPts val="600"/>
              </a:spcBef>
              <a:spcAft>
                <a:spcPts val="600"/>
              </a:spcAft>
              <a:buNone/>
            </a:pPr>
            <a:r>
              <a:rPr lang="en" sz="2400" b="0" dirty="0">
                <a:solidFill>
                  <a:srgbClr val="5B5B5B"/>
                </a:solidFill>
              </a:rPr>
              <a:t>April 2019 to June 2023</a:t>
            </a:r>
            <a:endParaRPr sz="2400" b="0" dirty="0">
              <a:solidFill>
                <a:srgbClr val="5B5B5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0"/>
          <p:cNvSpPr txBox="1">
            <a:spLocks noGrp="1"/>
          </p:cNvSpPr>
          <p:nvPr>
            <p:ph type="title"/>
          </p:nvPr>
        </p:nvSpPr>
        <p:spPr>
          <a:xfrm>
            <a:off x="311700" y="282725"/>
            <a:ext cx="8542200" cy="86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Changes in ED OUD Care</a:t>
            </a:r>
            <a:endParaRPr dirty="0"/>
          </a:p>
        </p:txBody>
      </p:sp>
      <p:pic>
        <p:nvPicPr>
          <p:cNvPr id="213" name="Google Shape;213;p40"/>
          <p:cNvPicPr preferRelativeResize="0"/>
          <p:nvPr/>
        </p:nvPicPr>
        <p:blipFill>
          <a:blip r:embed="rId3">
            <a:alphaModFix/>
          </a:blip>
          <a:stretch>
            <a:fillRect/>
          </a:stretch>
        </p:blipFill>
        <p:spPr>
          <a:xfrm>
            <a:off x="1079025" y="2218700"/>
            <a:ext cx="861900" cy="861900"/>
          </a:xfrm>
          <a:prstGeom prst="rect">
            <a:avLst/>
          </a:prstGeom>
          <a:noFill/>
          <a:ln>
            <a:noFill/>
          </a:ln>
        </p:spPr>
      </p:pic>
      <p:pic>
        <p:nvPicPr>
          <p:cNvPr id="214" name="Google Shape;214;p40"/>
          <p:cNvPicPr preferRelativeResize="0"/>
          <p:nvPr/>
        </p:nvPicPr>
        <p:blipFill rotWithShape="1">
          <a:blip r:embed="rId4">
            <a:alphaModFix/>
          </a:blip>
          <a:srcRect l="-8346" r="-7099"/>
          <a:stretch/>
        </p:blipFill>
        <p:spPr>
          <a:xfrm>
            <a:off x="1079026" y="3682200"/>
            <a:ext cx="861900" cy="746595"/>
          </a:xfrm>
          <a:prstGeom prst="rect">
            <a:avLst/>
          </a:prstGeom>
          <a:noFill/>
          <a:ln>
            <a:noFill/>
          </a:ln>
        </p:spPr>
      </p:pic>
      <p:sp>
        <p:nvSpPr>
          <p:cNvPr id="215" name="Google Shape;215;p40"/>
          <p:cNvSpPr txBox="1"/>
          <p:nvPr/>
        </p:nvSpPr>
        <p:spPr>
          <a:xfrm>
            <a:off x="612800" y="4428800"/>
            <a:ext cx="1957200" cy="4428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 sz="1500" b="1" dirty="0">
                <a:solidFill>
                  <a:srgbClr val="666666"/>
                </a:solidFill>
                <a:latin typeface="Gill Sans MT" panose="020B0502020104020203" pitchFamily="34" charset="0"/>
                <a:ea typeface="Avenir"/>
                <a:cs typeface="Avenir"/>
                <a:sym typeface="Avenir"/>
              </a:rPr>
              <a:t>ED Buprenorphine</a:t>
            </a:r>
            <a:endParaRPr sz="1500" b="1" dirty="0">
              <a:solidFill>
                <a:srgbClr val="666666"/>
              </a:solidFill>
              <a:latin typeface="Gill Sans MT" panose="020B0502020104020203" pitchFamily="34" charset="0"/>
              <a:ea typeface="Avenir"/>
              <a:cs typeface="Avenir"/>
              <a:sym typeface="Avenir"/>
            </a:endParaRPr>
          </a:p>
        </p:txBody>
      </p:sp>
      <p:sp>
        <p:nvSpPr>
          <p:cNvPr id="216" name="Google Shape;216;p40"/>
          <p:cNvSpPr txBox="1"/>
          <p:nvPr/>
        </p:nvSpPr>
        <p:spPr>
          <a:xfrm>
            <a:off x="612647" y="3095600"/>
            <a:ext cx="1957200" cy="3981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 sz="1500" b="1" dirty="0">
                <a:solidFill>
                  <a:srgbClr val="666666"/>
                </a:solidFill>
                <a:latin typeface="Gill Sans MT" panose="020B0502020104020203" pitchFamily="34" charset="0"/>
                <a:ea typeface="Avenir"/>
                <a:cs typeface="Avenir"/>
                <a:sym typeface="Avenir"/>
              </a:rPr>
              <a:t>Patient Navigation</a:t>
            </a:r>
            <a:endParaRPr sz="1500" b="1" dirty="0">
              <a:solidFill>
                <a:srgbClr val="666666"/>
              </a:solidFill>
              <a:latin typeface="Gill Sans MT" panose="020B0502020104020203" pitchFamily="34" charset="0"/>
              <a:ea typeface="Avenir"/>
              <a:cs typeface="Avenir"/>
              <a:sym typeface="Avenir"/>
            </a:endParaRPr>
          </a:p>
        </p:txBody>
      </p:sp>
      <p:graphicFrame>
        <p:nvGraphicFramePr>
          <p:cNvPr id="217" name="Google Shape;217;p40"/>
          <p:cNvGraphicFramePr/>
          <p:nvPr>
            <p:extLst>
              <p:ext uri="{D42A27DB-BD31-4B8C-83A1-F6EECF244321}">
                <p14:modId xmlns:p14="http://schemas.microsoft.com/office/powerpoint/2010/main" val="4211750750"/>
              </p:ext>
            </p:extLst>
          </p:nvPr>
        </p:nvGraphicFramePr>
        <p:xfrm>
          <a:off x="2546325" y="1151650"/>
          <a:ext cx="5912925" cy="3910825"/>
        </p:xfrm>
        <a:graphic>
          <a:graphicData uri="http://schemas.openxmlformats.org/drawingml/2006/table">
            <a:tbl>
              <a:tblPr>
                <a:noFill/>
                <a:tableStyleId>{2CAE3A72-4017-409D-A9AD-785E9AA2649E}</a:tableStyleId>
              </a:tblPr>
              <a:tblGrid>
                <a:gridCol w="1970975">
                  <a:extLst>
                    <a:ext uri="{9D8B030D-6E8A-4147-A177-3AD203B41FA5}">
                      <a16:colId xmlns:a16="http://schemas.microsoft.com/office/drawing/2014/main" val="20000"/>
                    </a:ext>
                  </a:extLst>
                </a:gridCol>
                <a:gridCol w="2569175">
                  <a:extLst>
                    <a:ext uri="{9D8B030D-6E8A-4147-A177-3AD203B41FA5}">
                      <a16:colId xmlns:a16="http://schemas.microsoft.com/office/drawing/2014/main" val="20001"/>
                    </a:ext>
                  </a:extLst>
                </a:gridCol>
                <a:gridCol w="1372775">
                  <a:extLst>
                    <a:ext uri="{9D8B030D-6E8A-4147-A177-3AD203B41FA5}">
                      <a16:colId xmlns:a16="http://schemas.microsoft.com/office/drawing/2014/main" val="20002"/>
                    </a:ext>
                  </a:extLst>
                </a:gridCol>
              </a:tblGrid>
              <a:tr h="1168575">
                <a:tc>
                  <a:txBody>
                    <a:bodyPr/>
                    <a:lstStyle/>
                    <a:p>
                      <a:pPr marL="0" lvl="0" indent="0" algn="ctr" rtl="0">
                        <a:lnSpc>
                          <a:spcPct val="115000"/>
                        </a:lnSpc>
                        <a:spcBef>
                          <a:spcPts val="0"/>
                        </a:spcBef>
                        <a:spcAft>
                          <a:spcPts val="0"/>
                        </a:spcAft>
                        <a:buClr>
                          <a:srgbClr val="000000"/>
                        </a:buClr>
                        <a:buFont typeface="Arial"/>
                        <a:buNone/>
                      </a:pPr>
                      <a:r>
                        <a:rPr lang="en" sz="1600" b="0" dirty="0">
                          <a:solidFill>
                            <a:schemeClr val="accent5"/>
                          </a:solidFill>
                          <a:latin typeface="Gill Sans MT" panose="020B0502020104020203" pitchFamily="34" charset="0"/>
                          <a:ea typeface="Avenir"/>
                          <a:cs typeface="Avenir"/>
                          <a:sym typeface="Avenir"/>
                        </a:rPr>
                        <a:t>First Implementation Month</a:t>
                      </a:r>
                      <a:endParaRPr sz="1600" b="0" dirty="0">
                        <a:solidFill>
                          <a:schemeClr val="accent5"/>
                        </a:solidFill>
                        <a:latin typeface="Gill Sans MT" panose="020B0502020104020203" pitchFamily="34" charset="0"/>
                        <a:ea typeface="Avenir"/>
                        <a:cs typeface="Avenir"/>
                        <a:sym typeface="Avenir"/>
                      </a:endParaRPr>
                    </a:p>
                    <a:p>
                      <a:pPr marL="0" lvl="0" indent="0" algn="ctr" rtl="0">
                        <a:lnSpc>
                          <a:spcPct val="115000"/>
                        </a:lnSpc>
                        <a:spcBef>
                          <a:spcPts val="0"/>
                        </a:spcBef>
                        <a:spcAft>
                          <a:spcPts val="0"/>
                        </a:spcAft>
                        <a:buNone/>
                      </a:pPr>
                      <a:r>
                        <a:rPr lang="en" sz="1600" b="0" dirty="0">
                          <a:solidFill>
                            <a:schemeClr val="accent5"/>
                          </a:solidFill>
                          <a:latin typeface="Gill Sans MT" panose="020B0502020104020203" pitchFamily="34" charset="0"/>
                          <a:ea typeface="Avenir"/>
                          <a:cs typeface="Avenir"/>
                          <a:sym typeface="Avenir"/>
                        </a:rPr>
                        <a:t>Median (IQR)</a:t>
                      </a:r>
                      <a:endParaRPr sz="1600" b="0"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rgbClr val="000000"/>
                        </a:buClr>
                        <a:buFont typeface="Arial"/>
                        <a:buNone/>
                      </a:pPr>
                      <a:r>
                        <a:rPr lang="en" sz="1600" b="0" dirty="0">
                          <a:solidFill>
                            <a:schemeClr val="accent5"/>
                          </a:solidFill>
                          <a:latin typeface="Gill Sans MT" panose="020B0502020104020203" pitchFamily="34" charset="0"/>
                          <a:ea typeface="Avenir"/>
                          <a:cs typeface="Avenir"/>
                          <a:sym typeface="Avenir"/>
                        </a:rPr>
                        <a:t>Final Implementation </a:t>
                      </a:r>
                    </a:p>
                    <a:p>
                      <a:pPr marL="0" lvl="0" indent="0" algn="ctr" rtl="0">
                        <a:lnSpc>
                          <a:spcPct val="115000"/>
                        </a:lnSpc>
                        <a:spcBef>
                          <a:spcPts val="0"/>
                        </a:spcBef>
                        <a:spcAft>
                          <a:spcPts val="0"/>
                        </a:spcAft>
                        <a:buClr>
                          <a:srgbClr val="000000"/>
                        </a:buClr>
                        <a:buFont typeface="Arial"/>
                        <a:buNone/>
                      </a:pPr>
                      <a:r>
                        <a:rPr lang="en" sz="1600" b="0" dirty="0">
                          <a:solidFill>
                            <a:schemeClr val="accent5"/>
                          </a:solidFill>
                          <a:latin typeface="Gill Sans MT" panose="020B0502020104020203" pitchFamily="34" charset="0"/>
                          <a:ea typeface="Avenir"/>
                          <a:cs typeface="Avenir"/>
                          <a:sym typeface="Avenir"/>
                        </a:rPr>
                        <a:t>Month</a:t>
                      </a:r>
                      <a:endParaRPr sz="1600" b="0" dirty="0">
                        <a:solidFill>
                          <a:schemeClr val="accent5"/>
                        </a:solidFill>
                        <a:latin typeface="Gill Sans MT" panose="020B0502020104020203" pitchFamily="34" charset="0"/>
                        <a:ea typeface="Avenir"/>
                        <a:cs typeface="Avenir"/>
                        <a:sym typeface="Avenir"/>
                      </a:endParaRPr>
                    </a:p>
                    <a:p>
                      <a:pPr marL="0" lvl="0" indent="0" algn="ctr" rtl="0">
                        <a:lnSpc>
                          <a:spcPct val="115000"/>
                        </a:lnSpc>
                        <a:spcBef>
                          <a:spcPts val="0"/>
                        </a:spcBef>
                        <a:spcAft>
                          <a:spcPts val="0"/>
                        </a:spcAft>
                        <a:buNone/>
                      </a:pPr>
                      <a:r>
                        <a:rPr lang="en" sz="1600" b="0" dirty="0">
                          <a:solidFill>
                            <a:schemeClr val="accent5"/>
                          </a:solidFill>
                          <a:latin typeface="Gill Sans MT" panose="020B0502020104020203" pitchFamily="34" charset="0"/>
                          <a:ea typeface="Avenir"/>
                          <a:cs typeface="Avenir"/>
                          <a:sym typeface="Avenir"/>
                        </a:rPr>
                        <a:t>Median (IQR)</a:t>
                      </a:r>
                      <a:endParaRPr sz="1600" b="0"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600" b="0" dirty="0">
                          <a:latin typeface="Gill Sans MT" panose="020B0502020104020203" pitchFamily="34" charset="0"/>
                        </a:rPr>
                        <a:t>p</a:t>
                      </a:r>
                      <a:endParaRPr sz="1600" b="0" dirty="0">
                        <a:latin typeface="Gill Sans MT" panose="020B0502020104020203" pitchFamily="34" charset="0"/>
                      </a:endParaRPr>
                    </a:p>
                    <a:p>
                      <a:pPr marL="0" lvl="0" indent="0" algn="ctr" rtl="0">
                        <a:spcBef>
                          <a:spcPts val="0"/>
                        </a:spcBef>
                        <a:spcAft>
                          <a:spcPts val="0"/>
                        </a:spcAft>
                        <a:buNone/>
                      </a:pPr>
                      <a:endParaRPr sz="1600" b="0" dirty="0"/>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1371125">
                <a:tc>
                  <a:txBody>
                    <a:bodyPr/>
                    <a:lstStyle/>
                    <a:p>
                      <a:pPr marL="0" lvl="0" indent="0" algn="ctr" rtl="0">
                        <a:lnSpc>
                          <a:spcPct val="115000"/>
                        </a:lnSpc>
                        <a:spcBef>
                          <a:spcPts val="0"/>
                        </a:spcBef>
                        <a:spcAft>
                          <a:spcPts val="0"/>
                        </a:spcAft>
                        <a:buNone/>
                      </a:pPr>
                      <a:r>
                        <a:rPr lang="en" sz="1600" b="0" dirty="0">
                          <a:solidFill>
                            <a:schemeClr val="accent5"/>
                          </a:solidFill>
                          <a:latin typeface="Gill Sans MT" panose="020B0502020104020203" pitchFamily="34" charset="0"/>
                          <a:ea typeface="Avenir"/>
                          <a:cs typeface="Avenir"/>
                          <a:sym typeface="Avenir"/>
                        </a:rPr>
                        <a:t>0 (0-1)</a:t>
                      </a:r>
                      <a:endParaRPr sz="1600" b="0"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0" dirty="0">
                          <a:solidFill>
                            <a:schemeClr val="accent5"/>
                          </a:solidFill>
                          <a:latin typeface="Gill Sans MT" panose="020B0502020104020203" pitchFamily="34" charset="0"/>
                          <a:ea typeface="Avenir"/>
                          <a:cs typeface="Avenir"/>
                          <a:sym typeface="Avenir"/>
                        </a:rPr>
                        <a:t>24 (6-58)</a:t>
                      </a:r>
                      <a:endParaRPr sz="1600" b="0"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0" dirty="0">
                          <a:solidFill>
                            <a:schemeClr val="accent5"/>
                          </a:solidFill>
                          <a:latin typeface="Gill Sans MT" panose="020B0502020104020203" pitchFamily="34" charset="0"/>
                          <a:ea typeface="Avenir"/>
                          <a:cs typeface="Avenir"/>
                          <a:sym typeface="Avenir"/>
                        </a:rPr>
                        <a:t>&lt;0.001</a:t>
                      </a:r>
                      <a:endParaRPr sz="1600" b="0"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371125">
                <a:tc>
                  <a:txBody>
                    <a:bodyPr/>
                    <a:lstStyle/>
                    <a:p>
                      <a:pPr marL="0" lvl="0" indent="0" algn="ctr" rtl="0">
                        <a:lnSpc>
                          <a:spcPct val="115000"/>
                        </a:lnSpc>
                        <a:spcBef>
                          <a:spcPts val="0"/>
                        </a:spcBef>
                        <a:spcAft>
                          <a:spcPts val="0"/>
                        </a:spcAft>
                        <a:buNone/>
                      </a:pPr>
                      <a:r>
                        <a:rPr lang="en" sz="1600" b="0" dirty="0">
                          <a:solidFill>
                            <a:schemeClr val="accent5"/>
                          </a:solidFill>
                          <a:latin typeface="Gill Sans MT" panose="020B0502020104020203" pitchFamily="34" charset="0"/>
                          <a:ea typeface="Avenir"/>
                          <a:cs typeface="Avenir"/>
                          <a:sym typeface="Avenir"/>
                        </a:rPr>
                        <a:t>1 (0-5)</a:t>
                      </a:r>
                      <a:endParaRPr sz="1600" b="0"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0" dirty="0">
                          <a:solidFill>
                            <a:schemeClr val="accent5"/>
                          </a:solidFill>
                          <a:latin typeface="Gill Sans MT" panose="020B0502020104020203" pitchFamily="34" charset="0"/>
                          <a:ea typeface="Avenir"/>
                          <a:cs typeface="Avenir"/>
                          <a:sym typeface="Avenir"/>
                        </a:rPr>
                        <a:t>5 (1-15)</a:t>
                      </a:r>
                      <a:endParaRPr sz="1600" b="0"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Clr>
                          <a:srgbClr val="000000"/>
                        </a:buClr>
                        <a:buFont typeface="Arial"/>
                        <a:buNone/>
                      </a:pPr>
                      <a:r>
                        <a:rPr lang="en" sz="1600" b="0" dirty="0">
                          <a:solidFill>
                            <a:schemeClr val="accent5"/>
                          </a:solidFill>
                          <a:latin typeface="Gill Sans MT" panose="020B0502020104020203" pitchFamily="34" charset="0"/>
                          <a:ea typeface="Avenir"/>
                          <a:cs typeface="Avenir"/>
                          <a:sym typeface="Avenir"/>
                        </a:rPr>
                        <a:t>&lt;0.001</a:t>
                      </a:r>
                      <a:endParaRPr sz="1600" b="0" dirty="0">
                        <a:solidFill>
                          <a:schemeClr val="accent5"/>
                        </a:solidFill>
                        <a:latin typeface="Gill Sans MT" panose="020B0502020104020203" pitchFamily="34" charset="0"/>
                        <a:ea typeface="Avenir"/>
                        <a:cs typeface="Avenir"/>
                        <a:sym typeface="Avenir"/>
                      </a:endParaRPr>
                    </a:p>
                    <a:p>
                      <a:pPr marL="0" lvl="0" indent="0" algn="l" rtl="0">
                        <a:spcBef>
                          <a:spcPts val="0"/>
                        </a:spcBef>
                        <a:spcAft>
                          <a:spcPts val="0"/>
                        </a:spcAft>
                        <a:buNone/>
                      </a:pPr>
                      <a:endParaRPr sz="1600" b="0" dirty="0"/>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cxnSp>
        <p:nvCxnSpPr>
          <p:cNvPr id="218" name="Google Shape;218;p40"/>
          <p:cNvCxnSpPr/>
          <p:nvPr/>
        </p:nvCxnSpPr>
        <p:spPr>
          <a:xfrm>
            <a:off x="2672200" y="2230200"/>
            <a:ext cx="1788300" cy="9900"/>
          </a:xfrm>
          <a:prstGeom prst="straightConnector1">
            <a:avLst/>
          </a:prstGeom>
          <a:noFill/>
          <a:ln w="9525" cap="flat" cmpd="sng">
            <a:solidFill>
              <a:schemeClr val="accent6"/>
            </a:solidFill>
            <a:prstDash val="solid"/>
            <a:round/>
            <a:headEnd type="none" w="med" len="med"/>
            <a:tailEnd type="none" w="med" len="med"/>
          </a:ln>
        </p:spPr>
      </p:cxnSp>
      <p:cxnSp>
        <p:nvCxnSpPr>
          <p:cNvPr id="219" name="Google Shape;219;p40"/>
          <p:cNvCxnSpPr/>
          <p:nvPr/>
        </p:nvCxnSpPr>
        <p:spPr>
          <a:xfrm>
            <a:off x="4964400" y="2230200"/>
            <a:ext cx="1788300" cy="9900"/>
          </a:xfrm>
          <a:prstGeom prst="straightConnector1">
            <a:avLst/>
          </a:prstGeom>
          <a:noFill/>
          <a:ln w="9525" cap="flat" cmpd="sng">
            <a:solidFill>
              <a:schemeClr val="accent6"/>
            </a:solidFill>
            <a:prstDash val="solid"/>
            <a:round/>
            <a:headEnd type="none" w="med" len="med"/>
            <a:tailEnd type="none" w="med" len="med"/>
          </a:ln>
        </p:spPr>
      </p:cxnSp>
      <p:cxnSp>
        <p:nvCxnSpPr>
          <p:cNvPr id="220" name="Google Shape;220;p40"/>
          <p:cNvCxnSpPr/>
          <p:nvPr/>
        </p:nvCxnSpPr>
        <p:spPr>
          <a:xfrm rot="10800000" flipH="1">
            <a:off x="7391275" y="2220300"/>
            <a:ext cx="796200" cy="4800"/>
          </a:xfrm>
          <a:prstGeom prst="straightConnector1">
            <a:avLst/>
          </a:prstGeom>
          <a:noFill/>
          <a:ln w="9525" cap="flat" cmpd="sng">
            <a:solidFill>
              <a:schemeClr val="accent6"/>
            </a:solidFill>
            <a:prstDash val="solid"/>
            <a:round/>
            <a:headEnd type="none" w="med" len="med"/>
            <a:tailEnd type="none" w="med" len="med"/>
          </a:ln>
        </p:spPr>
      </p:cxnSp>
      <p:sp>
        <p:nvSpPr>
          <p:cNvPr id="221" name="Google Shape;221;p40"/>
          <p:cNvSpPr/>
          <p:nvPr/>
        </p:nvSpPr>
        <p:spPr>
          <a:xfrm>
            <a:off x="4748525" y="1276475"/>
            <a:ext cx="2208300" cy="3662700"/>
          </a:xfrm>
          <a:prstGeom prst="rect">
            <a:avLst/>
          </a:prstGeom>
          <a:noFill/>
          <a:ln w="28575" cap="flat" cmpd="sng">
            <a:solidFill>
              <a:srgbClr val="F56D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311700" y="282725"/>
            <a:ext cx="8542200" cy="86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Equity &amp; Treatment </a:t>
            </a:r>
            <a:endParaRPr dirty="0"/>
          </a:p>
        </p:txBody>
      </p:sp>
      <p:sp>
        <p:nvSpPr>
          <p:cNvPr id="227" name="Google Shape;227;p41"/>
          <p:cNvSpPr txBox="1"/>
          <p:nvPr/>
        </p:nvSpPr>
        <p:spPr>
          <a:xfrm>
            <a:off x="418125" y="1781975"/>
            <a:ext cx="7924200" cy="2865370"/>
          </a:xfrm>
          <a:prstGeom prst="rect">
            <a:avLst/>
          </a:prstGeom>
          <a:noFill/>
          <a:ln w="19050" cap="flat" cmpd="sng">
            <a:solidFill>
              <a:srgbClr val="00B3E8"/>
            </a:solidFill>
            <a:prstDash val="solid"/>
            <a:round/>
            <a:headEnd type="none" w="sm" len="sm"/>
            <a:tailEnd type="none" w="sm" len="sm"/>
          </a:ln>
        </p:spPr>
        <p:txBody>
          <a:bodyPr spcFirstLastPara="1" wrap="square" lIns="91425" tIns="91425" rIns="91425" bIns="91425" anchor="t" anchorCtr="0">
            <a:spAutoFit/>
          </a:bodyPr>
          <a:lstStyle/>
          <a:p>
            <a:pPr marL="228600" lvl="0" indent="-220980" algn="l" rtl="0">
              <a:lnSpc>
                <a:spcPct val="115000"/>
              </a:lnSpc>
              <a:spcBef>
                <a:spcPts val="1000"/>
              </a:spcBef>
              <a:spcAft>
                <a:spcPts val="0"/>
              </a:spcAft>
              <a:buClr>
                <a:schemeClr val="accent5"/>
              </a:buClr>
              <a:buSzPts val="1800"/>
              <a:buFont typeface="Avenir"/>
              <a:buChar char="•"/>
            </a:pPr>
            <a:r>
              <a:rPr lang="en" sz="1800" b="1" dirty="0">
                <a:solidFill>
                  <a:srgbClr val="F56D21"/>
                </a:solidFill>
                <a:latin typeface="Gill Sans MT" panose="020B0502020104020203" pitchFamily="34" charset="0"/>
                <a:ea typeface="Avenir"/>
                <a:cs typeface="Avenir"/>
                <a:sym typeface="Avenir"/>
              </a:rPr>
              <a:t>One-third</a:t>
            </a:r>
            <a:r>
              <a:rPr lang="en" sz="1800" dirty="0">
                <a:solidFill>
                  <a:srgbClr val="F56D21"/>
                </a:solidFill>
                <a:latin typeface="Gill Sans MT" panose="020B0502020104020203" pitchFamily="34" charset="0"/>
                <a:ea typeface="Avenir"/>
                <a:cs typeface="Avenir"/>
                <a:sym typeface="Avenir"/>
              </a:rPr>
              <a:t> </a:t>
            </a:r>
            <a:r>
              <a:rPr lang="en" sz="1800" dirty="0">
                <a:solidFill>
                  <a:srgbClr val="5B5B5B"/>
                </a:solidFill>
                <a:latin typeface="Gill Sans MT" panose="020B0502020104020203" pitchFamily="34" charset="0"/>
                <a:ea typeface="Avenir"/>
                <a:cs typeface="Avenir"/>
                <a:sym typeface="Avenir"/>
              </a:rPr>
              <a:t>serve ED patient populations that are majority people of color</a:t>
            </a:r>
            <a:endParaRPr sz="1800" dirty="0">
              <a:solidFill>
                <a:srgbClr val="5B5B5B"/>
              </a:solidFill>
              <a:latin typeface="Gill Sans MT" panose="020B0502020104020203" pitchFamily="34" charset="0"/>
              <a:ea typeface="Avenir"/>
              <a:cs typeface="Avenir"/>
              <a:sym typeface="Avenir"/>
            </a:endParaRPr>
          </a:p>
          <a:p>
            <a:pPr marL="228600" lvl="0" indent="-220980" algn="l" rtl="0">
              <a:lnSpc>
                <a:spcPct val="115000"/>
              </a:lnSpc>
              <a:spcBef>
                <a:spcPts val="1000"/>
              </a:spcBef>
              <a:spcAft>
                <a:spcPts val="0"/>
              </a:spcAft>
              <a:buClr>
                <a:srgbClr val="5B5B5B"/>
              </a:buClr>
              <a:buSzPts val="1800"/>
              <a:buFont typeface="Avenir"/>
              <a:buChar char="•"/>
            </a:pPr>
            <a:r>
              <a:rPr lang="en" sz="1800" dirty="0">
                <a:solidFill>
                  <a:srgbClr val="F56D21"/>
                </a:solidFill>
                <a:latin typeface="Gill Sans MT" panose="020B0502020104020203" pitchFamily="34" charset="0"/>
                <a:ea typeface="Avenir"/>
                <a:cs typeface="Avenir"/>
                <a:sym typeface="Avenir"/>
              </a:rPr>
              <a:t>56</a:t>
            </a:r>
            <a:r>
              <a:rPr lang="en" sz="1800" dirty="0">
                <a:solidFill>
                  <a:srgbClr val="5B5B5B"/>
                </a:solidFill>
                <a:latin typeface="Gill Sans MT" panose="020B0502020104020203" pitchFamily="34" charset="0"/>
                <a:ea typeface="Avenir"/>
                <a:cs typeface="Avenir"/>
                <a:sym typeface="Avenir"/>
              </a:rPr>
              <a:t> sites are public or district municipal public hospitals</a:t>
            </a:r>
            <a:endParaRPr sz="1800" dirty="0">
              <a:solidFill>
                <a:srgbClr val="5B5B5B"/>
              </a:solidFill>
              <a:latin typeface="Gill Sans MT" panose="020B0502020104020203" pitchFamily="34" charset="0"/>
              <a:ea typeface="Avenir"/>
              <a:cs typeface="Avenir"/>
              <a:sym typeface="Avenir"/>
            </a:endParaRPr>
          </a:p>
          <a:p>
            <a:pPr marL="228600" lvl="0" indent="-220980" algn="l" rtl="0">
              <a:lnSpc>
                <a:spcPct val="115000"/>
              </a:lnSpc>
              <a:spcBef>
                <a:spcPts val="1000"/>
              </a:spcBef>
              <a:spcAft>
                <a:spcPts val="0"/>
              </a:spcAft>
              <a:buClr>
                <a:srgbClr val="5B5B5B"/>
              </a:buClr>
              <a:buSzPts val="1800"/>
              <a:buFont typeface="Avenir"/>
              <a:buChar char="•"/>
            </a:pPr>
            <a:r>
              <a:rPr lang="en" sz="1800" dirty="0">
                <a:solidFill>
                  <a:srgbClr val="F56D21"/>
                </a:solidFill>
                <a:latin typeface="Gill Sans MT" panose="020B0502020104020203" pitchFamily="34" charset="0"/>
                <a:ea typeface="Avenir"/>
                <a:cs typeface="Avenir"/>
                <a:sym typeface="Avenir"/>
              </a:rPr>
              <a:t>36</a:t>
            </a:r>
            <a:r>
              <a:rPr lang="en" sz="1800" dirty="0">
                <a:solidFill>
                  <a:srgbClr val="5B5B5B"/>
                </a:solidFill>
                <a:latin typeface="Gill Sans MT" panose="020B0502020104020203" pitchFamily="34" charset="0"/>
                <a:ea typeface="Avenir"/>
                <a:cs typeface="Avenir"/>
                <a:sym typeface="Avenir"/>
              </a:rPr>
              <a:t> sites are critical access hospitals</a:t>
            </a:r>
            <a:endParaRPr sz="1800" dirty="0">
              <a:solidFill>
                <a:srgbClr val="5B5B5B"/>
              </a:solidFill>
              <a:latin typeface="Gill Sans MT" panose="020B0502020104020203" pitchFamily="34" charset="0"/>
              <a:ea typeface="Avenir"/>
              <a:cs typeface="Avenir"/>
              <a:sym typeface="Avenir"/>
            </a:endParaRPr>
          </a:p>
          <a:p>
            <a:pPr marL="228600" lvl="0" indent="-220980" algn="l" rtl="0">
              <a:lnSpc>
                <a:spcPct val="115000"/>
              </a:lnSpc>
              <a:spcBef>
                <a:spcPts val="1000"/>
              </a:spcBef>
              <a:spcAft>
                <a:spcPts val="0"/>
              </a:spcAft>
              <a:buClr>
                <a:srgbClr val="5B5B5B"/>
              </a:buClr>
              <a:buSzPts val="1800"/>
              <a:buFont typeface="Avenir"/>
              <a:buChar char="•"/>
            </a:pPr>
            <a:r>
              <a:rPr lang="en" sz="1800" dirty="0">
                <a:solidFill>
                  <a:srgbClr val="5B5B5B"/>
                </a:solidFill>
                <a:latin typeface="Gill Sans MT" panose="020B0502020104020203" pitchFamily="34" charset="0"/>
                <a:ea typeface="Avenir"/>
                <a:cs typeface="Avenir"/>
                <a:sym typeface="Avenir"/>
              </a:rPr>
              <a:t>Greater odds of ED buprenorphine among:</a:t>
            </a:r>
            <a:endParaRPr sz="1800" dirty="0">
              <a:solidFill>
                <a:srgbClr val="5B5B5B"/>
              </a:solidFill>
              <a:latin typeface="Gill Sans MT" panose="020B0502020104020203" pitchFamily="34" charset="0"/>
              <a:ea typeface="Avenir"/>
              <a:cs typeface="Avenir"/>
              <a:sym typeface="Avenir"/>
            </a:endParaRPr>
          </a:p>
          <a:p>
            <a:pPr marL="914400" lvl="1" indent="-342900" algn="l" rtl="0">
              <a:lnSpc>
                <a:spcPct val="115000"/>
              </a:lnSpc>
              <a:spcBef>
                <a:spcPts val="1000"/>
              </a:spcBef>
              <a:spcAft>
                <a:spcPts val="0"/>
              </a:spcAft>
              <a:buClr>
                <a:schemeClr val="accent5"/>
              </a:buClr>
              <a:buSzPct val="70000"/>
              <a:buFont typeface="Avenir"/>
              <a:buChar char="▪"/>
            </a:pPr>
            <a:r>
              <a:rPr lang="en" sz="1800" dirty="0">
                <a:solidFill>
                  <a:srgbClr val="5B5B5B"/>
                </a:solidFill>
                <a:latin typeface="Gill Sans MT" panose="020B0502020104020203" pitchFamily="34" charset="0"/>
                <a:ea typeface="Avenir"/>
                <a:cs typeface="Avenir"/>
                <a:sym typeface="Avenir"/>
              </a:rPr>
              <a:t>People with unstable housing</a:t>
            </a:r>
            <a:endParaRPr sz="1800" dirty="0">
              <a:solidFill>
                <a:srgbClr val="5B5B5B"/>
              </a:solidFill>
              <a:latin typeface="Gill Sans MT" panose="020B0502020104020203" pitchFamily="34" charset="0"/>
              <a:ea typeface="Avenir"/>
              <a:cs typeface="Avenir"/>
              <a:sym typeface="Avenir"/>
            </a:endParaRPr>
          </a:p>
          <a:p>
            <a:pPr marL="914400" lvl="1" indent="-342900" algn="l" rtl="0">
              <a:lnSpc>
                <a:spcPct val="115000"/>
              </a:lnSpc>
              <a:spcBef>
                <a:spcPts val="1000"/>
              </a:spcBef>
              <a:spcAft>
                <a:spcPts val="0"/>
              </a:spcAft>
              <a:buClr>
                <a:schemeClr val="accent5"/>
              </a:buClr>
              <a:buSzPct val="70000"/>
              <a:buFont typeface="Avenir"/>
              <a:buChar char="▪"/>
            </a:pPr>
            <a:r>
              <a:rPr lang="en" sz="1800" dirty="0">
                <a:solidFill>
                  <a:srgbClr val="5B5B5B"/>
                </a:solidFill>
                <a:latin typeface="Gill Sans MT" panose="020B0502020104020203" pitchFamily="34" charset="0"/>
                <a:ea typeface="Avenir"/>
                <a:cs typeface="Avenir"/>
                <a:sym typeface="Avenir"/>
              </a:rPr>
              <a:t>Medicaid enrollees</a:t>
            </a:r>
            <a:endParaRPr sz="1800" dirty="0">
              <a:solidFill>
                <a:srgbClr val="5B5B5B"/>
              </a:solidFill>
              <a:latin typeface="Gill Sans MT" panose="020B0502020104020203" pitchFamily="34" charset="0"/>
              <a:ea typeface="Avenir"/>
              <a:cs typeface="Avenir"/>
              <a:sym typeface="Avenir"/>
            </a:endParaRPr>
          </a:p>
        </p:txBody>
      </p:sp>
      <p:sp>
        <p:nvSpPr>
          <p:cNvPr id="228" name="Google Shape;228;p41"/>
          <p:cNvSpPr txBox="1"/>
          <p:nvPr/>
        </p:nvSpPr>
        <p:spPr>
          <a:xfrm>
            <a:off x="311700" y="1284350"/>
            <a:ext cx="4260300" cy="3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F56D21"/>
                </a:solidFill>
                <a:latin typeface="Gill Sans MT" panose="020B0502020104020203" pitchFamily="34" charset="0"/>
                <a:ea typeface="Avenir"/>
                <a:cs typeface="Avenir"/>
                <a:sym typeface="Avenir"/>
              </a:rPr>
              <a:t>CA Bridge Participating EDs:</a:t>
            </a:r>
            <a:endParaRPr sz="2000" b="1" dirty="0">
              <a:solidFill>
                <a:srgbClr val="F56D21"/>
              </a:solidFill>
              <a:latin typeface="Gill Sans MT" panose="020B0502020104020203" pitchFamily="34" charset="0"/>
              <a:ea typeface="Avenir"/>
              <a:cs typeface="Avenir"/>
              <a:sym typeface="Avenir"/>
            </a:endParaRPr>
          </a:p>
        </p:txBody>
      </p:sp>
      <p:pic>
        <p:nvPicPr>
          <p:cNvPr id="229" name="Google Shape;229;p41"/>
          <p:cNvPicPr preferRelativeResize="0"/>
          <p:nvPr/>
        </p:nvPicPr>
        <p:blipFill>
          <a:blip r:embed="rId3">
            <a:alphaModFix/>
          </a:blip>
          <a:stretch>
            <a:fillRect/>
          </a:stretch>
        </p:blipFill>
        <p:spPr>
          <a:xfrm>
            <a:off x="6739275" y="2871650"/>
            <a:ext cx="2114625" cy="2114625"/>
          </a:xfrm>
          <a:prstGeom prst="rect">
            <a:avLst/>
          </a:prstGeom>
          <a:noFill/>
          <a:ln>
            <a:noFill/>
          </a:ln>
        </p:spPr>
      </p:pic>
      <p:sp>
        <p:nvSpPr>
          <p:cNvPr id="230" name="Google Shape;230;p41"/>
          <p:cNvSpPr txBox="1"/>
          <p:nvPr/>
        </p:nvSpPr>
        <p:spPr>
          <a:xfrm>
            <a:off x="-20500" y="4789161"/>
            <a:ext cx="3564900" cy="241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600"/>
              </a:spcAft>
              <a:buNone/>
            </a:pPr>
            <a:r>
              <a:rPr lang="en" sz="1100" b="1" dirty="0" err="1">
                <a:solidFill>
                  <a:srgbClr val="5B5B5B"/>
                </a:solidFill>
                <a:latin typeface="Gill Sans MT" panose="020B0502020104020203" pitchFamily="34" charset="0"/>
                <a:ea typeface="Avenir"/>
                <a:cs typeface="Avenir"/>
                <a:sym typeface="Avenir"/>
              </a:rPr>
              <a:t>Kalmin</a:t>
            </a:r>
            <a:r>
              <a:rPr lang="en" sz="1100" b="1" dirty="0">
                <a:solidFill>
                  <a:srgbClr val="5B5B5B"/>
                </a:solidFill>
                <a:latin typeface="Gill Sans MT" panose="020B0502020104020203" pitchFamily="34" charset="0"/>
                <a:ea typeface="Avenir"/>
                <a:cs typeface="Avenir"/>
                <a:sym typeface="Avenir"/>
              </a:rPr>
              <a:t>, et al </a:t>
            </a:r>
            <a:r>
              <a:rPr lang="en" sz="1100" b="1" i="1" dirty="0">
                <a:solidFill>
                  <a:srgbClr val="5B5B5B"/>
                </a:solidFill>
                <a:latin typeface="Gill Sans MT" panose="020B0502020104020203" pitchFamily="34" charset="0"/>
                <a:ea typeface="Avenir"/>
                <a:cs typeface="Avenir"/>
                <a:sym typeface="Avenir"/>
              </a:rPr>
              <a:t>Drug and Alcohol Dependence 2021</a:t>
            </a:r>
            <a:endParaRPr sz="1100" dirty="0">
              <a:latin typeface="Gill Sans MT" panose="020B0502020104020203" pitchFamily="34" charset="0"/>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311350" y="1032775"/>
            <a:ext cx="3519600" cy="15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0" dirty="0"/>
              <a:t>Effectiveness of </a:t>
            </a:r>
            <a:endParaRPr sz="2400" b="0" dirty="0"/>
          </a:p>
          <a:p>
            <a:pPr marL="0" lvl="0" indent="0" algn="l" rtl="0">
              <a:spcBef>
                <a:spcPts val="0"/>
              </a:spcBef>
              <a:spcAft>
                <a:spcPts val="0"/>
              </a:spcAft>
              <a:buNone/>
            </a:pPr>
            <a:r>
              <a:rPr lang="en" sz="2400" b="0" dirty="0"/>
              <a:t>Substance Use Navigation </a:t>
            </a:r>
            <a:endParaRPr sz="2400" b="0" dirty="0"/>
          </a:p>
          <a:p>
            <a:pPr marL="0" lvl="0" indent="0" algn="l" rtl="0">
              <a:spcBef>
                <a:spcPts val="0"/>
              </a:spcBef>
              <a:spcAft>
                <a:spcPts val="0"/>
              </a:spcAft>
              <a:buNone/>
            </a:pPr>
            <a:r>
              <a:rPr lang="en" sz="2400" b="0" dirty="0"/>
              <a:t>for Emergency Department Patients with Substance Use Disorders:</a:t>
            </a:r>
            <a:r>
              <a:rPr lang="en" sz="2400" b="0" dirty="0">
                <a:solidFill>
                  <a:srgbClr val="F56D21"/>
                </a:solidFill>
              </a:rPr>
              <a:t> </a:t>
            </a:r>
            <a:endParaRPr sz="2400" b="0" dirty="0"/>
          </a:p>
        </p:txBody>
      </p:sp>
      <p:sp>
        <p:nvSpPr>
          <p:cNvPr id="236" name="Google Shape;236;p42"/>
          <p:cNvSpPr txBox="1">
            <a:spLocks noGrp="1"/>
          </p:cNvSpPr>
          <p:nvPr>
            <p:ph type="subTitle" idx="1"/>
          </p:nvPr>
        </p:nvSpPr>
        <p:spPr>
          <a:xfrm>
            <a:off x="311350" y="3080825"/>
            <a:ext cx="4045200" cy="108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solidFill>
                  <a:srgbClr val="5B5B5B"/>
                </a:solidFill>
              </a:rPr>
              <a:t>An Implementation Study</a:t>
            </a:r>
            <a:endParaRPr dirty="0">
              <a:solidFill>
                <a:srgbClr val="5B5B5B"/>
              </a:solidFill>
            </a:endParaRPr>
          </a:p>
          <a:p>
            <a:pPr marL="0" lvl="0" indent="0" algn="l" rtl="0">
              <a:spcBef>
                <a:spcPts val="600"/>
              </a:spcBef>
              <a:spcAft>
                <a:spcPts val="0"/>
              </a:spcAft>
              <a:buNone/>
            </a:pPr>
            <a:r>
              <a:rPr lang="en" sz="1400" dirty="0">
                <a:solidFill>
                  <a:srgbClr val="5B5B5B"/>
                </a:solidFill>
              </a:rPr>
              <a:t>Anderson, et al </a:t>
            </a:r>
            <a:r>
              <a:rPr lang="en" sz="1400" i="1" dirty="0">
                <a:solidFill>
                  <a:srgbClr val="5B5B5B"/>
                </a:solidFill>
              </a:rPr>
              <a:t>Ann Emerg Med 2023</a:t>
            </a:r>
            <a:endParaRPr sz="1400" i="1" dirty="0">
              <a:solidFill>
                <a:srgbClr val="5B5B5B"/>
              </a:solidFill>
            </a:endParaRPr>
          </a:p>
          <a:p>
            <a:pPr marL="0" lvl="0" indent="0" algn="ctr" rtl="0">
              <a:spcBef>
                <a:spcPts val="600"/>
              </a:spcBef>
              <a:spcAft>
                <a:spcPts val="0"/>
              </a:spcAft>
              <a:buNone/>
            </a:pPr>
            <a:endParaRPr dirty="0"/>
          </a:p>
        </p:txBody>
      </p:sp>
      <p:sp>
        <p:nvSpPr>
          <p:cNvPr id="237" name="Google Shape;237;p42"/>
          <p:cNvSpPr/>
          <p:nvPr/>
        </p:nvSpPr>
        <p:spPr>
          <a:xfrm>
            <a:off x="4437325" y="-108400"/>
            <a:ext cx="5091000" cy="5251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Gill Sans MT" panose="020B0502020104020203" pitchFamily="34" charset="0"/>
              <a:ea typeface="Avenir"/>
              <a:cs typeface="Avenir"/>
              <a:sym typeface="Avenir"/>
            </a:endParaRPr>
          </a:p>
        </p:txBody>
      </p:sp>
      <p:sp>
        <p:nvSpPr>
          <p:cNvPr id="238" name="Google Shape;238;p42"/>
          <p:cNvSpPr/>
          <p:nvPr/>
        </p:nvSpPr>
        <p:spPr>
          <a:xfrm>
            <a:off x="4053000" y="926225"/>
            <a:ext cx="4919700" cy="3892200"/>
          </a:xfrm>
          <a:prstGeom prst="rect">
            <a:avLst/>
          </a:prstGeom>
          <a:solidFill>
            <a:srgbClr val="00B3E8"/>
          </a:solidFill>
          <a:ln>
            <a:noFill/>
          </a:ln>
          <a:effectLst>
            <a:outerShdw blurRad="57150" dist="66675" dir="294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Gill Sans MT" panose="020B0502020104020203" pitchFamily="34" charset="0"/>
              <a:ea typeface="Avenir"/>
              <a:cs typeface="Avenir"/>
              <a:sym typeface="Avenir"/>
            </a:endParaRPr>
          </a:p>
        </p:txBody>
      </p:sp>
      <p:pic>
        <p:nvPicPr>
          <p:cNvPr id="239" name="Google Shape;239;p42"/>
          <p:cNvPicPr preferRelativeResize="0"/>
          <p:nvPr/>
        </p:nvPicPr>
        <p:blipFill>
          <a:blip r:embed="rId3">
            <a:alphaModFix/>
          </a:blip>
          <a:stretch>
            <a:fillRect/>
          </a:stretch>
        </p:blipFill>
        <p:spPr>
          <a:xfrm>
            <a:off x="4138550" y="1050288"/>
            <a:ext cx="4748601" cy="3644074"/>
          </a:xfrm>
          <a:prstGeom prst="rect">
            <a:avLst/>
          </a:prstGeom>
          <a:noFill/>
          <a:ln>
            <a:noFill/>
          </a:ln>
          <a:effectLst>
            <a:outerShdw blurRad="57150" algn="bl" rotWithShape="0">
              <a:srgbClr val="000000">
                <a:alpha val="50000"/>
              </a:srgbClr>
            </a:outerShdw>
          </a:effectLst>
        </p:spPr>
      </p:pic>
      <p:sp>
        <p:nvSpPr>
          <p:cNvPr id="240" name="Google Shape;240;p42"/>
          <p:cNvSpPr/>
          <p:nvPr/>
        </p:nvSpPr>
        <p:spPr>
          <a:xfrm>
            <a:off x="311350" y="247425"/>
            <a:ext cx="7680900" cy="259200"/>
          </a:xfrm>
          <a:prstGeom prst="rect">
            <a:avLst/>
          </a:prstGeom>
          <a:solidFill>
            <a:srgbClr val="00B3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241" name="Google Shape;241;p42"/>
          <p:cNvPicPr preferRelativeResize="0"/>
          <p:nvPr/>
        </p:nvPicPr>
        <p:blipFill rotWithShape="1">
          <a:blip r:embed="rId4">
            <a:alphaModFix/>
          </a:blip>
          <a:srcRect l="10697" t="18345" r="10007" b="16622"/>
          <a:stretch/>
        </p:blipFill>
        <p:spPr>
          <a:xfrm>
            <a:off x="8136767" y="200835"/>
            <a:ext cx="566258" cy="305877"/>
          </a:xfrm>
          <a:prstGeom prst="rect">
            <a:avLst/>
          </a:prstGeom>
          <a:noFill/>
          <a:ln>
            <a:noFill/>
          </a:ln>
        </p:spPr>
      </p:pic>
      <p:cxnSp>
        <p:nvCxnSpPr>
          <p:cNvPr id="242" name="Google Shape;242;p42"/>
          <p:cNvCxnSpPr/>
          <p:nvPr/>
        </p:nvCxnSpPr>
        <p:spPr>
          <a:xfrm>
            <a:off x="445850" y="3116238"/>
            <a:ext cx="2890500" cy="0"/>
          </a:xfrm>
          <a:prstGeom prst="straightConnector1">
            <a:avLst/>
          </a:prstGeom>
          <a:noFill/>
          <a:ln w="28575" cap="flat" cmpd="sng">
            <a:solidFill>
              <a:srgbClr val="F56D21"/>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xfrm>
            <a:off x="311700" y="282725"/>
            <a:ext cx="8542200" cy="8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Conclusion</a:t>
            </a:r>
            <a:endParaRPr dirty="0"/>
          </a:p>
        </p:txBody>
      </p:sp>
      <p:sp>
        <p:nvSpPr>
          <p:cNvPr id="248" name="Google Shape;248;p43"/>
          <p:cNvSpPr txBox="1"/>
          <p:nvPr/>
        </p:nvSpPr>
        <p:spPr>
          <a:xfrm>
            <a:off x="311700" y="1358500"/>
            <a:ext cx="8542200" cy="3303438"/>
          </a:xfrm>
          <a:prstGeom prst="rect">
            <a:avLst/>
          </a:prstGeom>
          <a:noFill/>
          <a:ln>
            <a:noFill/>
          </a:ln>
        </p:spPr>
        <p:txBody>
          <a:bodyPr spcFirstLastPara="1" wrap="square" lIns="91425" tIns="91425" rIns="91425" bIns="91425" anchor="t" anchorCtr="0">
            <a:spAutoFit/>
          </a:bodyPr>
          <a:lstStyle/>
          <a:p>
            <a:pPr marL="228600" lvl="0" indent="-220980" algn="l" rtl="0">
              <a:lnSpc>
                <a:spcPct val="115000"/>
              </a:lnSpc>
              <a:spcBef>
                <a:spcPts val="1000"/>
              </a:spcBef>
              <a:spcAft>
                <a:spcPts val="0"/>
              </a:spcAft>
              <a:buClr>
                <a:schemeClr val="accent5"/>
              </a:buClr>
              <a:buSzPts val="1800"/>
              <a:buFont typeface="Avenir"/>
              <a:buChar char="•"/>
            </a:pPr>
            <a:r>
              <a:rPr lang="en" sz="2000" dirty="0">
                <a:solidFill>
                  <a:srgbClr val="5B5B5B"/>
                </a:solidFill>
                <a:latin typeface="Gill Sans MT" panose="020B0502020104020203" pitchFamily="34" charset="0"/>
                <a:ea typeface="Avenir"/>
                <a:cs typeface="Avenir"/>
                <a:sym typeface="Avenir"/>
              </a:rPr>
              <a:t>The emergency department (ED) is a critical part of the addiction care system </a:t>
            </a:r>
            <a:endParaRPr sz="2000" dirty="0">
              <a:solidFill>
                <a:srgbClr val="5B5B5B"/>
              </a:solidFill>
              <a:latin typeface="Gill Sans MT" panose="020B0502020104020203" pitchFamily="34" charset="0"/>
              <a:ea typeface="Avenir"/>
              <a:cs typeface="Avenir"/>
              <a:sym typeface="Avenir"/>
            </a:endParaRPr>
          </a:p>
          <a:p>
            <a:pPr marL="228600" lvl="0" indent="-220980" algn="l" rtl="0">
              <a:lnSpc>
                <a:spcPct val="115000"/>
              </a:lnSpc>
              <a:spcBef>
                <a:spcPts val="1000"/>
              </a:spcBef>
              <a:spcAft>
                <a:spcPts val="0"/>
              </a:spcAft>
              <a:buClr>
                <a:schemeClr val="accent5"/>
              </a:buClr>
              <a:buSzPts val="1800"/>
              <a:buFont typeface="Avenir"/>
              <a:buChar char="•"/>
            </a:pPr>
            <a:r>
              <a:rPr lang="en" sz="2000" dirty="0">
                <a:solidFill>
                  <a:srgbClr val="5B5B5B"/>
                </a:solidFill>
                <a:latin typeface="Gill Sans MT" panose="020B0502020104020203" pitchFamily="34" charset="0"/>
                <a:ea typeface="Avenir"/>
                <a:cs typeface="Avenir"/>
                <a:sym typeface="Avenir"/>
              </a:rPr>
              <a:t>CA Bridge rapidly scaled ED buprenorphine and patient navigation across &gt;80% California EDs with funding and technical assistance support</a:t>
            </a:r>
            <a:endParaRPr sz="2000" dirty="0">
              <a:solidFill>
                <a:srgbClr val="5B5B5B"/>
              </a:solidFill>
              <a:latin typeface="Gill Sans MT" panose="020B0502020104020203" pitchFamily="34" charset="0"/>
              <a:ea typeface="Avenir"/>
              <a:cs typeface="Avenir"/>
              <a:sym typeface="Avenir"/>
            </a:endParaRPr>
          </a:p>
          <a:p>
            <a:pPr marL="228600" lvl="0" indent="-220980" algn="l" rtl="0">
              <a:lnSpc>
                <a:spcPct val="115000"/>
              </a:lnSpc>
              <a:spcBef>
                <a:spcPts val="1000"/>
              </a:spcBef>
              <a:spcAft>
                <a:spcPts val="0"/>
              </a:spcAft>
              <a:buClr>
                <a:schemeClr val="accent5"/>
              </a:buClr>
              <a:buSzPts val="1800"/>
              <a:buFont typeface="Avenir"/>
              <a:buChar char="•"/>
            </a:pPr>
            <a:r>
              <a:rPr lang="en" sz="2000" dirty="0">
                <a:solidFill>
                  <a:srgbClr val="5B5B5B"/>
                </a:solidFill>
                <a:latin typeface="Gill Sans MT" panose="020B0502020104020203" pitchFamily="34" charset="0"/>
                <a:ea typeface="Avenir"/>
                <a:cs typeface="Avenir"/>
                <a:sym typeface="Avenir"/>
              </a:rPr>
              <a:t>High program retention (86.7%)</a:t>
            </a:r>
            <a:endParaRPr sz="2000" dirty="0">
              <a:solidFill>
                <a:srgbClr val="5B5B5B"/>
              </a:solidFill>
              <a:latin typeface="Gill Sans MT" panose="020B0502020104020203" pitchFamily="34" charset="0"/>
              <a:ea typeface="Avenir"/>
              <a:cs typeface="Avenir"/>
              <a:sym typeface="Avenir"/>
            </a:endParaRPr>
          </a:p>
          <a:p>
            <a:pPr marL="228600" lvl="0" indent="-220980" algn="l" rtl="0">
              <a:lnSpc>
                <a:spcPct val="115000"/>
              </a:lnSpc>
              <a:spcBef>
                <a:spcPts val="1000"/>
              </a:spcBef>
              <a:spcAft>
                <a:spcPts val="0"/>
              </a:spcAft>
              <a:buClr>
                <a:schemeClr val="accent5"/>
              </a:buClr>
              <a:buSzPts val="1800"/>
              <a:buFont typeface="Avenir"/>
              <a:buChar char="•"/>
            </a:pPr>
            <a:r>
              <a:rPr lang="en" sz="2000" dirty="0">
                <a:solidFill>
                  <a:srgbClr val="5B5B5B"/>
                </a:solidFill>
                <a:latin typeface="Gill Sans MT" panose="020B0502020104020203" pitchFamily="34" charset="0"/>
                <a:ea typeface="Avenir"/>
                <a:cs typeface="Avenir"/>
                <a:sym typeface="Avenir"/>
              </a:rPr>
              <a:t>22.4% of hospitals are currently able to sustain their patient navigator</a:t>
            </a:r>
            <a:endParaRPr sz="2000" dirty="0">
              <a:solidFill>
                <a:srgbClr val="5B5B5B"/>
              </a:solidFill>
              <a:latin typeface="Gill Sans MT" panose="020B0502020104020203" pitchFamily="34" charset="0"/>
              <a:ea typeface="Avenir"/>
              <a:cs typeface="Avenir"/>
              <a:sym typeface="Avenir"/>
            </a:endParaRPr>
          </a:p>
          <a:p>
            <a:pPr marL="228600" lvl="0" indent="-220980" algn="l" rtl="0">
              <a:lnSpc>
                <a:spcPct val="115000"/>
              </a:lnSpc>
              <a:spcBef>
                <a:spcPts val="1000"/>
              </a:spcBef>
              <a:spcAft>
                <a:spcPts val="0"/>
              </a:spcAft>
              <a:buClr>
                <a:schemeClr val="accent5"/>
              </a:buClr>
              <a:buSzPts val="1800"/>
              <a:buFont typeface="Avenir"/>
              <a:buChar char="•"/>
            </a:pPr>
            <a:r>
              <a:rPr lang="en" sz="2000" dirty="0">
                <a:solidFill>
                  <a:srgbClr val="5B5B5B"/>
                </a:solidFill>
                <a:latin typeface="Gill Sans MT" panose="020B0502020104020203" pitchFamily="34" charset="0"/>
                <a:ea typeface="Avenir"/>
                <a:cs typeface="Avenir"/>
                <a:sym typeface="Avenir"/>
              </a:rPr>
              <a:t>Need hospital, payer, state, and federal level initiatives for implementation maintenance, sustainability, and dissemination</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44"/>
          <p:cNvPicPr preferRelativeResize="0"/>
          <p:nvPr/>
        </p:nvPicPr>
        <p:blipFill rotWithShape="1">
          <a:blip r:embed="rId3">
            <a:alphaModFix/>
          </a:blip>
          <a:srcRect b="14354"/>
          <a:stretch/>
        </p:blipFill>
        <p:spPr>
          <a:xfrm>
            <a:off x="196750" y="680988"/>
            <a:ext cx="6198725" cy="3981675"/>
          </a:xfrm>
          <a:prstGeom prst="rect">
            <a:avLst/>
          </a:prstGeom>
          <a:noFill/>
          <a:ln>
            <a:noFill/>
          </a:ln>
        </p:spPr>
      </p:pic>
      <p:pic>
        <p:nvPicPr>
          <p:cNvPr id="254" name="Google Shape;254;p44"/>
          <p:cNvPicPr preferRelativeResize="0"/>
          <p:nvPr/>
        </p:nvPicPr>
        <p:blipFill rotWithShape="1">
          <a:blip r:embed="rId4">
            <a:alphaModFix/>
          </a:blip>
          <a:srcRect l="32493" t="9911" r="32359" b="12103"/>
          <a:stretch/>
        </p:blipFill>
        <p:spPr>
          <a:xfrm>
            <a:off x="6395475" y="1745650"/>
            <a:ext cx="2126525" cy="2654224"/>
          </a:xfrm>
          <a:prstGeom prst="rect">
            <a:avLst/>
          </a:prstGeom>
          <a:noFill/>
          <a:ln>
            <a:noFill/>
          </a:ln>
        </p:spPr>
      </p:pic>
      <p:sp>
        <p:nvSpPr>
          <p:cNvPr id="255" name="Google Shape;255;p44"/>
          <p:cNvSpPr txBox="1">
            <a:spLocks noGrp="1"/>
          </p:cNvSpPr>
          <p:nvPr>
            <p:ph type="title"/>
          </p:nvPr>
        </p:nvSpPr>
        <p:spPr>
          <a:xfrm>
            <a:off x="311700" y="282725"/>
            <a:ext cx="8542200" cy="860100"/>
          </a:xfrm>
          <a:prstGeom prst="rect">
            <a:avLst/>
          </a:prstGeom>
          <a:solidFill>
            <a:srgbClr val="00B3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lt1"/>
                </a:solidFill>
                <a:latin typeface="Gill Sans MT" panose="020B0502020104020203" pitchFamily="34" charset="0"/>
                <a:ea typeface="Avenir"/>
                <a:cs typeface="Avenir"/>
                <a:sym typeface="Avenir"/>
              </a:rPr>
              <a:t>Resources</a:t>
            </a:r>
            <a:endParaRPr sz="3600" b="1" dirty="0">
              <a:solidFill>
                <a:schemeClr val="lt1"/>
              </a:solidFill>
              <a:latin typeface="Gill Sans MT" panose="020B0502020104020203" pitchFamily="34" charset="0"/>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p:nvPr/>
        </p:nvSpPr>
        <p:spPr>
          <a:xfrm>
            <a:off x="296100" y="2726050"/>
            <a:ext cx="8587200" cy="2263800"/>
          </a:xfrm>
          <a:prstGeom prst="rect">
            <a:avLst/>
          </a:prstGeom>
          <a:solidFill>
            <a:schemeClr val="dk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300"/>
              <a:buFont typeface="Avenir"/>
              <a:buNone/>
            </a:pPr>
            <a:endParaRPr sz="1300" b="0" i="0" u="none" strike="noStrike" cap="none" dirty="0">
              <a:solidFill>
                <a:schemeClr val="dk2"/>
              </a:solidFill>
              <a:latin typeface="Gill Sans MT" panose="020B0502020104020203" pitchFamily="34" charset="0"/>
              <a:ea typeface="Avenir"/>
              <a:cs typeface="Avenir"/>
              <a:sym typeface="Avenir"/>
            </a:endParaRPr>
          </a:p>
        </p:txBody>
      </p:sp>
      <p:sp>
        <p:nvSpPr>
          <p:cNvPr id="261" name="Google Shape;261;p45"/>
          <p:cNvSpPr txBox="1"/>
          <p:nvPr/>
        </p:nvSpPr>
        <p:spPr>
          <a:xfrm>
            <a:off x="1109550" y="3016275"/>
            <a:ext cx="6924900" cy="1157100"/>
          </a:xfrm>
          <a:prstGeom prst="rect">
            <a:avLst/>
          </a:prstGeom>
          <a:noFill/>
          <a:ln>
            <a:noFill/>
          </a:ln>
        </p:spPr>
        <p:txBody>
          <a:bodyPr spcFirstLastPara="1" wrap="square" lIns="34275" tIns="34275" rIns="34275" bIns="34275" anchor="t" anchorCtr="0">
            <a:noAutofit/>
          </a:bodyPr>
          <a:lstStyle/>
          <a:p>
            <a:pPr marL="0" lvl="0" indent="0" algn="ctr" rtl="0">
              <a:lnSpc>
                <a:spcPct val="100000"/>
              </a:lnSpc>
              <a:spcBef>
                <a:spcPts val="0"/>
              </a:spcBef>
              <a:spcAft>
                <a:spcPts val="0"/>
              </a:spcAft>
              <a:buClr>
                <a:srgbClr val="0076BA"/>
              </a:buClr>
              <a:buSzPts val="1200"/>
              <a:buFont typeface="Century Gothic"/>
              <a:buNone/>
            </a:pPr>
            <a:r>
              <a:rPr lang="en" sz="3000" b="1" dirty="0">
                <a:solidFill>
                  <a:srgbClr val="FFFFFF"/>
                </a:solidFill>
                <a:latin typeface="Gill Sans MT" panose="020B0502020104020203" pitchFamily="34" charset="0"/>
                <a:ea typeface="Avenir"/>
                <a:cs typeface="Avenir"/>
                <a:sym typeface="Avenir"/>
              </a:rPr>
              <a:t>Elizabeth Samuels, MD, MPH, MHS</a:t>
            </a:r>
            <a:endParaRPr sz="3000" b="1" dirty="0">
              <a:solidFill>
                <a:srgbClr val="FFFFFF"/>
              </a:solidFill>
              <a:latin typeface="Gill Sans MT" panose="020B0502020104020203" pitchFamily="34" charset="0"/>
              <a:ea typeface="Avenir"/>
              <a:cs typeface="Avenir"/>
              <a:sym typeface="Avenir"/>
            </a:endParaRPr>
          </a:p>
          <a:p>
            <a:pPr marL="0" lvl="0" indent="0" algn="ctr" rtl="0">
              <a:lnSpc>
                <a:spcPct val="115000"/>
              </a:lnSpc>
              <a:spcBef>
                <a:spcPts val="0"/>
              </a:spcBef>
              <a:spcAft>
                <a:spcPts val="0"/>
              </a:spcAft>
              <a:buClr>
                <a:srgbClr val="0076BA"/>
              </a:buClr>
              <a:buSzPts val="1200"/>
              <a:buFont typeface="Century Gothic"/>
              <a:buNone/>
            </a:pPr>
            <a:r>
              <a:rPr lang="en" sz="2400" dirty="0">
                <a:solidFill>
                  <a:srgbClr val="FFFFFF"/>
                </a:solidFill>
                <a:latin typeface="Gill Sans MT" panose="020B0502020104020203" pitchFamily="34" charset="0"/>
                <a:ea typeface="Avenir"/>
                <a:cs typeface="Avenir"/>
                <a:sym typeface="Avenir"/>
              </a:rPr>
              <a:t>esamuels@bridgetotreatment.org</a:t>
            </a:r>
            <a:endParaRPr sz="2400" dirty="0">
              <a:solidFill>
                <a:srgbClr val="FFFFFF"/>
              </a:solidFill>
              <a:latin typeface="Gill Sans MT" panose="020B0502020104020203" pitchFamily="34" charset="0"/>
              <a:ea typeface="Avenir"/>
              <a:cs typeface="Avenir"/>
              <a:sym typeface="Avenir"/>
            </a:endParaRPr>
          </a:p>
          <a:p>
            <a:pPr marL="0" lvl="0" indent="0" algn="ctr" rtl="0">
              <a:spcBef>
                <a:spcPts val="0"/>
              </a:spcBef>
              <a:spcAft>
                <a:spcPts val="0"/>
              </a:spcAft>
              <a:buClr>
                <a:schemeClr val="dk2"/>
              </a:buClr>
              <a:buSzPts val="2800"/>
              <a:buFont typeface="Avenir"/>
              <a:buNone/>
            </a:pPr>
            <a:r>
              <a:rPr lang="en" sz="2400" dirty="0">
                <a:solidFill>
                  <a:schemeClr val="lt1"/>
                </a:solidFill>
                <a:latin typeface="Gill Sans MT" panose="020B0502020104020203" pitchFamily="34" charset="0"/>
                <a:ea typeface="Avenir"/>
                <a:cs typeface="Avenir"/>
                <a:sym typeface="Avenir"/>
              </a:rPr>
              <a:t>lizsamuels@ucla.edu </a:t>
            </a:r>
            <a:endParaRPr sz="2400" dirty="0">
              <a:solidFill>
                <a:schemeClr val="lt1"/>
              </a:solidFill>
              <a:latin typeface="Gill Sans MT" panose="020B0502020104020203" pitchFamily="34" charset="0"/>
              <a:ea typeface="Avenir"/>
              <a:cs typeface="Avenir"/>
              <a:sym typeface="Avenir"/>
            </a:endParaRPr>
          </a:p>
          <a:p>
            <a:pPr marL="0" lvl="0" indent="0" algn="ctr" rtl="0">
              <a:lnSpc>
                <a:spcPct val="115000"/>
              </a:lnSpc>
              <a:spcBef>
                <a:spcPts val="0"/>
              </a:spcBef>
              <a:spcAft>
                <a:spcPts val="0"/>
              </a:spcAft>
              <a:buClr>
                <a:srgbClr val="0076BA"/>
              </a:buClr>
              <a:buSzPts val="1200"/>
              <a:buFont typeface="Century Gothic"/>
              <a:buNone/>
            </a:pPr>
            <a:endParaRPr sz="1500" dirty="0">
              <a:solidFill>
                <a:srgbClr val="FFFFFF"/>
              </a:solidFill>
              <a:latin typeface="Gill Sans MT" panose="020B0502020104020203" pitchFamily="34" charset="0"/>
              <a:ea typeface="Avenir"/>
              <a:cs typeface="Avenir"/>
              <a:sym typeface="Avenir"/>
            </a:endParaRPr>
          </a:p>
          <a:p>
            <a:pPr marL="0" lvl="0" indent="0" algn="ctr" rtl="0">
              <a:lnSpc>
                <a:spcPct val="115000"/>
              </a:lnSpc>
              <a:spcBef>
                <a:spcPts val="0"/>
              </a:spcBef>
              <a:spcAft>
                <a:spcPts val="0"/>
              </a:spcAft>
              <a:buClr>
                <a:srgbClr val="0076BA"/>
              </a:buClr>
              <a:buSzPts val="1200"/>
              <a:buFont typeface="Century Gothic"/>
              <a:buNone/>
            </a:pPr>
            <a:endParaRPr sz="2000" dirty="0">
              <a:solidFill>
                <a:srgbClr val="585858"/>
              </a:solidFill>
              <a:latin typeface="Gill Sans MT" panose="020B0502020104020203" pitchFamily="34" charset="0"/>
              <a:ea typeface="Avenir"/>
              <a:cs typeface="Avenir"/>
              <a:sym typeface="Avenir"/>
            </a:endParaRPr>
          </a:p>
          <a:p>
            <a:pPr marL="0" lvl="0" indent="0" algn="ctr" rtl="0">
              <a:lnSpc>
                <a:spcPct val="115000"/>
              </a:lnSpc>
              <a:spcBef>
                <a:spcPts val="0"/>
              </a:spcBef>
              <a:spcAft>
                <a:spcPts val="0"/>
              </a:spcAft>
              <a:buClr>
                <a:srgbClr val="0076BA"/>
              </a:buClr>
              <a:buSzPts val="1200"/>
              <a:buFont typeface="Century Gothic"/>
              <a:buNone/>
            </a:pPr>
            <a:r>
              <a:rPr lang="en" sz="3300" b="1" dirty="0">
                <a:solidFill>
                  <a:srgbClr val="FFFFFF"/>
                </a:solidFill>
                <a:latin typeface="Gill Sans MT" panose="020B0502020104020203" pitchFamily="34" charset="0"/>
                <a:ea typeface="Avenir"/>
                <a:cs typeface="Avenir"/>
                <a:sym typeface="Avenir"/>
              </a:rPr>
              <a:t> </a:t>
            </a:r>
            <a:endParaRPr sz="3300" b="1" dirty="0">
              <a:solidFill>
                <a:srgbClr val="FFFFFF"/>
              </a:solidFill>
              <a:latin typeface="Gill Sans MT" panose="020B0502020104020203" pitchFamily="34" charset="0"/>
              <a:ea typeface="Avenir"/>
              <a:cs typeface="Avenir"/>
              <a:sym typeface="Avenir"/>
            </a:endParaRPr>
          </a:p>
        </p:txBody>
      </p:sp>
      <p:sp>
        <p:nvSpPr>
          <p:cNvPr id="262" name="Google Shape;262;p45"/>
          <p:cNvSpPr txBox="1"/>
          <p:nvPr/>
        </p:nvSpPr>
        <p:spPr>
          <a:xfrm>
            <a:off x="581550" y="4378805"/>
            <a:ext cx="7980900" cy="408900"/>
          </a:xfrm>
          <a:prstGeom prst="rect">
            <a:avLst/>
          </a:prstGeom>
          <a:noFill/>
          <a:ln>
            <a:noFill/>
          </a:ln>
        </p:spPr>
        <p:txBody>
          <a:bodyPr spcFirstLastPara="1" wrap="square" lIns="45675" tIns="45675" rIns="45675" bIns="45675" anchor="t" anchorCtr="0">
            <a:noAutofit/>
          </a:bodyPr>
          <a:lstStyle/>
          <a:p>
            <a:pPr marL="0" marR="0" lvl="0" indent="0" algn="ctr" rtl="0">
              <a:lnSpc>
                <a:spcPct val="100000"/>
              </a:lnSpc>
              <a:spcBef>
                <a:spcPts val="0"/>
              </a:spcBef>
              <a:spcAft>
                <a:spcPts val="0"/>
              </a:spcAft>
              <a:buClr>
                <a:srgbClr val="FFFFFF"/>
              </a:buClr>
              <a:buSzPts val="1800"/>
              <a:buFont typeface="Avenir"/>
              <a:buNone/>
            </a:pPr>
            <a:r>
              <a:rPr lang="en" sz="1900" b="0" i="0" u="none" strike="noStrike" cap="none" dirty="0">
                <a:solidFill>
                  <a:srgbClr val="FFFFFF"/>
                </a:solidFill>
                <a:latin typeface="Gill Sans MT" panose="020B0502020104020203" pitchFamily="34" charset="0"/>
                <a:ea typeface="Avenir"/>
                <a:cs typeface="Avenir"/>
                <a:sym typeface="Avenir"/>
              </a:rPr>
              <a:t>www.</a:t>
            </a:r>
            <a:r>
              <a:rPr lang="en" sz="1900" dirty="0">
                <a:solidFill>
                  <a:srgbClr val="FFFFFF"/>
                </a:solidFill>
                <a:latin typeface="Gill Sans MT" panose="020B0502020104020203" pitchFamily="34" charset="0"/>
                <a:ea typeface="Avenir"/>
                <a:cs typeface="Avenir"/>
                <a:sym typeface="Avenir"/>
              </a:rPr>
              <a:t>cabridge</a:t>
            </a:r>
            <a:r>
              <a:rPr lang="en" sz="1900" b="0" i="0" u="none" strike="noStrike" cap="none" dirty="0">
                <a:solidFill>
                  <a:srgbClr val="FFFFFF"/>
                </a:solidFill>
                <a:latin typeface="Gill Sans MT" panose="020B0502020104020203" pitchFamily="34" charset="0"/>
                <a:ea typeface="Avenir"/>
                <a:cs typeface="Avenir"/>
                <a:sym typeface="Avenir"/>
              </a:rPr>
              <a:t>.org</a:t>
            </a:r>
            <a:endParaRPr sz="1900" b="0" i="0" u="none" strike="noStrike" cap="none" dirty="0">
              <a:solidFill>
                <a:srgbClr val="FFFFFF"/>
              </a:solidFill>
              <a:latin typeface="Arial"/>
              <a:ea typeface="Arial"/>
              <a:cs typeface="Arial"/>
              <a:sym typeface="Arial"/>
            </a:endParaRPr>
          </a:p>
        </p:txBody>
      </p:sp>
      <p:pic>
        <p:nvPicPr>
          <p:cNvPr id="263" name="Google Shape;263;p45"/>
          <p:cNvPicPr preferRelativeResize="0"/>
          <p:nvPr/>
        </p:nvPicPr>
        <p:blipFill rotWithShape="1">
          <a:blip r:embed="rId3">
            <a:alphaModFix/>
          </a:blip>
          <a:srcRect t="15531" b="13024"/>
          <a:stretch/>
        </p:blipFill>
        <p:spPr>
          <a:xfrm>
            <a:off x="2328828" y="307000"/>
            <a:ext cx="4486347" cy="2111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2" name="Group 1">
            <a:extLst>
              <a:ext uri="{FF2B5EF4-FFF2-40B4-BE49-F238E27FC236}">
                <a16:creationId xmlns:a16="http://schemas.microsoft.com/office/drawing/2014/main" id="{F3660431-ABEE-B218-2713-2AD8C7FEB115}"/>
              </a:ext>
            </a:extLst>
          </p:cNvPr>
          <p:cNvGrpSpPr/>
          <p:nvPr/>
        </p:nvGrpSpPr>
        <p:grpSpPr>
          <a:xfrm>
            <a:off x="1170964" y="65988"/>
            <a:ext cx="7699800" cy="4738650"/>
            <a:chOff x="709050" y="0"/>
            <a:chExt cx="7699800" cy="4738650"/>
          </a:xfrm>
        </p:grpSpPr>
        <p:sp>
          <p:nvSpPr>
            <p:cNvPr id="106" name="Google Shape;106;p28"/>
            <p:cNvSpPr txBox="1"/>
            <p:nvPr/>
          </p:nvSpPr>
          <p:spPr>
            <a:xfrm>
              <a:off x="735150" y="3907350"/>
              <a:ext cx="76737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accent5"/>
                  </a:solidFill>
                  <a:latin typeface="Gill Sans MT" panose="020B0502020104020203" pitchFamily="34" charset="0"/>
                  <a:ea typeface="Avenir"/>
                  <a:cs typeface="Avenir"/>
                  <a:sym typeface="Avenir"/>
                </a:rPr>
                <a:t>© 2023, </a:t>
              </a:r>
              <a:r>
                <a:rPr lang="en" dirty="0">
                  <a:solidFill>
                    <a:schemeClr val="accent5"/>
                  </a:solidFill>
                  <a:latin typeface="Gill Sans MT" panose="020B0502020104020203" pitchFamily="34" charset="0"/>
                  <a:ea typeface="Avenir"/>
                  <a:cs typeface="Avenir"/>
                  <a:sym typeface="Avenir"/>
                </a:rPr>
                <a:t>California Department of Health Care Services. </a:t>
              </a:r>
              <a:r>
                <a:rPr lang="en" sz="1400" b="0" i="0" u="none" strike="noStrike" cap="none" dirty="0">
                  <a:solidFill>
                    <a:schemeClr val="accent5"/>
                  </a:solidFill>
                  <a:latin typeface="Gill Sans MT" panose="020B0502020104020203" pitchFamily="34" charset="0"/>
                  <a:ea typeface="Avenir"/>
                  <a:cs typeface="Avenir"/>
                  <a:sym typeface="Avenir"/>
                </a:rPr>
                <a:t>Content available under Creative Commons Attribution-NonCommercial</a:t>
              </a:r>
              <a:r>
                <a:rPr lang="en" dirty="0">
                  <a:solidFill>
                    <a:schemeClr val="accent5"/>
                  </a:solidFill>
                  <a:latin typeface="Gill Sans MT" panose="020B0502020104020203" pitchFamily="34" charset="0"/>
                  <a:ea typeface="Avenir"/>
                  <a:cs typeface="Avenir"/>
                  <a:sym typeface="Avenir"/>
                </a:rPr>
                <a:t> </a:t>
              </a:r>
              <a:r>
                <a:rPr lang="en" sz="1400" b="0" i="0" u="none" strike="noStrike" cap="none" dirty="0">
                  <a:solidFill>
                    <a:schemeClr val="accent5"/>
                  </a:solidFill>
                  <a:latin typeface="Gill Sans MT" panose="020B0502020104020203" pitchFamily="34" charset="0"/>
                  <a:ea typeface="Avenir"/>
                  <a:cs typeface="Avenir"/>
                  <a:sym typeface="Avenir"/>
                </a:rPr>
                <a:t>NoDerivatives 4.0 International (CC BY-NC-ND 4.0).</a:t>
              </a:r>
              <a:endParaRPr sz="1400" b="0" i="0" u="none" strike="noStrike" cap="none" dirty="0">
                <a:solidFill>
                  <a:schemeClr val="accent5"/>
                </a:solidFill>
                <a:latin typeface="Gill Sans MT" panose="020B0502020104020203" pitchFamily="34" charset="0"/>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dirty="0">
                  <a:solidFill>
                    <a:schemeClr val="accent5"/>
                  </a:solidFill>
                  <a:latin typeface="Gill Sans MT" panose="020B0502020104020203" pitchFamily="34" charset="0"/>
                  <a:ea typeface="Avenir"/>
                  <a:cs typeface="Avenir"/>
                  <a:sym typeface="Avenir"/>
                  <a:hlinkClick r:id="rId3">
                    <a:extLst>
                      <a:ext uri="{A12FA001-AC4F-418D-AE19-62706E023703}">
                        <ahyp:hlinkClr xmlns:ahyp="http://schemas.microsoft.com/office/drawing/2018/hyperlinkcolor" val="tx"/>
                      </a:ext>
                    </a:extLst>
                  </a:hlinkClick>
                </a:rPr>
                <a:t>https://creativecommons.org/licenses/by-nc-nd/4.0/legalcode</a:t>
              </a:r>
              <a:r>
                <a:rPr lang="en" sz="1400" b="0" i="0" u="none" strike="noStrike" cap="none" dirty="0">
                  <a:solidFill>
                    <a:schemeClr val="accent5"/>
                  </a:solidFill>
                  <a:latin typeface="Gill Sans MT" panose="020B0502020104020203" pitchFamily="34" charset="0"/>
                  <a:ea typeface="Avenir"/>
                  <a:cs typeface="Avenir"/>
                  <a:sym typeface="Avenir"/>
                </a:rPr>
                <a:t>.</a:t>
              </a:r>
              <a:endParaRPr sz="1400" b="0" i="0" u="none" strike="noStrike" cap="none" dirty="0">
                <a:solidFill>
                  <a:srgbClr val="000000"/>
                </a:solidFill>
                <a:latin typeface="Gill Sans MT" panose="020B0502020104020203" pitchFamily="34" charset="0"/>
                <a:ea typeface="Avenir"/>
                <a:cs typeface="Avenir"/>
                <a:sym typeface="Avenir"/>
              </a:endParaRPr>
            </a:p>
          </p:txBody>
        </p:sp>
        <p:sp>
          <p:nvSpPr>
            <p:cNvPr id="107" name="Google Shape;107;p28"/>
            <p:cNvSpPr txBox="1"/>
            <p:nvPr/>
          </p:nvSpPr>
          <p:spPr>
            <a:xfrm>
              <a:off x="709050" y="1677763"/>
              <a:ext cx="75894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1600" dirty="0">
                  <a:solidFill>
                    <a:schemeClr val="accent5"/>
                  </a:solidFill>
                  <a:latin typeface="Gill Sans MT" panose="020B0502020104020203" pitchFamily="34" charset="0"/>
                  <a:ea typeface="Avenir"/>
                  <a:cs typeface="Avenir"/>
                  <a:sym typeface="Avenir"/>
                </a:rPr>
                <a:t>CA Bridge is a program of the Public Health Institute and is funded by the California Department of Health Care Services. </a:t>
              </a:r>
              <a:endParaRPr sz="2100" i="0" u="none" strike="noStrike" cap="none" dirty="0">
                <a:solidFill>
                  <a:schemeClr val="accent5"/>
                </a:solidFill>
                <a:latin typeface="Gill Sans MT" panose="020B0502020104020203" pitchFamily="34" charset="0"/>
                <a:ea typeface="Avenir"/>
                <a:cs typeface="Avenir"/>
                <a:sym typeface="Avenir"/>
              </a:endParaRPr>
            </a:p>
          </p:txBody>
        </p:sp>
        <p:pic>
          <p:nvPicPr>
            <p:cNvPr id="108" name="Google Shape;108;p28"/>
            <p:cNvPicPr preferRelativeResize="0"/>
            <p:nvPr/>
          </p:nvPicPr>
          <p:blipFill>
            <a:blip r:embed="rId4">
              <a:alphaModFix/>
            </a:blip>
            <a:stretch>
              <a:fillRect/>
            </a:stretch>
          </p:blipFill>
          <p:spPr>
            <a:xfrm>
              <a:off x="4223775" y="693625"/>
              <a:ext cx="2823925" cy="739750"/>
            </a:xfrm>
            <a:prstGeom prst="rect">
              <a:avLst/>
            </a:prstGeom>
            <a:noFill/>
            <a:ln>
              <a:noFill/>
            </a:ln>
          </p:spPr>
        </p:pic>
        <p:pic>
          <p:nvPicPr>
            <p:cNvPr id="109" name="Google Shape;109;p28"/>
            <p:cNvPicPr preferRelativeResize="0"/>
            <p:nvPr/>
          </p:nvPicPr>
          <p:blipFill rotWithShape="1">
            <a:blip r:embed="rId5">
              <a:alphaModFix/>
            </a:blip>
            <a:srcRect l="10698" b="16618"/>
            <a:stretch/>
          </p:blipFill>
          <p:spPr>
            <a:xfrm>
              <a:off x="1481598" y="0"/>
              <a:ext cx="2531850" cy="1557052"/>
            </a:xfrm>
            <a:prstGeom prst="rect">
              <a:avLst/>
            </a:prstGeom>
            <a:noFill/>
            <a:ln>
              <a:noFill/>
            </a:ln>
          </p:spPr>
        </p:pic>
        <p:sp>
          <p:nvSpPr>
            <p:cNvPr id="110" name="Google Shape;110;p28"/>
            <p:cNvSpPr txBox="1"/>
            <p:nvPr/>
          </p:nvSpPr>
          <p:spPr>
            <a:xfrm>
              <a:off x="2520175" y="2635374"/>
              <a:ext cx="5557800" cy="9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000"/>
                <a:buFont typeface="Arial"/>
                <a:buNone/>
              </a:pPr>
              <a:r>
                <a:rPr lang="en" dirty="0">
                  <a:solidFill>
                    <a:schemeClr val="dk2"/>
                  </a:solidFill>
                  <a:latin typeface="Gill Sans MT" panose="020B0502020104020203" pitchFamily="34" charset="0"/>
                  <a:ea typeface="Avenir"/>
                  <a:cs typeface="Avenir"/>
                  <a:sym typeface="Avenir"/>
                </a:rPr>
                <a:t>The Public Health Institute promotes health, well-being, and quality of life for people throughout California, across the nation, and around the world. </a:t>
              </a:r>
              <a:endParaRPr dirty="0">
                <a:latin typeface="Gill Sans MT" panose="020B0502020104020203" pitchFamily="34" charset="0"/>
                <a:ea typeface="Avenir"/>
                <a:cs typeface="Avenir"/>
                <a:sym typeface="Avenir"/>
              </a:endParaRPr>
            </a:p>
          </p:txBody>
        </p:sp>
        <p:pic>
          <p:nvPicPr>
            <p:cNvPr id="111" name="Google Shape;111;p28"/>
            <p:cNvPicPr preferRelativeResize="0"/>
            <p:nvPr/>
          </p:nvPicPr>
          <p:blipFill>
            <a:blip r:embed="rId6">
              <a:alphaModFix/>
            </a:blip>
            <a:stretch>
              <a:fillRect/>
            </a:stretch>
          </p:blipFill>
          <p:spPr>
            <a:xfrm>
              <a:off x="735139" y="2635374"/>
              <a:ext cx="1705760" cy="9915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9"/>
          <p:cNvPicPr preferRelativeResize="0"/>
          <p:nvPr/>
        </p:nvPicPr>
        <p:blipFill rotWithShape="1">
          <a:blip r:embed="rId3">
            <a:alphaModFix/>
          </a:blip>
          <a:srcRect l="10698" b="16618"/>
          <a:stretch/>
        </p:blipFill>
        <p:spPr>
          <a:xfrm>
            <a:off x="1791300" y="2745188"/>
            <a:ext cx="2882001" cy="1772387"/>
          </a:xfrm>
          <a:prstGeom prst="rect">
            <a:avLst/>
          </a:prstGeom>
          <a:noFill/>
          <a:ln>
            <a:noFill/>
          </a:ln>
        </p:spPr>
      </p:pic>
      <p:sp>
        <p:nvSpPr>
          <p:cNvPr id="117" name="Google Shape;117;p29"/>
          <p:cNvSpPr txBox="1"/>
          <p:nvPr/>
        </p:nvSpPr>
        <p:spPr>
          <a:xfrm>
            <a:off x="651100" y="1226677"/>
            <a:ext cx="81018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dirty="0">
                <a:solidFill>
                  <a:schemeClr val="accent5"/>
                </a:solidFill>
                <a:latin typeface="Gill Sans MT" panose="020B0502020104020203" pitchFamily="34" charset="0"/>
                <a:ea typeface="Avenir"/>
                <a:cs typeface="Avenir"/>
                <a:sym typeface="Avenir"/>
              </a:rPr>
              <a:t>Dr. Samuels receives funding from CA Bridge and the Centers for Disease Control and Prevention. </a:t>
            </a:r>
            <a:endParaRPr sz="2000" dirty="0">
              <a:solidFill>
                <a:schemeClr val="accent5"/>
              </a:solidFill>
              <a:latin typeface="Gill Sans MT" panose="020B0502020104020203" pitchFamily="34" charset="0"/>
              <a:ea typeface="Avenir"/>
              <a:cs typeface="Avenir"/>
              <a:sym typeface="Avenir"/>
            </a:endParaRPr>
          </a:p>
          <a:p>
            <a:pPr marL="0" marR="0" lvl="0" indent="0" algn="ctr" rtl="0">
              <a:lnSpc>
                <a:spcPct val="100000"/>
              </a:lnSpc>
              <a:spcBef>
                <a:spcPts val="0"/>
              </a:spcBef>
              <a:spcAft>
                <a:spcPts val="0"/>
              </a:spcAft>
              <a:buClr>
                <a:srgbClr val="000000"/>
              </a:buClr>
              <a:buSzPts val="2000"/>
              <a:buFont typeface="Arial"/>
              <a:buNone/>
            </a:pPr>
            <a:endParaRPr sz="1600" dirty="0">
              <a:solidFill>
                <a:schemeClr val="accent5"/>
              </a:solidFill>
              <a:latin typeface="Gill Sans MT" panose="020B0502020104020203" pitchFamily="34" charset="0"/>
              <a:ea typeface="Avenir"/>
              <a:cs typeface="Avenir"/>
              <a:sym typeface="Avenir"/>
            </a:endParaRPr>
          </a:p>
          <a:p>
            <a:pPr marL="0" marR="0" lvl="0" indent="0" algn="ctr" rtl="0">
              <a:lnSpc>
                <a:spcPct val="100000"/>
              </a:lnSpc>
              <a:spcBef>
                <a:spcPts val="0"/>
              </a:spcBef>
              <a:spcAft>
                <a:spcPts val="0"/>
              </a:spcAft>
              <a:buClr>
                <a:srgbClr val="000000"/>
              </a:buClr>
              <a:buSzPts val="2000"/>
              <a:buFont typeface="Arial"/>
              <a:buNone/>
            </a:pPr>
            <a:r>
              <a:rPr lang="en" sz="1600" dirty="0">
                <a:solidFill>
                  <a:schemeClr val="accent5"/>
                </a:solidFill>
                <a:latin typeface="Gill Sans MT" panose="020B0502020104020203" pitchFamily="34" charset="0"/>
                <a:ea typeface="Avenir"/>
                <a:cs typeface="Avenir"/>
                <a:sym typeface="Avenir"/>
              </a:rPr>
              <a:t>No other financial conflicts of interest to disclose. </a:t>
            </a:r>
            <a:endParaRPr sz="2100" i="0" u="none" strike="noStrike" cap="none" dirty="0">
              <a:solidFill>
                <a:schemeClr val="accent5"/>
              </a:solidFill>
              <a:latin typeface="Gill Sans MT" panose="020B0502020104020203" pitchFamily="34" charset="0"/>
              <a:ea typeface="Avenir"/>
              <a:cs typeface="Avenir"/>
              <a:sym typeface="Avenir"/>
            </a:endParaRPr>
          </a:p>
        </p:txBody>
      </p:sp>
      <p:pic>
        <p:nvPicPr>
          <p:cNvPr id="118" name="Google Shape;118;p29"/>
          <p:cNvPicPr preferRelativeResize="0"/>
          <p:nvPr/>
        </p:nvPicPr>
        <p:blipFill>
          <a:blip r:embed="rId4">
            <a:alphaModFix/>
          </a:blip>
          <a:stretch>
            <a:fillRect/>
          </a:stretch>
        </p:blipFill>
        <p:spPr>
          <a:xfrm>
            <a:off x="4797025" y="2983875"/>
            <a:ext cx="2152873" cy="15337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2"/>
        <p:cNvGrpSpPr/>
        <p:nvPr/>
      </p:nvGrpSpPr>
      <p:grpSpPr>
        <a:xfrm>
          <a:off x="0" y="0"/>
          <a:ext cx="0" cy="0"/>
          <a:chOff x="0" y="0"/>
          <a:chExt cx="0" cy="0"/>
        </a:xfrm>
      </p:grpSpPr>
      <p:pic>
        <p:nvPicPr>
          <p:cNvPr id="123" name="Google Shape;123;p30"/>
          <p:cNvPicPr preferRelativeResize="0"/>
          <p:nvPr/>
        </p:nvPicPr>
        <p:blipFill>
          <a:blip r:embed="rId3">
            <a:alphaModFix/>
          </a:blip>
          <a:stretch>
            <a:fillRect/>
          </a:stretch>
        </p:blipFill>
        <p:spPr>
          <a:xfrm>
            <a:off x="880325" y="0"/>
            <a:ext cx="7683350"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31"/>
          <p:cNvPicPr preferRelativeResize="0"/>
          <p:nvPr/>
        </p:nvPicPr>
        <p:blipFill>
          <a:blip r:embed="rId3">
            <a:alphaModFix/>
          </a:blip>
          <a:stretch>
            <a:fillRect/>
          </a:stretch>
        </p:blipFill>
        <p:spPr>
          <a:xfrm>
            <a:off x="385425" y="331425"/>
            <a:ext cx="7715627" cy="1950000"/>
          </a:xfrm>
          <a:prstGeom prst="rect">
            <a:avLst/>
          </a:prstGeom>
          <a:noFill/>
          <a:ln>
            <a:noFill/>
          </a:ln>
        </p:spPr>
      </p:pic>
      <p:cxnSp>
        <p:nvCxnSpPr>
          <p:cNvPr id="129" name="Google Shape;129;p31"/>
          <p:cNvCxnSpPr/>
          <p:nvPr/>
        </p:nvCxnSpPr>
        <p:spPr>
          <a:xfrm>
            <a:off x="2860095" y="2851050"/>
            <a:ext cx="0" cy="1858500"/>
          </a:xfrm>
          <a:prstGeom prst="straightConnector1">
            <a:avLst/>
          </a:prstGeom>
          <a:noFill/>
          <a:ln w="28575" cap="flat" cmpd="sng">
            <a:solidFill>
              <a:srgbClr val="F56D21"/>
            </a:solidFill>
            <a:prstDash val="solid"/>
            <a:round/>
            <a:headEnd type="none" w="sm" len="sm"/>
            <a:tailEnd type="none" w="sm" len="sm"/>
          </a:ln>
        </p:spPr>
      </p:cxnSp>
      <p:cxnSp>
        <p:nvCxnSpPr>
          <p:cNvPr id="130" name="Google Shape;130;p31"/>
          <p:cNvCxnSpPr/>
          <p:nvPr/>
        </p:nvCxnSpPr>
        <p:spPr>
          <a:xfrm>
            <a:off x="6011539" y="2851050"/>
            <a:ext cx="0" cy="1858500"/>
          </a:xfrm>
          <a:prstGeom prst="straightConnector1">
            <a:avLst/>
          </a:prstGeom>
          <a:noFill/>
          <a:ln w="28575" cap="flat" cmpd="sng">
            <a:solidFill>
              <a:srgbClr val="F56D21"/>
            </a:solidFill>
            <a:prstDash val="solid"/>
            <a:round/>
            <a:headEnd type="none" w="sm" len="sm"/>
            <a:tailEnd type="none" w="sm" len="sm"/>
          </a:ln>
        </p:spPr>
      </p:cxnSp>
      <p:graphicFrame>
        <p:nvGraphicFramePr>
          <p:cNvPr id="131" name="Google Shape;131;p31"/>
          <p:cNvGraphicFramePr/>
          <p:nvPr/>
        </p:nvGraphicFramePr>
        <p:xfrm>
          <a:off x="385425" y="2947725"/>
          <a:ext cx="8602900" cy="1604536"/>
        </p:xfrm>
        <a:graphic>
          <a:graphicData uri="http://schemas.openxmlformats.org/drawingml/2006/table">
            <a:tbl>
              <a:tblPr>
                <a:noFill/>
                <a:tableStyleId>{344CE11A-8E0B-4B37-8ADF-1E37D60FF201}</a:tableStyleId>
              </a:tblPr>
              <a:tblGrid>
                <a:gridCol w="2508950">
                  <a:extLst>
                    <a:ext uri="{9D8B030D-6E8A-4147-A177-3AD203B41FA5}">
                      <a16:colId xmlns:a16="http://schemas.microsoft.com/office/drawing/2014/main" val="20000"/>
                    </a:ext>
                  </a:extLst>
                </a:gridCol>
                <a:gridCol w="3082575">
                  <a:extLst>
                    <a:ext uri="{9D8B030D-6E8A-4147-A177-3AD203B41FA5}">
                      <a16:colId xmlns:a16="http://schemas.microsoft.com/office/drawing/2014/main" val="20001"/>
                    </a:ext>
                  </a:extLst>
                </a:gridCol>
                <a:gridCol w="3011375">
                  <a:extLst>
                    <a:ext uri="{9D8B030D-6E8A-4147-A177-3AD203B41FA5}">
                      <a16:colId xmlns:a16="http://schemas.microsoft.com/office/drawing/2014/main" val="20002"/>
                    </a:ext>
                  </a:extLst>
                </a:gridCol>
              </a:tblGrid>
              <a:tr h="442025">
                <a:tc>
                  <a:txBody>
                    <a:bodyPr/>
                    <a:lstStyle/>
                    <a:p>
                      <a:pPr marL="0" lvl="0" indent="0" algn="ctr" rtl="0">
                        <a:lnSpc>
                          <a:spcPct val="115000"/>
                        </a:lnSpc>
                        <a:spcBef>
                          <a:spcPts val="0"/>
                        </a:spcBef>
                        <a:spcAft>
                          <a:spcPts val="0"/>
                        </a:spcAft>
                        <a:buNone/>
                      </a:pPr>
                      <a:r>
                        <a:rPr lang="en" sz="2700" dirty="0">
                          <a:latin typeface="Gill Sans MT" panose="020B0502020104020203" pitchFamily="34" charset="0"/>
                          <a:ea typeface="Avenir"/>
                          <a:cs typeface="Avenir"/>
                          <a:sym typeface="Avenir"/>
                        </a:rPr>
                        <a:t>Buprenorphine</a:t>
                      </a:r>
                      <a:endParaRPr sz="2700" dirty="0">
                        <a:latin typeface="Gill Sans MT" panose="020B0502020104020203" pitchFamily="34" charset="0"/>
                        <a:ea typeface="Avenir"/>
                        <a:cs typeface="Avenir"/>
                        <a:sym typeface="Avenir"/>
                      </a:endParaRPr>
                    </a:p>
                  </a:txBody>
                  <a:tcPr marL="45725" marR="45725" marT="45725" marB="45725">
                    <a:lnL w="9525" cap="flat" cmpd="sng">
                      <a:solidFill>
                        <a:srgbClr val="000000">
                          <a:alpha val="0"/>
                        </a:srgbClr>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700" dirty="0">
                          <a:latin typeface="Gill Sans MT" panose="020B0502020104020203" pitchFamily="34" charset="0"/>
                          <a:ea typeface="Avenir"/>
                          <a:cs typeface="Avenir"/>
                          <a:sym typeface="Avenir"/>
                        </a:rPr>
                        <a:t>Treatment Referral</a:t>
                      </a:r>
                      <a:endParaRPr sz="2700" dirty="0">
                        <a:latin typeface="Gill Sans MT" panose="020B0502020104020203" pitchFamily="34" charset="0"/>
                        <a:ea typeface="Avenir"/>
                        <a:cs typeface="Avenir"/>
                        <a:sym typeface="Avenir"/>
                      </a:endParaRPr>
                    </a:p>
                  </a:txBody>
                  <a:tcPr marL="45725" marR="45725" marT="45725" marB="45725">
                    <a:lnL w="28575" cap="flat" cmpd="sng">
                      <a:solidFill>
                        <a:srgbClr val="000000">
                          <a:alpha val="0"/>
                        </a:srgbClr>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2700" dirty="0">
                          <a:latin typeface="Gill Sans MT" panose="020B0502020104020203" pitchFamily="34" charset="0"/>
                          <a:ea typeface="Avenir"/>
                          <a:cs typeface="Avenir"/>
                          <a:sym typeface="Avenir"/>
                        </a:rPr>
                        <a:t>Brief Intervention</a:t>
                      </a:r>
                      <a:endParaRPr sz="2700" dirty="0">
                        <a:latin typeface="Gill Sans MT" panose="020B0502020104020203" pitchFamily="34" charset="0"/>
                        <a:ea typeface="Avenir"/>
                        <a:cs typeface="Avenir"/>
                        <a:sym typeface="Avenir"/>
                      </a:endParaRPr>
                    </a:p>
                  </a:txBody>
                  <a:tcPr marL="45725" marR="45725" marT="45725" marB="45725">
                    <a:lnL w="2857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0"/>
                  </a:ext>
                </a:extLst>
              </a:tr>
              <a:tr h="492525">
                <a:tc>
                  <a:txBody>
                    <a:bodyPr/>
                    <a:lstStyle/>
                    <a:p>
                      <a:pPr marL="0" lvl="0" indent="0" algn="ctr" rtl="0">
                        <a:lnSpc>
                          <a:spcPct val="115000"/>
                        </a:lnSpc>
                        <a:spcBef>
                          <a:spcPts val="0"/>
                        </a:spcBef>
                        <a:spcAft>
                          <a:spcPts val="0"/>
                        </a:spcAft>
                        <a:buNone/>
                      </a:pPr>
                      <a:r>
                        <a:rPr lang="en" sz="3100" dirty="0">
                          <a:latin typeface="Gill Sans MT" panose="020B0502020104020203" pitchFamily="34" charset="0"/>
                          <a:ea typeface="Avenir"/>
                          <a:cs typeface="Avenir"/>
                          <a:sym typeface="Avenir"/>
                        </a:rPr>
                        <a:t>78%</a:t>
                      </a:r>
                      <a:endParaRPr sz="3100" dirty="0">
                        <a:latin typeface="Gill Sans MT" panose="020B0502020104020203" pitchFamily="34" charset="0"/>
                        <a:ea typeface="Avenir"/>
                        <a:cs typeface="Avenir"/>
                        <a:sym typeface="Avenir"/>
                      </a:endParaRPr>
                    </a:p>
                  </a:txBody>
                  <a:tcPr marL="45725" marR="45725" marT="45725" marB="45725">
                    <a:lnL w="9525" cap="flat" cmpd="sng">
                      <a:solidFill>
                        <a:srgbClr val="000000">
                          <a:alpha val="0"/>
                        </a:srgbClr>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3100" dirty="0">
                          <a:latin typeface="Gill Sans MT" panose="020B0502020104020203" pitchFamily="34" charset="0"/>
                          <a:ea typeface="Avenir"/>
                          <a:cs typeface="Avenir"/>
                          <a:sym typeface="Avenir"/>
                        </a:rPr>
                        <a:t>37%</a:t>
                      </a:r>
                      <a:endParaRPr sz="3100" dirty="0">
                        <a:latin typeface="Gill Sans MT" panose="020B0502020104020203" pitchFamily="34" charset="0"/>
                        <a:ea typeface="Avenir"/>
                        <a:cs typeface="Avenir"/>
                        <a:sym typeface="Avenir"/>
                      </a:endParaRPr>
                    </a:p>
                  </a:txBody>
                  <a:tcPr marL="45725" marR="45725" marT="45725" marB="45725">
                    <a:lnL w="28575" cap="flat" cmpd="sng">
                      <a:solidFill>
                        <a:srgbClr val="000000">
                          <a:alpha val="0"/>
                        </a:srgbClr>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3100" dirty="0">
                          <a:latin typeface="Gill Sans MT" panose="020B0502020104020203" pitchFamily="34" charset="0"/>
                          <a:ea typeface="Avenir"/>
                          <a:cs typeface="Avenir"/>
                          <a:sym typeface="Avenir"/>
                        </a:rPr>
                        <a:t>45%</a:t>
                      </a:r>
                      <a:endParaRPr sz="3100" dirty="0">
                        <a:latin typeface="Gill Sans MT" panose="020B0502020104020203" pitchFamily="34" charset="0"/>
                        <a:ea typeface="Avenir"/>
                        <a:cs typeface="Avenir"/>
                        <a:sym typeface="Avenir"/>
                      </a:endParaRPr>
                    </a:p>
                  </a:txBody>
                  <a:tcPr marL="45725" marR="45725" marT="45725" marB="45725">
                    <a:lnL w="2857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83550">
                <a:tc>
                  <a:txBody>
                    <a:bodyPr/>
                    <a:lstStyle/>
                    <a:p>
                      <a:pPr marL="0" lvl="0" indent="0" algn="ctr" rtl="0">
                        <a:lnSpc>
                          <a:spcPct val="115000"/>
                        </a:lnSpc>
                        <a:spcBef>
                          <a:spcPts val="0"/>
                        </a:spcBef>
                        <a:spcAft>
                          <a:spcPts val="0"/>
                        </a:spcAft>
                        <a:buNone/>
                      </a:pPr>
                      <a:r>
                        <a:rPr lang="en" sz="1900" dirty="0">
                          <a:solidFill>
                            <a:srgbClr val="808080"/>
                          </a:solidFill>
                          <a:latin typeface="Gill Sans MT" panose="020B0502020104020203" pitchFamily="34" charset="0"/>
                          <a:ea typeface="Avenir"/>
                          <a:cs typeface="Avenir"/>
                          <a:sym typeface="Avenir"/>
                        </a:rPr>
                        <a:t>95%CI 70%-85%</a:t>
                      </a:r>
                      <a:endParaRPr sz="1900" dirty="0">
                        <a:solidFill>
                          <a:srgbClr val="808080"/>
                        </a:solidFill>
                        <a:latin typeface="Gill Sans MT" panose="020B0502020104020203" pitchFamily="34" charset="0"/>
                        <a:ea typeface="Avenir"/>
                        <a:cs typeface="Avenir"/>
                        <a:sym typeface="Avenir"/>
                      </a:endParaRPr>
                    </a:p>
                  </a:txBody>
                  <a:tcPr marL="45725" marR="45725" marT="45725" marB="45725">
                    <a:lnL w="9525" cap="flat" cmpd="sng">
                      <a:solidFill>
                        <a:srgbClr val="000000">
                          <a:alpha val="0"/>
                        </a:srgbClr>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900" dirty="0">
                          <a:solidFill>
                            <a:srgbClr val="808080"/>
                          </a:solidFill>
                          <a:latin typeface="Gill Sans MT" panose="020B0502020104020203" pitchFamily="34" charset="0"/>
                          <a:ea typeface="Avenir"/>
                          <a:cs typeface="Avenir"/>
                          <a:sym typeface="Avenir"/>
                        </a:rPr>
                        <a:t>95%CI 28%-47%</a:t>
                      </a:r>
                      <a:endParaRPr sz="1900" dirty="0">
                        <a:solidFill>
                          <a:srgbClr val="808080"/>
                        </a:solidFill>
                        <a:latin typeface="Gill Sans MT" panose="020B0502020104020203" pitchFamily="34" charset="0"/>
                        <a:ea typeface="Avenir"/>
                        <a:cs typeface="Avenir"/>
                        <a:sym typeface="Avenir"/>
                      </a:endParaRPr>
                    </a:p>
                  </a:txBody>
                  <a:tcPr marL="45725" marR="45725" marT="45725" marB="45725">
                    <a:lnL w="28575" cap="flat" cmpd="sng">
                      <a:solidFill>
                        <a:srgbClr val="000000">
                          <a:alpha val="0"/>
                        </a:srgbClr>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900" dirty="0">
                          <a:solidFill>
                            <a:srgbClr val="808080"/>
                          </a:solidFill>
                          <a:latin typeface="Gill Sans MT" panose="020B0502020104020203" pitchFamily="34" charset="0"/>
                          <a:ea typeface="Avenir"/>
                          <a:cs typeface="Avenir"/>
                          <a:sym typeface="Avenir"/>
                        </a:rPr>
                        <a:t>95%CI 36%-54%</a:t>
                      </a:r>
                      <a:endParaRPr sz="1900" dirty="0">
                        <a:solidFill>
                          <a:srgbClr val="808080"/>
                        </a:solidFill>
                        <a:latin typeface="Gill Sans MT" panose="020B0502020104020203" pitchFamily="34" charset="0"/>
                        <a:ea typeface="Avenir"/>
                        <a:cs typeface="Avenir"/>
                        <a:sym typeface="Avenir"/>
                      </a:endParaRPr>
                    </a:p>
                  </a:txBody>
                  <a:tcPr marL="45725" marR="45725" marT="45725" marB="45725">
                    <a:lnL w="2857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32" name="Google Shape;132;p31"/>
          <p:cNvSpPr/>
          <p:nvPr/>
        </p:nvSpPr>
        <p:spPr>
          <a:xfrm>
            <a:off x="385975" y="2851150"/>
            <a:ext cx="2474100" cy="1858500"/>
          </a:xfrm>
          <a:prstGeom prst="rect">
            <a:avLst/>
          </a:prstGeom>
          <a:noFill/>
          <a:ln w="28575" cap="flat" cmpd="sng">
            <a:solidFill>
              <a:srgbClr val="00B3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2"/>
          <p:cNvSpPr txBox="1">
            <a:spLocks noGrp="1"/>
          </p:cNvSpPr>
          <p:nvPr>
            <p:ph type="title"/>
          </p:nvPr>
        </p:nvSpPr>
        <p:spPr>
          <a:xfrm>
            <a:off x="311700" y="282725"/>
            <a:ext cx="8542200" cy="85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Treatment Access </a:t>
            </a:r>
            <a:endParaRPr dirty="0"/>
          </a:p>
        </p:txBody>
      </p:sp>
      <p:pic>
        <p:nvPicPr>
          <p:cNvPr id="138" name="Google Shape;138;p32"/>
          <p:cNvPicPr preferRelativeResize="0"/>
          <p:nvPr/>
        </p:nvPicPr>
        <p:blipFill>
          <a:blip r:embed="rId3">
            <a:alphaModFix/>
          </a:blip>
          <a:stretch>
            <a:fillRect/>
          </a:stretch>
        </p:blipFill>
        <p:spPr>
          <a:xfrm>
            <a:off x="239107" y="1583850"/>
            <a:ext cx="4242343" cy="2736475"/>
          </a:xfrm>
          <a:prstGeom prst="rect">
            <a:avLst/>
          </a:prstGeom>
          <a:noFill/>
          <a:ln>
            <a:noFill/>
          </a:ln>
        </p:spPr>
      </p:pic>
      <p:pic>
        <p:nvPicPr>
          <p:cNvPr id="139" name="Google Shape;139;p32"/>
          <p:cNvPicPr preferRelativeResize="0"/>
          <p:nvPr/>
        </p:nvPicPr>
        <p:blipFill>
          <a:blip r:embed="rId4">
            <a:alphaModFix/>
          </a:blip>
          <a:stretch>
            <a:fillRect/>
          </a:stretch>
        </p:blipFill>
        <p:spPr>
          <a:xfrm>
            <a:off x="4611550" y="1583851"/>
            <a:ext cx="4242349" cy="2736475"/>
          </a:xfrm>
          <a:prstGeom prst="rect">
            <a:avLst/>
          </a:prstGeom>
          <a:noFill/>
          <a:ln>
            <a:noFill/>
          </a:ln>
        </p:spPr>
      </p:pic>
      <p:sp>
        <p:nvSpPr>
          <p:cNvPr id="140" name="Google Shape;140;p32"/>
          <p:cNvSpPr txBox="1"/>
          <p:nvPr/>
        </p:nvSpPr>
        <p:spPr>
          <a:xfrm>
            <a:off x="59375" y="4872300"/>
            <a:ext cx="3971400" cy="233700"/>
          </a:xfrm>
          <a:prstGeom prst="rect">
            <a:avLst/>
          </a:prstGeom>
          <a:noFill/>
          <a:ln>
            <a:noFill/>
          </a:ln>
        </p:spPr>
        <p:txBody>
          <a:bodyPr spcFirstLastPara="1" wrap="square" lIns="34275" tIns="34275" rIns="34275" bIns="34275" anchor="t" anchorCtr="0">
            <a:noAutofit/>
          </a:bodyPr>
          <a:lstStyle/>
          <a:p>
            <a:pPr marL="0" marR="0" lvl="0" indent="0" algn="l" rtl="0">
              <a:lnSpc>
                <a:spcPct val="115000"/>
              </a:lnSpc>
              <a:spcBef>
                <a:spcPts val="0"/>
              </a:spcBef>
              <a:spcAft>
                <a:spcPts val="0"/>
              </a:spcAft>
              <a:buNone/>
            </a:pPr>
            <a:r>
              <a:rPr lang="en" sz="1000" b="1" dirty="0">
                <a:solidFill>
                  <a:srgbClr val="666666"/>
                </a:solidFill>
                <a:latin typeface="Gill Sans MT" panose="020B0502020104020203" pitchFamily="34" charset="0"/>
                <a:ea typeface="Avenir"/>
                <a:cs typeface="Avenir"/>
                <a:sym typeface="Avenir"/>
              </a:rPr>
              <a:t>Barnett ML, et al, </a:t>
            </a:r>
            <a:r>
              <a:rPr lang="en" sz="1000" b="1" i="1" dirty="0">
                <a:solidFill>
                  <a:srgbClr val="666666"/>
                </a:solidFill>
                <a:latin typeface="Gill Sans MT" panose="020B0502020104020203" pitchFamily="34" charset="0"/>
                <a:ea typeface="Avenir"/>
                <a:cs typeface="Avenir"/>
                <a:sym typeface="Avenir"/>
              </a:rPr>
              <a:t>NEJM</a:t>
            </a:r>
            <a:r>
              <a:rPr lang="en" sz="1000" b="1" dirty="0">
                <a:solidFill>
                  <a:srgbClr val="666666"/>
                </a:solidFill>
                <a:latin typeface="Gill Sans MT" panose="020B0502020104020203" pitchFamily="34" charset="0"/>
                <a:ea typeface="Avenir"/>
                <a:cs typeface="Avenir"/>
                <a:sym typeface="Avenir"/>
              </a:rPr>
              <a:t>, 2023</a:t>
            </a:r>
            <a:endParaRPr sz="1000" dirty="0">
              <a:solidFill>
                <a:srgbClr val="666666"/>
              </a:solidFill>
              <a:latin typeface="Gill Sans MT" panose="020B0502020104020203" pitchFamily="34" charset="0"/>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463750" y="719375"/>
            <a:ext cx="8707800" cy="86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 sz="3400" dirty="0">
                <a:solidFill>
                  <a:schemeClr val="accent4"/>
                </a:solidFill>
                <a:latin typeface="Gill Sans MT" panose="020B0502020104020203" pitchFamily="34" charset="0"/>
                <a:ea typeface="Avenir"/>
                <a:cs typeface="Avenir"/>
                <a:sym typeface="Avenir"/>
              </a:rPr>
              <a:t>CA Bridge Goal</a:t>
            </a:r>
            <a:endParaRPr sz="3400" b="0" i="0" u="none" strike="noStrike" cap="none" dirty="0">
              <a:solidFill>
                <a:schemeClr val="accent4"/>
              </a:solidFill>
              <a:latin typeface="Gill Sans MT" panose="020B0502020104020203" pitchFamily="34" charset="0"/>
              <a:ea typeface="Avenir"/>
              <a:cs typeface="Avenir"/>
              <a:sym typeface="Avenir"/>
            </a:endParaRPr>
          </a:p>
        </p:txBody>
      </p:sp>
      <p:pic>
        <p:nvPicPr>
          <p:cNvPr id="146" name="Google Shape;146;p33"/>
          <p:cNvPicPr preferRelativeResize="0"/>
          <p:nvPr/>
        </p:nvPicPr>
        <p:blipFill rotWithShape="1">
          <a:blip r:embed="rId3">
            <a:alphaModFix/>
          </a:blip>
          <a:srcRect l="13014" r="-1065"/>
          <a:stretch/>
        </p:blipFill>
        <p:spPr>
          <a:xfrm>
            <a:off x="5621750" y="939377"/>
            <a:ext cx="3522251" cy="4204124"/>
          </a:xfrm>
          <a:prstGeom prst="rect">
            <a:avLst/>
          </a:prstGeom>
          <a:noFill/>
          <a:ln>
            <a:noFill/>
          </a:ln>
        </p:spPr>
      </p:pic>
      <p:sp>
        <p:nvSpPr>
          <p:cNvPr id="147" name="Google Shape;147;p33"/>
          <p:cNvSpPr txBox="1"/>
          <p:nvPr/>
        </p:nvSpPr>
        <p:spPr>
          <a:xfrm>
            <a:off x="555025" y="2161525"/>
            <a:ext cx="5978100" cy="2205600"/>
          </a:xfrm>
          <a:prstGeom prst="rect">
            <a:avLst/>
          </a:prstGeom>
          <a:noFill/>
          <a:ln>
            <a:noFill/>
          </a:ln>
        </p:spPr>
        <p:txBody>
          <a:bodyPr spcFirstLastPara="1" wrap="square" lIns="34275" tIns="34275" rIns="34275" bIns="34275" anchor="t" anchorCtr="0">
            <a:noAutofit/>
          </a:bodyPr>
          <a:lstStyle/>
          <a:p>
            <a:pPr marL="0" marR="0" lvl="0" indent="0" algn="l" rtl="0">
              <a:lnSpc>
                <a:spcPct val="115000"/>
              </a:lnSpc>
              <a:spcBef>
                <a:spcPts val="0"/>
              </a:spcBef>
              <a:spcAft>
                <a:spcPts val="0"/>
              </a:spcAft>
              <a:buNone/>
            </a:pPr>
            <a:r>
              <a:rPr lang="en" sz="2200" b="1" i="0" u="none" strike="noStrike" cap="none" dirty="0">
                <a:solidFill>
                  <a:srgbClr val="666666"/>
                </a:solidFill>
                <a:latin typeface="Gill Sans MT" panose="020B0502020104020203" pitchFamily="34" charset="0"/>
                <a:ea typeface="Avenir"/>
                <a:cs typeface="Avenir"/>
                <a:sym typeface="Avenir"/>
              </a:rPr>
              <a:t>G</a:t>
            </a:r>
            <a:r>
              <a:rPr lang="en" sz="2200" b="1" dirty="0">
                <a:solidFill>
                  <a:srgbClr val="666666"/>
                </a:solidFill>
                <a:latin typeface="Gill Sans MT" panose="020B0502020104020203" pitchFamily="34" charset="0"/>
                <a:ea typeface="Avenir"/>
                <a:cs typeface="Avenir"/>
                <a:sym typeface="Avenir"/>
              </a:rPr>
              <a:t>oal</a:t>
            </a:r>
            <a:r>
              <a:rPr lang="en" sz="2200" b="1" i="0" u="none" strike="noStrike" cap="none" dirty="0">
                <a:solidFill>
                  <a:srgbClr val="666666"/>
                </a:solidFill>
                <a:latin typeface="Gill Sans MT" panose="020B0502020104020203" pitchFamily="34" charset="0"/>
                <a:ea typeface="Avenir"/>
                <a:cs typeface="Avenir"/>
                <a:sym typeface="Avenir"/>
              </a:rPr>
              <a:t>: </a:t>
            </a:r>
            <a:r>
              <a:rPr lang="en" sz="2200" b="0" i="0" u="none" strike="noStrike" cap="none" dirty="0">
                <a:solidFill>
                  <a:srgbClr val="666666"/>
                </a:solidFill>
                <a:latin typeface="Gill Sans MT" panose="020B0502020104020203" pitchFamily="34" charset="0"/>
                <a:ea typeface="Avenir"/>
                <a:cs typeface="Avenir"/>
                <a:sym typeface="Avenir"/>
              </a:rPr>
              <a:t>24-7 access to high quality treatment of </a:t>
            </a:r>
            <a:br>
              <a:rPr lang="en" sz="2200" b="0" i="0" u="none" strike="noStrike" cap="none" dirty="0">
                <a:solidFill>
                  <a:srgbClr val="666666"/>
                </a:solidFill>
                <a:latin typeface="Gill Sans MT" panose="020B0502020104020203" pitchFamily="34" charset="0"/>
                <a:ea typeface="Avenir"/>
                <a:cs typeface="Avenir"/>
                <a:sym typeface="Avenir"/>
              </a:rPr>
            </a:br>
            <a:r>
              <a:rPr lang="en" sz="2200" b="0" i="0" u="none" strike="noStrike" cap="none" dirty="0">
                <a:solidFill>
                  <a:srgbClr val="666666"/>
                </a:solidFill>
                <a:latin typeface="Gill Sans MT" panose="020B0502020104020203" pitchFamily="34" charset="0"/>
                <a:ea typeface="Avenir"/>
                <a:cs typeface="Avenir"/>
                <a:sym typeface="Avenir"/>
              </a:rPr>
              <a:t>substance use disorders in all California hospitals  by </a:t>
            </a:r>
            <a:r>
              <a:rPr lang="en" sz="2200" b="1" i="0" u="none" strike="noStrike" cap="none" dirty="0">
                <a:solidFill>
                  <a:srgbClr val="F56D21"/>
                </a:solidFill>
                <a:latin typeface="Gill Sans MT" panose="020B0502020104020203" pitchFamily="34" charset="0"/>
                <a:ea typeface="Avenir"/>
                <a:cs typeface="Avenir"/>
                <a:sym typeface="Avenir"/>
              </a:rPr>
              <a:t>2025</a:t>
            </a:r>
            <a:r>
              <a:rPr lang="en" sz="2200" b="0" i="0" u="none" strike="noStrike" cap="none" dirty="0">
                <a:solidFill>
                  <a:srgbClr val="666666"/>
                </a:solidFill>
                <a:latin typeface="Gill Sans MT" panose="020B0502020104020203" pitchFamily="34" charset="0"/>
                <a:ea typeface="Avenir"/>
                <a:cs typeface="Avenir"/>
                <a:sym typeface="Avenir"/>
              </a:rPr>
              <a:t>. </a:t>
            </a:r>
            <a:endParaRPr sz="2200" b="0" i="0" u="none" strike="noStrike" cap="none" dirty="0">
              <a:solidFill>
                <a:srgbClr val="666666"/>
              </a:solidFill>
              <a:latin typeface="Gill Sans MT" panose="020B0502020104020203" pitchFamily="34" charset="0"/>
              <a:ea typeface="Avenir"/>
              <a:cs typeface="Avenir"/>
              <a:sym typeface="Avenir"/>
            </a:endParaRPr>
          </a:p>
          <a:p>
            <a:pPr marL="0" marR="0" lvl="0" indent="0" algn="l" rtl="0">
              <a:lnSpc>
                <a:spcPct val="115000"/>
              </a:lnSpc>
              <a:spcBef>
                <a:spcPts val="0"/>
              </a:spcBef>
              <a:spcAft>
                <a:spcPts val="0"/>
              </a:spcAft>
              <a:buNone/>
            </a:pPr>
            <a:endParaRPr sz="2200" dirty="0">
              <a:solidFill>
                <a:srgbClr val="666666"/>
              </a:solidFill>
              <a:latin typeface="Gill Sans MT" panose="020B0502020104020203" pitchFamily="34" charset="0"/>
              <a:ea typeface="Avenir"/>
              <a:cs typeface="Avenir"/>
              <a:sym typeface="Avenir"/>
            </a:endParaRPr>
          </a:p>
          <a:p>
            <a:pPr marL="0" marR="0" lvl="0" indent="0" algn="l" rtl="0">
              <a:lnSpc>
                <a:spcPct val="115000"/>
              </a:lnSpc>
              <a:spcBef>
                <a:spcPts val="0"/>
              </a:spcBef>
              <a:spcAft>
                <a:spcPts val="0"/>
              </a:spcAft>
              <a:buNone/>
            </a:pPr>
            <a:endParaRPr sz="2200" dirty="0">
              <a:solidFill>
                <a:srgbClr val="666666"/>
              </a:solidFill>
              <a:latin typeface="Gill Sans MT" panose="020B0502020104020203" pitchFamily="34" charset="0"/>
              <a:ea typeface="Avenir"/>
              <a:cs typeface="Avenir"/>
              <a:sym typeface="Avenir"/>
            </a:endParaRPr>
          </a:p>
        </p:txBody>
      </p:sp>
      <p:pic>
        <p:nvPicPr>
          <p:cNvPr id="148" name="Google Shape;148;p33"/>
          <p:cNvPicPr preferRelativeResize="0"/>
          <p:nvPr/>
        </p:nvPicPr>
        <p:blipFill rotWithShape="1">
          <a:blip r:embed="rId4">
            <a:alphaModFix/>
          </a:blip>
          <a:srcRect l="10697" t="18345" r="10007" b="16622"/>
          <a:stretch/>
        </p:blipFill>
        <p:spPr>
          <a:xfrm>
            <a:off x="8289167" y="353235"/>
            <a:ext cx="566258" cy="305877"/>
          </a:xfrm>
          <a:prstGeom prst="rect">
            <a:avLst/>
          </a:prstGeom>
          <a:noFill/>
          <a:ln>
            <a:noFill/>
          </a:ln>
        </p:spPr>
      </p:pic>
      <p:sp>
        <p:nvSpPr>
          <p:cNvPr id="149" name="Google Shape;149;p33"/>
          <p:cNvSpPr/>
          <p:nvPr/>
        </p:nvSpPr>
        <p:spPr>
          <a:xfrm>
            <a:off x="463750" y="399825"/>
            <a:ext cx="7680900" cy="259200"/>
          </a:xfrm>
          <a:prstGeom prst="rect">
            <a:avLst/>
          </a:prstGeom>
          <a:solidFill>
            <a:srgbClr val="00B3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4"/>
          <p:cNvSpPr/>
          <p:nvPr/>
        </p:nvSpPr>
        <p:spPr>
          <a:xfrm>
            <a:off x="6203475" y="3270953"/>
            <a:ext cx="2547600" cy="791100"/>
          </a:xfrm>
          <a:prstGeom prst="rect">
            <a:avLst/>
          </a:prstGeom>
          <a:noFill/>
          <a:ln>
            <a:noFill/>
          </a:ln>
        </p:spPr>
        <p:txBody>
          <a:bodyPr spcFirstLastPara="1" wrap="square" lIns="91425" tIns="45700" rIns="91425" bIns="45700" anchor="t" anchorCtr="0">
            <a:noAutofit/>
          </a:bodyPr>
          <a:lstStyle/>
          <a:p>
            <a:pPr marL="6350" marR="0" lvl="0" indent="0" algn="ctr" rtl="0">
              <a:lnSpc>
                <a:spcPct val="115000"/>
              </a:lnSpc>
              <a:spcBef>
                <a:spcPts val="0"/>
              </a:spcBef>
              <a:spcAft>
                <a:spcPts val="0"/>
              </a:spcAft>
              <a:buNone/>
            </a:pPr>
            <a:r>
              <a:rPr lang="en" sz="1500" b="1" i="0" u="none" strike="noStrike" cap="none" dirty="0">
                <a:solidFill>
                  <a:srgbClr val="666666"/>
                </a:solidFill>
                <a:latin typeface="Gill Sans MT" panose="020B0502020104020203" pitchFamily="34" charset="0"/>
                <a:ea typeface="Avenir"/>
                <a:cs typeface="Avenir"/>
                <a:sym typeface="Avenir"/>
              </a:rPr>
              <a:t>Culture </a:t>
            </a:r>
            <a:endParaRPr sz="1500" b="1" i="0" u="none" strike="noStrike" cap="none" dirty="0">
              <a:solidFill>
                <a:srgbClr val="666666"/>
              </a:solidFill>
              <a:latin typeface="Gill Sans MT" panose="020B0502020104020203" pitchFamily="34" charset="0"/>
              <a:ea typeface="Avenir"/>
              <a:cs typeface="Avenir"/>
              <a:sym typeface="Avenir"/>
            </a:endParaRPr>
          </a:p>
          <a:p>
            <a:pPr marL="6350" marR="0" lvl="0" indent="0" algn="ctr" rtl="0">
              <a:lnSpc>
                <a:spcPct val="115000"/>
              </a:lnSpc>
              <a:spcBef>
                <a:spcPts val="0"/>
              </a:spcBef>
              <a:spcAft>
                <a:spcPts val="0"/>
              </a:spcAft>
              <a:buNone/>
            </a:pPr>
            <a:r>
              <a:rPr lang="en" sz="1500" b="1" i="0" u="none" strike="noStrike" cap="none" dirty="0">
                <a:solidFill>
                  <a:srgbClr val="666666"/>
                </a:solidFill>
                <a:latin typeface="Gill Sans MT" panose="020B0502020104020203" pitchFamily="34" charset="0"/>
                <a:ea typeface="Avenir"/>
                <a:cs typeface="Avenir"/>
                <a:sym typeface="Avenir"/>
              </a:rPr>
              <a:t>of </a:t>
            </a:r>
            <a:r>
              <a:rPr lang="en" sz="1500" b="1" dirty="0">
                <a:solidFill>
                  <a:srgbClr val="666666"/>
                </a:solidFill>
                <a:latin typeface="Gill Sans MT" panose="020B0502020104020203" pitchFamily="34" charset="0"/>
                <a:ea typeface="Avenir"/>
                <a:cs typeface="Avenir"/>
                <a:sym typeface="Avenir"/>
              </a:rPr>
              <a:t>Harm Reduction</a:t>
            </a:r>
            <a:endParaRPr sz="1500" b="1" dirty="0">
              <a:solidFill>
                <a:srgbClr val="666666"/>
              </a:solidFill>
              <a:latin typeface="Gill Sans MT" panose="020B0502020104020203" pitchFamily="34" charset="0"/>
              <a:ea typeface="Avenir"/>
              <a:cs typeface="Avenir"/>
              <a:sym typeface="Avenir"/>
            </a:endParaRPr>
          </a:p>
          <a:p>
            <a:pPr marL="6350" marR="0" lvl="0" indent="0" algn="ctr" rtl="0">
              <a:lnSpc>
                <a:spcPct val="115000"/>
              </a:lnSpc>
              <a:spcBef>
                <a:spcPts val="0"/>
              </a:spcBef>
              <a:spcAft>
                <a:spcPts val="0"/>
              </a:spcAft>
              <a:buNone/>
            </a:pPr>
            <a:endParaRPr sz="1500" b="1" dirty="0">
              <a:solidFill>
                <a:srgbClr val="666666"/>
              </a:solidFill>
              <a:latin typeface="Gill Sans MT" panose="020B0502020104020203" pitchFamily="34" charset="0"/>
              <a:ea typeface="Avenir"/>
              <a:cs typeface="Avenir"/>
              <a:sym typeface="Avenir"/>
            </a:endParaRPr>
          </a:p>
          <a:p>
            <a:pPr marL="6350" marR="0" lvl="0" indent="0" algn="ctr" rtl="0">
              <a:lnSpc>
                <a:spcPct val="115000"/>
              </a:lnSpc>
              <a:spcBef>
                <a:spcPts val="0"/>
              </a:spcBef>
              <a:spcAft>
                <a:spcPts val="0"/>
              </a:spcAft>
              <a:buNone/>
            </a:pPr>
            <a:r>
              <a:rPr lang="en" sz="1500" b="1" i="1" dirty="0">
                <a:solidFill>
                  <a:srgbClr val="666666"/>
                </a:solidFill>
                <a:latin typeface="Gill Sans MT" panose="020B0502020104020203" pitchFamily="34" charset="0"/>
                <a:ea typeface="Avenir"/>
                <a:cs typeface="Avenir"/>
                <a:sym typeface="Avenir"/>
              </a:rPr>
              <a:t>Naloxone</a:t>
            </a:r>
            <a:endParaRPr sz="1500" b="1" i="1" dirty="0">
              <a:solidFill>
                <a:srgbClr val="666666"/>
              </a:solidFill>
              <a:latin typeface="Gill Sans MT" panose="020B0502020104020203" pitchFamily="34" charset="0"/>
              <a:ea typeface="Avenir"/>
              <a:cs typeface="Avenir"/>
              <a:sym typeface="Avenir"/>
            </a:endParaRPr>
          </a:p>
        </p:txBody>
      </p:sp>
      <p:cxnSp>
        <p:nvCxnSpPr>
          <p:cNvPr id="155" name="Google Shape;155;p34"/>
          <p:cNvCxnSpPr/>
          <p:nvPr/>
        </p:nvCxnSpPr>
        <p:spPr>
          <a:xfrm>
            <a:off x="2860095" y="1936650"/>
            <a:ext cx="0" cy="1858500"/>
          </a:xfrm>
          <a:prstGeom prst="straightConnector1">
            <a:avLst/>
          </a:prstGeom>
          <a:noFill/>
          <a:ln w="28575" cap="flat" cmpd="sng">
            <a:solidFill>
              <a:srgbClr val="F56D21"/>
            </a:solidFill>
            <a:prstDash val="solid"/>
            <a:round/>
            <a:headEnd type="none" w="sm" len="sm"/>
            <a:tailEnd type="none" w="sm" len="sm"/>
          </a:ln>
        </p:spPr>
      </p:cxnSp>
      <p:cxnSp>
        <p:nvCxnSpPr>
          <p:cNvPr id="156" name="Google Shape;156;p34"/>
          <p:cNvCxnSpPr>
            <a:cxnSpLocks/>
          </p:cNvCxnSpPr>
          <p:nvPr/>
        </p:nvCxnSpPr>
        <p:spPr>
          <a:xfrm>
            <a:off x="6011539" y="1936650"/>
            <a:ext cx="0" cy="1858500"/>
          </a:xfrm>
          <a:prstGeom prst="straightConnector1">
            <a:avLst/>
          </a:prstGeom>
          <a:noFill/>
          <a:ln w="28575" cap="flat" cmpd="sng">
            <a:solidFill>
              <a:srgbClr val="F56D21"/>
            </a:solidFill>
            <a:prstDash val="solid"/>
            <a:round/>
            <a:headEnd type="none" w="sm" len="sm"/>
            <a:tailEnd type="none" w="sm" len="sm"/>
          </a:ln>
        </p:spPr>
      </p:cxnSp>
      <p:sp>
        <p:nvSpPr>
          <p:cNvPr id="157" name="Google Shape;157;p34"/>
          <p:cNvSpPr/>
          <p:nvPr/>
        </p:nvSpPr>
        <p:spPr>
          <a:xfrm>
            <a:off x="3367950" y="3270953"/>
            <a:ext cx="2068500" cy="1456800"/>
          </a:xfrm>
          <a:prstGeom prst="rect">
            <a:avLst/>
          </a:prstGeom>
          <a:noFill/>
          <a:ln>
            <a:noFill/>
          </a:ln>
        </p:spPr>
        <p:txBody>
          <a:bodyPr spcFirstLastPara="1" wrap="square" lIns="91425" tIns="45700" rIns="91425" bIns="45700" anchor="t" anchorCtr="0">
            <a:noAutofit/>
          </a:bodyPr>
          <a:lstStyle/>
          <a:p>
            <a:pPr marL="6350" marR="0" lvl="0" indent="0" algn="ctr" rtl="0">
              <a:lnSpc>
                <a:spcPct val="115000"/>
              </a:lnSpc>
              <a:spcBef>
                <a:spcPts val="0"/>
              </a:spcBef>
              <a:spcAft>
                <a:spcPts val="0"/>
              </a:spcAft>
              <a:buNone/>
            </a:pPr>
            <a:r>
              <a:rPr lang="en" sz="1500" b="1" dirty="0">
                <a:solidFill>
                  <a:srgbClr val="666666"/>
                </a:solidFill>
                <a:latin typeface="Gill Sans MT" panose="020B0502020104020203" pitchFamily="34" charset="0"/>
                <a:ea typeface="Avenir"/>
                <a:cs typeface="Avenir"/>
                <a:sym typeface="Avenir"/>
              </a:rPr>
              <a:t>Connection to Care and Community</a:t>
            </a:r>
            <a:endParaRPr sz="1500" b="1" dirty="0">
              <a:solidFill>
                <a:srgbClr val="666666"/>
              </a:solidFill>
              <a:latin typeface="Gill Sans MT" panose="020B0502020104020203" pitchFamily="34" charset="0"/>
              <a:ea typeface="Avenir"/>
              <a:cs typeface="Avenir"/>
              <a:sym typeface="Avenir"/>
            </a:endParaRPr>
          </a:p>
          <a:p>
            <a:pPr marL="6350" marR="0" lvl="0" indent="0" algn="ctr" rtl="0">
              <a:lnSpc>
                <a:spcPct val="115000"/>
              </a:lnSpc>
              <a:spcBef>
                <a:spcPts val="0"/>
              </a:spcBef>
              <a:spcAft>
                <a:spcPts val="0"/>
              </a:spcAft>
              <a:buNone/>
            </a:pPr>
            <a:endParaRPr sz="1500" b="1" dirty="0">
              <a:solidFill>
                <a:srgbClr val="666666"/>
              </a:solidFill>
              <a:latin typeface="Gill Sans MT" panose="020B0502020104020203" pitchFamily="34" charset="0"/>
              <a:ea typeface="Avenir"/>
              <a:cs typeface="Avenir"/>
              <a:sym typeface="Avenir"/>
            </a:endParaRPr>
          </a:p>
          <a:p>
            <a:pPr marL="6350" marR="0" lvl="0" indent="0" algn="ctr" rtl="0">
              <a:lnSpc>
                <a:spcPct val="115000"/>
              </a:lnSpc>
              <a:spcBef>
                <a:spcPts val="0"/>
              </a:spcBef>
              <a:spcAft>
                <a:spcPts val="0"/>
              </a:spcAft>
              <a:buNone/>
            </a:pPr>
            <a:r>
              <a:rPr lang="en" sz="1500" b="1" i="1" dirty="0">
                <a:solidFill>
                  <a:srgbClr val="666666"/>
                </a:solidFill>
                <a:latin typeface="Gill Sans MT" panose="020B0502020104020203" pitchFamily="34" charset="0"/>
                <a:ea typeface="Avenir"/>
                <a:cs typeface="Avenir"/>
                <a:sym typeface="Avenir"/>
              </a:rPr>
              <a:t>Patient Navigation</a:t>
            </a:r>
            <a:endParaRPr sz="1500" b="1" i="1" dirty="0">
              <a:solidFill>
                <a:srgbClr val="666666"/>
              </a:solidFill>
              <a:latin typeface="Gill Sans MT" panose="020B0502020104020203" pitchFamily="34" charset="0"/>
              <a:ea typeface="Avenir"/>
              <a:cs typeface="Avenir"/>
              <a:sym typeface="Avenir"/>
            </a:endParaRPr>
          </a:p>
        </p:txBody>
      </p:sp>
      <p:pic>
        <p:nvPicPr>
          <p:cNvPr id="158" name="Google Shape;158;p34"/>
          <p:cNvPicPr preferRelativeResize="0"/>
          <p:nvPr/>
        </p:nvPicPr>
        <p:blipFill>
          <a:blip r:embed="rId3">
            <a:alphaModFix/>
          </a:blip>
          <a:stretch>
            <a:fillRect/>
          </a:stretch>
        </p:blipFill>
        <p:spPr>
          <a:xfrm>
            <a:off x="3816675" y="1896200"/>
            <a:ext cx="1171025" cy="1171025"/>
          </a:xfrm>
          <a:prstGeom prst="rect">
            <a:avLst/>
          </a:prstGeom>
          <a:noFill/>
          <a:ln>
            <a:noFill/>
          </a:ln>
        </p:spPr>
      </p:pic>
      <p:pic>
        <p:nvPicPr>
          <p:cNvPr id="159" name="Google Shape;159;p34"/>
          <p:cNvPicPr preferRelativeResize="0"/>
          <p:nvPr/>
        </p:nvPicPr>
        <p:blipFill>
          <a:blip r:embed="rId4">
            <a:alphaModFix/>
          </a:blip>
          <a:stretch>
            <a:fillRect/>
          </a:stretch>
        </p:blipFill>
        <p:spPr>
          <a:xfrm>
            <a:off x="6970825" y="1936650"/>
            <a:ext cx="1171025" cy="1171025"/>
          </a:xfrm>
          <a:prstGeom prst="rect">
            <a:avLst/>
          </a:prstGeom>
          <a:noFill/>
          <a:ln>
            <a:noFill/>
          </a:ln>
        </p:spPr>
      </p:pic>
      <p:pic>
        <p:nvPicPr>
          <p:cNvPr id="160" name="Google Shape;160;p34"/>
          <p:cNvPicPr preferRelativeResize="0"/>
          <p:nvPr/>
        </p:nvPicPr>
        <p:blipFill rotWithShape="1">
          <a:blip r:embed="rId5">
            <a:alphaModFix/>
          </a:blip>
          <a:srcRect l="-8346" r="-7099"/>
          <a:stretch/>
        </p:blipFill>
        <p:spPr>
          <a:xfrm>
            <a:off x="790362" y="1869650"/>
            <a:ext cx="1413138" cy="1224125"/>
          </a:xfrm>
          <a:prstGeom prst="rect">
            <a:avLst/>
          </a:prstGeom>
          <a:noFill/>
          <a:ln>
            <a:noFill/>
          </a:ln>
        </p:spPr>
      </p:pic>
      <p:sp>
        <p:nvSpPr>
          <p:cNvPr id="161" name="Google Shape;161;p34"/>
          <p:cNvSpPr txBox="1"/>
          <p:nvPr/>
        </p:nvSpPr>
        <p:spPr>
          <a:xfrm>
            <a:off x="392925" y="3270953"/>
            <a:ext cx="2208000" cy="11088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 sz="1500" b="1" dirty="0">
                <a:solidFill>
                  <a:srgbClr val="666666"/>
                </a:solidFill>
                <a:latin typeface="Gill Sans MT" panose="020B0502020104020203" pitchFamily="34" charset="0"/>
                <a:ea typeface="Avenir"/>
                <a:cs typeface="Avenir"/>
                <a:sym typeface="Avenir"/>
              </a:rPr>
              <a:t>Low-Barrier Treatment</a:t>
            </a:r>
            <a:endParaRPr sz="1500" b="1" dirty="0">
              <a:solidFill>
                <a:srgbClr val="666666"/>
              </a:solidFill>
              <a:latin typeface="Gill Sans MT" panose="020B0502020104020203" pitchFamily="34" charset="0"/>
              <a:ea typeface="Avenir"/>
              <a:cs typeface="Avenir"/>
              <a:sym typeface="Avenir"/>
            </a:endParaRPr>
          </a:p>
          <a:p>
            <a:pPr marL="0" marR="0" lvl="0" indent="0" algn="ctr" rtl="0">
              <a:lnSpc>
                <a:spcPct val="115000"/>
              </a:lnSpc>
              <a:spcBef>
                <a:spcPts val="0"/>
              </a:spcBef>
              <a:spcAft>
                <a:spcPts val="0"/>
              </a:spcAft>
              <a:buNone/>
            </a:pPr>
            <a:endParaRPr sz="1500" b="1" dirty="0">
              <a:solidFill>
                <a:srgbClr val="666666"/>
              </a:solidFill>
              <a:latin typeface="Gill Sans MT" panose="020B0502020104020203" pitchFamily="34" charset="0"/>
              <a:ea typeface="Avenir"/>
              <a:cs typeface="Avenir"/>
              <a:sym typeface="Avenir"/>
            </a:endParaRPr>
          </a:p>
          <a:p>
            <a:pPr marL="0" marR="0" lvl="0" indent="0" algn="ctr" rtl="0">
              <a:lnSpc>
                <a:spcPct val="115000"/>
              </a:lnSpc>
              <a:spcBef>
                <a:spcPts val="0"/>
              </a:spcBef>
              <a:spcAft>
                <a:spcPts val="0"/>
              </a:spcAft>
              <a:buNone/>
            </a:pPr>
            <a:r>
              <a:rPr lang="en" sz="1500" b="1" i="1" dirty="0">
                <a:solidFill>
                  <a:srgbClr val="666666"/>
                </a:solidFill>
                <a:latin typeface="Gill Sans MT" panose="020B0502020104020203" pitchFamily="34" charset="0"/>
                <a:ea typeface="Avenir"/>
                <a:cs typeface="Avenir"/>
                <a:sym typeface="Avenir"/>
              </a:rPr>
              <a:t>Buprenorphine</a:t>
            </a:r>
            <a:endParaRPr sz="1500" b="1" i="1" dirty="0">
              <a:solidFill>
                <a:srgbClr val="666666"/>
              </a:solidFill>
              <a:latin typeface="Gill Sans MT" panose="020B0502020104020203" pitchFamily="34" charset="0"/>
              <a:ea typeface="Avenir"/>
              <a:cs typeface="Avenir"/>
              <a:sym typeface="Avenir"/>
            </a:endParaRPr>
          </a:p>
        </p:txBody>
      </p:sp>
      <p:sp>
        <p:nvSpPr>
          <p:cNvPr id="162" name="Google Shape;162;p34"/>
          <p:cNvSpPr txBox="1"/>
          <p:nvPr/>
        </p:nvSpPr>
        <p:spPr>
          <a:xfrm>
            <a:off x="300900" y="220250"/>
            <a:ext cx="8542200" cy="1224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600" b="1" dirty="0">
                <a:solidFill>
                  <a:srgbClr val="F56D21"/>
                </a:solidFill>
                <a:latin typeface="Gill Sans MT" panose="020B0502020104020203" pitchFamily="34" charset="0"/>
                <a:ea typeface="Avenir"/>
                <a:cs typeface="Avenir"/>
                <a:sym typeface="Avenir"/>
              </a:rPr>
              <a:t>CA Bridge Model</a:t>
            </a:r>
            <a:endParaRPr sz="2400" dirty="0">
              <a:solidFill>
                <a:srgbClr val="F56D21"/>
              </a:solidFill>
              <a:latin typeface="Gill Sans MT" panose="020B0502020104020203" pitchFamily="34" charset="0"/>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Effect transition="in" filter="fade">
                                      <p:cBhvr>
                                        <p:cTn id="10" dur="500"/>
                                        <p:tgtEl>
                                          <p:spTgt spid="1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7"/>
                                        </p:tgtEl>
                                        <p:attrNameLst>
                                          <p:attrName>style.visibility</p:attrName>
                                        </p:attrNameLst>
                                      </p:cBhvr>
                                      <p:to>
                                        <p:strVal val="visible"/>
                                      </p:to>
                                    </p:set>
                                    <p:animEffect transition="in" filter="fade">
                                      <p:cBhvr>
                                        <p:cTn id="13" dur="500"/>
                                        <p:tgtEl>
                                          <p:spTgt spid="1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Effect transition="in" filter="fade">
                                      <p:cBhvr>
                                        <p:cTn id="18" dur="500"/>
                                        <p:tgtEl>
                                          <p:spTgt spid="156"/>
                                        </p:tgtEl>
                                      </p:cBhvr>
                                    </p:animEffect>
                                  </p:childTnLst>
                                </p:cTn>
                              </p:par>
                              <p:par>
                                <p:cTn id="19" presetID="10" presetClass="entr" presetSubtype="0" fill="hold" nodeType="with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500"/>
                                        <p:tgtEl>
                                          <p:spTgt spid="1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4"/>
                                        </p:tgtEl>
                                        <p:attrNameLst>
                                          <p:attrName>style.visibility</p:attrName>
                                        </p:attrNameLst>
                                      </p:cBhvr>
                                      <p:to>
                                        <p:strVal val="visible"/>
                                      </p:to>
                                    </p:set>
                                    <p:animEffect transition="in" filter="fade">
                                      <p:cBhvr>
                                        <p:cTn id="24"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5"/>
          <p:cNvSpPr txBox="1">
            <a:spLocks noGrp="1"/>
          </p:cNvSpPr>
          <p:nvPr>
            <p:ph type="title"/>
          </p:nvPr>
        </p:nvSpPr>
        <p:spPr>
          <a:xfrm>
            <a:off x="311700" y="282725"/>
            <a:ext cx="8542200" cy="85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Methods - Implementation</a:t>
            </a:r>
            <a:endParaRPr dirty="0"/>
          </a:p>
        </p:txBody>
      </p:sp>
      <p:sp>
        <p:nvSpPr>
          <p:cNvPr id="168" name="Google Shape;168;p35"/>
          <p:cNvSpPr txBox="1"/>
          <p:nvPr/>
        </p:nvSpPr>
        <p:spPr>
          <a:xfrm>
            <a:off x="311700" y="1609096"/>
            <a:ext cx="4929900" cy="27468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2100" b="1" dirty="0">
                <a:solidFill>
                  <a:srgbClr val="F56D21"/>
                </a:solidFill>
                <a:latin typeface="Gill Sans MT" panose="020B0502020104020203" pitchFamily="34" charset="0"/>
                <a:ea typeface="Avenir"/>
                <a:cs typeface="Avenir"/>
                <a:sym typeface="Avenir"/>
              </a:rPr>
              <a:t>April 2019 - June 2023</a:t>
            </a:r>
            <a:endParaRPr sz="2100" b="1" dirty="0">
              <a:solidFill>
                <a:srgbClr val="F56D21"/>
              </a:solidFill>
              <a:latin typeface="Gill Sans MT" panose="020B0502020104020203" pitchFamily="34" charset="0"/>
              <a:ea typeface="Avenir"/>
              <a:cs typeface="Avenir"/>
              <a:sym typeface="Avenir"/>
            </a:endParaRPr>
          </a:p>
          <a:p>
            <a:pPr marL="0" lvl="0" indent="0" algn="l" rtl="0">
              <a:lnSpc>
                <a:spcPct val="115000"/>
              </a:lnSpc>
              <a:spcBef>
                <a:spcPts val="600"/>
              </a:spcBef>
              <a:spcAft>
                <a:spcPts val="0"/>
              </a:spcAft>
              <a:buNone/>
            </a:pPr>
            <a:r>
              <a:rPr lang="en" sz="2100" b="1" dirty="0">
                <a:solidFill>
                  <a:srgbClr val="F56D21"/>
                </a:solidFill>
                <a:latin typeface="Gill Sans MT" panose="020B0502020104020203" pitchFamily="34" charset="0"/>
                <a:ea typeface="Avenir"/>
                <a:cs typeface="Avenir"/>
                <a:sym typeface="Avenir"/>
              </a:rPr>
              <a:t>   3 Implementation Rounds</a:t>
            </a:r>
            <a:r>
              <a:rPr lang="en" sz="2000" b="1" dirty="0">
                <a:solidFill>
                  <a:srgbClr val="F56D21"/>
                </a:solidFill>
                <a:latin typeface="Gill Sans MT" panose="020B0502020104020203" pitchFamily="34" charset="0"/>
                <a:ea typeface="Avenir"/>
                <a:cs typeface="Avenir"/>
                <a:sym typeface="Avenir"/>
              </a:rPr>
              <a:t>:</a:t>
            </a:r>
            <a:endParaRPr sz="2000" b="1" dirty="0">
              <a:solidFill>
                <a:srgbClr val="F56D21"/>
              </a:solidFill>
              <a:latin typeface="Gill Sans MT" panose="020B0502020104020203" pitchFamily="34" charset="0"/>
              <a:ea typeface="Avenir"/>
              <a:cs typeface="Avenir"/>
              <a:sym typeface="Avenir"/>
            </a:endParaRPr>
          </a:p>
          <a:p>
            <a:pPr marL="457200" lvl="0" indent="-336550" algn="l" rtl="0">
              <a:lnSpc>
                <a:spcPct val="115000"/>
              </a:lnSpc>
              <a:spcBef>
                <a:spcPts val="600"/>
              </a:spcBef>
              <a:spcAft>
                <a:spcPts val="0"/>
              </a:spcAft>
              <a:buClr>
                <a:srgbClr val="5B5B5B"/>
              </a:buClr>
              <a:buSzPts val="1700"/>
              <a:buFont typeface="Avenir"/>
              <a:buChar char="●"/>
            </a:pPr>
            <a:r>
              <a:rPr lang="en" sz="1700" dirty="0">
                <a:solidFill>
                  <a:srgbClr val="5B5B5B"/>
                </a:solidFill>
                <a:latin typeface="Gill Sans MT" panose="020B0502020104020203" pitchFamily="34" charset="0"/>
                <a:ea typeface="Avenir"/>
                <a:cs typeface="Avenir"/>
                <a:sym typeface="Avenir"/>
              </a:rPr>
              <a:t>Round 1: April 2019 - September 2020</a:t>
            </a:r>
            <a:endParaRPr sz="1700" dirty="0">
              <a:solidFill>
                <a:srgbClr val="5B5B5B"/>
              </a:solidFill>
              <a:latin typeface="Gill Sans MT" panose="020B0502020104020203" pitchFamily="34" charset="0"/>
              <a:ea typeface="Avenir"/>
              <a:cs typeface="Avenir"/>
              <a:sym typeface="Avenir"/>
            </a:endParaRPr>
          </a:p>
          <a:p>
            <a:pPr marL="457200" lvl="0" indent="-336550" algn="l" rtl="0">
              <a:lnSpc>
                <a:spcPct val="115000"/>
              </a:lnSpc>
              <a:spcBef>
                <a:spcPts val="1000"/>
              </a:spcBef>
              <a:spcAft>
                <a:spcPts val="0"/>
              </a:spcAft>
              <a:buClr>
                <a:srgbClr val="5B5B5B"/>
              </a:buClr>
              <a:buSzPts val="1700"/>
              <a:buFont typeface="Avenir"/>
              <a:buChar char="●"/>
            </a:pPr>
            <a:r>
              <a:rPr lang="en" sz="1700" dirty="0">
                <a:solidFill>
                  <a:srgbClr val="5B5B5B"/>
                </a:solidFill>
                <a:latin typeface="Gill Sans MT" panose="020B0502020104020203" pitchFamily="34" charset="0"/>
                <a:ea typeface="Avenir"/>
                <a:cs typeface="Avenir"/>
                <a:sym typeface="Avenir"/>
              </a:rPr>
              <a:t>Round 2: October 2020 - June 2022</a:t>
            </a:r>
            <a:endParaRPr sz="1700" dirty="0">
              <a:solidFill>
                <a:srgbClr val="5B5B5B"/>
              </a:solidFill>
              <a:latin typeface="Gill Sans MT" panose="020B0502020104020203" pitchFamily="34" charset="0"/>
              <a:ea typeface="Avenir"/>
              <a:cs typeface="Avenir"/>
              <a:sym typeface="Avenir"/>
            </a:endParaRPr>
          </a:p>
          <a:p>
            <a:pPr marL="457200" lvl="0" indent="-336550" algn="l" rtl="0">
              <a:lnSpc>
                <a:spcPct val="115000"/>
              </a:lnSpc>
              <a:spcBef>
                <a:spcPts val="1000"/>
              </a:spcBef>
              <a:spcAft>
                <a:spcPts val="0"/>
              </a:spcAft>
              <a:buClr>
                <a:srgbClr val="5B5B5B"/>
              </a:buClr>
              <a:buSzPts val="1700"/>
              <a:buFont typeface="Avenir"/>
              <a:buChar char="●"/>
            </a:pPr>
            <a:r>
              <a:rPr lang="en" sz="1700" dirty="0">
                <a:solidFill>
                  <a:srgbClr val="5B5B5B"/>
                </a:solidFill>
                <a:latin typeface="Gill Sans MT" panose="020B0502020104020203" pitchFamily="34" charset="0"/>
                <a:ea typeface="Avenir"/>
                <a:cs typeface="Avenir"/>
                <a:sym typeface="Avenir"/>
              </a:rPr>
              <a:t>Round 3: July 2022 - June 2023 (</a:t>
            </a:r>
            <a:r>
              <a:rPr lang="en" sz="1700" i="1" dirty="0">
                <a:solidFill>
                  <a:srgbClr val="5B5B5B"/>
                </a:solidFill>
                <a:latin typeface="Gill Sans MT" panose="020B0502020104020203" pitchFamily="34" charset="0"/>
                <a:ea typeface="Avenir"/>
                <a:cs typeface="Avenir"/>
                <a:sym typeface="Avenir"/>
              </a:rPr>
              <a:t>ongoing</a:t>
            </a:r>
            <a:r>
              <a:rPr lang="en" sz="1700" dirty="0">
                <a:solidFill>
                  <a:srgbClr val="5B5B5B"/>
                </a:solidFill>
                <a:latin typeface="Gill Sans MT" panose="020B0502020104020203" pitchFamily="34" charset="0"/>
                <a:ea typeface="Avenir"/>
                <a:cs typeface="Avenir"/>
                <a:sym typeface="Avenir"/>
              </a:rPr>
              <a:t>)</a:t>
            </a:r>
            <a:endParaRPr sz="1700" dirty="0">
              <a:solidFill>
                <a:srgbClr val="5B5B5B"/>
              </a:solidFill>
              <a:latin typeface="Gill Sans MT" panose="020B0502020104020203" pitchFamily="34" charset="0"/>
              <a:ea typeface="Avenir"/>
              <a:cs typeface="Avenir"/>
              <a:sym typeface="Avenir"/>
            </a:endParaRPr>
          </a:p>
          <a:p>
            <a:pPr marL="914400" lvl="1" indent="-336550" algn="l" rtl="0">
              <a:lnSpc>
                <a:spcPct val="115000"/>
              </a:lnSpc>
              <a:spcBef>
                <a:spcPts val="1000"/>
              </a:spcBef>
              <a:spcAft>
                <a:spcPts val="0"/>
              </a:spcAft>
              <a:buClr>
                <a:srgbClr val="5B5B5B"/>
              </a:buClr>
              <a:buSzPts val="1700"/>
              <a:buFont typeface="Avenir"/>
              <a:buChar char="○"/>
            </a:pPr>
            <a:r>
              <a:rPr lang="en" sz="1700" i="1" dirty="0">
                <a:solidFill>
                  <a:srgbClr val="5B5B5B"/>
                </a:solidFill>
                <a:latin typeface="Gill Sans MT" panose="020B0502020104020203" pitchFamily="34" charset="0"/>
                <a:ea typeface="Avenir"/>
                <a:cs typeface="Avenir"/>
                <a:sym typeface="Avenir"/>
              </a:rPr>
              <a:t>Programs funded through June 2024</a:t>
            </a:r>
            <a:endParaRPr sz="1700" dirty="0">
              <a:solidFill>
                <a:srgbClr val="5B5B5B"/>
              </a:solidFill>
              <a:latin typeface="Gill Sans MT" panose="020B0502020104020203" pitchFamily="34" charset="0"/>
              <a:ea typeface="Avenir"/>
              <a:cs typeface="Avenir"/>
              <a:sym typeface="Avenir"/>
            </a:endParaRPr>
          </a:p>
        </p:txBody>
      </p:sp>
      <p:pic>
        <p:nvPicPr>
          <p:cNvPr id="169" name="Google Shape;169;p35"/>
          <p:cNvPicPr preferRelativeResize="0"/>
          <p:nvPr/>
        </p:nvPicPr>
        <p:blipFill rotWithShape="1">
          <a:blip r:embed="rId3">
            <a:alphaModFix/>
          </a:blip>
          <a:srcRect l="28984" t="12962" r="23138" b="13594"/>
          <a:stretch/>
        </p:blipFill>
        <p:spPr>
          <a:xfrm>
            <a:off x="5241600" y="1537175"/>
            <a:ext cx="3565800" cy="3076801"/>
          </a:xfrm>
          <a:prstGeom prst="rect">
            <a:avLst/>
          </a:prstGeom>
          <a:noFill/>
          <a:ln>
            <a:noFill/>
          </a:ln>
          <a:effectLst>
            <a:outerShdw blurRad="57150" dist="57150" dir="30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CA Bridge Theme 4.20.2020">
  <a:themeElements>
    <a:clrScheme name="BRIDGE THEME USE">
      <a:dk1>
        <a:srgbClr val="00346D"/>
      </a:dk1>
      <a:lt1>
        <a:srgbClr val="FFFFFF"/>
      </a:lt1>
      <a:dk2>
        <a:srgbClr val="00828A"/>
      </a:dk2>
      <a:lt2>
        <a:srgbClr val="4E8FC9"/>
      </a:lt2>
      <a:accent1>
        <a:srgbClr val="8D64AA"/>
      </a:accent1>
      <a:accent2>
        <a:srgbClr val="4D2083"/>
      </a:accent2>
      <a:accent3>
        <a:srgbClr val="9E0048"/>
      </a:accent3>
      <a:accent4>
        <a:srgbClr val="F56D20"/>
      </a:accent4>
      <a:accent5>
        <a:srgbClr val="666666"/>
      </a:accent5>
      <a:accent6>
        <a:srgbClr val="B7B7B7"/>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 Bridge Theme 4.20.2020">
  <a:themeElements>
    <a:clrScheme name="Simple Light">
      <a:dk1>
        <a:srgbClr val="456B7A"/>
      </a:dk1>
      <a:lt1>
        <a:srgbClr val="FFFFFF"/>
      </a:lt1>
      <a:dk2>
        <a:srgbClr val="666666"/>
      </a:dk2>
      <a:lt2>
        <a:srgbClr val="D17638"/>
      </a:lt2>
      <a:accent1>
        <a:srgbClr val="456B7A"/>
      </a:accent1>
      <a:accent2>
        <a:srgbClr val="D17638"/>
      </a:accent2>
      <a:accent3>
        <a:srgbClr val="7DA2B7"/>
      </a:accent3>
      <a:accent4>
        <a:srgbClr val="F3F3F3"/>
      </a:accent4>
      <a:accent5>
        <a:srgbClr val="666666"/>
      </a:accent5>
      <a:accent6>
        <a:srgbClr val="B7B7B7"/>
      </a:accent6>
      <a:hlink>
        <a:srgbClr val="4A86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1320</Words>
  <Application>Microsoft Office PowerPoint</Application>
  <PresentationFormat>On-screen Show (16:9)</PresentationFormat>
  <Paragraphs>142</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Avenir</vt:lpstr>
      <vt:lpstr>Calibri</vt:lpstr>
      <vt:lpstr>ff-quadraat-web-pro</vt:lpstr>
      <vt:lpstr>Gill Sans MT</vt:lpstr>
      <vt:lpstr>Arial</vt:lpstr>
      <vt:lpstr>Century Gothic</vt:lpstr>
      <vt:lpstr>Roboto</vt:lpstr>
      <vt:lpstr>Trebuchet MS</vt:lpstr>
      <vt:lpstr>CA Bridge Theme 4.20.2020</vt:lpstr>
      <vt:lpstr>CA Bridge Theme 4.20.2020</vt:lpstr>
      <vt:lpstr>Bridging to Better Substance Use Treatment Scaling Emergency Department Opioid Use Disorder Treatment Across California, 2019-2023   </vt:lpstr>
      <vt:lpstr>PowerPoint Presentation</vt:lpstr>
      <vt:lpstr>PowerPoint Presentation</vt:lpstr>
      <vt:lpstr>PowerPoint Presentation</vt:lpstr>
      <vt:lpstr>PowerPoint Presentation</vt:lpstr>
      <vt:lpstr>Treatment Access </vt:lpstr>
      <vt:lpstr>CA Bridge Goal</vt:lpstr>
      <vt:lpstr>PowerPoint Presentation</vt:lpstr>
      <vt:lpstr>Methods - Implementation</vt:lpstr>
      <vt:lpstr>Methods - Implementation</vt:lpstr>
      <vt:lpstr>Methods - Analysis</vt:lpstr>
      <vt:lpstr>CA Bridge Reporting Hospitals</vt:lpstr>
      <vt:lpstr>CA Bridge  reporting hospitals  and services by funding round:  April 2019 to June 2023</vt:lpstr>
      <vt:lpstr>Changes in ED OUD Care</vt:lpstr>
      <vt:lpstr>Equity &amp; Treatment </vt:lpstr>
      <vt:lpstr>Effectiveness of  Substance Use Navigation  for Emergency Department Patients with Substance Use Disorders: </vt:lpstr>
      <vt:lpstr>Conclusion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to Better Substance Use Treatment: Scaling Emergency Department Opioid Use Disorder Treatment Across California, 2019-2023</dc:title>
  <dc:creator>Rental End User</dc:creator>
  <cp:lastModifiedBy>Rental End User</cp:lastModifiedBy>
  <cp:revision>3</cp:revision>
  <dcterms:modified xsi:type="dcterms:W3CDTF">2023-11-04T12:21:00Z</dcterms:modified>
</cp:coreProperties>
</file>