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0"/>
  </p:notesMasterIdLst>
  <p:sldIdLst>
    <p:sldId id="256" r:id="rId3"/>
    <p:sldId id="257" r:id="rId4"/>
    <p:sldId id="258" r:id="rId5"/>
    <p:sldId id="260" r:id="rId6"/>
    <p:sldId id="259" r:id="rId7"/>
    <p:sldId id="261" r:id="rId8"/>
    <p:sldId id="272" r:id="rId9"/>
    <p:sldId id="271" r:id="rId10"/>
    <p:sldId id="262" r:id="rId11"/>
    <p:sldId id="263" r:id="rId12"/>
    <p:sldId id="275" r:id="rId13"/>
    <p:sldId id="265" r:id="rId14"/>
    <p:sldId id="266" r:id="rId15"/>
    <p:sldId id="268" r:id="rId16"/>
    <p:sldId id="273" r:id="rId17"/>
    <p:sldId id="274" r:id="rId18"/>
    <p:sldId id="276" r:id="rId19"/>
  </p:sldIdLst>
  <p:sldSz cx="9144000" cy="5143500" type="screen16x9"/>
  <p:notesSz cx="6858000" cy="9144000"/>
  <p:embeddedFontLst>
    <p:embeddedFont>
      <p:font typeface="Helvetica Neue"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Luo"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BF35AE-D86B-4C77-941D-D81863328EA3}">
  <a:tblStyle styleId="{84BF35AE-D86B-4C77-941D-D81863328EA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8"/>
    <p:restoredTop sz="93658"/>
  </p:normalViewPr>
  <p:slideViewPr>
    <p:cSldViewPr snapToGrid="0">
      <p:cViewPr varScale="1">
        <p:scale>
          <a:sx n="107" d="100"/>
          <a:sy n="107" d="100"/>
        </p:scale>
        <p:origin x="466"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7d28dae31b_2_3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7d28dae31b_2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491a53331f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Looking at measures of ED interventions, we can see that there was no significant difference in time to first buprenorphine administration, though in both cases and controls, this time was quite long, well above the 2hr washout window specified in the treatment pathway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That said, the pre-</a:t>
            </a:r>
            <a:r>
              <a:rPr lang="en-US" dirty="0" err="1"/>
              <a:t>bupe</a:t>
            </a:r>
            <a:r>
              <a:rPr lang="en-US" dirty="0"/>
              <a:t> COWS score was still well within the range of mild opioid withdrawal (&lt;12), though it should be noted that this data wasn't available in all charts.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only statistically significant difference across these </a:t>
            </a:r>
            <a:r>
              <a:rPr lang="en-US" dirty="0" err="1"/>
              <a:t>mesaures</a:t>
            </a:r>
            <a:r>
              <a:rPr lang="en-US" dirty="0"/>
              <a:t> was the first dose of buprenorphine, which, at 4.8 and 5.8, wasn't clinically significant.</a:t>
            </a:r>
          </a:p>
        </p:txBody>
      </p:sp>
      <p:sp>
        <p:nvSpPr>
          <p:cNvPr id="342" name="Google Shape;342;g2491a53331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491a53331f_0_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So, seeing that there weren’t clinically significant differences in ED treatment, we can move on to looking at differences across primary and secondary outcomes. </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Looking at the p values from our logistic regression, we can see that there wasn’t a statistically significant difference across either of our primary outcomes. A small number of both cases and controls experienced precipitated withdrawal, and even fewer had adverse events to buprenorphine. All three events, on physician review, were categorized as hospital admissions due to effects associated with buprenorphine.</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The only significant difference across secondary outcomes was in medical admissions to the hospital. </a:t>
            </a:r>
            <a:r>
              <a:rPr lang="en-US" sz="1200" dirty="0">
                <a:solidFill>
                  <a:schemeClr val="dk1"/>
                </a:solidFill>
              </a:rPr>
              <a:t>Again, the physicians who reviewed these charts found that only three total were associated with buprenorphine use. It seemed to us that this difference was due to the fact that our cases came in almost exclusively due to overdose, while our controls presented to the ED for a whole litany of reasons, some of which – like abscess management – would by course require admission.</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Hypoxia approached significance, though the interpretation of this is difficult given that many of the cases had comorbid COPD.</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Otherwise, all other secondary outcomes didn't reach the threshold for significance.</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Logit: Sex, time of first buprenorphine administration, and dose of first buprenorphine administration were included as potential covariates in the adjusted model</a:t>
            </a:r>
            <a:endParaRPr dirty="0"/>
          </a:p>
        </p:txBody>
      </p:sp>
      <p:sp>
        <p:nvSpPr>
          <p:cNvPr id="353" name="Google Shape;353;g2491a53331f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45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491a53331f_0_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were three major limitations to the research.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first surrounds generalizability...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second acknowledges the difficulties of working with limited data availability. Work in the ED can be hectic, not everything is always documented, including COWS scores and other indications of precipitated withdrawal. Additionally, we didn't have fentanyl testing on our </a:t>
            </a:r>
            <a:r>
              <a:rPr lang="en-US" dirty="0" err="1"/>
              <a:t>UTox</a:t>
            </a:r>
            <a:r>
              <a:rPr lang="en-US" dirty="0"/>
              <a:t> at the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Finally, and perhaps most significantly, our desire to study the interaction of naloxone and buprenorphine in a clinical setting may have been disrupted by the difference between the long average time to first buprenorphine of this study, and naloxone's relatively short half life</a:t>
            </a:r>
            <a:endParaRPr dirty="0"/>
          </a:p>
        </p:txBody>
      </p:sp>
      <p:sp>
        <p:nvSpPr>
          <p:cNvPr id="367" name="Google Shape;367;g2491a53331f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7db755feb8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that said, this is still the largest study that we know of looking at post-reversal treatment with buprenorphine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results found no statistically significant differences between rates </a:t>
            </a:r>
            <a:r>
              <a:rPr lang="en-US" dirty="0" err="1"/>
              <a:t>ofprecipitated</a:t>
            </a:r>
            <a:r>
              <a:rPr lang="en-US" dirty="0"/>
              <a:t> withdrawal or other adverse outcomes between folks who received buprenorphine after naloxone, and those who got </a:t>
            </a:r>
            <a:r>
              <a:rPr lang="en-US" dirty="0" err="1"/>
              <a:t>bupe</a:t>
            </a:r>
            <a:r>
              <a:rPr lang="en-US" dirty="0"/>
              <a:t> alone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Larger prospective trials are still, of course, needed to build a larger evidence base around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That said, with the relatively low risk of precipitated withdrawal, as well as the potential for massive benefits in long-term mortality, we hope providers will consider the thoughtful use of buprenorphine for ED patients who have experienced a non-fatal overdose.</a:t>
            </a:r>
            <a:endParaRPr dirty="0"/>
          </a:p>
        </p:txBody>
      </p:sp>
      <p:sp>
        <p:nvSpPr>
          <p:cNvPr id="375" name="Google Shape;375;g27db755feb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7d28dae31b_2_4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27d28dae31b_2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491a53331f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Starting with participant characteristics, we can see that our study included 37 cases and 37 matched controls. Out of 85 initial participants, 11 cases were of people receiving naloxone in the ED were not included because they didn’t receive buprenorphine afterwards.</a:t>
            </a:r>
            <a:endParaRPr/>
          </a:p>
          <a:p>
            <a:pPr marL="0" lvl="0" indent="0" algn="l" rtl="0">
              <a:spcBef>
                <a:spcPts val="0"/>
              </a:spcBef>
              <a:spcAft>
                <a:spcPts val="0"/>
              </a:spcAft>
              <a:buNone/>
            </a:pPr>
            <a:endParaRPr/>
          </a:p>
          <a:p>
            <a:pPr marL="0" lvl="0" indent="0" algn="l" rtl="0">
              <a:spcBef>
                <a:spcPts val="0"/>
              </a:spcBef>
              <a:spcAft>
                <a:spcPts val="0"/>
              </a:spcAft>
              <a:buNone/>
            </a:pPr>
            <a:r>
              <a:rPr lang="en"/>
              <a:t>A few points about the sample: [statistics]</a:t>
            </a:r>
            <a:endParaRPr/>
          </a:p>
          <a:p>
            <a:pPr marL="0" lvl="0" indent="0" algn="l" rtl="0">
              <a:spcBef>
                <a:spcPts val="0"/>
              </a:spcBef>
              <a:spcAft>
                <a:spcPts val="0"/>
              </a:spcAft>
              <a:buNone/>
            </a:pPr>
            <a:endParaRPr/>
          </a:p>
          <a:p>
            <a:pPr marL="0" lvl="0" indent="0" algn="l" rtl="0">
              <a:spcBef>
                <a:spcPts val="0"/>
              </a:spcBef>
              <a:spcAft>
                <a:spcPts val="0"/>
              </a:spcAft>
              <a:buNone/>
            </a:pPr>
            <a:r>
              <a:rPr lang="en"/>
              <a:t>Verbalize the difference between case and control please!</a:t>
            </a:r>
            <a:endParaRPr/>
          </a:p>
          <a:p>
            <a:pPr marL="0" lvl="0" indent="0" algn="l" rtl="0">
              <a:spcBef>
                <a:spcPts val="0"/>
              </a:spcBef>
              <a:spcAft>
                <a:spcPts val="0"/>
              </a:spcAft>
              <a:buNone/>
            </a:pPr>
            <a:endParaRPr/>
          </a:p>
          <a:p>
            <a:pPr marL="0" lvl="0" indent="0" algn="l" rtl="0">
              <a:spcBef>
                <a:spcPts val="0"/>
              </a:spcBef>
              <a:spcAft>
                <a:spcPts val="0"/>
              </a:spcAft>
              <a:buNone/>
            </a:pPr>
            <a:r>
              <a:rPr lang="en"/>
              <a:t>Exclusion criteria: </a:t>
            </a:r>
            <a:r>
              <a:rPr lang="en" sz="1200">
                <a:solidFill>
                  <a:schemeClr val="dk1"/>
                </a:solidFill>
              </a:rPr>
              <a:t>Eleven cases were excluded because buprenorphine was not administered in the ED.</a:t>
            </a:r>
            <a:endParaRPr/>
          </a:p>
        </p:txBody>
      </p:sp>
      <p:sp>
        <p:nvSpPr>
          <p:cNvPr id="324" name="Google Shape;324;g2491a53331f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3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491a53331f_0_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Looking at differences in care received in the ED, we saw a statistically significant difference only in the quantity of the first buprenorphine given [amount], which isn’t terribly clinically significant</a:t>
            </a:r>
            <a:endParaRPr/>
          </a:p>
          <a:p>
            <a:pPr marL="0" lvl="0" indent="0" algn="l" rtl="0">
              <a:spcBef>
                <a:spcPts val="0"/>
              </a:spcBef>
              <a:spcAft>
                <a:spcPts val="0"/>
              </a:spcAft>
              <a:buNone/>
            </a:pPr>
            <a:endParaRPr/>
          </a:p>
          <a:p>
            <a:pPr marL="0" lvl="0" indent="0" algn="l" rtl="0">
              <a:spcBef>
                <a:spcPts val="0"/>
              </a:spcBef>
              <a:spcAft>
                <a:spcPts val="0"/>
              </a:spcAft>
              <a:buNone/>
            </a:pPr>
            <a:r>
              <a:rPr lang="en"/>
              <a:t>For both groups, the time to first buprenorphine administration was quite long – longer than the 2hr washout period specified in the clinical pathway. That said, the average pre-buprenorphine COWs score was still within the range of mild withdrawal (&lt;12), though it’s worth noting that heterogeneity in documenting practices meant that only 55% of the sample had pre-bupe COWS scores documented, and 38% had post-bupe COWS in their chart.</a:t>
            </a:r>
            <a:endParaRPr/>
          </a:p>
        </p:txBody>
      </p:sp>
      <p:sp>
        <p:nvSpPr>
          <p:cNvPr id="342" name="Google Shape;342;g2491a53331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507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491a53331f_0_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So, seeing that there weren’t clinically significant differences in ED treatment, we can move on to looking at differences across primary and secondary outcomes.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Looking at the p values from our logistic regression, we can see that there wasn’t a statistically significant difference across either of our primary outcomes. A small number of both cases and controls experienced precipitated withdrawal, and even fewer had adverse events to buprenorphine,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 only significant difference across secondary outcomes was in medical admissions to the hospital. During analysis, the two physicians assigned to review charts determined that…[?]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Hypoxia approached significance, though it was difficult to tell from charts whether this could be due to concommitant COPD among a number of the cases.</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All three of the other adverse outcomes were hospital admissions that were determined to be secondary to administration of buprenorphine and subsequent precipitated withdrawal.</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Logit: Sex, time of first buprenorphine administration, and dose of first buprenorphine administration were included as potential covariates in the adjusted model</a:t>
            </a:r>
            <a:endParaRPr/>
          </a:p>
        </p:txBody>
      </p:sp>
      <p:sp>
        <p:nvSpPr>
          <p:cNvPr id="353" name="Google Shape;353;g2491a53331f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68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d28dae31b_2_3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 to my collaborators…</a:t>
            </a:r>
            <a:endParaRPr/>
          </a:p>
        </p:txBody>
      </p:sp>
      <p:sp>
        <p:nvSpPr>
          <p:cNvPr id="248" name="Google Shape;248;g27d28dae31b_2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96dd97010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96dd97010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We know that mortality rates are high in the year after a non-fatal OD, with some studies putting it as a 5.5% risk of one year mortality</a:t>
            </a:r>
            <a:endParaRPr dirty="0"/>
          </a:p>
          <a:p>
            <a:pPr marL="171450" lvl="0" indent="-171450" algn="l" rtl="0">
              <a:spcBef>
                <a:spcPts val="0"/>
              </a:spcBef>
              <a:spcAft>
                <a:spcPts val="0"/>
              </a:spcAft>
              <a:buFontTx/>
              <a:buChar char="-"/>
            </a:pPr>
            <a:r>
              <a:rPr lang="en" dirty="0"/>
              <a:t>As a leading source of care for people who’ve experienced such O</a:t>
            </a:r>
            <a:r>
              <a:rPr lang="en-US" dirty="0"/>
              <a:t>Ds</a:t>
            </a:r>
            <a:r>
              <a:rPr lang="en" dirty="0"/>
              <a:t>, the emergency dept is a useful place to initiate treatment</a:t>
            </a:r>
          </a:p>
          <a:p>
            <a:pPr marL="171450" lvl="0" indent="-171450" algn="l" rtl="0">
              <a:spcBef>
                <a:spcPts val="0"/>
              </a:spcBef>
              <a:spcAft>
                <a:spcPts val="0"/>
              </a:spcAft>
              <a:buFontTx/>
              <a:buChar char="-"/>
            </a:pPr>
            <a:r>
              <a:rPr lang="en" dirty="0"/>
              <a:t>One study showed that patients started on buprenorphine in the ED have a 211% higher 30d retention rate than patients who were simply referred out to treatment</a:t>
            </a:r>
          </a:p>
          <a:p>
            <a:pPr marL="171450" lvl="0" indent="-171450" algn="l" rtl="0">
              <a:spcBef>
                <a:spcPts val="0"/>
              </a:spcBef>
              <a:spcAft>
                <a:spcPts val="0"/>
              </a:spcAft>
              <a:buFontTx/>
              <a:buChar char="-"/>
            </a:pPr>
            <a:r>
              <a:rPr lang="en" dirty="0"/>
              <a:t>However, 2020 data from MA showed that actual induction of OAT in the year following an overdose is around 1 in 3, far lower than we’d like</a:t>
            </a:r>
          </a:p>
          <a:p>
            <a:pPr marL="171450" lvl="0" indent="-171450" algn="l" rtl="0">
              <a:spcBef>
                <a:spcPts val="0"/>
              </a:spcBef>
              <a:spcAft>
                <a:spcPts val="0"/>
              </a:spcAft>
              <a:buFontTx/>
              <a:buChar char="-"/>
            </a:pPr>
            <a:r>
              <a:rPr lang="en" dirty="0"/>
              <a:t>One potential barrier to buprenorphine induction after an overdose is the theoretical concern for precipitated withdrawal.</a:t>
            </a:r>
          </a:p>
          <a:p>
            <a:pPr marL="171450" lvl="0" indent="-171450" algn="l" rtl="0">
              <a:spcBef>
                <a:spcPts val="0"/>
              </a:spcBef>
              <a:spcAft>
                <a:spcPts val="0"/>
              </a:spcAft>
              <a:buFontTx/>
              <a:buChar char="-"/>
            </a:pPr>
            <a:r>
              <a:rPr lang="en" dirty="0"/>
              <a:t>Buprenorphine can be used to treat the withdrawal precipitated by naloxone, but its strong affinity for the mu receptor also creates a theoretical risk that it could deepen the withdrawal that one experiences</a:t>
            </a:r>
            <a:endParaRPr lang="en-US" dirty="0"/>
          </a:p>
          <a:p>
            <a:pPr marL="171450" lvl="0" indent="-171450" algn="l" rtl="0">
              <a:spcBef>
                <a:spcPts val="0"/>
              </a:spcBef>
              <a:spcAft>
                <a:spcPts val="0"/>
              </a:spcAft>
              <a:buFontTx/>
              <a:buChar char="-"/>
            </a:pPr>
            <a:r>
              <a:rPr lang="en-US" dirty="0"/>
              <a:t>Outside of case studies, there isn’t a lot of strong research looking into the actual risk of this phenomenon, and in the absence of data, current ED practice guidelines don’t have much to say</a:t>
            </a:r>
          </a:p>
          <a:p>
            <a:pPr marL="0" lvl="0" indent="0" algn="l" rtl="0">
              <a:spcBef>
                <a:spcPts val="0"/>
              </a:spcBef>
              <a:spcAft>
                <a:spcPts val="0"/>
              </a:spcAft>
              <a:buNone/>
            </a:pPr>
            <a:r>
              <a:rPr lang="en" dirty="0"/>
              <a:t>- This study seeks to investigate the clinical risk of precipitated withdrawal in cases of buprenorphine administration after receiving naloxone, with the hopes of broadening its use in such cases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NB: Study 2 based on 78% vs. 37% treatment retention in RCT of &gt;100pts in both groups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491a53331f_0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To perform this research, we first had to establish a way to get folks who presented to our ED onto buprenorphine after having received naloxone to reverse an overdose</a:t>
            </a:r>
          </a:p>
          <a:p>
            <a:pPr marL="0" lvl="0" indent="0" algn="l" rtl="0">
              <a:lnSpc>
                <a:spcPct val="115000"/>
              </a:lnSpc>
              <a:spcBef>
                <a:spcPts val="0"/>
              </a:spcBef>
              <a:spcAft>
                <a:spcPts val="0"/>
              </a:spcAft>
              <a:buClr>
                <a:schemeClr val="dk1"/>
              </a:buClr>
              <a:buSzPts val="1100"/>
              <a:buFont typeface="Arial"/>
              <a:buNone/>
            </a:pPr>
            <a:endParaRPr lang="en" dirty="0"/>
          </a:p>
          <a:p>
            <a:pPr marL="0" lvl="0" indent="0" algn="l" rtl="0">
              <a:lnSpc>
                <a:spcPct val="115000"/>
              </a:lnSpc>
              <a:spcBef>
                <a:spcPts val="0"/>
              </a:spcBef>
              <a:spcAft>
                <a:spcPts val="0"/>
              </a:spcAft>
              <a:buClr>
                <a:schemeClr val="dk1"/>
              </a:buClr>
              <a:buSzPts val="1100"/>
              <a:buFont typeface="Arial"/>
              <a:buNone/>
            </a:pPr>
            <a:r>
              <a:rPr lang="en" dirty="0"/>
              <a:t>In the absence of clear guidelines, our ED used available evidence to establish a clinical pathway </a:t>
            </a:r>
            <a:r>
              <a:rPr lang="en-US" dirty="0"/>
              <a:t>to guide clinicians in how and when to use buprenorphine in this setting</a:t>
            </a:r>
            <a:endParaRPr dirty="0"/>
          </a:p>
          <a:p>
            <a:pPr marL="457200" lvl="0" indent="-298450" algn="l" rtl="0">
              <a:lnSpc>
                <a:spcPct val="115000"/>
              </a:lnSpc>
              <a:spcBef>
                <a:spcPts val="0"/>
              </a:spcBef>
              <a:spcAft>
                <a:spcPts val="0"/>
              </a:spcAft>
              <a:buSzPts val="1100"/>
              <a:buChar char="-"/>
            </a:pPr>
            <a:r>
              <a:rPr lang="en" dirty="0"/>
              <a:t>Read through the pathway</a:t>
            </a:r>
            <a:endParaRPr dirty="0"/>
          </a:p>
          <a:p>
            <a:pPr marL="457200" lvl="0" indent="-298450" algn="l" rtl="0">
              <a:lnSpc>
                <a:spcPct val="115000"/>
              </a:lnSpc>
              <a:spcBef>
                <a:spcPts val="0"/>
              </a:spcBef>
              <a:spcAft>
                <a:spcPts val="0"/>
              </a:spcAft>
              <a:buSzPts val="1100"/>
              <a:buChar char="-"/>
            </a:pPr>
            <a:r>
              <a:rPr lang="en" dirty="0"/>
              <a:t>Callout washout period</a:t>
            </a:r>
            <a:endParaRPr dirty="0"/>
          </a:p>
          <a:p>
            <a:pPr marL="457200" lvl="0" indent="-298450" algn="l" rtl="0">
              <a:lnSpc>
                <a:spcPct val="115000"/>
              </a:lnSpc>
              <a:spcBef>
                <a:spcPts val="0"/>
              </a:spcBef>
              <a:spcAft>
                <a:spcPts val="0"/>
              </a:spcAft>
              <a:buSzPts val="1100"/>
              <a:buChar char="-"/>
            </a:pPr>
            <a:r>
              <a:rPr lang="en" dirty="0"/>
              <a:t>Also note that whether </a:t>
            </a:r>
            <a:r>
              <a:rPr lang="en" dirty="0" err="1"/>
              <a:t>bupe</a:t>
            </a:r>
            <a:r>
              <a:rPr lang="en" dirty="0"/>
              <a:t> was used was still up to individual discretion / practices of clinician</a:t>
            </a:r>
            <a:endParaRPr dirty="0"/>
          </a:p>
        </p:txBody>
      </p:sp>
      <p:sp>
        <p:nvSpPr>
          <p:cNvPr id="290" name="Google Shape;290;g2491a53331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4c47790b3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4c47790b3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protocol was put in place in an adult emergency dept in an urban academic medical center.</a:t>
            </a:r>
          </a:p>
          <a:p>
            <a:pPr marL="0" lvl="0" indent="0" algn="l" rtl="0">
              <a:spcBef>
                <a:spcPts val="0"/>
              </a:spcBef>
              <a:spcAft>
                <a:spcPts val="0"/>
              </a:spcAft>
              <a:buNone/>
            </a:pPr>
            <a:r>
              <a:rPr lang="en" dirty="0"/>
              <a:t> </a:t>
            </a:r>
          </a:p>
          <a:p>
            <a:pPr marL="0" lvl="0" indent="0" algn="l" rtl="0">
              <a:spcBef>
                <a:spcPts val="0"/>
              </a:spcBef>
              <a:spcAft>
                <a:spcPts val="0"/>
              </a:spcAft>
              <a:buNone/>
            </a:pPr>
            <a:r>
              <a:rPr lang="en" dirty="0"/>
              <a:t>Matching by ED arrival date/time to indirectly account for changes in local drug supply; propensity scores used to best match cases to controls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Any attempts to match for medical comorbidities, etc.? If not, why not?</a:t>
            </a:r>
          </a:p>
          <a:p>
            <a:pPr marL="0" lvl="0" indent="0" algn="l" rtl="0">
              <a:spcBef>
                <a:spcPts val="0"/>
              </a:spcBef>
              <a:spcAft>
                <a:spcPts val="0"/>
              </a:spcAft>
              <a:buNone/>
            </a:pPr>
            <a:endParaRPr lang="en" dirty="0"/>
          </a:p>
          <a:p>
            <a:pPr lvl="1" indent="-342900">
              <a:spcBef>
                <a:spcPts val="0"/>
              </a:spcBef>
              <a:buClr>
                <a:srgbClr val="000000"/>
              </a:buClr>
              <a:buSzPts val="1800"/>
              <a:buChar char="●"/>
            </a:pPr>
            <a:r>
              <a:rPr lang="en-US" sz="1800" b="1" dirty="0">
                <a:solidFill>
                  <a:srgbClr val="000000"/>
                </a:solidFill>
              </a:rPr>
              <a:t>Cases: </a:t>
            </a:r>
            <a:r>
              <a:rPr lang="en-US" sz="1800" dirty="0">
                <a:solidFill>
                  <a:srgbClr val="000000"/>
                </a:solidFill>
              </a:rPr>
              <a:t>Received buprenorphine in ED </a:t>
            </a:r>
            <a:r>
              <a:rPr lang="en-US" sz="1800" u="sng" dirty="0">
                <a:solidFill>
                  <a:srgbClr val="000000"/>
                </a:solidFill>
              </a:rPr>
              <a:t>after</a:t>
            </a:r>
            <a:r>
              <a:rPr lang="en-US" sz="1800" dirty="0">
                <a:solidFill>
                  <a:srgbClr val="000000"/>
                </a:solidFill>
              </a:rPr>
              <a:t> administration of naloxone in prehospital or ED setting</a:t>
            </a:r>
          </a:p>
          <a:p>
            <a:pPr lvl="1" indent="-342900">
              <a:spcBef>
                <a:spcPts val="0"/>
              </a:spcBef>
              <a:buClr>
                <a:srgbClr val="000000"/>
              </a:buClr>
              <a:buSzPts val="1800"/>
              <a:buChar char="●"/>
            </a:pPr>
            <a:r>
              <a:rPr lang="en-US" sz="1800" b="1" dirty="0">
                <a:solidFill>
                  <a:srgbClr val="000000"/>
                </a:solidFill>
              </a:rPr>
              <a:t>Controls: </a:t>
            </a:r>
            <a:r>
              <a:rPr lang="en-US" sz="1800" dirty="0">
                <a:solidFill>
                  <a:srgbClr val="000000"/>
                </a:solidFill>
              </a:rPr>
              <a:t>Received buprenorphine in ED </a:t>
            </a:r>
            <a:r>
              <a:rPr lang="en-US" sz="1800" u="sng" dirty="0">
                <a:solidFill>
                  <a:srgbClr val="000000"/>
                </a:solidFill>
              </a:rPr>
              <a:t>without</a:t>
            </a:r>
            <a:r>
              <a:rPr lang="en-US" sz="1800" dirty="0">
                <a:solidFill>
                  <a:srgbClr val="000000"/>
                </a:solidFill>
              </a:rPr>
              <a:t> administration of naloxone</a:t>
            </a:r>
          </a:p>
          <a:p>
            <a:pPr lvl="2" indent="-342900">
              <a:spcBef>
                <a:spcPts val="0"/>
              </a:spcBef>
              <a:buClr>
                <a:srgbClr val="000000"/>
              </a:buClr>
              <a:buSzPts val="1800"/>
              <a:buChar char="●"/>
            </a:pPr>
            <a:r>
              <a:rPr lang="en-US" b="1" dirty="0">
                <a:solidFill>
                  <a:srgbClr val="000000"/>
                </a:solidFill>
              </a:rPr>
              <a:t>Matching </a:t>
            </a:r>
            <a:r>
              <a:rPr lang="en-US" dirty="0">
                <a:solidFill>
                  <a:srgbClr val="000000"/>
                </a:solidFill>
              </a:rPr>
              <a:t>by sex, age, race/ethnicity, ED arrival date and time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491a53331f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compare cases to controls, we looked at a number of primary and secondary outcomes, including: (read)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To gather this data, we had three trained coders conduct chart review looking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Then, using this data, we conducted two sets of analyses</a:t>
            </a:r>
            <a:endParaRPr dirty="0"/>
          </a:p>
        </p:txBody>
      </p:sp>
      <p:sp>
        <p:nvSpPr>
          <p:cNvPr id="311" name="Google Shape;311;g2491a53331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491a53331f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Data was gathered through chart review, looking at provider notes and other data entry forms in the EHR.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Additionally, there was a physician review protocol, in which certain charts – including those that met the primary outcomes described previously – were reviewed in-depth by two physicians board-certified in addiction medicine. This was meant to ensure proper coding, and also to determine if the outcomes – like hospital admission – could be attributed to buprenorphine, or to other </a:t>
            </a:r>
            <a:r>
              <a:rPr lang="en-US" dirty="0" err="1"/>
              <a:t>cuasese</a:t>
            </a:r>
            <a:endParaRPr dirty="0"/>
          </a:p>
        </p:txBody>
      </p:sp>
      <p:sp>
        <p:nvSpPr>
          <p:cNvPr id="311" name="Google Shape;311;g2491a53331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1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491a53331f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Analyses included bivariate analysis comparing outcomes across variables, as well as logistic regressions to see if primary and secondary outcomes varied significantly across cases and controls, including several other covariates</a:t>
            </a:r>
            <a:endParaRPr dirty="0"/>
          </a:p>
        </p:txBody>
      </p:sp>
      <p:sp>
        <p:nvSpPr>
          <p:cNvPr id="311" name="Google Shape;311;g2491a53331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88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491a53331f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Getting into results, our study included 85 initial participants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11 were removed from the sample because they did not receive buprenorphine after getting naloxone in the field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37 cases – who received naloxone, then </a:t>
            </a:r>
            <a:r>
              <a:rPr lang="en-US" dirty="0" err="1"/>
              <a:t>bupe</a:t>
            </a:r>
            <a:r>
              <a:rPr lang="en-US" dirty="0"/>
              <a:t> – were matched to 37 controls who only got </a:t>
            </a:r>
            <a:r>
              <a:rPr lang="en-US" dirty="0" err="1"/>
              <a:t>bupe</a:t>
            </a:r>
            <a:r>
              <a:rPr lang="en-US" dirty="0"/>
              <a:t> in the 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Across groups, there were no significant differences in demographics. Mean age...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Additionally, looking at location of naloxone administration for the cases, we see that the vast majority occurred in the pre-hospital setting</a:t>
            </a:r>
            <a:endParaRPr dirty="0"/>
          </a:p>
        </p:txBody>
      </p:sp>
      <p:sp>
        <p:nvSpPr>
          <p:cNvPr id="324" name="Google Shape;324;g2491a53331f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u="none" strike="noStrike" cap="none">
                <a:solidFill>
                  <a:schemeClr val="lt1"/>
                </a:solidFill>
                <a:latin typeface="Helvetica Neue"/>
                <a:ea typeface="Helvetica Neue"/>
                <a:cs typeface="Helvetica Neue"/>
                <a:sym typeface="Helvetica Neue"/>
              </a:defRPr>
            </a:lvl1pPr>
            <a:lvl2pPr marL="0" lvl="1" indent="0" algn="r">
              <a:spcBef>
                <a:spcPts val="0"/>
              </a:spcBef>
              <a:buNone/>
              <a:defRPr sz="600" b="0" i="0" u="none" strike="noStrike" cap="none">
                <a:solidFill>
                  <a:schemeClr val="lt1"/>
                </a:solidFill>
                <a:latin typeface="Helvetica Neue"/>
                <a:ea typeface="Helvetica Neue"/>
                <a:cs typeface="Helvetica Neue"/>
                <a:sym typeface="Helvetica Neue"/>
              </a:defRPr>
            </a:lvl2pPr>
            <a:lvl3pPr marL="0" lvl="2" indent="0" algn="r">
              <a:spcBef>
                <a:spcPts val="0"/>
              </a:spcBef>
              <a:buNone/>
              <a:defRPr sz="600" b="0" i="0" u="none" strike="noStrike" cap="none">
                <a:solidFill>
                  <a:schemeClr val="lt1"/>
                </a:solidFill>
                <a:latin typeface="Helvetica Neue"/>
                <a:ea typeface="Helvetica Neue"/>
                <a:cs typeface="Helvetica Neue"/>
                <a:sym typeface="Helvetica Neue"/>
              </a:defRPr>
            </a:lvl3pPr>
            <a:lvl4pPr marL="0" lvl="3" indent="0" algn="r">
              <a:spcBef>
                <a:spcPts val="0"/>
              </a:spcBef>
              <a:buNone/>
              <a:defRPr sz="600" b="0" i="0" u="none" strike="noStrike" cap="none">
                <a:solidFill>
                  <a:schemeClr val="lt1"/>
                </a:solidFill>
                <a:latin typeface="Helvetica Neue"/>
                <a:ea typeface="Helvetica Neue"/>
                <a:cs typeface="Helvetica Neue"/>
                <a:sym typeface="Helvetica Neue"/>
              </a:defRPr>
            </a:lvl4pPr>
            <a:lvl5pPr marL="0" lvl="4" indent="0" algn="r">
              <a:spcBef>
                <a:spcPts val="0"/>
              </a:spcBef>
              <a:buNone/>
              <a:defRPr sz="600" b="0" i="0" u="none" strike="noStrike" cap="none">
                <a:solidFill>
                  <a:schemeClr val="lt1"/>
                </a:solidFill>
                <a:latin typeface="Helvetica Neue"/>
                <a:ea typeface="Helvetica Neue"/>
                <a:cs typeface="Helvetica Neue"/>
                <a:sym typeface="Helvetica Neue"/>
              </a:defRPr>
            </a:lvl5pPr>
            <a:lvl6pPr marL="0" lvl="5" indent="0" algn="r">
              <a:spcBef>
                <a:spcPts val="0"/>
              </a:spcBef>
              <a:buNone/>
              <a:defRPr sz="600" b="0" i="0" u="none" strike="noStrike" cap="none">
                <a:solidFill>
                  <a:schemeClr val="lt1"/>
                </a:solidFill>
                <a:latin typeface="Helvetica Neue"/>
                <a:ea typeface="Helvetica Neue"/>
                <a:cs typeface="Helvetica Neue"/>
                <a:sym typeface="Helvetica Neue"/>
              </a:defRPr>
            </a:lvl6pPr>
            <a:lvl7pPr marL="0" lvl="6" indent="0" algn="r">
              <a:spcBef>
                <a:spcPts val="0"/>
              </a:spcBef>
              <a:buNone/>
              <a:defRPr sz="600" b="0" i="0" u="none" strike="noStrike" cap="none">
                <a:solidFill>
                  <a:schemeClr val="lt1"/>
                </a:solidFill>
                <a:latin typeface="Helvetica Neue"/>
                <a:ea typeface="Helvetica Neue"/>
                <a:cs typeface="Helvetica Neue"/>
                <a:sym typeface="Helvetica Neue"/>
              </a:defRPr>
            </a:lvl7pPr>
            <a:lvl8pPr marL="0" lvl="7" indent="0" algn="r">
              <a:spcBef>
                <a:spcPts val="0"/>
              </a:spcBef>
              <a:buNone/>
              <a:defRPr sz="600" b="0" i="0" u="none" strike="noStrike" cap="none">
                <a:solidFill>
                  <a:schemeClr val="lt1"/>
                </a:solidFill>
                <a:latin typeface="Helvetica Neue"/>
                <a:ea typeface="Helvetica Neue"/>
                <a:cs typeface="Helvetica Neue"/>
                <a:sym typeface="Helvetica Neue"/>
              </a:defRPr>
            </a:lvl8pPr>
            <a:lvl9pPr marL="0" lvl="8" indent="0" algn="r">
              <a:spcBef>
                <a:spcPts val="0"/>
              </a:spcBef>
              <a:buNone/>
              <a:defRPr sz="6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Image Background Shield" type="title">
  <p:cSld name="TITLE">
    <p:spTree>
      <p:nvGrpSpPr>
        <p:cNvPr id="1" name="Shape 62"/>
        <p:cNvGrpSpPr/>
        <p:nvPr/>
      </p:nvGrpSpPr>
      <p:grpSpPr>
        <a:xfrm>
          <a:off x="0" y="0"/>
          <a:ext cx="0" cy="0"/>
          <a:chOff x="0" y="0"/>
          <a:chExt cx="0" cy="0"/>
        </a:xfrm>
      </p:grpSpPr>
      <p:pic>
        <p:nvPicPr>
          <p:cNvPr id="63" name="Google Shape;63;p15"/>
          <p:cNvPicPr preferRelativeResize="0"/>
          <p:nvPr/>
        </p:nvPicPr>
        <p:blipFill rotWithShape="1">
          <a:blip r:embed="rId2">
            <a:alphaModFix/>
          </a:blip>
          <a:srcRect l="1" t="28434" r="25845" b="9306"/>
          <a:stretch/>
        </p:blipFill>
        <p:spPr>
          <a:xfrm>
            <a:off x="-1" y="0"/>
            <a:ext cx="9144001" cy="5118188"/>
          </a:xfrm>
          <a:prstGeom prst="rect">
            <a:avLst/>
          </a:prstGeom>
          <a:noFill/>
          <a:ln>
            <a:noFill/>
          </a:ln>
        </p:spPr>
      </p:pic>
      <p:pic>
        <p:nvPicPr>
          <p:cNvPr id="64" name="Google Shape;64;p15"/>
          <p:cNvPicPr preferRelativeResize="0"/>
          <p:nvPr/>
        </p:nvPicPr>
        <p:blipFill rotWithShape="1">
          <a:blip r:embed="rId3">
            <a:alphaModFix amt="80000"/>
          </a:blip>
          <a:srcRect/>
          <a:stretch/>
        </p:blipFill>
        <p:spPr>
          <a:xfrm>
            <a:off x="-2027401" y="-1987052"/>
            <a:ext cx="7230536" cy="9357163"/>
          </a:xfrm>
          <a:prstGeom prst="rect">
            <a:avLst/>
          </a:prstGeom>
          <a:noFill/>
          <a:ln>
            <a:noFill/>
          </a:ln>
        </p:spPr>
      </p:pic>
      <p:sp>
        <p:nvSpPr>
          <p:cNvPr id="65" name="Google Shape;65;p15"/>
          <p:cNvSpPr txBox="1">
            <a:spLocks noGrp="1"/>
          </p:cNvSpPr>
          <p:nvPr>
            <p:ph type="ctrTitle"/>
          </p:nvPr>
        </p:nvSpPr>
        <p:spPr>
          <a:xfrm>
            <a:off x="685800" y="900829"/>
            <a:ext cx="2832100" cy="1790700"/>
          </a:xfrm>
          <a:prstGeom prst="rect">
            <a:avLst/>
          </a:prstGeom>
          <a:noFill/>
          <a:ln>
            <a:noFill/>
          </a:ln>
        </p:spPr>
        <p:txBody>
          <a:bodyPr spcFirstLastPara="1" wrap="square" lIns="0" tIns="34275" rIns="0" bIns="34275" anchor="b" anchorCtr="0">
            <a:no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subTitle" idx="1"/>
          </p:nvPr>
        </p:nvSpPr>
        <p:spPr>
          <a:xfrm>
            <a:off x="712935" y="2760586"/>
            <a:ext cx="2804966" cy="467699"/>
          </a:xfrm>
          <a:prstGeom prst="rect">
            <a:avLst/>
          </a:prstGeom>
          <a:noFill/>
          <a:ln>
            <a:noFill/>
          </a:ln>
        </p:spPr>
        <p:txBody>
          <a:bodyPr spcFirstLastPara="1" wrap="square" lIns="0" tIns="34275" rIns="0" bIns="34275" anchor="t" anchorCtr="0">
            <a:noAutofit/>
          </a:bodyPr>
          <a:lstStyle>
            <a:lvl1pPr lvl="0" algn="l">
              <a:lnSpc>
                <a:spcPct val="90000"/>
              </a:lnSpc>
              <a:spcBef>
                <a:spcPts val="800"/>
              </a:spcBef>
              <a:spcAft>
                <a:spcPts val="0"/>
              </a:spcAft>
              <a:buSzPts val="1400"/>
              <a:buNone/>
              <a:defRPr sz="1400" b="0" i="0">
                <a:solidFill>
                  <a:schemeClr val="dk1"/>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7" name="Google Shape;67;p15"/>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grpSp>
        <p:nvGrpSpPr>
          <p:cNvPr id="68" name="Google Shape;68;p15"/>
          <p:cNvGrpSpPr/>
          <p:nvPr/>
        </p:nvGrpSpPr>
        <p:grpSpPr>
          <a:xfrm>
            <a:off x="0" y="4796736"/>
            <a:ext cx="9144000" cy="353081"/>
            <a:chOff x="0" y="6395648"/>
            <a:chExt cx="12192000" cy="470774"/>
          </a:xfrm>
        </p:grpSpPr>
        <p:sp>
          <p:nvSpPr>
            <p:cNvPr id="69" name="Google Shape;69;p15"/>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70" name="Google Shape;70;p15"/>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71" name="Google Shape;71;p15"/>
          <p:cNvPicPr preferRelativeResize="0"/>
          <p:nvPr/>
        </p:nvPicPr>
        <p:blipFill>
          <a:blip r:embed="rId4">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Image Background Bar">
  <p:cSld name="Title Slide Image Background Bar">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2">
            <a:alphaModFix/>
          </a:blip>
          <a:srcRect t="28434" r="25845" b="9209"/>
          <a:stretch/>
        </p:blipFill>
        <p:spPr>
          <a:xfrm>
            <a:off x="-1" y="0"/>
            <a:ext cx="9144000" cy="5126114"/>
          </a:xfrm>
          <a:prstGeom prst="rect">
            <a:avLst/>
          </a:prstGeom>
          <a:noFill/>
          <a:ln>
            <a:noFill/>
          </a:ln>
        </p:spPr>
      </p:pic>
      <p:sp>
        <p:nvSpPr>
          <p:cNvPr id="74" name="Google Shape;74;p16"/>
          <p:cNvSpPr/>
          <p:nvPr/>
        </p:nvSpPr>
        <p:spPr>
          <a:xfrm>
            <a:off x="-1" y="-11916"/>
            <a:ext cx="3980180" cy="4856261"/>
          </a:xfrm>
          <a:prstGeom prst="rect">
            <a:avLst/>
          </a:prstGeom>
          <a:solidFill>
            <a:schemeClr val="lt1">
              <a:alpha val="74901"/>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sp>
        <p:nvSpPr>
          <p:cNvPr id="75" name="Google Shape;75;p16"/>
          <p:cNvSpPr txBox="1">
            <a:spLocks noGrp="1"/>
          </p:cNvSpPr>
          <p:nvPr>
            <p:ph type="ctrTitle"/>
          </p:nvPr>
        </p:nvSpPr>
        <p:spPr>
          <a:xfrm>
            <a:off x="685800" y="900829"/>
            <a:ext cx="2832100" cy="1790700"/>
          </a:xfrm>
          <a:prstGeom prst="rect">
            <a:avLst/>
          </a:prstGeom>
          <a:noFill/>
          <a:ln>
            <a:noFill/>
          </a:ln>
        </p:spPr>
        <p:txBody>
          <a:bodyPr spcFirstLastPara="1" wrap="square" lIns="0" tIns="34275" rIns="0" bIns="34275" anchor="b" anchorCtr="0">
            <a:no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6"/>
          <p:cNvSpPr txBox="1">
            <a:spLocks noGrp="1"/>
          </p:cNvSpPr>
          <p:nvPr>
            <p:ph type="subTitle" idx="1"/>
          </p:nvPr>
        </p:nvSpPr>
        <p:spPr>
          <a:xfrm>
            <a:off x="712935" y="2760586"/>
            <a:ext cx="2804966" cy="467699"/>
          </a:xfrm>
          <a:prstGeom prst="rect">
            <a:avLst/>
          </a:prstGeom>
          <a:noFill/>
          <a:ln>
            <a:noFill/>
          </a:ln>
        </p:spPr>
        <p:txBody>
          <a:bodyPr spcFirstLastPara="1" wrap="square" lIns="0" tIns="34275" rIns="0" bIns="34275" anchor="t" anchorCtr="0">
            <a:noAutofit/>
          </a:bodyPr>
          <a:lstStyle>
            <a:lvl1pPr lvl="0" algn="l">
              <a:lnSpc>
                <a:spcPct val="90000"/>
              </a:lnSpc>
              <a:spcBef>
                <a:spcPts val="800"/>
              </a:spcBef>
              <a:spcAft>
                <a:spcPts val="0"/>
              </a:spcAft>
              <a:buSzPts val="1400"/>
              <a:buNone/>
              <a:defRPr sz="1400" b="0" i="0">
                <a:solidFill>
                  <a:schemeClr val="dk1"/>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77" name="Google Shape;77;p16"/>
          <p:cNvGrpSpPr/>
          <p:nvPr/>
        </p:nvGrpSpPr>
        <p:grpSpPr>
          <a:xfrm>
            <a:off x="0" y="4796736"/>
            <a:ext cx="9144000" cy="353081"/>
            <a:chOff x="0" y="6395648"/>
            <a:chExt cx="12192000" cy="470774"/>
          </a:xfrm>
        </p:grpSpPr>
        <p:sp>
          <p:nvSpPr>
            <p:cNvPr id="78" name="Google Shape;78;p16"/>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79" name="Google Shape;79;p16"/>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80" name="Google Shape;80;p16"/>
          <p:cNvPicPr preferRelativeResize="0"/>
          <p:nvPr/>
        </p:nvPicPr>
        <p:blipFill>
          <a:blip r:embed="rId3">
            <a:alphaModFix/>
          </a:blip>
          <a:stretch>
            <a:fillRect/>
          </a:stretch>
        </p:blipFill>
        <p:spPr>
          <a:xfrm>
            <a:off x="551408" y="4844349"/>
            <a:ext cx="1286344" cy="273851"/>
          </a:xfrm>
          <a:prstGeom prst="rect">
            <a:avLst/>
          </a:prstGeom>
          <a:noFill/>
          <a:ln>
            <a:noFill/>
          </a:ln>
        </p:spPr>
      </p:pic>
      <p:sp>
        <p:nvSpPr>
          <p:cNvPr id="81" name="Google Shape;81;p16"/>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Grey Shield">
  <p:cSld name="Title Slide Grey Shield">
    <p:bg>
      <p:bgPr>
        <a:solidFill>
          <a:schemeClr val="lt1"/>
        </a:solidFill>
        <a:effectLst/>
      </p:bgPr>
    </p:bg>
    <p:spTree>
      <p:nvGrpSpPr>
        <p:cNvPr id="1" name="Shape 82"/>
        <p:cNvGrpSpPr/>
        <p:nvPr/>
      </p:nvGrpSpPr>
      <p:grpSpPr>
        <a:xfrm>
          <a:off x="0" y="0"/>
          <a:ext cx="0" cy="0"/>
          <a:chOff x="0" y="0"/>
          <a:chExt cx="0" cy="0"/>
        </a:xfrm>
      </p:grpSpPr>
      <p:grpSp>
        <p:nvGrpSpPr>
          <p:cNvPr id="83" name="Google Shape;83;p17"/>
          <p:cNvGrpSpPr/>
          <p:nvPr/>
        </p:nvGrpSpPr>
        <p:grpSpPr>
          <a:xfrm>
            <a:off x="0" y="4796736"/>
            <a:ext cx="9144000" cy="353081"/>
            <a:chOff x="0" y="6395648"/>
            <a:chExt cx="12192000" cy="470774"/>
          </a:xfrm>
        </p:grpSpPr>
        <p:sp>
          <p:nvSpPr>
            <p:cNvPr id="84" name="Google Shape;84;p17"/>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85" name="Google Shape;85;p17"/>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grpSp>
        <p:nvGrpSpPr>
          <p:cNvPr id="86" name="Google Shape;86;p17"/>
          <p:cNvGrpSpPr/>
          <p:nvPr/>
        </p:nvGrpSpPr>
        <p:grpSpPr>
          <a:xfrm>
            <a:off x="5246370" y="-1565329"/>
            <a:ext cx="6288366" cy="8137886"/>
            <a:chOff x="3890639" y="-2045539"/>
            <a:chExt cx="8193228" cy="10603002"/>
          </a:xfrm>
        </p:grpSpPr>
        <p:pic>
          <p:nvPicPr>
            <p:cNvPr id="87" name="Google Shape;87;p17"/>
            <p:cNvPicPr preferRelativeResize="0"/>
            <p:nvPr/>
          </p:nvPicPr>
          <p:blipFill rotWithShape="1">
            <a:blip r:embed="rId2">
              <a:alphaModFix amt="30000"/>
            </a:blip>
            <a:srcRect/>
            <a:stretch/>
          </p:blipFill>
          <p:spPr>
            <a:xfrm>
              <a:off x="3890639" y="-2045539"/>
              <a:ext cx="8193228" cy="10603002"/>
            </a:xfrm>
            <a:prstGeom prst="rect">
              <a:avLst/>
            </a:prstGeom>
            <a:noFill/>
            <a:ln>
              <a:noFill/>
            </a:ln>
          </p:spPr>
        </p:pic>
        <p:pic>
          <p:nvPicPr>
            <p:cNvPr id="88" name="Google Shape;88;p17"/>
            <p:cNvPicPr preferRelativeResize="0"/>
            <p:nvPr/>
          </p:nvPicPr>
          <p:blipFill rotWithShape="1">
            <a:blip r:embed="rId3">
              <a:alphaModFix amt="15000"/>
            </a:blip>
            <a:srcRect/>
            <a:stretch/>
          </p:blipFill>
          <p:spPr>
            <a:xfrm>
              <a:off x="5173001" y="727132"/>
              <a:ext cx="5641848" cy="4936616"/>
            </a:xfrm>
            <a:prstGeom prst="rect">
              <a:avLst/>
            </a:prstGeom>
            <a:noFill/>
            <a:ln>
              <a:noFill/>
            </a:ln>
          </p:spPr>
        </p:pic>
      </p:grpSp>
      <p:sp>
        <p:nvSpPr>
          <p:cNvPr id="89" name="Google Shape;89;p17"/>
          <p:cNvSpPr txBox="1">
            <a:spLocks noGrp="1"/>
          </p:cNvSpPr>
          <p:nvPr>
            <p:ph type="ctrTitle"/>
          </p:nvPr>
        </p:nvSpPr>
        <p:spPr>
          <a:xfrm>
            <a:off x="685800" y="900829"/>
            <a:ext cx="4187952" cy="1790700"/>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7"/>
          <p:cNvSpPr txBox="1">
            <a:spLocks noGrp="1"/>
          </p:cNvSpPr>
          <p:nvPr>
            <p:ph type="subTitle" idx="1"/>
          </p:nvPr>
        </p:nvSpPr>
        <p:spPr>
          <a:xfrm>
            <a:off x="712934" y="2760586"/>
            <a:ext cx="4163867" cy="467699"/>
          </a:xfrm>
          <a:prstGeom prst="rect">
            <a:avLst/>
          </a:prstGeom>
          <a:noFill/>
          <a:ln>
            <a:noFill/>
          </a:ln>
        </p:spPr>
        <p:txBody>
          <a:bodyPr spcFirstLastPara="1" wrap="square" lIns="0" tIns="34275" rIns="0" bIns="34275" anchor="t" anchorCtr="0">
            <a:normAutofit/>
          </a:bodyPr>
          <a:lstStyle>
            <a:lvl1pPr lvl="0" algn="l">
              <a:lnSpc>
                <a:spcPct val="90000"/>
              </a:lnSpc>
              <a:spcBef>
                <a:spcPts val="800"/>
              </a:spcBef>
              <a:spcAft>
                <a:spcPts val="0"/>
              </a:spcAft>
              <a:buSzPts val="1400"/>
              <a:buNone/>
              <a:defRPr sz="1400" b="0" i="0">
                <a:solidFill>
                  <a:schemeClr val="dk2"/>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1" name="Google Shape;91;p17"/>
          <p:cNvPicPr preferRelativeResize="0"/>
          <p:nvPr/>
        </p:nvPicPr>
        <p:blipFill>
          <a:blip r:embed="rId4">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Grey Phoenix">
  <p:cSld name="Title Slide Grey Phoenix">
    <p:bg>
      <p:bgPr>
        <a:solidFill>
          <a:schemeClr val="lt1"/>
        </a:solidFill>
        <a:effectLst/>
      </p:bgPr>
    </p:bg>
    <p:spTree>
      <p:nvGrpSpPr>
        <p:cNvPr id="1" name="Shape 92"/>
        <p:cNvGrpSpPr/>
        <p:nvPr/>
      </p:nvGrpSpPr>
      <p:grpSpPr>
        <a:xfrm>
          <a:off x="0" y="0"/>
          <a:ext cx="0" cy="0"/>
          <a:chOff x="0" y="0"/>
          <a:chExt cx="0" cy="0"/>
        </a:xfrm>
      </p:grpSpPr>
      <p:pic>
        <p:nvPicPr>
          <p:cNvPr id="93" name="Google Shape;93;p18"/>
          <p:cNvPicPr preferRelativeResize="0"/>
          <p:nvPr/>
        </p:nvPicPr>
        <p:blipFill rotWithShape="1">
          <a:blip r:embed="rId2">
            <a:alphaModFix amt="15000"/>
          </a:blip>
          <a:srcRect/>
          <a:stretch/>
        </p:blipFill>
        <p:spPr>
          <a:xfrm>
            <a:off x="6230593" y="562718"/>
            <a:ext cx="4330162" cy="3788891"/>
          </a:xfrm>
          <a:prstGeom prst="rect">
            <a:avLst/>
          </a:prstGeom>
          <a:noFill/>
          <a:ln>
            <a:noFill/>
          </a:ln>
        </p:spPr>
      </p:pic>
      <p:sp>
        <p:nvSpPr>
          <p:cNvPr id="94" name="Google Shape;94;p18"/>
          <p:cNvSpPr txBox="1">
            <a:spLocks noGrp="1"/>
          </p:cNvSpPr>
          <p:nvPr>
            <p:ph type="ctrTitle"/>
          </p:nvPr>
        </p:nvSpPr>
        <p:spPr>
          <a:xfrm>
            <a:off x="685800" y="900829"/>
            <a:ext cx="4187952" cy="1790700"/>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8"/>
          <p:cNvSpPr txBox="1">
            <a:spLocks noGrp="1"/>
          </p:cNvSpPr>
          <p:nvPr>
            <p:ph type="subTitle" idx="1"/>
          </p:nvPr>
        </p:nvSpPr>
        <p:spPr>
          <a:xfrm>
            <a:off x="712934" y="2760586"/>
            <a:ext cx="4163867" cy="467699"/>
          </a:xfrm>
          <a:prstGeom prst="rect">
            <a:avLst/>
          </a:prstGeom>
          <a:noFill/>
          <a:ln>
            <a:noFill/>
          </a:ln>
        </p:spPr>
        <p:txBody>
          <a:bodyPr spcFirstLastPara="1" wrap="square" lIns="0" tIns="34275" rIns="0" bIns="34275" anchor="t" anchorCtr="0">
            <a:normAutofit/>
          </a:bodyPr>
          <a:lstStyle>
            <a:lvl1pPr lvl="0" algn="l">
              <a:lnSpc>
                <a:spcPct val="90000"/>
              </a:lnSpc>
              <a:spcBef>
                <a:spcPts val="800"/>
              </a:spcBef>
              <a:spcAft>
                <a:spcPts val="0"/>
              </a:spcAft>
              <a:buSzPts val="1400"/>
              <a:buNone/>
              <a:defRPr sz="1400" b="0" i="0">
                <a:solidFill>
                  <a:schemeClr val="dk2"/>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96" name="Google Shape;96;p18"/>
          <p:cNvGrpSpPr/>
          <p:nvPr/>
        </p:nvGrpSpPr>
        <p:grpSpPr>
          <a:xfrm>
            <a:off x="0" y="4796736"/>
            <a:ext cx="9144000" cy="353081"/>
            <a:chOff x="0" y="6395648"/>
            <a:chExt cx="12192000" cy="470774"/>
          </a:xfrm>
        </p:grpSpPr>
        <p:sp>
          <p:nvSpPr>
            <p:cNvPr id="97" name="Google Shape;97;p18"/>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98" name="Google Shape;98;p18"/>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99" name="Google Shape;99;p18"/>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Dark Greystone">
  <p:cSld name="Title Slide Dark Greystone">
    <p:bg>
      <p:bgPr>
        <a:solidFill>
          <a:schemeClr val="dk2"/>
        </a:solidFill>
        <a:effectLst/>
      </p:bgPr>
    </p:bg>
    <p:spTree>
      <p:nvGrpSpPr>
        <p:cNvPr id="1" name="Shape 100"/>
        <p:cNvGrpSpPr/>
        <p:nvPr/>
      </p:nvGrpSpPr>
      <p:grpSpPr>
        <a:xfrm>
          <a:off x="0" y="0"/>
          <a:ext cx="0" cy="0"/>
          <a:chOff x="0" y="0"/>
          <a:chExt cx="0" cy="0"/>
        </a:xfrm>
      </p:grpSpPr>
      <p:grpSp>
        <p:nvGrpSpPr>
          <p:cNvPr id="101" name="Google Shape;101;p19"/>
          <p:cNvGrpSpPr/>
          <p:nvPr/>
        </p:nvGrpSpPr>
        <p:grpSpPr>
          <a:xfrm>
            <a:off x="6233922" y="0"/>
            <a:ext cx="4330162" cy="4800600"/>
            <a:chOff x="5156004" y="0"/>
            <a:chExt cx="5773549" cy="6400800"/>
          </a:xfrm>
        </p:grpSpPr>
        <p:sp>
          <p:nvSpPr>
            <p:cNvPr id="102" name="Google Shape;102;p19"/>
            <p:cNvSpPr/>
            <p:nvPr/>
          </p:nvSpPr>
          <p:spPr>
            <a:xfrm>
              <a:off x="5303520" y="0"/>
              <a:ext cx="3732588" cy="6400800"/>
            </a:xfrm>
            <a:prstGeom prst="rect">
              <a:avLst/>
            </a:prstGeom>
            <a:solidFill>
              <a:srgbClr val="A6A6A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pic>
          <p:nvPicPr>
            <p:cNvPr id="103" name="Google Shape;103;p19"/>
            <p:cNvPicPr preferRelativeResize="0"/>
            <p:nvPr/>
          </p:nvPicPr>
          <p:blipFill rotWithShape="1">
            <a:blip r:embed="rId2">
              <a:alphaModFix amt="30000"/>
            </a:blip>
            <a:srcRect/>
            <a:stretch/>
          </p:blipFill>
          <p:spPr>
            <a:xfrm>
              <a:off x="5156004" y="749809"/>
              <a:ext cx="5773549" cy="5051855"/>
            </a:xfrm>
            <a:prstGeom prst="rect">
              <a:avLst/>
            </a:prstGeom>
            <a:noFill/>
            <a:ln>
              <a:noFill/>
            </a:ln>
          </p:spPr>
        </p:pic>
      </p:grpSp>
      <p:sp>
        <p:nvSpPr>
          <p:cNvPr id="104" name="Google Shape;104;p19"/>
          <p:cNvSpPr txBox="1">
            <a:spLocks noGrp="1"/>
          </p:cNvSpPr>
          <p:nvPr>
            <p:ph type="ctrTitle"/>
          </p:nvPr>
        </p:nvSpPr>
        <p:spPr>
          <a:xfrm>
            <a:off x="685800" y="900829"/>
            <a:ext cx="4187952" cy="1790700"/>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lt1"/>
              </a:buClr>
              <a:buSzPts val="3600"/>
              <a:buFont typeface="Helvetica Neue"/>
              <a:buNone/>
              <a:defRPr sz="3600" b="0" i="0">
                <a:solidFill>
                  <a:schemeClr val="l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19"/>
          <p:cNvSpPr txBox="1">
            <a:spLocks noGrp="1"/>
          </p:cNvSpPr>
          <p:nvPr>
            <p:ph type="subTitle" idx="1"/>
          </p:nvPr>
        </p:nvSpPr>
        <p:spPr>
          <a:xfrm>
            <a:off x="712934" y="2760586"/>
            <a:ext cx="4163867" cy="467699"/>
          </a:xfrm>
          <a:prstGeom prst="rect">
            <a:avLst/>
          </a:prstGeom>
          <a:noFill/>
          <a:ln>
            <a:noFill/>
          </a:ln>
        </p:spPr>
        <p:txBody>
          <a:bodyPr spcFirstLastPara="1" wrap="square" lIns="0" tIns="34275" rIns="0" bIns="34275" anchor="t" anchorCtr="0">
            <a:normAutofit/>
          </a:bodyPr>
          <a:lstStyle>
            <a:lvl1pPr lvl="0" algn="l">
              <a:lnSpc>
                <a:spcPct val="90000"/>
              </a:lnSpc>
              <a:spcBef>
                <a:spcPts val="800"/>
              </a:spcBef>
              <a:spcAft>
                <a:spcPts val="0"/>
              </a:spcAft>
              <a:buSzPts val="1400"/>
              <a:buNone/>
              <a:defRPr sz="1400" b="0" i="0">
                <a:solidFill>
                  <a:schemeClr val="lt1"/>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106" name="Google Shape;106;p19"/>
          <p:cNvGrpSpPr/>
          <p:nvPr/>
        </p:nvGrpSpPr>
        <p:grpSpPr>
          <a:xfrm>
            <a:off x="0" y="4796736"/>
            <a:ext cx="9144000" cy="353081"/>
            <a:chOff x="0" y="6395648"/>
            <a:chExt cx="12192000" cy="470774"/>
          </a:xfrm>
        </p:grpSpPr>
        <p:sp>
          <p:nvSpPr>
            <p:cNvPr id="107" name="Google Shape;107;p19"/>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08" name="Google Shape;108;p19"/>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09" name="Google Shape;109;p19"/>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Light Greystone" type="secHead">
  <p:cSld name="SECTION_HEADER">
    <p:bg>
      <p:bgPr>
        <a:solidFill>
          <a:schemeClr val="lt2"/>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623888" y="1769787"/>
            <a:ext cx="7886700" cy="1936396"/>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accent1"/>
              </a:buClr>
              <a:buSzPts val="3000"/>
              <a:buFont typeface="Helvetica Neue"/>
              <a:buNone/>
              <a:defRPr sz="3000" b="0" i="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0"/>
          <p:cNvSpPr txBox="1">
            <a:spLocks noGrp="1"/>
          </p:cNvSpPr>
          <p:nvPr>
            <p:ph type="body" idx="1"/>
          </p:nvPr>
        </p:nvSpPr>
        <p:spPr>
          <a:xfrm>
            <a:off x="623888" y="3726424"/>
            <a:ext cx="7886700" cy="694133"/>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chemeClr val="dk1"/>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3" name="Google Shape;113;p20"/>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20"/>
          <p:cNvPicPr preferRelativeResize="0"/>
          <p:nvPr/>
        </p:nvPicPr>
        <p:blipFill rotWithShape="1">
          <a:blip r:embed="rId2">
            <a:alphaModFix amt="25000"/>
          </a:blip>
          <a:srcRect/>
          <a:stretch/>
        </p:blipFill>
        <p:spPr>
          <a:xfrm>
            <a:off x="7070598" y="0"/>
            <a:ext cx="2877312" cy="2517648"/>
          </a:xfrm>
          <a:prstGeom prst="rect">
            <a:avLst/>
          </a:prstGeom>
          <a:noFill/>
          <a:ln>
            <a:noFill/>
          </a:ln>
        </p:spPr>
      </p:pic>
      <p:grpSp>
        <p:nvGrpSpPr>
          <p:cNvPr id="115" name="Google Shape;115;p20"/>
          <p:cNvGrpSpPr/>
          <p:nvPr/>
        </p:nvGrpSpPr>
        <p:grpSpPr>
          <a:xfrm>
            <a:off x="0" y="4796736"/>
            <a:ext cx="9144000" cy="353081"/>
            <a:chOff x="0" y="6395648"/>
            <a:chExt cx="12192000" cy="470774"/>
          </a:xfrm>
        </p:grpSpPr>
        <p:sp>
          <p:nvSpPr>
            <p:cNvPr id="116" name="Google Shape;116;p20"/>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17" name="Google Shape;117;p20"/>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18" name="Google Shape;118;p20"/>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White">
  <p:cSld name="Section Header White">
    <p:bg>
      <p:bgPr>
        <a:solidFill>
          <a:schemeClr val="lt1"/>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body" idx="1"/>
          </p:nvPr>
        </p:nvSpPr>
        <p:spPr>
          <a:xfrm>
            <a:off x="623888" y="3726424"/>
            <a:ext cx="7886700" cy="694133"/>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rgbClr val="767676"/>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1" name="Google Shape;121;p21"/>
          <p:cNvSpPr txBox="1">
            <a:spLocks noGrp="1"/>
          </p:cNvSpPr>
          <p:nvPr>
            <p:ph type="title"/>
          </p:nvPr>
        </p:nvSpPr>
        <p:spPr>
          <a:xfrm>
            <a:off x="623888" y="1769787"/>
            <a:ext cx="7886700" cy="1936396"/>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800000"/>
              </a:buClr>
              <a:buSzPts val="3000"/>
              <a:buFont typeface="Helvetica Neue"/>
              <a:buNone/>
              <a:defRPr sz="3000" b="0" i="0">
                <a:solidFill>
                  <a:srgbClr val="80000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1"/>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23" name="Google Shape;123;p21"/>
          <p:cNvPicPr preferRelativeResize="0"/>
          <p:nvPr/>
        </p:nvPicPr>
        <p:blipFill rotWithShape="1">
          <a:blip r:embed="rId2">
            <a:alphaModFix amt="10000"/>
          </a:blip>
          <a:srcRect/>
          <a:stretch/>
        </p:blipFill>
        <p:spPr>
          <a:xfrm>
            <a:off x="7071932" y="0"/>
            <a:ext cx="2877312" cy="2517648"/>
          </a:xfrm>
          <a:prstGeom prst="rect">
            <a:avLst/>
          </a:prstGeom>
          <a:noFill/>
          <a:ln>
            <a:noFill/>
          </a:ln>
        </p:spPr>
      </p:pic>
      <p:grpSp>
        <p:nvGrpSpPr>
          <p:cNvPr id="124" name="Google Shape;124;p21"/>
          <p:cNvGrpSpPr/>
          <p:nvPr/>
        </p:nvGrpSpPr>
        <p:grpSpPr>
          <a:xfrm>
            <a:off x="0" y="4796736"/>
            <a:ext cx="9144000" cy="353081"/>
            <a:chOff x="0" y="6395648"/>
            <a:chExt cx="12192000" cy="470774"/>
          </a:xfrm>
        </p:grpSpPr>
        <p:sp>
          <p:nvSpPr>
            <p:cNvPr id="125" name="Google Shape;125;p21"/>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26" name="Google Shape;126;p21"/>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27" name="Google Shape;127;p21"/>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Maroon">
  <p:cSld name="Section Header Maroon">
    <p:bg>
      <p:bgPr>
        <a:solidFill>
          <a:schemeClr val="lt1"/>
        </a:solidFill>
        <a:effectLst/>
      </p:bgPr>
    </p:bg>
    <p:spTree>
      <p:nvGrpSpPr>
        <p:cNvPr id="1" name="Shape 128"/>
        <p:cNvGrpSpPr/>
        <p:nvPr/>
      </p:nvGrpSpPr>
      <p:grpSpPr>
        <a:xfrm>
          <a:off x="0" y="0"/>
          <a:ext cx="0" cy="0"/>
          <a:chOff x="0" y="0"/>
          <a:chExt cx="0" cy="0"/>
        </a:xfrm>
      </p:grpSpPr>
      <p:sp>
        <p:nvSpPr>
          <p:cNvPr id="129" name="Google Shape;129;p22"/>
          <p:cNvSpPr/>
          <p:nvPr/>
        </p:nvSpPr>
        <p:spPr>
          <a:xfrm>
            <a:off x="0" y="2"/>
            <a:ext cx="9144000" cy="5148928"/>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sp>
        <p:nvSpPr>
          <p:cNvPr id="130" name="Google Shape;130;p22"/>
          <p:cNvSpPr txBox="1">
            <a:spLocks noGrp="1"/>
          </p:cNvSpPr>
          <p:nvPr>
            <p:ph type="body" idx="1"/>
          </p:nvPr>
        </p:nvSpPr>
        <p:spPr>
          <a:xfrm>
            <a:off x="623888" y="3726424"/>
            <a:ext cx="7886700" cy="694133"/>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chemeClr val="lt1"/>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1" name="Google Shape;131;p22"/>
          <p:cNvSpPr txBox="1">
            <a:spLocks noGrp="1"/>
          </p:cNvSpPr>
          <p:nvPr>
            <p:ph type="title"/>
          </p:nvPr>
        </p:nvSpPr>
        <p:spPr>
          <a:xfrm>
            <a:off x="623888" y="1769787"/>
            <a:ext cx="7886700" cy="1936396"/>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rgbClr val="F2F2F2"/>
              </a:buClr>
              <a:buSzPts val="3000"/>
              <a:buFont typeface="Helvetica Neue"/>
              <a:buNone/>
              <a:defRPr sz="3000" b="0" i="0">
                <a:solidFill>
                  <a:srgbClr val="F2F2F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 name="Google Shape;132;p22"/>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33" name="Google Shape;133;p22"/>
          <p:cNvPicPr preferRelativeResize="0"/>
          <p:nvPr/>
        </p:nvPicPr>
        <p:blipFill rotWithShape="1">
          <a:blip r:embed="rId2">
            <a:alphaModFix amt="50000"/>
          </a:blip>
          <a:srcRect/>
          <a:stretch/>
        </p:blipFill>
        <p:spPr>
          <a:xfrm>
            <a:off x="7070598" y="0"/>
            <a:ext cx="2877312" cy="2517648"/>
          </a:xfrm>
          <a:prstGeom prst="rect">
            <a:avLst/>
          </a:prstGeom>
          <a:noFill/>
          <a:ln>
            <a:noFill/>
          </a:ln>
        </p:spPr>
      </p:pic>
      <p:grpSp>
        <p:nvGrpSpPr>
          <p:cNvPr id="134" name="Google Shape;134;p22"/>
          <p:cNvGrpSpPr/>
          <p:nvPr/>
        </p:nvGrpSpPr>
        <p:grpSpPr>
          <a:xfrm>
            <a:off x="0" y="4796736"/>
            <a:ext cx="9144000" cy="353081"/>
            <a:chOff x="0" y="6395648"/>
            <a:chExt cx="12192000" cy="470774"/>
          </a:xfrm>
        </p:grpSpPr>
        <p:sp>
          <p:nvSpPr>
            <p:cNvPr id="135" name="Google Shape;135;p22"/>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36" name="Google Shape;136;p22"/>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37" name="Google Shape;137;p22"/>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629841" y="2"/>
            <a:ext cx="7886700" cy="994172"/>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3"/>
          <p:cNvSpPr txBox="1">
            <a:spLocks noGrp="1"/>
          </p:cNvSpPr>
          <p:nvPr>
            <p:ph type="body" idx="1"/>
          </p:nvPr>
        </p:nvSpPr>
        <p:spPr>
          <a:xfrm>
            <a:off x="629842" y="1260872"/>
            <a:ext cx="3868340" cy="617934"/>
          </a:xfrm>
          <a:prstGeom prst="rect">
            <a:avLst/>
          </a:prstGeom>
          <a:noFill/>
          <a:ln>
            <a:noFill/>
          </a:ln>
        </p:spPr>
        <p:txBody>
          <a:bodyPr spcFirstLastPara="1" wrap="square" lIns="0" tIns="34275" rIns="0" bIns="34275" anchor="ctr" anchorCtr="0">
            <a:normAutofit/>
          </a:bodyPr>
          <a:lstStyle>
            <a:lvl1pPr marL="457200" lvl="0" indent="-228600" algn="l">
              <a:lnSpc>
                <a:spcPct val="90000"/>
              </a:lnSpc>
              <a:spcBef>
                <a:spcPts val="800"/>
              </a:spcBef>
              <a:spcAft>
                <a:spcPts val="0"/>
              </a:spcAft>
              <a:buSzPts val="1400"/>
              <a:buNone/>
              <a:defRPr sz="1400" b="0" i="0">
                <a:solidFill>
                  <a:srgbClr val="800000"/>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1" name="Google Shape;141;p23"/>
          <p:cNvSpPr txBox="1">
            <a:spLocks noGrp="1"/>
          </p:cNvSpPr>
          <p:nvPr>
            <p:ph type="body" idx="2"/>
          </p:nvPr>
        </p:nvSpPr>
        <p:spPr>
          <a:xfrm>
            <a:off x="629842" y="1878808"/>
            <a:ext cx="3868340" cy="2550319"/>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23850" algn="l">
              <a:lnSpc>
                <a:spcPct val="90000"/>
              </a:lnSpc>
              <a:spcBef>
                <a:spcPts val="400"/>
              </a:spcBef>
              <a:spcAft>
                <a:spcPts val="0"/>
              </a:spcAft>
              <a:buSzPts val="1500"/>
              <a:buChar char="•"/>
              <a:defRPr sz="1500" b="0" i="0"/>
            </a:lvl2pPr>
            <a:lvl3pPr marL="1371600" lvl="2" indent="-317500" algn="l">
              <a:lnSpc>
                <a:spcPct val="90000"/>
              </a:lnSpc>
              <a:spcBef>
                <a:spcPts val="400"/>
              </a:spcBef>
              <a:spcAft>
                <a:spcPts val="0"/>
              </a:spcAft>
              <a:buSzPts val="1400"/>
              <a:buChar char="•"/>
              <a:defRPr sz="1400" b="0" i="0"/>
            </a:lvl3pPr>
            <a:lvl4pPr marL="1828800" lvl="3" indent="-304800" algn="l">
              <a:lnSpc>
                <a:spcPct val="90000"/>
              </a:lnSpc>
              <a:spcBef>
                <a:spcPts val="400"/>
              </a:spcBef>
              <a:spcAft>
                <a:spcPts val="0"/>
              </a:spcAft>
              <a:buSzPts val="1200"/>
              <a:buChar char="•"/>
              <a:defRPr sz="1200" b="0" i="0"/>
            </a:lvl4pPr>
            <a:lvl5pPr marL="2286000" lvl="4" indent="-298450" algn="l">
              <a:lnSpc>
                <a:spcPct val="90000"/>
              </a:lnSpc>
              <a:spcBef>
                <a:spcPts val="400"/>
              </a:spcBef>
              <a:spcAft>
                <a:spcPts val="0"/>
              </a:spcAft>
              <a:buSzPts val="1100"/>
              <a:buChar char="•"/>
              <a:defRPr sz="11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 name="Google Shape;142;p23"/>
          <p:cNvSpPr txBox="1">
            <a:spLocks noGrp="1"/>
          </p:cNvSpPr>
          <p:nvPr>
            <p:ph type="body" idx="3"/>
          </p:nvPr>
        </p:nvSpPr>
        <p:spPr>
          <a:xfrm>
            <a:off x="4629152" y="1260872"/>
            <a:ext cx="3887391" cy="617934"/>
          </a:xfrm>
          <a:prstGeom prst="rect">
            <a:avLst/>
          </a:prstGeom>
          <a:noFill/>
          <a:ln>
            <a:noFill/>
          </a:ln>
        </p:spPr>
        <p:txBody>
          <a:bodyPr spcFirstLastPara="1" wrap="square" lIns="0" tIns="34275" rIns="0" bIns="34275" anchor="ctr" anchorCtr="0">
            <a:normAutofit/>
          </a:bodyPr>
          <a:lstStyle>
            <a:lvl1pPr marL="457200" lvl="0" indent="-228600" algn="l">
              <a:lnSpc>
                <a:spcPct val="90000"/>
              </a:lnSpc>
              <a:spcBef>
                <a:spcPts val="800"/>
              </a:spcBef>
              <a:spcAft>
                <a:spcPts val="0"/>
              </a:spcAft>
              <a:buSzPts val="1400"/>
              <a:buNone/>
              <a:defRPr sz="1400" b="0" i="0">
                <a:solidFill>
                  <a:srgbClr val="800000"/>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3" name="Google Shape;143;p23"/>
          <p:cNvSpPr txBox="1">
            <a:spLocks noGrp="1"/>
          </p:cNvSpPr>
          <p:nvPr>
            <p:ph type="body" idx="4"/>
          </p:nvPr>
        </p:nvSpPr>
        <p:spPr>
          <a:xfrm>
            <a:off x="4629152" y="1878808"/>
            <a:ext cx="3887391" cy="2550319"/>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23850" algn="l">
              <a:lnSpc>
                <a:spcPct val="90000"/>
              </a:lnSpc>
              <a:spcBef>
                <a:spcPts val="400"/>
              </a:spcBef>
              <a:spcAft>
                <a:spcPts val="0"/>
              </a:spcAft>
              <a:buSzPts val="1500"/>
              <a:buChar char="•"/>
              <a:defRPr sz="1500" b="0" i="0"/>
            </a:lvl2pPr>
            <a:lvl3pPr marL="1371600" lvl="2" indent="-317500" algn="l">
              <a:lnSpc>
                <a:spcPct val="90000"/>
              </a:lnSpc>
              <a:spcBef>
                <a:spcPts val="400"/>
              </a:spcBef>
              <a:spcAft>
                <a:spcPts val="0"/>
              </a:spcAft>
              <a:buSzPts val="1400"/>
              <a:buChar char="•"/>
              <a:defRPr sz="1400" b="0" i="0"/>
            </a:lvl3pPr>
            <a:lvl4pPr marL="1828800" lvl="3" indent="-304800" algn="l">
              <a:lnSpc>
                <a:spcPct val="90000"/>
              </a:lnSpc>
              <a:spcBef>
                <a:spcPts val="400"/>
              </a:spcBef>
              <a:spcAft>
                <a:spcPts val="0"/>
              </a:spcAft>
              <a:buSzPts val="1200"/>
              <a:buChar char="•"/>
              <a:defRPr sz="1200" b="0" i="0"/>
            </a:lvl4pPr>
            <a:lvl5pPr marL="2286000" lvl="4" indent="-298450" algn="l">
              <a:lnSpc>
                <a:spcPct val="90000"/>
              </a:lnSpc>
              <a:spcBef>
                <a:spcPts val="400"/>
              </a:spcBef>
              <a:spcAft>
                <a:spcPts val="0"/>
              </a:spcAft>
              <a:buSzPts val="1100"/>
              <a:buChar char="•"/>
              <a:defRPr sz="11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 name="Google Shape;144;p23"/>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4"/>
          <p:cNvSpPr txBox="1">
            <a:spLocks noGrp="1"/>
          </p:cNvSpPr>
          <p:nvPr>
            <p:ph type="body" idx="1"/>
          </p:nvPr>
        </p:nvSpPr>
        <p:spPr>
          <a:xfrm>
            <a:off x="628650" y="1150602"/>
            <a:ext cx="7886700" cy="3322119"/>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b="0" i="0"/>
            </a:lvl1pPr>
            <a:lvl2pPr marL="914400" lvl="1" indent="-323850" algn="l">
              <a:lnSpc>
                <a:spcPct val="90000"/>
              </a:lnSpc>
              <a:spcBef>
                <a:spcPts val="400"/>
              </a:spcBef>
              <a:spcAft>
                <a:spcPts val="0"/>
              </a:spcAft>
              <a:buSzPts val="1500"/>
              <a:buChar char="•"/>
              <a:defRPr b="0" i="0"/>
            </a:lvl2pPr>
            <a:lvl3pPr marL="1371600" lvl="2" indent="-317500" algn="l">
              <a:lnSpc>
                <a:spcPct val="90000"/>
              </a:lnSpc>
              <a:spcBef>
                <a:spcPts val="400"/>
              </a:spcBef>
              <a:spcAft>
                <a:spcPts val="0"/>
              </a:spcAft>
              <a:buSzPts val="1400"/>
              <a:buChar char="•"/>
              <a:defRPr b="0" i="0"/>
            </a:lvl3pPr>
            <a:lvl4pPr marL="1828800" lvl="3" indent="-304800" algn="l">
              <a:lnSpc>
                <a:spcPct val="90000"/>
              </a:lnSpc>
              <a:spcBef>
                <a:spcPts val="400"/>
              </a:spcBef>
              <a:spcAft>
                <a:spcPts val="0"/>
              </a:spcAft>
              <a:buSzPts val="1200"/>
              <a:buChar char="•"/>
              <a:defRPr b="0" i="0"/>
            </a:lvl4pPr>
            <a:lvl5pPr marL="2286000" lvl="4" indent="-304800" algn="l">
              <a:lnSpc>
                <a:spcPct val="90000"/>
              </a:lnSpc>
              <a:spcBef>
                <a:spcPts val="400"/>
              </a:spcBef>
              <a:spcAft>
                <a:spcPts val="0"/>
              </a:spcAft>
              <a:buSzPts val="1200"/>
              <a:buChar char="•"/>
              <a:defRPr sz="12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24"/>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49"/>
        <p:cNvGrpSpPr/>
        <p:nvPr/>
      </p:nvGrpSpPr>
      <p:grpSpPr>
        <a:xfrm>
          <a:off x="0" y="0"/>
          <a:ext cx="0" cy="0"/>
          <a:chOff x="0" y="0"/>
          <a:chExt cx="0" cy="0"/>
        </a:xfrm>
      </p:grpSpPr>
      <p:sp>
        <p:nvSpPr>
          <p:cNvPr id="150" name="Google Shape;150;p25"/>
          <p:cNvSpPr>
            <a:spLocks noGrp="1"/>
          </p:cNvSpPr>
          <p:nvPr>
            <p:ph type="pic" idx="2"/>
          </p:nvPr>
        </p:nvSpPr>
        <p:spPr>
          <a:xfrm>
            <a:off x="628650" y="1358903"/>
            <a:ext cx="5486400" cy="3036887"/>
          </a:xfrm>
          <a:prstGeom prst="rect">
            <a:avLst/>
          </a:prstGeom>
          <a:noFill/>
          <a:ln>
            <a:noFill/>
          </a:ln>
        </p:spPr>
      </p:sp>
      <p:sp>
        <p:nvSpPr>
          <p:cNvPr id="151" name="Google Shape;151;p25"/>
          <p:cNvSpPr txBox="1">
            <a:spLocks noGrp="1"/>
          </p:cNvSpPr>
          <p:nvPr>
            <p:ph type="body" idx="1"/>
          </p:nvPr>
        </p:nvSpPr>
        <p:spPr>
          <a:xfrm>
            <a:off x="6457950" y="1358901"/>
            <a:ext cx="2057400" cy="3042841"/>
          </a:xfrm>
          <a:prstGeom prst="rect">
            <a:avLst/>
          </a:prstGeom>
          <a:noFill/>
          <a:ln>
            <a:noFill/>
          </a:ln>
        </p:spPr>
        <p:txBody>
          <a:bodyPr spcFirstLastPara="1" wrap="square" lIns="0" tIns="34275" rIns="0" bIns="34275" anchor="t" anchorCtr="0">
            <a:noAutofit/>
          </a:bodyPr>
          <a:lstStyle>
            <a:lvl1pPr marL="457200" lvl="0" indent="-228600" algn="l">
              <a:lnSpc>
                <a:spcPct val="90000"/>
              </a:lnSpc>
              <a:spcBef>
                <a:spcPts val="800"/>
              </a:spcBef>
              <a:spcAft>
                <a:spcPts val="0"/>
              </a:spcAft>
              <a:buSzPts val="900"/>
              <a:buNone/>
              <a:defRPr sz="900" b="0" i="0"/>
            </a:lvl1pPr>
            <a:lvl2pPr marL="914400" lvl="1" indent="-228600" algn="l">
              <a:lnSpc>
                <a:spcPct val="90000"/>
              </a:lnSpc>
              <a:spcBef>
                <a:spcPts val="400"/>
              </a:spcBef>
              <a:spcAft>
                <a:spcPts val="0"/>
              </a:spcAft>
              <a:buSzPts val="800"/>
              <a:buNone/>
              <a:defRPr sz="800"/>
            </a:lvl2pPr>
            <a:lvl3pPr marL="1371600" lvl="2" indent="-228600" algn="l">
              <a:lnSpc>
                <a:spcPct val="90000"/>
              </a:lnSpc>
              <a:spcBef>
                <a:spcPts val="400"/>
              </a:spcBef>
              <a:spcAft>
                <a:spcPts val="0"/>
              </a:spcAft>
              <a:buSzPts val="700"/>
              <a:buNone/>
              <a:defRPr sz="700"/>
            </a:lvl3pPr>
            <a:lvl4pPr marL="1828800" lvl="3" indent="-228600" algn="l">
              <a:lnSpc>
                <a:spcPct val="90000"/>
              </a:lnSpc>
              <a:spcBef>
                <a:spcPts val="400"/>
              </a:spcBef>
              <a:spcAft>
                <a:spcPts val="0"/>
              </a:spcAft>
              <a:buSzPts val="600"/>
              <a:buNone/>
              <a:defRPr sz="600"/>
            </a:lvl4pPr>
            <a:lvl5pPr marL="2286000" lvl="4" indent="-228600" algn="l">
              <a:lnSpc>
                <a:spcPct val="90000"/>
              </a:lnSpc>
              <a:spcBef>
                <a:spcPts val="400"/>
              </a:spcBef>
              <a:spcAft>
                <a:spcPts val="0"/>
              </a:spcAft>
              <a:buSzPts val="600"/>
              <a:buNone/>
              <a:defRPr sz="600"/>
            </a:lvl5pPr>
            <a:lvl6pPr marL="2743200" lvl="5" indent="-228600" algn="l">
              <a:lnSpc>
                <a:spcPct val="90000"/>
              </a:lnSpc>
              <a:spcBef>
                <a:spcPts val="400"/>
              </a:spcBef>
              <a:spcAft>
                <a:spcPts val="0"/>
              </a:spcAft>
              <a:buClr>
                <a:schemeClr val="dk1"/>
              </a:buClr>
              <a:buSzPts val="600"/>
              <a:buNone/>
              <a:defRPr sz="600"/>
            </a:lvl6pPr>
            <a:lvl7pPr marL="3200400" lvl="6" indent="-228600" algn="l">
              <a:lnSpc>
                <a:spcPct val="90000"/>
              </a:lnSpc>
              <a:spcBef>
                <a:spcPts val="400"/>
              </a:spcBef>
              <a:spcAft>
                <a:spcPts val="0"/>
              </a:spcAft>
              <a:buClr>
                <a:schemeClr val="dk1"/>
              </a:buClr>
              <a:buSzPts val="600"/>
              <a:buNone/>
              <a:defRPr sz="600"/>
            </a:lvl7pPr>
            <a:lvl8pPr marL="3657600" lvl="7" indent="-228600" algn="l">
              <a:lnSpc>
                <a:spcPct val="90000"/>
              </a:lnSpc>
              <a:spcBef>
                <a:spcPts val="400"/>
              </a:spcBef>
              <a:spcAft>
                <a:spcPts val="0"/>
              </a:spcAft>
              <a:buClr>
                <a:schemeClr val="dk1"/>
              </a:buClr>
              <a:buSzPts val="600"/>
              <a:buNone/>
              <a:defRPr sz="600"/>
            </a:lvl8pPr>
            <a:lvl9pPr marL="4114800" lvl="8" indent="-228600" algn="l">
              <a:lnSpc>
                <a:spcPct val="90000"/>
              </a:lnSpc>
              <a:spcBef>
                <a:spcPts val="400"/>
              </a:spcBef>
              <a:spcAft>
                <a:spcPts val="0"/>
              </a:spcAft>
              <a:buClr>
                <a:schemeClr val="dk1"/>
              </a:buClr>
              <a:buSzPts val="600"/>
              <a:buNone/>
              <a:defRPr sz="600"/>
            </a:lvl9pPr>
          </a:lstStyle>
          <a:p>
            <a:endParaRPr/>
          </a:p>
        </p:txBody>
      </p:sp>
      <p:sp>
        <p:nvSpPr>
          <p:cNvPr id="152" name="Google Shape;152;p25"/>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25"/>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Bullets">
  <p:cSld name="Picture with Bullets">
    <p:spTree>
      <p:nvGrpSpPr>
        <p:cNvPr id="1" name="Shape 154"/>
        <p:cNvGrpSpPr/>
        <p:nvPr/>
      </p:nvGrpSpPr>
      <p:grpSpPr>
        <a:xfrm>
          <a:off x="0" y="0"/>
          <a:ext cx="0" cy="0"/>
          <a:chOff x="0" y="0"/>
          <a:chExt cx="0" cy="0"/>
        </a:xfrm>
      </p:grpSpPr>
      <p:sp>
        <p:nvSpPr>
          <p:cNvPr id="155" name="Google Shape;155;p26"/>
          <p:cNvSpPr>
            <a:spLocks noGrp="1"/>
          </p:cNvSpPr>
          <p:nvPr>
            <p:ph type="pic" idx="2"/>
          </p:nvPr>
        </p:nvSpPr>
        <p:spPr>
          <a:xfrm>
            <a:off x="628650" y="1358903"/>
            <a:ext cx="3689350" cy="3036887"/>
          </a:xfrm>
          <a:prstGeom prst="rect">
            <a:avLst/>
          </a:prstGeom>
          <a:noFill/>
          <a:ln>
            <a:noFill/>
          </a:ln>
        </p:spPr>
      </p:sp>
      <p:sp>
        <p:nvSpPr>
          <p:cNvPr id="156" name="Google Shape;156;p26"/>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26"/>
          <p:cNvSpPr txBox="1">
            <a:spLocks noGrp="1"/>
          </p:cNvSpPr>
          <p:nvPr>
            <p:ph type="body" idx="1"/>
          </p:nvPr>
        </p:nvSpPr>
        <p:spPr>
          <a:xfrm>
            <a:off x="4826003" y="1357313"/>
            <a:ext cx="3689350" cy="3044428"/>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30200" algn="l">
              <a:lnSpc>
                <a:spcPct val="90000"/>
              </a:lnSpc>
              <a:spcBef>
                <a:spcPts val="400"/>
              </a:spcBef>
              <a:spcAft>
                <a:spcPts val="0"/>
              </a:spcAft>
              <a:buSzPts val="1600"/>
              <a:buChar char="•"/>
              <a:defRPr sz="1600" b="0" i="0"/>
            </a:lvl2pPr>
            <a:lvl3pPr marL="1371600" lvl="2" indent="-317500" algn="l">
              <a:lnSpc>
                <a:spcPct val="90000"/>
              </a:lnSpc>
              <a:spcBef>
                <a:spcPts val="400"/>
              </a:spcBef>
              <a:spcAft>
                <a:spcPts val="0"/>
              </a:spcAft>
              <a:buSzPts val="1400"/>
              <a:buChar char="•"/>
              <a:defRPr sz="1400" b="0" i="0"/>
            </a:lvl3pPr>
            <a:lvl4pPr marL="1828800" lvl="3" indent="-298450" algn="l">
              <a:lnSpc>
                <a:spcPct val="90000"/>
              </a:lnSpc>
              <a:spcBef>
                <a:spcPts val="400"/>
              </a:spcBef>
              <a:spcAft>
                <a:spcPts val="0"/>
              </a:spcAft>
              <a:buSzPts val="1100"/>
              <a:buChar char="•"/>
              <a:defRPr sz="1100" b="0" i="0"/>
            </a:lvl4pPr>
            <a:lvl5pPr marL="2286000" lvl="4" indent="-298450" algn="l">
              <a:lnSpc>
                <a:spcPct val="90000"/>
              </a:lnSpc>
              <a:spcBef>
                <a:spcPts val="400"/>
              </a:spcBef>
              <a:spcAft>
                <a:spcPts val="0"/>
              </a:spcAft>
              <a:buSzPts val="1100"/>
              <a:buChar char="•"/>
              <a:defRPr sz="1100" b="0" i="0"/>
            </a:lvl5pPr>
            <a:lvl6pPr marL="2743200" lvl="5" indent="-298450" algn="l">
              <a:lnSpc>
                <a:spcPct val="90000"/>
              </a:lnSpc>
              <a:spcBef>
                <a:spcPts val="400"/>
              </a:spcBef>
              <a:spcAft>
                <a:spcPts val="0"/>
              </a:spcAft>
              <a:buClr>
                <a:schemeClr val="dk1"/>
              </a:buClr>
              <a:buSzPts val="1100"/>
              <a:buChar char="•"/>
              <a:defRPr sz="1100"/>
            </a:lvl6pPr>
            <a:lvl7pPr marL="3200400" lvl="6" indent="-298450" algn="l">
              <a:lnSpc>
                <a:spcPct val="90000"/>
              </a:lnSpc>
              <a:spcBef>
                <a:spcPts val="400"/>
              </a:spcBef>
              <a:spcAft>
                <a:spcPts val="0"/>
              </a:spcAft>
              <a:buClr>
                <a:schemeClr val="dk1"/>
              </a:buClr>
              <a:buSzPts val="1100"/>
              <a:buChar char="•"/>
              <a:defRPr sz="1100"/>
            </a:lvl7pPr>
            <a:lvl8pPr marL="3657600" lvl="7" indent="-298450" algn="l">
              <a:lnSpc>
                <a:spcPct val="90000"/>
              </a:lnSpc>
              <a:spcBef>
                <a:spcPts val="400"/>
              </a:spcBef>
              <a:spcAft>
                <a:spcPts val="0"/>
              </a:spcAft>
              <a:buClr>
                <a:schemeClr val="dk1"/>
              </a:buClr>
              <a:buSzPts val="1100"/>
              <a:buChar char="•"/>
              <a:defRPr sz="1100"/>
            </a:lvl8pPr>
            <a:lvl9pPr marL="4114800" lvl="8" indent="-298450" algn="l">
              <a:lnSpc>
                <a:spcPct val="90000"/>
              </a:lnSpc>
              <a:spcBef>
                <a:spcPts val="400"/>
              </a:spcBef>
              <a:spcAft>
                <a:spcPts val="0"/>
              </a:spcAft>
              <a:buClr>
                <a:schemeClr val="dk1"/>
              </a:buClr>
              <a:buSzPts val="1100"/>
              <a:buChar char="•"/>
              <a:defRPr sz="1100"/>
            </a:lvl9pPr>
          </a:lstStyle>
          <a:p>
            <a:endParaRPr/>
          </a:p>
        </p:txBody>
      </p:sp>
      <p:sp>
        <p:nvSpPr>
          <p:cNvPr id="158" name="Google Shape;158;p26"/>
          <p:cNvSpPr txBox="1">
            <a:spLocks noGrp="1"/>
          </p:cNvSpPr>
          <p:nvPr>
            <p:ph type="title"/>
          </p:nvPr>
        </p:nvSpPr>
        <p:spPr>
          <a:xfrm>
            <a:off x="628650" y="2"/>
            <a:ext cx="7886700" cy="994172"/>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Picture with Caption">
  <p:cSld name="3 Picture with Caption">
    <p:spTree>
      <p:nvGrpSpPr>
        <p:cNvPr id="1" name="Shape 159"/>
        <p:cNvGrpSpPr/>
        <p:nvPr/>
      </p:nvGrpSpPr>
      <p:grpSpPr>
        <a:xfrm>
          <a:off x="0" y="0"/>
          <a:ext cx="0" cy="0"/>
          <a:chOff x="0" y="0"/>
          <a:chExt cx="0" cy="0"/>
        </a:xfrm>
      </p:grpSpPr>
      <p:sp>
        <p:nvSpPr>
          <p:cNvPr id="160" name="Google Shape;160;p27"/>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61" name="Google Shape;161;p27"/>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 name="Google Shape;162;p27"/>
          <p:cNvSpPr>
            <a:spLocks noGrp="1"/>
          </p:cNvSpPr>
          <p:nvPr>
            <p:ph type="pic" idx="2"/>
          </p:nvPr>
        </p:nvSpPr>
        <p:spPr>
          <a:xfrm>
            <a:off x="628652" y="1358900"/>
            <a:ext cx="2517027" cy="1535814"/>
          </a:xfrm>
          <a:prstGeom prst="rect">
            <a:avLst/>
          </a:prstGeom>
          <a:noFill/>
          <a:ln>
            <a:noFill/>
          </a:ln>
        </p:spPr>
      </p:sp>
      <p:sp>
        <p:nvSpPr>
          <p:cNvPr id="163" name="Google Shape;163;p27"/>
          <p:cNvSpPr txBox="1">
            <a:spLocks noGrp="1"/>
          </p:cNvSpPr>
          <p:nvPr>
            <p:ph type="body" idx="1"/>
          </p:nvPr>
        </p:nvSpPr>
        <p:spPr>
          <a:xfrm>
            <a:off x="628651" y="2996299"/>
            <a:ext cx="2517026" cy="846535"/>
          </a:xfrm>
          <a:prstGeom prst="rect">
            <a:avLst/>
          </a:prstGeom>
          <a:noFill/>
          <a:ln>
            <a:noFill/>
          </a:ln>
        </p:spPr>
        <p:txBody>
          <a:bodyPr spcFirstLastPara="1" wrap="square" lIns="0" tIns="34275" rIns="0" bIns="34275" anchor="t" anchorCtr="0">
            <a:noAutofit/>
          </a:bodyPr>
          <a:lstStyle>
            <a:lvl1pPr marL="457200" lvl="0" indent="-228600" algn="l">
              <a:lnSpc>
                <a:spcPct val="90000"/>
              </a:lnSpc>
              <a:spcBef>
                <a:spcPts val="800"/>
              </a:spcBef>
              <a:spcAft>
                <a:spcPts val="0"/>
              </a:spcAft>
              <a:buSzPts val="1200"/>
              <a:buNone/>
              <a:defRPr sz="1200" b="0" i="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4" name="Google Shape;164;p27"/>
          <p:cNvSpPr txBox="1">
            <a:spLocks noGrp="1"/>
          </p:cNvSpPr>
          <p:nvPr>
            <p:ph type="body" idx="3"/>
          </p:nvPr>
        </p:nvSpPr>
        <p:spPr>
          <a:xfrm>
            <a:off x="3312760" y="2996299"/>
            <a:ext cx="2518478" cy="846535"/>
          </a:xfrm>
          <a:prstGeom prst="rect">
            <a:avLst/>
          </a:prstGeom>
          <a:noFill/>
          <a:ln>
            <a:noFill/>
          </a:ln>
        </p:spPr>
        <p:txBody>
          <a:bodyPr spcFirstLastPara="1" wrap="square" lIns="0" tIns="34275" rIns="0" bIns="34275" anchor="t" anchorCtr="0">
            <a:noAutofit/>
          </a:bodyPr>
          <a:lstStyle>
            <a:lvl1pPr marL="457200" lvl="0" indent="-228600" algn="l">
              <a:lnSpc>
                <a:spcPct val="90000"/>
              </a:lnSpc>
              <a:spcBef>
                <a:spcPts val="800"/>
              </a:spcBef>
              <a:spcAft>
                <a:spcPts val="0"/>
              </a:spcAft>
              <a:buSzPts val="1200"/>
              <a:buNone/>
              <a:defRPr sz="1200" b="0" i="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5" name="Google Shape;165;p27"/>
          <p:cNvSpPr txBox="1">
            <a:spLocks noGrp="1"/>
          </p:cNvSpPr>
          <p:nvPr>
            <p:ph type="body" idx="4"/>
          </p:nvPr>
        </p:nvSpPr>
        <p:spPr>
          <a:xfrm>
            <a:off x="5996871" y="2996299"/>
            <a:ext cx="2518477" cy="846535"/>
          </a:xfrm>
          <a:prstGeom prst="rect">
            <a:avLst/>
          </a:prstGeom>
          <a:noFill/>
          <a:ln>
            <a:noFill/>
          </a:ln>
        </p:spPr>
        <p:txBody>
          <a:bodyPr spcFirstLastPara="1" wrap="square" lIns="0" tIns="34275" rIns="0" bIns="34275" anchor="t" anchorCtr="0">
            <a:noAutofit/>
          </a:bodyPr>
          <a:lstStyle>
            <a:lvl1pPr marL="457200" lvl="0" indent="-228600" algn="l">
              <a:lnSpc>
                <a:spcPct val="90000"/>
              </a:lnSpc>
              <a:spcBef>
                <a:spcPts val="800"/>
              </a:spcBef>
              <a:spcAft>
                <a:spcPts val="0"/>
              </a:spcAft>
              <a:buSzPts val="1200"/>
              <a:buNone/>
              <a:defRPr sz="1200" b="0" i="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6" name="Google Shape;166;p27"/>
          <p:cNvSpPr>
            <a:spLocks noGrp="1"/>
          </p:cNvSpPr>
          <p:nvPr>
            <p:ph type="pic" idx="5"/>
          </p:nvPr>
        </p:nvSpPr>
        <p:spPr>
          <a:xfrm>
            <a:off x="3312761" y="1358903"/>
            <a:ext cx="2518479" cy="1536700"/>
          </a:xfrm>
          <a:prstGeom prst="rect">
            <a:avLst/>
          </a:prstGeom>
          <a:noFill/>
          <a:ln>
            <a:noFill/>
          </a:ln>
        </p:spPr>
      </p:sp>
      <p:sp>
        <p:nvSpPr>
          <p:cNvPr id="167" name="Google Shape;167;p27"/>
          <p:cNvSpPr>
            <a:spLocks noGrp="1"/>
          </p:cNvSpPr>
          <p:nvPr>
            <p:ph type="pic" idx="6"/>
          </p:nvPr>
        </p:nvSpPr>
        <p:spPr>
          <a:xfrm>
            <a:off x="5996870" y="1358903"/>
            <a:ext cx="2518479" cy="15367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icture Full Slide">
  <p:cSld name="Picture Full Slide">
    <p:spTree>
      <p:nvGrpSpPr>
        <p:cNvPr id="1" name="Shape 168"/>
        <p:cNvGrpSpPr/>
        <p:nvPr/>
      </p:nvGrpSpPr>
      <p:grpSpPr>
        <a:xfrm>
          <a:off x="0" y="0"/>
          <a:ext cx="0" cy="0"/>
          <a:chOff x="0" y="0"/>
          <a:chExt cx="0" cy="0"/>
        </a:xfrm>
      </p:grpSpPr>
      <p:grpSp>
        <p:nvGrpSpPr>
          <p:cNvPr id="169" name="Google Shape;169;p28"/>
          <p:cNvGrpSpPr/>
          <p:nvPr/>
        </p:nvGrpSpPr>
        <p:grpSpPr>
          <a:xfrm>
            <a:off x="0" y="4796736"/>
            <a:ext cx="9144000" cy="353081"/>
            <a:chOff x="0" y="6395648"/>
            <a:chExt cx="12192000" cy="470774"/>
          </a:xfrm>
        </p:grpSpPr>
        <p:sp>
          <p:nvSpPr>
            <p:cNvPr id="170" name="Google Shape;170;p28"/>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71" name="Google Shape;171;p28"/>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sp>
        <p:nvSpPr>
          <p:cNvPr id="172" name="Google Shape;172;p28"/>
          <p:cNvSpPr>
            <a:spLocks noGrp="1"/>
          </p:cNvSpPr>
          <p:nvPr>
            <p:ph type="pic" idx="2"/>
          </p:nvPr>
        </p:nvSpPr>
        <p:spPr>
          <a:xfrm>
            <a:off x="0" y="3"/>
            <a:ext cx="9144000" cy="4784838"/>
          </a:xfrm>
          <a:prstGeom prst="rect">
            <a:avLst/>
          </a:prstGeom>
          <a:noFill/>
          <a:ln>
            <a:noFill/>
          </a:ln>
        </p:spPr>
      </p:sp>
      <p:sp>
        <p:nvSpPr>
          <p:cNvPr id="173" name="Google Shape;173;p28"/>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174" name="Google Shape;174;p28"/>
          <p:cNvPicPr preferRelativeResize="0"/>
          <p:nvPr/>
        </p:nvPicPr>
        <p:blipFill>
          <a:blip r:embed="rId2">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4 Picture Stacked">
  <p:cSld name="4 Picture Stacked">
    <p:spTree>
      <p:nvGrpSpPr>
        <p:cNvPr id="1" name="Shape 175"/>
        <p:cNvGrpSpPr/>
        <p:nvPr/>
      </p:nvGrpSpPr>
      <p:grpSpPr>
        <a:xfrm>
          <a:off x="0" y="0"/>
          <a:ext cx="0" cy="0"/>
          <a:chOff x="0" y="0"/>
          <a:chExt cx="0" cy="0"/>
        </a:xfrm>
      </p:grpSpPr>
      <p:sp>
        <p:nvSpPr>
          <p:cNvPr id="176" name="Google Shape;176;p29"/>
          <p:cNvSpPr>
            <a:spLocks noGrp="1"/>
          </p:cNvSpPr>
          <p:nvPr>
            <p:ph type="pic" idx="2"/>
          </p:nvPr>
        </p:nvSpPr>
        <p:spPr>
          <a:xfrm>
            <a:off x="1" y="2423732"/>
            <a:ext cx="4549139" cy="2388192"/>
          </a:xfrm>
          <a:prstGeom prst="rect">
            <a:avLst/>
          </a:prstGeom>
          <a:noFill/>
          <a:ln>
            <a:noFill/>
          </a:ln>
        </p:spPr>
      </p:sp>
      <p:sp>
        <p:nvSpPr>
          <p:cNvPr id="177" name="Google Shape;177;p29"/>
          <p:cNvSpPr>
            <a:spLocks noGrp="1"/>
          </p:cNvSpPr>
          <p:nvPr>
            <p:ph type="pic" idx="3"/>
          </p:nvPr>
        </p:nvSpPr>
        <p:spPr>
          <a:xfrm>
            <a:off x="4594860" y="2423732"/>
            <a:ext cx="4549142" cy="2379726"/>
          </a:xfrm>
          <a:prstGeom prst="rect">
            <a:avLst/>
          </a:prstGeom>
          <a:noFill/>
          <a:ln>
            <a:noFill/>
          </a:ln>
        </p:spPr>
      </p:sp>
      <p:sp>
        <p:nvSpPr>
          <p:cNvPr id="178" name="Google Shape;178;p29"/>
          <p:cNvSpPr>
            <a:spLocks noGrp="1"/>
          </p:cNvSpPr>
          <p:nvPr>
            <p:ph type="pic" idx="4"/>
          </p:nvPr>
        </p:nvSpPr>
        <p:spPr>
          <a:xfrm>
            <a:off x="0" y="1"/>
            <a:ext cx="4549140" cy="2379726"/>
          </a:xfrm>
          <a:prstGeom prst="rect">
            <a:avLst/>
          </a:prstGeom>
          <a:noFill/>
          <a:ln>
            <a:noFill/>
          </a:ln>
        </p:spPr>
      </p:sp>
      <p:sp>
        <p:nvSpPr>
          <p:cNvPr id="179" name="Google Shape;179;p29"/>
          <p:cNvSpPr>
            <a:spLocks noGrp="1"/>
          </p:cNvSpPr>
          <p:nvPr>
            <p:ph type="pic" idx="5"/>
          </p:nvPr>
        </p:nvSpPr>
        <p:spPr>
          <a:xfrm>
            <a:off x="4594860" y="1"/>
            <a:ext cx="4549142" cy="2379726"/>
          </a:xfrm>
          <a:prstGeom prst="rect">
            <a:avLst/>
          </a:prstGeom>
          <a:noFill/>
          <a:ln>
            <a:noFill/>
          </a:ln>
        </p:spPr>
      </p:sp>
      <p:grpSp>
        <p:nvGrpSpPr>
          <p:cNvPr id="180" name="Google Shape;180;p29"/>
          <p:cNvGrpSpPr/>
          <p:nvPr/>
        </p:nvGrpSpPr>
        <p:grpSpPr>
          <a:xfrm>
            <a:off x="0" y="4796736"/>
            <a:ext cx="9144000" cy="353081"/>
            <a:chOff x="0" y="6395648"/>
            <a:chExt cx="12192000" cy="470774"/>
          </a:xfrm>
        </p:grpSpPr>
        <p:sp>
          <p:nvSpPr>
            <p:cNvPr id="181" name="Google Shape;181;p29"/>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82" name="Google Shape;182;p29"/>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83" name="Google Shape;183;p29"/>
          <p:cNvPicPr preferRelativeResize="0"/>
          <p:nvPr/>
        </p:nvPicPr>
        <p:blipFill>
          <a:blip r:embed="rId2">
            <a:alphaModFix/>
          </a:blip>
          <a:stretch>
            <a:fillRect/>
          </a:stretch>
        </p:blipFill>
        <p:spPr>
          <a:xfrm>
            <a:off x="551408" y="4844349"/>
            <a:ext cx="1286344" cy="273851"/>
          </a:xfrm>
          <a:prstGeom prst="rect">
            <a:avLst/>
          </a:prstGeom>
          <a:noFill/>
          <a:ln>
            <a:noFill/>
          </a:ln>
        </p:spPr>
      </p:pic>
      <p:sp>
        <p:nvSpPr>
          <p:cNvPr id="184" name="Google Shape;184;p29"/>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losing Slide Shield">
  <p:cSld name="Closing Slide Shield">
    <p:bg>
      <p:bgPr>
        <a:solidFill>
          <a:schemeClr val="lt1"/>
        </a:solidFill>
        <a:effectLst/>
      </p:bgPr>
    </p:bg>
    <p:spTree>
      <p:nvGrpSpPr>
        <p:cNvPr id="1" name="Shape 185"/>
        <p:cNvGrpSpPr/>
        <p:nvPr/>
      </p:nvGrpSpPr>
      <p:grpSpPr>
        <a:xfrm>
          <a:off x="0" y="0"/>
          <a:ext cx="0" cy="0"/>
          <a:chOff x="0" y="0"/>
          <a:chExt cx="0" cy="0"/>
        </a:xfrm>
      </p:grpSpPr>
      <p:grpSp>
        <p:nvGrpSpPr>
          <p:cNvPr id="186" name="Google Shape;186;p30"/>
          <p:cNvGrpSpPr/>
          <p:nvPr/>
        </p:nvGrpSpPr>
        <p:grpSpPr>
          <a:xfrm>
            <a:off x="5246370" y="-1565329"/>
            <a:ext cx="6288366" cy="8137886"/>
            <a:chOff x="3890639" y="-2045539"/>
            <a:chExt cx="8193228" cy="10603002"/>
          </a:xfrm>
        </p:grpSpPr>
        <p:pic>
          <p:nvPicPr>
            <p:cNvPr id="187" name="Google Shape;187;p30"/>
            <p:cNvPicPr preferRelativeResize="0"/>
            <p:nvPr/>
          </p:nvPicPr>
          <p:blipFill rotWithShape="1">
            <a:blip r:embed="rId2">
              <a:alphaModFix amt="30000"/>
            </a:blip>
            <a:srcRect/>
            <a:stretch/>
          </p:blipFill>
          <p:spPr>
            <a:xfrm>
              <a:off x="3890639" y="-2045539"/>
              <a:ext cx="8193228" cy="10603002"/>
            </a:xfrm>
            <a:prstGeom prst="rect">
              <a:avLst/>
            </a:prstGeom>
            <a:noFill/>
            <a:ln>
              <a:noFill/>
            </a:ln>
          </p:spPr>
        </p:pic>
        <p:pic>
          <p:nvPicPr>
            <p:cNvPr id="188" name="Google Shape;188;p30"/>
            <p:cNvPicPr preferRelativeResize="0"/>
            <p:nvPr/>
          </p:nvPicPr>
          <p:blipFill rotWithShape="1">
            <a:blip r:embed="rId3">
              <a:alphaModFix amt="15000"/>
            </a:blip>
            <a:srcRect/>
            <a:stretch/>
          </p:blipFill>
          <p:spPr>
            <a:xfrm>
              <a:off x="5173001" y="727132"/>
              <a:ext cx="5641848" cy="4936616"/>
            </a:xfrm>
            <a:prstGeom prst="rect">
              <a:avLst/>
            </a:prstGeom>
            <a:noFill/>
            <a:ln>
              <a:noFill/>
            </a:ln>
          </p:spPr>
        </p:pic>
      </p:grpSp>
      <p:sp>
        <p:nvSpPr>
          <p:cNvPr id="189" name="Google Shape;189;p30"/>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rgbClr val="767676"/>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grpSp>
        <p:nvGrpSpPr>
          <p:cNvPr id="190" name="Google Shape;190;p30"/>
          <p:cNvGrpSpPr/>
          <p:nvPr/>
        </p:nvGrpSpPr>
        <p:grpSpPr>
          <a:xfrm>
            <a:off x="0" y="4796736"/>
            <a:ext cx="9144000" cy="353081"/>
            <a:chOff x="0" y="6395648"/>
            <a:chExt cx="12192000" cy="470774"/>
          </a:xfrm>
        </p:grpSpPr>
        <p:sp>
          <p:nvSpPr>
            <p:cNvPr id="191" name="Google Shape;191;p30"/>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92" name="Google Shape;192;p30"/>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193" name="Google Shape;193;p30"/>
          <p:cNvPicPr preferRelativeResize="0"/>
          <p:nvPr/>
        </p:nvPicPr>
        <p:blipFill>
          <a:blip r:embed="rId4">
            <a:alphaModFix/>
          </a:blip>
          <a:stretch>
            <a:fillRect/>
          </a:stretch>
        </p:blipFill>
        <p:spPr>
          <a:xfrm>
            <a:off x="551408" y="4844349"/>
            <a:ext cx="1286344" cy="273851"/>
          </a:xfrm>
          <a:prstGeom prst="rect">
            <a:avLst/>
          </a:prstGeom>
          <a:noFill/>
          <a:ln>
            <a:noFill/>
          </a:ln>
        </p:spPr>
      </p:pic>
      <p:sp>
        <p:nvSpPr>
          <p:cNvPr id="194" name="Google Shape;194;p30"/>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losing Slide Grey Phoenix">
  <p:cSld name="Closing Slide Grey Phoenix">
    <p:bg>
      <p:bgPr>
        <a:solidFill>
          <a:schemeClr val="lt1"/>
        </a:solidFill>
        <a:effectLst/>
      </p:bgPr>
    </p:bg>
    <p:spTree>
      <p:nvGrpSpPr>
        <p:cNvPr id="1" name="Shape 195"/>
        <p:cNvGrpSpPr/>
        <p:nvPr/>
      </p:nvGrpSpPr>
      <p:grpSpPr>
        <a:xfrm>
          <a:off x="0" y="0"/>
          <a:ext cx="0" cy="0"/>
          <a:chOff x="0" y="0"/>
          <a:chExt cx="0" cy="0"/>
        </a:xfrm>
      </p:grpSpPr>
      <p:grpSp>
        <p:nvGrpSpPr>
          <p:cNvPr id="196" name="Google Shape;196;p31"/>
          <p:cNvGrpSpPr/>
          <p:nvPr/>
        </p:nvGrpSpPr>
        <p:grpSpPr>
          <a:xfrm>
            <a:off x="0" y="4796736"/>
            <a:ext cx="9144000" cy="353081"/>
            <a:chOff x="0" y="6395648"/>
            <a:chExt cx="12192000" cy="470774"/>
          </a:xfrm>
        </p:grpSpPr>
        <p:sp>
          <p:nvSpPr>
            <p:cNvPr id="197" name="Google Shape;197;p31"/>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198" name="Google Shape;198;p31"/>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sp>
        <p:nvSpPr>
          <p:cNvPr id="199" name="Google Shape;199;p31"/>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rgbClr val="767676"/>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0" name="Google Shape;200;p31"/>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201" name="Google Shape;201;p31"/>
          <p:cNvPicPr preferRelativeResize="0"/>
          <p:nvPr/>
        </p:nvPicPr>
        <p:blipFill rotWithShape="1">
          <a:blip r:embed="rId2">
            <a:alphaModFix amt="15000"/>
          </a:blip>
          <a:srcRect/>
          <a:stretch/>
        </p:blipFill>
        <p:spPr>
          <a:xfrm>
            <a:off x="6230593" y="562718"/>
            <a:ext cx="4330162" cy="3788891"/>
          </a:xfrm>
          <a:prstGeom prst="rect">
            <a:avLst/>
          </a:prstGeom>
          <a:noFill/>
          <a:ln>
            <a:noFill/>
          </a:ln>
        </p:spPr>
      </p:pic>
      <p:pic>
        <p:nvPicPr>
          <p:cNvPr id="202" name="Google Shape;202;p31"/>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losing Slide Grey Bar">
  <p:cSld name="Closing Slide Grey Bar">
    <p:bg>
      <p:bgPr>
        <a:solidFill>
          <a:schemeClr val="lt1"/>
        </a:solidFill>
        <a:effectLst/>
      </p:bgPr>
    </p:bg>
    <p:spTree>
      <p:nvGrpSpPr>
        <p:cNvPr id="1" name="Shape 203"/>
        <p:cNvGrpSpPr/>
        <p:nvPr/>
      </p:nvGrpSpPr>
      <p:grpSpPr>
        <a:xfrm>
          <a:off x="0" y="0"/>
          <a:ext cx="0" cy="0"/>
          <a:chOff x="0" y="0"/>
          <a:chExt cx="0" cy="0"/>
        </a:xfrm>
      </p:grpSpPr>
      <p:grpSp>
        <p:nvGrpSpPr>
          <p:cNvPr id="204" name="Google Shape;204;p32"/>
          <p:cNvGrpSpPr/>
          <p:nvPr/>
        </p:nvGrpSpPr>
        <p:grpSpPr>
          <a:xfrm>
            <a:off x="6233922" y="0"/>
            <a:ext cx="4330162" cy="4800600"/>
            <a:chOff x="5156004" y="0"/>
            <a:chExt cx="5773549" cy="6400800"/>
          </a:xfrm>
        </p:grpSpPr>
        <p:sp>
          <p:nvSpPr>
            <p:cNvPr id="205" name="Google Shape;205;p32"/>
            <p:cNvSpPr/>
            <p:nvPr/>
          </p:nvSpPr>
          <p:spPr>
            <a:xfrm>
              <a:off x="5303520" y="0"/>
              <a:ext cx="3732588" cy="64008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pic>
          <p:nvPicPr>
            <p:cNvPr id="206" name="Google Shape;206;p32"/>
            <p:cNvPicPr preferRelativeResize="0"/>
            <p:nvPr/>
          </p:nvPicPr>
          <p:blipFill rotWithShape="1">
            <a:blip r:embed="rId2">
              <a:alphaModFix amt="15000"/>
            </a:blip>
            <a:srcRect/>
            <a:stretch/>
          </p:blipFill>
          <p:spPr>
            <a:xfrm>
              <a:off x="5156004" y="750290"/>
              <a:ext cx="5773549" cy="5051855"/>
            </a:xfrm>
            <a:prstGeom prst="rect">
              <a:avLst/>
            </a:prstGeom>
            <a:noFill/>
            <a:ln>
              <a:noFill/>
            </a:ln>
          </p:spPr>
        </p:pic>
      </p:grpSp>
      <p:sp>
        <p:nvSpPr>
          <p:cNvPr id="207" name="Google Shape;207;p32"/>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rgbClr val="767676"/>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grpSp>
        <p:nvGrpSpPr>
          <p:cNvPr id="208" name="Google Shape;208;p32"/>
          <p:cNvGrpSpPr/>
          <p:nvPr/>
        </p:nvGrpSpPr>
        <p:grpSpPr>
          <a:xfrm>
            <a:off x="0" y="4796736"/>
            <a:ext cx="9144000" cy="353189"/>
            <a:chOff x="0" y="6395648"/>
            <a:chExt cx="12192000" cy="470918"/>
          </a:xfrm>
        </p:grpSpPr>
        <p:sp>
          <p:nvSpPr>
            <p:cNvPr id="209" name="Google Shape;209;p32"/>
            <p:cNvSpPr/>
            <p:nvPr/>
          </p:nvSpPr>
          <p:spPr>
            <a:xfrm>
              <a:off x="0" y="6400222"/>
              <a:ext cx="12192000" cy="466344"/>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210" name="Google Shape;210;p32"/>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sp>
        <p:nvSpPr>
          <p:cNvPr id="211" name="Google Shape;211;p32"/>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pic>
        <p:nvPicPr>
          <p:cNvPr id="212" name="Google Shape;212;p32"/>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losing Slide Dark Greystone">
  <p:cSld name="Closing Slide Dark Greystone">
    <p:bg>
      <p:bgPr>
        <a:solidFill>
          <a:schemeClr val="dk2"/>
        </a:solidFill>
        <a:effectLst/>
      </p:bgPr>
    </p:bg>
    <p:spTree>
      <p:nvGrpSpPr>
        <p:cNvPr id="1" name="Shape 213"/>
        <p:cNvGrpSpPr/>
        <p:nvPr/>
      </p:nvGrpSpPr>
      <p:grpSpPr>
        <a:xfrm>
          <a:off x="0" y="0"/>
          <a:ext cx="0" cy="0"/>
          <a:chOff x="0" y="0"/>
          <a:chExt cx="0" cy="0"/>
        </a:xfrm>
      </p:grpSpPr>
      <p:grpSp>
        <p:nvGrpSpPr>
          <p:cNvPr id="214" name="Google Shape;214;p33"/>
          <p:cNvGrpSpPr/>
          <p:nvPr/>
        </p:nvGrpSpPr>
        <p:grpSpPr>
          <a:xfrm>
            <a:off x="0" y="4796736"/>
            <a:ext cx="9144000" cy="353081"/>
            <a:chOff x="0" y="6395648"/>
            <a:chExt cx="12192000" cy="470774"/>
          </a:xfrm>
        </p:grpSpPr>
        <p:sp>
          <p:nvSpPr>
            <p:cNvPr id="215" name="Google Shape;215;p33"/>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216" name="Google Shape;216;p33"/>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217" name="Google Shape;217;p33"/>
          <p:cNvPicPr preferRelativeResize="0"/>
          <p:nvPr/>
        </p:nvPicPr>
        <p:blipFill>
          <a:blip r:embed="rId2">
            <a:alphaModFix/>
          </a:blip>
          <a:stretch>
            <a:fillRect/>
          </a:stretch>
        </p:blipFill>
        <p:spPr>
          <a:xfrm>
            <a:off x="551408" y="4844349"/>
            <a:ext cx="1286344" cy="273851"/>
          </a:xfrm>
          <a:prstGeom prst="rect">
            <a:avLst/>
          </a:prstGeom>
          <a:noFill/>
          <a:ln>
            <a:noFill/>
          </a:ln>
        </p:spPr>
      </p:pic>
      <p:grpSp>
        <p:nvGrpSpPr>
          <p:cNvPr id="218" name="Google Shape;218;p33"/>
          <p:cNvGrpSpPr/>
          <p:nvPr/>
        </p:nvGrpSpPr>
        <p:grpSpPr>
          <a:xfrm>
            <a:off x="6233922" y="0"/>
            <a:ext cx="4330162" cy="4800600"/>
            <a:chOff x="5156004" y="0"/>
            <a:chExt cx="5773549" cy="6400800"/>
          </a:xfrm>
        </p:grpSpPr>
        <p:sp>
          <p:nvSpPr>
            <p:cNvPr id="219" name="Google Shape;219;p33"/>
            <p:cNvSpPr/>
            <p:nvPr/>
          </p:nvSpPr>
          <p:spPr>
            <a:xfrm>
              <a:off x="5303520" y="0"/>
              <a:ext cx="3732588" cy="6400800"/>
            </a:xfrm>
            <a:prstGeom prst="rect">
              <a:avLst/>
            </a:prstGeom>
            <a:solidFill>
              <a:srgbClr val="A6A6A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pic>
          <p:nvPicPr>
            <p:cNvPr id="220" name="Google Shape;220;p33"/>
            <p:cNvPicPr preferRelativeResize="0"/>
            <p:nvPr/>
          </p:nvPicPr>
          <p:blipFill rotWithShape="1">
            <a:blip r:embed="rId3">
              <a:alphaModFix amt="30000"/>
            </a:blip>
            <a:srcRect/>
            <a:stretch/>
          </p:blipFill>
          <p:spPr>
            <a:xfrm>
              <a:off x="5156004" y="750290"/>
              <a:ext cx="5773549" cy="5051855"/>
            </a:xfrm>
            <a:prstGeom prst="rect">
              <a:avLst/>
            </a:prstGeom>
            <a:noFill/>
            <a:ln>
              <a:noFill/>
            </a:ln>
          </p:spPr>
        </p:pic>
      </p:grpSp>
      <p:sp>
        <p:nvSpPr>
          <p:cNvPr id="221" name="Google Shape;221;p33"/>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lvl1pPr marL="457200" lvl="0" indent="-228600" algn="l">
              <a:lnSpc>
                <a:spcPct val="90000"/>
              </a:lnSpc>
              <a:spcBef>
                <a:spcPts val="800"/>
              </a:spcBef>
              <a:spcAft>
                <a:spcPts val="0"/>
              </a:spcAft>
              <a:buSzPts val="1400"/>
              <a:buNone/>
              <a:defRPr sz="1400" b="0" i="0">
                <a:solidFill>
                  <a:schemeClr val="lt1"/>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2" name="Google Shape;222;p33"/>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Grey Bar">
  <p:cSld name="Title Slide Grey Bar">
    <p:bg>
      <p:bgPr>
        <a:solidFill>
          <a:schemeClr val="lt1"/>
        </a:solidFill>
        <a:effectLst/>
      </p:bgPr>
    </p:bg>
    <p:spTree>
      <p:nvGrpSpPr>
        <p:cNvPr id="1" name="Shape 223"/>
        <p:cNvGrpSpPr/>
        <p:nvPr/>
      </p:nvGrpSpPr>
      <p:grpSpPr>
        <a:xfrm>
          <a:off x="0" y="0"/>
          <a:ext cx="0" cy="0"/>
          <a:chOff x="0" y="0"/>
          <a:chExt cx="0" cy="0"/>
        </a:xfrm>
      </p:grpSpPr>
      <p:grpSp>
        <p:nvGrpSpPr>
          <p:cNvPr id="224" name="Google Shape;224;p34"/>
          <p:cNvGrpSpPr/>
          <p:nvPr/>
        </p:nvGrpSpPr>
        <p:grpSpPr>
          <a:xfrm>
            <a:off x="6233922" y="0"/>
            <a:ext cx="4330162" cy="4800600"/>
            <a:chOff x="5156004" y="0"/>
            <a:chExt cx="5773549" cy="6400800"/>
          </a:xfrm>
        </p:grpSpPr>
        <p:sp>
          <p:nvSpPr>
            <p:cNvPr id="225" name="Google Shape;225;p34"/>
            <p:cNvSpPr/>
            <p:nvPr/>
          </p:nvSpPr>
          <p:spPr>
            <a:xfrm>
              <a:off x="5303520" y="0"/>
              <a:ext cx="3840480" cy="64008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Helvetica Neue"/>
                <a:ea typeface="Helvetica Neue"/>
                <a:cs typeface="Helvetica Neue"/>
                <a:sym typeface="Helvetica Neue"/>
              </a:endParaRPr>
            </a:p>
          </p:txBody>
        </p:sp>
        <p:pic>
          <p:nvPicPr>
            <p:cNvPr id="226" name="Google Shape;226;p34"/>
            <p:cNvPicPr preferRelativeResize="0"/>
            <p:nvPr/>
          </p:nvPicPr>
          <p:blipFill rotWithShape="1">
            <a:blip r:embed="rId2">
              <a:alphaModFix amt="15000"/>
            </a:blip>
            <a:srcRect/>
            <a:stretch/>
          </p:blipFill>
          <p:spPr>
            <a:xfrm>
              <a:off x="5156004" y="750290"/>
              <a:ext cx="5773549" cy="5051855"/>
            </a:xfrm>
            <a:prstGeom prst="rect">
              <a:avLst/>
            </a:prstGeom>
            <a:noFill/>
            <a:ln>
              <a:noFill/>
            </a:ln>
          </p:spPr>
        </p:pic>
      </p:grpSp>
      <p:sp>
        <p:nvSpPr>
          <p:cNvPr id="227" name="Google Shape;227;p34"/>
          <p:cNvSpPr txBox="1">
            <a:spLocks noGrp="1"/>
          </p:cNvSpPr>
          <p:nvPr>
            <p:ph type="ctrTitle"/>
          </p:nvPr>
        </p:nvSpPr>
        <p:spPr>
          <a:xfrm>
            <a:off x="685800" y="900829"/>
            <a:ext cx="4187952" cy="1790700"/>
          </a:xfrm>
          <a:prstGeom prst="rect">
            <a:avLst/>
          </a:prstGeom>
          <a:noFill/>
          <a:ln>
            <a:noFill/>
          </a:ln>
        </p:spPr>
        <p:txBody>
          <a:bodyPr spcFirstLastPara="1" wrap="square" lIns="0" tIns="34275" rIns="0" bIns="34275" anchor="b" anchorCtr="0">
            <a:normAutofit/>
          </a:bodyPr>
          <a:lstStyle>
            <a:lvl1pPr lvl="0" algn="l">
              <a:lnSpc>
                <a:spcPct val="90000"/>
              </a:lnSpc>
              <a:spcBef>
                <a:spcPts val="0"/>
              </a:spcBef>
              <a:spcAft>
                <a:spcPts val="0"/>
              </a:spcAft>
              <a:buClr>
                <a:schemeClr val="accent1"/>
              </a:buClr>
              <a:buSzPts val="3600"/>
              <a:buFont typeface="Helvetica Neue"/>
              <a:buNone/>
              <a:defRPr sz="3600" b="0" i="0">
                <a:solidFill>
                  <a:schemeClr val="accent1"/>
                </a:solidFill>
                <a:latin typeface="Helvetica Neue"/>
                <a:ea typeface="Helvetica Neue"/>
                <a:cs typeface="Helvetica Neue"/>
                <a:sym typeface="Helvetica Neu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8" name="Google Shape;228;p34"/>
          <p:cNvSpPr txBox="1">
            <a:spLocks noGrp="1"/>
          </p:cNvSpPr>
          <p:nvPr>
            <p:ph type="subTitle" idx="1"/>
          </p:nvPr>
        </p:nvSpPr>
        <p:spPr>
          <a:xfrm>
            <a:off x="712934" y="2760586"/>
            <a:ext cx="4163867" cy="467699"/>
          </a:xfrm>
          <a:prstGeom prst="rect">
            <a:avLst/>
          </a:prstGeom>
          <a:noFill/>
          <a:ln>
            <a:noFill/>
          </a:ln>
        </p:spPr>
        <p:txBody>
          <a:bodyPr spcFirstLastPara="1" wrap="square" lIns="0" tIns="34275" rIns="0" bIns="34275" anchor="t" anchorCtr="0">
            <a:normAutofit/>
          </a:bodyPr>
          <a:lstStyle>
            <a:lvl1pPr lvl="0" algn="l">
              <a:lnSpc>
                <a:spcPct val="90000"/>
              </a:lnSpc>
              <a:spcBef>
                <a:spcPts val="800"/>
              </a:spcBef>
              <a:spcAft>
                <a:spcPts val="0"/>
              </a:spcAft>
              <a:buSzPts val="1400"/>
              <a:buNone/>
              <a:defRPr sz="1400" b="0" i="0">
                <a:solidFill>
                  <a:schemeClr val="dk2"/>
                </a:solidFill>
                <a:latin typeface="Helvetica Neue"/>
                <a:ea typeface="Helvetica Neue"/>
                <a:cs typeface="Helvetica Neue"/>
                <a:sym typeface="Helvetica Neue"/>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229" name="Google Shape;229;p34"/>
          <p:cNvGrpSpPr/>
          <p:nvPr/>
        </p:nvGrpSpPr>
        <p:grpSpPr>
          <a:xfrm>
            <a:off x="0" y="4796736"/>
            <a:ext cx="9144000" cy="353081"/>
            <a:chOff x="0" y="6395648"/>
            <a:chExt cx="12192000" cy="470774"/>
          </a:xfrm>
        </p:grpSpPr>
        <p:sp>
          <p:nvSpPr>
            <p:cNvPr id="230" name="Google Shape;230;p34"/>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a:solidFill>
                  <a:schemeClr val="lt1"/>
                </a:solidFill>
                <a:latin typeface="Helvetica Neue"/>
                <a:ea typeface="Helvetica Neue"/>
                <a:cs typeface="Helvetica Neue"/>
                <a:sym typeface="Helvetica Neue"/>
              </a:endParaRPr>
            </a:p>
          </p:txBody>
        </p:sp>
        <p:cxnSp>
          <p:nvCxnSpPr>
            <p:cNvPr id="231" name="Google Shape;231;p34"/>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232" name="Google Shape;232;p34"/>
          <p:cNvPicPr preferRelativeResize="0"/>
          <p:nvPr/>
        </p:nvPicPr>
        <p:blipFill>
          <a:blip r:embed="rId3">
            <a:alphaModFix/>
          </a:blip>
          <a:stretch>
            <a:fillRect/>
          </a:stretch>
        </p:blipFill>
        <p:spPr>
          <a:xfrm>
            <a:off x="551408" y="4844349"/>
            <a:ext cx="1286344" cy="2738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Clr>
                <a:srgbClr val="800000"/>
              </a:buClr>
              <a:buSzPts val="2700"/>
              <a:buFont typeface="Helvetica Neue"/>
              <a:buNone/>
              <a:defRPr b="0"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5" name="Google Shape;235;p35"/>
          <p:cNvSpPr txBox="1">
            <a:spLocks noGrp="1"/>
          </p:cNvSpPr>
          <p:nvPr>
            <p:ph type="body" idx="1"/>
          </p:nvPr>
        </p:nvSpPr>
        <p:spPr>
          <a:xfrm>
            <a:off x="628650" y="1369219"/>
            <a:ext cx="3886200" cy="3263504"/>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23850" algn="l">
              <a:lnSpc>
                <a:spcPct val="90000"/>
              </a:lnSpc>
              <a:spcBef>
                <a:spcPts val="400"/>
              </a:spcBef>
              <a:spcAft>
                <a:spcPts val="0"/>
              </a:spcAft>
              <a:buSzPts val="1500"/>
              <a:buChar char="•"/>
              <a:defRPr sz="1500" b="0" i="0"/>
            </a:lvl2pPr>
            <a:lvl3pPr marL="1371600" lvl="2" indent="-317500" algn="l">
              <a:lnSpc>
                <a:spcPct val="90000"/>
              </a:lnSpc>
              <a:spcBef>
                <a:spcPts val="400"/>
              </a:spcBef>
              <a:spcAft>
                <a:spcPts val="0"/>
              </a:spcAft>
              <a:buSzPts val="1400"/>
              <a:buChar char="•"/>
              <a:defRPr sz="1400" b="0" i="0"/>
            </a:lvl3pPr>
            <a:lvl4pPr marL="1828800" lvl="3" indent="-304800" algn="l">
              <a:lnSpc>
                <a:spcPct val="90000"/>
              </a:lnSpc>
              <a:spcBef>
                <a:spcPts val="400"/>
              </a:spcBef>
              <a:spcAft>
                <a:spcPts val="0"/>
              </a:spcAft>
              <a:buSzPts val="1200"/>
              <a:buChar char="•"/>
              <a:defRPr sz="1200" b="0" i="0"/>
            </a:lvl4pPr>
            <a:lvl5pPr marL="2286000" lvl="4" indent="-298450" algn="l">
              <a:lnSpc>
                <a:spcPct val="90000"/>
              </a:lnSpc>
              <a:spcBef>
                <a:spcPts val="400"/>
              </a:spcBef>
              <a:spcAft>
                <a:spcPts val="0"/>
              </a:spcAft>
              <a:buSzPts val="1100"/>
              <a:buChar char="•"/>
              <a:defRPr sz="11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6" name="Google Shape;236;p35"/>
          <p:cNvSpPr txBox="1">
            <a:spLocks noGrp="1"/>
          </p:cNvSpPr>
          <p:nvPr>
            <p:ph type="body" idx="2"/>
          </p:nvPr>
        </p:nvSpPr>
        <p:spPr>
          <a:xfrm>
            <a:off x="4629150" y="1369219"/>
            <a:ext cx="3886200" cy="3263504"/>
          </a:xfrm>
          <a:prstGeom prst="rect">
            <a:avLst/>
          </a:prstGeom>
          <a:noFill/>
          <a:ln>
            <a:noFill/>
          </a:ln>
        </p:spPr>
        <p:txBody>
          <a:bodyPr spcFirstLastPara="1" wrap="square" lIns="0" tIns="34275" rIns="0" bIns="34275" anchor="t" anchorCtr="0">
            <a:noAutofit/>
          </a:bodyPr>
          <a:lstStyle>
            <a:lvl1pPr marL="457200" lvl="0" indent="-342900" algn="l">
              <a:lnSpc>
                <a:spcPct val="90000"/>
              </a:lnSpc>
              <a:spcBef>
                <a:spcPts val="800"/>
              </a:spcBef>
              <a:spcAft>
                <a:spcPts val="0"/>
              </a:spcAft>
              <a:buSzPts val="1800"/>
              <a:buChar char="•"/>
              <a:defRPr sz="1800" b="0" i="0"/>
            </a:lvl1pPr>
            <a:lvl2pPr marL="914400" lvl="1" indent="-323850" algn="l">
              <a:lnSpc>
                <a:spcPct val="90000"/>
              </a:lnSpc>
              <a:spcBef>
                <a:spcPts val="400"/>
              </a:spcBef>
              <a:spcAft>
                <a:spcPts val="0"/>
              </a:spcAft>
              <a:buSzPts val="1500"/>
              <a:buChar char="•"/>
              <a:defRPr sz="1500" b="0" i="0"/>
            </a:lvl2pPr>
            <a:lvl3pPr marL="1371600" lvl="2" indent="-317500" algn="l">
              <a:lnSpc>
                <a:spcPct val="90000"/>
              </a:lnSpc>
              <a:spcBef>
                <a:spcPts val="400"/>
              </a:spcBef>
              <a:spcAft>
                <a:spcPts val="0"/>
              </a:spcAft>
              <a:buSzPts val="1400"/>
              <a:buChar char="•"/>
              <a:defRPr sz="1400" b="0" i="0"/>
            </a:lvl3pPr>
            <a:lvl4pPr marL="1828800" lvl="3" indent="-304800" algn="l">
              <a:lnSpc>
                <a:spcPct val="90000"/>
              </a:lnSpc>
              <a:spcBef>
                <a:spcPts val="400"/>
              </a:spcBef>
              <a:spcAft>
                <a:spcPts val="0"/>
              </a:spcAft>
              <a:buSzPts val="1200"/>
              <a:buChar char="•"/>
              <a:defRPr sz="1200" b="0" i="0"/>
            </a:lvl4pPr>
            <a:lvl5pPr marL="2286000" lvl="4" indent="-298450" algn="l">
              <a:lnSpc>
                <a:spcPct val="90000"/>
              </a:lnSpc>
              <a:spcBef>
                <a:spcPts val="400"/>
              </a:spcBef>
              <a:spcAft>
                <a:spcPts val="0"/>
              </a:spcAft>
              <a:buSzPts val="1100"/>
              <a:buChar char="•"/>
              <a:defRPr sz="1100" b="0" i="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7" name="Google Shape;237;p35"/>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
        <p:nvSpPr>
          <p:cNvPr id="239" name="Google Shape;239;p36"/>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600" b="0" i="0">
                <a:solidFill>
                  <a:schemeClr val="lt1"/>
                </a:solidFill>
                <a:latin typeface="Helvetica Neue"/>
                <a:ea typeface="Helvetica Neue"/>
                <a:cs typeface="Helvetica Neue"/>
                <a:sym typeface="Helvetica Neue"/>
              </a:defRPr>
            </a:lvl1pPr>
            <a:lvl2pPr marL="0" lvl="1" indent="0" algn="r">
              <a:spcBef>
                <a:spcPts val="0"/>
              </a:spcBef>
              <a:buNone/>
              <a:defRPr sz="600" b="0" i="0">
                <a:solidFill>
                  <a:schemeClr val="lt1"/>
                </a:solidFill>
                <a:latin typeface="Helvetica Neue"/>
                <a:ea typeface="Helvetica Neue"/>
                <a:cs typeface="Helvetica Neue"/>
                <a:sym typeface="Helvetica Neue"/>
              </a:defRPr>
            </a:lvl2pPr>
            <a:lvl3pPr marL="0" lvl="2" indent="0" algn="r">
              <a:spcBef>
                <a:spcPts val="0"/>
              </a:spcBef>
              <a:buNone/>
              <a:defRPr sz="600" b="0" i="0">
                <a:solidFill>
                  <a:schemeClr val="lt1"/>
                </a:solidFill>
                <a:latin typeface="Helvetica Neue"/>
                <a:ea typeface="Helvetica Neue"/>
                <a:cs typeface="Helvetica Neue"/>
                <a:sym typeface="Helvetica Neue"/>
              </a:defRPr>
            </a:lvl3pPr>
            <a:lvl4pPr marL="0" lvl="3" indent="0" algn="r">
              <a:spcBef>
                <a:spcPts val="0"/>
              </a:spcBef>
              <a:buNone/>
              <a:defRPr sz="600" b="0" i="0">
                <a:solidFill>
                  <a:schemeClr val="lt1"/>
                </a:solidFill>
                <a:latin typeface="Helvetica Neue"/>
                <a:ea typeface="Helvetica Neue"/>
                <a:cs typeface="Helvetica Neue"/>
                <a:sym typeface="Helvetica Neue"/>
              </a:defRPr>
            </a:lvl4pPr>
            <a:lvl5pPr marL="0" lvl="4" indent="0" algn="r">
              <a:spcBef>
                <a:spcPts val="0"/>
              </a:spcBef>
              <a:buNone/>
              <a:defRPr sz="600" b="0" i="0">
                <a:solidFill>
                  <a:schemeClr val="lt1"/>
                </a:solidFill>
                <a:latin typeface="Helvetica Neue"/>
                <a:ea typeface="Helvetica Neue"/>
                <a:cs typeface="Helvetica Neue"/>
                <a:sym typeface="Helvetica Neue"/>
              </a:defRPr>
            </a:lvl5pPr>
            <a:lvl6pPr marL="0" lvl="5" indent="0" algn="r">
              <a:spcBef>
                <a:spcPts val="0"/>
              </a:spcBef>
              <a:buNone/>
              <a:defRPr sz="600" b="0" i="0">
                <a:solidFill>
                  <a:schemeClr val="lt1"/>
                </a:solidFill>
                <a:latin typeface="Helvetica Neue"/>
                <a:ea typeface="Helvetica Neue"/>
                <a:cs typeface="Helvetica Neue"/>
                <a:sym typeface="Helvetica Neue"/>
              </a:defRPr>
            </a:lvl6pPr>
            <a:lvl7pPr marL="0" lvl="6" indent="0" algn="r">
              <a:spcBef>
                <a:spcPts val="0"/>
              </a:spcBef>
              <a:buNone/>
              <a:defRPr sz="600" b="0" i="0">
                <a:solidFill>
                  <a:schemeClr val="lt1"/>
                </a:solidFill>
                <a:latin typeface="Helvetica Neue"/>
                <a:ea typeface="Helvetica Neue"/>
                <a:cs typeface="Helvetica Neue"/>
                <a:sym typeface="Helvetica Neue"/>
              </a:defRPr>
            </a:lvl7pPr>
            <a:lvl8pPr marL="0" lvl="7" indent="0" algn="r">
              <a:spcBef>
                <a:spcPts val="0"/>
              </a:spcBef>
              <a:buNone/>
              <a:defRPr sz="600" b="0" i="0">
                <a:solidFill>
                  <a:schemeClr val="lt1"/>
                </a:solidFill>
                <a:latin typeface="Helvetica Neue"/>
                <a:ea typeface="Helvetica Neue"/>
                <a:cs typeface="Helvetica Neue"/>
                <a:sym typeface="Helvetica Neue"/>
              </a:defRPr>
            </a:lvl8pPr>
            <a:lvl9pPr marL="0" lvl="8" indent="0" algn="r">
              <a:spcBef>
                <a:spcPts val="0"/>
              </a:spcBef>
              <a:buNone/>
              <a:defRPr sz="6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lvl1pPr marR="0" lvl="0" algn="l" rtl="0">
              <a:lnSpc>
                <a:spcPct val="90000"/>
              </a:lnSpc>
              <a:spcBef>
                <a:spcPts val="0"/>
              </a:spcBef>
              <a:spcAft>
                <a:spcPts val="0"/>
              </a:spcAft>
              <a:buClr>
                <a:srgbClr val="800000"/>
              </a:buClr>
              <a:buSzPts val="2700"/>
              <a:buFont typeface="Helvetica Neue"/>
              <a:buNone/>
              <a:defRPr sz="2700" b="0" i="0" u="none" strike="noStrike" cap="none">
                <a:solidFill>
                  <a:srgbClr val="800000"/>
                </a:solidFill>
                <a:latin typeface="Helvetica Neue"/>
                <a:ea typeface="Helvetica Neue"/>
                <a:cs typeface="Helvetica Neue"/>
                <a:sym typeface="Helvetica Neue"/>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150602"/>
            <a:ext cx="7886700" cy="3322119"/>
          </a:xfrm>
          <a:prstGeom prst="rect">
            <a:avLst/>
          </a:prstGeom>
          <a:noFill/>
          <a:ln>
            <a:noFill/>
          </a:ln>
        </p:spPr>
        <p:txBody>
          <a:bodyPr spcFirstLastPara="1" wrap="square" lIns="0" tIns="34275" rIns="0" bIns="34275" anchor="t" anchorCtr="0">
            <a:noAutofit/>
          </a:bodyPr>
          <a:lstStyle>
            <a:lvl1pPr marL="457200" marR="0" lvl="0" indent="-342900" algn="l" rtl="0">
              <a:lnSpc>
                <a:spcPct val="90000"/>
              </a:lnSpc>
              <a:spcBef>
                <a:spcPts val="800"/>
              </a:spcBef>
              <a:spcAft>
                <a:spcPts val="0"/>
              </a:spcAft>
              <a:buClr>
                <a:srgbClr val="800000"/>
              </a:buClr>
              <a:buSzPts val="1800"/>
              <a:buFont typeface="Arial"/>
              <a:buChar char="•"/>
              <a:defRPr sz="1800" b="0" i="0" u="none" strike="noStrike" cap="none">
                <a:solidFill>
                  <a:srgbClr val="767676"/>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rgbClr val="800000"/>
              </a:buClr>
              <a:buSzPts val="1500"/>
              <a:buFont typeface="Arial"/>
              <a:buChar char="•"/>
              <a:defRPr sz="1500" b="0" i="0" u="none" strike="noStrike" cap="none">
                <a:solidFill>
                  <a:srgbClr val="767676"/>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rgbClr val="800000"/>
              </a:buClr>
              <a:buSzPts val="1400"/>
              <a:buFont typeface="Arial"/>
              <a:buChar char="•"/>
              <a:defRPr sz="1400" b="0" i="0" u="none" strike="noStrike" cap="none">
                <a:solidFill>
                  <a:srgbClr val="767676"/>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rgbClr val="800000"/>
              </a:buClr>
              <a:buSzPts val="1100"/>
              <a:buFont typeface="Arial"/>
              <a:buChar char="•"/>
              <a:defRPr sz="1100" b="0" i="0" u="none" strike="noStrike" cap="none">
                <a:solidFill>
                  <a:srgbClr val="767676"/>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00" b="0" i="0" u="none" strike="noStrike" cap="none">
                <a:solidFill>
                  <a:schemeClr val="lt1"/>
                </a:solidFill>
                <a:latin typeface="Helvetica Neue"/>
                <a:ea typeface="Helvetica Neue"/>
                <a:cs typeface="Helvetica Neue"/>
                <a:sym typeface="Helvetica Neue"/>
              </a:defRPr>
            </a:lvl1pPr>
            <a:lvl2pPr marL="0" marR="0" lvl="1" indent="0" algn="r" rtl="0">
              <a:spcBef>
                <a:spcPts val="0"/>
              </a:spcBef>
              <a:buNone/>
              <a:defRPr sz="600" b="0" i="0" u="none" strike="noStrike" cap="none">
                <a:solidFill>
                  <a:schemeClr val="lt1"/>
                </a:solidFill>
                <a:latin typeface="Helvetica Neue"/>
                <a:ea typeface="Helvetica Neue"/>
                <a:cs typeface="Helvetica Neue"/>
                <a:sym typeface="Helvetica Neue"/>
              </a:defRPr>
            </a:lvl2pPr>
            <a:lvl3pPr marL="0" marR="0" lvl="2" indent="0" algn="r" rtl="0">
              <a:spcBef>
                <a:spcPts val="0"/>
              </a:spcBef>
              <a:buNone/>
              <a:defRPr sz="600" b="0" i="0" u="none" strike="noStrike" cap="none">
                <a:solidFill>
                  <a:schemeClr val="lt1"/>
                </a:solidFill>
                <a:latin typeface="Helvetica Neue"/>
                <a:ea typeface="Helvetica Neue"/>
                <a:cs typeface="Helvetica Neue"/>
                <a:sym typeface="Helvetica Neue"/>
              </a:defRPr>
            </a:lvl3pPr>
            <a:lvl4pPr marL="0" marR="0" lvl="3" indent="0" algn="r" rtl="0">
              <a:spcBef>
                <a:spcPts val="0"/>
              </a:spcBef>
              <a:buNone/>
              <a:defRPr sz="600" b="0" i="0" u="none" strike="noStrike" cap="none">
                <a:solidFill>
                  <a:schemeClr val="lt1"/>
                </a:solidFill>
                <a:latin typeface="Helvetica Neue"/>
                <a:ea typeface="Helvetica Neue"/>
                <a:cs typeface="Helvetica Neue"/>
                <a:sym typeface="Helvetica Neue"/>
              </a:defRPr>
            </a:lvl4pPr>
            <a:lvl5pPr marL="0" marR="0" lvl="4" indent="0" algn="r" rtl="0">
              <a:spcBef>
                <a:spcPts val="0"/>
              </a:spcBef>
              <a:buNone/>
              <a:defRPr sz="600" b="0" i="0" u="none" strike="noStrike" cap="none">
                <a:solidFill>
                  <a:schemeClr val="lt1"/>
                </a:solidFill>
                <a:latin typeface="Helvetica Neue"/>
                <a:ea typeface="Helvetica Neue"/>
                <a:cs typeface="Helvetica Neue"/>
                <a:sym typeface="Helvetica Neue"/>
              </a:defRPr>
            </a:lvl5pPr>
            <a:lvl6pPr marL="0" marR="0" lvl="5" indent="0" algn="r" rtl="0">
              <a:spcBef>
                <a:spcPts val="0"/>
              </a:spcBef>
              <a:buNone/>
              <a:defRPr sz="600" b="0" i="0" u="none" strike="noStrike" cap="none">
                <a:solidFill>
                  <a:schemeClr val="lt1"/>
                </a:solidFill>
                <a:latin typeface="Helvetica Neue"/>
                <a:ea typeface="Helvetica Neue"/>
                <a:cs typeface="Helvetica Neue"/>
                <a:sym typeface="Helvetica Neue"/>
              </a:defRPr>
            </a:lvl6pPr>
            <a:lvl7pPr marL="0" marR="0" lvl="6" indent="0" algn="r" rtl="0">
              <a:spcBef>
                <a:spcPts val="0"/>
              </a:spcBef>
              <a:buNone/>
              <a:defRPr sz="600" b="0" i="0" u="none" strike="noStrike" cap="none">
                <a:solidFill>
                  <a:schemeClr val="lt1"/>
                </a:solidFill>
                <a:latin typeface="Helvetica Neue"/>
                <a:ea typeface="Helvetica Neue"/>
                <a:cs typeface="Helvetica Neue"/>
                <a:sym typeface="Helvetica Neue"/>
              </a:defRPr>
            </a:lvl7pPr>
            <a:lvl8pPr marL="0" marR="0" lvl="7" indent="0" algn="r" rtl="0">
              <a:spcBef>
                <a:spcPts val="0"/>
              </a:spcBef>
              <a:buNone/>
              <a:defRPr sz="600" b="0" i="0" u="none" strike="noStrike" cap="none">
                <a:solidFill>
                  <a:schemeClr val="lt1"/>
                </a:solidFill>
                <a:latin typeface="Helvetica Neue"/>
                <a:ea typeface="Helvetica Neue"/>
                <a:cs typeface="Helvetica Neue"/>
                <a:sym typeface="Helvetica Neue"/>
              </a:defRPr>
            </a:lvl8pPr>
            <a:lvl9pPr marL="0" marR="0" lvl="8" indent="0" algn="r" rtl="0">
              <a:spcBef>
                <a:spcPts val="0"/>
              </a:spcBef>
              <a:buNone/>
              <a:defRPr sz="6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cxnSp>
        <p:nvCxnSpPr>
          <p:cNvPr id="54" name="Google Shape;54;p13"/>
          <p:cNvCxnSpPr/>
          <p:nvPr/>
        </p:nvCxnSpPr>
        <p:spPr>
          <a:xfrm>
            <a:off x="0" y="1008085"/>
            <a:ext cx="9144000" cy="0"/>
          </a:xfrm>
          <a:prstGeom prst="straightConnector1">
            <a:avLst/>
          </a:prstGeom>
          <a:noFill/>
          <a:ln w="38100" cap="flat" cmpd="sng">
            <a:solidFill>
              <a:srgbClr val="D6D6CE"/>
            </a:solidFill>
            <a:prstDash val="solid"/>
            <a:miter lim="800000"/>
            <a:headEnd type="none" w="sm" len="sm"/>
            <a:tailEnd type="none" w="sm" len="sm"/>
          </a:ln>
        </p:spPr>
      </p:cxnSp>
      <p:grpSp>
        <p:nvGrpSpPr>
          <p:cNvPr id="55" name="Google Shape;55;p13"/>
          <p:cNvGrpSpPr/>
          <p:nvPr/>
        </p:nvGrpSpPr>
        <p:grpSpPr>
          <a:xfrm>
            <a:off x="0" y="4796460"/>
            <a:ext cx="9144000" cy="353081"/>
            <a:chOff x="0" y="6395648"/>
            <a:chExt cx="12192000" cy="470774"/>
          </a:xfrm>
        </p:grpSpPr>
        <p:sp>
          <p:nvSpPr>
            <p:cNvPr id="56" name="Google Shape;56;p13"/>
            <p:cNvSpPr/>
            <p:nvPr/>
          </p:nvSpPr>
          <p:spPr>
            <a:xfrm>
              <a:off x="0" y="6400222"/>
              <a:ext cx="12192000" cy="466200"/>
            </a:xfrm>
            <a:prstGeom prst="rect">
              <a:avLst/>
            </a:prstGeom>
            <a:solidFill>
              <a:srgbClr val="8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Helvetica Neue"/>
                <a:ea typeface="Helvetica Neue"/>
                <a:cs typeface="Helvetica Neue"/>
                <a:sym typeface="Helvetica Neue"/>
              </a:endParaRPr>
            </a:p>
          </p:txBody>
        </p:sp>
        <p:cxnSp>
          <p:nvCxnSpPr>
            <p:cNvPr id="57" name="Google Shape;57;p13"/>
            <p:cNvCxnSpPr/>
            <p:nvPr/>
          </p:nvCxnSpPr>
          <p:spPr>
            <a:xfrm>
              <a:off x="0" y="6395648"/>
              <a:ext cx="12192000" cy="0"/>
            </a:xfrm>
            <a:prstGeom prst="straightConnector1">
              <a:avLst/>
            </a:prstGeom>
            <a:noFill/>
            <a:ln w="9525" cap="flat" cmpd="sng">
              <a:solidFill>
                <a:srgbClr val="D6D6CE"/>
              </a:solidFill>
              <a:prstDash val="solid"/>
              <a:miter lim="800000"/>
              <a:headEnd type="none" w="sm" len="sm"/>
              <a:tailEnd type="none" w="sm" len="sm"/>
            </a:ln>
          </p:spPr>
        </p:cxnSp>
      </p:grpSp>
      <p:pic>
        <p:nvPicPr>
          <p:cNvPr id="58" name="Google Shape;58;p13"/>
          <p:cNvPicPr preferRelativeResize="0"/>
          <p:nvPr/>
        </p:nvPicPr>
        <p:blipFill>
          <a:blip r:embed="rId25">
            <a:alphaModFix/>
          </a:blip>
          <a:stretch>
            <a:fillRect/>
          </a:stretch>
        </p:blipFill>
        <p:spPr>
          <a:xfrm>
            <a:off x="551408" y="4844349"/>
            <a:ext cx="1286344" cy="273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ctrTitle"/>
          </p:nvPr>
        </p:nvSpPr>
        <p:spPr>
          <a:xfrm>
            <a:off x="685800" y="900825"/>
            <a:ext cx="5039400" cy="1790700"/>
          </a:xfrm>
          <a:prstGeom prst="rect">
            <a:avLst/>
          </a:prstGeom>
          <a:noFill/>
          <a:ln>
            <a:noFill/>
          </a:ln>
        </p:spPr>
        <p:txBody>
          <a:bodyPr spcFirstLastPara="1" wrap="square" lIns="0" tIns="34275" rIns="0" bIns="34275" anchor="b" anchorCtr="0">
            <a:noAutofit/>
          </a:bodyPr>
          <a:lstStyle/>
          <a:p>
            <a:pPr marL="0" lvl="0" indent="0" algn="l" rtl="0">
              <a:lnSpc>
                <a:spcPct val="90000"/>
              </a:lnSpc>
              <a:spcBef>
                <a:spcPts val="0"/>
              </a:spcBef>
              <a:spcAft>
                <a:spcPts val="0"/>
              </a:spcAft>
              <a:buClr>
                <a:schemeClr val="accent1"/>
              </a:buClr>
              <a:buSzPts val="3240"/>
              <a:buFont typeface="Helvetica Neue"/>
              <a:buNone/>
            </a:pPr>
            <a:r>
              <a:rPr lang="en" sz="2740"/>
              <a:t>Buprenorphine induction in emergency department patients following reversal of nonfatal opioid overdose with naloxone</a:t>
            </a:r>
            <a:endParaRPr sz="2740"/>
          </a:p>
        </p:txBody>
      </p:sp>
      <p:sp>
        <p:nvSpPr>
          <p:cNvPr id="245" name="Google Shape;245;p37"/>
          <p:cNvSpPr txBox="1">
            <a:spLocks noGrp="1"/>
          </p:cNvSpPr>
          <p:nvPr>
            <p:ph type="subTitle" idx="1"/>
          </p:nvPr>
        </p:nvSpPr>
        <p:spPr>
          <a:xfrm>
            <a:off x="712923" y="2760575"/>
            <a:ext cx="5012400" cy="467700"/>
          </a:xfrm>
          <a:prstGeom prst="rect">
            <a:avLst/>
          </a:prstGeom>
          <a:noFill/>
          <a:ln>
            <a:noFill/>
          </a:ln>
        </p:spPr>
        <p:txBody>
          <a:bodyPr spcFirstLastPara="1" wrap="square" lIns="0" tIns="34275" rIns="0" bIns="34275" anchor="t" anchorCtr="0">
            <a:noAutofit/>
          </a:bodyPr>
          <a:lstStyle/>
          <a:p>
            <a:pPr marL="0" lvl="0" indent="0" algn="l" rtl="0">
              <a:lnSpc>
                <a:spcPct val="105000"/>
              </a:lnSpc>
              <a:spcBef>
                <a:spcPts val="0"/>
              </a:spcBef>
              <a:spcAft>
                <a:spcPts val="0"/>
              </a:spcAft>
              <a:buClr>
                <a:schemeClr val="dk1"/>
              </a:buClr>
              <a:buSzPts val="770"/>
              <a:buFont typeface="Arial"/>
              <a:buNone/>
            </a:pPr>
            <a:r>
              <a:rPr lang="en" dirty="0">
                <a:solidFill>
                  <a:srgbClr val="737373"/>
                </a:solidFill>
                <a:latin typeface="Arial"/>
                <a:ea typeface="Arial"/>
                <a:cs typeface="Arial"/>
                <a:sym typeface="Arial"/>
              </a:rPr>
              <a:t>P. Quincy Moore, MD; </a:t>
            </a:r>
            <a:r>
              <a:rPr lang="en" b="1" dirty="0">
                <a:solidFill>
                  <a:srgbClr val="737373"/>
                </a:solidFill>
                <a:latin typeface="Arial"/>
                <a:ea typeface="Arial"/>
                <a:cs typeface="Arial"/>
                <a:sym typeface="Arial"/>
              </a:rPr>
              <a:t>SJ Chen, MSc</a:t>
            </a:r>
            <a:r>
              <a:rPr lang="en" dirty="0">
                <a:solidFill>
                  <a:srgbClr val="737373"/>
                </a:solidFill>
                <a:latin typeface="Arial"/>
                <a:ea typeface="Arial"/>
                <a:cs typeface="Arial"/>
                <a:sym typeface="Arial"/>
              </a:rPr>
              <a:t>; Ellen </a:t>
            </a:r>
            <a:r>
              <a:rPr lang="en" dirty="0" err="1">
                <a:solidFill>
                  <a:srgbClr val="737373"/>
                </a:solidFill>
                <a:latin typeface="Arial"/>
                <a:ea typeface="Arial"/>
                <a:cs typeface="Arial"/>
                <a:sym typeface="Arial"/>
              </a:rPr>
              <a:t>Almirol</a:t>
            </a:r>
            <a:r>
              <a:rPr lang="en" dirty="0">
                <a:solidFill>
                  <a:srgbClr val="737373"/>
                </a:solidFill>
                <a:latin typeface="Arial"/>
                <a:ea typeface="Arial"/>
                <a:cs typeface="Arial"/>
                <a:sym typeface="Arial"/>
              </a:rPr>
              <a:t>, MPH, MAMS; Makenna Meyer, BS; Catherine Yu Luo, MSc; John P. Murray, MD; Neeraj Chhabra, MD, MSCR</a:t>
            </a:r>
            <a:endParaRPr dirty="0">
              <a:solidFill>
                <a:srgbClr val="737373"/>
              </a:solidFill>
              <a:latin typeface="Arial"/>
              <a:ea typeface="Arial"/>
              <a:cs typeface="Arial"/>
              <a:sym typeface="Arial"/>
            </a:endParaRPr>
          </a:p>
          <a:p>
            <a:pPr marL="0" lvl="0" indent="0" algn="l" rtl="0">
              <a:lnSpc>
                <a:spcPct val="80000"/>
              </a:lnSpc>
              <a:spcBef>
                <a:spcPts val="0"/>
              </a:spcBef>
              <a:spcAft>
                <a:spcPts val="0"/>
              </a:spcAft>
              <a:buSzPts val="980"/>
              <a:buNone/>
            </a:pPr>
            <a:endParaRPr dirty="0">
              <a:solidFill>
                <a:srgbClr val="73737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628650" y="275245"/>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Results: Encounter Characteristics</a:t>
            </a:r>
            <a:endParaRPr dirty="0"/>
          </a:p>
        </p:txBody>
      </p:sp>
      <p:sp>
        <p:nvSpPr>
          <p:cNvPr id="345" name="Google Shape;345;p44"/>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346" name="Google Shape;346;p44"/>
          <p:cNvGraphicFramePr/>
          <p:nvPr>
            <p:extLst>
              <p:ext uri="{D42A27DB-BD31-4B8C-83A1-F6EECF244321}">
                <p14:modId xmlns:p14="http://schemas.microsoft.com/office/powerpoint/2010/main" val="3793590834"/>
              </p:ext>
            </p:extLst>
          </p:nvPr>
        </p:nvGraphicFramePr>
        <p:xfrm>
          <a:off x="1232795" y="1078416"/>
          <a:ext cx="6854193" cy="3318092"/>
        </p:xfrm>
        <a:graphic>
          <a:graphicData uri="http://schemas.openxmlformats.org/drawingml/2006/table">
            <a:tbl>
              <a:tblPr>
                <a:noFill/>
                <a:tableStyleId>{84BF35AE-D86B-4C77-941D-D81863328EA3}</a:tableStyleId>
              </a:tblPr>
              <a:tblGrid>
                <a:gridCol w="2122801">
                  <a:extLst>
                    <a:ext uri="{9D8B030D-6E8A-4147-A177-3AD203B41FA5}">
                      <a16:colId xmlns:a16="http://schemas.microsoft.com/office/drawing/2014/main" val="20000"/>
                    </a:ext>
                  </a:extLst>
                </a:gridCol>
                <a:gridCol w="1635854">
                  <a:extLst>
                    <a:ext uri="{9D8B030D-6E8A-4147-A177-3AD203B41FA5}">
                      <a16:colId xmlns:a16="http://schemas.microsoft.com/office/drawing/2014/main" val="20001"/>
                    </a:ext>
                  </a:extLst>
                </a:gridCol>
                <a:gridCol w="1224792">
                  <a:extLst>
                    <a:ext uri="{9D8B030D-6E8A-4147-A177-3AD203B41FA5}">
                      <a16:colId xmlns:a16="http://schemas.microsoft.com/office/drawing/2014/main" val="20002"/>
                    </a:ext>
                  </a:extLst>
                </a:gridCol>
                <a:gridCol w="1174459">
                  <a:extLst>
                    <a:ext uri="{9D8B030D-6E8A-4147-A177-3AD203B41FA5}">
                      <a16:colId xmlns:a16="http://schemas.microsoft.com/office/drawing/2014/main" val="20003"/>
                    </a:ext>
                  </a:extLst>
                </a:gridCol>
                <a:gridCol w="696287">
                  <a:extLst>
                    <a:ext uri="{9D8B030D-6E8A-4147-A177-3AD203B41FA5}">
                      <a16:colId xmlns:a16="http://schemas.microsoft.com/office/drawing/2014/main" val="20004"/>
                    </a:ext>
                  </a:extLst>
                </a:gridCol>
              </a:tblGrid>
              <a:tr h="295103">
                <a:tc gridSpan="5">
                  <a:txBody>
                    <a:bodyPr/>
                    <a:lstStyle/>
                    <a:p>
                      <a:pPr marL="0" lvl="0" indent="0" algn="l" rtl="0">
                        <a:lnSpc>
                          <a:spcPct val="115000"/>
                        </a:lnSpc>
                        <a:spcBef>
                          <a:spcPts val="0"/>
                        </a:spcBef>
                        <a:spcAft>
                          <a:spcPts val="0"/>
                        </a:spcAft>
                        <a:buNone/>
                      </a:pPr>
                      <a:r>
                        <a:rPr lang="en" sz="1600" b="1" dirty="0">
                          <a:solidFill>
                            <a:srgbClr val="FFFFFF"/>
                          </a:solidFill>
                        </a:rPr>
                        <a:t>Hospital Encounter Characteristics by Cases and Control</a:t>
                      </a:r>
                      <a:endParaRPr sz="1600" b="1" dirty="0">
                        <a:solidFill>
                          <a:srgbClr val="FFFFFF"/>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391">
                <a:tc>
                  <a:txBody>
                    <a:bodyPr/>
                    <a:lstStyle/>
                    <a:p>
                      <a:pPr marL="0" lvl="0" indent="0" algn="l" rtl="0">
                        <a:spcBef>
                          <a:spcPts val="0"/>
                        </a:spcBef>
                        <a:spcAft>
                          <a:spcPts val="0"/>
                        </a:spcAft>
                        <a:buNone/>
                      </a:pPr>
                      <a:endParaRPr sz="110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b="1" dirty="0"/>
                        <a:t>Cases </a:t>
                      </a:r>
                    </a:p>
                    <a:p>
                      <a:pPr marL="0" lvl="0" indent="0" algn="ctr" rtl="0">
                        <a:lnSpc>
                          <a:spcPct val="115000"/>
                        </a:lnSpc>
                        <a:spcBef>
                          <a:spcPts val="0"/>
                        </a:spcBef>
                        <a:spcAft>
                          <a:spcPts val="0"/>
                        </a:spcAft>
                        <a:buNone/>
                      </a:pPr>
                      <a:r>
                        <a:rPr lang="en" sz="1400" b="1" dirty="0"/>
                        <a:t>(n=37)</a:t>
                      </a:r>
                      <a:endParaRPr sz="1400" b="1"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b="1" dirty="0"/>
                        <a:t>Controls (n=37)</a:t>
                      </a:r>
                      <a:endParaRPr sz="1400" b="1"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b="1" dirty="0"/>
                        <a:t>Total </a:t>
                      </a:r>
                    </a:p>
                    <a:p>
                      <a:pPr marL="0" lvl="0" indent="0" algn="ctr" rtl="0">
                        <a:lnSpc>
                          <a:spcPct val="115000"/>
                        </a:lnSpc>
                        <a:spcBef>
                          <a:spcPts val="0"/>
                        </a:spcBef>
                        <a:spcAft>
                          <a:spcPts val="0"/>
                        </a:spcAft>
                        <a:buNone/>
                      </a:pPr>
                      <a:r>
                        <a:rPr lang="en" sz="1400" b="1" dirty="0"/>
                        <a:t>(n=74)</a:t>
                      </a:r>
                      <a:endParaRPr sz="1400" b="1"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400" b="1" dirty="0"/>
                        <a:t>p-value</a:t>
                      </a:r>
                      <a:endParaRPr sz="1400" b="1"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805343">
                <a:tc>
                  <a:txBody>
                    <a:bodyPr/>
                    <a:lstStyle/>
                    <a:p>
                      <a:pPr marL="0" lvl="0" indent="0" algn="l" rtl="0">
                        <a:lnSpc>
                          <a:spcPct val="115000"/>
                        </a:lnSpc>
                        <a:spcBef>
                          <a:spcPts val="0"/>
                        </a:spcBef>
                        <a:spcAft>
                          <a:spcPts val="0"/>
                        </a:spcAft>
                        <a:buNone/>
                      </a:pPr>
                      <a:r>
                        <a:rPr lang="en" sz="1400" b="1" dirty="0"/>
                        <a:t>Time to first </a:t>
                      </a:r>
                      <a:r>
                        <a:rPr lang="en" sz="1400" b="1" dirty="0" err="1"/>
                        <a:t>bupe</a:t>
                      </a:r>
                      <a:r>
                        <a:rPr lang="en" sz="1400" b="1" dirty="0"/>
                        <a:t> admin </a:t>
                      </a:r>
                      <a:r>
                        <a:rPr lang="en" sz="1400" dirty="0">
                          <a:solidFill>
                            <a:schemeClr val="bg2"/>
                          </a:solidFill>
                        </a:rPr>
                        <a:t>(mins), median [range]</a:t>
                      </a:r>
                      <a:endParaRPr sz="1400" dirty="0">
                        <a:solidFill>
                          <a:schemeClr val="bg2"/>
                        </a:solidFill>
                      </a:endParaRPr>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t>289 </a:t>
                      </a:r>
                    </a:p>
                    <a:p>
                      <a:pPr marL="0" lvl="0" indent="0" algn="ctr" rtl="0">
                        <a:lnSpc>
                          <a:spcPct val="115000"/>
                        </a:lnSpc>
                        <a:spcBef>
                          <a:spcPts val="0"/>
                        </a:spcBef>
                        <a:spcAft>
                          <a:spcPts val="0"/>
                        </a:spcAft>
                        <a:buNone/>
                      </a:pPr>
                      <a:r>
                        <a:rPr lang="en" sz="1600" dirty="0"/>
                        <a:t>[29-1421]</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t>222 </a:t>
                      </a:r>
                    </a:p>
                    <a:p>
                      <a:pPr marL="0" lvl="0" indent="0" algn="ctr" rtl="0">
                        <a:lnSpc>
                          <a:spcPct val="115000"/>
                        </a:lnSpc>
                        <a:spcBef>
                          <a:spcPts val="0"/>
                        </a:spcBef>
                        <a:spcAft>
                          <a:spcPts val="0"/>
                        </a:spcAft>
                        <a:buNone/>
                      </a:pPr>
                      <a:r>
                        <a:rPr lang="en" sz="1600" dirty="0"/>
                        <a:t>[51-1614]</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t>260 </a:t>
                      </a:r>
                    </a:p>
                    <a:p>
                      <a:pPr marL="0" lvl="0" indent="0" algn="ctr" rtl="0">
                        <a:lnSpc>
                          <a:spcPct val="115000"/>
                        </a:lnSpc>
                        <a:spcBef>
                          <a:spcPts val="0"/>
                        </a:spcBef>
                        <a:spcAft>
                          <a:spcPts val="0"/>
                        </a:spcAft>
                        <a:buNone/>
                      </a:pPr>
                      <a:r>
                        <a:rPr lang="en" sz="1600" dirty="0"/>
                        <a:t>[36-1614]</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a:t>0.81</a:t>
                      </a:r>
                      <a:endParaRPr sz="16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16463">
                <a:tc>
                  <a:txBody>
                    <a:bodyPr/>
                    <a:lstStyle/>
                    <a:p>
                      <a:pPr marL="0" lvl="0" indent="0" algn="l" rtl="0">
                        <a:lnSpc>
                          <a:spcPct val="115000"/>
                        </a:lnSpc>
                        <a:spcBef>
                          <a:spcPts val="0"/>
                        </a:spcBef>
                        <a:spcAft>
                          <a:spcPts val="0"/>
                        </a:spcAft>
                        <a:buNone/>
                      </a:pPr>
                      <a:r>
                        <a:rPr lang="en" sz="1400" b="1" dirty="0"/>
                        <a:t>First dose of </a:t>
                      </a:r>
                      <a:r>
                        <a:rPr lang="en" sz="1400" b="1" dirty="0" err="1"/>
                        <a:t>bupe</a:t>
                      </a:r>
                      <a:r>
                        <a:rPr lang="en" sz="1400" b="1" dirty="0"/>
                        <a:t> </a:t>
                      </a:r>
                    </a:p>
                    <a:p>
                      <a:pPr marL="0" lvl="0" indent="0" algn="l" rtl="0">
                        <a:lnSpc>
                          <a:spcPct val="115000"/>
                        </a:lnSpc>
                        <a:spcBef>
                          <a:spcPts val="0"/>
                        </a:spcBef>
                        <a:spcAft>
                          <a:spcPts val="0"/>
                        </a:spcAft>
                        <a:buNone/>
                      </a:pPr>
                      <a:r>
                        <a:rPr lang="en" sz="1400" dirty="0">
                          <a:solidFill>
                            <a:schemeClr val="bg2"/>
                          </a:solidFill>
                        </a:rPr>
                        <a:t>(mean, SD)</a:t>
                      </a:r>
                      <a:endParaRPr sz="1400" dirty="0">
                        <a:solidFill>
                          <a:schemeClr val="bg2"/>
                        </a:solidFill>
                      </a:endParaRPr>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600" dirty="0"/>
                        <a:t>4.8, SD 1.6</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600"/>
                        <a:t>5.8, SD 2.1</a:t>
                      </a:r>
                      <a:endParaRPr sz="16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600" dirty="0"/>
                        <a:t>5.3, SD 1.9</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600"/>
                        <a:t>0.02*</a:t>
                      </a:r>
                      <a:endParaRPr sz="16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600886">
                <a:tc>
                  <a:txBody>
                    <a:bodyPr/>
                    <a:lstStyle/>
                    <a:p>
                      <a:pPr marL="0" lvl="0" indent="0" algn="l" rtl="0">
                        <a:lnSpc>
                          <a:spcPct val="115000"/>
                        </a:lnSpc>
                        <a:spcBef>
                          <a:spcPts val="0"/>
                        </a:spcBef>
                        <a:spcAft>
                          <a:spcPts val="0"/>
                        </a:spcAft>
                        <a:buNone/>
                      </a:pPr>
                      <a:r>
                        <a:rPr lang="en" sz="1400" b="1" dirty="0"/>
                        <a:t>Pre-</a:t>
                      </a:r>
                      <a:r>
                        <a:rPr lang="en" sz="1400" b="1" dirty="0" err="1"/>
                        <a:t>bupe</a:t>
                      </a:r>
                      <a:r>
                        <a:rPr lang="en" sz="1400" b="1" dirty="0"/>
                        <a:t> COWS score^ </a:t>
                      </a:r>
                      <a:r>
                        <a:rPr lang="en" sz="1400" dirty="0">
                          <a:solidFill>
                            <a:schemeClr val="bg2"/>
                          </a:solidFill>
                        </a:rPr>
                        <a:t>(mean, SD)</a:t>
                      </a:r>
                      <a:endParaRPr sz="1400" dirty="0">
                        <a:solidFill>
                          <a:schemeClr val="bg2"/>
                        </a:solidFill>
                      </a:endParaRPr>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t>6.8, SD 6.0</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t>9.8, SD 5.2</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t>8.0, SD 5.8</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t>0.11</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00886">
                <a:tc>
                  <a:txBody>
                    <a:bodyPr/>
                    <a:lstStyle/>
                    <a:p>
                      <a:pPr marL="0" lvl="0" indent="0" algn="l" rtl="0">
                        <a:lnSpc>
                          <a:spcPct val="115000"/>
                        </a:lnSpc>
                        <a:spcBef>
                          <a:spcPts val="0"/>
                        </a:spcBef>
                        <a:spcAft>
                          <a:spcPts val="0"/>
                        </a:spcAft>
                        <a:buNone/>
                      </a:pPr>
                      <a:r>
                        <a:rPr lang="en" sz="1400" b="1" dirty="0"/>
                        <a:t>Post-</a:t>
                      </a:r>
                      <a:r>
                        <a:rPr lang="en" sz="1400" b="1" dirty="0" err="1"/>
                        <a:t>bupe</a:t>
                      </a:r>
                      <a:r>
                        <a:rPr lang="en" sz="1400" b="1" dirty="0"/>
                        <a:t> COWS score </a:t>
                      </a:r>
                      <a:r>
                        <a:rPr lang="en" sz="1400" dirty="0">
                          <a:solidFill>
                            <a:schemeClr val="bg2"/>
                          </a:solidFill>
                        </a:rPr>
                        <a:t>(mean, SD)</a:t>
                      </a:r>
                      <a:endParaRPr sz="1400" dirty="0">
                        <a:solidFill>
                          <a:schemeClr val="bg2"/>
                        </a:solidFill>
                      </a:endParaRPr>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600"/>
                        <a:t>6.3, SD 5.4</a:t>
                      </a:r>
                      <a:endParaRPr sz="16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600" dirty="0"/>
                        <a:t>9.2, SD 5.1</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600" dirty="0"/>
                        <a:t>7.9, SD 5.4</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600" dirty="0"/>
                        <a:t>0.16</a:t>
                      </a:r>
                      <a:endParaRPr sz="1600" dirty="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bl>
          </a:graphicData>
        </a:graphic>
      </p:graphicFrame>
      <p:sp>
        <p:nvSpPr>
          <p:cNvPr id="347" name="Google Shape;347;p44"/>
          <p:cNvSpPr txBox="1"/>
          <p:nvPr/>
        </p:nvSpPr>
        <p:spPr>
          <a:xfrm>
            <a:off x="1222595" y="4370365"/>
            <a:ext cx="5402400" cy="4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dk2"/>
                </a:solidFill>
              </a:rPr>
              <a:t>* indicates a p-value ≤ 0.05. ^ Total responses for pre-buprenorphine (n=41): cases (n=25), controls (n=16); ^^ Total responses for post-buprenorphine (n=28): cases (n=13), controls (n=15)</a:t>
            </a:r>
            <a:endParaRPr sz="900" dirty="0">
              <a:solidFill>
                <a:schemeClr val="dk2"/>
              </a:solidFill>
              <a:latin typeface="Helvetica Neue"/>
              <a:ea typeface="Helvetica Neue"/>
              <a:cs typeface="Helvetica Neue"/>
              <a:sym typeface="Helvetica Neue"/>
            </a:endParaRPr>
          </a:p>
        </p:txBody>
      </p:sp>
      <p:sp>
        <p:nvSpPr>
          <p:cNvPr id="2" name="Rectangle 1">
            <a:extLst>
              <a:ext uri="{FF2B5EF4-FFF2-40B4-BE49-F238E27FC236}">
                <a16:creationId xmlns:a16="http://schemas.microsoft.com/office/drawing/2014/main" id="{F7955F9E-C09E-B64E-9190-F8DE4C096554}"/>
              </a:ext>
            </a:extLst>
          </p:cNvPr>
          <p:cNvSpPr/>
          <p:nvPr/>
        </p:nvSpPr>
        <p:spPr>
          <a:xfrm>
            <a:off x="3615655" y="1954635"/>
            <a:ext cx="4437776" cy="70467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4BAAB1-FCB3-DF47-9243-6CB463AE7F24}"/>
              </a:ext>
            </a:extLst>
          </p:cNvPr>
          <p:cNvSpPr/>
          <p:nvPr/>
        </p:nvSpPr>
        <p:spPr>
          <a:xfrm>
            <a:off x="3598877" y="2702792"/>
            <a:ext cx="2533475" cy="52696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5B0A8A-871F-B645-B6BB-6C680C62A389}"/>
              </a:ext>
            </a:extLst>
          </p:cNvPr>
          <p:cNvSpPr/>
          <p:nvPr/>
        </p:nvSpPr>
        <p:spPr>
          <a:xfrm>
            <a:off x="7399090" y="2702792"/>
            <a:ext cx="654341" cy="52696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761799C-E37B-654C-AEDD-CE5344C1F0DC}"/>
              </a:ext>
            </a:extLst>
          </p:cNvPr>
          <p:cNvSpPr/>
          <p:nvPr/>
        </p:nvSpPr>
        <p:spPr>
          <a:xfrm>
            <a:off x="402148" y="3229761"/>
            <a:ext cx="578840" cy="578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3" name="Oval 12">
            <a:extLst>
              <a:ext uri="{FF2B5EF4-FFF2-40B4-BE49-F238E27FC236}">
                <a16:creationId xmlns:a16="http://schemas.microsoft.com/office/drawing/2014/main" id="{4A79072A-C6C6-8749-BFDE-EB5C7AC09B13}"/>
              </a:ext>
            </a:extLst>
          </p:cNvPr>
          <p:cNvSpPr/>
          <p:nvPr/>
        </p:nvSpPr>
        <p:spPr>
          <a:xfrm>
            <a:off x="402148" y="3867324"/>
            <a:ext cx="578840" cy="578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TextBox 3">
            <a:extLst>
              <a:ext uri="{FF2B5EF4-FFF2-40B4-BE49-F238E27FC236}">
                <a16:creationId xmlns:a16="http://schemas.microsoft.com/office/drawing/2014/main" id="{E8CFEB74-645C-8341-A0E3-2811001033A5}"/>
              </a:ext>
            </a:extLst>
          </p:cNvPr>
          <p:cNvSpPr txBox="1"/>
          <p:nvPr/>
        </p:nvSpPr>
        <p:spPr>
          <a:xfrm>
            <a:off x="402148" y="3365292"/>
            <a:ext cx="578840" cy="307777"/>
          </a:xfrm>
          <a:prstGeom prst="rect">
            <a:avLst/>
          </a:prstGeom>
          <a:noFill/>
        </p:spPr>
        <p:txBody>
          <a:bodyPr wrap="square" rtlCol="0" anchor="ctr">
            <a:spAutoFit/>
          </a:bodyPr>
          <a:lstStyle/>
          <a:p>
            <a:pPr algn="ctr"/>
            <a:r>
              <a:rPr lang="en-US" b="1" dirty="0">
                <a:solidFill>
                  <a:schemeClr val="bg1"/>
                </a:solidFill>
              </a:rPr>
              <a:t>55</a:t>
            </a:r>
            <a:r>
              <a:rPr lang="en-US" dirty="0">
                <a:solidFill>
                  <a:schemeClr val="bg1"/>
                </a:solidFill>
              </a:rPr>
              <a:t>%</a:t>
            </a:r>
          </a:p>
        </p:txBody>
      </p:sp>
      <p:sp>
        <p:nvSpPr>
          <p:cNvPr id="15" name="TextBox 14">
            <a:extLst>
              <a:ext uri="{FF2B5EF4-FFF2-40B4-BE49-F238E27FC236}">
                <a16:creationId xmlns:a16="http://schemas.microsoft.com/office/drawing/2014/main" id="{37DAD375-DF73-1343-BEFD-D6A47EA885A3}"/>
              </a:ext>
            </a:extLst>
          </p:cNvPr>
          <p:cNvSpPr txBox="1"/>
          <p:nvPr/>
        </p:nvSpPr>
        <p:spPr>
          <a:xfrm>
            <a:off x="402148" y="4002855"/>
            <a:ext cx="578840" cy="307777"/>
          </a:xfrm>
          <a:prstGeom prst="rect">
            <a:avLst/>
          </a:prstGeom>
          <a:noFill/>
        </p:spPr>
        <p:txBody>
          <a:bodyPr wrap="square" rtlCol="0" anchor="ctr">
            <a:spAutoFit/>
          </a:bodyPr>
          <a:lstStyle/>
          <a:p>
            <a:pPr algn="ctr"/>
            <a:r>
              <a:rPr lang="en-US" b="1" dirty="0">
                <a:solidFill>
                  <a:schemeClr val="bg1"/>
                </a:solidFill>
              </a:rPr>
              <a:t>38</a:t>
            </a:r>
            <a:r>
              <a:rPr lang="en-US" dirty="0">
                <a:solidFill>
                  <a:schemeClr val="bg1"/>
                </a:solidFill>
              </a:rPr>
              <a:t>%</a:t>
            </a:r>
          </a:p>
        </p:txBody>
      </p:sp>
      <p:sp>
        <p:nvSpPr>
          <p:cNvPr id="16" name="Rectangle 15">
            <a:extLst>
              <a:ext uri="{FF2B5EF4-FFF2-40B4-BE49-F238E27FC236}">
                <a16:creationId xmlns:a16="http://schemas.microsoft.com/office/drawing/2014/main" id="{D9F45A00-1BCB-FC4A-91F0-215A4A545E98}"/>
              </a:ext>
            </a:extLst>
          </p:cNvPr>
          <p:cNvSpPr/>
          <p:nvPr/>
        </p:nvSpPr>
        <p:spPr>
          <a:xfrm>
            <a:off x="3598877" y="3248077"/>
            <a:ext cx="2533475" cy="52696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1" grpId="0" animBg="1"/>
      <p:bldP spid="3" grpId="0" animBg="1"/>
      <p:bldP spid="13" grpId="0" animBg="1"/>
      <p:bldP spid="4" grpId="0"/>
      <p:bldP spid="15" grpId="0"/>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Primary and Secondary Outcomes</a:t>
            </a:r>
            <a:endParaRPr/>
          </a:p>
        </p:txBody>
      </p:sp>
      <p:sp>
        <p:nvSpPr>
          <p:cNvPr id="356" name="Google Shape;356;p45"/>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358" name="Google Shape;358;p45"/>
          <p:cNvGraphicFramePr/>
          <p:nvPr>
            <p:extLst>
              <p:ext uri="{D42A27DB-BD31-4B8C-83A1-F6EECF244321}">
                <p14:modId xmlns:p14="http://schemas.microsoft.com/office/powerpoint/2010/main" val="3231931743"/>
              </p:ext>
            </p:extLst>
          </p:nvPr>
        </p:nvGraphicFramePr>
        <p:xfrm>
          <a:off x="419099" y="1027477"/>
          <a:ext cx="6669596" cy="3392031"/>
        </p:xfrm>
        <a:graphic>
          <a:graphicData uri="http://schemas.openxmlformats.org/drawingml/2006/table">
            <a:tbl>
              <a:tblPr>
                <a:noFill/>
                <a:tableStyleId>{84BF35AE-D86B-4C77-941D-D81863328EA3}</a:tableStyleId>
              </a:tblPr>
              <a:tblGrid>
                <a:gridCol w="2034811">
                  <a:extLst>
                    <a:ext uri="{9D8B030D-6E8A-4147-A177-3AD203B41FA5}">
                      <a16:colId xmlns:a16="http://schemas.microsoft.com/office/drawing/2014/main" val="20000"/>
                    </a:ext>
                  </a:extLst>
                </a:gridCol>
                <a:gridCol w="885541">
                  <a:extLst>
                    <a:ext uri="{9D8B030D-6E8A-4147-A177-3AD203B41FA5}">
                      <a16:colId xmlns:a16="http://schemas.microsoft.com/office/drawing/2014/main" val="20001"/>
                    </a:ext>
                  </a:extLst>
                </a:gridCol>
                <a:gridCol w="898616">
                  <a:extLst>
                    <a:ext uri="{9D8B030D-6E8A-4147-A177-3AD203B41FA5}">
                      <a16:colId xmlns:a16="http://schemas.microsoft.com/office/drawing/2014/main" val="20002"/>
                    </a:ext>
                  </a:extLst>
                </a:gridCol>
                <a:gridCol w="636865">
                  <a:extLst>
                    <a:ext uri="{9D8B030D-6E8A-4147-A177-3AD203B41FA5}">
                      <a16:colId xmlns:a16="http://schemas.microsoft.com/office/drawing/2014/main" val="20003"/>
                    </a:ext>
                  </a:extLst>
                </a:gridCol>
                <a:gridCol w="1567813">
                  <a:extLst>
                    <a:ext uri="{9D8B030D-6E8A-4147-A177-3AD203B41FA5}">
                      <a16:colId xmlns:a16="http://schemas.microsoft.com/office/drawing/2014/main" val="20006"/>
                    </a:ext>
                  </a:extLst>
                </a:gridCol>
                <a:gridCol w="645950">
                  <a:extLst>
                    <a:ext uri="{9D8B030D-6E8A-4147-A177-3AD203B41FA5}">
                      <a16:colId xmlns:a16="http://schemas.microsoft.com/office/drawing/2014/main" val="20007"/>
                    </a:ext>
                  </a:extLst>
                </a:gridCol>
              </a:tblGrid>
              <a:tr h="249459">
                <a:tc gridSpan="6">
                  <a:txBody>
                    <a:bodyPr/>
                    <a:lstStyle/>
                    <a:p>
                      <a:pPr marL="0" lvl="0" indent="0" algn="l" rtl="0">
                        <a:lnSpc>
                          <a:spcPct val="115000"/>
                        </a:lnSpc>
                        <a:spcBef>
                          <a:spcPts val="0"/>
                        </a:spcBef>
                        <a:spcAft>
                          <a:spcPts val="0"/>
                        </a:spcAft>
                        <a:buNone/>
                      </a:pPr>
                      <a:r>
                        <a:rPr lang="en" sz="1200" dirty="0">
                          <a:solidFill>
                            <a:srgbClr val="FFFFFF"/>
                          </a:solidFill>
                        </a:rPr>
                        <a:t>Logistic Regression of Primary and Secondary Outcomes by Cases and Controls</a:t>
                      </a:r>
                      <a:endParaRPr sz="1200" dirty="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9525" cap="flat" cmpd="sng" algn="ctr">
                      <a:solidFill>
                        <a:srgbClr val="000000"/>
                      </a:solidFill>
                      <a:prstDash val="solid"/>
                      <a:round/>
                      <a:headEnd type="none" w="sm" len="sm"/>
                      <a:tailEnd type="none" w="sm" len="sm"/>
                    </a:lnL>
                  </a:tcPr>
                </a:tc>
                <a:tc hMerge="1">
                  <a:txBody>
                    <a:bodyPr/>
                    <a:lstStyle/>
                    <a:p>
                      <a:endParaRPr lang="en-US"/>
                    </a:p>
                  </a:txBody>
                  <a:tcPr/>
                </a:tc>
                <a:extLst>
                  <a:ext uri="{0D108BD9-81ED-4DB2-BD59-A6C34878D82A}">
                    <a16:rowId xmlns:a16="http://schemas.microsoft.com/office/drawing/2014/main" val="10000"/>
                  </a:ext>
                </a:extLst>
              </a:tr>
              <a:tr h="258249">
                <a:tc>
                  <a:txBody>
                    <a:bodyPr/>
                    <a:lstStyle/>
                    <a:p>
                      <a:pPr marL="0" lvl="0" indent="0" algn="l" rtl="0">
                        <a:spcBef>
                          <a:spcPts val="0"/>
                        </a:spcBef>
                        <a:spcAft>
                          <a:spcPts val="0"/>
                        </a:spcAft>
                        <a:buNone/>
                      </a:pPr>
                      <a:endParaRPr sz="1200"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Cases</a:t>
                      </a:r>
                      <a:endParaRPr sz="1200" dirty="0"/>
                    </a:p>
                    <a:p>
                      <a:pPr marL="0" lvl="0" indent="0" algn="ctr" rtl="0">
                        <a:lnSpc>
                          <a:spcPct val="115000"/>
                        </a:lnSpc>
                        <a:spcBef>
                          <a:spcPts val="0"/>
                        </a:spcBef>
                        <a:spcAft>
                          <a:spcPts val="0"/>
                        </a:spcAft>
                        <a:buNone/>
                      </a:pPr>
                      <a:r>
                        <a:rPr lang="en" sz="1200" dirty="0"/>
                        <a:t>n (%)</a:t>
                      </a:r>
                      <a:endParaRPr sz="12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Controls</a:t>
                      </a:r>
                      <a:endParaRPr sz="1200" dirty="0"/>
                    </a:p>
                    <a:p>
                      <a:pPr marL="0" lvl="0" indent="0" algn="ctr" rtl="0">
                        <a:lnSpc>
                          <a:spcPct val="115000"/>
                        </a:lnSpc>
                        <a:spcBef>
                          <a:spcPts val="0"/>
                        </a:spcBef>
                        <a:spcAft>
                          <a:spcPts val="0"/>
                        </a:spcAft>
                        <a:buNone/>
                      </a:pPr>
                      <a:r>
                        <a:rPr lang="en" sz="1200" dirty="0"/>
                        <a:t>n (%)</a:t>
                      </a:r>
                      <a:endParaRPr sz="1200" dirty="0"/>
                    </a:p>
                  </a:txBody>
                  <a:tcPr marL="28575" marR="28575" marT="19050" marB="19050" anchor="b">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p-value</a:t>
                      </a:r>
                      <a:endParaRPr sz="1200" dirty="0"/>
                    </a:p>
                  </a:txBody>
                  <a:tcPr marL="28575" marR="28575" marT="19050" marB="19050" anchor="b">
                    <a:lnL w="9525" cap="flat" cmpd="sng">
                      <a:solidFill>
                        <a:srgbClr val="CCCCCC">
                          <a:alpha val="0"/>
                        </a:srgbClr>
                      </a:solidFill>
                      <a:prstDash val="solid"/>
                      <a:round/>
                      <a:headEnd type="none" w="sm" len="sm"/>
                      <a:tailEnd type="none" w="sm" len="sm"/>
                    </a:lnL>
                    <a:lnR w="9525" cap="flat" cmpd="sng">
                      <a:no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200" dirty="0"/>
                        <a:t>Adjusted Odds Ratio (95% CI)</a:t>
                      </a:r>
                      <a:endParaRPr sz="1200" dirty="0"/>
                    </a:p>
                  </a:txBody>
                  <a:tcPr marL="28575" marR="28575" marT="19050" marB="19050" anchor="b">
                    <a:lnL w="9525" cap="flat" cmpd="sng" algn="ctr">
                      <a:noFill/>
                      <a:prstDash val="solid"/>
                      <a:round/>
                      <a:headEnd type="none" w="sm" len="sm"/>
                      <a:tailEnd type="none" w="sm" len="sm"/>
                    </a:lnL>
                    <a:lnR w="9525" cap="flat" cmpd="sng">
                      <a:noFill/>
                      <a:prstDash val="solid"/>
                      <a:round/>
                      <a:headEnd type="none" w="sm" len="sm"/>
                      <a:tailEnd type="none" w="sm" len="sm"/>
                    </a:lnR>
                    <a:lnT w="12700" cmpd="sng">
                      <a:noFill/>
                      <a:prstDash val="solid"/>
                    </a:lnT>
                    <a:lnB w="9525" cap="flat" cmpd="sng" algn="ctr">
                      <a:noFill/>
                      <a:prstDash val="solid"/>
                      <a:round/>
                      <a:headEnd type="none" w="sm" len="sm"/>
                      <a:tailEnd type="none" w="sm" len="sm"/>
                    </a:lnB>
                    <a:lnTlToBr w="12700" cmpd="sng">
                      <a:noFill/>
                      <a:prstDash val="solid"/>
                    </a:lnTlToBr>
                    <a:lnBlToTr w="12700" cmpd="sng">
                      <a:noFill/>
                      <a:prstDash val="solid"/>
                    </a:lnBlToTr>
                    <a:solidFill>
                      <a:srgbClr val="F3F3F3"/>
                    </a:solidFill>
                  </a:tcPr>
                </a:tc>
                <a:tc>
                  <a:txBody>
                    <a:bodyPr/>
                    <a:lstStyle/>
                    <a:p>
                      <a:pPr marL="0" lvl="0" indent="0" algn="ctr" rtl="0">
                        <a:lnSpc>
                          <a:spcPct val="115000"/>
                        </a:lnSpc>
                        <a:spcBef>
                          <a:spcPts val="0"/>
                        </a:spcBef>
                        <a:spcAft>
                          <a:spcPts val="0"/>
                        </a:spcAft>
                        <a:buNone/>
                      </a:pPr>
                      <a:r>
                        <a:rPr lang="en" sz="1200" dirty="0"/>
                        <a:t>p-value</a:t>
                      </a:r>
                      <a:endParaRPr sz="1200" dirty="0"/>
                    </a:p>
                  </a:txBody>
                  <a:tcPr marL="28575" marR="28575" marT="19050" marB="19050" anchor="b">
                    <a:lnL w="9525" cap="flat" cmpd="sng">
                      <a:no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313605">
                <a:tc>
                  <a:txBody>
                    <a:bodyPr/>
                    <a:lstStyle/>
                    <a:p>
                      <a:pPr marL="0" lvl="0" indent="0" algn="l" rtl="0">
                        <a:lnSpc>
                          <a:spcPct val="115000"/>
                        </a:lnSpc>
                        <a:spcBef>
                          <a:spcPts val="0"/>
                        </a:spcBef>
                        <a:spcAft>
                          <a:spcPts val="0"/>
                        </a:spcAft>
                        <a:buNone/>
                      </a:pPr>
                      <a:r>
                        <a:rPr lang="en" sz="1200" b="0" i="0" u="sng" dirty="0"/>
                        <a:t>Primary Outcomes</a:t>
                      </a:r>
                      <a:endParaRPr sz="1200" b="0" i="0" u="sng" dirty="0"/>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no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2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7480">
                <a:tc>
                  <a:txBody>
                    <a:bodyPr/>
                    <a:lstStyle/>
                    <a:p>
                      <a:pPr marL="0" lvl="0" indent="0" algn="l" rtl="0">
                        <a:lnSpc>
                          <a:spcPct val="115000"/>
                        </a:lnSpc>
                        <a:spcBef>
                          <a:spcPts val="0"/>
                        </a:spcBef>
                        <a:spcAft>
                          <a:spcPts val="0"/>
                        </a:spcAft>
                        <a:buNone/>
                      </a:pPr>
                      <a:r>
                        <a:rPr lang="en" sz="1200" b="1" dirty="0"/>
                        <a:t>    Precipitated withdrawal</a:t>
                      </a:r>
                      <a:endParaRPr sz="12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2 (5.4%)</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4 (10.8%)</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0.67</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0.59 (0.10, 3.42)</a:t>
                      </a:r>
                      <a:endParaRPr sz="13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0.57</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47480">
                <a:tc>
                  <a:txBody>
                    <a:bodyPr/>
                    <a:lstStyle/>
                    <a:p>
                      <a:pPr marL="0" lvl="0" indent="0" algn="l" rtl="0">
                        <a:lnSpc>
                          <a:spcPct val="115000"/>
                        </a:lnSpc>
                        <a:spcBef>
                          <a:spcPts val="0"/>
                        </a:spcBef>
                        <a:spcAft>
                          <a:spcPts val="0"/>
                        </a:spcAft>
                        <a:buNone/>
                      </a:pPr>
                      <a:r>
                        <a:rPr lang="en" sz="1200" b="1" dirty="0"/>
                        <a:t>    Adverse events to </a:t>
                      </a:r>
                      <a:r>
                        <a:rPr lang="en" sz="1200" b="1" dirty="0" err="1"/>
                        <a:t>bupe</a:t>
                      </a:r>
                      <a:endParaRPr sz="12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dirty="0"/>
                        <a:t>2 (5.4%)</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 (2.7%)</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1</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4.75 (0.41, 54.82)</a:t>
                      </a:r>
                      <a:endParaRPr sz="13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0.28</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13605">
                <a:tc>
                  <a:txBody>
                    <a:bodyPr/>
                    <a:lstStyle/>
                    <a:p>
                      <a:pPr marL="0" lvl="0" indent="0" algn="l" rtl="0">
                        <a:lnSpc>
                          <a:spcPct val="115000"/>
                        </a:lnSpc>
                        <a:spcBef>
                          <a:spcPts val="0"/>
                        </a:spcBef>
                        <a:spcAft>
                          <a:spcPts val="0"/>
                        </a:spcAft>
                        <a:buNone/>
                      </a:pPr>
                      <a:r>
                        <a:rPr lang="en" sz="1200" u="sng"/>
                        <a:t>Secondary Outcomes</a:t>
                      </a:r>
                      <a:endParaRPr sz="1200" u="sng"/>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300"/>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3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342121">
                <a:tc>
                  <a:txBody>
                    <a:bodyPr/>
                    <a:lstStyle/>
                    <a:p>
                      <a:pPr marL="0" lvl="0" indent="0" algn="l" rtl="0">
                        <a:lnSpc>
                          <a:spcPct val="115000"/>
                        </a:lnSpc>
                        <a:spcBef>
                          <a:spcPts val="0"/>
                        </a:spcBef>
                        <a:spcAft>
                          <a:spcPts val="0"/>
                        </a:spcAft>
                        <a:buNone/>
                      </a:pPr>
                      <a:r>
                        <a:rPr lang="en" sz="1200" b="1" dirty="0"/>
                        <a:t>    Med admit to hospital</a:t>
                      </a:r>
                      <a:endParaRPr sz="12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dirty="0"/>
                        <a:t>5 (13.5%)</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16 (43.2%)</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&lt;0.01*</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0.23 (0.07, 0.72)</a:t>
                      </a:r>
                      <a:endParaRPr sz="130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0.01*</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47480">
                <a:tc>
                  <a:txBody>
                    <a:bodyPr/>
                    <a:lstStyle/>
                    <a:p>
                      <a:pPr marL="0" lvl="0" indent="0" algn="l" rtl="0">
                        <a:lnSpc>
                          <a:spcPct val="115000"/>
                        </a:lnSpc>
                        <a:spcBef>
                          <a:spcPts val="0"/>
                        </a:spcBef>
                        <a:spcAft>
                          <a:spcPts val="0"/>
                        </a:spcAft>
                        <a:buNone/>
                      </a:pPr>
                      <a:r>
                        <a:rPr lang="en" sz="1200" b="1" dirty="0"/>
                        <a:t>    Admit to ICU</a:t>
                      </a:r>
                      <a:endParaRPr sz="12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2 (5,4%)</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3 (8.1%)</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1</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0.65 (0.10, 3.90)</a:t>
                      </a:r>
                      <a:endParaRPr sz="13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0.62</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47480">
                <a:tc>
                  <a:txBody>
                    <a:bodyPr/>
                    <a:lstStyle/>
                    <a:p>
                      <a:pPr marL="0" lvl="0" indent="0" algn="l" rtl="0">
                        <a:lnSpc>
                          <a:spcPct val="115000"/>
                        </a:lnSpc>
                        <a:spcBef>
                          <a:spcPts val="0"/>
                        </a:spcBef>
                        <a:spcAft>
                          <a:spcPts val="0"/>
                        </a:spcAft>
                        <a:buNone/>
                      </a:pPr>
                      <a:r>
                        <a:rPr lang="en" sz="1200" b="1" dirty="0"/>
                        <a:t>    Sedation</a:t>
                      </a:r>
                      <a:endParaRPr sz="12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 (2.7%)</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1 (2.7%)</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1</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2.18 (0.13, 36.27)</a:t>
                      </a:r>
                      <a:endParaRPr sz="13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0.62</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47480">
                <a:tc>
                  <a:txBody>
                    <a:bodyPr/>
                    <a:lstStyle/>
                    <a:p>
                      <a:pPr marL="0" lvl="0" indent="0" algn="l" rtl="0">
                        <a:lnSpc>
                          <a:spcPct val="115000"/>
                        </a:lnSpc>
                        <a:spcBef>
                          <a:spcPts val="0"/>
                        </a:spcBef>
                        <a:spcAft>
                          <a:spcPts val="0"/>
                        </a:spcAft>
                        <a:buNone/>
                      </a:pPr>
                      <a:r>
                        <a:rPr lang="en" sz="1200" b="1" dirty="0"/>
                        <a:t>    Hypoxia</a:t>
                      </a:r>
                      <a:endParaRPr sz="12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13 (35.1%)</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6 (16.2%)</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0.11</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3.34 (1.11, 10.06)</a:t>
                      </a:r>
                      <a:endParaRPr sz="13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0.06</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247480">
                <a:tc>
                  <a:txBody>
                    <a:bodyPr/>
                    <a:lstStyle/>
                    <a:p>
                      <a:pPr marL="0" lvl="0" indent="0" algn="l" rtl="0">
                        <a:lnSpc>
                          <a:spcPct val="115000"/>
                        </a:lnSpc>
                        <a:spcBef>
                          <a:spcPts val="0"/>
                        </a:spcBef>
                        <a:spcAft>
                          <a:spcPts val="0"/>
                        </a:spcAft>
                        <a:buNone/>
                      </a:pPr>
                      <a:r>
                        <a:rPr lang="en" sz="1200" b="1" dirty="0"/>
                        <a:t>    Repeat ED visit w/in 7d</a:t>
                      </a:r>
                      <a:endParaRPr sz="12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3 (8.1%)</a:t>
                      </a:r>
                      <a:endParaRPr sz="130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2 (5.4%)</a:t>
                      </a:r>
                      <a:endParaRPr sz="130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a:t>1</a:t>
                      </a:r>
                      <a:endParaRPr sz="130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1.76 (0.28, 11.22)</a:t>
                      </a:r>
                      <a:endParaRPr sz="13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lgn="ctr">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lgn="ctr">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300" dirty="0"/>
                        <a:t>0.57</a:t>
                      </a:r>
                      <a:endParaRPr sz="13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247480">
                <a:tc>
                  <a:txBody>
                    <a:bodyPr/>
                    <a:lstStyle/>
                    <a:p>
                      <a:pPr marL="0" lvl="0" indent="0" algn="l" rtl="0">
                        <a:lnSpc>
                          <a:spcPct val="115000"/>
                        </a:lnSpc>
                        <a:spcBef>
                          <a:spcPts val="0"/>
                        </a:spcBef>
                        <a:spcAft>
                          <a:spcPts val="0"/>
                        </a:spcAft>
                        <a:buNone/>
                      </a:pPr>
                      <a:r>
                        <a:rPr lang="en" sz="1200" b="1" dirty="0"/>
                        <a:t>    Hospitalization within 7d</a:t>
                      </a:r>
                      <a:endParaRPr sz="1200" b="1" dirty="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0 (0%)</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t>2 (5.4%)</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a:t>0.59</a:t>
                      </a:r>
                      <a:endParaRPr sz="13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N/A</a:t>
                      </a:r>
                      <a:endParaRPr sz="1300" dirty="0"/>
                    </a:p>
                  </a:txBody>
                  <a:tcPr marL="28575" marR="28575" marT="19050" marB="19050" anchor="ctr">
                    <a:lnL w="9525" cap="flat" cmpd="sng" algn="ctr">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lgn="ctr">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300" dirty="0"/>
                        <a:t>1</a:t>
                      </a:r>
                      <a:endParaRPr sz="13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359" name="Google Shape;359;p45"/>
          <p:cNvSpPr txBox="1"/>
          <p:nvPr/>
        </p:nvSpPr>
        <p:spPr>
          <a:xfrm>
            <a:off x="419100" y="4493786"/>
            <a:ext cx="6577318"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dk2"/>
                </a:solidFill>
              </a:rPr>
              <a:t>* indicates a p-value ≤ 0.05; no naloxone administration post-buprenorphine </a:t>
            </a:r>
            <a:endParaRPr dirty="0">
              <a:solidFill>
                <a:schemeClr val="dk2"/>
              </a:solidFill>
            </a:endParaRPr>
          </a:p>
        </p:txBody>
      </p:sp>
      <p:sp>
        <p:nvSpPr>
          <p:cNvPr id="12" name="Rectangle 11">
            <a:extLst>
              <a:ext uri="{FF2B5EF4-FFF2-40B4-BE49-F238E27FC236}">
                <a16:creationId xmlns:a16="http://schemas.microsoft.com/office/drawing/2014/main" id="{48B5A918-F99F-2F43-8B68-3EB6EBF7D387}"/>
              </a:ext>
            </a:extLst>
          </p:cNvPr>
          <p:cNvSpPr/>
          <p:nvPr/>
        </p:nvSpPr>
        <p:spPr>
          <a:xfrm>
            <a:off x="6560192" y="2028553"/>
            <a:ext cx="528504" cy="53480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BF1E7917-96B5-0146-AA36-CC75B8D6CEF2}"/>
              </a:ext>
            </a:extLst>
          </p:cNvPr>
          <p:cNvSpPr/>
          <p:nvPr/>
        </p:nvSpPr>
        <p:spPr>
          <a:xfrm flipH="1">
            <a:off x="7088694" y="2060729"/>
            <a:ext cx="1803635" cy="66273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3 adverse events = hospital admissions</a:t>
            </a:r>
          </a:p>
        </p:txBody>
      </p:sp>
      <p:sp>
        <p:nvSpPr>
          <p:cNvPr id="15" name="Pentagon 14">
            <a:extLst>
              <a:ext uri="{FF2B5EF4-FFF2-40B4-BE49-F238E27FC236}">
                <a16:creationId xmlns:a16="http://schemas.microsoft.com/office/drawing/2014/main" id="{1471BE78-8D4F-7A4D-B08E-B62D00BD107F}"/>
              </a:ext>
            </a:extLst>
          </p:cNvPr>
          <p:cNvSpPr/>
          <p:nvPr/>
        </p:nvSpPr>
        <p:spPr>
          <a:xfrm flipH="1">
            <a:off x="7088694" y="2706681"/>
            <a:ext cx="1803635" cy="66273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Cases: 2 admits</a:t>
            </a:r>
          </a:p>
          <a:p>
            <a:pPr algn="ctr"/>
            <a:r>
              <a:rPr lang="en-US" dirty="0"/>
              <a:t>Controls: 1 admit</a:t>
            </a:r>
          </a:p>
        </p:txBody>
      </p:sp>
      <p:sp>
        <p:nvSpPr>
          <p:cNvPr id="16" name="Pentagon 15">
            <a:extLst>
              <a:ext uri="{FF2B5EF4-FFF2-40B4-BE49-F238E27FC236}">
                <a16:creationId xmlns:a16="http://schemas.microsoft.com/office/drawing/2014/main" id="{16EBFF42-F6CA-FA49-A8C7-0F7F51FCF6CF}"/>
              </a:ext>
            </a:extLst>
          </p:cNvPr>
          <p:cNvSpPr/>
          <p:nvPr/>
        </p:nvSpPr>
        <p:spPr>
          <a:xfrm flipH="1">
            <a:off x="7088694" y="3478469"/>
            <a:ext cx="1803635" cy="66273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Significant COPD burden in cases</a:t>
            </a:r>
          </a:p>
        </p:txBody>
      </p:sp>
    </p:spTree>
    <p:extLst>
      <p:ext uri="{BB962C8B-B14F-4D97-AF65-F5344CB8AC3E}">
        <p14:creationId xmlns:p14="http://schemas.microsoft.com/office/powerpoint/2010/main" val="5687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3" grpId="0" animBg="1"/>
      <p:bldP spid="3" grpId="1" animBg="1"/>
      <p:bldP spid="15" grpId="0" animBg="1"/>
      <p:bldP spid="15" grpId="1"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6"/>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Limitations</a:t>
            </a:r>
            <a:endParaRPr dirty="0"/>
          </a:p>
        </p:txBody>
      </p:sp>
      <p:sp>
        <p:nvSpPr>
          <p:cNvPr id="370" name="Google Shape;370;p46"/>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
        <p:nvSpPr>
          <p:cNvPr id="371" name="Google Shape;371;p46"/>
          <p:cNvSpPr txBox="1">
            <a:spLocks noGrp="1"/>
          </p:cNvSpPr>
          <p:nvPr>
            <p:ph type="body" idx="1"/>
          </p:nvPr>
        </p:nvSpPr>
        <p:spPr>
          <a:xfrm>
            <a:off x="628650" y="1150602"/>
            <a:ext cx="7886700" cy="3322200"/>
          </a:xfrm>
          <a:prstGeom prst="rect">
            <a:avLst/>
          </a:prstGeom>
        </p:spPr>
        <p:txBody>
          <a:bodyPr spcFirstLastPara="1" wrap="square" lIns="0" tIns="34275" rIns="0" bIns="34275" anchor="t" anchorCtr="0">
            <a:noAutofit/>
          </a:bodyPr>
          <a:lstStyle/>
          <a:p>
            <a:pPr marL="114300" lvl="0" indent="0" algn="l" rtl="0">
              <a:spcBef>
                <a:spcPts val="800"/>
              </a:spcBef>
              <a:spcAft>
                <a:spcPts val="0"/>
              </a:spcAft>
              <a:buClr>
                <a:schemeClr val="dk1"/>
              </a:buClr>
              <a:buSzPts val="1800"/>
              <a:buNone/>
            </a:pPr>
            <a:r>
              <a:rPr lang="en" b="1" dirty="0">
                <a:solidFill>
                  <a:schemeClr val="dk1"/>
                </a:solidFill>
              </a:rPr>
              <a:t>Generalizability: </a:t>
            </a:r>
            <a:r>
              <a:rPr lang="en" dirty="0">
                <a:solidFill>
                  <a:schemeClr val="dk1"/>
                </a:solidFill>
              </a:rPr>
              <a:t>Single site, patient population predominantly Black, via insufflation, variations in local supply</a:t>
            </a:r>
            <a:endParaRPr lang="en" b="1" dirty="0">
              <a:solidFill>
                <a:schemeClr val="dk1"/>
              </a:solidFill>
            </a:endParaRPr>
          </a:p>
          <a:p>
            <a:pPr marL="114300" lvl="0" indent="0" algn="l" rtl="0">
              <a:spcBef>
                <a:spcPts val="800"/>
              </a:spcBef>
              <a:spcAft>
                <a:spcPts val="0"/>
              </a:spcAft>
              <a:buClr>
                <a:schemeClr val="dk1"/>
              </a:buClr>
              <a:buSzPts val="1800"/>
              <a:buNone/>
            </a:pPr>
            <a:endParaRPr lang="en" b="1" dirty="0">
              <a:solidFill>
                <a:schemeClr val="dk1"/>
              </a:solidFill>
            </a:endParaRPr>
          </a:p>
          <a:p>
            <a:pPr marL="114300" lvl="0" indent="0" algn="l" rtl="0">
              <a:spcBef>
                <a:spcPts val="800"/>
              </a:spcBef>
              <a:spcAft>
                <a:spcPts val="0"/>
              </a:spcAft>
              <a:buClr>
                <a:schemeClr val="dk1"/>
              </a:buClr>
              <a:buSzPts val="1800"/>
              <a:buNone/>
            </a:pPr>
            <a:r>
              <a:rPr lang="en" b="1" dirty="0">
                <a:solidFill>
                  <a:schemeClr val="dk1"/>
                </a:solidFill>
              </a:rPr>
              <a:t>ED Documentation / Data Availability: </a:t>
            </a:r>
            <a:r>
              <a:rPr lang="en" dirty="0">
                <a:solidFill>
                  <a:schemeClr val="dk1"/>
                </a:solidFill>
              </a:rPr>
              <a:t>COWS scores, no Fentanyl testing, heterogeneity in documenting precipitated withdrawal. </a:t>
            </a:r>
            <a:endParaRPr lang="en" b="1" dirty="0">
              <a:solidFill>
                <a:schemeClr val="dk1"/>
              </a:solidFill>
            </a:endParaRPr>
          </a:p>
          <a:p>
            <a:pPr marL="114300" lvl="0" indent="0" algn="l" rtl="0">
              <a:spcBef>
                <a:spcPts val="800"/>
              </a:spcBef>
              <a:spcAft>
                <a:spcPts val="0"/>
              </a:spcAft>
              <a:buClr>
                <a:schemeClr val="dk1"/>
              </a:buClr>
              <a:buSzPts val="1800"/>
              <a:buNone/>
            </a:pPr>
            <a:endParaRPr lang="en" b="1" dirty="0">
              <a:solidFill>
                <a:schemeClr val="dk1"/>
              </a:solidFill>
            </a:endParaRPr>
          </a:p>
          <a:p>
            <a:pPr marL="114300" lvl="0" indent="0" algn="l" rtl="0">
              <a:spcBef>
                <a:spcPts val="800"/>
              </a:spcBef>
              <a:spcAft>
                <a:spcPts val="0"/>
              </a:spcAft>
              <a:buClr>
                <a:schemeClr val="dk1"/>
              </a:buClr>
              <a:buSzPts val="1800"/>
              <a:buNone/>
            </a:pPr>
            <a:r>
              <a:rPr lang="en" b="1" dirty="0">
                <a:solidFill>
                  <a:schemeClr val="dk1"/>
                </a:solidFill>
              </a:rPr>
              <a:t>Naloxone Half-Life: </a:t>
            </a:r>
            <a:r>
              <a:rPr lang="en" dirty="0">
                <a:solidFill>
                  <a:schemeClr val="dk1"/>
                </a:solidFill>
              </a:rPr>
              <a:t>Average time before first buprenorphine = 260mins. Half-life of naloxone is 60-80mins. Accurately testing interaction between buprenorphine and naloxone?</a:t>
            </a:r>
            <a:endParaRPr lang="en" b="1" dirty="0">
              <a:solidFill>
                <a:schemeClr val="dk1"/>
              </a:solidFill>
            </a:endParaRPr>
          </a:p>
        </p:txBody>
      </p:sp>
      <p:sp>
        <p:nvSpPr>
          <p:cNvPr id="2" name="Rectangle 1">
            <a:extLst>
              <a:ext uri="{FF2B5EF4-FFF2-40B4-BE49-F238E27FC236}">
                <a16:creationId xmlns:a16="http://schemas.microsoft.com/office/drawing/2014/main" id="{85E590BF-CDEA-8745-B82B-15086B1C4B44}"/>
              </a:ext>
            </a:extLst>
          </p:cNvPr>
          <p:cNvSpPr/>
          <p:nvPr/>
        </p:nvSpPr>
        <p:spPr>
          <a:xfrm>
            <a:off x="628650" y="2244579"/>
            <a:ext cx="7886700" cy="654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82C165-D0E3-AC4D-97F7-F5234B4E247F}"/>
              </a:ext>
            </a:extLst>
          </p:cNvPr>
          <p:cNvSpPr/>
          <p:nvPr/>
        </p:nvSpPr>
        <p:spPr>
          <a:xfrm>
            <a:off x="628650" y="3129094"/>
            <a:ext cx="7886700" cy="92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7"/>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Discussion</a:t>
            </a:r>
            <a:endParaRPr/>
          </a:p>
        </p:txBody>
      </p:sp>
      <p:sp>
        <p:nvSpPr>
          <p:cNvPr id="378" name="Google Shape;378;p47"/>
          <p:cNvSpPr txBox="1">
            <a:spLocks noGrp="1"/>
          </p:cNvSpPr>
          <p:nvPr>
            <p:ph type="body" idx="1"/>
          </p:nvPr>
        </p:nvSpPr>
        <p:spPr>
          <a:xfrm>
            <a:off x="628650" y="1150602"/>
            <a:ext cx="7886700" cy="3322200"/>
          </a:xfrm>
          <a:prstGeom prst="rect">
            <a:avLst/>
          </a:prstGeom>
          <a:noFill/>
          <a:ln>
            <a:noFill/>
          </a:ln>
        </p:spPr>
        <p:txBody>
          <a:bodyPr spcFirstLastPara="1" wrap="square" lIns="0" tIns="34275" rIns="0" bIns="34275" anchor="t" anchorCtr="0">
            <a:noAutofit/>
          </a:bodyPr>
          <a:lstStyle/>
          <a:p>
            <a:pPr marL="457200" lvl="0" indent="-342900" algn="l" rtl="0">
              <a:spcBef>
                <a:spcPts val="800"/>
              </a:spcBef>
              <a:spcAft>
                <a:spcPts val="0"/>
              </a:spcAft>
              <a:buClr>
                <a:schemeClr val="dk1"/>
              </a:buClr>
              <a:buSzPts val="1800"/>
              <a:buChar char="●"/>
            </a:pPr>
            <a:r>
              <a:rPr lang="en" dirty="0">
                <a:solidFill>
                  <a:schemeClr val="dk1"/>
                </a:solidFill>
              </a:rPr>
              <a:t>Largest study to date looking at post-reversal treatment</a:t>
            </a:r>
            <a:endParaRPr dirty="0">
              <a:solidFill>
                <a:schemeClr val="dk1"/>
              </a:solidFill>
            </a:endParaRPr>
          </a:p>
          <a:p>
            <a:pPr marL="0" lvl="0" indent="0" algn="l" rtl="0">
              <a:lnSpc>
                <a:spcPct val="90000"/>
              </a:lnSpc>
              <a:spcBef>
                <a:spcPts val="800"/>
              </a:spcBef>
              <a:spcAft>
                <a:spcPts val="0"/>
              </a:spcAft>
              <a:buNone/>
            </a:pPr>
            <a:endParaRPr dirty="0">
              <a:solidFill>
                <a:srgbClr val="000000"/>
              </a:solidFill>
            </a:endParaRPr>
          </a:p>
          <a:p>
            <a:pPr marL="457200" lvl="0" indent="-342900" algn="l" rtl="0">
              <a:lnSpc>
                <a:spcPct val="90000"/>
              </a:lnSpc>
              <a:spcBef>
                <a:spcPts val="800"/>
              </a:spcBef>
              <a:spcAft>
                <a:spcPts val="0"/>
              </a:spcAft>
              <a:buClr>
                <a:srgbClr val="000000"/>
              </a:buClr>
              <a:buSzPts val="1800"/>
              <a:buChar char="●"/>
            </a:pPr>
            <a:r>
              <a:rPr lang="en" dirty="0">
                <a:solidFill>
                  <a:srgbClr val="000000"/>
                </a:solidFill>
              </a:rPr>
              <a:t>No difference in rates of precipitated withdrawal or other adverse outcomes between cases and controls</a:t>
            </a:r>
          </a:p>
          <a:p>
            <a:pPr marL="114300" lvl="0" indent="0" algn="l" rtl="0">
              <a:lnSpc>
                <a:spcPct val="90000"/>
              </a:lnSpc>
              <a:spcBef>
                <a:spcPts val="800"/>
              </a:spcBef>
              <a:spcAft>
                <a:spcPts val="0"/>
              </a:spcAft>
              <a:buClr>
                <a:srgbClr val="000000"/>
              </a:buClr>
              <a:buSzPts val="1800"/>
              <a:buNone/>
            </a:pPr>
            <a:endParaRPr lang="en" dirty="0">
              <a:solidFill>
                <a:srgbClr val="000000"/>
              </a:solidFill>
            </a:endParaRPr>
          </a:p>
          <a:p>
            <a:pPr marL="457200" lvl="0" indent="-342900" algn="l" rtl="0">
              <a:lnSpc>
                <a:spcPct val="90000"/>
              </a:lnSpc>
              <a:spcBef>
                <a:spcPts val="800"/>
              </a:spcBef>
              <a:spcAft>
                <a:spcPts val="0"/>
              </a:spcAft>
              <a:buClr>
                <a:srgbClr val="000000"/>
              </a:buClr>
              <a:buSzPts val="1800"/>
              <a:buChar char="●"/>
            </a:pPr>
            <a:r>
              <a:rPr lang="en" dirty="0">
                <a:solidFill>
                  <a:srgbClr val="000000"/>
                </a:solidFill>
              </a:rPr>
              <a:t>Larger prospective trials are still needed to build a stronger research foundation</a:t>
            </a:r>
            <a:endParaRPr dirty="0">
              <a:solidFill>
                <a:srgbClr val="000000"/>
              </a:solidFill>
            </a:endParaRPr>
          </a:p>
          <a:p>
            <a:pPr marL="0" lvl="0" indent="0" algn="l" rtl="0">
              <a:lnSpc>
                <a:spcPct val="90000"/>
              </a:lnSpc>
              <a:spcBef>
                <a:spcPts val="800"/>
              </a:spcBef>
              <a:spcAft>
                <a:spcPts val="0"/>
              </a:spcAft>
              <a:buNone/>
            </a:pPr>
            <a:endParaRPr dirty="0">
              <a:solidFill>
                <a:srgbClr val="000000"/>
              </a:solidFill>
            </a:endParaRPr>
          </a:p>
          <a:p>
            <a:pPr marL="457200" lvl="0" indent="-342900" algn="l" rtl="0">
              <a:lnSpc>
                <a:spcPct val="90000"/>
              </a:lnSpc>
              <a:spcBef>
                <a:spcPts val="800"/>
              </a:spcBef>
              <a:spcAft>
                <a:spcPts val="0"/>
              </a:spcAft>
              <a:buClr>
                <a:srgbClr val="000000"/>
              </a:buClr>
              <a:buSzPts val="1800"/>
              <a:buChar char="●"/>
            </a:pPr>
            <a:r>
              <a:rPr lang="en" dirty="0">
                <a:solidFill>
                  <a:srgbClr val="000000"/>
                </a:solidFill>
              </a:rPr>
              <a:t>Findings suggest that ED providers should consider using buprenorphine after a 2hr washout period in this high-risk patient population to facilitate induction and continued treatment</a:t>
            </a:r>
            <a:endParaRPr dirty="0">
              <a:solidFill>
                <a:srgbClr val="000000"/>
              </a:solidFill>
            </a:endParaRPr>
          </a:p>
        </p:txBody>
      </p:sp>
      <p:sp>
        <p:nvSpPr>
          <p:cNvPr id="379" name="Google Shape;379;p47"/>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9"/>
          <p:cNvSpPr txBox="1">
            <a:spLocks noGrp="1"/>
          </p:cNvSpPr>
          <p:nvPr>
            <p:ph type="body" idx="1"/>
          </p:nvPr>
        </p:nvSpPr>
        <p:spPr>
          <a:xfrm>
            <a:off x="623889" y="1823196"/>
            <a:ext cx="3948112" cy="1493836"/>
          </a:xfrm>
          <a:prstGeom prst="rect">
            <a:avLst/>
          </a:prstGeom>
          <a:noFill/>
          <a:ln>
            <a:noFill/>
          </a:ln>
        </p:spPr>
        <p:txBody>
          <a:bodyPr spcFirstLastPara="1" wrap="square" lIns="0" tIns="34275" rIns="0" bIns="34275" anchor="t" anchorCtr="0">
            <a:normAutofit/>
          </a:bodyPr>
          <a:lstStyle/>
          <a:p>
            <a:pPr marL="0" lvl="0" indent="0" algn="l" rtl="0">
              <a:lnSpc>
                <a:spcPct val="90000"/>
              </a:lnSpc>
              <a:spcBef>
                <a:spcPts val="0"/>
              </a:spcBef>
              <a:spcAft>
                <a:spcPts val="0"/>
              </a:spcAft>
              <a:buSzPts val="1400"/>
              <a:buNone/>
            </a:pPr>
            <a:r>
              <a:rPr lang="en" b="1">
                <a:solidFill>
                  <a:schemeClr val="dk1"/>
                </a:solidFill>
              </a:rPr>
              <a:t>Samuel Chen, MSc</a:t>
            </a:r>
            <a:endParaRPr b="1">
              <a:solidFill>
                <a:schemeClr val="dk1"/>
              </a:solidFill>
            </a:endParaRPr>
          </a:p>
          <a:p>
            <a:pPr marL="0" lvl="0" indent="0" algn="l" rtl="0">
              <a:lnSpc>
                <a:spcPct val="90000"/>
              </a:lnSpc>
              <a:spcBef>
                <a:spcPts val="800"/>
              </a:spcBef>
              <a:spcAft>
                <a:spcPts val="0"/>
              </a:spcAft>
              <a:buSzPts val="1400"/>
              <a:buNone/>
            </a:pPr>
            <a:r>
              <a:rPr lang="en">
                <a:solidFill>
                  <a:schemeClr val="accent1"/>
                </a:solidFill>
              </a:rPr>
              <a:t>sjc1@uchicagomedicine.org</a:t>
            </a:r>
            <a:endParaRPr>
              <a:solidFill>
                <a:schemeClr val="accent1"/>
              </a:solidFill>
            </a:endParaRPr>
          </a:p>
        </p:txBody>
      </p:sp>
      <p:sp>
        <p:nvSpPr>
          <p:cNvPr id="395" name="Google Shape;395;p49"/>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3"/>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Participant Characteristics</a:t>
            </a:r>
            <a:endParaRPr/>
          </a:p>
        </p:txBody>
      </p:sp>
      <p:sp>
        <p:nvSpPr>
          <p:cNvPr id="327" name="Google Shape;327;p43"/>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28" name="Google Shape;328;p43"/>
          <p:cNvSpPr/>
          <p:nvPr/>
        </p:nvSpPr>
        <p:spPr>
          <a:xfrm>
            <a:off x="9312600" y="1154024"/>
            <a:ext cx="1925100" cy="34902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elvetica Neue"/>
                <a:ea typeface="Helvetica Neue"/>
                <a:cs typeface="Helvetica Neue"/>
                <a:sym typeface="Helvetica Neue"/>
              </a:rPr>
              <a:t>CALLOUTS FOR:</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85 participants, 74 cases</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Majority male</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Majority Black/African American</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No dif in demographics</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Cases: 78.4% received naloxone pre-hospital</a:t>
            </a:r>
            <a:endParaRPr>
              <a:latin typeface="Helvetica Neue"/>
              <a:ea typeface="Helvetica Neue"/>
              <a:cs typeface="Helvetica Neue"/>
              <a:sym typeface="Helvetica Neue"/>
            </a:endParaRPr>
          </a:p>
          <a:p>
            <a:pPr marL="0" lvl="0" indent="0" algn="ctr" rtl="0">
              <a:spcBef>
                <a:spcPts val="0"/>
              </a:spcBef>
              <a:spcAft>
                <a:spcPts val="0"/>
              </a:spcAft>
              <a:buNone/>
            </a:pPr>
            <a:endParaRPr>
              <a:latin typeface="Helvetica Neue"/>
              <a:ea typeface="Helvetica Neue"/>
              <a:cs typeface="Helvetica Neue"/>
              <a:sym typeface="Helvetica Neue"/>
            </a:endParaRPr>
          </a:p>
          <a:p>
            <a:pPr marL="0" lvl="0" indent="0" algn="ctr"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graphicFrame>
        <p:nvGraphicFramePr>
          <p:cNvPr id="329" name="Google Shape;329;p43"/>
          <p:cNvGraphicFramePr/>
          <p:nvPr/>
        </p:nvGraphicFramePr>
        <p:xfrm>
          <a:off x="1773603" y="1060800"/>
          <a:ext cx="5204450" cy="3589599"/>
        </p:xfrm>
        <a:graphic>
          <a:graphicData uri="http://schemas.openxmlformats.org/drawingml/2006/table">
            <a:tbl>
              <a:tblPr>
                <a:noFill/>
                <a:tableStyleId>{84BF35AE-D86B-4C77-941D-D81863328EA3}</a:tableStyleId>
              </a:tblPr>
              <a:tblGrid>
                <a:gridCol w="1137300">
                  <a:extLst>
                    <a:ext uri="{9D8B030D-6E8A-4147-A177-3AD203B41FA5}">
                      <a16:colId xmlns:a16="http://schemas.microsoft.com/office/drawing/2014/main" val="20000"/>
                    </a:ext>
                  </a:extLst>
                </a:gridCol>
                <a:gridCol w="7677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441950">
                  <a:extLst>
                    <a:ext uri="{9D8B030D-6E8A-4147-A177-3AD203B41FA5}">
                      <a16:colId xmlns:a16="http://schemas.microsoft.com/office/drawing/2014/main" val="20005"/>
                    </a:ext>
                  </a:extLst>
                </a:gridCol>
              </a:tblGrid>
              <a:tr h="100000">
                <a:tc gridSpan="6">
                  <a:txBody>
                    <a:bodyPr/>
                    <a:lstStyle/>
                    <a:p>
                      <a:pPr marL="0" lvl="0" indent="0" algn="l" rtl="0">
                        <a:lnSpc>
                          <a:spcPct val="115000"/>
                        </a:lnSpc>
                        <a:spcBef>
                          <a:spcPts val="0"/>
                        </a:spcBef>
                        <a:spcAft>
                          <a:spcPts val="0"/>
                        </a:spcAft>
                        <a:buNone/>
                      </a:pPr>
                      <a:r>
                        <a:rPr lang="en" sz="1000">
                          <a:solidFill>
                            <a:srgbClr val="FFFFFF"/>
                          </a:solidFill>
                        </a:rPr>
                        <a:t>Table 1. Patient Demographics by Cases and Controls</a:t>
                      </a:r>
                      <a:endParaRPr sz="1000">
                        <a:solidFill>
                          <a:srgbClr val="FFFFFF"/>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98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000">
                <a:tc gridSpan="2">
                  <a:txBody>
                    <a:bodyPr/>
                    <a:lstStyle/>
                    <a:p>
                      <a:pPr marL="0" lvl="0" indent="0" algn="l"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 sz="850"/>
                        <a:t>Cases (n = 37)</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850"/>
                        <a:t>Controls (n = 37)</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850"/>
                        <a:t>Total (n = 74)</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850"/>
                        <a:t>P-value</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44775">
                <a:tc gridSpan="2">
                  <a:txBody>
                    <a:bodyPr/>
                    <a:lstStyle/>
                    <a:p>
                      <a:pPr marL="0" lvl="0" indent="0" algn="l" rtl="0">
                        <a:lnSpc>
                          <a:spcPct val="115000"/>
                        </a:lnSpc>
                        <a:spcBef>
                          <a:spcPts val="0"/>
                        </a:spcBef>
                        <a:spcAft>
                          <a:spcPts val="0"/>
                        </a:spcAft>
                        <a:buNone/>
                      </a:pPr>
                      <a:r>
                        <a:rPr lang="en" sz="850"/>
                        <a:t>Age (mean, SD)</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a:t>56.5, SD 10.6</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53.9, SD 12.8</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55.2, SD 11.7</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0.35</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0025">
                <a:tc gridSpan="2">
                  <a:txBody>
                    <a:bodyPr/>
                    <a:lstStyle/>
                    <a:p>
                      <a:pPr marL="0" lvl="0" indent="0" algn="l" rtl="0">
                        <a:lnSpc>
                          <a:spcPct val="115000"/>
                        </a:lnSpc>
                        <a:spcBef>
                          <a:spcPts val="0"/>
                        </a:spcBef>
                        <a:spcAft>
                          <a:spcPts val="0"/>
                        </a:spcAft>
                        <a:buNone/>
                      </a:pPr>
                      <a:r>
                        <a:rPr lang="en" sz="850"/>
                        <a:t>Sex</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0.29</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200025">
                <a:tc gridSpan="2">
                  <a:txBody>
                    <a:bodyPr/>
                    <a:lstStyle/>
                    <a:p>
                      <a:pPr marL="0" lvl="0" indent="0" algn="l" rtl="0">
                        <a:lnSpc>
                          <a:spcPct val="115000"/>
                        </a:lnSpc>
                        <a:spcBef>
                          <a:spcPts val="0"/>
                        </a:spcBef>
                        <a:spcAft>
                          <a:spcPts val="0"/>
                        </a:spcAft>
                        <a:buNone/>
                      </a:pPr>
                      <a:r>
                        <a:rPr lang="en" sz="850"/>
                        <a:t>     Female</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a:t>7 (18.9%)</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12 (32.4%)</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19 (25.7%)</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00025">
                <a:tc gridSpan="2">
                  <a:txBody>
                    <a:bodyPr/>
                    <a:lstStyle/>
                    <a:p>
                      <a:pPr marL="0" lvl="0" indent="0" algn="l" rtl="0">
                        <a:lnSpc>
                          <a:spcPct val="115000"/>
                        </a:lnSpc>
                        <a:spcBef>
                          <a:spcPts val="0"/>
                        </a:spcBef>
                        <a:spcAft>
                          <a:spcPts val="0"/>
                        </a:spcAft>
                        <a:buNone/>
                      </a:pPr>
                      <a:r>
                        <a:rPr lang="en" sz="850"/>
                        <a:t>     Male</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a:t>30 (81.1%)</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25 (67.6%)</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dirty="0"/>
                        <a:t>55 (74.3%)</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100000">
                <a:tc gridSpan="2">
                  <a:txBody>
                    <a:bodyPr/>
                    <a:lstStyle/>
                    <a:p>
                      <a:pPr marL="0" lvl="0" indent="0" algn="l" rtl="0">
                        <a:lnSpc>
                          <a:spcPct val="115000"/>
                        </a:lnSpc>
                        <a:spcBef>
                          <a:spcPts val="0"/>
                        </a:spcBef>
                        <a:spcAft>
                          <a:spcPts val="0"/>
                        </a:spcAft>
                        <a:buNone/>
                      </a:pPr>
                      <a:r>
                        <a:rPr lang="en" sz="850"/>
                        <a:t>Race</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0.31</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00000">
                <a:tc gridSpan="2">
                  <a:txBody>
                    <a:bodyPr/>
                    <a:lstStyle/>
                    <a:p>
                      <a:pPr marL="0" lvl="0" indent="0" algn="l" rtl="0">
                        <a:lnSpc>
                          <a:spcPct val="115000"/>
                        </a:lnSpc>
                        <a:spcBef>
                          <a:spcPts val="0"/>
                        </a:spcBef>
                        <a:spcAft>
                          <a:spcPts val="0"/>
                        </a:spcAft>
                        <a:buNone/>
                      </a:pPr>
                      <a:r>
                        <a:rPr lang="en" sz="850" dirty="0"/>
                        <a:t>     Black/African American</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dirty="0"/>
                        <a:t>35 (94.6%)</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dirty="0"/>
                        <a:t>31 (83.8%)</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66 (89.2%)</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100000">
                <a:tc gridSpan="2">
                  <a:txBody>
                    <a:bodyPr/>
                    <a:lstStyle/>
                    <a:p>
                      <a:pPr marL="0" lvl="0" indent="0" algn="l" rtl="0">
                        <a:lnSpc>
                          <a:spcPct val="115000"/>
                        </a:lnSpc>
                        <a:spcBef>
                          <a:spcPts val="0"/>
                        </a:spcBef>
                        <a:spcAft>
                          <a:spcPts val="0"/>
                        </a:spcAft>
                        <a:buNone/>
                      </a:pPr>
                      <a:r>
                        <a:rPr lang="en" sz="850" dirty="0"/>
                        <a:t>     White</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dirty="0"/>
                        <a:t>2 (5.4%)</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dirty="0"/>
                        <a:t>4 (10.8%)</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6 (8.1%)</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00000">
                <a:tc gridSpan="2">
                  <a:txBody>
                    <a:bodyPr/>
                    <a:lstStyle/>
                    <a:p>
                      <a:pPr marL="0" lvl="0" indent="0" algn="l" rtl="0">
                        <a:lnSpc>
                          <a:spcPct val="115000"/>
                        </a:lnSpc>
                        <a:spcBef>
                          <a:spcPts val="0"/>
                        </a:spcBef>
                        <a:spcAft>
                          <a:spcPts val="0"/>
                        </a:spcAft>
                        <a:buNone/>
                      </a:pPr>
                      <a:r>
                        <a:rPr lang="en" sz="850"/>
                        <a:t>     American Indian/Alaskan Native</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a:t>0 (0.0%)</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dirty="0"/>
                        <a:t>1 (2.7%)</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1 (1.4%)</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100000">
                <a:tc gridSpan="2">
                  <a:txBody>
                    <a:bodyPr/>
                    <a:lstStyle/>
                    <a:p>
                      <a:pPr marL="0" lvl="0" indent="0" algn="l" rtl="0">
                        <a:lnSpc>
                          <a:spcPct val="115000"/>
                        </a:lnSpc>
                        <a:spcBef>
                          <a:spcPts val="0"/>
                        </a:spcBef>
                        <a:spcAft>
                          <a:spcPts val="0"/>
                        </a:spcAft>
                        <a:buNone/>
                      </a:pPr>
                      <a:r>
                        <a:rPr lang="en" sz="850"/>
                        <a:t>     Unknown</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a:t>0 (0.0%)</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dirty="0"/>
                        <a:t>1 (2.7%)</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1 (1.4%)</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124000">
                <a:tc gridSpan="2">
                  <a:txBody>
                    <a:bodyPr/>
                    <a:lstStyle/>
                    <a:p>
                      <a:pPr marL="0" lvl="0" indent="0" algn="l" rtl="0">
                        <a:lnSpc>
                          <a:spcPct val="115000"/>
                        </a:lnSpc>
                        <a:spcBef>
                          <a:spcPts val="0"/>
                        </a:spcBef>
                        <a:spcAft>
                          <a:spcPts val="0"/>
                        </a:spcAft>
                        <a:buNone/>
                      </a:pPr>
                      <a:r>
                        <a:rPr lang="en" sz="850"/>
                        <a:t>Ethnicity</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1</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100000">
                <a:tc gridSpan="2">
                  <a:txBody>
                    <a:bodyPr/>
                    <a:lstStyle/>
                    <a:p>
                      <a:pPr marL="0" lvl="0" indent="0" algn="l" rtl="0">
                        <a:lnSpc>
                          <a:spcPct val="115000"/>
                        </a:lnSpc>
                        <a:spcBef>
                          <a:spcPts val="0"/>
                        </a:spcBef>
                        <a:spcAft>
                          <a:spcPts val="0"/>
                        </a:spcAft>
                        <a:buNone/>
                      </a:pPr>
                      <a:r>
                        <a:rPr lang="en" sz="850"/>
                        <a:t>     Hispanic</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a:t>1 (2.7%)</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0 (0.0%)</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1 (1.4%)</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100000">
                <a:tc gridSpan="2">
                  <a:txBody>
                    <a:bodyPr/>
                    <a:lstStyle/>
                    <a:p>
                      <a:pPr marL="0" lvl="0" indent="0" algn="l" rtl="0">
                        <a:lnSpc>
                          <a:spcPct val="115000"/>
                        </a:lnSpc>
                        <a:spcBef>
                          <a:spcPts val="0"/>
                        </a:spcBef>
                        <a:spcAft>
                          <a:spcPts val="0"/>
                        </a:spcAft>
                        <a:buNone/>
                      </a:pPr>
                      <a:r>
                        <a:rPr lang="en" sz="850"/>
                        <a:t>     Not Hispanic</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a:t>36 (97.3%)</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36 (97.3%)</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72 (97.2%)</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3"/>
                  </a:ext>
                </a:extLst>
              </a:tr>
              <a:tr h="100000">
                <a:tc gridSpan="2">
                  <a:txBody>
                    <a:bodyPr/>
                    <a:lstStyle/>
                    <a:p>
                      <a:pPr marL="0" lvl="0" indent="0" algn="l" rtl="0">
                        <a:lnSpc>
                          <a:spcPct val="115000"/>
                        </a:lnSpc>
                        <a:spcBef>
                          <a:spcPts val="0"/>
                        </a:spcBef>
                        <a:spcAft>
                          <a:spcPts val="0"/>
                        </a:spcAft>
                        <a:buNone/>
                      </a:pPr>
                      <a:r>
                        <a:rPr lang="en" sz="850"/>
                        <a:t>     Unknown</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a:t>0 (0.0%)</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1 (2.7%)</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1 (1.4%)</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100000">
                <a:tc gridSpan="2">
                  <a:txBody>
                    <a:bodyPr/>
                    <a:lstStyle/>
                    <a:p>
                      <a:pPr marL="0" lvl="0" indent="0" algn="l" rtl="0">
                        <a:lnSpc>
                          <a:spcPct val="115000"/>
                        </a:lnSpc>
                        <a:spcBef>
                          <a:spcPts val="0"/>
                        </a:spcBef>
                        <a:spcAft>
                          <a:spcPts val="0"/>
                        </a:spcAft>
                        <a:buNone/>
                      </a:pPr>
                      <a:r>
                        <a:rPr lang="en" sz="850" dirty="0"/>
                        <a:t>Location of Naloxone Admin (Cases)</a:t>
                      </a:r>
                      <a:endParaRPr sz="850" dirty="0"/>
                    </a:p>
                  </a:txBody>
                  <a:tcPr marL="91425" marR="9142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spcBef>
                          <a:spcPts val="0"/>
                        </a:spcBef>
                        <a:spcAft>
                          <a:spcPts val="0"/>
                        </a:spcAft>
                        <a:buNone/>
                      </a:pP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N/A</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5"/>
                  </a:ext>
                </a:extLst>
              </a:tr>
              <a:tr h="200025">
                <a:tc gridSpan="2">
                  <a:txBody>
                    <a:bodyPr/>
                    <a:lstStyle/>
                    <a:p>
                      <a:pPr marL="0" lvl="0" indent="0" algn="l" rtl="0">
                        <a:lnSpc>
                          <a:spcPct val="115000"/>
                        </a:lnSpc>
                        <a:spcBef>
                          <a:spcPts val="0"/>
                        </a:spcBef>
                        <a:spcAft>
                          <a:spcPts val="0"/>
                        </a:spcAft>
                        <a:buNone/>
                      </a:pPr>
                      <a:r>
                        <a:rPr lang="en" sz="850"/>
                        <a:t>     Pre-hospital</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dirty="0"/>
                        <a:t>29 (78.4%)</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N/A</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29 (78.4%)</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r h="100000">
                <a:tc gridSpan="2">
                  <a:txBody>
                    <a:bodyPr/>
                    <a:lstStyle/>
                    <a:p>
                      <a:pPr marL="0" lvl="0" indent="0" algn="l" rtl="0">
                        <a:lnSpc>
                          <a:spcPct val="115000"/>
                        </a:lnSpc>
                        <a:spcBef>
                          <a:spcPts val="0"/>
                        </a:spcBef>
                        <a:spcAft>
                          <a:spcPts val="0"/>
                        </a:spcAft>
                        <a:buNone/>
                      </a:pPr>
                      <a:r>
                        <a:rPr lang="en" sz="850"/>
                        <a:t>     Emergency department (ED)</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dirty="0"/>
                        <a:t>2 (5.4%)</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N/A</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850"/>
                        <a:t>2 (5.4%)</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7"/>
                  </a:ext>
                </a:extLst>
              </a:tr>
              <a:tr h="104575">
                <a:tc gridSpan="2">
                  <a:txBody>
                    <a:bodyPr/>
                    <a:lstStyle/>
                    <a:p>
                      <a:pPr marL="0" lvl="0" indent="0" algn="l" rtl="0">
                        <a:lnSpc>
                          <a:spcPct val="115000"/>
                        </a:lnSpc>
                        <a:spcBef>
                          <a:spcPts val="0"/>
                        </a:spcBef>
                        <a:spcAft>
                          <a:spcPts val="0"/>
                        </a:spcAft>
                        <a:buNone/>
                      </a:pPr>
                      <a:r>
                        <a:rPr lang="en" sz="850"/>
                        <a:t>     Both pre-hospital and Ed</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hMerge="1">
                  <a:txBody>
                    <a:bodyPr/>
                    <a:lstStyle/>
                    <a:p>
                      <a:endParaRPr lang="en-US"/>
                    </a:p>
                  </a:txBody>
                  <a:tcPr/>
                </a:tc>
                <a:tc>
                  <a:txBody>
                    <a:bodyPr/>
                    <a:lstStyle/>
                    <a:p>
                      <a:pPr marL="0" lvl="0" indent="0" algn="ctr" rtl="0">
                        <a:lnSpc>
                          <a:spcPct val="115000"/>
                        </a:lnSpc>
                        <a:spcBef>
                          <a:spcPts val="0"/>
                        </a:spcBef>
                        <a:spcAft>
                          <a:spcPts val="0"/>
                        </a:spcAft>
                        <a:buNone/>
                      </a:pPr>
                      <a:r>
                        <a:rPr lang="en" sz="850" dirty="0"/>
                        <a:t>6 (16.2%)</a:t>
                      </a: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N/A</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850"/>
                        <a:t>6 (16.2%)</a:t>
                      </a:r>
                      <a:endParaRPr sz="85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85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8"/>
                  </a:ext>
                </a:extLst>
              </a:tr>
            </a:tbl>
          </a:graphicData>
        </a:graphic>
      </p:graphicFrame>
      <p:cxnSp>
        <p:nvCxnSpPr>
          <p:cNvPr id="330" name="Google Shape;330;p43"/>
          <p:cNvCxnSpPr/>
          <p:nvPr/>
        </p:nvCxnSpPr>
        <p:spPr>
          <a:xfrm>
            <a:off x="3678603" y="1451325"/>
            <a:ext cx="32874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79960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Hospital Encounter Characteristics</a:t>
            </a:r>
            <a:endParaRPr/>
          </a:p>
        </p:txBody>
      </p:sp>
      <p:sp>
        <p:nvSpPr>
          <p:cNvPr id="345" name="Google Shape;345;p44"/>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346" name="Google Shape;346;p44"/>
          <p:cNvGraphicFramePr/>
          <p:nvPr/>
        </p:nvGraphicFramePr>
        <p:xfrm>
          <a:off x="1794859" y="1271363"/>
          <a:ext cx="5544650" cy="2901696"/>
        </p:xfrm>
        <a:graphic>
          <a:graphicData uri="http://schemas.openxmlformats.org/drawingml/2006/table">
            <a:tbl>
              <a:tblPr>
                <a:noFill/>
                <a:tableStyleId>{84BF35AE-D86B-4C77-941D-D81863328EA3}</a:tableStyleId>
              </a:tblPr>
              <a:tblGrid>
                <a:gridCol w="2053825">
                  <a:extLst>
                    <a:ext uri="{9D8B030D-6E8A-4147-A177-3AD203B41FA5}">
                      <a16:colId xmlns:a16="http://schemas.microsoft.com/office/drawing/2014/main" val="20000"/>
                    </a:ext>
                  </a:extLst>
                </a:gridCol>
                <a:gridCol w="865075">
                  <a:extLst>
                    <a:ext uri="{9D8B030D-6E8A-4147-A177-3AD203B41FA5}">
                      <a16:colId xmlns:a16="http://schemas.microsoft.com/office/drawing/2014/main" val="20001"/>
                    </a:ext>
                  </a:extLst>
                </a:gridCol>
                <a:gridCol w="1009875">
                  <a:extLst>
                    <a:ext uri="{9D8B030D-6E8A-4147-A177-3AD203B41FA5}">
                      <a16:colId xmlns:a16="http://schemas.microsoft.com/office/drawing/2014/main" val="20002"/>
                    </a:ext>
                  </a:extLst>
                </a:gridCol>
                <a:gridCol w="933700">
                  <a:extLst>
                    <a:ext uri="{9D8B030D-6E8A-4147-A177-3AD203B41FA5}">
                      <a16:colId xmlns:a16="http://schemas.microsoft.com/office/drawing/2014/main" val="20003"/>
                    </a:ext>
                  </a:extLst>
                </a:gridCol>
                <a:gridCol w="682175">
                  <a:extLst>
                    <a:ext uri="{9D8B030D-6E8A-4147-A177-3AD203B41FA5}">
                      <a16:colId xmlns:a16="http://schemas.microsoft.com/office/drawing/2014/main" val="20004"/>
                    </a:ext>
                  </a:extLst>
                </a:gridCol>
              </a:tblGrid>
              <a:tr h="200025">
                <a:tc gridSpan="5">
                  <a:txBody>
                    <a:bodyPr/>
                    <a:lstStyle/>
                    <a:p>
                      <a:pPr marL="0" lvl="0" indent="0" algn="l" rtl="0">
                        <a:lnSpc>
                          <a:spcPct val="115000"/>
                        </a:lnSpc>
                        <a:spcBef>
                          <a:spcPts val="0"/>
                        </a:spcBef>
                        <a:spcAft>
                          <a:spcPts val="0"/>
                        </a:spcAft>
                        <a:buNone/>
                      </a:pPr>
                      <a:r>
                        <a:rPr lang="en" sz="1000" b="1">
                          <a:solidFill>
                            <a:srgbClr val="FFFFFF"/>
                          </a:solidFill>
                        </a:rPr>
                        <a:t>Table 2. Hospital Encounter Characteristics by Cases and Control</a:t>
                      </a:r>
                      <a:endParaRPr sz="1000" b="1">
                        <a:solidFill>
                          <a:srgbClr val="FFFFFF"/>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98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sz="110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100" b="1"/>
                        <a:t>Cases (n=37)</a:t>
                      </a:r>
                      <a:endParaRPr sz="1100" b="1"/>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100" b="1"/>
                        <a:t>Controls (n=37)</a:t>
                      </a:r>
                      <a:endParaRPr sz="1100" b="1"/>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100" b="1"/>
                        <a:t>Total (n=74)</a:t>
                      </a:r>
                      <a:endParaRPr sz="1100" b="1"/>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 sz="1100" b="1"/>
                        <a:t>p-value</a:t>
                      </a:r>
                      <a:endParaRPr sz="1100" b="1"/>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00000">
                <a:tc>
                  <a:txBody>
                    <a:bodyPr/>
                    <a:lstStyle/>
                    <a:p>
                      <a:pPr marL="0" lvl="0" indent="0" algn="l" rtl="0">
                        <a:lnSpc>
                          <a:spcPct val="115000"/>
                        </a:lnSpc>
                        <a:spcBef>
                          <a:spcPts val="0"/>
                        </a:spcBef>
                        <a:spcAft>
                          <a:spcPts val="0"/>
                        </a:spcAft>
                        <a:buNone/>
                      </a:pPr>
                      <a:r>
                        <a:rPr lang="en" sz="1100"/>
                        <a:t>Time to first bupe admin (mins), median [range]</a:t>
                      </a:r>
                      <a:endParaRPr sz="110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289 [29-1421]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222 [51-1614]</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260 [36-1614]</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0.81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0000">
                <a:tc>
                  <a:txBody>
                    <a:bodyPr/>
                    <a:lstStyle/>
                    <a:p>
                      <a:pPr marL="0" lvl="0" indent="0" algn="l" rtl="0">
                        <a:lnSpc>
                          <a:spcPct val="115000"/>
                        </a:lnSpc>
                        <a:spcBef>
                          <a:spcPts val="0"/>
                        </a:spcBef>
                        <a:spcAft>
                          <a:spcPts val="0"/>
                        </a:spcAft>
                        <a:buNone/>
                      </a:pPr>
                      <a:r>
                        <a:rPr lang="en" sz="1100"/>
                        <a:t>First dose of bupe (mean, SD)</a:t>
                      </a:r>
                      <a:endParaRPr sz="110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4.8, SD 1.6</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5.8, SD 2.1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5.3, SD 1.9</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0.02*</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100000">
                <a:tc>
                  <a:txBody>
                    <a:bodyPr/>
                    <a:lstStyle/>
                    <a:p>
                      <a:pPr marL="0" lvl="0" indent="0" algn="l" rtl="0">
                        <a:lnSpc>
                          <a:spcPct val="115000"/>
                        </a:lnSpc>
                        <a:spcBef>
                          <a:spcPts val="0"/>
                        </a:spcBef>
                        <a:spcAft>
                          <a:spcPts val="0"/>
                        </a:spcAft>
                        <a:buNone/>
                      </a:pPr>
                      <a:r>
                        <a:rPr lang="en" sz="1100"/>
                        <a:t>Pre-buprenorphine COWS score^ (mean, SD)</a:t>
                      </a:r>
                      <a:endParaRPr sz="110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6.8, SD 6.0</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9.8, SD 5.2</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8.0, SD 5.8</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0.11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14300">
                <a:tc>
                  <a:txBody>
                    <a:bodyPr/>
                    <a:lstStyle/>
                    <a:p>
                      <a:pPr marL="0" lvl="0" indent="0" algn="l" rtl="0">
                        <a:lnSpc>
                          <a:spcPct val="115000"/>
                        </a:lnSpc>
                        <a:spcBef>
                          <a:spcPts val="0"/>
                        </a:spcBef>
                        <a:spcAft>
                          <a:spcPts val="0"/>
                        </a:spcAft>
                        <a:buNone/>
                      </a:pPr>
                      <a:r>
                        <a:rPr lang="en" sz="1100"/>
                        <a:t>Post-bupe COWS score (mean, SD)</a:t>
                      </a:r>
                      <a:endParaRPr sz="110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6.3, SD 5.4</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9.2, SD 5.1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7.9, SD 5.4</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0.16</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100000">
                <a:tc>
                  <a:txBody>
                    <a:bodyPr/>
                    <a:lstStyle/>
                    <a:p>
                      <a:pPr marL="0" lvl="0" indent="0" algn="l" rtl="0">
                        <a:lnSpc>
                          <a:spcPct val="115000"/>
                        </a:lnSpc>
                        <a:spcBef>
                          <a:spcPts val="0"/>
                        </a:spcBef>
                        <a:spcAft>
                          <a:spcPts val="0"/>
                        </a:spcAft>
                        <a:buNone/>
                      </a:pPr>
                      <a:r>
                        <a:rPr lang="en" sz="1100"/>
                        <a:t>Discharge Medications</a:t>
                      </a:r>
                      <a:endParaRPr sz="1100"/>
                    </a:p>
                  </a:txBody>
                  <a:tcPr marL="91425" marR="9142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100"/>
                        <a:t>      Bupe</a:t>
                      </a:r>
                      <a:endParaRPr sz="110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25 (78.1%)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14 (66.7%)</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39 (73.6%)</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0.53</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100"/>
                        <a:t>      Naloxone</a:t>
                      </a:r>
                      <a:endParaRPr sz="110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9 (28.1%)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8 (38.1%)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17 (32.1%)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t>0.55</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 sz="1100"/>
                        <a:t>      Methadone</a:t>
                      </a:r>
                      <a:endParaRPr sz="110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0 (0%)</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0 (0%)</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0 (0%)</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100"/>
                        <a:t>1</a:t>
                      </a:r>
                      <a:endParaRPr sz="1100"/>
                    </a:p>
                  </a:txBody>
                  <a:tcPr marL="28575" marR="28575" marT="19050" marB="19050" anchor="ctr">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bl>
          </a:graphicData>
        </a:graphic>
      </p:graphicFrame>
      <p:sp>
        <p:nvSpPr>
          <p:cNvPr id="347" name="Google Shape;347;p44"/>
          <p:cNvSpPr txBox="1"/>
          <p:nvPr/>
        </p:nvSpPr>
        <p:spPr>
          <a:xfrm>
            <a:off x="1784659" y="4286475"/>
            <a:ext cx="5402400" cy="4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rPr>
              <a:t>* indicates a p-value ≤ 0.05. ^ Total responses for pre-buprenorphine (n=41): cases (n=25), controls (n=16); ^^ Total responses for post-buprenorphine (n=28): cases (n=13), controls (n=15)</a:t>
            </a:r>
            <a:endParaRPr sz="900">
              <a:solidFill>
                <a:schemeClr val="dk2"/>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1712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Primary and Secondary Outcomes</a:t>
            </a:r>
            <a:endParaRPr/>
          </a:p>
        </p:txBody>
      </p:sp>
      <p:sp>
        <p:nvSpPr>
          <p:cNvPr id="356" name="Google Shape;356;p45"/>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358" name="Google Shape;358;p45"/>
          <p:cNvGraphicFramePr/>
          <p:nvPr/>
        </p:nvGraphicFramePr>
        <p:xfrm>
          <a:off x="419100" y="1287775"/>
          <a:ext cx="7193275" cy="3113732"/>
        </p:xfrm>
        <a:graphic>
          <a:graphicData uri="http://schemas.openxmlformats.org/drawingml/2006/table">
            <a:tbl>
              <a:tblPr>
                <a:noFill/>
                <a:tableStyleId>{84BF35AE-D86B-4C77-941D-D81863328EA3}</a:tableStyleId>
              </a:tblPr>
              <a:tblGrid>
                <a:gridCol w="1645925">
                  <a:extLst>
                    <a:ext uri="{9D8B030D-6E8A-4147-A177-3AD203B41FA5}">
                      <a16:colId xmlns:a16="http://schemas.microsoft.com/office/drawing/2014/main" val="20000"/>
                    </a:ext>
                  </a:extLst>
                </a:gridCol>
                <a:gridCol w="716300">
                  <a:extLst>
                    <a:ext uri="{9D8B030D-6E8A-4147-A177-3AD203B41FA5}">
                      <a16:colId xmlns:a16="http://schemas.microsoft.com/office/drawing/2014/main" val="20001"/>
                    </a:ext>
                  </a:extLst>
                </a:gridCol>
                <a:gridCol w="708650">
                  <a:extLst>
                    <a:ext uri="{9D8B030D-6E8A-4147-A177-3AD203B41FA5}">
                      <a16:colId xmlns:a16="http://schemas.microsoft.com/office/drawing/2014/main" val="20002"/>
                    </a:ext>
                  </a:extLst>
                </a:gridCol>
                <a:gridCol w="533375">
                  <a:extLst>
                    <a:ext uri="{9D8B030D-6E8A-4147-A177-3AD203B41FA5}">
                      <a16:colId xmlns:a16="http://schemas.microsoft.com/office/drawing/2014/main" val="20003"/>
                    </a:ext>
                  </a:extLst>
                </a:gridCol>
                <a:gridCol w="1316425">
                  <a:extLst>
                    <a:ext uri="{9D8B030D-6E8A-4147-A177-3AD203B41FA5}">
                      <a16:colId xmlns:a16="http://schemas.microsoft.com/office/drawing/2014/main" val="20004"/>
                    </a:ext>
                  </a:extLst>
                </a:gridCol>
                <a:gridCol w="481925">
                  <a:extLst>
                    <a:ext uri="{9D8B030D-6E8A-4147-A177-3AD203B41FA5}">
                      <a16:colId xmlns:a16="http://schemas.microsoft.com/office/drawing/2014/main" val="20005"/>
                    </a:ext>
                  </a:extLst>
                </a:gridCol>
                <a:gridCol w="1234425">
                  <a:extLst>
                    <a:ext uri="{9D8B030D-6E8A-4147-A177-3AD203B41FA5}">
                      <a16:colId xmlns:a16="http://schemas.microsoft.com/office/drawing/2014/main" val="20006"/>
                    </a:ext>
                  </a:extLst>
                </a:gridCol>
                <a:gridCol w="556250">
                  <a:extLst>
                    <a:ext uri="{9D8B030D-6E8A-4147-A177-3AD203B41FA5}">
                      <a16:colId xmlns:a16="http://schemas.microsoft.com/office/drawing/2014/main" val="20007"/>
                    </a:ext>
                  </a:extLst>
                </a:gridCol>
              </a:tblGrid>
              <a:tr h="200025">
                <a:tc gridSpan="8">
                  <a:txBody>
                    <a:bodyPr/>
                    <a:lstStyle/>
                    <a:p>
                      <a:pPr marL="0" lvl="0" indent="0" algn="l" rtl="0">
                        <a:lnSpc>
                          <a:spcPct val="115000"/>
                        </a:lnSpc>
                        <a:spcBef>
                          <a:spcPts val="0"/>
                        </a:spcBef>
                        <a:spcAft>
                          <a:spcPts val="0"/>
                        </a:spcAft>
                        <a:buNone/>
                      </a:pPr>
                      <a:r>
                        <a:rPr lang="en" sz="1000">
                          <a:solidFill>
                            <a:srgbClr val="FFFFFF"/>
                          </a:solidFill>
                        </a:rPr>
                        <a:t>Table 3. Logistic Regression of Primary and Secondary Outcomes by Cases and Controls</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98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000">
                <a:tc>
                  <a:txBody>
                    <a:bodyPr/>
                    <a:lstStyle/>
                    <a:p>
                      <a:pPr marL="0" lvl="0" indent="0" algn="l" rtl="0">
                        <a:spcBef>
                          <a:spcPts val="0"/>
                        </a:spcBef>
                        <a:spcAft>
                          <a:spcPts val="0"/>
                        </a:spcAft>
                        <a:buNone/>
                      </a:pPr>
                      <a:endParaRPr/>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Cases</a:t>
                      </a:r>
                      <a:endParaRPr sz="1000"/>
                    </a:p>
                    <a:p>
                      <a:pPr marL="0" lvl="0" indent="0" algn="ctr" rtl="0">
                        <a:lnSpc>
                          <a:spcPct val="115000"/>
                        </a:lnSpc>
                        <a:spcBef>
                          <a:spcPts val="0"/>
                        </a:spcBef>
                        <a:spcAft>
                          <a:spcPts val="0"/>
                        </a:spcAft>
                        <a:buNone/>
                      </a:pPr>
                      <a:r>
                        <a:rPr lang="en" sz="1000"/>
                        <a:t>n (%)</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Controls</a:t>
                      </a:r>
                      <a:endParaRPr sz="1000"/>
                    </a:p>
                    <a:p>
                      <a:pPr marL="0" lvl="0" indent="0" algn="ctr" rtl="0">
                        <a:lnSpc>
                          <a:spcPct val="115000"/>
                        </a:lnSpc>
                        <a:spcBef>
                          <a:spcPts val="0"/>
                        </a:spcBef>
                        <a:spcAft>
                          <a:spcPts val="0"/>
                        </a:spcAft>
                        <a:buNone/>
                      </a:pPr>
                      <a:r>
                        <a:rPr lang="en" sz="1000"/>
                        <a:t>n (%)</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p-value</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Odds Ratio (95% CI)</a:t>
                      </a:r>
                      <a:endParaRPr sz="1000"/>
                    </a:p>
                    <a:p>
                      <a:pPr marL="0" lvl="0" indent="0" algn="ctr" rtl="0">
                        <a:lnSpc>
                          <a:spcPct val="115000"/>
                        </a:lnSpc>
                        <a:spcBef>
                          <a:spcPts val="0"/>
                        </a:spcBef>
                        <a:spcAft>
                          <a:spcPts val="0"/>
                        </a:spcAft>
                        <a:buNone/>
                      </a:pPr>
                      <a:r>
                        <a:rPr lang="en" sz="1000"/>
                        <a:t>Crude</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p-value</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Odds Ratio (95% CI)</a:t>
                      </a:r>
                      <a:endParaRPr sz="1000"/>
                    </a:p>
                    <a:p>
                      <a:pPr marL="0" lvl="0" indent="0" algn="ctr" rtl="0">
                        <a:lnSpc>
                          <a:spcPct val="115000"/>
                        </a:lnSpc>
                        <a:spcBef>
                          <a:spcPts val="0"/>
                        </a:spcBef>
                        <a:spcAft>
                          <a:spcPts val="0"/>
                        </a:spcAft>
                        <a:buNone/>
                      </a:pPr>
                      <a:r>
                        <a:rPr lang="en" sz="1000"/>
                        <a:t>Adjusted^</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p-value</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127350">
                <a:tc>
                  <a:txBody>
                    <a:bodyPr/>
                    <a:lstStyle/>
                    <a:p>
                      <a:pPr marL="0" lvl="0" indent="0" algn="l" rtl="0">
                        <a:lnSpc>
                          <a:spcPct val="115000"/>
                        </a:lnSpc>
                        <a:spcBef>
                          <a:spcPts val="0"/>
                        </a:spcBef>
                        <a:spcAft>
                          <a:spcPts val="0"/>
                        </a:spcAft>
                        <a:buNone/>
                      </a:pPr>
                      <a:r>
                        <a:rPr lang="en" sz="1000" u="sng"/>
                        <a:t>Primary Outcomes</a:t>
                      </a:r>
                      <a:endParaRPr sz="1000" u="sng"/>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0000">
                <a:tc>
                  <a:txBody>
                    <a:bodyPr/>
                    <a:lstStyle/>
                    <a:p>
                      <a:pPr marL="0" lvl="0" indent="0" algn="l" rtl="0">
                        <a:lnSpc>
                          <a:spcPct val="115000"/>
                        </a:lnSpc>
                        <a:spcBef>
                          <a:spcPts val="0"/>
                        </a:spcBef>
                        <a:spcAft>
                          <a:spcPts val="0"/>
                        </a:spcAft>
                        <a:buNone/>
                      </a:pPr>
                      <a:r>
                        <a:rPr lang="en" sz="1000"/>
                        <a:t>    Precipitated withdrawal</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2 (5.4%)</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4 (10.8%)</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0.67</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0.47 (0.08, 2.75)</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0.4</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0.59 (0.10, 3.42)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0.57</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100000">
                <a:tc>
                  <a:txBody>
                    <a:bodyPr/>
                    <a:lstStyle/>
                    <a:p>
                      <a:pPr marL="0" lvl="0" indent="0" algn="l" rtl="0">
                        <a:lnSpc>
                          <a:spcPct val="115000"/>
                        </a:lnSpc>
                        <a:spcBef>
                          <a:spcPts val="0"/>
                        </a:spcBef>
                        <a:spcAft>
                          <a:spcPts val="0"/>
                        </a:spcAft>
                        <a:buNone/>
                      </a:pPr>
                      <a:r>
                        <a:rPr lang="en" sz="1000"/>
                        <a:t>    Adverse events to bupe</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 (5.4%)</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 (2.7%)</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2.06 (0.18, 23.72)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0.56</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4.75 (0.41, 54.82)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0.28</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00000">
                <a:tc>
                  <a:txBody>
                    <a:bodyPr/>
                    <a:lstStyle/>
                    <a:p>
                      <a:pPr marL="0" lvl="0" indent="0" algn="l" rtl="0">
                        <a:lnSpc>
                          <a:spcPct val="115000"/>
                        </a:lnSpc>
                        <a:spcBef>
                          <a:spcPts val="0"/>
                        </a:spcBef>
                        <a:spcAft>
                          <a:spcPts val="0"/>
                        </a:spcAft>
                        <a:buNone/>
                      </a:pPr>
                      <a:r>
                        <a:rPr lang="en" sz="1000" u="sng"/>
                        <a:t>Secondary Outcomes</a:t>
                      </a:r>
                      <a:endParaRPr sz="1000" u="sng"/>
                    </a:p>
                  </a:txBody>
                  <a:tcPr marL="91425" marR="91425" marT="19050" marB="190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274325">
                <a:tc>
                  <a:txBody>
                    <a:bodyPr/>
                    <a:lstStyle/>
                    <a:p>
                      <a:pPr marL="0" lvl="0" indent="0" algn="l" rtl="0">
                        <a:lnSpc>
                          <a:spcPct val="115000"/>
                        </a:lnSpc>
                        <a:spcBef>
                          <a:spcPts val="0"/>
                        </a:spcBef>
                        <a:spcAft>
                          <a:spcPts val="0"/>
                        </a:spcAft>
                        <a:buNone/>
                      </a:pPr>
                      <a:r>
                        <a:rPr lang="en" sz="1000"/>
                        <a:t>    Med admit to hospital</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5 (13.5%)</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16 (43.2%)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&lt;0.01*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0.21 (0.07, 0.65)</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&lt;0.01*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0.23 (0.07, 0.72)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0.01*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75275">
                <a:tc>
                  <a:txBody>
                    <a:bodyPr/>
                    <a:lstStyle/>
                    <a:p>
                      <a:pPr marL="0" lvl="0" indent="0" algn="l" rtl="0">
                        <a:lnSpc>
                          <a:spcPct val="115000"/>
                        </a:lnSpc>
                        <a:spcBef>
                          <a:spcPts val="0"/>
                        </a:spcBef>
                        <a:spcAft>
                          <a:spcPts val="0"/>
                        </a:spcAft>
                        <a:buNone/>
                      </a:pPr>
                      <a:r>
                        <a:rPr lang="en" sz="1000"/>
                        <a:t>    Admit to ICU</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2 (5,4%)</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3 (8.1%)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0.65 (0.10, 4.12)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0.65</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0.65 (0.10, 3.90)</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0.62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7"/>
                  </a:ext>
                </a:extLst>
              </a:tr>
              <a:tr h="121925">
                <a:tc>
                  <a:txBody>
                    <a:bodyPr/>
                    <a:lstStyle/>
                    <a:p>
                      <a:pPr marL="0" lvl="0" indent="0" algn="l" rtl="0">
                        <a:lnSpc>
                          <a:spcPct val="115000"/>
                        </a:lnSpc>
                        <a:spcBef>
                          <a:spcPts val="0"/>
                        </a:spcBef>
                        <a:spcAft>
                          <a:spcPts val="0"/>
                        </a:spcAft>
                        <a:buNone/>
                      </a:pPr>
                      <a:r>
                        <a:rPr lang="en" sz="1000"/>
                        <a:t>    Sedation</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 (2.7%)</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 (2.7%)</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1.00 (0.06, 16.61)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2.18 (0.13, 36.27)</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0.62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00000">
                <a:tc>
                  <a:txBody>
                    <a:bodyPr/>
                    <a:lstStyle/>
                    <a:p>
                      <a:pPr marL="0" lvl="0" indent="0" algn="l" rtl="0">
                        <a:lnSpc>
                          <a:spcPct val="115000"/>
                        </a:lnSpc>
                        <a:spcBef>
                          <a:spcPts val="0"/>
                        </a:spcBef>
                        <a:spcAft>
                          <a:spcPts val="0"/>
                        </a:spcAft>
                        <a:buNone/>
                      </a:pPr>
                      <a:r>
                        <a:rPr lang="en" sz="1000"/>
                        <a:t>    Hypoxia</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13 (35.1%)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6 (16.2%)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0.11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2.80 (0.93, 8.45)</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0.07</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3.34 (1.11, 10.06)</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0.06</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9"/>
                  </a:ext>
                </a:extLst>
              </a:tr>
              <a:tr h="100000">
                <a:tc>
                  <a:txBody>
                    <a:bodyPr/>
                    <a:lstStyle/>
                    <a:p>
                      <a:pPr marL="0" lvl="0" indent="0" algn="l" rtl="0">
                        <a:lnSpc>
                          <a:spcPct val="115000"/>
                        </a:lnSpc>
                        <a:spcBef>
                          <a:spcPts val="0"/>
                        </a:spcBef>
                        <a:spcAft>
                          <a:spcPts val="0"/>
                        </a:spcAft>
                        <a:buNone/>
                      </a:pPr>
                      <a:r>
                        <a:rPr lang="en" sz="1000"/>
                        <a:t>    Naloxone Rescue (ED or     </a:t>
                      </a:r>
                      <a:endParaRPr sz="1000"/>
                    </a:p>
                    <a:p>
                      <a:pPr marL="0" lvl="0" indent="0" algn="l" rtl="0">
                        <a:lnSpc>
                          <a:spcPct val="115000"/>
                        </a:lnSpc>
                        <a:spcBef>
                          <a:spcPts val="0"/>
                        </a:spcBef>
                        <a:spcAft>
                          <a:spcPts val="0"/>
                        </a:spcAft>
                        <a:buNone/>
                      </a:pPr>
                      <a:r>
                        <a:rPr lang="en" sz="1000"/>
                        <a:t>    24hr post-d/c)</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 (0%)</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 (0%)</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N/A</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N/A</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100000">
                <a:tc>
                  <a:txBody>
                    <a:bodyPr/>
                    <a:lstStyle/>
                    <a:p>
                      <a:pPr marL="0" lvl="0" indent="0" algn="l" rtl="0">
                        <a:lnSpc>
                          <a:spcPct val="115000"/>
                        </a:lnSpc>
                        <a:spcBef>
                          <a:spcPts val="0"/>
                        </a:spcBef>
                        <a:spcAft>
                          <a:spcPts val="0"/>
                        </a:spcAft>
                        <a:buNone/>
                      </a:pPr>
                      <a:r>
                        <a:rPr lang="en" sz="1000"/>
                        <a:t>    Repeat ED visit w/in 7d</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3 (8.1%)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2 (5.4%)</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1.54 (0.24, 9.83)</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0.65</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1.76 (0.28, 11.22)</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000"/>
                        <a:t>0.57</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11"/>
                  </a:ext>
                </a:extLst>
              </a:tr>
              <a:tr h="100000">
                <a:tc>
                  <a:txBody>
                    <a:bodyPr/>
                    <a:lstStyle/>
                    <a:p>
                      <a:pPr marL="0" lvl="0" indent="0" algn="l" rtl="0">
                        <a:lnSpc>
                          <a:spcPct val="115000"/>
                        </a:lnSpc>
                        <a:spcBef>
                          <a:spcPts val="0"/>
                        </a:spcBef>
                        <a:spcAft>
                          <a:spcPts val="0"/>
                        </a:spcAft>
                        <a:buNone/>
                      </a:pPr>
                      <a:r>
                        <a:rPr lang="en" sz="1000"/>
                        <a:t>    Hospitalization within 7d</a:t>
                      </a:r>
                      <a:endParaRPr sz="1000"/>
                    </a:p>
                  </a:txBody>
                  <a:tcPr marL="28575" marR="28575" marT="19050" marB="19050" anchor="b">
                    <a:lnL w="9525" cap="flat" cmpd="sng">
                      <a:solidFill>
                        <a:srgbClr val="000000">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 (0%)</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 (5.4%)</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0.59</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N/A</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1</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t>N/A</a:t>
                      </a:r>
                      <a:endParaRPr sz="100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dirty="0"/>
                        <a:t>1</a:t>
                      </a:r>
                      <a:endParaRPr sz="1000" dirty="0"/>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359" name="Google Shape;359;p45"/>
          <p:cNvSpPr txBox="1"/>
          <p:nvPr/>
        </p:nvSpPr>
        <p:spPr>
          <a:xfrm>
            <a:off x="419100" y="450340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2"/>
                </a:solidFill>
              </a:rPr>
              <a:t>* indicates a p-value ≤ 0.05. </a:t>
            </a:r>
            <a:endParaRPr>
              <a:solidFill>
                <a:schemeClr val="dk2"/>
              </a:solidFill>
            </a:endParaRPr>
          </a:p>
        </p:txBody>
      </p:sp>
    </p:spTree>
    <p:extLst>
      <p:ext uri="{BB962C8B-B14F-4D97-AF65-F5344CB8AC3E}">
        <p14:creationId xmlns:p14="http://schemas.microsoft.com/office/powerpoint/2010/main" val="380892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p:nvPr/>
        </p:nvSpPr>
        <p:spPr>
          <a:xfrm>
            <a:off x="1004175" y="1210600"/>
            <a:ext cx="3414300" cy="803400"/>
          </a:xfrm>
          <a:prstGeom prst="rect">
            <a:avLst/>
          </a:prstGeom>
          <a:noFill/>
          <a:ln w="9525"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txBox="1">
            <a:spLocks noGrp="1"/>
          </p:cNvSpPr>
          <p:nvPr>
            <p:ph type="title"/>
          </p:nvPr>
        </p:nvSpPr>
        <p:spPr>
          <a:xfrm>
            <a:off x="628650" y="0"/>
            <a:ext cx="7886700" cy="984558"/>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Background: Research Team</a:t>
            </a:r>
            <a:endParaRPr/>
          </a:p>
        </p:txBody>
      </p:sp>
      <p:sp>
        <p:nvSpPr>
          <p:cNvPr id="252" name="Google Shape;252;p38"/>
          <p:cNvSpPr txBox="1">
            <a:spLocks noGrp="1"/>
          </p:cNvSpPr>
          <p:nvPr>
            <p:ph type="sldNum" idx="12"/>
          </p:nvPr>
        </p:nvSpPr>
        <p:spPr>
          <a:xfrm>
            <a:off x="6457951" y="4844349"/>
            <a:ext cx="257429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53" name="Google Shape;253;p38"/>
          <p:cNvSpPr/>
          <p:nvPr/>
        </p:nvSpPr>
        <p:spPr>
          <a:xfrm>
            <a:off x="628650" y="1210600"/>
            <a:ext cx="803400" cy="8034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p:nvPr/>
        </p:nvSpPr>
        <p:spPr>
          <a:xfrm>
            <a:off x="1004175" y="2087650"/>
            <a:ext cx="3414300" cy="803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a:off x="1004175" y="2964700"/>
            <a:ext cx="3414300" cy="803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p:nvPr/>
        </p:nvSpPr>
        <p:spPr>
          <a:xfrm>
            <a:off x="628650" y="2087650"/>
            <a:ext cx="803400" cy="8034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8"/>
          <p:cNvSpPr/>
          <p:nvPr/>
        </p:nvSpPr>
        <p:spPr>
          <a:xfrm>
            <a:off x="628650" y="2964700"/>
            <a:ext cx="803400" cy="8034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8"/>
          <p:cNvSpPr/>
          <p:nvPr/>
        </p:nvSpPr>
        <p:spPr>
          <a:xfrm>
            <a:off x="628650" y="3841750"/>
            <a:ext cx="3789900" cy="803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8"/>
          <p:cNvSpPr txBox="1"/>
          <p:nvPr/>
        </p:nvSpPr>
        <p:spPr>
          <a:xfrm>
            <a:off x="1488550" y="1228650"/>
            <a:ext cx="2930100" cy="8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Helvetica Neue"/>
                <a:ea typeface="Helvetica Neue"/>
                <a:cs typeface="Helvetica Neue"/>
                <a:sym typeface="Helvetica Neue"/>
              </a:rPr>
              <a:t>P. Quincy Moore, MD</a:t>
            </a:r>
            <a:endParaRPr b="1" dirty="0">
              <a:latin typeface="Helvetica Neue"/>
              <a:ea typeface="Helvetica Neue"/>
              <a:cs typeface="Helvetica Neue"/>
              <a:sym typeface="Helvetica Neue"/>
            </a:endParaRPr>
          </a:p>
          <a:p>
            <a:pPr marL="0" lvl="0" indent="0" algn="l" rtl="0">
              <a:spcBef>
                <a:spcPts val="0"/>
              </a:spcBef>
              <a:spcAft>
                <a:spcPts val="0"/>
              </a:spcAft>
              <a:buNone/>
            </a:pPr>
            <a:r>
              <a:rPr lang="en" dirty="0">
                <a:latin typeface="Helvetica Neue"/>
                <a:ea typeface="Helvetica Neue"/>
                <a:cs typeface="Helvetica Neue"/>
                <a:sym typeface="Helvetica Neue"/>
              </a:rPr>
              <a:t>Assistant Prof of Medicine</a:t>
            </a:r>
            <a:endParaRPr dirty="0">
              <a:latin typeface="Helvetica Neue"/>
              <a:ea typeface="Helvetica Neue"/>
              <a:cs typeface="Helvetica Neue"/>
              <a:sym typeface="Helvetica Neue"/>
            </a:endParaRPr>
          </a:p>
          <a:p>
            <a:pPr marL="0" lvl="0" indent="0" algn="l" rtl="0">
              <a:spcBef>
                <a:spcPts val="0"/>
              </a:spcBef>
              <a:spcAft>
                <a:spcPts val="0"/>
              </a:spcAft>
              <a:buNone/>
            </a:pPr>
            <a:r>
              <a:rPr lang="en" dirty="0">
                <a:latin typeface="Helvetica Neue"/>
                <a:ea typeface="Helvetica Neue"/>
                <a:cs typeface="Helvetica Neue"/>
                <a:sym typeface="Helvetica Neue"/>
              </a:rPr>
              <a:t>University of Chicago</a:t>
            </a:r>
            <a:endParaRPr dirty="0">
              <a:latin typeface="Helvetica Neue"/>
              <a:ea typeface="Helvetica Neue"/>
              <a:cs typeface="Helvetica Neue"/>
              <a:sym typeface="Helvetica Neue"/>
            </a:endParaRPr>
          </a:p>
        </p:txBody>
      </p:sp>
      <p:sp>
        <p:nvSpPr>
          <p:cNvPr id="260" name="Google Shape;260;p38"/>
          <p:cNvSpPr txBox="1"/>
          <p:nvPr/>
        </p:nvSpPr>
        <p:spPr>
          <a:xfrm>
            <a:off x="1488550" y="2096675"/>
            <a:ext cx="2930100" cy="8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Helvetica Neue"/>
                <a:ea typeface="Helvetica Neue"/>
                <a:cs typeface="Helvetica Neue"/>
                <a:sym typeface="Helvetica Neue"/>
              </a:rPr>
              <a:t>Samuel Chen, MSc</a:t>
            </a:r>
            <a:endParaRPr b="1" dirty="0">
              <a:latin typeface="Helvetica Neue"/>
              <a:ea typeface="Helvetica Neue"/>
              <a:cs typeface="Helvetica Neue"/>
              <a:sym typeface="Helvetica Neue"/>
            </a:endParaRPr>
          </a:p>
          <a:p>
            <a:pPr marL="0" lvl="0" indent="0" algn="l" rtl="0">
              <a:spcBef>
                <a:spcPts val="0"/>
              </a:spcBef>
              <a:spcAft>
                <a:spcPts val="0"/>
              </a:spcAft>
              <a:buNone/>
            </a:pPr>
            <a:r>
              <a:rPr lang="en" dirty="0">
                <a:latin typeface="Helvetica Neue"/>
                <a:ea typeface="Helvetica Neue"/>
                <a:cs typeface="Helvetica Neue"/>
                <a:sym typeface="Helvetica Neue"/>
              </a:rPr>
              <a:t>MD Candidate</a:t>
            </a:r>
            <a:endParaRPr dirty="0">
              <a:latin typeface="Helvetica Neue"/>
              <a:ea typeface="Helvetica Neue"/>
              <a:cs typeface="Helvetica Neue"/>
              <a:sym typeface="Helvetica Neue"/>
            </a:endParaRPr>
          </a:p>
          <a:p>
            <a:pPr marL="0" lvl="0" indent="0" algn="l" rtl="0">
              <a:spcBef>
                <a:spcPts val="0"/>
              </a:spcBef>
              <a:spcAft>
                <a:spcPts val="0"/>
              </a:spcAft>
              <a:buNone/>
            </a:pPr>
            <a:r>
              <a:rPr lang="en" dirty="0">
                <a:latin typeface="Helvetica Neue"/>
                <a:ea typeface="Helvetica Neue"/>
                <a:cs typeface="Helvetica Neue"/>
                <a:sym typeface="Helvetica Neue"/>
              </a:rPr>
              <a:t>University of Chicago</a:t>
            </a:r>
            <a:endParaRPr dirty="0">
              <a:latin typeface="Helvetica Neue"/>
              <a:ea typeface="Helvetica Neue"/>
              <a:cs typeface="Helvetica Neue"/>
              <a:sym typeface="Helvetica Neue"/>
            </a:endParaRPr>
          </a:p>
        </p:txBody>
      </p:sp>
      <p:sp>
        <p:nvSpPr>
          <p:cNvPr id="261" name="Google Shape;261;p38"/>
          <p:cNvSpPr txBox="1"/>
          <p:nvPr/>
        </p:nvSpPr>
        <p:spPr>
          <a:xfrm>
            <a:off x="1488550" y="2969213"/>
            <a:ext cx="2930100" cy="8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Helvetica Neue"/>
                <a:ea typeface="Helvetica Neue"/>
                <a:cs typeface="Helvetica Neue"/>
                <a:sym typeface="Helvetica Neue"/>
              </a:rPr>
              <a:t>Catherine Yu Luo, MSc</a:t>
            </a:r>
            <a:endParaRPr b="1" dirty="0">
              <a:latin typeface="Helvetica Neue"/>
              <a:ea typeface="Helvetica Neue"/>
              <a:cs typeface="Helvetica Neue"/>
              <a:sym typeface="Helvetica Neue"/>
            </a:endParaRPr>
          </a:p>
          <a:p>
            <a:pPr marL="0" lvl="0" indent="0" algn="l" rtl="0">
              <a:spcBef>
                <a:spcPts val="0"/>
              </a:spcBef>
              <a:spcAft>
                <a:spcPts val="0"/>
              </a:spcAft>
              <a:buNone/>
            </a:pPr>
            <a:r>
              <a:rPr lang="en" dirty="0">
                <a:latin typeface="Helvetica Neue"/>
                <a:ea typeface="Helvetica Neue"/>
                <a:cs typeface="Helvetica Neue"/>
                <a:sym typeface="Helvetica Neue"/>
              </a:rPr>
              <a:t>MD Candidate</a:t>
            </a:r>
            <a:endParaRPr dirty="0">
              <a:latin typeface="Helvetica Neue"/>
              <a:ea typeface="Helvetica Neue"/>
              <a:cs typeface="Helvetica Neue"/>
              <a:sym typeface="Helvetica Neue"/>
            </a:endParaRPr>
          </a:p>
          <a:p>
            <a:pPr marL="0" lvl="0" indent="0" algn="l" rtl="0">
              <a:spcBef>
                <a:spcPts val="0"/>
              </a:spcBef>
              <a:spcAft>
                <a:spcPts val="0"/>
              </a:spcAft>
              <a:buNone/>
            </a:pPr>
            <a:r>
              <a:rPr lang="en" dirty="0">
                <a:latin typeface="Helvetica Neue"/>
                <a:ea typeface="Helvetica Neue"/>
                <a:cs typeface="Helvetica Neue"/>
                <a:sym typeface="Helvetica Neue"/>
              </a:rPr>
              <a:t>University of Chicago</a:t>
            </a:r>
            <a:endParaRPr dirty="0">
              <a:latin typeface="Helvetica Neue"/>
              <a:ea typeface="Helvetica Neue"/>
              <a:cs typeface="Helvetica Neue"/>
              <a:sym typeface="Helvetica Neue"/>
            </a:endParaRPr>
          </a:p>
        </p:txBody>
      </p:sp>
      <p:sp>
        <p:nvSpPr>
          <p:cNvPr id="262" name="Google Shape;262;p38"/>
          <p:cNvSpPr txBox="1"/>
          <p:nvPr/>
        </p:nvSpPr>
        <p:spPr>
          <a:xfrm>
            <a:off x="628750" y="3841775"/>
            <a:ext cx="3789900" cy="803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770"/>
              <a:buFont typeface="Arial"/>
              <a:buNone/>
            </a:pPr>
            <a:r>
              <a:rPr lang="en">
                <a:solidFill>
                  <a:schemeClr val="dk1"/>
                </a:solidFill>
              </a:rPr>
              <a:t>Ellen Almirol, MPH, MAMS; Makenna Meyer, BS; John P. Murray, MD; Neeraj Chhabra, MD, MSCR</a:t>
            </a:r>
            <a:endParaRPr>
              <a:solidFill>
                <a:schemeClr val="dk1"/>
              </a:solidFill>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63" name="Google Shape;263;p38"/>
          <p:cNvSpPr/>
          <p:nvPr/>
        </p:nvSpPr>
        <p:spPr>
          <a:xfrm>
            <a:off x="4749200" y="1210600"/>
            <a:ext cx="4111200" cy="3434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lt1"/>
                </a:solidFill>
              </a:rPr>
              <a:t>CONFLICTS OF INTEREST</a:t>
            </a:r>
            <a:endParaRPr sz="2000" b="1">
              <a:solidFill>
                <a:schemeClr val="lt1"/>
              </a:solidFill>
            </a:endParaRPr>
          </a:p>
          <a:p>
            <a:pPr marL="0" lvl="0" indent="0" algn="l" rtl="0">
              <a:spcBef>
                <a:spcPts val="0"/>
              </a:spcBef>
              <a:spcAft>
                <a:spcPts val="0"/>
              </a:spcAft>
              <a:buNone/>
            </a:pPr>
            <a:endParaRPr sz="2000">
              <a:solidFill>
                <a:schemeClr val="lt1"/>
              </a:solidFill>
            </a:endParaRPr>
          </a:p>
          <a:p>
            <a:pPr marL="0" lvl="0" indent="0" algn="l" rtl="0">
              <a:spcBef>
                <a:spcPts val="0"/>
              </a:spcBef>
              <a:spcAft>
                <a:spcPts val="0"/>
              </a:spcAft>
              <a:buNone/>
            </a:pPr>
            <a:r>
              <a:rPr lang="en" sz="2000">
                <a:solidFill>
                  <a:schemeClr val="lt1"/>
                </a:solidFill>
              </a:rPr>
              <a:t>None</a:t>
            </a:r>
            <a:endParaRPr sz="2000">
              <a:solidFill>
                <a:schemeClr val="lt1"/>
              </a:solidFill>
            </a:endParaRPr>
          </a:p>
        </p:txBody>
      </p:sp>
      <p:pic>
        <p:nvPicPr>
          <p:cNvPr id="1026" name="Picture 2" descr="P. Quincy Moore, MD - UChicago Medicine">
            <a:extLst>
              <a:ext uri="{FF2B5EF4-FFF2-40B4-BE49-F238E27FC236}">
                <a16:creationId xmlns:a16="http://schemas.microsoft.com/office/drawing/2014/main" id="{9CB18B40-4E38-F546-9EA2-78B252C6DC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853"/>
          <a:stretch/>
        </p:blipFill>
        <p:spPr bwMode="auto">
          <a:xfrm>
            <a:off x="559718" y="1156612"/>
            <a:ext cx="888563" cy="911376"/>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Pritzker Students Take on Misinformation | Pritzker School of Medicine |  The University of Chicago">
            <a:extLst>
              <a:ext uri="{FF2B5EF4-FFF2-40B4-BE49-F238E27FC236}">
                <a16:creationId xmlns:a16="http://schemas.microsoft.com/office/drawing/2014/main" id="{F070CC5E-67CD-8C43-BE77-AF55A849E2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77" t="26911" r="19820" b="37517"/>
          <a:stretch/>
        </p:blipFill>
        <p:spPr bwMode="auto">
          <a:xfrm>
            <a:off x="628475" y="2955675"/>
            <a:ext cx="854883" cy="855776"/>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Samuel Chen - MD Candidate - The University of Chicago Pritzker School of  Medicine | LinkedIn">
            <a:extLst>
              <a:ext uri="{FF2B5EF4-FFF2-40B4-BE49-F238E27FC236}">
                <a16:creationId xmlns:a16="http://schemas.microsoft.com/office/drawing/2014/main" id="{2D95C9F4-22CD-8C4E-AE4C-0B616F86A3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375" t="9412" r="8943" b="17488"/>
          <a:stretch/>
        </p:blipFill>
        <p:spPr bwMode="auto">
          <a:xfrm>
            <a:off x="628475" y="2067988"/>
            <a:ext cx="838723" cy="832087"/>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41" name="Google Shape;275;p39">
            <a:extLst>
              <a:ext uri="{FF2B5EF4-FFF2-40B4-BE49-F238E27FC236}">
                <a16:creationId xmlns:a16="http://schemas.microsoft.com/office/drawing/2014/main" id="{284A7429-4464-F94F-B9F4-733CC770D67D}"/>
              </a:ext>
            </a:extLst>
          </p:cNvPr>
          <p:cNvSpPr/>
          <p:nvPr/>
        </p:nvSpPr>
        <p:spPr>
          <a:xfrm>
            <a:off x="9125" y="4297875"/>
            <a:ext cx="8790925" cy="5049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457200" indent="-457200"/>
            <a:r>
              <a:rPr lang="en-US" sz="750" dirty="0">
                <a:solidFill>
                  <a:schemeClr val="bg2"/>
                </a:solidFill>
                <a:effectLst/>
                <a:latin typeface="Arial" panose="020B0604020202020204" pitchFamily="34" charset="0"/>
                <a:cs typeface="Arial" panose="020B0604020202020204" pitchFamily="34" charset="0"/>
              </a:rPr>
              <a:t>1. Weiner et al.(2020). One-Year Mortality of Patients After Emergency Department Treatment for Nonfatal Opioid Overdose. </a:t>
            </a:r>
            <a:r>
              <a:rPr lang="en-US" sz="750" i="1" dirty="0">
                <a:solidFill>
                  <a:schemeClr val="bg2"/>
                </a:solidFill>
                <a:effectLst/>
                <a:latin typeface="Arial" panose="020B0604020202020204" pitchFamily="34" charset="0"/>
                <a:cs typeface="Arial" panose="020B0604020202020204" pitchFamily="34" charset="0"/>
              </a:rPr>
              <a:t>Annals of Emergency Medicine</a:t>
            </a:r>
            <a:r>
              <a:rPr lang="en-US" sz="750" dirty="0">
                <a:solidFill>
                  <a:schemeClr val="bg2"/>
                </a:solidFill>
                <a:effectLst/>
                <a:latin typeface="Arial" panose="020B0604020202020204" pitchFamily="34" charset="0"/>
                <a:cs typeface="Arial" panose="020B0604020202020204" pitchFamily="34" charset="0"/>
              </a:rPr>
              <a:t>, </a:t>
            </a:r>
            <a:r>
              <a:rPr lang="en-US" sz="750" i="1" dirty="0">
                <a:solidFill>
                  <a:schemeClr val="bg2"/>
                </a:solidFill>
                <a:effectLst/>
                <a:latin typeface="Arial" panose="020B0604020202020204" pitchFamily="34" charset="0"/>
                <a:cs typeface="Arial" panose="020B0604020202020204" pitchFamily="34" charset="0"/>
              </a:rPr>
              <a:t>75</a:t>
            </a:r>
            <a:r>
              <a:rPr lang="en-US" sz="750" dirty="0">
                <a:solidFill>
                  <a:schemeClr val="bg2"/>
                </a:solidFill>
                <a:effectLst/>
                <a:latin typeface="Arial" panose="020B0604020202020204" pitchFamily="34" charset="0"/>
                <a:cs typeface="Arial" panose="020B0604020202020204" pitchFamily="34" charset="0"/>
              </a:rPr>
              <a:t>(1), 13–17. </a:t>
            </a:r>
          </a:p>
          <a:p>
            <a:pPr marL="457200" indent="-457200"/>
            <a:r>
              <a:rPr lang="en-US" sz="750" dirty="0">
                <a:solidFill>
                  <a:schemeClr val="bg2"/>
                </a:solidFill>
                <a:effectLst/>
                <a:latin typeface="Arial" panose="020B0604020202020204" pitchFamily="34" charset="0"/>
                <a:cs typeface="Arial" panose="020B0604020202020204" pitchFamily="34" charset="0"/>
              </a:rPr>
              <a:t>2. D’Onofrio et al. (2015). Emergency Department–Initiated Buprenorphine/Naloxone Treatment for Opioid Dependence. </a:t>
            </a:r>
            <a:r>
              <a:rPr lang="en-US" sz="750" i="1" dirty="0">
                <a:solidFill>
                  <a:schemeClr val="bg2"/>
                </a:solidFill>
                <a:effectLst/>
                <a:latin typeface="Arial" panose="020B0604020202020204" pitchFamily="34" charset="0"/>
                <a:cs typeface="Arial" panose="020B0604020202020204" pitchFamily="34" charset="0"/>
              </a:rPr>
              <a:t>JAMA</a:t>
            </a:r>
            <a:r>
              <a:rPr lang="en-US" sz="750" dirty="0">
                <a:solidFill>
                  <a:schemeClr val="bg2"/>
                </a:solidFill>
                <a:effectLst/>
                <a:latin typeface="Arial" panose="020B0604020202020204" pitchFamily="34" charset="0"/>
                <a:cs typeface="Arial" panose="020B0604020202020204" pitchFamily="34" charset="0"/>
              </a:rPr>
              <a:t>, </a:t>
            </a:r>
            <a:r>
              <a:rPr lang="en-US" sz="750" i="1" dirty="0">
                <a:solidFill>
                  <a:schemeClr val="bg2"/>
                </a:solidFill>
                <a:effectLst/>
                <a:latin typeface="Arial" panose="020B0604020202020204" pitchFamily="34" charset="0"/>
                <a:cs typeface="Arial" panose="020B0604020202020204" pitchFamily="34" charset="0"/>
              </a:rPr>
              <a:t>313</a:t>
            </a:r>
            <a:r>
              <a:rPr lang="en-US" sz="750" dirty="0">
                <a:solidFill>
                  <a:schemeClr val="bg2"/>
                </a:solidFill>
                <a:effectLst/>
                <a:latin typeface="Arial" panose="020B0604020202020204" pitchFamily="34" charset="0"/>
                <a:cs typeface="Arial" panose="020B0604020202020204" pitchFamily="34" charset="0"/>
              </a:rPr>
              <a:t>(16), 1636. </a:t>
            </a:r>
          </a:p>
          <a:p>
            <a:pPr marL="457200" indent="-457200"/>
            <a:r>
              <a:rPr lang="en-US" sz="750" dirty="0">
                <a:solidFill>
                  <a:schemeClr val="bg2"/>
                </a:solidFill>
                <a:effectLst/>
                <a:latin typeface="Arial" panose="020B0604020202020204" pitchFamily="34" charset="0"/>
                <a:cs typeface="Arial" panose="020B0604020202020204" pitchFamily="34" charset="0"/>
              </a:rPr>
              <a:t>3. Bagley et al. (2020). Characteristics and Receipt of Medication Treatment Among Young Adults Who Experience a Nonfatal Opioid-Related Overdose. </a:t>
            </a:r>
            <a:r>
              <a:rPr lang="en-US" sz="750" i="1" dirty="0">
                <a:solidFill>
                  <a:schemeClr val="bg2"/>
                </a:solidFill>
                <a:effectLst/>
                <a:latin typeface="Arial" panose="020B0604020202020204" pitchFamily="34" charset="0"/>
                <a:cs typeface="Arial" panose="020B0604020202020204" pitchFamily="34" charset="0"/>
              </a:rPr>
              <a:t>Annals of Emergency Medicine</a:t>
            </a:r>
            <a:r>
              <a:rPr lang="en-US" sz="750" dirty="0">
                <a:solidFill>
                  <a:schemeClr val="bg2"/>
                </a:solidFill>
                <a:effectLst/>
                <a:latin typeface="Arial" panose="020B0604020202020204" pitchFamily="34" charset="0"/>
                <a:cs typeface="Arial" panose="020B0604020202020204" pitchFamily="34" charset="0"/>
              </a:rPr>
              <a:t>, </a:t>
            </a:r>
            <a:r>
              <a:rPr lang="en-US" sz="750" i="1" dirty="0">
                <a:solidFill>
                  <a:schemeClr val="bg2"/>
                </a:solidFill>
                <a:effectLst/>
                <a:latin typeface="Arial" panose="020B0604020202020204" pitchFamily="34" charset="0"/>
                <a:cs typeface="Arial" panose="020B0604020202020204" pitchFamily="34" charset="0"/>
              </a:rPr>
              <a:t>75</a:t>
            </a:r>
            <a:r>
              <a:rPr lang="en-US" sz="750" dirty="0">
                <a:solidFill>
                  <a:schemeClr val="bg2"/>
                </a:solidFill>
                <a:effectLst/>
                <a:latin typeface="Arial" panose="020B0604020202020204" pitchFamily="34" charset="0"/>
                <a:cs typeface="Arial" panose="020B0604020202020204" pitchFamily="34" charset="0"/>
              </a:rPr>
              <a:t>(1), 29–38. </a:t>
            </a:r>
          </a:p>
          <a:p>
            <a:pPr marL="457200" indent="-457200"/>
            <a:endParaRPr sz="750" dirty="0">
              <a:solidFill>
                <a:schemeClr val="bg2"/>
              </a:solidFill>
              <a:latin typeface="Arial" panose="020B0604020202020204" pitchFamily="34" charset="0"/>
              <a:ea typeface="Helvetica Neue"/>
              <a:cs typeface="Arial" panose="020B0604020202020204" pitchFamily="34" charset="0"/>
              <a:sym typeface="Helvetica Neue"/>
            </a:endParaRPr>
          </a:p>
        </p:txBody>
      </p:sp>
      <p:sp>
        <p:nvSpPr>
          <p:cNvPr id="16" name="Google Shape;270;p39">
            <a:extLst>
              <a:ext uri="{FF2B5EF4-FFF2-40B4-BE49-F238E27FC236}">
                <a16:creationId xmlns:a16="http://schemas.microsoft.com/office/drawing/2014/main" id="{E7718D07-196C-FF44-BFC5-12A3E45C5633}"/>
              </a:ext>
            </a:extLst>
          </p:cNvPr>
          <p:cNvSpPr/>
          <p:nvPr/>
        </p:nvSpPr>
        <p:spPr>
          <a:xfrm>
            <a:off x="6160878" y="1325175"/>
            <a:ext cx="2068721" cy="1089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000" b="1" dirty="0">
                <a:solidFill>
                  <a:srgbClr val="FFFFFF"/>
                </a:solidFill>
                <a:latin typeface="Helvetica Neue"/>
                <a:ea typeface="Helvetica Neue"/>
                <a:cs typeface="Helvetica Neue"/>
                <a:sym typeface="Helvetica Neue"/>
              </a:rPr>
              <a:t>Partial Agonist vs. Antagonist</a:t>
            </a:r>
            <a:endParaRPr sz="1000" b="1" dirty="0">
              <a:solidFill>
                <a:srgbClr val="FFFFFF"/>
              </a:solidFill>
              <a:latin typeface="Helvetica Neue"/>
              <a:ea typeface="Helvetica Neue"/>
              <a:cs typeface="Helvetica Neue"/>
              <a:sym typeface="Helvetica Neue"/>
            </a:endParaRPr>
          </a:p>
        </p:txBody>
      </p:sp>
      <p:sp>
        <p:nvSpPr>
          <p:cNvPr id="268" name="Google Shape;268;p39"/>
          <p:cNvSpPr/>
          <p:nvPr/>
        </p:nvSpPr>
        <p:spPr>
          <a:xfrm>
            <a:off x="442925" y="1325175"/>
            <a:ext cx="1766400" cy="1089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b="1" i="1">
                <a:solidFill>
                  <a:srgbClr val="FFFFFF"/>
                </a:solidFill>
                <a:latin typeface="Helvetica Neue"/>
                <a:ea typeface="Helvetica Neue"/>
                <a:cs typeface="Helvetica Neue"/>
                <a:sym typeface="Helvetica Neue"/>
              </a:rPr>
              <a:t>5.5%</a:t>
            </a:r>
            <a:endParaRPr sz="2900" b="1" i="1">
              <a:solidFill>
                <a:srgbClr val="FFFFFF"/>
              </a:solidFill>
              <a:latin typeface="Helvetica Neue"/>
              <a:ea typeface="Helvetica Neue"/>
              <a:cs typeface="Helvetica Neue"/>
              <a:sym typeface="Helvetica Neue"/>
            </a:endParaRPr>
          </a:p>
        </p:txBody>
      </p:sp>
      <p:sp>
        <p:nvSpPr>
          <p:cNvPr id="269" name="Google Shape;269;p39"/>
          <p:cNvSpPr/>
          <p:nvPr/>
        </p:nvSpPr>
        <p:spPr>
          <a:xfrm>
            <a:off x="2348683" y="1325175"/>
            <a:ext cx="1766400" cy="1089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b="1" i="1">
                <a:solidFill>
                  <a:srgbClr val="FFFFFF"/>
                </a:solidFill>
                <a:latin typeface="Helvetica Neue"/>
                <a:ea typeface="Helvetica Neue"/>
                <a:cs typeface="Helvetica Neue"/>
                <a:sym typeface="Helvetica Neue"/>
              </a:rPr>
              <a:t>211%</a:t>
            </a:r>
            <a:endParaRPr sz="2900" b="1" i="1">
              <a:solidFill>
                <a:srgbClr val="FFFFFF"/>
              </a:solidFill>
              <a:latin typeface="Helvetica Neue"/>
              <a:ea typeface="Helvetica Neue"/>
              <a:cs typeface="Helvetica Neue"/>
              <a:sym typeface="Helvetica Neue"/>
            </a:endParaRPr>
          </a:p>
        </p:txBody>
      </p:sp>
      <p:sp>
        <p:nvSpPr>
          <p:cNvPr id="270" name="Google Shape;270;p39"/>
          <p:cNvSpPr/>
          <p:nvPr/>
        </p:nvSpPr>
        <p:spPr>
          <a:xfrm>
            <a:off x="4254441" y="1325175"/>
            <a:ext cx="1766400" cy="1089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b="1" i="1">
                <a:solidFill>
                  <a:srgbClr val="FFFFFF"/>
                </a:solidFill>
                <a:latin typeface="Helvetica Neue"/>
                <a:ea typeface="Helvetica Neue"/>
                <a:cs typeface="Helvetica Neue"/>
                <a:sym typeface="Helvetica Neue"/>
              </a:rPr>
              <a:t>1 in 3</a:t>
            </a:r>
            <a:endParaRPr sz="2900" b="1" i="1">
              <a:solidFill>
                <a:srgbClr val="FFFFFF"/>
              </a:solidFill>
              <a:latin typeface="Helvetica Neue"/>
              <a:ea typeface="Helvetica Neue"/>
              <a:cs typeface="Helvetica Neue"/>
              <a:sym typeface="Helvetica Neue"/>
            </a:endParaRPr>
          </a:p>
        </p:txBody>
      </p:sp>
      <p:sp>
        <p:nvSpPr>
          <p:cNvPr id="271" name="Google Shape;271;p39"/>
          <p:cNvSpPr txBox="1">
            <a:spLocks noGrp="1"/>
          </p:cNvSpPr>
          <p:nvPr>
            <p:ph type="title"/>
          </p:nvPr>
        </p:nvSpPr>
        <p:spPr>
          <a:xfrm>
            <a:off x="628650" y="0"/>
            <a:ext cx="7886700" cy="984600"/>
          </a:xfrm>
          <a:prstGeom prst="rect">
            <a:avLst/>
          </a:prstGeom>
        </p:spPr>
        <p:txBody>
          <a:bodyPr spcFirstLastPara="1" wrap="square" lIns="0" tIns="34275" rIns="0" bIns="34275" anchor="ctr" anchorCtr="0">
            <a:noAutofit/>
          </a:bodyPr>
          <a:lstStyle/>
          <a:p>
            <a:pPr marL="0" lvl="0" indent="0" algn="l" rtl="0">
              <a:spcBef>
                <a:spcPts val="0"/>
              </a:spcBef>
              <a:spcAft>
                <a:spcPts val="0"/>
              </a:spcAft>
              <a:buClr>
                <a:schemeClr val="accent1"/>
              </a:buClr>
              <a:buSzPts val="2700"/>
              <a:buFont typeface="Helvetica Neue"/>
              <a:buNone/>
            </a:pPr>
            <a:endParaRPr>
              <a:solidFill>
                <a:schemeClr val="accent1"/>
              </a:solidFill>
            </a:endParaRPr>
          </a:p>
          <a:p>
            <a:pPr marL="0" lvl="0" indent="0" algn="l" rtl="0">
              <a:spcBef>
                <a:spcPts val="0"/>
              </a:spcBef>
              <a:spcAft>
                <a:spcPts val="0"/>
              </a:spcAft>
              <a:buClr>
                <a:schemeClr val="accent1"/>
              </a:buClr>
              <a:buSzPts val="2700"/>
              <a:buFont typeface="Helvetica Neue"/>
              <a:buNone/>
            </a:pPr>
            <a:r>
              <a:rPr lang="en">
                <a:solidFill>
                  <a:schemeClr val="accent1"/>
                </a:solidFill>
              </a:rPr>
              <a:t>Background: Context &amp; Research Questions</a:t>
            </a:r>
            <a:endParaRPr>
              <a:solidFill>
                <a:schemeClr val="accent1"/>
              </a:solidFill>
            </a:endParaRPr>
          </a:p>
          <a:p>
            <a:pPr marL="0" lvl="0" indent="0" algn="l" rtl="0">
              <a:spcBef>
                <a:spcPts val="0"/>
              </a:spcBef>
              <a:spcAft>
                <a:spcPts val="0"/>
              </a:spcAft>
              <a:buNone/>
            </a:pPr>
            <a:endParaRPr/>
          </a:p>
        </p:txBody>
      </p:sp>
      <p:sp>
        <p:nvSpPr>
          <p:cNvPr id="272" name="Google Shape;272;p39"/>
          <p:cNvSpPr txBox="1">
            <a:spLocks noGrp="1"/>
          </p:cNvSpPr>
          <p:nvPr>
            <p:ph type="body" idx="1"/>
          </p:nvPr>
        </p:nvSpPr>
        <p:spPr>
          <a:xfrm>
            <a:off x="425950" y="2468175"/>
            <a:ext cx="1822800" cy="1776000"/>
          </a:xfrm>
          <a:prstGeom prst="rect">
            <a:avLst/>
          </a:prstGeom>
        </p:spPr>
        <p:txBody>
          <a:bodyPr spcFirstLastPara="1" wrap="square" lIns="0" tIns="34275" rIns="0" bIns="34275" anchor="t" anchorCtr="0">
            <a:noAutofit/>
          </a:bodyPr>
          <a:lstStyle/>
          <a:p>
            <a:pPr marL="0" lvl="0" indent="0" algn="ctr" rtl="0">
              <a:spcBef>
                <a:spcPts val="800"/>
              </a:spcBef>
              <a:spcAft>
                <a:spcPts val="0"/>
              </a:spcAft>
              <a:buNone/>
            </a:pPr>
            <a:r>
              <a:rPr lang="en" sz="1600" dirty="0">
                <a:solidFill>
                  <a:schemeClr val="dk1"/>
                </a:solidFill>
              </a:rPr>
              <a:t>One year mortality rate after non-fatal overdose (OD)¹</a:t>
            </a:r>
            <a:endParaRPr sz="1600" dirty="0">
              <a:solidFill>
                <a:schemeClr val="dk1"/>
              </a:solidFill>
            </a:endParaRPr>
          </a:p>
        </p:txBody>
      </p:sp>
      <p:sp>
        <p:nvSpPr>
          <p:cNvPr id="273" name="Google Shape;273;p39"/>
          <p:cNvSpPr txBox="1">
            <a:spLocks noGrp="1"/>
          </p:cNvSpPr>
          <p:nvPr>
            <p:ph type="body" idx="1"/>
          </p:nvPr>
        </p:nvSpPr>
        <p:spPr>
          <a:xfrm>
            <a:off x="2320469" y="2468175"/>
            <a:ext cx="1822800" cy="1776000"/>
          </a:xfrm>
          <a:prstGeom prst="rect">
            <a:avLst/>
          </a:prstGeom>
        </p:spPr>
        <p:txBody>
          <a:bodyPr spcFirstLastPara="1" wrap="square" lIns="0" tIns="34275" rIns="0" bIns="34275" anchor="t" anchorCtr="0">
            <a:noAutofit/>
          </a:bodyPr>
          <a:lstStyle/>
          <a:p>
            <a:pPr marL="0" lvl="0" indent="0" algn="ctr" rtl="0">
              <a:spcBef>
                <a:spcPts val="800"/>
              </a:spcBef>
              <a:spcAft>
                <a:spcPts val="0"/>
              </a:spcAft>
              <a:buNone/>
            </a:pPr>
            <a:r>
              <a:rPr lang="en" sz="1600" dirty="0">
                <a:solidFill>
                  <a:schemeClr val="dk1"/>
                </a:solidFill>
              </a:rPr>
              <a:t>Greater rate of </a:t>
            </a:r>
            <a:r>
              <a:rPr lang="en" sz="1600" dirty="0" err="1">
                <a:solidFill>
                  <a:schemeClr val="dk1"/>
                </a:solidFill>
              </a:rPr>
              <a:t>tx</a:t>
            </a:r>
            <a:r>
              <a:rPr lang="en" sz="1600" dirty="0">
                <a:solidFill>
                  <a:schemeClr val="dk1"/>
                </a:solidFill>
              </a:rPr>
              <a:t> retention 30d post-ED in pts started on </a:t>
            </a:r>
            <a:r>
              <a:rPr lang="en" sz="1600" dirty="0" err="1">
                <a:solidFill>
                  <a:schemeClr val="dk1"/>
                </a:solidFill>
              </a:rPr>
              <a:t>bupe</a:t>
            </a:r>
            <a:r>
              <a:rPr lang="en" sz="1600" dirty="0">
                <a:solidFill>
                  <a:schemeClr val="dk1"/>
                </a:solidFill>
              </a:rPr>
              <a:t> vs. those referred for treatment²</a:t>
            </a:r>
            <a:endParaRPr sz="1600" dirty="0">
              <a:solidFill>
                <a:schemeClr val="dk1"/>
              </a:solidFill>
            </a:endParaRPr>
          </a:p>
        </p:txBody>
      </p:sp>
      <p:sp>
        <p:nvSpPr>
          <p:cNvPr id="274" name="Google Shape;274;p39"/>
          <p:cNvSpPr txBox="1">
            <a:spLocks noGrp="1"/>
          </p:cNvSpPr>
          <p:nvPr>
            <p:ph type="body" idx="1"/>
          </p:nvPr>
        </p:nvSpPr>
        <p:spPr>
          <a:xfrm>
            <a:off x="4240338" y="2468175"/>
            <a:ext cx="1822800" cy="1776000"/>
          </a:xfrm>
          <a:prstGeom prst="rect">
            <a:avLst/>
          </a:prstGeom>
        </p:spPr>
        <p:txBody>
          <a:bodyPr spcFirstLastPara="1" wrap="square" lIns="0" tIns="34275" rIns="0" bIns="34275" anchor="t" anchorCtr="0">
            <a:noAutofit/>
          </a:bodyPr>
          <a:lstStyle/>
          <a:p>
            <a:pPr marL="0" lvl="0" indent="0" algn="ctr" rtl="0">
              <a:spcBef>
                <a:spcPts val="800"/>
              </a:spcBef>
              <a:spcAft>
                <a:spcPts val="0"/>
              </a:spcAft>
              <a:buNone/>
            </a:pPr>
            <a:r>
              <a:rPr lang="en" sz="1600" dirty="0">
                <a:solidFill>
                  <a:schemeClr val="dk1"/>
                </a:solidFill>
              </a:rPr>
              <a:t>Patients started on opioid agonist therapy (OAT) in MA within 12mo of non-fatal overdose in 2020³</a:t>
            </a:r>
            <a:endParaRPr sz="1600" dirty="0">
              <a:solidFill>
                <a:schemeClr val="dk1"/>
              </a:solidFill>
            </a:endParaRPr>
          </a:p>
        </p:txBody>
      </p:sp>
      <p:pic>
        <p:nvPicPr>
          <p:cNvPr id="25" name="Picture 33" descr="cell receptor Icon - Free PNG &amp; SVG 3424155 - Noun Project">
            <a:extLst>
              <a:ext uri="{FF2B5EF4-FFF2-40B4-BE49-F238E27FC236}">
                <a16:creationId xmlns:a16="http://schemas.microsoft.com/office/drawing/2014/main" id="{D31D8054-2206-8744-99F0-2D604399F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293" y="1719508"/>
            <a:ext cx="696618" cy="6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riangle 26">
            <a:extLst>
              <a:ext uri="{FF2B5EF4-FFF2-40B4-BE49-F238E27FC236}">
                <a16:creationId xmlns:a16="http://schemas.microsoft.com/office/drawing/2014/main" id="{6A553C47-88C6-EC40-B0E1-B43FDD3E5E03}"/>
              </a:ext>
            </a:extLst>
          </p:cNvPr>
          <p:cNvSpPr/>
          <p:nvPr/>
        </p:nvSpPr>
        <p:spPr bwMode="auto">
          <a:xfrm rot="10800000">
            <a:off x="6764551" y="1672465"/>
            <a:ext cx="121893" cy="103725"/>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5" name="Picture 33" descr="cell receptor Icon - Free PNG &amp; SVG 3424155 - Noun Project">
            <a:extLst>
              <a:ext uri="{FF2B5EF4-FFF2-40B4-BE49-F238E27FC236}">
                <a16:creationId xmlns:a16="http://schemas.microsoft.com/office/drawing/2014/main" id="{67DB0CD6-49C3-F44E-B93E-796D85D92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175" y="1719508"/>
            <a:ext cx="696618" cy="6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Block Arc 37">
            <a:extLst>
              <a:ext uri="{FF2B5EF4-FFF2-40B4-BE49-F238E27FC236}">
                <a16:creationId xmlns:a16="http://schemas.microsoft.com/office/drawing/2014/main" id="{69BE315D-CFC8-7248-8893-44B31731ADC1}"/>
              </a:ext>
            </a:extLst>
          </p:cNvPr>
          <p:cNvSpPr/>
          <p:nvPr/>
        </p:nvSpPr>
        <p:spPr bwMode="auto">
          <a:xfrm>
            <a:off x="7492326" y="1690896"/>
            <a:ext cx="255024" cy="113344"/>
          </a:xfrm>
          <a:prstGeom prst="blockArc">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40" name="Google Shape;274;p39">
            <a:extLst>
              <a:ext uri="{FF2B5EF4-FFF2-40B4-BE49-F238E27FC236}">
                <a16:creationId xmlns:a16="http://schemas.microsoft.com/office/drawing/2014/main" id="{E4069D64-1346-F549-8E33-504070AA04C6}"/>
              </a:ext>
            </a:extLst>
          </p:cNvPr>
          <p:cNvSpPr txBox="1">
            <a:spLocks/>
          </p:cNvSpPr>
          <p:nvPr/>
        </p:nvSpPr>
        <p:spPr>
          <a:xfrm>
            <a:off x="6161417" y="2468175"/>
            <a:ext cx="2068182" cy="1776000"/>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800"/>
              </a:spcBef>
              <a:spcAft>
                <a:spcPts val="0"/>
              </a:spcAft>
              <a:buClr>
                <a:srgbClr val="800000"/>
              </a:buClr>
              <a:buSzPts val="1800"/>
              <a:buFont typeface="Arial"/>
              <a:buChar char="•"/>
              <a:defRPr sz="1800" b="0" i="0" u="none" strike="noStrike" cap="none">
                <a:solidFill>
                  <a:srgbClr val="767676"/>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rgbClr val="800000"/>
              </a:buClr>
              <a:buSzPts val="1500"/>
              <a:buFont typeface="Arial"/>
              <a:buChar char="•"/>
              <a:defRPr sz="1500" b="0" i="0" u="none" strike="noStrike" cap="none">
                <a:solidFill>
                  <a:srgbClr val="767676"/>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rgbClr val="800000"/>
              </a:buClr>
              <a:buSzPts val="1400"/>
              <a:buFont typeface="Arial"/>
              <a:buChar char="•"/>
              <a:defRPr sz="1400" b="0" i="0" u="none" strike="noStrike" cap="none">
                <a:solidFill>
                  <a:srgbClr val="767676"/>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rgbClr val="800000"/>
              </a:buClr>
              <a:buSzPts val="1200"/>
              <a:buFont typeface="Arial"/>
              <a:buChar char="•"/>
              <a:defRPr sz="1200" b="0" i="0" u="none" strike="noStrike" cap="none">
                <a:solidFill>
                  <a:srgbClr val="767676"/>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lgn="ctr">
              <a:buFont typeface="Arial"/>
              <a:buNone/>
            </a:pPr>
            <a:r>
              <a:rPr lang="en-US" sz="1600" dirty="0">
                <a:solidFill>
                  <a:schemeClr val="dk1"/>
                </a:solidFill>
              </a:rPr>
              <a:t>Buprenorphine is used to treat withdrawal.</a:t>
            </a:r>
          </a:p>
          <a:p>
            <a:pPr marL="0" indent="0" algn="ctr">
              <a:buFont typeface="Arial"/>
              <a:buNone/>
            </a:pPr>
            <a:endParaRPr lang="en-US" sz="1600" dirty="0">
              <a:solidFill>
                <a:schemeClr val="dk1"/>
              </a:solidFill>
            </a:endParaRPr>
          </a:p>
          <a:p>
            <a:pPr marL="0" indent="0" algn="ctr">
              <a:buFont typeface="Arial"/>
              <a:buNone/>
            </a:pPr>
            <a:r>
              <a:rPr lang="en-US" sz="1600" b="1" dirty="0">
                <a:solidFill>
                  <a:schemeClr val="dk1"/>
                </a:solidFill>
              </a:rPr>
              <a:t>But what happens in when naloxone is in the system?</a:t>
            </a:r>
          </a:p>
        </p:txBody>
      </p:sp>
      <p:grpSp>
        <p:nvGrpSpPr>
          <p:cNvPr id="2" name="Group 1">
            <a:extLst>
              <a:ext uri="{FF2B5EF4-FFF2-40B4-BE49-F238E27FC236}">
                <a16:creationId xmlns:a16="http://schemas.microsoft.com/office/drawing/2014/main" id="{7D2293BB-022F-2648-9D3F-DB6FBD63B6D1}"/>
              </a:ext>
            </a:extLst>
          </p:cNvPr>
          <p:cNvGrpSpPr/>
          <p:nvPr/>
        </p:nvGrpSpPr>
        <p:grpSpPr>
          <a:xfrm>
            <a:off x="-1269159" y="1017975"/>
            <a:ext cx="11047200" cy="3784800"/>
            <a:chOff x="-1205150" y="984600"/>
            <a:chExt cx="11047200" cy="3784800"/>
          </a:xfrm>
        </p:grpSpPr>
        <p:sp>
          <p:nvSpPr>
            <p:cNvPr id="277" name="Google Shape;277;p39"/>
            <p:cNvSpPr/>
            <p:nvPr/>
          </p:nvSpPr>
          <p:spPr>
            <a:xfrm>
              <a:off x="-1205150" y="984600"/>
              <a:ext cx="11047200" cy="3784800"/>
            </a:xfrm>
            <a:prstGeom prst="rect">
              <a:avLst/>
            </a:prstGeom>
            <a:solidFill>
              <a:srgbClr val="000000">
                <a:alpha val="75950"/>
              </a:srgbClr>
            </a:solidFill>
            <a:ln w="9525" cap="flat" cmpd="sng">
              <a:solidFill>
                <a:srgbClr val="7373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39"/>
            <p:cNvSpPr/>
            <p:nvPr/>
          </p:nvSpPr>
          <p:spPr>
            <a:xfrm>
              <a:off x="6160225" y="1287700"/>
              <a:ext cx="2223600" cy="3318300"/>
            </a:xfrm>
            <a:prstGeom prst="rect">
              <a:avLst/>
            </a:prstGeom>
            <a:solidFill>
              <a:srgbClr val="FFFFFF"/>
            </a:solid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2000" b="1" dirty="0">
                <a:latin typeface="Helvetica Neue"/>
                <a:ea typeface="Helvetica Neue"/>
                <a:cs typeface="Helvetica Neue"/>
                <a:sym typeface="Helvetica Neue"/>
              </a:endParaRPr>
            </a:p>
            <a:p>
              <a:pPr marL="0" lvl="0" indent="0" algn="ctr" rtl="0">
                <a:spcBef>
                  <a:spcPts val="0"/>
                </a:spcBef>
                <a:spcAft>
                  <a:spcPts val="0"/>
                </a:spcAft>
                <a:buNone/>
              </a:pPr>
              <a:endParaRPr sz="2000" b="1" dirty="0">
                <a:latin typeface="Helvetica Neue"/>
                <a:ea typeface="Helvetica Neue"/>
                <a:cs typeface="Helvetica Neue"/>
                <a:sym typeface="Helvetica Neue"/>
              </a:endParaRPr>
            </a:p>
            <a:p>
              <a:pPr marL="0" lvl="0" indent="0" algn="ctr" rtl="0">
                <a:spcBef>
                  <a:spcPts val="0"/>
                </a:spcBef>
                <a:spcAft>
                  <a:spcPts val="0"/>
                </a:spcAft>
                <a:buNone/>
              </a:pPr>
              <a:r>
                <a:rPr lang="en" sz="2000" b="1" dirty="0">
                  <a:latin typeface="Helvetica Neue"/>
                  <a:ea typeface="Helvetica Neue"/>
                  <a:cs typeface="Helvetica Neue"/>
                  <a:sym typeface="Helvetica Neue"/>
                </a:rPr>
                <a:t>Does giving buprenorphine after OD reversal with naloxone precipitate withdrawal?</a:t>
              </a:r>
              <a:endParaRPr sz="2000" b="1" dirty="0">
                <a:latin typeface="Helvetica Neue"/>
                <a:ea typeface="Helvetica Neue"/>
                <a:cs typeface="Helvetica Neue"/>
                <a:sym typeface="Helvetica Neue"/>
              </a:endParaRPr>
            </a:p>
          </p:txBody>
        </p:sp>
        <p:sp>
          <p:nvSpPr>
            <p:cNvPr id="279" name="Google Shape;279;p39"/>
            <p:cNvSpPr/>
            <p:nvPr/>
          </p:nvSpPr>
          <p:spPr>
            <a:xfrm>
              <a:off x="6160225" y="1287700"/>
              <a:ext cx="2223600" cy="508800"/>
            </a:xfrm>
            <a:prstGeom prst="rect">
              <a:avLst/>
            </a:prstGeom>
            <a:solidFill>
              <a:srgbClr val="800000"/>
            </a:solidFill>
            <a:ln w="9525" cap="flat" cmpd="sng">
              <a:solidFill>
                <a:srgbClr val="73737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Helvetica Neue"/>
                  <a:ea typeface="Helvetica Neue"/>
                  <a:cs typeface="Helvetica Neue"/>
                  <a:sym typeface="Helvetica Neue"/>
                </a:rPr>
                <a:t>RESEARCH Q</a:t>
              </a:r>
              <a:endParaRPr sz="2000" b="1" dirty="0">
                <a:solidFill>
                  <a:srgbClr val="FFFFFF"/>
                </a:solidFill>
                <a:latin typeface="Helvetica Neue"/>
                <a:ea typeface="Helvetica Neue"/>
                <a:cs typeface="Helvetica Neue"/>
                <a:sym typeface="Helvetica Neu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38"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Methods: Buprenorphine Clinical Pathway</a:t>
            </a:r>
            <a:endParaRPr dirty="0"/>
          </a:p>
        </p:txBody>
      </p:sp>
      <p:sp>
        <p:nvSpPr>
          <p:cNvPr id="293" name="Google Shape;293;p41"/>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94" name="Google Shape;294;p41"/>
          <p:cNvSpPr/>
          <p:nvPr/>
        </p:nvSpPr>
        <p:spPr>
          <a:xfrm>
            <a:off x="628650" y="1083700"/>
            <a:ext cx="4806000" cy="5013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rPr>
              <a:t>Pt receives naloxone in field / ED</a:t>
            </a:r>
            <a:endParaRPr sz="2000" b="1">
              <a:solidFill>
                <a:schemeClr val="lt1"/>
              </a:solidFill>
            </a:endParaRPr>
          </a:p>
        </p:txBody>
      </p:sp>
      <p:sp>
        <p:nvSpPr>
          <p:cNvPr id="295" name="Google Shape;295;p41"/>
          <p:cNvSpPr/>
          <p:nvPr/>
        </p:nvSpPr>
        <p:spPr>
          <a:xfrm>
            <a:off x="628650" y="2361100"/>
            <a:ext cx="2298900" cy="776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rPr>
              <a:t>Hold buprenorphine</a:t>
            </a:r>
            <a:endParaRPr sz="1600" b="1">
              <a:solidFill>
                <a:schemeClr val="lt1"/>
              </a:solidFill>
            </a:endParaRPr>
          </a:p>
        </p:txBody>
      </p:sp>
      <p:sp>
        <p:nvSpPr>
          <p:cNvPr id="296" name="Google Shape;296;p41"/>
          <p:cNvSpPr/>
          <p:nvPr/>
        </p:nvSpPr>
        <p:spPr>
          <a:xfrm>
            <a:off x="3135750" y="2361100"/>
            <a:ext cx="2298900" cy="776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rPr>
              <a:t>Assess Clinical Opioid Withdrawal Score (COWS)**</a:t>
            </a:r>
            <a:endParaRPr sz="1600" b="1">
              <a:solidFill>
                <a:schemeClr val="lt1"/>
              </a:solidFill>
            </a:endParaRPr>
          </a:p>
        </p:txBody>
      </p:sp>
      <p:sp>
        <p:nvSpPr>
          <p:cNvPr id="297" name="Google Shape;297;p41"/>
          <p:cNvSpPr/>
          <p:nvPr/>
        </p:nvSpPr>
        <p:spPr>
          <a:xfrm>
            <a:off x="487761" y="3879000"/>
            <a:ext cx="2439789" cy="776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lt1"/>
                </a:solidFill>
              </a:rPr>
              <a:t>Administer 4mg-2mg </a:t>
            </a:r>
            <a:r>
              <a:rPr lang="en" sz="1600" b="1" dirty="0" err="1">
                <a:solidFill>
                  <a:schemeClr val="lt1"/>
                </a:solidFill>
              </a:rPr>
              <a:t>bupe</a:t>
            </a:r>
            <a:r>
              <a:rPr lang="en" sz="1600" b="1" dirty="0">
                <a:solidFill>
                  <a:schemeClr val="lt1"/>
                </a:solidFill>
              </a:rPr>
              <a:t>-naloxone 2hr post-naloxone</a:t>
            </a:r>
            <a:endParaRPr sz="1600" b="1" dirty="0">
              <a:solidFill>
                <a:schemeClr val="lt1"/>
              </a:solidFill>
            </a:endParaRPr>
          </a:p>
        </p:txBody>
      </p:sp>
      <p:sp>
        <p:nvSpPr>
          <p:cNvPr id="298" name="Google Shape;298;p41"/>
          <p:cNvSpPr/>
          <p:nvPr/>
        </p:nvSpPr>
        <p:spPr>
          <a:xfrm>
            <a:off x="3135750" y="3879100"/>
            <a:ext cx="2298900" cy="776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lt1"/>
                </a:solidFill>
              </a:rPr>
              <a:t>Administer 8mg-4mg </a:t>
            </a:r>
            <a:r>
              <a:rPr lang="en" sz="1600" b="1" dirty="0" err="1">
                <a:solidFill>
                  <a:schemeClr val="lt1"/>
                </a:solidFill>
              </a:rPr>
              <a:t>bupe</a:t>
            </a:r>
            <a:r>
              <a:rPr lang="en" sz="1600" b="1" dirty="0">
                <a:solidFill>
                  <a:schemeClr val="lt1"/>
                </a:solidFill>
              </a:rPr>
              <a:t>-naloxone 2hr post-naloxone</a:t>
            </a:r>
            <a:endParaRPr sz="1600" b="1" dirty="0">
              <a:solidFill>
                <a:schemeClr val="lt1"/>
              </a:solidFill>
            </a:endParaRPr>
          </a:p>
        </p:txBody>
      </p:sp>
      <p:cxnSp>
        <p:nvCxnSpPr>
          <p:cNvPr id="299" name="Google Shape;299;p41"/>
          <p:cNvCxnSpPr>
            <a:stCxn id="294" idx="2"/>
            <a:endCxn id="295" idx="0"/>
          </p:cNvCxnSpPr>
          <p:nvPr/>
        </p:nvCxnSpPr>
        <p:spPr>
          <a:xfrm rot="5400000">
            <a:off x="2016900" y="1346350"/>
            <a:ext cx="776100" cy="1253400"/>
          </a:xfrm>
          <a:prstGeom prst="bentConnector3">
            <a:avLst>
              <a:gd name="adj1" fmla="val 72955"/>
            </a:avLst>
          </a:prstGeom>
          <a:noFill/>
          <a:ln w="28575" cap="flat" cmpd="sng">
            <a:solidFill>
              <a:schemeClr val="dk2"/>
            </a:solidFill>
            <a:prstDash val="solid"/>
            <a:round/>
            <a:headEnd type="none" w="med" len="med"/>
            <a:tailEnd type="triangle" w="med" len="med"/>
          </a:ln>
        </p:spPr>
      </p:cxnSp>
      <p:cxnSp>
        <p:nvCxnSpPr>
          <p:cNvPr id="300" name="Google Shape;300;p41"/>
          <p:cNvCxnSpPr>
            <a:stCxn id="294" idx="2"/>
            <a:endCxn id="296" idx="0"/>
          </p:cNvCxnSpPr>
          <p:nvPr/>
        </p:nvCxnSpPr>
        <p:spPr>
          <a:xfrm rot="-5400000" flipH="1">
            <a:off x="3270450" y="1346200"/>
            <a:ext cx="776100" cy="1253700"/>
          </a:xfrm>
          <a:prstGeom prst="bentConnector3">
            <a:avLst>
              <a:gd name="adj1" fmla="val 72955"/>
            </a:avLst>
          </a:prstGeom>
          <a:noFill/>
          <a:ln w="28575" cap="flat" cmpd="sng">
            <a:solidFill>
              <a:schemeClr val="dk2"/>
            </a:solidFill>
            <a:prstDash val="solid"/>
            <a:round/>
            <a:headEnd type="none" w="med" len="med"/>
            <a:tailEnd type="triangle" w="med" len="med"/>
          </a:ln>
        </p:spPr>
      </p:cxnSp>
      <p:cxnSp>
        <p:nvCxnSpPr>
          <p:cNvPr id="301" name="Google Shape;301;p41"/>
          <p:cNvCxnSpPr>
            <a:stCxn id="296" idx="2"/>
            <a:endCxn id="298" idx="0"/>
          </p:cNvCxnSpPr>
          <p:nvPr/>
        </p:nvCxnSpPr>
        <p:spPr>
          <a:xfrm rot="-5400000" flipH="1">
            <a:off x="3914550" y="3507850"/>
            <a:ext cx="741900" cy="600"/>
          </a:xfrm>
          <a:prstGeom prst="bentConnector3">
            <a:avLst>
              <a:gd name="adj1" fmla="val 50000"/>
            </a:avLst>
          </a:prstGeom>
          <a:noFill/>
          <a:ln w="28575" cap="flat" cmpd="sng">
            <a:solidFill>
              <a:schemeClr val="dk2"/>
            </a:solidFill>
            <a:prstDash val="solid"/>
            <a:round/>
            <a:headEnd type="none" w="med" len="med"/>
            <a:tailEnd type="triangle" w="med" len="med"/>
          </a:ln>
        </p:spPr>
      </p:cxnSp>
      <p:cxnSp>
        <p:nvCxnSpPr>
          <p:cNvPr id="302" name="Google Shape;302;p41"/>
          <p:cNvCxnSpPr>
            <a:cxnSpLocks/>
            <a:stCxn id="296" idx="2"/>
            <a:endCxn id="297" idx="0"/>
          </p:cNvCxnSpPr>
          <p:nvPr/>
        </p:nvCxnSpPr>
        <p:spPr>
          <a:xfrm rot="5400000">
            <a:off x="2625528" y="2219328"/>
            <a:ext cx="741800" cy="2577544"/>
          </a:xfrm>
          <a:prstGeom prst="bentConnector3">
            <a:avLst>
              <a:gd name="adj1" fmla="val 26251"/>
            </a:avLst>
          </a:prstGeom>
          <a:noFill/>
          <a:ln w="28575" cap="flat" cmpd="sng">
            <a:solidFill>
              <a:schemeClr val="dk2"/>
            </a:solidFill>
            <a:prstDash val="solid"/>
            <a:round/>
            <a:headEnd type="none" w="med" len="med"/>
            <a:tailEnd type="triangle" w="med" len="med"/>
          </a:ln>
        </p:spPr>
      </p:cxnSp>
      <p:sp>
        <p:nvSpPr>
          <p:cNvPr id="303" name="Google Shape;303;p41"/>
          <p:cNvSpPr/>
          <p:nvPr/>
        </p:nvSpPr>
        <p:spPr>
          <a:xfrm>
            <a:off x="1778100" y="1684100"/>
            <a:ext cx="2507100" cy="27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Complications?*</a:t>
            </a:r>
            <a:endParaRPr/>
          </a:p>
        </p:txBody>
      </p:sp>
      <p:sp>
        <p:nvSpPr>
          <p:cNvPr id="304" name="Google Shape;304;p41"/>
          <p:cNvSpPr/>
          <p:nvPr/>
        </p:nvSpPr>
        <p:spPr>
          <a:xfrm>
            <a:off x="3394500" y="2022600"/>
            <a:ext cx="528000" cy="27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No</a:t>
            </a:r>
            <a:endParaRPr/>
          </a:p>
        </p:txBody>
      </p:sp>
      <p:sp>
        <p:nvSpPr>
          <p:cNvPr id="305" name="Google Shape;305;p41"/>
          <p:cNvSpPr/>
          <p:nvPr/>
        </p:nvSpPr>
        <p:spPr>
          <a:xfrm>
            <a:off x="2140950" y="2022600"/>
            <a:ext cx="528000" cy="27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Yes</a:t>
            </a:r>
            <a:endParaRPr/>
          </a:p>
        </p:txBody>
      </p:sp>
      <p:sp>
        <p:nvSpPr>
          <p:cNvPr id="306" name="Google Shape;306;p41"/>
          <p:cNvSpPr/>
          <p:nvPr/>
        </p:nvSpPr>
        <p:spPr>
          <a:xfrm>
            <a:off x="2260800" y="3201800"/>
            <a:ext cx="1195200" cy="27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COWS ≤ 12</a:t>
            </a:r>
            <a:endParaRPr/>
          </a:p>
        </p:txBody>
      </p:sp>
      <p:sp>
        <p:nvSpPr>
          <p:cNvPr id="307" name="Google Shape;307;p41"/>
          <p:cNvSpPr/>
          <p:nvPr/>
        </p:nvSpPr>
        <p:spPr>
          <a:xfrm>
            <a:off x="3628050" y="3371200"/>
            <a:ext cx="1314900" cy="27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COWS &gt; 12</a:t>
            </a:r>
            <a:endParaRPr/>
          </a:p>
        </p:txBody>
      </p:sp>
      <p:sp>
        <p:nvSpPr>
          <p:cNvPr id="308" name="Google Shape;308;p41"/>
          <p:cNvSpPr/>
          <p:nvPr/>
        </p:nvSpPr>
        <p:spPr>
          <a:xfrm>
            <a:off x="5643450" y="1083700"/>
            <a:ext cx="2871900" cy="356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 Complications:</a:t>
            </a:r>
            <a:endParaRPr dirty="0">
              <a:solidFill>
                <a:schemeClr val="tx1"/>
              </a:solidFill>
            </a:endParaRPr>
          </a:p>
          <a:p>
            <a:pPr marL="457200" lvl="0" indent="-317500" algn="l" rtl="0">
              <a:spcBef>
                <a:spcPts val="0"/>
              </a:spcBef>
              <a:spcAft>
                <a:spcPts val="0"/>
              </a:spcAft>
              <a:buClr>
                <a:schemeClr val="dk2"/>
              </a:buClr>
              <a:buSzPts val="1400"/>
              <a:buChar char="-"/>
            </a:pPr>
            <a:r>
              <a:rPr lang="en" dirty="0">
                <a:solidFill>
                  <a:schemeClr val="tx1"/>
                </a:solidFill>
              </a:rPr>
              <a:t>Suspected benzodiazepine or other sedative use</a:t>
            </a:r>
            <a:endParaRPr dirty="0">
              <a:solidFill>
                <a:schemeClr val="tx1"/>
              </a:solidFill>
            </a:endParaRPr>
          </a:p>
          <a:p>
            <a:pPr marL="457200" lvl="0" indent="-317500" algn="l" rtl="0">
              <a:spcBef>
                <a:spcPts val="0"/>
              </a:spcBef>
              <a:spcAft>
                <a:spcPts val="0"/>
              </a:spcAft>
              <a:buClr>
                <a:schemeClr val="dk2"/>
              </a:buClr>
              <a:buSzPts val="1400"/>
              <a:buChar char="-"/>
            </a:pPr>
            <a:r>
              <a:rPr lang="en" dirty="0">
                <a:solidFill>
                  <a:schemeClr val="tx1"/>
                </a:solidFill>
              </a:rPr>
              <a:t>Altered mental status, depressed level of consciousness, delirium</a:t>
            </a:r>
            <a:endParaRPr dirty="0">
              <a:solidFill>
                <a:schemeClr val="tx1"/>
              </a:solidFill>
            </a:endParaRPr>
          </a:p>
          <a:p>
            <a:pPr marL="457200" lvl="0" indent="-317500" algn="l" rtl="0">
              <a:spcBef>
                <a:spcPts val="0"/>
              </a:spcBef>
              <a:spcAft>
                <a:spcPts val="0"/>
              </a:spcAft>
              <a:buClr>
                <a:schemeClr val="dk2"/>
              </a:buClr>
              <a:buSzPts val="1400"/>
              <a:buChar char="-"/>
            </a:pPr>
            <a:r>
              <a:rPr lang="en" dirty="0">
                <a:solidFill>
                  <a:schemeClr val="tx1"/>
                </a:solidFill>
              </a:rPr>
              <a:t>Severe medical illness</a:t>
            </a:r>
            <a:endParaRPr dirty="0">
              <a:solidFill>
                <a:schemeClr val="tx1"/>
              </a:solidFill>
            </a:endParaRPr>
          </a:p>
          <a:p>
            <a:pPr marL="457200" lvl="0" indent="-317500" algn="l" rtl="0">
              <a:spcBef>
                <a:spcPts val="0"/>
              </a:spcBef>
              <a:spcAft>
                <a:spcPts val="0"/>
              </a:spcAft>
              <a:buClr>
                <a:schemeClr val="dk2"/>
              </a:buClr>
              <a:buSzPts val="1400"/>
              <a:buChar char="-"/>
            </a:pPr>
            <a:r>
              <a:rPr lang="en" dirty="0">
                <a:solidFill>
                  <a:schemeClr val="tx1"/>
                </a:solidFill>
              </a:rPr>
              <a:t>Patient unable to consent</a:t>
            </a:r>
            <a:endParaRPr dirty="0">
              <a:solidFill>
                <a:schemeClr val="tx1"/>
              </a:solidFill>
            </a:endParaRPr>
          </a:p>
          <a:p>
            <a:pPr marL="457200" lvl="0" indent="-317500" algn="l" rtl="0">
              <a:spcBef>
                <a:spcPts val="0"/>
              </a:spcBef>
              <a:spcAft>
                <a:spcPts val="0"/>
              </a:spcAft>
              <a:buClr>
                <a:schemeClr val="dk2"/>
              </a:buClr>
              <a:buSzPts val="1400"/>
              <a:buChar char="-"/>
            </a:pPr>
            <a:r>
              <a:rPr lang="en" dirty="0">
                <a:solidFill>
                  <a:schemeClr val="tx1"/>
                </a:solidFill>
              </a:rPr>
              <a:t>Methadone in last 72h</a:t>
            </a:r>
            <a:endParaRPr dirty="0">
              <a:solidFill>
                <a:schemeClr val="tx1"/>
              </a:solidFill>
            </a:endParaRPr>
          </a:p>
          <a:p>
            <a:pPr marL="0" lvl="0" indent="0" algn="l" rtl="0">
              <a:spcBef>
                <a:spcPts val="0"/>
              </a:spcBef>
              <a:spcAft>
                <a:spcPts val="0"/>
              </a:spcAft>
              <a:buNone/>
            </a:pPr>
            <a:endParaRPr dirty="0">
              <a:solidFill>
                <a:schemeClr val="tx1"/>
              </a:solidFill>
            </a:endParaRPr>
          </a:p>
          <a:p>
            <a:pPr marL="0" lvl="0" indent="0" algn="l" rtl="0">
              <a:spcBef>
                <a:spcPts val="0"/>
              </a:spcBef>
              <a:spcAft>
                <a:spcPts val="0"/>
              </a:spcAft>
              <a:buNone/>
            </a:pPr>
            <a:r>
              <a:rPr lang="en" dirty="0">
                <a:solidFill>
                  <a:schemeClr val="tx1"/>
                </a:solidFill>
              </a:rPr>
              <a:t>** Clinical Opiate Withdrawal Scale: 0 to 48 scale of severity</a:t>
            </a:r>
            <a:endParaRPr dirty="0">
              <a:solidFill>
                <a:schemeClr val="tx1"/>
              </a:solidFill>
            </a:endParaRPr>
          </a:p>
          <a:p>
            <a:pPr marL="457200" lvl="0" indent="-317500" algn="l" rtl="0">
              <a:spcBef>
                <a:spcPts val="0"/>
              </a:spcBef>
              <a:spcAft>
                <a:spcPts val="0"/>
              </a:spcAft>
              <a:buClr>
                <a:schemeClr val="dk2"/>
              </a:buClr>
              <a:buSzPts val="1400"/>
              <a:buChar char="-"/>
            </a:pPr>
            <a:r>
              <a:rPr lang="en" dirty="0">
                <a:solidFill>
                  <a:schemeClr val="tx1"/>
                </a:solidFill>
              </a:rPr>
              <a:t>5-12: Mild </a:t>
            </a:r>
            <a:endParaRPr dirty="0">
              <a:solidFill>
                <a:schemeClr val="tx1"/>
              </a:solidFill>
            </a:endParaRPr>
          </a:p>
          <a:p>
            <a:pPr marL="457200" lvl="0" indent="-317500" algn="l" rtl="0">
              <a:spcBef>
                <a:spcPts val="0"/>
              </a:spcBef>
              <a:spcAft>
                <a:spcPts val="0"/>
              </a:spcAft>
              <a:buClr>
                <a:schemeClr val="dk2"/>
              </a:buClr>
              <a:buSzPts val="1400"/>
              <a:buChar char="-"/>
            </a:pPr>
            <a:r>
              <a:rPr lang="en" dirty="0">
                <a:solidFill>
                  <a:schemeClr val="tx1"/>
                </a:solidFill>
              </a:rPr>
              <a:t>13-24: Moderate </a:t>
            </a:r>
            <a:endParaRPr dirty="0">
              <a:solidFill>
                <a:schemeClr val="tx1"/>
              </a:solidFill>
            </a:endParaRPr>
          </a:p>
          <a:p>
            <a:pPr marL="457200" lvl="0" indent="-317500" algn="l" rtl="0">
              <a:spcBef>
                <a:spcPts val="0"/>
              </a:spcBef>
              <a:spcAft>
                <a:spcPts val="0"/>
              </a:spcAft>
              <a:buClr>
                <a:schemeClr val="dk2"/>
              </a:buClr>
              <a:buSzPts val="1400"/>
              <a:buChar char="-"/>
            </a:pPr>
            <a:r>
              <a:rPr lang="en" dirty="0">
                <a:solidFill>
                  <a:schemeClr val="tx1"/>
                </a:solidFill>
              </a:rPr>
              <a:t>25-36: Moderately severe</a:t>
            </a:r>
            <a:endParaRPr dirty="0">
              <a:solidFill>
                <a:schemeClr val="tx1"/>
              </a:solidFill>
            </a:endParaRPr>
          </a:p>
          <a:p>
            <a:pPr marL="457200" lvl="0" indent="-317500" algn="l" rtl="0">
              <a:spcBef>
                <a:spcPts val="0"/>
              </a:spcBef>
              <a:spcAft>
                <a:spcPts val="0"/>
              </a:spcAft>
              <a:buClr>
                <a:schemeClr val="dk2"/>
              </a:buClr>
              <a:buSzPts val="1400"/>
              <a:buChar char="-"/>
            </a:pPr>
            <a:r>
              <a:rPr lang="en" dirty="0">
                <a:solidFill>
                  <a:schemeClr val="tx1"/>
                </a:solidFill>
              </a:rPr>
              <a:t>&gt; 36: Severe</a:t>
            </a:r>
            <a:endParaRPr dirty="0">
              <a:solidFill>
                <a:schemeClr val="tx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body" idx="1"/>
          </p:nvPr>
        </p:nvSpPr>
        <p:spPr>
          <a:xfrm>
            <a:off x="628650" y="1150602"/>
            <a:ext cx="8112678" cy="1282205"/>
          </a:xfrm>
          <a:prstGeom prst="rect">
            <a:avLst/>
          </a:prstGeom>
        </p:spPr>
        <p:txBody>
          <a:bodyPr spcFirstLastPara="1" wrap="square" lIns="0" tIns="34275" rIns="0" bIns="34275" anchor="t" anchorCtr="0">
            <a:noAutofit/>
          </a:bodyPr>
          <a:lstStyle/>
          <a:p>
            <a:pPr marL="457200" lvl="0" indent="-342900" algn="l" rtl="0">
              <a:spcBef>
                <a:spcPts val="800"/>
              </a:spcBef>
              <a:spcAft>
                <a:spcPts val="0"/>
              </a:spcAft>
              <a:buClr>
                <a:srgbClr val="000000"/>
              </a:buClr>
              <a:buSzPts val="1800"/>
              <a:buChar char="●"/>
            </a:pPr>
            <a:r>
              <a:rPr lang="en" b="1" dirty="0">
                <a:solidFill>
                  <a:srgbClr val="000000"/>
                </a:solidFill>
              </a:rPr>
              <a:t>Setting</a:t>
            </a:r>
            <a:r>
              <a:rPr lang="en" dirty="0">
                <a:solidFill>
                  <a:srgbClr val="000000"/>
                </a:solidFill>
              </a:rPr>
              <a:t>: Adult emergency dept in an urban academic medical center</a:t>
            </a:r>
          </a:p>
          <a:p>
            <a:pPr marL="457200" lvl="0" indent="-342900" algn="l" rtl="0">
              <a:spcBef>
                <a:spcPts val="800"/>
              </a:spcBef>
              <a:spcAft>
                <a:spcPts val="0"/>
              </a:spcAft>
              <a:buClr>
                <a:srgbClr val="000000"/>
              </a:buClr>
              <a:buSzPts val="1800"/>
              <a:buChar char="●"/>
            </a:pPr>
            <a:r>
              <a:rPr lang="en" b="1" dirty="0">
                <a:solidFill>
                  <a:srgbClr val="000000"/>
                </a:solidFill>
              </a:rPr>
              <a:t>Timing: </a:t>
            </a:r>
            <a:r>
              <a:rPr lang="en-US" b="0" i="0" u="none" strike="noStrike" dirty="0">
                <a:solidFill>
                  <a:srgbClr val="000000"/>
                </a:solidFill>
                <a:effectLst/>
                <a:latin typeface="Arial" panose="020B0604020202020204" pitchFamily="34" charset="0"/>
              </a:rPr>
              <a:t>March 1, 2020 and March 31, 2022</a:t>
            </a:r>
            <a:endParaRPr lang="en" b="1" dirty="0">
              <a:solidFill>
                <a:srgbClr val="000000"/>
              </a:solidFill>
            </a:endParaRPr>
          </a:p>
          <a:p>
            <a:pPr marL="114300" lvl="0" indent="0" algn="l" rtl="0">
              <a:spcBef>
                <a:spcPts val="800"/>
              </a:spcBef>
              <a:spcAft>
                <a:spcPts val="0"/>
              </a:spcAft>
              <a:buClr>
                <a:srgbClr val="000000"/>
              </a:buClr>
              <a:buSzPts val="1800"/>
              <a:buNone/>
            </a:pPr>
            <a:endParaRPr lang="en" sz="100" b="1" dirty="0">
              <a:solidFill>
                <a:srgbClr val="000000"/>
              </a:solidFill>
            </a:endParaRPr>
          </a:p>
          <a:p>
            <a:pPr marL="457200" lvl="0" indent="-342900" algn="l" rtl="0">
              <a:spcBef>
                <a:spcPts val="0"/>
              </a:spcBef>
              <a:spcAft>
                <a:spcPts val="0"/>
              </a:spcAft>
              <a:buClr>
                <a:srgbClr val="000000"/>
              </a:buClr>
              <a:buSzPts val="1800"/>
              <a:buChar char="●"/>
            </a:pPr>
            <a:r>
              <a:rPr lang="en-US" b="1" dirty="0">
                <a:solidFill>
                  <a:srgbClr val="000000"/>
                </a:solidFill>
              </a:rPr>
              <a:t>Participants: </a:t>
            </a:r>
            <a:r>
              <a:rPr lang="en-US" dirty="0">
                <a:solidFill>
                  <a:srgbClr val="000000"/>
                </a:solidFill>
              </a:rPr>
              <a:t>Patients </a:t>
            </a:r>
            <a:r>
              <a:rPr lang="en-US" u="sng" dirty="0">
                <a:solidFill>
                  <a:srgbClr val="000000"/>
                </a:solidFill>
              </a:rPr>
              <a:t>&gt;</a:t>
            </a:r>
            <a:r>
              <a:rPr lang="en-US" dirty="0">
                <a:solidFill>
                  <a:srgbClr val="000000"/>
                </a:solidFill>
              </a:rPr>
              <a:t>18 years old, cases and controls</a:t>
            </a:r>
            <a:endParaRPr lang="en-US" b="1" dirty="0">
              <a:solidFill>
                <a:srgbClr val="000000"/>
              </a:solidFill>
            </a:endParaRPr>
          </a:p>
          <a:p>
            <a:pPr lvl="1" indent="-342900">
              <a:spcBef>
                <a:spcPts val="0"/>
              </a:spcBef>
              <a:buClr>
                <a:srgbClr val="000000"/>
              </a:buClr>
              <a:buSzPts val="1800"/>
              <a:buChar char="●"/>
            </a:pPr>
            <a:endParaRPr b="1" dirty="0">
              <a:solidFill>
                <a:srgbClr val="000000"/>
              </a:solidFill>
            </a:endParaRPr>
          </a:p>
          <a:p>
            <a:pPr marL="457200" lvl="0" indent="-342900" algn="l" rtl="0">
              <a:spcBef>
                <a:spcPts val="0"/>
              </a:spcBef>
              <a:spcAft>
                <a:spcPts val="0"/>
              </a:spcAft>
              <a:buClr>
                <a:srgbClr val="000000"/>
              </a:buClr>
              <a:buSzPts val="1800"/>
              <a:buChar char="●"/>
            </a:pPr>
            <a:endParaRPr b="1" dirty="0">
              <a:solidFill>
                <a:srgbClr val="000000"/>
              </a:solidFill>
            </a:endParaRPr>
          </a:p>
        </p:txBody>
      </p:sp>
      <p:sp>
        <p:nvSpPr>
          <p:cNvPr id="286" name="Google Shape;286;p40"/>
          <p:cNvSpPr txBox="1">
            <a:spLocks noGrp="1"/>
          </p:cNvSpPr>
          <p:nvPr>
            <p:ph type="title"/>
          </p:nvPr>
        </p:nvSpPr>
        <p:spPr>
          <a:xfrm>
            <a:off x="628650" y="0"/>
            <a:ext cx="7886700" cy="984600"/>
          </a:xfrm>
          <a:prstGeom prst="rect">
            <a:avLst/>
          </a:prstGeom>
        </p:spPr>
        <p:txBody>
          <a:bodyPr spcFirstLastPara="1" wrap="square" lIns="0" tIns="34275" rIns="0" bIns="34275" anchor="ctr" anchorCtr="0">
            <a:noAutofit/>
          </a:bodyPr>
          <a:lstStyle/>
          <a:p>
            <a:pPr marL="0" lvl="0" indent="0" algn="l" rtl="0">
              <a:spcBef>
                <a:spcPts val="0"/>
              </a:spcBef>
              <a:spcAft>
                <a:spcPts val="0"/>
              </a:spcAft>
              <a:buNone/>
            </a:pPr>
            <a:r>
              <a:rPr lang="en"/>
              <a:t>Methods: Setting and Participants</a:t>
            </a:r>
            <a:endParaRPr/>
          </a:p>
        </p:txBody>
      </p:sp>
      <p:sp>
        <p:nvSpPr>
          <p:cNvPr id="5" name="Google Shape;279;p39">
            <a:extLst>
              <a:ext uri="{FF2B5EF4-FFF2-40B4-BE49-F238E27FC236}">
                <a16:creationId xmlns:a16="http://schemas.microsoft.com/office/drawing/2014/main" id="{CACA34C4-7321-A649-9FF6-9C681C367E46}"/>
              </a:ext>
            </a:extLst>
          </p:cNvPr>
          <p:cNvSpPr/>
          <p:nvPr/>
        </p:nvSpPr>
        <p:spPr>
          <a:xfrm>
            <a:off x="805343" y="2811702"/>
            <a:ext cx="2961316" cy="342559"/>
          </a:xfrm>
          <a:prstGeom prst="rect">
            <a:avLst/>
          </a:prstGeom>
          <a:solidFill>
            <a:srgbClr val="800000"/>
          </a:solidFill>
          <a:ln w="9525" cap="flat" cmpd="sng">
            <a:solidFill>
              <a:srgbClr val="73737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Helvetica Neue"/>
                <a:ea typeface="Helvetica Neue"/>
                <a:cs typeface="Helvetica Neue"/>
                <a:sym typeface="Helvetica Neue"/>
              </a:rPr>
              <a:t>CASES</a:t>
            </a:r>
            <a:endParaRPr sz="1800" b="1" dirty="0">
              <a:solidFill>
                <a:srgbClr val="FFFFFF"/>
              </a:solidFill>
              <a:latin typeface="Helvetica Neue"/>
              <a:ea typeface="Helvetica Neue"/>
              <a:cs typeface="Helvetica Neue"/>
              <a:sym typeface="Helvetica Neue"/>
            </a:endParaRPr>
          </a:p>
        </p:txBody>
      </p:sp>
      <p:sp>
        <p:nvSpPr>
          <p:cNvPr id="2" name="TextBox 1">
            <a:extLst>
              <a:ext uri="{FF2B5EF4-FFF2-40B4-BE49-F238E27FC236}">
                <a16:creationId xmlns:a16="http://schemas.microsoft.com/office/drawing/2014/main" id="{37550BCD-2FCA-7545-B6DF-81471D7C057D}"/>
              </a:ext>
            </a:extLst>
          </p:cNvPr>
          <p:cNvSpPr txBox="1"/>
          <p:nvPr/>
        </p:nvSpPr>
        <p:spPr>
          <a:xfrm>
            <a:off x="805342" y="3154261"/>
            <a:ext cx="2961315" cy="1200329"/>
          </a:xfrm>
          <a:prstGeom prst="rect">
            <a:avLst/>
          </a:prstGeom>
          <a:noFill/>
          <a:ln>
            <a:solidFill>
              <a:schemeClr val="accent1"/>
            </a:solidFill>
          </a:ln>
        </p:spPr>
        <p:txBody>
          <a:bodyPr wrap="square" rtlCol="0">
            <a:spAutoFit/>
          </a:bodyPr>
          <a:lstStyle/>
          <a:p>
            <a:r>
              <a:rPr lang="en-US" sz="1800" dirty="0"/>
              <a:t>Received buprenorphine in ED </a:t>
            </a:r>
            <a:r>
              <a:rPr lang="en-US" sz="1800" b="1" dirty="0"/>
              <a:t>AFTER </a:t>
            </a:r>
            <a:r>
              <a:rPr lang="en-US" sz="1800" dirty="0"/>
              <a:t>administration of naloxone in prehospital or ED setting</a:t>
            </a:r>
          </a:p>
        </p:txBody>
      </p:sp>
      <p:sp>
        <p:nvSpPr>
          <p:cNvPr id="8" name="Google Shape;279;p39">
            <a:extLst>
              <a:ext uri="{FF2B5EF4-FFF2-40B4-BE49-F238E27FC236}">
                <a16:creationId xmlns:a16="http://schemas.microsoft.com/office/drawing/2014/main" id="{49E9005C-DDE4-9D4C-A852-A7017041F4AE}"/>
              </a:ext>
            </a:extLst>
          </p:cNvPr>
          <p:cNvSpPr/>
          <p:nvPr/>
        </p:nvSpPr>
        <p:spPr>
          <a:xfrm>
            <a:off x="5645791" y="2811702"/>
            <a:ext cx="2768369" cy="342559"/>
          </a:xfrm>
          <a:prstGeom prst="rect">
            <a:avLst/>
          </a:prstGeom>
          <a:solidFill>
            <a:srgbClr val="800000"/>
          </a:solidFill>
          <a:ln w="9525" cap="flat" cmpd="sng">
            <a:solidFill>
              <a:srgbClr val="73737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Helvetica Neue"/>
                <a:ea typeface="Helvetica Neue"/>
                <a:cs typeface="Helvetica Neue"/>
                <a:sym typeface="Helvetica Neue"/>
              </a:rPr>
              <a:t>CONTROLS</a:t>
            </a:r>
            <a:endParaRPr sz="1800" b="1" dirty="0">
              <a:solidFill>
                <a:srgbClr val="FFFFFF"/>
              </a:solidFill>
              <a:latin typeface="Helvetica Neue"/>
              <a:ea typeface="Helvetica Neue"/>
              <a:cs typeface="Helvetica Neue"/>
              <a:sym typeface="Helvetica Neue"/>
            </a:endParaRPr>
          </a:p>
        </p:txBody>
      </p:sp>
      <p:sp>
        <p:nvSpPr>
          <p:cNvPr id="9" name="TextBox 8">
            <a:extLst>
              <a:ext uri="{FF2B5EF4-FFF2-40B4-BE49-F238E27FC236}">
                <a16:creationId xmlns:a16="http://schemas.microsoft.com/office/drawing/2014/main" id="{FE221DC2-072D-CB4B-AE9C-21C24A6222CF}"/>
              </a:ext>
            </a:extLst>
          </p:cNvPr>
          <p:cNvSpPr txBox="1"/>
          <p:nvPr/>
        </p:nvSpPr>
        <p:spPr>
          <a:xfrm>
            <a:off x="5645791" y="3154261"/>
            <a:ext cx="2768368" cy="1200329"/>
          </a:xfrm>
          <a:prstGeom prst="rect">
            <a:avLst/>
          </a:prstGeom>
          <a:noFill/>
          <a:ln>
            <a:solidFill>
              <a:schemeClr val="accent1"/>
            </a:solidFill>
          </a:ln>
        </p:spPr>
        <p:txBody>
          <a:bodyPr wrap="square" rtlCol="0">
            <a:spAutoFit/>
          </a:bodyPr>
          <a:lstStyle/>
          <a:p>
            <a:r>
              <a:rPr lang="en-US" sz="1800" dirty="0"/>
              <a:t>Received buprenorphine in ED </a:t>
            </a:r>
            <a:r>
              <a:rPr lang="en-US" sz="1800" b="1" dirty="0"/>
              <a:t>WITHOUT </a:t>
            </a:r>
            <a:r>
              <a:rPr lang="en-US" sz="1800" dirty="0"/>
              <a:t>prior</a:t>
            </a:r>
            <a:r>
              <a:rPr lang="en-US" sz="1800" b="1" dirty="0"/>
              <a:t> </a:t>
            </a:r>
            <a:r>
              <a:rPr lang="en-US" sz="1800" dirty="0"/>
              <a:t>administration of naloxone</a:t>
            </a:r>
          </a:p>
        </p:txBody>
      </p:sp>
      <p:sp>
        <p:nvSpPr>
          <p:cNvPr id="3" name="Right Arrow 2">
            <a:extLst>
              <a:ext uri="{FF2B5EF4-FFF2-40B4-BE49-F238E27FC236}">
                <a16:creationId xmlns:a16="http://schemas.microsoft.com/office/drawing/2014/main" id="{6EEBB646-724E-FA4F-94FA-020F7BBC768B}"/>
              </a:ext>
            </a:extLst>
          </p:cNvPr>
          <p:cNvSpPr/>
          <p:nvPr/>
        </p:nvSpPr>
        <p:spPr>
          <a:xfrm>
            <a:off x="3850547" y="2811702"/>
            <a:ext cx="1711354" cy="42644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MATCHED BY</a:t>
            </a:r>
          </a:p>
        </p:txBody>
      </p:sp>
      <p:sp>
        <p:nvSpPr>
          <p:cNvPr id="4" name="TextBox 3">
            <a:extLst>
              <a:ext uri="{FF2B5EF4-FFF2-40B4-BE49-F238E27FC236}">
                <a16:creationId xmlns:a16="http://schemas.microsoft.com/office/drawing/2014/main" id="{3EED7AB3-074B-0D45-A849-14B7FF9D2CF0}"/>
              </a:ext>
            </a:extLst>
          </p:cNvPr>
          <p:cNvSpPr txBox="1"/>
          <p:nvPr/>
        </p:nvSpPr>
        <p:spPr>
          <a:xfrm>
            <a:off x="3850547" y="3154261"/>
            <a:ext cx="1644242" cy="1169551"/>
          </a:xfrm>
          <a:prstGeom prst="rect">
            <a:avLst/>
          </a:prstGeom>
          <a:noFill/>
        </p:spPr>
        <p:txBody>
          <a:bodyPr wrap="square" rtlCol="0">
            <a:spAutoFit/>
          </a:bodyPr>
          <a:lstStyle/>
          <a:p>
            <a:pPr marL="285750" indent="-285750">
              <a:buFont typeface="Arial" panose="020B0604020202020204" pitchFamily="34" charset="0"/>
              <a:buChar char="•"/>
            </a:pPr>
            <a:r>
              <a:rPr lang="en-US" dirty="0"/>
              <a:t>Age</a:t>
            </a:r>
          </a:p>
          <a:p>
            <a:pPr marL="285750" indent="-285750">
              <a:buFont typeface="Arial" panose="020B0604020202020204" pitchFamily="34" charset="0"/>
              <a:buChar char="•"/>
            </a:pPr>
            <a:r>
              <a:rPr lang="en-US" dirty="0"/>
              <a:t>Sex</a:t>
            </a:r>
          </a:p>
          <a:p>
            <a:pPr marL="285750" indent="-285750">
              <a:buFont typeface="Arial" panose="020B0604020202020204" pitchFamily="34" charset="0"/>
              <a:buChar char="•"/>
            </a:pPr>
            <a:r>
              <a:rPr lang="en-US" dirty="0"/>
              <a:t>Race/ethnicity</a:t>
            </a:r>
          </a:p>
          <a:p>
            <a:pPr marL="285750" indent="-285750">
              <a:buFont typeface="Arial" panose="020B0604020202020204" pitchFamily="34" charset="0"/>
              <a:buChar char="•"/>
            </a:pPr>
            <a:r>
              <a:rPr lang="en-US" dirty="0"/>
              <a:t>ED arrival date and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P spid="9"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p:nvPr/>
        </p:nvSpPr>
        <p:spPr>
          <a:xfrm>
            <a:off x="226503" y="1590195"/>
            <a:ext cx="4194495" cy="28953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130175" lvl="0" algn="l" rtl="0">
              <a:spcBef>
                <a:spcPts val="0"/>
              </a:spcBef>
              <a:spcAft>
                <a:spcPts val="0"/>
              </a:spcAft>
              <a:buSzPts val="1550"/>
            </a:pPr>
            <a:r>
              <a:rPr lang="en" sz="1800" dirty="0"/>
              <a:t>1. </a:t>
            </a:r>
            <a:r>
              <a:rPr lang="en" sz="1800" b="1" dirty="0"/>
              <a:t>Precipitated withdrawal: </a:t>
            </a:r>
            <a:r>
              <a:rPr lang="en-US" sz="1800" b="0" i="0" u="none" strike="noStrike" dirty="0">
                <a:solidFill>
                  <a:srgbClr val="000000"/>
                </a:solidFill>
                <a:effectLst/>
                <a:latin typeface="Arial" panose="020B0604020202020204" pitchFamily="34" charset="0"/>
              </a:rPr>
              <a:t>documentation of precipitated withdrawal or increase in COWS score within one hour of </a:t>
            </a:r>
            <a:r>
              <a:rPr lang="en-US" sz="1800" b="0" i="0" u="none" strike="noStrike" dirty="0" err="1">
                <a:solidFill>
                  <a:srgbClr val="000000"/>
                </a:solidFill>
                <a:effectLst/>
                <a:latin typeface="Arial" panose="020B0604020202020204" pitchFamily="34" charset="0"/>
              </a:rPr>
              <a:t>bupe</a:t>
            </a:r>
            <a:endParaRPr lang="en" sz="1800" dirty="0"/>
          </a:p>
          <a:p>
            <a:pPr marL="130175" lvl="0" algn="l" rtl="0">
              <a:spcBef>
                <a:spcPts val="0"/>
              </a:spcBef>
              <a:spcAft>
                <a:spcPts val="0"/>
              </a:spcAft>
              <a:buSzPts val="1550"/>
            </a:pPr>
            <a:endParaRPr lang="en" sz="1800" dirty="0"/>
          </a:p>
          <a:p>
            <a:pPr marL="130175" lvl="0" algn="l" rtl="0">
              <a:spcBef>
                <a:spcPts val="0"/>
              </a:spcBef>
              <a:spcAft>
                <a:spcPts val="0"/>
              </a:spcAft>
              <a:buSzPts val="1550"/>
            </a:pPr>
            <a:r>
              <a:rPr lang="en" sz="1800" dirty="0"/>
              <a:t>2. </a:t>
            </a:r>
            <a:r>
              <a:rPr lang="en" sz="1800" b="1" dirty="0"/>
              <a:t>Other adverse events due to buprenorphine:</a:t>
            </a:r>
          </a:p>
          <a:p>
            <a:pPr marL="415925" lvl="0" indent="-285750" algn="l" rtl="0">
              <a:spcBef>
                <a:spcPts val="0"/>
              </a:spcBef>
              <a:spcAft>
                <a:spcPts val="0"/>
              </a:spcAft>
              <a:buSzPts val="1550"/>
              <a:buFontTx/>
              <a:buChar char="-"/>
            </a:pPr>
            <a:r>
              <a:rPr lang="en" sz="1600" dirty="0">
                <a:latin typeface="Arial" panose="020B0604020202020204" pitchFamily="34" charset="0"/>
              </a:rPr>
              <a:t>H</a:t>
            </a:r>
            <a:r>
              <a:rPr lang="en-US" sz="1600" b="0" i="0" u="none" strike="noStrike" dirty="0" err="1">
                <a:solidFill>
                  <a:srgbClr val="000000"/>
                </a:solidFill>
                <a:effectLst/>
                <a:latin typeface="Arial" panose="020B0604020202020204" pitchFamily="34" charset="0"/>
              </a:rPr>
              <a:t>ypoxia</a:t>
            </a:r>
            <a:r>
              <a:rPr lang="en-US" sz="1600" b="0" i="0" u="none" strike="noStrike" dirty="0">
                <a:solidFill>
                  <a:srgbClr val="000000"/>
                </a:solidFill>
                <a:effectLst/>
                <a:latin typeface="Arial" panose="020B0604020202020204" pitchFamily="34" charset="0"/>
              </a:rPr>
              <a:t>	-    Allergic reaction</a:t>
            </a:r>
            <a:endParaRPr lang="en-US" sz="1600" dirty="0">
              <a:latin typeface="Arial" panose="020B0604020202020204" pitchFamily="34" charset="0"/>
            </a:endParaRPr>
          </a:p>
          <a:p>
            <a:pPr marL="415925" lvl="0" indent="-285750" algn="l" rtl="0">
              <a:spcBef>
                <a:spcPts val="0"/>
              </a:spcBef>
              <a:spcAft>
                <a:spcPts val="0"/>
              </a:spcAft>
              <a:buSzPts val="1550"/>
              <a:buFontTx/>
              <a:buChar char="-"/>
            </a:pPr>
            <a:r>
              <a:rPr lang="en-US" sz="1600" b="0" i="0" u="none" strike="noStrike" dirty="0">
                <a:solidFill>
                  <a:srgbClr val="000000"/>
                </a:solidFill>
                <a:effectLst/>
                <a:latin typeface="Arial" panose="020B0604020202020204" pitchFamily="34" charset="0"/>
              </a:rPr>
              <a:t>Sedation	-    Naloxone admin</a:t>
            </a:r>
            <a:endParaRPr sz="1600" dirty="0"/>
          </a:p>
        </p:txBody>
      </p:sp>
      <p:sp>
        <p:nvSpPr>
          <p:cNvPr id="316" name="Google Shape;316;p42"/>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Methods: Outcomes</a:t>
            </a:r>
            <a:endParaRPr dirty="0"/>
          </a:p>
        </p:txBody>
      </p:sp>
      <p:sp>
        <p:nvSpPr>
          <p:cNvPr id="317" name="Google Shape;317;p42"/>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1" name="Google Shape;318;p42">
            <a:extLst>
              <a:ext uri="{FF2B5EF4-FFF2-40B4-BE49-F238E27FC236}">
                <a16:creationId xmlns:a16="http://schemas.microsoft.com/office/drawing/2014/main" id="{55CE69F8-C4FF-DB41-AE20-0C512C8EC9E5}"/>
              </a:ext>
            </a:extLst>
          </p:cNvPr>
          <p:cNvSpPr/>
          <p:nvPr/>
        </p:nvSpPr>
        <p:spPr>
          <a:xfrm>
            <a:off x="228613" y="1175675"/>
            <a:ext cx="4133661" cy="418233"/>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1"/>
                </a:solidFill>
              </a:rPr>
              <a:t>PRIMARY</a:t>
            </a:r>
            <a:endParaRPr sz="1600" b="1" dirty="0">
              <a:solidFill>
                <a:schemeClr val="lt1"/>
              </a:solidFill>
            </a:endParaRPr>
          </a:p>
        </p:txBody>
      </p:sp>
      <p:sp>
        <p:nvSpPr>
          <p:cNvPr id="12" name="Google Shape;318;p42">
            <a:extLst>
              <a:ext uri="{FF2B5EF4-FFF2-40B4-BE49-F238E27FC236}">
                <a16:creationId xmlns:a16="http://schemas.microsoft.com/office/drawing/2014/main" id="{2121398C-7F19-8D4E-B970-ACCE615C14D6}"/>
              </a:ext>
            </a:extLst>
          </p:cNvPr>
          <p:cNvSpPr/>
          <p:nvPr/>
        </p:nvSpPr>
        <p:spPr>
          <a:xfrm>
            <a:off x="4582499" y="1175675"/>
            <a:ext cx="4133661" cy="418233"/>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1"/>
                </a:solidFill>
              </a:rPr>
              <a:t>SECONDARY</a:t>
            </a:r>
            <a:endParaRPr sz="1600" b="1" dirty="0">
              <a:solidFill>
                <a:schemeClr val="lt1"/>
              </a:solidFill>
            </a:endParaRPr>
          </a:p>
        </p:txBody>
      </p:sp>
      <p:sp>
        <p:nvSpPr>
          <p:cNvPr id="13" name="Google Shape;313;p42">
            <a:extLst>
              <a:ext uri="{FF2B5EF4-FFF2-40B4-BE49-F238E27FC236}">
                <a16:creationId xmlns:a16="http://schemas.microsoft.com/office/drawing/2014/main" id="{701BF45B-C755-1448-A389-036B41CC9B06}"/>
              </a:ext>
            </a:extLst>
          </p:cNvPr>
          <p:cNvSpPr/>
          <p:nvPr/>
        </p:nvSpPr>
        <p:spPr>
          <a:xfrm>
            <a:off x="4582461" y="1590195"/>
            <a:ext cx="4133660" cy="1471787"/>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415925" lvl="0" indent="-285750" algn="l" rtl="0">
              <a:spcBef>
                <a:spcPts val="0"/>
              </a:spcBef>
              <a:spcAft>
                <a:spcPts val="0"/>
              </a:spcAft>
              <a:buSzPts val="1550"/>
              <a:buFontTx/>
              <a:buChar char="-"/>
            </a:pPr>
            <a:r>
              <a:rPr lang="en" sz="1800" b="1" dirty="0"/>
              <a:t>ICU admission</a:t>
            </a:r>
          </a:p>
          <a:p>
            <a:pPr marL="415925" lvl="0" indent="-285750" algn="l" rtl="0">
              <a:spcBef>
                <a:spcPts val="0"/>
              </a:spcBef>
              <a:spcAft>
                <a:spcPts val="0"/>
              </a:spcAft>
              <a:buSzPts val="1550"/>
              <a:buFontTx/>
              <a:buChar char="-"/>
            </a:pPr>
            <a:r>
              <a:rPr lang="en" sz="1800" b="1" dirty="0"/>
              <a:t>Repeat</a:t>
            </a:r>
            <a:r>
              <a:rPr lang="en" sz="1800" dirty="0"/>
              <a:t> </a:t>
            </a:r>
            <a:r>
              <a:rPr lang="en" sz="1800" b="1" dirty="0"/>
              <a:t>ED visit </a:t>
            </a:r>
            <a:r>
              <a:rPr lang="en" sz="1800" dirty="0"/>
              <a:t>within 7 days of discharge</a:t>
            </a:r>
          </a:p>
          <a:p>
            <a:pPr marL="415925" lvl="0" indent="-285750" algn="l" rtl="0">
              <a:spcBef>
                <a:spcPts val="0"/>
              </a:spcBef>
              <a:spcAft>
                <a:spcPts val="0"/>
              </a:spcAft>
              <a:buSzPts val="1550"/>
              <a:buFontTx/>
              <a:buChar char="-"/>
            </a:pPr>
            <a:r>
              <a:rPr lang="en" sz="1800" b="1" dirty="0"/>
              <a:t>Hospital admission</a:t>
            </a:r>
            <a:r>
              <a:rPr lang="en" sz="1800" dirty="0"/>
              <a:t> within 7 days of discharge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6" name="Google Shape;316;p42"/>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Methods: Data Collection</a:t>
            </a:r>
            <a:endParaRPr dirty="0"/>
          </a:p>
        </p:txBody>
      </p:sp>
      <p:sp>
        <p:nvSpPr>
          <p:cNvPr id="317" name="Google Shape;317;p42"/>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Google Shape;279;p39">
            <a:extLst>
              <a:ext uri="{FF2B5EF4-FFF2-40B4-BE49-F238E27FC236}">
                <a16:creationId xmlns:a16="http://schemas.microsoft.com/office/drawing/2014/main" id="{640AF23A-89C2-E84E-8128-92C0EDB0DBFE}"/>
              </a:ext>
            </a:extLst>
          </p:cNvPr>
          <p:cNvSpPr/>
          <p:nvPr/>
        </p:nvSpPr>
        <p:spPr>
          <a:xfrm>
            <a:off x="628649" y="1159071"/>
            <a:ext cx="3272233" cy="342559"/>
          </a:xfrm>
          <a:prstGeom prst="rect">
            <a:avLst/>
          </a:prstGeom>
          <a:solidFill>
            <a:srgbClr val="800000"/>
          </a:solidFill>
          <a:ln w="9525" cap="flat" cmpd="sng">
            <a:solidFill>
              <a:srgbClr val="73737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Helvetica Neue"/>
                <a:ea typeface="Helvetica Neue"/>
                <a:cs typeface="Helvetica Neue"/>
                <a:sym typeface="Helvetica Neue"/>
              </a:rPr>
              <a:t>DATA GATHERING</a:t>
            </a:r>
            <a:endParaRPr sz="1800" b="1" dirty="0">
              <a:solidFill>
                <a:srgbClr val="FFFFFF"/>
              </a:solidFill>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1930F3ED-CC13-6949-A893-58037BDDAFE5}"/>
              </a:ext>
            </a:extLst>
          </p:cNvPr>
          <p:cNvSpPr txBox="1"/>
          <p:nvPr/>
        </p:nvSpPr>
        <p:spPr>
          <a:xfrm>
            <a:off x="628649" y="1501630"/>
            <a:ext cx="3272232" cy="2031325"/>
          </a:xfrm>
          <a:prstGeom prst="rect">
            <a:avLst/>
          </a:prstGeom>
          <a:noFill/>
          <a:ln>
            <a:solidFill>
              <a:schemeClr val="accent1"/>
            </a:solidFill>
          </a:ln>
        </p:spPr>
        <p:txBody>
          <a:bodyPr wrap="square" rtlCol="0">
            <a:spAutoFit/>
          </a:bodyPr>
          <a:lstStyle/>
          <a:p>
            <a:r>
              <a:rPr lang="en-US" sz="1800" b="1" dirty="0"/>
              <a:t>Chart review </a:t>
            </a:r>
            <a:r>
              <a:rPr lang="en-US" sz="1800" dirty="0"/>
              <a:t>looking at:</a:t>
            </a:r>
          </a:p>
          <a:p>
            <a:pPr marL="285750" indent="-285750">
              <a:buFontTx/>
              <a:buChar char="-"/>
            </a:pPr>
            <a:r>
              <a:rPr lang="en" sz="1800" dirty="0"/>
              <a:t>Nursing or physician notes documenting withdrawal</a:t>
            </a:r>
          </a:p>
          <a:p>
            <a:pPr marL="285750" indent="-285750">
              <a:buFontTx/>
              <a:buChar char="-"/>
            </a:pPr>
            <a:r>
              <a:rPr lang="en" sz="1800" dirty="0"/>
              <a:t>Recorded COWS scores</a:t>
            </a:r>
          </a:p>
          <a:p>
            <a:pPr marL="285750" indent="-285750">
              <a:buFontTx/>
              <a:buChar char="-"/>
            </a:pPr>
            <a:r>
              <a:rPr lang="en" sz="1800" dirty="0"/>
              <a:t>Documentation of sedation, hypoxia or new O₂ req.</a:t>
            </a:r>
          </a:p>
          <a:p>
            <a:endParaRPr lang="en-US" sz="1800" dirty="0"/>
          </a:p>
        </p:txBody>
      </p:sp>
      <p:sp>
        <p:nvSpPr>
          <p:cNvPr id="11" name="Google Shape;279;p39">
            <a:extLst>
              <a:ext uri="{FF2B5EF4-FFF2-40B4-BE49-F238E27FC236}">
                <a16:creationId xmlns:a16="http://schemas.microsoft.com/office/drawing/2014/main" id="{156A8081-45F7-7D4D-979C-7EB9E9CEB655}"/>
              </a:ext>
            </a:extLst>
          </p:cNvPr>
          <p:cNvSpPr/>
          <p:nvPr/>
        </p:nvSpPr>
        <p:spPr>
          <a:xfrm>
            <a:off x="4932202" y="1159071"/>
            <a:ext cx="3272233" cy="342559"/>
          </a:xfrm>
          <a:prstGeom prst="rect">
            <a:avLst/>
          </a:prstGeom>
          <a:solidFill>
            <a:srgbClr val="800000"/>
          </a:solidFill>
          <a:ln w="9525" cap="flat" cmpd="sng">
            <a:solidFill>
              <a:srgbClr val="73737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Helvetica Neue"/>
                <a:ea typeface="Helvetica Neue"/>
                <a:cs typeface="Helvetica Neue"/>
                <a:sym typeface="Helvetica Neue"/>
              </a:rPr>
              <a:t>PHYSICIAN REVIEW</a:t>
            </a:r>
            <a:endParaRPr sz="1800" b="1" dirty="0">
              <a:solidFill>
                <a:srgbClr val="FFFFFF"/>
              </a:solidFill>
              <a:latin typeface="Helvetica Neue"/>
              <a:ea typeface="Helvetica Neue"/>
              <a:cs typeface="Helvetica Neue"/>
              <a:sym typeface="Helvetica Neue"/>
            </a:endParaRPr>
          </a:p>
        </p:txBody>
      </p:sp>
      <p:sp>
        <p:nvSpPr>
          <p:cNvPr id="12" name="TextBox 11">
            <a:extLst>
              <a:ext uri="{FF2B5EF4-FFF2-40B4-BE49-F238E27FC236}">
                <a16:creationId xmlns:a16="http://schemas.microsoft.com/office/drawing/2014/main" id="{A2127447-9928-954F-B248-869C3E8AAB34}"/>
              </a:ext>
            </a:extLst>
          </p:cNvPr>
          <p:cNvSpPr txBox="1"/>
          <p:nvPr/>
        </p:nvSpPr>
        <p:spPr>
          <a:xfrm>
            <a:off x="4932202" y="1501630"/>
            <a:ext cx="3272232" cy="2031325"/>
          </a:xfrm>
          <a:prstGeom prst="rect">
            <a:avLst/>
          </a:prstGeom>
          <a:noFill/>
          <a:ln>
            <a:solidFill>
              <a:schemeClr val="accent1"/>
            </a:solidFill>
          </a:ln>
        </p:spPr>
        <p:txBody>
          <a:bodyPr wrap="square" rtlCol="0">
            <a:spAutoFit/>
          </a:bodyPr>
          <a:lstStyle/>
          <a:p>
            <a:r>
              <a:rPr lang="en-US" sz="1800" b="1" dirty="0"/>
              <a:t>Charts flagged </a:t>
            </a:r>
            <a:r>
              <a:rPr lang="en-US" sz="1800" dirty="0"/>
              <a:t>if they:</a:t>
            </a:r>
          </a:p>
          <a:p>
            <a:pPr marL="285750" indent="-285750">
              <a:buFontTx/>
              <a:buChar char="-"/>
            </a:pPr>
            <a:r>
              <a:rPr lang="en-US" sz="1800" dirty="0"/>
              <a:t>Met primary outcomes</a:t>
            </a:r>
          </a:p>
          <a:p>
            <a:pPr marL="285750" indent="-285750">
              <a:buFontTx/>
              <a:buChar char="-"/>
            </a:pPr>
            <a:r>
              <a:rPr lang="en" sz="1800" dirty="0"/>
              <a:t>O₂ requirement at any time</a:t>
            </a:r>
          </a:p>
          <a:p>
            <a:pPr marL="285750" indent="-285750">
              <a:buFontTx/>
              <a:buChar char="-"/>
            </a:pPr>
            <a:r>
              <a:rPr lang="en-US" sz="1800" dirty="0"/>
              <a:t>Naloxone given after </a:t>
            </a:r>
            <a:r>
              <a:rPr lang="en-US" sz="1800" dirty="0" err="1"/>
              <a:t>bupe</a:t>
            </a:r>
            <a:endParaRPr lang="en-US" sz="1800" dirty="0"/>
          </a:p>
          <a:p>
            <a:pPr marL="285750" indent="-285750">
              <a:buFontTx/>
              <a:buChar char="-"/>
            </a:pPr>
            <a:r>
              <a:rPr lang="en-US" sz="1800" dirty="0"/>
              <a:t>Admission to hospital</a:t>
            </a:r>
          </a:p>
          <a:p>
            <a:pPr marL="285750" indent="-285750">
              <a:buFontTx/>
              <a:buChar char="-"/>
            </a:pPr>
            <a:r>
              <a:rPr lang="en-US" sz="1800" dirty="0"/>
              <a:t>Repeat ED or hospital visit</a:t>
            </a:r>
          </a:p>
          <a:p>
            <a:pPr marL="285750" indent="-285750">
              <a:buFontTx/>
              <a:buChar char="-"/>
            </a:pPr>
            <a:r>
              <a:rPr lang="en-US" sz="1800" dirty="0"/>
              <a:t>…</a:t>
            </a:r>
          </a:p>
        </p:txBody>
      </p:sp>
      <p:sp>
        <p:nvSpPr>
          <p:cNvPr id="2" name="Triangle 1">
            <a:extLst>
              <a:ext uri="{FF2B5EF4-FFF2-40B4-BE49-F238E27FC236}">
                <a16:creationId xmlns:a16="http://schemas.microsoft.com/office/drawing/2014/main" id="{F7850D30-787D-354E-B444-3C401127E70A}"/>
              </a:ext>
            </a:extLst>
          </p:cNvPr>
          <p:cNvSpPr/>
          <p:nvPr/>
        </p:nvSpPr>
        <p:spPr>
          <a:xfrm rot="5400000">
            <a:off x="3271543" y="2033524"/>
            <a:ext cx="2373885" cy="6249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89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5" name="Google Shape;315;p42"/>
          <p:cNvSpPr/>
          <p:nvPr/>
        </p:nvSpPr>
        <p:spPr>
          <a:xfrm>
            <a:off x="628650" y="1229469"/>
            <a:ext cx="7409350" cy="301536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473075" lvl="0" indent="-342900" algn="l" rtl="0">
              <a:spcBef>
                <a:spcPts val="0"/>
              </a:spcBef>
              <a:spcAft>
                <a:spcPts val="0"/>
              </a:spcAft>
              <a:buSzPts val="1550"/>
              <a:buFontTx/>
              <a:buChar char="-"/>
            </a:pPr>
            <a:r>
              <a:rPr lang="en" sz="2000" b="1" dirty="0"/>
              <a:t>Bivariate analysis </a:t>
            </a:r>
            <a:r>
              <a:rPr lang="en" sz="2000" dirty="0"/>
              <a:t>to analyze differences in outcomes across each variable</a:t>
            </a:r>
          </a:p>
          <a:p>
            <a:pPr marL="130175" lvl="0" algn="l" rtl="0">
              <a:spcBef>
                <a:spcPts val="0"/>
              </a:spcBef>
              <a:spcAft>
                <a:spcPts val="0"/>
              </a:spcAft>
              <a:buSzPts val="1550"/>
            </a:pPr>
            <a:endParaRPr lang="en" sz="2000" dirty="0"/>
          </a:p>
          <a:p>
            <a:pPr marL="473075" lvl="0" indent="-342900" algn="l" rtl="0">
              <a:spcBef>
                <a:spcPts val="0"/>
              </a:spcBef>
              <a:spcAft>
                <a:spcPts val="0"/>
              </a:spcAft>
              <a:buSzPts val="1550"/>
              <a:buFontTx/>
              <a:buChar char="-"/>
            </a:pPr>
            <a:r>
              <a:rPr lang="en" sz="2000" b="1" dirty="0"/>
              <a:t>Logistic regression </a:t>
            </a:r>
            <a:r>
              <a:rPr lang="en" sz="2000" dirty="0"/>
              <a:t>for primary and secondary outcomes between groups, including covariates:</a:t>
            </a:r>
          </a:p>
          <a:p>
            <a:pPr marL="130175" lvl="7">
              <a:buSzPts val="1550"/>
            </a:pPr>
            <a:r>
              <a:rPr lang="en" sz="2000" dirty="0"/>
              <a:t>	-   Sex</a:t>
            </a:r>
          </a:p>
          <a:p>
            <a:pPr marL="130175" lvl="6">
              <a:buSzPts val="1550"/>
            </a:pPr>
            <a:r>
              <a:rPr lang="en" sz="2000" dirty="0"/>
              <a:t>	-   Time of first buprenorphine administration </a:t>
            </a:r>
          </a:p>
          <a:p>
            <a:pPr marL="130175" lvl="8">
              <a:buSzPts val="1550"/>
            </a:pPr>
            <a:r>
              <a:rPr lang="en" sz="2000" dirty="0"/>
              <a:t>	-   Dose of first buprenorphine administration</a:t>
            </a:r>
            <a:endParaRPr sz="2000" dirty="0"/>
          </a:p>
        </p:txBody>
      </p:sp>
      <p:sp>
        <p:nvSpPr>
          <p:cNvPr id="316" name="Google Shape;316;p42"/>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dirty="0"/>
              <a:t>Methods: Analyses</a:t>
            </a:r>
            <a:endParaRPr dirty="0"/>
          </a:p>
        </p:txBody>
      </p:sp>
      <p:sp>
        <p:nvSpPr>
          <p:cNvPr id="317" name="Google Shape;317;p42"/>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41762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3"/>
          <p:cNvSpPr txBox="1">
            <a:spLocks noGrp="1"/>
          </p:cNvSpPr>
          <p:nvPr>
            <p:ph type="title"/>
          </p:nvPr>
        </p:nvSpPr>
        <p:spPr>
          <a:xfrm>
            <a:off x="628650" y="0"/>
            <a:ext cx="7886700" cy="98460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800000"/>
              </a:buClr>
              <a:buSzPts val="2700"/>
              <a:buFont typeface="Helvetica Neue"/>
              <a:buNone/>
            </a:pPr>
            <a:r>
              <a:rPr lang="en"/>
              <a:t>Results: Participant Characteristics</a:t>
            </a:r>
            <a:endParaRPr/>
          </a:p>
        </p:txBody>
      </p:sp>
      <p:sp>
        <p:nvSpPr>
          <p:cNvPr id="327" name="Google Shape;327;p43"/>
          <p:cNvSpPr txBox="1">
            <a:spLocks noGrp="1"/>
          </p:cNvSpPr>
          <p:nvPr>
            <p:ph type="sldNum" idx="12"/>
          </p:nvPr>
        </p:nvSpPr>
        <p:spPr>
          <a:xfrm>
            <a:off x="6457951" y="4844349"/>
            <a:ext cx="25743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328" name="Google Shape;328;p43"/>
          <p:cNvSpPr/>
          <p:nvPr/>
        </p:nvSpPr>
        <p:spPr>
          <a:xfrm>
            <a:off x="9312600" y="1154024"/>
            <a:ext cx="1925100" cy="34902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Helvetica Neue"/>
                <a:ea typeface="Helvetica Neue"/>
                <a:cs typeface="Helvetica Neue"/>
                <a:sym typeface="Helvetica Neue"/>
              </a:rPr>
              <a:t>CALLOUTS FOR:</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85 participants, 74 cases</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Majority male</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Majority Black/African American</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No dif in demographics</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Cases: 78.4% received naloxone pre-hospital</a:t>
            </a:r>
            <a:endParaRPr>
              <a:latin typeface="Helvetica Neue"/>
              <a:ea typeface="Helvetica Neue"/>
              <a:cs typeface="Helvetica Neue"/>
              <a:sym typeface="Helvetica Neue"/>
            </a:endParaRPr>
          </a:p>
          <a:p>
            <a:pPr marL="0" lvl="0" indent="0" algn="ctr" rtl="0">
              <a:spcBef>
                <a:spcPts val="0"/>
              </a:spcBef>
              <a:spcAft>
                <a:spcPts val="0"/>
              </a:spcAft>
              <a:buNone/>
            </a:pPr>
            <a:endParaRPr>
              <a:latin typeface="Helvetica Neue"/>
              <a:ea typeface="Helvetica Neue"/>
              <a:cs typeface="Helvetica Neue"/>
              <a:sym typeface="Helvetica Neue"/>
            </a:endParaRPr>
          </a:p>
          <a:p>
            <a:pPr marL="0" lvl="0" indent="0" algn="ctr"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16" name="Google Shape;313;p42">
            <a:extLst>
              <a:ext uri="{FF2B5EF4-FFF2-40B4-BE49-F238E27FC236}">
                <a16:creationId xmlns:a16="http://schemas.microsoft.com/office/drawing/2014/main" id="{9953EC00-CFC6-2448-B957-7EC2A0585FD7}"/>
              </a:ext>
            </a:extLst>
          </p:cNvPr>
          <p:cNvSpPr/>
          <p:nvPr/>
        </p:nvSpPr>
        <p:spPr>
          <a:xfrm>
            <a:off x="628649" y="1590195"/>
            <a:ext cx="4094353" cy="28953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130175" lvl="0" algn="l" rtl="0">
              <a:spcBef>
                <a:spcPts val="0"/>
              </a:spcBef>
              <a:spcAft>
                <a:spcPts val="0"/>
              </a:spcAft>
              <a:buSzPts val="1550"/>
            </a:pPr>
            <a:r>
              <a:rPr lang="en" sz="1600" i="1" dirty="0"/>
              <a:t>Initial Participants: </a:t>
            </a:r>
            <a:r>
              <a:rPr lang="en" sz="1600" b="1" dirty="0"/>
              <a:t>85</a:t>
            </a:r>
          </a:p>
          <a:p>
            <a:pPr marL="130175" lvl="0" algn="l" rtl="0">
              <a:spcBef>
                <a:spcPts val="0"/>
              </a:spcBef>
              <a:spcAft>
                <a:spcPts val="0"/>
              </a:spcAft>
              <a:buSzPts val="1550"/>
            </a:pPr>
            <a:r>
              <a:rPr lang="en-US" sz="1600" i="1" dirty="0"/>
              <a:t>Included in Study: </a:t>
            </a:r>
            <a:r>
              <a:rPr lang="en-US" sz="1600" b="1" dirty="0"/>
              <a:t>74</a:t>
            </a:r>
          </a:p>
          <a:p>
            <a:pPr marL="415925" lvl="0" indent="-285750" algn="l" rtl="0">
              <a:spcBef>
                <a:spcPts val="0"/>
              </a:spcBef>
              <a:spcAft>
                <a:spcPts val="0"/>
              </a:spcAft>
              <a:buSzPts val="1550"/>
              <a:buFont typeface="Arial" panose="020B0604020202020204" pitchFamily="34" charset="0"/>
              <a:buChar char="•"/>
            </a:pPr>
            <a:r>
              <a:rPr lang="en-US" sz="1600" i="1" dirty="0"/>
              <a:t>Cases: </a:t>
            </a:r>
            <a:r>
              <a:rPr lang="en-US" sz="1600" b="1" dirty="0"/>
              <a:t>37</a:t>
            </a:r>
          </a:p>
          <a:p>
            <a:pPr marL="415925" lvl="0" indent="-285750" algn="l" rtl="0">
              <a:spcBef>
                <a:spcPts val="0"/>
              </a:spcBef>
              <a:spcAft>
                <a:spcPts val="0"/>
              </a:spcAft>
              <a:buSzPts val="1550"/>
              <a:buFont typeface="Arial" panose="020B0604020202020204" pitchFamily="34" charset="0"/>
              <a:buChar char="•"/>
            </a:pPr>
            <a:r>
              <a:rPr lang="en-US" sz="1600" i="1" dirty="0"/>
              <a:t>Controls: </a:t>
            </a:r>
            <a:r>
              <a:rPr lang="en-US" sz="1600" b="1" dirty="0"/>
              <a:t>37</a:t>
            </a:r>
          </a:p>
          <a:p>
            <a:pPr marL="415925" lvl="0" indent="-285750" algn="l" rtl="0">
              <a:spcBef>
                <a:spcPts val="0"/>
              </a:spcBef>
              <a:spcAft>
                <a:spcPts val="0"/>
              </a:spcAft>
              <a:buSzPts val="1550"/>
              <a:buFont typeface="Arial" panose="020B0604020202020204" pitchFamily="34" charset="0"/>
              <a:buChar char="•"/>
            </a:pPr>
            <a:endParaRPr lang="en-US" sz="800" b="1" i="1" dirty="0"/>
          </a:p>
          <a:p>
            <a:pPr marL="130175" lvl="0" algn="l" rtl="0">
              <a:spcBef>
                <a:spcPts val="0"/>
              </a:spcBef>
              <a:spcAft>
                <a:spcPts val="0"/>
              </a:spcAft>
              <a:buSzPts val="1550"/>
            </a:pPr>
            <a:r>
              <a:rPr lang="en-US" sz="1600" i="1" dirty="0"/>
              <a:t>Mean Age: </a:t>
            </a:r>
            <a:r>
              <a:rPr lang="en" sz="1600" b="1" dirty="0">
                <a:solidFill>
                  <a:schemeClr val="dk1"/>
                </a:solidFill>
                <a:latin typeface="Helvetica Neue"/>
                <a:ea typeface="Helvetica Neue"/>
                <a:cs typeface="Helvetica Neue"/>
                <a:sym typeface="Helvetica Neue"/>
              </a:rPr>
              <a:t>55.2 (SD 11.7)</a:t>
            </a:r>
          </a:p>
          <a:p>
            <a:pPr marL="130175" lvl="0" algn="l" rtl="0">
              <a:spcBef>
                <a:spcPts val="0"/>
              </a:spcBef>
              <a:spcAft>
                <a:spcPts val="0"/>
              </a:spcAft>
              <a:buSzPts val="1550"/>
            </a:pPr>
            <a:endParaRPr lang="en" sz="800" i="1" dirty="0">
              <a:solidFill>
                <a:schemeClr val="dk1"/>
              </a:solidFill>
              <a:latin typeface="Helvetica Neue"/>
              <a:ea typeface="Helvetica Neue"/>
              <a:cs typeface="Helvetica Neue"/>
              <a:sym typeface="Helvetica Neue"/>
            </a:endParaRPr>
          </a:p>
          <a:p>
            <a:pPr marL="130175" lvl="0" algn="l" rtl="0">
              <a:spcBef>
                <a:spcPts val="0"/>
              </a:spcBef>
              <a:spcAft>
                <a:spcPts val="0"/>
              </a:spcAft>
              <a:buSzPts val="1550"/>
            </a:pPr>
            <a:r>
              <a:rPr lang="en" sz="1600" i="1" dirty="0">
                <a:solidFill>
                  <a:schemeClr val="dk1"/>
                </a:solidFill>
                <a:latin typeface="Helvetica Neue"/>
                <a:ea typeface="Helvetica Neue"/>
                <a:cs typeface="Helvetica Neue"/>
                <a:sym typeface="Helvetica Neue"/>
              </a:rPr>
              <a:t>Sex: </a:t>
            </a:r>
            <a:r>
              <a:rPr lang="en" sz="1600" b="1" dirty="0">
                <a:solidFill>
                  <a:schemeClr val="dk1"/>
                </a:solidFill>
                <a:latin typeface="Helvetica Neue"/>
                <a:ea typeface="Helvetica Neue"/>
                <a:cs typeface="Helvetica Neue"/>
                <a:sym typeface="Helvetica Neue"/>
              </a:rPr>
              <a:t>Majority male </a:t>
            </a:r>
          </a:p>
          <a:p>
            <a:pPr marL="130175" lvl="0" algn="l" rtl="0">
              <a:spcBef>
                <a:spcPts val="0"/>
              </a:spcBef>
              <a:spcAft>
                <a:spcPts val="0"/>
              </a:spcAft>
              <a:buSzPts val="1550"/>
            </a:pPr>
            <a:r>
              <a:rPr lang="en" sz="1600" dirty="0">
                <a:solidFill>
                  <a:schemeClr val="dk1"/>
                </a:solidFill>
                <a:latin typeface="Helvetica Neue"/>
                <a:ea typeface="Helvetica Neue"/>
                <a:cs typeface="Helvetica Neue"/>
                <a:sym typeface="Helvetica Neue"/>
              </a:rPr>
              <a:t>(Cases 81.1%, Controls 67.6%)</a:t>
            </a:r>
            <a:endParaRPr lang="en-US" sz="1600" i="1" dirty="0"/>
          </a:p>
          <a:p>
            <a:pPr marL="130175" lvl="0" algn="l" rtl="0">
              <a:spcBef>
                <a:spcPts val="0"/>
              </a:spcBef>
              <a:spcAft>
                <a:spcPts val="0"/>
              </a:spcAft>
              <a:buSzPts val="1550"/>
            </a:pPr>
            <a:endParaRPr lang="en-US" sz="800" i="1" dirty="0"/>
          </a:p>
          <a:p>
            <a:pPr marL="130175" lvl="0" algn="l" rtl="0">
              <a:spcBef>
                <a:spcPts val="0"/>
              </a:spcBef>
              <a:spcAft>
                <a:spcPts val="0"/>
              </a:spcAft>
              <a:buSzPts val="1550"/>
            </a:pPr>
            <a:r>
              <a:rPr lang="en-US" sz="1600" i="1" dirty="0"/>
              <a:t>Race: </a:t>
            </a:r>
            <a:r>
              <a:rPr lang="en-US" sz="1600" dirty="0"/>
              <a:t>Majority </a:t>
            </a:r>
            <a:r>
              <a:rPr lang="en-US" sz="1600" b="1" dirty="0"/>
              <a:t>Black / African American </a:t>
            </a:r>
          </a:p>
          <a:p>
            <a:pPr marL="130175" lvl="0" algn="l" rtl="0">
              <a:spcBef>
                <a:spcPts val="0"/>
              </a:spcBef>
              <a:spcAft>
                <a:spcPts val="0"/>
              </a:spcAft>
              <a:buSzPts val="1550"/>
            </a:pPr>
            <a:r>
              <a:rPr lang="en-US" sz="1600" dirty="0"/>
              <a:t>(Cases 94.6%; Controls 83.8%)</a:t>
            </a:r>
          </a:p>
          <a:p>
            <a:pPr marL="130175" lvl="0" algn="l" rtl="0">
              <a:spcBef>
                <a:spcPts val="0"/>
              </a:spcBef>
              <a:spcAft>
                <a:spcPts val="0"/>
              </a:spcAft>
              <a:buSzPts val="1550"/>
            </a:pPr>
            <a:endParaRPr lang="en-US" sz="1600" i="1" dirty="0"/>
          </a:p>
          <a:p>
            <a:pPr marL="130175" lvl="0" algn="l" rtl="0">
              <a:spcBef>
                <a:spcPts val="0"/>
              </a:spcBef>
              <a:spcAft>
                <a:spcPts val="0"/>
              </a:spcAft>
              <a:buSzPts val="1550"/>
            </a:pPr>
            <a:r>
              <a:rPr lang="en-US" sz="1600" dirty="0"/>
              <a:t>No significant differences across groups</a:t>
            </a:r>
          </a:p>
          <a:p>
            <a:pPr marL="130175" lvl="0" algn="l" rtl="0">
              <a:spcBef>
                <a:spcPts val="0"/>
              </a:spcBef>
              <a:spcAft>
                <a:spcPts val="0"/>
              </a:spcAft>
              <a:buSzPts val="1550"/>
            </a:pPr>
            <a:endParaRPr lang="en-US" sz="1600" dirty="0"/>
          </a:p>
        </p:txBody>
      </p:sp>
      <p:sp>
        <p:nvSpPr>
          <p:cNvPr id="17" name="Google Shape;318;p42">
            <a:extLst>
              <a:ext uri="{FF2B5EF4-FFF2-40B4-BE49-F238E27FC236}">
                <a16:creationId xmlns:a16="http://schemas.microsoft.com/office/drawing/2014/main" id="{6BD65F21-7605-5242-AE18-504EDE653D34}"/>
              </a:ext>
            </a:extLst>
          </p:cNvPr>
          <p:cNvSpPr/>
          <p:nvPr/>
        </p:nvSpPr>
        <p:spPr>
          <a:xfrm>
            <a:off x="628651" y="1175675"/>
            <a:ext cx="3792348" cy="418233"/>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1"/>
                </a:solidFill>
              </a:rPr>
              <a:t>DEMOGRAPHICS</a:t>
            </a:r>
            <a:endParaRPr sz="1600" b="1" dirty="0">
              <a:solidFill>
                <a:schemeClr val="lt1"/>
              </a:solidFill>
            </a:endParaRPr>
          </a:p>
        </p:txBody>
      </p:sp>
      <p:sp>
        <p:nvSpPr>
          <p:cNvPr id="20" name="Google Shape;318;p42">
            <a:extLst>
              <a:ext uri="{FF2B5EF4-FFF2-40B4-BE49-F238E27FC236}">
                <a16:creationId xmlns:a16="http://schemas.microsoft.com/office/drawing/2014/main" id="{A2FC4403-9A8D-F849-9FBE-BA5D955954A8}"/>
              </a:ext>
            </a:extLst>
          </p:cNvPr>
          <p:cNvSpPr/>
          <p:nvPr/>
        </p:nvSpPr>
        <p:spPr>
          <a:xfrm>
            <a:off x="4789590" y="1175675"/>
            <a:ext cx="3792348" cy="418233"/>
          </a:xfrm>
          <a:prstGeom prst="rect">
            <a:avLst/>
          </a:prstGeom>
          <a:solidFill>
            <a:srgbClr val="800000"/>
          </a:solidFill>
          <a:ln w="9525" cap="flat" cmpd="sng">
            <a:solidFill>
              <a:srgbClr val="8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1"/>
                </a:solidFill>
              </a:rPr>
              <a:t>LOCATION OF NALOXONE ADMIN</a:t>
            </a:r>
            <a:endParaRPr sz="1600" b="1" dirty="0">
              <a:solidFill>
                <a:schemeClr val="lt1"/>
              </a:solidFill>
            </a:endParaRPr>
          </a:p>
        </p:txBody>
      </p:sp>
      <p:graphicFrame>
        <p:nvGraphicFramePr>
          <p:cNvPr id="3" name="Table 2">
            <a:extLst>
              <a:ext uri="{FF2B5EF4-FFF2-40B4-BE49-F238E27FC236}">
                <a16:creationId xmlns:a16="http://schemas.microsoft.com/office/drawing/2014/main" id="{807751AD-D1C6-4F4F-A315-119BA8BDCF12}"/>
              </a:ext>
            </a:extLst>
          </p:cNvPr>
          <p:cNvGraphicFramePr>
            <a:graphicFrameLocks noGrp="1"/>
          </p:cNvGraphicFramePr>
          <p:nvPr>
            <p:extLst>
              <p:ext uri="{D42A27DB-BD31-4B8C-83A1-F6EECF244321}">
                <p14:modId xmlns:p14="http://schemas.microsoft.com/office/powerpoint/2010/main" val="4172874459"/>
              </p:ext>
            </p:extLst>
          </p:nvPr>
        </p:nvGraphicFramePr>
        <p:xfrm>
          <a:off x="4789590" y="1632337"/>
          <a:ext cx="3792348" cy="883920"/>
        </p:xfrm>
        <a:graphic>
          <a:graphicData uri="http://schemas.openxmlformats.org/drawingml/2006/table">
            <a:tbl>
              <a:tblPr>
                <a:noFill/>
                <a:tableStyleId>{84BF35AE-D86B-4C77-941D-D81863328EA3}</a:tableStyleId>
              </a:tblPr>
              <a:tblGrid>
                <a:gridCol w="2528232">
                  <a:extLst>
                    <a:ext uri="{9D8B030D-6E8A-4147-A177-3AD203B41FA5}">
                      <a16:colId xmlns:a16="http://schemas.microsoft.com/office/drawing/2014/main" val="1465584953"/>
                    </a:ext>
                  </a:extLst>
                </a:gridCol>
                <a:gridCol w="1264116">
                  <a:extLst>
                    <a:ext uri="{9D8B030D-6E8A-4147-A177-3AD203B41FA5}">
                      <a16:colId xmlns:a16="http://schemas.microsoft.com/office/drawing/2014/main" val="1400029927"/>
                    </a:ext>
                  </a:extLst>
                </a:gridCol>
              </a:tblGrid>
              <a:tr h="268195">
                <a:tc>
                  <a:txBody>
                    <a:bodyPr/>
                    <a:lstStyle/>
                    <a:p>
                      <a:pPr marL="0" lvl="0" indent="0" algn="l" rtl="0">
                        <a:lnSpc>
                          <a:spcPct val="115000"/>
                        </a:lnSpc>
                        <a:spcBef>
                          <a:spcPts val="0"/>
                        </a:spcBef>
                        <a:spcAft>
                          <a:spcPts val="0"/>
                        </a:spcAft>
                        <a:buNone/>
                      </a:pPr>
                      <a:r>
                        <a:rPr lang="en" sz="1400" dirty="0"/>
                        <a:t>     Pre-hospital</a:t>
                      </a:r>
                      <a:endParaRPr sz="1400" dirty="0"/>
                    </a:p>
                  </a:txBody>
                  <a:tcPr marL="28575" marR="28575" marT="19050" marB="19050" anchor="b">
                    <a:lnL w="9525" cap="flat" cmpd="sng">
                      <a:solidFill>
                        <a:srgbClr val="FFFFFF">
                          <a:alpha val="0"/>
                        </a:srgbClr>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t>29 (78.4%)</a:t>
                      </a:r>
                      <a:endParaRPr sz="1600" dirty="0"/>
                    </a:p>
                  </a:txBody>
                  <a:tcPr marL="28575" marR="28575" marT="19050" marB="19050" anchor="b">
                    <a:lnL w="9525" cap="flat" cmpd="sng" algn="ctr">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lgn="ctr">
                      <a:solidFill>
                        <a:srgbClr val="FFFFFF">
                          <a:alpha val="0"/>
                        </a:srgbClr>
                      </a:solidFill>
                      <a:prstDash val="solid"/>
                      <a:round/>
                      <a:headEnd type="none" w="sm" len="sm"/>
                      <a:tailEnd type="none" w="sm" len="sm"/>
                    </a:lnT>
                    <a:lnB w="9525" cap="flat" cmpd="sng" algn="ctr">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447992643"/>
                  </a:ext>
                </a:extLst>
              </a:tr>
              <a:tr h="233883">
                <a:tc>
                  <a:txBody>
                    <a:bodyPr/>
                    <a:lstStyle/>
                    <a:p>
                      <a:pPr marL="0" lvl="0" indent="0" algn="l" rtl="0">
                        <a:lnSpc>
                          <a:spcPct val="115000"/>
                        </a:lnSpc>
                        <a:spcBef>
                          <a:spcPts val="0"/>
                        </a:spcBef>
                        <a:spcAft>
                          <a:spcPts val="0"/>
                        </a:spcAft>
                        <a:buNone/>
                      </a:pPr>
                      <a:r>
                        <a:rPr lang="en" sz="1400" dirty="0"/>
                        <a:t>     Emergency department</a:t>
                      </a:r>
                      <a:endParaRPr sz="140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3F3F3"/>
                    </a:solidFill>
                  </a:tcPr>
                </a:tc>
                <a:tc>
                  <a:txBody>
                    <a:bodyPr/>
                    <a:lstStyle/>
                    <a:p>
                      <a:pPr marL="0" lvl="0" indent="0" algn="ctr" rtl="0">
                        <a:lnSpc>
                          <a:spcPct val="115000"/>
                        </a:lnSpc>
                        <a:spcBef>
                          <a:spcPts val="0"/>
                        </a:spcBef>
                        <a:spcAft>
                          <a:spcPts val="0"/>
                        </a:spcAft>
                        <a:buNone/>
                      </a:pPr>
                      <a:r>
                        <a:rPr lang="en" sz="1600" dirty="0"/>
                        <a:t>2 (5.4%)</a:t>
                      </a:r>
                      <a:endParaRPr sz="1600" dirty="0"/>
                    </a:p>
                  </a:txBody>
                  <a:tcPr marL="28575" marR="28575" marT="19050" marB="19050" anchor="b">
                    <a:lnL w="9525" cap="flat" cmpd="sng" algn="ctr">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lgn="ctr">
                      <a:solidFill>
                        <a:srgbClr val="FFFFFF">
                          <a:alpha val="0"/>
                        </a:srgbClr>
                      </a:solidFill>
                      <a:prstDash val="solid"/>
                      <a:round/>
                      <a:headEnd type="none" w="sm" len="sm"/>
                      <a:tailEnd type="none" w="sm" len="sm"/>
                    </a:lnT>
                    <a:lnB w="9525" cap="flat" cmpd="sng" algn="ctr">
                      <a:solidFill>
                        <a:srgbClr val="FFFFFF">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23081090"/>
                  </a:ext>
                </a:extLst>
              </a:tr>
              <a:tr h="233883">
                <a:tc>
                  <a:txBody>
                    <a:bodyPr/>
                    <a:lstStyle/>
                    <a:p>
                      <a:pPr marL="0" lvl="0" indent="0" algn="l" rtl="0">
                        <a:lnSpc>
                          <a:spcPct val="115000"/>
                        </a:lnSpc>
                        <a:spcBef>
                          <a:spcPts val="0"/>
                        </a:spcBef>
                        <a:spcAft>
                          <a:spcPts val="0"/>
                        </a:spcAft>
                        <a:buNone/>
                      </a:pPr>
                      <a:r>
                        <a:rPr lang="en" sz="1400" dirty="0"/>
                        <a:t>     Both pre-hospital and ED</a:t>
                      </a:r>
                      <a:endParaRPr sz="1400" dirty="0"/>
                    </a:p>
                  </a:txBody>
                  <a:tcPr marL="28575" marR="28575" marT="19050" marB="19050" anchor="b">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600" dirty="0"/>
                        <a:t>6 (16.2%)</a:t>
                      </a:r>
                      <a:endParaRPr sz="1600" dirty="0"/>
                    </a:p>
                  </a:txBody>
                  <a:tcPr marL="28575" marR="28575" marT="19050" marB="19050" anchor="b">
                    <a:lnL w="9525" cap="flat" cmpd="sng" algn="ctr">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lgn="ctr">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2840457866"/>
                  </a:ext>
                </a:extLst>
              </a:tr>
            </a:tbl>
          </a:graphicData>
        </a:graphic>
      </p:graphicFrame>
      <p:sp>
        <p:nvSpPr>
          <p:cNvPr id="4" name="Rectangle 3">
            <a:extLst>
              <a:ext uri="{FF2B5EF4-FFF2-40B4-BE49-F238E27FC236}">
                <a16:creationId xmlns:a16="http://schemas.microsoft.com/office/drawing/2014/main" id="{54C3527A-F5D8-4E42-8418-53404075D319}"/>
              </a:ext>
            </a:extLst>
          </p:cNvPr>
          <p:cNvSpPr/>
          <p:nvPr/>
        </p:nvSpPr>
        <p:spPr>
          <a:xfrm>
            <a:off x="713064" y="2709644"/>
            <a:ext cx="4009938" cy="2072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hicago">
  <a:themeElements>
    <a:clrScheme name="Custom 3">
      <a:dk1>
        <a:srgbClr val="000000"/>
      </a:dk1>
      <a:lt1>
        <a:srgbClr val="FFFFFF"/>
      </a:lt1>
      <a:dk2>
        <a:srgbClr val="737373"/>
      </a:dk2>
      <a:lt2>
        <a:srgbClr val="D9D9D9"/>
      </a:lt2>
      <a:accent1>
        <a:srgbClr val="800000"/>
      </a:accent1>
      <a:accent2>
        <a:srgbClr val="D9D9D9"/>
      </a:accent2>
      <a:accent3>
        <a:srgbClr val="A6A6A6"/>
      </a:accent3>
      <a:accent4>
        <a:srgbClr val="EAAA00"/>
      </a:accent4>
      <a:accent5>
        <a:srgbClr val="B36955"/>
      </a:accent5>
      <a:accent6>
        <a:srgbClr val="002A3A"/>
      </a:accent6>
      <a:hlink>
        <a:srgbClr val="800000"/>
      </a:hlink>
      <a:folHlink>
        <a:srgbClr val="7373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3744</Words>
  <Application>Microsoft Office PowerPoint</Application>
  <PresentationFormat>On-screen Show (16:9)</PresentationFormat>
  <Paragraphs>565</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Helvetica Neue</vt:lpstr>
      <vt:lpstr>Arial</vt:lpstr>
      <vt:lpstr>Simple Light</vt:lpstr>
      <vt:lpstr>UChicago</vt:lpstr>
      <vt:lpstr>Buprenorphine induction in emergency department patients following reversal of nonfatal opioid overdose with naloxone</vt:lpstr>
      <vt:lpstr>Background: Research Team</vt:lpstr>
      <vt:lpstr> Background: Context &amp; Research Questions </vt:lpstr>
      <vt:lpstr>Methods: Buprenorphine Clinical Pathway</vt:lpstr>
      <vt:lpstr>Methods: Setting and Participants</vt:lpstr>
      <vt:lpstr>Methods: Outcomes</vt:lpstr>
      <vt:lpstr>Methods: Data Collection</vt:lpstr>
      <vt:lpstr>Methods: Analyses</vt:lpstr>
      <vt:lpstr>Results: Participant Characteristics</vt:lpstr>
      <vt:lpstr>Results: Encounter Characteristics</vt:lpstr>
      <vt:lpstr>Results: Primary and Secondary Outcomes</vt:lpstr>
      <vt:lpstr>Limitations</vt:lpstr>
      <vt:lpstr>Discussion</vt:lpstr>
      <vt:lpstr>PowerPoint Presentation</vt:lpstr>
      <vt:lpstr>Results: Participant Characteristics</vt:lpstr>
      <vt:lpstr>Results: Hospital Encounter Characteristics</vt:lpstr>
      <vt:lpstr>Results: Primary and Secondary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Buprenorphine induction in emergency department patients following reversal of nonfatal opioid overdose with naloxone</dc:title>
  <cp:lastModifiedBy>Rental End User</cp:lastModifiedBy>
  <cp:revision>7</cp:revision>
  <dcterms:modified xsi:type="dcterms:W3CDTF">2023-11-04T16:45:44Z</dcterms:modified>
</cp:coreProperties>
</file>