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4" r:id="rId3"/>
    <p:sldId id="257" r:id="rId4"/>
    <p:sldId id="270" r:id="rId5"/>
    <p:sldId id="267" r:id="rId6"/>
    <p:sldId id="268" r:id="rId7"/>
    <p:sldId id="258" r:id="rId8"/>
    <p:sldId id="259" r:id="rId9"/>
    <p:sldId id="278" r:id="rId10"/>
    <p:sldId id="274" r:id="rId11"/>
    <p:sldId id="277" r:id="rId12"/>
    <p:sldId id="276" r:id="rId13"/>
    <p:sldId id="273" r:id="rId14"/>
    <p:sldId id="261"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585" autoAdjust="0"/>
  </p:normalViewPr>
  <p:slideViewPr>
    <p:cSldViewPr snapToGrid="0">
      <p:cViewPr varScale="1">
        <p:scale>
          <a:sx n="41" d="100"/>
          <a:sy n="41" d="100"/>
        </p:scale>
        <p:origin x="1628"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B7309-2C5C-4170-82F6-2DBF5227E662}"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C3A81-D565-427C-BA4C-EFF4CDAEAE9A}" type="slidenum">
              <a:rPr lang="en-US" smtClean="0"/>
              <a:t>‹#›</a:t>
            </a:fld>
            <a:endParaRPr lang="en-US"/>
          </a:p>
        </p:txBody>
      </p:sp>
    </p:spTree>
    <p:extLst>
      <p:ext uri="{BB962C8B-B14F-4D97-AF65-F5344CB8AC3E}">
        <p14:creationId xmlns:p14="http://schemas.microsoft.com/office/powerpoint/2010/main" val="3592857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endParaRPr lang="en-US" dirty="0"/>
          </a:p>
        </p:txBody>
      </p:sp>
      <p:sp>
        <p:nvSpPr>
          <p:cNvPr id="4" name="Slide Number Placeholder 3"/>
          <p:cNvSpPr>
            <a:spLocks noGrp="1"/>
          </p:cNvSpPr>
          <p:nvPr>
            <p:ph type="sldNum" sz="quarter" idx="5"/>
          </p:nvPr>
        </p:nvSpPr>
        <p:spPr/>
        <p:txBody>
          <a:bodyPr/>
          <a:lstStyle/>
          <a:p>
            <a:fld id="{9F5C3A81-D565-427C-BA4C-EFF4CDAEAE9A}" type="slidenum">
              <a:rPr lang="en-US" smtClean="0"/>
              <a:t>1</a:t>
            </a:fld>
            <a:endParaRPr lang="en-US"/>
          </a:p>
        </p:txBody>
      </p:sp>
    </p:spTree>
    <p:extLst>
      <p:ext uri="{BB962C8B-B14F-4D97-AF65-F5344CB8AC3E}">
        <p14:creationId xmlns:p14="http://schemas.microsoft.com/office/powerpoint/2010/main" val="2706122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represents the most up-to-date understanding of insurance plans and their known revenue stream. This is within the context of our own ACO and CHC, and unfortunately often cannot translate to other sites. This chart represents hours of calls with insurance companies to extract information that is not readily available online. </a:t>
            </a:r>
          </a:p>
        </p:txBody>
      </p:sp>
      <p:sp>
        <p:nvSpPr>
          <p:cNvPr id="4" name="Slide Number Placeholder 3"/>
          <p:cNvSpPr>
            <a:spLocks noGrp="1"/>
          </p:cNvSpPr>
          <p:nvPr>
            <p:ph type="sldNum" sz="quarter" idx="5"/>
          </p:nvPr>
        </p:nvSpPr>
        <p:spPr/>
        <p:txBody>
          <a:bodyPr/>
          <a:lstStyle/>
          <a:p>
            <a:fld id="{9F5C3A81-D565-427C-BA4C-EFF4CDAEAE9A}" type="slidenum">
              <a:rPr lang="en-US" smtClean="0"/>
              <a:t>10</a:t>
            </a:fld>
            <a:endParaRPr lang="en-US"/>
          </a:p>
        </p:txBody>
      </p:sp>
    </p:spTree>
    <p:extLst>
      <p:ext uri="{BB962C8B-B14F-4D97-AF65-F5344CB8AC3E}">
        <p14:creationId xmlns:p14="http://schemas.microsoft.com/office/powerpoint/2010/main" val="1154314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recent de-identified table of all patient-supplied doses being tracked with various specialty pharmacies. The blue rows represent Active clients, the grey rows represent clients who have not returned in some time to deceive the dose that was delivered for them, so their account is on hold. Doses with patients names on them are sitting in the fridge, unused for months until the patient returns, the medication expires, or it gets reverse-distributed. </a:t>
            </a:r>
          </a:p>
        </p:txBody>
      </p:sp>
      <p:sp>
        <p:nvSpPr>
          <p:cNvPr id="4" name="Slide Number Placeholder 3"/>
          <p:cNvSpPr>
            <a:spLocks noGrp="1"/>
          </p:cNvSpPr>
          <p:nvPr>
            <p:ph type="sldNum" sz="quarter" idx="5"/>
          </p:nvPr>
        </p:nvSpPr>
        <p:spPr/>
        <p:txBody>
          <a:bodyPr/>
          <a:lstStyle/>
          <a:p>
            <a:fld id="{9F5C3A81-D565-427C-BA4C-EFF4CDAEAE9A}" type="slidenum">
              <a:rPr lang="en-US" smtClean="0"/>
              <a:t>11</a:t>
            </a:fld>
            <a:endParaRPr lang="en-US"/>
          </a:p>
        </p:txBody>
      </p:sp>
    </p:spTree>
    <p:extLst>
      <p:ext uri="{BB962C8B-B14F-4D97-AF65-F5344CB8AC3E}">
        <p14:creationId xmlns:p14="http://schemas.microsoft.com/office/powerpoint/2010/main" val="1210814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facility is unable to </a:t>
            </a:r>
            <a:r>
              <a:rPr lang="en-US" dirty="0" err="1"/>
              <a:t>detroy</a:t>
            </a:r>
            <a:r>
              <a:rPr lang="en-US" dirty="0"/>
              <a:t> XR </a:t>
            </a:r>
            <a:r>
              <a:rPr lang="en-US" dirty="0" err="1"/>
              <a:t>bup</a:t>
            </a:r>
            <a:r>
              <a:rPr lang="en-US" dirty="0"/>
              <a:t> in house, so the boxes must be managed by a third party to ensure safe and secure disposal. The number of patient supplied doses that have been reverse distributed vastly outweigh the amount of buy-and-bill doses, which were received damaged/faulty from the manufacturer. </a:t>
            </a:r>
          </a:p>
        </p:txBody>
      </p:sp>
      <p:sp>
        <p:nvSpPr>
          <p:cNvPr id="4" name="Slide Number Placeholder 3"/>
          <p:cNvSpPr>
            <a:spLocks noGrp="1"/>
          </p:cNvSpPr>
          <p:nvPr>
            <p:ph type="sldNum" sz="quarter" idx="5"/>
          </p:nvPr>
        </p:nvSpPr>
        <p:spPr/>
        <p:txBody>
          <a:bodyPr/>
          <a:lstStyle/>
          <a:p>
            <a:fld id="{9F5C3A81-D565-427C-BA4C-EFF4CDAEAE9A}" type="slidenum">
              <a:rPr lang="en-US" smtClean="0"/>
              <a:t>12</a:t>
            </a:fld>
            <a:endParaRPr lang="en-US"/>
          </a:p>
        </p:txBody>
      </p:sp>
    </p:spTree>
    <p:extLst>
      <p:ext uri="{BB962C8B-B14F-4D97-AF65-F5344CB8AC3E}">
        <p14:creationId xmlns:p14="http://schemas.microsoft.com/office/powerpoint/2010/main" val="1421026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340B revenue stream utilized for buy-and-bill clients additionally creates incentive for clinics to provide this option for clients, as we have been able to demonstrate a significant revenue gain from insurance reimbursement using this method. </a:t>
            </a:r>
          </a:p>
          <a:p>
            <a:r>
              <a:rPr lang="en-US" dirty="0"/>
              <a:t>“If your higher-ups wont listen to the organizational hurdles, maybe they’ll hear out the financial argument”</a:t>
            </a:r>
          </a:p>
        </p:txBody>
      </p:sp>
      <p:sp>
        <p:nvSpPr>
          <p:cNvPr id="4" name="Slide Number Placeholder 3"/>
          <p:cNvSpPr>
            <a:spLocks noGrp="1"/>
          </p:cNvSpPr>
          <p:nvPr>
            <p:ph type="sldNum" sz="quarter" idx="5"/>
          </p:nvPr>
        </p:nvSpPr>
        <p:spPr/>
        <p:txBody>
          <a:bodyPr/>
          <a:lstStyle/>
          <a:p>
            <a:fld id="{9F5C3A81-D565-427C-BA4C-EFF4CDAEAE9A}" type="slidenum">
              <a:rPr lang="en-US" smtClean="0"/>
              <a:t>13</a:t>
            </a:fld>
            <a:endParaRPr lang="en-US"/>
          </a:p>
        </p:txBody>
      </p:sp>
    </p:spTree>
    <p:extLst>
      <p:ext uri="{BB962C8B-B14F-4D97-AF65-F5344CB8AC3E}">
        <p14:creationId xmlns:p14="http://schemas.microsoft.com/office/powerpoint/2010/main" val="1513257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200" dirty="0">
                <a:effectLst/>
                <a:latin typeface="Aptos" panose="020B0004020202020204" pitchFamily="34" charset="0"/>
                <a:ea typeface="Times New Roman" panose="02020603050405020304" pitchFamily="18" charset="0"/>
                <a:cs typeface="Aptos" panose="020B0004020202020204" pitchFamily="34" charset="0"/>
              </a:rPr>
              <a:t>“Insurers who want to limit expense of XR-</a:t>
            </a:r>
            <a:r>
              <a:rPr lang="en-US" sz="1200" dirty="0" err="1">
                <a:effectLst/>
                <a:latin typeface="Aptos" panose="020B0004020202020204" pitchFamily="34" charset="0"/>
                <a:ea typeface="Times New Roman" panose="02020603050405020304" pitchFamily="18" charset="0"/>
                <a:cs typeface="Aptos" panose="020B0004020202020204" pitchFamily="34" charset="0"/>
              </a:rPr>
              <a:t>bup</a:t>
            </a:r>
            <a:r>
              <a:rPr lang="en-US" sz="1200" dirty="0">
                <a:effectLst/>
                <a:latin typeface="Aptos" panose="020B0004020202020204" pitchFamily="34" charset="0"/>
                <a:ea typeface="Times New Roman" panose="02020603050405020304" pitchFamily="18" charset="0"/>
                <a:cs typeface="Aptos" panose="020B0004020202020204" pitchFamily="34" charset="0"/>
              </a:rPr>
              <a:t> by insisting on specialty pharmacies, may be instead:</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200" dirty="0">
                <a:effectLst/>
                <a:latin typeface="Aptos" panose="020B0004020202020204" pitchFamily="34" charset="0"/>
                <a:ea typeface="Times New Roman" panose="02020603050405020304" pitchFamily="18" charset="0"/>
                <a:cs typeface="Aptos" panose="020B0004020202020204" pitchFamily="34" charset="0"/>
              </a:rPr>
              <a:t>lowering adherence</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200" dirty="0">
                <a:effectLst/>
                <a:latin typeface="Aptos" panose="020B0004020202020204" pitchFamily="34" charset="0"/>
                <a:ea typeface="Times New Roman" panose="02020603050405020304" pitchFamily="18" charset="0"/>
                <a:cs typeface="Aptos" panose="020B0004020202020204" pitchFamily="34" charset="0"/>
              </a:rPr>
              <a:t>decreasing ease of starting</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200" dirty="0">
                <a:effectLst/>
                <a:latin typeface="Aptos" panose="020B0004020202020204" pitchFamily="34" charset="0"/>
                <a:ea typeface="Times New Roman" panose="02020603050405020304" pitchFamily="18" charset="0"/>
                <a:cs typeface="Aptos" panose="020B0004020202020204" pitchFamily="34" charset="0"/>
              </a:rPr>
              <a:t>increasing barriers to care</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200" dirty="0">
                <a:effectLst/>
                <a:latin typeface="Aptos" panose="020B0004020202020204" pitchFamily="34" charset="0"/>
                <a:ea typeface="Times New Roman" panose="02020603050405020304" pitchFamily="18" charset="0"/>
                <a:cs typeface="Aptos" panose="020B0004020202020204" pitchFamily="34" charset="0"/>
              </a:rPr>
              <a:t>increasing wasted and unused doses</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200" dirty="0">
                <a:effectLst/>
                <a:latin typeface="Aptos" panose="020B0004020202020204" pitchFamily="34" charset="0"/>
                <a:ea typeface="Times New Roman" panose="02020603050405020304" pitchFamily="18" charset="0"/>
                <a:cs typeface="Aptos" panose="020B0004020202020204" pitchFamily="34" charset="0"/>
              </a:rPr>
              <a:t>missing a chance to provide structural incentives for health centers to increase the uptake of this intervention.</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200" dirty="0">
                <a:effectLst/>
                <a:latin typeface="Aptos" panose="020B0004020202020204" pitchFamily="34" charset="0"/>
                <a:ea typeface="Times New Roman" panose="02020603050405020304" pitchFamily="18" charset="0"/>
                <a:cs typeface="Aptos" panose="020B0004020202020204" pitchFamily="34" charset="0"/>
              </a:rPr>
              <a:t> </a:t>
            </a:r>
          </a:p>
          <a:p>
            <a:pPr marL="0" marR="0"/>
            <a:r>
              <a:rPr lang="en-US" sz="1200" dirty="0">
                <a:solidFill>
                  <a:srgbClr val="1F497D"/>
                </a:solidFill>
                <a:effectLst/>
                <a:latin typeface="Calibri" panose="020F0502020204030204" pitchFamily="34" charset="0"/>
                <a:ea typeface="Aptos" panose="020B0004020202020204" pitchFamily="34" charset="0"/>
              </a:rPr>
              <a:t>but immediate treatment with BUP may keep heavy utilizers out of the ED, which is the purpose of all these health homes and CP programs. </a:t>
            </a:r>
          </a:p>
          <a:p>
            <a:pPr marL="0" marR="0"/>
            <a:endParaRPr lang="en-US" sz="1200" dirty="0">
              <a:solidFill>
                <a:srgbClr val="1F497D"/>
              </a:solidFill>
              <a:effectLst/>
              <a:latin typeface="Calibri" panose="020F0502020204030204" pitchFamily="34" charset="0"/>
            </a:endParaRPr>
          </a:p>
          <a:p>
            <a:pPr marL="0" indent="0">
              <a:buNone/>
            </a:pPr>
            <a:r>
              <a:rPr lang="en-US" sz="1200" b="1" kern="0" dirty="0">
                <a:solidFill>
                  <a:srgbClr val="FFFFFF"/>
                </a:solidFill>
                <a:effectLst/>
                <a:latin typeface="Aparajita" panose="02020603050405020304" pitchFamily="18" charset="0"/>
                <a:ea typeface="Times New Roman" panose="02020603050405020304" pitchFamily="18" charset="0"/>
                <a:cs typeface="Times New Roman" panose="02020603050405020304" pitchFamily="18" charset="0"/>
              </a:rPr>
              <a:t>Preliminary results suggest that it behooves our patients to have within-ACO insurance products as it allows for greater ease of access to XR BUP via buy and bill revenue stream, and less delays in patient care. We anticipate that ease of use and overall profit of 340b pricing will outweigh profit procured from patient-supplied dosing.</a:t>
            </a:r>
          </a:p>
          <a:p>
            <a:pPr marL="0" indent="0">
              <a:buNone/>
            </a:pPr>
            <a:endParaRPr lang="en-US" sz="1200" b="1" kern="0" dirty="0">
              <a:solidFill>
                <a:srgbClr val="FFFFFF"/>
              </a:solidFill>
              <a:latin typeface="Aparajita" panose="02020603050405020304" pitchFamily="18" charset="0"/>
              <a:ea typeface="Aptos" panose="020B0004020202020204" pitchFamily="34" charset="0"/>
              <a:cs typeface="Times New Roman" panose="02020603050405020304" pitchFamily="18" charset="0"/>
            </a:endParaRPr>
          </a:p>
          <a:p>
            <a:pPr marL="0" indent="0">
              <a:buNone/>
            </a:pPr>
            <a:r>
              <a:rPr lang="en-US" sz="1200" b="1" kern="0" dirty="0">
                <a:solidFill>
                  <a:srgbClr val="FFFFFF"/>
                </a:solidFill>
                <a:effectLst/>
                <a:latin typeface="Aparajita" panose="02020603050405020304" pitchFamily="18" charset="0"/>
                <a:ea typeface="Aptos" panose="020B0004020202020204" pitchFamily="34" charset="0"/>
                <a:cs typeface="Times New Roman" panose="02020603050405020304" pitchFamily="18" charset="0"/>
              </a:rPr>
              <a:t>Further research is indicated to continue to identify why there is such a significant disparity in use of XR-BUP </a:t>
            </a:r>
            <a:r>
              <a:rPr lang="en-US" sz="1200" b="1" kern="0" dirty="0">
                <a:solidFill>
                  <a:srgbClr val="FFFFFF"/>
                </a:solidFill>
                <a:latin typeface="Aparajita" panose="02020603050405020304" pitchFamily="18" charset="0"/>
                <a:ea typeface="Aptos" panose="020B0004020202020204" pitchFamily="34" charset="0"/>
                <a:cs typeface="Times New Roman" panose="02020603050405020304" pitchFamily="18" charset="0"/>
              </a:rPr>
              <a:t>for our patients of color. </a:t>
            </a:r>
          </a:p>
          <a:p>
            <a:pPr marL="0" indent="0">
              <a:buNone/>
            </a:pPr>
            <a:endParaRPr lang="en-US" sz="1200" b="1" kern="0" dirty="0">
              <a:solidFill>
                <a:srgbClr val="FFFFFF"/>
              </a:solidFill>
              <a:effectLst/>
              <a:latin typeface="Aparajita" panose="02020603050405020304" pitchFamily="18" charset="0"/>
              <a:ea typeface="Aptos" panose="020B0004020202020204" pitchFamily="34" charset="0"/>
              <a:cs typeface="Times New Roman" panose="02020603050405020304" pitchFamily="18" charset="0"/>
            </a:endParaRPr>
          </a:p>
          <a:p>
            <a:pPr marL="0" indent="0">
              <a:buNone/>
            </a:pPr>
            <a:r>
              <a:rPr lang="en-US" sz="1200" b="1" kern="0" dirty="0">
                <a:solidFill>
                  <a:srgbClr val="FFFFFF"/>
                </a:solidFill>
                <a:latin typeface="Aparajita" panose="02020603050405020304" pitchFamily="18" charset="0"/>
                <a:ea typeface="Aptos" panose="020B0004020202020204" pitchFamily="34" charset="0"/>
                <a:cs typeface="Times New Roman" panose="02020603050405020304" pitchFamily="18" charset="0"/>
              </a:rPr>
              <a:t>Information such as what was shared today is encouraged to be shared with insurance companies, stakeholders, and advocates. Our patients deserve access to life-saving medication in real time, and without excessive burden on clinic staff to organize. </a:t>
            </a:r>
            <a:endParaRPr lang="en-US" sz="12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endParaRPr lang="en-US" sz="1200" b="1" dirty="0">
              <a:solidFill>
                <a:srgbClr val="FFFFFF"/>
              </a:solidFill>
            </a:endParaRPr>
          </a:p>
          <a:p>
            <a:pPr marL="0" marR="0"/>
            <a:endParaRPr lang="en-US" dirty="0"/>
          </a:p>
        </p:txBody>
      </p:sp>
      <p:sp>
        <p:nvSpPr>
          <p:cNvPr id="4" name="Slide Number Placeholder 3"/>
          <p:cNvSpPr>
            <a:spLocks noGrp="1"/>
          </p:cNvSpPr>
          <p:nvPr>
            <p:ph type="sldNum" sz="quarter" idx="5"/>
          </p:nvPr>
        </p:nvSpPr>
        <p:spPr/>
        <p:txBody>
          <a:bodyPr/>
          <a:lstStyle/>
          <a:p>
            <a:fld id="{9F5C3A81-D565-427C-BA4C-EFF4CDAEAE9A}" type="slidenum">
              <a:rPr lang="en-US" smtClean="0"/>
              <a:t>14</a:t>
            </a:fld>
            <a:endParaRPr lang="en-US"/>
          </a:p>
        </p:txBody>
      </p:sp>
    </p:spTree>
    <p:extLst>
      <p:ext uri="{BB962C8B-B14F-4D97-AF65-F5344CB8AC3E}">
        <p14:creationId xmlns:p14="http://schemas.microsoft.com/office/powerpoint/2010/main" val="2082231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5C3A81-D565-427C-BA4C-EFF4CDAEAE9A}" type="slidenum">
              <a:rPr lang="en-US" smtClean="0"/>
              <a:t>15</a:t>
            </a:fld>
            <a:endParaRPr lang="en-US"/>
          </a:p>
        </p:txBody>
      </p:sp>
    </p:spTree>
    <p:extLst>
      <p:ext uri="{BB962C8B-B14F-4D97-AF65-F5344CB8AC3E}">
        <p14:creationId xmlns:p14="http://schemas.microsoft.com/office/powerpoint/2010/main" val="57584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5C3A81-D565-427C-BA4C-EFF4CDAEAE9A}" type="slidenum">
              <a:rPr lang="en-US" smtClean="0"/>
              <a:t>2</a:t>
            </a:fld>
            <a:endParaRPr lang="en-US"/>
          </a:p>
        </p:txBody>
      </p:sp>
    </p:spTree>
    <p:extLst>
      <p:ext uri="{BB962C8B-B14F-4D97-AF65-F5344CB8AC3E}">
        <p14:creationId xmlns:p14="http://schemas.microsoft.com/office/powerpoint/2010/main" val="2731232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Federally Qualified Community Health Center with several locations throughout Boston, Healthcare for the Homeless Program</a:t>
            </a:r>
          </a:p>
          <a:p>
            <a:endParaRPr lang="en-US" dirty="0"/>
          </a:p>
          <a:p>
            <a:r>
              <a:rPr lang="en-US" dirty="0"/>
              <a:t>We work with two billing streams, buy and bill, and patient supplied. With buy and bill we can order “blank” (no name) doses that stay in stock in our fridge, and at the time of a visit the medication can be taken out of the fridge and administered to a patient. With patient supplied doses, the dose must be ordered specifically for that individual patient and delivered via specialty pharmacy. Which specialty pharmacy depends on which pharmacy that patients specific insurance plan is contracted with. </a:t>
            </a:r>
          </a:p>
        </p:txBody>
      </p:sp>
      <p:sp>
        <p:nvSpPr>
          <p:cNvPr id="4" name="Slide Number Placeholder 3"/>
          <p:cNvSpPr>
            <a:spLocks noGrp="1"/>
          </p:cNvSpPr>
          <p:nvPr>
            <p:ph type="sldNum" sz="quarter" idx="5"/>
          </p:nvPr>
        </p:nvSpPr>
        <p:spPr/>
        <p:txBody>
          <a:bodyPr/>
          <a:lstStyle/>
          <a:p>
            <a:fld id="{9F5C3A81-D565-427C-BA4C-EFF4CDAEAE9A}" type="slidenum">
              <a:rPr lang="en-US" smtClean="0"/>
              <a:t>3</a:t>
            </a:fld>
            <a:endParaRPr lang="en-US"/>
          </a:p>
        </p:txBody>
      </p:sp>
    </p:spTree>
    <p:extLst>
      <p:ext uri="{BB962C8B-B14F-4D97-AF65-F5344CB8AC3E}">
        <p14:creationId xmlns:p14="http://schemas.microsoft.com/office/powerpoint/2010/main" val="359686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Research on our department conducted by Danielle Fine in a “retrospective cohort study of all adults (age ≥18 years) who had at least 1 OBAT program encounter at the Boston Health Care for the Homeless Program (BHCHP) from January 1, 2008, to December 31,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BIGGEST takeaway- - “Past-month office-based addiction treatment attendance was associated with a 66% reduction in mortality risk.”</a:t>
            </a:r>
          </a:p>
          <a:p>
            <a:endParaRPr lang="en-US" dirty="0"/>
          </a:p>
          <a:p>
            <a:r>
              <a:rPr lang="en-US" dirty="0"/>
              <a:t>We’ve ben curious if patients on </a:t>
            </a:r>
            <a:r>
              <a:rPr lang="en-US" dirty="0" err="1"/>
              <a:t>sublocade</a:t>
            </a:r>
            <a:r>
              <a:rPr lang="en-US" dirty="0"/>
              <a:t> have improved retention in our program, and thus, reduced mortality risk. This presentation represents the beginning steps into that investigation. </a:t>
            </a:r>
          </a:p>
        </p:txBody>
      </p:sp>
      <p:sp>
        <p:nvSpPr>
          <p:cNvPr id="4" name="Slide Number Placeholder 3"/>
          <p:cNvSpPr>
            <a:spLocks noGrp="1"/>
          </p:cNvSpPr>
          <p:nvPr>
            <p:ph type="sldNum" sz="quarter" idx="5"/>
          </p:nvPr>
        </p:nvSpPr>
        <p:spPr/>
        <p:txBody>
          <a:bodyPr/>
          <a:lstStyle/>
          <a:p>
            <a:fld id="{9C35BF7D-0960-45BC-8596-907515D906B5}" type="slidenum">
              <a:rPr lang="en-US" smtClean="0"/>
              <a:t>4</a:t>
            </a:fld>
            <a:endParaRPr lang="en-US"/>
          </a:p>
        </p:txBody>
      </p:sp>
    </p:spTree>
    <p:extLst>
      <p:ext uri="{BB962C8B-B14F-4D97-AF65-F5344CB8AC3E}">
        <p14:creationId xmlns:p14="http://schemas.microsoft.com/office/powerpoint/2010/main" val="802102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chemeClr val="tx1">
                    <a:alpha val="80000"/>
                  </a:schemeClr>
                </a:solidFill>
                <a:latin typeface="Aparajita" panose="02020603050405020304" pitchFamily="18" charset="0"/>
                <a:cs typeface="Aparajita" panose="02020603050405020304" pitchFamily="18" charset="0"/>
              </a:rPr>
              <a:t>As of 10/1/2024 : </a:t>
            </a:r>
          </a:p>
          <a:p>
            <a:r>
              <a:rPr lang="en-US" sz="1200" dirty="0">
                <a:solidFill>
                  <a:schemeClr val="tx1">
                    <a:alpha val="80000"/>
                  </a:schemeClr>
                </a:solidFill>
                <a:latin typeface="Aparajita" panose="02020603050405020304" pitchFamily="18" charset="0"/>
                <a:cs typeface="Aparajita" panose="02020603050405020304" pitchFamily="18" charset="0"/>
              </a:rPr>
              <a:t>138 clients have received at least one </a:t>
            </a:r>
            <a:r>
              <a:rPr lang="en-US" sz="1200" dirty="0" err="1">
                <a:solidFill>
                  <a:schemeClr val="tx1">
                    <a:alpha val="80000"/>
                  </a:schemeClr>
                </a:solidFill>
                <a:latin typeface="Aparajita" panose="02020603050405020304" pitchFamily="18" charset="0"/>
                <a:cs typeface="Aparajita" panose="02020603050405020304" pitchFamily="18" charset="0"/>
              </a:rPr>
              <a:t>sublocade</a:t>
            </a:r>
            <a:r>
              <a:rPr lang="en-US" sz="1200" dirty="0">
                <a:solidFill>
                  <a:schemeClr val="tx1">
                    <a:alpha val="80000"/>
                  </a:schemeClr>
                </a:solidFill>
                <a:latin typeface="Aparajita" panose="02020603050405020304" pitchFamily="18" charset="0"/>
                <a:cs typeface="Aparajita" panose="02020603050405020304" pitchFamily="18" charset="0"/>
              </a:rPr>
              <a:t> injection in the past 4 months </a:t>
            </a:r>
          </a:p>
          <a:p>
            <a:pPr marL="0" indent="0">
              <a:buNone/>
            </a:pPr>
            <a:r>
              <a:rPr lang="en-US" sz="1200" u="sng" dirty="0">
                <a:solidFill>
                  <a:schemeClr val="tx1">
                    <a:alpha val="80000"/>
                  </a:schemeClr>
                </a:solidFill>
                <a:latin typeface="Aparajita" panose="02020603050405020304" pitchFamily="18" charset="0"/>
                <a:cs typeface="Aparajita" panose="02020603050405020304" pitchFamily="18" charset="0"/>
              </a:rPr>
              <a:t>       +240 inactive clients </a:t>
            </a:r>
          </a:p>
          <a:p>
            <a:pPr marL="0" indent="0">
              <a:buNone/>
            </a:pPr>
            <a:r>
              <a:rPr lang="en-US" sz="1200" dirty="0">
                <a:solidFill>
                  <a:schemeClr val="tx1">
                    <a:alpha val="80000"/>
                  </a:schemeClr>
                </a:solidFill>
                <a:latin typeface="Aparajita" panose="02020603050405020304" pitchFamily="18" charset="0"/>
                <a:cs typeface="Aparajita" panose="02020603050405020304" pitchFamily="18" charset="0"/>
              </a:rPr>
              <a:t>      = 378 total clients served </a:t>
            </a:r>
          </a:p>
          <a:p>
            <a:pPr marL="0" indent="0">
              <a:buNone/>
            </a:pPr>
            <a:endParaRPr lang="en-US" sz="1200" dirty="0">
              <a:solidFill>
                <a:schemeClr val="tx1">
                  <a:alpha val="80000"/>
                </a:schemeClr>
              </a:solidFill>
              <a:latin typeface="Aparajita" panose="02020603050405020304" pitchFamily="18" charset="0"/>
              <a:cs typeface="Aparajita" panose="02020603050405020304" pitchFamily="18" charset="0"/>
            </a:endParaRPr>
          </a:p>
          <a:p>
            <a:r>
              <a:rPr lang="en-US" sz="1200" dirty="0">
                <a:solidFill>
                  <a:schemeClr val="tx1">
                    <a:alpha val="80000"/>
                  </a:schemeClr>
                </a:solidFill>
                <a:latin typeface="Aparajita" panose="02020603050405020304" pitchFamily="18" charset="0"/>
                <a:cs typeface="Aparajita" panose="02020603050405020304" pitchFamily="18" charset="0"/>
              </a:rPr>
              <a:t>Over 2800 injections since our start in 2020 </a:t>
            </a:r>
          </a:p>
          <a:p>
            <a:r>
              <a:rPr lang="en-US" sz="1200" dirty="0" err="1">
                <a:solidFill>
                  <a:schemeClr val="tx1">
                    <a:alpha val="80000"/>
                  </a:schemeClr>
                </a:solidFill>
                <a:latin typeface="Aparajita" panose="02020603050405020304" pitchFamily="18" charset="0"/>
                <a:cs typeface="Aparajita" panose="02020603050405020304" pitchFamily="18" charset="0"/>
              </a:rPr>
              <a:t>Sublocade</a:t>
            </a:r>
            <a:r>
              <a:rPr lang="en-US" sz="1200" dirty="0">
                <a:solidFill>
                  <a:schemeClr val="tx1">
                    <a:alpha val="80000"/>
                  </a:schemeClr>
                </a:solidFill>
                <a:latin typeface="Aparajita" panose="02020603050405020304" pitchFamily="18" charset="0"/>
                <a:cs typeface="Aparajita" panose="02020603050405020304" pitchFamily="18" charset="0"/>
              </a:rPr>
              <a:t> administered at Main outpatient clinic, Medical respite, MGH Street team clinic. St. Francis House clinic, NECHV clinic </a:t>
            </a:r>
          </a:p>
          <a:p>
            <a:endParaRPr lang="en-US" dirty="0"/>
          </a:p>
        </p:txBody>
      </p:sp>
      <p:sp>
        <p:nvSpPr>
          <p:cNvPr id="4" name="Slide Number Placeholder 3"/>
          <p:cNvSpPr>
            <a:spLocks noGrp="1"/>
          </p:cNvSpPr>
          <p:nvPr>
            <p:ph type="sldNum" sz="quarter" idx="5"/>
          </p:nvPr>
        </p:nvSpPr>
        <p:spPr/>
        <p:txBody>
          <a:bodyPr/>
          <a:lstStyle/>
          <a:p>
            <a:fld id="{9F5C3A81-D565-427C-BA4C-EFF4CDAEAE9A}" type="slidenum">
              <a:rPr lang="en-US" smtClean="0"/>
              <a:t>5</a:t>
            </a:fld>
            <a:endParaRPr lang="en-US"/>
          </a:p>
        </p:txBody>
      </p:sp>
    </p:spTree>
    <p:extLst>
      <p:ext uri="{BB962C8B-B14F-4D97-AF65-F5344CB8AC3E}">
        <p14:creationId xmlns:p14="http://schemas.microsoft.com/office/powerpoint/2010/main" val="43214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1/30/2020 TO 1/27/2023. Many more patients have been added to the program since our cutoff date. We’d love to further this research with our growing cohort. It would be interesting to also compare these demographic numbers to that of our OBAT clinic, and our organization as a whole.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 Fine et al study, efforts have been made to identify how our program can better serve patients of color, especially Black patients. We have created new outreach positions specifically to address this need in our community. We look forward to seeing if our demographic spread may shift in a few years due to these efforts. </a:t>
            </a:r>
          </a:p>
          <a:p>
            <a:endParaRPr lang="en-US" dirty="0"/>
          </a:p>
        </p:txBody>
      </p:sp>
      <p:sp>
        <p:nvSpPr>
          <p:cNvPr id="4" name="Slide Number Placeholder 3"/>
          <p:cNvSpPr>
            <a:spLocks noGrp="1"/>
          </p:cNvSpPr>
          <p:nvPr>
            <p:ph type="sldNum" sz="quarter" idx="5"/>
          </p:nvPr>
        </p:nvSpPr>
        <p:spPr/>
        <p:txBody>
          <a:bodyPr/>
          <a:lstStyle/>
          <a:p>
            <a:fld id="{9F5C3A81-D565-427C-BA4C-EFF4CDAEAE9A}" type="slidenum">
              <a:rPr lang="en-US" smtClean="0"/>
              <a:t>6</a:t>
            </a:fld>
            <a:endParaRPr lang="en-US"/>
          </a:p>
        </p:txBody>
      </p:sp>
    </p:spTree>
    <p:extLst>
      <p:ext uri="{BB962C8B-B14F-4D97-AF65-F5344CB8AC3E}">
        <p14:creationId xmlns:p14="http://schemas.microsoft.com/office/powerpoint/2010/main" val="4258166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100" dirty="0">
                <a:solidFill>
                  <a:schemeClr val="tx1">
                    <a:alpha val="80000"/>
                  </a:schemeClr>
                </a:solidFill>
                <a:effectLst/>
                <a:latin typeface="Aparajita" panose="02020603050405020304" pitchFamily="18" charset="0"/>
                <a:ea typeface="Aptos" panose="020B0004020202020204" pitchFamily="34" charset="0"/>
                <a:cs typeface="Times New Roman" panose="02020603050405020304" pitchFamily="18" charset="0"/>
              </a:rPr>
              <a:t>Our aim was to investigate if a client’s insurance status, which determines the XR BUP revenue stream, has a measurable effect on overall revenue for the program as well as a patient’s ability to receive their XR BUP doses in a timely manner that promotes safety and best care practices. </a:t>
            </a:r>
            <a:endParaRPr lang="en-US" kern="100" dirty="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F5C3A81-D565-427C-BA4C-EFF4CDAEAE9A}" type="slidenum">
              <a:rPr lang="en-US" smtClean="0"/>
              <a:t>7</a:t>
            </a:fld>
            <a:endParaRPr lang="en-US"/>
          </a:p>
        </p:txBody>
      </p:sp>
    </p:spTree>
    <p:extLst>
      <p:ext uri="{BB962C8B-B14F-4D97-AF65-F5344CB8AC3E}">
        <p14:creationId xmlns:p14="http://schemas.microsoft.com/office/powerpoint/2010/main" val="388715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0" dirty="0">
                <a:solidFill>
                  <a:srgbClr val="FFFFFF"/>
                </a:solidFill>
                <a:effectLst/>
                <a:latin typeface="Aparajita" panose="02020603050405020304" pitchFamily="18" charset="0"/>
                <a:ea typeface="Times New Roman" panose="02020603050405020304" pitchFamily="18" charset="0"/>
                <a:cs typeface="Times New Roman" panose="02020603050405020304" pitchFamily="18" charset="0"/>
              </a:rPr>
              <a:t>This research includes:</a:t>
            </a:r>
          </a:p>
          <a:p>
            <a:r>
              <a:rPr lang="en-US" sz="1200" kern="0" dirty="0">
                <a:solidFill>
                  <a:srgbClr val="FFFFFF"/>
                </a:solidFill>
                <a:effectLst/>
                <a:latin typeface="Aparajita" panose="02020603050405020304" pitchFamily="18" charset="0"/>
                <a:ea typeface="Times New Roman" panose="02020603050405020304" pitchFamily="18" charset="0"/>
                <a:cs typeface="Times New Roman" panose="02020603050405020304" pitchFamily="18" charset="0"/>
              </a:rPr>
              <a:t> a retrospective review of reverse-distributed doses of XR BUP</a:t>
            </a:r>
            <a:endParaRPr lang="en-US" sz="1200" kern="0" dirty="0">
              <a:solidFill>
                <a:srgbClr val="FFFFFF"/>
              </a:solidFill>
              <a:latin typeface="Aparajita" panose="02020603050405020304" pitchFamily="18" charset="0"/>
              <a:ea typeface="Times New Roman" panose="02020603050405020304" pitchFamily="18" charset="0"/>
              <a:cs typeface="Times New Roman" panose="02020603050405020304" pitchFamily="18" charset="0"/>
            </a:endParaRPr>
          </a:p>
          <a:p>
            <a:r>
              <a:rPr lang="en-US" sz="1200" kern="0" dirty="0">
                <a:solidFill>
                  <a:srgbClr val="FFFFFF"/>
                </a:solidFill>
                <a:effectLst/>
                <a:latin typeface="Aparajita" panose="02020603050405020304" pitchFamily="18" charset="0"/>
                <a:ea typeface="Times New Roman" panose="02020603050405020304" pitchFamily="18" charset="0"/>
                <a:cs typeface="Times New Roman" panose="02020603050405020304" pitchFamily="18" charset="0"/>
              </a:rPr>
              <a:t>profit margin reports from our billing team that include 340b revenue</a:t>
            </a:r>
            <a:endParaRPr lang="en-US" sz="1200" kern="0" dirty="0">
              <a:solidFill>
                <a:srgbClr val="FFFFFF"/>
              </a:solidFill>
              <a:latin typeface="Aparajita" panose="02020603050405020304" pitchFamily="18" charset="0"/>
              <a:ea typeface="Times New Roman" panose="02020603050405020304" pitchFamily="18" charset="0"/>
              <a:cs typeface="Times New Roman" panose="02020603050405020304" pitchFamily="18" charset="0"/>
            </a:endParaRPr>
          </a:p>
          <a:p>
            <a:r>
              <a:rPr lang="en-US" sz="1200" kern="0" dirty="0">
                <a:solidFill>
                  <a:srgbClr val="FFFFFF"/>
                </a:solidFill>
                <a:effectLst/>
                <a:latin typeface="Aparajita" panose="02020603050405020304" pitchFamily="18" charset="0"/>
                <a:ea typeface="Times New Roman" panose="02020603050405020304" pitchFamily="18" charset="0"/>
                <a:cs typeface="Times New Roman" panose="02020603050405020304" pitchFamily="18" charset="0"/>
              </a:rPr>
              <a:t>distribution patterns for patients insurance plans</a:t>
            </a:r>
          </a:p>
          <a:p>
            <a:r>
              <a:rPr lang="en-US" sz="1200" kern="0" dirty="0">
                <a:solidFill>
                  <a:srgbClr val="FFFFFF"/>
                </a:solidFill>
                <a:effectLst/>
                <a:latin typeface="Aparajita" panose="02020603050405020304" pitchFamily="18" charset="0"/>
                <a:ea typeface="Times New Roman" panose="02020603050405020304" pitchFamily="18" charset="0"/>
                <a:cs typeface="Times New Roman" panose="02020603050405020304" pitchFamily="18" charset="0"/>
              </a:rPr>
              <a:t>collection of supported clinical and financial benefits of same day “buy and bill” administration in comparison to benefits and risks associated with specialty pharmacy supplied doses. </a:t>
            </a:r>
            <a:endParaRPr lang="en-US" sz="12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F5C3A81-D565-427C-BA4C-EFF4CDAEAE9A}" type="slidenum">
              <a:rPr lang="en-US" smtClean="0"/>
              <a:t>8</a:t>
            </a:fld>
            <a:endParaRPr lang="en-US"/>
          </a:p>
        </p:txBody>
      </p:sp>
    </p:spTree>
    <p:extLst>
      <p:ext uri="{BB962C8B-B14F-4D97-AF65-F5344CB8AC3E}">
        <p14:creationId xmlns:p14="http://schemas.microsoft.com/office/powerpoint/2010/main" val="2859667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0A191-A236-00DA-2E1A-60F2DAD80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A16B0F-C542-4F92-4416-D4CD7EEA7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472F29-FDEC-D8A2-0A80-812F7719F26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Aparajita" panose="02020603050405020304" pitchFamily="18" charset="0"/>
                <a:ea typeface="Aptos" panose="020B0004020202020204" pitchFamily="34" charset="0"/>
                <a:cs typeface="Times New Roman" panose="02020603050405020304" pitchFamily="18" charset="0"/>
              </a:rPr>
              <a:t>Time is a huge barrier with patient supplied doses, with our closest partner, Cornerstone Health Solutions, we can sometimes get patient-supplied doses in as little as 4 days, but typically it takes at least 7 days for a dose to be ordered, processed, and delivered.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Aparajita" panose="02020603050405020304" pitchFamily="18" charset="0"/>
                <a:ea typeface="Aptos" panose="020B0004020202020204" pitchFamily="34" charset="0"/>
                <a:cs typeface="Times New Roman" panose="02020603050405020304" pitchFamily="18" charset="0"/>
              </a:rPr>
              <a:t>Some specialty pharmacies including CVS Specialty and </a:t>
            </a:r>
            <a:r>
              <a:rPr lang="en-US" sz="1200" kern="0" dirty="0" err="1">
                <a:effectLst/>
                <a:latin typeface="Aparajita" panose="02020603050405020304" pitchFamily="18" charset="0"/>
                <a:ea typeface="Aptos" panose="020B0004020202020204" pitchFamily="34" charset="0"/>
                <a:cs typeface="Times New Roman" panose="02020603050405020304" pitchFamily="18" charset="0"/>
              </a:rPr>
              <a:t>Accredo</a:t>
            </a:r>
            <a:r>
              <a:rPr lang="en-US" sz="1200" kern="0" dirty="0">
                <a:effectLst/>
                <a:latin typeface="Aparajita" panose="02020603050405020304" pitchFamily="18" charset="0"/>
                <a:ea typeface="Aptos" panose="020B0004020202020204" pitchFamily="34" charset="0"/>
                <a:cs typeface="Times New Roman" panose="02020603050405020304" pitchFamily="18" charset="0"/>
              </a:rPr>
              <a:t> require to speak directly with patient in order to obtain consent for OBAT office to manage </a:t>
            </a:r>
            <a:r>
              <a:rPr lang="en-US" sz="1200" kern="0" dirty="0" err="1">
                <a:effectLst/>
                <a:latin typeface="Aparajita" panose="02020603050405020304" pitchFamily="18" charset="0"/>
                <a:ea typeface="Aptos" panose="020B0004020202020204" pitchFamily="34" charset="0"/>
                <a:cs typeface="Times New Roman" panose="02020603050405020304" pitchFamily="18" charset="0"/>
              </a:rPr>
              <a:t>sublocade</a:t>
            </a:r>
            <a:r>
              <a:rPr lang="en-US" sz="1200" kern="0" dirty="0">
                <a:effectLst/>
                <a:latin typeface="Aparajita" panose="02020603050405020304" pitchFamily="18" charset="0"/>
                <a:ea typeface="Aptos" panose="020B0004020202020204" pitchFamily="34" charset="0"/>
                <a:cs typeface="Times New Roman" panose="02020603050405020304" pitchFamily="18" charset="0"/>
              </a:rPr>
              <a:t> prescription and set up an account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Aparajita" panose="02020603050405020304" pitchFamily="18" charset="0"/>
                <a:ea typeface="Aptos" panose="020B0004020202020204" pitchFamily="34" charset="0"/>
                <a:cs typeface="Times New Roman" panose="02020603050405020304" pitchFamily="18" charset="0"/>
              </a:rPr>
              <a:t>Many of our patients do not have reliable access to cell phones, and will not have medication delivered until this is done. Will sometimes have to return to clinic in order to call pharmacy directly to set up account and obtain consent.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effectLst/>
              <a:latin typeface="Aparajita"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Aparajita" panose="02020603050405020304" pitchFamily="18" charset="0"/>
                <a:ea typeface="Aptos" panose="020B0004020202020204" pitchFamily="34" charset="0"/>
                <a:cs typeface="Times New Roman" panose="02020603050405020304" pitchFamily="18" charset="0"/>
              </a:rPr>
              <a:t>We have experienced patients disconnecting from care, and even passing away, before they were able to receive their patient-supplied dose of XR BUP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Aparajita" panose="02020603050405020304" pitchFamily="18" charset="0"/>
                <a:ea typeface="Aptos" panose="020B0004020202020204" pitchFamily="34" charset="0"/>
                <a:cs typeface="Times New Roman" panose="02020603050405020304" pitchFamily="18" charset="0"/>
              </a:rPr>
              <a:t>The best time to administer </a:t>
            </a:r>
            <a:r>
              <a:rPr lang="en-US" sz="1200" kern="0" dirty="0" err="1">
                <a:effectLst/>
                <a:latin typeface="Aparajita" panose="02020603050405020304" pitchFamily="18" charset="0"/>
                <a:ea typeface="Aptos" panose="020B0004020202020204" pitchFamily="34" charset="0"/>
                <a:cs typeface="Times New Roman" panose="02020603050405020304" pitchFamily="18" charset="0"/>
              </a:rPr>
              <a:t>sublocade</a:t>
            </a:r>
            <a:r>
              <a:rPr lang="en-US" sz="1200" kern="0" dirty="0">
                <a:effectLst/>
                <a:latin typeface="Aparajita" panose="02020603050405020304" pitchFamily="18" charset="0"/>
                <a:ea typeface="Aptos" panose="020B0004020202020204" pitchFamily="34" charset="0"/>
                <a:cs typeface="Times New Roman" panose="02020603050405020304" pitchFamily="18" charset="0"/>
              </a:rPr>
              <a:t> is when the patient is ready for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effectLst/>
              <a:latin typeface="Aparajita"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Aparajita" panose="02020603050405020304" pitchFamily="18" charset="0"/>
                <a:ea typeface="Aptos" panose="020B0004020202020204" pitchFamily="34" charset="0"/>
                <a:cs typeface="Times New Roman" panose="02020603050405020304" pitchFamily="18" charset="0"/>
              </a:rPr>
              <a:t>A large majority of clients have within-ACO coverage, and are able to receive buy and bill doses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Aparajita" panose="02020603050405020304" pitchFamily="18" charset="0"/>
                <a:ea typeface="Aptos" panose="020B0004020202020204" pitchFamily="34" charset="0"/>
                <a:cs typeface="Times New Roman" panose="02020603050405020304" pitchFamily="18" charset="0"/>
              </a:rPr>
              <a:t>We are noting an increase trend in patients insurance getting shut off, or switched without patients knowledge.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effectLst/>
              <a:latin typeface="Aparajita"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alpha val="80000"/>
                  </a:schemeClr>
                </a:solidFill>
                <a:latin typeface="Aparajita" panose="02020603050405020304" pitchFamily="18" charset="0"/>
                <a:cs typeface="Aparajita" panose="02020603050405020304" pitchFamily="18" charset="0"/>
              </a:rPr>
              <a:t>We do not have a statistical mortality analysis, but </a:t>
            </a:r>
            <a:r>
              <a:rPr lang="en-US" dirty="0">
                <a:solidFill>
                  <a:srgbClr val="FF0000">
                    <a:alpha val="80000"/>
                  </a:srgbClr>
                </a:solidFill>
                <a:latin typeface="Aparajita" panose="02020603050405020304" pitchFamily="18" charset="0"/>
                <a:cs typeface="Aparajita" panose="02020603050405020304" pitchFamily="18" charset="0"/>
              </a:rPr>
              <a:t>at least one patient died from an overdose while waiting for their patient-supplied </a:t>
            </a:r>
            <a:r>
              <a:rPr lang="en-US" dirty="0" err="1">
                <a:solidFill>
                  <a:srgbClr val="FF0000">
                    <a:alpha val="80000"/>
                  </a:srgbClr>
                </a:solidFill>
                <a:latin typeface="Aparajita" panose="02020603050405020304" pitchFamily="18" charset="0"/>
                <a:cs typeface="Aparajita" panose="02020603050405020304" pitchFamily="18" charset="0"/>
              </a:rPr>
              <a:t>sublocade</a:t>
            </a:r>
            <a:r>
              <a:rPr lang="en-US" dirty="0">
                <a:solidFill>
                  <a:srgbClr val="FF0000">
                    <a:alpha val="80000"/>
                  </a:srgbClr>
                </a:solidFill>
                <a:latin typeface="Aparajita" panose="02020603050405020304" pitchFamily="18" charset="0"/>
                <a:cs typeface="Aparajita" panose="02020603050405020304" pitchFamily="18" charset="0"/>
              </a:rPr>
              <a:t> to deliver</a:t>
            </a:r>
            <a:endParaRPr lang="en-US" kern="0" dirty="0">
              <a:solidFill>
                <a:schemeClr val="tx1">
                  <a:alpha val="80000"/>
                </a:schemeClr>
              </a:solidFill>
              <a:latin typeface="Aparajita" panose="02020603050405020304" pitchFamily="18" charset="0"/>
              <a:ea typeface="Aptos" panose="020B0004020202020204" pitchFamily="34" charset="0"/>
              <a:cs typeface="Aparajita"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effectLst/>
              <a:latin typeface="Aparajita"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p:txBody>
      </p:sp>
      <p:sp>
        <p:nvSpPr>
          <p:cNvPr id="4" name="Slide Number Placeholder 3">
            <a:extLst>
              <a:ext uri="{FF2B5EF4-FFF2-40B4-BE49-F238E27FC236}">
                <a16:creationId xmlns:a16="http://schemas.microsoft.com/office/drawing/2014/main" id="{201AC9F2-2687-7E22-DC83-C47B37FD046A}"/>
              </a:ext>
            </a:extLst>
          </p:cNvPr>
          <p:cNvSpPr>
            <a:spLocks noGrp="1"/>
          </p:cNvSpPr>
          <p:nvPr>
            <p:ph type="sldNum" sz="quarter" idx="5"/>
          </p:nvPr>
        </p:nvSpPr>
        <p:spPr/>
        <p:txBody>
          <a:bodyPr/>
          <a:lstStyle/>
          <a:p>
            <a:fld id="{9F5C3A81-D565-427C-BA4C-EFF4CDAEAE9A}" type="slidenum">
              <a:rPr lang="en-US" smtClean="0"/>
              <a:t>9</a:t>
            </a:fld>
            <a:endParaRPr lang="en-US"/>
          </a:p>
        </p:txBody>
      </p:sp>
    </p:spTree>
    <p:extLst>
      <p:ext uri="{BB962C8B-B14F-4D97-AF65-F5344CB8AC3E}">
        <p14:creationId xmlns:p14="http://schemas.microsoft.com/office/powerpoint/2010/main" val="322288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DECA-A4A3-997F-CE89-FF230D1A21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B5F038-8196-647A-7D6C-14A7F975D3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58ED7A-4536-49F4-A6BB-1C7411524E00}"/>
              </a:ext>
            </a:extLst>
          </p:cNvPr>
          <p:cNvSpPr>
            <a:spLocks noGrp="1"/>
          </p:cNvSpPr>
          <p:nvPr>
            <p:ph type="dt" sz="half" idx="10"/>
          </p:nvPr>
        </p:nvSpPr>
        <p:spPr/>
        <p:txBody>
          <a:bodyPr/>
          <a:lstStyle/>
          <a:p>
            <a:fld id="{4828F807-3D9B-45A1-8BC6-1BCF7BAADD3A}" type="datetimeFigureOut">
              <a:rPr lang="en-US" smtClean="0"/>
              <a:t>11/15/2024</a:t>
            </a:fld>
            <a:endParaRPr lang="en-US"/>
          </a:p>
        </p:txBody>
      </p:sp>
      <p:sp>
        <p:nvSpPr>
          <p:cNvPr id="5" name="Footer Placeholder 4">
            <a:extLst>
              <a:ext uri="{FF2B5EF4-FFF2-40B4-BE49-F238E27FC236}">
                <a16:creationId xmlns:a16="http://schemas.microsoft.com/office/drawing/2014/main" id="{F4C074A4-6A9D-8793-E65D-1F09ED26E6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19C27-FB0C-9652-6226-C05A087A6F53}"/>
              </a:ext>
            </a:extLst>
          </p:cNvPr>
          <p:cNvSpPr>
            <a:spLocks noGrp="1"/>
          </p:cNvSpPr>
          <p:nvPr>
            <p:ph type="sldNum" sz="quarter" idx="12"/>
          </p:nvPr>
        </p:nvSpPr>
        <p:spPr/>
        <p:txBody>
          <a:bodyPr/>
          <a:lstStyle/>
          <a:p>
            <a:fld id="{C9704713-C0C3-46F8-964D-CB52E1BA12FB}" type="slidenum">
              <a:rPr lang="en-US" smtClean="0"/>
              <a:t>‹#›</a:t>
            </a:fld>
            <a:endParaRPr lang="en-US"/>
          </a:p>
        </p:txBody>
      </p:sp>
    </p:spTree>
    <p:extLst>
      <p:ext uri="{BB962C8B-B14F-4D97-AF65-F5344CB8AC3E}">
        <p14:creationId xmlns:p14="http://schemas.microsoft.com/office/powerpoint/2010/main" val="3272105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3698-DAA1-F2C9-2A68-56BC87B366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9F5A70-1BC5-4B40-E85A-45DBF2091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28416-B478-0CF3-FDA4-2684300725BE}"/>
              </a:ext>
            </a:extLst>
          </p:cNvPr>
          <p:cNvSpPr>
            <a:spLocks noGrp="1"/>
          </p:cNvSpPr>
          <p:nvPr>
            <p:ph type="dt" sz="half" idx="10"/>
          </p:nvPr>
        </p:nvSpPr>
        <p:spPr/>
        <p:txBody>
          <a:bodyPr/>
          <a:lstStyle/>
          <a:p>
            <a:fld id="{4828F807-3D9B-45A1-8BC6-1BCF7BAADD3A}" type="datetimeFigureOut">
              <a:rPr lang="en-US" smtClean="0"/>
              <a:t>11/15/2024</a:t>
            </a:fld>
            <a:endParaRPr lang="en-US"/>
          </a:p>
        </p:txBody>
      </p:sp>
      <p:sp>
        <p:nvSpPr>
          <p:cNvPr id="5" name="Footer Placeholder 4">
            <a:extLst>
              <a:ext uri="{FF2B5EF4-FFF2-40B4-BE49-F238E27FC236}">
                <a16:creationId xmlns:a16="http://schemas.microsoft.com/office/drawing/2014/main" id="{AC3B7231-EC8C-CA23-459C-3799FE17B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8977A-C1CE-8B25-5A05-23C21148F3AD}"/>
              </a:ext>
            </a:extLst>
          </p:cNvPr>
          <p:cNvSpPr>
            <a:spLocks noGrp="1"/>
          </p:cNvSpPr>
          <p:nvPr>
            <p:ph type="sldNum" sz="quarter" idx="12"/>
          </p:nvPr>
        </p:nvSpPr>
        <p:spPr/>
        <p:txBody>
          <a:bodyPr/>
          <a:lstStyle/>
          <a:p>
            <a:fld id="{C9704713-C0C3-46F8-964D-CB52E1BA12FB}" type="slidenum">
              <a:rPr lang="en-US" smtClean="0"/>
              <a:t>‹#›</a:t>
            </a:fld>
            <a:endParaRPr lang="en-US"/>
          </a:p>
        </p:txBody>
      </p:sp>
    </p:spTree>
    <p:extLst>
      <p:ext uri="{BB962C8B-B14F-4D97-AF65-F5344CB8AC3E}">
        <p14:creationId xmlns:p14="http://schemas.microsoft.com/office/powerpoint/2010/main" val="391929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29F669-47DB-9B7B-3331-DFB76DBE2B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912CA9-8116-C68D-00B7-089A158E5F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F9CD4-139E-A99B-3BB0-95E2451C3CE5}"/>
              </a:ext>
            </a:extLst>
          </p:cNvPr>
          <p:cNvSpPr>
            <a:spLocks noGrp="1"/>
          </p:cNvSpPr>
          <p:nvPr>
            <p:ph type="dt" sz="half" idx="10"/>
          </p:nvPr>
        </p:nvSpPr>
        <p:spPr/>
        <p:txBody>
          <a:bodyPr/>
          <a:lstStyle/>
          <a:p>
            <a:fld id="{4828F807-3D9B-45A1-8BC6-1BCF7BAADD3A}" type="datetimeFigureOut">
              <a:rPr lang="en-US" smtClean="0"/>
              <a:t>11/15/2024</a:t>
            </a:fld>
            <a:endParaRPr lang="en-US"/>
          </a:p>
        </p:txBody>
      </p:sp>
      <p:sp>
        <p:nvSpPr>
          <p:cNvPr id="5" name="Footer Placeholder 4">
            <a:extLst>
              <a:ext uri="{FF2B5EF4-FFF2-40B4-BE49-F238E27FC236}">
                <a16:creationId xmlns:a16="http://schemas.microsoft.com/office/drawing/2014/main" id="{EA24F38F-3489-D0E5-3D13-367A7254F8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6952D-7F43-FCBC-CD4E-D2C734BDCA46}"/>
              </a:ext>
            </a:extLst>
          </p:cNvPr>
          <p:cNvSpPr>
            <a:spLocks noGrp="1"/>
          </p:cNvSpPr>
          <p:nvPr>
            <p:ph type="sldNum" sz="quarter" idx="12"/>
          </p:nvPr>
        </p:nvSpPr>
        <p:spPr/>
        <p:txBody>
          <a:bodyPr/>
          <a:lstStyle/>
          <a:p>
            <a:fld id="{C9704713-C0C3-46F8-964D-CB52E1BA12FB}" type="slidenum">
              <a:rPr lang="en-US" smtClean="0"/>
              <a:t>‹#›</a:t>
            </a:fld>
            <a:endParaRPr lang="en-US"/>
          </a:p>
        </p:txBody>
      </p:sp>
    </p:spTree>
    <p:extLst>
      <p:ext uri="{BB962C8B-B14F-4D97-AF65-F5344CB8AC3E}">
        <p14:creationId xmlns:p14="http://schemas.microsoft.com/office/powerpoint/2010/main" val="86758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F50A-6C21-3101-50A6-BDACDA013B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84CF98-845C-F5AA-E499-330C79C2E4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812996-A4DB-C1A9-0B57-6FD2FE05AC4F}"/>
              </a:ext>
            </a:extLst>
          </p:cNvPr>
          <p:cNvSpPr>
            <a:spLocks noGrp="1"/>
          </p:cNvSpPr>
          <p:nvPr>
            <p:ph type="dt" sz="half" idx="10"/>
          </p:nvPr>
        </p:nvSpPr>
        <p:spPr/>
        <p:txBody>
          <a:bodyPr/>
          <a:lstStyle/>
          <a:p>
            <a:fld id="{4828F807-3D9B-45A1-8BC6-1BCF7BAADD3A}" type="datetimeFigureOut">
              <a:rPr lang="en-US" smtClean="0"/>
              <a:t>11/15/2024</a:t>
            </a:fld>
            <a:endParaRPr lang="en-US"/>
          </a:p>
        </p:txBody>
      </p:sp>
      <p:sp>
        <p:nvSpPr>
          <p:cNvPr id="5" name="Footer Placeholder 4">
            <a:extLst>
              <a:ext uri="{FF2B5EF4-FFF2-40B4-BE49-F238E27FC236}">
                <a16:creationId xmlns:a16="http://schemas.microsoft.com/office/drawing/2014/main" id="{1E88AB3F-2812-5388-9C20-14A884B9E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B7FB53-19C6-20F2-333A-6435D4673B40}"/>
              </a:ext>
            </a:extLst>
          </p:cNvPr>
          <p:cNvSpPr>
            <a:spLocks noGrp="1"/>
          </p:cNvSpPr>
          <p:nvPr>
            <p:ph type="sldNum" sz="quarter" idx="12"/>
          </p:nvPr>
        </p:nvSpPr>
        <p:spPr/>
        <p:txBody>
          <a:bodyPr/>
          <a:lstStyle/>
          <a:p>
            <a:fld id="{C9704713-C0C3-46F8-964D-CB52E1BA12FB}" type="slidenum">
              <a:rPr lang="en-US" smtClean="0"/>
              <a:t>‹#›</a:t>
            </a:fld>
            <a:endParaRPr lang="en-US"/>
          </a:p>
        </p:txBody>
      </p:sp>
    </p:spTree>
    <p:extLst>
      <p:ext uri="{BB962C8B-B14F-4D97-AF65-F5344CB8AC3E}">
        <p14:creationId xmlns:p14="http://schemas.microsoft.com/office/powerpoint/2010/main" val="387535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2BD1-10A9-67DB-807E-DE4F0059B6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51E125-4F50-7310-A40C-0FB0C50F02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9D699D-4DA7-8819-22A2-59B3A7037CEF}"/>
              </a:ext>
            </a:extLst>
          </p:cNvPr>
          <p:cNvSpPr>
            <a:spLocks noGrp="1"/>
          </p:cNvSpPr>
          <p:nvPr>
            <p:ph type="dt" sz="half" idx="10"/>
          </p:nvPr>
        </p:nvSpPr>
        <p:spPr/>
        <p:txBody>
          <a:bodyPr/>
          <a:lstStyle/>
          <a:p>
            <a:fld id="{4828F807-3D9B-45A1-8BC6-1BCF7BAADD3A}" type="datetimeFigureOut">
              <a:rPr lang="en-US" smtClean="0"/>
              <a:t>11/15/2024</a:t>
            </a:fld>
            <a:endParaRPr lang="en-US"/>
          </a:p>
        </p:txBody>
      </p:sp>
      <p:sp>
        <p:nvSpPr>
          <p:cNvPr id="5" name="Footer Placeholder 4">
            <a:extLst>
              <a:ext uri="{FF2B5EF4-FFF2-40B4-BE49-F238E27FC236}">
                <a16:creationId xmlns:a16="http://schemas.microsoft.com/office/drawing/2014/main" id="{7880120E-43EE-252F-75CE-0E25C765B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22E56-D0D4-AACE-81F0-2D68ED982390}"/>
              </a:ext>
            </a:extLst>
          </p:cNvPr>
          <p:cNvSpPr>
            <a:spLocks noGrp="1"/>
          </p:cNvSpPr>
          <p:nvPr>
            <p:ph type="sldNum" sz="quarter" idx="12"/>
          </p:nvPr>
        </p:nvSpPr>
        <p:spPr/>
        <p:txBody>
          <a:bodyPr/>
          <a:lstStyle/>
          <a:p>
            <a:fld id="{C9704713-C0C3-46F8-964D-CB52E1BA12FB}" type="slidenum">
              <a:rPr lang="en-US" smtClean="0"/>
              <a:t>‹#›</a:t>
            </a:fld>
            <a:endParaRPr lang="en-US"/>
          </a:p>
        </p:txBody>
      </p:sp>
    </p:spTree>
    <p:extLst>
      <p:ext uri="{BB962C8B-B14F-4D97-AF65-F5344CB8AC3E}">
        <p14:creationId xmlns:p14="http://schemas.microsoft.com/office/powerpoint/2010/main" val="861137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1BCAB-FED5-02B7-8704-B99A854DFC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4251F7-B452-1AA6-8E49-881FE1A87E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9DCE78-3651-4DD7-2546-0CDD59BC95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E9A843-1ED5-3303-8C85-0D057D18BEC3}"/>
              </a:ext>
            </a:extLst>
          </p:cNvPr>
          <p:cNvSpPr>
            <a:spLocks noGrp="1"/>
          </p:cNvSpPr>
          <p:nvPr>
            <p:ph type="dt" sz="half" idx="10"/>
          </p:nvPr>
        </p:nvSpPr>
        <p:spPr/>
        <p:txBody>
          <a:bodyPr/>
          <a:lstStyle/>
          <a:p>
            <a:fld id="{4828F807-3D9B-45A1-8BC6-1BCF7BAADD3A}" type="datetimeFigureOut">
              <a:rPr lang="en-US" smtClean="0"/>
              <a:t>11/15/2024</a:t>
            </a:fld>
            <a:endParaRPr lang="en-US"/>
          </a:p>
        </p:txBody>
      </p:sp>
      <p:sp>
        <p:nvSpPr>
          <p:cNvPr id="6" name="Footer Placeholder 5">
            <a:extLst>
              <a:ext uri="{FF2B5EF4-FFF2-40B4-BE49-F238E27FC236}">
                <a16:creationId xmlns:a16="http://schemas.microsoft.com/office/drawing/2014/main" id="{6C7BB6ED-3A5C-130E-65C8-84A204AD9B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23C02-6FAD-9EE0-57FD-089C8BE3CF9C}"/>
              </a:ext>
            </a:extLst>
          </p:cNvPr>
          <p:cNvSpPr>
            <a:spLocks noGrp="1"/>
          </p:cNvSpPr>
          <p:nvPr>
            <p:ph type="sldNum" sz="quarter" idx="12"/>
          </p:nvPr>
        </p:nvSpPr>
        <p:spPr/>
        <p:txBody>
          <a:bodyPr/>
          <a:lstStyle/>
          <a:p>
            <a:fld id="{C9704713-C0C3-46F8-964D-CB52E1BA12FB}" type="slidenum">
              <a:rPr lang="en-US" smtClean="0"/>
              <a:t>‹#›</a:t>
            </a:fld>
            <a:endParaRPr lang="en-US"/>
          </a:p>
        </p:txBody>
      </p:sp>
    </p:spTree>
    <p:extLst>
      <p:ext uri="{BB962C8B-B14F-4D97-AF65-F5344CB8AC3E}">
        <p14:creationId xmlns:p14="http://schemas.microsoft.com/office/powerpoint/2010/main" val="246608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8869-25DB-353A-3360-81D43BA6AC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C4D4E-14AF-4373-B150-A6E44C74B0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4F236D-43F1-3E94-2650-844D1E2D2D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2BFAE8-D430-CDAF-5320-DD3BDDD71F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64346B-FAA4-A319-D663-ADF98566B3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C262CB-8E29-3005-DAED-2F3BEDB2BE36}"/>
              </a:ext>
            </a:extLst>
          </p:cNvPr>
          <p:cNvSpPr>
            <a:spLocks noGrp="1"/>
          </p:cNvSpPr>
          <p:nvPr>
            <p:ph type="dt" sz="half" idx="10"/>
          </p:nvPr>
        </p:nvSpPr>
        <p:spPr/>
        <p:txBody>
          <a:bodyPr/>
          <a:lstStyle/>
          <a:p>
            <a:fld id="{4828F807-3D9B-45A1-8BC6-1BCF7BAADD3A}" type="datetimeFigureOut">
              <a:rPr lang="en-US" smtClean="0"/>
              <a:t>11/15/2024</a:t>
            </a:fld>
            <a:endParaRPr lang="en-US"/>
          </a:p>
        </p:txBody>
      </p:sp>
      <p:sp>
        <p:nvSpPr>
          <p:cNvPr id="8" name="Footer Placeholder 7">
            <a:extLst>
              <a:ext uri="{FF2B5EF4-FFF2-40B4-BE49-F238E27FC236}">
                <a16:creationId xmlns:a16="http://schemas.microsoft.com/office/drawing/2014/main" id="{76A062DC-6368-B3C6-77AD-D9F3283571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CED568-8EA0-72BF-B3C5-11B3150BE910}"/>
              </a:ext>
            </a:extLst>
          </p:cNvPr>
          <p:cNvSpPr>
            <a:spLocks noGrp="1"/>
          </p:cNvSpPr>
          <p:nvPr>
            <p:ph type="sldNum" sz="quarter" idx="12"/>
          </p:nvPr>
        </p:nvSpPr>
        <p:spPr/>
        <p:txBody>
          <a:bodyPr/>
          <a:lstStyle/>
          <a:p>
            <a:fld id="{C9704713-C0C3-46F8-964D-CB52E1BA12FB}" type="slidenum">
              <a:rPr lang="en-US" smtClean="0"/>
              <a:t>‹#›</a:t>
            </a:fld>
            <a:endParaRPr lang="en-US"/>
          </a:p>
        </p:txBody>
      </p:sp>
    </p:spTree>
    <p:extLst>
      <p:ext uri="{BB962C8B-B14F-4D97-AF65-F5344CB8AC3E}">
        <p14:creationId xmlns:p14="http://schemas.microsoft.com/office/powerpoint/2010/main" val="2992645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516B-9D5C-8B85-4392-57CE5F6CCB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68B532-E470-179C-E559-D7C6FA6983C7}"/>
              </a:ext>
            </a:extLst>
          </p:cNvPr>
          <p:cNvSpPr>
            <a:spLocks noGrp="1"/>
          </p:cNvSpPr>
          <p:nvPr>
            <p:ph type="dt" sz="half" idx="10"/>
          </p:nvPr>
        </p:nvSpPr>
        <p:spPr/>
        <p:txBody>
          <a:bodyPr/>
          <a:lstStyle/>
          <a:p>
            <a:fld id="{4828F807-3D9B-45A1-8BC6-1BCF7BAADD3A}" type="datetimeFigureOut">
              <a:rPr lang="en-US" smtClean="0"/>
              <a:t>11/15/2024</a:t>
            </a:fld>
            <a:endParaRPr lang="en-US"/>
          </a:p>
        </p:txBody>
      </p:sp>
      <p:sp>
        <p:nvSpPr>
          <p:cNvPr id="4" name="Footer Placeholder 3">
            <a:extLst>
              <a:ext uri="{FF2B5EF4-FFF2-40B4-BE49-F238E27FC236}">
                <a16:creationId xmlns:a16="http://schemas.microsoft.com/office/drawing/2014/main" id="{9B2ED1CE-12FA-67C7-45AA-AA4A5AFBBC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20F235-8954-F1C8-C917-CB0EFB384F60}"/>
              </a:ext>
            </a:extLst>
          </p:cNvPr>
          <p:cNvSpPr>
            <a:spLocks noGrp="1"/>
          </p:cNvSpPr>
          <p:nvPr>
            <p:ph type="sldNum" sz="quarter" idx="12"/>
          </p:nvPr>
        </p:nvSpPr>
        <p:spPr/>
        <p:txBody>
          <a:bodyPr/>
          <a:lstStyle/>
          <a:p>
            <a:fld id="{C9704713-C0C3-46F8-964D-CB52E1BA12FB}" type="slidenum">
              <a:rPr lang="en-US" smtClean="0"/>
              <a:t>‹#›</a:t>
            </a:fld>
            <a:endParaRPr lang="en-US"/>
          </a:p>
        </p:txBody>
      </p:sp>
    </p:spTree>
    <p:extLst>
      <p:ext uri="{BB962C8B-B14F-4D97-AF65-F5344CB8AC3E}">
        <p14:creationId xmlns:p14="http://schemas.microsoft.com/office/powerpoint/2010/main" val="78643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D49042-D042-3858-15E3-6310D9B18569}"/>
              </a:ext>
            </a:extLst>
          </p:cNvPr>
          <p:cNvSpPr>
            <a:spLocks noGrp="1"/>
          </p:cNvSpPr>
          <p:nvPr>
            <p:ph type="dt" sz="half" idx="10"/>
          </p:nvPr>
        </p:nvSpPr>
        <p:spPr/>
        <p:txBody>
          <a:bodyPr/>
          <a:lstStyle/>
          <a:p>
            <a:fld id="{4828F807-3D9B-45A1-8BC6-1BCF7BAADD3A}" type="datetimeFigureOut">
              <a:rPr lang="en-US" smtClean="0"/>
              <a:t>11/15/2024</a:t>
            </a:fld>
            <a:endParaRPr lang="en-US"/>
          </a:p>
        </p:txBody>
      </p:sp>
      <p:sp>
        <p:nvSpPr>
          <p:cNvPr id="3" name="Footer Placeholder 2">
            <a:extLst>
              <a:ext uri="{FF2B5EF4-FFF2-40B4-BE49-F238E27FC236}">
                <a16:creationId xmlns:a16="http://schemas.microsoft.com/office/drawing/2014/main" id="{1EB74D01-477E-1263-02A8-7E279A7E3A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681C9B-AD09-3874-141C-1C6DB7C043A3}"/>
              </a:ext>
            </a:extLst>
          </p:cNvPr>
          <p:cNvSpPr>
            <a:spLocks noGrp="1"/>
          </p:cNvSpPr>
          <p:nvPr>
            <p:ph type="sldNum" sz="quarter" idx="12"/>
          </p:nvPr>
        </p:nvSpPr>
        <p:spPr/>
        <p:txBody>
          <a:bodyPr/>
          <a:lstStyle/>
          <a:p>
            <a:fld id="{C9704713-C0C3-46F8-964D-CB52E1BA12FB}" type="slidenum">
              <a:rPr lang="en-US" smtClean="0"/>
              <a:t>‹#›</a:t>
            </a:fld>
            <a:endParaRPr lang="en-US"/>
          </a:p>
        </p:txBody>
      </p:sp>
    </p:spTree>
    <p:extLst>
      <p:ext uri="{BB962C8B-B14F-4D97-AF65-F5344CB8AC3E}">
        <p14:creationId xmlns:p14="http://schemas.microsoft.com/office/powerpoint/2010/main" val="43644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8358-93F7-E444-CE91-9BD7A029B9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991AFB-C21C-FCAB-D61E-A72ABED32A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10294F-C227-6D33-7454-89ED35A8B6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E6DF2-3056-0883-C3A1-09872F674F3C}"/>
              </a:ext>
            </a:extLst>
          </p:cNvPr>
          <p:cNvSpPr>
            <a:spLocks noGrp="1"/>
          </p:cNvSpPr>
          <p:nvPr>
            <p:ph type="dt" sz="half" idx="10"/>
          </p:nvPr>
        </p:nvSpPr>
        <p:spPr/>
        <p:txBody>
          <a:bodyPr/>
          <a:lstStyle/>
          <a:p>
            <a:fld id="{4828F807-3D9B-45A1-8BC6-1BCF7BAADD3A}" type="datetimeFigureOut">
              <a:rPr lang="en-US" smtClean="0"/>
              <a:t>11/15/2024</a:t>
            </a:fld>
            <a:endParaRPr lang="en-US"/>
          </a:p>
        </p:txBody>
      </p:sp>
      <p:sp>
        <p:nvSpPr>
          <p:cNvPr id="6" name="Footer Placeholder 5">
            <a:extLst>
              <a:ext uri="{FF2B5EF4-FFF2-40B4-BE49-F238E27FC236}">
                <a16:creationId xmlns:a16="http://schemas.microsoft.com/office/drawing/2014/main" id="{98A9A7E2-007A-838A-8FB0-1AC1DCF031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2D2C4D-8853-9CED-F631-49371128E0F1}"/>
              </a:ext>
            </a:extLst>
          </p:cNvPr>
          <p:cNvSpPr>
            <a:spLocks noGrp="1"/>
          </p:cNvSpPr>
          <p:nvPr>
            <p:ph type="sldNum" sz="quarter" idx="12"/>
          </p:nvPr>
        </p:nvSpPr>
        <p:spPr/>
        <p:txBody>
          <a:bodyPr/>
          <a:lstStyle/>
          <a:p>
            <a:fld id="{C9704713-C0C3-46F8-964D-CB52E1BA12FB}" type="slidenum">
              <a:rPr lang="en-US" smtClean="0"/>
              <a:t>‹#›</a:t>
            </a:fld>
            <a:endParaRPr lang="en-US"/>
          </a:p>
        </p:txBody>
      </p:sp>
    </p:spTree>
    <p:extLst>
      <p:ext uri="{BB962C8B-B14F-4D97-AF65-F5344CB8AC3E}">
        <p14:creationId xmlns:p14="http://schemas.microsoft.com/office/powerpoint/2010/main" val="55777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49C99-751D-1ADE-4764-767894A1D1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6194D8-6748-6097-AAE4-A5600A487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DAC549-BE56-15C1-6494-BDB30BB362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AB127C-4A72-3C95-A37E-DDAFDCFE0A6C}"/>
              </a:ext>
            </a:extLst>
          </p:cNvPr>
          <p:cNvSpPr>
            <a:spLocks noGrp="1"/>
          </p:cNvSpPr>
          <p:nvPr>
            <p:ph type="dt" sz="half" idx="10"/>
          </p:nvPr>
        </p:nvSpPr>
        <p:spPr/>
        <p:txBody>
          <a:bodyPr/>
          <a:lstStyle/>
          <a:p>
            <a:fld id="{4828F807-3D9B-45A1-8BC6-1BCF7BAADD3A}" type="datetimeFigureOut">
              <a:rPr lang="en-US" smtClean="0"/>
              <a:t>11/15/2024</a:t>
            </a:fld>
            <a:endParaRPr lang="en-US"/>
          </a:p>
        </p:txBody>
      </p:sp>
      <p:sp>
        <p:nvSpPr>
          <p:cNvPr id="6" name="Footer Placeholder 5">
            <a:extLst>
              <a:ext uri="{FF2B5EF4-FFF2-40B4-BE49-F238E27FC236}">
                <a16:creationId xmlns:a16="http://schemas.microsoft.com/office/drawing/2014/main" id="{916297C7-222C-AEF5-9D58-725CBE5744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D3A248-2AF8-DD85-FAEA-2FB3EBE74307}"/>
              </a:ext>
            </a:extLst>
          </p:cNvPr>
          <p:cNvSpPr>
            <a:spLocks noGrp="1"/>
          </p:cNvSpPr>
          <p:nvPr>
            <p:ph type="sldNum" sz="quarter" idx="12"/>
          </p:nvPr>
        </p:nvSpPr>
        <p:spPr/>
        <p:txBody>
          <a:bodyPr/>
          <a:lstStyle/>
          <a:p>
            <a:fld id="{C9704713-C0C3-46F8-964D-CB52E1BA12FB}" type="slidenum">
              <a:rPr lang="en-US" smtClean="0"/>
              <a:t>‹#›</a:t>
            </a:fld>
            <a:endParaRPr lang="en-US"/>
          </a:p>
        </p:txBody>
      </p:sp>
    </p:spTree>
    <p:extLst>
      <p:ext uri="{BB962C8B-B14F-4D97-AF65-F5344CB8AC3E}">
        <p14:creationId xmlns:p14="http://schemas.microsoft.com/office/powerpoint/2010/main" val="2125204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6E270B-DF76-5A49-42E5-3DC2857CA9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88B803-475C-6AE0-A594-44A4FB9D1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1FB55-818A-5BB8-05BE-3A5EFFF3F3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28F807-3D9B-45A1-8BC6-1BCF7BAADD3A}" type="datetimeFigureOut">
              <a:rPr lang="en-US" smtClean="0"/>
              <a:t>11/15/2024</a:t>
            </a:fld>
            <a:endParaRPr lang="en-US"/>
          </a:p>
        </p:txBody>
      </p:sp>
      <p:sp>
        <p:nvSpPr>
          <p:cNvPr id="5" name="Footer Placeholder 4">
            <a:extLst>
              <a:ext uri="{FF2B5EF4-FFF2-40B4-BE49-F238E27FC236}">
                <a16:creationId xmlns:a16="http://schemas.microsoft.com/office/drawing/2014/main" id="{60DFE5FA-ED88-EC7D-6FEA-1178FA9BC2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1128DD-D230-B787-25D0-924A662DAD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704713-C0C3-46F8-964D-CB52E1BA12FB}" type="slidenum">
              <a:rPr lang="en-US" smtClean="0"/>
              <a:t>‹#›</a:t>
            </a:fld>
            <a:endParaRPr lang="en-US"/>
          </a:p>
        </p:txBody>
      </p:sp>
    </p:spTree>
    <p:extLst>
      <p:ext uri="{BB962C8B-B14F-4D97-AF65-F5344CB8AC3E}">
        <p14:creationId xmlns:p14="http://schemas.microsoft.com/office/powerpoint/2010/main" val="1515787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B99BEA5-69B1-B246-C935-D4C47BCCDB6F}"/>
              </a:ext>
            </a:extLst>
          </p:cNvPr>
          <p:cNvSpPr>
            <a:spLocks noGrp="1"/>
          </p:cNvSpPr>
          <p:nvPr>
            <p:ph type="ctrTitle"/>
          </p:nvPr>
        </p:nvSpPr>
        <p:spPr>
          <a:xfrm>
            <a:off x="3880430" y="583345"/>
            <a:ext cx="7160357" cy="4164820"/>
          </a:xfrm>
        </p:spPr>
        <p:txBody>
          <a:bodyPr anchor="t">
            <a:normAutofit/>
          </a:bodyPr>
          <a:lstStyle/>
          <a:p>
            <a:pPr algn="r"/>
            <a:r>
              <a:rPr lang="en-US" sz="6200">
                <a:solidFill>
                  <a:srgbClr val="FFFFFF"/>
                </a:solidFill>
                <a:effectLst/>
                <a:latin typeface="Aparajita" panose="02020603050405020304" pitchFamily="18" charset="0"/>
                <a:ea typeface="Aptos" panose="020B0004020202020204" pitchFamily="34" charset="0"/>
              </a:rPr>
              <a:t>Buy and Bill vs Patient Supplied XR BUP: </a:t>
            </a:r>
            <a:br>
              <a:rPr lang="en-US" sz="6200">
                <a:solidFill>
                  <a:srgbClr val="FFFFFF"/>
                </a:solidFill>
                <a:effectLst/>
                <a:latin typeface="Aparajita" panose="02020603050405020304" pitchFamily="18" charset="0"/>
                <a:ea typeface="Aptos" panose="020B0004020202020204" pitchFamily="34" charset="0"/>
              </a:rPr>
            </a:br>
            <a:r>
              <a:rPr lang="en-US" sz="6200">
                <a:solidFill>
                  <a:srgbClr val="FFFFFF"/>
                </a:solidFill>
                <a:effectLst/>
                <a:latin typeface="Aparajita" panose="02020603050405020304" pitchFamily="18" charset="0"/>
                <a:ea typeface="Aptos" panose="020B0004020202020204" pitchFamily="34" charset="0"/>
              </a:rPr>
              <a:t>a Nursing Administration Perspective</a:t>
            </a:r>
            <a:endParaRPr lang="en-US" sz="6200">
              <a:solidFill>
                <a:srgbClr val="FFFFFF"/>
              </a:solidFill>
            </a:endParaRPr>
          </a:p>
        </p:txBody>
      </p:sp>
      <p:sp>
        <p:nvSpPr>
          <p:cNvPr id="3" name="Subtitle 2">
            <a:extLst>
              <a:ext uri="{FF2B5EF4-FFF2-40B4-BE49-F238E27FC236}">
                <a16:creationId xmlns:a16="http://schemas.microsoft.com/office/drawing/2014/main" id="{70ED2AD2-7C60-69A3-ADEB-35F48FB620F9}"/>
              </a:ext>
            </a:extLst>
          </p:cNvPr>
          <p:cNvSpPr>
            <a:spLocks noGrp="1"/>
          </p:cNvSpPr>
          <p:nvPr>
            <p:ph type="subTitle" idx="1"/>
          </p:nvPr>
        </p:nvSpPr>
        <p:spPr>
          <a:xfrm>
            <a:off x="1208228" y="4930442"/>
            <a:ext cx="8578699" cy="1546557"/>
          </a:xfrm>
        </p:spPr>
        <p:txBody>
          <a:bodyPr>
            <a:normAutofit/>
          </a:bodyPr>
          <a:lstStyle/>
          <a:p>
            <a:pPr algn="l"/>
            <a:r>
              <a:rPr lang="en-US" sz="2800" dirty="0">
                <a:solidFill>
                  <a:srgbClr val="FFFFFF"/>
                </a:solidFill>
              </a:rPr>
              <a:t>Charina Hanley, BSN, RN, CARN </a:t>
            </a:r>
          </a:p>
          <a:p>
            <a:pPr algn="l"/>
            <a:r>
              <a:rPr lang="en-US" sz="2800" dirty="0">
                <a:solidFill>
                  <a:srgbClr val="FFFFFF"/>
                </a:solidFill>
              </a:rPr>
              <a:t>Jacelyn Farmerie, CARN </a:t>
            </a:r>
          </a:p>
          <a:p>
            <a:pPr algn="l"/>
            <a:r>
              <a:rPr lang="en-US" sz="2800" dirty="0">
                <a:solidFill>
                  <a:srgbClr val="FFFFFF"/>
                </a:solidFill>
              </a:rPr>
              <a:t>Joseph Wright, MD </a:t>
            </a:r>
          </a:p>
          <a:p>
            <a:pPr algn="l"/>
            <a:endParaRPr lang="en-US" sz="2800" dirty="0">
              <a:solidFill>
                <a:srgbClr val="FFFFFF"/>
              </a:solidFill>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996442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499813F-4DEC-B47E-01D0-3CA61B818BEF}"/>
              </a:ext>
            </a:extLst>
          </p:cNvPr>
          <p:cNvSpPr>
            <a:spLocks noGrp="1"/>
          </p:cNvSpPr>
          <p:nvPr>
            <p:ph type="title"/>
          </p:nvPr>
        </p:nvSpPr>
        <p:spPr>
          <a:xfrm>
            <a:off x="1301261" y="590062"/>
            <a:ext cx="5409655" cy="2838938"/>
          </a:xfrm>
        </p:spPr>
        <p:txBody>
          <a:bodyPr vert="horz" lIns="91440" tIns="45720" rIns="91440" bIns="45720" rtlCol="0" anchor="b">
            <a:normAutofit/>
          </a:bodyPr>
          <a:lstStyle/>
          <a:p>
            <a:endParaRPr lang="en-US" sz="5600" kern="1200">
              <a:solidFill>
                <a:srgbClr val="FFFFFF"/>
              </a:solidFill>
              <a:latin typeface="+mj-lt"/>
              <a:ea typeface="+mj-ea"/>
              <a:cs typeface="+mj-cs"/>
            </a:endParaRPr>
          </a:p>
        </p:txBody>
      </p:sp>
      <p:sp>
        <p:nvSpPr>
          <p:cNvPr id="1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4" name="Picture 3" descr="A screenshot of a document">
            <a:extLst>
              <a:ext uri="{FF2B5EF4-FFF2-40B4-BE49-F238E27FC236}">
                <a16:creationId xmlns:a16="http://schemas.microsoft.com/office/drawing/2014/main" id="{3A718BA4-038D-B3CE-F43E-F89CACE61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35" y="127000"/>
            <a:ext cx="11208951" cy="6604000"/>
          </a:xfrm>
          <a:prstGeom prst="rect">
            <a:avLst/>
          </a:prstGeom>
        </p:spPr>
      </p:pic>
    </p:spTree>
    <p:extLst>
      <p:ext uri="{BB962C8B-B14F-4D97-AF65-F5344CB8AC3E}">
        <p14:creationId xmlns:p14="http://schemas.microsoft.com/office/powerpoint/2010/main" val="35944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pic>
        <p:nvPicPr>
          <p:cNvPr id="4" name="Content Placeholder 3">
            <a:extLst>
              <a:ext uri="{FF2B5EF4-FFF2-40B4-BE49-F238E27FC236}">
                <a16:creationId xmlns:a16="http://schemas.microsoft.com/office/drawing/2014/main" id="{61A81F42-1014-4E07-B4BC-43B99F9852D3}"/>
              </a:ext>
            </a:extLst>
          </p:cNvPr>
          <p:cNvPicPr>
            <a:picLocks noGrp="1" noChangeAspect="1"/>
          </p:cNvPicPr>
          <p:nvPr>
            <p:ph idx="1"/>
          </p:nvPr>
        </p:nvPicPr>
        <p:blipFill>
          <a:blip r:embed="rId3"/>
          <a:stretch>
            <a:fillRect/>
          </a:stretch>
        </p:blipFill>
        <p:spPr>
          <a:xfrm>
            <a:off x="2798188" y="180600"/>
            <a:ext cx="6663888" cy="6496799"/>
          </a:xfrm>
          <a:prstGeom prst="rect">
            <a:avLst/>
          </a:prstGeom>
        </p:spPr>
      </p:pic>
    </p:spTree>
    <p:extLst>
      <p:ext uri="{BB962C8B-B14F-4D97-AF65-F5344CB8AC3E}">
        <p14:creationId xmlns:p14="http://schemas.microsoft.com/office/powerpoint/2010/main" val="3888667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92476C-0AD8-C88D-DDED-9DCA2417B73F}"/>
              </a:ext>
            </a:extLst>
          </p:cNvPr>
          <p:cNvSpPr>
            <a:spLocks noGrp="1"/>
          </p:cNvSpPr>
          <p:nvPr>
            <p:ph type="title"/>
          </p:nvPr>
        </p:nvSpPr>
        <p:spPr>
          <a:xfrm>
            <a:off x="1245072" y="1289765"/>
            <a:ext cx="3651101" cy="4270963"/>
          </a:xfrm>
        </p:spPr>
        <p:txBody>
          <a:bodyPr anchor="ctr">
            <a:normAutofit/>
          </a:bodyPr>
          <a:lstStyle/>
          <a:p>
            <a:pPr algn="ctr"/>
            <a:r>
              <a:rPr lang="en-US" sz="5600" dirty="0">
                <a:solidFill>
                  <a:srgbClr val="FFFFFF"/>
                </a:solidFill>
              </a:rPr>
              <a:t>Reverse </a:t>
            </a:r>
            <a:br>
              <a:rPr lang="en-US" sz="5600" dirty="0">
                <a:solidFill>
                  <a:srgbClr val="FFFFFF"/>
                </a:solidFill>
              </a:rPr>
            </a:br>
            <a:r>
              <a:rPr lang="en-US" sz="5600" dirty="0" err="1">
                <a:solidFill>
                  <a:srgbClr val="FFFFFF"/>
                </a:solidFill>
              </a:rPr>
              <a:t>Distribtion</a:t>
            </a:r>
            <a:r>
              <a:rPr lang="en-US" sz="5600" dirty="0">
                <a:solidFill>
                  <a:srgbClr val="FFFFFF"/>
                </a:solidFill>
              </a:rPr>
              <a:t>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26D7384F-4DD0-8412-934A-5C2FEF19A931}"/>
              </a:ext>
            </a:extLst>
          </p:cNvPr>
          <p:cNvGraphicFramePr>
            <a:graphicFrameLocks noGrp="1"/>
          </p:cNvGraphicFramePr>
          <p:nvPr>
            <p:ph idx="1"/>
            <p:extLst>
              <p:ext uri="{D42A27DB-BD31-4B8C-83A1-F6EECF244321}">
                <p14:modId xmlns:p14="http://schemas.microsoft.com/office/powerpoint/2010/main" val="3580604348"/>
              </p:ext>
            </p:extLst>
          </p:nvPr>
        </p:nvGraphicFramePr>
        <p:xfrm>
          <a:off x="6250285" y="1705706"/>
          <a:ext cx="5123329" cy="3439080"/>
        </p:xfrm>
        <a:graphic>
          <a:graphicData uri="http://schemas.openxmlformats.org/drawingml/2006/table">
            <a:tbl>
              <a:tblPr firstRow="1" lastRow="1">
                <a:tableStyleId>{00A15C55-8517-42AA-B614-E9B94910E393}</a:tableStyleId>
              </a:tblPr>
              <a:tblGrid>
                <a:gridCol w="1970511">
                  <a:extLst>
                    <a:ext uri="{9D8B030D-6E8A-4147-A177-3AD203B41FA5}">
                      <a16:colId xmlns:a16="http://schemas.microsoft.com/office/drawing/2014/main" val="1659634868"/>
                    </a:ext>
                  </a:extLst>
                </a:gridCol>
                <a:gridCol w="1576409">
                  <a:extLst>
                    <a:ext uri="{9D8B030D-6E8A-4147-A177-3AD203B41FA5}">
                      <a16:colId xmlns:a16="http://schemas.microsoft.com/office/drawing/2014/main" val="110756809"/>
                    </a:ext>
                  </a:extLst>
                </a:gridCol>
                <a:gridCol w="1576409">
                  <a:extLst>
                    <a:ext uri="{9D8B030D-6E8A-4147-A177-3AD203B41FA5}">
                      <a16:colId xmlns:a16="http://schemas.microsoft.com/office/drawing/2014/main" val="3318812378"/>
                    </a:ext>
                  </a:extLst>
                </a:gridCol>
              </a:tblGrid>
              <a:tr h="382120">
                <a:tc gridSpan="2">
                  <a:txBody>
                    <a:bodyPr/>
                    <a:lstStyle/>
                    <a:p>
                      <a:pPr algn="ctr" fontAlgn="b"/>
                      <a:r>
                        <a:rPr lang="en-US" sz="2400" u="none" strike="noStrike" dirty="0">
                          <a:effectLst/>
                          <a:latin typeface="Corbel" panose="020B0503020204020204" pitchFamily="34" charset="0"/>
                        </a:rPr>
                        <a:t>Reverse Distribution </a:t>
                      </a:r>
                      <a:endParaRPr lang="en-US" sz="2400" b="0" i="0" u="none" strike="noStrike" dirty="0">
                        <a:solidFill>
                          <a:srgbClr val="000000"/>
                        </a:solidFill>
                        <a:effectLst/>
                        <a:latin typeface="Corbel" panose="020B0503020204020204" pitchFamily="34" charset="0"/>
                      </a:endParaRPr>
                    </a:p>
                  </a:txBody>
                  <a:tcPr marL="9525" marR="9525" marT="9525" marB="0"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tc hMerge="1">
                  <a:txBody>
                    <a:bodyPr/>
                    <a:lstStyle/>
                    <a:p>
                      <a:endParaRPr lang="en-US"/>
                    </a:p>
                  </a:txBody>
                  <a:tcPr/>
                </a:tc>
                <a:tc>
                  <a:txBody>
                    <a:bodyPr/>
                    <a:lstStyle/>
                    <a:p>
                      <a:pPr algn="l" fontAlgn="b"/>
                      <a:endParaRPr lang="en-US" sz="2400" b="0" i="0" u="none" strike="noStrike" dirty="0">
                        <a:solidFill>
                          <a:srgbClr val="000000"/>
                        </a:solidFill>
                        <a:effectLst/>
                        <a:latin typeface="Corbel" panose="020B0503020204020204" pitchFamily="34" charset="0"/>
                      </a:endParaRPr>
                    </a:p>
                  </a:txBody>
                  <a:tcPr marL="9525" marR="9525" marT="9525" marB="0" anchor="b">
                    <a:lnL w="12700" cmpd="sng">
                      <a:noFill/>
                    </a:lnL>
                    <a:solidFill>
                      <a:schemeClr val="accent5">
                        <a:lumMod val="60000"/>
                        <a:lumOff val="40000"/>
                      </a:schemeClr>
                    </a:solidFill>
                  </a:tcPr>
                </a:tc>
                <a:extLst>
                  <a:ext uri="{0D108BD9-81ED-4DB2-BD59-A6C34878D82A}">
                    <a16:rowId xmlns:a16="http://schemas.microsoft.com/office/drawing/2014/main" val="1338846868"/>
                  </a:ext>
                </a:extLst>
              </a:tr>
              <a:tr h="382120">
                <a:tc>
                  <a:txBody>
                    <a:bodyPr/>
                    <a:lstStyle/>
                    <a:p>
                      <a:pPr algn="l" fontAlgn="b"/>
                      <a:endParaRPr lang="en-US" sz="2400" b="0" i="0" u="none" strike="noStrike">
                        <a:solidFill>
                          <a:srgbClr val="000000"/>
                        </a:solidFill>
                        <a:effectLst/>
                        <a:latin typeface="Corbel" panose="020B0503020204020204" pitchFamily="34" charset="0"/>
                      </a:endParaRPr>
                    </a:p>
                  </a:txBody>
                  <a:tcPr marL="9525" marR="9525" marT="9525" marB="0" anchor="b">
                    <a:lnT w="38100" cmpd="sng">
                      <a:noFill/>
                    </a:lnT>
                  </a:tcPr>
                </a:tc>
                <a:tc>
                  <a:txBody>
                    <a:bodyPr/>
                    <a:lstStyle/>
                    <a:p>
                      <a:pPr algn="l" fontAlgn="b"/>
                      <a:endParaRPr lang="en-US" sz="2400" b="0" i="0" u="none" strike="noStrike">
                        <a:solidFill>
                          <a:srgbClr val="000000"/>
                        </a:solidFill>
                        <a:effectLst/>
                        <a:latin typeface="Corbel" panose="020B0503020204020204" pitchFamily="34" charset="0"/>
                      </a:endParaRPr>
                    </a:p>
                  </a:txBody>
                  <a:tcPr marL="9525" marR="9525" marT="9525" marB="0" anchor="b">
                    <a:lnT w="38100" cmpd="sng">
                      <a:noFill/>
                    </a:lnT>
                  </a:tcPr>
                </a:tc>
                <a:tc>
                  <a:txBody>
                    <a:bodyPr/>
                    <a:lstStyle/>
                    <a:p>
                      <a:pPr algn="l" fontAlgn="b"/>
                      <a:endParaRPr lang="en-US" sz="2400" b="0" i="0" u="none" strike="noStrike">
                        <a:solidFill>
                          <a:srgbClr val="000000"/>
                        </a:solidFill>
                        <a:effectLst/>
                        <a:latin typeface="Corbel" panose="020B0503020204020204" pitchFamily="34" charset="0"/>
                      </a:endParaRPr>
                    </a:p>
                  </a:txBody>
                  <a:tcPr marL="9525" marR="9525" marT="9525" marB="0" anchor="b"/>
                </a:tc>
                <a:extLst>
                  <a:ext uri="{0D108BD9-81ED-4DB2-BD59-A6C34878D82A}">
                    <a16:rowId xmlns:a16="http://schemas.microsoft.com/office/drawing/2014/main" val="3240467316"/>
                  </a:ext>
                </a:extLst>
              </a:tr>
              <a:tr h="382120">
                <a:tc>
                  <a:txBody>
                    <a:bodyPr/>
                    <a:lstStyle/>
                    <a:p>
                      <a:pPr algn="l" fontAlgn="b"/>
                      <a:r>
                        <a:rPr lang="en-US" sz="2400" u="none" strike="noStrike" dirty="0">
                          <a:effectLst/>
                          <a:latin typeface="Corbel" panose="020B0503020204020204" pitchFamily="34" charset="0"/>
                        </a:rPr>
                        <a:t>Year</a:t>
                      </a:r>
                      <a:endParaRPr lang="en-US" sz="2400" b="0" i="0" u="none" strike="noStrike" dirty="0">
                        <a:solidFill>
                          <a:srgbClr val="000000"/>
                        </a:solidFill>
                        <a:effectLst/>
                        <a:latin typeface="Corbel" panose="020B0503020204020204" pitchFamily="34" charset="0"/>
                      </a:endParaRPr>
                    </a:p>
                  </a:txBody>
                  <a:tcPr marL="9525" marR="9525" marT="9525" marB="0" anchor="b"/>
                </a:tc>
                <a:tc>
                  <a:txBody>
                    <a:bodyPr/>
                    <a:lstStyle/>
                    <a:p>
                      <a:pPr algn="l" fontAlgn="b"/>
                      <a:r>
                        <a:rPr lang="en-US" sz="2400" u="none" strike="noStrike">
                          <a:effectLst/>
                          <a:latin typeface="Corbel" panose="020B0503020204020204" pitchFamily="34" charset="0"/>
                        </a:rPr>
                        <a:t>300mg </a:t>
                      </a:r>
                      <a:endParaRPr lang="en-US" sz="2400" b="0" i="0" u="none" strike="noStrike">
                        <a:solidFill>
                          <a:srgbClr val="000000"/>
                        </a:solidFill>
                        <a:effectLst/>
                        <a:latin typeface="Corbel" panose="020B0503020204020204" pitchFamily="34" charset="0"/>
                      </a:endParaRPr>
                    </a:p>
                  </a:txBody>
                  <a:tcPr marL="9525" marR="9525" marT="9525" marB="0" anchor="b"/>
                </a:tc>
                <a:tc>
                  <a:txBody>
                    <a:bodyPr/>
                    <a:lstStyle/>
                    <a:p>
                      <a:pPr algn="l" fontAlgn="b"/>
                      <a:r>
                        <a:rPr lang="en-US" sz="2400" u="none" strike="noStrike">
                          <a:effectLst/>
                          <a:latin typeface="Corbel" panose="020B0503020204020204" pitchFamily="34" charset="0"/>
                        </a:rPr>
                        <a:t>100mg </a:t>
                      </a:r>
                      <a:endParaRPr lang="en-US" sz="2400" b="0" i="0" u="none" strike="noStrike">
                        <a:solidFill>
                          <a:srgbClr val="000000"/>
                        </a:solidFill>
                        <a:effectLst/>
                        <a:latin typeface="Corbel" panose="020B0503020204020204" pitchFamily="34" charset="0"/>
                      </a:endParaRPr>
                    </a:p>
                  </a:txBody>
                  <a:tcPr marL="9525" marR="9525" marT="9525" marB="0" anchor="b"/>
                </a:tc>
                <a:extLst>
                  <a:ext uri="{0D108BD9-81ED-4DB2-BD59-A6C34878D82A}">
                    <a16:rowId xmlns:a16="http://schemas.microsoft.com/office/drawing/2014/main" val="455805190"/>
                  </a:ext>
                </a:extLst>
              </a:tr>
              <a:tr h="382120">
                <a:tc>
                  <a:txBody>
                    <a:bodyPr/>
                    <a:lstStyle/>
                    <a:p>
                      <a:pPr algn="r" fontAlgn="b"/>
                      <a:r>
                        <a:rPr lang="en-US" sz="2400" u="none" strike="noStrike" dirty="0">
                          <a:effectLst/>
                          <a:latin typeface="Corbel" panose="020B0503020204020204" pitchFamily="34" charset="0"/>
                        </a:rPr>
                        <a:t>2021</a:t>
                      </a:r>
                      <a:endParaRPr lang="en-US" sz="2400" b="0" i="0" u="none" strike="noStrike" dirty="0">
                        <a:solidFill>
                          <a:srgbClr val="000000"/>
                        </a:solidFill>
                        <a:effectLst/>
                        <a:latin typeface="Corbel" panose="020B0503020204020204" pitchFamily="34" charset="0"/>
                      </a:endParaRPr>
                    </a:p>
                  </a:txBody>
                  <a:tcPr marL="9525" marR="9525" marT="9525" marB="0" anchor="b"/>
                </a:tc>
                <a:tc>
                  <a:txBody>
                    <a:bodyPr/>
                    <a:lstStyle/>
                    <a:p>
                      <a:pPr algn="r" fontAlgn="b"/>
                      <a:r>
                        <a:rPr lang="en-US" sz="2400" u="none" strike="noStrike" dirty="0">
                          <a:effectLst/>
                          <a:latin typeface="Corbel" panose="020B0503020204020204" pitchFamily="34" charset="0"/>
                        </a:rPr>
                        <a:t>6</a:t>
                      </a:r>
                      <a:endParaRPr lang="en-US" sz="2400" b="0" i="0" u="none" strike="noStrike" dirty="0">
                        <a:solidFill>
                          <a:srgbClr val="000000"/>
                        </a:solidFill>
                        <a:effectLst/>
                        <a:latin typeface="Corbel" panose="020B0503020204020204" pitchFamily="34" charset="0"/>
                      </a:endParaRPr>
                    </a:p>
                  </a:txBody>
                  <a:tcPr marL="9525" marR="9525" marT="9525" marB="0" anchor="b"/>
                </a:tc>
                <a:tc>
                  <a:txBody>
                    <a:bodyPr/>
                    <a:lstStyle/>
                    <a:p>
                      <a:pPr algn="r" fontAlgn="b"/>
                      <a:r>
                        <a:rPr lang="en-US" sz="2400" u="none" strike="noStrike">
                          <a:effectLst/>
                          <a:latin typeface="Corbel" panose="020B0503020204020204" pitchFamily="34" charset="0"/>
                        </a:rPr>
                        <a:t>3</a:t>
                      </a:r>
                      <a:endParaRPr lang="en-US" sz="2400" b="0" i="0" u="none" strike="noStrike">
                        <a:solidFill>
                          <a:srgbClr val="000000"/>
                        </a:solidFill>
                        <a:effectLst/>
                        <a:latin typeface="Corbel" panose="020B0503020204020204" pitchFamily="34" charset="0"/>
                      </a:endParaRPr>
                    </a:p>
                  </a:txBody>
                  <a:tcPr marL="9525" marR="9525" marT="9525" marB="0" anchor="b"/>
                </a:tc>
                <a:extLst>
                  <a:ext uri="{0D108BD9-81ED-4DB2-BD59-A6C34878D82A}">
                    <a16:rowId xmlns:a16="http://schemas.microsoft.com/office/drawing/2014/main" val="2662689692"/>
                  </a:ext>
                </a:extLst>
              </a:tr>
              <a:tr h="382120">
                <a:tc>
                  <a:txBody>
                    <a:bodyPr/>
                    <a:lstStyle/>
                    <a:p>
                      <a:pPr algn="r" fontAlgn="b"/>
                      <a:r>
                        <a:rPr lang="en-US" sz="2400" u="none" strike="noStrike">
                          <a:effectLst/>
                          <a:latin typeface="Corbel" panose="020B0503020204020204" pitchFamily="34" charset="0"/>
                        </a:rPr>
                        <a:t>2022</a:t>
                      </a:r>
                      <a:endParaRPr lang="en-US" sz="2400" b="0" i="0" u="none" strike="noStrike">
                        <a:solidFill>
                          <a:srgbClr val="000000"/>
                        </a:solidFill>
                        <a:effectLst/>
                        <a:latin typeface="Corbel" panose="020B0503020204020204" pitchFamily="34" charset="0"/>
                      </a:endParaRPr>
                    </a:p>
                  </a:txBody>
                  <a:tcPr marL="9525" marR="9525" marT="9525" marB="0" anchor="b"/>
                </a:tc>
                <a:tc>
                  <a:txBody>
                    <a:bodyPr/>
                    <a:lstStyle/>
                    <a:p>
                      <a:pPr algn="r" fontAlgn="b"/>
                      <a:r>
                        <a:rPr lang="en-US" sz="2400" u="none" strike="noStrike">
                          <a:effectLst/>
                          <a:latin typeface="Corbel" panose="020B0503020204020204" pitchFamily="34" charset="0"/>
                        </a:rPr>
                        <a:t>17</a:t>
                      </a:r>
                      <a:endParaRPr lang="en-US" sz="2400" b="0" i="0" u="none" strike="noStrike">
                        <a:solidFill>
                          <a:srgbClr val="000000"/>
                        </a:solidFill>
                        <a:effectLst/>
                        <a:latin typeface="Corbel" panose="020B0503020204020204" pitchFamily="34" charset="0"/>
                      </a:endParaRPr>
                    </a:p>
                  </a:txBody>
                  <a:tcPr marL="9525" marR="9525" marT="9525" marB="0" anchor="b"/>
                </a:tc>
                <a:tc>
                  <a:txBody>
                    <a:bodyPr/>
                    <a:lstStyle/>
                    <a:p>
                      <a:pPr algn="r" fontAlgn="b"/>
                      <a:r>
                        <a:rPr lang="en-US" sz="2400" u="none" strike="noStrike">
                          <a:effectLst/>
                          <a:latin typeface="Corbel" panose="020B0503020204020204" pitchFamily="34" charset="0"/>
                        </a:rPr>
                        <a:t>0</a:t>
                      </a:r>
                      <a:endParaRPr lang="en-US" sz="2400" b="0" i="0" u="none" strike="noStrike">
                        <a:solidFill>
                          <a:srgbClr val="000000"/>
                        </a:solidFill>
                        <a:effectLst/>
                        <a:latin typeface="Corbel" panose="020B0503020204020204" pitchFamily="34" charset="0"/>
                      </a:endParaRPr>
                    </a:p>
                  </a:txBody>
                  <a:tcPr marL="9525" marR="9525" marT="9525" marB="0" anchor="b"/>
                </a:tc>
                <a:extLst>
                  <a:ext uri="{0D108BD9-81ED-4DB2-BD59-A6C34878D82A}">
                    <a16:rowId xmlns:a16="http://schemas.microsoft.com/office/drawing/2014/main" val="3312150429"/>
                  </a:ext>
                </a:extLst>
              </a:tr>
              <a:tr h="382120">
                <a:tc>
                  <a:txBody>
                    <a:bodyPr/>
                    <a:lstStyle/>
                    <a:p>
                      <a:pPr algn="r" fontAlgn="b"/>
                      <a:r>
                        <a:rPr lang="en-US" sz="2400" u="none" strike="noStrike">
                          <a:effectLst/>
                          <a:latin typeface="Corbel" panose="020B0503020204020204" pitchFamily="34" charset="0"/>
                        </a:rPr>
                        <a:t>2023</a:t>
                      </a:r>
                      <a:endParaRPr lang="en-US" sz="2400" b="0" i="0" u="none" strike="noStrike">
                        <a:solidFill>
                          <a:srgbClr val="000000"/>
                        </a:solidFill>
                        <a:effectLst/>
                        <a:latin typeface="Corbel" panose="020B0503020204020204" pitchFamily="34" charset="0"/>
                      </a:endParaRPr>
                    </a:p>
                  </a:txBody>
                  <a:tcPr marL="9525" marR="9525" marT="9525" marB="0" anchor="b"/>
                </a:tc>
                <a:tc>
                  <a:txBody>
                    <a:bodyPr/>
                    <a:lstStyle/>
                    <a:p>
                      <a:pPr algn="r" fontAlgn="b"/>
                      <a:r>
                        <a:rPr lang="en-US" sz="2400" u="none" strike="noStrike">
                          <a:effectLst/>
                          <a:latin typeface="Corbel" panose="020B0503020204020204" pitchFamily="34" charset="0"/>
                        </a:rPr>
                        <a:t>18</a:t>
                      </a:r>
                      <a:endParaRPr lang="en-US" sz="2400" b="0" i="0" u="none" strike="noStrike">
                        <a:solidFill>
                          <a:srgbClr val="000000"/>
                        </a:solidFill>
                        <a:effectLst/>
                        <a:latin typeface="Corbel" panose="020B0503020204020204" pitchFamily="34" charset="0"/>
                      </a:endParaRPr>
                    </a:p>
                  </a:txBody>
                  <a:tcPr marL="9525" marR="9525" marT="9525" marB="0" anchor="b"/>
                </a:tc>
                <a:tc>
                  <a:txBody>
                    <a:bodyPr/>
                    <a:lstStyle/>
                    <a:p>
                      <a:pPr algn="r" fontAlgn="b"/>
                      <a:r>
                        <a:rPr lang="en-US" sz="2400" u="none" strike="noStrike">
                          <a:effectLst/>
                          <a:latin typeface="Corbel" panose="020B0503020204020204" pitchFamily="34" charset="0"/>
                        </a:rPr>
                        <a:t>1</a:t>
                      </a:r>
                      <a:endParaRPr lang="en-US" sz="2400" b="0" i="0" u="none" strike="noStrike">
                        <a:solidFill>
                          <a:srgbClr val="000000"/>
                        </a:solidFill>
                        <a:effectLst/>
                        <a:latin typeface="Corbel" panose="020B0503020204020204" pitchFamily="34" charset="0"/>
                      </a:endParaRPr>
                    </a:p>
                  </a:txBody>
                  <a:tcPr marL="9525" marR="9525" marT="9525" marB="0" anchor="b"/>
                </a:tc>
                <a:extLst>
                  <a:ext uri="{0D108BD9-81ED-4DB2-BD59-A6C34878D82A}">
                    <a16:rowId xmlns:a16="http://schemas.microsoft.com/office/drawing/2014/main" val="1089394988"/>
                  </a:ext>
                </a:extLst>
              </a:tr>
              <a:tr h="382120">
                <a:tc>
                  <a:txBody>
                    <a:bodyPr/>
                    <a:lstStyle/>
                    <a:p>
                      <a:pPr algn="r" fontAlgn="b"/>
                      <a:r>
                        <a:rPr lang="en-US" sz="2400" u="none" strike="noStrike">
                          <a:effectLst/>
                          <a:latin typeface="Corbel" panose="020B0503020204020204" pitchFamily="34" charset="0"/>
                        </a:rPr>
                        <a:t>2024</a:t>
                      </a:r>
                      <a:endParaRPr lang="en-US" sz="2400" b="0" i="0" u="none" strike="noStrike">
                        <a:solidFill>
                          <a:srgbClr val="000000"/>
                        </a:solidFill>
                        <a:effectLst/>
                        <a:latin typeface="Corbel" panose="020B0503020204020204" pitchFamily="34" charset="0"/>
                      </a:endParaRPr>
                    </a:p>
                  </a:txBody>
                  <a:tcPr marL="9525" marR="9525" marT="9525" marB="0" anchor="b"/>
                </a:tc>
                <a:tc>
                  <a:txBody>
                    <a:bodyPr/>
                    <a:lstStyle/>
                    <a:p>
                      <a:pPr algn="r" fontAlgn="b"/>
                      <a:r>
                        <a:rPr lang="en-US" sz="2400" u="none" strike="noStrike">
                          <a:effectLst/>
                          <a:latin typeface="Corbel" panose="020B0503020204020204" pitchFamily="34" charset="0"/>
                        </a:rPr>
                        <a:t>29</a:t>
                      </a:r>
                      <a:endParaRPr lang="en-US" sz="2400" b="0" i="0" u="none" strike="noStrike">
                        <a:solidFill>
                          <a:srgbClr val="000000"/>
                        </a:solidFill>
                        <a:effectLst/>
                        <a:latin typeface="Corbel" panose="020B0503020204020204" pitchFamily="34" charset="0"/>
                      </a:endParaRPr>
                    </a:p>
                  </a:txBody>
                  <a:tcPr marL="9525" marR="9525" marT="9525" marB="0" anchor="b"/>
                </a:tc>
                <a:tc>
                  <a:txBody>
                    <a:bodyPr/>
                    <a:lstStyle/>
                    <a:p>
                      <a:pPr algn="r" fontAlgn="b"/>
                      <a:r>
                        <a:rPr lang="en-US" sz="2400" u="none" strike="noStrike">
                          <a:effectLst/>
                          <a:latin typeface="Corbel" panose="020B0503020204020204" pitchFamily="34" charset="0"/>
                        </a:rPr>
                        <a:t>1</a:t>
                      </a:r>
                      <a:endParaRPr lang="en-US" sz="2400" b="0" i="0" u="none" strike="noStrike">
                        <a:solidFill>
                          <a:srgbClr val="000000"/>
                        </a:solidFill>
                        <a:effectLst/>
                        <a:latin typeface="Corbel" panose="020B0503020204020204" pitchFamily="34" charset="0"/>
                      </a:endParaRPr>
                    </a:p>
                  </a:txBody>
                  <a:tcPr marL="9525" marR="9525" marT="9525" marB="0" anchor="b"/>
                </a:tc>
                <a:extLst>
                  <a:ext uri="{0D108BD9-81ED-4DB2-BD59-A6C34878D82A}">
                    <a16:rowId xmlns:a16="http://schemas.microsoft.com/office/drawing/2014/main" val="3007042224"/>
                  </a:ext>
                </a:extLst>
              </a:tr>
              <a:tr h="382120">
                <a:tc>
                  <a:txBody>
                    <a:bodyPr/>
                    <a:lstStyle/>
                    <a:p>
                      <a:pPr algn="l" fontAlgn="b"/>
                      <a:r>
                        <a:rPr lang="en-US" sz="2400" u="none" strike="noStrike">
                          <a:effectLst/>
                          <a:latin typeface="Corbel" panose="020B0503020204020204" pitchFamily="34" charset="0"/>
                        </a:rPr>
                        <a:t>buy and bill</a:t>
                      </a:r>
                      <a:endParaRPr lang="en-US" sz="2400" b="0" i="0" u="none" strike="noStrike">
                        <a:solidFill>
                          <a:srgbClr val="000000"/>
                        </a:solidFill>
                        <a:effectLst/>
                        <a:latin typeface="Corbel" panose="020B0503020204020204" pitchFamily="34" charset="0"/>
                      </a:endParaRPr>
                    </a:p>
                  </a:txBody>
                  <a:tcPr marL="9525" marR="9525" marT="9525" marB="0" anchor="b"/>
                </a:tc>
                <a:tc>
                  <a:txBody>
                    <a:bodyPr/>
                    <a:lstStyle/>
                    <a:p>
                      <a:pPr algn="r" fontAlgn="b"/>
                      <a:r>
                        <a:rPr lang="en-US" sz="2400" u="none" strike="noStrike">
                          <a:effectLst/>
                          <a:latin typeface="Corbel" panose="020B0503020204020204" pitchFamily="34" charset="0"/>
                        </a:rPr>
                        <a:t>-2</a:t>
                      </a:r>
                      <a:endParaRPr lang="en-US" sz="2400" b="0" i="0" u="none" strike="noStrike">
                        <a:solidFill>
                          <a:srgbClr val="000000"/>
                        </a:solidFill>
                        <a:effectLst/>
                        <a:latin typeface="Corbel" panose="020B0503020204020204" pitchFamily="34" charset="0"/>
                      </a:endParaRPr>
                    </a:p>
                  </a:txBody>
                  <a:tcPr marL="9525" marR="9525" marT="9525" marB="0" anchor="b"/>
                </a:tc>
                <a:tc>
                  <a:txBody>
                    <a:bodyPr/>
                    <a:lstStyle/>
                    <a:p>
                      <a:pPr algn="r" fontAlgn="b"/>
                      <a:r>
                        <a:rPr lang="en-US" sz="2400" u="none" strike="noStrike" dirty="0">
                          <a:effectLst/>
                          <a:latin typeface="Corbel" panose="020B0503020204020204" pitchFamily="34" charset="0"/>
                        </a:rPr>
                        <a:t>0</a:t>
                      </a:r>
                      <a:endParaRPr lang="en-US" sz="2400" b="0" i="0" u="none" strike="noStrike" dirty="0">
                        <a:solidFill>
                          <a:srgbClr val="000000"/>
                        </a:solidFill>
                        <a:effectLst/>
                        <a:latin typeface="Corbel" panose="020B0503020204020204" pitchFamily="34" charset="0"/>
                      </a:endParaRPr>
                    </a:p>
                  </a:txBody>
                  <a:tcPr marL="9525" marR="9525" marT="9525" marB="0" anchor="b"/>
                </a:tc>
                <a:extLst>
                  <a:ext uri="{0D108BD9-81ED-4DB2-BD59-A6C34878D82A}">
                    <a16:rowId xmlns:a16="http://schemas.microsoft.com/office/drawing/2014/main" val="868226291"/>
                  </a:ext>
                </a:extLst>
              </a:tr>
              <a:tr h="382120">
                <a:tc>
                  <a:txBody>
                    <a:bodyPr/>
                    <a:lstStyle/>
                    <a:p>
                      <a:pPr algn="r" fontAlgn="b"/>
                      <a:r>
                        <a:rPr lang="en-US" sz="2400" u="none" strike="noStrike" dirty="0">
                          <a:effectLst/>
                          <a:latin typeface="Corbel" panose="020B0503020204020204" pitchFamily="34" charset="0"/>
                        </a:rPr>
                        <a:t>Total</a:t>
                      </a:r>
                      <a:endParaRPr lang="en-US" sz="2400" b="0" i="0" u="none" strike="noStrike" dirty="0">
                        <a:solidFill>
                          <a:srgbClr val="000000"/>
                        </a:solidFill>
                        <a:effectLst/>
                        <a:latin typeface="Corbel" panose="020B0503020204020204" pitchFamily="34" charset="0"/>
                      </a:endParaRPr>
                    </a:p>
                  </a:txBody>
                  <a:tcPr marL="9525" marR="9525" marT="9525" marB="0" anchor="b">
                    <a:solidFill>
                      <a:schemeClr val="accent5">
                        <a:lumMod val="60000"/>
                        <a:lumOff val="40000"/>
                      </a:schemeClr>
                    </a:solidFill>
                  </a:tcPr>
                </a:tc>
                <a:tc>
                  <a:txBody>
                    <a:bodyPr/>
                    <a:lstStyle/>
                    <a:p>
                      <a:pPr algn="r" fontAlgn="b"/>
                      <a:r>
                        <a:rPr lang="en-US" sz="2400" u="none" strike="noStrike">
                          <a:effectLst/>
                          <a:latin typeface="Corbel" panose="020B0503020204020204" pitchFamily="34" charset="0"/>
                        </a:rPr>
                        <a:t>68</a:t>
                      </a:r>
                      <a:endParaRPr lang="en-US" sz="2400" b="0" i="0" u="none" strike="noStrike">
                        <a:solidFill>
                          <a:srgbClr val="000000"/>
                        </a:solidFill>
                        <a:effectLst/>
                        <a:latin typeface="Corbel" panose="020B0503020204020204" pitchFamily="34" charset="0"/>
                      </a:endParaRPr>
                    </a:p>
                  </a:txBody>
                  <a:tcPr marL="9525" marR="9525" marT="9525" marB="0" anchor="b">
                    <a:solidFill>
                      <a:schemeClr val="accent5">
                        <a:lumMod val="60000"/>
                        <a:lumOff val="40000"/>
                      </a:schemeClr>
                    </a:solidFill>
                  </a:tcPr>
                </a:tc>
                <a:tc>
                  <a:txBody>
                    <a:bodyPr/>
                    <a:lstStyle/>
                    <a:p>
                      <a:pPr algn="r" fontAlgn="b"/>
                      <a:r>
                        <a:rPr lang="en-US" sz="2400" u="none" strike="noStrike" dirty="0">
                          <a:effectLst/>
                          <a:latin typeface="Corbel" panose="020B0503020204020204" pitchFamily="34" charset="0"/>
                        </a:rPr>
                        <a:t>5</a:t>
                      </a:r>
                      <a:endParaRPr lang="en-US" sz="2400" b="0" i="0" u="none" strike="noStrike" dirty="0">
                        <a:solidFill>
                          <a:srgbClr val="000000"/>
                        </a:solidFill>
                        <a:effectLst/>
                        <a:latin typeface="Corbel" panose="020B0503020204020204" pitchFamily="34" charset="0"/>
                      </a:endParaRPr>
                    </a:p>
                  </a:txBody>
                  <a:tcPr marL="9525" marR="9525" marT="9525" marB="0" anchor="b">
                    <a:solidFill>
                      <a:schemeClr val="accent5">
                        <a:lumMod val="60000"/>
                        <a:lumOff val="40000"/>
                      </a:schemeClr>
                    </a:solidFill>
                  </a:tcPr>
                </a:tc>
                <a:extLst>
                  <a:ext uri="{0D108BD9-81ED-4DB2-BD59-A6C34878D82A}">
                    <a16:rowId xmlns:a16="http://schemas.microsoft.com/office/drawing/2014/main" val="2737336151"/>
                  </a:ext>
                </a:extLst>
              </a:tr>
            </a:tbl>
          </a:graphicData>
        </a:graphic>
      </p:graphicFrame>
    </p:spTree>
    <p:extLst>
      <p:ext uri="{BB962C8B-B14F-4D97-AF65-F5344CB8AC3E}">
        <p14:creationId xmlns:p14="http://schemas.microsoft.com/office/powerpoint/2010/main" val="316929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a:extLst>
              <a:ext uri="{FF2B5EF4-FFF2-40B4-BE49-F238E27FC236}">
                <a16:creationId xmlns:a16="http://schemas.microsoft.com/office/drawing/2014/main" id="{A480E767-F8A9-4E8D-AC28-E71E131EAF96}"/>
              </a:ext>
            </a:extLst>
          </p:cNvPr>
          <p:cNvGraphicFramePr>
            <a:graphicFrameLocks noGrp="1"/>
          </p:cNvGraphicFramePr>
          <p:nvPr>
            <p:ph idx="1"/>
            <p:extLst>
              <p:ext uri="{D42A27DB-BD31-4B8C-83A1-F6EECF244321}">
                <p14:modId xmlns:p14="http://schemas.microsoft.com/office/powerpoint/2010/main" val="1225453397"/>
              </p:ext>
            </p:extLst>
          </p:nvPr>
        </p:nvGraphicFramePr>
        <p:xfrm>
          <a:off x="1301262" y="1707776"/>
          <a:ext cx="9673882" cy="3654835"/>
        </p:xfrm>
        <a:graphic>
          <a:graphicData uri="http://schemas.openxmlformats.org/drawingml/2006/table">
            <a:tbl>
              <a:tblPr firstRow="1" lastRow="1">
                <a:tableStyleId>{5C22544A-7EE6-4342-B048-85BDC9FD1C3A}</a:tableStyleId>
              </a:tblPr>
              <a:tblGrid>
                <a:gridCol w="4115556">
                  <a:extLst>
                    <a:ext uri="{9D8B030D-6E8A-4147-A177-3AD203B41FA5}">
                      <a16:colId xmlns:a16="http://schemas.microsoft.com/office/drawing/2014/main" val="2485054798"/>
                    </a:ext>
                  </a:extLst>
                </a:gridCol>
                <a:gridCol w="4958624">
                  <a:extLst>
                    <a:ext uri="{9D8B030D-6E8A-4147-A177-3AD203B41FA5}">
                      <a16:colId xmlns:a16="http://schemas.microsoft.com/office/drawing/2014/main" val="3768830300"/>
                    </a:ext>
                  </a:extLst>
                </a:gridCol>
                <a:gridCol w="299851">
                  <a:extLst>
                    <a:ext uri="{9D8B030D-6E8A-4147-A177-3AD203B41FA5}">
                      <a16:colId xmlns:a16="http://schemas.microsoft.com/office/drawing/2014/main" val="3524682203"/>
                    </a:ext>
                  </a:extLst>
                </a:gridCol>
                <a:gridCol w="299851">
                  <a:extLst>
                    <a:ext uri="{9D8B030D-6E8A-4147-A177-3AD203B41FA5}">
                      <a16:colId xmlns:a16="http://schemas.microsoft.com/office/drawing/2014/main" val="3390999607"/>
                    </a:ext>
                  </a:extLst>
                </a:gridCol>
              </a:tblGrid>
              <a:tr h="804840">
                <a:tc gridSpan="4">
                  <a:txBody>
                    <a:bodyPr/>
                    <a:lstStyle/>
                    <a:p>
                      <a:pPr algn="ctr" fontAlgn="b"/>
                      <a:r>
                        <a:rPr lang="en-US" sz="3300" u="none" strike="noStrike" dirty="0">
                          <a:effectLst/>
                          <a:latin typeface="Corbel" panose="020B0503020204020204" pitchFamily="34" charset="0"/>
                        </a:rPr>
                        <a:t>XR BUP 340B financial report </a:t>
                      </a:r>
                    </a:p>
                    <a:p>
                      <a:pPr algn="ctr" fontAlgn="b"/>
                      <a:r>
                        <a:rPr lang="en-US" sz="3300" u="none" strike="noStrike" dirty="0">
                          <a:effectLst/>
                          <a:latin typeface="Corbel" panose="020B0503020204020204" pitchFamily="34" charset="0"/>
                        </a:rPr>
                        <a:t>Jan 2021 to June 2023</a:t>
                      </a:r>
                      <a:endParaRPr lang="en-US" sz="3300" b="0" i="0" u="none" strike="noStrike" dirty="0">
                        <a:solidFill>
                          <a:srgbClr val="000000"/>
                        </a:solidFill>
                        <a:effectLst/>
                        <a:latin typeface="Corbel" panose="020B0503020204020204" pitchFamily="34" charset="0"/>
                      </a:endParaRPr>
                    </a:p>
                  </a:txBody>
                  <a:tcPr marL="8731" marR="8731" marT="8731" marB="0" anchor="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2432917"/>
                  </a:ext>
                </a:extLst>
              </a:tr>
              <a:tr h="660066">
                <a:tc>
                  <a:txBody>
                    <a:bodyPr/>
                    <a:lstStyle/>
                    <a:p>
                      <a:pPr algn="l" fontAlgn="b"/>
                      <a:r>
                        <a:rPr lang="en-US" sz="3300" u="none" strike="noStrike">
                          <a:effectLst/>
                          <a:latin typeface="Corbel" panose="020B0503020204020204" pitchFamily="34" charset="0"/>
                        </a:rPr>
                        <a:t>Total payment</a:t>
                      </a:r>
                      <a:endParaRPr lang="en-US" sz="3300" b="0" i="0" u="none" strike="noStrike">
                        <a:solidFill>
                          <a:srgbClr val="000000"/>
                        </a:solidFill>
                        <a:effectLst/>
                        <a:latin typeface="Corbel" panose="020B0503020204020204" pitchFamily="34" charset="0"/>
                      </a:endParaRPr>
                    </a:p>
                  </a:txBody>
                  <a:tcPr marL="8731" marR="8731" marT="8731" marB="0" anchor="b"/>
                </a:tc>
                <a:tc>
                  <a:txBody>
                    <a:bodyPr/>
                    <a:lstStyle/>
                    <a:p>
                      <a:pPr algn="r" fontAlgn="b"/>
                      <a:r>
                        <a:rPr lang="en-US" sz="3300" u="none" strike="noStrike">
                          <a:effectLst/>
                          <a:latin typeface="Corbel" panose="020B0503020204020204" pitchFamily="34" charset="0"/>
                        </a:rPr>
                        <a:t>$1,684,168.41 </a:t>
                      </a:r>
                      <a:endParaRPr lang="en-US" sz="3300" b="0" i="0" u="none" strike="noStrike">
                        <a:solidFill>
                          <a:srgbClr val="000000"/>
                        </a:solidFill>
                        <a:effectLst/>
                        <a:latin typeface="Corbel" panose="020B0503020204020204" pitchFamily="34" charset="0"/>
                      </a:endParaRPr>
                    </a:p>
                  </a:txBody>
                  <a:tcPr marL="8731" marR="8731" marT="8731" marB="0" anchor="b"/>
                </a:tc>
                <a:tc>
                  <a:txBody>
                    <a:bodyPr/>
                    <a:lstStyle/>
                    <a:p>
                      <a:pPr algn="l" fontAlgn="b"/>
                      <a:endParaRPr lang="en-US" sz="3300" b="0" i="0" u="none" strike="noStrike">
                        <a:solidFill>
                          <a:srgbClr val="000000"/>
                        </a:solidFill>
                        <a:effectLst/>
                        <a:latin typeface="Corbel" panose="020B0503020204020204" pitchFamily="34" charset="0"/>
                      </a:endParaRPr>
                    </a:p>
                  </a:txBody>
                  <a:tcPr marL="8731" marR="8731" marT="8731" marB="0" anchor="b"/>
                </a:tc>
                <a:tc>
                  <a:txBody>
                    <a:bodyPr/>
                    <a:lstStyle/>
                    <a:p>
                      <a:pPr algn="l" fontAlgn="b"/>
                      <a:endParaRPr lang="en-US" sz="3300" b="0" i="0" u="none" strike="noStrike" dirty="0">
                        <a:solidFill>
                          <a:srgbClr val="000000"/>
                        </a:solidFill>
                        <a:effectLst/>
                        <a:latin typeface="Corbel" panose="020B0503020204020204" pitchFamily="34" charset="0"/>
                      </a:endParaRPr>
                    </a:p>
                  </a:txBody>
                  <a:tcPr marL="8731" marR="8731" marT="8731" marB="0" anchor="b"/>
                </a:tc>
                <a:extLst>
                  <a:ext uri="{0D108BD9-81ED-4DB2-BD59-A6C34878D82A}">
                    <a16:rowId xmlns:a16="http://schemas.microsoft.com/office/drawing/2014/main" val="1309509067"/>
                  </a:ext>
                </a:extLst>
              </a:tr>
              <a:tr h="660066">
                <a:tc>
                  <a:txBody>
                    <a:bodyPr/>
                    <a:lstStyle/>
                    <a:p>
                      <a:pPr algn="l" fontAlgn="b"/>
                      <a:r>
                        <a:rPr lang="en-US" sz="3300" u="none" strike="noStrike">
                          <a:effectLst/>
                          <a:latin typeface="Corbel" panose="020B0503020204020204" pitchFamily="34" charset="0"/>
                        </a:rPr>
                        <a:t>Total cost </a:t>
                      </a:r>
                      <a:endParaRPr lang="en-US" sz="3300" b="0" i="0" u="none" strike="noStrike">
                        <a:solidFill>
                          <a:srgbClr val="000000"/>
                        </a:solidFill>
                        <a:effectLst/>
                        <a:latin typeface="Corbel" panose="020B0503020204020204" pitchFamily="34" charset="0"/>
                      </a:endParaRPr>
                    </a:p>
                  </a:txBody>
                  <a:tcPr marL="8731" marR="8731" marT="8731" marB="0" anchor="b"/>
                </a:tc>
                <a:tc>
                  <a:txBody>
                    <a:bodyPr/>
                    <a:lstStyle/>
                    <a:p>
                      <a:pPr algn="r" fontAlgn="b"/>
                      <a:r>
                        <a:rPr lang="en-US" sz="3300" u="none" strike="noStrike" dirty="0">
                          <a:effectLst/>
                          <a:latin typeface="Corbel" panose="020B0503020204020204" pitchFamily="34" charset="0"/>
                        </a:rPr>
                        <a:t>$1,331,922.05 </a:t>
                      </a:r>
                      <a:endParaRPr lang="en-US" sz="3300" b="0" i="0" u="none" strike="noStrike" dirty="0">
                        <a:solidFill>
                          <a:srgbClr val="000000"/>
                        </a:solidFill>
                        <a:effectLst/>
                        <a:latin typeface="Corbel" panose="020B0503020204020204" pitchFamily="34" charset="0"/>
                      </a:endParaRPr>
                    </a:p>
                  </a:txBody>
                  <a:tcPr marL="8731" marR="8731" marT="8731" marB="0" anchor="b"/>
                </a:tc>
                <a:tc>
                  <a:txBody>
                    <a:bodyPr/>
                    <a:lstStyle/>
                    <a:p>
                      <a:pPr algn="l" fontAlgn="b"/>
                      <a:endParaRPr lang="en-US" sz="3300" b="0" i="0" u="none" strike="noStrike">
                        <a:solidFill>
                          <a:srgbClr val="000000"/>
                        </a:solidFill>
                        <a:effectLst/>
                        <a:latin typeface="Corbel" panose="020B0503020204020204" pitchFamily="34" charset="0"/>
                      </a:endParaRPr>
                    </a:p>
                  </a:txBody>
                  <a:tcPr marL="8731" marR="8731" marT="8731" marB="0" anchor="b"/>
                </a:tc>
                <a:tc>
                  <a:txBody>
                    <a:bodyPr/>
                    <a:lstStyle/>
                    <a:p>
                      <a:pPr algn="l" fontAlgn="b"/>
                      <a:endParaRPr lang="en-US" sz="3300" b="0" i="0" u="none" strike="noStrike">
                        <a:solidFill>
                          <a:srgbClr val="000000"/>
                        </a:solidFill>
                        <a:effectLst/>
                        <a:latin typeface="Corbel" panose="020B0503020204020204" pitchFamily="34" charset="0"/>
                      </a:endParaRPr>
                    </a:p>
                  </a:txBody>
                  <a:tcPr marL="8731" marR="8731" marT="8731" marB="0" anchor="b"/>
                </a:tc>
                <a:extLst>
                  <a:ext uri="{0D108BD9-81ED-4DB2-BD59-A6C34878D82A}">
                    <a16:rowId xmlns:a16="http://schemas.microsoft.com/office/drawing/2014/main" val="341177458"/>
                  </a:ext>
                </a:extLst>
              </a:tr>
              <a:tr h="660066">
                <a:tc>
                  <a:txBody>
                    <a:bodyPr/>
                    <a:lstStyle/>
                    <a:p>
                      <a:pPr algn="l" fontAlgn="b"/>
                      <a:r>
                        <a:rPr lang="en-US" sz="3300" u="none" strike="noStrike">
                          <a:effectLst/>
                          <a:latin typeface="Corbel" panose="020B0503020204020204" pitchFamily="34" charset="0"/>
                        </a:rPr>
                        <a:t>Late fees</a:t>
                      </a:r>
                      <a:endParaRPr lang="en-US" sz="3300" b="0" i="0" u="none" strike="noStrike">
                        <a:solidFill>
                          <a:srgbClr val="000000"/>
                        </a:solidFill>
                        <a:effectLst/>
                        <a:latin typeface="Corbel" panose="020B0503020204020204" pitchFamily="34" charset="0"/>
                      </a:endParaRPr>
                    </a:p>
                  </a:txBody>
                  <a:tcPr marL="8731" marR="8731" marT="8731" marB="0" anchor="b"/>
                </a:tc>
                <a:tc>
                  <a:txBody>
                    <a:bodyPr/>
                    <a:lstStyle/>
                    <a:p>
                      <a:pPr algn="r" fontAlgn="b"/>
                      <a:r>
                        <a:rPr lang="en-US" sz="3300" u="none" strike="noStrike">
                          <a:effectLst/>
                          <a:latin typeface="Corbel" panose="020B0503020204020204" pitchFamily="34" charset="0"/>
                        </a:rPr>
                        <a:t>$809 </a:t>
                      </a:r>
                      <a:endParaRPr lang="en-US" sz="3300" b="0" i="0" u="none" strike="noStrike">
                        <a:solidFill>
                          <a:srgbClr val="000000"/>
                        </a:solidFill>
                        <a:effectLst/>
                        <a:latin typeface="Corbel" panose="020B0503020204020204" pitchFamily="34" charset="0"/>
                      </a:endParaRPr>
                    </a:p>
                  </a:txBody>
                  <a:tcPr marL="8731" marR="8731" marT="8731" marB="0" anchor="b"/>
                </a:tc>
                <a:tc>
                  <a:txBody>
                    <a:bodyPr/>
                    <a:lstStyle/>
                    <a:p>
                      <a:pPr algn="l" fontAlgn="b"/>
                      <a:endParaRPr lang="en-US" sz="3300" b="0" i="0" u="none" strike="noStrike">
                        <a:solidFill>
                          <a:srgbClr val="000000"/>
                        </a:solidFill>
                        <a:effectLst/>
                        <a:latin typeface="Corbel" panose="020B0503020204020204" pitchFamily="34" charset="0"/>
                      </a:endParaRPr>
                    </a:p>
                  </a:txBody>
                  <a:tcPr marL="8731" marR="8731" marT="8731" marB="0" anchor="b"/>
                </a:tc>
                <a:tc>
                  <a:txBody>
                    <a:bodyPr/>
                    <a:lstStyle/>
                    <a:p>
                      <a:pPr algn="l" fontAlgn="b"/>
                      <a:endParaRPr lang="en-US" sz="3300" b="0" i="0" u="none" strike="noStrike">
                        <a:solidFill>
                          <a:srgbClr val="000000"/>
                        </a:solidFill>
                        <a:effectLst/>
                        <a:latin typeface="Corbel" panose="020B0503020204020204" pitchFamily="34" charset="0"/>
                      </a:endParaRPr>
                    </a:p>
                  </a:txBody>
                  <a:tcPr marL="8731" marR="8731" marT="8731" marB="0" anchor="b"/>
                </a:tc>
                <a:extLst>
                  <a:ext uri="{0D108BD9-81ED-4DB2-BD59-A6C34878D82A}">
                    <a16:rowId xmlns:a16="http://schemas.microsoft.com/office/drawing/2014/main" val="1578111408"/>
                  </a:ext>
                </a:extLst>
              </a:tr>
              <a:tr h="660066">
                <a:tc>
                  <a:txBody>
                    <a:bodyPr/>
                    <a:lstStyle/>
                    <a:p>
                      <a:pPr algn="l" fontAlgn="b"/>
                      <a:r>
                        <a:rPr lang="en-US" sz="3300" u="none" strike="noStrike" dirty="0">
                          <a:effectLst/>
                          <a:latin typeface="Corbel" panose="020B0503020204020204" pitchFamily="34" charset="0"/>
                        </a:rPr>
                        <a:t>Total</a:t>
                      </a:r>
                      <a:endParaRPr lang="en-US" sz="3300" b="0" i="0" u="none" strike="noStrike" dirty="0">
                        <a:solidFill>
                          <a:srgbClr val="000000"/>
                        </a:solidFill>
                        <a:effectLst/>
                        <a:latin typeface="Corbel" panose="020B0503020204020204" pitchFamily="34" charset="0"/>
                      </a:endParaRPr>
                    </a:p>
                  </a:txBody>
                  <a:tcPr marL="8731" marR="8731" marT="8731" marB="0" anchor="b">
                    <a:solidFill>
                      <a:schemeClr val="accent2">
                        <a:lumMod val="75000"/>
                      </a:schemeClr>
                    </a:solidFill>
                  </a:tcPr>
                </a:tc>
                <a:tc>
                  <a:txBody>
                    <a:bodyPr/>
                    <a:lstStyle/>
                    <a:p>
                      <a:pPr algn="r" fontAlgn="b"/>
                      <a:r>
                        <a:rPr lang="en-US" sz="3300" u="none" strike="noStrike" dirty="0">
                          <a:effectLst/>
                          <a:latin typeface="Corbel" panose="020B0503020204020204" pitchFamily="34" charset="0"/>
                        </a:rPr>
                        <a:t>$351,437.36 </a:t>
                      </a:r>
                      <a:endParaRPr lang="en-US" sz="3300" b="0" i="0" u="none" strike="noStrike" dirty="0">
                        <a:solidFill>
                          <a:srgbClr val="000000"/>
                        </a:solidFill>
                        <a:effectLst/>
                        <a:latin typeface="Corbel" panose="020B0503020204020204" pitchFamily="34" charset="0"/>
                      </a:endParaRPr>
                    </a:p>
                  </a:txBody>
                  <a:tcPr marL="8731" marR="8731" marT="8731" marB="0" anchor="b">
                    <a:solidFill>
                      <a:schemeClr val="accent2">
                        <a:lumMod val="75000"/>
                      </a:schemeClr>
                    </a:solidFill>
                  </a:tcPr>
                </a:tc>
                <a:tc>
                  <a:txBody>
                    <a:bodyPr/>
                    <a:lstStyle/>
                    <a:p>
                      <a:pPr algn="l" fontAlgn="b"/>
                      <a:endParaRPr lang="en-US" sz="3300" b="0" i="0" u="none" strike="noStrike" dirty="0">
                        <a:solidFill>
                          <a:srgbClr val="000000"/>
                        </a:solidFill>
                        <a:effectLst/>
                        <a:latin typeface="Corbel" panose="020B0503020204020204" pitchFamily="34" charset="0"/>
                      </a:endParaRPr>
                    </a:p>
                  </a:txBody>
                  <a:tcPr marL="8731" marR="8731" marT="8731" marB="0" anchor="b">
                    <a:solidFill>
                      <a:schemeClr val="accent2">
                        <a:lumMod val="75000"/>
                      </a:schemeClr>
                    </a:solidFill>
                  </a:tcPr>
                </a:tc>
                <a:tc>
                  <a:txBody>
                    <a:bodyPr/>
                    <a:lstStyle/>
                    <a:p>
                      <a:pPr algn="l" fontAlgn="b"/>
                      <a:endParaRPr lang="en-US" sz="3300" b="0" i="0" u="none" strike="noStrike" dirty="0">
                        <a:solidFill>
                          <a:srgbClr val="000000"/>
                        </a:solidFill>
                        <a:effectLst/>
                        <a:latin typeface="Corbel" panose="020B0503020204020204" pitchFamily="34" charset="0"/>
                      </a:endParaRPr>
                    </a:p>
                  </a:txBody>
                  <a:tcPr marL="8731" marR="8731" marT="8731" marB="0" anchor="b">
                    <a:solidFill>
                      <a:schemeClr val="accent2">
                        <a:lumMod val="75000"/>
                      </a:schemeClr>
                    </a:solidFill>
                  </a:tcPr>
                </a:tc>
                <a:extLst>
                  <a:ext uri="{0D108BD9-81ED-4DB2-BD59-A6C34878D82A}">
                    <a16:rowId xmlns:a16="http://schemas.microsoft.com/office/drawing/2014/main" val="1404659166"/>
                  </a:ext>
                </a:extLst>
              </a:tr>
            </a:tbl>
          </a:graphicData>
        </a:graphic>
      </p:graphicFrame>
    </p:spTree>
    <p:extLst>
      <p:ext uri="{BB962C8B-B14F-4D97-AF65-F5344CB8AC3E}">
        <p14:creationId xmlns:p14="http://schemas.microsoft.com/office/powerpoint/2010/main" val="1510138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CFCDAF-46CE-4056-866C-5EE9122FD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Stethoscope">
            <a:extLst>
              <a:ext uri="{FF2B5EF4-FFF2-40B4-BE49-F238E27FC236}">
                <a16:creationId xmlns:a16="http://schemas.microsoft.com/office/drawing/2014/main" id="{40256412-4DB1-0726-3FDE-344C7913C9DB}"/>
              </a:ext>
            </a:extLst>
          </p:cNvPr>
          <p:cNvPicPr>
            <a:picLocks noChangeAspect="1"/>
          </p:cNvPicPr>
          <p:nvPr/>
        </p:nvPicPr>
        <p:blipFill>
          <a:blip r:embed="rId3">
            <a:duotone>
              <a:schemeClr val="accent1">
                <a:shade val="45000"/>
                <a:satMod val="135000"/>
              </a:schemeClr>
              <a:prstClr val="white"/>
            </a:duotone>
            <a:alphaModFix amt="35000"/>
          </a:blip>
          <a:srcRect t="15730"/>
          <a:stretch/>
        </p:blipFill>
        <p:spPr>
          <a:xfrm>
            <a:off x="20" y="10"/>
            <a:ext cx="12191981" cy="6857989"/>
          </a:xfrm>
          <a:prstGeom prst="rect">
            <a:avLst/>
          </a:prstGeom>
        </p:spPr>
      </p:pic>
      <p:sp>
        <p:nvSpPr>
          <p:cNvPr id="2" name="Title 1">
            <a:extLst>
              <a:ext uri="{FF2B5EF4-FFF2-40B4-BE49-F238E27FC236}">
                <a16:creationId xmlns:a16="http://schemas.microsoft.com/office/drawing/2014/main" id="{F34BE175-FC73-A362-62B3-373728ED0959}"/>
              </a:ext>
            </a:extLst>
          </p:cNvPr>
          <p:cNvSpPr>
            <a:spLocks noGrp="1"/>
          </p:cNvSpPr>
          <p:nvPr>
            <p:ph type="title"/>
          </p:nvPr>
        </p:nvSpPr>
        <p:spPr>
          <a:xfrm>
            <a:off x="604052" y="373055"/>
            <a:ext cx="5257801" cy="5181523"/>
          </a:xfrm>
        </p:spPr>
        <p:txBody>
          <a:bodyPr anchor="b">
            <a:normAutofit/>
          </a:bodyPr>
          <a:lstStyle/>
          <a:p>
            <a:r>
              <a:rPr lang="en-US" sz="8000" dirty="0">
                <a:solidFill>
                  <a:srgbClr val="FFFFFF"/>
                </a:solidFill>
              </a:rPr>
              <a:t>Conclusion </a:t>
            </a: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F58C2E7-B5DF-7C00-0891-0BAB3BB9F2D8}"/>
              </a:ext>
            </a:extLst>
          </p:cNvPr>
          <p:cNvSpPr>
            <a:spLocks noGrp="1"/>
          </p:cNvSpPr>
          <p:nvPr>
            <p:ph idx="1"/>
          </p:nvPr>
        </p:nvSpPr>
        <p:spPr>
          <a:xfrm>
            <a:off x="5498925" y="1467031"/>
            <a:ext cx="6565331" cy="5221867"/>
          </a:xfrm>
        </p:spPr>
        <p:txBody>
          <a:bodyPr anchor="b">
            <a:normAutofit fontScale="92500"/>
          </a:bodyPr>
          <a:lstStyle/>
          <a:p>
            <a:pPr marL="0" indent="0">
              <a:buNone/>
            </a:pPr>
            <a:r>
              <a:rPr lang="en-US" sz="2400" b="1" kern="0" dirty="0">
                <a:solidFill>
                  <a:srgbClr val="FFFFFF"/>
                </a:solidFill>
                <a:effectLst/>
                <a:latin typeface="Aparajita" panose="02020603050405020304" pitchFamily="18" charset="0"/>
                <a:ea typeface="Times New Roman" panose="02020603050405020304" pitchFamily="18" charset="0"/>
                <a:cs typeface="Times New Roman" panose="02020603050405020304" pitchFamily="18" charset="0"/>
              </a:rPr>
              <a:t>Preliminary results suggest that it behooves our patients to have within-ACO insurance products as it allows for greater ease of access to XR BUP via buy and bill revenue stream, and less delays in patient care. We anticipate that ease of use and overall profit of 340b pricing will outweigh profit procured from patient-supplied dosing.</a:t>
            </a:r>
          </a:p>
          <a:p>
            <a:pPr marL="0" indent="0">
              <a:buNone/>
            </a:pPr>
            <a:endParaRPr lang="en-US" sz="2400" b="1" kern="0" dirty="0">
              <a:solidFill>
                <a:srgbClr val="FFFFFF"/>
              </a:solidFill>
              <a:latin typeface="Aparajita" panose="02020603050405020304" pitchFamily="18" charset="0"/>
              <a:ea typeface="Aptos" panose="020B0004020202020204" pitchFamily="34" charset="0"/>
              <a:cs typeface="Times New Roman" panose="02020603050405020304" pitchFamily="18" charset="0"/>
            </a:endParaRPr>
          </a:p>
          <a:p>
            <a:pPr marL="0" indent="0">
              <a:buNone/>
            </a:pPr>
            <a:r>
              <a:rPr lang="en-US" sz="2400" b="1" kern="0" dirty="0">
                <a:solidFill>
                  <a:srgbClr val="FFFFFF"/>
                </a:solidFill>
                <a:effectLst/>
                <a:latin typeface="Aparajita" panose="02020603050405020304" pitchFamily="18" charset="0"/>
                <a:ea typeface="Aptos" panose="020B0004020202020204" pitchFamily="34" charset="0"/>
                <a:cs typeface="Times New Roman" panose="02020603050405020304" pitchFamily="18" charset="0"/>
              </a:rPr>
              <a:t>Further research is indicated to continue to identify why there is such a significant disparity in use of XR-BUP </a:t>
            </a:r>
            <a:r>
              <a:rPr lang="en-US" sz="2400" b="1" kern="0" dirty="0">
                <a:solidFill>
                  <a:srgbClr val="FFFFFF"/>
                </a:solidFill>
                <a:latin typeface="Aparajita" panose="02020603050405020304" pitchFamily="18" charset="0"/>
                <a:ea typeface="Aptos" panose="020B0004020202020204" pitchFamily="34" charset="0"/>
                <a:cs typeface="Times New Roman" panose="02020603050405020304" pitchFamily="18" charset="0"/>
              </a:rPr>
              <a:t>for our patients of color. </a:t>
            </a:r>
          </a:p>
          <a:p>
            <a:pPr marL="0" indent="0">
              <a:buNone/>
            </a:pPr>
            <a:endParaRPr lang="en-US" sz="2400" b="1" kern="0" dirty="0">
              <a:solidFill>
                <a:srgbClr val="FFFFFF"/>
              </a:solidFill>
              <a:effectLst/>
              <a:latin typeface="Aparajita" panose="02020603050405020304" pitchFamily="18" charset="0"/>
              <a:ea typeface="Aptos" panose="020B0004020202020204" pitchFamily="34" charset="0"/>
              <a:cs typeface="Times New Roman" panose="02020603050405020304" pitchFamily="18" charset="0"/>
            </a:endParaRPr>
          </a:p>
          <a:p>
            <a:pPr marL="0" indent="0">
              <a:buNone/>
            </a:pPr>
            <a:r>
              <a:rPr lang="en-US" sz="2400" b="1" kern="0" dirty="0">
                <a:solidFill>
                  <a:srgbClr val="FFFFFF"/>
                </a:solidFill>
                <a:latin typeface="Aparajita" panose="02020603050405020304" pitchFamily="18" charset="0"/>
                <a:ea typeface="Aptos" panose="020B0004020202020204" pitchFamily="34" charset="0"/>
                <a:cs typeface="Times New Roman" panose="02020603050405020304" pitchFamily="18" charset="0"/>
              </a:rPr>
              <a:t>Information such as what was shared today is encouraged to be shared with insurance companies, stakeholders, and advocates. Our patients deserve access to life-saving medication in real time, and without excessive burden on clinic staff to organize. </a:t>
            </a:r>
            <a:endParaRPr lang="en-US"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endParaRPr lang="en-US" sz="2400" b="1" dirty="0">
              <a:solidFill>
                <a:srgbClr val="FFFFFF"/>
              </a:solidFill>
            </a:endParaRPr>
          </a:p>
        </p:txBody>
      </p:sp>
    </p:spTree>
    <p:extLst>
      <p:ext uri="{BB962C8B-B14F-4D97-AF65-F5344CB8AC3E}">
        <p14:creationId xmlns:p14="http://schemas.microsoft.com/office/powerpoint/2010/main" val="1404897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CFCDAF-46CE-4056-866C-5EE9122FD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Files in folders">
            <a:extLst>
              <a:ext uri="{FF2B5EF4-FFF2-40B4-BE49-F238E27FC236}">
                <a16:creationId xmlns:a16="http://schemas.microsoft.com/office/drawing/2014/main" id="{2677F356-B9D0-05A1-B104-B58A321B0BCF}"/>
              </a:ext>
            </a:extLst>
          </p:cNvPr>
          <p:cNvPicPr>
            <a:picLocks noChangeAspect="1"/>
          </p:cNvPicPr>
          <p:nvPr/>
        </p:nvPicPr>
        <p:blipFill>
          <a:blip r:embed="rId3">
            <a:duotone>
              <a:schemeClr val="accent1">
                <a:shade val="45000"/>
                <a:satMod val="135000"/>
              </a:schemeClr>
              <a:prstClr val="white"/>
            </a:duotone>
            <a:alphaModFix amt="35000"/>
          </a:blip>
          <a:srcRect t="4773" b="10957"/>
          <a:stretch/>
        </p:blipFill>
        <p:spPr>
          <a:xfrm>
            <a:off x="20" y="10"/>
            <a:ext cx="12191981" cy="6857989"/>
          </a:xfrm>
          <a:prstGeom prst="rect">
            <a:avLst/>
          </a:prstGeom>
        </p:spPr>
      </p:pic>
      <p:sp>
        <p:nvSpPr>
          <p:cNvPr id="2" name="Title 1">
            <a:extLst>
              <a:ext uri="{FF2B5EF4-FFF2-40B4-BE49-F238E27FC236}">
                <a16:creationId xmlns:a16="http://schemas.microsoft.com/office/drawing/2014/main" id="{49AF5618-50D9-9A2D-427D-C32F737011D0}"/>
              </a:ext>
            </a:extLst>
          </p:cNvPr>
          <p:cNvSpPr>
            <a:spLocks noGrp="1"/>
          </p:cNvSpPr>
          <p:nvPr>
            <p:ph type="title"/>
          </p:nvPr>
        </p:nvSpPr>
        <p:spPr>
          <a:xfrm>
            <a:off x="838199" y="381934"/>
            <a:ext cx="5257801" cy="5181523"/>
          </a:xfrm>
        </p:spPr>
        <p:txBody>
          <a:bodyPr anchor="b">
            <a:normAutofit/>
          </a:bodyPr>
          <a:lstStyle/>
          <a:p>
            <a:r>
              <a:rPr lang="en-US" sz="8000" dirty="0">
                <a:solidFill>
                  <a:srgbClr val="FFFFFF"/>
                </a:solidFill>
              </a:rPr>
              <a:t>References </a:t>
            </a: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6A732DC-E769-707E-67E2-043B2B4E8A4E}"/>
              </a:ext>
            </a:extLst>
          </p:cNvPr>
          <p:cNvSpPr>
            <a:spLocks noGrp="1"/>
          </p:cNvSpPr>
          <p:nvPr>
            <p:ph idx="1"/>
          </p:nvPr>
        </p:nvSpPr>
        <p:spPr>
          <a:xfrm>
            <a:off x="7229042" y="698643"/>
            <a:ext cx="4124758" cy="5301467"/>
          </a:xfrm>
        </p:spPr>
        <p:txBody>
          <a:bodyPr anchor="b">
            <a:normAutofit/>
          </a:bodyPr>
          <a:lstStyle/>
          <a:p>
            <a:pPr marL="0" indent="0">
              <a:buNone/>
            </a:pPr>
            <a:r>
              <a:rPr lang="en-US" sz="2400" b="1" dirty="0">
                <a:solidFill>
                  <a:schemeClr val="bg1"/>
                </a:solidFill>
                <a:latin typeface="Aparajita" panose="02020603050405020304" pitchFamily="18" charset="0"/>
                <a:cs typeface="Aparajita" panose="02020603050405020304" pitchFamily="18" charset="0"/>
              </a:rPr>
              <a:t>Fine DR, Lewis E, Weinstock K, Wright J, Gaeta JM, Baggett TP. Office-Based Addiction Treatment Retention and Mortality Among People Experiencing Homelessness. </a:t>
            </a:r>
            <a:r>
              <a:rPr lang="en-US" sz="2400" b="1" i="1" dirty="0">
                <a:solidFill>
                  <a:schemeClr val="bg1"/>
                </a:solidFill>
                <a:latin typeface="Aparajita" panose="02020603050405020304" pitchFamily="18" charset="0"/>
                <a:cs typeface="Aparajita" panose="02020603050405020304" pitchFamily="18" charset="0"/>
              </a:rPr>
              <a:t>JAMA </a:t>
            </a:r>
            <a:r>
              <a:rPr lang="en-US" sz="2400" b="1" i="1" dirty="0" err="1">
                <a:solidFill>
                  <a:schemeClr val="bg1"/>
                </a:solidFill>
                <a:latin typeface="Aparajita" panose="02020603050405020304" pitchFamily="18" charset="0"/>
                <a:cs typeface="Aparajita" panose="02020603050405020304" pitchFamily="18" charset="0"/>
              </a:rPr>
              <a:t>Netw</a:t>
            </a:r>
            <a:r>
              <a:rPr lang="en-US" sz="2400" b="1" i="1" dirty="0">
                <a:solidFill>
                  <a:schemeClr val="bg1"/>
                </a:solidFill>
                <a:latin typeface="Aparajita" panose="02020603050405020304" pitchFamily="18" charset="0"/>
                <a:cs typeface="Aparajita" panose="02020603050405020304" pitchFamily="18" charset="0"/>
              </a:rPr>
              <a:t> Open.</a:t>
            </a:r>
            <a:r>
              <a:rPr lang="en-US" sz="2400" b="1" dirty="0">
                <a:solidFill>
                  <a:schemeClr val="bg1"/>
                </a:solidFill>
                <a:latin typeface="Aparajita" panose="02020603050405020304" pitchFamily="18" charset="0"/>
                <a:cs typeface="Aparajita" panose="02020603050405020304" pitchFamily="18" charset="0"/>
              </a:rPr>
              <a:t> 2021;4(3):e210477. doi:10.1001/jamanetworkopen.2021.0477</a:t>
            </a:r>
          </a:p>
          <a:p>
            <a:endParaRPr lang="en-US" sz="2400" dirty="0">
              <a:solidFill>
                <a:schemeClr val="bg1"/>
              </a:solidFill>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401438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9CFCDAF-46CE-4056-866C-5EE9122FD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8" name="Picture 17" descr="Wood human figure">
            <a:extLst>
              <a:ext uri="{FF2B5EF4-FFF2-40B4-BE49-F238E27FC236}">
                <a16:creationId xmlns:a16="http://schemas.microsoft.com/office/drawing/2014/main" id="{33B38715-6407-C80A-9182-36139F7A41D6}"/>
              </a:ext>
            </a:extLst>
          </p:cNvPr>
          <p:cNvPicPr>
            <a:picLocks noChangeAspect="1"/>
          </p:cNvPicPr>
          <p:nvPr/>
        </p:nvPicPr>
        <p:blipFill>
          <a:blip r:embed="rId3">
            <a:duotone>
              <a:schemeClr val="accent1">
                <a:shade val="45000"/>
                <a:satMod val="135000"/>
              </a:schemeClr>
              <a:prstClr val="white"/>
            </a:duotone>
            <a:alphaModFix amt="35000"/>
          </a:blip>
          <a:srcRect b="15730"/>
          <a:stretch/>
        </p:blipFill>
        <p:spPr>
          <a:xfrm>
            <a:off x="20" y="10"/>
            <a:ext cx="12191981" cy="6857989"/>
          </a:xfrm>
          <a:prstGeom prst="rect">
            <a:avLst/>
          </a:prstGeom>
        </p:spPr>
      </p:pic>
      <p:sp>
        <p:nvSpPr>
          <p:cNvPr id="2" name="Title 1">
            <a:extLst>
              <a:ext uri="{FF2B5EF4-FFF2-40B4-BE49-F238E27FC236}">
                <a16:creationId xmlns:a16="http://schemas.microsoft.com/office/drawing/2014/main" id="{6AADF85B-DB7C-CE7E-3CDC-A4327161E21B}"/>
              </a:ext>
            </a:extLst>
          </p:cNvPr>
          <p:cNvSpPr>
            <a:spLocks noGrp="1"/>
          </p:cNvSpPr>
          <p:nvPr>
            <p:ph type="title"/>
          </p:nvPr>
        </p:nvSpPr>
        <p:spPr>
          <a:xfrm>
            <a:off x="838199" y="381934"/>
            <a:ext cx="5257801" cy="5181523"/>
          </a:xfrm>
        </p:spPr>
        <p:txBody>
          <a:bodyPr vert="horz" lIns="91440" tIns="45720" rIns="91440" bIns="45720" rtlCol="0" anchor="b">
            <a:normAutofit/>
          </a:bodyPr>
          <a:lstStyle/>
          <a:p>
            <a:r>
              <a:rPr lang="en-US" sz="8000" kern="1200">
                <a:solidFill>
                  <a:srgbClr val="FFFFFF"/>
                </a:solidFill>
                <a:latin typeface="+mj-lt"/>
                <a:ea typeface="+mj-ea"/>
                <a:cs typeface="+mj-cs"/>
              </a:rPr>
              <a:t>Disclosures</a:t>
            </a:r>
          </a:p>
        </p:txBody>
      </p:sp>
      <p:cxnSp>
        <p:nvCxnSpPr>
          <p:cNvPr id="26" name="Straight Connector 2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2E18083-1BEF-1478-667E-35D3B8E3AF9A}"/>
              </a:ext>
            </a:extLst>
          </p:cNvPr>
          <p:cNvSpPr>
            <a:spLocks noGrp="1"/>
          </p:cNvSpPr>
          <p:nvPr>
            <p:ph idx="1"/>
          </p:nvPr>
        </p:nvSpPr>
        <p:spPr>
          <a:xfrm>
            <a:off x="7229042" y="698643"/>
            <a:ext cx="4124758" cy="5301467"/>
          </a:xfrm>
        </p:spPr>
        <p:txBody>
          <a:bodyPr vert="horz" lIns="91440" tIns="45720" rIns="91440" bIns="45720" rtlCol="0" anchor="b">
            <a:normAutofit/>
          </a:bodyPr>
          <a:lstStyle/>
          <a:p>
            <a:pPr marL="0" indent="0">
              <a:buNone/>
            </a:pPr>
            <a:r>
              <a:rPr lang="en-US" sz="2000" kern="1200">
                <a:solidFill>
                  <a:srgbClr val="FFFFFF"/>
                </a:solidFill>
                <a:latin typeface="+mn-lt"/>
                <a:ea typeface="+mn-ea"/>
                <a:cs typeface="+mn-cs"/>
              </a:rPr>
              <a:t>We have no conflicts of interest to disclose </a:t>
            </a:r>
          </a:p>
        </p:txBody>
      </p:sp>
    </p:spTree>
    <p:extLst>
      <p:ext uri="{BB962C8B-B14F-4D97-AF65-F5344CB8AC3E}">
        <p14:creationId xmlns:p14="http://schemas.microsoft.com/office/powerpoint/2010/main" val="246628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6196BE3-2B34-113C-C414-835FB95E7DFE}"/>
              </a:ext>
            </a:extLst>
          </p:cNvPr>
          <p:cNvSpPr>
            <a:spLocks noGrp="1"/>
          </p:cNvSpPr>
          <p:nvPr>
            <p:ph type="title"/>
          </p:nvPr>
        </p:nvSpPr>
        <p:spPr>
          <a:xfrm>
            <a:off x="1188069" y="381935"/>
            <a:ext cx="4008583" cy="5974414"/>
          </a:xfrm>
        </p:spPr>
        <p:txBody>
          <a:bodyPr anchor="ctr">
            <a:normAutofit/>
          </a:bodyPr>
          <a:lstStyle/>
          <a:p>
            <a:r>
              <a:rPr lang="en-US" sz="6200">
                <a:solidFill>
                  <a:srgbClr val="FFFFFF"/>
                </a:solidFill>
              </a:rPr>
              <a:t>Background</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D12FDCE2-C73F-9867-749D-2833D0BCEA6E}"/>
              </a:ext>
            </a:extLst>
          </p:cNvPr>
          <p:cNvSpPr>
            <a:spLocks noGrp="1"/>
          </p:cNvSpPr>
          <p:nvPr>
            <p:ph idx="1"/>
          </p:nvPr>
        </p:nvSpPr>
        <p:spPr>
          <a:xfrm>
            <a:off x="5892337" y="518401"/>
            <a:ext cx="5901873" cy="3733560"/>
          </a:xfrm>
        </p:spPr>
        <p:txBody>
          <a:bodyPr anchor="ctr">
            <a:normAutofit/>
          </a:bodyPr>
          <a:lstStyle/>
          <a:p>
            <a:r>
              <a:rPr lang="en-US" sz="2400" kern="100" dirty="0">
                <a:solidFill>
                  <a:schemeClr val="tx1">
                    <a:alpha val="80000"/>
                  </a:schemeClr>
                </a:solidFill>
                <a:effectLst/>
                <a:latin typeface="Aparajita" panose="02020603050405020304" pitchFamily="18" charset="0"/>
                <a:ea typeface="Aptos" panose="020B0004020202020204" pitchFamily="34" charset="0"/>
                <a:cs typeface="Times New Roman" panose="02020603050405020304" pitchFamily="18" charset="0"/>
              </a:rPr>
              <a:t>Since beginning XR BUP in March 2020, our healthcare for the homeless clinic has administered over 2,800 injections of XR BUP to over 370 outpatient clients. One concern that our program wanted to investigate is the potential effect on how a variety of billing streams for XR BUP could potentially delay care or administration patterns. </a:t>
            </a:r>
          </a:p>
          <a:p>
            <a:r>
              <a:rPr lang="en-US" sz="2400" kern="100" dirty="0">
                <a:solidFill>
                  <a:schemeClr val="tx1">
                    <a:alpha val="80000"/>
                  </a:schemeClr>
                </a:solidFill>
                <a:latin typeface="Aparajita" panose="02020603050405020304" pitchFamily="18" charset="0"/>
                <a:ea typeface="Aptos" panose="020B0004020202020204" pitchFamily="34" charset="0"/>
                <a:cs typeface="Times New Roman" panose="02020603050405020304" pitchFamily="18" charset="0"/>
              </a:rPr>
              <a:t>3 “champions” </a:t>
            </a:r>
            <a:endParaRPr lang="en-US" sz="2400" kern="100" dirty="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0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B98FD3A-C83E-ED07-CE91-530AE4DD309A}"/>
              </a:ext>
            </a:extLst>
          </p:cNvPr>
          <p:cNvPicPr>
            <a:picLocks noChangeAspect="1"/>
          </p:cNvPicPr>
          <p:nvPr/>
        </p:nvPicPr>
        <p:blipFill>
          <a:blip r:embed="rId3"/>
          <a:stretch>
            <a:fillRect/>
          </a:stretch>
        </p:blipFill>
        <p:spPr>
          <a:xfrm>
            <a:off x="7064723" y="3823279"/>
            <a:ext cx="3236626" cy="2812958"/>
          </a:xfrm>
          <a:prstGeom prst="rect">
            <a:avLst/>
          </a:prstGeom>
        </p:spPr>
      </p:pic>
    </p:spTree>
    <p:extLst>
      <p:ext uri="{BB962C8B-B14F-4D97-AF65-F5344CB8AC3E}">
        <p14:creationId xmlns:p14="http://schemas.microsoft.com/office/powerpoint/2010/main" val="170375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69491" y="316025"/>
            <a:ext cx="5156959" cy="1754326"/>
          </a:xfrm>
          <a:prstGeom prst="rect">
            <a:avLst/>
          </a:prstGeom>
          <a:ln>
            <a:noFill/>
          </a:ln>
        </p:spPr>
        <p:txBody>
          <a:bodyPr wrap="square">
            <a:spAutoFit/>
          </a:bodyPr>
          <a:lstStyle/>
          <a:p>
            <a:pPr algn="r"/>
            <a:r>
              <a:rPr lang="en-US" dirty="0">
                <a:solidFill>
                  <a:srgbClr val="FF0000"/>
                </a:solidFill>
              </a:rPr>
              <a:t>Fine DR, Lewis E, Weinstock K, Wright J, Gaeta JM, Baggett TP. Office-Based Addiction Treatment Retention and Mortality Among People Experiencing Homelessness. </a:t>
            </a:r>
            <a:r>
              <a:rPr lang="en-US" i="1" dirty="0">
                <a:solidFill>
                  <a:srgbClr val="FF0000"/>
                </a:solidFill>
              </a:rPr>
              <a:t>JAMA </a:t>
            </a:r>
            <a:r>
              <a:rPr lang="en-US" i="1" dirty="0" err="1">
                <a:solidFill>
                  <a:srgbClr val="FF0000"/>
                </a:solidFill>
              </a:rPr>
              <a:t>Netw</a:t>
            </a:r>
            <a:r>
              <a:rPr lang="en-US" i="1" dirty="0">
                <a:solidFill>
                  <a:srgbClr val="FF0000"/>
                </a:solidFill>
              </a:rPr>
              <a:t> Open.</a:t>
            </a:r>
            <a:r>
              <a:rPr lang="en-US" dirty="0">
                <a:solidFill>
                  <a:srgbClr val="FF0000"/>
                </a:solidFill>
              </a:rPr>
              <a:t> 2021;4(3):e210477. doi:10.1001/jamanetworkopen.2021.0477</a:t>
            </a:r>
          </a:p>
        </p:txBody>
      </p:sp>
      <p:pic>
        <p:nvPicPr>
          <p:cNvPr id="14" name="Content Placeholder 13" descr="Graphical user interface, text, application&#10;&#10;Description automatically generated">
            <a:extLst>
              <a:ext uri="{FF2B5EF4-FFF2-40B4-BE49-F238E27FC236}">
                <a16:creationId xmlns:a16="http://schemas.microsoft.com/office/drawing/2014/main" id="{FBDFB167-1019-D22C-26EE-B346A91D50A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6701" r="2690"/>
          <a:stretch/>
        </p:blipFill>
        <p:spPr>
          <a:xfrm>
            <a:off x="950126" y="0"/>
            <a:ext cx="5719365" cy="5100491"/>
          </a:xfrm>
        </p:spPr>
      </p:pic>
      <p:pic>
        <p:nvPicPr>
          <p:cNvPr id="16" name="Picture 15" descr="Graphical user interface, text, application&#10;&#10;Description automatically generated">
            <a:extLst>
              <a:ext uri="{FF2B5EF4-FFF2-40B4-BE49-F238E27FC236}">
                <a16:creationId xmlns:a16="http://schemas.microsoft.com/office/drawing/2014/main" id="{0F162A00-160A-AD28-CE51-2421FE818D25}"/>
              </a:ext>
            </a:extLst>
          </p:cNvPr>
          <p:cNvPicPr>
            <a:picLocks noChangeAspect="1"/>
          </p:cNvPicPr>
          <p:nvPr/>
        </p:nvPicPr>
        <p:blipFill rotWithShape="1">
          <a:blip r:embed="rId4">
            <a:extLst>
              <a:ext uri="{28A0092B-C50C-407E-A947-70E740481C1C}">
                <a14:useLocalDpi xmlns:a14="http://schemas.microsoft.com/office/drawing/2010/main" val="0"/>
              </a:ext>
            </a:extLst>
          </a:blip>
          <a:srcRect l="3249" r="30192"/>
          <a:stretch/>
        </p:blipFill>
        <p:spPr>
          <a:xfrm>
            <a:off x="6084915" y="2177928"/>
            <a:ext cx="5719365" cy="4467618"/>
          </a:xfrm>
          <a:prstGeom prst="rect">
            <a:avLst/>
          </a:prstGeom>
        </p:spPr>
      </p:pic>
      <p:sp>
        <p:nvSpPr>
          <p:cNvPr id="18" name="TextBox 17">
            <a:extLst>
              <a:ext uri="{FF2B5EF4-FFF2-40B4-BE49-F238E27FC236}">
                <a16:creationId xmlns:a16="http://schemas.microsoft.com/office/drawing/2014/main" id="{32C251A0-A9B0-4C99-8E94-9B86FE1F0D3B}"/>
              </a:ext>
            </a:extLst>
          </p:cNvPr>
          <p:cNvSpPr txBox="1"/>
          <p:nvPr/>
        </p:nvSpPr>
        <p:spPr>
          <a:xfrm>
            <a:off x="537319" y="5358232"/>
            <a:ext cx="5040190" cy="1015663"/>
          </a:xfrm>
          <a:prstGeom prst="rect">
            <a:avLst/>
          </a:prstGeom>
          <a:noFill/>
        </p:spPr>
        <p:txBody>
          <a:bodyPr wrap="square">
            <a:spAutoFit/>
          </a:bodyPr>
          <a:lstStyle/>
          <a:p>
            <a:pPr algn="ctr"/>
            <a:r>
              <a:rPr lang="en-US" sz="2000" b="1" dirty="0">
                <a:solidFill>
                  <a:srgbClr val="FF0000"/>
                </a:solidFill>
              </a:rPr>
              <a:t>“Past-month office-based addiction treatment attendance was associated with a 66% reduction in mortality risk.”</a:t>
            </a:r>
          </a:p>
        </p:txBody>
      </p:sp>
    </p:spTree>
    <p:extLst>
      <p:ext uri="{BB962C8B-B14F-4D97-AF65-F5344CB8AC3E}">
        <p14:creationId xmlns:p14="http://schemas.microsoft.com/office/powerpoint/2010/main" val="2667553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onthly calendar outline">
            <a:extLst>
              <a:ext uri="{FF2B5EF4-FFF2-40B4-BE49-F238E27FC236}">
                <a16:creationId xmlns:a16="http://schemas.microsoft.com/office/drawing/2014/main" id="{A16F5BF8-437B-D7C8-C4C4-85E89EC78F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9143" y="818188"/>
            <a:ext cx="5221625" cy="5221625"/>
          </a:xfrm>
          <a:prstGeom prst="rect">
            <a:avLst/>
          </a:prstGeom>
        </p:spPr>
      </p:pic>
      <p:sp>
        <p:nvSpPr>
          <p:cNvPr id="3" name="Content Placeholder 2">
            <a:extLst>
              <a:ext uri="{FF2B5EF4-FFF2-40B4-BE49-F238E27FC236}">
                <a16:creationId xmlns:a16="http://schemas.microsoft.com/office/drawing/2014/main" id="{66D8C99C-12B3-3196-F688-D1A3059ACE1E}"/>
              </a:ext>
            </a:extLst>
          </p:cNvPr>
          <p:cNvSpPr>
            <a:spLocks noGrp="1"/>
          </p:cNvSpPr>
          <p:nvPr>
            <p:ph idx="1"/>
          </p:nvPr>
        </p:nvSpPr>
        <p:spPr>
          <a:xfrm>
            <a:off x="5930594" y="998950"/>
            <a:ext cx="5655568" cy="4860099"/>
          </a:xfrm>
        </p:spPr>
        <p:txBody>
          <a:bodyPr anchor="t">
            <a:noAutofit/>
          </a:bodyPr>
          <a:lstStyle/>
          <a:p>
            <a:pPr marL="0" indent="0">
              <a:buNone/>
            </a:pPr>
            <a:r>
              <a:rPr lang="en-US" sz="2400" dirty="0">
                <a:solidFill>
                  <a:schemeClr val="tx1">
                    <a:alpha val="80000"/>
                  </a:schemeClr>
                </a:solidFill>
                <a:latin typeface="Aparajita" panose="02020603050405020304" pitchFamily="18" charset="0"/>
                <a:cs typeface="Aparajita" panose="02020603050405020304" pitchFamily="18" charset="0"/>
              </a:rPr>
              <a:t>As of 10/1/2024 : </a:t>
            </a:r>
          </a:p>
          <a:p>
            <a:r>
              <a:rPr lang="en-US" sz="2400" dirty="0">
                <a:solidFill>
                  <a:schemeClr val="tx1">
                    <a:alpha val="80000"/>
                  </a:schemeClr>
                </a:solidFill>
                <a:latin typeface="Aparajita" panose="02020603050405020304" pitchFamily="18" charset="0"/>
                <a:cs typeface="Aparajita" panose="02020603050405020304" pitchFamily="18" charset="0"/>
              </a:rPr>
              <a:t>138 clients have received at least one XR BUP injection in the past 4 months </a:t>
            </a:r>
          </a:p>
          <a:p>
            <a:pPr marL="0" indent="0">
              <a:buNone/>
            </a:pPr>
            <a:r>
              <a:rPr lang="en-US" sz="2400" u="sng" dirty="0">
                <a:solidFill>
                  <a:schemeClr val="tx1">
                    <a:alpha val="80000"/>
                  </a:schemeClr>
                </a:solidFill>
                <a:latin typeface="Aparajita" panose="02020603050405020304" pitchFamily="18" charset="0"/>
                <a:cs typeface="Aparajita" panose="02020603050405020304" pitchFamily="18" charset="0"/>
              </a:rPr>
              <a:t>       +240 inactive clients </a:t>
            </a:r>
          </a:p>
          <a:p>
            <a:pPr marL="0" indent="0">
              <a:buNone/>
            </a:pPr>
            <a:r>
              <a:rPr lang="en-US" sz="2400" dirty="0">
                <a:solidFill>
                  <a:schemeClr val="tx1">
                    <a:alpha val="80000"/>
                  </a:schemeClr>
                </a:solidFill>
                <a:latin typeface="Aparajita" panose="02020603050405020304" pitchFamily="18" charset="0"/>
                <a:cs typeface="Aparajita" panose="02020603050405020304" pitchFamily="18" charset="0"/>
              </a:rPr>
              <a:t>      = 378 total clients served </a:t>
            </a:r>
          </a:p>
          <a:p>
            <a:pPr marL="0" indent="0">
              <a:buNone/>
            </a:pPr>
            <a:endParaRPr lang="en-US" sz="2400" dirty="0">
              <a:solidFill>
                <a:schemeClr val="tx1">
                  <a:alpha val="80000"/>
                </a:schemeClr>
              </a:solidFill>
              <a:latin typeface="Aparajita" panose="02020603050405020304" pitchFamily="18" charset="0"/>
              <a:cs typeface="Aparajita" panose="02020603050405020304" pitchFamily="18" charset="0"/>
            </a:endParaRPr>
          </a:p>
          <a:p>
            <a:r>
              <a:rPr lang="en-US" sz="2400" dirty="0">
                <a:solidFill>
                  <a:schemeClr val="tx1">
                    <a:alpha val="80000"/>
                  </a:schemeClr>
                </a:solidFill>
                <a:latin typeface="Aparajita" panose="02020603050405020304" pitchFamily="18" charset="0"/>
                <a:cs typeface="Aparajita" panose="02020603050405020304" pitchFamily="18" charset="0"/>
              </a:rPr>
              <a:t>Over 2800 injections since our start in 2020 </a:t>
            </a:r>
          </a:p>
          <a:p>
            <a:r>
              <a:rPr lang="en-US" sz="2400" dirty="0">
                <a:solidFill>
                  <a:schemeClr val="tx1">
                    <a:alpha val="80000"/>
                  </a:schemeClr>
                </a:solidFill>
                <a:latin typeface="Aparajita" panose="02020603050405020304" pitchFamily="18" charset="0"/>
                <a:cs typeface="Aparajita" panose="02020603050405020304" pitchFamily="18" charset="0"/>
              </a:rPr>
              <a:t>XR BUP administered at Main outpatient clinic, Medical respite, MGH Street team clinic. St. Francis House clinic, NECHV clinic </a:t>
            </a:r>
          </a:p>
          <a:p>
            <a:pPr marL="0" indent="0">
              <a:buNone/>
            </a:pPr>
            <a:endParaRPr lang="en-US" sz="2000" dirty="0">
              <a:solidFill>
                <a:schemeClr val="tx1">
                  <a:alpha val="80000"/>
                </a:schemeClr>
              </a:solidFill>
              <a:latin typeface="Aparajita" panose="02020603050405020304" pitchFamily="18" charset="0"/>
              <a:cs typeface="Aparajita" panose="02020603050405020304" pitchFamily="18" charset="0"/>
            </a:endParaRPr>
          </a:p>
        </p:txBody>
      </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189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575A102-D95D-4D6E-8F1B-49EED0AE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C44A047-EF2F-975E-072A-D9190F0BCB99}"/>
              </a:ext>
            </a:extLst>
          </p:cNvPr>
          <p:cNvSpPr>
            <a:spLocks noGrp="1"/>
          </p:cNvSpPr>
          <p:nvPr>
            <p:ph type="title"/>
          </p:nvPr>
        </p:nvSpPr>
        <p:spPr>
          <a:xfrm>
            <a:off x="164258" y="1743070"/>
            <a:ext cx="4076460" cy="3626217"/>
          </a:xfrm>
        </p:spPr>
        <p:txBody>
          <a:bodyPr vert="horz" lIns="91440" tIns="45720" rIns="91440" bIns="45720" rtlCol="0" anchor="b">
            <a:normAutofit/>
          </a:bodyPr>
          <a:lstStyle/>
          <a:p>
            <a:pPr algn="r"/>
            <a:r>
              <a:rPr lang="en-US" sz="5000" kern="1200" dirty="0">
                <a:solidFill>
                  <a:srgbClr val="FFFFFF"/>
                </a:solidFill>
                <a:latin typeface="+mj-lt"/>
                <a:ea typeface="+mj-ea"/>
                <a:cs typeface="+mj-cs"/>
              </a:rPr>
              <a:t>Estimated Demographics </a:t>
            </a:r>
          </a:p>
        </p:txBody>
      </p:sp>
      <p:grpSp>
        <p:nvGrpSpPr>
          <p:cNvPr id="18" name="Group 17">
            <a:extLst>
              <a:ext uri="{FF2B5EF4-FFF2-40B4-BE49-F238E27FC236}">
                <a16:creationId xmlns:a16="http://schemas.microsoft.com/office/drawing/2014/main" id="{CF0FFF1F-79B6-4A13-A464-070CD6F89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42198" y="814999"/>
            <a:ext cx="465458" cy="581435"/>
            <a:chOff x="10942198" y="814999"/>
            <a:chExt cx="465458" cy="581435"/>
          </a:xfrm>
          <a:solidFill>
            <a:srgbClr val="FFFFFF"/>
          </a:solidFill>
        </p:grpSpPr>
        <p:sp>
          <p:nvSpPr>
            <p:cNvPr id="19"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noFill/>
              <a:prstDash val="solid"/>
              <a:miter/>
            </a:ln>
          </p:spPr>
          <p:txBody>
            <a:bodyPr rtlCol="0" anchor="ctr"/>
            <a:lstStyle/>
            <a:p>
              <a:endParaRPr lang="en-US">
                <a:solidFill>
                  <a:srgbClr val="FFFFFF"/>
                </a:solidFill>
              </a:endParaRPr>
            </a:p>
          </p:txBody>
        </p:sp>
        <p:sp>
          <p:nvSpPr>
            <p:cNvPr id="20"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21"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3" name="Straight Connector 2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9322" y="6274341"/>
            <a:ext cx="11353800"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DEEEABCC-533E-D06F-B421-1BA850938C03}"/>
              </a:ext>
            </a:extLst>
          </p:cNvPr>
          <p:cNvGraphicFramePr>
            <a:graphicFrameLocks noGrp="1"/>
          </p:cNvGraphicFramePr>
          <p:nvPr>
            <p:ph idx="1"/>
            <p:extLst>
              <p:ext uri="{D42A27DB-BD31-4B8C-83A1-F6EECF244321}">
                <p14:modId xmlns:p14="http://schemas.microsoft.com/office/powerpoint/2010/main" val="3534010542"/>
              </p:ext>
            </p:extLst>
          </p:nvPr>
        </p:nvGraphicFramePr>
        <p:xfrm>
          <a:off x="4517047" y="371835"/>
          <a:ext cx="6038241" cy="5770711"/>
        </p:xfrm>
        <a:graphic>
          <a:graphicData uri="http://schemas.openxmlformats.org/drawingml/2006/table">
            <a:tbl>
              <a:tblPr>
                <a:noFill/>
                <a:tableStyleId>{5C22544A-7EE6-4342-B048-85BDC9FD1C3A}</a:tableStyleId>
              </a:tblPr>
              <a:tblGrid>
                <a:gridCol w="1274722">
                  <a:extLst>
                    <a:ext uri="{9D8B030D-6E8A-4147-A177-3AD203B41FA5}">
                      <a16:colId xmlns:a16="http://schemas.microsoft.com/office/drawing/2014/main" val="1490920835"/>
                    </a:ext>
                  </a:extLst>
                </a:gridCol>
                <a:gridCol w="2055362">
                  <a:extLst>
                    <a:ext uri="{9D8B030D-6E8A-4147-A177-3AD203B41FA5}">
                      <a16:colId xmlns:a16="http://schemas.microsoft.com/office/drawing/2014/main" val="1538725532"/>
                    </a:ext>
                  </a:extLst>
                </a:gridCol>
                <a:gridCol w="765138">
                  <a:extLst>
                    <a:ext uri="{9D8B030D-6E8A-4147-A177-3AD203B41FA5}">
                      <a16:colId xmlns:a16="http://schemas.microsoft.com/office/drawing/2014/main" val="569682119"/>
                    </a:ext>
                  </a:extLst>
                </a:gridCol>
                <a:gridCol w="427412">
                  <a:extLst>
                    <a:ext uri="{9D8B030D-6E8A-4147-A177-3AD203B41FA5}">
                      <a16:colId xmlns:a16="http://schemas.microsoft.com/office/drawing/2014/main" val="384927928"/>
                    </a:ext>
                  </a:extLst>
                </a:gridCol>
                <a:gridCol w="1515607">
                  <a:extLst>
                    <a:ext uri="{9D8B030D-6E8A-4147-A177-3AD203B41FA5}">
                      <a16:colId xmlns:a16="http://schemas.microsoft.com/office/drawing/2014/main" val="796857366"/>
                    </a:ext>
                  </a:extLst>
                </a:gridCol>
              </a:tblGrid>
              <a:tr h="0">
                <a:tc>
                  <a:txBody>
                    <a:bodyPr/>
                    <a:lstStyle/>
                    <a:p>
                      <a:pPr algn="l" fontAlgn="t"/>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ap="flat" cmpd="sng" algn="ctr">
                      <a:solidFill>
                        <a:schemeClr val="accent1"/>
                      </a:solidFill>
                      <a:prstDash val="solid"/>
                    </a:lnT>
                    <a:lnB w="12700" cmpd="sng">
                      <a:noFill/>
                      <a:prstDash val="solid"/>
                    </a:lnB>
                    <a:noFill/>
                  </a:tcPr>
                </a:tc>
                <a:tc>
                  <a:txBody>
                    <a:bodyPr/>
                    <a:lstStyle/>
                    <a:p>
                      <a:pPr algn="l" fontAlgn="t"/>
                      <a:r>
                        <a:rPr lang="en-US" sz="1400" b="1" u="none" strike="noStrike" cap="none" spc="0">
                          <a:solidFill>
                            <a:schemeClr val="bg1"/>
                          </a:solidFill>
                          <a:effectLst/>
                        </a:rPr>
                        <a:t>208 patients total </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ap="flat" cmpd="sng" algn="ctr">
                      <a:solidFill>
                        <a:schemeClr val="accent1"/>
                      </a:solidFill>
                      <a:prstDash val="solid"/>
                    </a:lnT>
                    <a:lnB w="12700" cmpd="sng">
                      <a:noFill/>
                      <a:prstDash val="solid"/>
                    </a:lnB>
                    <a:noFill/>
                  </a:tcPr>
                </a:tc>
                <a:tc>
                  <a:txBody>
                    <a:bodyPr/>
                    <a:lstStyle/>
                    <a:p>
                      <a:pPr algn="r" fontAlgn="t"/>
                      <a:r>
                        <a:rPr lang="en-US" sz="1400" b="1" i="0" u="none" strike="noStrike" cap="none" spc="0" dirty="0">
                          <a:solidFill>
                            <a:schemeClr val="bg1"/>
                          </a:solidFill>
                          <a:effectLst/>
                          <a:latin typeface="ARIAL" panose="020B0604020202020204" pitchFamily="34" charset="0"/>
                        </a:rPr>
                        <a:t>#</a:t>
                      </a:r>
                    </a:p>
                  </a:txBody>
                  <a:tcPr marL="35618" marR="35618" marT="42308" marB="71235">
                    <a:lnL w="12700" cmpd="sng">
                      <a:noFill/>
                      <a:prstDash val="solid"/>
                    </a:lnL>
                    <a:lnR w="12700" cmpd="sng">
                      <a:noFill/>
                      <a:prstDash val="solid"/>
                    </a:lnR>
                    <a:lnT w="12700" cap="flat" cmpd="sng" algn="ctr">
                      <a:solidFill>
                        <a:schemeClr val="accent1"/>
                      </a:solidFill>
                      <a:prstDash val="solid"/>
                    </a:lnT>
                    <a:lnB w="12700" cmpd="sng">
                      <a:noFill/>
                      <a:prstDash val="solid"/>
                    </a:lnB>
                    <a:noFill/>
                  </a:tcPr>
                </a:tc>
                <a:tc>
                  <a:txBody>
                    <a:bodyPr/>
                    <a:lstStyle/>
                    <a:p>
                      <a:pPr algn="ctr"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ap="flat" cmpd="sng" algn="ctr">
                      <a:solidFill>
                        <a:schemeClr val="accent1"/>
                      </a:solidFill>
                      <a:prstDash val="solid"/>
                    </a:lnT>
                    <a:lnB w="12700" cmpd="sng">
                      <a:noFill/>
                      <a:prstDash val="solid"/>
                    </a:lnB>
                    <a:noFill/>
                  </a:tcPr>
                </a:tc>
                <a:tc>
                  <a:txBody>
                    <a:bodyPr/>
                    <a:lstStyle/>
                    <a:p>
                      <a:pPr algn="r" fontAlgn="t"/>
                      <a:r>
                        <a:rPr lang="en-US" sz="1400" b="1" u="none" strike="noStrike" cap="none" spc="0" dirty="0">
                          <a:solidFill>
                            <a:schemeClr val="bg1"/>
                          </a:solidFill>
                          <a:effectLst/>
                        </a:rPr>
                        <a:t>%</a:t>
                      </a:r>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ap="flat" cmpd="sng" algn="ctr">
                      <a:solidFill>
                        <a:schemeClr val="accent1"/>
                      </a:solidFill>
                      <a:prstDash val="solid"/>
                    </a:lnT>
                    <a:lnB w="12700" cmpd="sng">
                      <a:noFill/>
                      <a:prstDash val="solid"/>
                    </a:lnB>
                    <a:noFill/>
                  </a:tcPr>
                </a:tc>
                <a:extLst>
                  <a:ext uri="{0D108BD9-81ED-4DB2-BD59-A6C34878D82A}">
                    <a16:rowId xmlns:a16="http://schemas.microsoft.com/office/drawing/2014/main" val="41049144"/>
                  </a:ext>
                </a:extLst>
              </a:tr>
              <a:tr h="303504">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212628174"/>
                  </a:ext>
                </a:extLst>
              </a:tr>
              <a:tr h="284508">
                <a:tc>
                  <a:txBody>
                    <a:bodyPr/>
                    <a:lstStyle/>
                    <a:p>
                      <a:pPr algn="l" fontAlgn="t"/>
                      <a:r>
                        <a:rPr lang="en-US" sz="1400" b="1" u="none" strike="noStrike" cap="none" spc="0">
                          <a:solidFill>
                            <a:schemeClr val="bg1"/>
                          </a:solidFill>
                          <a:effectLst/>
                        </a:rPr>
                        <a:t>Gender</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r>
                        <a:rPr lang="en-US" sz="1400" b="1" u="none" strike="noStrike" cap="none" spc="0" dirty="0">
                          <a:solidFill>
                            <a:schemeClr val="bg1"/>
                          </a:solidFill>
                          <a:effectLst/>
                        </a:rPr>
                        <a:t>Female </a:t>
                      </a:r>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a:solidFill>
                            <a:schemeClr val="bg1"/>
                          </a:solidFill>
                          <a:effectLst/>
                        </a:rPr>
                        <a:t>52</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a:solidFill>
                            <a:schemeClr val="bg1"/>
                          </a:solidFill>
                          <a:effectLst/>
                        </a:rPr>
                        <a:t>25%</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566765597"/>
                  </a:ext>
                </a:extLst>
              </a:tr>
              <a:tr h="284508">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r>
                        <a:rPr lang="en-US" sz="1400" b="1" u="none" strike="noStrike" cap="none" spc="0" dirty="0">
                          <a:solidFill>
                            <a:schemeClr val="bg1"/>
                          </a:solidFill>
                          <a:effectLst/>
                        </a:rPr>
                        <a:t>Male </a:t>
                      </a:r>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a:solidFill>
                            <a:schemeClr val="bg1"/>
                          </a:solidFill>
                          <a:effectLst/>
                        </a:rPr>
                        <a:t>156</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a:solidFill>
                            <a:schemeClr val="bg1"/>
                          </a:solidFill>
                          <a:effectLst/>
                        </a:rPr>
                        <a:t>75%</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918898611"/>
                  </a:ext>
                </a:extLst>
              </a:tr>
              <a:tr h="303504">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55684547"/>
                  </a:ext>
                </a:extLst>
              </a:tr>
              <a:tr h="284508">
                <a:tc>
                  <a:txBody>
                    <a:bodyPr/>
                    <a:lstStyle/>
                    <a:p>
                      <a:pPr algn="l" fontAlgn="t"/>
                      <a:r>
                        <a:rPr lang="en-US" sz="1400" b="1" u="none" strike="noStrike" cap="none" spc="0">
                          <a:solidFill>
                            <a:schemeClr val="bg1"/>
                          </a:solidFill>
                          <a:effectLst/>
                        </a:rPr>
                        <a:t>Ethnicity </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r>
                        <a:rPr lang="en-US" sz="1400" b="1" u="none" strike="noStrike" cap="none" spc="0" dirty="0">
                          <a:solidFill>
                            <a:schemeClr val="bg1"/>
                          </a:solidFill>
                          <a:effectLst/>
                        </a:rPr>
                        <a:t>Hispanic or Latino/a</a:t>
                      </a:r>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a:solidFill>
                            <a:schemeClr val="bg1"/>
                          </a:solidFill>
                          <a:effectLst/>
                        </a:rPr>
                        <a:t>58</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dirty="0">
                          <a:solidFill>
                            <a:schemeClr val="bg1"/>
                          </a:solidFill>
                          <a:effectLst/>
                        </a:rPr>
                        <a:t>28%</a:t>
                      </a:r>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960360519"/>
                  </a:ext>
                </a:extLst>
              </a:tr>
              <a:tr h="284508">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r>
                        <a:rPr lang="en-US" sz="1400" b="1" u="none" strike="noStrike" cap="none" spc="0">
                          <a:solidFill>
                            <a:schemeClr val="bg1"/>
                          </a:solidFill>
                          <a:effectLst/>
                        </a:rPr>
                        <a:t>Non-Hispanic or Latino/a</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dirty="0">
                          <a:solidFill>
                            <a:schemeClr val="bg1"/>
                          </a:solidFill>
                          <a:effectLst/>
                        </a:rPr>
                        <a:t>140</a:t>
                      </a:r>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dirty="0">
                          <a:solidFill>
                            <a:schemeClr val="bg1"/>
                          </a:solidFill>
                          <a:effectLst/>
                        </a:rPr>
                        <a:t>67%</a:t>
                      </a:r>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15906602"/>
                  </a:ext>
                </a:extLst>
              </a:tr>
              <a:tr h="284508">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r>
                        <a:rPr lang="en-US" sz="1400" b="1" u="none" strike="noStrike" cap="none" spc="0">
                          <a:solidFill>
                            <a:schemeClr val="bg1"/>
                          </a:solidFill>
                          <a:effectLst/>
                        </a:rPr>
                        <a:t>Patient Refused</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a:solidFill>
                            <a:schemeClr val="bg1"/>
                          </a:solidFill>
                          <a:effectLst/>
                        </a:rPr>
                        <a:t>1</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dirty="0">
                          <a:solidFill>
                            <a:schemeClr val="bg1"/>
                          </a:solidFill>
                          <a:effectLst/>
                        </a:rPr>
                        <a:t>0.5%</a:t>
                      </a:r>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139870935"/>
                  </a:ext>
                </a:extLst>
              </a:tr>
              <a:tr h="284508">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r>
                        <a:rPr lang="en-US" sz="1400" b="1" u="none" strike="noStrike" cap="none" spc="0">
                          <a:solidFill>
                            <a:schemeClr val="bg1"/>
                          </a:solidFill>
                          <a:effectLst/>
                        </a:rPr>
                        <a:t>Unknown</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dirty="0">
                          <a:solidFill>
                            <a:schemeClr val="bg1"/>
                          </a:solidFill>
                          <a:effectLst/>
                        </a:rPr>
                        <a:t>9</a:t>
                      </a:r>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dirty="0">
                          <a:solidFill>
                            <a:schemeClr val="bg1"/>
                          </a:solidFill>
                          <a:effectLst/>
                        </a:rPr>
                        <a:t>4%</a:t>
                      </a:r>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355439883"/>
                  </a:ext>
                </a:extLst>
              </a:tr>
              <a:tr h="303504">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073418290"/>
                  </a:ext>
                </a:extLst>
              </a:tr>
              <a:tr h="284508">
                <a:tc>
                  <a:txBody>
                    <a:bodyPr/>
                    <a:lstStyle/>
                    <a:p>
                      <a:pPr algn="l" fontAlgn="t"/>
                      <a:r>
                        <a:rPr lang="en-US" sz="1400" b="1" u="none" strike="noStrike" cap="none" spc="0">
                          <a:solidFill>
                            <a:schemeClr val="bg1"/>
                          </a:solidFill>
                          <a:effectLst/>
                        </a:rPr>
                        <a:t>Race</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r>
                        <a:rPr lang="en-US" sz="1400" b="1" u="none" strike="noStrike" cap="none" spc="0">
                          <a:solidFill>
                            <a:schemeClr val="bg1"/>
                          </a:solidFill>
                          <a:effectLst/>
                        </a:rPr>
                        <a:t>American Indian</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a:solidFill>
                            <a:schemeClr val="bg1"/>
                          </a:solidFill>
                          <a:effectLst/>
                        </a:rPr>
                        <a:t>3</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dirty="0">
                          <a:solidFill>
                            <a:schemeClr val="bg1"/>
                          </a:solidFill>
                          <a:effectLst/>
                        </a:rPr>
                        <a:t>1.4%</a:t>
                      </a:r>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592324947"/>
                  </a:ext>
                </a:extLst>
              </a:tr>
              <a:tr h="284508">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r>
                        <a:rPr lang="en-US" sz="1400" b="1" u="none" strike="noStrike" cap="none" spc="0">
                          <a:solidFill>
                            <a:schemeClr val="bg1"/>
                          </a:solidFill>
                          <a:effectLst/>
                        </a:rPr>
                        <a:t>Black/African American</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a:solidFill>
                            <a:schemeClr val="bg1"/>
                          </a:solidFill>
                          <a:effectLst/>
                        </a:rPr>
                        <a:t>28</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dirty="0">
                          <a:solidFill>
                            <a:schemeClr val="bg1"/>
                          </a:solidFill>
                          <a:effectLst/>
                        </a:rPr>
                        <a:t>13%</a:t>
                      </a:r>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95814254"/>
                  </a:ext>
                </a:extLst>
              </a:tr>
              <a:tr h="284508">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r>
                        <a:rPr lang="en-US" sz="1400" b="1" u="none" strike="noStrike" cap="none" spc="0">
                          <a:solidFill>
                            <a:schemeClr val="bg1"/>
                          </a:solidFill>
                          <a:effectLst/>
                        </a:rPr>
                        <a:t>Pacific Islander</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a:solidFill>
                            <a:schemeClr val="bg1"/>
                          </a:solidFill>
                          <a:effectLst/>
                        </a:rPr>
                        <a:t>1</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dirty="0">
                          <a:solidFill>
                            <a:schemeClr val="bg1"/>
                          </a:solidFill>
                          <a:effectLst/>
                        </a:rPr>
                        <a:t>0.5%</a:t>
                      </a:r>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464379303"/>
                  </a:ext>
                </a:extLst>
              </a:tr>
              <a:tr h="284508">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r>
                        <a:rPr lang="en-US" sz="1400" b="1" u="none" strike="noStrike" cap="none" spc="0">
                          <a:solidFill>
                            <a:schemeClr val="bg1"/>
                          </a:solidFill>
                          <a:effectLst/>
                        </a:rPr>
                        <a:t>Patient Refused</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a:solidFill>
                            <a:schemeClr val="bg1"/>
                          </a:solidFill>
                          <a:effectLst/>
                        </a:rPr>
                        <a:t>4</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dirty="0">
                          <a:solidFill>
                            <a:schemeClr val="bg1"/>
                          </a:solidFill>
                          <a:effectLst/>
                        </a:rPr>
                        <a:t>2%</a:t>
                      </a:r>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644620946"/>
                  </a:ext>
                </a:extLst>
              </a:tr>
              <a:tr h="284508">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r>
                        <a:rPr lang="en-US" sz="1400" b="1" u="none" strike="noStrike" cap="none" spc="0">
                          <a:solidFill>
                            <a:schemeClr val="bg1"/>
                          </a:solidFill>
                          <a:effectLst/>
                        </a:rPr>
                        <a:t>Unknown</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a:solidFill>
                            <a:schemeClr val="bg1"/>
                          </a:solidFill>
                          <a:effectLst/>
                        </a:rPr>
                        <a:t>23</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dirty="0">
                          <a:solidFill>
                            <a:schemeClr val="bg1"/>
                          </a:solidFill>
                          <a:effectLst/>
                        </a:rPr>
                        <a:t>11%</a:t>
                      </a:r>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2977630"/>
                  </a:ext>
                </a:extLst>
              </a:tr>
              <a:tr h="284508">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r>
                        <a:rPr lang="en-US" sz="1400" b="1" u="none" strike="noStrike" cap="none" spc="0">
                          <a:solidFill>
                            <a:schemeClr val="bg1"/>
                          </a:solidFill>
                          <a:effectLst/>
                        </a:rPr>
                        <a:t>White</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a:solidFill>
                            <a:schemeClr val="bg1"/>
                          </a:solidFill>
                          <a:effectLst/>
                        </a:rPr>
                        <a:t>149</a:t>
                      </a:r>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r" fontAlgn="t"/>
                      <a:r>
                        <a:rPr lang="en-US" sz="1400" b="1" u="none" strike="noStrike" cap="none" spc="0" dirty="0">
                          <a:solidFill>
                            <a:schemeClr val="bg1"/>
                          </a:solidFill>
                          <a:effectLst/>
                        </a:rPr>
                        <a:t>72%</a:t>
                      </a:r>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329709685"/>
                  </a:ext>
                </a:extLst>
              </a:tr>
              <a:tr h="303504">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tc>
                  <a:txBody>
                    <a:bodyPr/>
                    <a:lstStyle/>
                    <a:p>
                      <a:pPr algn="l" fontAlgn="t"/>
                      <a:endParaRPr lang="en-US" sz="1400" b="1" i="0" u="none" strike="noStrike" cap="none" spc="0" dirty="0">
                        <a:solidFill>
                          <a:schemeClr val="bg1"/>
                        </a:solidFill>
                        <a:effectLst/>
                        <a:latin typeface="ARIAL" panose="020B0604020202020204" pitchFamily="34" charset="0"/>
                      </a:endParaRPr>
                    </a:p>
                  </a:txBody>
                  <a:tcPr marL="35618" marR="35618" marT="42308" marB="7123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565932353"/>
                  </a:ext>
                </a:extLst>
              </a:tr>
            </a:tbl>
          </a:graphicData>
        </a:graphic>
      </p:graphicFrame>
    </p:spTree>
    <p:extLst>
      <p:ext uri="{BB962C8B-B14F-4D97-AF65-F5344CB8AC3E}">
        <p14:creationId xmlns:p14="http://schemas.microsoft.com/office/powerpoint/2010/main" val="4096222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95E161-6AA0-B1AE-E90B-D2C0CB197855}"/>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Objective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201897F5-2B53-C7E3-349B-C6504F11743F}"/>
              </a:ext>
            </a:extLst>
          </p:cNvPr>
          <p:cNvSpPr>
            <a:spLocks noGrp="1"/>
          </p:cNvSpPr>
          <p:nvPr>
            <p:ph idx="1"/>
          </p:nvPr>
        </p:nvSpPr>
        <p:spPr>
          <a:xfrm>
            <a:off x="6297233" y="518400"/>
            <a:ext cx="4771607" cy="5837949"/>
          </a:xfrm>
        </p:spPr>
        <p:txBody>
          <a:bodyPr anchor="ctr">
            <a:normAutofit/>
          </a:bodyPr>
          <a:lstStyle/>
          <a:p>
            <a:r>
              <a:rPr lang="en-US" kern="100" dirty="0">
                <a:solidFill>
                  <a:schemeClr val="tx1">
                    <a:alpha val="80000"/>
                  </a:schemeClr>
                </a:solidFill>
                <a:effectLst/>
                <a:latin typeface="Aparajita" panose="02020603050405020304" pitchFamily="18" charset="0"/>
                <a:ea typeface="Aptos" panose="020B0004020202020204" pitchFamily="34" charset="0"/>
                <a:cs typeface="Times New Roman" panose="02020603050405020304" pitchFamily="18" charset="0"/>
              </a:rPr>
              <a:t>Our aim was to investigate if a client’s insurance status, which determines the XR BUP revenue stream, has a measurable effect on overall revenue for the program as well as a patient’s ability to receive their XR BUP doses in a timely manner that promotes safety and best care practices. </a:t>
            </a:r>
            <a:endParaRPr lang="en-US" kern="100" dirty="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051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89D5D69-307E-4862-950C-1A7CC8A22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a:extLst>
              <a:ext uri="{FF2B5EF4-FFF2-40B4-BE49-F238E27FC236}">
                <a16:creationId xmlns:a16="http://schemas.microsoft.com/office/drawing/2014/main" id="{2100E061-779B-4006-BC39-114A057A7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9" name="Picture 18" descr="Magnifying glass showing decling performance">
            <a:extLst>
              <a:ext uri="{FF2B5EF4-FFF2-40B4-BE49-F238E27FC236}">
                <a16:creationId xmlns:a16="http://schemas.microsoft.com/office/drawing/2014/main" id="{2E2157B9-29D8-B940-4A1A-6294EB63387E}"/>
              </a:ext>
            </a:extLst>
          </p:cNvPr>
          <p:cNvPicPr>
            <a:picLocks noChangeAspect="1"/>
          </p:cNvPicPr>
          <p:nvPr/>
        </p:nvPicPr>
        <p:blipFill>
          <a:blip r:embed="rId3">
            <a:duotone>
              <a:schemeClr val="accent1">
                <a:shade val="45000"/>
                <a:satMod val="135000"/>
              </a:schemeClr>
              <a:prstClr val="white"/>
            </a:duotone>
            <a:alphaModFix amt="35000"/>
          </a:blip>
          <a:srcRect t="1220" b="14510"/>
          <a:stretch/>
        </p:blipFill>
        <p:spPr>
          <a:xfrm>
            <a:off x="20" y="10"/>
            <a:ext cx="12191981" cy="6857989"/>
          </a:xfrm>
          <a:prstGeom prst="rect">
            <a:avLst/>
          </a:prstGeom>
        </p:spPr>
      </p:pic>
      <p:sp>
        <p:nvSpPr>
          <p:cNvPr id="2" name="Title 1">
            <a:extLst>
              <a:ext uri="{FF2B5EF4-FFF2-40B4-BE49-F238E27FC236}">
                <a16:creationId xmlns:a16="http://schemas.microsoft.com/office/drawing/2014/main" id="{32399E70-346C-DC47-F273-51AC08A69E9D}"/>
              </a:ext>
            </a:extLst>
          </p:cNvPr>
          <p:cNvSpPr>
            <a:spLocks noGrp="1"/>
          </p:cNvSpPr>
          <p:nvPr>
            <p:ph type="title"/>
          </p:nvPr>
        </p:nvSpPr>
        <p:spPr>
          <a:xfrm>
            <a:off x="838200" y="698643"/>
            <a:ext cx="5243394" cy="5189746"/>
          </a:xfrm>
        </p:spPr>
        <p:txBody>
          <a:bodyPr anchor="t">
            <a:normAutofit/>
          </a:bodyPr>
          <a:lstStyle/>
          <a:p>
            <a:r>
              <a:rPr lang="en-US" sz="8000" dirty="0">
                <a:solidFill>
                  <a:srgbClr val="FFFFFF"/>
                </a:solidFill>
              </a:rPr>
              <a:t>Methods </a:t>
            </a:r>
          </a:p>
        </p:txBody>
      </p:sp>
      <p:cxnSp>
        <p:nvCxnSpPr>
          <p:cNvPr id="27" name="Straight Connector 2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BDE9315-8ED1-10F2-9497-6D9414A87B5A}"/>
              </a:ext>
            </a:extLst>
          </p:cNvPr>
          <p:cNvSpPr>
            <a:spLocks noGrp="1"/>
          </p:cNvSpPr>
          <p:nvPr>
            <p:ph idx="1"/>
          </p:nvPr>
        </p:nvSpPr>
        <p:spPr>
          <a:xfrm>
            <a:off x="6668121" y="698643"/>
            <a:ext cx="4685679" cy="5301467"/>
          </a:xfrm>
        </p:spPr>
        <p:txBody>
          <a:bodyPr anchor="b">
            <a:normAutofit/>
          </a:bodyPr>
          <a:lstStyle/>
          <a:p>
            <a:pPr marL="0" indent="0">
              <a:buNone/>
            </a:pPr>
            <a:r>
              <a:rPr lang="en-US" sz="2400" kern="0" dirty="0">
                <a:solidFill>
                  <a:srgbClr val="FFFFFF"/>
                </a:solidFill>
                <a:effectLst/>
                <a:latin typeface="Aparajita" panose="02020603050405020304" pitchFamily="18" charset="0"/>
                <a:ea typeface="Times New Roman" panose="02020603050405020304" pitchFamily="18" charset="0"/>
                <a:cs typeface="Times New Roman" panose="02020603050405020304" pitchFamily="18" charset="0"/>
              </a:rPr>
              <a:t>This research includes:</a:t>
            </a:r>
          </a:p>
          <a:p>
            <a:r>
              <a:rPr lang="en-US" sz="2400" kern="0" dirty="0">
                <a:solidFill>
                  <a:srgbClr val="FFFFFF"/>
                </a:solidFill>
                <a:effectLst/>
                <a:latin typeface="Aparajita" panose="02020603050405020304" pitchFamily="18" charset="0"/>
                <a:ea typeface="Times New Roman" panose="02020603050405020304" pitchFamily="18" charset="0"/>
                <a:cs typeface="Times New Roman" panose="02020603050405020304" pitchFamily="18" charset="0"/>
              </a:rPr>
              <a:t> a retrospective review of reverse-distributed doses of XR BUP</a:t>
            </a:r>
            <a:endParaRPr lang="en-US" sz="2400" kern="0" dirty="0">
              <a:solidFill>
                <a:srgbClr val="FFFFFF"/>
              </a:solidFill>
              <a:latin typeface="Aparajita" panose="02020603050405020304" pitchFamily="18" charset="0"/>
              <a:ea typeface="Times New Roman" panose="02020603050405020304" pitchFamily="18" charset="0"/>
              <a:cs typeface="Times New Roman" panose="02020603050405020304" pitchFamily="18" charset="0"/>
            </a:endParaRPr>
          </a:p>
          <a:p>
            <a:r>
              <a:rPr lang="en-US" sz="2400" kern="0" dirty="0">
                <a:solidFill>
                  <a:srgbClr val="FFFFFF"/>
                </a:solidFill>
                <a:effectLst/>
                <a:latin typeface="Aparajita" panose="02020603050405020304" pitchFamily="18" charset="0"/>
                <a:ea typeface="Times New Roman" panose="02020603050405020304" pitchFamily="18" charset="0"/>
                <a:cs typeface="Times New Roman" panose="02020603050405020304" pitchFamily="18" charset="0"/>
              </a:rPr>
              <a:t>profit margin reports from our billing team that include 340b revenue</a:t>
            </a:r>
            <a:endParaRPr lang="en-US" sz="2400" kern="0" dirty="0">
              <a:solidFill>
                <a:srgbClr val="FFFFFF"/>
              </a:solidFill>
              <a:latin typeface="Aparajita" panose="02020603050405020304" pitchFamily="18" charset="0"/>
              <a:ea typeface="Times New Roman" panose="02020603050405020304" pitchFamily="18" charset="0"/>
              <a:cs typeface="Times New Roman" panose="02020603050405020304" pitchFamily="18" charset="0"/>
            </a:endParaRPr>
          </a:p>
          <a:p>
            <a:r>
              <a:rPr lang="en-US" sz="2400" kern="0" dirty="0">
                <a:solidFill>
                  <a:srgbClr val="FFFFFF"/>
                </a:solidFill>
                <a:effectLst/>
                <a:latin typeface="Aparajita" panose="02020603050405020304" pitchFamily="18" charset="0"/>
                <a:ea typeface="Times New Roman" panose="02020603050405020304" pitchFamily="18" charset="0"/>
                <a:cs typeface="Times New Roman" panose="02020603050405020304" pitchFamily="18" charset="0"/>
              </a:rPr>
              <a:t>distribution patterns for patients insurance plans</a:t>
            </a:r>
          </a:p>
          <a:p>
            <a:r>
              <a:rPr lang="en-US" sz="2400" kern="0" dirty="0">
                <a:solidFill>
                  <a:srgbClr val="FFFFFF"/>
                </a:solidFill>
                <a:effectLst/>
                <a:latin typeface="Aparajita" panose="02020603050405020304" pitchFamily="18" charset="0"/>
                <a:ea typeface="Times New Roman" panose="02020603050405020304" pitchFamily="18" charset="0"/>
                <a:cs typeface="Times New Roman" panose="02020603050405020304" pitchFamily="18" charset="0"/>
              </a:rPr>
              <a:t>collection of supported clinical and financial benefits of same day “buy and bill” administration in comparison to benefits and risks associated with specialty pharmacy supplied doses. </a:t>
            </a:r>
            <a:endParaRPr lang="en-US" sz="24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endParaRPr lang="en-US" sz="2000" dirty="0">
              <a:solidFill>
                <a:srgbClr val="FFFFFF"/>
              </a:solidFill>
            </a:endParaRPr>
          </a:p>
        </p:txBody>
      </p:sp>
    </p:spTree>
    <p:extLst>
      <p:ext uri="{BB962C8B-B14F-4D97-AF65-F5344CB8AC3E}">
        <p14:creationId xmlns:p14="http://schemas.microsoft.com/office/powerpoint/2010/main" val="1254785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F19D9B-DBD1-BEB0-7D51-018D1C318DB1}"/>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0AFD4C7-964B-7283-1A0F-086D047E4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F514BAC-E263-CAD6-E332-66C3A9962E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A06A55-5C7F-8507-75D7-ECC9D6BDA67D}"/>
              </a:ext>
            </a:extLst>
          </p:cNvPr>
          <p:cNvSpPr>
            <a:spLocks noGrp="1"/>
          </p:cNvSpPr>
          <p:nvPr>
            <p:ph idx="1"/>
          </p:nvPr>
        </p:nvSpPr>
        <p:spPr>
          <a:xfrm>
            <a:off x="5930594" y="663880"/>
            <a:ext cx="5655568" cy="4822521"/>
          </a:xfrm>
        </p:spPr>
        <p:txBody>
          <a:bodyPr anchor="t">
            <a:noAutofit/>
          </a:bodyPr>
          <a:lstStyle/>
          <a:p>
            <a:endParaRPr lang="en-US" sz="2000" dirty="0">
              <a:solidFill>
                <a:schemeClr val="tx1">
                  <a:alpha val="80000"/>
                </a:schemeClr>
              </a:solidFill>
              <a:latin typeface="Aparajita" panose="02020603050405020304" pitchFamily="18" charset="0"/>
              <a:cs typeface="Aparajita" panose="02020603050405020304" pitchFamily="18" charset="0"/>
            </a:endParaRPr>
          </a:p>
          <a:p>
            <a:r>
              <a:rPr lang="en-US" sz="2400" dirty="0">
                <a:solidFill>
                  <a:schemeClr val="tx1">
                    <a:alpha val="80000"/>
                  </a:schemeClr>
                </a:solidFill>
                <a:latin typeface="Aparajita" panose="02020603050405020304" pitchFamily="18" charset="0"/>
                <a:cs typeface="Aparajita" panose="02020603050405020304" pitchFamily="18" charset="0"/>
              </a:rPr>
              <a:t>Barriers with patient supplied dosing: </a:t>
            </a:r>
          </a:p>
          <a:p>
            <a:pPr lvl="1"/>
            <a:r>
              <a:rPr lang="en-US" dirty="0">
                <a:solidFill>
                  <a:schemeClr val="tx1">
                    <a:alpha val="80000"/>
                  </a:schemeClr>
                </a:solidFill>
                <a:latin typeface="Aparajita" panose="02020603050405020304" pitchFamily="18" charset="0"/>
                <a:cs typeface="Aparajita" panose="02020603050405020304" pitchFamily="18" charset="0"/>
              </a:rPr>
              <a:t>Time  (4-7 days average)</a:t>
            </a:r>
          </a:p>
          <a:p>
            <a:pPr lvl="1"/>
            <a:r>
              <a:rPr lang="en-US" dirty="0">
                <a:solidFill>
                  <a:schemeClr val="tx1">
                    <a:alpha val="80000"/>
                  </a:schemeClr>
                </a:solidFill>
                <a:latin typeface="Aparajita" panose="02020603050405020304" pitchFamily="18" charset="0"/>
                <a:cs typeface="Aparajita" panose="02020603050405020304" pitchFamily="18" charset="0"/>
              </a:rPr>
              <a:t>Communication requirements directly with patient from certain specialty pharmacies </a:t>
            </a:r>
          </a:p>
          <a:p>
            <a:pPr lvl="1"/>
            <a:r>
              <a:rPr lang="en-US" dirty="0">
                <a:solidFill>
                  <a:schemeClr val="tx1">
                    <a:alpha val="80000"/>
                  </a:schemeClr>
                </a:solidFill>
                <a:latin typeface="Aparajita" panose="02020603050405020304" pitchFamily="18" charset="0"/>
                <a:cs typeface="Aparajita" panose="02020603050405020304" pitchFamily="18" charset="0"/>
              </a:rPr>
              <a:t>No same-day availability to start XR BUP, leading to patients getting lost to follow up before they can get XR BUP </a:t>
            </a:r>
          </a:p>
          <a:p>
            <a:pPr lvl="1"/>
            <a:r>
              <a:rPr lang="en-US" dirty="0">
                <a:solidFill>
                  <a:schemeClr val="tx1">
                    <a:alpha val="80000"/>
                  </a:schemeClr>
                </a:solidFill>
                <a:latin typeface="Aparajita" panose="02020603050405020304" pitchFamily="18" charset="0"/>
                <a:cs typeface="Aparajita" panose="02020603050405020304" pitchFamily="18" charset="0"/>
              </a:rPr>
              <a:t>Unexpected insurance changes or shut-offs </a:t>
            </a:r>
          </a:p>
          <a:p>
            <a:pPr lvl="1"/>
            <a:r>
              <a:rPr lang="en-US" dirty="0">
                <a:solidFill>
                  <a:schemeClr val="tx1">
                    <a:alpha val="80000"/>
                  </a:schemeClr>
                </a:solidFill>
                <a:latin typeface="Aparajita" panose="02020603050405020304" pitchFamily="18" charset="0"/>
                <a:cs typeface="Aparajita" panose="02020603050405020304" pitchFamily="18" charset="0"/>
              </a:rPr>
              <a:t>We do not have a statistical mortality analysis, but </a:t>
            </a:r>
            <a:r>
              <a:rPr lang="en-US" dirty="0">
                <a:solidFill>
                  <a:srgbClr val="FF0000">
                    <a:alpha val="80000"/>
                  </a:srgbClr>
                </a:solidFill>
                <a:latin typeface="Aparajita" panose="02020603050405020304" pitchFamily="18" charset="0"/>
                <a:cs typeface="Aparajita" panose="02020603050405020304" pitchFamily="18" charset="0"/>
              </a:rPr>
              <a:t>at least one patient died from an overdose while waiting for their patient-supplied </a:t>
            </a:r>
            <a:r>
              <a:rPr lang="en-US" dirty="0" err="1">
                <a:solidFill>
                  <a:srgbClr val="FF0000">
                    <a:alpha val="80000"/>
                  </a:srgbClr>
                </a:solidFill>
                <a:latin typeface="Aparajita" panose="02020603050405020304" pitchFamily="18" charset="0"/>
                <a:cs typeface="Aparajita" panose="02020603050405020304" pitchFamily="18" charset="0"/>
              </a:rPr>
              <a:t>sublocade</a:t>
            </a:r>
            <a:r>
              <a:rPr lang="en-US" dirty="0">
                <a:solidFill>
                  <a:srgbClr val="FF0000">
                    <a:alpha val="80000"/>
                  </a:srgbClr>
                </a:solidFill>
                <a:latin typeface="Aparajita" panose="02020603050405020304" pitchFamily="18" charset="0"/>
                <a:cs typeface="Aparajita" panose="02020603050405020304" pitchFamily="18" charset="0"/>
              </a:rPr>
              <a:t> to deliver</a:t>
            </a:r>
            <a:endParaRPr lang="en-US" kern="0" dirty="0">
              <a:solidFill>
                <a:schemeClr val="tx1">
                  <a:alpha val="80000"/>
                </a:schemeClr>
              </a:solidFill>
              <a:latin typeface="Aparajita" panose="02020603050405020304" pitchFamily="18" charset="0"/>
              <a:ea typeface="Aptos" panose="020B0004020202020204" pitchFamily="34" charset="0"/>
              <a:cs typeface="Aparajita" panose="02020603050405020304" pitchFamily="18" charset="0"/>
            </a:endParaRPr>
          </a:p>
          <a:p>
            <a:endParaRPr lang="en-US" sz="2000" dirty="0">
              <a:solidFill>
                <a:schemeClr val="tx1">
                  <a:alpha val="80000"/>
                </a:schemeClr>
              </a:solidFill>
              <a:latin typeface="Aparajita" panose="02020603050405020304" pitchFamily="18" charset="0"/>
              <a:cs typeface="Aparajita" panose="02020603050405020304" pitchFamily="18" charset="0"/>
            </a:endParaRPr>
          </a:p>
          <a:p>
            <a:pPr marL="0" indent="0">
              <a:buNone/>
            </a:pPr>
            <a:endParaRPr lang="en-US" sz="2000" dirty="0">
              <a:solidFill>
                <a:schemeClr val="tx1">
                  <a:alpha val="80000"/>
                </a:schemeClr>
              </a:solidFill>
              <a:latin typeface="Aparajita" panose="02020603050405020304" pitchFamily="18" charset="0"/>
              <a:cs typeface="Aparajita" panose="02020603050405020304" pitchFamily="18" charset="0"/>
            </a:endParaRPr>
          </a:p>
        </p:txBody>
      </p:sp>
      <p:cxnSp>
        <p:nvCxnSpPr>
          <p:cNvPr id="16" name="Straight Connector 15">
            <a:extLst>
              <a:ext uri="{FF2B5EF4-FFF2-40B4-BE49-F238E27FC236}">
                <a16:creationId xmlns:a16="http://schemas.microsoft.com/office/drawing/2014/main" id="{5AA87A54-A5D8-8B7E-2B84-6DD9DF1497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Graphic 3" descr="Hourglass 90% with solid fill">
            <a:extLst>
              <a:ext uri="{FF2B5EF4-FFF2-40B4-BE49-F238E27FC236}">
                <a16:creationId xmlns:a16="http://schemas.microsoft.com/office/drawing/2014/main" id="{4BEDD032-5177-220B-94D7-7BE19C10F8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2426" y="962835"/>
            <a:ext cx="4932330" cy="4932330"/>
          </a:xfrm>
          <a:prstGeom prst="rect">
            <a:avLst/>
          </a:prstGeom>
        </p:spPr>
      </p:pic>
    </p:spTree>
    <p:extLst>
      <p:ext uri="{BB962C8B-B14F-4D97-AF65-F5344CB8AC3E}">
        <p14:creationId xmlns:p14="http://schemas.microsoft.com/office/powerpoint/2010/main" val="1803069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793</TotalTime>
  <Words>1923</Words>
  <Application>Microsoft Office PowerPoint</Application>
  <PresentationFormat>Widescreen</PresentationFormat>
  <Paragraphs>187</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Aparajita</vt:lpstr>
      <vt:lpstr>Aptos</vt:lpstr>
      <vt:lpstr>Aptos Display</vt:lpstr>
      <vt:lpstr>ARIAL</vt:lpstr>
      <vt:lpstr>ARIAL</vt:lpstr>
      <vt:lpstr>Calibri</vt:lpstr>
      <vt:lpstr>Corbel</vt:lpstr>
      <vt:lpstr>Office Theme</vt:lpstr>
      <vt:lpstr>Buy and Bill vs Patient Supplied XR BUP:  a Nursing Administration Perspective</vt:lpstr>
      <vt:lpstr>Disclosures</vt:lpstr>
      <vt:lpstr>Background</vt:lpstr>
      <vt:lpstr>PowerPoint Presentation</vt:lpstr>
      <vt:lpstr>PowerPoint Presentation</vt:lpstr>
      <vt:lpstr>Estimated Demographics </vt:lpstr>
      <vt:lpstr>Objective </vt:lpstr>
      <vt:lpstr>Methods </vt:lpstr>
      <vt:lpstr>PowerPoint Presentation</vt:lpstr>
      <vt:lpstr>PowerPoint Presentation</vt:lpstr>
      <vt:lpstr>PowerPoint Presentation</vt:lpstr>
      <vt:lpstr>Reverse  Distribtion </vt:lpstr>
      <vt:lpstr>PowerPoint Presentation</vt:lpstr>
      <vt:lpstr>Conclusion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Hanley, Charina</dc:creator>
  <cp:lastModifiedBy>Sully, Esmeralda</cp:lastModifiedBy>
  <cp:revision>88</cp:revision>
  <dcterms:created xsi:type="dcterms:W3CDTF">2024-09-11T19:32:02Z</dcterms:created>
  <dcterms:modified xsi:type="dcterms:W3CDTF">2024-11-15T18:08:27Z</dcterms:modified>
</cp:coreProperties>
</file>