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1" r:id="rId3"/>
    <p:sldId id="1025" r:id="rId4"/>
    <p:sldId id="259" r:id="rId5"/>
    <p:sldId id="1018" r:id="rId6"/>
    <p:sldId id="1019" r:id="rId7"/>
    <p:sldId id="1020" r:id="rId8"/>
    <p:sldId id="1021" r:id="rId9"/>
    <p:sldId id="1022" r:id="rId10"/>
    <p:sldId id="1023" r:id="rId11"/>
    <p:sldId id="1024" r:id="rId12"/>
    <p:sldId id="1013" r:id="rId13"/>
    <p:sldId id="1015" r:id="rId14"/>
    <p:sldId id="1016" r:id="rId15"/>
    <p:sldId id="1014" r:id="rId16"/>
    <p:sldId id="263"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EED77-BA5A-4BEA-ABFE-EB97ACF32F1D}" v="332" dt="2024-10-11T15:45:26.591"/>
    <p1510:client id="{FE2946E1-7039-4A80-AA7C-E6BF88943FBE}" v="7" dt="2024-10-11T15:47:58.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50"/>
    <p:restoredTop sz="62805" autoAdjust="0"/>
  </p:normalViewPr>
  <p:slideViewPr>
    <p:cSldViewPr snapToGrid="0" snapToObjects="1">
      <p:cViewPr varScale="1">
        <p:scale>
          <a:sx n="68" d="100"/>
          <a:sy n="68" d="100"/>
        </p:scale>
        <p:origin x="1781"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3717-9DFA-4794-A252-D6488152C0F2}"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8A718-F323-446A-A1E2-2D212CB2FB82}" type="slidenum">
              <a:rPr lang="en-US" smtClean="0"/>
              <a:t>‹#›</a:t>
            </a:fld>
            <a:endParaRPr lang="en-US"/>
          </a:p>
        </p:txBody>
      </p:sp>
    </p:spTree>
    <p:extLst>
      <p:ext uri="{BB962C8B-B14F-4D97-AF65-F5344CB8AC3E}">
        <p14:creationId xmlns:p14="http://schemas.microsoft.com/office/powerpoint/2010/main" val="233770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a:t>
            </a:r>
            <a:r>
              <a:rPr lang="en-US" dirty="0" err="1"/>
              <a:t>Assumpta</a:t>
            </a:r>
            <a:r>
              <a:rPr lang="en-US" dirty="0"/>
              <a:t> </a:t>
            </a:r>
            <a:r>
              <a:rPr lang="en-US" dirty="0" err="1"/>
              <a:t>Nantume</a:t>
            </a:r>
            <a:r>
              <a:rPr lang="en-US" dirty="0"/>
              <a:t> from the Elevate Center at the University of Utah, and I will be discussing our team’s findings about experience of rural healthcare providers who provide care for pregnant people with substance use disorder.</a:t>
            </a:r>
          </a:p>
        </p:txBody>
      </p:sp>
      <p:sp>
        <p:nvSpPr>
          <p:cNvPr id="4" name="Slide Number Placeholder 3"/>
          <p:cNvSpPr>
            <a:spLocks noGrp="1"/>
          </p:cNvSpPr>
          <p:nvPr>
            <p:ph type="sldNum" sz="quarter" idx="5"/>
          </p:nvPr>
        </p:nvSpPr>
        <p:spPr/>
        <p:txBody>
          <a:bodyPr/>
          <a:lstStyle/>
          <a:p>
            <a:fld id="{8FC8A718-F323-446A-A1E2-2D212CB2FB82}" type="slidenum">
              <a:rPr lang="en-US" smtClean="0"/>
              <a:t>1</a:t>
            </a:fld>
            <a:endParaRPr lang="en-US"/>
          </a:p>
        </p:txBody>
      </p:sp>
    </p:spTree>
    <p:extLst>
      <p:ext uri="{BB962C8B-B14F-4D97-AF65-F5344CB8AC3E}">
        <p14:creationId xmlns:p14="http://schemas.microsoft.com/office/powerpoint/2010/main" val="230596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6520-4D3A-A38D-4C94-823A161AD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33EC3-CB0C-8433-8275-121587D87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99255-CEBD-CCC2-C42B-097F5E023AB4}"/>
              </a:ext>
            </a:extLst>
          </p:cNvPr>
          <p:cNvSpPr>
            <a:spLocks noGrp="1"/>
          </p:cNvSpPr>
          <p:nvPr>
            <p:ph type="body" idx="1"/>
          </p:nvPr>
        </p:nvSpPr>
        <p:spPr/>
        <p:txBody>
          <a:bodyPr/>
          <a:lstStyle/>
          <a:p>
            <a:r>
              <a:rPr lang="en-US" dirty="0"/>
              <a:t>We titled this theme “bias, it’s not what you think” to indicate that we had our own biases leading into these interviews. Where we thought we might find providers who had strongly held bias towards pregnant people with substance use disorder, the reality was much more nuanced. When we asked questions designed to investigate bias, the respondents frequently directed us back to their primary concern: the wanted more training on how to provide clinical safe care to the mother-infant dyad during labor and postpartum. So while there was nervousness about caring for pregnant patients with SUD, most of the time the concern was due to lack of clinical confidence and knowledge, and much less to do with moral judgment towards the patient. </a:t>
            </a:r>
          </a:p>
          <a:p>
            <a:endParaRPr lang="en-US" dirty="0"/>
          </a:p>
          <a:p>
            <a:r>
              <a:rPr lang="en-US" dirty="0"/>
              <a:t>This shows up in the quote shown here (read quote)</a:t>
            </a:r>
          </a:p>
        </p:txBody>
      </p:sp>
      <p:sp>
        <p:nvSpPr>
          <p:cNvPr id="4" name="Slide Number Placeholder 3">
            <a:extLst>
              <a:ext uri="{FF2B5EF4-FFF2-40B4-BE49-F238E27FC236}">
                <a16:creationId xmlns:a16="http://schemas.microsoft.com/office/drawing/2014/main" id="{CB1840F1-F00B-76FA-54F9-4C66A036EA38}"/>
              </a:ext>
            </a:extLst>
          </p:cNvPr>
          <p:cNvSpPr>
            <a:spLocks noGrp="1"/>
          </p:cNvSpPr>
          <p:nvPr>
            <p:ph type="sldNum" sz="quarter" idx="5"/>
          </p:nvPr>
        </p:nvSpPr>
        <p:spPr/>
        <p:txBody>
          <a:bodyPr/>
          <a:lstStyle/>
          <a:p>
            <a:fld id="{8FC8A718-F323-446A-A1E2-2D212CB2FB82}" type="slidenum">
              <a:rPr lang="en-US" smtClean="0"/>
              <a:t>10</a:t>
            </a:fld>
            <a:endParaRPr lang="en-US"/>
          </a:p>
        </p:txBody>
      </p:sp>
    </p:spTree>
    <p:extLst>
      <p:ext uri="{BB962C8B-B14F-4D97-AF65-F5344CB8AC3E}">
        <p14:creationId xmlns:p14="http://schemas.microsoft.com/office/powerpoint/2010/main" val="340084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6520-4D3A-A38D-4C94-823A161AD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33EC3-CB0C-8433-8275-121587D87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99255-CEBD-CCC2-C42B-097F5E023A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rPr>
              <a:t>Our final theme is, “Rural is different”: Rural providers emphasized the importance of trainings being tailored to the realities of rural hospitals (small staff,)</a:t>
            </a:r>
            <a:endParaRPr lang="en-US" sz="1200" dirty="0">
              <a:effectLst/>
            </a:endParaRPr>
          </a:p>
          <a:p>
            <a:pPr marL="285750" lvl="0" indent="-285750">
              <a:buFont typeface="Arial" panose="020B0604020202020204" pitchFamily="34" charset="0"/>
              <a:buChar char="•"/>
            </a:pPr>
            <a:r>
              <a:rPr lang="en-US" sz="1200" dirty="0">
                <a:effectLst/>
              </a:rPr>
              <a:t>Importance of building trusting relationships: when you know people you know their stories, it makes you more understanding of their circumstances</a:t>
            </a:r>
          </a:p>
          <a:p>
            <a:pPr>
              <a:buFont typeface="Arial" panose="020B0604020202020204" pitchFamily="34" charset="0"/>
              <a:buChar char="•"/>
            </a:pPr>
            <a:r>
              <a:rPr lang="en-US" sz="1200" dirty="0">
                <a:effectLst/>
              </a:rPr>
              <a:t>Don’t bring big-city solutions to rural areas. Providers asked our INSPIRE team not to make the mistake they commonly see when trainings are designed at large, academic hospitals and then brought to rural areas. They reminded us that they have have smaller teams and fewer resources and need training that supports them in the reality of where they are. </a:t>
            </a:r>
          </a:p>
          <a:p>
            <a:pPr>
              <a:buFont typeface="Arial" panose="020B0604020202020204" pitchFamily="34" charset="0"/>
              <a:buChar char="•"/>
            </a:pPr>
            <a:r>
              <a:rPr lang="en-US" sz="1200" dirty="0">
                <a:effectLst/>
              </a:rPr>
              <a:t>Rural stoicism/lack of trust within the healthcare system</a:t>
            </a:r>
          </a:p>
          <a:p>
            <a:pPr>
              <a:buFont typeface="Arial" panose="020B0604020202020204" pitchFamily="34" charset="0"/>
              <a:buChar char="•"/>
            </a:pPr>
            <a:r>
              <a:rPr lang="en-US" sz="1200" dirty="0">
                <a:effectLst/>
              </a:rPr>
              <a:t>The longer distance to higher acuity care/resources means that the risk is greater for patients in rural areas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Need for Tailored Training: </a:t>
            </a:r>
            <a:r>
              <a:rPr lang="en-US" sz="1200" dirty="0"/>
              <a:t>There was a strong desire for training that would be applicable in low-resource settings, emphasizing practical techniques like </a:t>
            </a:r>
            <a:r>
              <a:rPr lang="en-US" sz="1200" b="1" dirty="0"/>
              <a:t>opioid-sparing pain management, the use of alternative medications like ketamine, and neonatal care for babies affected by SUD.</a:t>
            </a:r>
          </a:p>
          <a:p>
            <a:pPr>
              <a:buFont typeface="Arial" panose="020B0604020202020204" pitchFamily="34" charset="0"/>
              <a:buChar char="•"/>
            </a:pPr>
            <a:endParaRPr lang="en-US" sz="1200" dirty="0">
              <a:effectLst/>
            </a:endParaRPr>
          </a:p>
          <a:p>
            <a:endParaRPr lang="en-US" dirty="0"/>
          </a:p>
        </p:txBody>
      </p:sp>
      <p:sp>
        <p:nvSpPr>
          <p:cNvPr id="4" name="Slide Number Placeholder 3">
            <a:extLst>
              <a:ext uri="{FF2B5EF4-FFF2-40B4-BE49-F238E27FC236}">
                <a16:creationId xmlns:a16="http://schemas.microsoft.com/office/drawing/2014/main" id="{CB1840F1-F00B-76FA-54F9-4C66A036EA38}"/>
              </a:ext>
            </a:extLst>
          </p:cNvPr>
          <p:cNvSpPr>
            <a:spLocks noGrp="1"/>
          </p:cNvSpPr>
          <p:nvPr>
            <p:ph type="sldNum" sz="quarter" idx="5"/>
          </p:nvPr>
        </p:nvSpPr>
        <p:spPr/>
        <p:txBody>
          <a:bodyPr/>
          <a:lstStyle/>
          <a:p>
            <a:fld id="{8FC8A718-F323-446A-A1E2-2D212CB2FB82}" type="slidenum">
              <a:rPr lang="en-US" smtClean="0"/>
              <a:t>11</a:t>
            </a:fld>
            <a:endParaRPr lang="en-US"/>
          </a:p>
        </p:txBody>
      </p:sp>
    </p:spTree>
    <p:extLst>
      <p:ext uri="{BB962C8B-B14F-4D97-AF65-F5344CB8AC3E}">
        <p14:creationId xmlns:p14="http://schemas.microsoft.com/office/powerpoint/2010/main" val="104537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B3455-6954-75AD-991F-3E13E1B5D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7CF34-7D24-89B5-8B58-A6E3796891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CE6A1-8F3A-C8D7-BB18-2BAA4A6DC7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that I’ve reviewed the themes, I want leave with some high-level, final thoughts on what we found. First, some truly lovely quotes from providers about why they love what they do. </a:t>
            </a:r>
          </a:p>
          <a:p>
            <a:endParaRPr lang="en-US" dirty="0"/>
          </a:p>
        </p:txBody>
      </p:sp>
      <p:sp>
        <p:nvSpPr>
          <p:cNvPr id="4" name="Slide Number Placeholder 3">
            <a:extLst>
              <a:ext uri="{FF2B5EF4-FFF2-40B4-BE49-F238E27FC236}">
                <a16:creationId xmlns:a16="http://schemas.microsoft.com/office/drawing/2014/main" id="{4F94A0B6-D65B-C19D-F514-969BF7868033}"/>
              </a:ext>
            </a:extLst>
          </p:cNvPr>
          <p:cNvSpPr>
            <a:spLocks noGrp="1"/>
          </p:cNvSpPr>
          <p:nvPr>
            <p:ph type="sldNum" sz="quarter" idx="5"/>
          </p:nvPr>
        </p:nvSpPr>
        <p:spPr/>
        <p:txBody>
          <a:bodyPr/>
          <a:lstStyle/>
          <a:p>
            <a:fld id="{8FC8A718-F323-446A-A1E2-2D212CB2FB82}" type="slidenum">
              <a:rPr lang="en-US" smtClean="0"/>
              <a:t>12</a:t>
            </a:fld>
            <a:endParaRPr lang="en-US"/>
          </a:p>
        </p:txBody>
      </p:sp>
    </p:spTree>
    <p:extLst>
      <p:ext uri="{BB962C8B-B14F-4D97-AF65-F5344CB8AC3E}">
        <p14:creationId xmlns:p14="http://schemas.microsoft.com/office/powerpoint/2010/main" val="125240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43379-1755-AF73-3C32-2EA7E93BA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EB915-C048-B847-0C3E-9E4A7D3EC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6785D-E09A-BE4F-2765-91F96DF6A78A}"/>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dirty="0"/>
              <a:t>Of course, there are also real challenges in this work </a:t>
            </a:r>
            <a:endParaRPr lang="en-US" dirty="0"/>
          </a:p>
          <a:p>
            <a:endParaRPr lang="en-US" dirty="0"/>
          </a:p>
        </p:txBody>
      </p:sp>
      <p:sp>
        <p:nvSpPr>
          <p:cNvPr id="4" name="Slide Number Placeholder 3">
            <a:extLst>
              <a:ext uri="{FF2B5EF4-FFF2-40B4-BE49-F238E27FC236}">
                <a16:creationId xmlns:a16="http://schemas.microsoft.com/office/drawing/2014/main" id="{E6C58D7B-492A-1C0E-7A83-8C8462A3D7B4}"/>
              </a:ext>
            </a:extLst>
          </p:cNvPr>
          <p:cNvSpPr>
            <a:spLocks noGrp="1"/>
          </p:cNvSpPr>
          <p:nvPr>
            <p:ph type="sldNum" sz="quarter" idx="5"/>
          </p:nvPr>
        </p:nvSpPr>
        <p:spPr/>
        <p:txBody>
          <a:bodyPr/>
          <a:lstStyle/>
          <a:p>
            <a:fld id="{8FC8A718-F323-446A-A1E2-2D212CB2FB82}" type="slidenum">
              <a:rPr lang="en-US" smtClean="0"/>
              <a:t>13</a:t>
            </a:fld>
            <a:endParaRPr lang="en-US"/>
          </a:p>
        </p:txBody>
      </p:sp>
    </p:spTree>
    <p:extLst>
      <p:ext uri="{BB962C8B-B14F-4D97-AF65-F5344CB8AC3E}">
        <p14:creationId xmlns:p14="http://schemas.microsoft.com/office/powerpoint/2010/main" val="2746434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AA41F-0383-0335-9C36-7A9169615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1BFAD-D2DC-8AAA-41C2-DA3D44E9C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8C6BB-4F9F-5143-1DEA-FD7B6D5E9381}"/>
              </a:ext>
            </a:extLst>
          </p:cNvPr>
          <p:cNvSpPr>
            <a:spLocks noGrp="1"/>
          </p:cNvSpPr>
          <p:nvPr>
            <p:ph type="body" idx="1"/>
          </p:nvPr>
        </p:nvSpPr>
        <p:spPr/>
        <p:txBody>
          <a:bodyPr/>
          <a:lstStyle/>
          <a:p>
            <a:pPr marL="285750" indent="-285750">
              <a:buFont typeface="Arial"/>
              <a:buChar char="•"/>
            </a:pPr>
            <a:r>
              <a:rPr lang="en-US" dirty="0">
                <a:latin typeface="Aptos"/>
                <a:ea typeface="Calibri"/>
                <a:cs typeface="Calibri"/>
              </a:rPr>
              <a:t>Finally, some findings that surprised us (read through bullets)</a:t>
            </a:r>
          </a:p>
        </p:txBody>
      </p:sp>
      <p:sp>
        <p:nvSpPr>
          <p:cNvPr id="4" name="Slide Number Placeholder 3">
            <a:extLst>
              <a:ext uri="{FF2B5EF4-FFF2-40B4-BE49-F238E27FC236}">
                <a16:creationId xmlns:a16="http://schemas.microsoft.com/office/drawing/2014/main" id="{7262409B-AF51-B923-3EC0-826B59747095}"/>
              </a:ext>
            </a:extLst>
          </p:cNvPr>
          <p:cNvSpPr>
            <a:spLocks noGrp="1"/>
          </p:cNvSpPr>
          <p:nvPr>
            <p:ph type="sldNum" sz="quarter" idx="5"/>
          </p:nvPr>
        </p:nvSpPr>
        <p:spPr/>
        <p:txBody>
          <a:bodyPr/>
          <a:lstStyle/>
          <a:p>
            <a:fld id="{8FC8A718-F323-446A-A1E2-2D212CB2FB82}" type="slidenum">
              <a:rPr lang="en-US" smtClean="0"/>
              <a:t>14</a:t>
            </a:fld>
            <a:endParaRPr lang="en-US"/>
          </a:p>
        </p:txBody>
      </p:sp>
    </p:spTree>
    <p:extLst>
      <p:ext uri="{BB962C8B-B14F-4D97-AF65-F5344CB8AC3E}">
        <p14:creationId xmlns:p14="http://schemas.microsoft.com/office/powerpoint/2010/main" val="418572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40ECB-85D7-251F-247A-F030AC506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7DFC8-6754-C6DE-0861-79560632C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D98A2-64C6-28A2-B1F3-C5EE4FCE2D7C}"/>
              </a:ext>
            </a:extLst>
          </p:cNvPr>
          <p:cNvSpPr>
            <a:spLocks noGrp="1"/>
          </p:cNvSpPr>
          <p:nvPr>
            <p:ph type="body" idx="1"/>
          </p:nvPr>
        </p:nvSpPr>
        <p:spPr/>
        <p:txBody>
          <a:bodyPr/>
          <a:lstStyle/>
          <a:p>
            <a:endParaRPr lang="en-US" dirty="0"/>
          </a:p>
          <a:p>
            <a:pPr marL="171450" indent="-171450">
              <a:buFont typeface="Arial" panose="020B0604020202020204" pitchFamily="34" charset="0"/>
              <a:buChar char="•"/>
            </a:pPr>
            <a:r>
              <a:rPr lang="en-US" b="1" dirty="0"/>
              <a:t>Self-paced online training modules (potentially through an app); interactive; AI coach; tailored to individual needs</a:t>
            </a:r>
          </a:p>
          <a:p>
            <a:pPr marL="171450" indent="-171450">
              <a:buFont typeface="Arial" panose="020B0604020202020204" pitchFamily="34" charset="0"/>
              <a:buChar char="•"/>
            </a:pPr>
            <a:r>
              <a:rPr lang="en-US" b="1" dirty="0"/>
              <a:t>In-person 4-hour simulation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Training of healthcare providers will focus on empathy and understanding SUD-related challenges faced by women.</a:t>
            </a:r>
            <a:br>
              <a:rPr lang="en-US" sz="1200" dirty="0"/>
            </a:br>
            <a:r>
              <a:rPr lang="en-US" sz="1200" dirty="0"/>
              <a:t>Integrating participant insights helps tailor healthcare practices, fostering systemic changes that prioritize women's needs.</a:t>
            </a:r>
          </a:p>
          <a:p>
            <a:pPr marL="285750" indent="-285750">
              <a:lnSpc>
                <a:spcPct val="120000"/>
              </a:lnSpc>
              <a:spcBef>
                <a:spcPct val="20000"/>
              </a:spcBef>
              <a:buFont typeface="Arial"/>
              <a:buChar char="•"/>
            </a:pPr>
            <a:r>
              <a:rPr lang="en-US" b="1" dirty="0"/>
              <a:t>Adaptive Healthcare Framework: </a:t>
            </a:r>
            <a:r>
              <a:rPr lang="en-US" dirty="0"/>
              <a:t>A responsive healthcare system must adapt to evolving insights from patient narratives to optimize care delivery.</a:t>
            </a:r>
          </a:p>
          <a:p>
            <a:pPr marL="285750" indent="-285750">
              <a:lnSpc>
                <a:spcPct val="120000"/>
              </a:lnSpc>
              <a:spcBef>
                <a:spcPct val="20000"/>
              </a:spcBef>
              <a:buFont typeface="Arial"/>
              <a:buChar char="•"/>
            </a:pPr>
            <a:r>
              <a:rPr lang="en-US" b="1" dirty="0"/>
              <a:t>Training Enhancements: </a:t>
            </a:r>
            <a:r>
              <a:rPr lang="en-US" dirty="0"/>
              <a:t>Integrating participant feedback into training programs equips providers with necessary skills for effective, empathetic care.</a:t>
            </a:r>
          </a:p>
          <a:p>
            <a:pPr marL="285750" indent="-285750">
              <a:lnSpc>
                <a:spcPct val="120000"/>
              </a:lnSpc>
              <a:spcBef>
                <a:spcPct val="20000"/>
              </a:spcBef>
              <a:buFont typeface="Arial"/>
              <a:buChar char="•"/>
            </a:pPr>
            <a:r>
              <a:rPr lang="en-US" b="1" dirty="0"/>
              <a:t>Evaluation of Long-Term Outcomes: </a:t>
            </a:r>
            <a:r>
              <a:rPr lang="en-US" dirty="0"/>
              <a:t>Systematic assessment will measure the efficacy of the INSPIRE intervention, highlighting improvements in health outcomes and patient satisfaction.</a:t>
            </a:r>
          </a:p>
          <a:p>
            <a:pPr marL="285750" indent="-285750">
              <a:lnSpc>
                <a:spcPct val="120000"/>
              </a:lnSpc>
              <a:spcBef>
                <a:spcPct val="20000"/>
              </a:spcBef>
              <a:buFont typeface="Arial"/>
              <a:buChar char="•"/>
            </a:pPr>
            <a:r>
              <a:rPr lang="en-US" b="1" dirty="0"/>
              <a:t>Informing Future Policies: </a:t>
            </a:r>
            <a:r>
              <a:rPr lang="en-US" dirty="0"/>
              <a:t>Insights garnered from Story Circles will refine healthcare policies, aligning them closely with patient experiences and needs.</a:t>
            </a:r>
          </a:p>
          <a:p>
            <a:endParaRPr lang="en-US" dirty="0"/>
          </a:p>
          <a:p>
            <a:pPr marL="171450" indent="-171450">
              <a:buFont typeface="Arial" panose="020B0604020202020204" pitchFamily="34" charset="0"/>
              <a:buChar char="•"/>
            </a:pPr>
            <a:endParaRPr lang="en-US" b="1" dirty="0"/>
          </a:p>
          <a:p>
            <a:endParaRPr lang="en-US" dirty="0"/>
          </a:p>
        </p:txBody>
      </p:sp>
      <p:sp>
        <p:nvSpPr>
          <p:cNvPr id="4" name="Slide Number Placeholder 3">
            <a:extLst>
              <a:ext uri="{FF2B5EF4-FFF2-40B4-BE49-F238E27FC236}">
                <a16:creationId xmlns:a16="http://schemas.microsoft.com/office/drawing/2014/main" id="{D39CCE0E-36AD-A98F-8400-15F73BBB5D4F}"/>
              </a:ext>
            </a:extLst>
          </p:cNvPr>
          <p:cNvSpPr>
            <a:spLocks noGrp="1"/>
          </p:cNvSpPr>
          <p:nvPr>
            <p:ph type="sldNum" sz="quarter" idx="5"/>
          </p:nvPr>
        </p:nvSpPr>
        <p:spPr/>
        <p:txBody>
          <a:bodyPr/>
          <a:lstStyle/>
          <a:p>
            <a:fld id="{8FC8A718-F323-446A-A1E2-2D212CB2FB82}" type="slidenum">
              <a:rPr lang="en-US" smtClean="0"/>
              <a:t>15</a:t>
            </a:fld>
            <a:endParaRPr lang="en-US"/>
          </a:p>
        </p:txBody>
      </p:sp>
    </p:spTree>
    <p:extLst>
      <p:ext uri="{BB962C8B-B14F-4D97-AF65-F5344CB8AC3E}">
        <p14:creationId xmlns:p14="http://schemas.microsoft.com/office/powerpoint/2010/main" val="364820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8A718-F323-446A-A1E2-2D212CB2FB82}" type="slidenum">
              <a:rPr lang="en-US" smtClean="0"/>
              <a:t>16</a:t>
            </a:fld>
            <a:endParaRPr lang="en-US"/>
          </a:p>
        </p:txBody>
      </p:sp>
    </p:spTree>
    <p:extLst>
      <p:ext uri="{BB962C8B-B14F-4D97-AF65-F5344CB8AC3E}">
        <p14:creationId xmlns:p14="http://schemas.microsoft.com/office/powerpoint/2010/main" val="390730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First, a bit of background.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research I am presenting on today was conducted during the beginning phase of a seven-year project called INSPIRE.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INSPIRE is one of two research projects housed within an NIH-funded maternal health research center called ELEVATE. ELEVATE, housed at the University of Utah, is dedicated to improving the safety and quality of care for pregnant and birthing people with substance use disorder.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endParaRPr lang="en-US" b="1" dirty="0"/>
          </a:p>
          <a:p>
            <a:endParaRPr lang="en-US" dirty="0"/>
          </a:p>
        </p:txBody>
      </p:sp>
      <p:sp>
        <p:nvSpPr>
          <p:cNvPr id="4" name="Slide Number Placeholder 3"/>
          <p:cNvSpPr>
            <a:spLocks noGrp="1"/>
          </p:cNvSpPr>
          <p:nvPr>
            <p:ph type="sldNum" sz="quarter" idx="5"/>
          </p:nvPr>
        </p:nvSpPr>
        <p:spPr/>
        <p:txBody>
          <a:bodyPr/>
          <a:lstStyle/>
          <a:p>
            <a:fld id="{8FC8A718-F323-446A-A1E2-2D212CB2FB82}" type="slidenum">
              <a:rPr lang="en-US" smtClean="0"/>
              <a:t>2</a:t>
            </a:fld>
            <a:endParaRPr lang="en-US"/>
          </a:p>
        </p:txBody>
      </p:sp>
    </p:spTree>
    <p:extLst>
      <p:ext uri="{BB962C8B-B14F-4D97-AF65-F5344CB8AC3E}">
        <p14:creationId xmlns:p14="http://schemas.microsoft.com/office/powerpoint/2010/main" val="425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ELEVATE Center is working towards inclusion of an oversight by many historically overlooked communities in Utah. From its beginning, ELEVATE has formed a DEI committee with members including: Utah Division of Indian Affairs, Urban Indian Center of Salt Lake, Rural Health Associations of Utah, Utah Harm Reduction Coalition, Community Faces of Utah and Black Birth workers of Utah Collaborative.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Further, one of ELEVATE’s other research projects, CEREMONY, is focused on adapting Utah’s University-based model of care for perinatal substance use disorder for Native mothers. The CEREMONY team is working closely with Native leaders in Salt Lake City and throughout the state to develop a care model that will </a:t>
            </a:r>
            <a:r>
              <a:rPr lang="en-US" sz="2800" b="0" i="0" dirty="0">
                <a:solidFill>
                  <a:srgbClr val="414042"/>
                </a:solidFill>
                <a:effectLst/>
                <a:latin typeface="Sofia Pro"/>
              </a:rPr>
              <a:t>amplify community, healthcare engagement, belonging, and trust in order to support recovery among Native pregnant people with SUD.</a:t>
            </a:r>
            <a:endParaRPr lang="en-US" sz="1800" dirty="0"/>
          </a:p>
          <a:p>
            <a:endParaRPr lang="en-US" b="1" dirty="0"/>
          </a:p>
          <a:p>
            <a:endParaRPr lang="en-US" dirty="0"/>
          </a:p>
        </p:txBody>
      </p:sp>
      <p:sp>
        <p:nvSpPr>
          <p:cNvPr id="4" name="Slide Number Placeholder 3"/>
          <p:cNvSpPr>
            <a:spLocks noGrp="1"/>
          </p:cNvSpPr>
          <p:nvPr>
            <p:ph type="sldNum" sz="quarter" idx="5"/>
          </p:nvPr>
        </p:nvSpPr>
        <p:spPr/>
        <p:txBody>
          <a:bodyPr/>
          <a:lstStyle/>
          <a:p>
            <a:fld id="{8FC8A718-F323-446A-A1E2-2D212CB2FB82}" type="slidenum">
              <a:rPr lang="en-US" smtClean="0"/>
              <a:t>3</a:t>
            </a:fld>
            <a:endParaRPr lang="en-US"/>
          </a:p>
        </p:txBody>
      </p:sp>
    </p:spTree>
    <p:extLst>
      <p:ext uri="{BB962C8B-B14F-4D97-AF65-F5344CB8AC3E}">
        <p14:creationId xmlns:p14="http://schemas.microsoft.com/office/powerpoint/2010/main" val="344826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0000"/>
                </a:solidFill>
              </a:rPr>
              <a:t>Now, back to our project. Project INSPIRE is a seven year study with the goal to develop and evaluate an intervention for interdisciplinary healthcare teams to help them deliver high quality, respectful care for people with substance use disorder who are giving birth. To achieve this goal we are collaborating with healthcare providers across the state to understand their perspectives, challenges and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0000"/>
                </a:solidFill>
              </a:rPr>
              <a:t>This figure shows the three primary aims of our study. We are currently wrapping up AIM 1 and the research we share today is from our work on this aim. We are happy to discuss the next phases of our project if folks have questions during the Q and A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rgbClr val="000000"/>
              </a:solidFill>
            </a:endParaRPr>
          </a:p>
          <a:p>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8FC8A718-F323-446A-A1E2-2D212CB2FB82}" type="slidenum">
              <a:rPr lang="en-US" smtClean="0"/>
              <a:t>4</a:t>
            </a:fld>
            <a:endParaRPr lang="en-US"/>
          </a:p>
        </p:txBody>
      </p:sp>
    </p:spTree>
    <p:extLst>
      <p:ext uri="{BB962C8B-B14F-4D97-AF65-F5344CB8AC3E}">
        <p14:creationId xmlns:p14="http://schemas.microsoft.com/office/powerpoint/2010/main" val="174576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0000"/>
                </a:solidFill>
              </a:rPr>
              <a:t>The research we are sharing today is a portion of the qualitative research we conducted for AIM 1. In addition to the focus groups we are discussing today, we also conducted individual interviews with providers, and </a:t>
            </a:r>
            <a:r>
              <a:rPr lang="en-US" sz="2800" b="0" dirty="0" err="1">
                <a:solidFill>
                  <a:srgbClr val="000000"/>
                </a:solidFill>
              </a:rPr>
              <a:t>storycircles</a:t>
            </a:r>
            <a:r>
              <a:rPr lang="en-US" sz="2800" b="0" dirty="0">
                <a:solidFill>
                  <a:srgbClr val="000000"/>
                </a:solidFill>
              </a:rPr>
              <a:t> with patients to hear their birth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0000"/>
                </a:solidFill>
              </a:rPr>
              <a:t>The goal of our focus groups was to </a:t>
            </a:r>
            <a:r>
              <a:rPr lang="en-US" sz="1800" dirty="0">
                <a:effectLst/>
                <a:latin typeface="Arial" panose="020B0604020202020204" pitchFamily="34" charset="0"/>
                <a:ea typeface="DengXian Light" panose="02010600030101010101" pitchFamily="2" charset="-122"/>
              </a:rPr>
              <a:t>understand the experiences of the rural healthcare teams who provide intrapartum and immediate postpartum care to maternal-infant dyads affected by SUD. In Utah, and throughout the Intermountain West, rural hospitals are disproportionately caring for maternal-infant dyads affected by opioid and methamphetamine use</a:t>
            </a:r>
            <a:r>
              <a:rPr lang="en-US" sz="2800" dirty="0">
                <a:effectLst/>
                <a:latin typeface="Arial" panose="020B0604020202020204" pitchFamily="34" charset="0"/>
                <a:ea typeface="DengXian Light" panose="02010600030101010101" pitchFamily="2" charset="-122"/>
              </a:rPr>
              <a:t>. Thus, we wanted to understand the unique barriers and </a:t>
            </a:r>
            <a:r>
              <a:rPr lang="en-US" sz="2800" dirty="0" err="1">
                <a:effectLst/>
                <a:latin typeface="Arial" panose="020B0604020202020204" pitchFamily="34" charset="0"/>
                <a:ea typeface="DengXian Light" panose="02010600030101010101" pitchFamily="2" charset="-122"/>
              </a:rPr>
              <a:t>faciltators</a:t>
            </a:r>
            <a:r>
              <a:rPr lang="en-US" sz="2800" dirty="0">
                <a:effectLst/>
                <a:latin typeface="Arial" panose="020B0604020202020204" pitchFamily="34" charset="0"/>
                <a:ea typeface="DengXian Light" panose="02010600030101010101" pitchFamily="2" charset="-122"/>
              </a:rPr>
              <a:t> team in rural hospitals face when providing care to birthing people with SUD.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0000"/>
                </a:solidFill>
              </a:rPr>
              <a:t>We conducted six focus groups in rural areas of Utah, with a total of 32 participants: 5 doctors, 1 social worker and 26 nurses. Five of the focus groups were conducted in person at the hospitals, and one on zoom. We selected hospitals based on their geographic location, to achieve a geographically representative sample. To be selected, hospitals needed to provide labor and delivery services and be willing to conduct a focus group. We were able to recruit participants thanks to the dedicated efforts of one of our research team members who teaches and practices nursing in one of Utah’s rural hospitals.  </a:t>
            </a:r>
          </a:p>
          <a:p>
            <a:endParaRPr lang="en-US" dirty="0"/>
          </a:p>
          <a:p>
            <a:r>
              <a:rPr lang="en-US" sz="1800" dirty="0">
                <a:effectLst/>
              </a:rPr>
              <a:t>All focus transcripts were audio recorded and transcribed verbatim. For the analysis, four members of the research team first familiarized themselves with the data by reading through all focus group transcripts. Next, we conducted preliminary consensus coding, noting where the data clustered around particular concept, and identifying potential themes. Next, we met to develop an initial coding template using the Template Analysis method. Then, we consensus coded key quotes identified from the data and further revised the template. Finally, when we settled on a preliminary template for our coding, we analyzed remaining transcripts in pairs, adding to the template as we coded. If you are interested in learning more about the template analysis approach, I highly recommend this article [click] cited at the bottom of the slide, which we used as a guide for our analysis. </a:t>
            </a:r>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8FC8A718-F323-446A-A1E2-2D212CB2FB82}" type="slidenum">
              <a:rPr lang="en-US" smtClean="0"/>
              <a:t>5</a:t>
            </a:fld>
            <a:endParaRPr lang="en-US"/>
          </a:p>
        </p:txBody>
      </p:sp>
    </p:spTree>
    <p:extLst>
      <p:ext uri="{BB962C8B-B14F-4D97-AF65-F5344CB8AC3E}">
        <p14:creationId xmlns:p14="http://schemas.microsoft.com/office/powerpoint/2010/main" val="99101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6520-4D3A-A38D-4C94-823A161AD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33EC3-CB0C-8433-8275-121587D87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99255-CEBD-CCC2-C42B-097F5E023AB4}"/>
              </a:ext>
            </a:extLst>
          </p:cNvPr>
          <p:cNvSpPr>
            <a:spLocks noGrp="1"/>
          </p:cNvSpPr>
          <p:nvPr>
            <p:ph type="body" idx="1"/>
          </p:nvPr>
        </p:nvSpPr>
        <p:spPr/>
        <p:txBody>
          <a:bodyPr/>
          <a:lstStyle/>
          <a:p>
            <a:r>
              <a:rPr lang="en-US" b="0" dirty="0"/>
              <a:t>Our template analysis revealed seven main categories across the focus groups, I am going to focus on the five largest themes. (Read the themes). So, let’s dive a bit deeper into each of these. </a:t>
            </a:r>
            <a:endParaRPr lang="en-US" dirty="0"/>
          </a:p>
        </p:txBody>
      </p:sp>
      <p:sp>
        <p:nvSpPr>
          <p:cNvPr id="4" name="Slide Number Placeholder 3">
            <a:extLst>
              <a:ext uri="{FF2B5EF4-FFF2-40B4-BE49-F238E27FC236}">
                <a16:creationId xmlns:a16="http://schemas.microsoft.com/office/drawing/2014/main" id="{CB1840F1-F00B-76FA-54F9-4C66A036EA38}"/>
              </a:ext>
            </a:extLst>
          </p:cNvPr>
          <p:cNvSpPr>
            <a:spLocks noGrp="1"/>
          </p:cNvSpPr>
          <p:nvPr>
            <p:ph type="sldNum" sz="quarter" idx="5"/>
          </p:nvPr>
        </p:nvSpPr>
        <p:spPr/>
        <p:txBody>
          <a:bodyPr/>
          <a:lstStyle/>
          <a:p>
            <a:fld id="{8FC8A718-F323-446A-A1E2-2D212CB2FB82}" type="slidenum">
              <a:rPr lang="en-US" smtClean="0"/>
              <a:t>6</a:t>
            </a:fld>
            <a:endParaRPr lang="en-US"/>
          </a:p>
        </p:txBody>
      </p:sp>
    </p:spTree>
    <p:extLst>
      <p:ext uri="{BB962C8B-B14F-4D97-AF65-F5344CB8AC3E}">
        <p14:creationId xmlns:p14="http://schemas.microsoft.com/office/powerpoint/2010/main" val="361968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6520-4D3A-A38D-4C94-823A161AD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33EC3-CB0C-8433-8275-121587D87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99255-CEBD-CCC2-C42B-097F5E023A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Many providers highlighted the challenges of being exposed to high stress situations in SUD care.  Along with these challenges, </a:t>
            </a:r>
            <a:r>
              <a:rPr lang="en-US" sz="1800" b="0" dirty="0">
                <a:effectLst/>
                <a:ea typeface="+mn-lt"/>
                <a:cs typeface="+mn-lt"/>
              </a:rPr>
              <a:t>p</a:t>
            </a:r>
            <a:r>
              <a:rPr lang="en-US" sz="1800" b="0" dirty="0">
                <a:effectLst/>
              </a:rPr>
              <a:t>roviders shared factors that helped them remain resilient despite high pressure work in low-resource environments [click through each one]: a strong sense of pride in their work, the support of their fellow team, and a deep sense of commitment to their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rPr>
              <a:t>Providers shared a strong sense of </a:t>
            </a:r>
            <a:r>
              <a:rPr lang="en-US" sz="1800" dirty="0">
                <a:effectLst/>
              </a:rPr>
              <a:t>pride and ownership– that their work is a calling, and a service to the community. One provider described their hospital as a sinking ship they won’t abandon. They valued the personal touch they can provide at a small, local hospital. </a:t>
            </a:r>
            <a:endParaRPr lang="en-US" dirty="0"/>
          </a:p>
        </p:txBody>
      </p:sp>
      <p:sp>
        <p:nvSpPr>
          <p:cNvPr id="4" name="Slide Number Placeholder 3">
            <a:extLst>
              <a:ext uri="{FF2B5EF4-FFF2-40B4-BE49-F238E27FC236}">
                <a16:creationId xmlns:a16="http://schemas.microsoft.com/office/drawing/2014/main" id="{CB1840F1-F00B-76FA-54F9-4C66A036EA38}"/>
              </a:ext>
            </a:extLst>
          </p:cNvPr>
          <p:cNvSpPr>
            <a:spLocks noGrp="1"/>
          </p:cNvSpPr>
          <p:nvPr>
            <p:ph type="sldNum" sz="quarter" idx="5"/>
          </p:nvPr>
        </p:nvSpPr>
        <p:spPr/>
        <p:txBody>
          <a:bodyPr/>
          <a:lstStyle/>
          <a:p>
            <a:fld id="{8FC8A718-F323-446A-A1E2-2D212CB2FB82}" type="slidenum">
              <a:rPr lang="en-US" smtClean="0"/>
              <a:t>7</a:t>
            </a:fld>
            <a:endParaRPr lang="en-US"/>
          </a:p>
        </p:txBody>
      </p:sp>
    </p:spTree>
    <p:extLst>
      <p:ext uri="{BB962C8B-B14F-4D97-AF65-F5344CB8AC3E}">
        <p14:creationId xmlns:p14="http://schemas.microsoft.com/office/powerpoint/2010/main" val="3714748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6520-4D3A-A38D-4C94-823A161AD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33EC3-CB0C-8433-8275-121587D87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99255-CEBD-CCC2-C42B-097F5E023AB4}"/>
              </a:ext>
            </a:extLst>
          </p:cNvPr>
          <p:cNvSpPr>
            <a:spLocks noGrp="1"/>
          </p:cNvSpPr>
          <p:nvPr>
            <p:ph type="body" idx="1"/>
          </p:nvPr>
        </p:nvSpPr>
        <p:spPr/>
        <p:txBody>
          <a:bodyPr/>
          <a:lstStyle/>
          <a:p>
            <a:pPr>
              <a:buFont typeface="+mj-lt"/>
              <a:buAutoNum type="arabicPeriod" startAt="2"/>
            </a:pPr>
            <a:r>
              <a:rPr lang="en-US" sz="1200" dirty="0">
                <a:effectLst/>
              </a:rPr>
              <a:t> Providers expressed apprehension regarding their clinical skills and capacity to care for both mom and baby during delivery and postpartum. They explained:</a:t>
            </a:r>
          </a:p>
          <a:p>
            <a:pPr marL="171450" indent="-171450">
              <a:buFont typeface="Arial" panose="020B0604020202020204" pitchFamily="34" charset="0"/>
              <a:buChar char="•"/>
            </a:pPr>
            <a:r>
              <a:rPr lang="en-US" sz="1200" dirty="0">
                <a:effectLst/>
              </a:rPr>
              <a:t>They have a low number of L and D patients a year, and that number is lower for patients with SUD. Because they don’t frequently provide care in these circumstances, when they do have a patient in labor who has SUD they are underprepared and overly nervous. Some providers described how the case is blow out of proportion and treated like a medical emergency, when it doesn’t need to be. </a:t>
            </a:r>
          </a:p>
          <a:p>
            <a:pPr marL="171450" indent="-171450">
              <a:buFont typeface="Arial" panose="020B0604020202020204" pitchFamily="34" charset="0"/>
              <a:buChar char="•"/>
            </a:pPr>
            <a:r>
              <a:rPr lang="en-US" sz="1200" dirty="0">
                <a:effectLst/>
              </a:rPr>
              <a:t>Most of the clinical concern centered around management of the baby’s safety and concern about status immediately postpartum</a:t>
            </a:r>
          </a:p>
          <a:p>
            <a:pPr marL="171450" indent="-171450">
              <a:buFont typeface="Arial" panose="020B0604020202020204" pitchFamily="34" charset="0"/>
              <a:buChar char="•"/>
            </a:pPr>
            <a:r>
              <a:rPr lang="en-US" sz="1200" dirty="0">
                <a:effectLst/>
              </a:rPr>
              <a:t>Providers were also concerned about the best way to provide pain management for laboring individuals who either don’t want opioids or for whom opioids may not work as well. They also wanted specific strategies for managing postpartum pain, particularly in patients who delivered via c-section. </a:t>
            </a:r>
          </a:p>
          <a:p>
            <a:pPr marL="171450" indent="-171450">
              <a:buFont typeface="Arial" panose="020B0604020202020204" pitchFamily="34" charset="0"/>
              <a:buChar char="•"/>
            </a:pPr>
            <a:r>
              <a:rPr lang="en-US" sz="1200" dirty="0">
                <a:effectLst/>
              </a:rPr>
              <a:t>They also shared confusion around testing protocols &amp; clinical protocols. For example, some providers were unsure if they hospital was– or should be– universally conducting urine tox screens. Additionally, providers wished for a standardized clinical approach to postpartum pain management. </a:t>
            </a:r>
            <a:endParaRPr lang="en-US" dirty="0"/>
          </a:p>
        </p:txBody>
      </p:sp>
      <p:sp>
        <p:nvSpPr>
          <p:cNvPr id="4" name="Slide Number Placeholder 3">
            <a:extLst>
              <a:ext uri="{FF2B5EF4-FFF2-40B4-BE49-F238E27FC236}">
                <a16:creationId xmlns:a16="http://schemas.microsoft.com/office/drawing/2014/main" id="{CB1840F1-F00B-76FA-54F9-4C66A036EA38}"/>
              </a:ext>
            </a:extLst>
          </p:cNvPr>
          <p:cNvSpPr>
            <a:spLocks noGrp="1"/>
          </p:cNvSpPr>
          <p:nvPr>
            <p:ph type="sldNum" sz="quarter" idx="5"/>
          </p:nvPr>
        </p:nvSpPr>
        <p:spPr/>
        <p:txBody>
          <a:bodyPr/>
          <a:lstStyle/>
          <a:p>
            <a:fld id="{8FC8A718-F323-446A-A1E2-2D212CB2FB82}" type="slidenum">
              <a:rPr lang="en-US" smtClean="0"/>
              <a:t>8</a:t>
            </a:fld>
            <a:endParaRPr lang="en-US"/>
          </a:p>
        </p:txBody>
      </p:sp>
    </p:spTree>
    <p:extLst>
      <p:ext uri="{BB962C8B-B14F-4D97-AF65-F5344CB8AC3E}">
        <p14:creationId xmlns:p14="http://schemas.microsoft.com/office/powerpoint/2010/main" val="43838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6520-4D3A-A38D-4C94-823A161AD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33EC3-CB0C-8433-8275-121587D87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99255-CEBD-CCC2-C42B-097F5E023A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Every rural team shared a strong desire for better mental health and substance abuse treatment resources in their community. </a:t>
            </a:r>
            <a:r>
              <a:rPr lang="en-US" sz="1800" dirty="0"/>
              <a:t>Providers noted gaps in mental health support, referral resources, and limited SUD-specific training. This quote from one of the rural nurses exemplifies concerns common throughout our focus group conversations.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ndParaRPr>
          </a:p>
          <a:p>
            <a:endParaRPr lang="en-US" dirty="0"/>
          </a:p>
        </p:txBody>
      </p:sp>
      <p:sp>
        <p:nvSpPr>
          <p:cNvPr id="4" name="Slide Number Placeholder 3">
            <a:extLst>
              <a:ext uri="{FF2B5EF4-FFF2-40B4-BE49-F238E27FC236}">
                <a16:creationId xmlns:a16="http://schemas.microsoft.com/office/drawing/2014/main" id="{CB1840F1-F00B-76FA-54F9-4C66A036EA38}"/>
              </a:ext>
            </a:extLst>
          </p:cNvPr>
          <p:cNvSpPr>
            <a:spLocks noGrp="1"/>
          </p:cNvSpPr>
          <p:nvPr>
            <p:ph type="sldNum" sz="quarter" idx="5"/>
          </p:nvPr>
        </p:nvSpPr>
        <p:spPr/>
        <p:txBody>
          <a:bodyPr/>
          <a:lstStyle/>
          <a:p>
            <a:fld id="{8FC8A718-F323-446A-A1E2-2D212CB2FB82}" type="slidenum">
              <a:rPr lang="en-US" smtClean="0"/>
              <a:t>9</a:t>
            </a:fld>
            <a:endParaRPr lang="en-US"/>
          </a:p>
        </p:txBody>
      </p:sp>
    </p:spTree>
    <p:extLst>
      <p:ext uri="{BB962C8B-B14F-4D97-AF65-F5344CB8AC3E}">
        <p14:creationId xmlns:p14="http://schemas.microsoft.com/office/powerpoint/2010/main" val="246281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42999" y="1025747"/>
            <a:ext cx="6858000" cy="2073021"/>
          </a:xfrm>
        </p:spPr>
        <p:txBody>
          <a:bodyPr anchor="ctr">
            <a:noAutofit/>
          </a:bodyPr>
          <a:lstStyle/>
          <a:p>
            <a:pPr>
              <a:lnSpc>
                <a:spcPct val="90000"/>
              </a:lnSpc>
              <a:defRPr sz="5200"/>
            </a:pPr>
            <a:r>
              <a:rPr lang="en-US" sz="2800" dirty="0"/>
              <a:t>Caring for Individuals with Substance Use Disorder during Childbirth: Experiences of Rural Healthcare Providers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BA24588-653E-BAA8-EF51-02B7869B1FAB}"/>
              </a:ext>
            </a:extLst>
          </p:cNvPr>
          <p:cNvSpPr txBox="1"/>
          <p:nvPr/>
        </p:nvSpPr>
        <p:spPr>
          <a:xfrm>
            <a:off x="1221987" y="2713238"/>
            <a:ext cx="6700023" cy="1785104"/>
          </a:xfrm>
          <a:prstGeom prst="rect">
            <a:avLst/>
          </a:prstGeom>
          <a:noFill/>
        </p:spPr>
        <p:txBody>
          <a:bodyPr wrap="square" lIns="91440" tIns="45720" rIns="91440" bIns="45720" rtlCol="0" anchor="t">
            <a:spAutoFit/>
          </a:bodyPr>
          <a:lstStyle/>
          <a:p>
            <a:pPr algn="ctr"/>
            <a:r>
              <a:rPr lang="en-US" sz="1400" dirty="0" err="1"/>
              <a:t>Assumpta</a:t>
            </a:r>
            <a:r>
              <a:rPr lang="en-US" sz="1400" dirty="0"/>
              <a:t> </a:t>
            </a:r>
            <a:r>
              <a:rPr lang="en-US" sz="1400" dirty="0" err="1"/>
              <a:t>Nantume</a:t>
            </a:r>
            <a:r>
              <a:rPr lang="en-US" sz="1400" dirty="0"/>
              <a:t>, MS; </a:t>
            </a:r>
          </a:p>
          <a:p>
            <a:pPr algn="ctr"/>
            <a:r>
              <a:rPr lang="en-US" sz="1400" dirty="0"/>
              <a:t>Jami Baayd, MSPH; </a:t>
            </a:r>
            <a:r>
              <a:rPr lang="en-US" sz="1400" cap="all" dirty="0"/>
              <a:t>O</a:t>
            </a:r>
            <a:r>
              <a:rPr lang="en-US" sz="1400" dirty="0"/>
              <a:t>livia Hanson;</a:t>
            </a:r>
            <a:r>
              <a:rPr lang="en-US" sz="1400" dirty="0">
                <a:ea typeface="Calibri"/>
                <a:cs typeface="Calibri"/>
              </a:rPr>
              <a:t> </a:t>
            </a:r>
            <a:br>
              <a:rPr lang="en-US" sz="1400" dirty="0">
                <a:ea typeface="Calibri"/>
                <a:cs typeface="Calibri"/>
              </a:rPr>
            </a:br>
            <a:r>
              <a:rPr lang="en-US" sz="1400" dirty="0"/>
              <a:t>Melissa Watt, MA, PhD;</a:t>
            </a:r>
            <a:br>
              <a:rPr lang="en-US" sz="1400" dirty="0"/>
            </a:br>
            <a:r>
              <a:rPr lang="en-US" sz="1400" dirty="0"/>
              <a:t> Susanna R. Cohen, </a:t>
            </a:r>
            <a:r>
              <a:rPr lang="en-US" sz="1400" cap="all" dirty="0"/>
              <a:t>DNP, CNM, CHSE, FAAN, FACNM</a:t>
            </a:r>
          </a:p>
          <a:p>
            <a:pPr algn="ctr"/>
            <a:br>
              <a:rPr lang="en-US" sz="1400" dirty="0"/>
            </a:br>
            <a:r>
              <a:rPr lang="en-US" sz="1200" dirty="0"/>
              <a:t>AMERSA Annual Conference| November 16, 2024</a:t>
            </a:r>
            <a:br>
              <a:rPr lang="en-US" sz="1400" dirty="0"/>
            </a:br>
            <a:br>
              <a:rPr lang="en-US" sz="1400" dirty="0"/>
            </a:br>
            <a:r>
              <a:rPr lang="en-US" sz="1400" dirty="0"/>
              <a:t> </a:t>
            </a:r>
          </a:p>
        </p:txBody>
      </p:sp>
      <p:pic>
        <p:nvPicPr>
          <p:cNvPr id="8" name="Picture 7" descr="A red and black logo&#10;&#10;Description automatically generated">
            <a:extLst>
              <a:ext uri="{FF2B5EF4-FFF2-40B4-BE49-F238E27FC236}">
                <a16:creationId xmlns:a16="http://schemas.microsoft.com/office/drawing/2014/main" id="{D4710EB9-82DE-9A3B-B013-1635E4F01FA2}"/>
              </a:ext>
            </a:extLst>
          </p:cNvPr>
          <p:cNvPicPr>
            <a:picLocks noChangeAspect="1"/>
          </p:cNvPicPr>
          <p:nvPr/>
        </p:nvPicPr>
        <p:blipFill>
          <a:blip r:embed="rId3"/>
          <a:stretch>
            <a:fillRect/>
          </a:stretch>
        </p:blipFill>
        <p:spPr>
          <a:xfrm>
            <a:off x="3423187" y="3605790"/>
            <a:ext cx="2297622" cy="2297622"/>
          </a:xfrm>
          <a:prstGeom prst="rect">
            <a:avLst/>
          </a:prstGeom>
        </p:spPr>
      </p:pic>
      <p:pic>
        <p:nvPicPr>
          <p:cNvPr id="15" name="Picture 14" descr="A silhouette of a pregnant person in a red circle with hands&#10;&#10;Description automatically generated">
            <a:extLst>
              <a:ext uri="{FF2B5EF4-FFF2-40B4-BE49-F238E27FC236}">
                <a16:creationId xmlns:a16="http://schemas.microsoft.com/office/drawing/2014/main" id="{2583939F-E8E3-5129-22B0-D73BC857ABE7}"/>
              </a:ext>
            </a:extLst>
          </p:cNvPr>
          <p:cNvPicPr>
            <a:picLocks noChangeAspect="1"/>
          </p:cNvPicPr>
          <p:nvPr/>
        </p:nvPicPr>
        <p:blipFill>
          <a:blip r:embed="rId4"/>
          <a:stretch>
            <a:fillRect/>
          </a:stretch>
        </p:blipFill>
        <p:spPr>
          <a:xfrm>
            <a:off x="3794155" y="0"/>
            <a:ext cx="1555686" cy="15235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3582"/>
    </mc:Choice>
    <mc:Fallback xmlns="">
      <p:transition advClick="0" advTm="35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EF5581-80FE-CAD8-1B54-851DFD0E4F11}"/>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48746DD-5D81-C8F8-C9B9-D447CB4FF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65001-D8C8-8BAA-0A29-A14B729E01F8}"/>
              </a:ext>
            </a:extLst>
          </p:cNvPr>
          <p:cNvSpPr>
            <a:spLocks noGrp="1"/>
          </p:cNvSpPr>
          <p:nvPr>
            <p:ph type="title"/>
          </p:nvPr>
        </p:nvSpPr>
        <p:spPr>
          <a:xfrm>
            <a:off x="-83794" y="199063"/>
            <a:ext cx="8263890" cy="1075811"/>
          </a:xfrm>
        </p:spPr>
        <p:txBody>
          <a:bodyPr anchor="b">
            <a:normAutofit/>
          </a:bodyPr>
          <a:lstStyle/>
          <a:p>
            <a:r>
              <a:rPr lang="en-US" sz="3600" dirty="0"/>
              <a:t>Theme Four</a:t>
            </a:r>
          </a:p>
        </p:txBody>
      </p:sp>
      <p:sp>
        <p:nvSpPr>
          <p:cNvPr id="37" name="sketchy line">
            <a:extLst>
              <a:ext uri="{FF2B5EF4-FFF2-40B4-BE49-F238E27FC236}">
                <a16:creationId xmlns:a16="http://schemas.microsoft.com/office/drawing/2014/main" id="{EC3B3B75-9542-97AA-F242-CEA7CD693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pregnant person in a red circle with hands&#10;&#10;Description automatically generated">
            <a:extLst>
              <a:ext uri="{FF2B5EF4-FFF2-40B4-BE49-F238E27FC236}">
                <a16:creationId xmlns:a16="http://schemas.microsoft.com/office/drawing/2014/main" id="{D9334F66-DA5F-22E7-0C5A-3F0EC4947CC3}"/>
              </a:ext>
            </a:extLst>
          </p:cNvPr>
          <p:cNvPicPr>
            <a:picLocks noChangeAspect="1"/>
          </p:cNvPicPr>
          <p:nvPr/>
        </p:nvPicPr>
        <p:blipFill>
          <a:blip r:embed="rId3"/>
          <a:stretch>
            <a:fillRect/>
          </a:stretch>
        </p:blipFill>
        <p:spPr>
          <a:xfrm>
            <a:off x="7527628" y="-733"/>
            <a:ext cx="1444479" cy="1394474"/>
          </a:xfrm>
          <a:prstGeom prst="rect">
            <a:avLst/>
          </a:prstGeom>
        </p:spPr>
      </p:pic>
      <p:pic>
        <p:nvPicPr>
          <p:cNvPr id="6" name="Picture 5" descr="A red and black logo">
            <a:extLst>
              <a:ext uri="{FF2B5EF4-FFF2-40B4-BE49-F238E27FC236}">
                <a16:creationId xmlns:a16="http://schemas.microsoft.com/office/drawing/2014/main" id="{CD63CB09-4355-6020-D518-EDD6F0AB88C0}"/>
              </a:ext>
            </a:extLst>
          </p:cNvPr>
          <p:cNvPicPr>
            <a:picLocks noChangeAspect="1"/>
          </p:cNvPicPr>
          <p:nvPr/>
        </p:nvPicPr>
        <p:blipFill>
          <a:blip r:embed="rId4"/>
          <a:stretch>
            <a:fillRect/>
          </a:stretch>
        </p:blipFill>
        <p:spPr>
          <a:xfrm>
            <a:off x="223932" y="3763656"/>
            <a:ext cx="2095522" cy="2095522"/>
          </a:xfrm>
          <a:prstGeom prst="rect">
            <a:avLst/>
          </a:prstGeom>
        </p:spPr>
      </p:pic>
      <p:sp>
        <p:nvSpPr>
          <p:cNvPr id="4" name="Content Placeholder 3">
            <a:extLst>
              <a:ext uri="{FF2B5EF4-FFF2-40B4-BE49-F238E27FC236}">
                <a16:creationId xmlns:a16="http://schemas.microsoft.com/office/drawing/2014/main" id="{219E012C-A630-5567-3E2E-392791A029EA}"/>
              </a:ext>
            </a:extLst>
          </p:cNvPr>
          <p:cNvSpPr>
            <a:spLocks noGrp="1"/>
          </p:cNvSpPr>
          <p:nvPr>
            <p:ph idx="1"/>
          </p:nvPr>
        </p:nvSpPr>
        <p:spPr>
          <a:xfrm>
            <a:off x="456057" y="1433619"/>
            <a:ext cx="8229600" cy="4525963"/>
          </a:xfrm>
        </p:spPr>
        <p:txBody>
          <a:bodyPr/>
          <a:lstStyle/>
          <a:p>
            <a:pPr marL="0" indent="0">
              <a:buNone/>
            </a:pPr>
            <a:r>
              <a:rPr lang="en-US" sz="3200" dirty="0"/>
              <a:t>Bias (it’s not what you think)</a:t>
            </a:r>
          </a:p>
          <a:p>
            <a:pPr marL="0" indent="0">
              <a:buNone/>
            </a:pPr>
            <a:endParaRPr lang="en-US" sz="1800" i="1" dirty="0">
              <a:effectLst/>
            </a:endParaRPr>
          </a:p>
          <a:p>
            <a:pPr marL="0" indent="0">
              <a:buNone/>
            </a:pPr>
            <a:r>
              <a:rPr lang="en-US" sz="1800" i="1" dirty="0">
                <a:effectLst/>
              </a:rPr>
              <a:t>“I feel like we are pretty caring, but we just care in a different way. We're like, “Oh crap, we want to make sure you're alive. We want to make sure the baby is okay”. So our priorities aren't necessarily on emotional care. It's more of, “Okay, how are we </a:t>
            </a:r>
            <a:r>
              <a:rPr lang="en-US" sz="1800" i="1" dirty="0" err="1">
                <a:effectLst/>
              </a:rPr>
              <a:t>gonna</a:t>
            </a:r>
            <a:r>
              <a:rPr lang="en-US" sz="1800" i="1" dirty="0">
                <a:effectLst/>
              </a:rPr>
              <a:t> keep you and the baby alive?” “</a:t>
            </a:r>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16395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EF5581-80FE-CAD8-1B54-851DFD0E4F11}"/>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48746DD-5D81-C8F8-C9B9-D447CB4FF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65001-D8C8-8BAA-0A29-A14B729E01F8}"/>
              </a:ext>
            </a:extLst>
          </p:cNvPr>
          <p:cNvSpPr>
            <a:spLocks noGrp="1"/>
          </p:cNvSpPr>
          <p:nvPr>
            <p:ph type="title"/>
          </p:nvPr>
        </p:nvSpPr>
        <p:spPr>
          <a:xfrm>
            <a:off x="-83794" y="199063"/>
            <a:ext cx="8263890" cy="1075811"/>
          </a:xfrm>
        </p:spPr>
        <p:txBody>
          <a:bodyPr anchor="b">
            <a:normAutofit/>
          </a:bodyPr>
          <a:lstStyle/>
          <a:p>
            <a:r>
              <a:rPr lang="en-US" sz="3600" dirty="0"/>
              <a:t>Theme Five</a:t>
            </a:r>
          </a:p>
        </p:txBody>
      </p:sp>
      <p:sp>
        <p:nvSpPr>
          <p:cNvPr id="37" name="sketchy line">
            <a:extLst>
              <a:ext uri="{FF2B5EF4-FFF2-40B4-BE49-F238E27FC236}">
                <a16:creationId xmlns:a16="http://schemas.microsoft.com/office/drawing/2014/main" id="{EC3B3B75-9542-97AA-F242-CEA7CD693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pregnant person in a red circle with hands&#10;&#10;Description automatically generated">
            <a:extLst>
              <a:ext uri="{FF2B5EF4-FFF2-40B4-BE49-F238E27FC236}">
                <a16:creationId xmlns:a16="http://schemas.microsoft.com/office/drawing/2014/main" id="{D9334F66-DA5F-22E7-0C5A-3F0EC4947CC3}"/>
              </a:ext>
            </a:extLst>
          </p:cNvPr>
          <p:cNvPicPr>
            <a:picLocks noChangeAspect="1"/>
          </p:cNvPicPr>
          <p:nvPr/>
        </p:nvPicPr>
        <p:blipFill>
          <a:blip r:embed="rId3"/>
          <a:stretch>
            <a:fillRect/>
          </a:stretch>
        </p:blipFill>
        <p:spPr>
          <a:xfrm>
            <a:off x="7527628" y="-733"/>
            <a:ext cx="1444479" cy="1394474"/>
          </a:xfrm>
          <a:prstGeom prst="rect">
            <a:avLst/>
          </a:prstGeom>
        </p:spPr>
      </p:pic>
      <p:pic>
        <p:nvPicPr>
          <p:cNvPr id="6" name="Picture 5" descr="A red and black logo">
            <a:extLst>
              <a:ext uri="{FF2B5EF4-FFF2-40B4-BE49-F238E27FC236}">
                <a16:creationId xmlns:a16="http://schemas.microsoft.com/office/drawing/2014/main" id="{CD63CB09-4355-6020-D518-EDD6F0AB88C0}"/>
              </a:ext>
            </a:extLst>
          </p:cNvPr>
          <p:cNvPicPr>
            <a:picLocks noChangeAspect="1"/>
          </p:cNvPicPr>
          <p:nvPr/>
        </p:nvPicPr>
        <p:blipFill>
          <a:blip r:embed="rId4"/>
          <a:stretch>
            <a:fillRect/>
          </a:stretch>
        </p:blipFill>
        <p:spPr>
          <a:xfrm>
            <a:off x="223932" y="3763656"/>
            <a:ext cx="2095522" cy="2095522"/>
          </a:xfrm>
          <a:prstGeom prst="rect">
            <a:avLst/>
          </a:prstGeom>
        </p:spPr>
      </p:pic>
      <p:sp>
        <p:nvSpPr>
          <p:cNvPr id="4" name="Content Placeholder 3">
            <a:extLst>
              <a:ext uri="{FF2B5EF4-FFF2-40B4-BE49-F238E27FC236}">
                <a16:creationId xmlns:a16="http://schemas.microsoft.com/office/drawing/2014/main" id="{219E012C-A630-5567-3E2E-392791A029EA}"/>
              </a:ext>
            </a:extLst>
          </p:cNvPr>
          <p:cNvSpPr>
            <a:spLocks noGrp="1"/>
          </p:cNvSpPr>
          <p:nvPr>
            <p:ph idx="1"/>
          </p:nvPr>
        </p:nvSpPr>
        <p:spPr>
          <a:xfrm>
            <a:off x="456057" y="1433619"/>
            <a:ext cx="8229600" cy="4525963"/>
          </a:xfrm>
        </p:spPr>
        <p:txBody>
          <a:bodyPr/>
          <a:lstStyle/>
          <a:p>
            <a:pPr marL="0" indent="0">
              <a:buNone/>
            </a:pPr>
            <a:r>
              <a:rPr lang="en-US" sz="3200" dirty="0"/>
              <a:t>Rural is different</a:t>
            </a:r>
          </a:p>
          <a:p>
            <a:r>
              <a:rPr lang="en-US" sz="2800" dirty="0"/>
              <a:t>Rural healthcare is based on building trusting relationships</a:t>
            </a:r>
          </a:p>
          <a:p>
            <a:r>
              <a:rPr lang="en-US" sz="2800" dirty="0"/>
              <a:t>Don’t bring big-city solutions to rural areas</a:t>
            </a:r>
          </a:p>
          <a:p>
            <a:r>
              <a:rPr lang="en-US" sz="2800" dirty="0"/>
              <a:t>Long distance to higher acuity care/resources</a:t>
            </a:r>
          </a:p>
          <a:p>
            <a:r>
              <a:rPr lang="en-US" sz="2800" dirty="0"/>
              <a:t>Need for Tailored Training</a:t>
            </a:r>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124430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D2053F-DFEF-D075-8DDA-0AA61ADD2325}"/>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7AD1C41-C0B9-991B-6A68-B720C9533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C0ED0F-7B93-C692-A448-B9B3D01E8031}"/>
              </a:ext>
            </a:extLst>
          </p:cNvPr>
          <p:cNvSpPr>
            <a:spLocks noGrp="1"/>
          </p:cNvSpPr>
          <p:nvPr>
            <p:ph type="title"/>
          </p:nvPr>
        </p:nvSpPr>
        <p:spPr>
          <a:xfrm>
            <a:off x="-76167" y="30356"/>
            <a:ext cx="8263890" cy="1075811"/>
          </a:xfrm>
        </p:spPr>
        <p:txBody>
          <a:bodyPr anchor="b">
            <a:normAutofit/>
          </a:bodyPr>
          <a:lstStyle/>
          <a:p>
            <a:r>
              <a:rPr lang="en-US" sz="3200" dirty="0"/>
              <a:t>Positive Experiences Shared by Providers</a:t>
            </a:r>
          </a:p>
        </p:txBody>
      </p:sp>
      <p:sp>
        <p:nvSpPr>
          <p:cNvPr id="19" name="sketchy line">
            <a:extLst>
              <a:ext uri="{FF2B5EF4-FFF2-40B4-BE49-F238E27FC236}">
                <a16:creationId xmlns:a16="http://schemas.microsoft.com/office/drawing/2014/main" id="{D0E9296D-2096-989C-8D9E-CF57081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ilhouette of a pregnant person in a red circle with hands&#10;&#10;Description automatically generated">
            <a:extLst>
              <a:ext uri="{FF2B5EF4-FFF2-40B4-BE49-F238E27FC236}">
                <a16:creationId xmlns:a16="http://schemas.microsoft.com/office/drawing/2014/main" id="{064FF718-CFCA-53FA-D282-826D71B7FE20}"/>
              </a:ext>
            </a:extLst>
          </p:cNvPr>
          <p:cNvPicPr>
            <a:picLocks noChangeAspect="1"/>
          </p:cNvPicPr>
          <p:nvPr/>
        </p:nvPicPr>
        <p:blipFill>
          <a:blip r:embed="rId3"/>
          <a:stretch>
            <a:fillRect/>
          </a:stretch>
        </p:blipFill>
        <p:spPr>
          <a:xfrm>
            <a:off x="7527628" y="-733"/>
            <a:ext cx="1444479" cy="1394474"/>
          </a:xfrm>
          <a:prstGeom prst="rect">
            <a:avLst/>
          </a:prstGeom>
        </p:spPr>
      </p:pic>
      <p:pic>
        <p:nvPicPr>
          <p:cNvPr id="7" name="Picture 6" descr="A red and black logo">
            <a:extLst>
              <a:ext uri="{FF2B5EF4-FFF2-40B4-BE49-F238E27FC236}">
                <a16:creationId xmlns:a16="http://schemas.microsoft.com/office/drawing/2014/main" id="{8546BE44-340F-37D2-B917-0E0E60F39E95}"/>
              </a:ext>
            </a:extLst>
          </p:cNvPr>
          <p:cNvPicPr>
            <a:picLocks noChangeAspect="1"/>
          </p:cNvPicPr>
          <p:nvPr/>
        </p:nvPicPr>
        <p:blipFill>
          <a:blip r:embed="rId4"/>
          <a:stretch>
            <a:fillRect/>
          </a:stretch>
        </p:blipFill>
        <p:spPr>
          <a:xfrm>
            <a:off x="164398" y="3650426"/>
            <a:ext cx="2272208" cy="2272208"/>
          </a:xfrm>
          <a:prstGeom prst="rect">
            <a:avLst/>
          </a:prstGeom>
        </p:spPr>
      </p:pic>
      <p:sp>
        <p:nvSpPr>
          <p:cNvPr id="9" name="Flowchart: Sequential Access Storage 8">
            <a:extLst>
              <a:ext uri="{FF2B5EF4-FFF2-40B4-BE49-F238E27FC236}">
                <a16:creationId xmlns:a16="http://schemas.microsoft.com/office/drawing/2014/main" id="{4BB829BF-3B52-8541-C0EE-4646DB2AB9F1}"/>
              </a:ext>
            </a:extLst>
          </p:cNvPr>
          <p:cNvSpPr/>
          <p:nvPr/>
        </p:nvSpPr>
        <p:spPr>
          <a:xfrm>
            <a:off x="289443" y="1494751"/>
            <a:ext cx="4486743" cy="2994953"/>
          </a:xfrm>
          <a:prstGeom prst="flowChartMagneticTap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
        <p:nvSpPr>
          <p:cNvPr id="11" name="TextBox 10">
            <a:extLst>
              <a:ext uri="{FF2B5EF4-FFF2-40B4-BE49-F238E27FC236}">
                <a16:creationId xmlns:a16="http://schemas.microsoft.com/office/drawing/2014/main" id="{5CEDD221-D55C-72B8-93B8-C2A17B403626}"/>
              </a:ext>
            </a:extLst>
          </p:cNvPr>
          <p:cNvSpPr txBox="1"/>
          <p:nvPr/>
        </p:nvSpPr>
        <p:spPr>
          <a:xfrm>
            <a:off x="733011" y="2187769"/>
            <a:ext cx="3838989" cy="1846659"/>
          </a:xfrm>
          <a:prstGeom prst="rect">
            <a:avLst/>
          </a:prstGeom>
          <a:noFill/>
        </p:spPr>
        <p:txBody>
          <a:bodyPr wrap="square">
            <a:spAutoFit/>
          </a:bodyPr>
          <a:lstStyle/>
          <a:p>
            <a:r>
              <a:rPr lang="en-US" sz="1400" dirty="0"/>
              <a:t>"There's moments, of course, when this work is painful, but that's true in all clinical practice. But walking into a room and really working hard in those first few minutes to communicate that there is zero judgment and you're just there to help the patient. And it makes sense why they are in that situation. It's wonderful. It's really freeing."</a:t>
            </a:r>
          </a:p>
          <a:p>
            <a:endParaRPr lang="en-US" sz="1600" dirty="0"/>
          </a:p>
        </p:txBody>
      </p:sp>
      <p:sp>
        <p:nvSpPr>
          <p:cNvPr id="12" name="Flowchart: Sequential Access Storage 11">
            <a:extLst>
              <a:ext uri="{FF2B5EF4-FFF2-40B4-BE49-F238E27FC236}">
                <a16:creationId xmlns:a16="http://schemas.microsoft.com/office/drawing/2014/main" id="{43B5FEBB-8453-E2FC-79FD-5D094BFA55B8}"/>
              </a:ext>
            </a:extLst>
          </p:cNvPr>
          <p:cNvSpPr/>
          <p:nvPr/>
        </p:nvSpPr>
        <p:spPr>
          <a:xfrm>
            <a:off x="5122415" y="1572825"/>
            <a:ext cx="3435659" cy="2609399"/>
          </a:xfrm>
          <a:prstGeom prst="flowChartMagneticTap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E692069-60DE-CC6D-5F07-75EACF408D3F}"/>
              </a:ext>
            </a:extLst>
          </p:cNvPr>
          <p:cNvSpPr txBox="1"/>
          <p:nvPr/>
        </p:nvSpPr>
        <p:spPr>
          <a:xfrm>
            <a:off x="5442912" y="2173098"/>
            <a:ext cx="3100726" cy="1477328"/>
          </a:xfrm>
          <a:prstGeom prst="rect">
            <a:avLst/>
          </a:prstGeom>
          <a:noFill/>
        </p:spPr>
        <p:txBody>
          <a:bodyPr wrap="square">
            <a:spAutoFit/>
          </a:bodyPr>
          <a:lstStyle/>
          <a:p>
            <a:r>
              <a:rPr lang="en-US" dirty="0"/>
              <a:t>"There's this bias that SUD patients don't get better, and it's just not true. They get better all the time. It's just so fun to see recovery at work."</a:t>
            </a:r>
          </a:p>
        </p:txBody>
      </p:sp>
    </p:spTree>
    <p:extLst>
      <p:ext uri="{BB962C8B-B14F-4D97-AF65-F5344CB8AC3E}">
        <p14:creationId xmlns:p14="http://schemas.microsoft.com/office/powerpoint/2010/main" val="340621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7E857A-A3A7-23AE-995E-23D83088C4E2}"/>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A1A6184-18B5-F3DE-4531-2AAEA8037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DA57F-CC55-731E-D57B-2CF978E00CAB}"/>
              </a:ext>
            </a:extLst>
          </p:cNvPr>
          <p:cNvSpPr>
            <a:spLocks noGrp="1"/>
          </p:cNvSpPr>
          <p:nvPr>
            <p:ph type="title"/>
          </p:nvPr>
        </p:nvSpPr>
        <p:spPr>
          <a:xfrm>
            <a:off x="-76167" y="30356"/>
            <a:ext cx="8263890" cy="1075811"/>
          </a:xfrm>
        </p:spPr>
        <p:txBody>
          <a:bodyPr anchor="b">
            <a:normAutofit/>
          </a:bodyPr>
          <a:lstStyle/>
          <a:p>
            <a:r>
              <a:rPr lang="en-US" sz="3200" dirty="0"/>
              <a:t>Difficult Experiences Shared by Providers</a:t>
            </a:r>
          </a:p>
        </p:txBody>
      </p:sp>
      <p:sp>
        <p:nvSpPr>
          <p:cNvPr id="19" name="sketchy line">
            <a:extLst>
              <a:ext uri="{FF2B5EF4-FFF2-40B4-BE49-F238E27FC236}">
                <a16:creationId xmlns:a16="http://schemas.microsoft.com/office/drawing/2014/main" id="{0492007C-2054-B25A-BB10-305EA0E7E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ilhouette of a pregnant person in a red circle with hands&#10;&#10;Description automatically generated">
            <a:extLst>
              <a:ext uri="{FF2B5EF4-FFF2-40B4-BE49-F238E27FC236}">
                <a16:creationId xmlns:a16="http://schemas.microsoft.com/office/drawing/2014/main" id="{BD71580E-EAE1-02A2-5AC8-A4EC0CE2CCCB}"/>
              </a:ext>
            </a:extLst>
          </p:cNvPr>
          <p:cNvPicPr>
            <a:picLocks noChangeAspect="1"/>
          </p:cNvPicPr>
          <p:nvPr/>
        </p:nvPicPr>
        <p:blipFill>
          <a:blip r:embed="rId3"/>
          <a:stretch>
            <a:fillRect/>
          </a:stretch>
        </p:blipFill>
        <p:spPr>
          <a:xfrm>
            <a:off x="7527628" y="-733"/>
            <a:ext cx="1444479" cy="1394474"/>
          </a:xfrm>
          <a:prstGeom prst="rect">
            <a:avLst/>
          </a:prstGeom>
        </p:spPr>
      </p:pic>
      <p:pic>
        <p:nvPicPr>
          <p:cNvPr id="7" name="Picture 6" descr="A red and black logo">
            <a:extLst>
              <a:ext uri="{FF2B5EF4-FFF2-40B4-BE49-F238E27FC236}">
                <a16:creationId xmlns:a16="http://schemas.microsoft.com/office/drawing/2014/main" id="{C849D0B4-7250-DF7E-2042-90CD1998BDBF}"/>
              </a:ext>
            </a:extLst>
          </p:cNvPr>
          <p:cNvPicPr>
            <a:picLocks noChangeAspect="1"/>
          </p:cNvPicPr>
          <p:nvPr/>
        </p:nvPicPr>
        <p:blipFill>
          <a:blip r:embed="rId4"/>
          <a:stretch>
            <a:fillRect/>
          </a:stretch>
        </p:blipFill>
        <p:spPr>
          <a:xfrm>
            <a:off x="164398" y="3650426"/>
            <a:ext cx="2272208" cy="2272208"/>
          </a:xfrm>
          <a:prstGeom prst="rect">
            <a:avLst/>
          </a:prstGeom>
        </p:spPr>
      </p:pic>
      <p:sp>
        <p:nvSpPr>
          <p:cNvPr id="9" name="Flowchart: Sequential Access Storage 8">
            <a:extLst>
              <a:ext uri="{FF2B5EF4-FFF2-40B4-BE49-F238E27FC236}">
                <a16:creationId xmlns:a16="http://schemas.microsoft.com/office/drawing/2014/main" id="{AC3C23EF-ABA7-BEBB-1D28-3760F88F99BC}"/>
              </a:ext>
            </a:extLst>
          </p:cNvPr>
          <p:cNvSpPr/>
          <p:nvPr/>
        </p:nvSpPr>
        <p:spPr>
          <a:xfrm>
            <a:off x="289444" y="1494751"/>
            <a:ext cx="3698918" cy="2856333"/>
          </a:xfrm>
          <a:prstGeom prst="flowChartMagneticTap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D3F69A-5119-B0F7-C4D1-DCFE2957F0AB}"/>
              </a:ext>
            </a:extLst>
          </p:cNvPr>
          <p:cNvSpPr txBox="1"/>
          <p:nvPr/>
        </p:nvSpPr>
        <p:spPr>
          <a:xfrm>
            <a:off x="981546" y="2108617"/>
            <a:ext cx="2643958" cy="1815882"/>
          </a:xfrm>
          <a:prstGeom prst="rect">
            <a:avLst/>
          </a:prstGeom>
          <a:noFill/>
        </p:spPr>
        <p:txBody>
          <a:bodyPr wrap="square">
            <a:spAutoFit/>
          </a:bodyPr>
          <a:lstStyle/>
          <a:p>
            <a:r>
              <a:rPr lang="en-US" sz="1600" dirty="0"/>
              <a:t>"One of the hardest parts is the lack of resources. It’s exhausting to know what patients need but be unable to provide it, whether it's mental health support or referrals."</a:t>
            </a:r>
          </a:p>
        </p:txBody>
      </p:sp>
      <p:sp>
        <p:nvSpPr>
          <p:cNvPr id="12" name="Flowchart: Sequential Access Storage 11">
            <a:extLst>
              <a:ext uri="{FF2B5EF4-FFF2-40B4-BE49-F238E27FC236}">
                <a16:creationId xmlns:a16="http://schemas.microsoft.com/office/drawing/2014/main" id="{C8820659-6D25-52EA-2345-C4179492F444}"/>
              </a:ext>
            </a:extLst>
          </p:cNvPr>
          <p:cNvSpPr/>
          <p:nvPr/>
        </p:nvSpPr>
        <p:spPr>
          <a:xfrm>
            <a:off x="4572001" y="1572824"/>
            <a:ext cx="3986074" cy="2856333"/>
          </a:xfrm>
          <a:prstGeom prst="flowChartMagneticTap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6D18073-8DEB-D22D-785D-BE03FD6EE498}"/>
              </a:ext>
            </a:extLst>
          </p:cNvPr>
          <p:cNvSpPr txBox="1"/>
          <p:nvPr/>
        </p:nvSpPr>
        <p:spPr>
          <a:xfrm>
            <a:off x="5157033" y="1998701"/>
            <a:ext cx="3100726" cy="2031325"/>
          </a:xfrm>
          <a:prstGeom prst="rect">
            <a:avLst/>
          </a:prstGeom>
          <a:noFill/>
        </p:spPr>
        <p:txBody>
          <a:bodyPr wrap="square">
            <a:spAutoFit/>
          </a:bodyPr>
          <a:lstStyle/>
          <a:p>
            <a:r>
              <a:rPr lang="en-US" sz="1400" dirty="0"/>
              <a:t>" Part of the challenge with this role is that is there's so many biases that clinicians bring to the table when they're treating somebody with a substance use disorder. There's this term we throw around, “med-seeking”, that I just think needs to go because when I go to my doctor, I'm usually med-seeking."</a:t>
            </a:r>
          </a:p>
        </p:txBody>
      </p:sp>
    </p:spTree>
    <p:extLst>
      <p:ext uri="{BB962C8B-B14F-4D97-AF65-F5344CB8AC3E}">
        <p14:creationId xmlns:p14="http://schemas.microsoft.com/office/powerpoint/2010/main" val="2001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0265AD-7FF8-D98F-DCCE-9E50D7375DD2}"/>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45B967D-6BCB-B7D9-6A46-48FFA7473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774BA-9205-F339-A685-E1FD75DE7933}"/>
              </a:ext>
            </a:extLst>
          </p:cNvPr>
          <p:cNvSpPr>
            <a:spLocks noGrp="1"/>
          </p:cNvSpPr>
          <p:nvPr>
            <p:ph type="title"/>
          </p:nvPr>
        </p:nvSpPr>
        <p:spPr>
          <a:xfrm>
            <a:off x="0" y="-22483"/>
            <a:ext cx="8263890" cy="1075811"/>
          </a:xfrm>
        </p:spPr>
        <p:txBody>
          <a:bodyPr anchor="b">
            <a:normAutofit/>
          </a:bodyPr>
          <a:lstStyle/>
          <a:p>
            <a:r>
              <a:rPr lang="en-US" sz="3200" dirty="0"/>
              <a:t>Unexpected Findings</a:t>
            </a:r>
          </a:p>
        </p:txBody>
      </p:sp>
      <p:sp>
        <p:nvSpPr>
          <p:cNvPr id="17" name="sketchy line">
            <a:extLst>
              <a:ext uri="{FF2B5EF4-FFF2-40B4-BE49-F238E27FC236}">
                <a16:creationId xmlns:a16="http://schemas.microsoft.com/office/drawing/2014/main" id="{711765E7-8D4C-659C-3DC0-8F8DDA513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CF43F6-0DDE-5C84-01F9-79520523BFF9}"/>
              </a:ext>
            </a:extLst>
          </p:cNvPr>
          <p:cNvSpPr>
            <a:spLocks noGrp="1"/>
          </p:cNvSpPr>
          <p:nvPr>
            <p:ph idx="1"/>
          </p:nvPr>
        </p:nvSpPr>
        <p:spPr>
          <a:xfrm>
            <a:off x="429369" y="1460595"/>
            <a:ext cx="8229600" cy="2935225"/>
          </a:xfrm>
        </p:spPr>
        <p:txBody>
          <a:bodyPr vert="horz" lIns="91440" tIns="45720" rIns="91440" bIns="45720" rtlCol="0" anchor="t">
            <a:noAutofit/>
          </a:bodyPr>
          <a:lstStyle/>
          <a:p>
            <a:r>
              <a:rPr lang="en-US" sz="1800" dirty="0"/>
              <a:t>Participants did not view bias against SUD patients as a major obstacle in delivering care.</a:t>
            </a:r>
          </a:p>
          <a:p>
            <a:r>
              <a:rPr lang="en-US" sz="1800" dirty="0"/>
              <a:t>While providers acknowledged potential biases, majority emphasized their capacity to see their patients holistically and advocate for equitable treatment.</a:t>
            </a:r>
          </a:p>
          <a:p>
            <a:r>
              <a:rPr lang="en-US" sz="1800" dirty="0"/>
              <a:t>The ability of providers to navigate complex social contexts mitigated perceived biases within clinical environments.</a:t>
            </a:r>
          </a:p>
          <a:p>
            <a:r>
              <a:rPr lang="en-US" sz="1800" dirty="0"/>
              <a:t>Healthcare providers often feel uncertain about engaging DCFS, complicating the support framework for patients.</a:t>
            </a:r>
          </a:p>
          <a:p>
            <a:r>
              <a:rPr lang="en-US" sz="1800" dirty="0"/>
              <a:t>Unclear policies and poorly coordinated referral processes hinder comprehensive care for SUD-affected maternal-infant dyads.</a:t>
            </a:r>
          </a:p>
          <a:p>
            <a:endParaRPr lang="en-US" sz="2000" dirty="0"/>
          </a:p>
          <a:p>
            <a:endParaRPr lang="en-US" sz="1800" dirty="0"/>
          </a:p>
          <a:p>
            <a:endParaRPr lang="en-US" sz="2200" b="1" dirty="0">
              <a:ea typeface="Calibri"/>
              <a:cs typeface="Calibri"/>
            </a:endParaRPr>
          </a:p>
        </p:txBody>
      </p:sp>
      <p:pic>
        <p:nvPicPr>
          <p:cNvPr id="6" name="Picture 5" descr="A silhouette of a pregnant person in a red circle with hands&#10;&#10;Description automatically generated">
            <a:extLst>
              <a:ext uri="{FF2B5EF4-FFF2-40B4-BE49-F238E27FC236}">
                <a16:creationId xmlns:a16="http://schemas.microsoft.com/office/drawing/2014/main" id="{D87F4D36-68B2-582B-0741-B6E0D29F3818}"/>
              </a:ext>
            </a:extLst>
          </p:cNvPr>
          <p:cNvPicPr>
            <a:picLocks noChangeAspect="1"/>
          </p:cNvPicPr>
          <p:nvPr/>
        </p:nvPicPr>
        <p:blipFill>
          <a:blip r:embed="rId3"/>
          <a:stretch>
            <a:fillRect/>
          </a:stretch>
        </p:blipFill>
        <p:spPr>
          <a:xfrm>
            <a:off x="7527628" y="-733"/>
            <a:ext cx="1444479" cy="1394474"/>
          </a:xfrm>
          <a:prstGeom prst="rect">
            <a:avLst/>
          </a:prstGeom>
        </p:spPr>
      </p:pic>
      <p:pic>
        <p:nvPicPr>
          <p:cNvPr id="7" name="Picture 6" descr="A red and black logo">
            <a:extLst>
              <a:ext uri="{FF2B5EF4-FFF2-40B4-BE49-F238E27FC236}">
                <a16:creationId xmlns:a16="http://schemas.microsoft.com/office/drawing/2014/main" id="{AC5C645B-7413-30A6-800C-4E91699A9249}"/>
              </a:ext>
            </a:extLst>
          </p:cNvPr>
          <p:cNvPicPr>
            <a:picLocks noChangeAspect="1"/>
          </p:cNvPicPr>
          <p:nvPr/>
        </p:nvPicPr>
        <p:blipFill>
          <a:blip r:embed="rId4"/>
          <a:stretch>
            <a:fillRect/>
          </a:stretch>
        </p:blipFill>
        <p:spPr>
          <a:xfrm>
            <a:off x="139437" y="3750970"/>
            <a:ext cx="2159880" cy="2159880"/>
          </a:xfrm>
          <a:prstGeom prst="rect">
            <a:avLst/>
          </a:prstGeom>
        </p:spPr>
      </p:pic>
    </p:spTree>
    <p:extLst>
      <p:ext uri="{BB962C8B-B14F-4D97-AF65-F5344CB8AC3E}">
        <p14:creationId xmlns:p14="http://schemas.microsoft.com/office/powerpoint/2010/main" val="165918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5A2249-A33A-A6A6-3F8E-045199622C09}"/>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F5A0EB4-B956-9F62-D128-A51BB1024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CA542-746F-8ADB-F26C-DE5302A02099}"/>
              </a:ext>
            </a:extLst>
          </p:cNvPr>
          <p:cNvSpPr>
            <a:spLocks noGrp="1"/>
          </p:cNvSpPr>
          <p:nvPr>
            <p:ph type="title"/>
          </p:nvPr>
        </p:nvSpPr>
        <p:spPr>
          <a:xfrm>
            <a:off x="219578" y="111538"/>
            <a:ext cx="8263890" cy="1075811"/>
          </a:xfrm>
        </p:spPr>
        <p:txBody>
          <a:bodyPr anchor="b">
            <a:normAutofit/>
          </a:bodyPr>
          <a:lstStyle/>
          <a:p>
            <a:r>
              <a:rPr lang="en-US" sz="3600" dirty="0"/>
              <a:t>Next Steps</a:t>
            </a:r>
          </a:p>
        </p:txBody>
      </p:sp>
      <p:sp>
        <p:nvSpPr>
          <p:cNvPr id="37" name="sketchy line">
            <a:extLst>
              <a:ext uri="{FF2B5EF4-FFF2-40B4-BE49-F238E27FC236}">
                <a16:creationId xmlns:a16="http://schemas.microsoft.com/office/drawing/2014/main" id="{27381B77-117C-E134-D64F-D8AF1E2F2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pregnant person in a red circle with hands&#10;&#10;Description automatically generated">
            <a:extLst>
              <a:ext uri="{FF2B5EF4-FFF2-40B4-BE49-F238E27FC236}">
                <a16:creationId xmlns:a16="http://schemas.microsoft.com/office/drawing/2014/main" id="{3A6426CA-B2DB-F1C3-AA7E-12C0840DA701}"/>
              </a:ext>
            </a:extLst>
          </p:cNvPr>
          <p:cNvPicPr>
            <a:picLocks noChangeAspect="1"/>
          </p:cNvPicPr>
          <p:nvPr/>
        </p:nvPicPr>
        <p:blipFill>
          <a:blip r:embed="rId3"/>
          <a:stretch>
            <a:fillRect/>
          </a:stretch>
        </p:blipFill>
        <p:spPr>
          <a:xfrm>
            <a:off x="7527628" y="-733"/>
            <a:ext cx="1444479" cy="1394474"/>
          </a:xfrm>
          <a:prstGeom prst="rect">
            <a:avLst/>
          </a:prstGeom>
        </p:spPr>
      </p:pic>
      <p:pic>
        <p:nvPicPr>
          <p:cNvPr id="6" name="Picture 5" descr="A red and black logo">
            <a:extLst>
              <a:ext uri="{FF2B5EF4-FFF2-40B4-BE49-F238E27FC236}">
                <a16:creationId xmlns:a16="http://schemas.microsoft.com/office/drawing/2014/main" id="{2BA4AFBE-1FB6-3315-4B5D-B3F1CDB7D4CD}"/>
              </a:ext>
            </a:extLst>
          </p:cNvPr>
          <p:cNvPicPr>
            <a:picLocks noChangeAspect="1"/>
          </p:cNvPicPr>
          <p:nvPr/>
        </p:nvPicPr>
        <p:blipFill>
          <a:blip r:embed="rId4"/>
          <a:stretch>
            <a:fillRect/>
          </a:stretch>
        </p:blipFill>
        <p:spPr>
          <a:xfrm>
            <a:off x="6907147" y="3795755"/>
            <a:ext cx="2064960" cy="2064960"/>
          </a:xfrm>
          <a:prstGeom prst="rect">
            <a:avLst/>
          </a:prstGeom>
        </p:spPr>
      </p:pic>
      <p:sp>
        <p:nvSpPr>
          <p:cNvPr id="14" name="Oval 13">
            <a:extLst>
              <a:ext uri="{FF2B5EF4-FFF2-40B4-BE49-F238E27FC236}">
                <a16:creationId xmlns:a16="http://schemas.microsoft.com/office/drawing/2014/main" id="{63FC62A7-C9E8-8E54-7FBD-7F234E4F14A2}"/>
              </a:ext>
            </a:extLst>
          </p:cNvPr>
          <p:cNvSpPr/>
          <p:nvPr/>
        </p:nvSpPr>
        <p:spPr>
          <a:xfrm>
            <a:off x="902218" y="1433619"/>
            <a:ext cx="688301" cy="630276"/>
          </a:xfrm>
          <a:prstGeom prst="ellipse">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Y1</a:t>
            </a:r>
          </a:p>
        </p:txBody>
      </p:sp>
      <p:sp>
        <p:nvSpPr>
          <p:cNvPr id="13" name="Rectangle: Rounded Corners 12">
            <a:extLst>
              <a:ext uri="{FF2B5EF4-FFF2-40B4-BE49-F238E27FC236}">
                <a16:creationId xmlns:a16="http://schemas.microsoft.com/office/drawing/2014/main" id="{1F1A6609-69E9-FD27-18C7-AAA12695BF23}"/>
              </a:ext>
            </a:extLst>
          </p:cNvPr>
          <p:cNvSpPr/>
          <p:nvPr/>
        </p:nvSpPr>
        <p:spPr>
          <a:xfrm>
            <a:off x="179630" y="2177766"/>
            <a:ext cx="2094380" cy="383241"/>
          </a:xfrm>
          <a:prstGeom prst="roundRect">
            <a:avLst/>
          </a:prstGeom>
          <a:solidFill>
            <a:schemeClr val="accent5"/>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Aim 1: UNDERSTAND</a:t>
            </a:r>
          </a:p>
        </p:txBody>
      </p:sp>
      <p:sp>
        <p:nvSpPr>
          <p:cNvPr id="16" name="Rectangle: Rounded Corners 15">
            <a:extLst>
              <a:ext uri="{FF2B5EF4-FFF2-40B4-BE49-F238E27FC236}">
                <a16:creationId xmlns:a16="http://schemas.microsoft.com/office/drawing/2014/main" id="{8B477ABE-9FAD-B49F-FF2B-D6405C6E875E}"/>
              </a:ext>
            </a:extLst>
          </p:cNvPr>
          <p:cNvSpPr/>
          <p:nvPr/>
        </p:nvSpPr>
        <p:spPr>
          <a:xfrm>
            <a:off x="219578" y="2674878"/>
            <a:ext cx="2025012" cy="1837649"/>
          </a:xfrm>
          <a:prstGeom prst="roundRect">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Century Gothic" panose="020B0502020202020204" pitchFamily="34" charset="0"/>
              </a:rPr>
              <a:t>Who is it for?</a:t>
            </a:r>
          </a:p>
          <a:p>
            <a:pPr algn="ctr"/>
            <a:r>
              <a:rPr lang="en-US" sz="1500" dirty="0">
                <a:solidFill>
                  <a:schemeClr val="tx1"/>
                </a:solidFill>
                <a:latin typeface="Century Gothic" panose="020B0502020202020204" pitchFamily="34" charset="0"/>
              </a:rPr>
              <a:t>What is it about? </a:t>
            </a:r>
          </a:p>
          <a:p>
            <a:pPr algn="ctr"/>
            <a:endParaRPr lang="en-US" sz="1500" dirty="0">
              <a:solidFill>
                <a:schemeClr val="tx1"/>
              </a:solidFill>
              <a:latin typeface="Century Gothic" panose="020B0502020202020204" pitchFamily="34" charset="0"/>
            </a:endParaRPr>
          </a:p>
          <a:p>
            <a:pPr marL="214313" indent="-214313">
              <a:buFont typeface="Arial" panose="020B0604020202020204" pitchFamily="34" charset="0"/>
              <a:buChar char="•"/>
            </a:pPr>
            <a:r>
              <a:rPr lang="en-US" sz="1350" dirty="0">
                <a:solidFill>
                  <a:schemeClr val="tx1"/>
                </a:solidFill>
                <a:latin typeface="Century Gothic" panose="020B0502020202020204" pitchFamily="34" charset="0"/>
              </a:rPr>
              <a:t>Interviews</a:t>
            </a:r>
          </a:p>
          <a:p>
            <a:pPr marL="214313" indent="-214313">
              <a:buFont typeface="Arial" panose="020B0604020202020204" pitchFamily="34" charset="0"/>
              <a:buChar char="•"/>
            </a:pPr>
            <a:r>
              <a:rPr lang="en-US" sz="1350" dirty="0">
                <a:solidFill>
                  <a:schemeClr val="tx1"/>
                </a:solidFill>
                <a:latin typeface="Century Gothic" panose="020B0502020202020204" pitchFamily="34" charset="0"/>
              </a:rPr>
              <a:t>Focus Groups</a:t>
            </a:r>
          </a:p>
          <a:p>
            <a:pPr marL="214313" indent="-214313">
              <a:buFont typeface="Arial" panose="020B0604020202020204" pitchFamily="34" charset="0"/>
              <a:buChar char="•"/>
            </a:pPr>
            <a:r>
              <a:rPr lang="en-US" sz="1350" dirty="0">
                <a:solidFill>
                  <a:schemeClr val="tx1"/>
                </a:solidFill>
                <a:latin typeface="Century Gothic" panose="020B0502020202020204" pitchFamily="34" charset="0"/>
              </a:rPr>
              <a:t>Story Circles </a:t>
            </a:r>
          </a:p>
        </p:txBody>
      </p:sp>
      <p:sp>
        <p:nvSpPr>
          <p:cNvPr id="3" name="Oval 2">
            <a:extLst>
              <a:ext uri="{FF2B5EF4-FFF2-40B4-BE49-F238E27FC236}">
                <a16:creationId xmlns:a16="http://schemas.microsoft.com/office/drawing/2014/main" id="{B061B583-DEFB-4BF3-1868-6A5093F010AB}"/>
              </a:ext>
            </a:extLst>
          </p:cNvPr>
          <p:cNvSpPr/>
          <p:nvPr/>
        </p:nvSpPr>
        <p:spPr>
          <a:xfrm>
            <a:off x="3345057" y="1433619"/>
            <a:ext cx="688301" cy="630276"/>
          </a:xfrm>
          <a:prstGeom prst="ellipse">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Y2</a:t>
            </a:r>
          </a:p>
        </p:txBody>
      </p:sp>
      <p:sp>
        <p:nvSpPr>
          <p:cNvPr id="4" name="Rectangle: Rounded Corners 3">
            <a:extLst>
              <a:ext uri="{FF2B5EF4-FFF2-40B4-BE49-F238E27FC236}">
                <a16:creationId xmlns:a16="http://schemas.microsoft.com/office/drawing/2014/main" id="{512A2B05-6B38-C27A-611A-45526EDDE63A}"/>
              </a:ext>
            </a:extLst>
          </p:cNvPr>
          <p:cNvSpPr/>
          <p:nvPr/>
        </p:nvSpPr>
        <p:spPr>
          <a:xfrm>
            <a:off x="2642017" y="2165424"/>
            <a:ext cx="2094380" cy="383241"/>
          </a:xfrm>
          <a:prstGeom prst="roundRect">
            <a:avLst/>
          </a:prstGeom>
          <a:solidFill>
            <a:schemeClr val="accent5"/>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Aim 2: DEVELOP</a:t>
            </a:r>
          </a:p>
        </p:txBody>
      </p:sp>
      <p:sp>
        <p:nvSpPr>
          <p:cNvPr id="8" name="Rectangle: Rounded Corners 7">
            <a:extLst>
              <a:ext uri="{FF2B5EF4-FFF2-40B4-BE49-F238E27FC236}">
                <a16:creationId xmlns:a16="http://schemas.microsoft.com/office/drawing/2014/main" id="{BC658D5A-32E9-D4D7-26CC-C8B41FB0639A}"/>
              </a:ext>
            </a:extLst>
          </p:cNvPr>
          <p:cNvSpPr/>
          <p:nvPr/>
        </p:nvSpPr>
        <p:spPr>
          <a:xfrm>
            <a:off x="2659791" y="2710063"/>
            <a:ext cx="2025012" cy="1837649"/>
          </a:xfrm>
          <a:prstGeom prst="roundRect">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Century Gothic" panose="020B0502020202020204" pitchFamily="34" charset="0"/>
              </a:rPr>
              <a:t>What is it?</a:t>
            </a:r>
          </a:p>
          <a:p>
            <a:pPr algn="ctr"/>
            <a:endParaRPr lang="en-US" sz="1500" dirty="0">
              <a:solidFill>
                <a:schemeClr val="tx1"/>
              </a:solidFill>
              <a:latin typeface="Century Gothic" panose="020B0502020202020204" pitchFamily="34" charset="0"/>
            </a:endParaRPr>
          </a:p>
          <a:p>
            <a:pPr marL="214313" indent="-214313">
              <a:buFont typeface="Arial" panose="020B0604020202020204" pitchFamily="34" charset="0"/>
              <a:buChar char="•"/>
            </a:pPr>
            <a:r>
              <a:rPr lang="en-US" sz="1350" dirty="0">
                <a:solidFill>
                  <a:schemeClr val="tx1"/>
                </a:solidFill>
                <a:latin typeface="Century Gothic" panose="020B0502020202020204" pitchFamily="34" charset="0"/>
              </a:rPr>
              <a:t>Human-Centered Design</a:t>
            </a:r>
          </a:p>
          <a:p>
            <a:pPr marL="214313" indent="-214313">
              <a:buFont typeface="Arial" panose="020B0604020202020204" pitchFamily="34" charset="0"/>
              <a:buChar char="•"/>
            </a:pPr>
            <a:r>
              <a:rPr lang="en-US" sz="1350" dirty="0">
                <a:solidFill>
                  <a:schemeClr val="tx1"/>
                </a:solidFill>
                <a:latin typeface="Century Gothic" panose="020B0502020202020204" pitchFamily="34" charset="0"/>
              </a:rPr>
              <a:t>Community Engagement</a:t>
            </a:r>
          </a:p>
        </p:txBody>
      </p:sp>
      <p:sp>
        <p:nvSpPr>
          <p:cNvPr id="12" name="Round Diagonal Corner Rectangle 9">
            <a:extLst>
              <a:ext uri="{FF2B5EF4-FFF2-40B4-BE49-F238E27FC236}">
                <a16:creationId xmlns:a16="http://schemas.microsoft.com/office/drawing/2014/main" id="{E1EF385F-5DE4-DFDB-9E2F-3A294D6124C2}"/>
              </a:ext>
            </a:extLst>
          </p:cNvPr>
          <p:cNvSpPr/>
          <p:nvPr/>
        </p:nvSpPr>
        <p:spPr>
          <a:xfrm>
            <a:off x="5501847" y="1995792"/>
            <a:ext cx="2991858" cy="675447"/>
          </a:xfrm>
          <a:prstGeom prst="round2DiagRect">
            <a:avLst>
              <a:gd name="adj1" fmla="val 50000"/>
              <a:gd name="adj2" fmla="val 50000"/>
            </a:avLst>
          </a:prstGeom>
          <a:solidFill>
            <a:schemeClr val="accent5"/>
          </a:solidFill>
          <a:ln>
            <a:solidFill>
              <a:srgbClr val="C0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a:p>
            <a:pPr algn="ctr"/>
            <a:r>
              <a:rPr lang="en-US" dirty="0">
                <a:solidFill>
                  <a:schemeClr val="bg1"/>
                </a:solidFill>
              </a:rPr>
              <a:t>DEFINING the PROBLEM</a:t>
            </a:r>
          </a:p>
          <a:p>
            <a:pPr algn="ctr"/>
            <a:endParaRPr lang="en-US" dirty="0">
              <a:solidFill>
                <a:srgbClr val="9F5B52"/>
              </a:solidFill>
            </a:endParaRPr>
          </a:p>
        </p:txBody>
      </p:sp>
      <p:sp>
        <p:nvSpPr>
          <p:cNvPr id="15" name="Round Diagonal Corner Rectangle 9">
            <a:extLst>
              <a:ext uri="{FF2B5EF4-FFF2-40B4-BE49-F238E27FC236}">
                <a16:creationId xmlns:a16="http://schemas.microsoft.com/office/drawing/2014/main" id="{5625F9E3-D034-3411-D244-4816E04F9228}"/>
              </a:ext>
            </a:extLst>
          </p:cNvPr>
          <p:cNvSpPr/>
          <p:nvPr/>
        </p:nvSpPr>
        <p:spPr>
          <a:xfrm>
            <a:off x="5491610" y="2836340"/>
            <a:ext cx="2991858" cy="675447"/>
          </a:xfrm>
          <a:prstGeom prst="round2DiagRect">
            <a:avLst>
              <a:gd name="adj1" fmla="val 50000"/>
              <a:gd name="adj2" fmla="val 50000"/>
            </a:avLst>
          </a:prstGeom>
          <a:solidFill>
            <a:schemeClr val="accent5"/>
          </a:solidFill>
          <a:ln>
            <a:solidFill>
              <a:srgbClr val="C0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a:p>
            <a:pPr algn="ctr"/>
            <a:r>
              <a:rPr lang="en-US" dirty="0">
                <a:solidFill>
                  <a:schemeClr val="bg1"/>
                </a:solidFill>
              </a:rPr>
              <a:t>IDEATE</a:t>
            </a:r>
          </a:p>
          <a:p>
            <a:pPr algn="ctr"/>
            <a:endParaRPr lang="en-US" dirty="0">
              <a:solidFill>
                <a:srgbClr val="9F5B52"/>
              </a:solidFill>
            </a:endParaRPr>
          </a:p>
        </p:txBody>
      </p:sp>
      <p:sp>
        <p:nvSpPr>
          <p:cNvPr id="17" name="Round Diagonal Corner Rectangle 9">
            <a:extLst>
              <a:ext uri="{FF2B5EF4-FFF2-40B4-BE49-F238E27FC236}">
                <a16:creationId xmlns:a16="http://schemas.microsoft.com/office/drawing/2014/main" id="{B8B44E20-6DA1-7844-0102-411234E21EE0}"/>
              </a:ext>
            </a:extLst>
          </p:cNvPr>
          <p:cNvSpPr/>
          <p:nvPr/>
        </p:nvSpPr>
        <p:spPr>
          <a:xfrm>
            <a:off x="5501847" y="3676888"/>
            <a:ext cx="2991858" cy="675447"/>
          </a:xfrm>
          <a:prstGeom prst="round2DiagRect">
            <a:avLst>
              <a:gd name="adj1" fmla="val 50000"/>
              <a:gd name="adj2" fmla="val 50000"/>
            </a:avLst>
          </a:prstGeom>
          <a:solidFill>
            <a:schemeClr val="accent5"/>
          </a:solidFill>
          <a:ln>
            <a:solidFill>
              <a:srgbClr val="C0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a:p>
            <a:pPr algn="ctr"/>
            <a:r>
              <a:rPr lang="en-US" dirty="0">
                <a:solidFill>
                  <a:schemeClr val="bg1"/>
                </a:solidFill>
              </a:rPr>
              <a:t>PROTOTYPE</a:t>
            </a:r>
          </a:p>
          <a:p>
            <a:pPr algn="ctr"/>
            <a:endParaRPr lang="en-US" dirty="0">
              <a:solidFill>
                <a:srgbClr val="9F5B52"/>
              </a:solidFill>
            </a:endParaRPr>
          </a:p>
        </p:txBody>
      </p:sp>
    </p:spTree>
    <p:extLst>
      <p:ext uri="{BB962C8B-B14F-4D97-AF65-F5344CB8AC3E}">
        <p14:creationId xmlns:p14="http://schemas.microsoft.com/office/powerpoint/2010/main" val="1820351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131" y="207479"/>
            <a:ext cx="8263890" cy="1075811"/>
          </a:xfrm>
        </p:spPr>
        <p:txBody>
          <a:bodyPr anchor="b">
            <a:normAutofit/>
          </a:bodyPr>
          <a:lstStyle/>
          <a:p>
            <a:r>
              <a:rPr lang="en-US" sz="3600" dirty="0"/>
              <a:t>Thank You</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alking with a baby and hands around her">
            <a:extLst>
              <a:ext uri="{FF2B5EF4-FFF2-40B4-BE49-F238E27FC236}">
                <a16:creationId xmlns:a16="http://schemas.microsoft.com/office/drawing/2014/main" id="{6DC59A7E-EBAE-E37D-141C-861D5C6E1AEB}"/>
              </a:ext>
            </a:extLst>
          </p:cNvPr>
          <p:cNvPicPr>
            <a:picLocks noChangeAspect="1"/>
          </p:cNvPicPr>
          <p:nvPr/>
        </p:nvPicPr>
        <p:blipFill>
          <a:blip r:embed="rId3"/>
          <a:srcRect l="1833" r="1962" b="1"/>
          <a:stretch/>
        </p:blipFill>
        <p:spPr>
          <a:xfrm>
            <a:off x="2590963" y="1490769"/>
            <a:ext cx="2955798" cy="3072384"/>
          </a:xfrm>
          <a:prstGeom prst="rect">
            <a:avLst/>
          </a:prstGeom>
        </p:spPr>
      </p:pic>
      <p:pic>
        <p:nvPicPr>
          <p:cNvPr id="5" name="Picture 4" descr="A silhouette of a pregnant person in a red circle with hands&#10;&#10;Description automatically generated">
            <a:extLst>
              <a:ext uri="{FF2B5EF4-FFF2-40B4-BE49-F238E27FC236}">
                <a16:creationId xmlns:a16="http://schemas.microsoft.com/office/drawing/2014/main" id="{C644DC68-68AA-96D3-A35F-491435B5C63B}"/>
              </a:ext>
            </a:extLst>
          </p:cNvPr>
          <p:cNvPicPr>
            <a:picLocks noChangeAspect="1"/>
          </p:cNvPicPr>
          <p:nvPr/>
        </p:nvPicPr>
        <p:blipFill>
          <a:blip r:embed="rId4"/>
          <a:stretch>
            <a:fillRect/>
          </a:stretch>
        </p:blipFill>
        <p:spPr>
          <a:xfrm>
            <a:off x="7527628" y="-733"/>
            <a:ext cx="1444479" cy="1394474"/>
          </a:xfrm>
          <a:prstGeom prst="rect">
            <a:avLst/>
          </a:prstGeom>
        </p:spPr>
      </p:pic>
      <p:pic>
        <p:nvPicPr>
          <p:cNvPr id="4" name="Picture 3" descr="A red and black logo">
            <a:extLst>
              <a:ext uri="{FF2B5EF4-FFF2-40B4-BE49-F238E27FC236}">
                <a16:creationId xmlns:a16="http://schemas.microsoft.com/office/drawing/2014/main" id="{4218755B-E31C-EBFB-D010-7A7A7E7C01C5}"/>
              </a:ext>
            </a:extLst>
          </p:cNvPr>
          <p:cNvPicPr>
            <a:picLocks noChangeAspect="1"/>
          </p:cNvPicPr>
          <p:nvPr/>
        </p:nvPicPr>
        <p:blipFill>
          <a:blip r:embed="rId5"/>
          <a:stretch>
            <a:fillRect/>
          </a:stretch>
        </p:blipFill>
        <p:spPr>
          <a:xfrm>
            <a:off x="6621813" y="3665293"/>
            <a:ext cx="2272208" cy="22722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178904"/>
            <a:ext cx="8263890" cy="1075811"/>
          </a:xfrm>
        </p:spPr>
        <p:txBody>
          <a:bodyPr anchor="b">
            <a:normAutofit/>
          </a:bodyPr>
          <a:lstStyle/>
          <a:p>
            <a:r>
              <a:rPr lang="en-US" sz="3600" dirty="0"/>
              <a:t>The ELEVATE Center</a:t>
            </a:r>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3219" y="1585101"/>
            <a:ext cx="8175749" cy="2819371"/>
          </a:xfrm>
        </p:spPr>
        <p:txBody>
          <a:bodyPr vert="horz" lIns="91440" tIns="45720" rIns="91440" bIns="45720" rtlCol="0" anchor="t">
            <a:noAutofit/>
          </a:bodyPr>
          <a:lstStyle/>
          <a:p>
            <a:r>
              <a:rPr lang="en-US" sz="2000" b="1" dirty="0"/>
              <a:t>Mission:</a:t>
            </a:r>
            <a:r>
              <a:rPr lang="en-US" sz="2000" dirty="0"/>
              <a:t> The ELEVATE Center aims to improve the safety and quality of care for pregnant people with substance use disorder in Utah and the intermountain west. </a:t>
            </a:r>
          </a:p>
          <a:p>
            <a:r>
              <a:rPr lang="en-US" sz="2000" b="1" dirty="0"/>
              <a:t>Funding Disclosure: </a:t>
            </a:r>
            <a:r>
              <a:rPr lang="en-US" sz="2000" dirty="0"/>
              <a:t>The research described in this presentation was supported by the National Institutes of Health under Award Number U54HD113169. </a:t>
            </a:r>
          </a:p>
          <a:p>
            <a:r>
              <a:rPr lang="en-US" sz="2000" dirty="0"/>
              <a:t>Our team has no conflicts of interest to report.</a:t>
            </a:r>
          </a:p>
          <a:p>
            <a:endParaRPr lang="en-US" sz="2000" dirty="0"/>
          </a:p>
          <a:p>
            <a:endParaRPr lang="en-US" sz="2000" dirty="0">
              <a:ea typeface="Calibri"/>
              <a:cs typeface="Calibri"/>
            </a:endParaRPr>
          </a:p>
        </p:txBody>
      </p:sp>
      <p:pic>
        <p:nvPicPr>
          <p:cNvPr id="5" name="Picture 4" descr="A silhouette of a pregnant person in a red circle with hands&#10;&#10;Description automatically generated">
            <a:extLst>
              <a:ext uri="{FF2B5EF4-FFF2-40B4-BE49-F238E27FC236}">
                <a16:creationId xmlns:a16="http://schemas.microsoft.com/office/drawing/2014/main" id="{3D9EAA45-7242-6967-DA87-3F0E80BD5E65}"/>
              </a:ext>
            </a:extLst>
          </p:cNvPr>
          <p:cNvPicPr>
            <a:picLocks noChangeAspect="1"/>
          </p:cNvPicPr>
          <p:nvPr/>
        </p:nvPicPr>
        <p:blipFill>
          <a:blip r:embed="rId3"/>
          <a:stretch>
            <a:fillRect/>
          </a:stretch>
        </p:blipFill>
        <p:spPr>
          <a:xfrm>
            <a:off x="7587101" y="-733"/>
            <a:ext cx="1444479" cy="1394474"/>
          </a:xfrm>
          <a:prstGeom prst="rect">
            <a:avLst/>
          </a:prstGeom>
        </p:spPr>
      </p:pic>
      <p:pic>
        <p:nvPicPr>
          <p:cNvPr id="4" name="Picture 3" descr="A red and black logo">
            <a:extLst>
              <a:ext uri="{FF2B5EF4-FFF2-40B4-BE49-F238E27FC236}">
                <a16:creationId xmlns:a16="http://schemas.microsoft.com/office/drawing/2014/main" id="{5038EB31-CA46-51BC-4B09-F0ADF93DE4E0}"/>
              </a:ext>
            </a:extLst>
          </p:cNvPr>
          <p:cNvPicPr>
            <a:picLocks noChangeAspect="1"/>
          </p:cNvPicPr>
          <p:nvPr/>
        </p:nvPicPr>
        <p:blipFill>
          <a:blip r:embed="rId4"/>
          <a:stretch>
            <a:fillRect/>
          </a:stretch>
        </p:blipFill>
        <p:spPr>
          <a:xfrm>
            <a:off x="137159" y="3578595"/>
            <a:ext cx="2272208" cy="2272208"/>
          </a:xfrm>
          <a:prstGeom prst="rect">
            <a:avLst/>
          </a:prstGeom>
        </p:spPr>
      </p:pic>
    </p:spTree>
    <p:extLst>
      <p:ext uri="{BB962C8B-B14F-4D97-AF65-F5344CB8AC3E}">
        <p14:creationId xmlns:p14="http://schemas.microsoft.com/office/powerpoint/2010/main" val="200571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178904"/>
            <a:ext cx="8263890" cy="1075811"/>
          </a:xfrm>
        </p:spPr>
        <p:txBody>
          <a:bodyPr anchor="b">
            <a:normAutofit/>
          </a:bodyPr>
          <a:lstStyle/>
          <a:p>
            <a:r>
              <a:rPr lang="en-US" sz="3600" dirty="0"/>
              <a:t>ELEVATE’s Commitment to DEI</a:t>
            </a:r>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3220" y="1762582"/>
            <a:ext cx="8175749" cy="2819371"/>
          </a:xfrm>
        </p:spPr>
        <p:txBody>
          <a:bodyPr vert="horz" lIns="91440" tIns="45720" rIns="91440" bIns="45720" rtlCol="0" anchor="t">
            <a:noAutofit/>
          </a:bodyPr>
          <a:lstStyle/>
          <a:p>
            <a:r>
              <a:rPr lang="en-US" sz="2800" dirty="0"/>
              <a:t>ELEVATE Community Advisory Board</a:t>
            </a:r>
          </a:p>
          <a:p>
            <a:r>
              <a:rPr lang="en-US" sz="2800" dirty="0"/>
              <a:t>CEREMONY Project</a:t>
            </a:r>
          </a:p>
          <a:p>
            <a:r>
              <a:rPr lang="en-US" sz="2800" dirty="0"/>
              <a:t>Story Circles</a:t>
            </a:r>
          </a:p>
          <a:p>
            <a:r>
              <a:rPr lang="en-US" sz="2800" dirty="0"/>
              <a:t>Patient Interviews</a:t>
            </a:r>
          </a:p>
          <a:p>
            <a:pPr marL="0" indent="0">
              <a:buNone/>
            </a:pPr>
            <a:endParaRPr lang="en-US" sz="2000" dirty="0"/>
          </a:p>
          <a:p>
            <a:endParaRPr lang="en-US" sz="2000" dirty="0">
              <a:ea typeface="Calibri"/>
              <a:cs typeface="Calibri"/>
            </a:endParaRPr>
          </a:p>
        </p:txBody>
      </p:sp>
      <p:pic>
        <p:nvPicPr>
          <p:cNvPr id="5" name="Picture 4" descr="A silhouette of a pregnant person in a red circle with hands&#10;&#10;Description automatically generated">
            <a:extLst>
              <a:ext uri="{FF2B5EF4-FFF2-40B4-BE49-F238E27FC236}">
                <a16:creationId xmlns:a16="http://schemas.microsoft.com/office/drawing/2014/main" id="{3D9EAA45-7242-6967-DA87-3F0E80BD5E65}"/>
              </a:ext>
            </a:extLst>
          </p:cNvPr>
          <p:cNvPicPr>
            <a:picLocks noChangeAspect="1"/>
          </p:cNvPicPr>
          <p:nvPr/>
        </p:nvPicPr>
        <p:blipFill>
          <a:blip r:embed="rId3"/>
          <a:stretch>
            <a:fillRect/>
          </a:stretch>
        </p:blipFill>
        <p:spPr>
          <a:xfrm>
            <a:off x="7587101" y="-733"/>
            <a:ext cx="1444479" cy="1394474"/>
          </a:xfrm>
          <a:prstGeom prst="rect">
            <a:avLst/>
          </a:prstGeom>
        </p:spPr>
      </p:pic>
      <p:pic>
        <p:nvPicPr>
          <p:cNvPr id="4" name="Picture 3" descr="A red and black logo">
            <a:extLst>
              <a:ext uri="{FF2B5EF4-FFF2-40B4-BE49-F238E27FC236}">
                <a16:creationId xmlns:a16="http://schemas.microsoft.com/office/drawing/2014/main" id="{5038EB31-CA46-51BC-4B09-F0ADF93DE4E0}"/>
              </a:ext>
            </a:extLst>
          </p:cNvPr>
          <p:cNvPicPr>
            <a:picLocks noChangeAspect="1"/>
          </p:cNvPicPr>
          <p:nvPr/>
        </p:nvPicPr>
        <p:blipFill>
          <a:blip r:embed="rId4"/>
          <a:stretch>
            <a:fillRect/>
          </a:stretch>
        </p:blipFill>
        <p:spPr>
          <a:xfrm>
            <a:off x="137159" y="3578595"/>
            <a:ext cx="2272208" cy="2272208"/>
          </a:xfrm>
          <a:prstGeom prst="rect">
            <a:avLst/>
          </a:prstGeom>
        </p:spPr>
      </p:pic>
    </p:spTree>
    <p:extLst>
      <p:ext uri="{BB962C8B-B14F-4D97-AF65-F5344CB8AC3E}">
        <p14:creationId xmlns:p14="http://schemas.microsoft.com/office/powerpoint/2010/main" val="269010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257" y="158598"/>
            <a:ext cx="8263890" cy="1075811"/>
          </a:xfrm>
        </p:spPr>
        <p:txBody>
          <a:bodyPr anchor="b">
            <a:normAutofit/>
          </a:bodyPr>
          <a:lstStyle/>
          <a:p>
            <a:r>
              <a:rPr lang="en-US" sz="3600" dirty="0"/>
              <a:t>Overview of Project INSPIRE</a:t>
            </a:r>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pregnant person in a red circle with hands&#10;&#10;Description automatically generated">
            <a:extLst>
              <a:ext uri="{FF2B5EF4-FFF2-40B4-BE49-F238E27FC236}">
                <a16:creationId xmlns:a16="http://schemas.microsoft.com/office/drawing/2014/main" id="{3D9EAA45-7242-6967-DA87-3F0E80BD5E65}"/>
              </a:ext>
            </a:extLst>
          </p:cNvPr>
          <p:cNvPicPr>
            <a:picLocks noChangeAspect="1"/>
          </p:cNvPicPr>
          <p:nvPr/>
        </p:nvPicPr>
        <p:blipFill>
          <a:blip r:embed="rId3"/>
          <a:stretch>
            <a:fillRect/>
          </a:stretch>
        </p:blipFill>
        <p:spPr>
          <a:xfrm>
            <a:off x="7527628" y="-733"/>
            <a:ext cx="1444479" cy="1394474"/>
          </a:xfrm>
          <a:prstGeom prst="rect">
            <a:avLst/>
          </a:prstGeom>
        </p:spPr>
      </p:pic>
      <p:pic>
        <p:nvPicPr>
          <p:cNvPr id="6" name="Picture 5" descr="A red and black logo">
            <a:extLst>
              <a:ext uri="{FF2B5EF4-FFF2-40B4-BE49-F238E27FC236}">
                <a16:creationId xmlns:a16="http://schemas.microsoft.com/office/drawing/2014/main" id="{D64358C3-CE8C-8FEE-B299-3051FFC4B88B}"/>
              </a:ext>
            </a:extLst>
          </p:cNvPr>
          <p:cNvPicPr>
            <a:picLocks noChangeAspect="1"/>
          </p:cNvPicPr>
          <p:nvPr/>
        </p:nvPicPr>
        <p:blipFill>
          <a:blip r:embed="rId4"/>
          <a:stretch>
            <a:fillRect/>
          </a:stretch>
        </p:blipFill>
        <p:spPr>
          <a:xfrm>
            <a:off x="6907147" y="3795755"/>
            <a:ext cx="2064960" cy="2064960"/>
          </a:xfrm>
          <a:prstGeom prst="rect">
            <a:avLst/>
          </a:prstGeom>
        </p:spPr>
      </p:pic>
      <p:pic>
        <p:nvPicPr>
          <p:cNvPr id="1026" name="Picture 2">
            <a:extLst>
              <a:ext uri="{FF2B5EF4-FFF2-40B4-BE49-F238E27FC236}">
                <a16:creationId xmlns:a16="http://schemas.microsoft.com/office/drawing/2014/main" id="{3B57576C-6394-BBB7-1A2D-8CD0C21E0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428" y="1674914"/>
            <a:ext cx="5551553" cy="33918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6F4BFFC-FE81-360D-C2F3-343558A76FB1}"/>
              </a:ext>
            </a:extLst>
          </p:cNvPr>
          <p:cNvSpPr txBox="1"/>
          <p:nvPr/>
        </p:nvSpPr>
        <p:spPr>
          <a:xfrm>
            <a:off x="429369" y="1378282"/>
            <a:ext cx="8180701" cy="461665"/>
          </a:xfrm>
          <a:prstGeom prst="rect">
            <a:avLst/>
          </a:prstGeom>
          <a:noFill/>
        </p:spPr>
        <p:txBody>
          <a:bodyPr wrap="square">
            <a:spAutoFit/>
          </a:bodyPr>
          <a:lstStyle/>
          <a:p>
            <a:r>
              <a:rPr lang="en-US" sz="1200" b="0" i="0" dirty="0">
                <a:solidFill>
                  <a:srgbClr val="414042"/>
                </a:solidFill>
                <a:effectLst/>
                <a:latin typeface="+mj-lt"/>
              </a:rPr>
              <a:t>The goal of INSPIRE study is to develop and evaluate a dynamic intervention for healthcare provider teams to help them deliver high-quality, respectful care for individuals with substance use disorder who are giving birth.</a:t>
            </a:r>
            <a:endParaRPr lang="en-US" sz="12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896" y="128667"/>
            <a:ext cx="8263890" cy="1075811"/>
          </a:xfrm>
        </p:spPr>
        <p:txBody>
          <a:bodyPr anchor="b">
            <a:normAutofit/>
          </a:bodyPr>
          <a:lstStyle/>
          <a:p>
            <a:r>
              <a:rPr lang="en-US" sz="3600" dirty="0"/>
              <a:t>Methods</a:t>
            </a:r>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pregnant person in a red circle with hands&#10;&#10;Description automatically generated">
            <a:extLst>
              <a:ext uri="{FF2B5EF4-FFF2-40B4-BE49-F238E27FC236}">
                <a16:creationId xmlns:a16="http://schemas.microsoft.com/office/drawing/2014/main" id="{3D9EAA45-7242-6967-DA87-3F0E80BD5E65}"/>
              </a:ext>
            </a:extLst>
          </p:cNvPr>
          <p:cNvPicPr>
            <a:picLocks noChangeAspect="1"/>
          </p:cNvPicPr>
          <p:nvPr/>
        </p:nvPicPr>
        <p:blipFill>
          <a:blip r:embed="rId3"/>
          <a:stretch>
            <a:fillRect/>
          </a:stretch>
        </p:blipFill>
        <p:spPr>
          <a:xfrm>
            <a:off x="7527628" y="-733"/>
            <a:ext cx="1444479" cy="1394474"/>
          </a:xfrm>
          <a:prstGeom prst="rect">
            <a:avLst/>
          </a:prstGeom>
        </p:spPr>
      </p:pic>
      <p:pic>
        <p:nvPicPr>
          <p:cNvPr id="6" name="Picture 5" descr="A red and black logo">
            <a:extLst>
              <a:ext uri="{FF2B5EF4-FFF2-40B4-BE49-F238E27FC236}">
                <a16:creationId xmlns:a16="http://schemas.microsoft.com/office/drawing/2014/main" id="{D64358C3-CE8C-8FEE-B299-3051FFC4B88B}"/>
              </a:ext>
            </a:extLst>
          </p:cNvPr>
          <p:cNvPicPr>
            <a:picLocks noChangeAspect="1"/>
          </p:cNvPicPr>
          <p:nvPr/>
        </p:nvPicPr>
        <p:blipFill>
          <a:blip r:embed="rId4"/>
          <a:stretch>
            <a:fillRect/>
          </a:stretch>
        </p:blipFill>
        <p:spPr>
          <a:xfrm>
            <a:off x="6907147" y="3795755"/>
            <a:ext cx="2064960" cy="2064960"/>
          </a:xfrm>
          <a:prstGeom prst="rect">
            <a:avLst/>
          </a:prstGeom>
        </p:spPr>
      </p:pic>
      <p:sp>
        <p:nvSpPr>
          <p:cNvPr id="9" name="Round Diagonal Corner Rectangle 7">
            <a:extLst>
              <a:ext uri="{FF2B5EF4-FFF2-40B4-BE49-F238E27FC236}">
                <a16:creationId xmlns:a16="http://schemas.microsoft.com/office/drawing/2014/main" id="{8964032E-0B8E-7353-7ACD-FE270D587017}"/>
              </a:ext>
            </a:extLst>
          </p:cNvPr>
          <p:cNvSpPr/>
          <p:nvPr/>
        </p:nvSpPr>
        <p:spPr>
          <a:xfrm>
            <a:off x="1594448" y="1412405"/>
            <a:ext cx="5939725" cy="823678"/>
          </a:xfrm>
          <a:prstGeom prst="round2DiagRect">
            <a:avLst>
              <a:gd name="adj1" fmla="val 50000"/>
              <a:gd name="adj2" fmla="val 50000"/>
            </a:avLst>
          </a:prstGeom>
          <a:solidFill>
            <a:schemeClr val="accent2"/>
          </a:solidFill>
          <a:ln>
            <a:solidFill>
              <a:srgbClr val="C0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ea typeface="DengXian Light" panose="02010600030101010101" pitchFamily="2" charset="-122"/>
              </a:rPr>
              <a:t>Focus g</a:t>
            </a:r>
            <a:r>
              <a:rPr lang="en-US" sz="1800" dirty="0">
                <a:effectLst/>
                <a:latin typeface="Arial" panose="020B0604020202020204" pitchFamily="34" charset="0"/>
                <a:ea typeface="DengXian Light" panose="02010600030101010101" pitchFamily="2" charset="-122"/>
              </a:rPr>
              <a:t>roups at 6 </a:t>
            </a:r>
            <a:r>
              <a:rPr lang="en-US" dirty="0">
                <a:latin typeface="Arial" panose="020B0604020202020204" pitchFamily="34" charset="0"/>
                <a:ea typeface="DengXian Light" panose="02010600030101010101" pitchFamily="2" charset="-122"/>
              </a:rPr>
              <a:t>rural hospitals</a:t>
            </a:r>
            <a:endParaRPr lang="en-US" sz="1350" dirty="0">
              <a:solidFill>
                <a:srgbClr val="9F5B52"/>
              </a:solidFill>
            </a:endParaRPr>
          </a:p>
        </p:txBody>
      </p:sp>
      <p:sp>
        <p:nvSpPr>
          <p:cNvPr id="10" name="Round Diagonal Corner Rectangle 5">
            <a:extLst>
              <a:ext uri="{FF2B5EF4-FFF2-40B4-BE49-F238E27FC236}">
                <a16:creationId xmlns:a16="http://schemas.microsoft.com/office/drawing/2014/main" id="{1B0508E1-081D-A831-7DF9-0AD0E0A29782}"/>
              </a:ext>
            </a:extLst>
          </p:cNvPr>
          <p:cNvSpPr/>
          <p:nvPr/>
        </p:nvSpPr>
        <p:spPr>
          <a:xfrm>
            <a:off x="1621070" y="2428139"/>
            <a:ext cx="5926634" cy="823679"/>
          </a:xfrm>
          <a:prstGeom prst="round2DiagRect">
            <a:avLst>
              <a:gd name="adj1" fmla="val 50000"/>
              <a:gd name="adj2" fmla="val 50000"/>
            </a:avLst>
          </a:prstGeom>
          <a:solidFill>
            <a:schemeClr val="accent2"/>
          </a:solidFill>
          <a:ln>
            <a:solidFill>
              <a:srgbClr val="C0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latin typeface="Arial" panose="020B0604020202020204" pitchFamily="34" charset="0"/>
                <a:cs typeface="Arial" panose="020B0604020202020204" pitchFamily="34" charset="0"/>
              </a:rPr>
              <a:t>32 participants: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26 nurses, </a:t>
            </a:r>
            <a:r>
              <a:rPr lang="en-US" b="0" dirty="0">
                <a:solidFill>
                  <a:schemeClr val="bg1"/>
                </a:solidFill>
                <a:latin typeface="Arial" panose="020B0604020202020204" pitchFamily="34" charset="0"/>
                <a:cs typeface="Arial" panose="020B0604020202020204" pitchFamily="34" charset="0"/>
              </a:rPr>
              <a:t>5 doctors, and 1 social worker</a:t>
            </a:r>
          </a:p>
        </p:txBody>
      </p:sp>
      <p:sp>
        <p:nvSpPr>
          <p:cNvPr id="11" name="Round Diagonal Corner Rectangle 6">
            <a:extLst>
              <a:ext uri="{FF2B5EF4-FFF2-40B4-BE49-F238E27FC236}">
                <a16:creationId xmlns:a16="http://schemas.microsoft.com/office/drawing/2014/main" id="{3B52FEF1-77C9-25BE-FBDE-4ABD25F1C366}"/>
              </a:ext>
            </a:extLst>
          </p:cNvPr>
          <p:cNvSpPr/>
          <p:nvPr/>
        </p:nvSpPr>
        <p:spPr>
          <a:xfrm>
            <a:off x="1600994" y="3443874"/>
            <a:ext cx="5939725" cy="823678"/>
          </a:xfrm>
          <a:prstGeom prst="round2DiagRect">
            <a:avLst>
              <a:gd name="adj1" fmla="val 50000"/>
              <a:gd name="adj2" fmla="val 50000"/>
            </a:avLst>
          </a:prstGeom>
          <a:solidFill>
            <a:schemeClr val="accent2"/>
          </a:solidFill>
          <a:ln>
            <a:solidFill>
              <a:srgbClr val="C0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Transcripts coded and analyzed using the Template Analysis approach</a:t>
            </a:r>
          </a:p>
        </p:txBody>
      </p:sp>
      <p:sp>
        <p:nvSpPr>
          <p:cNvPr id="21" name="TextBox 20">
            <a:extLst>
              <a:ext uri="{FF2B5EF4-FFF2-40B4-BE49-F238E27FC236}">
                <a16:creationId xmlns:a16="http://schemas.microsoft.com/office/drawing/2014/main" id="{3D8D21AE-BE36-2787-C5AB-97B20A9B0C13}"/>
              </a:ext>
            </a:extLst>
          </p:cNvPr>
          <p:cNvSpPr txBox="1"/>
          <p:nvPr/>
        </p:nvSpPr>
        <p:spPr>
          <a:xfrm>
            <a:off x="171893" y="4369868"/>
            <a:ext cx="7988725" cy="523220"/>
          </a:xfrm>
          <a:prstGeom prst="rect">
            <a:avLst/>
          </a:prstGeom>
          <a:noFill/>
        </p:spPr>
        <p:txBody>
          <a:bodyPr wrap="square">
            <a:spAutoFit/>
          </a:bodyPr>
          <a:lstStyle/>
          <a:p>
            <a:r>
              <a:rPr lang="en-US" sz="1400" b="0" i="0" dirty="0">
                <a:solidFill>
                  <a:srgbClr val="333333"/>
                </a:solidFill>
                <a:effectLst/>
                <a:latin typeface="Open Sans" panose="020F0502020204030204" pitchFamily="34" charset="0"/>
              </a:rPr>
              <a:t>Brooks, J., McCluskey, S., Turley, E., &amp; King, N. (2015). </a:t>
            </a:r>
            <a:r>
              <a:rPr lang="en-US" sz="1400" b="1" i="0" dirty="0">
                <a:solidFill>
                  <a:srgbClr val="333333"/>
                </a:solidFill>
                <a:effectLst/>
                <a:latin typeface="Open Sans" panose="020F0502020204030204" pitchFamily="34" charset="0"/>
              </a:rPr>
              <a:t>The Utility of Template Analysis in Qualitative Psychology Research</a:t>
            </a:r>
            <a:r>
              <a:rPr lang="en-US" sz="1400" b="0" i="0" dirty="0">
                <a:solidFill>
                  <a:srgbClr val="333333"/>
                </a:solidFill>
                <a:effectLst/>
                <a:latin typeface="Open Sans" panose="020F0502020204030204" pitchFamily="34" charset="0"/>
              </a:rPr>
              <a:t>. </a:t>
            </a:r>
            <a:r>
              <a:rPr lang="en-US" sz="1400" b="0" i="1" dirty="0">
                <a:solidFill>
                  <a:srgbClr val="333333"/>
                </a:solidFill>
                <a:effectLst/>
                <a:latin typeface="Open Sans" panose="020B0606030504020204" pitchFamily="34" charset="0"/>
              </a:rPr>
              <a:t>Qualitative Research in Psychology</a:t>
            </a:r>
            <a:endParaRPr lang="en-US" sz="1400" dirty="0"/>
          </a:p>
        </p:txBody>
      </p:sp>
    </p:spTree>
    <p:extLst>
      <p:ext uri="{BB962C8B-B14F-4D97-AF65-F5344CB8AC3E}">
        <p14:creationId xmlns:p14="http://schemas.microsoft.com/office/powerpoint/2010/main" val="36708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EF5581-80FE-CAD8-1B54-851DFD0E4F11}"/>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48746DD-5D81-C8F8-C9B9-D447CB4FF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65001-D8C8-8BAA-0A29-A14B729E01F8}"/>
              </a:ext>
            </a:extLst>
          </p:cNvPr>
          <p:cNvSpPr>
            <a:spLocks noGrp="1"/>
          </p:cNvSpPr>
          <p:nvPr>
            <p:ph type="title"/>
          </p:nvPr>
        </p:nvSpPr>
        <p:spPr>
          <a:xfrm>
            <a:off x="429369" y="178904"/>
            <a:ext cx="8263890" cy="1075811"/>
          </a:xfrm>
        </p:spPr>
        <p:txBody>
          <a:bodyPr anchor="b">
            <a:normAutofit/>
          </a:bodyPr>
          <a:lstStyle/>
          <a:p>
            <a:r>
              <a:rPr lang="en-US" sz="3600" dirty="0"/>
              <a:t>Results</a:t>
            </a:r>
          </a:p>
        </p:txBody>
      </p:sp>
      <p:sp>
        <p:nvSpPr>
          <p:cNvPr id="37" name="sketchy line">
            <a:extLst>
              <a:ext uri="{FF2B5EF4-FFF2-40B4-BE49-F238E27FC236}">
                <a16:creationId xmlns:a16="http://schemas.microsoft.com/office/drawing/2014/main" id="{EC3B3B75-9542-97AA-F242-CEA7CD693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wearing medical uniforms and masks&#10;&#10;Description automatically generated">
            <a:extLst>
              <a:ext uri="{FF2B5EF4-FFF2-40B4-BE49-F238E27FC236}">
                <a16:creationId xmlns:a16="http://schemas.microsoft.com/office/drawing/2014/main" id="{29055E23-22C4-8F99-2B9F-365CC76DAD8D}"/>
              </a:ext>
            </a:extLst>
          </p:cNvPr>
          <p:cNvPicPr>
            <a:picLocks noChangeAspect="1"/>
          </p:cNvPicPr>
          <p:nvPr/>
        </p:nvPicPr>
        <p:blipFill>
          <a:blip r:embed="rId3"/>
          <a:srcRect r="3795" b="1"/>
          <a:stretch/>
        </p:blipFill>
        <p:spPr>
          <a:xfrm>
            <a:off x="5703171" y="1488707"/>
            <a:ext cx="2955798" cy="3072384"/>
          </a:xfrm>
          <a:prstGeom prst="rect">
            <a:avLst/>
          </a:prstGeom>
        </p:spPr>
      </p:pic>
      <p:pic>
        <p:nvPicPr>
          <p:cNvPr id="5" name="Picture 4" descr="A silhouette of a pregnant person in a red circle with hands&#10;&#10;Description automatically generated">
            <a:extLst>
              <a:ext uri="{FF2B5EF4-FFF2-40B4-BE49-F238E27FC236}">
                <a16:creationId xmlns:a16="http://schemas.microsoft.com/office/drawing/2014/main" id="{D9334F66-DA5F-22E7-0C5A-3F0EC4947CC3}"/>
              </a:ext>
            </a:extLst>
          </p:cNvPr>
          <p:cNvPicPr>
            <a:picLocks noChangeAspect="1"/>
          </p:cNvPicPr>
          <p:nvPr/>
        </p:nvPicPr>
        <p:blipFill>
          <a:blip r:embed="rId4"/>
          <a:stretch>
            <a:fillRect/>
          </a:stretch>
        </p:blipFill>
        <p:spPr>
          <a:xfrm>
            <a:off x="7527628" y="-733"/>
            <a:ext cx="1444479" cy="1394474"/>
          </a:xfrm>
          <a:prstGeom prst="rect">
            <a:avLst/>
          </a:prstGeom>
        </p:spPr>
      </p:pic>
      <p:pic>
        <p:nvPicPr>
          <p:cNvPr id="6" name="Picture 5" descr="A red and black logo">
            <a:extLst>
              <a:ext uri="{FF2B5EF4-FFF2-40B4-BE49-F238E27FC236}">
                <a16:creationId xmlns:a16="http://schemas.microsoft.com/office/drawing/2014/main" id="{CD63CB09-4355-6020-D518-EDD6F0AB88C0}"/>
              </a:ext>
            </a:extLst>
          </p:cNvPr>
          <p:cNvPicPr>
            <a:picLocks noChangeAspect="1"/>
          </p:cNvPicPr>
          <p:nvPr/>
        </p:nvPicPr>
        <p:blipFill>
          <a:blip r:embed="rId5"/>
          <a:stretch>
            <a:fillRect/>
          </a:stretch>
        </p:blipFill>
        <p:spPr>
          <a:xfrm>
            <a:off x="223932" y="3763656"/>
            <a:ext cx="2095522" cy="2095522"/>
          </a:xfrm>
          <a:prstGeom prst="rect">
            <a:avLst/>
          </a:prstGeom>
        </p:spPr>
      </p:pic>
      <p:sp>
        <p:nvSpPr>
          <p:cNvPr id="8" name="Content Placeholder 7">
            <a:extLst>
              <a:ext uri="{FF2B5EF4-FFF2-40B4-BE49-F238E27FC236}">
                <a16:creationId xmlns:a16="http://schemas.microsoft.com/office/drawing/2014/main" id="{224F5885-2FBA-758F-FB12-3FA4274E4DFA}"/>
              </a:ext>
            </a:extLst>
          </p:cNvPr>
          <p:cNvSpPr>
            <a:spLocks noGrp="1"/>
          </p:cNvSpPr>
          <p:nvPr>
            <p:ph idx="1"/>
          </p:nvPr>
        </p:nvSpPr>
        <p:spPr>
          <a:xfrm>
            <a:off x="690468" y="1486778"/>
            <a:ext cx="8229600" cy="4525963"/>
          </a:xfrm>
        </p:spPr>
        <p:txBody>
          <a:bodyPr>
            <a:normAutofit/>
          </a:bodyPr>
          <a:lstStyle/>
          <a:p>
            <a:pPr marL="0" indent="0">
              <a:buNone/>
            </a:pPr>
            <a:r>
              <a:rPr lang="en-US" sz="2000" dirty="0"/>
              <a:t>Five themes:</a:t>
            </a:r>
          </a:p>
          <a:p>
            <a:r>
              <a:rPr lang="en-US" sz="2000" dirty="0"/>
              <a:t>Importance of resiliency strategies</a:t>
            </a:r>
          </a:p>
          <a:p>
            <a:r>
              <a:rPr lang="en-US" sz="2000" dirty="0"/>
              <a:t>Concerns about clinical management</a:t>
            </a:r>
          </a:p>
          <a:p>
            <a:r>
              <a:rPr lang="en-US" sz="2000" dirty="0"/>
              <a:t>Lack of resources</a:t>
            </a:r>
          </a:p>
          <a:p>
            <a:r>
              <a:rPr lang="en-US" sz="2000" dirty="0"/>
              <a:t>Bias (it’s not why you think)</a:t>
            </a:r>
          </a:p>
          <a:p>
            <a:r>
              <a:rPr lang="en-US" sz="2000" dirty="0"/>
              <a:t>Rural is different</a:t>
            </a:r>
          </a:p>
          <a:p>
            <a:pPr marL="0" indent="0">
              <a:buNone/>
            </a:pPr>
            <a:endParaRPr lang="en-US" sz="2000" dirty="0"/>
          </a:p>
        </p:txBody>
      </p:sp>
    </p:spTree>
    <p:extLst>
      <p:ext uri="{BB962C8B-B14F-4D97-AF65-F5344CB8AC3E}">
        <p14:creationId xmlns:p14="http://schemas.microsoft.com/office/powerpoint/2010/main" val="334236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EF5581-80FE-CAD8-1B54-851DFD0E4F11}"/>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48746DD-5D81-C8F8-C9B9-D447CB4FF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65001-D8C8-8BAA-0A29-A14B729E01F8}"/>
              </a:ext>
            </a:extLst>
          </p:cNvPr>
          <p:cNvSpPr>
            <a:spLocks noGrp="1"/>
          </p:cNvSpPr>
          <p:nvPr>
            <p:ph type="title"/>
          </p:nvPr>
        </p:nvSpPr>
        <p:spPr>
          <a:xfrm>
            <a:off x="429369" y="178904"/>
            <a:ext cx="8263890" cy="1075811"/>
          </a:xfrm>
        </p:spPr>
        <p:txBody>
          <a:bodyPr anchor="b">
            <a:normAutofit/>
          </a:bodyPr>
          <a:lstStyle/>
          <a:p>
            <a:r>
              <a:rPr lang="en-US" sz="3600" dirty="0"/>
              <a:t>Theme One</a:t>
            </a:r>
          </a:p>
        </p:txBody>
      </p:sp>
      <p:sp>
        <p:nvSpPr>
          <p:cNvPr id="37" name="sketchy line">
            <a:extLst>
              <a:ext uri="{FF2B5EF4-FFF2-40B4-BE49-F238E27FC236}">
                <a16:creationId xmlns:a16="http://schemas.microsoft.com/office/drawing/2014/main" id="{EC3B3B75-9542-97AA-F242-CEA7CD693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pregnant person in a red circle with hands&#10;&#10;Description automatically generated">
            <a:extLst>
              <a:ext uri="{FF2B5EF4-FFF2-40B4-BE49-F238E27FC236}">
                <a16:creationId xmlns:a16="http://schemas.microsoft.com/office/drawing/2014/main" id="{D9334F66-DA5F-22E7-0C5A-3F0EC4947CC3}"/>
              </a:ext>
            </a:extLst>
          </p:cNvPr>
          <p:cNvPicPr>
            <a:picLocks noChangeAspect="1"/>
          </p:cNvPicPr>
          <p:nvPr/>
        </p:nvPicPr>
        <p:blipFill>
          <a:blip r:embed="rId3"/>
          <a:stretch>
            <a:fillRect/>
          </a:stretch>
        </p:blipFill>
        <p:spPr>
          <a:xfrm>
            <a:off x="7527628" y="-733"/>
            <a:ext cx="1444479" cy="1394474"/>
          </a:xfrm>
          <a:prstGeom prst="rect">
            <a:avLst/>
          </a:prstGeom>
        </p:spPr>
      </p:pic>
      <p:pic>
        <p:nvPicPr>
          <p:cNvPr id="6" name="Picture 5" descr="A red and black logo">
            <a:extLst>
              <a:ext uri="{FF2B5EF4-FFF2-40B4-BE49-F238E27FC236}">
                <a16:creationId xmlns:a16="http://schemas.microsoft.com/office/drawing/2014/main" id="{CD63CB09-4355-6020-D518-EDD6F0AB88C0}"/>
              </a:ext>
            </a:extLst>
          </p:cNvPr>
          <p:cNvPicPr>
            <a:picLocks noChangeAspect="1"/>
          </p:cNvPicPr>
          <p:nvPr/>
        </p:nvPicPr>
        <p:blipFill>
          <a:blip r:embed="rId4"/>
          <a:stretch>
            <a:fillRect/>
          </a:stretch>
        </p:blipFill>
        <p:spPr>
          <a:xfrm>
            <a:off x="223932" y="3763656"/>
            <a:ext cx="2095522" cy="2095522"/>
          </a:xfrm>
          <a:prstGeom prst="rect">
            <a:avLst/>
          </a:prstGeom>
        </p:spPr>
      </p:pic>
      <p:sp>
        <p:nvSpPr>
          <p:cNvPr id="4" name="Content Placeholder 3">
            <a:extLst>
              <a:ext uri="{FF2B5EF4-FFF2-40B4-BE49-F238E27FC236}">
                <a16:creationId xmlns:a16="http://schemas.microsoft.com/office/drawing/2014/main" id="{219E012C-A630-5567-3E2E-392791A029EA}"/>
              </a:ext>
            </a:extLst>
          </p:cNvPr>
          <p:cNvSpPr>
            <a:spLocks noGrp="1"/>
          </p:cNvSpPr>
          <p:nvPr>
            <p:ph idx="1"/>
          </p:nvPr>
        </p:nvSpPr>
        <p:spPr>
          <a:xfrm>
            <a:off x="456057" y="1518586"/>
            <a:ext cx="8229600" cy="4525963"/>
          </a:xfrm>
        </p:spPr>
        <p:txBody>
          <a:bodyPr/>
          <a:lstStyle/>
          <a:p>
            <a:pPr marL="0" indent="0">
              <a:buNone/>
            </a:pPr>
            <a:r>
              <a:rPr lang="en-US" sz="3200" dirty="0"/>
              <a:t>Importance of resiliency strategies</a:t>
            </a:r>
          </a:p>
          <a:p>
            <a:r>
              <a:rPr lang="en-US" dirty="0"/>
              <a:t>Strong sense of pride in their work</a:t>
            </a:r>
          </a:p>
          <a:p>
            <a:r>
              <a:rPr lang="en-US" sz="3200" dirty="0"/>
              <a:t>Support of their </a:t>
            </a:r>
            <a:r>
              <a:rPr lang="en-US" dirty="0"/>
              <a:t>team</a:t>
            </a:r>
          </a:p>
          <a:p>
            <a:r>
              <a:rPr lang="en-US" sz="3200" dirty="0"/>
              <a:t>A deep commitment to their community</a:t>
            </a:r>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206640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EF5581-80FE-CAD8-1B54-851DFD0E4F11}"/>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48746DD-5D81-C8F8-C9B9-D447CB4FF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65001-D8C8-8BAA-0A29-A14B729E01F8}"/>
              </a:ext>
            </a:extLst>
          </p:cNvPr>
          <p:cNvSpPr>
            <a:spLocks noGrp="1"/>
          </p:cNvSpPr>
          <p:nvPr>
            <p:ph type="title"/>
          </p:nvPr>
        </p:nvSpPr>
        <p:spPr>
          <a:xfrm>
            <a:off x="-83794" y="199063"/>
            <a:ext cx="8263890" cy="1075811"/>
          </a:xfrm>
        </p:spPr>
        <p:txBody>
          <a:bodyPr anchor="b">
            <a:normAutofit/>
          </a:bodyPr>
          <a:lstStyle/>
          <a:p>
            <a:r>
              <a:rPr lang="en-US" sz="3600" dirty="0"/>
              <a:t>Theme Two</a:t>
            </a:r>
          </a:p>
        </p:txBody>
      </p:sp>
      <p:sp>
        <p:nvSpPr>
          <p:cNvPr id="37" name="sketchy line">
            <a:extLst>
              <a:ext uri="{FF2B5EF4-FFF2-40B4-BE49-F238E27FC236}">
                <a16:creationId xmlns:a16="http://schemas.microsoft.com/office/drawing/2014/main" id="{EC3B3B75-9542-97AA-F242-CEA7CD693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pregnant person in a red circle with hands&#10;&#10;Description automatically generated">
            <a:extLst>
              <a:ext uri="{FF2B5EF4-FFF2-40B4-BE49-F238E27FC236}">
                <a16:creationId xmlns:a16="http://schemas.microsoft.com/office/drawing/2014/main" id="{D9334F66-DA5F-22E7-0C5A-3F0EC4947CC3}"/>
              </a:ext>
            </a:extLst>
          </p:cNvPr>
          <p:cNvPicPr>
            <a:picLocks noChangeAspect="1"/>
          </p:cNvPicPr>
          <p:nvPr/>
        </p:nvPicPr>
        <p:blipFill>
          <a:blip r:embed="rId3"/>
          <a:stretch>
            <a:fillRect/>
          </a:stretch>
        </p:blipFill>
        <p:spPr>
          <a:xfrm>
            <a:off x="7527628" y="-733"/>
            <a:ext cx="1444479" cy="1394474"/>
          </a:xfrm>
          <a:prstGeom prst="rect">
            <a:avLst/>
          </a:prstGeom>
        </p:spPr>
      </p:pic>
      <p:pic>
        <p:nvPicPr>
          <p:cNvPr id="6" name="Picture 5" descr="A red and black logo">
            <a:extLst>
              <a:ext uri="{FF2B5EF4-FFF2-40B4-BE49-F238E27FC236}">
                <a16:creationId xmlns:a16="http://schemas.microsoft.com/office/drawing/2014/main" id="{CD63CB09-4355-6020-D518-EDD6F0AB88C0}"/>
              </a:ext>
            </a:extLst>
          </p:cNvPr>
          <p:cNvPicPr>
            <a:picLocks noChangeAspect="1"/>
          </p:cNvPicPr>
          <p:nvPr/>
        </p:nvPicPr>
        <p:blipFill>
          <a:blip r:embed="rId4"/>
          <a:stretch>
            <a:fillRect/>
          </a:stretch>
        </p:blipFill>
        <p:spPr>
          <a:xfrm>
            <a:off x="223932" y="3763656"/>
            <a:ext cx="2095522" cy="2095522"/>
          </a:xfrm>
          <a:prstGeom prst="rect">
            <a:avLst/>
          </a:prstGeom>
        </p:spPr>
      </p:pic>
      <p:sp>
        <p:nvSpPr>
          <p:cNvPr id="4" name="Content Placeholder 3">
            <a:extLst>
              <a:ext uri="{FF2B5EF4-FFF2-40B4-BE49-F238E27FC236}">
                <a16:creationId xmlns:a16="http://schemas.microsoft.com/office/drawing/2014/main" id="{219E012C-A630-5567-3E2E-392791A029EA}"/>
              </a:ext>
            </a:extLst>
          </p:cNvPr>
          <p:cNvSpPr>
            <a:spLocks noGrp="1"/>
          </p:cNvSpPr>
          <p:nvPr>
            <p:ph idx="1"/>
          </p:nvPr>
        </p:nvSpPr>
        <p:spPr>
          <a:xfrm>
            <a:off x="456057" y="1433619"/>
            <a:ext cx="8229600" cy="4525963"/>
          </a:xfrm>
        </p:spPr>
        <p:txBody>
          <a:bodyPr/>
          <a:lstStyle/>
          <a:p>
            <a:pPr marL="0" indent="0">
              <a:buNone/>
            </a:pPr>
            <a:r>
              <a:rPr lang="en-US" sz="3200" dirty="0"/>
              <a:t>Concerns about clinical management</a:t>
            </a:r>
          </a:p>
          <a:p>
            <a:r>
              <a:rPr lang="en-US" sz="2800" dirty="0"/>
              <a:t>Frequency of birthing patients with SUD is low</a:t>
            </a:r>
          </a:p>
          <a:p>
            <a:r>
              <a:rPr lang="en-US" sz="2800" dirty="0"/>
              <a:t>Greatest concern around baby’s safety</a:t>
            </a:r>
          </a:p>
          <a:p>
            <a:r>
              <a:rPr lang="en-US" sz="2800" dirty="0"/>
              <a:t>Pain management during labor and postpartum</a:t>
            </a:r>
          </a:p>
          <a:p>
            <a:r>
              <a:rPr lang="en-US" sz="2800" dirty="0"/>
              <a:t>Confusion around testing and clinical protocols</a:t>
            </a:r>
          </a:p>
          <a:p>
            <a:pPr marL="0" indent="0">
              <a:buNone/>
            </a:pPr>
            <a:endParaRPr lang="en-US" dirty="0"/>
          </a:p>
        </p:txBody>
      </p:sp>
    </p:spTree>
    <p:extLst>
      <p:ext uri="{BB962C8B-B14F-4D97-AF65-F5344CB8AC3E}">
        <p14:creationId xmlns:p14="http://schemas.microsoft.com/office/powerpoint/2010/main" val="211887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EF5581-80FE-CAD8-1B54-851DFD0E4F11}"/>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48746DD-5D81-C8F8-C9B9-D447CB4FF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65001-D8C8-8BAA-0A29-A14B729E01F8}"/>
              </a:ext>
            </a:extLst>
          </p:cNvPr>
          <p:cNvSpPr>
            <a:spLocks noGrp="1"/>
          </p:cNvSpPr>
          <p:nvPr>
            <p:ph type="title"/>
          </p:nvPr>
        </p:nvSpPr>
        <p:spPr>
          <a:xfrm>
            <a:off x="-83794" y="199063"/>
            <a:ext cx="8263890" cy="1075811"/>
          </a:xfrm>
        </p:spPr>
        <p:txBody>
          <a:bodyPr anchor="b">
            <a:normAutofit/>
          </a:bodyPr>
          <a:lstStyle/>
          <a:p>
            <a:r>
              <a:rPr lang="en-US" sz="3600" dirty="0"/>
              <a:t>Theme Three</a:t>
            </a:r>
          </a:p>
        </p:txBody>
      </p:sp>
      <p:sp>
        <p:nvSpPr>
          <p:cNvPr id="37" name="sketchy line">
            <a:extLst>
              <a:ext uri="{FF2B5EF4-FFF2-40B4-BE49-F238E27FC236}">
                <a16:creationId xmlns:a16="http://schemas.microsoft.com/office/drawing/2014/main" id="{EC3B3B75-9542-97AA-F242-CEA7CD693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pregnant person in a red circle with hands&#10;&#10;Description automatically generated">
            <a:extLst>
              <a:ext uri="{FF2B5EF4-FFF2-40B4-BE49-F238E27FC236}">
                <a16:creationId xmlns:a16="http://schemas.microsoft.com/office/drawing/2014/main" id="{D9334F66-DA5F-22E7-0C5A-3F0EC4947CC3}"/>
              </a:ext>
            </a:extLst>
          </p:cNvPr>
          <p:cNvPicPr>
            <a:picLocks noChangeAspect="1"/>
          </p:cNvPicPr>
          <p:nvPr/>
        </p:nvPicPr>
        <p:blipFill>
          <a:blip r:embed="rId3"/>
          <a:stretch>
            <a:fillRect/>
          </a:stretch>
        </p:blipFill>
        <p:spPr>
          <a:xfrm>
            <a:off x="7527628" y="-733"/>
            <a:ext cx="1444479" cy="1394474"/>
          </a:xfrm>
          <a:prstGeom prst="rect">
            <a:avLst/>
          </a:prstGeom>
        </p:spPr>
      </p:pic>
      <p:pic>
        <p:nvPicPr>
          <p:cNvPr id="6" name="Picture 5" descr="A red and black logo">
            <a:extLst>
              <a:ext uri="{FF2B5EF4-FFF2-40B4-BE49-F238E27FC236}">
                <a16:creationId xmlns:a16="http://schemas.microsoft.com/office/drawing/2014/main" id="{CD63CB09-4355-6020-D518-EDD6F0AB88C0}"/>
              </a:ext>
            </a:extLst>
          </p:cNvPr>
          <p:cNvPicPr>
            <a:picLocks noChangeAspect="1"/>
          </p:cNvPicPr>
          <p:nvPr/>
        </p:nvPicPr>
        <p:blipFill>
          <a:blip r:embed="rId4"/>
          <a:stretch>
            <a:fillRect/>
          </a:stretch>
        </p:blipFill>
        <p:spPr>
          <a:xfrm>
            <a:off x="223932" y="3763656"/>
            <a:ext cx="2095522" cy="2095522"/>
          </a:xfrm>
          <a:prstGeom prst="rect">
            <a:avLst/>
          </a:prstGeom>
        </p:spPr>
      </p:pic>
      <p:sp>
        <p:nvSpPr>
          <p:cNvPr id="4" name="Content Placeholder 3">
            <a:extLst>
              <a:ext uri="{FF2B5EF4-FFF2-40B4-BE49-F238E27FC236}">
                <a16:creationId xmlns:a16="http://schemas.microsoft.com/office/drawing/2014/main" id="{219E012C-A630-5567-3E2E-392791A029EA}"/>
              </a:ext>
            </a:extLst>
          </p:cNvPr>
          <p:cNvSpPr>
            <a:spLocks noGrp="1"/>
          </p:cNvSpPr>
          <p:nvPr>
            <p:ph idx="1"/>
          </p:nvPr>
        </p:nvSpPr>
        <p:spPr>
          <a:xfrm>
            <a:off x="456057" y="1433619"/>
            <a:ext cx="8229600" cy="4525963"/>
          </a:xfrm>
        </p:spPr>
        <p:txBody>
          <a:bodyPr/>
          <a:lstStyle/>
          <a:p>
            <a:pPr marL="0" indent="0">
              <a:buNone/>
            </a:pPr>
            <a:r>
              <a:rPr lang="en-US" sz="3200" dirty="0"/>
              <a:t>Lack of resources</a:t>
            </a:r>
          </a:p>
          <a:p>
            <a:pPr marL="0" indent="0">
              <a:buNone/>
            </a:pPr>
            <a:r>
              <a:rPr lang="en-US" sz="1800" i="1" dirty="0">
                <a:effectLst/>
              </a:rPr>
              <a:t>“There aren't any programs here</a:t>
            </a:r>
            <a:r>
              <a:rPr lang="en-US" sz="1800" b="1" i="1" dirty="0">
                <a:effectLst/>
              </a:rPr>
              <a:t>;</a:t>
            </a:r>
            <a:r>
              <a:rPr lang="en-US" sz="1800" i="1" dirty="0">
                <a:effectLst/>
              </a:rPr>
              <a:t> there aren't any places for them to go for help. So if this mom does have a history of using, maybe she's not currently using, what is going to be her likelihood that when she goes home, the stress of that baby that she's </a:t>
            </a:r>
            <a:r>
              <a:rPr lang="en-US" sz="1800" i="1" dirty="0" err="1">
                <a:effectLst/>
              </a:rPr>
              <a:t>gonna</a:t>
            </a:r>
            <a:r>
              <a:rPr lang="en-US" sz="1800" i="1" dirty="0">
                <a:effectLst/>
              </a:rPr>
              <a:t> start using again, and what resources do we have to give her? We have none, other than the social worker, and I have no idea what resources they have. But as far as I'm aware, I don't know of anything in our community of a support system for them, or anything other than trying to get them to go to counseling.”</a:t>
            </a:r>
            <a:endParaRPr lang="en-US" sz="1800" dirty="0">
              <a:effectLst/>
            </a:endParaRPr>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3322035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5052</TotalTime>
  <Words>2664</Words>
  <Application>Microsoft Office PowerPoint</Application>
  <PresentationFormat>On-screen Show (16:9)</PresentationFormat>
  <Paragraphs>157</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Century Gothic</vt:lpstr>
      <vt:lpstr>Open Sans</vt:lpstr>
      <vt:lpstr>Sofia Pro</vt:lpstr>
      <vt:lpstr>Times New Roman</vt:lpstr>
      <vt:lpstr>Office Theme</vt:lpstr>
      <vt:lpstr>Caring for Individuals with Substance Use Disorder during Childbirth: Experiences of Rural Healthcare Providers</vt:lpstr>
      <vt:lpstr>The ELEVATE Center</vt:lpstr>
      <vt:lpstr>ELEVATE’s Commitment to DEI</vt:lpstr>
      <vt:lpstr>Overview of Project INSPIRE</vt:lpstr>
      <vt:lpstr>Methods</vt:lpstr>
      <vt:lpstr>Results</vt:lpstr>
      <vt:lpstr>Theme One</vt:lpstr>
      <vt:lpstr>Theme Two</vt:lpstr>
      <vt:lpstr>Theme Three</vt:lpstr>
      <vt:lpstr>Theme Four</vt:lpstr>
      <vt:lpstr>Theme Five</vt:lpstr>
      <vt:lpstr>Positive Experiences Shared by Providers</vt:lpstr>
      <vt:lpstr>Difficult Experiences Shared by Providers</vt:lpstr>
      <vt:lpstr>Unexpected Findings</vt:lpstr>
      <vt:lpstr>Next Steps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Individuals with Substance Use Disorder during Childbirth: Experiences of Rural Healthcare Providers</dc:title>
  <dc:subject/>
  <dc:creator/>
  <cp:keywords/>
  <dc:description>generated using python-pptx</dc:description>
  <cp:lastModifiedBy>Assumpta Nantume</cp:lastModifiedBy>
  <cp:revision>117</cp:revision>
  <cp:lastPrinted>2024-11-14T18:15:15Z</cp:lastPrinted>
  <dcterms:created xsi:type="dcterms:W3CDTF">2013-01-27T09:14:16Z</dcterms:created>
  <dcterms:modified xsi:type="dcterms:W3CDTF">2024-11-16T18:23:28Z</dcterms:modified>
  <cp:category/>
</cp:coreProperties>
</file>