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75" r:id="rId4"/>
    <p:sldId id="305" r:id="rId5"/>
    <p:sldId id="276" r:id="rId6"/>
    <p:sldId id="279" r:id="rId7"/>
    <p:sldId id="298" r:id="rId8"/>
    <p:sldId id="1109" r:id="rId9"/>
    <p:sldId id="299" r:id="rId10"/>
    <p:sldId id="263" r:id="rId11"/>
    <p:sldId id="310" r:id="rId12"/>
    <p:sldId id="309" r:id="rId13"/>
    <p:sldId id="1104" r:id="rId14"/>
    <p:sldId id="312" r:id="rId15"/>
    <p:sldId id="1086" r:id="rId16"/>
    <p:sldId id="1102" r:id="rId17"/>
    <p:sldId id="1103" r:id="rId18"/>
    <p:sldId id="304" r:id="rId19"/>
    <p:sldId id="300" r:id="rId20"/>
    <p:sldId id="267" r:id="rId21"/>
    <p:sldId id="1107" r:id="rId22"/>
    <p:sldId id="260" r:id="rId23"/>
    <p:sldId id="1106" r:id="rId24"/>
    <p:sldId id="268" r:id="rId25"/>
    <p:sldId id="269" r:id="rId26"/>
    <p:sldId id="308" r:id="rId27"/>
    <p:sldId id="1108" r:id="rId28"/>
    <p:sldId id="307" r:id="rId29"/>
    <p:sldId id="1105" r:id="rId30"/>
    <p:sldId id="302" r:id="rId31"/>
    <p:sldId id="272" r:id="rId32"/>
    <p:sldId id="27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ACA"/>
    <a:srgbClr val="D6D6D6"/>
    <a:srgbClr val="F47421"/>
    <a:srgbClr val="045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415"/>
  </p:normalViewPr>
  <p:slideViewPr>
    <p:cSldViewPr snapToGrid="0">
      <p:cViewPr varScale="1">
        <p:scale>
          <a:sx n="91" d="100"/>
          <a:sy n="91" d="100"/>
        </p:scale>
        <p:origin x="1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D224C-BD76-431C-A072-F71745B7AAD2}"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49C32CE0-B9C5-407F-9219-BCCFF1E8DC32}">
      <dgm:prSet custT="1"/>
      <dgm:spPr/>
      <dgm:t>
        <a:bodyPr/>
        <a:lstStyle/>
        <a:p>
          <a:r>
            <a:rPr lang="en-US" sz="2800" dirty="0"/>
            <a:t>Describe</a:t>
          </a:r>
        </a:p>
      </dgm:t>
    </dgm:pt>
    <dgm:pt modelId="{94DF139F-7B63-4D2E-B70D-A1914443D1AE}" type="parTrans" cxnId="{54ADC2A1-86EB-4051-B871-C7545408E3F3}">
      <dgm:prSet/>
      <dgm:spPr/>
      <dgm:t>
        <a:bodyPr/>
        <a:lstStyle/>
        <a:p>
          <a:endParaRPr lang="en-US" sz="2000"/>
        </a:p>
      </dgm:t>
    </dgm:pt>
    <dgm:pt modelId="{0C5DB8B5-79DE-4F94-93B3-E4E92C0F6ECE}" type="sibTrans" cxnId="{54ADC2A1-86EB-4051-B871-C7545408E3F3}">
      <dgm:prSet/>
      <dgm:spPr/>
      <dgm:t>
        <a:bodyPr/>
        <a:lstStyle/>
        <a:p>
          <a:endParaRPr lang="en-US" sz="2000"/>
        </a:p>
      </dgm:t>
    </dgm:pt>
    <dgm:pt modelId="{2CA2DBC1-F37E-49FF-A42A-08681125B9AD}">
      <dgm:prSet custT="1"/>
      <dgm:spPr/>
      <dgm:t>
        <a:bodyPr/>
        <a:lstStyle/>
        <a:p>
          <a:r>
            <a:rPr lang="en-US" sz="2800" dirty="0"/>
            <a:t>how to prescribe buprenorphine in hospitalized patients</a:t>
          </a:r>
        </a:p>
      </dgm:t>
    </dgm:pt>
    <dgm:pt modelId="{91185BEB-A63C-4296-A321-E9BEBCA30D68}" type="parTrans" cxnId="{F17F491C-DF5E-45C8-8B94-50D9FD353387}">
      <dgm:prSet/>
      <dgm:spPr/>
      <dgm:t>
        <a:bodyPr/>
        <a:lstStyle/>
        <a:p>
          <a:endParaRPr lang="en-US" sz="2000"/>
        </a:p>
      </dgm:t>
    </dgm:pt>
    <dgm:pt modelId="{03D37692-268C-4E92-AD7D-2D5B8BCFEE14}" type="sibTrans" cxnId="{F17F491C-DF5E-45C8-8B94-50D9FD353387}">
      <dgm:prSet/>
      <dgm:spPr/>
      <dgm:t>
        <a:bodyPr/>
        <a:lstStyle/>
        <a:p>
          <a:endParaRPr lang="en-US" sz="2000"/>
        </a:p>
      </dgm:t>
    </dgm:pt>
    <dgm:pt modelId="{2C7AB0AB-FB7B-4B96-88DD-C2B5FD5EE70F}">
      <dgm:prSet custT="1"/>
      <dgm:spPr/>
      <dgm:t>
        <a:bodyPr/>
        <a:lstStyle/>
        <a:p>
          <a:r>
            <a:rPr lang="en-US" sz="2800" dirty="0"/>
            <a:t>Describe</a:t>
          </a:r>
        </a:p>
      </dgm:t>
    </dgm:pt>
    <dgm:pt modelId="{2B4D2C54-B294-4E95-B634-EF290434758B}" type="parTrans" cxnId="{54694E72-6C40-4FCF-B284-E8B4D530022B}">
      <dgm:prSet/>
      <dgm:spPr/>
      <dgm:t>
        <a:bodyPr/>
        <a:lstStyle/>
        <a:p>
          <a:endParaRPr lang="en-US" sz="2000"/>
        </a:p>
      </dgm:t>
    </dgm:pt>
    <dgm:pt modelId="{F9A60323-CFCF-4E95-8981-86064F1A89FB}" type="sibTrans" cxnId="{54694E72-6C40-4FCF-B284-E8B4D530022B}">
      <dgm:prSet/>
      <dgm:spPr/>
      <dgm:t>
        <a:bodyPr/>
        <a:lstStyle/>
        <a:p>
          <a:endParaRPr lang="en-US" sz="2000"/>
        </a:p>
      </dgm:t>
    </dgm:pt>
    <dgm:pt modelId="{2F4D03D2-AB2E-4C80-93DD-25E3CE7D6DDF}">
      <dgm:prSet custT="1"/>
      <dgm:spPr/>
      <dgm:t>
        <a:bodyPr/>
        <a:lstStyle/>
        <a:p>
          <a:r>
            <a:rPr lang="en-US" sz="2800" dirty="0"/>
            <a:t>how to prescribe buprenorphine in clinic</a:t>
          </a:r>
        </a:p>
      </dgm:t>
    </dgm:pt>
    <dgm:pt modelId="{4BBBB770-81F2-467F-94AC-816339EF4B0E}" type="parTrans" cxnId="{08604CD4-8468-4895-809D-41C2FBC30F86}">
      <dgm:prSet/>
      <dgm:spPr/>
      <dgm:t>
        <a:bodyPr/>
        <a:lstStyle/>
        <a:p>
          <a:endParaRPr lang="en-US" sz="2000"/>
        </a:p>
      </dgm:t>
    </dgm:pt>
    <dgm:pt modelId="{C93A96BC-A42D-4D7F-92A0-608C53AEF012}" type="sibTrans" cxnId="{08604CD4-8468-4895-809D-41C2FBC30F86}">
      <dgm:prSet/>
      <dgm:spPr/>
      <dgm:t>
        <a:bodyPr/>
        <a:lstStyle/>
        <a:p>
          <a:endParaRPr lang="en-US" sz="2000"/>
        </a:p>
      </dgm:t>
    </dgm:pt>
    <dgm:pt modelId="{F90A1024-373B-476C-8E50-AFA29D4A12E4}">
      <dgm:prSet custT="1"/>
      <dgm:spPr/>
      <dgm:t>
        <a:bodyPr/>
        <a:lstStyle/>
        <a:p>
          <a:r>
            <a:rPr lang="en-US" sz="2800" dirty="0"/>
            <a:t>Compare and contrast</a:t>
          </a:r>
        </a:p>
      </dgm:t>
    </dgm:pt>
    <dgm:pt modelId="{26AB29B9-C5F0-4E2C-9090-C8A48518B007}" type="parTrans" cxnId="{518E057A-4AF4-4F72-B72A-F346E0A3DC6E}">
      <dgm:prSet/>
      <dgm:spPr/>
      <dgm:t>
        <a:bodyPr/>
        <a:lstStyle/>
        <a:p>
          <a:endParaRPr lang="en-US" sz="2000"/>
        </a:p>
      </dgm:t>
    </dgm:pt>
    <dgm:pt modelId="{239EA98E-EDD6-4073-BCC9-99359DCDB4C0}" type="sibTrans" cxnId="{518E057A-4AF4-4F72-B72A-F346E0A3DC6E}">
      <dgm:prSet/>
      <dgm:spPr/>
      <dgm:t>
        <a:bodyPr/>
        <a:lstStyle/>
        <a:p>
          <a:endParaRPr lang="en-US" sz="2000"/>
        </a:p>
      </dgm:t>
    </dgm:pt>
    <dgm:pt modelId="{464CD46A-B11F-44FF-9DF7-4CC463150EA7}">
      <dgm:prSet custT="1"/>
      <dgm:spPr/>
      <dgm:t>
        <a:bodyPr/>
        <a:lstStyle/>
        <a:p>
          <a:r>
            <a:rPr lang="en-US" sz="2800" dirty="0"/>
            <a:t>indications for low dose buprenorphine</a:t>
          </a:r>
        </a:p>
      </dgm:t>
    </dgm:pt>
    <dgm:pt modelId="{42D72972-A6B2-4AE5-8FFC-E2C0F198F336}" type="parTrans" cxnId="{2C5D52DC-5D1D-498B-BB04-DB38D3DD10BF}">
      <dgm:prSet/>
      <dgm:spPr/>
      <dgm:t>
        <a:bodyPr/>
        <a:lstStyle/>
        <a:p>
          <a:endParaRPr lang="en-US" sz="2000"/>
        </a:p>
      </dgm:t>
    </dgm:pt>
    <dgm:pt modelId="{E473D6F6-8395-4A69-8B8D-C90FB7786194}" type="sibTrans" cxnId="{2C5D52DC-5D1D-498B-BB04-DB38D3DD10BF}">
      <dgm:prSet/>
      <dgm:spPr/>
      <dgm:t>
        <a:bodyPr/>
        <a:lstStyle/>
        <a:p>
          <a:endParaRPr lang="en-US" sz="2000"/>
        </a:p>
      </dgm:t>
    </dgm:pt>
    <dgm:pt modelId="{93A419E6-187A-0A4B-AD06-C9A5630B2E22}">
      <dgm:prSet custT="1"/>
      <dgm:spPr/>
      <dgm:t>
        <a:bodyPr/>
        <a:lstStyle/>
        <a:p>
          <a:r>
            <a:rPr lang="en-US" sz="2800" dirty="0"/>
            <a:t>Recognize</a:t>
          </a:r>
        </a:p>
      </dgm:t>
    </dgm:pt>
    <dgm:pt modelId="{C707D13F-2C3A-7A40-AF8D-CA1206726E6B}" type="parTrans" cxnId="{D3E95F11-CEB0-144E-8B97-8BEEACDA9221}">
      <dgm:prSet/>
      <dgm:spPr/>
      <dgm:t>
        <a:bodyPr/>
        <a:lstStyle/>
        <a:p>
          <a:endParaRPr lang="en-US"/>
        </a:p>
      </dgm:t>
    </dgm:pt>
    <dgm:pt modelId="{BDA1FBC3-E5E4-7B4C-8BC1-A2791E96128E}" type="sibTrans" cxnId="{D3E95F11-CEB0-144E-8B97-8BEEACDA9221}">
      <dgm:prSet/>
      <dgm:spPr/>
      <dgm:t>
        <a:bodyPr/>
        <a:lstStyle/>
        <a:p>
          <a:endParaRPr lang="en-US"/>
        </a:p>
      </dgm:t>
    </dgm:pt>
    <dgm:pt modelId="{0F4CAE4E-7555-0847-A1A9-67B98E843201}">
      <dgm:prSet custT="1"/>
      <dgm:spPr/>
      <dgm:t>
        <a:bodyPr/>
        <a:lstStyle/>
        <a:p>
          <a:r>
            <a:rPr lang="en-US" sz="2800" dirty="0"/>
            <a:t>low dose vs. traditional buprenorphine</a:t>
          </a:r>
        </a:p>
      </dgm:t>
    </dgm:pt>
    <dgm:pt modelId="{0A0E1209-90E2-BA40-A27A-8F6F7EAEA14C}" type="parTrans" cxnId="{EDD039EC-127F-7744-BA4F-86225A9DCA91}">
      <dgm:prSet/>
      <dgm:spPr/>
      <dgm:t>
        <a:bodyPr/>
        <a:lstStyle/>
        <a:p>
          <a:endParaRPr lang="en-US"/>
        </a:p>
      </dgm:t>
    </dgm:pt>
    <dgm:pt modelId="{8F0EDA6B-3355-BE44-BF2E-0B3C269DAD77}" type="sibTrans" cxnId="{EDD039EC-127F-7744-BA4F-86225A9DCA91}">
      <dgm:prSet/>
      <dgm:spPr/>
      <dgm:t>
        <a:bodyPr/>
        <a:lstStyle/>
        <a:p>
          <a:endParaRPr lang="en-US"/>
        </a:p>
      </dgm:t>
    </dgm:pt>
    <dgm:pt modelId="{1EE9909E-1DAD-514A-B14D-7C897FF61320}" type="pres">
      <dgm:prSet presAssocID="{BE2D224C-BD76-431C-A072-F71745B7AAD2}" presName="Name0" presStyleCnt="0">
        <dgm:presLayoutVars>
          <dgm:dir/>
          <dgm:animLvl val="lvl"/>
          <dgm:resizeHandles val="exact"/>
        </dgm:presLayoutVars>
      </dgm:prSet>
      <dgm:spPr/>
    </dgm:pt>
    <dgm:pt modelId="{6070932A-A165-D342-AE0B-0D417C42D458}" type="pres">
      <dgm:prSet presAssocID="{49C32CE0-B9C5-407F-9219-BCCFF1E8DC32}" presName="linNode" presStyleCnt="0"/>
      <dgm:spPr/>
    </dgm:pt>
    <dgm:pt modelId="{867989F0-4EC8-5D4D-AD1E-F3BC946FD3AC}" type="pres">
      <dgm:prSet presAssocID="{49C32CE0-B9C5-407F-9219-BCCFF1E8DC32}" presName="parentText" presStyleLbl="alignNode1" presStyleIdx="0" presStyleCnt="4" custScaleX="113958">
        <dgm:presLayoutVars>
          <dgm:chMax val="1"/>
          <dgm:bulletEnabled/>
        </dgm:presLayoutVars>
      </dgm:prSet>
      <dgm:spPr/>
    </dgm:pt>
    <dgm:pt modelId="{6C54952A-D814-4E43-9F7B-701A820C9F32}" type="pres">
      <dgm:prSet presAssocID="{49C32CE0-B9C5-407F-9219-BCCFF1E8DC32}" presName="descendantText" presStyleLbl="alignAccFollowNode1" presStyleIdx="0" presStyleCnt="4">
        <dgm:presLayoutVars>
          <dgm:bulletEnabled/>
        </dgm:presLayoutVars>
      </dgm:prSet>
      <dgm:spPr/>
    </dgm:pt>
    <dgm:pt modelId="{6F7297B7-43C7-B043-9F93-22424BE19106}" type="pres">
      <dgm:prSet presAssocID="{0C5DB8B5-79DE-4F94-93B3-E4E92C0F6ECE}" presName="sp" presStyleCnt="0"/>
      <dgm:spPr/>
    </dgm:pt>
    <dgm:pt modelId="{FDF4EC59-EC8F-8646-8671-271C797271D1}" type="pres">
      <dgm:prSet presAssocID="{2C7AB0AB-FB7B-4B96-88DD-C2B5FD5EE70F}" presName="linNode" presStyleCnt="0"/>
      <dgm:spPr/>
    </dgm:pt>
    <dgm:pt modelId="{CA8EE374-8637-B344-A85D-23CFE9765D3E}" type="pres">
      <dgm:prSet presAssocID="{2C7AB0AB-FB7B-4B96-88DD-C2B5FD5EE70F}" presName="parentText" presStyleLbl="alignNode1" presStyleIdx="1" presStyleCnt="4" custScaleX="113958">
        <dgm:presLayoutVars>
          <dgm:chMax val="1"/>
          <dgm:bulletEnabled/>
        </dgm:presLayoutVars>
      </dgm:prSet>
      <dgm:spPr/>
    </dgm:pt>
    <dgm:pt modelId="{A3FD64E1-906C-C544-84E9-C9AB2705BF9D}" type="pres">
      <dgm:prSet presAssocID="{2C7AB0AB-FB7B-4B96-88DD-C2B5FD5EE70F}" presName="descendantText" presStyleLbl="alignAccFollowNode1" presStyleIdx="1" presStyleCnt="4">
        <dgm:presLayoutVars>
          <dgm:bulletEnabled/>
        </dgm:presLayoutVars>
      </dgm:prSet>
      <dgm:spPr/>
    </dgm:pt>
    <dgm:pt modelId="{4397119D-5441-B240-9B2A-D81E527C9DBE}" type="pres">
      <dgm:prSet presAssocID="{F9A60323-CFCF-4E95-8981-86064F1A89FB}" presName="sp" presStyleCnt="0"/>
      <dgm:spPr/>
    </dgm:pt>
    <dgm:pt modelId="{FD945AC5-ECF9-7F48-8074-79B423EEF519}" type="pres">
      <dgm:prSet presAssocID="{F90A1024-373B-476C-8E50-AFA29D4A12E4}" presName="linNode" presStyleCnt="0"/>
      <dgm:spPr/>
    </dgm:pt>
    <dgm:pt modelId="{D6507216-3F07-4445-BB4C-5BBA4F0D68D6}" type="pres">
      <dgm:prSet presAssocID="{F90A1024-373B-476C-8E50-AFA29D4A12E4}" presName="parentText" presStyleLbl="alignNode1" presStyleIdx="2" presStyleCnt="4" custScaleX="113958">
        <dgm:presLayoutVars>
          <dgm:chMax val="1"/>
          <dgm:bulletEnabled/>
        </dgm:presLayoutVars>
      </dgm:prSet>
      <dgm:spPr/>
    </dgm:pt>
    <dgm:pt modelId="{B12EF50F-C461-AA4C-B1C7-E2198F40EDAE}" type="pres">
      <dgm:prSet presAssocID="{F90A1024-373B-476C-8E50-AFA29D4A12E4}" presName="descendantText" presStyleLbl="alignAccFollowNode1" presStyleIdx="2" presStyleCnt="4">
        <dgm:presLayoutVars>
          <dgm:bulletEnabled/>
        </dgm:presLayoutVars>
      </dgm:prSet>
      <dgm:spPr/>
    </dgm:pt>
    <dgm:pt modelId="{D785704D-20B3-544A-88AF-306EEF5274FF}" type="pres">
      <dgm:prSet presAssocID="{239EA98E-EDD6-4073-BCC9-99359DCDB4C0}" presName="sp" presStyleCnt="0"/>
      <dgm:spPr/>
    </dgm:pt>
    <dgm:pt modelId="{E5F38A78-7502-4A44-A924-C7384A0570EC}" type="pres">
      <dgm:prSet presAssocID="{93A419E6-187A-0A4B-AD06-C9A5630B2E22}" presName="linNode" presStyleCnt="0"/>
      <dgm:spPr/>
    </dgm:pt>
    <dgm:pt modelId="{FEF76C13-CADE-354F-AF0F-A1F52830C8E2}" type="pres">
      <dgm:prSet presAssocID="{93A419E6-187A-0A4B-AD06-C9A5630B2E22}" presName="parentText" presStyleLbl="alignNode1" presStyleIdx="3" presStyleCnt="4" custScaleX="113458">
        <dgm:presLayoutVars>
          <dgm:chMax val="1"/>
          <dgm:bulletEnabled/>
        </dgm:presLayoutVars>
      </dgm:prSet>
      <dgm:spPr/>
    </dgm:pt>
    <dgm:pt modelId="{33B2BB25-FA44-C943-B165-C255EBAD3312}" type="pres">
      <dgm:prSet presAssocID="{93A419E6-187A-0A4B-AD06-C9A5630B2E22}" presName="descendantText" presStyleLbl="alignAccFollowNode1" presStyleIdx="3" presStyleCnt="4">
        <dgm:presLayoutVars>
          <dgm:bulletEnabled/>
        </dgm:presLayoutVars>
      </dgm:prSet>
      <dgm:spPr/>
    </dgm:pt>
  </dgm:ptLst>
  <dgm:cxnLst>
    <dgm:cxn modelId="{D3E95F11-CEB0-144E-8B97-8BEEACDA9221}" srcId="{BE2D224C-BD76-431C-A072-F71745B7AAD2}" destId="{93A419E6-187A-0A4B-AD06-C9A5630B2E22}" srcOrd="3" destOrd="0" parTransId="{C707D13F-2C3A-7A40-AF8D-CA1206726E6B}" sibTransId="{BDA1FBC3-E5E4-7B4C-8BC1-A2791E96128E}"/>
    <dgm:cxn modelId="{F17F491C-DF5E-45C8-8B94-50D9FD353387}" srcId="{49C32CE0-B9C5-407F-9219-BCCFF1E8DC32}" destId="{2CA2DBC1-F37E-49FF-A42A-08681125B9AD}" srcOrd="0" destOrd="0" parTransId="{91185BEB-A63C-4296-A321-E9BEBCA30D68}" sibTransId="{03D37692-268C-4E92-AD7D-2D5B8BCFEE14}"/>
    <dgm:cxn modelId="{5CD6022E-B2E0-D443-8A26-D0EF321CC2FE}" type="presOf" srcId="{BE2D224C-BD76-431C-A072-F71745B7AAD2}" destId="{1EE9909E-1DAD-514A-B14D-7C897FF61320}" srcOrd="0" destOrd="0" presId="urn:microsoft.com/office/officeart/2016/7/layout/VerticalSolidActionList"/>
    <dgm:cxn modelId="{D4EA292E-C393-9A41-B66C-8F96F591228B}" type="presOf" srcId="{F90A1024-373B-476C-8E50-AFA29D4A12E4}" destId="{D6507216-3F07-4445-BB4C-5BBA4F0D68D6}" srcOrd="0" destOrd="0" presId="urn:microsoft.com/office/officeart/2016/7/layout/VerticalSolidActionList"/>
    <dgm:cxn modelId="{54694E72-6C40-4FCF-B284-E8B4D530022B}" srcId="{BE2D224C-BD76-431C-A072-F71745B7AAD2}" destId="{2C7AB0AB-FB7B-4B96-88DD-C2B5FD5EE70F}" srcOrd="1" destOrd="0" parTransId="{2B4D2C54-B294-4E95-B634-EF290434758B}" sibTransId="{F9A60323-CFCF-4E95-8981-86064F1A89FB}"/>
    <dgm:cxn modelId="{518E057A-4AF4-4F72-B72A-F346E0A3DC6E}" srcId="{BE2D224C-BD76-431C-A072-F71745B7AAD2}" destId="{F90A1024-373B-476C-8E50-AFA29D4A12E4}" srcOrd="2" destOrd="0" parTransId="{26AB29B9-C5F0-4E2C-9090-C8A48518B007}" sibTransId="{239EA98E-EDD6-4073-BCC9-99359DCDB4C0}"/>
    <dgm:cxn modelId="{EA2C048C-3ECC-BA4F-B6F4-3244E7DD8410}" type="presOf" srcId="{49C32CE0-B9C5-407F-9219-BCCFF1E8DC32}" destId="{867989F0-4EC8-5D4D-AD1E-F3BC946FD3AC}" srcOrd="0" destOrd="0" presId="urn:microsoft.com/office/officeart/2016/7/layout/VerticalSolidActionList"/>
    <dgm:cxn modelId="{6BE3EF96-EEE7-DF42-A562-0AC5329C1300}" type="presOf" srcId="{464CD46A-B11F-44FF-9DF7-4CC463150EA7}" destId="{33B2BB25-FA44-C943-B165-C255EBAD3312}" srcOrd="0" destOrd="0" presId="urn:microsoft.com/office/officeart/2016/7/layout/VerticalSolidActionList"/>
    <dgm:cxn modelId="{54ADC2A1-86EB-4051-B871-C7545408E3F3}" srcId="{BE2D224C-BD76-431C-A072-F71745B7AAD2}" destId="{49C32CE0-B9C5-407F-9219-BCCFF1E8DC32}" srcOrd="0" destOrd="0" parTransId="{94DF139F-7B63-4D2E-B70D-A1914443D1AE}" sibTransId="{0C5DB8B5-79DE-4F94-93B3-E4E92C0F6ECE}"/>
    <dgm:cxn modelId="{F8C5C4BD-6944-B14A-8307-46F40A4ACCC6}" type="presOf" srcId="{2CA2DBC1-F37E-49FF-A42A-08681125B9AD}" destId="{6C54952A-D814-4E43-9F7B-701A820C9F32}" srcOrd="0" destOrd="0" presId="urn:microsoft.com/office/officeart/2016/7/layout/VerticalSolidActionList"/>
    <dgm:cxn modelId="{0B8758CE-B7DE-384D-A18E-9684982687DB}" type="presOf" srcId="{93A419E6-187A-0A4B-AD06-C9A5630B2E22}" destId="{FEF76C13-CADE-354F-AF0F-A1F52830C8E2}" srcOrd="0" destOrd="0" presId="urn:microsoft.com/office/officeart/2016/7/layout/VerticalSolidActionList"/>
    <dgm:cxn modelId="{08604CD4-8468-4895-809D-41C2FBC30F86}" srcId="{2C7AB0AB-FB7B-4B96-88DD-C2B5FD5EE70F}" destId="{2F4D03D2-AB2E-4C80-93DD-25E3CE7D6DDF}" srcOrd="0" destOrd="0" parTransId="{4BBBB770-81F2-467F-94AC-816339EF4B0E}" sibTransId="{C93A96BC-A42D-4D7F-92A0-608C53AEF012}"/>
    <dgm:cxn modelId="{DBCB84D9-B5DB-7143-8882-2CACDF6D077A}" type="presOf" srcId="{2C7AB0AB-FB7B-4B96-88DD-C2B5FD5EE70F}" destId="{CA8EE374-8637-B344-A85D-23CFE9765D3E}" srcOrd="0" destOrd="0" presId="urn:microsoft.com/office/officeart/2016/7/layout/VerticalSolidActionList"/>
    <dgm:cxn modelId="{2C5D52DC-5D1D-498B-BB04-DB38D3DD10BF}" srcId="{93A419E6-187A-0A4B-AD06-C9A5630B2E22}" destId="{464CD46A-B11F-44FF-9DF7-4CC463150EA7}" srcOrd="0" destOrd="0" parTransId="{42D72972-A6B2-4AE5-8FFC-E2C0F198F336}" sibTransId="{E473D6F6-8395-4A69-8B8D-C90FB7786194}"/>
    <dgm:cxn modelId="{A8A724E1-906E-7340-9B21-EEC167786ADE}" type="presOf" srcId="{0F4CAE4E-7555-0847-A1A9-67B98E843201}" destId="{B12EF50F-C461-AA4C-B1C7-E2198F40EDAE}" srcOrd="0" destOrd="0" presId="urn:microsoft.com/office/officeart/2016/7/layout/VerticalSolidActionList"/>
    <dgm:cxn modelId="{EDD039EC-127F-7744-BA4F-86225A9DCA91}" srcId="{F90A1024-373B-476C-8E50-AFA29D4A12E4}" destId="{0F4CAE4E-7555-0847-A1A9-67B98E843201}" srcOrd="0" destOrd="0" parTransId="{0A0E1209-90E2-BA40-A27A-8F6F7EAEA14C}" sibTransId="{8F0EDA6B-3355-BE44-BF2E-0B3C269DAD77}"/>
    <dgm:cxn modelId="{D1D2CCF5-E463-484D-86F7-75AF55FCE871}" type="presOf" srcId="{2F4D03D2-AB2E-4C80-93DD-25E3CE7D6DDF}" destId="{A3FD64E1-906C-C544-84E9-C9AB2705BF9D}" srcOrd="0" destOrd="0" presId="urn:microsoft.com/office/officeart/2016/7/layout/VerticalSolidActionList"/>
    <dgm:cxn modelId="{D54FAA04-C5CC-4541-9FD1-B5684304D1DC}" type="presParOf" srcId="{1EE9909E-1DAD-514A-B14D-7C897FF61320}" destId="{6070932A-A165-D342-AE0B-0D417C42D458}" srcOrd="0" destOrd="0" presId="urn:microsoft.com/office/officeart/2016/7/layout/VerticalSolidActionList"/>
    <dgm:cxn modelId="{6BA0E8C6-A8B6-F648-AE21-CDB18B11205E}" type="presParOf" srcId="{6070932A-A165-D342-AE0B-0D417C42D458}" destId="{867989F0-4EC8-5D4D-AD1E-F3BC946FD3AC}" srcOrd="0" destOrd="0" presId="urn:microsoft.com/office/officeart/2016/7/layout/VerticalSolidActionList"/>
    <dgm:cxn modelId="{641D6190-6A91-7E4B-ACF0-99E08B375695}" type="presParOf" srcId="{6070932A-A165-D342-AE0B-0D417C42D458}" destId="{6C54952A-D814-4E43-9F7B-701A820C9F32}" srcOrd="1" destOrd="0" presId="urn:microsoft.com/office/officeart/2016/7/layout/VerticalSolidActionList"/>
    <dgm:cxn modelId="{42A34560-6AA9-0341-923C-4653BB7DCAD2}" type="presParOf" srcId="{1EE9909E-1DAD-514A-B14D-7C897FF61320}" destId="{6F7297B7-43C7-B043-9F93-22424BE19106}" srcOrd="1" destOrd="0" presId="urn:microsoft.com/office/officeart/2016/7/layout/VerticalSolidActionList"/>
    <dgm:cxn modelId="{541C1A30-7D79-E844-8FB5-5B206DA3EF61}" type="presParOf" srcId="{1EE9909E-1DAD-514A-B14D-7C897FF61320}" destId="{FDF4EC59-EC8F-8646-8671-271C797271D1}" srcOrd="2" destOrd="0" presId="urn:microsoft.com/office/officeart/2016/7/layout/VerticalSolidActionList"/>
    <dgm:cxn modelId="{9DB2FA49-F96C-7D4F-B000-F8A965CF11B3}" type="presParOf" srcId="{FDF4EC59-EC8F-8646-8671-271C797271D1}" destId="{CA8EE374-8637-B344-A85D-23CFE9765D3E}" srcOrd="0" destOrd="0" presId="urn:microsoft.com/office/officeart/2016/7/layout/VerticalSolidActionList"/>
    <dgm:cxn modelId="{1910E071-9690-AB49-A1B2-BC7C6995C9F4}" type="presParOf" srcId="{FDF4EC59-EC8F-8646-8671-271C797271D1}" destId="{A3FD64E1-906C-C544-84E9-C9AB2705BF9D}" srcOrd="1" destOrd="0" presId="urn:microsoft.com/office/officeart/2016/7/layout/VerticalSolidActionList"/>
    <dgm:cxn modelId="{E4614EEE-9E61-5140-AF40-8A91B420BA97}" type="presParOf" srcId="{1EE9909E-1DAD-514A-B14D-7C897FF61320}" destId="{4397119D-5441-B240-9B2A-D81E527C9DBE}" srcOrd="3" destOrd="0" presId="urn:microsoft.com/office/officeart/2016/7/layout/VerticalSolidActionList"/>
    <dgm:cxn modelId="{0257BD67-1D0F-8E4A-9858-1B47B068A03A}" type="presParOf" srcId="{1EE9909E-1DAD-514A-B14D-7C897FF61320}" destId="{FD945AC5-ECF9-7F48-8074-79B423EEF519}" srcOrd="4" destOrd="0" presId="urn:microsoft.com/office/officeart/2016/7/layout/VerticalSolidActionList"/>
    <dgm:cxn modelId="{421ACA01-2274-B942-B647-4D6A6FEC1DD6}" type="presParOf" srcId="{FD945AC5-ECF9-7F48-8074-79B423EEF519}" destId="{D6507216-3F07-4445-BB4C-5BBA4F0D68D6}" srcOrd="0" destOrd="0" presId="urn:microsoft.com/office/officeart/2016/7/layout/VerticalSolidActionList"/>
    <dgm:cxn modelId="{F8BCA113-6893-5448-84B8-364458AE0919}" type="presParOf" srcId="{FD945AC5-ECF9-7F48-8074-79B423EEF519}" destId="{B12EF50F-C461-AA4C-B1C7-E2198F40EDAE}" srcOrd="1" destOrd="0" presId="urn:microsoft.com/office/officeart/2016/7/layout/VerticalSolidActionList"/>
    <dgm:cxn modelId="{FF426098-0C9E-6A43-A7A8-76060E929F45}" type="presParOf" srcId="{1EE9909E-1DAD-514A-B14D-7C897FF61320}" destId="{D785704D-20B3-544A-88AF-306EEF5274FF}" srcOrd="5" destOrd="0" presId="urn:microsoft.com/office/officeart/2016/7/layout/VerticalSolidActionList"/>
    <dgm:cxn modelId="{549B3240-B703-D14D-ABBD-05107A976D1C}" type="presParOf" srcId="{1EE9909E-1DAD-514A-B14D-7C897FF61320}" destId="{E5F38A78-7502-4A44-A924-C7384A0570EC}" srcOrd="6" destOrd="0" presId="urn:microsoft.com/office/officeart/2016/7/layout/VerticalSolidActionList"/>
    <dgm:cxn modelId="{57F64EC9-F14C-8442-9371-25A229AF10E0}" type="presParOf" srcId="{E5F38A78-7502-4A44-A924-C7384A0570EC}" destId="{FEF76C13-CADE-354F-AF0F-A1F52830C8E2}" srcOrd="0" destOrd="0" presId="urn:microsoft.com/office/officeart/2016/7/layout/VerticalSolidActionList"/>
    <dgm:cxn modelId="{F8C6061A-B024-384F-9414-16E0FF1F4712}" type="presParOf" srcId="{E5F38A78-7502-4A44-A924-C7384A0570EC}" destId="{33B2BB25-FA44-C943-B165-C255EBAD331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D54C9-4291-204C-8A0B-F6831524EC72}" type="doc">
      <dgm:prSet loTypeId="urn:microsoft.com/office/officeart/2005/8/layout/hierarchy2" loCatId="" qsTypeId="urn:microsoft.com/office/officeart/2005/8/quickstyle/simple1" qsCatId="simple" csTypeId="urn:microsoft.com/office/officeart/2005/8/colors/accent3_4" csCatId="accent3" phldr="1"/>
      <dgm:spPr/>
      <dgm:t>
        <a:bodyPr/>
        <a:lstStyle/>
        <a:p>
          <a:endParaRPr lang="en-US"/>
        </a:p>
      </dgm:t>
    </dgm:pt>
    <dgm:pt modelId="{D2629C84-D39B-FC4D-9C61-2BED4C36B19F}">
      <dgm:prSet phldrT="[Text]" custT="1"/>
      <dgm:spPr/>
      <dgm:t>
        <a:bodyPr/>
        <a:lstStyle/>
        <a:p>
          <a:r>
            <a:rPr lang="en-US" sz="2800" dirty="0">
              <a:solidFill>
                <a:schemeClr val="tx1"/>
              </a:solidFill>
            </a:rPr>
            <a:t>4/1 mg </a:t>
          </a:r>
        </a:p>
        <a:p>
          <a:r>
            <a:rPr lang="en-US" sz="2800" dirty="0">
              <a:solidFill>
                <a:schemeClr val="tx1"/>
              </a:solidFill>
            </a:rPr>
            <a:t>sublingual x1</a:t>
          </a:r>
        </a:p>
      </dgm:t>
    </dgm:pt>
    <dgm:pt modelId="{D647EB34-8DE5-CA4E-97C8-744C6DB62593}" type="parTrans" cxnId="{2D090F66-3652-0F44-B48D-C1129C44C8A2}">
      <dgm:prSet/>
      <dgm:spPr/>
      <dgm:t>
        <a:bodyPr/>
        <a:lstStyle/>
        <a:p>
          <a:endParaRPr lang="en-US" sz="2400">
            <a:solidFill>
              <a:schemeClr val="tx1"/>
            </a:solidFill>
          </a:endParaRPr>
        </a:p>
      </dgm:t>
    </dgm:pt>
    <dgm:pt modelId="{7F6BD866-C9AF-3D4F-ACFE-F10F5945C68E}" type="sibTrans" cxnId="{2D090F66-3652-0F44-B48D-C1129C44C8A2}">
      <dgm:prSet/>
      <dgm:spPr/>
      <dgm:t>
        <a:bodyPr/>
        <a:lstStyle/>
        <a:p>
          <a:endParaRPr lang="en-US" sz="2400">
            <a:solidFill>
              <a:schemeClr val="tx1"/>
            </a:solidFill>
          </a:endParaRPr>
        </a:p>
      </dgm:t>
    </dgm:pt>
    <dgm:pt modelId="{816C99DE-DCD0-194B-8F2D-3CF284899B71}">
      <dgm:prSet phldrT="[Text]" custT="1"/>
      <dgm:spPr/>
      <dgm:t>
        <a:bodyPr/>
        <a:lstStyle/>
        <a:p>
          <a:r>
            <a:rPr lang="en-US" sz="2800" dirty="0">
              <a:solidFill>
                <a:schemeClr val="tx1"/>
              </a:solidFill>
            </a:rPr>
            <a:t>Reassess </a:t>
          </a:r>
        </a:p>
        <a:p>
          <a:r>
            <a:rPr lang="en-US" sz="2800" dirty="0">
              <a:solidFill>
                <a:schemeClr val="tx1"/>
              </a:solidFill>
            </a:rPr>
            <a:t>2-3 </a:t>
          </a:r>
          <a:r>
            <a:rPr lang="en-US" sz="2800" dirty="0" err="1">
              <a:solidFill>
                <a:schemeClr val="tx1"/>
              </a:solidFill>
            </a:rPr>
            <a:t>hrs</a:t>
          </a:r>
          <a:r>
            <a:rPr lang="en-US" sz="2800" dirty="0">
              <a:solidFill>
                <a:schemeClr val="tx1"/>
              </a:solidFill>
            </a:rPr>
            <a:t> later</a:t>
          </a:r>
        </a:p>
      </dgm:t>
    </dgm:pt>
    <dgm:pt modelId="{1745124F-34B9-8348-B53D-2E92AB9F08BD}" type="parTrans" cxnId="{CACBDBB0-1F66-3942-B309-D9D5CA8990A2}">
      <dgm:prSet custT="1"/>
      <dgm:spPr/>
      <dgm:t>
        <a:bodyPr/>
        <a:lstStyle/>
        <a:p>
          <a:endParaRPr lang="en-US" sz="700">
            <a:solidFill>
              <a:schemeClr val="tx1"/>
            </a:solidFill>
          </a:endParaRPr>
        </a:p>
      </dgm:t>
    </dgm:pt>
    <dgm:pt modelId="{354F8A38-9669-7649-9BC2-9A7AB0B9C736}" type="sibTrans" cxnId="{CACBDBB0-1F66-3942-B309-D9D5CA8990A2}">
      <dgm:prSet/>
      <dgm:spPr/>
      <dgm:t>
        <a:bodyPr/>
        <a:lstStyle/>
        <a:p>
          <a:endParaRPr lang="en-US" sz="2400">
            <a:solidFill>
              <a:schemeClr val="tx1"/>
            </a:solidFill>
          </a:endParaRPr>
        </a:p>
      </dgm:t>
    </dgm:pt>
    <dgm:pt modelId="{CBBF6FC2-A40F-424D-9A35-34510DC45662}">
      <dgm:prSet phldrT="[Text]" custT="1"/>
      <dgm:spPr/>
      <dgm:t>
        <a:bodyPr/>
        <a:lstStyle/>
        <a:p>
          <a:r>
            <a:rPr lang="en-US" sz="2800" dirty="0">
              <a:solidFill>
                <a:schemeClr val="tx1"/>
              </a:solidFill>
            </a:rPr>
            <a:t>No longer withdrawing</a:t>
          </a:r>
        </a:p>
      </dgm:t>
    </dgm:pt>
    <dgm:pt modelId="{0F285B79-EB99-954B-B267-05F37BEA0873}" type="parTrans" cxnId="{F17A7EF2-4327-0F46-ABDF-0034D38C92B4}">
      <dgm:prSet custT="1"/>
      <dgm:spPr/>
      <dgm:t>
        <a:bodyPr/>
        <a:lstStyle/>
        <a:p>
          <a:endParaRPr lang="en-US" sz="700">
            <a:solidFill>
              <a:schemeClr val="tx1"/>
            </a:solidFill>
          </a:endParaRPr>
        </a:p>
      </dgm:t>
    </dgm:pt>
    <dgm:pt modelId="{1A6782A8-2B7F-0346-A91B-B49DCD51383B}" type="sibTrans" cxnId="{F17A7EF2-4327-0F46-ABDF-0034D38C92B4}">
      <dgm:prSet/>
      <dgm:spPr/>
      <dgm:t>
        <a:bodyPr/>
        <a:lstStyle/>
        <a:p>
          <a:endParaRPr lang="en-US" sz="2400">
            <a:solidFill>
              <a:schemeClr val="tx1"/>
            </a:solidFill>
          </a:endParaRPr>
        </a:p>
      </dgm:t>
    </dgm:pt>
    <dgm:pt modelId="{265FD8E8-0D7A-EE40-87EF-0C07713D186B}">
      <dgm:prSet phldrT="[Text]" custT="1"/>
      <dgm:spPr/>
      <dgm:t>
        <a:bodyPr/>
        <a:lstStyle/>
        <a:p>
          <a:r>
            <a:rPr lang="en-US" sz="2800" dirty="0">
              <a:solidFill>
                <a:schemeClr val="tx1"/>
              </a:solidFill>
            </a:rPr>
            <a:t>Persistent withdrawal, COWS </a:t>
          </a:r>
          <a:r>
            <a:rPr lang="en-US" sz="2800" b="0" i="0" u="none" dirty="0">
              <a:solidFill>
                <a:schemeClr val="tx1"/>
              </a:solidFill>
            </a:rPr>
            <a:t>≥</a:t>
          </a:r>
          <a:r>
            <a:rPr lang="en-US" sz="2800" dirty="0">
              <a:solidFill>
                <a:schemeClr val="tx1"/>
              </a:solidFill>
            </a:rPr>
            <a:t>5</a:t>
          </a:r>
        </a:p>
      </dgm:t>
    </dgm:pt>
    <dgm:pt modelId="{143D3BF2-D86C-2742-ABD2-2DEC9B382124}" type="parTrans" cxnId="{AF9D9E2B-461F-344D-B028-872149045D1D}">
      <dgm:prSet custT="1"/>
      <dgm:spPr/>
      <dgm:t>
        <a:bodyPr/>
        <a:lstStyle/>
        <a:p>
          <a:endParaRPr lang="en-US" sz="700">
            <a:solidFill>
              <a:schemeClr val="tx1"/>
            </a:solidFill>
          </a:endParaRPr>
        </a:p>
      </dgm:t>
    </dgm:pt>
    <dgm:pt modelId="{D126F4B6-9AD7-5B49-901A-8C3628B31435}" type="sibTrans" cxnId="{AF9D9E2B-461F-344D-B028-872149045D1D}">
      <dgm:prSet/>
      <dgm:spPr/>
      <dgm:t>
        <a:bodyPr/>
        <a:lstStyle/>
        <a:p>
          <a:endParaRPr lang="en-US" sz="2400">
            <a:solidFill>
              <a:schemeClr val="tx1"/>
            </a:solidFill>
          </a:endParaRPr>
        </a:p>
      </dgm:t>
    </dgm:pt>
    <dgm:pt modelId="{58EB61FE-274D-154F-85AA-731791AA8807}">
      <dgm:prSet phldrT="[Text]" custT="1"/>
      <dgm:spPr/>
      <dgm:t>
        <a:bodyPr/>
        <a:lstStyle/>
        <a:p>
          <a:r>
            <a:rPr lang="en-US" sz="2800" dirty="0">
              <a:solidFill>
                <a:schemeClr val="tx1"/>
              </a:solidFill>
            </a:rPr>
            <a:t>4/1 mg sublingual x1</a:t>
          </a:r>
        </a:p>
      </dgm:t>
    </dgm:pt>
    <dgm:pt modelId="{E2AF30F4-157E-FC4A-BF80-8273F6C60CFF}" type="parTrans" cxnId="{47B7659C-082D-704C-BDE6-FAFAB224135A}">
      <dgm:prSet custT="1"/>
      <dgm:spPr/>
      <dgm:t>
        <a:bodyPr/>
        <a:lstStyle/>
        <a:p>
          <a:endParaRPr lang="en-US" sz="700">
            <a:solidFill>
              <a:schemeClr val="tx1"/>
            </a:solidFill>
          </a:endParaRPr>
        </a:p>
      </dgm:t>
    </dgm:pt>
    <dgm:pt modelId="{ECECB710-5C68-DA4C-A320-73EBA43CC3BA}" type="sibTrans" cxnId="{47B7659C-082D-704C-BDE6-FAFAB224135A}">
      <dgm:prSet/>
      <dgm:spPr/>
      <dgm:t>
        <a:bodyPr/>
        <a:lstStyle/>
        <a:p>
          <a:endParaRPr lang="en-US" sz="2400">
            <a:solidFill>
              <a:schemeClr val="tx1"/>
            </a:solidFill>
          </a:endParaRPr>
        </a:p>
      </dgm:t>
    </dgm:pt>
    <dgm:pt modelId="{26700EFF-5A32-9240-AF20-0EB5495FE20A}">
      <dgm:prSet phldrT="[Text]" custT="1"/>
      <dgm:spPr/>
      <dgm:t>
        <a:bodyPr/>
        <a:lstStyle/>
        <a:p>
          <a:r>
            <a:rPr lang="en-US" sz="2800" dirty="0">
              <a:solidFill>
                <a:schemeClr val="tx1"/>
              </a:solidFill>
            </a:rPr>
            <a:t>Stop</a:t>
          </a:r>
        </a:p>
      </dgm:t>
    </dgm:pt>
    <dgm:pt modelId="{3C54AAA4-A569-114A-A63B-54A31F026AC5}" type="parTrans" cxnId="{BE4498DC-0343-4C4B-A3BF-3C744FC07936}">
      <dgm:prSet custT="1"/>
      <dgm:spPr/>
      <dgm:t>
        <a:bodyPr/>
        <a:lstStyle/>
        <a:p>
          <a:endParaRPr lang="en-US" sz="700">
            <a:solidFill>
              <a:schemeClr val="tx1"/>
            </a:solidFill>
          </a:endParaRPr>
        </a:p>
      </dgm:t>
    </dgm:pt>
    <dgm:pt modelId="{71BC1B3B-94E5-7E4E-87FA-E6210B984F80}" type="sibTrans" cxnId="{BE4498DC-0343-4C4B-A3BF-3C744FC07936}">
      <dgm:prSet/>
      <dgm:spPr/>
      <dgm:t>
        <a:bodyPr/>
        <a:lstStyle/>
        <a:p>
          <a:endParaRPr lang="en-US" sz="2400">
            <a:solidFill>
              <a:schemeClr val="tx1"/>
            </a:solidFill>
          </a:endParaRPr>
        </a:p>
      </dgm:t>
    </dgm:pt>
    <dgm:pt modelId="{18370697-E9E2-8E48-A9B2-E79D0720EC74}" type="pres">
      <dgm:prSet presAssocID="{9EDD54C9-4291-204C-8A0B-F6831524EC72}" presName="diagram" presStyleCnt="0">
        <dgm:presLayoutVars>
          <dgm:chPref val="1"/>
          <dgm:dir/>
          <dgm:animOne val="branch"/>
          <dgm:animLvl val="lvl"/>
          <dgm:resizeHandles val="exact"/>
        </dgm:presLayoutVars>
      </dgm:prSet>
      <dgm:spPr/>
    </dgm:pt>
    <dgm:pt modelId="{BD7ADC1B-F4AE-2349-9804-B07BEA5E743C}" type="pres">
      <dgm:prSet presAssocID="{D2629C84-D39B-FC4D-9C61-2BED4C36B19F}" presName="root1" presStyleCnt="0"/>
      <dgm:spPr/>
    </dgm:pt>
    <dgm:pt modelId="{C43D9194-770F-3E43-86F0-425E5CCE6370}" type="pres">
      <dgm:prSet presAssocID="{D2629C84-D39B-FC4D-9C61-2BED4C36B19F}" presName="LevelOneTextNode" presStyleLbl="node0" presStyleIdx="0" presStyleCnt="1">
        <dgm:presLayoutVars>
          <dgm:chPref val="3"/>
        </dgm:presLayoutVars>
      </dgm:prSet>
      <dgm:spPr/>
    </dgm:pt>
    <dgm:pt modelId="{9FFD9ED8-5E11-FE42-864F-B27CB926FF94}" type="pres">
      <dgm:prSet presAssocID="{D2629C84-D39B-FC4D-9C61-2BED4C36B19F}" presName="level2hierChild" presStyleCnt="0"/>
      <dgm:spPr/>
    </dgm:pt>
    <dgm:pt modelId="{F43BC58D-E30D-8D46-9F4F-D7EF91048C81}" type="pres">
      <dgm:prSet presAssocID="{1745124F-34B9-8348-B53D-2E92AB9F08BD}" presName="conn2-1" presStyleLbl="parChTrans1D2" presStyleIdx="0" presStyleCnt="1"/>
      <dgm:spPr/>
    </dgm:pt>
    <dgm:pt modelId="{9EF8F811-951E-1646-9A03-ED60C2E3EBFB}" type="pres">
      <dgm:prSet presAssocID="{1745124F-34B9-8348-B53D-2E92AB9F08BD}" presName="connTx" presStyleLbl="parChTrans1D2" presStyleIdx="0" presStyleCnt="1"/>
      <dgm:spPr/>
    </dgm:pt>
    <dgm:pt modelId="{C3358029-474F-D74C-B23A-EE99FFDBB5AA}" type="pres">
      <dgm:prSet presAssocID="{816C99DE-DCD0-194B-8F2D-3CF284899B71}" presName="root2" presStyleCnt="0"/>
      <dgm:spPr/>
    </dgm:pt>
    <dgm:pt modelId="{E5C5AEF2-B116-7645-AEEA-CA4E8C465389}" type="pres">
      <dgm:prSet presAssocID="{816C99DE-DCD0-194B-8F2D-3CF284899B71}" presName="LevelTwoTextNode" presStyleLbl="node2" presStyleIdx="0" presStyleCnt="1">
        <dgm:presLayoutVars>
          <dgm:chPref val="3"/>
        </dgm:presLayoutVars>
      </dgm:prSet>
      <dgm:spPr/>
    </dgm:pt>
    <dgm:pt modelId="{2525B374-01E0-6840-B921-B3F28EA68B69}" type="pres">
      <dgm:prSet presAssocID="{816C99DE-DCD0-194B-8F2D-3CF284899B71}" presName="level3hierChild" presStyleCnt="0"/>
      <dgm:spPr/>
    </dgm:pt>
    <dgm:pt modelId="{7A422890-4C1D-2342-A087-13D36CAED35C}" type="pres">
      <dgm:prSet presAssocID="{0F285B79-EB99-954B-B267-05F37BEA0873}" presName="conn2-1" presStyleLbl="parChTrans1D3" presStyleIdx="0" presStyleCnt="2"/>
      <dgm:spPr/>
    </dgm:pt>
    <dgm:pt modelId="{FB84FA7D-D2A6-B547-845C-913BB21A1B8A}" type="pres">
      <dgm:prSet presAssocID="{0F285B79-EB99-954B-B267-05F37BEA0873}" presName="connTx" presStyleLbl="parChTrans1D3" presStyleIdx="0" presStyleCnt="2"/>
      <dgm:spPr/>
    </dgm:pt>
    <dgm:pt modelId="{93EF98F7-4CF0-E044-B029-C44E369E5474}" type="pres">
      <dgm:prSet presAssocID="{CBBF6FC2-A40F-424D-9A35-34510DC45662}" presName="root2" presStyleCnt="0"/>
      <dgm:spPr/>
    </dgm:pt>
    <dgm:pt modelId="{57B17D1B-186E-4C41-B6E3-2A92E7373CB3}" type="pres">
      <dgm:prSet presAssocID="{CBBF6FC2-A40F-424D-9A35-34510DC45662}" presName="LevelTwoTextNode" presStyleLbl="node3" presStyleIdx="0" presStyleCnt="2">
        <dgm:presLayoutVars>
          <dgm:chPref val="3"/>
        </dgm:presLayoutVars>
      </dgm:prSet>
      <dgm:spPr/>
    </dgm:pt>
    <dgm:pt modelId="{C8251923-FF79-514D-BB98-80630DA3D13C}" type="pres">
      <dgm:prSet presAssocID="{CBBF6FC2-A40F-424D-9A35-34510DC45662}" presName="level3hierChild" presStyleCnt="0"/>
      <dgm:spPr/>
    </dgm:pt>
    <dgm:pt modelId="{F9147AA4-45F6-CF4E-A341-3D3BF0DE709F}" type="pres">
      <dgm:prSet presAssocID="{3C54AAA4-A569-114A-A63B-54A31F026AC5}" presName="conn2-1" presStyleLbl="parChTrans1D4" presStyleIdx="0" presStyleCnt="2"/>
      <dgm:spPr/>
    </dgm:pt>
    <dgm:pt modelId="{7290B2AD-58AD-0842-9DDC-EAA5A3573A0B}" type="pres">
      <dgm:prSet presAssocID="{3C54AAA4-A569-114A-A63B-54A31F026AC5}" presName="connTx" presStyleLbl="parChTrans1D4" presStyleIdx="0" presStyleCnt="2"/>
      <dgm:spPr/>
    </dgm:pt>
    <dgm:pt modelId="{119567FF-808C-4943-BABB-CF5591FFD06F}" type="pres">
      <dgm:prSet presAssocID="{26700EFF-5A32-9240-AF20-0EB5495FE20A}" presName="root2" presStyleCnt="0"/>
      <dgm:spPr/>
    </dgm:pt>
    <dgm:pt modelId="{81D473ED-B325-7441-9B32-5B9C0882435D}" type="pres">
      <dgm:prSet presAssocID="{26700EFF-5A32-9240-AF20-0EB5495FE20A}" presName="LevelTwoTextNode" presStyleLbl="node4" presStyleIdx="0" presStyleCnt="2">
        <dgm:presLayoutVars>
          <dgm:chPref val="3"/>
        </dgm:presLayoutVars>
      </dgm:prSet>
      <dgm:spPr/>
    </dgm:pt>
    <dgm:pt modelId="{0713E434-2F25-E54D-8321-553480365144}" type="pres">
      <dgm:prSet presAssocID="{26700EFF-5A32-9240-AF20-0EB5495FE20A}" presName="level3hierChild" presStyleCnt="0"/>
      <dgm:spPr/>
    </dgm:pt>
    <dgm:pt modelId="{416AD6F3-7C3C-8548-843F-814D99909576}" type="pres">
      <dgm:prSet presAssocID="{143D3BF2-D86C-2742-ABD2-2DEC9B382124}" presName="conn2-1" presStyleLbl="parChTrans1D3" presStyleIdx="1" presStyleCnt="2"/>
      <dgm:spPr/>
    </dgm:pt>
    <dgm:pt modelId="{85D491A3-57E1-2344-AD71-130173C03DF1}" type="pres">
      <dgm:prSet presAssocID="{143D3BF2-D86C-2742-ABD2-2DEC9B382124}" presName="connTx" presStyleLbl="parChTrans1D3" presStyleIdx="1" presStyleCnt="2"/>
      <dgm:spPr/>
    </dgm:pt>
    <dgm:pt modelId="{E54CF5EC-5DA0-1E46-9A17-6BCA629373A6}" type="pres">
      <dgm:prSet presAssocID="{265FD8E8-0D7A-EE40-87EF-0C07713D186B}" presName="root2" presStyleCnt="0"/>
      <dgm:spPr/>
    </dgm:pt>
    <dgm:pt modelId="{849588FE-6AA3-294E-8F75-1E01523A68E6}" type="pres">
      <dgm:prSet presAssocID="{265FD8E8-0D7A-EE40-87EF-0C07713D186B}" presName="LevelTwoTextNode" presStyleLbl="node3" presStyleIdx="1" presStyleCnt="2">
        <dgm:presLayoutVars>
          <dgm:chPref val="3"/>
        </dgm:presLayoutVars>
      </dgm:prSet>
      <dgm:spPr/>
    </dgm:pt>
    <dgm:pt modelId="{2EA357D8-B994-9446-9EB4-7BD4C8502E48}" type="pres">
      <dgm:prSet presAssocID="{265FD8E8-0D7A-EE40-87EF-0C07713D186B}" presName="level3hierChild" presStyleCnt="0"/>
      <dgm:spPr/>
    </dgm:pt>
    <dgm:pt modelId="{865BA828-D856-7B43-B595-781A00C5870F}" type="pres">
      <dgm:prSet presAssocID="{E2AF30F4-157E-FC4A-BF80-8273F6C60CFF}" presName="conn2-1" presStyleLbl="parChTrans1D4" presStyleIdx="1" presStyleCnt="2"/>
      <dgm:spPr/>
    </dgm:pt>
    <dgm:pt modelId="{591D10B2-1EE7-ED4A-B352-8FFC7F7D83AC}" type="pres">
      <dgm:prSet presAssocID="{E2AF30F4-157E-FC4A-BF80-8273F6C60CFF}" presName="connTx" presStyleLbl="parChTrans1D4" presStyleIdx="1" presStyleCnt="2"/>
      <dgm:spPr/>
    </dgm:pt>
    <dgm:pt modelId="{69AEA5A1-88ED-FA49-BE34-D72A5D584C5C}" type="pres">
      <dgm:prSet presAssocID="{58EB61FE-274D-154F-85AA-731791AA8807}" presName="root2" presStyleCnt="0"/>
      <dgm:spPr/>
    </dgm:pt>
    <dgm:pt modelId="{3A5444C3-0B8C-9949-B904-28C51CFF104E}" type="pres">
      <dgm:prSet presAssocID="{58EB61FE-274D-154F-85AA-731791AA8807}" presName="LevelTwoTextNode" presStyleLbl="node4" presStyleIdx="1" presStyleCnt="2">
        <dgm:presLayoutVars>
          <dgm:chPref val="3"/>
        </dgm:presLayoutVars>
      </dgm:prSet>
      <dgm:spPr/>
    </dgm:pt>
    <dgm:pt modelId="{A276B3AA-E2BD-9147-8358-1EDCBEAB2802}" type="pres">
      <dgm:prSet presAssocID="{58EB61FE-274D-154F-85AA-731791AA8807}" presName="level3hierChild" presStyleCnt="0"/>
      <dgm:spPr/>
    </dgm:pt>
  </dgm:ptLst>
  <dgm:cxnLst>
    <dgm:cxn modelId="{0F813D0B-FDE4-3B4E-BB05-1E9D83A98CFA}" type="presOf" srcId="{E2AF30F4-157E-FC4A-BF80-8273F6C60CFF}" destId="{591D10B2-1EE7-ED4A-B352-8FFC7F7D83AC}" srcOrd="1" destOrd="0" presId="urn:microsoft.com/office/officeart/2005/8/layout/hierarchy2"/>
    <dgm:cxn modelId="{B3133A10-D313-4944-AC59-B67582DB1C1D}" type="presOf" srcId="{143D3BF2-D86C-2742-ABD2-2DEC9B382124}" destId="{416AD6F3-7C3C-8548-843F-814D99909576}" srcOrd="0" destOrd="0" presId="urn:microsoft.com/office/officeart/2005/8/layout/hierarchy2"/>
    <dgm:cxn modelId="{1F6A7920-D858-2E4D-8FD9-9640CF91AC9B}" type="presOf" srcId="{3C54AAA4-A569-114A-A63B-54A31F026AC5}" destId="{F9147AA4-45F6-CF4E-A341-3D3BF0DE709F}" srcOrd="0" destOrd="0" presId="urn:microsoft.com/office/officeart/2005/8/layout/hierarchy2"/>
    <dgm:cxn modelId="{AF9D9E2B-461F-344D-B028-872149045D1D}" srcId="{816C99DE-DCD0-194B-8F2D-3CF284899B71}" destId="{265FD8E8-0D7A-EE40-87EF-0C07713D186B}" srcOrd="1" destOrd="0" parTransId="{143D3BF2-D86C-2742-ABD2-2DEC9B382124}" sibTransId="{D126F4B6-9AD7-5B49-901A-8C3628B31435}"/>
    <dgm:cxn modelId="{71D2273D-51DD-194B-A3AC-522D0F60D991}" type="presOf" srcId="{26700EFF-5A32-9240-AF20-0EB5495FE20A}" destId="{81D473ED-B325-7441-9B32-5B9C0882435D}" srcOrd="0" destOrd="0" presId="urn:microsoft.com/office/officeart/2005/8/layout/hierarchy2"/>
    <dgm:cxn modelId="{508F6047-58C2-9A42-A1D0-BFF835EB14C3}" type="presOf" srcId="{D2629C84-D39B-FC4D-9C61-2BED4C36B19F}" destId="{C43D9194-770F-3E43-86F0-425E5CCE6370}" srcOrd="0" destOrd="0" presId="urn:microsoft.com/office/officeart/2005/8/layout/hierarchy2"/>
    <dgm:cxn modelId="{80F10C53-8680-1B44-B15C-3643544A4A8C}" type="presOf" srcId="{816C99DE-DCD0-194B-8F2D-3CF284899B71}" destId="{E5C5AEF2-B116-7645-AEEA-CA4E8C465389}" srcOrd="0" destOrd="0" presId="urn:microsoft.com/office/officeart/2005/8/layout/hierarchy2"/>
    <dgm:cxn modelId="{F5C02B57-6E6D-CF48-8911-520125CE93DF}" type="presOf" srcId="{1745124F-34B9-8348-B53D-2E92AB9F08BD}" destId="{9EF8F811-951E-1646-9A03-ED60C2E3EBFB}" srcOrd="1" destOrd="0" presId="urn:microsoft.com/office/officeart/2005/8/layout/hierarchy2"/>
    <dgm:cxn modelId="{2D090F66-3652-0F44-B48D-C1129C44C8A2}" srcId="{9EDD54C9-4291-204C-8A0B-F6831524EC72}" destId="{D2629C84-D39B-FC4D-9C61-2BED4C36B19F}" srcOrd="0" destOrd="0" parTransId="{D647EB34-8DE5-CA4E-97C8-744C6DB62593}" sibTransId="{7F6BD866-C9AF-3D4F-ACFE-F10F5945C68E}"/>
    <dgm:cxn modelId="{A96DE369-7B32-EB46-8BB6-6B44CD1481C9}" type="presOf" srcId="{0F285B79-EB99-954B-B267-05F37BEA0873}" destId="{7A422890-4C1D-2342-A087-13D36CAED35C}" srcOrd="0" destOrd="0" presId="urn:microsoft.com/office/officeart/2005/8/layout/hierarchy2"/>
    <dgm:cxn modelId="{CFBF8F6D-8700-204E-A0CC-E2DA699E2BAB}" type="presOf" srcId="{CBBF6FC2-A40F-424D-9A35-34510DC45662}" destId="{57B17D1B-186E-4C41-B6E3-2A92E7373CB3}" srcOrd="0" destOrd="0" presId="urn:microsoft.com/office/officeart/2005/8/layout/hierarchy2"/>
    <dgm:cxn modelId="{B0893776-7399-0A40-ACF5-DFEA23D26151}" type="presOf" srcId="{0F285B79-EB99-954B-B267-05F37BEA0873}" destId="{FB84FA7D-D2A6-B547-845C-913BB21A1B8A}" srcOrd="1" destOrd="0" presId="urn:microsoft.com/office/officeart/2005/8/layout/hierarchy2"/>
    <dgm:cxn modelId="{7E322A84-948D-C041-8541-F0EF7691F8A1}" type="presOf" srcId="{143D3BF2-D86C-2742-ABD2-2DEC9B382124}" destId="{85D491A3-57E1-2344-AD71-130173C03DF1}" srcOrd="1" destOrd="0" presId="urn:microsoft.com/office/officeart/2005/8/layout/hierarchy2"/>
    <dgm:cxn modelId="{4025F28E-B4E7-E54B-8DA6-B7B3752446C0}" type="presOf" srcId="{E2AF30F4-157E-FC4A-BF80-8273F6C60CFF}" destId="{865BA828-D856-7B43-B595-781A00C5870F}" srcOrd="0" destOrd="0" presId="urn:microsoft.com/office/officeart/2005/8/layout/hierarchy2"/>
    <dgm:cxn modelId="{9F30F69B-E3FD-B541-9554-4C41051F6702}" type="presOf" srcId="{9EDD54C9-4291-204C-8A0B-F6831524EC72}" destId="{18370697-E9E2-8E48-A9B2-E79D0720EC74}" srcOrd="0" destOrd="0" presId="urn:microsoft.com/office/officeart/2005/8/layout/hierarchy2"/>
    <dgm:cxn modelId="{47B7659C-082D-704C-BDE6-FAFAB224135A}" srcId="{265FD8E8-0D7A-EE40-87EF-0C07713D186B}" destId="{58EB61FE-274D-154F-85AA-731791AA8807}" srcOrd="0" destOrd="0" parTransId="{E2AF30F4-157E-FC4A-BF80-8273F6C60CFF}" sibTransId="{ECECB710-5C68-DA4C-A320-73EBA43CC3BA}"/>
    <dgm:cxn modelId="{CACBDBB0-1F66-3942-B309-D9D5CA8990A2}" srcId="{D2629C84-D39B-FC4D-9C61-2BED4C36B19F}" destId="{816C99DE-DCD0-194B-8F2D-3CF284899B71}" srcOrd="0" destOrd="0" parTransId="{1745124F-34B9-8348-B53D-2E92AB9F08BD}" sibTransId="{354F8A38-9669-7649-9BC2-9A7AB0B9C736}"/>
    <dgm:cxn modelId="{AE9CD2BE-FA97-F242-9D99-70894071E7C2}" type="presOf" srcId="{1745124F-34B9-8348-B53D-2E92AB9F08BD}" destId="{F43BC58D-E30D-8D46-9F4F-D7EF91048C81}" srcOrd="0" destOrd="0" presId="urn:microsoft.com/office/officeart/2005/8/layout/hierarchy2"/>
    <dgm:cxn modelId="{A7B64ABF-1C33-4E4A-AA1E-EFBA08134A39}" type="presOf" srcId="{58EB61FE-274D-154F-85AA-731791AA8807}" destId="{3A5444C3-0B8C-9949-B904-28C51CFF104E}" srcOrd="0" destOrd="0" presId="urn:microsoft.com/office/officeart/2005/8/layout/hierarchy2"/>
    <dgm:cxn modelId="{938A6DC7-D0A8-394D-A5CC-E18878732894}" type="presOf" srcId="{265FD8E8-0D7A-EE40-87EF-0C07713D186B}" destId="{849588FE-6AA3-294E-8F75-1E01523A68E6}" srcOrd="0" destOrd="0" presId="urn:microsoft.com/office/officeart/2005/8/layout/hierarchy2"/>
    <dgm:cxn modelId="{BE4498DC-0343-4C4B-A3BF-3C744FC07936}" srcId="{CBBF6FC2-A40F-424D-9A35-34510DC45662}" destId="{26700EFF-5A32-9240-AF20-0EB5495FE20A}" srcOrd="0" destOrd="0" parTransId="{3C54AAA4-A569-114A-A63B-54A31F026AC5}" sibTransId="{71BC1B3B-94E5-7E4E-87FA-E6210B984F80}"/>
    <dgm:cxn modelId="{EF4A20EA-ED20-FA45-8CCC-BF809D62808E}" type="presOf" srcId="{3C54AAA4-A569-114A-A63B-54A31F026AC5}" destId="{7290B2AD-58AD-0842-9DDC-EAA5A3573A0B}" srcOrd="1" destOrd="0" presId="urn:microsoft.com/office/officeart/2005/8/layout/hierarchy2"/>
    <dgm:cxn modelId="{F17A7EF2-4327-0F46-ABDF-0034D38C92B4}" srcId="{816C99DE-DCD0-194B-8F2D-3CF284899B71}" destId="{CBBF6FC2-A40F-424D-9A35-34510DC45662}" srcOrd="0" destOrd="0" parTransId="{0F285B79-EB99-954B-B267-05F37BEA0873}" sibTransId="{1A6782A8-2B7F-0346-A91B-B49DCD51383B}"/>
    <dgm:cxn modelId="{4721825D-EE23-6147-8592-46BF7B316050}" type="presParOf" srcId="{18370697-E9E2-8E48-A9B2-E79D0720EC74}" destId="{BD7ADC1B-F4AE-2349-9804-B07BEA5E743C}" srcOrd="0" destOrd="0" presId="urn:microsoft.com/office/officeart/2005/8/layout/hierarchy2"/>
    <dgm:cxn modelId="{AFBD3C16-3865-944E-99AC-1BCDC6111EFB}" type="presParOf" srcId="{BD7ADC1B-F4AE-2349-9804-B07BEA5E743C}" destId="{C43D9194-770F-3E43-86F0-425E5CCE6370}" srcOrd="0" destOrd="0" presId="urn:microsoft.com/office/officeart/2005/8/layout/hierarchy2"/>
    <dgm:cxn modelId="{FC63618F-2212-9840-9D1B-7A0E40A5A69E}" type="presParOf" srcId="{BD7ADC1B-F4AE-2349-9804-B07BEA5E743C}" destId="{9FFD9ED8-5E11-FE42-864F-B27CB926FF94}" srcOrd="1" destOrd="0" presId="urn:microsoft.com/office/officeart/2005/8/layout/hierarchy2"/>
    <dgm:cxn modelId="{FE5FC0E5-DCD3-0E4E-8A23-6D52F8E0065F}" type="presParOf" srcId="{9FFD9ED8-5E11-FE42-864F-B27CB926FF94}" destId="{F43BC58D-E30D-8D46-9F4F-D7EF91048C81}" srcOrd="0" destOrd="0" presId="urn:microsoft.com/office/officeart/2005/8/layout/hierarchy2"/>
    <dgm:cxn modelId="{3FD4A4BC-3FA4-D344-9FC0-B8167BC61C36}" type="presParOf" srcId="{F43BC58D-E30D-8D46-9F4F-D7EF91048C81}" destId="{9EF8F811-951E-1646-9A03-ED60C2E3EBFB}" srcOrd="0" destOrd="0" presId="urn:microsoft.com/office/officeart/2005/8/layout/hierarchy2"/>
    <dgm:cxn modelId="{C2B70EC3-4710-DC40-BAD5-A6583D381022}" type="presParOf" srcId="{9FFD9ED8-5E11-FE42-864F-B27CB926FF94}" destId="{C3358029-474F-D74C-B23A-EE99FFDBB5AA}" srcOrd="1" destOrd="0" presId="urn:microsoft.com/office/officeart/2005/8/layout/hierarchy2"/>
    <dgm:cxn modelId="{C03C042D-F9FF-0C44-AFD4-72888D3D7F3B}" type="presParOf" srcId="{C3358029-474F-D74C-B23A-EE99FFDBB5AA}" destId="{E5C5AEF2-B116-7645-AEEA-CA4E8C465389}" srcOrd="0" destOrd="0" presId="urn:microsoft.com/office/officeart/2005/8/layout/hierarchy2"/>
    <dgm:cxn modelId="{1E455041-D114-A243-A53D-A36D5377AD36}" type="presParOf" srcId="{C3358029-474F-D74C-B23A-EE99FFDBB5AA}" destId="{2525B374-01E0-6840-B921-B3F28EA68B69}" srcOrd="1" destOrd="0" presId="urn:microsoft.com/office/officeart/2005/8/layout/hierarchy2"/>
    <dgm:cxn modelId="{E011C56C-4DB8-D745-8E9A-0D2A24CE257E}" type="presParOf" srcId="{2525B374-01E0-6840-B921-B3F28EA68B69}" destId="{7A422890-4C1D-2342-A087-13D36CAED35C}" srcOrd="0" destOrd="0" presId="urn:microsoft.com/office/officeart/2005/8/layout/hierarchy2"/>
    <dgm:cxn modelId="{7025D5ED-8DE3-4949-97D6-EEE273DE1821}" type="presParOf" srcId="{7A422890-4C1D-2342-A087-13D36CAED35C}" destId="{FB84FA7D-D2A6-B547-845C-913BB21A1B8A}" srcOrd="0" destOrd="0" presId="urn:microsoft.com/office/officeart/2005/8/layout/hierarchy2"/>
    <dgm:cxn modelId="{37CF8A97-317A-EA49-8A1C-981E0C724D18}" type="presParOf" srcId="{2525B374-01E0-6840-B921-B3F28EA68B69}" destId="{93EF98F7-4CF0-E044-B029-C44E369E5474}" srcOrd="1" destOrd="0" presId="urn:microsoft.com/office/officeart/2005/8/layout/hierarchy2"/>
    <dgm:cxn modelId="{26370B08-0CE0-804C-8B8A-81DDB3AD214E}" type="presParOf" srcId="{93EF98F7-4CF0-E044-B029-C44E369E5474}" destId="{57B17D1B-186E-4C41-B6E3-2A92E7373CB3}" srcOrd="0" destOrd="0" presId="urn:microsoft.com/office/officeart/2005/8/layout/hierarchy2"/>
    <dgm:cxn modelId="{91519B90-3244-5242-8F81-CD4AFC11E9CD}" type="presParOf" srcId="{93EF98F7-4CF0-E044-B029-C44E369E5474}" destId="{C8251923-FF79-514D-BB98-80630DA3D13C}" srcOrd="1" destOrd="0" presId="urn:microsoft.com/office/officeart/2005/8/layout/hierarchy2"/>
    <dgm:cxn modelId="{78D3848C-B482-334F-9896-6FF7254C86F4}" type="presParOf" srcId="{C8251923-FF79-514D-BB98-80630DA3D13C}" destId="{F9147AA4-45F6-CF4E-A341-3D3BF0DE709F}" srcOrd="0" destOrd="0" presId="urn:microsoft.com/office/officeart/2005/8/layout/hierarchy2"/>
    <dgm:cxn modelId="{EC055379-97C0-1F47-BDA4-A94BCA636780}" type="presParOf" srcId="{F9147AA4-45F6-CF4E-A341-3D3BF0DE709F}" destId="{7290B2AD-58AD-0842-9DDC-EAA5A3573A0B}" srcOrd="0" destOrd="0" presId="urn:microsoft.com/office/officeart/2005/8/layout/hierarchy2"/>
    <dgm:cxn modelId="{8ABE6C69-D4B6-B74A-9EDF-66BBA4CB9E19}" type="presParOf" srcId="{C8251923-FF79-514D-BB98-80630DA3D13C}" destId="{119567FF-808C-4943-BABB-CF5591FFD06F}" srcOrd="1" destOrd="0" presId="urn:microsoft.com/office/officeart/2005/8/layout/hierarchy2"/>
    <dgm:cxn modelId="{77EF8481-581A-BA49-AC61-5055D61ED7BA}" type="presParOf" srcId="{119567FF-808C-4943-BABB-CF5591FFD06F}" destId="{81D473ED-B325-7441-9B32-5B9C0882435D}" srcOrd="0" destOrd="0" presId="urn:microsoft.com/office/officeart/2005/8/layout/hierarchy2"/>
    <dgm:cxn modelId="{691CF533-6F89-D449-8611-92E0ADAF95FE}" type="presParOf" srcId="{119567FF-808C-4943-BABB-CF5591FFD06F}" destId="{0713E434-2F25-E54D-8321-553480365144}" srcOrd="1" destOrd="0" presId="urn:microsoft.com/office/officeart/2005/8/layout/hierarchy2"/>
    <dgm:cxn modelId="{15D4C915-8264-064F-91B2-F5E3CA8E6965}" type="presParOf" srcId="{2525B374-01E0-6840-B921-B3F28EA68B69}" destId="{416AD6F3-7C3C-8548-843F-814D99909576}" srcOrd="2" destOrd="0" presId="urn:microsoft.com/office/officeart/2005/8/layout/hierarchy2"/>
    <dgm:cxn modelId="{F5A23820-E34D-744A-AB7B-EF81BB049DFC}" type="presParOf" srcId="{416AD6F3-7C3C-8548-843F-814D99909576}" destId="{85D491A3-57E1-2344-AD71-130173C03DF1}" srcOrd="0" destOrd="0" presId="urn:microsoft.com/office/officeart/2005/8/layout/hierarchy2"/>
    <dgm:cxn modelId="{BC474CD7-BE80-9A43-AFD9-B506F98C69CF}" type="presParOf" srcId="{2525B374-01E0-6840-B921-B3F28EA68B69}" destId="{E54CF5EC-5DA0-1E46-9A17-6BCA629373A6}" srcOrd="3" destOrd="0" presId="urn:microsoft.com/office/officeart/2005/8/layout/hierarchy2"/>
    <dgm:cxn modelId="{DDD618F0-5B47-814C-BFA7-017D41E7FE9D}" type="presParOf" srcId="{E54CF5EC-5DA0-1E46-9A17-6BCA629373A6}" destId="{849588FE-6AA3-294E-8F75-1E01523A68E6}" srcOrd="0" destOrd="0" presId="urn:microsoft.com/office/officeart/2005/8/layout/hierarchy2"/>
    <dgm:cxn modelId="{2F8D8834-99A4-7749-8309-F3C44E0EDC0D}" type="presParOf" srcId="{E54CF5EC-5DA0-1E46-9A17-6BCA629373A6}" destId="{2EA357D8-B994-9446-9EB4-7BD4C8502E48}" srcOrd="1" destOrd="0" presId="urn:microsoft.com/office/officeart/2005/8/layout/hierarchy2"/>
    <dgm:cxn modelId="{F650CA84-0F3B-D34C-B1D6-BA4E251555FC}" type="presParOf" srcId="{2EA357D8-B994-9446-9EB4-7BD4C8502E48}" destId="{865BA828-D856-7B43-B595-781A00C5870F}" srcOrd="0" destOrd="0" presId="urn:microsoft.com/office/officeart/2005/8/layout/hierarchy2"/>
    <dgm:cxn modelId="{9DB57438-1DAE-C543-88BD-240B010BA847}" type="presParOf" srcId="{865BA828-D856-7B43-B595-781A00C5870F}" destId="{591D10B2-1EE7-ED4A-B352-8FFC7F7D83AC}" srcOrd="0" destOrd="0" presId="urn:microsoft.com/office/officeart/2005/8/layout/hierarchy2"/>
    <dgm:cxn modelId="{AC293883-DD7B-8B4A-9849-ED6CA9623301}" type="presParOf" srcId="{2EA357D8-B994-9446-9EB4-7BD4C8502E48}" destId="{69AEA5A1-88ED-FA49-BE34-D72A5D584C5C}" srcOrd="1" destOrd="0" presId="urn:microsoft.com/office/officeart/2005/8/layout/hierarchy2"/>
    <dgm:cxn modelId="{8D8F983D-D95D-C347-A98C-1FEF4D6D1E4B}" type="presParOf" srcId="{69AEA5A1-88ED-FA49-BE34-D72A5D584C5C}" destId="{3A5444C3-0B8C-9949-B904-28C51CFF104E}" srcOrd="0" destOrd="0" presId="urn:microsoft.com/office/officeart/2005/8/layout/hierarchy2"/>
    <dgm:cxn modelId="{901D3D59-819B-AC48-B7EE-CA05F121BCCF}" type="presParOf" srcId="{69AEA5A1-88ED-FA49-BE34-D72A5D584C5C}" destId="{A276B3AA-E2BD-9147-8358-1EDCBEAB2802}"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7A51BC-F180-470D-B354-84DF65AFF8AA}"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6C6AED59-DD59-4F41-A108-880945F1C7FB}">
      <dgm:prSet/>
      <dgm:spPr/>
      <dgm:t>
        <a:bodyPr/>
        <a:lstStyle/>
        <a:p>
          <a:pPr>
            <a:lnSpc>
              <a:spcPct val="100000"/>
            </a:lnSpc>
            <a:defRPr b="1"/>
          </a:pPr>
          <a:r>
            <a:rPr lang="en-US" dirty="0"/>
            <a:t>Strengths</a:t>
          </a:r>
        </a:p>
      </dgm:t>
    </dgm:pt>
    <dgm:pt modelId="{6B9AEDBE-A748-4C4F-9FA4-0142D4AE9F3C}" type="parTrans" cxnId="{13C18D95-FBA1-431F-A170-7101A20BF419}">
      <dgm:prSet/>
      <dgm:spPr/>
      <dgm:t>
        <a:bodyPr/>
        <a:lstStyle/>
        <a:p>
          <a:endParaRPr lang="en-US"/>
        </a:p>
      </dgm:t>
    </dgm:pt>
    <dgm:pt modelId="{4CA2F5BE-D97B-453D-B7C4-0920542C6188}" type="sibTrans" cxnId="{13C18D95-FBA1-431F-A170-7101A20BF419}">
      <dgm:prSet/>
      <dgm:spPr/>
      <dgm:t>
        <a:bodyPr/>
        <a:lstStyle/>
        <a:p>
          <a:endParaRPr lang="en-US"/>
        </a:p>
      </dgm:t>
    </dgm:pt>
    <dgm:pt modelId="{D97C1D55-5981-4978-95B3-71B952DE4A1F}">
      <dgm:prSet custT="1"/>
      <dgm:spPr/>
      <dgm:t>
        <a:bodyPr/>
        <a:lstStyle/>
        <a:p>
          <a:pPr>
            <a:lnSpc>
              <a:spcPct val="100000"/>
            </a:lnSpc>
          </a:pPr>
          <a:r>
            <a:rPr lang="en-US" sz="2800" dirty="0"/>
            <a:t>All PGY2s</a:t>
          </a:r>
        </a:p>
      </dgm:t>
    </dgm:pt>
    <dgm:pt modelId="{723251BD-E64E-44DA-A748-50AC1AB09E61}" type="parTrans" cxnId="{7A87F677-D553-4B97-B80D-9C612B48D0AB}">
      <dgm:prSet/>
      <dgm:spPr/>
      <dgm:t>
        <a:bodyPr/>
        <a:lstStyle/>
        <a:p>
          <a:endParaRPr lang="en-US"/>
        </a:p>
      </dgm:t>
    </dgm:pt>
    <dgm:pt modelId="{9AA87565-1E0D-4A8C-ADC1-1BA8CB9AEF2B}" type="sibTrans" cxnId="{7A87F677-D553-4B97-B80D-9C612B48D0AB}">
      <dgm:prSet/>
      <dgm:spPr/>
      <dgm:t>
        <a:bodyPr/>
        <a:lstStyle/>
        <a:p>
          <a:endParaRPr lang="en-US"/>
        </a:p>
      </dgm:t>
    </dgm:pt>
    <dgm:pt modelId="{113E62AC-874B-4774-AFF1-456E354EAB88}">
      <dgm:prSet custT="1"/>
      <dgm:spPr/>
      <dgm:t>
        <a:bodyPr/>
        <a:lstStyle/>
        <a:p>
          <a:pPr>
            <a:lnSpc>
              <a:spcPct val="100000"/>
            </a:lnSpc>
          </a:pPr>
          <a:r>
            <a:rPr lang="en-US" sz="2800" dirty="0"/>
            <a:t>Short and highly engaging</a:t>
          </a:r>
        </a:p>
      </dgm:t>
    </dgm:pt>
    <dgm:pt modelId="{7A0DF0ED-278C-4845-A48A-D031B73FAF72}" type="parTrans" cxnId="{9472BEFE-FA40-4742-A9EE-063AE2162C9B}">
      <dgm:prSet/>
      <dgm:spPr/>
      <dgm:t>
        <a:bodyPr/>
        <a:lstStyle/>
        <a:p>
          <a:endParaRPr lang="en-US"/>
        </a:p>
      </dgm:t>
    </dgm:pt>
    <dgm:pt modelId="{DC33A80F-04B0-4868-9743-E152179A2031}" type="sibTrans" cxnId="{9472BEFE-FA40-4742-A9EE-063AE2162C9B}">
      <dgm:prSet/>
      <dgm:spPr/>
      <dgm:t>
        <a:bodyPr/>
        <a:lstStyle/>
        <a:p>
          <a:endParaRPr lang="en-US"/>
        </a:p>
      </dgm:t>
    </dgm:pt>
    <dgm:pt modelId="{67366975-0708-4427-AD8F-DD8B9ABDEBF4}">
      <dgm:prSet custT="1"/>
      <dgm:spPr/>
      <dgm:t>
        <a:bodyPr/>
        <a:lstStyle/>
        <a:p>
          <a:pPr>
            <a:lnSpc>
              <a:spcPct val="100000"/>
            </a:lnSpc>
          </a:pPr>
          <a:r>
            <a:rPr lang="en-US" sz="2800" dirty="0"/>
            <a:t>Given by CMR/PGY3 + specialist guidance</a:t>
          </a:r>
        </a:p>
      </dgm:t>
    </dgm:pt>
    <dgm:pt modelId="{CF2847B4-088A-4FC2-B6DE-3E7AE4C8AD14}" type="parTrans" cxnId="{6028C886-7341-48FD-AE49-0FA20631088F}">
      <dgm:prSet/>
      <dgm:spPr/>
      <dgm:t>
        <a:bodyPr/>
        <a:lstStyle/>
        <a:p>
          <a:endParaRPr lang="en-US"/>
        </a:p>
      </dgm:t>
    </dgm:pt>
    <dgm:pt modelId="{80BBA8A7-026F-4A2C-97DD-3ACA9BC69F1E}" type="sibTrans" cxnId="{6028C886-7341-48FD-AE49-0FA20631088F}">
      <dgm:prSet/>
      <dgm:spPr/>
      <dgm:t>
        <a:bodyPr/>
        <a:lstStyle/>
        <a:p>
          <a:endParaRPr lang="en-US"/>
        </a:p>
      </dgm:t>
    </dgm:pt>
    <dgm:pt modelId="{1EEAF9F5-4903-4BA3-B891-3041F6B4BE14}">
      <dgm:prSet/>
      <dgm:spPr/>
      <dgm:t>
        <a:bodyPr/>
        <a:lstStyle/>
        <a:p>
          <a:pPr>
            <a:lnSpc>
              <a:spcPct val="100000"/>
            </a:lnSpc>
            <a:defRPr b="1"/>
          </a:pPr>
          <a:r>
            <a:rPr lang="en-US" dirty="0"/>
            <a:t>Limitations</a:t>
          </a:r>
        </a:p>
      </dgm:t>
    </dgm:pt>
    <dgm:pt modelId="{4208655B-47DF-4E5B-AAF1-3A9FFED34C2B}" type="parTrans" cxnId="{B768AD12-169A-4F17-BC9B-955CF1B91063}">
      <dgm:prSet/>
      <dgm:spPr/>
      <dgm:t>
        <a:bodyPr/>
        <a:lstStyle/>
        <a:p>
          <a:endParaRPr lang="en-US"/>
        </a:p>
      </dgm:t>
    </dgm:pt>
    <dgm:pt modelId="{94330E36-32C3-4EEA-BD65-91BF423998C7}" type="sibTrans" cxnId="{B768AD12-169A-4F17-BC9B-955CF1B91063}">
      <dgm:prSet/>
      <dgm:spPr/>
      <dgm:t>
        <a:bodyPr/>
        <a:lstStyle/>
        <a:p>
          <a:endParaRPr lang="en-US"/>
        </a:p>
      </dgm:t>
    </dgm:pt>
    <dgm:pt modelId="{E20247CE-BC39-4423-A4B8-F27387D44572}">
      <dgm:prSet custT="1"/>
      <dgm:spPr/>
      <dgm:t>
        <a:bodyPr/>
        <a:lstStyle/>
        <a:p>
          <a:pPr>
            <a:lnSpc>
              <a:spcPct val="100000"/>
            </a:lnSpc>
          </a:pPr>
          <a:r>
            <a:rPr lang="en-US" sz="2800" dirty="0"/>
            <a:t>Single site</a:t>
          </a:r>
        </a:p>
      </dgm:t>
    </dgm:pt>
    <dgm:pt modelId="{C1C1B1D4-99EE-4D3B-B198-F63DBE01A04C}" type="parTrans" cxnId="{9BDA1A28-D023-4718-B73A-7940E2B00F08}">
      <dgm:prSet/>
      <dgm:spPr/>
      <dgm:t>
        <a:bodyPr/>
        <a:lstStyle/>
        <a:p>
          <a:endParaRPr lang="en-US"/>
        </a:p>
      </dgm:t>
    </dgm:pt>
    <dgm:pt modelId="{BA0572B2-1F70-4F6B-8E88-BD40CA4D8448}" type="sibTrans" cxnId="{9BDA1A28-D023-4718-B73A-7940E2B00F08}">
      <dgm:prSet/>
      <dgm:spPr/>
      <dgm:t>
        <a:bodyPr/>
        <a:lstStyle/>
        <a:p>
          <a:endParaRPr lang="en-US"/>
        </a:p>
      </dgm:t>
    </dgm:pt>
    <dgm:pt modelId="{0DE3513D-BF44-43BD-B4C7-4234CC8CA3A7}">
      <dgm:prSet custT="1"/>
      <dgm:spPr/>
      <dgm:t>
        <a:bodyPr/>
        <a:lstStyle/>
        <a:p>
          <a:pPr>
            <a:lnSpc>
              <a:spcPct val="100000"/>
            </a:lnSpc>
          </a:pPr>
          <a:r>
            <a:rPr lang="en-US" sz="2800" dirty="0"/>
            <a:t>Did not assess long-term retention or practice change</a:t>
          </a:r>
        </a:p>
      </dgm:t>
    </dgm:pt>
    <dgm:pt modelId="{95D040E6-EDD4-4A45-9E7E-E59F3A4BFFBB}" type="parTrans" cxnId="{3D1CD163-3145-4ADC-A30B-0433687190F9}">
      <dgm:prSet/>
      <dgm:spPr/>
      <dgm:t>
        <a:bodyPr/>
        <a:lstStyle/>
        <a:p>
          <a:endParaRPr lang="en-US"/>
        </a:p>
      </dgm:t>
    </dgm:pt>
    <dgm:pt modelId="{4497DF2F-F8C5-43EB-86D1-AC311428CC0E}" type="sibTrans" cxnId="{3D1CD163-3145-4ADC-A30B-0433687190F9}">
      <dgm:prSet/>
      <dgm:spPr/>
      <dgm:t>
        <a:bodyPr/>
        <a:lstStyle/>
        <a:p>
          <a:endParaRPr lang="en-US"/>
        </a:p>
      </dgm:t>
    </dgm:pt>
    <dgm:pt modelId="{2F4A7F31-CE1B-4E6C-9801-DDD0A3F76789}">
      <dgm:prSet/>
      <dgm:spPr/>
      <dgm:t>
        <a:bodyPr/>
        <a:lstStyle/>
        <a:p>
          <a:pPr>
            <a:lnSpc>
              <a:spcPct val="100000"/>
            </a:lnSpc>
            <a:defRPr b="1"/>
          </a:pPr>
          <a:r>
            <a:rPr lang="en-US"/>
            <a:t>Future directions: </a:t>
          </a:r>
        </a:p>
      </dgm:t>
    </dgm:pt>
    <dgm:pt modelId="{3F55CAEF-A5B6-458E-BC56-7E8A6A4CF5D0}" type="parTrans" cxnId="{399AE7ED-D66F-4596-903A-E758C8D479ED}">
      <dgm:prSet/>
      <dgm:spPr/>
      <dgm:t>
        <a:bodyPr/>
        <a:lstStyle/>
        <a:p>
          <a:endParaRPr lang="en-US"/>
        </a:p>
      </dgm:t>
    </dgm:pt>
    <dgm:pt modelId="{5FF6BEAB-2F49-442F-B468-C6AADA10044F}" type="sibTrans" cxnId="{399AE7ED-D66F-4596-903A-E758C8D479ED}">
      <dgm:prSet/>
      <dgm:spPr/>
      <dgm:t>
        <a:bodyPr/>
        <a:lstStyle/>
        <a:p>
          <a:endParaRPr lang="en-US"/>
        </a:p>
      </dgm:t>
    </dgm:pt>
    <dgm:pt modelId="{E39B931B-0F7C-43D0-9215-1037B1B56872}">
      <dgm:prSet custT="1"/>
      <dgm:spPr/>
      <dgm:t>
        <a:bodyPr/>
        <a:lstStyle/>
        <a:p>
          <a:pPr>
            <a:lnSpc>
              <a:spcPct val="100000"/>
            </a:lnSpc>
          </a:pPr>
          <a:r>
            <a:rPr lang="en-US" sz="2800" dirty="0"/>
            <a:t>Fixed curriculum</a:t>
          </a:r>
        </a:p>
      </dgm:t>
    </dgm:pt>
    <dgm:pt modelId="{169CA3B2-31BC-454B-AD2E-BA190DC5CAAD}" type="parTrans" cxnId="{49EFA364-F7F1-45AA-8C91-E7B4FD2927EA}">
      <dgm:prSet/>
      <dgm:spPr/>
      <dgm:t>
        <a:bodyPr/>
        <a:lstStyle/>
        <a:p>
          <a:endParaRPr lang="en-US"/>
        </a:p>
      </dgm:t>
    </dgm:pt>
    <dgm:pt modelId="{55A9D234-6C70-4270-AF1A-11AC6948DDC8}" type="sibTrans" cxnId="{49EFA364-F7F1-45AA-8C91-E7B4FD2927EA}">
      <dgm:prSet/>
      <dgm:spPr/>
      <dgm:t>
        <a:bodyPr/>
        <a:lstStyle/>
        <a:p>
          <a:endParaRPr lang="en-US"/>
        </a:p>
      </dgm:t>
    </dgm:pt>
    <dgm:pt modelId="{82F16C18-6DA8-44F5-A9A0-D54E9B009202}">
      <dgm:prSet custT="1"/>
      <dgm:spPr/>
      <dgm:t>
        <a:bodyPr/>
        <a:lstStyle/>
        <a:p>
          <a:pPr>
            <a:lnSpc>
              <a:spcPct val="100000"/>
            </a:lnSpc>
          </a:pPr>
          <a:r>
            <a:rPr lang="en-US" sz="2800" dirty="0"/>
            <a:t>Expansion to faculty and other specialties</a:t>
          </a:r>
        </a:p>
      </dgm:t>
    </dgm:pt>
    <dgm:pt modelId="{36E6C025-6197-49F4-8A54-EAD14FF02ACB}" type="parTrans" cxnId="{2F0C29DE-75C0-473A-A0C4-7A25C3F7C4A8}">
      <dgm:prSet/>
      <dgm:spPr/>
      <dgm:t>
        <a:bodyPr/>
        <a:lstStyle/>
        <a:p>
          <a:endParaRPr lang="en-US"/>
        </a:p>
      </dgm:t>
    </dgm:pt>
    <dgm:pt modelId="{A5EAC028-55B1-4C87-B2ED-4F3E75D3672F}" type="sibTrans" cxnId="{2F0C29DE-75C0-473A-A0C4-7A25C3F7C4A8}">
      <dgm:prSet/>
      <dgm:spPr/>
      <dgm:t>
        <a:bodyPr/>
        <a:lstStyle/>
        <a:p>
          <a:endParaRPr lang="en-US"/>
        </a:p>
      </dgm:t>
    </dgm:pt>
    <dgm:pt modelId="{309969C1-7E98-4CF0-B0F1-207E0CD3ACDA}">
      <dgm:prSet custT="1"/>
      <dgm:spPr/>
      <dgm:t>
        <a:bodyPr/>
        <a:lstStyle/>
        <a:p>
          <a:pPr>
            <a:lnSpc>
              <a:spcPct val="100000"/>
            </a:lnSpc>
          </a:pPr>
          <a:r>
            <a:rPr lang="en-US" sz="2800" dirty="0"/>
            <a:t>Monitor practice change</a:t>
          </a:r>
        </a:p>
      </dgm:t>
    </dgm:pt>
    <dgm:pt modelId="{3099D533-7852-4788-9EA1-2965F3EE0C96}" type="parTrans" cxnId="{59F0BD88-2913-4282-AA00-4296CBA35841}">
      <dgm:prSet/>
      <dgm:spPr/>
      <dgm:t>
        <a:bodyPr/>
        <a:lstStyle/>
        <a:p>
          <a:endParaRPr lang="en-US"/>
        </a:p>
      </dgm:t>
    </dgm:pt>
    <dgm:pt modelId="{D4F497FF-D714-49A2-8EEE-D29D2B16D454}" type="sibTrans" cxnId="{59F0BD88-2913-4282-AA00-4296CBA35841}">
      <dgm:prSet/>
      <dgm:spPr/>
      <dgm:t>
        <a:bodyPr/>
        <a:lstStyle/>
        <a:p>
          <a:endParaRPr lang="en-US"/>
        </a:p>
      </dgm:t>
    </dgm:pt>
    <dgm:pt modelId="{B1F7272C-35FB-46FF-BAC3-82B86A26D641}" type="pres">
      <dgm:prSet presAssocID="{D87A51BC-F180-470D-B354-84DF65AFF8AA}" presName="root" presStyleCnt="0">
        <dgm:presLayoutVars>
          <dgm:dir/>
          <dgm:resizeHandles val="exact"/>
        </dgm:presLayoutVars>
      </dgm:prSet>
      <dgm:spPr/>
    </dgm:pt>
    <dgm:pt modelId="{AE8F88C9-3A18-46F7-88BF-00260BC0751B}" type="pres">
      <dgm:prSet presAssocID="{6C6AED59-DD59-4F41-A108-880945F1C7FB}" presName="compNode" presStyleCnt="0"/>
      <dgm:spPr/>
    </dgm:pt>
    <dgm:pt modelId="{32DAFB04-C212-481B-830C-2E7EF7128FB9}" type="pres">
      <dgm:prSet presAssocID="{6C6AED59-DD59-4F41-A108-880945F1C7FB}" presName="iconRect" presStyleLbl="node1" presStyleIdx="0" presStyleCnt="3" custLinFactNeighborY="-324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3C6050A0-3D3C-44F8-BB77-89FB00262600}" type="pres">
      <dgm:prSet presAssocID="{6C6AED59-DD59-4F41-A108-880945F1C7FB}" presName="iconSpace" presStyleCnt="0"/>
      <dgm:spPr/>
    </dgm:pt>
    <dgm:pt modelId="{32C2F8DD-7A8B-4087-BFD0-7D9EEA0A035F}" type="pres">
      <dgm:prSet presAssocID="{6C6AED59-DD59-4F41-A108-880945F1C7FB}" presName="parTx" presStyleLbl="revTx" presStyleIdx="0" presStyleCnt="6" custLinFactNeighborX="220" custLinFactNeighborY="-92555">
        <dgm:presLayoutVars>
          <dgm:chMax val="0"/>
          <dgm:chPref val="0"/>
        </dgm:presLayoutVars>
      </dgm:prSet>
      <dgm:spPr/>
    </dgm:pt>
    <dgm:pt modelId="{E26C622E-91D7-4483-837B-24C1DADB5A1A}" type="pres">
      <dgm:prSet presAssocID="{6C6AED59-DD59-4F41-A108-880945F1C7FB}" presName="txSpace" presStyleCnt="0"/>
      <dgm:spPr/>
    </dgm:pt>
    <dgm:pt modelId="{7A08B4B2-F85A-4020-8EFB-8A0D1FBD2281}" type="pres">
      <dgm:prSet presAssocID="{6C6AED59-DD59-4F41-A108-880945F1C7FB}" presName="desTx" presStyleLbl="revTx" presStyleIdx="1" presStyleCnt="6">
        <dgm:presLayoutVars/>
      </dgm:prSet>
      <dgm:spPr/>
    </dgm:pt>
    <dgm:pt modelId="{F9C3A969-07B4-4A21-8983-139E0EC3D7F7}" type="pres">
      <dgm:prSet presAssocID="{4CA2F5BE-D97B-453D-B7C4-0920542C6188}" presName="sibTrans" presStyleCnt="0"/>
      <dgm:spPr/>
    </dgm:pt>
    <dgm:pt modelId="{46E0099B-4ECD-4BDD-91B9-5E37B2444067}" type="pres">
      <dgm:prSet presAssocID="{1EEAF9F5-4903-4BA3-B891-3041F6B4BE14}" presName="compNode" presStyleCnt="0"/>
      <dgm:spPr/>
    </dgm:pt>
    <dgm:pt modelId="{52579BE0-7460-440D-B2F8-BF759550FC14}" type="pres">
      <dgm:prSet presAssocID="{1EEAF9F5-4903-4BA3-B891-3041F6B4BE14}" presName="iconRect" presStyleLbl="node1" presStyleIdx="1" presStyleCnt="3" custLinFactNeighborY="-324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3D818B23-72BC-46B0-9D51-317967E24E57}" type="pres">
      <dgm:prSet presAssocID="{1EEAF9F5-4903-4BA3-B891-3041F6B4BE14}" presName="iconSpace" presStyleCnt="0"/>
      <dgm:spPr/>
    </dgm:pt>
    <dgm:pt modelId="{B0F5083F-9974-44F2-83C3-C0755249D501}" type="pres">
      <dgm:prSet presAssocID="{1EEAF9F5-4903-4BA3-B891-3041F6B4BE14}" presName="parTx" presStyleLbl="revTx" presStyleIdx="2" presStyleCnt="6" custLinFactNeighborX="220" custLinFactNeighborY="-92555">
        <dgm:presLayoutVars>
          <dgm:chMax val="0"/>
          <dgm:chPref val="0"/>
        </dgm:presLayoutVars>
      </dgm:prSet>
      <dgm:spPr/>
    </dgm:pt>
    <dgm:pt modelId="{31AD139F-56FC-4010-821D-AE722A5088A4}" type="pres">
      <dgm:prSet presAssocID="{1EEAF9F5-4903-4BA3-B891-3041F6B4BE14}" presName="txSpace" presStyleCnt="0"/>
      <dgm:spPr/>
    </dgm:pt>
    <dgm:pt modelId="{E4F4A312-FBB7-4B45-810A-6AAEB825C5FC}" type="pres">
      <dgm:prSet presAssocID="{1EEAF9F5-4903-4BA3-B891-3041F6B4BE14}" presName="desTx" presStyleLbl="revTx" presStyleIdx="3" presStyleCnt="6">
        <dgm:presLayoutVars/>
      </dgm:prSet>
      <dgm:spPr/>
    </dgm:pt>
    <dgm:pt modelId="{73E5D409-2BD2-433A-9907-13B1503EFD96}" type="pres">
      <dgm:prSet presAssocID="{94330E36-32C3-4EEA-BD65-91BF423998C7}" presName="sibTrans" presStyleCnt="0"/>
      <dgm:spPr/>
    </dgm:pt>
    <dgm:pt modelId="{827F4573-1B11-44E7-8BFB-527BAF800B17}" type="pres">
      <dgm:prSet presAssocID="{2F4A7F31-CE1B-4E6C-9801-DDD0A3F76789}" presName="compNode" presStyleCnt="0"/>
      <dgm:spPr/>
    </dgm:pt>
    <dgm:pt modelId="{F08E01B2-0DD1-497D-B2D3-D0A424E813EC}" type="pres">
      <dgm:prSet presAssocID="{2F4A7F31-CE1B-4E6C-9801-DDD0A3F76789}" presName="iconRect" presStyleLbl="node1" presStyleIdx="2" presStyleCnt="3" custLinFactNeighborY="-324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0E80F31-CCEB-4DB5-AE7F-5D9A75CE14C8}" type="pres">
      <dgm:prSet presAssocID="{2F4A7F31-CE1B-4E6C-9801-DDD0A3F76789}" presName="iconSpace" presStyleCnt="0"/>
      <dgm:spPr/>
    </dgm:pt>
    <dgm:pt modelId="{259EB53B-6A0F-4BED-AE89-481574F6BA0C}" type="pres">
      <dgm:prSet presAssocID="{2F4A7F31-CE1B-4E6C-9801-DDD0A3F76789}" presName="parTx" presStyleLbl="revTx" presStyleIdx="4" presStyleCnt="6" custLinFactNeighborX="220" custLinFactNeighborY="-92555">
        <dgm:presLayoutVars>
          <dgm:chMax val="0"/>
          <dgm:chPref val="0"/>
        </dgm:presLayoutVars>
      </dgm:prSet>
      <dgm:spPr/>
    </dgm:pt>
    <dgm:pt modelId="{78F88A73-A86E-4851-8338-AEFCFC892B05}" type="pres">
      <dgm:prSet presAssocID="{2F4A7F31-CE1B-4E6C-9801-DDD0A3F76789}" presName="txSpace" presStyleCnt="0"/>
      <dgm:spPr/>
    </dgm:pt>
    <dgm:pt modelId="{2D76B9B5-7F1C-4C2B-ABB1-700BEB81CFD2}" type="pres">
      <dgm:prSet presAssocID="{2F4A7F31-CE1B-4E6C-9801-DDD0A3F76789}" presName="desTx" presStyleLbl="revTx" presStyleIdx="5" presStyleCnt="6">
        <dgm:presLayoutVars/>
      </dgm:prSet>
      <dgm:spPr/>
    </dgm:pt>
  </dgm:ptLst>
  <dgm:cxnLst>
    <dgm:cxn modelId="{B768AD12-169A-4F17-BC9B-955CF1B91063}" srcId="{D87A51BC-F180-470D-B354-84DF65AFF8AA}" destId="{1EEAF9F5-4903-4BA3-B891-3041F6B4BE14}" srcOrd="1" destOrd="0" parTransId="{4208655B-47DF-4E5B-AAF1-3A9FFED34C2B}" sibTransId="{94330E36-32C3-4EEA-BD65-91BF423998C7}"/>
    <dgm:cxn modelId="{009C8014-4037-44B7-A747-D8277D04A590}" type="presOf" srcId="{E39B931B-0F7C-43D0-9215-1037B1B56872}" destId="{2D76B9B5-7F1C-4C2B-ABB1-700BEB81CFD2}" srcOrd="0" destOrd="0" presId="urn:microsoft.com/office/officeart/2018/5/layout/CenteredIconLabelDescriptionList"/>
    <dgm:cxn modelId="{6FD8C118-7509-4298-8B32-3CCFCDA83353}" type="presOf" srcId="{D97C1D55-5981-4978-95B3-71B952DE4A1F}" destId="{7A08B4B2-F85A-4020-8EFB-8A0D1FBD2281}" srcOrd="0" destOrd="0" presId="urn:microsoft.com/office/officeart/2018/5/layout/CenteredIconLabelDescriptionList"/>
    <dgm:cxn modelId="{FB307825-1D24-46C7-AED7-33FD03125538}" type="presOf" srcId="{2F4A7F31-CE1B-4E6C-9801-DDD0A3F76789}" destId="{259EB53B-6A0F-4BED-AE89-481574F6BA0C}" srcOrd="0" destOrd="0" presId="urn:microsoft.com/office/officeart/2018/5/layout/CenteredIconLabelDescriptionList"/>
    <dgm:cxn modelId="{9BDA1A28-D023-4718-B73A-7940E2B00F08}" srcId="{1EEAF9F5-4903-4BA3-B891-3041F6B4BE14}" destId="{E20247CE-BC39-4423-A4B8-F27387D44572}" srcOrd="0" destOrd="0" parTransId="{C1C1B1D4-99EE-4D3B-B198-F63DBE01A04C}" sibTransId="{BA0572B2-1F70-4F6B-8E88-BD40CA4D8448}"/>
    <dgm:cxn modelId="{4ACEF12B-2817-4D08-959C-5D25F74929E3}" type="presOf" srcId="{E20247CE-BC39-4423-A4B8-F27387D44572}" destId="{E4F4A312-FBB7-4B45-810A-6AAEB825C5FC}" srcOrd="0" destOrd="0" presId="urn:microsoft.com/office/officeart/2018/5/layout/CenteredIconLabelDescriptionList"/>
    <dgm:cxn modelId="{520C8B2C-29F6-454C-B152-2223285DBEA4}" type="presOf" srcId="{113E62AC-874B-4774-AFF1-456E354EAB88}" destId="{7A08B4B2-F85A-4020-8EFB-8A0D1FBD2281}" srcOrd="0" destOrd="1" presId="urn:microsoft.com/office/officeart/2018/5/layout/CenteredIconLabelDescriptionList"/>
    <dgm:cxn modelId="{CCBA2B5B-E2C9-421C-80FD-E0C0181D4C20}" type="presOf" srcId="{1EEAF9F5-4903-4BA3-B891-3041F6B4BE14}" destId="{B0F5083F-9974-44F2-83C3-C0755249D501}" srcOrd="0" destOrd="0" presId="urn:microsoft.com/office/officeart/2018/5/layout/CenteredIconLabelDescriptionList"/>
    <dgm:cxn modelId="{3D1CD163-3145-4ADC-A30B-0433687190F9}" srcId="{1EEAF9F5-4903-4BA3-B891-3041F6B4BE14}" destId="{0DE3513D-BF44-43BD-B4C7-4234CC8CA3A7}" srcOrd="1" destOrd="0" parTransId="{95D040E6-EDD4-4A45-9E7E-E59F3A4BFFBB}" sibTransId="{4497DF2F-F8C5-43EB-86D1-AC311428CC0E}"/>
    <dgm:cxn modelId="{49EFA364-F7F1-45AA-8C91-E7B4FD2927EA}" srcId="{2F4A7F31-CE1B-4E6C-9801-DDD0A3F76789}" destId="{E39B931B-0F7C-43D0-9215-1037B1B56872}" srcOrd="0" destOrd="0" parTransId="{169CA3B2-31BC-454B-AD2E-BA190DC5CAAD}" sibTransId="{55A9D234-6C70-4270-AF1A-11AC6948DDC8}"/>
    <dgm:cxn modelId="{20495469-E21F-445B-9ACD-4FED4D60F1E4}" type="presOf" srcId="{67366975-0708-4427-AD8F-DD8B9ABDEBF4}" destId="{7A08B4B2-F85A-4020-8EFB-8A0D1FBD2281}" srcOrd="0" destOrd="2" presId="urn:microsoft.com/office/officeart/2018/5/layout/CenteredIconLabelDescriptionList"/>
    <dgm:cxn modelId="{7A87F677-D553-4B97-B80D-9C612B48D0AB}" srcId="{6C6AED59-DD59-4F41-A108-880945F1C7FB}" destId="{D97C1D55-5981-4978-95B3-71B952DE4A1F}" srcOrd="0" destOrd="0" parTransId="{723251BD-E64E-44DA-A748-50AC1AB09E61}" sibTransId="{9AA87565-1E0D-4A8C-ADC1-1BA8CB9AEF2B}"/>
    <dgm:cxn modelId="{6028C886-7341-48FD-AE49-0FA20631088F}" srcId="{6C6AED59-DD59-4F41-A108-880945F1C7FB}" destId="{67366975-0708-4427-AD8F-DD8B9ABDEBF4}" srcOrd="2" destOrd="0" parTransId="{CF2847B4-088A-4FC2-B6DE-3E7AE4C8AD14}" sibTransId="{80BBA8A7-026F-4A2C-97DD-3ACA9BC69F1E}"/>
    <dgm:cxn modelId="{59F0BD88-2913-4282-AA00-4296CBA35841}" srcId="{2F4A7F31-CE1B-4E6C-9801-DDD0A3F76789}" destId="{309969C1-7E98-4CF0-B0F1-207E0CD3ACDA}" srcOrd="2" destOrd="0" parTransId="{3099D533-7852-4788-9EA1-2965F3EE0C96}" sibTransId="{D4F497FF-D714-49A2-8EEE-D29D2B16D454}"/>
    <dgm:cxn modelId="{13C18D95-FBA1-431F-A170-7101A20BF419}" srcId="{D87A51BC-F180-470D-B354-84DF65AFF8AA}" destId="{6C6AED59-DD59-4F41-A108-880945F1C7FB}" srcOrd="0" destOrd="0" parTransId="{6B9AEDBE-A748-4C4F-9FA4-0142D4AE9F3C}" sibTransId="{4CA2F5BE-D97B-453D-B7C4-0920542C6188}"/>
    <dgm:cxn modelId="{C524B29C-5BD3-48D9-A657-D1D028969FBC}" type="presOf" srcId="{6C6AED59-DD59-4F41-A108-880945F1C7FB}" destId="{32C2F8DD-7A8B-4087-BFD0-7D9EEA0A035F}" srcOrd="0" destOrd="0" presId="urn:microsoft.com/office/officeart/2018/5/layout/CenteredIconLabelDescriptionList"/>
    <dgm:cxn modelId="{96B624B1-A6D7-462D-AF75-2C65DDF929CD}" type="presOf" srcId="{309969C1-7E98-4CF0-B0F1-207E0CD3ACDA}" destId="{2D76B9B5-7F1C-4C2B-ABB1-700BEB81CFD2}" srcOrd="0" destOrd="2" presId="urn:microsoft.com/office/officeart/2018/5/layout/CenteredIconLabelDescriptionList"/>
    <dgm:cxn modelId="{06BEA9BA-964A-4A64-9FDD-DC01C665F0FF}" type="presOf" srcId="{82F16C18-6DA8-44F5-A9A0-D54E9B009202}" destId="{2D76B9B5-7F1C-4C2B-ABB1-700BEB81CFD2}" srcOrd="0" destOrd="1" presId="urn:microsoft.com/office/officeart/2018/5/layout/CenteredIconLabelDescriptionList"/>
    <dgm:cxn modelId="{6539B4D8-E7D4-4D93-9C3B-ABA34EB4CB0C}" type="presOf" srcId="{D87A51BC-F180-470D-B354-84DF65AFF8AA}" destId="{B1F7272C-35FB-46FF-BAC3-82B86A26D641}" srcOrd="0" destOrd="0" presId="urn:microsoft.com/office/officeart/2018/5/layout/CenteredIconLabelDescriptionList"/>
    <dgm:cxn modelId="{2F0C29DE-75C0-473A-A0C4-7A25C3F7C4A8}" srcId="{2F4A7F31-CE1B-4E6C-9801-DDD0A3F76789}" destId="{82F16C18-6DA8-44F5-A9A0-D54E9B009202}" srcOrd="1" destOrd="0" parTransId="{36E6C025-6197-49F4-8A54-EAD14FF02ACB}" sibTransId="{A5EAC028-55B1-4C87-B2ED-4F3E75D3672F}"/>
    <dgm:cxn modelId="{526AB9E3-44C5-4B69-92BD-1203A94EB6E6}" type="presOf" srcId="{0DE3513D-BF44-43BD-B4C7-4234CC8CA3A7}" destId="{E4F4A312-FBB7-4B45-810A-6AAEB825C5FC}" srcOrd="0" destOrd="1" presId="urn:microsoft.com/office/officeart/2018/5/layout/CenteredIconLabelDescriptionList"/>
    <dgm:cxn modelId="{399AE7ED-D66F-4596-903A-E758C8D479ED}" srcId="{D87A51BC-F180-470D-B354-84DF65AFF8AA}" destId="{2F4A7F31-CE1B-4E6C-9801-DDD0A3F76789}" srcOrd="2" destOrd="0" parTransId="{3F55CAEF-A5B6-458E-BC56-7E8A6A4CF5D0}" sibTransId="{5FF6BEAB-2F49-442F-B468-C6AADA10044F}"/>
    <dgm:cxn modelId="{9472BEFE-FA40-4742-A9EE-063AE2162C9B}" srcId="{6C6AED59-DD59-4F41-A108-880945F1C7FB}" destId="{113E62AC-874B-4774-AFF1-456E354EAB88}" srcOrd="1" destOrd="0" parTransId="{7A0DF0ED-278C-4845-A48A-D031B73FAF72}" sibTransId="{DC33A80F-04B0-4868-9743-E152179A2031}"/>
    <dgm:cxn modelId="{5AAD70BB-0A12-46D2-94E1-7FB558B688BE}" type="presParOf" srcId="{B1F7272C-35FB-46FF-BAC3-82B86A26D641}" destId="{AE8F88C9-3A18-46F7-88BF-00260BC0751B}" srcOrd="0" destOrd="0" presId="urn:microsoft.com/office/officeart/2018/5/layout/CenteredIconLabelDescriptionList"/>
    <dgm:cxn modelId="{63F2115B-1C26-40A0-A8E4-1CDCDEB97DC2}" type="presParOf" srcId="{AE8F88C9-3A18-46F7-88BF-00260BC0751B}" destId="{32DAFB04-C212-481B-830C-2E7EF7128FB9}" srcOrd="0" destOrd="0" presId="urn:microsoft.com/office/officeart/2018/5/layout/CenteredIconLabelDescriptionList"/>
    <dgm:cxn modelId="{F7C2EBE2-D56B-4929-B165-B0C1F64A3A56}" type="presParOf" srcId="{AE8F88C9-3A18-46F7-88BF-00260BC0751B}" destId="{3C6050A0-3D3C-44F8-BB77-89FB00262600}" srcOrd="1" destOrd="0" presId="urn:microsoft.com/office/officeart/2018/5/layout/CenteredIconLabelDescriptionList"/>
    <dgm:cxn modelId="{4A2181A3-D074-4342-9D3D-F9B137C40F6A}" type="presParOf" srcId="{AE8F88C9-3A18-46F7-88BF-00260BC0751B}" destId="{32C2F8DD-7A8B-4087-BFD0-7D9EEA0A035F}" srcOrd="2" destOrd="0" presId="urn:microsoft.com/office/officeart/2018/5/layout/CenteredIconLabelDescriptionList"/>
    <dgm:cxn modelId="{DC196E3B-9641-4076-B5EA-523DD79C17DF}" type="presParOf" srcId="{AE8F88C9-3A18-46F7-88BF-00260BC0751B}" destId="{E26C622E-91D7-4483-837B-24C1DADB5A1A}" srcOrd="3" destOrd="0" presId="urn:microsoft.com/office/officeart/2018/5/layout/CenteredIconLabelDescriptionList"/>
    <dgm:cxn modelId="{3CEC31E4-2872-4F5B-9688-CFFA8EBF5189}" type="presParOf" srcId="{AE8F88C9-3A18-46F7-88BF-00260BC0751B}" destId="{7A08B4B2-F85A-4020-8EFB-8A0D1FBD2281}" srcOrd="4" destOrd="0" presId="urn:microsoft.com/office/officeart/2018/5/layout/CenteredIconLabelDescriptionList"/>
    <dgm:cxn modelId="{A23B6A21-477C-4939-88CE-1D1BFA7937A9}" type="presParOf" srcId="{B1F7272C-35FB-46FF-BAC3-82B86A26D641}" destId="{F9C3A969-07B4-4A21-8983-139E0EC3D7F7}" srcOrd="1" destOrd="0" presId="urn:microsoft.com/office/officeart/2018/5/layout/CenteredIconLabelDescriptionList"/>
    <dgm:cxn modelId="{3B68BCBF-8E81-41ED-A51E-5ECC030AFD15}" type="presParOf" srcId="{B1F7272C-35FB-46FF-BAC3-82B86A26D641}" destId="{46E0099B-4ECD-4BDD-91B9-5E37B2444067}" srcOrd="2" destOrd="0" presId="urn:microsoft.com/office/officeart/2018/5/layout/CenteredIconLabelDescriptionList"/>
    <dgm:cxn modelId="{70835CFA-7C51-475A-9CD4-9B3B2C6F4AE9}" type="presParOf" srcId="{46E0099B-4ECD-4BDD-91B9-5E37B2444067}" destId="{52579BE0-7460-440D-B2F8-BF759550FC14}" srcOrd="0" destOrd="0" presId="urn:microsoft.com/office/officeart/2018/5/layout/CenteredIconLabelDescriptionList"/>
    <dgm:cxn modelId="{61184FAA-47E2-4E61-9A15-9B8A1ED5A1B6}" type="presParOf" srcId="{46E0099B-4ECD-4BDD-91B9-5E37B2444067}" destId="{3D818B23-72BC-46B0-9D51-317967E24E57}" srcOrd="1" destOrd="0" presId="urn:microsoft.com/office/officeart/2018/5/layout/CenteredIconLabelDescriptionList"/>
    <dgm:cxn modelId="{1CC6B5BC-9842-45BA-829A-78372ADA305E}" type="presParOf" srcId="{46E0099B-4ECD-4BDD-91B9-5E37B2444067}" destId="{B0F5083F-9974-44F2-83C3-C0755249D501}" srcOrd="2" destOrd="0" presId="urn:microsoft.com/office/officeart/2018/5/layout/CenteredIconLabelDescriptionList"/>
    <dgm:cxn modelId="{D878E576-160B-4B8A-B393-B58D777E7201}" type="presParOf" srcId="{46E0099B-4ECD-4BDD-91B9-5E37B2444067}" destId="{31AD139F-56FC-4010-821D-AE722A5088A4}" srcOrd="3" destOrd="0" presId="urn:microsoft.com/office/officeart/2018/5/layout/CenteredIconLabelDescriptionList"/>
    <dgm:cxn modelId="{EB01A079-E62E-48BF-B70E-16EA991A5D86}" type="presParOf" srcId="{46E0099B-4ECD-4BDD-91B9-5E37B2444067}" destId="{E4F4A312-FBB7-4B45-810A-6AAEB825C5FC}" srcOrd="4" destOrd="0" presId="urn:microsoft.com/office/officeart/2018/5/layout/CenteredIconLabelDescriptionList"/>
    <dgm:cxn modelId="{CF0918DD-39B8-4BB5-AA50-43989A1591AA}" type="presParOf" srcId="{B1F7272C-35FB-46FF-BAC3-82B86A26D641}" destId="{73E5D409-2BD2-433A-9907-13B1503EFD96}" srcOrd="3" destOrd="0" presId="urn:microsoft.com/office/officeart/2018/5/layout/CenteredIconLabelDescriptionList"/>
    <dgm:cxn modelId="{925D21AD-AF93-4E13-A1B5-3DDF82E7ED24}" type="presParOf" srcId="{B1F7272C-35FB-46FF-BAC3-82B86A26D641}" destId="{827F4573-1B11-44E7-8BFB-527BAF800B17}" srcOrd="4" destOrd="0" presId="urn:microsoft.com/office/officeart/2018/5/layout/CenteredIconLabelDescriptionList"/>
    <dgm:cxn modelId="{2284B501-5B47-4B09-A4CA-7AAE33920F04}" type="presParOf" srcId="{827F4573-1B11-44E7-8BFB-527BAF800B17}" destId="{F08E01B2-0DD1-497D-B2D3-D0A424E813EC}" srcOrd="0" destOrd="0" presId="urn:microsoft.com/office/officeart/2018/5/layout/CenteredIconLabelDescriptionList"/>
    <dgm:cxn modelId="{DA705BC5-8AF1-4AA9-B6E2-5140EE7DF1B2}" type="presParOf" srcId="{827F4573-1B11-44E7-8BFB-527BAF800B17}" destId="{B0E80F31-CCEB-4DB5-AE7F-5D9A75CE14C8}" srcOrd="1" destOrd="0" presId="urn:microsoft.com/office/officeart/2018/5/layout/CenteredIconLabelDescriptionList"/>
    <dgm:cxn modelId="{AC5BCDD1-0BAC-44CA-9CB0-E920F82BC684}" type="presParOf" srcId="{827F4573-1B11-44E7-8BFB-527BAF800B17}" destId="{259EB53B-6A0F-4BED-AE89-481574F6BA0C}" srcOrd="2" destOrd="0" presId="urn:microsoft.com/office/officeart/2018/5/layout/CenteredIconLabelDescriptionList"/>
    <dgm:cxn modelId="{4F6D9812-FBE4-4B3B-947B-6268FB4B1151}" type="presParOf" srcId="{827F4573-1B11-44E7-8BFB-527BAF800B17}" destId="{78F88A73-A86E-4851-8338-AEFCFC892B05}" srcOrd="3" destOrd="0" presId="urn:microsoft.com/office/officeart/2018/5/layout/CenteredIconLabelDescriptionList"/>
    <dgm:cxn modelId="{A3938C17-EAD6-4A11-91CA-30A30F6C3FFA}" type="presParOf" srcId="{827F4573-1B11-44E7-8BFB-527BAF800B17}" destId="{2D76B9B5-7F1C-4C2B-ABB1-700BEB81CFD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4952A-D814-4E43-9F7B-701A820C9F32}">
      <dsp:nvSpPr>
        <dsp:cNvPr id="0" name=""/>
        <dsp:cNvSpPr/>
      </dsp:nvSpPr>
      <dsp:spPr>
        <a:xfrm>
          <a:off x="2464532" y="1781"/>
          <a:ext cx="8647531" cy="9227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786" tIns="234387" rIns="167786" bIns="234387" numCol="1" spcCol="1270" anchor="ctr" anchorCtr="0">
          <a:noAutofit/>
        </a:bodyPr>
        <a:lstStyle/>
        <a:p>
          <a:pPr marL="0" lvl="0" indent="0" algn="l" defTabSz="1244600">
            <a:lnSpc>
              <a:spcPct val="90000"/>
            </a:lnSpc>
            <a:spcBef>
              <a:spcPct val="0"/>
            </a:spcBef>
            <a:spcAft>
              <a:spcPct val="35000"/>
            </a:spcAft>
            <a:buNone/>
          </a:pPr>
          <a:r>
            <a:rPr lang="en-US" sz="2800" kern="1200" dirty="0"/>
            <a:t>how to prescribe buprenorphine in hospitalized patients</a:t>
          </a:r>
        </a:p>
      </dsp:txBody>
      <dsp:txXfrm>
        <a:off x="2464532" y="1781"/>
        <a:ext cx="8647531" cy="922783"/>
      </dsp:txXfrm>
    </dsp:sp>
    <dsp:sp modelId="{867989F0-4EC8-5D4D-AD1E-F3BC946FD3AC}">
      <dsp:nvSpPr>
        <dsp:cNvPr id="0" name=""/>
        <dsp:cNvSpPr/>
      </dsp:nvSpPr>
      <dsp:spPr>
        <a:xfrm>
          <a:off x="893" y="1781"/>
          <a:ext cx="2463638" cy="9227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00" tIns="91151" rIns="114400" bIns="91151" numCol="1" spcCol="1270" anchor="ctr" anchorCtr="0">
          <a:noAutofit/>
        </a:bodyPr>
        <a:lstStyle/>
        <a:p>
          <a:pPr marL="0" lvl="0" indent="0" algn="ctr" defTabSz="1244600">
            <a:lnSpc>
              <a:spcPct val="90000"/>
            </a:lnSpc>
            <a:spcBef>
              <a:spcPct val="0"/>
            </a:spcBef>
            <a:spcAft>
              <a:spcPct val="35000"/>
            </a:spcAft>
            <a:buNone/>
          </a:pPr>
          <a:r>
            <a:rPr lang="en-US" sz="2800" kern="1200" dirty="0"/>
            <a:t>Describe</a:t>
          </a:r>
        </a:p>
      </dsp:txBody>
      <dsp:txXfrm>
        <a:off x="893" y="1781"/>
        <a:ext cx="2463638" cy="922783"/>
      </dsp:txXfrm>
    </dsp:sp>
    <dsp:sp modelId="{A3FD64E1-906C-C544-84E9-C9AB2705BF9D}">
      <dsp:nvSpPr>
        <dsp:cNvPr id="0" name=""/>
        <dsp:cNvSpPr/>
      </dsp:nvSpPr>
      <dsp:spPr>
        <a:xfrm>
          <a:off x="2464532" y="979932"/>
          <a:ext cx="8647531" cy="9227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786" tIns="234387" rIns="167786" bIns="234387" numCol="1" spcCol="1270" anchor="ctr" anchorCtr="0">
          <a:noAutofit/>
        </a:bodyPr>
        <a:lstStyle/>
        <a:p>
          <a:pPr marL="0" lvl="0" indent="0" algn="l" defTabSz="1244600">
            <a:lnSpc>
              <a:spcPct val="90000"/>
            </a:lnSpc>
            <a:spcBef>
              <a:spcPct val="0"/>
            </a:spcBef>
            <a:spcAft>
              <a:spcPct val="35000"/>
            </a:spcAft>
            <a:buNone/>
          </a:pPr>
          <a:r>
            <a:rPr lang="en-US" sz="2800" kern="1200" dirty="0"/>
            <a:t>how to prescribe buprenorphine in clinic</a:t>
          </a:r>
        </a:p>
      </dsp:txBody>
      <dsp:txXfrm>
        <a:off x="2464532" y="979932"/>
        <a:ext cx="8647531" cy="922783"/>
      </dsp:txXfrm>
    </dsp:sp>
    <dsp:sp modelId="{CA8EE374-8637-B344-A85D-23CFE9765D3E}">
      <dsp:nvSpPr>
        <dsp:cNvPr id="0" name=""/>
        <dsp:cNvSpPr/>
      </dsp:nvSpPr>
      <dsp:spPr>
        <a:xfrm>
          <a:off x="893" y="979932"/>
          <a:ext cx="2463638" cy="9227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00" tIns="91151" rIns="114400" bIns="91151" numCol="1" spcCol="1270" anchor="ctr" anchorCtr="0">
          <a:noAutofit/>
        </a:bodyPr>
        <a:lstStyle/>
        <a:p>
          <a:pPr marL="0" lvl="0" indent="0" algn="ctr" defTabSz="1244600">
            <a:lnSpc>
              <a:spcPct val="90000"/>
            </a:lnSpc>
            <a:spcBef>
              <a:spcPct val="0"/>
            </a:spcBef>
            <a:spcAft>
              <a:spcPct val="35000"/>
            </a:spcAft>
            <a:buNone/>
          </a:pPr>
          <a:r>
            <a:rPr lang="en-US" sz="2800" kern="1200" dirty="0"/>
            <a:t>Describe</a:t>
          </a:r>
        </a:p>
      </dsp:txBody>
      <dsp:txXfrm>
        <a:off x="893" y="979932"/>
        <a:ext cx="2463638" cy="922783"/>
      </dsp:txXfrm>
    </dsp:sp>
    <dsp:sp modelId="{B12EF50F-C461-AA4C-B1C7-E2198F40EDAE}">
      <dsp:nvSpPr>
        <dsp:cNvPr id="0" name=""/>
        <dsp:cNvSpPr/>
      </dsp:nvSpPr>
      <dsp:spPr>
        <a:xfrm>
          <a:off x="2464532" y="1958083"/>
          <a:ext cx="8647531" cy="9227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786" tIns="234387" rIns="167786" bIns="234387" numCol="1" spcCol="1270" anchor="ctr" anchorCtr="0">
          <a:noAutofit/>
        </a:bodyPr>
        <a:lstStyle/>
        <a:p>
          <a:pPr marL="0" lvl="0" indent="0" algn="l" defTabSz="1244600">
            <a:lnSpc>
              <a:spcPct val="90000"/>
            </a:lnSpc>
            <a:spcBef>
              <a:spcPct val="0"/>
            </a:spcBef>
            <a:spcAft>
              <a:spcPct val="35000"/>
            </a:spcAft>
            <a:buNone/>
          </a:pPr>
          <a:r>
            <a:rPr lang="en-US" sz="2800" kern="1200" dirty="0"/>
            <a:t>low dose vs. traditional buprenorphine</a:t>
          </a:r>
        </a:p>
      </dsp:txBody>
      <dsp:txXfrm>
        <a:off x="2464532" y="1958083"/>
        <a:ext cx="8647531" cy="922783"/>
      </dsp:txXfrm>
    </dsp:sp>
    <dsp:sp modelId="{D6507216-3F07-4445-BB4C-5BBA4F0D68D6}">
      <dsp:nvSpPr>
        <dsp:cNvPr id="0" name=""/>
        <dsp:cNvSpPr/>
      </dsp:nvSpPr>
      <dsp:spPr>
        <a:xfrm>
          <a:off x="893" y="1958083"/>
          <a:ext cx="2463638" cy="9227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400" tIns="91151" rIns="114400" bIns="91151" numCol="1" spcCol="1270" anchor="ctr" anchorCtr="0">
          <a:noAutofit/>
        </a:bodyPr>
        <a:lstStyle/>
        <a:p>
          <a:pPr marL="0" lvl="0" indent="0" algn="ctr" defTabSz="1244600">
            <a:lnSpc>
              <a:spcPct val="90000"/>
            </a:lnSpc>
            <a:spcBef>
              <a:spcPct val="0"/>
            </a:spcBef>
            <a:spcAft>
              <a:spcPct val="35000"/>
            </a:spcAft>
            <a:buNone/>
          </a:pPr>
          <a:r>
            <a:rPr lang="en-US" sz="2800" kern="1200" dirty="0"/>
            <a:t>Compare and contrast</a:t>
          </a:r>
        </a:p>
      </dsp:txBody>
      <dsp:txXfrm>
        <a:off x="893" y="1958083"/>
        <a:ext cx="2463638" cy="922783"/>
      </dsp:txXfrm>
    </dsp:sp>
    <dsp:sp modelId="{33B2BB25-FA44-C943-B165-C255EBAD3312}">
      <dsp:nvSpPr>
        <dsp:cNvPr id="0" name=""/>
        <dsp:cNvSpPr/>
      </dsp:nvSpPr>
      <dsp:spPr>
        <a:xfrm>
          <a:off x="2456185" y="2936234"/>
          <a:ext cx="8656214" cy="9227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55" tIns="234387" rIns="167955" bIns="234387" numCol="1" spcCol="1270" anchor="ctr" anchorCtr="0">
          <a:noAutofit/>
        </a:bodyPr>
        <a:lstStyle/>
        <a:p>
          <a:pPr marL="0" lvl="0" indent="0" algn="l" defTabSz="1244600">
            <a:lnSpc>
              <a:spcPct val="90000"/>
            </a:lnSpc>
            <a:spcBef>
              <a:spcPct val="0"/>
            </a:spcBef>
            <a:spcAft>
              <a:spcPct val="35000"/>
            </a:spcAft>
            <a:buNone/>
          </a:pPr>
          <a:r>
            <a:rPr lang="en-US" sz="2800" kern="1200" dirty="0"/>
            <a:t>indications for low dose buprenorphine</a:t>
          </a:r>
        </a:p>
      </dsp:txBody>
      <dsp:txXfrm>
        <a:off x="2456185" y="2936234"/>
        <a:ext cx="8656214" cy="922783"/>
      </dsp:txXfrm>
    </dsp:sp>
    <dsp:sp modelId="{FEF76C13-CADE-354F-AF0F-A1F52830C8E2}">
      <dsp:nvSpPr>
        <dsp:cNvPr id="0" name=""/>
        <dsp:cNvSpPr/>
      </dsp:nvSpPr>
      <dsp:spPr>
        <a:xfrm>
          <a:off x="893" y="2936234"/>
          <a:ext cx="2455291" cy="9227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4" tIns="91151" rIns="114514" bIns="91151" numCol="1" spcCol="1270" anchor="ctr" anchorCtr="0">
          <a:noAutofit/>
        </a:bodyPr>
        <a:lstStyle/>
        <a:p>
          <a:pPr marL="0" lvl="0" indent="0" algn="ctr" defTabSz="1244600">
            <a:lnSpc>
              <a:spcPct val="90000"/>
            </a:lnSpc>
            <a:spcBef>
              <a:spcPct val="0"/>
            </a:spcBef>
            <a:spcAft>
              <a:spcPct val="35000"/>
            </a:spcAft>
            <a:buNone/>
          </a:pPr>
          <a:r>
            <a:rPr lang="en-US" sz="2800" kern="1200" dirty="0"/>
            <a:t>Recognize</a:t>
          </a:r>
        </a:p>
      </dsp:txBody>
      <dsp:txXfrm>
        <a:off x="893" y="2936234"/>
        <a:ext cx="2455291" cy="92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D9194-770F-3E43-86F0-425E5CCE6370}">
      <dsp:nvSpPr>
        <dsp:cNvPr id="0" name=""/>
        <dsp:cNvSpPr/>
      </dsp:nvSpPr>
      <dsp:spPr>
        <a:xfrm>
          <a:off x="13426" y="1538966"/>
          <a:ext cx="2102983" cy="1051491"/>
        </a:xfrm>
        <a:prstGeom prst="roundRect">
          <a:avLst>
            <a:gd name="adj" fmla="val 1000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4/1 mg </a:t>
          </a:r>
        </a:p>
        <a:p>
          <a:pPr marL="0" lvl="0" indent="0" algn="ctr" defTabSz="1244600">
            <a:lnSpc>
              <a:spcPct val="90000"/>
            </a:lnSpc>
            <a:spcBef>
              <a:spcPct val="0"/>
            </a:spcBef>
            <a:spcAft>
              <a:spcPct val="35000"/>
            </a:spcAft>
            <a:buNone/>
          </a:pPr>
          <a:r>
            <a:rPr lang="en-US" sz="2800" kern="1200" dirty="0">
              <a:solidFill>
                <a:schemeClr val="tx1"/>
              </a:solidFill>
            </a:rPr>
            <a:t>sublingual x1</a:t>
          </a:r>
        </a:p>
      </dsp:txBody>
      <dsp:txXfrm>
        <a:off x="44223" y="1569763"/>
        <a:ext cx="2041389" cy="989897"/>
      </dsp:txXfrm>
    </dsp:sp>
    <dsp:sp modelId="{F43BC58D-E30D-8D46-9F4F-D7EF91048C81}">
      <dsp:nvSpPr>
        <dsp:cNvPr id="0" name=""/>
        <dsp:cNvSpPr/>
      </dsp:nvSpPr>
      <dsp:spPr>
        <a:xfrm>
          <a:off x="2116409" y="2041795"/>
          <a:ext cx="841193" cy="45834"/>
        </a:xfrm>
        <a:custGeom>
          <a:avLst/>
          <a:gdLst/>
          <a:ahLst/>
          <a:cxnLst/>
          <a:rect l="0" t="0" r="0" b="0"/>
          <a:pathLst>
            <a:path>
              <a:moveTo>
                <a:pt x="0" y="22917"/>
              </a:moveTo>
              <a:lnTo>
                <a:pt x="841193" y="22917"/>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dsp:txBody>
      <dsp:txXfrm>
        <a:off x="2515976" y="2043682"/>
        <a:ext cx="42059" cy="42059"/>
      </dsp:txXfrm>
    </dsp:sp>
    <dsp:sp modelId="{E5C5AEF2-B116-7645-AEEA-CA4E8C465389}">
      <dsp:nvSpPr>
        <dsp:cNvPr id="0" name=""/>
        <dsp:cNvSpPr/>
      </dsp:nvSpPr>
      <dsp:spPr>
        <a:xfrm>
          <a:off x="2957602" y="1538966"/>
          <a:ext cx="2102983" cy="1051491"/>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Reassess </a:t>
          </a:r>
        </a:p>
        <a:p>
          <a:pPr marL="0" lvl="0" indent="0" algn="ctr" defTabSz="1244600">
            <a:lnSpc>
              <a:spcPct val="90000"/>
            </a:lnSpc>
            <a:spcBef>
              <a:spcPct val="0"/>
            </a:spcBef>
            <a:spcAft>
              <a:spcPct val="35000"/>
            </a:spcAft>
            <a:buNone/>
          </a:pPr>
          <a:r>
            <a:rPr lang="en-US" sz="2800" kern="1200" dirty="0">
              <a:solidFill>
                <a:schemeClr val="tx1"/>
              </a:solidFill>
            </a:rPr>
            <a:t>2-3 </a:t>
          </a:r>
          <a:r>
            <a:rPr lang="en-US" sz="2800" kern="1200" dirty="0" err="1">
              <a:solidFill>
                <a:schemeClr val="tx1"/>
              </a:solidFill>
            </a:rPr>
            <a:t>hrs</a:t>
          </a:r>
          <a:r>
            <a:rPr lang="en-US" sz="2800" kern="1200" dirty="0">
              <a:solidFill>
                <a:schemeClr val="tx1"/>
              </a:solidFill>
            </a:rPr>
            <a:t> later</a:t>
          </a:r>
        </a:p>
      </dsp:txBody>
      <dsp:txXfrm>
        <a:off x="2988399" y="1569763"/>
        <a:ext cx="2041389" cy="989897"/>
      </dsp:txXfrm>
    </dsp:sp>
    <dsp:sp modelId="{7A422890-4C1D-2342-A087-13D36CAED35C}">
      <dsp:nvSpPr>
        <dsp:cNvPr id="0" name=""/>
        <dsp:cNvSpPr/>
      </dsp:nvSpPr>
      <dsp:spPr>
        <a:xfrm rot="19457599">
          <a:off x="4963216" y="1739491"/>
          <a:ext cx="1035932" cy="45834"/>
        </a:xfrm>
        <a:custGeom>
          <a:avLst/>
          <a:gdLst/>
          <a:ahLst/>
          <a:cxnLst/>
          <a:rect l="0" t="0" r="0" b="0"/>
          <a:pathLst>
            <a:path>
              <a:moveTo>
                <a:pt x="0" y="22917"/>
              </a:moveTo>
              <a:lnTo>
                <a:pt x="1035932" y="22917"/>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dsp:txBody>
      <dsp:txXfrm>
        <a:off x="5455284" y="1736510"/>
        <a:ext cx="51796" cy="51796"/>
      </dsp:txXfrm>
    </dsp:sp>
    <dsp:sp modelId="{57B17D1B-186E-4C41-B6E3-2A92E7373CB3}">
      <dsp:nvSpPr>
        <dsp:cNvPr id="0" name=""/>
        <dsp:cNvSpPr/>
      </dsp:nvSpPr>
      <dsp:spPr>
        <a:xfrm>
          <a:off x="5901779" y="934359"/>
          <a:ext cx="2102983" cy="105149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No longer withdrawing</a:t>
          </a:r>
        </a:p>
      </dsp:txBody>
      <dsp:txXfrm>
        <a:off x="5932576" y="965156"/>
        <a:ext cx="2041389" cy="989897"/>
      </dsp:txXfrm>
    </dsp:sp>
    <dsp:sp modelId="{F9147AA4-45F6-CF4E-A341-3D3BF0DE709F}">
      <dsp:nvSpPr>
        <dsp:cNvPr id="0" name=""/>
        <dsp:cNvSpPr/>
      </dsp:nvSpPr>
      <dsp:spPr>
        <a:xfrm>
          <a:off x="8004762" y="1437187"/>
          <a:ext cx="841193" cy="45834"/>
        </a:xfrm>
        <a:custGeom>
          <a:avLst/>
          <a:gdLst/>
          <a:ahLst/>
          <a:cxnLst/>
          <a:rect l="0" t="0" r="0" b="0"/>
          <a:pathLst>
            <a:path>
              <a:moveTo>
                <a:pt x="0" y="22917"/>
              </a:moveTo>
              <a:lnTo>
                <a:pt x="841193" y="22917"/>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dsp:txBody>
      <dsp:txXfrm>
        <a:off x="8404329" y="1439074"/>
        <a:ext cx="42059" cy="42059"/>
      </dsp:txXfrm>
    </dsp:sp>
    <dsp:sp modelId="{81D473ED-B325-7441-9B32-5B9C0882435D}">
      <dsp:nvSpPr>
        <dsp:cNvPr id="0" name=""/>
        <dsp:cNvSpPr/>
      </dsp:nvSpPr>
      <dsp:spPr>
        <a:xfrm>
          <a:off x="8845955" y="934359"/>
          <a:ext cx="2102983" cy="1051491"/>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Stop</a:t>
          </a:r>
        </a:p>
      </dsp:txBody>
      <dsp:txXfrm>
        <a:off x="8876752" y="965156"/>
        <a:ext cx="2041389" cy="989897"/>
      </dsp:txXfrm>
    </dsp:sp>
    <dsp:sp modelId="{416AD6F3-7C3C-8548-843F-814D99909576}">
      <dsp:nvSpPr>
        <dsp:cNvPr id="0" name=""/>
        <dsp:cNvSpPr/>
      </dsp:nvSpPr>
      <dsp:spPr>
        <a:xfrm rot="2142401">
          <a:off x="4963216" y="2344099"/>
          <a:ext cx="1035932" cy="45834"/>
        </a:xfrm>
        <a:custGeom>
          <a:avLst/>
          <a:gdLst/>
          <a:ahLst/>
          <a:cxnLst/>
          <a:rect l="0" t="0" r="0" b="0"/>
          <a:pathLst>
            <a:path>
              <a:moveTo>
                <a:pt x="0" y="22917"/>
              </a:moveTo>
              <a:lnTo>
                <a:pt x="1035932" y="22917"/>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dsp:txBody>
      <dsp:txXfrm>
        <a:off x="5455284" y="2341118"/>
        <a:ext cx="51796" cy="51796"/>
      </dsp:txXfrm>
    </dsp:sp>
    <dsp:sp modelId="{849588FE-6AA3-294E-8F75-1E01523A68E6}">
      <dsp:nvSpPr>
        <dsp:cNvPr id="0" name=""/>
        <dsp:cNvSpPr/>
      </dsp:nvSpPr>
      <dsp:spPr>
        <a:xfrm>
          <a:off x="5901779" y="2143574"/>
          <a:ext cx="2102983" cy="105149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Persistent withdrawal, COWS </a:t>
          </a:r>
          <a:r>
            <a:rPr lang="en-US" sz="2800" b="0" i="0" u="none" kern="1200" dirty="0">
              <a:solidFill>
                <a:schemeClr val="tx1"/>
              </a:solidFill>
            </a:rPr>
            <a:t>≥</a:t>
          </a:r>
          <a:r>
            <a:rPr lang="en-US" sz="2800" kern="1200" dirty="0">
              <a:solidFill>
                <a:schemeClr val="tx1"/>
              </a:solidFill>
            </a:rPr>
            <a:t>5</a:t>
          </a:r>
        </a:p>
      </dsp:txBody>
      <dsp:txXfrm>
        <a:off x="5932576" y="2174371"/>
        <a:ext cx="2041389" cy="989897"/>
      </dsp:txXfrm>
    </dsp:sp>
    <dsp:sp modelId="{865BA828-D856-7B43-B595-781A00C5870F}">
      <dsp:nvSpPr>
        <dsp:cNvPr id="0" name=""/>
        <dsp:cNvSpPr/>
      </dsp:nvSpPr>
      <dsp:spPr>
        <a:xfrm>
          <a:off x="8004762" y="2646403"/>
          <a:ext cx="841193" cy="45834"/>
        </a:xfrm>
        <a:custGeom>
          <a:avLst/>
          <a:gdLst/>
          <a:ahLst/>
          <a:cxnLst/>
          <a:rect l="0" t="0" r="0" b="0"/>
          <a:pathLst>
            <a:path>
              <a:moveTo>
                <a:pt x="0" y="22917"/>
              </a:moveTo>
              <a:lnTo>
                <a:pt x="841193" y="22917"/>
              </a:lnTo>
            </a:path>
          </a:pathLst>
        </a:custGeom>
        <a:no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dsp:txBody>
      <dsp:txXfrm>
        <a:off x="8404329" y="2648290"/>
        <a:ext cx="42059" cy="42059"/>
      </dsp:txXfrm>
    </dsp:sp>
    <dsp:sp modelId="{3A5444C3-0B8C-9949-B904-28C51CFF104E}">
      <dsp:nvSpPr>
        <dsp:cNvPr id="0" name=""/>
        <dsp:cNvSpPr/>
      </dsp:nvSpPr>
      <dsp:spPr>
        <a:xfrm>
          <a:off x="8845955" y="2143574"/>
          <a:ext cx="2102983" cy="1051491"/>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4/1 mg sublingual x1</a:t>
          </a:r>
        </a:p>
      </dsp:txBody>
      <dsp:txXfrm>
        <a:off x="8876752" y="2174371"/>
        <a:ext cx="2041389" cy="989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AFB04-C212-481B-830C-2E7EF7128FB9}">
      <dsp:nvSpPr>
        <dsp:cNvPr id="0" name=""/>
        <dsp:cNvSpPr/>
      </dsp:nvSpPr>
      <dsp:spPr>
        <a:xfrm>
          <a:off x="1108841" y="180780"/>
          <a:ext cx="1188632" cy="1188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2F8DD-7A8B-4087-BFD0-7D9EEA0A035F}">
      <dsp:nvSpPr>
        <dsp:cNvPr id="0" name=""/>
        <dsp:cNvSpPr/>
      </dsp:nvSpPr>
      <dsp:spPr>
        <a:xfrm>
          <a:off x="12582" y="1475693"/>
          <a:ext cx="3396093" cy="50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Strengths</a:t>
          </a:r>
        </a:p>
      </dsp:txBody>
      <dsp:txXfrm>
        <a:off x="12582" y="1475693"/>
        <a:ext cx="3396093" cy="509414"/>
      </dsp:txXfrm>
    </dsp:sp>
    <dsp:sp modelId="{7A08B4B2-F85A-4020-8EFB-8A0D1FBD2281}">
      <dsp:nvSpPr>
        <dsp:cNvPr id="0" name=""/>
        <dsp:cNvSpPr/>
      </dsp:nvSpPr>
      <dsp:spPr>
        <a:xfrm>
          <a:off x="5110" y="2545902"/>
          <a:ext cx="3396093" cy="248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All PGY2s</a:t>
          </a:r>
        </a:p>
        <a:p>
          <a:pPr marL="0" lvl="0" indent="0" algn="ctr" defTabSz="1244600">
            <a:lnSpc>
              <a:spcPct val="100000"/>
            </a:lnSpc>
            <a:spcBef>
              <a:spcPct val="0"/>
            </a:spcBef>
            <a:spcAft>
              <a:spcPct val="35000"/>
            </a:spcAft>
            <a:buNone/>
          </a:pPr>
          <a:r>
            <a:rPr lang="en-US" sz="2800" kern="1200" dirty="0"/>
            <a:t>Short and highly engaging</a:t>
          </a:r>
        </a:p>
        <a:p>
          <a:pPr marL="0" lvl="0" indent="0" algn="ctr" defTabSz="1244600">
            <a:lnSpc>
              <a:spcPct val="100000"/>
            </a:lnSpc>
            <a:spcBef>
              <a:spcPct val="0"/>
            </a:spcBef>
            <a:spcAft>
              <a:spcPct val="35000"/>
            </a:spcAft>
            <a:buNone/>
          </a:pPr>
          <a:r>
            <a:rPr lang="en-US" sz="2800" kern="1200" dirty="0"/>
            <a:t>Given by CMR/PGY3 + specialist guidance</a:t>
          </a:r>
        </a:p>
      </dsp:txBody>
      <dsp:txXfrm>
        <a:off x="5110" y="2545902"/>
        <a:ext cx="3396093" cy="2485974"/>
      </dsp:txXfrm>
    </dsp:sp>
    <dsp:sp modelId="{52579BE0-7460-440D-B2F8-BF759550FC14}">
      <dsp:nvSpPr>
        <dsp:cNvPr id="0" name=""/>
        <dsp:cNvSpPr/>
      </dsp:nvSpPr>
      <dsp:spPr>
        <a:xfrm>
          <a:off x="5099251" y="180780"/>
          <a:ext cx="1188632" cy="1188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5083F-9974-44F2-83C3-C0755249D501}">
      <dsp:nvSpPr>
        <dsp:cNvPr id="0" name=""/>
        <dsp:cNvSpPr/>
      </dsp:nvSpPr>
      <dsp:spPr>
        <a:xfrm>
          <a:off x="4002992" y="1475693"/>
          <a:ext cx="3396093" cy="50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Limitations</a:t>
          </a:r>
        </a:p>
      </dsp:txBody>
      <dsp:txXfrm>
        <a:off x="4002992" y="1475693"/>
        <a:ext cx="3396093" cy="509414"/>
      </dsp:txXfrm>
    </dsp:sp>
    <dsp:sp modelId="{E4F4A312-FBB7-4B45-810A-6AAEB825C5FC}">
      <dsp:nvSpPr>
        <dsp:cNvPr id="0" name=""/>
        <dsp:cNvSpPr/>
      </dsp:nvSpPr>
      <dsp:spPr>
        <a:xfrm>
          <a:off x="3995521" y="2545902"/>
          <a:ext cx="3396093" cy="248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Single site</a:t>
          </a:r>
        </a:p>
        <a:p>
          <a:pPr marL="0" lvl="0" indent="0" algn="ctr" defTabSz="1244600">
            <a:lnSpc>
              <a:spcPct val="100000"/>
            </a:lnSpc>
            <a:spcBef>
              <a:spcPct val="0"/>
            </a:spcBef>
            <a:spcAft>
              <a:spcPct val="35000"/>
            </a:spcAft>
            <a:buNone/>
          </a:pPr>
          <a:r>
            <a:rPr lang="en-US" sz="2800" kern="1200" dirty="0"/>
            <a:t>Did not assess long-term retention or practice change</a:t>
          </a:r>
        </a:p>
      </dsp:txBody>
      <dsp:txXfrm>
        <a:off x="3995521" y="2545902"/>
        <a:ext cx="3396093" cy="2485974"/>
      </dsp:txXfrm>
    </dsp:sp>
    <dsp:sp modelId="{F08E01B2-0DD1-497D-B2D3-D0A424E813EC}">
      <dsp:nvSpPr>
        <dsp:cNvPr id="0" name=""/>
        <dsp:cNvSpPr/>
      </dsp:nvSpPr>
      <dsp:spPr>
        <a:xfrm>
          <a:off x="9089661" y="180780"/>
          <a:ext cx="1188632" cy="1188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EB53B-6A0F-4BED-AE89-481574F6BA0C}">
      <dsp:nvSpPr>
        <dsp:cNvPr id="0" name=""/>
        <dsp:cNvSpPr/>
      </dsp:nvSpPr>
      <dsp:spPr>
        <a:xfrm>
          <a:off x="7991042" y="1475693"/>
          <a:ext cx="3396093" cy="50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t>Future directions: </a:t>
          </a:r>
        </a:p>
      </dsp:txBody>
      <dsp:txXfrm>
        <a:off x="7991042" y="1475693"/>
        <a:ext cx="3396093" cy="509414"/>
      </dsp:txXfrm>
    </dsp:sp>
    <dsp:sp modelId="{2D76B9B5-7F1C-4C2B-ABB1-700BEB81CFD2}">
      <dsp:nvSpPr>
        <dsp:cNvPr id="0" name=""/>
        <dsp:cNvSpPr/>
      </dsp:nvSpPr>
      <dsp:spPr>
        <a:xfrm>
          <a:off x="7985931" y="2545902"/>
          <a:ext cx="3396093" cy="248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Fixed curriculum</a:t>
          </a:r>
        </a:p>
        <a:p>
          <a:pPr marL="0" lvl="0" indent="0" algn="ctr" defTabSz="1244600">
            <a:lnSpc>
              <a:spcPct val="100000"/>
            </a:lnSpc>
            <a:spcBef>
              <a:spcPct val="0"/>
            </a:spcBef>
            <a:spcAft>
              <a:spcPct val="35000"/>
            </a:spcAft>
            <a:buNone/>
          </a:pPr>
          <a:r>
            <a:rPr lang="en-US" sz="2800" kern="1200" dirty="0"/>
            <a:t>Expansion to faculty and other specialties</a:t>
          </a:r>
        </a:p>
        <a:p>
          <a:pPr marL="0" lvl="0" indent="0" algn="ctr" defTabSz="1244600">
            <a:lnSpc>
              <a:spcPct val="100000"/>
            </a:lnSpc>
            <a:spcBef>
              <a:spcPct val="0"/>
            </a:spcBef>
            <a:spcAft>
              <a:spcPct val="35000"/>
            </a:spcAft>
            <a:buNone/>
          </a:pPr>
          <a:r>
            <a:rPr lang="en-US" sz="2800" kern="1200" dirty="0"/>
            <a:t>Monitor practice change</a:t>
          </a:r>
        </a:p>
      </dsp:txBody>
      <dsp:txXfrm>
        <a:off x="7985931" y="2545902"/>
        <a:ext cx="3396093" cy="248597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4E0DD-7F34-7A4F-A122-5CF2F1EB384D}"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63802-9269-4145-85EF-492631310A59}" type="slidenum">
              <a:rPr lang="en-US" smtClean="0"/>
              <a:t>‹#›</a:t>
            </a:fld>
            <a:endParaRPr lang="en-US"/>
          </a:p>
        </p:txBody>
      </p:sp>
    </p:spTree>
    <p:extLst>
      <p:ext uri="{BB962C8B-B14F-4D97-AF65-F5344CB8AC3E}">
        <p14:creationId xmlns:p14="http://schemas.microsoft.com/office/powerpoint/2010/main" val="27940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1</a:t>
            </a:fld>
            <a:endParaRPr lang="en-US"/>
          </a:p>
        </p:txBody>
      </p:sp>
    </p:spTree>
    <p:extLst>
      <p:ext uri="{BB962C8B-B14F-4D97-AF65-F5344CB8AC3E}">
        <p14:creationId xmlns:p14="http://schemas.microsoft.com/office/powerpoint/2010/main" val="281219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fld id="{7916E4BB-CA64-2B4E-950F-FF964FC44939}" type="slidenum">
              <a:rPr lang="en-US" smtClean="0"/>
              <a:t>15</a:t>
            </a:fld>
            <a:endParaRPr lang="en-US"/>
          </a:p>
        </p:txBody>
      </p:sp>
    </p:spTree>
    <p:extLst>
      <p:ext uri="{BB962C8B-B14F-4D97-AF65-F5344CB8AC3E}">
        <p14:creationId xmlns:p14="http://schemas.microsoft.com/office/powerpoint/2010/main" val="22073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presented our protocol on how to prescribe buprenorphine in patients who were hospitalized</a:t>
            </a:r>
          </a:p>
        </p:txBody>
      </p:sp>
      <p:sp>
        <p:nvSpPr>
          <p:cNvPr id="4" name="Slide Number Placeholder 3"/>
          <p:cNvSpPr>
            <a:spLocks noGrp="1"/>
          </p:cNvSpPr>
          <p:nvPr>
            <p:ph type="sldNum" sz="quarter" idx="5"/>
          </p:nvPr>
        </p:nvSpPr>
        <p:spPr/>
        <p:txBody>
          <a:bodyPr/>
          <a:lstStyle/>
          <a:p>
            <a:fld id="{7916E4BB-CA64-2B4E-950F-FF964FC44939}" type="slidenum">
              <a:rPr lang="en-US" smtClean="0"/>
              <a:t>16</a:t>
            </a:fld>
            <a:endParaRPr lang="en-US"/>
          </a:p>
        </p:txBody>
      </p:sp>
    </p:spTree>
    <p:extLst>
      <p:ext uri="{BB962C8B-B14F-4D97-AF65-F5344CB8AC3E}">
        <p14:creationId xmlns:p14="http://schemas.microsoft.com/office/powerpoint/2010/main" val="276571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presented cases of patients with OUD who were interested in MOUD and were in different situations such as recent opioid use and we asked the residents if the patients were appropriate for lo—dose buprenorphine. </a:t>
            </a:r>
          </a:p>
        </p:txBody>
      </p:sp>
      <p:sp>
        <p:nvSpPr>
          <p:cNvPr id="4" name="Slide Number Placeholder 3"/>
          <p:cNvSpPr>
            <a:spLocks noGrp="1"/>
          </p:cNvSpPr>
          <p:nvPr>
            <p:ph type="sldNum" sz="quarter" idx="5"/>
          </p:nvPr>
        </p:nvSpPr>
        <p:spPr/>
        <p:txBody>
          <a:bodyPr/>
          <a:lstStyle/>
          <a:p>
            <a:fld id="{0CD63802-9269-4145-85EF-492631310A59}" type="slidenum">
              <a:rPr lang="en-US" smtClean="0"/>
              <a:t>17</a:t>
            </a:fld>
            <a:endParaRPr lang="en-US"/>
          </a:p>
        </p:txBody>
      </p:sp>
    </p:spTree>
    <p:extLst>
      <p:ext uri="{BB962C8B-B14F-4D97-AF65-F5344CB8AC3E}">
        <p14:creationId xmlns:p14="http://schemas.microsoft.com/office/powerpoint/2010/main" val="109808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Anonymous surveys (7 mins) were sent via email 3 days before session </a:t>
            </a:r>
            <a:r>
              <a:rPr lang="en-US" sz="1200" dirty="0">
                <a:latin typeface="Times New Roman" panose="02020603050405020304" pitchFamily="18" charset="0"/>
                <a:ea typeface="Times New Roman" panose="02020603050405020304" pitchFamily="18" charset="0"/>
              </a:rPr>
              <a:t>and QR codes given at the beginning of the session</a:t>
            </a:r>
            <a:endParaRPr lang="en-US" dirty="0"/>
          </a:p>
          <a:p>
            <a:pPr marL="171450" indent="-171450">
              <a:buFont typeface="Arial" panose="020B0604020202020204" pitchFamily="34" charset="0"/>
              <a:buChar char="•"/>
            </a:pPr>
            <a:r>
              <a:rPr lang="en-US" dirty="0"/>
              <a:t>Questions aimed at exploring: KAP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Statistical analysis: </a:t>
            </a:r>
            <a:r>
              <a:rPr lang="en-US" sz="1200" dirty="0">
                <a:effectLst/>
                <a:latin typeface="Times New Roman" panose="02020603050405020304" pitchFamily="18" charset="0"/>
                <a:ea typeface="Times New Roman" panose="02020603050405020304" pitchFamily="18" charset="0"/>
              </a:rPr>
              <a:t>Wilcoxon signed rank test to compare the pre- and post-session median scores </a:t>
            </a: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Open-ended questions were analyzed using content and theme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Deemed exempt by the IRB</a:t>
            </a:r>
          </a:p>
          <a:p>
            <a:pPr marL="171450" indent="-171450">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18</a:t>
            </a:fld>
            <a:endParaRPr lang="en-US"/>
          </a:p>
        </p:txBody>
      </p:sp>
    </p:spTree>
    <p:extLst>
      <p:ext uri="{BB962C8B-B14F-4D97-AF65-F5344CB8AC3E}">
        <p14:creationId xmlns:p14="http://schemas.microsoft.com/office/powerpoint/2010/main" val="187826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In the pre-session survey, most residents (n=35, 92.1%) thought it was either extremely important or very important to discuss different MOUD with their patients, and this did not significantly change after the session</a:t>
            </a:r>
          </a:p>
        </p:txBody>
      </p:sp>
      <p:sp>
        <p:nvSpPr>
          <p:cNvPr id="4" name="Slide Number Placeholder 3"/>
          <p:cNvSpPr>
            <a:spLocks noGrp="1"/>
          </p:cNvSpPr>
          <p:nvPr>
            <p:ph type="sldNum" sz="quarter" idx="5"/>
          </p:nvPr>
        </p:nvSpPr>
        <p:spPr/>
        <p:txBody>
          <a:bodyPr/>
          <a:lstStyle/>
          <a:p>
            <a:fld id="{0CD63802-9269-4145-85EF-492631310A59}" type="slidenum">
              <a:rPr lang="en-US" smtClean="0"/>
              <a:t>20</a:t>
            </a:fld>
            <a:endParaRPr lang="en-US"/>
          </a:p>
        </p:txBody>
      </p:sp>
    </p:spTree>
    <p:extLst>
      <p:ext uri="{BB962C8B-B14F-4D97-AF65-F5344CB8AC3E}">
        <p14:creationId xmlns:p14="http://schemas.microsoft.com/office/powerpoint/2010/main" val="319167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Before the session, there was a wide variability in the perception of competency in the management of patients with OUD.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Most residents did not feel confident in their abilities to prescribe buprenorphine independently for hospitalized patients (n=23, 62.2%) and about half did not feel confident to prescribe it in the outpatient setting (n=18, 48.6%). </a:t>
            </a:r>
          </a:p>
        </p:txBody>
      </p:sp>
      <p:sp>
        <p:nvSpPr>
          <p:cNvPr id="4" name="Slide Number Placeholder 3"/>
          <p:cNvSpPr>
            <a:spLocks noGrp="1"/>
          </p:cNvSpPr>
          <p:nvPr>
            <p:ph type="sldNum" sz="quarter" idx="5"/>
          </p:nvPr>
        </p:nvSpPr>
        <p:spPr/>
        <p:txBody>
          <a:bodyPr/>
          <a:lstStyle/>
          <a:p>
            <a:fld id="{0CD63802-9269-4145-85EF-492631310A59}" type="slidenum">
              <a:rPr lang="en-US" smtClean="0"/>
              <a:t>22</a:t>
            </a:fld>
            <a:endParaRPr lang="en-US"/>
          </a:p>
        </p:txBody>
      </p:sp>
    </p:spTree>
    <p:extLst>
      <p:ext uri="{BB962C8B-B14F-4D97-AF65-F5344CB8AC3E}">
        <p14:creationId xmlns:p14="http://schemas.microsoft.com/office/powerpoint/2010/main" val="278540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This may represent insufficient training, despite working at a safety-net hospital with regular exposure patients with OUD</a:t>
            </a:r>
          </a:p>
          <a:p>
            <a:endParaRPr lang="en-US" dirty="0"/>
          </a:p>
          <a:p>
            <a:r>
              <a:rPr lang="en-US" dirty="0"/>
              <a:t>Competency in all skills evaluated</a:t>
            </a:r>
          </a:p>
        </p:txBody>
      </p:sp>
      <p:sp>
        <p:nvSpPr>
          <p:cNvPr id="4" name="Slide Number Placeholder 3"/>
          <p:cNvSpPr>
            <a:spLocks noGrp="1"/>
          </p:cNvSpPr>
          <p:nvPr>
            <p:ph type="sldNum" sz="quarter" idx="5"/>
          </p:nvPr>
        </p:nvSpPr>
        <p:spPr/>
        <p:txBody>
          <a:bodyPr/>
          <a:lstStyle/>
          <a:p>
            <a:fld id="{0CD63802-9269-4145-85EF-492631310A59}" type="slidenum">
              <a:rPr lang="en-US" smtClean="0"/>
              <a:t>23</a:t>
            </a:fld>
            <a:endParaRPr lang="en-US"/>
          </a:p>
        </p:txBody>
      </p:sp>
    </p:spTree>
    <p:extLst>
      <p:ext uri="{BB962C8B-B14F-4D97-AF65-F5344CB8AC3E}">
        <p14:creationId xmlns:p14="http://schemas.microsoft.com/office/powerpoint/2010/main" val="321951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After the session, 36 (92.3%), 33 (84.6%), 31 (79.5%) and 20 (51.3%) residents answered correctly questions 4, 5, 6, and 7, respectively (see attached survey for question reference). </a:t>
            </a:r>
          </a:p>
          <a:p>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24</a:t>
            </a:fld>
            <a:endParaRPr lang="en-US"/>
          </a:p>
        </p:txBody>
      </p:sp>
    </p:spTree>
    <p:extLst>
      <p:ext uri="{BB962C8B-B14F-4D97-AF65-F5344CB8AC3E}">
        <p14:creationId xmlns:p14="http://schemas.microsoft.com/office/powerpoint/2010/main" val="36012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After the session, 36 (92.3%), 33 (84.6%) residents answered correctly questions, respectively</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25</a:t>
            </a:fld>
            <a:endParaRPr lang="en-US"/>
          </a:p>
        </p:txBody>
      </p:sp>
    </p:spTree>
    <p:extLst>
      <p:ext uri="{BB962C8B-B14F-4D97-AF65-F5344CB8AC3E}">
        <p14:creationId xmlns:p14="http://schemas.microsoft.com/office/powerpoint/2010/main" val="46075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After the session, 31 (79.5%) and 20 (51.3%) residents answered correctly questions respectively</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26</a:t>
            </a:fld>
            <a:endParaRPr lang="en-US"/>
          </a:p>
        </p:txBody>
      </p:sp>
    </p:spTree>
    <p:extLst>
      <p:ext uri="{BB962C8B-B14F-4D97-AF65-F5344CB8AC3E}">
        <p14:creationId xmlns:p14="http://schemas.microsoft.com/office/powerpoint/2010/main" val="237153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Buprenorphine is a life saving medication with evidence for fatal overdose prevention</a:t>
            </a:r>
          </a:p>
          <a:p>
            <a:r>
              <a:rPr lang="en-US" dirty="0"/>
              <a:t>The X waiver presented an additional barrier to prescribing it</a:t>
            </a:r>
          </a:p>
          <a:p>
            <a:pPr marL="171450" indent="-171450">
              <a:buFont typeface="Arial" panose="020B0604020202020204" pitchFamily="34" charset="0"/>
              <a:buChar char="•"/>
            </a:pPr>
            <a:r>
              <a:rPr lang="en-US" dirty="0"/>
              <a:t>X waiver was eliminated in December 29, 2022, </a:t>
            </a:r>
          </a:p>
          <a:p>
            <a:pPr marL="171450" indent="-171450">
              <a:buFont typeface="Arial" panose="020B0604020202020204" pitchFamily="34" charset="0"/>
              <a:buChar char="•"/>
            </a:pPr>
            <a:r>
              <a:rPr lang="en-US" dirty="0"/>
              <a:t>so can be prescribed by any physician with a DEA license</a:t>
            </a:r>
          </a:p>
          <a:p>
            <a:pPr marL="171450" indent="-171450">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rPr>
              <a:t>Therefore p</a:t>
            </a:r>
            <a:r>
              <a:rPr lang="en-US" sz="1200" dirty="0">
                <a:effectLst/>
                <a:latin typeface="Times New Roman" panose="02020603050405020304" pitchFamily="18" charset="0"/>
                <a:ea typeface="Times New Roman" panose="02020603050405020304" pitchFamily="18" charset="0"/>
              </a:rPr>
              <a:t>atients with OUD should be offered MOUD in all healthcare encounters</a:t>
            </a:r>
          </a:p>
          <a:p>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4</a:t>
            </a:fld>
            <a:endParaRPr lang="en-US"/>
          </a:p>
        </p:txBody>
      </p:sp>
    </p:spTree>
    <p:extLst>
      <p:ext uri="{BB962C8B-B14F-4D97-AF65-F5344CB8AC3E}">
        <p14:creationId xmlns:p14="http://schemas.microsoft.com/office/powerpoint/2010/main" val="38033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 historical time when access to buprenorphine has improved and OUD treatment remains essential to decrease mortality.</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27</a:t>
            </a:fld>
            <a:endParaRPr lang="en-US"/>
          </a:p>
        </p:txBody>
      </p:sp>
    </p:spTree>
    <p:extLst>
      <p:ext uri="{BB962C8B-B14F-4D97-AF65-F5344CB8AC3E}">
        <p14:creationId xmlns:p14="http://schemas.microsoft.com/office/powerpoint/2010/main" val="878140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rPr>
              <a:t>R</a:t>
            </a:r>
            <a:r>
              <a:rPr lang="en-US" sz="1200" dirty="0">
                <a:effectLst/>
                <a:latin typeface="Times New Roman" panose="02020603050405020304" pitchFamily="18" charset="0"/>
                <a:ea typeface="Times New Roman" panose="02020603050405020304" pitchFamily="18" charset="0"/>
              </a:rPr>
              <a:t>esidents mentioned that they learned: </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When to prescribe low dose buprenorphine (n=22, 61.1%)</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How to initiate buprenorphine in the inpatient setting (n=16, 44.4%)</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when to consult addiction medicine for opioid withdrawal (n=5, 13.9%),</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how to start buprenorphine in the outpatient setting (n=4, 11.1%), </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the maximum dose of buprenorphine per BMC policy (n=4, 11.1%), </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indications for buprenorphine (n=2, 5.6%), </a:t>
            </a:r>
          </a:p>
          <a:p>
            <a:pPr marL="628650" lvl="1"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and the physiology of precipitated withdrawal (n=2, 5.6%).</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28</a:t>
            </a:fld>
            <a:endParaRPr lang="en-US"/>
          </a:p>
        </p:txBody>
      </p:sp>
    </p:spTree>
    <p:extLst>
      <p:ext uri="{BB962C8B-B14F-4D97-AF65-F5344CB8AC3E}">
        <p14:creationId xmlns:p14="http://schemas.microsoft.com/office/powerpoint/2010/main" val="377518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Specialist guidance for content verification</a:t>
            </a:r>
          </a:p>
          <a:p>
            <a:pPr marL="171450" indent="-171450">
              <a:buFont typeface="Arial" panose="020B0604020202020204" pitchFamily="34" charset="0"/>
              <a:buChar char="•"/>
            </a:pPr>
            <a:r>
              <a:rPr lang="en-US" dirty="0"/>
              <a:t>Single site: caution with generalization</a:t>
            </a:r>
          </a:p>
        </p:txBody>
      </p:sp>
      <p:sp>
        <p:nvSpPr>
          <p:cNvPr id="4" name="Slide Number Placeholder 3"/>
          <p:cNvSpPr>
            <a:spLocks noGrp="1"/>
          </p:cNvSpPr>
          <p:nvPr>
            <p:ph type="sldNum" sz="quarter" idx="5"/>
          </p:nvPr>
        </p:nvSpPr>
        <p:spPr/>
        <p:txBody>
          <a:bodyPr/>
          <a:lstStyle/>
          <a:p>
            <a:fld id="{0CD63802-9269-4145-85EF-492631310A59}" type="slidenum">
              <a:rPr lang="en-US" smtClean="0"/>
              <a:t>29</a:t>
            </a:fld>
            <a:endParaRPr lang="en-US"/>
          </a:p>
        </p:txBody>
      </p:sp>
    </p:spTree>
    <p:extLst>
      <p:ext uri="{BB962C8B-B14F-4D97-AF65-F5344CB8AC3E}">
        <p14:creationId xmlns:p14="http://schemas.microsoft.com/office/powerpoint/2010/main" val="425607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31</a:t>
            </a:fld>
            <a:endParaRPr lang="en-US"/>
          </a:p>
        </p:txBody>
      </p:sp>
    </p:spTree>
    <p:extLst>
      <p:ext uri="{BB962C8B-B14F-4D97-AF65-F5344CB8AC3E}">
        <p14:creationId xmlns:p14="http://schemas.microsoft.com/office/powerpoint/2010/main" val="940736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32</a:t>
            </a:fld>
            <a:endParaRPr lang="en-US"/>
          </a:p>
        </p:txBody>
      </p:sp>
    </p:spTree>
    <p:extLst>
      <p:ext uri="{BB962C8B-B14F-4D97-AF65-F5344CB8AC3E}">
        <p14:creationId xmlns:p14="http://schemas.microsoft.com/office/powerpoint/2010/main" val="189923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5</a:t>
            </a:fld>
            <a:endParaRPr lang="en-US"/>
          </a:p>
        </p:txBody>
      </p:sp>
    </p:spTree>
    <p:extLst>
      <p:ext uri="{BB962C8B-B14F-4D97-AF65-F5344CB8AC3E}">
        <p14:creationId xmlns:p14="http://schemas.microsoft.com/office/powerpoint/2010/main" val="134399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IM physicians are at the frontline when it comes to prescribing Buprenorphine</a:t>
            </a: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Thus, there remains a need for increased education on MOUD in IM residency programs. </a:t>
            </a: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There is abundant literature on training on opioid withdrawal but very little for MOUD</a:t>
            </a:r>
          </a:p>
        </p:txBody>
      </p:sp>
      <p:sp>
        <p:nvSpPr>
          <p:cNvPr id="4" name="Slide Number Placeholder 3"/>
          <p:cNvSpPr>
            <a:spLocks noGrp="1"/>
          </p:cNvSpPr>
          <p:nvPr>
            <p:ph type="sldNum" sz="quarter" idx="5"/>
          </p:nvPr>
        </p:nvSpPr>
        <p:spPr/>
        <p:txBody>
          <a:bodyPr/>
          <a:lstStyle/>
          <a:p>
            <a:fld id="{0CD63802-9269-4145-85EF-492631310A59}" type="slidenum">
              <a:rPr lang="en-US" smtClean="0"/>
              <a:t>6</a:t>
            </a:fld>
            <a:endParaRPr lang="en-US"/>
          </a:p>
        </p:txBody>
      </p:sp>
    </p:spTree>
    <p:extLst>
      <p:ext uri="{BB962C8B-B14F-4D97-AF65-F5344CB8AC3E}">
        <p14:creationId xmlns:p14="http://schemas.microsoft.com/office/powerpoint/2010/main" val="258685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The following objectives were developed based on perceived gaps in resident knowledge</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8</a:t>
            </a:fld>
            <a:endParaRPr lang="en-US"/>
          </a:p>
        </p:txBody>
      </p:sp>
    </p:spTree>
    <p:extLst>
      <p:ext uri="{BB962C8B-B14F-4D97-AF65-F5344CB8AC3E}">
        <p14:creationId xmlns:p14="http://schemas.microsoft.com/office/powerpoint/2010/main" val="358871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Largest safety net hospital in New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Positioned at the epicenter of the opioid epidemic.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Every day, residents treat patients with OUD, including sequelae of IVDU, withdrawal symptoms, and MOUD</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10</a:t>
            </a:fld>
            <a:endParaRPr lang="en-US"/>
          </a:p>
        </p:txBody>
      </p:sp>
    </p:spTree>
    <p:extLst>
      <p:ext uri="{BB962C8B-B14F-4D97-AF65-F5344CB8AC3E}">
        <p14:creationId xmlns:p14="http://schemas.microsoft.com/office/powerpoint/2010/main" val="8407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12121"/>
                </a:solidFill>
                <a:effectLst/>
                <a:latin typeface="Calibri" panose="020F0502020204030204" pitchFamily="34" charset="0"/>
              </a:rPr>
              <a:t>~30% do not speak English as their primary language, </a:t>
            </a:r>
          </a:p>
          <a:p>
            <a:r>
              <a:rPr lang="en-US" b="0" i="0" u="none" strike="noStrike" dirty="0">
                <a:solidFill>
                  <a:srgbClr val="212121"/>
                </a:solidFill>
                <a:effectLst/>
                <a:latin typeface="Calibri" panose="020F0502020204030204" pitchFamily="34" charset="0"/>
              </a:rPr>
              <a:t>~30% have a substance use disorder, </a:t>
            </a:r>
          </a:p>
          <a:p>
            <a:r>
              <a:rPr lang="en-US" b="0" i="0" u="none" strike="noStrike" dirty="0">
                <a:solidFill>
                  <a:srgbClr val="212121"/>
                </a:solidFill>
                <a:effectLst/>
                <a:latin typeface="Calibri" panose="020F0502020204030204" pitchFamily="34" charset="0"/>
              </a:rPr>
              <a:t>~70% of our patients self identify as Black or Hispanic</a:t>
            </a:r>
            <a:endParaRPr lang="en-US" dirty="0"/>
          </a:p>
        </p:txBody>
      </p:sp>
      <p:sp>
        <p:nvSpPr>
          <p:cNvPr id="4" name="Slide Number Placeholder 3"/>
          <p:cNvSpPr>
            <a:spLocks noGrp="1"/>
          </p:cNvSpPr>
          <p:nvPr>
            <p:ph type="sldNum" sz="quarter" idx="5"/>
          </p:nvPr>
        </p:nvSpPr>
        <p:spPr/>
        <p:txBody>
          <a:bodyPr/>
          <a:lstStyle/>
          <a:p>
            <a:fld id="{0CD63802-9269-4145-85EF-492631310A59}" type="slidenum">
              <a:rPr lang="en-US" smtClean="0"/>
              <a:t>11</a:t>
            </a:fld>
            <a:endParaRPr lang="en-US"/>
          </a:p>
        </p:txBody>
      </p:sp>
    </p:spTree>
    <p:extLst>
      <p:ext uri="{BB962C8B-B14F-4D97-AF65-F5344CB8AC3E}">
        <p14:creationId xmlns:p14="http://schemas.microsoft.com/office/powerpoint/2010/main" val="29782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Second-year IM residents were selected since they had likely accrued some knowledge and skills to treat patients with OUD compared to interns.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Focus: appropriate use of traditional and low-dose buprenorphine in the inpatient setting, as well as buprenorphine initiation in clinic</a:t>
            </a:r>
          </a:p>
          <a:p>
            <a:pPr marL="171450" indent="-171450">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sz="1200" dirty="0">
                <a:effectLst/>
                <a:latin typeface="Times New Roman" panose="02020603050405020304" pitchFamily="18" charset="0"/>
                <a:ea typeface="Times New Roman" panose="02020603050405020304" pitchFamily="18" charset="0"/>
              </a:rPr>
              <a:t>academic half-day: a dedicated and mandatory educational block for all residents.</a:t>
            </a:r>
          </a:p>
          <a:p>
            <a:pPr marL="171450" indent="-171450">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CMR and PGY3 spend extra time in residency learning about 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CMR participated in the Chief Resident Immersion Training (CRIT) program in addiction medicine, a 4-day immersion training in addiction medicine</a:t>
            </a:r>
          </a:p>
        </p:txBody>
      </p:sp>
      <p:sp>
        <p:nvSpPr>
          <p:cNvPr id="4" name="Slide Number Placeholder 3"/>
          <p:cNvSpPr>
            <a:spLocks noGrp="1"/>
          </p:cNvSpPr>
          <p:nvPr>
            <p:ph type="sldNum" sz="quarter" idx="5"/>
          </p:nvPr>
        </p:nvSpPr>
        <p:spPr/>
        <p:txBody>
          <a:bodyPr/>
          <a:lstStyle/>
          <a:p>
            <a:fld id="{0CD63802-9269-4145-85EF-492631310A59}" type="slidenum">
              <a:rPr lang="en-US" smtClean="0"/>
              <a:t>12</a:t>
            </a:fld>
            <a:endParaRPr lang="en-US"/>
          </a:p>
        </p:txBody>
      </p:sp>
    </p:spTree>
    <p:extLst>
      <p:ext uri="{BB962C8B-B14F-4D97-AF65-F5344CB8AC3E}">
        <p14:creationId xmlns:p14="http://schemas.microsoft.com/office/powerpoint/2010/main" val="283476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916E4BB-CA64-2B4E-950F-FF964FC44939}" type="slidenum">
              <a:rPr lang="en-US" smtClean="0"/>
              <a:t>14</a:t>
            </a:fld>
            <a:endParaRPr lang="en-US"/>
          </a:p>
        </p:txBody>
      </p:sp>
    </p:spTree>
    <p:extLst>
      <p:ext uri="{BB962C8B-B14F-4D97-AF65-F5344CB8AC3E}">
        <p14:creationId xmlns:p14="http://schemas.microsoft.com/office/powerpoint/2010/main" val="347640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999853-51CA-3142-B91F-76B8E6F8208C}"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411839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99853-51CA-3142-B91F-76B8E6F8208C}"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68078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99853-51CA-3142-B91F-76B8E6F8208C}"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14974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999853-51CA-3142-B91F-76B8E6F8208C}"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126745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999853-51CA-3142-B91F-76B8E6F8208C}" type="datetimeFigureOut">
              <a:rPr lang="en-US" smtClean="0"/>
              <a:t>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936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999853-51CA-3142-B91F-76B8E6F8208C}" type="datetimeFigureOut">
              <a:rPr lang="en-US" smtClean="0"/>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364056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999853-51CA-3142-B91F-76B8E6F8208C}" type="datetimeFigureOut">
              <a:rPr lang="en-US" smtClean="0"/>
              <a:t>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1822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999853-51CA-3142-B91F-76B8E6F8208C}" type="datetimeFigureOut">
              <a:rPr lang="en-US" smtClean="0"/>
              <a:t>11/2/23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37321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99853-51CA-3142-B91F-76B8E6F8208C}" type="datetimeFigureOut">
              <a:rPr lang="en-US" smtClean="0"/>
              <a:t>11/2/23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256271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999853-51CA-3142-B91F-76B8E6F8208C}" type="datetimeFigureOut">
              <a:rPr lang="en-US" smtClean="0"/>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1385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999853-51CA-3142-B91F-76B8E6F8208C}" type="datetimeFigureOut">
              <a:rPr lang="en-US" smtClean="0"/>
              <a:t>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74E0A-2720-8D49-BACC-01AC1254FBCF}" type="slidenum">
              <a:rPr lang="en-US" smtClean="0"/>
              <a:t>‹#›</a:t>
            </a:fld>
            <a:endParaRPr lang="en-US"/>
          </a:p>
        </p:txBody>
      </p:sp>
    </p:spTree>
    <p:extLst>
      <p:ext uri="{BB962C8B-B14F-4D97-AF65-F5344CB8AC3E}">
        <p14:creationId xmlns:p14="http://schemas.microsoft.com/office/powerpoint/2010/main" val="279731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99853-51CA-3142-B91F-76B8E6F8208C}" type="datetimeFigureOut">
              <a:rPr lang="en-US" smtClean="0"/>
              <a:t>11/2/23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74E0A-2720-8D49-BACC-01AC1254FBCF}" type="slidenum">
              <a:rPr lang="en-US" smtClean="0"/>
              <a:t>‹#›</a:t>
            </a:fld>
            <a:endParaRPr lang="en-US"/>
          </a:p>
        </p:txBody>
      </p:sp>
    </p:spTree>
    <p:extLst>
      <p:ext uri="{BB962C8B-B14F-4D97-AF65-F5344CB8AC3E}">
        <p14:creationId xmlns:p14="http://schemas.microsoft.com/office/powerpoint/2010/main" val="777091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4.png"/><Relationship Id="rId5" Type="http://schemas.openxmlformats.org/officeDocument/2006/relationships/image" Target="../media/image4.gif"/><Relationship Id="rId10" Type="http://schemas.openxmlformats.org/officeDocument/2006/relationships/image" Target="../media/image13.svg"/><Relationship Id="rId4" Type="http://schemas.openxmlformats.org/officeDocument/2006/relationships/image" Target="../media/image1.tiff"/><Relationship Id="rId9" Type="http://schemas.openxmlformats.org/officeDocument/2006/relationships/image" Target="../media/image12.png"/><Relationship Id="rId1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2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image" Target="../media/image4.gif"/><Relationship Id="rId4" Type="http://schemas.openxmlformats.org/officeDocument/2006/relationships/diagramLayout" Target="../diagrams/layout3.xml"/><Relationship Id="rId9"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hyperlink" Target="https://nam.edu/improving-access-to-evidence-based-medical-treatment-for-opioid-use-disorder-strategies-to-address-key-barriers-within-the-treatment-system/" TargetMode="External"/><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tiff"/><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gif"/><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4.gif"/><Relationship Id="rId4" Type="http://schemas.openxmlformats.org/officeDocument/2006/relationships/diagramLayout" Target="../diagrams/layout1.xml"/><Relationship Id="rId9"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4854-D95D-ED19-F73C-A3F986D3D4D7}"/>
              </a:ext>
            </a:extLst>
          </p:cNvPr>
          <p:cNvSpPr>
            <a:spLocks noGrp="1"/>
          </p:cNvSpPr>
          <p:nvPr>
            <p:ph type="ctrTitle"/>
          </p:nvPr>
        </p:nvSpPr>
        <p:spPr>
          <a:xfrm>
            <a:off x="2452467" y="631273"/>
            <a:ext cx="9144000" cy="2387600"/>
          </a:xfrm>
        </p:spPr>
        <p:txBody>
          <a:bodyPr>
            <a:noAutofit/>
          </a:bodyPr>
          <a:lstStyle/>
          <a:p>
            <a:r>
              <a:rPr lang="en-US" sz="4000" dirty="0"/>
              <a:t>A case-based curriculum to enhance attitude, competency, and knowledge of buprenorphine for treatment of opioid use disorder among internal medicine residents</a:t>
            </a:r>
          </a:p>
        </p:txBody>
      </p:sp>
      <p:sp>
        <p:nvSpPr>
          <p:cNvPr id="3" name="Subtitle 2">
            <a:extLst>
              <a:ext uri="{FF2B5EF4-FFF2-40B4-BE49-F238E27FC236}">
                <a16:creationId xmlns:a16="http://schemas.microsoft.com/office/drawing/2014/main" id="{DF9048FB-D3DA-8152-4426-5D46D25AC38F}"/>
              </a:ext>
            </a:extLst>
          </p:cNvPr>
          <p:cNvSpPr>
            <a:spLocks noGrp="1"/>
          </p:cNvSpPr>
          <p:nvPr>
            <p:ph type="subTitle" idx="1"/>
          </p:nvPr>
        </p:nvSpPr>
        <p:spPr>
          <a:xfrm>
            <a:off x="2452467" y="3745944"/>
            <a:ext cx="9144000" cy="1088363"/>
          </a:xfrm>
        </p:spPr>
        <p:txBody>
          <a:bodyPr>
            <a:normAutofit/>
          </a:bodyPr>
          <a:lstStyle/>
          <a:p>
            <a:r>
              <a:rPr lang="en-US" sz="2800" b="1" dirty="0"/>
              <a:t>Sebastian Suarez MD, MPH</a:t>
            </a:r>
          </a:p>
          <a:p>
            <a:r>
              <a:rPr lang="en-US" dirty="0" err="1"/>
              <a:t>Minaliza</a:t>
            </a:r>
            <a:r>
              <a:rPr lang="en-US" dirty="0"/>
              <a:t> </a:t>
            </a:r>
            <a:r>
              <a:rPr lang="en-US" dirty="0" err="1"/>
              <a:t>Shahlapour</a:t>
            </a:r>
            <a:r>
              <a:rPr lang="en-US" dirty="0"/>
              <a:t>, MD; Alyssa F Peterkin, MD; Jessica L Taylor MD</a:t>
            </a:r>
          </a:p>
        </p:txBody>
      </p:sp>
      <p:pic>
        <p:nvPicPr>
          <p:cNvPr id="7" name="Picture 5" descr="Text&#10;&#10;Description automatically generated">
            <a:extLst>
              <a:ext uri="{FF2B5EF4-FFF2-40B4-BE49-F238E27FC236}">
                <a16:creationId xmlns:a16="http://schemas.microsoft.com/office/drawing/2014/main" id="{2638CC59-174B-D080-7816-06D7D12EE721}"/>
              </a:ext>
            </a:extLst>
          </p:cNvPr>
          <p:cNvPicPr>
            <a:picLocks noChangeAspect="1"/>
          </p:cNvPicPr>
          <p:nvPr/>
        </p:nvPicPr>
        <p:blipFill>
          <a:blip r:embed="rId3"/>
          <a:stretch>
            <a:fillRect/>
          </a:stretch>
        </p:blipFill>
        <p:spPr>
          <a:xfrm>
            <a:off x="6501221" y="5502582"/>
            <a:ext cx="4672911" cy="1127887"/>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1C292530-7472-26CD-F977-9DDDC72A3459}"/>
              </a:ext>
            </a:extLst>
          </p:cNvPr>
          <p:cNvPicPr>
            <a:picLocks noChangeAspect="1"/>
          </p:cNvPicPr>
          <p:nvPr/>
        </p:nvPicPr>
        <p:blipFill>
          <a:blip r:embed="rId4"/>
          <a:stretch>
            <a:fillRect/>
          </a:stretch>
        </p:blipFill>
        <p:spPr>
          <a:xfrm>
            <a:off x="9797418" y="5490245"/>
            <a:ext cx="1419401" cy="506929"/>
          </a:xfrm>
          <a:prstGeom prst="rect">
            <a:avLst/>
          </a:prstGeom>
        </p:spPr>
      </p:pic>
      <p:sp>
        <p:nvSpPr>
          <p:cNvPr id="5" name="Rectangle 65">
            <a:extLst>
              <a:ext uri="{FF2B5EF4-FFF2-40B4-BE49-F238E27FC236}">
                <a16:creationId xmlns:a16="http://schemas.microsoft.com/office/drawing/2014/main" id="{18C2C558-BDF5-DADA-4148-D8AE4FEEB5E7}"/>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8" name="Rectangle 66">
            <a:extLst>
              <a:ext uri="{FF2B5EF4-FFF2-40B4-BE49-F238E27FC236}">
                <a16:creationId xmlns:a16="http://schemas.microsoft.com/office/drawing/2014/main" id="{09FCBADB-2B88-4C6E-BBFF-D6903A933D2C}"/>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10" name="Rectangle 67">
            <a:extLst>
              <a:ext uri="{FF2B5EF4-FFF2-40B4-BE49-F238E27FC236}">
                <a16:creationId xmlns:a16="http://schemas.microsoft.com/office/drawing/2014/main" id="{E1111D6F-BA52-9AD5-4C34-B454EE97CBA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68">
            <a:extLst>
              <a:ext uri="{FF2B5EF4-FFF2-40B4-BE49-F238E27FC236}">
                <a16:creationId xmlns:a16="http://schemas.microsoft.com/office/drawing/2014/main" id="{87506A74-9D4C-0151-AFFD-CD43CD80B307}"/>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3" name="Rectangle 69">
            <a:extLst>
              <a:ext uri="{FF2B5EF4-FFF2-40B4-BE49-F238E27FC236}">
                <a16:creationId xmlns:a16="http://schemas.microsoft.com/office/drawing/2014/main" id="{E7CE4A21-61CB-7CCF-20BC-0560EE5D2327}"/>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4" name="Rectangle 70">
            <a:extLst>
              <a:ext uri="{FF2B5EF4-FFF2-40B4-BE49-F238E27FC236}">
                <a16:creationId xmlns:a16="http://schemas.microsoft.com/office/drawing/2014/main" id="{74B27A89-15BE-10A8-F785-A8AB52A63BB9}"/>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pic>
        <p:nvPicPr>
          <p:cNvPr id="15" name="Picture 14">
            <a:extLst>
              <a:ext uri="{FF2B5EF4-FFF2-40B4-BE49-F238E27FC236}">
                <a16:creationId xmlns:a16="http://schemas.microsoft.com/office/drawing/2014/main" id="{D2251F53-BA7F-29A6-7D93-93C6249A9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6949" y="5714617"/>
            <a:ext cx="3218850" cy="703816"/>
          </a:xfrm>
          <a:prstGeom prst="rect">
            <a:avLst/>
          </a:prstGeom>
        </p:spPr>
      </p:pic>
      <p:pic>
        <p:nvPicPr>
          <p:cNvPr id="6" name="Picture 2" descr="Boston Medical Center » Center for Research to Evaluate &amp; Eliminate Dental  Disparities | Boston University">
            <a:extLst>
              <a:ext uri="{FF2B5EF4-FFF2-40B4-BE49-F238E27FC236}">
                <a16:creationId xmlns:a16="http://schemas.microsoft.com/office/drawing/2014/main" id="{8EA9989A-A226-9DB0-C4E5-BD7C79C436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388" y="5346115"/>
            <a:ext cx="1635224" cy="85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5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walkway with a black fence&#10;&#10;Description automatically generated with medium confidence">
            <a:extLst>
              <a:ext uri="{FF2B5EF4-FFF2-40B4-BE49-F238E27FC236}">
                <a16:creationId xmlns:a16="http://schemas.microsoft.com/office/drawing/2014/main" id="{E125DB66-6B11-4D8D-2388-388686DC43A7}"/>
              </a:ext>
            </a:extLst>
          </p:cNvPr>
          <p:cNvPicPr>
            <a:picLocks noChangeAspect="1"/>
          </p:cNvPicPr>
          <p:nvPr/>
        </p:nvPicPr>
        <p:blipFill>
          <a:blip r:embed="rId3"/>
          <a:stretch>
            <a:fillRect/>
          </a:stretch>
        </p:blipFill>
        <p:spPr>
          <a:xfrm>
            <a:off x="-1" y="-1"/>
            <a:ext cx="12309231" cy="6895449"/>
          </a:xfrm>
          <a:prstGeom prst="rect">
            <a:avLst/>
          </a:prstGeom>
        </p:spPr>
      </p:pic>
    </p:spTree>
    <p:extLst>
      <p:ext uri="{BB962C8B-B14F-4D97-AF65-F5344CB8AC3E}">
        <p14:creationId xmlns:p14="http://schemas.microsoft.com/office/powerpoint/2010/main" val="377118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walkway with a black fence&#10;&#10;Description automatically generated with medium confidence">
            <a:extLst>
              <a:ext uri="{FF2B5EF4-FFF2-40B4-BE49-F238E27FC236}">
                <a16:creationId xmlns:a16="http://schemas.microsoft.com/office/drawing/2014/main" id="{E125DB66-6B11-4D8D-2388-388686DC43A7}"/>
              </a:ext>
            </a:extLst>
          </p:cNvPr>
          <p:cNvPicPr>
            <a:picLocks noChangeAspect="1"/>
          </p:cNvPicPr>
          <p:nvPr/>
        </p:nvPicPr>
        <p:blipFill>
          <a:blip r:embed="rId3"/>
          <a:stretch>
            <a:fillRect/>
          </a:stretch>
        </p:blipFill>
        <p:spPr>
          <a:xfrm>
            <a:off x="-1" y="-1"/>
            <a:ext cx="12309231" cy="6895449"/>
          </a:xfrm>
          <a:prstGeom prst="rect">
            <a:avLst/>
          </a:prstGeom>
        </p:spPr>
      </p:pic>
      <p:sp>
        <p:nvSpPr>
          <p:cNvPr id="4" name="Rectangle 3">
            <a:extLst>
              <a:ext uri="{FF2B5EF4-FFF2-40B4-BE49-F238E27FC236}">
                <a16:creationId xmlns:a16="http://schemas.microsoft.com/office/drawing/2014/main" id="{92376278-DE68-095E-F8F5-F3B5479FAF44}"/>
              </a:ext>
            </a:extLst>
          </p:cNvPr>
          <p:cNvSpPr/>
          <p:nvPr/>
        </p:nvSpPr>
        <p:spPr>
          <a:xfrm>
            <a:off x="328612" y="314325"/>
            <a:ext cx="5057775" cy="6272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u="sng" dirty="0">
                <a:solidFill>
                  <a:schemeClr val="tx1"/>
                </a:solidFill>
              </a:rPr>
              <a:t>Diversity</a:t>
            </a:r>
          </a:p>
          <a:p>
            <a:pPr marL="285750" indent="-285750">
              <a:buFont typeface="Arial" panose="020B0604020202020204" pitchFamily="34" charset="0"/>
              <a:buChar char="•"/>
            </a:pPr>
            <a:r>
              <a:rPr lang="en-US" sz="2800" dirty="0">
                <a:solidFill>
                  <a:schemeClr val="tx1"/>
                </a:solidFill>
              </a:rPr>
              <a:t>Patient population</a:t>
            </a:r>
          </a:p>
          <a:p>
            <a:endParaRPr lang="en-US" sz="2800" dirty="0">
              <a:solidFill>
                <a:schemeClr val="tx1"/>
              </a:solidFill>
            </a:endParaRPr>
          </a:p>
          <a:p>
            <a:r>
              <a:rPr lang="en-US" sz="2800" b="1" u="sng" dirty="0">
                <a:solidFill>
                  <a:schemeClr val="tx1"/>
                </a:solidFill>
              </a:rPr>
              <a:t>Equity</a:t>
            </a:r>
          </a:p>
          <a:p>
            <a:pPr marL="285750" indent="-285750">
              <a:buFont typeface="Arial" panose="020B0604020202020204" pitchFamily="34" charset="0"/>
              <a:buChar char="•"/>
            </a:pPr>
            <a:r>
              <a:rPr lang="en-US" sz="2800" dirty="0">
                <a:solidFill>
                  <a:schemeClr val="tx1"/>
                </a:solidFill>
              </a:rPr>
              <a:t>Curriculum emphasis in vulnerable populations</a:t>
            </a:r>
          </a:p>
          <a:p>
            <a:pPr marL="285750" indent="-285750">
              <a:buFont typeface="Arial" panose="020B0604020202020204" pitchFamily="34" charset="0"/>
              <a:buChar char="•"/>
            </a:pPr>
            <a:endParaRPr lang="en-US" sz="2800" dirty="0">
              <a:solidFill>
                <a:schemeClr val="tx1"/>
              </a:solidFill>
            </a:endParaRPr>
          </a:p>
          <a:p>
            <a:r>
              <a:rPr lang="en-US" sz="2800" b="1" u="sng" dirty="0">
                <a:solidFill>
                  <a:schemeClr val="tx1"/>
                </a:solidFill>
              </a:rPr>
              <a:t>Inclusion</a:t>
            </a:r>
          </a:p>
          <a:p>
            <a:pPr marL="285750" indent="-285750">
              <a:buFont typeface="Arial" panose="020B0604020202020204" pitchFamily="34" charset="0"/>
              <a:buChar char="•"/>
            </a:pPr>
            <a:r>
              <a:rPr lang="en-US" sz="2800" dirty="0">
                <a:solidFill>
                  <a:schemeClr val="tx1"/>
                </a:solidFill>
              </a:rPr>
              <a:t>Residents who mirror our patient population</a:t>
            </a:r>
          </a:p>
        </p:txBody>
      </p:sp>
    </p:spTree>
    <p:extLst>
      <p:ext uri="{BB962C8B-B14F-4D97-AF65-F5344CB8AC3E}">
        <p14:creationId xmlns:p14="http://schemas.microsoft.com/office/powerpoint/2010/main" val="15066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ck walkway with a black fence&#10;&#10;Description automatically generated with medium confidence">
            <a:extLst>
              <a:ext uri="{FF2B5EF4-FFF2-40B4-BE49-F238E27FC236}">
                <a16:creationId xmlns:a16="http://schemas.microsoft.com/office/drawing/2014/main" id="{E125DB66-6B11-4D8D-2388-388686DC43A7}"/>
              </a:ext>
            </a:extLst>
          </p:cNvPr>
          <p:cNvPicPr>
            <a:picLocks noChangeAspect="1"/>
          </p:cNvPicPr>
          <p:nvPr/>
        </p:nvPicPr>
        <p:blipFill>
          <a:blip r:embed="rId3"/>
          <a:stretch>
            <a:fillRect/>
          </a:stretch>
        </p:blipFill>
        <p:spPr>
          <a:xfrm>
            <a:off x="-1" y="-1"/>
            <a:ext cx="12309231" cy="6895449"/>
          </a:xfrm>
          <a:prstGeom prst="rect">
            <a:avLst/>
          </a:prstGeom>
        </p:spPr>
      </p:pic>
      <p:sp>
        <p:nvSpPr>
          <p:cNvPr id="2" name="Rectangle 1">
            <a:extLst>
              <a:ext uri="{FF2B5EF4-FFF2-40B4-BE49-F238E27FC236}">
                <a16:creationId xmlns:a16="http://schemas.microsoft.com/office/drawing/2014/main" id="{FAF2B344-32A4-4CA9-046C-F38273C79673}"/>
              </a:ext>
            </a:extLst>
          </p:cNvPr>
          <p:cNvSpPr/>
          <p:nvPr/>
        </p:nvSpPr>
        <p:spPr>
          <a:xfrm>
            <a:off x="328612" y="314325"/>
            <a:ext cx="5057775" cy="62722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u="sng" dirty="0">
                <a:solidFill>
                  <a:schemeClr val="tx1"/>
                </a:solidFill>
              </a:rPr>
              <a:t>WHO and WHAT</a:t>
            </a:r>
          </a:p>
          <a:p>
            <a:pPr marL="285750" indent="-285750">
              <a:buFont typeface="Arial" panose="020B0604020202020204" pitchFamily="34" charset="0"/>
              <a:buChar char="•"/>
            </a:pPr>
            <a:r>
              <a:rPr lang="en-US" sz="2800" dirty="0">
                <a:solidFill>
                  <a:schemeClr val="tx1"/>
                </a:solidFill>
              </a:rPr>
              <a:t>All PGY2s at BMC</a:t>
            </a:r>
          </a:p>
          <a:p>
            <a:pPr marL="285750" indent="-285750">
              <a:buFont typeface="Arial" panose="020B0604020202020204" pitchFamily="34" charset="0"/>
              <a:buChar char="•"/>
            </a:pPr>
            <a:r>
              <a:rPr lang="en-US" sz="2800" dirty="0">
                <a:solidFill>
                  <a:schemeClr val="tx1"/>
                </a:solidFill>
              </a:rPr>
              <a:t>90-min case-based session on buprenorphine prescribing</a:t>
            </a:r>
          </a:p>
          <a:p>
            <a:endParaRPr lang="en-US" sz="2800" dirty="0">
              <a:solidFill>
                <a:schemeClr val="tx1"/>
              </a:solidFill>
            </a:endParaRPr>
          </a:p>
          <a:p>
            <a:r>
              <a:rPr lang="en-US" sz="2800" b="1" u="sng" dirty="0">
                <a:solidFill>
                  <a:schemeClr val="tx1"/>
                </a:solidFill>
              </a:rPr>
              <a:t>HOW</a:t>
            </a:r>
          </a:p>
          <a:p>
            <a:pPr marL="285750" indent="-285750">
              <a:buFont typeface="Arial" panose="020B0604020202020204" pitchFamily="34" charset="0"/>
              <a:buChar char="•"/>
            </a:pPr>
            <a:r>
              <a:rPr lang="en-US" sz="2800" dirty="0">
                <a:solidFill>
                  <a:schemeClr val="tx1"/>
                </a:solidFill>
              </a:rPr>
              <a:t>Developed by CMR and PGY3</a:t>
            </a:r>
          </a:p>
          <a:p>
            <a:pPr marL="285750" indent="-285750">
              <a:buFont typeface="Arial" panose="020B0604020202020204" pitchFamily="34" charset="0"/>
              <a:buChar char="•"/>
            </a:pPr>
            <a:r>
              <a:rPr lang="en-US" sz="2800" dirty="0">
                <a:solidFill>
                  <a:schemeClr val="tx1"/>
                </a:solidFill>
              </a:rPr>
              <a:t>Reviewed by Addiction Med faculty</a:t>
            </a:r>
          </a:p>
          <a:p>
            <a:pPr marL="285750" indent="-285750">
              <a:buFont typeface="Arial" panose="020B0604020202020204" pitchFamily="34" charset="0"/>
              <a:buChar char="•"/>
            </a:pPr>
            <a:endParaRPr lang="en-US" sz="2800" dirty="0">
              <a:solidFill>
                <a:schemeClr val="tx1"/>
              </a:solidFill>
            </a:endParaRPr>
          </a:p>
          <a:p>
            <a:r>
              <a:rPr lang="en-US" sz="2800" b="1" u="sng" dirty="0">
                <a:solidFill>
                  <a:schemeClr val="tx1"/>
                </a:solidFill>
              </a:rPr>
              <a:t>WHEN and WHERE</a:t>
            </a:r>
          </a:p>
          <a:p>
            <a:pPr marL="285750" indent="-285750">
              <a:buFont typeface="Arial" panose="020B0604020202020204" pitchFamily="34" charset="0"/>
              <a:buChar char="•"/>
            </a:pPr>
            <a:r>
              <a:rPr lang="en-US" sz="2800" dirty="0">
                <a:solidFill>
                  <a:schemeClr val="tx1"/>
                </a:solidFill>
              </a:rPr>
              <a:t>Between 07/22-10/22</a:t>
            </a:r>
          </a:p>
          <a:p>
            <a:pPr marL="285750" indent="-285750">
              <a:buFont typeface="Arial" panose="020B0604020202020204" pitchFamily="34" charset="0"/>
              <a:buChar char="•"/>
            </a:pPr>
            <a:r>
              <a:rPr lang="en-US" sz="2800" dirty="0">
                <a:solidFill>
                  <a:schemeClr val="tx1"/>
                </a:solidFill>
              </a:rPr>
              <a:t>Academic half-day</a:t>
            </a:r>
          </a:p>
        </p:txBody>
      </p:sp>
    </p:spTree>
    <p:extLst>
      <p:ext uri="{BB962C8B-B14F-4D97-AF65-F5344CB8AC3E}">
        <p14:creationId xmlns:p14="http://schemas.microsoft.com/office/powerpoint/2010/main" val="20478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dissolve">
                                      <p:cBhvr>
                                        <p:cTn id="10" dur="500"/>
                                        <p:tgtEl>
                                          <p:spTgt spid="2">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dissolv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dissolve">
                                      <p:cBhvr>
                                        <p:cTn id="18" dur="500"/>
                                        <p:tgtEl>
                                          <p:spTgt spid="2">
                                            <p:txEl>
                                              <p:pRg st="8" end="8"/>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dissolve">
                                      <p:cBhvr>
                                        <p:cTn id="21" dur="500"/>
                                        <p:tgtEl>
                                          <p:spTgt spid="2">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dissolve">
                                      <p:cBhvr>
                                        <p:cTn id="2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2067519"/>
            <a:ext cx="8204176" cy="2265761"/>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Example slides of </a:t>
            </a:r>
          </a:p>
          <a:p>
            <a:pPr marL="0" indent="0" algn="ctr">
              <a:buNone/>
            </a:pPr>
            <a:r>
              <a:rPr lang="en-US" sz="6000" dirty="0">
                <a:latin typeface="Calibri" panose="020F0502020204030204" pitchFamily="34" charset="0"/>
                <a:cs typeface="Calibri" panose="020F0502020204030204" pitchFamily="34" charset="0"/>
              </a:rPr>
              <a:t>educational session</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1235564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528EC-34C2-B5CD-FA23-775135B01920}"/>
              </a:ext>
            </a:extLst>
          </p:cNvPr>
          <p:cNvPicPr>
            <a:picLocks noChangeAspect="1"/>
          </p:cNvPicPr>
          <p:nvPr/>
        </p:nvPicPr>
        <p:blipFill>
          <a:blip r:embed="rId3"/>
          <a:stretch>
            <a:fillRect/>
          </a:stretch>
        </p:blipFill>
        <p:spPr>
          <a:xfrm>
            <a:off x="0" y="-936"/>
            <a:ext cx="12190338" cy="6858936"/>
          </a:xfrm>
          <a:prstGeom prst="rect">
            <a:avLst/>
          </a:prstGeom>
        </p:spPr>
      </p:pic>
      <p:sp>
        <p:nvSpPr>
          <p:cNvPr id="8" name="Title 3">
            <a:extLst>
              <a:ext uri="{FF2B5EF4-FFF2-40B4-BE49-F238E27FC236}">
                <a16:creationId xmlns:a16="http://schemas.microsoft.com/office/drawing/2014/main" id="{139307F3-2CEC-B07C-CDDD-D0388C387959}"/>
              </a:ext>
            </a:extLst>
          </p:cNvPr>
          <p:cNvSpPr>
            <a:spLocks noGrp="1"/>
          </p:cNvSpPr>
          <p:nvPr>
            <p:ph type="title"/>
          </p:nvPr>
        </p:nvSpPr>
        <p:spPr>
          <a:xfrm>
            <a:off x="428625" y="400049"/>
            <a:ext cx="11358563" cy="6029325"/>
          </a:xfrm>
          <a:solidFill>
            <a:schemeClr val="bg1"/>
          </a:solidFill>
        </p:spPr>
        <p:txBody>
          <a:bodyPr vert="horz" lIns="91440" tIns="45720" rIns="91440" bIns="45720" rtlCol="0" anchor="ctr">
            <a:normAutofit/>
          </a:bodyPr>
          <a:lstStyle/>
          <a:p>
            <a:pPr algn="ctr"/>
            <a:r>
              <a:rPr lang="en-US" sz="61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627B95CD-46BD-A535-E633-DEDDA4B505EC}"/>
              </a:ext>
            </a:extLst>
          </p:cNvPr>
          <p:cNvSpPr>
            <a:spLocks noGrp="1"/>
          </p:cNvSpPr>
          <p:nvPr>
            <p:ph idx="1"/>
          </p:nvPr>
        </p:nvSpPr>
        <p:spPr>
          <a:xfrm>
            <a:off x="4148980" y="1276042"/>
            <a:ext cx="7267575" cy="1182345"/>
          </a:xfrm>
        </p:spPr>
        <p:txBody>
          <a:bodyPr>
            <a:normAutofit/>
          </a:bodyPr>
          <a:lstStyle/>
          <a:p>
            <a:pPr marL="0" indent="0" algn="ctr">
              <a:buNone/>
            </a:pPr>
            <a:r>
              <a:rPr lang="en-US" sz="3200" dirty="0">
                <a:solidFill>
                  <a:srgbClr val="FF0000"/>
                </a:solidFill>
              </a:rPr>
              <a:t>What is the first step in counseling this patient about MOUD?</a:t>
            </a:r>
          </a:p>
        </p:txBody>
      </p:sp>
      <p:sp>
        <p:nvSpPr>
          <p:cNvPr id="4" name="TextBox 3">
            <a:extLst>
              <a:ext uri="{FF2B5EF4-FFF2-40B4-BE49-F238E27FC236}">
                <a16:creationId xmlns:a16="http://schemas.microsoft.com/office/drawing/2014/main" id="{2162529F-6158-B03D-CD27-31E0B9B595DE}"/>
              </a:ext>
            </a:extLst>
          </p:cNvPr>
          <p:cNvSpPr txBox="1"/>
          <p:nvPr/>
        </p:nvSpPr>
        <p:spPr>
          <a:xfrm>
            <a:off x="428625" y="371471"/>
            <a:ext cx="3163645" cy="1200329"/>
          </a:xfrm>
          <a:prstGeom prst="rect">
            <a:avLst/>
          </a:prstGeom>
          <a:noFill/>
        </p:spPr>
        <p:txBody>
          <a:bodyPr wrap="square" rtlCol="0">
            <a:spAutoFit/>
          </a:bodyPr>
          <a:lstStyle/>
          <a:p>
            <a:r>
              <a:rPr lang="en-US" sz="2800" u="sng" dirty="0"/>
              <a:t>HPI</a:t>
            </a:r>
          </a:p>
          <a:p>
            <a:r>
              <a:rPr lang="en-US" sz="2400" dirty="0"/>
              <a:t>Clinical case description</a:t>
            </a:r>
          </a:p>
          <a:p>
            <a:endParaRPr lang="en-US" sz="2000" dirty="0"/>
          </a:p>
        </p:txBody>
      </p:sp>
      <p:sp>
        <p:nvSpPr>
          <p:cNvPr id="5" name="Rectangle 4">
            <a:extLst>
              <a:ext uri="{FF2B5EF4-FFF2-40B4-BE49-F238E27FC236}">
                <a16:creationId xmlns:a16="http://schemas.microsoft.com/office/drawing/2014/main" id="{1FDC7C78-C748-3E18-4AEE-E468EEF11B4B}"/>
              </a:ext>
            </a:extLst>
          </p:cNvPr>
          <p:cNvSpPr/>
          <p:nvPr/>
        </p:nvSpPr>
        <p:spPr>
          <a:xfrm>
            <a:off x="404812" y="428626"/>
            <a:ext cx="3341017" cy="60293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F0225E2-9FFA-F40C-D027-04235E5BBC9F}"/>
              </a:ext>
            </a:extLst>
          </p:cNvPr>
          <p:cNvSpPr txBox="1">
            <a:spLocks/>
          </p:cNvSpPr>
          <p:nvPr/>
        </p:nvSpPr>
        <p:spPr>
          <a:xfrm>
            <a:off x="4148979" y="3714753"/>
            <a:ext cx="7267575" cy="13697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rgbClr val="FF0000"/>
                </a:solidFill>
              </a:rPr>
              <a:t>What medication options would you offer this patient?</a:t>
            </a:r>
          </a:p>
          <a:p>
            <a:pPr algn="ctr"/>
            <a:endParaRPr lang="en-US" sz="3200" dirty="0">
              <a:solidFill>
                <a:srgbClr val="FF0000"/>
              </a:solidFill>
            </a:endParaRPr>
          </a:p>
        </p:txBody>
      </p:sp>
    </p:spTree>
    <p:extLst>
      <p:ext uri="{BB962C8B-B14F-4D97-AF65-F5344CB8AC3E}">
        <p14:creationId xmlns:p14="http://schemas.microsoft.com/office/powerpoint/2010/main" val="388782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A95D94-BA8E-BFE7-101C-B2B10826C5A6}"/>
              </a:ext>
            </a:extLst>
          </p:cNvPr>
          <p:cNvPicPr>
            <a:picLocks noChangeAspect="1"/>
          </p:cNvPicPr>
          <p:nvPr/>
        </p:nvPicPr>
        <p:blipFill>
          <a:blip r:embed="rId3"/>
          <a:stretch>
            <a:fillRect/>
          </a:stretch>
        </p:blipFill>
        <p:spPr>
          <a:xfrm>
            <a:off x="0" y="-936"/>
            <a:ext cx="12190338" cy="6858936"/>
          </a:xfrm>
          <a:prstGeom prst="rect">
            <a:avLst/>
          </a:prstGeom>
        </p:spPr>
      </p:pic>
      <p:sp>
        <p:nvSpPr>
          <p:cNvPr id="4" name="Title 3">
            <a:extLst>
              <a:ext uri="{FF2B5EF4-FFF2-40B4-BE49-F238E27FC236}">
                <a16:creationId xmlns:a16="http://schemas.microsoft.com/office/drawing/2014/main" id="{B43EB42B-4813-38A3-E154-BD5929835D6C}"/>
              </a:ext>
            </a:extLst>
          </p:cNvPr>
          <p:cNvSpPr>
            <a:spLocks noGrp="1"/>
          </p:cNvSpPr>
          <p:nvPr>
            <p:ph type="title"/>
          </p:nvPr>
        </p:nvSpPr>
        <p:spPr>
          <a:xfrm>
            <a:off x="428625" y="400049"/>
            <a:ext cx="11358563" cy="6029325"/>
          </a:xfrm>
          <a:solidFill>
            <a:schemeClr val="bg1"/>
          </a:solidFill>
        </p:spPr>
        <p:txBody>
          <a:bodyPr vert="horz" lIns="91440" tIns="45720" rIns="91440" bIns="45720" rtlCol="0" anchor="ctr">
            <a:normAutofit/>
          </a:bodyPr>
          <a:lstStyle/>
          <a:p>
            <a:pPr algn="ctr"/>
            <a:r>
              <a:rPr lang="en-US" sz="6100" kern="1200" dirty="0">
                <a:solidFill>
                  <a:schemeClr val="tx1"/>
                </a:solidFill>
                <a:latin typeface="+mj-lt"/>
                <a:ea typeface="+mj-ea"/>
                <a:cs typeface="+mj-cs"/>
              </a:rPr>
              <a:t>How will you initiate buprenorphine</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in this hospitalized patient?</a:t>
            </a:r>
          </a:p>
        </p:txBody>
      </p:sp>
    </p:spTree>
    <p:extLst>
      <p:ext uri="{BB962C8B-B14F-4D97-AF65-F5344CB8AC3E}">
        <p14:creationId xmlns:p14="http://schemas.microsoft.com/office/powerpoint/2010/main" val="59329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9863CF-D6AF-4D77-805D-91B960C4480A}"/>
              </a:ext>
            </a:extLst>
          </p:cNvPr>
          <p:cNvPicPr>
            <a:picLocks noChangeAspect="1"/>
          </p:cNvPicPr>
          <p:nvPr/>
        </p:nvPicPr>
        <p:blipFill>
          <a:blip r:embed="rId3"/>
          <a:stretch>
            <a:fillRect/>
          </a:stretch>
        </p:blipFill>
        <p:spPr>
          <a:xfrm>
            <a:off x="0" y="-936"/>
            <a:ext cx="12190338" cy="6858936"/>
          </a:xfrm>
          <a:prstGeom prst="rect">
            <a:avLst/>
          </a:prstGeom>
        </p:spPr>
      </p:pic>
      <p:sp>
        <p:nvSpPr>
          <p:cNvPr id="3" name="Title 3">
            <a:extLst>
              <a:ext uri="{FF2B5EF4-FFF2-40B4-BE49-F238E27FC236}">
                <a16:creationId xmlns:a16="http://schemas.microsoft.com/office/drawing/2014/main" id="{A36C9A20-2BC8-409E-730B-3BAD6725157A}"/>
              </a:ext>
            </a:extLst>
          </p:cNvPr>
          <p:cNvSpPr txBox="1">
            <a:spLocks/>
          </p:cNvSpPr>
          <p:nvPr/>
        </p:nvSpPr>
        <p:spPr>
          <a:xfrm>
            <a:off x="428625" y="400049"/>
            <a:ext cx="11358563" cy="602932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100" dirty="0"/>
              <a:t> </a:t>
            </a:r>
          </a:p>
        </p:txBody>
      </p:sp>
      <p:sp>
        <p:nvSpPr>
          <p:cNvPr id="17" name="U-Turn Arrow 16">
            <a:extLst>
              <a:ext uri="{FF2B5EF4-FFF2-40B4-BE49-F238E27FC236}">
                <a16:creationId xmlns:a16="http://schemas.microsoft.com/office/drawing/2014/main" id="{1607821D-3C64-6C85-64D5-FF70D3DF1584}"/>
              </a:ext>
            </a:extLst>
          </p:cNvPr>
          <p:cNvSpPr/>
          <p:nvPr/>
        </p:nvSpPr>
        <p:spPr>
          <a:xfrm flipH="1" flipV="1">
            <a:off x="4407108" y="3912434"/>
            <a:ext cx="6185940" cy="993720"/>
          </a:xfrm>
          <a:prstGeom prst="uturnArrow">
            <a:avLst>
              <a:gd name="adj1" fmla="val 9915"/>
              <a:gd name="adj2" fmla="val 25000"/>
              <a:gd name="adj3" fmla="val 25000"/>
              <a:gd name="adj4" fmla="val 43750"/>
              <a:gd name="adj5" fmla="val 10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picture containing indoor&#10;&#10;Description automatically generated">
            <a:extLst>
              <a:ext uri="{FF2B5EF4-FFF2-40B4-BE49-F238E27FC236}">
                <a16:creationId xmlns:a16="http://schemas.microsoft.com/office/drawing/2014/main" id="{BB64D027-F7B0-3A4C-7B68-E197D1352835}"/>
              </a:ext>
            </a:extLst>
          </p:cNvPr>
          <p:cNvPicPr>
            <a:picLocks noChangeAspect="1"/>
          </p:cNvPicPr>
          <p:nvPr/>
        </p:nvPicPr>
        <p:blipFill rotWithShape="1">
          <a:blip r:embed="rId4"/>
          <a:srcRect l="29754" r="8033"/>
          <a:stretch/>
        </p:blipFill>
        <p:spPr>
          <a:xfrm>
            <a:off x="469700" y="355760"/>
            <a:ext cx="2562875" cy="2317224"/>
          </a:xfrm>
          <a:prstGeom prst="rect">
            <a:avLst/>
          </a:prstGeom>
        </p:spPr>
      </p:pic>
      <p:sp>
        <p:nvSpPr>
          <p:cNvPr id="18" name="TextBox 17">
            <a:extLst>
              <a:ext uri="{FF2B5EF4-FFF2-40B4-BE49-F238E27FC236}">
                <a16:creationId xmlns:a16="http://schemas.microsoft.com/office/drawing/2014/main" id="{A8061AFE-5A0E-A759-FB2F-45A88F733FEC}"/>
              </a:ext>
            </a:extLst>
          </p:cNvPr>
          <p:cNvSpPr txBox="1"/>
          <p:nvPr/>
        </p:nvSpPr>
        <p:spPr>
          <a:xfrm>
            <a:off x="2963473" y="5267559"/>
            <a:ext cx="6263391" cy="954107"/>
          </a:xfrm>
          <a:prstGeom prst="rect">
            <a:avLst/>
          </a:prstGeom>
          <a:noFill/>
        </p:spPr>
        <p:txBody>
          <a:bodyPr wrap="square" rtlCol="0">
            <a:spAutoFit/>
          </a:bodyPr>
          <a:lstStyle/>
          <a:p>
            <a:pPr algn="ctr"/>
            <a:r>
              <a:rPr lang="en-US" sz="2800" dirty="0">
                <a:solidFill>
                  <a:srgbClr val="FF0000"/>
                </a:solidFill>
              </a:rPr>
              <a:t>Max day one: 16/4 mg</a:t>
            </a:r>
          </a:p>
          <a:p>
            <a:pPr algn="ctr"/>
            <a:r>
              <a:rPr lang="en-US" sz="2800" dirty="0">
                <a:solidFill>
                  <a:srgbClr val="FF0000"/>
                </a:solidFill>
              </a:rPr>
              <a:t>If considering more, consult Addiction</a:t>
            </a:r>
          </a:p>
        </p:txBody>
      </p:sp>
      <p:sp>
        <p:nvSpPr>
          <p:cNvPr id="19" name="U-Turn Arrow 18">
            <a:extLst>
              <a:ext uri="{FF2B5EF4-FFF2-40B4-BE49-F238E27FC236}">
                <a16:creationId xmlns:a16="http://schemas.microsoft.com/office/drawing/2014/main" id="{6A54831A-D9E4-0AB2-C5A2-7965D3A67A5F}"/>
              </a:ext>
            </a:extLst>
          </p:cNvPr>
          <p:cNvSpPr/>
          <p:nvPr/>
        </p:nvSpPr>
        <p:spPr>
          <a:xfrm flipH="1">
            <a:off x="4407108" y="1893979"/>
            <a:ext cx="3192905" cy="748351"/>
          </a:xfrm>
          <a:prstGeom prst="uturnArrow">
            <a:avLst>
              <a:gd name="adj1" fmla="val 9915"/>
              <a:gd name="adj2" fmla="val 25000"/>
              <a:gd name="adj3" fmla="val 25000"/>
              <a:gd name="adj4" fmla="val 43750"/>
              <a:gd name="adj5" fmla="val 10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Diagram 5">
            <a:extLst>
              <a:ext uri="{FF2B5EF4-FFF2-40B4-BE49-F238E27FC236}">
                <a16:creationId xmlns:a16="http://schemas.microsoft.com/office/drawing/2014/main" id="{94889B3D-F023-572F-CE3E-75127D4EE071}"/>
              </a:ext>
            </a:extLst>
          </p:cNvPr>
          <p:cNvGraphicFramePr/>
          <p:nvPr/>
        </p:nvGraphicFramePr>
        <p:xfrm>
          <a:off x="614817" y="1214203"/>
          <a:ext cx="10962365" cy="4129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1">
            <a:extLst>
              <a:ext uri="{FF2B5EF4-FFF2-40B4-BE49-F238E27FC236}">
                <a16:creationId xmlns:a16="http://schemas.microsoft.com/office/drawing/2014/main" id="{69A684F9-0DEE-D941-28B0-CAD84E494DFA}"/>
              </a:ext>
            </a:extLst>
          </p:cNvPr>
          <p:cNvSpPr>
            <a:spLocks noGrp="1"/>
          </p:cNvSpPr>
          <p:nvPr>
            <p:ph type="title"/>
          </p:nvPr>
        </p:nvSpPr>
        <p:spPr>
          <a:xfrm>
            <a:off x="3177692" y="443290"/>
            <a:ext cx="8176108" cy="1325563"/>
          </a:xfrm>
        </p:spPr>
        <p:txBody>
          <a:bodyPr/>
          <a:lstStyle/>
          <a:p>
            <a:r>
              <a:rPr lang="en-US" dirty="0"/>
              <a:t>Day 1</a:t>
            </a:r>
          </a:p>
        </p:txBody>
      </p:sp>
    </p:spTree>
    <p:extLst>
      <p:ext uri="{BB962C8B-B14F-4D97-AF65-F5344CB8AC3E}">
        <p14:creationId xmlns:p14="http://schemas.microsoft.com/office/powerpoint/2010/main" val="278766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AE179-9A3D-0B91-9AFB-7AC8A0A70D0D}"/>
              </a:ext>
            </a:extLst>
          </p:cNvPr>
          <p:cNvPicPr>
            <a:picLocks noChangeAspect="1"/>
          </p:cNvPicPr>
          <p:nvPr/>
        </p:nvPicPr>
        <p:blipFill>
          <a:blip r:embed="rId3"/>
          <a:stretch>
            <a:fillRect/>
          </a:stretch>
        </p:blipFill>
        <p:spPr>
          <a:xfrm>
            <a:off x="0" y="-936"/>
            <a:ext cx="12190338" cy="6858936"/>
          </a:xfrm>
          <a:prstGeom prst="rect">
            <a:avLst/>
          </a:prstGeom>
        </p:spPr>
      </p:pic>
      <p:sp>
        <p:nvSpPr>
          <p:cNvPr id="6" name="Content Placeholder 2">
            <a:extLst>
              <a:ext uri="{FF2B5EF4-FFF2-40B4-BE49-F238E27FC236}">
                <a16:creationId xmlns:a16="http://schemas.microsoft.com/office/drawing/2014/main" id="{0AA9BF2E-1C7C-E2B0-CA3F-25D12208FCDE}"/>
              </a:ext>
            </a:extLst>
          </p:cNvPr>
          <p:cNvSpPr>
            <a:spLocks noGrp="1"/>
          </p:cNvSpPr>
          <p:nvPr>
            <p:ph idx="1"/>
          </p:nvPr>
        </p:nvSpPr>
        <p:spPr>
          <a:xfrm>
            <a:off x="836676" y="890337"/>
            <a:ext cx="10515600" cy="5060758"/>
          </a:xfrm>
          <a:solidFill>
            <a:schemeClr val="bg1"/>
          </a:solidFill>
        </p:spPr>
        <p:txBody>
          <a:bodyPr>
            <a:normAutofit/>
          </a:bodyPr>
          <a:lstStyle/>
          <a:p>
            <a:r>
              <a:rPr lang="en-US" dirty="0"/>
              <a:t>Clinical Case</a:t>
            </a:r>
          </a:p>
          <a:p>
            <a:r>
              <a:rPr lang="en-US" dirty="0"/>
              <a:t>Substance Use History </a:t>
            </a:r>
          </a:p>
          <a:p>
            <a:r>
              <a:rPr lang="en-US" dirty="0"/>
              <a:t>Currently clinical presentation and COWS</a:t>
            </a:r>
          </a:p>
        </p:txBody>
      </p:sp>
      <p:sp>
        <p:nvSpPr>
          <p:cNvPr id="7" name="Title 1">
            <a:extLst>
              <a:ext uri="{FF2B5EF4-FFF2-40B4-BE49-F238E27FC236}">
                <a16:creationId xmlns:a16="http://schemas.microsoft.com/office/drawing/2014/main" id="{5BA54B26-B8A9-917F-9487-B3A669F39728}"/>
              </a:ext>
            </a:extLst>
          </p:cNvPr>
          <p:cNvSpPr>
            <a:spLocks noGrp="1"/>
          </p:cNvSpPr>
          <p:nvPr>
            <p:ph type="title"/>
          </p:nvPr>
        </p:nvSpPr>
        <p:spPr>
          <a:xfrm>
            <a:off x="836676" y="3428532"/>
            <a:ext cx="10515600" cy="1325563"/>
          </a:xfrm>
        </p:spPr>
        <p:txBody>
          <a:bodyPr/>
          <a:lstStyle/>
          <a:p>
            <a:pPr algn="ctr"/>
            <a:r>
              <a:rPr lang="en-US" dirty="0">
                <a:solidFill>
                  <a:srgbClr val="FF0000"/>
                </a:solidFill>
              </a:rPr>
              <a:t>Low-dose buprenorphine?</a:t>
            </a:r>
          </a:p>
        </p:txBody>
      </p:sp>
    </p:spTree>
    <p:extLst>
      <p:ext uri="{BB962C8B-B14F-4D97-AF65-F5344CB8AC3E}">
        <p14:creationId xmlns:p14="http://schemas.microsoft.com/office/powerpoint/2010/main" val="100125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p:txBody>
          <a:bodyPr/>
          <a:lstStyle/>
          <a:p>
            <a:r>
              <a:rPr lang="en-US" dirty="0"/>
              <a:t>Methods</a:t>
            </a:r>
          </a:p>
        </p:txBody>
      </p:sp>
      <p:sp>
        <p:nvSpPr>
          <p:cNvPr id="2" name="Rectangle 22">
            <a:extLst>
              <a:ext uri="{FF2B5EF4-FFF2-40B4-BE49-F238E27FC236}">
                <a16:creationId xmlns:a16="http://schemas.microsoft.com/office/drawing/2014/main" id="{EAEA7064-3EC8-87C0-70E9-C507E5FACF38}"/>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20398918-5BE3-77B6-96A6-ACA9E65E541B}"/>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B002D99E-7563-4C6B-79CC-5C5B6BEB3CA4}"/>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275CCA1C-C6EE-ADF7-8596-ED5CAF8C7C53}"/>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8F297D97-CFCE-D615-3EA3-B66D635A1824}"/>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99581875-305F-29F3-2851-1F1CF2A128EE}"/>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00545B32-6213-9A0A-9215-E410707C8DA6}"/>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5868F892-A47D-05C9-CC92-CED3A85FE1F1}"/>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30A71100-61F8-9BA8-9EA7-04483DF1F0C2}"/>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F810D9D8-6D80-5437-6D28-2F9CDE36F76F}"/>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A1D7C7B9-F97A-57BE-68C6-8A6DB0992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9557C883-3F6C-40D2-AAE4-C079F2E28DF6}"/>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B8153533-D44B-3ECF-FBA6-288A5600E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6A4A6B56-9B65-559C-BCE3-94DA3E36260A}"/>
              </a:ext>
            </a:extLst>
          </p:cNvPr>
          <p:cNvPicPr>
            <a:picLocks noChangeAspect="1"/>
          </p:cNvPicPr>
          <p:nvPr/>
        </p:nvPicPr>
        <p:blipFill>
          <a:blip r:embed="rId6"/>
          <a:stretch>
            <a:fillRect/>
          </a:stretch>
        </p:blipFill>
        <p:spPr>
          <a:xfrm>
            <a:off x="5777325" y="5935707"/>
            <a:ext cx="1003672" cy="358454"/>
          </a:xfrm>
          <a:prstGeom prst="rect">
            <a:avLst/>
          </a:prstGeom>
        </p:spPr>
      </p:pic>
      <p:pic>
        <p:nvPicPr>
          <p:cNvPr id="8" name="Graphic 7" descr="Clipboard with solid fill">
            <a:extLst>
              <a:ext uri="{FF2B5EF4-FFF2-40B4-BE49-F238E27FC236}">
                <a16:creationId xmlns:a16="http://schemas.microsoft.com/office/drawing/2014/main" id="{732369BA-0086-2A3F-EED7-F1F8E3B139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0793" y="1926844"/>
            <a:ext cx="2478258" cy="2478258"/>
          </a:xfrm>
          <a:prstGeom prst="rect">
            <a:avLst/>
          </a:prstGeom>
        </p:spPr>
      </p:pic>
      <p:pic>
        <p:nvPicPr>
          <p:cNvPr id="21" name="Graphic 20" descr="Email outline">
            <a:extLst>
              <a:ext uri="{FF2B5EF4-FFF2-40B4-BE49-F238E27FC236}">
                <a16:creationId xmlns:a16="http://schemas.microsoft.com/office/drawing/2014/main" id="{00550569-CD67-0C8B-DE7E-5630D0072E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17018" y="913609"/>
            <a:ext cx="1960307" cy="1960307"/>
          </a:xfrm>
          <a:prstGeom prst="rect">
            <a:avLst/>
          </a:prstGeom>
        </p:spPr>
      </p:pic>
      <p:pic>
        <p:nvPicPr>
          <p:cNvPr id="23" name="Graphic 22" descr="Qr Code with solid fill">
            <a:extLst>
              <a:ext uri="{FF2B5EF4-FFF2-40B4-BE49-F238E27FC236}">
                <a16:creationId xmlns:a16="http://schemas.microsoft.com/office/drawing/2014/main" id="{72515624-3B42-8F6F-FF4D-5CDF458881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7018" y="3220951"/>
            <a:ext cx="1929618" cy="1929618"/>
          </a:xfrm>
          <a:prstGeom prst="rect">
            <a:avLst/>
          </a:prstGeom>
        </p:spPr>
      </p:pic>
      <p:sp>
        <p:nvSpPr>
          <p:cNvPr id="26" name="TextBox 25">
            <a:extLst>
              <a:ext uri="{FF2B5EF4-FFF2-40B4-BE49-F238E27FC236}">
                <a16:creationId xmlns:a16="http://schemas.microsoft.com/office/drawing/2014/main" id="{E0CA5F6B-A212-6788-0A9B-AB1BF5556FAB}"/>
              </a:ext>
            </a:extLst>
          </p:cNvPr>
          <p:cNvSpPr txBox="1"/>
          <p:nvPr/>
        </p:nvSpPr>
        <p:spPr>
          <a:xfrm>
            <a:off x="1111348" y="1849844"/>
            <a:ext cx="2417521" cy="584775"/>
          </a:xfrm>
          <a:prstGeom prst="rect">
            <a:avLst/>
          </a:prstGeom>
          <a:noFill/>
        </p:spPr>
        <p:txBody>
          <a:bodyPr wrap="none" rtlCol="0">
            <a:spAutoFit/>
          </a:bodyPr>
          <a:lstStyle/>
          <a:p>
            <a:r>
              <a:rPr lang="en-US" sz="3200" dirty="0"/>
              <a:t>3 days before</a:t>
            </a:r>
          </a:p>
        </p:txBody>
      </p:sp>
      <p:sp>
        <p:nvSpPr>
          <p:cNvPr id="27" name="TextBox 26">
            <a:extLst>
              <a:ext uri="{FF2B5EF4-FFF2-40B4-BE49-F238E27FC236}">
                <a16:creationId xmlns:a16="http://schemas.microsoft.com/office/drawing/2014/main" id="{0566B739-21FD-6ADB-FE8B-98D69A53D746}"/>
              </a:ext>
            </a:extLst>
          </p:cNvPr>
          <p:cNvSpPr txBox="1"/>
          <p:nvPr/>
        </p:nvSpPr>
        <p:spPr>
          <a:xfrm>
            <a:off x="1137733" y="3591776"/>
            <a:ext cx="2364750" cy="1077218"/>
          </a:xfrm>
          <a:prstGeom prst="rect">
            <a:avLst/>
          </a:prstGeom>
          <a:noFill/>
        </p:spPr>
        <p:txBody>
          <a:bodyPr wrap="none" rtlCol="0">
            <a:spAutoFit/>
          </a:bodyPr>
          <a:lstStyle/>
          <a:p>
            <a:r>
              <a:rPr lang="en-US" sz="3200" dirty="0"/>
              <a:t>Beginning of </a:t>
            </a:r>
          </a:p>
          <a:p>
            <a:pPr algn="ctr"/>
            <a:r>
              <a:rPr lang="en-US" sz="3200" dirty="0"/>
              <a:t>session</a:t>
            </a:r>
          </a:p>
        </p:txBody>
      </p:sp>
      <p:cxnSp>
        <p:nvCxnSpPr>
          <p:cNvPr id="29" name="Straight Arrow Connector 28">
            <a:extLst>
              <a:ext uri="{FF2B5EF4-FFF2-40B4-BE49-F238E27FC236}">
                <a16:creationId xmlns:a16="http://schemas.microsoft.com/office/drawing/2014/main" id="{E8355632-FA0D-7429-D742-B52660973D7A}"/>
              </a:ext>
            </a:extLst>
          </p:cNvPr>
          <p:cNvCxnSpPr/>
          <p:nvPr/>
        </p:nvCxnSpPr>
        <p:spPr>
          <a:xfrm>
            <a:off x="5777325" y="2142231"/>
            <a:ext cx="1129912" cy="7893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3DF6DCBD-7BD9-9FE1-1259-418D1FEF25FE}"/>
              </a:ext>
            </a:extLst>
          </p:cNvPr>
          <p:cNvCxnSpPr>
            <a:cxnSpLocks/>
          </p:cNvCxnSpPr>
          <p:nvPr/>
        </p:nvCxnSpPr>
        <p:spPr>
          <a:xfrm flipV="1">
            <a:off x="5746636" y="3479471"/>
            <a:ext cx="1160601" cy="7460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EFE1E561-2A86-559D-CCED-A7B55F28AB29}"/>
              </a:ext>
            </a:extLst>
          </p:cNvPr>
          <p:cNvSpPr txBox="1"/>
          <p:nvPr/>
        </p:nvSpPr>
        <p:spPr>
          <a:xfrm>
            <a:off x="9129051" y="1642049"/>
            <a:ext cx="2544094" cy="1569660"/>
          </a:xfrm>
          <a:prstGeom prst="rect">
            <a:avLst/>
          </a:prstGeom>
          <a:noFill/>
        </p:spPr>
        <p:txBody>
          <a:bodyPr wrap="none" rtlCol="0">
            <a:spAutoFit/>
          </a:bodyPr>
          <a:lstStyle/>
          <a:p>
            <a:pPr marL="514350" indent="-514350">
              <a:buFont typeface="+mj-lt"/>
              <a:buAutoNum type="arabicPeriod"/>
            </a:pPr>
            <a:r>
              <a:rPr lang="en-US" sz="3200" dirty="0"/>
              <a:t>Knowledge</a:t>
            </a:r>
          </a:p>
          <a:p>
            <a:pPr marL="514350" indent="-514350">
              <a:buFont typeface="+mj-lt"/>
              <a:buAutoNum type="arabicPeriod"/>
            </a:pPr>
            <a:r>
              <a:rPr lang="en-US" sz="3200" dirty="0"/>
              <a:t>Attitudes</a:t>
            </a:r>
          </a:p>
          <a:p>
            <a:pPr marL="514350" indent="-514350">
              <a:buFont typeface="+mj-lt"/>
              <a:buAutoNum type="arabicPeriod"/>
            </a:pPr>
            <a:r>
              <a:rPr lang="en-US" sz="3200" dirty="0"/>
              <a:t>Perception</a:t>
            </a:r>
          </a:p>
        </p:txBody>
      </p:sp>
      <p:pic>
        <p:nvPicPr>
          <p:cNvPr id="35" name="Graphic 34" descr="Question Mark with solid fill">
            <a:extLst>
              <a:ext uri="{FF2B5EF4-FFF2-40B4-BE49-F238E27FC236}">
                <a16:creationId xmlns:a16="http://schemas.microsoft.com/office/drawing/2014/main" id="{7BB56088-4500-6510-2330-4B86CF4537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23856" y="651449"/>
            <a:ext cx="914400" cy="914400"/>
          </a:xfrm>
          <a:prstGeom prst="rect">
            <a:avLst/>
          </a:prstGeom>
        </p:spPr>
      </p:pic>
      <p:sp>
        <p:nvSpPr>
          <p:cNvPr id="36" name="TextBox 35">
            <a:extLst>
              <a:ext uri="{FF2B5EF4-FFF2-40B4-BE49-F238E27FC236}">
                <a16:creationId xmlns:a16="http://schemas.microsoft.com/office/drawing/2014/main" id="{8B82D68E-7173-8738-B081-BDEA1EB5DF61}"/>
              </a:ext>
            </a:extLst>
          </p:cNvPr>
          <p:cNvSpPr txBox="1"/>
          <p:nvPr/>
        </p:nvSpPr>
        <p:spPr>
          <a:xfrm>
            <a:off x="9049093" y="3647151"/>
            <a:ext cx="2704010" cy="1077218"/>
          </a:xfrm>
          <a:prstGeom prst="rect">
            <a:avLst/>
          </a:prstGeom>
          <a:noFill/>
        </p:spPr>
        <p:txBody>
          <a:bodyPr wrap="none" rtlCol="0">
            <a:spAutoFit/>
          </a:bodyPr>
          <a:lstStyle/>
          <a:p>
            <a:pPr algn="ctr"/>
            <a:r>
              <a:rPr lang="en-US" sz="3200" dirty="0"/>
              <a:t>On prescribing</a:t>
            </a:r>
          </a:p>
          <a:p>
            <a:pPr algn="ctr"/>
            <a:r>
              <a:rPr lang="en-US" sz="3200" dirty="0"/>
              <a:t>Buprenorphine</a:t>
            </a:r>
          </a:p>
        </p:txBody>
      </p:sp>
      <p:cxnSp>
        <p:nvCxnSpPr>
          <p:cNvPr id="10" name="Elbow Connector 9">
            <a:extLst>
              <a:ext uri="{FF2B5EF4-FFF2-40B4-BE49-F238E27FC236}">
                <a16:creationId xmlns:a16="http://schemas.microsoft.com/office/drawing/2014/main" id="{9EE595C3-7CDE-C92A-BF9C-AECCDEF997F6}"/>
              </a:ext>
            </a:extLst>
          </p:cNvPr>
          <p:cNvCxnSpPr>
            <a:cxnSpLocks/>
          </p:cNvCxnSpPr>
          <p:nvPr/>
        </p:nvCxnSpPr>
        <p:spPr>
          <a:xfrm rot="10800000" flipV="1">
            <a:off x="5746636" y="4225521"/>
            <a:ext cx="2154354" cy="675091"/>
          </a:xfrm>
          <a:prstGeom prst="bentConnector3">
            <a:avLst>
              <a:gd name="adj1" fmla="val -1066"/>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9A5C955F-7F04-0F85-0424-07F3184A973A}"/>
              </a:ext>
            </a:extLst>
          </p:cNvPr>
          <p:cNvSpPr txBox="1"/>
          <p:nvPr/>
        </p:nvSpPr>
        <p:spPr>
          <a:xfrm>
            <a:off x="5609661" y="5041134"/>
            <a:ext cx="2595151" cy="584775"/>
          </a:xfrm>
          <a:prstGeom prst="rect">
            <a:avLst/>
          </a:prstGeom>
          <a:noFill/>
        </p:spPr>
        <p:txBody>
          <a:bodyPr wrap="square" rtlCol="0">
            <a:spAutoFit/>
          </a:bodyPr>
          <a:lstStyle/>
          <a:p>
            <a:r>
              <a:rPr lang="en-US" sz="3200" dirty="0"/>
              <a:t>End of session</a:t>
            </a:r>
          </a:p>
        </p:txBody>
      </p:sp>
    </p:spTree>
    <p:extLst>
      <p:ext uri="{BB962C8B-B14F-4D97-AF65-F5344CB8AC3E}">
        <p14:creationId xmlns:p14="http://schemas.microsoft.com/office/powerpoint/2010/main" val="266013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dissolv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par>
                                <p:cTn id="29" presetID="9"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par>
                                <p:cTn id="32" presetID="9"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par>
                                <p:cTn id="40" presetID="9"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6" grpId="0"/>
      <p:bldP spid="3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26824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Results and Discussion</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26116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679939" y="1059506"/>
            <a:ext cx="10832122" cy="3758381"/>
          </a:xfrm>
        </p:spPr>
        <p:txBody>
          <a:bodyPr>
            <a:normAutofit/>
          </a:bodyPr>
          <a:lstStyle/>
          <a:p>
            <a:pPr marL="0" indent="0" algn="ctr">
              <a:buNone/>
            </a:pPr>
            <a:r>
              <a:rPr lang="en-US" sz="3600" dirty="0">
                <a:latin typeface="Calibri" panose="020F0502020204030204" pitchFamily="34" charset="0"/>
                <a:cs typeface="Calibri" panose="020F0502020204030204" pitchFamily="34" charset="0"/>
              </a:rPr>
              <a:t>I have no conflicts of interest</a:t>
            </a:r>
          </a:p>
          <a:p>
            <a:pPr marL="0" indent="0" algn="ctr">
              <a:buNone/>
            </a:pPr>
            <a:endParaRPr lang="en-US" sz="3600" dirty="0">
              <a:latin typeface="Calibri" panose="020F0502020204030204" pitchFamily="34" charset="0"/>
              <a:cs typeface="Calibri" panose="020F0502020204030204" pitchFamily="34" charset="0"/>
            </a:endParaRPr>
          </a:p>
          <a:p>
            <a:pPr marL="0" indent="0" algn="ctr">
              <a:buNone/>
            </a:pPr>
            <a:endParaRPr lang="en-US" sz="3600" dirty="0">
              <a:latin typeface="Calibri" panose="020F0502020204030204" pitchFamily="34" charset="0"/>
              <a:cs typeface="Calibri" panose="020F0502020204030204" pitchFamily="34" charset="0"/>
            </a:endParaRPr>
          </a:p>
          <a:p>
            <a:pPr marL="0" indent="0" algn="ctr">
              <a:buNone/>
            </a:pPr>
            <a:r>
              <a:rPr lang="en-US" sz="3200" dirty="0">
                <a:latin typeface="Calibri" panose="020F0502020204030204" pitchFamily="34" charset="0"/>
                <a:ea typeface="Times New Roman" panose="02020603050405020304" pitchFamily="18" charset="0"/>
                <a:cs typeface="Calibri" panose="020F0502020204030204" pitchFamily="34" charset="0"/>
              </a:rPr>
              <a:t>This is the capstone project for the</a:t>
            </a:r>
            <a:r>
              <a:rPr lang="en-US" sz="3200" dirty="0">
                <a:effectLst/>
                <a:latin typeface="Calibri" panose="020F0502020204030204" pitchFamily="34" charset="0"/>
                <a:ea typeface="Times New Roman" panose="02020603050405020304" pitchFamily="18" charset="0"/>
                <a:cs typeface="Calibri" panose="020F0502020204030204" pitchFamily="34" charset="0"/>
              </a:rPr>
              <a:t> CRIT Program in 2022, </a:t>
            </a:r>
          </a:p>
          <a:p>
            <a:pPr marL="0" indent="0" algn="ctr">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which is funded by the National Institute on Drug Abuse </a:t>
            </a:r>
          </a:p>
          <a:p>
            <a:pPr marL="0" indent="0" algn="ctr">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(NIDA R25DA013582)</a:t>
            </a:r>
          </a:p>
        </p:txBody>
      </p:sp>
      <p:sp>
        <p:nvSpPr>
          <p:cNvPr id="11" name="Rectangle 22">
            <a:extLst>
              <a:ext uri="{FF2B5EF4-FFF2-40B4-BE49-F238E27FC236}">
                <a16:creationId xmlns:a16="http://schemas.microsoft.com/office/drawing/2014/main" id="{392529D9-34CE-216B-6879-8E110DDB9022}"/>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2" name="Rectangle 33">
            <a:extLst>
              <a:ext uri="{FF2B5EF4-FFF2-40B4-BE49-F238E27FC236}">
                <a16:creationId xmlns:a16="http://schemas.microsoft.com/office/drawing/2014/main" id="{797FD782-B691-EE47-1B16-4D22C5606CDB}"/>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3" name="Rectangle 34">
            <a:extLst>
              <a:ext uri="{FF2B5EF4-FFF2-40B4-BE49-F238E27FC236}">
                <a16:creationId xmlns:a16="http://schemas.microsoft.com/office/drawing/2014/main" id="{3C477C22-25FB-D887-A875-CBBC3D3682C4}"/>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4" name="Rectangle 35">
            <a:extLst>
              <a:ext uri="{FF2B5EF4-FFF2-40B4-BE49-F238E27FC236}">
                <a16:creationId xmlns:a16="http://schemas.microsoft.com/office/drawing/2014/main" id="{33BCEEF7-CDBF-6AAB-E3FB-059B907DE4C4}"/>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15" name="Rectangle 36">
            <a:extLst>
              <a:ext uri="{FF2B5EF4-FFF2-40B4-BE49-F238E27FC236}">
                <a16:creationId xmlns:a16="http://schemas.microsoft.com/office/drawing/2014/main" id="{BF8127EB-EF84-A659-35F1-E519367DD080}"/>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6" name="Rectangle 38">
            <a:extLst>
              <a:ext uri="{FF2B5EF4-FFF2-40B4-BE49-F238E27FC236}">
                <a16:creationId xmlns:a16="http://schemas.microsoft.com/office/drawing/2014/main" id="{50BEB0AB-6EF0-1661-8AD3-FB94FEC01FEF}"/>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7" name="Rectangle 39">
            <a:extLst>
              <a:ext uri="{FF2B5EF4-FFF2-40B4-BE49-F238E27FC236}">
                <a16:creationId xmlns:a16="http://schemas.microsoft.com/office/drawing/2014/main" id="{A7B0C069-7672-5CC7-F770-792BC0610843}"/>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8" name="Rectangle 40">
            <a:extLst>
              <a:ext uri="{FF2B5EF4-FFF2-40B4-BE49-F238E27FC236}">
                <a16:creationId xmlns:a16="http://schemas.microsoft.com/office/drawing/2014/main" id="{A52201F8-A5BB-8456-19BE-B00B8F973116}"/>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22" name="Rectangle 22">
            <a:extLst>
              <a:ext uri="{FF2B5EF4-FFF2-40B4-BE49-F238E27FC236}">
                <a16:creationId xmlns:a16="http://schemas.microsoft.com/office/drawing/2014/main" id="{556F964C-B68C-9781-DB86-3FC9CBC72550}"/>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23" name="Rectangle 37">
            <a:extLst>
              <a:ext uri="{FF2B5EF4-FFF2-40B4-BE49-F238E27FC236}">
                <a16:creationId xmlns:a16="http://schemas.microsoft.com/office/drawing/2014/main" id="{801AF00F-CEA9-8018-E396-3696AE7D3A70}"/>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24" name="Picture 23">
            <a:extLst>
              <a:ext uri="{FF2B5EF4-FFF2-40B4-BE49-F238E27FC236}">
                <a16:creationId xmlns:a16="http://schemas.microsoft.com/office/drawing/2014/main" id="{9BC8347E-322A-58FF-3F50-20BFAEA5C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5" name="Picture 5" descr="Text&#10;&#10;Description automatically generated">
            <a:extLst>
              <a:ext uri="{FF2B5EF4-FFF2-40B4-BE49-F238E27FC236}">
                <a16:creationId xmlns:a16="http://schemas.microsoft.com/office/drawing/2014/main" id="{1F8A06ED-44A1-FCCA-A088-85FE80A32FFE}"/>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6" name="Picture 2" descr="Boston Medical Center » Center for Research to Evaluate &amp; Eliminate Dental  Disparities | Boston University">
            <a:extLst>
              <a:ext uri="{FF2B5EF4-FFF2-40B4-BE49-F238E27FC236}">
                <a16:creationId xmlns:a16="http://schemas.microsoft.com/office/drawing/2014/main" id="{924DD5F2-9F0D-D22D-77BE-D4CA3DF72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blue text on a black background&#10;&#10;Description automatically generated">
            <a:extLst>
              <a:ext uri="{FF2B5EF4-FFF2-40B4-BE49-F238E27FC236}">
                <a16:creationId xmlns:a16="http://schemas.microsoft.com/office/drawing/2014/main" id="{0EF03264-3C01-0AD8-6531-2F04AF6FC613}"/>
              </a:ext>
            </a:extLst>
          </p:cNvPr>
          <p:cNvPicPr>
            <a:picLocks noChangeAspect="1"/>
          </p:cNvPicPr>
          <p:nvPr/>
        </p:nvPicPr>
        <p:blipFill>
          <a:blip r:embed="rId5"/>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281940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patient's health&#10;&#10;Description automatically generated with medium confidence">
            <a:extLst>
              <a:ext uri="{FF2B5EF4-FFF2-40B4-BE49-F238E27FC236}">
                <a16:creationId xmlns:a16="http://schemas.microsoft.com/office/drawing/2014/main" id="{088BBD50-167D-738A-93E6-C7E3A3755114}"/>
              </a:ext>
            </a:extLst>
          </p:cNvPr>
          <p:cNvPicPr>
            <a:picLocks noChangeAspect="1"/>
          </p:cNvPicPr>
          <p:nvPr/>
        </p:nvPicPr>
        <p:blipFill>
          <a:blip r:embed="rId3"/>
          <a:stretch>
            <a:fillRect/>
          </a:stretch>
        </p:blipFill>
        <p:spPr>
          <a:xfrm>
            <a:off x="458820" y="0"/>
            <a:ext cx="11189616" cy="6310622"/>
          </a:xfrm>
          <a:prstGeom prst="rect">
            <a:avLst/>
          </a:prstGeom>
        </p:spPr>
      </p:pic>
      <p:sp>
        <p:nvSpPr>
          <p:cNvPr id="2" name="TextBox 1">
            <a:extLst>
              <a:ext uri="{FF2B5EF4-FFF2-40B4-BE49-F238E27FC236}">
                <a16:creationId xmlns:a16="http://schemas.microsoft.com/office/drawing/2014/main" id="{9D24B619-6870-2A28-F2A5-AF3607D7146F}"/>
              </a:ext>
            </a:extLst>
          </p:cNvPr>
          <p:cNvSpPr txBox="1"/>
          <p:nvPr/>
        </p:nvSpPr>
        <p:spPr>
          <a:xfrm>
            <a:off x="10918286" y="5143499"/>
            <a:ext cx="439544" cy="707886"/>
          </a:xfrm>
          <a:prstGeom prst="rect">
            <a:avLst/>
          </a:prstGeom>
          <a:noFill/>
        </p:spPr>
        <p:txBody>
          <a:bodyPr wrap="none" rtlCol="0">
            <a:spAutoFit/>
          </a:bodyPr>
          <a:lstStyle/>
          <a:p>
            <a:r>
              <a:rPr lang="en-US" sz="4000" b="1" dirty="0">
                <a:solidFill>
                  <a:srgbClr val="F47421"/>
                </a:solidFill>
              </a:rPr>
              <a:t>*</a:t>
            </a:r>
          </a:p>
        </p:txBody>
      </p:sp>
      <p:sp>
        <p:nvSpPr>
          <p:cNvPr id="3" name="TextBox 2">
            <a:extLst>
              <a:ext uri="{FF2B5EF4-FFF2-40B4-BE49-F238E27FC236}">
                <a16:creationId xmlns:a16="http://schemas.microsoft.com/office/drawing/2014/main" id="{DA2ABCC8-154A-9A11-BFFD-90C3876496EA}"/>
              </a:ext>
            </a:extLst>
          </p:cNvPr>
          <p:cNvSpPr txBox="1"/>
          <p:nvPr/>
        </p:nvSpPr>
        <p:spPr>
          <a:xfrm>
            <a:off x="10918286" y="3336136"/>
            <a:ext cx="439544" cy="707886"/>
          </a:xfrm>
          <a:prstGeom prst="rect">
            <a:avLst/>
          </a:prstGeom>
          <a:noFill/>
        </p:spPr>
        <p:txBody>
          <a:bodyPr wrap="none" rtlCol="0">
            <a:spAutoFit/>
          </a:bodyPr>
          <a:lstStyle/>
          <a:p>
            <a:r>
              <a:rPr lang="en-US" sz="4000" b="1" dirty="0">
                <a:solidFill>
                  <a:srgbClr val="F47421"/>
                </a:solidFill>
              </a:rPr>
              <a:t>*</a:t>
            </a:r>
          </a:p>
        </p:txBody>
      </p:sp>
      <p:sp>
        <p:nvSpPr>
          <p:cNvPr id="4" name="TextBox 3">
            <a:extLst>
              <a:ext uri="{FF2B5EF4-FFF2-40B4-BE49-F238E27FC236}">
                <a16:creationId xmlns:a16="http://schemas.microsoft.com/office/drawing/2014/main" id="{D81C292C-9C50-2D8A-2E3D-6D1578828CD7}"/>
              </a:ext>
            </a:extLst>
          </p:cNvPr>
          <p:cNvSpPr txBox="1"/>
          <p:nvPr/>
        </p:nvSpPr>
        <p:spPr>
          <a:xfrm>
            <a:off x="458820" y="6349019"/>
            <a:ext cx="8684168" cy="461665"/>
          </a:xfrm>
          <a:prstGeom prst="rect">
            <a:avLst/>
          </a:prstGeom>
          <a:noFill/>
        </p:spPr>
        <p:txBody>
          <a:bodyPr wrap="square" rtlCol="0">
            <a:spAutoFit/>
          </a:bodyPr>
          <a:lstStyle/>
          <a:p>
            <a:r>
              <a:rPr lang="en-US" sz="2400" b="1" dirty="0">
                <a:solidFill>
                  <a:srgbClr val="F47421"/>
                </a:solidFill>
              </a:rPr>
              <a:t>*Statistically significant (p&lt;0.05)</a:t>
            </a:r>
          </a:p>
        </p:txBody>
      </p:sp>
      <p:sp>
        <p:nvSpPr>
          <p:cNvPr id="7" name="Rectangle 6">
            <a:extLst>
              <a:ext uri="{FF2B5EF4-FFF2-40B4-BE49-F238E27FC236}">
                <a16:creationId xmlns:a16="http://schemas.microsoft.com/office/drawing/2014/main" id="{D38ACAB5-FA07-D086-0C50-5F179A0806D6}"/>
              </a:ext>
            </a:extLst>
          </p:cNvPr>
          <p:cNvSpPr/>
          <p:nvPr/>
        </p:nvSpPr>
        <p:spPr>
          <a:xfrm>
            <a:off x="242888" y="2357438"/>
            <a:ext cx="11405548" cy="1686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B1D437-35FA-D842-6288-A9EB895F4808}"/>
              </a:ext>
            </a:extLst>
          </p:cNvPr>
          <p:cNvSpPr/>
          <p:nvPr/>
        </p:nvSpPr>
        <p:spPr>
          <a:xfrm>
            <a:off x="458820" y="4243387"/>
            <a:ext cx="11405548" cy="1686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8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5488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Learning point 1</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
        <p:nvSpPr>
          <p:cNvPr id="9" name="TextBox 8">
            <a:extLst>
              <a:ext uri="{FF2B5EF4-FFF2-40B4-BE49-F238E27FC236}">
                <a16:creationId xmlns:a16="http://schemas.microsoft.com/office/drawing/2014/main" id="{100CCA9A-25C9-8238-1014-5704DD250086}"/>
              </a:ext>
            </a:extLst>
          </p:cNvPr>
          <p:cNvSpPr txBox="1"/>
          <p:nvPr/>
        </p:nvSpPr>
        <p:spPr>
          <a:xfrm>
            <a:off x="2210584" y="2169348"/>
            <a:ext cx="9140825" cy="206210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3200" dirty="0">
                <a:effectLst/>
                <a:latin typeface="Calibri" panose="020F0502020204030204" pitchFamily="34" charset="0"/>
                <a:ea typeface="Times New Roman" panose="02020603050405020304" pitchFamily="18" charset="0"/>
                <a:cs typeface="Calibri" panose="020F0502020204030204" pitchFamily="34" charset="0"/>
              </a:rPr>
              <a:t>After the session, there wa</a:t>
            </a:r>
            <a:r>
              <a:rPr lang="en-US" sz="3200" dirty="0">
                <a:latin typeface="Calibri" panose="020F0502020204030204" pitchFamily="34" charset="0"/>
                <a:ea typeface="Times New Roman" panose="02020603050405020304" pitchFamily="18" charset="0"/>
                <a:cs typeface="Calibri" panose="020F0502020204030204" pitchFamily="34" charset="0"/>
              </a:rPr>
              <a:t>s an increase in the </a:t>
            </a:r>
            <a:r>
              <a:rPr lang="en-US" sz="3200" dirty="0">
                <a:effectLst/>
                <a:latin typeface="Calibri" panose="020F0502020204030204" pitchFamily="34" charset="0"/>
                <a:ea typeface="Times New Roman" panose="02020603050405020304" pitchFamily="18" charset="0"/>
                <a:cs typeface="Calibri" panose="020F0502020204030204" pitchFamily="34" charset="0"/>
              </a:rPr>
              <a:t>perception of importance of independently initiating buprenorphine in hospitalized patients and offering low-dose buprenorphine for patients with OUD</a:t>
            </a:r>
          </a:p>
        </p:txBody>
      </p:sp>
    </p:spTree>
    <p:extLst>
      <p:ext uri="{BB962C8B-B14F-4D97-AF65-F5344CB8AC3E}">
        <p14:creationId xmlns:p14="http://schemas.microsoft.com/office/powerpoint/2010/main" val="296609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patient's status&#10;&#10;Description automatically generated with medium confidence">
            <a:extLst>
              <a:ext uri="{FF2B5EF4-FFF2-40B4-BE49-F238E27FC236}">
                <a16:creationId xmlns:a16="http://schemas.microsoft.com/office/drawing/2014/main" id="{5B64D76B-8D6B-5BE0-1D58-511AAD2765E1}"/>
              </a:ext>
            </a:extLst>
          </p:cNvPr>
          <p:cNvPicPr>
            <a:picLocks noChangeAspect="1"/>
          </p:cNvPicPr>
          <p:nvPr/>
        </p:nvPicPr>
        <p:blipFill>
          <a:blip r:embed="rId3"/>
          <a:stretch>
            <a:fillRect/>
          </a:stretch>
        </p:blipFill>
        <p:spPr>
          <a:xfrm>
            <a:off x="471498" y="10507"/>
            <a:ext cx="11358557" cy="6369608"/>
          </a:xfrm>
          <a:prstGeom prst="rect">
            <a:avLst/>
          </a:prstGeom>
        </p:spPr>
      </p:pic>
      <p:sp>
        <p:nvSpPr>
          <p:cNvPr id="11" name="TextBox 10">
            <a:extLst>
              <a:ext uri="{FF2B5EF4-FFF2-40B4-BE49-F238E27FC236}">
                <a16:creationId xmlns:a16="http://schemas.microsoft.com/office/drawing/2014/main" id="{F6B2CFFA-C263-1F0F-D8A3-B175CCD41545}"/>
              </a:ext>
            </a:extLst>
          </p:cNvPr>
          <p:cNvSpPr txBox="1"/>
          <p:nvPr/>
        </p:nvSpPr>
        <p:spPr>
          <a:xfrm>
            <a:off x="11336595" y="2750345"/>
            <a:ext cx="441640" cy="711262"/>
          </a:xfrm>
          <a:prstGeom prst="rect">
            <a:avLst/>
          </a:prstGeom>
          <a:noFill/>
        </p:spPr>
        <p:txBody>
          <a:bodyPr wrap="square" rtlCol="0">
            <a:spAutoFit/>
          </a:bodyPr>
          <a:lstStyle/>
          <a:p>
            <a:r>
              <a:rPr lang="en-US" sz="4000" b="1" dirty="0">
                <a:solidFill>
                  <a:srgbClr val="F47421"/>
                </a:solidFill>
              </a:rPr>
              <a:t>*</a:t>
            </a:r>
          </a:p>
        </p:txBody>
      </p:sp>
      <p:sp>
        <p:nvSpPr>
          <p:cNvPr id="12" name="TextBox 11">
            <a:extLst>
              <a:ext uri="{FF2B5EF4-FFF2-40B4-BE49-F238E27FC236}">
                <a16:creationId xmlns:a16="http://schemas.microsoft.com/office/drawing/2014/main" id="{FE26385B-3226-70B5-04A6-9D4660FA03A5}"/>
              </a:ext>
            </a:extLst>
          </p:cNvPr>
          <p:cNvSpPr txBox="1"/>
          <p:nvPr/>
        </p:nvSpPr>
        <p:spPr>
          <a:xfrm>
            <a:off x="2223454" y="6380115"/>
            <a:ext cx="8684168" cy="461665"/>
          </a:xfrm>
          <a:prstGeom prst="rect">
            <a:avLst/>
          </a:prstGeom>
          <a:noFill/>
        </p:spPr>
        <p:txBody>
          <a:bodyPr wrap="square" rtlCol="0">
            <a:spAutoFit/>
          </a:bodyPr>
          <a:lstStyle/>
          <a:p>
            <a:r>
              <a:rPr lang="en-US" sz="2400" b="1" dirty="0">
                <a:solidFill>
                  <a:srgbClr val="F47421"/>
                </a:solidFill>
              </a:rPr>
              <a:t>*Statistically significant (p&lt;0.05)</a:t>
            </a:r>
          </a:p>
        </p:txBody>
      </p:sp>
      <p:sp>
        <p:nvSpPr>
          <p:cNvPr id="13" name="TextBox 12">
            <a:extLst>
              <a:ext uri="{FF2B5EF4-FFF2-40B4-BE49-F238E27FC236}">
                <a16:creationId xmlns:a16="http://schemas.microsoft.com/office/drawing/2014/main" id="{F9C7AEBE-24D5-F6A6-5CB9-E9FF2F5B0BB8}"/>
              </a:ext>
            </a:extLst>
          </p:cNvPr>
          <p:cNvSpPr txBox="1"/>
          <p:nvPr/>
        </p:nvSpPr>
        <p:spPr>
          <a:xfrm>
            <a:off x="11379459" y="1431132"/>
            <a:ext cx="441640" cy="711262"/>
          </a:xfrm>
          <a:prstGeom prst="rect">
            <a:avLst/>
          </a:prstGeom>
          <a:noFill/>
        </p:spPr>
        <p:txBody>
          <a:bodyPr wrap="square" rtlCol="0">
            <a:spAutoFit/>
          </a:bodyPr>
          <a:lstStyle/>
          <a:p>
            <a:r>
              <a:rPr lang="en-US" sz="4000" b="1" dirty="0">
                <a:solidFill>
                  <a:srgbClr val="F47421"/>
                </a:solidFill>
              </a:rPr>
              <a:t>*</a:t>
            </a:r>
          </a:p>
        </p:txBody>
      </p:sp>
      <p:sp>
        <p:nvSpPr>
          <p:cNvPr id="14" name="TextBox 13">
            <a:extLst>
              <a:ext uri="{FF2B5EF4-FFF2-40B4-BE49-F238E27FC236}">
                <a16:creationId xmlns:a16="http://schemas.microsoft.com/office/drawing/2014/main" id="{21FF5528-7A72-5483-7B09-7C898ABEB452}"/>
              </a:ext>
            </a:extLst>
          </p:cNvPr>
          <p:cNvSpPr txBox="1"/>
          <p:nvPr/>
        </p:nvSpPr>
        <p:spPr>
          <a:xfrm>
            <a:off x="11336595" y="4098134"/>
            <a:ext cx="441640" cy="711262"/>
          </a:xfrm>
          <a:prstGeom prst="rect">
            <a:avLst/>
          </a:prstGeom>
          <a:noFill/>
        </p:spPr>
        <p:txBody>
          <a:bodyPr wrap="square" rtlCol="0">
            <a:spAutoFit/>
          </a:bodyPr>
          <a:lstStyle/>
          <a:p>
            <a:r>
              <a:rPr lang="en-US" sz="4000" b="1" dirty="0">
                <a:solidFill>
                  <a:srgbClr val="F47421"/>
                </a:solidFill>
              </a:rPr>
              <a:t>*</a:t>
            </a:r>
          </a:p>
        </p:txBody>
      </p:sp>
      <p:sp>
        <p:nvSpPr>
          <p:cNvPr id="15" name="TextBox 14">
            <a:extLst>
              <a:ext uri="{FF2B5EF4-FFF2-40B4-BE49-F238E27FC236}">
                <a16:creationId xmlns:a16="http://schemas.microsoft.com/office/drawing/2014/main" id="{DA89A9BF-E14A-37DE-B871-9169F4099CA2}"/>
              </a:ext>
            </a:extLst>
          </p:cNvPr>
          <p:cNvSpPr txBox="1"/>
          <p:nvPr/>
        </p:nvSpPr>
        <p:spPr>
          <a:xfrm>
            <a:off x="11346121" y="5445923"/>
            <a:ext cx="441640" cy="711262"/>
          </a:xfrm>
          <a:prstGeom prst="rect">
            <a:avLst/>
          </a:prstGeom>
          <a:noFill/>
        </p:spPr>
        <p:txBody>
          <a:bodyPr wrap="square" rtlCol="0">
            <a:spAutoFit/>
          </a:bodyPr>
          <a:lstStyle/>
          <a:p>
            <a:r>
              <a:rPr lang="en-US" sz="4000" b="1" dirty="0">
                <a:solidFill>
                  <a:srgbClr val="F47421"/>
                </a:solidFill>
              </a:rPr>
              <a:t>*</a:t>
            </a:r>
          </a:p>
        </p:txBody>
      </p:sp>
      <p:sp>
        <p:nvSpPr>
          <p:cNvPr id="4" name="Rectangle 3">
            <a:extLst>
              <a:ext uri="{FF2B5EF4-FFF2-40B4-BE49-F238E27FC236}">
                <a16:creationId xmlns:a16="http://schemas.microsoft.com/office/drawing/2014/main" id="{58D2E97D-1A05-AB43-0656-4B94F5616625}"/>
              </a:ext>
            </a:extLst>
          </p:cNvPr>
          <p:cNvSpPr/>
          <p:nvPr/>
        </p:nvSpPr>
        <p:spPr>
          <a:xfrm>
            <a:off x="381170" y="2120424"/>
            <a:ext cx="11539211" cy="13169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84058EB-F319-B25D-DBA9-3C206702F82A}"/>
              </a:ext>
            </a:extLst>
          </p:cNvPr>
          <p:cNvSpPr/>
          <p:nvPr/>
        </p:nvSpPr>
        <p:spPr>
          <a:xfrm>
            <a:off x="471498" y="3437417"/>
            <a:ext cx="11539211" cy="1295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8DCC75-3C66-DD05-56A9-376213CA4E8D}"/>
              </a:ext>
            </a:extLst>
          </p:cNvPr>
          <p:cNvSpPr/>
          <p:nvPr/>
        </p:nvSpPr>
        <p:spPr>
          <a:xfrm>
            <a:off x="471497" y="4732440"/>
            <a:ext cx="11539211" cy="1318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39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5488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Learning point 2</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6"/>
          <a:stretch>
            <a:fillRect/>
          </a:stretch>
        </p:blipFill>
        <p:spPr>
          <a:xfrm>
            <a:off x="5777325" y="5935707"/>
            <a:ext cx="1003672" cy="358454"/>
          </a:xfrm>
          <a:prstGeom prst="rect">
            <a:avLst/>
          </a:prstGeom>
        </p:spPr>
      </p:pic>
      <p:sp>
        <p:nvSpPr>
          <p:cNvPr id="9" name="TextBox 8">
            <a:extLst>
              <a:ext uri="{FF2B5EF4-FFF2-40B4-BE49-F238E27FC236}">
                <a16:creationId xmlns:a16="http://schemas.microsoft.com/office/drawing/2014/main" id="{100CCA9A-25C9-8238-1014-5704DD250086}"/>
              </a:ext>
            </a:extLst>
          </p:cNvPr>
          <p:cNvSpPr txBox="1"/>
          <p:nvPr/>
        </p:nvSpPr>
        <p:spPr>
          <a:xfrm>
            <a:off x="2210584" y="2159705"/>
            <a:ext cx="9140825" cy="2554545"/>
          </a:xfrm>
          <a:prstGeom prst="rect">
            <a:avLst/>
          </a:prstGeom>
          <a:noFill/>
        </p:spPr>
        <p:txBody>
          <a:bodyPr wrap="square">
            <a:spAutoFit/>
          </a:bodyPr>
          <a:lstStyle/>
          <a:p>
            <a:pPr marL="0" marR="0" algn="ctr">
              <a:spcBef>
                <a:spcPts val="0"/>
              </a:spcBef>
              <a:spcAft>
                <a:spcPts val="0"/>
              </a:spcAft>
            </a:pPr>
            <a:r>
              <a:rPr lang="en-US" sz="3200" dirty="0">
                <a:latin typeface="Calibri" panose="020F0502020204030204" pitchFamily="34" charset="0"/>
                <a:ea typeface="Times New Roman" panose="02020603050405020304" pitchFamily="18" charset="0"/>
                <a:cs typeface="Calibri" panose="020F0502020204030204" pitchFamily="34" charset="0"/>
              </a:rPr>
              <a:t>IM residents </a:t>
            </a:r>
            <a:r>
              <a:rPr lang="en-US" sz="3200" dirty="0">
                <a:effectLst/>
                <a:latin typeface="Calibri" panose="020F0502020204030204" pitchFamily="34" charset="0"/>
                <a:ea typeface="Times New Roman" panose="02020603050405020304" pitchFamily="18" charset="0"/>
                <a:cs typeface="Calibri" panose="020F0502020204030204" pitchFamily="34" charset="0"/>
              </a:rPr>
              <a:t>lacked confidence to initiate buprenorphine in the outpatient/inpatient setting.</a:t>
            </a:r>
          </a:p>
          <a:p>
            <a:pPr marL="457200" marR="0" indent="-457200" algn="ctr">
              <a:spcBef>
                <a:spcPts val="0"/>
              </a:spcBef>
              <a:spcAft>
                <a:spcPts val="0"/>
              </a:spcAft>
              <a:buFont typeface="Arial" panose="020B0604020202020204" pitchFamily="34" charset="0"/>
              <a:buChar char="•"/>
            </a:pPr>
            <a:r>
              <a:rPr lang="en-US" sz="3200" dirty="0">
                <a:effectLst/>
                <a:latin typeface="Calibri" panose="020F0502020204030204" pitchFamily="34" charset="0"/>
                <a:ea typeface="Times New Roman" panose="02020603050405020304" pitchFamily="18" charset="0"/>
                <a:cs typeface="Calibri" panose="020F0502020204030204" pitchFamily="34" charset="0"/>
              </a:rPr>
              <a:t>Insufficient training, even at safety-net hospital?</a:t>
            </a:r>
          </a:p>
          <a:p>
            <a:pPr marR="0" algn="ctr">
              <a:spcBef>
                <a:spcPts val="0"/>
              </a:spcBef>
              <a:spcAft>
                <a:spcPts val="0"/>
              </a:spcAft>
            </a:pP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200" dirty="0">
                <a:effectLst/>
                <a:latin typeface="Calibri" panose="020F0502020204030204" pitchFamily="34" charset="0"/>
                <a:ea typeface="Times New Roman" panose="02020603050405020304" pitchFamily="18" charset="0"/>
                <a:cs typeface="Calibri" panose="020F0502020204030204" pitchFamily="34" charset="0"/>
              </a:rPr>
              <a:t>Perception of competency increased after the session </a:t>
            </a:r>
          </a:p>
        </p:txBody>
      </p:sp>
    </p:spTree>
    <p:extLst>
      <p:ext uri="{BB962C8B-B14F-4D97-AF65-F5344CB8AC3E}">
        <p14:creationId xmlns:p14="http://schemas.microsoft.com/office/powerpoint/2010/main" val="74592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832636-8A29-913B-89C9-C2BD921992AD}"/>
              </a:ext>
            </a:extLst>
          </p:cNvPr>
          <p:cNvGraphicFramePr>
            <a:graphicFrameLocks noGrp="1"/>
          </p:cNvGraphicFramePr>
          <p:nvPr>
            <p:extLst>
              <p:ext uri="{D42A27DB-BD31-4B8C-83A1-F6EECF244321}">
                <p14:modId xmlns:p14="http://schemas.microsoft.com/office/powerpoint/2010/main" val="3462395830"/>
              </p:ext>
            </p:extLst>
          </p:nvPr>
        </p:nvGraphicFramePr>
        <p:xfrm>
          <a:off x="845343" y="1363637"/>
          <a:ext cx="10501313" cy="2946579"/>
        </p:xfrm>
        <a:graphic>
          <a:graphicData uri="http://schemas.openxmlformats.org/drawingml/2006/table">
            <a:tbl>
              <a:tblPr bandRow="1">
                <a:tableStyleId>{21E4AEA4-8DFA-4A89-87EB-49C32662AFE0}</a:tableStyleId>
              </a:tblPr>
              <a:tblGrid>
                <a:gridCol w="4784929">
                  <a:extLst>
                    <a:ext uri="{9D8B030D-6E8A-4147-A177-3AD203B41FA5}">
                      <a16:colId xmlns:a16="http://schemas.microsoft.com/office/drawing/2014/main" val="1750597969"/>
                    </a:ext>
                  </a:extLst>
                </a:gridCol>
                <a:gridCol w="951473">
                  <a:extLst>
                    <a:ext uri="{9D8B030D-6E8A-4147-A177-3AD203B41FA5}">
                      <a16:colId xmlns:a16="http://schemas.microsoft.com/office/drawing/2014/main" val="3008572764"/>
                    </a:ext>
                  </a:extLst>
                </a:gridCol>
                <a:gridCol w="1096232">
                  <a:extLst>
                    <a:ext uri="{9D8B030D-6E8A-4147-A177-3AD203B41FA5}">
                      <a16:colId xmlns:a16="http://schemas.microsoft.com/office/drawing/2014/main" val="2562700443"/>
                    </a:ext>
                  </a:extLst>
                </a:gridCol>
                <a:gridCol w="1096232">
                  <a:extLst>
                    <a:ext uri="{9D8B030D-6E8A-4147-A177-3AD203B41FA5}">
                      <a16:colId xmlns:a16="http://schemas.microsoft.com/office/drawing/2014/main" val="1058183897"/>
                    </a:ext>
                  </a:extLst>
                </a:gridCol>
                <a:gridCol w="959012">
                  <a:extLst>
                    <a:ext uri="{9D8B030D-6E8A-4147-A177-3AD203B41FA5}">
                      <a16:colId xmlns:a16="http://schemas.microsoft.com/office/drawing/2014/main" val="1872895846"/>
                    </a:ext>
                  </a:extLst>
                </a:gridCol>
                <a:gridCol w="1613435">
                  <a:extLst>
                    <a:ext uri="{9D8B030D-6E8A-4147-A177-3AD203B41FA5}">
                      <a16:colId xmlns:a16="http://schemas.microsoft.com/office/drawing/2014/main" val="3916502276"/>
                    </a:ext>
                  </a:extLst>
                </a:gridCol>
              </a:tblGrid>
              <a:tr h="644386">
                <a:tc rowSpan="3">
                  <a:txBody>
                    <a:bodyPr/>
                    <a:lstStyle/>
                    <a:p>
                      <a:pPr marL="0" marR="0" algn="ctr">
                        <a:spcBef>
                          <a:spcPts val="0"/>
                        </a:spcBef>
                        <a:spcAft>
                          <a:spcPts val="0"/>
                        </a:spcAft>
                      </a:pPr>
                      <a:r>
                        <a:rPr lang="en-US" sz="3200" dirty="0">
                          <a:effectLst/>
                        </a:rPr>
                        <a:t> </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gridSpan="4">
                  <a:txBody>
                    <a:bodyPr/>
                    <a:lstStyle/>
                    <a:p>
                      <a:pPr marL="0" marR="0" algn="ctr">
                        <a:spcBef>
                          <a:spcPts val="0"/>
                        </a:spcBef>
                        <a:spcAft>
                          <a:spcPts val="0"/>
                        </a:spcAft>
                      </a:pPr>
                      <a:r>
                        <a:rPr lang="en-US" sz="3200" dirty="0">
                          <a:effectLst/>
                        </a:rPr>
                        <a:t>Correct answers</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hMerge="1">
                  <a:txBody>
                    <a:bodyPr/>
                    <a:lstStyle/>
                    <a:p>
                      <a:endParaRPr lang="en-US"/>
                    </a:p>
                  </a:txBody>
                  <a:tcPr/>
                </a:tc>
                <a:tc hMerge="1">
                  <a:txBody>
                    <a:bodyPr/>
                    <a:lstStyle/>
                    <a:p>
                      <a:pPr marL="0" marR="0" algn="ctr">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hMerge="1">
                  <a:txBody>
                    <a:bodyPr/>
                    <a:lstStyle/>
                    <a:p>
                      <a:endParaRPr lang="en-US"/>
                    </a:p>
                  </a:txBody>
                  <a:tcPr/>
                </a:tc>
                <a:tc rowSpan="3">
                  <a:txBody>
                    <a:bodyPr/>
                    <a:lstStyle/>
                    <a:p>
                      <a:pPr marL="0" marR="0" algn="ctr">
                        <a:spcBef>
                          <a:spcPts val="0"/>
                        </a:spcBef>
                        <a:spcAft>
                          <a:spcPts val="0"/>
                        </a:spcAft>
                      </a:pPr>
                      <a:r>
                        <a:rPr lang="en-US" sz="3200" dirty="0">
                          <a:effectLst/>
                        </a:rPr>
                        <a:t>p-value</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631093867"/>
                  </a:ext>
                </a:extLst>
              </a:tr>
              <a:tr h="644386">
                <a:tc vMerge="1">
                  <a:txBody>
                    <a:bodyPr/>
                    <a:lstStyle/>
                    <a:p>
                      <a:endParaRPr lang="en-US"/>
                    </a:p>
                  </a:txBody>
                  <a:tcPr/>
                </a:tc>
                <a:tc gridSpan="2">
                  <a:txBody>
                    <a:bodyPr/>
                    <a:lstStyle/>
                    <a:p>
                      <a:pPr marL="0" marR="0" algn="ctr">
                        <a:spcBef>
                          <a:spcPts val="0"/>
                        </a:spcBef>
                        <a:spcAft>
                          <a:spcPts val="0"/>
                        </a:spcAft>
                      </a:pPr>
                      <a:r>
                        <a:rPr lang="en-US" sz="3200" dirty="0">
                          <a:effectLst/>
                        </a:rPr>
                        <a:t>Median</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hMerge="1">
                  <a:txBody>
                    <a:bodyPr/>
                    <a:lstStyle/>
                    <a:p>
                      <a:endParaRPr lang="en-US"/>
                    </a:p>
                  </a:txBody>
                  <a:tcPr/>
                </a:tc>
                <a:tc gridSpan="2">
                  <a:txBody>
                    <a:bodyPr/>
                    <a:lstStyle/>
                    <a:p>
                      <a:pPr marL="0" marR="0" algn="ctr">
                        <a:spcBef>
                          <a:spcPts val="0"/>
                        </a:spcBef>
                        <a:spcAft>
                          <a:spcPts val="0"/>
                        </a:spcAft>
                      </a:pPr>
                      <a:r>
                        <a:rPr lang="en-US" sz="3200" dirty="0">
                          <a:effectLst/>
                        </a:rPr>
                        <a:t>Mean</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046025989"/>
                  </a:ext>
                </a:extLst>
              </a:tr>
              <a:tr h="190709">
                <a:tc vMerge="1">
                  <a:txBody>
                    <a:bodyPr/>
                    <a:lstStyle/>
                    <a:p>
                      <a:endParaRPr lang="en-US"/>
                    </a:p>
                  </a:txBody>
                  <a:tcPr/>
                </a:tc>
                <a:tc>
                  <a:txBody>
                    <a:bodyPr/>
                    <a:lstStyle/>
                    <a:p>
                      <a:pPr marL="0" marR="0" algn="ctr">
                        <a:spcBef>
                          <a:spcPts val="0"/>
                        </a:spcBef>
                        <a:spcAft>
                          <a:spcPts val="0"/>
                        </a:spcAft>
                      </a:pPr>
                      <a:r>
                        <a:rPr lang="en-US" sz="3200" dirty="0">
                          <a:effectLst/>
                        </a:rPr>
                        <a:t>Pre</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Post</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Pre</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Post</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vMerge="1">
                  <a:txBody>
                    <a:bodyPr/>
                    <a:lstStyle/>
                    <a:p>
                      <a:endParaRPr lang="en-US"/>
                    </a:p>
                  </a:txBody>
                  <a:tcPr/>
                </a:tc>
                <a:extLst>
                  <a:ext uri="{0D108BD9-81ED-4DB2-BD59-A6C34878D82A}">
                    <a16:rowId xmlns:a16="http://schemas.microsoft.com/office/drawing/2014/main" val="1967918034"/>
                  </a:ext>
                </a:extLst>
              </a:tr>
              <a:tr h="1170127">
                <a:tc>
                  <a:txBody>
                    <a:bodyPr/>
                    <a:lstStyle/>
                    <a:p>
                      <a:pPr marL="0" marR="0" algn="ctr">
                        <a:spcBef>
                          <a:spcPts val="0"/>
                        </a:spcBef>
                        <a:spcAft>
                          <a:spcPts val="0"/>
                        </a:spcAft>
                      </a:pPr>
                      <a:r>
                        <a:rPr lang="en-US" sz="3200" b="1" dirty="0">
                          <a:effectLst/>
                        </a:rPr>
                        <a:t>Knowledge</a:t>
                      </a:r>
                      <a:endParaRPr lang="en-US" sz="3200" dirty="0">
                        <a:effectLst/>
                      </a:endParaRPr>
                    </a:p>
                    <a:p>
                      <a:pPr marL="0" marR="0" algn="ctr">
                        <a:spcBef>
                          <a:spcPts val="0"/>
                        </a:spcBef>
                        <a:spcAft>
                          <a:spcPts val="0"/>
                        </a:spcAft>
                      </a:pPr>
                      <a:r>
                        <a:rPr lang="en-US" sz="3200" dirty="0">
                          <a:effectLst/>
                        </a:rPr>
                        <a:t>(4 questions, 1 point each)</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1</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3</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1.55</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a:effectLst/>
                        </a:rPr>
                        <a:t>3.33</a:t>
                      </a:r>
                      <a:endParaRPr lang="en-US" sz="3200">
                        <a:effectLst/>
                        <a:latin typeface="Times New Roman" panose="02020603050405020304" pitchFamily="18" charset="0"/>
                        <a:ea typeface="Times New Roman" panose="02020603050405020304" pitchFamily="18" charset="0"/>
                      </a:endParaRPr>
                    </a:p>
                  </a:txBody>
                  <a:tcPr marL="67990" marR="67990" marT="0" marB="0" anchor="ctr"/>
                </a:tc>
                <a:tc>
                  <a:txBody>
                    <a:bodyPr/>
                    <a:lstStyle/>
                    <a:p>
                      <a:pPr marL="0" marR="0" algn="ctr">
                        <a:spcBef>
                          <a:spcPts val="0"/>
                        </a:spcBef>
                        <a:spcAft>
                          <a:spcPts val="0"/>
                        </a:spcAft>
                      </a:pPr>
                      <a:r>
                        <a:rPr lang="en-US" sz="3200" dirty="0">
                          <a:effectLst/>
                        </a:rPr>
                        <a:t>&lt;0.001</a:t>
                      </a:r>
                      <a:endParaRPr lang="en-US" sz="3200" dirty="0">
                        <a:effectLst/>
                        <a:latin typeface="Times New Roman" panose="02020603050405020304" pitchFamily="18" charset="0"/>
                        <a:ea typeface="Times New Roman" panose="02020603050405020304" pitchFamily="18" charset="0"/>
                      </a:endParaRPr>
                    </a:p>
                  </a:txBody>
                  <a:tcPr marL="67990" marR="67990" marT="0" marB="0" anchor="ctr"/>
                </a:tc>
                <a:extLst>
                  <a:ext uri="{0D108BD9-81ED-4DB2-BD59-A6C34878D82A}">
                    <a16:rowId xmlns:a16="http://schemas.microsoft.com/office/drawing/2014/main" val="2591697030"/>
                  </a:ext>
                </a:extLst>
              </a:tr>
            </a:tbl>
          </a:graphicData>
        </a:graphic>
      </p:graphicFrame>
      <p:sp>
        <p:nvSpPr>
          <p:cNvPr id="3" name="Rectangle 22">
            <a:extLst>
              <a:ext uri="{FF2B5EF4-FFF2-40B4-BE49-F238E27FC236}">
                <a16:creationId xmlns:a16="http://schemas.microsoft.com/office/drawing/2014/main" id="{BB2FCCB8-EF9C-C1B9-4EE0-2F718D62F0F5}"/>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3">
            <a:extLst>
              <a:ext uri="{FF2B5EF4-FFF2-40B4-BE49-F238E27FC236}">
                <a16:creationId xmlns:a16="http://schemas.microsoft.com/office/drawing/2014/main" id="{51861364-C6EC-C054-21E5-C11B4AA17B8A}"/>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5" name="Rectangle 34">
            <a:extLst>
              <a:ext uri="{FF2B5EF4-FFF2-40B4-BE49-F238E27FC236}">
                <a16:creationId xmlns:a16="http://schemas.microsoft.com/office/drawing/2014/main" id="{59B96085-7CB6-9CAB-DBA2-236BADFFA147}"/>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6" name="Rectangle 35">
            <a:extLst>
              <a:ext uri="{FF2B5EF4-FFF2-40B4-BE49-F238E27FC236}">
                <a16:creationId xmlns:a16="http://schemas.microsoft.com/office/drawing/2014/main" id="{9F6C83BD-7D40-4803-6DE2-061723535B32}"/>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9" name="Rectangle 36">
            <a:extLst>
              <a:ext uri="{FF2B5EF4-FFF2-40B4-BE49-F238E27FC236}">
                <a16:creationId xmlns:a16="http://schemas.microsoft.com/office/drawing/2014/main" id="{FACEACE0-9548-EDC4-CF21-D7BC485A3EF2}"/>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0" name="Rectangle 38">
            <a:extLst>
              <a:ext uri="{FF2B5EF4-FFF2-40B4-BE49-F238E27FC236}">
                <a16:creationId xmlns:a16="http://schemas.microsoft.com/office/drawing/2014/main" id="{990DC8D4-9CF4-11A3-5E0F-9377CCFFFDFE}"/>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39">
            <a:extLst>
              <a:ext uri="{FF2B5EF4-FFF2-40B4-BE49-F238E27FC236}">
                <a16:creationId xmlns:a16="http://schemas.microsoft.com/office/drawing/2014/main" id="{A2EA69FF-A752-7C97-E657-5E34C3887FDC}"/>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40">
            <a:extLst>
              <a:ext uri="{FF2B5EF4-FFF2-40B4-BE49-F238E27FC236}">
                <a16:creationId xmlns:a16="http://schemas.microsoft.com/office/drawing/2014/main" id="{486CF85C-08C9-415C-A2AB-2114B9219263}"/>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3" name="Rectangle 22">
            <a:extLst>
              <a:ext uri="{FF2B5EF4-FFF2-40B4-BE49-F238E27FC236}">
                <a16:creationId xmlns:a16="http://schemas.microsoft.com/office/drawing/2014/main" id="{96B56986-A524-FCCB-8819-BE6953409BCE}"/>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4" name="Rectangle 37">
            <a:extLst>
              <a:ext uri="{FF2B5EF4-FFF2-40B4-BE49-F238E27FC236}">
                <a16:creationId xmlns:a16="http://schemas.microsoft.com/office/drawing/2014/main" id="{68452B10-B01F-629B-2268-9651B0098551}"/>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5" name="Picture 14">
            <a:extLst>
              <a:ext uri="{FF2B5EF4-FFF2-40B4-BE49-F238E27FC236}">
                <a16:creationId xmlns:a16="http://schemas.microsoft.com/office/drawing/2014/main" id="{54224E7E-FCD9-4C1D-1EBF-700AD73F8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6" name="Picture 5" descr="Text&#10;&#10;Description automatically generated">
            <a:extLst>
              <a:ext uri="{FF2B5EF4-FFF2-40B4-BE49-F238E27FC236}">
                <a16:creationId xmlns:a16="http://schemas.microsoft.com/office/drawing/2014/main" id="{249CD101-B467-FE23-96BF-F889F420CF03}"/>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7" name="Picture 2" descr="Boston Medical Center » Center for Research to Evaluate &amp; Eliminate Dental  Disparities | Boston University">
            <a:extLst>
              <a:ext uri="{FF2B5EF4-FFF2-40B4-BE49-F238E27FC236}">
                <a16:creationId xmlns:a16="http://schemas.microsoft.com/office/drawing/2014/main" id="{597B2AE2-1BC7-290B-3E16-64537160F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blue text on a black background&#10;&#10;Description automatically generated">
            <a:extLst>
              <a:ext uri="{FF2B5EF4-FFF2-40B4-BE49-F238E27FC236}">
                <a16:creationId xmlns:a16="http://schemas.microsoft.com/office/drawing/2014/main" id="{1A39D958-41E9-823A-5A11-A96931060BF1}"/>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44933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p:txBody>
          <a:bodyPr/>
          <a:lstStyle/>
          <a:p>
            <a:r>
              <a:rPr lang="en-US" dirty="0"/>
              <a:t>Knowledge questions</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1638005"/>
            <a:ext cx="10515600" cy="4351338"/>
          </a:xfrm>
        </p:spPr>
        <p:txBody>
          <a:bodyPr>
            <a:normAutofit/>
          </a:bodyPr>
          <a:lstStyle/>
          <a:p>
            <a:pPr marL="342900" marR="0" lvl="0" indent="-342900">
              <a:lnSpc>
                <a:spcPct val="115000"/>
              </a:lnSpc>
              <a:spcBef>
                <a:spcPts val="0"/>
              </a:spcBef>
              <a:spcAft>
                <a:spcPts val="0"/>
              </a:spcAft>
              <a:buFont typeface="+mj-lt"/>
              <a:buAutoNum type="arabicPeriod"/>
            </a:pPr>
            <a:r>
              <a:rPr lang="en-US" sz="1600" dirty="0">
                <a:effectLst/>
                <a:latin typeface="Arial" panose="020B0604020202020204" pitchFamily="34" charset="0"/>
                <a:ea typeface="Arial" panose="020B0604020202020204" pitchFamily="34" charset="0"/>
              </a:rPr>
              <a:t>What is TRUE about buprenorphine?</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In the outpatient setting, it can only be prescribed in a licensed program</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It acts as a full µ-receptor agonist</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It can cause precipitated withdrawal</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It significantly increases the risk of QTc prolongation</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Most patients need at least 36 mg/day to treat withdrawal</a:t>
            </a:r>
          </a:p>
          <a:p>
            <a:pPr marL="685800" marR="0">
              <a:lnSpc>
                <a:spcPct val="115000"/>
              </a:lnSpc>
              <a:spcBef>
                <a:spcPts val="0"/>
              </a:spcBef>
              <a:spcAft>
                <a:spcPts val="0"/>
              </a:spcAft>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2"/>
            </a:pPr>
            <a:r>
              <a:rPr lang="en-US" sz="1600" dirty="0">
                <a:effectLst/>
                <a:latin typeface="Arial" panose="020B0604020202020204" pitchFamily="34" charset="0"/>
                <a:ea typeface="Arial" panose="020B0604020202020204" pitchFamily="34" charset="0"/>
              </a:rPr>
              <a:t>In a hospitalized patient with opioid withdrawal, what is the maximum dose of buprenorphine you can prescribe at BMC on the FIRST day? </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8 mg</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12 mg</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16 mg</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20 mg</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24 mg</a:t>
            </a:r>
          </a:p>
        </p:txBody>
      </p:sp>
      <p:sp>
        <p:nvSpPr>
          <p:cNvPr id="2" name="Rectangle 22">
            <a:extLst>
              <a:ext uri="{FF2B5EF4-FFF2-40B4-BE49-F238E27FC236}">
                <a16:creationId xmlns:a16="http://schemas.microsoft.com/office/drawing/2014/main" id="{72EE6707-0DA5-E3E1-CB9B-FC2046D59AE7}"/>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4899BE52-7FBF-22CB-0966-BC72FE12C720}"/>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01E0149F-B799-7897-EFD1-0BBD85F186EC}"/>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3C5B20FC-F34E-9475-63AF-CA101AAAD2BA}"/>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6ECB0591-01D7-C6B7-A455-9477D8FCC6E1}"/>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DA5A3DEE-FA69-C8DA-8F94-0D1FE7B9804D}"/>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341929BE-04D2-E2EC-592E-293A8703EE37}"/>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38FF5E12-0D23-E462-412D-400812442B74}"/>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7C94B69B-82E5-25A4-5D90-4A53B2D4853D}"/>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7749E852-962B-B013-CE24-5F351B0B55DB}"/>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D06A6AA8-DAC8-1F28-E9DC-83802495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49D79587-2A69-0F13-F176-C9452CA780D3}"/>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9A1A1731-FF4B-6897-B627-CC520EC9C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3C106BD5-A73F-59BA-D936-986DFB7F034A}"/>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121070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p:txBody>
          <a:bodyPr/>
          <a:lstStyle/>
          <a:p>
            <a:r>
              <a:rPr lang="en-US" dirty="0"/>
              <a:t>Knowledge questions</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1638005"/>
            <a:ext cx="10515600" cy="4351338"/>
          </a:xfrm>
        </p:spPr>
        <p:txBody>
          <a:bodyPr>
            <a:normAutofit/>
          </a:bodyPr>
          <a:lstStyle/>
          <a:p>
            <a:pPr marL="342900" marR="0" lvl="0" indent="-342900">
              <a:lnSpc>
                <a:spcPct val="115000"/>
              </a:lnSpc>
              <a:spcBef>
                <a:spcPts val="0"/>
              </a:spcBef>
              <a:spcAft>
                <a:spcPts val="0"/>
              </a:spcAft>
              <a:buFont typeface="+mj-lt"/>
              <a:buAutoNum type="arabicPeriod" startAt="3"/>
            </a:pPr>
            <a:r>
              <a:rPr lang="en-US" sz="1600" dirty="0">
                <a:effectLst/>
                <a:latin typeface="Arial" panose="020B0604020202020204" pitchFamily="34" charset="0"/>
                <a:ea typeface="Arial" panose="020B0604020202020204" pitchFamily="34" charset="0"/>
              </a:rPr>
              <a:t>A 37 y/o M with severe opioid use disorder is admitted for L foot osteomyelitis. He has been receiving hydromorphone 2mg every 3 hours for pain. What is the best way to prescribe buprenorphine in this patient? </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Prescribe a lower dose of sublingual buprenorphine (4 mg) </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Hold hydromorphone for 12 hours, then start buprenorphine at a usual schedule</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Wait until after patient is no longer taking opioids for pain</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Ask Addiction to prescribe buprenorphine patch for low dose buprenorphine induction </a:t>
            </a:r>
          </a:p>
          <a:p>
            <a:pPr marL="457200" marR="0" lvl="1"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startAt="4"/>
            </a:pPr>
            <a:r>
              <a:rPr lang="en-US" sz="1600" dirty="0">
                <a:effectLst/>
                <a:latin typeface="Arial" panose="020B0604020202020204" pitchFamily="34" charset="0"/>
                <a:ea typeface="Arial" panose="020B0604020202020204" pitchFamily="34" charset="0"/>
              </a:rPr>
              <a:t>You are starting buprenorphine for a patient who is experiencing opioid withdrawal in the outpatient setting. What is TRUE about follow-up for this patient?</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They should come back in 2 weeks, then every month</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If buprenorphine is discontinued, risk of overdose is increased</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All patients require urine testing</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If they relapse, they will not be eligible for additional buprenorphine for at least 2 months</a:t>
            </a:r>
          </a:p>
          <a:p>
            <a:pPr marL="742950" marR="0" lvl="1" indent="-285750">
              <a:lnSpc>
                <a:spcPct val="115000"/>
              </a:lnSpc>
              <a:spcBef>
                <a:spcPts val="0"/>
              </a:spcBef>
              <a:spcAft>
                <a:spcPts val="0"/>
              </a:spcAft>
              <a:buFont typeface="+mj-lt"/>
              <a:buAutoNum type="alphaLcPeriod"/>
            </a:pPr>
            <a:r>
              <a:rPr lang="en-US" sz="1600" dirty="0">
                <a:effectLst/>
                <a:latin typeface="Arial" panose="020B0604020202020204" pitchFamily="34" charset="0"/>
                <a:ea typeface="Arial" panose="020B0604020202020204" pitchFamily="34" charset="0"/>
              </a:rPr>
              <a:t>You should check kidney function now, then again in 6 months</a:t>
            </a:r>
          </a:p>
        </p:txBody>
      </p:sp>
      <p:sp>
        <p:nvSpPr>
          <p:cNvPr id="2" name="Rectangle 22">
            <a:extLst>
              <a:ext uri="{FF2B5EF4-FFF2-40B4-BE49-F238E27FC236}">
                <a16:creationId xmlns:a16="http://schemas.microsoft.com/office/drawing/2014/main" id="{72EE6707-0DA5-E3E1-CB9B-FC2046D59AE7}"/>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4899BE52-7FBF-22CB-0966-BC72FE12C720}"/>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01E0149F-B799-7897-EFD1-0BBD85F186EC}"/>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3C5B20FC-F34E-9475-63AF-CA101AAAD2BA}"/>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6ECB0591-01D7-C6B7-A455-9477D8FCC6E1}"/>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DA5A3DEE-FA69-C8DA-8F94-0D1FE7B9804D}"/>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341929BE-04D2-E2EC-592E-293A8703EE37}"/>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38FF5E12-0D23-E462-412D-400812442B74}"/>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7C94B69B-82E5-25A4-5D90-4A53B2D4853D}"/>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7749E852-962B-B013-CE24-5F351B0B55DB}"/>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D06A6AA8-DAC8-1F28-E9DC-83802495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49D79587-2A69-0F13-F176-C9452CA780D3}"/>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9A1A1731-FF4B-6897-B627-CC520EC9C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3C106BD5-A73F-59BA-D936-986DFB7F034A}"/>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283851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5488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Learning point 3</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6"/>
          <a:stretch>
            <a:fillRect/>
          </a:stretch>
        </p:blipFill>
        <p:spPr>
          <a:xfrm>
            <a:off x="5777325" y="5935707"/>
            <a:ext cx="1003672" cy="358454"/>
          </a:xfrm>
          <a:prstGeom prst="rect">
            <a:avLst/>
          </a:prstGeom>
        </p:spPr>
      </p:pic>
      <p:sp>
        <p:nvSpPr>
          <p:cNvPr id="9" name="TextBox 8">
            <a:extLst>
              <a:ext uri="{FF2B5EF4-FFF2-40B4-BE49-F238E27FC236}">
                <a16:creationId xmlns:a16="http://schemas.microsoft.com/office/drawing/2014/main" id="{100CCA9A-25C9-8238-1014-5704DD250086}"/>
              </a:ext>
            </a:extLst>
          </p:cNvPr>
          <p:cNvSpPr txBox="1"/>
          <p:nvPr/>
        </p:nvSpPr>
        <p:spPr>
          <a:xfrm>
            <a:off x="2629292" y="2235578"/>
            <a:ext cx="8303409" cy="1569660"/>
          </a:xfrm>
          <a:prstGeom prst="rect">
            <a:avLst/>
          </a:prstGeom>
          <a:noFill/>
        </p:spPr>
        <p:txBody>
          <a:bodyPr wrap="square">
            <a:spAutoFit/>
          </a:bodyPr>
          <a:lstStyle/>
          <a:p>
            <a:pPr marL="0" marR="0" algn="ctr">
              <a:spcBef>
                <a:spcPts val="0"/>
              </a:spcBef>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This 90-minute session was effective at increasing </a:t>
            </a:r>
            <a:r>
              <a:rPr lang="en-US" sz="3200" i="1" dirty="0">
                <a:effectLst/>
                <a:latin typeface="Calibri" panose="020F0502020204030204" pitchFamily="34" charset="0"/>
                <a:ea typeface="Times New Roman" panose="02020603050405020304" pitchFamily="18" charset="0"/>
                <a:cs typeface="Calibri" panose="020F0502020204030204" pitchFamily="34" charset="0"/>
              </a:rPr>
              <a:t>immediate</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a:effectLst/>
                <a:latin typeface="Calibri" panose="020F0502020204030204" pitchFamily="34" charset="0"/>
                <a:ea typeface="Times New Roman" panose="02020603050405020304" pitchFamily="18" charset="0"/>
                <a:cs typeface="Calibri" panose="020F0502020204030204" pitchFamily="34" charset="0"/>
              </a:rPr>
              <a:t>knowledge</a:t>
            </a:r>
            <a:r>
              <a:rPr lang="en-US" sz="3200" dirty="0">
                <a:effectLst/>
                <a:latin typeface="Calibri" panose="020F0502020204030204" pitchFamily="34" charset="0"/>
                <a:ea typeface="Times New Roman" panose="02020603050405020304" pitchFamily="18" charset="0"/>
                <a:cs typeface="Calibri" panose="020F0502020204030204" pitchFamily="34" charset="0"/>
              </a:rPr>
              <a:t> and </a:t>
            </a:r>
            <a:r>
              <a:rPr lang="en-US" sz="3200" b="1" dirty="0">
                <a:effectLst/>
                <a:latin typeface="Calibri" panose="020F0502020204030204" pitchFamily="34" charset="0"/>
                <a:ea typeface="Times New Roman" panose="02020603050405020304" pitchFamily="18" charset="0"/>
                <a:cs typeface="Calibri" panose="020F0502020204030204" pitchFamily="34" charset="0"/>
              </a:rPr>
              <a:t>comfort</a:t>
            </a:r>
            <a:r>
              <a:rPr lang="en-US" sz="3200" dirty="0">
                <a:effectLst/>
                <a:latin typeface="Calibri" panose="020F0502020204030204" pitchFamily="34" charset="0"/>
                <a:ea typeface="Times New Roman" panose="02020603050405020304" pitchFamily="18" charset="0"/>
                <a:cs typeface="Calibri" panose="020F0502020204030204" pitchFamily="34" charset="0"/>
              </a:rPr>
              <a:t> with prescribing buprenorphine</a:t>
            </a:r>
          </a:p>
        </p:txBody>
      </p:sp>
    </p:spTree>
    <p:extLst>
      <p:ext uri="{BB962C8B-B14F-4D97-AF65-F5344CB8AC3E}">
        <p14:creationId xmlns:p14="http://schemas.microsoft.com/office/powerpoint/2010/main" val="279278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p:txBody>
          <a:bodyPr/>
          <a:lstStyle/>
          <a:p>
            <a:r>
              <a:rPr lang="en-US" dirty="0"/>
              <a:t>What could be improved?</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1825625"/>
            <a:ext cx="10515600" cy="2560638"/>
          </a:xfrm>
        </p:spPr>
        <p:txBody>
          <a:bodyPr>
            <a:normAutofit/>
          </a:bodyPr>
          <a:lstStyle/>
          <a:p>
            <a:pPr marL="0" marR="0">
              <a:spcBef>
                <a:spcPts val="0"/>
              </a:spcBef>
              <a:spcAft>
                <a:spcPts val="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more cases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en-US" sz="3200" dirty="0">
                <a:effectLst/>
                <a:latin typeface="Calibri" panose="020F0502020204030204" pitchFamily="34" charset="0"/>
                <a:ea typeface="Times New Roman" panose="02020603050405020304" pitchFamily="18" charset="0"/>
                <a:cs typeface="Calibri" panose="020F0502020204030204" pitchFamily="34" charset="0"/>
              </a:rPr>
              <a:t>treatment of pain </a:t>
            </a:r>
            <a:r>
              <a:rPr lang="en-US" sz="3200" dirty="0">
                <a:latin typeface="Calibri" panose="020F0502020204030204" pitchFamily="34" charset="0"/>
                <a:ea typeface="Times New Roman" panose="02020603050405020304" pitchFamily="18" charset="0"/>
                <a:cs typeface="Calibri" panose="020F0502020204030204" pitchFamily="34" charset="0"/>
              </a:rPr>
              <a:t>in patients taking buprenorphine</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en-US" sz="3200" dirty="0">
                <a:effectLst/>
                <a:latin typeface="Calibri" panose="020F0502020204030204" pitchFamily="34" charset="0"/>
                <a:ea typeface="Times New Roman" panose="02020603050405020304" pitchFamily="18" charset="0"/>
                <a:cs typeface="Calibri" panose="020F0502020204030204" pitchFamily="34" charset="0"/>
              </a:rPr>
              <a:t>physical sample of the buprenorphine film</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en-US" sz="3200" dirty="0">
                <a:latin typeface="Calibri" panose="020F0502020204030204" pitchFamily="34" charset="0"/>
                <a:ea typeface="Times New Roman" panose="02020603050405020304" pitchFamily="18" charset="0"/>
                <a:cs typeface="Calibri" panose="020F0502020204030204" pitchFamily="34" charset="0"/>
              </a:rPr>
              <a:t>more </a:t>
            </a:r>
            <a:r>
              <a:rPr lang="en-US" sz="3200" dirty="0">
                <a:effectLst/>
                <a:latin typeface="Calibri" panose="020F0502020204030204" pitchFamily="34" charset="0"/>
                <a:ea typeface="Times New Roman" panose="02020603050405020304" pitchFamily="18" charset="0"/>
                <a:cs typeface="Calibri" panose="020F0502020204030204" pitchFamily="34" charset="0"/>
              </a:rPr>
              <a:t>detail on low-dose buprenorphine</a:t>
            </a:r>
          </a:p>
          <a:p>
            <a:pPr marL="0">
              <a:spcBef>
                <a:spcPts val="0"/>
              </a:spcBef>
            </a:pPr>
            <a:r>
              <a:rPr lang="en-US" sz="3200" dirty="0">
                <a:effectLst/>
                <a:latin typeface="Calibri" panose="020F0502020204030204" pitchFamily="34" charset="0"/>
                <a:ea typeface="Times New Roman" panose="02020603050405020304" pitchFamily="18" charset="0"/>
                <a:cs typeface="Calibri" panose="020F0502020204030204" pitchFamily="34" charset="0"/>
              </a:rPr>
              <a:t>show buprenorphine order in EMR</a:t>
            </a:r>
          </a:p>
        </p:txBody>
      </p:sp>
      <p:sp>
        <p:nvSpPr>
          <p:cNvPr id="2" name="Rectangle 22">
            <a:extLst>
              <a:ext uri="{FF2B5EF4-FFF2-40B4-BE49-F238E27FC236}">
                <a16:creationId xmlns:a16="http://schemas.microsoft.com/office/drawing/2014/main" id="{72EE6707-0DA5-E3E1-CB9B-FC2046D59AE7}"/>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4899BE52-7FBF-22CB-0966-BC72FE12C720}"/>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01E0149F-B799-7897-EFD1-0BBD85F186EC}"/>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3C5B20FC-F34E-9475-63AF-CA101AAAD2BA}"/>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6ECB0591-01D7-C6B7-A455-9477D8FCC6E1}"/>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DA5A3DEE-FA69-C8DA-8F94-0D1FE7B9804D}"/>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341929BE-04D2-E2EC-592E-293A8703EE37}"/>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38FF5E12-0D23-E462-412D-400812442B74}"/>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7C94B69B-82E5-25A4-5D90-4A53B2D4853D}"/>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7749E852-962B-B013-CE24-5F351B0B55DB}"/>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D06A6AA8-DAC8-1F28-E9DC-83802495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49D79587-2A69-0F13-F176-C9452CA780D3}"/>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9A1A1731-FF4B-6897-B627-CC520EC9C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3C106BD5-A73F-59BA-D936-986DFB7F034A}"/>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424002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9">
            <a:extLst>
              <a:ext uri="{FF2B5EF4-FFF2-40B4-BE49-F238E27FC236}">
                <a16:creationId xmlns:a16="http://schemas.microsoft.com/office/drawing/2014/main" id="{2B8F35AF-0CE6-EA67-F1DA-A5FFC6B1D85F}"/>
              </a:ext>
            </a:extLst>
          </p:cNvPr>
          <p:cNvGraphicFramePr>
            <a:graphicFrameLocks noGrp="1"/>
          </p:cNvGraphicFramePr>
          <p:nvPr>
            <p:ph sz="half" idx="1"/>
            <p:extLst>
              <p:ext uri="{D42A27DB-BD31-4B8C-83A1-F6EECF244321}">
                <p14:modId xmlns:p14="http://schemas.microsoft.com/office/powerpoint/2010/main" val="4079228718"/>
              </p:ext>
            </p:extLst>
          </p:nvPr>
        </p:nvGraphicFramePr>
        <p:xfrm>
          <a:off x="414339" y="133667"/>
          <a:ext cx="11387136" cy="559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2">
            <a:extLst>
              <a:ext uri="{FF2B5EF4-FFF2-40B4-BE49-F238E27FC236}">
                <a16:creationId xmlns:a16="http://schemas.microsoft.com/office/drawing/2014/main" id="{EEFDC8A8-E71E-59E2-DC7C-E9A57B1094BA}"/>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23" name="Rectangle 33">
            <a:extLst>
              <a:ext uri="{FF2B5EF4-FFF2-40B4-BE49-F238E27FC236}">
                <a16:creationId xmlns:a16="http://schemas.microsoft.com/office/drawing/2014/main" id="{BE5E5AFC-0E5D-0D4C-C767-7593046DF0E1}"/>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24" name="Rectangle 34">
            <a:extLst>
              <a:ext uri="{FF2B5EF4-FFF2-40B4-BE49-F238E27FC236}">
                <a16:creationId xmlns:a16="http://schemas.microsoft.com/office/drawing/2014/main" id="{355FE7CD-9428-DB32-0FAE-D1C25F0D5FF7}"/>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5" name="Rectangle 35">
            <a:extLst>
              <a:ext uri="{FF2B5EF4-FFF2-40B4-BE49-F238E27FC236}">
                <a16:creationId xmlns:a16="http://schemas.microsoft.com/office/drawing/2014/main" id="{FA4E3BDF-62B6-9101-F633-C3882D4F1840}"/>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26" name="Rectangle 36">
            <a:extLst>
              <a:ext uri="{FF2B5EF4-FFF2-40B4-BE49-F238E27FC236}">
                <a16:creationId xmlns:a16="http://schemas.microsoft.com/office/drawing/2014/main" id="{560855F0-68BE-769B-10DD-303E49389897}"/>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27" name="Rectangle 38">
            <a:extLst>
              <a:ext uri="{FF2B5EF4-FFF2-40B4-BE49-F238E27FC236}">
                <a16:creationId xmlns:a16="http://schemas.microsoft.com/office/drawing/2014/main" id="{C9D5FE4D-AA76-3250-7BB0-5DDF7F780561}"/>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8" name="Rectangle 39">
            <a:extLst>
              <a:ext uri="{FF2B5EF4-FFF2-40B4-BE49-F238E27FC236}">
                <a16:creationId xmlns:a16="http://schemas.microsoft.com/office/drawing/2014/main" id="{849CA0A5-63D9-E97B-9BEA-D45A1E3C29CD}"/>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9" name="Rectangle 40">
            <a:extLst>
              <a:ext uri="{FF2B5EF4-FFF2-40B4-BE49-F238E27FC236}">
                <a16:creationId xmlns:a16="http://schemas.microsoft.com/office/drawing/2014/main" id="{0D8BD098-9BDB-5ADD-97E7-129087119765}"/>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30" name="Rectangle 22">
            <a:extLst>
              <a:ext uri="{FF2B5EF4-FFF2-40B4-BE49-F238E27FC236}">
                <a16:creationId xmlns:a16="http://schemas.microsoft.com/office/drawing/2014/main" id="{3A535F98-4B90-436B-A008-688F07CB48B9}"/>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1" name="Rectangle 37">
            <a:extLst>
              <a:ext uri="{FF2B5EF4-FFF2-40B4-BE49-F238E27FC236}">
                <a16:creationId xmlns:a16="http://schemas.microsoft.com/office/drawing/2014/main" id="{7732A468-B241-24CE-C0D9-D9B760AF3251}"/>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32" name="Picture 31">
            <a:extLst>
              <a:ext uri="{FF2B5EF4-FFF2-40B4-BE49-F238E27FC236}">
                <a16:creationId xmlns:a16="http://schemas.microsoft.com/office/drawing/2014/main" id="{D03E6290-1396-50D8-1674-21722DEC18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33" name="Picture 5" descr="Text&#10;&#10;Description automatically generated">
            <a:extLst>
              <a:ext uri="{FF2B5EF4-FFF2-40B4-BE49-F238E27FC236}">
                <a16:creationId xmlns:a16="http://schemas.microsoft.com/office/drawing/2014/main" id="{171DA3BE-C373-58C4-0F1F-34113683BC64}"/>
              </a:ext>
            </a:extLst>
          </p:cNvPr>
          <p:cNvPicPr>
            <a:picLocks noChangeAspect="1"/>
          </p:cNvPicPr>
          <p:nvPr/>
        </p:nvPicPr>
        <p:blipFill>
          <a:blip r:embed="rId9"/>
          <a:stretch>
            <a:fillRect/>
          </a:stretch>
        </p:blipFill>
        <p:spPr>
          <a:xfrm>
            <a:off x="3468752" y="5924866"/>
            <a:ext cx="3312245" cy="799467"/>
          </a:xfrm>
          <a:prstGeom prst="rect">
            <a:avLst/>
          </a:prstGeom>
        </p:spPr>
      </p:pic>
      <p:pic>
        <p:nvPicPr>
          <p:cNvPr id="34" name="Picture 2" descr="Boston Medical Center » Center for Research to Evaluate &amp; Eliminate Dental  Disparities | Boston University">
            <a:extLst>
              <a:ext uri="{FF2B5EF4-FFF2-40B4-BE49-F238E27FC236}">
                <a16:creationId xmlns:a16="http://schemas.microsoft.com/office/drawing/2014/main" id="{4DC65D21-04E2-7D0D-433A-AB272C5119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blue text on a black background&#10;&#10;Description automatically generated">
            <a:extLst>
              <a:ext uri="{FF2B5EF4-FFF2-40B4-BE49-F238E27FC236}">
                <a16:creationId xmlns:a16="http://schemas.microsoft.com/office/drawing/2014/main" id="{38752ED4-D784-98FC-1A7C-50FB89F6A31D}"/>
              </a:ext>
            </a:extLst>
          </p:cNvPr>
          <p:cNvPicPr>
            <a:picLocks noChangeAspect="1"/>
          </p:cNvPicPr>
          <p:nvPr/>
        </p:nvPicPr>
        <p:blipFill>
          <a:blip r:embed="rId11"/>
          <a:stretch>
            <a:fillRect/>
          </a:stretch>
        </p:blipFill>
        <p:spPr>
          <a:xfrm>
            <a:off x="5777325" y="5935707"/>
            <a:ext cx="1003672" cy="358454"/>
          </a:xfrm>
          <a:prstGeom prst="rect">
            <a:avLst/>
          </a:prstGeom>
        </p:spPr>
      </p:pic>
      <p:sp>
        <p:nvSpPr>
          <p:cNvPr id="38" name="Rectangle 37">
            <a:extLst>
              <a:ext uri="{FF2B5EF4-FFF2-40B4-BE49-F238E27FC236}">
                <a16:creationId xmlns:a16="http://schemas.microsoft.com/office/drawing/2014/main" id="{D10A38F7-2583-742A-23FD-30A2869422AD}"/>
              </a:ext>
            </a:extLst>
          </p:cNvPr>
          <p:cNvSpPr/>
          <p:nvPr/>
        </p:nvSpPr>
        <p:spPr>
          <a:xfrm>
            <a:off x="4243388" y="152720"/>
            <a:ext cx="3686175" cy="5484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AE7FC82-056B-FDB5-F294-646EC13DA5B4}"/>
              </a:ext>
            </a:extLst>
          </p:cNvPr>
          <p:cNvSpPr/>
          <p:nvPr/>
        </p:nvSpPr>
        <p:spPr>
          <a:xfrm>
            <a:off x="8052584" y="124142"/>
            <a:ext cx="3686175" cy="5484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6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26824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Background</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10544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927747" y="921434"/>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Conclusion</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
        <p:nvSpPr>
          <p:cNvPr id="8" name="Content Placeholder 9">
            <a:extLst>
              <a:ext uri="{FF2B5EF4-FFF2-40B4-BE49-F238E27FC236}">
                <a16:creationId xmlns:a16="http://schemas.microsoft.com/office/drawing/2014/main" id="{CDC990A0-E06C-9CF2-89D0-84462E84E90B}"/>
              </a:ext>
            </a:extLst>
          </p:cNvPr>
          <p:cNvSpPr txBox="1">
            <a:spLocks/>
          </p:cNvSpPr>
          <p:nvPr/>
        </p:nvSpPr>
        <p:spPr>
          <a:xfrm>
            <a:off x="2538231" y="2266086"/>
            <a:ext cx="8983209" cy="3191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a:latin typeface="Calibri" panose="020F0502020204030204" pitchFamily="34" charset="0"/>
                <a:ea typeface="Times New Roman" panose="02020603050405020304" pitchFamily="18" charset="0"/>
                <a:cs typeface="Calibri" panose="020F0502020204030204" pitchFamily="34" charset="0"/>
              </a:rPr>
              <a:t>A CMR- and PGY3-led educational session increased IM residents’ attitude, self-perceived competency, and knowledge of prescribing buprenorphine in the inpatient and outpatient settings.</a:t>
            </a:r>
          </a:p>
        </p:txBody>
      </p:sp>
    </p:spTree>
    <p:extLst>
      <p:ext uri="{BB962C8B-B14F-4D97-AF65-F5344CB8AC3E}">
        <p14:creationId xmlns:p14="http://schemas.microsoft.com/office/powerpoint/2010/main" val="51731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p:txBody>
          <a:bodyPr/>
          <a:lstStyle/>
          <a:p>
            <a:r>
              <a:rPr lang="en-US" dirty="0"/>
              <a:t>References</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1572859"/>
            <a:ext cx="10515600" cy="4351338"/>
          </a:xfrm>
        </p:spPr>
        <p:txBody>
          <a:bodyPr>
            <a:normAutofit lnSpcReduction="10000"/>
          </a:bodyPr>
          <a:lstStyle/>
          <a:p>
            <a:pPr marL="342900" marR="0" lvl="0" indent="-342900">
              <a:spcBef>
                <a:spcPts val="0"/>
              </a:spcBef>
              <a:spcAft>
                <a:spcPts val="0"/>
              </a:spcAft>
              <a:buFont typeface="+mj-lt"/>
              <a:buAutoNum type="arabicPeriod"/>
            </a:pPr>
            <a:r>
              <a:rPr lang="en-US" sz="1600" dirty="0" err="1">
                <a:solidFill>
                  <a:srgbClr val="222222"/>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Dydyk</a:t>
            </a:r>
            <a:r>
              <a:rPr lang="en-US" sz="1600" dirty="0">
                <a:solidFill>
                  <a:srgbClr val="222222"/>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AM, Jain NK, Gupta M. Opioid Use </a:t>
            </a:r>
            <a:r>
              <a:rPr lang="en-US" sz="16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Disorder. [Updated 2022 Jun 21]. In: </a:t>
            </a:r>
            <a:r>
              <a:rPr lang="en-US" sz="1600" dirty="0" err="1">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StatPearls</a:t>
            </a:r>
            <a:r>
              <a:rPr lang="en-US" sz="16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[Internet]. Treasure Island (FL): </a:t>
            </a:r>
            <a:r>
              <a:rPr lang="en-US" sz="1600" dirty="0" err="1">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StatPearls</a:t>
            </a:r>
            <a:r>
              <a:rPr lang="en-US" sz="16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Publishing; 2022 Jan-. Available from: https://www.ncbi.nlm.nih.gov/books/NBK553166/</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Calibri" panose="020F0502020204030204" pitchFamily="34" charset="0"/>
              </a:rPr>
              <a:t>Hedegaard H,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Miniño</a:t>
            </a:r>
            <a:r>
              <a:rPr lang="en-US" sz="1600" dirty="0">
                <a:effectLst/>
                <a:latin typeface="Calibri" panose="020F0502020204030204" pitchFamily="34" charset="0"/>
                <a:ea typeface="Times New Roman" panose="02020603050405020304" pitchFamily="18" charset="0"/>
                <a:cs typeface="Calibri" panose="020F0502020204030204" pitchFamily="34" charset="0"/>
              </a:rPr>
              <a:t> AM, Spencer MR, Warner M. Drug Overdose Deaths in the United States, 1999–2020. National Center for Health Statistics, December 2021.</a:t>
            </a:r>
          </a:p>
          <a:p>
            <a:pPr marL="342900" marR="0" lvl="0" indent="-342900">
              <a:spcBef>
                <a:spcPts val="0"/>
              </a:spcBef>
              <a:spcAft>
                <a:spcPts val="0"/>
              </a:spcAft>
              <a:buFont typeface="+mj-lt"/>
              <a:buAutoNum type="arabicPeriod"/>
            </a:pPr>
            <a:r>
              <a:rPr lang="en-US" sz="1600" dirty="0">
                <a:effectLst/>
                <a:latin typeface="Calibri" panose="020F0502020204030204" pitchFamily="34" charset="0"/>
                <a:ea typeface="Times New Roman" panose="02020603050405020304" pitchFamily="18" charset="0"/>
                <a:cs typeface="Calibri" panose="020F0502020204030204" pitchFamily="34" charset="0"/>
              </a:rPr>
              <a:t>(n.d.).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Improving Access to Evidence-Based Medical Treatment for Opioid Use Disorder: Strategies to Address Key Barriers Within the Treatment System</a:t>
            </a:r>
            <a:r>
              <a:rPr lang="en-US" sz="1600" dirty="0">
                <a:effectLst/>
                <a:latin typeface="Calibri" panose="020F0502020204030204" pitchFamily="34" charset="0"/>
                <a:ea typeface="Times New Roman" panose="02020603050405020304" pitchFamily="18" charset="0"/>
                <a:cs typeface="Calibri" panose="020F0502020204030204" pitchFamily="34" charset="0"/>
              </a:rPr>
              <a:t>. National Academy of Medicine. Retrieved February 15, 2023, from https://nam.edu/improving-access-to-evidence-based-medical-treatment-for-opioid-use-disorder-strategies-to-address-key-barriers-within-the-treatment-system</a:t>
            </a:r>
            <a:r>
              <a:rPr lang="en-US" sz="1600" dirty="0">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sz="16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McCollum CG, Eaton E, </a:t>
            </a:r>
            <a:r>
              <a:rPr lang="en-US" sz="1600" dirty="0" err="1">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Creger</a:t>
            </a:r>
            <a:r>
              <a:rPr lang="en-US" sz="16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 Lee A, Gagnon K, Li L. Physicians' experiences with buprenorphine: A qualitative study of motivations for becoming X waivered and barriers to and facilitators of prescribing the medication for opioid use disorder. Drug Alcohol Depend. 2023 Mar 1;244:109777</a:t>
            </a:r>
          </a:p>
          <a:p>
            <a:pPr marL="342900" marR="0" lvl="0" indent="-342900">
              <a:spcBef>
                <a:spcPts val="0"/>
              </a:spcBef>
              <a:spcAft>
                <a:spcPts val="0"/>
              </a:spcAft>
              <a:buFont typeface="+mj-lt"/>
              <a:buAutoNum type="arabicPeriod"/>
            </a:pP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Taldone</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Lemmon S, Bianco S, Onge JS, Ford H, Cox L, Serota DP, Roy S,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Onugha</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 Forrest DW, Bartholomew T,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Tookes</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 Opioid Use Disorder Curriculum: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Preclerkship</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Pharmacology Case-Based Learning Session.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MedEdPORTAL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2022;18:11255. </a:t>
            </a:r>
          </a:p>
          <a:p>
            <a:pPr marL="342900" marR="0" lvl="0" indent="-342900">
              <a:spcBef>
                <a:spcPts val="0"/>
              </a:spcBef>
              <a:spcAft>
                <a:spcPts val="0"/>
              </a:spcAft>
              <a:buFont typeface="+mj-lt"/>
              <a:buAutoNum type="arabicPeriod"/>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Fujita AW, LaRosa A, Carter A. Treating Withdrawal and Pain in Inpatients With Opioid Use Disorder: A Brief Educational Intervention for Internal Medicine Residents. </a:t>
            </a:r>
            <a:r>
              <a:rPr lang="en-US"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MedEdPORTAL</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2021;17:11123.</a:t>
            </a:r>
          </a:p>
          <a:p>
            <a:pPr marL="342900" marR="0" lvl="0" indent="-342900">
              <a:spcBef>
                <a:spcPts val="0"/>
              </a:spcBef>
              <a:spcAft>
                <a:spcPts val="0"/>
              </a:spcAft>
              <a:buFont typeface="+mj-lt"/>
              <a:buAutoNum type="arabicPeriod"/>
            </a:pPr>
            <a:r>
              <a:rPr lang="en-US" sz="1600" dirty="0" err="1">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Wakeman</a:t>
            </a:r>
            <a:r>
              <a:rPr lang="en-US" sz="1600"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 SE, Pham-Kanter G, </a:t>
            </a:r>
            <a:r>
              <a:rPr lang="en-US" sz="1600" dirty="0" err="1">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Donelan</a:t>
            </a:r>
            <a:r>
              <a:rPr lang="en-US" sz="1600"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 K. Attitudes, practices, and preparedness to care for patients with substance use disorder: Results from a survey of general internists. </a:t>
            </a:r>
            <a:r>
              <a:rPr lang="en-US" sz="1600" i="1" dirty="0" err="1">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Subst</a:t>
            </a:r>
            <a:r>
              <a:rPr lang="en-US" sz="1600" i="1"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i="1" dirty="0" err="1">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Abus</a:t>
            </a:r>
            <a:r>
              <a:rPr lang="en-US" sz="1600" i="1"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303030"/>
                </a:solidFill>
                <a:effectLst/>
                <a:latin typeface="Calibri" panose="020F0502020204030204" pitchFamily="34" charset="0"/>
                <a:ea typeface="Times New Roman" panose="02020603050405020304" pitchFamily="18" charset="0"/>
                <a:cs typeface="Calibri" panose="020F0502020204030204" pitchFamily="34" charset="0"/>
              </a:rPr>
              <a:t>2016;37(4):635–641. </a:t>
            </a:r>
          </a:p>
          <a:p>
            <a:pPr marL="342900" marR="0" lvl="0" indent="-342900">
              <a:spcBef>
                <a:spcPts val="0"/>
              </a:spcBef>
              <a:spcAft>
                <a:spcPts val="0"/>
              </a:spcAft>
              <a:buFont typeface="+mj-lt"/>
              <a:buAutoNum type="arabicPeriod"/>
            </a:pPr>
            <a:r>
              <a:rPr lang="en-US"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Alford, D.P., </a:t>
            </a:r>
            <a:r>
              <a:rPr lang="en-US" sz="1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Bridden</a:t>
            </a:r>
            <a:r>
              <a:rPr lang="en-US"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C., Jackson, A.H. </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et al.</a:t>
            </a:r>
            <a:r>
              <a:rPr lang="en-US"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Promoting Substance Use Education Among Generalist Physicians: An Evaluation of the Chief Resident Immersion Training (CRIT) Program. </a:t>
            </a:r>
            <a:r>
              <a:rPr lang="en-US" sz="16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J GEN INTERN MED</a:t>
            </a:r>
            <a:r>
              <a:rPr lang="en-US"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24</a:t>
            </a:r>
            <a:r>
              <a:rPr lang="en-US" sz="1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40–47 (2009).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22">
            <a:extLst>
              <a:ext uri="{FF2B5EF4-FFF2-40B4-BE49-F238E27FC236}">
                <a16:creationId xmlns:a16="http://schemas.microsoft.com/office/drawing/2014/main" id="{1338A624-B15D-BEC9-E85C-D8617C326A3E}"/>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ADF88D2C-F2B4-D033-B66B-8CF0A2632A61}"/>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C7A7D93D-E971-3ED1-3EBF-6C178BA36900}"/>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3EBD4EA1-7CC9-B8D4-69F0-C7A42783821F}"/>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23C1A7D1-7E88-0DA3-5CE3-BDD2EBBD7FEF}"/>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9B28A82E-AF57-2C51-27FC-33DB7EB9B454}"/>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EF5CC917-4AFD-778E-51D3-9F39899A3671}"/>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3B97DD74-4E61-4307-D6D3-8A3B55577BC0}"/>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BFE5B74F-4D76-484C-B87A-EDF041278DAA}"/>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306A9759-DDAF-AC0B-8EBF-E83D84A67E74}"/>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1595CC99-F501-8727-80F5-2E3FE2C00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63A1443D-E9E6-BE91-DDF2-28D9E3DCCBC8}"/>
              </a:ext>
            </a:extLst>
          </p:cNvPr>
          <p:cNvPicPr>
            <a:picLocks noChangeAspect="1"/>
          </p:cNvPicPr>
          <p:nvPr/>
        </p:nvPicPr>
        <p:blipFill>
          <a:blip r:embed="rId5"/>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BBFDAE11-527A-2040-33B0-BE41E0C93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3B35A0D7-1DEC-CE83-F926-3AA140FA0340}"/>
              </a:ext>
            </a:extLst>
          </p:cNvPr>
          <p:cNvPicPr>
            <a:picLocks noChangeAspect="1"/>
          </p:cNvPicPr>
          <p:nvPr/>
        </p:nvPicPr>
        <p:blipFill>
          <a:blip r:embed="rId7"/>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231478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A8926910-EAC8-C0F6-63A2-75B345B76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06"/>
          <a:stretch/>
        </p:blipFill>
        <p:spPr bwMode="auto">
          <a:xfrm>
            <a:off x="235166" y="-57121"/>
            <a:ext cx="8778419" cy="527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a:extLst>
              <a:ext uri="{FF2B5EF4-FFF2-40B4-BE49-F238E27FC236}">
                <a16:creationId xmlns:a16="http://schemas.microsoft.com/office/drawing/2014/main" id="{0E9DFA71-9921-8E71-5607-71A6B0C8A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9479" b="5206"/>
          <a:stretch/>
        </p:blipFill>
        <p:spPr bwMode="auto">
          <a:xfrm>
            <a:off x="0" y="-57121"/>
            <a:ext cx="235166" cy="527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3F7EA444-44FC-F63C-F0FE-1D81AF398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479" b="5206"/>
          <a:stretch/>
        </p:blipFill>
        <p:spPr bwMode="auto">
          <a:xfrm>
            <a:off x="8978520" y="-57121"/>
            <a:ext cx="3213478" cy="527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a:extLst>
              <a:ext uri="{FF2B5EF4-FFF2-40B4-BE49-F238E27FC236}">
                <a16:creationId xmlns:a16="http://schemas.microsoft.com/office/drawing/2014/main" id="{DF9048FB-D3DA-8152-4426-5D46D25AC38F}"/>
              </a:ext>
            </a:extLst>
          </p:cNvPr>
          <p:cNvSpPr>
            <a:spLocks noGrp="1"/>
          </p:cNvSpPr>
          <p:nvPr>
            <p:ph type="subTitle" idx="1"/>
          </p:nvPr>
        </p:nvSpPr>
        <p:spPr>
          <a:xfrm>
            <a:off x="2" y="4025445"/>
            <a:ext cx="12191998" cy="1232355"/>
          </a:xfrm>
        </p:spPr>
        <p:txBody>
          <a:bodyPr>
            <a:normAutofit/>
          </a:bodyPr>
          <a:lstStyle/>
          <a:p>
            <a:r>
              <a:rPr lang="en-US" sz="3200" b="1" dirty="0"/>
              <a:t>Sebastian Suarez MD, MPH (sxs4395@med.miami.edu)</a:t>
            </a:r>
          </a:p>
          <a:p>
            <a:r>
              <a:rPr lang="en-US" sz="2800" dirty="0" err="1"/>
              <a:t>Minaliza</a:t>
            </a:r>
            <a:r>
              <a:rPr lang="en-US" sz="2800" dirty="0"/>
              <a:t> </a:t>
            </a:r>
            <a:r>
              <a:rPr lang="en-US" sz="2800" dirty="0" err="1"/>
              <a:t>Shahlapour</a:t>
            </a:r>
            <a:r>
              <a:rPr lang="en-US" sz="2800" dirty="0"/>
              <a:t>, MD; Alyssa F Peterkin, MD; Jessica L Taylor MD</a:t>
            </a:r>
          </a:p>
        </p:txBody>
      </p:sp>
      <p:sp>
        <p:nvSpPr>
          <p:cNvPr id="11" name="Text Placeholder 23">
            <a:extLst>
              <a:ext uri="{FF2B5EF4-FFF2-40B4-BE49-F238E27FC236}">
                <a16:creationId xmlns:a16="http://schemas.microsoft.com/office/drawing/2014/main" id="{591E077E-B971-6972-EAE9-CA648133DBD9}"/>
              </a:ext>
            </a:extLst>
          </p:cNvPr>
          <p:cNvSpPr txBox="1">
            <a:spLocks/>
          </p:cNvSpPr>
          <p:nvPr/>
        </p:nvSpPr>
        <p:spPr>
          <a:xfrm>
            <a:off x="2903177" y="761560"/>
            <a:ext cx="2738166" cy="639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FF6600"/>
                </a:solidFill>
                <a:latin typeface="Times" pitchFamily="18" charset="0"/>
              </a:rPr>
              <a:t> THANK</a:t>
            </a:r>
            <a:endParaRPr lang="en-US" sz="3200" dirty="0"/>
          </a:p>
        </p:txBody>
      </p:sp>
      <p:pic>
        <p:nvPicPr>
          <p:cNvPr id="16" name="Picture 5" descr="Text&#10;&#10;Description automatically generated">
            <a:extLst>
              <a:ext uri="{FF2B5EF4-FFF2-40B4-BE49-F238E27FC236}">
                <a16:creationId xmlns:a16="http://schemas.microsoft.com/office/drawing/2014/main" id="{AD6E4610-D2F7-A422-BD73-4B0976DAC2D4}"/>
              </a:ext>
            </a:extLst>
          </p:cNvPr>
          <p:cNvPicPr>
            <a:picLocks noChangeAspect="1"/>
          </p:cNvPicPr>
          <p:nvPr/>
        </p:nvPicPr>
        <p:blipFill>
          <a:blip r:embed="rId4"/>
          <a:stretch>
            <a:fillRect/>
          </a:stretch>
        </p:blipFill>
        <p:spPr>
          <a:xfrm>
            <a:off x="5586821" y="5414267"/>
            <a:ext cx="4672911" cy="1127887"/>
          </a:xfrm>
          <a:prstGeom prst="rect">
            <a:avLst/>
          </a:prstGeom>
        </p:spPr>
      </p:pic>
      <p:pic>
        <p:nvPicPr>
          <p:cNvPr id="17" name="Picture 16" descr="A blue text on a black background&#10;&#10;Description automatically generated">
            <a:extLst>
              <a:ext uri="{FF2B5EF4-FFF2-40B4-BE49-F238E27FC236}">
                <a16:creationId xmlns:a16="http://schemas.microsoft.com/office/drawing/2014/main" id="{9BD30BD4-73FD-1B60-FBA3-6F7697AB5962}"/>
              </a:ext>
            </a:extLst>
          </p:cNvPr>
          <p:cNvPicPr>
            <a:picLocks noChangeAspect="1"/>
          </p:cNvPicPr>
          <p:nvPr/>
        </p:nvPicPr>
        <p:blipFill>
          <a:blip r:embed="rId5"/>
          <a:stretch>
            <a:fillRect/>
          </a:stretch>
        </p:blipFill>
        <p:spPr>
          <a:xfrm>
            <a:off x="8883018" y="5444794"/>
            <a:ext cx="1419401" cy="506929"/>
          </a:xfrm>
          <a:prstGeom prst="rect">
            <a:avLst/>
          </a:prstGeom>
        </p:spPr>
      </p:pic>
      <p:pic>
        <p:nvPicPr>
          <p:cNvPr id="18" name="Picture 17">
            <a:extLst>
              <a:ext uri="{FF2B5EF4-FFF2-40B4-BE49-F238E27FC236}">
                <a16:creationId xmlns:a16="http://schemas.microsoft.com/office/drawing/2014/main" id="{E6F2E764-46FA-B370-0599-3FD610DC32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2549" y="5626302"/>
            <a:ext cx="3218850" cy="703816"/>
          </a:xfrm>
          <a:prstGeom prst="rect">
            <a:avLst/>
          </a:prstGeom>
        </p:spPr>
      </p:pic>
      <p:pic>
        <p:nvPicPr>
          <p:cNvPr id="19" name="Picture 2" descr="Boston Medical Center » Center for Research to Evaluate &amp; Eliminate Dental  Disparities | Boston University">
            <a:extLst>
              <a:ext uri="{FF2B5EF4-FFF2-40B4-BE49-F238E27FC236}">
                <a16:creationId xmlns:a16="http://schemas.microsoft.com/office/drawing/2014/main" id="{A9FE07CB-6FCD-9BAA-4E25-ADF69EDBCB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988" y="5272088"/>
            <a:ext cx="1635224" cy="8520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92BA435-BD9B-4FE0-7BED-1C7DD79E9FBF}"/>
              </a:ext>
            </a:extLst>
          </p:cNvPr>
          <p:cNvSpPr txBox="1"/>
          <p:nvPr/>
        </p:nvSpPr>
        <p:spPr>
          <a:xfrm>
            <a:off x="7285697" y="348306"/>
            <a:ext cx="3352521" cy="707886"/>
          </a:xfrm>
          <a:prstGeom prst="rect">
            <a:avLst/>
          </a:prstGeom>
          <a:noFill/>
        </p:spPr>
        <p:txBody>
          <a:bodyPr wrap="none" rtlCol="0">
            <a:spAutoFit/>
          </a:bodyPr>
          <a:lstStyle/>
          <a:p>
            <a:r>
              <a:rPr lang="en-US" sz="2000" b="1" dirty="0"/>
              <a:t>*Publication with educational</a:t>
            </a:r>
          </a:p>
          <a:p>
            <a:pPr algn="ctr"/>
            <a:r>
              <a:rPr lang="en-US" sz="2000" b="1" dirty="0"/>
              <a:t>resources coming soon!</a:t>
            </a:r>
          </a:p>
        </p:txBody>
      </p:sp>
      <p:pic>
        <p:nvPicPr>
          <p:cNvPr id="28" name="Picture 27" descr="A qr code with a black and white background&#10;&#10;Description automatically generated">
            <a:extLst>
              <a:ext uri="{FF2B5EF4-FFF2-40B4-BE49-F238E27FC236}">
                <a16:creationId xmlns:a16="http://schemas.microsoft.com/office/drawing/2014/main" id="{6DEBE085-1244-4685-A4F1-BC0CBBA76F84}"/>
              </a:ext>
            </a:extLst>
          </p:cNvPr>
          <p:cNvPicPr>
            <a:picLocks noChangeAspect="1"/>
          </p:cNvPicPr>
          <p:nvPr/>
        </p:nvPicPr>
        <p:blipFill rotWithShape="1">
          <a:blip r:embed="rId8"/>
          <a:srcRect r="1399"/>
          <a:stretch/>
        </p:blipFill>
        <p:spPr>
          <a:xfrm>
            <a:off x="7708354" y="1196851"/>
            <a:ext cx="2507208" cy="2542774"/>
          </a:xfrm>
          <a:prstGeom prst="rect">
            <a:avLst/>
          </a:prstGeom>
        </p:spPr>
      </p:pic>
    </p:spTree>
    <p:extLst>
      <p:ext uri="{BB962C8B-B14F-4D97-AF65-F5344CB8AC3E}">
        <p14:creationId xmlns:p14="http://schemas.microsoft.com/office/powerpoint/2010/main" val="208724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bottle of pills with a label&#10;&#10;Description automatically generated">
            <a:extLst>
              <a:ext uri="{FF2B5EF4-FFF2-40B4-BE49-F238E27FC236}">
                <a16:creationId xmlns:a16="http://schemas.microsoft.com/office/drawing/2014/main" id="{1C34E609-AC69-9065-107F-677800AF6810}"/>
              </a:ext>
            </a:extLst>
          </p:cNvPr>
          <p:cNvPicPr>
            <a:picLocks noGrp="1" noChangeAspect="1"/>
          </p:cNvPicPr>
          <p:nvPr>
            <p:ph idx="1"/>
          </p:nvPr>
        </p:nvPicPr>
        <p:blipFill rotWithShape="1">
          <a:blip r:embed="rId3"/>
          <a:srcRect t="21197" b="6093"/>
          <a:stretch/>
        </p:blipFill>
        <p:spPr>
          <a:xfrm>
            <a:off x="0" y="0"/>
            <a:ext cx="12192000" cy="6648664"/>
          </a:xfrm>
        </p:spPr>
      </p:pic>
      <p:sp>
        <p:nvSpPr>
          <p:cNvPr id="11" name="TextBox 10">
            <a:extLst>
              <a:ext uri="{FF2B5EF4-FFF2-40B4-BE49-F238E27FC236}">
                <a16:creationId xmlns:a16="http://schemas.microsoft.com/office/drawing/2014/main" id="{ADBB3DC7-22BA-78D7-8F3E-47AA496203DD}"/>
              </a:ext>
            </a:extLst>
          </p:cNvPr>
          <p:cNvSpPr txBox="1"/>
          <p:nvPr/>
        </p:nvSpPr>
        <p:spPr>
          <a:xfrm>
            <a:off x="6942626" y="6648664"/>
            <a:ext cx="5395912" cy="246222"/>
          </a:xfrm>
          <a:prstGeom prst="rect">
            <a:avLst/>
          </a:prstGeom>
          <a:noFill/>
        </p:spPr>
        <p:txBody>
          <a:bodyPr wrap="square">
            <a:spAutoFit/>
          </a:bodyPr>
          <a:lstStyle/>
          <a:p>
            <a:r>
              <a:rPr lang="en-US" sz="1000" dirty="0"/>
              <a:t>Obtained from: https://</a:t>
            </a:r>
            <a:r>
              <a:rPr lang="en-US" sz="1000" dirty="0" err="1"/>
              <a:t>www.promises.com</a:t>
            </a:r>
            <a:r>
              <a:rPr lang="en-US" sz="1000" dirty="0"/>
              <a:t>/addiction-blog/buprenorphine-long-term-side-effects/</a:t>
            </a:r>
          </a:p>
        </p:txBody>
      </p:sp>
      <p:pic>
        <p:nvPicPr>
          <p:cNvPr id="4" name="Picture 3" descr="A logo of a drug enforcement agency&#10;&#10;Description automatically generated">
            <a:extLst>
              <a:ext uri="{FF2B5EF4-FFF2-40B4-BE49-F238E27FC236}">
                <a16:creationId xmlns:a16="http://schemas.microsoft.com/office/drawing/2014/main" id="{15B57743-AD96-9FF0-BF2E-57B32D12E86F}"/>
              </a:ext>
            </a:extLst>
          </p:cNvPr>
          <p:cNvPicPr>
            <a:picLocks noChangeAspect="1"/>
          </p:cNvPicPr>
          <p:nvPr/>
        </p:nvPicPr>
        <p:blipFill>
          <a:blip r:embed="rId4"/>
          <a:stretch>
            <a:fillRect/>
          </a:stretch>
        </p:blipFill>
        <p:spPr>
          <a:xfrm>
            <a:off x="338457" y="2128837"/>
            <a:ext cx="2493003" cy="1757363"/>
          </a:xfrm>
          <a:prstGeom prst="rect">
            <a:avLst/>
          </a:prstGeom>
        </p:spPr>
      </p:pic>
    </p:spTree>
    <p:extLst>
      <p:ext uri="{BB962C8B-B14F-4D97-AF65-F5344CB8AC3E}">
        <p14:creationId xmlns:p14="http://schemas.microsoft.com/office/powerpoint/2010/main" val="42811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a:xfrm>
            <a:off x="838200" y="950913"/>
            <a:ext cx="10515600" cy="1325563"/>
          </a:xfrm>
        </p:spPr>
        <p:txBody>
          <a:bodyPr/>
          <a:lstStyle/>
          <a:p>
            <a:r>
              <a:rPr lang="en-US" b="1" dirty="0"/>
              <a:t>Barriers to buprenorphine prescribing</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2747963"/>
            <a:ext cx="10515600" cy="3429000"/>
          </a:xfrm>
        </p:spPr>
        <p:txBody>
          <a:bodyPr>
            <a:normAutofit/>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Insufficient education </a:t>
            </a:r>
          </a:p>
          <a:p>
            <a:r>
              <a:rPr lang="en-US" sz="3200" dirty="0">
                <a:effectLst/>
                <a:latin typeface="Calibri" panose="020F0502020204030204" pitchFamily="34" charset="0"/>
                <a:ea typeface="Times New Roman" panose="02020603050405020304" pitchFamily="18" charset="0"/>
                <a:cs typeface="Calibri" panose="020F0502020204030204" pitchFamily="34" charset="0"/>
              </a:rPr>
              <a:t>Inadequate mentorship </a:t>
            </a:r>
          </a:p>
          <a:p>
            <a:r>
              <a:rPr lang="en-US" sz="3200" dirty="0">
                <a:effectLst/>
                <a:latin typeface="Calibri" panose="020F0502020204030204" pitchFamily="34" charset="0"/>
                <a:ea typeface="Times New Roman" panose="02020603050405020304" pitchFamily="18" charset="0"/>
                <a:cs typeface="Calibri" panose="020F0502020204030204" pitchFamily="34" charset="0"/>
              </a:rPr>
              <a:t>Treatment protocols are variable, dynamic, and nuanced</a:t>
            </a:r>
          </a:p>
        </p:txBody>
      </p:sp>
      <p:sp>
        <p:nvSpPr>
          <p:cNvPr id="2" name="Rectangle 22">
            <a:extLst>
              <a:ext uri="{FF2B5EF4-FFF2-40B4-BE49-F238E27FC236}">
                <a16:creationId xmlns:a16="http://schemas.microsoft.com/office/drawing/2014/main" id="{41D62B65-0BF3-B722-11DF-4A63A3828E60}"/>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EE50CD00-5920-8663-201A-AA0277C0766F}"/>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3144CD5B-63EF-2967-4758-31E5F1D31E86}"/>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CE0703A9-4152-47AA-1A2B-3D723D2D9B0E}"/>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A79C535A-1E0E-37FC-19B1-B054E72F2CD1}"/>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8B39478B-1DD1-7005-511C-EFD95FB55A7C}"/>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EC13F342-00E4-345F-7E45-6051E4E8BF3E}"/>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44D9DEA9-A69F-C1F1-533D-6D02540CEE0B}"/>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C438B3C6-EFC5-CF3A-F4D3-50119E39866F}"/>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FCDCDD0F-1248-D49B-268B-F3E9F861C4EC}"/>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5F9FC8D4-6715-55FE-80D9-3634D91B6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85B64DF1-B4E4-96F5-6245-23162532D6F4}"/>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6311A561-5F53-6CA0-4044-CEB471073D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5B62E532-0548-7903-35E6-CCFC97D1381B}"/>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38377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a:xfrm>
            <a:off x="838200" y="950913"/>
            <a:ext cx="10515600" cy="1325563"/>
          </a:xfrm>
        </p:spPr>
        <p:txBody>
          <a:bodyPr/>
          <a:lstStyle/>
          <a:p>
            <a:r>
              <a:rPr lang="en-US" b="1" dirty="0"/>
              <a:t>Barriers to buprenorphine prescription</a:t>
            </a:r>
          </a:p>
        </p:txBody>
      </p:sp>
      <p:sp>
        <p:nvSpPr>
          <p:cNvPr id="10" name="Content Placeholder 9">
            <a:extLst>
              <a:ext uri="{FF2B5EF4-FFF2-40B4-BE49-F238E27FC236}">
                <a16:creationId xmlns:a16="http://schemas.microsoft.com/office/drawing/2014/main" id="{B942C412-38DE-83F3-1DF5-3CF23A61BE29}"/>
              </a:ext>
            </a:extLst>
          </p:cNvPr>
          <p:cNvSpPr>
            <a:spLocks noGrp="1"/>
          </p:cNvSpPr>
          <p:nvPr>
            <p:ph idx="1"/>
          </p:nvPr>
        </p:nvSpPr>
        <p:spPr>
          <a:xfrm>
            <a:off x="838200" y="2747963"/>
            <a:ext cx="10515600" cy="3429000"/>
          </a:xfrm>
        </p:spPr>
        <p:txBody>
          <a:bodyPr>
            <a:normAutofit/>
          </a:bodyPr>
          <a:lstStyle/>
          <a:p>
            <a:r>
              <a:rPr lang="en-US" sz="3200" b="1" dirty="0">
                <a:solidFill>
                  <a:srgbClr val="F47421"/>
                </a:solidFill>
                <a:effectLst/>
                <a:latin typeface="Calibri" panose="020F0502020204030204" pitchFamily="34" charset="0"/>
                <a:ea typeface="Times New Roman" panose="02020603050405020304" pitchFamily="18" charset="0"/>
                <a:cs typeface="Calibri" panose="020F0502020204030204" pitchFamily="34" charset="0"/>
              </a:rPr>
              <a:t>Insufficient education among IM physicians </a:t>
            </a:r>
          </a:p>
          <a:p>
            <a:r>
              <a:rPr lang="en-US" sz="3200" dirty="0">
                <a:effectLst/>
                <a:latin typeface="Calibri" panose="020F0502020204030204" pitchFamily="34" charset="0"/>
                <a:ea typeface="Times New Roman" panose="02020603050405020304" pitchFamily="18" charset="0"/>
                <a:cs typeface="Calibri" panose="020F0502020204030204" pitchFamily="34" charset="0"/>
              </a:rPr>
              <a:t>Inadequate mentorship </a:t>
            </a:r>
          </a:p>
          <a:p>
            <a:r>
              <a:rPr lang="en-US" sz="3200" dirty="0">
                <a:effectLst/>
                <a:latin typeface="Calibri" panose="020F0502020204030204" pitchFamily="34" charset="0"/>
                <a:ea typeface="Times New Roman" panose="02020603050405020304" pitchFamily="18" charset="0"/>
                <a:cs typeface="Calibri" panose="020F0502020204030204" pitchFamily="34" charset="0"/>
              </a:rPr>
              <a:t>Treatment protocols are variable, dynamic, and nuanced</a:t>
            </a:r>
          </a:p>
        </p:txBody>
      </p:sp>
      <p:sp>
        <p:nvSpPr>
          <p:cNvPr id="2" name="Rectangle 22">
            <a:extLst>
              <a:ext uri="{FF2B5EF4-FFF2-40B4-BE49-F238E27FC236}">
                <a16:creationId xmlns:a16="http://schemas.microsoft.com/office/drawing/2014/main" id="{1FDC861A-4457-DDA2-7AC1-21FA6517DB84}"/>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3" name="Rectangle 33">
            <a:extLst>
              <a:ext uri="{FF2B5EF4-FFF2-40B4-BE49-F238E27FC236}">
                <a16:creationId xmlns:a16="http://schemas.microsoft.com/office/drawing/2014/main" id="{848AAFB1-21C9-49CC-0ADF-41AA5EB299AC}"/>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4" name="Rectangle 34">
            <a:extLst>
              <a:ext uri="{FF2B5EF4-FFF2-40B4-BE49-F238E27FC236}">
                <a16:creationId xmlns:a16="http://schemas.microsoft.com/office/drawing/2014/main" id="{C34C8DE3-7E3C-D822-9FF6-B3ACC7FB07B0}"/>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5" name="Rectangle 35">
            <a:extLst>
              <a:ext uri="{FF2B5EF4-FFF2-40B4-BE49-F238E27FC236}">
                <a16:creationId xmlns:a16="http://schemas.microsoft.com/office/drawing/2014/main" id="{283DF2E1-3201-16B5-0AFB-D74D91944A5B}"/>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6" name="Rectangle 36">
            <a:extLst>
              <a:ext uri="{FF2B5EF4-FFF2-40B4-BE49-F238E27FC236}">
                <a16:creationId xmlns:a16="http://schemas.microsoft.com/office/drawing/2014/main" id="{B3B66695-CFD1-DBEC-0B03-82822A581B60}"/>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11" name="Rectangle 38">
            <a:extLst>
              <a:ext uri="{FF2B5EF4-FFF2-40B4-BE49-F238E27FC236}">
                <a16:creationId xmlns:a16="http://schemas.microsoft.com/office/drawing/2014/main" id="{7351F132-AB61-35D8-8833-7036206E5CF2}"/>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2" name="Rectangle 39">
            <a:extLst>
              <a:ext uri="{FF2B5EF4-FFF2-40B4-BE49-F238E27FC236}">
                <a16:creationId xmlns:a16="http://schemas.microsoft.com/office/drawing/2014/main" id="{FAEF9744-8401-53E6-84CC-257AEECC6665}"/>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13" name="Rectangle 40">
            <a:extLst>
              <a:ext uri="{FF2B5EF4-FFF2-40B4-BE49-F238E27FC236}">
                <a16:creationId xmlns:a16="http://schemas.microsoft.com/office/drawing/2014/main" id="{8FB55D61-75EF-C760-E378-A402DA72C85B}"/>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14" name="Rectangle 22">
            <a:extLst>
              <a:ext uri="{FF2B5EF4-FFF2-40B4-BE49-F238E27FC236}">
                <a16:creationId xmlns:a16="http://schemas.microsoft.com/office/drawing/2014/main" id="{8EA40972-A5BC-7CE8-2E5C-F46FDEE1BFF2}"/>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5" name="Rectangle 37">
            <a:extLst>
              <a:ext uri="{FF2B5EF4-FFF2-40B4-BE49-F238E27FC236}">
                <a16:creationId xmlns:a16="http://schemas.microsoft.com/office/drawing/2014/main" id="{E3CAB572-A738-323F-6E7B-D53A128B107C}"/>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16" name="Picture 15">
            <a:extLst>
              <a:ext uri="{FF2B5EF4-FFF2-40B4-BE49-F238E27FC236}">
                <a16:creationId xmlns:a16="http://schemas.microsoft.com/office/drawing/2014/main" id="{90FF4A90-4B46-0800-DCBA-40BF15F7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17" name="Picture 5" descr="Text&#10;&#10;Description automatically generated">
            <a:extLst>
              <a:ext uri="{FF2B5EF4-FFF2-40B4-BE49-F238E27FC236}">
                <a16:creationId xmlns:a16="http://schemas.microsoft.com/office/drawing/2014/main" id="{682DD2FA-E7ED-ABF6-2A75-CBF955F95A4B}"/>
              </a:ext>
            </a:extLst>
          </p:cNvPr>
          <p:cNvPicPr>
            <a:picLocks noChangeAspect="1"/>
          </p:cNvPicPr>
          <p:nvPr/>
        </p:nvPicPr>
        <p:blipFill>
          <a:blip r:embed="rId4"/>
          <a:stretch>
            <a:fillRect/>
          </a:stretch>
        </p:blipFill>
        <p:spPr>
          <a:xfrm>
            <a:off x="3468752" y="5924866"/>
            <a:ext cx="3312245" cy="799467"/>
          </a:xfrm>
          <a:prstGeom prst="rect">
            <a:avLst/>
          </a:prstGeom>
        </p:spPr>
      </p:pic>
      <p:pic>
        <p:nvPicPr>
          <p:cNvPr id="18" name="Picture 2" descr="Boston Medical Center » Center for Research to Evaluate &amp; Eliminate Dental  Disparities | Boston University">
            <a:extLst>
              <a:ext uri="{FF2B5EF4-FFF2-40B4-BE49-F238E27FC236}">
                <a16:creationId xmlns:a16="http://schemas.microsoft.com/office/drawing/2014/main" id="{23C1416B-2AB7-FF9C-DE11-1B8F89173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text on a black background&#10;&#10;Description automatically generated">
            <a:extLst>
              <a:ext uri="{FF2B5EF4-FFF2-40B4-BE49-F238E27FC236}">
                <a16:creationId xmlns:a16="http://schemas.microsoft.com/office/drawing/2014/main" id="{1C4BF653-4CB4-73BA-D431-55DB11B6B802}"/>
              </a:ext>
            </a:extLst>
          </p:cNvPr>
          <p:cNvPicPr>
            <a:picLocks noChangeAspect="1"/>
          </p:cNvPicPr>
          <p:nvPr/>
        </p:nvPicPr>
        <p:blipFill>
          <a:blip r:embed="rId6"/>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151982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8536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Objective</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
        <p:nvSpPr>
          <p:cNvPr id="8" name="Content Placeholder 9">
            <a:extLst>
              <a:ext uri="{FF2B5EF4-FFF2-40B4-BE49-F238E27FC236}">
                <a16:creationId xmlns:a16="http://schemas.microsoft.com/office/drawing/2014/main" id="{FF2D5022-4C93-D9BE-C347-AAE1E34CCFD6}"/>
              </a:ext>
            </a:extLst>
          </p:cNvPr>
          <p:cNvSpPr txBox="1">
            <a:spLocks/>
          </p:cNvSpPr>
          <p:nvPr/>
        </p:nvSpPr>
        <p:spPr>
          <a:xfrm>
            <a:off x="2678909" y="2514009"/>
            <a:ext cx="8204176" cy="2203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latin typeface="Calibri" panose="020F0502020204030204" pitchFamily="34" charset="0"/>
                <a:ea typeface="Times New Roman" panose="02020603050405020304" pitchFamily="18" charset="0"/>
                <a:cs typeface="Calibri" panose="020F0502020204030204" pitchFamily="34" charset="0"/>
              </a:rPr>
              <a:t>To develop a curriculum that aimed to improve IM resident comfort, attitude, and knowledge in prescribing buprenorphine using a case-based approach. </a:t>
            </a:r>
          </a:p>
        </p:txBody>
      </p:sp>
    </p:spTree>
    <p:extLst>
      <p:ext uri="{BB962C8B-B14F-4D97-AF65-F5344CB8AC3E}">
        <p14:creationId xmlns:p14="http://schemas.microsoft.com/office/powerpoint/2010/main" val="221122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4E8849-6E8D-2EA4-39A4-0161BD0DE73C}"/>
              </a:ext>
            </a:extLst>
          </p:cNvPr>
          <p:cNvSpPr>
            <a:spLocks noGrp="1"/>
          </p:cNvSpPr>
          <p:nvPr>
            <p:ph type="title"/>
          </p:nvPr>
        </p:nvSpPr>
        <p:spPr>
          <a:xfrm>
            <a:off x="838200" y="336842"/>
            <a:ext cx="10515600" cy="1325563"/>
          </a:xfrm>
        </p:spPr>
        <p:txBody>
          <a:bodyPr/>
          <a:lstStyle/>
          <a:p>
            <a:r>
              <a:rPr lang="en-US" dirty="0"/>
              <a:t>Educational Objectives</a:t>
            </a:r>
          </a:p>
        </p:txBody>
      </p:sp>
      <p:graphicFrame>
        <p:nvGraphicFramePr>
          <p:cNvPr id="12" name="Content Placeholder 9">
            <a:extLst>
              <a:ext uri="{FF2B5EF4-FFF2-40B4-BE49-F238E27FC236}">
                <a16:creationId xmlns:a16="http://schemas.microsoft.com/office/drawing/2014/main" id="{AB5E31BA-3C17-4198-C789-91D316A8E6DD}"/>
              </a:ext>
            </a:extLst>
          </p:cNvPr>
          <p:cNvGraphicFramePr>
            <a:graphicFrameLocks noGrp="1"/>
          </p:cNvGraphicFramePr>
          <p:nvPr>
            <p:ph idx="1"/>
            <p:extLst>
              <p:ext uri="{D42A27DB-BD31-4B8C-83A1-F6EECF244321}">
                <p14:modId xmlns:p14="http://schemas.microsoft.com/office/powerpoint/2010/main" val="361534546"/>
              </p:ext>
            </p:extLst>
          </p:nvPr>
        </p:nvGraphicFramePr>
        <p:xfrm>
          <a:off x="539353" y="1549820"/>
          <a:ext cx="11113294"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2">
            <a:extLst>
              <a:ext uri="{FF2B5EF4-FFF2-40B4-BE49-F238E27FC236}">
                <a16:creationId xmlns:a16="http://schemas.microsoft.com/office/drawing/2014/main" id="{A8F7FF43-DDE4-CD73-B3F6-4283DD144ECF}"/>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8" name="Rectangle 33">
            <a:extLst>
              <a:ext uri="{FF2B5EF4-FFF2-40B4-BE49-F238E27FC236}">
                <a16:creationId xmlns:a16="http://schemas.microsoft.com/office/drawing/2014/main" id="{88B121D3-99B5-E332-D3EB-C2111FFF7122}"/>
              </a:ext>
            </a:extLst>
          </p:cNvPr>
          <p:cNvSpPr>
            <a:spLocks noChangeArrowheads="1"/>
          </p:cNvSpPr>
          <p:nvPr/>
        </p:nvSpPr>
        <p:spPr bwMode="auto">
          <a:xfrm>
            <a:off x="11658600" y="6324600"/>
            <a:ext cx="533400" cy="533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20" name="Rectangle 34">
            <a:extLst>
              <a:ext uri="{FF2B5EF4-FFF2-40B4-BE49-F238E27FC236}">
                <a16:creationId xmlns:a16="http://schemas.microsoft.com/office/drawing/2014/main" id="{FF01FEF4-3B97-F662-4078-63A0E5595272}"/>
              </a:ext>
            </a:extLst>
          </p:cNvPr>
          <p:cNvSpPr>
            <a:spLocks noChangeArrowheads="1"/>
          </p:cNvSpPr>
          <p:nvPr/>
        </p:nvSpPr>
        <p:spPr bwMode="auto">
          <a:xfrm>
            <a:off x="10591800" y="63246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1" name="Rectangle 35">
            <a:extLst>
              <a:ext uri="{FF2B5EF4-FFF2-40B4-BE49-F238E27FC236}">
                <a16:creationId xmlns:a16="http://schemas.microsoft.com/office/drawing/2014/main" id="{AE258050-611C-C7A6-17C9-A25ACDAE2836}"/>
              </a:ext>
            </a:extLst>
          </p:cNvPr>
          <p:cNvSpPr>
            <a:spLocks noChangeArrowheads="1"/>
          </p:cNvSpPr>
          <p:nvPr/>
        </p:nvSpPr>
        <p:spPr bwMode="auto">
          <a:xfrm>
            <a:off x="10058400" y="6324600"/>
            <a:ext cx="533400" cy="533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22" name="Rectangle 36">
            <a:extLst>
              <a:ext uri="{FF2B5EF4-FFF2-40B4-BE49-F238E27FC236}">
                <a16:creationId xmlns:a16="http://schemas.microsoft.com/office/drawing/2014/main" id="{17DA91CF-A508-3A1D-0171-E0A5DABC754E}"/>
              </a:ext>
            </a:extLst>
          </p:cNvPr>
          <p:cNvSpPr>
            <a:spLocks noChangeArrowheads="1"/>
          </p:cNvSpPr>
          <p:nvPr/>
        </p:nvSpPr>
        <p:spPr bwMode="auto">
          <a:xfrm>
            <a:off x="11125200" y="5791200"/>
            <a:ext cx="533400" cy="533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23" name="Rectangle 38">
            <a:extLst>
              <a:ext uri="{FF2B5EF4-FFF2-40B4-BE49-F238E27FC236}">
                <a16:creationId xmlns:a16="http://schemas.microsoft.com/office/drawing/2014/main" id="{9D1BA6BE-46A2-9C52-2334-C7972F6C7DB9}"/>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4" name="Rectangle 39">
            <a:extLst>
              <a:ext uri="{FF2B5EF4-FFF2-40B4-BE49-F238E27FC236}">
                <a16:creationId xmlns:a16="http://schemas.microsoft.com/office/drawing/2014/main" id="{6D16A5DD-E863-D24C-2E8A-7186541AB030}"/>
              </a:ext>
            </a:extLst>
          </p:cNvPr>
          <p:cNvSpPr>
            <a:spLocks noChangeArrowheads="1"/>
          </p:cNvSpPr>
          <p:nvPr/>
        </p:nvSpPr>
        <p:spPr bwMode="auto">
          <a:xfrm>
            <a:off x="10591800" y="5791200"/>
            <a:ext cx="533400" cy="533400"/>
          </a:xfrm>
          <a:prstGeom prst="rect">
            <a:avLst/>
          </a:prstGeom>
          <a:noFill/>
          <a:ln w="12700">
            <a:solidFill>
              <a:srgbClr val="D2CFBE"/>
            </a:solidFill>
            <a:miter lim="800000"/>
            <a:headEnd/>
            <a:tailEnd/>
          </a:ln>
        </p:spPr>
        <p:txBody>
          <a:bodyPr wrap="none" anchor="ctr"/>
          <a:lstStyle/>
          <a:p>
            <a:endParaRPr lang="en-US" dirty="0"/>
          </a:p>
        </p:txBody>
      </p:sp>
      <p:sp>
        <p:nvSpPr>
          <p:cNvPr id="25" name="Rectangle 40">
            <a:extLst>
              <a:ext uri="{FF2B5EF4-FFF2-40B4-BE49-F238E27FC236}">
                <a16:creationId xmlns:a16="http://schemas.microsoft.com/office/drawing/2014/main" id="{F198449E-4F8C-5B9A-C2A5-32FE0BD9A2C2}"/>
              </a:ext>
            </a:extLst>
          </p:cNvPr>
          <p:cNvSpPr>
            <a:spLocks noChangeArrowheads="1"/>
          </p:cNvSpPr>
          <p:nvPr/>
        </p:nvSpPr>
        <p:spPr bwMode="auto">
          <a:xfrm>
            <a:off x="11658600" y="5791200"/>
            <a:ext cx="533400" cy="533400"/>
          </a:xfrm>
          <a:prstGeom prst="rect">
            <a:avLst/>
          </a:prstGeom>
          <a:noFill/>
          <a:ln w="12700">
            <a:solidFill>
              <a:srgbClr val="D2CFBE"/>
            </a:solidFill>
            <a:miter lim="800000"/>
            <a:headEnd/>
            <a:tailEnd/>
          </a:ln>
        </p:spPr>
        <p:txBody>
          <a:bodyPr wrap="none" anchor="ctr"/>
          <a:lstStyle/>
          <a:p>
            <a:pPr algn="ctr"/>
            <a:endParaRPr lang="en-US" sz="1400" dirty="0">
              <a:latin typeface="75 Helvetica Bold"/>
            </a:endParaRPr>
          </a:p>
        </p:txBody>
      </p:sp>
      <p:sp>
        <p:nvSpPr>
          <p:cNvPr id="26" name="Rectangle 22">
            <a:extLst>
              <a:ext uri="{FF2B5EF4-FFF2-40B4-BE49-F238E27FC236}">
                <a16:creationId xmlns:a16="http://schemas.microsoft.com/office/drawing/2014/main" id="{0CC8E732-ABBF-CFD8-EDAA-267865564754}"/>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27" name="Rectangle 37">
            <a:extLst>
              <a:ext uri="{FF2B5EF4-FFF2-40B4-BE49-F238E27FC236}">
                <a16:creationId xmlns:a16="http://schemas.microsoft.com/office/drawing/2014/main" id="{24B35833-B065-B3EC-8DDA-927F0442E9DB}"/>
              </a:ext>
            </a:extLst>
          </p:cNvPr>
          <p:cNvSpPr>
            <a:spLocks noChangeArrowheads="1"/>
          </p:cNvSpPr>
          <p:nvPr/>
        </p:nvSpPr>
        <p:spPr bwMode="auto">
          <a:xfrm>
            <a:off x="11125200" y="6334125"/>
            <a:ext cx="533400" cy="533400"/>
          </a:xfrm>
          <a:prstGeom prst="rect">
            <a:avLst/>
          </a:prstGeom>
          <a:noFill/>
          <a:ln w="12700">
            <a:solidFill>
              <a:srgbClr val="D2CFBE"/>
            </a:solidFill>
            <a:miter lim="800000"/>
            <a:headEnd/>
            <a:tailEnd/>
          </a:ln>
        </p:spPr>
        <p:txBody>
          <a:bodyPr wrap="none" anchor="ctr"/>
          <a:lstStyle/>
          <a:p>
            <a:pPr algn="ctr"/>
            <a:endParaRPr lang="en-US" dirty="0"/>
          </a:p>
        </p:txBody>
      </p:sp>
      <p:pic>
        <p:nvPicPr>
          <p:cNvPr id="28" name="Picture 27">
            <a:extLst>
              <a:ext uri="{FF2B5EF4-FFF2-40B4-BE49-F238E27FC236}">
                <a16:creationId xmlns:a16="http://schemas.microsoft.com/office/drawing/2014/main" id="{4EDAB8DF-E920-A064-478C-4ADD4FB227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9" name="Picture 5" descr="Text&#10;&#10;Description automatically generated">
            <a:extLst>
              <a:ext uri="{FF2B5EF4-FFF2-40B4-BE49-F238E27FC236}">
                <a16:creationId xmlns:a16="http://schemas.microsoft.com/office/drawing/2014/main" id="{0CF86BF7-BA36-EEFC-48B6-FD08A86D7EB6}"/>
              </a:ext>
            </a:extLst>
          </p:cNvPr>
          <p:cNvPicPr>
            <a:picLocks noChangeAspect="1"/>
          </p:cNvPicPr>
          <p:nvPr/>
        </p:nvPicPr>
        <p:blipFill>
          <a:blip r:embed="rId9"/>
          <a:stretch>
            <a:fillRect/>
          </a:stretch>
        </p:blipFill>
        <p:spPr>
          <a:xfrm>
            <a:off x="3468752" y="5924866"/>
            <a:ext cx="3312245" cy="799467"/>
          </a:xfrm>
          <a:prstGeom prst="rect">
            <a:avLst/>
          </a:prstGeom>
        </p:spPr>
      </p:pic>
      <p:pic>
        <p:nvPicPr>
          <p:cNvPr id="30" name="Picture 2" descr="Boston Medical Center » Center for Research to Evaluate &amp; Eliminate Dental  Disparities | Boston University">
            <a:extLst>
              <a:ext uri="{FF2B5EF4-FFF2-40B4-BE49-F238E27FC236}">
                <a16:creationId xmlns:a16="http://schemas.microsoft.com/office/drawing/2014/main" id="{9D5C3948-BF5C-A67B-06CC-EAD76E6772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A blue text on a black background&#10;&#10;Description automatically generated">
            <a:extLst>
              <a:ext uri="{FF2B5EF4-FFF2-40B4-BE49-F238E27FC236}">
                <a16:creationId xmlns:a16="http://schemas.microsoft.com/office/drawing/2014/main" id="{793C0660-8782-87EB-DF7A-35A16C3C927E}"/>
              </a:ext>
            </a:extLst>
          </p:cNvPr>
          <p:cNvPicPr>
            <a:picLocks noChangeAspect="1"/>
          </p:cNvPicPr>
          <p:nvPr/>
        </p:nvPicPr>
        <p:blipFill>
          <a:blip r:embed="rId11"/>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277326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BE4EA-7EEB-71BD-24CA-6A6FFE5D2F80}"/>
              </a:ext>
            </a:extLst>
          </p:cNvPr>
          <p:cNvSpPr>
            <a:spLocks noGrp="1"/>
          </p:cNvSpPr>
          <p:nvPr>
            <p:ph idx="1"/>
          </p:nvPr>
        </p:nvSpPr>
        <p:spPr>
          <a:xfrm>
            <a:off x="2678909" y="2682477"/>
            <a:ext cx="8204176" cy="1035846"/>
          </a:xfrm>
        </p:spPr>
        <p:txBody>
          <a:bodyPr anchor="ctr">
            <a:normAutofit/>
          </a:bodyPr>
          <a:lstStyle/>
          <a:p>
            <a:pPr marL="0" indent="0" algn="ctr">
              <a:buNone/>
            </a:pPr>
            <a:r>
              <a:rPr lang="en-US" sz="6000" dirty="0">
                <a:latin typeface="Calibri" panose="020F0502020204030204" pitchFamily="34" charset="0"/>
                <a:cs typeface="Calibri" panose="020F0502020204030204" pitchFamily="34" charset="0"/>
              </a:rPr>
              <a:t>Methods</a:t>
            </a: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65">
            <a:extLst>
              <a:ext uri="{FF2B5EF4-FFF2-40B4-BE49-F238E27FC236}">
                <a16:creationId xmlns:a16="http://schemas.microsoft.com/office/drawing/2014/main" id="{5206F0AF-BD84-272E-172C-9A9F75AD0501}"/>
              </a:ext>
            </a:extLst>
          </p:cNvPr>
          <p:cNvSpPr>
            <a:spLocks noChangeArrowheads="1"/>
          </p:cNvSpPr>
          <p:nvPr/>
        </p:nvSpPr>
        <p:spPr bwMode="auto">
          <a:xfrm>
            <a:off x="0" y="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4" name="Rectangle 66">
            <a:extLst>
              <a:ext uri="{FF2B5EF4-FFF2-40B4-BE49-F238E27FC236}">
                <a16:creationId xmlns:a16="http://schemas.microsoft.com/office/drawing/2014/main" id="{E8A0135D-FC76-0ED0-807F-9751DE090FD2}"/>
              </a:ext>
            </a:extLst>
          </p:cNvPr>
          <p:cNvSpPr>
            <a:spLocks noChangeArrowheads="1"/>
          </p:cNvSpPr>
          <p:nvPr/>
        </p:nvSpPr>
        <p:spPr bwMode="auto">
          <a:xfrm>
            <a:off x="914400" y="2743200"/>
            <a:ext cx="914400" cy="914400"/>
          </a:xfrm>
          <a:prstGeom prst="rect">
            <a:avLst/>
          </a:prstGeom>
          <a:solidFill>
            <a:srgbClr val="A19B7F"/>
          </a:solidFill>
          <a:ln w="12700">
            <a:solidFill>
              <a:srgbClr val="D2CFBE"/>
            </a:solidFill>
            <a:miter lim="800000"/>
            <a:headEnd/>
            <a:tailEnd/>
          </a:ln>
        </p:spPr>
        <p:txBody>
          <a:bodyPr wrap="none" anchor="ctr"/>
          <a:lstStyle/>
          <a:p>
            <a:endParaRPr lang="en-US" dirty="0"/>
          </a:p>
        </p:txBody>
      </p:sp>
      <p:sp>
        <p:nvSpPr>
          <p:cNvPr id="5" name="Rectangle 67">
            <a:extLst>
              <a:ext uri="{FF2B5EF4-FFF2-40B4-BE49-F238E27FC236}">
                <a16:creationId xmlns:a16="http://schemas.microsoft.com/office/drawing/2014/main" id="{95DC447A-4729-ED18-851F-B1FB6137925F}"/>
              </a:ext>
            </a:extLst>
          </p:cNvPr>
          <p:cNvSpPr>
            <a:spLocks noChangeArrowheads="1"/>
          </p:cNvSpPr>
          <p:nvPr/>
        </p:nvSpPr>
        <p:spPr bwMode="auto">
          <a:xfrm>
            <a:off x="91440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6" name="Rectangle 68">
            <a:extLst>
              <a:ext uri="{FF2B5EF4-FFF2-40B4-BE49-F238E27FC236}">
                <a16:creationId xmlns:a16="http://schemas.microsoft.com/office/drawing/2014/main" id="{3AC899B9-B8CB-854B-A578-0E9944B1FFAF}"/>
              </a:ext>
            </a:extLst>
          </p:cNvPr>
          <p:cNvSpPr>
            <a:spLocks noChangeArrowheads="1"/>
          </p:cNvSpPr>
          <p:nvPr/>
        </p:nvSpPr>
        <p:spPr bwMode="auto">
          <a:xfrm>
            <a:off x="0" y="1828800"/>
            <a:ext cx="914400" cy="914400"/>
          </a:xfrm>
          <a:prstGeom prst="rect">
            <a:avLst/>
          </a:prstGeom>
          <a:solidFill>
            <a:srgbClr val="DF631F"/>
          </a:solidFill>
          <a:ln w="12700">
            <a:solidFill>
              <a:srgbClr val="D2CFBE"/>
            </a:solidFill>
            <a:miter lim="800000"/>
            <a:headEnd/>
            <a:tailEnd/>
          </a:ln>
        </p:spPr>
        <p:txBody>
          <a:bodyPr wrap="none" anchor="ctr"/>
          <a:lstStyle/>
          <a:p>
            <a:endParaRPr lang="en-US" dirty="0"/>
          </a:p>
        </p:txBody>
      </p:sp>
      <p:sp>
        <p:nvSpPr>
          <p:cNvPr id="7" name="Rectangle 69">
            <a:extLst>
              <a:ext uri="{FF2B5EF4-FFF2-40B4-BE49-F238E27FC236}">
                <a16:creationId xmlns:a16="http://schemas.microsoft.com/office/drawing/2014/main" id="{ED780E4D-530F-544E-93AA-880BA892B31B}"/>
              </a:ext>
            </a:extLst>
          </p:cNvPr>
          <p:cNvSpPr>
            <a:spLocks noChangeArrowheads="1"/>
          </p:cNvSpPr>
          <p:nvPr/>
        </p:nvSpPr>
        <p:spPr bwMode="auto">
          <a:xfrm>
            <a:off x="914400" y="0"/>
            <a:ext cx="914400" cy="914400"/>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0" name="Rectangle 70">
            <a:extLst>
              <a:ext uri="{FF2B5EF4-FFF2-40B4-BE49-F238E27FC236}">
                <a16:creationId xmlns:a16="http://schemas.microsoft.com/office/drawing/2014/main" id="{D80289E2-E194-8516-E5D7-91E4534349DF}"/>
              </a:ext>
            </a:extLst>
          </p:cNvPr>
          <p:cNvSpPr>
            <a:spLocks noChangeArrowheads="1"/>
          </p:cNvSpPr>
          <p:nvPr/>
        </p:nvSpPr>
        <p:spPr bwMode="auto">
          <a:xfrm>
            <a:off x="0" y="914400"/>
            <a:ext cx="914400" cy="914400"/>
          </a:xfrm>
          <a:prstGeom prst="rect">
            <a:avLst/>
          </a:prstGeom>
          <a:noFill/>
          <a:ln w="12700">
            <a:solidFill>
              <a:srgbClr val="D2CFBE"/>
            </a:solidFill>
            <a:miter lim="800000"/>
            <a:headEnd/>
            <a:tailEnd/>
          </a:ln>
        </p:spPr>
        <p:txBody>
          <a:bodyPr wrap="none" anchor="ctr"/>
          <a:lstStyle/>
          <a:p>
            <a:endParaRPr lang="en-US" dirty="0"/>
          </a:p>
        </p:txBody>
      </p:sp>
      <p:sp>
        <p:nvSpPr>
          <p:cNvPr id="11" name="Rectangle 22">
            <a:extLst>
              <a:ext uri="{FF2B5EF4-FFF2-40B4-BE49-F238E27FC236}">
                <a16:creationId xmlns:a16="http://schemas.microsoft.com/office/drawing/2014/main" id="{01907F20-0302-F840-F107-069570396811}"/>
              </a:ext>
            </a:extLst>
          </p:cNvPr>
          <p:cNvSpPr>
            <a:spLocks noChangeArrowheads="1"/>
          </p:cNvSpPr>
          <p:nvPr/>
        </p:nvSpPr>
        <p:spPr bwMode="auto">
          <a:xfrm>
            <a:off x="304800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sp>
        <p:nvSpPr>
          <p:cNvPr id="19" name="Rectangle 22">
            <a:extLst>
              <a:ext uri="{FF2B5EF4-FFF2-40B4-BE49-F238E27FC236}">
                <a16:creationId xmlns:a16="http://schemas.microsoft.com/office/drawing/2014/main" id="{C89E7C25-EDFD-5345-820E-796A9C1667CC}"/>
              </a:ext>
            </a:extLst>
          </p:cNvPr>
          <p:cNvSpPr>
            <a:spLocks noChangeArrowheads="1"/>
          </p:cNvSpPr>
          <p:nvPr/>
        </p:nvSpPr>
        <p:spPr bwMode="auto">
          <a:xfrm>
            <a:off x="0" y="5781675"/>
            <a:ext cx="9140825" cy="9525"/>
          </a:xfrm>
          <a:prstGeom prst="rect">
            <a:avLst/>
          </a:prstGeom>
          <a:solidFill>
            <a:srgbClr val="083F24"/>
          </a:solidFill>
          <a:ln w="12700">
            <a:solidFill>
              <a:srgbClr val="D2CFBE"/>
            </a:solidFill>
            <a:miter lim="800000"/>
            <a:headEnd/>
            <a:tailEnd/>
          </a:ln>
        </p:spPr>
        <p:txBody>
          <a:bodyPr wrap="none" anchor="ctr"/>
          <a:lstStyle/>
          <a:p>
            <a:endParaRPr lang="en-US" dirty="0"/>
          </a:p>
        </p:txBody>
      </p:sp>
      <p:pic>
        <p:nvPicPr>
          <p:cNvPr id="21" name="Picture 20">
            <a:extLst>
              <a:ext uri="{FF2B5EF4-FFF2-40B4-BE49-F238E27FC236}">
                <a16:creationId xmlns:a16="http://schemas.microsoft.com/office/drawing/2014/main" id="{42807A15-48A3-EA1A-1549-E180BC55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9" y="6073921"/>
            <a:ext cx="2292927" cy="501358"/>
          </a:xfrm>
          <a:prstGeom prst="rect">
            <a:avLst/>
          </a:prstGeom>
        </p:spPr>
      </p:pic>
      <p:pic>
        <p:nvPicPr>
          <p:cNvPr id="22" name="Picture 5" descr="Text&#10;&#10;Description automatically generated">
            <a:extLst>
              <a:ext uri="{FF2B5EF4-FFF2-40B4-BE49-F238E27FC236}">
                <a16:creationId xmlns:a16="http://schemas.microsoft.com/office/drawing/2014/main" id="{39D1D4F4-0616-5D10-A982-BF4D5A8C7888}"/>
              </a:ext>
            </a:extLst>
          </p:cNvPr>
          <p:cNvPicPr>
            <a:picLocks noChangeAspect="1"/>
          </p:cNvPicPr>
          <p:nvPr/>
        </p:nvPicPr>
        <p:blipFill>
          <a:blip r:embed="rId3"/>
          <a:stretch>
            <a:fillRect/>
          </a:stretch>
        </p:blipFill>
        <p:spPr>
          <a:xfrm>
            <a:off x="3468752" y="5924866"/>
            <a:ext cx="3312245" cy="799467"/>
          </a:xfrm>
          <a:prstGeom prst="rect">
            <a:avLst/>
          </a:prstGeom>
        </p:spPr>
      </p:pic>
      <p:pic>
        <p:nvPicPr>
          <p:cNvPr id="23" name="Picture 2" descr="Boston Medical Center » Center for Research to Evaluate &amp; Eliminate Dental  Disparities | Boston University">
            <a:extLst>
              <a:ext uri="{FF2B5EF4-FFF2-40B4-BE49-F238E27FC236}">
                <a16:creationId xmlns:a16="http://schemas.microsoft.com/office/drawing/2014/main" id="{38E7D683-D3AB-A357-6409-59DD1F915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435" y="5840792"/>
            <a:ext cx="1052262" cy="5482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text on a black background&#10;&#10;Description automatically generated">
            <a:extLst>
              <a:ext uri="{FF2B5EF4-FFF2-40B4-BE49-F238E27FC236}">
                <a16:creationId xmlns:a16="http://schemas.microsoft.com/office/drawing/2014/main" id="{8DC55DB4-0B08-C9A0-640F-B7B6391C853E}"/>
              </a:ext>
            </a:extLst>
          </p:cNvPr>
          <p:cNvPicPr>
            <a:picLocks noChangeAspect="1"/>
          </p:cNvPicPr>
          <p:nvPr/>
        </p:nvPicPr>
        <p:blipFill>
          <a:blip r:embed="rId5"/>
          <a:stretch>
            <a:fillRect/>
          </a:stretch>
        </p:blipFill>
        <p:spPr>
          <a:xfrm>
            <a:off x="5777325" y="5935707"/>
            <a:ext cx="1003672" cy="358454"/>
          </a:xfrm>
          <a:prstGeom prst="rect">
            <a:avLst/>
          </a:prstGeom>
        </p:spPr>
      </p:pic>
    </p:spTree>
    <p:extLst>
      <p:ext uri="{BB962C8B-B14F-4D97-AF65-F5344CB8AC3E}">
        <p14:creationId xmlns:p14="http://schemas.microsoft.com/office/powerpoint/2010/main" val="3160728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7403</TotalTime>
  <Words>1972</Words>
  <Application>Microsoft Macintosh PowerPoint</Application>
  <PresentationFormat>Widescreen</PresentationFormat>
  <Paragraphs>253</Paragraphs>
  <Slides>32</Slides>
  <Notes>24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75 Helvetica Bold</vt:lpstr>
      <vt:lpstr>Arial</vt:lpstr>
      <vt:lpstr>Calibri</vt:lpstr>
      <vt:lpstr>Calibri Light</vt:lpstr>
      <vt:lpstr>Times</vt:lpstr>
      <vt:lpstr>Times New Roman</vt:lpstr>
      <vt:lpstr>Office Theme</vt:lpstr>
      <vt:lpstr>A case-based curriculum to enhance attitude, competency, and knowledge of buprenorphine for treatment of opioid use disorder among internal medicine residents</vt:lpstr>
      <vt:lpstr>PowerPoint Presentation</vt:lpstr>
      <vt:lpstr>PowerPoint Presentation</vt:lpstr>
      <vt:lpstr>PowerPoint Presentation</vt:lpstr>
      <vt:lpstr>Barriers to buprenorphine prescribing</vt:lpstr>
      <vt:lpstr>Barriers to buprenorphine prescription</vt:lpstr>
      <vt:lpstr>PowerPoint Presentation</vt:lpstr>
      <vt:lpstr>Educational Objectives</vt:lpstr>
      <vt:lpstr>PowerPoint Presentation</vt:lpstr>
      <vt:lpstr>PowerPoint Presentation</vt:lpstr>
      <vt:lpstr>PowerPoint Presentation</vt:lpstr>
      <vt:lpstr>PowerPoint Presentation</vt:lpstr>
      <vt:lpstr>PowerPoint Presentation</vt:lpstr>
      <vt:lpstr> </vt:lpstr>
      <vt:lpstr>How will you initiate buprenorphine in this hospitalized patient?</vt:lpstr>
      <vt:lpstr>Day 1</vt:lpstr>
      <vt:lpstr>Low-dose buprenorphine?</vt:lpstr>
      <vt:lpstr>Methods</vt:lpstr>
      <vt:lpstr>PowerPoint Presentation</vt:lpstr>
      <vt:lpstr>PowerPoint Presentation</vt:lpstr>
      <vt:lpstr>PowerPoint Presentation</vt:lpstr>
      <vt:lpstr>PowerPoint Presentation</vt:lpstr>
      <vt:lpstr>PowerPoint Presentation</vt:lpstr>
      <vt:lpstr>PowerPoint Presentation</vt:lpstr>
      <vt:lpstr>Knowledge questions</vt:lpstr>
      <vt:lpstr>Knowledge questions</vt:lpstr>
      <vt:lpstr>PowerPoint Presentation</vt:lpstr>
      <vt:lpstr>What could be improved?</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25</cp:revision>
  <dcterms:created xsi:type="dcterms:W3CDTF">2023-08-07T22:24:51Z</dcterms:created>
  <dcterms:modified xsi:type="dcterms:W3CDTF">2023-11-02T16:56:04Z</dcterms:modified>
</cp:coreProperties>
</file>