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swald" pitchFamily="2" charset="77"/>
      <p:regular r:id="rId22"/>
      <p:bold r:id="rId23"/>
    </p:embeddedFont>
    <p:embeddedFont>
      <p:font typeface="Roboto" panose="02000000000000000000" pitchFamily="2" charset="0"/>
      <p:regular r:id="rId24"/>
      <p:bold r:id="rId25"/>
      <p:italic r:id="rId26"/>
      <p:boldItalic r:id="rId27"/>
    </p:embeddedFont>
    <p:embeddedFont>
      <p:font typeface="Roboto Slab" pitchFamily="2"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152" d="100"/>
          <a:sy n="152" d="100"/>
        </p:scale>
        <p:origin x="58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d590c06a8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d590c06a8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d590c06a8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d590c06a8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we want to include any examples from our materials?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590c06a80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d590c06a8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d590c06a8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d590c06a8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590c06a8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d590c06a8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1439a391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1439a391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d566f306b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d566f306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Students were less confident in screening for opioid use disorder (2.67) compared to alcohol use disorder (3.21) and tobacco use disorder (3.21) (p&lt;0.05) </a:t>
            </a:r>
            <a:endParaRPr sz="1800">
              <a:solidFill>
                <a:schemeClr val="dk1"/>
              </a:solidFill>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Students were less confident counseling using harm reduction strategies when compared with screening for substance use disorders (p&lt;0.05)</a:t>
            </a:r>
            <a:endParaRPr sz="18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TUD 3.21, 2.52 (p&lt;0.05)</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AUD 3.21, 2.46 (p&lt;0.05)</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OUD 2.67, 2.46 (not significant)</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d566f306b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d566f306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d566f306b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d566f306b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139bd9b22d_0_6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139bd9b22d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1439a3916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1439a3916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0caa746a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0caa746a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13dc2e9d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13dc2e9d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d590c06a80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d590c06a8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d590c06a8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d590c06a8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latin typeface="Roboto"/>
                <a:ea typeface="Roboto"/>
                <a:cs typeface="Roboto"/>
                <a:sym typeface="Roboto"/>
              </a:rPr>
              <a:t>Can we fit our DEI-ish slide in here? Idk what title makes sense? Then maybe transition into community partnerships?</a:t>
            </a:r>
            <a:endParaRPr sz="1000">
              <a:solidFill>
                <a:schemeClr val="dk1"/>
              </a:solidFill>
              <a:latin typeface="Roboto"/>
              <a:ea typeface="Roboto"/>
              <a:cs typeface="Roboto"/>
              <a:sym typeface="Roboto"/>
            </a:endParaRPr>
          </a:p>
          <a:p>
            <a:pPr marL="0" lvl="0" indent="0" algn="l" rtl="0">
              <a:lnSpc>
                <a:spcPct val="115000"/>
              </a:lnSpc>
              <a:spcBef>
                <a:spcPts val="1200"/>
              </a:spcBef>
              <a:spcAft>
                <a:spcPts val="1200"/>
              </a:spcAft>
              <a:buClr>
                <a:schemeClr val="dk1"/>
              </a:buClr>
              <a:buSzPts val="1100"/>
              <a:buFont typeface="Arial"/>
              <a:buNone/>
            </a:pPr>
            <a:r>
              <a:rPr lang="en" sz="1000">
                <a:solidFill>
                  <a:schemeClr val="dk1"/>
                </a:solidFill>
                <a:latin typeface="Roboto"/>
                <a:ea typeface="Roboto"/>
                <a:cs typeface="Roboto"/>
                <a:sym typeface="Roboto"/>
              </a:rPr>
              <a:t>I realize this is too many words </a:t>
            </a:r>
            <a:endParaRPr sz="1000">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139bd9b22d_0_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139bd9b22d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374047"/>
                </a:solidFill>
                <a:highlight>
                  <a:srgbClr val="F9F9FA"/>
                </a:highlight>
                <a:latin typeface="Oswald"/>
                <a:ea typeface="Oswald"/>
                <a:cs typeface="Oswald"/>
                <a:sym typeface="Oswald"/>
              </a:rPr>
              <a:t>Project Weber/RENEW provides peer-led harm reduction and recovery support services, builds relationships with the people we serve, and fights for systemic change. We empower people who engage in drug use and/or sex work to make healthier and safer choices in their own lives.</a:t>
            </a:r>
            <a:endParaRPr sz="1500">
              <a:solidFill>
                <a:srgbClr val="374047"/>
              </a:solidFill>
              <a:highlight>
                <a:srgbClr val="F9F9FA"/>
              </a:highlight>
              <a:latin typeface="Oswald"/>
              <a:ea typeface="Oswald"/>
              <a:cs typeface="Oswald"/>
              <a:sym typeface="Oswald"/>
            </a:endParaRPr>
          </a:p>
          <a:p>
            <a:pPr marL="0" lvl="0" indent="0" algn="l" rtl="0">
              <a:spcBef>
                <a:spcPts val="0"/>
              </a:spcBef>
              <a:spcAft>
                <a:spcPts val="0"/>
              </a:spcAft>
              <a:buNone/>
            </a:pPr>
            <a:r>
              <a:rPr lang="en" sz="1500">
                <a:solidFill>
                  <a:srgbClr val="374047"/>
                </a:solidFill>
                <a:highlight>
                  <a:srgbClr val="F9F9FA"/>
                </a:highlight>
                <a:latin typeface="Oswald"/>
                <a:ea typeface="Oswald"/>
                <a:cs typeface="Oswald"/>
                <a:sym typeface="Oswald"/>
              </a:rPr>
              <a:t>Project Weber/RENEW began as two separate organizations, both providing peer support, community, and tools for people in our state who use drugs, engage in sex work, or are unhoused, and people living at the intersections of these experiences.</a:t>
            </a:r>
            <a:endParaRPr sz="1500">
              <a:solidFill>
                <a:srgbClr val="374047"/>
              </a:solidFill>
              <a:highlight>
                <a:srgbClr val="F9F9FA"/>
              </a:highlight>
              <a:latin typeface="Oswald"/>
              <a:ea typeface="Oswald"/>
              <a:cs typeface="Oswald"/>
              <a:sym typeface="Oswa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13dc2e9d8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13dc2e9d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590c06a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d590c06a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80/08897077.2022.2060423"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doi.org/10.1186/s12909-023-04931-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p:nvPr/>
        </p:nvSpPr>
        <p:spPr>
          <a:xfrm>
            <a:off x="22075" y="1105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4" name="Google Shape;64;p13"/>
          <p:cNvSpPr txBox="1">
            <a:spLocks noGrp="1"/>
          </p:cNvSpPr>
          <p:nvPr>
            <p:ph type="ctrTitle"/>
          </p:nvPr>
        </p:nvSpPr>
        <p:spPr>
          <a:xfrm>
            <a:off x="1329250" y="577125"/>
            <a:ext cx="6600000" cy="294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Centering a Harm Reduction Framework for Substance Use Disorder Counseling in Medical Student Education: </a:t>
            </a:r>
            <a:endParaRPr/>
          </a:p>
          <a:p>
            <a:pPr marL="0" lvl="0" indent="0" algn="ctr" rtl="0">
              <a:spcBef>
                <a:spcPts val="0"/>
              </a:spcBef>
              <a:spcAft>
                <a:spcPts val="0"/>
              </a:spcAft>
              <a:buNone/>
            </a:pPr>
            <a:r>
              <a:rPr lang="en"/>
              <a:t>A Pilot Curriculum </a:t>
            </a:r>
            <a:endParaRPr/>
          </a:p>
        </p:txBody>
      </p:sp>
      <p:sp>
        <p:nvSpPr>
          <p:cNvPr id="65" name="Google Shape;65;p13"/>
          <p:cNvSpPr txBox="1">
            <a:spLocks noGrp="1"/>
          </p:cNvSpPr>
          <p:nvPr>
            <p:ph type="subTitle" idx="1"/>
          </p:nvPr>
        </p:nvSpPr>
        <p:spPr>
          <a:xfrm>
            <a:off x="914200" y="3524325"/>
            <a:ext cx="7430100" cy="1301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Ana Malfa</a:t>
            </a:r>
            <a:endParaRPr/>
          </a:p>
          <a:p>
            <a:pPr marL="0" lvl="0" indent="0" algn="ctr" rtl="0">
              <a:spcBef>
                <a:spcPts val="0"/>
              </a:spcBef>
              <a:spcAft>
                <a:spcPts val="0"/>
              </a:spcAft>
              <a:buNone/>
            </a:pPr>
            <a:r>
              <a:rPr lang="en"/>
              <a:t>Katie Zechnich</a:t>
            </a:r>
            <a:endParaRPr/>
          </a:p>
          <a:p>
            <a:pPr marL="0" lvl="0" indent="0" algn="ctr" rtl="0">
              <a:spcBef>
                <a:spcPts val="0"/>
              </a:spcBef>
              <a:spcAft>
                <a:spcPts val="0"/>
              </a:spcAft>
              <a:buNone/>
            </a:pPr>
            <a:r>
              <a:rPr lang="en" sz="1374"/>
              <a:t>4th Year Medical Students at The Warren Alpert Medical School of Brown University</a:t>
            </a:r>
            <a:endParaRPr sz="1374"/>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1763613" y="152400"/>
            <a:ext cx="5616782"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702638" y="580250"/>
            <a:ext cx="7738724" cy="398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1205277" y="423213"/>
            <a:ext cx="6733426" cy="4297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Panel with Harm Reduction Experts</a:t>
            </a:r>
            <a:endParaRPr/>
          </a:p>
        </p:txBody>
      </p:sp>
      <p:sp>
        <p:nvSpPr>
          <p:cNvPr id="138" name="Google Shape;138;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3 panelists:</a:t>
            </a:r>
            <a:endParaRPr sz="2400"/>
          </a:p>
          <a:p>
            <a:pPr marL="457200" lvl="0" indent="-381000" algn="l" rtl="0">
              <a:spcBef>
                <a:spcPts val="1200"/>
              </a:spcBef>
              <a:spcAft>
                <a:spcPts val="0"/>
              </a:spcAft>
              <a:buSzPts val="2400"/>
              <a:buChar char="●"/>
            </a:pPr>
            <a:r>
              <a:rPr lang="en" sz="2400"/>
              <a:t>Overdose Prevention Program Director</a:t>
            </a:r>
            <a:endParaRPr sz="2400"/>
          </a:p>
          <a:p>
            <a:pPr marL="457200" lvl="0" indent="-381000" algn="l" rtl="0">
              <a:spcBef>
                <a:spcPts val="0"/>
              </a:spcBef>
              <a:spcAft>
                <a:spcPts val="0"/>
              </a:spcAft>
              <a:buSzPts val="2400"/>
              <a:buChar char="●"/>
            </a:pPr>
            <a:r>
              <a:rPr lang="en" sz="2400"/>
              <a:t>Internal Medicine and Addiction Medicine Physician</a:t>
            </a:r>
            <a:endParaRPr sz="2400"/>
          </a:p>
          <a:p>
            <a:pPr marL="457200" lvl="0" indent="-381000" algn="l" rtl="0">
              <a:spcBef>
                <a:spcPts val="0"/>
              </a:spcBef>
              <a:spcAft>
                <a:spcPts val="0"/>
              </a:spcAft>
              <a:buSzPts val="2400"/>
              <a:buChar char="●"/>
            </a:pPr>
            <a:r>
              <a:rPr lang="en" sz="2400"/>
              <a:t>Community Outreach Coordinator, RI Department of Health</a:t>
            </a:r>
            <a:endParaRPr sz="2400"/>
          </a:p>
          <a:p>
            <a:pPr marL="0" lvl="0" indent="0" algn="l" rtl="0">
              <a:spcBef>
                <a:spcPts val="1200"/>
              </a:spcBef>
              <a:spcAft>
                <a:spcPts val="1200"/>
              </a:spcAft>
              <a:buNone/>
            </a:pP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Small Group Practice Cases</a:t>
            </a:r>
            <a:endParaRPr/>
          </a:p>
        </p:txBody>
      </p:sp>
      <p:sp>
        <p:nvSpPr>
          <p:cNvPr id="144" name="Google Shape;144;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17 groups with 18 facilitators</a:t>
            </a:r>
            <a:endParaRPr sz="2400"/>
          </a:p>
          <a:p>
            <a:pPr marL="457200" lvl="0" indent="-381000" algn="l" rtl="0">
              <a:spcBef>
                <a:spcPts val="0"/>
              </a:spcBef>
              <a:spcAft>
                <a:spcPts val="0"/>
              </a:spcAft>
              <a:buSzPts val="2400"/>
              <a:buChar char="●"/>
            </a:pPr>
            <a:r>
              <a:rPr lang="en" sz="2400"/>
              <a:t>15 facilitators have lived experience with substance use</a:t>
            </a:r>
            <a:endParaRPr sz="2400"/>
          </a:p>
          <a:p>
            <a:pPr marL="457200" lvl="0" indent="-381000" algn="l" rtl="0">
              <a:spcBef>
                <a:spcPts val="0"/>
              </a:spcBef>
              <a:spcAft>
                <a:spcPts val="0"/>
              </a:spcAft>
              <a:buSzPts val="2400"/>
              <a:buChar char="●"/>
            </a:pPr>
            <a:r>
              <a:rPr lang="en" sz="2400"/>
              <a:t>Opportunity to discuss panel</a:t>
            </a:r>
            <a:endParaRPr sz="2400"/>
          </a:p>
          <a:p>
            <a:pPr marL="457200" lvl="0" indent="-381000" algn="l" rtl="0">
              <a:spcBef>
                <a:spcPts val="0"/>
              </a:spcBef>
              <a:spcAft>
                <a:spcPts val="0"/>
              </a:spcAft>
              <a:buSzPts val="2400"/>
              <a:buChar char="●"/>
            </a:pPr>
            <a:r>
              <a:rPr lang="en" sz="2400"/>
              <a:t>Counseling practice cases with standardized patients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Survey Methods</a:t>
            </a:r>
            <a:endParaRPr/>
          </a:p>
        </p:txBody>
      </p:sp>
      <p:sp>
        <p:nvSpPr>
          <p:cNvPr id="150" name="Google Shape;150;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14 question pre- / post- Likert-scaled survey</a:t>
            </a:r>
            <a:endParaRPr sz="2400"/>
          </a:p>
          <a:p>
            <a:pPr marL="457200" lvl="0" indent="-381000" algn="l" rtl="0">
              <a:spcBef>
                <a:spcPts val="0"/>
              </a:spcBef>
              <a:spcAft>
                <a:spcPts val="0"/>
              </a:spcAft>
              <a:buSzPts val="2400"/>
              <a:buChar char="●"/>
            </a:pPr>
            <a:r>
              <a:rPr lang="en" sz="2400"/>
              <a:t>Distributed by email to 144 first-year students</a:t>
            </a:r>
            <a:endParaRPr sz="2400"/>
          </a:p>
          <a:p>
            <a:pPr marL="457200" lvl="0" indent="-381000" algn="l" rtl="0">
              <a:spcBef>
                <a:spcPts val="0"/>
              </a:spcBef>
              <a:spcAft>
                <a:spcPts val="0"/>
              </a:spcAft>
              <a:buSzPts val="2400"/>
              <a:buChar char="●"/>
            </a:pPr>
            <a:r>
              <a:rPr lang="en" sz="2400"/>
              <a:t>113 responses to pre-survey (78%)</a:t>
            </a:r>
            <a:endParaRPr sz="2400"/>
          </a:p>
          <a:p>
            <a:pPr marL="457200" lvl="0" indent="-381000" algn="l" rtl="0">
              <a:spcBef>
                <a:spcPts val="0"/>
              </a:spcBef>
              <a:spcAft>
                <a:spcPts val="0"/>
              </a:spcAft>
              <a:buSzPts val="2400"/>
              <a:buChar char="●"/>
            </a:pPr>
            <a:r>
              <a:rPr lang="en" sz="2400"/>
              <a:t>68 responses to post-survey (47%)</a:t>
            </a:r>
            <a:endParaRPr sz="2400"/>
          </a:p>
          <a:p>
            <a:pPr marL="457200" lvl="0" indent="-381000" algn="l" rtl="0">
              <a:spcBef>
                <a:spcPts val="0"/>
              </a:spcBef>
              <a:spcAft>
                <a:spcPts val="0"/>
              </a:spcAft>
              <a:buSzPts val="2400"/>
              <a:buChar char="●"/>
            </a:pPr>
            <a:r>
              <a:rPr lang="en" sz="2400"/>
              <a:t>57 students responded to both (40%)</a:t>
            </a:r>
            <a:endParaRPr sz="1700">
              <a:solidFill>
                <a:srgbClr val="000000"/>
              </a:solidFill>
              <a:latin typeface="Arial"/>
              <a:ea typeface="Arial"/>
              <a:cs typeface="Arial"/>
              <a:sym typeface="Arial"/>
            </a:endParaRPr>
          </a:p>
          <a:p>
            <a:pPr marL="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Outcomes </a:t>
            </a:r>
            <a:endParaRPr/>
          </a:p>
        </p:txBody>
      </p:sp>
      <p:sp>
        <p:nvSpPr>
          <p:cNvPr id="156" name="Google Shape;156;p28"/>
          <p:cNvSpPr txBox="1">
            <a:spLocks noGrp="1"/>
          </p:cNvSpPr>
          <p:nvPr>
            <p:ph type="body" idx="1"/>
          </p:nvPr>
        </p:nvSpPr>
        <p:spPr>
          <a:xfrm>
            <a:off x="4705200" y="1541350"/>
            <a:ext cx="4050900" cy="309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Students were more confident screening for AUD and TUD compared with OUD (p&lt;0.05).</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Students with less confident counseling using harm reduction strategies for all three substances with p&lt;0.05 for AUD and TUD.</a:t>
            </a:r>
            <a:endParaRPr/>
          </a:p>
        </p:txBody>
      </p:sp>
      <p:pic>
        <p:nvPicPr>
          <p:cNvPr id="157" name="Google Shape;157;p28"/>
          <p:cNvPicPr preferRelativeResize="0"/>
          <p:nvPr/>
        </p:nvPicPr>
        <p:blipFill>
          <a:blip r:embed="rId3">
            <a:alphaModFix/>
          </a:blip>
          <a:stretch>
            <a:fillRect/>
          </a:stretch>
        </p:blipFill>
        <p:spPr>
          <a:xfrm>
            <a:off x="387900" y="1465150"/>
            <a:ext cx="4265951" cy="318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Outcomes </a:t>
            </a:r>
            <a:endParaRPr/>
          </a:p>
        </p:txBody>
      </p:sp>
      <p:sp>
        <p:nvSpPr>
          <p:cNvPr id="163" name="Google Shape;163;p2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164" name="Google Shape;164;p29"/>
          <p:cNvPicPr preferRelativeResize="0"/>
          <p:nvPr/>
        </p:nvPicPr>
        <p:blipFill>
          <a:blip r:embed="rId3">
            <a:alphaModFix/>
          </a:blip>
          <a:stretch>
            <a:fillRect/>
          </a:stretch>
        </p:blipFill>
        <p:spPr>
          <a:xfrm>
            <a:off x="316325" y="1566775"/>
            <a:ext cx="4255676" cy="2698950"/>
          </a:xfrm>
          <a:prstGeom prst="rect">
            <a:avLst/>
          </a:prstGeom>
          <a:noFill/>
          <a:ln>
            <a:noFill/>
          </a:ln>
        </p:spPr>
      </p:pic>
      <p:pic>
        <p:nvPicPr>
          <p:cNvPr id="165" name="Google Shape;165;p29"/>
          <p:cNvPicPr preferRelativeResize="0"/>
          <p:nvPr/>
        </p:nvPicPr>
        <p:blipFill>
          <a:blip r:embed="rId4">
            <a:alphaModFix/>
          </a:blip>
          <a:stretch>
            <a:fillRect/>
          </a:stretch>
        </p:blipFill>
        <p:spPr>
          <a:xfrm>
            <a:off x="4685975" y="1566775"/>
            <a:ext cx="4165400" cy="2698950"/>
          </a:xfrm>
          <a:prstGeom prst="rect">
            <a:avLst/>
          </a:prstGeom>
          <a:noFill/>
          <a:ln>
            <a:noFill/>
          </a:ln>
        </p:spPr>
      </p:pic>
      <p:sp>
        <p:nvSpPr>
          <p:cNvPr id="166" name="Google Shape;166;p29"/>
          <p:cNvSpPr txBox="1"/>
          <p:nvPr/>
        </p:nvSpPr>
        <p:spPr>
          <a:xfrm>
            <a:off x="1923225" y="4265725"/>
            <a:ext cx="9123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Screening</a:t>
            </a:r>
            <a:endParaRPr sz="1200">
              <a:solidFill>
                <a:schemeClr val="dk1"/>
              </a:solidFill>
              <a:latin typeface="Roboto"/>
              <a:ea typeface="Roboto"/>
              <a:cs typeface="Roboto"/>
              <a:sym typeface="Roboto"/>
            </a:endParaRPr>
          </a:p>
        </p:txBody>
      </p:sp>
      <p:sp>
        <p:nvSpPr>
          <p:cNvPr id="167" name="Google Shape;167;p29"/>
          <p:cNvSpPr txBox="1"/>
          <p:nvPr/>
        </p:nvSpPr>
        <p:spPr>
          <a:xfrm>
            <a:off x="5507325" y="4265725"/>
            <a:ext cx="25227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Counseling using Harm Reduction </a:t>
            </a:r>
            <a:endParaRPr sz="12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Conclusions and Looking Ahead </a:t>
            </a:r>
            <a:endParaRPr/>
          </a:p>
        </p:txBody>
      </p:sp>
      <p:sp>
        <p:nvSpPr>
          <p:cNvPr id="173" name="Google Shape;173;p30"/>
          <p:cNvSpPr txBox="1">
            <a:spLocks noGrp="1"/>
          </p:cNvSpPr>
          <p:nvPr>
            <p:ph type="body" idx="1"/>
          </p:nvPr>
        </p:nvSpPr>
        <p:spPr>
          <a:xfrm>
            <a:off x="387900" y="1301325"/>
            <a:ext cx="7837200" cy="851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There is a clear gap in medical education surrounding harm reduction and substance use disorder counseling. </a:t>
            </a:r>
            <a:endParaRPr/>
          </a:p>
        </p:txBody>
      </p:sp>
      <p:sp>
        <p:nvSpPr>
          <p:cNvPr id="174" name="Google Shape;174;p30"/>
          <p:cNvSpPr/>
          <p:nvPr/>
        </p:nvSpPr>
        <p:spPr>
          <a:xfrm>
            <a:off x="483621" y="2907075"/>
            <a:ext cx="2718576" cy="177444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Using student feedback to fine tune counseling curriculum day</a:t>
            </a:r>
            <a:endParaRPr b="1">
              <a:latin typeface="Roboto"/>
              <a:ea typeface="Roboto"/>
              <a:cs typeface="Roboto"/>
              <a:sym typeface="Roboto"/>
            </a:endParaRPr>
          </a:p>
        </p:txBody>
      </p:sp>
      <p:sp>
        <p:nvSpPr>
          <p:cNvPr id="175" name="Google Shape;175;p30"/>
          <p:cNvSpPr/>
          <p:nvPr/>
        </p:nvSpPr>
        <p:spPr>
          <a:xfrm>
            <a:off x="5841124" y="2778125"/>
            <a:ext cx="2938464" cy="190339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oboto"/>
                <a:ea typeface="Roboto"/>
                <a:cs typeface="Roboto"/>
                <a:sym typeface="Roboto"/>
              </a:rPr>
              <a:t>Longitudinal exposure to harm reduction throughout four years </a:t>
            </a:r>
            <a:endParaRPr b="1">
              <a:latin typeface="Roboto"/>
              <a:ea typeface="Roboto"/>
              <a:cs typeface="Roboto"/>
              <a:sym typeface="Roboto"/>
            </a:endParaRPr>
          </a:p>
        </p:txBody>
      </p:sp>
      <p:sp>
        <p:nvSpPr>
          <p:cNvPr id="176" name="Google Shape;176;p30"/>
          <p:cNvSpPr/>
          <p:nvPr/>
        </p:nvSpPr>
        <p:spPr>
          <a:xfrm>
            <a:off x="3125996" y="1908573"/>
            <a:ext cx="3026160" cy="177444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Roboto"/>
                <a:ea typeface="Roboto"/>
                <a:cs typeface="Roboto"/>
                <a:sym typeface="Roboto"/>
              </a:rPr>
              <a:t>Early integration into Health Systems Science course during first year curriculum</a:t>
            </a:r>
            <a:endParaRPr b="1" dirty="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References</a:t>
            </a:r>
            <a:endParaRPr/>
          </a:p>
        </p:txBody>
      </p:sp>
      <p:sp>
        <p:nvSpPr>
          <p:cNvPr id="182" name="Google Shape;182;p3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279400" lvl="0" indent="-279400" algn="l" rtl="0">
              <a:lnSpc>
                <a:spcPct val="200000"/>
              </a:lnSpc>
              <a:spcBef>
                <a:spcPts val="0"/>
              </a:spcBef>
              <a:spcAft>
                <a:spcPts val="0"/>
              </a:spcAft>
              <a:buNone/>
            </a:pPr>
            <a:r>
              <a:rPr lang="en" sz="1100">
                <a:latin typeface="Arial"/>
                <a:ea typeface="Arial"/>
                <a:cs typeface="Arial"/>
                <a:sym typeface="Arial"/>
              </a:rPr>
              <a:t>Gugala, E., Briggs, O., Moczygemba, L. R., Brown, C. M., &amp; Hill, L. G. (2022). Opioid Harm Reduction: A Scoping Review of Physician and System-Level Gaps in Knowledge, Education, and Practice. </a:t>
            </a:r>
            <a:r>
              <a:rPr lang="en" sz="1100" i="1">
                <a:latin typeface="Arial"/>
                <a:ea typeface="Arial"/>
                <a:cs typeface="Arial"/>
                <a:sym typeface="Arial"/>
              </a:rPr>
              <a:t>Substance Abuse</a:t>
            </a:r>
            <a:r>
              <a:rPr lang="en" sz="1100">
                <a:latin typeface="Arial"/>
                <a:ea typeface="Arial"/>
                <a:cs typeface="Arial"/>
                <a:sym typeface="Arial"/>
              </a:rPr>
              <a:t>, </a:t>
            </a:r>
            <a:r>
              <a:rPr lang="en" sz="1100" i="1">
                <a:latin typeface="Arial"/>
                <a:ea typeface="Arial"/>
                <a:cs typeface="Arial"/>
                <a:sym typeface="Arial"/>
              </a:rPr>
              <a:t>43</a:t>
            </a:r>
            <a:r>
              <a:rPr lang="en" sz="1100">
                <a:latin typeface="Arial"/>
                <a:ea typeface="Arial"/>
                <a:cs typeface="Arial"/>
                <a:sym typeface="Arial"/>
              </a:rPr>
              <a:t>(1), 972–987.</a:t>
            </a:r>
            <a:r>
              <a:rPr lang="en" sz="1100">
                <a:uFill>
                  <a:noFill/>
                </a:uFill>
                <a:latin typeface="Arial"/>
                <a:ea typeface="Arial"/>
                <a:cs typeface="Arial"/>
                <a:sym typeface="Arial"/>
                <a:hlinkClick r:id="rId3"/>
              </a:rPr>
              <a:t> </a:t>
            </a:r>
            <a:r>
              <a:rPr lang="en" sz="1100" u="sng">
                <a:solidFill>
                  <a:schemeClr val="hlink"/>
                </a:solidFill>
                <a:latin typeface="Arial"/>
                <a:ea typeface="Arial"/>
                <a:cs typeface="Arial"/>
                <a:sym typeface="Arial"/>
                <a:hlinkClick r:id="rId3"/>
              </a:rPr>
              <a:t>https://doi.org/10.1080/08897077.2022.2060423</a:t>
            </a:r>
            <a:endParaRPr sz="1100" u="sng">
              <a:solidFill>
                <a:schemeClr val="hlink"/>
              </a:solidFill>
              <a:latin typeface="Arial"/>
              <a:ea typeface="Arial"/>
              <a:cs typeface="Arial"/>
              <a:sym typeface="Arial"/>
            </a:endParaRPr>
          </a:p>
          <a:p>
            <a:pPr marL="279400" lvl="0" indent="-279400" algn="l" rtl="0">
              <a:lnSpc>
                <a:spcPct val="200000"/>
              </a:lnSpc>
              <a:spcBef>
                <a:spcPts val="0"/>
              </a:spcBef>
              <a:spcAft>
                <a:spcPts val="0"/>
              </a:spcAft>
              <a:buNone/>
            </a:pPr>
            <a:r>
              <a:rPr lang="en" sz="1100">
                <a:latin typeface="Arial"/>
                <a:ea typeface="Arial"/>
                <a:cs typeface="Arial"/>
                <a:sym typeface="Arial"/>
              </a:rPr>
              <a:t>Smith, K. R., Shah, N. K., Adamczyk, A. L., Weinstein, L. C., &amp; Kelly, E. L. (2023). Harm reduction in undergraduate and graduate medical education: A systematic scoping review. </a:t>
            </a:r>
            <a:r>
              <a:rPr lang="en" sz="1100" i="1">
                <a:latin typeface="Arial"/>
                <a:ea typeface="Arial"/>
                <a:cs typeface="Arial"/>
                <a:sym typeface="Arial"/>
              </a:rPr>
              <a:t>BMC Medical Education</a:t>
            </a:r>
            <a:r>
              <a:rPr lang="en" sz="1100">
                <a:latin typeface="Arial"/>
                <a:ea typeface="Arial"/>
                <a:cs typeface="Arial"/>
                <a:sym typeface="Arial"/>
              </a:rPr>
              <a:t>, </a:t>
            </a:r>
            <a:r>
              <a:rPr lang="en" sz="1100" i="1">
                <a:latin typeface="Arial"/>
                <a:ea typeface="Arial"/>
                <a:cs typeface="Arial"/>
                <a:sym typeface="Arial"/>
              </a:rPr>
              <a:t>23</a:t>
            </a:r>
            <a:r>
              <a:rPr lang="en" sz="1100">
                <a:latin typeface="Arial"/>
                <a:ea typeface="Arial"/>
                <a:cs typeface="Arial"/>
                <a:sym typeface="Arial"/>
              </a:rPr>
              <a:t>(1), 986.</a:t>
            </a:r>
            <a:r>
              <a:rPr lang="en" sz="1100">
                <a:uFill>
                  <a:noFill/>
                </a:uFill>
                <a:latin typeface="Arial"/>
                <a:ea typeface="Arial"/>
                <a:cs typeface="Arial"/>
                <a:sym typeface="Arial"/>
                <a:hlinkClick r:id="rId4"/>
              </a:rPr>
              <a:t> </a:t>
            </a:r>
            <a:r>
              <a:rPr lang="en" sz="1100" u="sng">
                <a:solidFill>
                  <a:schemeClr val="hlink"/>
                </a:solidFill>
                <a:latin typeface="Arial"/>
                <a:ea typeface="Arial"/>
                <a:cs typeface="Arial"/>
                <a:sym typeface="Arial"/>
                <a:hlinkClick r:id="rId4"/>
              </a:rPr>
              <a:t>https://doi.org/10.1186/s12909-023-04931-9</a:t>
            </a:r>
            <a:endParaRPr sz="1100" u="sng">
              <a:solidFill>
                <a:schemeClr val="hlink"/>
              </a:solidFill>
              <a:latin typeface="Arial"/>
              <a:ea typeface="Arial"/>
              <a:cs typeface="Arial"/>
              <a:sym typeface="Arial"/>
            </a:endParaRPr>
          </a:p>
          <a:p>
            <a:pPr marL="279400" lvl="0" indent="-279400" algn="l" rtl="0">
              <a:lnSpc>
                <a:spcPct val="200000"/>
              </a:lnSpc>
              <a:spcBef>
                <a:spcPts val="0"/>
              </a:spcBef>
              <a:spcAft>
                <a:spcPts val="0"/>
              </a:spcAft>
              <a:buNone/>
            </a:pPr>
            <a:endParaRPr sz="1100" u="sng">
              <a:solidFill>
                <a:schemeClr val="hlink"/>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Disclosures</a:t>
            </a:r>
            <a:endParaRPr/>
          </a:p>
        </p:txBody>
      </p:sp>
      <p:sp>
        <p:nvSpPr>
          <p:cNvPr id="71" name="Google Shape;71;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t>Neither presenter has any conflicts of interest to disclose.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Outline</a:t>
            </a:r>
            <a:endParaRPr/>
          </a:p>
        </p:txBody>
      </p:sp>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Background</a:t>
            </a:r>
            <a:endParaRPr sz="2400"/>
          </a:p>
          <a:p>
            <a:pPr marL="457200" lvl="0" indent="-381000" algn="l" rtl="0">
              <a:spcBef>
                <a:spcPts val="0"/>
              </a:spcBef>
              <a:spcAft>
                <a:spcPts val="0"/>
              </a:spcAft>
              <a:buSzPts val="2400"/>
              <a:buChar char="●"/>
            </a:pPr>
            <a:r>
              <a:rPr lang="en" sz="2400"/>
              <a:t>Objectives in Curriculum Development</a:t>
            </a:r>
            <a:endParaRPr sz="2400"/>
          </a:p>
          <a:p>
            <a:pPr marL="457200" lvl="0" indent="-381000" algn="l" rtl="0">
              <a:spcBef>
                <a:spcPts val="0"/>
              </a:spcBef>
              <a:spcAft>
                <a:spcPts val="0"/>
              </a:spcAft>
              <a:buSzPts val="2400"/>
              <a:buChar char="●"/>
            </a:pPr>
            <a:r>
              <a:rPr lang="en" sz="2400"/>
              <a:t>Harm Reduction Curriculum</a:t>
            </a:r>
            <a:endParaRPr sz="2400"/>
          </a:p>
          <a:p>
            <a:pPr marL="457200" lvl="0" indent="-381000" algn="l" rtl="0">
              <a:spcBef>
                <a:spcPts val="0"/>
              </a:spcBef>
              <a:spcAft>
                <a:spcPts val="0"/>
              </a:spcAft>
              <a:buSzPts val="2400"/>
              <a:buChar char="●"/>
            </a:pPr>
            <a:r>
              <a:rPr lang="en" sz="2400"/>
              <a:t>Student Survey Results</a:t>
            </a:r>
            <a:endParaRPr sz="2400"/>
          </a:p>
          <a:p>
            <a:pPr marL="457200" lvl="0" indent="-381000" algn="l" rtl="0">
              <a:spcBef>
                <a:spcPts val="0"/>
              </a:spcBef>
              <a:spcAft>
                <a:spcPts val="0"/>
              </a:spcAft>
              <a:buSzPts val="2400"/>
              <a:buChar char="●"/>
            </a:pPr>
            <a:r>
              <a:rPr lang="en" sz="2400"/>
              <a:t>Looking Forward</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Background: Harm Reduction in Med Ed</a:t>
            </a:r>
            <a:endParaRPr/>
          </a:p>
        </p:txBody>
      </p:sp>
      <p:sp>
        <p:nvSpPr>
          <p:cNvPr id="83" name="Google Shape;83;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Harm reduction is a core component of caring for people who use drugs</a:t>
            </a:r>
            <a:endParaRPr sz="2400"/>
          </a:p>
          <a:p>
            <a:pPr marL="457200" lvl="0" indent="-381000" algn="l" rtl="0">
              <a:spcBef>
                <a:spcPts val="0"/>
              </a:spcBef>
              <a:spcAft>
                <a:spcPts val="0"/>
              </a:spcAft>
              <a:buSzPts val="2400"/>
              <a:buChar char="●"/>
            </a:pPr>
            <a:r>
              <a:rPr lang="en" sz="2400"/>
              <a:t>Knowledge gap among physicians regarding harm reduction</a:t>
            </a:r>
            <a:endParaRPr sz="2400"/>
          </a:p>
          <a:p>
            <a:pPr marL="457200" lvl="0" indent="-381000" algn="l" rtl="0">
              <a:spcBef>
                <a:spcPts val="0"/>
              </a:spcBef>
              <a:spcAft>
                <a:spcPts val="0"/>
              </a:spcAft>
              <a:buSzPts val="2400"/>
              <a:buChar char="●"/>
            </a:pPr>
            <a:r>
              <a:rPr lang="en" sz="2400"/>
              <a:t>Limited exposure in undergraduate medical education</a:t>
            </a:r>
            <a:endParaRPr sz="2400"/>
          </a:p>
          <a:p>
            <a:pPr marL="457200" lvl="0" indent="-381000" algn="l" rtl="0">
              <a:spcBef>
                <a:spcPts val="0"/>
              </a:spcBef>
              <a:spcAft>
                <a:spcPts val="0"/>
              </a:spcAft>
              <a:buSzPts val="2400"/>
              <a:buChar char="●"/>
            </a:pPr>
            <a:r>
              <a:rPr lang="en" sz="2400"/>
              <a:t>Opportunity to integrate into Doctoring curriculum when covering substance use counseling</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Objectives in Curriculum Development</a:t>
            </a:r>
            <a:endParaRPr/>
          </a:p>
        </p:txBody>
      </p:sp>
      <p:sp>
        <p:nvSpPr>
          <p:cNvPr id="89" name="Google Shape;89;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Introduce harm reduction principles</a:t>
            </a:r>
            <a:endParaRPr sz="2400"/>
          </a:p>
          <a:p>
            <a:pPr marL="457200" lvl="0" indent="-381000" algn="l" rtl="0">
              <a:spcBef>
                <a:spcPts val="0"/>
              </a:spcBef>
              <a:spcAft>
                <a:spcPts val="0"/>
              </a:spcAft>
              <a:buSzPts val="2400"/>
              <a:buChar char="●"/>
            </a:pPr>
            <a:r>
              <a:rPr lang="en" sz="2400"/>
              <a:t>Integrate harm reduction into counseling framework</a:t>
            </a:r>
            <a:endParaRPr sz="2400"/>
          </a:p>
          <a:p>
            <a:pPr marL="457200" lvl="0" indent="-381000" algn="l" rtl="0">
              <a:spcBef>
                <a:spcPts val="0"/>
              </a:spcBef>
              <a:spcAft>
                <a:spcPts val="0"/>
              </a:spcAft>
              <a:buSzPts val="2400"/>
              <a:buChar char="●"/>
            </a:pPr>
            <a:r>
              <a:rPr lang="en" sz="2400"/>
              <a:t>Expand counseling guides beyond alcohol use disorder (AUD) and tobacco use disorder (TUD)</a:t>
            </a:r>
            <a:endParaRPr sz="2400"/>
          </a:p>
          <a:p>
            <a:pPr marL="457200" lvl="0" indent="-381000" algn="l" rtl="0">
              <a:spcBef>
                <a:spcPts val="0"/>
              </a:spcBef>
              <a:spcAft>
                <a:spcPts val="0"/>
              </a:spcAft>
              <a:buSzPts val="2400"/>
              <a:buChar char="●"/>
            </a:pPr>
            <a:r>
              <a:rPr lang="en" sz="2400"/>
              <a:t>Center people with lived experience (PWLE) and work closely with community partners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Centering Community Voices </a:t>
            </a:r>
            <a:endParaRPr/>
          </a:p>
        </p:txBody>
      </p:sp>
      <p:sp>
        <p:nvSpPr>
          <p:cNvPr id="95" name="Google Shape;95;p18"/>
          <p:cNvSpPr txBox="1">
            <a:spLocks noGrp="1"/>
          </p:cNvSpPr>
          <p:nvPr>
            <p:ph type="body" idx="1"/>
          </p:nvPr>
        </p:nvSpPr>
        <p:spPr>
          <a:xfrm>
            <a:off x="387900" y="1261224"/>
            <a:ext cx="8368200" cy="3078900"/>
          </a:xfrm>
          <a:prstGeom prst="rect">
            <a:avLst/>
          </a:prstGeom>
        </p:spPr>
        <p:txBody>
          <a:bodyPr spcFirstLastPara="1" wrap="square" lIns="91425" tIns="91425" rIns="91425" bIns="91425" anchor="t" anchorCtr="0">
            <a:normAutofit fontScale="92500" lnSpcReduction="10000"/>
          </a:bodyPr>
          <a:lstStyle/>
          <a:p>
            <a:pPr marL="457200" lvl="0" indent="-369570" algn="l" rtl="0">
              <a:spcBef>
                <a:spcPts val="0"/>
              </a:spcBef>
              <a:spcAft>
                <a:spcPts val="0"/>
              </a:spcAft>
              <a:buSzPct val="100000"/>
              <a:buChar char="●"/>
            </a:pPr>
            <a:r>
              <a:rPr lang="en" sz="2400"/>
              <a:t>Our current medicalized understanding of harm reduction is developed from an extensive history of community organizing in response to systems of oppression.</a:t>
            </a:r>
            <a:endParaRPr sz="2400"/>
          </a:p>
          <a:p>
            <a:pPr marL="457200" lvl="0" indent="0" algn="l" rtl="0">
              <a:spcBef>
                <a:spcPts val="1200"/>
              </a:spcBef>
              <a:spcAft>
                <a:spcPts val="0"/>
              </a:spcAft>
              <a:buNone/>
            </a:pPr>
            <a:endParaRPr sz="2400"/>
          </a:p>
          <a:p>
            <a:pPr marL="457200" lvl="0" indent="-369570" algn="l" rtl="0">
              <a:spcBef>
                <a:spcPts val="1200"/>
              </a:spcBef>
              <a:spcAft>
                <a:spcPts val="0"/>
              </a:spcAft>
              <a:buSzPct val="100000"/>
              <a:buChar char="●"/>
            </a:pPr>
            <a:r>
              <a:rPr lang="en" sz="2400"/>
              <a:t>Our goal is to learn from and center people who are already doing work in the harm reduction space in Providence, particularly BIPOC folks.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Community Organization Partners</a:t>
            </a:r>
            <a:endParaRPr/>
          </a:p>
        </p:txBody>
      </p:sp>
      <p:sp>
        <p:nvSpPr>
          <p:cNvPr id="101" name="Google Shape;101;p19"/>
          <p:cNvSpPr txBox="1"/>
          <p:nvPr/>
        </p:nvSpPr>
        <p:spPr>
          <a:xfrm>
            <a:off x="1380825" y="3926975"/>
            <a:ext cx="27429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dk1"/>
                </a:solidFill>
                <a:latin typeface="Roboto Slab"/>
                <a:ea typeface="Roboto Slab"/>
                <a:cs typeface="Roboto Slab"/>
                <a:sym typeface="Roboto Slab"/>
              </a:rPr>
              <a:t>Project Weber/Renew</a:t>
            </a:r>
            <a:endParaRPr sz="2500" b="1">
              <a:solidFill>
                <a:schemeClr val="dk1"/>
              </a:solidFill>
              <a:latin typeface="Roboto Slab"/>
              <a:ea typeface="Roboto Slab"/>
              <a:cs typeface="Roboto Slab"/>
              <a:sym typeface="Roboto Slab"/>
            </a:endParaRPr>
          </a:p>
        </p:txBody>
      </p:sp>
      <p:pic>
        <p:nvPicPr>
          <p:cNvPr id="102" name="Google Shape;102;p19"/>
          <p:cNvPicPr preferRelativeResize="0"/>
          <p:nvPr/>
        </p:nvPicPr>
        <p:blipFill>
          <a:blip r:embed="rId3">
            <a:alphaModFix/>
          </a:blip>
          <a:stretch>
            <a:fillRect/>
          </a:stretch>
        </p:blipFill>
        <p:spPr>
          <a:xfrm>
            <a:off x="146750" y="1194325"/>
            <a:ext cx="5872927" cy="2629626"/>
          </a:xfrm>
          <a:prstGeom prst="rect">
            <a:avLst/>
          </a:prstGeom>
          <a:noFill/>
          <a:ln>
            <a:noFill/>
          </a:ln>
        </p:spPr>
      </p:pic>
      <p:pic>
        <p:nvPicPr>
          <p:cNvPr id="103" name="Google Shape;103;p19"/>
          <p:cNvPicPr preferRelativeResize="0"/>
          <p:nvPr/>
        </p:nvPicPr>
        <p:blipFill>
          <a:blip r:embed="rId4">
            <a:alphaModFix/>
          </a:blip>
          <a:stretch>
            <a:fillRect/>
          </a:stretch>
        </p:blipFill>
        <p:spPr>
          <a:xfrm>
            <a:off x="5684326" y="1196086"/>
            <a:ext cx="3318646" cy="2629625"/>
          </a:xfrm>
          <a:prstGeom prst="rect">
            <a:avLst/>
          </a:prstGeom>
          <a:noFill/>
          <a:ln>
            <a:noFill/>
          </a:ln>
        </p:spPr>
      </p:pic>
      <p:pic>
        <p:nvPicPr>
          <p:cNvPr id="104" name="Google Shape;104;p19"/>
          <p:cNvPicPr preferRelativeResize="0"/>
          <p:nvPr/>
        </p:nvPicPr>
        <p:blipFill>
          <a:blip r:embed="rId5">
            <a:alphaModFix/>
          </a:blip>
          <a:stretch>
            <a:fillRect/>
          </a:stretch>
        </p:blipFill>
        <p:spPr>
          <a:xfrm>
            <a:off x="7846897" y="2924499"/>
            <a:ext cx="1156077" cy="901200"/>
          </a:xfrm>
          <a:prstGeom prst="rect">
            <a:avLst/>
          </a:prstGeom>
          <a:noFill/>
          <a:ln>
            <a:noFill/>
          </a:ln>
        </p:spPr>
      </p:pic>
      <p:sp>
        <p:nvSpPr>
          <p:cNvPr id="105" name="Google Shape;105;p19"/>
          <p:cNvSpPr txBox="1"/>
          <p:nvPr/>
        </p:nvSpPr>
        <p:spPr>
          <a:xfrm>
            <a:off x="5925400" y="3926975"/>
            <a:ext cx="1921500" cy="54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dk1"/>
                </a:solidFill>
                <a:latin typeface="Roboto Slab"/>
                <a:ea typeface="Roboto Slab"/>
                <a:cs typeface="Roboto Slab"/>
                <a:sym typeface="Roboto Slab"/>
              </a:rPr>
              <a:t>House of Hope</a:t>
            </a:r>
            <a:endParaRPr sz="2500" b="1">
              <a:solidFill>
                <a:schemeClr val="dk1"/>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Harm Reduction Curriculum</a:t>
            </a:r>
            <a:endParaRPr/>
          </a:p>
        </p:txBody>
      </p:sp>
      <p:sp>
        <p:nvSpPr>
          <p:cNvPr id="111" name="Google Shape;111;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Administered March 2023 and 2024</a:t>
            </a:r>
            <a:endParaRPr sz="2400"/>
          </a:p>
          <a:p>
            <a:pPr marL="457200" lvl="0" indent="-381000" algn="l" rtl="0">
              <a:spcBef>
                <a:spcPts val="0"/>
              </a:spcBef>
              <a:spcAft>
                <a:spcPts val="0"/>
              </a:spcAft>
              <a:buSzPts val="2400"/>
              <a:buChar char="●"/>
            </a:pPr>
            <a:r>
              <a:rPr lang="en" sz="2400"/>
              <a:t>Pre-session materials </a:t>
            </a:r>
            <a:endParaRPr sz="2400"/>
          </a:p>
          <a:p>
            <a:pPr marL="457200" lvl="0" indent="-381000" algn="l" rtl="0">
              <a:spcBef>
                <a:spcPts val="0"/>
              </a:spcBef>
              <a:spcAft>
                <a:spcPts val="0"/>
              </a:spcAft>
              <a:buSzPts val="2400"/>
              <a:buChar char="●"/>
            </a:pPr>
            <a:r>
              <a:rPr lang="en" sz="2400"/>
              <a:t>3-hour class session:</a:t>
            </a:r>
            <a:endParaRPr sz="2400"/>
          </a:p>
          <a:p>
            <a:pPr marL="914400" lvl="1" indent="-381000" algn="l" rtl="0">
              <a:spcBef>
                <a:spcPts val="0"/>
              </a:spcBef>
              <a:spcAft>
                <a:spcPts val="0"/>
              </a:spcAft>
              <a:buSzPts val="2400"/>
              <a:buChar char="○"/>
            </a:pPr>
            <a:r>
              <a:rPr lang="en" sz="2400"/>
              <a:t>Panel with harm reduction specialists</a:t>
            </a:r>
            <a:endParaRPr sz="2400"/>
          </a:p>
          <a:p>
            <a:pPr marL="914400" lvl="1" indent="-381000" algn="l" rtl="0">
              <a:spcBef>
                <a:spcPts val="0"/>
              </a:spcBef>
              <a:spcAft>
                <a:spcPts val="0"/>
              </a:spcAft>
              <a:buSzPts val="2400"/>
              <a:buChar char="○"/>
            </a:pPr>
            <a:r>
              <a:rPr lang="en" sz="2400"/>
              <a:t>Small group practice cases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Pre-session Materials</a:t>
            </a:r>
            <a:endParaRPr/>
          </a:p>
        </p:txBody>
      </p:sp>
      <p:sp>
        <p:nvSpPr>
          <p:cNvPr id="117" name="Google Shape;117;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Harm Reduction Practices Guide</a:t>
            </a:r>
            <a:endParaRPr sz="2400"/>
          </a:p>
          <a:p>
            <a:pPr marL="457200" lvl="0" indent="-381000" algn="l" rtl="0">
              <a:spcBef>
                <a:spcPts val="0"/>
              </a:spcBef>
              <a:spcAft>
                <a:spcPts val="0"/>
              </a:spcAft>
              <a:buSzPts val="2400"/>
              <a:buChar char="●"/>
            </a:pPr>
            <a:r>
              <a:rPr lang="en" sz="2400"/>
              <a:t>Substance Use Counseling Guide</a:t>
            </a:r>
            <a:endParaRPr sz="2400"/>
          </a:p>
          <a:p>
            <a:pPr marL="457200" lvl="0" indent="-381000" algn="l" rtl="0">
              <a:spcBef>
                <a:spcPts val="0"/>
              </a:spcBef>
              <a:spcAft>
                <a:spcPts val="0"/>
              </a:spcAft>
              <a:buSzPts val="2400"/>
              <a:buChar char="●"/>
            </a:pPr>
            <a:r>
              <a:rPr lang="en" sz="2400"/>
              <a:t>Reading about local harm reduction practices</a:t>
            </a:r>
            <a:endParaRPr sz="24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785</Words>
  <Application>Microsoft Macintosh PowerPoint</Application>
  <PresentationFormat>On-screen Show (16:9)</PresentationFormat>
  <Paragraphs>81</Paragraphs>
  <Slides>19</Slides>
  <Notes>19</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Oswald</vt:lpstr>
      <vt:lpstr>Roboto</vt:lpstr>
      <vt:lpstr>Roboto Slab</vt:lpstr>
      <vt:lpstr>Arial</vt:lpstr>
      <vt:lpstr>Marina</vt:lpstr>
      <vt:lpstr>Centering a Harm Reduction Framework for Substance Use Disorder Counseling in Medical Student Education:  A Pilot Curriculum </vt:lpstr>
      <vt:lpstr>Disclosures</vt:lpstr>
      <vt:lpstr>Outline</vt:lpstr>
      <vt:lpstr>Background: Harm Reduction in Med Ed</vt:lpstr>
      <vt:lpstr>Objectives in Curriculum Development</vt:lpstr>
      <vt:lpstr>Centering Community Voices </vt:lpstr>
      <vt:lpstr>Community Organization Partners</vt:lpstr>
      <vt:lpstr>Harm Reduction Curriculum</vt:lpstr>
      <vt:lpstr>Pre-session Materials</vt:lpstr>
      <vt:lpstr>PowerPoint Presentation</vt:lpstr>
      <vt:lpstr>PowerPoint Presentation</vt:lpstr>
      <vt:lpstr>PowerPoint Presentation</vt:lpstr>
      <vt:lpstr>Panel with Harm Reduction Experts</vt:lpstr>
      <vt:lpstr>Small Group Practice Cases</vt:lpstr>
      <vt:lpstr>Survey Methods</vt:lpstr>
      <vt:lpstr>Outcomes </vt:lpstr>
      <vt:lpstr>Outcomes </vt:lpstr>
      <vt:lpstr>Conclusions and Looking Ahead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Malfa, Ana</cp:lastModifiedBy>
  <cp:revision>1</cp:revision>
  <dcterms:modified xsi:type="dcterms:W3CDTF">2024-11-14T02:09:02Z</dcterms:modified>
</cp:coreProperties>
</file>