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30"/>
  </p:notesMasterIdLst>
  <p:sldIdLst>
    <p:sldId id="256" r:id="rId4"/>
    <p:sldId id="278" r:id="rId5"/>
    <p:sldId id="257" r:id="rId6"/>
    <p:sldId id="260" r:id="rId7"/>
    <p:sldId id="258" r:id="rId8"/>
    <p:sldId id="259" r:id="rId9"/>
    <p:sldId id="261" r:id="rId10"/>
    <p:sldId id="280" r:id="rId11"/>
    <p:sldId id="264" r:id="rId12"/>
    <p:sldId id="286" r:id="rId13"/>
    <p:sldId id="279" r:id="rId14"/>
    <p:sldId id="282" r:id="rId15"/>
    <p:sldId id="267" r:id="rId16"/>
    <p:sldId id="284" r:id="rId17"/>
    <p:sldId id="269" r:id="rId18"/>
    <p:sldId id="285" r:id="rId19"/>
    <p:sldId id="270" r:id="rId20"/>
    <p:sldId id="275" r:id="rId21"/>
    <p:sldId id="288" r:id="rId22"/>
    <p:sldId id="287" r:id="rId23"/>
    <p:sldId id="272" r:id="rId24"/>
    <p:sldId id="276" r:id="rId25"/>
    <p:sldId id="277" r:id="rId26"/>
    <p:sldId id="273" r:id="rId27"/>
    <p:sldId id="263"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87273" autoAdjust="0"/>
  </p:normalViewPr>
  <p:slideViewPr>
    <p:cSldViewPr snapToGrid="0">
      <p:cViewPr>
        <p:scale>
          <a:sx n="70" d="100"/>
          <a:sy n="70" d="100"/>
        </p:scale>
        <p:origin x="24" y="1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hyperlink" Target="mailto:prewittk@ohsu.edu" TargetMode="Externa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svg"/><Relationship Id="rId5" Type="http://schemas.openxmlformats.org/officeDocument/2006/relationships/hyperlink" Target="mailto:prewittk@ohsu.edu" TargetMode="External"/><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1A73D-6E66-4241-96CD-F49A0FEF13C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481BF4AC-EA75-417D-80AD-BB4B91870DF4}">
      <dgm:prSet custT="1"/>
      <dgm:spPr/>
      <dgm:t>
        <a:bodyPr/>
        <a:lstStyle/>
        <a:p>
          <a:r>
            <a:rPr lang="en-US" sz="2400" b="1" dirty="0"/>
            <a:t>Contact</a:t>
          </a:r>
          <a:endParaRPr lang="en-US" sz="2400" dirty="0"/>
        </a:p>
      </dgm:t>
    </dgm:pt>
    <dgm:pt modelId="{737627F6-9508-454A-8977-AA62B945853F}" type="parTrans" cxnId="{C800BC71-67A2-4303-BBD2-B1D2AD8F9FC2}">
      <dgm:prSet/>
      <dgm:spPr/>
      <dgm:t>
        <a:bodyPr/>
        <a:lstStyle/>
        <a:p>
          <a:endParaRPr lang="en-US" sz="1800"/>
        </a:p>
      </dgm:t>
    </dgm:pt>
    <dgm:pt modelId="{04123677-0CB7-4E63-AB36-D31560636D44}" type="sibTrans" cxnId="{C800BC71-67A2-4303-BBD2-B1D2AD8F9FC2}">
      <dgm:prSet/>
      <dgm:spPr/>
      <dgm:t>
        <a:bodyPr/>
        <a:lstStyle/>
        <a:p>
          <a:endParaRPr lang="en-US" sz="1800"/>
        </a:p>
      </dgm:t>
    </dgm:pt>
    <dgm:pt modelId="{3D13BCE3-AADF-4E73-8D6C-5B2A6E278B7A}">
      <dgm:prSet custT="1"/>
      <dgm:spPr/>
      <dgm:t>
        <a:bodyPr/>
        <a:lstStyle/>
        <a:p>
          <a:r>
            <a:rPr lang="en-US" sz="1800" dirty="0">
              <a:solidFill>
                <a:schemeClr val="tx1"/>
              </a:solidFill>
            </a:rPr>
            <a:t>Kristin Prewitt </a:t>
          </a:r>
          <a:r>
            <a:rPr lang="en-US" sz="18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prewittk@ohsu.edu</a:t>
          </a:r>
          <a:endParaRPr lang="en-US" sz="1800" dirty="0">
            <a:solidFill>
              <a:schemeClr val="tx1"/>
            </a:solidFill>
          </a:endParaRPr>
        </a:p>
      </dgm:t>
    </dgm:pt>
    <dgm:pt modelId="{2E7FBF1C-EE40-411B-BFA9-2D0AE3439D8E}" type="parTrans" cxnId="{A4C63D7A-6B49-4DB7-829F-1743AA952134}">
      <dgm:prSet/>
      <dgm:spPr/>
      <dgm:t>
        <a:bodyPr/>
        <a:lstStyle/>
        <a:p>
          <a:endParaRPr lang="en-US" sz="1800"/>
        </a:p>
      </dgm:t>
    </dgm:pt>
    <dgm:pt modelId="{74EC41DD-4988-46FC-80F3-5C72A28A8972}" type="sibTrans" cxnId="{A4C63D7A-6B49-4DB7-829F-1743AA952134}">
      <dgm:prSet/>
      <dgm:spPr/>
      <dgm:t>
        <a:bodyPr/>
        <a:lstStyle/>
        <a:p>
          <a:endParaRPr lang="en-US" sz="1800"/>
        </a:p>
      </dgm:t>
    </dgm:pt>
    <dgm:pt modelId="{67684B40-8F5C-46D1-9E1A-EF6F497D995F}">
      <dgm:prSet custT="1"/>
      <dgm:spPr/>
      <dgm:t>
        <a:bodyPr/>
        <a:lstStyle/>
        <a:p>
          <a:r>
            <a:rPr lang="en-US" sz="1800"/>
            <a:t>Megan Fuerst </a:t>
          </a:r>
          <a:r>
            <a:rPr lang="en-US" sz="1800" u="sng"/>
            <a:t>fuerstm@ohsu.edu</a:t>
          </a:r>
          <a:endParaRPr lang="en-US" sz="1800"/>
        </a:p>
      </dgm:t>
    </dgm:pt>
    <dgm:pt modelId="{7A2F1393-17FF-4FD6-AB83-AE4CBC3AAC3B}" type="parTrans" cxnId="{16ABABCF-1D55-4BBB-84BB-A7801494B0BD}">
      <dgm:prSet/>
      <dgm:spPr/>
      <dgm:t>
        <a:bodyPr/>
        <a:lstStyle/>
        <a:p>
          <a:endParaRPr lang="en-US" sz="1800"/>
        </a:p>
      </dgm:t>
    </dgm:pt>
    <dgm:pt modelId="{CEC1267B-81AD-4D9F-97A5-0B4C35A5E83E}" type="sibTrans" cxnId="{16ABABCF-1D55-4BBB-84BB-A7801494B0BD}">
      <dgm:prSet/>
      <dgm:spPr/>
      <dgm:t>
        <a:bodyPr/>
        <a:lstStyle/>
        <a:p>
          <a:endParaRPr lang="en-US" sz="1800"/>
        </a:p>
      </dgm:t>
    </dgm:pt>
    <dgm:pt modelId="{8CD36651-527A-425F-A2A3-156986572CE3}" type="pres">
      <dgm:prSet presAssocID="{A8A1A73D-6E66-4241-96CD-F49A0FEF13C3}" presName="root" presStyleCnt="0">
        <dgm:presLayoutVars>
          <dgm:dir/>
          <dgm:resizeHandles val="exact"/>
        </dgm:presLayoutVars>
      </dgm:prSet>
      <dgm:spPr/>
    </dgm:pt>
    <dgm:pt modelId="{F404489E-49FB-4727-9025-14D2E0C7DF95}" type="pres">
      <dgm:prSet presAssocID="{481BF4AC-EA75-417D-80AD-BB4B91870DF4}" presName="compNode" presStyleCnt="0"/>
      <dgm:spPr/>
    </dgm:pt>
    <dgm:pt modelId="{0AD78001-C2F0-49D2-B7FB-F35DC127136F}" type="pres">
      <dgm:prSet presAssocID="{481BF4AC-EA75-417D-80AD-BB4B91870DF4}"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nk"/>
        </a:ext>
      </dgm:extLst>
    </dgm:pt>
    <dgm:pt modelId="{C1326D75-4340-4E5D-A789-D5973DFCFD60}" type="pres">
      <dgm:prSet presAssocID="{481BF4AC-EA75-417D-80AD-BB4B91870DF4}" presName="spaceRect" presStyleCnt="0"/>
      <dgm:spPr/>
    </dgm:pt>
    <dgm:pt modelId="{A55B6B60-0DEB-46EB-AB99-389D5B8F0840}" type="pres">
      <dgm:prSet presAssocID="{481BF4AC-EA75-417D-80AD-BB4B91870DF4}" presName="textRect" presStyleLbl="revTx" presStyleIdx="0" presStyleCnt="3" custLinFactNeighborX="244" custLinFactNeighborY="12321">
        <dgm:presLayoutVars>
          <dgm:chMax val="1"/>
          <dgm:chPref val="1"/>
        </dgm:presLayoutVars>
      </dgm:prSet>
      <dgm:spPr/>
    </dgm:pt>
    <dgm:pt modelId="{35AC060C-A373-41E5-A010-0E867FB2790C}" type="pres">
      <dgm:prSet presAssocID="{04123677-0CB7-4E63-AB36-D31560636D44}" presName="sibTrans" presStyleCnt="0"/>
      <dgm:spPr/>
    </dgm:pt>
    <dgm:pt modelId="{A7EFE2BB-E969-47E6-9F38-DA3CCF733CF1}" type="pres">
      <dgm:prSet presAssocID="{3D13BCE3-AADF-4E73-8D6C-5B2A6E278B7A}" presName="compNode" presStyleCnt="0"/>
      <dgm:spPr/>
    </dgm:pt>
    <dgm:pt modelId="{B6FBC246-6553-4E39-8FAC-82E330FAE353}" type="pres">
      <dgm:prSet presAssocID="{3D13BCE3-AADF-4E73-8D6C-5B2A6E278B7A}" presName="iconRect" presStyleLbl="node1" presStyleIdx="1" presStyleCnt="3" custLinFactNeighborX="-4173" custLinFactNeighborY="4282"/>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439AA580-4DDE-4BC1-95D5-7DA4B4DF89B6}" type="pres">
      <dgm:prSet presAssocID="{3D13BCE3-AADF-4E73-8D6C-5B2A6E278B7A}" presName="spaceRect" presStyleCnt="0"/>
      <dgm:spPr/>
    </dgm:pt>
    <dgm:pt modelId="{DAEB05C8-39A5-4CAC-AB83-02BADC7100FD}" type="pres">
      <dgm:prSet presAssocID="{3D13BCE3-AADF-4E73-8D6C-5B2A6E278B7A}" presName="textRect" presStyleLbl="revTx" presStyleIdx="1" presStyleCnt="3">
        <dgm:presLayoutVars>
          <dgm:chMax val="1"/>
          <dgm:chPref val="1"/>
        </dgm:presLayoutVars>
      </dgm:prSet>
      <dgm:spPr/>
    </dgm:pt>
    <dgm:pt modelId="{F920AC33-FC9F-4C54-ADCD-ADB4F91EDA29}" type="pres">
      <dgm:prSet presAssocID="{74EC41DD-4988-46FC-80F3-5C72A28A8972}" presName="sibTrans" presStyleCnt="0"/>
      <dgm:spPr/>
    </dgm:pt>
    <dgm:pt modelId="{CCF8C44F-7105-46C8-BF29-70F301C0E635}" type="pres">
      <dgm:prSet presAssocID="{67684B40-8F5C-46D1-9E1A-EF6F497D995F}" presName="compNode" presStyleCnt="0"/>
      <dgm:spPr/>
    </dgm:pt>
    <dgm:pt modelId="{B44D47A3-FE9C-4440-AF7E-211FF79A4ADE}" type="pres">
      <dgm:prSet presAssocID="{67684B40-8F5C-46D1-9E1A-EF6F497D995F}"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1835F8F6-A815-42F9-B303-433070C8E1CB}" type="pres">
      <dgm:prSet presAssocID="{67684B40-8F5C-46D1-9E1A-EF6F497D995F}" presName="spaceRect" presStyleCnt="0"/>
      <dgm:spPr/>
    </dgm:pt>
    <dgm:pt modelId="{1A57651D-B3D7-4E1E-AB3D-1C7FBE226516}" type="pres">
      <dgm:prSet presAssocID="{67684B40-8F5C-46D1-9E1A-EF6F497D995F}" presName="textRect" presStyleLbl="revTx" presStyleIdx="2" presStyleCnt="3">
        <dgm:presLayoutVars>
          <dgm:chMax val="1"/>
          <dgm:chPref val="1"/>
        </dgm:presLayoutVars>
      </dgm:prSet>
      <dgm:spPr/>
    </dgm:pt>
  </dgm:ptLst>
  <dgm:cxnLst>
    <dgm:cxn modelId="{D5BB5925-0F58-4FD8-B73B-3B4D4A592E2F}" type="presOf" srcId="{3D13BCE3-AADF-4E73-8D6C-5B2A6E278B7A}" destId="{DAEB05C8-39A5-4CAC-AB83-02BADC7100FD}" srcOrd="0" destOrd="0" presId="urn:microsoft.com/office/officeart/2018/2/layout/IconLabelList"/>
    <dgm:cxn modelId="{9895396A-DE32-43E3-9FAC-B7627AD8F6C8}" type="presOf" srcId="{67684B40-8F5C-46D1-9E1A-EF6F497D995F}" destId="{1A57651D-B3D7-4E1E-AB3D-1C7FBE226516}" srcOrd="0" destOrd="0" presId="urn:microsoft.com/office/officeart/2018/2/layout/IconLabelList"/>
    <dgm:cxn modelId="{C800BC71-67A2-4303-BBD2-B1D2AD8F9FC2}" srcId="{A8A1A73D-6E66-4241-96CD-F49A0FEF13C3}" destId="{481BF4AC-EA75-417D-80AD-BB4B91870DF4}" srcOrd="0" destOrd="0" parTransId="{737627F6-9508-454A-8977-AA62B945853F}" sibTransId="{04123677-0CB7-4E63-AB36-D31560636D44}"/>
    <dgm:cxn modelId="{A4C63D7A-6B49-4DB7-829F-1743AA952134}" srcId="{A8A1A73D-6E66-4241-96CD-F49A0FEF13C3}" destId="{3D13BCE3-AADF-4E73-8D6C-5B2A6E278B7A}" srcOrd="1" destOrd="0" parTransId="{2E7FBF1C-EE40-411B-BFA9-2D0AE3439D8E}" sibTransId="{74EC41DD-4988-46FC-80F3-5C72A28A8972}"/>
    <dgm:cxn modelId="{6D1DB57A-4F33-49B1-95EF-AF316DA06683}" type="presOf" srcId="{A8A1A73D-6E66-4241-96CD-F49A0FEF13C3}" destId="{8CD36651-527A-425F-A2A3-156986572CE3}" srcOrd="0" destOrd="0" presId="urn:microsoft.com/office/officeart/2018/2/layout/IconLabelList"/>
    <dgm:cxn modelId="{A95B5797-D8AA-46E1-BDEC-AD5ACEBB517C}" type="presOf" srcId="{481BF4AC-EA75-417D-80AD-BB4B91870DF4}" destId="{A55B6B60-0DEB-46EB-AB99-389D5B8F0840}" srcOrd="0" destOrd="0" presId="urn:microsoft.com/office/officeart/2018/2/layout/IconLabelList"/>
    <dgm:cxn modelId="{16ABABCF-1D55-4BBB-84BB-A7801494B0BD}" srcId="{A8A1A73D-6E66-4241-96CD-F49A0FEF13C3}" destId="{67684B40-8F5C-46D1-9E1A-EF6F497D995F}" srcOrd="2" destOrd="0" parTransId="{7A2F1393-17FF-4FD6-AB83-AE4CBC3AAC3B}" sibTransId="{CEC1267B-81AD-4D9F-97A5-0B4C35A5E83E}"/>
    <dgm:cxn modelId="{5B914104-02E6-46F7-B0B0-36EA5CF01D3B}" type="presParOf" srcId="{8CD36651-527A-425F-A2A3-156986572CE3}" destId="{F404489E-49FB-4727-9025-14D2E0C7DF95}" srcOrd="0" destOrd="0" presId="urn:microsoft.com/office/officeart/2018/2/layout/IconLabelList"/>
    <dgm:cxn modelId="{6FF32361-8145-4CCD-914B-F25C5B5B5CD5}" type="presParOf" srcId="{F404489E-49FB-4727-9025-14D2E0C7DF95}" destId="{0AD78001-C2F0-49D2-B7FB-F35DC127136F}" srcOrd="0" destOrd="0" presId="urn:microsoft.com/office/officeart/2018/2/layout/IconLabelList"/>
    <dgm:cxn modelId="{1DFC97ED-45C8-442E-A294-A3C574625DE3}" type="presParOf" srcId="{F404489E-49FB-4727-9025-14D2E0C7DF95}" destId="{C1326D75-4340-4E5D-A789-D5973DFCFD60}" srcOrd="1" destOrd="0" presId="urn:microsoft.com/office/officeart/2018/2/layout/IconLabelList"/>
    <dgm:cxn modelId="{0C62C4BA-5516-4139-8738-26902BEEACF4}" type="presParOf" srcId="{F404489E-49FB-4727-9025-14D2E0C7DF95}" destId="{A55B6B60-0DEB-46EB-AB99-389D5B8F0840}" srcOrd="2" destOrd="0" presId="urn:microsoft.com/office/officeart/2018/2/layout/IconLabelList"/>
    <dgm:cxn modelId="{8871F85D-9329-4D50-8F3B-F9911373388D}" type="presParOf" srcId="{8CD36651-527A-425F-A2A3-156986572CE3}" destId="{35AC060C-A373-41E5-A010-0E867FB2790C}" srcOrd="1" destOrd="0" presId="urn:microsoft.com/office/officeart/2018/2/layout/IconLabelList"/>
    <dgm:cxn modelId="{B6A656F4-5741-4920-A98E-22256B26A31B}" type="presParOf" srcId="{8CD36651-527A-425F-A2A3-156986572CE3}" destId="{A7EFE2BB-E969-47E6-9F38-DA3CCF733CF1}" srcOrd="2" destOrd="0" presId="urn:microsoft.com/office/officeart/2018/2/layout/IconLabelList"/>
    <dgm:cxn modelId="{D6C12D6E-BDF5-46C5-B180-4FF17DB3EEB2}" type="presParOf" srcId="{A7EFE2BB-E969-47E6-9F38-DA3CCF733CF1}" destId="{B6FBC246-6553-4E39-8FAC-82E330FAE353}" srcOrd="0" destOrd="0" presId="urn:microsoft.com/office/officeart/2018/2/layout/IconLabelList"/>
    <dgm:cxn modelId="{B66B2D45-431F-4BBD-B12C-4CD3CBA56B09}" type="presParOf" srcId="{A7EFE2BB-E969-47E6-9F38-DA3CCF733CF1}" destId="{439AA580-4DDE-4BC1-95D5-7DA4B4DF89B6}" srcOrd="1" destOrd="0" presId="urn:microsoft.com/office/officeart/2018/2/layout/IconLabelList"/>
    <dgm:cxn modelId="{5289912B-1A6E-47D7-8DB7-D41E61FCCDF2}" type="presParOf" srcId="{A7EFE2BB-E969-47E6-9F38-DA3CCF733CF1}" destId="{DAEB05C8-39A5-4CAC-AB83-02BADC7100FD}" srcOrd="2" destOrd="0" presId="urn:microsoft.com/office/officeart/2018/2/layout/IconLabelList"/>
    <dgm:cxn modelId="{930B3E28-E756-4FDC-B72E-5FB6C2CA5D24}" type="presParOf" srcId="{8CD36651-527A-425F-A2A3-156986572CE3}" destId="{F920AC33-FC9F-4C54-ADCD-ADB4F91EDA29}" srcOrd="3" destOrd="0" presId="urn:microsoft.com/office/officeart/2018/2/layout/IconLabelList"/>
    <dgm:cxn modelId="{279DFDAB-163F-479F-B470-04260B45A559}" type="presParOf" srcId="{8CD36651-527A-425F-A2A3-156986572CE3}" destId="{CCF8C44F-7105-46C8-BF29-70F301C0E635}" srcOrd="4" destOrd="0" presId="urn:microsoft.com/office/officeart/2018/2/layout/IconLabelList"/>
    <dgm:cxn modelId="{0C5BE3D5-9B4C-49D8-B983-EEE06766D608}" type="presParOf" srcId="{CCF8C44F-7105-46C8-BF29-70F301C0E635}" destId="{B44D47A3-FE9C-4440-AF7E-211FF79A4ADE}" srcOrd="0" destOrd="0" presId="urn:microsoft.com/office/officeart/2018/2/layout/IconLabelList"/>
    <dgm:cxn modelId="{8C334FBD-7D53-4EDA-B0D1-4D393F9ACE0A}" type="presParOf" srcId="{CCF8C44F-7105-46C8-BF29-70F301C0E635}" destId="{1835F8F6-A815-42F9-B303-433070C8E1CB}" srcOrd="1" destOrd="0" presId="urn:microsoft.com/office/officeart/2018/2/layout/IconLabelList"/>
    <dgm:cxn modelId="{B68BA948-D264-422B-9614-2A490CD5A816}" type="presParOf" srcId="{CCF8C44F-7105-46C8-BF29-70F301C0E635}" destId="{1A57651D-B3D7-4E1E-AB3D-1C7FBE2265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78001-C2F0-49D2-B7FB-F35DC127136F}">
      <dsp:nvSpPr>
        <dsp:cNvPr id="0" name=""/>
        <dsp:cNvSpPr/>
      </dsp:nvSpPr>
      <dsp:spPr>
        <a:xfrm>
          <a:off x="973234" y="519306"/>
          <a:ext cx="1258828" cy="1258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B6B60-0DEB-46EB-AB99-389D5B8F0840}">
      <dsp:nvSpPr>
        <dsp:cNvPr id="0" name=""/>
        <dsp:cNvSpPr/>
      </dsp:nvSpPr>
      <dsp:spPr>
        <a:xfrm>
          <a:off x="210775" y="2216219"/>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Contact</a:t>
          </a:r>
          <a:endParaRPr lang="en-US" sz="2400" kern="1200" dirty="0"/>
        </a:p>
      </dsp:txBody>
      <dsp:txXfrm>
        <a:off x="210775" y="2216219"/>
        <a:ext cx="2797397" cy="720000"/>
      </dsp:txXfrm>
    </dsp:sp>
    <dsp:sp modelId="{B6FBC246-6553-4E39-8FAC-82E330FAE353}">
      <dsp:nvSpPr>
        <dsp:cNvPr id="0" name=""/>
        <dsp:cNvSpPr/>
      </dsp:nvSpPr>
      <dsp:spPr>
        <a:xfrm>
          <a:off x="4207645" y="573209"/>
          <a:ext cx="1258828" cy="12588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B05C8-39A5-4CAC-AB83-02BADC7100FD}">
      <dsp:nvSpPr>
        <dsp:cNvPr id="0" name=""/>
        <dsp:cNvSpPr/>
      </dsp:nvSpPr>
      <dsp:spPr>
        <a:xfrm>
          <a:off x="3490892"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Kristin Prewitt </a:t>
          </a:r>
          <a:r>
            <a:rPr lang="en-US" sz="1800"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prewittk@ohsu.edu</a:t>
          </a:r>
          <a:endParaRPr lang="en-US" sz="1800" kern="1200" dirty="0">
            <a:solidFill>
              <a:schemeClr val="tx1"/>
            </a:solidFill>
          </a:endParaRPr>
        </a:p>
      </dsp:txBody>
      <dsp:txXfrm>
        <a:off x="3490892" y="2127508"/>
        <a:ext cx="2797397" cy="720000"/>
      </dsp:txXfrm>
    </dsp:sp>
    <dsp:sp modelId="{B44D47A3-FE9C-4440-AF7E-211FF79A4ADE}">
      <dsp:nvSpPr>
        <dsp:cNvPr id="0" name=""/>
        <dsp:cNvSpPr/>
      </dsp:nvSpPr>
      <dsp:spPr>
        <a:xfrm>
          <a:off x="7547118" y="519306"/>
          <a:ext cx="1258828" cy="1258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57651D-B3D7-4E1E-AB3D-1C7FBE226516}">
      <dsp:nvSpPr>
        <dsp:cNvPr id="0" name=""/>
        <dsp:cNvSpPr/>
      </dsp:nvSpPr>
      <dsp:spPr>
        <a:xfrm>
          <a:off x="6777834" y="2127508"/>
          <a:ext cx="27973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Megan Fuerst </a:t>
          </a:r>
          <a:r>
            <a:rPr lang="en-US" sz="1800" u="sng" kern="1200"/>
            <a:t>fuerstm@ohsu.edu</a:t>
          </a:r>
          <a:endParaRPr lang="en-US" sz="1800" kern="1200"/>
        </a:p>
      </dsp:txBody>
      <dsp:txXfrm>
        <a:off x="6777834" y="2127508"/>
        <a:ext cx="279739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CD5-DE52-4477-96F3-ED9A4F42C3D5}" type="datetimeFigureOut">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58CB5-A0C9-46FA-B1E3-848B61B8F4F3}" type="slidenum">
              <a:t>‹#›</a:t>
            </a:fld>
            <a:endParaRPr lang="en-US"/>
          </a:p>
        </p:txBody>
      </p:sp>
    </p:spTree>
    <p:extLst>
      <p:ext uri="{BB962C8B-B14F-4D97-AF65-F5344CB8AC3E}">
        <p14:creationId xmlns:p14="http://schemas.microsoft.com/office/powerpoint/2010/main" val="282960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 </a:t>
            </a:r>
          </a:p>
        </p:txBody>
      </p:sp>
      <p:sp>
        <p:nvSpPr>
          <p:cNvPr id="4" name="Slide Number Placeholder 3"/>
          <p:cNvSpPr>
            <a:spLocks noGrp="1"/>
          </p:cNvSpPr>
          <p:nvPr>
            <p:ph type="sldNum" sz="quarter" idx="5"/>
          </p:nvPr>
        </p:nvSpPr>
        <p:spPr/>
        <p:txBody>
          <a:bodyPr/>
          <a:lstStyle/>
          <a:p>
            <a:fld id="{92C58CB5-A0C9-46FA-B1E3-848B61B8F4F3}" type="slidenum">
              <a:rPr lang="en-US" smtClean="0"/>
              <a:t>1</a:t>
            </a:fld>
            <a:endParaRPr lang="en-US"/>
          </a:p>
        </p:txBody>
      </p:sp>
    </p:spTree>
    <p:extLst>
      <p:ext uri="{BB962C8B-B14F-4D97-AF65-F5344CB8AC3E}">
        <p14:creationId xmlns:p14="http://schemas.microsoft.com/office/powerpoint/2010/main" val="423496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23A3-6274-461C-3DEF-B7F563FD3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0F782-EAE4-FA71-35D9-2D2A26FAA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5D96E-E800-1028-89B3-97C570F9C1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Megan </a:t>
            </a:r>
          </a:p>
          <a:p>
            <a:endParaRPr lang="en-US" dirty="0"/>
          </a:p>
          <a:p>
            <a:r>
              <a:rPr lang="en-US" dirty="0"/>
              <a:t>That difference DURING pregnancy but not during the key delayed PP periods when you would expect to see a change there was a significant increase in the proportion of individuals receiving any buprenorphine prescription </a:t>
            </a:r>
          </a:p>
        </p:txBody>
      </p:sp>
      <p:sp>
        <p:nvSpPr>
          <p:cNvPr id="4" name="Slide Number Placeholder 3">
            <a:extLst>
              <a:ext uri="{FF2B5EF4-FFF2-40B4-BE49-F238E27FC236}">
                <a16:creationId xmlns:a16="http://schemas.microsoft.com/office/drawing/2014/main" id="{D14948A9-512F-959A-844C-FF4C26FE016F}"/>
              </a:ext>
            </a:extLst>
          </p:cNvPr>
          <p:cNvSpPr>
            <a:spLocks noGrp="1"/>
          </p:cNvSpPr>
          <p:nvPr>
            <p:ph type="sldNum" sz="quarter" idx="5"/>
          </p:nvPr>
        </p:nvSpPr>
        <p:spPr/>
        <p:txBody>
          <a:bodyPr/>
          <a:lstStyle/>
          <a:p>
            <a:fld id="{92C58CB5-A0C9-46FA-B1E3-848B61B8F4F3}" type="slidenum">
              <a:rPr lang="en-US" smtClean="0"/>
              <a:t>10</a:t>
            </a:fld>
            <a:endParaRPr lang="en-US"/>
          </a:p>
        </p:txBody>
      </p:sp>
    </p:spTree>
    <p:extLst>
      <p:ext uri="{BB962C8B-B14F-4D97-AF65-F5344CB8AC3E}">
        <p14:creationId xmlns:p14="http://schemas.microsoft.com/office/powerpoint/2010/main" val="276313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Megan </a:t>
            </a:r>
          </a:p>
          <a:p>
            <a:endParaRPr lang="en-US" dirty="0"/>
          </a:p>
          <a:p>
            <a:r>
              <a:rPr lang="en-US" dirty="0"/>
              <a:t>This table shows the results of our interrupted time series analysis or ITS which is a form of longitudinal analysis looking at the impact of a policy over time also able to adjust for external factors</a:t>
            </a:r>
          </a:p>
        </p:txBody>
      </p:sp>
      <p:sp>
        <p:nvSpPr>
          <p:cNvPr id="4" name="Slide Number Placeholder 3"/>
          <p:cNvSpPr>
            <a:spLocks noGrp="1"/>
          </p:cNvSpPr>
          <p:nvPr>
            <p:ph type="sldNum" sz="quarter" idx="5"/>
          </p:nvPr>
        </p:nvSpPr>
        <p:spPr/>
        <p:txBody>
          <a:bodyPr/>
          <a:lstStyle/>
          <a:p>
            <a:fld id="{92C58CB5-A0C9-46FA-B1E3-848B61B8F4F3}" type="slidenum">
              <a:rPr lang="en-US" smtClean="0"/>
              <a:t>11</a:t>
            </a:fld>
            <a:endParaRPr lang="en-US"/>
          </a:p>
        </p:txBody>
      </p:sp>
    </p:spTree>
    <p:extLst>
      <p:ext uri="{BB962C8B-B14F-4D97-AF65-F5344CB8AC3E}">
        <p14:creationId xmlns:p14="http://schemas.microsoft.com/office/powerpoint/2010/main" val="108140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EDBD-A49B-F9F9-1574-B321B8D25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50411-2F22-B5A7-340A-7877EE71E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1DE68-78C4-4B5F-4D82-2072BE8ACA52}"/>
              </a:ext>
            </a:extLst>
          </p:cNvPr>
          <p:cNvSpPr>
            <a:spLocks noGrp="1"/>
          </p:cNvSpPr>
          <p:nvPr>
            <p:ph type="body" idx="1"/>
          </p:nvPr>
        </p:nvSpPr>
        <p:spPr/>
        <p:txBody>
          <a:bodyPr/>
          <a:lstStyle/>
          <a:p>
            <a:r>
              <a:rPr lang="en-US" dirty="0"/>
              <a:t>The ITS estimates looks at the proportion increase by month in the post-policy period – we can see a small rise during pregnancy and in the immediate postpartum period but the difference was overall nominal when thinking about clinical outcomes </a:t>
            </a:r>
          </a:p>
        </p:txBody>
      </p:sp>
      <p:sp>
        <p:nvSpPr>
          <p:cNvPr id="4" name="Slide Number Placeholder 3">
            <a:extLst>
              <a:ext uri="{FF2B5EF4-FFF2-40B4-BE49-F238E27FC236}">
                <a16:creationId xmlns:a16="http://schemas.microsoft.com/office/drawing/2014/main" id="{C408719B-72A6-F3A4-4B9E-A5064E493B72}"/>
              </a:ext>
            </a:extLst>
          </p:cNvPr>
          <p:cNvSpPr>
            <a:spLocks noGrp="1"/>
          </p:cNvSpPr>
          <p:nvPr>
            <p:ph type="sldNum" sz="quarter" idx="5"/>
          </p:nvPr>
        </p:nvSpPr>
        <p:spPr/>
        <p:txBody>
          <a:bodyPr/>
          <a:lstStyle/>
          <a:p>
            <a:fld id="{92C58CB5-A0C9-46FA-B1E3-848B61B8F4F3}" type="slidenum">
              <a:rPr lang="en-US" smtClean="0"/>
              <a:t>12</a:t>
            </a:fld>
            <a:endParaRPr lang="en-US"/>
          </a:p>
        </p:txBody>
      </p:sp>
    </p:spTree>
    <p:extLst>
      <p:ext uri="{BB962C8B-B14F-4D97-AF65-F5344CB8AC3E}">
        <p14:creationId xmlns:p14="http://schemas.microsoft.com/office/powerpoint/2010/main" val="413196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 </a:t>
            </a:r>
          </a:p>
          <a:p>
            <a:endParaRPr lang="en-US" dirty="0"/>
          </a:p>
          <a:p>
            <a:r>
              <a:rPr lang="en-US" dirty="0"/>
              <a:t>Here we’re only looking at those who received </a:t>
            </a:r>
            <a:r>
              <a:rPr lang="en-US" dirty="0" err="1"/>
              <a:t>bup</a:t>
            </a:r>
            <a:r>
              <a:rPr lang="en-US" dirty="0"/>
              <a:t> – so about half of the total study population </a:t>
            </a:r>
          </a:p>
          <a:p>
            <a:r>
              <a:rPr lang="en-US" dirty="0"/>
              <a:t>We considered those as having “adequate treatment” or being dispensed the amount of buprenorphine to cover at least 15 days per month </a:t>
            </a:r>
          </a:p>
        </p:txBody>
      </p:sp>
      <p:sp>
        <p:nvSpPr>
          <p:cNvPr id="4" name="Slide Number Placeholder 3"/>
          <p:cNvSpPr>
            <a:spLocks noGrp="1"/>
          </p:cNvSpPr>
          <p:nvPr>
            <p:ph type="sldNum" sz="quarter" idx="5"/>
          </p:nvPr>
        </p:nvSpPr>
        <p:spPr/>
        <p:txBody>
          <a:bodyPr/>
          <a:lstStyle/>
          <a:p>
            <a:fld id="{92C58CB5-A0C9-46FA-B1E3-848B61B8F4F3}" type="slidenum">
              <a:rPr lang="en-US" smtClean="0"/>
              <a:t>13</a:t>
            </a:fld>
            <a:endParaRPr lang="en-US"/>
          </a:p>
        </p:txBody>
      </p:sp>
    </p:spTree>
    <p:extLst>
      <p:ext uri="{BB962C8B-B14F-4D97-AF65-F5344CB8AC3E}">
        <p14:creationId xmlns:p14="http://schemas.microsoft.com/office/powerpoint/2010/main" val="193358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D4E3-3500-8C87-0858-1D4AAE918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041F3-2B48-E930-2EB1-D827CD4F4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44DF9-74BF-90E0-6B23-B491F91C37A4}"/>
              </a:ext>
            </a:extLst>
          </p:cNvPr>
          <p:cNvSpPr>
            <a:spLocks noGrp="1"/>
          </p:cNvSpPr>
          <p:nvPr>
            <p:ph type="body" idx="1"/>
          </p:nvPr>
        </p:nvSpPr>
        <p:spPr/>
        <p:txBody>
          <a:bodyPr/>
          <a:lstStyle/>
          <a:p>
            <a:r>
              <a:rPr lang="en-US" dirty="0"/>
              <a:t>Here, we did see a difference in the delayed PP period among individuals who received adequate buprenorphine prescriptions </a:t>
            </a:r>
          </a:p>
          <a:p>
            <a:endParaRPr lang="en-US" dirty="0"/>
          </a:p>
          <a:p>
            <a:r>
              <a:rPr lang="en-US" dirty="0"/>
              <a:t>What this shows is that even though the proportion of those receiving any treatment was low (around 10% for this time period as previously mentioned) – there is a subset of individuals who may have benefited from the PP Medicaid extension by being able to receive adequate coverage </a:t>
            </a:r>
          </a:p>
        </p:txBody>
      </p:sp>
      <p:sp>
        <p:nvSpPr>
          <p:cNvPr id="4" name="Slide Number Placeholder 3">
            <a:extLst>
              <a:ext uri="{FF2B5EF4-FFF2-40B4-BE49-F238E27FC236}">
                <a16:creationId xmlns:a16="http://schemas.microsoft.com/office/drawing/2014/main" id="{FA717A9C-A22C-F7C8-BE66-A0EED3062BA0}"/>
              </a:ext>
            </a:extLst>
          </p:cNvPr>
          <p:cNvSpPr>
            <a:spLocks noGrp="1"/>
          </p:cNvSpPr>
          <p:nvPr>
            <p:ph type="sldNum" sz="quarter" idx="5"/>
          </p:nvPr>
        </p:nvSpPr>
        <p:spPr/>
        <p:txBody>
          <a:bodyPr/>
          <a:lstStyle/>
          <a:p>
            <a:fld id="{92C58CB5-A0C9-46FA-B1E3-848B61B8F4F3}" type="slidenum">
              <a:rPr lang="en-US" smtClean="0"/>
              <a:t>14</a:t>
            </a:fld>
            <a:endParaRPr lang="en-US"/>
          </a:p>
        </p:txBody>
      </p:sp>
    </p:spTree>
    <p:extLst>
      <p:ext uri="{BB962C8B-B14F-4D97-AF65-F5344CB8AC3E}">
        <p14:creationId xmlns:p14="http://schemas.microsoft.com/office/powerpoint/2010/main" val="128686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 </a:t>
            </a:r>
          </a:p>
          <a:p>
            <a:endParaRPr lang="en-US" dirty="0"/>
          </a:p>
          <a:p>
            <a:r>
              <a:rPr lang="en-US" dirty="0"/>
              <a:t>In theory, PP Medicaid extension should make it easier for pregnant individuals to continue therapy into the PP period and beyond </a:t>
            </a:r>
          </a:p>
        </p:txBody>
      </p:sp>
      <p:sp>
        <p:nvSpPr>
          <p:cNvPr id="4" name="Slide Number Placeholder 3"/>
          <p:cNvSpPr>
            <a:spLocks noGrp="1"/>
          </p:cNvSpPr>
          <p:nvPr>
            <p:ph type="sldNum" sz="quarter" idx="5"/>
          </p:nvPr>
        </p:nvSpPr>
        <p:spPr/>
        <p:txBody>
          <a:bodyPr/>
          <a:lstStyle/>
          <a:p>
            <a:fld id="{92C58CB5-A0C9-46FA-B1E3-848B61B8F4F3}" type="slidenum">
              <a:rPr lang="en-US" smtClean="0"/>
              <a:t>15</a:t>
            </a:fld>
            <a:endParaRPr lang="en-US"/>
          </a:p>
        </p:txBody>
      </p:sp>
    </p:spTree>
    <p:extLst>
      <p:ext uri="{BB962C8B-B14F-4D97-AF65-F5344CB8AC3E}">
        <p14:creationId xmlns:p14="http://schemas.microsoft.com/office/powerpoint/2010/main" val="89013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However – continuation rates were very low in our population – at less than 3% for those who started </a:t>
            </a:r>
            <a:r>
              <a:rPr lang="en-US" dirty="0" err="1"/>
              <a:t>bup</a:t>
            </a:r>
            <a:r>
              <a:rPr lang="en-US" dirty="0"/>
              <a:t> during pregnancy and continued through the 1</a:t>
            </a:r>
            <a:r>
              <a:rPr lang="en-US" baseline="30000" dirty="0"/>
              <a:t>st</a:t>
            </a:r>
            <a:r>
              <a:rPr lang="en-US" dirty="0"/>
              <a:t> year PP </a:t>
            </a:r>
          </a:p>
        </p:txBody>
      </p:sp>
      <p:sp>
        <p:nvSpPr>
          <p:cNvPr id="4" name="Slide Number Placeholder 3"/>
          <p:cNvSpPr>
            <a:spLocks noGrp="1"/>
          </p:cNvSpPr>
          <p:nvPr>
            <p:ph type="sldNum" sz="quarter" idx="5"/>
          </p:nvPr>
        </p:nvSpPr>
        <p:spPr/>
        <p:txBody>
          <a:bodyPr/>
          <a:lstStyle/>
          <a:p>
            <a:fld id="{92C58CB5-A0C9-46FA-B1E3-848B61B8F4F3}" type="slidenum">
              <a:rPr lang="en-US" smtClean="0"/>
              <a:t>16</a:t>
            </a:fld>
            <a:endParaRPr lang="en-US"/>
          </a:p>
        </p:txBody>
      </p:sp>
    </p:spTree>
    <p:extLst>
      <p:ext uri="{BB962C8B-B14F-4D97-AF65-F5344CB8AC3E}">
        <p14:creationId xmlns:p14="http://schemas.microsoft.com/office/powerpoint/2010/main" val="213923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br>
              <a:rPr lang="en-US" dirty="0"/>
            </a:br>
            <a:r>
              <a:rPr lang="en-US" dirty="0"/>
              <a:t>The overdose related admissions doubled in the PP period – this is likely largely related to poor health access during the COVID-19 pandemic and increasing rates of SUD during this time frame</a:t>
            </a:r>
          </a:p>
          <a:p>
            <a:r>
              <a:rPr lang="en-US" dirty="0"/>
              <a:t>The majority of admissions were in the delayed PP period again showcasing the high vulnerability of this time </a:t>
            </a:r>
          </a:p>
        </p:txBody>
      </p:sp>
      <p:sp>
        <p:nvSpPr>
          <p:cNvPr id="4" name="Slide Number Placeholder 3"/>
          <p:cNvSpPr>
            <a:spLocks noGrp="1"/>
          </p:cNvSpPr>
          <p:nvPr>
            <p:ph type="sldNum" sz="quarter" idx="5"/>
          </p:nvPr>
        </p:nvSpPr>
        <p:spPr/>
        <p:txBody>
          <a:bodyPr/>
          <a:lstStyle/>
          <a:p>
            <a:fld id="{92C58CB5-A0C9-46FA-B1E3-848B61B8F4F3}" type="slidenum">
              <a:t>17</a:t>
            </a:fld>
            <a:endParaRPr lang="en-US"/>
          </a:p>
        </p:txBody>
      </p:sp>
    </p:spTree>
    <p:extLst>
      <p:ext uri="{BB962C8B-B14F-4D97-AF65-F5344CB8AC3E}">
        <p14:creationId xmlns:p14="http://schemas.microsoft.com/office/powerpoint/2010/main" val="41589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r>
              <a:rPr lang="en-US" dirty="0">
                <a:cs typeface="Calibri"/>
              </a:rPr>
              <a:t>Kristin</a:t>
            </a:r>
          </a:p>
          <a:p>
            <a:pPr marL="0" indent="0">
              <a:buFont typeface="Calibri"/>
              <a:buNone/>
            </a:pPr>
            <a:endParaRPr lang="en-US" dirty="0">
              <a:cs typeface="Calibri"/>
            </a:endParaRPr>
          </a:p>
          <a:p>
            <a:pPr marL="0" indent="0">
              <a:buFont typeface="Calibri"/>
              <a:buNone/>
            </a:pPr>
            <a:r>
              <a:rPr lang="en-US" dirty="0">
                <a:cs typeface="Calibri"/>
              </a:rPr>
              <a:t>Our study has several important limitations </a:t>
            </a:r>
          </a:p>
          <a:p>
            <a:pPr marL="0" indent="0">
              <a:buFont typeface="Calibri"/>
              <a:buNone/>
            </a:pPr>
            <a:endParaRPr lang="en-US" dirty="0">
              <a:cs typeface="Calibri"/>
            </a:endParaRPr>
          </a:p>
          <a:p>
            <a:pPr marL="285750" indent="-285750">
              <a:buFont typeface="Calibri"/>
              <a:buChar char="-"/>
            </a:pPr>
            <a:r>
              <a:rPr lang="en-US" dirty="0">
                <a:cs typeface="Calibri"/>
              </a:rPr>
              <a:t>However methadone not covered by Medicaid in 2019 and </a:t>
            </a:r>
            <a:r>
              <a:rPr lang="en-US" dirty="0" err="1">
                <a:cs typeface="Calibri"/>
              </a:rPr>
              <a:t>bup</a:t>
            </a:r>
            <a:r>
              <a:rPr lang="en-US" dirty="0">
                <a:cs typeface="Calibri"/>
              </a:rPr>
              <a:t> </a:t>
            </a:r>
            <a:r>
              <a:rPr lang="en-US" dirty="0" err="1">
                <a:cs typeface="Calibri"/>
              </a:rPr>
              <a:t>morecommon</a:t>
            </a:r>
            <a:r>
              <a:rPr lang="en-US" dirty="0">
                <a:cs typeface="Calibri"/>
              </a:rPr>
              <a:t> in pregnancy </a:t>
            </a:r>
          </a:p>
          <a:p>
            <a:pPr marL="285750" indent="-285750">
              <a:buFont typeface="Calibri"/>
              <a:buChar char="-"/>
            </a:pPr>
            <a:r>
              <a:rPr lang="en-US" dirty="0">
                <a:cs typeface="Calibri"/>
              </a:rPr>
              <a:t>Bigger issue is how LITTLE it is prescribed – people taking it is a whole other story </a:t>
            </a:r>
          </a:p>
        </p:txBody>
      </p:sp>
      <p:sp>
        <p:nvSpPr>
          <p:cNvPr id="4" name="Slide Number Placeholder 3"/>
          <p:cNvSpPr>
            <a:spLocks noGrp="1"/>
          </p:cNvSpPr>
          <p:nvPr>
            <p:ph type="sldNum" sz="quarter" idx="5"/>
          </p:nvPr>
        </p:nvSpPr>
        <p:spPr/>
        <p:txBody>
          <a:bodyPr/>
          <a:lstStyle/>
          <a:p>
            <a:fld id="{92C58CB5-A0C9-46FA-B1E3-848B61B8F4F3}" type="slidenum">
              <a:t>18</a:t>
            </a:fld>
            <a:endParaRPr lang="en-US"/>
          </a:p>
        </p:txBody>
      </p:sp>
    </p:spTree>
    <p:extLst>
      <p:ext uri="{BB962C8B-B14F-4D97-AF65-F5344CB8AC3E}">
        <p14:creationId xmlns:p14="http://schemas.microsoft.com/office/powerpoint/2010/main" val="79518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D4D86-B3D8-8624-B069-51A75245E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8B6B8-8343-4669-01AB-81A9AE061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6ED5A-D826-8BD9-EF89-F499CD9A37BF}"/>
              </a:ext>
            </a:extLst>
          </p:cNvPr>
          <p:cNvSpPr>
            <a:spLocks noGrp="1"/>
          </p:cNvSpPr>
          <p:nvPr>
            <p:ph type="body" idx="1"/>
          </p:nvPr>
        </p:nvSpPr>
        <p:spPr/>
        <p:txBody>
          <a:bodyPr/>
          <a:lstStyle/>
          <a:p>
            <a:pPr marL="0" indent="0">
              <a:buFont typeface="Calibri"/>
              <a:buNone/>
            </a:pPr>
            <a:r>
              <a:rPr lang="en-US" dirty="0">
                <a:cs typeface="Calibri"/>
              </a:rPr>
              <a:t>Kristin</a:t>
            </a:r>
          </a:p>
          <a:p>
            <a:pPr marL="0" indent="0">
              <a:buFont typeface="Calibri"/>
              <a:buNone/>
            </a:pPr>
            <a:endParaRPr lang="en-US" dirty="0">
              <a:cs typeface="Calibri"/>
            </a:endParaRPr>
          </a:p>
          <a:p>
            <a:pPr marL="0" indent="0">
              <a:buFont typeface="Calibri"/>
              <a:buNone/>
            </a:pPr>
            <a:r>
              <a:rPr lang="en-US" dirty="0">
                <a:cs typeface="Calibri"/>
              </a:rPr>
              <a:t>However methadone not covered by Medicaid in 2019 and </a:t>
            </a:r>
            <a:r>
              <a:rPr lang="en-US" dirty="0" err="1">
                <a:cs typeface="Calibri"/>
              </a:rPr>
              <a:t>bup</a:t>
            </a:r>
            <a:r>
              <a:rPr lang="en-US" dirty="0">
                <a:cs typeface="Calibri"/>
              </a:rPr>
              <a:t> </a:t>
            </a:r>
            <a:r>
              <a:rPr lang="en-US" dirty="0" err="1">
                <a:cs typeface="Calibri"/>
              </a:rPr>
              <a:t>morecommon</a:t>
            </a:r>
            <a:r>
              <a:rPr lang="en-US" dirty="0">
                <a:cs typeface="Calibri"/>
              </a:rPr>
              <a:t> in pregnancy </a:t>
            </a:r>
          </a:p>
          <a:p>
            <a:pPr marL="285750" indent="-285750">
              <a:buFont typeface="Calibri"/>
              <a:buChar char="-"/>
            </a:pPr>
            <a:r>
              <a:rPr lang="en-US" dirty="0">
                <a:cs typeface="Calibri"/>
              </a:rPr>
              <a:t>Bigger issue is how LITTLE it is prescribed – people taking it is a whole other story </a:t>
            </a:r>
          </a:p>
        </p:txBody>
      </p:sp>
      <p:sp>
        <p:nvSpPr>
          <p:cNvPr id="4" name="Slide Number Placeholder 3">
            <a:extLst>
              <a:ext uri="{FF2B5EF4-FFF2-40B4-BE49-F238E27FC236}">
                <a16:creationId xmlns:a16="http://schemas.microsoft.com/office/drawing/2014/main" id="{4DFC508C-9AF6-F38E-9C2A-CC0C516ECBD9}"/>
              </a:ext>
            </a:extLst>
          </p:cNvPr>
          <p:cNvSpPr>
            <a:spLocks noGrp="1"/>
          </p:cNvSpPr>
          <p:nvPr>
            <p:ph type="sldNum" sz="quarter" idx="5"/>
          </p:nvPr>
        </p:nvSpPr>
        <p:spPr/>
        <p:txBody>
          <a:bodyPr/>
          <a:lstStyle/>
          <a:p>
            <a:fld id="{92C58CB5-A0C9-46FA-B1E3-848B61B8F4F3}" type="slidenum">
              <a:t>19</a:t>
            </a:fld>
            <a:endParaRPr lang="en-US"/>
          </a:p>
        </p:txBody>
      </p:sp>
    </p:spTree>
    <p:extLst>
      <p:ext uri="{BB962C8B-B14F-4D97-AF65-F5344CB8AC3E}">
        <p14:creationId xmlns:p14="http://schemas.microsoft.com/office/powerpoint/2010/main" val="336534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Kristin </a:t>
            </a:r>
          </a:p>
          <a:p>
            <a:endParaRPr lang="en-US" dirty="0"/>
          </a:p>
        </p:txBody>
      </p:sp>
      <p:sp>
        <p:nvSpPr>
          <p:cNvPr id="4" name="Slide Number Placeholder 3"/>
          <p:cNvSpPr>
            <a:spLocks noGrp="1"/>
          </p:cNvSpPr>
          <p:nvPr>
            <p:ph type="sldNum" sz="quarter" idx="5"/>
          </p:nvPr>
        </p:nvSpPr>
        <p:spPr/>
        <p:txBody>
          <a:bodyPr/>
          <a:lstStyle/>
          <a:p>
            <a:fld id="{92C58CB5-A0C9-46FA-B1E3-848B61B8F4F3}" type="slidenum">
              <a:rPr lang="en-US" smtClean="0"/>
              <a:t>2</a:t>
            </a:fld>
            <a:endParaRPr lang="en-US"/>
          </a:p>
        </p:txBody>
      </p:sp>
    </p:spTree>
    <p:extLst>
      <p:ext uri="{BB962C8B-B14F-4D97-AF65-F5344CB8AC3E}">
        <p14:creationId xmlns:p14="http://schemas.microsoft.com/office/powerpoint/2010/main" val="4060193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078F-CF85-B3D8-C2BA-700125567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7D751-E41C-0A6E-7A2E-846DD9CFC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57E74-5CF0-98B9-05E1-17F2775AFF7B}"/>
              </a:ext>
            </a:extLst>
          </p:cNvPr>
          <p:cNvSpPr>
            <a:spLocks noGrp="1"/>
          </p:cNvSpPr>
          <p:nvPr>
            <p:ph type="body" idx="1"/>
          </p:nvPr>
        </p:nvSpPr>
        <p:spPr/>
        <p:txBody>
          <a:bodyPr/>
          <a:lstStyle/>
          <a:p>
            <a:pPr marL="0" indent="0">
              <a:buFont typeface="Calibri"/>
              <a:buNone/>
            </a:pPr>
            <a:r>
              <a:rPr lang="en-US" dirty="0">
                <a:cs typeface="Calibri"/>
              </a:rPr>
              <a:t>Kristin </a:t>
            </a:r>
          </a:p>
          <a:p>
            <a:pPr marL="0" indent="0">
              <a:buFont typeface="Calibri"/>
              <a:buNone/>
            </a:pPr>
            <a:endParaRPr lang="en-US" dirty="0">
              <a:cs typeface="Calibri"/>
            </a:endParaRPr>
          </a:p>
          <a:p>
            <a:pPr marL="0" indent="0">
              <a:buFont typeface="Calibri"/>
              <a:buNone/>
            </a:pPr>
            <a:r>
              <a:rPr lang="en-US" dirty="0">
                <a:cs typeface="Calibri"/>
              </a:rPr>
              <a:t>However methadone not covered by Medicaid in 2019 and </a:t>
            </a:r>
            <a:r>
              <a:rPr lang="en-US" dirty="0" err="1">
                <a:cs typeface="Calibri"/>
              </a:rPr>
              <a:t>bup</a:t>
            </a:r>
            <a:r>
              <a:rPr lang="en-US" dirty="0">
                <a:cs typeface="Calibri"/>
              </a:rPr>
              <a:t> </a:t>
            </a:r>
            <a:r>
              <a:rPr lang="en-US" dirty="0" err="1">
                <a:cs typeface="Calibri"/>
              </a:rPr>
              <a:t>morecommon</a:t>
            </a:r>
            <a:r>
              <a:rPr lang="en-US" dirty="0">
                <a:cs typeface="Calibri"/>
              </a:rPr>
              <a:t> in pregnancy </a:t>
            </a:r>
          </a:p>
          <a:p>
            <a:pPr marL="285750" indent="-285750">
              <a:buFont typeface="Calibri"/>
              <a:buChar char="-"/>
            </a:pPr>
            <a:r>
              <a:rPr lang="en-US" dirty="0">
                <a:cs typeface="Calibri"/>
              </a:rPr>
              <a:t>Bigger issue is how LITTLE it is prescribed – people taking it is a whole other story </a:t>
            </a:r>
          </a:p>
        </p:txBody>
      </p:sp>
      <p:sp>
        <p:nvSpPr>
          <p:cNvPr id="4" name="Slide Number Placeholder 3">
            <a:extLst>
              <a:ext uri="{FF2B5EF4-FFF2-40B4-BE49-F238E27FC236}">
                <a16:creationId xmlns:a16="http://schemas.microsoft.com/office/drawing/2014/main" id="{D0D36EC5-2983-471E-C815-C8D14655BDA7}"/>
              </a:ext>
            </a:extLst>
          </p:cNvPr>
          <p:cNvSpPr>
            <a:spLocks noGrp="1"/>
          </p:cNvSpPr>
          <p:nvPr>
            <p:ph type="sldNum" sz="quarter" idx="5"/>
          </p:nvPr>
        </p:nvSpPr>
        <p:spPr/>
        <p:txBody>
          <a:bodyPr/>
          <a:lstStyle/>
          <a:p>
            <a:fld id="{92C58CB5-A0C9-46FA-B1E3-848B61B8F4F3}" type="slidenum">
              <a:t>20</a:t>
            </a:fld>
            <a:endParaRPr lang="en-US"/>
          </a:p>
        </p:txBody>
      </p:sp>
    </p:spTree>
    <p:extLst>
      <p:ext uri="{BB962C8B-B14F-4D97-AF65-F5344CB8AC3E}">
        <p14:creationId xmlns:p14="http://schemas.microsoft.com/office/powerpoint/2010/main" val="262565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 </a:t>
            </a:r>
          </a:p>
        </p:txBody>
      </p:sp>
      <p:sp>
        <p:nvSpPr>
          <p:cNvPr id="4" name="Slide Number Placeholder 3"/>
          <p:cNvSpPr>
            <a:spLocks noGrp="1"/>
          </p:cNvSpPr>
          <p:nvPr>
            <p:ph type="sldNum" sz="quarter" idx="5"/>
          </p:nvPr>
        </p:nvSpPr>
        <p:spPr/>
        <p:txBody>
          <a:bodyPr/>
          <a:lstStyle/>
          <a:p>
            <a:fld id="{92C58CB5-A0C9-46FA-B1E3-848B61B8F4F3}" type="slidenum">
              <a:rPr lang="en-US" smtClean="0"/>
              <a:t>21</a:t>
            </a:fld>
            <a:endParaRPr lang="en-US"/>
          </a:p>
        </p:txBody>
      </p:sp>
    </p:spTree>
    <p:extLst>
      <p:ext uri="{BB962C8B-B14F-4D97-AF65-F5344CB8AC3E}">
        <p14:creationId xmlns:p14="http://schemas.microsoft.com/office/powerpoint/2010/main" val="668036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 </a:t>
            </a:r>
          </a:p>
          <a:p>
            <a:endParaRPr lang="en-US" dirty="0"/>
          </a:p>
          <a:p>
            <a:endParaRPr lang="en-US" dirty="0"/>
          </a:p>
        </p:txBody>
      </p:sp>
      <p:sp>
        <p:nvSpPr>
          <p:cNvPr id="4" name="Slide Number Placeholder 3"/>
          <p:cNvSpPr>
            <a:spLocks noGrp="1"/>
          </p:cNvSpPr>
          <p:nvPr>
            <p:ph type="sldNum" sz="quarter" idx="5"/>
          </p:nvPr>
        </p:nvSpPr>
        <p:spPr/>
        <p:txBody>
          <a:bodyPr/>
          <a:lstStyle/>
          <a:p>
            <a:fld id="{92C58CB5-A0C9-46FA-B1E3-848B61B8F4F3}" type="slidenum">
              <a:rPr lang="en-US" smtClean="0"/>
              <a:t>22</a:t>
            </a:fld>
            <a:endParaRPr lang="en-US"/>
          </a:p>
        </p:txBody>
      </p:sp>
    </p:spTree>
    <p:extLst>
      <p:ext uri="{BB962C8B-B14F-4D97-AF65-F5344CB8AC3E}">
        <p14:creationId xmlns:p14="http://schemas.microsoft.com/office/powerpoint/2010/main" val="3329410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92C58CB5-A0C9-46FA-B1E3-848B61B8F4F3}" type="slidenum">
              <a:rPr lang="en-US" smtClean="0"/>
              <a:t>23</a:t>
            </a:fld>
            <a:endParaRPr lang="en-US"/>
          </a:p>
        </p:txBody>
      </p:sp>
    </p:spTree>
    <p:extLst>
      <p:ext uri="{BB962C8B-B14F-4D97-AF65-F5344CB8AC3E}">
        <p14:creationId xmlns:p14="http://schemas.microsoft.com/office/powerpoint/2010/main" val="109669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 </a:t>
            </a:r>
          </a:p>
        </p:txBody>
      </p:sp>
      <p:sp>
        <p:nvSpPr>
          <p:cNvPr id="4" name="Slide Number Placeholder 3"/>
          <p:cNvSpPr>
            <a:spLocks noGrp="1"/>
          </p:cNvSpPr>
          <p:nvPr>
            <p:ph type="sldNum" sz="quarter" idx="5"/>
          </p:nvPr>
        </p:nvSpPr>
        <p:spPr/>
        <p:txBody>
          <a:bodyPr/>
          <a:lstStyle/>
          <a:p>
            <a:fld id="{92C58CB5-A0C9-46FA-B1E3-848B61B8F4F3}" type="slidenum">
              <a:rPr lang="en-US" smtClean="0"/>
              <a:t>24</a:t>
            </a:fld>
            <a:endParaRPr lang="en-US"/>
          </a:p>
        </p:txBody>
      </p:sp>
    </p:spTree>
    <p:extLst>
      <p:ext uri="{BB962C8B-B14F-4D97-AF65-F5344CB8AC3E}">
        <p14:creationId xmlns:p14="http://schemas.microsoft.com/office/powerpoint/2010/main" val="1050919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a:p>
            <a:endParaRPr lang="en-US" dirty="0"/>
          </a:p>
          <a:p>
            <a:r>
              <a:rPr lang="en-US" dirty="0"/>
              <a:t>We then decided to zero in on those who did receiving treatment which were about half of the individuals in our OUD group sample – we first looked at of those receiving prescriptions, what were the average # of days received per month </a:t>
            </a:r>
          </a:p>
          <a:p>
            <a:r>
              <a:rPr lang="en-US" dirty="0"/>
              <a:t>First, you can see that it was overall quite low </a:t>
            </a:r>
          </a:p>
        </p:txBody>
      </p:sp>
      <p:sp>
        <p:nvSpPr>
          <p:cNvPr id="4" name="Slide Number Placeholder 3"/>
          <p:cNvSpPr>
            <a:spLocks noGrp="1"/>
          </p:cNvSpPr>
          <p:nvPr>
            <p:ph type="sldNum" sz="quarter" idx="5"/>
          </p:nvPr>
        </p:nvSpPr>
        <p:spPr/>
        <p:txBody>
          <a:bodyPr/>
          <a:lstStyle/>
          <a:p>
            <a:fld id="{92C58CB5-A0C9-46FA-B1E3-848B61B8F4F3}" type="slidenum">
              <a:rPr lang="en-US" smtClean="0"/>
              <a:t>25</a:t>
            </a:fld>
            <a:endParaRPr lang="en-US"/>
          </a:p>
        </p:txBody>
      </p:sp>
    </p:spTree>
    <p:extLst>
      <p:ext uri="{BB962C8B-B14F-4D97-AF65-F5344CB8AC3E}">
        <p14:creationId xmlns:p14="http://schemas.microsoft.com/office/powerpoint/2010/main" val="2517692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213A-83E9-091A-3825-D239E118A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4E00E-32C3-8E4B-00BD-E93F9796C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09718-26DF-E2FB-D82D-954C5A28B667}"/>
              </a:ext>
            </a:extLst>
          </p:cNvPr>
          <p:cNvSpPr>
            <a:spLocks noGrp="1"/>
          </p:cNvSpPr>
          <p:nvPr>
            <p:ph type="body" idx="1"/>
          </p:nvPr>
        </p:nvSpPr>
        <p:spPr/>
        <p:txBody>
          <a:bodyPr/>
          <a:lstStyle/>
          <a:p>
            <a:r>
              <a:rPr lang="en-US" dirty="0"/>
              <a:t>Again decrease during pregnancy – possibly related to COVID </a:t>
            </a:r>
          </a:p>
          <a:p>
            <a:r>
              <a:rPr lang="en-US" dirty="0"/>
              <a:t>But – no change in the delayed PP group where individuals have insurance who wouldn’t have in the pre-policy group </a:t>
            </a:r>
          </a:p>
        </p:txBody>
      </p:sp>
      <p:sp>
        <p:nvSpPr>
          <p:cNvPr id="4" name="Slide Number Placeholder 3">
            <a:extLst>
              <a:ext uri="{FF2B5EF4-FFF2-40B4-BE49-F238E27FC236}">
                <a16:creationId xmlns:a16="http://schemas.microsoft.com/office/drawing/2014/main" id="{D5192FD5-8B2C-57A1-23B2-17459752BC3F}"/>
              </a:ext>
            </a:extLst>
          </p:cNvPr>
          <p:cNvSpPr>
            <a:spLocks noGrp="1"/>
          </p:cNvSpPr>
          <p:nvPr>
            <p:ph type="sldNum" sz="quarter" idx="5"/>
          </p:nvPr>
        </p:nvSpPr>
        <p:spPr/>
        <p:txBody>
          <a:bodyPr/>
          <a:lstStyle/>
          <a:p>
            <a:fld id="{92C58CB5-A0C9-46FA-B1E3-848B61B8F4F3}" type="slidenum">
              <a:rPr lang="en-US" smtClean="0"/>
              <a:t>26</a:t>
            </a:fld>
            <a:endParaRPr lang="en-US"/>
          </a:p>
        </p:txBody>
      </p:sp>
    </p:spTree>
    <p:extLst>
      <p:ext uri="{BB962C8B-B14F-4D97-AF65-F5344CB8AC3E}">
        <p14:creationId xmlns:p14="http://schemas.microsoft.com/office/powerpoint/2010/main" val="258131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Kristin </a:t>
            </a:r>
          </a:p>
          <a:p>
            <a:endParaRPr lang="en-US" dirty="0"/>
          </a:p>
          <a:p>
            <a:pPr marL="228600" indent="-228600">
              <a:lnSpc>
                <a:spcPct val="90000"/>
              </a:lnSpc>
              <a:spcBef>
                <a:spcPts val="1000"/>
              </a:spcBef>
              <a:buFont typeface="Arial" panose="020B0604020202020204" pitchFamily="34" charset="0"/>
              <a:buChar char="•"/>
            </a:pPr>
            <a:r>
              <a:rPr lang="en-US" sz="1200" dirty="0">
                <a:latin typeface="+mn-lt"/>
                <a:ea typeface="+mn-ea"/>
                <a:cs typeface="+mn-cs"/>
              </a:rPr>
              <a:t>Medicaid covers approximately</a:t>
            </a:r>
            <a:r>
              <a:rPr lang="en-US" sz="1200" b="1" dirty="0">
                <a:latin typeface="+mn-lt"/>
                <a:ea typeface="+mn-ea"/>
                <a:cs typeface="+mn-cs"/>
              </a:rPr>
              <a:t> 40% of births </a:t>
            </a:r>
            <a:r>
              <a:rPr lang="en-US" sz="1200" dirty="0">
                <a:latin typeface="+mn-lt"/>
                <a:ea typeface="+mn-ea"/>
                <a:cs typeface="+mn-cs"/>
              </a:rPr>
              <a:t>with expanded coverage for low-income individuals </a:t>
            </a:r>
          </a:p>
          <a:p>
            <a:pPr marL="228600" indent="-228600">
              <a:lnSpc>
                <a:spcPct val="90000"/>
              </a:lnSpc>
              <a:spcBef>
                <a:spcPts val="1000"/>
              </a:spcBef>
              <a:buFont typeface="Arial" panose="020B0604020202020204" pitchFamily="34" charset="0"/>
              <a:buChar char="•"/>
            </a:pPr>
            <a:r>
              <a:rPr lang="en-US" sz="1200" dirty="0">
                <a:latin typeface="+mn-lt"/>
                <a:ea typeface="+mn-ea"/>
                <a:cs typeface="+mn-cs"/>
              </a:rPr>
              <a:t>Standard pregnancy-related Medicaid coverage </a:t>
            </a:r>
            <a:r>
              <a:rPr lang="en-US" sz="1200" b="1" dirty="0">
                <a:latin typeface="+mn-lt"/>
                <a:ea typeface="+mn-ea"/>
                <a:cs typeface="+mn-cs"/>
              </a:rPr>
              <a:t>ends at 60 days postpartum</a:t>
            </a:r>
            <a:r>
              <a:rPr lang="en-US" sz="1200" dirty="0">
                <a:latin typeface="+mn-lt"/>
                <a:ea typeface="+mn-ea"/>
                <a:cs typeface="+mn-cs"/>
              </a:rPr>
              <a:t> leaving many un- or under-insured </a:t>
            </a:r>
          </a:p>
          <a:p>
            <a:pPr marL="228600" indent="-228600">
              <a:lnSpc>
                <a:spcPct val="90000"/>
              </a:lnSpc>
              <a:spcBef>
                <a:spcPts val="1000"/>
              </a:spcBef>
              <a:buFont typeface="Arial" panose="020B0604020202020204" pitchFamily="34" charset="0"/>
              <a:buChar char="•"/>
            </a:pPr>
            <a:r>
              <a:rPr lang="en-US" sz="1200" dirty="0">
                <a:latin typeface="+mn-lt"/>
                <a:ea typeface="+mn-ea"/>
                <a:cs typeface="+mn-cs"/>
              </a:rPr>
              <a:t>Many states have begun to extend Medicaid coverage to 1-year postpartum but the impact of these policies on tangible health outcomes is unknown</a:t>
            </a:r>
          </a:p>
          <a:p>
            <a:endParaRPr lang="en-US" dirty="0"/>
          </a:p>
        </p:txBody>
      </p:sp>
      <p:sp>
        <p:nvSpPr>
          <p:cNvPr id="4" name="Slide Number Placeholder 3"/>
          <p:cNvSpPr>
            <a:spLocks noGrp="1"/>
          </p:cNvSpPr>
          <p:nvPr>
            <p:ph type="sldNum" sz="quarter" idx="5"/>
          </p:nvPr>
        </p:nvSpPr>
        <p:spPr/>
        <p:txBody>
          <a:bodyPr/>
          <a:lstStyle/>
          <a:p>
            <a:fld id="{92C58CB5-A0C9-46FA-B1E3-848B61B8F4F3}" type="slidenum">
              <a:rPr lang="en-US" smtClean="0"/>
              <a:t>3</a:t>
            </a:fld>
            <a:endParaRPr lang="en-US"/>
          </a:p>
        </p:txBody>
      </p:sp>
    </p:spTree>
    <p:extLst>
      <p:ext uri="{BB962C8B-B14F-4D97-AF65-F5344CB8AC3E}">
        <p14:creationId xmlns:p14="http://schemas.microsoft.com/office/powerpoint/2010/main" val="191354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Kristin </a:t>
            </a:r>
          </a:p>
          <a:p>
            <a:endParaRPr lang="en-US" dirty="0"/>
          </a:p>
          <a:p>
            <a:r>
              <a:rPr lang="en-US" dirty="0"/>
              <a:t>During COVID, we had an early window to the potential impact of postpartum Medicaid extension policies. The family first coronavirus response act or FFCRA passed March 18, 2020 allowed Medicaid enrolled </a:t>
            </a:r>
            <a:r>
              <a:rPr lang="en-US" dirty="0" err="1"/>
              <a:t>inviduals</a:t>
            </a:r>
            <a:r>
              <a:rPr lang="en-US" dirty="0"/>
              <a:t> to stay enrolled in their current health plan through the end of the public health emergency </a:t>
            </a:r>
          </a:p>
        </p:txBody>
      </p:sp>
      <p:sp>
        <p:nvSpPr>
          <p:cNvPr id="4" name="Slide Number Placeholder 3"/>
          <p:cNvSpPr>
            <a:spLocks noGrp="1"/>
          </p:cNvSpPr>
          <p:nvPr>
            <p:ph type="sldNum" sz="quarter" idx="5"/>
          </p:nvPr>
        </p:nvSpPr>
        <p:spPr/>
        <p:txBody>
          <a:bodyPr/>
          <a:lstStyle/>
          <a:p>
            <a:fld id="{92C58CB5-A0C9-46FA-B1E3-848B61B8F4F3}" type="slidenum">
              <a:rPr lang="en-US" smtClean="0"/>
              <a:t>4</a:t>
            </a:fld>
            <a:endParaRPr lang="en-US"/>
          </a:p>
        </p:txBody>
      </p:sp>
    </p:spTree>
    <p:extLst>
      <p:ext uri="{BB962C8B-B14F-4D97-AF65-F5344CB8AC3E}">
        <p14:creationId xmlns:p14="http://schemas.microsoft.com/office/powerpoint/2010/main" val="207093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Kristin </a:t>
            </a:r>
          </a:p>
          <a:p>
            <a:endParaRPr lang="en-US" dirty="0"/>
          </a:p>
          <a:p>
            <a:r>
              <a:rPr lang="en-US" dirty="0"/>
              <a:t>As such, we thought to study if the implementation of the FFCRA in South Carolina (a Medicaid non-expanded state) changed buprenorphine prescribing among pregnant &amp; postpartum individuals</a:t>
            </a:r>
          </a:p>
        </p:txBody>
      </p:sp>
      <p:sp>
        <p:nvSpPr>
          <p:cNvPr id="4" name="Slide Number Placeholder 3"/>
          <p:cNvSpPr>
            <a:spLocks noGrp="1"/>
          </p:cNvSpPr>
          <p:nvPr>
            <p:ph type="sldNum" sz="quarter" idx="5"/>
          </p:nvPr>
        </p:nvSpPr>
        <p:spPr/>
        <p:txBody>
          <a:bodyPr/>
          <a:lstStyle/>
          <a:p>
            <a:fld id="{92C58CB5-A0C9-46FA-B1E3-848B61B8F4F3}" type="slidenum">
              <a:rPr lang="en-US" smtClean="0"/>
              <a:t>5</a:t>
            </a:fld>
            <a:endParaRPr lang="en-US"/>
          </a:p>
        </p:txBody>
      </p:sp>
    </p:spTree>
    <p:extLst>
      <p:ext uri="{BB962C8B-B14F-4D97-AF65-F5344CB8AC3E}">
        <p14:creationId xmlns:p14="http://schemas.microsoft.com/office/powerpoint/2010/main" val="176093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 </a:t>
            </a:r>
          </a:p>
        </p:txBody>
      </p:sp>
      <p:sp>
        <p:nvSpPr>
          <p:cNvPr id="4" name="Slide Number Placeholder 3"/>
          <p:cNvSpPr>
            <a:spLocks noGrp="1"/>
          </p:cNvSpPr>
          <p:nvPr>
            <p:ph type="sldNum" sz="quarter" idx="5"/>
          </p:nvPr>
        </p:nvSpPr>
        <p:spPr/>
        <p:txBody>
          <a:bodyPr/>
          <a:lstStyle/>
          <a:p>
            <a:fld id="{92C58CB5-A0C9-46FA-B1E3-848B61B8F4F3}" type="slidenum">
              <a:rPr lang="en-US" smtClean="0"/>
              <a:t>6</a:t>
            </a:fld>
            <a:endParaRPr lang="en-US"/>
          </a:p>
        </p:txBody>
      </p:sp>
    </p:spTree>
    <p:extLst>
      <p:ext uri="{BB962C8B-B14F-4D97-AF65-F5344CB8AC3E}">
        <p14:creationId xmlns:p14="http://schemas.microsoft.com/office/powerpoint/2010/main" val="39256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Megan </a:t>
            </a:r>
          </a:p>
          <a:p>
            <a:br>
              <a:rPr lang="en-US" dirty="0">
                <a:cs typeface="Calibri"/>
              </a:rPr>
            </a:br>
            <a:r>
              <a:rPr lang="en-US" dirty="0">
                <a:cs typeface="Calibri"/>
              </a:rPr>
              <a:t>In total, 2600 included in our study – and the split reflected the longer amount of time in the pre-policy period ( 5 years pre-policy vs 2 years of post-policy data)</a:t>
            </a:r>
          </a:p>
          <a:p>
            <a:endParaRPr lang="en-US" dirty="0">
              <a:cs typeface="Calibri"/>
            </a:endParaRPr>
          </a:p>
          <a:p>
            <a:r>
              <a:rPr lang="en-US" dirty="0">
                <a:cs typeface="Calibri"/>
              </a:rPr>
              <a:t>Only differences were in age (post-policy 29.5 </a:t>
            </a:r>
            <a:r>
              <a:rPr lang="en-US" dirty="0" err="1">
                <a:cs typeface="Calibri"/>
              </a:rPr>
              <a:t>verus</a:t>
            </a:r>
            <a:r>
              <a:rPr lang="en-US" dirty="0">
                <a:cs typeface="Calibri"/>
              </a:rPr>
              <a:t> pre-policy 28.5 -- likely not clinically significant) </a:t>
            </a:r>
          </a:p>
          <a:p>
            <a:r>
              <a:rPr lang="en-US" dirty="0">
                <a:cs typeface="Calibri"/>
              </a:rPr>
              <a:t>Higher NICU admissions in post-policy (22.6 versus 17.65%) </a:t>
            </a:r>
          </a:p>
          <a:p>
            <a:endParaRPr lang="en-US" dirty="0">
              <a:cs typeface="Calibri"/>
            </a:endParaRPr>
          </a:p>
        </p:txBody>
      </p:sp>
      <p:sp>
        <p:nvSpPr>
          <p:cNvPr id="4" name="Slide Number Placeholder 3"/>
          <p:cNvSpPr>
            <a:spLocks noGrp="1"/>
          </p:cNvSpPr>
          <p:nvPr>
            <p:ph type="sldNum" sz="quarter" idx="5"/>
          </p:nvPr>
        </p:nvSpPr>
        <p:spPr/>
        <p:txBody>
          <a:bodyPr/>
          <a:lstStyle/>
          <a:p>
            <a:fld id="{92C58CB5-A0C9-46FA-B1E3-848B61B8F4F3}" type="slidenum">
              <a:t>7</a:t>
            </a:fld>
            <a:endParaRPr lang="en-US"/>
          </a:p>
        </p:txBody>
      </p:sp>
    </p:spTree>
    <p:extLst>
      <p:ext uri="{BB962C8B-B14F-4D97-AF65-F5344CB8AC3E}">
        <p14:creationId xmlns:p14="http://schemas.microsoft.com/office/powerpoint/2010/main" val="322871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Megan </a:t>
            </a:r>
          </a:p>
          <a:p>
            <a:endParaRPr lang="en-US" dirty="0"/>
          </a:p>
          <a:p>
            <a:r>
              <a:rPr lang="en-US" dirty="0"/>
              <a:t>In our study time period, there was an overall trend of increased </a:t>
            </a:r>
            <a:r>
              <a:rPr lang="en-US" dirty="0" err="1"/>
              <a:t>bup</a:t>
            </a:r>
            <a:r>
              <a:rPr lang="en-US" dirty="0"/>
              <a:t> prescriptions – especially at the height of the COVID pandemic </a:t>
            </a:r>
          </a:p>
          <a:p>
            <a:r>
              <a:rPr lang="en-US" dirty="0"/>
              <a:t>Therefore instead of overall prescription rates, we focused on the proportion of those with an OUD disorder receiving therapy </a:t>
            </a:r>
          </a:p>
          <a:p>
            <a:endParaRPr lang="en-US" dirty="0"/>
          </a:p>
        </p:txBody>
      </p:sp>
      <p:sp>
        <p:nvSpPr>
          <p:cNvPr id="4" name="Slide Number Placeholder 3"/>
          <p:cNvSpPr>
            <a:spLocks noGrp="1"/>
          </p:cNvSpPr>
          <p:nvPr>
            <p:ph type="sldNum" sz="quarter" idx="5"/>
          </p:nvPr>
        </p:nvSpPr>
        <p:spPr/>
        <p:txBody>
          <a:bodyPr/>
          <a:lstStyle/>
          <a:p>
            <a:fld id="{92C58CB5-A0C9-46FA-B1E3-848B61B8F4F3}" type="slidenum">
              <a:rPr lang="en-US" smtClean="0"/>
              <a:t>8</a:t>
            </a:fld>
            <a:endParaRPr lang="en-US"/>
          </a:p>
        </p:txBody>
      </p:sp>
    </p:spTree>
    <p:extLst>
      <p:ext uri="{BB962C8B-B14F-4D97-AF65-F5344CB8AC3E}">
        <p14:creationId xmlns:p14="http://schemas.microsoft.com/office/powerpoint/2010/main" val="391827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Megan </a:t>
            </a:r>
          </a:p>
          <a:p>
            <a:endParaRPr lang="en-US" dirty="0"/>
          </a:p>
          <a:p>
            <a:r>
              <a:rPr lang="en-US" dirty="0"/>
              <a:t>Looking at proportion with basic chi-squared tests for pre and post policy, we can see…</a:t>
            </a:r>
          </a:p>
        </p:txBody>
      </p:sp>
      <p:sp>
        <p:nvSpPr>
          <p:cNvPr id="4" name="Slide Number Placeholder 3"/>
          <p:cNvSpPr>
            <a:spLocks noGrp="1"/>
          </p:cNvSpPr>
          <p:nvPr>
            <p:ph type="sldNum" sz="quarter" idx="5"/>
          </p:nvPr>
        </p:nvSpPr>
        <p:spPr/>
        <p:txBody>
          <a:bodyPr/>
          <a:lstStyle/>
          <a:p>
            <a:fld id="{92C58CB5-A0C9-46FA-B1E3-848B61B8F4F3}" type="slidenum">
              <a:rPr lang="en-US" smtClean="0"/>
              <a:t>9</a:t>
            </a:fld>
            <a:endParaRPr lang="en-US"/>
          </a:p>
        </p:txBody>
      </p:sp>
    </p:spTree>
    <p:extLst>
      <p:ext uri="{BB962C8B-B14F-4D97-AF65-F5344CB8AC3E}">
        <p14:creationId xmlns:p14="http://schemas.microsoft.com/office/powerpoint/2010/main" val="191993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105048722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mart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457200"/>
            <a:ext cx="9692640" cy="1371600"/>
          </a:xfrm>
        </p:spPr>
        <p:txBody>
          <a:bodyPr anchor="b">
            <a:noAutofit/>
          </a:bodyPr>
          <a:lstStyle>
            <a:lvl1pPr>
              <a:defRPr sz="4200" b="1">
                <a:latin typeface="+mj-lt"/>
              </a:defRPr>
            </a:lvl1pPr>
          </a:lstStyle>
          <a:p>
            <a:r>
              <a:rPr lang="en-US" dirty="0"/>
              <a:t>Click to add title</a:t>
            </a:r>
          </a:p>
        </p:txBody>
      </p:sp>
      <p:sp>
        <p:nvSpPr>
          <p:cNvPr id="4" name="Content Placeholder 2">
            <a:extLst>
              <a:ext uri="{FF2B5EF4-FFF2-40B4-BE49-F238E27FC236}">
                <a16:creationId xmlns:a16="http://schemas.microsoft.com/office/drawing/2014/main" id="{C45E425B-455F-127B-1647-045FD094F15D}"/>
              </a:ext>
            </a:extLst>
          </p:cNvPr>
          <p:cNvSpPr>
            <a:spLocks noGrp="1"/>
          </p:cNvSpPr>
          <p:nvPr>
            <p:ph idx="10" hasCustomPrompt="1"/>
          </p:nvPr>
        </p:nvSpPr>
        <p:spPr>
          <a:xfrm>
            <a:off x="1167493" y="2087561"/>
            <a:ext cx="2693306" cy="3890543"/>
          </a:xfrm>
        </p:spPr>
        <p:txBody>
          <a:bodyPr>
            <a:noAutofit/>
          </a:bodyPr>
          <a:lstStyle>
            <a:lvl1pPr marL="0" indent="0">
              <a:buNone/>
              <a:defRPr sz="2000">
                <a:latin typeface="+mn-lt"/>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216400" y="2087563"/>
            <a:ext cx="6730274" cy="389054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16431269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4578CCF-2EC4-44CB-A694-F6F6E59A3985}" type="slidenum">
              <a:rPr lang="en-US" smtClean="0"/>
              <a:pPr/>
              <a:t>‹#›</a:t>
            </a:fld>
            <a:endParaRPr lang="en-US"/>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99265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19462618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80267896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1BBF0803-F60A-46DD-B88E-307855619A34}" type="datetimeFigureOut">
              <a:rPr lang="en-US" dirty="0"/>
              <a:t>11/13/2024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3253085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3D928FE2-E902-4B86-B2C7-4AE6B54CDB70}" type="datetimeFigureOut">
              <a:rPr lang="en-US" dirty="0"/>
              <a:t>11/13/2024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9467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C1A9FBFC-AFD0-49F7-9AAB-86AF5F4471C2}" type="datetimeFigureOut">
              <a:rPr lang="en-US" dirty="0"/>
              <a:t>11/13/2024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24578CCF-2EC4-44CB-A694-F6F6E59A3985}" type="slidenum">
              <a:rPr lang="en-US" dirty="0"/>
              <a:t>‹#›</a:t>
            </a:fld>
            <a:endParaRPr lang="en-US"/>
          </a:p>
        </p:txBody>
      </p:sp>
    </p:spTree>
    <p:extLst>
      <p:ext uri="{BB962C8B-B14F-4D97-AF65-F5344CB8AC3E}">
        <p14:creationId xmlns:p14="http://schemas.microsoft.com/office/powerpoint/2010/main" val="391203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0C57B2A-1291-46F4-B4CC-8BAFDF935B56}" type="datetimeFigureOut">
              <a:rPr lang="en-US" smtClean="0"/>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4578CCF-2EC4-44CB-A694-F6F6E59A3985}" type="slidenum">
              <a:rPr lang="en-US" smtClean="0"/>
              <a:t>‹#›</a:t>
            </a:fld>
            <a:endParaRPr lang="en-US"/>
          </a:p>
        </p:txBody>
      </p:sp>
    </p:spTree>
    <p:extLst>
      <p:ext uri="{BB962C8B-B14F-4D97-AF65-F5344CB8AC3E}">
        <p14:creationId xmlns:p14="http://schemas.microsoft.com/office/powerpoint/2010/main" val="226272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18740016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288511605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F082710-245A-48CB-A5F6-8BB1DF6AB298}" type="datetimeFigureOut">
              <a:rPr lang="en-US" smtClean="0"/>
              <a:pPr/>
              <a:t>11/13/2024</a:t>
            </a:fld>
            <a:endParaRPr lang="en-US"/>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
              </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36867220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18549441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424912670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F082710-245A-48CB-A5F6-8BB1DF6AB298}" type="datetimeFigureOut">
              <a:rPr lang="en-US" smtClean="0"/>
              <a:pPr/>
              <a:t>11/13/2024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t>
              </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350771511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and Image 1">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p:nvGrpSpPr>
        <p:grpSpPr>
          <a:xfrm>
            <a:off x="0" y="0"/>
            <a:ext cx="12208822" cy="6858002"/>
            <a:chOff x="0" y="0"/>
            <a:chExt cx="12208822" cy="6858002"/>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7200"/>
            <a:ext cx="10643508" cy="1371600"/>
          </a:xfrm>
        </p:spPr>
        <p:txBody>
          <a:bodyPr anchor="b">
            <a:noAutofit/>
          </a:bodyPr>
          <a:lstStyle>
            <a:lvl1pPr>
              <a:defRPr sz="4200" b="1">
                <a:latin typeface="+mj-lt"/>
              </a:defRPr>
            </a:lvl1pPr>
          </a:lstStyle>
          <a:p>
            <a:r>
              <a:rPr lang="en-US" dirty="0"/>
              <a:t>Click to add title</a:t>
            </a:r>
          </a:p>
        </p:txBody>
      </p:sp>
      <p:sp>
        <p:nvSpPr>
          <p:cNvPr id="10" name="Content Placeholder 2">
            <a:extLst>
              <a:ext uri="{FF2B5EF4-FFF2-40B4-BE49-F238E27FC236}">
                <a16:creationId xmlns:a16="http://schemas.microsoft.com/office/drawing/2014/main" id="{B07A1CF7-9B3B-E43E-830E-DAB65B608249}"/>
              </a:ext>
            </a:extLst>
          </p:cNvPr>
          <p:cNvSpPr>
            <a:spLocks noGrp="1"/>
          </p:cNvSpPr>
          <p:nvPr>
            <p:ph idx="15" hasCustomPrompt="1"/>
          </p:nvPr>
        </p:nvSpPr>
        <p:spPr>
          <a:xfrm>
            <a:off x="1166088" y="2652713"/>
            <a:ext cx="5394959" cy="3436936"/>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4">
            <a:extLst>
              <a:ext uri="{FF2B5EF4-FFF2-40B4-BE49-F238E27FC236}">
                <a16:creationId xmlns:a16="http://schemas.microsoft.com/office/drawing/2014/main" id="{D976D8D6-3BDC-1908-3425-FEE3EEF51A26}"/>
              </a:ext>
            </a:extLst>
          </p:cNvPr>
          <p:cNvSpPr>
            <a:spLocks noGrp="1"/>
          </p:cNvSpPr>
          <p:nvPr>
            <p:ph type="pic" sz="quarter" idx="14"/>
          </p:nvPr>
        </p:nvSpPr>
        <p:spPr>
          <a:xfrm>
            <a:off x="7317920" y="1447800"/>
            <a:ext cx="4214010" cy="421401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F082710-245A-48CB-A5F6-8BB1DF6AB298}" type="datetimeFigureOut">
              <a:rPr lang="en-US" smtClean="0"/>
              <a:pPr/>
              <a:t>11/13/2024</a:t>
            </a:fld>
            <a:endParaRPr lang="en-US"/>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
              </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126717126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0F082710-245A-48CB-A5F6-8BB1DF6AB298}" type="datetimeFigureOut">
              <a:rPr lang="en-US" smtClean="0"/>
              <a:pPr/>
              <a:t>11/13/2024</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t>
              </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4578CCF-2EC4-44CB-A694-F6F6E59A3985}" type="slidenum">
              <a:rPr lang="en-US" smtClean="0"/>
              <a:pPr/>
              <a:t>‹#›</a:t>
            </a:fld>
            <a:endParaRPr lang="en-US"/>
          </a:p>
        </p:txBody>
      </p:sp>
    </p:spTree>
    <p:extLst>
      <p:ext uri="{BB962C8B-B14F-4D97-AF65-F5344CB8AC3E}">
        <p14:creationId xmlns:p14="http://schemas.microsoft.com/office/powerpoint/2010/main" val="20524962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43" y="585768"/>
            <a:ext cx="6439442" cy="2696866"/>
          </a:xfrm>
        </p:spPr>
        <p:txBody>
          <a:bodyPr vert="horz" lIns="91440" tIns="45720" rIns="91440" bIns="45720" rtlCol="0" anchor="t">
            <a:noAutofit/>
          </a:bodyPr>
          <a:lstStyle/>
          <a:p>
            <a:r>
              <a:rPr lang="en-US" sz="4000" b="1" dirty="0">
                <a:ea typeface="+mj-lt"/>
                <a:cs typeface="+mj-lt"/>
              </a:rPr>
              <a:t>Changes in Buprenorphine Prescribing Among Pregnant and Postpartum Individuals Following Postpartum Medicaid Extension in South Carolina</a:t>
            </a:r>
            <a:endParaRPr lang="en-US" sz="4000" b="1" i="1" dirty="0">
              <a:ea typeface="+mj-lt"/>
              <a:cs typeface="+mj-lt"/>
            </a:endParaRPr>
          </a:p>
        </p:txBody>
      </p:sp>
      <p:sp>
        <p:nvSpPr>
          <p:cNvPr id="3" name="Subtitle 2"/>
          <p:cNvSpPr>
            <a:spLocks noGrp="1"/>
          </p:cNvSpPr>
          <p:nvPr>
            <p:ph type="subTitle" idx="1"/>
          </p:nvPr>
        </p:nvSpPr>
        <p:spPr>
          <a:xfrm>
            <a:off x="248953" y="5176074"/>
            <a:ext cx="6210842" cy="1287887"/>
          </a:xfrm>
        </p:spPr>
        <p:txBody>
          <a:bodyPr>
            <a:normAutofit fontScale="62500" lnSpcReduction="20000"/>
          </a:bodyPr>
          <a:lstStyle/>
          <a:p>
            <a:r>
              <a:rPr lang="en-US" i="1" dirty="0"/>
              <a:t>AMERSA 2024 Conference </a:t>
            </a:r>
          </a:p>
          <a:p>
            <a:r>
              <a:rPr lang="en-US" b="0" dirty="0"/>
              <a:t>Kristin Prewitt MD MPH, Megan Fuerst MD MPH, Ximena Levander MD, Maria Rodriguez MD MPH </a:t>
            </a:r>
          </a:p>
          <a:p>
            <a:r>
              <a:rPr lang="en-US" b="0" dirty="0"/>
              <a:t>Oregon Health &amp; Science University </a:t>
            </a:r>
          </a:p>
        </p:txBody>
      </p:sp>
      <p:pic>
        <p:nvPicPr>
          <p:cNvPr id="5" name="Picture 4" descr="A logo with colorful swirls&#10;&#10;Description automatically generated">
            <a:extLst>
              <a:ext uri="{FF2B5EF4-FFF2-40B4-BE49-F238E27FC236}">
                <a16:creationId xmlns:a16="http://schemas.microsoft.com/office/drawing/2014/main" id="{56619D7F-4D60-551D-5960-29C1C8F36C53}"/>
              </a:ext>
            </a:extLst>
          </p:cNvPr>
          <p:cNvPicPr>
            <a:picLocks noChangeAspect="1"/>
          </p:cNvPicPr>
          <p:nvPr/>
        </p:nvPicPr>
        <p:blipFill>
          <a:blip r:embed="rId3">
            <a:extLst>
              <a:ext uri="{28A0092B-C50C-407E-A947-70E740481C1C}">
                <a14:useLocalDpi xmlns:a14="http://schemas.microsoft.com/office/drawing/2010/main" val="0"/>
              </a:ext>
            </a:extLst>
          </a:blip>
          <a:srcRect l="24739" r="21874"/>
          <a:stretch/>
        </p:blipFill>
        <p:spPr>
          <a:xfrm>
            <a:off x="8256896" y="1389653"/>
            <a:ext cx="3050273" cy="407869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E0E9-04DD-411E-B324-475AB536E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6AE56-D2EA-6608-927C-C8733652448B}"/>
              </a:ext>
            </a:extLst>
          </p:cNvPr>
          <p:cNvSpPr>
            <a:spLocks noGrp="1"/>
          </p:cNvSpPr>
          <p:nvPr>
            <p:ph type="title"/>
          </p:nvPr>
        </p:nvSpPr>
        <p:spPr>
          <a:xfrm>
            <a:off x="1056302" y="136525"/>
            <a:ext cx="10363200" cy="1187570"/>
          </a:xfrm>
        </p:spPr>
        <p:txBody>
          <a:bodyPr>
            <a:normAutofit/>
          </a:bodyPr>
          <a:lstStyle/>
          <a:p>
            <a:r>
              <a:rPr lang="en-US" sz="3200" dirty="0"/>
              <a:t>Proportion of individuals with OUD receiving buprenorphine prescription (N=2,633)</a:t>
            </a:r>
          </a:p>
        </p:txBody>
      </p:sp>
      <p:graphicFrame>
        <p:nvGraphicFramePr>
          <p:cNvPr id="7" name="Content Placeholder 6">
            <a:extLst>
              <a:ext uri="{FF2B5EF4-FFF2-40B4-BE49-F238E27FC236}">
                <a16:creationId xmlns:a16="http://schemas.microsoft.com/office/drawing/2014/main" id="{BE2410E9-CE1E-B529-D7EC-7F2110AFA757}"/>
              </a:ext>
            </a:extLst>
          </p:cNvPr>
          <p:cNvGraphicFramePr>
            <a:graphicFrameLocks noGrp="1"/>
          </p:cNvGraphicFramePr>
          <p:nvPr>
            <p:ph idx="1"/>
            <p:extLst>
              <p:ext uri="{D42A27DB-BD31-4B8C-83A1-F6EECF244321}">
                <p14:modId xmlns:p14="http://schemas.microsoft.com/office/powerpoint/2010/main" val="922865252"/>
              </p:ext>
            </p:extLst>
          </p:nvPr>
        </p:nvGraphicFramePr>
        <p:xfrm>
          <a:off x="1001198" y="1534296"/>
          <a:ext cx="8774899" cy="4114800"/>
        </p:xfrm>
        <a:graphic>
          <a:graphicData uri="http://schemas.openxmlformats.org/drawingml/2006/table">
            <a:tbl>
              <a:tblPr firstRow="1" bandRow="1">
                <a:tableStyleId>{5C22544A-7EE6-4342-B048-85BDC9FD1C3A}</a:tableStyleId>
              </a:tblPr>
              <a:tblGrid>
                <a:gridCol w="2976561">
                  <a:extLst>
                    <a:ext uri="{9D8B030D-6E8A-4147-A177-3AD203B41FA5}">
                      <a16:colId xmlns:a16="http://schemas.microsoft.com/office/drawing/2014/main" val="4046913285"/>
                    </a:ext>
                  </a:extLst>
                </a:gridCol>
                <a:gridCol w="1833562">
                  <a:extLst>
                    <a:ext uri="{9D8B030D-6E8A-4147-A177-3AD203B41FA5}">
                      <a16:colId xmlns:a16="http://schemas.microsoft.com/office/drawing/2014/main" val="2462527602"/>
                    </a:ext>
                  </a:extLst>
                </a:gridCol>
                <a:gridCol w="1809746">
                  <a:extLst>
                    <a:ext uri="{9D8B030D-6E8A-4147-A177-3AD203B41FA5}">
                      <a16:colId xmlns:a16="http://schemas.microsoft.com/office/drawing/2014/main" val="3469995550"/>
                    </a:ext>
                  </a:extLst>
                </a:gridCol>
                <a:gridCol w="2155030">
                  <a:extLst>
                    <a:ext uri="{9D8B030D-6E8A-4147-A177-3AD203B41FA5}">
                      <a16:colId xmlns:a16="http://schemas.microsoft.com/office/drawing/2014/main" val="3612507814"/>
                    </a:ext>
                  </a:extLst>
                </a:gridCol>
              </a:tblGrid>
              <a:tr h="690562">
                <a:tc>
                  <a:txBody>
                    <a:bodyPr/>
                    <a:lstStyle/>
                    <a:p>
                      <a:endParaRPr lang="en-US" sz="2400" dirty="0"/>
                    </a:p>
                  </a:txBody>
                  <a:tcPr/>
                </a:tc>
                <a:tc>
                  <a:txBody>
                    <a:bodyPr/>
                    <a:lstStyle/>
                    <a:p>
                      <a:r>
                        <a:rPr lang="en-US" sz="2400" dirty="0"/>
                        <a:t>Pre-Policy</a:t>
                      </a:r>
                    </a:p>
                  </a:txBody>
                  <a:tcPr/>
                </a:tc>
                <a:tc>
                  <a:txBody>
                    <a:bodyPr/>
                    <a:lstStyle/>
                    <a:p>
                      <a:r>
                        <a:rPr lang="en-US" sz="2400" dirty="0"/>
                        <a:t>Post-Policy</a:t>
                      </a:r>
                    </a:p>
                  </a:txBody>
                  <a:tcPr/>
                </a:tc>
                <a:tc>
                  <a:txBody>
                    <a:bodyPr/>
                    <a:lstStyle/>
                    <a:p>
                      <a:r>
                        <a:rPr lang="en-US" sz="2400" dirty="0"/>
                        <a:t>P-value for chi-squared</a:t>
                      </a:r>
                    </a:p>
                  </a:txBody>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tc>
                <a:tc>
                  <a:txBody>
                    <a:bodyPr/>
                    <a:lstStyle/>
                    <a:p>
                      <a:r>
                        <a:rPr lang="en-US" sz="2400" dirty="0"/>
                        <a:t>214 (11.5%)</a:t>
                      </a:r>
                    </a:p>
                  </a:txBody>
                  <a:tcPr/>
                </a:tc>
                <a:tc>
                  <a:txBody>
                    <a:bodyPr/>
                    <a:lstStyle/>
                    <a:p>
                      <a:r>
                        <a:rPr lang="en-US" sz="2400" dirty="0"/>
                        <a:t>152 (19.5%)</a:t>
                      </a:r>
                    </a:p>
                  </a:txBody>
                  <a:tcPr/>
                </a:tc>
                <a:tc>
                  <a:txBody>
                    <a:bodyPr/>
                    <a:lstStyle/>
                    <a:p>
                      <a:r>
                        <a:rPr lang="en-US" sz="2400" dirty="0"/>
                        <a:t>&lt;0.001</a:t>
                      </a:r>
                    </a:p>
                  </a:txBody>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tc>
                <a:tc>
                  <a:txBody>
                    <a:bodyPr/>
                    <a:lstStyle/>
                    <a:p>
                      <a:r>
                        <a:rPr lang="en-US" sz="2400" dirty="0"/>
                        <a:t>119 (6.4%)</a:t>
                      </a:r>
                    </a:p>
                  </a:txBody>
                  <a:tcPr/>
                </a:tc>
                <a:tc>
                  <a:txBody>
                    <a:bodyPr/>
                    <a:lstStyle/>
                    <a:p>
                      <a:r>
                        <a:rPr lang="en-US" sz="2400" dirty="0"/>
                        <a:t>60 (7.7%)</a:t>
                      </a:r>
                    </a:p>
                  </a:txBody>
                  <a:tcPr/>
                </a:tc>
                <a:tc>
                  <a:txBody>
                    <a:bodyPr/>
                    <a:lstStyle/>
                    <a:p>
                      <a:r>
                        <a:rPr lang="en-US" sz="2400" dirty="0"/>
                        <a:t>0.65</a:t>
                      </a:r>
                    </a:p>
                  </a:txBody>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tc>
                <a:tc>
                  <a:txBody>
                    <a:bodyPr/>
                    <a:lstStyle/>
                    <a:p>
                      <a:r>
                        <a:rPr lang="en-US" sz="2400" dirty="0"/>
                        <a:t>155 (8.5%)</a:t>
                      </a:r>
                    </a:p>
                  </a:txBody>
                  <a:tcPr/>
                </a:tc>
                <a:tc>
                  <a:txBody>
                    <a:bodyPr/>
                    <a:lstStyle/>
                    <a:p>
                      <a:r>
                        <a:rPr lang="en-US" sz="2400" dirty="0"/>
                        <a:t>79 (10.1%)</a:t>
                      </a:r>
                    </a:p>
                  </a:txBody>
                  <a:tcPr/>
                </a:tc>
                <a:tc>
                  <a:txBody>
                    <a:bodyPr/>
                    <a:lstStyle/>
                    <a:p>
                      <a:r>
                        <a:rPr lang="en-US" sz="2400" dirty="0"/>
                        <a:t>0.009</a:t>
                      </a:r>
                    </a:p>
                  </a:txBody>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tc>
                <a:tc>
                  <a:txBody>
                    <a:bodyPr/>
                    <a:lstStyle/>
                    <a:p>
                      <a:r>
                        <a:rPr lang="en-US" sz="2400" dirty="0"/>
                        <a:t>180 (9.7%)</a:t>
                      </a:r>
                    </a:p>
                  </a:txBody>
                  <a:tcPr/>
                </a:tc>
                <a:tc>
                  <a:txBody>
                    <a:bodyPr/>
                    <a:lstStyle/>
                    <a:p>
                      <a:r>
                        <a:rPr lang="en-US" sz="2400" dirty="0"/>
                        <a:t>71 (9.1%)</a:t>
                      </a:r>
                    </a:p>
                  </a:txBody>
                  <a:tcPr/>
                </a:tc>
                <a:tc>
                  <a:txBody>
                    <a:bodyPr/>
                    <a:lstStyle/>
                    <a:p>
                      <a:r>
                        <a:rPr lang="en-US" sz="2400" dirty="0"/>
                        <a:t>0.65 </a:t>
                      </a:r>
                    </a:p>
                  </a:txBody>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5596631A-D733-0432-87B7-2715AC654744}"/>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73D8ABFC-F9F2-888B-7AE7-3109CC63D106}"/>
              </a:ext>
            </a:extLst>
          </p:cNvPr>
          <p:cNvSpPr>
            <a:spLocks noGrp="1"/>
          </p:cNvSpPr>
          <p:nvPr>
            <p:ph type="sldNum" sz="quarter" idx="4"/>
          </p:nvPr>
        </p:nvSpPr>
        <p:spPr/>
        <p:txBody>
          <a:bodyPr/>
          <a:lstStyle/>
          <a:p>
            <a:fld id="{70C12960-6E85-460F-B6E3-5B82CB31AF3D}" type="slidenum">
              <a:rPr lang="en-US" dirty="0"/>
              <a:t>10</a:t>
            </a:fld>
            <a:endParaRPr lang="en-US"/>
          </a:p>
        </p:txBody>
      </p:sp>
      <p:sp>
        <p:nvSpPr>
          <p:cNvPr id="3" name="Rectangle 2">
            <a:extLst>
              <a:ext uri="{FF2B5EF4-FFF2-40B4-BE49-F238E27FC236}">
                <a16:creationId xmlns:a16="http://schemas.microsoft.com/office/drawing/2014/main" id="{EDADE163-62F9-493B-7DC5-CF17636A1E96}"/>
              </a:ext>
            </a:extLst>
          </p:cNvPr>
          <p:cNvSpPr/>
          <p:nvPr/>
        </p:nvSpPr>
        <p:spPr>
          <a:xfrm>
            <a:off x="788697" y="2325925"/>
            <a:ext cx="9409905" cy="8583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46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CCE3-C79E-AA99-EC03-6E7F9BA9127F}"/>
              </a:ext>
            </a:extLst>
          </p:cNvPr>
          <p:cNvSpPr>
            <a:spLocks noGrp="1"/>
          </p:cNvSpPr>
          <p:nvPr>
            <p:ph type="title"/>
          </p:nvPr>
        </p:nvSpPr>
        <p:spPr>
          <a:xfrm>
            <a:off x="850199" y="355718"/>
            <a:ext cx="10363200" cy="1187570"/>
          </a:xfrm>
        </p:spPr>
        <p:txBody>
          <a:bodyPr>
            <a:normAutofit/>
          </a:bodyPr>
          <a:lstStyle/>
          <a:p>
            <a:r>
              <a:rPr lang="en-US" sz="2400" dirty="0">
                <a:ea typeface="+mj-lt"/>
                <a:cs typeface="+mj-lt"/>
              </a:rPr>
              <a:t>ITS Analysis for proportion (%) of individuals with OUD receiving any buprenorphine prescription by month pre and post policy during different pregnancy and postpartum time periods (N=2,633)</a:t>
            </a:r>
          </a:p>
        </p:txBody>
      </p:sp>
      <p:sp>
        <p:nvSpPr>
          <p:cNvPr id="5" name="Footer Placeholder 4">
            <a:extLst>
              <a:ext uri="{FF2B5EF4-FFF2-40B4-BE49-F238E27FC236}">
                <a16:creationId xmlns:a16="http://schemas.microsoft.com/office/drawing/2014/main" id="{D31DED10-39AB-7CEA-82AA-175E60EC0C17}"/>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76E68D7C-54FF-9CC3-8358-29E826AF18C7}"/>
              </a:ext>
            </a:extLst>
          </p:cNvPr>
          <p:cNvSpPr>
            <a:spLocks noGrp="1"/>
          </p:cNvSpPr>
          <p:nvPr>
            <p:ph type="sldNum" sz="quarter" idx="4"/>
          </p:nvPr>
        </p:nvSpPr>
        <p:spPr/>
        <p:txBody>
          <a:bodyPr/>
          <a:lstStyle/>
          <a:p>
            <a:fld id="{70C12960-6E85-460F-B6E3-5B82CB31AF3D}" type="slidenum">
              <a:rPr lang="en-US" dirty="0"/>
              <a:t>11</a:t>
            </a:fld>
            <a:endParaRPr lang="en-US"/>
          </a:p>
        </p:txBody>
      </p:sp>
      <p:graphicFrame>
        <p:nvGraphicFramePr>
          <p:cNvPr id="3" name="Content Placeholder 6">
            <a:extLst>
              <a:ext uri="{FF2B5EF4-FFF2-40B4-BE49-F238E27FC236}">
                <a16:creationId xmlns:a16="http://schemas.microsoft.com/office/drawing/2014/main" id="{C02353C3-A18A-6FA4-6C6C-06774B11CCDF}"/>
              </a:ext>
            </a:extLst>
          </p:cNvPr>
          <p:cNvGraphicFramePr>
            <a:graphicFrameLocks/>
          </p:cNvGraphicFramePr>
          <p:nvPr>
            <p:extLst>
              <p:ext uri="{D42A27DB-BD31-4B8C-83A1-F6EECF244321}">
                <p14:modId xmlns:p14="http://schemas.microsoft.com/office/powerpoint/2010/main" val="3589755674"/>
              </p:ext>
            </p:extLst>
          </p:nvPr>
        </p:nvGraphicFramePr>
        <p:xfrm>
          <a:off x="822295" y="1867437"/>
          <a:ext cx="9724582" cy="3365719"/>
        </p:xfrm>
        <a:graphic>
          <a:graphicData uri="http://schemas.openxmlformats.org/drawingml/2006/table">
            <a:tbl>
              <a:tblPr firstRow="1" bandRow="1">
                <a:tableStyleId>{5C22544A-7EE6-4342-B048-85BDC9FD1C3A}</a:tableStyleId>
              </a:tblPr>
              <a:tblGrid>
                <a:gridCol w="3298706">
                  <a:extLst>
                    <a:ext uri="{9D8B030D-6E8A-4147-A177-3AD203B41FA5}">
                      <a16:colId xmlns:a16="http://schemas.microsoft.com/office/drawing/2014/main" val="4046913285"/>
                    </a:ext>
                  </a:extLst>
                </a:gridCol>
                <a:gridCol w="2032003">
                  <a:extLst>
                    <a:ext uri="{9D8B030D-6E8A-4147-A177-3AD203B41FA5}">
                      <a16:colId xmlns:a16="http://schemas.microsoft.com/office/drawing/2014/main" val="2462527602"/>
                    </a:ext>
                  </a:extLst>
                </a:gridCol>
                <a:gridCol w="2005610">
                  <a:extLst>
                    <a:ext uri="{9D8B030D-6E8A-4147-A177-3AD203B41FA5}">
                      <a16:colId xmlns:a16="http://schemas.microsoft.com/office/drawing/2014/main" val="3469995550"/>
                    </a:ext>
                  </a:extLst>
                </a:gridCol>
                <a:gridCol w="2388263">
                  <a:extLst>
                    <a:ext uri="{9D8B030D-6E8A-4147-A177-3AD203B41FA5}">
                      <a16:colId xmlns:a16="http://schemas.microsoft.com/office/drawing/2014/main" val="3612507814"/>
                    </a:ext>
                  </a:extLst>
                </a:gridCol>
              </a:tblGrid>
              <a:tr h="1184857">
                <a:tc>
                  <a:txBody>
                    <a:bodyPr/>
                    <a:lstStyle/>
                    <a:p>
                      <a:pPr algn="l" rtl="0" fontAlgn="base">
                        <a:lnSpc>
                          <a:spcPts val="1308"/>
                        </a:lnSpc>
                      </a:pPr>
                      <a:endParaRPr lang="en-US" sz="2400" b="0" i="0" dirty="0">
                        <a:effectLst/>
                        <a:latin typeface="+mn-lt"/>
                      </a:endParaRP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ITS Estimate </a:t>
                      </a: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p-value  </a:t>
                      </a: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95% CI  </a:t>
                      </a:r>
                    </a:p>
                  </a:txBody>
                  <a:tcPr marL="57150" marR="57150"/>
                </a:tc>
                <a:extLst>
                  <a:ext uri="{0D108BD9-81ED-4DB2-BD59-A6C34878D82A}">
                    <a16:rowId xmlns:a16="http://schemas.microsoft.com/office/drawing/2014/main" val="434224572"/>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Total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0.4 </a:t>
                      </a:r>
                    </a:p>
                    <a:p>
                      <a:pPr algn="l" rtl="0" fontAlgn="base">
                        <a:lnSpc>
                          <a:spcPts val="1308"/>
                        </a:lnSpc>
                      </a:pPr>
                      <a:endParaRPr lang="en-US" sz="2400" b="0" i="0" dirty="0">
                        <a:effectLst/>
                        <a:latin typeface="+mn-lt"/>
                      </a:endParaRP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&lt;0.001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0.01-0.89 </a:t>
                      </a:r>
                    </a:p>
                  </a:txBody>
                  <a:tcPr marL="57150" marR="57150"/>
                </a:tc>
                <a:extLst>
                  <a:ext uri="{0D108BD9-81ED-4DB2-BD59-A6C34878D82A}">
                    <a16:rowId xmlns:a16="http://schemas.microsoft.com/office/drawing/2014/main" val="393076287"/>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During pregnancy</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0.8 </a:t>
                      </a:r>
                    </a:p>
                  </a:txBody>
                  <a:tcPr marL="57150" marR="57150"/>
                </a:tc>
                <a:tc>
                  <a:txBody>
                    <a:bodyPr/>
                    <a:lstStyle/>
                    <a:p>
                      <a:pPr algn="l" rtl="0" fontAlgn="base">
                        <a:lnSpc>
                          <a:spcPts val="1125"/>
                        </a:lnSpc>
                      </a:pPr>
                      <a:br>
                        <a:rPr lang="en-US" sz="2400" b="0" i="0" dirty="0">
                          <a:effectLst/>
                          <a:latin typeface="+mn-lt"/>
                        </a:rPr>
                      </a:br>
                      <a:r>
                        <a:rPr lang="en-US" sz="2400" b="0" i="0" dirty="0">
                          <a:effectLst/>
                          <a:latin typeface="+mn-lt"/>
                        </a:rPr>
                        <a:t>&lt;0.001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0.04-1.2 </a:t>
                      </a:r>
                    </a:p>
                  </a:txBody>
                  <a:tcPr marL="57150" marR="57150"/>
                </a:tc>
                <a:extLst>
                  <a:ext uri="{0D108BD9-81ED-4DB2-BD59-A6C34878D82A}">
                    <a16:rowId xmlns:a16="http://schemas.microsoft.com/office/drawing/2014/main" val="327810710"/>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0-60 days PP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0.02-0.94 </a:t>
                      </a:r>
                    </a:p>
                  </a:txBody>
                  <a:tcPr marL="57150" marR="57150"/>
                </a:tc>
                <a:extLst>
                  <a:ext uri="{0D108BD9-81ED-4DB2-BD59-A6C34878D82A}">
                    <a16:rowId xmlns:a16="http://schemas.microsoft.com/office/drawing/2014/main" val="1327046780"/>
                  </a:ext>
                </a:extLst>
              </a:tr>
              <a:tr h="588878">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60 days – 6 months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-0.2 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0.75 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-0.45 to + 0.82 </a:t>
                      </a:r>
                    </a:p>
                  </a:txBody>
                  <a:tcPr marL="57150" marR="57150"/>
                </a:tc>
                <a:extLst>
                  <a:ext uri="{0D108BD9-81ED-4DB2-BD59-A6C34878D82A}">
                    <a16:rowId xmlns:a16="http://schemas.microsoft.com/office/drawing/2014/main" val="155065575"/>
                  </a:ext>
                </a:extLst>
              </a:tr>
            </a:tbl>
          </a:graphicData>
        </a:graphic>
      </p:graphicFrame>
    </p:spTree>
    <p:extLst>
      <p:ext uri="{BB962C8B-B14F-4D97-AF65-F5344CB8AC3E}">
        <p14:creationId xmlns:p14="http://schemas.microsoft.com/office/powerpoint/2010/main" val="286458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CA6F3-8955-E60B-FA1D-5EC12B336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4C9C0-C465-9E49-DA54-D2F09518690B}"/>
              </a:ext>
            </a:extLst>
          </p:cNvPr>
          <p:cNvSpPr>
            <a:spLocks noGrp="1"/>
          </p:cNvSpPr>
          <p:nvPr>
            <p:ph type="title"/>
          </p:nvPr>
        </p:nvSpPr>
        <p:spPr>
          <a:xfrm>
            <a:off x="850199" y="355718"/>
            <a:ext cx="10363200" cy="1187570"/>
          </a:xfrm>
        </p:spPr>
        <p:txBody>
          <a:bodyPr>
            <a:normAutofit/>
          </a:bodyPr>
          <a:lstStyle/>
          <a:p>
            <a:r>
              <a:rPr lang="en-US" sz="2400" dirty="0">
                <a:ea typeface="+mj-lt"/>
                <a:cs typeface="+mj-lt"/>
              </a:rPr>
              <a:t>ITS Analysis for proportion (%) of individuals with OUD receiving any buprenorphine prescription by month pre and post policy during different pregnancy and postpartum time periods (N=2,633)</a:t>
            </a:r>
          </a:p>
        </p:txBody>
      </p:sp>
      <p:sp>
        <p:nvSpPr>
          <p:cNvPr id="4" name="Date Placeholder 3">
            <a:extLst>
              <a:ext uri="{FF2B5EF4-FFF2-40B4-BE49-F238E27FC236}">
                <a16:creationId xmlns:a16="http://schemas.microsoft.com/office/drawing/2014/main" id="{A9FC8FE4-CAE4-6A58-40BE-CE4A7E9BA75C}"/>
              </a:ext>
            </a:extLst>
          </p:cNvPr>
          <p:cNvSpPr>
            <a:spLocks noGrp="1"/>
          </p:cNvSpPr>
          <p:nvPr>
            <p:ph type="dt" sz="half" idx="2"/>
          </p:nvPr>
        </p:nvSpPr>
        <p:spPr/>
        <p:txBody>
          <a:bodyPr/>
          <a:lstStyle/>
          <a:p>
            <a:fld id="{01F91D77-89E6-427C-9106-EB2D431A39B8}" type="datetime1">
              <a:rPr lang="en-US"/>
              <a:t>11/13/2024</a:t>
            </a:fld>
            <a:endParaRPr lang="en-US"/>
          </a:p>
        </p:txBody>
      </p:sp>
      <p:sp>
        <p:nvSpPr>
          <p:cNvPr id="5" name="Footer Placeholder 4">
            <a:extLst>
              <a:ext uri="{FF2B5EF4-FFF2-40B4-BE49-F238E27FC236}">
                <a16:creationId xmlns:a16="http://schemas.microsoft.com/office/drawing/2014/main" id="{6E78723A-4E44-BD55-5A98-217D3A012807}"/>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997A488E-0992-F828-BC73-F170DDEF7011}"/>
              </a:ext>
            </a:extLst>
          </p:cNvPr>
          <p:cNvSpPr>
            <a:spLocks noGrp="1"/>
          </p:cNvSpPr>
          <p:nvPr>
            <p:ph type="sldNum" sz="quarter" idx="4"/>
          </p:nvPr>
        </p:nvSpPr>
        <p:spPr/>
        <p:txBody>
          <a:bodyPr/>
          <a:lstStyle/>
          <a:p>
            <a:fld id="{70C12960-6E85-460F-B6E3-5B82CB31AF3D}" type="slidenum">
              <a:rPr lang="en-US" dirty="0"/>
              <a:t>12</a:t>
            </a:fld>
            <a:endParaRPr lang="en-US"/>
          </a:p>
        </p:txBody>
      </p:sp>
      <p:graphicFrame>
        <p:nvGraphicFramePr>
          <p:cNvPr id="3" name="Content Placeholder 6">
            <a:extLst>
              <a:ext uri="{FF2B5EF4-FFF2-40B4-BE49-F238E27FC236}">
                <a16:creationId xmlns:a16="http://schemas.microsoft.com/office/drawing/2014/main" id="{7D5D4D36-EEF7-8D4F-F2BE-55C698ED917C}"/>
              </a:ext>
            </a:extLst>
          </p:cNvPr>
          <p:cNvGraphicFramePr>
            <a:graphicFrameLocks/>
          </p:cNvGraphicFramePr>
          <p:nvPr/>
        </p:nvGraphicFramePr>
        <p:xfrm>
          <a:off x="822295" y="1867437"/>
          <a:ext cx="9724582" cy="3365719"/>
        </p:xfrm>
        <a:graphic>
          <a:graphicData uri="http://schemas.openxmlformats.org/drawingml/2006/table">
            <a:tbl>
              <a:tblPr firstRow="1" bandRow="1">
                <a:tableStyleId>{5C22544A-7EE6-4342-B048-85BDC9FD1C3A}</a:tableStyleId>
              </a:tblPr>
              <a:tblGrid>
                <a:gridCol w="3298706">
                  <a:extLst>
                    <a:ext uri="{9D8B030D-6E8A-4147-A177-3AD203B41FA5}">
                      <a16:colId xmlns:a16="http://schemas.microsoft.com/office/drawing/2014/main" val="4046913285"/>
                    </a:ext>
                  </a:extLst>
                </a:gridCol>
                <a:gridCol w="2032003">
                  <a:extLst>
                    <a:ext uri="{9D8B030D-6E8A-4147-A177-3AD203B41FA5}">
                      <a16:colId xmlns:a16="http://schemas.microsoft.com/office/drawing/2014/main" val="2462527602"/>
                    </a:ext>
                  </a:extLst>
                </a:gridCol>
                <a:gridCol w="2005610">
                  <a:extLst>
                    <a:ext uri="{9D8B030D-6E8A-4147-A177-3AD203B41FA5}">
                      <a16:colId xmlns:a16="http://schemas.microsoft.com/office/drawing/2014/main" val="3469995550"/>
                    </a:ext>
                  </a:extLst>
                </a:gridCol>
                <a:gridCol w="2388263">
                  <a:extLst>
                    <a:ext uri="{9D8B030D-6E8A-4147-A177-3AD203B41FA5}">
                      <a16:colId xmlns:a16="http://schemas.microsoft.com/office/drawing/2014/main" val="3612507814"/>
                    </a:ext>
                  </a:extLst>
                </a:gridCol>
              </a:tblGrid>
              <a:tr h="1184857">
                <a:tc>
                  <a:txBody>
                    <a:bodyPr/>
                    <a:lstStyle/>
                    <a:p>
                      <a:pPr algn="l" rtl="0" fontAlgn="base">
                        <a:lnSpc>
                          <a:spcPts val="1308"/>
                        </a:lnSpc>
                      </a:pPr>
                      <a:endParaRPr lang="en-US" sz="2400" b="0" i="0" dirty="0">
                        <a:effectLst/>
                        <a:latin typeface="+mn-lt"/>
                      </a:endParaRP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ITS Estimate </a:t>
                      </a: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p-value  </a:t>
                      </a:r>
                    </a:p>
                  </a:txBody>
                  <a:tcPr marL="57150" marR="57150"/>
                </a:tc>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95% CI  </a:t>
                      </a:r>
                    </a:p>
                  </a:txBody>
                  <a:tcPr marL="57150" marR="57150"/>
                </a:tc>
                <a:extLst>
                  <a:ext uri="{0D108BD9-81ED-4DB2-BD59-A6C34878D82A}">
                    <a16:rowId xmlns:a16="http://schemas.microsoft.com/office/drawing/2014/main" val="434224572"/>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Total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0.4 </a:t>
                      </a:r>
                    </a:p>
                    <a:p>
                      <a:pPr algn="l" rtl="0" fontAlgn="base">
                        <a:lnSpc>
                          <a:spcPts val="1308"/>
                        </a:lnSpc>
                      </a:pPr>
                      <a:endParaRPr lang="en-US" sz="2400" b="0" i="0" dirty="0">
                        <a:effectLst/>
                        <a:latin typeface="+mn-lt"/>
                      </a:endParaRP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&lt;0.001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0.01-0.89 </a:t>
                      </a:r>
                    </a:p>
                  </a:txBody>
                  <a:tcPr marL="57150" marR="57150"/>
                </a:tc>
                <a:extLst>
                  <a:ext uri="{0D108BD9-81ED-4DB2-BD59-A6C34878D82A}">
                    <a16:rowId xmlns:a16="http://schemas.microsoft.com/office/drawing/2014/main" val="393076287"/>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During pregnancy</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0.8 </a:t>
                      </a:r>
                    </a:p>
                  </a:txBody>
                  <a:tcPr marL="57150" marR="57150"/>
                </a:tc>
                <a:tc>
                  <a:txBody>
                    <a:bodyPr/>
                    <a:lstStyle/>
                    <a:p>
                      <a:pPr algn="l" rtl="0" fontAlgn="base">
                        <a:lnSpc>
                          <a:spcPts val="1125"/>
                        </a:lnSpc>
                      </a:pPr>
                      <a:br>
                        <a:rPr lang="en-US" sz="2400" b="0" i="0" dirty="0">
                          <a:effectLst/>
                          <a:latin typeface="+mn-lt"/>
                        </a:rPr>
                      </a:br>
                      <a:r>
                        <a:rPr lang="en-US" sz="2400" b="0" i="0" dirty="0">
                          <a:effectLst/>
                          <a:latin typeface="+mn-lt"/>
                        </a:rPr>
                        <a:t>&lt;0.001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0.04-1.2 </a:t>
                      </a:r>
                    </a:p>
                  </a:txBody>
                  <a:tcPr marL="57150" marR="57150"/>
                </a:tc>
                <a:extLst>
                  <a:ext uri="{0D108BD9-81ED-4DB2-BD59-A6C34878D82A}">
                    <a16:rowId xmlns:a16="http://schemas.microsoft.com/office/drawing/2014/main" val="327810710"/>
                  </a:ext>
                </a:extLst>
              </a:tr>
              <a:tr h="485604">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0-60 days PP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0.02-0.94 </a:t>
                      </a:r>
                    </a:p>
                  </a:txBody>
                  <a:tcPr marL="57150" marR="57150"/>
                </a:tc>
                <a:extLst>
                  <a:ext uri="{0D108BD9-81ED-4DB2-BD59-A6C34878D82A}">
                    <a16:rowId xmlns:a16="http://schemas.microsoft.com/office/drawing/2014/main" val="1327046780"/>
                  </a:ext>
                </a:extLst>
              </a:tr>
              <a:tr h="588878">
                <a:tc>
                  <a:txBody>
                    <a:bodyPr/>
                    <a:lstStyle/>
                    <a:p>
                      <a:pPr algn="l" rtl="0" fontAlgn="base">
                        <a:lnSpc>
                          <a:spcPts val="1308"/>
                        </a:lnSpc>
                      </a:pPr>
                      <a:endParaRPr lang="en-US" sz="2400" b="1" i="0" dirty="0">
                        <a:effectLst/>
                        <a:latin typeface="+mn-lt"/>
                      </a:endParaRPr>
                    </a:p>
                    <a:p>
                      <a:pPr algn="l" rtl="0" fontAlgn="base">
                        <a:lnSpc>
                          <a:spcPts val="1308"/>
                        </a:lnSpc>
                      </a:pPr>
                      <a:r>
                        <a:rPr lang="en-US" sz="2400" b="1" i="0" dirty="0">
                          <a:effectLst/>
                          <a:latin typeface="+mn-lt"/>
                        </a:rPr>
                        <a:t>60 days – 6 months </a:t>
                      </a:r>
                      <a:r>
                        <a:rPr lang="en-US" sz="2400" b="0" i="0" dirty="0">
                          <a:effectLst/>
                          <a:latin typeface="+mn-lt"/>
                        </a:rPr>
                        <a:t>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-0.2 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0.75 </a:t>
                      </a:r>
                    </a:p>
                  </a:txBody>
                  <a:tcPr marL="57150" marR="57150"/>
                </a:tc>
                <a:tc>
                  <a:txBody>
                    <a:bodyPr/>
                    <a:lstStyle/>
                    <a:p>
                      <a:pPr algn="l" rtl="0" fontAlgn="base">
                        <a:lnSpc>
                          <a:spcPts val="1308"/>
                        </a:lnSpc>
                      </a:pPr>
                      <a:endParaRPr lang="en-US" sz="2400" b="0" i="0" dirty="0">
                        <a:effectLst/>
                        <a:latin typeface="+mn-lt"/>
                      </a:endParaRPr>
                    </a:p>
                    <a:p>
                      <a:pPr algn="l" rtl="0" fontAlgn="base">
                        <a:lnSpc>
                          <a:spcPts val="1308"/>
                        </a:lnSpc>
                      </a:pPr>
                      <a:r>
                        <a:rPr lang="en-US" sz="2400" b="0" i="0" dirty="0">
                          <a:effectLst/>
                          <a:latin typeface="+mn-lt"/>
                        </a:rPr>
                        <a:t>-0.45 to + 0.82 </a:t>
                      </a:r>
                    </a:p>
                  </a:txBody>
                  <a:tcPr marL="57150" marR="57150"/>
                </a:tc>
                <a:extLst>
                  <a:ext uri="{0D108BD9-81ED-4DB2-BD59-A6C34878D82A}">
                    <a16:rowId xmlns:a16="http://schemas.microsoft.com/office/drawing/2014/main" val="155065575"/>
                  </a:ext>
                </a:extLst>
              </a:tr>
            </a:tbl>
          </a:graphicData>
        </a:graphic>
      </p:graphicFrame>
      <p:sp>
        <p:nvSpPr>
          <p:cNvPr id="7" name="Rectangle 6">
            <a:extLst>
              <a:ext uri="{FF2B5EF4-FFF2-40B4-BE49-F238E27FC236}">
                <a16:creationId xmlns:a16="http://schemas.microsoft.com/office/drawing/2014/main" id="{EECF6896-1216-F187-66CB-27362CE35D00}"/>
              </a:ext>
            </a:extLst>
          </p:cNvPr>
          <p:cNvSpPr/>
          <p:nvPr/>
        </p:nvSpPr>
        <p:spPr>
          <a:xfrm>
            <a:off x="3928056" y="1624845"/>
            <a:ext cx="2086378" cy="39839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2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3CB2-9F52-2531-8DEF-2D0F996BD778}"/>
              </a:ext>
            </a:extLst>
          </p:cNvPr>
          <p:cNvSpPr>
            <a:spLocks noGrp="1"/>
          </p:cNvSpPr>
          <p:nvPr>
            <p:ph type="title"/>
          </p:nvPr>
        </p:nvSpPr>
        <p:spPr>
          <a:xfrm>
            <a:off x="1057701" y="136525"/>
            <a:ext cx="8772063" cy="1187570"/>
          </a:xfrm>
        </p:spPr>
        <p:txBody>
          <a:bodyPr>
            <a:normAutofit/>
          </a:bodyPr>
          <a:lstStyle/>
          <a:p>
            <a:r>
              <a:rPr lang="en-US" sz="2800" dirty="0"/>
              <a:t>Proportion (%) of adequate prescription or prescription that would cover &gt; 15 days per month (N=1,039) </a:t>
            </a:r>
          </a:p>
        </p:txBody>
      </p:sp>
      <p:graphicFrame>
        <p:nvGraphicFramePr>
          <p:cNvPr id="7" name="Content Placeholder 6">
            <a:extLst>
              <a:ext uri="{FF2B5EF4-FFF2-40B4-BE49-F238E27FC236}">
                <a16:creationId xmlns:a16="http://schemas.microsoft.com/office/drawing/2014/main" id="{6B958FB9-27F7-8737-8FDF-E87BD4CEC215}"/>
              </a:ext>
            </a:extLst>
          </p:cNvPr>
          <p:cNvGraphicFramePr>
            <a:graphicFrameLocks noGrp="1"/>
          </p:cNvGraphicFramePr>
          <p:nvPr>
            <p:ph idx="1"/>
            <p:extLst>
              <p:ext uri="{D42A27DB-BD31-4B8C-83A1-F6EECF244321}">
                <p14:modId xmlns:p14="http://schemas.microsoft.com/office/powerpoint/2010/main" val="664134877"/>
              </p:ext>
            </p:extLst>
          </p:nvPr>
        </p:nvGraphicFramePr>
        <p:xfrm>
          <a:off x="900751" y="1437799"/>
          <a:ext cx="9635320" cy="3982402"/>
        </p:xfrm>
        <a:graphic>
          <a:graphicData uri="http://schemas.openxmlformats.org/drawingml/2006/table">
            <a:tbl>
              <a:tblPr firstRow="1" bandRow="1">
                <a:tableStyleId>{5C22544A-7EE6-4342-B048-85BDC9FD1C3A}</a:tableStyleId>
              </a:tblPr>
              <a:tblGrid>
                <a:gridCol w="3153468">
                  <a:extLst>
                    <a:ext uri="{9D8B030D-6E8A-4147-A177-3AD203B41FA5}">
                      <a16:colId xmlns:a16="http://schemas.microsoft.com/office/drawing/2014/main" val="4046913285"/>
                    </a:ext>
                  </a:extLst>
                </a:gridCol>
                <a:gridCol w="2049704">
                  <a:extLst>
                    <a:ext uri="{9D8B030D-6E8A-4147-A177-3AD203B41FA5}">
                      <a16:colId xmlns:a16="http://schemas.microsoft.com/office/drawing/2014/main" val="2462527602"/>
                    </a:ext>
                  </a:extLst>
                </a:gridCol>
                <a:gridCol w="2023081">
                  <a:extLst>
                    <a:ext uri="{9D8B030D-6E8A-4147-A177-3AD203B41FA5}">
                      <a16:colId xmlns:a16="http://schemas.microsoft.com/office/drawing/2014/main" val="3469995550"/>
                    </a:ext>
                  </a:extLst>
                </a:gridCol>
                <a:gridCol w="2409067">
                  <a:extLst>
                    <a:ext uri="{9D8B030D-6E8A-4147-A177-3AD203B41FA5}">
                      <a16:colId xmlns:a16="http://schemas.microsoft.com/office/drawing/2014/main" val="3612507814"/>
                    </a:ext>
                  </a:extLst>
                </a:gridCol>
              </a:tblGrid>
              <a:tr h="690562">
                <a:tc>
                  <a:txBody>
                    <a:bodyPr/>
                    <a:lstStyle/>
                    <a:p>
                      <a:endParaRPr lang="en-US" sz="2400" dirty="0"/>
                    </a:p>
                  </a:txBody>
                  <a:tcPr>
                    <a:solidFill>
                      <a:schemeClr val="accent6">
                        <a:lumMod val="75000"/>
                      </a:schemeClr>
                    </a:solidFill>
                  </a:tcPr>
                </a:tc>
                <a:tc>
                  <a:txBody>
                    <a:bodyPr/>
                    <a:lstStyle/>
                    <a:p>
                      <a:r>
                        <a:rPr lang="en-US" sz="2400" dirty="0"/>
                        <a:t>Pre-Policy</a:t>
                      </a:r>
                    </a:p>
                  </a:txBody>
                  <a:tcPr>
                    <a:solidFill>
                      <a:schemeClr val="accent6">
                        <a:lumMod val="75000"/>
                      </a:schemeClr>
                    </a:solidFill>
                  </a:tcPr>
                </a:tc>
                <a:tc>
                  <a:txBody>
                    <a:bodyPr/>
                    <a:lstStyle/>
                    <a:p>
                      <a:r>
                        <a:rPr lang="en-US" sz="2400" dirty="0"/>
                        <a:t>Post-Policy</a:t>
                      </a:r>
                    </a:p>
                  </a:txBody>
                  <a:tcPr>
                    <a:solidFill>
                      <a:schemeClr val="accent6">
                        <a:lumMod val="75000"/>
                      </a:schemeClr>
                    </a:solidFill>
                  </a:tcPr>
                </a:tc>
                <a:tc>
                  <a:txBody>
                    <a:bodyPr/>
                    <a:lstStyle/>
                    <a:p>
                      <a:r>
                        <a:rPr lang="en-US" sz="2400" dirty="0"/>
                        <a:t>P-value</a:t>
                      </a:r>
                    </a:p>
                  </a:txBody>
                  <a:tcPr>
                    <a:solidFill>
                      <a:schemeClr val="accent6">
                        <a:lumMod val="75000"/>
                      </a:schemeClr>
                    </a:solidFill>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solidFill>
                      <a:schemeClr val="accent6">
                        <a:lumMod val="20000"/>
                        <a:lumOff val="80000"/>
                      </a:schemeClr>
                    </a:solidFill>
                  </a:tcPr>
                </a:tc>
                <a:tc>
                  <a:txBody>
                    <a:bodyPr/>
                    <a:lstStyle/>
                    <a:p>
                      <a:r>
                        <a:rPr lang="en-US" sz="2400" dirty="0"/>
                        <a:t>36.9%</a:t>
                      </a:r>
                    </a:p>
                  </a:txBody>
                  <a:tcPr>
                    <a:solidFill>
                      <a:schemeClr val="accent6">
                        <a:lumMod val="20000"/>
                        <a:lumOff val="80000"/>
                      </a:schemeClr>
                    </a:solidFill>
                  </a:tcPr>
                </a:tc>
                <a:tc>
                  <a:txBody>
                    <a:bodyPr/>
                    <a:lstStyle/>
                    <a:p>
                      <a:pPr lvl="0">
                        <a:buNone/>
                      </a:pPr>
                      <a:r>
                        <a:rPr lang="en-US" sz="2400" dirty="0"/>
                        <a:t>32.9%</a:t>
                      </a:r>
                    </a:p>
                  </a:txBody>
                  <a:tcPr>
                    <a:solidFill>
                      <a:schemeClr val="accent6">
                        <a:lumMod val="20000"/>
                        <a:lumOff val="80000"/>
                      </a:schemeClr>
                    </a:solidFill>
                  </a:tcPr>
                </a:tc>
                <a:tc>
                  <a:txBody>
                    <a:bodyPr/>
                    <a:lstStyle/>
                    <a:p>
                      <a:r>
                        <a:rPr lang="en-US" sz="2400" dirty="0"/>
                        <a:t>0.44</a:t>
                      </a:r>
                    </a:p>
                  </a:txBody>
                  <a:tcPr>
                    <a:solidFill>
                      <a:schemeClr val="accent6">
                        <a:lumMod val="20000"/>
                        <a:lumOff val="80000"/>
                      </a:schemeClr>
                    </a:solidFill>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solidFill>
                      <a:schemeClr val="accent6">
                        <a:lumMod val="40000"/>
                        <a:lumOff val="60000"/>
                      </a:schemeClr>
                    </a:solidFill>
                  </a:tcPr>
                </a:tc>
                <a:tc>
                  <a:txBody>
                    <a:bodyPr/>
                    <a:lstStyle/>
                    <a:p>
                      <a:r>
                        <a:rPr lang="en-US" sz="2400" dirty="0"/>
                        <a:t>46.2%</a:t>
                      </a:r>
                    </a:p>
                  </a:txBody>
                  <a:tcPr>
                    <a:solidFill>
                      <a:schemeClr val="accent6">
                        <a:lumMod val="40000"/>
                        <a:lumOff val="60000"/>
                      </a:schemeClr>
                    </a:solidFill>
                  </a:tcPr>
                </a:tc>
                <a:tc>
                  <a:txBody>
                    <a:bodyPr/>
                    <a:lstStyle/>
                    <a:p>
                      <a:r>
                        <a:rPr lang="en-US" sz="2400" dirty="0"/>
                        <a:t>41.7%</a:t>
                      </a:r>
                    </a:p>
                  </a:txBody>
                  <a:tcPr>
                    <a:solidFill>
                      <a:schemeClr val="accent6">
                        <a:lumMod val="40000"/>
                        <a:lumOff val="60000"/>
                      </a:schemeClr>
                    </a:solidFill>
                  </a:tcPr>
                </a:tc>
                <a:tc>
                  <a:txBody>
                    <a:bodyPr/>
                    <a:lstStyle/>
                    <a:p>
                      <a:r>
                        <a:rPr lang="en-US" sz="2400" dirty="0"/>
                        <a:t>0.64</a:t>
                      </a:r>
                    </a:p>
                  </a:txBody>
                  <a:tcPr>
                    <a:solidFill>
                      <a:schemeClr val="accent6">
                        <a:lumMod val="40000"/>
                        <a:lumOff val="60000"/>
                      </a:schemeClr>
                    </a:solidFill>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solidFill>
                      <a:schemeClr val="accent6">
                        <a:lumMod val="20000"/>
                        <a:lumOff val="80000"/>
                      </a:schemeClr>
                    </a:solidFill>
                  </a:tcPr>
                </a:tc>
                <a:tc>
                  <a:txBody>
                    <a:bodyPr/>
                    <a:lstStyle/>
                    <a:p>
                      <a:r>
                        <a:rPr lang="en-US" sz="2400" dirty="0"/>
                        <a:t>38.1%</a:t>
                      </a:r>
                    </a:p>
                  </a:txBody>
                  <a:tcPr>
                    <a:solidFill>
                      <a:schemeClr val="accent6">
                        <a:lumMod val="20000"/>
                        <a:lumOff val="80000"/>
                      </a:schemeClr>
                    </a:solidFill>
                  </a:tcPr>
                </a:tc>
                <a:tc>
                  <a:txBody>
                    <a:bodyPr/>
                    <a:lstStyle/>
                    <a:p>
                      <a:r>
                        <a:rPr lang="en-US" sz="2400" dirty="0"/>
                        <a:t>58.2%</a:t>
                      </a:r>
                    </a:p>
                  </a:txBody>
                  <a:tcPr>
                    <a:solidFill>
                      <a:schemeClr val="accent6">
                        <a:lumMod val="20000"/>
                        <a:lumOff val="80000"/>
                      </a:schemeClr>
                    </a:solidFill>
                  </a:tcPr>
                </a:tc>
                <a:tc>
                  <a:txBody>
                    <a:bodyPr/>
                    <a:lstStyle/>
                    <a:p>
                      <a:r>
                        <a:rPr lang="en-US" sz="2400" dirty="0"/>
                        <a:t>0.004</a:t>
                      </a:r>
                    </a:p>
                  </a:txBody>
                  <a:tcPr>
                    <a:solidFill>
                      <a:schemeClr val="accent6">
                        <a:lumMod val="20000"/>
                        <a:lumOff val="80000"/>
                      </a:schemeClr>
                    </a:solidFill>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solidFill>
                      <a:schemeClr val="accent6">
                        <a:lumMod val="40000"/>
                        <a:lumOff val="60000"/>
                      </a:schemeClr>
                    </a:solidFill>
                  </a:tcPr>
                </a:tc>
                <a:tc>
                  <a:txBody>
                    <a:bodyPr/>
                    <a:lstStyle/>
                    <a:p>
                      <a:r>
                        <a:rPr lang="en-US" sz="2400" dirty="0"/>
                        <a:t>40%</a:t>
                      </a:r>
                    </a:p>
                  </a:txBody>
                  <a:tcPr>
                    <a:solidFill>
                      <a:schemeClr val="accent6">
                        <a:lumMod val="40000"/>
                        <a:lumOff val="60000"/>
                      </a:schemeClr>
                    </a:solidFill>
                  </a:tcPr>
                </a:tc>
                <a:tc>
                  <a:txBody>
                    <a:bodyPr/>
                    <a:lstStyle/>
                    <a:p>
                      <a:r>
                        <a:rPr lang="en-US" sz="2400" dirty="0"/>
                        <a:t>65.8%</a:t>
                      </a:r>
                    </a:p>
                  </a:txBody>
                  <a:tcPr>
                    <a:solidFill>
                      <a:schemeClr val="accent6">
                        <a:lumMod val="40000"/>
                        <a:lumOff val="60000"/>
                      </a:schemeClr>
                    </a:solidFill>
                  </a:tcPr>
                </a:tc>
                <a:tc>
                  <a:txBody>
                    <a:bodyPr/>
                    <a:lstStyle/>
                    <a:p>
                      <a:r>
                        <a:rPr lang="en-US" sz="2400" dirty="0"/>
                        <a:t>&lt;0.001 </a:t>
                      </a:r>
                    </a:p>
                  </a:txBody>
                  <a:tcPr>
                    <a:solidFill>
                      <a:schemeClr val="accent6">
                        <a:lumMod val="40000"/>
                        <a:lumOff val="60000"/>
                      </a:schemeClr>
                    </a:solidFill>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8D212F53-CD84-ED2C-8CFB-5B035254627A}"/>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B884E9F5-8389-C6F2-10E3-9818392D4694}"/>
              </a:ext>
            </a:extLst>
          </p:cNvPr>
          <p:cNvSpPr>
            <a:spLocks noGrp="1"/>
          </p:cNvSpPr>
          <p:nvPr>
            <p:ph type="sldNum" sz="quarter" idx="4"/>
          </p:nvPr>
        </p:nvSpPr>
        <p:spPr/>
        <p:txBody>
          <a:bodyPr/>
          <a:lstStyle/>
          <a:p>
            <a:fld id="{70C12960-6E85-460F-B6E3-5B82CB31AF3D}" type="slidenum">
              <a:rPr lang="en-US" dirty="0"/>
              <a:t>13</a:t>
            </a:fld>
            <a:endParaRPr lang="en-US"/>
          </a:p>
        </p:txBody>
      </p:sp>
    </p:spTree>
    <p:extLst>
      <p:ext uri="{BB962C8B-B14F-4D97-AF65-F5344CB8AC3E}">
        <p14:creationId xmlns:p14="http://schemas.microsoft.com/office/powerpoint/2010/main" val="246967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34F3-62F4-E950-7F5E-0F518F079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DD33F-0D82-0635-CF23-85AA9686272A}"/>
              </a:ext>
            </a:extLst>
          </p:cNvPr>
          <p:cNvSpPr>
            <a:spLocks noGrp="1"/>
          </p:cNvSpPr>
          <p:nvPr>
            <p:ph type="title"/>
          </p:nvPr>
        </p:nvSpPr>
        <p:spPr>
          <a:xfrm>
            <a:off x="1057701" y="136525"/>
            <a:ext cx="8772063" cy="1187570"/>
          </a:xfrm>
        </p:spPr>
        <p:txBody>
          <a:bodyPr>
            <a:normAutofit/>
          </a:bodyPr>
          <a:lstStyle/>
          <a:p>
            <a:r>
              <a:rPr lang="en-US" sz="2800" dirty="0"/>
              <a:t>Proportion (%) of adequate prescription or prescription that would cover &gt; 15 days per month (N=1,039) </a:t>
            </a:r>
          </a:p>
        </p:txBody>
      </p:sp>
      <p:graphicFrame>
        <p:nvGraphicFramePr>
          <p:cNvPr id="7" name="Content Placeholder 6">
            <a:extLst>
              <a:ext uri="{FF2B5EF4-FFF2-40B4-BE49-F238E27FC236}">
                <a16:creationId xmlns:a16="http://schemas.microsoft.com/office/drawing/2014/main" id="{3409DCB1-C625-F8B7-AFBE-29630B4C8A70}"/>
              </a:ext>
            </a:extLst>
          </p:cNvPr>
          <p:cNvGraphicFramePr>
            <a:graphicFrameLocks noGrp="1"/>
          </p:cNvGraphicFramePr>
          <p:nvPr>
            <p:ph idx="1"/>
          </p:nvPr>
        </p:nvGraphicFramePr>
        <p:xfrm>
          <a:off x="900751" y="1437799"/>
          <a:ext cx="9635320" cy="3982402"/>
        </p:xfrm>
        <a:graphic>
          <a:graphicData uri="http://schemas.openxmlformats.org/drawingml/2006/table">
            <a:tbl>
              <a:tblPr firstRow="1" bandRow="1">
                <a:tableStyleId>{5C22544A-7EE6-4342-B048-85BDC9FD1C3A}</a:tableStyleId>
              </a:tblPr>
              <a:tblGrid>
                <a:gridCol w="3153468">
                  <a:extLst>
                    <a:ext uri="{9D8B030D-6E8A-4147-A177-3AD203B41FA5}">
                      <a16:colId xmlns:a16="http://schemas.microsoft.com/office/drawing/2014/main" val="4046913285"/>
                    </a:ext>
                  </a:extLst>
                </a:gridCol>
                <a:gridCol w="2049704">
                  <a:extLst>
                    <a:ext uri="{9D8B030D-6E8A-4147-A177-3AD203B41FA5}">
                      <a16:colId xmlns:a16="http://schemas.microsoft.com/office/drawing/2014/main" val="2462527602"/>
                    </a:ext>
                  </a:extLst>
                </a:gridCol>
                <a:gridCol w="2023081">
                  <a:extLst>
                    <a:ext uri="{9D8B030D-6E8A-4147-A177-3AD203B41FA5}">
                      <a16:colId xmlns:a16="http://schemas.microsoft.com/office/drawing/2014/main" val="3469995550"/>
                    </a:ext>
                  </a:extLst>
                </a:gridCol>
                <a:gridCol w="2409067">
                  <a:extLst>
                    <a:ext uri="{9D8B030D-6E8A-4147-A177-3AD203B41FA5}">
                      <a16:colId xmlns:a16="http://schemas.microsoft.com/office/drawing/2014/main" val="3612507814"/>
                    </a:ext>
                  </a:extLst>
                </a:gridCol>
              </a:tblGrid>
              <a:tr h="690562">
                <a:tc>
                  <a:txBody>
                    <a:bodyPr/>
                    <a:lstStyle/>
                    <a:p>
                      <a:endParaRPr lang="en-US" sz="2400" dirty="0"/>
                    </a:p>
                  </a:txBody>
                  <a:tcPr>
                    <a:solidFill>
                      <a:schemeClr val="accent6">
                        <a:lumMod val="75000"/>
                      </a:schemeClr>
                    </a:solidFill>
                  </a:tcPr>
                </a:tc>
                <a:tc>
                  <a:txBody>
                    <a:bodyPr/>
                    <a:lstStyle/>
                    <a:p>
                      <a:r>
                        <a:rPr lang="en-US" sz="2400" dirty="0"/>
                        <a:t>Pre-Policy</a:t>
                      </a:r>
                    </a:p>
                  </a:txBody>
                  <a:tcPr>
                    <a:solidFill>
                      <a:schemeClr val="accent6">
                        <a:lumMod val="75000"/>
                      </a:schemeClr>
                    </a:solidFill>
                  </a:tcPr>
                </a:tc>
                <a:tc>
                  <a:txBody>
                    <a:bodyPr/>
                    <a:lstStyle/>
                    <a:p>
                      <a:r>
                        <a:rPr lang="en-US" sz="2400" dirty="0"/>
                        <a:t>Post-Policy</a:t>
                      </a:r>
                    </a:p>
                  </a:txBody>
                  <a:tcPr>
                    <a:solidFill>
                      <a:schemeClr val="accent6">
                        <a:lumMod val="75000"/>
                      </a:schemeClr>
                    </a:solidFill>
                  </a:tcPr>
                </a:tc>
                <a:tc>
                  <a:txBody>
                    <a:bodyPr/>
                    <a:lstStyle/>
                    <a:p>
                      <a:r>
                        <a:rPr lang="en-US" sz="2400" dirty="0"/>
                        <a:t>P-value</a:t>
                      </a:r>
                    </a:p>
                  </a:txBody>
                  <a:tcPr>
                    <a:solidFill>
                      <a:schemeClr val="accent6">
                        <a:lumMod val="75000"/>
                      </a:schemeClr>
                    </a:solidFill>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solidFill>
                      <a:schemeClr val="accent6">
                        <a:lumMod val="20000"/>
                        <a:lumOff val="80000"/>
                      </a:schemeClr>
                    </a:solidFill>
                  </a:tcPr>
                </a:tc>
                <a:tc>
                  <a:txBody>
                    <a:bodyPr/>
                    <a:lstStyle/>
                    <a:p>
                      <a:r>
                        <a:rPr lang="en-US" sz="2400" dirty="0"/>
                        <a:t>36.9%</a:t>
                      </a:r>
                    </a:p>
                  </a:txBody>
                  <a:tcPr>
                    <a:solidFill>
                      <a:schemeClr val="accent6">
                        <a:lumMod val="20000"/>
                        <a:lumOff val="80000"/>
                      </a:schemeClr>
                    </a:solidFill>
                  </a:tcPr>
                </a:tc>
                <a:tc>
                  <a:txBody>
                    <a:bodyPr/>
                    <a:lstStyle/>
                    <a:p>
                      <a:pPr lvl="0">
                        <a:buNone/>
                      </a:pPr>
                      <a:r>
                        <a:rPr lang="en-US" sz="2400" dirty="0"/>
                        <a:t>32.9%</a:t>
                      </a:r>
                    </a:p>
                  </a:txBody>
                  <a:tcPr>
                    <a:solidFill>
                      <a:schemeClr val="accent6">
                        <a:lumMod val="20000"/>
                        <a:lumOff val="80000"/>
                      </a:schemeClr>
                    </a:solidFill>
                  </a:tcPr>
                </a:tc>
                <a:tc>
                  <a:txBody>
                    <a:bodyPr/>
                    <a:lstStyle/>
                    <a:p>
                      <a:r>
                        <a:rPr lang="en-US" sz="2400" dirty="0"/>
                        <a:t>0.44</a:t>
                      </a:r>
                    </a:p>
                  </a:txBody>
                  <a:tcPr>
                    <a:solidFill>
                      <a:schemeClr val="accent6">
                        <a:lumMod val="20000"/>
                        <a:lumOff val="80000"/>
                      </a:schemeClr>
                    </a:solidFill>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solidFill>
                      <a:schemeClr val="accent6">
                        <a:lumMod val="40000"/>
                        <a:lumOff val="60000"/>
                      </a:schemeClr>
                    </a:solidFill>
                  </a:tcPr>
                </a:tc>
                <a:tc>
                  <a:txBody>
                    <a:bodyPr/>
                    <a:lstStyle/>
                    <a:p>
                      <a:r>
                        <a:rPr lang="en-US" sz="2400" dirty="0"/>
                        <a:t>46.2%</a:t>
                      </a:r>
                    </a:p>
                  </a:txBody>
                  <a:tcPr>
                    <a:solidFill>
                      <a:schemeClr val="accent6">
                        <a:lumMod val="40000"/>
                        <a:lumOff val="60000"/>
                      </a:schemeClr>
                    </a:solidFill>
                  </a:tcPr>
                </a:tc>
                <a:tc>
                  <a:txBody>
                    <a:bodyPr/>
                    <a:lstStyle/>
                    <a:p>
                      <a:r>
                        <a:rPr lang="en-US" sz="2400" dirty="0"/>
                        <a:t>41.7%</a:t>
                      </a:r>
                    </a:p>
                  </a:txBody>
                  <a:tcPr>
                    <a:solidFill>
                      <a:schemeClr val="accent6">
                        <a:lumMod val="40000"/>
                        <a:lumOff val="60000"/>
                      </a:schemeClr>
                    </a:solidFill>
                  </a:tcPr>
                </a:tc>
                <a:tc>
                  <a:txBody>
                    <a:bodyPr/>
                    <a:lstStyle/>
                    <a:p>
                      <a:r>
                        <a:rPr lang="en-US" sz="2400" dirty="0"/>
                        <a:t>0.64</a:t>
                      </a:r>
                    </a:p>
                  </a:txBody>
                  <a:tcPr>
                    <a:solidFill>
                      <a:schemeClr val="accent6">
                        <a:lumMod val="40000"/>
                        <a:lumOff val="60000"/>
                      </a:schemeClr>
                    </a:solidFill>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solidFill>
                      <a:schemeClr val="accent6">
                        <a:lumMod val="20000"/>
                        <a:lumOff val="80000"/>
                      </a:schemeClr>
                    </a:solidFill>
                  </a:tcPr>
                </a:tc>
                <a:tc>
                  <a:txBody>
                    <a:bodyPr/>
                    <a:lstStyle/>
                    <a:p>
                      <a:r>
                        <a:rPr lang="en-US" sz="2400" dirty="0"/>
                        <a:t>38.1%</a:t>
                      </a:r>
                    </a:p>
                  </a:txBody>
                  <a:tcPr>
                    <a:solidFill>
                      <a:schemeClr val="accent6">
                        <a:lumMod val="20000"/>
                        <a:lumOff val="80000"/>
                      </a:schemeClr>
                    </a:solidFill>
                  </a:tcPr>
                </a:tc>
                <a:tc>
                  <a:txBody>
                    <a:bodyPr/>
                    <a:lstStyle/>
                    <a:p>
                      <a:r>
                        <a:rPr lang="en-US" sz="2400" dirty="0"/>
                        <a:t>58.2%</a:t>
                      </a:r>
                    </a:p>
                  </a:txBody>
                  <a:tcPr>
                    <a:solidFill>
                      <a:schemeClr val="accent6">
                        <a:lumMod val="20000"/>
                        <a:lumOff val="80000"/>
                      </a:schemeClr>
                    </a:solidFill>
                  </a:tcPr>
                </a:tc>
                <a:tc>
                  <a:txBody>
                    <a:bodyPr/>
                    <a:lstStyle/>
                    <a:p>
                      <a:r>
                        <a:rPr lang="en-US" sz="2400" dirty="0"/>
                        <a:t>0.004</a:t>
                      </a:r>
                    </a:p>
                  </a:txBody>
                  <a:tcPr>
                    <a:solidFill>
                      <a:schemeClr val="accent6">
                        <a:lumMod val="20000"/>
                        <a:lumOff val="80000"/>
                      </a:schemeClr>
                    </a:solidFill>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solidFill>
                      <a:schemeClr val="accent6">
                        <a:lumMod val="40000"/>
                        <a:lumOff val="60000"/>
                      </a:schemeClr>
                    </a:solidFill>
                  </a:tcPr>
                </a:tc>
                <a:tc>
                  <a:txBody>
                    <a:bodyPr/>
                    <a:lstStyle/>
                    <a:p>
                      <a:r>
                        <a:rPr lang="en-US" sz="2400" dirty="0"/>
                        <a:t>40%</a:t>
                      </a:r>
                    </a:p>
                  </a:txBody>
                  <a:tcPr>
                    <a:solidFill>
                      <a:schemeClr val="accent6">
                        <a:lumMod val="40000"/>
                        <a:lumOff val="60000"/>
                      </a:schemeClr>
                    </a:solidFill>
                  </a:tcPr>
                </a:tc>
                <a:tc>
                  <a:txBody>
                    <a:bodyPr/>
                    <a:lstStyle/>
                    <a:p>
                      <a:r>
                        <a:rPr lang="en-US" sz="2400" dirty="0"/>
                        <a:t>65.8%</a:t>
                      </a:r>
                    </a:p>
                  </a:txBody>
                  <a:tcPr>
                    <a:solidFill>
                      <a:schemeClr val="accent6">
                        <a:lumMod val="40000"/>
                        <a:lumOff val="60000"/>
                      </a:schemeClr>
                    </a:solidFill>
                  </a:tcPr>
                </a:tc>
                <a:tc>
                  <a:txBody>
                    <a:bodyPr/>
                    <a:lstStyle/>
                    <a:p>
                      <a:r>
                        <a:rPr lang="en-US" sz="2400" dirty="0"/>
                        <a:t>&lt;0.001 </a:t>
                      </a:r>
                    </a:p>
                  </a:txBody>
                  <a:tcPr>
                    <a:solidFill>
                      <a:schemeClr val="accent6">
                        <a:lumMod val="40000"/>
                        <a:lumOff val="60000"/>
                      </a:schemeClr>
                    </a:solidFill>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1EEF34F2-69DF-C305-A1DB-D56955F05AEC}"/>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A2D522BC-0D1D-33C0-156E-79C105A66272}"/>
              </a:ext>
            </a:extLst>
          </p:cNvPr>
          <p:cNvSpPr>
            <a:spLocks noGrp="1"/>
          </p:cNvSpPr>
          <p:nvPr>
            <p:ph type="sldNum" sz="quarter" idx="4"/>
          </p:nvPr>
        </p:nvSpPr>
        <p:spPr/>
        <p:txBody>
          <a:bodyPr/>
          <a:lstStyle/>
          <a:p>
            <a:fld id="{70C12960-6E85-460F-B6E3-5B82CB31AF3D}" type="slidenum">
              <a:rPr lang="en-US" dirty="0"/>
              <a:t>14</a:t>
            </a:fld>
            <a:endParaRPr lang="en-US"/>
          </a:p>
        </p:txBody>
      </p:sp>
      <p:sp>
        <p:nvSpPr>
          <p:cNvPr id="3" name="Rectangle 2">
            <a:extLst>
              <a:ext uri="{FF2B5EF4-FFF2-40B4-BE49-F238E27FC236}">
                <a16:creationId xmlns:a16="http://schemas.microsoft.com/office/drawing/2014/main" id="{29A98E32-954E-13DE-F608-F1EB381F763C}"/>
              </a:ext>
            </a:extLst>
          </p:cNvPr>
          <p:cNvSpPr/>
          <p:nvPr/>
        </p:nvSpPr>
        <p:spPr>
          <a:xfrm>
            <a:off x="308380" y="3586995"/>
            <a:ext cx="10582533" cy="19469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2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52CA2B-A666-67A0-A98C-0DE34D6C86F0}"/>
              </a:ext>
            </a:extLst>
          </p:cNvPr>
          <p:cNvSpPr txBox="1">
            <a:spLocks/>
          </p:cNvSpPr>
          <p:nvPr/>
        </p:nvSpPr>
        <p:spPr>
          <a:xfrm>
            <a:off x="829931" y="684056"/>
            <a:ext cx="4719558" cy="4809168"/>
          </a:xfrm>
          <a:prstGeom prst="ellipse">
            <a:avLst/>
          </a:prstGeom>
          <a:solidFill>
            <a:schemeClr val="accent2"/>
          </a:solidFill>
        </p:spPr>
        <p:txBody>
          <a:bodyPr vert="horz" lIns="91440" tIns="45720" rIns="91440" bIns="45720" rtlCol="0" anchor="ctr" anchorCtr="0">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pPr algn="ctr">
              <a:spcBef>
                <a:spcPts val="1000"/>
              </a:spcBef>
            </a:pPr>
            <a:r>
              <a:rPr lang="en-US" sz="3200" kern="1200" dirty="0"/>
              <a:t>Did individuals continue therapy initiated during pregnancy and early postpartum? </a:t>
            </a:r>
          </a:p>
        </p:txBody>
      </p:sp>
      <p:sp>
        <p:nvSpPr>
          <p:cNvPr id="5" name="Footer Placeholder 4">
            <a:extLst>
              <a:ext uri="{FF2B5EF4-FFF2-40B4-BE49-F238E27FC236}">
                <a16:creationId xmlns:a16="http://schemas.microsoft.com/office/drawing/2014/main" id="{E580E12B-E56D-7C0A-2565-1E6EF97421F0}"/>
              </a:ext>
            </a:extLst>
          </p:cNvPr>
          <p:cNvSpPr>
            <a:spLocks noGrp="1"/>
          </p:cNvSpPr>
          <p:nvPr>
            <p:ph type="ftr" sz="quarter" idx="3"/>
          </p:nvPr>
        </p:nvSpPr>
        <p:spPr>
          <a:xfrm>
            <a:off x="4038600" y="6356350"/>
            <a:ext cx="411480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DD93BDFF-D132-A39D-CFB7-74FB06B50FD1}"/>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70C12960-6E85-460F-B6E3-5B82CB31AF3D}" type="slidenum">
              <a:rPr lang="en-US" dirty="0"/>
              <a:pPr>
                <a:spcAft>
                  <a:spcPts val="600"/>
                </a:spcAft>
              </a:pPr>
              <a:t>15</a:t>
            </a:fld>
            <a:endParaRPr lang="en-US"/>
          </a:p>
        </p:txBody>
      </p:sp>
    </p:spTree>
    <p:extLst>
      <p:ext uri="{BB962C8B-B14F-4D97-AF65-F5344CB8AC3E}">
        <p14:creationId xmlns:p14="http://schemas.microsoft.com/office/powerpoint/2010/main" val="308968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15196-99B5-9FD6-D7D4-91C13A7AD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0C699-AEAE-9085-1D40-80709D266167}"/>
              </a:ext>
            </a:extLst>
          </p:cNvPr>
          <p:cNvSpPr>
            <a:spLocks noGrp="1"/>
          </p:cNvSpPr>
          <p:nvPr>
            <p:ph type="title"/>
          </p:nvPr>
        </p:nvSpPr>
        <p:spPr>
          <a:xfrm>
            <a:off x="5893798" y="2128520"/>
            <a:ext cx="5917202" cy="1920240"/>
          </a:xfrm>
        </p:spPr>
        <p:txBody>
          <a:bodyPr anchor="b">
            <a:noAutofit/>
          </a:bodyPr>
          <a:lstStyle/>
          <a:p>
            <a:r>
              <a:rPr lang="en-US" sz="2800" b="0" dirty="0"/>
              <a:t>Not really…</a:t>
            </a:r>
            <a:br>
              <a:rPr lang="en-US" sz="2800" b="0" dirty="0"/>
            </a:br>
            <a:br>
              <a:rPr lang="en-US" sz="2800" b="0" dirty="0"/>
            </a:br>
            <a:r>
              <a:rPr lang="en-US" sz="2800" b="0" dirty="0"/>
              <a:t>Continuation rates were low (less than 3%) between time periods and no participants received a buprenorphine prescription in all 4 time periods. </a:t>
            </a:r>
          </a:p>
        </p:txBody>
      </p:sp>
      <p:sp>
        <p:nvSpPr>
          <p:cNvPr id="3" name="Title 1">
            <a:extLst>
              <a:ext uri="{FF2B5EF4-FFF2-40B4-BE49-F238E27FC236}">
                <a16:creationId xmlns:a16="http://schemas.microsoft.com/office/drawing/2014/main" id="{E1069DCC-DB46-AB35-C715-3AA78C1335D7}"/>
              </a:ext>
            </a:extLst>
          </p:cNvPr>
          <p:cNvSpPr txBox="1">
            <a:spLocks/>
          </p:cNvSpPr>
          <p:nvPr/>
        </p:nvSpPr>
        <p:spPr>
          <a:xfrm>
            <a:off x="829930" y="684056"/>
            <a:ext cx="4868009" cy="4809168"/>
          </a:xfrm>
          <a:prstGeom prst="ellipse">
            <a:avLst/>
          </a:prstGeom>
          <a:solidFill>
            <a:schemeClr val="accent2"/>
          </a:solidFill>
        </p:spPr>
        <p:txBody>
          <a:bodyPr vert="horz" lIns="91440" tIns="45720" rIns="91440" bIns="45720" rtlCol="0" anchor="ctr" anchorCtr="0">
            <a:noAutofit/>
          </a:bodyPr>
          <a:lstStyle>
            <a:lvl1pPr algn="l" defTabSz="914400" rtl="0" eaLnBrk="1" latinLnBrk="0" hangingPunct="1">
              <a:lnSpc>
                <a:spcPct val="80000"/>
              </a:lnSpc>
              <a:spcBef>
                <a:spcPct val="0"/>
              </a:spcBef>
              <a:buNone/>
              <a:defRPr sz="4200" b="1" kern="1200">
                <a:solidFill>
                  <a:schemeClr val="tx1"/>
                </a:solidFill>
                <a:latin typeface="+mj-lt"/>
                <a:ea typeface="+mj-ea"/>
                <a:cs typeface="+mj-cs"/>
              </a:defRPr>
            </a:lvl1pPr>
          </a:lstStyle>
          <a:p>
            <a:pPr algn="ctr">
              <a:spcBef>
                <a:spcPts val="1000"/>
              </a:spcBef>
            </a:pPr>
            <a:r>
              <a:rPr lang="en-US" sz="3200" kern="1200" dirty="0"/>
              <a:t>Did individuals continue therapy initiated during pregnancy and early postpartum? </a:t>
            </a:r>
          </a:p>
        </p:txBody>
      </p:sp>
      <p:sp>
        <p:nvSpPr>
          <p:cNvPr id="6" name="Slide Number Placeholder 5">
            <a:extLst>
              <a:ext uri="{FF2B5EF4-FFF2-40B4-BE49-F238E27FC236}">
                <a16:creationId xmlns:a16="http://schemas.microsoft.com/office/drawing/2014/main" id="{6B48DA36-FBC3-AF4F-9939-C913A35C0E9F}"/>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70C12960-6E85-460F-B6E3-5B82CB31AF3D}" type="slidenum">
              <a:rPr lang="en-US" dirty="0"/>
              <a:pPr>
                <a:spcAft>
                  <a:spcPts val="600"/>
                </a:spcAft>
              </a:pPr>
              <a:t>16</a:t>
            </a:fld>
            <a:endParaRPr lang="en-US"/>
          </a:p>
        </p:txBody>
      </p:sp>
    </p:spTree>
    <p:extLst>
      <p:ext uri="{BB962C8B-B14F-4D97-AF65-F5344CB8AC3E}">
        <p14:creationId xmlns:p14="http://schemas.microsoft.com/office/powerpoint/2010/main" val="314222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5AE7-B28C-565C-2B77-E750772B390F}"/>
              </a:ext>
            </a:extLst>
          </p:cNvPr>
          <p:cNvSpPr>
            <a:spLocks noGrp="1"/>
          </p:cNvSpPr>
          <p:nvPr>
            <p:ph type="title"/>
          </p:nvPr>
        </p:nvSpPr>
        <p:spPr>
          <a:xfrm>
            <a:off x="1222083" y="1178719"/>
            <a:ext cx="5486400" cy="4114800"/>
          </a:xfrm>
        </p:spPr>
        <p:txBody>
          <a:bodyPr anchor="ctr">
            <a:normAutofit/>
          </a:bodyPr>
          <a:lstStyle/>
          <a:p>
            <a:r>
              <a:rPr lang="en-US" sz="3300" b="0" dirty="0"/>
              <a:t>There was a statistically significant </a:t>
            </a:r>
            <a:r>
              <a:rPr lang="en-US" sz="3300" dirty="0"/>
              <a:t>increase in overdose related admissions </a:t>
            </a:r>
            <a:r>
              <a:rPr lang="en-US" sz="3300" b="0" dirty="0"/>
              <a:t>(10.1 versus 5.7%) in the post-policy period. The majority of these </a:t>
            </a:r>
            <a:r>
              <a:rPr lang="en-US" sz="3300" dirty="0"/>
              <a:t>occurred between 6 and 12 months postpartum. </a:t>
            </a:r>
          </a:p>
        </p:txBody>
      </p:sp>
      <p:pic>
        <p:nvPicPr>
          <p:cNvPr id="17" name="Content Placeholder 16" descr="Medicine with solid fill">
            <a:extLst>
              <a:ext uri="{FF2B5EF4-FFF2-40B4-BE49-F238E27FC236}">
                <a16:creationId xmlns:a16="http://schemas.microsoft.com/office/drawing/2014/main" id="{8E89FC19-E21C-9E4C-A849-C3E912F9B04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tretch/>
        </p:blipFill>
        <p:spPr>
          <a:xfrm>
            <a:off x="7183438" y="1178719"/>
            <a:ext cx="4500562" cy="4500562"/>
          </a:xfrm>
        </p:spPr>
      </p:pic>
      <p:sp>
        <p:nvSpPr>
          <p:cNvPr id="4" name="Date Placeholder 3">
            <a:extLst>
              <a:ext uri="{FF2B5EF4-FFF2-40B4-BE49-F238E27FC236}">
                <a16:creationId xmlns:a16="http://schemas.microsoft.com/office/drawing/2014/main" id="{0E468317-C503-B17B-C694-FA28FAEBA559}"/>
              </a:ext>
            </a:extLst>
          </p:cNvPr>
          <p:cNvSpPr>
            <a:spLocks noGrp="1"/>
          </p:cNvSpPr>
          <p:nvPr>
            <p:ph type="dt" sz="half" idx="2"/>
          </p:nvPr>
        </p:nvSpPr>
        <p:spPr>
          <a:xfrm>
            <a:off x="381000" y="6356350"/>
            <a:ext cx="2743200" cy="365125"/>
          </a:xfrm>
        </p:spPr>
        <p:txBody>
          <a:bodyPr anchor="ctr">
            <a:normAutofit/>
          </a:bodyPr>
          <a:lstStyle/>
          <a:p>
            <a:pPr>
              <a:spcAft>
                <a:spcPts val="600"/>
              </a:spcAft>
            </a:pPr>
            <a:fld id="{1D8F258D-EB85-4126-AEDA-42D2307B94CA}" type="datetime1">
              <a:rPr lang="en-US"/>
              <a:pPr>
                <a:spcAft>
                  <a:spcPts val="600"/>
                </a:spcAft>
              </a:pPr>
              <a:t>11/13/2024</a:t>
            </a:fld>
            <a:endParaRPr lang="en-US"/>
          </a:p>
        </p:txBody>
      </p:sp>
      <p:sp>
        <p:nvSpPr>
          <p:cNvPr id="5" name="Footer Placeholder 4">
            <a:extLst>
              <a:ext uri="{FF2B5EF4-FFF2-40B4-BE49-F238E27FC236}">
                <a16:creationId xmlns:a16="http://schemas.microsoft.com/office/drawing/2014/main" id="{E580E12B-E56D-7C0A-2565-1E6EF97421F0}"/>
              </a:ext>
            </a:extLst>
          </p:cNvPr>
          <p:cNvSpPr>
            <a:spLocks noGrp="1"/>
          </p:cNvSpPr>
          <p:nvPr>
            <p:ph type="ftr" sz="quarter" idx="3"/>
          </p:nvPr>
        </p:nvSpPr>
        <p:spPr>
          <a:xfrm>
            <a:off x="4038600" y="6356350"/>
            <a:ext cx="4114800" cy="365125"/>
          </a:xfrm>
        </p:spPr>
        <p:txBody>
          <a:bodyPr anchor="ctr">
            <a:normAutofit/>
          </a:bodyPr>
          <a:lstStyle/>
          <a:p>
            <a:pPr>
              <a:lnSpc>
                <a:spcPct val="90000"/>
              </a:lnSpc>
              <a:spcAft>
                <a:spcPts val="600"/>
              </a:spcAft>
            </a:pPr>
            <a:r>
              <a:rPr lang="en-US" sz="700" dirty="0"/>
              <a:t>
              </a:t>
            </a:r>
          </a:p>
        </p:txBody>
      </p:sp>
      <p:sp>
        <p:nvSpPr>
          <p:cNvPr id="6" name="Slide Number Placeholder 5">
            <a:extLst>
              <a:ext uri="{FF2B5EF4-FFF2-40B4-BE49-F238E27FC236}">
                <a16:creationId xmlns:a16="http://schemas.microsoft.com/office/drawing/2014/main" id="{DD93BDFF-D132-A39D-CFB7-74FB06B50FD1}"/>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70C12960-6E85-460F-B6E3-5B82CB31AF3D}" type="slidenum">
              <a:rPr lang="en-US" dirty="0"/>
              <a:pPr>
                <a:spcAft>
                  <a:spcPts val="600"/>
                </a:spcAft>
              </a:pPr>
              <a:t>17</a:t>
            </a:fld>
            <a:endParaRPr lang="en-US"/>
          </a:p>
        </p:txBody>
      </p:sp>
    </p:spTree>
    <p:extLst>
      <p:ext uri="{BB962C8B-B14F-4D97-AF65-F5344CB8AC3E}">
        <p14:creationId xmlns:p14="http://schemas.microsoft.com/office/powerpoint/2010/main" val="267270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9E1E289-7D2C-2B26-9EE7-AB4E5B1E3C6D}"/>
              </a:ext>
            </a:extLst>
          </p:cNvPr>
          <p:cNvSpPr>
            <a:spLocks noGrp="1"/>
          </p:cNvSpPr>
          <p:nvPr>
            <p:ph type="title"/>
          </p:nvPr>
        </p:nvSpPr>
        <p:spPr>
          <a:xfrm>
            <a:off x="381000" y="-203947"/>
            <a:ext cx="9779183" cy="1706563"/>
          </a:xfrm>
        </p:spPr>
        <p:txBody>
          <a:bodyPr vert="horz" lIns="91440" tIns="45720" rIns="91440" bIns="45720" rtlCol="0" anchor="b">
            <a:normAutofit/>
          </a:bodyPr>
          <a:lstStyle/>
          <a:p>
            <a:r>
              <a:rPr lang="en-US" b="1" kern="1200" dirty="0">
                <a:latin typeface="+mj-lt"/>
                <a:ea typeface="+mj-ea"/>
                <a:cs typeface="+mj-cs"/>
              </a:rPr>
              <a:t>Limitations </a:t>
            </a:r>
          </a:p>
        </p:txBody>
      </p:sp>
      <p:sp>
        <p:nvSpPr>
          <p:cNvPr id="5" name="Date Placeholder 4">
            <a:extLst>
              <a:ext uri="{FF2B5EF4-FFF2-40B4-BE49-F238E27FC236}">
                <a16:creationId xmlns:a16="http://schemas.microsoft.com/office/drawing/2014/main" id="{26B50C2B-4739-7A66-624C-8596F6740BFD}"/>
              </a:ext>
            </a:extLst>
          </p:cNvPr>
          <p:cNvSpPr>
            <a:spLocks noGrp="1"/>
          </p:cNvSpPr>
          <p:nvPr>
            <p:ph type="dt" sz="half" idx="4294967295"/>
          </p:nvPr>
        </p:nvSpPr>
        <p:spPr/>
        <p:txBody>
          <a:bodyPr/>
          <a:lstStyle/>
          <a:p>
            <a:fld id="{A778ECA8-150D-4A86-A494-A8E87466E992}" type="datetime1">
              <a:rPr/>
              <a:t>11/13/2024</a:t>
            </a:fld>
            <a:endParaRPr lang="en-US"/>
          </a:p>
        </p:txBody>
      </p:sp>
      <p:sp>
        <p:nvSpPr>
          <p:cNvPr id="16" name="TextBox 15">
            <a:extLst>
              <a:ext uri="{FF2B5EF4-FFF2-40B4-BE49-F238E27FC236}">
                <a16:creationId xmlns:a16="http://schemas.microsoft.com/office/drawing/2014/main" id="{F389603A-E7A2-1513-6D48-77FC401155F3}"/>
              </a:ext>
            </a:extLst>
          </p:cNvPr>
          <p:cNvSpPr txBox="1"/>
          <p:nvPr/>
        </p:nvSpPr>
        <p:spPr>
          <a:xfrm>
            <a:off x="381000" y="2249905"/>
            <a:ext cx="4663440" cy="1550995"/>
          </a:xfrm>
          <a:prstGeom prst="rect">
            <a:avLst/>
          </a:prstGeom>
          <a:solidFill>
            <a:schemeClr val="accent2"/>
          </a:solidFill>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ts val="1000"/>
              </a:spcBef>
            </a:pPr>
            <a:endParaRPr lang="en-US" sz="2400" b="1" dirty="0"/>
          </a:p>
          <a:p>
            <a:pPr algn="ctr">
              <a:lnSpc>
                <a:spcPct val="90000"/>
              </a:lnSpc>
              <a:spcBef>
                <a:spcPts val="1000"/>
              </a:spcBef>
            </a:pPr>
            <a:r>
              <a:rPr lang="en-US" sz="2400" b="1" dirty="0"/>
              <a:t>Cannot measure prescriptions outside the Medicaid system </a:t>
            </a:r>
            <a:endParaRPr lang="en-US" sz="2400" dirty="0"/>
          </a:p>
          <a:p>
            <a:pPr marL="530352" indent="-530352">
              <a:lnSpc>
                <a:spcPct val="90000"/>
              </a:lnSpc>
              <a:spcBef>
                <a:spcPts val="1000"/>
              </a:spcBef>
              <a:buFont typeface="+mj-lt"/>
              <a:buAutoNum type="arabicPeriod"/>
            </a:pPr>
            <a:endParaRPr lang="en-US" sz="2400" b="1" dirty="0"/>
          </a:p>
        </p:txBody>
      </p:sp>
      <p:sp>
        <p:nvSpPr>
          <p:cNvPr id="6" name="Footer Placeholder 5">
            <a:extLst>
              <a:ext uri="{FF2B5EF4-FFF2-40B4-BE49-F238E27FC236}">
                <a16:creationId xmlns:a16="http://schemas.microsoft.com/office/drawing/2014/main" id="{101F64C0-8C7C-695B-490B-B92397C0582A}"/>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7" name="Slide Number Placeholder 6">
            <a:extLst>
              <a:ext uri="{FF2B5EF4-FFF2-40B4-BE49-F238E27FC236}">
                <a16:creationId xmlns:a16="http://schemas.microsoft.com/office/drawing/2014/main" id="{6833B046-0416-47FE-C143-224BF11F7CBB}"/>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70C12960-6E85-460F-B6E3-5B82CB31AF3D}" type="slidenum">
              <a:rPr lang="en-US" smtClean="0"/>
              <a:pPr>
                <a:spcAft>
                  <a:spcPts val="600"/>
                </a:spcAft>
              </a:pPr>
              <a:t>18</a:t>
            </a:fld>
            <a:endParaRPr lang="en-US"/>
          </a:p>
        </p:txBody>
      </p:sp>
    </p:spTree>
    <p:extLst>
      <p:ext uri="{BB962C8B-B14F-4D97-AF65-F5344CB8AC3E}">
        <p14:creationId xmlns:p14="http://schemas.microsoft.com/office/powerpoint/2010/main" val="71550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1E04D-3FBE-207C-775B-4A2CC2379D3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130BD5F-CD6C-5864-D302-A9363F9976C3}"/>
              </a:ext>
            </a:extLst>
          </p:cNvPr>
          <p:cNvSpPr>
            <a:spLocks noGrp="1"/>
          </p:cNvSpPr>
          <p:nvPr>
            <p:ph type="title"/>
          </p:nvPr>
        </p:nvSpPr>
        <p:spPr>
          <a:xfrm>
            <a:off x="381000" y="-203947"/>
            <a:ext cx="9779183" cy="1706563"/>
          </a:xfrm>
        </p:spPr>
        <p:txBody>
          <a:bodyPr vert="horz" lIns="91440" tIns="45720" rIns="91440" bIns="45720" rtlCol="0" anchor="b">
            <a:normAutofit/>
          </a:bodyPr>
          <a:lstStyle/>
          <a:p>
            <a:r>
              <a:rPr lang="en-US" b="1" kern="1200" dirty="0">
                <a:latin typeface="+mj-lt"/>
                <a:ea typeface="+mj-ea"/>
                <a:cs typeface="+mj-cs"/>
              </a:rPr>
              <a:t>Limitations </a:t>
            </a:r>
          </a:p>
        </p:txBody>
      </p:sp>
      <p:sp>
        <p:nvSpPr>
          <p:cNvPr id="5" name="Date Placeholder 4">
            <a:extLst>
              <a:ext uri="{FF2B5EF4-FFF2-40B4-BE49-F238E27FC236}">
                <a16:creationId xmlns:a16="http://schemas.microsoft.com/office/drawing/2014/main" id="{C8C3BA8D-B43E-1187-7FE0-94505BE4FBDF}"/>
              </a:ext>
            </a:extLst>
          </p:cNvPr>
          <p:cNvSpPr>
            <a:spLocks noGrp="1"/>
          </p:cNvSpPr>
          <p:nvPr>
            <p:ph type="dt" sz="half" idx="4294967295"/>
          </p:nvPr>
        </p:nvSpPr>
        <p:spPr/>
        <p:txBody>
          <a:bodyPr/>
          <a:lstStyle/>
          <a:p>
            <a:fld id="{A778ECA8-150D-4A86-A494-A8E87466E992}" type="datetime1">
              <a:rPr/>
              <a:t>11/13/2024</a:t>
            </a:fld>
            <a:endParaRPr lang="en-US"/>
          </a:p>
        </p:txBody>
      </p:sp>
      <p:sp>
        <p:nvSpPr>
          <p:cNvPr id="16" name="TextBox 15">
            <a:extLst>
              <a:ext uri="{FF2B5EF4-FFF2-40B4-BE49-F238E27FC236}">
                <a16:creationId xmlns:a16="http://schemas.microsoft.com/office/drawing/2014/main" id="{C6684083-B76E-44B8-9964-0F5690BEADA7}"/>
              </a:ext>
            </a:extLst>
          </p:cNvPr>
          <p:cNvSpPr txBox="1"/>
          <p:nvPr/>
        </p:nvSpPr>
        <p:spPr>
          <a:xfrm>
            <a:off x="381000" y="2249905"/>
            <a:ext cx="4663440" cy="1550995"/>
          </a:xfrm>
          <a:prstGeom prst="rect">
            <a:avLst/>
          </a:prstGeom>
          <a:solidFill>
            <a:schemeClr val="accent2"/>
          </a:solidFill>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ts val="1000"/>
              </a:spcBef>
            </a:pPr>
            <a:endParaRPr lang="en-US" sz="2400" b="1" dirty="0"/>
          </a:p>
          <a:p>
            <a:pPr algn="ctr">
              <a:lnSpc>
                <a:spcPct val="90000"/>
              </a:lnSpc>
              <a:spcBef>
                <a:spcPts val="1000"/>
              </a:spcBef>
            </a:pPr>
            <a:r>
              <a:rPr lang="en-US" sz="2400" b="1" dirty="0"/>
              <a:t>Cannot measure prescriptions outside the Medicaid system </a:t>
            </a:r>
            <a:endParaRPr lang="en-US" sz="2400" dirty="0"/>
          </a:p>
          <a:p>
            <a:pPr marL="530352" indent="-530352">
              <a:lnSpc>
                <a:spcPct val="90000"/>
              </a:lnSpc>
              <a:spcBef>
                <a:spcPts val="1000"/>
              </a:spcBef>
              <a:buFont typeface="+mj-lt"/>
              <a:buAutoNum type="arabicPeriod"/>
            </a:pPr>
            <a:endParaRPr lang="en-US" sz="2400" b="1" dirty="0"/>
          </a:p>
        </p:txBody>
      </p:sp>
      <p:sp>
        <p:nvSpPr>
          <p:cNvPr id="6" name="Footer Placeholder 5">
            <a:extLst>
              <a:ext uri="{FF2B5EF4-FFF2-40B4-BE49-F238E27FC236}">
                <a16:creationId xmlns:a16="http://schemas.microsoft.com/office/drawing/2014/main" id="{E4067842-9AA2-7BC4-2808-37B781653C43}"/>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7" name="Slide Number Placeholder 6">
            <a:extLst>
              <a:ext uri="{FF2B5EF4-FFF2-40B4-BE49-F238E27FC236}">
                <a16:creationId xmlns:a16="http://schemas.microsoft.com/office/drawing/2014/main" id="{EE0C702D-8370-7590-49F5-2993B25783A8}"/>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70C12960-6E85-460F-B6E3-5B82CB31AF3D}" type="slidenum">
              <a:rPr lang="en-US" smtClean="0"/>
              <a:pPr>
                <a:spcAft>
                  <a:spcPts val="600"/>
                </a:spcAft>
              </a:pPr>
              <a:t>19</a:t>
            </a:fld>
            <a:endParaRPr lang="en-US"/>
          </a:p>
        </p:txBody>
      </p:sp>
      <p:sp>
        <p:nvSpPr>
          <p:cNvPr id="2" name="TextBox 1">
            <a:extLst>
              <a:ext uri="{FF2B5EF4-FFF2-40B4-BE49-F238E27FC236}">
                <a16:creationId xmlns:a16="http://schemas.microsoft.com/office/drawing/2014/main" id="{C6618948-8764-877E-E07D-B472FAA36506}"/>
              </a:ext>
            </a:extLst>
          </p:cNvPr>
          <p:cNvSpPr txBox="1"/>
          <p:nvPr/>
        </p:nvSpPr>
        <p:spPr>
          <a:xfrm>
            <a:off x="4038600" y="4417358"/>
            <a:ext cx="4864552" cy="193899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p>
          <a:p>
            <a:pPr algn="ctr"/>
            <a:r>
              <a:rPr lang="en-US" sz="2400" b="1" dirty="0"/>
              <a:t>Only studied buprenorphine treatment and not other MOUD (</a:t>
            </a:r>
            <a:r>
              <a:rPr lang="en-US" sz="2400" b="1" dirty="0" err="1"/>
              <a:t>eg</a:t>
            </a:r>
            <a:r>
              <a:rPr lang="en-US" sz="2400" b="1" dirty="0"/>
              <a:t>: Methadone)</a:t>
            </a:r>
            <a:endParaRPr lang="en-US" sz="2400" dirty="0"/>
          </a:p>
          <a:p>
            <a:pPr algn="ctr"/>
            <a:endParaRPr lang="en-US" sz="2400" b="1" dirty="0"/>
          </a:p>
        </p:txBody>
      </p:sp>
    </p:spTree>
    <p:extLst>
      <p:ext uri="{BB962C8B-B14F-4D97-AF65-F5344CB8AC3E}">
        <p14:creationId xmlns:p14="http://schemas.microsoft.com/office/powerpoint/2010/main" val="245991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183" y="1659193"/>
            <a:ext cx="7096933" cy="1400959"/>
          </a:xfrm>
        </p:spPr>
        <p:txBody>
          <a:bodyPr vert="horz" lIns="91440" tIns="45720" rIns="91440" bIns="45720" rtlCol="0" anchor="b">
            <a:normAutofit/>
          </a:bodyPr>
          <a:lstStyle/>
          <a:p>
            <a:r>
              <a:rPr lang="en-US" b="1" dirty="0"/>
              <a:t>No disclosures </a:t>
            </a:r>
          </a:p>
        </p:txBody>
      </p:sp>
    </p:spTree>
    <p:extLst>
      <p:ext uri="{BB962C8B-B14F-4D97-AF65-F5344CB8AC3E}">
        <p14:creationId xmlns:p14="http://schemas.microsoft.com/office/powerpoint/2010/main" val="6860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A6E2-0F06-8C44-3BD5-0EAA8188012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30F5754-5C86-A9F3-5BBC-355CDD9EE341}"/>
              </a:ext>
            </a:extLst>
          </p:cNvPr>
          <p:cNvSpPr>
            <a:spLocks noGrp="1"/>
          </p:cNvSpPr>
          <p:nvPr>
            <p:ph type="title"/>
          </p:nvPr>
        </p:nvSpPr>
        <p:spPr>
          <a:xfrm>
            <a:off x="381000" y="-203947"/>
            <a:ext cx="9779183" cy="1706563"/>
          </a:xfrm>
        </p:spPr>
        <p:txBody>
          <a:bodyPr vert="horz" lIns="91440" tIns="45720" rIns="91440" bIns="45720" rtlCol="0" anchor="b">
            <a:normAutofit/>
          </a:bodyPr>
          <a:lstStyle/>
          <a:p>
            <a:r>
              <a:rPr lang="en-US" b="1" kern="1200" dirty="0">
                <a:latin typeface="+mj-lt"/>
                <a:ea typeface="+mj-ea"/>
                <a:cs typeface="+mj-cs"/>
              </a:rPr>
              <a:t>Limitations </a:t>
            </a:r>
          </a:p>
        </p:txBody>
      </p:sp>
      <p:sp>
        <p:nvSpPr>
          <p:cNvPr id="5" name="Date Placeholder 4">
            <a:extLst>
              <a:ext uri="{FF2B5EF4-FFF2-40B4-BE49-F238E27FC236}">
                <a16:creationId xmlns:a16="http://schemas.microsoft.com/office/drawing/2014/main" id="{EAB0C939-13B0-3185-B4D3-C924B6B327E3}"/>
              </a:ext>
            </a:extLst>
          </p:cNvPr>
          <p:cNvSpPr>
            <a:spLocks noGrp="1"/>
          </p:cNvSpPr>
          <p:nvPr>
            <p:ph type="dt" sz="half" idx="4294967295"/>
          </p:nvPr>
        </p:nvSpPr>
        <p:spPr/>
        <p:txBody>
          <a:bodyPr/>
          <a:lstStyle/>
          <a:p>
            <a:fld id="{A778ECA8-150D-4A86-A494-A8E87466E992}" type="datetime1">
              <a:rPr/>
              <a:t>11/13/2024</a:t>
            </a:fld>
            <a:endParaRPr lang="en-US"/>
          </a:p>
        </p:txBody>
      </p:sp>
      <p:sp>
        <p:nvSpPr>
          <p:cNvPr id="16" name="TextBox 15">
            <a:extLst>
              <a:ext uri="{FF2B5EF4-FFF2-40B4-BE49-F238E27FC236}">
                <a16:creationId xmlns:a16="http://schemas.microsoft.com/office/drawing/2014/main" id="{1D992368-F3D0-1940-8632-7CA80784938D}"/>
              </a:ext>
            </a:extLst>
          </p:cNvPr>
          <p:cNvSpPr txBox="1"/>
          <p:nvPr/>
        </p:nvSpPr>
        <p:spPr>
          <a:xfrm>
            <a:off x="381000" y="2249905"/>
            <a:ext cx="4663440" cy="1550995"/>
          </a:xfrm>
          <a:prstGeom prst="rect">
            <a:avLst/>
          </a:prstGeom>
          <a:solidFill>
            <a:schemeClr val="accent2"/>
          </a:solidFill>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Bef>
                <a:spcPts val="1000"/>
              </a:spcBef>
            </a:pPr>
            <a:endParaRPr lang="en-US" sz="2400" b="1" dirty="0"/>
          </a:p>
          <a:p>
            <a:pPr algn="ctr">
              <a:lnSpc>
                <a:spcPct val="90000"/>
              </a:lnSpc>
              <a:spcBef>
                <a:spcPts val="1000"/>
              </a:spcBef>
            </a:pPr>
            <a:r>
              <a:rPr lang="en-US" sz="2400" b="1" dirty="0"/>
              <a:t>Cannot measure prescriptions outside the Medicaid system </a:t>
            </a:r>
            <a:endParaRPr lang="en-US" sz="2400" dirty="0"/>
          </a:p>
          <a:p>
            <a:pPr marL="530352" indent="-530352">
              <a:lnSpc>
                <a:spcPct val="90000"/>
              </a:lnSpc>
              <a:spcBef>
                <a:spcPts val="1000"/>
              </a:spcBef>
              <a:buFont typeface="+mj-lt"/>
              <a:buAutoNum type="arabicPeriod"/>
            </a:pPr>
            <a:endParaRPr lang="en-US" sz="2400" b="1" dirty="0"/>
          </a:p>
        </p:txBody>
      </p:sp>
      <p:sp>
        <p:nvSpPr>
          <p:cNvPr id="6" name="Footer Placeholder 5">
            <a:extLst>
              <a:ext uri="{FF2B5EF4-FFF2-40B4-BE49-F238E27FC236}">
                <a16:creationId xmlns:a16="http://schemas.microsoft.com/office/drawing/2014/main" id="{E83DABBE-F825-9E23-2615-C31D882AC1FA}"/>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7" name="Slide Number Placeholder 6">
            <a:extLst>
              <a:ext uri="{FF2B5EF4-FFF2-40B4-BE49-F238E27FC236}">
                <a16:creationId xmlns:a16="http://schemas.microsoft.com/office/drawing/2014/main" id="{B0257F62-2BAF-8E2C-9B13-E3F90BF07639}"/>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70C12960-6E85-460F-B6E3-5B82CB31AF3D}" type="slidenum">
              <a:rPr lang="en-US" smtClean="0"/>
              <a:pPr>
                <a:spcAft>
                  <a:spcPts val="600"/>
                </a:spcAft>
              </a:pPr>
              <a:t>20</a:t>
            </a:fld>
            <a:endParaRPr lang="en-US"/>
          </a:p>
        </p:txBody>
      </p:sp>
      <p:sp>
        <p:nvSpPr>
          <p:cNvPr id="2" name="TextBox 1">
            <a:extLst>
              <a:ext uri="{FF2B5EF4-FFF2-40B4-BE49-F238E27FC236}">
                <a16:creationId xmlns:a16="http://schemas.microsoft.com/office/drawing/2014/main" id="{B2868E60-3895-85DA-F6CB-FB7772CD6C8E}"/>
              </a:ext>
            </a:extLst>
          </p:cNvPr>
          <p:cNvSpPr txBox="1"/>
          <p:nvPr/>
        </p:nvSpPr>
        <p:spPr>
          <a:xfrm>
            <a:off x="4038600" y="4417358"/>
            <a:ext cx="4864552" cy="193899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p>
          <a:p>
            <a:pPr algn="ctr"/>
            <a:r>
              <a:rPr lang="en-US" sz="2400" b="1" dirty="0"/>
              <a:t>Only studied buprenorphine treatment and not other MOUD (</a:t>
            </a:r>
            <a:r>
              <a:rPr lang="en-US" sz="2400" b="1" dirty="0" err="1"/>
              <a:t>eg</a:t>
            </a:r>
            <a:r>
              <a:rPr lang="en-US" sz="2400" b="1" dirty="0"/>
              <a:t>: Methadone)</a:t>
            </a:r>
            <a:endParaRPr lang="en-US" sz="2400" dirty="0"/>
          </a:p>
          <a:p>
            <a:pPr algn="ctr"/>
            <a:endParaRPr lang="en-US" sz="2400" b="1" dirty="0"/>
          </a:p>
        </p:txBody>
      </p:sp>
      <p:sp>
        <p:nvSpPr>
          <p:cNvPr id="3" name="TextBox 2">
            <a:extLst>
              <a:ext uri="{FF2B5EF4-FFF2-40B4-BE49-F238E27FC236}">
                <a16:creationId xmlns:a16="http://schemas.microsoft.com/office/drawing/2014/main" id="{691D4F09-C1D6-842C-0C6B-D26AED22D50D}"/>
              </a:ext>
            </a:extLst>
          </p:cNvPr>
          <p:cNvSpPr txBox="1"/>
          <p:nvPr/>
        </p:nvSpPr>
        <p:spPr>
          <a:xfrm>
            <a:off x="6096000" y="987210"/>
            <a:ext cx="4465408" cy="2308324"/>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b="1" dirty="0"/>
          </a:p>
          <a:p>
            <a:pPr algn="ctr"/>
            <a:r>
              <a:rPr lang="en-US" sz="2400" b="1" dirty="0"/>
              <a:t>Can measure prescription dispensing but not if the medication was taken as prescribed </a:t>
            </a:r>
            <a:endParaRPr lang="en-US" sz="2400" dirty="0"/>
          </a:p>
          <a:p>
            <a:pPr algn="ctr"/>
            <a:endParaRPr lang="en-US" sz="2400" b="1" dirty="0"/>
          </a:p>
        </p:txBody>
      </p:sp>
    </p:spTree>
    <p:extLst>
      <p:ext uri="{BB962C8B-B14F-4D97-AF65-F5344CB8AC3E}">
        <p14:creationId xmlns:p14="http://schemas.microsoft.com/office/powerpoint/2010/main" val="132644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7908154-8485-6711-AF02-CFDC1F1EF45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2A490F68-60F9-391F-CEAA-5C018F431D75}"/>
              </a:ext>
            </a:extLst>
          </p:cNvPr>
          <p:cNvSpPr>
            <a:spLocks noGrp="1"/>
          </p:cNvSpPr>
          <p:nvPr>
            <p:ph type="sldNum" sz="quarter" idx="12"/>
          </p:nvPr>
        </p:nvSpPr>
        <p:spPr/>
        <p:txBody>
          <a:bodyPr/>
          <a:lstStyle/>
          <a:p>
            <a:fld id="{70C12960-6E85-460F-B6E3-5B82CB31AF3D}" type="slidenum">
              <a:rPr lang="en-US" dirty="0"/>
              <a:t>21</a:t>
            </a:fld>
            <a:endParaRPr lang="en-US"/>
          </a:p>
        </p:txBody>
      </p:sp>
      <p:pic>
        <p:nvPicPr>
          <p:cNvPr id="9" name="Picture 8" descr="A map of the united states&#10;&#10;Description automatically generated">
            <a:extLst>
              <a:ext uri="{FF2B5EF4-FFF2-40B4-BE49-F238E27FC236}">
                <a16:creationId xmlns:a16="http://schemas.microsoft.com/office/drawing/2014/main" id="{8EE03B99-858D-8615-0B33-26A8309F3D1A}"/>
              </a:ext>
            </a:extLst>
          </p:cNvPr>
          <p:cNvPicPr>
            <a:picLocks noChangeAspect="1"/>
          </p:cNvPicPr>
          <p:nvPr/>
        </p:nvPicPr>
        <p:blipFill>
          <a:blip r:embed="rId3"/>
          <a:stretch>
            <a:fillRect/>
          </a:stretch>
        </p:blipFill>
        <p:spPr>
          <a:xfrm>
            <a:off x="3249156" y="421371"/>
            <a:ext cx="6546665" cy="6293771"/>
          </a:xfrm>
          <a:prstGeom prst="rect">
            <a:avLst/>
          </a:prstGeom>
        </p:spPr>
      </p:pic>
      <p:sp>
        <p:nvSpPr>
          <p:cNvPr id="11" name="TextBox 10">
            <a:extLst>
              <a:ext uri="{FF2B5EF4-FFF2-40B4-BE49-F238E27FC236}">
                <a16:creationId xmlns:a16="http://schemas.microsoft.com/office/drawing/2014/main" id="{1AA08874-F479-955D-B569-052C3A536797}"/>
              </a:ext>
            </a:extLst>
          </p:cNvPr>
          <p:cNvSpPr txBox="1"/>
          <p:nvPr/>
        </p:nvSpPr>
        <p:spPr>
          <a:xfrm>
            <a:off x="459808" y="2319451"/>
            <a:ext cx="11341551" cy="181588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p>
          <a:p>
            <a:pPr algn="ctr"/>
            <a:r>
              <a:rPr lang="en-US" sz="2800" b="1" dirty="0"/>
              <a:t>Following postpartum extension of Medicaid, there was little to no change in buprenorphine prescribing in the delayed postpartum period.</a:t>
            </a:r>
          </a:p>
          <a:p>
            <a:pPr algn="ctr"/>
            <a:endParaRPr lang="en-US" sz="2800" b="1" dirty="0"/>
          </a:p>
        </p:txBody>
      </p:sp>
    </p:spTree>
    <p:extLst>
      <p:ext uri="{BB962C8B-B14F-4D97-AF65-F5344CB8AC3E}">
        <p14:creationId xmlns:p14="http://schemas.microsoft.com/office/powerpoint/2010/main" val="382704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7908154-8485-6711-AF02-CFDC1F1EF45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2A490F68-60F9-391F-CEAA-5C018F431D75}"/>
              </a:ext>
            </a:extLst>
          </p:cNvPr>
          <p:cNvSpPr>
            <a:spLocks noGrp="1"/>
          </p:cNvSpPr>
          <p:nvPr>
            <p:ph type="sldNum" sz="quarter" idx="12"/>
          </p:nvPr>
        </p:nvSpPr>
        <p:spPr/>
        <p:txBody>
          <a:bodyPr/>
          <a:lstStyle/>
          <a:p>
            <a:fld id="{70C12960-6E85-460F-B6E3-5B82CB31AF3D}" type="slidenum">
              <a:rPr lang="en-US" dirty="0"/>
              <a:t>22</a:t>
            </a:fld>
            <a:endParaRPr lang="en-US"/>
          </a:p>
        </p:txBody>
      </p:sp>
      <p:pic>
        <p:nvPicPr>
          <p:cNvPr id="9" name="Picture 8" descr="A map of the united states&#10;&#10;Description automatically generated">
            <a:extLst>
              <a:ext uri="{FF2B5EF4-FFF2-40B4-BE49-F238E27FC236}">
                <a16:creationId xmlns:a16="http://schemas.microsoft.com/office/drawing/2014/main" id="{8EE03B99-858D-8615-0B33-26A8309F3D1A}"/>
              </a:ext>
            </a:extLst>
          </p:cNvPr>
          <p:cNvPicPr>
            <a:picLocks noChangeAspect="1"/>
          </p:cNvPicPr>
          <p:nvPr/>
        </p:nvPicPr>
        <p:blipFill>
          <a:blip r:embed="rId3"/>
          <a:stretch>
            <a:fillRect/>
          </a:stretch>
        </p:blipFill>
        <p:spPr>
          <a:xfrm>
            <a:off x="3249156" y="421371"/>
            <a:ext cx="6546665" cy="6293771"/>
          </a:xfrm>
          <a:prstGeom prst="rect">
            <a:avLst/>
          </a:prstGeom>
        </p:spPr>
      </p:pic>
      <p:sp>
        <p:nvSpPr>
          <p:cNvPr id="11" name="TextBox 10">
            <a:extLst>
              <a:ext uri="{FF2B5EF4-FFF2-40B4-BE49-F238E27FC236}">
                <a16:creationId xmlns:a16="http://schemas.microsoft.com/office/drawing/2014/main" id="{1AA08874-F479-955D-B569-052C3A536797}"/>
              </a:ext>
            </a:extLst>
          </p:cNvPr>
          <p:cNvSpPr txBox="1"/>
          <p:nvPr/>
        </p:nvSpPr>
        <p:spPr>
          <a:xfrm>
            <a:off x="184411" y="2265476"/>
            <a:ext cx="11823177" cy="2246769"/>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p>
          <a:p>
            <a:pPr algn="ctr"/>
            <a:r>
              <a:rPr lang="en-US" sz="2800" b="1" dirty="0"/>
              <a:t>Buprenorphine coverage was inconsistent with low continuation rates. However, among those who received buprenorphine in the delayed postpartum period, there was an increase in adequate monthly coverage. </a:t>
            </a:r>
          </a:p>
          <a:p>
            <a:pPr algn="ctr"/>
            <a:endParaRPr lang="en-US" sz="2800" b="1" dirty="0"/>
          </a:p>
        </p:txBody>
      </p:sp>
    </p:spTree>
    <p:extLst>
      <p:ext uri="{BB962C8B-B14F-4D97-AF65-F5344CB8AC3E}">
        <p14:creationId xmlns:p14="http://schemas.microsoft.com/office/powerpoint/2010/main" val="302374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7908154-8485-6711-AF02-CFDC1F1EF45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2A490F68-60F9-391F-CEAA-5C018F431D75}"/>
              </a:ext>
            </a:extLst>
          </p:cNvPr>
          <p:cNvSpPr>
            <a:spLocks noGrp="1"/>
          </p:cNvSpPr>
          <p:nvPr>
            <p:ph type="sldNum" sz="quarter" idx="12"/>
          </p:nvPr>
        </p:nvSpPr>
        <p:spPr/>
        <p:txBody>
          <a:bodyPr/>
          <a:lstStyle/>
          <a:p>
            <a:fld id="{70C12960-6E85-460F-B6E3-5B82CB31AF3D}" type="slidenum">
              <a:rPr lang="en-US" dirty="0"/>
              <a:t>23</a:t>
            </a:fld>
            <a:endParaRPr lang="en-US"/>
          </a:p>
        </p:txBody>
      </p:sp>
      <p:pic>
        <p:nvPicPr>
          <p:cNvPr id="9" name="Picture 8" descr="A map of the united states&#10;&#10;Description automatically generated">
            <a:extLst>
              <a:ext uri="{FF2B5EF4-FFF2-40B4-BE49-F238E27FC236}">
                <a16:creationId xmlns:a16="http://schemas.microsoft.com/office/drawing/2014/main" id="{8EE03B99-858D-8615-0B33-26A8309F3D1A}"/>
              </a:ext>
            </a:extLst>
          </p:cNvPr>
          <p:cNvPicPr>
            <a:picLocks noChangeAspect="1"/>
          </p:cNvPicPr>
          <p:nvPr/>
        </p:nvPicPr>
        <p:blipFill>
          <a:blip r:embed="rId3"/>
          <a:stretch>
            <a:fillRect/>
          </a:stretch>
        </p:blipFill>
        <p:spPr>
          <a:xfrm>
            <a:off x="3249156" y="421371"/>
            <a:ext cx="6546665" cy="6293771"/>
          </a:xfrm>
          <a:prstGeom prst="rect">
            <a:avLst/>
          </a:prstGeom>
        </p:spPr>
      </p:pic>
      <p:sp>
        <p:nvSpPr>
          <p:cNvPr id="11" name="TextBox 10">
            <a:extLst>
              <a:ext uri="{FF2B5EF4-FFF2-40B4-BE49-F238E27FC236}">
                <a16:creationId xmlns:a16="http://schemas.microsoft.com/office/drawing/2014/main" id="{1AA08874-F479-955D-B569-052C3A536797}"/>
              </a:ext>
            </a:extLst>
          </p:cNvPr>
          <p:cNvSpPr txBox="1"/>
          <p:nvPr/>
        </p:nvSpPr>
        <p:spPr>
          <a:xfrm>
            <a:off x="459808" y="2319451"/>
            <a:ext cx="11399718" cy="224676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p>
          <a:p>
            <a:pPr algn="ctr"/>
            <a:r>
              <a:rPr lang="en-US" sz="2800" b="1" dirty="0"/>
              <a:t>As more states are looking to expand Medicaid to 1 year postpartum, it’s important we understand the limitations of policy on tangible access to MOUD and broaden focus to multifactorial barriers to care.</a:t>
            </a:r>
          </a:p>
          <a:p>
            <a:pPr algn="ctr"/>
            <a:endParaRPr lang="en-US" sz="2800" b="1" dirty="0"/>
          </a:p>
        </p:txBody>
      </p:sp>
    </p:spTree>
    <p:extLst>
      <p:ext uri="{BB962C8B-B14F-4D97-AF65-F5344CB8AC3E}">
        <p14:creationId xmlns:p14="http://schemas.microsoft.com/office/powerpoint/2010/main" val="219749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4802BB-B845-A41D-97CC-5D8339FC2C25}"/>
              </a:ext>
            </a:extLst>
          </p:cNvPr>
          <p:cNvSpPr>
            <a:spLocks noGrp="1"/>
          </p:cNvSpPr>
          <p:nvPr>
            <p:ph type="title"/>
          </p:nvPr>
        </p:nvSpPr>
        <p:spPr>
          <a:xfrm>
            <a:off x="1902667" y="-314235"/>
            <a:ext cx="9779183" cy="1744415"/>
          </a:xfrm>
        </p:spPr>
        <p:txBody>
          <a:bodyPr vert="horz" lIns="91440" tIns="45720" rIns="91440" bIns="45720" rtlCol="0" anchor="b">
            <a:normAutofit/>
          </a:bodyPr>
          <a:lstStyle/>
          <a:p>
            <a:r>
              <a:rPr lang="en-US" b="1" kern="1200" dirty="0">
                <a:latin typeface="+mj-lt"/>
                <a:ea typeface="+mj-ea"/>
                <a:cs typeface="+mj-cs"/>
              </a:rPr>
              <a:t>Questions? </a:t>
            </a:r>
          </a:p>
        </p:txBody>
      </p:sp>
      <p:sp>
        <p:nvSpPr>
          <p:cNvPr id="5" name="Date Placeholder 4">
            <a:extLst>
              <a:ext uri="{FF2B5EF4-FFF2-40B4-BE49-F238E27FC236}">
                <a16:creationId xmlns:a16="http://schemas.microsoft.com/office/drawing/2014/main" id="{4E66E59E-2CC6-04DB-F636-20FC440A00AD}"/>
              </a:ext>
            </a:extLst>
          </p:cNvPr>
          <p:cNvSpPr>
            <a:spLocks noGrp="1"/>
          </p:cNvSpPr>
          <p:nvPr>
            <p:ph type="dt" sz="half" idx="4294967295"/>
          </p:nvPr>
        </p:nvSpPr>
        <p:spPr/>
        <p:txBody>
          <a:bodyPr anchor="ctr">
            <a:normAutofit/>
          </a:bodyPr>
          <a:lstStyle/>
          <a:p>
            <a:pPr>
              <a:spcAft>
                <a:spcPts val="600"/>
              </a:spcAft>
            </a:pPr>
            <a:fld id="{F12EF513-F353-4BDB-A4D6-C14A05AA7D83}" type="datetime1">
              <a:rPr/>
              <a:pPr>
                <a:spcAft>
                  <a:spcPts val="600"/>
                </a:spcAft>
              </a:pPr>
              <a:t>11/13/2024</a:t>
            </a:fld>
            <a:endParaRPr lang="en-US"/>
          </a:p>
        </p:txBody>
      </p:sp>
      <p:sp>
        <p:nvSpPr>
          <p:cNvPr id="6" name="Footer Placeholder 5">
            <a:extLst>
              <a:ext uri="{FF2B5EF4-FFF2-40B4-BE49-F238E27FC236}">
                <a16:creationId xmlns:a16="http://schemas.microsoft.com/office/drawing/2014/main" id="{B81A0EB6-6801-2C79-E867-8F1BA94A04D0}"/>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7" name="Slide Number Placeholder 6">
            <a:extLst>
              <a:ext uri="{FF2B5EF4-FFF2-40B4-BE49-F238E27FC236}">
                <a16:creationId xmlns:a16="http://schemas.microsoft.com/office/drawing/2014/main" id="{E5286C8D-11F7-A543-5C02-194373165A7A}"/>
              </a:ext>
            </a:extLst>
          </p:cNvPr>
          <p:cNvSpPr>
            <a:spLocks noGrp="1"/>
          </p:cNvSpPr>
          <p:nvPr>
            <p:ph type="sldNum" sz="quarter" idx="4"/>
          </p:nvPr>
        </p:nvSpPr>
        <p:spPr>
          <a:xfrm>
            <a:off x="10153276" y="6356350"/>
            <a:ext cx="1657723" cy="365125"/>
          </a:xfrm>
        </p:spPr>
        <p:txBody>
          <a:bodyPr vert="horz" lIns="91440" tIns="45720" rIns="91440" bIns="45720" rtlCol="0" anchor="ctr">
            <a:normAutofit/>
          </a:bodyPr>
          <a:lstStyle/>
          <a:p>
            <a:pPr>
              <a:spcAft>
                <a:spcPts val="600"/>
              </a:spcAft>
            </a:pPr>
            <a:fld id="{70C12960-6E85-460F-B6E3-5B82CB31AF3D}" type="slidenum">
              <a:rPr lang="en-US" dirty="0"/>
              <a:pPr>
                <a:spcAft>
                  <a:spcPts val="600"/>
                </a:spcAft>
              </a:pPr>
              <a:t>24</a:t>
            </a:fld>
            <a:endParaRPr lang="en-US"/>
          </a:p>
        </p:txBody>
      </p:sp>
      <p:graphicFrame>
        <p:nvGraphicFramePr>
          <p:cNvPr id="14" name="Title 1">
            <a:extLst>
              <a:ext uri="{FF2B5EF4-FFF2-40B4-BE49-F238E27FC236}">
                <a16:creationId xmlns:a16="http://schemas.microsoft.com/office/drawing/2014/main" id="{403EE2BA-E300-5C5E-7196-F6573FA31F06}"/>
              </a:ext>
            </a:extLst>
          </p:cNvPr>
          <p:cNvGraphicFramePr/>
          <p:nvPr>
            <p:extLst>
              <p:ext uri="{D42A27DB-BD31-4B8C-83A1-F6EECF244321}">
                <p14:modId xmlns:p14="http://schemas.microsoft.com/office/powerpoint/2010/main" val="1988185790"/>
              </p:ext>
            </p:extLst>
          </p:nvPr>
        </p:nvGraphicFramePr>
        <p:xfrm>
          <a:off x="1180566" y="1614859"/>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colorful swirls&#10;&#10;Description automatically generated">
            <a:extLst>
              <a:ext uri="{FF2B5EF4-FFF2-40B4-BE49-F238E27FC236}">
                <a16:creationId xmlns:a16="http://schemas.microsoft.com/office/drawing/2014/main" id="{5A46B9C4-F5A8-6445-C318-A2F48897B458}"/>
              </a:ext>
            </a:extLst>
          </p:cNvPr>
          <p:cNvPicPr>
            <a:picLocks noChangeAspect="1"/>
          </p:cNvPicPr>
          <p:nvPr/>
        </p:nvPicPr>
        <p:blipFill>
          <a:blip r:embed="rId8" cstate="print">
            <a:extLst>
              <a:ext uri="{28A0092B-C50C-407E-A947-70E740481C1C}">
                <a14:useLocalDpi xmlns:a14="http://schemas.microsoft.com/office/drawing/2010/main" val="0"/>
              </a:ext>
            </a:extLst>
          </a:blip>
          <a:srcRect l="24739" r="21874"/>
          <a:stretch/>
        </p:blipFill>
        <p:spPr>
          <a:xfrm>
            <a:off x="61366" y="3874536"/>
            <a:ext cx="2129100" cy="2846940"/>
          </a:xfrm>
          <a:prstGeom prst="rect">
            <a:avLst/>
          </a:prstGeom>
        </p:spPr>
      </p:pic>
    </p:spTree>
    <p:extLst>
      <p:ext uri="{BB962C8B-B14F-4D97-AF65-F5344CB8AC3E}">
        <p14:creationId xmlns:p14="http://schemas.microsoft.com/office/powerpoint/2010/main" val="414858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3CB2-9F52-2531-8DEF-2D0F996BD778}"/>
              </a:ext>
            </a:extLst>
          </p:cNvPr>
          <p:cNvSpPr>
            <a:spLocks noGrp="1"/>
          </p:cNvSpPr>
          <p:nvPr>
            <p:ph type="title"/>
          </p:nvPr>
        </p:nvSpPr>
        <p:spPr>
          <a:xfrm>
            <a:off x="1091820" y="70037"/>
            <a:ext cx="9262990" cy="1187570"/>
          </a:xfrm>
        </p:spPr>
        <p:txBody>
          <a:bodyPr>
            <a:normAutofit/>
          </a:bodyPr>
          <a:lstStyle/>
          <a:p>
            <a:r>
              <a:rPr lang="en-US" sz="2800" dirty="0"/>
              <a:t>Average # of days of buprenorphine supplied per month (N=1,039) </a:t>
            </a:r>
          </a:p>
        </p:txBody>
      </p:sp>
      <p:graphicFrame>
        <p:nvGraphicFramePr>
          <p:cNvPr id="7" name="Content Placeholder 6">
            <a:extLst>
              <a:ext uri="{FF2B5EF4-FFF2-40B4-BE49-F238E27FC236}">
                <a16:creationId xmlns:a16="http://schemas.microsoft.com/office/drawing/2014/main" id="{6B958FB9-27F7-8737-8FDF-E87BD4CEC215}"/>
              </a:ext>
            </a:extLst>
          </p:cNvPr>
          <p:cNvGraphicFramePr>
            <a:graphicFrameLocks noGrp="1"/>
          </p:cNvGraphicFramePr>
          <p:nvPr>
            <p:ph idx="1"/>
            <p:extLst>
              <p:ext uri="{D42A27DB-BD31-4B8C-83A1-F6EECF244321}">
                <p14:modId xmlns:p14="http://schemas.microsoft.com/office/powerpoint/2010/main" val="1016860656"/>
              </p:ext>
            </p:extLst>
          </p:nvPr>
        </p:nvGraphicFramePr>
        <p:xfrm>
          <a:off x="839337" y="1466114"/>
          <a:ext cx="9638303" cy="3925771"/>
        </p:xfrm>
        <a:graphic>
          <a:graphicData uri="http://schemas.openxmlformats.org/drawingml/2006/table">
            <a:tbl>
              <a:tblPr firstRow="1" bandRow="1">
                <a:tableStyleId>{5C22544A-7EE6-4342-B048-85BDC9FD1C3A}</a:tableStyleId>
              </a:tblPr>
              <a:tblGrid>
                <a:gridCol w="3282708">
                  <a:extLst>
                    <a:ext uri="{9D8B030D-6E8A-4147-A177-3AD203B41FA5}">
                      <a16:colId xmlns:a16="http://schemas.microsoft.com/office/drawing/2014/main" val="4046913285"/>
                    </a:ext>
                  </a:extLst>
                </a:gridCol>
                <a:gridCol w="2009779">
                  <a:extLst>
                    <a:ext uri="{9D8B030D-6E8A-4147-A177-3AD203B41FA5}">
                      <a16:colId xmlns:a16="http://schemas.microsoft.com/office/drawing/2014/main" val="2462527602"/>
                    </a:ext>
                  </a:extLst>
                </a:gridCol>
                <a:gridCol w="1983674">
                  <a:extLst>
                    <a:ext uri="{9D8B030D-6E8A-4147-A177-3AD203B41FA5}">
                      <a16:colId xmlns:a16="http://schemas.microsoft.com/office/drawing/2014/main" val="3469995550"/>
                    </a:ext>
                  </a:extLst>
                </a:gridCol>
                <a:gridCol w="2362142">
                  <a:extLst>
                    <a:ext uri="{9D8B030D-6E8A-4147-A177-3AD203B41FA5}">
                      <a16:colId xmlns:a16="http://schemas.microsoft.com/office/drawing/2014/main" val="3612507814"/>
                    </a:ext>
                  </a:extLst>
                </a:gridCol>
              </a:tblGrid>
              <a:tr h="633931">
                <a:tc>
                  <a:txBody>
                    <a:bodyPr/>
                    <a:lstStyle/>
                    <a:p>
                      <a:endParaRPr lang="en-US" sz="2400" dirty="0">
                        <a:solidFill>
                          <a:schemeClr val="tx1"/>
                        </a:solidFill>
                      </a:endParaRPr>
                    </a:p>
                  </a:txBody>
                  <a:tcPr>
                    <a:solidFill>
                      <a:schemeClr val="accent4"/>
                    </a:solidFill>
                  </a:tcPr>
                </a:tc>
                <a:tc>
                  <a:txBody>
                    <a:bodyPr/>
                    <a:lstStyle/>
                    <a:p>
                      <a:r>
                        <a:rPr lang="en-US" sz="2400" dirty="0">
                          <a:solidFill>
                            <a:schemeClr val="bg1"/>
                          </a:solidFill>
                        </a:rPr>
                        <a:t>Pre-Policy</a:t>
                      </a:r>
                    </a:p>
                  </a:txBody>
                  <a:tcPr>
                    <a:solidFill>
                      <a:schemeClr val="accent4"/>
                    </a:solidFill>
                  </a:tcPr>
                </a:tc>
                <a:tc>
                  <a:txBody>
                    <a:bodyPr/>
                    <a:lstStyle/>
                    <a:p>
                      <a:r>
                        <a:rPr lang="en-US" sz="2400" dirty="0">
                          <a:solidFill>
                            <a:schemeClr val="bg1"/>
                          </a:solidFill>
                        </a:rPr>
                        <a:t>Post-Policy</a:t>
                      </a:r>
                    </a:p>
                  </a:txBody>
                  <a:tcPr>
                    <a:solidFill>
                      <a:schemeClr val="accent4"/>
                    </a:solidFill>
                  </a:tcPr>
                </a:tc>
                <a:tc>
                  <a:txBody>
                    <a:bodyPr/>
                    <a:lstStyle/>
                    <a:p>
                      <a:r>
                        <a:rPr lang="en-US" sz="2400" dirty="0">
                          <a:solidFill>
                            <a:schemeClr val="bg1"/>
                          </a:solidFill>
                        </a:rPr>
                        <a:t>P-value</a:t>
                      </a:r>
                    </a:p>
                  </a:txBody>
                  <a:tcPr>
                    <a:solidFill>
                      <a:schemeClr val="accent4"/>
                    </a:solidFill>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solidFill>
                      <a:schemeClr val="accent4">
                        <a:lumMod val="20000"/>
                        <a:lumOff val="80000"/>
                      </a:schemeClr>
                    </a:solidFill>
                  </a:tcPr>
                </a:tc>
                <a:tc>
                  <a:txBody>
                    <a:bodyPr/>
                    <a:lstStyle/>
                    <a:p>
                      <a:r>
                        <a:rPr lang="en-US" sz="2400" dirty="0"/>
                        <a:t>19.2 (10.1)</a:t>
                      </a:r>
                    </a:p>
                  </a:txBody>
                  <a:tcPr>
                    <a:solidFill>
                      <a:schemeClr val="accent4">
                        <a:lumMod val="20000"/>
                        <a:lumOff val="80000"/>
                      </a:schemeClr>
                    </a:solidFill>
                  </a:tcPr>
                </a:tc>
                <a:tc>
                  <a:txBody>
                    <a:bodyPr/>
                    <a:lstStyle/>
                    <a:p>
                      <a:pPr lvl="0">
                        <a:buNone/>
                      </a:pPr>
                      <a:r>
                        <a:rPr lang="en-US" sz="2400" dirty="0"/>
                        <a:t>16.6 (10.5)</a:t>
                      </a:r>
                      <a:endParaRPr lang="en-US" dirty="0"/>
                    </a:p>
                  </a:txBody>
                  <a:tcPr>
                    <a:solidFill>
                      <a:schemeClr val="accent4">
                        <a:lumMod val="20000"/>
                        <a:lumOff val="80000"/>
                      </a:schemeClr>
                    </a:solidFill>
                  </a:tcPr>
                </a:tc>
                <a:tc>
                  <a:txBody>
                    <a:bodyPr/>
                    <a:lstStyle/>
                    <a:p>
                      <a:r>
                        <a:rPr lang="en-US" sz="2400" dirty="0"/>
                        <a:t>0.001</a:t>
                      </a:r>
                    </a:p>
                  </a:txBody>
                  <a:tcPr>
                    <a:solidFill>
                      <a:schemeClr val="accent4">
                        <a:lumMod val="20000"/>
                        <a:lumOff val="80000"/>
                      </a:schemeClr>
                    </a:solidFill>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solidFill>
                      <a:schemeClr val="accent4">
                        <a:lumMod val="40000"/>
                        <a:lumOff val="60000"/>
                      </a:schemeClr>
                    </a:solidFill>
                  </a:tcPr>
                </a:tc>
                <a:tc>
                  <a:txBody>
                    <a:bodyPr/>
                    <a:lstStyle/>
                    <a:p>
                      <a:r>
                        <a:rPr lang="en-US" sz="2400" dirty="0"/>
                        <a:t>17.7 (10.8)</a:t>
                      </a:r>
                    </a:p>
                  </a:txBody>
                  <a:tcPr>
                    <a:solidFill>
                      <a:schemeClr val="accent4">
                        <a:lumMod val="40000"/>
                        <a:lumOff val="60000"/>
                      </a:schemeClr>
                    </a:solidFill>
                  </a:tcPr>
                </a:tc>
                <a:tc>
                  <a:txBody>
                    <a:bodyPr/>
                    <a:lstStyle/>
                    <a:p>
                      <a:r>
                        <a:rPr lang="en-US" sz="2400" dirty="0"/>
                        <a:t>15.4 (9.9)</a:t>
                      </a:r>
                    </a:p>
                  </a:txBody>
                  <a:tcPr>
                    <a:solidFill>
                      <a:schemeClr val="accent4">
                        <a:lumMod val="40000"/>
                        <a:lumOff val="60000"/>
                      </a:schemeClr>
                    </a:solidFill>
                  </a:tcPr>
                </a:tc>
                <a:tc>
                  <a:txBody>
                    <a:bodyPr/>
                    <a:lstStyle/>
                    <a:p>
                      <a:r>
                        <a:rPr lang="en-US" sz="2400" dirty="0"/>
                        <a:t>0.15</a:t>
                      </a:r>
                    </a:p>
                  </a:txBody>
                  <a:tcPr>
                    <a:solidFill>
                      <a:schemeClr val="accent4">
                        <a:lumMod val="40000"/>
                        <a:lumOff val="60000"/>
                      </a:schemeClr>
                    </a:solidFill>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solidFill>
                      <a:schemeClr val="accent4">
                        <a:lumMod val="20000"/>
                        <a:lumOff val="80000"/>
                      </a:schemeClr>
                    </a:solidFill>
                  </a:tcPr>
                </a:tc>
                <a:tc>
                  <a:txBody>
                    <a:bodyPr/>
                    <a:lstStyle/>
                    <a:p>
                      <a:r>
                        <a:rPr lang="en-US" sz="2400" dirty="0"/>
                        <a:t>17.6 (10.5)</a:t>
                      </a:r>
                    </a:p>
                  </a:txBody>
                  <a:tcPr>
                    <a:solidFill>
                      <a:schemeClr val="accent4">
                        <a:lumMod val="20000"/>
                        <a:lumOff val="80000"/>
                      </a:schemeClr>
                    </a:solidFill>
                  </a:tcPr>
                </a:tc>
                <a:tc>
                  <a:txBody>
                    <a:bodyPr/>
                    <a:lstStyle/>
                    <a:p>
                      <a:r>
                        <a:rPr lang="en-US" sz="2400" dirty="0"/>
                        <a:t>18.6 (10.6)</a:t>
                      </a:r>
                    </a:p>
                  </a:txBody>
                  <a:tcPr>
                    <a:solidFill>
                      <a:schemeClr val="accent4">
                        <a:lumMod val="20000"/>
                        <a:lumOff val="80000"/>
                      </a:schemeClr>
                    </a:solidFill>
                  </a:tcPr>
                </a:tc>
                <a:tc>
                  <a:txBody>
                    <a:bodyPr/>
                    <a:lstStyle/>
                    <a:p>
                      <a:r>
                        <a:rPr lang="en-US" sz="2400" dirty="0"/>
                        <a:t>0.5</a:t>
                      </a:r>
                    </a:p>
                  </a:txBody>
                  <a:tcPr>
                    <a:solidFill>
                      <a:schemeClr val="accent4">
                        <a:lumMod val="20000"/>
                        <a:lumOff val="80000"/>
                      </a:schemeClr>
                    </a:solidFill>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solidFill>
                      <a:schemeClr val="accent4">
                        <a:lumMod val="40000"/>
                        <a:lumOff val="60000"/>
                      </a:schemeClr>
                    </a:solidFill>
                  </a:tcPr>
                </a:tc>
                <a:tc>
                  <a:txBody>
                    <a:bodyPr/>
                    <a:lstStyle/>
                    <a:p>
                      <a:r>
                        <a:rPr lang="en-US" sz="2400" dirty="0"/>
                        <a:t>18.6 (10.6)</a:t>
                      </a:r>
                    </a:p>
                  </a:txBody>
                  <a:tcPr>
                    <a:solidFill>
                      <a:schemeClr val="accent4">
                        <a:lumMod val="40000"/>
                        <a:lumOff val="60000"/>
                      </a:schemeClr>
                    </a:solidFill>
                  </a:tcPr>
                </a:tc>
                <a:tc>
                  <a:txBody>
                    <a:bodyPr/>
                    <a:lstStyle/>
                    <a:p>
                      <a:r>
                        <a:rPr lang="en-US" sz="2400" dirty="0"/>
                        <a:t>20.9 (9.8) </a:t>
                      </a:r>
                    </a:p>
                  </a:txBody>
                  <a:tcPr>
                    <a:solidFill>
                      <a:schemeClr val="accent4">
                        <a:lumMod val="40000"/>
                        <a:lumOff val="60000"/>
                      </a:schemeClr>
                    </a:solidFill>
                  </a:tcPr>
                </a:tc>
                <a:tc>
                  <a:txBody>
                    <a:bodyPr/>
                    <a:lstStyle/>
                    <a:p>
                      <a:r>
                        <a:rPr lang="en-US" sz="2400" dirty="0"/>
                        <a:t>0.12 </a:t>
                      </a:r>
                    </a:p>
                  </a:txBody>
                  <a:tcPr>
                    <a:solidFill>
                      <a:schemeClr val="accent4">
                        <a:lumMod val="40000"/>
                        <a:lumOff val="60000"/>
                      </a:schemeClr>
                    </a:solidFill>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8D212F53-CD84-ED2C-8CFB-5B035254627A}"/>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B884E9F5-8389-C6F2-10E3-9818392D4694}"/>
              </a:ext>
            </a:extLst>
          </p:cNvPr>
          <p:cNvSpPr>
            <a:spLocks noGrp="1"/>
          </p:cNvSpPr>
          <p:nvPr>
            <p:ph type="sldNum" sz="quarter" idx="4"/>
          </p:nvPr>
        </p:nvSpPr>
        <p:spPr/>
        <p:txBody>
          <a:bodyPr/>
          <a:lstStyle/>
          <a:p>
            <a:fld id="{70C12960-6E85-460F-B6E3-5B82CB31AF3D}" type="slidenum">
              <a:rPr lang="en-US" dirty="0"/>
              <a:t>25</a:t>
            </a:fld>
            <a:endParaRPr lang="en-US"/>
          </a:p>
        </p:txBody>
      </p:sp>
    </p:spTree>
    <p:extLst>
      <p:ext uri="{BB962C8B-B14F-4D97-AF65-F5344CB8AC3E}">
        <p14:creationId xmlns:p14="http://schemas.microsoft.com/office/powerpoint/2010/main" val="2420992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88A4-1654-194A-DE40-4A781D1D0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7E8C3-A7D7-0486-111C-C0609618A42B}"/>
              </a:ext>
            </a:extLst>
          </p:cNvPr>
          <p:cNvSpPr>
            <a:spLocks noGrp="1"/>
          </p:cNvSpPr>
          <p:nvPr>
            <p:ph type="title"/>
          </p:nvPr>
        </p:nvSpPr>
        <p:spPr>
          <a:xfrm>
            <a:off x="1091820" y="70037"/>
            <a:ext cx="9262990" cy="1187570"/>
          </a:xfrm>
        </p:spPr>
        <p:txBody>
          <a:bodyPr>
            <a:normAutofit/>
          </a:bodyPr>
          <a:lstStyle/>
          <a:p>
            <a:r>
              <a:rPr lang="en-US" sz="2800" dirty="0"/>
              <a:t>Average # of days of buprenorphine supplied per month (N=1,039) </a:t>
            </a:r>
          </a:p>
        </p:txBody>
      </p:sp>
      <p:graphicFrame>
        <p:nvGraphicFramePr>
          <p:cNvPr id="7" name="Content Placeholder 6">
            <a:extLst>
              <a:ext uri="{FF2B5EF4-FFF2-40B4-BE49-F238E27FC236}">
                <a16:creationId xmlns:a16="http://schemas.microsoft.com/office/drawing/2014/main" id="{0568385F-DD81-8CE2-97A0-F34EA2DAE02D}"/>
              </a:ext>
            </a:extLst>
          </p:cNvPr>
          <p:cNvGraphicFramePr>
            <a:graphicFrameLocks noGrp="1"/>
          </p:cNvGraphicFramePr>
          <p:nvPr>
            <p:ph idx="1"/>
          </p:nvPr>
        </p:nvGraphicFramePr>
        <p:xfrm>
          <a:off x="859417" y="1466114"/>
          <a:ext cx="9618223" cy="3925771"/>
        </p:xfrm>
        <a:graphic>
          <a:graphicData uri="http://schemas.openxmlformats.org/drawingml/2006/table">
            <a:tbl>
              <a:tblPr firstRow="1" bandRow="1">
                <a:tableStyleId>{5C22544A-7EE6-4342-B048-85BDC9FD1C3A}</a:tableStyleId>
              </a:tblPr>
              <a:tblGrid>
                <a:gridCol w="3262628">
                  <a:extLst>
                    <a:ext uri="{9D8B030D-6E8A-4147-A177-3AD203B41FA5}">
                      <a16:colId xmlns:a16="http://schemas.microsoft.com/office/drawing/2014/main" val="4046913285"/>
                    </a:ext>
                  </a:extLst>
                </a:gridCol>
                <a:gridCol w="2009779">
                  <a:extLst>
                    <a:ext uri="{9D8B030D-6E8A-4147-A177-3AD203B41FA5}">
                      <a16:colId xmlns:a16="http://schemas.microsoft.com/office/drawing/2014/main" val="2462527602"/>
                    </a:ext>
                  </a:extLst>
                </a:gridCol>
                <a:gridCol w="1983674">
                  <a:extLst>
                    <a:ext uri="{9D8B030D-6E8A-4147-A177-3AD203B41FA5}">
                      <a16:colId xmlns:a16="http://schemas.microsoft.com/office/drawing/2014/main" val="3469995550"/>
                    </a:ext>
                  </a:extLst>
                </a:gridCol>
                <a:gridCol w="2362142">
                  <a:extLst>
                    <a:ext uri="{9D8B030D-6E8A-4147-A177-3AD203B41FA5}">
                      <a16:colId xmlns:a16="http://schemas.microsoft.com/office/drawing/2014/main" val="3612507814"/>
                    </a:ext>
                  </a:extLst>
                </a:gridCol>
              </a:tblGrid>
              <a:tr h="633931">
                <a:tc>
                  <a:txBody>
                    <a:bodyPr/>
                    <a:lstStyle/>
                    <a:p>
                      <a:endParaRPr lang="en-US" sz="2400" dirty="0">
                        <a:solidFill>
                          <a:schemeClr val="tx1"/>
                        </a:solidFill>
                      </a:endParaRPr>
                    </a:p>
                  </a:txBody>
                  <a:tcPr>
                    <a:solidFill>
                      <a:schemeClr val="accent4"/>
                    </a:solidFill>
                  </a:tcPr>
                </a:tc>
                <a:tc>
                  <a:txBody>
                    <a:bodyPr/>
                    <a:lstStyle/>
                    <a:p>
                      <a:r>
                        <a:rPr lang="en-US" sz="2400" dirty="0">
                          <a:solidFill>
                            <a:schemeClr val="bg1"/>
                          </a:solidFill>
                        </a:rPr>
                        <a:t>Pre-Policy</a:t>
                      </a:r>
                    </a:p>
                  </a:txBody>
                  <a:tcPr>
                    <a:solidFill>
                      <a:schemeClr val="accent4"/>
                    </a:solidFill>
                  </a:tcPr>
                </a:tc>
                <a:tc>
                  <a:txBody>
                    <a:bodyPr/>
                    <a:lstStyle/>
                    <a:p>
                      <a:r>
                        <a:rPr lang="en-US" sz="2400" dirty="0">
                          <a:solidFill>
                            <a:schemeClr val="bg1"/>
                          </a:solidFill>
                        </a:rPr>
                        <a:t>Post-Policy</a:t>
                      </a:r>
                    </a:p>
                  </a:txBody>
                  <a:tcPr>
                    <a:solidFill>
                      <a:schemeClr val="accent4"/>
                    </a:solidFill>
                  </a:tcPr>
                </a:tc>
                <a:tc>
                  <a:txBody>
                    <a:bodyPr/>
                    <a:lstStyle/>
                    <a:p>
                      <a:r>
                        <a:rPr lang="en-US" sz="2400" dirty="0">
                          <a:solidFill>
                            <a:schemeClr val="bg1"/>
                          </a:solidFill>
                        </a:rPr>
                        <a:t>P-value</a:t>
                      </a:r>
                    </a:p>
                  </a:txBody>
                  <a:tcPr>
                    <a:solidFill>
                      <a:schemeClr val="accent4"/>
                    </a:solidFill>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solidFill>
                      <a:schemeClr val="accent4">
                        <a:lumMod val="20000"/>
                        <a:lumOff val="80000"/>
                      </a:schemeClr>
                    </a:solidFill>
                  </a:tcPr>
                </a:tc>
                <a:tc>
                  <a:txBody>
                    <a:bodyPr/>
                    <a:lstStyle/>
                    <a:p>
                      <a:r>
                        <a:rPr lang="en-US" sz="2400" dirty="0"/>
                        <a:t>19.2 (10.1)</a:t>
                      </a:r>
                    </a:p>
                  </a:txBody>
                  <a:tcPr>
                    <a:solidFill>
                      <a:schemeClr val="accent4">
                        <a:lumMod val="20000"/>
                        <a:lumOff val="80000"/>
                      </a:schemeClr>
                    </a:solidFill>
                  </a:tcPr>
                </a:tc>
                <a:tc>
                  <a:txBody>
                    <a:bodyPr/>
                    <a:lstStyle/>
                    <a:p>
                      <a:pPr lvl="0">
                        <a:buNone/>
                      </a:pPr>
                      <a:r>
                        <a:rPr lang="en-US" sz="2400" dirty="0"/>
                        <a:t>16.6 (10.5)</a:t>
                      </a:r>
                      <a:endParaRPr lang="en-US" dirty="0"/>
                    </a:p>
                  </a:txBody>
                  <a:tcPr>
                    <a:solidFill>
                      <a:schemeClr val="accent4">
                        <a:lumMod val="20000"/>
                        <a:lumOff val="80000"/>
                      </a:schemeClr>
                    </a:solidFill>
                  </a:tcPr>
                </a:tc>
                <a:tc>
                  <a:txBody>
                    <a:bodyPr/>
                    <a:lstStyle/>
                    <a:p>
                      <a:r>
                        <a:rPr lang="en-US" sz="2400" dirty="0"/>
                        <a:t>0.001</a:t>
                      </a:r>
                    </a:p>
                  </a:txBody>
                  <a:tcPr>
                    <a:solidFill>
                      <a:schemeClr val="accent4">
                        <a:lumMod val="20000"/>
                        <a:lumOff val="80000"/>
                      </a:schemeClr>
                    </a:solidFill>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solidFill>
                      <a:schemeClr val="accent4">
                        <a:lumMod val="40000"/>
                        <a:lumOff val="60000"/>
                      </a:schemeClr>
                    </a:solidFill>
                  </a:tcPr>
                </a:tc>
                <a:tc>
                  <a:txBody>
                    <a:bodyPr/>
                    <a:lstStyle/>
                    <a:p>
                      <a:r>
                        <a:rPr lang="en-US" sz="2400" dirty="0"/>
                        <a:t>17.7 (10.8)</a:t>
                      </a:r>
                    </a:p>
                  </a:txBody>
                  <a:tcPr>
                    <a:solidFill>
                      <a:schemeClr val="accent4">
                        <a:lumMod val="40000"/>
                        <a:lumOff val="60000"/>
                      </a:schemeClr>
                    </a:solidFill>
                  </a:tcPr>
                </a:tc>
                <a:tc>
                  <a:txBody>
                    <a:bodyPr/>
                    <a:lstStyle/>
                    <a:p>
                      <a:r>
                        <a:rPr lang="en-US" sz="2400" dirty="0"/>
                        <a:t>15.4 (9.9)</a:t>
                      </a:r>
                    </a:p>
                  </a:txBody>
                  <a:tcPr>
                    <a:solidFill>
                      <a:schemeClr val="accent4">
                        <a:lumMod val="40000"/>
                        <a:lumOff val="60000"/>
                      </a:schemeClr>
                    </a:solidFill>
                  </a:tcPr>
                </a:tc>
                <a:tc>
                  <a:txBody>
                    <a:bodyPr/>
                    <a:lstStyle/>
                    <a:p>
                      <a:r>
                        <a:rPr lang="en-US" sz="2400" dirty="0"/>
                        <a:t>0.15</a:t>
                      </a:r>
                    </a:p>
                  </a:txBody>
                  <a:tcPr>
                    <a:solidFill>
                      <a:schemeClr val="accent4">
                        <a:lumMod val="40000"/>
                        <a:lumOff val="60000"/>
                      </a:schemeClr>
                    </a:solidFill>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solidFill>
                      <a:schemeClr val="accent4">
                        <a:lumMod val="20000"/>
                        <a:lumOff val="80000"/>
                      </a:schemeClr>
                    </a:solidFill>
                  </a:tcPr>
                </a:tc>
                <a:tc>
                  <a:txBody>
                    <a:bodyPr/>
                    <a:lstStyle/>
                    <a:p>
                      <a:r>
                        <a:rPr lang="en-US" sz="2400" dirty="0"/>
                        <a:t>17.6 (10.5)</a:t>
                      </a:r>
                    </a:p>
                  </a:txBody>
                  <a:tcPr>
                    <a:solidFill>
                      <a:schemeClr val="accent4">
                        <a:lumMod val="20000"/>
                        <a:lumOff val="80000"/>
                      </a:schemeClr>
                    </a:solidFill>
                  </a:tcPr>
                </a:tc>
                <a:tc>
                  <a:txBody>
                    <a:bodyPr/>
                    <a:lstStyle/>
                    <a:p>
                      <a:r>
                        <a:rPr lang="en-US" sz="2400" dirty="0"/>
                        <a:t>18.6 (10.6)</a:t>
                      </a:r>
                    </a:p>
                  </a:txBody>
                  <a:tcPr>
                    <a:solidFill>
                      <a:schemeClr val="accent4">
                        <a:lumMod val="20000"/>
                        <a:lumOff val="80000"/>
                      </a:schemeClr>
                    </a:solidFill>
                  </a:tcPr>
                </a:tc>
                <a:tc>
                  <a:txBody>
                    <a:bodyPr/>
                    <a:lstStyle/>
                    <a:p>
                      <a:r>
                        <a:rPr lang="en-US" sz="2400" dirty="0"/>
                        <a:t>0.5</a:t>
                      </a:r>
                    </a:p>
                  </a:txBody>
                  <a:tcPr>
                    <a:solidFill>
                      <a:schemeClr val="accent4">
                        <a:lumMod val="20000"/>
                        <a:lumOff val="80000"/>
                      </a:schemeClr>
                    </a:solidFill>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solidFill>
                      <a:schemeClr val="accent4">
                        <a:lumMod val="40000"/>
                        <a:lumOff val="60000"/>
                      </a:schemeClr>
                    </a:solidFill>
                  </a:tcPr>
                </a:tc>
                <a:tc>
                  <a:txBody>
                    <a:bodyPr/>
                    <a:lstStyle/>
                    <a:p>
                      <a:r>
                        <a:rPr lang="en-US" sz="2400" dirty="0"/>
                        <a:t>18.6 (10.6)</a:t>
                      </a:r>
                    </a:p>
                  </a:txBody>
                  <a:tcPr>
                    <a:solidFill>
                      <a:schemeClr val="accent4">
                        <a:lumMod val="40000"/>
                        <a:lumOff val="60000"/>
                      </a:schemeClr>
                    </a:solidFill>
                  </a:tcPr>
                </a:tc>
                <a:tc>
                  <a:txBody>
                    <a:bodyPr/>
                    <a:lstStyle/>
                    <a:p>
                      <a:r>
                        <a:rPr lang="en-US" sz="2400" dirty="0"/>
                        <a:t>20.9 (9.8) </a:t>
                      </a:r>
                    </a:p>
                  </a:txBody>
                  <a:tcPr>
                    <a:solidFill>
                      <a:schemeClr val="accent4">
                        <a:lumMod val="40000"/>
                        <a:lumOff val="60000"/>
                      </a:schemeClr>
                    </a:solidFill>
                  </a:tcPr>
                </a:tc>
                <a:tc>
                  <a:txBody>
                    <a:bodyPr/>
                    <a:lstStyle/>
                    <a:p>
                      <a:r>
                        <a:rPr lang="en-US" sz="2400" dirty="0"/>
                        <a:t>0.12 </a:t>
                      </a:r>
                    </a:p>
                  </a:txBody>
                  <a:tcPr>
                    <a:solidFill>
                      <a:schemeClr val="accent4">
                        <a:lumMod val="40000"/>
                        <a:lumOff val="60000"/>
                      </a:schemeClr>
                    </a:solidFill>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889F6BCE-3132-1493-D71A-43D3F5C48BFA}"/>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D1D8DDE7-73EB-D95E-5EA1-DCD5591CAA02}"/>
              </a:ext>
            </a:extLst>
          </p:cNvPr>
          <p:cNvSpPr>
            <a:spLocks noGrp="1"/>
          </p:cNvSpPr>
          <p:nvPr>
            <p:ph type="sldNum" sz="quarter" idx="4"/>
          </p:nvPr>
        </p:nvSpPr>
        <p:spPr/>
        <p:txBody>
          <a:bodyPr/>
          <a:lstStyle/>
          <a:p>
            <a:fld id="{70C12960-6E85-460F-B6E3-5B82CB31AF3D}" type="slidenum">
              <a:rPr lang="en-US" dirty="0"/>
              <a:t>26</a:t>
            </a:fld>
            <a:endParaRPr lang="en-US"/>
          </a:p>
        </p:txBody>
      </p:sp>
      <p:sp>
        <p:nvSpPr>
          <p:cNvPr id="3" name="Rectangle 2">
            <a:extLst>
              <a:ext uri="{FF2B5EF4-FFF2-40B4-BE49-F238E27FC236}">
                <a16:creationId xmlns:a16="http://schemas.microsoft.com/office/drawing/2014/main" id="{00C6006A-5685-F5D0-651F-6289F2D6A3F0}"/>
              </a:ext>
            </a:extLst>
          </p:cNvPr>
          <p:cNvSpPr/>
          <p:nvPr/>
        </p:nvSpPr>
        <p:spPr>
          <a:xfrm>
            <a:off x="438034" y="2113037"/>
            <a:ext cx="10582533" cy="8583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19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5C00466A-0CFE-E5E4-4862-B63B4B281915}"/>
              </a:ext>
            </a:extLst>
          </p:cNvPr>
          <p:cNvSpPr txBox="1">
            <a:spLocks/>
          </p:cNvSpPr>
          <p:nvPr/>
        </p:nvSpPr>
        <p:spPr>
          <a:xfrm>
            <a:off x="554698" y="1195233"/>
            <a:ext cx="4770513" cy="5343679"/>
          </a:xfrm>
          <a:prstGeom prst="rect">
            <a:avLst/>
          </a:prstGeom>
        </p:spPr>
        <p:txBody>
          <a:bodyPr vert="horz" lIns="91440" tIns="45720" rIns="91440" bIns="45720" rtlCol="0">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pPr marL="228600" indent="-228600">
              <a:lnSpc>
                <a:spcPct val="90000"/>
              </a:lnSpc>
              <a:spcBef>
                <a:spcPts val="1000"/>
              </a:spcBef>
              <a:buFont typeface="Arial" panose="020B0604020202020204" pitchFamily="34" charset="0"/>
              <a:buChar char="•"/>
            </a:pPr>
            <a:r>
              <a:rPr lang="en-US" sz="2800" dirty="0">
                <a:latin typeface="+mn-lt"/>
                <a:ea typeface="+mn-ea"/>
                <a:cs typeface="+mn-cs"/>
              </a:rPr>
              <a:t>Medicaid covers approximately</a:t>
            </a:r>
            <a:r>
              <a:rPr lang="en-US" sz="2800" b="1" dirty="0">
                <a:latin typeface="+mn-lt"/>
                <a:ea typeface="+mn-ea"/>
                <a:cs typeface="+mn-cs"/>
              </a:rPr>
              <a:t> 40% of births </a:t>
            </a:r>
            <a:r>
              <a:rPr lang="en-US" sz="2800" dirty="0">
                <a:latin typeface="+mn-lt"/>
                <a:ea typeface="+mn-ea"/>
                <a:cs typeface="+mn-cs"/>
              </a:rPr>
              <a:t>with expanded coverage for low-income individuals </a:t>
            </a:r>
          </a:p>
          <a:p>
            <a:pPr marL="228600" indent="-228600">
              <a:lnSpc>
                <a:spcPct val="90000"/>
              </a:lnSpc>
              <a:spcBef>
                <a:spcPts val="1000"/>
              </a:spcBef>
              <a:buFont typeface="Arial" panose="020B0604020202020204" pitchFamily="34" charset="0"/>
              <a:buChar char="•"/>
            </a:pPr>
            <a:r>
              <a:rPr lang="en-US" sz="2800" dirty="0">
                <a:latin typeface="+mn-lt"/>
                <a:ea typeface="+mn-ea"/>
                <a:cs typeface="+mn-cs"/>
              </a:rPr>
              <a:t>Standard pregnancy-related Medicaid coverage </a:t>
            </a:r>
            <a:r>
              <a:rPr lang="en-US" sz="2800" b="1" dirty="0">
                <a:latin typeface="+mn-lt"/>
                <a:ea typeface="+mn-ea"/>
                <a:cs typeface="+mn-cs"/>
              </a:rPr>
              <a:t>ends at 60 days postpartum</a:t>
            </a:r>
            <a:r>
              <a:rPr lang="en-US" sz="2800" dirty="0">
                <a:latin typeface="+mn-lt"/>
                <a:ea typeface="+mn-ea"/>
                <a:cs typeface="+mn-cs"/>
              </a:rPr>
              <a:t> leaving many un- or under-insured </a:t>
            </a:r>
          </a:p>
        </p:txBody>
      </p:sp>
      <p:pic>
        <p:nvPicPr>
          <p:cNvPr id="7" name="Picture 6">
            <a:extLst>
              <a:ext uri="{FF2B5EF4-FFF2-40B4-BE49-F238E27FC236}">
                <a16:creationId xmlns:a16="http://schemas.microsoft.com/office/drawing/2014/main" id="{628D6123-BDDC-3E62-E1AE-E53E9857E042}"/>
              </a:ext>
            </a:extLst>
          </p:cNvPr>
          <p:cNvPicPr>
            <a:picLocks noChangeAspect="1"/>
          </p:cNvPicPr>
          <p:nvPr/>
        </p:nvPicPr>
        <p:blipFill>
          <a:blip r:embed="rId3"/>
          <a:stretch>
            <a:fillRect/>
          </a:stretch>
        </p:blipFill>
        <p:spPr>
          <a:xfrm>
            <a:off x="5884117" y="560439"/>
            <a:ext cx="6101358" cy="5872558"/>
          </a:xfrm>
          <a:prstGeom prst="rect">
            <a:avLst/>
          </a:prstGeom>
          <a:noFill/>
        </p:spPr>
      </p:pic>
      <p:sp>
        <p:nvSpPr>
          <p:cNvPr id="5" name="Footer Placeholder 4">
            <a:extLst>
              <a:ext uri="{FF2B5EF4-FFF2-40B4-BE49-F238E27FC236}">
                <a16:creationId xmlns:a16="http://schemas.microsoft.com/office/drawing/2014/main" id="{DA0C5E08-7E05-2BB5-3E05-E375260806E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6" name="Slide Number Placeholder 5">
            <a:extLst>
              <a:ext uri="{FF2B5EF4-FFF2-40B4-BE49-F238E27FC236}">
                <a16:creationId xmlns:a16="http://schemas.microsoft.com/office/drawing/2014/main" id="{06EBE2E8-B970-A730-2830-C688DBD728D7}"/>
              </a:ext>
            </a:extLst>
          </p:cNvPr>
          <p:cNvSpPr>
            <a:spLocks noGrp="1"/>
          </p:cNvSpPr>
          <p:nvPr>
            <p:ph type="sldNum" sz="quarter" idx="12"/>
          </p:nvPr>
        </p:nvSpPr>
        <p:spPr>
          <a:xfrm>
            <a:off x="9067800" y="6356350"/>
            <a:ext cx="2743200" cy="365125"/>
          </a:xfrm>
        </p:spPr>
        <p:txBody>
          <a:bodyPr vert="horz" lIns="91440" tIns="45720" rIns="91440" bIns="45720" rtlCol="0" anchor="ctr">
            <a:normAutofit/>
          </a:bodyPr>
          <a:lstStyle/>
          <a:p>
            <a:pPr>
              <a:spcAft>
                <a:spcPts val="600"/>
              </a:spcAft>
            </a:pPr>
            <a:fld id="{70C12960-6E85-460F-B6E3-5B82CB31AF3D}" type="slidenum">
              <a:rPr lang="en-US" dirty="0"/>
              <a:pPr>
                <a:spcAft>
                  <a:spcPts val="600"/>
                </a:spcAft>
              </a:pPr>
              <a:t>3</a:t>
            </a:fld>
            <a:endParaRPr lang="en-US"/>
          </a:p>
        </p:txBody>
      </p:sp>
    </p:spTree>
    <p:extLst>
      <p:ext uri="{BB962C8B-B14F-4D97-AF65-F5344CB8AC3E}">
        <p14:creationId xmlns:p14="http://schemas.microsoft.com/office/powerpoint/2010/main" val="270608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727B1E-E0AE-E1BE-5ACB-4A0C9E5B73CB}"/>
              </a:ext>
            </a:extLst>
          </p:cNvPr>
          <p:cNvSpPr>
            <a:spLocks noGrp="1"/>
          </p:cNvSpPr>
          <p:nvPr>
            <p:ph type="ctrTitle"/>
          </p:nvPr>
        </p:nvSpPr>
        <p:spPr>
          <a:xfrm>
            <a:off x="1004661" y="851165"/>
            <a:ext cx="6220278" cy="704704"/>
          </a:xfrm>
        </p:spPr>
        <p:txBody>
          <a:bodyPr anchor="b">
            <a:normAutofit/>
          </a:bodyPr>
          <a:lstStyle/>
          <a:p>
            <a:pPr algn="ctr"/>
            <a:r>
              <a:rPr lang="en-US" sz="3600" dirty="0"/>
              <a:t>March 18, 2020 </a:t>
            </a:r>
          </a:p>
        </p:txBody>
      </p:sp>
      <p:pic>
        <p:nvPicPr>
          <p:cNvPr id="9" name="Content Placeholder 8" descr="FFCRA Extended Through September 30, 2021 With Some Key Amendments ...">
            <a:extLst>
              <a:ext uri="{FF2B5EF4-FFF2-40B4-BE49-F238E27FC236}">
                <a16:creationId xmlns:a16="http://schemas.microsoft.com/office/drawing/2014/main" id="{39F27B2D-1140-2796-1329-0F00B76DF5BF}"/>
              </a:ext>
            </a:extLst>
          </p:cNvPr>
          <p:cNvPicPr>
            <a:picLocks noGrp="1" noChangeAspect="1"/>
          </p:cNvPicPr>
          <p:nvPr>
            <p:ph idx="4294967295"/>
          </p:nvPr>
        </p:nvPicPr>
        <p:blipFill>
          <a:blip r:embed="rId3"/>
          <a:stretch>
            <a:fillRect/>
          </a:stretch>
        </p:blipFill>
        <p:spPr>
          <a:xfrm>
            <a:off x="356773" y="1873770"/>
            <a:ext cx="7516054" cy="4229510"/>
          </a:xfrm>
          <a:noFill/>
        </p:spPr>
      </p:pic>
      <p:sp>
        <p:nvSpPr>
          <p:cNvPr id="6" name="Slide Number Placeholder 5">
            <a:extLst>
              <a:ext uri="{FF2B5EF4-FFF2-40B4-BE49-F238E27FC236}">
                <a16:creationId xmlns:a16="http://schemas.microsoft.com/office/drawing/2014/main" id="{78AD70C2-43EA-4E43-DD9B-78F38340E46D}"/>
              </a:ext>
            </a:extLst>
          </p:cNvPr>
          <p:cNvSpPr>
            <a:spLocks noGrp="1"/>
          </p:cNvSpPr>
          <p:nvPr>
            <p:ph type="sldNum" sz="quarter" idx="4294967295"/>
          </p:nvPr>
        </p:nvSpPr>
        <p:spPr>
          <a:xfrm>
            <a:off x="10534650" y="6356350"/>
            <a:ext cx="1657350" cy="365125"/>
          </a:xfrm>
        </p:spPr>
        <p:txBody>
          <a:bodyPr anchor="ctr">
            <a:normAutofit/>
          </a:bodyPr>
          <a:lstStyle/>
          <a:p>
            <a:pPr>
              <a:spcAft>
                <a:spcPts val="600"/>
              </a:spcAft>
            </a:pPr>
            <a:fld id="{70C12960-6E85-460F-B6E3-5B82CB31AF3D}" type="slidenum">
              <a:rPr lang="en-US" dirty="0"/>
              <a:pPr>
                <a:spcAft>
                  <a:spcPts val="600"/>
                </a:spcAft>
              </a:pPr>
              <a:t>4</a:t>
            </a:fld>
            <a:endParaRPr lang="en-US"/>
          </a:p>
        </p:txBody>
      </p:sp>
    </p:spTree>
    <p:extLst>
      <p:ext uri="{BB962C8B-B14F-4D97-AF65-F5344CB8AC3E}">
        <p14:creationId xmlns:p14="http://schemas.microsoft.com/office/powerpoint/2010/main" val="417914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A91F2-2E1E-2687-EB1E-DAD78E0D1981}"/>
              </a:ext>
            </a:extLst>
          </p:cNvPr>
          <p:cNvSpPr>
            <a:spLocks noGrp="1"/>
          </p:cNvSpPr>
          <p:nvPr>
            <p:ph type="subTitle" idx="1"/>
          </p:nvPr>
        </p:nvSpPr>
        <p:spPr>
          <a:xfrm>
            <a:off x="5658784" y="1956216"/>
            <a:ext cx="5838671" cy="1828800"/>
          </a:xfrm>
        </p:spPr>
        <p:txBody>
          <a:bodyPr vert="horz" lIns="91440" tIns="45720" rIns="91440" bIns="45720" rtlCol="0" anchor="t">
            <a:noAutofit/>
          </a:bodyPr>
          <a:lstStyle/>
          <a:p>
            <a:pPr marL="0" indent="0">
              <a:buNone/>
            </a:pPr>
            <a:r>
              <a:rPr lang="en-US" b="1" i="1" dirty="0"/>
              <a:t>Did the implementation of the FFCRA in South Carolina change buprenorphine prescribing among pregnant and postpartum Medicaid-enrolled individuals? </a:t>
            </a:r>
          </a:p>
        </p:txBody>
      </p:sp>
      <p:sp>
        <p:nvSpPr>
          <p:cNvPr id="4" name="Date Placeholder 3">
            <a:extLst>
              <a:ext uri="{FF2B5EF4-FFF2-40B4-BE49-F238E27FC236}">
                <a16:creationId xmlns:a16="http://schemas.microsoft.com/office/drawing/2014/main" id="{370527D7-4CB1-DD97-99BB-0D3EB0B79390}"/>
              </a:ext>
            </a:extLst>
          </p:cNvPr>
          <p:cNvSpPr>
            <a:spLocks noGrp="1"/>
          </p:cNvSpPr>
          <p:nvPr>
            <p:ph type="dt" sz="half" idx="2"/>
          </p:nvPr>
        </p:nvSpPr>
        <p:spPr/>
        <p:txBody>
          <a:bodyPr/>
          <a:lstStyle/>
          <a:p>
            <a:endParaRPr lang="en-US" dirty="0"/>
          </a:p>
        </p:txBody>
      </p:sp>
      <p:pic>
        <p:nvPicPr>
          <p:cNvPr id="8" name="Picture Placeholder 7" descr="Help outline">
            <a:extLst>
              <a:ext uri="{FF2B5EF4-FFF2-40B4-BE49-F238E27FC236}">
                <a16:creationId xmlns:a16="http://schemas.microsoft.com/office/drawing/2014/main" id="{CA4D2BD7-BEF1-D4F2-42FF-35F5308A2AA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228" r="228"/>
          <a:stretch>
            <a:fillRect/>
          </a:stretch>
        </p:blipFill>
        <p:spPr>
          <a:xfrm>
            <a:off x="904875" y="1157288"/>
            <a:ext cx="4500563" cy="4521200"/>
          </a:xfrm>
        </p:spPr>
      </p:pic>
      <p:sp>
        <p:nvSpPr>
          <p:cNvPr id="5" name="Footer Placeholder 4">
            <a:extLst>
              <a:ext uri="{FF2B5EF4-FFF2-40B4-BE49-F238E27FC236}">
                <a16:creationId xmlns:a16="http://schemas.microsoft.com/office/drawing/2014/main" id="{1C759996-4BEC-6507-B1BC-48C697E0919D}"/>
              </a:ext>
            </a:extLst>
          </p:cNvPr>
          <p:cNvSpPr>
            <a:spLocks noGrp="1"/>
          </p:cNvSpPr>
          <p:nvPr>
            <p:ph type="ftr" sz="quarter" idx="3"/>
          </p:nvPr>
        </p:nvSpPr>
        <p:spPr>
          <a:xfrm>
            <a:off x="4038600" y="6356350"/>
            <a:ext cx="411480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66E6EB75-AEE1-A0F5-3A54-3B6FAFDE2A09}"/>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70C12960-6E85-460F-B6E3-5B82CB31AF3D}" type="slidenum">
              <a:rPr lang="en-US" dirty="0"/>
              <a:pPr>
                <a:spcAft>
                  <a:spcPts val="600"/>
                </a:spcAft>
              </a:pPr>
              <a:t>5</a:t>
            </a:fld>
            <a:endParaRPr lang="en-US"/>
          </a:p>
        </p:txBody>
      </p:sp>
    </p:spTree>
    <p:extLst>
      <p:ext uri="{BB962C8B-B14F-4D97-AF65-F5344CB8AC3E}">
        <p14:creationId xmlns:p14="http://schemas.microsoft.com/office/powerpoint/2010/main" val="274156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C4DD-C445-23D2-DD29-0B77E9BEFB93}"/>
              </a:ext>
            </a:extLst>
          </p:cNvPr>
          <p:cNvSpPr>
            <a:spLocks noGrp="1"/>
          </p:cNvSpPr>
          <p:nvPr>
            <p:ph type="title"/>
          </p:nvPr>
        </p:nvSpPr>
        <p:spPr/>
        <p:txBody>
          <a:bodyPr/>
          <a:lstStyle/>
          <a:p>
            <a:r>
              <a:rPr lang="en-US"/>
              <a:t>Methods </a:t>
            </a:r>
          </a:p>
        </p:txBody>
      </p:sp>
      <p:sp>
        <p:nvSpPr>
          <p:cNvPr id="3" name="Content Placeholder 2">
            <a:extLst>
              <a:ext uri="{FF2B5EF4-FFF2-40B4-BE49-F238E27FC236}">
                <a16:creationId xmlns:a16="http://schemas.microsoft.com/office/drawing/2014/main" id="{F6199165-13C9-2983-C4D2-28764FD5BE31}"/>
              </a:ext>
            </a:extLst>
          </p:cNvPr>
          <p:cNvSpPr>
            <a:spLocks noGrp="1"/>
          </p:cNvSpPr>
          <p:nvPr>
            <p:ph idx="1"/>
          </p:nvPr>
        </p:nvSpPr>
        <p:spPr>
          <a:xfrm>
            <a:off x="914399" y="2168991"/>
            <a:ext cx="10363200" cy="3382658"/>
          </a:xfrm>
        </p:spPr>
        <p:txBody>
          <a:bodyPr vert="horz" lIns="91440" tIns="45720" rIns="91440" bIns="45720" rtlCol="0" anchor="t">
            <a:noAutofit/>
          </a:bodyPr>
          <a:lstStyle/>
          <a:p>
            <a:r>
              <a:rPr lang="en-US" sz="2400" dirty="0"/>
              <a:t>Linked Medicaid, Birth certificate &amp; pharmacy dispensing data from</a:t>
            </a:r>
            <a:r>
              <a:rPr lang="en-US" sz="2400" b="1" dirty="0"/>
              <a:t> </a:t>
            </a:r>
            <a:r>
              <a:rPr lang="en-US" sz="2400" b="1" dirty="0">
                <a:ea typeface="+mn-lt"/>
                <a:cs typeface="+mn-lt"/>
              </a:rPr>
              <a:t>January 1st, 2015 through December 30th, 2022 </a:t>
            </a:r>
          </a:p>
          <a:p>
            <a:r>
              <a:rPr lang="en-US" sz="2400" dirty="0">
                <a:ea typeface="+mn-lt"/>
                <a:cs typeface="+mn-lt"/>
              </a:rPr>
              <a:t>Included only those with a </a:t>
            </a:r>
            <a:r>
              <a:rPr lang="en-US" sz="2400" b="1" dirty="0">
                <a:ea typeface="+mn-lt"/>
                <a:cs typeface="+mn-lt"/>
              </a:rPr>
              <a:t>diagnosis code of opiate use disorder </a:t>
            </a:r>
          </a:p>
          <a:p>
            <a:r>
              <a:rPr lang="en-US" sz="2400" dirty="0">
                <a:ea typeface="+mn-lt"/>
                <a:cs typeface="+mn-lt"/>
              </a:rPr>
              <a:t>Analyzed receipt of buprenorphine at </a:t>
            </a:r>
            <a:r>
              <a:rPr lang="en-US" sz="2400" b="1" dirty="0">
                <a:ea typeface="+mn-lt"/>
                <a:cs typeface="+mn-lt"/>
              </a:rPr>
              <a:t>4 distinct time periods</a:t>
            </a:r>
            <a:r>
              <a:rPr lang="en-US" sz="2400" dirty="0">
                <a:ea typeface="+mn-lt"/>
                <a:cs typeface="+mn-lt"/>
              </a:rPr>
              <a:t> </a:t>
            </a:r>
            <a:r>
              <a:rPr lang="en-US" sz="2400" dirty="0">
                <a:latin typeface="Grandview Display"/>
                <a:ea typeface="+mn-lt"/>
                <a:cs typeface="Arial"/>
              </a:rPr>
              <a:t>(pregnancy, 0-60 days postpartum, 60 days to 6 months postpartum,  6-12 months postpartum)</a:t>
            </a:r>
          </a:p>
          <a:p>
            <a:r>
              <a:rPr lang="en-US" sz="2400" dirty="0">
                <a:latin typeface="Grandview Display"/>
                <a:ea typeface="+mn-lt"/>
                <a:cs typeface="Arial"/>
              </a:rPr>
              <a:t>Secondary analysis to look at </a:t>
            </a:r>
            <a:r>
              <a:rPr lang="en-US" sz="2400" b="1" dirty="0">
                <a:latin typeface="Grandview Display"/>
                <a:ea typeface="+mn-lt"/>
                <a:cs typeface="Arial"/>
              </a:rPr>
              <a:t>opiate related deaths and overdoses</a:t>
            </a:r>
            <a:r>
              <a:rPr lang="en-US" sz="2400" dirty="0">
                <a:latin typeface="Grandview Display"/>
                <a:ea typeface="+mn-lt"/>
                <a:cs typeface="Arial"/>
              </a:rPr>
              <a:t> and characteristics of those not enrolled in MOUD </a:t>
            </a:r>
          </a:p>
        </p:txBody>
      </p:sp>
      <p:sp>
        <p:nvSpPr>
          <p:cNvPr id="5" name="Footer Placeholder 4">
            <a:extLst>
              <a:ext uri="{FF2B5EF4-FFF2-40B4-BE49-F238E27FC236}">
                <a16:creationId xmlns:a16="http://schemas.microsoft.com/office/drawing/2014/main" id="{937E272A-FA79-5C48-8C98-24C9A4D92E9D}"/>
              </a:ext>
            </a:extLst>
          </p:cNvPr>
          <p:cNvSpPr>
            <a:spLocks noGrp="1"/>
          </p:cNvSpPr>
          <p:nvPr>
            <p:ph type="ftr" sz="quarter" idx="3"/>
          </p:nvPr>
        </p:nvSpPr>
        <p:spPr/>
        <p:txBody>
          <a:bodyPr/>
          <a:lstStyle/>
          <a:p>
            <a:r>
              <a:rPr lang="en-US" dirty="0"/>
              <a:t>
              </a:t>
            </a:r>
          </a:p>
        </p:txBody>
      </p:sp>
      <p:sp>
        <p:nvSpPr>
          <p:cNvPr id="6" name="Slide Number Placeholder 5">
            <a:extLst>
              <a:ext uri="{FF2B5EF4-FFF2-40B4-BE49-F238E27FC236}">
                <a16:creationId xmlns:a16="http://schemas.microsoft.com/office/drawing/2014/main" id="{C1E8BB7C-03DE-A293-DFB0-9BE3EDC5455A}"/>
              </a:ext>
            </a:extLst>
          </p:cNvPr>
          <p:cNvSpPr>
            <a:spLocks noGrp="1"/>
          </p:cNvSpPr>
          <p:nvPr>
            <p:ph type="sldNum" sz="quarter" idx="4"/>
          </p:nvPr>
        </p:nvSpPr>
        <p:spPr/>
        <p:txBody>
          <a:bodyPr/>
          <a:lstStyle/>
          <a:p>
            <a:fld id="{70C12960-6E85-460F-B6E3-5B82CB31AF3D}" type="slidenum">
              <a:rPr lang="en-US" dirty="0"/>
              <a:t>6</a:t>
            </a:fld>
            <a:endParaRPr lang="en-US"/>
          </a:p>
        </p:txBody>
      </p:sp>
    </p:spTree>
    <p:extLst>
      <p:ext uri="{BB962C8B-B14F-4D97-AF65-F5344CB8AC3E}">
        <p14:creationId xmlns:p14="http://schemas.microsoft.com/office/powerpoint/2010/main" val="6224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400A-0DD3-E832-A5B2-22A29064C572}"/>
              </a:ext>
            </a:extLst>
          </p:cNvPr>
          <p:cNvSpPr>
            <a:spLocks noGrp="1"/>
          </p:cNvSpPr>
          <p:nvPr>
            <p:ph type="title"/>
          </p:nvPr>
        </p:nvSpPr>
        <p:spPr>
          <a:xfrm>
            <a:off x="1213513" y="277197"/>
            <a:ext cx="10363200" cy="774578"/>
          </a:xfrm>
        </p:spPr>
        <p:txBody>
          <a:bodyPr/>
          <a:lstStyle/>
          <a:p>
            <a:r>
              <a:rPr lang="en-US" dirty="0"/>
              <a:t>Results (N=2,633) </a:t>
            </a:r>
          </a:p>
        </p:txBody>
      </p:sp>
      <p:sp>
        <p:nvSpPr>
          <p:cNvPr id="5" name="Footer Placeholder 4">
            <a:extLst>
              <a:ext uri="{FF2B5EF4-FFF2-40B4-BE49-F238E27FC236}">
                <a16:creationId xmlns:a16="http://schemas.microsoft.com/office/drawing/2014/main" id="{87D9E5FB-CF70-3E4F-30E5-996D311FD2CB}"/>
              </a:ext>
            </a:extLst>
          </p:cNvPr>
          <p:cNvSpPr>
            <a:spLocks noGrp="1"/>
          </p:cNvSpPr>
          <p:nvPr>
            <p:ph type="ftr" sz="quarter" idx="3"/>
          </p:nvPr>
        </p:nvSpPr>
        <p:spPr>
          <a:xfrm>
            <a:off x="3505200" y="5991225"/>
            <a:ext cx="4114800" cy="365125"/>
          </a:xfrm>
        </p:spPr>
        <p:txBody>
          <a:bodyPr/>
          <a:lstStyle/>
          <a:p>
            <a:r>
              <a:rPr lang="en-US"/>
              <a:t>
              </a:t>
            </a:r>
          </a:p>
        </p:txBody>
      </p:sp>
      <p:sp>
        <p:nvSpPr>
          <p:cNvPr id="6" name="Slide Number Placeholder 5">
            <a:extLst>
              <a:ext uri="{FF2B5EF4-FFF2-40B4-BE49-F238E27FC236}">
                <a16:creationId xmlns:a16="http://schemas.microsoft.com/office/drawing/2014/main" id="{513D3718-C683-2414-1EA9-2927DAA99FB5}"/>
              </a:ext>
            </a:extLst>
          </p:cNvPr>
          <p:cNvSpPr>
            <a:spLocks noGrp="1"/>
          </p:cNvSpPr>
          <p:nvPr>
            <p:ph type="sldNum" sz="quarter" idx="4"/>
          </p:nvPr>
        </p:nvSpPr>
        <p:spPr>
          <a:xfrm>
            <a:off x="9619876" y="5991225"/>
            <a:ext cx="1657723" cy="365125"/>
          </a:xfrm>
        </p:spPr>
        <p:txBody>
          <a:bodyPr/>
          <a:lstStyle/>
          <a:p>
            <a:fld id="{70C12960-6E85-460F-B6E3-5B82CB31AF3D}" type="slidenum">
              <a:rPr lang="en-US" dirty="0"/>
              <a:t>7</a:t>
            </a:fld>
            <a:endParaRPr lang="en-US"/>
          </a:p>
        </p:txBody>
      </p:sp>
      <p:sp>
        <p:nvSpPr>
          <p:cNvPr id="7" name="Rectangle 6">
            <a:extLst>
              <a:ext uri="{FF2B5EF4-FFF2-40B4-BE49-F238E27FC236}">
                <a16:creationId xmlns:a16="http://schemas.microsoft.com/office/drawing/2014/main" id="{61DEF41F-FF24-719A-54E6-354E9AB47589}"/>
              </a:ext>
            </a:extLst>
          </p:cNvPr>
          <p:cNvSpPr/>
          <p:nvPr/>
        </p:nvSpPr>
        <p:spPr>
          <a:xfrm>
            <a:off x="1370757" y="2065382"/>
            <a:ext cx="2834123" cy="148549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Pre-Policy </a:t>
            </a:r>
          </a:p>
          <a:p>
            <a:pPr algn="ctr"/>
            <a:r>
              <a:rPr lang="en-US" sz="2400" b="1">
                <a:solidFill>
                  <a:srgbClr val="000000"/>
                </a:solidFill>
              </a:rPr>
              <a:t>N=1,854 (70.4%)</a:t>
            </a:r>
          </a:p>
        </p:txBody>
      </p:sp>
      <p:sp>
        <p:nvSpPr>
          <p:cNvPr id="8" name="Rectangle 7">
            <a:extLst>
              <a:ext uri="{FF2B5EF4-FFF2-40B4-BE49-F238E27FC236}">
                <a16:creationId xmlns:a16="http://schemas.microsoft.com/office/drawing/2014/main" id="{345B0C07-113D-F23F-FE1F-0F121FA6C3C1}"/>
              </a:ext>
            </a:extLst>
          </p:cNvPr>
          <p:cNvSpPr/>
          <p:nvPr/>
        </p:nvSpPr>
        <p:spPr>
          <a:xfrm>
            <a:off x="1370756" y="3839504"/>
            <a:ext cx="2822490" cy="144477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rPr>
              <a:t>Post-Policy</a:t>
            </a:r>
          </a:p>
          <a:p>
            <a:pPr algn="ctr"/>
            <a:r>
              <a:rPr lang="en-US" sz="2400" b="1" dirty="0">
                <a:solidFill>
                  <a:schemeClr val="tx1"/>
                </a:solidFill>
              </a:rPr>
              <a:t>N=779 (29.6%) </a:t>
            </a:r>
          </a:p>
        </p:txBody>
      </p:sp>
      <p:sp>
        <p:nvSpPr>
          <p:cNvPr id="9" name="Right Brace 8">
            <a:extLst>
              <a:ext uri="{FF2B5EF4-FFF2-40B4-BE49-F238E27FC236}">
                <a16:creationId xmlns:a16="http://schemas.microsoft.com/office/drawing/2014/main" id="{CE50C108-8F6F-0595-D333-EAD369F2B773}"/>
              </a:ext>
            </a:extLst>
          </p:cNvPr>
          <p:cNvSpPr/>
          <p:nvPr/>
        </p:nvSpPr>
        <p:spPr>
          <a:xfrm>
            <a:off x="4718299" y="2328195"/>
            <a:ext cx="753971" cy="2720528"/>
          </a:xfrm>
          <a:prstGeom prst="rightBrac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18D3BA78-DBBE-6228-0F2F-BC39B03F2F0A}"/>
              </a:ext>
            </a:extLst>
          </p:cNvPr>
          <p:cNvSpPr/>
          <p:nvPr/>
        </p:nvSpPr>
        <p:spPr>
          <a:xfrm>
            <a:off x="6027223" y="2271950"/>
            <a:ext cx="5088396" cy="28338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D1C3B"/>
                </a:solidFill>
              </a:rPr>
              <a:t>Similar demographic factors between groups including race, parity &amp; pregnancy complications </a:t>
            </a:r>
          </a:p>
        </p:txBody>
      </p:sp>
    </p:spTree>
    <p:extLst>
      <p:ext uri="{BB962C8B-B14F-4D97-AF65-F5344CB8AC3E}">
        <p14:creationId xmlns:p14="http://schemas.microsoft.com/office/powerpoint/2010/main" val="14239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8A5F-0FC5-7CD5-51A7-E461B6FE7FED}"/>
              </a:ext>
            </a:extLst>
          </p:cNvPr>
          <p:cNvSpPr>
            <a:spLocks noGrp="1"/>
          </p:cNvSpPr>
          <p:nvPr>
            <p:ph type="title"/>
          </p:nvPr>
        </p:nvSpPr>
        <p:spPr>
          <a:xfrm>
            <a:off x="1158864" y="102021"/>
            <a:ext cx="9779183" cy="1744415"/>
          </a:xfrm>
        </p:spPr>
        <p:txBody>
          <a:bodyPr anchor="b">
            <a:normAutofit/>
          </a:bodyPr>
          <a:lstStyle/>
          <a:p>
            <a:r>
              <a:rPr lang="en-US" dirty="0"/>
              <a:t>How did buprenorphine prescribing change over time? </a:t>
            </a:r>
          </a:p>
        </p:txBody>
      </p:sp>
      <p:sp>
        <p:nvSpPr>
          <p:cNvPr id="3" name="Date Placeholder 2">
            <a:extLst>
              <a:ext uri="{FF2B5EF4-FFF2-40B4-BE49-F238E27FC236}">
                <a16:creationId xmlns:a16="http://schemas.microsoft.com/office/drawing/2014/main" id="{43FD7170-CB1C-7153-C87F-6B418A2C1178}"/>
              </a:ext>
            </a:extLst>
          </p:cNvPr>
          <p:cNvSpPr>
            <a:spLocks noGrp="1"/>
          </p:cNvSpPr>
          <p:nvPr>
            <p:ph type="dt" sz="half" idx="4294967295"/>
          </p:nvPr>
        </p:nvSpPr>
        <p:spPr/>
        <p:txBody>
          <a:bodyPr/>
          <a:lstStyle/>
          <a:p>
            <a:fld id="{2817A54B-9606-43EF-B5C2-6C322A0C69AD}" type="datetime1">
              <a:rPr/>
              <a:t>11/13/2024</a:t>
            </a:fld>
            <a:endParaRPr lang="en-US"/>
          </a:p>
        </p:txBody>
      </p:sp>
      <p:pic>
        <p:nvPicPr>
          <p:cNvPr id="6" name="Picture 5" descr="A graph of a number of prescriptions&#10;&#10;Description automatically generated">
            <a:extLst>
              <a:ext uri="{FF2B5EF4-FFF2-40B4-BE49-F238E27FC236}">
                <a16:creationId xmlns:a16="http://schemas.microsoft.com/office/drawing/2014/main" id="{D68E0664-AA1A-AE3E-282C-A834958987DC}"/>
              </a:ext>
            </a:extLst>
          </p:cNvPr>
          <p:cNvPicPr>
            <a:picLocks noChangeAspect="1"/>
          </p:cNvPicPr>
          <p:nvPr/>
        </p:nvPicPr>
        <p:blipFill>
          <a:blip r:embed="rId3"/>
          <a:srcRect t="23723" r="2" b="1041"/>
          <a:stretch/>
        </p:blipFill>
        <p:spPr>
          <a:xfrm>
            <a:off x="757039" y="2116692"/>
            <a:ext cx="9779182" cy="3366815"/>
          </a:xfrm>
          <a:prstGeom prst="rect">
            <a:avLst/>
          </a:prstGeom>
          <a:noFill/>
        </p:spPr>
      </p:pic>
      <p:sp>
        <p:nvSpPr>
          <p:cNvPr id="4" name="Footer Placeholder 3">
            <a:extLst>
              <a:ext uri="{FF2B5EF4-FFF2-40B4-BE49-F238E27FC236}">
                <a16:creationId xmlns:a16="http://schemas.microsoft.com/office/drawing/2014/main" id="{03EDFC5C-781C-FC9E-1A94-EFC035910F79}"/>
              </a:ext>
            </a:extLst>
          </p:cNvPr>
          <p:cNvSpPr>
            <a:spLocks noGrp="1"/>
          </p:cNvSpPr>
          <p:nvPr>
            <p:ph type="ftr" sz="quarter" idx="3"/>
          </p:nvPr>
        </p:nvSpPr>
        <p:spPr>
          <a:xfrm>
            <a:off x="4038600" y="6356350"/>
            <a:ext cx="4114800" cy="365125"/>
          </a:xfrm>
        </p:spPr>
        <p:txBody>
          <a:bodyPr anchor="ctr">
            <a:normAutofit/>
          </a:bodyPr>
          <a:lstStyle/>
          <a:p>
            <a:pPr>
              <a:lnSpc>
                <a:spcPct val="90000"/>
              </a:lnSpc>
              <a:spcAft>
                <a:spcPts val="600"/>
              </a:spcAft>
            </a:pPr>
            <a:r>
              <a:rPr lang="en-US" sz="700"/>
              <a:t>
              </a:t>
            </a:r>
          </a:p>
        </p:txBody>
      </p:sp>
      <p:sp>
        <p:nvSpPr>
          <p:cNvPr id="5" name="Slide Number Placeholder 4">
            <a:extLst>
              <a:ext uri="{FF2B5EF4-FFF2-40B4-BE49-F238E27FC236}">
                <a16:creationId xmlns:a16="http://schemas.microsoft.com/office/drawing/2014/main" id="{CAF20D5E-9CC9-8A34-AB31-6680F8B6F40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70C12960-6E85-460F-B6E3-5B82CB31AF3D}" type="slidenum">
              <a:rPr lang="en-US" dirty="0"/>
              <a:pPr>
                <a:spcAft>
                  <a:spcPts val="600"/>
                </a:spcAft>
              </a:pPr>
              <a:t>8</a:t>
            </a:fld>
            <a:endParaRPr lang="en-US"/>
          </a:p>
        </p:txBody>
      </p:sp>
    </p:spTree>
    <p:extLst>
      <p:ext uri="{BB962C8B-B14F-4D97-AF65-F5344CB8AC3E}">
        <p14:creationId xmlns:p14="http://schemas.microsoft.com/office/powerpoint/2010/main" val="281116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3CB2-9F52-2531-8DEF-2D0F996BD778}"/>
              </a:ext>
            </a:extLst>
          </p:cNvPr>
          <p:cNvSpPr>
            <a:spLocks noGrp="1"/>
          </p:cNvSpPr>
          <p:nvPr>
            <p:ph type="title"/>
          </p:nvPr>
        </p:nvSpPr>
        <p:spPr>
          <a:xfrm>
            <a:off x="1056302" y="136525"/>
            <a:ext cx="10363200" cy="1187570"/>
          </a:xfrm>
        </p:spPr>
        <p:txBody>
          <a:bodyPr>
            <a:normAutofit/>
          </a:bodyPr>
          <a:lstStyle/>
          <a:p>
            <a:r>
              <a:rPr lang="en-US" sz="3200" dirty="0"/>
              <a:t>Proportion of individuals with OUD receiving buprenorphine prescription (N=2,633)</a:t>
            </a:r>
          </a:p>
        </p:txBody>
      </p:sp>
      <p:graphicFrame>
        <p:nvGraphicFramePr>
          <p:cNvPr id="7" name="Content Placeholder 6">
            <a:extLst>
              <a:ext uri="{FF2B5EF4-FFF2-40B4-BE49-F238E27FC236}">
                <a16:creationId xmlns:a16="http://schemas.microsoft.com/office/drawing/2014/main" id="{6B958FB9-27F7-8737-8FDF-E87BD4CEC215}"/>
              </a:ext>
            </a:extLst>
          </p:cNvPr>
          <p:cNvGraphicFramePr>
            <a:graphicFrameLocks noGrp="1"/>
          </p:cNvGraphicFramePr>
          <p:nvPr>
            <p:ph idx="1"/>
            <p:extLst>
              <p:ext uri="{D42A27DB-BD31-4B8C-83A1-F6EECF244321}">
                <p14:modId xmlns:p14="http://schemas.microsoft.com/office/powerpoint/2010/main" val="211964434"/>
              </p:ext>
            </p:extLst>
          </p:nvPr>
        </p:nvGraphicFramePr>
        <p:xfrm>
          <a:off x="1001198" y="1534296"/>
          <a:ext cx="8774899" cy="4114800"/>
        </p:xfrm>
        <a:graphic>
          <a:graphicData uri="http://schemas.openxmlformats.org/drawingml/2006/table">
            <a:tbl>
              <a:tblPr firstRow="1" bandRow="1">
                <a:tableStyleId>{5C22544A-7EE6-4342-B048-85BDC9FD1C3A}</a:tableStyleId>
              </a:tblPr>
              <a:tblGrid>
                <a:gridCol w="2976561">
                  <a:extLst>
                    <a:ext uri="{9D8B030D-6E8A-4147-A177-3AD203B41FA5}">
                      <a16:colId xmlns:a16="http://schemas.microsoft.com/office/drawing/2014/main" val="4046913285"/>
                    </a:ext>
                  </a:extLst>
                </a:gridCol>
                <a:gridCol w="1833562">
                  <a:extLst>
                    <a:ext uri="{9D8B030D-6E8A-4147-A177-3AD203B41FA5}">
                      <a16:colId xmlns:a16="http://schemas.microsoft.com/office/drawing/2014/main" val="2462527602"/>
                    </a:ext>
                  </a:extLst>
                </a:gridCol>
                <a:gridCol w="1809746">
                  <a:extLst>
                    <a:ext uri="{9D8B030D-6E8A-4147-A177-3AD203B41FA5}">
                      <a16:colId xmlns:a16="http://schemas.microsoft.com/office/drawing/2014/main" val="3469995550"/>
                    </a:ext>
                  </a:extLst>
                </a:gridCol>
                <a:gridCol w="2155030">
                  <a:extLst>
                    <a:ext uri="{9D8B030D-6E8A-4147-A177-3AD203B41FA5}">
                      <a16:colId xmlns:a16="http://schemas.microsoft.com/office/drawing/2014/main" val="3612507814"/>
                    </a:ext>
                  </a:extLst>
                </a:gridCol>
              </a:tblGrid>
              <a:tr h="690562">
                <a:tc>
                  <a:txBody>
                    <a:bodyPr/>
                    <a:lstStyle/>
                    <a:p>
                      <a:endParaRPr lang="en-US" sz="2400" dirty="0"/>
                    </a:p>
                  </a:txBody>
                  <a:tcPr/>
                </a:tc>
                <a:tc>
                  <a:txBody>
                    <a:bodyPr/>
                    <a:lstStyle/>
                    <a:p>
                      <a:r>
                        <a:rPr lang="en-US" sz="2400" dirty="0"/>
                        <a:t>Pre-Policy</a:t>
                      </a:r>
                    </a:p>
                  </a:txBody>
                  <a:tcPr/>
                </a:tc>
                <a:tc>
                  <a:txBody>
                    <a:bodyPr/>
                    <a:lstStyle/>
                    <a:p>
                      <a:r>
                        <a:rPr lang="en-US" sz="2400" dirty="0"/>
                        <a:t>Post-Policy</a:t>
                      </a:r>
                    </a:p>
                  </a:txBody>
                  <a:tcPr/>
                </a:tc>
                <a:tc>
                  <a:txBody>
                    <a:bodyPr/>
                    <a:lstStyle/>
                    <a:p>
                      <a:r>
                        <a:rPr lang="en-US" sz="2400" dirty="0"/>
                        <a:t>P-value for chi-squared </a:t>
                      </a:r>
                    </a:p>
                  </a:txBody>
                  <a:tcPr/>
                </a:tc>
                <a:extLst>
                  <a:ext uri="{0D108BD9-81ED-4DB2-BD59-A6C34878D82A}">
                    <a16:rowId xmlns:a16="http://schemas.microsoft.com/office/drawing/2014/main" val="434224572"/>
                  </a:ext>
                </a:extLst>
              </a:tr>
              <a:tr h="370840">
                <a:tc>
                  <a:txBody>
                    <a:bodyPr/>
                    <a:lstStyle/>
                    <a:p>
                      <a:r>
                        <a:rPr lang="en-US" sz="2400" b="1" dirty="0"/>
                        <a:t>During Pregnancy</a:t>
                      </a:r>
                    </a:p>
                    <a:p>
                      <a:pPr lvl="0">
                        <a:buNone/>
                      </a:pPr>
                      <a:endParaRPr lang="en-US" sz="2400" b="1" dirty="0"/>
                    </a:p>
                  </a:txBody>
                  <a:tcPr/>
                </a:tc>
                <a:tc>
                  <a:txBody>
                    <a:bodyPr/>
                    <a:lstStyle/>
                    <a:p>
                      <a:r>
                        <a:rPr lang="en-US" sz="2400" dirty="0"/>
                        <a:t>214 (11.5%)</a:t>
                      </a:r>
                    </a:p>
                  </a:txBody>
                  <a:tcPr/>
                </a:tc>
                <a:tc>
                  <a:txBody>
                    <a:bodyPr/>
                    <a:lstStyle/>
                    <a:p>
                      <a:r>
                        <a:rPr lang="en-US" sz="2400" dirty="0"/>
                        <a:t>152 (19.5%)</a:t>
                      </a:r>
                    </a:p>
                  </a:txBody>
                  <a:tcPr/>
                </a:tc>
                <a:tc>
                  <a:txBody>
                    <a:bodyPr/>
                    <a:lstStyle/>
                    <a:p>
                      <a:r>
                        <a:rPr lang="en-US" sz="2400" dirty="0"/>
                        <a:t>&lt;0.001</a:t>
                      </a:r>
                    </a:p>
                  </a:txBody>
                  <a:tcPr/>
                </a:tc>
                <a:extLst>
                  <a:ext uri="{0D108BD9-81ED-4DB2-BD59-A6C34878D82A}">
                    <a16:rowId xmlns:a16="http://schemas.microsoft.com/office/drawing/2014/main" val="393076287"/>
                  </a:ext>
                </a:extLst>
              </a:tr>
              <a:tr h="370840">
                <a:tc>
                  <a:txBody>
                    <a:bodyPr/>
                    <a:lstStyle/>
                    <a:p>
                      <a:r>
                        <a:rPr lang="en-US" sz="2400" b="1" dirty="0"/>
                        <a:t>0-2 months PP </a:t>
                      </a:r>
                    </a:p>
                    <a:p>
                      <a:pPr lvl="0">
                        <a:buNone/>
                      </a:pPr>
                      <a:endParaRPr lang="en-US" sz="2400" b="1" dirty="0"/>
                    </a:p>
                  </a:txBody>
                  <a:tcPr/>
                </a:tc>
                <a:tc>
                  <a:txBody>
                    <a:bodyPr/>
                    <a:lstStyle/>
                    <a:p>
                      <a:r>
                        <a:rPr lang="en-US" sz="2400" dirty="0"/>
                        <a:t>119 (6.4%)</a:t>
                      </a:r>
                    </a:p>
                  </a:txBody>
                  <a:tcPr/>
                </a:tc>
                <a:tc>
                  <a:txBody>
                    <a:bodyPr/>
                    <a:lstStyle/>
                    <a:p>
                      <a:r>
                        <a:rPr lang="en-US" sz="2400" dirty="0"/>
                        <a:t>60 (7.7%)</a:t>
                      </a:r>
                    </a:p>
                  </a:txBody>
                  <a:tcPr/>
                </a:tc>
                <a:tc>
                  <a:txBody>
                    <a:bodyPr/>
                    <a:lstStyle/>
                    <a:p>
                      <a:r>
                        <a:rPr lang="en-US" sz="2400" dirty="0"/>
                        <a:t>0.65</a:t>
                      </a:r>
                    </a:p>
                  </a:txBody>
                  <a:tcPr/>
                </a:tc>
                <a:extLst>
                  <a:ext uri="{0D108BD9-81ED-4DB2-BD59-A6C34878D82A}">
                    <a16:rowId xmlns:a16="http://schemas.microsoft.com/office/drawing/2014/main" val="327810710"/>
                  </a:ext>
                </a:extLst>
              </a:tr>
              <a:tr h="370840">
                <a:tc>
                  <a:txBody>
                    <a:bodyPr/>
                    <a:lstStyle/>
                    <a:p>
                      <a:r>
                        <a:rPr lang="en-US" sz="2400" b="1" dirty="0"/>
                        <a:t>2-6 months PP</a:t>
                      </a:r>
                    </a:p>
                    <a:p>
                      <a:pPr lvl="0">
                        <a:buNone/>
                      </a:pPr>
                      <a:endParaRPr lang="en-US" sz="2400" b="1" dirty="0"/>
                    </a:p>
                  </a:txBody>
                  <a:tcPr/>
                </a:tc>
                <a:tc>
                  <a:txBody>
                    <a:bodyPr/>
                    <a:lstStyle/>
                    <a:p>
                      <a:r>
                        <a:rPr lang="en-US" sz="2400" dirty="0"/>
                        <a:t>155 (8.5%)</a:t>
                      </a:r>
                    </a:p>
                  </a:txBody>
                  <a:tcPr/>
                </a:tc>
                <a:tc>
                  <a:txBody>
                    <a:bodyPr/>
                    <a:lstStyle/>
                    <a:p>
                      <a:r>
                        <a:rPr lang="en-US" sz="2400" dirty="0"/>
                        <a:t>79 (10.1%)</a:t>
                      </a:r>
                    </a:p>
                  </a:txBody>
                  <a:tcPr/>
                </a:tc>
                <a:tc>
                  <a:txBody>
                    <a:bodyPr/>
                    <a:lstStyle/>
                    <a:p>
                      <a:r>
                        <a:rPr lang="en-US" sz="2400" dirty="0"/>
                        <a:t>0.009</a:t>
                      </a:r>
                    </a:p>
                  </a:txBody>
                  <a:tcPr/>
                </a:tc>
                <a:extLst>
                  <a:ext uri="{0D108BD9-81ED-4DB2-BD59-A6C34878D82A}">
                    <a16:rowId xmlns:a16="http://schemas.microsoft.com/office/drawing/2014/main" val="1327046780"/>
                  </a:ext>
                </a:extLst>
              </a:tr>
              <a:tr h="370840">
                <a:tc>
                  <a:txBody>
                    <a:bodyPr/>
                    <a:lstStyle/>
                    <a:p>
                      <a:r>
                        <a:rPr lang="en-US" sz="2400" b="1" dirty="0"/>
                        <a:t>6-12 months PP </a:t>
                      </a:r>
                    </a:p>
                    <a:p>
                      <a:pPr lvl="0">
                        <a:buNone/>
                      </a:pPr>
                      <a:endParaRPr lang="en-US" sz="2400" b="1" dirty="0"/>
                    </a:p>
                  </a:txBody>
                  <a:tcPr/>
                </a:tc>
                <a:tc>
                  <a:txBody>
                    <a:bodyPr/>
                    <a:lstStyle/>
                    <a:p>
                      <a:r>
                        <a:rPr lang="en-US" sz="2400" dirty="0"/>
                        <a:t>180 (9.7%)</a:t>
                      </a:r>
                    </a:p>
                  </a:txBody>
                  <a:tcPr/>
                </a:tc>
                <a:tc>
                  <a:txBody>
                    <a:bodyPr/>
                    <a:lstStyle/>
                    <a:p>
                      <a:r>
                        <a:rPr lang="en-US" sz="2400" dirty="0"/>
                        <a:t>71 (9.1%)</a:t>
                      </a:r>
                    </a:p>
                  </a:txBody>
                  <a:tcPr/>
                </a:tc>
                <a:tc>
                  <a:txBody>
                    <a:bodyPr/>
                    <a:lstStyle/>
                    <a:p>
                      <a:r>
                        <a:rPr lang="en-US" sz="2400" dirty="0"/>
                        <a:t>0.65 </a:t>
                      </a:r>
                    </a:p>
                  </a:txBody>
                  <a:tcPr/>
                </a:tc>
                <a:extLst>
                  <a:ext uri="{0D108BD9-81ED-4DB2-BD59-A6C34878D82A}">
                    <a16:rowId xmlns:a16="http://schemas.microsoft.com/office/drawing/2014/main" val="155065575"/>
                  </a:ext>
                </a:extLst>
              </a:tr>
            </a:tbl>
          </a:graphicData>
        </a:graphic>
      </p:graphicFrame>
      <p:sp>
        <p:nvSpPr>
          <p:cNvPr id="5" name="Footer Placeholder 4">
            <a:extLst>
              <a:ext uri="{FF2B5EF4-FFF2-40B4-BE49-F238E27FC236}">
                <a16:creationId xmlns:a16="http://schemas.microsoft.com/office/drawing/2014/main" id="{8D212F53-CD84-ED2C-8CFB-5B035254627A}"/>
              </a:ext>
            </a:extLst>
          </p:cNvPr>
          <p:cNvSpPr>
            <a:spLocks noGrp="1"/>
          </p:cNvSpPr>
          <p:nvPr>
            <p:ph type="ftr" sz="quarter" idx="3"/>
          </p:nvPr>
        </p:nvSpPr>
        <p:spPr/>
        <p:txBody>
          <a:bodyPr/>
          <a:lstStyle/>
          <a:p>
            <a:r>
              <a:rPr lang="en-US"/>
              <a:t>
              </a:t>
            </a:r>
          </a:p>
        </p:txBody>
      </p:sp>
      <p:sp>
        <p:nvSpPr>
          <p:cNvPr id="6" name="Slide Number Placeholder 5">
            <a:extLst>
              <a:ext uri="{FF2B5EF4-FFF2-40B4-BE49-F238E27FC236}">
                <a16:creationId xmlns:a16="http://schemas.microsoft.com/office/drawing/2014/main" id="{B884E9F5-8389-C6F2-10E3-9818392D4694}"/>
              </a:ext>
            </a:extLst>
          </p:cNvPr>
          <p:cNvSpPr>
            <a:spLocks noGrp="1"/>
          </p:cNvSpPr>
          <p:nvPr>
            <p:ph type="sldNum" sz="quarter" idx="4"/>
          </p:nvPr>
        </p:nvSpPr>
        <p:spPr/>
        <p:txBody>
          <a:bodyPr/>
          <a:lstStyle/>
          <a:p>
            <a:fld id="{70C12960-6E85-460F-B6E3-5B82CB31AF3D}" type="slidenum">
              <a:rPr lang="en-US" dirty="0"/>
              <a:t>9</a:t>
            </a:fld>
            <a:endParaRPr lang="en-US"/>
          </a:p>
        </p:txBody>
      </p:sp>
    </p:spTree>
    <p:extLst>
      <p:ext uri="{BB962C8B-B14F-4D97-AF65-F5344CB8AC3E}">
        <p14:creationId xmlns:p14="http://schemas.microsoft.com/office/powerpoint/2010/main" val="424712235"/>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B4471C96A33C43B22BA98319656E6A" ma:contentTypeVersion="20" ma:contentTypeDescription="Create a new document." ma:contentTypeScope="" ma:versionID="7df77292976ad7fda75ae953f81cf6f7">
  <xsd:schema xmlns:xsd="http://www.w3.org/2001/XMLSchema" xmlns:xs="http://www.w3.org/2001/XMLSchema" xmlns:p="http://schemas.microsoft.com/office/2006/metadata/properties" xmlns:ns2="1acb9adc-ec33-475f-8130-c1c307b91901" xmlns:ns3="12292255-f18b-4d92-9e60-ebc7b63bbd6b" targetNamespace="http://schemas.microsoft.com/office/2006/metadata/properties" ma:root="true" ma:fieldsID="fbc137054d4f8439c249fe11e30613c6" ns2:_="" ns3:_="">
    <xsd:import namespace="1acb9adc-ec33-475f-8130-c1c307b91901"/>
    <xsd:import namespace="12292255-f18b-4d92-9e60-ebc7b63bbd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3:TaxCatchAll" minOccurs="0"/>
                <xsd:element ref="ns2:lcf76f155ced4ddcb4097134ff3c332f"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9adc-ec33-475f-8130-c1c307b91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292255-f18b-4d92-9e60-ebc7b63bbd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763687f-1bc1-4ff6-abd9-1fd2786ea4fa}" ma:internalName="TaxCatchAll" ma:showField="CatchAllData" ma:web="12292255-f18b-4d92-9e60-ebc7b63bb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1DE09-AF9B-4ACC-AF64-C4F7560C1FC6}">
  <ds:schemaRefs>
    <ds:schemaRef ds:uri="http://schemas.microsoft.com/sharepoint/v3/contenttype/forms"/>
  </ds:schemaRefs>
</ds:datastoreItem>
</file>

<file path=customXml/itemProps2.xml><?xml version="1.0" encoding="utf-8"?>
<ds:datastoreItem xmlns:ds="http://schemas.openxmlformats.org/officeDocument/2006/customXml" ds:itemID="{76CB4F1E-2872-4321-9AA1-D9FDA23AEA4D}">
  <ds:schemaRefs>
    <ds:schemaRef ds:uri="12292255-f18b-4d92-9e60-ebc7b63bbd6b"/>
    <ds:schemaRef ds:uri="1acb9adc-ec33-475f-8130-c1c307b919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3</TotalTime>
  <Words>1849</Words>
  <Application>Microsoft Office PowerPoint</Application>
  <PresentationFormat>Widescreen</PresentationFormat>
  <Paragraphs>398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Grandview Display</vt:lpstr>
      <vt:lpstr>Tenorite</vt:lpstr>
      <vt:lpstr>Custom</vt:lpstr>
      <vt:lpstr>Changes in Buprenorphine Prescribing Among Pregnant and Postpartum Individuals Following Postpartum Medicaid Extension in South Carolina</vt:lpstr>
      <vt:lpstr>No disclosures </vt:lpstr>
      <vt:lpstr>PowerPoint Presentation</vt:lpstr>
      <vt:lpstr>March 18, 2020 </vt:lpstr>
      <vt:lpstr>PowerPoint Presentation</vt:lpstr>
      <vt:lpstr>Methods </vt:lpstr>
      <vt:lpstr>Results (N=2,633) </vt:lpstr>
      <vt:lpstr>How did buprenorphine prescribing change over time? </vt:lpstr>
      <vt:lpstr>Proportion of individuals with OUD receiving buprenorphine prescription (N=2,633)</vt:lpstr>
      <vt:lpstr>Proportion of individuals with OUD receiving buprenorphine prescription (N=2,633)</vt:lpstr>
      <vt:lpstr>ITS Analysis for proportion (%) of individuals with OUD receiving any buprenorphine prescription by month pre and post policy during different pregnancy and postpartum time periods (N=2,633)</vt:lpstr>
      <vt:lpstr>ITS Analysis for proportion (%) of individuals with OUD receiving any buprenorphine prescription by month pre and post policy during different pregnancy and postpartum time periods (N=2,633)</vt:lpstr>
      <vt:lpstr>Proportion (%) of adequate prescription or prescription that would cover &gt; 15 days per month (N=1,039) </vt:lpstr>
      <vt:lpstr>Proportion (%) of adequate prescription or prescription that would cover &gt; 15 days per month (N=1,039) </vt:lpstr>
      <vt:lpstr>PowerPoint Presentation</vt:lpstr>
      <vt:lpstr>Not really…  Continuation rates were low (less than 3%) between time periods and no participants received a buprenorphine prescription in all 4 time periods. </vt:lpstr>
      <vt:lpstr>There was a statistically significant increase in overdose related admissions (10.1 versus 5.7%) in the post-policy period. The majority of these occurred between 6 and 12 months postpartum. </vt:lpstr>
      <vt:lpstr>Limitations </vt:lpstr>
      <vt:lpstr>Limitations </vt:lpstr>
      <vt:lpstr>Limitations </vt:lpstr>
      <vt:lpstr>PowerPoint Presentation</vt:lpstr>
      <vt:lpstr>PowerPoint Presentation</vt:lpstr>
      <vt:lpstr>PowerPoint Presentation</vt:lpstr>
      <vt:lpstr>Questions? </vt:lpstr>
      <vt:lpstr>Average # of days of buprenorphine supplied per month (N=1,039) </vt:lpstr>
      <vt:lpstr>Average # of days of buprenorphine supplied per month (N=1,039)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Fuerst</dc:creator>
  <cp:lastModifiedBy>Megan Fuerst</cp:lastModifiedBy>
  <cp:revision>356</cp:revision>
  <dcterms:created xsi:type="dcterms:W3CDTF">2024-10-20T19:42:25Z</dcterms:created>
  <dcterms:modified xsi:type="dcterms:W3CDTF">2024-11-14T19:24:43Z</dcterms:modified>
</cp:coreProperties>
</file>