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5B3EFD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4E4E128A.xml" ContentType="application/vnd.ms-powerpoint.comments+xml"/>
  <Override PartName="/ppt/notesSlides/notesSlide4.xml" ContentType="application/vnd.openxmlformats-officedocument.presentationml.notesSlide+xml"/>
  <Override PartName="/ppt/comments/modernComment_134_E1CF606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8_759A8D0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B_7776B02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0_F7D6A93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2_E99B6977.xml" ContentType="application/vnd.ms-powerpoint.comments+xml"/>
  <Override PartName="/ppt/notesSlides/notesSlide18.xml" ContentType="application/vnd.openxmlformats-officedocument.presentationml.notesSlide+xml"/>
  <Override PartName="/ppt/comments/modernComment_139_CAFEA2B0.xml" ContentType="application/vnd.ms-powerpoint.comments+xml"/>
  <Override PartName="/ppt/notesSlides/notesSlide19.xml" ContentType="application/vnd.openxmlformats-officedocument.presentationml.notesSlide+xml"/>
  <Override PartName="/ppt/comments/modernComment_13A_D540CF3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0D_EF6D5F12.xml" ContentType="application/vnd.ms-powerpoint.comments+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comments/modernComment_113_591CDC72.xml" ContentType="application/vnd.ms-powerpoint.comments+xml"/>
  <Override PartName="/ppt/comments/modernComment_131_5F25407F.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2A_69D7BE42.xml" ContentType="application/vnd.ms-powerpoint.comments+xml"/>
  <Override PartName="/ppt/notesSlides/notesSlide42.xml" ContentType="application/vnd.openxmlformats-officedocument.presentationml.notesSlide+xml"/>
  <Override PartName="/ppt/comments/modernComment_10C_AF19BBB9.xml" ContentType="application/vnd.ms-powerpoint.comments+xml"/>
  <Override PartName="/ppt/notesSlides/notesSlide43.xml" ContentType="application/vnd.openxmlformats-officedocument.presentationml.notesSlide+xml"/>
  <Override PartName="/ppt/comments/modernComment_129_DB67913A.xml" ContentType="application/vnd.ms-powerpoint.comments+xml"/>
  <Override PartName="/ppt/notesSlides/notesSlide44.xml" ContentType="application/vnd.openxmlformats-officedocument.presentationml.notesSlide+xml"/>
  <Override PartName="/ppt/comments/modernComment_12C_28BC8EFD.xml" ContentType="application/vnd.ms-powerpoint.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37_37998E0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8"/>
  </p:notesMasterIdLst>
  <p:sldIdLst>
    <p:sldId id="258" r:id="rId2"/>
    <p:sldId id="259" r:id="rId3"/>
    <p:sldId id="261" r:id="rId4"/>
    <p:sldId id="308" r:id="rId5"/>
    <p:sldId id="260" r:id="rId6"/>
    <p:sldId id="264" r:id="rId7"/>
    <p:sldId id="319" r:id="rId8"/>
    <p:sldId id="315" r:id="rId9"/>
    <p:sldId id="266" r:id="rId10"/>
    <p:sldId id="320" r:id="rId11"/>
    <p:sldId id="321" r:id="rId12"/>
    <p:sldId id="312" r:id="rId13"/>
    <p:sldId id="288" r:id="rId14"/>
    <p:sldId id="322" r:id="rId15"/>
    <p:sldId id="323" r:id="rId16"/>
    <p:sldId id="307" r:id="rId17"/>
    <p:sldId id="306" r:id="rId18"/>
    <p:sldId id="313" r:id="rId19"/>
    <p:sldId id="314" r:id="rId20"/>
    <p:sldId id="303" r:id="rId21"/>
    <p:sldId id="280" r:id="rId22"/>
    <p:sldId id="295" r:id="rId23"/>
    <p:sldId id="317" r:id="rId24"/>
    <p:sldId id="316" r:id="rId25"/>
    <p:sldId id="318" r:id="rId26"/>
    <p:sldId id="269" r:id="rId27"/>
    <p:sldId id="299" r:id="rId28"/>
    <p:sldId id="271" r:id="rId29"/>
    <p:sldId id="263" r:id="rId30"/>
    <p:sldId id="289" r:id="rId31"/>
    <p:sldId id="290" r:id="rId32"/>
    <p:sldId id="274" r:id="rId33"/>
    <p:sldId id="276" r:id="rId34"/>
    <p:sldId id="287" r:id="rId35"/>
    <p:sldId id="286" r:id="rId36"/>
    <p:sldId id="277" r:id="rId37"/>
    <p:sldId id="296" r:id="rId38"/>
    <p:sldId id="294" r:id="rId39"/>
    <p:sldId id="293" r:id="rId40"/>
    <p:sldId id="262" r:id="rId41"/>
    <p:sldId id="273" r:id="rId42"/>
    <p:sldId id="272" r:id="rId43"/>
    <p:sldId id="270" r:id="rId44"/>
    <p:sldId id="309" r:id="rId45"/>
    <p:sldId id="275" r:id="rId46"/>
    <p:sldId id="305" r:id="rId47"/>
    <p:sldId id="267" r:id="rId48"/>
    <p:sldId id="301" r:id="rId49"/>
    <p:sldId id="302" r:id="rId50"/>
    <p:sldId id="304" r:id="rId51"/>
    <p:sldId id="298" r:id="rId52"/>
    <p:sldId id="268" r:id="rId53"/>
    <p:sldId id="297" r:id="rId54"/>
    <p:sldId id="300" r:id="rId55"/>
    <p:sldId id="310" r:id="rId56"/>
    <p:sldId id="311"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4AD37-FB3E-FF82-F411-011B7D7EAA6A}" name="Mariya Masyukova" initials="MM" userId="Mariya Masyukova" providerId="None"/>
  <p188:author id="{1315ACB3-F55B-6221-81E0-EE055D825A9E}" name="Isabel Lamont" initials="IL" userId="S::ilamont@montefiore.org::3c36b8a8-c7b9-4d3d-9b6d-7d7b125622fe" providerId="AD"/>
  <p188:author id="{6C0ADFEF-A771-865C-2157-8D47BF80CE8F}" name="Mariya Masyukova" initials="MM" userId="S::mariya.masyukova@projectrenewal.org::e2891500-3567-4eea-a178-50f5f96ee2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79082" autoAdjust="0"/>
  </p:normalViewPr>
  <p:slideViewPr>
    <p:cSldViewPr snapToGrid="0">
      <p:cViewPr varScale="1">
        <p:scale>
          <a:sx n="66" d="100"/>
          <a:sy n="66" d="100"/>
        </p:scale>
        <p:origin x="144" y="53"/>
      </p:cViewPr>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Figure</a:t>
            </a:r>
            <a:r>
              <a:rPr lang="en-US" baseline="0" dirty="0"/>
              <a:t> 2: Taking Care of Pregnant Patients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w="368300">
              <a:solidFill>
                <a:schemeClr val="accent1"/>
              </a:solidFill>
            </a:ln>
            <a:effectLst/>
          </c:spPr>
          <c:invertIfNegative val="0"/>
          <c:cat>
            <c:numRef>
              <c:f>Sheet1!$A$2:$A$13</c:f>
              <c:numCache>
                <c:formatCode>General</c:formatCode>
                <c:ptCount val="12"/>
                <c:pt idx="0">
                  <c:v>0</c:v>
                </c:pt>
                <c:pt idx="1">
                  <c:v>1</c:v>
                </c:pt>
                <c:pt idx="2">
                  <c:v>2</c:v>
                </c:pt>
                <c:pt idx="3">
                  <c:v>3</c:v>
                </c:pt>
                <c:pt idx="4">
                  <c:v>4</c:v>
                </c:pt>
                <c:pt idx="5">
                  <c:v>5</c:v>
                </c:pt>
                <c:pt idx="6">
                  <c:v>6</c:v>
                </c:pt>
                <c:pt idx="7">
                  <c:v>8</c:v>
                </c:pt>
                <c:pt idx="8">
                  <c:v>10</c:v>
                </c:pt>
                <c:pt idx="9">
                  <c:v>15</c:v>
                </c:pt>
                <c:pt idx="10">
                  <c:v>25</c:v>
                </c:pt>
                <c:pt idx="11">
                  <c:v>50</c:v>
                </c:pt>
              </c:numCache>
            </c:numRef>
          </c:cat>
          <c:val>
            <c:numRef>
              <c:f>Sheet1!$B$2:$B$13</c:f>
              <c:numCache>
                <c:formatCode>General</c:formatCode>
                <c:ptCount val="12"/>
                <c:pt idx="0">
                  <c:v>44</c:v>
                </c:pt>
                <c:pt idx="1">
                  <c:v>13</c:v>
                </c:pt>
                <c:pt idx="2">
                  <c:v>8</c:v>
                </c:pt>
                <c:pt idx="3">
                  <c:v>5</c:v>
                </c:pt>
                <c:pt idx="4">
                  <c:v>3</c:v>
                </c:pt>
                <c:pt idx="5">
                  <c:v>5</c:v>
                </c:pt>
                <c:pt idx="6">
                  <c:v>2</c:v>
                </c:pt>
                <c:pt idx="7">
                  <c:v>1</c:v>
                </c:pt>
                <c:pt idx="8">
                  <c:v>2</c:v>
                </c:pt>
                <c:pt idx="9">
                  <c:v>3</c:v>
                </c:pt>
                <c:pt idx="10">
                  <c:v>2</c:v>
                </c:pt>
                <c:pt idx="11">
                  <c:v>1</c:v>
                </c:pt>
              </c:numCache>
            </c:numRef>
          </c:val>
          <c:extLst>
            <c:ext xmlns:c16="http://schemas.microsoft.com/office/drawing/2014/chart" uri="{C3380CC4-5D6E-409C-BE32-E72D297353CC}">
              <c16:uniqueId val="{00000000-46D8-47DC-935E-9F344EC2E750}"/>
            </c:ext>
          </c:extLst>
        </c:ser>
        <c:dLbls>
          <c:showLegendKey val="0"/>
          <c:showVal val="0"/>
          <c:showCatName val="0"/>
          <c:showSerName val="0"/>
          <c:showPercent val="0"/>
          <c:showBubbleSize val="0"/>
        </c:dLbls>
        <c:gapWidth val="219"/>
        <c:overlap val="-27"/>
        <c:axId val="533953039"/>
        <c:axId val="533962191"/>
      </c:barChart>
      <c:catAx>
        <c:axId val="5339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962191"/>
        <c:crosses val="autoZero"/>
        <c:auto val="1"/>
        <c:lblAlgn val="ctr"/>
        <c:lblOffset val="100"/>
        <c:noMultiLvlLbl val="0"/>
      </c:catAx>
      <c:valAx>
        <c:axId val="533962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95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Figure</a:t>
            </a:r>
            <a:r>
              <a:rPr lang="en-US" sz="2400" baseline="0" dirty="0"/>
              <a:t> 1: How Clinicians Learn about Elements of Patient History</a:t>
            </a:r>
            <a:endParaRPr lang="en-US" sz="2400" dirty="0"/>
          </a:p>
        </c:rich>
      </c:tx>
      <c:layout>
        <c:manualLayout>
          <c:xMode val="edge"/>
          <c:yMode val="edge"/>
          <c:x val="0.12649798348377184"/>
          <c:y val="8.1852017359870816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655423172947657"/>
          <c:y val="0.14179695371057424"/>
          <c:w val="0.50252170867438939"/>
          <c:h val="0.64346655805955288"/>
        </c:manualLayout>
      </c:layout>
      <c:barChart>
        <c:barDir val="bar"/>
        <c:grouping val="clustered"/>
        <c:varyColors val="0"/>
        <c:ser>
          <c:idx val="0"/>
          <c:order val="0"/>
          <c:tx>
            <c:strRef>
              <c:f>Sheet1!$B$1</c:f>
              <c:strCache>
                <c:ptCount val="1"/>
                <c:pt idx="0">
                  <c:v>History of Incarceration</c:v>
                </c:pt>
              </c:strCache>
            </c:strRef>
          </c:tx>
          <c:spPr>
            <a:solidFill>
              <a:schemeClr val="accent1"/>
            </a:solidFill>
            <a:ln>
              <a:noFill/>
            </a:ln>
            <a:effectLst/>
          </c:spPr>
          <c:invertIfNegative val="0"/>
          <c:cat>
            <c:strRef>
              <c:f>Sheet1!$A$2:$A$5</c:f>
              <c:strCache>
                <c:ptCount val="4"/>
                <c:pt idx="0">
                  <c:v>I ask about this information</c:v>
                </c:pt>
                <c:pt idx="1">
                  <c:v>I review patient health records for this information</c:v>
                </c:pt>
                <c:pt idx="2">
                  <c:v>I learn about this from a referring agency</c:v>
                </c:pt>
                <c:pt idx="3">
                  <c:v>I found out only if a patient discusses this</c:v>
                </c:pt>
              </c:strCache>
            </c:strRef>
          </c:cat>
          <c:val>
            <c:numRef>
              <c:f>Sheet1!$B$2:$B$5</c:f>
              <c:numCache>
                <c:formatCode>General</c:formatCode>
                <c:ptCount val="4"/>
                <c:pt idx="0">
                  <c:v>50</c:v>
                </c:pt>
                <c:pt idx="1">
                  <c:v>19</c:v>
                </c:pt>
                <c:pt idx="2">
                  <c:v>11</c:v>
                </c:pt>
                <c:pt idx="3">
                  <c:v>40</c:v>
                </c:pt>
              </c:numCache>
            </c:numRef>
          </c:val>
          <c:extLst>
            <c:ext xmlns:c16="http://schemas.microsoft.com/office/drawing/2014/chart" uri="{C3380CC4-5D6E-409C-BE32-E72D297353CC}">
              <c16:uniqueId val="{00000000-2300-41E1-927B-77DA43EDF3BE}"/>
            </c:ext>
          </c:extLst>
        </c:ser>
        <c:ser>
          <c:idx val="1"/>
          <c:order val="1"/>
          <c:tx>
            <c:strRef>
              <c:f>Sheet1!$C$1</c:f>
              <c:strCache>
                <c:ptCount val="1"/>
                <c:pt idx="0">
                  <c:v>Current probation/parole status</c:v>
                </c:pt>
              </c:strCache>
            </c:strRef>
          </c:tx>
          <c:spPr>
            <a:solidFill>
              <a:schemeClr val="accent2"/>
            </a:solidFill>
            <a:ln>
              <a:noFill/>
            </a:ln>
            <a:effectLst/>
          </c:spPr>
          <c:invertIfNegative val="0"/>
          <c:cat>
            <c:strRef>
              <c:f>Sheet1!$A$2:$A$5</c:f>
              <c:strCache>
                <c:ptCount val="4"/>
                <c:pt idx="0">
                  <c:v>I ask about this information</c:v>
                </c:pt>
                <c:pt idx="1">
                  <c:v>I review patient health records for this information</c:v>
                </c:pt>
                <c:pt idx="2">
                  <c:v>I learn about this from a referring agency</c:v>
                </c:pt>
                <c:pt idx="3">
                  <c:v>I found out only if a patient discusses this</c:v>
                </c:pt>
              </c:strCache>
            </c:strRef>
          </c:cat>
          <c:val>
            <c:numRef>
              <c:f>Sheet1!$C$2:$C$5</c:f>
              <c:numCache>
                <c:formatCode>General</c:formatCode>
                <c:ptCount val="4"/>
                <c:pt idx="0">
                  <c:v>34</c:v>
                </c:pt>
                <c:pt idx="1">
                  <c:v>15</c:v>
                </c:pt>
                <c:pt idx="2">
                  <c:v>10</c:v>
                </c:pt>
                <c:pt idx="3">
                  <c:v>48</c:v>
                </c:pt>
              </c:numCache>
            </c:numRef>
          </c:val>
          <c:extLst>
            <c:ext xmlns:c16="http://schemas.microsoft.com/office/drawing/2014/chart" uri="{C3380CC4-5D6E-409C-BE32-E72D297353CC}">
              <c16:uniqueId val="{00000001-2300-41E1-927B-77DA43EDF3BE}"/>
            </c:ext>
          </c:extLst>
        </c:ser>
        <c:ser>
          <c:idx val="2"/>
          <c:order val="2"/>
          <c:tx>
            <c:strRef>
              <c:f>Sheet1!$D$1</c:f>
              <c:strCache>
                <c:ptCount val="1"/>
                <c:pt idx="0">
                  <c:v>Current involvement with child protective services</c:v>
                </c:pt>
              </c:strCache>
            </c:strRef>
          </c:tx>
          <c:spPr>
            <a:solidFill>
              <a:schemeClr val="accent3"/>
            </a:solidFill>
            <a:ln>
              <a:noFill/>
            </a:ln>
            <a:effectLst/>
          </c:spPr>
          <c:invertIfNegative val="0"/>
          <c:cat>
            <c:strRef>
              <c:f>Sheet1!$A$2:$A$5</c:f>
              <c:strCache>
                <c:ptCount val="4"/>
                <c:pt idx="0">
                  <c:v>I ask about this information</c:v>
                </c:pt>
                <c:pt idx="1">
                  <c:v>I review patient health records for this information</c:v>
                </c:pt>
                <c:pt idx="2">
                  <c:v>I learn about this from a referring agency</c:v>
                </c:pt>
                <c:pt idx="3">
                  <c:v>I found out only if a patient discusses this</c:v>
                </c:pt>
              </c:strCache>
            </c:strRef>
          </c:cat>
          <c:val>
            <c:numRef>
              <c:f>Sheet1!$D$2:$D$5</c:f>
              <c:numCache>
                <c:formatCode>General</c:formatCode>
                <c:ptCount val="4"/>
                <c:pt idx="0">
                  <c:v>24</c:v>
                </c:pt>
                <c:pt idx="1">
                  <c:v>12</c:v>
                </c:pt>
                <c:pt idx="2">
                  <c:v>8</c:v>
                </c:pt>
                <c:pt idx="3">
                  <c:v>61</c:v>
                </c:pt>
              </c:numCache>
            </c:numRef>
          </c:val>
          <c:extLst>
            <c:ext xmlns:c16="http://schemas.microsoft.com/office/drawing/2014/chart" uri="{C3380CC4-5D6E-409C-BE32-E72D297353CC}">
              <c16:uniqueId val="{00000002-2300-41E1-927B-77DA43EDF3BE}"/>
            </c:ext>
          </c:extLst>
        </c:ser>
        <c:dLbls>
          <c:showLegendKey val="0"/>
          <c:showVal val="0"/>
          <c:showCatName val="0"/>
          <c:showSerName val="0"/>
          <c:showPercent val="0"/>
          <c:showBubbleSize val="0"/>
        </c:dLbls>
        <c:gapWidth val="182"/>
        <c:axId val="407042767"/>
        <c:axId val="407041103"/>
      </c:barChart>
      <c:catAx>
        <c:axId val="407042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7041103"/>
        <c:crosses val="autoZero"/>
        <c:auto val="1"/>
        <c:lblAlgn val="ctr"/>
        <c:lblOffset val="100"/>
        <c:noMultiLvlLbl val="0"/>
      </c:catAx>
      <c:valAx>
        <c:axId val="4070411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r>
                  <a:rPr lang="en-US" sz="1600" b="1" dirty="0">
                    <a:solidFill>
                      <a:schemeClr val="accent1"/>
                    </a:solidFill>
                  </a:rPr>
                  <a:t>Number</a:t>
                </a:r>
                <a:r>
                  <a:rPr lang="en-US" sz="1600" b="1" baseline="0" dirty="0">
                    <a:solidFill>
                      <a:schemeClr val="accent1"/>
                    </a:solidFill>
                  </a:rPr>
                  <a:t> of Respondents</a:t>
                </a:r>
                <a:endParaRPr lang="en-US" sz="1600" b="1" dirty="0">
                  <a:solidFill>
                    <a:schemeClr val="accent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7042767"/>
        <c:crosses val="autoZero"/>
        <c:crossBetween val="between"/>
      </c:valAx>
      <c:spPr>
        <a:noFill/>
        <a:ln>
          <a:noFill/>
        </a:ln>
        <a:effectLst/>
      </c:spPr>
    </c:plotArea>
    <c:legend>
      <c:legendPos val="b"/>
      <c:layout>
        <c:manualLayout>
          <c:xMode val="edge"/>
          <c:yMode val="edge"/>
          <c:x val="0"/>
          <c:y val="0.83653208453899075"/>
          <c:w val="0.47517626050730527"/>
          <c:h val="0.15980551431002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2_5B3EFD4.xml><?xml version="1.0" encoding="utf-8"?>
<p188:cmLst xmlns:a="http://schemas.openxmlformats.org/drawingml/2006/main" xmlns:r="http://schemas.openxmlformats.org/officeDocument/2006/relationships" xmlns:p188="http://schemas.microsoft.com/office/powerpoint/2018/8/main">
  <p188:cm id="{B31D5CFA-F167-0A41-BBBB-514B11C29558}" authorId="{6C0ADFEF-A771-865C-2157-8D47BF80CE8F}" created="2023-11-02T00:14:28.596">
    <ac:deMkLst xmlns:ac="http://schemas.microsoft.com/office/drawing/2013/main/command">
      <pc:docMk xmlns:pc="http://schemas.microsoft.com/office/powerpoint/2013/main/command"/>
      <pc:sldMk xmlns:pc="http://schemas.microsoft.com/office/powerpoint/2013/main/command" cId="95678420" sldId="258"/>
      <ac:spMk id="22" creationId="{F6AF5199-67DC-5A46-4617-BB3BC4F82AB5}"/>
    </ac:deMkLst>
    <p188:replyLst>
      <p188:reply id="{65696D05-08E2-400F-94EF-8AFA04735DC8}" authorId="{9C44AD37-FB3E-FF82-F411-011B7D7EAA6A}" created="2023-11-02T20:58:27.743">
        <p188:txBody>
          <a:bodyPr/>
          <a:lstStyle/>
          <a:p>
            <a:r>
              <a:rPr lang="en-US"/>
              <a:t>Awesome; nicely done. I reformatted so that you are first author, and the 'present' presenters are bold.  </a:t>
            </a:r>
          </a:p>
        </p188:txBody>
      </p188:reply>
    </p188:replyLst>
    <p188:txBody>
      <a:bodyPr/>
      <a:lstStyle/>
      <a:p>
        <a:r>
          <a:rPr lang="en-US"/>
          <a:t>Hi! This is silly, but: it is good practice to include individuals’ correct qualifications and institutions (or not include the letters after their names at all, if we’re being edgy!) These are in the abstract we submitted also if you need something to reference! </a:t>
        </a:r>
      </a:p>
    </p188:txBody>
  </p188:cm>
</p188:cmLst>
</file>

<file path=ppt/comments/modernComment_105_4E4E128A.xml><?xml version="1.0" encoding="utf-8"?>
<p188:cmLst xmlns:a="http://schemas.openxmlformats.org/drawingml/2006/main" xmlns:r="http://schemas.openxmlformats.org/officeDocument/2006/relationships" xmlns:p188="http://schemas.microsoft.com/office/powerpoint/2018/8/main">
  <p188:cm id="{49ABAA1D-1A68-3646-8476-8E5BB41003B9}" authorId="{6C0ADFEF-A771-865C-2157-8D47BF80CE8F}" status="resolved" created="2023-11-02T00:16:24.213" complete="100000">
    <ac:deMkLst xmlns:ac="http://schemas.microsoft.com/office/drawing/2013/main/command">
      <pc:docMk xmlns:pc="http://schemas.microsoft.com/office/powerpoint/2013/main/command"/>
      <pc:sldMk xmlns:pc="http://schemas.microsoft.com/office/powerpoint/2013/main/command" cId="1313739402" sldId="261"/>
      <ac:spMk id="3" creationId="{9A6E52E0-93CA-9CB7-68D0-4F69D4FAAD20}"/>
    </ac:deMkLst>
    <p188:txBody>
      <a:bodyPr/>
      <a:lstStyle/>
      <a:p>
        <a:r>
          <a:rPr lang="en-US"/>
          <a:t>Do you want me to expand on the background, or did you and Shadi decide not to make it any longer? </a:t>
        </a:r>
      </a:p>
    </p188:txBody>
  </p188:cm>
</p188:cmLst>
</file>

<file path=ppt/comments/modernComment_108_759A8D07.xml><?xml version="1.0" encoding="utf-8"?>
<p188:cmLst xmlns:a="http://schemas.openxmlformats.org/drawingml/2006/main" xmlns:r="http://schemas.openxmlformats.org/officeDocument/2006/relationships" xmlns:p188="http://schemas.microsoft.com/office/powerpoint/2018/8/main">
  <p188:cm id="{7285578E-C494-F944-8163-8FE0DBA3DB0F}" authorId="{6C0ADFEF-A771-865C-2157-8D47BF80CE8F}" status="resolved" created="2023-11-02T00:18:28.828" complete="100000">
    <pc:sldMkLst xmlns:pc="http://schemas.microsoft.com/office/powerpoint/2013/main/command">
      <pc:docMk/>
      <pc:sldMk cId="1973062919" sldId="264"/>
    </pc:sldMkLst>
    <p188:txBody>
      <a:bodyPr/>
      <a:lstStyle/>
      <a:p>
        <a:r>
          <a:rPr lang="en-US"/>
          <a:t>Do we want to add here that we disseminated to non-prescribers also? </a:t>
        </a:r>
      </a:p>
    </p188:txBody>
  </p188:cm>
</p188:cmLst>
</file>

<file path=ppt/comments/modernComment_10C_AF19BBB9.xml><?xml version="1.0" encoding="utf-8"?>
<p188:cmLst xmlns:a="http://schemas.openxmlformats.org/drawingml/2006/main" xmlns:r="http://schemas.openxmlformats.org/officeDocument/2006/relationships" xmlns:p188="http://schemas.microsoft.com/office/powerpoint/2018/8/main">
  <p188:cm id="{AD9869E4-0D74-4D9C-B0E3-A8A30BA09DCE}" authorId="{1315ACB3-F55B-6221-81E0-EE055D825A9E}" created="2023-10-30T20:57:19.925">
    <ac:txMkLst xmlns:ac="http://schemas.microsoft.com/office/drawing/2013/main/command">
      <pc:docMk xmlns:pc="http://schemas.microsoft.com/office/powerpoint/2013/main/command"/>
      <pc:sldMk xmlns:pc="http://schemas.microsoft.com/office/powerpoint/2013/main/command" cId="2937699257" sldId="268"/>
      <ac:spMk id="3" creationId="{8AEEB0C6-48F3-7CB6-59A8-21C2F2F12255}"/>
      <ac:txMk cp="96" len="62">
        <ac:context len="454" hash="3956061886"/>
      </ac:txMk>
    </ac:txMkLst>
    <p188:pos x="10053749" y="816274"/>
    <p188:txBody>
      <a:bodyPr/>
      <a:lstStyle/>
      <a:p>
        <a:r>
          <a:rPr lang="en-US"/>
          <a:t>This is more of an implication</a:t>
        </a:r>
      </a:p>
    </p188:txBody>
  </p188:cm>
</p188:cmLst>
</file>

<file path=ppt/comments/modernComment_10D_EF6D5F12.xml><?xml version="1.0" encoding="utf-8"?>
<p188:cmLst xmlns:a="http://schemas.openxmlformats.org/drawingml/2006/main" xmlns:r="http://schemas.openxmlformats.org/officeDocument/2006/relationships" xmlns:p188="http://schemas.microsoft.com/office/powerpoint/2018/8/main">
  <p188:cm id="{FE07E5B6-70CA-3F4A-B587-D5C15D407601}" authorId="{6C0ADFEF-A771-865C-2157-8D47BF80CE8F}" status="resolved" created="2023-11-02T00:47:40.345" complete="100000">
    <ac:deMkLst xmlns:ac="http://schemas.microsoft.com/office/drawing/2013/main/command">
      <pc:docMk xmlns:pc="http://schemas.microsoft.com/office/powerpoint/2013/main/command"/>
      <pc:sldMk xmlns:pc="http://schemas.microsoft.com/office/powerpoint/2013/main/command" cId="4016922386" sldId="269"/>
      <ac:picMk id="1026" creationId="{2CD11C0B-927A-5E06-A672-44D2B9747635}"/>
    </ac:deMkLst>
    <p188:txBody>
      <a:bodyPr/>
      <a:lstStyle/>
      <a:p>
        <a:r>
          <a:rPr lang="en-US"/>
          <a:t>Should we say, funded by a research grant from… ? </a:t>
        </a:r>
      </a:p>
    </p188:txBody>
  </p188:cm>
</p188:cmLst>
</file>

<file path=ppt/comments/modernComment_113_591CDC72.xml><?xml version="1.0" encoding="utf-8"?>
<p188:cmLst xmlns:a="http://schemas.openxmlformats.org/drawingml/2006/main" xmlns:r="http://schemas.openxmlformats.org/officeDocument/2006/relationships" xmlns:p188="http://schemas.microsoft.com/office/powerpoint/2018/8/main">
  <p188:cm id="{3D356E75-C7FA-450B-9205-F0F87B72ACFE}" authorId="{1315ACB3-F55B-6221-81E0-EE055D825A9E}" created="2023-10-30T14:28:21.718">
    <pc:sldMkLst xmlns:pc="http://schemas.microsoft.com/office/powerpoint/2013/main/command">
      <pc:docMk/>
      <pc:sldMk cId="1495063666" sldId="275"/>
    </pc:sldMkLst>
    <p188:txBody>
      <a:bodyPr/>
      <a:lstStyle/>
      <a:p>
        <a:r>
          <a:rPr lang="en-US"/>
          <a:t>Too much on this slide? </a:t>
        </a:r>
      </a:p>
    </p188:txBody>
  </p188:cm>
</p188:cmLst>
</file>

<file path=ppt/comments/modernComment_120_F7D6A93B.xml><?xml version="1.0" encoding="utf-8"?>
<p188:cmLst xmlns:a="http://schemas.openxmlformats.org/drawingml/2006/main" xmlns:r="http://schemas.openxmlformats.org/officeDocument/2006/relationships" xmlns:p188="http://schemas.microsoft.com/office/powerpoint/2018/8/main">
  <p188:cm id="{B20BE508-A3C0-4910-B227-C12F4BDF6B5F}" authorId="{1315ACB3-F55B-6221-81E0-EE055D825A9E}" created="2023-10-30T14:00:53.047">
    <pc:sldMkLst xmlns:pc="http://schemas.microsoft.com/office/powerpoint/2013/main/command">
      <pc:docMk/>
      <pc:sldMk cId="4158040379" sldId="288"/>
    </pc:sldMkLst>
    <p188:replyLst>
      <p188:reply id="{62DB2090-9AEB-944C-AB47-EDB34700CBF0}" authorId="{6C0ADFEF-A771-865C-2157-8D47BF80CE8F}" created="2023-11-02T00:32:43.819">
        <p188:txBody>
          <a:bodyPr/>
          <a:lstStyle/>
          <a:p>
            <a:r>
              <a:rPr lang="en-US"/>
              <a:t>One idea: present this exact slide. Then on the next slide, blow up 2-3 of the substances to a bigger font; minimize the others (smaller font), highlight the bigger font substances and their percentages… to make highlights jump out. I think the point here could be, only a third-ish of some consequential findings like +immunoassay for methadone or amphetamines were actually confirmed, and we will talk about the implications of this later in the presentation. </a:t>
            </a:r>
          </a:p>
        </p188:txBody>
      </p188:reply>
    </p188:replyLst>
    <p188:txBody>
      <a:bodyPr/>
      <a:lstStyle/>
      <a:p>
        <a:r>
          <a:rPr lang="en-US"/>
          <a:t>Will ask Shadi how to present this is more reader friendly way
</a:t>
        </a:r>
      </a:p>
    </p188:txBody>
  </p188:cm>
  <p188:cm id="{FDD09F42-287B-4742-B8EA-415E4D8ADA66}" authorId="{1315ACB3-F55B-6221-81E0-EE055D825A9E}" created="2023-10-30T20:21:58.496">
    <pc:sldMkLst xmlns:pc="http://schemas.microsoft.com/office/powerpoint/2013/main/command">
      <pc:docMk/>
      <pc:sldMk cId="4158040379" sldId="288"/>
    </pc:sldMkLst>
    <p188:replyLst>
      <p188:reply id="{4A5A6B79-3AB6-4889-9E49-E03D8E6C902E}" authorId="{9C44AD37-FB3E-FF82-F411-011B7D7EAA6A}" created="2023-11-02T21:54:54.564">
        <p188:txBody>
          <a:bodyPr/>
          <a:lstStyle/>
          <a:p>
            <a:r>
              <a:rPr lang="en-US"/>
              <a:t>I do think we should keep it, saying briefly that this slide describes what is likely a high rate of unconfirmed positive results that could be imensely consequential to patients. </a:t>
            </a:r>
          </a:p>
        </p188:txBody>
      </p188:reply>
    </p188:replyLst>
    <p188:txBody>
      <a:bodyPr/>
      <a:lstStyle/>
      <a:p>
        <a:r>
          <a:rPr lang="en-US"/>
          <a:t>Do we want to include this slide (does it match up with conclusions/implications we want to make?)</a:t>
        </a:r>
      </a:p>
    </p188:txBody>
  </p188:cm>
</p188:cmLst>
</file>

<file path=ppt/comments/modernComment_129_DB67913A.xml><?xml version="1.0" encoding="utf-8"?>
<p188:cmLst xmlns:a="http://schemas.openxmlformats.org/drawingml/2006/main" xmlns:r="http://schemas.openxmlformats.org/officeDocument/2006/relationships" xmlns:p188="http://schemas.microsoft.com/office/powerpoint/2018/8/main">
  <p188:cm id="{B59FC090-674A-42E8-A284-795CC0AF45AA}" authorId="{1315ACB3-F55B-6221-81E0-EE055D825A9E}" created="2023-11-03T11:27:24.620">
    <pc:sldMkLst xmlns:pc="http://schemas.microsoft.com/office/powerpoint/2013/main/command">
      <pc:docMk/>
      <pc:sldMk cId="3680997690" sldId="297"/>
    </pc:sldMkLst>
    <p188:txBody>
      <a:bodyPr/>
      <a:lstStyle/>
      <a:p>
        <a:r>
          <a:rPr lang="en-US"/>
          <a:t>Do you think we should cut this slide? As much as I love diverted bupe I'm not sure this comes up in our implications and conclusions, so I don't want to waste time reading through it...</a:t>
        </a:r>
      </a:p>
    </p188:txBody>
  </p188:cm>
</p188:cmLst>
</file>

<file path=ppt/comments/modernComment_12A_69D7BE42.xml><?xml version="1.0" encoding="utf-8"?>
<p188:cmLst xmlns:a="http://schemas.openxmlformats.org/drawingml/2006/main" xmlns:r="http://schemas.openxmlformats.org/officeDocument/2006/relationships" xmlns:p188="http://schemas.microsoft.com/office/powerpoint/2018/8/main">
  <p188:cm id="{A0A711AE-0953-4AEF-B054-E3951FE5A3F3}" authorId="{1315ACB3-F55B-6221-81E0-EE055D825A9E}" created="2023-10-30T20:58:13.258">
    <ac:txMkLst xmlns:ac="http://schemas.microsoft.com/office/drawing/2013/main/command">
      <pc:docMk xmlns:pc="http://schemas.microsoft.com/office/powerpoint/2013/main/command"/>
      <pc:sldMk xmlns:pc="http://schemas.microsoft.com/office/powerpoint/2013/main/command" cId="1775746626" sldId="298"/>
      <ac:spMk id="3" creationId="{8AEEB0C6-48F3-7CB6-59A8-21C2F2F12255}"/>
      <ac:txMk cp="0" len="126">
        <ac:context len="576" hash="3331345228"/>
      </ac:txMk>
    </ac:txMkLst>
    <p188:pos x="10064052" y="315297"/>
    <p188:replyLst>
      <p188:reply id="{8837C6F5-6168-EB46-9D3C-352C4DDCCEEA}" authorId="{6C0ADFEF-A771-865C-2157-8D47BF80CE8F}" created="2023-11-02T00:46:54.393">
        <p188:txBody>
          <a:bodyPr/>
          <a:lstStyle/>
          <a:p>
            <a:r>
              <a:rPr lang="en-US"/>
              <a:t>This could be rephrased I think. Something like, ‘the way clinicians are using UDT in practice yields limited information, which is sometimes in conflict with patient report and practice”. </a:t>
            </a:r>
          </a:p>
        </p188:txBody>
      </p188:reply>
    </p188:replyLst>
    <p188:txBody>
      <a:bodyPr/>
      <a:lstStyle/>
      <a:p>
        <a:r>
          <a:rPr lang="en-US"/>
          <a:t>Do we want to include this point (only one slide, we don't go much further in this presentation)</a:t>
        </a:r>
      </a:p>
    </p188:txBody>
  </p188:cm>
  <p188:cm id="{3737B531-1CA3-4685-8C04-4999F17A943A}" authorId="{1315ACB3-F55B-6221-81E0-EE055D825A9E}" created="2023-10-30T20:59:02.120">
    <ac:txMkLst xmlns:ac="http://schemas.microsoft.com/office/drawing/2013/main/command">
      <pc:docMk xmlns:pc="http://schemas.microsoft.com/office/powerpoint/2013/main/command"/>
      <pc:sldMk xmlns:pc="http://schemas.microsoft.com/office/powerpoint/2013/main/command" cId="1775746626" sldId="298"/>
      <ac:spMk id="3" creationId="{8AEEB0C6-48F3-7CB6-59A8-21C2F2F12255}"/>
      <ac:txMk cp="431" len="70">
        <ac:context len="576" hash="3331345228"/>
      </ac:txMk>
    </ac:txMkLst>
    <p188:pos x="9172802" y="3799277"/>
    <p188:replyLst>
      <p188:reply id="{5C376146-906A-1447-AB3C-23437B7EE009}" authorId="{6C0ADFEF-A771-865C-2157-8D47BF80CE8F}" created="2023-11-02T00:44:17.227">
        <p188:txBody>
          <a:bodyPr/>
          <a:lstStyle/>
          <a:p>
            <a:r>
              <a:rPr lang="en-US"/>
              <a:t>This is true!!! We can rephrase, though, to say something like: providers are aware that UDT can remind patients of carceral experiences, work with many patients who have had carceral experiences, and seem to need guidance/insight about how to potentially mitigate retraumatization and legal risks.  </a:t>
            </a:r>
          </a:p>
        </p188:txBody>
      </p188:reply>
    </p188:replyLst>
    <p188:txBody>
      <a:bodyPr/>
      <a:lstStyle/>
      <a:p>
        <a:r>
          <a:rPr lang="en-US"/>
          <a:t>This is more of an implication from the qual part of the study!</a:t>
        </a:r>
      </a:p>
    </p188:txBody>
  </p188:cm>
</p188:cmLst>
</file>

<file path=ppt/comments/modernComment_12C_28BC8EFD.xml><?xml version="1.0" encoding="utf-8"?>
<p188:cmLst xmlns:a="http://schemas.openxmlformats.org/drawingml/2006/main" xmlns:r="http://schemas.openxmlformats.org/officeDocument/2006/relationships" xmlns:p188="http://schemas.microsoft.com/office/powerpoint/2018/8/main">
  <p188:cm id="{3A9FAE3A-7586-D345-B1BB-D9D4FF49E60F}" authorId="{6C0ADFEF-A771-865C-2157-8D47BF80CE8F}" status="resolved" created="2023-11-02T00:21:46.103" complete="100000">
    <ac:deMkLst xmlns:ac="http://schemas.microsoft.com/office/drawing/2013/main/command">
      <pc:docMk xmlns:pc="http://schemas.microsoft.com/office/powerpoint/2013/main/command"/>
      <pc:sldMk xmlns:pc="http://schemas.microsoft.com/office/powerpoint/2013/main/command" cId="683446013" sldId="300"/>
      <ac:spMk id="3" creationId="{ABE82ADF-F84B-5ED7-5B62-E59F890228FC}"/>
    </ac:deMkLst>
    <p188:replyLst>
      <p188:reply id="{02E26DE7-67C8-D944-8657-CCBA2E1CBCC3}" authorId="{6C0ADFEF-A771-865C-2157-8D47BF80CE8F}" created="2023-11-02T00:23:52.768">
        <p188:txBody>
          <a:bodyPr/>
          <a:lstStyle/>
          <a:p>
            <a:r>
              <a:rPr lang="en-US"/>
              <a:t>Thinking about how to make it Crystal-clear that this is a survey of Clinicians… maybe the format could be something like: 
Survey questions assessed clinicians’:  - setting // -patient population// -etc etc</a:t>
            </a:r>
          </a:p>
        </p188:txBody>
      </p188:reply>
    </p188:replyLst>
    <p188:txBody>
      <a:bodyPr/>
      <a:lstStyle/>
      <a:p>
        <a:r>
          <a:rPr lang="en-US"/>
          <a:t>Maybe we could say something like… “clinical practice setting” and replace the second “setting” with… “level of care”? Something to minimize redundancy. </a:t>
        </a:r>
      </a:p>
    </p188:txBody>
  </p188:cm>
  <p188:cm id="{1B42A63A-12D4-4331-B2DB-EBF877D03892}" authorId="{1315ACB3-F55B-6221-81E0-EE055D825A9E}" created="2023-11-03T10:29:35.167">
    <pc:sldMkLst xmlns:pc="http://schemas.microsoft.com/office/powerpoint/2013/main/command">
      <pc:docMk/>
      <pc:sldMk cId="683446013" sldId="300"/>
    </pc:sldMkLst>
    <p188:txBody>
      <a:bodyPr/>
      <a:lstStyle/>
      <a:p>
        <a:r>
          <a:rPr lang="en-US"/>
          <a:t>Unless we can make this slide more to-the-point/shorter, maybe we can remove this one-- I'm trying to avoid reading words off of slides and that's kind of how this one is! Thoughts?</a:t>
        </a:r>
      </a:p>
    </p188:txBody>
  </p188:cm>
</p188:cmLst>
</file>

<file path=ppt/comments/modernComment_131_5F25407F.xml><?xml version="1.0" encoding="utf-8"?>
<p188:cmLst xmlns:a="http://schemas.openxmlformats.org/drawingml/2006/main" xmlns:r="http://schemas.openxmlformats.org/officeDocument/2006/relationships" xmlns:p188="http://schemas.microsoft.com/office/powerpoint/2018/8/main">
  <p188:cm id="{E03AFD97-D38D-4E2C-9118-A5BD7E451A90}" authorId="{1315ACB3-F55B-6221-81E0-EE055D825A9E}" created="2023-10-30T03:29:57.528">
    <ac:txMkLst xmlns:ac="http://schemas.microsoft.com/office/drawing/2013/main/command">
      <pc:docMk xmlns:pc="http://schemas.microsoft.com/office/powerpoint/2013/main/command"/>
      <pc:sldMk xmlns:pc="http://schemas.microsoft.com/office/powerpoint/2013/main/command" cId="1596276863" sldId="305"/>
      <ac:spMk id="2" creationId="{8630513F-808D-7EB8-026F-AA45CD5EDF2F}"/>
      <ac:txMk cp="31" len="13">
        <ac:context len="45" hash="888538892"/>
      </ac:txMk>
    </ac:txMkLst>
    <p188:pos x="9549543" y="547164"/>
    <p188:txBody>
      <a:bodyPr/>
      <a:lstStyle/>
      <a:p>
        <a:r>
          <a:rPr lang="en-US"/>
          <a:t>Specify risk factors for what-- outside agencies?</a:t>
        </a:r>
      </a:p>
    </p188:txBody>
  </p188:cm>
</p188:cmLst>
</file>

<file path=ppt/comments/modernComment_132_E99B6977.xml><?xml version="1.0" encoding="utf-8"?>
<p188:cmLst xmlns:a="http://schemas.openxmlformats.org/drawingml/2006/main" xmlns:r="http://schemas.openxmlformats.org/officeDocument/2006/relationships" xmlns:p188="http://schemas.microsoft.com/office/powerpoint/2018/8/main">
  <p188:cm id="{FBBCCF4E-211D-42B3-A580-9314A284B166}" authorId="{1315ACB3-F55B-6221-81E0-EE055D825A9E}" created="2023-10-30T14:01:25.722">
    <pc:sldMkLst xmlns:pc="http://schemas.microsoft.com/office/powerpoint/2013/main/command">
      <pc:docMk/>
      <pc:sldMk cId="3919276407" sldId="306"/>
    </pc:sldMkLst>
    <p188:replyLst>
      <p188:reply id="{66765C2C-4062-D44F-88E4-DA232BF6D2F8}" authorId="{6C0ADFEF-A771-865C-2157-8D47BF80CE8F}" created="2023-11-02T00:33:13.062">
        <p188:txBody>
          <a:bodyPr/>
          <a:lstStyle/>
          <a:p>
            <a:r>
              <a:rPr lang="en-US"/>
              <a:t>Ooooh this looks so good </a:t>
            </a:r>
          </a:p>
        </p188:txBody>
      </p188:reply>
    </p188:replyLst>
    <p188:txBody>
      <a:bodyPr/>
      <a:lstStyle/>
      <a:p>
        <a:r>
          <a:rPr lang="en-US"/>
          <a:t>Add QR code to each of these slides?</a:t>
        </a:r>
      </a:p>
    </p188:txBody>
  </p188:cm>
  <p188:cm id="{96DDCA62-C5CB-4255-98E7-3B11FBD2C795}" authorId="{1315ACB3-F55B-6221-81E0-EE055D825A9E}" created="2023-10-30T14:02:08.243">
    <pc:sldMkLst xmlns:pc="http://schemas.microsoft.com/office/powerpoint/2013/main/command">
      <pc:docMk/>
      <pc:sldMk cId="3919276407" sldId="306"/>
    </pc:sldMkLst>
    <p188:replyLst>
      <p188:reply id="{DA666D1D-B8EB-4FFF-9153-CA25FDB1080E}" authorId="{1315ACB3-F55B-6221-81E0-EE055D825A9E}" created="2023-10-30T20:22:17.644">
        <p188:txBody>
          <a:bodyPr/>
          <a:lstStyle/>
          <a:p>
            <a:r>
              <a:rPr lang="en-US"/>
              <a:t>Shadi gave thumbs up to this slide</a:t>
            </a:r>
          </a:p>
        </p188:txBody>
      </p188:reply>
      <p188:reply id="{E870618F-1C2C-49E2-8749-01AE1BAC8D37}" authorId="{9C44AD37-FB3E-FF82-F411-011B7D7EAA6A}" created="2023-11-02T21:55:36.019">
        <p188:txBody>
          <a:bodyPr/>
          <a:lstStyle/>
          <a:p>
            <a:r>
              <a:rPr lang="en-US"/>
              <a:t>Nope, it's good. We need to pick the best cherries for a 5 min presentation.</a:t>
            </a:r>
          </a:p>
        </p188:txBody>
      </p188:reply>
    </p188:replyLst>
    <p188:txBody>
      <a:bodyPr/>
      <a:lstStyle/>
      <a:p>
        <a:r>
          <a:rPr lang="en-US"/>
          <a:t>Does this seem too cherry-picked? Is this the best way to present this slide/data? If so I will change the other two slides</a:t>
        </a:r>
      </a:p>
    </p188:txBody>
  </p188:cm>
</p188:cmLst>
</file>

<file path=ppt/comments/modernComment_134_E1CF6060.xml><?xml version="1.0" encoding="utf-8"?>
<p188:cmLst xmlns:a="http://schemas.openxmlformats.org/drawingml/2006/main" xmlns:r="http://schemas.openxmlformats.org/officeDocument/2006/relationships" xmlns:p188="http://schemas.microsoft.com/office/powerpoint/2018/8/main">
  <p188:cm id="{D6BA73B6-8AD7-45CE-93F6-E095196605A6}" authorId="{9C44AD37-FB3E-FF82-F411-011B7D7EAA6A}" created="2023-11-02T21:19:10.799">
    <pc:sldMkLst xmlns:pc="http://schemas.microsoft.com/office/powerpoint/2013/main/command">
      <pc:docMk/>
      <pc:sldMk cId="3788464224" sldId="308"/>
    </pc:sldMkLst>
    <p188:txBody>
      <a:bodyPr/>
      <a:lstStyle/>
      <a:p>
        <a:r>
          <a:rPr lang="en-US"/>
          <a:t>OK, please let me know if this is too much background.</a:t>
        </a:r>
      </a:p>
    </p188:txBody>
  </p188:cm>
  <p188:cm id="{CAE1CC7E-69BA-435F-A5B2-CDFC6DD2CF67}" authorId="{1315ACB3-F55B-6221-81E0-EE055D825A9E}" created="2023-11-03T08:52:54.199">
    <ac:txMkLst xmlns:ac="http://schemas.microsoft.com/office/drawing/2013/main/command">
      <pc:docMk xmlns:pc="http://schemas.microsoft.com/office/powerpoint/2013/main/command"/>
      <pc:sldMk xmlns:pc="http://schemas.microsoft.com/office/powerpoint/2013/main/command" cId="3788464224" sldId="308"/>
      <ac:spMk id="3" creationId="{59EC6AF9-1C36-3491-57BC-2FFC4EB58A3A}"/>
      <ac:txMk cp="160">
        <ac:context len="315" hash="4090230401"/>
      </ac:txMk>
    </ac:txMkLst>
    <p188:txBody>
      <a:bodyPr/>
      <a:lstStyle/>
      <a:p>
        <a:r>
          <a:rPr lang="en-US"/>
          <a:t>Maybe we don't necessarily need this point for this presentation since we don't bring the idea of universal UDT up in the data/results?</a:t>
        </a:r>
      </a:p>
    </p188:txBody>
  </p188:cm>
  <p188:cm id="{572B273D-9E87-4038-AD2C-E77FFE123EF2}" authorId="{1315ACB3-F55B-6221-81E0-EE055D825A9E}" created="2023-11-03T08:57:43.911">
    <ac:txMkLst xmlns:ac="http://schemas.microsoft.com/office/drawing/2013/main/command">
      <pc:docMk xmlns:pc="http://schemas.microsoft.com/office/powerpoint/2013/main/command"/>
      <pc:sldMk xmlns:pc="http://schemas.microsoft.com/office/powerpoint/2013/main/command" cId="3788464224" sldId="308"/>
      <ac:spMk id="3" creationId="{59EC6AF9-1C36-3491-57BC-2FFC4EB58A3A}"/>
      <ac:txMk cp="160">
        <ac:context len="315" hash="4090230401"/>
      </ac:txMk>
    </ac:txMkLst>
    <p188:txBody>
      <a:bodyPr/>
      <a:lstStyle/>
      <a:p>
        <a:r>
          <a:rPr lang="en-US"/>
          <a:t>Maybe we can leave this for implication in interest of time!</a:t>
        </a:r>
      </a:p>
    </p188:txBody>
  </p188:cm>
</p188:cmLst>
</file>

<file path=ppt/comments/modernComment_137_37998E07.xml><?xml version="1.0" encoding="utf-8"?>
<p188:cmLst xmlns:a="http://schemas.openxmlformats.org/drawingml/2006/main" xmlns:r="http://schemas.openxmlformats.org/officeDocument/2006/relationships" xmlns:p188="http://schemas.microsoft.com/office/powerpoint/2018/8/main">
  <p188:cm id="{422C2E94-5FFF-5147-8A6A-65D937084819}" authorId="{6C0ADFEF-A771-865C-2157-8D47BF80CE8F}" status="resolved" created="2023-11-02T00:25:49.975" complete="100000">
    <ac:deMkLst xmlns:ac="http://schemas.microsoft.com/office/drawing/2013/main/command">
      <pc:docMk xmlns:pc="http://schemas.microsoft.com/office/powerpoint/2013/main/command"/>
      <pc:sldMk xmlns:pc="http://schemas.microsoft.com/office/powerpoint/2013/main/command" cId="932810247" sldId="311"/>
      <ac:graphicFrameMk id="4" creationId="{05547378-690F-4585-9F80-CE98814DECFF}"/>
    </ac:deMkLst>
    <p188:replyLst>
      <p188:reply id="{EE95EF61-E4F4-A84C-B09D-788575008F80}" authorId="{6C0ADFEF-A771-865C-2157-8D47BF80CE8F}" created="2023-11-02T00:28:36.857">
        <p188:txBody>
          <a:bodyPr/>
          <a:lstStyle/>
          <a:p>
            <a:r>
              <a:rPr lang="en-US"/>
              <a:t>For instance: clinicians were… -expected to but not required to … // -aware of a clinical protocol… // -using treatment agreements… 
Clinicians had.. -received guidance about … etc. does that make sense? Otherwise a little cognitively confusing… </a:t>
            </a:r>
          </a:p>
        </p188:txBody>
      </p188:reply>
    </p188:replyLst>
    <p188:txBody>
      <a:bodyPr/>
      <a:lstStyle/>
      <a:p>
        <a:r>
          <a:rPr lang="en-US"/>
          <a:t>I think each of these rows needs to start with whatever verb we used in the question stem or our prior description/presentation. </a:t>
        </a:r>
      </a:p>
    </p188:txBody>
  </p188:cm>
  <p188:cm id="{EA34DF08-AF0C-4403-8BAC-288A2CB55E79}" authorId="{1315ACB3-F55B-6221-81E0-EE055D825A9E}" created="2023-11-03T11:00:16.630">
    <pc:sldMkLst xmlns:pc="http://schemas.microsoft.com/office/powerpoint/2013/main/command">
      <pc:docMk/>
      <pc:sldMk cId="932810247" sldId="311"/>
    </pc:sldMkLst>
    <p188:txBody>
      <a:bodyPr/>
      <a:lstStyle/>
      <a:p>
        <a:r>
          <a:rPr lang="en-US"/>
          <a:t>If we skip talking about treatment agreement stuff, should we remove it from the table so the audience doesn't get distracted reading the slide?</a:t>
        </a:r>
      </a:p>
    </p188:txBody>
  </p188:cm>
</p188:cmLst>
</file>

<file path=ppt/comments/modernComment_139_CAFEA2B0.xml><?xml version="1.0" encoding="utf-8"?>
<p188:cmLst xmlns:a="http://schemas.openxmlformats.org/drawingml/2006/main" xmlns:r="http://schemas.openxmlformats.org/officeDocument/2006/relationships" xmlns:p188="http://schemas.microsoft.com/office/powerpoint/2018/8/main">
  <p188:cm id="{6F09AF0C-91ED-5142-B418-F7C24BBA44D8}" authorId="{6C0ADFEF-A771-865C-2157-8D47BF80CE8F}" created="2023-11-02T00:33:45.866">
    <ac:deMkLst xmlns:ac="http://schemas.microsoft.com/office/drawing/2013/main/command">
      <pc:docMk xmlns:pc="http://schemas.microsoft.com/office/powerpoint/2013/main/command"/>
      <pc:sldMk xmlns:pc="http://schemas.microsoft.com/office/powerpoint/2013/main/command" cId="3405685424" sldId="313"/>
      <ac:spMk id="6" creationId="{272DA9D0-C3CC-4721-A748-BA1103BE6442}"/>
    </ac:deMkLst>
    <p188:txBody>
      <a:bodyPr/>
      <a:lstStyle/>
      <a:p>
        <a:r>
          <a:rPr lang="en-US"/>
          <a:t>Slide looks so good </a:t>
        </a:r>
      </a:p>
    </p188:txBody>
  </p188:cm>
</p188:cmLst>
</file>

<file path=ppt/comments/modernComment_13A_D540CF34.xml><?xml version="1.0" encoding="utf-8"?>
<p188:cmLst xmlns:a="http://schemas.openxmlformats.org/drawingml/2006/main" xmlns:r="http://schemas.openxmlformats.org/officeDocument/2006/relationships" xmlns:p188="http://schemas.microsoft.com/office/powerpoint/2018/8/main">
  <p188:cm id="{10D14D16-6CA6-A24E-B561-058C11DDF396}" authorId="{6C0ADFEF-A771-865C-2157-8D47BF80CE8F}" status="resolved" created="2023-11-02T00:36:38.523" complete="100000">
    <ac:deMkLst xmlns:ac="http://schemas.microsoft.com/office/drawing/2013/main/command">
      <pc:docMk xmlns:pc="http://schemas.microsoft.com/office/powerpoint/2013/main/command"/>
      <pc:sldMk xmlns:pc="http://schemas.microsoft.com/office/powerpoint/2013/main/command" cId="3577794356" sldId="314"/>
      <ac:spMk id="7" creationId="{A9B0EBDC-A419-98DD-D866-FC3F85F5CB0B}"/>
    </ac:deMkLst>
    <p188:replyLst>
      <p188:reply id="{E62728D2-8E87-F440-A0CE-8AB9C085A81A}" authorId="{6C0ADFEF-A771-865C-2157-8D47BF80CE8F}" created="2023-11-02T00:37:12.779">
        <p188:txBody>
          <a:bodyPr/>
          <a:lstStyle/>
          <a:p>
            <a:r>
              <a:rPr lang="en-US"/>
              <a:t>Like the treatment discontinuation item for example? </a:t>
            </a:r>
          </a:p>
        </p188:txBody>
      </p188:reply>
    </p188:replyLst>
    <p188:txBody>
      <a:bodyPr/>
      <a:lstStyle/>
      <a:p>
        <a:r>
          <a:rPr lang="en-US"/>
          <a:t>Now that I’m looking at this again… I’m feeling like the “safer drug use” but doesn’t necessarily follow from the negative buprenorphine… (meaning like, when someone’s urine is negative for bupe, that doesn’t necessarily mean that they’re using other substances…” should we include another line from that bigger chart instead? </a:t>
        </a:r>
      </a:p>
    </p188:txBody>
  </p188:cm>
</p188:cmLst>
</file>

<file path=ppt/comments/modernComment_13B_7776B021.xml><?xml version="1.0" encoding="utf-8"?>
<p188:cmLst xmlns:a="http://schemas.openxmlformats.org/drawingml/2006/main" xmlns:r="http://schemas.openxmlformats.org/officeDocument/2006/relationships" xmlns:p188="http://schemas.microsoft.com/office/powerpoint/2018/8/main">
  <p188:cm id="{9BCA3A77-9E0F-A643-84C7-EDB9EC2842D0}" authorId="{6C0ADFEF-A771-865C-2157-8D47BF80CE8F}" status="resolved" created="2023-11-02T00:24:24.002" complete="100000">
    <pc:sldMkLst xmlns:pc="http://schemas.microsoft.com/office/powerpoint/2013/main/command">
      <pc:docMk/>
      <pc:sldMk cId="2004267041" sldId="315"/>
    </pc:sldMkLst>
    <p188:txBody>
      <a:bodyPr/>
      <a:lstStyle/>
      <a:p>
        <a:r>
          <a:rPr lang="en-US"/>
          <a:t>Love the mini flow chart!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6C51B-FFB8-443C-A438-AA8AAB25EB35}" type="doc">
      <dgm:prSet loTypeId="urn:microsoft.com/office/officeart/2009/3/layout/PlusandMinus" loCatId="relationship" qsTypeId="urn:microsoft.com/office/officeart/2005/8/quickstyle/simple1" qsCatId="simple" csTypeId="urn:microsoft.com/office/officeart/2005/8/colors/colorful1" csCatId="colorful" phldr="1"/>
      <dgm:spPr/>
      <dgm:t>
        <a:bodyPr/>
        <a:lstStyle/>
        <a:p>
          <a:endParaRPr lang="en-US"/>
        </a:p>
      </dgm:t>
    </dgm:pt>
    <dgm:pt modelId="{11E38B8D-C095-424B-850C-9E7D4DBF490A}">
      <dgm:prSet phldrT="[Text]"/>
      <dgm:spPr/>
      <dgm:t>
        <a:bodyPr/>
        <a:lstStyle/>
        <a:p>
          <a:r>
            <a:rPr lang="en-US" b="1" dirty="0">
              <a:solidFill>
                <a:schemeClr val="accent2">
                  <a:lumMod val="60000"/>
                  <a:lumOff val="40000"/>
                </a:schemeClr>
              </a:solidFill>
            </a:rPr>
            <a:t>Confirm </a:t>
          </a:r>
          <a:r>
            <a:rPr lang="en-US" b="1" dirty="0" err="1">
              <a:solidFill>
                <a:schemeClr val="accent2">
                  <a:lumMod val="60000"/>
                  <a:lumOff val="40000"/>
                </a:schemeClr>
              </a:solidFill>
            </a:rPr>
            <a:t>bupe</a:t>
          </a:r>
          <a:r>
            <a:rPr lang="en-US" b="1" dirty="0">
              <a:solidFill>
                <a:schemeClr val="accent2">
                  <a:lumMod val="60000"/>
                  <a:lumOff val="40000"/>
                </a:schemeClr>
              </a:solidFill>
            </a:rPr>
            <a:t> adherence</a:t>
          </a:r>
        </a:p>
        <a:p>
          <a:r>
            <a:rPr lang="en-US" b="1" dirty="0">
              <a:solidFill>
                <a:schemeClr val="accent2">
                  <a:lumMod val="60000"/>
                  <a:lumOff val="40000"/>
                </a:schemeClr>
              </a:solidFill>
            </a:rPr>
            <a:t>Detect diversion</a:t>
          </a:r>
        </a:p>
        <a:p>
          <a:r>
            <a:rPr lang="en-US" b="1" dirty="0">
              <a:solidFill>
                <a:schemeClr val="accent2">
                  <a:lumMod val="60000"/>
                  <a:lumOff val="40000"/>
                </a:schemeClr>
              </a:solidFill>
            </a:rPr>
            <a:t>Monitor non-prescribed substance use</a:t>
          </a:r>
        </a:p>
      </dgm:t>
    </dgm:pt>
    <dgm:pt modelId="{C3EABFD4-367A-49DE-BD83-4DEA13D0DAE9}" type="parTrans" cxnId="{C93B3D1A-FCE8-436F-A84A-9F00E24FCFCD}">
      <dgm:prSet/>
      <dgm:spPr/>
      <dgm:t>
        <a:bodyPr/>
        <a:lstStyle/>
        <a:p>
          <a:endParaRPr lang="en-US"/>
        </a:p>
      </dgm:t>
    </dgm:pt>
    <dgm:pt modelId="{1792DEF4-B363-4EDA-8E7A-0A985BAA3C66}" type="sibTrans" cxnId="{C93B3D1A-FCE8-436F-A84A-9F00E24FCFCD}">
      <dgm:prSet/>
      <dgm:spPr/>
      <dgm:t>
        <a:bodyPr/>
        <a:lstStyle/>
        <a:p>
          <a:endParaRPr lang="en-US"/>
        </a:p>
      </dgm:t>
    </dgm:pt>
    <dgm:pt modelId="{E10A6603-7EA3-4F85-AFDC-9D8DA43BB57B}">
      <dgm:prSet phldrT="[Text]"/>
      <dgm:spPr/>
      <dgm:t>
        <a:bodyPr/>
        <a:lstStyle/>
        <a:p>
          <a:r>
            <a:rPr lang="en-US" b="1" dirty="0">
              <a:solidFill>
                <a:schemeClr val="accent4"/>
              </a:solidFill>
            </a:rPr>
            <a:t>Patient distress</a:t>
          </a:r>
        </a:p>
        <a:p>
          <a:r>
            <a:rPr lang="en-US" b="1" dirty="0">
              <a:solidFill>
                <a:schemeClr val="accent4"/>
              </a:solidFill>
            </a:rPr>
            <a:t>Treatment discontinuation</a:t>
          </a:r>
        </a:p>
        <a:p>
          <a:r>
            <a:rPr lang="en-US" b="1" dirty="0">
              <a:solidFill>
                <a:schemeClr val="accent4"/>
              </a:solidFill>
            </a:rPr>
            <a:t>Criminal-legal system repercussions</a:t>
          </a:r>
        </a:p>
      </dgm:t>
    </dgm:pt>
    <dgm:pt modelId="{0B7487A6-6FDC-4831-8106-38514D775B35}" type="parTrans" cxnId="{48B8C00E-D6FA-4BBD-A193-705D38D65D27}">
      <dgm:prSet/>
      <dgm:spPr/>
      <dgm:t>
        <a:bodyPr/>
        <a:lstStyle/>
        <a:p>
          <a:endParaRPr lang="en-US"/>
        </a:p>
      </dgm:t>
    </dgm:pt>
    <dgm:pt modelId="{7C1AF425-431E-4D8F-A1B5-D262C694F42E}" type="sibTrans" cxnId="{48B8C00E-D6FA-4BBD-A193-705D38D65D27}">
      <dgm:prSet/>
      <dgm:spPr/>
      <dgm:t>
        <a:bodyPr/>
        <a:lstStyle/>
        <a:p>
          <a:endParaRPr lang="en-US"/>
        </a:p>
      </dgm:t>
    </dgm:pt>
    <dgm:pt modelId="{4BA4E34D-5C6D-4460-8F9D-B36288FF7FC7}" type="pres">
      <dgm:prSet presAssocID="{DA26C51B-FFB8-443C-A438-AA8AAB25EB35}" presName="Name0" presStyleCnt="0">
        <dgm:presLayoutVars>
          <dgm:chMax val="2"/>
          <dgm:chPref val="2"/>
          <dgm:dir/>
          <dgm:animOne/>
          <dgm:resizeHandles val="exact"/>
        </dgm:presLayoutVars>
      </dgm:prSet>
      <dgm:spPr/>
    </dgm:pt>
    <dgm:pt modelId="{BB2DBF9B-4D31-49C5-B32E-9CDEC5F0693E}" type="pres">
      <dgm:prSet presAssocID="{DA26C51B-FFB8-443C-A438-AA8AAB25EB35}" presName="Background" presStyleLbl="bgImgPlace1" presStyleIdx="0" presStyleCnt="1" custLinFactNeighborY="115"/>
      <dgm:spPr>
        <a:solidFill>
          <a:schemeClr val="bg1"/>
        </a:solidFill>
      </dgm:spPr>
    </dgm:pt>
    <dgm:pt modelId="{BBB1F9F7-DB02-4FA7-83B1-C2FEE21052B9}" type="pres">
      <dgm:prSet presAssocID="{DA26C51B-FFB8-443C-A438-AA8AAB25EB35}" presName="ParentText1" presStyleLbl="revTx" presStyleIdx="0" presStyleCnt="2">
        <dgm:presLayoutVars>
          <dgm:chMax val="0"/>
          <dgm:chPref val="0"/>
          <dgm:bulletEnabled val="1"/>
        </dgm:presLayoutVars>
      </dgm:prSet>
      <dgm:spPr/>
    </dgm:pt>
    <dgm:pt modelId="{87C5222F-AAAE-4E2A-BEAF-454974DCB0CF}" type="pres">
      <dgm:prSet presAssocID="{DA26C51B-FFB8-443C-A438-AA8AAB25EB35}" presName="ParentText2" presStyleLbl="revTx" presStyleIdx="1" presStyleCnt="2">
        <dgm:presLayoutVars>
          <dgm:chMax val="0"/>
          <dgm:chPref val="0"/>
          <dgm:bulletEnabled val="1"/>
        </dgm:presLayoutVars>
      </dgm:prSet>
      <dgm:spPr/>
    </dgm:pt>
    <dgm:pt modelId="{56A7048D-8D60-4074-A16E-C14D1CDF17B1}" type="pres">
      <dgm:prSet presAssocID="{DA26C51B-FFB8-443C-A438-AA8AAB25EB35}" presName="Plus" presStyleLbl="alignNode1" presStyleIdx="0" presStyleCnt="2"/>
      <dgm:spPr>
        <a:solidFill>
          <a:schemeClr val="accent2">
            <a:lumMod val="40000"/>
            <a:lumOff val="60000"/>
          </a:schemeClr>
        </a:solidFill>
      </dgm:spPr>
    </dgm:pt>
    <dgm:pt modelId="{89541B99-ECC2-47B1-8501-2BA711240CEE}" type="pres">
      <dgm:prSet presAssocID="{DA26C51B-FFB8-443C-A438-AA8AAB25EB35}" presName="Minus" presStyleLbl="alignNode1" presStyleIdx="1" presStyleCnt="2"/>
      <dgm:spPr>
        <a:solidFill>
          <a:schemeClr val="accent4"/>
        </a:solidFill>
      </dgm:spPr>
    </dgm:pt>
    <dgm:pt modelId="{0C1B1549-A921-450C-9F52-E46DCEC633ED}" type="pres">
      <dgm:prSet presAssocID="{DA26C51B-FFB8-443C-A438-AA8AAB25EB35}" presName="Divider" presStyleLbl="parChTrans1D1" presStyleIdx="0" presStyleCnt="1"/>
      <dgm:spPr/>
    </dgm:pt>
  </dgm:ptLst>
  <dgm:cxnLst>
    <dgm:cxn modelId="{48B8C00E-D6FA-4BBD-A193-705D38D65D27}" srcId="{DA26C51B-FFB8-443C-A438-AA8AAB25EB35}" destId="{E10A6603-7EA3-4F85-AFDC-9D8DA43BB57B}" srcOrd="1" destOrd="0" parTransId="{0B7487A6-6FDC-4831-8106-38514D775B35}" sibTransId="{7C1AF425-431E-4D8F-A1B5-D262C694F42E}"/>
    <dgm:cxn modelId="{C93B3D1A-FCE8-436F-A84A-9F00E24FCFCD}" srcId="{DA26C51B-FFB8-443C-A438-AA8AAB25EB35}" destId="{11E38B8D-C095-424B-850C-9E7D4DBF490A}" srcOrd="0" destOrd="0" parTransId="{C3EABFD4-367A-49DE-BD83-4DEA13D0DAE9}" sibTransId="{1792DEF4-B363-4EDA-8E7A-0A985BAA3C66}"/>
    <dgm:cxn modelId="{B36FEA42-1784-41FD-819D-61D963CD8E4C}" type="presOf" srcId="{DA26C51B-FFB8-443C-A438-AA8AAB25EB35}" destId="{4BA4E34D-5C6D-4460-8F9D-B36288FF7FC7}" srcOrd="0" destOrd="0" presId="urn:microsoft.com/office/officeart/2009/3/layout/PlusandMinus"/>
    <dgm:cxn modelId="{0D757377-8BB6-42A7-8C60-D8525BA32435}" type="presOf" srcId="{11E38B8D-C095-424B-850C-9E7D4DBF490A}" destId="{BBB1F9F7-DB02-4FA7-83B1-C2FEE21052B9}" srcOrd="0" destOrd="0" presId="urn:microsoft.com/office/officeart/2009/3/layout/PlusandMinus"/>
    <dgm:cxn modelId="{6D3F5CBD-35EA-448E-B4CB-B562D18A2317}" type="presOf" srcId="{E10A6603-7EA3-4F85-AFDC-9D8DA43BB57B}" destId="{87C5222F-AAAE-4E2A-BEAF-454974DCB0CF}" srcOrd="0" destOrd="0" presId="urn:microsoft.com/office/officeart/2009/3/layout/PlusandMinus"/>
    <dgm:cxn modelId="{6EB83906-0FAE-4FFF-A08D-1BC9E34D5DFC}" type="presParOf" srcId="{4BA4E34D-5C6D-4460-8F9D-B36288FF7FC7}" destId="{BB2DBF9B-4D31-49C5-B32E-9CDEC5F0693E}" srcOrd="0" destOrd="0" presId="urn:microsoft.com/office/officeart/2009/3/layout/PlusandMinus"/>
    <dgm:cxn modelId="{9B1709AC-D45A-4C22-A504-0DD9EE6D6CA3}" type="presParOf" srcId="{4BA4E34D-5C6D-4460-8F9D-B36288FF7FC7}" destId="{BBB1F9F7-DB02-4FA7-83B1-C2FEE21052B9}" srcOrd="1" destOrd="0" presId="urn:microsoft.com/office/officeart/2009/3/layout/PlusandMinus"/>
    <dgm:cxn modelId="{9D9F523D-2C96-4C40-95CE-A4F391496286}" type="presParOf" srcId="{4BA4E34D-5C6D-4460-8F9D-B36288FF7FC7}" destId="{87C5222F-AAAE-4E2A-BEAF-454974DCB0CF}" srcOrd="2" destOrd="0" presId="urn:microsoft.com/office/officeart/2009/3/layout/PlusandMinus"/>
    <dgm:cxn modelId="{2F8D05F9-D2C3-4228-BC53-51924020C935}" type="presParOf" srcId="{4BA4E34D-5C6D-4460-8F9D-B36288FF7FC7}" destId="{56A7048D-8D60-4074-A16E-C14D1CDF17B1}" srcOrd="3" destOrd="0" presId="urn:microsoft.com/office/officeart/2009/3/layout/PlusandMinus"/>
    <dgm:cxn modelId="{70A1AE65-5D07-4DCF-BD4C-DA726D27E61E}" type="presParOf" srcId="{4BA4E34D-5C6D-4460-8F9D-B36288FF7FC7}" destId="{89541B99-ECC2-47B1-8501-2BA711240CEE}" srcOrd="4" destOrd="0" presId="urn:microsoft.com/office/officeart/2009/3/layout/PlusandMinus"/>
    <dgm:cxn modelId="{3D692C50-5B08-45FF-B6A1-928C7A65A8CF}" type="presParOf" srcId="{4BA4E34D-5C6D-4460-8F9D-B36288FF7FC7}" destId="{0C1B1549-A921-450C-9F52-E46DCEC633ED}"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E49FE-3EF1-49FC-890A-2543A7E694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639C3F-5B16-47D3-89C3-4CDE341761E9}">
      <dgm:prSet phldrT="[Text]" custT="1"/>
      <dgm:spPr/>
      <dgm:t>
        <a:bodyPr/>
        <a:lstStyle/>
        <a:p>
          <a:r>
            <a:rPr lang="en-US" sz="2000" dirty="0"/>
            <a:t>61% reported that they were expected but not required to perform drug testing with buprenorphine patients</a:t>
          </a:r>
        </a:p>
      </dgm:t>
    </dgm:pt>
    <dgm:pt modelId="{C1725FCE-0C4D-4766-9203-4C87CD6047AC}" type="parTrans" cxnId="{FBCF788A-79F3-46E3-9B76-EF06F40BD65C}">
      <dgm:prSet/>
      <dgm:spPr/>
      <dgm:t>
        <a:bodyPr/>
        <a:lstStyle/>
        <a:p>
          <a:endParaRPr lang="en-US" sz="2000"/>
        </a:p>
      </dgm:t>
    </dgm:pt>
    <dgm:pt modelId="{7D4ABCAA-123F-477E-B88F-B8A30B784A7B}" type="sibTrans" cxnId="{FBCF788A-79F3-46E3-9B76-EF06F40BD65C}">
      <dgm:prSet/>
      <dgm:spPr/>
      <dgm:t>
        <a:bodyPr/>
        <a:lstStyle/>
        <a:p>
          <a:endParaRPr lang="en-US" sz="2000"/>
        </a:p>
      </dgm:t>
    </dgm:pt>
    <dgm:pt modelId="{74F74932-C44E-4CFF-8013-6C72CB31904E}">
      <dgm:prSet phldrT="[Text]" custT="1"/>
      <dgm:spPr/>
      <dgm:t>
        <a:bodyPr/>
        <a:lstStyle/>
        <a:p>
          <a:r>
            <a:rPr lang="en-US" sz="2000" dirty="0">
              <a:solidFill>
                <a:schemeClr val="bg1"/>
              </a:solidFill>
            </a:rPr>
            <a:t>57% had clinical protocol re: when to perform drug testing </a:t>
          </a:r>
        </a:p>
      </dgm:t>
    </dgm:pt>
    <dgm:pt modelId="{D1870B84-287E-4CF2-B19B-AC9413A036A1}" type="parTrans" cxnId="{144E5890-F4BC-443C-8C41-1895014247A6}">
      <dgm:prSet/>
      <dgm:spPr/>
      <dgm:t>
        <a:bodyPr/>
        <a:lstStyle/>
        <a:p>
          <a:endParaRPr lang="en-US" sz="2000"/>
        </a:p>
      </dgm:t>
    </dgm:pt>
    <dgm:pt modelId="{3897706D-E107-4F0B-9EB3-DAB21AC12C8A}" type="sibTrans" cxnId="{144E5890-F4BC-443C-8C41-1895014247A6}">
      <dgm:prSet/>
      <dgm:spPr/>
      <dgm:t>
        <a:bodyPr/>
        <a:lstStyle/>
        <a:p>
          <a:endParaRPr lang="en-US" sz="2000"/>
        </a:p>
      </dgm:t>
    </dgm:pt>
    <dgm:pt modelId="{7C35518C-0D47-49C6-96FE-09EEF90B9518}">
      <dgm:prSet phldrT="[Text]" custT="1"/>
      <dgm:spPr/>
      <dgm:t>
        <a:bodyPr/>
        <a:lstStyle/>
        <a:p>
          <a:r>
            <a:rPr lang="en-US" sz="2000" dirty="0">
              <a:solidFill>
                <a:schemeClr val="bg1"/>
              </a:solidFill>
            </a:rPr>
            <a:t>48% had treatment agreements for buprenorphine patients</a:t>
          </a:r>
        </a:p>
      </dgm:t>
    </dgm:pt>
    <dgm:pt modelId="{BBEF892D-A6DC-427F-983E-3A78307E9F90}" type="parTrans" cxnId="{A740F51A-58D0-4A45-9AF0-B86649F076F3}">
      <dgm:prSet/>
      <dgm:spPr/>
      <dgm:t>
        <a:bodyPr/>
        <a:lstStyle/>
        <a:p>
          <a:endParaRPr lang="en-US" sz="2000"/>
        </a:p>
      </dgm:t>
    </dgm:pt>
    <dgm:pt modelId="{82627CDC-4974-4015-8A35-2934EDF857FA}" type="sibTrans" cxnId="{A740F51A-58D0-4A45-9AF0-B86649F076F3}">
      <dgm:prSet/>
      <dgm:spPr/>
      <dgm:t>
        <a:bodyPr/>
        <a:lstStyle/>
        <a:p>
          <a:endParaRPr lang="en-US" sz="2000"/>
        </a:p>
      </dgm:t>
    </dgm:pt>
    <dgm:pt modelId="{E25B37DB-F450-40E6-A1B8-1A7997CD802D}">
      <dgm:prSet phldrT="[Text]" custT="1"/>
      <dgm:spPr/>
      <dgm:t>
        <a:bodyPr/>
        <a:lstStyle/>
        <a:p>
          <a:r>
            <a:rPr lang="en-US" sz="2000" dirty="0">
              <a:solidFill>
                <a:srgbClr val="404040"/>
              </a:solidFill>
            </a:rPr>
            <a:t>45% had clinical protocol re: consent to UDT from patients. </a:t>
          </a:r>
          <a:endParaRPr lang="en-US" sz="2000" dirty="0"/>
        </a:p>
      </dgm:t>
    </dgm:pt>
    <dgm:pt modelId="{1263955E-1E95-4661-AFAD-80ABF2CA93AD}" type="parTrans" cxnId="{1D5105AB-3A33-4D8B-B44E-4B1A9CCCE803}">
      <dgm:prSet/>
      <dgm:spPr/>
      <dgm:t>
        <a:bodyPr/>
        <a:lstStyle/>
        <a:p>
          <a:endParaRPr lang="en-US" sz="2000"/>
        </a:p>
      </dgm:t>
    </dgm:pt>
    <dgm:pt modelId="{2559C61F-A138-417A-A420-92D6E12B0A8A}" type="sibTrans" cxnId="{1D5105AB-3A33-4D8B-B44E-4B1A9CCCE803}">
      <dgm:prSet/>
      <dgm:spPr/>
      <dgm:t>
        <a:bodyPr/>
        <a:lstStyle/>
        <a:p>
          <a:endParaRPr lang="en-US" sz="2000"/>
        </a:p>
      </dgm:t>
    </dgm:pt>
    <dgm:pt modelId="{8AB70273-E5C4-4DCB-9B28-DA663A8916D8}">
      <dgm:prSet phldrT="[Text]" custT="1"/>
      <dgm:spPr/>
      <dgm:t>
        <a:bodyPr/>
        <a:lstStyle/>
        <a:p>
          <a:r>
            <a:rPr lang="en-US" sz="2000" dirty="0">
              <a:solidFill>
                <a:srgbClr val="404040"/>
              </a:solidFill>
            </a:rPr>
            <a:t>74% of these included drug testing.</a:t>
          </a:r>
          <a:endParaRPr lang="en-US" sz="2000" dirty="0"/>
        </a:p>
      </dgm:t>
    </dgm:pt>
    <dgm:pt modelId="{06D2807C-4E1B-4C04-B626-25775E90885E}" type="parTrans" cxnId="{A92076B1-B26A-44A7-8195-9C38FA668399}">
      <dgm:prSet/>
      <dgm:spPr/>
      <dgm:t>
        <a:bodyPr/>
        <a:lstStyle/>
        <a:p>
          <a:endParaRPr lang="en-US" sz="2000"/>
        </a:p>
      </dgm:t>
    </dgm:pt>
    <dgm:pt modelId="{8E57DD84-9D44-42E7-A9BD-F8235769A9E9}" type="sibTrans" cxnId="{A92076B1-B26A-44A7-8195-9C38FA668399}">
      <dgm:prSet/>
      <dgm:spPr/>
      <dgm:t>
        <a:bodyPr/>
        <a:lstStyle/>
        <a:p>
          <a:endParaRPr lang="en-US" sz="2000"/>
        </a:p>
      </dgm:t>
    </dgm:pt>
    <dgm:pt modelId="{D4A7DD22-C849-469C-9ABE-308B318466FB}">
      <dgm:prSet custT="1"/>
      <dgm:spPr/>
      <dgm:t>
        <a:bodyPr/>
        <a:lstStyle/>
        <a:p>
          <a:r>
            <a:rPr lang="en-US" sz="2000" dirty="0"/>
            <a:t>24% received guidance about releasing drug test results to non-medical agencies when requested</a:t>
          </a:r>
        </a:p>
      </dgm:t>
    </dgm:pt>
    <dgm:pt modelId="{90D7B935-D5D3-40B0-8808-A5D5BBD319CD}" type="parTrans" cxnId="{DFFD76DE-121E-46CC-AE69-3DF4CB275FAF}">
      <dgm:prSet/>
      <dgm:spPr/>
      <dgm:t>
        <a:bodyPr/>
        <a:lstStyle/>
        <a:p>
          <a:endParaRPr lang="en-US" sz="2000"/>
        </a:p>
      </dgm:t>
    </dgm:pt>
    <dgm:pt modelId="{897F681F-7968-4194-BD13-1DA91FFA4E81}" type="sibTrans" cxnId="{DFFD76DE-121E-46CC-AE69-3DF4CB275FAF}">
      <dgm:prSet/>
      <dgm:spPr/>
      <dgm:t>
        <a:bodyPr/>
        <a:lstStyle/>
        <a:p>
          <a:endParaRPr lang="en-US" sz="2000"/>
        </a:p>
      </dgm:t>
    </dgm:pt>
    <dgm:pt modelId="{FC6D7B1E-A3C5-45E7-A0FB-AEB157A003E4}">
      <dgm:prSet custT="1"/>
      <dgm:spPr/>
      <dgm:t>
        <a:bodyPr/>
        <a:lstStyle/>
        <a:p>
          <a:r>
            <a:rPr lang="en-US" sz="2000"/>
            <a:t>(e.g. parole, school, child protective services, etc.).</a:t>
          </a:r>
          <a:endParaRPr lang="en-US" sz="2000" dirty="0"/>
        </a:p>
      </dgm:t>
    </dgm:pt>
    <dgm:pt modelId="{217D5CB8-9143-4CEB-AC66-72F9CCBFEFAD}" type="parTrans" cxnId="{411F09EB-A468-4B56-9399-18E642743AD2}">
      <dgm:prSet/>
      <dgm:spPr/>
      <dgm:t>
        <a:bodyPr/>
        <a:lstStyle/>
        <a:p>
          <a:endParaRPr lang="en-US"/>
        </a:p>
      </dgm:t>
    </dgm:pt>
    <dgm:pt modelId="{F2FCD92A-1666-4804-94F7-C7081839FEBB}" type="sibTrans" cxnId="{411F09EB-A468-4B56-9399-18E642743AD2}">
      <dgm:prSet/>
      <dgm:spPr/>
      <dgm:t>
        <a:bodyPr/>
        <a:lstStyle/>
        <a:p>
          <a:endParaRPr lang="en-US"/>
        </a:p>
      </dgm:t>
    </dgm:pt>
    <dgm:pt modelId="{24D6A2F4-2F22-4921-A741-23E38D7637E3}" type="pres">
      <dgm:prSet presAssocID="{9B8E49FE-3EF1-49FC-890A-2543A7E6945D}" presName="linear" presStyleCnt="0">
        <dgm:presLayoutVars>
          <dgm:dir/>
          <dgm:animLvl val="lvl"/>
          <dgm:resizeHandles val="exact"/>
        </dgm:presLayoutVars>
      </dgm:prSet>
      <dgm:spPr/>
    </dgm:pt>
    <dgm:pt modelId="{69EAD26A-21B7-48FF-8BFB-339682C2B855}" type="pres">
      <dgm:prSet presAssocID="{4A639C3F-5B16-47D3-89C3-4CDE341761E9}" presName="parentLin" presStyleCnt="0"/>
      <dgm:spPr/>
    </dgm:pt>
    <dgm:pt modelId="{F9713BC2-4818-48A4-B47E-415994D7B00D}" type="pres">
      <dgm:prSet presAssocID="{4A639C3F-5B16-47D3-89C3-4CDE341761E9}" presName="parentLeftMargin" presStyleLbl="node1" presStyleIdx="0" presStyleCnt="4"/>
      <dgm:spPr/>
    </dgm:pt>
    <dgm:pt modelId="{0ACFD734-94A1-4B83-8E5A-0F874FF7F528}" type="pres">
      <dgm:prSet presAssocID="{4A639C3F-5B16-47D3-89C3-4CDE341761E9}" presName="parentText" presStyleLbl="node1" presStyleIdx="0" presStyleCnt="4">
        <dgm:presLayoutVars>
          <dgm:chMax val="0"/>
          <dgm:bulletEnabled val="1"/>
        </dgm:presLayoutVars>
      </dgm:prSet>
      <dgm:spPr/>
    </dgm:pt>
    <dgm:pt modelId="{683924BA-D51E-4B3E-9C2B-DE847793E0DA}" type="pres">
      <dgm:prSet presAssocID="{4A639C3F-5B16-47D3-89C3-4CDE341761E9}" presName="negativeSpace" presStyleCnt="0"/>
      <dgm:spPr/>
    </dgm:pt>
    <dgm:pt modelId="{BD690AD9-8C1F-43EA-9608-753F0C6BCD87}" type="pres">
      <dgm:prSet presAssocID="{4A639C3F-5B16-47D3-89C3-4CDE341761E9}" presName="childText" presStyleLbl="conFgAcc1" presStyleIdx="0" presStyleCnt="4">
        <dgm:presLayoutVars>
          <dgm:bulletEnabled val="1"/>
        </dgm:presLayoutVars>
      </dgm:prSet>
      <dgm:spPr/>
    </dgm:pt>
    <dgm:pt modelId="{E2A51788-627C-41C2-BF57-713088E616C0}" type="pres">
      <dgm:prSet presAssocID="{7D4ABCAA-123F-477E-B88F-B8A30B784A7B}" presName="spaceBetweenRectangles" presStyleCnt="0"/>
      <dgm:spPr/>
    </dgm:pt>
    <dgm:pt modelId="{72A53E5C-196C-407A-8516-38EEF51908A5}" type="pres">
      <dgm:prSet presAssocID="{74F74932-C44E-4CFF-8013-6C72CB31904E}" presName="parentLin" presStyleCnt="0"/>
      <dgm:spPr/>
    </dgm:pt>
    <dgm:pt modelId="{0601B623-8965-457C-A34E-9A3C2F7080CD}" type="pres">
      <dgm:prSet presAssocID="{74F74932-C44E-4CFF-8013-6C72CB31904E}" presName="parentLeftMargin" presStyleLbl="node1" presStyleIdx="0" presStyleCnt="4"/>
      <dgm:spPr/>
    </dgm:pt>
    <dgm:pt modelId="{BF09B59E-DD97-4269-9841-4D0B4E8A479D}" type="pres">
      <dgm:prSet presAssocID="{74F74932-C44E-4CFF-8013-6C72CB31904E}" presName="parentText" presStyleLbl="node1" presStyleIdx="1" presStyleCnt="4">
        <dgm:presLayoutVars>
          <dgm:chMax val="0"/>
          <dgm:bulletEnabled val="1"/>
        </dgm:presLayoutVars>
      </dgm:prSet>
      <dgm:spPr/>
    </dgm:pt>
    <dgm:pt modelId="{445EB51B-8319-48C5-89C8-6DF964FBD3C6}" type="pres">
      <dgm:prSet presAssocID="{74F74932-C44E-4CFF-8013-6C72CB31904E}" presName="negativeSpace" presStyleCnt="0"/>
      <dgm:spPr/>
    </dgm:pt>
    <dgm:pt modelId="{2F783E6A-138C-4B43-B424-32A9FE772D53}" type="pres">
      <dgm:prSet presAssocID="{74F74932-C44E-4CFF-8013-6C72CB31904E}" presName="childText" presStyleLbl="conFgAcc1" presStyleIdx="1" presStyleCnt="4">
        <dgm:presLayoutVars>
          <dgm:bulletEnabled val="1"/>
        </dgm:presLayoutVars>
      </dgm:prSet>
      <dgm:spPr/>
    </dgm:pt>
    <dgm:pt modelId="{AD3DB809-FA81-48AA-B296-B38FC95ECC6B}" type="pres">
      <dgm:prSet presAssocID="{3897706D-E107-4F0B-9EB3-DAB21AC12C8A}" presName="spaceBetweenRectangles" presStyleCnt="0"/>
      <dgm:spPr/>
    </dgm:pt>
    <dgm:pt modelId="{E048F341-780C-41FC-8F1C-194800058C7F}" type="pres">
      <dgm:prSet presAssocID="{7C35518C-0D47-49C6-96FE-09EEF90B9518}" presName="parentLin" presStyleCnt="0"/>
      <dgm:spPr/>
    </dgm:pt>
    <dgm:pt modelId="{F393CED1-0023-41F9-9E7C-AC946434A30B}" type="pres">
      <dgm:prSet presAssocID="{7C35518C-0D47-49C6-96FE-09EEF90B9518}" presName="parentLeftMargin" presStyleLbl="node1" presStyleIdx="1" presStyleCnt="4"/>
      <dgm:spPr/>
    </dgm:pt>
    <dgm:pt modelId="{8A7823C1-8BFB-4C33-A17C-59E005DB655F}" type="pres">
      <dgm:prSet presAssocID="{7C35518C-0D47-49C6-96FE-09EEF90B9518}" presName="parentText" presStyleLbl="node1" presStyleIdx="2" presStyleCnt="4" custLinFactNeighborX="17066" custLinFactNeighborY="14564">
        <dgm:presLayoutVars>
          <dgm:chMax val="0"/>
          <dgm:bulletEnabled val="1"/>
        </dgm:presLayoutVars>
      </dgm:prSet>
      <dgm:spPr/>
    </dgm:pt>
    <dgm:pt modelId="{BD83F06C-3BF5-4653-9B5F-2F1ED5EBD70E}" type="pres">
      <dgm:prSet presAssocID="{7C35518C-0D47-49C6-96FE-09EEF90B9518}" presName="negativeSpace" presStyleCnt="0"/>
      <dgm:spPr/>
    </dgm:pt>
    <dgm:pt modelId="{D701EFC4-8F97-43C4-831C-1EA9AEC4B154}" type="pres">
      <dgm:prSet presAssocID="{7C35518C-0D47-49C6-96FE-09EEF90B9518}" presName="childText" presStyleLbl="conFgAcc1" presStyleIdx="2" presStyleCnt="4">
        <dgm:presLayoutVars>
          <dgm:bulletEnabled val="1"/>
        </dgm:presLayoutVars>
      </dgm:prSet>
      <dgm:spPr/>
    </dgm:pt>
    <dgm:pt modelId="{F82E78AA-9295-48F7-AE54-82FD9E737BB8}" type="pres">
      <dgm:prSet presAssocID="{82627CDC-4974-4015-8A35-2934EDF857FA}" presName="spaceBetweenRectangles" presStyleCnt="0"/>
      <dgm:spPr/>
    </dgm:pt>
    <dgm:pt modelId="{2149E669-9C1C-4A35-B522-4278A36427C2}" type="pres">
      <dgm:prSet presAssocID="{D4A7DD22-C849-469C-9ABE-308B318466FB}" presName="parentLin" presStyleCnt="0"/>
      <dgm:spPr/>
    </dgm:pt>
    <dgm:pt modelId="{83CE1F4F-2572-4057-9374-840DCB234031}" type="pres">
      <dgm:prSet presAssocID="{D4A7DD22-C849-469C-9ABE-308B318466FB}" presName="parentLeftMargin" presStyleLbl="node1" presStyleIdx="2" presStyleCnt="4"/>
      <dgm:spPr/>
    </dgm:pt>
    <dgm:pt modelId="{669FF4B4-D1AD-42DC-A7B6-DA56A9172367}" type="pres">
      <dgm:prSet presAssocID="{D4A7DD22-C849-469C-9ABE-308B318466FB}" presName="parentText" presStyleLbl="node1" presStyleIdx="3" presStyleCnt="4">
        <dgm:presLayoutVars>
          <dgm:chMax val="0"/>
          <dgm:bulletEnabled val="1"/>
        </dgm:presLayoutVars>
      </dgm:prSet>
      <dgm:spPr/>
    </dgm:pt>
    <dgm:pt modelId="{B9598ABF-5171-43D5-A3B3-D850942D8AF2}" type="pres">
      <dgm:prSet presAssocID="{D4A7DD22-C849-469C-9ABE-308B318466FB}" presName="negativeSpace" presStyleCnt="0"/>
      <dgm:spPr/>
    </dgm:pt>
    <dgm:pt modelId="{FD98B9EF-B219-49CF-9F36-B08EF35B9590}" type="pres">
      <dgm:prSet presAssocID="{D4A7DD22-C849-469C-9ABE-308B318466FB}" presName="childText" presStyleLbl="conFgAcc1" presStyleIdx="3" presStyleCnt="4">
        <dgm:presLayoutVars>
          <dgm:bulletEnabled val="1"/>
        </dgm:presLayoutVars>
      </dgm:prSet>
      <dgm:spPr/>
    </dgm:pt>
  </dgm:ptLst>
  <dgm:cxnLst>
    <dgm:cxn modelId="{9A8F230E-ADB9-4D96-A578-712EEFBB1B99}" type="presOf" srcId="{E25B37DB-F450-40E6-A1B8-1A7997CD802D}" destId="{2F783E6A-138C-4B43-B424-32A9FE772D53}" srcOrd="0" destOrd="0" presId="urn:microsoft.com/office/officeart/2005/8/layout/list1"/>
    <dgm:cxn modelId="{A740F51A-58D0-4A45-9AF0-B86649F076F3}" srcId="{9B8E49FE-3EF1-49FC-890A-2543A7E6945D}" destId="{7C35518C-0D47-49C6-96FE-09EEF90B9518}" srcOrd="2" destOrd="0" parTransId="{BBEF892D-A6DC-427F-983E-3A78307E9F90}" sibTransId="{82627CDC-4974-4015-8A35-2934EDF857FA}"/>
    <dgm:cxn modelId="{4BE8FF31-857B-4122-82AE-6135B8106432}" type="presOf" srcId="{4A639C3F-5B16-47D3-89C3-4CDE341761E9}" destId="{0ACFD734-94A1-4B83-8E5A-0F874FF7F528}" srcOrd="1" destOrd="0" presId="urn:microsoft.com/office/officeart/2005/8/layout/list1"/>
    <dgm:cxn modelId="{4CE39968-0F9D-4F8A-BC52-D8E56B92A7C3}" type="presOf" srcId="{8AB70273-E5C4-4DCB-9B28-DA663A8916D8}" destId="{D701EFC4-8F97-43C4-831C-1EA9AEC4B154}" srcOrd="0" destOrd="0" presId="urn:microsoft.com/office/officeart/2005/8/layout/list1"/>
    <dgm:cxn modelId="{9012B056-4B02-43ED-8B7A-83EFA85A12B6}" type="presOf" srcId="{74F74932-C44E-4CFF-8013-6C72CB31904E}" destId="{0601B623-8965-457C-A34E-9A3C2F7080CD}" srcOrd="0" destOrd="0" presId="urn:microsoft.com/office/officeart/2005/8/layout/list1"/>
    <dgm:cxn modelId="{CEF48078-2163-46A6-B2AF-3465CE95ED21}" type="presOf" srcId="{FC6D7B1E-A3C5-45E7-A0FB-AEB157A003E4}" destId="{FD98B9EF-B219-49CF-9F36-B08EF35B9590}" srcOrd="0" destOrd="0" presId="urn:microsoft.com/office/officeart/2005/8/layout/list1"/>
    <dgm:cxn modelId="{1ADFE485-6CFF-4BD2-8C68-DCC26E07483B}" type="presOf" srcId="{D4A7DD22-C849-469C-9ABE-308B318466FB}" destId="{669FF4B4-D1AD-42DC-A7B6-DA56A9172367}" srcOrd="1" destOrd="0" presId="urn:microsoft.com/office/officeart/2005/8/layout/list1"/>
    <dgm:cxn modelId="{FBCF788A-79F3-46E3-9B76-EF06F40BD65C}" srcId="{9B8E49FE-3EF1-49FC-890A-2543A7E6945D}" destId="{4A639C3F-5B16-47D3-89C3-4CDE341761E9}" srcOrd="0" destOrd="0" parTransId="{C1725FCE-0C4D-4766-9203-4C87CD6047AC}" sibTransId="{7D4ABCAA-123F-477E-B88F-B8A30B784A7B}"/>
    <dgm:cxn modelId="{287B908C-EB95-4037-A79A-1CC4AA651BE7}" type="presOf" srcId="{4A639C3F-5B16-47D3-89C3-4CDE341761E9}" destId="{F9713BC2-4818-48A4-B47E-415994D7B00D}" srcOrd="0" destOrd="0" presId="urn:microsoft.com/office/officeart/2005/8/layout/list1"/>
    <dgm:cxn modelId="{144E5890-F4BC-443C-8C41-1895014247A6}" srcId="{9B8E49FE-3EF1-49FC-890A-2543A7E6945D}" destId="{74F74932-C44E-4CFF-8013-6C72CB31904E}" srcOrd="1" destOrd="0" parTransId="{D1870B84-287E-4CF2-B19B-AC9413A036A1}" sibTransId="{3897706D-E107-4F0B-9EB3-DAB21AC12C8A}"/>
    <dgm:cxn modelId="{75AA7C9B-D5F1-4BBA-A699-7FC73BC709CC}" type="presOf" srcId="{D4A7DD22-C849-469C-9ABE-308B318466FB}" destId="{83CE1F4F-2572-4057-9374-840DCB234031}" srcOrd="0" destOrd="0" presId="urn:microsoft.com/office/officeart/2005/8/layout/list1"/>
    <dgm:cxn modelId="{D95EBD9D-FB36-4DC1-A8C8-B6FBE25E8781}" type="presOf" srcId="{7C35518C-0D47-49C6-96FE-09EEF90B9518}" destId="{8A7823C1-8BFB-4C33-A17C-59E005DB655F}" srcOrd="1" destOrd="0" presId="urn:microsoft.com/office/officeart/2005/8/layout/list1"/>
    <dgm:cxn modelId="{1D5105AB-3A33-4D8B-B44E-4B1A9CCCE803}" srcId="{74F74932-C44E-4CFF-8013-6C72CB31904E}" destId="{E25B37DB-F450-40E6-A1B8-1A7997CD802D}" srcOrd="0" destOrd="0" parTransId="{1263955E-1E95-4661-AFAD-80ABF2CA93AD}" sibTransId="{2559C61F-A138-417A-A420-92D6E12B0A8A}"/>
    <dgm:cxn modelId="{A92076B1-B26A-44A7-8195-9C38FA668399}" srcId="{7C35518C-0D47-49C6-96FE-09EEF90B9518}" destId="{8AB70273-E5C4-4DCB-9B28-DA663A8916D8}" srcOrd="0" destOrd="0" parTransId="{06D2807C-4E1B-4C04-B626-25775E90885E}" sibTransId="{8E57DD84-9D44-42E7-A9BD-F8235769A9E9}"/>
    <dgm:cxn modelId="{11E398BC-E1A9-413D-BEBB-315DDA4AF1C6}" type="presOf" srcId="{9B8E49FE-3EF1-49FC-890A-2543A7E6945D}" destId="{24D6A2F4-2F22-4921-A741-23E38D7637E3}" srcOrd="0" destOrd="0" presId="urn:microsoft.com/office/officeart/2005/8/layout/list1"/>
    <dgm:cxn modelId="{DF8F78C7-9338-4F3C-8524-78C3D5C71D20}" type="presOf" srcId="{74F74932-C44E-4CFF-8013-6C72CB31904E}" destId="{BF09B59E-DD97-4269-9841-4D0B4E8A479D}" srcOrd="1" destOrd="0" presId="urn:microsoft.com/office/officeart/2005/8/layout/list1"/>
    <dgm:cxn modelId="{DFFD76DE-121E-46CC-AE69-3DF4CB275FAF}" srcId="{9B8E49FE-3EF1-49FC-890A-2543A7E6945D}" destId="{D4A7DD22-C849-469C-9ABE-308B318466FB}" srcOrd="3" destOrd="0" parTransId="{90D7B935-D5D3-40B0-8808-A5D5BBD319CD}" sibTransId="{897F681F-7968-4194-BD13-1DA91FFA4E81}"/>
    <dgm:cxn modelId="{411F09EB-A468-4B56-9399-18E642743AD2}" srcId="{D4A7DD22-C849-469C-9ABE-308B318466FB}" destId="{FC6D7B1E-A3C5-45E7-A0FB-AEB157A003E4}" srcOrd="0" destOrd="0" parTransId="{217D5CB8-9143-4CEB-AC66-72F9CCBFEFAD}" sibTransId="{F2FCD92A-1666-4804-94F7-C7081839FEBB}"/>
    <dgm:cxn modelId="{F82D3CF9-496C-4E8A-9E4E-6A59E45AF842}" type="presOf" srcId="{7C35518C-0D47-49C6-96FE-09EEF90B9518}" destId="{F393CED1-0023-41F9-9E7C-AC946434A30B}" srcOrd="0" destOrd="0" presId="urn:microsoft.com/office/officeart/2005/8/layout/list1"/>
    <dgm:cxn modelId="{3C7777C1-3128-4289-BADB-8460F37AB5E7}" type="presParOf" srcId="{24D6A2F4-2F22-4921-A741-23E38D7637E3}" destId="{69EAD26A-21B7-48FF-8BFB-339682C2B855}" srcOrd="0" destOrd="0" presId="urn:microsoft.com/office/officeart/2005/8/layout/list1"/>
    <dgm:cxn modelId="{A7A4EF15-6C24-47E6-AEA5-B8DA33685D83}" type="presParOf" srcId="{69EAD26A-21B7-48FF-8BFB-339682C2B855}" destId="{F9713BC2-4818-48A4-B47E-415994D7B00D}" srcOrd="0" destOrd="0" presId="urn:microsoft.com/office/officeart/2005/8/layout/list1"/>
    <dgm:cxn modelId="{988982DC-9F56-4F83-A80A-87A50C4B6568}" type="presParOf" srcId="{69EAD26A-21B7-48FF-8BFB-339682C2B855}" destId="{0ACFD734-94A1-4B83-8E5A-0F874FF7F528}" srcOrd="1" destOrd="0" presId="urn:microsoft.com/office/officeart/2005/8/layout/list1"/>
    <dgm:cxn modelId="{0DFC0E7A-20D2-401B-B7AE-A24E411E6443}" type="presParOf" srcId="{24D6A2F4-2F22-4921-A741-23E38D7637E3}" destId="{683924BA-D51E-4B3E-9C2B-DE847793E0DA}" srcOrd="1" destOrd="0" presId="urn:microsoft.com/office/officeart/2005/8/layout/list1"/>
    <dgm:cxn modelId="{0F382EDA-86D8-41CC-AC15-B16B6133CE06}" type="presParOf" srcId="{24D6A2F4-2F22-4921-A741-23E38D7637E3}" destId="{BD690AD9-8C1F-43EA-9608-753F0C6BCD87}" srcOrd="2" destOrd="0" presId="urn:microsoft.com/office/officeart/2005/8/layout/list1"/>
    <dgm:cxn modelId="{3CF1B1E4-B7F8-48D4-9E9C-E59497AA7745}" type="presParOf" srcId="{24D6A2F4-2F22-4921-A741-23E38D7637E3}" destId="{E2A51788-627C-41C2-BF57-713088E616C0}" srcOrd="3" destOrd="0" presId="urn:microsoft.com/office/officeart/2005/8/layout/list1"/>
    <dgm:cxn modelId="{81F964CE-6314-45DC-BFF5-A5151CC35B2B}" type="presParOf" srcId="{24D6A2F4-2F22-4921-A741-23E38D7637E3}" destId="{72A53E5C-196C-407A-8516-38EEF51908A5}" srcOrd="4" destOrd="0" presId="urn:microsoft.com/office/officeart/2005/8/layout/list1"/>
    <dgm:cxn modelId="{85D5F7AC-D981-45CE-9A33-E75F64952EC1}" type="presParOf" srcId="{72A53E5C-196C-407A-8516-38EEF51908A5}" destId="{0601B623-8965-457C-A34E-9A3C2F7080CD}" srcOrd="0" destOrd="0" presId="urn:microsoft.com/office/officeart/2005/8/layout/list1"/>
    <dgm:cxn modelId="{586A4C34-EB72-435B-A99E-805D73C6E592}" type="presParOf" srcId="{72A53E5C-196C-407A-8516-38EEF51908A5}" destId="{BF09B59E-DD97-4269-9841-4D0B4E8A479D}" srcOrd="1" destOrd="0" presId="urn:microsoft.com/office/officeart/2005/8/layout/list1"/>
    <dgm:cxn modelId="{907B7885-F27A-45C2-A1DF-A6621DCBF005}" type="presParOf" srcId="{24D6A2F4-2F22-4921-A741-23E38D7637E3}" destId="{445EB51B-8319-48C5-89C8-6DF964FBD3C6}" srcOrd="5" destOrd="0" presId="urn:microsoft.com/office/officeart/2005/8/layout/list1"/>
    <dgm:cxn modelId="{BE202C80-F3E6-4B79-B04D-07C0201A2020}" type="presParOf" srcId="{24D6A2F4-2F22-4921-A741-23E38D7637E3}" destId="{2F783E6A-138C-4B43-B424-32A9FE772D53}" srcOrd="6" destOrd="0" presId="urn:microsoft.com/office/officeart/2005/8/layout/list1"/>
    <dgm:cxn modelId="{9F7C5E1E-7C9A-4B27-8AB0-046ECF58B02B}" type="presParOf" srcId="{24D6A2F4-2F22-4921-A741-23E38D7637E3}" destId="{AD3DB809-FA81-48AA-B296-B38FC95ECC6B}" srcOrd="7" destOrd="0" presId="urn:microsoft.com/office/officeart/2005/8/layout/list1"/>
    <dgm:cxn modelId="{5C68FDD3-D72F-4500-A062-57186B949B7A}" type="presParOf" srcId="{24D6A2F4-2F22-4921-A741-23E38D7637E3}" destId="{E048F341-780C-41FC-8F1C-194800058C7F}" srcOrd="8" destOrd="0" presId="urn:microsoft.com/office/officeart/2005/8/layout/list1"/>
    <dgm:cxn modelId="{2AE9D2AC-1A15-4564-B939-0ACA3E9124B4}" type="presParOf" srcId="{E048F341-780C-41FC-8F1C-194800058C7F}" destId="{F393CED1-0023-41F9-9E7C-AC946434A30B}" srcOrd="0" destOrd="0" presId="urn:microsoft.com/office/officeart/2005/8/layout/list1"/>
    <dgm:cxn modelId="{49048E83-DCD4-4FFB-9738-EC157789B527}" type="presParOf" srcId="{E048F341-780C-41FC-8F1C-194800058C7F}" destId="{8A7823C1-8BFB-4C33-A17C-59E005DB655F}" srcOrd="1" destOrd="0" presId="urn:microsoft.com/office/officeart/2005/8/layout/list1"/>
    <dgm:cxn modelId="{73062F53-08B8-44B8-B014-F610114697A2}" type="presParOf" srcId="{24D6A2F4-2F22-4921-A741-23E38D7637E3}" destId="{BD83F06C-3BF5-4653-9B5F-2F1ED5EBD70E}" srcOrd="9" destOrd="0" presId="urn:microsoft.com/office/officeart/2005/8/layout/list1"/>
    <dgm:cxn modelId="{1010E088-16AE-4CFB-809C-7323BD1DA25D}" type="presParOf" srcId="{24D6A2F4-2F22-4921-A741-23E38D7637E3}" destId="{D701EFC4-8F97-43C4-831C-1EA9AEC4B154}" srcOrd="10" destOrd="0" presId="urn:microsoft.com/office/officeart/2005/8/layout/list1"/>
    <dgm:cxn modelId="{AC6B18C7-ABDC-44C2-84F3-4B99CDB5208C}" type="presParOf" srcId="{24D6A2F4-2F22-4921-A741-23E38D7637E3}" destId="{F82E78AA-9295-48F7-AE54-82FD9E737BB8}" srcOrd="11" destOrd="0" presId="urn:microsoft.com/office/officeart/2005/8/layout/list1"/>
    <dgm:cxn modelId="{D640FBE7-517C-421A-ACA9-06D2933D1A72}" type="presParOf" srcId="{24D6A2F4-2F22-4921-A741-23E38D7637E3}" destId="{2149E669-9C1C-4A35-B522-4278A36427C2}" srcOrd="12" destOrd="0" presId="urn:microsoft.com/office/officeart/2005/8/layout/list1"/>
    <dgm:cxn modelId="{825708C4-8F71-49AB-AA87-9166644A82DF}" type="presParOf" srcId="{2149E669-9C1C-4A35-B522-4278A36427C2}" destId="{83CE1F4F-2572-4057-9374-840DCB234031}" srcOrd="0" destOrd="0" presId="urn:microsoft.com/office/officeart/2005/8/layout/list1"/>
    <dgm:cxn modelId="{A76C746A-0EF0-4D71-80D0-7DA8DE666D86}" type="presParOf" srcId="{2149E669-9C1C-4A35-B522-4278A36427C2}" destId="{669FF4B4-D1AD-42DC-A7B6-DA56A9172367}" srcOrd="1" destOrd="0" presId="urn:microsoft.com/office/officeart/2005/8/layout/list1"/>
    <dgm:cxn modelId="{E6B870EE-374D-409B-B1EC-1A8A8C79A333}" type="presParOf" srcId="{24D6A2F4-2F22-4921-A741-23E38D7637E3}" destId="{B9598ABF-5171-43D5-A3B3-D850942D8AF2}" srcOrd="13" destOrd="0" presId="urn:microsoft.com/office/officeart/2005/8/layout/list1"/>
    <dgm:cxn modelId="{98E3DBD1-B946-438A-B8FC-2BA7C7B7A0BF}" type="presParOf" srcId="{24D6A2F4-2F22-4921-A741-23E38D7637E3}" destId="{FD98B9EF-B219-49CF-9F36-B08EF35B95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1EE47-FCDE-4D1E-AF0D-1FAF134C4E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AA790E-C30A-448A-9EAE-93C7CF631A8B}">
      <dgm:prSet phldrT="[Text]"/>
      <dgm:spPr/>
      <dgm:t>
        <a:bodyPr/>
        <a:lstStyle/>
        <a:p>
          <a:r>
            <a:rPr lang="en-US" b="1" dirty="0">
              <a:solidFill>
                <a:schemeClr val="accent2">
                  <a:lumMod val="60000"/>
                  <a:lumOff val="40000"/>
                </a:schemeClr>
              </a:solidFill>
            </a:rPr>
            <a:t>67% </a:t>
          </a:r>
          <a:r>
            <a:rPr lang="en-US" dirty="0">
              <a:solidFill>
                <a:schemeClr val="bg1"/>
              </a:solidFill>
            </a:rPr>
            <a:t>recently worked with patients under parole/probation</a:t>
          </a:r>
        </a:p>
      </dgm:t>
    </dgm:pt>
    <dgm:pt modelId="{E7FBD7D6-FF4E-4509-95BE-13F51D154218}" type="parTrans" cxnId="{D8B97401-0768-4F5C-B210-D5527F41AABE}">
      <dgm:prSet/>
      <dgm:spPr/>
      <dgm:t>
        <a:bodyPr/>
        <a:lstStyle/>
        <a:p>
          <a:endParaRPr lang="en-US"/>
        </a:p>
      </dgm:t>
    </dgm:pt>
    <dgm:pt modelId="{A546CA7F-8D75-4527-8679-B2535A077FF9}" type="sibTrans" cxnId="{D8B97401-0768-4F5C-B210-D5527F41AABE}">
      <dgm:prSet/>
      <dgm:spPr/>
      <dgm:t>
        <a:bodyPr/>
        <a:lstStyle/>
        <a:p>
          <a:endParaRPr lang="en-US"/>
        </a:p>
      </dgm:t>
    </dgm:pt>
    <dgm:pt modelId="{E6851506-2B7F-4E38-B87B-08374E0CA196}">
      <dgm:prSet phldrT="[Text]"/>
      <dgm:spPr/>
      <dgm:t>
        <a:bodyPr/>
        <a:lstStyle/>
        <a:p>
          <a:r>
            <a:rPr lang="en-US" b="1" dirty="0">
              <a:solidFill>
                <a:schemeClr val="accent2">
                  <a:lumMod val="60000"/>
                  <a:lumOff val="40000"/>
                </a:schemeClr>
              </a:solidFill>
            </a:rPr>
            <a:t>61% </a:t>
          </a:r>
          <a:r>
            <a:rPr lang="en-US" dirty="0">
              <a:solidFill>
                <a:schemeClr val="bg1"/>
              </a:solidFill>
            </a:rPr>
            <a:t>recently worked with patients who were arrested/incarcerated during treatment</a:t>
          </a:r>
        </a:p>
      </dgm:t>
    </dgm:pt>
    <dgm:pt modelId="{B604CD88-BEB6-460E-82E6-9232BDD1F32B}" type="parTrans" cxnId="{821E256C-7DB4-455C-8104-54F179D73351}">
      <dgm:prSet/>
      <dgm:spPr/>
      <dgm:t>
        <a:bodyPr/>
        <a:lstStyle/>
        <a:p>
          <a:endParaRPr lang="en-US"/>
        </a:p>
      </dgm:t>
    </dgm:pt>
    <dgm:pt modelId="{CA319888-0C47-4995-95CD-E6262B5B7216}" type="sibTrans" cxnId="{821E256C-7DB4-455C-8104-54F179D73351}">
      <dgm:prSet/>
      <dgm:spPr/>
      <dgm:t>
        <a:bodyPr/>
        <a:lstStyle/>
        <a:p>
          <a:endParaRPr lang="en-US"/>
        </a:p>
      </dgm:t>
    </dgm:pt>
    <dgm:pt modelId="{AF09515D-C115-459B-954E-81B66AAA29A9}">
      <dgm:prSet phldrT="[Text]"/>
      <dgm:spPr/>
      <dgm:t>
        <a:bodyPr/>
        <a:lstStyle/>
        <a:p>
          <a:r>
            <a:rPr lang="en-US" b="1" dirty="0">
              <a:solidFill>
                <a:schemeClr val="accent3">
                  <a:lumMod val="50000"/>
                  <a:lumOff val="50000"/>
                </a:schemeClr>
              </a:solidFill>
            </a:rPr>
            <a:t>57% </a:t>
          </a:r>
          <a:r>
            <a:rPr lang="en-US" dirty="0">
              <a:solidFill>
                <a:schemeClr val="bg1"/>
              </a:solidFill>
            </a:rPr>
            <a:t>recently worked with patients who had open family-legal system case</a:t>
          </a:r>
        </a:p>
      </dgm:t>
    </dgm:pt>
    <dgm:pt modelId="{207BA45F-0A91-42FF-8548-65195B92C724}" type="parTrans" cxnId="{3D3FD898-FC9D-41B3-8BF9-785CBFB37D36}">
      <dgm:prSet/>
      <dgm:spPr/>
      <dgm:t>
        <a:bodyPr/>
        <a:lstStyle/>
        <a:p>
          <a:endParaRPr lang="en-US"/>
        </a:p>
      </dgm:t>
    </dgm:pt>
    <dgm:pt modelId="{7CDBC260-2352-4C97-9764-F70492059E54}" type="sibTrans" cxnId="{3D3FD898-FC9D-41B3-8BF9-785CBFB37D36}">
      <dgm:prSet/>
      <dgm:spPr/>
      <dgm:t>
        <a:bodyPr/>
        <a:lstStyle/>
        <a:p>
          <a:endParaRPr lang="en-US"/>
        </a:p>
      </dgm:t>
    </dgm:pt>
    <dgm:pt modelId="{E963F094-48CB-4321-B97F-7815811DBB63}">
      <dgm:prSet phldrT="[Text]"/>
      <dgm:spPr/>
      <dgm:t>
        <a:bodyPr/>
        <a:lstStyle/>
        <a:p>
          <a:r>
            <a:rPr lang="en-US" b="1" dirty="0">
              <a:solidFill>
                <a:schemeClr val="accent2">
                  <a:lumMod val="60000"/>
                  <a:lumOff val="40000"/>
                </a:schemeClr>
              </a:solidFill>
            </a:rPr>
            <a:t>49% </a:t>
          </a:r>
          <a:r>
            <a:rPr lang="en-US" dirty="0">
              <a:solidFill>
                <a:schemeClr val="bg1"/>
              </a:solidFill>
            </a:rPr>
            <a:t>recently worked with patients who were pregnant</a:t>
          </a:r>
        </a:p>
      </dgm:t>
    </dgm:pt>
    <dgm:pt modelId="{74EF9922-82D4-4C71-AEBD-7E89EDACEA37}" type="parTrans" cxnId="{4CA533F6-A31D-4337-8995-67D59934387A}">
      <dgm:prSet/>
      <dgm:spPr/>
      <dgm:t>
        <a:bodyPr/>
        <a:lstStyle/>
        <a:p>
          <a:endParaRPr lang="en-US"/>
        </a:p>
      </dgm:t>
    </dgm:pt>
    <dgm:pt modelId="{8B4BECF1-45D2-400A-B788-97BA8366B240}" type="sibTrans" cxnId="{4CA533F6-A31D-4337-8995-67D59934387A}">
      <dgm:prSet/>
      <dgm:spPr/>
      <dgm:t>
        <a:bodyPr/>
        <a:lstStyle/>
        <a:p>
          <a:endParaRPr lang="en-US"/>
        </a:p>
      </dgm:t>
    </dgm:pt>
    <dgm:pt modelId="{341947A4-BDFD-4EC8-8BA2-B040AF96A54B}" type="pres">
      <dgm:prSet presAssocID="{4EC1EE47-FCDE-4D1E-AF0D-1FAF134C4E9B}" presName="diagram" presStyleCnt="0">
        <dgm:presLayoutVars>
          <dgm:dir/>
          <dgm:resizeHandles val="exact"/>
        </dgm:presLayoutVars>
      </dgm:prSet>
      <dgm:spPr/>
    </dgm:pt>
    <dgm:pt modelId="{BDAAAA5B-3182-4CFF-B282-792E0436A6F8}" type="pres">
      <dgm:prSet presAssocID="{1EAA790E-C30A-448A-9EAE-93C7CF631A8B}" presName="node" presStyleLbl="node1" presStyleIdx="0" presStyleCnt="4">
        <dgm:presLayoutVars>
          <dgm:bulletEnabled val="1"/>
        </dgm:presLayoutVars>
      </dgm:prSet>
      <dgm:spPr/>
    </dgm:pt>
    <dgm:pt modelId="{0D0D233E-93E9-41D0-BD14-71BBA82B3C8B}" type="pres">
      <dgm:prSet presAssocID="{A546CA7F-8D75-4527-8679-B2535A077FF9}" presName="sibTrans" presStyleCnt="0"/>
      <dgm:spPr/>
    </dgm:pt>
    <dgm:pt modelId="{AF5FA4EB-E55A-476A-9EEC-D56AB4A39A2D}" type="pres">
      <dgm:prSet presAssocID="{E6851506-2B7F-4E38-B87B-08374E0CA196}" presName="node" presStyleLbl="node1" presStyleIdx="1" presStyleCnt="4">
        <dgm:presLayoutVars>
          <dgm:bulletEnabled val="1"/>
        </dgm:presLayoutVars>
      </dgm:prSet>
      <dgm:spPr/>
    </dgm:pt>
    <dgm:pt modelId="{2A76FFA7-36BE-4F95-9D66-E3EA48AB709C}" type="pres">
      <dgm:prSet presAssocID="{CA319888-0C47-4995-95CD-E6262B5B7216}" presName="sibTrans" presStyleCnt="0"/>
      <dgm:spPr/>
    </dgm:pt>
    <dgm:pt modelId="{228A8632-DEC7-490E-9493-613607F604E9}" type="pres">
      <dgm:prSet presAssocID="{AF09515D-C115-459B-954E-81B66AAA29A9}" presName="node" presStyleLbl="node1" presStyleIdx="2" presStyleCnt="4">
        <dgm:presLayoutVars>
          <dgm:bulletEnabled val="1"/>
        </dgm:presLayoutVars>
      </dgm:prSet>
      <dgm:spPr/>
    </dgm:pt>
    <dgm:pt modelId="{C7454FBC-54F4-43C6-8EAB-89918E24FD37}" type="pres">
      <dgm:prSet presAssocID="{7CDBC260-2352-4C97-9764-F70492059E54}" presName="sibTrans" presStyleCnt="0"/>
      <dgm:spPr/>
    </dgm:pt>
    <dgm:pt modelId="{81881DE2-329E-45B0-A431-047975CC0023}" type="pres">
      <dgm:prSet presAssocID="{E963F094-48CB-4321-B97F-7815811DBB63}" presName="node" presStyleLbl="node1" presStyleIdx="3" presStyleCnt="4">
        <dgm:presLayoutVars>
          <dgm:bulletEnabled val="1"/>
        </dgm:presLayoutVars>
      </dgm:prSet>
      <dgm:spPr/>
    </dgm:pt>
  </dgm:ptLst>
  <dgm:cxnLst>
    <dgm:cxn modelId="{D8B97401-0768-4F5C-B210-D5527F41AABE}" srcId="{4EC1EE47-FCDE-4D1E-AF0D-1FAF134C4E9B}" destId="{1EAA790E-C30A-448A-9EAE-93C7CF631A8B}" srcOrd="0" destOrd="0" parTransId="{E7FBD7D6-FF4E-4509-95BE-13F51D154218}" sibTransId="{A546CA7F-8D75-4527-8679-B2535A077FF9}"/>
    <dgm:cxn modelId="{80BC3C07-5F4A-4B6C-BE28-D277591D6F43}" type="presOf" srcId="{AF09515D-C115-459B-954E-81B66AAA29A9}" destId="{228A8632-DEC7-490E-9493-613607F604E9}" srcOrd="0" destOrd="0" presId="urn:microsoft.com/office/officeart/2005/8/layout/default"/>
    <dgm:cxn modelId="{94096A0C-E5A3-49E7-A7AB-951FA6A7B2CE}" type="presOf" srcId="{1EAA790E-C30A-448A-9EAE-93C7CF631A8B}" destId="{BDAAAA5B-3182-4CFF-B282-792E0436A6F8}" srcOrd="0" destOrd="0" presId="urn:microsoft.com/office/officeart/2005/8/layout/default"/>
    <dgm:cxn modelId="{7317270F-830F-48F1-91C8-4C28438641E2}" type="presOf" srcId="{E963F094-48CB-4321-B97F-7815811DBB63}" destId="{81881DE2-329E-45B0-A431-047975CC0023}" srcOrd="0" destOrd="0" presId="urn:microsoft.com/office/officeart/2005/8/layout/default"/>
    <dgm:cxn modelId="{93A9A649-A2BA-494D-B28A-79D7966EF0D4}" type="presOf" srcId="{4EC1EE47-FCDE-4D1E-AF0D-1FAF134C4E9B}" destId="{341947A4-BDFD-4EC8-8BA2-B040AF96A54B}" srcOrd="0" destOrd="0" presId="urn:microsoft.com/office/officeart/2005/8/layout/default"/>
    <dgm:cxn modelId="{821E256C-7DB4-455C-8104-54F179D73351}" srcId="{4EC1EE47-FCDE-4D1E-AF0D-1FAF134C4E9B}" destId="{E6851506-2B7F-4E38-B87B-08374E0CA196}" srcOrd="1" destOrd="0" parTransId="{B604CD88-BEB6-460E-82E6-9232BDD1F32B}" sibTransId="{CA319888-0C47-4995-95CD-E6262B5B7216}"/>
    <dgm:cxn modelId="{41C81D58-FCAA-4D5B-85B3-88D5FBF220BD}" type="presOf" srcId="{E6851506-2B7F-4E38-B87B-08374E0CA196}" destId="{AF5FA4EB-E55A-476A-9EEC-D56AB4A39A2D}" srcOrd="0" destOrd="0" presId="urn:microsoft.com/office/officeart/2005/8/layout/default"/>
    <dgm:cxn modelId="{3D3FD898-FC9D-41B3-8BF9-785CBFB37D36}" srcId="{4EC1EE47-FCDE-4D1E-AF0D-1FAF134C4E9B}" destId="{AF09515D-C115-459B-954E-81B66AAA29A9}" srcOrd="2" destOrd="0" parTransId="{207BA45F-0A91-42FF-8548-65195B92C724}" sibTransId="{7CDBC260-2352-4C97-9764-F70492059E54}"/>
    <dgm:cxn modelId="{4CA533F6-A31D-4337-8995-67D59934387A}" srcId="{4EC1EE47-FCDE-4D1E-AF0D-1FAF134C4E9B}" destId="{E963F094-48CB-4321-B97F-7815811DBB63}" srcOrd="3" destOrd="0" parTransId="{74EF9922-82D4-4C71-AEBD-7E89EDACEA37}" sibTransId="{8B4BECF1-45D2-400A-B788-97BA8366B240}"/>
    <dgm:cxn modelId="{F93F5B65-D166-4D11-B6B1-7AFD3F2FB891}" type="presParOf" srcId="{341947A4-BDFD-4EC8-8BA2-B040AF96A54B}" destId="{BDAAAA5B-3182-4CFF-B282-792E0436A6F8}" srcOrd="0" destOrd="0" presId="urn:microsoft.com/office/officeart/2005/8/layout/default"/>
    <dgm:cxn modelId="{4D5E6B08-DB40-44C7-A6E2-1FEC4D8F7945}" type="presParOf" srcId="{341947A4-BDFD-4EC8-8BA2-B040AF96A54B}" destId="{0D0D233E-93E9-41D0-BD14-71BBA82B3C8B}" srcOrd="1" destOrd="0" presId="urn:microsoft.com/office/officeart/2005/8/layout/default"/>
    <dgm:cxn modelId="{D1CD0E0D-AAAA-411E-A842-19B93D18B250}" type="presParOf" srcId="{341947A4-BDFD-4EC8-8BA2-B040AF96A54B}" destId="{AF5FA4EB-E55A-476A-9EEC-D56AB4A39A2D}" srcOrd="2" destOrd="0" presId="urn:microsoft.com/office/officeart/2005/8/layout/default"/>
    <dgm:cxn modelId="{377AF83E-0D61-4A7B-8FE9-68C30D17201F}" type="presParOf" srcId="{341947A4-BDFD-4EC8-8BA2-B040AF96A54B}" destId="{2A76FFA7-36BE-4F95-9D66-E3EA48AB709C}" srcOrd="3" destOrd="0" presId="urn:microsoft.com/office/officeart/2005/8/layout/default"/>
    <dgm:cxn modelId="{91D9C132-4CD8-4B3E-93B0-BC1CB52DB0D4}" type="presParOf" srcId="{341947A4-BDFD-4EC8-8BA2-B040AF96A54B}" destId="{228A8632-DEC7-490E-9493-613607F604E9}" srcOrd="4" destOrd="0" presId="urn:microsoft.com/office/officeart/2005/8/layout/default"/>
    <dgm:cxn modelId="{2C2CFB67-136C-44E5-96C8-E73C43AA7870}" type="presParOf" srcId="{341947A4-BDFD-4EC8-8BA2-B040AF96A54B}" destId="{C7454FBC-54F4-43C6-8EAB-89918E24FD37}" srcOrd="5" destOrd="0" presId="urn:microsoft.com/office/officeart/2005/8/layout/default"/>
    <dgm:cxn modelId="{A683082A-BC4D-4F95-AFDE-A1307C631A0D}" type="presParOf" srcId="{341947A4-BDFD-4EC8-8BA2-B040AF96A54B}" destId="{81881DE2-329E-45B0-A431-047975CC00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DBF9B-4D31-49C5-B32E-9CDEC5F0693E}">
      <dsp:nvSpPr>
        <dsp:cNvPr id="0" name=""/>
        <dsp:cNvSpPr/>
      </dsp:nvSpPr>
      <dsp:spPr>
        <a:xfrm>
          <a:off x="1565757" y="766005"/>
          <a:ext cx="7025869" cy="363092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1F9F7-DB02-4FA7-83B1-C2FEE21052B9}">
      <dsp:nvSpPr>
        <dsp:cNvPr id="0" name=""/>
        <dsp:cNvSpPr/>
      </dsp:nvSpPr>
      <dsp:spPr>
        <a:xfrm>
          <a:off x="1775726" y="1186471"/>
          <a:ext cx="3262587" cy="310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n-US" sz="3100" b="1" kern="1200" dirty="0">
              <a:solidFill>
                <a:schemeClr val="accent2">
                  <a:lumMod val="60000"/>
                  <a:lumOff val="40000"/>
                </a:schemeClr>
              </a:solidFill>
            </a:rPr>
            <a:t>Confirm </a:t>
          </a:r>
          <a:r>
            <a:rPr lang="en-US" sz="3100" b="1" kern="1200" dirty="0" err="1">
              <a:solidFill>
                <a:schemeClr val="accent2">
                  <a:lumMod val="60000"/>
                  <a:lumOff val="40000"/>
                </a:schemeClr>
              </a:solidFill>
            </a:rPr>
            <a:t>bupe</a:t>
          </a:r>
          <a:r>
            <a:rPr lang="en-US" sz="3100" b="1" kern="1200" dirty="0">
              <a:solidFill>
                <a:schemeClr val="accent2">
                  <a:lumMod val="60000"/>
                  <a:lumOff val="40000"/>
                </a:schemeClr>
              </a:solidFill>
            </a:rPr>
            <a:t> adherence</a:t>
          </a:r>
        </a:p>
        <a:p>
          <a:pPr marL="0" lvl="0" indent="0" algn="l" defTabSz="1377950">
            <a:lnSpc>
              <a:spcPct val="90000"/>
            </a:lnSpc>
            <a:spcBef>
              <a:spcPct val="0"/>
            </a:spcBef>
            <a:spcAft>
              <a:spcPct val="35000"/>
            </a:spcAft>
            <a:buNone/>
          </a:pPr>
          <a:r>
            <a:rPr lang="en-US" sz="3100" b="1" kern="1200" dirty="0">
              <a:solidFill>
                <a:schemeClr val="accent2">
                  <a:lumMod val="60000"/>
                  <a:lumOff val="40000"/>
                </a:schemeClr>
              </a:solidFill>
            </a:rPr>
            <a:t>Detect diversion</a:t>
          </a:r>
        </a:p>
        <a:p>
          <a:pPr marL="0" lvl="0" indent="0" algn="l" defTabSz="1377950">
            <a:lnSpc>
              <a:spcPct val="90000"/>
            </a:lnSpc>
            <a:spcBef>
              <a:spcPct val="0"/>
            </a:spcBef>
            <a:spcAft>
              <a:spcPct val="35000"/>
            </a:spcAft>
            <a:buNone/>
          </a:pPr>
          <a:r>
            <a:rPr lang="en-US" sz="3100" b="1" kern="1200" dirty="0">
              <a:solidFill>
                <a:schemeClr val="accent2">
                  <a:lumMod val="60000"/>
                  <a:lumOff val="40000"/>
                </a:schemeClr>
              </a:solidFill>
            </a:rPr>
            <a:t>Monitor non-prescribed substance use</a:t>
          </a:r>
        </a:p>
      </dsp:txBody>
      <dsp:txXfrm>
        <a:off x="1775726" y="1186471"/>
        <a:ext cx="3262587" cy="3106213"/>
      </dsp:txXfrm>
    </dsp:sp>
    <dsp:sp modelId="{87C5222F-AAAE-4E2A-BEAF-454974DCB0CF}">
      <dsp:nvSpPr>
        <dsp:cNvPr id="0" name=""/>
        <dsp:cNvSpPr/>
      </dsp:nvSpPr>
      <dsp:spPr>
        <a:xfrm>
          <a:off x="5110995" y="1186471"/>
          <a:ext cx="3262587" cy="3106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t" anchorCtr="0">
          <a:noAutofit/>
        </a:bodyPr>
        <a:lstStyle/>
        <a:p>
          <a:pPr marL="0" lvl="0" indent="0" algn="l" defTabSz="1377950">
            <a:lnSpc>
              <a:spcPct val="90000"/>
            </a:lnSpc>
            <a:spcBef>
              <a:spcPct val="0"/>
            </a:spcBef>
            <a:spcAft>
              <a:spcPct val="35000"/>
            </a:spcAft>
            <a:buNone/>
          </a:pPr>
          <a:r>
            <a:rPr lang="en-US" sz="3100" b="1" kern="1200" dirty="0">
              <a:solidFill>
                <a:schemeClr val="accent4"/>
              </a:solidFill>
            </a:rPr>
            <a:t>Patient distress</a:t>
          </a:r>
        </a:p>
        <a:p>
          <a:pPr marL="0" lvl="0" indent="0" algn="l" defTabSz="1377950">
            <a:lnSpc>
              <a:spcPct val="90000"/>
            </a:lnSpc>
            <a:spcBef>
              <a:spcPct val="0"/>
            </a:spcBef>
            <a:spcAft>
              <a:spcPct val="35000"/>
            </a:spcAft>
            <a:buNone/>
          </a:pPr>
          <a:r>
            <a:rPr lang="en-US" sz="3100" b="1" kern="1200" dirty="0">
              <a:solidFill>
                <a:schemeClr val="accent4"/>
              </a:solidFill>
            </a:rPr>
            <a:t>Treatment discontinuation</a:t>
          </a:r>
        </a:p>
        <a:p>
          <a:pPr marL="0" lvl="0" indent="0" algn="l" defTabSz="1377950">
            <a:lnSpc>
              <a:spcPct val="90000"/>
            </a:lnSpc>
            <a:spcBef>
              <a:spcPct val="0"/>
            </a:spcBef>
            <a:spcAft>
              <a:spcPct val="35000"/>
            </a:spcAft>
            <a:buNone/>
          </a:pPr>
          <a:r>
            <a:rPr lang="en-US" sz="3100" b="1" kern="1200" dirty="0">
              <a:solidFill>
                <a:schemeClr val="accent4"/>
              </a:solidFill>
            </a:rPr>
            <a:t>Criminal-legal system repercussions</a:t>
          </a:r>
        </a:p>
      </dsp:txBody>
      <dsp:txXfrm>
        <a:off x="5110995" y="1186471"/>
        <a:ext cx="3262587" cy="3106213"/>
      </dsp:txXfrm>
    </dsp:sp>
    <dsp:sp modelId="{56A7048D-8D60-4074-A16E-C14D1CDF17B1}">
      <dsp:nvSpPr>
        <dsp:cNvPr id="0" name=""/>
        <dsp:cNvSpPr/>
      </dsp:nvSpPr>
      <dsp:spPr>
        <a:xfrm>
          <a:off x="838943" y="35202"/>
          <a:ext cx="1372870" cy="1372870"/>
        </a:xfrm>
        <a:prstGeom prst="plus">
          <a:avLst>
            <a:gd name="adj" fmla="val 32810"/>
          </a:avLst>
        </a:prstGeom>
        <a:solidFill>
          <a:schemeClr val="accent2">
            <a:lumMod val="40000"/>
            <a:lumOff val="6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41B99-ECC2-47B1-8501-2BA711240CEE}">
      <dsp:nvSpPr>
        <dsp:cNvPr id="0" name=""/>
        <dsp:cNvSpPr/>
      </dsp:nvSpPr>
      <dsp:spPr>
        <a:xfrm>
          <a:off x="7622541" y="528919"/>
          <a:ext cx="1292113" cy="442795"/>
        </a:xfrm>
        <a:prstGeom prst="rect">
          <a:avLst/>
        </a:prstGeom>
        <a:solidFill>
          <a:schemeClr val="accent4"/>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B1549-A921-450C-9F52-E46DCEC633ED}">
      <dsp:nvSpPr>
        <dsp:cNvPr id="0" name=""/>
        <dsp:cNvSpPr/>
      </dsp:nvSpPr>
      <dsp:spPr>
        <a:xfrm>
          <a:off x="5078692" y="1193113"/>
          <a:ext cx="807" cy="2966732"/>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0AD9-8C1F-43EA-9608-753F0C6BCD87}">
      <dsp:nvSpPr>
        <dsp:cNvPr id="0" name=""/>
        <dsp:cNvSpPr/>
      </dsp:nvSpPr>
      <dsp:spPr>
        <a:xfrm>
          <a:off x="0" y="327697"/>
          <a:ext cx="10556111"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FD734-94A1-4B83-8E5A-0F874FF7F528}">
      <dsp:nvSpPr>
        <dsp:cNvPr id="0" name=""/>
        <dsp:cNvSpPr/>
      </dsp:nvSpPr>
      <dsp:spPr>
        <a:xfrm>
          <a:off x="527805" y="32497"/>
          <a:ext cx="738927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97" tIns="0" rIns="279297" bIns="0" numCol="1" spcCol="1270" anchor="ctr" anchorCtr="0">
          <a:noAutofit/>
        </a:bodyPr>
        <a:lstStyle/>
        <a:p>
          <a:pPr marL="0" lvl="0" indent="0" algn="l" defTabSz="889000">
            <a:lnSpc>
              <a:spcPct val="90000"/>
            </a:lnSpc>
            <a:spcBef>
              <a:spcPct val="0"/>
            </a:spcBef>
            <a:spcAft>
              <a:spcPct val="35000"/>
            </a:spcAft>
            <a:buNone/>
          </a:pPr>
          <a:r>
            <a:rPr lang="en-US" sz="2000" kern="1200" dirty="0"/>
            <a:t>61% reported that they were expected but not required to perform drug testing with buprenorphine patients</a:t>
          </a:r>
        </a:p>
      </dsp:txBody>
      <dsp:txXfrm>
        <a:off x="556626" y="61318"/>
        <a:ext cx="7331635" cy="532758"/>
      </dsp:txXfrm>
    </dsp:sp>
    <dsp:sp modelId="{2F783E6A-138C-4B43-B424-32A9FE772D53}">
      <dsp:nvSpPr>
        <dsp:cNvPr id="0" name=""/>
        <dsp:cNvSpPr/>
      </dsp:nvSpPr>
      <dsp:spPr>
        <a:xfrm>
          <a:off x="0" y="1234898"/>
          <a:ext cx="10556111"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272" tIns="416560" rIns="81927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404040"/>
              </a:solidFill>
            </a:rPr>
            <a:t>45% had clinical protocol re: consent to UDT from patients. </a:t>
          </a:r>
          <a:endParaRPr lang="en-US" sz="2000" kern="1200" dirty="0"/>
        </a:p>
      </dsp:txBody>
      <dsp:txXfrm>
        <a:off x="0" y="1234898"/>
        <a:ext cx="10556111" cy="834750"/>
      </dsp:txXfrm>
    </dsp:sp>
    <dsp:sp modelId="{BF09B59E-DD97-4269-9841-4D0B4E8A479D}">
      <dsp:nvSpPr>
        <dsp:cNvPr id="0" name=""/>
        <dsp:cNvSpPr/>
      </dsp:nvSpPr>
      <dsp:spPr>
        <a:xfrm>
          <a:off x="527805" y="939697"/>
          <a:ext cx="738927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97" tIns="0" rIns="27929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57% had clinical protocol re: when to perform drug testing </a:t>
          </a:r>
        </a:p>
      </dsp:txBody>
      <dsp:txXfrm>
        <a:off x="556626" y="968518"/>
        <a:ext cx="7331635" cy="532758"/>
      </dsp:txXfrm>
    </dsp:sp>
    <dsp:sp modelId="{D701EFC4-8F97-43C4-831C-1EA9AEC4B154}">
      <dsp:nvSpPr>
        <dsp:cNvPr id="0" name=""/>
        <dsp:cNvSpPr/>
      </dsp:nvSpPr>
      <dsp:spPr>
        <a:xfrm>
          <a:off x="0" y="2472848"/>
          <a:ext cx="10556111"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272" tIns="416560" rIns="81927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404040"/>
              </a:solidFill>
            </a:rPr>
            <a:t>74% of these included drug testing.</a:t>
          </a:r>
          <a:endParaRPr lang="en-US" sz="2000" kern="1200" dirty="0"/>
        </a:p>
      </dsp:txBody>
      <dsp:txXfrm>
        <a:off x="0" y="2472848"/>
        <a:ext cx="10556111" cy="834750"/>
      </dsp:txXfrm>
    </dsp:sp>
    <dsp:sp modelId="{8A7823C1-8BFB-4C33-A17C-59E005DB655F}">
      <dsp:nvSpPr>
        <dsp:cNvPr id="0" name=""/>
        <dsp:cNvSpPr/>
      </dsp:nvSpPr>
      <dsp:spPr>
        <a:xfrm>
          <a:off x="617880" y="2263633"/>
          <a:ext cx="738927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97" tIns="0" rIns="279297"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48% had treatment agreements for buprenorphine patients</a:t>
          </a:r>
        </a:p>
      </dsp:txBody>
      <dsp:txXfrm>
        <a:off x="646701" y="2292454"/>
        <a:ext cx="7331635" cy="532758"/>
      </dsp:txXfrm>
    </dsp:sp>
    <dsp:sp modelId="{FD98B9EF-B219-49CF-9F36-B08EF35B9590}">
      <dsp:nvSpPr>
        <dsp:cNvPr id="0" name=""/>
        <dsp:cNvSpPr/>
      </dsp:nvSpPr>
      <dsp:spPr>
        <a:xfrm>
          <a:off x="0" y="3710798"/>
          <a:ext cx="10556111" cy="83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9272" tIns="416560" rIns="81927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(e.g. parole, school, child protective services, etc.).</a:t>
          </a:r>
          <a:endParaRPr lang="en-US" sz="2000" kern="1200" dirty="0"/>
        </a:p>
      </dsp:txBody>
      <dsp:txXfrm>
        <a:off x="0" y="3710798"/>
        <a:ext cx="10556111" cy="834750"/>
      </dsp:txXfrm>
    </dsp:sp>
    <dsp:sp modelId="{669FF4B4-D1AD-42DC-A7B6-DA56A9172367}">
      <dsp:nvSpPr>
        <dsp:cNvPr id="0" name=""/>
        <dsp:cNvSpPr/>
      </dsp:nvSpPr>
      <dsp:spPr>
        <a:xfrm>
          <a:off x="527805" y="3415598"/>
          <a:ext cx="738927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297" tIns="0" rIns="279297" bIns="0" numCol="1" spcCol="1270" anchor="ctr" anchorCtr="0">
          <a:noAutofit/>
        </a:bodyPr>
        <a:lstStyle/>
        <a:p>
          <a:pPr marL="0" lvl="0" indent="0" algn="l" defTabSz="889000">
            <a:lnSpc>
              <a:spcPct val="90000"/>
            </a:lnSpc>
            <a:spcBef>
              <a:spcPct val="0"/>
            </a:spcBef>
            <a:spcAft>
              <a:spcPct val="35000"/>
            </a:spcAft>
            <a:buNone/>
          </a:pPr>
          <a:r>
            <a:rPr lang="en-US" sz="2000" kern="1200" dirty="0"/>
            <a:t>24% received guidance about releasing drug test results to non-medical agencies when requested</a:t>
          </a:r>
        </a:p>
      </dsp:txBody>
      <dsp:txXfrm>
        <a:off x="556626" y="3444419"/>
        <a:ext cx="7331635"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AA5B-3182-4CFF-B282-792E0436A6F8}">
      <dsp:nvSpPr>
        <dsp:cNvPr id="0" name=""/>
        <dsp:cNvSpPr/>
      </dsp:nvSpPr>
      <dsp:spPr>
        <a:xfrm>
          <a:off x="401546" y="2101"/>
          <a:ext cx="3166449" cy="1899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lumMod val="60000"/>
                  <a:lumOff val="40000"/>
                </a:schemeClr>
              </a:solidFill>
            </a:rPr>
            <a:t>67% </a:t>
          </a:r>
          <a:r>
            <a:rPr lang="en-US" sz="2400" kern="1200" dirty="0">
              <a:solidFill>
                <a:schemeClr val="bg1"/>
              </a:solidFill>
            </a:rPr>
            <a:t>recently worked with patients under parole/probation</a:t>
          </a:r>
        </a:p>
      </dsp:txBody>
      <dsp:txXfrm>
        <a:off x="401546" y="2101"/>
        <a:ext cx="3166449" cy="1899869"/>
      </dsp:txXfrm>
    </dsp:sp>
    <dsp:sp modelId="{AF5FA4EB-E55A-476A-9EEC-D56AB4A39A2D}">
      <dsp:nvSpPr>
        <dsp:cNvPr id="0" name=""/>
        <dsp:cNvSpPr/>
      </dsp:nvSpPr>
      <dsp:spPr>
        <a:xfrm>
          <a:off x="3884640" y="2101"/>
          <a:ext cx="3166449" cy="1899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lumMod val="60000"/>
                  <a:lumOff val="40000"/>
                </a:schemeClr>
              </a:solidFill>
            </a:rPr>
            <a:t>61% </a:t>
          </a:r>
          <a:r>
            <a:rPr lang="en-US" sz="2400" kern="1200" dirty="0">
              <a:solidFill>
                <a:schemeClr val="bg1"/>
              </a:solidFill>
            </a:rPr>
            <a:t>recently worked with patients who were arrested/incarcerated during treatment</a:t>
          </a:r>
        </a:p>
      </dsp:txBody>
      <dsp:txXfrm>
        <a:off x="3884640" y="2101"/>
        <a:ext cx="3166449" cy="1899869"/>
      </dsp:txXfrm>
    </dsp:sp>
    <dsp:sp modelId="{228A8632-DEC7-490E-9493-613607F604E9}">
      <dsp:nvSpPr>
        <dsp:cNvPr id="0" name=""/>
        <dsp:cNvSpPr/>
      </dsp:nvSpPr>
      <dsp:spPr>
        <a:xfrm>
          <a:off x="7367734" y="2101"/>
          <a:ext cx="3166449" cy="1899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3">
                  <a:lumMod val="50000"/>
                  <a:lumOff val="50000"/>
                </a:schemeClr>
              </a:solidFill>
            </a:rPr>
            <a:t>57% </a:t>
          </a:r>
          <a:r>
            <a:rPr lang="en-US" sz="2400" kern="1200" dirty="0">
              <a:solidFill>
                <a:schemeClr val="bg1"/>
              </a:solidFill>
            </a:rPr>
            <a:t>recently worked with patients who had open family-legal system case</a:t>
          </a:r>
        </a:p>
      </dsp:txBody>
      <dsp:txXfrm>
        <a:off x="7367734" y="2101"/>
        <a:ext cx="3166449" cy="1899869"/>
      </dsp:txXfrm>
    </dsp:sp>
    <dsp:sp modelId="{81881DE2-329E-45B0-A431-047975CC0023}">
      <dsp:nvSpPr>
        <dsp:cNvPr id="0" name=""/>
        <dsp:cNvSpPr/>
      </dsp:nvSpPr>
      <dsp:spPr>
        <a:xfrm>
          <a:off x="3884640" y="2218615"/>
          <a:ext cx="3166449" cy="1899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lumMod val="60000"/>
                  <a:lumOff val="40000"/>
                </a:schemeClr>
              </a:solidFill>
            </a:rPr>
            <a:t>49% </a:t>
          </a:r>
          <a:r>
            <a:rPr lang="en-US" sz="2400" kern="1200" dirty="0">
              <a:solidFill>
                <a:schemeClr val="bg1"/>
              </a:solidFill>
            </a:rPr>
            <a:t>recently worked with patients who were pregnant</a:t>
          </a:r>
        </a:p>
      </dsp:txBody>
      <dsp:txXfrm>
        <a:off x="3884640" y="2218615"/>
        <a:ext cx="3166449" cy="1899869"/>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28642-3F2D-48AE-A754-3FFE2682F046}"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8DF6E-5E7F-49DE-A2C5-E100510C2427}" type="slidenum">
              <a:rPr lang="en-US" smtClean="0"/>
              <a:t>‹#›</a:t>
            </a:fld>
            <a:endParaRPr lang="en-US"/>
          </a:p>
        </p:txBody>
      </p:sp>
    </p:spTree>
    <p:extLst>
      <p:ext uri="{BB962C8B-B14F-4D97-AF65-F5344CB8AC3E}">
        <p14:creationId xmlns:p14="http://schemas.microsoft.com/office/powerpoint/2010/main" val="408655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Isabel Lamont and I’m thrilled to present our research with my colleague </a:t>
            </a:r>
            <a:r>
              <a:rPr lang="en-US" dirty="0" err="1"/>
              <a:t>Mariya</a:t>
            </a:r>
            <a:r>
              <a:rPr lang="en-US" dirty="0"/>
              <a:t> </a:t>
            </a:r>
            <a:r>
              <a:rPr lang="en-US" dirty="0" err="1"/>
              <a:t>Masyukova</a:t>
            </a:r>
            <a:r>
              <a:rPr lang="en-US" dirty="0"/>
              <a:t> here at AMERSA 2023. </a:t>
            </a:r>
          </a:p>
          <a:p>
            <a:endParaRPr lang="en-US" dirty="0"/>
          </a:p>
          <a:p>
            <a:r>
              <a:rPr lang="en-US" dirty="0"/>
              <a:t>**take out titles***</a:t>
            </a:r>
          </a:p>
        </p:txBody>
      </p:sp>
      <p:sp>
        <p:nvSpPr>
          <p:cNvPr id="4" name="Slide Number Placeholder 3"/>
          <p:cNvSpPr>
            <a:spLocks noGrp="1"/>
          </p:cNvSpPr>
          <p:nvPr>
            <p:ph type="sldNum" sz="quarter" idx="5"/>
          </p:nvPr>
        </p:nvSpPr>
        <p:spPr/>
        <p:txBody>
          <a:bodyPr/>
          <a:lstStyle/>
          <a:p>
            <a:fld id="{4828DF6E-5E7F-49DE-A2C5-E100510C2427}" type="slidenum">
              <a:rPr lang="en-US" smtClean="0"/>
              <a:t>1</a:t>
            </a:fld>
            <a:endParaRPr lang="en-US"/>
          </a:p>
        </p:txBody>
      </p:sp>
    </p:spTree>
    <p:extLst>
      <p:ext uri="{BB962C8B-B14F-4D97-AF65-F5344CB8AC3E}">
        <p14:creationId xmlns:p14="http://schemas.microsoft.com/office/powerpoint/2010/main" val="205835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sample has an average age of 49 years and was half cisgender women, mostly white, and mostly physicians. However, physician assistants, nurse practitioners, registered nurses, social workers, and pharmacists were also included in our sample.</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10</a:t>
            </a:fld>
            <a:endParaRPr lang="en-US"/>
          </a:p>
        </p:txBody>
      </p:sp>
    </p:spTree>
    <p:extLst>
      <p:ext uri="{BB962C8B-B14F-4D97-AF65-F5344CB8AC3E}">
        <p14:creationId xmlns:p14="http://schemas.microsoft.com/office/powerpoint/2010/main" val="63222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assessing the clinical practices and protocols that providers received on drug testing, we found that most respondents were expected to do drug testing, but less than half of respondents have clinical protocol for consenting patients for drug testing. </a:t>
            </a:r>
          </a:p>
          <a:p>
            <a:r>
              <a:rPr lang="en-US" dirty="0"/>
              <a:t>Less than one-fourth of respondents received any guidance on disclosing drug test results to non-medical agencies.</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11</a:t>
            </a:fld>
            <a:endParaRPr lang="en-US"/>
          </a:p>
        </p:txBody>
      </p:sp>
    </p:spTree>
    <p:extLst>
      <p:ext uri="{BB962C8B-B14F-4D97-AF65-F5344CB8AC3E}">
        <p14:creationId xmlns:p14="http://schemas.microsoft.com/office/powerpoint/2010/main" val="1942854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providers to report how many patients they recently took care of that have certain risk factors. Most providers recently worked with patients who are under parole or probation, patients who were incarcerated during treatment, and patients who had an open family-legal case. About half of respondents recently took care of pregnant patients. </a:t>
            </a:r>
          </a:p>
        </p:txBody>
      </p:sp>
      <p:sp>
        <p:nvSpPr>
          <p:cNvPr id="4" name="Slide Number Placeholder 3"/>
          <p:cNvSpPr>
            <a:spLocks noGrp="1"/>
          </p:cNvSpPr>
          <p:nvPr>
            <p:ph type="sldNum" sz="quarter" idx="5"/>
          </p:nvPr>
        </p:nvSpPr>
        <p:spPr/>
        <p:txBody>
          <a:bodyPr/>
          <a:lstStyle/>
          <a:p>
            <a:fld id="{4828DF6E-5E7F-49DE-A2C5-E100510C2427}" type="slidenum">
              <a:rPr lang="en-US" smtClean="0"/>
              <a:t>12</a:t>
            </a:fld>
            <a:endParaRPr lang="en-US"/>
          </a:p>
        </p:txBody>
      </p:sp>
    </p:spTree>
    <p:extLst>
      <p:ext uri="{BB962C8B-B14F-4D97-AF65-F5344CB8AC3E}">
        <p14:creationId xmlns:p14="http://schemas.microsoft.com/office/powerpoint/2010/main" val="415950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“animations” left side vs. right side</a:t>
            </a:r>
          </a:p>
          <a:p>
            <a:r>
              <a:rPr lang="en-US" dirty="0"/>
              <a:t>Take out tramadol, barbiturates</a:t>
            </a:r>
          </a:p>
          <a:p>
            <a:endParaRPr lang="en-US" dirty="0"/>
          </a:p>
          <a:p>
            <a:r>
              <a:rPr lang="en-US" dirty="0"/>
              <a:t>Take-home point: Lots of qualitative testing being done, but a comparatively small % is confirmed. High rate of false positives. </a:t>
            </a:r>
          </a:p>
          <a:p>
            <a:r>
              <a:rPr lang="en-US" dirty="0"/>
              <a:t>Higher false-positive rates expected in screens for amphetamines (e.g. trazodone), buprenorphine (hydroxychloroquine, levofloxacin, trimethoprim). </a:t>
            </a:r>
          </a:p>
          <a:p>
            <a:r>
              <a:rPr lang="en-US" dirty="0"/>
              <a:t>Methadone: diphenhydramine, quetiapine, verapamil</a:t>
            </a:r>
          </a:p>
          <a:p>
            <a:endParaRPr lang="en-US" dirty="0"/>
          </a:p>
          <a:p>
            <a:r>
              <a:rPr lang="en-US" dirty="0"/>
              <a:t>https://</a:t>
            </a:r>
            <a:r>
              <a:rPr lang="en-US" dirty="0" err="1"/>
              <a:t>www.ncbi.nlm.nih.gov</a:t>
            </a:r>
            <a:r>
              <a:rPr lang="en-US" dirty="0"/>
              <a:t>/</a:t>
            </a:r>
            <a:r>
              <a:rPr lang="en-US" dirty="0" err="1"/>
              <a:t>pmc</a:t>
            </a:r>
            <a:r>
              <a:rPr lang="en-US" dirty="0"/>
              <a:t>/articles/PMC7055671</a:t>
            </a:r>
          </a:p>
          <a:p>
            <a:r>
              <a:rPr lang="en-US" dirty="0"/>
              <a:t>https://</a:t>
            </a:r>
            <a:r>
              <a:rPr lang="en-US" dirty="0" err="1"/>
              <a:t>tipqc.org</a:t>
            </a:r>
            <a:r>
              <a:rPr lang="en-US" dirty="0"/>
              <a:t>/wp-content/uploads/2019/09/ajhp1344.pdf</a:t>
            </a:r>
          </a:p>
        </p:txBody>
      </p:sp>
      <p:sp>
        <p:nvSpPr>
          <p:cNvPr id="4" name="Slide Number Placeholder 3"/>
          <p:cNvSpPr>
            <a:spLocks noGrp="1"/>
          </p:cNvSpPr>
          <p:nvPr>
            <p:ph type="sldNum" sz="quarter" idx="5"/>
          </p:nvPr>
        </p:nvSpPr>
        <p:spPr/>
        <p:txBody>
          <a:bodyPr/>
          <a:lstStyle/>
          <a:p>
            <a:fld id="{04F12AA7-132B-914D-8372-1F151BD40D83}" type="slidenum">
              <a:rPr lang="en-US" smtClean="0"/>
              <a:t>13</a:t>
            </a:fld>
            <a:endParaRPr lang="en-US"/>
          </a:p>
        </p:txBody>
      </p:sp>
    </p:spTree>
    <p:extLst>
      <p:ext uri="{BB962C8B-B14F-4D97-AF65-F5344CB8AC3E}">
        <p14:creationId xmlns:p14="http://schemas.microsoft.com/office/powerpoint/2010/main" val="45908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“animations” left side vs. right side</a:t>
            </a:r>
          </a:p>
          <a:p>
            <a:r>
              <a:rPr lang="en-US" dirty="0"/>
              <a:t>Take out tramadol, barbiturates</a:t>
            </a:r>
          </a:p>
          <a:p>
            <a:endParaRPr lang="en-US" dirty="0"/>
          </a:p>
          <a:p>
            <a:r>
              <a:rPr lang="en-US" dirty="0"/>
              <a:t>Take-home point: Lots of qualitative testing being done, but a comparatively small % is confirmed. High rate of false positives. </a:t>
            </a:r>
          </a:p>
          <a:p>
            <a:r>
              <a:rPr lang="en-US" dirty="0"/>
              <a:t>Higher false-positive rates expected in screens for amphetamines (e.g. trazodone), buprenorphine (hydroxychloroquine, levofloxacin, trimethoprim). </a:t>
            </a:r>
          </a:p>
          <a:p>
            <a:r>
              <a:rPr lang="en-US" dirty="0"/>
              <a:t>Methadone: diphenhydramine, quetiapine, verapamil</a:t>
            </a:r>
          </a:p>
          <a:p>
            <a:endParaRPr lang="en-US" dirty="0"/>
          </a:p>
          <a:p>
            <a:r>
              <a:rPr lang="en-US" dirty="0"/>
              <a:t>https://</a:t>
            </a:r>
            <a:r>
              <a:rPr lang="en-US" dirty="0" err="1"/>
              <a:t>www.ncbi.nlm.nih.gov</a:t>
            </a:r>
            <a:r>
              <a:rPr lang="en-US" dirty="0"/>
              <a:t>/</a:t>
            </a:r>
            <a:r>
              <a:rPr lang="en-US" dirty="0" err="1"/>
              <a:t>pmc</a:t>
            </a:r>
            <a:r>
              <a:rPr lang="en-US" dirty="0"/>
              <a:t>/articles/PMC7055671</a:t>
            </a:r>
          </a:p>
          <a:p>
            <a:r>
              <a:rPr lang="en-US" dirty="0"/>
              <a:t>https://</a:t>
            </a:r>
            <a:r>
              <a:rPr lang="en-US" dirty="0" err="1"/>
              <a:t>tipqc.org</a:t>
            </a:r>
            <a:r>
              <a:rPr lang="en-US" dirty="0"/>
              <a:t>/wp-content/uploads/2019/09/ajhp1344.pdf</a:t>
            </a:r>
          </a:p>
        </p:txBody>
      </p:sp>
      <p:sp>
        <p:nvSpPr>
          <p:cNvPr id="4" name="Slide Number Placeholder 3"/>
          <p:cNvSpPr>
            <a:spLocks noGrp="1"/>
          </p:cNvSpPr>
          <p:nvPr>
            <p:ph type="sldNum" sz="quarter" idx="5"/>
          </p:nvPr>
        </p:nvSpPr>
        <p:spPr/>
        <p:txBody>
          <a:bodyPr/>
          <a:lstStyle/>
          <a:p>
            <a:fld id="{04F12AA7-132B-914D-8372-1F151BD40D83}" type="slidenum">
              <a:rPr lang="en-US" smtClean="0"/>
              <a:t>14</a:t>
            </a:fld>
            <a:endParaRPr lang="en-US"/>
          </a:p>
        </p:txBody>
      </p:sp>
    </p:spTree>
    <p:extLst>
      <p:ext uri="{BB962C8B-B14F-4D97-AF65-F5344CB8AC3E}">
        <p14:creationId xmlns:p14="http://schemas.microsoft.com/office/powerpoint/2010/main" val="35534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“animations” left side vs. right side</a:t>
            </a:r>
          </a:p>
          <a:p>
            <a:r>
              <a:rPr lang="en-US" dirty="0"/>
              <a:t>Take out tramadol, barbiturates</a:t>
            </a:r>
          </a:p>
          <a:p>
            <a:endParaRPr lang="en-US" dirty="0"/>
          </a:p>
          <a:p>
            <a:r>
              <a:rPr lang="en-US" dirty="0"/>
              <a:t>Take-home point: Lots of qualitative testing being done, but a comparatively small % is confirmed. High rate of false positives. </a:t>
            </a:r>
          </a:p>
          <a:p>
            <a:r>
              <a:rPr lang="en-US" dirty="0"/>
              <a:t>Higher false-positive rates expected in screens for amphetamines (e.g. trazodone), buprenorphine (hydroxychloroquine, levofloxacin, trimethoprim). </a:t>
            </a:r>
          </a:p>
          <a:p>
            <a:r>
              <a:rPr lang="en-US" dirty="0"/>
              <a:t>Methadone: diphenhydramine, quetiapine, verapamil</a:t>
            </a:r>
          </a:p>
          <a:p>
            <a:endParaRPr lang="en-US" dirty="0"/>
          </a:p>
          <a:p>
            <a:r>
              <a:rPr lang="en-US" dirty="0"/>
              <a:t>https://</a:t>
            </a:r>
            <a:r>
              <a:rPr lang="en-US" dirty="0" err="1"/>
              <a:t>www.ncbi.nlm.nih.gov</a:t>
            </a:r>
            <a:r>
              <a:rPr lang="en-US" dirty="0"/>
              <a:t>/</a:t>
            </a:r>
            <a:r>
              <a:rPr lang="en-US" dirty="0" err="1"/>
              <a:t>pmc</a:t>
            </a:r>
            <a:r>
              <a:rPr lang="en-US" dirty="0"/>
              <a:t>/articles/PMC7055671</a:t>
            </a:r>
          </a:p>
          <a:p>
            <a:r>
              <a:rPr lang="en-US" dirty="0"/>
              <a:t>https://</a:t>
            </a:r>
            <a:r>
              <a:rPr lang="en-US" dirty="0" err="1"/>
              <a:t>tipqc.org</a:t>
            </a:r>
            <a:r>
              <a:rPr lang="en-US" dirty="0"/>
              <a:t>/wp-content/uploads/2019/09/ajhp1344.pdf</a:t>
            </a:r>
          </a:p>
        </p:txBody>
      </p:sp>
      <p:sp>
        <p:nvSpPr>
          <p:cNvPr id="4" name="Slide Number Placeholder 3"/>
          <p:cNvSpPr>
            <a:spLocks noGrp="1"/>
          </p:cNvSpPr>
          <p:nvPr>
            <p:ph type="sldNum" sz="quarter" idx="5"/>
          </p:nvPr>
        </p:nvSpPr>
        <p:spPr/>
        <p:txBody>
          <a:bodyPr/>
          <a:lstStyle/>
          <a:p>
            <a:fld id="{04F12AA7-132B-914D-8372-1F151BD40D83}" type="slidenum">
              <a:rPr lang="en-US" smtClean="0"/>
              <a:t>15</a:t>
            </a:fld>
            <a:endParaRPr lang="en-US"/>
          </a:p>
        </p:txBody>
      </p:sp>
    </p:spTree>
    <p:extLst>
      <p:ext uri="{BB962C8B-B14F-4D97-AF65-F5344CB8AC3E}">
        <p14:creationId xmlns:p14="http://schemas.microsoft.com/office/powerpoint/2010/main" val="358613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16</a:t>
            </a:fld>
            <a:endParaRPr lang="en-US"/>
          </a:p>
        </p:txBody>
      </p:sp>
    </p:spTree>
    <p:extLst>
      <p:ext uri="{BB962C8B-B14F-4D97-AF65-F5344CB8AC3E}">
        <p14:creationId xmlns:p14="http://schemas.microsoft.com/office/powerpoint/2010/main" val="299782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providers received a urine drug screen that is positive for non-prescribed opioids, 59% dispense or prescribe Naloxone to the patient. A little less than half of respondents increase the patient’s buprenorphine dose, and a third of respondents do not alter the patient’s treatment plan at all.</a:t>
            </a:r>
          </a:p>
          <a:p>
            <a:endParaRPr lang="en-US" dirty="0"/>
          </a:p>
          <a:p>
            <a:r>
              <a:rPr lang="en-US" dirty="0"/>
              <a:t>**think of repeating themes to highlight with oral presentation, add a little bit of valence, link continuity of results, </a:t>
            </a:r>
          </a:p>
        </p:txBody>
      </p:sp>
      <p:sp>
        <p:nvSpPr>
          <p:cNvPr id="4" name="Slide Number Placeholder 3"/>
          <p:cNvSpPr>
            <a:spLocks noGrp="1"/>
          </p:cNvSpPr>
          <p:nvPr>
            <p:ph type="sldNum" sz="quarter" idx="5"/>
          </p:nvPr>
        </p:nvSpPr>
        <p:spPr/>
        <p:txBody>
          <a:bodyPr/>
          <a:lstStyle/>
          <a:p>
            <a:fld id="{4828DF6E-5E7F-49DE-A2C5-E100510C2427}" type="slidenum">
              <a:rPr lang="en-US" smtClean="0"/>
              <a:t>17</a:t>
            </a:fld>
            <a:endParaRPr lang="en-US"/>
          </a:p>
        </p:txBody>
      </p:sp>
    </p:spTree>
    <p:extLst>
      <p:ext uri="{BB962C8B-B14F-4D97-AF65-F5344CB8AC3E}">
        <p14:creationId xmlns:p14="http://schemas.microsoft.com/office/powerpoint/2010/main" val="232021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urine drug screen result that is positive for cocaine or methamphetamines, 35% of respondents dispense or prescribe naloxone, while less than third of providers give the patient fentanyl test strips.</a:t>
            </a:r>
          </a:p>
        </p:txBody>
      </p:sp>
      <p:sp>
        <p:nvSpPr>
          <p:cNvPr id="4" name="Slide Number Placeholder 3"/>
          <p:cNvSpPr>
            <a:spLocks noGrp="1"/>
          </p:cNvSpPr>
          <p:nvPr>
            <p:ph type="sldNum" sz="quarter" idx="5"/>
          </p:nvPr>
        </p:nvSpPr>
        <p:spPr/>
        <p:txBody>
          <a:bodyPr/>
          <a:lstStyle/>
          <a:p>
            <a:fld id="{4828DF6E-5E7F-49DE-A2C5-E100510C2427}" type="slidenum">
              <a:rPr lang="en-US" smtClean="0"/>
              <a:t>18</a:t>
            </a:fld>
            <a:endParaRPr lang="en-US"/>
          </a:p>
        </p:txBody>
      </p:sp>
    </p:spTree>
    <p:extLst>
      <p:ext uri="{BB962C8B-B14F-4D97-AF65-F5344CB8AC3E}">
        <p14:creationId xmlns:p14="http://schemas.microsoft.com/office/powerpoint/2010/main" val="134325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respondents reported that when they receive a UDT result that is negative for buprenorphine, they discuss the patient’s treatment goals.</a:t>
            </a:r>
          </a:p>
          <a:p>
            <a:r>
              <a:rPr lang="en-US" dirty="0"/>
              <a:t>Only 27% of providers gave naloxone to patients with </a:t>
            </a:r>
            <a:r>
              <a:rPr lang="en-US" dirty="0" err="1"/>
              <a:t>bupe</a:t>
            </a:r>
            <a:r>
              <a:rPr lang="en-US" dirty="0"/>
              <a:t>-negative results. 19% discontinued buprenorphine when they receive buprenorphine-negative results.</a:t>
            </a:r>
          </a:p>
        </p:txBody>
      </p:sp>
      <p:sp>
        <p:nvSpPr>
          <p:cNvPr id="4" name="Slide Number Placeholder 3"/>
          <p:cNvSpPr>
            <a:spLocks noGrp="1"/>
          </p:cNvSpPr>
          <p:nvPr>
            <p:ph type="sldNum" sz="quarter" idx="5"/>
          </p:nvPr>
        </p:nvSpPr>
        <p:spPr/>
        <p:txBody>
          <a:bodyPr/>
          <a:lstStyle/>
          <a:p>
            <a:fld id="{4828DF6E-5E7F-49DE-A2C5-E100510C2427}" type="slidenum">
              <a:rPr lang="en-US" smtClean="0"/>
              <a:t>19</a:t>
            </a:fld>
            <a:endParaRPr lang="en-US"/>
          </a:p>
        </p:txBody>
      </p:sp>
    </p:spTree>
    <p:extLst>
      <p:ext uri="{BB962C8B-B14F-4D97-AF65-F5344CB8AC3E}">
        <p14:creationId xmlns:p14="http://schemas.microsoft.com/office/powerpoint/2010/main" val="92210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 conflicts to disclose, so let’s get started.</a:t>
            </a:r>
          </a:p>
        </p:txBody>
      </p:sp>
      <p:sp>
        <p:nvSpPr>
          <p:cNvPr id="4" name="Slide Number Placeholder 3"/>
          <p:cNvSpPr>
            <a:spLocks noGrp="1"/>
          </p:cNvSpPr>
          <p:nvPr>
            <p:ph type="sldNum" sz="quarter" idx="5"/>
          </p:nvPr>
        </p:nvSpPr>
        <p:spPr/>
        <p:txBody>
          <a:bodyPr/>
          <a:lstStyle/>
          <a:p>
            <a:fld id="{4828DF6E-5E7F-49DE-A2C5-E100510C2427}" type="slidenum">
              <a:rPr lang="en-US" smtClean="0"/>
              <a:t>2</a:t>
            </a:fld>
            <a:endParaRPr lang="en-US"/>
          </a:p>
        </p:txBody>
      </p:sp>
    </p:spTree>
    <p:extLst>
      <p:ext uri="{BB962C8B-B14F-4D97-AF65-F5344CB8AC3E}">
        <p14:creationId xmlns:p14="http://schemas.microsoft.com/office/powerpoint/2010/main" val="333151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looked at how providers assess the risks and benefits of urine drug testing by analyzing the free-text responses. </a:t>
            </a:r>
          </a:p>
        </p:txBody>
      </p:sp>
      <p:sp>
        <p:nvSpPr>
          <p:cNvPr id="4" name="Slide Number Placeholder 3"/>
          <p:cNvSpPr>
            <a:spLocks noGrp="1"/>
          </p:cNvSpPr>
          <p:nvPr>
            <p:ph type="sldNum" sz="quarter" idx="5"/>
          </p:nvPr>
        </p:nvSpPr>
        <p:spPr/>
        <p:txBody>
          <a:bodyPr/>
          <a:lstStyle/>
          <a:p>
            <a:fld id="{4828DF6E-5E7F-49DE-A2C5-E100510C2427}" type="slidenum">
              <a:rPr lang="en-US" smtClean="0"/>
              <a:t>20</a:t>
            </a:fld>
            <a:endParaRPr lang="en-US"/>
          </a:p>
        </p:txBody>
      </p:sp>
    </p:spTree>
    <p:extLst>
      <p:ext uri="{BB962C8B-B14F-4D97-AF65-F5344CB8AC3E}">
        <p14:creationId xmlns:p14="http://schemas.microsoft.com/office/powerpoint/2010/main" val="243188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theme that emerged from the free-text responses was that providers find clinical value in the “objectivity” of urine drug test results, especially when compared to their patient’s self-report. (read quotes) Using UDT as objective patient data, providers feel comfortable modifying the patient’s treatment plan based on their UDT results.</a:t>
            </a:r>
          </a:p>
          <a:p>
            <a:endParaRPr lang="en-US" dirty="0"/>
          </a:p>
          <a:p>
            <a:r>
              <a:rPr lang="en-US" dirty="0"/>
              <a:t>Include analysis framework before quotes – how analyze </a:t>
            </a:r>
          </a:p>
          <a:p>
            <a:r>
              <a:rPr lang="en-US" dirty="0"/>
              <a:t>Set up how qual data was sought </a:t>
            </a:r>
          </a:p>
        </p:txBody>
      </p:sp>
      <p:sp>
        <p:nvSpPr>
          <p:cNvPr id="4" name="Slide Number Placeholder 3"/>
          <p:cNvSpPr>
            <a:spLocks noGrp="1"/>
          </p:cNvSpPr>
          <p:nvPr>
            <p:ph type="sldNum" sz="quarter" idx="5"/>
          </p:nvPr>
        </p:nvSpPr>
        <p:spPr/>
        <p:txBody>
          <a:bodyPr/>
          <a:lstStyle/>
          <a:p>
            <a:fld id="{04F12AA7-132B-914D-8372-1F151BD40D83}" type="slidenum">
              <a:rPr lang="en-US" smtClean="0"/>
              <a:t>21</a:t>
            </a:fld>
            <a:endParaRPr lang="en-US"/>
          </a:p>
        </p:txBody>
      </p:sp>
    </p:spTree>
    <p:extLst>
      <p:ext uri="{BB962C8B-B14F-4D97-AF65-F5344CB8AC3E}">
        <p14:creationId xmlns:p14="http://schemas.microsoft.com/office/powerpoint/2010/main" val="228634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theme from the short answer responses was that providers are aware that UDT can be viewed as punitive in nature by their patients. (read quotes)</a:t>
            </a:r>
          </a:p>
          <a:p>
            <a:r>
              <a:rPr lang="en-US" dirty="0"/>
              <a:t>Look for quote for theme “UDT done with punitive intent”– look for theme</a:t>
            </a:r>
          </a:p>
          <a:p>
            <a:r>
              <a:rPr lang="en-US" sz="1200" b="1" dirty="0"/>
              <a:t>Patients received punitive sanctions (e.g. jail time) in response to drug test done by parole/probation, but not when test done in the medical office.  </a:t>
            </a:r>
            <a:endParaRPr lang="en-US" dirty="0"/>
          </a:p>
        </p:txBody>
      </p:sp>
      <p:sp>
        <p:nvSpPr>
          <p:cNvPr id="4" name="Slide Number Placeholder 3"/>
          <p:cNvSpPr>
            <a:spLocks noGrp="1"/>
          </p:cNvSpPr>
          <p:nvPr>
            <p:ph type="sldNum" sz="quarter" idx="5"/>
          </p:nvPr>
        </p:nvSpPr>
        <p:spPr/>
        <p:txBody>
          <a:bodyPr/>
          <a:lstStyle/>
          <a:p>
            <a:fld id="{04F12AA7-132B-914D-8372-1F151BD40D83}" type="slidenum">
              <a:rPr lang="en-US" smtClean="0"/>
              <a:t>22</a:t>
            </a:fld>
            <a:endParaRPr lang="en-US"/>
          </a:p>
        </p:txBody>
      </p:sp>
    </p:spTree>
    <p:extLst>
      <p:ext uri="{BB962C8B-B14F-4D97-AF65-F5344CB8AC3E}">
        <p14:creationId xmlns:p14="http://schemas.microsoft.com/office/powerpoint/2010/main" val="374058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methodological limitations, talking specifically about the way that we had different ‘n’s’ for many of the questions – this was to facilitate participants finishing the survey </a:t>
            </a:r>
          </a:p>
        </p:txBody>
      </p:sp>
      <p:sp>
        <p:nvSpPr>
          <p:cNvPr id="4" name="Slide Number Placeholder 3"/>
          <p:cNvSpPr>
            <a:spLocks noGrp="1"/>
          </p:cNvSpPr>
          <p:nvPr>
            <p:ph type="sldNum" sz="quarter" idx="5"/>
          </p:nvPr>
        </p:nvSpPr>
        <p:spPr/>
        <p:txBody>
          <a:bodyPr/>
          <a:lstStyle/>
          <a:p>
            <a:fld id="{4828DF6E-5E7F-49DE-A2C5-E100510C2427}" type="slidenum">
              <a:rPr lang="en-US" smtClean="0"/>
              <a:t>23</a:t>
            </a:fld>
            <a:endParaRPr lang="en-US"/>
          </a:p>
        </p:txBody>
      </p:sp>
    </p:spTree>
    <p:extLst>
      <p:ext uri="{BB962C8B-B14F-4D97-AF65-F5344CB8AC3E}">
        <p14:creationId xmlns:p14="http://schemas.microsoft.com/office/powerpoint/2010/main" val="366329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trouble thinking of implications from the specific data we presented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Qualitative work on patient perspectives on drug testing is being conducted</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25</a:t>
            </a:fld>
            <a:endParaRPr lang="en-US"/>
          </a:p>
        </p:txBody>
      </p:sp>
    </p:spTree>
    <p:extLst>
      <p:ext uri="{BB962C8B-B14F-4D97-AF65-F5344CB8AC3E}">
        <p14:creationId xmlns:p14="http://schemas.microsoft.com/office/powerpoint/2010/main" val="167043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DGIM Substance Use Research Affinity Group</a:t>
            </a:r>
          </a:p>
        </p:txBody>
      </p:sp>
      <p:sp>
        <p:nvSpPr>
          <p:cNvPr id="4" name="Slide Number Placeholder 3"/>
          <p:cNvSpPr>
            <a:spLocks noGrp="1"/>
          </p:cNvSpPr>
          <p:nvPr>
            <p:ph type="sldNum" sz="quarter" idx="5"/>
          </p:nvPr>
        </p:nvSpPr>
        <p:spPr/>
        <p:txBody>
          <a:bodyPr/>
          <a:lstStyle/>
          <a:p>
            <a:fld id="{4828DF6E-5E7F-49DE-A2C5-E100510C2427}" type="slidenum">
              <a:rPr lang="en-US" smtClean="0"/>
              <a:t>26</a:t>
            </a:fld>
            <a:endParaRPr lang="en-US"/>
          </a:p>
        </p:txBody>
      </p:sp>
    </p:spTree>
    <p:extLst>
      <p:ext uri="{BB962C8B-B14F-4D97-AF65-F5344CB8AC3E}">
        <p14:creationId xmlns:p14="http://schemas.microsoft.com/office/powerpoint/2010/main" val="2983445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if we include this slide, we should change the title to say: Number of pregnant patients per clinician in a 12-month period … or % of clinicians with this many pregnant patients? I’m confused and don’t have access to Qualtrics. Either I’ll get back into Qualtrics, or we can scrap this slide =] </a:t>
            </a:r>
          </a:p>
        </p:txBody>
      </p:sp>
      <p:sp>
        <p:nvSpPr>
          <p:cNvPr id="4" name="Slide Number Placeholder 3"/>
          <p:cNvSpPr>
            <a:spLocks noGrp="1"/>
          </p:cNvSpPr>
          <p:nvPr>
            <p:ph type="sldNum" sz="quarter" idx="5"/>
          </p:nvPr>
        </p:nvSpPr>
        <p:spPr/>
        <p:txBody>
          <a:bodyPr/>
          <a:lstStyle/>
          <a:p>
            <a:fld id="{4828DF6E-5E7F-49DE-A2C5-E100510C2427}" type="slidenum">
              <a:rPr lang="en-US" smtClean="0"/>
              <a:t>29</a:t>
            </a:fld>
            <a:endParaRPr lang="en-US"/>
          </a:p>
        </p:txBody>
      </p:sp>
    </p:spTree>
    <p:extLst>
      <p:ext uri="{BB962C8B-B14F-4D97-AF65-F5344CB8AC3E}">
        <p14:creationId xmlns:p14="http://schemas.microsoft.com/office/powerpoint/2010/main" val="3966665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of instances of +non-prescribed opioids: plan did not change. </a:t>
            </a:r>
          </a:p>
          <a:p>
            <a:r>
              <a:rPr lang="en-US" dirty="0"/>
              <a:t>Not enough people are dispensing/prescribing naloxone. </a:t>
            </a:r>
          </a:p>
          <a:p>
            <a:r>
              <a:rPr lang="en-US" dirty="0"/>
              <a:t>Less than half are increasing buprenorphine dose. </a:t>
            </a:r>
          </a:p>
        </p:txBody>
      </p:sp>
      <p:sp>
        <p:nvSpPr>
          <p:cNvPr id="4" name="Slide Number Placeholder 3"/>
          <p:cNvSpPr>
            <a:spLocks noGrp="1"/>
          </p:cNvSpPr>
          <p:nvPr>
            <p:ph type="sldNum" sz="quarter" idx="5"/>
          </p:nvPr>
        </p:nvSpPr>
        <p:spPr/>
        <p:txBody>
          <a:bodyPr/>
          <a:lstStyle/>
          <a:p>
            <a:fld id="{04F12AA7-132B-914D-8372-1F151BD40D83}" type="slidenum">
              <a:rPr lang="en-US" smtClean="0"/>
              <a:t>30</a:t>
            </a:fld>
            <a:endParaRPr lang="en-US"/>
          </a:p>
        </p:txBody>
      </p:sp>
    </p:spTree>
    <p:extLst>
      <p:ext uri="{BB962C8B-B14F-4D97-AF65-F5344CB8AC3E}">
        <p14:creationId xmlns:p14="http://schemas.microsoft.com/office/powerpoint/2010/main" val="1461390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of our testing is only as good as the quality of response to testing. Considering the increases in stimulant-involved mortality, if we are detecting stimulants when testing but mostly not responding with risk reduction tools, what is the actual point of testing? </a:t>
            </a:r>
          </a:p>
        </p:txBody>
      </p:sp>
      <p:sp>
        <p:nvSpPr>
          <p:cNvPr id="4" name="Slide Number Placeholder 3"/>
          <p:cNvSpPr>
            <a:spLocks noGrp="1"/>
          </p:cNvSpPr>
          <p:nvPr>
            <p:ph type="sldNum" sz="quarter" idx="5"/>
          </p:nvPr>
        </p:nvSpPr>
        <p:spPr/>
        <p:txBody>
          <a:bodyPr/>
          <a:lstStyle/>
          <a:p>
            <a:fld id="{4828DF6E-5E7F-49DE-A2C5-E100510C2427}" type="slidenum">
              <a:rPr lang="en-US" smtClean="0"/>
              <a:t>31</a:t>
            </a:fld>
            <a:endParaRPr lang="en-US"/>
          </a:p>
        </p:txBody>
      </p:sp>
    </p:spTree>
    <p:extLst>
      <p:ext uri="{BB962C8B-B14F-4D97-AF65-F5344CB8AC3E}">
        <p14:creationId xmlns:p14="http://schemas.microsoft.com/office/powerpoint/2010/main" val="2746656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32</a:t>
            </a:fld>
            <a:endParaRPr lang="en-US"/>
          </a:p>
        </p:txBody>
      </p:sp>
    </p:spTree>
    <p:extLst>
      <p:ext uri="{BB962C8B-B14F-4D97-AF65-F5344CB8AC3E}">
        <p14:creationId xmlns:p14="http://schemas.microsoft.com/office/powerpoint/2010/main" val="233472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Urine drug testing is standard practice for providers in outpatient buprenorphine treatment. Though common practice, UDT has limited accuracy and precision. </a:t>
            </a:r>
          </a:p>
          <a:p>
            <a:r>
              <a:rPr lang="en-US" dirty="0"/>
              <a:t>For example, UDT can give false positives and negatives, and accuracy differs between qualitative, or immunoassay, testing and quantitative, or confirmatory, testing. Clinical use of UDT also varies widely among providers. </a:t>
            </a:r>
          </a:p>
          <a:p>
            <a:r>
              <a:rPr lang="en-US" dirty="0"/>
              <a:t>While providers usually require UDT for their patients, they rarely document speaking to them about its pros and cons.</a:t>
            </a:r>
          </a:p>
          <a:p>
            <a:endParaRPr lang="en-US" dirty="0"/>
          </a:p>
          <a:p>
            <a:endParaRPr lang="en-US" dirty="0"/>
          </a:p>
          <a:p>
            <a:r>
              <a:rPr lang="en-US" dirty="0"/>
              <a:t>Feels very general; when aims come, doesn’t feel like it fits. </a:t>
            </a:r>
          </a:p>
          <a:p>
            <a:r>
              <a:rPr lang="en-US" dirty="0"/>
              <a:t>More setting up </a:t>
            </a:r>
          </a:p>
          <a:p>
            <a:r>
              <a:rPr lang="en-US" dirty="0"/>
              <a:t>What is the gap in the research/practice </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3</a:t>
            </a:fld>
            <a:endParaRPr lang="en-US"/>
          </a:p>
        </p:txBody>
      </p:sp>
    </p:spTree>
    <p:extLst>
      <p:ext uri="{BB962C8B-B14F-4D97-AF65-F5344CB8AC3E}">
        <p14:creationId xmlns:p14="http://schemas.microsoft.com/office/powerpoint/2010/main" val="4005093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a:t>
            </a:r>
          </a:p>
        </p:txBody>
      </p:sp>
      <p:sp>
        <p:nvSpPr>
          <p:cNvPr id="4" name="Slide Number Placeholder 3"/>
          <p:cNvSpPr>
            <a:spLocks noGrp="1"/>
          </p:cNvSpPr>
          <p:nvPr>
            <p:ph type="sldNum" sz="quarter" idx="5"/>
          </p:nvPr>
        </p:nvSpPr>
        <p:spPr/>
        <p:txBody>
          <a:bodyPr/>
          <a:lstStyle/>
          <a:p>
            <a:fld id="{04F12AA7-132B-914D-8372-1F151BD40D83}" type="slidenum">
              <a:rPr lang="en-US" smtClean="0"/>
              <a:t>34</a:t>
            </a:fld>
            <a:endParaRPr lang="en-US"/>
          </a:p>
        </p:txBody>
      </p:sp>
    </p:spTree>
    <p:extLst>
      <p:ext uri="{BB962C8B-B14F-4D97-AF65-F5344CB8AC3E}">
        <p14:creationId xmlns:p14="http://schemas.microsoft.com/office/powerpoint/2010/main" val="799697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a:t>
            </a:r>
          </a:p>
        </p:txBody>
      </p:sp>
      <p:sp>
        <p:nvSpPr>
          <p:cNvPr id="4" name="Slide Number Placeholder 3"/>
          <p:cNvSpPr>
            <a:spLocks noGrp="1"/>
          </p:cNvSpPr>
          <p:nvPr>
            <p:ph type="sldNum" sz="quarter" idx="5"/>
          </p:nvPr>
        </p:nvSpPr>
        <p:spPr/>
        <p:txBody>
          <a:bodyPr/>
          <a:lstStyle/>
          <a:p>
            <a:fld id="{04F12AA7-132B-914D-8372-1F151BD40D83}" type="slidenum">
              <a:rPr lang="en-US" smtClean="0"/>
              <a:t>35</a:t>
            </a:fld>
            <a:endParaRPr lang="en-US"/>
          </a:p>
        </p:txBody>
      </p:sp>
    </p:spTree>
    <p:extLst>
      <p:ext uri="{BB962C8B-B14F-4D97-AF65-F5344CB8AC3E}">
        <p14:creationId xmlns:p14="http://schemas.microsoft.com/office/powerpoint/2010/main" val="384132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not have room for this slide. </a:t>
            </a:r>
          </a:p>
        </p:txBody>
      </p:sp>
      <p:sp>
        <p:nvSpPr>
          <p:cNvPr id="4" name="Slide Number Placeholder 3"/>
          <p:cNvSpPr>
            <a:spLocks noGrp="1"/>
          </p:cNvSpPr>
          <p:nvPr>
            <p:ph type="sldNum" sz="quarter" idx="5"/>
          </p:nvPr>
        </p:nvSpPr>
        <p:spPr/>
        <p:txBody>
          <a:bodyPr/>
          <a:lstStyle/>
          <a:p>
            <a:fld id="{04F12AA7-132B-914D-8372-1F151BD40D83}" type="slidenum">
              <a:rPr lang="en-US" smtClean="0"/>
              <a:t>36</a:t>
            </a:fld>
            <a:endParaRPr lang="en-US"/>
          </a:p>
        </p:txBody>
      </p:sp>
    </p:spTree>
    <p:extLst>
      <p:ext uri="{BB962C8B-B14F-4D97-AF65-F5344CB8AC3E}">
        <p14:creationId xmlns:p14="http://schemas.microsoft.com/office/powerpoint/2010/main" val="901412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12AA7-132B-914D-8372-1F151BD40D83}" type="slidenum">
              <a:rPr lang="en-US" smtClean="0"/>
              <a:t>37</a:t>
            </a:fld>
            <a:endParaRPr lang="en-US"/>
          </a:p>
        </p:txBody>
      </p:sp>
    </p:spTree>
    <p:extLst>
      <p:ext uri="{BB962C8B-B14F-4D97-AF65-F5344CB8AC3E}">
        <p14:creationId xmlns:p14="http://schemas.microsoft.com/office/powerpoint/2010/main" val="1784895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12AA7-132B-914D-8372-1F151BD40D83}" type="slidenum">
              <a:rPr lang="en-US" smtClean="0"/>
              <a:t>39</a:t>
            </a:fld>
            <a:endParaRPr lang="en-US"/>
          </a:p>
        </p:txBody>
      </p:sp>
    </p:spTree>
    <p:extLst>
      <p:ext uri="{BB962C8B-B14F-4D97-AF65-F5344CB8AC3E}">
        <p14:creationId xmlns:p14="http://schemas.microsoft.com/office/powerpoint/2010/main" val="1718225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X axis the % of respondents or # of respondents? </a:t>
            </a:r>
          </a:p>
        </p:txBody>
      </p:sp>
      <p:sp>
        <p:nvSpPr>
          <p:cNvPr id="4" name="Slide Number Placeholder 3"/>
          <p:cNvSpPr>
            <a:spLocks noGrp="1"/>
          </p:cNvSpPr>
          <p:nvPr>
            <p:ph type="sldNum" sz="quarter" idx="5"/>
          </p:nvPr>
        </p:nvSpPr>
        <p:spPr/>
        <p:txBody>
          <a:bodyPr/>
          <a:lstStyle/>
          <a:p>
            <a:fld id="{4828DF6E-5E7F-49DE-A2C5-E100510C2427}" type="slidenum">
              <a:rPr lang="en-US" smtClean="0"/>
              <a:t>40</a:t>
            </a:fld>
            <a:endParaRPr lang="en-US"/>
          </a:p>
        </p:txBody>
      </p:sp>
    </p:spTree>
    <p:extLst>
      <p:ext uri="{BB962C8B-B14F-4D97-AF65-F5344CB8AC3E}">
        <p14:creationId xmlns:p14="http://schemas.microsoft.com/office/powerpoint/2010/main" val="1407032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test negative for buprenorphine and therefore aren’t maintaining consistent opioid tolerance, we mostly just talk about their ‘goals’ and don’t give them naloxone or talk about the possibility of drug use and overdose. </a:t>
            </a:r>
            <a:r>
              <a:rPr lang="en-US" dirty="0" err="1"/>
              <a:t>Mmmmkay</a:t>
            </a:r>
            <a:r>
              <a:rPr lang="en-US" dirty="0"/>
              <a:t>. </a:t>
            </a:r>
          </a:p>
        </p:txBody>
      </p:sp>
      <p:sp>
        <p:nvSpPr>
          <p:cNvPr id="4" name="Slide Number Placeholder 3"/>
          <p:cNvSpPr>
            <a:spLocks noGrp="1"/>
          </p:cNvSpPr>
          <p:nvPr>
            <p:ph type="sldNum" sz="quarter" idx="5"/>
          </p:nvPr>
        </p:nvSpPr>
        <p:spPr/>
        <p:txBody>
          <a:bodyPr/>
          <a:lstStyle/>
          <a:p>
            <a:fld id="{4828DF6E-5E7F-49DE-A2C5-E100510C2427}" type="slidenum">
              <a:rPr lang="en-US" smtClean="0"/>
              <a:t>41</a:t>
            </a:fld>
            <a:endParaRPr lang="en-US"/>
          </a:p>
        </p:txBody>
      </p:sp>
    </p:spTree>
    <p:extLst>
      <p:ext uri="{BB962C8B-B14F-4D97-AF65-F5344CB8AC3E}">
        <p14:creationId xmlns:p14="http://schemas.microsoft.com/office/powerpoint/2010/main" val="304446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risk factors for what? </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42</a:t>
            </a:fld>
            <a:endParaRPr lang="en-US"/>
          </a:p>
        </p:txBody>
      </p:sp>
    </p:spTree>
    <p:extLst>
      <p:ext uri="{BB962C8B-B14F-4D97-AF65-F5344CB8AC3E}">
        <p14:creationId xmlns:p14="http://schemas.microsoft.com/office/powerpoint/2010/main" val="1670814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44</a:t>
            </a:fld>
            <a:endParaRPr lang="en-US"/>
          </a:p>
        </p:txBody>
      </p:sp>
    </p:spTree>
    <p:extLst>
      <p:ext uri="{BB962C8B-B14F-4D97-AF65-F5344CB8AC3E}">
        <p14:creationId xmlns:p14="http://schemas.microsoft.com/office/powerpoint/2010/main" val="922570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probably don’t need this here, but just LOOK AT HOW THE COLORS CAME OUT</a:t>
            </a:r>
          </a:p>
        </p:txBody>
      </p:sp>
      <p:sp>
        <p:nvSpPr>
          <p:cNvPr id="4" name="Slide Number Placeholder 3"/>
          <p:cNvSpPr>
            <a:spLocks noGrp="1"/>
          </p:cNvSpPr>
          <p:nvPr>
            <p:ph type="sldNum" sz="quarter" idx="5"/>
          </p:nvPr>
        </p:nvSpPr>
        <p:spPr/>
        <p:txBody>
          <a:bodyPr/>
          <a:lstStyle/>
          <a:p>
            <a:fld id="{04F12AA7-132B-914D-8372-1F151BD40D83}" type="slidenum">
              <a:rPr lang="en-US" smtClean="0"/>
              <a:t>45</a:t>
            </a:fld>
            <a:endParaRPr lang="en-US"/>
          </a:p>
        </p:txBody>
      </p:sp>
    </p:spTree>
    <p:extLst>
      <p:ext uri="{BB962C8B-B14F-4D97-AF65-F5344CB8AC3E}">
        <p14:creationId xmlns:p14="http://schemas.microsoft.com/office/powerpoint/2010/main" val="308311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Urine drug testing can be a useful tool for providers to confirm a patient’s adherence to </a:t>
            </a:r>
            <a:r>
              <a:rPr lang="en-US" dirty="0" err="1"/>
              <a:t>bupe</a:t>
            </a:r>
            <a:r>
              <a:rPr lang="en-US" dirty="0"/>
              <a:t>, detect possible diversion, and monitor a patient’s non-prescribed substance use. However, urine drug testing can also pose significant risks to patients.  These include patients feeling stigmatized and not returning to follow-up care and providers discontinuing buprenorphine treatment based on UDT results. Possible legal harms of UDT include parole violations, which increase risk of re-incarceration, or reports to child protective services, which can lead to family separation and loss of support. </a:t>
            </a:r>
          </a:p>
          <a:p>
            <a:endParaRPr lang="en-US" dirty="0"/>
          </a:p>
          <a:p>
            <a:endParaRPr lang="en-US" dirty="0"/>
          </a:p>
          <a:p>
            <a:r>
              <a:rPr lang="en-US" dirty="0"/>
              <a:t>UDT has limited accuracy and precision that is largely dependent on, which can result in false-positives and negatives. [Talk about quant/qual testing]</a:t>
            </a:r>
          </a:p>
          <a:p>
            <a:r>
              <a:rPr lang="en-US" dirty="0"/>
              <a:t>Guidelines for informed consent and mitigation of legal harms are largely absent from published clinical guidance for UDT implementation in OUD treatment.</a:t>
            </a:r>
          </a:p>
          <a:p>
            <a:r>
              <a:rPr lang="en-US" sz="1200" dirty="0"/>
              <a:t>(false-positives/-negatives, difference between qualitative and quantitative testing) </a:t>
            </a:r>
            <a:endParaRPr lang="en-US" dirty="0"/>
          </a:p>
          <a:p>
            <a:r>
              <a:rPr lang="en-US" dirty="0"/>
              <a:t>Too much background? </a:t>
            </a:r>
          </a:p>
          <a:p>
            <a:r>
              <a:rPr lang="en-US" dirty="0"/>
              <a:t>Added the first 4ish points. </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4</a:t>
            </a:fld>
            <a:endParaRPr lang="en-US"/>
          </a:p>
        </p:txBody>
      </p:sp>
    </p:spTree>
    <p:extLst>
      <p:ext uri="{BB962C8B-B14F-4D97-AF65-F5344CB8AC3E}">
        <p14:creationId xmlns:p14="http://schemas.microsoft.com/office/powerpoint/2010/main" val="57415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 charts or graphics, not so much tables, viewer focus on </a:t>
            </a:r>
            <a:r>
              <a:rPr lang="en-US" dirty="0" err="1"/>
              <a:t>spoen</a:t>
            </a:r>
            <a:r>
              <a:rPr lang="en-US" dirty="0"/>
              <a:t> information – not digest table </a:t>
            </a:r>
          </a:p>
          <a:p>
            <a:r>
              <a:rPr lang="en-US" dirty="0"/>
              <a:t>QR code. </a:t>
            </a:r>
          </a:p>
          <a:p>
            <a:r>
              <a:rPr lang="en-US" dirty="0"/>
              <a:t>Don’t mention </a:t>
            </a:r>
            <a:r>
              <a:rPr lang="en-US" dirty="0" err="1"/>
              <a:t>ediotorializing</a:t>
            </a:r>
            <a:r>
              <a:rPr lang="en-US" dirty="0"/>
              <a:t>, implications in the results section </a:t>
            </a:r>
          </a:p>
          <a:p>
            <a:r>
              <a:rPr lang="en-US" dirty="0"/>
              <a:t>Preface with setting up questions – “how do providers respond to UDS results?”</a:t>
            </a:r>
          </a:p>
          <a:p>
            <a:r>
              <a:rPr lang="en-US" dirty="0"/>
              <a:t>Point of each slide </a:t>
            </a:r>
          </a:p>
        </p:txBody>
      </p:sp>
      <p:sp>
        <p:nvSpPr>
          <p:cNvPr id="4" name="Slide Number Placeholder 3"/>
          <p:cNvSpPr>
            <a:spLocks noGrp="1"/>
          </p:cNvSpPr>
          <p:nvPr>
            <p:ph type="sldNum" sz="quarter" idx="5"/>
          </p:nvPr>
        </p:nvSpPr>
        <p:spPr/>
        <p:txBody>
          <a:bodyPr/>
          <a:lstStyle/>
          <a:p>
            <a:fld id="{4828DF6E-5E7F-49DE-A2C5-E100510C2427}" type="slidenum">
              <a:rPr lang="en-US" smtClean="0"/>
              <a:t>48</a:t>
            </a:fld>
            <a:endParaRPr lang="en-US"/>
          </a:p>
        </p:txBody>
      </p:sp>
    </p:spTree>
    <p:extLst>
      <p:ext uri="{BB962C8B-B14F-4D97-AF65-F5344CB8AC3E}">
        <p14:creationId xmlns:p14="http://schemas.microsoft.com/office/powerpoint/2010/main" val="3118029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EVERYTHING REALLY OBVIOUS </a:t>
            </a:r>
          </a:p>
          <a:p>
            <a:r>
              <a:rPr lang="en-US" dirty="0"/>
              <a:t>MAKE CONCLUSIONS REALLY OBVIOUS. </a:t>
            </a:r>
          </a:p>
        </p:txBody>
      </p:sp>
      <p:sp>
        <p:nvSpPr>
          <p:cNvPr id="4" name="Slide Number Placeholder 3"/>
          <p:cNvSpPr>
            <a:spLocks noGrp="1"/>
          </p:cNvSpPr>
          <p:nvPr>
            <p:ph type="sldNum" sz="quarter" idx="5"/>
          </p:nvPr>
        </p:nvSpPr>
        <p:spPr/>
        <p:txBody>
          <a:bodyPr/>
          <a:lstStyle/>
          <a:p>
            <a:fld id="{4828DF6E-5E7F-49DE-A2C5-E100510C2427}" type="slidenum">
              <a:rPr lang="en-US" smtClean="0"/>
              <a:t>51</a:t>
            </a:fld>
            <a:endParaRPr lang="en-US"/>
          </a:p>
        </p:txBody>
      </p:sp>
    </p:spTree>
    <p:extLst>
      <p:ext uri="{BB962C8B-B14F-4D97-AF65-F5344CB8AC3E}">
        <p14:creationId xmlns:p14="http://schemas.microsoft.com/office/powerpoint/2010/main" val="2928337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vulnerability to urine drug testing – frontload??? </a:t>
            </a:r>
          </a:p>
          <a:p>
            <a:r>
              <a:rPr lang="en-US" dirty="0"/>
              <a:t>Set up finding</a:t>
            </a:r>
            <a:r>
              <a:rPr lang="en-US" dirty="0">
                <a:sym typeface="Wingdings" panose="05000000000000000000" pitchFamily="2" charset="2"/>
              </a:rPr>
              <a:t> conclusion (overstatements) </a:t>
            </a:r>
            <a:endParaRPr lang="en-US" dirty="0"/>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52</a:t>
            </a:fld>
            <a:endParaRPr lang="en-US"/>
          </a:p>
        </p:txBody>
      </p:sp>
    </p:spTree>
    <p:extLst>
      <p:ext uri="{BB962C8B-B14F-4D97-AF65-F5344CB8AC3E}">
        <p14:creationId xmlns:p14="http://schemas.microsoft.com/office/powerpoint/2010/main" val="2424014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F12AA7-132B-914D-8372-1F151BD40D83}" type="slidenum">
              <a:rPr lang="en-US" smtClean="0"/>
              <a:t>53</a:t>
            </a:fld>
            <a:endParaRPr lang="en-US"/>
          </a:p>
        </p:txBody>
      </p:sp>
    </p:spTree>
    <p:extLst>
      <p:ext uri="{BB962C8B-B14F-4D97-AF65-F5344CB8AC3E}">
        <p14:creationId xmlns:p14="http://schemas.microsoft.com/office/powerpoint/2010/main" val="3258819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54</a:t>
            </a:fld>
            <a:endParaRPr lang="en-US"/>
          </a:p>
        </p:txBody>
      </p:sp>
    </p:spTree>
    <p:extLst>
      <p:ext uri="{BB962C8B-B14F-4D97-AF65-F5344CB8AC3E}">
        <p14:creationId xmlns:p14="http://schemas.microsoft.com/office/powerpoint/2010/main" val="127835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sample has an average age of 49 years and was half cisgender women, mostly white, and mostly physicians. However, physician assistants, nurse practitioners, registered nurses, social workers, and pharmacists were also included in our sample.</a:t>
            </a:r>
          </a:p>
          <a:p>
            <a:endParaRPr lang="en-US" dirty="0"/>
          </a:p>
          <a:p>
            <a:r>
              <a:rPr lang="en-US" dirty="0"/>
              <a:t>Sample characteristic</a:t>
            </a:r>
            <a:r>
              <a:rPr lang="en-US" dirty="0">
                <a:sym typeface="Wingdings" panose="05000000000000000000" pitchFamily="2" charset="2"/>
              </a:rPr>
              <a:t> </a:t>
            </a:r>
            <a:r>
              <a:rPr lang="en-US" dirty="0" err="1">
                <a:sym typeface="Wingdings" panose="05000000000000000000" pitchFamily="2" charset="2"/>
              </a:rPr>
              <a:t>subcatergory</a:t>
            </a:r>
            <a:r>
              <a:rPr lang="en-US" dirty="0">
                <a:sym typeface="Wingdings" panose="05000000000000000000" pitchFamily="2" charset="2"/>
              </a:rPr>
              <a:t> value</a:t>
            </a:r>
            <a:endParaRPr lang="en-US" dirty="0"/>
          </a:p>
          <a:p>
            <a:endParaRPr lang="en-US" dirty="0"/>
          </a:p>
          <a:p>
            <a:r>
              <a:rPr lang="en-US" dirty="0"/>
              <a:t>Would spend minimal time on this slide. Can highlight one brief point per chart row. Half cis women, mostly white, mostly physicians but PA, NP, RN, SW, and Pharm included.</a:t>
            </a:r>
          </a:p>
        </p:txBody>
      </p:sp>
      <p:sp>
        <p:nvSpPr>
          <p:cNvPr id="4" name="Slide Number Placeholder 3"/>
          <p:cNvSpPr>
            <a:spLocks noGrp="1"/>
          </p:cNvSpPr>
          <p:nvPr>
            <p:ph type="sldNum" sz="quarter" idx="5"/>
          </p:nvPr>
        </p:nvSpPr>
        <p:spPr/>
        <p:txBody>
          <a:bodyPr/>
          <a:lstStyle/>
          <a:p>
            <a:fld id="{4828DF6E-5E7F-49DE-A2C5-E100510C2427}" type="slidenum">
              <a:rPr lang="en-US" smtClean="0"/>
              <a:t>55</a:t>
            </a:fld>
            <a:endParaRPr lang="en-US"/>
          </a:p>
        </p:txBody>
      </p:sp>
    </p:spTree>
    <p:extLst>
      <p:ext uri="{BB962C8B-B14F-4D97-AF65-F5344CB8AC3E}">
        <p14:creationId xmlns:p14="http://schemas.microsoft.com/office/powerpoint/2010/main" val="4030820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assessing the clinical practices and protocols that providers received on drug testing, we found that most respondents were expected to do drug testing, but less than half of respondents have clinical protocol for consenting patients for drug testing. </a:t>
            </a:r>
          </a:p>
          <a:p>
            <a:r>
              <a:rPr lang="en-US" dirty="0"/>
              <a:t>Less than one-fourth of respondents received any guidance on disclosing drug test results to non-medical agencies.</a:t>
            </a:r>
          </a:p>
          <a:p>
            <a:endParaRPr lang="en-US" dirty="0"/>
          </a:p>
          <a:p>
            <a:r>
              <a:rPr lang="en-US" dirty="0"/>
              <a:t>Main points: most clinicians expected to do some UDT, but less than half have any clinical protocol for consenting. </a:t>
            </a:r>
          </a:p>
          <a:p>
            <a:r>
              <a:rPr lang="en-US" dirty="0"/>
              <a:t>I’d skip the </a:t>
            </a:r>
            <a:r>
              <a:rPr lang="en-US" dirty="0" err="1"/>
              <a:t>tx</a:t>
            </a:r>
            <a:r>
              <a:rPr lang="en-US" dirty="0"/>
              <a:t> agreement stuff I think. </a:t>
            </a:r>
          </a:p>
          <a:p>
            <a:r>
              <a:rPr lang="en-US" dirty="0"/>
              <a:t>Less than ¼ - guidance – disclosing results to non-medical agencies (one of the main areas of risk) </a:t>
            </a:r>
          </a:p>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56</a:t>
            </a:fld>
            <a:endParaRPr lang="en-US"/>
          </a:p>
        </p:txBody>
      </p:sp>
    </p:spTree>
    <p:extLst>
      <p:ext uri="{BB962C8B-B14F-4D97-AF65-F5344CB8AC3E}">
        <p14:creationId xmlns:p14="http://schemas.microsoft.com/office/powerpoint/2010/main" val="19977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sought to assess UDT practices in buprenorphine providers across New York State, especially how providers apply UDT to their treatment practice and clinical decision-making. </a:t>
            </a:r>
          </a:p>
          <a:p>
            <a:r>
              <a:rPr lang="en-US" dirty="0"/>
              <a:t>Our research also examines provider perceptions of UDT risks and benefits for their specific cohort of patients. </a:t>
            </a:r>
          </a:p>
        </p:txBody>
      </p:sp>
      <p:sp>
        <p:nvSpPr>
          <p:cNvPr id="4" name="Slide Number Placeholder 3"/>
          <p:cNvSpPr>
            <a:spLocks noGrp="1"/>
          </p:cNvSpPr>
          <p:nvPr>
            <p:ph type="sldNum" sz="quarter" idx="5"/>
          </p:nvPr>
        </p:nvSpPr>
        <p:spPr/>
        <p:txBody>
          <a:bodyPr/>
          <a:lstStyle/>
          <a:p>
            <a:fld id="{4828DF6E-5E7F-49DE-A2C5-E100510C2427}" type="slidenum">
              <a:rPr lang="en-US" smtClean="0"/>
              <a:t>5</a:t>
            </a:fld>
            <a:endParaRPr lang="en-US"/>
          </a:p>
        </p:txBody>
      </p:sp>
    </p:spTree>
    <p:extLst>
      <p:ext uri="{BB962C8B-B14F-4D97-AF65-F5344CB8AC3E}">
        <p14:creationId xmlns:p14="http://schemas.microsoft.com/office/powerpoint/2010/main" val="241053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a:t>
            </a:r>
          </a:p>
          <a:p>
            <a:r>
              <a:rPr lang="en-US" dirty="0"/>
              <a:t>Methods: Measures</a:t>
            </a:r>
          </a:p>
          <a:p>
            <a:endParaRPr lang="en-US" dirty="0"/>
          </a:p>
          <a:p>
            <a:r>
              <a:rPr lang="en-US" dirty="0"/>
              <a:t>We sent out an online survey to New York-based buprenorphine treatment providers. We disseminated the provider survey to institutional and professional listservs that include </a:t>
            </a:r>
            <a:r>
              <a:rPr lang="en-US" dirty="0" err="1"/>
              <a:t>bupe</a:t>
            </a:r>
            <a:r>
              <a:rPr lang="en-US" dirty="0"/>
              <a:t> clinicians. The only eligibility criteria was that the provider be involved with the delivery of </a:t>
            </a:r>
            <a:r>
              <a:rPr lang="en-US" dirty="0" err="1"/>
              <a:t>bupe</a:t>
            </a:r>
            <a:r>
              <a:rPr lang="en-US" dirty="0"/>
              <a:t> care for people with OUD, so we received responses from prescribers as well as non-prescribing providers. </a:t>
            </a:r>
          </a:p>
          <a:p>
            <a:endParaRPr lang="en-US" dirty="0"/>
          </a:p>
          <a:p>
            <a:endParaRPr lang="en-US" dirty="0"/>
          </a:p>
          <a:p>
            <a:r>
              <a:rPr lang="en-US" dirty="0"/>
              <a:t>Try to be brief here as well. NY-based </a:t>
            </a:r>
            <a:r>
              <a:rPr lang="en-US" dirty="0" err="1"/>
              <a:t>bupe</a:t>
            </a:r>
            <a:r>
              <a:rPr lang="en-US" dirty="0"/>
              <a:t> clinicians. Survey included quant and free-text elements. Disseminated to institutional and professional listservs that include </a:t>
            </a:r>
            <a:r>
              <a:rPr lang="en-US" dirty="0" err="1"/>
              <a:t>bupe</a:t>
            </a:r>
            <a:r>
              <a:rPr lang="en-US" dirty="0"/>
              <a:t> clinicians. </a:t>
            </a:r>
          </a:p>
        </p:txBody>
      </p:sp>
      <p:sp>
        <p:nvSpPr>
          <p:cNvPr id="4" name="Slide Number Placeholder 3"/>
          <p:cNvSpPr>
            <a:spLocks noGrp="1"/>
          </p:cNvSpPr>
          <p:nvPr>
            <p:ph type="sldNum" sz="quarter" idx="5"/>
          </p:nvPr>
        </p:nvSpPr>
        <p:spPr/>
        <p:txBody>
          <a:bodyPr/>
          <a:lstStyle/>
          <a:p>
            <a:fld id="{4828DF6E-5E7F-49DE-A2C5-E100510C2427}" type="slidenum">
              <a:rPr lang="en-US" smtClean="0"/>
              <a:t>6</a:t>
            </a:fld>
            <a:endParaRPr lang="en-US"/>
          </a:p>
        </p:txBody>
      </p:sp>
    </p:spTree>
    <p:extLst>
      <p:ext uri="{BB962C8B-B14F-4D97-AF65-F5344CB8AC3E}">
        <p14:creationId xmlns:p14="http://schemas.microsoft.com/office/powerpoint/2010/main" val="194789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8DF6E-5E7F-49DE-A2C5-E100510C2427}" type="slidenum">
              <a:rPr lang="en-US" smtClean="0"/>
              <a:t>7</a:t>
            </a:fld>
            <a:endParaRPr lang="en-US"/>
          </a:p>
        </p:txBody>
      </p:sp>
    </p:spTree>
    <p:extLst>
      <p:ext uri="{BB962C8B-B14F-4D97-AF65-F5344CB8AC3E}">
        <p14:creationId xmlns:p14="http://schemas.microsoft.com/office/powerpoint/2010/main" val="146148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Analyses</a:t>
            </a:r>
          </a:p>
          <a:p>
            <a:r>
              <a:rPr lang="en-US" dirty="0"/>
              <a:t>Put in text form, bullet form </a:t>
            </a:r>
          </a:p>
          <a:p>
            <a:endParaRPr lang="en-US" dirty="0"/>
          </a:p>
          <a:p>
            <a:endParaRPr lang="en-US" dirty="0"/>
          </a:p>
          <a:p>
            <a:r>
              <a:rPr lang="en-US" dirty="0"/>
              <a:t>We analyzed the free-text responses using rapid qualitative analysis. We broadly organized ideas into several domains, which were based on the short-answer questions.</a:t>
            </a:r>
          </a:p>
          <a:p>
            <a:endParaRPr lang="en-US" dirty="0"/>
          </a:p>
          <a:p>
            <a:r>
              <a:rPr lang="en-US" dirty="0"/>
              <a:t> Example domains include how UDT helps clinicians provide clinical care, how providers think patients have benefitted from UDT, and provider experiences of patient negative outcomes related to UDT. </a:t>
            </a:r>
          </a:p>
          <a:p>
            <a:endParaRPr lang="en-US" dirty="0"/>
          </a:p>
          <a:p>
            <a:r>
              <a:rPr lang="en-US" dirty="0"/>
              <a:t>We organized each domain into positive, neutral, and negative subdomains that measured provider attitude towards UDT and will be presenting representative quotes from the analysis.</a:t>
            </a:r>
          </a:p>
        </p:txBody>
      </p:sp>
      <p:sp>
        <p:nvSpPr>
          <p:cNvPr id="4" name="Slide Number Placeholder 3"/>
          <p:cNvSpPr>
            <a:spLocks noGrp="1"/>
          </p:cNvSpPr>
          <p:nvPr>
            <p:ph type="sldNum" sz="quarter" idx="5"/>
          </p:nvPr>
        </p:nvSpPr>
        <p:spPr/>
        <p:txBody>
          <a:bodyPr/>
          <a:lstStyle/>
          <a:p>
            <a:fld id="{4828DF6E-5E7F-49DE-A2C5-E100510C2427}" type="slidenum">
              <a:rPr lang="en-US" smtClean="0"/>
              <a:t>8</a:t>
            </a:fld>
            <a:endParaRPr lang="en-US"/>
          </a:p>
        </p:txBody>
      </p:sp>
    </p:spTree>
    <p:extLst>
      <p:ext uri="{BB962C8B-B14F-4D97-AF65-F5344CB8AC3E}">
        <p14:creationId xmlns:p14="http://schemas.microsoft.com/office/powerpoint/2010/main" val="362538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into the results from the survey.</a:t>
            </a:r>
          </a:p>
        </p:txBody>
      </p:sp>
      <p:sp>
        <p:nvSpPr>
          <p:cNvPr id="4" name="Slide Number Placeholder 3"/>
          <p:cNvSpPr>
            <a:spLocks noGrp="1"/>
          </p:cNvSpPr>
          <p:nvPr>
            <p:ph type="sldNum" sz="quarter" idx="5"/>
          </p:nvPr>
        </p:nvSpPr>
        <p:spPr/>
        <p:txBody>
          <a:bodyPr/>
          <a:lstStyle/>
          <a:p>
            <a:fld id="{4828DF6E-5E7F-49DE-A2C5-E100510C2427}" type="slidenum">
              <a:rPr lang="en-US" smtClean="0"/>
              <a:t>9</a:t>
            </a:fld>
            <a:endParaRPr lang="en-US"/>
          </a:p>
        </p:txBody>
      </p:sp>
    </p:spTree>
    <p:extLst>
      <p:ext uri="{BB962C8B-B14F-4D97-AF65-F5344CB8AC3E}">
        <p14:creationId xmlns:p14="http://schemas.microsoft.com/office/powerpoint/2010/main" val="3350109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Title Slide" type="title">
  <p:cSld name="2_Title Slide">
    <p:spTree>
      <p:nvGrpSpPr>
        <p:cNvPr id="1" name="Shape 14"/>
        <p:cNvGrpSpPr/>
        <p:nvPr/>
      </p:nvGrpSpPr>
      <p:grpSpPr>
        <a:xfrm>
          <a:off x="0" y="0"/>
          <a:ext cx="0" cy="0"/>
          <a:chOff x="0" y="0"/>
          <a:chExt cx="0" cy="0"/>
        </a:xfrm>
      </p:grpSpPr>
      <p:sp>
        <p:nvSpPr>
          <p:cNvPr id="15" name="Google Shape;15;p2"/>
          <p:cNvSpPr/>
          <p:nvPr/>
        </p:nvSpPr>
        <p:spPr>
          <a:xfrm>
            <a:off x="-27519" y="4719537"/>
            <a:ext cx="3380317" cy="2143227"/>
          </a:xfrm>
          <a:custGeom>
            <a:avLst/>
            <a:gdLst/>
            <a:ahLst/>
            <a:cxnLst/>
            <a:rect l="l" t="t" r="r" b="b"/>
            <a:pathLst>
              <a:path w="21600" h="21193" extrusionOk="0">
                <a:moveTo>
                  <a:pt x="0" y="5102"/>
                </a:moveTo>
                <a:lnTo>
                  <a:pt x="18584" y="305"/>
                </a:lnTo>
                <a:cubicBezTo>
                  <a:pt x="21223" y="-407"/>
                  <a:pt x="21600" y="154"/>
                  <a:pt x="21600" y="1723"/>
                </a:cubicBezTo>
                <a:cubicBezTo>
                  <a:pt x="21600" y="3293"/>
                  <a:pt x="21600" y="14530"/>
                  <a:pt x="21600" y="21193"/>
                </a:cubicBezTo>
                <a:lnTo>
                  <a:pt x="41" y="21193"/>
                </a:lnTo>
                <a:cubicBezTo>
                  <a:pt x="27" y="15829"/>
                  <a:pt x="14" y="10466"/>
                  <a:pt x="0" y="5102"/>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6" name="Google Shape;16;p2"/>
          <p:cNvSpPr/>
          <p:nvPr/>
        </p:nvSpPr>
        <p:spPr>
          <a:xfrm>
            <a:off x="-19157" y="1773239"/>
            <a:ext cx="3367724" cy="3362325"/>
          </a:xfrm>
          <a:custGeom>
            <a:avLst/>
            <a:gdLst/>
            <a:ahLst/>
            <a:cxnLst/>
            <a:rect l="l" t="t" r="r" b="b"/>
            <a:pathLst>
              <a:path w="21587" h="21600" extrusionOk="0">
                <a:moveTo>
                  <a:pt x="5" y="6528"/>
                </a:moveTo>
                <a:cubicBezTo>
                  <a:pt x="5" y="6107"/>
                  <a:pt x="106" y="653"/>
                  <a:pt x="123" y="0"/>
                </a:cubicBezTo>
                <a:lnTo>
                  <a:pt x="20573" y="3563"/>
                </a:lnTo>
                <a:cubicBezTo>
                  <a:pt x="21459" y="3726"/>
                  <a:pt x="21587" y="3986"/>
                  <a:pt x="21587" y="4406"/>
                </a:cubicBezTo>
                <a:lnTo>
                  <a:pt x="21587" y="17248"/>
                </a:lnTo>
                <a:cubicBezTo>
                  <a:pt x="21587" y="17669"/>
                  <a:pt x="21432" y="18017"/>
                  <a:pt x="20573" y="18200"/>
                </a:cubicBezTo>
                <a:lnTo>
                  <a:pt x="68" y="21600"/>
                </a:lnTo>
                <a:cubicBezTo>
                  <a:pt x="24" y="20009"/>
                  <a:pt x="5" y="15547"/>
                  <a:pt x="5" y="15127"/>
                </a:cubicBezTo>
                <a:cubicBezTo>
                  <a:pt x="-13" y="11227"/>
                  <a:pt x="23" y="10754"/>
                  <a:pt x="5" y="6528"/>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 name="Google Shape;17;p2"/>
          <p:cNvSpPr/>
          <p:nvPr/>
        </p:nvSpPr>
        <p:spPr>
          <a:xfrm rot="10800000" flipH="1">
            <a:off x="-95297" y="-20638"/>
            <a:ext cx="3455300" cy="2248921"/>
          </a:xfrm>
          <a:custGeom>
            <a:avLst/>
            <a:gdLst/>
            <a:ahLst/>
            <a:cxnLst/>
            <a:rect l="l" t="t" r="r" b="b"/>
            <a:pathLst>
              <a:path w="21526" h="21368" extrusionOk="0">
                <a:moveTo>
                  <a:pt x="286" y="5353"/>
                </a:moveTo>
                <a:lnTo>
                  <a:pt x="19980" y="90"/>
                </a:lnTo>
                <a:cubicBezTo>
                  <a:pt x="21357" y="-232"/>
                  <a:pt x="21474" y="267"/>
                  <a:pt x="21478" y="2258"/>
                </a:cubicBezTo>
                <a:cubicBezTo>
                  <a:pt x="21587" y="6461"/>
                  <a:pt x="21478" y="14966"/>
                  <a:pt x="21478" y="21368"/>
                </a:cubicBezTo>
                <a:lnTo>
                  <a:pt x="0" y="21157"/>
                </a:lnTo>
                <a:cubicBezTo>
                  <a:pt x="-13" y="16003"/>
                  <a:pt x="299" y="10507"/>
                  <a:pt x="286" y="5353"/>
                </a:cubicBezTo>
                <a:close/>
              </a:path>
            </a:pathLst>
          </a:custGeom>
          <a:solidFill>
            <a:srgbClr val="5797A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18" name="Google Shape;18;p2" descr="Picture 14"/>
          <p:cNvPicPr preferRelativeResize="0"/>
          <p:nvPr/>
        </p:nvPicPr>
        <p:blipFill rotWithShape="1">
          <a:blip r:embed="rId2">
            <a:alphaModFix/>
          </a:blip>
          <a:srcRect/>
          <a:stretch/>
        </p:blipFill>
        <p:spPr>
          <a:xfrm>
            <a:off x="4165600" y="771526"/>
            <a:ext cx="3149600" cy="588963"/>
          </a:xfrm>
          <a:prstGeom prst="rect">
            <a:avLst/>
          </a:prstGeom>
          <a:noFill/>
          <a:ln>
            <a:noFill/>
          </a:ln>
        </p:spPr>
      </p:pic>
      <p:pic>
        <p:nvPicPr>
          <p:cNvPr id="19" name="Google Shape;19;p2" descr="Picture 15"/>
          <p:cNvPicPr preferRelativeResize="0"/>
          <p:nvPr/>
        </p:nvPicPr>
        <p:blipFill rotWithShape="1">
          <a:blip r:embed="rId3">
            <a:alphaModFix/>
          </a:blip>
          <a:srcRect/>
          <a:stretch/>
        </p:blipFill>
        <p:spPr>
          <a:xfrm>
            <a:off x="7723716" y="735012"/>
            <a:ext cx="2637368" cy="663576"/>
          </a:xfrm>
          <a:prstGeom prst="rect">
            <a:avLst/>
          </a:prstGeom>
          <a:noFill/>
          <a:ln>
            <a:noFill/>
          </a:ln>
        </p:spPr>
      </p:pic>
      <p:sp>
        <p:nvSpPr>
          <p:cNvPr id="20" name="Google Shape;20;p2"/>
          <p:cNvSpPr txBox="1">
            <a:spLocks noGrp="1"/>
          </p:cNvSpPr>
          <p:nvPr>
            <p:ph type="title"/>
          </p:nvPr>
        </p:nvSpPr>
        <p:spPr>
          <a:xfrm>
            <a:off x="4154106" y="2251924"/>
            <a:ext cx="7123495" cy="1470026"/>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21" name="Google Shape;21;p2"/>
          <p:cNvSpPr txBox="1">
            <a:spLocks noGrp="1"/>
          </p:cNvSpPr>
          <p:nvPr>
            <p:ph type="body" idx="1"/>
          </p:nvPr>
        </p:nvSpPr>
        <p:spPr>
          <a:xfrm>
            <a:off x="4154106" y="4025799"/>
            <a:ext cx="6209095" cy="187562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400"/>
              </a:spcBef>
              <a:spcAft>
                <a:spcPts val="0"/>
              </a:spcAft>
              <a:buClr>
                <a:schemeClr val="accent1"/>
              </a:buClr>
              <a:buSzPts val="2000"/>
              <a:buFont typeface="Arial"/>
              <a:buNone/>
              <a:defRPr sz="2000" b="1">
                <a:solidFill>
                  <a:schemeClr val="accent1"/>
                </a:solidFill>
              </a:defRPr>
            </a:lvl1pPr>
            <a:lvl2pPr marL="914400" lvl="1" indent="-228600" algn="l">
              <a:lnSpc>
                <a:spcPct val="100000"/>
              </a:lnSpc>
              <a:spcBef>
                <a:spcPts val="400"/>
              </a:spcBef>
              <a:spcAft>
                <a:spcPts val="0"/>
              </a:spcAft>
              <a:buClr>
                <a:schemeClr val="accent1"/>
              </a:buClr>
              <a:buSzPts val="2000"/>
              <a:buFont typeface="Arial"/>
              <a:buNone/>
              <a:defRPr sz="2000" b="1">
                <a:solidFill>
                  <a:schemeClr val="accent1"/>
                </a:solidFill>
              </a:defRPr>
            </a:lvl2pPr>
            <a:lvl3pPr marL="1371600" lvl="2" indent="-228600" algn="l">
              <a:lnSpc>
                <a:spcPct val="100000"/>
              </a:lnSpc>
              <a:spcBef>
                <a:spcPts val="400"/>
              </a:spcBef>
              <a:spcAft>
                <a:spcPts val="0"/>
              </a:spcAft>
              <a:buClr>
                <a:schemeClr val="accent1"/>
              </a:buClr>
              <a:buSzPts val="2000"/>
              <a:buFont typeface="Arial"/>
              <a:buNone/>
              <a:defRPr sz="2000" b="1">
                <a:solidFill>
                  <a:schemeClr val="accent1"/>
                </a:solidFill>
              </a:defRPr>
            </a:lvl3pPr>
            <a:lvl4pPr marL="1828800" lvl="3" indent="-228600" algn="l">
              <a:lnSpc>
                <a:spcPct val="100000"/>
              </a:lnSpc>
              <a:spcBef>
                <a:spcPts val="400"/>
              </a:spcBef>
              <a:spcAft>
                <a:spcPts val="0"/>
              </a:spcAft>
              <a:buClr>
                <a:schemeClr val="accent1"/>
              </a:buClr>
              <a:buSzPts val="2000"/>
              <a:buFont typeface="Arial"/>
              <a:buNone/>
              <a:defRPr sz="2000" b="1">
                <a:solidFill>
                  <a:schemeClr val="accent1"/>
                </a:solidFill>
              </a:defRPr>
            </a:lvl4pPr>
            <a:lvl5pPr marL="2286000" lvl="4" indent="-228600" algn="l">
              <a:lnSpc>
                <a:spcPct val="100000"/>
              </a:lnSpc>
              <a:spcBef>
                <a:spcPts val="400"/>
              </a:spcBef>
              <a:spcAft>
                <a:spcPts val="0"/>
              </a:spcAft>
              <a:buClr>
                <a:schemeClr val="accent1"/>
              </a:buClr>
              <a:buSzPts val="2000"/>
              <a:buFont typeface="Arial"/>
              <a:buNone/>
              <a:defRPr sz="2000" b="1">
                <a:solidFill>
                  <a:schemeClr val="accen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22" name="Google Shape;22;p2"/>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834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3A0F-DEF3-4134-98D0-2E1276938A8B}" type="datetime1">
              <a:rPr lang="en-US" smtClean="0"/>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7053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388533" y="274639"/>
            <a:ext cx="10193867" cy="114300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25" name="Google Shape;25;p3"/>
          <p:cNvSpPr txBox="1">
            <a:spLocks noGrp="1"/>
          </p:cNvSpPr>
          <p:nvPr>
            <p:ph type="body" idx="1"/>
          </p:nvPr>
        </p:nvSpPr>
        <p:spPr>
          <a:xfrm>
            <a:off x="1388533" y="1600200"/>
            <a:ext cx="10193867" cy="4394200"/>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26" name="Google Shape;26;p3"/>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266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27"/>
        <p:cNvGrpSpPr/>
        <p:nvPr/>
      </p:nvGrpSpPr>
      <p:grpSpPr>
        <a:xfrm>
          <a:off x="0" y="0"/>
          <a:ext cx="0" cy="0"/>
          <a:chOff x="0" y="0"/>
          <a:chExt cx="0" cy="0"/>
        </a:xfrm>
      </p:grpSpPr>
      <p:pic>
        <p:nvPicPr>
          <p:cNvPr id="28" name="Google Shape;28;p4" descr="Picture 3"/>
          <p:cNvPicPr preferRelativeResize="0"/>
          <p:nvPr/>
        </p:nvPicPr>
        <p:blipFill rotWithShape="1">
          <a:blip r:embed="rId2">
            <a:alphaModFix/>
          </a:blip>
          <a:srcRect l="28895" t="7129" r="14344" b="13515"/>
          <a:stretch/>
        </p:blipFill>
        <p:spPr>
          <a:xfrm>
            <a:off x="0" y="1"/>
            <a:ext cx="3359152" cy="5605463"/>
          </a:xfrm>
          <a:prstGeom prst="rect">
            <a:avLst/>
          </a:prstGeom>
          <a:noFill/>
          <a:ln>
            <a:noFill/>
          </a:ln>
        </p:spPr>
      </p:pic>
      <p:pic>
        <p:nvPicPr>
          <p:cNvPr id="29" name="Google Shape;29;p4" descr="Picture 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 name="Google Shape;30;p4"/>
          <p:cNvSpPr/>
          <p:nvPr/>
        </p:nvSpPr>
        <p:spPr>
          <a:xfrm>
            <a:off x="-27519" y="4719537"/>
            <a:ext cx="3380317" cy="2143227"/>
          </a:xfrm>
          <a:custGeom>
            <a:avLst/>
            <a:gdLst/>
            <a:ahLst/>
            <a:cxnLst/>
            <a:rect l="l" t="t" r="r" b="b"/>
            <a:pathLst>
              <a:path w="21600" h="21193" extrusionOk="0">
                <a:moveTo>
                  <a:pt x="0" y="5102"/>
                </a:moveTo>
                <a:lnTo>
                  <a:pt x="18584" y="305"/>
                </a:lnTo>
                <a:cubicBezTo>
                  <a:pt x="21223" y="-407"/>
                  <a:pt x="21600" y="154"/>
                  <a:pt x="21600" y="1723"/>
                </a:cubicBezTo>
                <a:cubicBezTo>
                  <a:pt x="21600" y="3293"/>
                  <a:pt x="21600" y="14530"/>
                  <a:pt x="21600" y="21193"/>
                </a:cubicBezTo>
                <a:lnTo>
                  <a:pt x="41" y="21193"/>
                </a:lnTo>
                <a:cubicBezTo>
                  <a:pt x="27" y="15829"/>
                  <a:pt x="14" y="10466"/>
                  <a:pt x="0" y="5102"/>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31" name="Google Shape;31;p4" descr="Picture 14"/>
          <p:cNvPicPr preferRelativeResize="0"/>
          <p:nvPr/>
        </p:nvPicPr>
        <p:blipFill rotWithShape="1">
          <a:blip r:embed="rId4">
            <a:alphaModFix/>
          </a:blip>
          <a:srcRect/>
          <a:stretch/>
        </p:blipFill>
        <p:spPr>
          <a:xfrm>
            <a:off x="4165600" y="771526"/>
            <a:ext cx="3149600" cy="588963"/>
          </a:xfrm>
          <a:prstGeom prst="rect">
            <a:avLst/>
          </a:prstGeom>
          <a:noFill/>
          <a:ln>
            <a:noFill/>
          </a:ln>
        </p:spPr>
      </p:pic>
      <p:pic>
        <p:nvPicPr>
          <p:cNvPr id="32" name="Google Shape;32;p4" descr="Picture 15"/>
          <p:cNvPicPr preferRelativeResize="0"/>
          <p:nvPr/>
        </p:nvPicPr>
        <p:blipFill rotWithShape="1">
          <a:blip r:embed="rId5">
            <a:alphaModFix/>
          </a:blip>
          <a:srcRect/>
          <a:stretch/>
        </p:blipFill>
        <p:spPr>
          <a:xfrm>
            <a:off x="7723716" y="735012"/>
            <a:ext cx="2637368" cy="663576"/>
          </a:xfrm>
          <a:prstGeom prst="rect">
            <a:avLst/>
          </a:prstGeom>
          <a:noFill/>
          <a:ln>
            <a:noFill/>
          </a:ln>
        </p:spPr>
      </p:pic>
      <p:sp>
        <p:nvSpPr>
          <p:cNvPr id="33" name="Google Shape;33;p4"/>
          <p:cNvSpPr txBox="1">
            <a:spLocks noGrp="1"/>
          </p:cNvSpPr>
          <p:nvPr>
            <p:ph type="title"/>
          </p:nvPr>
        </p:nvSpPr>
        <p:spPr>
          <a:xfrm>
            <a:off x="4154106" y="2251924"/>
            <a:ext cx="7123495" cy="1470026"/>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34" name="Google Shape;34;p4"/>
          <p:cNvSpPr txBox="1">
            <a:spLocks noGrp="1"/>
          </p:cNvSpPr>
          <p:nvPr>
            <p:ph type="body" idx="1"/>
          </p:nvPr>
        </p:nvSpPr>
        <p:spPr>
          <a:xfrm>
            <a:off x="4154106" y="4025799"/>
            <a:ext cx="6209095" cy="187562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400"/>
              </a:spcBef>
              <a:spcAft>
                <a:spcPts val="0"/>
              </a:spcAft>
              <a:buClr>
                <a:schemeClr val="accent1"/>
              </a:buClr>
              <a:buSzPts val="2000"/>
              <a:buFont typeface="Arial"/>
              <a:buNone/>
              <a:defRPr sz="2000" b="1">
                <a:solidFill>
                  <a:schemeClr val="accent1"/>
                </a:solidFill>
              </a:defRPr>
            </a:lvl1pPr>
            <a:lvl2pPr marL="914400" lvl="1" indent="-228600" algn="l">
              <a:lnSpc>
                <a:spcPct val="100000"/>
              </a:lnSpc>
              <a:spcBef>
                <a:spcPts val="400"/>
              </a:spcBef>
              <a:spcAft>
                <a:spcPts val="0"/>
              </a:spcAft>
              <a:buClr>
                <a:schemeClr val="accent1"/>
              </a:buClr>
              <a:buSzPts val="2000"/>
              <a:buFont typeface="Arial"/>
              <a:buNone/>
              <a:defRPr sz="2000" b="1">
                <a:solidFill>
                  <a:schemeClr val="accent1"/>
                </a:solidFill>
              </a:defRPr>
            </a:lvl2pPr>
            <a:lvl3pPr marL="1371600" lvl="2" indent="-228600" algn="l">
              <a:lnSpc>
                <a:spcPct val="100000"/>
              </a:lnSpc>
              <a:spcBef>
                <a:spcPts val="400"/>
              </a:spcBef>
              <a:spcAft>
                <a:spcPts val="0"/>
              </a:spcAft>
              <a:buClr>
                <a:schemeClr val="accent1"/>
              </a:buClr>
              <a:buSzPts val="2000"/>
              <a:buFont typeface="Arial"/>
              <a:buNone/>
              <a:defRPr sz="2000" b="1">
                <a:solidFill>
                  <a:schemeClr val="accent1"/>
                </a:solidFill>
              </a:defRPr>
            </a:lvl3pPr>
            <a:lvl4pPr marL="1828800" lvl="3" indent="-228600" algn="l">
              <a:lnSpc>
                <a:spcPct val="100000"/>
              </a:lnSpc>
              <a:spcBef>
                <a:spcPts val="400"/>
              </a:spcBef>
              <a:spcAft>
                <a:spcPts val="0"/>
              </a:spcAft>
              <a:buClr>
                <a:schemeClr val="accent1"/>
              </a:buClr>
              <a:buSzPts val="2000"/>
              <a:buFont typeface="Arial"/>
              <a:buNone/>
              <a:defRPr sz="2000" b="1">
                <a:solidFill>
                  <a:schemeClr val="accent1"/>
                </a:solidFill>
              </a:defRPr>
            </a:lvl4pPr>
            <a:lvl5pPr marL="2286000" lvl="4" indent="-228600" algn="l">
              <a:lnSpc>
                <a:spcPct val="100000"/>
              </a:lnSpc>
              <a:spcBef>
                <a:spcPts val="400"/>
              </a:spcBef>
              <a:spcAft>
                <a:spcPts val="0"/>
              </a:spcAft>
              <a:buClr>
                <a:schemeClr val="accent1"/>
              </a:buClr>
              <a:buSzPts val="2000"/>
              <a:buFont typeface="Arial"/>
              <a:buNone/>
              <a:defRPr sz="2000" b="1">
                <a:solidFill>
                  <a:schemeClr val="accen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35" name="Google Shape;35;p4"/>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818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6"/>
        <p:cNvGrpSpPr/>
        <p:nvPr/>
      </p:nvGrpSpPr>
      <p:grpSpPr>
        <a:xfrm>
          <a:off x="0" y="0"/>
          <a:ext cx="0" cy="0"/>
          <a:chOff x="0" y="0"/>
          <a:chExt cx="0" cy="0"/>
        </a:xfrm>
      </p:grpSpPr>
      <p:pic>
        <p:nvPicPr>
          <p:cNvPr id="37" name="Google Shape;37;p5" descr="Picture 10"/>
          <p:cNvPicPr preferRelativeResize="0"/>
          <p:nvPr/>
        </p:nvPicPr>
        <p:blipFill rotWithShape="1">
          <a:blip r:embed="rId2">
            <a:alphaModFix/>
          </a:blip>
          <a:srcRect l="24379"/>
          <a:stretch/>
        </p:blipFill>
        <p:spPr>
          <a:xfrm>
            <a:off x="-33867" y="0"/>
            <a:ext cx="3520020" cy="5245100"/>
          </a:xfrm>
          <a:prstGeom prst="rect">
            <a:avLst/>
          </a:prstGeom>
          <a:noFill/>
          <a:ln>
            <a:noFill/>
          </a:ln>
        </p:spPr>
      </p:pic>
      <p:pic>
        <p:nvPicPr>
          <p:cNvPr id="38" name="Google Shape;38;p5" descr="Picture 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 name="Google Shape;39;p5"/>
          <p:cNvSpPr/>
          <p:nvPr/>
        </p:nvSpPr>
        <p:spPr>
          <a:xfrm>
            <a:off x="-27519" y="4719537"/>
            <a:ext cx="3380317" cy="2143227"/>
          </a:xfrm>
          <a:custGeom>
            <a:avLst/>
            <a:gdLst/>
            <a:ahLst/>
            <a:cxnLst/>
            <a:rect l="l" t="t" r="r" b="b"/>
            <a:pathLst>
              <a:path w="21600" h="21193" extrusionOk="0">
                <a:moveTo>
                  <a:pt x="0" y="5102"/>
                </a:moveTo>
                <a:lnTo>
                  <a:pt x="18584" y="305"/>
                </a:lnTo>
                <a:cubicBezTo>
                  <a:pt x="21223" y="-407"/>
                  <a:pt x="21600" y="154"/>
                  <a:pt x="21600" y="1723"/>
                </a:cubicBezTo>
                <a:cubicBezTo>
                  <a:pt x="21600" y="3293"/>
                  <a:pt x="21600" y="14530"/>
                  <a:pt x="21600" y="21193"/>
                </a:cubicBezTo>
                <a:lnTo>
                  <a:pt x="41" y="21193"/>
                </a:lnTo>
                <a:cubicBezTo>
                  <a:pt x="27" y="15829"/>
                  <a:pt x="14" y="10466"/>
                  <a:pt x="0" y="5102"/>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40" name="Google Shape;40;p5" descr="Picture 14"/>
          <p:cNvPicPr preferRelativeResize="0"/>
          <p:nvPr/>
        </p:nvPicPr>
        <p:blipFill rotWithShape="1">
          <a:blip r:embed="rId4">
            <a:alphaModFix/>
          </a:blip>
          <a:srcRect/>
          <a:stretch/>
        </p:blipFill>
        <p:spPr>
          <a:xfrm>
            <a:off x="4165600" y="771526"/>
            <a:ext cx="3149600" cy="588963"/>
          </a:xfrm>
          <a:prstGeom prst="rect">
            <a:avLst/>
          </a:prstGeom>
          <a:noFill/>
          <a:ln>
            <a:noFill/>
          </a:ln>
        </p:spPr>
      </p:pic>
      <p:pic>
        <p:nvPicPr>
          <p:cNvPr id="41" name="Google Shape;41;p5" descr="Picture 15"/>
          <p:cNvPicPr preferRelativeResize="0"/>
          <p:nvPr/>
        </p:nvPicPr>
        <p:blipFill rotWithShape="1">
          <a:blip r:embed="rId5">
            <a:alphaModFix/>
          </a:blip>
          <a:srcRect/>
          <a:stretch/>
        </p:blipFill>
        <p:spPr>
          <a:xfrm>
            <a:off x="7723716" y="735012"/>
            <a:ext cx="2637368" cy="663576"/>
          </a:xfrm>
          <a:prstGeom prst="rect">
            <a:avLst/>
          </a:prstGeom>
          <a:noFill/>
          <a:ln>
            <a:noFill/>
          </a:ln>
        </p:spPr>
      </p:pic>
      <p:sp>
        <p:nvSpPr>
          <p:cNvPr id="42" name="Google Shape;42;p5"/>
          <p:cNvSpPr txBox="1">
            <a:spLocks noGrp="1"/>
          </p:cNvSpPr>
          <p:nvPr>
            <p:ph type="title"/>
          </p:nvPr>
        </p:nvSpPr>
        <p:spPr>
          <a:xfrm>
            <a:off x="4154106" y="2251924"/>
            <a:ext cx="7123495" cy="1470026"/>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43" name="Google Shape;43;p5"/>
          <p:cNvSpPr txBox="1">
            <a:spLocks noGrp="1"/>
          </p:cNvSpPr>
          <p:nvPr>
            <p:ph type="body" idx="1"/>
          </p:nvPr>
        </p:nvSpPr>
        <p:spPr>
          <a:xfrm>
            <a:off x="4154106" y="4025799"/>
            <a:ext cx="6209095" cy="187562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400"/>
              </a:spcBef>
              <a:spcAft>
                <a:spcPts val="0"/>
              </a:spcAft>
              <a:buClr>
                <a:schemeClr val="accent1"/>
              </a:buClr>
              <a:buSzPts val="2000"/>
              <a:buFont typeface="Arial"/>
              <a:buNone/>
              <a:defRPr sz="2000" b="1">
                <a:solidFill>
                  <a:schemeClr val="accent1"/>
                </a:solidFill>
              </a:defRPr>
            </a:lvl1pPr>
            <a:lvl2pPr marL="914400" lvl="1" indent="-228600" algn="l">
              <a:lnSpc>
                <a:spcPct val="100000"/>
              </a:lnSpc>
              <a:spcBef>
                <a:spcPts val="400"/>
              </a:spcBef>
              <a:spcAft>
                <a:spcPts val="0"/>
              </a:spcAft>
              <a:buClr>
                <a:schemeClr val="accent1"/>
              </a:buClr>
              <a:buSzPts val="2000"/>
              <a:buFont typeface="Arial"/>
              <a:buNone/>
              <a:defRPr sz="2000" b="1">
                <a:solidFill>
                  <a:schemeClr val="accent1"/>
                </a:solidFill>
              </a:defRPr>
            </a:lvl2pPr>
            <a:lvl3pPr marL="1371600" lvl="2" indent="-228600" algn="l">
              <a:lnSpc>
                <a:spcPct val="100000"/>
              </a:lnSpc>
              <a:spcBef>
                <a:spcPts val="400"/>
              </a:spcBef>
              <a:spcAft>
                <a:spcPts val="0"/>
              </a:spcAft>
              <a:buClr>
                <a:schemeClr val="accent1"/>
              </a:buClr>
              <a:buSzPts val="2000"/>
              <a:buFont typeface="Arial"/>
              <a:buNone/>
              <a:defRPr sz="2000" b="1">
                <a:solidFill>
                  <a:schemeClr val="accent1"/>
                </a:solidFill>
              </a:defRPr>
            </a:lvl3pPr>
            <a:lvl4pPr marL="1828800" lvl="3" indent="-228600" algn="l">
              <a:lnSpc>
                <a:spcPct val="100000"/>
              </a:lnSpc>
              <a:spcBef>
                <a:spcPts val="400"/>
              </a:spcBef>
              <a:spcAft>
                <a:spcPts val="0"/>
              </a:spcAft>
              <a:buClr>
                <a:schemeClr val="accent1"/>
              </a:buClr>
              <a:buSzPts val="2000"/>
              <a:buFont typeface="Arial"/>
              <a:buNone/>
              <a:defRPr sz="2000" b="1">
                <a:solidFill>
                  <a:schemeClr val="accent1"/>
                </a:solidFill>
              </a:defRPr>
            </a:lvl4pPr>
            <a:lvl5pPr marL="2286000" lvl="4" indent="-228600" algn="l">
              <a:lnSpc>
                <a:spcPct val="100000"/>
              </a:lnSpc>
              <a:spcBef>
                <a:spcPts val="400"/>
              </a:spcBef>
              <a:spcAft>
                <a:spcPts val="0"/>
              </a:spcAft>
              <a:buClr>
                <a:schemeClr val="accent1"/>
              </a:buClr>
              <a:buSzPts val="2000"/>
              <a:buFont typeface="Arial"/>
              <a:buNone/>
              <a:defRPr sz="2000" b="1">
                <a:solidFill>
                  <a:schemeClr val="accen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44" name="Google Shape;44;p5"/>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815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45"/>
        <p:cNvGrpSpPr/>
        <p:nvPr/>
      </p:nvGrpSpPr>
      <p:grpSpPr>
        <a:xfrm>
          <a:off x="0" y="0"/>
          <a:ext cx="0" cy="0"/>
          <a:chOff x="0" y="0"/>
          <a:chExt cx="0" cy="0"/>
        </a:xfrm>
      </p:grpSpPr>
      <p:pic>
        <p:nvPicPr>
          <p:cNvPr id="46" name="Google Shape;46;p6" descr="Picture 10"/>
          <p:cNvPicPr preferRelativeResize="0"/>
          <p:nvPr/>
        </p:nvPicPr>
        <p:blipFill rotWithShape="1">
          <a:blip r:embed="rId2">
            <a:alphaModFix/>
          </a:blip>
          <a:srcRect l="4196" r="19581"/>
          <a:stretch/>
        </p:blipFill>
        <p:spPr>
          <a:xfrm>
            <a:off x="-33867" y="1"/>
            <a:ext cx="3539067" cy="5222875"/>
          </a:xfrm>
          <a:prstGeom prst="rect">
            <a:avLst/>
          </a:prstGeom>
          <a:noFill/>
          <a:ln>
            <a:noFill/>
          </a:ln>
        </p:spPr>
      </p:pic>
      <p:pic>
        <p:nvPicPr>
          <p:cNvPr id="47" name="Google Shape;47;p6" descr="Picture 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 name="Google Shape;48;p6"/>
          <p:cNvSpPr/>
          <p:nvPr/>
        </p:nvSpPr>
        <p:spPr>
          <a:xfrm>
            <a:off x="-27519" y="4719537"/>
            <a:ext cx="3380317" cy="2143227"/>
          </a:xfrm>
          <a:custGeom>
            <a:avLst/>
            <a:gdLst/>
            <a:ahLst/>
            <a:cxnLst/>
            <a:rect l="l" t="t" r="r" b="b"/>
            <a:pathLst>
              <a:path w="21600" h="21193" extrusionOk="0">
                <a:moveTo>
                  <a:pt x="0" y="5102"/>
                </a:moveTo>
                <a:lnTo>
                  <a:pt x="18584" y="305"/>
                </a:lnTo>
                <a:cubicBezTo>
                  <a:pt x="21223" y="-407"/>
                  <a:pt x="21600" y="154"/>
                  <a:pt x="21600" y="1723"/>
                </a:cubicBezTo>
                <a:cubicBezTo>
                  <a:pt x="21600" y="3293"/>
                  <a:pt x="21600" y="14530"/>
                  <a:pt x="21600" y="21193"/>
                </a:cubicBezTo>
                <a:lnTo>
                  <a:pt x="41" y="21193"/>
                </a:lnTo>
                <a:cubicBezTo>
                  <a:pt x="27" y="15829"/>
                  <a:pt x="14" y="10466"/>
                  <a:pt x="0" y="5102"/>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49" name="Google Shape;49;p6" descr="Picture 14"/>
          <p:cNvPicPr preferRelativeResize="0"/>
          <p:nvPr/>
        </p:nvPicPr>
        <p:blipFill rotWithShape="1">
          <a:blip r:embed="rId4">
            <a:alphaModFix/>
          </a:blip>
          <a:srcRect/>
          <a:stretch/>
        </p:blipFill>
        <p:spPr>
          <a:xfrm>
            <a:off x="4165600" y="771526"/>
            <a:ext cx="3149600" cy="588963"/>
          </a:xfrm>
          <a:prstGeom prst="rect">
            <a:avLst/>
          </a:prstGeom>
          <a:noFill/>
          <a:ln>
            <a:noFill/>
          </a:ln>
        </p:spPr>
      </p:pic>
      <p:pic>
        <p:nvPicPr>
          <p:cNvPr id="50" name="Google Shape;50;p6" descr="Picture 15"/>
          <p:cNvPicPr preferRelativeResize="0"/>
          <p:nvPr/>
        </p:nvPicPr>
        <p:blipFill rotWithShape="1">
          <a:blip r:embed="rId5">
            <a:alphaModFix/>
          </a:blip>
          <a:srcRect/>
          <a:stretch/>
        </p:blipFill>
        <p:spPr>
          <a:xfrm>
            <a:off x="7723716" y="735012"/>
            <a:ext cx="2637368" cy="663576"/>
          </a:xfrm>
          <a:prstGeom prst="rect">
            <a:avLst/>
          </a:prstGeom>
          <a:noFill/>
          <a:ln>
            <a:noFill/>
          </a:ln>
        </p:spPr>
      </p:pic>
      <p:sp>
        <p:nvSpPr>
          <p:cNvPr id="51" name="Google Shape;51;p6"/>
          <p:cNvSpPr txBox="1">
            <a:spLocks noGrp="1"/>
          </p:cNvSpPr>
          <p:nvPr>
            <p:ph type="title"/>
          </p:nvPr>
        </p:nvSpPr>
        <p:spPr>
          <a:xfrm>
            <a:off x="4154106" y="2251924"/>
            <a:ext cx="7123495" cy="1470026"/>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52" name="Google Shape;52;p6"/>
          <p:cNvSpPr txBox="1">
            <a:spLocks noGrp="1"/>
          </p:cNvSpPr>
          <p:nvPr>
            <p:ph type="body" idx="1"/>
          </p:nvPr>
        </p:nvSpPr>
        <p:spPr>
          <a:xfrm>
            <a:off x="4154106" y="4025799"/>
            <a:ext cx="6209095" cy="187562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400"/>
              </a:spcBef>
              <a:spcAft>
                <a:spcPts val="0"/>
              </a:spcAft>
              <a:buClr>
                <a:schemeClr val="accent1"/>
              </a:buClr>
              <a:buSzPts val="2000"/>
              <a:buFont typeface="Arial"/>
              <a:buNone/>
              <a:defRPr sz="2000" b="1">
                <a:solidFill>
                  <a:schemeClr val="accent1"/>
                </a:solidFill>
              </a:defRPr>
            </a:lvl1pPr>
            <a:lvl2pPr marL="914400" lvl="1" indent="-228600" algn="l">
              <a:lnSpc>
                <a:spcPct val="100000"/>
              </a:lnSpc>
              <a:spcBef>
                <a:spcPts val="400"/>
              </a:spcBef>
              <a:spcAft>
                <a:spcPts val="0"/>
              </a:spcAft>
              <a:buClr>
                <a:schemeClr val="accent1"/>
              </a:buClr>
              <a:buSzPts val="2000"/>
              <a:buFont typeface="Arial"/>
              <a:buNone/>
              <a:defRPr sz="2000" b="1">
                <a:solidFill>
                  <a:schemeClr val="accent1"/>
                </a:solidFill>
              </a:defRPr>
            </a:lvl2pPr>
            <a:lvl3pPr marL="1371600" lvl="2" indent="-228600" algn="l">
              <a:lnSpc>
                <a:spcPct val="100000"/>
              </a:lnSpc>
              <a:spcBef>
                <a:spcPts val="400"/>
              </a:spcBef>
              <a:spcAft>
                <a:spcPts val="0"/>
              </a:spcAft>
              <a:buClr>
                <a:schemeClr val="accent1"/>
              </a:buClr>
              <a:buSzPts val="2000"/>
              <a:buFont typeface="Arial"/>
              <a:buNone/>
              <a:defRPr sz="2000" b="1">
                <a:solidFill>
                  <a:schemeClr val="accent1"/>
                </a:solidFill>
              </a:defRPr>
            </a:lvl3pPr>
            <a:lvl4pPr marL="1828800" lvl="3" indent="-228600" algn="l">
              <a:lnSpc>
                <a:spcPct val="100000"/>
              </a:lnSpc>
              <a:spcBef>
                <a:spcPts val="400"/>
              </a:spcBef>
              <a:spcAft>
                <a:spcPts val="0"/>
              </a:spcAft>
              <a:buClr>
                <a:schemeClr val="accent1"/>
              </a:buClr>
              <a:buSzPts val="2000"/>
              <a:buFont typeface="Arial"/>
              <a:buNone/>
              <a:defRPr sz="2000" b="1">
                <a:solidFill>
                  <a:schemeClr val="accent1"/>
                </a:solidFill>
              </a:defRPr>
            </a:lvl4pPr>
            <a:lvl5pPr marL="2286000" lvl="4" indent="-228600" algn="l">
              <a:lnSpc>
                <a:spcPct val="100000"/>
              </a:lnSpc>
              <a:spcBef>
                <a:spcPts val="400"/>
              </a:spcBef>
              <a:spcAft>
                <a:spcPts val="0"/>
              </a:spcAft>
              <a:buClr>
                <a:schemeClr val="accent1"/>
              </a:buClr>
              <a:buSzPts val="2000"/>
              <a:buFont typeface="Arial"/>
              <a:buNone/>
              <a:defRPr sz="2000" b="1">
                <a:solidFill>
                  <a:schemeClr val="accen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53" name="Google Shape;53;p6"/>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53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54"/>
        <p:cNvGrpSpPr/>
        <p:nvPr/>
      </p:nvGrpSpPr>
      <p:grpSpPr>
        <a:xfrm>
          <a:off x="0" y="0"/>
          <a:ext cx="0" cy="0"/>
          <a:chOff x="0" y="0"/>
          <a:chExt cx="0" cy="0"/>
        </a:xfrm>
      </p:grpSpPr>
      <p:pic>
        <p:nvPicPr>
          <p:cNvPr id="55" name="Google Shape;55;p7" descr="Picture 10"/>
          <p:cNvPicPr preferRelativeResize="0"/>
          <p:nvPr/>
        </p:nvPicPr>
        <p:blipFill rotWithShape="1">
          <a:blip r:embed="rId2">
            <a:alphaModFix/>
          </a:blip>
          <a:srcRect l="5898" r="19287"/>
          <a:stretch/>
        </p:blipFill>
        <p:spPr>
          <a:xfrm>
            <a:off x="-33867" y="0"/>
            <a:ext cx="3437468" cy="5168900"/>
          </a:xfrm>
          <a:prstGeom prst="rect">
            <a:avLst/>
          </a:prstGeom>
          <a:noFill/>
          <a:ln>
            <a:noFill/>
          </a:ln>
        </p:spPr>
      </p:pic>
      <p:pic>
        <p:nvPicPr>
          <p:cNvPr id="56" name="Google Shape;56;p7" descr="Picture 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7" name="Google Shape;57;p7"/>
          <p:cNvSpPr/>
          <p:nvPr/>
        </p:nvSpPr>
        <p:spPr>
          <a:xfrm>
            <a:off x="-27519" y="4719537"/>
            <a:ext cx="3380317" cy="2143227"/>
          </a:xfrm>
          <a:custGeom>
            <a:avLst/>
            <a:gdLst/>
            <a:ahLst/>
            <a:cxnLst/>
            <a:rect l="l" t="t" r="r" b="b"/>
            <a:pathLst>
              <a:path w="21600" h="21193" extrusionOk="0">
                <a:moveTo>
                  <a:pt x="0" y="5102"/>
                </a:moveTo>
                <a:lnTo>
                  <a:pt x="18584" y="305"/>
                </a:lnTo>
                <a:cubicBezTo>
                  <a:pt x="21223" y="-407"/>
                  <a:pt x="21600" y="154"/>
                  <a:pt x="21600" y="1723"/>
                </a:cubicBezTo>
                <a:cubicBezTo>
                  <a:pt x="21600" y="3293"/>
                  <a:pt x="21600" y="14530"/>
                  <a:pt x="21600" y="21193"/>
                </a:cubicBezTo>
                <a:lnTo>
                  <a:pt x="41" y="21193"/>
                </a:lnTo>
                <a:cubicBezTo>
                  <a:pt x="27" y="15829"/>
                  <a:pt x="14" y="10466"/>
                  <a:pt x="0" y="5102"/>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58" name="Google Shape;58;p7" descr="Picture 14"/>
          <p:cNvPicPr preferRelativeResize="0"/>
          <p:nvPr/>
        </p:nvPicPr>
        <p:blipFill rotWithShape="1">
          <a:blip r:embed="rId4">
            <a:alphaModFix/>
          </a:blip>
          <a:srcRect/>
          <a:stretch/>
        </p:blipFill>
        <p:spPr>
          <a:xfrm>
            <a:off x="4165600" y="771526"/>
            <a:ext cx="3149600" cy="588963"/>
          </a:xfrm>
          <a:prstGeom prst="rect">
            <a:avLst/>
          </a:prstGeom>
          <a:noFill/>
          <a:ln>
            <a:noFill/>
          </a:ln>
        </p:spPr>
      </p:pic>
      <p:pic>
        <p:nvPicPr>
          <p:cNvPr id="59" name="Google Shape;59;p7" descr="Picture 15"/>
          <p:cNvPicPr preferRelativeResize="0"/>
          <p:nvPr/>
        </p:nvPicPr>
        <p:blipFill rotWithShape="1">
          <a:blip r:embed="rId5">
            <a:alphaModFix/>
          </a:blip>
          <a:srcRect/>
          <a:stretch/>
        </p:blipFill>
        <p:spPr>
          <a:xfrm>
            <a:off x="7723716" y="735012"/>
            <a:ext cx="2637368" cy="663576"/>
          </a:xfrm>
          <a:prstGeom prst="rect">
            <a:avLst/>
          </a:prstGeom>
          <a:noFill/>
          <a:ln>
            <a:noFill/>
          </a:ln>
        </p:spPr>
      </p:pic>
      <p:sp>
        <p:nvSpPr>
          <p:cNvPr id="60" name="Google Shape;60;p7"/>
          <p:cNvSpPr txBox="1">
            <a:spLocks noGrp="1"/>
          </p:cNvSpPr>
          <p:nvPr>
            <p:ph type="title"/>
          </p:nvPr>
        </p:nvSpPr>
        <p:spPr>
          <a:xfrm>
            <a:off x="4154106" y="2251924"/>
            <a:ext cx="7123495" cy="1470026"/>
          </a:xfrm>
          <a:prstGeom prst="rect">
            <a:avLst/>
          </a:prstGeom>
          <a:noFill/>
          <a:ln>
            <a:noFill/>
          </a:ln>
        </p:spPr>
        <p:txBody>
          <a:bodyPr spcFirstLastPara="1" wrap="square" lIns="45700" tIns="45700" rIns="45700" bIns="45700" anchor="t"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61" name="Google Shape;61;p7"/>
          <p:cNvSpPr txBox="1">
            <a:spLocks noGrp="1"/>
          </p:cNvSpPr>
          <p:nvPr>
            <p:ph type="body" idx="1"/>
          </p:nvPr>
        </p:nvSpPr>
        <p:spPr>
          <a:xfrm>
            <a:off x="4154106" y="4025799"/>
            <a:ext cx="6209095" cy="1875623"/>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400"/>
              </a:spcBef>
              <a:spcAft>
                <a:spcPts val="0"/>
              </a:spcAft>
              <a:buClr>
                <a:schemeClr val="accent1"/>
              </a:buClr>
              <a:buSzPts val="2000"/>
              <a:buFont typeface="Arial"/>
              <a:buNone/>
              <a:defRPr sz="2000" b="1">
                <a:solidFill>
                  <a:schemeClr val="accent1"/>
                </a:solidFill>
              </a:defRPr>
            </a:lvl1pPr>
            <a:lvl2pPr marL="914400" lvl="1" indent="-228600" algn="l">
              <a:lnSpc>
                <a:spcPct val="100000"/>
              </a:lnSpc>
              <a:spcBef>
                <a:spcPts val="400"/>
              </a:spcBef>
              <a:spcAft>
                <a:spcPts val="0"/>
              </a:spcAft>
              <a:buClr>
                <a:schemeClr val="accent1"/>
              </a:buClr>
              <a:buSzPts val="2000"/>
              <a:buFont typeface="Arial"/>
              <a:buNone/>
              <a:defRPr sz="2000" b="1">
                <a:solidFill>
                  <a:schemeClr val="accent1"/>
                </a:solidFill>
              </a:defRPr>
            </a:lvl2pPr>
            <a:lvl3pPr marL="1371600" lvl="2" indent="-228600" algn="l">
              <a:lnSpc>
                <a:spcPct val="100000"/>
              </a:lnSpc>
              <a:spcBef>
                <a:spcPts val="400"/>
              </a:spcBef>
              <a:spcAft>
                <a:spcPts val="0"/>
              </a:spcAft>
              <a:buClr>
                <a:schemeClr val="accent1"/>
              </a:buClr>
              <a:buSzPts val="2000"/>
              <a:buFont typeface="Arial"/>
              <a:buNone/>
              <a:defRPr sz="2000" b="1">
                <a:solidFill>
                  <a:schemeClr val="accent1"/>
                </a:solidFill>
              </a:defRPr>
            </a:lvl3pPr>
            <a:lvl4pPr marL="1828800" lvl="3" indent="-228600" algn="l">
              <a:lnSpc>
                <a:spcPct val="100000"/>
              </a:lnSpc>
              <a:spcBef>
                <a:spcPts val="400"/>
              </a:spcBef>
              <a:spcAft>
                <a:spcPts val="0"/>
              </a:spcAft>
              <a:buClr>
                <a:schemeClr val="accent1"/>
              </a:buClr>
              <a:buSzPts val="2000"/>
              <a:buFont typeface="Arial"/>
              <a:buNone/>
              <a:defRPr sz="2000" b="1">
                <a:solidFill>
                  <a:schemeClr val="accent1"/>
                </a:solidFill>
              </a:defRPr>
            </a:lvl4pPr>
            <a:lvl5pPr marL="2286000" lvl="4" indent="-228600" algn="l">
              <a:lnSpc>
                <a:spcPct val="100000"/>
              </a:lnSpc>
              <a:spcBef>
                <a:spcPts val="400"/>
              </a:spcBef>
              <a:spcAft>
                <a:spcPts val="0"/>
              </a:spcAft>
              <a:buClr>
                <a:schemeClr val="accent1"/>
              </a:buClr>
              <a:buSzPts val="2000"/>
              <a:buFont typeface="Arial"/>
              <a:buNone/>
              <a:defRPr sz="2000" b="1">
                <a:solidFill>
                  <a:schemeClr val="accen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62" name="Google Shape;62;p7"/>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014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63"/>
        <p:cNvGrpSpPr/>
        <p:nvPr/>
      </p:nvGrpSpPr>
      <p:grpSpPr>
        <a:xfrm>
          <a:off x="0" y="0"/>
          <a:ext cx="0" cy="0"/>
          <a:chOff x="0" y="0"/>
          <a:chExt cx="0" cy="0"/>
        </a:xfrm>
      </p:grpSpPr>
      <p:pic>
        <p:nvPicPr>
          <p:cNvPr id="64" name="Google Shape;64;p8" descr="Picture 9"/>
          <p:cNvPicPr preferRelativeResize="0"/>
          <p:nvPr/>
        </p:nvPicPr>
        <p:blipFill rotWithShape="1">
          <a:blip r:embed="rId2">
            <a:alphaModFix/>
          </a:blip>
          <a:srcRect/>
          <a:stretch/>
        </p:blipFill>
        <p:spPr>
          <a:xfrm>
            <a:off x="7681383" y="6161088"/>
            <a:ext cx="2089151" cy="392113"/>
          </a:xfrm>
          <a:prstGeom prst="rect">
            <a:avLst/>
          </a:prstGeom>
          <a:noFill/>
          <a:ln>
            <a:noFill/>
          </a:ln>
        </p:spPr>
      </p:pic>
      <p:pic>
        <p:nvPicPr>
          <p:cNvPr id="65" name="Google Shape;65;p8" descr="Picture 10"/>
          <p:cNvPicPr preferRelativeResize="0"/>
          <p:nvPr/>
        </p:nvPicPr>
        <p:blipFill rotWithShape="1">
          <a:blip r:embed="rId3">
            <a:alphaModFix/>
          </a:blip>
          <a:srcRect/>
          <a:stretch/>
        </p:blipFill>
        <p:spPr>
          <a:xfrm>
            <a:off x="10058401" y="6156326"/>
            <a:ext cx="1758951" cy="442913"/>
          </a:xfrm>
          <a:prstGeom prst="rect">
            <a:avLst/>
          </a:prstGeom>
          <a:noFill/>
          <a:ln>
            <a:noFill/>
          </a:ln>
        </p:spPr>
      </p:pic>
      <p:sp>
        <p:nvSpPr>
          <p:cNvPr id="66" name="Google Shape;66;p8"/>
          <p:cNvSpPr txBox="1">
            <a:spLocks noGrp="1"/>
          </p:cNvSpPr>
          <p:nvPr>
            <p:ph type="title"/>
          </p:nvPr>
        </p:nvSpPr>
        <p:spPr>
          <a:xfrm>
            <a:off x="626533" y="274639"/>
            <a:ext cx="10955867" cy="1143001"/>
          </a:xfrm>
          <a:prstGeom prst="rect">
            <a:avLst/>
          </a:prstGeom>
          <a:noFill/>
          <a:ln>
            <a:noFill/>
          </a:ln>
        </p:spPr>
        <p:txBody>
          <a:bodyPr spcFirstLastPara="1" wrap="square" lIns="45700" tIns="45700" rIns="45700" bIns="45700" anchor="ctr" anchorCtr="0">
            <a:noAutofit/>
          </a:bodyPr>
          <a:lstStyle>
            <a:lvl1pPr lvl="0" algn="l">
              <a:lnSpc>
                <a:spcPct val="100000"/>
              </a:lnSpc>
              <a:spcBef>
                <a:spcPts val="0"/>
              </a:spcBef>
              <a:spcAft>
                <a:spcPts val="0"/>
              </a:spcAft>
              <a:buClr>
                <a:srgbClr val="002853"/>
              </a:buClr>
              <a:buSzPts val="1800"/>
              <a:buNone/>
              <a:defRPr/>
            </a:lvl1pPr>
            <a:lvl2pPr lvl="1" algn="l">
              <a:lnSpc>
                <a:spcPct val="100000"/>
              </a:lnSpc>
              <a:spcBef>
                <a:spcPts val="0"/>
              </a:spcBef>
              <a:spcAft>
                <a:spcPts val="0"/>
              </a:spcAft>
              <a:buClr>
                <a:srgbClr val="002853"/>
              </a:buClr>
              <a:buSzPts val="1800"/>
              <a:buNone/>
              <a:defRPr/>
            </a:lvl2pPr>
            <a:lvl3pPr lvl="2" algn="l">
              <a:lnSpc>
                <a:spcPct val="100000"/>
              </a:lnSpc>
              <a:spcBef>
                <a:spcPts val="0"/>
              </a:spcBef>
              <a:spcAft>
                <a:spcPts val="0"/>
              </a:spcAft>
              <a:buClr>
                <a:srgbClr val="002853"/>
              </a:buClr>
              <a:buSzPts val="1800"/>
              <a:buNone/>
              <a:defRPr/>
            </a:lvl3pPr>
            <a:lvl4pPr lvl="3" algn="l">
              <a:lnSpc>
                <a:spcPct val="100000"/>
              </a:lnSpc>
              <a:spcBef>
                <a:spcPts val="0"/>
              </a:spcBef>
              <a:spcAft>
                <a:spcPts val="0"/>
              </a:spcAft>
              <a:buClr>
                <a:srgbClr val="002853"/>
              </a:buClr>
              <a:buSzPts val="1800"/>
              <a:buNone/>
              <a:defRPr/>
            </a:lvl4pPr>
            <a:lvl5pPr lvl="4" algn="l">
              <a:lnSpc>
                <a:spcPct val="100000"/>
              </a:lnSpc>
              <a:spcBef>
                <a:spcPts val="0"/>
              </a:spcBef>
              <a:spcAft>
                <a:spcPts val="0"/>
              </a:spcAft>
              <a:buClr>
                <a:srgbClr val="002853"/>
              </a:buClr>
              <a:buSzPts val="1800"/>
              <a:buNone/>
              <a:defRPr/>
            </a:lvl5pPr>
            <a:lvl6pPr lvl="5" algn="l">
              <a:lnSpc>
                <a:spcPct val="100000"/>
              </a:lnSpc>
              <a:spcBef>
                <a:spcPts val="0"/>
              </a:spcBef>
              <a:spcAft>
                <a:spcPts val="0"/>
              </a:spcAft>
              <a:buClr>
                <a:srgbClr val="002853"/>
              </a:buClr>
              <a:buSzPts val="1800"/>
              <a:buNone/>
              <a:defRPr/>
            </a:lvl6pPr>
            <a:lvl7pPr lvl="6" algn="l">
              <a:lnSpc>
                <a:spcPct val="100000"/>
              </a:lnSpc>
              <a:spcBef>
                <a:spcPts val="0"/>
              </a:spcBef>
              <a:spcAft>
                <a:spcPts val="0"/>
              </a:spcAft>
              <a:buClr>
                <a:srgbClr val="002853"/>
              </a:buClr>
              <a:buSzPts val="1800"/>
              <a:buNone/>
              <a:defRPr/>
            </a:lvl7pPr>
            <a:lvl8pPr lvl="7" algn="l">
              <a:lnSpc>
                <a:spcPct val="100000"/>
              </a:lnSpc>
              <a:spcBef>
                <a:spcPts val="0"/>
              </a:spcBef>
              <a:spcAft>
                <a:spcPts val="0"/>
              </a:spcAft>
              <a:buClr>
                <a:srgbClr val="002853"/>
              </a:buClr>
              <a:buSzPts val="1800"/>
              <a:buNone/>
              <a:defRPr/>
            </a:lvl8pPr>
            <a:lvl9pPr lvl="8" algn="l">
              <a:lnSpc>
                <a:spcPct val="100000"/>
              </a:lnSpc>
              <a:spcBef>
                <a:spcPts val="0"/>
              </a:spcBef>
              <a:spcAft>
                <a:spcPts val="0"/>
              </a:spcAft>
              <a:buClr>
                <a:srgbClr val="002853"/>
              </a:buClr>
              <a:buSzPts val="1800"/>
              <a:buNone/>
              <a:defRPr/>
            </a:lvl9pPr>
          </a:lstStyle>
          <a:p>
            <a:r>
              <a:rPr lang="en-US"/>
              <a:t>Click to edit Master title style</a:t>
            </a:r>
            <a:endParaRPr/>
          </a:p>
        </p:txBody>
      </p:sp>
      <p:sp>
        <p:nvSpPr>
          <p:cNvPr id="67" name="Google Shape;67;p8"/>
          <p:cNvSpPr txBox="1">
            <a:spLocks noGrp="1"/>
          </p:cNvSpPr>
          <p:nvPr>
            <p:ph type="body" idx="1"/>
          </p:nvPr>
        </p:nvSpPr>
        <p:spPr>
          <a:xfrm>
            <a:off x="626533" y="1600200"/>
            <a:ext cx="10955867" cy="4394200"/>
          </a:xfrm>
          <a:prstGeom prst="rect">
            <a:avLst/>
          </a:prstGeom>
          <a:noFill/>
          <a:ln>
            <a:noFill/>
          </a:ln>
        </p:spPr>
        <p:txBody>
          <a:bodyPr spcFirstLastPara="1" wrap="square" lIns="45700" tIns="45700" rIns="45700" bIns="4570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pPr lvl="0"/>
            <a:r>
              <a:rPr lang="en-US"/>
              <a:t>Click to edit Master text styles</a:t>
            </a:r>
          </a:p>
        </p:txBody>
      </p:sp>
      <p:sp>
        <p:nvSpPr>
          <p:cNvPr id="68" name="Google Shape;68;p8"/>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23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69"/>
        <p:cNvGrpSpPr/>
        <p:nvPr/>
      </p:nvGrpSpPr>
      <p:grpSpPr>
        <a:xfrm>
          <a:off x="0" y="0"/>
          <a:ext cx="0" cy="0"/>
          <a:chOff x="0" y="0"/>
          <a:chExt cx="0" cy="0"/>
        </a:xfrm>
      </p:grpSpPr>
      <p:sp>
        <p:nvSpPr>
          <p:cNvPr id="70" name="Google Shape;70;p9"/>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892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A4ED5C-5A53-433E-8A55-46F54CE81DA5}" type="datetime1">
              <a:rPr lang="en-US" smtClean="0"/>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8180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16879" y="1925638"/>
            <a:ext cx="791579" cy="2320926"/>
          </a:xfrm>
          <a:custGeom>
            <a:avLst/>
            <a:gdLst/>
            <a:ahLst/>
            <a:cxnLst/>
            <a:rect l="l" t="t" r="r" b="b"/>
            <a:pathLst>
              <a:path w="21541" h="21600" extrusionOk="0">
                <a:moveTo>
                  <a:pt x="205" y="2128"/>
                </a:moveTo>
                <a:cubicBezTo>
                  <a:pt x="205" y="1519"/>
                  <a:pt x="-59" y="946"/>
                  <a:pt x="12" y="0"/>
                </a:cubicBezTo>
                <a:lnTo>
                  <a:pt x="17235" y="907"/>
                </a:lnTo>
                <a:cubicBezTo>
                  <a:pt x="20997" y="1143"/>
                  <a:pt x="21541" y="1519"/>
                  <a:pt x="21541" y="2128"/>
                </a:cubicBezTo>
                <a:lnTo>
                  <a:pt x="21541" y="19077"/>
                </a:lnTo>
                <a:cubicBezTo>
                  <a:pt x="21541" y="19687"/>
                  <a:pt x="20882" y="20191"/>
                  <a:pt x="17235" y="20457"/>
                </a:cubicBezTo>
                <a:lnTo>
                  <a:pt x="12" y="21600"/>
                </a:lnTo>
                <a:cubicBezTo>
                  <a:pt x="56" y="20595"/>
                  <a:pt x="435" y="19687"/>
                  <a:pt x="435" y="19077"/>
                </a:cubicBezTo>
                <a:cubicBezTo>
                  <a:pt x="358" y="13428"/>
                  <a:pt x="281" y="7778"/>
                  <a:pt x="205" y="2128"/>
                </a:cubicBezTo>
                <a:close/>
              </a:path>
            </a:pathLst>
          </a:custGeom>
          <a:solidFill>
            <a:schemeClr val="accen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 name="Google Shape;7;p1"/>
          <p:cNvSpPr/>
          <p:nvPr/>
        </p:nvSpPr>
        <p:spPr>
          <a:xfrm rot="10800000" flipH="1">
            <a:off x="-48685" y="-7938"/>
            <a:ext cx="834823" cy="1969521"/>
          </a:xfrm>
          <a:custGeom>
            <a:avLst/>
            <a:gdLst/>
            <a:ahLst/>
            <a:cxnLst/>
            <a:rect l="l" t="t" r="r" b="b"/>
            <a:pathLst>
              <a:path w="21351" h="21336" extrusionOk="0">
                <a:moveTo>
                  <a:pt x="0" y="1014"/>
                </a:moveTo>
                <a:lnTo>
                  <a:pt x="15005" y="103"/>
                </a:lnTo>
                <a:cubicBezTo>
                  <a:pt x="20655" y="-264"/>
                  <a:pt x="21137" y="304"/>
                  <a:pt x="21152" y="2574"/>
                </a:cubicBezTo>
                <a:cubicBezTo>
                  <a:pt x="21600" y="7367"/>
                  <a:pt x="21152" y="14037"/>
                  <a:pt x="21152" y="21336"/>
                </a:cubicBezTo>
                <a:lnTo>
                  <a:pt x="993" y="21302"/>
                </a:lnTo>
                <a:cubicBezTo>
                  <a:pt x="938" y="15426"/>
                  <a:pt x="55" y="6890"/>
                  <a:pt x="0" y="1014"/>
                </a:cubicBezTo>
                <a:close/>
              </a:path>
            </a:pathLst>
          </a:custGeom>
          <a:solidFill>
            <a:srgbClr val="5797A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8" name="Google Shape;8;p1"/>
          <p:cNvSpPr/>
          <p:nvPr/>
        </p:nvSpPr>
        <p:spPr>
          <a:xfrm>
            <a:off x="-4541" y="4207438"/>
            <a:ext cx="790679" cy="2663262"/>
          </a:xfrm>
          <a:custGeom>
            <a:avLst/>
            <a:gdLst/>
            <a:ahLst/>
            <a:cxnLst/>
            <a:rect l="l" t="t" r="r" b="b"/>
            <a:pathLst>
              <a:path w="21289" h="21404" extrusionOk="0">
                <a:moveTo>
                  <a:pt x="139" y="743"/>
                </a:moveTo>
                <a:lnTo>
                  <a:pt x="14608" y="76"/>
                </a:lnTo>
                <a:cubicBezTo>
                  <a:pt x="20556" y="-196"/>
                  <a:pt x="21063" y="226"/>
                  <a:pt x="21079" y="1909"/>
                </a:cubicBezTo>
                <a:cubicBezTo>
                  <a:pt x="21551" y="5464"/>
                  <a:pt x="21079" y="15990"/>
                  <a:pt x="21079" y="21404"/>
                </a:cubicBezTo>
                <a:lnTo>
                  <a:pt x="9" y="21404"/>
                </a:lnTo>
                <a:cubicBezTo>
                  <a:pt x="-49" y="17046"/>
                  <a:pt x="197" y="5102"/>
                  <a:pt x="139" y="743"/>
                </a:cubicBezTo>
                <a:close/>
              </a:path>
            </a:pathLst>
          </a:custGeom>
          <a:solidFill>
            <a:srgbClr val="00285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endParaRPr sz="2400" b="0" i="0" u="none" strike="noStrike" cap="none">
              <a:solidFill>
                <a:srgbClr val="FFFFFF"/>
              </a:solidFill>
              <a:latin typeface="Calibri"/>
              <a:ea typeface="Calibri"/>
              <a:cs typeface="Calibri"/>
              <a:sym typeface="Calibri"/>
            </a:endParaRPr>
          </a:p>
        </p:txBody>
      </p:sp>
      <p:pic>
        <p:nvPicPr>
          <p:cNvPr id="9" name="Google Shape;9;p1" descr="Picture 9"/>
          <p:cNvPicPr preferRelativeResize="0"/>
          <p:nvPr/>
        </p:nvPicPr>
        <p:blipFill rotWithShape="1">
          <a:blip r:embed="rId12">
            <a:alphaModFix/>
          </a:blip>
          <a:srcRect/>
          <a:stretch/>
        </p:blipFill>
        <p:spPr>
          <a:xfrm>
            <a:off x="7681383" y="6161088"/>
            <a:ext cx="2089151" cy="392113"/>
          </a:xfrm>
          <a:prstGeom prst="rect">
            <a:avLst/>
          </a:prstGeom>
          <a:noFill/>
          <a:ln>
            <a:noFill/>
          </a:ln>
        </p:spPr>
      </p:pic>
      <p:pic>
        <p:nvPicPr>
          <p:cNvPr id="10" name="Google Shape;10;p1" descr="Picture 10"/>
          <p:cNvPicPr preferRelativeResize="0"/>
          <p:nvPr/>
        </p:nvPicPr>
        <p:blipFill rotWithShape="1">
          <a:blip r:embed="rId13">
            <a:alphaModFix/>
          </a:blip>
          <a:srcRect/>
          <a:stretch/>
        </p:blipFill>
        <p:spPr>
          <a:xfrm>
            <a:off x="10058401" y="6156326"/>
            <a:ext cx="1758951" cy="442913"/>
          </a:xfrm>
          <a:prstGeom prst="rect">
            <a:avLst/>
          </a:prstGeom>
          <a:noFill/>
          <a:ln>
            <a:noFill/>
          </a:ln>
        </p:spPr>
      </p:pic>
      <p:sp>
        <p:nvSpPr>
          <p:cNvPr id="11" name="Google Shape;11;p1"/>
          <p:cNvSpPr txBox="1">
            <a:spLocks noGrp="1"/>
          </p:cNvSpPr>
          <p:nvPr>
            <p:ph type="title"/>
          </p:nvPr>
        </p:nvSpPr>
        <p:spPr>
          <a:xfrm>
            <a:off x="1388533" y="274639"/>
            <a:ext cx="10193867" cy="1143001"/>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1pPr>
            <a:lvl2pPr marR="0" lvl="1"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2pPr>
            <a:lvl3pPr marR="0" lvl="2"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3pPr>
            <a:lvl4pPr marR="0" lvl="3"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4pPr>
            <a:lvl5pPr marR="0" lvl="4"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5pPr>
            <a:lvl6pPr marR="0" lvl="5"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6pPr>
            <a:lvl7pPr marR="0" lvl="6"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7pPr>
            <a:lvl8pPr marR="0" lvl="7"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8pPr>
            <a:lvl9pPr marR="0" lvl="8" algn="l" rtl="0">
              <a:lnSpc>
                <a:spcPct val="100000"/>
              </a:lnSpc>
              <a:spcBef>
                <a:spcPts val="0"/>
              </a:spcBef>
              <a:spcAft>
                <a:spcPts val="0"/>
              </a:spcAft>
              <a:buClr>
                <a:srgbClr val="002853"/>
              </a:buClr>
              <a:buSzPts val="4000"/>
              <a:buFont typeface="Arial"/>
              <a:buNone/>
              <a:defRPr sz="4000" b="0" i="0" u="none" strike="noStrike" cap="none">
                <a:solidFill>
                  <a:srgbClr val="002853"/>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388533" y="1600200"/>
            <a:ext cx="10193867" cy="4394200"/>
          </a:xfrm>
          <a:prstGeom prst="rect">
            <a:avLst/>
          </a:prstGeom>
          <a:noFill/>
          <a:ln>
            <a:noFill/>
          </a:ln>
        </p:spPr>
        <p:txBody>
          <a:bodyPr spcFirstLastPara="1" wrap="square" lIns="45700" tIns="45700" rIns="45700" bIns="45700" anchor="t" anchorCtr="0">
            <a:noAutofit/>
          </a:bodyPr>
          <a:lstStyle>
            <a:lvl1pPr marL="457200" marR="0" lvl="0"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1pPr>
            <a:lvl2pPr marL="914400" marR="0" lvl="1"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2pPr>
            <a:lvl3pPr marL="1371600" marR="0" lvl="2"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3pPr>
            <a:lvl4pPr marL="1828800" marR="0" lvl="3"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4pPr>
            <a:lvl5pPr marL="2286000" marR="0" lvl="4"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5pPr>
            <a:lvl6pPr marL="2743200" marR="0" lvl="5"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6pPr>
            <a:lvl7pPr marL="3200400" marR="0" lvl="6"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7pPr>
            <a:lvl8pPr marL="3657600" marR="0" lvl="7"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8pPr>
            <a:lvl9pPr marL="4114800" marR="0" lvl="8" indent="-393700" algn="l" rtl="0">
              <a:lnSpc>
                <a:spcPct val="100000"/>
              </a:lnSpc>
              <a:spcBef>
                <a:spcPts val="600"/>
              </a:spcBef>
              <a:spcAft>
                <a:spcPts val="0"/>
              </a:spcAft>
              <a:buClr>
                <a:srgbClr val="5797A9"/>
              </a:buClr>
              <a:buSzPts val="2600"/>
              <a:buFont typeface="Arial"/>
              <a:buChar char="•"/>
              <a:defRPr sz="26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5892800" y="6172201"/>
            <a:ext cx="2844800" cy="3683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sz="1400"/>
          </a:p>
        </p:txBody>
      </p:sp>
    </p:spTree>
    <p:extLst>
      <p:ext uri="{BB962C8B-B14F-4D97-AF65-F5344CB8AC3E}">
        <p14:creationId xmlns:p14="http://schemas.microsoft.com/office/powerpoint/2010/main" val="2551110564"/>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2_5B3EFD4.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0_F7D6A93B.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2_E99B6977.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9_CAFEA2B0.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3A_D540CF3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0D_EF6D5F12.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5_4E4E128A.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34_E1CF6060.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13_591CDC72.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31_5F25407F.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2A_69D7BE4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10C_AF19BBB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29_DB67913A.xml"/><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2C_28BC8EFD.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37_37998E0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8_759A8D0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3B_7776B02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04B2460-3CA5-7953-AD87-0AEDD68BE446}"/>
              </a:ext>
            </a:extLst>
          </p:cNvPr>
          <p:cNvSpPr>
            <a:spLocks noGrp="1"/>
          </p:cNvSpPr>
          <p:nvPr>
            <p:ph type="title"/>
          </p:nvPr>
        </p:nvSpPr>
        <p:spPr>
          <a:xfrm>
            <a:off x="4154107" y="1823660"/>
            <a:ext cx="7123495" cy="1470026"/>
          </a:xfrm>
        </p:spPr>
        <p:txBody>
          <a:bodyPr/>
          <a:lstStyle/>
          <a:p>
            <a:r>
              <a:rPr lang="en-US" sz="3200" dirty="0"/>
              <a:t>Clinicians’ Perceptions and Practices of Urine Drug Testing in Buprenorphine Treatment</a:t>
            </a:r>
          </a:p>
        </p:txBody>
      </p:sp>
      <p:sp>
        <p:nvSpPr>
          <p:cNvPr id="22" name="Text Placeholder 2">
            <a:extLst>
              <a:ext uri="{FF2B5EF4-FFF2-40B4-BE49-F238E27FC236}">
                <a16:creationId xmlns:a16="http://schemas.microsoft.com/office/drawing/2014/main" id="{F6AF5199-67DC-5A46-4617-BB3BC4F82AB5}"/>
              </a:ext>
            </a:extLst>
          </p:cNvPr>
          <p:cNvSpPr>
            <a:spLocks noGrp="1"/>
          </p:cNvSpPr>
          <p:nvPr>
            <p:ph type="body" idx="1"/>
          </p:nvPr>
        </p:nvSpPr>
        <p:spPr>
          <a:xfrm>
            <a:off x="3679545" y="3564315"/>
            <a:ext cx="4365426" cy="3067979"/>
          </a:xfrm>
        </p:spPr>
        <p:txBody>
          <a:bodyPr/>
          <a:lstStyle/>
          <a:p>
            <a:r>
              <a:rPr lang="en-US" dirty="0"/>
              <a:t>Isabel Lamont¹</a:t>
            </a:r>
          </a:p>
          <a:p>
            <a:r>
              <a:rPr lang="en-US" dirty="0" err="1"/>
              <a:t>Mariya</a:t>
            </a:r>
            <a:r>
              <a:rPr lang="en-US" dirty="0"/>
              <a:t> Masyukova²</a:t>
            </a:r>
          </a:p>
          <a:p>
            <a:endParaRPr lang="en-US" dirty="0"/>
          </a:p>
          <a:p>
            <a:r>
              <a:rPr lang="en-US" b="0" dirty="0"/>
              <a:t>Andrea Jakubowski</a:t>
            </a:r>
            <a:r>
              <a:rPr lang="en-US" dirty="0"/>
              <a:t>¹</a:t>
            </a:r>
            <a:endParaRPr lang="en-US" b="0" dirty="0"/>
          </a:p>
          <a:p>
            <a:r>
              <a:rPr lang="en-US" b="0" dirty="0" err="1"/>
              <a:t>Shadi</a:t>
            </a:r>
            <a:r>
              <a:rPr lang="en-US" b="0" dirty="0"/>
              <a:t> Nahvi</a:t>
            </a:r>
            <a:r>
              <a:rPr lang="en-US" dirty="0"/>
              <a:t>¹</a:t>
            </a:r>
            <a:endParaRPr lang="en-US" b="0" dirty="0"/>
          </a:p>
          <a:p>
            <a:r>
              <a:rPr lang="en-US" b="0" dirty="0"/>
              <a:t>Tiffany Lu</a:t>
            </a:r>
            <a:r>
              <a:rPr lang="en-US" dirty="0"/>
              <a:t>¹</a:t>
            </a:r>
            <a:endParaRPr lang="en-US" b="0" dirty="0"/>
          </a:p>
          <a:p>
            <a:r>
              <a:rPr lang="en-US" b="0" dirty="0"/>
              <a:t>Teresa Lopez-Castro³</a:t>
            </a:r>
          </a:p>
          <a:p>
            <a:r>
              <a:rPr lang="en-US" b="0" dirty="0" err="1"/>
              <a:t>Yuting</a:t>
            </a:r>
            <a:r>
              <a:rPr lang="en-US" b="0" dirty="0"/>
              <a:t> Deng</a:t>
            </a:r>
            <a:r>
              <a:rPr lang="en-US" dirty="0"/>
              <a:t>¹</a:t>
            </a:r>
            <a:endParaRPr lang="en-US" b="0" dirty="0"/>
          </a:p>
        </p:txBody>
      </p:sp>
      <p:sp>
        <p:nvSpPr>
          <p:cNvPr id="2" name="TextBox 1">
            <a:extLst>
              <a:ext uri="{FF2B5EF4-FFF2-40B4-BE49-F238E27FC236}">
                <a16:creationId xmlns:a16="http://schemas.microsoft.com/office/drawing/2014/main" id="{216036BB-6E94-C1D6-2F45-8A73386DE225}"/>
              </a:ext>
            </a:extLst>
          </p:cNvPr>
          <p:cNvSpPr txBox="1"/>
          <p:nvPr/>
        </p:nvSpPr>
        <p:spPr>
          <a:xfrm>
            <a:off x="8044971" y="5308855"/>
            <a:ext cx="4147029" cy="1323439"/>
          </a:xfrm>
          <a:prstGeom prst="rect">
            <a:avLst/>
          </a:prstGeom>
          <a:noFill/>
        </p:spPr>
        <p:txBody>
          <a:bodyPr wrap="square" rtlCol="0">
            <a:spAutoFit/>
          </a:bodyPr>
          <a:lstStyle/>
          <a:p>
            <a:r>
              <a:rPr lang="en-US" sz="1600" dirty="0">
                <a:solidFill>
                  <a:schemeClr val="accent1"/>
                </a:solidFill>
              </a:rPr>
              <a:t>¹ Montefiore Hospital/Albert Einstein College of Medicine</a:t>
            </a:r>
          </a:p>
          <a:p>
            <a:r>
              <a:rPr lang="en-US" sz="1600" dirty="0">
                <a:solidFill>
                  <a:schemeClr val="accent1"/>
                </a:solidFill>
              </a:rPr>
              <a:t>² Project Renewal </a:t>
            </a:r>
          </a:p>
          <a:p>
            <a:r>
              <a:rPr lang="en-US" sz="1600" dirty="0">
                <a:solidFill>
                  <a:schemeClr val="accent1"/>
                </a:solidFill>
              </a:rPr>
              <a:t>³ The City College of New York, CUNY</a:t>
            </a:r>
          </a:p>
          <a:p>
            <a:endParaRPr lang="en-US" sz="1600" b="1" dirty="0">
              <a:solidFill>
                <a:schemeClr val="accent1"/>
              </a:solidFill>
            </a:endParaRPr>
          </a:p>
        </p:txBody>
      </p:sp>
    </p:spTree>
    <p:extLst>
      <p:ext uri="{BB962C8B-B14F-4D97-AF65-F5344CB8AC3E}">
        <p14:creationId xmlns:p14="http://schemas.microsoft.com/office/powerpoint/2010/main" val="9567842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315DF9-5454-485F-2F69-EC1555DE2B4C}"/>
              </a:ext>
            </a:extLst>
          </p:cNvPr>
          <p:cNvSpPr>
            <a:spLocks noGrp="1"/>
          </p:cNvSpPr>
          <p:nvPr>
            <p:ph type="title"/>
          </p:nvPr>
        </p:nvSpPr>
        <p:spPr>
          <a:xfrm>
            <a:off x="1388796" y="185317"/>
            <a:ext cx="10193337" cy="1143000"/>
          </a:xfrm>
        </p:spPr>
        <p:txBody>
          <a:bodyPr/>
          <a:lstStyle/>
          <a:p>
            <a:r>
              <a:rPr lang="en-US" dirty="0"/>
              <a:t>Sample Characteristics (n= 99) </a:t>
            </a:r>
          </a:p>
        </p:txBody>
      </p:sp>
      <p:graphicFrame>
        <p:nvGraphicFramePr>
          <p:cNvPr id="5" name="Table 5">
            <a:extLst>
              <a:ext uri="{FF2B5EF4-FFF2-40B4-BE49-F238E27FC236}">
                <a16:creationId xmlns:a16="http://schemas.microsoft.com/office/drawing/2014/main" id="{F55A358C-A222-7FB2-B097-7495A765A826}"/>
              </a:ext>
            </a:extLst>
          </p:cNvPr>
          <p:cNvGraphicFramePr>
            <a:graphicFrameLocks noGrp="1"/>
          </p:cNvGraphicFramePr>
          <p:nvPr>
            <p:extLst>
              <p:ext uri="{D42A27DB-BD31-4B8C-83A1-F6EECF244321}">
                <p14:modId xmlns:p14="http://schemas.microsoft.com/office/powerpoint/2010/main" val="2203371849"/>
              </p:ext>
            </p:extLst>
          </p:nvPr>
        </p:nvGraphicFramePr>
        <p:xfrm>
          <a:off x="1003300" y="1127584"/>
          <a:ext cx="10718799" cy="4907280"/>
        </p:xfrm>
        <a:graphic>
          <a:graphicData uri="http://schemas.openxmlformats.org/drawingml/2006/table">
            <a:tbl>
              <a:tblPr firstRow="1" bandRow="1">
                <a:tableStyleId>{F5AB1C69-6EDB-4FF4-983F-18BD219EF322}</a:tableStyleId>
              </a:tblPr>
              <a:tblGrid>
                <a:gridCol w="3572933">
                  <a:extLst>
                    <a:ext uri="{9D8B030D-6E8A-4147-A177-3AD203B41FA5}">
                      <a16:colId xmlns:a16="http://schemas.microsoft.com/office/drawing/2014/main" val="531943217"/>
                    </a:ext>
                  </a:extLst>
                </a:gridCol>
                <a:gridCol w="4387073">
                  <a:extLst>
                    <a:ext uri="{9D8B030D-6E8A-4147-A177-3AD203B41FA5}">
                      <a16:colId xmlns:a16="http://schemas.microsoft.com/office/drawing/2014/main" val="70307720"/>
                    </a:ext>
                  </a:extLst>
                </a:gridCol>
                <a:gridCol w="2758793">
                  <a:extLst>
                    <a:ext uri="{9D8B030D-6E8A-4147-A177-3AD203B41FA5}">
                      <a16:colId xmlns:a16="http://schemas.microsoft.com/office/drawing/2014/main" val="1261502946"/>
                    </a:ext>
                  </a:extLst>
                </a:gridCol>
              </a:tblGrid>
              <a:tr h="360129">
                <a:tc>
                  <a:txBody>
                    <a:bodyPr/>
                    <a:lstStyle/>
                    <a:p>
                      <a:r>
                        <a:rPr lang="en-US" sz="2000" b="1" dirty="0">
                          <a:solidFill>
                            <a:schemeClr val="bg1"/>
                          </a:solidFill>
                        </a:rPr>
                        <a:t>Sample characteristic</a:t>
                      </a:r>
                    </a:p>
                  </a:txBody>
                  <a:tcPr/>
                </a:tc>
                <a:tc>
                  <a:txBody>
                    <a:bodyPr/>
                    <a:lstStyle/>
                    <a:p>
                      <a:r>
                        <a:rPr lang="en-US" sz="2000" b="1" dirty="0"/>
                        <a:t> </a:t>
                      </a:r>
                    </a:p>
                  </a:txBody>
                  <a:tcPr/>
                </a:tc>
                <a:tc>
                  <a:txBody>
                    <a:bodyPr/>
                    <a:lstStyle/>
                    <a:p>
                      <a:endParaRPr lang="en-US"/>
                    </a:p>
                  </a:txBody>
                  <a:tcPr/>
                </a:tc>
                <a:extLst>
                  <a:ext uri="{0D108BD9-81ED-4DB2-BD59-A6C34878D82A}">
                    <a16:rowId xmlns:a16="http://schemas.microsoft.com/office/drawing/2014/main" val="42500120"/>
                  </a:ext>
                </a:extLst>
              </a:tr>
              <a:tr h="360129">
                <a:tc>
                  <a:txBody>
                    <a:bodyPr/>
                    <a:lstStyle/>
                    <a:p>
                      <a:r>
                        <a:rPr lang="en-US" sz="2000" b="0" dirty="0">
                          <a:solidFill>
                            <a:schemeClr val="accent6"/>
                          </a:solidFill>
                        </a:rPr>
                        <a:t>Age, mean</a:t>
                      </a:r>
                    </a:p>
                  </a:txBody>
                  <a:tcPr/>
                </a:tc>
                <a:tc>
                  <a:txBody>
                    <a:bodyPr/>
                    <a:lstStyle/>
                    <a:p>
                      <a:r>
                        <a:rPr lang="en-US" sz="2000" b="0" dirty="0"/>
                        <a:t>49 years</a:t>
                      </a:r>
                    </a:p>
                  </a:txBody>
                  <a:tcPr/>
                </a:tc>
                <a:tc>
                  <a:txBody>
                    <a:bodyPr/>
                    <a:lstStyle/>
                    <a:p>
                      <a:endParaRPr lang="en-US"/>
                    </a:p>
                  </a:txBody>
                  <a:tcPr/>
                </a:tc>
                <a:extLst>
                  <a:ext uri="{0D108BD9-81ED-4DB2-BD59-A6C34878D82A}">
                    <a16:rowId xmlns:a16="http://schemas.microsoft.com/office/drawing/2014/main" val="2459074047"/>
                  </a:ext>
                </a:extLst>
              </a:tr>
              <a:tr h="1080388">
                <a:tc>
                  <a:txBody>
                    <a:bodyPr/>
                    <a:lstStyle/>
                    <a:p>
                      <a:r>
                        <a:rPr lang="en-US" sz="2000" b="0" dirty="0">
                          <a:solidFill>
                            <a:schemeClr val="accent6"/>
                          </a:solidFill>
                        </a:rPr>
                        <a:t>Gender</a:t>
                      </a:r>
                    </a:p>
                  </a:txBody>
                  <a:tcPr/>
                </a:tc>
                <a:tc>
                  <a:txBody>
                    <a:bodyPr/>
                    <a:lstStyle/>
                    <a:p>
                      <a:r>
                        <a:rPr lang="en-US" sz="1800" b="0" dirty="0"/>
                        <a:t>Cisgender women</a:t>
                      </a:r>
                    </a:p>
                    <a:p>
                      <a:r>
                        <a:rPr lang="en-US" sz="1800" b="0" dirty="0"/>
                        <a:t>Cisgender men</a:t>
                      </a:r>
                    </a:p>
                    <a:p>
                      <a:r>
                        <a:rPr lang="en-US" sz="1800" b="0" dirty="0"/>
                        <a:t>Non-binary people</a:t>
                      </a:r>
                    </a:p>
                    <a:p>
                      <a:r>
                        <a:rPr lang="en-US" sz="1800" b="0" dirty="0"/>
                        <a:t>Transgender man</a:t>
                      </a:r>
                    </a:p>
                  </a:txBody>
                  <a:tcPr/>
                </a:tc>
                <a:tc>
                  <a:txBody>
                    <a:bodyPr/>
                    <a:lstStyle/>
                    <a:p>
                      <a:r>
                        <a:rPr lang="en-US" sz="1800" dirty="0"/>
                        <a:t>52%</a:t>
                      </a:r>
                    </a:p>
                    <a:p>
                      <a:r>
                        <a:rPr lang="en-US" sz="1800" dirty="0"/>
                        <a:t>37%</a:t>
                      </a:r>
                    </a:p>
                    <a:p>
                      <a:r>
                        <a:rPr lang="en-US" sz="1800" dirty="0"/>
                        <a:t>2%</a:t>
                      </a:r>
                    </a:p>
                    <a:p>
                      <a:r>
                        <a:rPr lang="en-US" sz="1800" dirty="0"/>
                        <a:t>1%</a:t>
                      </a:r>
                    </a:p>
                  </a:txBody>
                  <a:tcPr/>
                </a:tc>
                <a:extLst>
                  <a:ext uri="{0D108BD9-81ED-4DB2-BD59-A6C34878D82A}">
                    <a16:rowId xmlns:a16="http://schemas.microsoft.com/office/drawing/2014/main" val="3474997640"/>
                  </a:ext>
                </a:extLst>
              </a:tr>
              <a:tr h="1080388">
                <a:tc>
                  <a:txBody>
                    <a:bodyPr/>
                    <a:lstStyle/>
                    <a:p>
                      <a:r>
                        <a:rPr lang="en-US" sz="2000" dirty="0">
                          <a:solidFill>
                            <a:schemeClr val="accent6"/>
                          </a:solidFill>
                        </a:rPr>
                        <a:t>Race/ethnicity</a:t>
                      </a:r>
                    </a:p>
                  </a:txBody>
                  <a:tcPr/>
                </a:tc>
                <a:tc>
                  <a:txBody>
                    <a:bodyPr/>
                    <a:lstStyle/>
                    <a:p>
                      <a:r>
                        <a:rPr lang="en-US" sz="1800" dirty="0"/>
                        <a:t>White</a:t>
                      </a:r>
                    </a:p>
                    <a:p>
                      <a:r>
                        <a:rPr lang="en-US" sz="1800" dirty="0"/>
                        <a:t>Black or African American </a:t>
                      </a:r>
                    </a:p>
                    <a:p>
                      <a:r>
                        <a:rPr lang="en-US" sz="1800" dirty="0"/>
                        <a:t>Hispanic/Latinx</a:t>
                      </a:r>
                    </a:p>
                    <a:p>
                      <a:r>
                        <a:rPr lang="en-US" sz="1800" dirty="0"/>
                        <a:t>Asian</a:t>
                      </a:r>
                    </a:p>
                  </a:txBody>
                  <a:tcPr/>
                </a:tc>
                <a:tc>
                  <a:txBody>
                    <a:bodyPr/>
                    <a:lstStyle/>
                    <a:p>
                      <a:r>
                        <a:rPr lang="en-US" sz="1800" dirty="0"/>
                        <a:t>71%</a:t>
                      </a:r>
                    </a:p>
                    <a:p>
                      <a:r>
                        <a:rPr lang="en-US" sz="1800" dirty="0"/>
                        <a:t>4%</a:t>
                      </a:r>
                    </a:p>
                    <a:p>
                      <a:r>
                        <a:rPr lang="en-US" sz="1800" dirty="0"/>
                        <a:t>9%</a:t>
                      </a:r>
                    </a:p>
                    <a:p>
                      <a:r>
                        <a:rPr lang="en-US" sz="1800" dirty="0"/>
                        <a:t>12%</a:t>
                      </a:r>
                    </a:p>
                  </a:txBody>
                  <a:tcPr/>
                </a:tc>
                <a:extLst>
                  <a:ext uri="{0D108BD9-81ED-4DB2-BD59-A6C34878D82A}">
                    <a16:rowId xmlns:a16="http://schemas.microsoft.com/office/drawing/2014/main" val="179726663"/>
                  </a:ext>
                </a:extLst>
              </a:tr>
              <a:tr h="1579029">
                <a:tc>
                  <a:txBody>
                    <a:bodyPr/>
                    <a:lstStyle/>
                    <a:p>
                      <a:r>
                        <a:rPr lang="en-US" sz="2000" dirty="0">
                          <a:solidFill>
                            <a:schemeClr val="accent6"/>
                          </a:solidFill>
                        </a:rPr>
                        <a:t>Position</a:t>
                      </a:r>
                    </a:p>
                  </a:txBody>
                  <a:tcPr/>
                </a:tc>
                <a:tc>
                  <a:txBody>
                    <a:bodyPr/>
                    <a:lstStyle/>
                    <a:p>
                      <a:pPr marL="0" marR="0" algn="l" fontAlgn="t">
                        <a:spcBef>
                          <a:spcPts val="0"/>
                        </a:spcBef>
                        <a:spcAft>
                          <a:spcPts val="0"/>
                        </a:spcAft>
                        <a:tabLst>
                          <a:tab pos="296545" algn="l"/>
                        </a:tabLst>
                      </a:pPr>
                      <a:r>
                        <a:rPr lang="en-US" sz="1800" b="0" u="none" strike="noStrike" cap="none" spc="0" dirty="0">
                          <a:solidFill>
                            <a:schemeClr val="tx1"/>
                          </a:solidFill>
                          <a:effectLst/>
                        </a:rPr>
                        <a:t>Physician (MD, DO) </a:t>
                      </a:r>
                    </a:p>
                    <a:p>
                      <a:pPr marL="0" marR="0" algn="l" fontAlgn="t">
                        <a:spcBef>
                          <a:spcPts val="0"/>
                        </a:spcBef>
                        <a:spcAft>
                          <a:spcPts val="0"/>
                        </a:spcAft>
                        <a:tabLst>
                          <a:tab pos="296545" algn="l"/>
                        </a:tabLst>
                      </a:pPr>
                      <a:r>
                        <a:rPr lang="en-US" sz="1800" b="0" u="none" strike="noStrike" cap="none" spc="0" dirty="0">
                          <a:solidFill>
                            <a:schemeClr val="tx1"/>
                          </a:solidFill>
                          <a:effectLst/>
                        </a:rPr>
                        <a:t>Physician Assistant (PA)</a:t>
                      </a:r>
                    </a:p>
                    <a:p>
                      <a:pPr marL="0" marR="0" algn="l" fontAlgn="t">
                        <a:spcBef>
                          <a:spcPts val="0"/>
                        </a:spcBef>
                        <a:spcAft>
                          <a:spcPts val="0"/>
                        </a:spcAft>
                        <a:tabLst>
                          <a:tab pos="296545" algn="l"/>
                        </a:tabLst>
                      </a:pPr>
                      <a:r>
                        <a:rPr lang="en-US" sz="1800" b="0" u="none" strike="noStrike" cap="none" spc="0" dirty="0">
                          <a:solidFill>
                            <a:schemeClr val="tx1"/>
                          </a:solidFill>
                          <a:effectLst/>
                        </a:rPr>
                        <a:t>Nurse Practitioner (NP) </a:t>
                      </a:r>
                    </a:p>
                    <a:p>
                      <a:pPr marL="0" marR="0" algn="l" fontAlgn="t">
                        <a:spcBef>
                          <a:spcPts val="0"/>
                        </a:spcBef>
                        <a:spcAft>
                          <a:spcPts val="0"/>
                        </a:spcAft>
                        <a:tabLst>
                          <a:tab pos="296545" algn="l"/>
                        </a:tabLst>
                      </a:pPr>
                      <a:r>
                        <a:rPr lang="en-US" sz="1800" b="0" u="none" strike="noStrike" cap="none" spc="0" dirty="0">
                          <a:solidFill>
                            <a:schemeClr val="tx1"/>
                          </a:solidFill>
                          <a:effectLst/>
                        </a:rPr>
                        <a:t>Registered Nurse (RN) </a:t>
                      </a:r>
                    </a:p>
                    <a:p>
                      <a:pPr marL="0" marR="0" algn="l" fontAlgn="t">
                        <a:spcBef>
                          <a:spcPts val="0"/>
                        </a:spcBef>
                        <a:spcAft>
                          <a:spcPts val="0"/>
                        </a:spcAft>
                        <a:tabLst>
                          <a:tab pos="296545" algn="l"/>
                        </a:tabLst>
                      </a:pPr>
                      <a:r>
                        <a:rPr lang="en-US" sz="1800" b="0" u="none" strike="noStrike" cap="none" spc="0" dirty="0">
                          <a:solidFill>
                            <a:schemeClr val="tx1"/>
                          </a:solidFill>
                          <a:effectLst/>
                        </a:rPr>
                        <a:t>Social Worker (LMSW, LCSW)</a:t>
                      </a:r>
                    </a:p>
                    <a:p>
                      <a:pPr marL="0" marR="0" algn="l" fontAlgn="t">
                        <a:spcBef>
                          <a:spcPts val="0"/>
                        </a:spcBef>
                        <a:spcAft>
                          <a:spcPts val="0"/>
                        </a:spcAft>
                        <a:tabLst>
                          <a:tab pos="296545" algn="l"/>
                        </a:tabLst>
                      </a:pPr>
                      <a:r>
                        <a:rPr lang="en-US" sz="1800" b="0" u="none" strike="noStrike" cap="none" spc="0" dirty="0">
                          <a:solidFill>
                            <a:schemeClr val="tx1"/>
                          </a:solidFill>
                          <a:effectLst/>
                        </a:rPr>
                        <a:t>Pharmacist (PharmD or equivalent)</a:t>
                      </a:r>
                      <a:endParaRPr lang="en-US" sz="1800" b="0" i="0" u="none" strike="noStrike" cap="none" spc="0" dirty="0">
                        <a:solidFill>
                          <a:schemeClr val="tx1"/>
                        </a:solidFill>
                        <a:effectLst/>
                        <a:latin typeface="Arial" panose="020B0604020202020204" pitchFamily="34" charset="0"/>
                      </a:endParaRPr>
                    </a:p>
                  </a:txBody>
                  <a:tcPr/>
                </a:tc>
                <a:tc>
                  <a:txBody>
                    <a:bodyPr/>
                    <a:lstStyle/>
                    <a:p>
                      <a:r>
                        <a:rPr lang="en-US" sz="1800" dirty="0"/>
                        <a:t>70%</a:t>
                      </a:r>
                    </a:p>
                    <a:p>
                      <a:r>
                        <a:rPr lang="en-US" sz="1800" dirty="0"/>
                        <a:t>7%</a:t>
                      </a:r>
                    </a:p>
                    <a:p>
                      <a:r>
                        <a:rPr lang="en-US" sz="1800" dirty="0"/>
                        <a:t>9%</a:t>
                      </a:r>
                    </a:p>
                    <a:p>
                      <a:r>
                        <a:rPr lang="en-US" sz="1800" dirty="0"/>
                        <a:t>9%</a:t>
                      </a:r>
                    </a:p>
                    <a:p>
                      <a:r>
                        <a:rPr lang="en-US" sz="1800" dirty="0"/>
                        <a:t>3%</a:t>
                      </a:r>
                    </a:p>
                    <a:p>
                      <a:r>
                        <a:rPr lang="en-US" sz="1800" dirty="0"/>
                        <a:t>1%</a:t>
                      </a:r>
                    </a:p>
                  </a:txBody>
                  <a:tcPr/>
                </a:tc>
                <a:extLst>
                  <a:ext uri="{0D108BD9-81ED-4DB2-BD59-A6C34878D82A}">
                    <a16:rowId xmlns:a16="http://schemas.microsoft.com/office/drawing/2014/main" val="3375108737"/>
                  </a:ext>
                </a:extLst>
              </a:tr>
            </a:tbl>
          </a:graphicData>
        </a:graphic>
      </p:graphicFrame>
    </p:spTree>
    <p:extLst>
      <p:ext uri="{BB962C8B-B14F-4D97-AF65-F5344CB8AC3E}">
        <p14:creationId xmlns:p14="http://schemas.microsoft.com/office/powerpoint/2010/main" val="362824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383F7A-3001-833F-5078-350AD9EB0116}"/>
              </a:ext>
            </a:extLst>
          </p:cNvPr>
          <p:cNvSpPr>
            <a:spLocks noGrp="1"/>
          </p:cNvSpPr>
          <p:nvPr>
            <p:ph type="title"/>
          </p:nvPr>
        </p:nvSpPr>
        <p:spPr>
          <a:xfrm>
            <a:off x="1388533" y="274639"/>
            <a:ext cx="10193867" cy="1143001"/>
          </a:xfrm>
        </p:spPr>
        <p:txBody>
          <a:bodyPr/>
          <a:lstStyle/>
          <a:p>
            <a:r>
              <a:rPr lang="en-US"/>
              <a:t>Clinical Practices and Protocols</a:t>
            </a:r>
            <a:endParaRPr lang="en-US" dirty="0"/>
          </a:p>
        </p:txBody>
      </p:sp>
      <p:graphicFrame>
        <p:nvGraphicFramePr>
          <p:cNvPr id="5" name="Table 5">
            <a:extLst>
              <a:ext uri="{FF2B5EF4-FFF2-40B4-BE49-F238E27FC236}">
                <a16:creationId xmlns:a16="http://schemas.microsoft.com/office/drawing/2014/main" id="{74619A14-2253-E23B-ECF4-A2AD8152F85B}"/>
              </a:ext>
            </a:extLst>
          </p:cNvPr>
          <p:cNvGraphicFramePr>
            <a:graphicFrameLocks noGrp="1"/>
          </p:cNvGraphicFramePr>
          <p:nvPr>
            <p:extLst>
              <p:ext uri="{D42A27DB-BD31-4B8C-83A1-F6EECF244321}">
                <p14:modId xmlns:p14="http://schemas.microsoft.com/office/powerpoint/2010/main" val="659438664"/>
              </p:ext>
            </p:extLst>
          </p:nvPr>
        </p:nvGraphicFramePr>
        <p:xfrm>
          <a:off x="1428750" y="1620840"/>
          <a:ext cx="9334500" cy="3810000"/>
        </p:xfrm>
        <a:graphic>
          <a:graphicData uri="http://schemas.openxmlformats.org/drawingml/2006/table">
            <a:tbl>
              <a:tblPr firstRow="1" bandRow="1">
                <a:tableStyleId>{5C22544A-7EE6-4342-B048-85BDC9FD1C3A}</a:tableStyleId>
              </a:tblPr>
              <a:tblGrid>
                <a:gridCol w="6607076">
                  <a:extLst>
                    <a:ext uri="{9D8B030D-6E8A-4147-A177-3AD203B41FA5}">
                      <a16:colId xmlns:a16="http://schemas.microsoft.com/office/drawing/2014/main" val="142492530"/>
                    </a:ext>
                  </a:extLst>
                </a:gridCol>
                <a:gridCol w="2727424">
                  <a:extLst>
                    <a:ext uri="{9D8B030D-6E8A-4147-A177-3AD203B41FA5}">
                      <a16:colId xmlns:a16="http://schemas.microsoft.com/office/drawing/2014/main" val="732330655"/>
                    </a:ext>
                  </a:extLst>
                </a:gridCol>
              </a:tblGrid>
              <a:tr h="370840">
                <a:tc>
                  <a:txBody>
                    <a:bodyPr/>
                    <a:lstStyle/>
                    <a:p>
                      <a:r>
                        <a:rPr lang="en-US" sz="2800" dirty="0"/>
                        <a:t>Clinicians were…</a:t>
                      </a:r>
                    </a:p>
                  </a:txBody>
                  <a:tcPr/>
                </a:tc>
                <a:tc>
                  <a:txBody>
                    <a:bodyPr/>
                    <a:lstStyle/>
                    <a:p>
                      <a:r>
                        <a:rPr lang="en-US" sz="2000" dirty="0"/>
                        <a:t>% of Respondents </a:t>
                      </a:r>
                    </a:p>
                  </a:txBody>
                  <a:tcPr/>
                </a:tc>
                <a:extLst>
                  <a:ext uri="{0D108BD9-81ED-4DB2-BD59-A6C34878D82A}">
                    <a16:rowId xmlns:a16="http://schemas.microsoft.com/office/drawing/2014/main" val="245410077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Expected/not required to perform drug testing</a:t>
                      </a:r>
                    </a:p>
                  </a:txBody>
                  <a:tcPr/>
                </a:tc>
                <a:tc>
                  <a:txBody>
                    <a:bodyPr/>
                    <a:lstStyle/>
                    <a:p>
                      <a:r>
                        <a:rPr lang="en-US" sz="2400" b="0" dirty="0"/>
                        <a:t>61%</a:t>
                      </a:r>
                    </a:p>
                  </a:txBody>
                  <a:tcPr/>
                </a:tc>
                <a:extLst>
                  <a:ext uri="{0D108BD9-81ED-4DB2-BD59-A6C34878D82A}">
                    <a16:rowId xmlns:a16="http://schemas.microsoft.com/office/drawing/2014/main" val="381172540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clinical protocol re: when to perform UDT </a:t>
                      </a:r>
                    </a:p>
                  </a:txBody>
                  <a:tcPr/>
                </a:tc>
                <a:tc>
                  <a:txBody>
                    <a:bodyPr/>
                    <a:lstStyle/>
                    <a:p>
                      <a:r>
                        <a:rPr lang="en-US" sz="2400" dirty="0"/>
                        <a:t>57%</a:t>
                      </a:r>
                    </a:p>
                  </a:txBody>
                  <a:tcPr/>
                </a:tc>
                <a:extLst>
                  <a:ext uri="{0D108BD9-81ED-4DB2-BD59-A6C34878D82A}">
                    <a16:rowId xmlns:a16="http://schemas.microsoft.com/office/drawing/2014/main" val="122677687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clinical protocol re: consent to UDT from patients. </a:t>
                      </a:r>
                    </a:p>
                  </a:txBody>
                  <a:tcPr/>
                </a:tc>
                <a:tc>
                  <a:txBody>
                    <a:bodyPr/>
                    <a:lstStyle/>
                    <a:p>
                      <a:r>
                        <a:rPr lang="en-US" sz="2400" dirty="0"/>
                        <a:t>45%</a:t>
                      </a:r>
                    </a:p>
                  </a:txBody>
                  <a:tcPr/>
                </a:tc>
                <a:extLst>
                  <a:ext uri="{0D108BD9-81ED-4DB2-BD59-A6C34878D82A}">
                    <a16:rowId xmlns:a16="http://schemas.microsoft.com/office/drawing/2014/main" val="253436199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guidance about releasing drug test results to non-medical agencies when requested</a:t>
                      </a:r>
                    </a:p>
                  </a:txBody>
                  <a:tcPr/>
                </a:tc>
                <a:tc>
                  <a:txBody>
                    <a:bodyPr/>
                    <a:lstStyle/>
                    <a:p>
                      <a:r>
                        <a:rPr lang="en-US" sz="2400" dirty="0"/>
                        <a:t>24%</a:t>
                      </a:r>
                    </a:p>
                  </a:txBody>
                  <a:tcPr/>
                </a:tc>
                <a:extLst>
                  <a:ext uri="{0D108BD9-81ED-4DB2-BD59-A6C34878D82A}">
                    <a16:rowId xmlns:a16="http://schemas.microsoft.com/office/drawing/2014/main" val="1661145453"/>
                  </a:ext>
                </a:extLst>
              </a:tr>
            </a:tbl>
          </a:graphicData>
        </a:graphic>
      </p:graphicFrame>
    </p:spTree>
    <p:extLst>
      <p:ext uri="{BB962C8B-B14F-4D97-AF65-F5344CB8AC3E}">
        <p14:creationId xmlns:p14="http://schemas.microsoft.com/office/powerpoint/2010/main" val="356506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B7D248-A25A-D118-81F1-C3320EFE9D86}"/>
              </a:ext>
            </a:extLst>
          </p:cNvPr>
          <p:cNvSpPr>
            <a:spLocks noGrp="1"/>
          </p:cNvSpPr>
          <p:nvPr>
            <p:ph type="title"/>
          </p:nvPr>
        </p:nvSpPr>
        <p:spPr>
          <a:xfrm>
            <a:off x="1388533" y="274639"/>
            <a:ext cx="10193867" cy="1143001"/>
          </a:xfrm>
        </p:spPr>
        <p:txBody>
          <a:bodyPr/>
          <a:lstStyle/>
          <a:p>
            <a:r>
              <a:rPr lang="en-US" dirty="0"/>
              <a:t>High risk patients</a:t>
            </a:r>
          </a:p>
        </p:txBody>
      </p:sp>
      <p:graphicFrame>
        <p:nvGraphicFramePr>
          <p:cNvPr id="6" name="Table 6">
            <a:extLst>
              <a:ext uri="{FF2B5EF4-FFF2-40B4-BE49-F238E27FC236}">
                <a16:creationId xmlns:a16="http://schemas.microsoft.com/office/drawing/2014/main" id="{674E534A-7420-E4FE-B1BE-4B22B533AF37}"/>
              </a:ext>
            </a:extLst>
          </p:cNvPr>
          <p:cNvGraphicFramePr>
            <a:graphicFrameLocks noGrp="1"/>
          </p:cNvGraphicFramePr>
          <p:nvPr>
            <p:extLst>
              <p:ext uri="{D42A27DB-BD31-4B8C-83A1-F6EECF244321}">
                <p14:modId xmlns:p14="http://schemas.microsoft.com/office/powerpoint/2010/main" val="3709487705"/>
              </p:ext>
            </p:extLst>
          </p:nvPr>
        </p:nvGraphicFramePr>
        <p:xfrm>
          <a:off x="1388534" y="1614410"/>
          <a:ext cx="10193866" cy="4034034"/>
        </p:xfrm>
        <a:graphic>
          <a:graphicData uri="http://schemas.openxmlformats.org/drawingml/2006/table">
            <a:tbl>
              <a:tblPr firstRow="1" bandRow="1">
                <a:tableStyleId>{F5AB1C69-6EDB-4FF4-983F-18BD219EF322}</a:tableStyleId>
              </a:tblPr>
              <a:tblGrid>
                <a:gridCol w="6553431">
                  <a:extLst>
                    <a:ext uri="{9D8B030D-6E8A-4147-A177-3AD203B41FA5}">
                      <a16:colId xmlns:a16="http://schemas.microsoft.com/office/drawing/2014/main" val="1178015722"/>
                    </a:ext>
                  </a:extLst>
                </a:gridCol>
                <a:gridCol w="3640435">
                  <a:extLst>
                    <a:ext uri="{9D8B030D-6E8A-4147-A177-3AD203B41FA5}">
                      <a16:colId xmlns:a16="http://schemas.microsoft.com/office/drawing/2014/main" val="2512540743"/>
                    </a:ext>
                  </a:extLst>
                </a:gridCol>
              </a:tblGrid>
              <a:tr h="1106682">
                <a:tc>
                  <a:txBody>
                    <a:bodyPr/>
                    <a:lstStyle/>
                    <a:p>
                      <a:pPr>
                        <a:lnSpc>
                          <a:spcPct val="100000"/>
                        </a:lnSpc>
                        <a:spcBef>
                          <a:spcPts val="400"/>
                        </a:spcBef>
                        <a:spcAft>
                          <a:spcPts val="400"/>
                        </a:spcAft>
                      </a:pPr>
                      <a:r>
                        <a:rPr lang="en-US" sz="2800" dirty="0"/>
                        <a:t>Providers recently worked with patients who:</a:t>
                      </a:r>
                    </a:p>
                  </a:txBody>
                  <a:tcPr/>
                </a:tc>
                <a:tc>
                  <a:txBody>
                    <a:bodyPr/>
                    <a:lstStyle/>
                    <a:p>
                      <a:pPr>
                        <a:lnSpc>
                          <a:spcPct val="100000"/>
                        </a:lnSpc>
                        <a:spcBef>
                          <a:spcPts val="400"/>
                        </a:spcBef>
                        <a:spcAft>
                          <a:spcPts val="400"/>
                        </a:spcAft>
                      </a:pPr>
                      <a:r>
                        <a:rPr lang="en-US" sz="2800" dirty="0"/>
                        <a:t>% of respondents:</a:t>
                      </a:r>
                    </a:p>
                  </a:txBody>
                  <a:tcPr/>
                </a:tc>
                <a:extLst>
                  <a:ext uri="{0D108BD9-81ED-4DB2-BD59-A6C34878D82A}">
                    <a16:rowId xmlns:a16="http://schemas.microsoft.com/office/drawing/2014/main" val="4114865308"/>
                  </a:ext>
                </a:extLst>
              </a:tr>
              <a:tr h="606890">
                <a:tc>
                  <a:txBody>
                    <a:bodyPr/>
                    <a:lstStyle/>
                    <a:p>
                      <a:pPr>
                        <a:lnSpc>
                          <a:spcPct val="100000"/>
                        </a:lnSpc>
                        <a:spcBef>
                          <a:spcPts val="400"/>
                        </a:spcBef>
                        <a:spcAft>
                          <a:spcPts val="400"/>
                        </a:spcAft>
                      </a:pPr>
                      <a:r>
                        <a:rPr lang="en-US" sz="2800" dirty="0"/>
                        <a:t>Are under parole/probation</a:t>
                      </a:r>
                    </a:p>
                  </a:txBody>
                  <a:tcPr/>
                </a:tc>
                <a:tc>
                  <a:txBody>
                    <a:bodyPr/>
                    <a:lstStyle/>
                    <a:p>
                      <a:pPr>
                        <a:lnSpc>
                          <a:spcPct val="100000"/>
                        </a:lnSpc>
                        <a:spcBef>
                          <a:spcPts val="400"/>
                        </a:spcBef>
                        <a:spcAft>
                          <a:spcPts val="400"/>
                        </a:spcAft>
                      </a:pPr>
                      <a:r>
                        <a:rPr lang="en-US" sz="2800" dirty="0"/>
                        <a:t>67%</a:t>
                      </a:r>
                    </a:p>
                  </a:txBody>
                  <a:tcPr/>
                </a:tc>
                <a:extLst>
                  <a:ext uri="{0D108BD9-81ED-4DB2-BD59-A6C34878D82A}">
                    <a16:rowId xmlns:a16="http://schemas.microsoft.com/office/drawing/2014/main" val="1465413764"/>
                  </a:ext>
                </a:extLst>
              </a:tr>
              <a:tr h="1106682">
                <a:tc>
                  <a:txBody>
                    <a:bodyPr/>
                    <a:lstStyle/>
                    <a:p>
                      <a:pPr>
                        <a:lnSpc>
                          <a:spcPct val="100000"/>
                        </a:lnSpc>
                        <a:spcBef>
                          <a:spcPts val="400"/>
                        </a:spcBef>
                        <a:spcAft>
                          <a:spcPts val="400"/>
                        </a:spcAft>
                      </a:pPr>
                      <a:r>
                        <a:rPr lang="en-US" sz="2800" dirty="0"/>
                        <a:t>Have been arrested/incarcerated during treatment</a:t>
                      </a:r>
                    </a:p>
                  </a:txBody>
                  <a:tcPr/>
                </a:tc>
                <a:tc>
                  <a:txBody>
                    <a:bodyPr/>
                    <a:lstStyle/>
                    <a:p>
                      <a:pPr>
                        <a:lnSpc>
                          <a:spcPct val="100000"/>
                        </a:lnSpc>
                        <a:spcBef>
                          <a:spcPts val="400"/>
                        </a:spcBef>
                        <a:spcAft>
                          <a:spcPts val="400"/>
                        </a:spcAft>
                      </a:pPr>
                      <a:r>
                        <a:rPr lang="en-US" sz="2800" dirty="0"/>
                        <a:t>61%</a:t>
                      </a:r>
                    </a:p>
                  </a:txBody>
                  <a:tcPr/>
                </a:tc>
                <a:extLst>
                  <a:ext uri="{0D108BD9-81ED-4DB2-BD59-A6C34878D82A}">
                    <a16:rowId xmlns:a16="http://schemas.microsoft.com/office/drawing/2014/main" val="2144274687"/>
                  </a:ext>
                </a:extLst>
              </a:tr>
              <a:tr h="606890">
                <a:tc>
                  <a:txBody>
                    <a:bodyPr/>
                    <a:lstStyle/>
                    <a:p>
                      <a:pPr>
                        <a:lnSpc>
                          <a:spcPct val="100000"/>
                        </a:lnSpc>
                        <a:spcBef>
                          <a:spcPts val="400"/>
                        </a:spcBef>
                        <a:spcAft>
                          <a:spcPts val="400"/>
                        </a:spcAft>
                      </a:pPr>
                      <a:r>
                        <a:rPr lang="en-US" sz="2800" dirty="0"/>
                        <a:t>Have an open family-legal case</a:t>
                      </a:r>
                    </a:p>
                  </a:txBody>
                  <a:tcPr/>
                </a:tc>
                <a:tc>
                  <a:txBody>
                    <a:bodyPr/>
                    <a:lstStyle/>
                    <a:p>
                      <a:pPr>
                        <a:lnSpc>
                          <a:spcPct val="100000"/>
                        </a:lnSpc>
                        <a:spcBef>
                          <a:spcPts val="400"/>
                        </a:spcBef>
                        <a:spcAft>
                          <a:spcPts val="400"/>
                        </a:spcAft>
                      </a:pPr>
                      <a:r>
                        <a:rPr lang="en-US" sz="2800" dirty="0"/>
                        <a:t>57%</a:t>
                      </a:r>
                    </a:p>
                  </a:txBody>
                  <a:tcPr/>
                </a:tc>
                <a:extLst>
                  <a:ext uri="{0D108BD9-81ED-4DB2-BD59-A6C34878D82A}">
                    <a16:rowId xmlns:a16="http://schemas.microsoft.com/office/drawing/2014/main" val="492268390"/>
                  </a:ext>
                </a:extLst>
              </a:tr>
              <a:tr h="606890">
                <a:tc>
                  <a:txBody>
                    <a:bodyPr/>
                    <a:lstStyle/>
                    <a:p>
                      <a:pPr>
                        <a:lnSpc>
                          <a:spcPct val="100000"/>
                        </a:lnSpc>
                        <a:spcBef>
                          <a:spcPts val="400"/>
                        </a:spcBef>
                        <a:spcAft>
                          <a:spcPts val="400"/>
                        </a:spcAft>
                      </a:pPr>
                      <a:r>
                        <a:rPr lang="en-US" sz="2800" dirty="0"/>
                        <a:t>Are pregnant</a:t>
                      </a:r>
                    </a:p>
                  </a:txBody>
                  <a:tcPr/>
                </a:tc>
                <a:tc>
                  <a:txBody>
                    <a:bodyPr/>
                    <a:lstStyle/>
                    <a:p>
                      <a:pPr>
                        <a:lnSpc>
                          <a:spcPct val="100000"/>
                        </a:lnSpc>
                        <a:spcBef>
                          <a:spcPts val="400"/>
                        </a:spcBef>
                        <a:spcAft>
                          <a:spcPts val="400"/>
                        </a:spcAft>
                      </a:pPr>
                      <a:r>
                        <a:rPr lang="en-US" sz="2800" dirty="0"/>
                        <a:t>49%</a:t>
                      </a:r>
                    </a:p>
                  </a:txBody>
                  <a:tcPr/>
                </a:tc>
                <a:extLst>
                  <a:ext uri="{0D108BD9-81ED-4DB2-BD59-A6C34878D82A}">
                    <a16:rowId xmlns:a16="http://schemas.microsoft.com/office/drawing/2014/main" val="1069326981"/>
                  </a:ext>
                </a:extLst>
              </a:tr>
            </a:tbl>
          </a:graphicData>
        </a:graphic>
      </p:graphicFrame>
    </p:spTree>
    <p:extLst>
      <p:ext uri="{BB962C8B-B14F-4D97-AF65-F5344CB8AC3E}">
        <p14:creationId xmlns:p14="http://schemas.microsoft.com/office/powerpoint/2010/main" val="75961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3DF9CD9-73D6-C399-0EF2-050A454F7CE1}"/>
              </a:ext>
            </a:extLst>
          </p:cNvPr>
          <p:cNvSpPr>
            <a:spLocks noChangeArrowheads="1"/>
          </p:cNvSpPr>
          <p:nvPr/>
        </p:nvSpPr>
        <p:spPr bwMode="auto">
          <a:xfrm>
            <a:off x="3049588" y="2681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B0C0D45F-ACD4-2C2C-0C62-3C3F7C03E2D4}"/>
              </a:ext>
            </a:extLst>
          </p:cNvPr>
          <p:cNvGraphicFramePr>
            <a:graphicFrameLocks noGrp="1"/>
          </p:cNvGraphicFramePr>
          <p:nvPr>
            <p:extLst>
              <p:ext uri="{D42A27DB-BD31-4B8C-83A1-F6EECF244321}">
                <p14:modId xmlns:p14="http://schemas.microsoft.com/office/powerpoint/2010/main" val="1730148274"/>
              </p:ext>
            </p:extLst>
          </p:nvPr>
        </p:nvGraphicFramePr>
        <p:xfrm>
          <a:off x="1081669" y="225299"/>
          <a:ext cx="10853032" cy="6415590"/>
        </p:xfrm>
        <a:graphic>
          <a:graphicData uri="http://schemas.openxmlformats.org/drawingml/2006/table">
            <a:tbl>
              <a:tblPr firstRow="1" firstCol="1" bandRow="1">
                <a:noFill/>
                <a:tableStyleId>{5C22544A-7EE6-4342-B048-85BDC9FD1C3A}</a:tableStyleId>
              </a:tblPr>
              <a:tblGrid>
                <a:gridCol w="3651148">
                  <a:extLst>
                    <a:ext uri="{9D8B030D-6E8A-4147-A177-3AD203B41FA5}">
                      <a16:colId xmlns:a16="http://schemas.microsoft.com/office/drawing/2014/main" val="930198611"/>
                    </a:ext>
                  </a:extLst>
                </a:gridCol>
                <a:gridCol w="3559207">
                  <a:extLst>
                    <a:ext uri="{9D8B030D-6E8A-4147-A177-3AD203B41FA5}">
                      <a16:colId xmlns:a16="http://schemas.microsoft.com/office/drawing/2014/main" val="2370358160"/>
                    </a:ext>
                  </a:extLst>
                </a:gridCol>
                <a:gridCol w="3642677">
                  <a:extLst>
                    <a:ext uri="{9D8B030D-6E8A-4147-A177-3AD203B41FA5}">
                      <a16:colId xmlns:a16="http://schemas.microsoft.com/office/drawing/2014/main" val="4044928902"/>
                    </a:ext>
                  </a:extLst>
                </a:gridCol>
              </a:tblGrid>
              <a:tr h="228445">
                <a:tc gridSpan="3">
                  <a:txBody>
                    <a:bodyPr/>
                    <a:lstStyle/>
                    <a:p>
                      <a:pPr marL="0" marR="0" algn="l">
                        <a:spcBef>
                          <a:spcPts val="0"/>
                        </a:spcBef>
                        <a:spcAft>
                          <a:spcPts val="0"/>
                        </a:spcAft>
                      </a:pPr>
                      <a:r>
                        <a:rPr lang="en-US" sz="2000" b="1" cap="none" spc="0" dirty="0">
                          <a:solidFill>
                            <a:schemeClr val="tx1"/>
                          </a:solidFill>
                          <a:effectLst/>
                        </a:rPr>
                        <a:t>Table 1: Type of drug testing providers use in buprenorphine care (substance/modality)</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nchor="b">
                    <a:lnL w="12700" cmpd="sng">
                      <a:noFill/>
                      <a:prstDash val="solid"/>
                    </a:lnL>
                    <a:lnR w="12700" cmpd="sng">
                      <a:noFill/>
                      <a:prstDash val="solid"/>
                    </a:lnR>
                    <a:lnT w="9525" cap="flat" cmpd="sng" algn="ctr">
                      <a:noFill/>
                      <a:prstDash val="solid"/>
                    </a:lnT>
                    <a:lnB w="12700" cmpd="sng">
                      <a:no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5505128"/>
                  </a:ext>
                </a:extLst>
              </a:tr>
              <a:tr h="228445">
                <a:tc>
                  <a:txBody>
                    <a:bodyPr/>
                    <a:lstStyle/>
                    <a:p>
                      <a:pPr marL="0" marR="0" algn="l">
                        <a:spcBef>
                          <a:spcPts val="0"/>
                        </a:spcBef>
                        <a:spcAft>
                          <a:spcPts val="0"/>
                        </a:spcAft>
                      </a:pPr>
                      <a:r>
                        <a:rPr lang="en-US" sz="2000" b="1" cap="none" spc="0" dirty="0">
                          <a:solidFill>
                            <a:schemeClr val="tx1"/>
                          </a:solidFill>
                          <a:effectLst/>
                        </a:rPr>
                        <a:t>Substance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Immunoassay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GC/MS Confirmatory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8700557"/>
                  </a:ext>
                </a:extLst>
              </a:tr>
              <a:tr h="228445">
                <a:tc>
                  <a:txBody>
                    <a:bodyPr/>
                    <a:lstStyle/>
                    <a:p>
                      <a:pPr marL="0" marR="0" algn="l">
                        <a:spcBef>
                          <a:spcPts val="0"/>
                        </a:spcBef>
                        <a:spcAft>
                          <a:spcPts val="0"/>
                        </a:spcAft>
                      </a:pPr>
                      <a:r>
                        <a:rPr lang="en-US" sz="2000" b="1" cap="none" spc="0">
                          <a:solidFill>
                            <a:schemeClr val="tx1"/>
                          </a:solidFill>
                          <a:effectLst/>
                        </a:rPr>
                        <a:t>Buprenorphine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a:solidFill>
                            <a:schemeClr val="tx1"/>
                          </a:solidFill>
                          <a:effectLst/>
                        </a:rPr>
                        <a:t>94% </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tx1"/>
                          </a:solidFill>
                          <a:effectLst/>
                        </a:rPr>
                        <a:t>62% </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4007678"/>
                  </a:ext>
                </a:extLst>
              </a:tr>
              <a:tr h="228445">
                <a:tc>
                  <a:txBody>
                    <a:bodyPr/>
                    <a:lstStyle/>
                    <a:p>
                      <a:pPr marL="0" marR="0" algn="l">
                        <a:spcBef>
                          <a:spcPts val="0"/>
                        </a:spcBef>
                        <a:spcAft>
                          <a:spcPts val="0"/>
                        </a:spcAft>
                      </a:pPr>
                      <a:r>
                        <a:rPr lang="en-US" sz="2000" b="0" cap="none" spc="0">
                          <a:solidFill>
                            <a:schemeClr val="tx1"/>
                          </a:solidFill>
                          <a:effectLst/>
                        </a:rPr>
                        <a:t>Opiates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97% </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42% </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11839590"/>
                  </a:ext>
                </a:extLst>
              </a:tr>
              <a:tr h="228445">
                <a:tc>
                  <a:txBody>
                    <a:bodyPr/>
                    <a:lstStyle/>
                    <a:p>
                      <a:pPr marL="0" marR="0" algn="l">
                        <a:spcBef>
                          <a:spcPts val="0"/>
                        </a:spcBef>
                        <a:spcAft>
                          <a:spcPts val="0"/>
                        </a:spcAft>
                      </a:pPr>
                      <a:r>
                        <a:rPr lang="en-US" sz="2000" b="0" cap="none" spc="0" dirty="0">
                          <a:solidFill>
                            <a:schemeClr val="tx1"/>
                          </a:solidFill>
                          <a:effectLst/>
                        </a:rPr>
                        <a:t>Oxycodone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93%</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43%</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15691077"/>
                  </a:ext>
                </a:extLst>
              </a:tr>
              <a:tr h="228445">
                <a:tc>
                  <a:txBody>
                    <a:bodyPr/>
                    <a:lstStyle/>
                    <a:p>
                      <a:pPr marL="0" marR="0" algn="l">
                        <a:spcBef>
                          <a:spcPts val="0"/>
                        </a:spcBef>
                        <a:spcAft>
                          <a:spcPts val="0"/>
                        </a:spcAft>
                      </a:pPr>
                      <a:r>
                        <a:rPr lang="en-US" sz="2000" b="0" cap="none" spc="0" dirty="0">
                          <a:solidFill>
                            <a:schemeClr val="tx1"/>
                          </a:solidFill>
                          <a:effectLst/>
                        </a:rPr>
                        <a:t>Heroin</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89%</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44%</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50598069"/>
                  </a:ext>
                </a:extLst>
              </a:tr>
              <a:tr h="228445">
                <a:tc>
                  <a:txBody>
                    <a:bodyPr/>
                    <a:lstStyle/>
                    <a:p>
                      <a:pPr marL="0" marR="0" algn="l">
                        <a:spcBef>
                          <a:spcPts val="0"/>
                        </a:spcBef>
                        <a:spcAft>
                          <a:spcPts val="0"/>
                        </a:spcAft>
                      </a:pPr>
                      <a:r>
                        <a:rPr lang="en-US" sz="2000" b="0" cap="none" spc="0" dirty="0">
                          <a:solidFill>
                            <a:schemeClr val="tx1"/>
                          </a:solidFill>
                          <a:effectLst/>
                        </a:rPr>
                        <a:t>Morphine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91%</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35%</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97860880"/>
                  </a:ext>
                </a:extLst>
              </a:tr>
              <a:tr h="228445">
                <a:tc>
                  <a:txBody>
                    <a:bodyPr/>
                    <a:lstStyle/>
                    <a:p>
                      <a:pPr marL="0" marR="0" algn="l">
                        <a:spcBef>
                          <a:spcPts val="0"/>
                        </a:spcBef>
                        <a:spcAft>
                          <a:spcPts val="0"/>
                        </a:spcAft>
                      </a:pPr>
                      <a:r>
                        <a:rPr lang="en-US" sz="2000" b="1" cap="none" spc="0">
                          <a:solidFill>
                            <a:schemeClr val="tx1"/>
                          </a:solidFill>
                          <a:effectLst/>
                        </a:rPr>
                        <a:t>Methadone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92%</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32%</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537034026"/>
                  </a:ext>
                </a:extLst>
              </a:tr>
              <a:tr h="228445">
                <a:tc>
                  <a:txBody>
                    <a:bodyPr/>
                    <a:lstStyle/>
                    <a:p>
                      <a:pPr marL="0" marR="0" algn="l">
                        <a:spcBef>
                          <a:spcPts val="0"/>
                        </a:spcBef>
                        <a:spcAft>
                          <a:spcPts val="0"/>
                        </a:spcAft>
                      </a:pPr>
                      <a:r>
                        <a:rPr lang="en-US" sz="2000" b="0" cap="none" spc="0" dirty="0">
                          <a:solidFill>
                            <a:schemeClr val="tx1"/>
                          </a:solidFill>
                          <a:effectLst/>
                        </a:rPr>
                        <a:t>Fentanyl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86%</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51%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extLst>
                  <a:ext uri="{0D108BD9-81ED-4DB2-BD59-A6C34878D82A}">
                    <a16:rowId xmlns:a16="http://schemas.microsoft.com/office/drawing/2014/main" val="4184125242"/>
                  </a:ext>
                </a:extLst>
              </a:tr>
              <a:tr h="228445">
                <a:tc>
                  <a:txBody>
                    <a:bodyPr/>
                    <a:lstStyle/>
                    <a:p>
                      <a:pPr marL="0" marR="0" algn="l">
                        <a:spcBef>
                          <a:spcPts val="0"/>
                        </a:spcBef>
                        <a:spcAft>
                          <a:spcPts val="0"/>
                        </a:spcAft>
                      </a:pPr>
                      <a:r>
                        <a:rPr lang="en-US" sz="2000" b="0" cap="none" spc="0">
                          <a:solidFill>
                            <a:schemeClr val="tx1"/>
                          </a:solidFill>
                          <a:effectLst/>
                        </a:rPr>
                        <a:t>Cocaine</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95%</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39%</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67601868"/>
                  </a:ext>
                </a:extLst>
              </a:tr>
              <a:tr h="228445">
                <a:tc>
                  <a:txBody>
                    <a:bodyPr/>
                    <a:lstStyle/>
                    <a:p>
                      <a:pPr marL="0" marR="0" algn="l">
                        <a:spcBef>
                          <a:spcPts val="0"/>
                        </a:spcBef>
                        <a:spcAft>
                          <a:spcPts val="0"/>
                        </a:spcAft>
                      </a:pPr>
                      <a:r>
                        <a:rPr lang="en-US" sz="2000" b="1" cap="none" spc="0">
                          <a:solidFill>
                            <a:schemeClr val="tx1"/>
                          </a:solidFill>
                          <a:effectLst/>
                        </a:rPr>
                        <a:t>Amphetamines</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93%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38%</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95911112"/>
                  </a:ext>
                </a:extLst>
              </a:tr>
              <a:tr h="228445">
                <a:tc>
                  <a:txBody>
                    <a:bodyPr/>
                    <a:lstStyle/>
                    <a:p>
                      <a:pPr marL="0" marR="0" algn="l">
                        <a:spcBef>
                          <a:spcPts val="0"/>
                        </a:spcBef>
                        <a:spcAft>
                          <a:spcPts val="0"/>
                        </a:spcAft>
                      </a:pPr>
                      <a:r>
                        <a:rPr lang="en-US" sz="2000" b="0" cap="none" spc="0">
                          <a:solidFill>
                            <a:schemeClr val="tx1"/>
                          </a:solidFill>
                          <a:effectLst/>
                        </a:rPr>
                        <a:t>THC/cannabinoids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94%</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0104406"/>
                  </a:ext>
                </a:extLst>
              </a:tr>
              <a:tr h="228445">
                <a:tc>
                  <a:txBody>
                    <a:bodyPr/>
                    <a:lstStyle/>
                    <a:p>
                      <a:pPr marL="0" marR="0" algn="l">
                        <a:spcBef>
                          <a:spcPts val="0"/>
                        </a:spcBef>
                        <a:spcAft>
                          <a:spcPts val="0"/>
                        </a:spcAft>
                      </a:pPr>
                      <a:r>
                        <a:rPr lang="en-US" sz="2000" b="0" cap="none" spc="0">
                          <a:solidFill>
                            <a:schemeClr val="tx1"/>
                          </a:solidFill>
                          <a:effectLst/>
                        </a:rPr>
                        <a:t>Benzodiazepines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92%</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44%</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94005874"/>
                  </a:ext>
                </a:extLst>
              </a:tr>
              <a:tr h="228445">
                <a:tc>
                  <a:txBody>
                    <a:bodyPr/>
                    <a:lstStyle/>
                    <a:p>
                      <a:pPr marL="0" marR="0" algn="l">
                        <a:spcBef>
                          <a:spcPts val="0"/>
                        </a:spcBef>
                        <a:spcAft>
                          <a:spcPts val="0"/>
                        </a:spcAft>
                      </a:pPr>
                      <a:r>
                        <a:rPr lang="en-US" sz="2000" b="0" cap="none" spc="0" dirty="0">
                          <a:solidFill>
                            <a:schemeClr val="tx1"/>
                          </a:solidFill>
                          <a:effectLst/>
                        </a:rPr>
                        <a:t>Phencyclidine/PCP</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86%</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32%</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9982578"/>
                  </a:ext>
                </a:extLst>
              </a:tr>
              <a:tr h="228445">
                <a:tc>
                  <a:txBody>
                    <a:bodyPr/>
                    <a:lstStyle/>
                    <a:p>
                      <a:pPr marL="0" marR="0" algn="l">
                        <a:spcBef>
                          <a:spcPts val="0"/>
                        </a:spcBef>
                        <a:spcAft>
                          <a:spcPts val="0"/>
                        </a:spcAft>
                      </a:pPr>
                      <a:r>
                        <a:rPr lang="en-US" sz="2000" b="0" cap="none" spc="0" dirty="0">
                          <a:solidFill>
                            <a:schemeClr val="tx1"/>
                          </a:solidFill>
                          <a:effectLst/>
                        </a:rPr>
                        <a:t>Alcohol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84%</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32%</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73169518"/>
                  </a:ext>
                </a:extLst>
              </a:tr>
            </a:tbl>
          </a:graphicData>
        </a:graphic>
      </p:graphicFrame>
    </p:spTree>
    <p:extLst>
      <p:ext uri="{BB962C8B-B14F-4D97-AF65-F5344CB8AC3E}">
        <p14:creationId xmlns:p14="http://schemas.microsoft.com/office/powerpoint/2010/main" val="415804037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3DF9CD9-73D6-C399-0EF2-050A454F7CE1}"/>
              </a:ext>
            </a:extLst>
          </p:cNvPr>
          <p:cNvSpPr>
            <a:spLocks noChangeArrowheads="1"/>
          </p:cNvSpPr>
          <p:nvPr/>
        </p:nvSpPr>
        <p:spPr bwMode="auto">
          <a:xfrm>
            <a:off x="3049588" y="2681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B0C0D45F-ACD4-2C2C-0C62-3C3F7C03E2D4}"/>
              </a:ext>
            </a:extLst>
          </p:cNvPr>
          <p:cNvGraphicFramePr>
            <a:graphicFrameLocks noGrp="1"/>
          </p:cNvGraphicFramePr>
          <p:nvPr>
            <p:extLst>
              <p:ext uri="{D42A27DB-BD31-4B8C-83A1-F6EECF244321}">
                <p14:modId xmlns:p14="http://schemas.microsoft.com/office/powerpoint/2010/main" val="600654384"/>
              </p:ext>
            </p:extLst>
          </p:nvPr>
        </p:nvGraphicFramePr>
        <p:xfrm>
          <a:off x="1081669" y="225299"/>
          <a:ext cx="10853032" cy="6415590"/>
        </p:xfrm>
        <a:graphic>
          <a:graphicData uri="http://schemas.openxmlformats.org/drawingml/2006/table">
            <a:tbl>
              <a:tblPr firstRow="1" firstCol="1" bandRow="1">
                <a:noFill/>
                <a:tableStyleId>{5C22544A-7EE6-4342-B048-85BDC9FD1C3A}</a:tableStyleId>
              </a:tblPr>
              <a:tblGrid>
                <a:gridCol w="3651148">
                  <a:extLst>
                    <a:ext uri="{9D8B030D-6E8A-4147-A177-3AD203B41FA5}">
                      <a16:colId xmlns:a16="http://schemas.microsoft.com/office/drawing/2014/main" val="930198611"/>
                    </a:ext>
                  </a:extLst>
                </a:gridCol>
                <a:gridCol w="3559207">
                  <a:extLst>
                    <a:ext uri="{9D8B030D-6E8A-4147-A177-3AD203B41FA5}">
                      <a16:colId xmlns:a16="http://schemas.microsoft.com/office/drawing/2014/main" val="2370358160"/>
                    </a:ext>
                  </a:extLst>
                </a:gridCol>
                <a:gridCol w="3642677">
                  <a:extLst>
                    <a:ext uri="{9D8B030D-6E8A-4147-A177-3AD203B41FA5}">
                      <a16:colId xmlns:a16="http://schemas.microsoft.com/office/drawing/2014/main" val="4044928902"/>
                    </a:ext>
                  </a:extLst>
                </a:gridCol>
              </a:tblGrid>
              <a:tr h="228445">
                <a:tc gridSpan="3">
                  <a:txBody>
                    <a:bodyPr/>
                    <a:lstStyle/>
                    <a:p>
                      <a:pPr marL="0" marR="0" algn="l">
                        <a:spcBef>
                          <a:spcPts val="0"/>
                        </a:spcBef>
                        <a:spcAft>
                          <a:spcPts val="0"/>
                        </a:spcAft>
                      </a:pPr>
                      <a:r>
                        <a:rPr lang="en-US" sz="2000" b="1" cap="none" spc="0" dirty="0">
                          <a:solidFill>
                            <a:schemeClr val="tx1"/>
                          </a:solidFill>
                          <a:effectLst/>
                        </a:rPr>
                        <a:t>Table 1: Type of drug testing providers use in buprenorphine care (substance/modality)</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nchor="b">
                    <a:lnL w="12700" cmpd="sng">
                      <a:noFill/>
                      <a:prstDash val="solid"/>
                    </a:lnL>
                    <a:lnR w="12700" cmpd="sng">
                      <a:noFill/>
                      <a:prstDash val="solid"/>
                    </a:lnR>
                    <a:lnT w="9525" cap="flat" cmpd="sng" algn="ctr">
                      <a:noFill/>
                      <a:prstDash val="solid"/>
                    </a:lnT>
                    <a:lnB w="12700" cmpd="sng">
                      <a:no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5505128"/>
                  </a:ext>
                </a:extLst>
              </a:tr>
              <a:tr h="228445">
                <a:tc>
                  <a:txBody>
                    <a:bodyPr/>
                    <a:lstStyle/>
                    <a:p>
                      <a:pPr marL="0" marR="0" algn="l">
                        <a:spcBef>
                          <a:spcPts val="0"/>
                        </a:spcBef>
                        <a:spcAft>
                          <a:spcPts val="0"/>
                        </a:spcAft>
                      </a:pPr>
                      <a:r>
                        <a:rPr lang="en-US" sz="2000" b="1" cap="none" spc="0" dirty="0">
                          <a:solidFill>
                            <a:schemeClr val="tx1"/>
                          </a:solidFill>
                          <a:effectLst/>
                        </a:rPr>
                        <a:t>Substance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Immunoassay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GC/MS Confirmatory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8700557"/>
                  </a:ext>
                </a:extLst>
              </a:tr>
              <a:tr h="228445">
                <a:tc>
                  <a:txBody>
                    <a:bodyPr/>
                    <a:lstStyle/>
                    <a:p>
                      <a:pPr marL="0" marR="0" algn="l">
                        <a:spcBef>
                          <a:spcPts val="0"/>
                        </a:spcBef>
                        <a:spcAft>
                          <a:spcPts val="0"/>
                        </a:spcAft>
                      </a:pPr>
                      <a:r>
                        <a:rPr lang="en-US" sz="2000" b="1" cap="none" spc="0">
                          <a:solidFill>
                            <a:schemeClr val="tx1"/>
                          </a:solidFill>
                          <a:effectLst/>
                        </a:rPr>
                        <a:t>Buprenorphine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94% </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tx1"/>
                          </a:solidFill>
                          <a:effectLst/>
                        </a:rPr>
                        <a:t>62% </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4007678"/>
                  </a:ext>
                </a:extLst>
              </a:tr>
              <a:tr h="228445">
                <a:tc>
                  <a:txBody>
                    <a:bodyPr/>
                    <a:lstStyle/>
                    <a:p>
                      <a:pPr marL="0" marR="0" algn="l">
                        <a:spcBef>
                          <a:spcPts val="0"/>
                        </a:spcBef>
                        <a:spcAft>
                          <a:spcPts val="0"/>
                        </a:spcAft>
                      </a:pPr>
                      <a:r>
                        <a:rPr lang="en-US" sz="2000" b="0" cap="none" spc="0">
                          <a:solidFill>
                            <a:schemeClr val="tx1"/>
                          </a:solidFill>
                          <a:effectLst/>
                        </a:rPr>
                        <a:t>Opiates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97% </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42% </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11839590"/>
                  </a:ext>
                </a:extLst>
              </a:tr>
              <a:tr h="228445">
                <a:tc>
                  <a:txBody>
                    <a:bodyPr/>
                    <a:lstStyle/>
                    <a:p>
                      <a:pPr marL="0" marR="0" algn="l">
                        <a:spcBef>
                          <a:spcPts val="0"/>
                        </a:spcBef>
                        <a:spcAft>
                          <a:spcPts val="0"/>
                        </a:spcAft>
                      </a:pPr>
                      <a:r>
                        <a:rPr lang="en-US" sz="2000" b="0" cap="none" spc="0" dirty="0">
                          <a:solidFill>
                            <a:schemeClr val="tx1"/>
                          </a:solidFill>
                          <a:effectLst/>
                        </a:rPr>
                        <a:t>Oxycodone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93%</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43%</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15691077"/>
                  </a:ext>
                </a:extLst>
              </a:tr>
              <a:tr h="228445">
                <a:tc>
                  <a:txBody>
                    <a:bodyPr/>
                    <a:lstStyle/>
                    <a:p>
                      <a:pPr marL="0" marR="0" algn="l">
                        <a:spcBef>
                          <a:spcPts val="0"/>
                        </a:spcBef>
                        <a:spcAft>
                          <a:spcPts val="0"/>
                        </a:spcAft>
                      </a:pPr>
                      <a:r>
                        <a:rPr lang="en-US" sz="2000" b="0" cap="none" spc="0" dirty="0">
                          <a:solidFill>
                            <a:schemeClr val="tx1"/>
                          </a:solidFill>
                          <a:effectLst/>
                        </a:rPr>
                        <a:t>Heroin</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89%</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44%</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50598069"/>
                  </a:ext>
                </a:extLst>
              </a:tr>
              <a:tr h="228445">
                <a:tc>
                  <a:txBody>
                    <a:bodyPr/>
                    <a:lstStyle/>
                    <a:p>
                      <a:pPr marL="0" marR="0" algn="l">
                        <a:spcBef>
                          <a:spcPts val="0"/>
                        </a:spcBef>
                        <a:spcAft>
                          <a:spcPts val="0"/>
                        </a:spcAft>
                      </a:pPr>
                      <a:r>
                        <a:rPr lang="en-US" sz="2000" b="0" cap="none" spc="0" dirty="0">
                          <a:solidFill>
                            <a:schemeClr val="tx1"/>
                          </a:solidFill>
                          <a:effectLst/>
                        </a:rPr>
                        <a:t>Morphine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91%</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35%</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97860880"/>
                  </a:ext>
                </a:extLst>
              </a:tr>
              <a:tr h="300058">
                <a:tc>
                  <a:txBody>
                    <a:bodyPr/>
                    <a:lstStyle/>
                    <a:p>
                      <a:pPr marL="0" marR="0" algn="l">
                        <a:spcBef>
                          <a:spcPts val="0"/>
                        </a:spcBef>
                        <a:spcAft>
                          <a:spcPts val="0"/>
                        </a:spcAft>
                      </a:pPr>
                      <a:r>
                        <a:rPr lang="en-US" sz="2000" b="1" cap="none" spc="0">
                          <a:solidFill>
                            <a:schemeClr val="tx1"/>
                          </a:solidFill>
                          <a:effectLst/>
                        </a:rPr>
                        <a:t>Methadone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92%</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32%</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537034026"/>
                  </a:ext>
                </a:extLst>
              </a:tr>
              <a:tr h="228445">
                <a:tc>
                  <a:txBody>
                    <a:bodyPr/>
                    <a:lstStyle/>
                    <a:p>
                      <a:pPr marL="0" marR="0" algn="l">
                        <a:spcBef>
                          <a:spcPts val="0"/>
                        </a:spcBef>
                        <a:spcAft>
                          <a:spcPts val="0"/>
                        </a:spcAft>
                      </a:pPr>
                      <a:r>
                        <a:rPr lang="en-US" sz="2000" b="0" cap="none" spc="0" dirty="0">
                          <a:solidFill>
                            <a:schemeClr val="tx1"/>
                          </a:solidFill>
                          <a:effectLst/>
                        </a:rPr>
                        <a:t>Fentanyl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86%</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51%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extLst>
                  <a:ext uri="{0D108BD9-81ED-4DB2-BD59-A6C34878D82A}">
                    <a16:rowId xmlns:a16="http://schemas.microsoft.com/office/drawing/2014/main" val="4184125242"/>
                  </a:ext>
                </a:extLst>
              </a:tr>
              <a:tr h="228445">
                <a:tc>
                  <a:txBody>
                    <a:bodyPr/>
                    <a:lstStyle/>
                    <a:p>
                      <a:pPr marL="0" marR="0" algn="l">
                        <a:spcBef>
                          <a:spcPts val="0"/>
                        </a:spcBef>
                        <a:spcAft>
                          <a:spcPts val="0"/>
                        </a:spcAft>
                      </a:pPr>
                      <a:r>
                        <a:rPr lang="en-US" sz="2000" b="0" cap="none" spc="0">
                          <a:solidFill>
                            <a:schemeClr val="tx1"/>
                          </a:solidFill>
                          <a:effectLst/>
                        </a:rPr>
                        <a:t>Cocaine</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95%</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39%</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67601868"/>
                  </a:ext>
                </a:extLst>
              </a:tr>
              <a:tr h="228445">
                <a:tc>
                  <a:txBody>
                    <a:bodyPr/>
                    <a:lstStyle/>
                    <a:p>
                      <a:pPr marL="0" marR="0" algn="l">
                        <a:spcBef>
                          <a:spcPts val="0"/>
                        </a:spcBef>
                        <a:spcAft>
                          <a:spcPts val="0"/>
                        </a:spcAft>
                      </a:pPr>
                      <a:r>
                        <a:rPr lang="en-US" sz="2000" b="1" cap="none" spc="0" dirty="0">
                          <a:solidFill>
                            <a:schemeClr val="tx1"/>
                          </a:solidFill>
                          <a:effectLst/>
                        </a:rPr>
                        <a:t>Amphetamines</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93%</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38%</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95911112"/>
                  </a:ext>
                </a:extLst>
              </a:tr>
              <a:tr h="228445">
                <a:tc>
                  <a:txBody>
                    <a:bodyPr/>
                    <a:lstStyle/>
                    <a:p>
                      <a:pPr marL="0" marR="0" algn="l">
                        <a:spcBef>
                          <a:spcPts val="0"/>
                        </a:spcBef>
                        <a:spcAft>
                          <a:spcPts val="0"/>
                        </a:spcAft>
                      </a:pPr>
                      <a:r>
                        <a:rPr lang="en-US" sz="2000" b="0" cap="none" spc="0" dirty="0">
                          <a:solidFill>
                            <a:schemeClr val="tx1"/>
                          </a:solidFill>
                          <a:effectLst/>
                        </a:rPr>
                        <a:t>THC/cannabinoids</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94%</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0104406"/>
                  </a:ext>
                </a:extLst>
              </a:tr>
              <a:tr h="228445">
                <a:tc>
                  <a:txBody>
                    <a:bodyPr/>
                    <a:lstStyle/>
                    <a:p>
                      <a:pPr marL="0" marR="0" algn="l">
                        <a:spcBef>
                          <a:spcPts val="0"/>
                        </a:spcBef>
                        <a:spcAft>
                          <a:spcPts val="0"/>
                        </a:spcAft>
                      </a:pPr>
                      <a:r>
                        <a:rPr lang="en-US" sz="2000" b="0" cap="none" spc="0">
                          <a:solidFill>
                            <a:schemeClr val="tx1"/>
                          </a:solidFill>
                          <a:effectLst/>
                        </a:rPr>
                        <a:t>Benzodiazepines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92%</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44%</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94005874"/>
                  </a:ext>
                </a:extLst>
              </a:tr>
              <a:tr h="228445">
                <a:tc>
                  <a:txBody>
                    <a:bodyPr/>
                    <a:lstStyle/>
                    <a:p>
                      <a:pPr marL="0" marR="0" algn="l">
                        <a:spcBef>
                          <a:spcPts val="0"/>
                        </a:spcBef>
                        <a:spcAft>
                          <a:spcPts val="0"/>
                        </a:spcAft>
                      </a:pPr>
                      <a:r>
                        <a:rPr lang="en-US" sz="2000" b="0" cap="none" spc="0" dirty="0">
                          <a:solidFill>
                            <a:schemeClr val="tx1"/>
                          </a:solidFill>
                          <a:effectLst/>
                        </a:rPr>
                        <a:t>Phencyclidine/PCP</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86%</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32%</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9982578"/>
                  </a:ext>
                </a:extLst>
              </a:tr>
              <a:tr h="228445">
                <a:tc>
                  <a:txBody>
                    <a:bodyPr/>
                    <a:lstStyle/>
                    <a:p>
                      <a:pPr marL="0" marR="0" algn="l">
                        <a:spcBef>
                          <a:spcPts val="0"/>
                        </a:spcBef>
                        <a:spcAft>
                          <a:spcPts val="0"/>
                        </a:spcAft>
                      </a:pPr>
                      <a:r>
                        <a:rPr lang="en-US" sz="2000" b="0" cap="none" spc="0" dirty="0">
                          <a:solidFill>
                            <a:schemeClr val="tx1"/>
                          </a:solidFill>
                          <a:effectLst/>
                        </a:rPr>
                        <a:t>Alcohol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84%</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32%</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73169518"/>
                  </a:ext>
                </a:extLst>
              </a:tr>
            </a:tbl>
          </a:graphicData>
        </a:graphic>
      </p:graphicFrame>
      <p:sp>
        <p:nvSpPr>
          <p:cNvPr id="4" name="Double Bracket 3">
            <a:extLst>
              <a:ext uri="{FF2B5EF4-FFF2-40B4-BE49-F238E27FC236}">
                <a16:creationId xmlns:a16="http://schemas.microsoft.com/office/drawing/2014/main" id="{1FBAEF6D-6491-1688-3C63-3B7770D63A37}"/>
              </a:ext>
            </a:extLst>
          </p:cNvPr>
          <p:cNvSpPr/>
          <p:nvPr/>
        </p:nvSpPr>
        <p:spPr>
          <a:xfrm>
            <a:off x="3746500" y="1257300"/>
            <a:ext cx="2844800" cy="5383589"/>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510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3DF9CD9-73D6-C399-0EF2-050A454F7CE1}"/>
              </a:ext>
            </a:extLst>
          </p:cNvPr>
          <p:cNvSpPr>
            <a:spLocks noChangeArrowheads="1"/>
          </p:cNvSpPr>
          <p:nvPr/>
        </p:nvSpPr>
        <p:spPr bwMode="auto">
          <a:xfrm>
            <a:off x="3049588" y="2681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B0C0D45F-ACD4-2C2C-0C62-3C3F7C03E2D4}"/>
              </a:ext>
            </a:extLst>
          </p:cNvPr>
          <p:cNvGraphicFramePr>
            <a:graphicFrameLocks noGrp="1"/>
          </p:cNvGraphicFramePr>
          <p:nvPr>
            <p:extLst>
              <p:ext uri="{D42A27DB-BD31-4B8C-83A1-F6EECF244321}">
                <p14:modId xmlns:p14="http://schemas.microsoft.com/office/powerpoint/2010/main" val="3302042496"/>
              </p:ext>
            </p:extLst>
          </p:nvPr>
        </p:nvGraphicFramePr>
        <p:xfrm>
          <a:off x="1081669" y="225299"/>
          <a:ext cx="10853032" cy="6415590"/>
        </p:xfrm>
        <a:graphic>
          <a:graphicData uri="http://schemas.openxmlformats.org/drawingml/2006/table">
            <a:tbl>
              <a:tblPr firstRow="1" firstCol="1" bandRow="1">
                <a:noFill/>
                <a:tableStyleId>{5C22544A-7EE6-4342-B048-85BDC9FD1C3A}</a:tableStyleId>
              </a:tblPr>
              <a:tblGrid>
                <a:gridCol w="3651148">
                  <a:extLst>
                    <a:ext uri="{9D8B030D-6E8A-4147-A177-3AD203B41FA5}">
                      <a16:colId xmlns:a16="http://schemas.microsoft.com/office/drawing/2014/main" val="930198611"/>
                    </a:ext>
                  </a:extLst>
                </a:gridCol>
                <a:gridCol w="3559207">
                  <a:extLst>
                    <a:ext uri="{9D8B030D-6E8A-4147-A177-3AD203B41FA5}">
                      <a16:colId xmlns:a16="http://schemas.microsoft.com/office/drawing/2014/main" val="2370358160"/>
                    </a:ext>
                  </a:extLst>
                </a:gridCol>
                <a:gridCol w="3642677">
                  <a:extLst>
                    <a:ext uri="{9D8B030D-6E8A-4147-A177-3AD203B41FA5}">
                      <a16:colId xmlns:a16="http://schemas.microsoft.com/office/drawing/2014/main" val="4044928902"/>
                    </a:ext>
                  </a:extLst>
                </a:gridCol>
              </a:tblGrid>
              <a:tr h="228445">
                <a:tc gridSpan="3">
                  <a:txBody>
                    <a:bodyPr/>
                    <a:lstStyle/>
                    <a:p>
                      <a:pPr marL="0" marR="0" algn="l">
                        <a:spcBef>
                          <a:spcPts val="0"/>
                        </a:spcBef>
                        <a:spcAft>
                          <a:spcPts val="0"/>
                        </a:spcAft>
                      </a:pPr>
                      <a:r>
                        <a:rPr lang="en-US" sz="2000" b="1" cap="none" spc="0" dirty="0">
                          <a:solidFill>
                            <a:schemeClr val="tx1"/>
                          </a:solidFill>
                          <a:effectLst/>
                        </a:rPr>
                        <a:t>Table 1: Type of drug testing providers use in buprenorphine care (substance/modality)</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nchor="b">
                    <a:lnL w="12700" cmpd="sng">
                      <a:noFill/>
                      <a:prstDash val="solid"/>
                    </a:lnL>
                    <a:lnR w="12700" cmpd="sng">
                      <a:noFill/>
                      <a:prstDash val="solid"/>
                    </a:lnR>
                    <a:lnT w="9525" cap="flat" cmpd="sng" algn="ctr">
                      <a:noFill/>
                      <a:prstDash val="solid"/>
                    </a:lnT>
                    <a:lnB w="12700" cmpd="sng">
                      <a:no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5505128"/>
                  </a:ext>
                </a:extLst>
              </a:tr>
              <a:tr h="228445">
                <a:tc>
                  <a:txBody>
                    <a:bodyPr/>
                    <a:lstStyle/>
                    <a:p>
                      <a:pPr marL="0" marR="0" algn="l">
                        <a:spcBef>
                          <a:spcPts val="0"/>
                        </a:spcBef>
                        <a:spcAft>
                          <a:spcPts val="0"/>
                        </a:spcAft>
                      </a:pPr>
                      <a:r>
                        <a:rPr lang="en-US" sz="2000" b="1" cap="none" spc="0" dirty="0">
                          <a:solidFill>
                            <a:schemeClr val="tx1"/>
                          </a:solidFill>
                          <a:effectLst/>
                        </a:rPr>
                        <a:t>Substance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Immunoassay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GC/MS Confirmatory Screening</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8700557"/>
                  </a:ext>
                </a:extLst>
              </a:tr>
              <a:tr h="228445">
                <a:tc>
                  <a:txBody>
                    <a:bodyPr/>
                    <a:lstStyle/>
                    <a:p>
                      <a:pPr marL="0" marR="0" algn="l">
                        <a:spcBef>
                          <a:spcPts val="0"/>
                        </a:spcBef>
                        <a:spcAft>
                          <a:spcPts val="0"/>
                        </a:spcAft>
                      </a:pPr>
                      <a:r>
                        <a:rPr lang="en-US" sz="2000" b="1" cap="none" spc="0">
                          <a:solidFill>
                            <a:schemeClr val="tx1"/>
                          </a:solidFill>
                          <a:effectLst/>
                        </a:rPr>
                        <a:t>Buprenorphine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94% </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tx1"/>
                          </a:solidFill>
                          <a:effectLst/>
                        </a:rPr>
                        <a:t>62% </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4007678"/>
                  </a:ext>
                </a:extLst>
              </a:tr>
              <a:tr h="228445">
                <a:tc>
                  <a:txBody>
                    <a:bodyPr/>
                    <a:lstStyle/>
                    <a:p>
                      <a:pPr marL="0" marR="0" algn="l">
                        <a:spcBef>
                          <a:spcPts val="0"/>
                        </a:spcBef>
                        <a:spcAft>
                          <a:spcPts val="0"/>
                        </a:spcAft>
                      </a:pPr>
                      <a:r>
                        <a:rPr lang="en-US" sz="2000" b="0" cap="none" spc="0">
                          <a:solidFill>
                            <a:schemeClr val="tx1"/>
                          </a:solidFill>
                          <a:effectLst/>
                        </a:rPr>
                        <a:t>Opiates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97% </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42% </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11839590"/>
                  </a:ext>
                </a:extLst>
              </a:tr>
              <a:tr h="228445">
                <a:tc>
                  <a:txBody>
                    <a:bodyPr/>
                    <a:lstStyle/>
                    <a:p>
                      <a:pPr marL="0" marR="0" algn="l">
                        <a:spcBef>
                          <a:spcPts val="0"/>
                        </a:spcBef>
                        <a:spcAft>
                          <a:spcPts val="0"/>
                        </a:spcAft>
                      </a:pPr>
                      <a:r>
                        <a:rPr lang="en-US" sz="2000" b="0" cap="none" spc="0" dirty="0">
                          <a:solidFill>
                            <a:schemeClr val="tx1"/>
                          </a:solidFill>
                          <a:effectLst/>
                        </a:rPr>
                        <a:t>Oxycodone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93%</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43%</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15691077"/>
                  </a:ext>
                </a:extLst>
              </a:tr>
              <a:tr h="228445">
                <a:tc>
                  <a:txBody>
                    <a:bodyPr/>
                    <a:lstStyle/>
                    <a:p>
                      <a:pPr marL="0" marR="0" algn="l">
                        <a:spcBef>
                          <a:spcPts val="0"/>
                        </a:spcBef>
                        <a:spcAft>
                          <a:spcPts val="0"/>
                        </a:spcAft>
                      </a:pPr>
                      <a:r>
                        <a:rPr lang="en-US" sz="2000" b="0" cap="none" spc="0" dirty="0">
                          <a:solidFill>
                            <a:schemeClr val="tx1"/>
                          </a:solidFill>
                          <a:effectLst/>
                        </a:rPr>
                        <a:t>Heroin</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89%</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a:solidFill>
                            <a:schemeClr val="tx1"/>
                          </a:solidFill>
                          <a:effectLst/>
                        </a:rPr>
                        <a:t>44%</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50598069"/>
                  </a:ext>
                </a:extLst>
              </a:tr>
              <a:tr h="228445">
                <a:tc>
                  <a:txBody>
                    <a:bodyPr/>
                    <a:lstStyle/>
                    <a:p>
                      <a:pPr marL="0" marR="0" algn="l">
                        <a:spcBef>
                          <a:spcPts val="0"/>
                        </a:spcBef>
                        <a:spcAft>
                          <a:spcPts val="0"/>
                        </a:spcAft>
                      </a:pPr>
                      <a:r>
                        <a:rPr lang="en-US" sz="2000" b="0" cap="none" spc="0" dirty="0">
                          <a:solidFill>
                            <a:schemeClr val="tx1"/>
                          </a:solidFill>
                          <a:effectLst/>
                        </a:rPr>
                        <a:t>Morphine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91%</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35%</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97860880"/>
                  </a:ext>
                </a:extLst>
              </a:tr>
              <a:tr h="228445">
                <a:tc>
                  <a:txBody>
                    <a:bodyPr/>
                    <a:lstStyle/>
                    <a:p>
                      <a:pPr marL="0" marR="0" algn="l">
                        <a:spcBef>
                          <a:spcPts val="0"/>
                        </a:spcBef>
                        <a:spcAft>
                          <a:spcPts val="0"/>
                        </a:spcAft>
                      </a:pPr>
                      <a:r>
                        <a:rPr lang="en-US" sz="2000" b="1" cap="none" spc="0">
                          <a:solidFill>
                            <a:schemeClr val="tx1"/>
                          </a:solidFill>
                          <a:effectLst/>
                        </a:rPr>
                        <a:t>Methadone</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92%</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32%</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537034026"/>
                  </a:ext>
                </a:extLst>
              </a:tr>
              <a:tr h="228445">
                <a:tc>
                  <a:txBody>
                    <a:bodyPr/>
                    <a:lstStyle/>
                    <a:p>
                      <a:pPr marL="0" marR="0" algn="l">
                        <a:spcBef>
                          <a:spcPts val="0"/>
                        </a:spcBef>
                        <a:spcAft>
                          <a:spcPts val="0"/>
                        </a:spcAft>
                      </a:pPr>
                      <a:r>
                        <a:rPr lang="en-US" sz="2000" b="0" cap="none" spc="0" dirty="0">
                          <a:solidFill>
                            <a:schemeClr val="tx1"/>
                          </a:solidFill>
                          <a:effectLst/>
                        </a:rPr>
                        <a:t>Fentanyl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86%</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51%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lnB>
                    <a:noFill/>
                  </a:tcPr>
                </a:tc>
                <a:extLst>
                  <a:ext uri="{0D108BD9-81ED-4DB2-BD59-A6C34878D82A}">
                    <a16:rowId xmlns:a16="http://schemas.microsoft.com/office/drawing/2014/main" val="4184125242"/>
                  </a:ext>
                </a:extLst>
              </a:tr>
              <a:tr h="228445">
                <a:tc>
                  <a:txBody>
                    <a:bodyPr/>
                    <a:lstStyle/>
                    <a:p>
                      <a:pPr marL="0" marR="0" algn="l">
                        <a:spcBef>
                          <a:spcPts val="0"/>
                        </a:spcBef>
                        <a:spcAft>
                          <a:spcPts val="0"/>
                        </a:spcAft>
                      </a:pPr>
                      <a:r>
                        <a:rPr lang="en-US" sz="2000" b="0" cap="none" spc="0">
                          <a:solidFill>
                            <a:schemeClr val="tx1"/>
                          </a:solidFill>
                          <a:effectLst/>
                        </a:rPr>
                        <a:t>Cocaine</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95%</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39%</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67601868"/>
                  </a:ext>
                </a:extLst>
              </a:tr>
              <a:tr h="228445">
                <a:tc>
                  <a:txBody>
                    <a:bodyPr/>
                    <a:lstStyle/>
                    <a:p>
                      <a:pPr marL="0" marR="0" algn="l">
                        <a:spcBef>
                          <a:spcPts val="0"/>
                        </a:spcBef>
                        <a:spcAft>
                          <a:spcPts val="0"/>
                        </a:spcAft>
                      </a:pPr>
                      <a:r>
                        <a:rPr lang="en-US" sz="2000" b="1" cap="none" spc="0">
                          <a:solidFill>
                            <a:schemeClr val="tx1"/>
                          </a:solidFill>
                          <a:effectLst/>
                        </a:rPr>
                        <a:t>Amphetamines</a:t>
                      </a:r>
                      <a:endParaRPr lang="en-US" sz="2000" b="1"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93%</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tx1"/>
                          </a:solidFill>
                          <a:effectLst/>
                        </a:rPr>
                        <a:t>38%</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295911112"/>
                  </a:ext>
                </a:extLst>
              </a:tr>
              <a:tr h="228445">
                <a:tc>
                  <a:txBody>
                    <a:bodyPr/>
                    <a:lstStyle/>
                    <a:p>
                      <a:pPr marL="0" marR="0" algn="l">
                        <a:spcBef>
                          <a:spcPts val="0"/>
                        </a:spcBef>
                        <a:spcAft>
                          <a:spcPts val="0"/>
                        </a:spcAft>
                      </a:pPr>
                      <a:r>
                        <a:rPr lang="en-US" sz="2000" b="0" cap="none" spc="0">
                          <a:solidFill>
                            <a:schemeClr val="tx1"/>
                          </a:solidFill>
                          <a:effectLst/>
                        </a:rPr>
                        <a:t>THC/cannabinoids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94%</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31%</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0104406"/>
                  </a:ext>
                </a:extLst>
              </a:tr>
              <a:tr h="228445">
                <a:tc>
                  <a:txBody>
                    <a:bodyPr/>
                    <a:lstStyle/>
                    <a:p>
                      <a:pPr marL="0" marR="0" algn="l">
                        <a:spcBef>
                          <a:spcPts val="0"/>
                        </a:spcBef>
                        <a:spcAft>
                          <a:spcPts val="0"/>
                        </a:spcAft>
                      </a:pPr>
                      <a:r>
                        <a:rPr lang="en-US" sz="2000" b="0" cap="none" spc="0">
                          <a:solidFill>
                            <a:schemeClr val="tx1"/>
                          </a:solidFill>
                          <a:effectLst/>
                        </a:rPr>
                        <a:t>Benzodiazepines</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b="1" cap="none" spc="0" dirty="0">
                          <a:solidFill>
                            <a:schemeClr val="accent1"/>
                          </a:solidFill>
                          <a:effectLst/>
                        </a:rPr>
                        <a:t>92%</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a:spcBef>
                          <a:spcPts val="0"/>
                        </a:spcBef>
                        <a:spcAft>
                          <a:spcPts val="0"/>
                        </a:spcAft>
                      </a:pPr>
                      <a:r>
                        <a:rPr lang="en-US" sz="2000" cap="none" spc="0" dirty="0">
                          <a:solidFill>
                            <a:schemeClr val="tx1"/>
                          </a:solidFill>
                          <a:effectLst/>
                        </a:rPr>
                        <a:t>44%</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94005874"/>
                  </a:ext>
                </a:extLst>
              </a:tr>
              <a:tr h="228445">
                <a:tc>
                  <a:txBody>
                    <a:bodyPr/>
                    <a:lstStyle/>
                    <a:p>
                      <a:pPr marL="0" marR="0" algn="l">
                        <a:spcBef>
                          <a:spcPts val="0"/>
                        </a:spcBef>
                        <a:spcAft>
                          <a:spcPts val="0"/>
                        </a:spcAft>
                      </a:pPr>
                      <a:r>
                        <a:rPr lang="en-US" sz="2000" b="0" cap="none" spc="0" dirty="0">
                          <a:solidFill>
                            <a:schemeClr val="tx1"/>
                          </a:solidFill>
                          <a:effectLst/>
                        </a:rPr>
                        <a:t>Phencyclidine/PCP</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86%</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a:solidFill>
                            <a:schemeClr val="tx1"/>
                          </a:solidFill>
                          <a:effectLst/>
                        </a:rPr>
                        <a:t>32%</a:t>
                      </a:r>
                      <a:endParaRPr lang="en-US" sz="200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9982578"/>
                  </a:ext>
                </a:extLst>
              </a:tr>
              <a:tr h="228445">
                <a:tc>
                  <a:txBody>
                    <a:bodyPr/>
                    <a:lstStyle/>
                    <a:p>
                      <a:pPr marL="0" marR="0" algn="l">
                        <a:spcBef>
                          <a:spcPts val="0"/>
                        </a:spcBef>
                        <a:spcAft>
                          <a:spcPts val="0"/>
                        </a:spcAft>
                      </a:pPr>
                      <a:r>
                        <a:rPr lang="en-US" sz="2000" b="0" cap="none" spc="0" dirty="0">
                          <a:solidFill>
                            <a:schemeClr val="tx1"/>
                          </a:solidFill>
                          <a:effectLst/>
                        </a:rPr>
                        <a:t>Alcohol</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b="1" cap="none" spc="0" dirty="0">
                          <a:solidFill>
                            <a:schemeClr val="accent1"/>
                          </a:solidFill>
                          <a:effectLst/>
                        </a:rPr>
                        <a:t>84%</a:t>
                      </a:r>
                      <a:endParaRPr lang="en-US" sz="2000" b="1" cap="none" spc="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2000" cap="none" spc="0" dirty="0">
                          <a:solidFill>
                            <a:schemeClr val="tx1"/>
                          </a:solidFill>
                          <a:effectLst/>
                        </a:rPr>
                        <a:t>32%</a:t>
                      </a:r>
                      <a:endParaRPr lang="en-US" sz="200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7474" marR="27474" marT="47638" marB="549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73169518"/>
                  </a:ext>
                </a:extLst>
              </a:tr>
            </a:tbl>
          </a:graphicData>
        </a:graphic>
      </p:graphicFrame>
      <p:sp>
        <p:nvSpPr>
          <p:cNvPr id="4" name="Double Bracket 3">
            <a:extLst>
              <a:ext uri="{FF2B5EF4-FFF2-40B4-BE49-F238E27FC236}">
                <a16:creationId xmlns:a16="http://schemas.microsoft.com/office/drawing/2014/main" id="{39AA044C-A4CA-A822-EF23-5A8007D0F2EB}"/>
              </a:ext>
            </a:extLst>
          </p:cNvPr>
          <p:cNvSpPr/>
          <p:nvPr/>
        </p:nvSpPr>
        <p:spPr>
          <a:xfrm>
            <a:off x="3619500" y="1244600"/>
            <a:ext cx="2832100" cy="5388101"/>
          </a:xfrm>
          <a:prstGeom prst="bracketPair">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862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1FDF-557E-87A5-4C06-5DEACE16A38B}"/>
              </a:ext>
            </a:extLst>
          </p:cNvPr>
          <p:cNvSpPr>
            <a:spLocks noGrp="1"/>
          </p:cNvSpPr>
          <p:nvPr>
            <p:ph type="title"/>
          </p:nvPr>
        </p:nvSpPr>
        <p:spPr>
          <a:xfrm>
            <a:off x="4154106" y="2251924"/>
            <a:ext cx="7123495" cy="1470026"/>
          </a:xfrm>
        </p:spPr>
        <p:txBody>
          <a:bodyPr/>
          <a:lstStyle/>
          <a:p>
            <a:r>
              <a:rPr lang="en-US" dirty="0"/>
              <a:t>How do providers respond to UDT results?</a:t>
            </a:r>
          </a:p>
        </p:txBody>
      </p:sp>
    </p:spTree>
    <p:extLst>
      <p:ext uri="{BB962C8B-B14F-4D97-AF65-F5344CB8AC3E}">
        <p14:creationId xmlns:p14="http://schemas.microsoft.com/office/powerpoint/2010/main" val="4067670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9F575F48-22DE-1725-B0AA-4530CCE09946}"/>
              </a:ext>
            </a:extLst>
          </p:cNvPr>
          <p:cNvSpPr/>
          <p:nvPr/>
        </p:nvSpPr>
        <p:spPr>
          <a:xfrm>
            <a:off x="1597305" y="1151527"/>
            <a:ext cx="6643869" cy="145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none" spc="0" dirty="0">
                <a:solidFill>
                  <a:schemeClr val="bg1"/>
                </a:solidFill>
                <a:effectLst/>
              </a:rPr>
              <a:t>Naloxone was dispensed or prescribed</a:t>
            </a:r>
            <a:endParaRPr lang="en-US" sz="2400" dirty="0">
              <a:solidFill>
                <a:schemeClr val="bg1"/>
              </a:solidFill>
            </a:endParaRPr>
          </a:p>
        </p:txBody>
      </p:sp>
      <p:sp>
        <p:nvSpPr>
          <p:cNvPr id="7" name="Arrow: Right 6">
            <a:extLst>
              <a:ext uri="{FF2B5EF4-FFF2-40B4-BE49-F238E27FC236}">
                <a16:creationId xmlns:a16="http://schemas.microsoft.com/office/drawing/2014/main" id="{FE263D2A-5046-96F3-E616-B669E7B70E8D}"/>
              </a:ext>
            </a:extLst>
          </p:cNvPr>
          <p:cNvSpPr/>
          <p:nvPr/>
        </p:nvSpPr>
        <p:spPr>
          <a:xfrm>
            <a:off x="1597306" y="2824146"/>
            <a:ext cx="6643869" cy="1452701"/>
          </a:xfrm>
          <a:prstGeom prst="rightArrow">
            <a:avLst/>
          </a:prstGeom>
          <a:solidFill>
            <a:schemeClr val="accent3">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r>
              <a:rPr lang="en-US" sz="2400" b="1" dirty="0">
                <a:solidFill>
                  <a:schemeClr val="bg1"/>
                </a:solidFill>
              </a:rPr>
              <a:t>   </a:t>
            </a:r>
            <a:r>
              <a:rPr lang="en-US" sz="2400" b="1" cap="none" spc="0" dirty="0">
                <a:solidFill>
                  <a:schemeClr val="bg1"/>
                </a:solidFill>
                <a:effectLst/>
              </a:rPr>
              <a:t>Buprenorphine dose was increased</a:t>
            </a:r>
            <a:endPar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80C3F696-3D72-7157-5E8D-3D833131D435}"/>
              </a:ext>
            </a:extLst>
          </p:cNvPr>
          <p:cNvSpPr/>
          <p:nvPr/>
        </p:nvSpPr>
        <p:spPr>
          <a:xfrm>
            <a:off x="1597306" y="4496765"/>
            <a:ext cx="6643869" cy="1452701"/>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spcBef>
                <a:spcPts val="0"/>
              </a:spcBef>
              <a:spcAft>
                <a:spcPts val="0"/>
              </a:spcAft>
            </a:pPr>
            <a:r>
              <a:rPr lang="en-US" sz="2400" b="1" cap="none" spc="0" dirty="0">
                <a:solidFill>
                  <a:schemeClr val="bg1"/>
                </a:solidFill>
                <a:effectLst/>
              </a:rPr>
              <a:t>	Plan did not change</a:t>
            </a:r>
            <a:endParaRPr lang="en-US" sz="2400" b="1" cap="none" spc="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80FA0C0-F136-FD35-AA30-A88294E1C4B5}"/>
              </a:ext>
            </a:extLst>
          </p:cNvPr>
          <p:cNvSpPr txBox="1"/>
          <p:nvPr/>
        </p:nvSpPr>
        <p:spPr>
          <a:xfrm>
            <a:off x="8796760" y="1400537"/>
            <a:ext cx="2419108" cy="954107"/>
          </a:xfrm>
          <a:prstGeom prst="rect">
            <a:avLst/>
          </a:prstGeom>
          <a:noFill/>
        </p:spPr>
        <p:txBody>
          <a:bodyPr wrap="square" rtlCol="0">
            <a:spAutoFit/>
          </a:bodyPr>
          <a:lstStyle/>
          <a:p>
            <a:r>
              <a:rPr lang="en-US" sz="2800" b="1" dirty="0">
                <a:solidFill>
                  <a:schemeClr val="accent1"/>
                </a:solidFill>
              </a:rPr>
              <a:t>59% of respondents</a:t>
            </a:r>
          </a:p>
        </p:txBody>
      </p:sp>
      <p:sp>
        <p:nvSpPr>
          <p:cNvPr id="11" name="TextBox 10">
            <a:extLst>
              <a:ext uri="{FF2B5EF4-FFF2-40B4-BE49-F238E27FC236}">
                <a16:creationId xmlns:a16="http://schemas.microsoft.com/office/drawing/2014/main" id="{C74CADED-02F2-AA4A-0B5D-EDC08DC5C663}"/>
              </a:ext>
            </a:extLst>
          </p:cNvPr>
          <p:cNvSpPr txBox="1"/>
          <p:nvPr/>
        </p:nvSpPr>
        <p:spPr>
          <a:xfrm>
            <a:off x="8796760" y="3073442"/>
            <a:ext cx="2419108" cy="954107"/>
          </a:xfrm>
          <a:prstGeom prst="rect">
            <a:avLst/>
          </a:prstGeom>
          <a:noFill/>
        </p:spPr>
        <p:txBody>
          <a:bodyPr wrap="square" rtlCol="0">
            <a:spAutoFit/>
          </a:bodyPr>
          <a:lstStyle/>
          <a:p>
            <a:r>
              <a:rPr lang="en-US" sz="2800" b="1" dirty="0">
                <a:solidFill>
                  <a:schemeClr val="accent2"/>
                </a:solidFill>
              </a:rPr>
              <a:t>45% of respondents</a:t>
            </a:r>
          </a:p>
        </p:txBody>
      </p:sp>
      <p:sp>
        <p:nvSpPr>
          <p:cNvPr id="12" name="TextBox 11">
            <a:extLst>
              <a:ext uri="{FF2B5EF4-FFF2-40B4-BE49-F238E27FC236}">
                <a16:creationId xmlns:a16="http://schemas.microsoft.com/office/drawing/2014/main" id="{33C5E150-A8DB-7C7F-1EEA-C42F5EF54CD4}"/>
              </a:ext>
            </a:extLst>
          </p:cNvPr>
          <p:cNvSpPr txBox="1"/>
          <p:nvPr/>
        </p:nvSpPr>
        <p:spPr>
          <a:xfrm>
            <a:off x="8796760" y="4746347"/>
            <a:ext cx="2353519" cy="954107"/>
          </a:xfrm>
          <a:prstGeom prst="rect">
            <a:avLst/>
          </a:prstGeom>
          <a:noFill/>
        </p:spPr>
        <p:txBody>
          <a:bodyPr wrap="square" rtlCol="0">
            <a:spAutoFit/>
          </a:bodyPr>
          <a:lstStyle/>
          <a:p>
            <a:r>
              <a:rPr lang="en-US" sz="2800" b="1" dirty="0">
                <a:solidFill>
                  <a:schemeClr val="accent6"/>
                </a:solidFill>
              </a:rPr>
              <a:t>33% of respondents </a:t>
            </a:r>
          </a:p>
        </p:txBody>
      </p:sp>
      <p:sp>
        <p:nvSpPr>
          <p:cNvPr id="14" name="TextBox 13">
            <a:extLst>
              <a:ext uri="{FF2B5EF4-FFF2-40B4-BE49-F238E27FC236}">
                <a16:creationId xmlns:a16="http://schemas.microsoft.com/office/drawing/2014/main" id="{D6AAB472-E535-16AE-7E97-921D32AFFCD9}"/>
              </a:ext>
            </a:extLst>
          </p:cNvPr>
          <p:cNvSpPr txBox="1"/>
          <p:nvPr/>
        </p:nvSpPr>
        <p:spPr>
          <a:xfrm>
            <a:off x="1307939" y="226512"/>
            <a:ext cx="10150998" cy="954107"/>
          </a:xfrm>
          <a:prstGeom prst="rect">
            <a:avLst/>
          </a:prstGeom>
          <a:noFill/>
        </p:spPr>
        <p:txBody>
          <a:bodyPr wrap="square" rtlCol="0">
            <a:spAutoFit/>
          </a:bodyPr>
          <a:lstStyle/>
          <a:p>
            <a:r>
              <a:rPr lang="en-US" sz="2800" cap="none" spc="30" dirty="0">
                <a:solidFill>
                  <a:schemeClr val="accent6"/>
                </a:solidFill>
                <a:effectLst/>
                <a:latin typeface="+mj-lt"/>
              </a:rPr>
              <a:t>Provider response when urine drug screen is positive for </a:t>
            </a:r>
            <a:r>
              <a:rPr lang="en-US" sz="2800" b="1" cap="none" spc="30" dirty="0">
                <a:solidFill>
                  <a:schemeClr val="accent1"/>
                </a:solidFill>
                <a:effectLst/>
                <a:latin typeface="+mj-lt"/>
              </a:rPr>
              <a:t>non-prescribed opioids</a:t>
            </a:r>
            <a:endParaRPr lang="en-US" sz="2800" b="1" dirty="0">
              <a:solidFill>
                <a:schemeClr val="accent1"/>
              </a:solidFill>
              <a:latin typeface="+mj-lt"/>
            </a:endParaRPr>
          </a:p>
        </p:txBody>
      </p:sp>
    </p:spTree>
    <p:extLst>
      <p:ext uri="{BB962C8B-B14F-4D97-AF65-F5344CB8AC3E}">
        <p14:creationId xmlns:p14="http://schemas.microsoft.com/office/powerpoint/2010/main" val="391927640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2DA9D0-C3CC-4721-A748-BA1103BE6442}"/>
              </a:ext>
            </a:extLst>
          </p:cNvPr>
          <p:cNvSpPr>
            <a:spLocks noGrp="1"/>
          </p:cNvSpPr>
          <p:nvPr>
            <p:ph type="title"/>
          </p:nvPr>
        </p:nvSpPr>
        <p:spPr>
          <a:xfrm>
            <a:off x="1307510" y="373095"/>
            <a:ext cx="10193867" cy="1143001"/>
          </a:xfrm>
        </p:spPr>
        <p:txBody>
          <a:bodyPr/>
          <a:lstStyle/>
          <a:p>
            <a:r>
              <a:rPr lang="en-US" sz="2800" cap="none" spc="30" dirty="0">
                <a:solidFill>
                  <a:schemeClr val="accent6"/>
                </a:solidFill>
                <a:effectLst/>
                <a:latin typeface="+mj-lt"/>
              </a:rPr>
              <a:t>Provider response when urine drug screen is positive for </a:t>
            </a:r>
            <a:r>
              <a:rPr lang="en-US" sz="2800" b="1" spc="30" dirty="0">
                <a:solidFill>
                  <a:schemeClr val="accent1"/>
                </a:solidFill>
                <a:latin typeface="+mj-lt"/>
              </a:rPr>
              <a:t>cocaine or (meth)amphetamines</a:t>
            </a:r>
            <a:endParaRPr lang="en-US" sz="2800" dirty="0"/>
          </a:p>
        </p:txBody>
      </p:sp>
      <p:sp>
        <p:nvSpPr>
          <p:cNvPr id="7" name="Arrow: Right 6">
            <a:extLst>
              <a:ext uri="{FF2B5EF4-FFF2-40B4-BE49-F238E27FC236}">
                <a16:creationId xmlns:a16="http://schemas.microsoft.com/office/drawing/2014/main" id="{9F55CDD4-EC0D-E8C3-EC47-05400D987F54}"/>
              </a:ext>
            </a:extLst>
          </p:cNvPr>
          <p:cNvSpPr/>
          <p:nvPr/>
        </p:nvSpPr>
        <p:spPr>
          <a:xfrm>
            <a:off x="1597303" y="1846009"/>
            <a:ext cx="6643869" cy="145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none" spc="0" dirty="0">
                <a:solidFill>
                  <a:schemeClr val="bg1"/>
                </a:solidFill>
                <a:effectLst/>
              </a:rPr>
              <a:t>Naloxone was dispensed or prescribed</a:t>
            </a:r>
            <a:endParaRPr lang="en-US" sz="2400" dirty="0">
              <a:solidFill>
                <a:schemeClr val="bg1"/>
              </a:solidFill>
            </a:endParaRPr>
          </a:p>
        </p:txBody>
      </p:sp>
      <p:sp>
        <p:nvSpPr>
          <p:cNvPr id="9" name="Arrow: Right 8">
            <a:extLst>
              <a:ext uri="{FF2B5EF4-FFF2-40B4-BE49-F238E27FC236}">
                <a16:creationId xmlns:a16="http://schemas.microsoft.com/office/drawing/2014/main" id="{120809CC-0684-F521-4659-DECDA7B14366}"/>
              </a:ext>
            </a:extLst>
          </p:cNvPr>
          <p:cNvSpPr/>
          <p:nvPr/>
        </p:nvSpPr>
        <p:spPr>
          <a:xfrm>
            <a:off x="1597304" y="3958534"/>
            <a:ext cx="6643869" cy="14527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fontAlgn="t">
              <a:spcBef>
                <a:spcPts val="0"/>
              </a:spcBef>
              <a:spcAft>
                <a:spcPts val="0"/>
              </a:spcAft>
            </a:pPr>
            <a:r>
              <a:rPr lang="en-US" sz="2400" b="1" i="0" u="none" strike="noStrike" dirty="0">
                <a:effectLst/>
                <a:latin typeface="Arial" panose="020B0604020202020204" pitchFamily="34" charset="0"/>
                <a:ea typeface="Arial" panose="020B0604020202020204" pitchFamily="34" charset="0"/>
                <a:cs typeface="Times New Roman" panose="02020603050405020304" pitchFamily="18" charset="0"/>
              </a:rPr>
              <a:t>Fentanyl test strips were dispensed</a:t>
            </a:r>
            <a:endParaRPr lang="en-US" sz="2400" b="1"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77340467-1BC5-B318-2F51-129BE5195C2F}"/>
              </a:ext>
            </a:extLst>
          </p:cNvPr>
          <p:cNvSpPr txBox="1"/>
          <p:nvPr/>
        </p:nvSpPr>
        <p:spPr>
          <a:xfrm>
            <a:off x="8877783" y="2095305"/>
            <a:ext cx="2419108" cy="954107"/>
          </a:xfrm>
          <a:prstGeom prst="rect">
            <a:avLst/>
          </a:prstGeom>
          <a:noFill/>
        </p:spPr>
        <p:txBody>
          <a:bodyPr wrap="square" rtlCol="0">
            <a:spAutoFit/>
          </a:bodyPr>
          <a:lstStyle/>
          <a:p>
            <a:r>
              <a:rPr lang="en-US" sz="2800" b="1" dirty="0">
                <a:solidFill>
                  <a:schemeClr val="accent1"/>
                </a:solidFill>
              </a:rPr>
              <a:t>35% of respondents</a:t>
            </a:r>
          </a:p>
        </p:txBody>
      </p:sp>
      <p:sp>
        <p:nvSpPr>
          <p:cNvPr id="12" name="TextBox 11">
            <a:extLst>
              <a:ext uri="{FF2B5EF4-FFF2-40B4-BE49-F238E27FC236}">
                <a16:creationId xmlns:a16="http://schemas.microsoft.com/office/drawing/2014/main" id="{FD14E968-2385-5AE6-F03E-D33B78A6557A}"/>
              </a:ext>
            </a:extLst>
          </p:cNvPr>
          <p:cNvSpPr txBox="1"/>
          <p:nvPr/>
        </p:nvSpPr>
        <p:spPr>
          <a:xfrm>
            <a:off x="8877783" y="4207830"/>
            <a:ext cx="2419108" cy="954107"/>
          </a:xfrm>
          <a:prstGeom prst="rect">
            <a:avLst/>
          </a:prstGeom>
          <a:noFill/>
        </p:spPr>
        <p:txBody>
          <a:bodyPr wrap="square" rtlCol="0">
            <a:spAutoFit/>
          </a:bodyPr>
          <a:lstStyle/>
          <a:p>
            <a:r>
              <a:rPr lang="en-US" sz="2800" b="1" dirty="0">
                <a:solidFill>
                  <a:schemeClr val="accent2"/>
                </a:solidFill>
              </a:rPr>
              <a:t>29% of respondents</a:t>
            </a:r>
          </a:p>
        </p:txBody>
      </p:sp>
    </p:spTree>
    <p:extLst>
      <p:ext uri="{BB962C8B-B14F-4D97-AF65-F5344CB8AC3E}">
        <p14:creationId xmlns:p14="http://schemas.microsoft.com/office/powerpoint/2010/main" val="340568542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162EF8E2-19B7-756E-88CA-58571EE9B44A}"/>
              </a:ext>
            </a:extLst>
          </p:cNvPr>
          <p:cNvSpPr/>
          <p:nvPr/>
        </p:nvSpPr>
        <p:spPr>
          <a:xfrm>
            <a:off x="1597302" y="1098115"/>
            <a:ext cx="6643869" cy="145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rPr>
              <a:t>Patient’s goals for treatment were discussed</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CF5C696E-DE27-CBFF-0D02-D87293BDC8B4}"/>
              </a:ext>
            </a:extLst>
          </p:cNvPr>
          <p:cNvSpPr/>
          <p:nvPr/>
        </p:nvSpPr>
        <p:spPr>
          <a:xfrm>
            <a:off x="1597302" y="2854484"/>
            <a:ext cx="6643869" cy="14527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none" spc="0" dirty="0">
                <a:solidFill>
                  <a:schemeClr val="bg1"/>
                </a:solidFill>
                <a:effectLst/>
              </a:rPr>
              <a:t>Naloxone was dispensed or prescribed</a:t>
            </a:r>
            <a:endParaRPr lang="en-US" sz="2400" dirty="0">
              <a:solidFill>
                <a:schemeClr val="bg1"/>
              </a:solidFill>
            </a:endParaRPr>
          </a:p>
        </p:txBody>
      </p:sp>
      <p:sp>
        <p:nvSpPr>
          <p:cNvPr id="6" name="TextBox 5">
            <a:extLst>
              <a:ext uri="{FF2B5EF4-FFF2-40B4-BE49-F238E27FC236}">
                <a16:creationId xmlns:a16="http://schemas.microsoft.com/office/drawing/2014/main" id="{8684681F-46E5-6556-C3BF-327E4EC7156E}"/>
              </a:ext>
            </a:extLst>
          </p:cNvPr>
          <p:cNvSpPr txBox="1"/>
          <p:nvPr/>
        </p:nvSpPr>
        <p:spPr>
          <a:xfrm>
            <a:off x="8796760" y="1347411"/>
            <a:ext cx="2419108" cy="954107"/>
          </a:xfrm>
          <a:prstGeom prst="rect">
            <a:avLst/>
          </a:prstGeom>
          <a:noFill/>
        </p:spPr>
        <p:txBody>
          <a:bodyPr wrap="square" rtlCol="0">
            <a:spAutoFit/>
          </a:bodyPr>
          <a:lstStyle/>
          <a:p>
            <a:r>
              <a:rPr lang="en-US" sz="2800" b="1" dirty="0">
                <a:solidFill>
                  <a:schemeClr val="accent1"/>
                </a:solidFill>
              </a:rPr>
              <a:t>74% of respondents</a:t>
            </a:r>
          </a:p>
        </p:txBody>
      </p:sp>
      <p:sp>
        <p:nvSpPr>
          <p:cNvPr id="7" name="TextBox 6">
            <a:extLst>
              <a:ext uri="{FF2B5EF4-FFF2-40B4-BE49-F238E27FC236}">
                <a16:creationId xmlns:a16="http://schemas.microsoft.com/office/drawing/2014/main" id="{A9B0EBDC-A419-98DD-D866-FC3F85F5CB0B}"/>
              </a:ext>
            </a:extLst>
          </p:cNvPr>
          <p:cNvSpPr txBox="1"/>
          <p:nvPr/>
        </p:nvSpPr>
        <p:spPr>
          <a:xfrm>
            <a:off x="8796760" y="3084712"/>
            <a:ext cx="2419108" cy="954107"/>
          </a:xfrm>
          <a:prstGeom prst="rect">
            <a:avLst/>
          </a:prstGeom>
          <a:noFill/>
        </p:spPr>
        <p:txBody>
          <a:bodyPr wrap="square" rtlCol="0">
            <a:spAutoFit/>
          </a:bodyPr>
          <a:lstStyle/>
          <a:p>
            <a:r>
              <a:rPr lang="en-US" sz="2800" b="1" dirty="0">
                <a:solidFill>
                  <a:schemeClr val="accent2"/>
                </a:solidFill>
              </a:rPr>
              <a:t>27% of respondents</a:t>
            </a:r>
          </a:p>
        </p:txBody>
      </p:sp>
      <p:sp>
        <p:nvSpPr>
          <p:cNvPr id="8" name="Title 1">
            <a:extLst>
              <a:ext uri="{FF2B5EF4-FFF2-40B4-BE49-F238E27FC236}">
                <a16:creationId xmlns:a16="http://schemas.microsoft.com/office/drawing/2014/main" id="{E5F19F39-7B94-0924-15E4-DD5E2F8F3ECC}"/>
              </a:ext>
            </a:extLst>
          </p:cNvPr>
          <p:cNvSpPr>
            <a:spLocks noGrp="1"/>
          </p:cNvSpPr>
          <p:nvPr>
            <p:ph type="title"/>
          </p:nvPr>
        </p:nvSpPr>
        <p:spPr>
          <a:xfrm>
            <a:off x="1226487" y="147527"/>
            <a:ext cx="10193867" cy="1143001"/>
          </a:xfrm>
        </p:spPr>
        <p:txBody>
          <a:bodyPr/>
          <a:lstStyle/>
          <a:p>
            <a:r>
              <a:rPr lang="en-US" sz="2800" cap="none" spc="30" dirty="0">
                <a:solidFill>
                  <a:schemeClr val="accent6"/>
                </a:solidFill>
                <a:effectLst/>
                <a:latin typeface="+mj-lt"/>
              </a:rPr>
              <a:t>Provider response when urine drug screen is </a:t>
            </a:r>
            <a:r>
              <a:rPr lang="en-US" sz="2800" b="1" cap="none" spc="30" dirty="0">
                <a:solidFill>
                  <a:schemeClr val="accent1"/>
                </a:solidFill>
                <a:effectLst/>
                <a:latin typeface="+mj-lt"/>
              </a:rPr>
              <a:t>negative for buprenorphine</a:t>
            </a:r>
            <a:endParaRPr lang="en-US" sz="2800" dirty="0"/>
          </a:p>
        </p:txBody>
      </p:sp>
      <p:sp>
        <p:nvSpPr>
          <p:cNvPr id="9" name="Arrow: Right 8">
            <a:extLst>
              <a:ext uri="{FF2B5EF4-FFF2-40B4-BE49-F238E27FC236}">
                <a16:creationId xmlns:a16="http://schemas.microsoft.com/office/drawing/2014/main" id="{68C855FB-A3FF-F249-1A46-ED529E26AFE2}"/>
              </a:ext>
            </a:extLst>
          </p:cNvPr>
          <p:cNvSpPr/>
          <p:nvPr/>
        </p:nvSpPr>
        <p:spPr>
          <a:xfrm>
            <a:off x="1597302" y="4610853"/>
            <a:ext cx="6643869" cy="1452701"/>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2400" b="1" dirty="0">
                <a:effectLst/>
              </a:rPr>
              <a:t>Buprenorphine was discontinued</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02162D2-7827-70AB-6E78-FF4E28A0FCE6}"/>
              </a:ext>
            </a:extLst>
          </p:cNvPr>
          <p:cNvSpPr txBox="1"/>
          <p:nvPr/>
        </p:nvSpPr>
        <p:spPr>
          <a:xfrm>
            <a:off x="8796760" y="4860149"/>
            <a:ext cx="2419108" cy="954107"/>
          </a:xfrm>
          <a:prstGeom prst="rect">
            <a:avLst/>
          </a:prstGeom>
          <a:noFill/>
        </p:spPr>
        <p:txBody>
          <a:bodyPr wrap="square" rtlCol="0">
            <a:spAutoFit/>
          </a:bodyPr>
          <a:lstStyle/>
          <a:p>
            <a:r>
              <a:rPr lang="en-US" sz="2800" b="1" dirty="0">
                <a:solidFill>
                  <a:schemeClr val="accent6"/>
                </a:solidFill>
              </a:rPr>
              <a:t>19% of respondents</a:t>
            </a:r>
          </a:p>
        </p:txBody>
      </p:sp>
    </p:spTree>
    <p:extLst>
      <p:ext uri="{BB962C8B-B14F-4D97-AF65-F5344CB8AC3E}">
        <p14:creationId xmlns:p14="http://schemas.microsoft.com/office/powerpoint/2010/main" val="357779435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694518-145A-960E-F615-D8C7CD5EF459}"/>
              </a:ext>
            </a:extLst>
          </p:cNvPr>
          <p:cNvSpPr>
            <a:spLocks noGrp="1"/>
          </p:cNvSpPr>
          <p:nvPr>
            <p:ph type="body" idx="1"/>
          </p:nvPr>
        </p:nvSpPr>
        <p:spPr>
          <a:xfrm>
            <a:off x="4235386" y="2491188"/>
            <a:ext cx="6209095" cy="1875623"/>
          </a:xfrm>
        </p:spPr>
        <p:txBody>
          <a:bodyPr/>
          <a:lstStyle/>
          <a:p>
            <a:r>
              <a:rPr lang="en-US" sz="2800" dirty="0"/>
              <a:t>No conflicts to disclose.</a:t>
            </a:r>
          </a:p>
        </p:txBody>
      </p:sp>
    </p:spTree>
    <p:extLst>
      <p:ext uri="{BB962C8B-B14F-4D97-AF65-F5344CB8AC3E}">
        <p14:creationId xmlns:p14="http://schemas.microsoft.com/office/powerpoint/2010/main" val="367701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BF275B-C926-EE69-9BAD-9D294408A834}"/>
              </a:ext>
            </a:extLst>
          </p:cNvPr>
          <p:cNvSpPr>
            <a:spLocks noGrp="1"/>
          </p:cNvSpPr>
          <p:nvPr>
            <p:ph type="title"/>
          </p:nvPr>
        </p:nvSpPr>
        <p:spPr>
          <a:xfrm>
            <a:off x="4154106" y="2251924"/>
            <a:ext cx="7123495" cy="1470026"/>
          </a:xfrm>
        </p:spPr>
        <p:txBody>
          <a:bodyPr/>
          <a:lstStyle/>
          <a:p>
            <a:r>
              <a:rPr lang="en-US" dirty="0"/>
              <a:t>How do providers perceive the risks and benefits of UDT?</a:t>
            </a:r>
          </a:p>
        </p:txBody>
      </p:sp>
    </p:spTree>
    <p:extLst>
      <p:ext uri="{BB962C8B-B14F-4D97-AF65-F5344CB8AC3E}">
        <p14:creationId xmlns:p14="http://schemas.microsoft.com/office/powerpoint/2010/main" val="325890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A65D-7AE9-E461-E18E-3DD95CE01809}"/>
              </a:ext>
            </a:extLst>
          </p:cNvPr>
          <p:cNvSpPr>
            <a:spLocks noGrp="1"/>
          </p:cNvSpPr>
          <p:nvPr>
            <p:ph type="title"/>
          </p:nvPr>
        </p:nvSpPr>
        <p:spPr>
          <a:xfrm>
            <a:off x="1371600" y="301083"/>
            <a:ext cx="9486900" cy="1834041"/>
          </a:xfrm>
        </p:spPr>
        <p:txBody>
          <a:bodyPr/>
          <a:lstStyle/>
          <a:p>
            <a:r>
              <a:rPr lang="en-US" sz="2800" b="1" u="sng" dirty="0"/>
              <a:t>Theme</a:t>
            </a:r>
            <a:r>
              <a:rPr lang="en-US" sz="2800" b="1" dirty="0"/>
              <a:t>: UDT is more “objective” than patient report</a:t>
            </a:r>
            <a:br>
              <a:rPr lang="en-US" sz="2800" b="1" dirty="0"/>
            </a:br>
            <a:endParaRPr lang="en-US" sz="2800" dirty="0">
              <a:solidFill>
                <a:schemeClr val="accent4">
                  <a:lumMod val="75000"/>
                </a:schemeClr>
              </a:solidFill>
            </a:endParaRPr>
          </a:p>
        </p:txBody>
      </p:sp>
      <p:sp>
        <p:nvSpPr>
          <p:cNvPr id="4" name="Speech Bubble: Oval 3">
            <a:extLst>
              <a:ext uri="{FF2B5EF4-FFF2-40B4-BE49-F238E27FC236}">
                <a16:creationId xmlns:a16="http://schemas.microsoft.com/office/drawing/2014/main" id="{22318A28-BAF6-2263-D864-8239A32347DB}"/>
              </a:ext>
            </a:extLst>
          </p:cNvPr>
          <p:cNvSpPr/>
          <p:nvPr/>
        </p:nvSpPr>
        <p:spPr>
          <a:xfrm>
            <a:off x="6858001" y="1878646"/>
            <a:ext cx="4549698" cy="3757961"/>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”[Drug testing] helps me understand what is happening with the patient - sometimes patients feel ashamed to admit that they used."</a:t>
            </a:r>
          </a:p>
        </p:txBody>
      </p:sp>
      <p:sp>
        <p:nvSpPr>
          <p:cNvPr id="5" name="Speech Bubble: Oval 4">
            <a:extLst>
              <a:ext uri="{FF2B5EF4-FFF2-40B4-BE49-F238E27FC236}">
                <a16:creationId xmlns:a16="http://schemas.microsoft.com/office/drawing/2014/main" id="{EA77E0F5-3FAF-AE3D-66F8-811D9B762461}"/>
              </a:ext>
            </a:extLst>
          </p:cNvPr>
          <p:cNvSpPr/>
          <p:nvPr/>
        </p:nvSpPr>
        <p:spPr>
          <a:xfrm>
            <a:off x="1469991" y="2368876"/>
            <a:ext cx="4270917" cy="3757960"/>
          </a:xfrm>
          <a:prstGeom prst="wedgeEllipseCallout">
            <a:avLst>
              <a:gd name="adj1" fmla="val 27652"/>
              <a:gd name="adj2" fmla="val 59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”[Drug testing] helps me to educate patients on what they are actually using and therefore treat them accordingly."</a:t>
            </a:r>
          </a:p>
        </p:txBody>
      </p:sp>
    </p:spTree>
    <p:extLst>
      <p:ext uri="{BB962C8B-B14F-4D97-AF65-F5344CB8AC3E}">
        <p14:creationId xmlns:p14="http://schemas.microsoft.com/office/powerpoint/2010/main" val="193457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A65D-7AE9-E461-E18E-3DD95CE01809}"/>
              </a:ext>
            </a:extLst>
          </p:cNvPr>
          <p:cNvSpPr>
            <a:spLocks noGrp="1"/>
          </p:cNvSpPr>
          <p:nvPr>
            <p:ph type="title"/>
          </p:nvPr>
        </p:nvSpPr>
        <p:spPr>
          <a:xfrm>
            <a:off x="1037063" y="301083"/>
            <a:ext cx="10645699" cy="1584909"/>
          </a:xfrm>
        </p:spPr>
        <p:txBody>
          <a:bodyPr/>
          <a:lstStyle/>
          <a:p>
            <a:br>
              <a:rPr lang="en-US" sz="2800" b="1" u="sng" dirty="0"/>
            </a:br>
            <a:r>
              <a:rPr lang="en-US" sz="2800" b="1" u="sng" dirty="0"/>
              <a:t>Theme</a:t>
            </a:r>
            <a:r>
              <a:rPr lang="en-US" sz="2800" b="1" dirty="0"/>
              <a:t>: Drug testing represents surveillance or punishment.  </a:t>
            </a:r>
            <a:br>
              <a:rPr lang="en-US" sz="3600" b="1" dirty="0"/>
            </a:br>
            <a:endParaRPr lang="en-US" sz="3600" dirty="0">
              <a:solidFill>
                <a:schemeClr val="accent1">
                  <a:lumMod val="75000"/>
                </a:schemeClr>
              </a:solidFill>
            </a:endParaRPr>
          </a:p>
        </p:txBody>
      </p:sp>
      <p:sp>
        <p:nvSpPr>
          <p:cNvPr id="4" name="Speech Bubble: Oval 3">
            <a:extLst>
              <a:ext uri="{FF2B5EF4-FFF2-40B4-BE49-F238E27FC236}">
                <a16:creationId xmlns:a16="http://schemas.microsoft.com/office/drawing/2014/main" id="{423DF6DB-86D6-0020-52FC-D70004E75062}"/>
              </a:ext>
            </a:extLst>
          </p:cNvPr>
          <p:cNvSpPr/>
          <p:nvPr/>
        </p:nvSpPr>
        <p:spPr>
          <a:xfrm>
            <a:off x="1589048" y="1885992"/>
            <a:ext cx="5241073" cy="367703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“Some of my colleagues use a random, automated call back system. This is viewed by many patients as coercive and punitive. I do not participate in this system.”</a:t>
            </a:r>
          </a:p>
        </p:txBody>
      </p:sp>
      <p:sp>
        <p:nvSpPr>
          <p:cNvPr id="3" name="Speech Bubble: Oval 2">
            <a:extLst>
              <a:ext uri="{FF2B5EF4-FFF2-40B4-BE49-F238E27FC236}">
                <a16:creationId xmlns:a16="http://schemas.microsoft.com/office/drawing/2014/main" id="{397ED2E2-1656-0CC9-E6DE-2F8B95A6AEA9}"/>
              </a:ext>
            </a:extLst>
          </p:cNvPr>
          <p:cNvSpPr/>
          <p:nvPr/>
        </p:nvSpPr>
        <p:spPr>
          <a:xfrm>
            <a:off x="7505700" y="1749446"/>
            <a:ext cx="3416302" cy="2949554"/>
          </a:xfrm>
          <a:prstGeom prst="wedgeEllipseCallout">
            <a:avLst>
              <a:gd name="adj1" fmla="val 17943"/>
              <a:gd name="adj2" fmla="val 71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“[UDT can lead to] punitive management like stopping care/access to suboxone”</a:t>
            </a:r>
          </a:p>
        </p:txBody>
      </p:sp>
    </p:spTree>
    <p:extLst>
      <p:ext uri="{BB962C8B-B14F-4D97-AF65-F5344CB8AC3E}">
        <p14:creationId xmlns:p14="http://schemas.microsoft.com/office/powerpoint/2010/main" val="405648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FAF-3513-ED83-5E75-6A93177AF37C}"/>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C8248404-7B72-41B5-48BD-BC76511582FC}"/>
              </a:ext>
            </a:extLst>
          </p:cNvPr>
          <p:cNvSpPr>
            <a:spLocks noGrp="1"/>
          </p:cNvSpPr>
          <p:nvPr>
            <p:ph idx="1"/>
          </p:nvPr>
        </p:nvSpPr>
        <p:spPr/>
        <p:txBody>
          <a:bodyPr/>
          <a:lstStyle/>
          <a:p>
            <a:r>
              <a:rPr lang="en-US" dirty="0"/>
              <a:t>Our sample population of buprenorphine providers across NYS may not generalize to other samples</a:t>
            </a:r>
          </a:p>
          <a:p>
            <a:r>
              <a:rPr lang="en-US" dirty="0"/>
              <a:t>The provider survey only assesses provider perspectives, not patient perspectives</a:t>
            </a:r>
          </a:p>
          <a:p>
            <a:pPr lvl="1"/>
            <a:r>
              <a:rPr lang="en-US" dirty="0"/>
              <a:t>Further research is needed for patient perspective of UDT</a:t>
            </a:r>
          </a:p>
        </p:txBody>
      </p:sp>
    </p:spTree>
    <p:extLst>
      <p:ext uri="{BB962C8B-B14F-4D97-AF65-F5344CB8AC3E}">
        <p14:creationId xmlns:p14="http://schemas.microsoft.com/office/powerpoint/2010/main" val="239344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1402-37A9-684C-F058-7E8BBA3BCB0A}"/>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131C3197-FCBA-EC44-764F-788F1924517E}"/>
              </a:ext>
            </a:extLst>
          </p:cNvPr>
          <p:cNvSpPr>
            <a:spLocks noGrp="1"/>
          </p:cNvSpPr>
          <p:nvPr>
            <p:ph type="body" idx="1"/>
          </p:nvPr>
        </p:nvSpPr>
        <p:spPr>
          <a:xfrm>
            <a:off x="1388533" y="1623349"/>
            <a:ext cx="10193867" cy="4394200"/>
          </a:xfrm>
        </p:spPr>
        <p:txBody>
          <a:bodyPr/>
          <a:lstStyle/>
          <a:p>
            <a:r>
              <a:rPr lang="en-US" sz="2800" dirty="0"/>
              <a:t>Wide variation but limited protocol/guidance about testing, interpretation, results reporting</a:t>
            </a:r>
          </a:p>
          <a:p>
            <a:r>
              <a:rPr lang="en-US" sz="2800" dirty="0"/>
              <a:t>Clinicians routinely care for patients who are structurally vulnerable to harms resulting from drug testing.</a:t>
            </a:r>
          </a:p>
          <a:p>
            <a:r>
              <a:rPr lang="en-US" sz="2800" dirty="0">
                <a:solidFill>
                  <a:schemeClr val="tx1"/>
                </a:solidFill>
              </a:rPr>
              <a:t>Clinical implementation of drug testing varies widely</a:t>
            </a:r>
          </a:p>
          <a:p>
            <a:r>
              <a:rPr lang="en-US" sz="2800" dirty="0"/>
              <a:t>Clinical responses to drug test results vary widely and are </a:t>
            </a:r>
            <a:r>
              <a:rPr lang="en-US" sz="2800" dirty="0">
                <a:solidFill>
                  <a:schemeClr val="accent1"/>
                </a:solidFill>
              </a:rPr>
              <a:t>not always consistent with evidence-based, harm reduction practices. </a:t>
            </a:r>
          </a:p>
          <a:p>
            <a:endParaRPr lang="en-US" dirty="0"/>
          </a:p>
        </p:txBody>
      </p:sp>
    </p:spTree>
    <p:extLst>
      <p:ext uri="{BB962C8B-B14F-4D97-AF65-F5344CB8AC3E}">
        <p14:creationId xmlns:p14="http://schemas.microsoft.com/office/powerpoint/2010/main" val="53634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CFAB-40F5-A734-7E71-2C405795D318}"/>
              </a:ext>
            </a:extLst>
          </p:cNvPr>
          <p:cNvSpPr>
            <a:spLocks noGrp="1"/>
          </p:cNvSpPr>
          <p:nvPr>
            <p:ph type="title"/>
          </p:nvPr>
        </p:nvSpPr>
        <p:spPr/>
        <p:txBody>
          <a:bodyPr/>
          <a:lstStyle/>
          <a:p>
            <a:r>
              <a:rPr lang="en-US" dirty="0"/>
              <a:t>Implications</a:t>
            </a:r>
          </a:p>
        </p:txBody>
      </p:sp>
      <p:sp>
        <p:nvSpPr>
          <p:cNvPr id="3" name="Text Placeholder 2">
            <a:extLst>
              <a:ext uri="{FF2B5EF4-FFF2-40B4-BE49-F238E27FC236}">
                <a16:creationId xmlns:a16="http://schemas.microsoft.com/office/drawing/2014/main" id="{FAECCE21-CE9D-BF5E-A763-5C9B30249690}"/>
              </a:ext>
            </a:extLst>
          </p:cNvPr>
          <p:cNvSpPr>
            <a:spLocks noGrp="1"/>
          </p:cNvSpPr>
          <p:nvPr>
            <p:ph type="body" idx="1"/>
          </p:nvPr>
        </p:nvSpPr>
        <p:spPr/>
        <p:txBody>
          <a:bodyPr/>
          <a:lstStyle/>
          <a:p>
            <a:r>
              <a:rPr lang="en-US" dirty="0"/>
              <a:t>Lack of specific guidance for UDT leaves opportunities </a:t>
            </a:r>
            <a:r>
              <a:rPr lang="en-US" dirty="0">
                <a:solidFill>
                  <a:schemeClr val="tx1"/>
                </a:solidFill>
                <a:sym typeface="Wingdings" pitchFamily="2" charset="2"/>
              </a:rPr>
              <a:t>for systemic and individual bias across settings.</a:t>
            </a:r>
          </a:p>
          <a:p>
            <a:r>
              <a:rPr lang="en-US" dirty="0">
                <a:solidFill>
                  <a:schemeClr val="tx1"/>
                </a:solidFill>
              </a:rPr>
              <a:t>Response to results of UDT must be patient-centered and consistent with evidence-based practice.</a:t>
            </a:r>
          </a:p>
          <a:p>
            <a:r>
              <a:rPr lang="en-US" dirty="0">
                <a:solidFill>
                  <a:schemeClr val="tx1"/>
                </a:solidFill>
              </a:rPr>
              <a:t>Clinicians are aware that UDT may remind patients of carceral experiences</a:t>
            </a:r>
          </a:p>
          <a:p>
            <a:endParaRPr lang="en-US" dirty="0"/>
          </a:p>
        </p:txBody>
      </p:sp>
    </p:spTree>
    <p:extLst>
      <p:ext uri="{BB962C8B-B14F-4D97-AF65-F5344CB8AC3E}">
        <p14:creationId xmlns:p14="http://schemas.microsoft.com/office/powerpoint/2010/main" val="61847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744506-951B-4272-47BB-10F29CAEB550}"/>
              </a:ext>
            </a:extLst>
          </p:cNvPr>
          <p:cNvSpPr>
            <a:spLocks noGrp="1"/>
          </p:cNvSpPr>
          <p:nvPr>
            <p:ph type="title"/>
          </p:nvPr>
        </p:nvSpPr>
        <p:spPr>
          <a:xfrm>
            <a:off x="3860595" y="1636176"/>
            <a:ext cx="7123495" cy="1470026"/>
          </a:xfrm>
        </p:spPr>
        <p:txBody>
          <a:bodyPr/>
          <a:lstStyle/>
          <a:p>
            <a:r>
              <a:rPr lang="en-US" dirty="0"/>
              <a:t>Acknowledgements</a:t>
            </a:r>
          </a:p>
        </p:txBody>
      </p:sp>
      <p:pic>
        <p:nvPicPr>
          <p:cNvPr id="1026" name="Picture 2" descr="Foundation for Opioid Response Efforts (FORE) Announces $10.1 Million in  Grants to Improve Access to Opioid Treatment">
            <a:extLst>
              <a:ext uri="{FF2B5EF4-FFF2-40B4-BE49-F238E27FC236}">
                <a16:creationId xmlns:a16="http://schemas.microsoft.com/office/drawing/2014/main" id="{2CD11C0B-927A-5E06-A672-44D2B9747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869" y="3713000"/>
            <a:ext cx="5325131" cy="2789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2FA99F-0420-CC99-5085-7148AB711C52}"/>
              </a:ext>
            </a:extLst>
          </p:cNvPr>
          <p:cNvSpPr txBox="1"/>
          <p:nvPr/>
        </p:nvSpPr>
        <p:spPr>
          <a:xfrm>
            <a:off x="3638246" y="2698056"/>
            <a:ext cx="3228623" cy="3908762"/>
          </a:xfrm>
          <a:prstGeom prst="rect">
            <a:avLst/>
          </a:prstGeom>
          <a:noFill/>
        </p:spPr>
        <p:txBody>
          <a:bodyPr wrap="square" rtlCol="0">
            <a:spAutoFit/>
          </a:bodyPr>
          <a:lstStyle/>
          <a:p>
            <a:r>
              <a:rPr lang="en-US" sz="1800" dirty="0">
                <a:solidFill>
                  <a:schemeClr val="accent2"/>
                </a:solidFill>
              </a:rPr>
              <a:t>Our Research Team:</a:t>
            </a:r>
          </a:p>
          <a:p>
            <a:endParaRPr lang="en-US" sz="1800" dirty="0">
              <a:solidFill>
                <a:schemeClr val="accent2"/>
              </a:solidFill>
            </a:endParaRPr>
          </a:p>
          <a:p>
            <a:r>
              <a:rPr lang="en-US" sz="1800" b="0" dirty="0">
                <a:solidFill>
                  <a:schemeClr val="accent2"/>
                </a:solidFill>
              </a:rPr>
              <a:t>Andrea Jakubowski</a:t>
            </a:r>
            <a:r>
              <a:rPr lang="en-US" sz="1800" dirty="0">
                <a:solidFill>
                  <a:schemeClr val="accent2"/>
                </a:solidFill>
              </a:rPr>
              <a:t>¹</a:t>
            </a:r>
            <a:r>
              <a:rPr lang="en-US" sz="1800" b="0" dirty="0">
                <a:solidFill>
                  <a:schemeClr val="accent2"/>
                </a:solidFill>
              </a:rPr>
              <a:t>, MD, MS</a:t>
            </a:r>
          </a:p>
          <a:p>
            <a:r>
              <a:rPr lang="en-US" sz="1800" b="0" dirty="0" err="1">
                <a:solidFill>
                  <a:schemeClr val="accent2"/>
                </a:solidFill>
              </a:rPr>
              <a:t>Shadi</a:t>
            </a:r>
            <a:r>
              <a:rPr lang="en-US" sz="1800" b="0" dirty="0">
                <a:solidFill>
                  <a:schemeClr val="accent2"/>
                </a:solidFill>
              </a:rPr>
              <a:t> Nahvi</a:t>
            </a:r>
            <a:r>
              <a:rPr lang="en-US" sz="1800" dirty="0">
                <a:solidFill>
                  <a:schemeClr val="accent2"/>
                </a:solidFill>
              </a:rPr>
              <a:t>¹</a:t>
            </a:r>
            <a:r>
              <a:rPr lang="en-US" sz="1800" b="0" dirty="0">
                <a:solidFill>
                  <a:schemeClr val="accent2"/>
                </a:solidFill>
              </a:rPr>
              <a:t>, MD, MS</a:t>
            </a:r>
          </a:p>
          <a:p>
            <a:r>
              <a:rPr lang="en-US" sz="1800" b="0" dirty="0">
                <a:solidFill>
                  <a:schemeClr val="accent2"/>
                </a:solidFill>
              </a:rPr>
              <a:t>Tiffany Lu</a:t>
            </a:r>
            <a:r>
              <a:rPr lang="en-US" sz="1800" dirty="0">
                <a:solidFill>
                  <a:schemeClr val="accent2"/>
                </a:solidFill>
              </a:rPr>
              <a:t>¹</a:t>
            </a:r>
            <a:r>
              <a:rPr lang="en-US" sz="1800" b="0" dirty="0">
                <a:solidFill>
                  <a:schemeClr val="accent2"/>
                </a:solidFill>
              </a:rPr>
              <a:t>, FASAM, MD, MPH, MSc</a:t>
            </a:r>
          </a:p>
          <a:p>
            <a:r>
              <a:rPr lang="en-US" sz="1800" b="0" dirty="0">
                <a:solidFill>
                  <a:schemeClr val="accent2"/>
                </a:solidFill>
              </a:rPr>
              <a:t>Teresa Lopez-Castro³, PhD</a:t>
            </a:r>
          </a:p>
          <a:p>
            <a:r>
              <a:rPr lang="en-US" sz="1800" b="0" dirty="0" err="1">
                <a:solidFill>
                  <a:schemeClr val="accent2"/>
                </a:solidFill>
              </a:rPr>
              <a:t>Yuting</a:t>
            </a:r>
            <a:r>
              <a:rPr lang="en-US" sz="1800" b="0" dirty="0">
                <a:solidFill>
                  <a:schemeClr val="accent2"/>
                </a:solidFill>
              </a:rPr>
              <a:t> Deng</a:t>
            </a:r>
            <a:r>
              <a:rPr lang="en-US" sz="1800" dirty="0">
                <a:solidFill>
                  <a:schemeClr val="accent2"/>
                </a:solidFill>
              </a:rPr>
              <a:t>¹</a:t>
            </a:r>
            <a:endParaRPr lang="en-US" sz="1800" b="0" dirty="0">
              <a:solidFill>
                <a:schemeClr val="accent2"/>
              </a:solidFill>
            </a:endParaRPr>
          </a:p>
          <a:p>
            <a:r>
              <a:rPr lang="en-US" sz="1800" dirty="0">
                <a:solidFill>
                  <a:schemeClr val="accent2"/>
                </a:solidFill>
              </a:rPr>
              <a:t> </a:t>
            </a:r>
          </a:p>
          <a:p>
            <a:r>
              <a:rPr lang="en-US" sz="1800" dirty="0">
                <a:solidFill>
                  <a:schemeClr val="accent2"/>
                </a:solidFill>
              </a:rPr>
              <a:t>Thank you to Montefiore Division of General Internal Medicine Substance Use Research Affinity Group</a:t>
            </a:r>
          </a:p>
          <a:p>
            <a:endParaRPr lang="en-US" dirty="0"/>
          </a:p>
        </p:txBody>
      </p:sp>
      <p:sp>
        <p:nvSpPr>
          <p:cNvPr id="3" name="TextBox 2">
            <a:extLst>
              <a:ext uri="{FF2B5EF4-FFF2-40B4-BE49-F238E27FC236}">
                <a16:creationId xmlns:a16="http://schemas.microsoft.com/office/drawing/2014/main" id="{20B8DFE7-A7C7-DB9D-8244-F88F4AFAD17C}"/>
              </a:ext>
            </a:extLst>
          </p:cNvPr>
          <p:cNvSpPr txBox="1"/>
          <p:nvPr/>
        </p:nvSpPr>
        <p:spPr>
          <a:xfrm>
            <a:off x="7300709" y="2481893"/>
            <a:ext cx="4770315" cy="2462213"/>
          </a:xfrm>
          <a:prstGeom prst="rect">
            <a:avLst/>
          </a:prstGeom>
          <a:noFill/>
        </p:spPr>
        <p:txBody>
          <a:bodyPr wrap="square" rtlCol="0">
            <a:spAutoFit/>
          </a:bodyPr>
          <a:lstStyle/>
          <a:p>
            <a:r>
              <a:rPr lang="en-US" sz="2000" dirty="0">
                <a:solidFill>
                  <a:schemeClr val="accent1"/>
                </a:solidFill>
              </a:rPr>
              <a:t>Our participants </a:t>
            </a:r>
          </a:p>
          <a:p>
            <a:r>
              <a:rPr lang="en-US" sz="2000" dirty="0"/>
              <a:t> </a:t>
            </a:r>
          </a:p>
          <a:p>
            <a:r>
              <a:rPr lang="en-US" sz="2000" dirty="0">
                <a:solidFill>
                  <a:schemeClr val="accent6">
                    <a:lumMod val="75000"/>
                    <a:lumOff val="25000"/>
                  </a:schemeClr>
                </a:solidFill>
              </a:rPr>
              <a:t>Montefiore Buprenorphine Treatment Network </a:t>
            </a:r>
          </a:p>
          <a:p>
            <a:endParaRPr lang="en-US" sz="2000" dirty="0"/>
          </a:p>
          <a:p>
            <a:endParaRPr lang="en-US" sz="2000" dirty="0"/>
          </a:p>
          <a:p>
            <a:r>
              <a:rPr lang="en-US" sz="2000" dirty="0">
                <a:solidFill>
                  <a:schemeClr val="accent3">
                    <a:lumMod val="75000"/>
                    <a:lumOff val="25000"/>
                  </a:schemeClr>
                </a:solidFill>
              </a:rPr>
              <a:t>Our funders: </a:t>
            </a:r>
          </a:p>
          <a:p>
            <a:endParaRPr lang="en-US" dirty="0"/>
          </a:p>
        </p:txBody>
      </p:sp>
    </p:spTree>
    <p:extLst>
      <p:ext uri="{BB962C8B-B14F-4D97-AF65-F5344CB8AC3E}">
        <p14:creationId xmlns:p14="http://schemas.microsoft.com/office/powerpoint/2010/main" val="401692238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C7D8-458D-6899-3994-6810CDD34E2F}"/>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A7A9C88F-8D84-3810-75B5-3373B8AC6E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93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58BD-3CD6-DF17-B370-D61CA1FCB2B4}"/>
              </a:ext>
            </a:extLst>
          </p:cNvPr>
          <p:cNvSpPr>
            <a:spLocks noGrp="1"/>
          </p:cNvSpPr>
          <p:nvPr>
            <p:ph type="title"/>
          </p:nvPr>
        </p:nvSpPr>
        <p:spPr>
          <a:xfrm>
            <a:off x="1147233" y="2103439"/>
            <a:ext cx="3869267" cy="1143001"/>
          </a:xfrm>
        </p:spPr>
        <p:txBody>
          <a:bodyPr/>
          <a:lstStyle/>
          <a:p>
            <a:r>
              <a:rPr lang="en-US" dirty="0"/>
              <a:t>ALTERNATIVE TO PRIOR SLIDE </a:t>
            </a:r>
            <a:br>
              <a:rPr lang="en-US" dirty="0"/>
            </a:br>
            <a:br>
              <a:rPr lang="en-US" dirty="0"/>
            </a:br>
            <a:r>
              <a:rPr lang="en-US" dirty="0"/>
              <a:t>Sample Characteristics (n= 99) </a:t>
            </a:r>
          </a:p>
        </p:txBody>
      </p:sp>
      <p:graphicFrame>
        <p:nvGraphicFramePr>
          <p:cNvPr id="4" name="Table 3">
            <a:extLst>
              <a:ext uri="{FF2B5EF4-FFF2-40B4-BE49-F238E27FC236}">
                <a16:creationId xmlns:a16="http://schemas.microsoft.com/office/drawing/2014/main" id="{73971655-0E87-8152-52E5-686657BFE1FA}"/>
              </a:ext>
            </a:extLst>
          </p:cNvPr>
          <p:cNvGraphicFramePr>
            <a:graphicFrameLocks noGrp="1"/>
          </p:cNvGraphicFramePr>
          <p:nvPr>
            <p:extLst>
              <p:ext uri="{D42A27DB-BD31-4B8C-83A1-F6EECF244321}">
                <p14:modId xmlns:p14="http://schemas.microsoft.com/office/powerpoint/2010/main" val="3595059883"/>
              </p:ext>
            </p:extLst>
          </p:nvPr>
        </p:nvGraphicFramePr>
        <p:xfrm>
          <a:off x="5334000" y="0"/>
          <a:ext cx="6431196" cy="6629399"/>
        </p:xfrm>
        <a:graphic>
          <a:graphicData uri="http://schemas.openxmlformats.org/drawingml/2006/table">
            <a:tbl>
              <a:tblPr firstRow="1" firstCol="1" bandRow="1">
                <a:noFill/>
              </a:tblPr>
              <a:tblGrid>
                <a:gridCol w="2099645">
                  <a:extLst>
                    <a:ext uri="{9D8B030D-6E8A-4147-A177-3AD203B41FA5}">
                      <a16:colId xmlns:a16="http://schemas.microsoft.com/office/drawing/2014/main" val="2819863221"/>
                    </a:ext>
                  </a:extLst>
                </a:gridCol>
                <a:gridCol w="4331551">
                  <a:extLst>
                    <a:ext uri="{9D8B030D-6E8A-4147-A177-3AD203B41FA5}">
                      <a16:colId xmlns:a16="http://schemas.microsoft.com/office/drawing/2014/main" val="681813087"/>
                    </a:ext>
                  </a:extLst>
                </a:gridCol>
              </a:tblGrid>
              <a:tr h="509111">
                <a:tc gridSpan="2">
                  <a:txBody>
                    <a:bodyPr/>
                    <a:lstStyle/>
                    <a:p>
                      <a:pPr marL="0" marR="0" algn="l" fontAlgn="t">
                        <a:spcBef>
                          <a:spcPts val="0"/>
                        </a:spcBef>
                        <a:spcAft>
                          <a:spcPts val="0"/>
                        </a:spcAft>
                      </a:pPr>
                      <a:r>
                        <a:rPr lang="en-US" sz="1200" b="0" i="1"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Table 1: Clinician survey participant demographics* </a:t>
                      </a:r>
                      <a:endParaRPr lang="en-US" sz="1200" b="0" i="0" u="none" strike="noStrike" cap="none" spc="0" dirty="0">
                        <a:solidFill>
                          <a:schemeClr val="tx1"/>
                        </a:solidFill>
                        <a:effectLst/>
                        <a:latin typeface="Arial" panose="020B0604020202020204" pitchFamily="34" charset="0"/>
                      </a:endParaRPr>
                    </a:p>
                  </a:txBody>
                  <a:tcPr marL="40526" marR="40526" marT="48420" marB="81052" anchor="b">
                    <a:lnL w="12700" cmpd="sng">
                      <a:noFill/>
                    </a:lnL>
                    <a:lnR w="12700" cmpd="sng">
                      <a:noFill/>
                    </a:lnR>
                    <a:lnT w="9525" cap="flat" cmpd="sng" algn="ctr">
                      <a:noFill/>
                      <a:prstDash val="solid"/>
                    </a:lnT>
                    <a:lnB w="38100" cmpd="sng">
                      <a:noFill/>
                    </a:lnB>
                    <a:noFill/>
                  </a:tcPr>
                </a:tc>
                <a:tc hMerge="1">
                  <a:txBody>
                    <a:bodyPr/>
                    <a:lstStyle/>
                    <a:p>
                      <a:endParaRPr lang="en-US"/>
                    </a:p>
                  </a:txBody>
                  <a:tcPr/>
                </a:tc>
                <a:extLst>
                  <a:ext uri="{0D108BD9-81ED-4DB2-BD59-A6C34878D82A}">
                    <a16:rowId xmlns:a16="http://schemas.microsoft.com/office/drawing/2014/main" val="3837815500"/>
                  </a:ext>
                </a:extLst>
              </a:tr>
              <a:tr h="365822">
                <a:tc>
                  <a:txBody>
                    <a:bodyPr/>
                    <a:lstStyle/>
                    <a:p>
                      <a:pPr marL="0" marR="0" algn="l" fontAlgn="t">
                        <a:spcBef>
                          <a:spcPts val="0"/>
                        </a:spcBef>
                        <a:spcAft>
                          <a:spcPts val="0"/>
                        </a:spcAft>
                      </a:pPr>
                      <a:r>
                        <a:rPr lang="en-US" sz="1200" b="0" i="0" u="none" strike="noStrike"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Age </a:t>
                      </a:r>
                      <a:endParaRPr lang="en-US" sz="1200" b="0" i="0" u="none" strike="noStrike" cap="none" spc="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30-80 years old (average 49 years) </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5701941"/>
                  </a:ext>
                </a:extLst>
              </a:tr>
              <a:tr h="714536">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Gender</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37 (52%) cisgender women, 26 (37%) cisgender men, </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 (2%) non-binary people, 1 (1%) transgender man, </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 (2%) preferred not to answer.</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75715784"/>
                  </a:ext>
                </a:extLst>
              </a:tr>
              <a:tr h="492169">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Race/Ethnicity</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54 (71%) white, 3 (4%) Black or African American, 7 (9%) Hispanic/Latinx, 9 (12%)  Asian, 3 (4%) “other”</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60587671"/>
                  </a:ext>
                </a:extLst>
              </a:tr>
              <a:tr h="1280159">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Position </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68 (70%) Physician (MD, DO) </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 (7%) Physician Assistant (PA)</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 (9%) Nurse Practitioner (NP) </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 (9%) Registered Nurse (RN) </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3 (3%) Social Worker (LMSW, LCSW)</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 (1%) Pharmacist (PharmD or equivalent)</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396719576"/>
                  </a:ext>
                </a:extLst>
              </a:tr>
              <a:tr h="510287">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History of substance use </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l" fontAlgn="t">
                        <a:spcBef>
                          <a:spcPts val="0"/>
                        </a:spcBef>
                        <a:spcAft>
                          <a:spcPts val="0"/>
                        </a:spcAft>
                        <a:tabLst>
                          <a:tab pos="296545" algn="l"/>
                        </a:tabLst>
                      </a:pPr>
                      <a:r>
                        <a:rPr lang="en-US" sz="1200" b="0" i="0" u="none" strike="noStrike"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rPr>
                        <a:t>22 people (32%) identified as a person with lived experience of substance use.</a:t>
                      </a:r>
                      <a:endParaRPr lang="en-US" sz="1200" b="0" i="0" u="none" strike="noStrike" cap="none" spc="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852286405"/>
                  </a:ext>
                </a:extLst>
              </a:tr>
              <a:tr h="886164">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History of substance use disorder/in recovery</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marL="0" marR="0" algn="l" fontAlgn="t">
                        <a:spcBef>
                          <a:spcPts val="0"/>
                        </a:spcBef>
                        <a:spcAft>
                          <a:spcPts val="0"/>
                        </a:spcAft>
                        <a:tabLst>
                          <a:tab pos="335280" algn="l"/>
                        </a:tabLs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 people (10%) identified as a person with lived experience of substance use disorder; 7 people (10%) “in recovery” </a:t>
                      </a:r>
                      <a:endParaRPr lang="en-US" sz="12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b="0" i="0" u="none" strike="noStrike" cap="none" spc="0" dirty="0">
                        <a:solidFill>
                          <a:schemeClr val="tx1"/>
                        </a:solidFill>
                        <a:effectLst/>
                        <a:latin typeface="Arial" panose="020B0604020202020204" pitchFamily="34" charset="0"/>
                      </a:endParaRPr>
                    </a:p>
                  </a:txBody>
                  <a:tcPr marL="40526" marR="40526" marT="10087" marB="81052">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546860382"/>
                  </a:ext>
                </a:extLst>
              </a:tr>
              <a:tr h="1871151">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Practice setting </a:t>
                      </a: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59% at outpatient primary care/medical clinics</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17% at outpatient substance use disorder (SUD) treatment programs </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7% outpatient mental health/psychiatry clinics</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10% opioid treatment programs </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13% inpatient SUD rehab/residential treatment</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16% hospital</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2% emergency department </a:t>
                      </a:r>
                    </a:p>
                    <a:p>
                      <a:pPr marL="0" marR="0" algn="l" fontAlgn="t">
                        <a:spcBef>
                          <a:spcPts val="0"/>
                        </a:spcBef>
                        <a:spcAft>
                          <a:spcPts val="0"/>
                        </a:spcAft>
                      </a:pPr>
                      <a:r>
                        <a:rPr lang="en-US" sz="1200" b="0" i="0" u="none" strike="noStrike" cap="none" spc="0" dirty="0">
                          <a:solidFill>
                            <a:schemeClr val="tx1"/>
                          </a:solidFill>
                          <a:effectLst/>
                          <a:latin typeface="Arial" panose="020B0604020202020204" pitchFamily="34" charset="0"/>
                        </a:rPr>
                        <a:t>3% correctional setting (e.g., jail, prison). </a:t>
                      </a:r>
                    </a:p>
                  </a:txBody>
                  <a:tcPr marL="40526" marR="40526" marT="10087" marB="81052">
                    <a:lnL w="12700" cmpd="sng">
                      <a:noFill/>
                      <a:prstDash val="solid"/>
                    </a:lnL>
                    <a:lnR w="12700" cmpd="sng">
                      <a:noFill/>
                      <a:prstDash val="solid"/>
                    </a:lnR>
                    <a:lnT w="12700" cap="flat" cmpd="sng" algn="ctr">
                      <a:solidFill>
                        <a:schemeClr val="accent1"/>
                      </a:solidFill>
                      <a:prstDash val="soli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9693219"/>
                  </a:ext>
                </a:extLst>
              </a:tr>
            </a:tbl>
          </a:graphicData>
        </a:graphic>
      </p:graphicFrame>
    </p:spTree>
    <p:extLst>
      <p:ext uri="{BB962C8B-B14F-4D97-AF65-F5344CB8AC3E}">
        <p14:creationId xmlns:p14="http://schemas.microsoft.com/office/powerpoint/2010/main" val="2539558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E0376CBB-D02E-4276-DA61-075EEB03ECAE}"/>
              </a:ext>
            </a:extLst>
          </p:cNvPr>
          <p:cNvGraphicFramePr/>
          <p:nvPr>
            <p:extLst>
              <p:ext uri="{D42A27DB-BD31-4B8C-83A1-F6EECF244321}">
                <p14:modId xmlns:p14="http://schemas.microsoft.com/office/powerpoint/2010/main" val="4161011679"/>
              </p:ext>
            </p:extLst>
          </p:nvPr>
        </p:nvGraphicFramePr>
        <p:xfrm>
          <a:off x="2032000" y="39454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45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3A14-807D-8F69-3DD0-3876105290A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9A6E52E0-93CA-9CB7-68D0-4F69D4FAAD20}"/>
              </a:ext>
            </a:extLst>
          </p:cNvPr>
          <p:cNvSpPr>
            <a:spLocks noGrp="1"/>
          </p:cNvSpPr>
          <p:nvPr>
            <p:ph type="body" idx="1"/>
          </p:nvPr>
        </p:nvSpPr>
        <p:spPr>
          <a:xfrm>
            <a:off x="1388532" y="1231900"/>
            <a:ext cx="10193867" cy="4775200"/>
          </a:xfrm>
        </p:spPr>
        <p:txBody>
          <a:bodyPr/>
          <a:lstStyle/>
          <a:p>
            <a:r>
              <a:rPr lang="en-US" dirty="0"/>
              <a:t>Drug testing, especially </a:t>
            </a:r>
            <a:r>
              <a:rPr lang="en-US" u="sng" dirty="0"/>
              <a:t>urine drug testing (UDT)</a:t>
            </a:r>
            <a:r>
              <a:rPr lang="en-US" dirty="0"/>
              <a:t>, is common practice in </a:t>
            </a:r>
            <a:r>
              <a:rPr lang="en-US" b="1" dirty="0"/>
              <a:t>outpatient buprenorphine treatment</a:t>
            </a:r>
            <a:r>
              <a:rPr lang="en-US" dirty="0"/>
              <a:t>. </a:t>
            </a:r>
          </a:p>
          <a:p>
            <a:r>
              <a:rPr lang="en-US" dirty="0"/>
              <a:t>UDT has limited accuracy and precision (false-positives/-negatives, difference between qualitative and quantitative testing) </a:t>
            </a:r>
          </a:p>
          <a:p>
            <a:r>
              <a:rPr lang="en-US" dirty="0"/>
              <a:t>Clinical use of UDT varies widely</a:t>
            </a:r>
          </a:p>
          <a:p>
            <a:r>
              <a:rPr lang="en-US" dirty="0"/>
              <a:t>Providers often require patients to do UDT but rarely document speaking to patients about its pros and cons.</a:t>
            </a:r>
          </a:p>
          <a:p>
            <a:endParaRPr lang="en-US" sz="2800" dirty="0"/>
          </a:p>
          <a:p>
            <a:pPr lvl="1"/>
            <a:endParaRPr lang="en-US" dirty="0"/>
          </a:p>
        </p:txBody>
      </p:sp>
    </p:spTree>
    <p:extLst>
      <p:ext uri="{BB962C8B-B14F-4D97-AF65-F5344CB8AC3E}">
        <p14:creationId xmlns:p14="http://schemas.microsoft.com/office/powerpoint/2010/main" val="1313739402"/>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31AC7B-A37C-48B7-7E0F-0E19321685AB}"/>
              </a:ext>
            </a:extLst>
          </p:cNvPr>
          <p:cNvGraphicFramePr>
            <a:graphicFrameLocks noGrp="1"/>
          </p:cNvGraphicFramePr>
          <p:nvPr>
            <p:extLst>
              <p:ext uri="{D42A27DB-BD31-4B8C-83A1-F6EECF244321}">
                <p14:modId xmlns:p14="http://schemas.microsoft.com/office/powerpoint/2010/main" val="750327146"/>
              </p:ext>
            </p:extLst>
          </p:nvPr>
        </p:nvGraphicFramePr>
        <p:xfrm>
          <a:off x="1105625" y="292836"/>
          <a:ext cx="10770424" cy="5938677"/>
        </p:xfrm>
        <a:graphic>
          <a:graphicData uri="http://schemas.openxmlformats.org/drawingml/2006/table">
            <a:tbl>
              <a:tblPr firstRow="1" firstCol="1" bandRow="1">
                <a:tableStyleId>{E8B1032C-EA38-4F05-BA0D-38AFFFC7BED3}</a:tableStyleId>
              </a:tblPr>
              <a:tblGrid>
                <a:gridCol w="7376563">
                  <a:extLst>
                    <a:ext uri="{9D8B030D-6E8A-4147-A177-3AD203B41FA5}">
                      <a16:colId xmlns:a16="http://schemas.microsoft.com/office/drawing/2014/main" val="2909552249"/>
                    </a:ext>
                  </a:extLst>
                </a:gridCol>
                <a:gridCol w="2291143">
                  <a:extLst>
                    <a:ext uri="{9D8B030D-6E8A-4147-A177-3AD203B41FA5}">
                      <a16:colId xmlns:a16="http://schemas.microsoft.com/office/drawing/2014/main" val="3719477583"/>
                    </a:ext>
                  </a:extLst>
                </a:gridCol>
                <a:gridCol w="1102718">
                  <a:extLst>
                    <a:ext uri="{9D8B030D-6E8A-4147-A177-3AD203B41FA5}">
                      <a16:colId xmlns:a16="http://schemas.microsoft.com/office/drawing/2014/main" val="2843544366"/>
                    </a:ext>
                  </a:extLst>
                </a:gridCol>
              </a:tblGrid>
              <a:tr h="526137">
                <a:tc gridSpan="3">
                  <a:txBody>
                    <a:bodyPr/>
                    <a:lstStyle/>
                    <a:p>
                      <a:pPr marL="0" marR="0" algn="l">
                        <a:spcBef>
                          <a:spcPts val="0"/>
                        </a:spcBef>
                        <a:spcAft>
                          <a:spcPts val="0"/>
                        </a:spcAft>
                      </a:pPr>
                      <a:r>
                        <a:rPr lang="en-US" sz="1800" b="1" cap="none" spc="30" dirty="0">
                          <a:solidFill>
                            <a:schemeClr val="tx1"/>
                          </a:solidFill>
                          <a:effectLst/>
                        </a:rPr>
                        <a:t>Table 3: Provider response when urine drug screen is </a:t>
                      </a:r>
                      <a:r>
                        <a:rPr lang="en-US" sz="1800" b="1" u="sng" cap="none" spc="30" dirty="0">
                          <a:solidFill>
                            <a:schemeClr val="tx1"/>
                          </a:solidFill>
                          <a:effectLst/>
                        </a:rPr>
                        <a:t>positive for non-prescribed opioids</a:t>
                      </a:r>
                      <a:endParaRPr lang="en-US" sz="1800" b="1" cap="none" spc="3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958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8429775"/>
                  </a:ext>
                </a:extLst>
              </a:tr>
              <a:tr h="292299">
                <a:tc>
                  <a:txBody>
                    <a:bodyPr/>
                    <a:lstStyle/>
                    <a:p>
                      <a:pPr marL="0" marR="0" algn="l">
                        <a:spcBef>
                          <a:spcPts val="0"/>
                        </a:spcBef>
                        <a:spcAft>
                          <a:spcPts val="0"/>
                        </a:spcAft>
                      </a:pPr>
                      <a:r>
                        <a:rPr lang="en-US" sz="2000" b="1" cap="none" spc="0" dirty="0">
                          <a:solidFill>
                            <a:schemeClr val="tx1"/>
                          </a:solidFill>
                          <a:effectLst/>
                        </a:rPr>
                        <a:t>Provider/Team Response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 of Respondents</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Count</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4174183051"/>
                  </a:ext>
                </a:extLst>
              </a:tr>
              <a:tr h="292299">
                <a:tc>
                  <a:txBody>
                    <a:bodyPr/>
                    <a:lstStyle/>
                    <a:p>
                      <a:pPr marL="0" marR="0" algn="l">
                        <a:spcBef>
                          <a:spcPts val="0"/>
                        </a:spcBef>
                        <a:spcAft>
                          <a:spcPts val="0"/>
                        </a:spcAft>
                      </a:pPr>
                      <a:r>
                        <a:rPr lang="en-US" sz="2000" b="0" cap="none" spc="0" dirty="0">
                          <a:solidFill>
                            <a:schemeClr val="tx1"/>
                          </a:solidFill>
                          <a:effectLst/>
                        </a:rPr>
                        <a:t>Patient was asked about the test result</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75%</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55</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689171998"/>
                  </a:ext>
                </a:extLst>
              </a:tr>
              <a:tr h="292299">
                <a:tc>
                  <a:txBody>
                    <a:bodyPr/>
                    <a:lstStyle/>
                    <a:p>
                      <a:pPr marL="0" marR="0" algn="l">
                        <a:spcBef>
                          <a:spcPts val="0"/>
                        </a:spcBef>
                        <a:spcAft>
                          <a:spcPts val="0"/>
                        </a:spcAft>
                      </a:pPr>
                      <a:r>
                        <a:rPr lang="en-US" sz="2000" b="0" cap="none" spc="0" dirty="0">
                          <a:solidFill>
                            <a:schemeClr val="tx1"/>
                          </a:solidFill>
                          <a:effectLst/>
                        </a:rPr>
                        <a:t> Patient’s goals for treatment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77%</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56</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193117896"/>
                  </a:ext>
                </a:extLst>
              </a:tr>
              <a:tr h="292299">
                <a:tc>
                  <a:txBody>
                    <a:bodyPr/>
                    <a:lstStyle/>
                    <a:p>
                      <a:pPr marL="0" marR="0" algn="l">
                        <a:spcBef>
                          <a:spcPts val="0"/>
                        </a:spcBef>
                        <a:spcAft>
                          <a:spcPts val="0"/>
                        </a:spcAft>
                      </a:pPr>
                      <a:r>
                        <a:rPr lang="en-US" sz="2000" b="0" cap="none" spc="0" dirty="0">
                          <a:solidFill>
                            <a:schemeClr val="tx1"/>
                          </a:solidFill>
                          <a:effectLst/>
                        </a:rPr>
                        <a:t>Strategies for safer drug use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62%</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45</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613832222"/>
                  </a:ext>
                </a:extLst>
              </a:tr>
              <a:tr h="292299">
                <a:tc>
                  <a:txBody>
                    <a:bodyPr/>
                    <a:lstStyle/>
                    <a:p>
                      <a:pPr marL="0" marR="0" algn="l">
                        <a:spcBef>
                          <a:spcPts val="0"/>
                        </a:spcBef>
                        <a:spcAft>
                          <a:spcPts val="0"/>
                        </a:spcAft>
                      </a:pPr>
                      <a:r>
                        <a:rPr lang="en-US" sz="2000" b="1" cap="none" spc="0" dirty="0">
                          <a:solidFill>
                            <a:schemeClr val="tx1"/>
                          </a:solidFill>
                          <a:effectLst/>
                        </a:rPr>
                        <a:t> Naloxone was dispensed or prescribed</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59%</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43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543440743"/>
                  </a:ext>
                </a:extLst>
              </a:tr>
              <a:tr h="292299">
                <a:tc>
                  <a:txBody>
                    <a:bodyPr/>
                    <a:lstStyle/>
                    <a:p>
                      <a:pPr marL="0" marR="0" algn="l">
                        <a:spcBef>
                          <a:spcPts val="0"/>
                        </a:spcBef>
                        <a:spcAft>
                          <a:spcPts val="0"/>
                        </a:spcAft>
                      </a:pPr>
                      <a:r>
                        <a:rPr lang="en-US" sz="2000" b="0" cap="none" spc="0" dirty="0">
                          <a:solidFill>
                            <a:schemeClr val="tx1"/>
                          </a:solidFill>
                          <a:effectLst/>
                        </a:rPr>
                        <a:t>Visit frequency was increased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52%</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38</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26991165"/>
                  </a:ext>
                </a:extLst>
              </a:tr>
              <a:tr h="292299">
                <a:tc>
                  <a:txBody>
                    <a:bodyPr/>
                    <a:lstStyle/>
                    <a:p>
                      <a:pPr marL="0" marR="0" algn="l">
                        <a:spcBef>
                          <a:spcPts val="0"/>
                        </a:spcBef>
                        <a:spcAft>
                          <a:spcPts val="0"/>
                        </a:spcAft>
                      </a:pPr>
                      <a:r>
                        <a:rPr lang="en-US" sz="2000" b="0" cap="none" spc="0" dirty="0">
                          <a:solidFill>
                            <a:schemeClr val="tx1"/>
                          </a:solidFill>
                          <a:effectLst/>
                        </a:rPr>
                        <a:t> Strategies for preventing drug use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48%</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35</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2578914977"/>
                  </a:ext>
                </a:extLst>
              </a:tr>
              <a:tr h="292299">
                <a:tc>
                  <a:txBody>
                    <a:bodyPr/>
                    <a:lstStyle/>
                    <a:p>
                      <a:pPr marL="0" marR="0" algn="l">
                        <a:spcBef>
                          <a:spcPts val="0"/>
                        </a:spcBef>
                        <a:spcAft>
                          <a:spcPts val="0"/>
                        </a:spcAft>
                      </a:pPr>
                      <a:r>
                        <a:rPr lang="en-US" sz="2000" b="1" cap="none" spc="0" dirty="0">
                          <a:solidFill>
                            <a:schemeClr val="tx1"/>
                          </a:solidFill>
                          <a:effectLst/>
                        </a:rPr>
                        <a:t>Buprenorphine dose was increased</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45%</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33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2271058477"/>
                  </a:ext>
                </a:extLst>
              </a:tr>
              <a:tr h="292299">
                <a:tc>
                  <a:txBody>
                    <a:bodyPr/>
                    <a:lstStyle/>
                    <a:p>
                      <a:pPr marL="0" marR="0" algn="l">
                        <a:spcBef>
                          <a:spcPts val="0"/>
                        </a:spcBef>
                        <a:spcAft>
                          <a:spcPts val="0"/>
                        </a:spcAft>
                      </a:pPr>
                      <a:r>
                        <a:rPr lang="en-US" sz="2000" b="0" cap="none" spc="0" dirty="0">
                          <a:solidFill>
                            <a:schemeClr val="tx1"/>
                          </a:solidFill>
                          <a:effectLst/>
                        </a:rPr>
                        <a:t> Fentanyl test strips were dispensed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36%</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26</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1487709583"/>
                  </a:ext>
                </a:extLst>
              </a:tr>
              <a:tr h="292299">
                <a:tc>
                  <a:txBody>
                    <a:bodyPr/>
                    <a:lstStyle/>
                    <a:p>
                      <a:pPr marL="0" marR="0" algn="l">
                        <a:spcBef>
                          <a:spcPts val="0"/>
                        </a:spcBef>
                        <a:spcAft>
                          <a:spcPts val="0"/>
                        </a:spcAft>
                      </a:pPr>
                      <a:r>
                        <a:rPr lang="en-US" sz="2000" b="0" cap="none" spc="0" dirty="0">
                          <a:solidFill>
                            <a:schemeClr val="tx1"/>
                          </a:solidFill>
                          <a:effectLst/>
                        </a:rPr>
                        <a:t>Drug test frequency was increased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19%</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14</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168709875"/>
                  </a:ext>
                </a:extLst>
              </a:tr>
              <a:tr h="584597">
                <a:tc>
                  <a:txBody>
                    <a:bodyPr/>
                    <a:lstStyle/>
                    <a:p>
                      <a:pPr marL="0" marR="0" algn="l">
                        <a:spcBef>
                          <a:spcPts val="0"/>
                        </a:spcBef>
                        <a:spcAft>
                          <a:spcPts val="0"/>
                        </a:spcAft>
                      </a:pPr>
                      <a:r>
                        <a:rPr lang="en-US" sz="2000" b="0" cap="none" spc="0" dirty="0">
                          <a:solidFill>
                            <a:schemeClr val="tx1"/>
                          </a:solidFill>
                          <a:effectLst/>
                        </a:rPr>
                        <a:t> Patient was informed buprenorphine may be discontinued for repeat opioid-positive test results</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10%</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7</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3926919592"/>
                  </a:ext>
                </a:extLst>
              </a:tr>
              <a:tr h="292299">
                <a:tc>
                  <a:txBody>
                    <a:bodyPr/>
                    <a:lstStyle/>
                    <a:p>
                      <a:pPr marL="0" marR="0" algn="l">
                        <a:spcBef>
                          <a:spcPts val="0"/>
                        </a:spcBef>
                        <a:spcAft>
                          <a:spcPts val="0"/>
                        </a:spcAft>
                      </a:pPr>
                      <a:r>
                        <a:rPr lang="en-US" sz="2000" b="0" cap="none" spc="0" dirty="0">
                          <a:solidFill>
                            <a:schemeClr val="tx1"/>
                          </a:solidFill>
                          <a:effectLst/>
                        </a:rPr>
                        <a:t>Referral was made*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19%</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14</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3048946778"/>
                  </a:ext>
                </a:extLst>
              </a:tr>
              <a:tr h="480653">
                <a:tc>
                  <a:txBody>
                    <a:bodyPr/>
                    <a:lstStyle/>
                    <a:p>
                      <a:pPr marL="0" marR="0" algn="l">
                        <a:spcBef>
                          <a:spcPts val="0"/>
                        </a:spcBef>
                        <a:spcAft>
                          <a:spcPts val="0"/>
                        </a:spcAft>
                      </a:pPr>
                      <a:r>
                        <a:rPr lang="en-US" sz="2000" b="0" cap="none" spc="0" dirty="0">
                          <a:solidFill>
                            <a:schemeClr val="tx1"/>
                          </a:solidFill>
                          <a:effectLst/>
                        </a:rPr>
                        <a:t> Other modification of treatment plan**</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14%</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10</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3766167636"/>
                  </a:ext>
                </a:extLst>
              </a:tr>
              <a:tr h="329407">
                <a:tc>
                  <a:txBody>
                    <a:bodyPr/>
                    <a:lstStyle/>
                    <a:p>
                      <a:pPr marL="0" marR="0" algn="l">
                        <a:spcBef>
                          <a:spcPts val="0"/>
                        </a:spcBef>
                        <a:spcAft>
                          <a:spcPts val="0"/>
                        </a:spcAft>
                      </a:pPr>
                      <a:r>
                        <a:rPr lang="en-US" sz="2000" b="1" cap="none" spc="0" dirty="0">
                          <a:solidFill>
                            <a:schemeClr val="tx1"/>
                          </a:solidFill>
                          <a:effectLst/>
                        </a:rPr>
                        <a:t>Plan did not change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33%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24</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072620509"/>
                  </a:ext>
                </a:extLst>
              </a:tr>
              <a:tr h="613827">
                <a:tc gridSpan="3">
                  <a:txBody>
                    <a:bodyPr/>
                    <a:lstStyle/>
                    <a:p>
                      <a:pPr marL="0" marR="0" algn="l">
                        <a:spcBef>
                          <a:spcPts val="0"/>
                        </a:spcBef>
                        <a:spcAft>
                          <a:spcPts val="0"/>
                        </a:spcAft>
                      </a:pPr>
                      <a:r>
                        <a:rPr lang="en-US" sz="1400" b="0" cap="none" spc="0" dirty="0">
                          <a:solidFill>
                            <a:schemeClr val="tx1"/>
                          </a:solidFill>
                          <a:effectLst/>
                        </a:rPr>
                        <a:t>*Referral specifications: CASAC, outpatient program, “higher level of care,” rehab, inpatient, methadone program</a:t>
                      </a:r>
                    </a:p>
                    <a:p>
                      <a:pPr marL="0" marR="0" algn="l">
                        <a:spcBef>
                          <a:spcPts val="0"/>
                        </a:spcBef>
                        <a:spcAft>
                          <a:spcPts val="0"/>
                        </a:spcAft>
                      </a:pPr>
                      <a:r>
                        <a:rPr lang="en-US" sz="1400" b="0" cap="none" spc="0" dirty="0">
                          <a:solidFill>
                            <a:schemeClr val="tx1"/>
                          </a:solidFill>
                          <a:effectLst/>
                        </a:rPr>
                        <a:t>**Treatment plan modifications: addressed mental health issues, discussed DBT skills for psychological triggers, discussed adjunctive supports to participate in such as a peer support group</a:t>
                      </a:r>
                      <a:endParaRPr lang="en-US" sz="14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6863421"/>
                  </a:ext>
                </a:extLst>
              </a:tr>
            </a:tbl>
          </a:graphicData>
        </a:graphic>
      </p:graphicFrame>
    </p:spTree>
    <p:extLst>
      <p:ext uri="{BB962C8B-B14F-4D97-AF65-F5344CB8AC3E}">
        <p14:creationId xmlns:p14="http://schemas.microsoft.com/office/powerpoint/2010/main" val="2700786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8B0903-C2A0-9922-4B76-A316A1E92B97}"/>
              </a:ext>
            </a:extLst>
          </p:cNvPr>
          <p:cNvGraphicFramePr>
            <a:graphicFrameLocks noGrp="1"/>
          </p:cNvGraphicFramePr>
          <p:nvPr>
            <p:extLst>
              <p:ext uri="{D42A27DB-BD31-4B8C-83A1-F6EECF244321}">
                <p14:modId xmlns:p14="http://schemas.microsoft.com/office/powerpoint/2010/main" val="1733567086"/>
              </p:ext>
            </p:extLst>
          </p:nvPr>
        </p:nvGraphicFramePr>
        <p:xfrm>
          <a:off x="1728439" y="968883"/>
          <a:ext cx="9479056" cy="4802115"/>
        </p:xfrm>
        <a:graphic>
          <a:graphicData uri="http://schemas.openxmlformats.org/drawingml/2006/table">
            <a:tbl>
              <a:tblPr firstRow="1" firstCol="1" bandRow="1"/>
              <a:tblGrid>
                <a:gridCol w="5562806">
                  <a:extLst>
                    <a:ext uri="{9D8B030D-6E8A-4147-A177-3AD203B41FA5}">
                      <a16:colId xmlns:a16="http://schemas.microsoft.com/office/drawing/2014/main" val="1380524035"/>
                    </a:ext>
                  </a:extLst>
                </a:gridCol>
                <a:gridCol w="2543073">
                  <a:extLst>
                    <a:ext uri="{9D8B030D-6E8A-4147-A177-3AD203B41FA5}">
                      <a16:colId xmlns:a16="http://schemas.microsoft.com/office/drawing/2014/main" val="810388614"/>
                    </a:ext>
                  </a:extLst>
                </a:gridCol>
                <a:gridCol w="1373177">
                  <a:extLst>
                    <a:ext uri="{9D8B030D-6E8A-4147-A177-3AD203B41FA5}">
                      <a16:colId xmlns:a16="http://schemas.microsoft.com/office/drawing/2014/main" val="1319660943"/>
                    </a:ext>
                  </a:extLst>
                </a:gridCol>
              </a:tblGrid>
              <a:tr h="326638">
                <a:tc gridSpan="3">
                  <a:txBody>
                    <a:bodyPr/>
                    <a:lstStyle/>
                    <a:p>
                      <a:pPr marL="0" marR="0" algn="l" fontAlgn="t">
                        <a:spcBef>
                          <a:spcPts val="0"/>
                        </a:spcBef>
                        <a:spcAft>
                          <a:spcPts val="0"/>
                        </a:spcAft>
                      </a:pPr>
                      <a:r>
                        <a:rPr lang="en-US" sz="1600" b="0" i="1" u="none" strike="noStrike" dirty="0">
                          <a:effectLst/>
                          <a:latin typeface="Arial" panose="020B0604020202020204" pitchFamily="34" charset="0"/>
                          <a:ea typeface="Arial" panose="020B0604020202020204" pitchFamily="34" charset="0"/>
                          <a:cs typeface="Times New Roman" panose="02020603050405020304" pitchFamily="18" charset="0"/>
                        </a:rPr>
                        <a:t>Table 4: Provider response when urine drug screen is </a:t>
                      </a:r>
                      <a:r>
                        <a:rPr lang="en-US" sz="1600" b="0" i="1" u="sng" strike="noStrike" dirty="0">
                          <a:effectLst/>
                          <a:latin typeface="Arial" panose="020B0604020202020204" pitchFamily="34" charset="0"/>
                          <a:ea typeface="Arial" panose="020B0604020202020204" pitchFamily="34" charset="0"/>
                          <a:cs typeface="Times New Roman" panose="02020603050405020304" pitchFamily="18" charset="0"/>
                        </a:rPr>
                        <a:t>positive for cocaine or (meth)amphetamines</a:t>
                      </a:r>
                      <a:endParaRPr lang="en-US" sz="2800" b="0" i="0" u="sng" strike="noStrike" dirty="0">
                        <a:effectLst/>
                        <a:latin typeface="Arial" panose="020B0604020202020204" pitchFamily="34" charset="0"/>
                      </a:endParaRPr>
                    </a:p>
                  </a:txBody>
                  <a:tcPr marL="104042" marR="104042" marT="52021" marB="52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1434908"/>
                  </a:ext>
                </a:extLst>
              </a:tr>
              <a:tr h="349689">
                <a:tc>
                  <a:txBody>
                    <a:bodyPr/>
                    <a:lstStyle/>
                    <a:p>
                      <a:pPr marL="0" marR="0" algn="l" fontAlgn="t">
                        <a:spcBef>
                          <a:spcPts val="0"/>
                        </a:spcBef>
                        <a:spcAft>
                          <a:spcPts val="0"/>
                        </a:spcAft>
                      </a:pPr>
                      <a:r>
                        <a:rPr lang="en-US" sz="1600" b="1" i="0" u="none" strike="noStrike">
                          <a:effectLst/>
                          <a:latin typeface="Arial" panose="020B0604020202020204" pitchFamily="34" charset="0"/>
                          <a:ea typeface="Arial" panose="020B0604020202020204" pitchFamily="34" charset="0"/>
                          <a:cs typeface="Times New Roman" panose="02020603050405020304" pitchFamily="18" charset="0"/>
                        </a:rPr>
                        <a:t>Provider/Team Response</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 of Respondents</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Count</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039165"/>
                  </a:ext>
                </a:extLst>
              </a:tr>
              <a:tr h="232219">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Patient was asked about the test result</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 75%</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54</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79349"/>
                  </a:ext>
                </a:extLst>
              </a:tr>
              <a:tr h="232219">
                <a:tc>
                  <a:txBody>
                    <a:bodyPr/>
                    <a:lstStyle/>
                    <a:p>
                      <a:pPr marL="0" marR="0" algn="l" fontAlgn="t">
                        <a:spcBef>
                          <a:spcPts val="0"/>
                        </a:spcBef>
                        <a:spcAft>
                          <a:spcPts val="0"/>
                        </a:spcAft>
                      </a:pPr>
                      <a:r>
                        <a:rPr lang="en-US" sz="1600" b="0" i="0" u="none" strike="noStrike" dirty="0">
                          <a:effectLst/>
                          <a:latin typeface="Arial" panose="020B0604020202020204" pitchFamily="34" charset="0"/>
                          <a:ea typeface="Arial" panose="020B0604020202020204" pitchFamily="34" charset="0"/>
                          <a:cs typeface="Times New Roman" panose="02020603050405020304" pitchFamily="18" charset="0"/>
                        </a:rPr>
                        <a:t>Patient’s goals for treatment were discussed</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 71%</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51</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06329"/>
                  </a:ext>
                </a:extLst>
              </a:tr>
              <a:tr h="232219">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Strategies for safer drug use were discussed</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61%</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44</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320740"/>
                  </a:ext>
                </a:extLst>
              </a:tr>
              <a:tr h="232219">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Naloxone was dispensed or prescribed</a:t>
                      </a:r>
                      <a:endParaRPr lang="en-US" sz="2800" b="1"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a:effectLst/>
                          <a:latin typeface="Arial" panose="020B0604020202020204" pitchFamily="34" charset="0"/>
                          <a:ea typeface="Arial" panose="020B0604020202020204" pitchFamily="34" charset="0"/>
                          <a:cs typeface="Times New Roman" panose="02020603050405020304" pitchFamily="18" charset="0"/>
                        </a:rPr>
                        <a:t>35%</a:t>
                      </a:r>
                      <a:endParaRPr lang="en-US" sz="2800" b="1"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25</a:t>
                      </a:r>
                      <a:endParaRPr lang="en-US" sz="2800" b="1"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136546"/>
                  </a:ext>
                </a:extLst>
              </a:tr>
              <a:tr h="232219">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Visit frequency was increased</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39%</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28</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394406"/>
                  </a:ext>
                </a:extLst>
              </a:tr>
              <a:tr h="232219">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Strategies for preventing drug use were discussed</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51%</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37</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194915"/>
                  </a:ext>
                </a:extLst>
              </a:tr>
              <a:tr h="232219">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Fentanyl test strips were dispensed</a:t>
                      </a:r>
                      <a:endParaRPr lang="en-US" sz="2800" b="1"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29%</a:t>
                      </a:r>
                      <a:endParaRPr lang="en-US" sz="2800" b="1"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1" i="0" u="none" strike="noStrike" dirty="0">
                          <a:effectLst/>
                          <a:latin typeface="Arial" panose="020B0604020202020204" pitchFamily="34" charset="0"/>
                          <a:ea typeface="Arial" panose="020B0604020202020204" pitchFamily="34" charset="0"/>
                          <a:cs typeface="Times New Roman" panose="02020603050405020304" pitchFamily="18" charset="0"/>
                        </a:rPr>
                        <a:t>21</a:t>
                      </a:r>
                      <a:endParaRPr lang="en-US" sz="2800" b="1"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844604"/>
                  </a:ext>
                </a:extLst>
              </a:tr>
              <a:tr h="437293">
                <a:tc>
                  <a:txBody>
                    <a:bodyPr/>
                    <a:lstStyle/>
                    <a:p>
                      <a:pPr marL="0" marR="0" algn="l" fontAlgn="t">
                        <a:spcBef>
                          <a:spcPts val="0"/>
                        </a:spcBef>
                        <a:spcAft>
                          <a:spcPts val="0"/>
                        </a:spcAft>
                      </a:pPr>
                      <a:r>
                        <a:rPr lang="en-US" sz="1600" b="0" i="0" u="none" strike="noStrike" dirty="0">
                          <a:effectLst/>
                          <a:latin typeface="Arial" panose="020B0604020202020204" pitchFamily="34" charset="0"/>
                          <a:ea typeface="Arial" panose="020B0604020202020204" pitchFamily="34" charset="0"/>
                          <a:cs typeface="Times New Roman" panose="02020603050405020304" pitchFamily="18" charset="0"/>
                        </a:rPr>
                        <a:t>Patient was informed buprenorphine may be discontinued for repeat stimulant-positive test results</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4%</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3</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390391"/>
                  </a:ext>
                </a:extLst>
              </a:tr>
              <a:tr h="232219">
                <a:tc>
                  <a:txBody>
                    <a:bodyPr/>
                    <a:lstStyle/>
                    <a:p>
                      <a:pPr marL="0" marR="0" algn="l" fontAlgn="t">
                        <a:spcBef>
                          <a:spcPts val="0"/>
                        </a:spcBef>
                        <a:spcAft>
                          <a:spcPts val="0"/>
                        </a:spcAft>
                      </a:pPr>
                      <a:r>
                        <a:rPr lang="en-US" sz="1600" b="0" i="0" u="none" strike="noStrike" dirty="0">
                          <a:effectLst/>
                          <a:latin typeface="Arial" panose="020B0604020202020204" pitchFamily="34" charset="0"/>
                          <a:ea typeface="Arial" panose="020B0604020202020204" pitchFamily="34" charset="0"/>
                          <a:cs typeface="Times New Roman" panose="02020603050405020304" pitchFamily="18" charset="0"/>
                        </a:rPr>
                        <a:t>Referral was made*</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19%</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14</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608685"/>
                  </a:ext>
                </a:extLst>
              </a:tr>
              <a:tr h="232219">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Other modification of treatment plan**</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13%</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9</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489077"/>
                  </a:ext>
                </a:extLst>
              </a:tr>
              <a:tr h="427001">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Plan did not change</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a:effectLst/>
                          <a:latin typeface="Arial" panose="020B0604020202020204" pitchFamily="34" charset="0"/>
                          <a:ea typeface="Arial" panose="020B0604020202020204" pitchFamily="34" charset="0"/>
                          <a:cs typeface="Times New Roman" panose="02020603050405020304" pitchFamily="18" charset="0"/>
                        </a:rPr>
                        <a:t>42%</a:t>
                      </a:r>
                      <a:endParaRPr lang="en-US" sz="2800" b="0" i="0" u="none" strike="noStrike">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Arial" panose="020B0604020202020204" pitchFamily="34" charset="0"/>
                          <a:ea typeface="Arial" panose="020B0604020202020204" pitchFamily="34" charset="0"/>
                          <a:cs typeface="Times New Roman" panose="02020603050405020304" pitchFamily="18" charset="0"/>
                        </a:rPr>
                        <a:t>10</a:t>
                      </a:r>
                      <a:endParaRPr lang="en-US" sz="2800" b="0" i="0" u="none" strike="noStrike" dirty="0">
                        <a:effectLst/>
                        <a:latin typeface="Arial" panose="020B0604020202020204" pitchFamily="34" charset="0"/>
                      </a:endParaRPr>
                    </a:p>
                  </a:txBody>
                  <a:tcPr marL="78031" marR="78031" marT="10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761380"/>
                  </a:ext>
                </a:extLst>
              </a:tr>
              <a:tr h="886923">
                <a:tc gridSpan="3">
                  <a:txBody>
                    <a:bodyPr/>
                    <a:lstStyle/>
                    <a:p>
                      <a:pPr marL="0" marR="0" algn="l" fontAlgn="t">
                        <a:spcBef>
                          <a:spcPts val="0"/>
                        </a:spcBef>
                        <a:spcAft>
                          <a:spcPts val="0"/>
                        </a:spcAft>
                      </a:pPr>
                      <a:r>
                        <a:rPr lang="en-US" sz="1200" b="0" i="0" u="none" strike="noStrike" dirty="0">
                          <a:effectLst/>
                          <a:latin typeface="Arial" panose="020B0604020202020204" pitchFamily="34" charset="0"/>
                          <a:ea typeface="Arial" panose="020B0604020202020204" pitchFamily="34" charset="0"/>
                          <a:cs typeface="Times New Roman" panose="02020603050405020304" pitchFamily="18" charset="0"/>
                        </a:rPr>
                        <a:t>*Referral specifications: outpatient drug treatment, “higher level of care,” inpatient rehab, “relevant mental health or subspecialty medical provider”</a:t>
                      </a:r>
                      <a:endParaRPr lang="en-US" sz="20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Arial" panose="020B0604020202020204" pitchFamily="34" charset="0"/>
                          <a:ea typeface="Arial" panose="020B0604020202020204" pitchFamily="34" charset="0"/>
                          <a:cs typeface="Times New Roman" panose="02020603050405020304" pitchFamily="18" charset="0"/>
                        </a:rPr>
                        <a:t>**Treatment plan modification: “MAT for cocaine,” “asked what the drug did for them and would try medical counseling treatment for the issue,” “discussed adjunctive supports such as peer support groups,” “psych issues addressed”</a:t>
                      </a:r>
                      <a:endParaRPr lang="en-US" sz="2000" b="0" i="0" u="none" strike="noStrike" dirty="0">
                        <a:effectLst/>
                        <a:latin typeface="Arial" panose="020B0604020202020204" pitchFamily="34" charset="0"/>
                      </a:endParaRPr>
                    </a:p>
                  </a:txBody>
                  <a:tcPr marL="104042" marR="104042" marT="52021" marB="52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1896424"/>
                  </a:ext>
                </a:extLst>
              </a:tr>
            </a:tbl>
          </a:graphicData>
        </a:graphic>
      </p:graphicFrame>
    </p:spTree>
    <p:extLst>
      <p:ext uri="{BB962C8B-B14F-4D97-AF65-F5344CB8AC3E}">
        <p14:creationId xmlns:p14="http://schemas.microsoft.com/office/powerpoint/2010/main" val="3347139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B406-AE58-E813-C4EA-C8E610839405}"/>
              </a:ext>
            </a:extLst>
          </p:cNvPr>
          <p:cNvSpPr>
            <a:spLocks noGrp="1"/>
          </p:cNvSpPr>
          <p:nvPr>
            <p:ph type="title"/>
          </p:nvPr>
        </p:nvSpPr>
        <p:spPr>
          <a:xfrm>
            <a:off x="1638300" y="467418"/>
            <a:ext cx="8915400" cy="1188720"/>
          </a:xfrm>
          <a:solidFill>
            <a:srgbClr val="FFFFFF"/>
          </a:solidFill>
        </p:spPr>
        <p:txBody>
          <a:bodyPr>
            <a:normAutofit fontScale="90000"/>
          </a:bodyPr>
          <a:lstStyle/>
          <a:p>
            <a:r>
              <a:rPr lang="en-US" dirty="0"/>
              <a:t>Free-Text responses: Qualitative analysis</a:t>
            </a:r>
          </a:p>
        </p:txBody>
      </p:sp>
      <p:sp>
        <p:nvSpPr>
          <p:cNvPr id="7" name="Content Placeholder 2">
            <a:extLst>
              <a:ext uri="{FF2B5EF4-FFF2-40B4-BE49-F238E27FC236}">
                <a16:creationId xmlns:a16="http://schemas.microsoft.com/office/drawing/2014/main" id="{2F0AA351-4AA8-8E9D-FB37-11B49905A304}"/>
              </a:ext>
            </a:extLst>
          </p:cNvPr>
          <p:cNvSpPr>
            <a:spLocks noGrp="1"/>
          </p:cNvSpPr>
          <p:nvPr>
            <p:ph idx="1"/>
          </p:nvPr>
        </p:nvSpPr>
        <p:spPr>
          <a:xfrm>
            <a:off x="1532238" y="1656138"/>
            <a:ext cx="9410082" cy="3953706"/>
          </a:xfrm>
        </p:spPr>
        <p:txBody>
          <a:bodyPr>
            <a:normAutofit lnSpcReduction="10000"/>
          </a:bodyPr>
          <a:lstStyle/>
          <a:p>
            <a:pPr>
              <a:lnSpc>
                <a:spcPct val="90000"/>
              </a:lnSpc>
            </a:pPr>
            <a:r>
              <a:rPr lang="en-US" sz="2000" dirty="0">
                <a:solidFill>
                  <a:srgbClr val="404040"/>
                </a:solidFill>
              </a:rPr>
              <a:t>Responses to open-ended questions: </a:t>
            </a:r>
          </a:p>
          <a:p>
            <a:pPr lvl="1">
              <a:lnSpc>
                <a:spcPct val="90000"/>
              </a:lnSpc>
            </a:pPr>
            <a:r>
              <a:rPr lang="en-US" sz="2000" dirty="0">
                <a:solidFill>
                  <a:srgbClr val="404040"/>
                </a:solidFill>
              </a:rPr>
              <a:t>What are the ways that your patients have benefitted from drug testing?</a:t>
            </a:r>
          </a:p>
          <a:p>
            <a:pPr lvl="1">
              <a:lnSpc>
                <a:spcPct val="90000"/>
              </a:lnSpc>
            </a:pPr>
            <a:r>
              <a:rPr lang="en-US" sz="2000" dirty="0">
                <a:solidFill>
                  <a:srgbClr val="404040"/>
                </a:solidFill>
              </a:rPr>
              <a:t>What are the ways that your patients have experienced unwanted, unanticipated, or negative consequences of drug testing?</a:t>
            </a:r>
          </a:p>
          <a:p>
            <a:pPr lvl="1">
              <a:lnSpc>
                <a:spcPct val="90000"/>
              </a:lnSpc>
            </a:pPr>
            <a:r>
              <a:rPr lang="en-US" sz="2000" dirty="0">
                <a:solidFill>
                  <a:srgbClr val="404040"/>
                </a:solidFill>
              </a:rPr>
              <a:t>When (if ever) do you choose not to require a patient to do drug testing?</a:t>
            </a:r>
          </a:p>
          <a:p>
            <a:pPr lvl="1">
              <a:lnSpc>
                <a:spcPct val="90000"/>
              </a:lnSpc>
            </a:pPr>
            <a:r>
              <a:rPr lang="en-US" sz="2000" dirty="0">
                <a:solidFill>
                  <a:srgbClr val="404040"/>
                </a:solidFill>
              </a:rPr>
              <a:t>Has a patient under your care ever declined to do a drug test? </a:t>
            </a:r>
            <a:r>
              <a:rPr lang="en-US" sz="2000" b="1" dirty="0">
                <a:solidFill>
                  <a:srgbClr val="404040"/>
                </a:solidFill>
              </a:rPr>
              <a:t>(55% ”Yes”)</a:t>
            </a:r>
          </a:p>
          <a:p>
            <a:pPr lvl="2">
              <a:lnSpc>
                <a:spcPct val="90000"/>
              </a:lnSpc>
            </a:pPr>
            <a:r>
              <a:rPr lang="en-US" sz="2000" dirty="0">
                <a:solidFill>
                  <a:srgbClr val="404040"/>
                </a:solidFill>
              </a:rPr>
              <a:t>If "Yes," what did you do when a patient declined to do a drug test?</a:t>
            </a:r>
          </a:p>
          <a:p>
            <a:pPr lvl="1">
              <a:lnSpc>
                <a:spcPct val="90000"/>
              </a:lnSpc>
            </a:pPr>
            <a:r>
              <a:rPr lang="en-US" sz="2000" dirty="0">
                <a:solidFill>
                  <a:srgbClr val="404040"/>
                </a:solidFill>
              </a:rPr>
              <a:t>Please describe any recent challenges you have experienced in ordering, collecting, discussing, or documenting drug tests in buprenorphine management.</a:t>
            </a:r>
          </a:p>
          <a:p>
            <a:pPr>
              <a:lnSpc>
                <a:spcPct val="90000"/>
              </a:lnSpc>
            </a:pPr>
            <a:r>
              <a:rPr lang="en-US" sz="2000" b="1" dirty="0">
                <a:solidFill>
                  <a:srgbClr val="404040"/>
                </a:solidFill>
              </a:rPr>
              <a:t>Thematic analysis: codes </a:t>
            </a:r>
            <a:r>
              <a:rPr lang="en-US" sz="2000" b="1" dirty="0">
                <a:solidFill>
                  <a:srgbClr val="404040"/>
                </a:solidFill>
                <a:sym typeface="Wingdings" pitchFamily="2" charset="2"/>
              </a:rPr>
              <a:t> repeating ideas  themes  synthesis  </a:t>
            </a: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1810604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AEF8-68D8-B806-2B53-4F368F8E8DF1}"/>
              </a:ext>
            </a:extLst>
          </p:cNvPr>
          <p:cNvSpPr>
            <a:spLocks noGrp="1"/>
          </p:cNvSpPr>
          <p:nvPr>
            <p:ph type="title"/>
          </p:nvPr>
        </p:nvSpPr>
        <p:spPr>
          <a:xfrm>
            <a:off x="3530600" y="127001"/>
            <a:ext cx="4798532" cy="520700"/>
          </a:xfrm>
        </p:spPr>
        <p:txBody>
          <a:bodyPr>
            <a:noAutofit/>
          </a:bodyPr>
          <a:lstStyle/>
          <a:p>
            <a:r>
              <a:rPr lang="en-US" sz="1600" dirty="0"/>
              <a:t>Free-text response framework</a:t>
            </a:r>
          </a:p>
        </p:txBody>
      </p:sp>
      <p:graphicFrame>
        <p:nvGraphicFramePr>
          <p:cNvPr id="4" name="Content Placeholder 3">
            <a:extLst>
              <a:ext uri="{FF2B5EF4-FFF2-40B4-BE49-F238E27FC236}">
                <a16:creationId xmlns:a16="http://schemas.microsoft.com/office/drawing/2014/main" id="{E2E26BCB-DE17-34DE-FE8F-6B14C6B828DB}"/>
              </a:ext>
            </a:extLst>
          </p:cNvPr>
          <p:cNvGraphicFramePr>
            <a:graphicFrameLocks noGrp="1"/>
          </p:cNvGraphicFramePr>
          <p:nvPr>
            <p:ph idx="1"/>
            <p:extLst>
              <p:ext uri="{D42A27DB-BD31-4B8C-83A1-F6EECF244321}">
                <p14:modId xmlns:p14="http://schemas.microsoft.com/office/powerpoint/2010/main" val="610815426"/>
              </p:ext>
            </p:extLst>
          </p:nvPr>
        </p:nvGraphicFramePr>
        <p:xfrm>
          <a:off x="927099" y="647701"/>
          <a:ext cx="10266416" cy="6030800"/>
        </p:xfrm>
        <a:graphic>
          <a:graphicData uri="http://schemas.openxmlformats.org/drawingml/2006/table">
            <a:tbl>
              <a:tblPr firstRow="1" firstCol="1" bandRow="1"/>
              <a:tblGrid>
                <a:gridCol w="1458562">
                  <a:extLst>
                    <a:ext uri="{9D8B030D-6E8A-4147-A177-3AD203B41FA5}">
                      <a16:colId xmlns:a16="http://schemas.microsoft.com/office/drawing/2014/main" val="1309825477"/>
                    </a:ext>
                  </a:extLst>
                </a:gridCol>
                <a:gridCol w="3256466">
                  <a:extLst>
                    <a:ext uri="{9D8B030D-6E8A-4147-A177-3AD203B41FA5}">
                      <a16:colId xmlns:a16="http://schemas.microsoft.com/office/drawing/2014/main" val="516992271"/>
                    </a:ext>
                  </a:extLst>
                </a:gridCol>
                <a:gridCol w="2213142">
                  <a:extLst>
                    <a:ext uri="{9D8B030D-6E8A-4147-A177-3AD203B41FA5}">
                      <a16:colId xmlns:a16="http://schemas.microsoft.com/office/drawing/2014/main" val="1201988242"/>
                    </a:ext>
                  </a:extLst>
                </a:gridCol>
                <a:gridCol w="3338246">
                  <a:extLst>
                    <a:ext uri="{9D8B030D-6E8A-4147-A177-3AD203B41FA5}">
                      <a16:colId xmlns:a16="http://schemas.microsoft.com/office/drawing/2014/main" val="1469626728"/>
                    </a:ext>
                  </a:extLst>
                </a:gridCol>
              </a:tblGrid>
              <a:tr h="329557">
                <a:tc rowSpan="2">
                  <a:txBody>
                    <a:bodyPr/>
                    <a:lstStyle/>
                    <a:p>
                      <a:pPr marL="0" marR="0" algn="ctr" fontAlgn="t">
                        <a:lnSpc>
                          <a:spcPct val="107000"/>
                        </a:lnSpc>
                        <a:spcBef>
                          <a:spcPts val="0"/>
                        </a:spcBef>
                        <a:spcAft>
                          <a:spcPts val="0"/>
                        </a:spcAft>
                      </a:pPr>
                      <a:r>
                        <a:rPr lang="en-US" sz="1050" b="1" i="0" u="none" strike="noStrike" dirty="0">
                          <a:effectLst/>
                          <a:latin typeface="Calibri" panose="020F0502020204030204" pitchFamily="34" charset="0"/>
                          <a:ea typeface="Calibri" panose="020F0502020204030204" pitchFamily="34" charset="0"/>
                          <a:cs typeface="Times New Roman" panose="02020603050405020304" pitchFamily="18" charset="0"/>
                        </a:rPr>
                        <a:t>Levels of “Care”</a:t>
                      </a:r>
                      <a:endParaRPr lang="en-US" sz="1050" b="0" i="0" u="none" strike="noStrike" dirty="0">
                        <a:effectLst/>
                        <a:latin typeface="Arial" panose="020B0604020202020204" pitchFamily="34" charset="0"/>
                      </a:endParaRPr>
                    </a:p>
                  </a:txBody>
                  <a:tcPr marL="62779" marR="62779" marT="31390" marB="31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t">
                        <a:lnSpc>
                          <a:spcPct val="107000"/>
                        </a:lnSpc>
                        <a:spcBef>
                          <a:spcPts val="0"/>
                        </a:spcBef>
                        <a:spcAft>
                          <a:spcPts val="0"/>
                        </a:spcAft>
                      </a:pPr>
                      <a:r>
                        <a:rPr lang="en-US" sz="1100" b="1" i="0" u="none" strike="noStrike" dirty="0">
                          <a:effectLst/>
                          <a:latin typeface="Calibri" panose="020F0502020204030204" pitchFamily="34" charset="0"/>
                          <a:ea typeface="Calibri" panose="020F0502020204030204" pitchFamily="34" charset="0"/>
                          <a:cs typeface="Times New Roman" panose="02020603050405020304" pitchFamily="18" charset="0"/>
                        </a:rPr>
                        <a:t>Valence of Clinician Attitude Toward UDT</a:t>
                      </a:r>
                      <a:endParaRPr lang="en-US" sz="1100" b="0" i="0" u="none" strike="noStrike" dirty="0">
                        <a:effectLst/>
                        <a:latin typeface="Arial" panose="020B0604020202020204" pitchFamily="34" charset="0"/>
                      </a:endParaRPr>
                    </a:p>
                  </a:txBody>
                  <a:tcPr marL="62779" marR="62779" marT="31390" marB="31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130833"/>
                  </a:ext>
                </a:extLst>
              </a:tr>
              <a:tr h="246165">
                <a:tc vMerge="1">
                  <a:txBody>
                    <a:bodyPr/>
                    <a:lstStyle/>
                    <a:p>
                      <a:endParaRPr lang="en-US"/>
                    </a:p>
                  </a:txBody>
                  <a:tcPr/>
                </a:tc>
                <a:tc>
                  <a:txBody>
                    <a:bodyPr/>
                    <a:lstStyle/>
                    <a:p>
                      <a:pPr marL="0" marR="0" algn="ctr" fontAlgn="t">
                        <a:lnSpc>
                          <a:spcPct val="107000"/>
                        </a:lnSpc>
                        <a:spcBef>
                          <a:spcPts val="0"/>
                        </a:spcBef>
                        <a:spcAft>
                          <a:spcPts val="0"/>
                        </a:spcAft>
                      </a:pPr>
                      <a:r>
                        <a:rPr lang="en-US" sz="1100" b="1" i="1" u="none" strike="noStrike"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Positive Domain</a:t>
                      </a:r>
                      <a:endParaRPr lang="en-US" sz="1100" b="1"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100" b="1" i="1" u="none" strike="noStrike"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Neutral Domain</a:t>
                      </a:r>
                      <a:endParaRPr lang="en-US" sz="1100" b="1" i="0" u="none" strike="noStrike" dirty="0">
                        <a:solidFill>
                          <a:schemeClr val="accent1"/>
                        </a:solidFill>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100" b="1" i="1" u="none" strike="noStrike"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Negative Domain</a:t>
                      </a:r>
                      <a:endParaRPr lang="en-US" sz="1100" b="1" i="0" u="none" strike="noStrike" dirty="0">
                        <a:solidFill>
                          <a:schemeClr val="accent3">
                            <a:lumMod val="75000"/>
                          </a:schemeClr>
                        </a:solidFill>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796717"/>
                  </a:ext>
                </a:extLst>
              </a:tr>
              <a:tr h="771051">
                <a:tc>
                  <a:txBody>
                    <a:bodyPr/>
                    <a:lstStyle/>
                    <a:p>
                      <a:pPr marL="0" marR="0" algn="ctr" fontAlgn="t">
                        <a:lnSpc>
                          <a:spcPct val="107000"/>
                        </a:lnSpc>
                        <a:spcBef>
                          <a:spcPts val="0"/>
                        </a:spcBef>
                        <a:spcAft>
                          <a:spcPts val="0"/>
                        </a:spcAft>
                      </a:pPr>
                      <a:r>
                        <a:rPr lang="en-US" sz="1050" b="0" i="0" u="none" strike="noStrike" dirty="0">
                          <a:effectLst/>
                          <a:latin typeface="Calibri"/>
                          <a:ea typeface="Calibri" panose="020F0502020204030204" pitchFamily="34" charset="0"/>
                          <a:cs typeface="Times New Roman"/>
                        </a:rPr>
                        <a:t>Patient</a:t>
                      </a:r>
                      <a:endParaRPr lang="en-US" sz="1050" b="0" i="0" u="none" strike="noStrike" dirty="0">
                        <a:effectLst/>
                        <a:latin typeface="Calibri"/>
                        <a:cs typeface="Times New Roman"/>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Test result may help patient self-assess drug use risk by identifying contaminants (e.g. fentanyl).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Some patients receptive to testing if clearly discussed.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UDT may not actually help patients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Patients express distress/ negative emotions about UDT (frustration, anger, anxiety, feeling judged), and do not agree with negative consequences (e.g. prescription termination).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a:rPr>
                        <a:t>Negative legal consequences for pt (going to jail, having children taken away).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38998022"/>
                  </a:ext>
                </a:extLst>
              </a:tr>
              <a:tr h="532826">
                <a:tc>
                  <a:txBody>
                    <a:bodyPr/>
                    <a:lstStyle/>
                    <a:p>
                      <a:pPr marL="0" marR="0" algn="ctr" fontAlgn="t">
                        <a:lnSpc>
                          <a:spcPct val="107000"/>
                        </a:lnSpc>
                        <a:spcBef>
                          <a:spcPts val="0"/>
                        </a:spcBef>
                        <a:spcAft>
                          <a:spcPts val="0"/>
                        </a:spcAft>
                      </a:pPr>
                      <a:r>
                        <a:rPr lang="en-US" sz="1050" b="0" i="0" u="none" strike="noStrike" dirty="0">
                          <a:effectLst/>
                          <a:latin typeface="Calibri"/>
                          <a:ea typeface="Calibri" panose="020F0502020204030204" pitchFamily="34" charset="0"/>
                          <a:cs typeface="Times New Roman"/>
                        </a:rPr>
                        <a:t>Provider</a:t>
                      </a:r>
                      <a:endParaRPr lang="en-US" sz="1050" b="0" i="0" u="none" strike="noStrike" dirty="0">
                        <a:effectLst/>
                        <a:latin typeface="Calibri"/>
                        <a:cs typeface="Times New Roman"/>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1" i="0" u="none" strike="noStrike" dirty="0">
                          <a:effectLst/>
                          <a:latin typeface="Arial"/>
                        </a:rPr>
                        <a:t>Some providers view drug test results as more “objective” data than patient self-report, and are comfortable modifying treatment plan.</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Some providers not sure how to interpret conflicting test results and patient report.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Some providers frustrated with colleagues who misinterpret test results, leading to negative patient consequences.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28362958"/>
                  </a:ext>
                </a:extLst>
              </a:tr>
              <a:tr h="617679">
                <a:tc>
                  <a:txBody>
                    <a:bodyPr/>
                    <a:lstStyle/>
                    <a:p>
                      <a:pPr marL="0" marR="0" algn="ctr" fontAlgn="t">
                        <a:lnSpc>
                          <a:spcPct val="107000"/>
                        </a:lnSpc>
                        <a:spcBef>
                          <a:spcPts val="0"/>
                        </a:spcBef>
                        <a:spcAft>
                          <a:spcPts val="0"/>
                        </a:spcAft>
                      </a:pPr>
                      <a:r>
                        <a:rPr lang="en-US" sz="1050" b="0" i="0" u="none" strike="noStrike" dirty="0">
                          <a:effectLst/>
                          <a:latin typeface="Calibri"/>
                          <a:ea typeface="Calibri" panose="020F0502020204030204" pitchFamily="34" charset="0"/>
                          <a:cs typeface="Times New Roman"/>
                        </a:rPr>
                        <a:t>Patient-Provider Relationship</a:t>
                      </a:r>
                      <a:endParaRPr lang="en-US" sz="1050" b="0" i="0" u="none" strike="noStrike" dirty="0">
                        <a:effectLst/>
                        <a:latin typeface="Calibri"/>
                        <a:cs typeface="Times New Roman"/>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Testing and discussion of result “opens conversation”.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“Patient-driven” drug testing.</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Drug test as a negotiating tool.</a:t>
                      </a:r>
                    </a:p>
                    <a:p>
                      <a:pPr marL="0" marR="0" algn="l" fontAlgn="t">
                        <a:lnSpc>
                          <a:spcPct val="107000"/>
                        </a:lnSpc>
                        <a:spcBef>
                          <a:spcPts val="0"/>
                        </a:spcBef>
                        <a:spcAft>
                          <a:spcPts val="0"/>
                        </a:spcAft>
                      </a:pPr>
                      <a:r>
                        <a:rPr lang="en-US" sz="900" b="0" i="0" u="none" strike="noStrike" dirty="0">
                          <a:effectLst/>
                          <a:latin typeface="Arial" panose="020B0604020202020204" pitchFamily="34" charset="0"/>
                        </a:rPr>
                        <a:t>Prescription termination disrupts therapeutic alliance, despite being ”the right thing to do”.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Adds conflict and time to clinical visit.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Stigmatizing to ask for urine and to discuss results.</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Challenging to discuss results that may result in treatment discontinuation.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45947773"/>
                  </a:ext>
                </a:extLst>
              </a:tr>
              <a:tr h="682259">
                <a:tc>
                  <a:txBody>
                    <a:bodyPr/>
                    <a:lstStyle/>
                    <a:p>
                      <a:pPr marL="0" marR="0" algn="ctr" fontAlgn="t">
                        <a:lnSpc>
                          <a:spcPct val="107000"/>
                        </a:lnSpc>
                        <a:spcBef>
                          <a:spcPts val="0"/>
                        </a:spcBef>
                        <a:spcAft>
                          <a:spcPts val="0"/>
                        </a:spcAft>
                      </a:pPr>
                      <a:r>
                        <a:rPr lang="en-US" sz="1050" b="0" i="0" u="none" strike="noStrike" dirty="0">
                          <a:effectLst/>
                          <a:latin typeface="Calibri" panose="020F0502020204030204" pitchFamily="34" charset="0"/>
                          <a:ea typeface="Calibri" panose="020F0502020204030204" pitchFamily="34" charset="0"/>
                          <a:cs typeface="Times New Roman" panose="02020603050405020304" pitchFamily="18" charset="0"/>
                        </a:rPr>
                        <a:t>Clinical Decision Making</a:t>
                      </a:r>
                      <a:endParaRPr lang="en-US" sz="105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Result helps determine if benefits of buprenorphine outweigh risks.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US" sz="900" b="0" i="0" u="none" strike="noStrike" dirty="0">
                          <a:effectLst/>
                          <a:latin typeface="Arial" panose="020B0604020202020204" pitchFamily="34" charset="0"/>
                        </a:rPr>
                        <a:t>Collect test only if changes management in a particular visit. </a:t>
                      </a:r>
                    </a:p>
                    <a:p>
                      <a:pPr marL="0" marR="0" lvl="0" indent="0" algn="l" defTabSz="914400" rtl="0" eaLnBrk="1" fontAlgn="t" latinLnBrk="0" hangingPunct="1">
                        <a:lnSpc>
                          <a:spcPct val="107000"/>
                        </a:lnSpc>
                        <a:spcBef>
                          <a:spcPts val="0"/>
                        </a:spcBef>
                        <a:spcAft>
                          <a:spcPts val="0"/>
                        </a:spcAft>
                        <a:buClrTx/>
                        <a:buSzTx/>
                        <a:buFontTx/>
                        <a:buNone/>
                        <a:tabLst/>
                        <a:defRPr/>
                      </a:pPr>
                      <a:r>
                        <a:rPr lang="en-US" sz="900" b="0" i="0" u="none" strike="noStrike" dirty="0">
                          <a:effectLst/>
                          <a:latin typeface="Arial" panose="020B0604020202020204" pitchFamily="34" charset="0"/>
                        </a:rPr>
                        <a:t>Sometimes test result does not change management.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Drug testing is flawed (inaccurate, slow turnaround time, missing results, useful tests not available). </a:t>
                      </a:r>
                    </a:p>
                    <a:p>
                      <a:pPr marL="0" marR="0" algn="l" fontAlgn="t">
                        <a:lnSpc>
                          <a:spcPct val="107000"/>
                        </a:lnSpc>
                        <a:spcBef>
                          <a:spcPts val="0"/>
                        </a:spcBef>
                        <a:spcAft>
                          <a:spcPts val="0"/>
                        </a:spcAft>
                      </a:pPr>
                      <a:r>
                        <a:rPr lang="en-US" sz="900" b="0" i="0" u="none" strike="noStrike" dirty="0">
                          <a:effectLst/>
                          <a:latin typeface="Arial" panose="020B0604020202020204" pitchFamily="34" charset="0"/>
                        </a:rPr>
                        <a:t>Documented drug test results may perpetuate bias against patient.</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1801815"/>
                  </a:ext>
                </a:extLst>
              </a:tr>
              <a:tr h="386840">
                <a:tc>
                  <a:txBody>
                    <a:bodyPr/>
                    <a:lstStyle/>
                    <a:p>
                      <a:pPr marL="0" marR="0" algn="ctr" fontAlgn="t">
                        <a:lnSpc>
                          <a:spcPct val="107000"/>
                        </a:lnSpc>
                        <a:spcBef>
                          <a:spcPts val="0"/>
                        </a:spcBef>
                        <a:spcAft>
                          <a:spcPts val="0"/>
                        </a:spcAft>
                      </a:pPr>
                      <a:r>
                        <a:rPr lang="en-US" sz="1050" b="0" i="0" u="none" strike="noStrike" dirty="0">
                          <a:effectLst/>
                          <a:latin typeface="Calibri"/>
                          <a:ea typeface="Calibri" panose="020F0502020204030204" pitchFamily="34" charset="0"/>
                          <a:cs typeface="Times New Roman"/>
                        </a:rPr>
                        <a:t>Provider-Staff Relationships</a:t>
                      </a:r>
                      <a:endParaRPr lang="en-US" sz="1050" b="0" i="0" u="none" strike="noStrike" dirty="0">
                        <a:effectLst/>
                        <a:latin typeface="Calibri"/>
                        <a:cs typeface="Times New Roman"/>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Doing drug testing for every patient, every provider, every visit, to avoid the appearance of favoritism.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Variability in staff/clinician practices.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Conflict arises when diversion is suspected based on test results.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00231719"/>
                  </a:ext>
                </a:extLst>
              </a:tr>
              <a:tr h="617948">
                <a:tc>
                  <a:txBody>
                    <a:bodyPr/>
                    <a:lstStyle/>
                    <a:p>
                      <a:pPr marL="0" marR="0" algn="ctr" fontAlgn="t">
                        <a:lnSpc>
                          <a:spcPct val="107000"/>
                        </a:lnSpc>
                        <a:spcBef>
                          <a:spcPts val="0"/>
                        </a:spcBef>
                        <a:spcAft>
                          <a:spcPts val="0"/>
                        </a:spcAft>
                      </a:pPr>
                      <a:r>
                        <a:rPr lang="en-US" sz="1050" b="0" i="0" u="none" strike="noStrike" dirty="0">
                          <a:effectLst/>
                          <a:latin typeface="Calibri" panose="020F0502020204030204" pitchFamily="34" charset="0"/>
                          <a:ea typeface="Calibri" panose="020F0502020204030204" pitchFamily="34" charset="0"/>
                          <a:cs typeface="Times New Roman" panose="02020603050405020304" pitchFamily="18" charset="0"/>
                        </a:rPr>
                        <a:t>Clinic/Program/ Medical System</a:t>
                      </a:r>
                      <a:endParaRPr lang="en-US" sz="105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Protocols to reschedule or repeat drug test if missed.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Increase frequency of visits, decreased prescription duration, more frequent drug tests, if test results not consistent with expectations/goals.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US" sz="900" b="0" i="0" u="none" strike="noStrike" dirty="0">
                          <a:effectLst/>
                          <a:latin typeface="Arial" panose="020B0604020202020204" pitchFamily="34" charset="0"/>
                        </a:rPr>
                        <a:t>Some providers allow patients to decline testing without negative consequences.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Some providers use drug testing as a way to protect clinic and project accountability.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737654756"/>
                  </a:ext>
                </a:extLst>
              </a:tr>
              <a:tr h="476574">
                <a:tc>
                  <a:txBody>
                    <a:bodyPr/>
                    <a:lstStyle/>
                    <a:p>
                      <a:pPr marL="0" marR="0" algn="ctr" fontAlgn="t">
                        <a:lnSpc>
                          <a:spcPct val="107000"/>
                        </a:lnSpc>
                        <a:spcBef>
                          <a:spcPts val="0"/>
                        </a:spcBef>
                        <a:spcAft>
                          <a:spcPts val="0"/>
                        </a:spcAft>
                      </a:pPr>
                      <a:r>
                        <a:rPr lang="en-US" sz="1050" b="0" i="0" u="none" strike="noStrike" dirty="0">
                          <a:effectLst/>
                          <a:latin typeface="Calibri" panose="020F0502020204030204" pitchFamily="34" charset="0"/>
                          <a:ea typeface="Calibri" panose="020F0502020204030204" pitchFamily="34" charset="0"/>
                          <a:cs typeface="Times New Roman" panose="02020603050405020304" pitchFamily="18" charset="0"/>
                        </a:rPr>
                        <a:t>Provider Perception of Patient</a:t>
                      </a:r>
                      <a:endParaRPr lang="en-US" sz="105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Drug testing exposes patients “in denial”.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a:rPr>
                        <a:t>Presumed “positive”/aberrant if pt declines test. </a:t>
                      </a:r>
                      <a:endParaRPr lang="en-US" sz="9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r>
                        <a:rPr lang="en-US" sz="900" b="0" i="0" u="none" strike="noStrike" dirty="0">
                          <a:effectLst/>
                          <a:latin typeface="Arial" panose="020B0604020202020204" pitchFamily="34" charset="0"/>
                        </a:rPr>
                        <a:t>Drug testing perpetuates stigma and bias. </a:t>
                      </a:r>
                    </a:p>
                    <a:p>
                      <a:pPr marL="0" marR="0" algn="l" fontAlgn="t">
                        <a:lnSpc>
                          <a:spcPct val="107000"/>
                        </a:lnSpc>
                        <a:spcBef>
                          <a:spcPts val="0"/>
                        </a:spcBef>
                        <a:spcAft>
                          <a:spcPts val="0"/>
                        </a:spcAft>
                      </a:pPr>
                      <a:r>
                        <a:rPr lang="en-US" sz="900" b="0" i="0" u="none" strike="noStrike" dirty="0">
                          <a:effectLst/>
                          <a:latin typeface="Arial" panose="020B0604020202020204" pitchFamily="34" charset="0"/>
                        </a:rPr>
                        <a:t>Some providers find patient self-report sufficient without having to do drug testing.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11447"/>
                  </a:ext>
                </a:extLst>
              </a:tr>
              <a:tr h="412173">
                <a:tc>
                  <a:txBody>
                    <a:bodyPr/>
                    <a:lstStyle/>
                    <a:p>
                      <a:pPr marL="0" marR="0" algn="ctr" fontAlgn="t">
                        <a:lnSpc>
                          <a:spcPct val="107000"/>
                        </a:lnSpc>
                        <a:spcBef>
                          <a:spcPts val="0"/>
                        </a:spcBef>
                        <a:spcAft>
                          <a:spcPts val="0"/>
                        </a:spcAft>
                      </a:pPr>
                      <a:r>
                        <a:rPr lang="en-US" sz="1050" b="0" i="0" u="none" strike="noStrike" dirty="0">
                          <a:effectLst/>
                          <a:latin typeface="Calibri" panose="020F0502020204030204" pitchFamily="34" charset="0"/>
                          <a:ea typeface="Calibri" panose="020F0502020204030204" pitchFamily="34" charset="0"/>
                          <a:cs typeface="Times New Roman" panose="02020603050405020304" pitchFamily="18" charset="0"/>
                        </a:rPr>
                        <a:t>Community</a:t>
                      </a:r>
                      <a:endParaRPr lang="en-US" sz="105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Drug test results shed light on drug adulterants and contaminants in the community. </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9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1" i="0" u="none" strike="noStrike" dirty="0">
                          <a:effectLst/>
                          <a:latin typeface="Arial"/>
                        </a:rPr>
                        <a:t>Tests showing diversion may not be a concern, because diverted buprenorphine is being used by people who need it. </a:t>
                      </a:r>
                      <a:endParaRPr lang="en-US" sz="9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30708062"/>
                  </a:ext>
                </a:extLst>
              </a:tr>
              <a:tr h="923115">
                <a:tc>
                  <a:txBody>
                    <a:bodyPr/>
                    <a:lstStyle/>
                    <a:p>
                      <a:pPr marL="0" marR="0" algn="ctr" fontAlgn="t">
                        <a:lnSpc>
                          <a:spcPct val="107000"/>
                        </a:lnSpc>
                        <a:spcBef>
                          <a:spcPts val="0"/>
                        </a:spcBef>
                        <a:spcAft>
                          <a:spcPts val="0"/>
                        </a:spcAft>
                      </a:pPr>
                      <a:r>
                        <a:rPr lang="en-US" sz="1050" b="0" i="0" u="none" strike="noStrike" dirty="0">
                          <a:effectLst/>
                          <a:latin typeface="Arial" panose="020B0604020202020204" pitchFamily="34" charset="0"/>
                        </a:rPr>
                        <a:t>Outside (i.e. legal) agencies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Some providers have never been asked by parole officer or court to provide results. </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Testing may demonstrate favorable results that positively impact outside agency’s decisions.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r>
                        <a:rPr lang="en-US" sz="900" b="1" i="0" u="none" strike="noStrike" dirty="0">
                          <a:effectLst/>
                          <a:latin typeface="Arial"/>
                        </a:rPr>
                        <a:t>Patients received punitive sanctions (e.g. jail time) in response to drug test done by parole/probation, but not when test done in the medical office.</a:t>
                      </a:r>
                      <a:r>
                        <a:rPr lang="en-US" sz="900" b="0" i="0" u="none" strike="noStrike" dirty="0">
                          <a:effectLst/>
                          <a:latin typeface="Arial"/>
                        </a:rPr>
                        <a:t> </a:t>
                      </a:r>
                      <a:endParaRPr lang="en-US" sz="9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Law enforcement/drug courts punish patients for fentanyl-positive tests due to misinterpretation of timing/result.</a:t>
                      </a:r>
                    </a:p>
                    <a:p>
                      <a:pPr marL="0" marR="0" indent="0" algn="l" fontAlgn="t">
                        <a:lnSpc>
                          <a:spcPct val="107000"/>
                        </a:lnSpc>
                        <a:spcBef>
                          <a:spcPts val="0"/>
                        </a:spcBef>
                        <a:spcAft>
                          <a:spcPts val="0"/>
                        </a:spcAft>
                        <a:buClrTx/>
                        <a:buSzPts val="1100"/>
                        <a:buFont typeface="Symbol" panose="05050102010706020507" pitchFamily="18" charset="2"/>
                        <a:buNone/>
                      </a:pPr>
                      <a:r>
                        <a:rPr lang="en-US" sz="900" b="0" i="0" u="none" strike="noStrike" dirty="0">
                          <a:effectLst/>
                          <a:latin typeface="Arial" panose="020B0604020202020204" pitchFamily="34" charset="0"/>
                        </a:rPr>
                        <a:t>Punishment, negative legal consequences. Grave psychosocial consequences. </a:t>
                      </a:r>
                    </a:p>
                    <a:p>
                      <a:pPr marL="0" marR="0" lvl="0" indent="0" algn="l" defTabSz="914400" rtl="0" eaLnBrk="1" fontAlgn="t" latinLnBrk="0" hangingPunct="1">
                        <a:lnSpc>
                          <a:spcPct val="107000"/>
                        </a:lnSpc>
                        <a:spcBef>
                          <a:spcPts val="0"/>
                        </a:spcBef>
                        <a:spcAft>
                          <a:spcPts val="0"/>
                        </a:spcAft>
                        <a:buClrTx/>
                        <a:buSzPts val="1100"/>
                        <a:buFont typeface="Symbol" panose="05050102010706020507" pitchFamily="18" charset="2"/>
                        <a:buNone/>
                        <a:tabLst/>
                        <a:defRPr/>
                      </a:pPr>
                      <a:r>
                        <a:rPr lang="en-US" sz="900" b="0" i="0" u="none" strike="noStrike" dirty="0">
                          <a:effectLst/>
                          <a:latin typeface="Arial" panose="020B0604020202020204" pitchFamily="34" charset="0"/>
                        </a:rPr>
                        <a:t>Some staff honor law enforcement requests over patient preferences.</a:t>
                      </a: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50253103"/>
                  </a:ext>
                </a:extLst>
              </a:tr>
            </a:tbl>
          </a:graphicData>
        </a:graphic>
      </p:graphicFrame>
    </p:spTree>
    <p:extLst>
      <p:ext uri="{BB962C8B-B14F-4D97-AF65-F5344CB8AC3E}">
        <p14:creationId xmlns:p14="http://schemas.microsoft.com/office/powerpoint/2010/main" val="100900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0461-4800-9A2C-EA43-53E982282023}"/>
              </a:ext>
            </a:extLst>
          </p:cNvPr>
          <p:cNvSpPr>
            <a:spLocks noGrp="1"/>
          </p:cNvSpPr>
          <p:nvPr>
            <p:ph type="title"/>
          </p:nvPr>
        </p:nvSpPr>
        <p:spPr>
          <a:xfrm>
            <a:off x="718640" y="2195937"/>
            <a:ext cx="3217015" cy="2463533"/>
          </a:xfrm>
        </p:spPr>
        <p:txBody>
          <a:bodyPr vert="horz" lIns="274320" tIns="182880" rIns="274320" bIns="182880" rtlCol="0" anchor="ctr" anchorCtr="1">
            <a:normAutofit fontScale="90000"/>
          </a:bodyPr>
          <a:lstStyle/>
          <a:p>
            <a:r>
              <a:rPr lang="en-US" dirty="0"/>
              <a:t>Patients arrested and/or incarcerated in last 12 months </a:t>
            </a:r>
            <a:endParaRPr lang="en-US"/>
          </a:p>
        </p:txBody>
      </p:sp>
      <p:pic>
        <p:nvPicPr>
          <p:cNvPr id="4" name="Picture 4" descr="Chart, bar chart&#10;&#10;Description automatically generated">
            <a:extLst>
              <a:ext uri="{FF2B5EF4-FFF2-40B4-BE49-F238E27FC236}">
                <a16:creationId xmlns:a16="http://schemas.microsoft.com/office/drawing/2014/main" id="{3A647B99-5FD0-C81E-A47C-B103AFB78D18}"/>
              </a:ext>
            </a:extLst>
          </p:cNvPr>
          <p:cNvPicPr>
            <a:picLocks noChangeAspect="1"/>
          </p:cNvPicPr>
          <p:nvPr/>
        </p:nvPicPr>
        <p:blipFill>
          <a:blip r:embed="rId3"/>
          <a:stretch>
            <a:fillRect/>
          </a:stretch>
        </p:blipFill>
        <p:spPr>
          <a:xfrm>
            <a:off x="4729022" y="904975"/>
            <a:ext cx="7228479" cy="5052894"/>
          </a:xfrm>
          <a:prstGeom prst="rect">
            <a:avLst/>
          </a:prstGeom>
        </p:spPr>
      </p:pic>
    </p:spTree>
    <p:extLst>
      <p:ext uri="{BB962C8B-B14F-4D97-AF65-F5344CB8AC3E}">
        <p14:creationId xmlns:p14="http://schemas.microsoft.com/office/powerpoint/2010/main" val="63789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6D54-9925-2551-A948-912FA3D699EF}"/>
              </a:ext>
            </a:extLst>
          </p:cNvPr>
          <p:cNvSpPr>
            <a:spLocks noGrp="1"/>
          </p:cNvSpPr>
          <p:nvPr>
            <p:ph type="title"/>
          </p:nvPr>
        </p:nvSpPr>
        <p:spPr>
          <a:xfrm>
            <a:off x="435964" y="1987001"/>
            <a:ext cx="3794659" cy="3213243"/>
          </a:xfrm>
        </p:spPr>
        <p:txBody>
          <a:bodyPr vert="horz" lIns="274320" tIns="182880" rIns="274320" bIns="182880" rtlCol="0" anchor="ctr" anchorCtr="1">
            <a:noAutofit/>
          </a:bodyPr>
          <a:lstStyle/>
          <a:p>
            <a:r>
              <a:rPr lang="en-US" sz="2400" dirty="0"/>
              <a:t>Number of patients on parole/probation (by respondent, in a 12-month period)</a:t>
            </a:r>
          </a:p>
        </p:txBody>
      </p:sp>
      <p:pic>
        <p:nvPicPr>
          <p:cNvPr id="4" name="Picture 4" descr="Chart, bar chart, histogram&#10;&#10;Description automatically generated">
            <a:extLst>
              <a:ext uri="{FF2B5EF4-FFF2-40B4-BE49-F238E27FC236}">
                <a16:creationId xmlns:a16="http://schemas.microsoft.com/office/drawing/2014/main" id="{24F38B0B-E199-CF15-5EF1-5AAA00D322E4}"/>
              </a:ext>
            </a:extLst>
          </p:cNvPr>
          <p:cNvPicPr>
            <a:picLocks noChangeAspect="1"/>
          </p:cNvPicPr>
          <p:nvPr/>
        </p:nvPicPr>
        <p:blipFill>
          <a:blip r:embed="rId3"/>
          <a:stretch>
            <a:fillRect/>
          </a:stretch>
        </p:blipFill>
        <p:spPr>
          <a:xfrm>
            <a:off x="4655279" y="1089329"/>
            <a:ext cx="7179318" cy="5016023"/>
          </a:xfrm>
          <a:prstGeom prst="rect">
            <a:avLst/>
          </a:prstGeom>
        </p:spPr>
      </p:pic>
    </p:spTree>
    <p:extLst>
      <p:ext uri="{BB962C8B-B14F-4D97-AF65-F5344CB8AC3E}">
        <p14:creationId xmlns:p14="http://schemas.microsoft.com/office/powerpoint/2010/main" val="3869276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96B8-81CA-7073-DC4E-0D5D507E079E}"/>
              </a:ext>
            </a:extLst>
          </p:cNvPr>
          <p:cNvSpPr>
            <a:spLocks noGrp="1"/>
          </p:cNvSpPr>
          <p:nvPr>
            <p:ph type="title"/>
          </p:nvPr>
        </p:nvSpPr>
        <p:spPr>
          <a:xfrm>
            <a:off x="2231136" y="520192"/>
            <a:ext cx="7729728" cy="1188720"/>
          </a:xfrm>
        </p:spPr>
        <p:txBody>
          <a:bodyPr>
            <a:normAutofit/>
          </a:bodyPr>
          <a:lstStyle/>
          <a:p>
            <a:r>
              <a:rPr lang="en-US" dirty="0"/>
              <a:t>additional emerging themes</a:t>
            </a:r>
          </a:p>
        </p:txBody>
      </p:sp>
      <p:graphicFrame>
        <p:nvGraphicFramePr>
          <p:cNvPr id="4" name="Table 4">
            <a:extLst>
              <a:ext uri="{FF2B5EF4-FFF2-40B4-BE49-F238E27FC236}">
                <a16:creationId xmlns:a16="http://schemas.microsoft.com/office/drawing/2014/main" id="{249D47F0-3406-27C0-7FBE-BB18F136EC4B}"/>
              </a:ext>
            </a:extLst>
          </p:cNvPr>
          <p:cNvGraphicFramePr>
            <a:graphicFrameLocks noGrp="1"/>
          </p:cNvGraphicFramePr>
          <p:nvPr>
            <p:ph idx="1"/>
            <p:extLst>
              <p:ext uri="{D42A27DB-BD31-4B8C-83A1-F6EECF244321}">
                <p14:modId xmlns:p14="http://schemas.microsoft.com/office/powerpoint/2010/main" val="3004737179"/>
              </p:ext>
            </p:extLst>
          </p:nvPr>
        </p:nvGraphicFramePr>
        <p:xfrm>
          <a:off x="1535817" y="1708912"/>
          <a:ext cx="8759937" cy="4256808"/>
        </p:xfrm>
        <a:graphic>
          <a:graphicData uri="http://schemas.openxmlformats.org/drawingml/2006/table">
            <a:tbl>
              <a:tblPr firstRow="1" bandRow="1">
                <a:tableStyleId>{0660B408-B3CF-4A94-85FC-2B1E0A45F4A2}</a:tableStyleId>
              </a:tblPr>
              <a:tblGrid>
                <a:gridCol w="2919979">
                  <a:extLst>
                    <a:ext uri="{9D8B030D-6E8A-4147-A177-3AD203B41FA5}">
                      <a16:colId xmlns:a16="http://schemas.microsoft.com/office/drawing/2014/main" val="539217442"/>
                    </a:ext>
                  </a:extLst>
                </a:gridCol>
                <a:gridCol w="2919979">
                  <a:extLst>
                    <a:ext uri="{9D8B030D-6E8A-4147-A177-3AD203B41FA5}">
                      <a16:colId xmlns:a16="http://schemas.microsoft.com/office/drawing/2014/main" val="2304874351"/>
                    </a:ext>
                  </a:extLst>
                </a:gridCol>
                <a:gridCol w="2919979">
                  <a:extLst>
                    <a:ext uri="{9D8B030D-6E8A-4147-A177-3AD203B41FA5}">
                      <a16:colId xmlns:a16="http://schemas.microsoft.com/office/drawing/2014/main" val="931044839"/>
                    </a:ext>
                  </a:extLst>
                </a:gridCol>
              </a:tblGrid>
              <a:tr h="952122">
                <a:tc>
                  <a:txBody>
                    <a:bodyPr/>
                    <a:lstStyle/>
                    <a:p>
                      <a:pPr algn="ctr"/>
                      <a:r>
                        <a:rPr lang="en-US" sz="1400" dirty="0">
                          <a:solidFill>
                            <a:schemeClr val="bg1"/>
                          </a:solidFill>
                        </a:rPr>
                        <a:t>Carceral / punitive nature of UDT </a:t>
                      </a:r>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COVID-19 pandemic and telemedicine</a:t>
                      </a:r>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Conflicting attitudes toward patient autonomy </a:t>
                      </a:r>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937891"/>
                  </a:ext>
                </a:extLst>
              </a:tr>
              <a:tr h="2526474">
                <a:tc>
                  <a:txBody>
                    <a:bodyPr/>
                    <a:lstStyle/>
                    <a:p>
                      <a:r>
                        <a:rPr lang="en-US" sz="1400" dirty="0"/>
                        <a:t>-Allusions to carceral systems in multiple responses. </a:t>
                      </a:r>
                    </a:p>
                    <a:p>
                      <a:r>
                        <a:rPr lang="en-US" sz="1400" dirty="0"/>
                        <a:t>-Assuming unwanted or aberrant result if patient declines test. </a:t>
                      </a:r>
                    </a:p>
                    <a:p>
                      <a:r>
                        <a:rPr lang="en-US" sz="1400" dirty="0"/>
                        <a:t>-Some providers view all drug use as problematic or pathological.</a:t>
                      </a:r>
                    </a:p>
                    <a:p>
                      <a:r>
                        <a:rPr lang="en-US" sz="1400" dirty="0"/>
                        <a:t>-Use of the drug test itself as a punishment/negative reinforcer, vs. rewarding patients with fewer drug tests. </a:t>
                      </a:r>
                    </a:p>
                    <a:p>
                      <a:endParaRPr lang="en-US" sz="1400" dirty="0"/>
                    </a:p>
                    <a:p>
                      <a:pPr algn="ctr"/>
                      <a:r>
                        <a:rPr lang="en-US" sz="1400" b="1" i="1" dirty="0">
                          <a:solidFill>
                            <a:schemeClr val="accent2">
                              <a:lumMod val="75000"/>
                            </a:schemeClr>
                          </a:solidFill>
                        </a:rPr>
                        <a:t>“[Drug testing] feels punitive and carceral.”</a:t>
                      </a:r>
                    </a:p>
                    <a:p>
                      <a:endParaRPr lang="en-US" sz="1400" dirty="0"/>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-Overall, reports of drug testing decreasing during COVID-19 pandemic. </a:t>
                      </a:r>
                    </a:p>
                    <a:p>
                      <a:endParaRPr lang="en-US" sz="1400" i="1" dirty="0">
                        <a:solidFill>
                          <a:schemeClr val="accent2">
                            <a:lumMod val="75000"/>
                          </a:schemeClr>
                        </a:solidFill>
                      </a:endParaRPr>
                    </a:p>
                    <a:p>
                      <a:r>
                        <a:rPr lang="en-US" sz="1400" b="1" i="1" dirty="0">
                          <a:solidFill>
                            <a:schemeClr val="accent2">
                              <a:lumMod val="75000"/>
                            </a:schemeClr>
                          </a:solidFill>
                        </a:rPr>
                        <a:t>“We still do many telehealth visits and those do not require testing.”</a:t>
                      </a:r>
                    </a:p>
                    <a:p>
                      <a:endParaRPr lang="en-US" sz="1400" dirty="0"/>
                    </a:p>
                    <a:p>
                      <a:r>
                        <a:rPr lang="en-US" sz="1400" dirty="0"/>
                        <a:t>-Some drug testing consequences persist in pandemic-era telehealth practices: patients still required to come in to provide sample for drug test; ‘noncompliance’ still results in withheld buprenorphine prescription.</a:t>
                      </a:r>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-Drug test results determine intensity of treatment or “level of care”. </a:t>
                      </a:r>
                    </a:p>
                    <a:p>
                      <a:r>
                        <a:rPr lang="en-US" sz="1400" dirty="0"/>
                        <a:t>-Some providers recognize that this may violate patient autonomy, preferences, or goals.</a:t>
                      </a:r>
                    </a:p>
                    <a:p>
                      <a:endParaRPr lang="en-US" sz="1400" dirty="0"/>
                    </a:p>
                    <a:p>
                      <a:r>
                        <a:rPr lang="en-US" sz="1400" b="1" i="1" dirty="0">
                          <a:solidFill>
                            <a:schemeClr val="accent2">
                              <a:lumMod val="75000"/>
                            </a:schemeClr>
                          </a:solidFill>
                        </a:rPr>
                        <a:t>”[drug testing] helps open discussion about substance use that the patient may be reluctant to initiate for fear of unwanted treatment changes.”</a:t>
                      </a:r>
                    </a:p>
                  </a:txBody>
                  <a:tcPr marL="104287" marR="104287" marT="52143" marB="521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704181"/>
                  </a:ext>
                </a:extLst>
              </a:tr>
            </a:tbl>
          </a:graphicData>
        </a:graphic>
      </p:graphicFrame>
    </p:spTree>
    <p:extLst>
      <p:ext uri="{BB962C8B-B14F-4D97-AF65-F5344CB8AC3E}">
        <p14:creationId xmlns:p14="http://schemas.microsoft.com/office/powerpoint/2010/main" val="2034236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92163D5-C419-34B8-8DB5-39C978513AAC}"/>
              </a:ext>
            </a:extLst>
          </p:cNvPr>
          <p:cNvGraphicFramePr>
            <a:graphicFrameLocks noGrp="1"/>
          </p:cNvGraphicFramePr>
          <p:nvPr/>
        </p:nvGraphicFramePr>
        <p:xfrm>
          <a:off x="804334" y="2070652"/>
          <a:ext cx="10583334" cy="2716697"/>
        </p:xfrm>
        <a:graphic>
          <a:graphicData uri="http://schemas.openxmlformats.org/drawingml/2006/table">
            <a:tbl>
              <a:tblPr firstRow="1" bandRow="1">
                <a:tableStyleId>{5C22544A-7EE6-4342-B048-85BDC9FD1C3A}</a:tableStyleId>
              </a:tblPr>
              <a:tblGrid>
                <a:gridCol w="1983625">
                  <a:extLst>
                    <a:ext uri="{9D8B030D-6E8A-4147-A177-3AD203B41FA5}">
                      <a16:colId xmlns:a16="http://schemas.microsoft.com/office/drawing/2014/main" val="32484525"/>
                    </a:ext>
                  </a:extLst>
                </a:gridCol>
                <a:gridCol w="2860791">
                  <a:extLst>
                    <a:ext uri="{9D8B030D-6E8A-4147-A177-3AD203B41FA5}">
                      <a16:colId xmlns:a16="http://schemas.microsoft.com/office/drawing/2014/main" val="3234440962"/>
                    </a:ext>
                  </a:extLst>
                </a:gridCol>
                <a:gridCol w="1415028">
                  <a:extLst>
                    <a:ext uri="{9D8B030D-6E8A-4147-A177-3AD203B41FA5}">
                      <a16:colId xmlns:a16="http://schemas.microsoft.com/office/drawing/2014/main" val="3352999094"/>
                    </a:ext>
                  </a:extLst>
                </a:gridCol>
                <a:gridCol w="4323890">
                  <a:extLst>
                    <a:ext uri="{9D8B030D-6E8A-4147-A177-3AD203B41FA5}">
                      <a16:colId xmlns:a16="http://schemas.microsoft.com/office/drawing/2014/main" val="1063013276"/>
                    </a:ext>
                  </a:extLst>
                </a:gridCol>
              </a:tblGrid>
              <a:tr h="859091">
                <a:tc>
                  <a:txBody>
                    <a:bodyPr/>
                    <a:lstStyle/>
                    <a:p>
                      <a:pPr lvl="0" algn="ctr">
                        <a:buNone/>
                      </a:pPr>
                      <a:r>
                        <a:rPr lang="en-US" sz="2200">
                          <a:solidFill>
                            <a:schemeClr val="tx1"/>
                          </a:solidFill>
                          <a:effectLst/>
                          <a:latin typeface="Arial"/>
                        </a:rPr>
                        <a:t>Level of "Care"</a:t>
                      </a:r>
                    </a:p>
                  </a:txBody>
                  <a:tcPr marL="153478" marR="153478" marT="76737" marB="76737">
                    <a:solidFill>
                      <a:schemeClr val="bg1">
                        <a:lumMod val="95000"/>
                      </a:schemeClr>
                    </a:solidFill>
                  </a:tcPr>
                </a:tc>
                <a:tc>
                  <a:txBody>
                    <a:bodyPr/>
                    <a:lstStyle/>
                    <a:p>
                      <a:pPr lvl="0" algn="ctr">
                        <a:buNone/>
                      </a:pPr>
                      <a:r>
                        <a:rPr lang="en-US" sz="2200">
                          <a:solidFill>
                            <a:schemeClr val="accent4">
                              <a:lumMod val="60000"/>
                              <a:lumOff val="40000"/>
                            </a:schemeClr>
                          </a:solidFill>
                          <a:effectLst/>
                          <a:latin typeface="Arial"/>
                        </a:rPr>
                        <a:t>Positive Domain</a:t>
                      </a:r>
                    </a:p>
                  </a:txBody>
                  <a:tcPr marL="153478" marR="153478" marT="76737" marB="76737">
                    <a:solidFill>
                      <a:schemeClr val="bg1">
                        <a:lumMod val="95000"/>
                      </a:schemeClr>
                    </a:solidFill>
                  </a:tcPr>
                </a:tc>
                <a:tc>
                  <a:txBody>
                    <a:bodyPr/>
                    <a:lstStyle/>
                    <a:p>
                      <a:pPr lvl="0" algn="ctr">
                        <a:buNone/>
                      </a:pPr>
                      <a:r>
                        <a:rPr lang="en-US" sz="2200">
                          <a:solidFill>
                            <a:schemeClr val="accent1">
                              <a:lumMod val="40000"/>
                              <a:lumOff val="60000"/>
                            </a:schemeClr>
                          </a:solidFill>
                          <a:effectLst/>
                          <a:latin typeface="Arial"/>
                        </a:rPr>
                        <a:t>Neutral Domain</a:t>
                      </a:r>
                    </a:p>
                  </a:txBody>
                  <a:tcPr marL="153478" marR="153478" marT="76737" marB="76737">
                    <a:solidFill>
                      <a:schemeClr val="bg1">
                        <a:lumMod val="95000"/>
                      </a:schemeClr>
                    </a:solidFill>
                  </a:tcPr>
                </a:tc>
                <a:tc>
                  <a:txBody>
                    <a:bodyPr/>
                    <a:lstStyle/>
                    <a:p>
                      <a:pPr lvl="0" algn="ctr">
                        <a:buNone/>
                      </a:pPr>
                      <a:r>
                        <a:rPr lang="en-US" sz="2200">
                          <a:solidFill>
                            <a:schemeClr val="accent3">
                              <a:lumMod val="60000"/>
                              <a:lumOff val="40000"/>
                            </a:schemeClr>
                          </a:solidFill>
                          <a:effectLst/>
                          <a:latin typeface="Arial"/>
                        </a:rPr>
                        <a:t>Negative Domain</a:t>
                      </a:r>
                    </a:p>
                  </a:txBody>
                  <a:tcPr marL="153478" marR="153478" marT="76737" marB="76737">
                    <a:lnB w="12700">
                      <a:solidFill>
                        <a:schemeClr val="tx1"/>
                      </a:solidFill>
                    </a:lnB>
                    <a:solidFill>
                      <a:schemeClr val="bg1">
                        <a:lumMod val="95000"/>
                      </a:schemeClr>
                    </a:solidFill>
                  </a:tcPr>
                </a:tc>
                <a:extLst>
                  <a:ext uri="{0D108BD9-81ED-4DB2-BD59-A6C34878D82A}">
                    <a16:rowId xmlns:a16="http://schemas.microsoft.com/office/drawing/2014/main" val="3743842776"/>
                  </a:ext>
                </a:extLst>
              </a:tr>
              <a:tr h="1857606">
                <a:tc>
                  <a:txBody>
                    <a:bodyPr/>
                    <a:lstStyle/>
                    <a:p>
                      <a:pPr algn="ctr" rtl="0" fontAlgn="base"/>
                      <a:r>
                        <a:rPr lang="en-US" sz="2200" b="1">
                          <a:effectLst/>
                          <a:latin typeface="Arial"/>
                        </a:rPr>
                        <a:t>Community​</a:t>
                      </a:r>
                    </a:p>
                  </a:txBody>
                  <a:tcPr marL="153478" marR="153478" marT="76738" marB="76738">
                    <a:solidFill>
                      <a:schemeClr val="bg1">
                        <a:lumMod val="95000"/>
                      </a:schemeClr>
                    </a:solidFill>
                  </a:tcPr>
                </a:tc>
                <a:tc>
                  <a:txBody>
                    <a:bodyPr/>
                    <a:lstStyle/>
                    <a:p>
                      <a:pPr rtl="0" fontAlgn="base"/>
                      <a:r>
                        <a:rPr lang="en-US" sz="2200">
                          <a:effectLst/>
                          <a:latin typeface="Arial"/>
                        </a:rPr>
                        <a:t>Drug test results shed light on drug adulterants and contaminants in the community. ​</a:t>
                      </a:r>
                    </a:p>
                  </a:txBody>
                  <a:tcPr marL="153478" marR="153478" marT="76738" marB="76738">
                    <a:solidFill>
                      <a:schemeClr val="accent4">
                        <a:lumMod val="60000"/>
                        <a:lumOff val="40000"/>
                      </a:schemeClr>
                    </a:solidFill>
                  </a:tcPr>
                </a:tc>
                <a:tc>
                  <a:txBody>
                    <a:bodyPr/>
                    <a:lstStyle/>
                    <a:p>
                      <a:pPr rtl="0" fontAlgn="auto"/>
                      <a:r>
                        <a:rPr lang="en-US" sz="2200">
                          <a:effectLst/>
                          <a:latin typeface="Arial"/>
                        </a:rPr>
                        <a:t>​</a:t>
                      </a:r>
                    </a:p>
                  </a:txBody>
                  <a:tcPr marL="153478" marR="153478" marT="76738" marB="76738">
                    <a:lnR w="12700">
                      <a:solidFill>
                        <a:schemeClr val="tx1"/>
                      </a:solidFill>
                    </a:lnR>
                    <a:solidFill>
                      <a:schemeClr val="accent1">
                        <a:lumMod val="40000"/>
                        <a:lumOff val="60000"/>
                      </a:schemeClr>
                    </a:solidFill>
                  </a:tcPr>
                </a:tc>
                <a:tc>
                  <a:txBody>
                    <a:bodyPr/>
                    <a:lstStyle/>
                    <a:p>
                      <a:pPr rtl="0" fontAlgn="base"/>
                      <a:r>
                        <a:rPr lang="en-US" sz="2200" b="1">
                          <a:effectLst/>
                          <a:latin typeface="Arial"/>
                        </a:rPr>
                        <a:t>Tests showing diversion may not be a concern, because diverted buprenorphine is being used by people who need it. ​</a:t>
                      </a:r>
                    </a:p>
                  </a:txBody>
                  <a:tcPr marL="153478" marR="153478" marT="76738" marB="76738">
                    <a:lnL w="12700">
                      <a:solidFill>
                        <a:schemeClr val="tx1"/>
                      </a:solidFill>
                    </a:lnL>
                    <a:lnR w="12700">
                      <a:solidFill>
                        <a:schemeClr val="tx1"/>
                      </a:solidFill>
                    </a:lnR>
                    <a:lnT w="12700">
                      <a:solidFill>
                        <a:schemeClr val="tx1"/>
                      </a:solidFill>
                    </a:lnT>
                    <a:lnB w="12700">
                      <a:solidFill>
                        <a:schemeClr val="tx1"/>
                      </a:solidFill>
                    </a:lnB>
                    <a:solidFill>
                      <a:schemeClr val="accent3">
                        <a:lumMod val="60000"/>
                        <a:lumOff val="40000"/>
                      </a:schemeClr>
                    </a:solidFill>
                  </a:tcPr>
                </a:tc>
                <a:extLst>
                  <a:ext uri="{0D108BD9-81ED-4DB2-BD59-A6C34878D82A}">
                    <a16:rowId xmlns:a16="http://schemas.microsoft.com/office/drawing/2014/main" val="1786613839"/>
                  </a:ext>
                </a:extLst>
              </a:tr>
            </a:tbl>
          </a:graphicData>
        </a:graphic>
      </p:graphicFrame>
    </p:spTree>
    <p:extLst>
      <p:ext uri="{BB962C8B-B14F-4D97-AF65-F5344CB8AC3E}">
        <p14:creationId xmlns:p14="http://schemas.microsoft.com/office/powerpoint/2010/main" val="2398334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CC0F326-18BA-DFBE-8AEB-E295A808EEC5}"/>
              </a:ext>
            </a:extLst>
          </p:cNvPr>
          <p:cNvGraphicFramePr>
            <a:graphicFrameLocks noGrp="1"/>
          </p:cNvGraphicFramePr>
          <p:nvPr/>
        </p:nvGraphicFramePr>
        <p:xfrm>
          <a:off x="1126236" y="1485699"/>
          <a:ext cx="9939530" cy="3886604"/>
        </p:xfrm>
        <a:graphic>
          <a:graphicData uri="http://schemas.openxmlformats.org/drawingml/2006/table">
            <a:tbl>
              <a:tblPr firstRow="1" bandRow="1">
                <a:tableStyleId>{5C22544A-7EE6-4342-B048-85BDC9FD1C3A}</a:tableStyleId>
              </a:tblPr>
              <a:tblGrid>
                <a:gridCol w="1383670">
                  <a:extLst>
                    <a:ext uri="{9D8B030D-6E8A-4147-A177-3AD203B41FA5}">
                      <a16:colId xmlns:a16="http://schemas.microsoft.com/office/drawing/2014/main" val="3704693564"/>
                    </a:ext>
                  </a:extLst>
                </a:gridCol>
                <a:gridCol w="2910991">
                  <a:extLst>
                    <a:ext uri="{9D8B030D-6E8A-4147-A177-3AD203B41FA5}">
                      <a16:colId xmlns:a16="http://schemas.microsoft.com/office/drawing/2014/main" val="2917937431"/>
                    </a:ext>
                  </a:extLst>
                </a:gridCol>
                <a:gridCol w="2303009">
                  <a:extLst>
                    <a:ext uri="{9D8B030D-6E8A-4147-A177-3AD203B41FA5}">
                      <a16:colId xmlns:a16="http://schemas.microsoft.com/office/drawing/2014/main" val="216434300"/>
                    </a:ext>
                  </a:extLst>
                </a:gridCol>
                <a:gridCol w="3341860">
                  <a:extLst>
                    <a:ext uri="{9D8B030D-6E8A-4147-A177-3AD203B41FA5}">
                      <a16:colId xmlns:a16="http://schemas.microsoft.com/office/drawing/2014/main" val="3604776338"/>
                    </a:ext>
                  </a:extLst>
                </a:gridCol>
              </a:tblGrid>
              <a:tr h="684443">
                <a:tc>
                  <a:txBody>
                    <a:bodyPr/>
                    <a:lstStyle/>
                    <a:p>
                      <a:pPr lvl="0" algn="ctr">
                        <a:buNone/>
                      </a:pPr>
                      <a:r>
                        <a:rPr lang="en-US" sz="1800">
                          <a:solidFill>
                            <a:schemeClr val="tx1"/>
                          </a:solidFill>
                          <a:effectLst/>
                          <a:latin typeface="Arial"/>
                        </a:rPr>
                        <a:t>Level of "Care"</a:t>
                      </a:r>
                    </a:p>
                  </a:txBody>
                  <a:tcPr marL="91382" marR="91382" marT="45690" marB="45690">
                    <a:solidFill>
                      <a:schemeClr val="bg1">
                        <a:lumMod val="95000"/>
                      </a:schemeClr>
                    </a:solidFill>
                  </a:tcPr>
                </a:tc>
                <a:tc>
                  <a:txBody>
                    <a:bodyPr/>
                    <a:lstStyle/>
                    <a:p>
                      <a:pPr lvl="0" algn="ctr">
                        <a:buNone/>
                      </a:pPr>
                      <a:r>
                        <a:rPr lang="en-US" sz="1800" b="1">
                          <a:solidFill>
                            <a:schemeClr val="accent4">
                              <a:lumMod val="60000"/>
                              <a:lumOff val="40000"/>
                            </a:schemeClr>
                          </a:solidFill>
                          <a:effectLst/>
                          <a:latin typeface="Arial"/>
                        </a:rPr>
                        <a:t>Positive Domain</a:t>
                      </a:r>
                    </a:p>
                  </a:txBody>
                  <a:tcPr marL="91382" marR="91382" marT="45690" marB="45690">
                    <a:solidFill>
                      <a:schemeClr val="bg1">
                        <a:lumMod val="95000"/>
                      </a:schemeClr>
                    </a:solidFill>
                  </a:tcPr>
                </a:tc>
                <a:tc>
                  <a:txBody>
                    <a:bodyPr/>
                    <a:lstStyle/>
                    <a:p>
                      <a:pPr lvl="0" algn="ctr">
                        <a:buNone/>
                      </a:pPr>
                      <a:r>
                        <a:rPr lang="en-US" sz="1800" b="1">
                          <a:solidFill>
                            <a:schemeClr val="accent1">
                              <a:lumMod val="40000"/>
                              <a:lumOff val="60000"/>
                            </a:schemeClr>
                          </a:solidFill>
                          <a:effectLst/>
                          <a:latin typeface="Arial"/>
                        </a:rPr>
                        <a:t>Neutral Domain</a:t>
                      </a:r>
                    </a:p>
                  </a:txBody>
                  <a:tcPr marL="91382" marR="91382" marT="45690" marB="45690">
                    <a:lnB w="12700">
                      <a:solidFill>
                        <a:schemeClr val="tx1"/>
                      </a:solidFill>
                    </a:lnB>
                    <a:solidFill>
                      <a:schemeClr val="bg1">
                        <a:lumMod val="95000"/>
                      </a:schemeClr>
                    </a:solidFill>
                  </a:tcPr>
                </a:tc>
                <a:tc>
                  <a:txBody>
                    <a:bodyPr/>
                    <a:lstStyle/>
                    <a:p>
                      <a:pPr lvl="0" algn="ctr">
                        <a:buNone/>
                      </a:pPr>
                      <a:r>
                        <a:rPr lang="en-US" sz="1800" b="1">
                          <a:solidFill>
                            <a:schemeClr val="accent3">
                              <a:lumMod val="60000"/>
                              <a:lumOff val="40000"/>
                            </a:schemeClr>
                          </a:solidFill>
                          <a:effectLst/>
                          <a:latin typeface="Arial"/>
                        </a:rPr>
                        <a:t>Negative Domain</a:t>
                      </a:r>
                    </a:p>
                  </a:txBody>
                  <a:tcPr marL="91382" marR="91382" marT="45690" marB="45690">
                    <a:solidFill>
                      <a:schemeClr val="bg1">
                        <a:lumMod val="95000"/>
                      </a:schemeClr>
                    </a:solidFill>
                  </a:tcPr>
                </a:tc>
                <a:extLst>
                  <a:ext uri="{0D108BD9-81ED-4DB2-BD59-A6C34878D82A}">
                    <a16:rowId xmlns:a16="http://schemas.microsoft.com/office/drawing/2014/main" val="2854941613"/>
                  </a:ext>
                </a:extLst>
              </a:tr>
              <a:tr h="3202161">
                <a:tc>
                  <a:txBody>
                    <a:bodyPr/>
                    <a:lstStyle/>
                    <a:p>
                      <a:pPr algn="ctr" rtl="0" fontAlgn="base"/>
                      <a:r>
                        <a:rPr lang="en-US" sz="1800" b="1">
                          <a:solidFill>
                            <a:schemeClr val="tx1"/>
                          </a:solidFill>
                          <a:effectLst/>
                          <a:latin typeface="Arial"/>
                        </a:rPr>
                        <a:t>Outside (i.e. legal) agencies​</a:t>
                      </a:r>
                    </a:p>
                  </a:txBody>
                  <a:tcPr marL="91382" marR="91382" marT="45690" marB="45690">
                    <a:solidFill>
                      <a:schemeClr val="bg1">
                        <a:lumMod val="95000"/>
                      </a:schemeClr>
                    </a:solidFill>
                  </a:tcPr>
                </a:tc>
                <a:tc>
                  <a:txBody>
                    <a:bodyPr/>
                    <a:lstStyle/>
                    <a:p>
                      <a:pPr rtl="0" fontAlgn="base"/>
                      <a:r>
                        <a:rPr lang="en-US" sz="1800" b="0">
                          <a:solidFill>
                            <a:schemeClr val="tx1"/>
                          </a:solidFill>
                          <a:effectLst/>
                          <a:latin typeface="Arial"/>
                        </a:rPr>
                        <a:t>Some providers have never been asked by parole officer or court to provide results. ​</a:t>
                      </a:r>
                    </a:p>
                    <a:p>
                      <a:pPr rtl="0" fontAlgn="base"/>
                      <a:r>
                        <a:rPr lang="en-US" sz="1800" b="0">
                          <a:solidFill>
                            <a:schemeClr val="tx1"/>
                          </a:solidFill>
                          <a:effectLst/>
                          <a:latin typeface="Arial"/>
                        </a:rPr>
                        <a:t>Testing may demonstrate favorable results that positively impact outside agency’s decisions.​</a:t>
                      </a:r>
                    </a:p>
                  </a:txBody>
                  <a:tcPr marL="91382" marR="91382" marT="45690" marB="45690">
                    <a:lnR w="12700">
                      <a:solidFill>
                        <a:schemeClr val="tx1"/>
                      </a:solidFill>
                    </a:lnR>
                    <a:solidFill>
                      <a:schemeClr val="accent4">
                        <a:lumMod val="60000"/>
                        <a:lumOff val="40000"/>
                      </a:schemeClr>
                    </a:solidFill>
                  </a:tcPr>
                </a:tc>
                <a:tc>
                  <a:txBody>
                    <a:bodyPr/>
                    <a:lstStyle/>
                    <a:p>
                      <a:pPr rtl="0" fontAlgn="base"/>
                      <a:r>
                        <a:rPr lang="en-US" sz="1800" b="1">
                          <a:solidFill>
                            <a:schemeClr val="tx1"/>
                          </a:solidFill>
                          <a:effectLst/>
                          <a:latin typeface="Arial"/>
                        </a:rPr>
                        <a:t>Patients received punitive sanctions (e.g. jail time) in response to drug test done by parole/ probation, but not when test done in the medical office. ​</a:t>
                      </a:r>
                    </a:p>
                  </a:txBody>
                  <a:tcPr marL="91382" marR="91382" marT="45690" marB="45690">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rtl="0" fontAlgn="base"/>
                      <a:r>
                        <a:rPr lang="en-US" sz="1800" b="0">
                          <a:solidFill>
                            <a:schemeClr val="tx1"/>
                          </a:solidFill>
                          <a:effectLst/>
                          <a:latin typeface="Arial"/>
                        </a:rPr>
                        <a:t>Law enforcement/drug courts punish patients for fentanyl-positive tests due to misinterpretation of timing/result.​</a:t>
                      </a:r>
                    </a:p>
                    <a:p>
                      <a:pPr rtl="0" fontAlgn="base"/>
                      <a:r>
                        <a:rPr lang="en-US" sz="1800" b="0">
                          <a:solidFill>
                            <a:schemeClr val="tx1"/>
                          </a:solidFill>
                          <a:effectLst/>
                          <a:latin typeface="Arial"/>
                        </a:rPr>
                        <a:t>Punishment, negative legal consequences. Grave psychosocial consequences. ​</a:t>
                      </a:r>
                    </a:p>
                    <a:p>
                      <a:pPr rtl="0" fontAlgn="base"/>
                      <a:r>
                        <a:rPr lang="en-US" sz="1800" b="0">
                          <a:solidFill>
                            <a:schemeClr val="tx1"/>
                          </a:solidFill>
                          <a:effectLst/>
                          <a:latin typeface="Arial"/>
                        </a:rPr>
                        <a:t>Some staff honor law enforcement requests over patient preferences.​</a:t>
                      </a:r>
                    </a:p>
                  </a:txBody>
                  <a:tcPr marL="91382" marR="91382" marT="45690" marB="45690">
                    <a:lnL w="12700">
                      <a:solidFill>
                        <a:schemeClr val="tx1"/>
                      </a:solidFill>
                    </a:lnL>
                    <a:solidFill>
                      <a:schemeClr val="accent3">
                        <a:lumMod val="60000"/>
                        <a:lumOff val="40000"/>
                      </a:schemeClr>
                    </a:solidFill>
                  </a:tcPr>
                </a:tc>
                <a:extLst>
                  <a:ext uri="{0D108BD9-81ED-4DB2-BD59-A6C34878D82A}">
                    <a16:rowId xmlns:a16="http://schemas.microsoft.com/office/drawing/2014/main" val="3349557720"/>
                  </a:ext>
                </a:extLst>
              </a:tr>
            </a:tbl>
          </a:graphicData>
        </a:graphic>
      </p:graphicFrame>
    </p:spTree>
    <p:extLst>
      <p:ext uri="{BB962C8B-B14F-4D97-AF65-F5344CB8AC3E}">
        <p14:creationId xmlns:p14="http://schemas.microsoft.com/office/powerpoint/2010/main" val="305696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B9411E5-E839-2852-458F-1675A8972520}"/>
              </a:ext>
            </a:extLst>
          </p:cNvPr>
          <p:cNvGraphicFramePr>
            <a:graphicFrameLocks noGrp="1"/>
          </p:cNvGraphicFramePr>
          <p:nvPr>
            <p:extLst>
              <p:ext uri="{D42A27DB-BD31-4B8C-83A1-F6EECF244321}">
                <p14:modId xmlns:p14="http://schemas.microsoft.com/office/powerpoint/2010/main" val="2531184751"/>
              </p:ext>
            </p:extLst>
          </p:nvPr>
        </p:nvGraphicFramePr>
        <p:xfrm>
          <a:off x="1155646" y="1124712"/>
          <a:ext cx="10706153" cy="4608577"/>
        </p:xfrm>
        <a:graphic>
          <a:graphicData uri="http://schemas.openxmlformats.org/drawingml/2006/table">
            <a:tbl>
              <a:tblPr firstRow="1" bandRow="1">
                <a:tableStyleId>{5C22544A-7EE6-4342-B048-85BDC9FD1C3A}</a:tableStyleId>
              </a:tblPr>
              <a:tblGrid>
                <a:gridCol w="1739932">
                  <a:extLst>
                    <a:ext uri="{9D8B030D-6E8A-4147-A177-3AD203B41FA5}">
                      <a16:colId xmlns:a16="http://schemas.microsoft.com/office/drawing/2014/main" val="2450604366"/>
                    </a:ext>
                  </a:extLst>
                </a:gridCol>
                <a:gridCol w="3021748">
                  <a:extLst>
                    <a:ext uri="{9D8B030D-6E8A-4147-A177-3AD203B41FA5}">
                      <a16:colId xmlns:a16="http://schemas.microsoft.com/office/drawing/2014/main" val="420162704"/>
                    </a:ext>
                  </a:extLst>
                </a:gridCol>
                <a:gridCol w="3232634">
                  <a:extLst>
                    <a:ext uri="{9D8B030D-6E8A-4147-A177-3AD203B41FA5}">
                      <a16:colId xmlns:a16="http://schemas.microsoft.com/office/drawing/2014/main" val="2641125915"/>
                    </a:ext>
                  </a:extLst>
                </a:gridCol>
                <a:gridCol w="2711839">
                  <a:extLst>
                    <a:ext uri="{9D8B030D-6E8A-4147-A177-3AD203B41FA5}">
                      <a16:colId xmlns:a16="http://schemas.microsoft.com/office/drawing/2014/main" val="1136874486"/>
                    </a:ext>
                  </a:extLst>
                </a:gridCol>
              </a:tblGrid>
              <a:tr h="874548">
                <a:tc>
                  <a:txBody>
                    <a:bodyPr/>
                    <a:lstStyle/>
                    <a:p>
                      <a:pPr lvl="0" algn="ctr">
                        <a:buNone/>
                      </a:pPr>
                      <a:r>
                        <a:rPr lang="en-US" sz="2300">
                          <a:solidFill>
                            <a:schemeClr val="tx1"/>
                          </a:solidFill>
                          <a:effectLst/>
                          <a:latin typeface="Arial"/>
                        </a:rPr>
                        <a:t>Level of "Care"</a:t>
                      </a:r>
                    </a:p>
                  </a:txBody>
                  <a:tcPr marL="120684" marR="120684" marT="60342" marB="60342">
                    <a:solidFill>
                      <a:schemeClr val="bg1">
                        <a:lumMod val="95000"/>
                      </a:schemeClr>
                    </a:solidFill>
                  </a:tcPr>
                </a:tc>
                <a:tc>
                  <a:txBody>
                    <a:bodyPr/>
                    <a:lstStyle/>
                    <a:p>
                      <a:pPr lvl="0" algn="ctr">
                        <a:buNone/>
                      </a:pPr>
                      <a:r>
                        <a:rPr lang="en-US" sz="2300" b="1">
                          <a:solidFill>
                            <a:schemeClr val="accent4">
                              <a:lumMod val="60000"/>
                              <a:lumOff val="40000"/>
                            </a:schemeClr>
                          </a:solidFill>
                          <a:effectLst/>
                          <a:latin typeface="Arial"/>
                        </a:rPr>
                        <a:t>Positive Domain</a:t>
                      </a:r>
                    </a:p>
                  </a:txBody>
                  <a:tcPr marL="120684" marR="120684" marT="60342" marB="60342">
                    <a:lnB w="12700">
                      <a:solidFill>
                        <a:schemeClr val="tx1"/>
                      </a:solidFill>
                    </a:lnB>
                    <a:solidFill>
                      <a:schemeClr val="bg1">
                        <a:lumMod val="95000"/>
                      </a:schemeClr>
                    </a:solidFill>
                  </a:tcPr>
                </a:tc>
                <a:tc>
                  <a:txBody>
                    <a:bodyPr/>
                    <a:lstStyle/>
                    <a:p>
                      <a:pPr lvl="0" algn="ctr">
                        <a:buNone/>
                      </a:pPr>
                      <a:r>
                        <a:rPr lang="en-US" sz="2300" b="1">
                          <a:solidFill>
                            <a:schemeClr val="accent1">
                              <a:lumMod val="40000"/>
                              <a:lumOff val="60000"/>
                            </a:schemeClr>
                          </a:solidFill>
                          <a:effectLst/>
                          <a:latin typeface="Arial"/>
                        </a:rPr>
                        <a:t>Neutral Domain</a:t>
                      </a:r>
                    </a:p>
                  </a:txBody>
                  <a:tcPr marL="120684" marR="120684" marT="60342" marB="60342">
                    <a:solidFill>
                      <a:schemeClr val="bg1">
                        <a:lumMod val="95000"/>
                      </a:schemeClr>
                    </a:solidFill>
                  </a:tcPr>
                </a:tc>
                <a:tc>
                  <a:txBody>
                    <a:bodyPr/>
                    <a:lstStyle/>
                    <a:p>
                      <a:pPr lvl="0" algn="ctr">
                        <a:buNone/>
                      </a:pPr>
                      <a:r>
                        <a:rPr lang="en-US" sz="2300">
                          <a:solidFill>
                            <a:schemeClr val="accent3">
                              <a:lumMod val="60000"/>
                              <a:lumOff val="40000"/>
                            </a:schemeClr>
                          </a:solidFill>
                          <a:effectLst/>
                          <a:latin typeface="Arial"/>
                        </a:rPr>
                        <a:t>Negative Domain</a:t>
                      </a:r>
                    </a:p>
                  </a:txBody>
                  <a:tcPr marL="120684" marR="120684" marT="60342" marB="60342">
                    <a:solidFill>
                      <a:schemeClr val="bg1">
                        <a:lumMod val="95000"/>
                      </a:schemeClr>
                    </a:solidFill>
                  </a:tcPr>
                </a:tc>
                <a:extLst>
                  <a:ext uri="{0D108BD9-81ED-4DB2-BD59-A6C34878D82A}">
                    <a16:rowId xmlns:a16="http://schemas.microsoft.com/office/drawing/2014/main" val="2831547854"/>
                  </a:ext>
                </a:extLst>
              </a:tr>
              <a:tr h="3734029">
                <a:tc>
                  <a:txBody>
                    <a:bodyPr/>
                    <a:lstStyle/>
                    <a:p>
                      <a:pPr algn="ctr" rtl="0" fontAlgn="base"/>
                      <a:r>
                        <a:rPr lang="en-US" sz="2300" b="1">
                          <a:solidFill>
                            <a:schemeClr val="tx1"/>
                          </a:solidFill>
                          <a:effectLst/>
                          <a:latin typeface="Arial"/>
                        </a:rPr>
                        <a:t>Provider​</a:t>
                      </a:r>
                    </a:p>
                  </a:txBody>
                  <a:tcPr marL="120684" marR="120684" marT="60342" marB="60342">
                    <a:lnR w="12700">
                      <a:solidFill>
                        <a:schemeClr val="tx1"/>
                      </a:solidFill>
                    </a:lnR>
                    <a:solidFill>
                      <a:schemeClr val="bg1">
                        <a:lumMod val="95000"/>
                      </a:schemeClr>
                    </a:solidFill>
                  </a:tcPr>
                </a:tc>
                <a:tc>
                  <a:txBody>
                    <a:bodyPr/>
                    <a:lstStyle/>
                    <a:p>
                      <a:pPr rtl="0" fontAlgn="base"/>
                      <a:r>
                        <a:rPr lang="en-US" sz="2300" b="1">
                          <a:solidFill>
                            <a:schemeClr val="tx1"/>
                          </a:solidFill>
                          <a:effectLst/>
                          <a:latin typeface="Arial"/>
                        </a:rPr>
                        <a:t>Some providers view drug test results as more “objective” data than patient self-report, and are comfortable modifying treatment plan</a:t>
                      </a:r>
                      <a:r>
                        <a:rPr lang="en-US" sz="2300" b="0">
                          <a:solidFill>
                            <a:schemeClr val="tx1"/>
                          </a:solidFill>
                          <a:effectLst/>
                          <a:latin typeface="Arial"/>
                        </a:rPr>
                        <a:t>.​</a:t>
                      </a:r>
                    </a:p>
                  </a:txBody>
                  <a:tcPr marL="120684" marR="120684" marT="60342" marB="60342">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pPr rtl="0" fontAlgn="base"/>
                      <a:r>
                        <a:rPr lang="en-US" sz="2300" b="0" dirty="0">
                          <a:solidFill>
                            <a:schemeClr val="tx1"/>
                          </a:solidFill>
                          <a:effectLst/>
                          <a:latin typeface="Arial"/>
                        </a:rPr>
                        <a:t>Some providers not sure how to interpret conflicting test results and patient report. ​</a:t>
                      </a:r>
                    </a:p>
                  </a:txBody>
                  <a:tcPr marL="120684" marR="120684" marT="60342" marB="60342">
                    <a:lnL w="12700">
                      <a:solidFill>
                        <a:schemeClr val="tx1"/>
                      </a:solidFill>
                    </a:lnL>
                    <a:solidFill>
                      <a:schemeClr val="accent1">
                        <a:lumMod val="40000"/>
                        <a:lumOff val="60000"/>
                      </a:schemeClr>
                    </a:solidFill>
                  </a:tcPr>
                </a:tc>
                <a:tc>
                  <a:txBody>
                    <a:bodyPr/>
                    <a:lstStyle/>
                    <a:p>
                      <a:pPr rtl="0" fontAlgn="base"/>
                      <a:r>
                        <a:rPr lang="en-US" sz="2300" b="0" dirty="0">
                          <a:solidFill>
                            <a:schemeClr val="tx1"/>
                          </a:solidFill>
                          <a:effectLst/>
                          <a:latin typeface="Arial"/>
                        </a:rPr>
                        <a:t>Some providers frustrated with colleagues who misinterpret test results, leading to negative patient consequences.</a:t>
                      </a:r>
                      <a:r>
                        <a:rPr lang="en-US" sz="2300" dirty="0">
                          <a:solidFill>
                            <a:schemeClr val="tx1"/>
                          </a:solidFill>
                          <a:effectLst/>
                          <a:latin typeface="Arial"/>
                        </a:rPr>
                        <a:t> ​</a:t>
                      </a:r>
                    </a:p>
                  </a:txBody>
                  <a:tcPr marL="120684" marR="120684" marT="60342" marB="60342">
                    <a:solidFill>
                      <a:schemeClr val="accent3">
                        <a:lumMod val="60000"/>
                        <a:lumOff val="40000"/>
                      </a:schemeClr>
                    </a:solidFill>
                  </a:tcPr>
                </a:tc>
                <a:extLst>
                  <a:ext uri="{0D108BD9-81ED-4DB2-BD59-A6C34878D82A}">
                    <a16:rowId xmlns:a16="http://schemas.microsoft.com/office/drawing/2014/main" val="1016455434"/>
                  </a:ext>
                </a:extLst>
              </a:tr>
            </a:tbl>
          </a:graphicData>
        </a:graphic>
      </p:graphicFrame>
    </p:spTree>
    <p:extLst>
      <p:ext uri="{BB962C8B-B14F-4D97-AF65-F5344CB8AC3E}">
        <p14:creationId xmlns:p14="http://schemas.microsoft.com/office/powerpoint/2010/main" val="76057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07B1-6967-9042-43A0-00766B0DBA67}"/>
              </a:ext>
            </a:extLst>
          </p:cNvPr>
          <p:cNvSpPr>
            <a:spLocks noGrp="1"/>
          </p:cNvSpPr>
          <p:nvPr>
            <p:ph type="title"/>
          </p:nvPr>
        </p:nvSpPr>
        <p:spPr/>
        <p:txBody>
          <a:bodyPr/>
          <a:lstStyle/>
          <a:p>
            <a:r>
              <a:rPr lang="en-US" dirty="0"/>
              <a:t>Background</a:t>
            </a:r>
          </a:p>
        </p:txBody>
      </p:sp>
      <p:graphicFrame>
        <p:nvGraphicFramePr>
          <p:cNvPr id="4" name="Diagram 3">
            <a:extLst>
              <a:ext uri="{FF2B5EF4-FFF2-40B4-BE49-F238E27FC236}">
                <a16:creationId xmlns:a16="http://schemas.microsoft.com/office/drawing/2014/main" id="{15B59098-617A-05BE-1D72-2D57DDFC4664}"/>
              </a:ext>
            </a:extLst>
          </p:cNvPr>
          <p:cNvGraphicFramePr/>
          <p:nvPr>
            <p:extLst>
              <p:ext uri="{D42A27DB-BD31-4B8C-83A1-F6EECF244321}">
                <p14:modId xmlns:p14="http://schemas.microsoft.com/office/powerpoint/2010/main" val="908269024"/>
              </p:ext>
            </p:extLst>
          </p:nvPr>
        </p:nvGraphicFramePr>
        <p:xfrm>
          <a:off x="1388533" y="1417640"/>
          <a:ext cx="9753599" cy="4427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8464224"/>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A5D83BF-1D00-F8E3-5AD2-A4DE6A5106F4}"/>
              </a:ext>
            </a:extLst>
          </p:cNvPr>
          <p:cNvGraphicFramePr/>
          <p:nvPr>
            <p:extLst>
              <p:ext uri="{D42A27DB-BD31-4B8C-83A1-F6EECF244321}">
                <p14:modId xmlns:p14="http://schemas.microsoft.com/office/powerpoint/2010/main" val="152750896"/>
              </p:ext>
            </p:extLst>
          </p:nvPr>
        </p:nvGraphicFramePr>
        <p:xfrm>
          <a:off x="822960" y="254000"/>
          <a:ext cx="10830560" cy="6268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328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8F0BF3-5145-9906-CA1D-16209400E403}"/>
              </a:ext>
            </a:extLst>
          </p:cNvPr>
          <p:cNvGraphicFramePr>
            <a:graphicFrameLocks noGrp="1"/>
          </p:cNvGraphicFramePr>
          <p:nvPr>
            <p:extLst>
              <p:ext uri="{D42A27DB-BD31-4B8C-83A1-F6EECF244321}">
                <p14:modId xmlns:p14="http://schemas.microsoft.com/office/powerpoint/2010/main" val="31850592"/>
              </p:ext>
            </p:extLst>
          </p:nvPr>
        </p:nvGraphicFramePr>
        <p:xfrm>
          <a:off x="1003300" y="177800"/>
          <a:ext cx="10185400" cy="5766587"/>
        </p:xfrm>
        <a:graphic>
          <a:graphicData uri="http://schemas.openxmlformats.org/drawingml/2006/table">
            <a:tbl>
              <a:tblPr firstRow="1" firstCol="1" bandRow="1">
                <a:tableStyleId>{69012ECD-51FC-41F1-AA8D-1B2483CD663E}</a:tableStyleId>
              </a:tblPr>
              <a:tblGrid>
                <a:gridCol w="6088733">
                  <a:extLst>
                    <a:ext uri="{9D8B030D-6E8A-4147-A177-3AD203B41FA5}">
                      <a16:colId xmlns:a16="http://schemas.microsoft.com/office/drawing/2014/main" val="4186468837"/>
                    </a:ext>
                  </a:extLst>
                </a:gridCol>
                <a:gridCol w="2533707">
                  <a:extLst>
                    <a:ext uri="{9D8B030D-6E8A-4147-A177-3AD203B41FA5}">
                      <a16:colId xmlns:a16="http://schemas.microsoft.com/office/drawing/2014/main" val="697888330"/>
                    </a:ext>
                  </a:extLst>
                </a:gridCol>
                <a:gridCol w="1562960">
                  <a:extLst>
                    <a:ext uri="{9D8B030D-6E8A-4147-A177-3AD203B41FA5}">
                      <a16:colId xmlns:a16="http://schemas.microsoft.com/office/drawing/2014/main" val="2318131075"/>
                    </a:ext>
                  </a:extLst>
                </a:gridCol>
              </a:tblGrid>
              <a:tr h="520700">
                <a:tc gridSpan="3">
                  <a:txBody>
                    <a:bodyPr/>
                    <a:lstStyle/>
                    <a:p>
                      <a:pPr marL="0" marR="0">
                        <a:spcBef>
                          <a:spcPts val="0"/>
                        </a:spcBef>
                        <a:spcAft>
                          <a:spcPts val="0"/>
                        </a:spcAft>
                      </a:pPr>
                      <a:r>
                        <a:rPr lang="en-US" sz="1600" dirty="0">
                          <a:effectLst/>
                        </a:rPr>
                        <a:t>Table 4: Provider response when urine drug screen is </a:t>
                      </a:r>
                      <a:r>
                        <a:rPr lang="en-US" sz="1600" u="sng" dirty="0">
                          <a:effectLst/>
                        </a:rPr>
                        <a:t>negative for buprenorphine</a:t>
                      </a:r>
                      <a:endParaRPr lang="en-US" sz="1800" u="sng"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2552528"/>
                  </a:ext>
                </a:extLst>
              </a:tr>
              <a:tr h="304007">
                <a:tc>
                  <a:txBody>
                    <a:bodyPr/>
                    <a:lstStyle/>
                    <a:p>
                      <a:pPr marL="0" marR="0">
                        <a:spcBef>
                          <a:spcPts val="0"/>
                        </a:spcBef>
                        <a:spcAft>
                          <a:spcPts val="0"/>
                        </a:spcAft>
                      </a:pPr>
                      <a:r>
                        <a:rPr lang="en-US" sz="1500">
                          <a:effectLst/>
                        </a:rPr>
                        <a:t>Provider/Team Response</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 of Respondents</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Count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538632345"/>
                  </a:ext>
                </a:extLst>
              </a:tr>
              <a:tr h="304007">
                <a:tc>
                  <a:txBody>
                    <a:bodyPr/>
                    <a:lstStyle/>
                    <a:p>
                      <a:pPr marL="0" marR="0">
                        <a:spcBef>
                          <a:spcPts val="0"/>
                        </a:spcBef>
                        <a:spcAft>
                          <a:spcPts val="0"/>
                        </a:spcAft>
                      </a:pPr>
                      <a:r>
                        <a:rPr lang="en-US" sz="1500" b="0" dirty="0">
                          <a:effectLst/>
                        </a:rPr>
                        <a:t>Patient was asked about the test result</a:t>
                      </a:r>
                      <a:endParaRPr lang="en-US" sz="16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 78%</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57</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529145285"/>
                  </a:ext>
                </a:extLst>
              </a:tr>
              <a:tr h="304007">
                <a:tc>
                  <a:txBody>
                    <a:bodyPr/>
                    <a:lstStyle/>
                    <a:p>
                      <a:pPr marL="0" marR="0">
                        <a:spcBef>
                          <a:spcPts val="0"/>
                        </a:spcBef>
                        <a:spcAft>
                          <a:spcPts val="0"/>
                        </a:spcAft>
                      </a:pPr>
                      <a:r>
                        <a:rPr lang="en-US" sz="1500" b="0" dirty="0">
                          <a:effectLst/>
                        </a:rPr>
                        <a:t>Patient’s goals for treatment were discussed</a:t>
                      </a:r>
                      <a:endParaRPr lang="en-US" sz="16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 74%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54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436971195"/>
                  </a:ext>
                </a:extLst>
              </a:tr>
              <a:tr h="304007">
                <a:tc>
                  <a:txBody>
                    <a:bodyPr/>
                    <a:lstStyle/>
                    <a:p>
                      <a:pPr marL="0" marR="0">
                        <a:spcBef>
                          <a:spcPts val="0"/>
                        </a:spcBef>
                        <a:spcAft>
                          <a:spcPts val="0"/>
                        </a:spcAft>
                      </a:pPr>
                      <a:r>
                        <a:rPr lang="en-US" sz="1500" b="0">
                          <a:effectLst/>
                        </a:rPr>
                        <a:t>Strategies for safer drug use were discussed</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33%</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24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290283737"/>
                  </a:ext>
                </a:extLst>
              </a:tr>
              <a:tr h="304007">
                <a:tc>
                  <a:txBody>
                    <a:bodyPr/>
                    <a:lstStyle/>
                    <a:p>
                      <a:pPr marL="0" marR="0">
                        <a:spcBef>
                          <a:spcPts val="0"/>
                        </a:spcBef>
                        <a:spcAft>
                          <a:spcPts val="0"/>
                        </a:spcAft>
                      </a:pPr>
                      <a:r>
                        <a:rPr lang="en-US" sz="1500" b="1">
                          <a:effectLst/>
                        </a:rPr>
                        <a:t>Naloxone was dispensed or prescribed</a:t>
                      </a:r>
                      <a:endParaRPr lang="en-US" sz="1600" b="1">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b="1">
                          <a:effectLst/>
                        </a:rPr>
                        <a:t>27%</a:t>
                      </a:r>
                      <a:endParaRPr lang="en-US" sz="1600" b="1">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b="1" dirty="0">
                          <a:effectLst/>
                        </a:rPr>
                        <a:t>20</a:t>
                      </a:r>
                      <a:endParaRPr lang="en-US" sz="1600" b="1"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338152339"/>
                  </a:ext>
                </a:extLst>
              </a:tr>
              <a:tr h="304007">
                <a:tc>
                  <a:txBody>
                    <a:bodyPr/>
                    <a:lstStyle/>
                    <a:p>
                      <a:pPr marL="0" marR="0">
                        <a:spcBef>
                          <a:spcPts val="0"/>
                        </a:spcBef>
                        <a:spcAft>
                          <a:spcPts val="0"/>
                        </a:spcAft>
                      </a:pPr>
                      <a:r>
                        <a:rPr lang="en-US" sz="1500" b="0" dirty="0">
                          <a:effectLst/>
                        </a:rPr>
                        <a:t>Visit frequency was increased</a:t>
                      </a:r>
                      <a:endParaRPr lang="en-US" sz="16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38%</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28</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33422709"/>
                  </a:ext>
                </a:extLst>
              </a:tr>
              <a:tr h="304007">
                <a:tc>
                  <a:txBody>
                    <a:bodyPr/>
                    <a:lstStyle/>
                    <a:p>
                      <a:pPr marL="0" marR="0">
                        <a:spcBef>
                          <a:spcPts val="0"/>
                        </a:spcBef>
                        <a:spcAft>
                          <a:spcPts val="0"/>
                        </a:spcAft>
                      </a:pPr>
                      <a:r>
                        <a:rPr lang="en-US" sz="1500" b="0">
                          <a:effectLst/>
                        </a:rPr>
                        <a:t>Strategies for preventing drug use were discussed</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30%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22</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1536270915"/>
                  </a:ext>
                </a:extLst>
              </a:tr>
              <a:tr h="304007">
                <a:tc>
                  <a:txBody>
                    <a:bodyPr/>
                    <a:lstStyle/>
                    <a:p>
                      <a:pPr marL="0" marR="0">
                        <a:spcBef>
                          <a:spcPts val="0"/>
                        </a:spcBef>
                        <a:spcAft>
                          <a:spcPts val="0"/>
                        </a:spcAft>
                      </a:pPr>
                      <a:r>
                        <a:rPr lang="en-US" sz="1500" b="0" dirty="0">
                          <a:effectLst/>
                        </a:rPr>
                        <a:t>Buprenorphine was discontinued</a:t>
                      </a:r>
                      <a:endParaRPr lang="en-US" sz="16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19%</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1508760505"/>
                  </a:ext>
                </a:extLst>
              </a:tr>
              <a:tr h="304007">
                <a:tc>
                  <a:txBody>
                    <a:bodyPr/>
                    <a:lstStyle/>
                    <a:p>
                      <a:pPr marL="0" marR="0">
                        <a:spcBef>
                          <a:spcPts val="0"/>
                        </a:spcBef>
                        <a:spcAft>
                          <a:spcPts val="0"/>
                        </a:spcAft>
                      </a:pPr>
                      <a:r>
                        <a:rPr lang="en-US" sz="1500" b="0">
                          <a:effectLst/>
                        </a:rPr>
                        <a:t>Drug test frequency was increased</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dirty="0">
                          <a:effectLst/>
                        </a:rPr>
                        <a:t>16%</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12</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978551582"/>
                  </a:ext>
                </a:extLst>
              </a:tr>
              <a:tr h="551454">
                <a:tc>
                  <a:txBody>
                    <a:bodyPr/>
                    <a:lstStyle/>
                    <a:p>
                      <a:pPr marL="0" marR="0">
                        <a:spcBef>
                          <a:spcPts val="0"/>
                        </a:spcBef>
                        <a:spcAft>
                          <a:spcPts val="0"/>
                        </a:spcAft>
                      </a:pPr>
                      <a:r>
                        <a:rPr lang="en-US" sz="1500" b="0">
                          <a:effectLst/>
                        </a:rPr>
                        <a:t>Patient was informed buprenorphine may be discontinued for continued buprenorphine-negative test results</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44%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dirty="0">
                          <a:effectLst/>
                        </a:rPr>
                        <a:t>32</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576465015"/>
                  </a:ext>
                </a:extLst>
              </a:tr>
              <a:tr h="304007">
                <a:tc>
                  <a:txBody>
                    <a:bodyPr/>
                    <a:lstStyle/>
                    <a:p>
                      <a:pPr marL="0" marR="0">
                        <a:spcBef>
                          <a:spcPts val="0"/>
                        </a:spcBef>
                        <a:spcAft>
                          <a:spcPts val="0"/>
                        </a:spcAft>
                      </a:pPr>
                      <a:r>
                        <a:rPr lang="en-US" sz="1500" b="0">
                          <a:effectLst/>
                        </a:rPr>
                        <a:t>Referral was made*</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3</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491037776"/>
                  </a:ext>
                </a:extLst>
              </a:tr>
              <a:tr h="304007">
                <a:tc>
                  <a:txBody>
                    <a:bodyPr/>
                    <a:lstStyle/>
                    <a:p>
                      <a:pPr marL="0" marR="0">
                        <a:spcBef>
                          <a:spcPts val="0"/>
                        </a:spcBef>
                        <a:spcAft>
                          <a:spcPts val="0"/>
                        </a:spcAft>
                      </a:pPr>
                      <a:r>
                        <a:rPr lang="en-US" sz="1500" b="0">
                          <a:effectLst/>
                        </a:rPr>
                        <a:t>Other modification of treatment plan**</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14%</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10</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691901391"/>
                  </a:ext>
                </a:extLst>
              </a:tr>
              <a:tr h="304007">
                <a:tc>
                  <a:txBody>
                    <a:bodyPr/>
                    <a:lstStyle/>
                    <a:p>
                      <a:pPr marL="0" marR="0">
                        <a:spcBef>
                          <a:spcPts val="0"/>
                        </a:spcBef>
                        <a:spcAft>
                          <a:spcPts val="0"/>
                        </a:spcAft>
                      </a:pPr>
                      <a:r>
                        <a:rPr lang="en-US" sz="1500" b="0">
                          <a:effectLst/>
                        </a:rPr>
                        <a:t>Plan did not change</a:t>
                      </a:r>
                      <a:endParaRPr lang="en-US" sz="16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a:effectLst/>
                        </a:rPr>
                        <a:t>15%</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1500" dirty="0">
                          <a:effectLst/>
                        </a:rPr>
                        <a:t>11</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831739726"/>
                  </a:ext>
                </a:extLst>
              </a:tr>
              <a:tr h="1046349">
                <a:tc gridSpan="3">
                  <a:txBody>
                    <a:bodyPr/>
                    <a:lstStyle/>
                    <a:p>
                      <a:pPr marL="0" marR="0">
                        <a:spcBef>
                          <a:spcPts val="0"/>
                        </a:spcBef>
                        <a:spcAft>
                          <a:spcPts val="0"/>
                        </a:spcAft>
                      </a:pPr>
                      <a:endParaRPr lang="en-US" sz="1500" b="0" dirty="0">
                        <a:effectLst/>
                      </a:endParaRPr>
                    </a:p>
                    <a:p>
                      <a:pPr marL="0" marR="0">
                        <a:spcBef>
                          <a:spcPts val="0"/>
                        </a:spcBef>
                        <a:spcAft>
                          <a:spcPts val="0"/>
                        </a:spcAft>
                      </a:pPr>
                      <a:r>
                        <a:rPr lang="en-US" sz="1500" b="0" dirty="0">
                          <a:effectLst/>
                        </a:rPr>
                        <a:t>*Referral specifications: “methadone program,” “inpatient residential treatment”</a:t>
                      </a:r>
                      <a:endParaRPr lang="en-US" sz="1600" b="0" dirty="0">
                        <a:effectLst/>
                      </a:endParaRPr>
                    </a:p>
                    <a:p>
                      <a:pPr marL="0" marR="0">
                        <a:spcBef>
                          <a:spcPts val="0"/>
                        </a:spcBef>
                        <a:spcAft>
                          <a:spcPts val="0"/>
                        </a:spcAft>
                      </a:pPr>
                      <a:r>
                        <a:rPr lang="en-US" sz="1500" b="0" dirty="0">
                          <a:effectLst/>
                        </a:rPr>
                        <a:t>**Treatment plan modification: “referral for GC/MS confirmatory testing at lab center,” “switched to </a:t>
                      </a:r>
                      <a:r>
                        <a:rPr lang="en-US" sz="1500" b="0" dirty="0" err="1">
                          <a:effectLst/>
                        </a:rPr>
                        <a:t>sublocade</a:t>
                      </a:r>
                      <a:r>
                        <a:rPr lang="en-US" sz="1500" b="0" dirty="0">
                          <a:effectLst/>
                        </a:rPr>
                        <a:t>,” “psych issues discussed,” “patient self-discontinued </a:t>
                      </a:r>
                      <a:r>
                        <a:rPr lang="en-US" sz="1500" b="0" dirty="0" err="1">
                          <a:effectLst/>
                        </a:rPr>
                        <a:t>bupe</a:t>
                      </a:r>
                      <a:r>
                        <a:rPr lang="en-US" sz="1500" b="0" dirty="0">
                          <a:effectLst/>
                        </a:rPr>
                        <a:t> and did not wish to resume,” “referral to methadone”</a:t>
                      </a:r>
                      <a:endParaRPr lang="en-US" sz="16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2092615"/>
                  </a:ext>
                </a:extLst>
              </a:tr>
            </a:tbl>
          </a:graphicData>
        </a:graphic>
      </p:graphicFrame>
    </p:spTree>
    <p:extLst>
      <p:ext uri="{BB962C8B-B14F-4D97-AF65-F5344CB8AC3E}">
        <p14:creationId xmlns:p14="http://schemas.microsoft.com/office/powerpoint/2010/main" val="856052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86FE-69A8-2439-6C93-A5263686F10F}"/>
              </a:ext>
            </a:extLst>
          </p:cNvPr>
          <p:cNvSpPr>
            <a:spLocks noGrp="1"/>
          </p:cNvSpPr>
          <p:nvPr>
            <p:ph type="title"/>
          </p:nvPr>
        </p:nvSpPr>
        <p:spPr/>
        <p:txBody>
          <a:bodyPr/>
          <a:lstStyle/>
          <a:p>
            <a:r>
              <a:rPr lang="en-US" dirty="0"/>
              <a:t>Clinician knowledge of patient risk factors  </a:t>
            </a:r>
          </a:p>
        </p:txBody>
      </p:sp>
      <p:sp>
        <p:nvSpPr>
          <p:cNvPr id="3" name="Text Placeholder 2">
            <a:extLst>
              <a:ext uri="{FF2B5EF4-FFF2-40B4-BE49-F238E27FC236}">
                <a16:creationId xmlns:a16="http://schemas.microsoft.com/office/drawing/2014/main" id="{1AC21B17-6F71-0796-7F1D-3C50E10C3AB9}"/>
              </a:ext>
            </a:extLst>
          </p:cNvPr>
          <p:cNvSpPr>
            <a:spLocks noGrp="1"/>
          </p:cNvSpPr>
          <p:nvPr>
            <p:ph type="body" idx="1"/>
          </p:nvPr>
        </p:nvSpPr>
        <p:spPr/>
        <p:txBody>
          <a:bodyPr/>
          <a:lstStyle/>
          <a:p>
            <a:pPr>
              <a:lnSpc>
                <a:spcPct val="90000"/>
              </a:lnSpc>
            </a:pPr>
            <a:r>
              <a:rPr lang="en-US" sz="3200" b="1" dirty="0">
                <a:solidFill>
                  <a:schemeClr val="accent1"/>
                </a:solidFill>
              </a:rPr>
              <a:t>67% </a:t>
            </a:r>
            <a:r>
              <a:rPr lang="en-US" sz="3200" dirty="0">
                <a:solidFill>
                  <a:srgbClr val="404040"/>
                </a:solidFill>
              </a:rPr>
              <a:t>recently worked with patients under parole/probation/community supervision</a:t>
            </a:r>
          </a:p>
          <a:p>
            <a:pPr>
              <a:lnSpc>
                <a:spcPct val="90000"/>
              </a:lnSpc>
            </a:pPr>
            <a:r>
              <a:rPr lang="en-US" sz="3200" b="1" dirty="0">
                <a:solidFill>
                  <a:schemeClr val="accent1"/>
                </a:solidFill>
              </a:rPr>
              <a:t>61% </a:t>
            </a:r>
            <a:r>
              <a:rPr lang="en-US" sz="3200" dirty="0">
                <a:solidFill>
                  <a:srgbClr val="404040"/>
                </a:solidFill>
              </a:rPr>
              <a:t>recently worked with patients who were arrested/incarcerated during treatment</a:t>
            </a:r>
          </a:p>
          <a:p>
            <a:pPr>
              <a:lnSpc>
                <a:spcPct val="90000"/>
              </a:lnSpc>
            </a:pPr>
            <a:r>
              <a:rPr lang="en-US" sz="3200" b="1" dirty="0">
                <a:solidFill>
                  <a:schemeClr val="accent1"/>
                </a:solidFill>
              </a:rPr>
              <a:t>57% </a:t>
            </a:r>
            <a:r>
              <a:rPr lang="en-US" sz="3200" dirty="0">
                <a:solidFill>
                  <a:srgbClr val="404040"/>
                </a:solidFill>
              </a:rPr>
              <a:t>recently worked with patients who had open family-legal system case</a:t>
            </a:r>
          </a:p>
          <a:p>
            <a:pPr>
              <a:lnSpc>
                <a:spcPct val="90000"/>
              </a:lnSpc>
            </a:pPr>
            <a:r>
              <a:rPr lang="en-US" sz="3200" b="1" dirty="0">
                <a:solidFill>
                  <a:schemeClr val="accent1"/>
                </a:solidFill>
              </a:rPr>
              <a:t>49% </a:t>
            </a:r>
            <a:r>
              <a:rPr lang="en-US" sz="3200" dirty="0">
                <a:solidFill>
                  <a:srgbClr val="404040"/>
                </a:solidFill>
              </a:rPr>
              <a:t>recently worked with patients who were pregnant</a:t>
            </a:r>
          </a:p>
        </p:txBody>
      </p:sp>
    </p:spTree>
    <p:extLst>
      <p:ext uri="{BB962C8B-B14F-4D97-AF65-F5344CB8AC3E}">
        <p14:creationId xmlns:p14="http://schemas.microsoft.com/office/powerpoint/2010/main" val="291421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86FE-69A8-2439-6C93-A5263686F10F}"/>
              </a:ext>
            </a:extLst>
          </p:cNvPr>
          <p:cNvSpPr>
            <a:spLocks noGrp="1"/>
          </p:cNvSpPr>
          <p:nvPr>
            <p:ph type="title"/>
          </p:nvPr>
        </p:nvSpPr>
        <p:spPr/>
        <p:txBody>
          <a:bodyPr/>
          <a:lstStyle/>
          <a:p>
            <a:r>
              <a:rPr lang="en-US" dirty="0"/>
              <a:t>Clinical Practices and Protocols</a:t>
            </a:r>
          </a:p>
        </p:txBody>
      </p:sp>
      <p:sp>
        <p:nvSpPr>
          <p:cNvPr id="3" name="Text Placeholder 2">
            <a:extLst>
              <a:ext uri="{FF2B5EF4-FFF2-40B4-BE49-F238E27FC236}">
                <a16:creationId xmlns:a16="http://schemas.microsoft.com/office/drawing/2014/main" id="{1AC21B17-6F71-0796-7F1D-3C50E10C3AB9}"/>
              </a:ext>
            </a:extLst>
          </p:cNvPr>
          <p:cNvSpPr>
            <a:spLocks noGrp="1"/>
          </p:cNvSpPr>
          <p:nvPr>
            <p:ph type="body" idx="1"/>
          </p:nvPr>
        </p:nvSpPr>
        <p:spPr/>
        <p:txBody>
          <a:bodyPr/>
          <a:lstStyle/>
          <a:p>
            <a:r>
              <a:rPr lang="en-US" dirty="0"/>
              <a:t>61% reported that they were expected but not required to perform drug testing with buprenorphine patients</a:t>
            </a:r>
          </a:p>
          <a:p>
            <a:pPr>
              <a:lnSpc>
                <a:spcPct val="90000"/>
              </a:lnSpc>
            </a:pPr>
            <a:r>
              <a:rPr lang="en-US" sz="2800" dirty="0">
                <a:solidFill>
                  <a:srgbClr val="404040"/>
                </a:solidFill>
              </a:rPr>
              <a:t>57% had clinical protocol re: when to perform drug testing; 45% had clinical protocol re: consent to UDT from patients. </a:t>
            </a:r>
          </a:p>
          <a:p>
            <a:pPr>
              <a:lnSpc>
                <a:spcPct val="90000"/>
              </a:lnSpc>
            </a:pPr>
            <a:r>
              <a:rPr lang="en-US" sz="2800" dirty="0">
                <a:solidFill>
                  <a:srgbClr val="404040"/>
                </a:solidFill>
              </a:rPr>
              <a:t>48% had treatment agreements for buprenorphine patients; 74% of these included drug testing.</a:t>
            </a:r>
          </a:p>
          <a:p>
            <a:endParaRPr lang="en-US" dirty="0"/>
          </a:p>
          <a:p>
            <a:r>
              <a:rPr lang="en-US" dirty="0"/>
              <a:t>24% received guidance about releasing drug test results to non-medical agencies when requested (e.g. parole, school, child protective services, etc.).</a:t>
            </a:r>
          </a:p>
        </p:txBody>
      </p:sp>
    </p:spTree>
    <p:extLst>
      <p:ext uri="{BB962C8B-B14F-4D97-AF65-F5344CB8AC3E}">
        <p14:creationId xmlns:p14="http://schemas.microsoft.com/office/powerpoint/2010/main" val="2584689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D1A1-EA97-0FBE-75D3-59820F2C3861}"/>
              </a:ext>
            </a:extLst>
          </p:cNvPr>
          <p:cNvSpPr>
            <a:spLocks noGrp="1"/>
          </p:cNvSpPr>
          <p:nvPr>
            <p:ph type="title"/>
          </p:nvPr>
        </p:nvSpPr>
        <p:spPr/>
        <p:txBody>
          <a:bodyPr/>
          <a:lstStyle/>
          <a:p>
            <a:r>
              <a:rPr lang="en-US" dirty="0"/>
              <a:t>Clinical Practices and Protocols</a:t>
            </a:r>
          </a:p>
        </p:txBody>
      </p:sp>
      <p:graphicFrame>
        <p:nvGraphicFramePr>
          <p:cNvPr id="8" name="Diagram 7">
            <a:extLst>
              <a:ext uri="{FF2B5EF4-FFF2-40B4-BE49-F238E27FC236}">
                <a16:creationId xmlns:a16="http://schemas.microsoft.com/office/drawing/2014/main" id="{5E863875-0AA3-1931-DAEC-A97EA490910C}"/>
              </a:ext>
            </a:extLst>
          </p:cNvPr>
          <p:cNvGraphicFramePr/>
          <p:nvPr>
            <p:extLst>
              <p:ext uri="{D42A27DB-BD31-4B8C-83A1-F6EECF244321}">
                <p14:modId xmlns:p14="http://schemas.microsoft.com/office/powerpoint/2010/main" val="2529492483"/>
              </p:ext>
            </p:extLst>
          </p:nvPr>
        </p:nvGraphicFramePr>
        <p:xfrm>
          <a:off x="1296365" y="1417641"/>
          <a:ext cx="10556111" cy="4578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361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AEF8-68D8-B806-2B53-4F368F8E8DF1}"/>
              </a:ext>
            </a:extLst>
          </p:cNvPr>
          <p:cNvSpPr>
            <a:spLocks noGrp="1"/>
          </p:cNvSpPr>
          <p:nvPr>
            <p:ph type="title"/>
          </p:nvPr>
        </p:nvSpPr>
        <p:spPr>
          <a:xfrm>
            <a:off x="2979679" y="291616"/>
            <a:ext cx="7019719" cy="565439"/>
          </a:xfrm>
        </p:spPr>
        <p:txBody>
          <a:bodyPr>
            <a:normAutofit fontScale="90000"/>
          </a:bodyPr>
          <a:lstStyle/>
          <a:p>
            <a:r>
              <a:rPr lang="en-US" dirty="0"/>
              <a:t>Free-text response framework</a:t>
            </a:r>
          </a:p>
        </p:txBody>
      </p:sp>
      <p:graphicFrame>
        <p:nvGraphicFramePr>
          <p:cNvPr id="4" name="Content Placeholder 3">
            <a:extLst>
              <a:ext uri="{FF2B5EF4-FFF2-40B4-BE49-F238E27FC236}">
                <a16:creationId xmlns:a16="http://schemas.microsoft.com/office/drawing/2014/main" id="{E2E26BCB-DE17-34DE-FE8F-6B14C6B828DB}"/>
              </a:ext>
            </a:extLst>
          </p:cNvPr>
          <p:cNvGraphicFramePr>
            <a:graphicFrameLocks noGrp="1"/>
          </p:cNvGraphicFramePr>
          <p:nvPr>
            <p:ph idx="1"/>
            <p:extLst>
              <p:ext uri="{D42A27DB-BD31-4B8C-83A1-F6EECF244321}">
                <p14:modId xmlns:p14="http://schemas.microsoft.com/office/powerpoint/2010/main" val="2968639142"/>
              </p:ext>
            </p:extLst>
          </p:nvPr>
        </p:nvGraphicFramePr>
        <p:xfrm>
          <a:off x="1111171" y="1030147"/>
          <a:ext cx="10765680" cy="5657854"/>
        </p:xfrm>
        <a:graphic>
          <a:graphicData uri="http://schemas.openxmlformats.org/drawingml/2006/table">
            <a:tbl>
              <a:tblPr firstRow="1" firstCol="1" bandRow="1"/>
              <a:tblGrid>
                <a:gridCol w="2860785">
                  <a:extLst>
                    <a:ext uri="{9D8B030D-6E8A-4147-A177-3AD203B41FA5}">
                      <a16:colId xmlns:a16="http://schemas.microsoft.com/office/drawing/2014/main" val="1309825477"/>
                    </a:ext>
                  </a:extLst>
                </a:gridCol>
                <a:gridCol w="2570338">
                  <a:extLst>
                    <a:ext uri="{9D8B030D-6E8A-4147-A177-3AD203B41FA5}">
                      <a16:colId xmlns:a16="http://schemas.microsoft.com/office/drawing/2014/main" val="516992271"/>
                    </a:ext>
                  </a:extLst>
                </a:gridCol>
                <a:gridCol w="2126698">
                  <a:extLst>
                    <a:ext uri="{9D8B030D-6E8A-4147-A177-3AD203B41FA5}">
                      <a16:colId xmlns:a16="http://schemas.microsoft.com/office/drawing/2014/main" val="1201988242"/>
                    </a:ext>
                  </a:extLst>
                </a:gridCol>
                <a:gridCol w="3207859">
                  <a:extLst>
                    <a:ext uri="{9D8B030D-6E8A-4147-A177-3AD203B41FA5}">
                      <a16:colId xmlns:a16="http://schemas.microsoft.com/office/drawing/2014/main" val="1469626728"/>
                    </a:ext>
                  </a:extLst>
                </a:gridCol>
              </a:tblGrid>
              <a:tr h="355239">
                <a:tc rowSpan="2">
                  <a:txBody>
                    <a:bodyPr/>
                    <a:lstStyle/>
                    <a:p>
                      <a:pPr marL="0" marR="0" algn="ctr" fontAlgn="t">
                        <a:lnSpc>
                          <a:spcPct val="107000"/>
                        </a:lnSpc>
                        <a:spcBef>
                          <a:spcPts val="0"/>
                        </a:spcBef>
                        <a:spcAft>
                          <a:spcPts val="0"/>
                        </a:spcAft>
                      </a:pPr>
                      <a:r>
                        <a:rPr lang="en-US" sz="2000" b="1" i="0" u="none" strike="noStrike" dirty="0">
                          <a:effectLst/>
                          <a:latin typeface="Calibri" panose="020F0502020204030204" pitchFamily="34" charset="0"/>
                          <a:ea typeface="Calibri" panose="020F0502020204030204" pitchFamily="34" charset="0"/>
                          <a:cs typeface="Times New Roman" panose="02020603050405020304" pitchFamily="18" charset="0"/>
                        </a:rPr>
                        <a:t>Levels of “Care”</a:t>
                      </a:r>
                      <a:endParaRPr lang="en-US" sz="2000" b="0" i="0" u="none" strike="noStrike" dirty="0">
                        <a:effectLst/>
                        <a:latin typeface="Arial" panose="020B0604020202020204" pitchFamily="34" charset="0"/>
                      </a:endParaRPr>
                    </a:p>
                  </a:txBody>
                  <a:tcPr marL="62779" marR="62779" marT="31390" marB="31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fontAlgn="t">
                        <a:lnSpc>
                          <a:spcPct val="107000"/>
                        </a:lnSpc>
                        <a:spcBef>
                          <a:spcPts val="0"/>
                        </a:spcBef>
                        <a:spcAft>
                          <a:spcPts val="0"/>
                        </a:spcAft>
                      </a:pPr>
                      <a:r>
                        <a:rPr lang="en-US" sz="2400" b="1" i="0" u="none" strike="noStrike" dirty="0">
                          <a:effectLst/>
                          <a:latin typeface="Calibri" panose="020F0502020204030204" pitchFamily="34" charset="0"/>
                          <a:ea typeface="Calibri" panose="020F0502020204030204" pitchFamily="34" charset="0"/>
                          <a:cs typeface="Times New Roman" panose="02020603050405020304" pitchFamily="18" charset="0"/>
                        </a:rPr>
                        <a:t>Valence of Clinician Attitude Toward UDT</a:t>
                      </a:r>
                      <a:endParaRPr lang="en-US" sz="2400" b="0" i="0" u="none" strike="noStrike" dirty="0">
                        <a:effectLst/>
                        <a:latin typeface="Arial" panose="020B0604020202020204" pitchFamily="34" charset="0"/>
                      </a:endParaRPr>
                    </a:p>
                  </a:txBody>
                  <a:tcPr marL="62779" marR="62779" marT="31390" marB="31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130833"/>
                  </a:ext>
                </a:extLst>
              </a:tr>
              <a:tr h="352016">
                <a:tc vMerge="1">
                  <a:txBody>
                    <a:bodyPr/>
                    <a:lstStyle/>
                    <a:p>
                      <a:endParaRPr lang="en-US"/>
                    </a:p>
                  </a:txBody>
                  <a:tcPr/>
                </a:tc>
                <a:tc>
                  <a:txBody>
                    <a:bodyPr/>
                    <a:lstStyle/>
                    <a:p>
                      <a:pPr marL="0" marR="0" algn="ctr" fontAlgn="t">
                        <a:lnSpc>
                          <a:spcPct val="107000"/>
                        </a:lnSpc>
                        <a:spcBef>
                          <a:spcPts val="0"/>
                        </a:spcBef>
                        <a:spcAft>
                          <a:spcPts val="0"/>
                        </a:spcAft>
                      </a:pPr>
                      <a:r>
                        <a:rPr lang="en-US" sz="2400" b="1" i="1" u="none" strike="noStrike"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Positive Domain</a:t>
                      </a:r>
                      <a:endParaRPr lang="en-US" sz="2400" b="1"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400" b="1" i="1" u="none" strike="noStrike"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Neutral Domain</a:t>
                      </a:r>
                      <a:endParaRPr lang="en-US" sz="2400" b="1" i="0" u="none" strike="noStrike" dirty="0">
                        <a:solidFill>
                          <a:schemeClr val="accent1"/>
                        </a:solidFill>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400" b="1" i="1" u="none" strike="noStrike"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Negative Domain</a:t>
                      </a:r>
                      <a:endParaRPr lang="en-US" sz="2400" b="1" i="0" u="none" strike="noStrike" dirty="0">
                        <a:solidFill>
                          <a:schemeClr val="accent3">
                            <a:lumMod val="75000"/>
                          </a:schemeClr>
                        </a:solidFill>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796717"/>
                  </a:ext>
                </a:extLst>
              </a:tr>
              <a:tr h="444294">
                <a:tc>
                  <a:txBody>
                    <a:bodyPr/>
                    <a:lstStyle/>
                    <a:p>
                      <a:pPr marL="0" marR="0" algn="ctr" fontAlgn="t">
                        <a:lnSpc>
                          <a:spcPct val="107000"/>
                        </a:lnSpc>
                        <a:spcBef>
                          <a:spcPts val="0"/>
                        </a:spcBef>
                        <a:spcAft>
                          <a:spcPts val="0"/>
                        </a:spcAft>
                      </a:pPr>
                      <a:r>
                        <a:rPr lang="en-US" sz="2000" b="0" i="0" u="none" strike="noStrike">
                          <a:effectLst/>
                          <a:latin typeface="Calibri" panose="020F0502020204030204" pitchFamily="34" charset="0"/>
                          <a:ea typeface="Calibri" panose="020F0502020204030204" pitchFamily="34" charset="0"/>
                          <a:cs typeface="Times New Roman" panose="02020603050405020304" pitchFamily="18" charset="0"/>
                        </a:rPr>
                        <a:t>Patient</a:t>
                      </a: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38998022"/>
                  </a:ext>
                </a:extLst>
              </a:tr>
              <a:tr h="444294">
                <a:tc>
                  <a:txBody>
                    <a:bodyPr/>
                    <a:lstStyle/>
                    <a:p>
                      <a:pPr marL="0" marR="0" algn="ctr" fontAlgn="t">
                        <a:lnSpc>
                          <a:spcPct val="107000"/>
                        </a:lnSpc>
                        <a:spcBef>
                          <a:spcPts val="0"/>
                        </a:spcBef>
                        <a:spcAft>
                          <a:spcPts val="0"/>
                        </a:spcAft>
                      </a:pPr>
                      <a:r>
                        <a:rPr lang="en-US" sz="2000" b="0" i="0" u="none" strike="noStrike">
                          <a:effectLst/>
                          <a:latin typeface="Calibri" panose="020F0502020204030204" pitchFamily="34" charset="0"/>
                          <a:ea typeface="Calibri" panose="020F0502020204030204" pitchFamily="34" charset="0"/>
                          <a:cs typeface="Times New Roman" panose="02020603050405020304" pitchFamily="18" charset="0"/>
                        </a:rPr>
                        <a:t>Provider</a:t>
                      </a: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28362958"/>
                  </a:ext>
                </a:extLst>
              </a:tr>
              <a:tr h="674927">
                <a:tc>
                  <a:txBody>
                    <a:bodyPr/>
                    <a:lstStyle/>
                    <a:p>
                      <a:pPr marL="0" marR="0" algn="ctr" fontAlgn="t">
                        <a:lnSpc>
                          <a:spcPct val="107000"/>
                        </a:lnSpc>
                        <a:spcBef>
                          <a:spcPts val="0"/>
                        </a:spcBef>
                        <a:spcAft>
                          <a:spcPts val="0"/>
                        </a:spcAft>
                      </a:pPr>
                      <a:r>
                        <a:rPr lang="en-US" sz="2000" b="0" i="0" u="none" strike="noStrike">
                          <a:effectLst/>
                          <a:latin typeface="Calibri" panose="020F0502020204030204" pitchFamily="34" charset="0"/>
                          <a:ea typeface="Calibri" panose="020F0502020204030204" pitchFamily="34" charset="0"/>
                          <a:cs typeface="Times New Roman" panose="02020603050405020304" pitchFamily="18" charset="0"/>
                        </a:rPr>
                        <a:t>Patient-Provider Relationship</a:t>
                      </a: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45947773"/>
                  </a:ext>
                </a:extLst>
              </a:tr>
              <a:tr h="773242">
                <a:tc>
                  <a:txBody>
                    <a:bodyPr/>
                    <a:lstStyle/>
                    <a:p>
                      <a:pPr marL="0" marR="0" algn="ctr" fontAlgn="t">
                        <a:lnSpc>
                          <a:spcPct val="107000"/>
                        </a:lnSpc>
                        <a:spcBef>
                          <a:spcPts val="0"/>
                        </a:spcBef>
                        <a:spcAft>
                          <a:spcPts val="0"/>
                        </a:spcAft>
                      </a:pPr>
                      <a:r>
                        <a:rPr lang="en-US" sz="2000" b="0" i="0" u="none" strike="noStrike" dirty="0">
                          <a:effectLst/>
                          <a:latin typeface="Calibri" panose="020F0502020204030204" pitchFamily="34" charset="0"/>
                          <a:ea typeface="Calibri" panose="020F0502020204030204" pitchFamily="34" charset="0"/>
                          <a:cs typeface="Times New Roman" panose="02020603050405020304" pitchFamily="18" charset="0"/>
                        </a:rPr>
                        <a:t>Clinical Decision Making</a:t>
                      </a: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21801815"/>
                  </a:ext>
                </a:extLst>
              </a:tr>
              <a:tr h="674927">
                <a:tc>
                  <a:txBody>
                    <a:bodyPr/>
                    <a:lstStyle/>
                    <a:p>
                      <a:pPr marL="0" marR="0" algn="ctr" fontAlgn="t">
                        <a:lnSpc>
                          <a:spcPct val="107000"/>
                        </a:lnSpc>
                        <a:spcBef>
                          <a:spcPts val="0"/>
                        </a:spcBef>
                        <a:spcAft>
                          <a:spcPts val="0"/>
                        </a:spcAft>
                      </a:pPr>
                      <a:r>
                        <a:rPr lang="en-US" sz="2000" b="0" i="0" u="none" strike="noStrike">
                          <a:effectLst/>
                          <a:latin typeface="Calibri" panose="020F0502020204030204" pitchFamily="34" charset="0"/>
                          <a:ea typeface="Calibri" panose="020F0502020204030204" pitchFamily="34" charset="0"/>
                          <a:cs typeface="Times New Roman" panose="02020603050405020304" pitchFamily="18" charset="0"/>
                        </a:rPr>
                        <a:t>Provider-Staff Relationships</a:t>
                      </a: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00231719"/>
                  </a:ext>
                </a:extLst>
              </a:tr>
              <a:tr h="674927">
                <a:tc>
                  <a:txBody>
                    <a:bodyPr/>
                    <a:lstStyle/>
                    <a:p>
                      <a:pPr marL="0" marR="0" algn="ctr" fontAlgn="t">
                        <a:lnSpc>
                          <a:spcPct val="107000"/>
                        </a:lnSpc>
                        <a:spcBef>
                          <a:spcPts val="0"/>
                        </a:spcBef>
                        <a:spcAft>
                          <a:spcPts val="0"/>
                        </a:spcAft>
                      </a:pPr>
                      <a:r>
                        <a:rPr lang="en-US" sz="2000" b="0" i="0" u="none" strike="noStrike">
                          <a:effectLst/>
                          <a:latin typeface="Calibri" panose="020F0502020204030204" pitchFamily="34" charset="0"/>
                          <a:ea typeface="Calibri" panose="020F0502020204030204" pitchFamily="34" charset="0"/>
                          <a:cs typeface="Times New Roman" panose="02020603050405020304" pitchFamily="18" charset="0"/>
                        </a:rPr>
                        <a:t>Clinic/Program/ Medical System</a:t>
                      </a: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737654756"/>
                  </a:ext>
                </a:extLst>
              </a:tr>
              <a:tr h="674927">
                <a:tc>
                  <a:txBody>
                    <a:bodyPr/>
                    <a:lstStyle/>
                    <a:p>
                      <a:pPr marL="0" marR="0" algn="ctr" fontAlgn="t">
                        <a:lnSpc>
                          <a:spcPct val="107000"/>
                        </a:lnSpc>
                        <a:spcBef>
                          <a:spcPts val="0"/>
                        </a:spcBef>
                        <a:spcAft>
                          <a:spcPts val="0"/>
                        </a:spcAft>
                      </a:pPr>
                      <a:r>
                        <a:rPr lang="en-US" sz="2000" b="0" i="0" u="none" strike="noStrike" dirty="0">
                          <a:effectLst/>
                          <a:latin typeface="Calibri" panose="020F0502020204030204" pitchFamily="34" charset="0"/>
                          <a:ea typeface="Calibri" panose="020F0502020204030204" pitchFamily="34" charset="0"/>
                          <a:cs typeface="Times New Roman" panose="02020603050405020304" pitchFamily="18" charset="0"/>
                        </a:rPr>
                        <a:t>Provider Perception of Patient</a:t>
                      </a: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fontAlgn="t">
                        <a:lnSpc>
                          <a:spcPct val="107000"/>
                        </a:lnSpc>
                        <a:spcBef>
                          <a:spcPts val="0"/>
                        </a:spcBef>
                        <a:spcAft>
                          <a:spcPts val="0"/>
                        </a:spcAft>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11447"/>
                  </a:ext>
                </a:extLst>
              </a:tr>
              <a:tr h="444294">
                <a:tc>
                  <a:txBody>
                    <a:bodyPr/>
                    <a:lstStyle/>
                    <a:p>
                      <a:pPr marL="0" marR="0" algn="ctr" fontAlgn="t">
                        <a:lnSpc>
                          <a:spcPct val="107000"/>
                        </a:lnSpc>
                        <a:spcBef>
                          <a:spcPts val="0"/>
                        </a:spcBef>
                        <a:spcAft>
                          <a:spcPts val="0"/>
                        </a:spcAft>
                      </a:pPr>
                      <a:r>
                        <a:rPr lang="en-US" sz="2000" b="0" i="0" u="none" strike="noStrike" dirty="0">
                          <a:effectLst/>
                          <a:latin typeface="Calibri" panose="020F0502020204030204" pitchFamily="34" charset="0"/>
                          <a:ea typeface="Calibri" panose="020F0502020204030204" pitchFamily="34" charset="0"/>
                          <a:cs typeface="Times New Roman" panose="02020603050405020304" pitchFamily="18" charset="0"/>
                        </a:rPr>
                        <a:t>Community</a:t>
                      </a: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l" fontAlgn="t">
                        <a:lnSpc>
                          <a:spcPct val="107000"/>
                        </a:lnSpc>
                        <a:spcBef>
                          <a:spcPts val="0"/>
                        </a:spcBef>
                        <a:spcAft>
                          <a:spcPts val="0"/>
                        </a:spcAft>
                      </a:pPr>
                      <a:endParaRPr lang="en-US" sz="20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47472" marR="0" indent="-347472" algn="l" fontAlgn="t">
                        <a:lnSpc>
                          <a:spcPct val="107000"/>
                        </a:lnSpc>
                        <a:spcBef>
                          <a:spcPts val="0"/>
                        </a:spcBef>
                        <a:spcAft>
                          <a:spcPts val="0"/>
                        </a:spcAft>
                        <a:buClrTx/>
                        <a:buSzPts val="1100"/>
                        <a:buFont typeface="Symbol" panose="05050102010706020507" pitchFamily="18" charset="2"/>
                        <a:buChar char="·"/>
                      </a:pPr>
                      <a:endParaRPr lang="en-US" sz="1100" b="0" i="0" u="none" strike="noStrike" dirty="0">
                        <a:effectLst/>
                        <a:latin typeface="Arial" panose="020B0604020202020204" pitchFamily="34" charset="0"/>
                      </a:endParaRPr>
                    </a:p>
                  </a:txBody>
                  <a:tcPr marL="47085" marR="47085"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30708062"/>
                  </a:ext>
                </a:extLst>
              </a:tr>
            </a:tbl>
          </a:graphicData>
        </a:graphic>
      </p:graphicFrame>
    </p:spTree>
    <p:extLst>
      <p:ext uri="{BB962C8B-B14F-4D97-AF65-F5344CB8AC3E}">
        <p14:creationId xmlns:p14="http://schemas.microsoft.com/office/powerpoint/2010/main" val="1495063666"/>
      </p:ext>
    </p:extLst>
  </p:cSld>
  <p:clrMapOvr>
    <a:masterClrMapping/>
  </p:clrMapOvr>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13F-808D-7EB8-026F-AA45CD5EDF2F}"/>
              </a:ext>
            </a:extLst>
          </p:cNvPr>
          <p:cNvSpPr>
            <a:spLocks noGrp="1"/>
          </p:cNvSpPr>
          <p:nvPr>
            <p:ph type="title"/>
          </p:nvPr>
        </p:nvSpPr>
        <p:spPr/>
        <p:txBody>
          <a:bodyPr/>
          <a:lstStyle/>
          <a:p>
            <a:r>
              <a:rPr lang="en-US" dirty="0"/>
              <a:t>Clinician knowledge of patient risk factors </a:t>
            </a:r>
          </a:p>
        </p:txBody>
      </p:sp>
      <p:graphicFrame>
        <p:nvGraphicFramePr>
          <p:cNvPr id="4" name="Diagram 3">
            <a:extLst>
              <a:ext uri="{FF2B5EF4-FFF2-40B4-BE49-F238E27FC236}">
                <a16:creationId xmlns:a16="http://schemas.microsoft.com/office/drawing/2014/main" id="{26DCEE28-6AA9-3313-75A4-9923922DBCF6}"/>
              </a:ext>
            </a:extLst>
          </p:cNvPr>
          <p:cNvGraphicFramePr/>
          <p:nvPr>
            <p:extLst>
              <p:ext uri="{D42A27DB-BD31-4B8C-83A1-F6EECF244321}">
                <p14:modId xmlns:p14="http://schemas.microsoft.com/office/powerpoint/2010/main" val="2588762655"/>
              </p:ext>
            </p:extLst>
          </p:nvPr>
        </p:nvGraphicFramePr>
        <p:xfrm>
          <a:off x="794742" y="1805652"/>
          <a:ext cx="10935730" cy="412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276863"/>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58BD-3CD6-DF17-B370-D61CA1FCB2B4}"/>
              </a:ext>
            </a:extLst>
          </p:cNvPr>
          <p:cNvSpPr>
            <a:spLocks noGrp="1"/>
          </p:cNvSpPr>
          <p:nvPr>
            <p:ph type="title"/>
          </p:nvPr>
        </p:nvSpPr>
        <p:spPr>
          <a:xfrm>
            <a:off x="1388533" y="292099"/>
            <a:ext cx="10193867" cy="1143001"/>
          </a:xfrm>
        </p:spPr>
        <p:txBody>
          <a:bodyPr/>
          <a:lstStyle/>
          <a:p>
            <a:r>
              <a:rPr lang="en-US" dirty="0"/>
              <a:t>Sample Characteristics (n= 99) </a:t>
            </a:r>
          </a:p>
        </p:txBody>
      </p:sp>
      <p:sp>
        <p:nvSpPr>
          <p:cNvPr id="3" name="Text Placeholder 2">
            <a:extLst>
              <a:ext uri="{FF2B5EF4-FFF2-40B4-BE49-F238E27FC236}">
                <a16:creationId xmlns:a16="http://schemas.microsoft.com/office/drawing/2014/main" id="{2EFB67E1-E51C-B5F8-088D-44BE990BFE82}"/>
              </a:ext>
            </a:extLst>
          </p:cNvPr>
          <p:cNvSpPr>
            <a:spLocks noGrp="1"/>
          </p:cNvSpPr>
          <p:nvPr>
            <p:ph type="body" idx="1"/>
          </p:nvPr>
        </p:nvSpPr>
        <p:spPr/>
        <p:txBody>
          <a:bodyPr/>
          <a:lstStyle/>
          <a:p>
            <a:r>
              <a:rPr lang="en-US" dirty="0"/>
              <a:t>Mean age 49 years</a:t>
            </a:r>
          </a:p>
          <a:p>
            <a:r>
              <a:rPr lang="en-US" dirty="0"/>
              <a:t>52% cisgender women, 37% cisgender men, 2% non-binary people, 1% transgender man</a:t>
            </a:r>
          </a:p>
          <a:p>
            <a:r>
              <a:rPr lang="en-US" dirty="0"/>
              <a:t>71% white, 4% Black or African American, 9% Hispanic/Latinx, 12% Asian</a:t>
            </a:r>
          </a:p>
          <a:p>
            <a:r>
              <a:rPr lang="en-US" dirty="0"/>
              <a:t>70% physicians (MD, MO)</a:t>
            </a:r>
          </a:p>
          <a:p>
            <a:endParaRPr lang="en-US" dirty="0"/>
          </a:p>
        </p:txBody>
      </p:sp>
    </p:spTree>
    <p:extLst>
      <p:ext uri="{BB962C8B-B14F-4D97-AF65-F5344CB8AC3E}">
        <p14:creationId xmlns:p14="http://schemas.microsoft.com/office/powerpoint/2010/main" val="192148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02404B-791F-4226-3A50-800E0ED9E77E}"/>
              </a:ext>
            </a:extLst>
          </p:cNvPr>
          <p:cNvGraphicFramePr>
            <a:graphicFrameLocks noGrp="1"/>
          </p:cNvGraphicFramePr>
          <p:nvPr>
            <p:extLst>
              <p:ext uri="{D42A27DB-BD31-4B8C-83A1-F6EECF244321}">
                <p14:modId xmlns:p14="http://schemas.microsoft.com/office/powerpoint/2010/main" val="4111804248"/>
              </p:ext>
            </p:extLst>
          </p:nvPr>
        </p:nvGraphicFramePr>
        <p:xfrm>
          <a:off x="872273" y="195559"/>
          <a:ext cx="11126439" cy="5801360"/>
        </p:xfrm>
        <a:graphic>
          <a:graphicData uri="http://schemas.openxmlformats.org/drawingml/2006/table">
            <a:tbl>
              <a:tblPr firstRow="1" bandRow="1">
                <a:tableStyleId>{5C22544A-7EE6-4342-B048-85BDC9FD1C3A}</a:tableStyleId>
              </a:tblPr>
              <a:tblGrid>
                <a:gridCol w="6703087">
                  <a:extLst>
                    <a:ext uri="{9D8B030D-6E8A-4147-A177-3AD203B41FA5}">
                      <a16:colId xmlns:a16="http://schemas.microsoft.com/office/drawing/2014/main" val="482241846"/>
                    </a:ext>
                  </a:extLst>
                </a:gridCol>
                <a:gridCol w="2674585">
                  <a:extLst>
                    <a:ext uri="{9D8B030D-6E8A-4147-A177-3AD203B41FA5}">
                      <a16:colId xmlns:a16="http://schemas.microsoft.com/office/drawing/2014/main" val="252324288"/>
                    </a:ext>
                  </a:extLst>
                </a:gridCol>
                <a:gridCol w="1748767">
                  <a:extLst>
                    <a:ext uri="{9D8B030D-6E8A-4147-A177-3AD203B41FA5}">
                      <a16:colId xmlns:a16="http://schemas.microsoft.com/office/drawing/2014/main" val="18801992"/>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cap="none" spc="30" dirty="0">
                          <a:solidFill>
                            <a:schemeClr val="bg1"/>
                          </a:solidFill>
                          <a:effectLst/>
                        </a:rPr>
                        <a:t>Table 2: Provider response when urine drug screen is </a:t>
                      </a:r>
                      <a:r>
                        <a:rPr lang="en-US" sz="1800" b="1" u="sng" cap="none" spc="30" dirty="0">
                          <a:solidFill>
                            <a:schemeClr val="bg1"/>
                          </a:solidFill>
                          <a:effectLst/>
                        </a:rPr>
                        <a:t>positive for non-prescribed opioids</a:t>
                      </a:r>
                      <a:endParaRPr lang="en-US" sz="1800" b="1" cap="none" spc="3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51035557"/>
                  </a:ext>
                </a:extLst>
              </a:tr>
              <a:tr h="370840">
                <a:tc>
                  <a:txBody>
                    <a:bodyPr/>
                    <a:lstStyle/>
                    <a:p>
                      <a:pPr marL="0" marR="0" algn="l">
                        <a:spcBef>
                          <a:spcPts val="0"/>
                        </a:spcBef>
                        <a:spcAft>
                          <a:spcPts val="0"/>
                        </a:spcAft>
                      </a:pPr>
                      <a:r>
                        <a:rPr lang="en-US" sz="2000" b="1" cap="none" spc="0" dirty="0">
                          <a:solidFill>
                            <a:schemeClr val="tx1"/>
                          </a:solidFill>
                          <a:effectLst/>
                        </a:rPr>
                        <a:t>Provider/Team Response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 of Respondents</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Count</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959379883"/>
                  </a:ext>
                </a:extLst>
              </a:tr>
              <a:tr h="370840">
                <a:tc>
                  <a:txBody>
                    <a:bodyPr/>
                    <a:lstStyle/>
                    <a:p>
                      <a:pPr marL="0" marR="0" algn="l">
                        <a:spcBef>
                          <a:spcPts val="0"/>
                        </a:spcBef>
                        <a:spcAft>
                          <a:spcPts val="0"/>
                        </a:spcAft>
                      </a:pPr>
                      <a:r>
                        <a:rPr lang="en-US" sz="2000" b="0" cap="none" spc="0" dirty="0">
                          <a:solidFill>
                            <a:schemeClr val="tx1"/>
                          </a:solidFill>
                          <a:effectLst/>
                        </a:rPr>
                        <a:t>Patient was asked about the test result</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75%</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55</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3889069472"/>
                  </a:ext>
                </a:extLst>
              </a:tr>
              <a:tr h="370840">
                <a:tc>
                  <a:txBody>
                    <a:bodyPr/>
                    <a:lstStyle/>
                    <a:p>
                      <a:pPr marL="0" marR="0" algn="l">
                        <a:spcBef>
                          <a:spcPts val="0"/>
                        </a:spcBef>
                        <a:spcAft>
                          <a:spcPts val="0"/>
                        </a:spcAft>
                      </a:pPr>
                      <a:r>
                        <a:rPr lang="en-US" sz="2000" b="0" cap="none" spc="0" dirty="0">
                          <a:solidFill>
                            <a:schemeClr val="tx1"/>
                          </a:solidFill>
                          <a:effectLst/>
                        </a:rPr>
                        <a:t> Patient’s goals for treatment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77%</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56</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1940116848"/>
                  </a:ext>
                </a:extLst>
              </a:tr>
              <a:tr h="370840">
                <a:tc>
                  <a:txBody>
                    <a:bodyPr/>
                    <a:lstStyle/>
                    <a:p>
                      <a:pPr marL="0" marR="0" algn="l">
                        <a:spcBef>
                          <a:spcPts val="0"/>
                        </a:spcBef>
                        <a:spcAft>
                          <a:spcPts val="0"/>
                        </a:spcAft>
                      </a:pPr>
                      <a:r>
                        <a:rPr lang="en-US" sz="2000" b="0" cap="none" spc="0" dirty="0">
                          <a:solidFill>
                            <a:schemeClr val="tx1"/>
                          </a:solidFill>
                          <a:effectLst/>
                        </a:rPr>
                        <a:t>Strategies for safer drug use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62%</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45</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775933030"/>
                  </a:ext>
                </a:extLst>
              </a:tr>
              <a:tr h="370840">
                <a:tc>
                  <a:txBody>
                    <a:bodyPr/>
                    <a:lstStyle/>
                    <a:p>
                      <a:pPr marL="0" marR="0" algn="l">
                        <a:spcBef>
                          <a:spcPts val="0"/>
                        </a:spcBef>
                        <a:spcAft>
                          <a:spcPts val="0"/>
                        </a:spcAft>
                      </a:pPr>
                      <a:r>
                        <a:rPr lang="en-US" sz="2000" b="1" cap="none" spc="0" dirty="0">
                          <a:solidFill>
                            <a:schemeClr val="tx1"/>
                          </a:solidFill>
                          <a:effectLst/>
                        </a:rPr>
                        <a:t> Naloxone was dispensed or prescribed</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59%</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1" cap="none" spc="0" dirty="0">
                          <a:solidFill>
                            <a:schemeClr val="tx1"/>
                          </a:solidFill>
                          <a:effectLst/>
                        </a:rPr>
                        <a:t>43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2614444297"/>
                  </a:ext>
                </a:extLst>
              </a:tr>
              <a:tr h="370840">
                <a:tc>
                  <a:txBody>
                    <a:bodyPr/>
                    <a:lstStyle/>
                    <a:p>
                      <a:pPr marL="0" marR="0" algn="l">
                        <a:spcBef>
                          <a:spcPts val="0"/>
                        </a:spcBef>
                        <a:spcAft>
                          <a:spcPts val="0"/>
                        </a:spcAft>
                      </a:pPr>
                      <a:r>
                        <a:rPr lang="en-US" sz="2000" b="0" cap="none" spc="0" dirty="0">
                          <a:solidFill>
                            <a:schemeClr val="tx1"/>
                          </a:solidFill>
                          <a:effectLst/>
                        </a:rPr>
                        <a:t>Visit frequency was increased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52%</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38</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994409300"/>
                  </a:ext>
                </a:extLst>
              </a:tr>
              <a:tr h="370840">
                <a:tc>
                  <a:txBody>
                    <a:bodyPr/>
                    <a:lstStyle/>
                    <a:p>
                      <a:pPr marL="0" marR="0" algn="l">
                        <a:spcBef>
                          <a:spcPts val="0"/>
                        </a:spcBef>
                        <a:spcAft>
                          <a:spcPts val="0"/>
                        </a:spcAft>
                      </a:pPr>
                      <a:r>
                        <a:rPr lang="en-US" sz="2000" b="0" cap="none" spc="0" dirty="0">
                          <a:solidFill>
                            <a:schemeClr val="tx1"/>
                          </a:solidFill>
                          <a:effectLst/>
                        </a:rPr>
                        <a:t> Strategies for preventing drug use were discussed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48%</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35</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919110553"/>
                  </a:ext>
                </a:extLst>
              </a:tr>
              <a:tr h="370840">
                <a:tc>
                  <a:txBody>
                    <a:bodyPr/>
                    <a:lstStyle/>
                    <a:p>
                      <a:pPr marL="0" marR="0" algn="l">
                        <a:spcBef>
                          <a:spcPts val="0"/>
                        </a:spcBef>
                        <a:spcAft>
                          <a:spcPts val="0"/>
                        </a:spcAft>
                      </a:pPr>
                      <a:r>
                        <a:rPr lang="en-US" sz="2000" b="1" cap="none" spc="0" dirty="0">
                          <a:solidFill>
                            <a:schemeClr val="tx1"/>
                          </a:solidFill>
                          <a:effectLst/>
                        </a:rPr>
                        <a:t>Buprenorphine dose was increased</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45%</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33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2527652841"/>
                  </a:ext>
                </a:extLst>
              </a:tr>
              <a:tr h="370840">
                <a:tc>
                  <a:txBody>
                    <a:bodyPr/>
                    <a:lstStyle/>
                    <a:p>
                      <a:pPr marL="0" marR="0" algn="l">
                        <a:spcBef>
                          <a:spcPts val="0"/>
                        </a:spcBef>
                        <a:spcAft>
                          <a:spcPts val="0"/>
                        </a:spcAft>
                      </a:pPr>
                      <a:r>
                        <a:rPr lang="en-US" sz="2000" b="0" cap="none" spc="0" dirty="0">
                          <a:solidFill>
                            <a:schemeClr val="tx1"/>
                          </a:solidFill>
                          <a:effectLst/>
                        </a:rPr>
                        <a:t> Fentanyl test strips were dispensed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36%</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26</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2474336971"/>
                  </a:ext>
                </a:extLst>
              </a:tr>
              <a:tr h="370840">
                <a:tc>
                  <a:txBody>
                    <a:bodyPr/>
                    <a:lstStyle/>
                    <a:p>
                      <a:pPr marL="0" marR="0" algn="l">
                        <a:spcBef>
                          <a:spcPts val="0"/>
                        </a:spcBef>
                        <a:spcAft>
                          <a:spcPts val="0"/>
                        </a:spcAft>
                      </a:pPr>
                      <a:r>
                        <a:rPr lang="en-US" sz="2000" b="0" cap="none" spc="0" dirty="0">
                          <a:solidFill>
                            <a:schemeClr val="tx1"/>
                          </a:solidFill>
                          <a:effectLst/>
                        </a:rPr>
                        <a:t>Drug test frequency was increased</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19%</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14</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836095659"/>
                  </a:ext>
                </a:extLst>
              </a:tr>
              <a:tr h="370840">
                <a:tc>
                  <a:txBody>
                    <a:bodyPr/>
                    <a:lstStyle/>
                    <a:p>
                      <a:pPr marL="0" marR="0" algn="l">
                        <a:spcBef>
                          <a:spcPts val="0"/>
                        </a:spcBef>
                        <a:spcAft>
                          <a:spcPts val="0"/>
                        </a:spcAft>
                      </a:pPr>
                      <a:r>
                        <a:rPr lang="en-US" sz="2000" b="0" cap="none" spc="0" dirty="0">
                          <a:solidFill>
                            <a:schemeClr val="tx1"/>
                          </a:solidFill>
                          <a:effectLst/>
                        </a:rPr>
                        <a:t> Patient was informed buprenorphine may be discontinued for repeat opioid-positive test results</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10%</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7</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2766354262"/>
                  </a:ext>
                </a:extLst>
              </a:tr>
              <a:tr h="370840">
                <a:tc>
                  <a:txBody>
                    <a:bodyPr/>
                    <a:lstStyle/>
                    <a:p>
                      <a:pPr marL="0" marR="0" algn="l">
                        <a:spcBef>
                          <a:spcPts val="0"/>
                        </a:spcBef>
                        <a:spcAft>
                          <a:spcPts val="0"/>
                        </a:spcAft>
                      </a:pPr>
                      <a:r>
                        <a:rPr lang="en-US" sz="2000" b="0" cap="none" spc="0" dirty="0">
                          <a:solidFill>
                            <a:schemeClr val="tx1"/>
                          </a:solidFill>
                          <a:effectLst/>
                        </a:rPr>
                        <a:t>Referral was made*</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dirty="0">
                          <a:solidFill>
                            <a:schemeClr val="tx1"/>
                          </a:solidFill>
                          <a:effectLst/>
                        </a:rPr>
                        <a:t>19%</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0" cap="none" spc="0">
                          <a:solidFill>
                            <a:schemeClr val="tx1"/>
                          </a:solidFill>
                          <a:effectLst/>
                        </a:rPr>
                        <a:t>14</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3204060181"/>
                  </a:ext>
                </a:extLst>
              </a:tr>
              <a:tr h="370840">
                <a:tc>
                  <a:txBody>
                    <a:bodyPr/>
                    <a:lstStyle/>
                    <a:p>
                      <a:pPr marL="0" marR="0" algn="l">
                        <a:spcBef>
                          <a:spcPts val="0"/>
                        </a:spcBef>
                        <a:spcAft>
                          <a:spcPts val="0"/>
                        </a:spcAft>
                      </a:pPr>
                      <a:r>
                        <a:rPr lang="en-US" sz="2000" b="0" cap="none" spc="0" dirty="0">
                          <a:solidFill>
                            <a:schemeClr val="tx1"/>
                          </a:solidFill>
                          <a:effectLst/>
                        </a:rPr>
                        <a:t> Other modification of treatment plan**</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dirty="0">
                          <a:solidFill>
                            <a:schemeClr val="tx1"/>
                          </a:solidFill>
                          <a:effectLst/>
                        </a:rPr>
                        <a:t>14%</a:t>
                      </a:r>
                      <a:endParaRPr lang="en-US" sz="2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tc>
                  <a:txBody>
                    <a:bodyPr/>
                    <a:lstStyle/>
                    <a:p>
                      <a:pPr marL="0" marR="0" algn="l">
                        <a:spcBef>
                          <a:spcPts val="0"/>
                        </a:spcBef>
                        <a:spcAft>
                          <a:spcPts val="0"/>
                        </a:spcAft>
                      </a:pPr>
                      <a:r>
                        <a:rPr lang="en-US" sz="2000" b="0" cap="none" spc="0">
                          <a:solidFill>
                            <a:schemeClr val="tx1"/>
                          </a:solidFill>
                          <a:effectLst/>
                        </a:rPr>
                        <a:t>10</a:t>
                      </a:r>
                      <a:endParaRPr lang="en-US" sz="2000" b="0" cap="none" spc="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7631" marT="0" marB="0"/>
                </a:tc>
                <a:extLst>
                  <a:ext uri="{0D108BD9-81ED-4DB2-BD59-A6C34878D82A}">
                    <a16:rowId xmlns:a16="http://schemas.microsoft.com/office/drawing/2014/main" val="1543802193"/>
                  </a:ext>
                </a:extLst>
              </a:tr>
              <a:tr h="370840">
                <a:tc>
                  <a:txBody>
                    <a:bodyPr/>
                    <a:lstStyle/>
                    <a:p>
                      <a:pPr marL="0" marR="0" algn="l">
                        <a:spcBef>
                          <a:spcPts val="0"/>
                        </a:spcBef>
                        <a:spcAft>
                          <a:spcPts val="0"/>
                        </a:spcAft>
                      </a:pPr>
                      <a:r>
                        <a:rPr lang="en-US" sz="2000" b="1" cap="none" spc="0" dirty="0">
                          <a:solidFill>
                            <a:schemeClr val="tx1"/>
                          </a:solidFill>
                          <a:effectLst/>
                        </a:rPr>
                        <a:t>Plan did not change</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33%</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tc>
                  <a:txBody>
                    <a:bodyPr/>
                    <a:lstStyle/>
                    <a:p>
                      <a:pPr marL="0" marR="0" algn="l">
                        <a:spcBef>
                          <a:spcPts val="0"/>
                        </a:spcBef>
                        <a:spcAft>
                          <a:spcPts val="0"/>
                        </a:spcAft>
                      </a:pPr>
                      <a:r>
                        <a:rPr lang="en-US" sz="2000" b="1" cap="none" spc="0" dirty="0">
                          <a:solidFill>
                            <a:schemeClr val="tx1"/>
                          </a:solidFill>
                          <a:effectLst/>
                        </a:rPr>
                        <a:t>24</a:t>
                      </a:r>
                      <a:endParaRPr lang="en-US" sz="20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47930" marR="57631" marT="0" marB="0"/>
                </a:tc>
                <a:extLst>
                  <a:ext uri="{0D108BD9-81ED-4DB2-BD59-A6C34878D82A}">
                    <a16:rowId xmlns:a16="http://schemas.microsoft.com/office/drawing/2014/main" val="1694300433"/>
                  </a:ext>
                </a:extLst>
              </a:tr>
            </a:tbl>
          </a:graphicData>
        </a:graphic>
      </p:graphicFrame>
    </p:spTree>
    <p:extLst>
      <p:ext uri="{BB962C8B-B14F-4D97-AF65-F5344CB8AC3E}">
        <p14:creationId xmlns:p14="http://schemas.microsoft.com/office/powerpoint/2010/main" val="385755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C95DC8-6DDB-7B48-3CA2-91847C292687}"/>
              </a:ext>
            </a:extLst>
          </p:cNvPr>
          <p:cNvGraphicFramePr>
            <a:graphicFrameLocks noGrp="1"/>
          </p:cNvGraphicFramePr>
          <p:nvPr>
            <p:extLst>
              <p:ext uri="{D42A27DB-BD31-4B8C-83A1-F6EECF244321}">
                <p14:modId xmlns:p14="http://schemas.microsoft.com/office/powerpoint/2010/main" val="854672016"/>
              </p:ext>
            </p:extLst>
          </p:nvPr>
        </p:nvGraphicFramePr>
        <p:xfrm>
          <a:off x="1137425" y="323385"/>
          <a:ext cx="10582506" cy="5600825"/>
        </p:xfrm>
        <a:graphic>
          <a:graphicData uri="http://schemas.openxmlformats.org/drawingml/2006/table">
            <a:tbl>
              <a:tblPr firstRow="1" bandRow="1">
                <a:tableStyleId>{5C22544A-7EE6-4342-B048-85BDC9FD1C3A}</a:tableStyleId>
              </a:tblPr>
              <a:tblGrid>
                <a:gridCol w="6322741">
                  <a:extLst>
                    <a:ext uri="{9D8B030D-6E8A-4147-A177-3AD203B41FA5}">
                      <a16:colId xmlns:a16="http://schemas.microsoft.com/office/drawing/2014/main" val="2179403570"/>
                    </a:ext>
                  </a:extLst>
                </a:gridCol>
                <a:gridCol w="2386361">
                  <a:extLst>
                    <a:ext uri="{9D8B030D-6E8A-4147-A177-3AD203B41FA5}">
                      <a16:colId xmlns:a16="http://schemas.microsoft.com/office/drawing/2014/main" val="2975946484"/>
                    </a:ext>
                  </a:extLst>
                </a:gridCol>
                <a:gridCol w="1873404">
                  <a:extLst>
                    <a:ext uri="{9D8B030D-6E8A-4147-A177-3AD203B41FA5}">
                      <a16:colId xmlns:a16="http://schemas.microsoft.com/office/drawing/2014/main" val="2351463588"/>
                    </a:ext>
                  </a:extLst>
                </a:gridCol>
              </a:tblGrid>
              <a:tr h="317778">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Table 3: Provider response when urine drug screen is </a:t>
                      </a:r>
                      <a:r>
                        <a:rPr lang="en-US" sz="2000" b="1" i="0" u="sng" strike="noStrike" dirty="0">
                          <a:effectLst/>
                          <a:latin typeface="Arial" panose="020B0604020202020204" pitchFamily="34" charset="0"/>
                          <a:ea typeface="Arial" panose="020B0604020202020204" pitchFamily="34" charset="0"/>
                          <a:cs typeface="Times New Roman" panose="02020603050405020304" pitchFamily="18" charset="0"/>
                        </a:rPr>
                        <a:t>positive for cocaine or (meth)amphetamines</a:t>
                      </a:r>
                      <a:endParaRPr lang="en-US" sz="3600" b="1" i="0" u="sng" strike="noStrike" dirty="0">
                        <a:effectLst/>
                        <a:latin typeface="Arial" panose="020B060402020202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23929519"/>
                  </a:ext>
                </a:extLst>
              </a:tr>
              <a:tr h="386630">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Provider/Team Response</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 of Respondents</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a:effectLst/>
                          <a:latin typeface="Arial" panose="020B0604020202020204" pitchFamily="34" charset="0"/>
                          <a:ea typeface="Arial" panose="020B0604020202020204" pitchFamily="34" charset="0"/>
                          <a:cs typeface="Times New Roman" panose="02020603050405020304" pitchFamily="18" charset="0"/>
                        </a:rPr>
                        <a:t>Count</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518572893"/>
                  </a:ext>
                </a:extLst>
              </a:tr>
              <a:tr h="386630">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Patient was asked about the test result</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 75%</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54</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527741514"/>
                  </a:ext>
                </a:extLst>
              </a:tr>
              <a:tr h="386630">
                <a:tc>
                  <a:txBody>
                    <a:bodyPr/>
                    <a:lstStyle/>
                    <a:p>
                      <a:pPr marL="0" marR="0" algn="l" fontAlgn="t">
                        <a:spcBef>
                          <a:spcPts val="0"/>
                        </a:spcBef>
                        <a:spcAft>
                          <a:spcPts val="0"/>
                        </a:spcAft>
                      </a:pPr>
                      <a:r>
                        <a:rPr lang="en-US" sz="2000" b="0" i="0" u="none" strike="noStrike" dirty="0">
                          <a:effectLst/>
                          <a:latin typeface="Arial" panose="020B0604020202020204" pitchFamily="34" charset="0"/>
                          <a:ea typeface="Arial" panose="020B0604020202020204" pitchFamily="34" charset="0"/>
                          <a:cs typeface="Times New Roman" panose="02020603050405020304" pitchFamily="18" charset="0"/>
                        </a:rPr>
                        <a:t>Patient’s goals for treatment were discussed</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 71%</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51</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486901331"/>
                  </a:ext>
                </a:extLst>
              </a:tr>
              <a:tr h="386630">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Strategies for safer drug use were discussed</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61%</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44</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726508465"/>
                  </a:ext>
                </a:extLst>
              </a:tr>
              <a:tr h="386630">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Naloxone was dispensed or prescribed</a:t>
                      </a:r>
                      <a:endParaRPr lang="en-US" sz="2000" b="1"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a:effectLst/>
                          <a:latin typeface="Arial" panose="020B0604020202020204" pitchFamily="34" charset="0"/>
                          <a:ea typeface="Arial" panose="020B0604020202020204" pitchFamily="34" charset="0"/>
                          <a:cs typeface="Times New Roman" panose="02020603050405020304" pitchFamily="18" charset="0"/>
                        </a:rPr>
                        <a:t>35%</a:t>
                      </a:r>
                      <a:endParaRPr lang="en-US" sz="2000" b="1"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25</a:t>
                      </a:r>
                      <a:endParaRPr lang="en-US" sz="2000" b="1" i="0" u="none" strike="noStrike" dirty="0">
                        <a:effectLst/>
                        <a:latin typeface="Arial" panose="020B0604020202020204" pitchFamily="34" charset="0"/>
                      </a:endParaRPr>
                    </a:p>
                  </a:txBody>
                  <a:tcPr marL="78031" marR="78031" marT="10838" marB="0"/>
                </a:tc>
                <a:extLst>
                  <a:ext uri="{0D108BD9-81ED-4DB2-BD59-A6C34878D82A}">
                    <a16:rowId xmlns:a16="http://schemas.microsoft.com/office/drawing/2014/main" val="1255543107"/>
                  </a:ext>
                </a:extLst>
              </a:tr>
              <a:tr h="386630">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Visit frequency was increased</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39%</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28</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816616773"/>
                  </a:ext>
                </a:extLst>
              </a:tr>
              <a:tr h="386630">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Strategies for preventing drug use were discussed</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51%</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37</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652158459"/>
                  </a:ext>
                </a:extLst>
              </a:tr>
              <a:tr h="386630">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Fentanyl test strips were dispensed</a:t>
                      </a:r>
                      <a:endParaRPr lang="en-US" sz="2000" b="1"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29%</a:t>
                      </a:r>
                      <a:endParaRPr lang="en-US" sz="2000" b="1"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1" i="0" u="none" strike="noStrike" dirty="0">
                          <a:effectLst/>
                          <a:latin typeface="Arial" panose="020B0604020202020204" pitchFamily="34" charset="0"/>
                          <a:ea typeface="Arial" panose="020B0604020202020204" pitchFamily="34" charset="0"/>
                          <a:cs typeface="Times New Roman" panose="02020603050405020304" pitchFamily="18" charset="0"/>
                        </a:rPr>
                        <a:t>21</a:t>
                      </a:r>
                      <a:endParaRPr lang="en-US" sz="2000" b="1" i="0" u="none" strike="noStrike" dirty="0">
                        <a:effectLst/>
                        <a:latin typeface="Arial" panose="020B0604020202020204" pitchFamily="34" charset="0"/>
                      </a:endParaRPr>
                    </a:p>
                  </a:txBody>
                  <a:tcPr marL="78031" marR="78031" marT="10838" marB="0"/>
                </a:tc>
                <a:extLst>
                  <a:ext uri="{0D108BD9-81ED-4DB2-BD59-A6C34878D82A}">
                    <a16:rowId xmlns:a16="http://schemas.microsoft.com/office/drawing/2014/main" val="2684037859"/>
                  </a:ext>
                </a:extLst>
              </a:tr>
              <a:tr h="646855">
                <a:tc>
                  <a:txBody>
                    <a:bodyPr/>
                    <a:lstStyle/>
                    <a:p>
                      <a:pPr marL="0" marR="0" algn="l" fontAlgn="t">
                        <a:spcBef>
                          <a:spcPts val="0"/>
                        </a:spcBef>
                        <a:spcAft>
                          <a:spcPts val="0"/>
                        </a:spcAft>
                      </a:pPr>
                      <a:r>
                        <a:rPr lang="en-US" sz="2000" b="0" i="0" u="none" strike="noStrike" dirty="0">
                          <a:effectLst/>
                          <a:latin typeface="Arial" panose="020B0604020202020204" pitchFamily="34" charset="0"/>
                          <a:ea typeface="Arial" panose="020B0604020202020204" pitchFamily="34" charset="0"/>
                          <a:cs typeface="Times New Roman" panose="02020603050405020304" pitchFamily="18" charset="0"/>
                        </a:rPr>
                        <a:t>Patient was informed buprenorphine may be discontinued for repeat stimulant-positive test results</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4%</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3</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2168637553"/>
                  </a:ext>
                </a:extLst>
              </a:tr>
              <a:tr h="386630">
                <a:tc>
                  <a:txBody>
                    <a:bodyPr/>
                    <a:lstStyle/>
                    <a:p>
                      <a:pPr marL="0" marR="0" algn="l" fontAlgn="t">
                        <a:spcBef>
                          <a:spcPts val="0"/>
                        </a:spcBef>
                        <a:spcAft>
                          <a:spcPts val="0"/>
                        </a:spcAft>
                      </a:pPr>
                      <a:r>
                        <a:rPr lang="en-US" sz="2000" b="0" i="0" u="none" strike="noStrike" dirty="0">
                          <a:effectLst/>
                          <a:latin typeface="Arial" panose="020B0604020202020204" pitchFamily="34" charset="0"/>
                          <a:ea typeface="Arial" panose="020B0604020202020204" pitchFamily="34" charset="0"/>
                          <a:cs typeface="Times New Roman" panose="02020603050405020304" pitchFamily="18" charset="0"/>
                        </a:rPr>
                        <a:t>Referral was made*</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19%</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14</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025360605"/>
                  </a:ext>
                </a:extLst>
              </a:tr>
              <a:tr h="386630">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Other modification of treatment plan**</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13%</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9</a:t>
                      </a:r>
                      <a:endParaRPr lang="en-US" sz="2000" b="0" i="0" u="none" strike="noStrike">
                        <a:effectLst/>
                        <a:latin typeface="Arial" panose="020B0604020202020204" pitchFamily="34" charset="0"/>
                      </a:endParaRPr>
                    </a:p>
                  </a:txBody>
                  <a:tcPr marL="78031" marR="78031" marT="10838" marB="0"/>
                </a:tc>
                <a:extLst>
                  <a:ext uri="{0D108BD9-81ED-4DB2-BD59-A6C34878D82A}">
                    <a16:rowId xmlns:a16="http://schemas.microsoft.com/office/drawing/2014/main" val="3356486988"/>
                  </a:ext>
                </a:extLst>
              </a:tr>
              <a:tr h="386630">
                <a:tc>
                  <a:txBody>
                    <a:bodyPr/>
                    <a:lstStyle/>
                    <a:p>
                      <a:pPr marL="0" marR="0" algn="l" fontAlgn="t">
                        <a:spcBef>
                          <a:spcPts val="0"/>
                        </a:spcBef>
                        <a:spcAft>
                          <a:spcPts val="0"/>
                        </a:spcAft>
                      </a:pPr>
                      <a:r>
                        <a:rPr lang="en-US" sz="2000" b="0" i="0" u="none" strike="noStrike" dirty="0">
                          <a:effectLst/>
                          <a:latin typeface="Arial" panose="020B0604020202020204" pitchFamily="34" charset="0"/>
                          <a:ea typeface="Arial" panose="020B0604020202020204" pitchFamily="34" charset="0"/>
                          <a:cs typeface="Times New Roman" panose="02020603050405020304" pitchFamily="18" charset="0"/>
                        </a:rPr>
                        <a:t>Plan did not change</a:t>
                      </a:r>
                      <a:endParaRPr lang="en-US" sz="2000" b="0" i="0" u="none" strike="noStrike" dirty="0">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a:effectLst/>
                          <a:latin typeface="Arial" panose="020B0604020202020204" pitchFamily="34" charset="0"/>
                          <a:ea typeface="Arial" panose="020B0604020202020204" pitchFamily="34" charset="0"/>
                          <a:cs typeface="Times New Roman" panose="02020603050405020304" pitchFamily="18" charset="0"/>
                        </a:rPr>
                        <a:t>42%</a:t>
                      </a:r>
                      <a:endParaRPr lang="en-US" sz="2000" b="0" i="0" u="none" strike="noStrike">
                        <a:effectLst/>
                        <a:latin typeface="Arial" panose="020B0604020202020204" pitchFamily="34" charset="0"/>
                      </a:endParaRPr>
                    </a:p>
                  </a:txBody>
                  <a:tcPr marL="78031" marR="78031" marT="10838" marB="0"/>
                </a:tc>
                <a:tc>
                  <a:txBody>
                    <a:bodyPr/>
                    <a:lstStyle/>
                    <a:p>
                      <a:pPr marL="0" marR="0" algn="l" fontAlgn="t">
                        <a:spcBef>
                          <a:spcPts val="0"/>
                        </a:spcBef>
                        <a:spcAft>
                          <a:spcPts val="0"/>
                        </a:spcAft>
                      </a:pPr>
                      <a:r>
                        <a:rPr lang="en-US" sz="2000" b="0" i="0" u="none" strike="noStrike" dirty="0">
                          <a:effectLst/>
                          <a:latin typeface="Arial" panose="020B0604020202020204" pitchFamily="34" charset="0"/>
                          <a:ea typeface="Arial" panose="020B0604020202020204" pitchFamily="34" charset="0"/>
                          <a:cs typeface="Times New Roman" panose="02020603050405020304" pitchFamily="18" charset="0"/>
                        </a:rPr>
                        <a:t>10</a:t>
                      </a:r>
                      <a:endParaRPr lang="en-US" sz="2000" b="0" i="0" u="none" strike="noStrike" dirty="0">
                        <a:effectLst/>
                        <a:latin typeface="Arial" panose="020B0604020202020204" pitchFamily="34" charset="0"/>
                      </a:endParaRPr>
                    </a:p>
                  </a:txBody>
                  <a:tcPr marL="78031" marR="78031" marT="10838" marB="0"/>
                </a:tc>
                <a:extLst>
                  <a:ext uri="{0D108BD9-81ED-4DB2-BD59-A6C34878D82A}">
                    <a16:rowId xmlns:a16="http://schemas.microsoft.com/office/drawing/2014/main" val="1396915537"/>
                  </a:ext>
                </a:extLst>
              </a:tr>
            </a:tbl>
          </a:graphicData>
        </a:graphic>
      </p:graphicFrame>
    </p:spTree>
    <p:extLst>
      <p:ext uri="{BB962C8B-B14F-4D97-AF65-F5344CB8AC3E}">
        <p14:creationId xmlns:p14="http://schemas.microsoft.com/office/powerpoint/2010/main" val="109219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4FFBE69-7577-2DF4-DE0C-E031CE587A45}"/>
              </a:ext>
            </a:extLst>
          </p:cNvPr>
          <p:cNvSpPr>
            <a:spLocks noGrp="1"/>
          </p:cNvSpPr>
          <p:nvPr>
            <p:ph type="title"/>
          </p:nvPr>
        </p:nvSpPr>
        <p:spPr>
          <a:xfrm>
            <a:off x="1388533" y="274639"/>
            <a:ext cx="10193867" cy="1143001"/>
          </a:xfrm>
        </p:spPr>
        <p:txBody>
          <a:bodyPr/>
          <a:lstStyle/>
          <a:p>
            <a:r>
              <a:rPr lang="en-US" dirty="0"/>
              <a:t>Study Aims</a:t>
            </a:r>
          </a:p>
        </p:txBody>
      </p:sp>
      <p:sp>
        <p:nvSpPr>
          <p:cNvPr id="16" name="Text Placeholder 2">
            <a:extLst>
              <a:ext uri="{FF2B5EF4-FFF2-40B4-BE49-F238E27FC236}">
                <a16:creationId xmlns:a16="http://schemas.microsoft.com/office/drawing/2014/main" id="{2BFBB7E0-8C89-CCD8-9D54-FB3EADF1B70A}"/>
              </a:ext>
            </a:extLst>
          </p:cNvPr>
          <p:cNvSpPr>
            <a:spLocks noGrp="1"/>
          </p:cNvSpPr>
          <p:nvPr>
            <p:ph type="body" idx="1"/>
          </p:nvPr>
        </p:nvSpPr>
        <p:spPr>
          <a:xfrm>
            <a:off x="1388533" y="1600200"/>
            <a:ext cx="10193867" cy="4394200"/>
          </a:xfrm>
        </p:spPr>
        <p:txBody>
          <a:bodyPr/>
          <a:lstStyle/>
          <a:p>
            <a:r>
              <a:rPr lang="en-US" dirty="0"/>
              <a:t>How do clinicians across New York State incorporate (urine) drug testing (UDT) into buprenorphine treatment and clinical decision-making?</a:t>
            </a:r>
          </a:p>
          <a:p>
            <a:pPr marL="114300" indent="0">
              <a:buNone/>
            </a:pPr>
            <a:endParaRPr lang="en-US" dirty="0"/>
          </a:p>
          <a:p>
            <a:r>
              <a:rPr lang="en-US" dirty="0"/>
              <a:t>What are NYS clinicians’ perceptions of risks vs. benefits of UDT for their specific patients? </a:t>
            </a:r>
          </a:p>
        </p:txBody>
      </p:sp>
    </p:spTree>
    <p:extLst>
      <p:ext uri="{BB962C8B-B14F-4D97-AF65-F5344CB8AC3E}">
        <p14:creationId xmlns:p14="http://schemas.microsoft.com/office/powerpoint/2010/main" val="2812997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D905C4B-37F8-901C-B47F-BD4319B035C1}"/>
              </a:ext>
            </a:extLst>
          </p:cNvPr>
          <p:cNvGraphicFramePr>
            <a:graphicFrameLocks noGrp="1"/>
          </p:cNvGraphicFramePr>
          <p:nvPr>
            <p:extLst>
              <p:ext uri="{D42A27DB-BD31-4B8C-83A1-F6EECF244321}">
                <p14:modId xmlns:p14="http://schemas.microsoft.com/office/powerpoint/2010/main" val="2811613189"/>
              </p:ext>
            </p:extLst>
          </p:nvPr>
        </p:nvGraphicFramePr>
        <p:xfrm>
          <a:off x="1081668" y="284768"/>
          <a:ext cx="10649415" cy="5694680"/>
        </p:xfrm>
        <a:graphic>
          <a:graphicData uri="http://schemas.openxmlformats.org/drawingml/2006/table">
            <a:tbl>
              <a:tblPr firstRow="1" bandRow="1">
                <a:tableStyleId>{5C22544A-7EE6-4342-B048-85BDC9FD1C3A}</a:tableStyleId>
              </a:tblPr>
              <a:tblGrid>
                <a:gridCol w="7036420">
                  <a:extLst>
                    <a:ext uri="{9D8B030D-6E8A-4147-A177-3AD203B41FA5}">
                      <a16:colId xmlns:a16="http://schemas.microsoft.com/office/drawing/2014/main" val="410007662"/>
                    </a:ext>
                  </a:extLst>
                </a:gridCol>
                <a:gridCol w="2196790">
                  <a:extLst>
                    <a:ext uri="{9D8B030D-6E8A-4147-A177-3AD203B41FA5}">
                      <a16:colId xmlns:a16="http://schemas.microsoft.com/office/drawing/2014/main" val="1119654922"/>
                    </a:ext>
                  </a:extLst>
                </a:gridCol>
                <a:gridCol w="1416205">
                  <a:extLst>
                    <a:ext uri="{9D8B030D-6E8A-4147-A177-3AD203B41FA5}">
                      <a16:colId xmlns:a16="http://schemas.microsoft.com/office/drawing/2014/main" val="1082751686"/>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effectLst/>
                        </a:rPr>
                        <a:t>Table 4: Provider response when urine drug screen is </a:t>
                      </a:r>
                      <a:r>
                        <a:rPr lang="en-US" sz="2000" u="sng" dirty="0">
                          <a:effectLst/>
                        </a:rPr>
                        <a:t>negative for buprenorphine</a:t>
                      </a:r>
                      <a:endParaRPr lang="en-US" sz="2000" u="sng" dirty="0">
                        <a:effectLst/>
                        <a:latin typeface="Arial" panose="020B0604020202020204" pitchFamily="34" charset="0"/>
                        <a:ea typeface="Arial" panose="020B0604020202020204" pitchFamily="34"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5299147"/>
                  </a:ext>
                </a:extLst>
              </a:tr>
              <a:tr h="370840">
                <a:tc>
                  <a:txBody>
                    <a:bodyPr/>
                    <a:lstStyle/>
                    <a:p>
                      <a:pPr marL="0" marR="0">
                        <a:spcBef>
                          <a:spcPts val="0"/>
                        </a:spcBef>
                        <a:spcAft>
                          <a:spcPts val="0"/>
                        </a:spcAft>
                      </a:pPr>
                      <a:r>
                        <a:rPr lang="en-US" sz="2000" dirty="0">
                          <a:effectLst/>
                        </a:rPr>
                        <a:t>Provider/Team Response</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 of Respondents</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Count</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695436632"/>
                  </a:ext>
                </a:extLst>
              </a:tr>
              <a:tr h="370840">
                <a:tc>
                  <a:txBody>
                    <a:bodyPr/>
                    <a:lstStyle/>
                    <a:p>
                      <a:pPr marL="0" marR="0">
                        <a:spcBef>
                          <a:spcPts val="0"/>
                        </a:spcBef>
                        <a:spcAft>
                          <a:spcPts val="0"/>
                        </a:spcAft>
                      </a:pPr>
                      <a:r>
                        <a:rPr lang="en-US" sz="2000" b="0" dirty="0">
                          <a:effectLst/>
                        </a:rPr>
                        <a:t>Patient was asked about the test result</a:t>
                      </a:r>
                      <a:endParaRPr lang="en-US" sz="24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 78%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57</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413905551"/>
                  </a:ext>
                </a:extLst>
              </a:tr>
              <a:tr h="370840">
                <a:tc>
                  <a:txBody>
                    <a:bodyPr/>
                    <a:lstStyle/>
                    <a:p>
                      <a:pPr marL="0" marR="0">
                        <a:spcBef>
                          <a:spcPts val="0"/>
                        </a:spcBef>
                        <a:spcAft>
                          <a:spcPts val="0"/>
                        </a:spcAft>
                      </a:pPr>
                      <a:r>
                        <a:rPr lang="en-US" sz="2000" b="0" dirty="0">
                          <a:effectLst/>
                        </a:rPr>
                        <a:t>Patient’s goals for treatment were discussed</a:t>
                      </a:r>
                      <a:endParaRPr lang="en-US" sz="24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 74%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54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004591856"/>
                  </a:ext>
                </a:extLst>
              </a:tr>
              <a:tr h="370840">
                <a:tc>
                  <a:txBody>
                    <a:bodyPr/>
                    <a:lstStyle/>
                    <a:p>
                      <a:pPr marL="0" marR="0">
                        <a:spcBef>
                          <a:spcPts val="0"/>
                        </a:spcBef>
                        <a:spcAft>
                          <a:spcPts val="0"/>
                        </a:spcAft>
                      </a:pPr>
                      <a:r>
                        <a:rPr lang="en-US" sz="2000" b="1" dirty="0">
                          <a:effectLst/>
                        </a:rPr>
                        <a:t>Strategies for safer drug use were discussed</a:t>
                      </a: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b="1">
                          <a:effectLst/>
                        </a:rPr>
                        <a:t>33%</a:t>
                      </a:r>
                      <a:endParaRPr lang="en-US" sz="2400" b="1">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b="1" dirty="0">
                          <a:effectLst/>
                        </a:rPr>
                        <a:t>24</a:t>
                      </a: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149580664"/>
                  </a:ext>
                </a:extLst>
              </a:tr>
              <a:tr h="370840">
                <a:tc>
                  <a:txBody>
                    <a:bodyPr/>
                    <a:lstStyle/>
                    <a:p>
                      <a:pPr marL="0" marR="0">
                        <a:spcBef>
                          <a:spcPts val="0"/>
                        </a:spcBef>
                        <a:spcAft>
                          <a:spcPts val="0"/>
                        </a:spcAft>
                      </a:pPr>
                      <a:r>
                        <a:rPr lang="en-US" sz="2000" b="1">
                          <a:effectLst/>
                        </a:rPr>
                        <a:t>Naloxone was dispensed or prescribed</a:t>
                      </a:r>
                      <a:endParaRPr lang="en-US" sz="2400" b="1">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b="1">
                          <a:effectLst/>
                        </a:rPr>
                        <a:t>27%</a:t>
                      </a:r>
                      <a:endParaRPr lang="en-US" sz="2400" b="1">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b="1" dirty="0">
                          <a:effectLst/>
                        </a:rPr>
                        <a:t>20</a:t>
                      </a: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3696040"/>
                  </a:ext>
                </a:extLst>
              </a:tr>
              <a:tr h="370840">
                <a:tc>
                  <a:txBody>
                    <a:bodyPr/>
                    <a:lstStyle/>
                    <a:p>
                      <a:pPr marL="0" marR="0">
                        <a:spcBef>
                          <a:spcPts val="0"/>
                        </a:spcBef>
                        <a:spcAft>
                          <a:spcPts val="0"/>
                        </a:spcAft>
                      </a:pPr>
                      <a:r>
                        <a:rPr lang="en-US" sz="2000" b="0" dirty="0">
                          <a:effectLst/>
                        </a:rPr>
                        <a:t>Visit frequency was increased</a:t>
                      </a:r>
                      <a:endParaRPr lang="en-US" sz="24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38%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28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796602568"/>
                  </a:ext>
                </a:extLst>
              </a:tr>
              <a:tr h="370840">
                <a:tc>
                  <a:txBody>
                    <a:bodyPr/>
                    <a:lstStyle/>
                    <a:p>
                      <a:pPr marL="0" marR="0">
                        <a:spcBef>
                          <a:spcPts val="0"/>
                        </a:spcBef>
                        <a:spcAft>
                          <a:spcPts val="0"/>
                        </a:spcAft>
                      </a:pPr>
                      <a:r>
                        <a:rPr lang="en-US" sz="2000" b="0">
                          <a:effectLst/>
                        </a:rPr>
                        <a:t>Strategies for preventing drug use were discussed</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30%</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22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590606459"/>
                  </a:ext>
                </a:extLst>
              </a:tr>
              <a:tr h="370840">
                <a:tc>
                  <a:txBody>
                    <a:bodyPr/>
                    <a:lstStyle/>
                    <a:p>
                      <a:pPr marL="0" marR="0">
                        <a:spcBef>
                          <a:spcPts val="0"/>
                        </a:spcBef>
                        <a:spcAft>
                          <a:spcPts val="0"/>
                        </a:spcAft>
                      </a:pPr>
                      <a:r>
                        <a:rPr lang="en-US" sz="2000" b="0" dirty="0">
                          <a:effectLst/>
                        </a:rPr>
                        <a:t>Buprenorphine was discontinued</a:t>
                      </a:r>
                      <a:endParaRPr lang="en-US" sz="2400" b="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19%</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369068406"/>
                  </a:ext>
                </a:extLst>
              </a:tr>
              <a:tr h="370840">
                <a:tc>
                  <a:txBody>
                    <a:bodyPr/>
                    <a:lstStyle/>
                    <a:p>
                      <a:pPr marL="0" marR="0">
                        <a:spcBef>
                          <a:spcPts val="0"/>
                        </a:spcBef>
                        <a:spcAft>
                          <a:spcPts val="0"/>
                        </a:spcAft>
                      </a:pPr>
                      <a:r>
                        <a:rPr lang="en-US" sz="2000" b="0">
                          <a:effectLst/>
                        </a:rPr>
                        <a:t>Drug test frequency was increased</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dirty="0">
                          <a:effectLst/>
                        </a:rPr>
                        <a:t>16%</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2170269557"/>
                  </a:ext>
                </a:extLst>
              </a:tr>
              <a:tr h="370840">
                <a:tc>
                  <a:txBody>
                    <a:bodyPr/>
                    <a:lstStyle/>
                    <a:p>
                      <a:pPr marL="0" marR="0">
                        <a:spcBef>
                          <a:spcPts val="0"/>
                        </a:spcBef>
                        <a:spcAft>
                          <a:spcPts val="0"/>
                        </a:spcAft>
                      </a:pPr>
                      <a:r>
                        <a:rPr lang="en-US" sz="2000" b="0">
                          <a:effectLst/>
                        </a:rPr>
                        <a:t>Patient was informed buprenorphine may be discontinued for continued buprenorphine-negative test results</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44%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dirty="0">
                          <a:effectLst/>
                        </a:rPr>
                        <a:t>32</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1438794619"/>
                  </a:ext>
                </a:extLst>
              </a:tr>
              <a:tr h="370840">
                <a:tc>
                  <a:txBody>
                    <a:bodyPr/>
                    <a:lstStyle/>
                    <a:p>
                      <a:pPr marL="0" marR="0">
                        <a:spcBef>
                          <a:spcPts val="0"/>
                        </a:spcBef>
                        <a:spcAft>
                          <a:spcPts val="0"/>
                        </a:spcAft>
                      </a:pPr>
                      <a:r>
                        <a:rPr lang="en-US" sz="2000" b="0">
                          <a:effectLst/>
                        </a:rPr>
                        <a:t>Referral was made*</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3</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276483555"/>
                  </a:ext>
                </a:extLst>
              </a:tr>
              <a:tr h="370840">
                <a:tc>
                  <a:txBody>
                    <a:bodyPr/>
                    <a:lstStyle/>
                    <a:p>
                      <a:pPr marL="0" marR="0">
                        <a:spcBef>
                          <a:spcPts val="0"/>
                        </a:spcBef>
                        <a:spcAft>
                          <a:spcPts val="0"/>
                        </a:spcAft>
                      </a:pPr>
                      <a:r>
                        <a:rPr lang="en-US" sz="2000" b="0">
                          <a:effectLst/>
                        </a:rPr>
                        <a:t>Other modification of treatment plan**</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10</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3333959771"/>
                  </a:ext>
                </a:extLst>
              </a:tr>
              <a:tr h="370840">
                <a:tc>
                  <a:txBody>
                    <a:bodyPr/>
                    <a:lstStyle/>
                    <a:p>
                      <a:pPr marL="0" marR="0">
                        <a:spcBef>
                          <a:spcPts val="0"/>
                        </a:spcBef>
                        <a:spcAft>
                          <a:spcPts val="0"/>
                        </a:spcAft>
                      </a:pPr>
                      <a:r>
                        <a:rPr lang="en-US" sz="2000" b="0">
                          <a:effectLst/>
                        </a:rPr>
                        <a:t>Plan did not change</a:t>
                      </a:r>
                      <a:endParaRPr lang="en-US" sz="2400" b="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a:effectLst/>
                        </a:rPr>
                        <a:t>15%</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tc>
                  <a:txBody>
                    <a:bodyPr/>
                    <a:lstStyle/>
                    <a:p>
                      <a:pPr marL="0" marR="0">
                        <a:spcBef>
                          <a:spcPts val="0"/>
                        </a:spcBef>
                        <a:spcAft>
                          <a:spcPts val="0"/>
                        </a:spcAft>
                      </a:pPr>
                      <a:r>
                        <a:rPr lang="en-US" sz="2000" dirty="0">
                          <a:effectLst/>
                        </a:rPr>
                        <a:t>11</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100306" marR="100306" marT="0" marB="0"/>
                </a:tc>
                <a:extLst>
                  <a:ext uri="{0D108BD9-81ED-4DB2-BD59-A6C34878D82A}">
                    <a16:rowId xmlns:a16="http://schemas.microsoft.com/office/drawing/2014/main" val="639007369"/>
                  </a:ext>
                </a:extLst>
              </a:tr>
            </a:tbl>
          </a:graphicData>
        </a:graphic>
      </p:graphicFrame>
    </p:spTree>
    <p:extLst>
      <p:ext uri="{BB962C8B-B14F-4D97-AF65-F5344CB8AC3E}">
        <p14:creationId xmlns:p14="http://schemas.microsoft.com/office/powerpoint/2010/main" val="2789639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2FDF-54BD-5DAF-E4C0-39924635475E}"/>
              </a:ext>
            </a:extLst>
          </p:cNvPr>
          <p:cNvSpPr>
            <a:spLocks noGrp="1"/>
          </p:cNvSpPr>
          <p:nvPr>
            <p:ph type="title"/>
          </p:nvPr>
        </p:nvSpPr>
        <p:spPr/>
        <p:txBody>
          <a:bodyPr/>
          <a:lstStyle/>
          <a:p>
            <a:r>
              <a:rPr lang="en-US" dirty="0"/>
              <a:t>Implications</a:t>
            </a:r>
          </a:p>
        </p:txBody>
      </p:sp>
      <p:sp>
        <p:nvSpPr>
          <p:cNvPr id="3" name="Text Placeholder 2">
            <a:extLst>
              <a:ext uri="{FF2B5EF4-FFF2-40B4-BE49-F238E27FC236}">
                <a16:creationId xmlns:a16="http://schemas.microsoft.com/office/drawing/2014/main" id="{8AEEB0C6-48F3-7CB6-59A8-21C2F2F12255}"/>
              </a:ext>
            </a:extLst>
          </p:cNvPr>
          <p:cNvSpPr>
            <a:spLocks noGrp="1"/>
          </p:cNvSpPr>
          <p:nvPr>
            <p:ph type="body" idx="1"/>
          </p:nvPr>
        </p:nvSpPr>
        <p:spPr>
          <a:xfrm>
            <a:off x="1221264" y="1131538"/>
            <a:ext cx="10193867" cy="5351461"/>
          </a:xfrm>
        </p:spPr>
        <p:txBody>
          <a:bodyPr/>
          <a:lstStyle/>
          <a:p>
            <a:r>
              <a:rPr lang="en-US" dirty="0">
                <a:solidFill>
                  <a:schemeClr val="tx1"/>
                </a:solidFill>
              </a:rPr>
              <a:t>Clinicians must be knowledgeable about the limitations of (urine) drug testing. (e.g., qualitative vs. quantitative testing). </a:t>
            </a:r>
          </a:p>
          <a:p>
            <a:r>
              <a:rPr lang="en-US" dirty="0">
                <a:solidFill>
                  <a:schemeClr val="tx1"/>
                </a:solidFill>
              </a:rPr>
              <a:t>Policies, practices, risks, benefits, and implications of (urine) drug testing in buprenorphine care </a:t>
            </a:r>
            <a:r>
              <a:rPr lang="en-US" b="1" dirty="0">
                <a:solidFill>
                  <a:schemeClr val="accent1"/>
                </a:solidFill>
              </a:rPr>
              <a:t>must</a:t>
            </a:r>
            <a:r>
              <a:rPr lang="en-US" dirty="0">
                <a:solidFill>
                  <a:schemeClr val="tx1"/>
                </a:solidFill>
              </a:rPr>
              <a:t> be discussed with patients.</a:t>
            </a:r>
          </a:p>
          <a:p>
            <a:r>
              <a:rPr lang="en-US" dirty="0">
                <a:solidFill>
                  <a:schemeClr val="tx1"/>
                </a:solidFill>
              </a:rPr>
              <a:t>Response to results of UDT must be patient-centered and consistent with evidence-based practice. </a:t>
            </a:r>
          </a:p>
          <a:p>
            <a:pPr lvl="1"/>
            <a:r>
              <a:rPr lang="en-US" dirty="0"/>
              <a:t>E.g., overdose prevention tools for patients who test + for stimulants.</a:t>
            </a:r>
          </a:p>
          <a:p>
            <a:r>
              <a:rPr lang="en-US" dirty="0">
                <a:solidFill>
                  <a:schemeClr val="tx1"/>
                </a:solidFill>
              </a:rPr>
              <a:t>For many patients, reactions to UDT are rooted in carceral experiences</a:t>
            </a:r>
          </a:p>
          <a:p>
            <a:pPr lvl="1"/>
            <a:r>
              <a:rPr lang="en-US" dirty="0">
                <a:solidFill>
                  <a:schemeClr val="tx1"/>
                </a:solidFill>
              </a:rPr>
              <a:t>Qualitative work about patient perspectives on drug testing is ongoing! </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1775746626"/>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2FDF-54BD-5DAF-E4C0-39924635475E}"/>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8AEEB0C6-48F3-7CB6-59A8-21C2F2F12255}"/>
              </a:ext>
            </a:extLst>
          </p:cNvPr>
          <p:cNvSpPr>
            <a:spLocks noGrp="1"/>
          </p:cNvSpPr>
          <p:nvPr>
            <p:ph type="body" idx="1"/>
          </p:nvPr>
        </p:nvSpPr>
        <p:spPr>
          <a:xfrm>
            <a:off x="1254717" y="1417640"/>
            <a:ext cx="10193867" cy="4394200"/>
          </a:xfrm>
        </p:spPr>
        <p:txBody>
          <a:bodyPr/>
          <a:lstStyle/>
          <a:p>
            <a:r>
              <a:rPr lang="en-US" sz="2800" dirty="0"/>
              <a:t>Wide variation but limited protocol/guidance about testing, interpretation, results reporting </a:t>
            </a:r>
            <a:r>
              <a:rPr lang="en-US" sz="2800" dirty="0">
                <a:sym typeface="Wingdings" pitchFamily="2" charset="2"/>
              </a:rPr>
              <a:t> </a:t>
            </a:r>
            <a:r>
              <a:rPr lang="en-US" sz="2800" dirty="0">
                <a:solidFill>
                  <a:schemeClr val="accent1"/>
                </a:solidFill>
                <a:sym typeface="Wingdings" pitchFamily="2" charset="2"/>
              </a:rPr>
              <a:t>opportunities for systemic and individual bias across settings.</a:t>
            </a:r>
            <a:endParaRPr lang="en-US" sz="2800" dirty="0">
              <a:solidFill>
                <a:schemeClr val="accent1"/>
              </a:solidFill>
            </a:endParaRPr>
          </a:p>
          <a:p>
            <a:r>
              <a:rPr lang="en-US" sz="2800" dirty="0"/>
              <a:t>Clinicians routinely care for patients who are </a:t>
            </a:r>
            <a:r>
              <a:rPr lang="en-US" sz="2800" u="sng" dirty="0"/>
              <a:t>structurally vulnerable</a:t>
            </a:r>
            <a:r>
              <a:rPr lang="en-US" sz="2800" dirty="0"/>
              <a:t> to harms resulting from drug testing.</a:t>
            </a:r>
          </a:p>
          <a:p>
            <a:r>
              <a:rPr lang="en-US" sz="2800" u="sng" dirty="0">
                <a:solidFill>
                  <a:schemeClr val="tx1"/>
                </a:solidFill>
              </a:rPr>
              <a:t>Clinical implementation </a:t>
            </a:r>
            <a:r>
              <a:rPr lang="en-US" sz="2800" dirty="0">
                <a:solidFill>
                  <a:schemeClr val="tx1"/>
                </a:solidFill>
              </a:rPr>
              <a:t>of drug testing varies widely</a:t>
            </a:r>
          </a:p>
          <a:p>
            <a:r>
              <a:rPr lang="en-US" sz="2800" u="sng" dirty="0"/>
              <a:t>Clinical responses</a:t>
            </a:r>
            <a:r>
              <a:rPr lang="en-US" sz="2800" dirty="0"/>
              <a:t> to drug test results vary widely and are </a:t>
            </a:r>
            <a:r>
              <a:rPr lang="en-US" sz="2800" dirty="0">
                <a:solidFill>
                  <a:schemeClr val="accent1"/>
                </a:solidFill>
              </a:rPr>
              <a:t>not always consistent with evidence-based, harm reduction practices. </a:t>
            </a:r>
          </a:p>
          <a:p>
            <a:endParaRPr lang="en-US" dirty="0"/>
          </a:p>
        </p:txBody>
      </p:sp>
    </p:spTree>
    <p:extLst>
      <p:ext uri="{BB962C8B-B14F-4D97-AF65-F5344CB8AC3E}">
        <p14:creationId xmlns:p14="http://schemas.microsoft.com/office/powerpoint/2010/main" val="2937699257"/>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A65D-7AE9-E461-E18E-3DD95CE01809}"/>
              </a:ext>
            </a:extLst>
          </p:cNvPr>
          <p:cNvSpPr>
            <a:spLocks noGrp="1"/>
          </p:cNvSpPr>
          <p:nvPr>
            <p:ph type="title"/>
          </p:nvPr>
        </p:nvSpPr>
        <p:spPr>
          <a:xfrm>
            <a:off x="1299323" y="274638"/>
            <a:ext cx="10193867" cy="1645424"/>
          </a:xfrm>
        </p:spPr>
        <p:txBody>
          <a:bodyPr/>
          <a:lstStyle/>
          <a:p>
            <a:r>
              <a:rPr lang="en-US" sz="2800" b="1" u="sng" dirty="0"/>
              <a:t>Theme</a:t>
            </a:r>
            <a:r>
              <a:rPr lang="en-US" sz="2800" b="1" dirty="0"/>
              <a:t>:  Test results showing diversion may not be a public health concern, because diverted buprenorphine is being used by people who need it.  </a:t>
            </a:r>
            <a:endParaRPr lang="en-US" dirty="0">
              <a:solidFill>
                <a:schemeClr val="accent3">
                  <a:lumMod val="75000"/>
                </a:schemeClr>
              </a:solidFill>
            </a:endParaRPr>
          </a:p>
        </p:txBody>
      </p:sp>
      <p:sp>
        <p:nvSpPr>
          <p:cNvPr id="4" name="Speech Bubble: Oval 3">
            <a:extLst>
              <a:ext uri="{FF2B5EF4-FFF2-40B4-BE49-F238E27FC236}">
                <a16:creationId xmlns:a16="http://schemas.microsoft.com/office/drawing/2014/main" id="{AE217F4C-F505-DBCC-6DF0-7E02D15E357C}"/>
              </a:ext>
            </a:extLst>
          </p:cNvPr>
          <p:cNvSpPr/>
          <p:nvPr/>
        </p:nvSpPr>
        <p:spPr>
          <a:xfrm>
            <a:off x="3776546" y="2053877"/>
            <a:ext cx="4638907" cy="35795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 don't think our team worries about harm of </a:t>
            </a:r>
            <a:r>
              <a:rPr lang="en-US" sz="2800" dirty="0" err="1"/>
              <a:t>bupe</a:t>
            </a:r>
            <a:r>
              <a:rPr lang="en-US" sz="2800" dirty="0"/>
              <a:t> on the street, we know it is used by people in need."</a:t>
            </a:r>
          </a:p>
        </p:txBody>
      </p:sp>
    </p:spTree>
    <p:extLst>
      <p:ext uri="{BB962C8B-B14F-4D97-AF65-F5344CB8AC3E}">
        <p14:creationId xmlns:p14="http://schemas.microsoft.com/office/powerpoint/2010/main" val="3680997690"/>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9586-7FA5-7314-48B0-5ECA657EE6CB}"/>
              </a:ext>
            </a:extLst>
          </p:cNvPr>
          <p:cNvSpPr>
            <a:spLocks noGrp="1"/>
          </p:cNvSpPr>
          <p:nvPr>
            <p:ph type="title"/>
          </p:nvPr>
        </p:nvSpPr>
        <p:spPr/>
        <p:txBody>
          <a:bodyPr/>
          <a:lstStyle/>
          <a:p>
            <a:r>
              <a:rPr lang="en-US" dirty="0"/>
              <a:t>Provider Survey</a:t>
            </a:r>
          </a:p>
        </p:txBody>
      </p:sp>
      <p:sp>
        <p:nvSpPr>
          <p:cNvPr id="3" name="Text Placeholder 2">
            <a:extLst>
              <a:ext uri="{FF2B5EF4-FFF2-40B4-BE49-F238E27FC236}">
                <a16:creationId xmlns:a16="http://schemas.microsoft.com/office/drawing/2014/main" id="{ABE82ADF-F84B-5ED7-5B62-E59F890228FC}"/>
              </a:ext>
            </a:extLst>
          </p:cNvPr>
          <p:cNvSpPr>
            <a:spLocks noGrp="1"/>
          </p:cNvSpPr>
          <p:nvPr>
            <p:ph type="body" idx="1"/>
          </p:nvPr>
        </p:nvSpPr>
        <p:spPr>
          <a:xfrm>
            <a:off x="1315845" y="1600200"/>
            <a:ext cx="10266556" cy="4399156"/>
          </a:xfrm>
        </p:spPr>
        <p:txBody>
          <a:bodyPr/>
          <a:lstStyle/>
          <a:p>
            <a:r>
              <a:rPr lang="en-US" sz="2800" dirty="0"/>
              <a:t>Domains addressed clinicians’: </a:t>
            </a:r>
          </a:p>
          <a:p>
            <a:pPr lvl="1"/>
            <a:r>
              <a:rPr lang="en-US" sz="2400" dirty="0"/>
              <a:t>Clinical practice setting and position/specialty/level of care</a:t>
            </a:r>
          </a:p>
          <a:p>
            <a:pPr lvl="1"/>
            <a:r>
              <a:rPr lang="en-US" sz="2400" dirty="0"/>
              <a:t>Patient population and patients’ psychosocial risk factors</a:t>
            </a:r>
          </a:p>
          <a:p>
            <a:pPr lvl="1"/>
            <a:r>
              <a:rPr lang="en-US" sz="2400" dirty="0"/>
              <a:t>Awareness of institutional protocols</a:t>
            </a:r>
          </a:p>
          <a:p>
            <a:pPr lvl="1"/>
            <a:r>
              <a:rPr lang="en-US" sz="2400" dirty="0"/>
              <a:t>Drug testing clinical practices </a:t>
            </a:r>
          </a:p>
          <a:p>
            <a:pPr lvl="1"/>
            <a:r>
              <a:rPr lang="en-US" sz="2400" dirty="0"/>
              <a:t>UDT result disclosure practices</a:t>
            </a:r>
          </a:p>
          <a:p>
            <a:pPr lvl="1"/>
            <a:r>
              <a:rPr lang="en-US" sz="2400" dirty="0"/>
              <a:t>Clinical decision-making based on drug test results </a:t>
            </a:r>
          </a:p>
          <a:p>
            <a:pPr lvl="1"/>
            <a:r>
              <a:rPr lang="en-US" sz="2400" dirty="0"/>
              <a:t>Perception of clinician/patient risks/benefits of drug testing in buprenorphine treatment</a:t>
            </a:r>
          </a:p>
          <a:p>
            <a:endParaRPr lang="en-US" dirty="0"/>
          </a:p>
        </p:txBody>
      </p:sp>
    </p:spTree>
    <p:extLst>
      <p:ext uri="{BB962C8B-B14F-4D97-AF65-F5344CB8AC3E}">
        <p14:creationId xmlns:p14="http://schemas.microsoft.com/office/powerpoint/2010/main" val="683446013"/>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A787058-0B20-4BDE-7465-7B47CB8B425D}"/>
              </a:ext>
            </a:extLst>
          </p:cNvPr>
          <p:cNvGraphicFramePr>
            <a:graphicFrameLocks noGrp="1"/>
          </p:cNvGraphicFramePr>
          <p:nvPr>
            <p:extLst>
              <p:ext uri="{D42A27DB-BD31-4B8C-83A1-F6EECF244321}">
                <p14:modId xmlns:p14="http://schemas.microsoft.com/office/powerpoint/2010/main" val="3182156375"/>
              </p:ext>
            </p:extLst>
          </p:nvPr>
        </p:nvGraphicFramePr>
        <p:xfrm>
          <a:off x="1285807" y="1087017"/>
          <a:ext cx="9620385" cy="4907280"/>
        </p:xfrm>
        <a:graphic>
          <a:graphicData uri="http://schemas.openxmlformats.org/drawingml/2006/table">
            <a:tbl>
              <a:tblPr firstRow="1" bandRow="1">
                <a:tableStyleId>{8A107856-5554-42FB-B03E-39F5DBC370BA}</a:tableStyleId>
              </a:tblPr>
              <a:tblGrid>
                <a:gridCol w="2936802">
                  <a:extLst>
                    <a:ext uri="{9D8B030D-6E8A-4147-A177-3AD203B41FA5}">
                      <a16:colId xmlns:a16="http://schemas.microsoft.com/office/drawing/2014/main" val="210828650"/>
                    </a:ext>
                  </a:extLst>
                </a:gridCol>
                <a:gridCol w="6683583">
                  <a:extLst>
                    <a:ext uri="{9D8B030D-6E8A-4147-A177-3AD203B41FA5}">
                      <a16:colId xmlns:a16="http://schemas.microsoft.com/office/drawing/2014/main" val="2941120954"/>
                    </a:ext>
                  </a:extLst>
                </a:gridCol>
              </a:tblGrid>
              <a:tr h="351128">
                <a:tc>
                  <a:txBody>
                    <a:bodyPr/>
                    <a:lstStyle/>
                    <a:p>
                      <a:r>
                        <a:rPr lang="en-US" sz="2000" b="1" dirty="0">
                          <a:solidFill>
                            <a:schemeClr val="accent6"/>
                          </a:solidFill>
                        </a:rPr>
                        <a:t>Sample characteristic</a:t>
                      </a:r>
                    </a:p>
                  </a:txBody>
                  <a:tcPr/>
                </a:tc>
                <a:tc>
                  <a:txBody>
                    <a:bodyPr/>
                    <a:lstStyle/>
                    <a:p>
                      <a:r>
                        <a:rPr lang="en-US" sz="2000" b="1" dirty="0"/>
                        <a:t>Value </a:t>
                      </a:r>
                    </a:p>
                  </a:txBody>
                  <a:tcPr/>
                </a:tc>
                <a:extLst>
                  <a:ext uri="{0D108BD9-81ED-4DB2-BD59-A6C34878D82A}">
                    <a16:rowId xmlns:a16="http://schemas.microsoft.com/office/drawing/2014/main" val="3985454179"/>
                  </a:ext>
                </a:extLst>
              </a:tr>
              <a:tr h="351128">
                <a:tc>
                  <a:txBody>
                    <a:bodyPr/>
                    <a:lstStyle/>
                    <a:p>
                      <a:r>
                        <a:rPr lang="en-US" sz="2000" b="0" dirty="0">
                          <a:solidFill>
                            <a:schemeClr val="accent6"/>
                          </a:solidFill>
                        </a:rPr>
                        <a:t>Age, mean</a:t>
                      </a:r>
                    </a:p>
                  </a:txBody>
                  <a:tcPr/>
                </a:tc>
                <a:tc>
                  <a:txBody>
                    <a:bodyPr/>
                    <a:lstStyle/>
                    <a:p>
                      <a:r>
                        <a:rPr lang="en-US" sz="2000" b="0" dirty="0"/>
                        <a:t>49 years</a:t>
                      </a:r>
                    </a:p>
                  </a:txBody>
                  <a:tcPr/>
                </a:tc>
                <a:extLst>
                  <a:ext uri="{0D108BD9-81ED-4DB2-BD59-A6C34878D82A}">
                    <a16:rowId xmlns:a16="http://schemas.microsoft.com/office/drawing/2014/main" val="307529181"/>
                  </a:ext>
                </a:extLst>
              </a:tr>
              <a:tr h="1053383">
                <a:tc>
                  <a:txBody>
                    <a:bodyPr/>
                    <a:lstStyle/>
                    <a:p>
                      <a:r>
                        <a:rPr lang="en-US" sz="2000" b="0" dirty="0">
                          <a:solidFill>
                            <a:schemeClr val="accent6"/>
                          </a:solidFill>
                        </a:rPr>
                        <a:t>Gender</a:t>
                      </a:r>
                    </a:p>
                  </a:txBody>
                  <a:tcPr/>
                </a:tc>
                <a:tc>
                  <a:txBody>
                    <a:bodyPr/>
                    <a:lstStyle/>
                    <a:p>
                      <a:r>
                        <a:rPr lang="en-US" sz="1800" b="0" dirty="0"/>
                        <a:t>52% cisgender women</a:t>
                      </a:r>
                    </a:p>
                    <a:p>
                      <a:r>
                        <a:rPr lang="en-US" sz="1800" b="0" dirty="0"/>
                        <a:t>37% cisgender men</a:t>
                      </a:r>
                    </a:p>
                    <a:p>
                      <a:r>
                        <a:rPr lang="en-US" sz="1800" b="0" dirty="0"/>
                        <a:t>2% non-binary people</a:t>
                      </a:r>
                    </a:p>
                    <a:p>
                      <a:r>
                        <a:rPr lang="en-US" sz="1800" b="0" dirty="0"/>
                        <a:t>1% transgender man</a:t>
                      </a:r>
                    </a:p>
                  </a:txBody>
                  <a:tcPr/>
                </a:tc>
                <a:extLst>
                  <a:ext uri="{0D108BD9-81ED-4DB2-BD59-A6C34878D82A}">
                    <a16:rowId xmlns:a16="http://schemas.microsoft.com/office/drawing/2014/main" val="531257655"/>
                  </a:ext>
                </a:extLst>
              </a:tr>
              <a:tr h="1053383">
                <a:tc>
                  <a:txBody>
                    <a:bodyPr/>
                    <a:lstStyle/>
                    <a:p>
                      <a:r>
                        <a:rPr lang="en-US" sz="2000" dirty="0">
                          <a:solidFill>
                            <a:schemeClr val="accent6"/>
                          </a:solidFill>
                        </a:rPr>
                        <a:t>Race/ethnicity</a:t>
                      </a:r>
                    </a:p>
                  </a:txBody>
                  <a:tcPr/>
                </a:tc>
                <a:tc>
                  <a:txBody>
                    <a:bodyPr/>
                    <a:lstStyle/>
                    <a:p>
                      <a:r>
                        <a:rPr lang="en-US" sz="1800" dirty="0"/>
                        <a:t>71% white</a:t>
                      </a:r>
                    </a:p>
                    <a:p>
                      <a:r>
                        <a:rPr lang="en-US" sz="1800" dirty="0"/>
                        <a:t>4% Black or African American </a:t>
                      </a:r>
                    </a:p>
                    <a:p>
                      <a:r>
                        <a:rPr lang="en-US" sz="1800" dirty="0"/>
                        <a:t>9% Hispanic/Latinx</a:t>
                      </a:r>
                    </a:p>
                    <a:p>
                      <a:r>
                        <a:rPr lang="en-US" sz="1800" dirty="0"/>
                        <a:t>12% Asian</a:t>
                      </a:r>
                    </a:p>
                  </a:txBody>
                  <a:tcPr/>
                </a:tc>
                <a:extLst>
                  <a:ext uri="{0D108BD9-81ED-4DB2-BD59-A6C34878D82A}">
                    <a16:rowId xmlns:a16="http://schemas.microsoft.com/office/drawing/2014/main" val="1313788664"/>
                  </a:ext>
                </a:extLst>
              </a:tr>
              <a:tr h="1539560">
                <a:tc>
                  <a:txBody>
                    <a:bodyPr/>
                    <a:lstStyle/>
                    <a:p>
                      <a:r>
                        <a:rPr lang="en-US" sz="2000" dirty="0">
                          <a:solidFill>
                            <a:schemeClr val="accent6"/>
                          </a:solidFill>
                        </a:rPr>
                        <a:t>Position</a:t>
                      </a:r>
                    </a:p>
                  </a:txBody>
                  <a:tcPr/>
                </a:tc>
                <a:tc>
                  <a:txBody>
                    <a:bodyPr/>
                    <a:lstStyle/>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70% Physician (MD, DO) </a:t>
                      </a:r>
                      <a:endParaRPr lang="en-US" sz="18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7% Physician Assistant (PA)</a:t>
                      </a:r>
                      <a:endParaRPr lang="en-US" sz="18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 Nurse Practitioner (NP) </a:t>
                      </a:r>
                      <a:endParaRPr lang="en-US" sz="18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 Registered Nurse (RN) </a:t>
                      </a:r>
                      <a:endParaRPr lang="en-US" sz="18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3% Social Worker (LMSW, LCSW)</a:t>
                      </a:r>
                      <a:endParaRPr lang="en-US" sz="1800" b="0" i="0" u="none" strike="noStrike" cap="none" spc="0" dirty="0">
                        <a:solidFill>
                          <a:schemeClr val="tx1"/>
                        </a:solidFill>
                        <a:effectLst/>
                        <a:latin typeface="Arial" panose="020B0604020202020204" pitchFamily="34" charset="0"/>
                      </a:endParaRPr>
                    </a:p>
                    <a:p>
                      <a:pPr marL="0" marR="0" algn="l" fontAlgn="t">
                        <a:spcBef>
                          <a:spcPts val="0"/>
                        </a:spcBef>
                        <a:spcAft>
                          <a:spcPts val="0"/>
                        </a:spcAft>
                        <a:tabLst>
                          <a:tab pos="296545" algn="l"/>
                        </a:tabLst>
                      </a:pPr>
                      <a:r>
                        <a:rPr lang="en-US" sz="1800" b="0" i="0" u="none" strike="noStrike"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1% Pharmacist (PharmD or equivalent)</a:t>
                      </a:r>
                      <a:endParaRPr lang="en-US" sz="1800" b="0" i="0" u="none" strike="noStrike" cap="none" spc="0" dirty="0">
                        <a:solidFill>
                          <a:schemeClr val="tx1"/>
                        </a:solidFill>
                        <a:effectLst/>
                        <a:latin typeface="Arial" panose="020B0604020202020204" pitchFamily="34" charset="0"/>
                      </a:endParaRPr>
                    </a:p>
                  </a:txBody>
                  <a:tcPr/>
                </a:tc>
                <a:extLst>
                  <a:ext uri="{0D108BD9-81ED-4DB2-BD59-A6C34878D82A}">
                    <a16:rowId xmlns:a16="http://schemas.microsoft.com/office/drawing/2014/main" val="116580522"/>
                  </a:ext>
                </a:extLst>
              </a:tr>
            </a:tbl>
          </a:graphicData>
        </a:graphic>
      </p:graphicFrame>
      <p:sp>
        <p:nvSpPr>
          <p:cNvPr id="7" name="Title 1">
            <a:extLst>
              <a:ext uri="{FF2B5EF4-FFF2-40B4-BE49-F238E27FC236}">
                <a16:creationId xmlns:a16="http://schemas.microsoft.com/office/drawing/2014/main" id="{53ED6606-2B45-0B87-425A-06CFAB6755C7}"/>
              </a:ext>
            </a:extLst>
          </p:cNvPr>
          <p:cNvSpPr>
            <a:spLocks noGrp="1"/>
          </p:cNvSpPr>
          <p:nvPr>
            <p:ph type="title"/>
          </p:nvPr>
        </p:nvSpPr>
        <p:spPr>
          <a:xfrm>
            <a:off x="1388796" y="185317"/>
            <a:ext cx="10193337" cy="1143000"/>
          </a:xfrm>
        </p:spPr>
        <p:txBody>
          <a:bodyPr/>
          <a:lstStyle/>
          <a:p>
            <a:r>
              <a:rPr lang="en-US" dirty="0"/>
              <a:t>Sample Characteristics (n= 99) </a:t>
            </a:r>
          </a:p>
        </p:txBody>
      </p:sp>
    </p:spTree>
    <p:extLst>
      <p:ext uri="{BB962C8B-B14F-4D97-AF65-F5344CB8AC3E}">
        <p14:creationId xmlns:p14="http://schemas.microsoft.com/office/powerpoint/2010/main" val="427692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98CE02-0730-F59E-C267-2750DFE54D46}"/>
              </a:ext>
            </a:extLst>
          </p:cNvPr>
          <p:cNvSpPr>
            <a:spLocks noGrp="1"/>
          </p:cNvSpPr>
          <p:nvPr>
            <p:ph type="title"/>
          </p:nvPr>
        </p:nvSpPr>
        <p:spPr>
          <a:xfrm>
            <a:off x="1388533" y="274639"/>
            <a:ext cx="10193867" cy="1143001"/>
          </a:xfrm>
        </p:spPr>
        <p:txBody>
          <a:bodyPr/>
          <a:lstStyle/>
          <a:p>
            <a:r>
              <a:rPr lang="en-US"/>
              <a:t>Clinical Practices and Protocols</a:t>
            </a:r>
            <a:endParaRPr lang="en-US" dirty="0"/>
          </a:p>
        </p:txBody>
      </p:sp>
      <p:graphicFrame>
        <p:nvGraphicFramePr>
          <p:cNvPr id="2" name="Table 2">
            <a:extLst>
              <a:ext uri="{FF2B5EF4-FFF2-40B4-BE49-F238E27FC236}">
                <a16:creationId xmlns:a16="http://schemas.microsoft.com/office/drawing/2014/main" id="{B19EE350-CE01-3FE0-443D-D07C9CA98962}"/>
              </a:ext>
            </a:extLst>
          </p:cNvPr>
          <p:cNvGraphicFramePr>
            <a:graphicFrameLocks noGrp="1"/>
          </p:cNvGraphicFramePr>
          <p:nvPr>
            <p:extLst>
              <p:ext uri="{D42A27DB-BD31-4B8C-83A1-F6EECF244321}">
                <p14:modId xmlns:p14="http://schemas.microsoft.com/office/powerpoint/2010/main" val="4261964947"/>
              </p:ext>
            </p:extLst>
          </p:nvPr>
        </p:nvGraphicFramePr>
        <p:xfrm>
          <a:off x="2171700" y="1417640"/>
          <a:ext cx="8355961" cy="5151300"/>
        </p:xfrm>
        <a:graphic>
          <a:graphicData uri="http://schemas.openxmlformats.org/drawingml/2006/table">
            <a:tbl>
              <a:tblPr firstRow="1" bandRow="1">
                <a:tableStyleId>{5C22544A-7EE6-4342-B048-85BDC9FD1C3A}</a:tableStyleId>
              </a:tblPr>
              <a:tblGrid>
                <a:gridCol w="6803661">
                  <a:extLst>
                    <a:ext uri="{9D8B030D-6E8A-4147-A177-3AD203B41FA5}">
                      <a16:colId xmlns:a16="http://schemas.microsoft.com/office/drawing/2014/main" val="739199970"/>
                    </a:ext>
                  </a:extLst>
                </a:gridCol>
                <a:gridCol w="1552300">
                  <a:extLst>
                    <a:ext uri="{9D8B030D-6E8A-4147-A177-3AD203B41FA5}">
                      <a16:colId xmlns:a16="http://schemas.microsoft.com/office/drawing/2014/main" val="4121684671"/>
                    </a:ext>
                  </a:extLst>
                </a:gridCol>
              </a:tblGrid>
              <a:tr h="583393">
                <a:tc>
                  <a:txBody>
                    <a:bodyPr/>
                    <a:lstStyle/>
                    <a:p>
                      <a:r>
                        <a:rPr lang="en-US" sz="2800" dirty="0"/>
                        <a:t>Clinicians were…</a:t>
                      </a:r>
                    </a:p>
                  </a:txBody>
                  <a:tcPr/>
                </a:tc>
                <a:tc>
                  <a:txBody>
                    <a:bodyPr/>
                    <a:lstStyle/>
                    <a:p>
                      <a:r>
                        <a:rPr lang="en-US" sz="2000" dirty="0"/>
                        <a:t>% of Respondents </a:t>
                      </a:r>
                    </a:p>
                  </a:txBody>
                  <a:tcPr/>
                </a:tc>
                <a:extLst>
                  <a:ext uri="{0D108BD9-81ED-4DB2-BD59-A6C34878D82A}">
                    <a16:rowId xmlns:a16="http://schemas.microsoft.com/office/drawing/2014/main" val="2382736441"/>
                  </a:ext>
                </a:extLst>
              </a:tr>
              <a:tr h="6587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Expected/not required to perform drug testing</a:t>
                      </a:r>
                    </a:p>
                  </a:txBody>
                  <a:tcPr/>
                </a:tc>
                <a:tc>
                  <a:txBody>
                    <a:bodyPr/>
                    <a:lstStyle/>
                    <a:p>
                      <a:r>
                        <a:rPr lang="en-US" sz="2400" b="0" dirty="0"/>
                        <a:t>61%</a:t>
                      </a:r>
                    </a:p>
                  </a:txBody>
                  <a:tcPr/>
                </a:tc>
                <a:extLst>
                  <a:ext uri="{0D108BD9-81ED-4DB2-BD59-A6C34878D82A}">
                    <a16:rowId xmlns:a16="http://schemas.microsoft.com/office/drawing/2014/main" val="1510909593"/>
                  </a:ext>
                </a:extLst>
              </a:tr>
              <a:tr h="6587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clinical protocol re: when to perform UDT </a:t>
                      </a:r>
                    </a:p>
                  </a:txBody>
                  <a:tcPr/>
                </a:tc>
                <a:tc>
                  <a:txBody>
                    <a:bodyPr/>
                    <a:lstStyle/>
                    <a:p>
                      <a:r>
                        <a:rPr lang="en-US" sz="2400" dirty="0"/>
                        <a:t>57%</a:t>
                      </a:r>
                    </a:p>
                  </a:txBody>
                  <a:tcPr/>
                </a:tc>
                <a:extLst>
                  <a:ext uri="{0D108BD9-81ED-4DB2-BD59-A6C34878D82A}">
                    <a16:rowId xmlns:a16="http://schemas.microsoft.com/office/drawing/2014/main" val="2299029527"/>
                  </a:ext>
                </a:extLst>
              </a:tr>
              <a:tr h="7784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clinical protocol re: consent to UDT from patients. </a:t>
                      </a:r>
                    </a:p>
                  </a:txBody>
                  <a:tcPr/>
                </a:tc>
                <a:tc>
                  <a:txBody>
                    <a:bodyPr/>
                    <a:lstStyle/>
                    <a:p>
                      <a:r>
                        <a:rPr lang="en-US" sz="2400" dirty="0"/>
                        <a:t>45%</a:t>
                      </a:r>
                    </a:p>
                  </a:txBody>
                  <a:tcPr/>
                </a:tc>
                <a:extLst>
                  <a:ext uri="{0D108BD9-81ED-4DB2-BD59-A6C34878D82A}">
                    <a16:rowId xmlns:a16="http://schemas.microsoft.com/office/drawing/2014/main" val="2742305758"/>
                  </a:ext>
                </a:extLst>
              </a:tr>
              <a:tr h="5606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0" dirty="0">
                        <a:solidFill>
                          <a:schemeClr val="accent6"/>
                        </a:solidFill>
                      </a:endParaRPr>
                    </a:p>
                  </a:txBody>
                  <a:tcPr/>
                </a:tc>
                <a:tc>
                  <a:txBody>
                    <a:bodyPr/>
                    <a:lstStyle/>
                    <a:p>
                      <a:endParaRPr lang="en-US" sz="2400" dirty="0"/>
                    </a:p>
                  </a:txBody>
                  <a:tcPr/>
                </a:tc>
                <a:extLst>
                  <a:ext uri="{0D108BD9-81ED-4DB2-BD59-A6C34878D82A}">
                    <a16:rowId xmlns:a16="http://schemas.microsoft.com/office/drawing/2014/main" val="1489423621"/>
                  </a:ext>
                </a:extLst>
              </a:tr>
              <a:tr h="380474">
                <a:tc>
                  <a:txBody>
                    <a:bodyPr/>
                    <a:lstStyle/>
                    <a:p>
                      <a:endParaRPr lang="en-US" sz="2400" b="0" dirty="0">
                        <a:solidFill>
                          <a:schemeClr val="accent6"/>
                        </a:solidFill>
                      </a:endParaRPr>
                    </a:p>
                  </a:txBody>
                  <a:tcPr/>
                </a:tc>
                <a:tc>
                  <a:txBody>
                    <a:bodyPr/>
                    <a:lstStyle/>
                    <a:p>
                      <a:endParaRPr lang="en-US" sz="2400" dirty="0"/>
                    </a:p>
                  </a:txBody>
                  <a:tcPr/>
                </a:tc>
                <a:extLst>
                  <a:ext uri="{0D108BD9-81ED-4DB2-BD59-A6C34878D82A}">
                    <a16:rowId xmlns:a16="http://schemas.microsoft.com/office/drawing/2014/main" val="1394144991"/>
                  </a:ext>
                </a:extLst>
              </a:tr>
              <a:tr h="6848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dirty="0">
                          <a:solidFill>
                            <a:schemeClr val="accent6"/>
                          </a:solidFill>
                        </a:rPr>
                        <a:t>Aware of guidance about releasing drug test results to non-medical agencies when requested</a:t>
                      </a:r>
                    </a:p>
                  </a:txBody>
                  <a:tcPr/>
                </a:tc>
                <a:tc>
                  <a:txBody>
                    <a:bodyPr/>
                    <a:lstStyle/>
                    <a:p>
                      <a:r>
                        <a:rPr lang="en-US" sz="2400" dirty="0"/>
                        <a:t>24%</a:t>
                      </a:r>
                    </a:p>
                  </a:txBody>
                  <a:tcPr/>
                </a:tc>
                <a:extLst>
                  <a:ext uri="{0D108BD9-81ED-4DB2-BD59-A6C34878D82A}">
                    <a16:rowId xmlns:a16="http://schemas.microsoft.com/office/drawing/2014/main" val="1943334855"/>
                  </a:ext>
                </a:extLst>
              </a:tr>
            </a:tbl>
          </a:graphicData>
        </a:graphic>
      </p:graphicFrame>
    </p:spTree>
    <p:extLst>
      <p:ext uri="{BB962C8B-B14F-4D97-AF65-F5344CB8AC3E}">
        <p14:creationId xmlns:p14="http://schemas.microsoft.com/office/powerpoint/2010/main" val="93281024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3CDD-016D-5398-20C9-6A11709D0E71}"/>
              </a:ext>
            </a:extLst>
          </p:cNvPr>
          <p:cNvSpPr>
            <a:spLocks noGrp="1"/>
          </p:cNvSpPr>
          <p:nvPr>
            <p:ph type="title"/>
          </p:nvPr>
        </p:nvSpPr>
        <p:spPr>
          <a:xfrm>
            <a:off x="1187451" y="0"/>
            <a:ext cx="10193867" cy="1143001"/>
          </a:xfrm>
        </p:spPr>
        <p:txBody>
          <a:bodyPr/>
          <a:lstStyle/>
          <a:p>
            <a:r>
              <a:rPr lang="en-US" dirty="0"/>
              <a:t>Methods: Participants </a:t>
            </a:r>
          </a:p>
        </p:txBody>
      </p:sp>
      <p:sp>
        <p:nvSpPr>
          <p:cNvPr id="3" name="Text Placeholder 2">
            <a:extLst>
              <a:ext uri="{FF2B5EF4-FFF2-40B4-BE49-F238E27FC236}">
                <a16:creationId xmlns:a16="http://schemas.microsoft.com/office/drawing/2014/main" id="{CD228BF7-2294-7635-B9E2-FB38997242CA}"/>
              </a:ext>
            </a:extLst>
          </p:cNvPr>
          <p:cNvSpPr>
            <a:spLocks noGrp="1"/>
          </p:cNvSpPr>
          <p:nvPr>
            <p:ph type="body" idx="1"/>
          </p:nvPr>
        </p:nvSpPr>
        <p:spPr>
          <a:xfrm>
            <a:off x="810682" y="1143001"/>
            <a:ext cx="11019368" cy="5041578"/>
          </a:xfrm>
        </p:spPr>
        <p:txBody>
          <a:bodyPr/>
          <a:lstStyle/>
          <a:p>
            <a:r>
              <a:rPr lang="en-US" dirty="0"/>
              <a:t>Online survey sent to </a:t>
            </a:r>
            <a:r>
              <a:rPr lang="en-US" b="1" dirty="0"/>
              <a:t>New York-based</a:t>
            </a:r>
            <a:r>
              <a:rPr lang="en-US" dirty="0"/>
              <a:t> </a:t>
            </a:r>
            <a:r>
              <a:rPr lang="en-US" b="1" dirty="0"/>
              <a:t>buprenorphine treatment clinicians </a:t>
            </a:r>
            <a:r>
              <a:rPr lang="en-US" dirty="0"/>
              <a:t>(prescribers and non-prescribers) </a:t>
            </a:r>
          </a:p>
          <a:p>
            <a:r>
              <a:rPr lang="en-US" dirty="0"/>
              <a:t>Disseminated to:</a:t>
            </a:r>
          </a:p>
          <a:p>
            <a:pPr lvl="1"/>
            <a:r>
              <a:rPr lang="en-US" dirty="0"/>
              <a:t>Montefiore Buprenorphine Treatment Network clinician listserv</a:t>
            </a:r>
          </a:p>
          <a:p>
            <a:pPr lvl="1"/>
            <a:r>
              <a:rPr lang="en-US" dirty="0"/>
              <a:t>New York Society for Addiction Medicine member listserv</a:t>
            </a:r>
          </a:p>
          <a:p>
            <a:pPr lvl="1"/>
            <a:r>
              <a:rPr lang="en-US" dirty="0"/>
              <a:t>Eligibility: providers who are involved in delivering buprenorphine care for people with OUD</a:t>
            </a:r>
          </a:p>
          <a:p>
            <a:pPr lvl="2"/>
            <a:r>
              <a:rPr lang="en-US" sz="2400" dirty="0"/>
              <a:t>Included RN, MD/DOs, NPs, PAs, social workers, pharmacists</a:t>
            </a:r>
          </a:p>
        </p:txBody>
      </p:sp>
    </p:spTree>
    <p:extLst>
      <p:ext uri="{BB962C8B-B14F-4D97-AF65-F5344CB8AC3E}">
        <p14:creationId xmlns:p14="http://schemas.microsoft.com/office/powerpoint/2010/main" val="197306291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959D-8CEC-5B43-03CC-C6FC9C5FE653}"/>
              </a:ext>
            </a:extLst>
          </p:cNvPr>
          <p:cNvSpPr>
            <a:spLocks noGrp="1"/>
          </p:cNvSpPr>
          <p:nvPr>
            <p:ph type="title"/>
          </p:nvPr>
        </p:nvSpPr>
        <p:spPr/>
        <p:txBody>
          <a:bodyPr/>
          <a:lstStyle/>
          <a:p>
            <a:r>
              <a:rPr lang="en-US" dirty="0"/>
              <a:t>Methods: Measures</a:t>
            </a:r>
          </a:p>
        </p:txBody>
      </p:sp>
      <p:sp>
        <p:nvSpPr>
          <p:cNvPr id="3" name="Text Placeholder 2">
            <a:extLst>
              <a:ext uri="{FF2B5EF4-FFF2-40B4-BE49-F238E27FC236}">
                <a16:creationId xmlns:a16="http://schemas.microsoft.com/office/drawing/2014/main" id="{33D85BF4-67B8-AB30-E678-4782994ADB62}"/>
              </a:ext>
            </a:extLst>
          </p:cNvPr>
          <p:cNvSpPr>
            <a:spLocks noGrp="1"/>
          </p:cNvSpPr>
          <p:nvPr>
            <p:ph type="body" idx="1"/>
          </p:nvPr>
        </p:nvSpPr>
        <p:spPr/>
        <p:txBody>
          <a:bodyPr/>
          <a:lstStyle/>
          <a:p>
            <a:r>
              <a:rPr lang="en-US" dirty="0"/>
              <a:t>45 questions </a:t>
            </a:r>
          </a:p>
          <a:p>
            <a:pPr lvl="1"/>
            <a:r>
              <a:rPr lang="en-US" dirty="0"/>
              <a:t>33 quantitative, </a:t>
            </a:r>
          </a:p>
          <a:p>
            <a:pPr lvl="1"/>
            <a:r>
              <a:rPr lang="en-US" dirty="0"/>
              <a:t>3 demographic</a:t>
            </a:r>
          </a:p>
          <a:p>
            <a:pPr lvl="1"/>
            <a:r>
              <a:rPr lang="en-US" dirty="0"/>
              <a:t>6 free-text short answer</a:t>
            </a:r>
          </a:p>
          <a:p>
            <a:pPr lvl="1"/>
            <a:r>
              <a:rPr lang="en-US" dirty="0"/>
              <a:t>3 optional - lived experience</a:t>
            </a:r>
          </a:p>
          <a:p>
            <a:r>
              <a:rPr lang="en-US" dirty="0"/>
              <a:t>Responses collected from September 2022 to December 2022</a:t>
            </a:r>
          </a:p>
          <a:p>
            <a:pPr marL="114300" indent="0">
              <a:buNone/>
            </a:pPr>
            <a:endParaRPr lang="en-US" dirty="0"/>
          </a:p>
          <a:p>
            <a:endParaRPr lang="en-US" dirty="0"/>
          </a:p>
        </p:txBody>
      </p:sp>
    </p:spTree>
    <p:extLst>
      <p:ext uri="{BB962C8B-B14F-4D97-AF65-F5344CB8AC3E}">
        <p14:creationId xmlns:p14="http://schemas.microsoft.com/office/powerpoint/2010/main" val="72671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099110-3836-187C-F430-87C845168960}"/>
              </a:ext>
            </a:extLst>
          </p:cNvPr>
          <p:cNvSpPr txBox="1">
            <a:spLocks/>
          </p:cNvSpPr>
          <p:nvPr/>
        </p:nvSpPr>
        <p:spPr>
          <a:xfrm>
            <a:off x="1388533" y="274639"/>
            <a:ext cx="10193867" cy="1143001"/>
          </a:xfrm>
          <a:prstGeom prst="rect">
            <a:avLst/>
          </a:prstGeom>
          <a:noFill/>
          <a:ln>
            <a:noFill/>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1pPr>
            <a:lvl2pPr marR="0" lvl="1"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2pPr>
            <a:lvl3pPr marR="0" lvl="2"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3pPr>
            <a:lvl4pPr marR="0" lvl="3"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4pPr>
            <a:lvl5pPr marR="0" lvl="4"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5pPr>
            <a:lvl6pPr marR="0" lvl="5"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6pPr>
            <a:lvl7pPr marR="0" lvl="6"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7pPr>
            <a:lvl8pPr marR="0" lvl="7"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8pPr>
            <a:lvl9pPr marR="0" lvl="8" algn="l" rtl="0" eaLnBrk="1" hangingPunct="1">
              <a:lnSpc>
                <a:spcPct val="100000"/>
              </a:lnSpc>
              <a:spcBef>
                <a:spcPts val="0"/>
              </a:spcBef>
              <a:spcAft>
                <a:spcPts val="0"/>
              </a:spcAft>
              <a:buClr>
                <a:srgbClr val="002853"/>
              </a:buClr>
              <a:buSzPts val="1800"/>
              <a:buFont typeface="Arial"/>
              <a:buNone/>
              <a:defRPr sz="4000" b="0" i="0" u="none" strike="noStrike" cap="none">
                <a:solidFill>
                  <a:srgbClr val="002853"/>
                </a:solidFill>
                <a:latin typeface="Arial"/>
                <a:ea typeface="Arial"/>
                <a:cs typeface="Arial"/>
                <a:sym typeface="Arial"/>
              </a:defRPr>
            </a:lvl9pPr>
          </a:lstStyle>
          <a:p>
            <a:pPr>
              <a:spcAft>
                <a:spcPts val="600"/>
              </a:spcAft>
              <a:buSzPts val="4000"/>
            </a:pPr>
            <a:r>
              <a:rPr lang="en-US" b="0" i="0" u="none" strike="noStrike" cap="none">
                <a:latin typeface="Arial"/>
                <a:ea typeface="Arial"/>
                <a:cs typeface="Arial"/>
                <a:sym typeface="Arial"/>
              </a:rPr>
              <a:t>Methods: Analysis</a:t>
            </a:r>
          </a:p>
        </p:txBody>
      </p:sp>
      <p:sp>
        <p:nvSpPr>
          <p:cNvPr id="7" name="Content Placeholder 2">
            <a:extLst>
              <a:ext uri="{FF2B5EF4-FFF2-40B4-BE49-F238E27FC236}">
                <a16:creationId xmlns:a16="http://schemas.microsoft.com/office/drawing/2014/main" id="{D226829E-96E2-7389-DEF9-889A39B16208}"/>
              </a:ext>
            </a:extLst>
          </p:cNvPr>
          <p:cNvSpPr>
            <a:spLocks noGrp="1"/>
          </p:cNvSpPr>
          <p:nvPr>
            <p:ph idx="1"/>
          </p:nvPr>
        </p:nvSpPr>
        <p:spPr>
          <a:xfrm>
            <a:off x="1388533" y="1600200"/>
            <a:ext cx="10193867" cy="4394200"/>
          </a:xfrm>
        </p:spPr>
        <p:txBody>
          <a:bodyPr/>
          <a:lstStyle/>
          <a:p>
            <a:pPr marL="457200" indent="-457200">
              <a:buFont typeface="Arial" panose="020B0604020202020204" pitchFamily="34" charset="0"/>
              <a:buChar char="•"/>
            </a:pPr>
            <a:r>
              <a:rPr lang="en-US" sz="2400" dirty="0">
                <a:solidFill>
                  <a:schemeClr val="accent6"/>
                </a:solidFill>
              </a:rPr>
              <a:t>Rapid qualitative analysis for free-text responses</a:t>
            </a:r>
          </a:p>
          <a:p>
            <a:pPr marL="457200" indent="-457200">
              <a:buFont typeface="Arial" panose="020B0604020202020204" pitchFamily="34" charset="0"/>
              <a:buChar char="•"/>
            </a:pPr>
            <a:r>
              <a:rPr lang="en-US" sz="2400" dirty="0">
                <a:solidFill>
                  <a:schemeClr val="accent6"/>
                </a:solidFill>
              </a:rPr>
              <a:t>Domains based on short answer questions</a:t>
            </a:r>
          </a:p>
          <a:p>
            <a:pPr marL="457200" indent="-457200">
              <a:buFont typeface="Arial" panose="020B0604020202020204" pitchFamily="34" charset="0"/>
              <a:buChar char="•"/>
            </a:pPr>
            <a:r>
              <a:rPr lang="en-US" sz="2400" dirty="0">
                <a:solidFill>
                  <a:schemeClr val="accent6"/>
                </a:solidFill>
              </a:rPr>
              <a:t>Subdomains based on provider attitude towards UDT</a:t>
            </a:r>
          </a:p>
          <a:p>
            <a:pPr marL="457200" indent="-457200">
              <a:buFont typeface="Arial" panose="020B0604020202020204" pitchFamily="34" charset="0"/>
              <a:buChar char="•"/>
            </a:pPr>
            <a:r>
              <a:rPr lang="en-US" sz="2400" dirty="0">
                <a:solidFill>
                  <a:schemeClr val="accent6"/>
                </a:solidFill>
              </a:rPr>
              <a:t>Codes </a:t>
            </a:r>
            <a:r>
              <a:rPr lang="en-US" sz="2400" dirty="0">
                <a:solidFill>
                  <a:schemeClr val="accent6"/>
                </a:solidFill>
                <a:sym typeface="Wingdings" panose="05000000000000000000" pitchFamily="2" charset="2"/>
              </a:rPr>
              <a:t> Repeating Ideas  Themes  Synthesis</a:t>
            </a:r>
            <a:endParaRPr lang="en-US" sz="2400" dirty="0">
              <a:solidFill>
                <a:schemeClr val="accent6"/>
              </a:solidFill>
            </a:endParaRPr>
          </a:p>
          <a:p>
            <a:pPr marL="63500" indent="0">
              <a:buNone/>
            </a:pPr>
            <a:endParaRPr lang="en-US" dirty="0"/>
          </a:p>
        </p:txBody>
      </p:sp>
    </p:spTree>
    <p:extLst>
      <p:ext uri="{BB962C8B-B14F-4D97-AF65-F5344CB8AC3E}">
        <p14:creationId xmlns:p14="http://schemas.microsoft.com/office/powerpoint/2010/main" val="200426704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A34936-4232-44E8-B6A1-1C063645D5AA}"/>
              </a:ext>
            </a:extLst>
          </p:cNvPr>
          <p:cNvSpPr>
            <a:spLocks noGrp="1"/>
          </p:cNvSpPr>
          <p:nvPr>
            <p:ph type="title"/>
          </p:nvPr>
        </p:nvSpPr>
        <p:spPr>
          <a:xfrm>
            <a:off x="6096000" y="2990322"/>
            <a:ext cx="1830133" cy="877356"/>
          </a:xfrm>
        </p:spPr>
        <p:txBody>
          <a:bodyPr/>
          <a:lstStyle/>
          <a:p>
            <a:r>
              <a:rPr lang="en-US" dirty="0"/>
              <a:t>Results</a:t>
            </a:r>
          </a:p>
        </p:txBody>
      </p:sp>
    </p:spTree>
    <p:extLst>
      <p:ext uri="{BB962C8B-B14F-4D97-AF65-F5344CB8AC3E}">
        <p14:creationId xmlns:p14="http://schemas.microsoft.com/office/powerpoint/2010/main" val="3207405705"/>
      </p:ext>
    </p:extLst>
  </p:cSld>
  <p:clrMapOvr>
    <a:masterClrMapping/>
  </p:clrMapOvr>
</p:sld>
</file>

<file path=ppt/theme/theme1.xml><?xml version="1.0" encoding="utf-8"?>
<a:theme xmlns:a="http://schemas.openxmlformats.org/drawingml/2006/main" name="monte theme 2">
  <a:themeElements>
    <a:clrScheme name="MMC_PPT_CoBranded_white[1]">
      <a:dk1>
        <a:srgbClr val="000000"/>
      </a:dk1>
      <a:lt1>
        <a:srgbClr val="FFFFFF"/>
      </a:lt1>
      <a:dk2>
        <a:srgbClr val="A7A7A7"/>
      </a:dk2>
      <a:lt2>
        <a:srgbClr val="535353"/>
      </a:lt2>
      <a:accent1>
        <a:srgbClr val="B60060"/>
      </a:accent1>
      <a:accent2>
        <a:srgbClr val="26686D"/>
      </a:accent2>
      <a:accent3>
        <a:srgbClr val="153A3D"/>
      </a:accent3>
      <a:accent4>
        <a:srgbClr val="660036"/>
      </a:accent4>
      <a:accent5>
        <a:srgbClr val="542988"/>
      </a:accent5>
      <a:accent6>
        <a:srgbClr val="0C1C3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nte theme 2" id="{EE2DA4E0-4645-48FC-BBDD-7F5C8273E2A8}" vid="{9195FFC1-ED4D-451C-A153-7F62F1544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4271</TotalTime>
  <Words>6471</Words>
  <Application>Microsoft Office PowerPoint</Application>
  <PresentationFormat>Widescreen</PresentationFormat>
  <Paragraphs>951</Paragraphs>
  <Slides>56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Symbol</vt:lpstr>
      <vt:lpstr>monte theme 2</vt:lpstr>
      <vt:lpstr>Clinicians’ Perceptions and Practices of Urine Drug Testing in Buprenorphine Treatment</vt:lpstr>
      <vt:lpstr>PowerPoint Presentation</vt:lpstr>
      <vt:lpstr>Background</vt:lpstr>
      <vt:lpstr>Background</vt:lpstr>
      <vt:lpstr>Study Aims</vt:lpstr>
      <vt:lpstr>Methods: Participants </vt:lpstr>
      <vt:lpstr>Methods: Measures</vt:lpstr>
      <vt:lpstr>PowerPoint Presentation</vt:lpstr>
      <vt:lpstr>Results</vt:lpstr>
      <vt:lpstr>Sample Characteristics (n= 99) </vt:lpstr>
      <vt:lpstr>Clinical Practices and Protocols</vt:lpstr>
      <vt:lpstr>High risk patients</vt:lpstr>
      <vt:lpstr>PowerPoint Presentation</vt:lpstr>
      <vt:lpstr>PowerPoint Presentation</vt:lpstr>
      <vt:lpstr>PowerPoint Presentation</vt:lpstr>
      <vt:lpstr>How do providers respond to UDT results?</vt:lpstr>
      <vt:lpstr>PowerPoint Presentation</vt:lpstr>
      <vt:lpstr>Provider response when urine drug screen is positive for cocaine or (meth)amphetamines</vt:lpstr>
      <vt:lpstr>Provider response when urine drug screen is negative for buprenorphine</vt:lpstr>
      <vt:lpstr>How do providers perceive the risks and benefits of UDT?</vt:lpstr>
      <vt:lpstr>Theme: UDT is more “objective” than patient report </vt:lpstr>
      <vt:lpstr> Theme: Drug testing represents surveillance or punishment.   </vt:lpstr>
      <vt:lpstr>Limitations</vt:lpstr>
      <vt:lpstr>Conclusions</vt:lpstr>
      <vt:lpstr>Implications</vt:lpstr>
      <vt:lpstr>Acknowledgements</vt:lpstr>
      <vt:lpstr>Extra slides</vt:lpstr>
      <vt:lpstr>ALTERNATIVE TO PRIOR SLIDE   Sample Characteristics (n= 99) </vt:lpstr>
      <vt:lpstr>PowerPoint Presentation</vt:lpstr>
      <vt:lpstr>PowerPoint Presentation</vt:lpstr>
      <vt:lpstr>PowerPoint Presentation</vt:lpstr>
      <vt:lpstr>Free-Text responses: Qualitative analysis</vt:lpstr>
      <vt:lpstr>Free-text response framework</vt:lpstr>
      <vt:lpstr>Patients arrested and/or incarcerated in last 12 months </vt:lpstr>
      <vt:lpstr>Number of patients on parole/probation (by respondent, in a 12-month period)</vt:lpstr>
      <vt:lpstr>additional emerging themes</vt:lpstr>
      <vt:lpstr>PowerPoint Presentation</vt:lpstr>
      <vt:lpstr>PowerPoint Presentation</vt:lpstr>
      <vt:lpstr>PowerPoint Presentation</vt:lpstr>
      <vt:lpstr>PowerPoint Presentation</vt:lpstr>
      <vt:lpstr>PowerPoint Presentation</vt:lpstr>
      <vt:lpstr>Clinician knowledge of patient risk factors  </vt:lpstr>
      <vt:lpstr>Clinical Practices and Protocols</vt:lpstr>
      <vt:lpstr>Clinical Practices and Protocols</vt:lpstr>
      <vt:lpstr>Free-text response framework</vt:lpstr>
      <vt:lpstr>Clinician knowledge of patient risk factors </vt:lpstr>
      <vt:lpstr>Sample Characteristics (n= 99) </vt:lpstr>
      <vt:lpstr>PowerPoint Presentation</vt:lpstr>
      <vt:lpstr>PowerPoint Presentation</vt:lpstr>
      <vt:lpstr>PowerPoint Presentation</vt:lpstr>
      <vt:lpstr>Implications</vt:lpstr>
      <vt:lpstr>Conclusions</vt:lpstr>
      <vt:lpstr>Theme:  Test results showing diversion may not be a public health concern, because diverted buprenorphine is being used by people who need it.  </vt:lpstr>
      <vt:lpstr>Provider Survey</vt:lpstr>
      <vt:lpstr>Sample Characteristics (n= 99) </vt:lpstr>
      <vt:lpstr>Clinical Practices and Protocols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Clinicians’ Perceptions and Practices of Urine Drug Testing in Buprenorphine Treatment</dc:title>
  <dc:creator>Isabel Lamont</dc:creator>
  <cp:lastModifiedBy>Mariya Masyukova</cp:lastModifiedBy>
  <cp:revision>26</cp:revision>
  <dcterms:created xsi:type="dcterms:W3CDTF">2023-10-18T20:35:59Z</dcterms:created>
  <dcterms:modified xsi:type="dcterms:W3CDTF">2023-11-04T17:08:47Z</dcterms:modified>
</cp:coreProperties>
</file>