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7"/>
  </p:notesMasterIdLst>
  <p:sldIdLst>
    <p:sldId id="256" r:id="rId2"/>
    <p:sldId id="280" r:id="rId3"/>
    <p:sldId id="259" r:id="rId4"/>
    <p:sldId id="257" r:id="rId5"/>
    <p:sldId id="258" r:id="rId6"/>
    <p:sldId id="836" r:id="rId7"/>
    <p:sldId id="839" r:id="rId8"/>
    <p:sldId id="840" r:id="rId9"/>
    <p:sldId id="262" r:id="rId10"/>
    <p:sldId id="841" r:id="rId11"/>
    <p:sldId id="837" r:id="rId12"/>
    <p:sldId id="263" r:id="rId13"/>
    <p:sldId id="844" r:id="rId14"/>
    <p:sldId id="845" r:id="rId15"/>
    <p:sldId id="850" r:id="rId16"/>
    <p:sldId id="274" r:id="rId17"/>
    <p:sldId id="275" r:id="rId18"/>
    <p:sldId id="277" r:id="rId19"/>
    <p:sldId id="838" r:id="rId20"/>
    <p:sldId id="843" r:id="rId21"/>
    <p:sldId id="265" r:id="rId22"/>
    <p:sldId id="266" r:id="rId23"/>
    <p:sldId id="852" r:id="rId24"/>
    <p:sldId id="851" r:id="rId25"/>
    <p:sldId id="281"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CAB076-34D6-5381-29FD-C9C7ED3ECB5D}" name="Martin, Marlene" initials="" userId="S::Marlene.Martin@ucsf.edu::ba5dac40-d04f-455d-9e4d-643396bc8638" providerId="AD"/>
  <p188:author id="{C28BA480-326D-9024-652B-DB25A11FAB06}" name="Defries, Triveni" initials="TD" userId="S::Triveni.Defries@ucsf.edu::6494f0f0-631a-48f2-b7f8-39a6652471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8"/>
    <a:srgbClr val="12858A"/>
    <a:srgbClr val="6DA643"/>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7"/>
    <p:restoredTop sz="66625" autoAdjust="0"/>
  </p:normalViewPr>
  <p:slideViewPr>
    <p:cSldViewPr snapToGrid="0">
      <p:cViewPr varScale="1">
        <p:scale>
          <a:sx n="63" d="100"/>
          <a:sy n="63" d="100"/>
        </p:scale>
        <p:origin x="872"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23F02-2582-4B4F-9997-0556CDAEBA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6E8BDF4-7391-4916-885B-136E0A58B9C5}">
      <dgm:prSet/>
      <dgm:spPr/>
      <dgm:t>
        <a:bodyPr/>
        <a:lstStyle/>
        <a:p>
          <a:r>
            <a:rPr lang="en-US" b="0" i="0" dirty="0"/>
            <a:t>Community members identified addiction as a priority</a:t>
          </a:r>
          <a:endParaRPr lang="en-US" dirty="0"/>
        </a:p>
      </dgm:t>
    </dgm:pt>
    <dgm:pt modelId="{DBF200B9-8CC9-44C5-B715-A673AD97B18E}" type="parTrans" cxnId="{EF65E3B2-5E68-4278-8EB8-7AA2D755746C}">
      <dgm:prSet/>
      <dgm:spPr/>
      <dgm:t>
        <a:bodyPr/>
        <a:lstStyle/>
        <a:p>
          <a:endParaRPr lang="en-US"/>
        </a:p>
      </dgm:t>
    </dgm:pt>
    <dgm:pt modelId="{34467D40-C5B0-4A8F-B3B2-F20F910DDED2}" type="sibTrans" cxnId="{EF65E3B2-5E68-4278-8EB8-7AA2D755746C}">
      <dgm:prSet/>
      <dgm:spPr/>
      <dgm:t>
        <a:bodyPr/>
        <a:lstStyle/>
        <a:p>
          <a:endParaRPr lang="en-US"/>
        </a:p>
      </dgm:t>
    </dgm:pt>
    <dgm:pt modelId="{61E2243A-CB60-4069-88A0-475C18CBFDCE}">
      <dgm:prSet/>
      <dgm:spPr/>
      <dgm:t>
        <a:bodyPr/>
        <a:lstStyle/>
        <a:p>
          <a:r>
            <a:rPr lang="en-US" b="0" i="0"/>
            <a:t>Conducted a needs assessment of addiction-related needs among Latine San Franciscans in 2022</a:t>
          </a:r>
          <a:endParaRPr lang="en-US"/>
        </a:p>
      </dgm:t>
    </dgm:pt>
    <dgm:pt modelId="{BDC9B753-B142-4C63-8F6F-EF088E3AE73C}" type="parTrans" cxnId="{D4C40492-F968-4831-91DC-D3ABAA68A462}">
      <dgm:prSet/>
      <dgm:spPr/>
      <dgm:t>
        <a:bodyPr/>
        <a:lstStyle/>
        <a:p>
          <a:endParaRPr lang="en-US"/>
        </a:p>
      </dgm:t>
    </dgm:pt>
    <dgm:pt modelId="{35CB5BF1-3A21-4721-98D0-3AEF96CED6F9}" type="sibTrans" cxnId="{D4C40492-F968-4831-91DC-D3ABAA68A462}">
      <dgm:prSet/>
      <dgm:spPr/>
      <dgm:t>
        <a:bodyPr/>
        <a:lstStyle/>
        <a:p>
          <a:endParaRPr lang="en-US"/>
        </a:p>
      </dgm:t>
    </dgm:pt>
    <dgm:pt modelId="{2D0A340F-79F5-4080-8F9F-1B1B847EA17B}">
      <dgm:prSet/>
      <dgm:spPr/>
      <dgm:t>
        <a:bodyPr/>
        <a:lstStyle/>
        <a:p>
          <a:r>
            <a:rPr lang="en-US" b="0" i="0"/>
            <a:t>Gathered Latine-serving CBOs, Department of Public Health, and clinician representatives to inform PEDAL</a:t>
          </a:r>
          <a:endParaRPr lang="en-US"/>
        </a:p>
      </dgm:t>
    </dgm:pt>
    <dgm:pt modelId="{7BF55E5F-AEEA-4B20-9718-DBD5C2A3505A}" type="parTrans" cxnId="{319EF4F5-54BF-4A63-BC43-E26F055A4734}">
      <dgm:prSet/>
      <dgm:spPr/>
      <dgm:t>
        <a:bodyPr/>
        <a:lstStyle/>
        <a:p>
          <a:endParaRPr lang="en-US"/>
        </a:p>
      </dgm:t>
    </dgm:pt>
    <dgm:pt modelId="{7699E020-2B63-43E1-AC4B-F596EE3560B5}" type="sibTrans" cxnId="{319EF4F5-54BF-4A63-BC43-E26F055A4734}">
      <dgm:prSet/>
      <dgm:spPr/>
      <dgm:t>
        <a:bodyPr/>
        <a:lstStyle/>
        <a:p>
          <a:endParaRPr lang="en-US"/>
        </a:p>
      </dgm:t>
    </dgm:pt>
    <dgm:pt modelId="{E03CA381-73F5-4A6D-AD26-4A60F337BF9A}">
      <dgm:prSet/>
      <dgm:spPr/>
      <dgm:t>
        <a:bodyPr/>
        <a:lstStyle/>
        <a:p>
          <a:r>
            <a:rPr lang="en-US" b="0" i="0"/>
            <a:t>Secured pilot funding</a:t>
          </a:r>
          <a:br>
            <a:rPr lang="en-US" b="0" i="0"/>
          </a:br>
          <a:br>
            <a:rPr lang="en-US" b="0" i="0"/>
          </a:br>
          <a:endParaRPr lang="en-US"/>
        </a:p>
      </dgm:t>
    </dgm:pt>
    <dgm:pt modelId="{AC8A7B6C-64A2-4A58-9FA0-D9AD451B7115}" type="parTrans" cxnId="{1F8B5A9F-76B8-47A5-91DA-AE885BA6B519}">
      <dgm:prSet/>
      <dgm:spPr/>
      <dgm:t>
        <a:bodyPr/>
        <a:lstStyle/>
        <a:p>
          <a:endParaRPr lang="en-US"/>
        </a:p>
      </dgm:t>
    </dgm:pt>
    <dgm:pt modelId="{BC92D6BD-8781-4018-A468-8451D54077C9}" type="sibTrans" cxnId="{1F8B5A9F-76B8-47A5-91DA-AE885BA6B519}">
      <dgm:prSet/>
      <dgm:spPr/>
      <dgm:t>
        <a:bodyPr/>
        <a:lstStyle/>
        <a:p>
          <a:endParaRPr lang="en-US"/>
        </a:p>
      </dgm:t>
    </dgm:pt>
    <dgm:pt modelId="{A98A69FC-B1DD-4843-A728-1A91509458B7}" type="pres">
      <dgm:prSet presAssocID="{B3223F02-2582-4B4F-9997-0556CDAEBA57}" presName="vert0" presStyleCnt="0">
        <dgm:presLayoutVars>
          <dgm:dir/>
          <dgm:animOne val="branch"/>
          <dgm:animLvl val="lvl"/>
        </dgm:presLayoutVars>
      </dgm:prSet>
      <dgm:spPr/>
    </dgm:pt>
    <dgm:pt modelId="{07477A4E-8CFB-4972-9A56-8AAB46BA40D2}" type="pres">
      <dgm:prSet presAssocID="{46E8BDF4-7391-4916-885B-136E0A58B9C5}" presName="thickLine" presStyleLbl="alignNode1" presStyleIdx="0" presStyleCnt="4"/>
      <dgm:spPr/>
    </dgm:pt>
    <dgm:pt modelId="{6179E7A7-342A-40C9-98BA-335A1315226C}" type="pres">
      <dgm:prSet presAssocID="{46E8BDF4-7391-4916-885B-136E0A58B9C5}" presName="horz1" presStyleCnt="0"/>
      <dgm:spPr/>
    </dgm:pt>
    <dgm:pt modelId="{0CF8857B-D743-4109-B7CF-4C22870B1F94}" type="pres">
      <dgm:prSet presAssocID="{46E8BDF4-7391-4916-885B-136E0A58B9C5}" presName="tx1" presStyleLbl="revTx" presStyleIdx="0" presStyleCnt="4"/>
      <dgm:spPr/>
    </dgm:pt>
    <dgm:pt modelId="{B3805EFB-E6E8-400F-BE52-EE66BEC34877}" type="pres">
      <dgm:prSet presAssocID="{46E8BDF4-7391-4916-885B-136E0A58B9C5}" presName="vert1" presStyleCnt="0"/>
      <dgm:spPr/>
    </dgm:pt>
    <dgm:pt modelId="{9E7ADD37-698F-425D-8615-0679983785AF}" type="pres">
      <dgm:prSet presAssocID="{61E2243A-CB60-4069-88A0-475C18CBFDCE}" presName="thickLine" presStyleLbl="alignNode1" presStyleIdx="1" presStyleCnt="4"/>
      <dgm:spPr/>
    </dgm:pt>
    <dgm:pt modelId="{708B8C36-525E-40AA-9606-E0F4D9475622}" type="pres">
      <dgm:prSet presAssocID="{61E2243A-CB60-4069-88A0-475C18CBFDCE}" presName="horz1" presStyleCnt="0"/>
      <dgm:spPr/>
    </dgm:pt>
    <dgm:pt modelId="{2B482289-B3B1-4424-8369-862D837D260F}" type="pres">
      <dgm:prSet presAssocID="{61E2243A-CB60-4069-88A0-475C18CBFDCE}" presName="tx1" presStyleLbl="revTx" presStyleIdx="1" presStyleCnt="4"/>
      <dgm:spPr/>
    </dgm:pt>
    <dgm:pt modelId="{40D8EDA2-3E17-41EA-8DD5-3D5A0711107F}" type="pres">
      <dgm:prSet presAssocID="{61E2243A-CB60-4069-88A0-475C18CBFDCE}" presName="vert1" presStyleCnt="0"/>
      <dgm:spPr/>
    </dgm:pt>
    <dgm:pt modelId="{01DA989A-603E-4E2E-A363-655569BB5CE6}" type="pres">
      <dgm:prSet presAssocID="{2D0A340F-79F5-4080-8F9F-1B1B847EA17B}" presName="thickLine" presStyleLbl="alignNode1" presStyleIdx="2" presStyleCnt="4"/>
      <dgm:spPr/>
    </dgm:pt>
    <dgm:pt modelId="{E2A31A33-95A5-490C-9B02-BB36A9CF9173}" type="pres">
      <dgm:prSet presAssocID="{2D0A340F-79F5-4080-8F9F-1B1B847EA17B}" presName="horz1" presStyleCnt="0"/>
      <dgm:spPr/>
    </dgm:pt>
    <dgm:pt modelId="{3E9D8805-F606-4AEA-BB91-DDF6E3C1434D}" type="pres">
      <dgm:prSet presAssocID="{2D0A340F-79F5-4080-8F9F-1B1B847EA17B}" presName="tx1" presStyleLbl="revTx" presStyleIdx="2" presStyleCnt="4"/>
      <dgm:spPr/>
    </dgm:pt>
    <dgm:pt modelId="{77E3569B-8695-4C70-A659-E5A85529B44E}" type="pres">
      <dgm:prSet presAssocID="{2D0A340F-79F5-4080-8F9F-1B1B847EA17B}" presName="vert1" presStyleCnt="0"/>
      <dgm:spPr/>
    </dgm:pt>
    <dgm:pt modelId="{B0025295-863F-4EED-8885-58C07A68F95C}" type="pres">
      <dgm:prSet presAssocID="{E03CA381-73F5-4A6D-AD26-4A60F337BF9A}" presName="thickLine" presStyleLbl="alignNode1" presStyleIdx="3" presStyleCnt="4"/>
      <dgm:spPr/>
    </dgm:pt>
    <dgm:pt modelId="{82FAB4F8-7704-4478-9A71-8419CD77605F}" type="pres">
      <dgm:prSet presAssocID="{E03CA381-73F5-4A6D-AD26-4A60F337BF9A}" presName="horz1" presStyleCnt="0"/>
      <dgm:spPr/>
    </dgm:pt>
    <dgm:pt modelId="{E896A699-9D27-4EDF-B825-09CFFBCEA33A}" type="pres">
      <dgm:prSet presAssocID="{E03CA381-73F5-4A6D-AD26-4A60F337BF9A}" presName="tx1" presStyleLbl="revTx" presStyleIdx="3" presStyleCnt="4"/>
      <dgm:spPr/>
    </dgm:pt>
    <dgm:pt modelId="{C1BC383C-A398-4EBF-95D9-FF84E0D786C8}" type="pres">
      <dgm:prSet presAssocID="{E03CA381-73F5-4A6D-AD26-4A60F337BF9A}" presName="vert1" presStyleCnt="0"/>
      <dgm:spPr/>
    </dgm:pt>
  </dgm:ptLst>
  <dgm:cxnLst>
    <dgm:cxn modelId="{EA272013-E1F2-491B-8813-F450B1E05107}" type="presOf" srcId="{E03CA381-73F5-4A6D-AD26-4A60F337BF9A}" destId="{E896A699-9D27-4EDF-B825-09CFFBCEA33A}" srcOrd="0" destOrd="0" presId="urn:microsoft.com/office/officeart/2008/layout/LinedList"/>
    <dgm:cxn modelId="{636CC538-5FF3-428B-BBCB-7C39950B400E}" type="presOf" srcId="{2D0A340F-79F5-4080-8F9F-1B1B847EA17B}" destId="{3E9D8805-F606-4AEA-BB91-DDF6E3C1434D}" srcOrd="0" destOrd="0" presId="urn:microsoft.com/office/officeart/2008/layout/LinedList"/>
    <dgm:cxn modelId="{D4C40492-F968-4831-91DC-D3ABAA68A462}" srcId="{B3223F02-2582-4B4F-9997-0556CDAEBA57}" destId="{61E2243A-CB60-4069-88A0-475C18CBFDCE}" srcOrd="1" destOrd="0" parTransId="{BDC9B753-B142-4C63-8F6F-EF088E3AE73C}" sibTransId="{35CB5BF1-3A21-4721-98D0-3AEF96CED6F9}"/>
    <dgm:cxn modelId="{1F8B5A9F-76B8-47A5-91DA-AE885BA6B519}" srcId="{B3223F02-2582-4B4F-9997-0556CDAEBA57}" destId="{E03CA381-73F5-4A6D-AD26-4A60F337BF9A}" srcOrd="3" destOrd="0" parTransId="{AC8A7B6C-64A2-4A58-9FA0-D9AD451B7115}" sibTransId="{BC92D6BD-8781-4018-A468-8451D54077C9}"/>
    <dgm:cxn modelId="{EF65E3B2-5E68-4278-8EB8-7AA2D755746C}" srcId="{B3223F02-2582-4B4F-9997-0556CDAEBA57}" destId="{46E8BDF4-7391-4916-885B-136E0A58B9C5}" srcOrd="0" destOrd="0" parTransId="{DBF200B9-8CC9-44C5-B715-A673AD97B18E}" sibTransId="{34467D40-C5B0-4A8F-B3B2-F20F910DDED2}"/>
    <dgm:cxn modelId="{50AAFCC6-0D6D-429B-9011-B82E30478BAB}" type="presOf" srcId="{B3223F02-2582-4B4F-9997-0556CDAEBA57}" destId="{A98A69FC-B1DD-4843-A728-1A91509458B7}" srcOrd="0" destOrd="0" presId="urn:microsoft.com/office/officeart/2008/layout/LinedList"/>
    <dgm:cxn modelId="{C1E006C9-332C-4364-AC49-3DA04E09B4DD}" type="presOf" srcId="{61E2243A-CB60-4069-88A0-475C18CBFDCE}" destId="{2B482289-B3B1-4424-8369-862D837D260F}" srcOrd="0" destOrd="0" presId="urn:microsoft.com/office/officeart/2008/layout/LinedList"/>
    <dgm:cxn modelId="{468984F1-97FA-4DDE-A6A3-F71DD351F5F7}" type="presOf" srcId="{46E8BDF4-7391-4916-885B-136E0A58B9C5}" destId="{0CF8857B-D743-4109-B7CF-4C22870B1F94}" srcOrd="0" destOrd="0" presId="urn:microsoft.com/office/officeart/2008/layout/LinedList"/>
    <dgm:cxn modelId="{319EF4F5-54BF-4A63-BC43-E26F055A4734}" srcId="{B3223F02-2582-4B4F-9997-0556CDAEBA57}" destId="{2D0A340F-79F5-4080-8F9F-1B1B847EA17B}" srcOrd="2" destOrd="0" parTransId="{7BF55E5F-AEEA-4B20-9718-DBD5C2A3505A}" sibTransId="{7699E020-2B63-43E1-AC4B-F596EE3560B5}"/>
    <dgm:cxn modelId="{9CBCD7C5-946C-4FE8-B297-24E8A7EE5ACE}" type="presParOf" srcId="{A98A69FC-B1DD-4843-A728-1A91509458B7}" destId="{07477A4E-8CFB-4972-9A56-8AAB46BA40D2}" srcOrd="0" destOrd="0" presId="urn:microsoft.com/office/officeart/2008/layout/LinedList"/>
    <dgm:cxn modelId="{7767B8E8-5F81-429A-A0B5-C89840103759}" type="presParOf" srcId="{A98A69FC-B1DD-4843-A728-1A91509458B7}" destId="{6179E7A7-342A-40C9-98BA-335A1315226C}" srcOrd="1" destOrd="0" presId="urn:microsoft.com/office/officeart/2008/layout/LinedList"/>
    <dgm:cxn modelId="{6357B588-1546-4FA0-A8B5-A89FA309E02C}" type="presParOf" srcId="{6179E7A7-342A-40C9-98BA-335A1315226C}" destId="{0CF8857B-D743-4109-B7CF-4C22870B1F94}" srcOrd="0" destOrd="0" presId="urn:microsoft.com/office/officeart/2008/layout/LinedList"/>
    <dgm:cxn modelId="{5023DDB2-FD0C-4A5E-9E76-29E9D9D804D7}" type="presParOf" srcId="{6179E7A7-342A-40C9-98BA-335A1315226C}" destId="{B3805EFB-E6E8-400F-BE52-EE66BEC34877}" srcOrd="1" destOrd="0" presId="urn:microsoft.com/office/officeart/2008/layout/LinedList"/>
    <dgm:cxn modelId="{671CBB8F-EE67-4500-8DB4-5475C4D14B7F}" type="presParOf" srcId="{A98A69FC-B1DD-4843-A728-1A91509458B7}" destId="{9E7ADD37-698F-425D-8615-0679983785AF}" srcOrd="2" destOrd="0" presId="urn:microsoft.com/office/officeart/2008/layout/LinedList"/>
    <dgm:cxn modelId="{3DF1410C-B08C-42D1-8AFC-A39359C367D5}" type="presParOf" srcId="{A98A69FC-B1DD-4843-A728-1A91509458B7}" destId="{708B8C36-525E-40AA-9606-E0F4D9475622}" srcOrd="3" destOrd="0" presId="urn:microsoft.com/office/officeart/2008/layout/LinedList"/>
    <dgm:cxn modelId="{968C4DF4-8D9F-42F8-AFD1-45E4816C9767}" type="presParOf" srcId="{708B8C36-525E-40AA-9606-E0F4D9475622}" destId="{2B482289-B3B1-4424-8369-862D837D260F}" srcOrd="0" destOrd="0" presId="urn:microsoft.com/office/officeart/2008/layout/LinedList"/>
    <dgm:cxn modelId="{8D8D9FC2-A6F1-4B68-B080-94BA10BAF2F9}" type="presParOf" srcId="{708B8C36-525E-40AA-9606-E0F4D9475622}" destId="{40D8EDA2-3E17-41EA-8DD5-3D5A0711107F}" srcOrd="1" destOrd="0" presId="urn:microsoft.com/office/officeart/2008/layout/LinedList"/>
    <dgm:cxn modelId="{03B8572F-EFF4-4CB3-B308-1D95FDFAFDFE}" type="presParOf" srcId="{A98A69FC-B1DD-4843-A728-1A91509458B7}" destId="{01DA989A-603E-4E2E-A363-655569BB5CE6}" srcOrd="4" destOrd="0" presId="urn:microsoft.com/office/officeart/2008/layout/LinedList"/>
    <dgm:cxn modelId="{544A221D-AE5B-43D3-8ACD-D803014CE1DF}" type="presParOf" srcId="{A98A69FC-B1DD-4843-A728-1A91509458B7}" destId="{E2A31A33-95A5-490C-9B02-BB36A9CF9173}" srcOrd="5" destOrd="0" presId="urn:microsoft.com/office/officeart/2008/layout/LinedList"/>
    <dgm:cxn modelId="{5A9FE53E-30E8-4034-9BDC-8FF7A51DE0D5}" type="presParOf" srcId="{E2A31A33-95A5-490C-9B02-BB36A9CF9173}" destId="{3E9D8805-F606-4AEA-BB91-DDF6E3C1434D}" srcOrd="0" destOrd="0" presId="urn:microsoft.com/office/officeart/2008/layout/LinedList"/>
    <dgm:cxn modelId="{DAD4A264-9DD1-49E1-B9ED-FDD3097B535A}" type="presParOf" srcId="{E2A31A33-95A5-490C-9B02-BB36A9CF9173}" destId="{77E3569B-8695-4C70-A659-E5A85529B44E}" srcOrd="1" destOrd="0" presId="urn:microsoft.com/office/officeart/2008/layout/LinedList"/>
    <dgm:cxn modelId="{47EE7F97-91A0-46D0-8A58-E5984A6E25C5}" type="presParOf" srcId="{A98A69FC-B1DD-4843-A728-1A91509458B7}" destId="{B0025295-863F-4EED-8885-58C07A68F95C}" srcOrd="6" destOrd="0" presId="urn:microsoft.com/office/officeart/2008/layout/LinedList"/>
    <dgm:cxn modelId="{DD0C5AF2-D191-4C43-B25D-EA6725E4B64C}" type="presParOf" srcId="{A98A69FC-B1DD-4843-A728-1A91509458B7}" destId="{82FAB4F8-7704-4478-9A71-8419CD77605F}" srcOrd="7" destOrd="0" presId="urn:microsoft.com/office/officeart/2008/layout/LinedList"/>
    <dgm:cxn modelId="{13A5AB78-C279-43C0-8364-1B38E78FB5C0}" type="presParOf" srcId="{82FAB4F8-7704-4478-9A71-8419CD77605F}" destId="{E896A699-9D27-4EDF-B825-09CFFBCEA33A}" srcOrd="0" destOrd="0" presId="urn:microsoft.com/office/officeart/2008/layout/LinedList"/>
    <dgm:cxn modelId="{8AB5EDAB-3B1C-4DC9-B4D4-A260CDEDBF94}" type="presParOf" srcId="{82FAB4F8-7704-4478-9A71-8419CD77605F}" destId="{C1BC383C-A398-4EBF-95D9-FF84E0D786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A77C4-52EC-4838-A85C-6D5790F128B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619E774-7274-4A9A-8F2E-1A79AF5B651A}">
      <dgm:prSet/>
      <dgm:spPr/>
      <dgm:t>
        <a:bodyPr/>
        <a:lstStyle/>
        <a:p>
          <a:r>
            <a:rPr lang="en-US" b="0" i="0" dirty="0"/>
            <a:t>Iteratively co-developed 13 linguistically, culturally-informed modules with participating CBOs and the National Harm Reduction Coalition </a:t>
          </a:r>
          <a:endParaRPr lang="en-US" dirty="0"/>
        </a:p>
      </dgm:t>
    </dgm:pt>
    <dgm:pt modelId="{C7746A19-1AEA-43CC-B271-5F00856B0F29}" type="parTrans" cxnId="{0FC691FF-EC01-4B7F-BB48-302F414F2FA3}">
      <dgm:prSet/>
      <dgm:spPr/>
      <dgm:t>
        <a:bodyPr/>
        <a:lstStyle/>
        <a:p>
          <a:endParaRPr lang="en-US"/>
        </a:p>
      </dgm:t>
    </dgm:pt>
    <dgm:pt modelId="{12322019-9EEE-4A69-8E6E-3B4B94A7FC71}" type="sibTrans" cxnId="{0FC691FF-EC01-4B7F-BB48-302F414F2FA3}">
      <dgm:prSet/>
      <dgm:spPr/>
      <dgm:t>
        <a:bodyPr/>
        <a:lstStyle/>
        <a:p>
          <a:endParaRPr lang="en-US"/>
        </a:p>
      </dgm:t>
    </dgm:pt>
    <dgm:pt modelId="{C49D9B5F-6B3A-4313-BE81-BE9C94DB470C}">
      <dgm:prSet/>
      <dgm:spPr/>
      <dgm:t>
        <a:bodyPr/>
        <a:lstStyle/>
        <a:p>
          <a:r>
            <a:rPr lang="en-US" b="0" i="0" dirty="0"/>
            <a:t>Delivered in-person, Spanish-language sessions over 4 months</a:t>
          </a:r>
          <a:endParaRPr lang="en-US" dirty="0"/>
        </a:p>
      </dgm:t>
    </dgm:pt>
    <dgm:pt modelId="{F6D8A443-2295-4520-B5FA-458C34E2858D}" type="parTrans" cxnId="{BEB4BA15-EB43-4016-B025-6E1ACA269490}">
      <dgm:prSet/>
      <dgm:spPr/>
      <dgm:t>
        <a:bodyPr/>
        <a:lstStyle/>
        <a:p>
          <a:endParaRPr lang="en-US"/>
        </a:p>
      </dgm:t>
    </dgm:pt>
    <dgm:pt modelId="{E648AE14-FF9F-4825-B987-6A540F36C95E}" type="sibTrans" cxnId="{BEB4BA15-EB43-4016-B025-6E1ACA269490}">
      <dgm:prSet/>
      <dgm:spPr/>
      <dgm:t>
        <a:bodyPr/>
        <a:lstStyle/>
        <a:p>
          <a:endParaRPr lang="en-US"/>
        </a:p>
      </dgm:t>
    </dgm:pt>
    <dgm:pt modelId="{5C0A7DAD-3E9A-442E-AC58-44F2587339F6}">
      <dgm:prSet/>
      <dgm:spPr/>
      <dgm:t>
        <a:bodyPr/>
        <a:lstStyle/>
        <a:p>
          <a:r>
            <a:rPr lang="en-US" b="0" i="0"/>
            <a:t>Met weekly with promotor leads to obtain real-time feedback on each session</a:t>
          </a:r>
          <a:endParaRPr lang="en-US"/>
        </a:p>
      </dgm:t>
    </dgm:pt>
    <dgm:pt modelId="{A6C56F38-43FA-4ABA-AA0A-70DCC6AB7BC3}" type="parTrans" cxnId="{10E56D8B-F247-4550-9C77-6682FBD17E2D}">
      <dgm:prSet/>
      <dgm:spPr/>
      <dgm:t>
        <a:bodyPr/>
        <a:lstStyle/>
        <a:p>
          <a:endParaRPr lang="en-US"/>
        </a:p>
      </dgm:t>
    </dgm:pt>
    <dgm:pt modelId="{B348243F-692D-429E-A221-8DE78369D17E}" type="sibTrans" cxnId="{10E56D8B-F247-4550-9C77-6682FBD17E2D}">
      <dgm:prSet/>
      <dgm:spPr/>
      <dgm:t>
        <a:bodyPr/>
        <a:lstStyle/>
        <a:p>
          <a:endParaRPr lang="en-US"/>
        </a:p>
      </dgm:t>
    </dgm:pt>
    <dgm:pt modelId="{FEE48793-1DF3-422D-809C-D93B69B6D031}" type="pres">
      <dgm:prSet presAssocID="{D5DA77C4-52EC-4838-A85C-6D5790F128B7}" presName="root" presStyleCnt="0">
        <dgm:presLayoutVars>
          <dgm:dir/>
          <dgm:resizeHandles val="exact"/>
        </dgm:presLayoutVars>
      </dgm:prSet>
      <dgm:spPr/>
    </dgm:pt>
    <dgm:pt modelId="{F7589C3A-20F9-4F04-9F97-D3892C6120FC}" type="pres">
      <dgm:prSet presAssocID="{1619E774-7274-4A9A-8F2E-1A79AF5B651A}" presName="compNode" presStyleCnt="0"/>
      <dgm:spPr/>
    </dgm:pt>
    <dgm:pt modelId="{C8C2233F-57F6-45B2-A618-8EC074CAA941}" type="pres">
      <dgm:prSet presAssocID="{1619E774-7274-4A9A-8F2E-1A79AF5B651A}" presName="bgRect" presStyleLbl="bgShp" presStyleIdx="0" presStyleCnt="3"/>
      <dgm:spPr/>
    </dgm:pt>
    <dgm:pt modelId="{2EF86080-56E2-4562-8CA1-B2EA3E8DCA5D}" type="pres">
      <dgm:prSet presAssocID="{1619E774-7274-4A9A-8F2E-1A79AF5B65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AFB9374-8F01-4E93-8654-27A784EA665F}" type="pres">
      <dgm:prSet presAssocID="{1619E774-7274-4A9A-8F2E-1A79AF5B651A}" presName="spaceRect" presStyleCnt="0"/>
      <dgm:spPr/>
    </dgm:pt>
    <dgm:pt modelId="{FA5A08BD-DA01-420C-896A-D3F991FD83C2}" type="pres">
      <dgm:prSet presAssocID="{1619E774-7274-4A9A-8F2E-1A79AF5B651A}" presName="parTx" presStyleLbl="revTx" presStyleIdx="0" presStyleCnt="3">
        <dgm:presLayoutVars>
          <dgm:chMax val="0"/>
          <dgm:chPref val="0"/>
        </dgm:presLayoutVars>
      </dgm:prSet>
      <dgm:spPr/>
    </dgm:pt>
    <dgm:pt modelId="{A246ED9F-B33C-46A5-A39A-26B58C86211C}" type="pres">
      <dgm:prSet presAssocID="{12322019-9EEE-4A69-8E6E-3B4B94A7FC71}" presName="sibTrans" presStyleCnt="0"/>
      <dgm:spPr/>
    </dgm:pt>
    <dgm:pt modelId="{69550DC6-F8A3-4ECD-83E7-8AFF8824CAFF}" type="pres">
      <dgm:prSet presAssocID="{C49D9B5F-6B3A-4313-BE81-BE9C94DB470C}" presName="compNode" presStyleCnt="0"/>
      <dgm:spPr/>
    </dgm:pt>
    <dgm:pt modelId="{A862B514-E13F-4C31-BCF1-4A35AB9B3082}" type="pres">
      <dgm:prSet presAssocID="{C49D9B5F-6B3A-4313-BE81-BE9C94DB470C}" presName="bgRect" presStyleLbl="bgShp" presStyleIdx="1" presStyleCnt="3"/>
      <dgm:spPr/>
    </dgm:pt>
    <dgm:pt modelId="{AE77DE93-3E96-4831-AA10-C39B174F1427}" type="pres">
      <dgm:prSet presAssocID="{C49D9B5F-6B3A-4313-BE81-BE9C94DB470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4C60214A-21CB-4307-87E5-2B128BBDA884}" type="pres">
      <dgm:prSet presAssocID="{C49D9B5F-6B3A-4313-BE81-BE9C94DB470C}" presName="spaceRect" presStyleCnt="0"/>
      <dgm:spPr/>
    </dgm:pt>
    <dgm:pt modelId="{46C90FED-3A06-4A0E-8395-6D5548FE660B}" type="pres">
      <dgm:prSet presAssocID="{C49D9B5F-6B3A-4313-BE81-BE9C94DB470C}" presName="parTx" presStyleLbl="revTx" presStyleIdx="1" presStyleCnt="3">
        <dgm:presLayoutVars>
          <dgm:chMax val="0"/>
          <dgm:chPref val="0"/>
        </dgm:presLayoutVars>
      </dgm:prSet>
      <dgm:spPr/>
    </dgm:pt>
    <dgm:pt modelId="{82E7ED18-BC09-45E6-B59A-E46D5BA9193C}" type="pres">
      <dgm:prSet presAssocID="{E648AE14-FF9F-4825-B987-6A540F36C95E}" presName="sibTrans" presStyleCnt="0"/>
      <dgm:spPr/>
    </dgm:pt>
    <dgm:pt modelId="{D4A1A5F9-2366-4A4F-B435-BFF7ADC615FB}" type="pres">
      <dgm:prSet presAssocID="{5C0A7DAD-3E9A-442E-AC58-44F2587339F6}" presName="compNode" presStyleCnt="0"/>
      <dgm:spPr/>
    </dgm:pt>
    <dgm:pt modelId="{8E2F4CCC-4A44-4F2E-8298-E2AE850BAC84}" type="pres">
      <dgm:prSet presAssocID="{5C0A7DAD-3E9A-442E-AC58-44F2587339F6}" presName="bgRect" presStyleLbl="bgShp" presStyleIdx="2" presStyleCnt="3"/>
      <dgm:spPr/>
    </dgm:pt>
    <dgm:pt modelId="{70B9D378-4101-49F6-AD02-59687B982136}" type="pres">
      <dgm:prSet presAssocID="{5C0A7DAD-3E9A-442E-AC58-44F2587339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9D2490F0-104B-4576-9A0D-28270C1E9EF1}" type="pres">
      <dgm:prSet presAssocID="{5C0A7DAD-3E9A-442E-AC58-44F2587339F6}" presName="spaceRect" presStyleCnt="0"/>
      <dgm:spPr/>
    </dgm:pt>
    <dgm:pt modelId="{007F1F5E-D31F-472B-B617-0D8B0AA457C5}" type="pres">
      <dgm:prSet presAssocID="{5C0A7DAD-3E9A-442E-AC58-44F2587339F6}" presName="parTx" presStyleLbl="revTx" presStyleIdx="2" presStyleCnt="3">
        <dgm:presLayoutVars>
          <dgm:chMax val="0"/>
          <dgm:chPref val="0"/>
        </dgm:presLayoutVars>
      </dgm:prSet>
      <dgm:spPr/>
    </dgm:pt>
  </dgm:ptLst>
  <dgm:cxnLst>
    <dgm:cxn modelId="{BEB4BA15-EB43-4016-B025-6E1ACA269490}" srcId="{D5DA77C4-52EC-4838-A85C-6D5790F128B7}" destId="{C49D9B5F-6B3A-4313-BE81-BE9C94DB470C}" srcOrd="1" destOrd="0" parTransId="{F6D8A443-2295-4520-B5FA-458C34E2858D}" sibTransId="{E648AE14-FF9F-4825-B987-6A540F36C95E}"/>
    <dgm:cxn modelId="{3CC33C3B-AF53-4B69-B9F4-35F2465E09D8}" type="presOf" srcId="{C49D9B5F-6B3A-4313-BE81-BE9C94DB470C}" destId="{46C90FED-3A06-4A0E-8395-6D5548FE660B}" srcOrd="0" destOrd="0" presId="urn:microsoft.com/office/officeart/2018/2/layout/IconVerticalSolidList"/>
    <dgm:cxn modelId="{D4E17859-475D-4ABD-A59E-B6672EFF0011}" type="presOf" srcId="{1619E774-7274-4A9A-8F2E-1A79AF5B651A}" destId="{FA5A08BD-DA01-420C-896A-D3F991FD83C2}" srcOrd="0" destOrd="0" presId="urn:microsoft.com/office/officeart/2018/2/layout/IconVerticalSolidList"/>
    <dgm:cxn modelId="{10E56D8B-F247-4550-9C77-6682FBD17E2D}" srcId="{D5DA77C4-52EC-4838-A85C-6D5790F128B7}" destId="{5C0A7DAD-3E9A-442E-AC58-44F2587339F6}" srcOrd="2" destOrd="0" parTransId="{A6C56F38-43FA-4ABA-AA0A-70DCC6AB7BC3}" sibTransId="{B348243F-692D-429E-A221-8DE78369D17E}"/>
    <dgm:cxn modelId="{BDB3D190-BA32-41DD-AC33-5C6CC27D3CB8}" type="presOf" srcId="{D5DA77C4-52EC-4838-A85C-6D5790F128B7}" destId="{FEE48793-1DF3-422D-809C-D93B69B6D031}" srcOrd="0" destOrd="0" presId="urn:microsoft.com/office/officeart/2018/2/layout/IconVerticalSolidList"/>
    <dgm:cxn modelId="{12AC94A4-DF2C-494D-9114-2A92FBB7A770}" type="presOf" srcId="{5C0A7DAD-3E9A-442E-AC58-44F2587339F6}" destId="{007F1F5E-D31F-472B-B617-0D8B0AA457C5}" srcOrd="0" destOrd="0" presId="urn:microsoft.com/office/officeart/2018/2/layout/IconVerticalSolidList"/>
    <dgm:cxn modelId="{0FC691FF-EC01-4B7F-BB48-302F414F2FA3}" srcId="{D5DA77C4-52EC-4838-A85C-6D5790F128B7}" destId="{1619E774-7274-4A9A-8F2E-1A79AF5B651A}" srcOrd="0" destOrd="0" parTransId="{C7746A19-1AEA-43CC-B271-5F00856B0F29}" sibTransId="{12322019-9EEE-4A69-8E6E-3B4B94A7FC71}"/>
    <dgm:cxn modelId="{8324A3A9-2338-4A6B-93C6-DECCD2DE576F}" type="presParOf" srcId="{FEE48793-1DF3-422D-809C-D93B69B6D031}" destId="{F7589C3A-20F9-4F04-9F97-D3892C6120FC}" srcOrd="0" destOrd="0" presId="urn:microsoft.com/office/officeart/2018/2/layout/IconVerticalSolidList"/>
    <dgm:cxn modelId="{C21CAC4A-8267-473E-8CD6-199C6658040C}" type="presParOf" srcId="{F7589C3A-20F9-4F04-9F97-D3892C6120FC}" destId="{C8C2233F-57F6-45B2-A618-8EC074CAA941}" srcOrd="0" destOrd="0" presId="urn:microsoft.com/office/officeart/2018/2/layout/IconVerticalSolidList"/>
    <dgm:cxn modelId="{0993EDEB-5828-41D1-B125-A2D8D671B814}" type="presParOf" srcId="{F7589C3A-20F9-4F04-9F97-D3892C6120FC}" destId="{2EF86080-56E2-4562-8CA1-B2EA3E8DCA5D}" srcOrd="1" destOrd="0" presId="urn:microsoft.com/office/officeart/2018/2/layout/IconVerticalSolidList"/>
    <dgm:cxn modelId="{C30BC5E9-0D18-494B-827B-B553DDD1CE12}" type="presParOf" srcId="{F7589C3A-20F9-4F04-9F97-D3892C6120FC}" destId="{FAFB9374-8F01-4E93-8654-27A784EA665F}" srcOrd="2" destOrd="0" presId="urn:microsoft.com/office/officeart/2018/2/layout/IconVerticalSolidList"/>
    <dgm:cxn modelId="{74C1AD8E-5580-4FAE-AA07-BB4B0F0F5D22}" type="presParOf" srcId="{F7589C3A-20F9-4F04-9F97-D3892C6120FC}" destId="{FA5A08BD-DA01-420C-896A-D3F991FD83C2}" srcOrd="3" destOrd="0" presId="urn:microsoft.com/office/officeart/2018/2/layout/IconVerticalSolidList"/>
    <dgm:cxn modelId="{4946A969-E57C-42CD-AB50-8E6C19A803E8}" type="presParOf" srcId="{FEE48793-1DF3-422D-809C-D93B69B6D031}" destId="{A246ED9F-B33C-46A5-A39A-26B58C86211C}" srcOrd="1" destOrd="0" presId="urn:microsoft.com/office/officeart/2018/2/layout/IconVerticalSolidList"/>
    <dgm:cxn modelId="{BC6E6317-768B-40C7-821B-0D8E15C9F033}" type="presParOf" srcId="{FEE48793-1DF3-422D-809C-D93B69B6D031}" destId="{69550DC6-F8A3-4ECD-83E7-8AFF8824CAFF}" srcOrd="2" destOrd="0" presId="urn:microsoft.com/office/officeart/2018/2/layout/IconVerticalSolidList"/>
    <dgm:cxn modelId="{4157D882-0DBD-4922-BFFE-2F4F9F048E98}" type="presParOf" srcId="{69550DC6-F8A3-4ECD-83E7-8AFF8824CAFF}" destId="{A862B514-E13F-4C31-BCF1-4A35AB9B3082}" srcOrd="0" destOrd="0" presId="urn:microsoft.com/office/officeart/2018/2/layout/IconVerticalSolidList"/>
    <dgm:cxn modelId="{BC31F120-CC79-42DB-857F-92EBAD9A7E63}" type="presParOf" srcId="{69550DC6-F8A3-4ECD-83E7-8AFF8824CAFF}" destId="{AE77DE93-3E96-4831-AA10-C39B174F1427}" srcOrd="1" destOrd="0" presId="urn:microsoft.com/office/officeart/2018/2/layout/IconVerticalSolidList"/>
    <dgm:cxn modelId="{6C7D84DE-78CC-495A-AF50-59CBDD39D3DE}" type="presParOf" srcId="{69550DC6-F8A3-4ECD-83E7-8AFF8824CAFF}" destId="{4C60214A-21CB-4307-87E5-2B128BBDA884}" srcOrd="2" destOrd="0" presId="urn:microsoft.com/office/officeart/2018/2/layout/IconVerticalSolidList"/>
    <dgm:cxn modelId="{CCD628A9-4E2E-4601-B156-2445B9C4185D}" type="presParOf" srcId="{69550DC6-F8A3-4ECD-83E7-8AFF8824CAFF}" destId="{46C90FED-3A06-4A0E-8395-6D5548FE660B}" srcOrd="3" destOrd="0" presId="urn:microsoft.com/office/officeart/2018/2/layout/IconVerticalSolidList"/>
    <dgm:cxn modelId="{24FD1D02-553E-4A9D-997A-53453449E830}" type="presParOf" srcId="{FEE48793-1DF3-422D-809C-D93B69B6D031}" destId="{82E7ED18-BC09-45E6-B59A-E46D5BA9193C}" srcOrd="3" destOrd="0" presId="urn:microsoft.com/office/officeart/2018/2/layout/IconVerticalSolidList"/>
    <dgm:cxn modelId="{26593FA9-A2CD-4DD3-A00A-7809C96ED801}" type="presParOf" srcId="{FEE48793-1DF3-422D-809C-D93B69B6D031}" destId="{D4A1A5F9-2366-4A4F-B435-BFF7ADC615FB}" srcOrd="4" destOrd="0" presId="urn:microsoft.com/office/officeart/2018/2/layout/IconVerticalSolidList"/>
    <dgm:cxn modelId="{32B8EDE0-2ADE-41A7-A741-31C08BC2A649}" type="presParOf" srcId="{D4A1A5F9-2366-4A4F-B435-BFF7ADC615FB}" destId="{8E2F4CCC-4A44-4F2E-8298-E2AE850BAC84}" srcOrd="0" destOrd="0" presId="urn:microsoft.com/office/officeart/2018/2/layout/IconVerticalSolidList"/>
    <dgm:cxn modelId="{53C92FBC-DBF0-4146-B4E2-9E3A8D9239B5}" type="presParOf" srcId="{D4A1A5F9-2366-4A4F-B435-BFF7ADC615FB}" destId="{70B9D378-4101-49F6-AD02-59687B982136}" srcOrd="1" destOrd="0" presId="urn:microsoft.com/office/officeart/2018/2/layout/IconVerticalSolidList"/>
    <dgm:cxn modelId="{51D35A10-0498-46DB-B037-A97ADDE6A8B5}" type="presParOf" srcId="{D4A1A5F9-2366-4A4F-B435-BFF7ADC615FB}" destId="{9D2490F0-104B-4576-9A0D-28270C1E9EF1}" srcOrd="2" destOrd="0" presId="urn:microsoft.com/office/officeart/2018/2/layout/IconVerticalSolidList"/>
    <dgm:cxn modelId="{857D8019-EC63-4902-9D5D-AD4113283EEE}" type="presParOf" srcId="{D4A1A5F9-2366-4A4F-B435-BFF7ADC615FB}" destId="{007F1F5E-D31F-472B-B617-0D8B0AA457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B1F71-01DF-4CE3-8D77-028FBA3CB40A}"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F1D4E38-236A-4A35-9209-ABF9AE5C6FDB}">
      <dgm:prSet custT="1"/>
      <dgm:spPr/>
      <dgm:t>
        <a:bodyPr/>
        <a:lstStyle/>
        <a:p>
          <a:r>
            <a:rPr lang="en-US" sz="1400" dirty="0"/>
            <a:t>M</a:t>
          </a:r>
          <a:r>
            <a:rPr lang="en-US" sz="1400" b="0" i="0" dirty="0"/>
            <a:t>ixed-methods </a:t>
          </a:r>
          <a:endParaRPr lang="en-US" sz="1400" dirty="0"/>
        </a:p>
      </dgm:t>
    </dgm:pt>
    <dgm:pt modelId="{8EEC61F1-A39E-4B64-BD00-18B4BB8D57BF}" type="parTrans" cxnId="{2A43AC0F-79C5-4089-974C-D3656887F49D}">
      <dgm:prSet/>
      <dgm:spPr/>
      <dgm:t>
        <a:bodyPr/>
        <a:lstStyle/>
        <a:p>
          <a:endParaRPr lang="en-US" sz="1400"/>
        </a:p>
      </dgm:t>
    </dgm:pt>
    <dgm:pt modelId="{9F34973E-E080-400B-91FA-0BB4FBC6E1C2}" type="sibTrans" cxnId="{2A43AC0F-79C5-4089-974C-D3656887F49D}">
      <dgm:prSet/>
      <dgm:spPr/>
      <dgm:t>
        <a:bodyPr/>
        <a:lstStyle/>
        <a:p>
          <a:endParaRPr lang="en-US" sz="1400"/>
        </a:p>
      </dgm:t>
    </dgm:pt>
    <dgm:pt modelId="{1321261D-B91B-4918-AF5B-AD368E5F9F08}">
      <dgm:prSet custT="1"/>
      <dgm:spPr/>
      <dgm:t>
        <a:bodyPr/>
        <a:lstStyle/>
        <a:p>
          <a:r>
            <a:rPr lang="en-US" sz="1400"/>
            <a:t>Participant</a:t>
          </a:r>
          <a:r>
            <a:rPr lang="en-US" sz="1400" b="0" i="0"/>
            <a:t> demographics and professional backgrounds</a:t>
          </a:r>
          <a:endParaRPr lang="en-US" sz="1400"/>
        </a:p>
      </dgm:t>
    </dgm:pt>
    <dgm:pt modelId="{C2995067-F7EF-49F1-9111-398A3BC6C78D}" type="parTrans" cxnId="{C26099D5-CB0F-43CC-B308-D7C813BA2C05}">
      <dgm:prSet/>
      <dgm:spPr/>
      <dgm:t>
        <a:bodyPr/>
        <a:lstStyle/>
        <a:p>
          <a:endParaRPr lang="en-US" sz="1400"/>
        </a:p>
      </dgm:t>
    </dgm:pt>
    <dgm:pt modelId="{A7C538F0-BA7B-4FE1-A1B7-E0F5ACA99C2C}" type="sibTrans" cxnId="{C26099D5-CB0F-43CC-B308-D7C813BA2C05}">
      <dgm:prSet/>
      <dgm:spPr/>
      <dgm:t>
        <a:bodyPr/>
        <a:lstStyle/>
        <a:p>
          <a:endParaRPr lang="en-US" sz="1400"/>
        </a:p>
      </dgm:t>
    </dgm:pt>
    <dgm:pt modelId="{24D17416-45CC-46C9-97C5-EC26F4C9559B}">
      <dgm:prSet custT="1"/>
      <dgm:spPr/>
      <dgm:t>
        <a:bodyPr/>
        <a:lstStyle/>
        <a:p>
          <a:r>
            <a:rPr lang="en-US" sz="1400" b="0" i="0" dirty="0"/>
            <a:t>Pre- and post-course scores:</a:t>
          </a:r>
          <a:endParaRPr lang="en-US" sz="1400" dirty="0"/>
        </a:p>
      </dgm:t>
    </dgm:pt>
    <dgm:pt modelId="{5E03DC5B-CCBE-46E3-8D91-D07C672533EA}" type="parTrans" cxnId="{1D41EBD1-8F53-4DBC-A1A1-857BBF4225D8}">
      <dgm:prSet/>
      <dgm:spPr/>
      <dgm:t>
        <a:bodyPr/>
        <a:lstStyle/>
        <a:p>
          <a:endParaRPr lang="en-US" sz="1400"/>
        </a:p>
      </dgm:t>
    </dgm:pt>
    <dgm:pt modelId="{7B4CA2B3-A125-4743-AF8E-78A20004A932}" type="sibTrans" cxnId="{1D41EBD1-8F53-4DBC-A1A1-857BBF4225D8}">
      <dgm:prSet/>
      <dgm:spPr/>
      <dgm:t>
        <a:bodyPr/>
        <a:lstStyle/>
        <a:p>
          <a:endParaRPr lang="en-US" sz="1400"/>
        </a:p>
      </dgm:t>
    </dgm:pt>
    <dgm:pt modelId="{A1FBD4C1-D393-429D-BF67-F87918865166}">
      <dgm:prSet custT="1"/>
      <dgm:spPr/>
      <dgm:t>
        <a:bodyPr/>
        <a:lstStyle/>
        <a:p>
          <a:r>
            <a:rPr lang="en-US" sz="1400" b="0" i="0"/>
            <a:t>Confidence in course goals using </a:t>
          </a:r>
          <a:r>
            <a:rPr lang="en-US" sz="1400"/>
            <a:t>a scale of 1-10</a:t>
          </a:r>
        </a:p>
      </dgm:t>
    </dgm:pt>
    <dgm:pt modelId="{040645C9-1CF1-4E62-8E9D-6860EDB097F8}" type="parTrans" cxnId="{5EE348B3-29A3-441C-BD3E-392FFB46A9BA}">
      <dgm:prSet/>
      <dgm:spPr/>
      <dgm:t>
        <a:bodyPr/>
        <a:lstStyle/>
        <a:p>
          <a:endParaRPr lang="en-US" sz="1400"/>
        </a:p>
      </dgm:t>
    </dgm:pt>
    <dgm:pt modelId="{1AB7B992-2254-4D49-B925-45FB7C4891E6}" type="sibTrans" cxnId="{5EE348B3-29A3-441C-BD3E-392FFB46A9BA}">
      <dgm:prSet/>
      <dgm:spPr/>
      <dgm:t>
        <a:bodyPr/>
        <a:lstStyle/>
        <a:p>
          <a:endParaRPr lang="en-US" sz="1400"/>
        </a:p>
      </dgm:t>
    </dgm:pt>
    <dgm:pt modelId="{532E3A7E-DADA-40B0-A8B2-3E16B53C6DC1}">
      <dgm:prSet custT="1"/>
      <dgm:spPr/>
      <dgm:t>
        <a:bodyPr/>
        <a:lstStyle/>
        <a:p>
          <a:r>
            <a:rPr lang="en-US" sz="1400"/>
            <a:t>S</a:t>
          </a:r>
          <a:r>
            <a:rPr lang="en-US" sz="1400" b="0" i="0"/>
            <a:t>tigma and attitudes using selected items from Alcohol and Alcohol Problems Perception Questionnaire (AAPPQ), Drugs and Drug Problems Perceptions Questionnaire (DDPPQ), and scales by Palamar et al. </a:t>
          </a:r>
          <a:endParaRPr lang="en-US" sz="1400"/>
        </a:p>
      </dgm:t>
    </dgm:pt>
    <dgm:pt modelId="{8CF339CB-A71B-47A9-AC82-D6C3BDA9450E}" type="parTrans" cxnId="{EEA06CC0-977E-4C92-AED7-BF3C18DF6D74}">
      <dgm:prSet/>
      <dgm:spPr/>
      <dgm:t>
        <a:bodyPr/>
        <a:lstStyle/>
        <a:p>
          <a:endParaRPr lang="en-US" sz="1400"/>
        </a:p>
      </dgm:t>
    </dgm:pt>
    <dgm:pt modelId="{7AFB83F5-E091-4762-9181-C8EF7F9844D9}" type="sibTrans" cxnId="{EEA06CC0-977E-4C92-AED7-BF3C18DF6D74}">
      <dgm:prSet/>
      <dgm:spPr/>
      <dgm:t>
        <a:bodyPr/>
        <a:lstStyle/>
        <a:p>
          <a:endParaRPr lang="en-US" sz="1400"/>
        </a:p>
      </dgm:t>
    </dgm:pt>
    <dgm:pt modelId="{89F7492F-670D-46B4-BC16-FECD6AEB7246}">
      <dgm:prSet custT="1"/>
      <dgm:spPr/>
      <dgm:t>
        <a:bodyPr/>
        <a:lstStyle/>
        <a:p>
          <a:r>
            <a:rPr lang="en-US" sz="1400"/>
            <a:t>Calculated differences in median pre-and post-scores and p-values using Wilcoxon sign rank tests</a:t>
          </a:r>
        </a:p>
      </dgm:t>
    </dgm:pt>
    <dgm:pt modelId="{BA30C369-8EBC-4FB6-B863-817C793EBFB3}" type="parTrans" cxnId="{CC5C8BAA-FAEF-405B-808B-90A75BE3CBAE}">
      <dgm:prSet/>
      <dgm:spPr/>
      <dgm:t>
        <a:bodyPr/>
        <a:lstStyle/>
        <a:p>
          <a:endParaRPr lang="en-US" sz="1400"/>
        </a:p>
      </dgm:t>
    </dgm:pt>
    <dgm:pt modelId="{49045823-F107-47D9-BBD9-B77FA35452A6}" type="sibTrans" cxnId="{CC5C8BAA-FAEF-405B-808B-90A75BE3CBAE}">
      <dgm:prSet/>
      <dgm:spPr/>
      <dgm:t>
        <a:bodyPr/>
        <a:lstStyle/>
        <a:p>
          <a:endParaRPr lang="en-US" sz="1400"/>
        </a:p>
      </dgm:t>
    </dgm:pt>
    <dgm:pt modelId="{C0F6BBE8-61F5-49FB-951D-64B6D9DBF1DC}">
      <dgm:prSet custT="1"/>
      <dgm:spPr/>
      <dgm:t>
        <a:bodyPr/>
        <a:lstStyle/>
        <a:p>
          <a:r>
            <a:rPr lang="en-US" sz="1400" b="0" i="0" dirty="0"/>
            <a:t>Modified content analysis of pre- and post- written reflections</a:t>
          </a:r>
          <a:endParaRPr lang="en-US" sz="1400" dirty="0"/>
        </a:p>
      </dgm:t>
    </dgm:pt>
    <dgm:pt modelId="{8B4AC868-54F8-4136-B2A2-B5485FD47301}" type="parTrans" cxnId="{016B8352-BCD9-4B32-A058-5D43287B6924}">
      <dgm:prSet/>
      <dgm:spPr/>
      <dgm:t>
        <a:bodyPr/>
        <a:lstStyle/>
        <a:p>
          <a:endParaRPr lang="en-US" sz="1400"/>
        </a:p>
      </dgm:t>
    </dgm:pt>
    <dgm:pt modelId="{2980AC87-B120-44C4-A645-23D4ADC4B102}" type="sibTrans" cxnId="{016B8352-BCD9-4B32-A058-5D43287B6924}">
      <dgm:prSet/>
      <dgm:spPr/>
      <dgm:t>
        <a:bodyPr/>
        <a:lstStyle/>
        <a:p>
          <a:endParaRPr lang="en-US" sz="1400"/>
        </a:p>
      </dgm:t>
    </dgm:pt>
    <dgm:pt modelId="{8FCD516D-DAD4-4F6D-8838-7E33B33B52DB}">
      <dgm:prSet custT="1"/>
      <dgm:spPr/>
      <dgm:t>
        <a:bodyPr/>
        <a:lstStyle/>
        <a:p>
          <a:r>
            <a:rPr lang="en-US" sz="1400"/>
            <a:t>Focus groups to assess application of training (forthcoming)</a:t>
          </a:r>
        </a:p>
      </dgm:t>
    </dgm:pt>
    <dgm:pt modelId="{EB6684C9-F5FE-42FD-BC77-7676C6395813}" type="parTrans" cxnId="{B7F0D0C1-78F5-45E0-B83C-C40FD234CC4D}">
      <dgm:prSet/>
      <dgm:spPr/>
      <dgm:t>
        <a:bodyPr/>
        <a:lstStyle/>
        <a:p>
          <a:endParaRPr lang="en-US" sz="1400"/>
        </a:p>
      </dgm:t>
    </dgm:pt>
    <dgm:pt modelId="{E5993F14-4665-493F-BB22-006E60286EC7}" type="sibTrans" cxnId="{B7F0D0C1-78F5-45E0-B83C-C40FD234CC4D}">
      <dgm:prSet/>
      <dgm:spPr/>
      <dgm:t>
        <a:bodyPr/>
        <a:lstStyle/>
        <a:p>
          <a:endParaRPr lang="en-US" sz="1400"/>
        </a:p>
      </dgm:t>
    </dgm:pt>
    <dgm:pt modelId="{6F8DA24A-CCF8-497B-98ED-481AEFFD8A6D}" type="pres">
      <dgm:prSet presAssocID="{2E2B1F71-01DF-4CE3-8D77-028FBA3CB40A}" presName="linear" presStyleCnt="0">
        <dgm:presLayoutVars>
          <dgm:dir/>
          <dgm:animLvl val="lvl"/>
          <dgm:resizeHandles val="exact"/>
        </dgm:presLayoutVars>
      </dgm:prSet>
      <dgm:spPr/>
    </dgm:pt>
    <dgm:pt modelId="{8BEE3F1F-0A03-4AAF-B1CD-857EC039F923}" type="pres">
      <dgm:prSet presAssocID="{4F1D4E38-236A-4A35-9209-ABF9AE5C6FDB}" presName="parentLin" presStyleCnt="0"/>
      <dgm:spPr/>
    </dgm:pt>
    <dgm:pt modelId="{1E447929-706F-48D2-B4B3-9C4C04336F5A}" type="pres">
      <dgm:prSet presAssocID="{4F1D4E38-236A-4A35-9209-ABF9AE5C6FDB}" presName="parentLeftMargin" presStyleLbl="node1" presStyleIdx="0" presStyleCnt="5"/>
      <dgm:spPr/>
    </dgm:pt>
    <dgm:pt modelId="{FCCC2945-5B3A-4A54-A6AA-13F60EBE4DFF}" type="pres">
      <dgm:prSet presAssocID="{4F1D4E38-236A-4A35-9209-ABF9AE5C6FDB}" presName="parentText" presStyleLbl="node1" presStyleIdx="0" presStyleCnt="5">
        <dgm:presLayoutVars>
          <dgm:chMax val="0"/>
          <dgm:bulletEnabled val="1"/>
        </dgm:presLayoutVars>
      </dgm:prSet>
      <dgm:spPr/>
    </dgm:pt>
    <dgm:pt modelId="{1BC58846-2403-45FE-A009-92D6630C053E}" type="pres">
      <dgm:prSet presAssocID="{4F1D4E38-236A-4A35-9209-ABF9AE5C6FDB}" presName="negativeSpace" presStyleCnt="0"/>
      <dgm:spPr/>
    </dgm:pt>
    <dgm:pt modelId="{393BB2B3-671F-48C1-89E2-03E4999C44A1}" type="pres">
      <dgm:prSet presAssocID="{4F1D4E38-236A-4A35-9209-ABF9AE5C6FDB}" presName="childText" presStyleLbl="conFgAcc1" presStyleIdx="0" presStyleCnt="5">
        <dgm:presLayoutVars>
          <dgm:bulletEnabled val="1"/>
        </dgm:presLayoutVars>
      </dgm:prSet>
      <dgm:spPr/>
    </dgm:pt>
    <dgm:pt modelId="{BB712467-7304-44D6-94C7-EF729118BFE3}" type="pres">
      <dgm:prSet presAssocID="{9F34973E-E080-400B-91FA-0BB4FBC6E1C2}" presName="spaceBetweenRectangles" presStyleCnt="0"/>
      <dgm:spPr/>
    </dgm:pt>
    <dgm:pt modelId="{757929DF-E892-4EB0-958B-FFE17AD03974}" type="pres">
      <dgm:prSet presAssocID="{1321261D-B91B-4918-AF5B-AD368E5F9F08}" presName="parentLin" presStyleCnt="0"/>
      <dgm:spPr/>
    </dgm:pt>
    <dgm:pt modelId="{4987B45E-9E7C-4B4F-BB82-AE97F87A55FA}" type="pres">
      <dgm:prSet presAssocID="{1321261D-B91B-4918-AF5B-AD368E5F9F08}" presName="parentLeftMargin" presStyleLbl="node1" presStyleIdx="0" presStyleCnt="5"/>
      <dgm:spPr/>
    </dgm:pt>
    <dgm:pt modelId="{7D8311D4-E6B0-47F4-AA0D-F8CC29F9C8AD}" type="pres">
      <dgm:prSet presAssocID="{1321261D-B91B-4918-AF5B-AD368E5F9F08}" presName="parentText" presStyleLbl="node1" presStyleIdx="1" presStyleCnt="5">
        <dgm:presLayoutVars>
          <dgm:chMax val="0"/>
          <dgm:bulletEnabled val="1"/>
        </dgm:presLayoutVars>
      </dgm:prSet>
      <dgm:spPr/>
    </dgm:pt>
    <dgm:pt modelId="{7595174E-BBEB-4279-8B61-73DF5CB057CC}" type="pres">
      <dgm:prSet presAssocID="{1321261D-B91B-4918-AF5B-AD368E5F9F08}" presName="negativeSpace" presStyleCnt="0"/>
      <dgm:spPr/>
    </dgm:pt>
    <dgm:pt modelId="{EAD3FEC8-0BD6-4DB0-9B88-15265E89B069}" type="pres">
      <dgm:prSet presAssocID="{1321261D-B91B-4918-AF5B-AD368E5F9F08}" presName="childText" presStyleLbl="conFgAcc1" presStyleIdx="1" presStyleCnt="5">
        <dgm:presLayoutVars>
          <dgm:bulletEnabled val="1"/>
        </dgm:presLayoutVars>
      </dgm:prSet>
      <dgm:spPr/>
    </dgm:pt>
    <dgm:pt modelId="{96B8C8F9-29DB-405A-9FFB-4242ECD359DE}" type="pres">
      <dgm:prSet presAssocID="{A7C538F0-BA7B-4FE1-A1B7-E0F5ACA99C2C}" presName="spaceBetweenRectangles" presStyleCnt="0"/>
      <dgm:spPr/>
    </dgm:pt>
    <dgm:pt modelId="{6721799D-AB41-4DA1-A870-765983FFEB5F}" type="pres">
      <dgm:prSet presAssocID="{24D17416-45CC-46C9-97C5-EC26F4C9559B}" presName="parentLin" presStyleCnt="0"/>
      <dgm:spPr/>
    </dgm:pt>
    <dgm:pt modelId="{F9231A4C-06DC-4528-93A7-8A4A4E1C527D}" type="pres">
      <dgm:prSet presAssocID="{24D17416-45CC-46C9-97C5-EC26F4C9559B}" presName="parentLeftMargin" presStyleLbl="node1" presStyleIdx="1" presStyleCnt="5"/>
      <dgm:spPr/>
    </dgm:pt>
    <dgm:pt modelId="{28B23135-962F-4491-9D7F-026B317D110C}" type="pres">
      <dgm:prSet presAssocID="{24D17416-45CC-46C9-97C5-EC26F4C9559B}" presName="parentText" presStyleLbl="node1" presStyleIdx="2" presStyleCnt="5">
        <dgm:presLayoutVars>
          <dgm:chMax val="0"/>
          <dgm:bulletEnabled val="1"/>
        </dgm:presLayoutVars>
      </dgm:prSet>
      <dgm:spPr/>
    </dgm:pt>
    <dgm:pt modelId="{193535F1-211B-4207-AB67-5DC0DABF80BD}" type="pres">
      <dgm:prSet presAssocID="{24D17416-45CC-46C9-97C5-EC26F4C9559B}" presName="negativeSpace" presStyleCnt="0"/>
      <dgm:spPr/>
    </dgm:pt>
    <dgm:pt modelId="{6DEFFADB-2849-4BCD-A8B0-6093B315F27C}" type="pres">
      <dgm:prSet presAssocID="{24D17416-45CC-46C9-97C5-EC26F4C9559B}" presName="childText" presStyleLbl="conFgAcc1" presStyleIdx="2" presStyleCnt="5">
        <dgm:presLayoutVars>
          <dgm:bulletEnabled val="1"/>
        </dgm:presLayoutVars>
      </dgm:prSet>
      <dgm:spPr/>
    </dgm:pt>
    <dgm:pt modelId="{C03C549B-DF0A-4BFF-A2A5-8C8BFFDA4A77}" type="pres">
      <dgm:prSet presAssocID="{7B4CA2B3-A125-4743-AF8E-78A20004A932}" presName="spaceBetweenRectangles" presStyleCnt="0"/>
      <dgm:spPr/>
    </dgm:pt>
    <dgm:pt modelId="{65A94F53-8A2A-4B6E-B0A4-1D523FEC4B81}" type="pres">
      <dgm:prSet presAssocID="{C0F6BBE8-61F5-49FB-951D-64B6D9DBF1DC}" presName="parentLin" presStyleCnt="0"/>
      <dgm:spPr/>
    </dgm:pt>
    <dgm:pt modelId="{163E4770-99BE-4B00-AB91-C41030AC34FF}" type="pres">
      <dgm:prSet presAssocID="{C0F6BBE8-61F5-49FB-951D-64B6D9DBF1DC}" presName="parentLeftMargin" presStyleLbl="node1" presStyleIdx="2" presStyleCnt="5"/>
      <dgm:spPr/>
    </dgm:pt>
    <dgm:pt modelId="{7651B31E-1434-413A-BC1B-11A6DD62554F}" type="pres">
      <dgm:prSet presAssocID="{C0F6BBE8-61F5-49FB-951D-64B6D9DBF1DC}" presName="parentText" presStyleLbl="node1" presStyleIdx="3" presStyleCnt="5">
        <dgm:presLayoutVars>
          <dgm:chMax val="0"/>
          <dgm:bulletEnabled val="1"/>
        </dgm:presLayoutVars>
      </dgm:prSet>
      <dgm:spPr/>
    </dgm:pt>
    <dgm:pt modelId="{222FE1D5-83F2-4895-AFA4-E3041343F652}" type="pres">
      <dgm:prSet presAssocID="{C0F6BBE8-61F5-49FB-951D-64B6D9DBF1DC}" presName="negativeSpace" presStyleCnt="0"/>
      <dgm:spPr/>
    </dgm:pt>
    <dgm:pt modelId="{6DF64BDB-39BE-4B7D-B580-2D631979256C}" type="pres">
      <dgm:prSet presAssocID="{C0F6BBE8-61F5-49FB-951D-64B6D9DBF1DC}" presName="childText" presStyleLbl="conFgAcc1" presStyleIdx="3" presStyleCnt="5">
        <dgm:presLayoutVars>
          <dgm:bulletEnabled val="1"/>
        </dgm:presLayoutVars>
      </dgm:prSet>
      <dgm:spPr/>
    </dgm:pt>
    <dgm:pt modelId="{D454B481-D77C-43BA-868C-0E6858B1F4B7}" type="pres">
      <dgm:prSet presAssocID="{2980AC87-B120-44C4-A645-23D4ADC4B102}" presName="spaceBetweenRectangles" presStyleCnt="0"/>
      <dgm:spPr/>
    </dgm:pt>
    <dgm:pt modelId="{5F6D10BF-54CD-4F30-BFAB-47882FDBE838}" type="pres">
      <dgm:prSet presAssocID="{8FCD516D-DAD4-4F6D-8838-7E33B33B52DB}" presName="parentLin" presStyleCnt="0"/>
      <dgm:spPr/>
    </dgm:pt>
    <dgm:pt modelId="{F118D4DF-126C-4D3F-A5DA-1DB5508DAE34}" type="pres">
      <dgm:prSet presAssocID="{8FCD516D-DAD4-4F6D-8838-7E33B33B52DB}" presName="parentLeftMargin" presStyleLbl="node1" presStyleIdx="3" presStyleCnt="5"/>
      <dgm:spPr/>
    </dgm:pt>
    <dgm:pt modelId="{FADEA608-EEC5-4C33-8F99-3F8883DBF10F}" type="pres">
      <dgm:prSet presAssocID="{8FCD516D-DAD4-4F6D-8838-7E33B33B52DB}" presName="parentText" presStyleLbl="node1" presStyleIdx="4" presStyleCnt="5">
        <dgm:presLayoutVars>
          <dgm:chMax val="0"/>
          <dgm:bulletEnabled val="1"/>
        </dgm:presLayoutVars>
      </dgm:prSet>
      <dgm:spPr/>
    </dgm:pt>
    <dgm:pt modelId="{BA4F01EF-BD07-4A13-836C-E47B2FCBA954}" type="pres">
      <dgm:prSet presAssocID="{8FCD516D-DAD4-4F6D-8838-7E33B33B52DB}" presName="negativeSpace" presStyleCnt="0"/>
      <dgm:spPr/>
    </dgm:pt>
    <dgm:pt modelId="{744C26B6-2203-438E-950E-1A8DD63A93F3}" type="pres">
      <dgm:prSet presAssocID="{8FCD516D-DAD4-4F6D-8838-7E33B33B52DB}" presName="childText" presStyleLbl="conFgAcc1" presStyleIdx="4" presStyleCnt="5">
        <dgm:presLayoutVars>
          <dgm:bulletEnabled val="1"/>
        </dgm:presLayoutVars>
      </dgm:prSet>
      <dgm:spPr/>
    </dgm:pt>
  </dgm:ptLst>
  <dgm:cxnLst>
    <dgm:cxn modelId="{2A43AC0F-79C5-4089-974C-D3656887F49D}" srcId="{2E2B1F71-01DF-4CE3-8D77-028FBA3CB40A}" destId="{4F1D4E38-236A-4A35-9209-ABF9AE5C6FDB}" srcOrd="0" destOrd="0" parTransId="{8EEC61F1-A39E-4B64-BD00-18B4BB8D57BF}" sibTransId="{9F34973E-E080-400B-91FA-0BB4FBC6E1C2}"/>
    <dgm:cxn modelId="{2EC0BE19-8C94-4248-BD4B-3176B319EC44}" type="presOf" srcId="{89F7492F-670D-46B4-BC16-FECD6AEB7246}" destId="{6DEFFADB-2849-4BCD-A8B0-6093B315F27C}" srcOrd="0" destOrd="2" presId="urn:microsoft.com/office/officeart/2005/8/layout/list1"/>
    <dgm:cxn modelId="{1A60A91A-D41A-4DF7-969B-31161BD0B663}" type="presOf" srcId="{8FCD516D-DAD4-4F6D-8838-7E33B33B52DB}" destId="{FADEA608-EEC5-4C33-8F99-3F8883DBF10F}" srcOrd="1" destOrd="0" presId="urn:microsoft.com/office/officeart/2005/8/layout/list1"/>
    <dgm:cxn modelId="{9FC01F1F-BB0C-4BB0-9837-E4218032B23D}" type="presOf" srcId="{8FCD516D-DAD4-4F6D-8838-7E33B33B52DB}" destId="{F118D4DF-126C-4D3F-A5DA-1DB5508DAE34}" srcOrd="0" destOrd="0" presId="urn:microsoft.com/office/officeart/2005/8/layout/list1"/>
    <dgm:cxn modelId="{016B8352-BCD9-4B32-A058-5D43287B6924}" srcId="{2E2B1F71-01DF-4CE3-8D77-028FBA3CB40A}" destId="{C0F6BBE8-61F5-49FB-951D-64B6D9DBF1DC}" srcOrd="3" destOrd="0" parTransId="{8B4AC868-54F8-4136-B2A2-B5485FD47301}" sibTransId="{2980AC87-B120-44C4-A645-23D4ADC4B102}"/>
    <dgm:cxn modelId="{940EAE57-3362-4035-9351-2663AF66F9DA}" type="presOf" srcId="{C0F6BBE8-61F5-49FB-951D-64B6D9DBF1DC}" destId="{7651B31E-1434-413A-BC1B-11A6DD62554F}" srcOrd="1" destOrd="0" presId="urn:microsoft.com/office/officeart/2005/8/layout/list1"/>
    <dgm:cxn modelId="{53308B58-448B-41AA-B792-D201A8C5C57B}" type="presOf" srcId="{C0F6BBE8-61F5-49FB-951D-64B6D9DBF1DC}" destId="{163E4770-99BE-4B00-AB91-C41030AC34FF}" srcOrd="0" destOrd="0" presId="urn:microsoft.com/office/officeart/2005/8/layout/list1"/>
    <dgm:cxn modelId="{DBB8AC87-0E04-4D43-899A-C44027888201}" type="presOf" srcId="{1321261D-B91B-4918-AF5B-AD368E5F9F08}" destId="{7D8311D4-E6B0-47F4-AA0D-F8CC29F9C8AD}" srcOrd="1" destOrd="0" presId="urn:microsoft.com/office/officeart/2005/8/layout/list1"/>
    <dgm:cxn modelId="{6A0476A5-4D80-41AB-8FBD-BC307880C2F0}" type="presOf" srcId="{532E3A7E-DADA-40B0-A8B2-3E16B53C6DC1}" destId="{6DEFFADB-2849-4BCD-A8B0-6093B315F27C}" srcOrd="0" destOrd="1" presId="urn:microsoft.com/office/officeart/2005/8/layout/list1"/>
    <dgm:cxn modelId="{64B6AAA7-8FDF-4D53-8A04-DA68EB458B1C}" type="presOf" srcId="{4F1D4E38-236A-4A35-9209-ABF9AE5C6FDB}" destId="{FCCC2945-5B3A-4A54-A6AA-13F60EBE4DFF}" srcOrd="1" destOrd="0" presId="urn:microsoft.com/office/officeart/2005/8/layout/list1"/>
    <dgm:cxn modelId="{CC5C8BAA-FAEF-405B-808B-90A75BE3CBAE}" srcId="{24D17416-45CC-46C9-97C5-EC26F4C9559B}" destId="{89F7492F-670D-46B4-BC16-FECD6AEB7246}" srcOrd="2" destOrd="0" parTransId="{BA30C369-8EBC-4FB6-B863-817C793EBFB3}" sibTransId="{49045823-F107-47D9-BBD9-B77FA35452A6}"/>
    <dgm:cxn modelId="{8AB257AC-8C35-4CB8-B766-CA89B9171B49}" type="presOf" srcId="{4F1D4E38-236A-4A35-9209-ABF9AE5C6FDB}" destId="{1E447929-706F-48D2-B4B3-9C4C04336F5A}" srcOrd="0" destOrd="0" presId="urn:microsoft.com/office/officeart/2005/8/layout/list1"/>
    <dgm:cxn modelId="{5EE348B3-29A3-441C-BD3E-392FFB46A9BA}" srcId="{24D17416-45CC-46C9-97C5-EC26F4C9559B}" destId="{A1FBD4C1-D393-429D-BF67-F87918865166}" srcOrd="0" destOrd="0" parTransId="{040645C9-1CF1-4E62-8E9D-6860EDB097F8}" sibTransId="{1AB7B992-2254-4D49-B925-45FB7C4891E6}"/>
    <dgm:cxn modelId="{EEA06CC0-977E-4C92-AED7-BF3C18DF6D74}" srcId="{24D17416-45CC-46C9-97C5-EC26F4C9559B}" destId="{532E3A7E-DADA-40B0-A8B2-3E16B53C6DC1}" srcOrd="1" destOrd="0" parTransId="{8CF339CB-A71B-47A9-AC82-D6C3BDA9450E}" sibTransId="{7AFB83F5-E091-4762-9181-C8EF7F9844D9}"/>
    <dgm:cxn modelId="{B7F0D0C1-78F5-45E0-B83C-C40FD234CC4D}" srcId="{2E2B1F71-01DF-4CE3-8D77-028FBA3CB40A}" destId="{8FCD516D-DAD4-4F6D-8838-7E33B33B52DB}" srcOrd="4" destOrd="0" parTransId="{EB6684C9-F5FE-42FD-BC77-7676C6395813}" sibTransId="{E5993F14-4665-493F-BB22-006E60286EC7}"/>
    <dgm:cxn modelId="{76921BCB-5DB6-40ED-B77B-85A027E53356}" type="presOf" srcId="{1321261D-B91B-4918-AF5B-AD368E5F9F08}" destId="{4987B45E-9E7C-4B4F-BB82-AE97F87A55FA}" srcOrd="0" destOrd="0" presId="urn:microsoft.com/office/officeart/2005/8/layout/list1"/>
    <dgm:cxn modelId="{1D41EBD1-8F53-4DBC-A1A1-857BBF4225D8}" srcId="{2E2B1F71-01DF-4CE3-8D77-028FBA3CB40A}" destId="{24D17416-45CC-46C9-97C5-EC26F4C9559B}" srcOrd="2" destOrd="0" parTransId="{5E03DC5B-CCBE-46E3-8D91-D07C672533EA}" sibTransId="{7B4CA2B3-A125-4743-AF8E-78A20004A932}"/>
    <dgm:cxn modelId="{D3D7E7D3-ED99-486C-8AFA-F14A1ACC8371}" type="presOf" srcId="{24D17416-45CC-46C9-97C5-EC26F4C9559B}" destId="{F9231A4C-06DC-4528-93A7-8A4A4E1C527D}" srcOrd="0" destOrd="0" presId="urn:microsoft.com/office/officeart/2005/8/layout/list1"/>
    <dgm:cxn modelId="{C26099D5-CB0F-43CC-B308-D7C813BA2C05}" srcId="{2E2B1F71-01DF-4CE3-8D77-028FBA3CB40A}" destId="{1321261D-B91B-4918-AF5B-AD368E5F9F08}" srcOrd="1" destOrd="0" parTransId="{C2995067-F7EF-49F1-9111-398A3BC6C78D}" sibTransId="{A7C538F0-BA7B-4FE1-A1B7-E0F5ACA99C2C}"/>
    <dgm:cxn modelId="{A17E54E9-D4CA-4C30-9E0A-2C6EDD9E08F2}" type="presOf" srcId="{2E2B1F71-01DF-4CE3-8D77-028FBA3CB40A}" destId="{6F8DA24A-CCF8-497B-98ED-481AEFFD8A6D}" srcOrd="0" destOrd="0" presId="urn:microsoft.com/office/officeart/2005/8/layout/list1"/>
    <dgm:cxn modelId="{C6EFA8F2-826E-4BA1-853A-DC73C233EDE5}" type="presOf" srcId="{24D17416-45CC-46C9-97C5-EC26F4C9559B}" destId="{28B23135-962F-4491-9D7F-026B317D110C}" srcOrd="1" destOrd="0" presId="urn:microsoft.com/office/officeart/2005/8/layout/list1"/>
    <dgm:cxn modelId="{7875B0FE-CECA-4C1F-9562-5B0014429B85}" type="presOf" srcId="{A1FBD4C1-D393-429D-BF67-F87918865166}" destId="{6DEFFADB-2849-4BCD-A8B0-6093B315F27C}" srcOrd="0" destOrd="0" presId="urn:microsoft.com/office/officeart/2005/8/layout/list1"/>
    <dgm:cxn modelId="{2F114EC6-BF8C-47D9-8171-3276EBB421BB}" type="presParOf" srcId="{6F8DA24A-CCF8-497B-98ED-481AEFFD8A6D}" destId="{8BEE3F1F-0A03-4AAF-B1CD-857EC039F923}" srcOrd="0" destOrd="0" presId="urn:microsoft.com/office/officeart/2005/8/layout/list1"/>
    <dgm:cxn modelId="{5D35A6DF-54DB-4E23-B647-3D1D4C3338F7}" type="presParOf" srcId="{8BEE3F1F-0A03-4AAF-B1CD-857EC039F923}" destId="{1E447929-706F-48D2-B4B3-9C4C04336F5A}" srcOrd="0" destOrd="0" presId="urn:microsoft.com/office/officeart/2005/8/layout/list1"/>
    <dgm:cxn modelId="{D75B2D23-5F40-4849-869F-E356564751A8}" type="presParOf" srcId="{8BEE3F1F-0A03-4AAF-B1CD-857EC039F923}" destId="{FCCC2945-5B3A-4A54-A6AA-13F60EBE4DFF}" srcOrd="1" destOrd="0" presId="urn:microsoft.com/office/officeart/2005/8/layout/list1"/>
    <dgm:cxn modelId="{6C49AA26-70E2-43E9-B5BD-2ED7C7583064}" type="presParOf" srcId="{6F8DA24A-CCF8-497B-98ED-481AEFFD8A6D}" destId="{1BC58846-2403-45FE-A009-92D6630C053E}" srcOrd="1" destOrd="0" presId="urn:microsoft.com/office/officeart/2005/8/layout/list1"/>
    <dgm:cxn modelId="{F92A3CD2-842C-4B84-A807-A885855F0585}" type="presParOf" srcId="{6F8DA24A-CCF8-497B-98ED-481AEFFD8A6D}" destId="{393BB2B3-671F-48C1-89E2-03E4999C44A1}" srcOrd="2" destOrd="0" presId="urn:microsoft.com/office/officeart/2005/8/layout/list1"/>
    <dgm:cxn modelId="{0535357E-D1C6-432A-B843-A90CA304E9CC}" type="presParOf" srcId="{6F8DA24A-CCF8-497B-98ED-481AEFFD8A6D}" destId="{BB712467-7304-44D6-94C7-EF729118BFE3}" srcOrd="3" destOrd="0" presId="urn:microsoft.com/office/officeart/2005/8/layout/list1"/>
    <dgm:cxn modelId="{A4A3B457-B64C-4F5B-9A05-7A80E80E9B5F}" type="presParOf" srcId="{6F8DA24A-CCF8-497B-98ED-481AEFFD8A6D}" destId="{757929DF-E892-4EB0-958B-FFE17AD03974}" srcOrd="4" destOrd="0" presId="urn:microsoft.com/office/officeart/2005/8/layout/list1"/>
    <dgm:cxn modelId="{6BC33DBF-62D7-4427-BE14-555C47B3C7A7}" type="presParOf" srcId="{757929DF-E892-4EB0-958B-FFE17AD03974}" destId="{4987B45E-9E7C-4B4F-BB82-AE97F87A55FA}" srcOrd="0" destOrd="0" presId="urn:microsoft.com/office/officeart/2005/8/layout/list1"/>
    <dgm:cxn modelId="{971D3C42-BFB0-4A0E-9A33-7DBC1E0CE75A}" type="presParOf" srcId="{757929DF-E892-4EB0-958B-FFE17AD03974}" destId="{7D8311D4-E6B0-47F4-AA0D-F8CC29F9C8AD}" srcOrd="1" destOrd="0" presId="urn:microsoft.com/office/officeart/2005/8/layout/list1"/>
    <dgm:cxn modelId="{9B4AAB7D-38FC-44C1-A3DC-8E278563D587}" type="presParOf" srcId="{6F8DA24A-CCF8-497B-98ED-481AEFFD8A6D}" destId="{7595174E-BBEB-4279-8B61-73DF5CB057CC}" srcOrd="5" destOrd="0" presId="urn:microsoft.com/office/officeart/2005/8/layout/list1"/>
    <dgm:cxn modelId="{12F9E561-3A14-49CF-8474-C5960CD0FC44}" type="presParOf" srcId="{6F8DA24A-CCF8-497B-98ED-481AEFFD8A6D}" destId="{EAD3FEC8-0BD6-4DB0-9B88-15265E89B069}" srcOrd="6" destOrd="0" presId="urn:microsoft.com/office/officeart/2005/8/layout/list1"/>
    <dgm:cxn modelId="{DD0D73CA-FB96-4437-ADAA-7A53256F9406}" type="presParOf" srcId="{6F8DA24A-CCF8-497B-98ED-481AEFFD8A6D}" destId="{96B8C8F9-29DB-405A-9FFB-4242ECD359DE}" srcOrd="7" destOrd="0" presId="urn:microsoft.com/office/officeart/2005/8/layout/list1"/>
    <dgm:cxn modelId="{0DBBEAF1-0A53-4037-94C4-1AEC7C782396}" type="presParOf" srcId="{6F8DA24A-CCF8-497B-98ED-481AEFFD8A6D}" destId="{6721799D-AB41-4DA1-A870-765983FFEB5F}" srcOrd="8" destOrd="0" presId="urn:microsoft.com/office/officeart/2005/8/layout/list1"/>
    <dgm:cxn modelId="{F350D017-6C3F-4DAA-91B8-D1F42B222933}" type="presParOf" srcId="{6721799D-AB41-4DA1-A870-765983FFEB5F}" destId="{F9231A4C-06DC-4528-93A7-8A4A4E1C527D}" srcOrd="0" destOrd="0" presId="urn:microsoft.com/office/officeart/2005/8/layout/list1"/>
    <dgm:cxn modelId="{7FC0312C-351C-432C-BFCE-7DF795782552}" type="presParOf" srcId="{6721799D-AB41-4DA1-A870-765983FFEB5F}" destId="{28B23135-962F-4491-9D7F-026B317D110C}" srcOrd="1" destOrd="0" presId="urn:microsoft.com/office/officeart/2005/8/layout/list1"/>
    <dgm:cxn modelId="{FBEC4526-B9F5-4ADE-9A2A-EF2F9F004EF3}" type="presParOf" srcId="{6F8DA24A-CCF8-497B-98ED-481AEFFD8A6D}" destId="{193535F1-211B-4207-AB67-5DC0DABF80BD}" srcOrd="9" destOrd="0" presId="urn:microsoft.com/office/officeart/2005/8/layout/list1"/>
    <dgm:cxn modelId="{0607F1F4-E65A-4DED-814A-DBCD1599FE80}" type="presParOf" srcId="{6F8DA24A-CCF8-497B-98ED-481AEFFD8A6D}" destId="{6DEFFADB-2849-4BCD-A8B0-6093B315F27C}" srcOrd="10" destOrd="0" presId="urn:microsoft.com/office/officeart/2005/8/layout/list1"/>
    <dgm:cxn modelId="{B2D764E2-CCB0-45CB-95CD-FDF3B3B2BF47}" type="presParOf" srcId="{6F8DA24A-CCF8-497B-98ED-481AEFFD8A6D}" destId="{C03C549B-DF0A-4BFF-A2A5-8C8BFFDA4A77}" srcOrd="11" destOrd="0" presId="urn:microsoft.com/office/officeart/2005/8/layout/list1"/>
    <dgm:cxn modelId="{AE790ACF-E05B-474E-8684-FDF367798CE4}" type="presParOf" srcId="{6F8DA24A-CCF8-497B-98ED-481AEFFD8A6D}" destId="{65A94F53-8A2A-4B6E-B0A4-1D523FEC4B81}" srcOrd="12" destOrd="0" presId="urn:microsoft.com/office/officeart/2005/8/layout/list1"/>
    <dgm:cxn modelId="{6083A300-B20E-4117-9AE9-9FF82F9C4EA1}" type="presParOf" srcId="{65A94F53-8A2A-4B6E-B0A4-1D523FEC4B81}" destId="{163E4770-99BE-4B00-AB91-C41030AC34FF}" srcOrd="0" destOrd="0" presId="urn:microsoft.com/office/officeart/2005/8/layout/list1"/>
    <dgm:cxn modelId="{3E8C2C54-397C-4BA7-9032-DBB10E2EF033}" type="presParOf" srcId="{65A94F53-8A2A-4B6E-B0A4-1D523FEC4B81}" destId="{7651B31E-1434-413A-BC1B-11A6DD62554F}" srcOrd="1" destOrd="0" presId="urn:microsoft.com/office/officeart/2005/8/layout/list1"/>
    <dgm:cxn modelId="{51D082B9-2BD1-4D5C-9B17-3DDA4D30C2A8}" type="presParOf" srcId="{6F8DA24A-CCF8-497B-98ED-481AEFFD8A6D}" destId="{222FE1D5-83F2-4895-AFA4-E3041343F652}" srcOrd="13" destOrd="0" presId="urn:microsoft.com/office/officeart/2005/8/layout/list1"/>
    <dgm:cxn modelId="{BA5D4027-613A-4E3D-B2CB-CBE3EA00CC3C}" type="presParOf" srcId="{6F8DA24A-CCF8-497B-98ED-481AEFFD8A6D}" destId="{6DF64BDB-39BE-4B7D-B580-2D631979256C}" srcOrd="14" destOrd="0" presId="urn:microsoft.com/office/officeart/2005/8/layout/list1"/>
    <dgm:cxn modelId="{833F08E7-977C-42AC-9AE3-39BB02870292}" type="presParOf" srcId="{6F8DA24A-CCF8-497B-98ED-481AEFFD8A6D}" destId="{D454B481-D77C-43BA-868C-0E6858B1F4B7}" srcOrd="15" destOrd="0" presId="urn:microsoft.com/office/officeart/2005/8/layout/list1"/>
    <dgm:cxn modelId="{3B485887-590D-49D5-A3CB-3E41F94C559B}" type="presParOf" srcId="{6F8DA24A-CCF8-497B-98ED-481AEFFD8A6D}" destId="{5F6D10BF-54CD-4F30-BFAB-47882FDBE838}" srcOrd="16" destOrd="0" presId="urn:microsoft.com/office/officeart/2005/8/layout/list1"/>
    <dgm:cxn modelId="{C93A1E29-E237-4E70-B4F1-95047A1C5D18}" type="presParOf" srcId="{5F6D10BF-54CD-4F30-BFAB-47882FDBE838}" destId="{F118D4DF-126C-4D3F-A5DA-1DB5508DAE34}" srcOrd="0" destOrd="0" presId="urn:microsoft.com/office/officeart/2005/8/layout/list1"/>
    <dgm:cxn modelId="{AB416AC1-AA91-48D5-ACFA-CB1E99F1DD88}" type="presParOf" srcId="{5F6D10BF-54CD-4F30-BFAB-47882FDBE838}" destId="{FADEA608-EEC5-4C33-8F99-3F8883DBF10F}" srcOrd="1" destOrd="0" presId="urn:microsoft.com/office/officeart/2005/8/layout/list1"/>
    <dgm:cxn modelId="{2D7BCE0C-F9C1-4AEE-B756-ECA0075D3E96}" type="presParOf" srcId="{6F8DA24A-CCF8-497B-98ED-481AEFFD8A6D}" destId="{BA4F01EF-BD07-4A13-836C-E47B2FCBA954}" srcOrd="17" destOrd="0" presId="urn:microsoft.com/office/officeart/2005/8/layout/list1"/>
    <dgm:cxn modelId="{7C2E9CA2-707E-447B-8FDD-8231E0000775}" type="presParOf" srcId="{6F8DA24A-CCF8-497B-98ED-481AEFFD8A6D}" destId="{744C26B6-2203-438E-950E-1A8DD63A93F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B222BF-0DCC-46CF-AD3B-E1D5C012DE2D}"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EAA730D1-2DEC-47F6-AA04-0040DB6F90EF}">
      <dgm:prSet/>
      <dgm:spPr/>
      <dgm:t>
        <a:bodyPr/>
        <a:lstStyle/>
        <a:p>
          <a:pPr>
            <a:defRPr cap="all"/>
          </a:pPr>
          <a:r>
            <a:rPr lang="en-US" b="0" i="0"/>
            <a:t>Quantitative stigma scores were not validated in this population and did not correlate well with qualitative findings </a:t>
          </a:r>
          <a:endParaRPr lang="en-US"/>
        </a:p>
      </dgm:t>
    </dgm:pt>
    <dgm:pt modelId="{00BF7102-A95B-44EE-8868-6E3213E493B7}" type="parTrans" cxnId="{75AD8A1B-A341-4BF7-AE45-C616765723E6}">
      <dgm:prSet/>
      <dgm:spPr/>
      <dgm:t>
        <a:bodyPr/>
        <a:lstStyle/>
        <a:p>
          <a:endParaRPr lang="en-US"/>
        </a:p>
      </dgm:t>
    </dgm:pt>
    <dgm:pt modelId="{ADFAA8B8-C992-4037-B004-A642EDC196D1}" type="sibTrans" cxnId="{75AD8A1B-A341-4BF7-AE45-C616765723E6}">
      <dgm:prSet/>
      <dgm:spPr/>
      <dgm:t>
        <a:bodyPr/>
        <a:lstStyle/>
        <a:p>
          <a:endParaRPr lang="en-US"/>
        </a:p>
      </dgm:t>
    </dgm:pt>
    <dgm:pt modelId="{1EB6968F-F1D6-41F0-8BD3-E12E5BEFAFC6}">
      <dgm:prSet/>
      <dgm:spPr/>
      <dgm:t>
        <a:bodyPr/>
        <a:lstStyle/>
        <a:p>
          <a:pPr>
            <a:defRPr cap="all"/>
          </a:pPr>
          <a:r>
            <a:rPr lang="en-US" b="0" i="0"/>
            <a:t>Small, limited sample: Highly self-motivated, Few men </a:t>
          </a:r>
          <a:endParaRPr lang="en-US"/>
        </a:p>
      </dgm:t>
    </dgm:pt>
    <dgm:pt modelId="{CD6D4193-9E24-4906-BE5E-D1DB538948D9}" type="parTrans" cxnId="{228906B2-B3B1-401B-862E-3916395B0CCE}">
      <dgm:prSet/>
      <dgm:spPr/>
      <dgm:t>
        <a:bodyPr/>
        <a:lstStyle/>
        <a:p>
          <a:endParaRPr lang="en-US"/>
        </a:p>
      </dgm:t>
    </dgm:pt>
    <dgm:pt modelId="{B0E8C317-9A8C-4A57-A41A-5971D390A83E}" type="sibTrans" cxnId="{228906B2-B3B1-401B-862E-3916395B0CCE}">
      <dgm:prSet/>
      <dgm:spPr/>
      <dgm:t>
        <a:bodyPr/>
        <a:lstStyle/>
        <a:p>
          <a:endParaRPr lang="en-US"/>
        </a:p>
      </dgm:t>
    </dgm:pt>
    <dgm:pt modelId="{59502E73-7996-4C02-80F4-FE36C421DDF5}">
      <dgm:prSet/>
      <dgm:spPr/>
      <dgm:t>
        <a:bodyPr/>
        <a:lstStyle/>
        <a:p>
          <a:pPr>
            <a:defRPr cap="all"/>
          </a:pPr>
          <a:r>
            <a:rPr lang="en-US" b="0" i="0"/>
            <a:t>Participants wanted more time for ongoing training and motivational interviewing practice</a:t>
          </a:r>
          <a:endParaRPr lang="en-US"/>
        </a:p>
      </dgm:t>
    </dgm:pt>
    <dgm:pt modelId="{65E80193-2BE7-4991-817A-DB4DF82A4C09}" type="parTrans" cxnId="{942B44D1-9797-4319-B190-5167A45373BF}">
      <dgm:prSet/>
      <dgm:spPr/>
      <dgm:t>
        <a:bodyPr/>
        <a:lstStyle/>
        <a:p>
          <a:endParaRPr lang="en-US"/>
        </a:p>
      </dgm:t>
    </dgm:pt>
    <dgm:pt modelId="{5015E673-0DCF-4B3C-90BA-72FC98B92033}" type="sibTrans" cxnId="{942B44D1-9797-4319-B190-5167A45373BF}">
      <dgm:prSet/>
      <dgm:spPr/>
      <dgm:t>
        <a:bodyPr/>
        <a:lstStyle/>
        <a:p>
          <a:endParaRPr lang="en-US"/>
        </a:p>
      </dgm:t>
    </dgm:pt>
    <dgm:pt modelId="{D1B9E77A-20B8-4D5E-8D25-8A73BAAA96D6}">
      <dgm:prSet/>
      <dgm:spPr/>
      <dgm:t>
        <a:bodyPr/>
        <a:lstStyle/>
        <a:p>
          <a:pPr>
            <a:defRPr cap="all"/>
          </a:pPr>
          <a:r>
            <a:rPr lang="en-US" b="0" i="0"/>
            <a:t>Limited of Spanish language, culturally competent treatment services to link clients to</a:t>
          </a:r>
          <a:endParaRPr lang="en-US"/>
        </a:p>
      </dgm:t>
    </dgm:pt>
    <dgm:pt modelId="{9F4C064B-D6FE-4CB0-BF55-21737B927F57}" type="parTrans" cxnId="{15F5BA7E-4B89-406F-BAA8-430C42D11D03}">
      <dgm:prSet/>
      <dgm:spPr/>
      <dgm:t>
        <a:bodyPr/>
        <a:lstStyle/>
        <a:p>
          <a:endParaRPr lang="en-US"/>
        </a:p>
      </dgm:t>
    </dgm:pt>
    <dgm:pt modelId="{6BF2C454-50E5-437A-A658-D1C9946AB71E}" type="sibTrans" cxnId="{15F5BA7E-4B89-406F-BAA8-430C42D11D03}">
      <dgm:prSet/>
      <dgm:spPr/>
      <dgm:t>
        <a:bodyPr/>
        <a:lstStyle/>
        <a:p>
          <a:endParaRPr lang="en-US"/>
        </a:p>
      </dgm:t>
    </dgm:pt>
    <dgm:pt modelId="{25F0523C-5BE8-4477-8175-7FAA4CC671F3}">
      <dgm:prSet/>
      <dgm:spPr/>
      <dgm:t>
        <a:bodyPr/>
        <a:lstStyle/>
        <a:p>
          <a:pPr>
            <a:defRPr cap="all"/>
          </a:pPr>
          <a:r>
            <a:rPr lang="en-US" b="0" i="0"/>
            <a:t>Lack of funded opportunities for promotores</a:t>
          </a:r>
          <a:endParaRPr lang="en-US"/>
        </a:p>
      </dgm:t>
    </dgm:pt>
    <dgm:pt modelId="{837375EC-E602-4EC9-AA7C-0A9C9DDB83C9}" type="parTrans" cxnId="{9B26FCF0-F7AF-472F-A96B-9195FA9AA1B9}">
      <dgm:prSet/>
      <dgm:spPr/>
      <dgm:t>
        <a:bodyPr/>
        <a:lstStyle/>
        <a:p>
          <a:endParaRPr lang="en-US"/>
        </a:p>
      </dgm:t>
    </dgm:pt>
    <dgm:pt modelId="{03E00333-6184-4375-AEAB-7AD2AA39BD19}" type="sibTrans" cxnId="{9B26FCF0-F7AF-472F-A96B-9195FA9AA1B9}">
      <dgm:prSet/>
      <dgm:spPr/>
      <dgm:t>
        <a:bodyPr/>
        <a:lstStyle/>
        <a:p>
          <a:endParaRPr lang="en-US"/>
        </a:p>
      </dgm:t>
    </dgm:pt>
    <dgm:pt modelId="{DA76E54C-BF0F-4237-8781-5F8E98E9A8ED}" type="pres">
      <dgm:prSet presAssocID="{A3B222BF-0DCC-46CF-AD3B-E1D5C012DE2D}" presName="root" presStyleCnt="0">
        <dgm:presLayoutVars>
          <dgm:dir/>
          <dgm:resizeHandles val="exact"/>
        </dgm:presLayoutVars>
      </dgm:prSet>
      <dgm:spPr/>
    </dgm:pt>
    <dgm:pt modelId="{E8980FA1-45CE-4939-A134-92535EBF6BC7}" type="pres">
      <dgm:prSet presAssocID="{EAA730D1-2DEC-47F6-AA04-0040DB6F90EF}" presName="compNode" presStyleCnt="0"/>
      <dgm:spPr/>
    </dgm:pt>
    <dgm:pt modelId="{FD7B0672-83E0-438C-8E4A-AF95D0D97CE5}" type="pres">
      <dgm:prSet presAssocID="{EAA730D1-2DEC-47F6-AA04-0040DB6F90EF}" presName="iconBgRect" presStyleLbl="bgShp" presStyleIdx="0" presStyleCnt="5"/>
      <dgm:spPr/>
    </dgm:pt>
    <dgm:pt modelId="{D706554A-7B75-4A2B-8327-800B21E32543}" type="pres">
      <dgm:prSet presAssocID="{EAA730D1-2DEC-47F6-AA04-0040DB6F90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A727200E-6670-4301-A60F-6F59DD356CA6}" type="pres">
      <dgm:prSet presAssocID="{EAA730D1-2DEC-47F6-AA04-0040DB6F90EF}" presName="spaceRect" presStyleCnt="0"/>
      <dgm:spPr/>
    </dgm:pt>
    <dgm:pt modelId="{3B3EE1F3-878D-425B-9AAB-768D4468968D}" type="pres">
      <dgm:prSet presAssocID="{EAA730D1-2DEC-47F6-AA04-0040DB6F90EF}" presName="textRect" presStyleLbl="revTx" presStyleIdx="0" presStyleCnt="5">
        <dgm:presLayoutVars>
          <dgm:chMax val="1"/>
          <dgm:chPref val="1"/>
        </dgm:presLayoutVars>
      </dgm:prSet>
      <dgm:spPr/>
    </dgm:pt>
    <dgm:pt modelId="{0730202F-CACF-46F1-8CCA-CDCFF72A27F5}" type="pres">
      <dgm:prSet presAssocID="{ADFAA8B8-C992-4037-B004-A642EDC196D1}" presName="sibTrans" presStyleCnt="0"/>
      <dgm:spPr/>
    </dgm:pt>
    <dgm:pt modelId="{502C482D-7181-48A4-9283-A8029F0297BA}" type="pres">
      <dgm:prSet presAssocID="{1EB6968F-F1D6-41F0-8BD3-E12E5BEFAFC6}" presName="compNode" presStyleCnt="0"/>
      <dgm:spPr/>
    </dgm:pt>
    <dgm:pt modelId="{D18FD0CC-5597-41A7-9D58-27ACE8F8E2FB}" type="pres">
      <dgm:prSet presAssocID="{1EB6968F-F1D6-41F0-8BD3-E12E5BEFAFC6}" presName="iconBgRect" presStyleLbl="bgShp" presStyleIdx="1" presStyleCnt="5"/>
      <dgm:spPr/>
    </dgm:pt>
    <dgm:pt modelId="{14D3FE62-A275-4537-9996-30327F63AE3B}" type="pres">
      <dgm:prSet presAssocID="{1EB6968F-F1D6-41F0-8BD3-E12E5BEFAFC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7B8B8B76-94FB-42DD-AB41-3585131BB719}" type="pres">
      <dgm:prSet presAssocID="{1EB6968F-F1D6-41F0-8BD3-E12E5BEFAFC6}" presName="spaceRect" presStyleCnt="0"/>
      <dgm:spPr/>
    </dgm:pt>
    <dgm:pt modelId="{2AB635AD-D03B-4F42-96FF-CBDCD1165A21}" type="pres">
      <dgm:prSet presAssocID="{1EB6968F-F1D6-41F0-8BD3-E12E5BEFAFC6}" presName="textRect" presStyleLbl="revTx" presStyleIdx="1" presStyleCnt="5">
        <dgm:presLayoutVars>
          <dgm:chMax val="1"/>
          <dgm:chPref val="1"/>
        </dgm:presLayoutVars>
      </dgm:prSet>
      <dgm:spPr/>
    </dgm:pt>
    <dgm:pt modelId="{DD5E8A72-21C4-455D-B33B-933082695D64}" type="pres">
      <dgm:prSet presAssocID="{B0E8C317-9A8C-4A57-A41A-5971D390A83E}" presName="sibTrans" presStyleCnt="0"/>
      <dgm:spPr/>
    </dgm:pt>
    <dgm:pt modelId="{DD7EA88C-7A9D-412F-A777-8F5817CD0D69}" type="pres">
      <dgm:prSet presAssocID="{59502E73-7996-4C02-80F4-FE36C421DDF5}" presName="compNode" presStyleCnt="0"/>
      <dgm:spPr/>
    </dgm:pt>
    <dgm:pt modelId="{EF4628C8-601F-4708-AFBF-B0779F8671F2}" type="pres">
      <dgm:prSet presAssocID="{59502E73-7996-4C02-80F4-FE36C421DDF5}" presName="iconBgRect" presStyleLbl="bgShp" presStyleIdx="2" presStyleCnt="5"/>
      <dgm:spPr/>
    </dgm:pt>
    <dgm:pt modelId="{792A83DE-AFDB-4D8B-B638-12286E1A9DB3}" type="pres">
      <dgm:prSet presAssocID="{59502E73-7996-4C02-80F4-FE36C421DDF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46FE934-3614-4392-B23F-E3E9B73D9F56}" type="pres">
      <dgm:prSet presAssocID="{59502E73-7996-4C02-80F4-FE36C421DDF5}" presName="spaceRect" presStyleCnt="0"/>
      <dgm:spPr/>
    </dgm:pt>
    <dgm:pt modelId="{15752731-81AB-4D14-87DC-3A80FF5830B0}" type="pres">
      <dgm:prSet presAssocID="{59502E73-7996-4C02-80F4-FE36C421DDF5}" presName="textRect" presStyleLbl="revTx" presStyleIdx="2" presStyleCnt="5">
        <dgm:presLayoutVars>
          <dgm:chMax val="1"/>
          <dgm:chPref val="1"/>
        </dgm:presLayoutVars>
      </dgm:prSet>
      <dgm:spPr/>
    </dgm:pt>
    <dgm:pt modelId="{EC01301B-C884-43F5-B427-2A7760EB261F}" type="pres">
      <dgm:prSet presAssocID="{5015E673-0DCF-4B3C-90BA-72FC98B92033}" presName="sibTrans" presStyleCnt="0"/>
      <dgm:spPr/>
    </dgm:pt>
    <dgm:pt modelId="{EDD74AE8-BEC4-451D-98FA-30418BC90739}" type="pres">
      <dgm:prSet presAssocID="{D1B9E77A-20B8-4D5E-8D25-8A73BAAA96D6}" presName="compNode" presStyleCnt="0"/>
      <dgm:spPr/>
    </dgm:pt>
    <dgm:pt modelId="{1D11A16E-8A2E-458E-8162-8B28E7DE66B1}" type="pres">
      <dgm:prSet presAssocID="{D1B9E77A-20B8-4D5E-8D25-8A73BAAA96D6}" presName="iconBgRect" presStyleLbl="bgShp" presStyleIdx="3" presStyleCnt="5"/>
      <dgm:spPr/>
    </dgm:pt>
    <dgm:pt modelId="{B23D1D48-BDC0-45C9-9DDE-C50DC2735D71}" type="pres">
      <dgm:prSet presAssocID="{D1B9E77A-20B8-4D5E-8D25-8A73BAAA96D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8CA3AEA7-ABB3-446B-890C-68E8F5F3586E}" type="pres">
      <dgm:prSet presAssocID="{D1B9E77A-20B8-4D5E-8D25-8A73BAAA96D6}" presName="spaceRect" presStyleCnt="0"/>
      <dgm:spPr/>
    </dgm:pt>
    <dgm:pt modelId="{63E9ED29-7226-4CE0-814C-CCC99BC4AE07}" type="pres">
      <dgm:prSet presAssocID="{D1B9E77A-20B8-4D5E-8D25-8A73BAAA96D6}" presName="textRect" presStyleLbl="revTx" presStyleIdx="3" presStyleCnt="5">
        <dgm:presLayoutVars>
          <dgm:chMax val="1"/>
          <dgm:chPref val="1"/>
        </dgm:presLayoutVars>
      </dgm:prSet>
      <dgm:spPr/>
    </dgm:pt>
    <dgm:pt modelId="{0922F0F0-EAD3-4D84-BB29-114C4C320DEE}" type="pres">
      <dgm:prSet presAssocID="{6BF2C454-50E5-437A-A658-D1C9946AB71E}" presName="sibTrans" presStyleCnt="0"/>
      <dgm:spPr/>
    </dgm:pt>
    <dgm:pt modelId="{FF65CAB9-7CC2-4DB3-81B2-C3E9C9569645}" type="pres">
      <dgm:prSet presAssocID="{25F0523C-5BE8-4477-8175-7FAA4CC671F3}" presName="compNode" presStyleCnt="0"/>
      <dgm:spPr/>
    </dgm:pt>
    <dgm:pt modelId="{86376BA4-F3B4-4ABC-B35D-45089CFCCC45}" type="pres">
      <dgm:prSet presAssocID="{25F0523C-5BE8-4477-8175-7FAA4CC671F3}" presName="iconBgRect" presStyleLbl="bgShp" presStyleIdx="4" presStyleCnt="5"/>
      <dgm:spPr/>
    </dgm:pt>
    <dgm:pt modelId="{7E4DC265-99A8-455F-AE69-1A176C2329AC}" type="pres">
      <dgm:prSet presAssocID="{25F0523C-5BE8-4477-8175-7FAA4CC671F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E005D244-5C5E-4671-9677-DF07392D06F4}" type="pres">
      <dgm:prSet presAssocID="{25F0523C-5BE8-4477-8175-7FAA4CC671F3}" presName="spaceRect" presStyleCnt="0"/>
      <dgm:spPr/>
    </dgm:pt>
    <dgm:pt modelId="{1E2BA3BF-CE19-4877-AB0E-FF9113F35672}" type="pres">
      <dgm:prSet presAssocID="{25F0523C-5BE8-4477-8175-7FAA4CC671F3}" presName="textRect" presStyleLbl="revTx" presStyleIdx="4" presStyleCnt="5">
        <dgm:presLayoutVars>
          <dgm:chMax val="1"/>
          <dgm:chPref val="1"/>
        </dgm:presLayoutVars>
      </dgm:prSet>
      <dgm:spPr/>
    </dgm:pt>
  </dgm:ptLst>
  <dgm:cxnLst>
    <dgm:cxn modelId="{4C06DE1A-074B-4553-9E45-D3AF20EC408D}" type="presOf" srcId="{EAA730D1-2DEC-47F6-AA04-0040DB6F90EF}" destId="{3B3EE1F3-878D-425B-9AAB-768D4468968D}" srcOrd="0" destOrd="0" presId="urn:microsoft.com/office/officeart/2018/5/layout/IconCircleLabelList"/>
    <dgm:cxn modelId="{75AD8A1B-A341-4BF7-AE45-C616765723E6}" srcId="{A3B222BF-0DCC-46CF-AD3B-E1D5C012DE2D}" destId="{EAA730D1-2DEC-47F6-AA04-0040DB6F90EF}" srcOrd="0" destOrd="0" parTransId="{00BF7102-A95B-44EE-8868-6E3213E493B7}" sibTransId="{ADFAA8B8-C992-4037-B004-A642EDC196D1}"/>
    <dgm:cxn modelId="{2D42592D-FB10-421E-9AE8-2DECED2092D8}" type="presOf" srcId="{D1B9E77A-20B8-4D5E-8D25-8A73BAAA96D6}" destId="{63E9ED29-7226-4CE0-814C-CCC99BC4AE07}" srcOrd="0" destOrd="0" presId="urn:microsoft.com/office/officeart/2018/5/layout/IconCircleLabelList"/>
    <dgm:cxn modelId="{1FA3705A-3057-4BA5-9774-606F64F6EDF5}" type="presOf" srcId="{A3B222BF-0DCC-46CF-AD3B-E1D5C012DE2D}" destId="{DA76E54C-BF0F-4237-8781-5F8E98E9A8ED}" srcOrd="0" destOrd="0" presId="urn:microsoft.com/office/officeart/2018/5/layout/IconCircleLabelList"/>
    <dgm:cxn modelId="{15F5BA7E-4B89-406F-BAA8-430C42D11D03}" srcId="{A3B222BF-0DCC-46CF-AD3B-E1D5C012DE2D}" destId="{D1B9E77A-20B8-4D5E-8D25-8A73BAAA96D6}" srcOrd="3" destOrd="0" parTransId="{9F4C064B-D6FE-4CB0-BF55-21737B927F57}" sibTransId="{6BF2C454-50E5-437A-A658-D1C9946AB71E}"/>
    <dgm:cxn modelId="{228906B2-B3B1-401B-862E-3916395B0CCE}" srcId="{A3B222BF-0DCC-46CF-AD3B-E1D5C012DE2D}" destId="{1EB6968F-F1D6-41F0-8BD3-E12E5BEFAFC6}" srcOrd="1" destOrd="0" parTransId="{CD6D4193-9E24-4906-BE5E-D1DB538948D9}" sibTransId="{B0E8C317-9A8C-4A57-A41A-5971D390A83E}"/>
    <dgm:cxn modelId="{E6A5A2B7-870D-4D10-A4C7-9E60401A9CE8}" type="presOf" srcId="{1EB6968F-F1D6-41F0-8BD3-E12E5BEFAFC6}" destId="{2AB635AD-D03B-4F42-96FF-CBDCD1165A21}" srcOrd="0" destOrd="0" presId="urn:microsoft.com/office/officeart/2018/5/layout/IconCircleLabelList"/>
    <dgm:cxn modelId="{942B44D1-9797-4319-B190-5167A45373BF}" srcId="{A3B222BF-0DCC-46CF-AD3B-E1D5C012DE2D}" destId="{59502E73-7996-4C02-80F4-FE36C421DDF5}" srcOrd="2" destOrd="0" parTransId="{65E80193-2BE7-4991-817A-DB4DF82A4C09}" sibTransId="{5015E673-0DCF-4B3C-90BA-72FC98B92033}"/>
    <dgm:cxn modelId="{9B26FCF0-F7AF-472F-A96B-9195FA9AA1B9}" srcId="{A3B222BF-0DCC-46CF-AD3B-E1D5C012DE2D}" destId="{25F0523C-5BE8-4477-8175-7FAA4CC671F3}" srcOrd="4" destOrd="0" parTransId="{837375EC-E602-4EC9-AA7C-0A9C9DDB83C9}" sibTransId="{03E00333-6184-4375-AEAB-7AD2AA39BD19}"/>
    <dgm:cxn modelId="{748C60F2-B776-4B1A-987E-ED644F396610}" type="presOf" srcId="{59502E73-7996-4C02-80F4-FE36C421DDF5}" destId="{15752731-81AB-4D14-87DC-3A80FF5830B0}" srcOrd="0" destOrd="0" presId="urn:microsoft.com/office/officeart/2018/5/layout/IconCircleLabelList"/>
    <dgm:cxn modelId="{9584E9F5-F264-433F-A9A1-7847E7BA4B09}" type="presOf" srcId="{25F0523C-5BE8-4477-8175-7FAA4CC671F3}" destId="{1E2BA3BF-CE19-4877-AB0E-FF9113F35672}" srcOrd="0" destOrd="0" presId="urn:microsoft.com/office/officeart/2018/5/layout/IconCircleLabelList"/>
    <dgm:cxn modelId="{33C11A89-7458-4E0E-B466-0B51236E40B5}" type="presParOf" srcId="{DA76E54C-BF0F-4237-8781-5F8E98E9A8ED}" destId="{E8980FA1-45CE-4939-A134-92535EBF6BC7}" srcOrd="0" destOrd="0" presId="urn:microsoft.com/office/officeart/2018/5/layout/IconCircleLabelList"/>
    <dgm:cxn modelId="{439B2D0C-9615-44CE-A105-607C20C0DE35}" type="presParOf" srcId="{E8980FA1-45CE-4939-A134-92535EBF6BC7}" destId="{FD7B0672-83E0-438C-8E4A-AF95D0D97CE5}" srcOrd="0" destOrd="0" presId="urn:microsoft.com/office/officeart/2018/5/layout/IconCircleLabelList"/>
    <dgm:cxn modelId="{438ED909-03C4-44A5-8A62-F6CA0C2FBBF0}" type="presParOf" srcId="{E8980FA1-45CE-4939-A134-92535EBF6BC7}" destId="{D706554A-7B75-4A2B-8327-800B21E32543}" srcOrd="1" destOrd="0" presId="urn:microsoft.com/office/officeart/2018/5/layout/IconCircleLabelList"/>
    <dgm:cxn modelId="{15DAE2E5-292C-412B-AB20-44050BD91C7E}" type="presParOf" srcId="{E8980FA1-45CE-4939-A134-92535EBF6BC7}" destId="{A727200E-6670-4301-A60F-6F59DD356CA6}" srcOrd="2" destOrd="0" presId="urn:microsoft.com/office/officeart/2018/5/layout/IconCircleLabelList"/>
    <dgm:cxn modelId="{72EA1950-C9C2-4946-93CA-6B9D79D56EBE}" type="presParOf" srcId="{E8980FA1-45CE-4939-A134-92535EBF6BC7}" destId="{3B3EE1F3-878D-425B-9AAB-768D4468968D}" srcOrd="3" destOrd="0" presId="urn:microsoft.com/office/officeart/2018/5/layout/IconCircleLabelList"/>
    <dgm:cxn modelId="{3B20A89E-8CDF-4584-9CBC-A59444019258}" type="presParOf" srcId="{DA76E54C-BF0F-4237-8781-5F8E98E9A8ED}" destId="{0730202F-CACF-46F1-8CCA-CDCFF72A27F5}" srcOrd="1" destOrd="0" presId="urn:microsoft.com/office/officeart/2018/5/layout/IconCircleLabelList"/>
    <dgm:cxn modelId="{A08F2212-2B74-49F4-9895-DAABF538C10F}" type="presParOf" srcId="{DA76E54C-BF0F-4237-8781-5F8E98E9A8ED}" destId="{502C482D-7181-48A4-9283-A8029F0297BA}" srcOrd="2" destOrd="0" presId="urn:microsoft.com/office/officeart/2018/5/layout/IconCircleLabelList"/>
    <dgm:cxn modelId="{8B4727E4-9464-4B3F-9B43-7C653571C888}" type="presParOf" srcId="{502C482D-7181-48A4-9283-A8029F0297BA}" destId="{D18FD0CC-5597-41A7-9D58-27ACE8F8E2FB}" srcOrd="0" destOrd="0" presId="urn:microsoft.com/office/officeart/2018/5/layout/IconCircleLabelList"/>
    <dgm:cxn modelId="{1AD29DCA-C969-4BF9-9F3C-EB300EEE8D48}" type="presParOf" srcId="{502C482D-7181-48A4-9283-A8029F0297BA}" destId="{14D3FE62-A275-4537-9996-30327F63AE3B}" srcOrd="1" destOrd="0" presId="urn:microsoft.com/office/officeart/2018/5/layout/IconCircleLabelList"/>
    <dgm:cxn modelId="{0FFE4C6A-002C-4A15-BCFB-920AA3D5715A}" type="presParOf" srcId="{502C482D-7181-48A4-9283-A8029F0297BA}" destId="{7B8B8B76-94FB-42DD-AB41-3585131BB719}" srcOrd="2" destOrd="0" presId="urn:microsoft.com/office/officeart/2018/5/layout/IconCircleLabelList"/>
    <dgm:cxn modelId="{0A3D714B-8291-4449-8BEA-8C9693A66D79}" type="presParOf" srcId="{502C482D-7181-48A4-9283-A8029F0297BA}" destId="{2AB635AD-D03B-4F42-96FF-CBDCD1165A21}" srcOrd="3" destOrd="0" presId="urn:microsoft.com/office/officeart/2018/5/layout/IconCircleLabelList"/>
    <dgm:cxn modelId="{EC68B839-38C2-46FE-82DC-946947D2DBB9}" type="presParOf" srcId="{DA76E54C-BF0F-4237-8781-5F8E98E9A8ED}" destId="{DD5E8A72-21C4-455D-B33B-933082695D64}" srcOrd="3" destOrd="0" presId="urn:microsoft.com/office/officeart/2018/5/layout/IconCircleLabelList"/>
    <dgm:cxn modelId="{86B6DEDD-DACF-4F19-BC38-3677E71A0EFA}" type="presParOf" srcId="{DA76E54C-BF0F-4237-8781-5F8E98E9A8ED}" destId="{DD7EA88C-7A9D-412F-A777-8F5817CD0D69}" srcOrd="4" destOrd="0" presId="urn:microsoft.com/office/officeart/2018/5/layout/IconCircleLabelList"/>
    <dgm:cxn modelId="{7DBB9109-5B86-4DC5-9DC4-94DD4E21831F}" type="presParOf" srcId="{DD7EA88C-7A9D-412F-A777-8F5817CD0D69}" destId="{EF4628C8-601F-4708-AFBF-B0779F8671F2}" srcOrd="0" destOrd="0" presId="urn:microsoft.com/office/officeart/2018/5/layout/IconCircleLabelList"/>
    <dgm:cxn modelId="{C778C00E-9B4B-4330-B474-4D45B82AC400}" type="presParOf" srcId="{DD7EA88C-7A9D-412F-A777-8F5817CD0D69}" destId="{792A83DE-AFDB-4D8B-B638-12286E1A9DB3}" srcOrd="1" destOrd="0" presId="urn:microsoft.com/office/officeart/2018/5/layout/IconCircleLabelList"/>
    <dgm:cxn modelId="{C33B2BA7-4E72-4750-8491-769A7F163797}" type="presParOf" srcId="{DD7EA88C-7A9D-412F-A777-8F5817CD0D69}" destId="{D46FE934-3614-4392-B23F-E3E9B73D9F56}" srcOrd="2" destOrd="0" presId="urn:microsoft.com/office/officeart/2018/5/layout/IconCircleLabelList"/>
    <dgm:cxn modelId="{57644430-3789-4045-921E-F91B4178FD45}" type="presParOf" srcId="{DD7EA88C-7A9D-412F-A777-8F5817CD0D69}" destId="{15752731-81AB-4D14-87DC-3A80FF5830B0}" srcOrd="3" destOrd="0" presId="urn:microsoft.com/office/officeart/2018/5/layout/IconCircleLabelList"/>
    <dgm:cxn modelId="{30B3E43F-51B1-4F80-9878-E0746B534A80}" type="presParOf" srcId="{DA76E54C-BF0F-4237-8781-5F8E98E9A8ED}" destId="{EC01301B-C884-43F5-B427-2A7760EB261F}" srcOrd="5" destOrd="0" presId="urn:microsoft.com/office/officeart/2018/5/layout/IconCircleLabelList"/>
    <dgm:cxn modelId="{41B6EAB1-1B2A-4636-847D-35764B6F8A7A}" type="presParOf" srcId="{DA76E54C-BF0F-4237-8781-5F8E98E9A8ED}" destId="{EDD74AE8-BEC4-451D-98FA-30418BC90739}" srcOrd="6" destOrd="0" presId="urn:microsoft.com/office/officeart/2018/5/layout/IconCircleLabelList"/>
    <dgm:cxn modelId="{52BD9683-C3DD-4CDC-AEB9-0D16561BA702}" type="presParOf" srcId="{EDD74AE8-BEC4-451D-98FA-30418BC90739}" destId="{1D11A16E-8A2E-458E-8162-8B28E7DE66B1}" srcOrd="0" destOrd="0" presId="urn:microsoft.com/office/officeart/2018/5/layout/IconCircleLabelList"/>
    <dgm:cxn modelId="{CC0BA938-7EFF-4F47-BEFB-F98051BE29CD}" type="presParOf" srcId="{EDD74AE8-BEC4-451D-98FA-30418BC90739}" destId="{B23D1D48-BDC0-45C9-9DDE-C50DC2735D71}" srcOrd="1" destOrd="0" presId="urn:microsoft.com/office/officeart/2018/5/layout/IconCircleLabelList"/>
    <dgm:cxn modelId="{9352B6BD-9669-4E5E-915E-143C584F9753}" type="presParOf" srcId="{EDD74AE8-BEC4-451D-98FA-30418BC90739}" destId="{8CA3AEA7-ABB3-446B-890C-68E8F5F3586E}" srcOrd="2" destOrd="0" presId="urn:microsoft.com/office/officeart/2018/5/layout/IconCircleLabelList"/>
    <dgm:cxn modelId="{394184AC-A7CD-4831-9B3F-F6D8D645CD03}" type="presParOf" srcId="{EDD74AE8-BEC4-451D-98FA-30418BC90739}" destId="{63E9ED29-7226-4CE0-814C-CCC99BC4AE07}" srcOrd="3" destOrd="0" presId="urn:microsoft.com/office/officeart/2018/5/layout/IconCircleLabelList"/>
    <dgm:cxn modelId="{E29B2F73-2E0C-4963-A26D-8FB144DDE32A}" type="presParOf" srcId="{DA76E54C-BF0F-4237-8781-5F8E98E9A8ED}" destId="{0922F0F0-EAD3-4D84-BB29-114C4C320DEE}" srcOrd="7" destOrd="0" presId="urn:microsoft.com/office/officeart/2018/5/layout/IconCircleLabelList"/>
    <dgm:cxn modelId="{BA3A7F90-13E1-4BBA-8FF7-7EA8F99B1CBD}" type="presParOf" srcId="{DA76E54C-BF0F-4237-8781-5F8E98E9A8ED}" destId="{FF65CAB9-7CC2-4DB3-81B2-C3E9C9569645}" srcOrd="8" destOrd="0" presId="urn:microsoft.com/office/officeart/2018/5/layout/IconCircleLabelList"/>
    <dgm:cxn modelId="{FC43D2CB-0BB8-4C27-9E90-07E16108B6BB}" type="presParOf" srcId="{FF65CAB9-7CC2-4DB3-81B2-C3E9C9569645}" destId="{86376BA4-F3B4-4ABC-B35D-45089CFCCC45}" srcOrd="0" destOrd="0" presId="urn:microsoft.com/office/officeart/2018/5/layout/IconCircleLabelList"/>
    <dgm:cxn modelId="{22BA1302-9FF4-4867-BB3C-C0B98275CC75}" type="presParOf" srcId="{FF65CAB9-7CC2-4DB3-81B2-C3E9C9569645}" destId="{7E4DC265-99A8-455F-AE69-1A176C2329AC}" srcOrd="1" destOrd="0" presId="urn:microsoft.com/office/officeart/2018/5/layout/IconCircleLabelList"/>
    <dgm:cxn modelId="{CB199D3D-B0AF-4014-9D6E-0EE7DE9F8E28}" type="presParOf" srcId="{FF65CAB9-7CC2-4DB3-81B2-C3E9C9569645}" destId="{E005D244-5C5E-4671-9677-DF07392D06F4}" srcOrd="2" destOrd="0" presId="urn:microsoft.com/office/officeart/2018/5/layout/IconCircleLabelList"/>
    <dgm:cxn modelId="{E4335E62-E5B6-424E-8067-90B77C0C3EDF}" type="presParOf" srcId="{FF65CAB9-7CC2-4DB3-81B2-C3E9C9569645}" destId="{1E2BA3BF-CE19-4877-AB0E-FF9113F3567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77A4E-8CFB-4972-9A56-8AAB46BA40D2}">
      <dsp:nvSpPr>
        <dsp:cNvPr id="0" name=""/>
        <dsp:cNvSpPr/>
      </dsp:nvSpPr>
      <dsp:spPr>
        <a:xfrm>
          <a:off x="0" y="0"/>
          <a:ext cx="8520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F8857B-D743-4109-B7CF-4C22870B1F94}">
      <dsp:nvSpPr>
        <dsp:cNvPr id="0" name=""/>
        <dsp:cNvSpPr/>
      </dsp:nvSpPr>
      <dsp:spPr>
        <a:xfrm>
          <a:off x="0" y="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Community members identified addiction as a priority</a:t>
          </a:r>
          <a:endParaRPr lang="en-US" sz="1800" kern="1200" dirty="0"/>
        </a:p>
      </dsp:txBody>
      <dsp:txXfrm>
        <a:off x="0" y="0"/>
        <a:ext cx="8520600" cy="854100"/>
      </dsp:txXfrm>
    </dsp:sp>
    <dsp:sp modelId="{9E7ADD37-698F-425D-8615-0679983785AF}">
      <dsp:nvSpPr>
        <dsp:cNvPr id="0" name=""/>
        <dsp:cNvSpPr/>
      </dsp:nvSpPr>
      <dsp:spPr>
        <a:xfrm>
          <a:off x="0" y="854099"/>
          <a:ext cx="8520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82289-B3B1-4424-8369-862D837D260F}">
      <dsp:nvSpPr>
        <dsp:cNvPr id="0" name=""/>
        <dsp:cNvSpPr/>
      </dsp:nvSpPr>
      <dsp:spPr>
        <a:xfrm>
          <a:off x="0" y="8541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Conducted a needs assessment of addiction-related needs among Latine San Franciscans in 2022</a:t>
          </a:r>
          <a:endParaRPr lang="en-US" sz="1800" kern="1200"/>
        </a:p>
      </dsp:txBody>
      <dsp:txXfrm>
        <a:off x="0" y="854100"/>
        <a:ext cx="8520600" cy="854100"/>
      </dsp:txXfrm>
    </dsp:sp>
    <dsp:sp modelId="{01DA989A-603E-4E2E-A363-655569BB5CE6}">
      <dsp:nvSpPr>
        <dsp:cNvPr id="0" name=""/>
        <dsp:cNvSpPr/>
      </dsp:nvSpPr>
      <dsp:spPr>
        <a:xfrm>
          <a:off x="0" y="1708199"/>
          <a:ext cx="8520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D8805-F606-4AEA-BB91-DDF6E3C1434D}">
      <dsp:nvSpPr>
        <dsp:cNvPr id="0" name=""/>
        <dsp:cNvSpPr/>
      </dsp:nvSpPr>
      <dsp:spPr>
        <a:xfrm>
          <a:off x="0" y="17082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Gathered Latine-serving CBOs, Department of Public Health, and clinician representatives to inform PEDAL</a:t>
          </a:r>
          <a:endParaRPr lang="en-US" sz="1800" kern="1200"/>
        </a:p>
      </dsp:txBody>
      <dsp:txXfrm>
        <a:off x="0" y="1708200"/>
        <a:ext cx="8520600" cy="854100"/>
      </dsp:txXfrm>
    </dsp:sp>
    <dsp:sp modelId="{B0025295-863F-4EED-8885-58C07A68F95C}">
      <dsp:nvSpPr>
        <dsp:cNvPr id="0" name=""/>
        <dsp:cNvSpPr/>
      </dsp:nvSpPr>
      <dsp:spPr>
        <a:xfrm>
          <a:off x="0" y="2562300"/>
          <a:ext cx="8520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6A699-9D27-4EDF-B825-09CFFBCEA33A}">
      <dsp:nvSpPr>
        <dsp:cNvPr id="0" name=""/>
        <dsp:cNvSpPr/>
      </dsp:nvSpPr>
      <dsp:spPr>
        <a:xfrm>
          <a:off x="0" y="25623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Secured pilot funding</a:t>
          </a:r>
          <a:br>
            <a:rPr lang="en-US" sz="1800" b="0" i="0" kern="1200"/>
          </a:br>
          <a:br>
            <a:rPr lang="en-US" sz="1800" b="0" i="0" kern="1200"/>
          </a:br>
          <a:endParaRPr lang="en-US" sz="1800" kern="1200"/>
        </a:p>
      </dsp:txBody>
      <dsp:txXfrm>
        <a:off x="0" y="2562300"/>
        <a:ext cx="8520600" cy="854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2233F-57F6-45B2-A618-8EC074CAA941}">
      <dsp:nvSpPr>
        <dsp:cNvPr id="0" name=""/>
        <dsp:cNvSpPr/>
      </dsp:nvSpPr>
      <dsp:spPr>
        <a:xfrm>
          <a:off x="0" y="417"/>
          <a:ext cx="8520600" cy="9758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86080-56E2-4562-8CA1-B2EA3E8DCA5D}">
      <dsp:nvSpPr>
        <dsp:cNvPr id="0" name=""/>
        <dsp:cNvSpPr/>
      </dsp:nvSpPr>
      <dsp:spPr>
        <a:xfrm>
          <a:off x="295202" y="219989"/>
          <a:ext cx="536731" cy="5367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5A08BD-DA01-420C-896A-D3F991FD83C2}">
      <dsp:nvSpPr>
        <dsp:cNvPr id="0" name=""/>
        <dsp:cNvSpPr/>
      </dsp:nvSpPr>
      <dsp:spPr>
        <a:xfrm>
          <a:off x="1127136" y="417"/>
          <a:ext cx="7393463" cy="9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80" tIns="103280" rIns="103280" bIns="103280" numCol="1" spcCol="1270" anchor="ctr" anchorCtr="0">
          <a:noAutofit/>
        </a:bodyPr>
        <a:lstStyle/>
        <a:p>
          <a:pPr marL="0" lvl="0" indent="0" algn="l" defTabSz="844550">
            <a:lnSpc>
              <a:spcPct val="90000"/>
            </a:lnSpc>
            <a:spcBef>
              <a:spcPct val="0"/>
            </a:spcBef>
            <a:spcAft>
              <a:spcPct val="35000"/>
            </a:spcAft>
            <a:buNone/>
          </a:pPr>
          <a:r>
            <a:rPr lang="en-US" sz="1900" b="0" i="0" kern="1200" dirty="0"/>
            <a:t>Iteratively co-developed 13 linguistically, culturally-informed modules with participating CBOs and the National Harm Reduction Coalition </a:t>
          </a:r>
          <a:endParaRPr lang="en-US" sz="1900" kern="1200" dirty="0"/>
        </a:p>
      </dsp:txBody>
      <dsp:txXfrm>
        <a:off x="1127136" y="417"/>
        <a:ext cx="7393463" cy="975875"/>
      </dsp:txXfrm>
    </dsp:sp>
    <dsp:sp modelId="{A862B514-E13F-4C31-BCF1-4A35AB9B3082}">
      <dsp:nvSpPr>
        <dsp:cNvPr id="0" name=""/>
        <dsp:cNvSpPr/>
      </dsp:nvSpPr>
      <dsp:spPr>
        <a:xfrm>
          <a:off x="0" y="1220262"/>
          <a:ext cx="8520600" cy="9758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7DE93-3E96-4831-AA10-C39B174F1427}">
      <dsp:nvSpPr>
        <dsp:cNvPr id="0" name=""/>
        <dsp:cNvSpPr/>
      </dsp:nvSpPr>
      <dsp:spPr>
        <a:xfrm>
          <a:off x="295202" y="1439834"/>
          <a:ext cx="536731" cy="5367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C90FED-3A06-4A0E-8395-6D5548FE660B}">
      <dsp:nvSpPr>
        <dsp:cNvPr id="0" name=""/>
        <dsp:cNvSpPr/>
      </dsp:nvSpPr>
      <dsp:spPr>
        <a:xfrm>
          <a:off x="1127136" y="1220262"/>
          <a:ext cx="7393463" cy="9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80" tIns="103280" rIns="103280" bIns="103280" numCol="1" spcCol="1270" anchor="ctr" anchorCtr="0">
          <a:noAutofit/>
        </a:bodyPr>
        <a:lstStyle/>
        <a:p>
          <a:pPr marL="0" lvl="0" indent="0" algn="l" defTabSz="844550">
            <a:lnSpc>
              <a:spcPct val="90000"/>
            </a:lnSpc>
            <a:spcBef>
              <a:spcPct val="0"/>
            </a:spcBef>
            <a:spcAft>
              <a:spcPct val="35000"/>
            </a:spcAft>
            <a:buNone/>
          </a:pPr>
          <a:r>
            <a:rPr lang="en-US" sz="1900" b="0" i="0" kern="1200" dirty="0"/>
            <a:t>Delivered in-person, Spanish-language sessions over 4 months</a:t>
          </a:r>
          <a:endParaRPr lang="en-US" sz="1900" kern="1200" dirty="0"/>
        </a:p>
      </dsp:txBody>
      <dsp:txXfrm>
        <a:off x="1127136" y="1220262"/>
        <a:ext cx="7393463" cy="975875"/>
      </dsp:txXfrm>
    </dsp:sp>
    <dsp:sp modelId="{8E2F4CCC-4A44-4F2E-8298-E2AE850BAC84}">
      <dsp:nvSpPr>
        <dsp:cNvPr id="0" name=""/>
        <dsp:cNvSpPr/>
      </dsp:nvSpPr>
      <dsp:spPr>
        <a:xfrm>
          <a:off x="0" y="2440106"/>
          <a:ext cx="8520600" cy="9758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9D378-4101-49F6-AD02-59687B982136}">
      <dsp:nvSpPr>
        <dsp:cNvPr id="0" name=""/>
        <dsp:cNvSpPr/>
      </dsp:nvSpPr>
      <dsp:spPr>
        <a:xfrm>
          <a:off x="295202" y="2659679"/>
          <a:ext cx="536731" cy="5367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7F1F5E-D31F-472B-B617-0D8B0AA457C5}">
      <dsp:nvSpPr>
        <dsp:cNvPr id="0" name=""/>
        <dsp:cNvSpPr/>
      </dsp:nvSpPr>
      <dsp:spPr>
        <a:xfrm>
          <a:off x="1127136" y="2440106"/>
          <a:ext cx="7393463" cy="9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80" tIns="103280" rIns="103280" bIns="103280" numCol="1" spcCol="1270" anchor="ctr" anchorCtr="0">
          <a:noAutofit/>
        </a:bodyPr>
        <a:lstStyle/>
        <a:p>
          <a:pPr marL="0" lvl="0" indent="0" algn="l" defTabSz="844550">
            <a:lnSpc>
              <a:spcPct val="90000"/>
            </a:lnSpc>
            <a:spcBef>
              <a:spcPct val="0"/>
            </a:spcBef>
            <a:spcAft>
              <a:spcPct val="35000"/>
            </a:spcAft>
            <a:buNone/>
          </a:pPr>
          <a:r>
            <a:rPr lang="en-US" sz="1900" b="0" i="0" kern="1200"/>
            <a:t>Met weekly with promotor leads to obtain real-time feedback on each session</a:t>
          </a:r>
          <a:endParaRPr lang="en-US" sz="1900" kern="1200"/>
        </a:p>
      </dsp:txBody>
      <dsp:txXfrm>
        <a:off x="1127136" y="2440106"/>
        <a:ext cx="7393463" cy="975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BB2B3-671F-48C1-89E2-03E4999C44A1}">
      <dsp:nvSpPr>
        <dsp:cNvPr id="0" name=""/>
        <dsp:cNvSpPr/>
      </dsp:nvSpPr>
      <dsp:spPr>
        <a:xfrm>
          <a:off x="0" y="221040"/>
          <a:ext cx="8520600" cy="22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CCC2945-5B3A-4A54-A6AA-13F60EBE4DFF}">
      <dsp:nvSpPr>
        <dsp:cNvPr id="0" name=""/>
        <dsp:cNvSpPr/>
      </dsp:nvSpPr>
      <dsp:spPr>
        <a:xfrm>
          <a:off x="426030" y="88200"/>
          <a:ext cx="5964420"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622300">
            <a:lnSpc>
              <a:spcPct val="90000"/>
            </a:lnSpc>
            <a:spcBef>
              <a:spcPct val="0"/>
            </a:spcBef>
            <a:spcAft>
              <a:spcPct val="35000"/>
            </a:spcAft>
            <a:buNone/>
          </a:pPr>
          <a:r>
            <a:rPr lang="en-US" sz="1400" kern="1200" dirty="0"/>
            <a:t>M</a:t>
          </a:r>
          <a:r>
            <a:rPr lang="en-US" sz="1400" b="0" i="0" kern="1200" dirty="0"/>
            <a:t>ixed-methods </a:t>
          </a:r>
          <a:endParaRPr lang="en-US" sz="1400" kern="1200" dirty="0"/>
        </a:p>
      </dsp:txBody>
      <dsp:txXfrm>
        <a:off x="438999" y="101169"/>
        <a:ext cx="5938482" cy="239742"/>
      </dsp:txXfrm>
    </dsp:sp>
    <dsp:sp modelId="{EAD3FEC8-0BD6-4DB0-9B88-15265E89B069}">
      <dsp:nvSpPr>
        <dsp:cNvPr id="0" name=""/>
        <dsp:cNvSpPr/>
      </dsp:nvSpPr>
      <dsp:spPr>
        <a:xfrm>
          <a:off x="0" y="629280"/>
          <a:ext cx="8520600" cy="22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8311D4-E6B0-47F4-AA0D-F8CC29F9C8AD}">
      <dsp:nvSpPr>
        <dsp:cNvPr id="0" name=""/>
        <dsp:cNvSpPr/>
      </dsp:nvSpPr>
      <dsp:spPr>
        <a:xfrm>
          <a:off x="426030" y="496440"/>
          <a:ext cx="5964420"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622300">
            <a:lnSpc>
              <a:spcPct val="90000"/>
            </a:lnSpc>
            <a:spcBef>
              <a:spcPct val="0"/>
            </a:spcBef>
            <a:spcAft>
              <a:spcPct val="35000"/>
            </a:spcAft>
            <a:buNone/>
          </a:pPr>
          <a:r>
            <a:rPr lang="en-US" sz="1400" kern="1200"/>
            <a:t>Participant</a:t>
          </a:r>
          <a:r>
            <a:rPr lang="en-US" sz="1400" b="0" i="0" kern="1200"/>
            <a:t> demographics and professional backgrounds</a:t>
          </a:r>
          <a:endParaRPr lang="en-US" sz="1400" kern="1200"/>
        </a:p>
      </dsp:txBody>
      <dsp:txXfrm>
        <a:off x="438999" y="509409"/>
        <a:ext cx="5938482" cy="239742"/>
      </dsp:txXfrm>
    </dsp:sp>
    <dsp:sp modelId="{6DEFFADB-2849-4BCD-A8B0-6093B315F27C}">
      <dsp:nvSpPr>
        <dsp:cNvPr id="0" name=""/>
        <dsp:cNvSpPr/>
      </dsp:nvSpPr>
      <dsp:spPr>
        <a:xfrm>
          <a:off x="0" y="1037520"/>
          <a:ext cx="8520600" cy="1474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293" tIns="187452" rIns="661293"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a:t>Confidence in course goals using </a:t>
          </a:r>
          <a:r>
            <a:rPr lang="en-US" sz="1400" kern="1200"/>
            <a:t>a scale of 1-10</a:t>
          </a:r>
        </a:p>
        <a:p>
          <a:pPr marL="114300" lvl="1" indent="-114300" algn="l" defTabSz="622300">
            <a:lnSpc>
              <a:spcPct val="90000"/>
            </a:lnSpc>
            <a:spcBef>
              <a:spcPct val="0"/>
            </a:spcBef>
            <a:spcAft>
              <a:spcPct val="15000"/>
            </a:spcAft>
            <a:buChar char="•"/>
          </a:pPr>
          <a:r>
            <a:rPr lang="en-US" sz="1400" kern="1200"/>
            <a:t>S</a:t>
          </a:r>
          <a:r>
            <a:rPr lang="en-US" sz="1400" b="0" i="0" kern="1200"/>
            <a:t>tigma and attitudes using selected items from Alcohol and Alcohol Problems Perception Questionnaire (AAPPQ), Drugs and Drug Problems Perceptions Questionnaire (DDPPQ), and scales by Palamar et al. </a:t>
          </a:r>
          <a:endParaRPr lang="en-US" sz="1400" kern="1200"/>
        </a:p>
        <a:p>
          <a:pPr marL="114300" lvl="1" indent="-114300" algn="l" defTabSz="622300">
            <a:lnSpc>
              <a:spcPct val="90000"/>
            </a:lnSpc>
            <a:spcBef>
              <a:spcPct val="0"/>
            </a:spcBef>
            <a:spcAft>
              <a:spcPct val="15000"/>
            </a:spcAft>
            <a:buChar char="•"/>
          </a:pPr>
          <a:r>
            <a:rPr lang="en-US" sz="1400" kern="1200"/>
            <a:t>Calculated differences in median pre-and post-scores and p-values using Wilcoxon sign rank tests</a:t>
          </a:r>
        </a:p>
      </dsp:txBody>
      <dsp:txXfrm>
        <a:off x="0" y="1037520"/>
        <a:ext cx="8520600" cy="1474200"/>
      </dsp:txXfrm>
    </dsp:sp>
    <dsp:sp modelId="{28B23135-962F-4491-9D7F-026B317D110C}">
      <dsp:nvSpPr>
        <dsp:cNvPr id="0" name=""/>
        <dsp:cNvSpPr/>
      </dsp:nvSpPr>
      <dsp:spPr>
        <a:xfrm>
          <a:off x="426030" y="904680"/>
          <a:ext cx="5964420"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622300">
            <a:lnSpc>
              <a:spcPct val="90000"/>
            </a:lnSpc>
            <a:spcBef>
              <a:spcPct val="0"/>
            </a:spcBef>
            <a:spcAft>
              <a:spcPct val="35000"/>
            </a:spcAft>
            <a:buNone/>
          </a:pPr>
          <a:r>
            <a:rPr lang="en-US" sz="1400" b="0" i="0" kern="1200" dirty="0"/>
            <a:t>Pre- and post-course scores:</a:t>
          </a:r>
          <a:endParaRPr lang="en-US" sz="1400" kern="1200" dirty="0"/>
        </a:p>
      </dsp:txBody>
      <dsp:txXfrm>
        <a:off x="438999" y="917649"/>
        <a:ext cx="5938482" cy="239742"/>
      </dsp:txXfrm>
    </dsp:sp>
    <dsp:sp modelId="{6DF64BDB-39BE-4B7D-B580-2D631979256C}">
      <dsp:nvSpPr>
        <dsp:cNvPr id="0" name=""/>
        <dsp:cNvSpPr/>
      </dsp:nvSpPr>
      <dsp:spPr>
        <a:xfrm>
          <a:off x="0" y="2693160"/>
          <a:ext cx="8520600" cy="22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651B31E-1434-413A-BC1B-11A6DD62554F}">
      <dsp:nvSpPr>
        <dsp:cNvPr id="0" name=""/>
        <dsp:cNvSpPr/>
      </dsp:nvSpPr>
      <dsp:spPr>
        <a:xfrm>
          <a:off x="426030" y="2560320"/>
          <a:ext cx="5964420"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622300">
            <a:lnSpc>
              <a:spcPct val="90000"/>
            </a:lnSpc>
            <a:spcBef>
              <a:spcPct val="0"/>
            </a:spcBef>
            <a:spcAft>
              <a:spcPct val="35000"/>
            </a:spcAft>
            <a:buNone/>
          </a:pPr>
          <a:r>
            <a:rPr lang="en-US" sz="1400" b="0" i="0" kern="1200" dirty="0"/>
            <a:t>Modified content analysis of pre- and post- written reflections</a:t>
          </a:r>
          <a:endParaRPr lang="en-US" sz="1400" kern="1200" dirty="0"/>
        </a:p>
      </dsp:txBody>
      <dsp:txXfrm>
        <a:off x="438999" y="2573289"/>
        <a:ext cx="5938482" cy="239742"/>
      </dsp:txXfrm>
    </dsp:sp>
    <dsp:sp modelId="{744C26B6-2203-438E-950E-1A8DD63A93F3}">
      <dsp:nvSpPr>
        <dsp:cNvPr id="0" name=""/>
        <dsp:cNvSpPr/>
      </dsp:nvSpPr>
      <dsp:spPr>
        <a:xfrm>
          <a:off x="0" y="3101400"/>
          <a:ext cx="8520600" cy="22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ADEA608-EEC5-4C33-8F99-3F8883DBF10F}">
      <dsp:nvSpPr>
        <dsp:cNvPr id="0" name=""/>
        <dsp:cNvSpPr/>
      </dsp:nvSpPr>
      <dsp:spPr>
        <a:xfrm>
          <a:off x="426030" y="2968560"/>
          <a:ext cx="5964420"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622300">
            <a:lnSpc>
              <a:spcPct val="90000"/>
            </a:lnSpc>
            <a:spcBef>
              <a:spcPct val="0"/>
            </a:spcBef>
            <a:spcAft>
              <a:spcPct val="35000"/>
            </a:spcAft>
            <a:buNone/>
          </a:pPr>
          <a:r>
            <a:rPr lang="en-US" sz="1400" kern="1200"/>
            <a:t>Focus groups to assess application of training (forthcoming)</a:t>
          </a:r>
        </a:p>
      </dsp:txBody>
      <dsp:txXfrm>
        <a:off x="438999" y="2981529"/>
        <a:ext cx="5938482" cy="239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B0672-83E0-438C-8E4A-AF95D0D97CE5}">
      <dsp:nvSpPr>
        <dsp:cNvPr id="0" name=""/>
        <dsp:cNvSpPr/>
      </dsp:nvSpPr>
      <dsp:spPr>
        <a:xfrm>
          <a:off x="293356" y="690316"/>
          <a:ext cx="911425" cy="911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6554A-7B75-4A2B-8327-800B21E32543}">
      <dsp:nvSpPr>
        <dsp:cNvPr id="0" name=""/>
        <dsp:cNvSpPr/>
      </dsp:nvSpPr>
      <dsp:spPr>
        <a:xfrm>
          <a:off x="487594" y="884554"/>
          <a:ext cx="522949" cy="5229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3EE1F3-878D-425B-9AAB-768D4468968D}">
      <dsp:nvSpPr>
        <dsp:cNvPr id="0" name=""/>
        <dsp:cNvSpPr/>
      </dsp:nvSpPr>
      <dsp:spPr>
        <a:xfrm>
          <a:off x="1999" y="1885629"/>
          <a:ext cx="1494140" cy="84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Quantitative stigma scores were not validated in this population and did not correlate well with qualitative findings </a:t>
          </a:r>
          <a:endParaRPr lang="en-US" sz="1100" kern="1200"/>
        </a:p>
      </dsp:txBody>
      <dsp:txXfrm>
        <a:off x="1999" y="1885629"/>
        <a:ext cx="1494140" cy="840454"/>
      </dsp:txXfrm>
    </dsp:sp>
    <dsp:sp modelId="{D18FD0CC-5597-41A7-9D58-27ACE8F8E2FB}">
      <dsp:nvSpPr>
        <dsp:cNvPr id="0" name=""/>
        <dsp:cNvSpPr/>
      </dsp:nvSpPr>
      <dsp:spPr>
        <a:xfrm>
          <a:off x="2048971" y="690316"/>
          <a:ext cx="911425" cy="911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3FE62-A275-4537-9996-30327F63AE3B}">
      <dsp:nvSpPr>
        <dsp:cNvPr id="0" name=""/>
        <dsp:cNvSpPr/>
      </dsp:nvSpPr>
      <dsp:spPr>
        <a:xfrm>
          <a:off x="2243210" y="884554"/>
          <a:ext cx="522949" cy="5229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B635AD-D03B-4F42-96FF-CBDCD1165A21}">
      <dsp:nvSpPr>
        <dsp:cNvPr id="0" name=""/>
        <dsp:cNvSpPr/>
      </dsp:nvSpPr>
      <dsp:spPr>
        <a:xfrm>
          <a:off x="1757614" y="1885629"/>
          <a:ext cx="1494140" cy="84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Small, limited sample: Highly self-motivated, Few men </a:t>
          </a:r>
          <a:endParaRPr lang="en-US" sz="1100" kern="1200"/>
        </a:p>
      </dsp:txBody>
      <dsp:txXfrm>
        <a:off x="1757614" y="1885629"/>
        <a:ext cx="1494140" cy="840454"/>
      </dsp:txXfrm>
    </dsp:sp>
    <dsp:sp modelId="{EF4628C8-601F-4708-AFBF-B0779F8671F2}">
      <dsp:nvSpPr>
        <dsp:cNvPr id="0" name=""/>
        <dsp:cNvSpPr/>
      </dsp:nvSpPr>
      <dsp:spPr>
        <a:xfrm>
          <a:off x="3804587" y="690316"/>
          <a:ext cx="911425" cy="911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A83DE-AFDB-4D8B-B638-12286E1A9DB3}">
      <dsp:nvSpPr>
        <dsp:cNvPr id="0" name=""/>
        <dsp:cNvSpPr/>
      </dsp:nvSpPr>
      <dsp:spPr>
        <a:xfrm>
          <a:off x="3998825" y="884554"/>
          <a:ext cx="522949" cy="5229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752731-81AB-4D14-87DC-3A80FF5830B0}">
      <dsp:nvSpPr>
        <dsp:cNvPr id="0" name=""/>
        <dsp:cNvSpPr/>
      </dsp:nvSpPr>
      <dsp:spPr>
        <a:xfrm>
          <a:off x="3513229" y="1885629"/>
          <a:ext cx="1494140" cy="84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Participants wanted more time for ongoing training and motivational interviewing practice</a:t>
          </a:r>
          <a:endParaRPr lang="en-US" sz="1100" kern="1200"/>
        </a:p>
      </dsp:txBody>
      <dsp:txXfrm>
        <a:off x="3513229" y="1885629"/>
        <a:ext cx="1494140" cy="840454"/>
      </dsp:txXfrm>
    </dsp:sp>
    <dsp:sp modelId="{1D11A16E-8A2E-458E-8162-8B28E7DE66B1}">
      <dsp:nvSpPr>
        <dsp:cNvPr id="0" name=""/>
        <dsp:cNvSpPr/>
      </dsp:nvSpPr>
      <dsp:spPr>
        <a:xfrm>
          <a:off x="5560202" y="690316"/>
          <a:ext cx="911425" cy="911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3D1D48-BDC0-45C9-9DDE-C50DC2735D71}">
      <dsp:nvSpPr>
        <dsp:cNvPr id="0" name=""/>
        <dsp:cNvSpPr/>
      </dsp:nvSpPr>
      <dsp:spPr>
        <a:xfrm>
          <a:off x="5754440" y="884554"/>
          <a:ext cx="522949" cy="5229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E9ED29-7226-4CE0-814C-CCC99BC4AE07}">
      <dsp:nvSpPr>
        <dsp:cNvPr id="0" name=""/>
        <dsp:cNvSpPr/>
      </dsp:nvSpPr>
      <dsp:spPr>
        <a:xfrm>
          <a:off x="5268844" y="1885629"/>
          <a:ext cx="1494140" cy="84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Limited of Spanish language, culturally competent treatment services to link clients to</a:t>
          </a:r>
          <a:endParaRPr lang="en-US" sz="1100" kern="1200"/>
        </a:p>
      </dsp:txBody>
      <dsp:txXfrm>
        <a:off x="5268844" y="1885629"/>
        <a:ext cx="1494140" cy="840454"/>
      </dsp:txXfrm>
    </dsp:sp>
    <dsp:sp modelId="{86376BA4-F3B4-4ABC-B35D-45089CFCCC45}">
      <dsp:nvSpPr>
        <dsp:cNvPr id="0" name=""/>
        <dsp:cNvSpPr/>
      </dsp:nvSpPr>
      <dsp:spPr>
        <a:xfrm>
          <a:off x="7315817" y="690316"/>
          <a:ext cx="911425" cy="911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4DC265-99A8-455F-AE69-1A176C2329AC}">
      <dsp:nvSpPr>
        <dsp:cNvPr id="0" name=""/>
        <dsp:cNvSpPr/>
      </dsp:nvSpPr>
      <dsp:spPr>
        <a:xfrm>
          <a:off x="7510055" y="884554"/>
          <a:ext cx="522949" cy="5229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2BA3BF-CE19-4877-AB0E-FF9113F35672}">
      <dsp:nvSpPr>
        <dsp:cNvPr id="0" name=""/>
        <dsp:cNvSpPr/>
      </dsp:nvSpPr>
      <dsp:spPr>
        <a:xfrm>
          <a:off x="7024460" y="1885629"/>
          <a:ext cx="1494140" cy="84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Lack of funded opportunities for promotores</a:t>
          </a:r>
          <a:endParaRPr lang="en-US" sz="1100" kern="1200"/>
        </a:p>
      </dsp:txBody>
      <dsp:txXfrm>
        <a:off x="7024460" y="1885629"/>
        <a:ext cx="1494140" cy="8404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ournals.sagepub.com/doi/abs/10.1177/29767342241278871?asam.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i="0" u="none" strike="noStrike" dirty="0">
                <a:solidFill>
                  <a:srgbClr val="000000"/>
                </a:solidFill>
                <a:effectLst/>
                <a:latin typeface="Aptos Narrow" panose="020B0004020202020204" pitchFamily="34" charset="0"/>
              </a:rPr>
              <a:t>Participants had varied levels of English proficiency and education. They brought expertise from working as CHWs with their organizations but also in food service, construction and agricultural services, teaching, and childcare.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i="0" u="none" strike="noStrike" dirty="0">
                <a:solidFill>
                  <a:srgbClr val="000000"/>
                </a:solidFill>
                <a:effectLst/>
                <a:latin typeface="Aptos Narrow" panose="020B0004020202020204" pitchFamily="34" charset="0"/>
              </a:rPr>
              <a:t>Past employment </a:t>
            </a:r>
            <a:r>
              <a:rPr lang="en-US" sz="1800" b="0" i="0" u="none" strike="noStrike" dirty="0" err="1">
                <a:solidFill>
                  <a:srgbClr val="000000"/>
                </a:solidFill>
                <a:effectLst/>
                <a:latin typeface="Aptos Narrow" panose="020B0004020202020204" pitchFamily="34" charset="0"/>
              </a:rPr>
              <a:t>fieldsN</a:t>
            </a:r>
            <a:r>
              <a:rPr lang="en-US" sz="1800" b="0" i="0" u="none" strike="noStrike" dirty="0">
                <a:solidFill>
                  <a:srgbClr val="000000"/>
                </a:solidFill>
                <a:effectLst/>
                <a:latin typeface="Aptos Narrow" panose="020B0004020202020204" pitchFamily="34" charset="0"/>
              </a:rPr>
              <a:t> (%) Community Health Worker9 (45)Food Service4 (20)Program Coordinator4(20)Construction and agricultural services3 (15)Teacher2 (10)Cleaning Professional1 (5)Nurse1 (5)Therapist1(5)Social Worker1 (5)Homemaker 1 (5)Childcare1 (5)</a:t>
            </a:r>
            <a:endParaRPr lang="en-US" dirty="0"/>
          </a:p>
          <a:p>
            <a:r>
              <a:rPr lang="en-US" dirty="0"/>
              <a:t>Not certified as </a:t>
            </a:r>
            <a:r>
              <a:rPr lang="en-US" dirty="0" err="1"/>
              <a:t>promotores</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i="0" u="none" strike="noStrike" dirty="0">
                <a:solidFill>
                  <a:srgbClr val="000000"/>
                </a:solidFill>
                <a:effectLst/>
                <a:latin typeface="Aptos Narrow" panose="020B0004020202020204" pitchFamily="34" charset="0"/>
              </a:rPr>
              <a:t>Populations worked with (non exclusive)N (%)Kids6 (30)Adults19 (95)People experiencing homelessness10 (50)Parents14 (70)Immigrants17 (85)LGBTQ6 (30)Indigenous Populations6 (30)Adolescents6 (30)Other3 (15)</a:t>
            </a:r>
            <a:endParaRPr lang="en-US" dirty="0"/>
          </a:p>
          <a:p>
            <a:endParaRPr lang="en-US" dirty="0"/>
          </a:p>
        </p:txBody>
      </p:sp>
    </p:spTree>
    <p:extLst>
      <p:ext uri="{BB962C8B-B14F-4D97-AF65-F5344CB8AC3E}">
        <p14:creationId xmlns:p14="http://schemas.microsoft.com/office/powerpoint/2010/main" val="377768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444444"/>
                </a:solidFill>
                <a:effectLst/>
                <a:highlight>
                  <a:srgbClr val="FFFFFF"/>
                </a:highlight>
                <a:latin typeface="Calibri" panose="020F0502020204030204" pitchFamily="34" charset="0"/>
              </a:rPr>
              <a:t>There were increases pre vs post in participants confidence to…. the course goals  of being able to recognize unhealthy use, communicate about it, links clients to services and educate about drugs and alcohol, and this was statistically significant. All medians are positive values indicating an increase in confidence; there were a lot of upper scores, summarizes data that are not normally distributed, scales are not really continuous</a:t>
            </a:r>
          </a:p>
          <a:p>
            <a:r>
              <a:rPr lang="en-US" b="0" i="0" dirty="0">
                <a:solidFill>
                  <a:srgbClr val="444444"/>
                </a:solidFill>
                <a:effectLst/>
                <a:highlight>
                  <a:srgbClr val="FFFFFF"/>
                </a:highlight>
                <a:latin typeface="Calibri" panose="020F0502020204030204" pitchFamily="34" charset="0"/>
              </a:rPr>
              <a:t>this is a 2 sided non parametric test given small data sample. P value significant on small sample, you can trust that is </a:t>
            </a:r>
            <a:r>
              <a:rPr lang="en-US" b="0" i="0" dirty="0" err="1">
                <a:solidFill>
                  <a:srgbClr val="444444"/>
                </a:solidFill>
                <a:effectLst/>
                <a:highlight>
                  <a:srgbClr val="FFFFFF"/>
                </a:highlight>
                <a:latin typeface="Calibri" panose="020F0502020204030204" pitchFamily="34" charset="0"/>
              </a:rPr>
              <a:t>corrent</a:t>
            </a:r>
            <a:r>
              <a:rPr lang="en-US" b="0" i="0" dirty="0">
                <a:solidFill>
                  <a:srgbClr val="444444"/>
                </a:solidFill>
                <a:effectLst/>
                <a:highlight>
                  <a:srgbClr val="FFFFFF"/>
                </a:highlight>
                <a:latin typeface="Calibri" panose="020F0502020204030204" pitchFamily="34" charset="0"/>
              </a:rPr>
              <a:t>. Null hypothesis, no change. If change, it was a positive change</a:t>
            </a:r>
          </a:p>
          <a:p>
            <a:r>
              <a:rPr lang="en-US" b="0" i="0" dirty="0">
                <a:solidFill>
                  <a:srgbClr val="444444"/>
                </a:solidFill>
                <a:effectLst/>
                <a:highlight>
                  <a:srgbClr val="FFFFFF"/>
                </a:highlight>
                <a:latin typeface="Calibri" panose="020F0502020204030204" pitchFamily="34" charset="0"/>
              </a:rPr>
              <a:t>* p-values calculated using Wilcoxon </a:t>
            </a:r>
            <a:r>
              <a:rPr lang="en-US" b="0" i="0" dirty="0" err="1">
                <a:solidFill>
                  <a:srgbClr val="444444"/>
                </a:solidFill>
                <a:effectLst/>
                <a:highlight>
                  <a:srgbClr val="FFFFFF"/>
                </a:highlight>
                <a:latin typeface="Calibri" panose="020F0502020204030204" pitchFamily="34" charset="0"/>
              </a:rPr>
              <a:t>signrank</a:t>
            </a:r>
            <a:r>
              <a:rPr lang="en-US" b="0" i="0" dirty="0">
                <a:solidFill>
                  <a:srgbClr val="444444"/>
                </a:solidFill>
                <a:effectLst/>
                <a:highlight>
                  <a:srgbClr val="FFFFFF"/>
                </a:highlight>
                <a:latin typeface="Calibri" panose="020F0502020204030204" pitchFamily="34" charset="0"/>
              </a:rPr>
              <a:t> test</a:t>
            </a:r>
            <a:endParaRPr lang="en-US" dirty="0"/>
          </a:p>
        </p:txBody>
      </p:sp>
    </p:spTree>
    <p:extLst>
      <p:ext uri="{BB962C8B-B14F-4D97-AF65-F5344CB8AC3E}">
        <p14:creationId xmlns:p14="http://schemas.microsoft.com/office/powerpoint/2010/main" val="69327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444444"/>
                </a:solidFill>
                <a:effectLst/>
                <a:highlight>
                  <a:srgbClr val="FFFFFF"/>
                </a:highlight>
                <a:latin typeface="Calibri" panose="020F0502020204030204" pitchFamily="34" charset="0"/>
              </a:rPr>
              <a:t>However, there were no statistically significant changes in their median scores on stigma scales that participants completed pre and post training.</a:t>
            </a:r>
          </a:p>
          <a:p>
            <a:r>
              <a:rPr lang="en-US" b="0" i="0" dirty="0">
                <a:solidFill>
                  <a:srgbClr val="444444"/>
                </a:solidFill>
                <a:effectLst/>
                <a:highlight>
                  <a:srgbClr val="FFFFFF"/>
                </a:highlight>
                <a:latin typeface="Calibri" panose="020F0502020204030204" pitchFamily="34" charset="0"/>
              </a:rPr>
              <a:t>understandable that perceived change did not change. knowledge you can change in short amt of time, but perceptions harder. </a:t>
            </a:r>
            <a:r>
              <a:rPr lang="en-US" b="0" i="0" dirty="0" err="1">
                <a:solidFill>
                  <a:srgbClr val="444444"/>
                </a:solidFill>
                <a:effectLst/>
                <a:highlight>
                  <a:srgbClr val="FFFFFF"/>
                </a:highlight>
                <a:latin typeface="Calibri" panose="020F0502020204030204" pitchFamily="34" charset="0"/>
              </a:rPr>
              <a:t>qualtative</a:t>
            </a:r>
            <a:r>
              <a:rPr lang="en-US" b="0" i="0" dirty="0">
                <a:solidFill>
                  <a:srgbClr val="444444"/>
                </a:solidFill>
                <a:effectLst/>
                <a:highlight>
                  <a:srgbClr val="FFFFFF"/>
                </a:highlight>
                <a:latin typeface="Calibri" panose="020F0502020204030204" pitchFamily="34" charset="0"/>
              </a:rPr>
              <a:t> data is important here because difficult to capture internal attitudes with scales, cannot express these complex perceptions in scales. This is why mixed methods is helpful.</a:t>
            </a:r>
          </a:p>
          <a:p>
            <a:r>
              <a:rPr lang="en-US" b="0" i="0" dirty="0">
                <a:solidFill>
                  <a:srgbClr val="444444"/>
                </a:solidFill>
                <a:effectLst/>
                <a:highlight>
                  <a:srgbClr val="FFFFFF"/>
                </a:highlight>
                <a:latin typeface="Calibri" panose="020F0502020204030204" pitchFamily="34" charset="0"/>
              </a:rPr>
              <a:t>* p-values calculated using Wilcoxon </a:t>
            </a:r>
            <a:r>
              <a:rPr lang="en-US" b="0" i="0" dirty="0" err="1">
                <a:solidFill>
                  <a:srgbClr val="444444"/>
                </a:solidFill>
                <a:effectLst/>
                <a:highlight>
                  <a:srgbClr val="FFFFFF"/>
                </a:highlight>
                <a:latin typeface="Calibri" panose="020F0502020204030204" pitchFamily="34" charset="0"/>
              </a:rPr>
              <a:t>signrank</a:t>
            </a:r>
            <a:r>
              <a:rPr lang="en-US" b="0" i="0" dirty="0">
                <a:solidFill>
                  <a:srgbClr val="444444"/>
                </a:solidFill>
                <a:effectLst/>
                <a:highlight>
                  <a:srgbClr val="FFFFFF"/>
                </a:highlight>
                <a:latin typeface="Calibri" panose="020F0502020204030204" pitchFamily="34" charset="0"/>
              </a:rPr>
              <a:t> test</a:t>
            </a:r>
            <a:endParaRPr lang="en-US" dirty="0"/>
          </a:p>
        </p:txBody>
      </p:sp>
    </p:spTree>
    <p:extLst>
      <p:ext uri="{BB962C8B-B14F-4D97-AF65-F5344CB8AC3E}">
        <p14:creationId xmlns:p14="http://schemas.microsoft.com/office/powerpoint/2010/main" val="2864662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fc440c72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fc440c72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was interesting because participants talked a lot about stigma in our qualitative analyses and about how they personally experienced a lot of shifts in their attitudes and perspectives of people who use substances.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41746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fc440c72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fc440c72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They noted their favorite things were interactive, the site visits</a:t>
            </a:r>
          </a:p>
        </p:txBody>
      </p:sp>
    </p:spTree>
    <p:extLst>
      <p:ext uri="{BB962C8B-B14F-4D97-AF65-F5344CB8AC3E}">
        <p14:creationId xmlns:p14="http://schemas.microsoft.com/office/powerpoint/2010/main" val="2467907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fc440c72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fc440c72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a:t>
            </a:r>
            <a:r>
              <a:rPr lang="en-US" dirty="0" err="1"/>
              <a:t>promotores</a:t>
            </a:r>
            <a:r>
              <a:rPr lang="en-US" dirty="0"/>
              <a:t> if anything else they’d like to share</a:t>
            </a:r>
            <a:endParaRPr dirty="0"/>
          </a:p>
        </p:txBody>
      </p:sp>
    </p:spTree>
    <p:extLst>
      <p:ext uri="{BB962C8B-B14F-4D97-AF65-F5344CB8AC3E}">
        <p14:creationId xmlns:p14="http://schemas.microsoft.com/office/powerpoint/2010/main" val="2911599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f91e54bc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f91e54bc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From our early analysis of focus group data, we know that Certification, More hands on – visits and MI practice,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Professional development opportunities usually offered to staff/not </a:t>
            </a:r>
            <a:r>
              <a:rPr lang="en-US" dirty="0" err="1"/>
              <a:t>promotores</a:t>
            </a:r>
            <a:r>
              <a:rPr lang="en-US" dirty="0"/>
              <a:t>, not to undocumented individuals, and not in Spanish.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bf91e54bc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bf91e54bc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Limitations: some </a:t>
            </a:r>
            <a:r>
              <a:rPr lang="en-US" dirty="0" err="1"/>
              <a:t>promotores</a:t>
            </a:r>
            <a:r>
              <a:rPr lang="en-US" dirty="0"/>
              <a:t> were self selected for interest, not all may be self motivated</a:t>
            </a:r>
          </a:p>
          <a:p>
            <a:r>
              <a:rPr lang="en-US" dirty="0"/>
              <a:t>The stigma scores we used were bonk</a:t>
            </a:r>
          </a:p>
          <a:p>
            <a:r>
              <a:rPr lang="en-US" dirty="0"/>
              <a:t>Wanted to see more ppl with lived experience</a:t>
            </a:r>
          </a:p>
          <a:p>
            <a:r>
              <a:rPr lang="en-US" dirty="0"/>
              <a:t>Want more training, coaching, practice/practicum, mentorship, MI practice, </a:t>
            </a:r>
          </a:p>
          <a:p>
            <a:r>
              <a:rPr lang="en-US" dirty="0"/>
              <a:t>Not enough Spanish language cultural competent addiction treatment services available where </a:t>
            </a:r>
            <a:r>
              <a:rPr lang="en-US" dirty="0" err="1"/>
              <a:t>promotores</a:t>
            </a:r>
            <a:r>
              <a:rPr lang="en-US" dirty="0"/>
              <a:t> can link clients to or train in</a:t>
            </a:r>
          </a:p>
          <a:p>
            <a:r>
              <a:rPr lang="en-US" dirty="0"/>
              <a:t>Lack of sustainable work, renumeration for promotor work</a:t>
            </a:r>
          </a:p>
          <a:p>
            <a:r>
              <a:rPr lang="en-US" dirty="0"/>
              <a:t>Lack of funding or prioritization in CBO</a:t>
            </a:r>
          </a:p>
          <a:p>
            <a:pPr algn="l" fontAlgn="base">
              <a:buFont typeface="Arial" panose="020B0604020202020204" pitchFamily="34" charset="0"/>
              <a:buChar char="•"/>
            </a:pPr>
            <a:r>
              <a:rPr lang="en-US" sz="1100" b="0" i="0" u="sng" dirty="0">
                <a:solidFill>
                  <a:srgbClr val="000000"/>
                </a:solidFill>
                <a:effectLst/>
                <a:highlight>
                  <a:srgbClr val="FFFFFF"/>
                </a:highlight>
                <a:latin typeface="Aptos Display" panose="020B0004020202020204" pitchFamily="34" charset="0"/>
              </a:rPr>
              <a:t>strengths</a:t>
            </a:r>
            <a:r>
              <a:rPr lang="en-US" sz="1100" b="0" i="0" dirty="0">
                <a:solidFill>
                  <a:srgbClr val="000000"/>
                </a:solidFill>
                <a:effectLst/>
                <a:highlight>
                  <a:srgbClr val="FFFFFF"/>
                </a:highlight>
                <a:latin typeface="Aptos Display" panose="020B0004020202020204" pitchFamily="34" charset="0"/>
              </a:rPr>
              <a:t>: in person sessions, lots of opportunities for </a:t>
            </a:r>
            <a:r>
              <a:rPr lang="en-US" sz="1100" b="0" i="0" dirty="0" err="1">
                <a:solidFill>
                  <a:srgbClr val="000000"/>
                </a:solidFill>
                <a:effectLst/>
                <a:highlight>
                  <a:srgbClr val="FFFFFF"/>
                </a:highlight>
                <a:latin typeface="Aptos Display" panose="020B0004020202020204" pitchFamily="34" charset="0"/>
              </a:rPr>
              <a:t>promotores</a:t>
            </a:r>
            <a:r>
              <a:rPr lang="en-US" sz="1100" b="0" i="0" dirty="0">
                <a:solidFill>
                  <a:srgbClr val="000000"/>
                </a:solidFill>
                <a:effectLst/>
                <a:highlight>
                  <a:srgbClr val="FFFFFF"/>
                </a:highlight>
                <a:latin typeface="Aptos Display" panose="020B0004020202020204" pitchFamily="34" charset="0"/>
              </a:rPr>
              <a:t> to provide anonymous feedback, lot of resources (</a:t>
            </a:r>
            <a:r>
              <a:rPr lang="en-US" sz="1100" b="0" i="0" dirty="0" err="1">
                <a:solidFill>
                  <a:srgbClr val="000000"/>
                </a:solidFill>
                <a:effectLst/>
                <a:highlight>
                  <a:srgbClr val="FFFFFF"/>
                </a:highlight>
                <a:latin typeface="Aptos Display" panose="020B0004020202020204" pitchFamily="34" charset="0"/>
              </a:rPr>
              <a:t>ie</a:t>
            </a:r>
            <a:r>
              <a:rPr lang="en-US" sz="1100" b="0" i="0" dirty="0">
                <a:solidFill>
                  <a:srgbClr val="000000"/>
                </a:solidFill>
                <a:effectLst/>
                <a:highlight>
                  <a:srgbClr val="FFFFFF"/>
                </a:highlight>
                <a:latin typeface="Aptos Display" panose="020B0004020202020204" pitchFamily="34" charset="0"/>
              </a:rPr>
              <a:t>: glossary, handouts), very motivated and eager to learn group</a:t>
            </a:r>
          </a:p>
          <a:p>
            <a:pPr algn="l" fontAlgn="base">
              <a:buFont typeface="Arial" panose="020B0604020202020204" pitchFamily="34" charset="0"/>
              <a:buChar char="•"/>
            </a:pPr>
            <a:r>
              <a:rPr lang="en-US" sz="1100" b="0" i="0" u="sng" dirty="0">
                <a:solidFill>
                  <a:srgbClr val="000000"/>
                </a:solidFill>
                <a:effectLst/>
                <a:highlight>
                  <a:srgbClr val="FFFFFF"/>
                </a:highlight>
                <a:latin typeface="Aptos Display" panose="020B0004020202020204" pitchFamily="34" charset="0"/>
              </a:rPr>
              <a:t>limitations</a:t>
            </a:r>
            <a:r>
              <a:rPr lang="en-US" sz="1100" b="0" i="0" dirty="0">
                <a:solidFill>
                  <a:srgbClr val="000000"/>
                </a:solidFill>
                <a:effectLst/>
                <a:highlight>
                  <a:srgbClr val="FFFFFF"/>
                </a:highlight>
                <a:latin typeface="Aptos Display" panose="020B0004020202020204" pitchFamily="34" charset="0"/>
              </a:rPr>
              <a:t>: Didn't have even distribution of men and women participate, first of its kind program</a:t>
            </a:r>
          </a:p>
          <a:p>
            <a:endParaRPr lang="en-US" dirty="0"/>
          </a:p>
        </p:txBody>
      </p:sp>
    </p:spTree>
    <p:extLst>
      <p:ext uri="{BB962C8B-B14F-4D97-AF65-F5344CB8AC3E}">
        <p14:creationId xmlns:p14="http://schemas.microsoft.com/office/powerpoint/2010/main" val="1183822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AD37D92-4AA6-0B0B-ABE4-6C553C42BA12}"/>
            </a:ext>
          </a:extLst>
        </p:cNvPr>
        <p:cNvGrpSpPr/>
        <p:nvPr/>
      </p:nvGrpSpPr>
      <p:grpSpPr>
        <a:xfrm>
          <a:off x="0" y="0"/>
          <a:ext cx="0" cy="0"/>
          <a:chOff x="0" y="0"/>
          <a:chExt cx="0" cy="0"/>
        </a:xfrm>
      </p:grpSpPr>
      <p:sp>
        <p:nvSpPr>
          <p:cNvPr id="77" name="Google Shape;77;g2bfc440c72a_0_97:notes">
            <a:extLst>
              <a:ext uri="{FF2B5EF4-FFF2-40B4-BE49-F238E27FC236}">
                <a16:creationId xmlns:a16="http://schemas.microsoft.com/office/drawing/2014/main" id="{D29ED1E3-AD89-7BD5-5212-94F3C95F8E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bfc440c72a_0_97:notes">
            <a:extLst>
              <a:ext uri="{FF2B5EF4-FFF2-40B4-BE49-F238E27FC236}">
                <a16:creationId xmlns:a16="http://schemas.microsoft.com/office/drawing/2014/main" id="{150192A6-846E-FF0D-CC53-05EAE3F346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001D35"/>
                </a:solidFill>
                <a:effectLst/>
                <a:highlight>
                  <a:srgbClr val="FFFFFF"/>
                </a:highlight>
                <a:latin typeface="Google Sans"/>
              </a:rPr>
              <a:t>Promotores</a:t>
            </a:r>
            <a:r>
              <a:rPr lang="en-US" b="0" i="0" dirty="0">
                <a:solidFill>
                  <a:srgbClr val="001D35"/>
                </a:solidFill>
                <a:effectLst/>
                <a:highlight>
                  <a:srgbClr val="FFFFFF"/>
                </a:highlight>
                <a:latin typeface="Google Sans"/>
              </a:rPr>
              <a:t> de </a:t>
            </a:r>
            <a:r>
              <a:rPr lang="en-US" b="0" i="0" dirty="0" err="1">
                <a:solidFill>
                  <a:srgbClr val="001D35"/>
                </a:solidFill>
                <a:effectLst/>
                <a:highlight>
                  <a:srgbClr val="FFFFFF"/>
                </a:highlight>
                <a:latin typeface="Google Sans"/>
              </a:rPr>
              <a:t>salud</a:t>
            </a:r>
            <a:r>
              <a:rPr lang="en-US" b="0" i="0" dirty="0">
                <a:solidFill>
                  <a:srgbClr val="001D35"/>
                </a:solidFill>
                <a:effectLst/>
                <a:highlight>
                  <a:srgbClr val="FFFFFF"/>
                </a:highlight>
                <a:latin typeface="Google Sans"/>
              </a:rPr>
              <a:t>, also known as community health workers (CHWs), are </a:t>
            </a:r>
            <a:r>
              <a:rPr lang="en-US" dirty="0"/>
              <a:t>trusted individuals who educate their communities and connect them to health and social resources</a:t>
            </a:r>
            <a:r>
              <a:rPr lang="en-US" b="0" i="0" dirty="0">
                <a:solidFill>
                  <a:srgbClr val="001D35"/>
                </a:solidFill>
                <a:effectLst/>
                <a:highlight>
                  <a:srgbClr val="FFFFFF"/>
                </a:highlight>
                <a:latin typeface="Google Sans"/>
              </a:rPr>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CDPH: In 2022, Drug overdose was by far the leading cause of years of life lost, and a leading cause of increase in deaths and years lived with disability. ■ Alcohol-related conditions were a leading cause of years of life lost and a leading contributor to racial and ethnic disparities in deaths.</a:t>
            </a:r>
          </a:p>
          <a:p>
            <a:pPr marL="0" lvl="0" indent="0" algn="l" rtl="0">
              <a:spcBef>
                <a:spcPts val="0"/>
              </a:spcBef>
              <a:spcAft>
                <a:spcPts val="0"/>
              </a:spcAft>
              <a:buNone/>
            </a:pPr>
            <a:endParaRPr lang="en-US" dirty="0"/>
          </a:p>
          <a:p>
            <a:pPr rtl="0" fontAlgn="base">
              <a:spcBef>
                <a:spcPts val="0"/>
              </a:spcBef>
              <a:spcAft>
                <a:spcPts val="0"/>
              </a:spcAft>
              <a:buFont typeface="Arial" panose="020B0604020202020204" pitchFamily="34" charset="0"/>
              <a:buChar char="•"/>
            </a:pPr>
            <a:r>
              <a:rPr lang="es-ES" sz="1510" b="0" i="0" u="none" strike="noStrike" dirty="0">
                <a:solidFill>
                  <a:srgbClr val="000000"/>
                </a:solidFill>
                <a:effectLst/>
                <a:latin typeface="Arial" panose="020B0604020202020204" pitchFamily="34" charset="0"/>
              </a:rPr>
              <a:t>Promotores: también llamados trabajadores de salud comunitaria, facilitan servicios incluyendo educación médica y apoyo social </a:t>
            </a:r>
            <a:endParaRPr lang="es-ES" sz="1788" b="0" i="0" u="none" strike="noStrike" dirty="0">
              <a:solidFill>
                <a:srgbClr val="000000"/>
              </a:solidFill>
              <a:effectLst/>
              <a:latin typeface="Arial" panose="020B0604020202020204" pitchFamily="34" charset="0"/>
            </a:endParaRPr>
          </a:p>
          <a:p>
            <a:pPr marL="742950" lvl="1" indent="-285750" rtl="0" fontAlgn="base">
              <a:spcBef>
                <a:spcPts val="0"/>
              </a:spcBef>
              <a:spcAft>
                <a:spcPts val="3600"/>
              </a:spcAft>
              <a:buFont typeface="Arial" panose="020B0604020202020204" pitchFamily="34" charset="0"/>
              <a:buChar char="•"/>
            </a:pPr>
            <a:r>
              <a:rPr lang="es-ES" sz="1510" b="0" i="0" u="none" strike="noStrike" dirty="0">
                <a:solidFill>
                  <a:srgbClr val="000000"/>
                </a:solidFill>
                <a:effectLst/>
                <a:latin typeface="Arial" panose="020B0604020202020204" pitchFamily="34" charset="0"/>
              </a:rPr>
              <a:t>Informados con el lenguaje y la cultura de las personas a las que apoyan</a:t>
            </a:r>
          </a:p>
          <a:p>
            <a:pPr marL="742950" lvl="1" indent="-285750" rtl="0" fontAlgn="base">
              <a:spcBef>
                <a:spcPts val="0"/>
              </a:spcBef>
              <a:spcAft>
                <a:spcPts val="0"/>
              </a:spcAft>
              <a:buFont typeface="Arial" panose="020B0604020202020204" pitchFamily="34" charset="0"/>
              <a:buChar char="•"/>
            </a:pPr>
            <a:r>
              <a:rPr lang="es-ES" sz="1510" b="0" i="0" u="none" strike="noStrike" dirty="0">
                <a:solidFill>
                  <a:srgbClr val="000000"/>
                </a:solidFill>
                <a:effectLst/>
                <a:latin typeface="Arial" panose="020B0604020202020204" pitchFamily="34" charset="0"/>
              </a:rPr>
              <a:t>Experiencia vivida</a:t>
            </a:r>
          </a:p>
          <a:p>
            <a:pPr rtl="0" fontAlgn="base">
              <a:spcBef>
                <a:spcPts val="0"/>
              </a:spcBef>
              <a:spcAft>
                <a:spcPts val="0"/>
              </a:spcAft>
              <a:buFont typeface="Arial" panose="020B0604020202020204" pitchFamily="34" charset="0"/>
              <a:buChar char="•"/>
            </a:pPr>
            <a:r>
              <a:rPr lang="es-ES" sz="1710" b="0" i="0" u="none" strike="noStrike" dirty="0">
                <a:solidFill>
                  <a:srgbClr val="000000"/>
                </a:solidFill>
                <a:effectLst/>
                <a:latin typeface="Arial" panose="020B0604020202020204" pitchFamily="34" charset="0"/>
              </a:rPr>
              <a:t>Estudios enseñan que los promotores en los EEUU han ayudado a:</a:t>
            </a:r>
            <a:endParaRPr lang="es-ES" sz="1988"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s-ES" sz="1710" b="0" i="0" u="none" strike="noStrike" dirty="0">
                <a:solidFill>
                  <a:srgbClr val="000000"/>
                </a:solidFill>
                <a:effectLst/>
                <a:latin typeface="Arial" panose="020B0604020202020204" pitchFamily="34" charset="0"/>
              </a:rPr>
              <a:t>Reducir hospitalizaciones </a:t>
            </a:r>
          </a:p>
          <a:p>
            <a:pPr marL="742950" lvl="1" indent="-285750" rtl="0" fontAlgn="base">
              <a:spcBef>
                <a:spcPts val="0"/>
              </a:spcBef>
              <a:spcAft>
                <a:spcPts val="3600"/>
              </a:spcAft>
              <a:buFont typeface="Arial" panose="020B0604020202020204" pitchFamily="34" charset="0"/>
              <a:buChar char="•"/>
            </a:pPr>
            <a:r>
              <a:rPr lang="es-ES" sz="1710" b="0" i="0" u="none" strike="noStrike" dirty="0">
                <a:solidFill>
                  <a:srgbClr val="000000"/>
                </a:solidFill>
                <a:effectLst/>
                <a:latin typeface="Arial" panose="020B0604020202020204" pitchFamily="34" charset="0"/>
              </a:rPr>
              <a:t>Mejorado la salud de nuestra comunidad: presión alta, diabetes, sobrepeso en los niños</a:t>
            </a:r>
          </a:p>
          <a:p>
            <a:pPr marL="742950" lvl="1" indent="-285750" rtl="0" fontAlgn="base">
              <a:spcBef>
                <a:spcPts val="0"/>
              </a:spcBef>
              <a:spcAft>
                <a:spcPts val="0"/>
              </a:spcAft>
              <a:buFont typeface="Arial" panose="020B0604020202020204" pitchFamily="34" charset="0"/>
              <a:buChar char="•"/>
            </a:pPr>
            <a:r>
              <a:rPr lang="es-ES" sz="1710" b="0" i="0" u="none" strike="noStrike" dirty="0">
                <a:solidFill>
                  <a:srgbClr val="000000"/>
                </a:solidFill>
                <a:effectLst/>
                <a:latin typeface="Arial" panose="020B0604020202020204" pitchFamily="34" charset="0"/>
              </a:rPr>
              <a:t>Apoyar a la salud mental</a:t>
            </a:r>
          </a:p>
          <a:p>
            <a:pPr marL="742950" lvl="1" indent="-285750" rtl="0" fontAlgn="base">
              <a:spcBef>
                <a:spcPts val="0"/>
              </a:spcBef>
              <a:spcAft>
                <a:spcPts val="0"/>
              </a:spcAft>
              <a:buFont typeface="Arial" panose="020B0604020202020204" pitchFamily="34" charset="0"/>
              <a:buChar char="•"/>
            </a:pPr>
            <a:endParaRPr lang="es-ES" sz="151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0670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bfc440c72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bfc440c72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program is a response to increasing rates of.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err="1">
                <a:solidFill>
                  <a:srgbClr val="001D35"/>
                </a:solidFill>
                <a:effectLst/>
                <a:highlight>
                  <a:srgbClr val="FFFFFF"/>
                </a:highlight>
                <a:latin typeface="Google Sans"/>
              </a:rPr>
              <a:t>Promotores</a:t>
            </a:r>
            <a:r>
              <a:rPr lang="en-US" b="0" i="0" dirty="0">
                <a:solidFill>
                  <a:srgbClr val="001D35"/>
                </a:solidFill>
                <a:effectLst/>
                <a:highlight>
                  <a:srgbClr val="FFFFFF"/>
                </a:highlight>
                <a:latin typeface="Google Sans"/>
              </a:rPr>
              <a:t> de </a:t>
            </a:r>
            <a:r>
              <a:rPr lang="en-US" b="0" i="0" dirty="0" err="1">
                <a:solidFill>
                  <a:srgbClr val="001D35"/>
                </a:solidFill>
                <a:effectLst/>
                <a:highlight>
                  <a:srgbClr val="FFFFFF"/>
                </a:highlight>
                <a:latin typeface="Google Sans"/>
              </a:rPr>
              <a:t>salud</a:t>
            </a:r>
            <a:r>
              <a:rPr lang="en-US" b="0" i="0" dirty="0">
                <a:solidFill>
                  <a:srgbClr val="001D35"/>
                </a:solidFill>
                <a:effectLst/>
                <a:highlight>
                  <a:srgbClr val="FFFFFF"/>
                </a:highlight>
                <a:latin typeface="Google Sans"/>
              </a:rPr>
              <a:t>, also known as community health workers (CHWs), are </a:t>
            </a:r>
            <a:r>
              <a:rPr lang="en-US" dirty="0"/>
              <a:t>trusted individuals who educate their communities and connect them to health and social resources</a:t>
            </a:r>
            <a:r>
              <a:rPr lang="en-US" b="0" i="0" dirty="0">
                <a:solidFill>
                  <a:srgbClr val="001D35"/>
                </a:solidFill>
                <a:effectLst/>
                <a:highlight>
                  <a:srgbClr val="FFFFFF"/>
                </a:highlight>
                <a:latin typeface="Google Sans"/>
              </a:rPr>
              <a:t>.</a:t>
            </a:r>
            <a:endParaRPr lang="en-US" dirty="0"/>
          </a:p>
          <a:p>
            <a:pPr marL="342900" lvl="0" indent="-227806" algn="l" rtl="0">
              <a:lnSpc>
                <a:spcPct val="105000"/>
              </a:lnSpc>
              <a:spcBef>
                <a:spcPts val="0"/>
              </a:spcBef>
              <a:spcAft>
                <a:spcPts val="0"/>
              </a:spcAft>
              <a:buClr>
                <a:schemeClr val="dk1"/>
              </a:buClr>
              <a:buSzPts val="1788"/>
              <a:buChar char="●"/>
            </a:pPr>
            <a:r>
              <a:rPr lang="en-US" dirty="0" err="1">
                <a:solidFill>
                  <a:schemeClr val="dk1"/>
                </a:solidFill>
              </a:rPr>
              <a:t>Promotores</a:t>
            </a:r>
            <a:r>
              <a:rPr lang="en-US" dirty="0">
                <a:solidFill>
                  <a:schemeClr val="dk1"/>
                </a:solidFill>
              </a:rPr>
              <a:t> can provide cultural- and language-informed interventions to advance health. </a:t>
            </a:r>
            <a:r>
              <a:rPr lang="en-US" dirty="0" err="1">
                <a:solidFill>
                  <a:schemeClr val="dk1"/>
                </a:solidFill>
              </a:rPr>
              <a:t>Promotores</a:t>
            </a:r>
            <a:r>
              <a:rPr lang="en-US" dirty="0">
                <a:solidFill>
                  <a:schemeClr val="dk1"/>
                </a:solidFill>
              </a:rPr>
              <a:t> have improved outcomes across multiple chronic and infectious diseases with medical and psychosocial complexities. No Spanish promotor curricula focused on addressing substance use disorders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https://docs.google.com/presentation/d/1HfkVtwKdvZsT76g5UH7xMmOEu3-4skqAA6c3NaZDLcQ/edit#slide=id.g2dd503dcb31_2_89</a:t>
            </a:r>
          </a:p>
          <a:p>
            <a:pPr marL="0" lvl="0" indent="0" algn="l" rtl="0">
              <a:spcBef>
                <a:spcPts val="0"/>
              </a:spcBef>
              <a:spcAft>
                <a:spcPts val="0"/>
              </a:spcAft>
              <a:buNone/>
            </a:pPr>
            <a:endParaRPr lang="en-US" dirty="0"/>
          </a:p>
          <a:p>
            <a:pPr fontAlgn="base"/>
            <a:r>
              <a:rPr lang="en-US" sz="1800" dirty="0">
                <a:solidFill>
                  <a:srgbClr val="000000"/>
                </a:solidFill>
                <a:effectLst/>
                <a:latin typeface="Aptos" panose="020B0004020202020204" pitchFamily="34" charset="0"/>
                <a:hlinkClick r:id="rId3" tooltip="https://journals.sagepub.com/doi/abs/10.1177/29767342241278871?asam.org"/>
              </a:rPr>
              <a:t>https://journals.sagepub.com/doi/abs/10.1177/29767342241278871?asam.org</a:t>
            </a:r>
            <a:endParaRPr lang="en-US" sz="1800" dirty="0">
              <a:solidFill>
                <a:srgbClr val="000000"/>
              </a:solidFill>
              <a:effectLst/>
              <a:latin typeface="Aptos" panose="020B0004020202020204" pitchFamily="34" charset="0"/>
            </a:endParaRPr>
          </a:p>
          <a:p>
            <a:pPr algn="l" fontAlgn="base"/>
            <a:br>
              <a:rPr lang="en-US" sz="1800" b="0" i="0" dirty="0">
                <a:solidFill>
                  <a:srgbClr val="000000"/>
                </a:solidFill>
                <a:effectLst/>
                <a:highlight>
                  <a:srgbClr val="FFFFFF"/>
                </a:highlight>
                <a:latin typeface="Aptos" panose="020B0004020202020204" pitchFamily="34" charset="0"/>
              </a:rPr>
            </a:br>
            <a:endParaRPr lang="en-US" sz="1800" b="0" i="0" dirty="0">
              <a:solidFill>
                <a:srgbClr val="000000"/>
              </a:solidFill>
              <a:effectLst/>
              <a:highlight>
                <a:srgbClr val="FFFFFF"/>
              </a:highlight>
              <a:latin typeface="Aptos" panose="020B0004020202020204" pitchFamily="34" charset="0"/>
            </a:endParaRPr>
          </a:p>
          <a:p>
            <a:pPr algn="l" fontAlgn="base"/>
            <a:r>
              <a:rPr lang="en-US" sz="1800" b="0" i="0" dirty="0">
                <a:solidFill>
                  <a:srgbClr val="000000"/>
                </a:solidFill>
                <a:effectLst/>
                <a:highlight>
                  <a:srgbClr val="FFFFFF"/>
                </a:highlight>
                <a:latin typeface="Aptos" panose="020B0004020202020204" pitchFamily="34" charset="0"/>
              </a:rPr>
              <a:t>Only 5.4% of adults with AUD in the United States utilized AUD treatment in the past year. AUD treatment utilization did not significantly differ between White males and other racial, ethnic, and gender groups; however, we did identify disparities among Medicaid enrollees and those who were uninsured. Among Medicaid enrollees, Latinx females (3.2%) had lower treatment utilization than White males (9.3%, </a:t>
            </a:r>
            <a:r>
              <a:rPr lang="en-US" sz="1800" b="0" i="1" dirty="0">
                <a:solidFill>
                  <a:srgbClr val="000000"/>
                </a:solidFill>
                <a:effectLst/>
                <a:highlight>
                  <a:srgbClr val="FFFFFF"/>
                </a:highlight>
                <a:latin typeface="Aptos" panose="020B0004020202020204" pitchFamily="34" charset="0"/>
              </a:rPr>
              <a:t>P</a:t>
            </a:r>
            <a:r>
              <a:rPr lang="en-US" sz="1800" b="0" i="0" dirty="0">
                <a:solidFill>
                  <a:srgbClr val="000000"/>
                </a:solidFill>
                <a:effectLst/>
                <a:highlight>
                  <a:srgbClr val="FFFFFF"/>
                </a:highlight>
                <a:latin typeface="Aptos" panose="020B0004020202020204" pitchFamily="34" charset="0"/>
              </a:rPr>
              <a:t> &lt; .05). Among uninsured individuals, Latinx males (1.8%) had lower treatment utilization than White males (6.2%, </a:t>
            </a:r>
            <a:r>
              <a:rPr lang="en-US" sz="1800" b="0" i="1" dirty="0">
                <a:solidFill>
                  <a:srgbClr val="000000"/>
                </a:solidFill>
                <a:effectLst/>
                <a:highlight>
                  <a:srgbClr val="FFFFFF"/>
                </a:highlight>
                <a:latin typeface="Aptos" panose="020B0004020202020204" pitchFamily="34" charset="0"/>
              </a:rPr>
              <a:t>P</a:t>
            </a:r>
            <a:r>
              <a:rPr lang="en-US" sz="1800" b="0" i="0" dirty="0">
                <a:solidFill>
                  <a:srgbClr val="000000"/>
                </a:solidFill>
                <a:effectLst/>
                <a:highlight>
                  <a:srgbClr val="FFFFFF"/>
                </a:highlight>
                <a:latin typeface="Aptos" panose="020B0004020202020204" pitchFamily="34" charset="0"/>
              </a:rPr>
              <a:t> &lt; .05).</a:t>
            </a:r>
          </a:p>
          <a:p>
            <a:br>
              <a:rPr lang="en-US" dirty="0">
                <a:effectLst/>
              </a:rPr>
            </a:b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bdcf11bc5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bdcf11bc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were grounded in principles of popular education,  </a:t>
            </a:r>
            <a:r>
              <a:rPr lang="en-US" b="0" i="0" dirty="0">
                <a:solidFill>
                  <a:srgbClr val="001D35"/>
                </a:solidFill>
                <a:effectLst/>
                <a:highlight>
                  <a:srgbClr val="FFFFFF"/>
                </a:highlight>
                <a:latin typeface="Google Sans"/>
              </a:rPr>
              <a:t>originated in Latin America in the 1960s and 1970s. </a:t>
            </a:r>
            <a:r>
              <a:rPr lang="en-US" dirty="0"/>
              <a:t>Goals of which are to Help each person come to believe that they are capable of changing their world. Step 2: Connect people’s personal problems to national and global realities (develop critical consciousness). Step 3: Motivate people to organize collectively and take action to resolve their common problems. </a:t>
            </a:r>
          </a:p>
          <a:p>
            <a:pPr marL="0" lvl="0" indent="0" algn="l" rtl="0">
              <a:spcBef>
                <a:spcPts val="0"/>
              </a:spcBef>
              <a:spcAft>
                <a:spcPts val="0"/>
              </a:spcAft>
              <a:buNone/>
            </a:pPr>
            <a:r>
              <a:rPr lang="en-US" dirty="0"/>
              <a:t>It is important to create an atmosphere of trust so that people can share their ideas and experiences. • We all know a lot. As educators and organizers, we should always start with what people already know and/or do. • The knowledge we gain through life experience is as important as the knowledge we gain through formal education. • People should be active participants in their own learning process. They should not be passive recipients. • Knowledge is constructed in the interaction between people. • Popular education is an inclusive movement that combines influences from many sources.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bd48467c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bd48467c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process of creating this program started during the covid-19 pandemic when this group of </a:t>
            </a:r>
            <a:r>
              <a:rPr lang="en-US" dirty="0" err="1"/>
              <a:t>promotores</a:t>
            </a:r>
            <a:r>
              <a:rPr lang="en-US" dirty="0"/>
              <a:t> working with different organizations were contracted to increase covid-19 testing and vaccination in their communities. Through this convening they identified addiction as a priority, and we gathered…in a needs assessment on addiction related </a:t>
            </a:r>
            <a:r>
              <a:rPr lang="en-US" dirty="0" err="1"/>
              <a:t>neds</a:t>
            </a:r>
            <a:r>
              <a:rPr lang="en-US" dirty="0"/>
              <a:t> among Latine San </a:t>
            </a:r>
            <a:r>
              <a:rPr lang="en-US" dirty="0" err="1"/>
              <a:t>francisans</a:t>
            </a:r>
            <a:r>
              <a:rPr lang="en-US" dirty="0"/>
              <a:t>. And then conceived of PEDAL and secured funding for this pilot through CHCF.</a:t>
            </a:r>
          </a:p>
        </p:txBody>
      </p:sp>
    </p:spTree>
    <p:extLst>
      <p:ext uri="{BB962C8B-B14F-4D97-AF65-F5344CB8AC3E}">
        <p14:creationId xmlns:p14="http://schemas.microsoft.com/office/powerpoint/2010/main" val="271287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41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bf91e54bc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bf91e54bc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want to tell you a little more in depth about what we taught and what teaching strategies we used. We oriented the </a:t>
            </a:r>
            <a:r>
              <a:rPr lang="en-US" dirty="0" err="1"/>
              <a:t>promotores</a:t>
            </a:r>
            <a:r>
              <a:rPr lang="en-US" dirty="0"/>
              <a:t> to why we were gathering, what the statistics in their community were, we grounded in group agreements and prioritized making sure people knew how to get support if they needed it while exploring sensitive topics. Our </a:t>
            </a:r>
            <a:r>
              <a:rPr lang="en-US" dirty="0" err="1"/>
              <a:t>colleauges</a:t>
            </a:r>
            <a:r>
              <a:rPr lang="en-US" dirty="0"/>
              <a:t> form </a:t>
            </a:r>
          </a:p>
          <a:p>
            <a:pPr marL="0" lvl="0" indent="0" algn="l" rtl="0">
              <a:spcBef>
                <a:spcPts val="0"/>
              </a:spcBef>
              <a:spcAft>
                <a:spcPts val="0"/>
              </a:spcAft>
              <a:buNone/>
            </a:pPr>
            <a:endParaRPr lang="en-US" dirty="0"/>
          </a:p>
          <a:p>
            <a:r>
              <a:rPr lang="en-US" dirty="0"/>
              <a:t>Cases</a:t>
            </a:r>
          </a:p>
          <a:p>
            <a:r>
              <a:rPr lang="en-US" dirty="0"/>
              <a:t>Lectures</a:t>
            </a:r>
          </a:p>
          <a:p>
            <a:r>
              <a:rPr lang="en-US" dirty="0"/>
              <a:t>Large and small group discussions</a:t>
            </a:r>
          </a:p>
          <a:p>
            <a:r>
              <a:rPr lang="en-US" dirty="0"/>
              <a:t>Hands-on overdose prevention training</a:t>
            </a:r>
          </a:p>
          <a:p>
            <a:r>
              <a:rPr lang="en-US" dirty="0"/>
              <a:t>Motivational interviewing practice</a:t>
            </a:r>
          </a:p>
          <a:p>
            <a:r>
              <a:rPr lang="en-US" dirty="0"/>
              <a:t>Videos</a:t>
            </a:r>
          </a:p>
          <a:p>
            <a:r>
              <a:rPr lang="en-US" dirty="0"/>
              <a:t>Site visits</a:t>
            </a:r>
          </a:p>
          <a:p>
            <a:r>
              <a:rPr lang="en-US" dirty="0"/>
              <a:t>Group presentations</a:t>
            </a:r>
          </a:p>
          <a:p>
            <a:r>
              <a:rPr lang="en-US" dirty="0"/>
              <a:t>Homework reflections</a:t>
            </a:r>
          </a:p>
          <a:p>
            <a:r>
              <a:rPr lang="en-US" dirty="0"/>
              <a:t>Drumming </a:t>
            </a:r>
          </a:p>
          <a:p>
            <a:r>
              <a:rPr lang="en-US" dirty="0"/>
              <a:t>*add photo</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333333"/>
                </a:solidFill>
                <a:effectLst/>
                <a:highlight>
                  <a:srgbClr val="FFFFFF"/>
                </a:highlight>
                <a:latin typeface="inherit"/>
              </a:rPr>
              <a:t>Stigma scale questionnaire, Alcohol and Alcohol Problems Perception Questionnaire (AAPPQ), Drugs and Drug Problems Perceptions Questionnaire (DDPPQ), and Palamar et al. scale</a:t>
            </a:r>
          </a:p>
          <a:p>
            <a:pPr algn="l"/>
            <a:r>
              <a:rPr lang="en-US" b="0" i="0" dirty="0">
                <a:solidFill>
                  <a:srgbClr val="333333"/>
                </a:solidFill>
                <a:effectLst/>
                <a:highlight>
                  <a:srgbClr val="FFFFFF"/>
                </a:highlight>
                <a:latin typeface="Arial" panose="020B0604020202020204" pitchFamily="34" charset="0"/>
              </a:rPr>
              <a:t>This 20-item, Likert-scaled measure was based on the Alcohol Attitudes and Problems Perceptions Questionnaire (AAPPQ; Shaw et al., 1978), which measures the readiness of health professionals for working with problem drinkers. Items relating to role adequacy, role legitimacy, and role support, as well as motivation, work-specific self-esteem, and work satisfaction were included. In addition, the AAPPQ was adapted to use language consistent with the type of intervention proposed (i.e., work with "hazardous/harmful drinkers" rather than "problem drinkers"). </a:t>
            </a:r>
          </a:p>
          <a:p>
            <a:r>
              <a:rPr lang="en-US" sz="1100" b="0" i="0" dirty="0">
                <a:solidFill>
                  <a:srgbClr val="212121"/>
                </a:solidFill>
                <a:effectLst/>
                <a:highlight>
                  <a:srgbClr val="FFFFFF"/>
                </a:highlight>
                <a:latin typeface="BlinkMacSystemFont"/>
              </a:rPr>
              <a:t>Palamar JJ, Kiang MV, </a:t>
            </a:r>
            <a:r>
              <a:rPr lang="en-US" sz="1100" b="0" i="0" dirty="0" err="1">
                <a:solidFill>
                  <a:srgbClr val="212121"/>
                </a:solidFill>
                <a:effectLst/>
                <a:highlight>
                  <a:srgbClr val="FFFFFF"/>
                </a:highlight>
                <a:latin typeface="BlinkMacSystemFont"/>
              </a:rPr>
              <a:t>Halkitis</a:t>
            </a:r>
            <a:r>
              <a:rPr lang="en-US" sz="1100" b="0" i="0" dirty="0">
                <a:solidFill>
                  <a:srgbClr val="212121"/>
                </a:solidFill>
                <a:effectLst/>
                <a:highlight>
                  <a:srgbClr val="FFFFFF"/>
                </a:highlight>
                <a:latin typeface="BlinkMacSystemFont"/>
              </a:rPr>
              <a:t> PN. Development and psychometric evaluation of scales that assess stigma associated with illicit drug users. </a:t>
            </a:r>
            <a:r>
              <a:rPr lang="en-US" sz="1100" b="0" i="0" dirty="0" err="1">
                <a:solidFill>
                  <a:srgbClr val="212121"/>
                </a:solidFill>
                <a:effectLst/>
                <a:highlight>
                  <a:srgbClr val="FFFFFF"/>
                </a:highlight>
                <a:latin typeface="BlinkMacSystemFont"/>
              </a:rPr>
              <a:t>Subst</a:t>
            </a:r>
            <a:r>
              <a:rPr lang="en-US" sz="1100" b="0" i="0" dirty="0">
                <a:solidFill>
                  <a:srgbClr val="212121"/>
                </a:solidFill>
                <a:effectLst/>
                <a:highlight>
                  <a:srgbClr val="FFFFFF"/>
                </a:highlight>
                <a:latin typeface="BlinkMacSystemFont"/>
              </a:rPr>
              <a:t> Use Misuse. 2011;46(12):1457-67. </a:t>
            </a:r>
          </a:p>
          <a:p>
            <a:r>
              <a:rPr lang="en-US" sz="1100" b="0" i="0" dirty="0">
                <a:solidFill>
                  <a:srgbClr val="333333"/>
                </a:solidFill>
                <a:effectLst/>
                <a:highlight>
                  <a:srgbClr val="FFFFFF"/>
                </a:highlight>
                <a:latin typeface="Arial" panose="020B0604020202020204" pitchFamily="34" charset="0"/>
              </a:rPr>
              <a:t>Fitzgerald et al., 2009</a:t>
            </a:r>
            <a:endParaRPr lang="en-US" sz="1100" dirty="0"/>
          </a:p>
          <a:p>
            <a:pPr algn="l"/>
            <a:endParaRPr lang="en-US" b="0" i="0" dirty="0">
              <a:solidFill>
                <a:srgbClr val="333333"/>
              </a:solidFill>
              <a:effectLst/>
              <a:highlight>
                <a:srgbClr val="FFFFFF"/>
              </a:highlight>
              <a:latin typeface="Arial" panose="020B0604020202020204" pitchFamily="34" charset="0"/>
            </a:endParaRPr>
          </a:p>
          <a:p>
            <a:pPr algn="l"/>
            <a:endParaRPr lang="en-US" b="0" i="0" dirty="0">
              <a:solidFill>
                <a:srgbClr val="333333"/>
              </a:solidFill>
              <a:effectLst/>
              <a:highlight>
                <a:srgbClr val="FFFFFF"/>
              </a:highlight>
              <a:latin typeface="inherit"/>
            </a:endParaRPr>
          </a:p>
          <a:p>
            <a:endParaRPr lang="en-US" dirty="0"/>
          </a:p>
        </p:txBody>
      </p:sp>
    </p:spTree>
    <p:extLst>
      <p:ext uri="{BB962C8B-B14F-4D97-AF65-F5344CB8AC3E}">
        <p14:creationId xmlns:p14="http://schemas.microsoft.com/office/powerpoint/2010/main" val="151055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fc440c72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fc440c72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44864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83;p17">
            <a:extLst>
              <a:ext uri="{FF2B5EF4-FFF2-40B4-BE49-F238E27FC236}">
                <a16:creationId xmlns:a16="http://schemas.microsoft.com/office/drawing/2014/main" id="{7B08FDFD-C710-0B2F-F01D-E4C3B3382CAA}"/>
              </a:ext>
            </a:extLst>
          </p:cNvPr>
          <p:cNvPicPr preferRelativeResize="0"/>
          <p:nvPr userDrawn="1"/>
        </p:nvPicPr>
        <p:blipFill>
          <a:blip r:embed="rId13">
            <a:alphaModFix/>
          </a:blip>
          <a:stretch>
            <a:fillRect/>
          </a:stretch>
        </p:blipFill>
        <p:spPr>
          <a:xfrm>
            <a:off x="0" y="4749575"/>
            <a:ext cx="9144000" cy="422225"/>
          </a:xfrm>
          <a:prstGeom prst="rect">
            <a:avLst/>
          </a:prstGeom>
          <a:noFill/>
          <a:ln>
            <a:noFill/>
          </a:ln>
        </p:spPr>
      </p:pic>
      <p:pic>
        <p:nvPicPr>
          <p:cNvPr id="3" name="Picture 2">
            <a:extLst>
              <a:ext uri="{FF2B5EF4-FFF2-40B4-BE49-F238E27FC236}">
                <a16:creationId xmlns:a16="http://schemas.microsoft.com/office/drawing/2014/main" id="{048CE456-2943-83F9-05D6-6FF7A50C170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5260" y="4769792"/>
            <a:ext cx="1954625" cy="38528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mailto:Triveni.DeFries@ucsf.edu" TargetMode="External"/><Relationship Id="rId4" Type="http://schemas.openxmlformats.org/officeDocument/2006/relationships/hyperlink" Target="mailto:arlene.Martin@ucsf.edu"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openclipart.org/detail/170352/ExtendedCommunityCirc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68367" y="495657"/>
            <a:ext cx="9007267" cy="195698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3200" dirty="0">
                <a:latin typeface="Arial" panose="020B0604020202020204" pitchFamily="34" charset="0"/>
                <a:ea typeface="Calibri"/>
                <a:cs typeface="Arial" panose="020B0604020202020204" pitchFamily="34" charset="0"/>
                <a:sym typeface="Calibri"/>
              </a:rPr>
              <a:t>Co-Developing and Implementing a Promotor Curriculum: Program for Education in Drugs and Alcohol for Latine (PEDAL)</a:t>
            </a:r>
          </a:p>
        </p:txBody>
      </p:sp>
      <p:sp>
        <p:nvSpPr>
          <p:cNvPr id="2" name="Google Shape;55;p13">
            <a:extLst>
              <a:ext uri="{FF2B5EF4-FFF2-40B4-BE49-F238E27FC236}">
                <a16:creationId xmlns:a16="http://schemas.microsoft.com/office/drawing/2014/main" id="{9A4EB5D6-948F-90F2-A097-3A0812C7270B}"/>
              </a:ext>
            </a:extLst>
          </p:cNvPr>
          <p:cNvSpPr txBox="1">
            <a:spLocks noGrp="1"/>
          </p:cNvSpPr>
          <p:nvPr>
            <p:ph type="subTitle" idx="1"/>
          </p:nvPr>
        </p:nvSpPr>
        <p:spPr>
          <a:xfrm>
            <a:off x="1" y="2687654"/>
            <a:ext cx="4571999" cy="931492"/>
          </a:xfrm>
          <a:prstGeom prst="rect">
            <a:avLst/>
          </a:prstGeom>
        </p:spPr>
        <p:txBody>
          <a:bodyPr spcFirstLastPara="1" wrap="square" lIns="91425" tIns="91425" rIns="91425" bIns="91425" anchor="t" anchorCtr="0">
            <a:noAutofit/>
          </a:bodyPr>
          <a:lstStyle/>
          <a:p>
            <a:pPr algn="ctr">
              <a:lnSpc>
                <a:spcPct val="100000"/>
              </a:lnSpc>
              <a:spcBef>
                <a:spcPts val="0"/>
              </a:spcBef>
              <a:spcAft>
                <a:spcPts val="0"/>
              </a:spcAft>
            </a:pPr>
            <a:r>
              <a:rPr lang="en-US" sz="1400" cap="none" dirty="0">
                <a:solidFill>
                  <a:srgbClr val="000000"/>
                </a:solidFill>
                <a:effectLst/>
                <a:latin typeface="Arial" panose="020B0604020202020204" pitchFamily="34" charset="0"/>
                <a:cs typeface="Arial" panose="020B0604020202020204" pitchFamily="34" charset="0"/>
              </a:rPr>
              <a:t>Marlene Martín, MD</a:t>
            </a:r>
          </a:p>
          <a:p>
            <a:pPr algn="ctr">
              <a:lnSpc>
                <a:spcPct val="100000"/>
              </a:lnSpc>
              <a:spcBef>
                <a:spcPts val="0"/>
              </a:spcBef>
              <a:spcAft>
                <a:spcPts val="0"/>
              </a:spcAft>
            </a:pPr>
            <a:r>
              <a:rPr lang="en-US" sz="1400" cap="none" dirty="0">
                <a:solidFill>
                  <a:srgbClr val="000000"/>
                </a:solidFill>
                <a:effectLst/>
                <a:latin typeface="Arial" panose="020B0604020202020204" pitchFamily="34" charset="0"/>
                <a:cs typeface="Arial" panose="020B0604020202020204" pitchFamily="34" charset="0"/>
              </a:rPr>
              <a:t>Director, Addiction Care Team</a:t>
            </a:r>
          </a:p>
          <a:p>
            <a:pPr algn="ctr">
              <a:lnSpc>
                <a:spcPct val="100000"/>
              </a:lnSpc>
              <a:spcBef>
                <a:spcPts val="0"/>
              </a:spcBef>
              <a:spcAft>
                <a:spcPts val="0"/>
              </a:spcAft>
            </a:pPr>
            <a:r>
              <a:rPr lang="en-US" sz="1400" cap="none" dirty="0">
                <a:solidFill>
                  <a:srgbClr val="000000"/>
                </a:solidFill>
                <a:effectLst/>
                <a:latin typeface="Arial" panose="020B0604020202020204" pitchFamily="34" charset="0"/>
                <a:cs typeface="Arial" panose="020B0604020202020204" pitchFamily="34" charset="0"/>
              </a:rPr>
              <a:t>Director, Addiction Initiatives,</a:t>
            </a:r>
          </a:p>
          <a:p>
            <a:pPr algn="ctr">
              <a:lnSpc>
                <a:spcPct val="100000"/>
              </a:lnSpc>
              <a:spcBef>
                <a:spcPts val="0"/>
              </a:spcBef>
              <a:spcAft>
                <a:spcPts val="0"/>
              </a:spcAft>
            </a:pPr>
            <a:r>
              <a:rPr lang="en-US" sz="1400" cap="none" dirty="0">
                <a:solidFill>
                  <a:srgbClr val="000000"/>
                </a:solidFill>
                <a:effectLst/>
                <a:latin typeface="Arial" panose="020B0604020202020204" pitchFamily="34" charset="0"/>
                <a:cs typeface="Arial" panose="020B0604020202020204" pitchFamily="34" charset="0"/>
              </a:rPr>
              <a:t>Latinx Center Of Excellence</a:t>
            </a:r>
          </a:p>
          <a:p>
            <a:pPr algn="ctr">
              <a:lnSpc>
                <a:spcPct val="100000"/>
              </a:lnSpc>
              <a:spcBef>
                <a:spcPts val="0"/>
              </a:spcBef>
              <a:spcAft>
                <a:spcPts val="0"/>
              </a:spcAft>
            </a:pPr>
            <a:r>
              <a:rPr lang="en-US" sz="1400" cap="none" dirty="0">
                <a:solidFill>
                  <a:srgbClr val="000000"/>
                </a:solidFill>
                <a:effectLst/>
                <a:latin typeface="Arial" panose="020B0604020202020204" pitchFamily="34" charset="0"/>
                <a:cs typeface="Arial" panose="020B0604020202020204" pitchFamily="34" charset="0"/>
              </a:rPr>
              <a:t>Associate Professor, UCSF</a:t>
            </a:r>
          </a:p>
        </p:txBody>
      </p:sp>
      <p:sp>
        <p:nvSpPr>
          <p:cNvPr id="5" name="TextBox 4">
            <a:extLst>
              <a:ext uri="{FF2B5EF4-FFF2-40B4-BE49-F238E27FC236}">
                <a16:creationId xmlns:a16="http://schemas.microsoft.com/office/drawing/2014/main" id="{DA5F9A2E-C5E6-AA3D-8B25-28AB7E3AE29B}"/>
              </a:ext>
            </a:extLst>
          </p:cNvPr>
          <p:cNvSpPr txBox="1"/>
          <p:nvPr/>
        </p:nvSpPr>
        <p:spPr>
          <a:xfrm>
            <a:off x="136732" y="3965255"/>
            <a:ext cx="8793622" cy="738664"/>
          </a:xfrm>
          <a:prstGeom prst="rect">
            <a:avLst/>
          </a:prstGeom>
          <a:noFill/>
        </p:spPr>
        <p:txBody>
          <a:bodyPr wrap="square">
            <a:spAutoFit/>
          </a:bodyPr>
          <a:lstStyle/>
          <a:p>
            <a:pPr algn="ctr">
              <a:lnSpc>
                <a:spcPct val="100000"/>
              </a:lnSpc>
              <a:spcBef>
                <a:spcPts val="0"/>
              </a:spcBef>
              <a:spcAft>
                <a:spcPts val="0"/>
              </a:spcAft>
            </a:pPr>
            <a:r>
              <a:rPr lang="en-US" cap="none" dirty="0">
                <a:solidFill>
                  <a:srgbClr val="000000"/>
                </a:solidFill>
                <a:effectLst/>
                <a:latin typeface="Arial" panose="020B0604020202020204" pitchFamily="34" charset="0"/>
                <a:cs typeface="Arial" panose="020B0604020202020204" pitchFamily="34" charset="0"/>
              </a:rPr>
              <a:t>Additional Authors:</a:t>
            </a:r>
          </a:p>
          <a:p>
            <a:pPr algn="ctr"/>
            <a:r>
              <a:rPr lang="en-US" cap="none" dirty="0">
                <a:solidFill>
                  <a:srgbClr val="000000"/>
                </a:solidFill>
                <a:effectLst/>
                <a:latin typeface="Arial" panose="020B0604020202020204" pitchFamily="34" charset="0"/>
                <a:cs typeface="Arial" panose="020B0604020202020204" pitchFamily="34" charset="0"/>
              </a:rPr>
              <a:t>Lupita Ambriz, MPH; Madison Rodriguez, BA; </a:t>
            </a:r>
            <a:r>
              <a:rPr lang="en-US" cap="none" dirty="0" err="1">
                <a:solidFill>
                  <a:srgbClr val="000000"/>
                </a:solidFill>
                <a:effectLst/>
                <a:latin typeface="Arial" panose="020B0604020202020204" pitchFamily="34" charset="0"/>
                <a:cs typeface="Arial" panose="020B0604020202020204" pitchFamily="34" charset="0"/>
              </a:rPr>
              <a:t>Cindia</a:t>
            </a:r>
            <a:r>
              <a:rPr lang="en-US" cap="none" dirty="0">
                <a:solidFill>
                  <a:srgbClr val="000000"/>
                </a:solidFill>
                <a:effectLst/>
                <a:latin typeface="Arial" panose="020B0604020202020204" pitchFamily="34" charset="0"/>
                <a:cs typeface="Arial" panose="020B0604020202020204" pitchFamily="34" charset="0"/>
              </a:rPr>
              <a:t> Diaz; </a:t>
            </a:r>
            <a:r>
              <a:rPr lang="en-US" cap="none" dirty="0" err="1">
                <a:solidFill>
                  <a:srgbClr val="000000"/>
                </a:solidFill>
                <a:effectLst/>
                <a:latin typeface="Arial" panose="020B0604020202020204" pitchFamily="34" charset="0"/>
                <a:cs typeface="Arial" panose="020B0604020202020204" pitchFamily="34" charset="0"/>
              </a:rPr>
              <a:t>Dairo</a:t>
            </a:r>
            <a:r>
              <a:rPr lang="en-US" cap="none" dirty="0">
                <a:solidFill>
                  <a:srgbClr val="000000"/>
                </a:solidFill>
                <a:effectLst/>
                <a:latin typeface="Arial" panose="020B0604020202020204" pitchFamily="34" charset="0"/>
                <a:cs typeface="Arial" panose="020B0604020202020204" pitchFamily="34" charset="0"/>
              </a:rPr>
              <a:t> Romero; Maria Rocha; Jaime Aragon; Andrea Figueroa, RN; Tanagra </a:t>
            </a:r>
            <a:r>
              <a:rPr lang="en-US" cap="none" dirty="0" err="1">
                <a:solidFill>
                  <a:srgbClr val="000000"/>
                </a:solidFill>
                <a:effectLst/>
                <a:latin typeface="Arial" panose="020B0604020202020204" pitchFamily="34" charset="0"/>
                <a:cs typeface="Arial" panose="020B0604020202020204" pitchFamily="34" charset="0"/>
              </a:rPr>
              <a:t>Melgarejo</a:t>
            </a:r>
            <a:r>
              <a:rPr lang="en-US" cap="none" dirty="0">
                <a:solidFill>
                  <a:srgbClr val="000000"/>
                </a:solidFill>
                <a:effectLst/>
                <a:latin typeface="Arial" panose="020B0604020202020204" pitchFamily="34" charset="0"/>
                <a:cs typeface="Arial" panose="020B0604020202020204" pitchFamily="34" charset="0"/>
              </a:rPr>
              <a:t> MSW;</a:t>
            </a:r>
            <a:r>
              <a:rPr lang="en-US" dirty="0">
                <a:solidFill>
                  <a:srgbClr val="000000"/>
                </a:solidFill>
                <a:latin typeface="Arial" panose="020B0604020202020204" pitchFamily="34" charset="0"/>
                <a:cs typeface="Arial" panose="020B0604020202020204" pitchFamily="34" charset="0"/>
              </a:rPr>
              <a:t> </a:t>
            </a:r>
            <a:r>
              <a:rPr lang="en-US" cap="none" dirty="0">
                <a:solidFill>
                  <a:srgbClr val="000000"/>
                </a:solidFill>
                <a:effectLst/>
                <a:latin typeface="Arial" panose="020B0604020202020204" pitchFamily="34" charset="0"/>
                <a:cs typeface="Arial" panose="020B0604020202020204" pitchFamily="34" charset="0"/>
              </a:rPr>
              <a:t>Alicia Fernandez, MD</a:t>
            </a:r>
          </a:p>
        </p:txBody>
      </p:sp>
      <p:sp>
        <p:nvSpPr>
          <p:cNvPr id="8" name="Google Shape;55;p13">
            <a:extLst>
              <a:ext uri="{FF2B5EF4-FFF2-40B4-BE49-F238E27FC236}">
                <a16:creationId xmlns:a16="http://schemas.microsoft.com/office/drawing/2014/main" id="{6AAE58A4-6922-7FB2-E806-8FEE29C489A8}"/>
              </a:ext>
            </a:extLst>
          </p:cNvPr>
          <p:cNvSpPr txBox="1">
            <a:spLocks/>
          </p:cNvSpPr>
          <p:nvPr/>
        </p:nvSpPr>
        <p:spPr>
          <a:xfrm>
            <a:off x="4537819" y="2673413"/>
            <a:ext cx="4571999" cy="9314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en-US" sz="1400" dirty="0">
                <a:solidFill>
                  <a:srgbClr val="000000"/>
                </a:solidFill>
                <a:latin typeface="Arial" panose="020B0604020202020204" pitchFamily="34" charset="0"/>
                <a:cs typeface="Arial" panose="020B0604020202020204" pitchFamily="34" charset="0"/>
              </a:rPr>
              <a:t>Triveni </a:t>
            </a:r>
            <a:r>
              <a:rPr lang="en-US" sz="1400" dirty="0" err="1">
                <a:solidFill>
                  <a:srgbClr val="000000"/>
                </a:solidFill>
                <a:latin typeface="Arial" panose="020B0604020202020204" pitchFamily="34" charset="0"/>
                <a:cs typeface="Arial" panose="020B0604020202020204" pitchFamily="34" charset="0"/>
              </a:rPr>
              <a:t>DeFries,</a:t>
            </a:r>
            <a:r>
              <a:rPr lang="en-US" sz="1400" dirty="0">
                <a:solidFill>
                  <a:srgbClr val="000000"/>
                </a:solidFill>
                <a:latin typeface="Arial" panose="020B0604020202020204" pitchFamily="34" charset="0"/>
                <a:cs typeface="Arial" panose="020B0604020202020204" pitchFamily="34" charset="0"/>
              </a:rPr>
              <a:t> MD</a:t>
            </a:r>
          </a:p>
          <a:p>
            <a:r>
              <a:rPr lang="en-US" sz="1400" dirty="0">
                <a:solidFill>
                  <a:srgbClr val="000000"/>
                </a:solidFill>
                <a:latin typeface="Arial" panose="020B0604020202020204" pitchFamily="34" charset="0"/>
                <a:cs typeface="Arial" panose="020B0604020202020204" pitchFamily="34" charset="0"/>
              </a:rPr>
              <a:t>Director, UCSF Health &amp; Human Rights Initiative</a:t>
            </a:r>
          </a:p>
          <a:p>
            <a:r>
              <a:rPr lang="en-US" sz="1400" dirty="0">
                <a:solidFill>
                  <a:srgbClr val="000000"/>
                </a:solidFill>
                <a:latin typeface="Arial" panose="020B0604020202020204" pitchFamily="34" charset="0"/>
                <a:cs typeface="Arial" panose="020B0604020202020204" pitchFamily="34" charset="0"/>
              </a:rPr>
              <a:t>Substance Use Warmline</a:t>
            </a:r>
          </a:p>
          <a:p>
            <a:r>
              <a:rPr lang="en-US" sz="1400" dirty="0">
                <a:solidFill>
                  <a:srgbClr val="000000"/>
                </a:solidFill>
                <a:latin typeface="Arial" panose="020B0604020202020204" pitchFamily="34" charset="0"/>
                <a:cs typeface="Arial" panose="020B0604020202020204" pitchFamily="34" charset="0"/>
              </a:rPr>
              <a:t>Assistant Professor, UCSF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54EA-D52C-2C52-847B-3AB324E37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38B44-0D94-D1EA-7DE8-2121BC04BE22}"/>
              </a:ext>
            </a:extLst>
          </p:cNvPr>
          <p:cNvSpPr>
            <a:spLocks noGrp="1"/>
          </p:cNvSpPr>
          <p:nvPr>
            <p:ph type="title"/>
          </p:nvPr>
        </p:nvSpPr>
        <p:spPr>
          <a:xfrm>
            <a:off x="311700" y="445025"/>
            <a:ext cx="8520600" cy="572700"/>
          </a:xfrm>
        </p:spPr>
        <p:txBody>
          <a:bodyPr wrap="square" anchor="t">
            <a:normAutofit/>
          </a:bodyPr>
          <a:lstStyle/>
          <a:p>
            <a:pPr>
              <a:lnSpc>
                <a:spcPct val="90000"/>
              </a:lnSpc>
            </a:pPr>
            <a:r>
              <a:rPr lang="en-US" sz="2800"/>
              <a:t>Evaluation</a:t>
            </a:r>
          </a:p>
        </p:txBody>
      </p:sp>
      <p:graphicFrame>
        <p:nvGraphicFramePr>
          <p:cNvPr id="5" name="Text Placeholder 2">
            <a:extLst>
              <a:ext uri="{FF2B5EF4-FFF2-40B4-BE49-F238E27FC236}">
                <a16:creationId xmlns:a16="http://schemas.microsoft.com/office/drawing/2014/main" id="{A12B25A4-1EA9-19AA-5BB2-5CF5E7155431}"/>
              </a:ext>
            </a:extLst>
          </p:cNvPr>
          <p:cNvGraphicFramePr/>
          <p:nvPr>
            <p:extLst>
              <p:ext uri="{D42A27DB-BD31-4B8C-83A1-F6EECF244321}">
                <p14:modId xmlns:p14="http://schemas.microsoft.com/office/powerpoint/2010/main" val="425028239"/>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905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CA19-DE04-5279-A03E-2030B37D0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A580F-9C49-F77F-4AF1-73458A3AEEFD}"/>
              </a:ext>
            </a:extLst>
          </p:cNvPr>
          <p:cNvSpPr>
            <a:spLocks noGrp="1"/>
          </p:cNvSpPr>
          <p:nvPr>
            <p:ph type="title"/>
          </p:nvPr>
        </p:nvSpPr>
        <p:spPr>
          <a:xfrm>
            <a:off x="2877378" y="569214"/>
            <a:ext cx="5489381" cy="2674620"/>
          </a:xfrm>
        </p:spPr>
        <p:txBody>
          <a:bodyPr vert="horz" lIns="91440" tIns="45720" rIns="91440" bIns="45720" rtlCol="0" anchor="b">
            <a:normAutofit/>
          </a:bodyPr>
          <a:lstStyle/>
          <a:p>
            <a:pPr defTabSz="914400"/>
            <a:r>
              <a:rPr lang="en-US" sz="6000" spc="-50" dirty="0">
                <a:solidFill>
                  <a:schemeClr val="tx1">
                    <a:lumMod val="85000"/>
                    <a:lumOff val="15000"/>
                  </a:schemeClr>
                </a:solidFill>
              </a:rPr>
              <a:t>Results</a:t>
            </a:r>
          </a:p>
        </p:txBody>
      </p:sp>
    </p:spTree>
    <p:extLst>
      <p:ext uri="{BB962C8B-B14F-4D97-AF65-F5344CB8AC3E}">
        <p14:creationId xmlns:p14="http://schemas.microsoft.com/office/powerpoint/2010/main" val="412672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t>Sessions</a:t>
            </a:r>
            <a:endParaRPr sz="3000" dirty="0"/>
          </a:p>
        </p:txBody>
      </p:sp>
      <p:sp>
        <p:nvSpPr>
          <p:cNvPr id="2" name="Text Placeholder 1">
            <a:extLst>
              <a:ext uri="{FF2B5EF4-FFF2-40B4-BE49-F238E27FC236}">
                <a16:creationId xmlns:a16="http://schemas.microsoft.com/office/drawing/2014/main" id="{FDEF97B5-19EF-D5DF-8891-F764498F43CF}"/>
              </a:ext>
            </a:extLst>
          </p:cNvPr>
          <p:cNvSpPr>
            <a:spLocks noGrp="1"/>
          </p:cNvSpPr>
          <p:nvPr>
            <p:ph type="body" idx="1"/>
          </p:nvPr>
        </p:nvSpPr>
        <p:spPr/>
        <p:txBody>
          <a:bodyPr>
            <a:normAutofit/>
          </a:bodyPr>
          <a:lstStyle/>
          <a:p>
            <a:pPr>
              <a:buFont typeface="Wingdings" pitchFamily="2" charset="2"/>
              <a:buChar char="§"/>
            </a:pPr>
            <a:r>
              <a:rPr lang="en-US" sz="2000" kern="0" dirty="0">
                <a:solidFill>
                  <a:schemeClr val="tx1"/>
                </a:solidFill>
                <a:effectLst/>
                <a:latin typeface="Arial" panose="020B0604020202020204" pitchFamily="34" charset="0"/>
                <a:ea typeface="Times New Roman" panose="02020603050405020304" pitchFamily="18" charset="0"/>
              </a:rPr>
              <a:t>20 participants</a:t>
            </a:r>
          </a:p>
          <a:p>
            <a:pPr>
              <a:buFont typeface="Wingdings" pitchFamily="2" charset="2"/>
              <a:buChar char="§"/>
            </a:pPr>
            <a:r>
              <a:rPr lang="en-US" sz="2000" kern="0" dirty="0">
                <a:solidFill>
                  <a:schemeClr val="tx1"/>
                </a:solidFill>
                <a:effectLst/>
                <a:latin typeface="Arial" panose="020B0604020202020204" pitchFamily="34" charset="0"/>
                <a:ea typeface="Times New Roman" panose="02020603050405020304" pitchFamily="18" charset="0"/>
              </a:rPr>
              <a:t>96% attendance</a:t>
            </a:r>
          </a:p>
          <a:p>
            <a:pPr>
              <a:buFont typeface="Wingdings" pitchFamily="2" charset="2"/>
              <a:buChar char="§"/>
            </a:pPr>
            <a:r>
              <a:rPr lang="en-US" sz="2000" kern="0" dirty="0">
                <a:solidFill>
                  <a:schemeClr val="tx1"/>
                </a:solidFill>
                <a:effectLst/>
                <a:latin typeface="Arial" panose="020B0604020202020204" pitchFamily="34" charset="0"/>
                <a:ea typeface="Times New Roman" panose="02020603050405020304" pitchFamily="18" charset="0"/>
              </a:rPr>
              <a:t>93% homework completed</a:t>
            </a:r>
          </a:p>
          <a:p>
            <a:pPr>
              <a:buFont typeface="Wingdings" pitchFamily="2" charset="2"/>
              <a:buChar char="§"/>
            </a:pPr>
            <a:endParaRPr lang="en-US" sz="2000" dirty="0">
              <a:solidFill>
                <a:schemeClr val="tx1"/>
              </a:solidFill>
              <a:latin typeface="Arial" panose="020B0604020202020204" pitchFamily="34" charset="0"/>
            </a:endParaRPr>
          </a:p>
          <a:p>
            <a:pPr>
              <a:buFont typeface="Wingdings" pitchFamily="2" charset="2"/>
              <a:buChar char="§"/>
            </a:pPr>
            <a:endParaRPr lang="en-US" sz="2000" dirty="0">
              <a:solidFill>
                <a:schemeClr val="tx1"/>
              </a:solidFill>
            </a:endParaRPr>
          </a:p>
          <a:p>
            <a:pPr>
              <a:buFont typeface="Wingdings" pitchFamily="2" charset="2"/>
              <a:buChar char="§"/>
            </a:pPr>
            <a:endParaRPr lang="en-US" sz="2000" dirty="0">
              <a:solidFill>
                <a:schemeClr val="tx1"/>
              </a:solidFill>
            </a:endParaRPr>
          </a:p>
        </p:txBody>
      </p:sp>
      <p:sp>
        <p:nvSpPr>
          <p:cNvPr id="4" name="Text Placeholder 3">
            <a:extLst>
              <a:ext uri="{FF2B5EF4-FFF2-40B4-BE49-F238E27FC236}">
                <a16:creationId xmlns:a16="http://schemas.microsoft.com/office/drawing/2014/main" id="{2729557E-6BEE-BB2D-24EE-956680DDD98B}"/>
              </a:ext>
            </a:extLst>
          </p:cNvPr>
          <p:cNvSpPr>
            <a:spLocks noGrp="1"/>
          </p:cNvSpPr>
          <p:nvPr>
            <p:ph type="body" idx="2"/>
          </p:nvPr>
        </p:nvSpPr>
        <p:spPr/>
        <p:txBody>
          <a:bodyPr/>
          <a:lstStyle/>
          <a:p>
            <a:endParaRPr lang="en-US"/>
          </a:p>
        </p:txBody>
      </p:sp>
      <p:pic>
        <p:nvPicPr>
          <p:cNvPr id="11" name="Picture 10" descr="A group of people in a room&#10;&#10;Description automatically generated">
            <a:extLst>
              <a:ext uri="{FF2B5EF4-FFF2-40B4-BE49-F238E27FC236}">
                <a16:creationId xmlns:a16="http://schemas.microsoft.com/office/drawing/2014/main" id="{9EA1AA8B-3C67-2A74-9918-4182569CE607}"/>
              </a:ext>
            </a:extLst>
          </p:cNvPr>
          <p:cNvPicPr>
            <a:picLocks noChangeAspect="1"/>
          </p:cNvPicPr>
          <p:nvPr/>
        </p:nvPicPr>
        <p:blipFill rotWithShape="1">
          <a:blip r:embed="rId3"/>
          <a:srcRect l="13000" r="14742"/>
          <a:stretch/>
        </p:blipFill>
        <p:spPr>
          <a:xfrm rot="5400000">
            <a:off x="4916128" y="699068"/>
            <a:ext cx="3716591" cy="38576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0BFBAD-7DD0-B69E-E8D7-C2CD0814F61E}"/>
              </a:ext>
            </a:extLst>
          </p:cNvPr>
          <p:cNvSpPr/>
          <p:nvPr/>
        </p:nvSpPr>
        <p:spPr>
          <a:xfrm>
            <a:off x="-8547" y="-1"/>
            <a:ext cx="3854153" cy="4794191"/>
          </a:xfrm>
          <a:prstGeom prst="rect">
            <a:avLst/>
          </a:prstGeom>
          <a:solidFill>
            <a:srgbClr val="6DA6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EF99BB-5946-DB60-106E-0DEE5478498B}"/>
              </a:ext>
            </a:extLst>
          </p:cNvPr>
          <p:cNvSpPr>
            <a:spLocks noGrp="1"/>
          </p:cNvSpPr>
          <p:nvPr>
            <p:ph type="title"/>
          </p:nvPr>
        </p:nvSpPr>
        <p:spPr>
          <a:xfrm>
            <a:off x="311700" y="555600"/>
            <a:ext cx="2808000" cy="1170650"/>
          </a:xfrm>
        </p:spPr>
        <p:txBody>
          <a:bodyPr>
            <a:noAutofit/>
          </a:bodyPr>
          <a:lstStyle/>
          <a:p>
            <a:r>
              <a:rPr lang="en-US" sz="3000" dirty="0">
                <a:solidFill>
                  <a:schemeClr val="bg1"/>
                </a:solidFill>
              </a:rPr>
              <a:t>Participant Characteristics</a:t>
            </a:r>
          </a:p>
        </p:txBody>
      </p:sp>
      <p:graphicFrame>
        <p:nvGraphicFramePr>
          <p:cNvPr id="4" name="Table 3">
            <a:extLst>
              <a:ext uri="{FF2B5EF4-FFF2-40B4-BE49-F238E27FC236}">
                <a16:creationId xmlns:a16="http://schemas.microsoft.com/office/drawing/2014/main" id="{902FF0C2-06F2-23EC-53E2-AC7E0B2BAC14}"/>
              </a:ext>
            </a:extLst>
          </p:cNvPr>
          <p:cNvGraphicFramePr>
            <a:graphicFrameLocks noGrp="1"/>
          </p:cNvGraphicFramePr>
          <p:nvPr>
            <p:extLst>
              <p:ext uri="{D42A27DB-BD31-4B8C-83A1-F6EECF244321}">
                <p14:modId xmlns:p14="http://schemas.microsoft.com/office/powerpoint/2010/main" val="4242244512"/>
              </p:ext>
            </p:extLst>
          </p:nvPr>
        </p:nvGraphicFramePr>
        <p:xfrm>
          <a:off x="4640367" y="58184"/>
          <a:ext cx="3631961" cy="4661347"/>
        </p:xfrm>
        <a:graphic>
          <a:graphicData uri="http://schemas.openxmlformats.org/drawingml/2006/table">
            <a:tbl>
              <a:tblPr firstRow="1" firstCol="1" bandRow="1">
                <a:tableStyleId>{7DF18680-E054-41AD-8BC1-D1AEF772440D}</a:tableStyleId>
              </a:tblPr>
              <a:tblGrid>
                <a:gridCol w="2384276">
                  <a:extLst>
                    <a:ext uri="{9D8B030D-6E8A-4147-A177-3AD203B41FA5}">
                      <a16:colId xmlns:a16="http://schemas.microsoft.com/office/drawing/2014/main" val="3111231301"/>
                    </a:ext>
                  </a:extLst>
                </a:gridCol>
                <a:gridCol w="1247685">
                  <a:extLst>
                    <a:ext uri="{9D8B030D-6E8A-4147-A177-3AD203B41FA5}">
                      <a16:colId xmlns:a16="http://schemas.microsoft.com/office/drawing/2014/main" val="1192602574"/>
                    </a:ext>
                  </a:extLst>
                </a:gridCol>
              </a:tblGrid>
              <a:tr h="180097">
                <a:tc>
                  <a:txBody>
                    <a:bodyPr/>
                    <a:lstStyle/>
                    <a:p>
                      <a:pPr marL="0" marR="0">
                        <a:lnSpc>
                          <a:spcPct val="115000"/>
                        </a:lnSpc>
                        <a:spcAft>
                          <a:spcPts val="800"/>
                        </a:spcAft>
                      </a:pPr>
                      <a:r>
                        <a:rPr lang="en-US" sz="1200" kern="100" dirty="0">
                          <a:effectLst/>
                        </a:rPr>
                        <a:t>Characteristics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a:lnSpc>
                          <a:spcPct val="115000"/>
                        </a:lnSpc>
                        <a:spcAft>
                          <a:spcPts val="800"/>
                        </a:spcAft>
                      </a:pPr>
                      <a:r>
                        <a:rPr lang="en-US" sz="1200" kern="100" dirty="0">
                          <a:effectLst/>
                        </a:rPr>
                        <a:t>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299666311"/>
                  </a:ext>
                </a:extLst>
              </a:tr>
              <a:tr h="180097">
                <a:tc>
                  <a:txBody>
                    <a:bodyPr/>
                    <a:lstStyle/>
                    <a:p>
                      <a:pPr marL="0" marR="0">
                        <a:lnSpc>
                          <a:spcPct val="115000"/>
                        </a:lnSpc>
                        <a:spcAft>
                          <a:spcPts val="800"/>
                        </a:spcAft>
                      </a:pPr>
                      <a:r>
                        <a:rPr lang="en-US" sz="1200" b="0" kern="100" dirty="0">
                          <a:effectLst/>
                        </a:rPr>
                        <a:t>Total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228600" marR="0" lvl="1" indent="-109538">
                        <a:lnSpc>
                          <a:spcPct val="115000"/>
                        </a:lnSpc>
                        <a:spcAft>
                          <a:spcPts val="800"/>
                        </a:spcAft>
                        <a:tabLst/>
                      </a:pPr>
                      <a:r>
                        <a:rPr lang="en-US" sz="1200" kern="100" dirty="0">
                          <a:effectLst/>
                        </a:rPr>
                        <a:t>20 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879320094"/>
                  </a:ext>
                </a:extLst>
              </a:tr>
              <a:tr h="180097">
                <a:tc>
                  <a:txBody>
                    <a:bodyPr/>
                    <a:lstStyle/>
                    <a:p>
                      <a:pPr marL="0" marR="0">
                        <a:lnSpc>
                          <a:spcPct val="115000"/>
                        </a:lnSpc>
                        <a:spcAft>
                          <a:spcPts val="800"/>
                        </a:spcAft>
                      </a:pPr>
                      <a:r>
                        <a:rPr lang="en-US" sz="1200" b="0" kern="100" dirty="0">
                          <a:effectLst/>
                        </a:rPr>
                        <a:t>Age, Mean (SD)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44 (8.98)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128136956"/>
                  </a:ext>
                </a:extLst>
              </a:tr>
              <a:tr h="180097">
                <a:tc>
                  <a:txBody>
                    <a:bodyPr/>
                    <a:lstStyle/>
                    <a:p>
                      <a:pPr marL="0" marR="0">
                        <a:lnSpc>
                          <a:spcPct val="115000"/>
                        </a:lnSpc>
                        <a:spcAft>
                          <a:spcPts val="800"/>
                        </a:spcAft>
                      </a:pPr>
                      <a:r>
                        <a:rPr lang="en-US" sz="1200" b="0" kern="100" dirty="0">
                          <a:effectLst/>
                        </a:rPr>
                        <a:t>Gender Identity N, (%)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a:lnSpc>
                          <a:spcPct val="115000"/>
                        </a:lnSpc>
                        <a:spcAft>
                          <a:spcPts val="800"/>
                        </a:spcAft>
                      </a:pPr>
                      <a:r>
                        <a:rPr lang="en-US" sz="1200" kern="100" dirty="0">
                          <a:effectLst/>
                        </a:rPr>
                        <a:t>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417018807"/>
                  </a:ext>
                </a:extLst>
              </a:tr>
              <a:tr h="180097">
                <a:tc>
                  <a:txBody>
                    <a:bodyPr/>
                    <a:lstStyle/>
                    <a:p>
                      <a:pPr marL="0" marR="0" algn="r">
                        <a:lnSpc>
                          <a:spcPct val="115000"/>
                        </a:lnSpc>
                        <a:spcAft>
                          <a:spcPts val="800"/>
                        </a:spcAft>
                      </a:pPr>
                      <a:r>
                        <a:rPr lang="en-US" sz="1200" b="0" kern="100" dirty="0">
                          <a:effectLst/>
                        </a:rPr>
                        <a:t>Female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16 (80)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015382204"/>
                  </a:ext>
                </a:extLst>
              </a:tr>
              <a:tr h="180097">
                <a:tc>
                  <a:txBody>
                    <a:bodyPr/>
                    <a:lstStyle/>
                    <a:p>
                      <a:pPr marL="0" marR="0" algn="r">
                        <a:lnSpc>
                          <a:spcPct val="115000"/>
                        </a:lnSpc>
                        <a:spcAft>
                          <a:spcPts val="800"/>
                        </a:spcAft>
                      </a:pPr>
                      <a:r>
                        <a:rPr lang="en-US" sz="1200" b="0" kern="100" dirty="0">
                          <a:effectLst/>
                        </a:rPr>
                        <a:t>Male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4 (20)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995857166"/>
                  </a:ext>
                </a:extLst>
              </a:tr>
              <a:tr h="180097">
                <a:tc>
                  <a:txBody>
                    <a:bodyPr/>
                    <a:lstStyle/>
                    <a:p>
                      <a:pPr marL="0" marR="0">
                        <a:lnSpc>
                          <a:spcPct val="115000"/>
                        </a:lnSpc>
                        <a:spcAft>
                          <a:spcPts val="800"/>
                        </a:spcAft>
                      </a:pPr>
                      <a:r>
                        <a:rPr lang="en-US" sz="1200" b="0" kern="100" dirty="0">
                          <a:effectLst/>
                        </a:rPr>
                        <a:t>Country of Origin N, (%)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a:lnSpc>
                          <a:spcPct val="115000"/>
                        </a:lnSpc>
                        <a:spcAft>
                          <a:spcPts val="800"/>
                        </a:spcAft>
                      </a:pPr>
                      <a:r>
                        <a:rPr lang="en-US" sz="1200" kern="100" dirty="0">
                          <a:effectLst/>
                        </a:rPr>
                        <a:t>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276437501"/>
                  </a:ext>
                </a:extLst>
              </a:tr>
              <a:tr h="180097">
                <a:tc>
                  <a:txBody>
                    <a:bodyPr/>
                    <a:lstStyle/>
                    <a:p>
                      <a:pPr marL="0" marR="0" algn="r">
                        <a:lnSpc>
                          <a:spcPct val="115000"/>
                        </a:lnSpc>
                        <a:spcAft>
                          <a:spcPts val="800"/>
                        </a:spcAft>
                      </a:pPr>
                      <a:r>
                        <a:rPr lang="en-US" sz="1200" b="0" kern="100" dirty="0">
                          <a:effectLst/>
                        </a:rPr>
                        <a:t>Mexico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12 (60)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030092605"/>
                  </a:ext>
                </a:extLst>
              </a:tr>
              <a:tr h="180097">
                <a:tc>
                  <a:txBody>
                    <a:bodyPr/>
                    <a:lstStyle/>
                    <a:p>
                      <a:pPr marL="0" marR="0" algn="r">
                        <a:lnSpc>
                          <a:spcPct val="115000"/>
                        </a:lnSpc>
                        <a:spcAft>
                          <a:spcPts val="800"/>
                        </a:spcAft>
                      </a:pPr>
                      <a:r>
                        <a:rPr lang="en-US" sz="1200" b="0" kern="100" dirty="0">
                          <a:effectLst/>
                        </a:rPr>
                        <a:t>Guatemala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3 (15)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4536372"/>
                  </a:ext>
                </a:extLst>
              </a:tr>
              <a:tr h="180097">
                <a:tc>
                  <a:txBody>
                    <a:bodyPr/>
                    <a:lstStyle/>
                    <a:p>
                      <a:pPr marL="0" marR="0" algn="r">
                        <a:lnSpc>
                          <a:spcPct val="115000"/>
                        </a:lnSpc>
                        <a:spcAft>
                          <a:spcPts val="800"/>
                        </a:spcAft>
                      </a:pPr>
                      <a:r>
                        <a:rPr lang="en-US" sz="1200" b="0" kern="100" dirty="0">
                          <a:effectLst/>
                        </a:rPr>
                        <a:t>El Salvador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2 (10)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907553846"/>
                  </a:ext>
                </a:extLst>
              </a:tr>
              <a:tr h="180097">
                <a:tc>
                  <a:txBody>
                    <a:bodyPr/>
                    <a:lstStyle/>
                    <a:p>
                      <a:pPr marL="0" marR="0" algn="r">
                        <a:lnSpc>
                          <a:spcPct val="115000"/>
                        </a:lnSpc>
                        <a:spcAft>
                          <a:spcPts val="800"/>
                        </a:spcAft>
                      </a:pPr>
                      <a:r>
                        <a:rPr lang="en-US" sz="1200" b="0" kern="100" dirty="0">
                          <a:effectLst/>
                        </a:rPr>
                        <a:t>USA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2 (10)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761726203"/>
                  </a:ext>
                </a:extLst>
              </a:tr>
              <a:tr h="180097">
                <a:tc>
                  <a:txBody>
                    <a:bodyPr/>
                    <a:lstStyle/>
                    <a:p>
                      <a:pPr marL="0" marR="0" algn="r">
                        <a:lnSpc>
                          <a:spcPct val="115000"/>
                        </a:lnSpc>
                        <a:spcAft>
                          <a:spcPts val="800"/>
                        </a:spcAft>
                      </a:pPr>
                      <a:r>
                        <a:rPr lang="en-US" sz="1200" b="0" kern="100" dirty="0">
                          <a:effectLst/>
                        </a:rPr>
                        <a:t>Colombia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1 (5)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710509793"/>
                  </a:ext>
                </a:extLst>
              </a:tr>
              <a:tr h="180097">
                <a:tc>
                  <a:txBody>
                    <a:bodyPr/>
                    <a:lstStyle/>
                    <a:p>
                      <a:pPr marL="0" marR="0">
                        <a:lnSpc>
                          <a:spcPct val="115000"/>
                        </a:lnSpc>
                        <a:spcAft>
                          <a:spcPts val="800"/>
                        </a:spcAft>
                      </a:pPr>
                      <a:r>
                        <a:rPr lang="en-US" sz="1200" b="0" kern="100" dirty="0">
                          <a:effectLst/>
                        </a:rPr>
                        <a:t>Years in the US, mean (SD)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21.5 (9.99)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980779017"/>
                  </a:ext>
                </a:extLst>
              </a:tr>
              <a:tr h="180097">
                <a:tc>
                  <a:txBody>
                    <a:bodyPr/>
                    <a:lstStyle/>
                    <a:p>
                      <a:pPr marL="0" marR="0">
                        <a:lnSpc>
                          <a:spcPct val="115000"/>
                        </a:lnSpc>
                        <a:spcAft>
                          <a:spcPts val="800"/>
                        </a:spcAft>
                      </a:pPr>
                      <a:r>
                        <a:rPr lang="en-US" sz="1200" b="0" kern="100" dirty="0">
                          <a:effectLst/>
                        </a:rPr>
                        <a:t>English Proficiency N, (%)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a:lnSpc>
                          <a:spcPct val="115000"/>
                        </a:lnSpc>
                        <a:spcAft>
                          <a:spcPts val="800"/>
                        </a:spcAft>
                      </a:pPr>
                      <a:r>
                        <a:rPr lang="en-US" sz="1200" kern="100" dirty="0">
                          <a:effectLst/>
                        </a:rPr>
                        <a:t>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127891162"/>
                  </a:ext>
                </a:extLst>
              </a:tr>
              <a:tr h="180097">
                <a:tc>
                  <a:txBody>
                    <a:bodyPr/>
                    <a:lstStyle/>
                    <a:p>
                      <a:pPr marL="0" marR="0" algn="r">
                        <a:lnSpc>
                          <a:spcPct val="115000"/>
                        </a:lnSpc>
                        <a:spcAft>
                          <a:spcPts val="800"/>
                        </a:spcAft>
                      </a:pPr>
                      <a:r>
                        <a:rPr lang="en-US" sz="1200" b="0" kern="100" dirty="0">
                          <a:effectLst/>
                        </a:rPr>
                        <a:t>Very well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7938" marR="0" lvl="1" indent="111125">
                        <a:lnSpc>
                          <a:spcPct val="115000"/>
                        </a:lnSpc>
                        <a:spcAft>
                          <a:spcPts val="800"/>
                        </a:spcAft>
                        <a:tabLst/>
                      </a:pPr>
                      <a:r>
                        <a:rPr lang="en-US" sz="1200" kern="100" dirty="0">
                          <a:effectLst/>
                        </a:rPr>
                        <a:t>2 (10)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809838857"/>
                  </a:ext>
                </a:extLst>
              </a:tr>
              <a:tr h="180097">
                <a:tc>
                  <a:txBody>
                    <a:bodyPr/>
                    <a:lstStyle/>
                    <a:p>
                      <a:pPr marL="0" marR="0" algn="r">
                        <a:lnSpc>
                          <a:spcPct val="115000"/>
                        </a:lnSpc>
                        <a:spcAft>
                          <a:spcPts val="800"/>
                        </a:spcAft>
                      </a:pPr>
                      <a:r>
                        <a:rPr lang="en-US" sz="1200" b="0" kern="100" dirty="0">
                          <a:effectLst/>
                        </a:rPr>
                        <a:t>Good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5 (25)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897249738"/>
                  </a:ext>
                </a:extLst>
              </a:tr>
              <a:tr h="180097">
                <a:tc>
                  <a:txBody>
                    <a:bodyPr/>
                    <a:lstStyle/>
                    <a:p>
                      <a:pPr marL="0" marR="0" algn="r">
                        <a:lnSpc>
                          <a:spcPct val="115000"/>
                        </a:lnSpc>
                        <a:spcAft>
                          <a:spcPts val="800"/>
                        </a:spcAft>
                      </a:pPr>
                      <a:r>
                        <a:rPr lang="en-US" sz="1200" b="0" kern="100" dirty="0">
                          <a:effectLst/>
                        </a:rPr>
                        <a:t>Not well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9 (45)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972214902"/>
                  </a:ext>
                </a:extLst>
              </a:tr>
              <a:tr h="180097">
                <a:tc>
                  <a:txBody>
                    <a:bodyPr/>
                    <a:lstStyle/>
                    <a:p>
                      <a:pPr marL="0" marR="0" algn="r">
                        <a:lnSpc>
                          <a:spcPct val="115000"/>
                        </a:lnSpc>
                        <a:spcAft>
                          <a:spcPts val="800"/>
                        </a:spcAft>
                      </a:pPr>
                      <a:r>
                        <a:rPr lang="en-US" sz="1200" b="0" kern="100" dirty="0">
                          <a:effectLst/>
                        </a:rPr>
                        <a:t>No English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4 (20)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213433654"/>
                  </a:ext>
                </a:extLst>
              </a:tr>
              <a:tr h="180097">
                <a:tc>
                  <a:txBody>
                    <a:bodyPr/>
                    <a:lstStyle/>
                    <a:p>
                      <a:pPr marL="0" marR="0">
                        <a:lnSpc>
                          <a:spcPct val="115000"/>
                        </a:lnSpc>
                        <a:spcAft>
                          <a:spcPts val="800"/>
                        </a:spcAft>
                      </a:pPr>
                      <a:r>
                        <a:rPr lang="en-US" sz="1200" b="0" kern="100" dirty="0">
                          <a:effectLst/>
                        </a:rPr>
                        <a:t>Highest Level of Education N, (%)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a:lnSpc>
                          <a:spcPct val="115000"/>
                        </a:lnSpc>
                        <a:spcAft>
                          <a:spcPts val="800"/>
                        </a:spcAft>
                      </a:pPr>
                      <a:r>
                        <a:rPr lang="en-US" sz="1200" kern="100" dirty="0">
                          <a:effectLst/>
                        </a:rPr>
                        <a:t>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285915310"/>
                  </a:ext>
                </a:extLst>
              </a:tr>
              <a:tr h="180097">
                <a:tc>
                  <a:txBody>
                    <a:bodyPr/>
                    <a:lstStyle/>
                    <a:p>
                      <a:pPr marL="0" marR="0" algn="r">
                        <a:lnSpc>
                          <a:spcPct val="115000"/>
                        </a:lnSpc>
                        <a:spcAft>
                          <a:spcPts val="800"/>
                        </a:spcAft>
                      </a:pPr>
                      <a:r>
                        <a:rPr lang="en-US" sz="1200" b="0" kern="100" dirty="0">
                          <a:effectLst/>
                        </a:rPr>
                        <a:t>Primary (K-5)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3 (15)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258925257"/>
                  </a:ext>
                </a:extLst>
              </a:tr>
              <a:tr h="180097">
                <a:tc>
                  <a:txBody>
                    <a:bodyPr/>
                    <a:lstStyle/>
                    <a:p>
                      <a:pPr marL="0" marR="0" algn="r">
                        <a:lnSpc>
                          <a:spcPct val="115000"/>
                        </a:lnSpc>
                        <a:spcAft>
                          <a:spcPts val="800"/>
                        </a:spcAft>
                      </a:pPr>
                      <a:r>
                        <a:rPr lang="en-US" sz="1200" b="0" kern="100" dirty="0">
                          <a:effectLst/>
                        </a:rPr>
                        <a:t>Junior High (6-8)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4 (20)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344334349"/>
                  </a:ext>
                </a:extLst>
              </a:tr>
              <a:tr h="180097">
                <a:tc>
                  <a:txBody>
                    <a:bodyPr/>
                    <a:lstStyle/>
                    <a:p>
                      <a:pPr marL="0" marR="0" algn="r">
                        <a:lnSpc>
                          <a:spcPct val="115000"/>
                        </a:lnSpc>
                        <a:spcAft>
                          <a:spcPts val="800"/>
                        </a:spcAft>
                      </a:pPr>
                      <a:r>
                        <a:rPr lang="en-US" sz="1200" b="0" kern="100" dirty="0">
                          <a:effectLst/>
                        </a:rPr>
                        <a:t>High School (9-12)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7 (35)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363716662"/>
                  </a:ext>
                </a:extLst>
              </a:tr>
              <a:tr h="180097">
                <a:tc>
                  <a:txBody>
                    <a:bodyPr/>
                    <a:lstStyle/>
                    <a:p>
                      <a:pPr marL="0" marR="0" algn="r">
                        <a:lnSpc>
                          <a:spcPct val="115000"/>
                        </a:lnSpc>
                        <a:spcAft>
                          <a:spcPts val="800"/>
                        </a:spcAft>
                      </a:pPr>
                      <a:r>
                        <a:rPr lang="en-US" sz="1200" b="0" kern="100" dirty="0">
                          <a:effectLst/>
                        </a:rPr>
                        <a:t>University outside of the US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6 (30)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861486718"/>
                  </a:ext>
                </a:extLst>
              </a:tr>
              <a:tr h="234560">
                <a:tc>
                  <a:txBody>
                    <a:bodyPr/>
                    <a:lstStyle/>
                    <a:p>
                      <a:pPr marL="0" marR="0">
                        <a:lnSpc>
                          <a:spcPct val="115000"/>
                        </a:lnSpc>
                        <a:spcAft>
                          <a:spcPts val="800"/>
                        </a:spcAft>
                      </a:pPr>
                      <a:r>
                        <a:rPr lang="en-US" sz="1200" b="0" kern="100" dirty="0">
                          <a:effectLst/>
                        </a:rPr>
                        <a:t>Years as Promotor, Mean (SD)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tc>
                  <a:txBody>
                    <a:bodyPr/>
                    <a:lstStyle/>
                    <a:p>
                      <a:pPr marL="0" marR="0" lvl="1" indent="119063">
                        <a:lnSpc>
                          <a:spcPct val="115000"/>
                        </a:lnSpc>
                        <a:spcAft>
                          <a:spcPts val="800"/>
                        </a:spcAft>
                        <a:tabLst/>
                      </a:pPr>
                      <a:r>
                        <a:rPr lang="en-US" sz="1200" kern="100" dirty="0">
                          <a:effectLst/>
                        </a:rPr>
                        <a:t>7.12 (5.55)</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513956294"/>
                  </a:ext>
                </a:extLst>
              </a:tr>
            </a:tbl>
          </a:graphicData>
        </a:graphic>
      </p:graphicFrame>
    </p:spTree>
    <p:extLst>
      <p:ext uri="{BB962C8B-B14F-4D97-AF65-F5344CB8AC3E}">
        <p14:creationId xmlns:p14="http://schemas.microsoft.com/office/powerpoint/2010/main" val="419960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CEAB-FFC9-490D-2D40-DC5BB5C0D2C9}"/>
              </a:ext>
            </a:extLst>
          </p:cNvPr>
          <p:cNvSpPr>
            <a:spLocks noGrp="1"/>
          </p:cNvSpPr>
          <p:nvPr>
            <p:ph type="title"/>
          </p:nvPr>
        </p:nvSpPr>
        <p:spPr/>
        <p:txBody>
          <a:bodyPr>
            <a:noAutofit/>
          </a:bodyPr>
          <a:lstStyle/>
          <a:p>
            <a:r>
              <a:rPr lang="en-US" sz="3000" dirty="0">
                <a:solidFill>
                  <a:srgbClr val="000000"/>
                </a:solidFill>
                <a:latin typeface="Arial" panose="020B0604020202020204" pitchFamily="34" charset="0"/>
              </a:rPr>
              <a:t>C</a:t>
            </a:r>
            <a:r>
              <a:rPr lang="en-US" sz="3000" b="0" i="0" u="none" strike="noStrike" dirty="0">
                <a:solidFill>
                  <a:srgbClr val="000000"/>
                </a:solidFill>
                <a:effectLst/>
                <a:latin typeface="Arial" panose="020B0604020202020204" pitchFamily="34" charset="0"/>
              </a:rPr>
              <a:t>onfidence in Course </a:t>
            </a:r>
            <a:r>
              <a:rPr lang="en-US" sz="3000" dirty="0">
                <a:solidFill>
                  <a:srgbClr val="000000"/>
                </a:solidFill>
                <a:latin typeface="Arial" panose="020B0604020202020204" pitchFamily="34" charset="0"/>
              </a:rPr>
              <a:t>G</a:t>
            </a:r>
            <a:r>
              <a:rPr lang="en-US" sz="3000" b="0" i="0" u="none" strike="noStrike" dirty="0">
                <a:solidFill>
                  <a:srgbClr val="000000"/>
                </a:solidFill>
                <a:effectLst/>
                <a:latin typeface="Arial" panose="020B0604020202020204" pitchFamily="34" charset="0"/>
              </a:rPr>
              <a:t>oals</a:t>
            </a:r>
            <a:endParaRPr lang="en-US" sz="3000" dirty="0"/>
          </a:p>
        </p:txBody>
      </p:sp>
      <p:graphicFrame>
        <p:nvGraphicFramePr>
          <p:cNvPr id="4" name="Table 3">
            <a:extLst>
              <a:ext uri="{FF2B5EF4-FFF2-40B4-BE49-F238E27FC236}">
                <a16:creationId xmlns:a16="http://schemas.microsoft.com/office/drawing/2014/main" id="{D10488A5-1DC0-B739-B7F1-B2940D8A5BAD}"/>
              </a:ext>
            </a:extLst>
          </p:cNvPr>
          <p:cNvGraphicFramePr>
            <a:graphicFrameLocks noGrp="1"/>
          </p:cNvGraphicFramePr>
          <p:nvPr>
            <p:extLst>
              <p:ext uri="{D42A27DB-BD31-4B8C-83A1-F6EECF244321}">
                <p14:modId xmlns:p14="http://schemas.microsoft.com/office/powerpoint/2010/main" val="408849913"/>
              </p:ext>
            </p:extLst>
          </p:nvPr>
        </p:nvGraphicFramePr>
        <p:xfrm>
          <a:off x="692210" y="1539543"/>
          <a:ext cx="6905002" cy="2383475"/>
        </p:xfrm>
        <a:graphic>
          <a:graphicData uri="http://schemas.openxmlformats.org/drawingml/2006/table">
            <a:tbl>
              <a:tblPr firstRow="1" firstCol="1" bandRow="1">
                <a:tableStyleId>{7DF18680-E054-41AD-8BC1-D1AEF772440D}</a:tableStyleId>
              </a:tblPr>
              <a:tblGrid>
                <a:gridCol w="3279050">
                  <a:extLst>
                    <a:ext uri="{9D8B030D-6E8A-4147-A177-3AD203B41FA5}">
                      <a16:colId xmlns:a16="http://schemas.microsoft.com/office/drawing/2014/main" val="605395576"/>
                    </a:ext>
                  </a:extLst>
                </a:gridCol>
                <a:gridCol w="2771372">
                  <a:extLst>
                    <a:ext uri="{9D8B030D-6E8A-4147-A177-3AD203B41FA5}">
                      <a16:colId xmlns:a16="http://schemas.microsoft.com/office/drawing/2014/main" val="281660769"/>
                    </a:ext>
                  </a:extLst>
                </a:gridCol>
                <a:gridCol w="854580">
                  <a:extLst>
                    <a:ext uri="{9D8B030D-6E8A-4147-A177-3AD203B41FA5}">
                      <a16:colId xmlns:a16="http://schemas.microsoft.com/office/drawing/2014/main" val="3272852153"/>
                    </a:ext>
                  </a:extLst>
                </a:gridCol>
              </a:tblGrid>
              <a:tr h="371475">
                <a:tc>
                  <a:txBody>
                    <a:bodyPr/>
                    <a:lstStyle/>
                    <a:p>
                      <a:pPr marL="0" marR="0">
                        <a:lnSpc>
                          <a:spcPct val="115000"/>
                        </a:lnSpc>
                        <a:spcAft>
                          <a:spcPts val="800"/>
                        </a:spcAft>
                      </a:pPr>
                      <a:r>
                        <a:rPr lang="en-US" sz="1400" b="0" kern="100" dirty="0">
                          <a:effectLst/>
                        </a:rPr>
                        <a:t> </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lnB w="9525" cap="flat" cmpd="sng" algn="ctr">
                      <a:solidFill>
                        <a:schemeClr val="bg1"/>
                      </a:solidFill>
                      <a:prstDash val="solid"/>
                      <a:round/>
                      <a:headEnd type="none" w="med" len="med"/>
                      <a:tailEnd type="none" w="med" len="med"/>
                    </a:lnB>
                  </a:tcPr>
                </a:tc>
                <a:tc>
                  <a:txBody>
                    <a:bodyPr/>
                    <a:lstStyle/>
                    <a:p>
                      <a:pPr marL="0" marR="0">
                        <a:lnSpc>
                          <a:spcPct val="115000"/>
                        </a:lnSpc>
                        <a:spcAft>
                          <a:spcPts val="800"/>
                        </a:spcAft>
                      </a:pPr>
                      <a:r>
                        <a:rPr lang="en-US" sz="1400" b="0" kern="100" dirty="0">
                          <a:effectLst/>
                        </a:rPr>
                        <a:t>Difference in pre-post confidence course goals, median (IQR)</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marL="0" marR="0">
                        <a:lnSpc>
                          <a:spcPct val="115000"/>
                        </a:lnSpc>
                        <a:spcAft>
                          <a:spcPts val="800"/>
                        </a:spcAft>
                      </a:pPr>
                      <a:r>
                        <a:rPr lang="en-US" sz="1400" b="0" kern="100" dirty="0">
                          <a:effectLst/>
                        </a:rPr>
                        <a:t>p-value* </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552540100"/>
                  </a:ext>
                </a:extLst>
              </a:tr>
              <a:tr h="180975">
                <a:tc>
                  <a:txBody>
                    <a:bodyPr/>
                    <a:lstStyle/>
                    <a:p>
                      <a:pPr marL="0" marR="0">
                        <a:lnSpc>
                          <a:spcPct val="115000"/>
                        </a:lnSpc>
                        <a:spcAft>
                          <a:spcPts val="800"/>
                        </a:spcAft>
                      </a:pPr>
                      <a:r>
                        <a:rPr lang="en-US" sz="1400" b="0" kern="100" dirty="0">
                          <a:effectLst/>
                        </a:rPr>
                        <a:t>Recognize unhealthy substance use </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lnT w="9525"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15000"/>
                        </a:lnSpc>
                        <a:spcBef>
                          <a:spcPts val="0"/>
                        </a:spcBef>
                        <a:spcAft>
                          <a:spcPts val="800"/>
                        </a:spcAft>
                        <a:buClr>
                          <a:srgbClr val="000000"/>
                        </a:buClr>
                        <a:buSzTx/>
                        <a:buFont typeface="Arial"/>
                        <a:buNone/>
                        <a:tabLst/>
                        <a:defRPr/>
                      </a:pPr>
                      <a:r>
                        <a:rPr lang="en-US" sz="1400" kern="100" dirty="0">
                          <a:effectLst/>
                        </a:rPr>
                        <a:t>   1.5 (-1, 4)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lnT w="9525" cap="flat" cmpd="sng" algn="ctr">
                      <a:solidFill>
                        <a:schemeClr val="bg1"/>
                      </a:solidFill>
                      <a:prstDash val="solid"/>
                      <a:round/>
                      <a:headEnd type="none" w="med" len="med"/>
                      <a:tailEnd type="none" w="med" len="med"/>
                    </a:lnT>
                  </a:tcPr>
                </a:tc>
                <a:tc>
                  <a:txBody>
                    <a:bodyPr/>
                    <a:lstStyle/>
                    <a:p>
                      <a:pPr marL="0" marR="0">
                        <a:lnSpc>
                          <a:spcPct val="115000"/>
                        </a:lnSpc>
                        <a:spcAft>
                          <a:spcPts val="800"/>
                        </a:spcAft>
                      </a:pPr>
                      <a:r>
                        <a:rPr lang="en-US" sz="1400" kern="100" dirty="0">
                          <a:effectLst/>
                        </a:rPr>
                        <a:t>   0.05 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105281836"/>
                  </a:ext>
                </a:extLst>
              </a:tr>
              <a:tr h="180975">
                <a:tc>
                  <a:txBody>
                    <a:bodyPr/>
                    <a:lstStyle/>
                    <a:p>
                      <a:pPr marL="0" marR="0">
                        <a:lnSpc>
                          <a:spcPct val="115000"/>
                        </a:lnSpc>
                        <a:spcAft>
                          <a:spcPts val="800"/>
                        </a:spcAft>
                      </a:pPr>
                      <a:r>
                        <a:rPr lang="en-US" sz="1400" b="0" kern="100" dirty="0">
                          <a:effectLst/>
                        </a:rPr>
                        <a:t>Communicate about substance use in a culturally, linguistically, and trauma-informed manner </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marL="0" marR="0" lvl="0" indent="0" algn="l" defTabSz="914400" rtl="0" eaLnBrk="1" fontAlgn="auto" latinLnBrk="0" hangingPunct="1">
                        <a:lnSpc>
                          <a:spcPct val="115000"/>
                        </a:lnSpc>
                        <a:spcBef>
                          <a:spcPts val="0"/>
                        </a:spcBef>
                        <a:spcAft>
                          <a:spcPts val="800"/>
                        </a:spcAft>
                        <a:buClr>
                          <a:srgbClr val="000000"/>
                        </a:buClr>
                        <a:buSzTx/>
                        <a:buFont typeface="Arial"/>
                        <a:buNone/>
                        <a:tabLst/>
                        <a:defRPr/>
                      </a:pPr>
                      <a:r>
                        <a:rPr lang="en-US" sz="1400" kern="100" dirty="0">
                          <a:effectLst/>
                        </a:rPr>
                        <a:t>   2 (-1, 4)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marL="0" marR="0">
                        <a:lnSpc>
                          <a:spcPct val="115000"/>
                        </a:lnSpc>
                        <a:spcAft>
                          <a:spcPts val="800"/>
                        </a:spcAft>
                      </a:pPr>
                      <a:r>
                        <a:rPr lang="en-US" sz="1400" kern="100" dirty="0">
                          <a:effectLst/>
                        </a:rPr>
                        <a:t>   0.02 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64734506"/>
                  </a:ext>
                </a:extLst>
              </a:tr>
              <a:tr h="180975">
                <a:tc>
                  <a:txBody>
                    <a:bodyPr/>
                    <a:lstStyle/>
                    <a:p>
                      <a:pPr marL="0" marR="0">
                        <a:lnSpc>
                          <a:spcPct val="115000"/>
                        </a:lnSpc>
                        <a:spcAft>
                          <a:spcPts val="800"/>
                        </a:spcAft>
                      </a:pPr>
                      <a:r>
                        <a:rPr lang="en-US" sz="1400" b="0" kern="100" dirty="0">
                          <a:effectLst/>
                        </a:rPr>
                        <a:t>Link individuals with unhealthy substance use to  services </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marL="0" marR="0" lvl="0" indent="0" algn="l" defTabSz="914400" rtl="0" eaLnBrk="1" fontAlgn="auto" latinLnBrk="0" hangingPunct="1">
                        <a:lnSpc>
                          <a:spcPct val="115000"/>
                        </a:lnSpc>
                        <a:spcBef>
                          <a:spcPts val="0"/>
                        </a:spcBef>
                        <a:spcAft>
                          <a:spcPts val="800"/>
                        </a:spcAft>
                        <a:buClr>
                          <a:srgbClr val="000000"/>
                        </a:buClr>
                        <a:buSzTx/>
                        <a:buFont typeface="Arial"/>
                        <a:buNone/>
                        <a:tabLst/>
                        <a:defRPr/>
                      </a:pPr>
                      <a:r>
                        <a:rPr lang="en-US" sz="1400" kern="100" dirty="0">
                          <a:effectLst/>
                        </a:rPr>
                        <a:t>   3 (0.5, 4)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marL="0" marR="0">
                        <a:lnSpc>
                          <a:spcPct val="115000"/>
                        </a:lnSpc>
                        <a:spcAft>
                          <a:spcPts val="800"/>
                        </a:spcAft>
                      </a:pPr>
                      <a:r>
                        <a:rPr lang="en-US" sz="1400" kern="100" dirty="0">
                          <a:effectLst/>
                        </a:rPr>
                        <a:t>   0.001 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306743639"/>
                  </a:ext>
                </a:extLst>
              </a:tr>
              <a:tr h="180975">
                <a:tc>
                  <a:txBody>
                    <a:bodyPr/>
                    <a:lstStyle/>
                    <a:p>
                      <a:pPr marL="0" marR="0">
                        <a:lnSpc>
                          <a:spcPct val="115000"/>
                        </a:lnSpc>
                        <a:spcAft>
                          <a:spcPts val="800"/>
                        </a:spcAft>
                      </a:pPr>
                      <a:r>
                        <a:rPr lang="en-US" sz="1400" b="0" kern="100" dirty="0">
                          <a:effectLst/>
                        </a:rPr>
                        <a:t>Educate the Latine community about drugs and alcohol </a:t>
                      </a:r>
                      <a:endParaRPr lang="en-US"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marL="0" marR="0" lvl="0" indent="0" algn="l" defTabSz="914400" rtl="0" eaLnBrk="1" fontAlgn="auto" latinLnBrk="0" hangingPunct="1">
                        <a:lnSpc>
                          <a:spcPct val="115000"/>
                        </a:lnSpc>
                        <a:spcBef>
                          <a:spcPts val="0"/>
                        </a:spcBef>
                        <a:spcAft>
                          <a:spcPts val="800"/>
                        </a:spcAft>
                        <a:buClr>
                          <a:srgbClr val="000000"/>
                        </a:buClr>
                        <a:buSzTx/>
                        <a:buFont typeface="Arial"/>
                        <a:buNone/>
                        <a:tabLst/>
                        <a:defRPr/>
                      </a:pPr>
                      <a:r>
                        <a:rPr lang="en-US" sz="1400" kern="100" dirty="0">
                          <a:effectLst/>
                        </a:rPr>
                        <a:t>   1.0 (-1, 5)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marL="0" marR="0">
                        <a:lnSpc>
                          <a:spcPct val="115000"/>
                        </a:lnSpc>
                        <a:spcAft>
                          <a:spcPts val="800"/>
                        </a:spcAft>
                      </a:pPr>
                      <a:r>
                        <a:rPr lang="en-US" sz="1400" kern="100" dirty="0">
                          <a:effectLst/>
                        </a:rPr>
                        <a:t>   0.04 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373985292"/>
                  </a:ext>
                </a:extLst>
              </a:tr>
            </a:tbl>
          </a:graphicData>
        </a:graphic>
      </p:graphicFrame>
    </p:spTree>
    <p:extLst>
      <p:ext uri="{BB962C8B-B14F-4D97-AF65-F5344CB8AC3E}">
        <p14:creationId xmlns:p14="http://schemas.microsoft.com/office/powerpoint/2010/main" val="2285801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679F-FF7C-B40D-8EDB-93CC5442DD83}"/>
              </a:ext>
            </a:extLst>
          </p:cNvPr>
          <p:cNvSpPr>
            <a:spLocks noGrp="1"/>
          </p:cNvSpPr>
          <p:nvPr>
            <p:ph type="title"/>
          </p:nvPr>
        </p:nvSpPr>
        <p:spPr/>
        <p:txBody>
          <a:bodyPr>
            <a:normAutofit fontScale="90000"/>
          </a:bodyPr>
          <a:lstStyle/>
          <a:p>
            <a:r>
              <a:rPr lang="en-US" dirty="0"/>
              <a:t>Stigma Scores</a:t>
            </a:r>
          </a:p>
        </p:txBody>
      </p:sp>
      <p:sp>
        <p:nvSpPr>
          <p:cNvPr id="3" name="TextBox 2">
            <a:extLst>
              <a:ext uri="{FF2B5EF4-FFF2-40B4-BE49-F238E27FC236}">
                <a16:creationId xmlns:a16="http://schemas.microsoft.com/office/drawing/2014/main" id="{1561E007-995D-0EF8-2CA5-CCC63964898A}"/>
              </a:ext>
            </a:extLst>
          </p:cNvPr>
          <p:cNvSpPr txBox="1"/>
          <p:nvPr/>
        </p:nvSpPr>
        <p:spPr>
          <a:xfrm>
            <a:off x="609600" y="1513840"/>
            <a:ext cx="7848623" cy="1631216"/>
          </a:xfrm>
          <a:prstGeom prst="rect">
            <a:avLst/>
          </a:prstGeom>
          <a:noFill/>
        </p:spPr>
        <p:txBody>
          <a:bodyPr wrap="none" rtlCol="0">
            <a:spAutoFit/>
          </a:bodyPr>
          <a:lstStyle/>
          <a:p>
            <a:r>
              <a:rPr lang="en-US" sz="2000" dirty="0"/>
              <a:t>There were no statistically significant changes in median scores for:</a:t>
            </a:r>
          </a:p>
          <a:p>
            <a:pPr marL="285750" indent="-285750">
              <a:buFont typeface="Arial" panose="020B0604020202020204" pitchFamily="34" charset="0"/>
              <a:buChar char="•"/>
            </a:pPr>
            <a:r>
              <a:rPr lang="en-US" sz="2000" dirty="0"/>
              <a:t>Perceived public stigma of alcohol or drugs</a:t>
            </a:r>
          </a:p>
          <a:p>
            <a:pPr marL="285750" indent="-285750">
              <a:buFont typeface="Arial" panose="020B0604020202020204" pitchFamily="34" charset="0"/>
              <a:buChar char="•"/>
            </a:pPr>
            <a:r>
              <a:rPr lang="en-US" sz="2000" dirty="0"/>
              <a:t>Stigmatization of people who use alcohol or drugs</a:t>
            </a:r>
          </a:p>
          <a:p>
            <a:pPr marL="285750" indent="-285750">
              <a:buFont typeface="Arial" panose="020B0604020202020204" pitchFamily="34" charset="0"/>
              <a:buChar char="•"/>
            </a:pPr>
            <a:r>
              <a:rPr lang="en-US" sz="2000" dirty="0"/>
              <a:t>Motivation to work with people who use alcohol or drugs</a:t>
            </a:r>
          </a:p>
          <a:p>
            <a:pPr marL="285750" indent="-285750">
              <a:buFont typeface="Arial" panose="020B0604020202020204" pitchFamily="34" charset="0"/>
              <a:buChar char="•"/>
            </a:pPr>
            <a:r>
              <a:rPr lang="en-US" sz="2000" dirty="0"/>
              <a:t>Adequacy of role, self esteem, satisfaction in this work</a:t>
            </a:r>
          </a:p>
        </p:txBody>
      </p:sp>
    </p:spTree>
    <p:extLst>
      <p:ext uri="{BB962C8B-B14F-4D97-AF65-F5344CB8AC3E}">
        <p14:creationId xmlns:p14="http://schemas.microsoft.com/office/powerpoint/2010/main" val="3282398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PEDAL impacted stigma, personal change, language</a:t>
            </a:r>
            <a:endParaRPr sz="3000" dirty="0"/>
          </a:p>
        </p:txBody>
      </p:sp>
      <p:sp>
        <p:nvSpPr>
          <p:cNvPr id="4" name="TextBox 3">
            <a:extLst>
              <a:ext uri="{FF2B5EF4-FFF2-40B4-BE49-F238E27FC236}">
                <a16:creationId xmlns:a16="http://schemas.microsoft.com/office/drawing/2014/main" id="{0A0FF02B-5FE2-6C0C-40CC-44F95BDD0EFB}"/>
              </a:ext>
            </a:extLst>
          </p:cNvPr>
          <p:cNvSpPr txBox="1"/>
          <p:nvPr/>
        </p:nvSpPr>
        <p:spPr>
          <a:xfrm>
            <a:off x="8231553" y="5850467"/>
            <a:ext cx="1891739" cy="1709969"/>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DEC6C438-46CC-2D66-D370-70BA887CCE69}"/>
              </a:ext>
            </a:extLst>
          </p:cNvPr>
          <p:cNvSpPr txBox="1"/>
          <p:nvPr/>
        </p:nvSpPr>
        <p:spPr>
          <a:xfrm>
            <a:off x="209427" y="1605602"/>
            <a:ext cx="4362573" cy="1569660"/>
          </a:xfrm>
          <a:prstGeom prst="rect">
            <a:avLst/>
          </a:prstGeom>
          <a:noFill/>
        </p:spPr>
        <p:txBody>
          <a:bodyPr wrap="square">
            <a:spAutoFit/>
          </a:bodyPr>
          <a:lstStyle/>
          <a:p>
            <a:r>
              <a:rPr lang="en-US" sz="1600" i="1" dirty="0">
                <a:latin typeface="Arial" panose="020B0604020202020204" pitchFamily="34" charset="0"/>
                <a:cs typeface="Arial" panose="020B0604020202020204" pitchFamily="34" charset="0"/>
              </a:rPr>
              <a:t>“The first challenge was to change the judgmental thoughts that people are like this for their own pleasure and during the development of each session it made me reflect and change that concept. Stigma is something that everyone has experienced.”</a:t>
            </a:r>
          </a:p>
        </p:txBody>
      </p:sp>
      <p:sp>
        <p:nvSpPr>
          <p:cNvPr id="15" name="Rectangle 3">
            <a:extLst>
              <a:ext uri="{FF2B5EF4-FFF2-40B4-BE49-F238E27FC236}">
                <a16:creationId xmlns:a16="http://schemas.microsoft.com/office/drawing/2014/main" id="{EF5EAB4E-B3BE-BD92-0579-0B540B152FBD}"/>
              </a:ext>
            </a:extLst>
          </p:cNvPr>
          <p:cNvSpPr>
            <a:spLocks noChangeArrowheads="1"/>
          </p:cNvSpPr>
          <p:nvPr/>
        </p:nvSpPr>
        <p:spPr bwMode="auto">
          <a:xfrm>
            <a:off x="4872137" y="2219014"/>
            <a:ext cx="4132384" cy="1215081"/>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202124"/>
                </a:solidFill>
                <a:effectLst/>
                <a:latin typeface="Arial" panose="020B0604020202020204" pitchFamily="34" charset="0"/>
                <a:cs typeface="Arial" panose="020B0604020202020204" pitchFamily="34" charset="0"/>
              </a:rPr>
              <a:t>“I have felt more human and started thinking about the other person’s situation as a human…We would like to change people in our own way, but I have changed my way of thinking and I have been more empathetic.”</a:t>
            </a:r>
            <a:r>
              <a:rPr kumimoji="0" lang="en-US" altLang="en-US" sz="16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16" name="Rectangle 4">
            <a:extLst>
              <a:ext uri="{FF2B5EF4-FFF2-40B4-BE49-F238E27FC236}">
                <a16:creationId xmlns:a16="http://schemas.microsoft.com/office/drawing/2014/main" id="{15E5E3AB-FAA1-88FB-F487-D8507A0ED7C0}"/>
              </a:ext>
            </a:extLst>
          </p:cNvPr>
          <p:cNvSpPr>
            <a:spLocks noChangeArrowheads="1"/>
          </p:cNvSpPr>
          <p:nvPr/>
        </p:nvSpPr>
        <p:spPr bwMode="auto">
          <a:xfrm>
            <a:off x="409761" y="3552317"/>
            <a:ext cx="3783478" cy="476418"/>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202124"/>
                </a:solidFill>
                <a:effectLst/>
                <a:latin typeface="Arial" panose="020B0604020202020204" pitchFamily="34" charset="0"/>
                <a:cs typeface="Arial" panose="020B0604020202020204" pitchFamily="34" charset="0"/>
              </a:rPr>
              <a:t>“I have learned how our words change the ability to connect and humanize.”</a:t>
            </a:r>
            <a:endParaRPr kumimoji="0" lang="en-US" altLang="en-US" sz="1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70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PEDAL increased knowle</a:t>
            </a:r>
            <a:r>
              <a:rPr lang="en-US" sz="3000" dirty="0"/>
              <a:t>d</a:t>
            </a:r>
            <a:r>
              <a:rPr lang="en" sz="3000" dirty="0"/>
              <a:t>ge of substance use, treatment, overdose prevention, and resources</a:t>
            </a:r>
            <a:endParaRPr sz="3000" dirty="0"/>
          </a:p>
        </p:txBody>
      </p:sp>
      <p:sp>
        <p:nvSpPr>
          <p:cNvPr id="7" name="TextBox 6">
            <a:extLst>
              <a:ext uri="{FF2B5EF4-FFF2-40B4-BE49-F238E27FC236}">
                <a16:creationId xmlns:a16="http://schemas.microsoft.com/office/drawing/2014/main" id="{9D594BB0-7B33-0DB3-B5F1-F8EF6B3723AF}"/>
              </a:ext>
            </a:extLst>
          </p:cNvPr>
          <p:cNvSpPr txBox="1"/>
          <p:nvPr/>
        </p:nvSpPr>
        <p:spPr>
          <a:xfrm>
            <a:off x="311700" y="3577341"/>
            <a:ext cx="3846379" cy="584775"/>
          </a:xfrm>
          <a:prstGeom prst="rect">
            <a:avLst/>
          </a:prstGeom>
          <a:noFill/>
        </p:spPr>
        <p:txBody>
          <a:bodyPr wrap="square">
            <a:spAutoFit/>
          </a:bodyPr>
          <a:lstStyle/>
          <a:p>
            <a:r>
              <a:rPr lang="es-ES" sz="1600" i="1" dirty="0">
                <a:solidFill>
                  <a:schemeClr val="tx1"/>
                </a:solidFill>
                <a:effectLst/>
                <a:latin typeface="Arial" panose="020B0604020202020204" pitchFamily="34" charset="0"/>
                <a:cs typeface="Arial" panose="020B0604020202020204" pitchFamily="34" charset="0"/>
              </a:rPr>
              <a:t>“I </a:t>
            </a:r>
            <a:r>
              <a:rPr lang="es-ES" sz="1600" i="1" dirty="0" err="1">
                <a:solidFill>
                  <a:schemeClr val="tx1"/>
                </a:solidFill>
                <a:effectLst/>
                <a:latin typeface="Arial" panose="020B0604020202020204" pitchFamily="34" charset="0"/>
                <a:cs typeface="Arial" panose="020B0604020202020204" pitchFamily="34" charset="0"/>
              </a:rPr>
              <a:t>learned</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about</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naloxone</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what</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it</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is</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for</a:t>
            </a:r>
            <a:r>
              <a:rPr lang="es-ES" sz="1600" i="1" dirty="0">
                <a:solidFill>
                  <a:schemeClr val="tx1"/>
                </a:solidFill>
                <a:latin typeface="Arial" panose="020B0604020202020204" pitchFamily="34" charset="0"/>
                <a:cs typeface="Arial" panose="020B0604020202020204" pitchFamily="34" charset="0"/>
              </a:rPr>
              <a:t>, and </a:t>
            </a:r>
            <a:r>
              <a:rPr lang="es-ES" sz="1600" i="1" dirty="0" err="1">
                <a:solidFill>
                  <a:schemeClr val="tx1"/>
                </a:solidFill>
                <a:latin typeface="Arial" panose="020B0604020202020204" pitchFamily="34" charset="0"/>
                <a:cs typeface="Arial" panose="020B0604020202020204" pitchFamily="34" charset="0"/>
              </a:rPr>
              <a:t>how</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to</a:t>
            </a:r>
            <a:r>
              <a:rPr lang="es-ES" sz="1600" i="1" dirty="0">
                <a:solidFill>
                  <a:schemeClr val="tx1"/>
                </a:solidFill>
                <a:latin typeface="Arial" panose="020B0604020202020204" pitchFamily="34" charset="0"/>
                <a:cs typeface="Arial" panose="020B0604020202020204" pitchFamily="34" charset="0"/>
              </a:rPr>
              <a:t> use </a:t>
            </a:r>
            <a:r>
              <a:rPr lang="es-ES" sz="1600" i="1" dirty="0" err="1">
                <a:solidFill>
                  <a:schemeClr val="tx1"/>
                </a:solidFill>
                <a:latin typeface="Arial" panose="020B0604020202020204" pitchFamily="34" charset="0"/>
                <a:cs typeface="Arial" panose="020B0604020202020204" pitchFamily="34" charset="0"/>
              </a:rPr>
              <a:t>it</a:t>
            </a:r>
            <a:r>
              <a:rPr lang="es-ES" sz="1600" i="1" dirty="0">
                <a:solidFill>
                  <a:schemeClr val="tx1"/>
                </a:solidFill>
                <a:latin typeface="Arial" panose="020B0604020202020204" pitchFamily="34" charset="0"/>
                <a:cs typeface="Arial" panose="020B0604020202020204" pitchFamily="34" charset="0"/>
              </a:rPr>
              <a:t> in </a:t>
            </a:r>
            <a:r>
              <a:rPr lang="es-ES" sz="1600" i="1" dirty="0" err="1">
                <a:solidFill>
                  <a:schemeClr val="tx1"/>
                </a:solidFill>
                <a:latin typeface="Arial" panose="020B0604020202020204" pitchFamily="34" charset="0"/>
                <a:cs typeface="Arial" panose="020B0604020202020204" pitchFamily="34" charset="0"/>
              </a:rPr>
              <a:t>an</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emergency</a:t>
            </a:r>
            <a:r>
              <a:rPr lang="es-ES" sz="1600" i="1" dirty="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C1B43EE-6751-B083-0CFF-6F7D92992246}"/>
              </a:ext>
            </a:extLst>
          </p:cNvPr>
          <p:cNvSpPr txBox="1"/>
          <p:nvPr/>
        </p:nvSpPr>
        <p:spPr>
          <a:xfrm>
            <a:off x="4572000" y="3331120"/>
            <a:ext cx="4572000" cy="1077218"/>
          </a:xfrm>
          <a:prstGeom prst="rect">
            <a:avLst/>
          </a:prstGeom>
          <a:noFill/>
        </p:spPr>
        <p:txBody>
          <a:bodyPr wrap="square">
            <a:spAutoFit/>
          </a:bodyPr>
          <a:lstStyle/>
          <a:p>
            <a:pPr algn="l" rtl="0" fontAlgn="base"/>
            <a:r>
              <a:rPr lang="es-ES" sz="1600" i="1" dirty="0">
                <a:solidFill>
                  <a:schemeClr val="tx1"/>
                </a:solidFill>
                <a:effectLst/>
                <a:latin typeface="Arial" panose="020B0604020202020204" pitchFamily="34" charset="0"/>
                <a:cs typeface="Arial" panose="020B0604020202020204" pitchFamily="34" charset="0"/>
              </a:rPr>
              <a:t>“</a:t>
            </a:r>
            <a:r>
              <a:rPr lang="es-ES" sz="1600" i="1" dirty="0" err="1">
                <a:solidFill>
                  <a:schemeClr val="tx1"/>
                </a:solidFill>
                <a:effectLst/>
                <a:latin typeface="Arial" panose="020B0604020202020204" pitchFamily="34" charset="0"/>
                <a:cs typeface="Arial" panose="020B0604020202020204" pitchFamily="34" charset="0"/>
              </a:rPr>
              <a:t>The</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other</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important</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point</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of</a:t>
            </a:r>
            <a:r>
              <a:rPr lang="es-ES" sz="1600" i="1" dirty="0">
                <a:solidFill>
                  <a:schemeClr val="tx1"/>
                </a:solidFill>
                <a:effectLst/>
                <a:latin typeface="Arial" panose="020B0604020202020204" pitchFamily="34" charset="0"/>
                <a:cs typeface="Arial" panose="020B0604020202020204" pitchFamily="34" charset="0"/>
              </a:rPr>
              <a:t> </a:t>
            </a:r>
            <a:r>
              <a:rPr lang="es-ES" sz="1600" i="1" dirty="0" err="1">
                <a:solidFill>
                  <a:schemeClr val="tx1"/>
                </a:solidFill>
                <a:effectLst/>
                <a:latin typeface="Arial" panose="020B0604020202020204" pitchFamily="34" charset="0"/>
                <a:cs typeface="Arial" panose="020B0604020202020204" pitchFamily="34" charset="0"/>
              </a:rPr>
              <a:t>this</a:t>
            </a:r>
            <a:r>
              <a:rPr lang="es-ES" sz="1600" i="1" dirty="0">
                <a:solidFill>
                  <a:schemeClr val="tx1"/>
                </a:solidFill>
                <a:effectLst/>
                <a:latin typeface="Arial" panose="020B0604020202020204" pitchFamily="34" charset="0"/>
                <a:cs typeface="Arial" panose="020B0604020202020204" pitchFamily="34" charset="0"/>
              </a:rPr>
              <a:t> </a:t>
            </a:r>
            <a:r>
              <a:rPr lang="es-ES" sz="1600" i="1" dirty="0">
                <a:solidFill>
                  <a:schemeClr val="tx1"/>
                </a:solidFill>
                <a:latin typeface="Arial" panose="020B0604020202020204" pitchFamily="34" charset="0"/>
                <a:cs typeface="Arial" panose="020B0604020202020204" pitchFamily="34" charset="0"/>
              </a:rPr>
              <a:t>training </a:t>
            </a:r>
            <a:r>
              <a:rPr lang="es-ES" sz="1600" i="1" dirty="0" err="1">
                <a:solidFill>
                  <a:schemeClr val="tx1"/>
                </a:solidFill>
                <a:latin typeface="Arial" panose="020B0604020202020204" pitchFamily="34" charset="0"/>
                <a:cs typeface="Arial" panose="020B0604020202020204" pitchFamily="34" charset="0"/>
              </a:rPr>
              <a:t>was</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motivational</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interviewing</a:t>
            </a:r>
            <a:r>
              <a:rPr lang="es-ES" sz="1600" i="1" dirty="0">
                <a:solidFill>
                  <a:schemeClr val="tx1"/>
                </a:solidFill>
                <a:latin typeface="Arial" panose="020B0604020202020204" pitchFamily="34" charset="0"/>
                <a:cs typeface="Arial" panose="020B0604020202020204" pitchFamily="34" charset="0"/>
              </a:rPr>
              <a:t>…</a:t>
            </a:r>
            <a:r>
              <a:rPr lang="es-ES" sz="1600" i="1" dirty="0" err="1">
                <a:solidFill>
                  <a:schemeClr val="tx1"/>
                </a:solidFill>
                <a:latin typeface="Arial" panose="020B0604020202020204" pitchFamily="34" charset="0"/>
                <a:cs typeface="Arial" panose="020B0604020202020204" pitchFamily="34" charset="0"/>
              </a:rPr>
              <a:t>that</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allows</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us</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to</a:t>
            </a:r>
            <a:r>
              <a:rPr lang="es-ES" sz="1600" i="1" dirty="0">
                <a:solidFill>
                  <a:schemeClr val="tx1"/>
                </a:solidFill>
                <a:latin typeface="Arial" panose="020B0604020202020204" pitchFamily="34" charset="0"/>
                <a:cs typeface="Arial" panose="020B0604020202020204" pitchFamily="34" charset="0"/>
              </a:rPr>
              <a:t> be more </a:t>
            </a:r>
            <a:r>
              <a:rPr lang="es-ES" sz="1600" i="1" dirty="0" err="1">
                <a:solidFill>
                  <a:schemeClr val="tx1"/>
                </a:solidFill>
                <a:latin typeface="Arial" panose="020B0604020202020204" pitchFamily="34" charset="0"/>
                <a:cs typeface="Arial" panose="020B0604020202020204" pitchFamily="34" charset="0"/>
              </a:rPr>
              <a:t>effective</a:t>
            </a:r>
            <a:r>
              <a:rPr lang="es-ES" sz="1600" i="1" dirty="0">
                <a:solidFill>
                  <a:schemeClr val="tx1"/>
                </a:solidFill>
                <a:latin typeface="Arial" panose="020B0604020202020204" pitchFamily="34" charset="0"/>
                <a:cs typeface="Arial" panose="020B0604020202020204" pitchFamily="34" charset="0"/>
              </a:rPr>
              <a:t> in </a:t>
            </a:r>
            <a:r>
              <a:rPr lang="es-ES" sz="1600" i="1" dirty="0" err="1">
                <a:solidFill>
                  <a:schemeClr val="tx1"/>
                </a:solidFill>
                <a:latin typeface="Arial" panose="020B0604020202020204" pitchFamily="34" charset="0"/>
                <a:cs typeface="Arial" panose="020B0604020202020204" pitchFamily="34" charset="0"/>
              </a:rPr>
              <a:t>working</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with</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people</a:t>
            </a:r>
            <a:r>
              <a:rPr lang="es-ES" sz="1600" i="1" dirty="0">
                <a:solidFill>
                  <a:schemeClr val="tx1"/>
                </a:solidFill>
                <a:latin typeface="Arial" panose="020B0604020202020204" pitchFamily="34" charset="0"/>
                <a:cs typeface="Arial" panose="020B0604020202020204" pitchFamily="34" charset="0"/>
              </a:rPr>
              <a:t> and </a:t>
            </a:r>
            <a:r>
              <a:rPr lang="es-ES" sz="1600" i="1" dirty="0" err="1">
                <a:solidFill>
                  <a:schemeClr val="tx1"/>
                </a:solidFill>
                <a:latin typeface="Arial" panose="020B0604020202020204" pitchFamily="34" charset="0"/>
                <a:cs typeface="Arial" panose="020B0604020202020204" pitchFamily="34" charset="0"/>
              </a:rPr>
              <a:t>to</a:t>
            </a:r>
            <a:r>
              <a:rPr lang="es-ES" sz="1600" i="1" dirty="0">
                <a:solidFill>
                  <a:schemeClr val="tx1"/>
                </a:solidFill>
                <a:latin typeface="Arial" panose="020B0604020202020204" pitchFamily="34" charset="0"/>
                <a:cs typeface="Arial" panose="020B0604020202020204" pitchFamily="34" charset="0"/>
              </a:rPr>
              <a:t> do </a:t>
            </a:r>
            <a:r>
              <a:rPr lang="es-ES" sz="1600" i="1" dirty="0" err="1">
                <a:solidFill>
                  <a:schemeClr val="tx1"/>
                </a:solidFill>
                <a:latin typeface="Arial" panose="020B0604020202020204" pitchFamily="34" charset="0"/>
                <a:cs typeface="Arial" panose="020B0604020202020204" pitchFamily="34" charset="0"/>
              </a:rPr>
              <a:t>better</a:t>
            </a:r>
            <a:r>
              <a:rPr lang="es-ES" sz="1600" i="1" dirty="0">
                <a:solidFill>
                  <a:schemeClr val="tx1"/>
                </a:solidFill>
                <a:latin typeface="Arial" panose="020B0604020202020204" pitchFamily="34" charset="0"/>
                <a:cs typeface="Arial" panose="020B0604020202020204" pitchFamily="34" charset="0"/>
              </a:rPr>
              <a:t> </a:t>
            </a:r>
            <a:r>
              <a:rPr lang="es-ES" sz="1600" i="1" dirty="0" err="1">
                <a:solidFill>
                  <a:schemeClr val="tx1"/>
                </a:solidFill>
                <a:latin typeface="Arial" panose="020B0604020202020204" pitchFamily="34" charset="0"/>
                <a:cs typeface="Arial" panose="020B0604020202020204" pitchFamily="34" charset="0"/>
              </a:rPr>
              <a:t>work</a:t>
            </a:r>
            <a:r>
              <a:rPr lang="es-ES" sz="1600" i="1" dirty="0">
                <a:solidFill>
                  <a:schemeClr val="tx1"/>
                </a:solidFill>
                <a:latin typeface="Arial" panose="020B0604020202020204" pitchFamily="34" charset="0"/>
                <a:cs typeface="Arial" panose="020B0604020202020204" pitchFamily="34" charset="0"/>
              </a:rPr>
              <a:t> as promotores.”</a:t>
            </a:r>
            <a:endParaRPr lang="es-ES" sz="1600" i="0" dirty="0">
              <a:solidFill>
                <a:schemeClr val="tx1"/>
              </a:solidFill>
              <a:effectLst/>
              <a:latin typeface="Arial" panose="020B0604020202020204" pitchFamily="34" charset="0"/>
              <a:cs typeface="Arial" panose="020B0604020202020204" pitchFamily="34" charset="0"/>
            </a:endParaRPr>
          </a:p>
        </p:txBody>
      </p:sp>
      <p:sp>
        <p:nvSpPr>
          <p:cNvPr id="15" name="Rectangle 1">
            <a:extLst>
              <a:ext uri="{FF2B5EF4-FFF2-40B4-BE49-F238E27FC236}">
                <a16:creationId xmlns:a16="http://schemas.microsoft.com/office/drawing/2014/main" id="{445CDDC2-EFCC-4BC6-6F2F-FF6AFACC1F1F}"/>
              </a:ext>
            </a:extLst>
          </p:cNvPr>
          <p:cNvSpPr>
            <a:spLocks noChangeArrowheads="1"/>
          </p:cNvSpPr>
          <p:nvPr/>
        </p:nvSpPr>
        <p:spPr bwMode="auto">
          <a:xfrm>
            <a:off x="210423" y="1642487"/>
            <a:ext cx="4572000" cy="1461303"/>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tx1"/>
                </a:solidFill>
                <a:effectLst/>
                <a:latin typeface="Arial" panose="020B0604020202020204" pitchFamily="34" charset="0"/>
                <a:cs typeface="Arial" panose="020B0604020202020204" pitchFamily="34" charset="0"/>
              </a:rPr>
              <a:t>“I will put into practice each of the skills, knowledge and tools that I learned from motivational interviewing, resources, harm reduction, and the importance of not using stigmatizing words in whatever the need of the client I work with.” </a:t>
            </a:r>
          </a:p>
        </p:txBody>
      </p:sp>
      <p:sp>
        <p:nvSpPr>
          <p:cNvPr id="17" name="Rectangle 3">
            <a:extLst>
              <a:ext uri="{FF2B5EF4-FFF2-40B4-BE49-F238E27FC236}">
                <a16:creationId xmlns:a16="http://schemas.microsoft.com/office/drawing/2014/main" id="{DE43156B-7DF0-2737-87F8-32685C889D77}"/>
              </a:ext>
            </a:extLst>
          </p:cNvPr>
          <p:cNvSpPr>
            <a:spLocks noChangeArrowheads="1"/>
          </p:cNvSpPr>
          <p:nvPr/>
        </p:nvSpPr>
        <p:spPr bwMode="auto">
          <a:xfrm>
            <a:off x="4971050" y="1713541"/>
            <a:ext cx="3962527" cy="722639"/>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rgbClr val="202124"/>
                </a:solidFill>
                <a:effectLst/>
                <a:latin typeface="Arial" panose="020B0604020202020204" pitchFamily="34" charset="0"/>
                <a:cs typeface="Arial" panose="020B0604020202020204" pitchFamily="34" charset="0"/>
              </a:rPr>
              <a:t>“And today I know where to find the resources and I learned to become a much better promotor.</a:t>
            </a:r>
            <a:r>
              <a:rPr lang="en-US" altLang="en-US" sz="1600" i="1" dirty="0">
                <a:solidFill>
                  <a:schemeClr val="tx1"/>
                </a:solidFill>
                <a:latin typeface="Arial" panose="020B0604020202020204" pitchFamily="34" charset="0"/>
                <a:cs typeface="Arial" panose="020B0604020202020204" pitchFamily="34" charset="0"/>
              </a:rPr>
              <a:t>”</a:t>
            </a:r>
            <a:endParaRPr kumimoji="0" lang="en-US" altLang="en-US" sz="160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99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640987" y="305029"/>
            <a:ext cx="8011577" cy="9381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t>PEDAL increased self-efficacy and motivation to impact the Latine community </a:t>
            </a:r>
          </a:p>
        </p:txBody>
      </p:sp>
      <p:sp>
        <p:nvSpPr>
          <p:cNvPr id="9" name="Rectangle 3">
            <a:extLst>
              <a:ext uri="{FF2B5EF4-FFF2-40B4-BE49-F238E27FC236}">
                <a16:creationId xmlns:a16="http://schemas.microsoft.com/office/drawing/2014/main" id="{7C3EECB2-38E7-0199-FA18-6E6FC7CF326C}"/>
              </a:ext>
            </a:extLst>
          </p:cNvPr>
          <p:cNvSpPr>
            <a:spLocks noChangeArrowheads="1"/>
          </p:cNvSpPr>
          <p:nvPr/>
        </p:nvSpPr>
        <p:spPr bwMode="auto">
          <a:xfrm>
            <a:off x="411038" y="1699080"/>
            <a:ext cx="3331029" cy="476418"/>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i="1" dirty="0">
                <a:solidFill>
                  <a:srgbClr val="202124"/>
                </a:solidFill>
                <a:latin typeface="Arial" panose="020B0604020202020204" pitchFamily="34" charset="0"/>
                <a:cs typeface="Arial" panose="020B0604020202020204" pitchFamily="34" charset="0"/>
              </a:rPr>
              <a:t>“W</a:t>
            </a:r>
            <a:r>
              <a:rPr kumimoji="0" lang="en-US" altLang="en-US" sz="1600" b="0" i="1" u="none" strike="noStrike" cap="none" normalizeH="0" baseline="0" dirty="0">
                <a:ln>
                  <a:noFill/>
                </a:ln>
                <a:solidFill>
                  <a:srgbClr val="202124"/>
                </a:solidFill>
                <a:effectLst/>
                <a:latin typeface="Arial" panose="020B0604020202020204" pitchFamily="34" charset="0"/>
                <a:cs typeface="Arial" panose="020B0604020202020204" pitchFamily="34" charset="0"/>
              </a:rPr>
              <a:t>hat I learned I can share with the community, but also with my family</a:t>
            </a:r>
            <a:r>
              <a:rPr lang="en-US" altLang="en-US" sz="1600" i="1" dirty="0">
                <a:solidFill>
                  <a:schemeClr val="tx1"/>
                </a:solidFill>
                <a:latin typeface="Arial" panose="020B0604020202020204" pitchFamily="34" charset="0"/>
                <a:cs typeface="Arial" panose="020B0604020202020204" pitchFamily="34" charset="0"/>
              </a:rPr>
              <a:t>”</a:t>
            </a:r>
            <a:endParaRPr kumimoji="0" lang="en-US" altLang="en-US" sz="1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4">
            <a:extLst>
              <a:ext uri="{FF2B5EF4-FFF2-40B4-BE49-F238E27FC236}">
                <a16:creationId xmlns:a16="http://schemas.microsoft.com/office/drawing/2014/main" id="{FDEDB3AD-947D-D3AD-7AF5-0B00DFCF015E}"/>
              </a:ext>
            </a:extLst>
          </p:cNvPr>
          <p:cNvSpPr>
            <a:spLocks noChangeArrowheads="1"/>
          </p:cNvSpPr>
          <p:nvPr/>
        </p:nvSpPr>
        <p:spPr bwMode="auto">
          <a:xfrm>
            <a:off x="318616" y="3057032"/>
            <a:ext cx="4161944" cy="1215081"/>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202124"/>
                </a:solidFill>
                <a:effectLst/>
                <a:latin typeface="Arial" panose="020B0604020202020204" pitchFamily="34" charset="0"/>
                <a:cs typeface="Arial" panose="020B0604020202020204" pitchFamily="34" charset="0"/>
              </a:rPr>
              <a:t>“I hope soon to be able to put each class into practice, I believe that we will show what was learned through real experience and reinforce it day by day, to </a:t>
            </a:r>
            <a:r>
              <a:rPr lang="en-US" altLang="en-US" sz="1600" i="1" dirty="0">
                <a:solidFill>
                  <a:srgbClr val="202124"/>
                </a:solidFill>
                <a:latin typeface="Arial" panose="020B0604020202020204" pitchFamily="34" charset="0"/>
                <a:cs typeface="Arial" panose="020B0604020202020204" pitchFamily="34" charset="0"/>
              </a:rPr>
              <a:t>attain </a:t>
            </a:r>
            <a:r>
              <a:rPr kumimoji="0" lang="en-US" altLang="en-US" sz="1600" b="0" i="1" u="none" strike="noStrike" cap="none" normalizeH="0" baseline="0" dirty="0">
                <a:ln>
                  <a:noFill/>
                </a:ln>
                <a:solidFill>
                  <a:srgbClr val="202124"/>
                </a:solidFill>
                <a:effectLst/>
                <a:latin typeface="Arial" panose="020B0604020202020204" pitchFamily="34" charset="0"/>
                <a:cs typeface="Arial" panose="020B0604020202020204" pitchFamily="34" charset="0"/>
              </a:rPr>
              <a:t>recovery in our society and especially among the most vulnerable”</a:t>
            </a:r>
            <a:r>
              <a:rPr kumimoji="0" lang="en-US" altLang="en-US" sz="16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13" name="Rectangle 7">
            <a:extLst>
              <a:ext uri="{FF2B5EF4-FFF2-40B4-BE49-F238E27FC236}">
                <a16:creationId xmlns:a16="http://schemas.microsoft.com/office/drawing/2014/main" id="{58B8061B-006F-F93D-BFB3-E1AFA12123AF}"/>
              </a:ext>
            </a:extLst>
          </p:cNvPr>
          <p:cNvSpPr>
            <a:spLocks noChangeArrowheads="1"/>
          </p:cNvSpPr>
          <p:nvPr/>
        </p:nvSpPr>
        <p:spPr bwMode="auto">
          <a:xfrm>
            <a:off x="4907280" y="2053529"/>
            <a:ext cx="3825682" cy="1707524"/>
          </a:xfrm>
          <a:prstGeom prst="rect">
            <a:avLst/>
          </a:prstGeom>
          <a:noFill/>
          <a:ln>
            <a:noFill/>
          </a:ln>
          <a:effec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202124"/>
                </a:solidFill>
                <a:effectLst/>
                <a:latin typeface="Arial" panose="020B0604020202020204" pitchFamily="34" charset="0"/>
                <a:cs typeface="Arial" panose="020B0604020202020204" pitchFamily="34" charset="0"/>
              </a:rPr>
              <a:t>“What we learned will give us many tools to be able to work with our community, especially Latinos, to help and support them to prevent them from arriving at hospitals with drug or alcohol overdoses or not arriving because they died somewhere or on the way to the hospital.”</a:t>
            </a:r>
            <a:r>
              <a:rPr kumimoji="0" lang="en-US" altLang="en-US" sz="16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72674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CC76-B9BE-0C03-2452-2C6A1CEC9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AD9FA-2194-65AB-54B1-E5B440B2359A}"/>
              </a:ext>
            </a:extLst>
          </p:cNvPr>
          <p:cNvSpPr>
            <a:spLocks noGrp="1"/>
          </p:cNvSpPr>
          <p:nvPr>
            <p:ph type="title"/>
          </p:nvPr>
        </p:nvSpPr>
        <p:spPr>
          <a:xfrm>
            <a:off x="2019685" y="477066"/>
            <a:ext cx="5489381" cy="2674620"/>
          </a:xfrm>
        </p:spPr>
        <p:txBody>
          <a:bodyPr vert="horz" lIns="91440" tIns="45720" rIns="91440" bIns="45720" rtlCol="0" anchor="b">
            <a:normAutofit/>
          </a:bodyPr>
          <a:lstStyle/>
          <a:p>
            <a:pPr defTabSz="914400"/>
            <a:r>
              <a:rPr lang="en-US" sz="6000" spc="-50" dirty="0">
                <a:solidFill>
                  <a:schemeClr val="tx1">
                    <a:lumMod val="85000"/>
                    <a:lumOff val="15000"/>
                  </a:schemeClr>
                </a:solidFill>
              </a:rPr>
              <a:t>Conclusions</a:t>
            </a:r>
          </a:p>
        </p:txBody>
      </p:sp>
    </p:spTree>
    <p:extLst>
      <p:ext uri="{BB962C8B-B14F-4D97-AF65-F5344CB8AC3E}">
        <p14:creationId xmlns:p14="http://schemas.microsoft.com/office/powerpoint/2010/main" val="138994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0BD9-D244-BFE8-EFD8-BEC99C4FCE68}"/>
              </a:ext>
            </a:extLst>
          </p:cNvPr>
          <p:cNvSpPr>
            <a:spLocks noGrp="1"/>
          </p:cNvSpPr>
          <p:nvPr>
            <p:ph type="title"/>
          </p:nvPr>
        </p:nvSpPr>
        <p:spPr/>
        <p:txBody>
          <a:bodyPr>
            <a:noAutofit/>
          </a:bodyPr>
          <a:lstStyle/>
          <a:p>
            <a:r>
              <a:rPr lang="en-US" sz="3000" dirty="0"/>
              <a:t>Disclosures</a:t>
            </a:r>
          </a:p>
        </p:txBody>
      </p:sp>
      <p:sp>
        <p:nvSpPr>
          <p:cNvPr id="3" name="Text Placeholder 2">
            <a:extLst>
              <a:ext uri="{FF2B5EF4-FFF2-40B4-BE49-F238E27FC236}">
                <a16:creationId xmlns:a16="http://schemas.microsoft.com/office/drawing/2014/main" id="{FCBA24B8-875B-9E18-610D-4AE47BAA1504}"/>
              </a:ext>
            </a:extLst>
          </p:cNvPr>
          <p:cNvSpPr>
            <a:spLocks noGrp="1"/>
          </p:cNvSpPr>
          <p:nvPr>
            <p:ph type="body" idx="1"/>
          </p:nvPr>
        </p:nvSpPr>
        <p:spPr/>
        <p:txBody>
          <a:bodyPr/>
          <a:lstStyle/>
          <a:p>
            <a:r>
              <a:rPr lang="en-US" dirty="0">
                <a:solidFill>
                  <a:schemeClr val="tx1"/>
                </a:solidFill>
              </a:rPr>
              <a:t>None</a:t>
            </a:r>
          </a:p>
        </p:txBody>
      </p:sp>
    </p:spTree>
    <p:extLst>
      <p:ext uri="{BB962C8B-B14F-4D97-AF65-F5344CB8AC3E}">
        <p14:creationId xmlns:p14="http://schemas.microsoft.com/office/powerpoint/2010/main" val="270864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3E27-3E5C-3D0E-4C13-5C1381B01C6F}"/>
              </a:ext>
            </a:extLst>
          </p:cNvPr>
          <p:cNvSpPr>
            <a:spLocks noGrp="1"/>
          </p:cNvSpPr>
          <p:nvPr>
            <p:ph type="title"/>
          </p:nvPr>
        </p:nvSpPr>
        <p:spPr/>
        <p:txBody>
          <a:bodyPr>
            <a:noAutofit/>
          </a:bodyPr>
          <a:lstStyle/>
          <a:p>
            <a:r>
              <a:rPr lang="en-US" sz="3000" dirty="0"/>
              <a:t>Summary of Findings</a:t>
            </a:r>
          </a:p>
        </p:txBody>
      </p:sp>
      <p:sp>
        <p:nvSpPr>
          <p:cNvPr id="3" name="Text Placeholder 2">
            <a:extLst>
              <a:ext uri="{FF2B5EF4-FFF2-40B4-BE49-F238E27FC236}">
                <a16:creationId xmlns:a16="http://schemas.microsoft.com/office/drawing/2014/main" id="{D73084D0-EAB7-2062-F975-FBC0ECF5CA07}"/>
              </a:ext>
            </a:extLst>
          </p:cNvPr>
          <p:cNvSpPr>
            <a:spLocks noGrp="1"/>
          </p:cNvSpPr>
          <p:nvPr>
            <p:ph type="body" idx="1"/>
          </p:nvPr>
        </p:nvSpPr>
        <p:spPr/>
        <p:txBody>
          <a:bodyPr>
            <a:normAutofit/>
          </a:bodyPr>
          <a:lstStyle/>
          <a:p>
            <a:pPr algn="l" rtl="0"/>
            <a:r>
              <a:rPr lang="en-US" sz="1800" b="0" i="0" u="none" strike="noStrike" dirty="0">
                <a:solidFill>
                  <a:schemeClr val="tx1"/>
                </a:solidFill>
                <a:effectLst/>
                <a:latin typeface="Arial" panose="020B0604020202020204" pitchFamily="34" charset="0"/>
              </a:rPr>
              <a:t>Curricula such as PEDAL may equip </a:t>
            </a:r>
            <a:r>
              <a:rPr lang="en-US" sz="1800" b="0" i="0" u="none" strike="noStrike" dirty="0" err="1">
                <a:solidFill>
                  <a:schemeClr val="tx1"/>
                </a:solidFill>
                <a:effectLst/>
                <a:latin typeface="Arial" panose="020B0604020202020204" pitchFamily="34" charset="0"/>
              </a:rPr>
              <a:t>promotores</a:t>
            </a:r>
            <a:r>
              <a:rPr lang="en-US" sz="1800" b="0" i="0" u="none" strike="noStrike" dirty="0">
                <a:solidFill>
                  <a:schemeClr val="tx1"/>
                </a:solidFill>
                <a:effectLst/>
                <a:latin typeface="Arial" panose="020B0604020202020204" pitchFamily="34" charset="0"/>
              </a:rPr>
              <a:t> with skills to provide linguistically and culturally informed addiction services to their own communities and address equity gaps</a:t>
            </a:r>
            <a:endParaRPr lang="en-US" b="0" i="0" u="none" strike="noStrike" dirty="0">
              <a:solidFill>
                <a:schemeClr val="tx1"/>
              </a:solidFill>
              <a:effectLst/>
            </a:endParaRPr>
          </a:p>
          <a:p>
            <a:pPr marL="114300" indent="0">
              <a:buNone/>
            </a:pPr>
            <a:br>
              <a:rPr lang="en-US" dirty="0">
                <a:solidFill>
                  <a:schemeClr val="tx1"/>
                </a:solidFill>
              </a:rPr>
            </a:b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011288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421240" y="445025"/>
            <a:ext cx="84110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Next Steps</a:t>
            </a:r>
            <a:endParaRPr sz="3000" dirty="0"/>
          </a:p>
        </p:txBody>
      </p:sp>
      <p:sp>
        <p:nvSpPr>
          <p:cNvPr id="124" name="Google Shape;124;p23"/>
          <p:cNvSpPr txBox="1">
            <a:spLocks noGrp="1"/>
          </p:cNvSpPr>
          <p:nvPr>
            <p:ph type="body" idx="1"/>
          </p:nvPr>
        </p:nvSpPr>
        <p:spPr>
          <a:xfrm>
            <a:off x="311701" y="1017725"/>
            <a:ext cx="3398069" cy="3416400"/>
          </a:xfrm>
          <a:prstGeom prst="rect">
            <a:avLst/>
          </a:prstGeom>
        </p:spPr>
        <p:txBody>
          <a:bodyPr spcFirstLastPara="1" wrap="square" lIns="91425" tIns="91425" rIns="91425" bIns="91425" anchor="t" anchorCtr="0">
            <a:normAutofit/>
          </a:bodyPr>
          <a:lstStyle/>
          <a:p>
            <a:pPr marL="350838" lvl="0" indent="-293688" algn="l" rtl="0">
              <a:lnSpc>
                <a:spcPct val="100000"/>
              </a:lnSpc>
              <a:spcBef>
                <a:spcPts val="1200"/>
              </a:spcBef>
              <a:spcAft>
                <a:spcPts val="0"/>
              </a:spcAft>
              <a:buClr>
                <a:schemeClr val="dk1"/>
              </a:buClr>
              <a:buSzPts val="1600"/>
              <a:buChar char="●"/>
            </a:pPr>
            <a:r>
              <a:rPr lang="en-US" dirty="0">
                <a:solidFill>
                  <a:schemeClr val="dk1"/>
                </a:solidFill>
                <a:highlight>
                  <a:srgbClr val="FFFFFF"/>
                </a:highlight>
              </a:rPr>
              <a:t>Support PEDAL participants in ongoing training and implementation of PEDAL in community</a:t>
            </a:r>
          </a:p>
          <a:p>
            <a:pPr marL="350838" lvl="0" indent="-293688" algn="l" rtl="0">
              <a:lnSpc>
                <a:spcPct val="100000"/>
              </a:lnSpc>
              <a:spcBef>
                <a:spcPts val="1200"/>
              </a:spcBef>
              <a:spcAft>
                <a:spcPts val="0"/>
              </a:spcAft>
              <a:buClr>
                <a:schemeClr val="dk1"/>
              </a:buClr>
              <a:buSzPts val="1600"/>
              <a:buChar char="●"/>
            </a:pPr>
            <a:r>
              <a:rPr lang="en-US" dirty="0">
                <a:solidFill>
                  <a:schemeClr val="dk1"/>
                </a:solidFill>
                <a:highlight>
                  <a:srgbClr val="FFFFFF"/>
                </a:highlight>
              </a:rPr>
              <a:t>Implementing at new sites to develop PEDAL 2.0 toolkit and train-the-trainer model</a:t>
            </a:r>
          </a:p>
          <a:p>
            <a:pPr marL="350838" lvl="0" indent="-293688" algn="l" rtl="0">
              <a:lnSpc>
                <a:spcPct val="100000"/>
              </a:lnSpc>
              <a:spcBef>
                <a:spcPts val="1200"/>
              </a:spcBef>
              <a:spcAft>
                <a:spcPts val="0"/>
              </a:spcAft>
              <a:buClr>
                <a:schemeClr val="dk1"/>
              </a:buClr>
              <a:buSzPts val="1600"/>
              <a:buChar char="●"/>
            </a:pPr>
            <a:r>
              <a:rPr lang="en-US" dirty="0">
                <a:solidFill>
                  <a:schemeClr val="dk1"/>
                </a:solidFill>
                <a:highlight>
                  <a:srgbClr val="FFFFFF"/>
                </a:highlight>
              </a:rPr>
              <a:t>Explore financial sustainability</a:t>
            </a:r>
          </a:p>
          <a:p>
            <a:pPr marL="57150" lvl="0" indent="0" algn="l" rtl="0">
              <a:lnSpc>
                <a:spcPct val="100000"/>
              </a:lnSpc>
              <a:spcBef>
                <a:spcPts val="1200"/>
              </a:spcBef>
              <a:spcAft>
                <a:spcPts val="0"/>
              </a:spcAft>
              <a:buClr>
                <a:schemeClr val="dk1"/>
              </a:buClr>
              <a:buSzPts val="1600"/>
              <a:buNone/>
            </a:pPr>
            <a:endParaRPr lang="en-US" dirty="0">
              <a:solidFill>
                <a:schemeClr val="dk1"/>
              </a:solidFill>
              <a:highlight>
                <a:srgbClr val="FFFFFF"/>
              </a:highlight>
            </a:endParaRPr>
          </a:p>
          <a:p>
            <a:pPr marL="0" lvl="0" indent="-330200" algn="l" rtl="0">
              <a:lnSpc>
                <a:spcPct val="100000"/>
              </a:lnSpc>
              <a:spcBef>
                <a:spcPts val="1200"/>
              </a:spcBef>
              <a:spcAft>
                <a:spcPts val="0"/>
              </a:spcAft>
              <a:buClr>
                <a:schemeClr val="dk1"/>
              </a:buClr>
              <a:buSzPts val="1600"/>
              <a:buChar char="●"/>
            </a:pPr>
            <a:endParaRPr dirty="0">
              <a:solidFill>
                <a:schemeClr val="dk1"/>
              </a:solidFill>
              <a:highlight>
                <a:srgbClr val="FFFFFF"/>
              </a:highlight>
            </a:endParaRPr>
          </a:p>
        </p:txBody>
      </p:sp>
      <p:pic>
        <p:nvPicPr>
          <p:cNvPr id="7" name="Picture 6" descr="A group of people holding certificates&#10;&#10;Description automatically generated">
            <a:extLst>
              <a:ext uri="{FF2B5EF4-FFF2-40B4-BE49-F238E27FC236}">
                <a16:creationId xmlns:a16="http://schemas.microsoft.com/office/drawing/2014/main" id="{2416D076-B406-A14E-BB05-4CB42B7DA1AA}"/>
              </a:ext>
            </a:extLst>
          </p:cNvPr>
          <p:cNvPicPr>
            <a:picLocks noChangeAspect="1"/>
          </p:cNvPicPr>
          <p:nvPr/>
        </p:nvPicPr>
        <p:blipFill rotWithShape="1">
          <a:blip r:embed="rId3"/>
          <a:srcRect t="21810"/>
          <a:stretch/>
        </p:blipFill>
        <p:spPr>
          <a:xfrm>
            <a:off x="3709770" y="445025"/>
            <a:ext cx="5122530" cy="3003985"/>
          </a:xfrm>
          <a:prstGeom prst="rect">
            <a:avLst/>
          </a:prstGeom>
        </p:spPr>
      </p:pic>
      <p:sp>
        <p:nvSpPr>
          <p:cNvPr id="2" name="TextBox 1">
            <a:extLst>
              <a:ext uri="{FF2B5EF4-FFF2-40B4-BE49-F238E27FC236}">
                <a16:creationId xmlns:a16="http://schemas.microsoft.com/office/drawing/2014/main" id="{47F33E1D-BB92-2E2C-4FDE-E8F1627CFDA3}"/>
              </a:ext>
            </a:extLst>
          </p:cNvPr>
          <p:cNvSpPr txBox="1"/>
          <p:nvPr/>
        </p:nvSpPr>
        <p:spPr>
          <a:xfrm>
            <a:off x="3901627" y="3638669"/>
            <a:ext cx="4930672" cy="1169551"/>
          </a:xfrm>
          <a:prstGeom prst="rect">
            <a:avLst/>
          </a:prstGeom>
          <a:noFill/>
        </p:spPr>
        <p:txBody>
          <a:bodyPr wrap="square" rtlCol="0">
            <a:spAutoFit/>
          </a:bodyPr>
          <a:lstStyle/>
          <a:p>
            <a:pPr algn="ctr"/>
            <a:r>
              <a:rPr lang="en-US" dirty="0"/>
              <a:t>“We are going to fight for this to be expanded and for many more to have the opportunity. Because that is our wish, for our community to be included in this, because we alone are not going to be able to do the work.”</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Thank you! Gracias!</a:t>
            </a:r>
            <a:endParaRPr dirty="0"/>
          </a:p>
        </p:txBody>
      </p:sp>
      <p:pic>
        <p:nvPicPr>
          <p:cNvPr id="131" name="Google Shape;131;p24"/>
          <p:cNvPicPr preferRelativeResize="0">
            <a:picLocks noChangeAspect="1"/>
          </p:cNvPicPr>
          <p:nvPr/>
        </p:nvPicPr>
        <p:blipFill rotWithShape="1">
          <a:blip r:embed="rId3">
            <a:alphaModFix/>
          </a:blip>
          <a:srcRect l="7821" t="20832" r="5176" b="6020"/>
          <a:stretch/>
        </p:blipFill>
        <p:spPr>
          <a:xfrm>
            <a:off x="133680" y="1184874"/>
            <a:ext cx="5157989" cy="2856447"/>
          </a:xfrm>
          <a:prstGeom prst="rect">
            <a:avLst/>
          </a:prstGeom>
          <a:noFill/>
          <a:ln>
            <a:noFill/>
          </a:ln>
        </p:spPr>
      </p:pic>
      <p:sp>
        <p:nvSpPr>
          <p:cNvPr id="2" name="Google Shape;74;p16">
            <a:extLst>
              <a:ext uri="{FF2B5EF4-FFF2-40B4-BE49-F238E27FC236}">
                <a16:creationId xmlns:a16="http://schemas.microsoft.com/office/drawing/2014/main" id="{68A7B372-5EDA-E763-A585-DFCF29EBFA15}"/>
              </a:ext>
            </a:extLst>
          </p:cNvPr>
          <p:cNvSpPr txBox="1">
            <a:spLocks noGrp="1"/>
          </p:cNvSpPr>
          <p:nvPr>
            <p:ph type="body" idx="1"/>
          </p:nvPr>
        </p:nvSpPr>
        <p:spPr>
          <a:xfrm>
            <a:off x="5473636" y="179614"/>
            <a:ext cx="3425435" cy="4449536"/>
          </a:xfrm>
          <a:prstGeom prst="rect">
            <a:avLst/>
          </a:prstGeom>
        </p:spPr>
        <p:txBody>
          <a:bodyPr spcFirstLastPara="1" wrap="square" lIns="91425" tIns="91425" rIns="91425" bIns="91425" numCol="2" anchor="t" anchorCtr="0">
            <a:normAutofit lnSpcReduction="10000"/>
          </a:bodyPr>
          <a:lstStyle/>
          <a:p>
            <a:pPr marL="114300" indent="0" fontAlgn="base">
              <a:lnSpc>
                <a:spcPct val="120000"/>
              </a:lnSpc>
              <a:buNone/>
            </a:pPr>
            <a:r>
              <a:rPr lang="en-US" sz="1100" b="0" i="0" u="sng" strike="noStrike" dirty="0" err="1">
                <a:solidFill>
                  <a:srgbClr val="000000"/>
                </a:solidFill>
                <a:effectLst/>
                <a:latin typeface="Aptos" panose="020B0004020202020204" pitchFamily="34" charset="0"/>
              </a:rPr>
              <a:t>Promotores</a:t>
            </a:r>
            <a:endParaRPr lang="en-US" sz="1100" b="0" i="0" u="sng" strike="noStrike" dirty="0">
              <a:solidFill>
                <a:srgbClr val="000000"/>
              </a:solidFill>
              <a:effectLst/>
              <a:latin typeface="Aptos" panose="020B0004020202020204" pitchFamily="34" charset="0"/>
            </a:endParaRPr>
          </a:p>
          <a:p>
            <a:pPr marL="114300" indent="0" fontAlgn="base">
              <a:lnSpc>
                <a:spcPct val="120000"/>
              </a:lnSpc>
              <a:buNone/>
            </a:pPr>
            <a:r>
              <a:rPr lang="en-US" sz="1100" dirty="0">
                <a:solidFill>
                  <a:srgbClr val="000000"/>
                </a:solidFill>
                <a:latin typeface="Aptos" panose="020B0004020202020204" pitchFamily="34" charset="0"/>
              </a:rPr>
              <a:t>Maria Arreola</a:t>
            </a:r>
          </a:p>
          <a:p>
            <a:pPr marL="114300" indent="0" fontAlgn="base">
              <a:lnSpc>
                <a:spcPct val="120000"/>
              </a:lnSpc>
              <a:buNone/>
            </a:pPr>
            <a:r>
              <a:rPr lang="en-US" sz="1100" dirty="0">
                <a:solidFill>
                  <a:srgbClr val="000000"/>
                </a:solidFill>
                <a:latin typeface="Aptos" panose="020B0004020202020204" pitchFamily="34" charset="0"/>
              </a:rPr>
              <a:t>Luz-Maria Ayala</a:t>
            </a:r>
          </a:p>
          <a:p>
            <a:pPr marL="114300" indent="0" fontAlgn="base">
              <a:lnSpc>
                <a:spcPct val="120000"/>
              </a:lnSpc>
              <a:buNone/>
            </a:pPr>
            <a:r>
              <a:rPr lang="en-US" sz="1100" dirty="0">
                <a:solidFill>
                  <a:srgbClr val="000000"/>
                </a:solidFill>
                <a:latin typeface="Aptos" panose="020B0004020202020204" pitchFamily="34" charset="0"/>
              </a:rPr>
              <a:t>Cari </a:t>
            </a:r>
            <a:r>
              <a:rPr lang="en-US" sz="1100" dirty="0" err="1">
                <a:solidFill>
                  <a:srgbClr val="000000"/>
                </a:solidFill>
                <a:latin typeface="Aptos" panose="020B0004020202020204" pitchFamily="34" charset="0"/>
              </a:rPr>
              <a:t>Caamal</a:t>
            </a:r>
            <a:endParaRPr lang="en-US" sz="1100" dirty="0">
              <a:solidFill>
                <a:srgbClr val="000000"/>
              </a:solidFill>
              <a:latin typeface="Aptos" panose="020B0004020202020204" pitchFamily="34" charset="0"/>
            </a:endParaRPr>
          </a:p>
          <a:p>
            <a:pPr marL="114300" indent="0" fontAlgn="base">
              <a:lnSpc>
                <a:spcPct val="120000"/>
              </a:lnSpc>
              <a:buNone/>
            </a:pPr>
            <a:r>
              <a:rPr lang="en-US" sz="1100" dirty="0">
                <a:solidFill>
                  <a:srgbClr val="000000"/>
                </a:solidFill>
                <a:latin typeface="Aptos" panose="020B0004020202020204" pitchFamily="34" charset="0"/>
              </a:rPr>
              <a:t>Ronald Chacon</a:t>
            </a:r>
          </a:p>
          <a:p>
            <a:pPr marL="114300" indent="0" fontAlgn="base">
              <a:lnSpc>
                <a:spcPct val="120000"/>
              </a:lnSpc>
              <a:buNone/>
            </a:pPr>
            <a:r>
              <a:rPr lang="en-US" sz="1100" dirty="0">
                <a:solidFill>
                  <a:srgbClr val="000000"/>
                </a:solidFill>
                <a:latin typeface="Aptos" panose="020B0004020202020204" pitchFamily="34" charset="0"/>
              </a:rPr>
              <a:t>Mercedes Garcia</a:t>
            </a:r>
          </a:p>
          <a:p>
            <a:pPr marL="114300" indent="0" fontAlgn="base">
              <a:lnSpc>
                <a:spcPct val="120000"/>
              </a:lnSpc>
              <a:buNone/>
            </a:pPr>
            <a:r>
              <a:rPr lang="en-US" sz="1100" dirty="0">
                <a:solidFill>
                  <a:srgbClr val="000000"/>
                </a:solidFill>
                <a:latin typeface="Aptos" panose="020B0004020202020204" pitchFamily="34" charset="0"/>
              </a:rPr>
              <a:t>Rene </a:t>
            </a:r>
            <a:r>
              <a:rPr lang="en-US" sz="1100" dirty="0" err="1">
                <a:solidFill>
                  <a:srgbClr val="000000"/>
                </a:solidFill>
                <a:latin typeface="Aptos" panose="020B0004020202020204" pitchFamily="34" charset="0"/>
              </a:rPr>
              <a:t>Interiano</a:t>
            </a:r>
            <a:endParaRPr lang="en-US" sz="1100" dirty="0">
              <a:solidFill>
                <a:srgbClr val="000000"/>
              </a:solidFill>
              <a:latin typeface="Aptos" panose="020B0004020202020204" pitchFamily="34" charset="0"/>
            </a:endParaRPr>
          </a:p>
          <a:p>
            <a:pPr marL="114300" indent="0" fontAlgn="base">
              <a:lnSpc>
                <a:spcPct val="120000"/>
              </a:lnSpc>
              <a:buNone/>
            </a:pPr>
            <a:r>
              <a:rPr lang="en-US" sz="1100" dirty="0">
                <a:solidFill>
                  <a:srgbClr val="000000"/>
                </a:solidFill>
                <a:latin typeface="Aptos" panose="020B0004020202020204" pitchFamily="34" charset="0"/>
              </a:rPr>
              <a:t>Dora </a:t>
            </a:r>
            <a:r>
              <a:rPr lang="en-US" sz="1100" dirty="0" err="1">
                <a:solidFill>
                  <a:srgbClr val="000000"/>
                </a:solidFill>
                <a:latin typeface="Aptos" panose="020B0004020202020204" pitchFamily="34" charset="0"/>
              </a:rPr>
              <a:t>Mineros</a:t>
            </a:r>
            <a:endParaRPr lang="en-US" sz="1100" dirty="0">
              <a:solidFill>
                <a:srgbClr val="000000"/>
              </a:solidFill>
              <a:latin typeface="Aptos" panose="020B0004020202020204" pitchFamily="34" charset="0"/>
            </a:endParaRPr>
          </a:p>
          <a:p>
            <a:pPr marL="114300" indent="0" fontAlgn="base">
              <a:lnSpc>
                <a:spcPct val="120000"/>
              </a:lnSpc>
              <a:buNone/>
            </a:pPr>
            <a:r>
              <a:rPr lang="en-US" sz="1100" dirty="0">
                <a:solidFill>
                  <a:srgbClr val="000000"/>
                </a:solidFill>
                <a:latin typeface="Aptos" panose="020B0004020202020204" pitchFamily="34" charset="0"/>
              </a:rPr>
              <a:t>Aminta Morales</a:t>
            </a:r>
          </a:p>
          <a:p>
            <a:pPr marL="114300" indent="0" fontAlgn="base">
              <a:lnSpc>
                <a:spcPct val="120000"/>
              </a:lnSpc>
              <a:buNone/>
            </a:pPr>
            <a:r>
              <a:rPr lang="en-US" sz="1100" dirty="0">
                <a:solidFill>
                  <a:srgbClr val="000000"/>
                </a:solidFill>
                <a:latin typeface="Aptos" panose="020B0004020202020204" pitchFamily="34" charset="0"/>
              </a:rPr>
              <a:t>Maria Nunez</a:t>
            </a:r>
          </a:p>
          <a:p>
            <a:pPr marL="114300" indent="0" fontAlgn="base">
              <a:lnSpc>
                <a:spcPct val="120000"/>
              </a:lnSpc>
              <a:buNone/>
            </a:pPr>
            <a:r>
              <a:rPr lang="en-US" sz="1100" dirty="0" err="1">
                <a:solidFill>
                  <a:srgbClr val="000000"/>
                </a:solidFill>
                <a:latin typeface="Aptos" panose="020B0004020202020204" pitchFamily="34" charset="0"/>
              </a:rPr>
              <a:t>Arescia</a:t>
            </a:r>
            <a:r>
              <a:rPr lang="en-US" sz="1100" dirty="0">
                <a:solidFill>
                  <a:srgbClr val="000000"/>
                </a:solidFill>
                <a:latin typeface="Aptos" panose="020B0004020202020204" pitchFamily="34" charset="0"/>
              </a:rPr>
              <a:t> Mejia</a:t>
            </a:r>
          </a:p>
          <a:p>
            <a:pPr marL="114300" indent="0" fontAlgn="base">
              <a:lnSpc>
                <a:spcPct val="120000"/>
              </a:lnSpc>
              <a:buNone/>
            </a:pPr>
            <a:r>
              <a:rPr lang="en-US" sz="1100" dirty="0" err="1">
                <a:solidFill>
                  <a:srgbClr val="000000"/>
                </a:solidFill>
                <a:latin typeface="Aptos" panose="020B0004020202020204" pitchFamily="34" charset="0"/>
              </a:rPr>
              <a:t>Martiza</a:t>
            </a:r>
            <a:r>
              <a:rPr lang="en-US" sz="1100" dirty="0">
                <a:solidFill>
                  <a:srgbClr val="000000"/>
                </a:solidFill>
                <a:latin typeface="Aptos" panose="020B0004020202020204" pitchFamily="34" charset="0"/>
              </a:rPr>
              <a:t> Rivera</a:t>
            </a:r>
          </a:p>
          <a:p>
            <a:pPr marL="114300" indent="0" fontAlgn="base">
              <a:lnSpc>
                <a:spcPct val="120000"/>
              </a:lnSpc>
              <a:buNone/>
            </a:pPr>
            <a:r>
              <a:rPr lang="en-US" sz="1100" dirty="0">
                <a:solidFill>
                  <a:srgbClr val="000000"/>
                </a:solidFill>
                <a:latin typeface="Aptos" panose="020B0004020202020204" pitchFamily="34" charset="0"/>
              </a:rPr>
              <a:t>Angelica Rosas</a:t>
            </a:r>
          </a:p>
          <a:p>
            <a:pPr marL="114300" indent="0" fontAlgn="base">
              <a:lnSpc>
                <a:spcPct val="120000"/>
              </a:lnSpc>
              <a:buNone/>
            </a:pPr>
            <a:r>
              <a:rPr lang="en-US" sz="1100" dirty="0">
                <a:solidFill>
                  <a:srgbClr val="000000"/>
                </a:solidFill>
                <a:latin typeface="Aptos" panose="020B0004020202020204" pitchFamily="34" charset="0"/>
              </a:rPr>
              <a:t>Josefina Ruiz Mil</a:t>
            </a:r>
          </a:p>
          <a:p>
            <a:pPr marL="114300" indent="0" fontAlgn="base">
              <a:lnSpc>
                <a:spcPct val="120000"/>
              </a:lnSpc>
              <a:buNone/>
            </a:pPr>
            <a:r>
              <a:rPr lang="en-US" sz="1100" dirty="0">
                <a:solidFill>
                  <a:srgbClr val="000000"/>
                </a:solidFill>
                <a:latin typeface="Aptos" panose="020B0004020202020204" pitchFamily="34" charset="0"/>
              </a:rPr>
              <a:t>Erika Sierra</a:t>
            </a:r>
          </a:p>
          <a:p>
            <a:pPr marL="114300" indent="0" fontAlgn="base">
              <a:lnSpc>
                <a:spcPct val="120000"/>
              </a:lnSpc>
              <a:buNone/>
            </a:pPr>
            <a:r>
              <a:rPr lang="en-US" sz="1100" dirty="0">
                <a:solidFill>
                  <a:srgbClr val="000000"/>
                </a:solidFill>
                <a:latin typeface="Aptos" panose="020B0004020202020204" pitchFamily="34" charset="0"/>
              </a:rPr>
              <a:t>Julia Sosa</a:t>
            </a:r>
          </a:p>
          <a:p>
            <a:pPr marL="114300" indent="0" fontAlgn="base">
              <a:lnSpc>
                <a:spcPct val="120000"/>
              </a:lnSpc>
              <a:buNone/>
            </a:pPr>
            <a:r>
              <a:rPr lang="en-US" sz="1100" dirty="0">
                <a:solidFill>
                  <a:srgbClr val="000000"/>
                </a:solidFill>
                <a:latin typeface="Aptos" panose="020B0004020202020204" pitchFamily="34" charset="0"/>
              </a:rPr>
              <a:t>Fabiola Torres</a:t>
            </a:r>
          </a:p>
          <a:p>
            <a:pPr marL="114300" indent="0" fontAlgn="base">
              <a:lnSpc>
                <a:spcPct val="120000"/>
              </a:lnSpc>
              <a:buNone/>
            </a:pPr>
            <a:endParaRPr lang="en-US" sz="1100" b="0" i="0" u="sng" strike="noStrike" dirty="0">
              <a:solidFill>
                <a:srgbClr val="000000"/>
              </a:solidFill>
              <a:effectLst/>
              <a:latin typeface="Aptos" panose="020B0004020202020204" pitchFamily="34" charset="0"/>
            </a:endParaRPr>
          </a:p>
          <a:p>
            <a:pPr marL="114300" indent="0" fontAlgn="base">
              <a:lnSpc>
                <a:spcPct val="120000"/>
              </a:lnSpc>
              <a:buNone/>
            </a:pPr>
            <a:r>
              <a:rPr lang="en-US" sz="1100" b="0" i="0" u="sng" strike="noStrike" dirty="0">
                <a:solidFill>
                  <a:srgbClr val="000000"/>
                </a:solidFill>
                <a:effectLst/>
                <a:latin typeface="Aptos" panose="020B0004020202020204" pitchFamily="34" charset="0"/>
              </a:rPr>
              <a:t>CBO Leads</a:t>
            </a:r>
          </a:p>
          <a:p>
            <a:pPr marL="114300" indent="0" fontAlgn="base">
              <a:lnSpc>
                <a:spcPct val="120000"/>
              </a:lnSpc>
              <a:buNone/>
            </a:pPr>
            <a:r>
              <a:rPr lang="en-US" sz="1100" dirty="0">
                <a:solidFill>
                  <a:srgbClr val="000000"/>
                </a:solidFill>
                <a:latin typeface="Aptos" panose="020B0004020202020204" pitchFamily="34" charset="0"/>
              </a:rPr>
              <a:t>Jaime Aragon</a:t>
            </a:r>
          </a:p>
          <a:p>
            <a:pPr marL="114300" indent="0" fontAlgn="base">
              <a:lnSpc>
                <a:spcPct val="120000"/>
              </a:lnSpc>
              <a:buNone/>
            </a:pPr>
            <a:r>
              <a:rPr lang="en-US" sz="1100" dirty="0" err="1">
                <a:solidFill>
                  <a:srgbClr val="000000"/>
                </a:solidFill>
                <a:latin typeface="Aptos" panose="020B0004020202020204" pitchFamily="34" charset="0"/>
              </a:rPr>
              <a:t>Cindia</a:t>
            </a:r>
            <a:r>
              <a:rPr lang="en-US" sz="1100" dirty="0">
                <a:solidFill>
                  <a:srgbClr val="000000"/>
                </a:solidFill>
                <a:latin typeface="Aptos" panose="020B0004020202020204" pitchFamily="34" charset="0"/>
              </a:rPr>
              <a:t> Diaz</a:t>
            </a:r>
          </a:p>
          <a:p>
            <a:pPr marL="114300" indent="0" fontAlgn="base">
              <a:lnSpc>
                <a:spcPct val="120000"/>
              </a:lnSpc>
              <a:buNone/>
            </a:pPr>
            <a:r>
              <a:rPr lang="en-US" sz="1100" dirty="0">
                <a:solidFill>
                  <a:srgbClr val="000000"/>
                </a:solidFill>
                <a:latin typeface="Aptos" panose="020B0004020202020204" pitchFamily="34" charset="0"/>
              </a:rPr>
              <a:t>Maria Rocha</a:t>
            </a:r>
          </a:p>
          <a:p>
            <a:pPr marL="114300" indent="0" fontAlgn="base">
              <a:lnSpc>
                <a:spcPct val="120000"/>
              </a:lnSpc>
              <a:buNone/>
            </a:pPr>
            <a:r>
              <a:rPr lang="en-US" sz="1100" dirty="0" err="1">
                <a:solidFill>
                  <a:srgbClr val="000000"/>
                </a:solidFill>
                <a:latin typeface="Aptos" panose="020B0004020202020204" pitchFamily="34" charset="0"/>
              </a:rPr>
              <a:t>Dairo</a:t>
            </a:r>
            <a:r>
              <a:rPr lang="en-US" sz="1100" dirty="0">
                <a:solidFill>
                  <a:srgbClr val="000000"/>
                </a:solidFill>
                <a:latin typeface="Aptos" panose="020B0004020202020204" pitchFamily="34" charset="0"/>
              </a:rPr>
              <a:t> Romero</a:t>
            </a:r>
          </a:p>
          <a:p>
            <a:pPr marL="114300" indent="0" fontAlgn="base">
              <a:lnSpc>
                <a:spcPct val="120000"/>
              </a:lnSpc>
              <a:buNone/>
            </a:pPr>
            <a:r>
              <a:rPr lang="en-US" sz="1100" b="0" i="0" u="sng" strike="noStrike" dirty="0">
                <a:solidFill>
                  <a:srgbClr val="000000"/>
                </a:solidFill>
                <a:effectLst/>
                <a:latin typeface="Aptos" panose="020B0004020202020204" pitchFamily="34" charset="0"/>
              </a:rPr>
              <a:t>NHRC Leads </a:t>
            </a:r>
          </a:p>
          <a:p>
            <a:pPr marL="114300" indent="0" fontAlgn="base">
              <a:lnSpc>
                <a:spcPct val="120000"/>
              </a:lnSpc>
              <a:buNone/>
            </a:pPr>
            <a:r>
              <a:rPr lang="en-US" sz="1100" dirty="0">
                <a:solidFill>
                  <a:srgbClr val="000000"/>
                </a:solidFill>
                <a:latin typeface="Aptos" panose="020B0004020202020204" pitchFamily="34" charset="0"/>
              </a:rPr>
              <a:t>Andrea Figueroa</a:t>
            </a:r>
          </a:p>
          <a:p>
            <a:pPr marL="114300" indent="0" fontAlgn="base">
              <a:lnSpc>
                <a:spcPct val="120000"/>
              </a:lnSpc>
              <a:buNone/>
            </a:pPr>
            <a:r>
              <a:rPr lang="en-US" sz="1100" b="0" i="0" u="none" strike="noStrike" dirty="0">
                <a:solidFill>
                  <a:srgbClr val="000000"/>
                </a:solidFill>
                <a:effectLst/>
                <a:latin typeface="Aptos" panose="020B0004020202020204" pitchFamily="34" charset="0"/>
              </a:rPr>
              <a:t>Tanagra </a:t>
            </a:r>
            <a:r>
              <a:rPr lang="en-US" sz="1100" b="0" i="0" u="none" strike="noStrike" dirty="0" err="1">
                <a:solidFill>
                  <a:srgbClr val="000000"/>
                </a:solidFill>
                <a:effectLst/>
                <a:latin typeface="Aptos" panose="020B0004020202020204" pitchFamily="34" charset="0"/>
              </a:rPr>
              <a:t>Melgarejo</a:t>
            </a:r>
            <a:endParaRPr lang="en-US" sz="1100" b="0" i="0" u="none" strike="noStrike" dirty="0">
              <a:solidFill>
                <a:srgbClr val="000000"/>
              </a:solidFill>
              <a:effectLst/>
              <a:latin typeface="Aptos" panose="020B0004020202020204" pitchFamily="34" charset="0"/>
            </a:endParaRPr>
          </a:p>
          <a:p>
            <a:pPr marL="114300" indent="0" fontAlgn="base">
              <a:lnSpc>
                <a:spcPct val="120000"/>
              </a:lnSpc>
              <a:buNone/>
            </a:pPr>
            <a:endParaRPr lang="en-US" sz="1100" dirty="0">
              <a:solidFill>
                <a:srgbClr val="000000"/>
              </a:solidFill>
              <a:latin typeface="Aptos" panose="020B0004020202020204" pitchFamily="34" charset="0"/>
            </a:endParaRPr>
          </a:p>
          <a:p>
            <a:pPr marL="114300" indent="0" fontAlgn="base">
              <a:lnSpc>
                <a:spcPct val="120000"/>
              </a:lnSpc>
              <a:buNone/>
            </a:pPr>
            <a:r>
              <a:rPr lang="en-US" sz="1100" b="0" i="0" u="sng" strike="noStrike" dirty="0">
                <a:solidFill>
                  <a:srgbClr val="000000"/>
                </a:solidFill>
                <a:effectLst/>
                <a:latin typeface="Aptos" panose="020B0004020202020204" pitchFamily="34" charset="0"/>
              </a:rPr>
              <a:t>UCSF LCOE </a:t>
            </a:r>
            <a:endParaRPr lang="en-US" sz="1100" u="sng" dirty="0">
              <a:solidFill>
                <a:srgbClr val="000000"/>
              </a:solidFill>
              <a:latin typeface="Aptos" panose="020B0004020202020204" pitchFamily="34" charset="0"/>
            </a:endParaRPr>
          </a:p>
          <a:p>
            <a:pPr marL="114300" indent="0" fontAlgn="base">
              <a:lnSpc>
                <a:spcPct val="120000"/>
              </a:lnSpc>
              <a:buNone/>
            </a:pPr>
            <a:r>
              <a:rPr lang="en-US" sz="1100" b="0" i="0" u="none" strike="noStrike" dirty="0">
                <a:solidFill>
                  <a:srgbClr val="000000"/>
                </a:solidFill>
                <a:effectLst/>
                <a:latin typeface="Aptos" panose="020B0004020202020204" pitchFamily="34" charset="0"/>
              </a:rPr>
              <a:t>Lupita </a:t>
            </a:r>
            <a:r>
              <a:rPr lang="en-US" sz="1100" b="0" i="0" u="none" strike="noStrike" dirty="0" err="1">
                <a:solidFill>
                  <a:srgbClr val="000000"/>
                </a:solidFill>
                <a:effectLst/>
                <a:latin typeface="Aptos" panose="020B0004020202020204" pitchFamily="34" charset="0"/>
              </a:rPr>
              <a:t>Ambriz</a:t>
            </a:r>
            <a:endParaRPr lang="en-US" sz="1100" b="0" i="0" u="none" strike="noStrike" dirty="0">
              <a:solidFill>
                <a:srgbClr val="000000"/>
              </a:solidFill>
              <a:effectLst/>
              <a:latin typeface="Aptos" panose="020B0004020202020204" pitchFamily="34" charset="0"/>
            </a:endParaRPr>
          </a:p>
          <a:p>
            <a:pPr marL="114300" indent="0" fontAlgn="base">
              <a:lnSpc>
                <a:spcPct val="120000"/>
              </a:lnSpc>
              <a:buNone/>
            </a:pPr>
            <a:r>
              <a:rPr lang="en-US" sz="1100" b="0" i="0" u="none" strike="noStrike" dirty="0">
                <a:solidFill>
                  <a:srgbClr val="000000"/>
                </a:solidFill>
                <a:effectLst/>
                <a:latin typeface="Aptos" panose="020B0004020202020204" pitchFamily="34" charset="0"/>
              </a:rPr>
              <a:t>Triveni </a:t>
            </a:r>
            <a:r>
              <a:rPr lang="en-US" sz="1100" b="0" i="0" u="none" strike="noStrike" dirty="0" err="1">
                <a:solidFill>
                  <a:srgbClr val="000000"/>
                </a:solidFill>
                <a:effectLst/>
                <a:latin typeface="Aptos" panose="020B0004020202020204" pitchFamily="34" charset="0"/>
              </a:rPr>
              <a:t>DeFries</a:t>
            </a:r>
            <a:endParaRPr lang="en-US" sz="1100" b="0" i="0" u="none" strike="noStrike" dirty="0">
              <a:solidFill>
                <a:srgbClr val="000000"/>
              </a:solidFill>
              <a:effectLst/>
              <a:latin typeface="Aptos" panose="020B0004020202020204" pitchFamily="34" charset="0"/>
            </a:endParaRPr>
          </a:p>
          <a:p>
            <a:pPr marL="114300" indent="0" fontAlgn="base">
              <a:lnSpc>
                <a:spcPct val="120000"/>
              </a:lnSpc>
              <a:buNone/>
            </a:pPr>
            <a:r>
              <a:rPr lang="en-US" sz="1100" b="0" i="0" u="none" strike="noStrike" dirty="0">
                <a:solidFill>
                  <a:srgbClr val="000000"/>
                </a:solidFill>
                <a:effectLst/>
                <a:latin typeface="Aptos" panose="020B0004020202020204" pitchFamily="34" charset="0"/>
              </a:rPr>
              <a:t>Marlene Martin</a:t>
            </a:r>
          </a:p>
          <a:p>
            <a:pPr marL="114300" indent="0" fontAlgn="base">
              <a:lnSpc>
                <a:spcPct val="120000"/>
              </a:lnSpc>
              <a:buNone/>
            </a:pPr>
            <a:r>
              <a:rPr lang="en-US" sz="1100" dirty="0">
                <a:solidFill>
                  <a:srgbClr val="000000"/>
                </a:solidFill>
                <a:latin typeface="Aptos" panose="020B0004020202020204" pitchFamily="34" charset="0"/>
              </a:rPr>
              <a:t>Madison Rodriguez</a:t>
            </a:r>
          </a:p>
          <a:p>
            <a:pPr marL="114300" indent="0" fontAlgn="base">
              <a:lnSpc>
                <a:spcPct val="120000"/>
              </a:lnSpc>
              <a:buNone/>
            </a:pPr>
            <a:r>
              <a:rPr lang="en-US" sz="1100" dirty="0">
                <a:solidFill>
                  <a:srgbClr val="000000"/>
                </a:solidFill>
                <a:latin typeface="Aptos" panose="020B0004020202020204" pitchFamily="34" charset="0"/>
              </a:rPr>
              <a:t>Maria </a:t>
            </a:r>
            <a:r>
              <a:rPr lang="en-US" sz="1100" dirty="0" err="1">
                <a:solidFill>
                  <a:srgbClr val="000000"/>
                </a:solidFill>
                <a:latin typeface="Aptos" panose="020B0004020202020204" pitchFamily="34" charset="0"/>
              </a:rPr>
              <a:t>Solorzano</a:t>
            </a:r>
            <a:endParaRPr lang="en-US" sz="1100" dirty="0">
              <a:solidFill>
                <a:srgbClr val="000000"/>
              </a:solidFill>
              <a:latin typeface="Aptos" panose="020B0004020202020204" pitchFamily="34" charset="0"/>
            </a:endParaRPr>
          </a:p>
          <a:p>
            <a:pPr marL="114300" indent="0" fontAlgn="base">
              <a:lnSpc>
                <a:spcPct val="120000"/>
              </a:lnSpc>
              <a:buNone/>
            </a:pPr>
            <a:r>
              <a:rPr lang="en-US" sz="1100" dirty="0">
                <a:solidFill>
                  <a:srgbClr val="000000"/>
                </a:solidFill>
                <a:latin typeface="Aptos" panose="020B0004020202020204" pitchFamily="34" charset="0"/>
              </a:rPr>
              <a:t>Alicia Fernandez</a:t>
            </a:r>
          </a:p>
          <a:p>
            <a:pPr marL="114300" indent="0" fontAlgn="base">
              <a:lnSpc>
                <a:spcPct val="120000"/>
              </a:lnSpc>
              <a:buNone/>
            </a:pPr>
            <a:r>
              <a:rPr lang="en-US" sz="1100" dirty="0">
                <a:solidFill>
                  <a:srgbClr val="000000"/>
                </a:solidFill>
                <a:latin typeface="Aptos" panose="020B0004020202020204" pitchFamily="34" charset="0"/>
              </a:rPr>
              <a:t>Stephanie Rivera</a:t>
            </a:r>
          </a:p>
          <a:p>
            <a:pPr marL="114300" indent="0" fontAlgn="base">
              <a:lnSpc>
                <a:spcPct val="120000"/>
              </a:lnSpc>
              <a:buNone/>
            </a:pPr>
            <a:r>
              <a:rPr lang="en-US" sz="1100" dirty="0">
                <a:solidFill>
                  <a:srgbClr val="000000"/>
                </a:solidFill>
                <a:latin typeface="Aptos" panose="020B0004020202020204" pitchFamily="34" charset="0"/>
              </a:rPr>
              <a:t>Connie Calderon Jenson</a:t>
            </a:r>
          </a:p>
          <a:p>
            <a:pPr marL="114300" indent="0" fontAlgn="base">
              <a:lnSpc>
                <a:spcPct val="120000"/>
              </a:lnSpc>
              <a:buNone/>
            </a:pPr>
            <a:r>
              <a:rPr lang="en-US" sz="1100" dirty="0">
                <a:solidFill>
                  <a:srgbClr val="000000"/>
                </a:solidFill>
                <a:latin typeface="Aptos" panose="020B0004020202020204" pitchFamily="34" charset="0"/>
              </a:rPr>
              <a:t>Francine Rios-</a:t>
            </a:r>
            <a:r>
              <a:rPr lang="en-US" sz="1100" dirty="0" err="1">
                <a:solidFill>
                  <a:srgbClr val="000000"/>
                </a:solidFill>
                <a:latin typeface="Aptos" panose="020B0004020202020204" pitchFamily="34" charset="0"/>
              </a:rPr>
              <a:t>Fetchko</a:t>
            </a:r>
            <a:endParaRPr lang="en-US" sz="1100" dirty="0">
              <a:solidFill>
                <a:srgbClr val="000000"/>
              </a:solidFill>
              <a:latin typeface="Aptos" panose="020B0004020202020204" pitchFamily="34" charset="0"/>
            </a:endParaRPr>
          </a:p>
          <a:p>
            <a:pPr marL="114300" indent="0" fontAlgn="base">
              <a:lnSpc>
                <a:spcPct val="120000"/>
              </a:lnSpc>
              <a:buNone/>
            </a:pPr>
            <a:endParaRPr lang="en-US" sz="1100" dirty="0">
              <a:solidFill>
                <a:srgbClr val="000000"/>
              </a:solidFill>
              <a:latin typeface="Aptos" panose="020B0004020202020204" pitchFamily="34" charset="0"/>
            </a:endParaRPr>
          </a:p>
          <a:p>
            <a:pPr marL="114300" indent="0" fontAlgn="base">
              <a:lnSpc>
                <a:spcPct val="120000"/>
              </a:lnSpc>
              <a:buNone/>
            </a:pPr>
            <a:r>
              <a:rPr lang="en-US" sz="1100" u="sng" dirty="0">
                <a:solidFill>
                  <a:srgbClr val="000000"/>
                </a:solidFill>
                <a:latin typeface="Aptos" panose="020B0004020202020204" pitchFamily="34" charset="0"/>
              </a:rPr>
              <a:t>CHCF</a:t>
            </a:r>
          </a:p>
          <a:p>
            <a:pPr marL="114300" indent="0" fontAlgn="base">
              <a:lnSpc>
                <a:spcPct val="120000"/>
              </a:lnSpc>
              <a:buNone/>
            </a:pPr>
            <a:r>
              <a:rPr lang="en-US" sz="1100" dirty="0">
                <a:solidFill>
                  <a:srgbClr val="000000"/>
                </a:solidFill>
                <a:latin typeface="Aptos" panose="020B0004020202020204" pitchFamily="34" charset="0"/>
              </a:rPr>
              <a:t>Mariana Torres</a:t>
            </a:r>
          </a:p>
          <a:p>
            <a:pPr marL="114300" indent="0" fontAlgn="base">
              <a:lnSpc>
                <a:spcPct val="120000"/>
              </a:lnSpc>
              <a:buNone/>
            </a:pPr>
            <a:r>
              <a:rPr lang="en-US" sz="1100" dirty="0">
                <a:solidFill>
                  <a:srgbClr val="000000"/>
                </a:solidFill>
                <a:latin typeface="Aptos" panose="020B0004020202020204" pitchFamily="34" charset="0"/>
              </a:rPr>
              <a:t>Carlina Hansen</a:t>
            </a:r>
          </a:p>
          <a:p>
            <a:pPr marL="114300" indent="0" fontAlgn="base">
              <a:lnSpc>
                <a:spcPct val="120000"/>
              </a:lnSpc>
              <a:buNone/>
            </a:pPr>
            <a:r>
              <a:rPr lang="en-US" sz="1100" dirty="0">
                <a:solidFill>
                  <a:srgbClr val="000000"/>
                </a:solidFill>
                <a:latin typeface="Aptos" panose="020B0004020202020204" pitchFamily="34" charset="0"/>
              </a:rPr>
              <a:t>Diana Camacho</a:t>
            </a:r>
          </a:p>
          <a:p>
            <a:pPr marL="114300" indent="0" fontAlgn="base">
              <a:lnSpc>
                <a:spcPct val="120000"/>
              </a:lnSpc>
              <a:buNone/>
            </a:pPr>
            <a:r>
              <a:rPr lang="en-US" sz="1100" dirty="0">
                <a:solidFill>
                  <a:srgbClr val="000000"/>
                </a:solidFill>
                <a:latin typeface="Aptos" panose="020B0004020202020204" pitchFamily="34" charset="0"/>
              </a:rPr>
              <a:t>Michelle </a:t>
            </a:r>
            <a:r>
              <a:rPr lang="en-US" sz="1100" dirty="0" err="1">
                <a:solidFill>
                  <a:srgbClr val="000000"/>
                </a:solidFill>
                <a:latin typeface="Aptos" panose="020B0004020202020204" pitchFamily="34" charset="0"/>
              </a:rPr>
              <a:t>Schneidermann</a:t>
            </a:r>
            <a:endParaRPr lang="en-US" sz="1100" dirty="0">
              <a:solidFill>
                <a:srgbClr val="000000"/>
              </a:solidFill>
              <a:latin typeface="Aptos" panose="020B0004020202020204" pitchFamily="34" charset="0"/>
            </a:endParaRPr>
          </a:p>
          <a:p>
            <a:pPr marL="114300" indent="0" fontAlgn="base">
              <a:lnSpc>
                <a:spcPct val="120000"/>
              </a:lnSpc>
              <a:buNone/>
            </a:pPr>
            <a:endParaRPr lang="en-US" sz="1100" dirty="0">
              <a:solidFill>
                <a:srgbClr val="000000"/>
              </a:solidFill>
              <a:latin typeface="Aptos" panose="020B0004020202020204" pitchFamily="34" charset="0"/>
            </a:endParaRPr>
          </a:p>
          <a:p>
            <a:pPr marL="114300" indent="0" fontAlgn="base">
              <a:lnSpc>
                <a:spcPct val="120000"/>
              </a:lnSpc>
              <a:buNone/>
            </a:pPr>
            <a:r>
              <a:rPr lang="en-US" sz="1100" dirty="0">
                <a:solidFill>
                  <a:srgbClr val="000000"/>
                </a:solidFill>
                <a:latin typeface="Aptos" panose="020B0004020202020204" pitchFamily="34" charset="0"/>
              </a:rPr>
              <a:t>And many others who contributed!</a:t>
            </a:r>
          </a:p>
        </p:txBody>
      </p:sp>
      <p:sp>
        <p:nvSpPr>
          <p:cNvPr id="5" name="TextBox 4">
            <a:extLst>
              <a:ext uri="{FF2B5EF4-FFF2-40B4-BE49-F238E27FC236}">
                <a16:creationId xmlns:a16="http://schemas.microsoft.com/office/drawing/2014/main" id="{C0D7F7F1-E77C-2897-D01A-820C42A68761}"/>
              </a:ext>
            </a:extLst>
          </p:cNvPr>
          <p:cNvSpPr txBox="1"/>
          <p:nvPr/>
        </p:nvSpPr>
        <p:spPr>
          <a:xfrm>
            <a:off x="606668" y="4041321"/>
            <a:ext cx="4572000" cy="830997"/>
          </a:xfrm>
          <a:prstGeom prst="rect">
            <a:avLst/>
          </a:prstGeom>
          <a:noFill/>
        </p:spPr>
        <p:txBody>
          <a:bodyPr wrap="square">
            <a:spAutoFit/>
          </a:bodyPr>
          <a:lstStyle/>
          <a:p>
            <a:pPr algn="ctr"/>
            <a:r>
              <a:rPr lang="en" sz="1600" dirty="0">
                <a:solidFill>
                  <a:schemeClr val="tx1"/>
                </a:solidFill>
                <a:latin typeface="Arial" panose="020B0604020202020204" pitchFamily="34" charset="0"/>
                <a:cs typeface="Arial" panose="020B0604020202020204" pitchFamily="34" charset="0"/>
              </a:rPr>
              <a:t>Contact </a:t>
            </a:r>
            <a:r>
              <a:rPr lang="en" sz="1600" dirty="0" err="1">
                <a:solidFill>
                  <a:schemeClr val="tx1"/>
                </a:solidFill>
                <a:latin typeface="Arial" panose="020B0604020202020204" pitchFamily="34" charset="0"/>
                <a:cs typeface="Arial" panose="020B0604020202020204" pitchFamily="34" charset="0"/>
                <a:hlinkClick r:id="rId4"/>
              </a:rPr>
              <a:t>Marlene.Martin@ucsf.edu</a:t>
            </a:r>
            <a:r>
              <a:rPr lang="en" sz="1600" dirty="0">
                <a:solidFill>
                  <a:schemeClr val="tx1"/>
                </a:solidFill>
                <a:latin typeface="Arial" panose="020B0604020202020204" pitchFamily="34" charset="0"/>
                <a:cs typeface="Arial" panose="020B0604020202020204" pitchFamily="34" charset="0"/>
              </a:rPr>
              <a:t> and </a:t>
            </a:r>
            <a:r>
              <a:rPr lang="en-US" sz="1600" dirty="0">
                <a:solidFill>
                  <a:schemeClr val="tx1"/>
                </a:solidFill>
                <a:latin typeface="Arial" panose="020B0604020202020204" pitchFamily="34" charset="0"/>
                <a:cs typeface="Arial" panose="020B0604020202020204" pitchFamily="34" charset="0"/>
                <a:hlinkClick r:id="rId5"/>
              </a:rPr>
              <a:t>T</a:t>
            </a:r>
            <a:r>
              <a:rPr lang="en" sz="1600" dirty="0">
                <a:solidFill>
                  <a:schemeClr val="tx1"/>
                </a:solidFill>
                <a:latin typeface="Arial" panose="020B0604020202020204" pitchFamily="34" charset="0"/>
                <a:cs typeface="Arial" panose="020B0604020202020204" pitchFamily="34" charset="0"/>
                <a:hlinkClick r:id="rId5"/>
              </a:rPr>
              <a:t>riveni.DeFries@ucsf.edu</a:t>
            </a:r>
            <a:endParaRPr lang="en" sz="1600" dirty="0">
              <a:solidFill>
                <a:schemeClr val="tx1"/>
              </a:solidFill>
              <a:latin typeface="Arial" panose="020B0604020202020204" pitchFamily="34" charset="0"/>
              <a:cs typeface="Arial" panose="020B0604020202020204" pitchFamily="34" charset="0"/>
            </a:endParaRPr>
          </a:p>
          <a:p>
            <a:pPr algn="ctr"/>
            <a:r>
              <a:rPr lang="en" sz="1600" dirty="0">
                <a:solidFill>
                  <a:schemeClr val="tx1"/>
                </a:solidFill>
                <a:latin typeface="Arial" panose="020B0604020202020204" pitchFamily="34" charset="0"/>
                <a:cs typeface="Arial" panose="020B0604020202020204" pitchFamily="34" charset="0"/>
              </a:rPr>
              <a:t> </a:t>
            </a:r>
            <a:endParaRPr lang="en-US" sz="16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437B-52FE-2D85-18A2-F97614FA06A7}"/>
              </a:ext>
            </a:extLst>
          </p:cNvPr>
          <p:cNvSpPr>
            <a:spLocks noGrp="1"/>
          </p:cNvSpPr>
          <p:nvPr>
            <p:ph type="title"/>
          </p:nvPr>
        </p:nvSpPr>
        <p:spPr>
          <a:xfrm>
            <a:off x="311700" y="445025"/>
            <a:ext cx="8520600" cy="572700"/>
          </a:xfrm>
        </p:spPr>
        <p:txBody>
          <a:bodyPr wrap="square" anchor="t">
            <a:normAutofit/>
          </a:bodyPr>
          <a:lstStyle/>
          <a:p>
            <a:pPr>
              <a:lnSpc>
                <a:spcPct val="90000"/>
              </a:lnSpc>
            </a:pPr>
            <a:r>
              <a:rPr lang="en-US" sz="2800"/>
              <a:t>Limitations</a:t>
            </a:r>
          </a:p>
        </p:txBody>
      </p:sp>
      <p:graphicFrame>
        <p:nvGraphicFramePr>
          <p:cNvPr id="5" name="Text Placeholder 2">
            <a:extLst>
              <a:ext uri="{FF2B5EF4-FFF2-40B4-BE49-F238E27FC236}">
                <a16:creationId xmlns:a16="http://schemas.microsoft.com/office/drawing/2014/main" id="{7E5B4F01-0026-60B7-AA1C-D970B64F710A}"/>
              </a:ext>
            </a:extLst>
          </p:cNvPr>
          <p:cNvGraphicFramePr/>
          <p:nvPr>
            <p:extLst>
              <p:ext uri="{D42A27DB-BD31-4B8C-83A1-F6EECF244321}">
                <p14:modId xmlns:p14="http://schemas.microsoft.com/office/powerpoint/2010/main" val="3229702205"/>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53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4873E-1475-4414-4CBF-E8A2D6C83C09}"/>
              </a:ext>
            </a:extLst>
          </p:cNvPr>
          <p:cNvSpPr>
            <a:spLocks noGrp="1"/>
          </p:cNvSpPr>
          <p:nvPr>
            <p:ph type="title"/>
          </p:nvPr>
        </p:nvSpPr>
        <p:spPr/>
        <p:txBody>
          <a:bodyPr>
            <a:normAutofit fontScale="90000"/>
          </a:bodyPr>
          <a:lstStyle/>
          <a:p>
            <a:r>
              <a:rPr lang="en-US" dirty="0"/>
              <a:t>Focus Group Themes</a:t>
            </a:r>
          </a:p>
        </p:txBody>
      </p:sp>
      <p:sp>
        <p:nvSpPr>
          <p:cNvPr id="3" name="Text Placeholder 2">
            <a:extLst>
              <a:ext uri="{FF2B5EF4-FFF2-40B4-BE49-F238E27FC236}">
                <a16:creationId xmlns:a16="http://schemas.microsoft.com/office/drawing/2014/main" id="{89EB3D99-A794-3ECF-F5ED-2D6D8584DC27}"/>
              </a:ext>
            </a:extLst>
          </p:cNvPr>
          <p:cNvSpPr>
            <a:spLocks noGrp="1"/>
          </p:cNvSpPr>
          <p:nvPr>
            <p:ph type="body" idx="1"/>
          </p:nvPr>
        </p:nvSpPr>
        <p:spPr/>
        <p:txBody>
          <a:bodyPr>
            <a:normAutofit fontScale="92500" lnSpcReduction="20000"/>
          </a:bodyPr>
          <a:lstStyle/>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Comfort/confidence addressing unhealthy substance 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Community resources for unhealthy substance 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Stigma &amp; Attitudes towards drugs, alcohol, people who use them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Impact of PEDAL on professional level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Application of PEDAL in work as promotor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Impact of PEDAL on organizational level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Impact of PEDAL on personal level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Impact on community level: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Applicability of PEDAL to Latine community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Assessment of curriculum and its development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Positive feedback on PEDAL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Feedback to improve PEDAL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co-creation process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Relationship between UCSF and community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 for future next steps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Barriers to implementation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Ideas/Next steps from PEDAL (for organizations,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etc</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5210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2ABDEAD-1A14-C737-3651-BA310DA808B4}"/>
            </a:ext>
          </a:extLst>
        </p:cNvPr>
        <p:cNvGrpSpPr/>
        <p:nvPr/>
      </p:nvGrpSpPr>
      <p:grpSpPr>
        <a:xfrm>
          <a:off x="0" y="0"/>
          <a:ext cx="0" cy="0"/>
          <a:chOff x="0" y="0"/>
          <a:chExt cx="0" cy="0"/>
        </a:xfrm>
      </p:grpSpPr>
      <p:sp>
        <p:nvSpPr>
          <p:cNvPr id="80" name="Google Shape;80;p17">
            <a:extLst>
              <a:ext uri="{FF2B5EF4-FFF2-40B4-BE49-F238E27FC236}">
                <a16:creationId xmlns:a16="http://schemas.microsoft.com/office/drawing/2014/main" id="{3D317BB0-562C-5803-7F6B-414A8A3FE8C6}"/>
              </a:ext>
            </a:extLst>
          </p:cNvPr>
          <p:cNvSpPr txBox="1">
            <a:spLocks noGrp="1"/>
          </p:cNvSpPr>
          <p:nvPr>
            <p:ph type="title"/>
          </p:nvPr>
        </p:nvSpPr>
        <p:spPr>
          <a:xfrm>
            <a:off x="311700" y="445025"/>
            <a:ext cx="601467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dirty="0"/>
              <a:t>Background: </a:t>
            </a:r>
            <a:r>
              <a:rPr lang="en" sz="3000" dirty="0" err="1"/>
              <a:t>Promotores</a:t>
            </a:r>
            <a:endParaRPr sz="3000" dirty="0"/>
          </a:p>
        </p:txBody>
      </p:sp>
      <p:sp>
        <p:nvSpPr>
          <p:cNvPr id="81" name="Google Shape;81;p17">
            <a:extLst>
              <a:ext uri="{FF2B5EF4-FFF2-40B4-BE49-F238E27FC236}">
                <a16:creationId xmlns:a16="http://schemas.microsoft.com/office/drawing/2014/main" id="{3F071009-B890-C60F-FEB8-8090F07A3243}"/>
              </a:ext>
            </a:extLst>
          </p:cNvPr>
          <p:cNvSpPr txBox="1">
            <a:spLocks noGrp="1"/>
          </p:cNvSpPr>
          <p:nvPr>
            <p:ph type="body" idx="1"/>
          </p:nvPr>
        </p:nvSpPr>
        <p:spPr>
          <a:xfrm>
            <a:off x="248425" y="1146150"/>
            <a:ext cx="4506455" cy="3578400"/>
          </a:xfrm>
          <a:prstGeom prst="rect">
            <a:avLst/>
          </a:prstGeom>
        </p:spPr>
        <p:txBody>
          <a:bodyPr spcFirstLastPara="1" wrap="square" lIns="91425" tIns="91425" rIns="91425" bIns="91425" anchor="t" anchorCtr="0">
            <a:noAutofit/>
          </a:bodyPr>
          <a:lstStyle/>
          <a:p>
            <a:pPr marL="342900" lvl="0" indent="-227806" algn="l" rtl="0">
              <a:lnSpc>
                <a:spcPct val="105000"/>
              </a:lnSpc>
              <a:spcBef>
                <a:spcPts val="0"/>
              </a:spcBef>
              <a:spcAft>
                <a:spcPts val="0"/>
              </a:spcAft>
              <a:buClr>
                <a:schemeClr val="dk1"/>
              </a:buClr>
              <a:buSzPts val="1788"/>
              <a:buChar char="●"/>
            </a:pPr>
            <a:r>
              <a:rPr lang="en" dirty="0" err="1">
                <a:solidFill>
                  <a:schemeClr val="dk1"/>
                </a:solidFill>
              </a:rPr>
              <a:t>Promotores</a:t>
            </a:r>
            <a:r>
              <a:rPr lang="en" dirty="0">
                <a:solidFill>
                  <a:schemeClr val="dk1"/>
                </a:solidFill>
              </a:rPr>
              <a:t> </a:t>
            </a:r>
            <a:r>
              <a:rPr lang="en-US" dirty="0">
                <a:solidFill>
                  <a:schemeClr val="dk1"/>
                </a:solidFill>
              </a:rPr>
              <a:t>can provide cultural- and language-informed interventions to advance health</a:t>
            </a:r>
          </a:p>
          <a:p>
            <a:pPr marL="342900" lvl="0" indent="-227806" algn="l" rtl="0">
              <a:lnSpc>
                <a:spcPct val="105000"/>
              </a:lnSpc>
              <a:spcBef>
                <a:spcPts val="0"/>
              </a:spcBef>
              <a:spcAft>
                <a:spcPts val="0"/>
              </a:spcAft>
              <a:buClr>
                <a:schemeClr val="dk1"/>
              </a:buClr>
              <a:buSzPts val="1788"/>
              <a:buChar char="●"/>
            </a:pPr>
            <a:r>
              <a:rPr lang="en-US" dirty="0" err="1">
                <a:solidFill>
                  <a:schemeClr val="dk1"/>
                </a:solidFill>
              </a:rPr>
              <a:t>Promotores</a:t>
            </a:r>
            <a:r>
              <a:rPr lang="en-US" dirty="0">
                <a:solidFill>
                  <a:schemeClr val="dk1"/>
                </a:solidFill>
              </a:rPr>
              <a:t> have improved outcomes across multiple chronic and infectious diseases with medical and psychosocial complexities</a:t>
            </a:r>
          </a:p>
          <a:p>
            <a:pPr marL="342900" lvl="0" indent="-227806" algn="l" rtl="0">
              <a:lnSpc>
                <a:spcPct val="105000"/>
              </a:lnSpc>
              <a:spcBef>
                <a:spcPts val="0"/>
              </a:spcBef>
              <a:spcAft>
                <a:spcPts val="0"/>
              </a:spcAft>
              <a:buClr>
                <a:schemeClr val="dk1"/>
              </a:buClr>
              <a:buSzPts val="1788"/>
              <a:buChar char="●"/>
            </a:pPr>
            <a:r>
              <a:rPr lang="en-US" dirty="0">
                <a:solidFill>
                  <a:schemeClr val="dk1"/>
                </a:solidFill>
              </a:rPr>
              <a:t>No Spanish promotor curricula focused on addressing substance use disorders</a:t>
            </a:r>
            <a:endParaRPr dirty="0">
              <a:solidFill>
                <a:schemeClr val="dk1"/>
              </a:solidFill>
            </a:endParaRPr>
          </a:p>
        </p:txBody>
      </p:sp>
      <p:pic>
        <p:nvPicPr>
          <p:cNvPr id="3" name="Picture 2" descr="A group of colorful people holding hands&#10;&#10;Description automatically generated">
            <a:extLst>
              <a:ext uri="{FF2B5EF4-FFF2-40B4-BE49-F238E27FC236}">
                <a16:creationId xmlns:a16="http://schemas.microsoft.com/office/drawing/2014/main" id="{CCD2E75D-7B8C-26EF-8892-763E2E1FC3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28728" y="1312454"/>
            <a:ext cx="3594277" cy="1837706"/>
          </a:xfrm>
          <a:prstGeom prst="rect">
            <a:avLst/>
          </a:prstGeom>
        </p:spPr>
      </p:pic>
      <p:sp>
        <p:nvSpPr>
          <p:cNvPr id="2" name="TextBox 1">
            <a:extLst>
              <a:ext uri="{FF2B5EF4-FFF2-40B4-BE49-F238E27FC236}">
                <a16:creationId xmlns:a16="http://schemas.microsoft.com/office/drawing/2014/main" id="{AECB6F5C-1C9D-2826-B12C-E4BD855B7559}"/>
              </a:ext>
            </a:extLst>
          </p:cNvPr>
          <p:cNvSpPr txBox="1"/>
          <p:nvPr/>
        </p:nvSpPr>
        <p:spPr>
          <a:xfrm>
            <a:off x="152400" y="4460240"/>
            <a:ext cx="8351520" cy="276999"/>
          </a:xfrm>
          <a:prstGeom prst="rect">
            <a:avLst/>
          </a:prstGeom>
          <a:noFill/>
        </p:spPr>
        <p:txBody>
          <a:bodyPr wrap="square" rtlCol="0">
            <a:spAutoFit/>
          </a:bodyPr>
          <a:lstStyle/>
          <a:p>
            <a:r>
              <a:rPr lang="en-US" sz="1200" b="0" i="0" u="none" strike="noStrike" dirty="0">
                <a:solidFill>
                  <a:srgbClr val="000000"/>
                </a:solidFill>
                <a:effectLst/>
                <a:latin typeface="Arial" panose="020B0604020202020204" pitchFamily="34" charset="0"/>
              </a:rPr>
              <a:t>Moore et al 2016, </a:t>
            </a:r>
            <a:r>
              <a:rPr lang="en-US" sz="1200" b="0" i="0" u="none" strike="noStrike" dirty="0" err="1">
                <a:solidFill>
                  <a:srgbClr val="000000"/>
                </a:solidFill>
                <a:effectLst/>
                <a:latin typeface="Arial" panose="020B0604020202020204" pitchFamily="34" charset="0"/>
              </a:rPr>
              <a:t>Cherpitel</a:t>
            </a:r>
            <a:r>
              <a:rPr lang="en-US" sz="1200" b="0" i="0" u="none" strike="noStrike" dirty="0">
                <a:solidFill>
                  <a:srgbClr val="000000"/>
                </a:solidFill>
                <a:effectLst/>
                <a:latin typeface="Arial" panose="020B0604020202020204" pitchFamily="34" charset="0"/>
              </a:rPr>
              <a:t> et al 2016, Ornelas et al 2019, Torres et al 2020, Document et al 2020, Carson et al 2023</a:t>
            </a:r>
            <a:endParaRPr lang="en-US" sz="1200" dirty="0"/>
          </a:p>
        </p:txBody>
      </p:sp>
    </p:spTree>
    <p:extLst>
      <p:ext uri="{BB962C8B-B14F-4D97-AF65-F5344CB8AC3E}">
        <p14:creationId xmlns:p14="http://schemas.microsoft.com/office/powerpoint/2010/main" val="426493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326425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dirty="0"/>
              <a:t>Background</a:t>
            </a:r>
            <a:endParaRPr sz="3000" dirty="0"/>
          </a:p>
        </p:txBody>
      </p:sp>
      <p:sp>
        <p:nvSpPr>
          <p:cNvPr id="81" name="Google Shape;81;p17"/>
          <p:cNvSpPr txBox="1">
            <a:spLocks noGrp="1"/>
          </p:cNvSpPr>
          <p:nvPr>
            <p:ph type="body" idx="1"/>
          </p:nvPr>
        </p:nvSpPr>
        <p:spPr>
          <a:xfrm>
            <a:off x="248425" y="1146150"/>
            <a:ext cx="5024615" cy="3449147"/>
          </a:xfrm>
          <a:prstGeom prst="rect">
            <a:avLst/>
          </a:prstGeom>
        </p:spPr>
        <p:txBody>
          <a:bodyPr spcFirstLastPara="1" wrap="square" lIns="91425" tIns="91425" rIns="91425" bIns="91425" anchor="t" anchorCtr="0">
            <a:noAutofit/>
          </a:bodyPr>
          <a:lstStyle/>
          <a:p>
            <a:pPr marL="342900" lvl="0" indent="-227806" algn="l" rtl="0">
              <a:lnSpc>
                <a:spcPct val="105000"/>
              </a:lnSpc>
              <a:spcBef>
                <a:spcPts val="0"/>
              </a:spcBef>
              <a:spcAft>
                <a:spcPts val="0"/>
              </a:spcAft>
              <a:buClr>
                <a:schemeClr val="dk1"/>
              </a:buClr>
              <a:buSzPts val="1788"/>
              <a:buChar char="●"/>
            </a:pPr>
            <a:r>
              <a:rPr lang="en" dirty="0">
                <a:solidFill>
                  <a:schemeClr val="dk1"/>
                </a:solidFill>
              </a:rPr>
              <a:t>Increasing rates of alcohol-related deaths, overdoses, and worse addiction outcomes among Latine Californians</a:t>
            </a:r>
          </a:p>
          <a:p>
            <a:pPr marL="342900" lvl="0" indent="-227806" algn="l" rtl="0">
              <a:lnSpc>
                <a:spcPct val="105000"/>
              </a:lnSpc>
              <a:spcBef>
                <a:spcPts val="0"/>
              </a:spcBef>
              <a:spcAft>
                <a:spcPts val="0"/>
              </a:spcAft>
              <a:buClr>
                <a:schemeClr val="dk1"/>
              </a:buClr>
              <a:buSzPts val="1788"/>
              <a:buChar char="●"/>
            </a:pPr>
            <a:r>
              <a:rPr lang="en" dirty="0">
                <a:solidFill>
                  <a:schemeClr val="dk1"/>
                </a:solidFill>
              </a:rPr>
              <a:t>Underrepresentation of Latine individuals in healthcare workforce</a:t>
            </a:r>
          </a:p>
          <a:p>
            <a:pPr marL="342900" lvl="0" indent="-227806" algn="l" rtl="0">
              <a:lnSpc>
                <a:spcPct val="105000"/>
              </a:lnSpc>
              <a:spcBef>
                <a:spcPts val="0"/>
              </a:spcBef>
              <a:spcAft>
                <a:spcPts val="0"/>
              </a:spcAft>
              <a:buClr>
                <a:schemeClr val="dk1"/>
              </a:buClr>
              <a:buSzPts val="1788"/>
              <a:buChar char="●"/>
            </a:pPr>
            <a:r>
              <a:rPr lang="en" dirty="0">
                <a:solidFill>
                  <a:schemeClr val="dk1"/>
                </a:solidFill>
              </a:rPr>
              <a:t>Potential for </a:t>
            </a:r>
            <a:r>
              <a:rPr lang="en" dirty="0" err="1">
                <a:solidFill>
                  <a:schemeClr val="dk1"/>
                </a:solidFill>
              </a:rPr>
              <a:t>promotores</a:t>
            </a:r>
            <a:r>
              <a:rPr lang="en" dirty="0">
                <a:solidFill>
                  <a:schemeClr val="dk1"/>
                </a:solidFill>
              </a:rPr>
              <a:t> (</a:t>
            </a:r>
            <a:r>
              <a:rPr lang="en-US" dirty="0">
                <a:solidFill>
                  <a:schemeClr val="dk1"/>
                </a:solidFill>
              </a:rPr>
              <a:t>community health workers) to fill these gaps, but no existing programs or training focused on substance use</a:t>
            </a:r>
          </a:p>
        </p:txBody>
      </p:sp>
      <p:sp>
        <p:nvSpPr>
          <p:cNvPr id="2" name="TextBox 1">
            <a:extLst>
              <a:ext uri="{FF2B5EF4-FFF2-40B4-BE49-F238E27FC236}">
                <a16:creationId xmlns:a16="http://schemas.microsoft.com/office/drawing/2014/main" id="{ED688794-4788-9FC9-CA1A-C567D8A1AD64}"/>
              </a:ext>
            </a:extLst>
          </p:cNvPr>
          <p:cNvSpPr txBox="1"/>
          <p:nvPr/>
        </p:nvSpPr>
        <p:spPr>
          <a:xfrm>
            <a:off x="182141" y="4025291"/>
            <a:ext cx="5157181" cy="553998"/>
          </a:xfrm>
          <a:prstGeom prst="rect">
            <a:avLst/>
          </a:prstGeom>
          <a:noFill/>
        </p:spPr>
        <p:txBody>
          <a:bodyPr wrap="none" rtlCol="0">
            <a:spAutoFit/>
          </a:bodyPr>
          <a:lstStyle/>
          <a:p>
            <a:r>
              <a:rPr lang="en-US" sz="1000" dirty="0"/>
              <a:t>California Department of Public Health, 2024; CDC Wonder; </a:t>
            </a:r>
          </a:p>
          <a:p>
            <a:r>
              <a:rPr lang="es-ES" sz="1000" b="0" i="0" u="none" strike="noStrike" dirty="0">
                <a:solidFill>
                  <a:srgbClr val="000000"/>
                </a:solidFill>
                <a:effectLst/>
                <a:latin typeface="Arial" panose="020B0604020202020204" pitchFamily="34" charset="0"/>
              </a:rPr>
              <a:t>L </a:t>
            </a:r>
            <a:r>
              <a:rPr lang="es-ES" sz="1000" b="0" i="0" u="none" strike="noStrike" dirty="0" err="1">
                <a:solidFill>
                  <a:srgbClr val="000000"/>
                </a:solidFill>
                <a:effectLst/>
                <a:latin typeface="Arial" panose="020B0604020202020204" pitchFamily="34" charset="0"/>
              </a:rPr>
              <a:t>Guzman</a:t>
            </a:r>
            <a:r>
              <a:rPr lang="es-ES" sz="1000" b="0" i="0" u="none" strike="noStrike" dirty="0">
                <a:solidFill>
                  <a:srgbClr val="000000"/>
                </a:solidFill>
                <a:effectLst/>
                <a:latin typeface="Arial" panose="020B0604020202020204" pitchFamily="34" charset="0"/>
              </a:rPr>
              <a:t> &amp; C </a:t>
            </a:r>
            <a:r>
              <a:rPr lang="es-ES" sz="1000" b="0" i="0" u="none" strike="noStrike" dirty="0" err="1">
                <a:solidFill>
                  <a:srgbClr val="000000"/>
                </a:solidFill>
                <a:effectLst/>
                <a:latin typeface="Arial" panose="020B0604020202020204" pitchFamily="34" charset="0"/>
              </a:rPr>
              <a:t>Martinez</a:t>
            </a:r>
            <a:r>
              <a:rPr lang="es-ES" sz="1000" b="0" i="0" u="none" strike="noStrike" dirty="0">
                <a:solidFill>
                  <a:srgbClr val="000000"/>
                </a:solidFill>
                <a:effectLst/>
                <a:latin typeface="Arial" panose="020B0604020202020204" pitchFamily="34" charset="0"/>
              </a:rPr>
              <a:t>, NHRC y SF AIDS </a:t>
            </a:r>
            <a:r>
              <a:rPr lang="es-ES" sz="1000" b="0" i="0" u="none" strike="noStrike" dirty="0" err="1">
                <a:solidFill>
                  <a:srgbClr val="000000"/>
                </a:solidFill>
                <a:effectLst/>
                <a:latin typeface="Arial" panose="020B0604020202020204" pitchFamily="34" charset="0"/>
              </a:rPr>
              <a:t>Foundation</a:t>
            </a:r>
            <a:r>
              <a:rPr lang="es-ES" sz="1000" b="0" i="0" u="none" strike="noStrike" dirty="0">
                <a:solidFill>
                  <a:srgbClr val="000000"/>
                </a:solidFill>
                <a:effectLst/>
                <a:latin typeface="Arial" panose="020B0604020202020204" pitchFamily="34" charset="0"/>
              </a:rPr>
              <a:t>, Unidos/es Contra la Sobredosis</a:t>
            </a:r>
          </a:p>
          <a:p>
            <a:endParaRPr lang="en-US" sz="1000" dirty="0"/>
          </a:p>
        </p:txBody>
      </p:sp>
      <p:sp>
        <p:nvSpPr>
          <p:cNvPr id="4" name="TextBox 3">
            <a:extLst>
              <a:ext uri="{FF2B5EF4-FFF2-40B4-BE49-F238E27FC236}">
                <a16:creationId xmlns:a16="http://schemas.microsoft.com/office/drawing/2014/main" id="{5F31D96C-F108-3038-8D0B-A55462A224B0}"/>
              </a:ext>
            </a:extLst>
          </p:cNvPr>
          <p:cNvSpPr txBox="1"/>
          <p:nvPr/>
        </p:nvSpPr>
        <p:spPr>
          <a:xfrm>
            <a:off x="2286000" y="2431832"/>
            <a:ext cx="4572000" cy="307777"/>
          </a:xfrm>
          <a:prstGeom prst="rect">
            <a:avLst/>
          </a:prstGeom>
          <a:noFill/>
        </p:spPr>
        <p:txBody>
          <a:bodyPr wrap="square">
            <a:spAutoFit/>
          </a:bodyPr>
          <a:lstStyle/>
          <a:p>
            <a:r>
              <a:rPr lang="en-US" b="0" dirty="0">
                <a:effectLst/>
              </a:rPr>
              <a:t> </a:t>
            </a:r>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1E7DAB8B-1128-7C64-3826-601337B1B8DF}"/>
              </a:ext>
            </a:extLst>
          </p:cNvPr>
          <p:cNvPicPr>
            <a:picLocks noChangeAspect="1"/>
          </p:cNvPicPr>
          <p:nvPr/>
        </p:nvPicPr>
        <p:blipFill>
          <a:blip r:embed="rId3"/>
          <a:stretch>
            <a:fillRect/>
          </a:stretch>
        </p:blipFill>
        <p:spPr>
          <a:xfrm>
            <a:off x="5585430" y="776759"/>
            <a:ext cx="3310145" cy="3310145"/>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3B86C447-5457-1E0E-DA5D-4AC71A917D59}"/>
              </a:ext>
            </a:extLst>
          </p:cNvPr>
          <p:cNvSpPr>
            <a:spLocks noGrp="1"/>
          </p:cNvSpPr>
          <p:nvPr/>
        </p:nvSpPr>
        <p:spPr>
          <a:xfrm>
            <a:off x="5585430" y="4232992"/>
            <a:ext cx="3805902" cy="267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 dirty="0">
                <a:latin typeface="Avenir Black" panose="02000503020000020003" pitchFamily="2" charset="0"/>
              </a:rPr>
              <a:t>Art by Whitney Salgado</a:t>
            </a:r>
          </a:p>
        </p:txBody>
      </p:sp>
      <p:sp>
        <p:nvSpPr>
          <p:cNvPr id="7" name="TextBox 6">
            <a:extLst>
              <a:ext uri="{FF2B5EF4-FFF2-40B4-BE49-F238E27FC236}">
                <a16:creationId xmlns:a16="http://schemas.microsoft.com/office/drawing/2014/main" id="{F6D027F9-A569-5D97-63CD-EC08D7F11E44}"/>
              </a:ext>
            </a:extLst>
          </p:cNvPr>
          <p:cNvSpPr txBox="1"/>
          <p:nvPr/>
        </p:nvSpPr>
        <p:spPr>
          <a:xfrm>
            <a:off x="182141" y="4391220"/>
            <a:ext cx="8351520" cy="400110"/>
          </a:xfrm>
          <a:prstGeom prst="rect">
            <a:avLst/>
          </a:prstGeom>
          <a:noFill/>
        </p:spPr>
        <p:txBody>
          <a:bodyPr wrap="square" rtlCol="0">
            <a:spAutoFit/>
          </a:bodyPr>
          <a:lstStyle/>
          <a:p>
            <a:r>
              <a:rPr lang="en-US" sz="1000" b="0" i="0" u="none" strike="noStrike" dirty="0">
                <a:solidFill>
                  <a:srgbClr val="000000"/>
                </a:solidFill>
                <a:effectLst/>
                <a:latin typeface="Arial" panose="020B0604020202020204" pitchFamily="34" charset="0"/>
              </a:rPr>
              <a:t>Moore et al 2016, </a:t>
            </a:r>
            <a:r>
              <a:rPr lang="en-US" sz="1000" b="0" i="0" u="none" strike="noStrike" dirty="0" err="1">
                <a:solidFill>
                  <a:srgbClr val="000000"/>
                </a:solidFill>
                <a:effectLst/>
                <a:latin typeface="Arial" panose="020B0604020202020204" pitchFamily="34" charset="0"/>
              </a:rPr>
              <a:t>Cherpitel</a:t>
            </a:r>
            <a:r>
              <a:rPr lang="en-US" sz="1000" b="0" i="0" u="none" strike="noStrike" dirty="0">
                <a:solidFill>
                  <a:srgbClr val="000000"/>
                </a:solidFill>
                <a:effectLst/>
                <a:latin typeface="Arial" panose="020B0604020202020204" pitchFamily="34" charset="0"/>
              </a:rPr>
              <a:t> et al 2016, Ornelas et al 2019, Torres et al 2020</a:t>
            </a:r>
          </a:p>
          <a:p>
            <a:r>
              <a:rPr lang="en-US" sz="1000" b="0" i="0" u="none" strike="noStrike" dirty="0">
                <a:solidFill>
                  <a:srgbClr val="000000"/>
                </a:solidFill>
                <a:effectLst/>
                <a:latin typeface="Arial" panose="020B0604020202020204" pitchFamily="34" charset="0"/>
              </a:rPr>
              <a:t>Document et al 2020, Carson et al 2023</a:t>
            </a:r>
            <a:endParaRPr lang="en-US"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46566" y="445025"/>
            <a:ext cx="838573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Objectives</a:t>
            </a:r>
            <a:endParaRPr sz="3000" dirty="0"/>
          </a:p>
        </p:txBody>
      </p:sp>
      <p:sp>
        <p:nvSpPr>
          <p:cNvPr id="67" name="Google Shape;67;p15"/>
          <p:cNvSpPr txBox="1">
            <a:spLocks noGrp="1"/>
          </p:cNvSpPr>
          <p:nvPr>
            <p:ph type="body" idx="1"/>
          </p:nvPr>
        </p:nvSpPr>
        <p:spPr>
          <a:xfrm>
            <a:off x="311701" y="1152475"/>
            <a:ext cx="3729620" cy="3416400"/>
          </a:xfrm>
          <a:prstGeom prst="rect">
            <a:avLst/>
          </a:prstGeom>
        </p:spPr>
        <p:txBody>
          <a:bodyPr spcFirstLastPara="1" wrap="square" lIns="91425" tIns="91425" rIns="91425" bIns="91425" anchor="t" anchorCtr="0">
            <a:normAutofit fontScale="92500" lnSpcReduction="20000"/>
          </a:bodyPr>
          <a:lstStyle/>
          <a:p>
            <a:pPr algn="l" rtl="0">
              <a:buFont typeface="Wingdings" pitchFamily="2" charset="2"/>
              <a:buChar char="§"/>
            </a:pPr>
            <a:r>
              <a:rPr lang="en-US" dirty="0">
                <a:solidFill>
                  <a:srgbClr val="000000"/>
                </a:solidFill>
                <a:latin typeface="Arial" panose="020B0604020202020204" pitchFamily="34" charset="0"/>
              </a:rPr>
              <a:t>Partner </a:t>
            </a:r>
            <a:r>
              <a:rPr lang="en-US" sz="1800" b="0" i="0" u="none" strike="noStrike" dirty="0">
                <a:solidFill>
                  <a:srgbClr val="000000"/>
                </a:solidFill>
                <a:effectLst/>
                <a:latin typeface="Arial" panose="020B0604020202020204" pitchFamily="34" charset="0"/>
              </a:rPr>
              <a:t>with multiple Latine-serving community-based organizations (CBO) in San Francisco to co-design and implement PEDAL, a Spanish-language curriculum to train </a:t>
            </a:r>
            <a:r>
              <a:rPr lang="en-US" sz="1800" b="0" i="0" u="none" strike="noStrike" dirty="0" err="1">
                <a:solidFill>
                  <a:srgbClr val="000000"/>
                </a:solidFill>
                <a:effectLst/>
                <a:latin typeface="Arial" panose="020B0604020202020204" pitchFamily="34" charset="0"/>
              </a:rPr>
              <a:t>promotores</a:t>
            </a:r>
            <a:r>
              <a:rPr lang="en-US" sz="1800" b="0" i="0" u="none" strike="noStrike" dirty="0">
                <a:solidFill>
                  <a:srgbClr val="000000"/>
                </a:solidFill>
                <a:effectLst/>
                <a:latin typeface="Arial" panose="020B0604020202020204" pitchFamily="34" charset="0"/>
              </a:rPr>
              <a:t> </a:t>
            </a:r>
            <a:r>
              <a:rPr lang="en-US" dirty="0">
                <a:solidFill>
                  <a:srgbClr val="000000"/>
                </a:solidFill>
                <a:latin typeface="Arial" panose="020B0604020202020204" pitchFamily="34" charset="0"/>
              </a:rPr>
              <a:t>about</a:t>
            </a:r>
            <a:r>
              <a:rPr lang="en-US" sz="1800" b="0" i="0" u="none" strike="noStrike" dirty="0">
                <a:solidFill>
                  <a:srgbClr val="000000"/>
                </a:solidFill>
                <a:effectLst/>
                <a:latin typeface="Arial" panose="020B0604020202020204" pitchFamily="34" charset="0"/>
              </a:rPr>
              <a:t> addiction </a:t>
            </a:r>
          </a:p>
          <a:p>
            <a:pPr algn="l" rtl="0">
              <a:buFont typeface="Wingdings" pitchFamily="2" charset="2"/>
              <a:buChar char="§"/>
            </a:pPr>
            <a:endParaRPr lang="en-US" dirty="0">
              <a:solidFill>
                <a:srgbClr val="000000"/>
              </a:solidFill>
              <a:latin typeface="Arial" panose="020B0604020202020204" pitchFamily="34" charset="0"/>
            </a:endParaRPr>
          </a:p>
          <a:p>
            <a:pPr algn="l" rtl="0">
              <a:buFont typeface="Wingdings" pitchFamily="2" charset="2"/>
              <a:buChar char="§"/>
            </a:pPr>
            <a:r>
              <a:rPr lang="en-US" sz="1800" b="0" i="0" u="none" strike="noStrike" dirty="0">
                <a:solidFill>
                  <a:srgbClr val="000000"/>
                </a:solidFill>
                <a:effectLst/>
                <a:latin typeface="Arial" panose="020B0604020202020204" pitchFamily="34" charset="0"/>
              </a:rPr>
              <a:t>We describe the process and identify early PEDAL outcomes</a:t>
            </a:r>
            <a:endParaRPr lang="en-US" sz="2400" b="0" i="0" u="none" strike="noStrike" dirty="0">
              <a:solidFill>
                <a:srgbClr val="000000"/>
              </a:solidFill>
              <a:effectLst/>
            </a:endParaRPr>
          </a:p>
          <a:p>
            <a:pPr marL="114300" indent="0">
              <a:buNone/>
            </a:pPr>
            <a:br>
              <a:rPr lang="en-US" sz="2400" dirty="0"/>
            </a:br>
            <a:endParaRPr lang="en-US" sz="2400" i="0" u="none" strike="noStrike" dirty="0">
              <a:solidFill>
                <a:srgbClr val="000000"/>
              </a:solidFill>
              <a:effectLst/>
              <a:latin typeface="Aptos" panose="020B0004020202020204" pitchFamily="34" charset="0"/>
            </a:endParaRPr>
          </a:p>
        </p:txBody>
      </p:sp>
      <p:pic>
        <p:nvPicPr>
          <p:cNvPr id="3" name="Picture 2">
            <a:extLst>
              <a:ext uri="{FF2B5EF4-FFF2-40B4-BE49-F238E27FC236}">
                <a16:creationId xmlns:a16="http://schemas.microsoft.com/office/drawing/2014/main" id="{C24F3889-FDCE-0F0D-BF6C-E1CFAE1F7E11}"/>
              </a:ext>
            </a:extLst>
          </p:cNvPr>
          <p:cNvPicPr>
            <a:picLocks noChangeAspect="1"/>
          </p:cNvPicPr>
          <p:nvPr/>
        </p:nvPicPr>
        <p:blipFill>
          <a:blip r:embed="rId3"/>
          <a:stretch>
            <a:fillRect/>
          </a:stretch>
        </p:blipFill>
        <p:spPr>
          <a:xfrm>
            <a:off x="8051641" y="3219293"/>
            <a:ext cx="947323" cy="1270706"/>
          </a:xfrm>
          <a:prstGeom prst="rect">
            <a:avLst/>
          </a:prstGeom>
        </p:spPr>
      </p:pic>
      <p:pic>
        <p:nvPicPr>
          <p:cNvPr id="1026" name="Picture 2">
            <a:extLst>
              <a:ext uri="{FF2B5EF4-FFF2-40B4-BE49-F238E27FC236}">
                <a16:creationId xmlns:a16="http://schemas.microsoft.com/office/drawing/2014/main" id="{FC769582-0287-1371-CAB6-66EC5A444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506" y="1365575"/>
            <a:ext cx="1295525" cy="633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A953612-BA0E-0F51-E487-48C82FEF4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4040" y="2078837"/>
            <a:ext cx="1823056" cy="796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393466-07B8-66A8-0433-D8F823BB0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901" y="530675"/>
            <a:ext cx="823913" cy="1191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52668FD6-B6C9-35BD-812D-668596000C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506" y="113754"/>
            <a:ext cx="1910631" cy="12823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F976039-95F7-4955-AE5A-72399AF4AC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23" t="20235" r="5603" b="20235"/>
          <a:stretch/>
        </p:blipFill>
        <p:spPr bwMode="auto">
          <a:xfrm>
            <a:off x="4572000" y="4005883"/>
            <a:ext cx="3251780" cy="6732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8BEF94-258F-D1D7-9560-F0368CED21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9450" y="3212002"/>
            <a:ext cx="3524451" cy="670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E910DFA3-1311-E604-31AD-EFD666E672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30" t="18500" r="17951" b="19671"/>
          <a:stretch/>
        </p:blipFill>
        <p:spPr bwMode="auto">
          <a:xfrm>
            <a:off x="5733766" y="1998800"/>
            <a:ext cx="1226000" cy="1218294"/>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61;p14">
            <a:extLst>
              <a:ext uri="{FF2B5EF4-FFF2-40B4-BE49-F238E27FC236}">
                <a16:creationId xmlns:a16="http://schemas.microsoft.com/office/drawing/2014/main" id="{CB444C75-A9CC-8529-D4B7-A7566F5C8383}"/>
              </a:ext>
            </a:extLst>
          </p:cNvPr>
          <p:cNvPicPr preferRelativeResize="0"/>
          <p:nvPr/>
        </p:nvPicPr>
        <p:blipFill rotWithShape="1">
          <a:blip r:embed="rId11">
            <a:alphaModFix/>
          </a:blip>
          <a:srcRect l="11922" t="7324" r="11654" b="7706"/>
          <a:stretch/>
        </p:blipFill>
        <p:spPr>
          <a:xfrm>
            <a:off x="4105595" y="1152476"/>
            <a:ext cx="1563897" cy="17121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US" sz="3000" b="0" i="0" u="none" strike="noStrike" dirty="0">
                <a:solidFill>
                  <a:srgbClr val="000000"/>
                </a:solidFill>
                <a:effectLst/>
                <a:latin typeface="Arial" panose="020B0604020202020204" pitchFamily="34" charset="0"/>
                <a:cs typeface="Arial" panose="020B0604020202020204" pitchFamily="34" charset="0"/>
              </a:rPr>
              <a:t>PEDAL </a:t>
            </a:r>
            <a:r>
              <a:rPr lang="en-US" sz="3000" dirty="0">
                <a:solidFill>
                  <a:srgbClr val="000000"/>
                </a:solidFill>
                <a:latin typeface="Arial" panose="020B0604020202020204" pitchFamily="34" charset="0"/>
                <a:cs typeface="Arial" panose="020B0604020202020204" pitchFamily="34" charset="0"/>
              </a:rPr>
              <a:t>A</a:t>
            </a:r>
            <a:r>
              <a:rPr lang="en-US" sz="3000" b="0" i="0" u="none" strike="noStrike" dirty="0">
                <a:solidFill>
                  <a:srgbClr val="000000"/>
                </a:solidFill>
                <a:effectLst/>
                <a:latin typeface="Arial" panose="020B0604020202020204" pitchFamily="34" charset="0"/>
                <a:cs typeface="Arial" panose="020B0604020202020204" pitchFamily="34" charset="0"/>
              </a:rPr>
              <a:t>imed to Empower </a:t>
            </a:r>
            <a:r>
              <a:rPr lang="en-US" sz="3000" dirty="0" err="1">
                <a:solidFill>
                  <a:srgbClr val="000000"/>
                </a:solidFill>
                <a:latin typeface="Arial" panose="020B0604020202020204" pitchFamily="34" charset="0"/>
                <a:cs typeface="Arial" panose="020B0604020202020204" pitchFamily="34" charset="0"/>
              </a:rPr>
              <a:t>P</a:t>
            </a:r>
            <a:r>
              <a:rPr lang="en-US" sz="3000" b="0" i="0" u="none" strike="noStrike" dirty="0" err="1">
                <a:solidFill>
                  <a:srgbClr val="000000"/>
                </a:solidFill>
                <a:effectLst/>
                <a:latin typeface="Arial" panose="020B0604020202020204" pitchFamily="34" charset="0"/>
                <a:cs typeface="Arial" panose="020B0604020202020204" pitchFamily="34" charset="0"/>
              </a:rPr>
              <a:t>romotores</a:t>
            </a:r>
            <a:r>
              <a:rPr lang="en-US" sz="3000" b="0" i="0" u="none" strike="noStrike" dirty="0">
                <a:solidFill>
                  <a:srgbClr val="000000"/>
                </a:solidFill>
                <a:effectLst/>
                <a:latin typeface="Arial" panose="020B0604020202020204" pitchFamily="34" charset="0"/>
                <a:cs typeface="Arial" panose="020B0604020202020204" pitchFamily="34" charset="0"/>
              </a:rPr>
              <a:t> to:</a:t>
            </a:r>
            <a:br>
              <a:rPr lang="en-US" sz="3000" b="0" i="0" u="none" strike="noStrike" dirty="0">
                <a:solidFill>
                  <a:srgbClr val="000000"/>
                </a:solidFill>
                <a:effectLst/>
                <a:latin typeface="Arial" panose="020B0604020202020204" pitchFamily="34" charset="0"/>
                <a:cs typeface="Arial" panose="020B0604020202020204" pitchFamily="34" charset="0"/>
              </a:rPr>
            </a:br>
            <a:endParaRPr sz="3000" dirty="0">
              <a:latin typeface="Arial" panose="020B0604020202020204" pitchFamily="34" charset="0"/>
              <a:cs typeface="Arial" panose="020B0604020202020204" pitchFamily="34" charset="0"/>
            </a:endParaRPr>
          </a:p>
        </p:txBody>
      </p:sp>
      <p:sp>
        <p:nvSpPr>
          <p:cNvPr id="74" name="Google Shape;74;p16"/>
          <p:cNvSpPr txBox="1">
            <a:spLocks noGrp="1"/>
          </p:cNvSpPr>
          <p:nvPr>
            <p:ph type="body" idx="1"/>
          </p:nvPr>
        </p:nvSpPr>
        <p:spPr>
          <a:xfrm>
            <a:off x="311700" y="1152475"/>
            <a:ext cx="4546050" cy="3416400"/>
          </a:xfrm>
          <a:prstGeom prst="rect">
            <a:avLst/>
          </a:prstGeom>
        </p:spPr>
        <p:txBody>
          <a:bodyPr spcFirstLastPara="1" wrap="square" lIns="91425" tIns="91425" rIns="91425" bIns="91425" anchor="t" anchorCtr="0">
            <a:normAutofit/>
          </a:bodyPr>
          <a:lstStyle/>
          <a:p>
            <a:pPr fontAlgn="base"/>
            <a:r>
              <a:rPr lang="en-US" b="0" i="0" u="none" strike="noStrike" dirty="0">
                <a:solidFill>
                  <a:schemeClr val="tx1"/>
                </a:solidFill>
                <a:effectLst/>
                <a:latin typeface="Arial" panose="020B0604020202020204" pitchFamily="34" charset="0"/>
                <a:cs typeface="Arial" panose="020B0604020202020204" pitchFamily="34" charset="0"/>
              </a:rPr>
              <a:t>Discuss substance use in a culturally, linguistically, and trauma-informed manner</a:t>
            </a:r>
          </a:p>
          <a:p>
            <a:pPr fontAlgn="base"/>
            <a:r>
              <a:rPr lang="en-US" b="0" i="0" u="none" strike="noStrike" dirty="0">
                <a:solidFill>
                  <a:schemeClr val="tx1"/>
                </a:solidFill>
                <a:effectLst/>
                <a:latin typeface="Arial" panose="020B0604020202020204" pitchFamily="34" charset="0"/>
                <a:cs typeface="Arial" panose="020B0604020202020204" pitchFamily="34" charset="0"/>
              </a:rPr>
              <a:t>Recognize unhealthy substance use</a:t>
            </a:r>
          </a:p>
          <a:p>
            <a:pPr fontAlgn="base"/>
            <a:r>
              <a:rPr lang="en-US" b="0" i="0" u="none" strike="noStrike" dirty="0">
                <a:solidFill>
                  <a:schemeClr val="tx1"/>
                </a:solidFill>
                <a:effectLst/>
                <a:latin typeface="Arial" panose="020B0604020202020204" pitchFamily="34" charset="0"/>
                <a:cs typeface="Arial" panose="020B0604020202020204" pitchFamily="34" charset="0"/>
              </a:rPr>
              <a:t>Link individuals to San Francisco services, including treatment</a:t>
            </a:r>
          </a:p>
          <a:p>
            <a:pPr fontAlgn="base"/>
            <a:r>
              <a:rPr lang="en-US" dirty="0">
                <a:solidFill>
                  <a:schemeClr val="tx1"/>
                </a:solidFill>
                <a:latin typeface="Arial" panose="020B0604020202020204" pitchFamily="34" charset="0"/>
                <a:cs typeface="Arial" panose="020B0604020202020204" pitchFamily="34" charset="0"/>
              </a:rPr>
              <a:t>Educate the Latine community about drugs and alcohol with a focus on destigmatization, prevention, and knowledge dissemination</a:t>
            </a:r>
            <a:endParaRPr lang="en-US" b="0" i="0" u="none" strike="noStrike" dirty="0">
              <a:solidFill>
                <a:schemeClr val="tx1"/>
              </a:solidFill>
              <a:effectLst/>
              <a:latin typeface="Arial" panose="020B0604020202020204" pitchFamily="34" charset="0"/>
              <a:cs typeface="Arial" panose="020B0604020202020204" pitchFamily="34" charset="0"/>
            </a:endParaRPr>
          </a:p>
        </p:txBody>
      </p:sp>
      <p:pic>
        <p:nvPicPr>
          <p:cNvPr id="75" name="Google Shape;75;p16"/>
          <p:cNvPicPr preferRelativeResize="0"/>
          <p:nvPr/>
        </p:nvPicPr>
        <p:blipFill>
          <a:blip r:embed="rId3">
            <a:alphaModFix/>
          </a:blip>
          <a:stretch>
            <a:fillRect/>
          </a:stretch>
        </p:blipFill>
        <p:spPr>
          <a:xfrm>
            <a:off x="5392500" y="1213435"/>
            <a:ext cx="3439800" cy="2579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3EBE-F0AB-5853-36AC-B7073F78424D}"/>
              </a:ext>
            </a:extLst>
          </p:cNvPr>
          <p:cNvSpPr>
            <a:spLocks noGrp="1"/>
          </p:cNvSpPr>
          <p:nvPr>
            <p:ph type="title"/>
          </p:nvPr>
        </p:nvSpPr>
        <p:spPr>
          <a:xfrm>
            <a:off x="2877378" y="569214"/>
            <a:ext cx="5489381" cy="2674620"/>
          </a:xfrm>
        </p:spPr>
        <p:txBody>
          <a:bodyPr vert="horz" lIns="91440" tIns="45720" rIns="91440" bIns="45720" rtlCol="0" anchor="b">
            <a:normAutofit/>
          </a:bodyPr>
          <a:lstStyle/>
          <a:p>
            <a:pPr defTabSz="914400"/>
            <a:r>
              <a:rPr lang="en-US" sz="6000" spc="-50" dirty="0">
                <a:solidFill>
                  <a:schemeClr val="tx1">
                    <a:lumMod val="85000"/>
                    <a:lumOff val="15000"/>
                  </a:schemeClr>
                </a:solidFill>
              </a:rPr>
              <a:t>Methods</a:t>
            </a:r>
          </a:p>
        </p:txBody>
      </p:sp>
    </p:spTree>
    <p:extLst>
      <p:ext uri="{BB962C8B-B14F-4D97-AF65-F5344CB8AC3E}">
        <p14:creationId xmlns:p14="http://schemas.microsoft.com/office/powerpoint/2010/main" val="1161193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8668-3A4E-7DFD-AE68-E314841D7C8E}"/>
              </a:ext>
            </a:extLst>
          </p:cNvPr>
          <p:cNvSpPr>
            <a:spLocks noGrp="1"/>
          </p:cNvSpPr>
          <p:nvPr>
            <p:ph type="title"/>
          </p:nvPr>
        </p:nvSpPr>
        <p:spPr>
          <a:xfrm>
            <a:off x="311700" y="445025"/>
            <a:ext cx="8520600" cy="572700"/>
          </a:xfrm>
        </p:spPr>
        <p:txBody>
          <a:bodyPr wrap="square" anchor="t">
            <a:normAutofit/>
          </a:bodyPr>
          <a:lstStyle/>
          <a:p>
            <a:pPr>
              <a:lnSpc>
                <a:spcPct val="90000"/>
              </a:lnSpc>
            </a:pPr>
            <a:r>
              <a:rPr lang="en-US" sz="2800"/>
              <a:t>Initial Steps</a:t>
            </a:r>
          </a:p>
        </p:txBody>
      </p:sp>
      <p:graphicFrame>
        <p:nvGraphicFramePr>
          <p:cNvPr id="5" name="Text Placeholder 2">
            <a:extLst>
              <a:ext uri="{FF2B5EF4-FFF2-40B4-BE49-F238E27FC236}">
                <a16:creationId xmlns:a16="http://schemas.microsoft.com/office/drawing/2014/main" id="{58B76F4B-5835-8925-108C-67475E8C553D}"/>
              </a:ext>
            </a:extLst>
          </p:cNvPr>
          <p:cNvGraphicFramePr/>
          <p:nvPr>
            <p:extLst>
              <p:ext uri="{D42A27DB-BD31-4B8C-83A1-F6EECF244321}">
                <p14:modId xmlns:p14="http://schemas.microsoft.com/office/powerpoint/2010/main" val="612423505"/>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09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7E42B-C657-28A5-4D41-0E6935E5C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E36A5-C02C-3C8A-DD04-8AC4D70A2EB1}"/>
              </a:ext>
            </a:extLst>
          </p:cNvPr>
          <p:cNvSpPr>
            <a:spLocks noGrp="1"/>
          </p:cNvSpPr>
          <p:nvPr>
            <p:ph type="title"/>
          </p:nvPr>
        </p:nvSpPr>
        <p:spPr>
          <a:xfrm>
            <a:off x="311700" y="445025"/>
            <a:ext cx="8520600" cy="572700"/>
          </a:xfrm>
        </p:spPr>
        <p:txBody>
          <a:bodyPr wrap="square" anchor="t">
            <a:noAutofit/>
          </a:bodyPr>
          <a:lstStyle/>
          <a:p>
            <a:pPr>
              <a:lnSpc>
                <a:spcPct val="90000"/>
              </a:lnSpc>
            </a:pPr>
            <a:r>
              <a:rPr lang="en-US" dirty="0"/>
              <a:t>Curriculum Development</a:t>
            </a:r>
          </a:p>
        </p:txBody>
      </p:sp>
      <p:graphicFrame>
        <p:nvGraphicFramePr>
          <p:cNvPr id="5" name="Text Placeholder 2">
            <a:extLst>
              <a:ext uri="{FF2B5EF4-FFF2-40B4-BE49-F238E27FC236}">
                <a16:creationId xmlns:a16="http://schemas.microsoft.com/office/drawing/2014/main" id="{0656A925-E4FE-4AA3-B273-6B4D8FF4283D}"/>
              </a:ext>
            </a:extLst>
          </p:cNvPr>
          <p:cNvGraphicFramePr/>
          <p:nvPr>
            <p:extLst>
              <p:ext uri="{D42A27DB-BD31-4B8C-83A1-F6EECF244321}">
                <p14:modId xmlns:p14="http://schemas.microsoft.com/office/powerpoint/2010/main" val="2882025802"/>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38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PEDAL Curriculum</a:t>
            </a:r>
            <a:endParaRPr sz="3000" dirty="0"/>
          </a:p>
        </p:txBody>
      </p:sp>
      <p:pic>
        <p:nvPicPr>
          <p:cNvPr id="105" name="Google Shape;105;p20"/>
          <p:cNvPicPr preferRelativeResize="0"/>
          <p:nvPr/>
        </p:nvPicPr>
        <p:blipFill rotWithShape="1">
          <a:blip r:embed="rId3">
            <a:alphaModFix/>
          </a:blip>
          <a:srcRect l="30433" t="11754" r="13405"/>
          <a:stretch/>
        </p:blipFill>
        <p:spPr>
          <a:xfrm>
            <a:off x="5773479" y="731375"/>
            <a:ext cx="2811722" cy="3511826"/>
          </a:xfrm>
          <a:prstGeom prst="rect">
            <a:avLst/>
          </a:prstGeom>
          <a:noFill/>
          <a:ln>
            <a:noFill/>
          </a:ln>
        </p:spPr>
      </p:pic>
      <p:graphicFrame>
        <p:nvGraphicFramePr>
          <p:cNvPr id="2" name="Table 1">
            <a:extLst>
              <a:ext uri="{FF2B5EF4-FFF2-40B4-BE49-F238E27FC236}">
                <a16:creationId xmlns:a16="http://schemas.microsoft.com/office/drawing/2014/main" id="{FFAB2BB8-87F0-BFAD-D839-297BDAEB9628}"/>
              </a:ext>
            </a:extLst>
          </p:cNvPr>
          <p:cNvGraphicFramePr>
            <a:graphicFrameLocks noGrp="1"/>
          </p:cNvGraphicFramePr>
          <p:nvPr>
            <p:extLst>
              <p:ext uri="{D42A27DB-BD31-4B8C-83A1-F6EECF244321}">
                <p14:modId xmlns:p14="http://schemas.microsoft.com/office/powerpoint/2010/main" val="2207531611"/>
              </p:ext>
            </p:extLst>
          </p:nvPr>
        </p:nvGraphicFramePr>
        <p:xfrm>
          <a:off x="558799" y="1017725"/>
          <a:ext cx="4722502" cy="3426683"/>
        </p:xfrm>
        <a:graphic>
          <a:graphicData uri="http://schemas.openxmlformats.org/drawingml/2006/table">
            <a:tbl>
              <a:tblPr>
                <a:tableStyleId>{5C22544A-7EE6-4342-B048-85BDC9FD1C3A}</a:tableStyleId>
              </a:tblPr>
              <a:tblGrid>
                <a:gridCol w="4722502">
                  <a:extLst>
                    <a:ext uri="{9D8B030D-6E8A-4147-A177-3AD203B41FA5}">
                      <a16:colId xmlns:a16="http://schemas.microsoft.com/office/drawing/2014/main" val="415883471"/>
                    </a:ext>
                  </a:extLst>
                </a:gridCol>
              </a:tblGrid>
              <a:tr h="489527">
                <a:tc>
                  <a:txBody>
                    <a:bodyPr/>
                    <a:lstStyle/>
                    <a:p>
                      <a:pPr algn="l" fontAlgn="b"/>
                      <a:r>
                        <a:rPr lang="en-US" sz="1500" u="none" strike="noStrike" dirty="0">
                          <a:effectLst/>
                        </a:rPr>
                        <a:t>1: Introduction to PEDAL</a:t>
                      </a:r>
                      <a:endParaRPr lang="en-US" sz="1500" b="0" i="0" u="none" strike="noStrike" dirty="0">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175140235"/>
                  </a:ext>
                </a:extLst>
              </a:tr>
              <a:tr h="244763">
                <a:tc>
                  <a:txBody>
                    <a:bodyPr/>
                    <a:lstStyle/>
                    <a:p>
                      <a:pPr algn="l" fontAlgn="b"/>
                      <a:r>
                        <a:rPr lang="en-US" sz="1500" u="none" strike="noStrike" dirty="0">
                          <a:effectLst/>
                        </a:rPr>
                        <a:t>2: Stigma: Drugs and Alcohol</a:t>
                      </a:r>
                      <a:endParaRPr lang="en-US" sz="1500" b="0" i="0" u="none" strike="noStrike" dirty="0">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880335737"/>
                  </a:ext>
                </a:extLst>
              </a:tr>
              <a:tr h="244763">
                <a:tc>
                  <a:txBody>
                    <a:bodyPr/>
                    <a:lstStyle/>
                    <a:p>
                      <a:pPr algn="l" fontAlgn="b"/>
                      <a:r>
                        <a:rPr lang="en-US" sz="1500" u="none" strike="noStrike" dirty="0">
                          <a:effectLst/>
                        </a:rPr>
                        <a:t>3: Drugs and Alcohol 101 &amp; Glossary of terms</a:t>
                      </a:r>
                      <a:endParaRPr lang="en-US" sz="1500" b="0" i="0" u="none" strike="noStrike" dirty="0">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1975783707"/>
                  </a:ext>
                </a:extLst>
              </a:tr>
              <a:tr h="244763">
                <a:tc>
                  <a:txBody>
                    <a:bodyPr/>
                    <a:lstStyle/>
                    <a:p>
                      <a:pPr algn="l" fontAlgn="b"/>
                      <a:r>
                        <a:rPr lang="en-US" sz="1500" u="none" strike="noStrike">
                          <a:effectLst/>
                        </a:rPr>
                        <a:t>4: The Continuum of Substance Use</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1719429190"/>
                  </a:ext>
                </a:extLst>
              </a:tr>
              <a:tr h="244763">
                <a:tc>
                  <a:txBody>
                    <a:bodyPr/>
                    <a:lstStyle/>
                    <a:p>
                      <a:pPr algn="l" fontAlgn="b"/>
                      <a:r>
                        <a:rPr lang="en-US" sz="1500" u="none" strike="noStrike">
                          <a:effectLst/>
                        </a:rPr>
                        <a:t>5: Principles of Harm Reduction</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3400581965"/>
                  </a:ext>
                </a:extLst>
              </a:tr>
              <a:tr h="244763">
                <a:tc>
                  <a:txBody>
                    <a:bodyPr/>
                    <a:lstStyle/>
                    <a:p>
                      <a:pPr algn="l" fontAlgn="b"/>
                      <a:r>
                        <a:rPr lang="en-US" sz="1500" u="none" strike="noStrike">
                          <a:effectLst/>
                        </a:rPr>
                        <a:t>6: Taking Care of Yourself while Caring for Others</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3905143045"/>
                  </a:ext>
                </a:extLst>
              </a:tr>
              <a:tr h="244763">
                <a:tc>
                  <a:txBody>
                    <a:bodyPr/>
                    <a:lstStyle/>
                    <a:p>
                      <a:pPr algn="l" fontAlgn="b"/>
                      <a:r>
                        <a:rPr lang="en-US" sz="1500" u="none" strike="noStrike">
                          <a:effectLst/>
                        </a:rPr>
                        <a:t>7: Youth, Substance Use, Prevention, and the Family</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3571167952"/>
                  </a:ext>
                </a:extLst>
              </a:tr>
              <a:tr h="244763">
                <a:tc>
                  <a:txBody>
                    <a:bodyPr/>
                    <a:lstStyle/>
                    <a:p>
                      <a:pPr algn="l" fontAlgn="b"/>
                      <a:r>
                        <a:rPr lang="en-US" sz="1500" u="none" strike="noStrike">
                          <a:effectLst/>
                        </a:rPr>
                        <a:t>8: Overdose Prevention and Harm Reduction in Action</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2024616828"/>
                  </a:ext>
                </a:extLst>
              </a:tr>
              <a:tr h="244763">
                <a:tc>
                  <a:txBody>
                    <a:bodyPr/>
                    <a:lstStyle/>
                    <a:p>
                      <a:pPr algn="l" fontAlgn="b"/>
                      <a:r>
                        <a:rPr lang="en-US" sz="1500" u="none" strike="noStrike">
                          <a:effectLst/>
                        </a:rPr>
                        <a:t>9: Addiction Treatment </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1553422112"/>
                  </a:ext>
                </a:extLst>
              </a:tr>
              <a:tr h="244763">
                <a:tc>
                  <a:txBody>
                    <a:bodyPr/>
                    <a:lstStyle/>
                    <a:p>
                      <a:pPr algn="l" fontAlgn="b"/>
                      <a:r>
                        <a:rPr lang="en-US" sz="1500" u="none" strike="noStrike">
                          <a:effectLst/>
                        </a:rPr>
                        <a:t>10: Local Resources: Site Visits</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185809015"/>
                  </a:ext>
                </a:extLst>
              </a:tr>
              <a:tr h="244763">
                <a:tc>
                  <a:txBody>
                    <a:bodyPr/>
                    <a:lstStyle/>
                    <a:p>
                      <a:pPr algn="l" fontAlgn="b"/>
                      <a:r>
                        <a:rPr lang="en-US" sz="1500" u="none" strike="noStrike" dirty="0">
                          <a:effectLst/>
                        </a:rPr>
                        <a:t>11: Motivational Interviewing 1</a:t>
                      </a:r>
                      <a:endParaRPr lang="en-US" sz="1500" b="0" i="0" u="none" strike="noStrike" dirty="0">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2138324474"/>
                  </a:ext>
                </a:extLst>
              </a:tr>
              <a:tr h="244763">
                <a:tc>
                  <a:txBody>
                    <a:bodyPr/>
                    <a:lstStyle/>
                    <a:p>
                      <a:pPr algn="l" fontAlgn="b"/>
                      <a:r>
                        <a:rPr lang="en-US" sz="1500" u="none" strike="noStrike">
                          <a:effectLst/>
                        </a:rPr>
                        <a:t>12: Motivational Interviewing 2, Healing Circle</a:t>
                      </a:r>
                      <a:endParaRPr lang="en-US" sz="1500" b="0" i="0" u="none" strike="noStrike">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775379851"/>
                  </a:ext>
                </a:extLst>
              </a:tr>
              <a:tr h="244763">
                <a:tc>
                  <a:txBody>
                    <a:bodyPr/>
                    <a:lstStyle/>
                    <a:p>
                      <a:pPr algn="l" fontAlgn="b"/>
                      <a:r>
                        <a:rPr lang="en-US" sz="1500" u="none" strike="noStrike" dirty="0">
                          <a:effectLst/>
                        </a:rPr>
                        <a:t>13: PEDAL in Action</a:t>
                      </a:r>
                      <a:endParaRPr lang="en-US" sz="1500" b="0" i="0" u="none" strike="noStrike" dirty="0">
                        <a:solidFill>
                          <a:srgbClr val="000000"/>
                        </a:solidFill>
                        <a:effectLst/>
                        <a:latin typeface="Aptos Narrow" panose="020B0004020202020204" pitchFamily="34" charset="0"/>
                      </a:endParaRPr>
                    </a:p>
                  </a:txBody>
                  <a:tcPr marL="0" marR="0" marT="0" marB="0" anchor="b">
                    <a:noFill/>
                  </a:tcPr>
                </a:tc>
                <a:extLst>
                  <a:ext uri="{0D108BD9-81ED-4DB2-BD59-A6C34878D82A}">
                    <a16:rowId xmlns:a16="http://schemas.microsoft.com/office/drawing/2014/main" val="3740458470"/>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5473</TotalTime>
  <Words>3147</Words>
  <Application>Microsoft Office PowerPoint</Application>
  <PresentationFormat>On-screen Show (16:9)</PresentationFormat>
  <Paragraphs>314</Paragraphs>
  <Slides>25</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Aptos</vt:lpstr>
      <vt:lpstr>Aptos Display</vt:lpstr>
      <vt:lpstr>Aptos Narrow</vt:lpstr>
      <vt:lpstr>Arial</vt:lpstr>
      <vt:lpstr>Avenir Black</vt:lpstr>
      <vt:lpstr>BlinkMacSystemFont</vt:lpstr>
      <vt:lpstr>Calibri</vt:lpstr>
      <vt:lpstr>Courier New</vt:lpstr>
      <vt:lpstr>Google Sans</vt:lpstr>
      <vt:lpstr>inherit</vt:lpstr>
      <vt:lpstr>Symbol</vt:lpstr>
      <vt:lpstr>Wingdings</vt:lpstr>
      <vt:lpstr>Simple Light</vt:lpstr>
      <vt:lpstr>Co-Developing and Implementing a Promotor Curriculum: Program for Education in Drugs and Alcohol for Latine (PEDAL)</vt:lpstr>
      <vt:lpstr>Disclosures</vt:lpstr>
      <vt:lpstr>Background</vt:lpstr>
      <vt:lpstr>Objectives</vt:lpstr>
      <vt:lpstr>PEDAL Aimed to Empower Promotores to: </vt:lpstr>
      <vt:lpstr>Methods</vt:lpstr>
      <vt:lpstr>Initial Steps</vt:lpstr>
      <vt:lpstr>Curriculum Development</vt:lpstr>
      <vt:lpstr>PEDAL Curriculum</vt:lpstr>
      <vt:lpstr>Evaluation</vt:lpstr>
      <vt:lpstr>Results</vt:lpstr>
      <vt:lpstr>Sessions</vt:lpstr>
      <vt:lpstr>Participant Characteristics</vt:lpstr>
      <vt:lpstr>Confidence in Course Goals</vt:lpstr>
      <vt:lpstr>Stigma Scores</vt:lpstr>
      <vt:lpstr>PEDAL impacted stigma, personal change, language</vt:lpstr>
      <vt:lpstr>PEDAL increased knowledge of substance use, treatment, overdose prevention, and resources</vt:lpstr>
      <vt:lpstr>PEDAL increased self-efficacy and motivation to impact the Latine community </vt:lpstr>
      <vt:lpstr>Conclusions</vt:lpstr>
      <vt:lpstr>Summary of Findings</vt:lpstr>
      <vt:lpstr>Next Steps</vt:lpstr>
      <vt:lpstr>Thank you! Gracias!</vt:lpstr>
      <vt:lpstr>Limitations</vt:lpstr>
      <vt:lpstr>Focus Group Themes</vt:lpstr>
      <vt:lpstr>Background: Promotores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Sesión 13: PEDAL en Acción Recapitulo y Próximos Pasos</dc:title>
  <dc:creator>Defries, Triveni</dc:creator>
  <cp:lastModifiedBy>Defries, Triveni</cp:lastModifiedBy>
  <cp:revision>75</cp:revision>
  <dcterms:modified xsi:type="dcterms:W3CDTF">2024-11-15T20:54:44Z</dcterms:modified>
</cp:coreProperties>
</file>