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0" r:id="rId3"/>
    <p:sldId id="281" r:id="rId4"/>
    <p:sldId id="283" r:id="rId5"/>
    <p:sldId id="272" r:id="rId6"/>
    <p:sldId id="259" r:id="rId7"/>
    <p:sldId id="273" r:id="rId8"/>
    <p:sldId id="274" r:id="rId9"/>
    <p:sldId id="263" r:id="rId10"/>
    <p:sldId id="265" r:id="rId11"/>
    <p:sldId id="266" r:id="rId12"/>
    <p:sldId id="267" r:id="rId13"/>
    <p:sldId id="275"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987" autoAdjust="0"/>
  </p:normalViewPr>
  <p:slideViewPr>
    <p:cSldViewPr snapToGrid="0">
      <p:cViewPr varScale="1">
        <p:scale>
          <a:sx n="57" d="100"/>
          <a:sy n="57" d="100"/>
        </p:scale>
        <p:origin x="16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DE9FD-FBA5-405E-A745-1F1AFB361294}"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EBCCC-9A5E-4435-AB74-66757B787E18}" type="slidenum">
              <a:rPr lang="en-US" smtClean="0"/>
              <a:t>‹#›</a:t>
            </a:fld>
            <a:endParaRPr lang="en-US"/>
          </a:p>
        </p:txBody>
      </p:sp>
    </p:spTree>
    <p:extLst>
      <p:ext uri="{BB962C8B-B14F-4D97-AF65-F5344CB8AC3E}">
        <p14:creationId xmlns:p14="http://schemas.microsoft.com/office/powerpoint/2010/main" val="378198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pisframework.com/project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pisframework.com/partner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EBCCC-9A5E-4435-AB74-66757B787E18}" type="slidenum">
              <a:rPr lang="en-US" smtClean="0"/>
              <a:t>1</a:t>
            </a:fld>
            <a:endParaRPr lang="en-US"/>
          </a:p>
        </p:txBody>
      </p:sp>
    </p:spTree>
    <p:extLst>
      <p:ext uri="{BB962C8B-B14F-4D97-AF65-F5344CB8AC3E}">
        <p14:creationId xmlns:p14="http://schemas.microsoft.com/office/powerpoint/2010/main" val="1592952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EBCCC-9A5E-4435-AB74-66757B787E18}" type="slidenum">
              <a:rPr lang="en-US" smtClean="0"/>
              <a:t>14</a:t>
            </a:fld>
            <a:endParaRPr lang="en-US"/>
          </a:p>
        </p:txBody>
      </p:sp>
    </p:spTree>
    <p:extLst>
      <p:ext uri="{BB962C8B-B14F-4D97-AF65-F5344CB8AC3E}">
        <p14:creationId xmlns:p14="http://schemas.microsoft.com/office/powerpoint/2010/main" val="275714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 THIS IS HAPPENING YOU”VE PROBABLY HEARD OF IT – but here and there, not statewide approach across diverse districts </a:t>
            </a:r>
          </a:p>
          <a:p>
            <a:r>
              <a:rPr lang="en-US" dirty="0"/>
              <a:t>Also implementing </a:t>
            </a:r>
            <a:r>
              <a:rPr lang="en-US" dirty="0" err="1"/>
              <a:t>Bupe</a:t>
            </a:r>
            <a:r>
              <a:rPr lang="en-US" dirty="0"/>
              <a:t> in all sorts of settings – EMS is a unique setting</a:t>
            </a:r>
          </a:p>
          <a:p>
            <a:endParaRPr lang="en-US" dirty="0"/>
          </a:p>
        </p:txBody>
      </p:sp>
      <p:sp>
        <p:nvSpPr>
          <p:cNvPr id="4" name="Slide Number Placeholder 3"/>
          <p:cNvSpPr>
            <a:spLocks noGrp="1"/>
          </p:cNvSpPr>
          <p:nvPr>
            <p:ph type="sldNum" sz="quarter" idx="5"/>
          </p:nvPr>
        </p:nvSpPr>
        <p:spPr/>
        <p:txBody>
          <a:bodyPr/>
          <a:lstStyle/>
          <a:p>
            <a:fld id="{340EBCCC-9A5E-4435-AB74-66757B787E18}" type="slidenum">
              <a:rPr lang="en-US" smtClean="0"/>
              <a:t>2</a:t>
            </a:fld>
            <a:endParaRPr lang="en-US"/>
          </a:p>
        </p:txBody>
      </p:sp>
    </p:spTree>
    <p:extLst>
      <p:ext uri="{BB962C8B-B14F-4D97-AF65-F5344CB8AC3E}">
        <p14:creationId xmlns:p14="http://schemas.microsoft.com/office/powerpoint/2010/main" val="100723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ingredients: existing naloxone/training work with FRs, EPICC, NJ Gerry</a:t>
            </a:r>
          </a:p>
        </p:txBody>
      </p:sp>
      <p:sp>
        <p:nvSpPr>
          <p:cNvPr id="4" name="Slide Number Placeholder 3"/>
          <p:cNvSpPr>
            <a:spLocks noGrp="1"/>
          </p:cNvSpPr>
          <p:nvPr>
            <p:ph type="sldNum" sz="quarter" idx="5"/>
          </p:nvPr>
        </p:nvSpPr>
        <p:spPr/>
        <p:txBody>
          <a:bodyPr/>
          <a:lstStyle/>
          <a:p>
            <a:fld id="{340EBCCC-9A5E-4435-AB74-66757B787E18}" type="slidenum">
              <a:rPr lang="en-US" smtClean="0"/>
              <a:t>3</a:t>
            </a:fld>
            <a:endParaRPr lang="en-US"/>
          </a:p>
        </p:txBody>
      </p:sp>
    </p:spTree>
    <p:extLst>
      <p:ext uri="{BB962C8B-B14F-4D97-AF65-F5344CB8AC3E}">
        <p14:creationId xmlns:p14="http://schemas.microsoft.com/office/powerpoint/2010/main" val="344299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COULD just throw money at them directly to cover the meds and say “do this” but INSTEAD…</a:t>
            </a:r>
          </a:p>
          <a:p>
            <a:endParaRPr lang="en-US" dirty="0"/>
          </a:p>
        </p:txBody>
      </p:sp>
      <p:sp>
        <p:nvSpPr>
          <p:cNvPr id="4" name="Slide Number Placeholder 3"/>
          <p:cNvSpPr>
            <a:spLocks noGrp="1"/>
          </p:cNvSpPr>
          <p:nvPr>
            <p:ph type="sldNum" sz="quarter" idx="5"/>
          </p:nvPr>
        </p:nvSpPr>
        <p:spPr/>
        <p:txBody>
          <a:bodyPr/>
          <a:lstStyle/>
          <a:p>
            <a:fld id="{340EBCCC-9A5E-4435-AB74-66757B787E18}" type="slidenum">
              <a:rPr lang="en-US" smtClean="0"/>
              <a:t>4</a:t>
            </a:fld>
            <a:endParaRPr lang="en-US"/>
          </a:p>
        </p:txBody>
      </p:sp>
    </p:spTree>
    <p:extLst>
      <p:ext uri="{BB962C8B-B14F-4D97-AF65-F5344CB8AC3E}">
        <p14:creationId xmlns:p14="http://schemas.microsoft.com/office/powerpoint/2010/main" val="234240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u="sng" dirty="0">
                <a:solidFill>
                  <a:srgbClr val="4A4A4A"/>
                </a:solidFill>
                <a:effectLst/>
                <a:latin typeface="proxima-nova"/>
              </a:rPr>
              <a:t>Add animated pop ups for E &amp; P</a:t>
            </a:r>
          </a:p>
          <a:p>
            <a:pPr algn="l"/>
            <a:endParaRPr lang="en-US" b="1" i="1" u="sng" dirty="0">
              <a:solidFill>
                <a:srgbClr val="4A4A4A"/>
              </a:solidFill>
              <a:effectLst/>
              <a:latin typeface="proxima-nova"/>
            </a:endParaRPr>
          </a:p>
          <a:p>
            <a:pPr algn="l"/>
            <a:endParaRPr lang="en-US" b="1" i="1" u="sng" dirty="0">
              <a:solidFill>
                <a:srgbClr val="4A4A4A"/>
              </a:solidFill>
              <a:effectLst/>
              <a:latin typeface="proxima-nova"/>
            </a:endParaRPr>
          </a:p>
          <a:p>
            <a:pPr algn="l"/>
            <a:r>
              <a:rPr lang="en-US" b="1" i="1" u="sng" dirty="0">
                <a:solidFill>
                  <a:srgbClr val="4A4A4A"/>
                </a:solidFill>
                <a:effectLst/>
                <a:latin typeface="proxima-nova"/>
              </a:rPr>
              <a:t>E</a:t>
            </a:r>
            <a:r>
              <a:rPr lang="en-US" b="0" i="1" u="sng" strike="noStrike" dirty="0">
                <a:solidFill>
                  <a:srgbClr val="770404"/>
                </a:solidFill>
                <a:effectLst/>
                <a:latin typeface="proxima-nova"/>
                <a:hlinkClick r:id="rId3"/>
              </a:rPr>
              <a:t>xploration</a:t>
            </a:r>
            <a:endParaRPr lang="en-US" b="0" i="0" dirty="0">
              <a:solidFill>
                <a:srgbClr val="4A4A4A"/>
              </a:solidFill>
              <a:effectLst/>
              <a:latin typeface="proxima-nova"/>
            </a:endParaRPr>
          </a:p>
          <a:p>
            <a:pPr algn="l"/>
            <a:r>
              <a:rPr lang="en-US" b="0" i="0" dirty="0">
                <a:effectLst/>
                <a:latin typeface="adobe-garamond-pro"/>
              </a:rPr>
              <a:t>In the Exploration phase, a service system, organization, research group, or other stakeholder(s) consider the emergent or existing health needs of the patients, clients, or communities and work to identify the best EBP(s) to address those needs, and subsequently decides whether to adopt the identified EBP.  In addition, consideration is given to what might need to be adapted - at the system, organization, and/or individual level(s), and to the EBP itself.</a:t>
            </a:r>
          </a:p>
          <a:p>
            <a:pPr algn="l"/>
            <a:r>
              <a:rPr lang="en-US" b="1" i="1" u="sng" dirty="0">
                <a:solidFill>
                  <a:srgbClr val="4A4A4A"/>
                </a:solidFill>
                <a:effectLst/>
                <a:latin typeface="proxima-nova"/>
              </a:rPr>
              <a:t>p</a:t>
            </a:r>
            <a:r>
              <a:rPr lang="en-US" b="0" i="1" u="sng" strike="noStrike" dirty="0">
                <a:solidFill>
                  <a:srgbClr val="770404"/>
                </a:solidFill>
                <a:effectLst/>
                <a:latin typeface="proxima-nova"/>
                <a:hlinkClick r:id="rId4"/>
              </a:rPr>
              <a:t>reparation</a:t>
            </a:r>
            <a:endParaRPr lang="en-US" b="0" i="0" dirty="0">
              <a:solidFill>
                <a:srgbClr val="4A4A4A"/>
              </a:solidFill>
              <a:effectLst/>
              <a:latin typeface="proxima-nova"/>
            </a:endParaRPr>
          </a:p>
          <a:p>
            <a:pPr algn="l"/>
            <a:r>
              <a:rPr lang="en-US" b="0" i="0" dirty="0">
                <a:effectLst/>
                <a:latin typeface="adobe-garamond-pro"/>
              </a:rPr>
              <a:t>In the Preparation phase, the primary objectives are to identify potential barriers and facilitators of implementation at the outer and inner contexts (described later), further assess needs for adaptation, and to develop a detailed plan to capitalize on implementation facilitators and address potential barriers. Critical within the Preparation phase is planning of implementation supports (e.g., coaching, audit and feedback) to facilitate use of the EBP in the next two phases (Implementation and Sustainment) and consideration of how best to develop an implementation climate that indicates that EBP use is expected, supported, and rewarded in the system and organization</a:t>
            </a:r>
          </a:p>
          <a:p>
            <a:endParaRPr lang="en-US" dirty="0"/>
          </a:p>
        </p:txBody>
      </p:sp>
      <p:sp>
        <p:nvSpPr>
          <p:cNvPr id="4" name="Slide Number Placeholder 3"/>
          <p:cNvSpPr>
            <a:spLocks noGrp="1"/>
          </p:cNvSpPr>
          <p:nvPr>
            <p:ph type="sldNum" sz="quarter" idx="5"/>
          </p:nvPr>
        </p:nvSpPr>
        <p:spPr/>
        <p:txBody>
          <a:bodyPr/>
          <a:lstStyle/>
          <a:p>
            <a:fld id="{7B1325E0-2859-46D1-BBFB-6DAE1FEC0E50}" type="slidenum">
              <a:rPr lang="en-US" smtClean="0"/>
              <a:t>5</a:t>
            </a:fld>
            <a:endParaRPr lang="en-US"/>
          </a:p>
        </p:txBody>
      </p:sp>
    </p:spTree>
    <p:extLst>
      <p:ext uri="{BB962C8B-B14F-4D97-AF65-F5344CB8AC3E}">
        <p14:creationId xmlns:p14="http://schemas.microsoft.com/office/powerpoint/2010/main" val="248280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https://docs.google.com/document/d/1MoBnnKHQ8OnKbVBXYMHEcufmU0RK5XenZkPfN29Rnio/edit?tab=t.0</a:t>
            </a:r>
          </a:p>
          <a:p>
            <a:endParaRPr lang="en-US" dirty="0"/>
          </a:p>
        </p:txBody>
      </p:sp>
      <p:sp>
        <p:nvSpPr>
          <p:cNvPr id="4" name="Slide Number Placeholder 3"/>
          <p:cNvSpPr>
            <a:spLocks noGrp="1"/>
          </p:cNvSpPr>
          <p:nvPr>
            <p:ph type="sldNum" sz="quarter" idx="5"/>
          </p:nvPr>
        </p:nvSpPr>
        <p:spPr/>
        <p:txBody>
          <a:bodyPr/>
          <a:lstStyle/>
          <a:p>
            <a:fld id="{340EBCCC-9A5E-4435-AB74-66757B787E18}" type="slidenum">
              <a:rPr lang="en-US" smtClean="0"/>
              <a:t>7</a:t>
            </a:fld>
            <a:endParaRPr lang="en-US"/>
          </a:p>
        </p:txBody>
      </p:sp>
    </p:spTree>
    <p:extLst>
      <p:ext uri="{BB962C8B-B14F-4D97-AF65-F5344CB8AC3E}">
        <p14:creationId xmlns:p14="http://schemas.microsoft.com/office/powerpoint/2010/main" val="3827976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325E0-2859-46D1-BBFB-6DAE1FEC0E50}" type="slidenum">
              <a:rPr lang="en-US" smtClean="0"/>
              <a:t>8</a:t>
            </a:fld>
            <a:endParaRPr lang="en-US"/>
          </a:p>
        </p:txBody>
      </p:sp>
    </p:spTree>
    <p:extLst>
      <p:ext uri="{BB962C8B-B14F-4D97-AF65-F5344CB8AC3E}">
        <p14:creationId xmlns:p14="http://schemas.microsoft.com/office/powerpoint/2010/main" val="278394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need to cut back on the quotes</a:t>
            </a:r>
          </a:p>
        </p:txBody>
      </p:sp>
      <p:sp>
        <p:nvSpPr>
          <p:cNvPr id="4" name="Slide Number Placeholder 3"/>
          <p:cNvSpPr>
            <a:spLocks noGrp="1"/>
          </p:cNvSpPr>
          <p:nvPr>
            <p:ph type="sldNum" sz="quarter" idx="5"/>
          </p:nvPr>
        </p:nvSpPr>
        <p:spPr/>
        <p:txBody>
          <a:bodyPr/>
          <a:lstStyle/>
          <a:p>
            <a:fld id="{340EBCCC-9A5E-4435-AB74-66757B787E18}" type="slidenum">
              <a:rPr lang="en-US" smtClean="0"/>
              <a:t>10</a:t>
            </a:fld>
            <a:endParaRPr lang="en-US"/>
          </a:p>
        </p:txBody>
      </p:sp>
    </p:spTree>
    <p:extLst>
      <p:ext uri="{BB962C8B-B14F-4D97-AF65-F5344CB8AC3E}">
        <p14:creationId xmlns:p14="http://schemas.microsoft.com/office/powerpoint/2010/main" val="67666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need to cut back on the quotes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0EBCCC-9A5E-4435-AB74-66757B787E18}" type="slidenum">
              <a:rPr lang="en-US" smtClean="0"/>
              <a:t>11</a:t>
            </a:fld>
            <a:endParaRPr lang="en-US"/>
          </a:p>
        </p:txBody>
      </p:sp>
    </p:spTree>
    <p:extLst>
      <p:ext uri="{BB962C8B-B14F-4D97-AF65-F5344CB8AC3E}">
        <p14:creationId xmlns:p14="http://schemas.microsoft.com/office/powerpoint/2010/main" val="3424946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F9B37-F591-5FED-28BD-FD7919D3A3F7}"/>
              </a:ext>
            </a:extLst>
          </p:cNvPr>
          <p:cNvSpPr/>
          <p:nvPr userDrawn="1"/>
        </p:nvSpPr>
        <p:spPr>
          <a:xfrm>
            <a:off x="0" y="0"/>
            <a:ext cx="12192000" cy="731520"/>
          </a:xfrm>
          <a:prstGeom prst="rect">
            <a:avLst/>
          </a:prstGeom>
          <a:gradFill flip="none" rotWithShape="1">
            <a:gsLst>
              <a:gs pos="66000">
                <a:srgbClr val="D4848C"/>
              </a:gs>
              <a:gs pos="33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7F950C-319D-A8CB-FB7D-13F3D0766B78}"/>
              </a:ext>
            </a:extLst>
          </p:cNvPr>
          <p:cNvSpPr>
            <a:spLocks noGrp="1"/>
          </p:cNvSpPr>
          <p:nvPr>
            <p:ph type="ctrTitle"/>
          </p:nvPr>
        </p:nvSpPr>
        <p:spPr>
          <a:xfrm>
            <a:off x="609600" y="1122362"/>
            <a:ext cx="10972800" cy="3289141"/>
          </a:xfrm>
        </p:spPr>
        <p:txBody>
          <a:bodyPr anchor="b">
            <a:normAutofit/>
          </a:bodyPr>
          <a:lstStyle>
            <a:lvl1pPr algn="ctr">
              <a:defRPr sz="5400">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41CBF46-FF7F-10F9-383A-999A17360224}"/>
              </a:ext>
            </a:extLst>
          </p:cNvPr>
          <p:cNvSpPr>
            <a:spLocks noGrp="1"/>
          </p:cNvSpPr>
          <p:nvPr>
            <p:ph type="subTitle" idx="1"/>
          </p:nvPr>
        </p:nvSpPr>
        <p:spPr>
          <a:xfrm>
            <a:off x="609600" y="4506754"/>
            <a:ext cx="10972800" cy="1655762"/>
          </a:xfrm>
          <a:prstGeom prst="rect">
            <a:avLst/>
          </a:prstGeom>
        </p:spPr>
        <p:txBody>
          <a:bodyPr/>
          <a:lstStyle>
            <a:lvl1pPr marL="0" indent="0" algn="ctr">
              <a:buNone/>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a:p>
            <a:r>
              <a:rPr lang="en-US" dirty="0"/>
              <a:t>Date of presentation</a:t>
            </a:r>
          </a:p>
        </p:txBody>
      </p:sp>
      <p:sp>
        <p:nvSpPr>
          <p:cNvPr id="5" name="Footer Placeholder 4">
            <a:extLst>
              <a:ext uri="{FF2B5EF4-FFF2-40B4-BE49-F238E27FC236}">
                <a16:creationId xmlns:a16="http://schemas.microsoft.com/office/drawing/2014/main" id="{047B7C1F-4FD1-29A3-15D2-D5C256E7A08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99546AC-22FF-4BA1-5EE7-92F82C480F6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A47C3EC-2AA5-4013-A33C-07A1ADCFDC4A}" type="slidenum">
              <a:rPr lang="en-US" smtClean="0"/>
              <a:pPr/>
              <a:t>‹#›</a:t>
            </a:fld>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3916746-E806-3B03-C7D7-5F9638029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5801" y="195422"/>
            <a:ext cx="3657599" cy="731520"/>
          </a:xfrm>
          <a:prstGeom prst="rect">
            <a:avLst/>
          </a:prstGeom>
        </p:spPr>
      </p:pic>
    </p:spTree>
    <p:extLst>
      <p:ext uri="{BB962C8B-B14F-4D97-AF65-F5344CB8AC3E}">
        <p14:creationId xmlns:p14="http://schemas.microsoft.com/office/powerpoint/2010/main" val="1807133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25398-5C99-CEE5-75DC-ACB0CCC82A9C}"/>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214CFA-E2A0-7635-9194-DE379413C122}"/>
              </a:ext>
            </a:extLst>
          </p:cNvPr>
          <p:cNvSpPr>
            <a:spLocks noGrp="1"/>
          </p:cNvSpPr>
          <p:nvPr>
            <p:ph type="title"/>
          </p:nvPr>
        </p:nvSpPr>
        <p:spPr>
          <a:xfrm>
            <a:off x="838200" y="457200"/>
            <a:ext cx="9132012" cy="786384"/>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D282D47-98B4-2064-7A09-EF527CDF6A2C}"/>
              </a:ext>
            </a:extLst>
          </p:cNvPr>
          <p:cNvSpPr>
            <a:spLocks noGrp="1"/>
          </p:cNvSpPr>
          <p:nvPr>
            <p:ph type="body" orient="vert" idx="1"/>
          </p:nvPr>
        </p:nvSpPr>
        <p:spPr>
          <a:xfrm>
            <a:off x="838200" y="1380744"/>
            <a:ext cx="10515600" cy="47962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D8FE70C-1C98-C845-C060-89563E6A5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17375-675C-812C-008D-8A98A50DB1AD}"/>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9" name="Picture 8" descr="A red and black logo&#10;&#10;Description automatically generated">
            <a:extLst>
              <a:ext uri="{FF2B5EF4-FFF2-40B4-BE49-F238E27FC236}">
                <a16:creationId xmlns:a16="http://schemas.microsoft.com/office/drawing/2014/main" id="{A2CFAD55-4353-F2AA-337E-4BA3800FF3C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6212713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C23D0E-CF42-EBA8-0847-DC016C48DE8D}"/>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C9FDDA47-2666-3165-D022-441C2E25E059}"/>
              </a:ext>
            </a:extLst>
          </p:cNvPr>
          <p:cNvSpPr>
            <a:spLocks noGrp="1"/>
          </p:cNvSpPr>
          <p:nvPr>
            <p:ph type="title" orient="vert"/>
          </p:nvPr>
        </p:nvSpPr>
        <p:spPr>
          <a:xfrm>
            <a:off x="8724900" y="685799"/>
            <a:ext cx="2628900" cy="5491164"/>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6FE5C68-0480-93B6-0A91-DB0858594D91}"/>
              </a:ext>
            </a:extLst>
          </p:cNvPr>
          <p:cNvSpPr>
            <a:spLocks noGrp="1"/>
          </p:cNvSpPr>
          <p:nvPr>
            <p:ph type="body" orient="vert" idx="1"/>
          </p:nvPr>
        </p:nvSpPr>
        <p:spPr>
          <a:xfrm>
            <a:off x="838200" y="685799"/>
            <a:ext cx="7734300" cy="5491164"/>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C0F74E0-A327-1086-C398-AF9AC5E5F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F3C2C-E441-55C3-B194-B43EB08C6C49}"/>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10" name="Picture 9" descr="A red and black logo&#10;&#10;Description automatically generated">
            <a:extLst>
              <a:ext uri="{FF2B5EF4-FFF2-40B4-BE49-F238E27FC236}">
                <a16:creationId xmlns:a16="http://schemas.microsoft.com/office/drawing/2014/main" id="{8B604225-9132-0D6A-B4F5-CD1D7E3A69A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398353650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F66CB6-A6C6-BEDF-3DE0-0981A07AED9D}"/>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944A6D-CFDE-BB16-CAF7-080BC33A60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973A4C7-3DB4-B067-A793-4C1DB0AF298B}"/>
              </a:ext>
            </a:extLst>
          </p:cNvPr>
          <p:cNvSpPr>
            <a:spLocks noGrp="1"/>
          </p:cNvSpPr>
          <p:nvPr>
            <p:ph idx="1"/>
          </p:nvPr>
        </p:nvSpPr>
        <p:spPr>
          <a:xfrm>
            <a:off x="838200" y="1380744"/>
            <a:ext cx="10515600" cy="47962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4492FC9-97B4-DFD9-EB04-22CCD2F46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241D8-9DC2-CB0F-BB1B-0AC87DB4FE04}"/>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9" name="Picture 8" descr="A red and black logo&#10;&#10;Description automatically generated">
            <a:extLst>
              <a:ext uri="{FF2B5EF4-FFF2-40B4-BE49-F238E27FC236}">
                <a16:creationId xmlns:a16="http://schemas.microsoft.com/office/drawing/2014/main" id="{1896D31C-9840-AFCF-AB8F-79A44A87BC7B}"/>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33682445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DA7AD7-E013-7E1F-713D-8C80882145CF}"/>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ED806-09A8-7A2B-1AFF-11FE7C9474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DCFAFB-A861-CA17-5214-BE76939BE7B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AED57FC-FEB9-0420-4E1C-85B4B0A0D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E0D0A-7DA1-C3BB-38FC-7CABEE5E5A33}"/>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9" name="Picture 8" descr="A red and black logo&#10;&#10;Description automatically generated">
            <a:extLst>
              <a:ext uri="{FF2B5EF4-FFF2-40B4-BE49-F238E27FC236}">
                <a16:creationId xmlns:a16="http://schemas.microsoft.com/office/drawing/2014/main" id="{3D27E583-2F32-366B-5126-EDE3D09778C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21624295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4353DE-328E-13E3-11AD-3D1537E09894}"/>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282FC-2168-6B1E-8320-96DC76E93D81}"/>
              </a:ext>
            </a:extLst>
          </p:cNvPr>
          <p:cNvSpPr>
            <a:spLocks noGrp="1"/>
          </p:cNvSpPr>
          <p:nvPr>
            <p:ph type="title"/>
          </p:nvPr>
        </p:nvSpPr>
        <p:spPr>
          <a:xfrm>
            <a:off x="838200" y="457200"/>
            <a:ext cx="9132012" cy="78638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2A69701-8B00-A4F0-973D-6DB107CA17C4}"/>
              </a:ext>
            </a:extLst>
          </p:cNvPr>
          <p:cNvSpPr>
            <a:spLocks noGrp="1"/>
          </p:cNvSpPr>
          <p:nvPr>
            <p:ph sz="half" idx="1"/>
          </p:nvPr>
        </p:nvSpPr>
        <p:spPr>
          <a:xfrm>
            <a:off x="838200" y="1380744"/>
            <a:ext cx="5181600" cy="47962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91C23B9-89E3-3335-2D1D-D2D37AF3B9B5}"/>
              </a:ext>
            </a:extLst>
          </p:cNvPr>
          <p:cNvSpPr>
            <a:spLocks noGrp="1"/>
          </p:cNvSpPr>
          <p:nvPr>
            <p:ph sz="half" idx="2"/>
          </p:nvPr>
        </p:nvSpPr>
        <p:spPr>
          <a:xfrm>
            <a:off x="6172200" y="1380744"/>
            <a:ext cx="5181600" cy="47962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403D39F-DCC7-FA7F-A711-E397E0C5D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49A59-338A-0D42-0391-D664CD0A4517}"/>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10" name="Picture 9" descr="A red and black logo&#10;&#10;Description automatically generated">
            <a:extLst>
              <a:ext uri="{FF2B5EF4-FFF2-40B4-BE49-F238E27FC236}">
                <a16:creationId xmlns:a16="http://schemas.microsoft.com/office/drawing/2014/main" id="{2C4D9C58-6A8D-37C9-B553-92720E5EAA96}"/>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397822785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86AB4F-0D3F-E74B-A2D9-9CA394482202}"/>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1CF2F-97F4-D49C-3A36-3B81DA03873E}"/>
              </a:ext>
            </a:extLst>
          </p:cNvPr>
          <p:cNvSpPr>
            <a:spLocks noGrp="1"/>
          </p:cNvSpPr>
          <p:nvPr>
            <p:ph type="title"/>
          </p:nvPr>
        </p:nvSpPr>
        <p:spPr>
          <a:xfrm>
            <a:off x="838200" y="460375"/>
            <a:ext cx="9132012" cy="78638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C97FBF3-88D4-1F2F-B21E-2E6C2FF48BA7}"/>
              </a:ext>
            </a:extLst>
          </p:cNvPr>
          <p:cNvSpPr>
            <a:spLocks noGrp="1"/>
          </p:cNvSpPr>
          <p:nvPr>
            <p:ph type="body" idx="1"/>
          </p:nvPr>
        </p:nvSpPr>
        <p:spPr>
          <a:xfrm>
            <a:off x="839788" y="124383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7D6C4E-CD45-E5E8-C345-074E3D5EAE16}"/>
              </a:ext>
            </a:extLst>
          </p:cNvPr>
          <p:cNvSpPr>
            <a:spLocks noGrp="1"/>
          </p:cNvSpPr>
          <p:nvPr>
            <p:ph sz="half" idx="2"/>
          </p:nvPr>
        </p:nvSpPr>
        <p:spPr>
          <a:xfrm>
            <a:off x="839788" y="2067749"/>
            <a:ext cx="5157787" cy="41219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FC1EAAF-A745-954D-D57A-C2C5D37AED18}"/>
              </a:ext>
            </a:extLst>
          </p:cNvPr>
          <p:cNvSpPr>
            <a:spLocks noGrp="1"/>
          </p:cNvSpPr>
          <p:nvPr>
            <p:ph type="body" sz="quarter" idx="3"/>
          </p:nvPr>
        </p:nvSpPr>
        <p:spPr>
          <a:xfrm>
            <a:off x="6169024" y="124383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97EA587-B0A4-57BF-98BD-89524C27815B}"/>
              </a:ext>
            </a:extLst>
          </p:cNvPr>
          <p:cNvSpPr>
            <a:spLocks noGrp="1"/>
          </p:cNvSpPr>
          <p:nvPr>
            <p:ph sz="quarter" idx="4"/>
          </p:nvPr>
        </p:nvSpPr>
        <p:spPr>
          <a:xfrm>
            <a:off x="6172200" y="2067750"/>
            <a:ext cx="5183188" cy="41219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8AA99F1-4034-D788-B60C-FB1B619079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9810EE-845C-E47C-DB9A-02E2901B142C}"/>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13" name="Picture 12" descr="A red and black logo&#10;&#10;Description automatically generated">
            <a:extLst>
              <a:ext uri="{FF2B5EF4-FFF2-40B4-BE49-F238E27FC236}">
                <a16:creationId xmlns:a16="http://schemas.microsoft.com/office/drawing/2014/main" id="{B8E942CE-AAA2-293A-26BB-42E74728BFE3}"/>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212826871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EFFE00-8401-E439-9E4C-D98CFD0ABA01}"/>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D8F80-9361-F1F9-4479-F1DCE1CA4C90}"/>
              </a:ext>
            </a:extLst>
          </p:cNvPr>
          <p:cNvSpPr>
            <a:spLocks noGrp="1"/>
          </p:cNvSpPr>
          <p:nvPr>
            <p:ph type="title"/>
          </p:nvPr>
        </p:nvSpPr>
        <p:spPr>
          <a:xfrm>
            <a:off x="838200" y="457200"/>
            <a:ext cx="9132012" cy="786384"/>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7F84406-B70D-13B0-8B4F-AF338146AB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1DCFA3-11ED-011C-A0B5-E0568F6E6CCB}"/>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8" name="Picture 7" descr="A red and black logo&#10;&#10;Description automatically generated">
            <a:extLst>
              <a:ext uri="{FF2B5EF4-FFF2-40B4-BE49-F238E27FC236}">
                <a16:creationId xmlns:a16="http://schemas.microsoft.com/office/drawing/2014/main" id="{8BF03B52-D7AC-AAD8-0ACF-456B68932623}"/>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272579943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1E92F5-452A-811F-515D-227A7DCD1ADE}"/>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FD3CACE-696E-C692-84F0-5CF6559290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C8002-A799-EDA0-DA90-31F8F830D18F}"/>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7" name="Picture 6" descr="A red and black logo&#10;&#10;Description automatically generated">
            <a:extLst>
              <a:ext uri="{FF2B5EF4-FFF2-40B4-BE49-F238E27FC236}">
                <a16:creationId xmlns:a16="http://schemas.microsoft.com/office/drawing/2014/main" id="{D65A46AA-43ED-F69D-E3AA-622A023B1284}"/>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25262534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41E92-6E8E-E395-FA72-A32DA7CBFA22}"/>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C13BF7-6023-B975-104D-838F7BBF5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B80F11-A9A0-41C8-A0ED-87C5472CA6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CDB7F-4470-6BBE-7BDE-E56D45B070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B008D91-FC19-59EA-C0BD-BA45D3A76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3D9CF-0F1A-EBDD-1504-50A4EDCDE05C}"/>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10" name="Picture 9" descr="A red and black logo&#10;&#10;Description automatically generated">
            <a:extLst>
              <a:ext uri="{FF2B5EF4-FFF2-40B4-BE49-F238E27FC236}">
                <a16:creationId xmlns:a16="http://schemas.microsoft.com/office/drawing/2014/main" id="{7261BD80-5624-073E-C567-4C5292D13D41}"/>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72530762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1BF8A5-3368-2D94-5854-7182744BA2BB}"/>
              </a:ext>
            </a:extLst>
          </p:cNvPr>
          <p:cNvSpPr/>
          <p:nvPr userDrawn="1"/>
        </p:nvSpPr>
        <p:spPr>
          <a:xfrm>
            <a:off x="0" y="0"/>
            <a:ext cx="12192000" cy="457200"/>
          </a:xfrm>
          <a:prstGeom prst="rect">
            <a:avLst/>
          </a:prstGeom>
          <a:gradFill flip="none" rotWithShape="1">
            <a:gsLst>
              <a:gs pos="22000">
                <a:schemeClr val="accent5">
                  <a:lumMod val="20000"/>
                  <a:lumOff val="80000"/>
                </a:schemeClr>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FC1A0-85B4-F30C-BAD0-8E671E53B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C92445-4214-7950-E963-3B5DA778474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A2B2A8-2055-5D21-FF9A-C3718DD65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1019A3-233C-41A9-FD2A-A70BF9A2F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3C79D-E220-BA2B-BB29-692A5D6B5C9E}"/>
              </a:ext>
            </a:extLst>
          </p:cNvPr>
          <p:cNvSpPr>
            <a:spLocks noGrp="1"/>
          </p:cNvSpPr>
          <p:nvPr>
            <p:ph type="sldNum" sz="quarter" idx="12"/>
          </p:nvPr>
        </p:nvSpPr>
        <p:spPr/>
        <p:txBody>
          <a:bodyPr/>
          <a:lstStyle/>
          <a:p>
            <a:fld id="{2A47C3EC-2AA5-4013-A33C-07A1ADCFDC4A}" type="slidenum">
              <a:rPr lang="en-US" smtClean="0"/>
              <a:t>‹#›</a:t>
            </a:fld>
            <a:endParaRPr lang="en-US"/>
          </a:p>
        </p:txBody>
      </p:sp>
      <p:pic>
        <p:nvPicPr>
          <p:cNvPr id="10" name="Picture 9" descr="A red and black logo&#10;&#10;Description automatically generated">
            <a:extLst>
              <a:ext uri="{FF2B5EF4-FFF2-40B4-BE49-F238E27FC236}">
                <a16:creationId xmlns:a16="http://schemas.microsoft.com/office/drawing/2014/main" id="{3EE438A0-307D-89D0-690E-50A52E733972}"/>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6" t="11862" r="874" b="28936"/>
          <a:stretch/>
        </p:blipFill>
        <p:spPr>
          <a:xfrm>
            <a:off x="9970212" y="228599"/>
            <a:ext cx="1993188" cy="457200"/>
          </a:xfrm>
          <a:prstGeom prst="rect">
            <a:avLst/>
          </a:prstGeom>
        </p:spPr>
      </p:pic>
    </p:spTree>
    <p:extLst>
      <p:ext uri="{BB962C8B-B14F-4D97-AF65-F5344CB8AC3E}">
        <p14:creationId xmlns:p14="http://schemas.microsoft.com/office/powerpoint/2010/main" val="80692639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68CB3-96E2-4B01-912A-176845E2026E}"/>
              </a:ext>
            </a:extLst>
          </p:cNvPr>
          <p:cNvSpPr>
            <a:spLocks noGrp="1"/>
          </p:cNvSpPr>
          <p:nvPr>
            <p:ph type="title"/>
          </p:nvPr>
        </p:nvSpPr>
        <p:spPr>
          <a:xfrm>
            <a:off x="838200" y="457200"/>
            <a:ext cx="10515600" cy="7863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50F8562-985F-1D0C-DF3F-764469926CA4}"/>
              </a:ext>
            </a:extLst>
          </p:cNvPr>
          <p:cNvSpPr>
            <a:spLocks noGrp="1"/>
          </p:cNvSpPr>
          <p:nvPr>
            <p:ph type="body" idx="1"/>
          </p:nvPr>
        </p:nvSpPr>
        <p:spPr>
          <a:xfrm>
            <a:off x="838200" y="1380744"/>
            <a:ext cx="10515600" cy="479621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1327002-1422-B135-9651-69C1C494E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8032B1D-BD2E-A74B-AD4E-B65AE6AC8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2A47C3EC-2AA5-4013-A33C-07A1ADCFDC4A}" type="slidenum">
              <a:rPr lang="en-US" smtClean="0"/>
              <a:pPr/>
              <a:t>‹#›</a:t>
            </a:fld>
            <a:endParaRPr lang="en-US" dirty="0"/>
          </a:p>
        </p:txBody>
      </p:sp>
    </p:spTree>
    <p:extLst>
      <p:ext uri="{BB962C8B-B14F-4D97-AF65-F5344CB8AC3E}">
        <p14:creationId xmlns:p14="http://schemas.microsoft.com/office/powerpoint/2010/main" val="3418774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514350" indent="-514350" algn="l" defTabSz="914400" rtl="0" eaLnBrk="1" latinLnBrk="0" hangingPunct="1">
        <a:lnSpc>
          <a:spcPct val="90000"/>
        </a:lnSpc>
        <a:spcBef>
          <a:spcPts val="1000"/>
        </a:spcBef>
        <a:buFont typeface="+mj-lt"/>
        <a:buAutoNum type="arabicPeriod"/>
        <a:defRPr sz="3200" kern="1200">
          <a:solidFill>
            <a:schemeClr val="tx1"/>
          </a:solidFill>
          <a:latin typeface="Arial" panose="020B0604020202020204" pitchFamily="34" charset="0"/>
          <a:ea typeface="+mn-ea"/>
          <a:cs typeface="Arial" panose="020B0604020202020204" pitchFamily="34" charset="0"/>
        </a:defRPr>
      </a:lvl1pPr>
      <a:lvl2pPr marL="971550" indent="-514350" algn="l" defTabSz="914400" rtl="0" eaLnBrk="1" latinLnBrk="0" hangingPunct="1">
        <a:lnSpc>
          <a:spcPct val="90000"/>
        </a:lnSpc>
        <a:spcBef>
          <a:spcPts val="500"/>
        </a:spcBef>
        <a:buFont typeface="+mj-lt"/>
        <a:buAutoNum type="alphaLcPeriod"/>
        <a:defRPr sz="2800" kern="1200">
          <a:solidFill>
            <a:schemeClr val="tx1"/>
          </a:solidFill>
          <a:latin typeface="Arial" panose="020B0604020202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mj-lt"/>
        <a:buAutoNum type="romanLcPeriod"/>
        <a:defRPr sz="2800" kern="1200">
          <a:solidFill>
            <a:schemeClr val="tx1"/>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mj-lt"/>
        <a:buAutoNum type="arabicPeriod"/>
        <a:defRPr sz="24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Font typeface="+mj-lt"/>
        <a:buAutoNum type="alphaLcPeriod"/>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imhaddsci.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013B-3A55-8506-80E1-D983193CAF75}"/>
              </a:ext>
            </a:extLst>
          </p:cNvPr>
          <p:cNvSpPr>
            <a:spLocks noGrp="1"/>
          </p:cNvSpPr>
          <p:nvPr>
            <p:ph type="ctrTitle"/>
          </p:nvPr>
        </p:nvSpPr>
        <p:spPr>
          <a:xfrm>
            <a:off x="469792" y="1457746"/>
            <a:ext cx="5998243" cy="2756555"/>
          </a:xfrm>
        </p:spPr>
        <p:txBody>
          <a:bodyPr vert="horz" lIns="91440" tIns="45720" rIns="91440" bIns="45720" rtlCol="0">
            <a:normAutofit/>
          </a:bodyPr>
          <a:lstStyle/>
          <a:p>
            <a:pPr algn="l"/>
            <a:r>
              <a:rPr lang="en-US" sz="6600" dirty="0"/>
              <a:t>Code </a:t>
            </a:r>
            <a:r>
              <a:rPr lang="en-US" sz="6600" dirty="0" err="1"/>
              <a:t>Bupe</a:t>
            </a:r>
            <a:r>
              <a:rPr lang="en-US" sz="6600" dirty="0"/>
              <a:t>: </a:t>
            </a:r>
            <a:r>
              <a:rPr lang="en-US" sz="3100" dirty="0"/>
              <a:t>Implementing Post-Overdose EMS Buprenorphine Programs across Missouri</a:t>
            </a:r>
            <a:endParaRPr lang="en-US" sz="6600" dirty="0">
              <a:highlight>
                <a:srgbClr val="FFFF00"/>
              </a:highlight>
            </a:endParaRPr>
          </a:p>
        </p:txBody>
      </p:sp>
      <p:sp>
        <p:nvSpPr>
          <p:cNvPr id="3" name="Subtitle 2">
            <a:extLst>
              <a:ext uri="{FF2B5EF4-FFF2-40B4-BE49-F238E27FC236}">
                <a16:creationId xmlns:a16="http://schemas.microsoft.com/office/drawing/2014/main" id="{47CB4BCC-DA18-7581-DF5C-978D000BD4F6}"/>
              </a:ext>
            </a:extLst>
          </p:cNvPr>
          <p:cNvSpPr>
            <a:spLocks noGrp="1"/>
          </p:cNvSpPr>
          <p:nvPr>
            <p:ph type="subTitle" idx="1"/>
          </p:nvPr>
        </p:nvSpPr>
        <p:spPr>
          <a:xfrm>
            <a:off x="469793" y="4545107"/>
            <a:ext cx="6167332" cy="1828799"/>
          </a:xfrm>
        </p:spPr>
        <p:txBody>
          <a:bodyPr vert="horz" lIns="91440" tIns="45720" rIns="91440" bIns="45720" rtlCol="0">
            <a:normAutofit/>
          </a:bodyPr>
          <a:lstStyle/>
          <a:p>
            <a:pPr algn="l"/>
            <a:r>
              <a:rPr lang="en-US" sz="1800" kern="0" dirty="0">
                <a:effectLst/>
                <a:latin typeface="+mj-lt"/>
                <a:ea typeface="Aptos" panose="020B0004020202020204" pitchFamily="34" charset="0"/>
              </a:rPr>
              <a:t>Rachel P. Winograd., Maria </a:t>
            </a:r>
            <a:r>
              <a:rPr lang="en-US" sz="1800" kern="0" dirty="0" err="1">
                <a:effectLst/>
                <a:latin typeface="+mj-lt"/>
                <a:ea typeface="Aptos" panose="020B0004020202020204" pitchFamily="34" charset="0"/>
              </a:rPr>
              <a:t>Paschke</a:t>
            </a:r>
            <a:r>
              <a:rPr lang="en-US" sz="1800" kern="0" dirty="0">
                <a:effectLst/>
                <a:latin typeface="+mj-lt"/>
                <a:ea typeface="Aptos" panose="020B0004020202020204" pitchFamily="34" charset="0"/>
              </a:rPr>
              <a:t>, Liz Connors., </a:t>
            </a:r>
            <a:r>
              <a:rPr lang="en-US" sz="1800" kern="0" dirty="0" err="1">
                <a:effectLst/>
                <a:latin typeface="+mj-lt"/>
                <a:ea typeface="Aptos" panose="020B0004020202020204" pitchFamily="34" charset="0"/>
              </a:rPr>
              <a:t>Gerold</a:t>
            </a:r>
            <a:r>
              <a:rPr lang="en-US" sz="1800" kern="0" dirty="0">
                <a:effectLst/>
                <a:latin typeface="+mj-lt"/>
                <a:ea typeface="Aptos" panose="020B0004020202020204" pitchFamily="34" charset="0"/>
              </a:rPr>
              <a:t> Carroll, Saad Siddiqui, Josh Wilson, Greg Boal, Aila Al-Maliki, &amp; Brad Ray</a:t>
            </a:r>
          </a:p>
          <a:p>
            <a:pPr algn="l"/>
            <a:endParaRPr lang="en-US" sz="1800" kern="0" dirty="0">
              <a:latin typeface="+mj-lt"/>
              <a:ea typeface="Aptos" panose="020B0004020202020204" pitchFamily="34" charset="0"/>
            </a:endParaRPr>
          </a:p>
          <a:p>
            <a:pPr algn="l"/>
            <a:r>
              <a:rPr lang="en-US" sz="1800" b="1" dirty="0"/>
              <a:t>University of Missouri, St. Louis</a:t>
            </a:r>
          </a:p>
          <a:p>
            <a:pPr algn="l"/>
            <a:endParaRPr lang="en-US" sz="1600" b="1" kern="0" dirty="0">
              <a:effectLst/>
              <a:latin typeface="+mj-lt"/>
              <a:ea typeface="Aptos" panose="020B0004020202020204" pitchFamily="34" charset="0"/>
            </a:endParaRPr>
          </a:p>
          <a:p>
            <a:pPr algn="l"/>
            <a:endParaRPr lang="en-US" sz="1600" dirty="0"/>
          </a:p>
        </p:txBody>
      </p:sp>
      <p:pic>
        <p:nvPicPr>
          <p:cNvPr id="7" name="Graphic 6" descr="Medical">
            <a:extLst>
              <a:ext uri="{FF2B5EF4-FFF2-40B4-BE49-F238E27FC236}">
                <a16:creationId xmlns:a16="http://schemas.microsoft.com/office/drawing/2014/main" id="{6400403C-8CC5-7608-9795-FEC909786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0101" y="1169894"/>
            <a:ext cx="4913017" cy="4913017"/>
          </a:xfrm>
          <a:prstGeom prst="rect">
            <a:avLst/>
          </a:prstGeom>
        </p:spPr>
      </p:pic>
    </p:spTree>
    <p:extLst>
      <p:ext uri="{BB962C8B-B14F-4D97-AF65-F5344CB8AC3E}">
        <p14:creationId xmlns:p14="http://schemas.microsoft.com/office/powerpoint/2010/main" val="174771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81CE-C47F-E6D9-E678-8CA2B9A22326}"/>
              </a:ext>
            </a:extLst>
          </p:cNvPr>
          <p:cNvSpPr>
            <a:spLocks noGrp="1"/>
          </p:cNvSpPr>
          <p:nvPr>
            <p:ph type="title"/>
          </p:nvPr>
        </p:nvSpPr>
        <p:spPr/>
        <p:txBody>
          <a:bodyPr/>
          <a:lstStyle/>
          <a:p>
            <a:r>
              <a:rPr lang="en-US" dirty="0"/>
              <a:t>Facilitators</a:t>
            </a:r>
          </a:p>
        </p:txBody>
      </p:sp>
      <p:sp>
        <p:nvSpPr>
          <p:cNvPr id="3" name="Content Placeholder 2">
            <a:extLst>
              <a:ext uri="{FF2B5EF4-FFF2-40B4-BE49-F238E27FC236}">
                <a16:creationId xmlns:a16="http://schemas.microsoft.com/office/drawing/2014/main" id="{5ABC1628-8B9C-2A46-E889-5A8C6176663A}"/>
              </a:ext>
            </a:extLst>
          </p:cNvPr>
          <p:cNvSpPr>
            <a:spLocks noGrp="1"/>
          </p:cNvSpPr>
          <p:nvPr>
            <p:ph idx="1"/>
          </p:nvPr>
        </p:nvSpPr>
        <p:spPr>
          <a:xfrm>
            <a:off x="566057" y="1942937"/>
            <a:ext cx="7794172" cy="4351338"/>
          </a:xfrm>
        </p:spPr>
        <p:txBody>
          <a:bodyPr>
            <a:normAutofit fontScale="92500" lnSpcReduction="10000"/>
          </a:bodyPr>
          <a:lstStyle/>
          <a:p>
            <a:pPr>
              <a:buFont typeface="Arial" panose="020B0604020202020204" pitchFamily="34" charset="0"/>
              <a:buChar char="•"/>
            </a:pPr>
            <a:r>
              <a:rPr lang="en-US" dirty="0"/>
              <a:t>Outer</a:t>
            </a:r>
          </a:p>
          <a:p>
            <a:pPr lvl="1">
              <a:buFont typeface="Arial" panose="020B0604020202020204" pitchFamily="34" charset="0"/>
              <a:buChar char="•"/>
            </a:pPr>
            <a:r>
              <a:rPr lang="en-US" dirty="0">
                <a:solidFill>
                  <a:srgbClr val="002060"/>
                </a:solidFill>
                <a:effectLst/>
                <a:latin typeface="+mj-lt"/>
              </a:rPr>
              <a:t>Financial investment to address the opioid overdose crisis</a:t>
            </a:r>
          </a:p>
          <a:p>
            <a:pPr lvl="1">
              <a:buFont typeface="Arial" panose="020B0604020202020204" pitchFamily="34" charset="0"/>
              <a:buChar char="•"/>
            </a:pPr>
            <a:r>
              <a:rPr lang="en-US" dirty="0">
                <a:solidFill>
                  <a:srgbClr val="002060"/>
                </a:solidFill>
                <a:latin typeface="+mj-lt"/>
              </a:rPr>
              <a:t>Prior e</a:t>
            </a:r>
            <a:r>
              <a:rPr lang="en-US" dirty="0">
                <a:solidFill>
                  <a:srgbClr val="002060"/>
                </a:solidFill>
                <a:effectLst/>
                <a:latin typeface="+mj-lt"/>
              </a:rPr>
              <a:t>xposure to harm reduction training and supplies</a:t>
            </a:r>
          </a:p>
          <a:p>
            <a:pPr lvl="1">
              <a:buFont typeface="Arial" panose="020B0604020202020204" pitchFamily="34" charset="0"/>
              <a:buChar char="•"/>
            </a:pPr>
            <a:r>
              <a:rPr lang="en-US" dirty="0">
                <a:solidFill>
                  <a:srgbClr val="002060"/>
                </a:solidFill>
                <a:effectLst/>
                <a:latin typeface="+mj-lt"/>
              </a:rPr>
              <a:t>Guidance from NJ EMS practice experts</a:t>
            </a:r>
          </a:p>
          <a:p>
            <a:pPr>
              <a:buFont typeface="Arial" panose="020B0604020202020204" pitchFamily="34" charset="0"/>
              <a:buChar char="•"/>
            </a:pPr>
            <a:r>
              <a:rPr lang="en-US" dirty="0"/>
              <a:t>Inner</a:t>
            </a:r>
          </a:p>
          <a:p>
            <a:pPr lvl="1">
              <a:buFont typeface="Arial" panose="020B0604020202020204" pitchFamily="34" charset="0"/>
              <a:buChar char="•"/>
            </a:pPr>
            <a:r>
              <a:rPr lang="en-US" dirty="0">
                <a:solidFill>
                  <a:srgbClr val="002060"/>
                </a:solidFill>
                <a:effectLst/>
                <a:latin typeface="+mj-lt"/>
              </a:rPr>
              <a:t>Integration with community paramedic programming</a:t>
            </a:r>
          </a:p>
          <a:p>
            <a:pPr lvl="1">
              <a:buFont typeface="Arial" panose="020B0604020202020204" pitchFamily="34" charset="0"/>
              <a:buChar char="•"/>
            </a:pPr>
            <a:r>
              <a:rPr lang="en-US" dirty="0">
                <a:solidFill>
                  <a:srgbClr val="002060"/>
                </a:solidFill>
                <a:effectLst/>
                <a:latin typeface="+mj-lt"/>
              </a:rPr>
              <a:t>Leadership buy-in &amp; advocacy</a:t>
            </a:r>
          </a:p>
          <a:p>
            <a:pPr lvl="1">
              <a:buFont typeface="Arial" panose="020B0604020202020204" pitchFamily="34" charset="0"/>
              <a:buChar char="•"/>
            </a:pPr>
            <a:r>
              <a:rPr lang="en-US" dirty="0">
                <a:solidFill>
                  <a:srgbClr val="002060"/>
                </a:solidFill>
                <a:latin typeface="+mj-lt"/>
              </a:rPr>
              <a:t>Support of </a:t>
            </a:r>
            <a:r>
              <a:rPr lang="en-US" dirty="0">
                <a:solidFill>
                  <a:srgbClr val="002060"/>
                </a:solidFill>
                <a:effectLst/>
                <a:latin typeface="+mj-lt"/>
              </a:rPr>
              <a:t>protocol adoption and adherence</a:t>
            </a:r>
          </a:p>
          <a:p>
            <a:endParaRPr lang="en-US" dirty="0"/>
          </a:p>
        </p:txBody>
      </p:sp>
      <p:sp>
        <p:nvSpPr>
          <p:cNvPr id="10" name="TextBox 9">
            <a:extLst>
              <a:ext uri="{FF2B5EF4-FFF2-40B4-BE49-F238E27FC236}">
                <a16:creationId xmlns:a16="http://schemas.microsoft.com/office/drawing/2014/main" id="{2FFCCEA1-540A-6857-C3AE-43C0E35F580C}"/>
              </a:ext>
            </a:extLst>
          </p:cNvPr>
          <p:cNvSpPr txBox="1"/>
          <p:nvPr/>
        </p:nvSpPr>
        <p:spPr>
          <a:xfrm>
            <a:off x="902125" y="177696"/>
            <a:ext cx="5193875" cy="1323439"/>
          </a:xfrm>
          <a:prstGeom prst="rect">
            <a:avLst/>
          </a:prstGeom>
          <a:solidFill>
            <a:schemeClr val="accent1">
              <a:lumMod val="20000"/>
              <a:lumOff val="80000"/>
            </a:schemeClr>
          </a:solidFill>
        </p:spPr>
        <p:txBody>
          <a:bodyPr wrap="square" rtlCol="0">
            <a:spAutoFit/>
          </a:bodyPr>
          <a:lstStyle/>
          <a:p>
            <a:r>
              <a:rPr lang="en-US" sz="1600" dirty="0"/>
              <a:t>“</a:t>
            </a:r>
            <a:r>
              <a:rPr lang="en-US" sz="1600" b="1" dirty="0">
                <a:solidFill>
                  <a:srgbClr val="000000"/>
                </a:solidFill>
                <a:latin typeface="+mj-lt"/>
              </a:rPr>
              <a:t>T</a:t>
            </a:r>
            <a:r>
              <a:rPr lang="en-US" sz="1600" b="1" i="0" u="none" strike="noStrike" dirty="0">
                <a:solidFill>
                  <a:srgbClr val="000000"/>
                </a:solidFill>
                <a:effectLst/>
                <a:latin typeface="+mj-lt"/>
              </a:rPr>
              <a:t>here's a capability of getting several million dollars for the whole county</a:t>
            </a:r>
            <a:r>
              <a:rPr lang="en-US" sz="1600" b="0" i="0" u="none" strike="noStrike" dirty="0">
                <a:solidFill>
                  <a:srgbClr val="000000"/>
                </a:solidFill>
                <a:effectLst/>
                <a:latin typeface="+mj-lt"/>
              </a:rPr>
              <a:t>, you know. Why not? You know, we've got a problem epidemic and it's horrible... we've got to make a difference and it starts with us.”</a:t>
            </a:r>
            <a:endParaRPr lang="en-US" sz="1600" dirty="0"/>
          </a:p>
        </p:txBody>
      </p:sp>
      <p:sp>
        <p:nvSpPr>
          <p:cNvPr id="11" name="TextBox 10">
            <a:extLst>
              <a:ext uri="{FF2B5EF4-FFF2-40B4-BE49-F238E27FC236}">
                <a16:creationId xmlns:a16="http://schemas.microsoft.com/office/drawing/2014/main" id="{413C88A9-06D2-EA1F-BB5F-A166C4C73832}"/>
              </a:ext>
            </a:extLst>
          </p:cNvPr>
          <p:cNvSpPr txBox="1"/>
          <p:nvPr/>
        </p:nvSpPr>
        <p:spPr>
          <a:xfrm>
            <a:off x="4142411" y="762772"/>
            <a:ext cx="5971575" cy="1323439"/>
          </a:xfrm>
          <a:prstGeom prst="rect">
            <a:avLst/>
          </a:prstGeom>
          <a:solidFill>
            <a:schemeClr val="accent6">
              <a:lumMod val="20000"/>
              <a:lumOff val="80000"/>
            </a:schemeClr>
          </a:solidFill>
        </p:spPr>
        <p:txBody>
          <a:bodyPr wrap="square" rtlCol="0">
            <a:spAutoFit/>
          </a:bodyPr>
          <a:lstStyle/>
          <a:p>
            <a:r>
              <a:rPr lang="en-US" sz="1600" b="0" i="0" u="none" strike="noStrike" dirty="0">
                <a:solidFill>
                  <a:srgbClr val="000000"/>
                </a:solidFill>
                <a:effectLst/>
                <a:latin typeface="+mj-lt"/>
              </a:rPr>
              <a:t>“It definitely got better after we had [previous] training. Not everybody. But there was </a:t>
            </a:r>
            <a:r>
              <a:rPr lang="en-US" sz="1600" b="1" i="0" u="none" strike="noStrike" dirty="0">
                <a:solidFill>
                  <a:srgbClr val="000000"/>
                </a:solidFill>
                <a:effectLst/>
                <a:latin typeface="+mj-lt"/>
              </a:rPr>
              <a:t>a lot of people that they came up to us afterwards, and they told us that it was eye opening </a:t>
            </a:r>
            <a:r>
              <a:rPr lang="en-US" sz="1600" b="0" i="0" u="none" strike="noStrike" dirty="0">
                <a:solidFill>
                  <a:srgbClr val="000000"/>
                </a:solidFill>
                <a:effectLst/>
                <a:latin typeface="+mj-lt"/>
              </a:rPr>
              <a:t>to actually talk to somebody who had the experience of being woken up by paramedics.”</a:t>
            </a:r>
            <a:endParaRPr lang="en-US" sz="1600" dirty="0"/>
          </a:p>
        </p:txBody>
      </p:sp>
      <p:sp>
        <p:nvSpPr>
          <p:cNvPr id="12" name="TextBox 11">
            <a:extLst>
              <a:ext uri="{FF2B5EF4-FFF2-40B4-BE49-F238E27FC236}">
                <a16:creationId xmlns:a16="http://schemas.microsoft.com/office/drawing/2014/main" id="{BF84E5E3-DA94-5B90-8A33-1645A5D0F728}"/>
              </a:ext>
            </a:extLst>
          </p:cNvPr>
          <p:cNvSpPr txBox="1"/>
          <p:nvPr/>
        </p:nvSpPr>
        <p:spPr>
          <a:xfrm>
            <a:off x="6432391" y="2060762"/>
            <a:ext cx="5435353" cy="1323439"/>
          </a:xfrm>
          <a:prstGeom prst="rect">
            <a:avLst/>
          </a:prstGeom>
          <a:solidFill>
            <a:schemeClr val="accent4">
              <a:lumMod val="20000"/>
              <a:lumOff val="80000"/>
            </a:schemeClr>
          </a:solidFill>
        </p:spPr>
        <p:txBody>
          <a:bodyPr wrap="square" rtlCol="0">
            <a:spAutoFit/>
          </a:bodyPr>
          <a:lstStyle/>
          <a:p>
            <a:r>
              <a:rPr lang="en-US" sz="1600" dirty="0"/>
              <a:t>“</a:t>
            </a:r>
            <a:r>
              <a:rPr lang="en-US" sz="1600" b="0" i="0" u="none" strike="noStrike" dirty="0">
                <a:solidFill>
                  <a:srgbClr val="000000"/>
                </a:solidFill>
                <a:effectLst/>
                <a:latin typeface="+mj-lt"/>
              </a:rPr>
              <a:t>When I’m trying to talk to doctors, they just want to hear from other doctors. They don't want to hear from me, and so medics are the same way. </a:t>
            </a:r>
            <a:r>
              <a:rPr lang="en-US" sz="1600" b="1" i="0" u="none" strike="noStrike" dirty="0">
                <a:solidFill>
                  <a:srgbClr val="000000"/>
                </a:solidFill>
                <a:effectLst/>
                <a:latin typeface="+mj-lt"/>
              </a:rPr>
              <a:t>We like hearing from other medics. So I think [bringing in EMS experts] was a really good addition</a:t>
            </a:r>
            <a:r>
              <a:rPr lang="en-US" sz="1600" b="0" i="0" u="none" strike="noStrike" dirty="0">
                <a:solidFill>
                  <a:srgbClr val="000000"/>
                </a:solidFill>
                <a:effectLst/>
                <a:latin typeface="+mj-lt"/>
              </a:rPr>
              <a:t>.”</a:t>
            </a:r>
            <a:endParaRPr lang="en-US" sz="1600" dirty="0"/>
          </a:p>
        </p:txBody>
      </p:sp>
      <p:sp>
        <p:nvSpPr>
          <p:cNvPr id="13" name="TextBox 12">
            <a:extLst>
              <a:ext uri="{FF2B5EF4-FFF2-40B4-BE49-F238E27FC236}">
                <a16:creationId xmlns:a16="http://schemas.microsoft.com/office/drawing/2014/main" id="{3B69D7F9-380E-1018-ECFF-B4BED35AD088}"/>
              </a:ext>
            </a:extLst>
          </p:cNvPr>
          <p:cNvSpPr txBox="1"/>
          <p:nvPr/>
        </p:nvSpPr>
        <p:spPr>
          <a:xfrm>
            <a:off x="8204632" y="3507312"/>
            <a:ext cx="3818709" cy="1077218"/>
          </a:xfrm>
          <a:prstGeom prst="rect">
            <a:avLst/>
          </a:prstGeom>
          <a:solidFill>
            <a:schemeClr val="accent2">
              <a:lumMod val="20000"/>
              <a:lumOff val="80000"/>
            </a:schemeClr>
          </a:solidFill>
        </p:spPr>
        <p:txBody>
          <a:bodyPr wrap="square" rtlCol="0">
            <a:spAutoFit/>
          </a:bodyPr>
          <a:lstStyle/>
          <a:p>
            <a:r>
              <a:rPr lang="en-US" sz="1600" dirty="0"/>
              <a:t>“</a:t>
            </a:r>
            <a:r>
              <a:rPr lang="en-US" sz="1600" b="0" i="0" u="none" strike="noStrike" dirty="0">
                <a:solidFill>
                  <a:srgbClr val="000000"/>
                </a:solidFill>
                <a:effectLst/>
                <a:latin typeface="+mj-lt"/>
              </a:rPr>
              <a:t>I mean, that's some of the beauty of [</a:t>
            </a:r>
            <a:r>
              <a:rPr lang="en-US" sz="1600" b="1" i="0" u="none" strike="noStrike" dirty="0">
                <a:solidFill>
                  <a:srgbClr val="000000"/>
                </a:solidFill>
                <a:effectLst/>
                <a:latin typeface="+mj-lt"/>
              </a:rPr>
              <a:t>the community paramedic] role is you have more flexibility </a:t>
            </a:r>
            <a:r>
              <a:rPr lang="en-US" sz="1600" b="0" i="0" u="none" strike="noStrike" dirty="0">
                <a:solidFill>
                  <a:srgbClr val="000000"/>
                </a:solidFill>
                <a:effectLst/>
                <a:latin typeface="+mj-lt"/>
              </a:rPr>
              <a:t>to navigate all these systems.”</a:t>
            </a:r>
            <a:endParaRPr lang="en-US" sz="1000" dirty="0">
              <a:latin typeface="+mj-lt"/>
            </a:endParaRPr>
          </a:p>
        </p:txBody>
      </p:sp>
      <p:sp>
        <p:nvSpPr>
          <p:cNvPr id="14" name="TextBox 13">
            <a:extLst>
              <a:ext uri="{FF2B5EF4-FFF2-40B4-BE49-F238E27FC236}">
                <a16:creationId xmlns:a16="http://schemas.microsoft.com/office/drawing/2014/main" id="{EC292830-9D0D-D8D4-880C-3881E7F87282}"/>
              </a:ext>
            </a:extLst>
          </p:cNvPr>
          <p:cNvSpPr txBox="1"/>
          <p:nvPr/>
        </p:nvSpPr>
        <p:spPr>
          <a:xfrm>
            <a:off x="6906638" y="4745080"/>
            <a:ext cx="5285362" cy="1323439"/>
          </a:xfrm>
          <a:prstGeom prst="rect">
            <a:avLst/>
          </a:prstGeom>
          <a:solidFill>
            <a:srgbClr val="FFCCFF"/>
          </a:solidFill>
        </p:spPr>
        <p:txBody>
          <a:bodyPr wrap="square" rtlCol="0">
            <a:spAutoFit/>
          </a:bodyPr>
          <a:lstStyle/>
          <a:p>
            <a:r>
              <a:rPr lang="en-US" sz="1600" dirty="0"/>
              <a:t>“</a:t>
            </a:r>
            <a:r>
              <a:rPr lang="en-US" sz="1600" b="0" i="0" u="none" strike="noStrike" dirty="0">
                <a:solidFill>
                  <a:srgbClr val="000000"/>
                </a:solidFill>
                <a:effectLst/>
                <a:latin typeface="+mj-lt"/>
              </a:rPr>
              <a:t>Well</a:t>
            </a:r>
            <a:r>
              <a:rPr lang="en-US" sz="1600" b="1" i="0" u="none" strike="noStrike" dirty="0">
                <a:solidFill>
                  <a:srgbClr val="000000"/>
                </a:solidFill>
                <a:effectLst/>
                <a:latin typeface="+mj-lt"/>
              </a:rPr>
              <a:t>, our leadership is 100. </a:t>
            </a:r>
            <a:r>
              <a:rPr lang="en-US" sz="1600" b="0" i="0" u="none" strike="noStrike" dirty="0">
                <a:solidFill>
                  <a:srgbClr val="000000"/>
                </a:solidFill>
                <a:effectLst/>
                <a:latin typeface="+mj-lt"/>
              </a:rPr>
              <a:t>They are all in. We sort of do any kind of initiative that is just to better the patient care. … I'm the one that is 100%. But then when I go to my leadership and say, </a:t>
            </a:r>
            <a:r>
              <a:rPr lang="en-US" sz="1600" dirty="0">
                <a:solidFill>
                  <a:srgbClr val="000000"/>
                </a:solidFill>
                <a:latin typeface="+mj-lt"/>
              </a:rPr>
              <a:t>“H</a:t>
            </a:r>
            <a:r>
              <a:rPr lang="en-US" sz="1600" b="0" i="0" u="none" strike="noStrike" dirty="0">
                <a:solidFill>
                  <a:srgbClr val="000000"/>
                </a:solidFill>
                <a:effectLst/>
                <a:latin typeface="+mj-lt"/>
              </a:rPr>
              <a:t>ey, this is what we're </a:t>
            </a:r>
            <a:r>
              <a:rPr lang="en-US" sz="1600" b="0" i="0" u="none" strike="noStrike" dirty="0" err="1">
                <a:solidFill>
                  <a:srgbClr val="000000"/>
                </a:solidFill>
                <a:effectLst/>
                <a:latin typeface="+mj-lt"/>
              </a:rPr>
              <a:t>gonna</a:t>
            </a:r>
            <a:r>
              <a:rPr lang="en-US" sz="1600" b="0" i="0" u="none" strike="noStrike" dirty="0">
                <a:solidFill>
                  <a:srgbClr val="000000"/>
                </a:solidFill>
                <a:effectLst/>
                <a:latin typeface="+mj-lt"/>
              </a:rPr>
              <a:t> do,” they're good with it.”</a:t>
            </a:r>
            <a:endParaRPr lang="en-US" sz="1050" dirty="0">
              <a:latin typeface="+mj-lt"/>
            </a:endParaRPr>
          </a:p>
        </p:txBody>
      </p:sp>
      <p:sp>
        <p:nvSpPr>
          <p:cNvPr id="15" name="TextBox 14">
            <a:extLst>
              <a:ext uri="{FF2B5EF4-FFF2-40B4-BE49-F238E27FC236}">
                <a16:creationId xmlns:a16="http://schemas.microsoft.com/office/drawing/2014/main" id="{9EC0B4B4-C1D7-78C3-DA21-E0623A8024CF}"/>
              </a:ext>
            </a:extLst>
          </p:cNvPr>
          <p:cNvSpPr txBox="1"/>
          <p:nvPr/>
        </p:nvSpPr>
        <p:spPr>
          <a:xfrm>
            <a:off x="5499601" y="6162437"/>
            <a:ext cx="6368143" cy="584775"/>
          </a:xfrm>
          <a:prstGeom prst="rect">
            <a:avLst/>
          </a:prstGeom>
          <a:solidFill>
            <a:srgbClr val="CCCCFF"/>
          </a:solidFill>
        </p:spPr>
        <p:txBody>
          <a:bodyPr wrap="square" rtlCol="0">
            <a:spAutoFit/>
          </a:bodyPr>
          <a:lstStyle/>
          <a:p>
            <a:r>
              <a:rPr lang="en-US" sz="1600" dirty="0"/>
              <a:t>“</a:t>
            </a:r>
            <a:r>
              <a:rPr lang="en-US" sz="1600" b="0" i="0" u="none" strike="noStrike" dirty="0">
                <a:solidFill>
                  <a:srgbClr val="000000"/>
                </a:solidFill>
                <a:effectLst/>
                <a:latin typeface="+mj-lt"/>
              </a:rPr>
              <a:t>We should be good as long as we follow our protocols. And </a:t>
            </a:r>
            <a:r>
              <a:rPr lang="en-US" sz="1600" b="1" i="0" u="none" strike="noStrike" dirty="0">
                <a:solidFill>
                  <a:srgbClr val="000000"/>
                </a:solidFill>
                <a:effectLst/>
                <a:latin typeface="+mj-lt"/>
              </a:rPr>
              <a:t>we're the ones who control our protocols.</a:t>
            </a:r>
            <a:r>
              <a:rPr lang="en-US" sz="1600" b="0" i="0" u="none" strike="noStrike" dirty="0">
                <a:solidFill>
                  <a:srgbClr val="000000"/>
                </a:solidFill>
                <a:effectLst/>
                <a:latin typeface="+mj-lt"/>
              </a:rPr>
              <a:t>”</a:t>
            </a:r>
            <a:endParaRPr lang="en-US" sz="1000" dirty="0">
              <a:latin typeface="+mj-lt"/>
            </a:endParaRPr>
          </a:p>
        </p:txBody>
      </p:sp>
    </p:spTree>
    <p:extLst>
      <p:ext uri="{BB962C8B-B14F-4D97-AF65-F5344CB8AC3E}">
        <p14:creationId xmlns:p14="http://schemas.microsoft.com/office/powerpoint/2010/main" val="307864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5DE3-3983-C631-A53F-C5A799B50B0F}"/>
              </a:ext>
            </a:extLst>
          </p:cNvPr>
          <p:cNvSpPr>
            <a:spLocks noGrp="1"/>
          </p:cNvSpPr>
          <p:nvPr>
            <p:ph type="title"/>
          </p:nvPr>
        </p:nvSpPr>
        <p:spPr/>
        <p:txBody>
          <a:bodyPr/>
          <a:lstStyle/>
          <a:p>
            <a:r>
              <a:rPr lang="en-US" dirty="0"/>
              <a:t>Barriers</a:t>
            </a:r>
          </a:p>
        </p:txBody>
      </p:sp>
      <p:sp>
        <p:nvSpPr>
          <p:cNvPr id="3" name="Content Placeholder 2">
            <a:extLst>
              <a:ext uri="{FF2B5EF4-FFF2-40B4-BE49-F238E27FC236}">
                <a16:creationId xmlns:a16="http://schemas.microsoft.com/office/drawing/2014/main" id="{100EF663-BCD8-C6A1-2EF3-D2F28B5D4615}"/>
              </a:ext>
            </a:extLst>
          </p:cNvPr>
          <p:cNvSpPr>
            <a:spLocks noGrp="1"/>
          </p:cNvSpPr>
          <p:nvPr>
            <p:ph idx="1"/>
          </p:nvPr>
        </p:nvSpPr>
        <p:spPr/>
        <p:txBody>
          <a:bodyPr/>
          <a:lstStyle/>
          <a:p>
            <a:pPr>
              <a:buFont typeface="Arial" panose="020B0604020202020204" pitchFamily="34" charset="0"/>
              <a:buChar char="•"/>
            </a:pPr>
            <a:r>
              <a:rPr lang="en-US" dirty="0"/>
              <a:t>Outer</a:t>
            </a:r>
          </a:p>
          <a:p>
            <a:pPr lvl="1">
              <a:buFont typeface="Arial" panose="020B0604020202020204" pitchFamily="34" charset="0"/>
              <a:buChar char="•"/>
            </a:pPr>
            <a:r>
              <a:rPr lang="en-US" i="0" dirty="0">
                <a:solidFill>
                  <a:schemeClr val="accent6">
                    <a:lumMod val="50000"/>
                  </a:schemeClr>
                </a:solidFill>
                <a:latin typeface="+mj-lt"/>
              </a:rPr>
              <a:t>I</a:t>
            </a:r>
            <a:r>
              <a:rPr lang="en-US" dirty="0">
                <a:solidFill>
                  <a:schemeClr val="accent6">
                    <a:lumMod val="50000"/>
                  </a:schemeClr>
                </a:solidFill>
                <a:effectLst/>
                <a:latin typeface="+mj-lt"/>
              </a:rPr>
              <a:t>nconsistent linkage to care post-overdose</a:t>
            </a:r>
          </a:p>
          <a:p>
            <a:pPr lvl="1">
              <a:buFont typeface="Arial" panose="020B0604020202020204" pitchFamily="34" charset="0"/>
              <a:buChar char="•"/>
            </a:pPr>
            <a:r>
              <a:rPr lang="en-US" dirty="0">
                <a:solidFill>
                  <a:schemeClr val="accent6">
                    <a:lumMod val="50000"/>
                  </a:schemeClr>
                </a:solidFill>
                <a:effectLst/>
                <a:latin typeface="+mj-lt"/>
              </a:rPr>
              <a:t>Limited availability of long-term treatment</a:t>
            </a:r>
            <a:endParaRPr lang="en-US" dirty="0">
              <a:solidFill>
                <a:schemeClr val="accent6">
                  <a:lumMod val="50000"/>
                </a:schemeClr>
              </a:solidFill>
              <a:latin typeface="+mj-lt"/>
            </a:endParaRPr>
          </a:p>
          <a:p>
            <a:pPr>
              <a:buFont typeface="Arial" panose="020B0604020202020204" pitchFamily="34" charset="0"/>
              <a:buChar char="•"/>
            </a:pPr>
            <a:endParaRPr lang="en-US" dirty="0"/>
          </a:p>
          <a:p>
            <a:pPr>
              <a:buFont typeface="Arial" panose="020B0604020202020204" pitchFamily="34" charset="0"/>
              <a:buChar char="•"/>
            </a:pPr>
            <a:r>
              <a:rPr lang="en-US" dirty="0"/>
              <a:t>Inner</a:t>
            </a:r>
          </a:p>
          <a:p>
            <a:pPr lvl="1">
              <a:buFont typeface="Arial" panose="020B0604020202020204" pitchFamily="34" charset="0"/>
              <a:buChar char="•"/>
            </a:pPr>
            <a:r>
              <a:rPr lang="en-US" dirty="0">
                <a:solidFill>
                  <a:schemeClr val="accent6">
                    <a:lumMod val="50000"/>
                  </a:schemeClr>
                </a:solidFill>
                <a:effectLst/>
                <a:latin typeface="+mj-lt"/>
              </a:rPr>
              <a:t>Stigma toward people who use drugs</a:t>
            </a:r>
          </a:p>
          <a:p>
            <a:pPr lvl="1">
              <a:buFont typeface="Arial" panose="020B0604020202020204" pitchFamily="34" charset="0"/>
              <a:buChar char="•"/>
            </a:pPr>
            <a:r>
              <a:rPr lang="en-US" dirty="0">
                <a:solidFill>
                  <a:schemeClr val="accent6">
                    <a:lumMod val="50000"/>
                  </a:schemeClr>
                </a:solidFill>
                <a:effectLst/>
                <a:latin typeface="+mj-lt"/>
              </a:rPr>
              <a:t>Staff resistance to new responsibilities</a:t>
            </a:r>
          </a:p>
          <a:p>
            <a:pPr lvl="1">
              <a:buFont typeface="Arial" panose="020B0604020202020204" pitchFamily="34" charset="0"/>
              <a:buChar char="•"/>
            </a:pPr>
            <a:r>
              <a:rPr lang="en-US" dirty="0">
                <a:solidFill>
                  <a:schemeClr val="accent6">
                    <a:lumMod val="50000"/>
                  </a:schemeClr>
                </a:solidFill>
                <a:effectLst/>
                <a:latin typeface="+mj-lt"/>
              </a:rPr>
              <a:t>Compassion fatigue and secondary trauma</a:t>
            </a:r>
          </a:p>
          <a:p>
            <a:endParaRPr lang="en-US" dirty="0"/>
          </a:p>
        </p:txBody>
      </p:sp>
      <p:sp>
        <p:nvSpPr>
          <p:cNvPr id="7" name="TextBox 6">
            <a:extLst>
              <a:ext uri="{FF2B5EF4-FFF2-40B4-BE49-F238E27FC236}">
                <a16:creationId xmlns:a16="http://schemas.microsoft.com/office/drawing/2014/main" id="{1655D1F7-570E-09C6-9AF0-D81DC716C5DB}"/>
              </a:ext>
            </a:extLst>
          </p:cNvPr>
          <p:cNvSpPr txBox="1"/>
          <p:nvPr/>
        </p:nvSpPr>
        <p:spPr>
          <a:xfrm>
            <a:off x="4075611" y="587829"/>
            <a:ext cx="7278189" cy="1077218"/>
          </a:xfrm>
          <a:prstGeom prst="rect">
            <a:avLst/>
          </a:prstGeom>
          <a:solidFill>
            <a:srgbClr val="99FFCC"/>
          </a:solidFill>
        </p:spPr>
        <p:txBody>
          <a:bodyPr wrap="square" rtlCol="0">
            <a:spAutoFit/>
          </a:bodyPr>
          <a:lstStyle/>
          <a:p>
            <a:r>
              <a:rPr lang="en-US" sz="1600" dirty="0"/>
              <a:t>“</a:t>
            </a:r>
            <a:r>
              <a:rPr lang="en-US" sz="1600" b="0" i="0" u="none" strike="noStrike" dirty="0">
                <a:solidFill>
                  <a:srgbClr val="000000"/>
                </a:solidFill>
                <a:effectLst/>
                <a:latin typeface="+mj-lt"/>
              </a:rPr>
              <a:t>[Paramedics] were </a:t>
            </a:r>
            <a:r>
              <a:rPr lang="en-US" sz="1600" b="1" i="0" u="none" strike="noStrike" dirty="0">
                <a:solidFill>
                  <a:srgbClr val="000000"/>
                </a:solidFill>
                <a:effectLst/>
                <a:latin typeface="+mj-lt"/>
              </a:rPr>
              <a:t>not following up correctly </a:t>
            </a:r>
            <a:r>
              <a:rPr lang="en-US" sz="1600" b="0" i="0" u="none" strike="noStrike" dirty="0">
                <a:solidFill>
                  <a:srgbClr val="000000"/>
                </a:solidFill>
                <a:effectLst/>
                <a:latin typeface="+mj-lt"/>
              </a:rPr>
              <a:t>with [care coordinators]. So that's probably a failure point …  and then once they do get into the hospitals, the hospitals are so fatigued with insurgents of people coming in that I think </a:t>
            </a:r>
            <a:r>
              <a:rPr lang="en-US" sz="1600" b="1" i="0" u="none" strike="noStrike" dirty="0">
                <a:solidFill>
                  <a:srgbClr val="000000"/>
                </a:solidFill>
                <a:effectLst/>
                <a:latin typeface="+mj-lt"/>
              </a:rPr>
              <a:t>these people are falling through the cracks</a:t>
            </a:r>
            <a:r>
              <a:rPr lang="en-US" sz="1600" b="0" i="0" u="none" strike="noStrike" dirty="0">
                <a:solidFill>
                  <a:srgbClr val="000000"/>
                </a:solidFill>
                <a:effectLst/>
                <a:latin typeface="+mj-lt"/>
              </a:rPr>
              <a:t>.”</a:t>
            </a:r>
            <a:endParaRPr lang="en-US" sz="1000" dirty="0">
              <a:latin typeface="+mj-lt"/>
            </a:endParaRPr>
          </a:p>
        </p:txBody>
      </p:sp>
      <p:sp>
        <p:nvSpPr>
          <p:cNvPr id="8" name="TextBox 7">
            <a:extLst>
              <a:ext uri="{FF2B5EF4-FFF2-40B4-BE49-F238E27FC236}">
                <a16:creationId xmlns:a16="http://schemas.microsoft.com/office/drawing/2014/main" id="{F2984B2A-7D53-A7D4-6082-57553B6111D1}"/>
              </a:ext>
            </a:extLst>
          </p:cNvPr>
          <p:cNvSpPr txBox="1"/>
          <p:nvPr/>
        </p:nvSpPr>
        <p:spPr>
          <a:xfrm>
            <a:off x="8566720" y="1739261"/>
            <a:ext cx="3386847" cy="1569660"/>
          </a:xfrm>
          <a:prstGeom prst="rect">
            <a:avLst/>
          </a:prstGeom>
          <a:solidFill>
            <a:srgbClr val="FFCC99"/>
          </a:solidFill>
        </p:spPr>
        <p:txBody>
          <a:bodyPr wrap="square" rtlCol="0">
            <a:spAutoFit/>
          </a:bodyPr>
          <a:lstStyle/>
          <a:p>
            <a:pPr marL="117475" rtl="0">
              <a:spcBef>
                <a:spcPts val="0"/>
              </a:spcBef>
              <a:spcAft>
                <a:spcPts val="0"/>
              </a:spcAft>
            </a:pPr>
            <a:r>
              <a:rPr lang="en-US" sz="1600" b="0" i="0" u="none" strike="noStrike" dirty="0">
                <a:solidFill>
                  <a:srgbClr val="000000"/>
                </a:solidFill>
                <a:effectLst/>
                <a:latin typeface="+mj-lt"/>
              </a:rPr>
              <a:t>“As we get started, </a:t>
            </a:r>
            <a:r>
              <a:rPr lang="en-US" sz="1600" b="1" i="0" u="none" strike="noStrike" dirty="0">
                <a:solidFill>
                  <a:srgbClr val="000000"/>
                </a:solidFill>
                <a:effectLst/>
                <a:latin typeface="+mj-lt"/>
              </a:rPr>
              <a:t>gaps with people being able to get additional dosing and stay on the medication </a:t>
            </a:r>
            <a:r>
              <a:rPr lang="en-US" sz="1600" b="0" i="0" u="none" strike="noStrike" dirty="0">
                <a:solidFill>
                  <a:srgbClr val="000000"/>
                </a:solidFill>
                <a:effectLst/>
                <a:latin typeface="+mj-lt"/>
              </a:rPr>
              <a:t>is going to emerge across communities as an issue.</a:t>
            </a:r>
            <a:endParaRPr lang="en-US" sz="1000" dirty="0">
              <a:latin typeface="+mj-lt"/>
            </a:endParaRPr>
          </a:p>
        </p:txBody>
      </p:sp>
      <p:sp>
        <p:nvSpPr>
          <p:cNvPr id="10" name="TextBox 9">
            <a:extLst>
              <a:ext uri="{FF2B5EF4-FFF2-40B4-BE49-F238E27FC236}">
                <a16:creationId xmlns:a16="http://schemas.microsoft.com/office/drawing/2014/main" id="{B13F5844-AF06-2048-6287-92825124B245}"/>
              </a:ext>
            </a:extLst>
          </p:cNvPr>
          <p:cNvSpPr txBox="1"/>
          <p:nvPr/>
        </p:nvSpPr>
        <p:spPr>
          <a:xfrm>
            <a:off x="7047271" y="5212738"/>
            <a:ext cx="5029200" cy="830997"/>
          </a:xfrm>
          <a:prstGeom prst="rect">
            <a:avLst/>
          </a:prstGeom>
          <a:solidFill>
            <a:schemeClr val="tx2">
              <a:lumMod val="20000"/>
              <a:lumOff val="80000"/>
            </a:schemeClr>
          </a:solidFill>
        </p:spPr>
        <p:txBody>
          <a:bodyPr wrap="square" rtlCol="0">
            <a:spAutoFit/>
          </a:bodyPr>
          <a:lstStyle/>
          <a:p>
            <a:r>
              <a:rPr lang="en-US" sz="1600" b="0" i="0" u="none" strike="noStrike" dirty="0">
                <a:solidFill>
                  <a:srgbClr val="000000"/>
                </a:solidFill>
                <a:effectLst/>
                <a:latin typeface="+mj-lt"/>
              </a:rPr>
              <a:t>“I think some hesitancy here right now, when I first mentioned this whole </a:t>
            </a:r>
            <a:r>
              <a:rPr lang="en-US" sz="1600" b="0" i="0" u="none" strike="noStrike" dirty="0" err="1">
                <a:solidFill>
                  <a:srgbClr val="000000"/>
                </a:solidFill>
                <a:effectLst/>
                <a:latin typeface="+mj-lt"/>
              </a:rPr>
              <a:t>bupe</a:t>
            </a:r>
            <a:r>
              <a:rPr lang="en-US" sz="1600" b="0" i="0" u="none" strike="noStrike" dirty="0">
                <a:solidFill>
                  <a:srgbClr val="000000"/>
                </a:solidFill>
                <a:effectLst/>
                <a:latin typeface="+mj-lt"/>
              </a:rPr>
              <a:t>, and </a:t>
            </a:r>
            <a:r>
              <a:rPr lang="en-US" sz="1600" b="1" i="0" u="none" strike="noStrike" dirty="0">
                <a:solidFill>
                  <a:srgbClr val="000000"/>
                </a:solidFill>
                <a:effectLst/>
                <a:latin typeface="+mj-lt"/>
              </a:rPr>
              <a:t>having to sit on the scene a little bit longer. Red flags </a:t>
            </a:r>
            <a:r>
              <a:rPr lang="en-US" sz="1600" b="0" i="0" u="none" strike="noStrike" dirty="0">
                <a:solidFill>
                  <a:srgbClr val="000000"/>
                </a:solidFill>
                <a:effectLst/>
                <a:latin typeface="+mj-lt"/>
              </a:rPr>
              <a:t>went up.”</a:t>
            </a:r>
            <a:endParaRPr lang="en-US" sz="1000" dirty="0">
              <a:latin typeface="+mj-lt"/>
            </a:endParaRPr>
          </a:p>
        </p:txBody>
      </p:sp>
      <p:sp>
        <p:nvSpPr>
          <p:cNvPr id="11" name="TextBox 10">
            <a:extLst>
              <a:ext uri="{FF2B5EF4-FFF2-40B4-BE49-F238E27FC236}">
                <a16:creationId xmlns:a16="http://schemas.microsoft.com/office/drawing/2014/main" id="{2C73392F-07F6-EF92-7B3B-6EF63E479B4D}"/>
              </a:ext>
            </a:extLst>
          </p:cNvPr>
          <p:cNvSpPr txBox="1"/>
          <p:nvPr/>
        </p:nvSpPr>
        <p:spPr>
          <a:xfrm>
            <a:off x="4172851" y="6156728"/>
            <a:ext cx="6087292" cy="584775"/>
          </a:xfrm>
          <a:prstGeom prst="rect">
            <a:avLst/>
          </a:prstGeom>
          <a:solidFill>
            <a:schemeClr val="accent2">
              <a:lumMod val="20000"/>
              <a:lumOff val="80000"/>
            </a:schemeClr>
          </a:solidFill>
        </p:spPr>
        <p:txBody>
          <a:bodyPr wrap="square" rtlCol="0">
            <a:spAutoFit/>
          </a:bodyPr>
          <a:lstStyle/>
          <a:p>
            <a:r>
              <a:rPr lang="en-US" sz="1600" dirty="0"/>
              <a:t>“</a:t>
            </a:r>
            <a:r>
              <a:rPr lang="en-US" sz="1600" b="0" i="0" u="none" strike="noStrike" dirty="0">
                <a:solidFill>
                  <a:srgbClr val="000000"/>
                </a:solidFill>
                <a:effectLst/>
                <a:latin typeface="+mj-lt"/>
              </a:rPr>
              <a:t>Our clinicians, it's not that they don't care. Don't get me wrong. I think </a:t>
            </a:r>
            <a:r>
              <a:rPr lang="en-US" sz="1600" b="1" i="0" u="none" strike="noStrike" dirty="0">
                <a:solidFill>
                  <a:srgbClr val="000000"/>
                </a:solidFill>
                <a:effectLst/>
                <a:latin typeface="+mj-lt"/>
              </a:rPr>
              <a:t>they're probably burned out and beat down</a:t>
            </a:r>
            <a:r>
              <a:rPr lang="en-US" sz="1600" b="0" i="0" u="none" strike="noStrike" dirty="0">
                <a:solidFill>
                  <a:srgbClr val="000000"/>
                </a:solidFill>
                <a:effectLst/>
                <a:latin typeface="+mj-lt"/>
              </a:rPr>
              <a:t>.”</a:t>
            </a:r>
            <a:endParaRPr lang="en-US" sz="1600" dirty="0"/>
          </a:p>
        </p:txBody>
      </p:sp>
      <p:sp>
        <p:nvSpPr>
          <p:cNvPr id="4" name="TextBox 3">
            <a:extLst>
              <a:ext uri="{FF2B5EF4-FFF2-40B4-BE49-F238E27FC236}">
                <a16:creationId xmlns:a16="http://schemas.microsoft.com/office/drawing/2014/main" id="{5C85D282-E244-1564-DDEE-24ACAEBCC002}"/>
              </a:ext>
            </a:extLst>
          </p:cNvPr>
          <p:cNvSpPr txBox="1"/>
          <p:nvPr/>
        </p:nvSpPr>
        <p:spPr>
          <a:xfrm>
            <a:off x="6741025" y="3667438"/>
            <a:ext cx="5212542" cy="1323439"/>
          </a:xfrm>
          <a:prstGeom prst="rect">
            <a:avLst/>
          </a:prstGeom>
          <a:solidFill>
            <a:srgbClr val="FFFFCC"/>
          </a:solidFill>
        </p:spPr>
        <p:txBody>
          <a:bodyPr wrap="square" rtlCol="0">
            <a:spAutoFit/>
          </a:bodyPr>
          <a:lstStyle/>
          <a:p>
            <a:pPr lvl="0">
              <a:defRPr/>
            </a:pPr>
            <a:r>
              <a:rPr lang="en-US" sz="1600" dirty="0">
                <a:solidFill>
                  <a:srgbClr val="000000"/>
                </a:solidFill>
              </a:rPr>
              <a:t>“You wake the same person up with Narcan, and they say, “Oh, I've never even used drugs.” And so, you know</a:t>
            </a:r>
            <a:r>
              <a:rPr lang="en-US" sz="1600" b="1" dirty="0">
                <a:solidFill>
                  <a:srgbClr val="000000"/>
                </a:solidFill>
              </a:rPr>
              <a:t>, they immediately look at that as a dishonest, lying person that isn't worth their time</a:t>
            </a:r>
            <a:r>
              <a:rPr lang="en-US" sz="1600" dirty="0">
                <a:solidFill>
                  <a:srgbClr val="000000"/>
                </a:solidFill>
              </a:rPr>
              <a:t>. Instead of looking at this entire picture of somebody.”</a:t>
            </a:r>
            <a:endParaRPr lang="en-US" sz="1000" dirty="0"/>
          </a:p>
        </p:txBody>
      </p:sp>
    </p:spTree>
    <p:extLst>
      <p:ext uri="{BB962C8B-B14F-4D97-AF65-F5344CB8AC3E}">
        <p14:creationId xmlns:p14="http://schemas.microsoft.com/office/powerpoint/2010/main" val="146644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BD26-2B8E-25E9-403D-AE545007CDE2}"/>
              </a:ext>
            </a:extLst>
          </p:cNvPr>
          <p:cNvSpPr>
            <a:spLocks noGrp="1"/>
          </p:cNvSpPr>
          <p:nvPr>
            <p:ph type="title"/>
          </p:nvPr>
        </p:nvSpPr>
        <p:spPr/>
        <p:txBody>
          <a:bodyPr/>
          <a:lstStyle/>
          <a:p>
            <a:r>
              <a:rPr lang="en-US" dirty="0"/>
              <a:t>Summary take-aways</a:t>
            </a:r>
          </a:p>
        </p:txBody>
      </p:sp>
      <p:sp>
        <p:nvSpPr>
          <p:cNvPr id="3" name="Content Placeholder 2">
            <a:extLst>
              <a:ext uri="{FF2B5EF4-FFF2-40B4-BE49-F238E27FC236}">
                <a16:creationId xmlns:a16="http://schemas.microsoft.com/office/drawing/2014/main" id="{4D9B1BF0-7940-20CC-918B-3189DE88562D}"/>
              </a:ext>
            </a:extLst>
          </p:cNvPr>
          <p:cNvSpPr>
            <a:spLocks noGrp="1"/>
          </p:cNvSpPr>
          <p:nvPr>
            <p:ph idx="1"/>
          </p:nvPr>
        </p:nvSpPr>
        <p:spPr>
          <a:xfrm>
            <a:off x="838200" y="1801906"/>
            <a:ext cx="10515600" cy="4375057"/>
          </a:xfrm>
        </p:spPr>
        <p:txBody>
          <a:bodyPr>
            <a:normAutofit fontScale="92500" lnSpcReduction="10000"/>
          </a:bodyPr>
          <a:lstStyle/>
          <a:p>
            <a:pPr>
              <a:buFont typeface="Arial" panose="020B0604020202020204" pitchFamily="34" charset="0"/>
              <a:buChar char="•"/>
            </a:pPr>
            <a:r>
              <a:rPr lang="en-US" b="1" dirty="0"/>
              <a:t>Facilitating EMS buprenorphine:</a:t>
            </a:r>
          </a:p>
          <a:p>
            <a:pPr lvl="1">
              <a:buFont typeface="Arial" panose="020B0604020202020204" pitchFamily="34" charset="0"/>
              <a:buChar char="•"/>
            </a:pPr>
            <a:r>
              <a:rPr lang="en-US" b="1" dirty="0">
                <a:solidFill>
                  <a:srgbClr val="000000"/>
                </a:solidFill>
                <a:effectLst/>
                <a:latin typeface="+mj-lt"/>
              </a:rPr>
              <a:t>Foster and Frame </a:t>
            </a:r>
            <a:r>
              <a:rPr lang="en-US" dirty="0">
                <a:solidFill>
                  <a:srgbClr val="000000"/>
                </a:solidFill>
                <a:effectLst/>
                <a:latin typeface="+mj-lt"/>
              </a:rPr>
              <a:t>learning model </a:t>
            </a:r>
            <a:r>
              <a:rPr lang="en-US" dirty="0">
                <a:solidFill>
                  <a:srgbClr val="000000"/>
                </a:solidFill>
                <a:latin typeface="+mj-lt"/>
              </a:rPr>
              <a:t>p</a:t>
            </a:r>
            <a:r>
              <a:rPr lang="en-US" dirty="0">
                <a:solidFill>
                  <a:srgbClr val="000000"/>
                </a:solidFill>
                <a:effectLst/>
                <a:latin typeface="+mj-lt"/>
              </a:rPr>
              <a:t>rovides key support</a:t>
            </a:r>
            <a:endParaRPr lang="en-US" dirty="0">
              <a:latin typeface="+mj-lt"/>
            </a:endParaRPr>
          </a:p>
          <a:p>
            <a:pPr lvl="1">
              <a:buFont typeface="Arial" panose="020B0604020202020204" pitchFamily="34" charset="0"/>
              <a:buChar char="•"/>
            </a:pPr>
            <a:r>
              <a:rPr lang="en-US" i="0" dirty="0">
                <a:solidFill>
                  <a:srgbClr val="000000"/>
                </a:solidFill>
                <a:effectLst/>
                <a:latin typeface="+mj-lt"/>
              </a:rPr>
              <a:t>Internal advocates</a:t>
            </a:r>
            <a:r>
              <a:rPr lang="en-US" dirty="0">
                <a:solidFill>
                  <a:srgbClr val="000000"/>
                </a:solidFill>
                <a:latin typeface="+mj-lt"/>
              </a:rPr>
              <a:t> drive capacity for implementation</a:t>
            </a:r>
          </a:p>
          <a:p>
            <a:pPr>
              <a:buFont typeface="Arial" panose="020B0604020202020204" pitchFamily="34" charset="0"/>
              <a:buChar char="•"/>
            </a:pPr>
            <a:endParaRPr lang="en-US" dirty="0">
              <a:solidFill>
                <a:srgbClr val="000000"/>
              </a:solidFill>
              <a:latin typeface="+mj-lt"/>
            </a:endParaRPr>
          </a:p>
          <a:p>
            <a:pPr>
              <a:buFont typeface="Arial" panose="020B0604020202020204" pitchFamily="34" charset="0"/>
              <a:buChar char="•"/>
            </a:pPr>
            <a:r>
              <a:rPr lang="en-US" sz="2800" b="1" dirty="0">
                <a:solidFill>
                  <a:srgbClr val="000000"/>
                </a:solidFill>
                <a:latin typeface="+mj-lt"/>
              </a:rPr>
              <a:t>Hindering EMS buprenorphine:</a:t>
            </a:r>
          </a:p>
          <a:p>
            <a:pPr lvl="1">
              <a:buFont typeface="Arial" panose="020B0604020202020204" pitchFamily="34" charset="0"/>
              <a:buChar char="•"/>
            </a:pPr>
            <a:r>
              <a:rPr lang="en-US" i="0" dirty="0">
                <a:solidFill>
                  <a:srgbClr val="000000"/>
                </a:solidFill>
                <a:effectLst/>
                <a:latin typeface="+mj-lt"/>
              </a:rPr>
              <a:t>EMS </a:t>
            </a:r>
            <a:r>
              <a:rPr lang="en-US" dirty="0">
                <a:solidFill>
                  <a:srgbClr val="000000"/>
                </a:solidFill>
                <a:latin typeface="+mj-lt"/>
              </a:rPr>
              <a:t>u</a:t>
            </a:r>
            <a:r>
              <a:rPr lang="en-US" i="0" dirty="0">
                <a:solidFill>
                  <a:srgbClr val="000000"/>
                </a:solidFill>
                <a:effectLst/>
                <a:latin typeface="+mj-lt"/>
              </a:rPr>
              <a:t>ncertainty about long-term patient outcomes</a:t>
            </a:r>
            <a:endParaRPr lang="en-US" sz="1400" dirty="0">
              <a:solidFill>
                <a:schemeClr val="accent6">
                  <a:lumMod val="50000"/>
                </a:schemeClr>
              </a:solidFill>
              <a:effectLst/>
              <a:latin typeface="+mj-lt"/>
            </a:endParaRPr>
          </a:p>
          <a:p>
            <a:pPr lvl="1">
              <a:buFont typeface="Arial" panose="020B0604020202020204" pitchFamily="34" charset="0"/>
              <a:buChar char="•"/>
            </a:pPr>
            <a:r>
              <a:rPr lang="en-US" dirty="0">
                <a:solidFill>
                  <a:srgbClr val="000000"/>
                </a:solidFill>
                <a:latin typeface="+mj-lt"/>
              </a:rPr>
              <a:t>Reluctance</a:t>
            </a:r>
            <a:r>
              <a:rPr lang="en-US" i="0" dirty="0">
                <a:solidFill>
                  <a:srgbClr val="000000"/>
                </a:solidFill>
                <a:effectLst/>
                <a:latin typeface="+mj-lt"/>
              </a:rPr>
              <a:t> among paramedics to carry out the intervention</a:t>
            </a:r>
          </a:p>
          <a:p>
            <a:pPr lvl="1">
              <a:buFont typeface="Arial" panose="020B0604020202020204" pitchFamily="34" charset="0"/>
              <a:buChar char="•"/>
            </a:pPr>
            <a:endParaRPr lang="en-US" dirty="0">
              <a:solidFill>
                <a:srgbClr val="000000"/>
              </a:solidFill>
              <a:latin typeface="+mj-lt"/>
            </a:endParaRPr>
          </a:p>
          <a:p>
            <a:pPr>
              <a:buFont typeface="Arial" panose="020B0604020202020204" pitchFamily="34" charset="0"/>
              <a:buChar char="•"/>
            </a:pPr>
            <a:r>
              <a:rPr lang="en-US" i="0" dirty="0">
                <a:solidFill>
                  <a:srgbClr val="000000"/>
                </a:solidFill>
                <a:effectLst/>
                <a:latin typeface="+mj-lt"/>
              </a:rPr>
              <a:t>STRATEGY &amp; SUPPORT ARE IMPORTANT – can’t just give money and snap fingers!</a:t>
            </a:r>
          </a:p>
          <a:p>
            <a:pPr lvl="1"/>
            <a:endParaRPr lang="en-US" sz="1400" b="1" dirty="0">
              <a:solidFill>
                <a:srgbClr val="000000"/>
              </a:solidFill>
              <a:latin typeface="+mj-lt"/>
            </a:endParaRPr>
          </a:p>
          <a:p>
            <a:endParaRPr lang="en-US" sz="1800" b="1" i="1" dirty="0">
              <a:solidFill>
                <a:schemeClr val="accent6">
                  <a:lumMod val="50000"/>
                </a:schemeClr>
              </a:solidFill>
              <a:latin typeface="+mj-lt"/>
            </a:endParaRPr>
          </a:p>
          <a:p>
            <a:endParaRPr lang="en-US" sz="2800" dirty="0">
              <a:latin typeface="+mj-lt"/>
            </a:endParaRPr>
          </a:p>
          <a:p>
            <a:endParaRPr lang="en-US" dirty="0"/>
          </a:p>
        </p:txBody>
      </p:sp>
    </p:spTree>
    <p:extLst>
      <p:ext uri="{BB962C8B-B14F-4D97-AF65-F5344CB8AC3E}">
        <p14:creationId xmlns:p14="http://schemas.microsoft.com/office/powerpoint/2010/main" val="9760680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F790D-7AC5-2FD0-78DF-7B8A88878730}"/>
              </a:ext>
            </a:extLst>
          </p:cNvPr>
          <p:cNvSpPr>
            <a:spLocks noGrp="1"/>
          </p:cNvSpPr>
          <p:nvPr>
            <p:ph type="title"/>
          </p:nvPr>
        </p:nvSpPr>
        <p:spPr/>
        <p:txBody>
          <a:bodyPr/>
          <a:lstStyle/>
          <a:p>
            <a:r>
              <a:rPr lang="en-US" dirty="0"/>
              <a:t>What’s next?	</a:t>
            </a:r>
          </a:p>
        </p:txBody>
      </p:sp>
      <p:sp>
        <p:nvSpPr>
          <p:cNvPr id="3" name="Content Placeholder 2">
            <a:extLst>
              <a:ext uri="{FF2B5EF4-FFF2-40B4-BE49-F238E27FC236}">
                <a16:creationId xmlns:a16="http://schemas.microsoft.com/office/drawing/2014/main" id="{32765761-D3E4-08B3-0957-7CD9102A914E}"/>
              </a:ext>
            </a:extLst>
          </p:cNvPr>
          <p:cNvSpPr>
            <a:spLocks noGrp="1"/>
          </p:cNvSpPr>
          <p:nvPr>
            <p:ph idx="1"/>
          </p:nvPr>
        </p:nvSpPr>
        <p:spPr>
          <a:xfrm>
            <a:off x="838200" y="1380745"/>
            <a:ext cx="10901082" cy="4132550"/>
          </a:xfrm>
        </p:spPr>
        <p:txBody>
          <a:bodyPr/>
          <a:lstStyle/>
          <a:p>
            <a:pPr>
              <a:buFont typeface="Arial" panose="020B0604020202020204" pitchFamily="34" charset="0"/>
              <a:buChar char="•"/>
            </a:pPr>
            <a:r>
              <a:rPr lang="en-US" dirty="0"/>
              <a:t>Better understanding feasibility and uptake</a:t>
            </a:r>
          </a:p>
          <a:p>
            <a:pPr lvl="1">
              <a:buFont typeface="Arial" panose="020B0604020202020204" pitchFamily="34" charset="0"/>
              <a:buChar char="•"/>
            </a:pPr>
            <a:r>
              <a:rPr lang="en-US" sz="2400" dirty="0"/>
              <a:t>Adding the I &amp; S to the E &amp; P</a:t>
            </a:r>
          </a:p>
          <a:p>
            <a:pPr lvl="1">
              <a:buFont typeface="Arial" panose="020B0604020202020204" pitchFamily="34" charset="0"/>
              <a:buChar char="•"/>
            </a:pPr>
            <a:r>
              <a:rPr lang="en-US" sz="2400" dirty="0"/>
              <a:t>What predicts this taking off vs. stalling? </a:t>
            </a:r>
          </a:p>
          <a:p>
            <a:pPr lvl="1">
              <a:buFont typeface="Arial" panose="020B0604020202020204" pitchFamily="34" charset="0"/>
              <a:buChar char="•"/>
            </a:pPr>
            <a:r>
              <a:rPr lang="en-US" sz="2400" dirty="0"/>
              <a:t>If other agencies want to do this, what should they know going into it?</a:t>
            </a:r>
          </a:p>
          <a:p>
            <a:pPr marL="914400" lvl="1" indent="-457200">
              <a:buFont typeface="Arial" panose="020B0604020202020204" pitchFamily="34" charset="0"/>
              <a:buChar char="•"/>
            </a:pPr>
            <a:endParaRPr lang="en-US" sz="1800" dirty="0"/>
          </a:p>
          <a:p>
            <a:pPr>
              <a:buFont typeface="Arial" panose="020B0604020202020204" pitchFamily="34" charset="0"/>
              <a:buChar char="•"/>
            </a:pPr>
            <a:r>
              <a:rPr lang="en-US" dirty="0"/>
              <a:t>What is the qualitative experience of all parties?</a:t>
            </a:r>
          </a:p>
          <a:p>
            <a:pPr lvl="1">
              <a:buFont typeface="Arial" panose="020B0604020202020204" pitchFamily="34" charset="0"/>
              <a:buChar char="•"/>
            </a:pPr>
            <a:r>
              <a:rPr lang="en-US" sz="2400" dirty="0"/>
              <a:t>Medics administering the </a:t>
            </a:r>
            <a:r>
              <a:rPr lang="en-US" sz="2400" dirty="0" err="1"/>
              <a:t>bupe</a:t>
            </a:r>
            <a:endParaRPr lang="en-US" sz="2400" dirty="0"/>
          </a:p>
          <a:p>
            <a:pPr lvl="1">
              <a:buFont typeface="Arial" panose="020B0604020202020204" pitchFamily="34" charset="0"/>
              <a:buChar char="•"/>
            </a:pPr>
            <a:r>
              <a:rPr lang="en-US" sz="2400" dirty="0"/>
              <a:t>Peer coaches meeting at the scene following </a:t>
            </a:r>
            <a:r>
              <a:rPr lang="en-US" sz="2400" dirty="0" err="1"/>
              <a:t>bupe</a:t>
            </a:r>
            <a:r>
              <a:rPr lang="en-US" sz="2400" dirty="0"/>
              <a:t> admin</a:t>
            </a:r>
          </a:p>
          <a:p>
            <a:pPr lvl="1">
              <a:buFont typeface="Arial" panose="020B0604020202020204" pitchFamily="34" charset="0"/>
              <a:buChar char="•"/>
            </a:pPr>
            <a:r>
              <a:rPr lang="en-US" sz="2400" dirty="0"/>
              <a:t>People who use drugs being offered the </a:t>
            </a:r>
            <a:r>
              <a:rPr lang="en-US" sz="2400" dirty="0" err="1"/>
              <a:t>bupe</a:t>
            </a:r>
            <a:endParaRPr lang="en-US" sz="2400" dirty="0"/>
          </a:p>
          <a:p>
            <a:pPr marL="457200" lvl="1" indent="0">
              <a:buNone/>
            </a:pPr>
            <a:endParaRPr lang="en-US" sz="1400" dirty="0"/>
          </a:p>
          <a:p>
            <a:pPr>
              <a:buFont typeface="Arial" panose="020B0604020202020204" pitchFamily="34" charset="0"/>
              <a:buChar char="•"/>
            </a:pPr>
            <a:r>
              <a:rPr lang="en-US" dirty="0"/>
              <a:t>Long term… does this save and improve lives?</a:t>
            </a:r>
          </a:p>
          <a:p>
            <a:endParaRPr lang="en-US" dirty="0"/>
          </a:p>
        </p:txBody>
      </p:sp>
    </p:spTree>
    <p:extLst>
      <p:ext uri="{BB962C8B-B14F-4D97-AF65-F5344CB8AC3E}">
        <p14:creationId xmlns:p14="http://schemas.microsoft.com/office/powerpoint/2010/main" val="43069357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252251-A82F-EF31-5D55-5C9FAA5152B8}"/>
              </a:ext>
            </a:extLst>
          </p:cNvPr>
          <p:cNvSpPr>
            <a:spLocks noGrp="1"/>
          </p:cNvSpPr>
          <p:nvPr>
            <p:ph type="title"/>
          </p:nvPr>
        </p:nvSpPr>
        <p:spPr>
          <a:xfrm>
            <a:off x="6657715" y="467271"/>
            <a:ext cx="4195674" cy="1186717"/>
          </a:xfrm>
        </p:spPr>
        <p:txBody>
          <a:bodyPr anchor="b">
            <a:noAutofit/>
          </a:bodyPr>
          <a:lstStyle/>
          <a:p>
            <a:pPr marL="0" indent="0"/>
            <a:r>
              <a:rPr lang="en-US" sz="4800" dirty="0"/>
              <a:t>Thank you!</a:t>
            </a:r>
            <a:br>
              <a:rPr lang="en-US" sz="4800" dirty="0"/>
            </a:br>
            <a:endParaRPr lang="en-US" sz="4800" dirty="0"/>
          </a:p>
        </p:txBody>
      </p:sp>
      <p:sp>
        <p:nvSpPr>
          <p:cNvPr id="3078" name="Content Placeholder 3077">
            <a:extLst>
              <a:ext uri="{FF2B5EF4-FFF2-40B4-BE49-F238E27FC236}">
                <a16:creationId xmlns:a16="http://schemas.microsoft.com/office/drawing/2014/main" id="{23FDFE68-F88E-6EC2-004E-1262AB1675BE}"/>
              </a:ext>
            </a:extLst>
          </p:cNvPr>
          <p:cNvSpPr>
            <a:spLocks noGrp="1"/>
          </p:cNvSpPr>
          <p:nvPr>
            <p:ph idx="1"/>
          </p:nvPr>
        </p:nvSpPr>
        <p:spPr>
          <a:xfrm>
            <a:off x="6387461" y="1298986"/>
            <a:ext cx="5255151" cy="5440680"/>
          </a:xfrm>
        </p:spPr>
        <p:txBody>
          <a:bodyPr anchor="t">
            <a:normAutofit fontScale="92500" lnSpcReduction="10000"/>
          </a:bodyPr>
          <a:lstStyle/>
          <a:p>
            <a:pPr marL="0" indent="0">
              <a:buNone/>
            </a:pPr>
            <a:br>
              <a:rPr lang="en-US" sz="2400" dirty="0"/>
            </a:br>
            <a:r>
              <a:rPr lang="en-US" sz="2400" dirty="0"/>
              <a:t>DOTS+MOBILE team at UMSL (Josh, Saad, Greg, Aila, Maria!)</a:t>
            </a:r>
            <a:br>
              <a:rPr lang="en-US" sz="2400" dirty="0"/>
            </a:br>
            <a:br>
              <a:rPr lang="en-US" sz="2400" dirty="0"/>
            </a:br>
            <a:r>
              <a:rPr lang="en-US" sz="2400" dirty="0"/>
              <a:t>Districts! (CJC, Christian, Raytown, Mehlville, Rock Township, MU Health, Joachim </a:t>
            </a:r>
            <a:r>
              <a:rPr lang="en-US" sz="2400" dirty="0" err="1"/>
              <a:t>Plattin</a:t>
            </a:r>
            <a:r>
              <a:rPr lang="en-US" sz="2400" dirty="0"/>
              <a:t>)</a:t>
            </a:r>
          </a:p>
          <a:p>
            <a:pPr marL="0" indent="0">
              <a:buNone/>
            </a:pPr>
            <a:br>
              <a:rPr lang="en-US" sz="2400" dirty="0"/>
            </a:br>
            <a:r>
              <a:rPr lang="en-US" sz="2400" dirty="0"/>
              <a:t>Dr. Gerry Carroll &amp; Eric Tuttle from NJ Cooper Health</a:t>
            </a:r>
          </a:p>
          <a:p>
            <a:pPr marL="0" indent="0">
              <a:buNone/>
            </a:pPr>
            <a:br>
              <a:rPr lang="en-US" sz="2400" dirty="0"/>
            </a:br>
            <a:r>
              <a:rPr lang="en-US" sz="2400" dirty="0"/>
              <a:t>Dr. Brad Ray from RTI</a:t>
            </a:r>
            <a:br>
              <a:rPr lang="en-US" sz="2400" dirty="0"/>
            </a:br>
            <a:endParaRPr lang="en-US" sz="2400" dirty="0"/>
          </a:p>
          <a:p>
            <a:pPr marL="0" indent="0">
              <a:buNone/>
            </a:pPr>
            <a:r>
              <a:rPr lang="en-US" sz="2400" dirty="0"/>
              <a:t>UMSL-MIMH Addiction Science team: </a:t>
            </a:r>
            <a:r>
              <a:rPr lang="en-US" sz="2400" dirty="0">
                <a:hlinkClick r:id="rId3"/>
              </a:rPr>
              <a:t>www.MIMHAddSci.org</a:t>
            </a:r>
            <a:r>
              <a:rPr lang="en-US" sz="2400" dirty="0"/>
              <a:t> </a:t>
            </a:r>
          </a:p>
          <a:p>
            <a:pPr marL="0" indent="0">
              <a:buNone/>
            </a:pPr>
            <a:endParaRPr lang="en-US" sz="2200" dirty="0"/>
          </a:p>
          <a:p>
            <a:pPr marL="0" indent="0">
              <a:buNone/>
            </a:pPr>
            <a:r>
              <a:rPr lang="en-US" sz="2400" dirty="0"/>
              <a:t>Missouri Department of Mental Health</a:t>
            </a:r>
          </a:p>
        </p:txBody>
      </p:sp>
      <p:sp>
        <p:nvSpPr>
          <p:cNvPr id="3097" name="Freeform: Shape 3096">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Freeform: Shape 3098">
            <a:extLst>
              <a:ext uri="{FF2B5EF4-FFF2-40B4-BE49-F238E27FC236}">
                <a16:creationId xmlns:a16="http://schemas.microsoft.com/office/drawing/2014/main" id="{063F1D6B-3845-4F68-9803-39000080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6AEC9D6-6FEC-FAD0-8BD1-8FDA98A2F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5" r="1" b="31506"/>
          <a:stretch/>
        </p:blipFill>
        <p:spPr bwMode="auto">
          <a:xfrm>
            <a:off x="922597" y="2281733"/>
            <a:ext cx="5083636" cy="4576267"/>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a:extLst>
            <a:ext uri="{909E8E84-426E-40DD-AFC4-6F175D3DCCD1}">
              <a14:hiddenFill xmlns:a14="http://schemas.microsoft.com/office/drawing/2010/main">
                <a:solidFill>
                  <a:srgbClr val="FFFFFF"/>
                </a:solidFill>
              </a14:hiddenFill>
            </a:ext>
          </a:extLst>
        </p:spPr>
      </p:pic>
      <p:grpSp>
        <p:nvGrpSpPr>
          <p:cNvPr id="3101" name="Group 3100">
            <a:extLst>
              <a:ext uri="{FF2B5EF4-FFF2-40B4-BE49-F238E27FC236}">
                <a16:creationId xmlns:a16="http://schemas.microsoft.com/office/drawing/2014/main" id="{C6C6FA52-B664-419A-A212-125E50579D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825" y="1771652"/>
            <a:ext cx="3486643" cy="2754874"/>
            <a:chOff x="1303825" y="1771652"/>
            <a:chExt cx="3486643" cy="2754874"/>
          </a:xfrm>
        </p:grpSpPr>
        <p:sp>
          <p:nvSpPr>
            <p:cNvPr id="310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0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310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cxnSp>
        <p:nvCxnSpPr>
          <p:cNvPr id="3106" name="Straight Connector 310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Content Placeholder 4" descr="A circular metal medallion with a yellow and black design&#10;&#10;Description automatically generated">
            <a:extLst>
              <a:ext uri="{FF2B5EF4-FFF2-40B4-BE49-F238E27FC236}">
                <a16:creationId xmlns:a16="http://schemas.microsoft.com/office/drawing/2014/main" id="{429EF57E-62F0-8FA1-790E-E7B596D13786}"/>
              </a:ext>
            </a:extLst>
          </p:cNvPr>
          <p:cNvPicPr>
            <a:picLocks noChangeAspect="1"/>
          </p:cNvPicPr>
          <p:nvPr/>
        </p:nvPicPr>
        <p:blipFill rotWithShape="1">
          <a:blip r:embed="rId5">
            <a:extLst>
              <a:ext uri="{28A0092B-C50C-407E-A947-70E740481C1C}">
                <a14:useLocalDpi xmlns:a14="http://schemas.microsoft.com/office/drawing/2010/main" val="0"/>
              </a:ext>
            </a:extLst>
          </a:blip>
          <a:srcRect l="6737" r="15813" b="-1"/>
          <a:stretch/>
        </p:blipFill>
        <p:spPr>
          <a:xfrm>
            <a:off x="-3" y="11"/>
            <a:ext cx="3098371" cy="2990808"/>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Tree>
    <p:extLst>
      <p:ext uri="{BB962C8B-B14F-4D97-AF65-F5344CB8AC3E}">
        <p14:creationId xmlns:p14="http://schemas.microsoft.com/office/powerpoint/2010/main" val="361265980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or Opioid Settlement Funding ...">
            <a:extLst>
              <a:ext uri="{FF2B5EF4-FFF2-40B4-BE49-F238E27FC236}">
                <a16:creationId xmlns:a16="http://schemas.microsoft.com/office/drawing/2014/main" id="{17B84769-C528-C11A-9701-66345DBA7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199" y="3450820"/>
            <a:ext cx="4907077" cy="274796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Opioid Addiction ...">
            <a:extLst>
              <a:ext uri="{FF2B5EF4-FFF2-40B4-BE49-F238E27FC236}">
                <a16:creationId xmlns:a16="http://schemas.microsoft.com/office/drawing/2014/main" id="{08F1A0E1-DF4B-6934-C16A-E56D14365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24" y="3086109"/>
            <a:ext cx="4309565" cy="32280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mbulance Vector Art, Icons, and ...">
            <a:extLst>
              <a:ext uri="{FF2B5EF4-FFF2-40B4-BE49-F238E27FC236}">
                <a16:creationId xmlns:a16="http://schemas.microsoft.com/office/drawing/2014/main" id="{60E5D036-1862-589A-005E-E084723A13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0" t="11738" r="8202" b="4039"/>
          <a:stretch/>
        </p:blipFill>
        <p:spPr bwMode="auto">
          <a:xfrm>
            <a:off x="3460649" y="681037"/>
            <a:ext cx="5240518" cy="265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33294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ED0D-4601-C2A3-23A2-8CE368849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A3D74A-43C1-0B53-00BE-83C704FD0528}"/>
              </a:ext>
            </a:extLst>
          </p:cNvPr>
          <p:cNvSpPr>
            <a:spLocks noGrp="1"/>
          </p:cNvSpPr>
          <p:nvPr>
            <p:ph idx="1"/>
          </p:nvPr>
        </p:nvSpPr>
        <p:spPr/>
        <p:txBody>
          <a:bodyPr/>
          <a:lstStyle/>
          <a:p>
            <a:endParaRPr lang="en-US" dirty="0"/>
          </a:p>
        </p:txBody>
      </p:sp>
      <p:sp>
        <p:nvSpPr>
          <p:cNvPr id="4" name="AutoShape 2">
            <a:extLst>
              <a:ext uri="{FF2B5EF4-FFF2-40B4-BE49-F238E27FC236}">
                <a16:creationId xmlns:a16="http://schemas.microsoft.com/office/drawing/2014/main" id="{2D4D212B-59D2-EE72-29FB-19C20D4476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40098A9F-4BD0-B60D-552B-8CCA83186695}"/>
              </a:ext>
            </a:extLst>
          </p:cNvPr>
          <p:cNvGrpSpPr/>
          <p:nvPr/>
        </p:nvGrpSpPr>
        <p:grpSpPr>
          <a:xfrm>
            <a:off x="222859" y="877347"/>
            <a:ext cx="4751515" cy="5523453"/>
            <a:chOff x="171954" y="1138411"/>
            <a:chExt cx="4751515" cy="5523453"/>
          </a:xfrm>
        </p:grpSpPr>
        <p:pic>
          <p:nvPicPr>
            <p:cNvPr id="7172" name="Picture 4" descr="UMSL-MIMH First Responder + Public ...">
              <a:extLst>
                <a:ext uri="{FF2B5EF4-FFF2-40B4-BE49-F238E27FC236}">
                  <a16:creationId xmlns:a16="http://schemas.microsoft.com/office/drawing/2014/main" id="{65631ECD-8715-9CD4-DECE-ADE3B530A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54" y="1138411"/>
              <a:ext cx="4751515" cy="1206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061BE3-52B9-DA0C-D091-5D919105A013}"/>
                </a:ext>
              </a:extLst>
            </p:cNvPr>
            <p:cNvPicPr>
              <a:picLocks noChangeAspect="1"/>
            </p:cNvPicPr>
            <p:nvPr/>
          </p:nvPicPr>
          <p:blipFill rotWithShape="1">
            <a:blip r:embed="rId4">
              <a:extLst>
                <a:ext uri="{28A0092B-C50C-407E-A947-70E740481C1C}">
                  <a14:useLocalDpi xmlns:a14="http://schemas.microsoft.com/office/drawing/2010/main" val="0"/>
                </a:ext>
              </a:extLst>
            </a:blip>
            <a:srcRect l="1899" t="16758" r="4246" b="8050"/>
            <a:stretch/>
          </p:blipFill>
          <p:spPr bwMode="auto">
            <a:xfrm>
              <a:off x="386566" y="2482136"/>
              <a:ext cx="2792649" cy="1678015"/>
            </a:xfrm>
            <a:prstGeom prst="rect">
              <a:avLst/>
            </a:prstGeom>
            <a:noFill/>
            <a:ln>
              <a:noFill/>
            </a:ln>
          </p:spPr>
        </p:pic>
        <p:pic>
          <p:nvPicPr>
            <p:cNvPr id="7176" name="Picture 8" descr="First Responders — MIMH Addiction Science">
              <a:extLst>
                <a:ext uri="{FF2B5EF4-FFF2-40B4-BE49-F238E27FC236}">
                  <a16:creationId xmlns:a16="http://schemas.microsoft.com/office/drawing/2014/main" id="{77140B98-74CA-7495-3BF3-FA0AA9C2B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48" y="4572000"/>
              <a:ext cx="2089864" cy="20898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pioid OD Medication ...">
              <a:extLst>
                <a:ext uri="{FF2B5EF4-FFF2-40B4-BE49-F238E27FC236}">
                  <a16:creationId xmlns:a16="http://schemas.microsoft.com/office/drawing/2014/main" id="{ACCFEE92-6D45-6EE4-3BC8-30760B7CA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0333" y="3732992"/>
              <a:ext cx="2634202" cy="1678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30CE6296-2CF1-04AE-992E-7DD95C776D12}"/>
              </a:ext>
            </a:extLst>
          </p:cNvPr>
          <p:cNvGrpSpPr/>
          <p:nvPr/>
        </p:nvGrpSpPr>
        <p:grpSpPr>
          <a:xfrm>
            <a:off x="9047175" y="723906"/>
            <a:ext cx="3107225" cy="6034976"/>
            <a:chOff x="9047175" y="723906"/>
            <a:chExt cx="3107225" cy="6034976"/>
          </a:xfrm>
        </p:grpSpPr>
        <p:pic>
          <p:nvPicPr>
            <p:cNvPr id="7186" name="Picture 18" descr="Cooper University Health Care EMS – VCI ...">
              <a:extLst>
                <a:ext uri="{FF2B5EF4-FFF2-40B4-BE49-F238E27FC236}">
                  <a16:creationId xmlns:a16="http://schemas.microsoft.com/office/drawing/2014/main" id="{6171733F-3FEB-481D-4CF1-2AA367744F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5705" y="501580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Gerard G. Carroll, MD, FAAEM, EMT-P">
              <a:extLst>
                <a:ext uri="{FF2B5EF4-FFF2-40B4-BE49-F238E27FC236}">
                  <a16:creationId xmlns:a16="http://schemas.microsoft.com/office/drawing/2014/main" id="{FBB01020-3422-796E-51F4-6D92C939B4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7175" y="723906"/>
              <a:ext cx="17907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Picture 2">
              <a:extLst>
                <a:ext uri="{FF2B5EF4-FFF2-40B4-BE49-F238E27FC236}">
                  <a16:creationId xmlns:a16="http://schemas.microsoft.com/office/drawing/2014/main" id="{237B978D-95BF-36CF-61D5-899F5131F8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3665" y="1954366"/>
              <a:ext cx="1780735" cy="305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0E09CB1-4849-2ED2-0129-AC63A8F9D780}"/>
              </a:ext>
            </a:extLst>
          </p:cNvPr>
          <p:cNvGrpSpPr/>
          <p:nvPr/>
        </p:nvGrpSpPr>
        <p:grpSpPr>
          <a:xfrm>
            <a:off x="5118467" y="1017126"/>
            <a:ext cx="3354821" cy="5741756"/>
            <a:chOff x="5118467" y="1017126"/>
            <a:chExt cx="3354821" cy="5741756"/>
          </a:xfrm>
        </p:grpSpPr>
        <p:pic>
          <p:nvPicPr>
            <p:cNvPr id="7178" name="Picture 10" descr="Recovery-Focused Substance Use Support ...">
              <a:extLst>
                <a:ext uri="{FF2B5EF4-FFF2-40B4-BE49-F238E27FC236}">
                  <a16:creationId xmlns:a16="http://schemas.microsoft.com/office/drawing/2014/main" id="{F258EE52-DFF0-9576-3C06-2380BA7B6E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745" y="1017126"/>
              <a:ext cx="28384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linical-Community Integration ...">
              <a:extLst>
                <a:ext uri="{FF2B5EF4-FFF2-40B4-BE49-F238E27FC236}">
                  <a16:creationId xmlns:a16="http://schemas.microsoft.com/office/drawing/2014/main" id="{EC540434-BA95-8CC5-319B-E3E1A0F6CA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266" y="2482136"/>
              <a:ext cx="2892558" cy="2530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0418D3-56DA-A432-415C-6205B207B56A}"/>
                </a:ext>
              </a:extLst>
            </p:cNvPr>
            <p:cNvPicPr>
              <a:picLocks noChangeAspect="1"/>
            </p:cNvPicPr>
            <p:nvPr/>
          </p:nvPicPr>
          <p:blipFill>
            <a:blip r:embed="rId12"/>
            <a:stretch>
              <a:fillRect/>
            </a:stretch>
          </p:blipFill>
          <p:spPr>
            <a:xfrm>
              <a:off x="5118467" y="4768157"/>
              <a:ext cx="1524000" cy="1990725"/>
            </a:xfrm>
            <a:prstGeom prst="rect">
              <a:avLst/>
            </a:prstGeom>
          </p:spPr>
        </p:pic>
        <p:pic>
          <p:nvPicPr>
            <p:cNvPr id="8" name="Picture 7">
              <a:extLst>
                <a:ext uri="{FF2B5EF4-FFF2-40B4-BE49-F238E27FC236}">
                  <a16:creationId xmlns:a16="http://schemas.microsoft.com/office/drawing/2014/main" id="{BF71DCFE-4331-9AC9-4B1B-03C646FF964A}"/>
                </a:ext>
              </a:extLst>
            </p:cNvPr>
            <p:cNvPicPr>
              <a:picLocks noChangeAspect="1"/>
            </p:cNvPicPr>
            <p:nvPr/>
          </p:nvPicPr>
          <p:blipFill>
            <a:blip r:embed="rId13"/>
            <a:stretch>
              <a:fillRect/>
            </a:stretch>
          </p:blipFill>
          <p:spPr>
            <a:xfrm>
              <a:off x="6629415" y="4814274"/>
              <a:ext cx="1843873" cy="1381125"/>
            </a:xfrm>
            <a:prstGeom prst="rect">
              <a:avLst/>
            </a:prstGeom>
          </p:spPr>
        </p:pic>
      </p:grpSp>
    </p:spTree>
    <p:extLst>
      <p:ext uri="{BB962C8B-B14F-4D97-AF65-F5344CB8AC3E}">
        <p14:creationId xmlns:p14="http://schemas.microsoft.com/office/powerpoint/2010/main" val="1940834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1DE6-040C-3167-5185-6D3FC37132F0}"/>
              </a:ext>
            </a:extLst>
          </p:cNvPr>
          <p:cNvSpPr>
            <a:spLocks noGrp="1"/>
          </p:cNvSpPr>
          <p:nvPr>
            <p:ph type="title"/>
          </p:nvPr>
        </p:nvSpPr>
        <p:spPr>
          <a:xfrm>
            <a:off x="735106" y="642924"/>
            <a:ext cx="10515600" cy="786384"/>
          </a:xfrm>
        </p:spPr>
        <p:txBody>
          <a:bodyPr>
            <a:normAutofit/>
          </a:bodyPr>
          <a:lstStyle/>
          <a:p>
            <a:pPr algn="ctr"/>
            <a:r>
              <a:rPr lang="en-US" sz="4400" b="1" dirty="0"/>
              <a:t>Foster &amp; Frame</a:t>
            </a:r>
          </a:p>
        </p:txBody>
      </p:sp>
      <p:pic>
        <p:nvPicPr>
          <p:cNvPr id="4" name="Picture 2" descr="DOTS+MOBILE — UMSL-MIMH First ...">
            <a:extLst>
              <a:ext uri="{FF2B5EF4-FFF2-40B4-BE49-F238E27FC236}">
                <a16:creationId xmlns:a16="http://schemas.microsoft.com/office/drawing/2014/main" id="{E5C21557-725F-D232-59ED-DBFA68ABB3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5105" y="2533650"/>
            <a:ext cx="5076825" cy="895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3B0A1BD-C88D-1F67-FE68-C77136EAD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906" y="1624571"/>
            <a:ext cx="5360894" cy="341359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A877120-6CEE-9AD5-E182-EEF6873471B7}"/>
              </a:ext>
            </a:extLst>
          </p:cNvPr>
          <p:cNvGrpSpPr/>
          <p:nvPr/>
        </p:nvGrpSpPr>
        <p:grpSpPr>
          <a:xfrm>
            <a:off x="654918" y="3808588"/>
            <a:ext cx="4320000" cy="720000"/>
            <a:chOff x="559800" y="2821519"/>
            <a:chExt cx="4320000" cy="720000"/>
          </a:xfrm>
        </p:grpSpPr>
        <p:sp>
          <p:nvSpPr>
            <p:cNvPr id="8" name="Rectangle 7">
              <a:extLst>
                <a:ext uri="{FF2B5EF4-FFF2-40B4-BE49-F238E27FC236}">
                  <a16:creationId xmlns:a16="http://schemas.microsoft.com/office/drawing/2014/main" id="{659C9CBB-518B-9BF0-8CE6-D9ED2D3A43A2}"/>
                </a:ext>
              </a:extLst>
            </p:cNvPr>
            <p:cNvSpPr/>
            <p:nvPr/>
          </p:nvSpPr>
          <p:spPr>
            <a:xfrm>
              <a:off x="559800" y="2821519"/>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4E27739D-C784-F6E8-8AC0-F919DB3C2B05}"/>
                </a:ext>
              </a:extLst>
            </p:cNvPr>
            <p:cNvSpPr txBox="1"/>
            <p:nvPr/>
          </p:nvSpPr>
          <p:spPr>
            <a:xfrm>
              <a:off x="559800" y="2821519"/>
              <a:ext cx="432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2400" dirty="0"/>
                <a:t>S</a:t>
              </a:r>
              <a:r>
                <a:rPr lang="en-US" sz="2400" kern="1200" dirty="0"/>
                <a:t>upport workforce learning and innovating through information and administration </a:t>
              </a:r>
            </a:p>
            <a:p>
              <a:pPr marL="0" lvl="0" indent="0" algn="ctr" defTabSz="800100">
                <a:lnSpc>
                  <a:spcPct val="100000"/>
                </a:lnSpc>
                <a:spcBef>
                  <a:spcPct val="0"/>
                </a:spcBef>
                <a:spcAft>
                  <a:spcPct val="35000"/>
                </a:spcAft>
                <a:buNone/>
              </a:pPr>
              <a:r>
                <a:rPr lang="en-US" sz="2400" b="1" kern="1200" dirty="0"/>
                <a:t>(Foster)</a:t>
              </a:r>
            </a:p>
          </p:txBody>
        </p:sp>
      </p:grpSp>
      <p:grpSp>
        <p:nvGrpSpPr>
          <p:cNvPr id="10" name="Group 9">
            <a:extLst>
              <a:ext uri="{FF2B5EF4-FFF2-40B4-BE49-F238E27FC236}">
                <a16:creationId xmlns:a16="http://schemas.microsoft.com/office/drawing/2014/main" id="{DDB0BEB0-8D24-3644-58E9-D90E67480E0C}"/>
              </a:ext>
            </a:extLst>
          </p:cNvPr>
          <p:cNvGrpSpPr/>
          <p:nvPr/>
        </p:nvGrpSpPr>
        <p:grpSpPr>
          <a:xfrm>
            <a:off x="6625412" y="5233429"/>
            <a:ext cx="4320000" cy="720000"/>
            <a:chOff x="5635800" y="2821519"/>
            <a:chExt cx="4320000" cy="720000"/>
          </a:xfrm>
        </p:grpSpPr>
        <p:sp>
          <p:nvSpPr>
            <p:cNvPr id="11" name="Rectangle 10">
              <a:extLst>
                <a:ext uri="{FF2B5EF4-FFF2-40B4-BE49-F238E27FC236}">
                  <a16:creationId xmlns:a16="http://schemas.microsoft.com/office/drawing/2014/main" id="{536AB5FA-71CA-B2E2-7E3C-16FC2AD74C78}"/>
                </a:ext>
              </a:extLst>
            </p:cNvPr>
            <p:cNvSpPr/>
            <p:nvPr/>
          </p:nvSpPr>
          <p:spPr>
            <a:xfrm>
              <a:off x="5635800" y="2821519"/>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AFB28ED1-2385-5457-E8B1-90360C813B7A}"/>
                </a:ext>
              </a:extLst>
            </p:cNvPr>
            <p:cNvSpPr txBox="1"/>
            <p:nvPr/>
          </p:nvSpPr>
          <p:spPr>
            <a:xfrm>
              <a:off x="5635800" y="2821519"/>
              <a:ext cx="432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2400" kern="1200" dirty="0"/>
                <a:t>Make that learning and innovation easy to remember through a common framework </a:t>
              </a:r>
              <a:r>
                <a:rPr lang="en-US" sz="2400" b="1" kern="1200" dirty="0"/>
                <a:t>(Frame)</a:t>
              </a:r>
            </a:p>
          </p:txBody>
        </p:sp>
      </p:grpSp>
    </p:spTree>
    <p:extLst>
      <p:ext uri="{BB962C8B-B14F-4D97-AF65-F5344CB8AC3E}">
        <p14:creationId xmlns:p14="http://schemas.microsoft.com/office/powerpoint/2010/main" val="166166133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steps to a coaching process&#10;&#10;Description automatically generated">
            <a:extLst>
              <a:ext uri="{FF2B5EF4-FFF2-40B4-BE49-F238E27FC236}">
                <a16:creationId xmlns:a16="http://schemas.microsoft.com/office/drawing/2014/main" id="{4D52819A-781C-BE07-E746-8651401B7F9A}"/>
              </a:ext>
            </a:extLst>
          </p:cNvPr>
          <p:cNvPicPr>
            <a:picLocks noGrp="1" noChangeAspect="1"/>
          </p:cNvPicPr>
          <p:nvPr>
            <p:ph idx="1"/>
          </p:nvPr>
        </p:nvPicPr>
        <p:blipFill>
          <a:blip r:embed="rId3"/>
          <a:stretch>
            <a:fillRect/>
          </a:stretch>
        </p:blipFill>
        <p:spPr>
          <a:xfrm>
            <a:off x="643467" y="866683"/>
            <a:ext cx="10905066" cy="3080680"/>
          </a:xfrm>
          <a:prstGeom prst="rect">
            <a:avLst/>
          </a:prstGeom>
          <a:ln>
            <a:noFill/>
          </a:ln>
        </p:spPr>
      </p:pic>
      <p:sp>
        <p:nvSpPr>
          <p:cNvPr id="2" name="TextBox 1">
            <a:extLst>
              <a:ext uri="{FF2B5EF4-FFF2-40B4-BE49-F238E27FC236}">
                <a16:creationId xmlns:a16="http://schemas.microsoft.com/office/drawing/2014/main" id="{624F6238-706B-6030-1D3B-4D34774AAE8E}"/>
              </a:ext>
            </a:extLst>
          </p:cNvPr>
          <p:cNvSpPr txBox="1"/>
          <p:nvPr/>
        </p:nvSpPr>
        <p:spPr>
          <a:xfrm>
            <a:off x="5005178" y="6427113"/>
            <a:ext cx="7186822" cy="430887"/>
          </a:xfrm>
          <a:prstGeom prst="rect">
            <a:avLst/>
          </a:prstGeom>
          <a:noFill/>
        </p:spPr>
        <p:txBody>
          <a:bodyPr wrap="square" rtlCol="0">
            <a:spAutoFit/>
          </a:bodyPr>
          <a:lstStyle/>
          <a:p>
            <a:pPr algn="r"/>
            <a:r>
              <a:rPr lang="en-US" sz="1100" dirty="0" err="1"/>
              <a:t>Moullin</a:t>
            </a:r>
            <a:r>
              <a:rPr lang="en-US" sz="1100" dirty="0"/>
              <a:t>, J. C., Dickson, K. S., </a:t>
            </a:r>
            <a:r>
              <a:rPr lang="en-US" sz="1100" dirty="0" err="1"/>
              <a:t>Stadnick</a:t>
            </a:r>
            <a:r>
              <a:rPr lang="en-US" sz="1100" dirty="0"/>
              <a:t>, N. A., Rabin, B., &amp; Aarons, G. A. (2019). Systematic review of the exploration, preparation, implementation, sustainment (EPIS) framework. </a:t>
            </a:r>
            <a:r>
              <a:rPr lang="en-US" sz="1100" i="1" dirty="0"/>
              <a:t>Implementation Science</a:t>
            </a:r>
            <a:r>
              <a:rPr lang="en-US" sz="1100" dirty="0"/>
              <a:t>, </a:t>
            </a:r>
            <a:r>
              <a:rPr lang="en-US" sz="1100" i="1" dirty="0"/>
              <a:t>14</a:t>
            </a:r>
            <a:r>
              <a:rPr lang="en-US" sz="1100" dirty="0"/>
              <a:t>, 1-16.</a:t>
            </a:r>
          </a:p>
        </p:txBody>
      </p:sp>
      <p:sp>
        <p:nvSpPr>
          <p:cNvPr id="3" name="Rectangle: Rounded Corners 2">
            <a:extLst>
              <a:ext uri="{FF2B5EF4-FFF2-40B4-BE49-F238E27FC236}">
                <a16:creationId xmlns:a16="http://schemas.microsoft.com/office/drawing/2014/main" id="{E64136D5-E1B1-7D19-F651-70523ABEC2F9}"/>
              </a:ext>
            </a:extLst>
          </p:cNvPr>
          <p:cNvSpPr/>
          <p:nvPr/>
        </p:nvSpPr>
        <p:spPr>
          <a:xfrm>
            <a:off x="414867" y="866683"/>
            <a:ext cx="5945592" cy="3080681"/>
          </a:xfrm>
          <a:prstGeom prst="roundRect">
            <a:avLst/>
          </a:prstGeom>
          <a:noFill/>
          <a:ln w="825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B5F589-CD5E-E06E-2A9F-024D4639BD8B}"/>
              </a:ext>
            </a:extLst>
          </p:cNvPr>
          <p:cNvSpPr txBox="1"/>
          <p:nvPr/>
        </p:nvSpPr>
        <p:spPr>
          <a:xfrm>
            <a:off x="0" y="4144656"/>
            <a:ext cx="3565462" cy="1754326"/>
          </a:xfrm>
          <a:prstGeom prst="rect">
            <a:avLst/>
          </a:prstGeom>
          <a:noFill/>
        </p:spPr>
        <p:txBody>
          <a:bodyPr wrap="square" rtlCol="0">
            <a:spAutoFit/>
          </a:bodyPr>
          <a:lstStyle/>
          <a:p>
            <a:pPr marL="742950" lvl="1" indent="-285750">
              <a:buFont typeface="Arial" panose="020B0604020202020204" pitchFamily="34" charset="0"/>
              <a:buChar char="•"/>
            </a:pPr>
            <a:r>
              <a:rPr lang="en-US" dirty="0"/>
              <a:t>Prior to funding</a:t>
            </a:r>
          </a:p>
          <a:p>
            <a:pPr marL="742950" lvl="1" indent="-285750">
              <a:buFont typeface="Arial" panose="020B0604020202020204" pitchFamily="34" charset="0"/>
              <a:buChar char="•"/>
            </a:pPr>
            <a:r>
              <a:rPr lang="en-US" dirty="0"/>
              <a:t>Built on existing </a:t>
            </a:r>
            <a:r>
              <a:rPr lang="en-US" b="1" dirty="0"/>
              <a:t>relationships</a:t>
            </a:r>
          </a:p>
          <a:p>
            <a:pPr marL="742950" lvl="1" indent="-285750">
              <a:buFont typeface="Arial" panose="020B0604020202020204" pitchFamily="34" charset="0"/>
              <a:buChar char="•"/>
            </a:pPr>
            <a:r>
              <a:rPr lang="en-US" dirty="0"/>
              <a:t>Selected 6 districts who wanted MORE</a:t>
            </a:r>
          </a:p>
          <a:p>
            <a:endParaRPr lang="en-US" dirty="0"/>
          </a:p>
        </p:txBody>
      </p:sp>
      <p:sp>
        <p:nvSpPr>
          <p:cNvPr id="6" name="TextBox 5">
            <a:extLst>
              <a:ext uri="{FF2B5EF4-FFF2-40B4-BE49-F238E27FC236}">
                <a16:creationId xmlns:a16="http://schemas.microsoft.com/office/drawing/2014/main" id="{6C339B43-4833-3558-DFCE-2DC205443351}"/>
              </a:ext>
            </a:extLst>
          </p:cNvPr>
          <p:cNvSpPr txBox="1"/>
          <p:nvPr/>
        </p:nvSpPr>
        <p:spPr>
          <a:xfrm>
            <a:off x="3222447" y="4144655"/>
            <a:ext cx="3565462" cy="2031325"/>
          </a:xfrm>
          <a:prstGeom prst="rect">
            <a:avLst/>
          </a:prstGeom>
          <a:noFill/>
        </p:spPr>
        <p:txBody>
          <a:bodyPr wrap="square" rtlCol="0">
            <a:spAutoFit/>
          </a:bodyPr>
          <a:lstStyle/>
          <a:p>
            <a:pPr lvl="1">
              <a:buFont typeface="Arial" panose="020B0604020202020204" pitchFamily="34" charset="0"/>
              <a:buChar char="•"/>
            </a:pPr>
            <a:r>
              <a:rPr lang="en-US" dirty="0"/>
              <a:t>Communities of Practice led by NJ experts</a:t>
            </a:r>
          </a:p>
          <a:p>
            <a:pPr lvl="1">
              <a:buFont typeface="Arial" panose="020B0604020202020204" pitchFamily="34" charset="0"/>
              <a:buChar char="•"/>
            </a:pPr>
            <a:r>
              <a:rPr lang="en-US" dirty="0"/>
              <a:t> ‘Readiness Checklist’</a:t>
            </a:r>
          </a:p>
          <a:p>
            <a:pPr lvl="1">
              <a:buFont typeface="Arial" panose="020B0604020202020204" pitchFamily="34" charset="0"/>
              <a:buChar char="•"/>
            </a:pPr>
            <a:r>
              <a:rPr lang="en-US" dirty="0"/>
              <a:t> Medical Protocol</a:t>
            </a:r>
          </a:p>
          <a:p>
            <a:pPr lvl="1">
              <a:buFont typeface="Arial" panose="020B0604020202020204" pitchFamily="34" charset="0"/>
              <a:buChar char="•"/>
            </a:pPr>
            <a:r>
              <a:rPr lang="en-US" dirty="0"/>
              <a:t> Connections with EPICC</a:t>
            </a:r>
          </a:p>
          <a:p>
            <a:pPr lvl="1">
              <a:buFont typeface="Arial" panose="020B0604020202020204" pitchFamily="34" charset="0"/>
              <a:buChar char="•"/>
            </a:pPr>
            <a:r>
              <a:rPr lang="en-US" dirty="0"/>
              <a:t> Train-the-trainer</a:t>
            </a:r>
          </a:p>
          <a:p>
            <a:endParaRPr lang="en-US" dirty="0"/>
          </a:p>
        </p:txBody>
      </p:sp>
    </p:spTree>
    <p:extLst>
      <p:ext uri="{BB962C8B-B14F-4D97-AF65-F5344CB8AC3E}">
        <p14:creationId xmlns:p14="http://schemas.microsoft.com/office/powerpoint/2010/main" val="4169584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85E5B0-9AAB-13E7-A5FC-32A7A73EAF66}"/>
              </a:ext>
            </a:extLst>
          </p:cNvPr>
          <p:cNvSpPr>
            <a:spLocks noGrp="1"/>
          </p:cNvSpPr>
          <p:nvPr>
            <p:ph idx="1"/>
          </p:nvPr>
        </p:nvSpPr>
        <p:spPr>
          <a:xfrm>
            <a:off x="7543799" y="1380744"/>
            <a:ext cx="4276165" cy="4796219"/>
          </a:xfrm>
        </p:spPr>
        <p:txBody>
          <a:bodyPr/>
          <a:lstStyle/>
          <a:p>
            <a:pPr marL="457200" indent="-457200">
              <a:buFont typeface="Arial" panose="020B0604020202020204" pitchFamily="34" charset="0"/>
              <a:buChar char="•"/>
            </a:pPr>
            <a:r>
              <a:rPr lang="en-US" sz="2800" dirty="0"/>
              <a:t>Urban &amp; Rural</a:t>
            </a:r>
          </a:p>
          <a:p>
            <a:pPr marL="0" indent="0">
              <a:buNone/>
            </a:pPr>
            <a:endParaRPr lang="en-US" sz="2800" dirty="0"/>
          </a:p>
          <a:p>
            <a:pPr marL="457200" indent="-457200">
              <a:buFont typeface="Arial" panose="020B0604020202020204" pitchFamily="34" charset="0"/>
              <a:buChar char="•"/>
            </a:pPr>
            <a:r>
              <a:rPr lang="en-US" sz="2800" dirty="0"/>
              <a:t>Big &amp; Small</a:t>
            </a:r>
          </a:p>
          <a:p>
            <a:pPr marL="0" indent="0">
              <a:buNone/>
            </a:pPr>
            <a:endParaRPr lang="en-US" sz="2800" dirty="0"/>
          </a:p>
          <a:p>
            <a:pPr marL="457200" indent="-457200">
              <a:buFont typeface="Arial" panose="020B0604020202020204" pitchFamily="34" charset="0"/>
              <a:buChar char="•"/>
            </a:pPr>
            <a:r>
              <a:rPr lang="en-US" sz="2800" dirty="0"/>
              <a:t>With &amp; Without Community Paramedic programs</a:t>
            </a:r>
          </a:p>
          <a:p>
            <a:pPr marL="0" indent="0">
              <a:buNone/>
            </a:pPr>
            <a:endParaRPr lang="en-US" sz="2800" dirty="0"/>
          </a:p>
          <a:p>
            <a:pPr marL="457200" indent="-457200">
              <a:buFont typeface="Arial" panose="020B0604020202020204" pitchFamily="34" charset="0"/>
              <a:buChar char="•"/>
            </a:pPr>
            <a:r>
              <a:rPr lang="en-US" sz="2800" dirty="0"/>
              <a:t>Range of OD call volume</a:t>
            </a:r>
          </a:p>
        </p:txBody>
      </p:sp>
      <p:pic>
        <p:nvPicPr>
          <p:cNvPr id="5" name="Picture 4">
            <a:extLst>
              <a:ext uri="{FF2B5EF4-FFF2-40B4-BE49-F238E27FC236}">
                <a16:creationId xmlns:a16="http://schemas.microsoft.com/office/drawing/2014/main" id="{DB59B046-1D46-B872-962A-2D63F92FAAB4}"/>
              </a:ext>
            </a:extLst>
          </p:cNvPr>
          <p:cNvPicPr>
            <a:picLocks noChangeAspect="1"/>
          </p:cNvPicPr>
          <p:nvPr/>
        </p:nvPicPr>
        <p:blipFill>
          <a:blip r:embed="rId2"/>
          <a:stretch>
            <a:fillRect/>
          </a:stretch>
        </p:blipFill>
        <p:spPr>
          <a:xfrm>
            <a:off x="484518" y="681037"/>
            <a:ext cx="6449995" cy="5157216"/>
          </a:xfrm>
          <a:prstGeom prst="rect">
            <a:avLst/>
          </a:prstGeom>
        </p:spPr>
      </p:pic>
    </p:spTree>
    <p:extLst>
      <p:ext uri="{BB962C8B-B14F-4D97-AF65-F5344CB8AC3E}">
        <p14:creationId xmlns:p14="http://schemas.microsoft.com/office/powerpoint/2010/main" val="71856096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1931-31A7-CF15-0B86-85705EEA604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chemeClr val="accent1"/>
                </a:solidFill>
                <a:latin typeface="+mj-lt"/>
                <a:ea typeface="+mj-ea"/>
                <a:cs typeface="+mj-cs"/>
              </a:rPr>
              <a:t>Readiness Checklist &amp; Med Protocol</a:t>
            </a:r>
          </a:p>
        </p:txBody>
      </p:sp>
      <p:pic>
        <p:nvPicPr>
          <p:cNvPr id="5" name="Content Placeholder 4">
            <a:extLst>
              <a:ext uri="{FF2B5EF4-FFF2-40B4-BE49-F238E27FC236}">
                <a16:creationId xmlns:a16="http://schemas.microsoft.com/office/drawing/2014/main" id="{7E46EDB8-464C-A7FF-A429-A0071B679259}"/>
              </a:ext>
            </a:extLst>
          </p:cNvPr>
          <p:cNvPicPr>
            <a:picLocks noGrp="1" noChangeAspect="1"/>
          </p:cNvPicPr>
          <p:nvPr>
            <p:ph idx="1"/>
          </p:nvPr>
        </p:nvPicPr>
        <p:blipFill>
          <a:blip r:embed="rId3"/>
          <a:stretch>
            <a:fillRect/>
          </a:stretch>
        </p:blipFill>
        <p:spPr>
          <a:xfrm>
            <a:off x="4836920" y="771285"/>
            <a:ext cx="6105301" cy="5845825"/>
          </a:xfrm>
          <a:prstGeom prst="rect">
            <a:avLst/>
          </a:prstGeom>
        </p:spPr>
      </p:pic>
      <p:pic>
        <p:nvPicPr>
          <p:cNvPr id="6" name="Content Placeholder 4">
            <a:extLst>
              <a:ext uri="{FF2B5EF4-FFF2-40B4-BE49-F238E27FC236}">
                <a16:creationId xmlns:a16="http://schemas.microsoft.com/office/drawing/2014/main" id="{DB56422A-5BE3-BCA7-AD2A-247E5D256C1F}"/>
              </a:ext>
            </a:extLst>
          </p:cNvPr>
          <p:cNvPicPr>
            <a:picLocks noChangeAspect="1"/>
          </p:cNvPicPr>
          <p:nvPr/>
        </p:nvPicPr>
        <p:blipFill>
          <a:blip r:embed="rId4"/>
          <a:stretch>
            <a:fillRect/>
          </a:stretch>
        </p:blipFill>
        <p:spPr>
          <a:xfrm>
            <a:off x="4701383" y="-194220"/>
            <a:ext cx="6105301" cy="7246440"/>
          </a:xfrm>
          <a:prstGeom prst="rect">
            <a:avLst/>
          </a:prstGeom>
        </p:spPr>
      </p:pic>
    </p:spTree>
    <p:extLst>
      <p:ext uri="{BB962C8B-B14F-4D97-AF65-F5344CB8AC3E}">
        <p14:creationId xmlns:p14="http://schemas.microsoft.com/office/powerpoint/2010/main" val="3367264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FF41-FC86-CA25-B4DD-3B599C85E88E}"/>
              </a:ext>
            </a:extLst>
          </p:cNvPr>
          <p:cNvSpPr>
            <a:spLocks noGrp="1"/>
          </p:cNvSpPr>
          <p:nvPr>
            <p:ph type="title"/>
          </p:nvPr>
        </p:nvSpPr>
        <p:spPr/>
        <p:txBody>
          <a:bodyPr/>
          <a:lstStyle/>
          <a:p>
            <a:r>
              <a:rPr lang="en-US" dirty="0"/>
              <a:t>Agencies in action</a:t>
            </a:r>
          </a:p>
        </p:txBody>
      </p:sp>
      <p:pic>
        <p:nvPicPr>
          <p:cNvPr id="6" name="Content Placeholder 5">
            <a:extLst>
              <a:ext uri="{FF2B5EF4-FFF2-40B4-BE49-F238E27FC236}">
                <a16:creationId xmlns:a16="http://schemas.microsoft.com/office/drawing/2014/main" id="{302D619F-AE73-6356-1983-8F5F81E5EB6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tretch>
            <a:fillRect/>
          </a:stretch>
        </p:blipFill>
        <p:spPr>
          <a:xfrm>
            <a:off x="7350803" y="1253331"/>
            <a:ext cx="4679596" cy="4351338"/>
          </a:xfrm>
          <a:prstGeom prst="rect">
            <a:avLst/>
          </a:prstGeom>
          <a:ln w="63500" cap="rnd">
            <a:solidFill>
              <a:srgbClr val="3675A4"/>
            </a:solidFill>
          </a:ln>
          <a:effectLst>
            <a:softEdge rad="12700"/>
          </a:effectLst>
        </p:spPr>
      </p:pic>
      <p:pic>
        <p:nvPicPr>
          <p:cNvPr id="1026" name="Picture 2">
            <a:extLst>
              <a:ext uri="{FF2B5EF4-FFF2-40B4-BE49-F238E27FC236}">
                <a16:creationId xmlns:a16="http://schemas.microsoft.com/office/drawing/2014/main" id="{AF59C8E6-D90B-871D-F0D5-836CAA4BA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223" y="3104796"/>
            <a:ext cx="4755274" cy="35664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495D70A-19AD-8871-8F0A-8A85E3FDF1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79" t="31541" b="14839"/>
          <a:stretch/>
        </p:blipFill>
        <p:spPr bwMode="auto">
          <a:xfrm>
            <a:off x="345241" y="1570376"/>
            <a:ext cx="5388077" cy="225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9840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282F-2DC4-1BD1-E0D0-787EE2259128}"/>
              </a:ext>
            </a:extLst>
          </p:cNvPr>
          <p:cNvSpPr>
            <a:spLocks noGrp="1"/>
          </p:cNvSpPr>
          <p:nvPr>
            <p:ph type="title"/>
          </p:nvPr>
        </p:nvSpPr>
        <p:spPr/>
        <p:txBody>
          <a:bodyPr/>
          <a:lstStyle/>
          <a:p>
            <a:r>
              <a:rPr lang="en-US" dirty="0"/>
              <a:t>Methods - Check in Calls</a:t>
            </a:r>
          </a:p>
        </p:txBody>
      </p:sp>
      <p:sp>
        <p:nvSpPr>
          <p:cNvPr id="3" name="Content Placeholder 2">
            <a:extLst>
              <a:ext uri="{FF2B5EF4-FFF2-40B4-BE49-F238E27FC236}">
                <a16:creationId xmlns:a16="http://schemas.microsoft.com/office/drawing/2014/main" id="{D1938DF8-3C15-5187-CE04-A7C4D6A96754}"/>
              </a:ext>
            </a:extLst>
          </p:cNvPr>
          <p:cNvSpPr>
            <a:spLocks noGrp="1"/>
          </p:cNvSpPr>
          <p:nvPr>
            <p:ph idx="1"/>
          </p:nvPr>
        </p:nvSpPr>
        <p:spPr/>
        <p:txBody>
          <a:bodyPr>
            <a:normAutofit fontScale="92500" lnSpcReduction="10000"/>
          </a:bodyPr>
          <a:lstStyle/>
          <a:p>
            <a:r>
              <a:rPr lang="en-US" dirty="0"/>
              <a:t>District semi-structured interviews prior to implementation</a:t>
            </a:r>
          </a:p>
          <a:p>
            <a:pPr lvl="1"/>
            <a:r>
              <a:rPr lang="en-US" dirty="0"/>
              <a:t>Medical directors, Chiefs, Paramedic supervisors, etc.</a:t>
            </a:r>
          </a:p>
          <a:p>
            <a:pPr lvl="1"/>
            <a:r>
              <a:rPr lang="en-US" dirty="0"/>
              <a:t>Items adopted from EPIS framework</a:t>
            </a:r>
          </a:p>
          <a:p>
            <a:pPr lvl="2"/>
            <a:r>
              <a:rPr lang="en-US" i="1" dirty="0">
                <a:solidFill>
                  <a:schemeClr val="accent1"/>
                </a:solidFill>
              </a:rPr>
              <a:t>Training</a:t>
            </a:r>
          </a:p>
          <a:p>
            <a:pPr lvl="2"/>
            <a:r>
              <a:rPr lang="en-US" i="1" dirty="0">
                <a:solidFill>
                  <a:schemeClr val="accent1"/>
                </a:solidFill>
              </a:rPr>
              <a:t>Staffing</a:t>
            </a:r>
          </a:p>
          <a:p>
            <a:pPr lvl="2"/>
            <a:r>
              <a:rPr lang="en-US" i="1" dirty="0">
                <a:solidFill>
                  <a:schemeClr val="accent1"/>
                </a:solidFill>
              </a:rPr>
              <a:t>Capacity to implement</a:t>
            </a:r>
          </a:p>
          <a:p>
            <a:pPr lvl="2"/>
            <a:r>
              <a:rPr lang="en-US" i="1" dirty="0">
                <a:solidFill>
                  <a:schemeClr val="accent1"/>
                </a:solidFill>
              </a:rPr>
              <a:t>Local context</a:t>
            </a:r>
          </a:p>
          <a:p>
            <a:pPr lvl="2"/>
            <a:r>
              <a:rPr lang="en-US" i="1" dirty="0">
                <a:solidFill>
                  <a:schemeClr val="accent1"/>
                </a:solidFill>
              </a:rPr>
              <a:t>Medic receptivity</a:t>
            </a:r>
          </a:p>
          <a:p>
            <a:r>
              <a:rPr lang="en-US" dirty="0"/>
              <a:t>Coding using a deductive organizing framework</a:t>
            </a:r>
          </a:p>
          <a:p>
            <a:pPr lvl="1"/>
            <a:r>
              <a:rPr lang="en-US" dirty="0"/>
              <a:t>2 coders </a:t>
            </a:r>
          </a:p>
          <a:p>
            <a:pPr lvl="1"/>
            <a:r>
              <a:rPr lang="en-US" dirty="0"/>
              <a:t>Assessed “inner” and “outer” factors </a:t>
            </a:r>
          </a:p>
        </p:txBody>
      </p:sp>
    </p:spTree>
    <p:extLst>
      <p:ext uri="{BB962C8B-B14F-4D97-AF65-F5344CB8AC3E}">
        <p14:creationId xmlns:p14="http://schemas.microsoft.com/office/powerpoint/2010/main" val="1472287366"/>
      </p:ext>
    </p:extLst>
  </p:cSld>
  <p:clrMapOvr>
    <a:masterClrMapping/>
  </p:clrMapOvr>
  <p:transition spd="slow">
    <p:fade/>
  </p:transition>
</p:sld>
</file>

<file path=ppt/theme/theme1.xml><?xml version="1.0" encoding="utf-8"?>
<a:theme xmlns:a="http://schemas.openxmlformats.org/drawingml/2006/main" name="Office Theme">
  <a:themeElements>
    <a:clrScheme name="Addiction Science logos">
      <a:dk1>
        <a:sysClr val="windowText" lastClr="000000"/>
      </a:dk1>
      <a:lt1>
        <a:sysClr val="window" lastClr="FFFFFF"/>
      </a:lt1>
      <a:dk2>
        <a:srgbClr val="446C8C"/>
      </a:dk2>
      <a:lt2>
        <a:srgbClr val="E8E8E8"/>
      </a:lt2>
      <a:accent1>
        <a:srgbClr val="8F1824"/>
      </a:accent1>
      <a:accent2>
        <a:srgbClr val="BA2440"/>
      </a:accent2>
      <a:accent3>
        <a:srgbClr val="C42333"/>
      </a:accent3>
      <a:accent4>
        <a:srgbClr val="545454"/>
      </a:accent4>
      <a:accent5>
        <a:srgbClr val="797979"/>
      </a:accent5>
      <a:accent6>
        <a:srgbClr val="D8D7DB"/>
      </a:accent6>
      <a:hlink>
        <a:srgbClr val="C42333"/>
      </a:hlink>
      <a:folHlink>
        <a:srgbClr val="D974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5112</TotalTime>
  <Words>1333</Words>
  <Application>Microsoft Office PowerPoint</Application>
  <PresentationFormat>Widescreen</PresentationFormat>
  <Paragraphs>122</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adobe-garamond-pro</vt:lpstr>
      <vt:lpstr>Arial</vt:lpstr>
      <vt:lpstr>Arial Black</vt:lpstr>
      <vt:lpstr>Calibri</vt:lpstr>
      <vt:lpstr>Calibri Light</vt:lpstr>
      <vt:lpstr>proxima-nova</vt:lpstr>
      <vt:lpstr>Office Theme</vt:lpstr>
      <vt:lpstr>Code Bupe: Implementing Post-Overdose EMS Buprenorphine Programs across Missouri</vt:lpstr>
      <vt:lpstr>PowerPoint Presentation</vt:lpstr>
      <vt:lpstr>PowerPoint Presentation</vt:lpstr>
      <vt:lpstr>Foster &amp; Frame</vt:lpstr>
      <vt:lpstr>PowerPoint Presentation</vt:lpstr>
      <vt:lpstr>PowerPoint Presentation</vt:lpstr>
      <vt:lpstr>Readiness Checklist &amp; Med Protocol</vt:lpstr>
      <vt:lpstr>Agencies in action</vt:lpstr>
      <vt:lpstr>Methods - Check in Calls</vt:lpstr>
      <vt:lpstr>Facilitators</vt:lpstr>
      <vt:lpstr>Barriers</vt:lpstr>
      <vt:lpstr>Summary take-aways</vt:lpstr>
      <vt:lpstr>What’s next?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Park</dc:creator>
  <cp:lastModifiedBy>Winograd, Rachel</cp:lastModifiedBy>
  <cp:revision>10</cp:revision>
  <dcterms:created xsi:type="dcterms:W3CDTF">2024-03-07T05:27:08Z</dcterms:created>
  <dcterms:modified xsi:type="dcterms:W3CDTF">2024-11-15T15:18:09Z</dcterms:modified>
</cp:coreProperties>
</file>