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26"/>
  </p:notesMasterIdLst>
  <p:sldIdLst>
    <p:sldId id="3492" r:id="rId2"/>
    <p:sldId id="3517" r:id="rId3"/>
    <p:sldId id="3518" r:id="rId4"/>
    <p:sldId id="263" r:id="rId5"/>
    <p:sldId id="3519" r:id="rId6"/>
    <p:sldId id="3520" r:id="rId7"/>
    <p:sldId id="269" r:id="rId8"/>
    <p:sldId id="3304" r:id="rId9"/>
    <p:sldId id="3522" r:id="rId10"/>
    <p:sldId id="3486" r:id="rId11"/>
    <p:sldId id="270" r:id="rId12"/>
    <p:sldId id="271" r:id="rId13"/>
    <p:sldId id="276" r:id="rId14"/>
    <p:sldId id="275" r:id="rId15"/>
    <p:sldId id="272" r:id="rId16"/>
    <p:sldId id="3523" r:id="rId17"/>
    <p:sldId id="256" r:id="rId18"/>
    <p:sldId id="3500" r:id="rId19"/>
    <p:sldId id="3504" r:id="rId20"/>
    <p:sldId id="257" r:id="rId21"/>
    <p:sldId id="3502" r:id="rId22"/>
    <p:sldId id="3503" r:id="rId23"/>
    <p:sldId id="274"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6E196D-2991-D4A6-F553-310130175077}" name="Durkin, Bridget" initials="DB" userId="S::durkinb@pennmedicine.upenn.edu::e2276794-cf18-47ac-98b9-4244f145c416" providerId="AD"/>
  <p188:author id="{2CFE8B87-7512-65A8-9CE4-8B7DC3BA7C12}" name="Bhadra-Heintz, Nia" initials="" userId="S::BhadraM@pennmedicine.upenn.edu::b99a4ed5-4ca8-4302-a5fd-21c56afe5188" providerId="AD"/>
  <p188:author id="{77B79CA0-DCFE-2536-5684-14CF67268F6C}" name="Casey, Emily R" initials="CR" userId="S::caseyem@pennmedicine.upenn.edu::9e8120a1-832d-458e-aec1-15e41b85288c" providerId="AD"/>
  <p188:author id="{70AA87E0-D52E-5F07-646A-4F7385FD2ED2}" name="Bhadra-Heintz, Nia" initials="BN" userId="S::bhadram@pennmedicine.upenn.edu::b99a4ed5-4ca8-4302-a5fd-21c56afe5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17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9"/>
    <p:restoredTop sz="77394"/>
  </p:normalViewPr>
  <p:slideViewPr>
    <p:cSldViewPr snapToGrid="0">
      <p:cViewPr varScale="1">
        <p:scale>
          <a:sx n="94" d="100"/>
          <a:sy n="94" d="100"/>
        </p:scale>
        <p:origin x="7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cat>
            <c:strRef>
              <c:f>Sheet1!$A$2:$A$4</c:f>
              <c:strCache>
                <c:ptCount val="3"/>
                <c:pt idx="0">
                  <c:v>Missed</c:v>
                </c:pt>
                <c:pt idx="1">
                  <c:v>Race</c:v>
                </c:pt>
                <c:pt idx="2">
                  <c:v>Ethnicity</c:v>
                </c:pt>
              </c:strCache>
            </c:strRef>
          </c:cat>
          <c:val>
            <c:numRef>
              <c:f>Sheet1!$B$2:$B$4</c:f>
              <c:numCache>
                <c:formatCode>General</c:formatCode>
                <c:ptCount val="3"/>
                <c:pt idx="0">
                  <c:v>1.58</c:v>
                </c:pt>
                <c:pt idx="1">
                  <c:v>1.46</c:v>
                </c:pt>
                <c:pt idx="2">
                  <c:v>1.75</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107F-DF45-A448-BE2A84519C30}"/>
            </c:ext>
          </c:extLst>
        </c:ser>
        <c:ser>
          <c:idx val="1"/>
          <c:order val="1"/>
          <c:spPr>
            <a:solidFill>
              <a:srgbClr val="C00000"/>
            </a:solidFill>
            <a:ln>
              <a:noFill/>
            </a:ln>
            <a:effectLst/>
          </c:spPr>
          <c:invertIfNegative val="0"/>
          <c:cat>
            <c:strRef>
              <c:f>Sheet1!$A$2:$A$4</c:f>
              <c:strCache>
                <c:ptCount val="3"/>
                <c:pt idx="0">
                  <c:v>Missed</c:v>
                </c:pt>
                <c:pt idx="1">
                  <c:v>Race</c:v>
                </c:pt>
                <c:pt idx="2">
                  <c:v>Ethnicity</c:v>
                </c:pt>
              </c:strCache>
            </c:strRef>
          </c:cat>
          <c:val>
            <c:numRef>
              <c:f>Sheet1!$C$2:$C$4</c:f>
              <c:numCache>
                <c:formatCode>General</c:formatCode>
                <c:ptCount val="3"/>
                <c:pt idx="0">
                  <c:v>1.84</c:v>
                </c:pt>
                <c:pt idx="1">
                  <c:v>2.12</c:v>
                </c:pt>
                <c:pt idx="2">
                  <c:v>1.67</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107F-DF45-A448-BE2A84519C30}"/>
            </c:ext>
          </c:extLst>
        </c:ser>
        <c:dLbls>
          <c:showLegendKey val="0"/>
          <c:showVal val="0"/>
          <c:showCatName val="0"/>
          <c:showSerName val="0"/>
          <c:showPercent val="0"/>
          <c:showBubbleSize val="0"/>
        </c:dLbls>
        <c:gapWidth val="182"/>
        <c:axId val="1586978464"/>
        <c:axId val="1577826880"/>
      </c:barChart>
      <c:catAx>
        <c:axId val="1586978464"/>
        <c:scaling>
          <c:orientation val="minMax"/>
        </c:scaling>
        <c:delete val="1"/>
        <c:axPos val="l"/>
        <c:numFmt formatCode="General" sourceLinked="1"/>
        <c:majorTickMark val="none"/>
        <c:minorTickMark val="none"/>
        <c:tickLblPos val="nextTo"/>
        <c:crossAx val="1577826880"/>
        <c:crosses val="autoZero"/>
        <c:auto val="1"/>
        <c:lblAlgn val="ctr"/>
        <c:lblOffset val="100"/>
        <c:noMultiLvlLbl val="0"/>
      </c:catAx>
      <c:valAx>
        <c:axId val="1577826880"/>
        <c:scaling>
          <c:orientation val="minMax"/>
          <c:max val="5"/>
          <c:min val="1"/>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a:solidFill>
                      <a:schemeClr val="tx1"/>
                    </a:solidFill>
                    <a:latin typeface="Arial" panose="020B0604020202020204" pitchFamily="34" charset="0"/>
                    <a:cs typeface="Arial" panose="020B0604020202020204" pitchFamily="34" charset="0"/>
                  </a:rPr>
                  <a:t>Mean Overall DMSS Score </a:t>
                </a:r>
              </a:p>
            </c:rich>
          </c:tx>
          <c:layout>
            <c:manualLayout>
              <c:xMode val="edge"/>
              <c:yMode val="edge"/>
              <c:x val="0.23545230133580769"/>
              <c:y val="0.936861416972764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697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F0C90-8679-4481-A6C6-20110666BA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2F1F441-C9C2-4624-B558-357EB689512A}">
      <dgm:prSet/>
      <dgm:spPr/>
      <dgm:t>
        <a:bodyPr/>
        <a:lstStyle/>
        <a:p>
          <a:r>
            <a:rPr lang="en-US"/>
            <a:t>Opioid and stimulant related deaths have steadily increased in Philadelphia over the last 20 years, with over 1,400 deaths reported in 2022</a:t>
          </a:r>
        </a:p>
      </dgm:t>
    </dgm:pt>
    <dgm:pt modelId="{17901F69-ABB6-4C9B-B9AB-A719451661DB}" type="parTrans" cxnId="{97052D1E-D77D-4CBC-B6A2-AE1BC05A016A}">
      <dgm:prSet/>
      <dgm:spPr/>
      <dgm:t>
        <a:bodyPr/>
        <a:lstStyle/>
        <a:p>
          <a:endParaRPr lang="en-US"/>
        </a:p>
      </dgm:t>
    </dgm:pt>
    <dgm:pt modelId="{602962E9-E149-418E-A178-A74067DFBFBD}" type="sibTrans" cxnId="{97052D1E-D77D-4CBC-B6A2-AE1BC05A016A}">
      <dgm:prSet/>
      <dgm:spPr/>
      <dgm:t>
        <a:bodyPr/>
        <a:lstStyle/>
        <a:p>
          <a:endParaRPr lang="en-US"/>
        </a:p>
      </dgm:t>
    </dgm:pt>
    <dgm:pt modelId="{5385485D-7AF5-4EB4-BC23-7CA59D2565B5}">
      <dgm:prSet/>
      <dgm:spPr/>
      <dgm:t>
        <a:bodyPr/>
        <a:lstStyle/>
        <a:p>
          <a:r>
            <a:rPr lang="en-US" dirty="0"/>
            <a:t>Between 2009 and 2016, accidental overdoses made up 25% of pregnancy associated deaths. Between 2017-2018 this </a:t>
          </a:r>
          <a:r>
            <a:rPr lang="en-US" dirty="0">
              <a:highlight>
                <a:srgbClr val="FFFF00"/>
              </a:highlight>
            </a:rPr>
            <a:t>increased to 39%</a:t>
          </a:r>
        </a:p>
      </dgm:t>
    </dgm:pt>
    <dgm:pt modelId="{82E66C10-E71E-4B30-894E-246024F4FA80}" type="parTrans" cxnId="{AB524144-3343-4221-8E90-C5A45EB2B01B}">
      <dgm:prSet/>
      <dgm:spPr/>
      <dgm:t>
        <a:bodyPr/>
        <a:lstStyle/>
        <a:p>
          <a:endParaRPr lang="en-US"/>
        </a:p>
      </dgm:t>
    </dgm:pt>
    <dgm:pt modelId="{5025CB5C-86BE-4E8C-A847-3584573A1CA3}" type="sibTrans" cxnId="{AB524144-3343-4221-8E90-C5A45EB2B01B}">
      <dgm:prSet/>
      <dgm:spPr/>
      <dgm:t>
        <a:bodyPr/>
        <a:lstStyle/>
        <a:p>
          <a:endParaRPr lang="en-US"/>
        </a:p>
      </dgm:t>
    </dgm:pt>
    <dgm:pt modelId="{6AA4E98A-6AE0-4FB4-9AFF-5331457E876F}">
      <dgm:prSet/>
      <dgm:spPr/>
      <dgm:t>
        <a:bodyPr/>
        <a:lstStyle/>
        <a:p>
          <a:r>
            <a:rPr lang="en-US" dirty="0"/>
            <a:t>21% of people who had a pregnancy-associated death had no </a:t>
          </a:r>
          <a:r>
            <a:rPr lang="en-US" dirty="0">
              <a:highlight>
                <a:srgbClr val="FFFF00"/>
              </a:highlight>
            </a:rPr>
            <a:t>prenatal care</a:t>
          </a:r>
        </a:p>
      </dgm:t>
    </dgm:pt>
    <dgm:pt modelId="{64342278-7CDB-4ABC-8C91-9BCF9EA126A7}" type="parTrans" cxnId="{183E4040-9743-44AB-87CA-6D5AA65D19C9}">
      <dgm:prSet/>
      <dgm:spPr/>
      <dgm:t>
        <a:bodyPr/>
        <a:lstStyle/>
        <a:p>
          <a:endParaRPr lang="en-US"/>
        </a:p>
      </dgm:t>
    </dgm:pt>
    <dgm:pt modelId="{A5BE546F-FA7C-4E31-BC19-8BD6E9D76430}" type="sibTrans" cxnId="{183E4040-9743-44AB-87CA-6D5AA65D19C9}">
      <dgm:prSet/>
      <dgm:spPr/>
      <dgm:t>
        <a:bodyPr/>
        <a:lstStyle/>
        <a:p>
          <a:endParaRPr lang="en-US"/>
        </a:p>
      </dgm:t>
    </dgm:pt>
    <dgm:pt modelId="{62B1EFD7-ADFB-4B99-9340-62448D6A42F1}">
      <dgm:prSet/>
      <dgm:spPr/>
      <dgm:t>
        <a:bodyPr/>
        <a:lstStyle/>
        <a:p>
          <a:r>
            <a:rPr lang="en-US" dirty="0"/>
            <a:t>66% of pregnancy-associated deaths that were drug related occurred </a:t>
          </a:r>
          <a:r>
            <a:rPr lang="en-US" dirty="0">
              <a:highlight>
                <a:srgbClr val="FFFF00"/>
              </a:highlight>
            </a:rPr>
            <a:t>after the 6-week postpartum period</a:t>
          </a:r>
        </a:p>
      </dgm:t>
    </dgm:pt>
    <dgm:pt modelId="{D502EA16-7111-4D42-B6B3-789AA3FBCBA4}" type="parTrans" cxnId="{40322CC3-EFEC-483A-9EB9-2E1F36C8FD5E}">
      <dgm:prSet/>
      <dgm:spPr/>
      <dgm:t>
        <a:bodyPr/>
        <a:lstStyle/>
        <a:p>
          <a:endParaRPr lang="en-US"/>
        </a:p>
      </dgm:t>
    </dgm:pt>
    <dgm:pt modelId="{070559CA-159C-4870-A75C-C88DE5A9B5F0}" type="sibTrans" cxnId="{40322CC3-EFEC-483A-9EB9-2E1F36C8FD5E}">
      <dgm:prSet/>
      <dgm:spPr/>
      <dgm:t>
        <a:bodyPr/>
        <a:lstStyle/>
        <a:p>
          <a:endParaRPr lang="en-US"/>
        </a:p>
      </dgm:t>
    </dgm:pt>
    <dgm:pt modelId="{9EA7A138-6E39-3945-8AB2-8D50204CF49F}" type="pres">
      <dgm:prSet presAssocID="{9D7F0C90-8679-4481-A6C6-20110666BA7A}" presName="vert0" presStyleCnt="0">
        <dgm:presLayoutVars>
          <dgm:dir/>
          <dgm:animOne val="branch"/>
          <dgm:animLvl val="lvl"/>
        </dgm:presLayoutVars>
      </dgm:prSet>
      <dgm:spPr/>
    </dgm:pt>
    <dgm:pt modelId="{82950A9D-FF83-E049-84E9-C67E73FECAA7}" type="pres">
      <dgm:prSet presAssocID="{12F1F441-C9C2-4624-B558-357EB689512A}" presName="thickLine" presStyleLbl="alignNode1" presStyleIdx="0" presStyleCnt="4"/>
      <dgm:spPr/>
    </dgm:pt>
    <dgm:pt modelId="{E2A1FD9F-CF6F-E140-A676-F19DAF3D271D}" type="pres">
      <dgm:prSet presAssocID="{12F1F441-C9C2-4624-B558-357EB689512A}" presName="horz1" presStyleCnt="0"/>
      <dgm:spPr/>
    </dgm:pt>
    <dgm:pt modelId="{399B8B3A-B439-7E4E-8609-30DAD74904FA}" type="pres">
      <dgm:prSet presAssocID="{12F1F441-C9C2-4624-B558-357EB689512A}" presName="tx1" presStyleLbl="revTx" presStyleIdx="0" presStyleCnt="4"/>
      <dgm:spPr/>
    </dgm:pt>
    <dgm:pt modelId="{13E2ED8D-0760-DB4E-9661-E360018A1BE8}" type="pres">
      <dgm:prSet presAssocID="{12F1F441-C9C2-4624-B558-357EB689512A}" presName="vert1" presStyleCnt="0"/>
      <dgm:spPr/>
    </dgm:pt>
    <dgm:pt modelId="{094FBE24-5C38-D344-9A64-B396F984DE2E}" type="pres">
      <dgm:prSet presAssocID="{5385485D-7AF5-4EB4-BC23-7CA59D2565B5}" presName="thickLine" presStyleLbl="alignNode1" presStyleIdx="1" presStyleCnt="4"/>
      <dgm:spPr/>
    </dgm:pt>
    <dgm:pt modelId="{53F31608-18F1-EF48-A0A0-8AC8C1C3D569}" type="pres">
      <dgm:prSet presAssocID="{5385485D-7AF5-4EB4-BC23-7CA59D2565B5}" presName="horz1" presStyleCnt="0"/>
      <dgm:spPr/>
    </dgm:pt>
    <dgm:pt modelId="{D63DB8BE-B4DD-6E44-A8EC-A9D08A7EA8EC}" type="pres">
      <dgm:prSet presAssocID="{5385485D-7AF5-4EB4-BC23-7CA59D2565B5}" presName="tx1" presStyleLbl="revTx" presStyleIdx="1" presStyleCnt="4"/>
      <dgm:spPr/>
    </dgm:pt>
    <dgm:pt modelId="{27C9FE18-75A9-6842-B157-66763AC80955}" type="pres">
      <dgm:prSet presAssocID="{5385485D-7AF5-4EB4-BC23-7CA59D2565B5}" presName="vert1" presStyleCnt="0"/>
      <dgm:spPr/>
    </dgm:pt>
    <dgm:pt modelId="{F9D401BB-52D5-9C41-A7B0-8B89E965CE35}" type="pres">
      <dgm:prSet presAssocID="{6AA4E98A-6AE0-4FB4-9AFF-5331457E876F}" presName="thickLine" presStyleLbl="alignNode1" presStyleIdx="2" presStyleCnt="4"/>
      <dgm:spPr/>
    </dgm:pt>
    <dgm:pt modelId="{EC8970B9-A676-0B44-932E-4B9404483FC9}" type="pres">
      <dgm:prSet presAssocID="{6AA4E98A-6AE0-4FB4-9AFF-5331457E876F}" presName="horz1" presStyleCnt="0"/>
      <dgm:spPr/>
    </dgm:pt>
    <dgm:pt modelId="{6485B718-3955-7749-BDB7-CFEC32774515}" type="pres">
      <dgm:prSet presAssocID="{6AA4E98A-6AE0-4FB4-9AFF-5331457E876F}" presName="tx1" presStyleLbl="revTx" presStyleIdx="2" presStyleCnt="4"/>
      <dgm:spPr/>
    </dgm:pt>
    <dgm:pt modelId="{A7D6380A-4481-924C-B2C1-9838D223AEC2}" type="pres">
      <dgm:prSet presAssocID="{6AA4E98A-6AE0-4FB4-9AFF-5331457E876F}" presName="vert1" presStyleCnt="0"/>
      <dgm:spPr/>
    </dgm:pt>
    <dgm:pt modelId="{FF7BF6AA-7B30-5F44-9248-E155B0F6C1D4}" type="pres">
      <dgm:prSet presAssocID="{62B1EFD7-ADFB-4B99-9340-62448D6A42F1}" presName="thickLine" presStyleLbl="alignNode1" presStyleIdx="3" presStyleCnt="4"/>
      <dgm:spPr/>
    </dgm:pt>
    <dgm:pt modelId="{A3A46847-BEE1-A04B-8758-42F8B02E3370}" type="pres">
      <dgm:prSet presAssocID="{62B1EFD7-ADFB-4B99-9340-62448D6A42F1}" presName="horz1" presStyleCnt="0"/>
      <dgm:spPr/>
    </dgm:pt>
    <dgm:pt modelId="{82C358D2-EB6E-9840-A6C7-4F5287B9FAC7}" type="pres">
      <dgm:prSet presAssocID="{62B1EFD7-ADFB-4B99-9340-62448D6A42F1}" presName="tx1" presStyleLbl="revTx" presStyleIdx="3" presStyleCnt="4"/>
      <dgm:spPr/>
    </dgm:pt>
    <dgm:pt modelId="{E617CEA8-3F31-ED44-842D-4EEF641E8595}" type="pres">
      <dgm:prSet presAssocID="{62B1EFD7-ADFB-4B99-9340-62448D6A42F1}" presName="vert1" presStyleCnt="0"/>
      <dgm:spPr/>
    </dgm:pt>
  </dgm:ptLst>
  <dgm:cxnLst>
    <dgm:cxn modelId="{D71D2B12-35BB-284A-A255-CA421C34AD97}" type="presOf" srcId="{6AA4E98A-6AE0-4FB4-9AFF-5331457E876F}" destId="{6485B718-3955-7749-BDB7-CFEC32774515}" srcOrd="0" destOrd="0" presId="urn:microsoft.com/office/officeart/2008/layout/LinedList"/>
    <dgm:cxn modelId="{97052D1E-D77D-4CBC-B6A2-AE1BC05A016A}" srcId="{9D7F0C90-8679-4481-A6C6-20110666BA7A}" destId="{12F1F441-C9C2-4624-B558-357EB689512A}" srcOrd="0" destOrd="0" parTransId="{17901F69-ABB6-4C9B-B9AB-A719451661DB}" sibTransId="{602962E9-E149-418E-A178-A74067DFBFBD}"/>
    <dgm:cxn modelId="{183E4040-9743-44AB-87CA-6D5AA65D19C9}" srcId="{9D7F0C90-8679-4481-A6C6-20110666BA7A}" destId="{6AA4E98A-6AE0-4FB4-9AFF-5331457E876F}" srcOrd="2" destOrd="0" parTransId="{64342278-7CDB-4ABC-8C91-9BCF9EA126A7}" sibTransId="{A5BE546F-FA7C-4E31-BC19-8BD6E9D76430}"/>
    <dgm:cxn modelId="{AB524144-3343-4221-8E90-C5A45EB2B01B}" srcId="{9D7F0C90-8679-4481-A6C6-20110666BA7A}" destId="{5385485D-7AF5-4EB4-BC23-7CA59D2565B5}" srcOrd="1" destOrd="0" parTransId="{82E66C10-E71E-4B30-894E-246024F4FA80}" sibTransId="{5025CB5C-86BE-4E8C-A847-3584573A1CA3}"/>
    <dgm:cxn modelId="{8734F84B-4FD8-0643-9D9D-152DA312509D}" type="presOf" srcId="{5385485D-7AF5-4EB4-BC23-7CA59D2565B5}" destId="{D63DB8BE-B4DD-6E44-A8EC-A9D08A7EA8EC}" srcOrd="0" destOrd="0" presId="urn:microsoft.com/office/officeart/2008/layout/LinedList"/>
    <dgm:cxn modelId="{AE712182-2924-644B-9986-212DF45B39BD}" type="presOf" srcId="{9D7F0C90-8679-4481-A6C6-20110666BA7A}" destId="{9EA7A138-6E39-3945-8AB2-8D50204CF49F}" srcOrd="0" destOrd="0" presId="urn:microsoft.com/office/officeart/2008/layout/LinedList"/>
    <dgm:cxn modelId="{EA1CCCBA-C9B4-2B47-8397-ED8190E0DFC0}" type="presOf" srcId="{12F1F441-C9C2-4624-B558-357EB689512A}" destId="{399B8B3A-B439-7E4E-8609-30DAD74904FA}" srcOrd="0" destOrd="0" presId="urn:microsoft.com/office/officeart/2008/layout/LinedList"/>
    <dgm:cxn modelId="{40322CC3-EFEC-483A-9EB9-2E1F36C8FD5E}" srcId="{9D7F0C90-8679-4481-A6C6-20110666BA7A}" destId="{62B1EFD7-ADFB-4B99-9340-62448D6A42F1}" srcOrd="3" destOrd="0" parTransId="{D502EA16-7111-4D42-B6B3-789AA3FBCBA4}" sibTransId="{070559CA-159C-4870-A75C-C88DE5A9B5F0}"/>
    <dgm:cxn modelId="{52F2D0DD-3A35-3047-839A-8D0E79B68705}" type="presOf" srcId="{62B1EFD7-ADFB-4B99-9340-62448D6A42F1}" destId="{82C358D2-EB6E-9840-A6C7-4F5287B9FAC7}" srcOrd="0" destOrd="0" presId="urn:microsoft.com/office/officeart/2008/layout/LinedList"/>
    <dgm:cxn modelId="{6B44D87C-F5F7-8F43-84FA-8545A36BA94B}" type="presParOf" srcId="{9EA7A138-6E39-3945-8AB2-8D50204CF49F}" destId="{82950A9D-FF83-E049-84E9-C67E73FECAA7}" srcOrd="0" destOrd="0" presId="urn:microsoft.com/office/officeart/2008/layout/LinedList"/>
    <dgm:cxn modelId="{7F5DFD83-2F35-1943-9C8D-8E2C2B819EFA}" type="presParOf" srcId="{9EA7A138-6E39-3945-8AB2-8D50204CF49F}" destId="{E2A1FD9F-CF6F-E140-A676-F19DAF3D271D}" srcOrd="1" destOrd="0" presId="urn:microsoft.com/office/officeart/2008/layout/LinedList"/>
    <dgm:cxn modelId="{1FD3B726-9F6B-1B43-A787-B67866E3CE33}" type="presParOf" srcId="{E2A1FD9F-CF6F-E140-A676-F19DAF3D271D}" destId="{399B8B3A-B439-7E4E-8609-30DAD74904FA}" srcOrd="0" destOrd="0" presId="urn:microsoft.com/office/officeart/2008/layout/LinedList"/>
    <dgm:cxn modelId="{8019C26B-2A49-D444-BF3B-DA2C7038BF50}" type="presParOf" srcId="{E2A1FD9F-CF6F-E140-A676-F19DAF3D271D}" destId="{13E2ED8D-0760-DB4E-9661-E360018A1BE8}" srcOrd="1" destOrd="0" presId="urn:microsoft.com/office/officeart/2008/layout/LinedList"/>
    <dgm:cxn modelId="{A3E8EFCC-1B74-B347-A2D0-697D6956E942}" type="presParOf" srcId="{9EA7A138-6E39-3945-8AB2-8D50204CF49F}" destId="{094FBE24-5C38-D344-9A64-B396F984DE2E}" srcOrd="2" destOrd="0" presId="urn:microsoft.com/office/officeart/2008/layout/LinedList"/>
    <dgm:cxn modelId="{4542E67F-BE65-CE4F-A865-8AC180903263}" type="presParOf" srcId="{9EA7A138-6E39-3945-8AB2-8D50204CF49F}" destId="{53F31608-18F1-EF48-A0A0-8AC8C1C3D569}" srcOrd="3" destOrd="0" presId="urn:microsoft.com/office/officeart/2008/layout/LinedList"/>
    <dgm:cxn modelId="{1EB87F38-949A-8246-8A9F-0C4AAAD1ADE0}" type="presParOf" srcId="{53F31608-18F1-EF48-A0A0-8AC8C1C3D569}" destId="{D63DB8BE-B4DD-6E44-A8EC-A9D08A7EA8EC}" srcOrd="0" destOrd="0" presId="urn:microsoft.com/office/officeart/2008/layout/LinedList"/>
    <dgm:cxn modelId="{C4A5E0D5-B84A-7545-9E2F-56EDDA05A38F}" type="presParOf" srcId="{53F31608-18F1-EF48-A0A0-8AC8C1C3D569}" destId="{27C9FE18-75A9-6842-B157-66763AC80955}" srcOrd="1" destOrd="0" presId="urn:microsoft.com/office/officeart/2008/layout/LinedList"/>
    <dgm:cxn modelId="{1A792AD6-8B39-EB4C-8C00-75A1CFE84714}" type="presParOf" srcId="{9EA7A138-6E39-3945-8AB2-8D50204CF49F}" destId="{F9D401BB-52D5-9C41-A7B0-8B89E965CE35}" srcOrd="4" destOrd="0" presId="urn:microsoft.com/office/officeart/2008/layout/LinedList"/>
    <dgm:cxn modelId="{C25C9FA9-1FD7-7042-B997-1F1375792E52}" type="presParOf" srcId="{9EA7A138-6E39-3945-8AB2-8D50204CF49F}" destId="{EC8970B9-A676-0B44-932E-4B9404483FC9}" srcOrd="5" destOrd="0" presId="urn:microsoft.com/office/officeart/2008/layout/LinedList"/>
    <dgm:cxn modelId="{8F71C7BA-35D5-4742-96BA-5E1BE44F0EEB}" type="presParOf" srcId="{EC8970B9-A676-0B44-932E-4B9404483FC9}" destId="{6485B718-3955-7749-BDB7-CFEC32774515}" srcOrd="0" destOrd="0" presId="urn:microsoft.com/office/officeart/2008/layout/LinedList"/>
    <dgm:cxn modelId="{A08BAA05-6E24-E347-ADB9-7C48E2EC691E}" type="presParOf" srcId="{EC8970B9-A676-0B44-932E-4B9404483FC9}" destId="{A7D6380A-4481-924C-B2C1-9838D223AEC2}" srcOrd="1" destOrd="0" presId="urn:microsoft.com/office/officeart/2008/layout/LinedList"/>
    <dgm:cxn modelId="{7AC6992D-908C-624A-9A7F-3EED1B92150D}" type="presParOf" srcId="{9EA7A138-6E39-3945-8AB2-8D50204CF49F}" destId="{FF7BF6AA-7B30-5F44-9248-E155B0F6C1D4}" srcOrd="6" destOrd="0" presId="urn:microsoft.com/office/officeart/2008/layout/LinedList"/>
    <dgm:cxn modelId="{DCF95AE6-740A-0B40-A1CF-314A9D5D9730}" type="presParOf" srcId="{9EA7A138-6E39-3945-8AB2-8D50204CF49F}" destId="{A3A46847-BEE1-A04B-8758-42F8B02E3370}" srcOrd="7" destOrd="0" presId="urn:microsoft.com/office/officeart/2008/layout/LinedList"/>
    <dgm:cxn modelId="{6E2599EC-CE93-ED4B-8763-F7129DBCBECC}" type="presParOf" srcId="{A3A46847-BEE1-A04B-8758-42F8B02E3370}" destId="{82C358D2-EB6E-9840-A6C7-4F5287B9FAC7}" srcOrd="0" destOrd="0" presId="urn:microsoft.com/office/officeart/2008/layout/LinedList"/>
    <dgm:cxn modelId="{8009BF3F-3592-184B-BD23-B8D7E06C534C}" type="presParOf" srcId="{A3A46847-BEE1-A04B-8758-42F8B02E3370}" destId="{E617CEA8-3F31-ED44-842D-4EEF641E859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4C45D8-7252-46F8-BF3F-E1CFA7F14100}"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130FD5FF-53C6-4E0D-8AAD-0B27F0D4E6A7}">
      <dgm:prSet/>
      <dgm:spPr/>
      <dgm:t>
        <a:bodyPr/>
        <a:lstStyle/>
        <a:p>
          <a:r>
            <a:rPr lang="en-US"/>
            <a:t>Access to prenatal and postpartum care</a:t>
          </a:r>
        </a:p>
      </dgm:t>
    </dgm:pt>
    <dgm:pt modelId="{DFBBF2AC-82C2-426D-9F8E-45FBE2310223}" type="parTrans" cxnId="{50FA24E9-7645-412F-AEA4-CB712F9E8794}">
      <dgm:prSet/>
      <dgm:spPr/>
      <dgm:t>
        <a:bodyPr/>
        <a:lstStyle/>
        <a:p>
          <a:endParaRPr lang="en-US"/>
        </a:p>
      </dgm:t>
    </dgm:pt>
    <dgm:pt modelId="{C5FC887F-843F-471C-A390-4BDA5541D7B0}" type="sibTrans" cxnId="{50FA24E9-7645-412F-AEA4-CB712F9E8794}">
      <dgm:prSet/>
      <dgm:spPr/>
      <dgm:t>
        <a:bodyPr/>
        <a:lstStyle/>
        <a:p>
          <a:endParaRPr lang="en-US"/>
        </a:p>
      </dgm:t>
    </dgm:pt>
    <dgm:pt modelId="{163603A1-CC9E-4FCD-89F6-EA39FD9889A4}">
      <dgm:prSet/>
      <dgm:spPr/>
      <dgm:t>
        <a:bodyPr/>
        <a:lstStyle/>
        <a:p>
          <a:r>
            <a:rPr lang="en-US"/>
            <a:t>Access to medications for opioid use disorder (MOUD)</a:t>
          </a:r>
        </a:p>
      </dgm:t>
    </dgm:pt>
    <dgm:pt modelId="{4167AC28-57EB-4B75-80BA-9815C6D69277}" type="parTrans" cxnId="{8FE4950C-A6D2-4092-958A-80D216A12D78}">
      <dgm:prSet/>
      <dgm:spPr/>
      <dgm:t>
        <a:bodyPr/>
        <a:lstStyle/>
        <a:p>
          <a:endParaRPr lang="en-US"/>
        </a:p>
      </dgm:t>
    </dgm:pt>
    <dgm:pt modelId="{BD43EBC0-973B-4045-8525-23B9B7878541}" type="sibTrans" cxnId="{8FE4950C-A6D2-4092-958A-80D216A12D78}">
      <dgm:prSet/>
      <dgm:spPr/>
      <dgm:t>
        <a:bodyPr/>
        <a:lstStyle/>
        <a:p>
          <a:endParaRPr lang="en-US"/>
        </a:p>
      </dgm:t>
    </dgm:pt>
    <dgm:pt modelId="{26126821-9C13-4640-968C-CEE8FA2E3D90}">
      <dgm:prSet/>
      <dgm:spPr/>
      <dgm:t>
        <a:bodyPr/>
        <a:lstStyle/>
        <a:p>
          <a:r>
            <a:rPr lang="en-US"/>
            <a:t>Emphasis on harm reduction in care</a:t>
          </a:r>
        </a:p>
      </dgm:t>
    </dgm:pt>
    <dgm:pt modelId="{037BE387-242B-4B4B-ABDD-68631F6D240F}" type="parTrans" cxnId="{F8DBCD8D-9752-468D-8544-5D87DC798313}">
      <dgm:prSet/>
      <dgm:spPr/>
      <dgm:t>
        <a:bodyPr/>
        <a:lstStyle/>
        <a:p>
          <a:endParaRPr lang="en-US"/>
        </a:p>
      </dgm:t>
    </dgm:pt>
    <dgm:pt modelId="{207B40A6-FC00-4832-871E-B821BD32A82B}" type="sibTrans" cxnId="{F8DBCD8D-9752-468D-8544-5D87DC798313}">
      <dgm:prSet/>
      <dgm:spPr/>
      <dgm:t>
        <a:bodyPr/>
        <a:lstStyle/>
        <a:p>
          <a:endParaRPr lang="en-US"/>
        </a:p>
      </dgm:t>
    </dgm:pt>
    <dgm:pt modelId="{7F87B57E-4897-4574-B270-AEA0C360C119}">
      <dgm:prSet/>
      <dgm:spPr/>
      <dgm:t>
        <a:bodyPr/>
        <a:lstStyle/>
        <a:p>
          <a:r>
            <a:rPr lang="en-US"/>
            <a:t>Stigma-free and nonjudgemental care</a:t>
          </a:r>
        </a:p>
      </dgm:t>
    </dgm:pt>
    <dgm:pt modelId="{A3569B2B-2DE9-4EC6-8C40-18C9A4B735EF}" type="parTrans" cxnId="{1DB02A51-6090-4699-A777-646FE23C9E17}">
      <dgm:prSet/>
      <dgm:spPr/>
      <dgm:t>
        <a:bodyPr/>
        <a:lstStyle/>
        <a:p>
          <a:endParaRPr lang="en-US"/>
        </a:p>
      </dgm:t>
    </dgm:pt>
    <dgm:pt modelId="{14939F3B-5065-42C9-903F-3D0FD0E3450B}" type="sibTrans" cxnId="{1DB02A51-6090-4699-A777-646FE23C9E17}">
      <dgm:prSet/>
      <dgm:spPr/>
      <dgm:t>
        <a:bodyPr/>
        <a:lstStyle/>
        <a:p>
          <a:endParaRPr lang="en-US"/>
        </a:p>
      </dgm:t>
    </dgm:pt>
    <dgm:pt modelId="{6EF9BF75-D9D9-4BF2-BF8F-67625B8C26F7}">
      <dgm:prSet/>
      <dgm:spPr/>
      <dgm:t>
        <a:bodyPr/>
        <a:lstStyle/>
        <a:p>
          <a:r>
            <a:rPr lang="en-US"/>
            <a:t>Social resources such as housing, childcare, transportation, etc.</a:t>
          </a:r>
        </a:p>
      </dgm:t>
    </dgm:pt>
    <dgm:pt modelId="{77C5538E-F80B-4BBE-8712-2CBFBA1DA042}" type="parTrans" cxnId="{BAAF17F5-1A06-4F9C-87ED-FB7C5C628F0A}">
      <dgm:prSet/>
      <dgm:spPr/>
      <dgm:t>
        <a:bodyPr/>
        <a:lstStyle/>
        <a:p>
          <a:endParaRPr lang="en-US"/>
        </a:p>
      </dgm:t>
    </dgm:pt>
    <dgm:pt modelId="{271DF923-9B34-4650-811F-F1E5B737ECA3}" type="sibTrans" cxnId="{BAAF17F5-1A06-4F9C-87ED-FB7C5C628F0A}">
      <dgm:prSet/>
      <dgm:spPr/>
      <dgm:t>
        <a:bodyPr/>
        <a:lstStyle/>
        <a:p>
          <a:endParaRPr lang="en-US"/>
        </a:p>
      </dgm:t>
    </dgm:pt>
    <dgm:pt modelId="{0A334CCB-2AEF-4740-82C1-2E019C974C0C}" type="pres">
      <dgm:prSet presAssocID="{664C45D8-7252-46F8-BF3F-E1CFA7F14100}" presName="diagram" presStyleCnt="0">
        <dgm:presLayoutVars>
          <dgm:dir/>
          <dgm:resizeHandles val="exact"/>
        </dgm:presLayoutVars>
      </dgm:prSet>
      <dgm:spPr/>
    </dgm:pt>
    <dgm:pt modelId="{D47BAC7E-EC4D-E14F-80FF-3D1365463187}" type="pres">
      <dgm:prSet presAssocID="{130FD5FF-53C6-4E0D-8AAD-0B27F0D4E6A7}" presName="node" presStyleLbl="node1" presStyleIdx="0" presStyleCnt="5">
        <dgm:presLayoutVars>
          <dgm:bulletEnabled val="1"/>
        </dgm:presLayoutVars>
      </dgm:prSet>
      <dgm:spPr/>
    </dgm:pt>
    <dgm:pt modelId="{2E4A3BE6-2A4D-7F44-8D63-C02A1FE70D19}" type="pres">
      <dgm:prSet presAssocID="{C5FC887F-843F-471C-A390-4BDA5541D7B0}" presName="sibTrans" presStyleCnt="0"/>
      <dgm:spPr/>
    </dgm:pt>
    <dgm:pt modelId="{0CD304AA-40F4-2A41-90A5-FF1BE3303CDC}" type="pres">
      <dgm:prSet presAssocID="{163603A1-CC9E-4FCD-89F6-EA39FD9889A4}" presName="node" presStyleLbl="node1" presStyleIdx="1" presStyleCnt="5">
        <dgm:presLayoutVars>
          <dgm:bulletEnabled val="1"/>
        </dgm:presLayoutVars>
      </dgm:prSet>
      <dgm:spPr/>
    </dgm:pt>
    <dgm:pt modelId="{BB1948F5-A0F2-A54C-94D8-21F9A032BD0B}" type="pres">
      <dgm:prSet presAssocID="{BD43EBC0-973B-4045-8525-23B9B7878541}" presName="sibTrans" presStyleCnt="0"/>
      <dgm:spPr/>
    </dgm:pt>
    <dgm:pt modelId="{4E244C5C-B287-8249-BD9D-DE4904C6E8DA}" type="pres">
      <dgm:prSet presAssocID="{26126821-9C13-4640-968C-CEE8FA2E3D90}" presName="node" presStyleLbl="node1" presStyleIdx="2" presStyleCnt="5">
        <dgm:presLayoutVars>
          <dgm:bulletEnabled val="1"/>
        </dgm:presLayoutVars>
      </dgm:prSet>
      <dgm:spPr/>
    </dgm:pt>
    <dgm:pt modelId="{05D30D08-3B0E-CD4C-9296-E84ED661EAEE}" type="pres">
      <dgm:prSet presAssocID="{207B40A6-FC00-4832-871E-B821BD32A82B}" presName="sibTrans" presStyleCnt="0"/>
      <dgm:spPr/>
    </dgm:pt>
    <dgm:pt modelId="{EDC4369C-0C7B-0643-A3DE-B432015EE92C}" type="pres">
      <dgm:prSet presAssocID="{7F87B57E-4897-4574-B270-AEA0C360C119}" presName="node" presStyleLbl="node1" presStyleIdx="3" presStyleCnt="5">
        <dgm:presLayoutVars>
          <dgm:bulletEnabled val="1"/>
        </dgm:presLayoutVars>
      </dgm:prSet>
      <dgm:spPr/>
    </dgm:pt>
    <dgm:pt modelId="{48FD7917-E3FE-A143-BDB7-0D255858619C}" type="pres">
      <dgm:prSet presAssocID="{14939F3B-5065-42C9-903F-3D0FD0E3450B}" presName="sibTrans" presStyleCnt="0"/>
      <dgm:spPr/>
    </dgm:pt>
    <dgm:pt modelId="{29CED49F-5637-554E-A2D0-C310DC214251}" type="pres">
      <dgm:prSet presAssocID="{6EF9BF75-D9D9-4BF2-BF8F-67625B8C26F7}" presName="node" presStyleLbl="node1" presStyleIdx="4" presStyleCnt="5">
        <dgm:presLayoutVars>
          <dgm:bulletEnabled val="1"/>
        </dgm:presLayoutVars>
      </dgm:prSet>
      <dgm:spPr/>
    </dgm:pt>
  </dgm:ptLst>
  <dgm:cxnLst>
    <dgm:cxn modelId="{8FE4950C-A6D2-4092-958A-80D216A12D78}" srcId="{664C45D8-7252-46F8-BF3F-E1CFA7F14100}" destId="{163603A1-CC9E-4FCD-89F6-EA39FD9889A4}" srcOrd="1" destOrd="0" parTransId="{4167AC28-57EB-4B75-80BA-9815C6D69277}" sibTransId="{BD43EBC0-973B-4045-8525-23B9B7878541}"/>
    <dgm:cxn modelId="{2FBAFC50-CDE0-5F44-BC2D-3198DB699149}" type="presOf" srcId="{163603A1-CC9E-4FCD-89F6-EA39FD9889A4}" destId="{0CD304AA-40F4-2A41-90A5-FF1BE3303CDC}" srcOrd="0" destOrd="0" presId="urn:microsoft.com/office/officeart/2005/8/layout/default"/>
    <dgm:cxn modelId="{1DB02A51-6090-4699-A777-646FE23C9E17}" srcId="{664C45D8-7252-46F8-BF3F-E1CFA7F14100}" destId="{7F87B57E-4897-4574-B270-AEA0C360C119}" srcOrd="3" destOrd="0" parTransId="{A3569B2B-2DE9-4EC6-8C40-18C9A4B735EF}" sibTransId="{14939F3B-5065-42C9-903F-3D0FD0E3450B}"/>
    <dgm:cxn modelId="{F8DBCD8D-9752-468D-8544-5D87DC798313}" srcId="{664C45D8-7252-46F8-BF3F-E1CFA7F14100}" destId="{26126821-9C13-4640-968C-CEE8FA2E3D90}" srcOrd="2" destOrd="0" parTransId="{037BE387-242B-4B4B-ABDD-68631F6D240F}" sibTransId="{207B40A6-FC00-4832-871E-B821BD32A82B}"/>
    <dgm:cxn modelId="{8310F8A8-4196-B147-99D9-15A3F3E93204}" type="presOf" srcId="{664C45D8-7252-46F8-BF3F-E1CFA7F14100}" destId="{0A334CCB-2AEF-4740-82C1-2E019C974C0C}" srcOrd="0" destOrd="0" presId="urn:microsoft.com/office/officeart/2005/8/layout/default"/>
    <dgm:cxn modelId="{3D350DCF-F3CA-C341-A832-21E4DDCE0B28}" type="presOf" srcId="{130FD5FF-53C6-4E0D-8AAD-0B27F0D4E6A7}" destId="{D47BAC7E-EC4D-E14F-80FF-3D1365463187}" srcOrd="0" destOrd="0" presId="urn:microsoft.com/office/officeart/2005/8/layout/default"/>
    <dgm:cxn modelId="{7F5A46D3-F830-5443-A451-ECBEB915423F}" type="presOf" srcId="{7F87B57E-4897-4574-B270-AEA0C360C119}" destId="{EDC4369C-0C7B-0643-A3DE-B432015EE92C}" srcOrd="0" destOrd="0" presId="urn:microsoft.com/office/officeart/2005/8/layout/default"/>
    <dgm:cxn modelId="{690F2BDD-1C1A-6543-9974-F78DC2A60186}" type="presOf" srcId="{26126821-9C13-4640-968C-CEE8FA2E3D90}" destId="{4E244C5C-B287-8249-BD9D-DE4904C6E8DA}" srcOrd="0" destOrd="0" presId="urn:microsoft.com/office/officeart/2005/8/layout/default"/>
    <dgm:cxn modelId="{BF2E2BE8-BF74-E942-9D04-DBC7BE4FED07}" type="presOf" srcId="{6EF9BF75-D9D9-4BF2-BF8F-67625B8C26F7}" destId="{29CED49F-5637-554E-A2D0-C310DC214251}" srcOrd="0" destOrd="0" presId="urn:microsoft.com/office/officeart/2005/8/layout/default"/>
    <dgm:cxn modelId="{50FA24E9-7645-412F-AEA4-CB712F9E8794}" srcId="{664C45D8-7252-46F8-BF3F-E1CFA7F14100}" destId="{130FD5FF-53C6-4E0D-8AAD-0B27F0D4E6A7}" srcOrd="0" destOrd="0" parTransId="{DFBBF2AC-82C2-426D-9F8E-45FBE2310223}" sibTransId="{C5FC887F-843F-471C-A390-4BDA5541D7B0}"/>
    <dgm:cxn modelId="{BAAF17F5-1A06-4F9C-87ED-FB7C5C628F0A}" srcId="{664C45D8-7252-46F8-BF3F-E1CFA7F14100}" destId="{6EF9BF75-D9D9-4BF2-BF8F-67625B8C26F7}" srcOrd="4" destOrd="0" parTransId="{77C5538E-F80B-4BBE-8712-2CBFBA1DA042}" sibTransId="{271DF923-9B34-4650-811F-F1E5B737ECA3}"/>
    <dgm:cxn modelId="{E7E36D46-23F4-D24C-A4E8-78760911D31A}" type="presParOf" srcId="{0A334CCB-2AEF-4740-82C1-2E019C974C0C}" destId="{D47BAC7E-EC4D-E14F-80FF-3D1365463187}" srcOrd="0" destOrd="0" presId="urn:microsoft.com/office/officeart/2005/8/layout/default"/>
    <dgm:cxn modelId="{D50EFA19-AAF9-4D46-BA50-1240ECBE641A}" type="presParOf" srcId="{0A334CCB-2AEF-4740-82C1-2E019C974C0C}" destId="{2E4A3BE6-2A4D-7F44-8D63-C02A1FE70D19}" srcOrd="1" destOrd="0" presId="urn:microsoft.com/office/officeart/2005/8/layout/default"/>
    <dgm:cxn modelId="{BD8F2DBE-8919-4D4F-A81E-CC7AD51688A9}" type="presParOf" srcId="{0A334CCB-2AEF-4740-82C1-2E019C974C0C}" destId="{0CD304AA-40F4-2A41-90A5-FF1BE3303CDC}" srcOrd="2" destOrd="0" presId="urn:microsoft.com/office/officeart/2005/8/layout/default"/>
    <dgm:cxn modelId="{E44D66D9-6043-BC4E-8F22-8FEA7169D5BD}" type="presParOf" srcId="{0A334CCB-2AEF-4740-82C1-2E019C974C0C}" destId="{BB1948F5-A0F2-A54C-94D8-21F9A032BD0B}" srcOrd="3" destOrd="0" presId="urn:microsoft.com/office/officeart/2005/8/layout/default"/>
    <dgm:cxn modelId="{5E75BEDD-E770-1048-9A07-01B323A59C66}" type="presParOf" srcId="{0A334CCB-2AEF-4740-82C1-2E019C974C0C}" destId="{4E244C5C-B287-8249-BD9D-DE4904C6E8DA}" srcOrd="4" destOrd="0" presId="urn:microsoft.com/office/officeart/2005/8/layout/default"/>
    <dgm:cxn modelId="{926FE0C5-2D3B-C64D-9D15-E7091B8B4367}" type="presParOf" srcId="{0A334CCB-2AEF-4740-82C1-2E019C974C0C}" destId="{05D30D08-3B0E-CD4C-9296-E84ED661EAEE}" srcOrd="5" destOrd="0" presId="urn:microsoft.com/office/officeart/2005/8/layout/default"/>
    <dgm:cxn modelId="{D7ACDF09-F2E1-7E46-957D-3066617DD4DB}" type="presParOf" srcId="{0A334CCB-2AEF-4740-82C1-2E019C974C0C}" destId="{EDC4369C-0C7B-0643-A3DE-B432015EE92C}" srcOrd="6" destOrd="0" presId="urn:microsoft.com/office/officeart/2005/8/layout/default"/>
    <dgm:cxn modelId="{CC4C97A5-5E1C-1248-9CB4-67A1D637B5FD}" type="presParOf" srcId="{0A334CCB-2AEF-4740-82C1-2E019C974C0C}" destId="{48FD7917-E3FE-A143-BDB7-0D255858619C}" srcOrd="7" destOrd="0" presId="urn:microsoft.com/office/officeart/2005/8/layout/default"/>
    <dgm:cxn modelId="{9DCBD11A-90B1-4448-AFB9-AA03C3B17BF7}" type="presParOf" srcId="{0A334CCB-2AEF-4740-82C1-2E019C974C0C}" destId="{29CED49F-5637-554E-A2D0-C310DC21425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D4AA1-054F-4BC9-9B3E-97F5B22625A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7E72D49-8E2A-4595-93A7-1DB307CAD348}">
      <dgm:prSet/>
      <dgm:spPr/>
      <dgm:t>
        <a:bodyPr/>
        <a:lstStyle/>
        <a:p>
          <a:r>
            <a:rPr lang="en-US" dirty="0"/>
            <a:t>Social work</a:t>
          </a:r>
        </a:p>
      </dgm:t>
    </dgm:pt>
    <dgm:pt modelId="{6792C13E-6D4A-41FF-9D65-FBEF6FEE1763}" type="parTrans" cxnId="{9CA0B702-2FFF-42C8-8FA7-ABA8E10342E3}">
      <dgm:prSet/>
      <dgm:spPr/>
      <dgm:t>
        <a:bodyPr/>
        <a:lstStyle/>
        <a:p>
          <a:endParaRPr lang="en-US"/>
        </a:p>
      </dgm:t>
    </dgm:pt>
    <dgm:pt modelId="{B9640C7E-2A6B-4259-8763-B3BDBE28B928}" type="sibTrans" cxnId="{9CA0B702-2FFF-42C8-8FA7-ABA8E10342E3}">
      <dgm:prSet/>
      <dgm:spPr/>
      <dgm:t>
        <a:bodyPr/>
        <a:lstStyle/>
        <a:p>
          <a:endParaRPr lang="en-US"/>
        </a:p>
      </dgm:t>
    </dgm:pt>
    <dgm:pt modelId="{4B2066F2-9615-4E08-A8EC-EC9960AD0576}">
      <dgm:prSet/>
      <dgm:spPr/>
      <dgm:t>
        <a:bodyPr/>
        <a:lstStyle/>
        <a:p>
          <a:r>
            <a:rPr lang="en-US" dirty="0"/>
            <a:t>Therapy services</a:t>
          </a:r>
        </a:p>
      </dgm:t>
    </dgm:pt>
    <dgm:pt modelId="{AF646786-9ADC-4045-9D3D-39F3AA63B3D8}" type="parTrans" cxnId="{729BDF25-0603-4943-85A8-258E2F4D5730}">
      <dgm:prSet/>
      <dgm:spPr/>
      <dgm:t>
        <a:bodyPr/>
        <a:lstStyle/>
        <a:p>
          <a:endParaRPr lang="en-US"/>
        </a:p>
      </dgm:t>
    </dgm:pt>
    <dgm:pt modelId="{0AF8BDB2-917F-43A7-85E9-2463EA314731}" type="sibTrans" cxnId="{729BDF25-0603-4943-85A8-258E2F4D5730}">
      <dgm:prSet/>
      <dgm:spPr/>
      <dgm:t>
        <a:bodyPr/>
        <a:lstStyle/>
        <a:p>
          <a:endParaRPr lang="en-US"/>
        </a:p>
      </dgm:t>
    </dgm:pt>
    <dgm:pt modelId="{28436921-33C0-491D-89D6-F4403B5DC17B}">
      <dgm:prSet/>
      <dgm:spPr/>
      <dgm:t>
        <a:bodyPr/>
        <a:lstStyle/>
        <a:p>
          <a:r>
            <a:rPr lang="en-US" dirty="0"/>
            <a:t>Certified Recovery Specialists</a:t>
          </a:r>
        </a:p>
      </dgm:t>
    </dgm:pt>
    <dgm:pt modelId="{664E4208-0DED-47DE-82B1-AD5C5B4D57B5}" type="parTrans" cxnId="{A2659161-3CD9-47E5-B84C-55F436B5CD59}">
      <dgm:prSet/>
      <dgm:spPr/>
      <dgm:t>
        <a:bodyPr/>
        <a:lstStyle/>
        <a:p>
          <a:endParaRPr lang="en-US"/>
        </a:p>
      </dgm:t>
    </dgm:pt>
    <dgm:pt modelId="{7D74B984-6D45-4558-8171-70B227446D55}" type="sibTrans" cxnId="{A2659161-3CD9-47E5-B84C-55F436B5CD59}">
      <dgm:prSet/>
      <dgm:spPr/>
      <dgm:t>
        <a:bodyPr/>
        <a:lstStyle/>
        <a:p>
          <a:endParaRPr lang="en-US"/>
        </a:p>
      </dgm:t>
    </dgm:pt>
    <dgm:pt modelId="{00860F25-775E-45B3-9DC5-D6406768AF13}">
      <dgm:prSet/>
      <dgm:spPr/>
      <dgm:t>
        <a:bodyPr/>
        <a:lstStyle/>
        <a:p>
          <a:r>
            <a:rPr lang="en-US" dirty="0"/>
            <a:t>Transportation to PROUD and other prenatal appointments</a:t>
          </a:r>
        </a:p>
      </dgm:t>
    </dgm:pt>
    <dgm:pt modelId="{37AA9C85-8C73-4FBC-AC80-31371ABD1B54}" type="parTrans" cxnId="{AFAD9372-1826-4B7E-B903-F78D0BA2C8C2}">
      <dgm:prSet/>
      <dgm:spPr/>
      <dgm:t>
        <a:bodyPr/>
        <a:lstStyle/>
        <a:p>
          <a:endParaRPr lang="en-US"/>
        </a:p>
      </dgm:t>
    </dgm:pt>
    <dgm:pt modelId="{D35BA84A-1578-4CD8-B9AA-34531BB66259}" type="sibTrans" cxnId="{AFAD9372-1826-4B7E-B903-F78D0BA2C8C2}">
      <dgm:prSet/>
      <dgm:spPr/>
      <dgm:t>
        <a:bodyPr/>
        <a:lstStyle/>
        <a:p>
          <a:endParaRPr lang="en-US"/>
        </a:p>
      </dgm:t>
    </dgm:pt>
    <dgm:pt modelId="{97342D62-901F-4F26-8435-154E22FB0236}">
      <dgm:prSet/>
      <dgm:spPr/>
      <dgm:t>
        <a:bodyPr/>
        <a:lstStyle/>
        <a:p>
          <a:r>
            <a:rPr lang="en-US" dirty="0"/>
            <a:t>New baby supplies (strollers, car seats, pack and plays)</a:t>
          </a:r>
        </a:p>
      </dgm:t>
    </dgm:pt>
    <dgm:pt modelId="{49533F11-31E8-4948-A3A8-2873137F9D93}" type="parTrans" cxnId="{8E4E2F05-21DA-4F56-A766-2006146ECE7C}">
      <dgm:prSet/>
      <dgm:spPr/>
      <dgm:t>
        <a:bodyPr/>
        <a:lstStyle/>
        <a:p>
          <a:endParaRPr lang="en-US"/>
        </a:p>
      </dgm:t>
    </dgm:pt>
    <dgm:pt modelId="{DA962FF0-1A4D-4092-86DA-BC4350F9E793}" type="sibTrans" cxnId="{8E4E2F05-21DA-4F56-A766-2006146ECE7C}">
      <dgm:prSet/>
      <dgm:spPr/>
      <dgm:t>
        <a:bodyPr/>
        <a:lstStyle/>
        <a:p>
          <a:endParaRPr lang="en-US"/>
        </a:p>
      </dgm:t>
    </dgm:pt>
    <dgm:pt modelId="{BA019D0F-4E58-4138-84FE-78F59045680B}">
      <dgm:prSet/>
      <dgm:spPr/>
      <dgm:t>
        <a:bodyPr/>
        <a:lstStyle/>
        <a:p>
          <a:r>
            <a:rPr lang="en-US" dirty="0"/>
            <a:t>Diapers and wipes at every appointment</a:t>
          </a:r>
        </a:p>
      </dgm:t>
    </dgm:pt>
    <dgm:pt modelId="{AD4C77DB-B0C9-4C99-8046-C939C761A3E2}" type="parTrans" cxnId="{6EBB1EEC-391E-49E2-B8DD-492EBA346A42}">
      <dgm:prSet/>
      <dgm:spPr/>
      <dgm:t>
        <a:bodyPr/>
        <a:lstStyle/>
        <a:p>
          <a:endParaRPr lang="en-US"/>
        </a:p>
      </dgm:t>
    </dgm:pt>
    <dgm:pt modelId="{578455A7-3B69-4BB1-B579-6DCA6E4ED76F}" type="sibTrans" cxnId="{6EBB1EEC-391E-49E2-B8DD-492EBA346A42}">
      <dgm:prSet/>
      <dgm:spPr/>
      <dgm:t>
        <a:bodyPr/>
        <a:lstStyle/>
        <a:p>
          <a:endParaRPr lang="en-US"/>
        </a:p>
      </dgm:t>
    </dgm:pt>
    <dgm:pt modelId="{BD263792-0EFA-42F6-B7B6-99D34D37C27A}">
      <dgm:prSet/>
      <dgm:spPr/>
      <dgm:t>
        <a:bodyPr/>
        <a:lstStyle/>
        <a:p>
          <a:r>
            <a:rPr lang="en-US" dirty="0"/>
            <a:t>Copay support at pharmacy</a:t>
          </a:r>
        </a:p>
      </dgm:t>
    </dgm:pt>
    <dgm:pt modelId="{BF085300-64B4-44EC-9306-A2AF41FE60B1}" type="parTrans" cxnId="{634C5E27-039D-4DDC-BDA9-3F1FDB908F4E}">
      <dgm:prSet/>
      <dgm:spPr/>
      <dgm:t>
        <a:bodyPr/>
        <a:lstStyle/>
        <a:p>
          <a:endParaRPr lang="en-US"/>
        </a:p>
      </dgm:t>
    </dgm:pt>
    <dgm:pt modelId="{1D513858-1C94-4C10-97FD-1C2ED9B33402}" type="sibTrans" cxnId="{634C5E27-039D-4DDC-BDA9-3F1FDB908F4E}">
      <dgm:prSet/>
      <dgm:spPr/>
      <dgm:t>
        <a:bodyPr/>
        <a:lstStyle/>
        <a:p>
          <a:endParaRPr lang="en-US"/>
        </a:p>
      </dgm:t>
    </dgm:pt>
    <dgm:pt modelId="{33B24284-4308-4F01-8003-68E442CF58CD}">
      <dgm:prSet/>
      <dgm:spPr/>
      <dgm:t>
        <a:bodyPr/>
        <a:lstStyle/>
        <a:p>
          <a:r>
            <a:rPr lang="en-US" dirty="0"/>
            <a:t>Support for GED and educational classes</a:t>
          </a:r>
        </a:p>
      </dgm:t>
    </dgm:pt>
    <dgm:pt modelId="{E28149F6-673A-4F73-AD8E-0591676C4447}" type="parTrans" cxnId="{B30B36EB-A583-4898-BDBB-F427E48A55CF}">
      <dgm:prSet/>
      <dgm:spPr/>
      <dgm:t>
        <a:bodyPr/>
        <a:lstStyle/>
        <a:p>
          <a:endParaRPr lang="en-US"/>
        </a:p>
      </dgm:t>
    </dgm:pt>
    <dgm:pt modelId="{647FBFEE-88F4-462E-B368-6464B7E0EE06}" type="sibTrans" cxnId="{B30B36EB-A583-4898-BDBB-F427E48A55CF}">
      <dgm:prSet/>
      <dgm:spPr/>
      <dgm:t>
        <a:bodyPr/>
        <a:lstStyle/>
        <a:p>
          <a:endParaRPr lang="en-US"/>
        </a:p>
      </dgm:t>
    </dgm:pt>
    <dgm:pt modelId="{1859BB56-9408-441E-8B8C-743F8CC3602B}">
      <dgm:prSet/>
      <dgm:spPr/>
      <dgm:t>
        <a:bodyPr/>
        <a:lstStyle/>
        <a:p>
          <a:r>
            <a:rPr lang="en-US" dirty="0"/>
            <a:t>Harm reduction supplies (Narcan, fentanyl test strips, safe sex kits, </a:t>
          </a:r>
          <a:r>
            <a:rPr lang="en-US" dirty="0" err="1"/>
            <a:t>etc</a:t>
          </a:r>
          <a:r>
            <a:rPr lang="en-US" dirty="0"/>
            <a:t>)</a:t>
          </a:r>
        </a:p>
      </dgm:t>
    </dgm:pt>
    <dgm:pt modelId="{CF2D66E6-6101-44FA-ADBA-D94C06DDD05A}" type="parTrans" cxnId="{4C293708-1F96-43C7-8B5E-D3B21435CBD5}">
      <dgm:prSet/>
      <dgm:spPr/>
      <dgm:t>
        <a:bodyPr/>
        <a:lstStyle/>
        <a:p>
          <a:endParaRPr lang="en-US"/>
        </a:p>
      </dgm:t>
    </dgm:pt>
    <dgm:pt modelId="{B2C3914C-0761-4FE2-AB78-8AA9FC760092}" type="sibTrans" cxnId="{4C293708-1F96-43C7-8B5E-D3B21435CBD5}">
      <dgm:prSet/>
      <dgm:spPr/>
      <dgm:t>
        <a:bodyPr/>
        <a:lstStyle/>
        <a:p>
          <a:endParaRPr lang="en-US"/>
        </a:p>
      </dgm:t>
    </dgm:pt>
    <dgm:pt modelId="{683B453A-D453-4EED-A245-5E944B44241A}">
      <dgm:prSet/>
      <dgm:spPr/>
      <dgm:t>
        <a:bodyPr/>
        <a:lstStyle/>
        <a:p>
          <a:r>
            <a:rPr lang="en-US" dirty="0"/>
            <a:t>Lactation and nutrition </a:t>
          </a:r>
          <a:r>
            <a:rPr lang="en-US" dirty="0">
              <a:latin typeface="Arial"/>
            </a:rPr>
            <a:t>counseling</a:t>
          </a:r>
          <a:endParaRPr lang="en-US" dirty="0"/>
        </a:p>
      </dgm:t>
    </dgm:pt>
    <dgm:pt modelId="{8886384C-60CE-457C-9C5C-4EF500BE4D21}" type="parTrans" cxnId="{46BB3BD6-DB82-4A5E-9843-75541E230213}">
      <dgm:prSet/>
      <dgm:spPr/>
      <dgm:t>
        <a:bodyPr/>
        <a:lstStyle/>
        <a:p>
          <a:endParaRPr lang="en-US"/>
        </a:p>
      </dgm:t>
    </dgm:pt>
    <dgm:pt modelId="{69E14A4A-41CC-4B3C-9373-4BEF71B32752}" type="sibTrans" cxnId="{46BB3BD6-DB82-4A5E-9843-75541E230213}">
      <dgm:prSet/>
      <dgm:spPr/>
      <dgm:t>
        <a:bodyPr/>
        <a:lstStyle/>
        <a:p>
          <a:endParaRPr lang="en-US"/>
        </a:p>
      </dgm:t>
    </dgm:pt>
    <dgm:pt modelId="{1AB6B831-3C9A-7A49-B09A-DD5351838347}">
      <dgm:prSet/>
      <dgm:spPr/>
      <dgm:t>
        <a:bodyPr/>
        <a:lstStyle/>
        <a:p>
          <a:r>
            <a:rPr lang="en-US" dirty="0"/>
            <a:t>Clinical Pharmacy support</a:t>
          </a:r>
        </a:p>
      </dgm:t>
    </dgm:pt>
    <dgm:pt modelId="{E447887D-F31B-494E-B390-88F0CC307113}" type="parTrans" cxnId="{EE21A2AC-7EDD-7042-904D-208E4C88AE3D}">
      <dgm:prSet/>
      <dgm:spPr/>
    </dgm:pt>
    <dgm:pt modelId="{0DFE4692-F6B2-2B45-B8C7-E9E246B1D725}" type="sibTrans" cxnId="{EE21A2AC-7EDD-7042-904D-208E4C88AE3D}">
      <dgm:prSet/>
      <dgm:spPr/>
    </dgm:pt>
    <dgm:pt modelId="{E92EE638-0A26-8C48-9E40-26FAF6D6592C}">
      <dgm:prSet/>
      <dgm:spPr/>
      <dgm:t>
        <a:bodyPr/>
        <a:lstStyle/>
        <a:p>
          <a:r>
            <a:rPr lang="en-US" dirty="0"/>
            <a:t>Evaluation</a:t>
          </a:r>
        </a:p>
      </dgm:t>
    </dgm:pt>
    <dgm:pt modelId="{5A6059C9-A9F7-7843-9463-37E6FA8C9586}" type="parTrans" cxnId="{24BA820D-AC99-F646-8888-752FCE498412}">
      <dgm:prSet/>
      <dgm:spPr/>
    </dgm:pt>
    <dgm:pt modelId="{5E25DB43-D767-C346-A66B-6B11513FA0AB}" type="sibTrans" cxnId="{24BA820D-AC99-F646-8888-752FCE498412}">
      <dgm:prSet/>
      <dgm:spPr/>
    </dgm:pt>
    <dgm:pt modelId="{46804FD0-2370-4646-B549-4EA005995637}" type="pres">
      <dgm:prSet presAssocID="{693D4AA1-054F-4BC9-9B3E-97F5B22625AF}" presName="diagram" presStyleCnt="0">
        <dgm:presLayoutVars>
          <dgm:dir/>
          <dgm:resizeHandles val="exact"/>
        </dgm:presLayoutVars>
      </dgm:prSet>
      <dgm:spPr/>
    </dgm:pt>
    <dgm:pt modelId="{F7E4AA36-5742-42B9-B576-3F13D490DDF3}" type="pres">
      <dgm:prSet presAssocID="{67E72D49-8E2A-4595-93A7-1DB307CAD348}" presName="node" presStyleLbl="node1" presStyleIdx="0" presStyleCnt="12">
        <dgm:presLayoutVars>
          <dgm:bulletEnabled val="1"/>
        </dgm:presLayoutVars>
      </dgm:prSet>
      <dgm:spPr/>
    </dgm:pt>
    <dgm:pt modelId="{3A3A4DE6-7513-41D4-9FA2-E3440466613D}" type="pres">
      <dgm:prSet presAssocID="{B9640C7E-2A6B-4259-8763-B3BDBE28B928}" presName="sibTrans" presStyleCnt="0"/>
      <dgm:spPr/>
    </dgm:pt>
    <dgm:pt modelId="{6C3F10B7-2A8B-44D0-9891-A13AA9942CBC}" type="pres">
      <dgm:prSet presAssocID="{4B2066F2-9615-4E08-A8EC-EC9960AD0576}" presName="node" presStyleLbl="node1" presStyleIdx="1" presStyleCnt="12">
        <dgm:presLayoutVars>
          <dgm:bulletEnabled val="1"/>
        </dgm:presLayoutVars>
      </dgm:prSet>
      <dgm:spPr/>
    </dgm:pt>
    <dgm:pt modelId="{52F4EF3E-09AE-4A31-AB68-D74CAFA148A5}" type="pres">
      <dgm:prSet presAssocID="{0AF8BDB2-917F-43A7-85E9-2463EA314731}" presName="sibTrans" presStyleCnt="0"/>
      <dgm:spPr/>
    </dgm:pt>
    <dgm:pt modelId="{668E8356-545C-49EE-A60B-4A20CD86DC1F}" type="pres">
      <dgm:prSet presAssocID="{28436921-33C0-491D-89D6-F4403B5DC17B}" presName="node" presStyleLbl="node1" presStyleIdx="2" presStyleCnt="12">
        <dgm:presLayoutVars>
          <dgm:bulletEnabled val="1"/>
        </dgm:presLayoutVars>
      </dgm:prSet>
      <dgm:spPr/>
    </dgm:pt>
    <dgm:pt modelId="{148DF927-5C53-477A-A32A-6AA29A13FDDF}" type="pres">
      <dgm:prSet presAssocID="{7D74B984-6D45-4558-8171-70B227446D55}" presName="sibTrans" presStyleCnt="0"/>
      <dgm:spPr/>
    </dgm:pt>
    <dgm:pt modelId="{362FDCC9-5CCE-4C5B-AC9A-50CCB8E395B4}" type="pres">
      <dgm:prSet presAssocID="{00860F25-775E-45B3-9DC5-D6406768AF13}" presName="node" presStyleLbl="node1" presStyleIdx="3" presStyleCnt="12">
        <dgm:presLayoutVars>
          <dgm:bulletEnabled val="1"/>
        </dgm:presLayoutVars>
      </dgm:prSet>
      <dgm:spPr/>
    </dgm:pt>
    <dgm:pt modelId="{9BD2CFC1-51B5-475E-AD66-6E72D43C0B75}" type="pres">
      <dgm:prSet presAssocID="{D35BA84A-1578-4CD8-B9AA-34531BB66259}" presName="sibTrans" presStyleCnt="0"/>
      <dgm:spPr/>
    </dgm:pt>
    <dgm:pt modelId="{E43EE549-870F-4C02-8213-970D4A2160F9}" type="pres">
      <dgm:prSet presAssocID="{97342D62-901F-4F26-8435-154E22FB0236}" presName="node" presStyleLbl="node1" presStyleIdx="4" presStyleCnt="12">
        <dgm:presLayoutVars>
          <dgm:bulletEnabled val="1"/>
        </dgm:presLayoutVars>
      </dgm:prSet>
      <dgm:spPr/>
    </dgm:pt>
    <dgm:pt modelId="{6CBB45A2-D15A-4465-9D3D-166E9FC54684}" type="pres">
      <dgm:prSet presAssocID="{DA962FF0-1A4D-4092-86DA-BC4350F9E793}" presName="sibTrans" presStyleCnt="0"/>
      <dgm:spPr/>
    </dgm:pt>
    <dgm:pt modelId="{D0FED589-A255-46A7-A4B1-489D8B22F20D}" type="pres">
      <dgm:prSet presAssocID="{BA019D0F-4E58-4138-84FE-78F59045680B}" presName="node" presStyleLbl="node1" presStyleIdx="5" presStyleCnt="12">
        <dgm:presLayoutVars>
          <dgm:bulletEnabled val="1"/>
        </dgm:presLayoutVars>
      </dgm:prSet>
      <dgm:spPr/>
    </dgm:pt>
    <dgm:pt modelId="{F21F989B-44F0-4886-A5DF-B4B5072EE355}" type="pres">
      <dgm:prSet presAssocID="{578455A7-3B69-4BB1-B579-6DCA6E4ED76F}" presName="sibTrans" presStyleCnt="0"/>
      <dgm:spPr/>
    </dgm:pt>
    <dgm:pt modelId="{5DE6FBF8-DED4-49CE-B6DD-6A2487EF7807}" type="pres">
      <dgm:prSet presAssocID="{BD263792-0EFA-42F6-B7B6-99D34D37C27A}" presName="node" presStyleLbl="node1" presStyleIdx="6" presStyleCnt="12">
        <dgm:presLayoutVars>
          <dgm:bulletEnabled val="1"/>
        </dgm:presLayoutVars>
      </dgm:prSet>
      <dgm:spPr/>
    </dgm:pt>
    <dgm:pt modelId="{91584062-4339-483F-95CE-655087117754}" type="pres">
      <dgm:prSet presAssocID="{1D513858-1C94-4C10-97FD-1C2ED9B33402}" presName="sibTrans" presStyleCnt="0"/>
      <dgm:spPr/>
    </dgm:pt>
    <dgm:pt modelId="{E5E5A120-3BDE-42AC-9539-EF1CD68F4F09}" type="pres">
      <dgm:prSet presAssocID="{33B24284-4308-4F01-8003-68E442CF58CD}" presName="node" presStyleLbl="node1" presStyleIdx="7" presStyleCnt="12">
        <dgm:presLayoutVars>
          <dgm:bulletEnabled val="1"/>
        </dgm:presLayoutVars>
      </dgm:prSet>
      <dgm:spPr/>
    </dgm:pt>
    <dgm:pt modelId="{665790D2-F77F-4852-AE84-2BB1F270AF88}" type="pres">
      <dgm:prSet presAssocID="{647FBFEE-88F4-462E-B368-6464B7E0EE06}" presName="sibTrans" presStyleCnt="0"/>
      <dgm:spPr/>
    </dgm:pt>
    <dgm:pt modelId="{D566E1ED-763C-41C0-81D6-4FC8990F0F00}" type="pres">
      <dgm:prSet presAssocID="{1859BB56-9408-441E-8B8C-743F8CC3602B}" presName="node" presStyleLbl="node1" presStyleIdx="8" presStyleCnt="12">
        <dgm:presLayoutVars>
          <dgm:bulletEnabled val="1"/>
        </dgm:presLayoutVars>
      </dgm:prSet>
      <dgm:spPr/>
    </dgm:pt>
    <dgm:pt modelId="{A0D63053-8579-4CD8-9DA7-5E95643E1E4D}" type="pres">
      <dgm:prSet presAssocID="{B2C3914C-0761-4FE2-AB78-8AA9FC760092}" presName="sibTrans" presStyleCnt="0"/>
      <dgm:spPr/>
    </dgm:pt>
    <dgm:pt modelId="{DF02F03D-5BBB-429F-A44E-0E2D7027524C}" type="pres">
      <dgm:prSet presAssocID="{683B453A-D453-4EED-A245-5E944B44241A}" presName="node" presStyleLbl="node1" presStyleIdx="9" presStyleCnt="12">
        <dgm:presLayoutVars>
          <dgm:bulletEnabled val="1"/>
        </dgm:presLayoutVars>
      </dgm:prSet>
      <dgm:spPr/>
    </dgm:pt>
    <dgm:pt modelId="{9FF7CD9D-1271-9948-AEFA-9B3E8D6D426F}" type="pres">
      <dgm:prSet presAssocID="{69E14A4A-41CC-4B3C-9373-4BEF71B32752}" presName="sibTrans" presStyleCnt="0"/>
      <dgm:spPr/>
    </dgm:pt>
    <dgm:pt modelId="{05AE32C7-85A4-4F4D-B3B7-5F1F6A421022}" type="pres">
      <dgm:prSet presAssocID="{1AB6B831-3C9A-7A49-B09A-DD5351838347}" presName="node" presStyleLbl="node1" presStyleIdx="10" presStyleCnt="12">
        <dgm:presLayoutVars>
          <dgm:bulletEnabled val="1"/>
        </dgm:presLayoutVars>
      </dgm:prSet>
      <dgm:spPr/>
    </dgm:pt>
    <dgm:pt modelId="{49803222-8756-B840-95F5-6A82180F46B0}" type="pres">
      <dgm:prSet presAssocID="{0DFE4692-F6B2-2B45-B8C7-E9E246B1D725}" presName="sibTrans" presStyleCnt="0"/>
      <dgm:spPr/>
    </dgm:pt>
    <dgm:pt modelId="{74EF3D6A-AC94-B546-A71D-89D6BF645CBE}" type="pres">
      <dgm:prSet presAssocID="{E92EE638-0A26-8C48-9E40-26FAF6D6592C}" presName="node" presStyleLbl="node1" presStyleIdx="11" presStyleCnt="12">
        <dgm:presLayoutVars>
          <dgm:bulletEnabled val="1"/>
        </dgm:presLayoutVars>
      </dgm:prSet>
      <dgm:spPr/>
    </dgm:pt>
  </dgm:ptLst>
  <dgm:cxnLst>
    <dgm:cxn modelId="{9CA0B702-2FFF-42C8-8FA7-ABA8E10342E3}" srcId="{693D4AA1-054F-4BC9-9B3E-97F5B22625AF}" destId="{67E72D49-8E2A-4595-93A7-1DB307CAD348}" srcOrd="0" destOrd="0" parTransId="{6792C13E-6D4A-41FF-9D65-FBEF6FEE1763}" sibTransId="{B9640C7E-2A6B-4259-8763-B3BDBE28B928}"/>
    <dgm:cxn modelId="{8E4E2F05-21DA-4F56-A766-2006146ECE7C}" srcId="{693D4AA1-054F-4BC9-9B3E-97F5B22625AF}" destId="{97342D62-901F-4F26-8435-154E22FB0236}" srcOrd="4" destOrd="0" parTransId="{49533F11-31E8-4948-A3A8-2873137F9D93}" sibTransId="{DA962FF0-1A4D-4092-86DA-BC4350F9E793}"/>
    <dgm:cxn modelId="{4C293708-1F96-43C7-8B5E-D3B21435CBD5}" srcId="{693D4AA1-054F-4BC9-9B3E-97F5B22625AF}" destId="{1859BB56-9408-441E-8B8C-743F8CC3602B}" srcOrd="8" destOrd="0" parTransId="{CF2D66E6-6101-44FA-ADBA-D94C06DDD05A}" sibTransId="{B2C3914C-0761-4FE2-AB78-8AA9FC760092}"/>
    <dgm:cxn modelId="{24BA820D-AC99-F646-8888-752FCE498412}" srcId="{693D4AA1-054F-4BC9-9B3E-97F5B22625AF}" destId="{E92EE638-0A26-8C48-9E40-26FAF6D6592C}" srcOrd="11" destOrd="0" parTransId="{5A6059C9-A9F7-7843-9463-37E6FA8C9586}" sibTransId="{5E25DB43-D767-C346-A66B-6B11513FA0AB}"/>
    <dgm:cxn modelId="{839F911D-1647-4B97-975E-796E85F5861C}" type="presOf" srcId="{683B453A-D453-4EED-A245-5E944B44241A}" destId="{DF02F03D-5BBB-429F-A44E-0E2D7027524C}" srcOrd="0" destOrd="0" presId="urn:microsoft.com/office/officeart/2005/8/layout/default"/>
    <dgm:cxn modelId="{729BDF25-0603-4943-85A8-258E2F4D5730}" srcId="{693D4AA1-054F-4BC9-9B3E-97F5B22625AF}" destId="{4B2066F2-9615-4E08-A8EC-EC9960AD0576}" srcOrd="1" destOrd="0" parTransId="{AF646786-9ADC-4045-9D3D-39F3AA63B3D8}" sibTransId="{0AF8BDB2-917F-43A7-85E9-2463EA314731}"/>
    <dgm:cxn modelId="{634C5E27-039D-4DDC-BDA9-3F1FDB908F4E}" srcId="{693D4AA1-054F-4BC9-9B3E-97F5B22625AF}" destId="{BD263792-0EFA-42F6-B7B6-99D34D37C27A}" srcOrd="6" destOrd="0" parTransId="{BF085300-64B4-44EC-9306-A2AF41FE60B1}" sibTransId="{1D513858-1C94-4C10-97FD-1C2ED9B33402}"/>
    <dgm:cxn modelId="{D4890E51-DB99-46EC-9953-65DC74E6B2F3}" type="presOf" srcId="{67E72D49-8E2A-4595-93A7-1DB307CAD348}" destId="{F7E4AA36-5742-42B9-B576-3F13D490DDF3}" srcOrd="0" destOrd="0" presId="urn:microsoft.com/office/officeart/2005/8/layout/default"/>
    <dgm:cxn modelId="{5FC09359-EA3B-4B04-A75A-814306E59F0C}" type="presOf" srcId="{1859BB56-9408-441E-8B8C-743F8CC3602B}" destId="{D566E1ED-763C-41C0-81D6-4FC8990F0F00}" srcOrd="0" destOrd="0" presId="urn:microsoft.com/office/officeart/2005/8/layout/default"/>
    <dgm:cxn modelId="{A2659161-3CD9-47E5-B84C-55F436B5CD59}" srcId="{693D4AA1-054F-4BC9-9B3E-97F5B22625AF}" destId="{28436921-33C0-491D-89D6-F4403B5DC17B}" srcOrd="2" destOrd="0" parTransId="{664E4208-0DED-47DE-82B1-AD5C5B4D57B5}" sibTransId="{7D74B984-6D45-4558-8171-70B227446D55}"/>
    <dgm:cxn modelId="{282EC668-F981-432B-B2A8-074F6BB0BE5B}" type="presOf" srcId="{BA019D0F-4E58-4138-84FE-78F59045680B}" destId="{D0FED589-A255-46A7-A4B1-489D8B22F20D}" srcOrd="0" destOrd="0" presId="urn:microsoft.com/office/officeart/2005/8/layout/default"/>
    <dgm:cxn modelId="{E5388769-ADEE-44C5-B815-06AECD0BAEDA}" type="presOf" srcId="{00860F25-775E-45B3-9DC5-D6406768AF13}" destId="{362FDCC9-5CCE-4C5B-AC9A-50CCB8E395B4}" srcOrd="0" destOrd="0" presId="urn:microsoft.com/office/officeart/2005/8/layout/default"/>
    <dgm:cxn modelId="{AFAD9372-1826-4B7E-B903-F78D0BA2C8C2}" srcId="{693D4AA1-054F-4BC9-9B3E-97F5B22625AF}" destId="{00860F25-775E-45B3-9DC5-D6406768AF13}" srcOrd="3" destOrd="0" parTransId="{37AA9C85-8C73-4FBC-AC80-31371ABD1B54}" sibTransId="{D35BA84A-1578-4CD8-B9AA-34531BB66259}"/>
    <dgm:cxn modelId="{C3C204AB-2C46-C44E-866C-B418760C6D4D}" type="presOf" srcId="{E92EE638-0A26-8C48-9E40-26FAF6D6592C}" destId="{74EF3D6A-AC94-B546-A71D-89D6BF645CBE}" srcOrd="0" destOrd="0" presId="urn:microsoft.com/office/officeart/2005/8/layout/default"/>
    <dgm:cxn modelId="{EE21A2AC-7EDD-7042-904D-208E4C88AE3D}" srcId="{693D4AA1-054F-4BC9-9B3E-97F5B22625AF}" destId="{1AB6B831-3C9A-7A49-B09A-DD5351838347}" srcOrd="10" destOrd="0" parTransId="{E447887D-F31B-494E-B390-88F0CC307113}" sibTransId="{0DFE4692-F6B2-2B45-B8C7-E9E246B1D725}"/>
    <dgm:cxn modelId="{C9F072AD-448F-244F-A73A-07AAD5BB86EE}" type="presOf" srcId="{1AB6B831-3C9A-7A49-B09A-DD5351838347}" destId="{05AE32C7-85A4-4F4D-B3B7-5F1F6A421022}" srcOrd="0" destOrd="0" presId="urn:microsoft.com/office/officeart/2005/8/layout/default"/>
    <dgm:cxn modelId="{3BBEECBB-36DC-4A03-BA11-B85C459BD6B1}" type="presOf" srcId="{33B24284-4308-4F01-8003-68E442CF58CD}" destId="{E5E5A120-3BDE-42AC-9539-EF1CD68F4F09}" srcOrd="0" destOrd="0" presId="urn:microsoft.com/office/officeart/2005/8/layout/default"/>
    <dgm:cxn modelId="{B29A5FBE-B141-4541-AEF4-CE14FD3066D1}" type="presOf" srcId="{693D4AA1-054F-4BC9-9B3E-97F5B22625AF}" destId="{46804FD0-2370-4646-B549-4EA005995637}" srcOrd="0" destOrd="0" presId="urn:microsoft.com/office/officeart/2005/8/layout/default"/>
    <dgm:cxn modelId="{46BB3BD6-DB82-4A5E-9843-75541E230213}" srcId="{693D4AA1-054F-4BC9-9B3E-97F5B22625AF}" destId="{683B453A-D453-4EED-A245-5E944B44241A}" srcOrd="9" destOrd="0" parTransId="{8886384C-60CE-457C-9C5C-4EF500BE4D21}" sibTransId="{69E14A4A-41CC-4B3C-9373-4BEF71B32752}"/>
    <dgm:cxn modelId="{D509F8DB-72D2-4396-8C8A-C113B82F9619}" type="presOf" srcId="{4B2066F2-9615-4E08-A8EC-EC9960AD0576}" destId="{6C3F10B7-2A8B-44D0-9891-A13AA9942CBC}" srcOrd="0" destOrd="0" presId="urn:microsoft.com/office/officeart/2005/8/layout/default"/>
    <dgm:cxn modelId="{8AE071E3-17B1-46E2-8750-8889ADC0738B}" type="presOf" srcId="{97342D62-901F-4F26-8435-154E22FB0236}" destId="{E43EE549-870F-4C02-8213-970D4A2160F9}" srcOrd="0" destOrd="0" presId="urn:microsoft.com/office/officeart/2005/8/layout/default"/>
    <dgm:cxn modelId="{B30B36EB-A583-4898-BDBB-F427E48A55CF}" srcId="{693D4AA1-054F-4BC9-9B3E-97F5B22625AF}" destId="{33B24284-4308-4F01-8003-68E442CF58CD}" srcOrd="7" destOrd="0" parTransId="{E28149F6-673A-4F73-AD8E-0591676C4447}" sibTransId="{647FBFEE-88F4-462E-B368-6464B7E0EE06}"/>
    <dgm:cxn modelId="{6EBB1EEC-391E-49E2-B8DD-492EBA346A42}" srcId="{693D4AA1-054F-4BC9-9B3E-97F5B22625AF}" destId="{BA019D0F-4E58-4138-84FE-78F59045680B}" srcOrd="5" destOrd="0" parTransId="{AD4C77DB-B0C9-4C99-8046-C939C761A3E2}" sibTransId="{578455A7-3B69-4BB1-B579-6DCA6E4ED76F}"/>
    <dgm:cxn modelId="{D14CBEED-0ECF-438E-BB20-88341DC31CCE}" type="presOf" srcId="{28436921-33C0-491D-89D6-F4403B5DC17B}" destId="{668E8356-545C-49EE-A60B-4A20CD86DC1F}" srcOrd="0" destOrd="0" presId="urn:microsoft.com/office/officeart/2005/8/layout/default"/>
    <dgm:cxn modelId="{CBFA5CFA-A9FA-4383-8231-6B6DD6C84E1D}" type="presOf" srcId="{BD263792-0EFA-42F6-B7B6-99D34D37C27A}" destId="{5DE6FBF8-DED4-49CE-B6DD-6A2487EF7807}" srcOrd="0" destOrd="0" presId="urn:microsoft.com/office/officeart/2005/8/layout/default"/>
    <dgm:cxn modelId="{355D9E26-AE77-4CDB-B5EE-6BD2E8F201AD}" type="presParOf" srcId="{46804FD0-2370-4646-B549-4EA005995637}" destId="{F7E4AA36-5742-42B9-B576-3F13D490DDF3}" srcOrd="0" destOrd="0" presId="urn:microsoft.com/office/officeart/2005/8/layout/default"/>
    <dgm:cxn modelId="{7956E008-6680-4156-9EFB-033F09CB7116}" type="presParOf" srcId="{46804FD0-2370-4646-B549-4EA005995637}" destId="{3A3A4DE6-7513-41D4-9FA2-E3440466613D}" srcOrd="1" destOrd="0" presId="urn:microsoft.com/office/officeart/2005/8/layout/default"/>
    <dgm:cxn modelId="{01215213-0CFC-43A5-8258-F36BD3B8237C}" type="presParOf" srcId="{46804FD0-2370-4646-B549-4EA005995637}" destId="{6C3F10B7-2A8B-44D0-9891-A13AA9942CBC}" srcOrd="2" destOrd="0" presId="urn:microsoft.com/office/officeart/2005/8/layout/default"/>
    <dgm:cxn modelId="{5E9BEE39-4BB8-465A-87C1-F428FADAF9F7}" type="presParOf" srcId="{46804FD0-2370-4646-B549-4EA005995637}" destId="{52F4EF3E-09AE-4A31-AB68-D74CAFA148A5}" srcOrd="3" destOrd="0" presId="urn:microsoft.com/office/officeart/2005/8/layout/default"/>
    <dgm:cxn modelId="{34052960-4D19-40E8-A8E9-E12C97E6236F}" type="presParOf" srcId="{46804FD0-2370-4646-B549-4EA005995637}" destId="{668E8356-545C-49EE-A60B-4A20CD86DC1F}" srcOrd="4" destOrd="0" presId="urn:microsoft.com/office/officeart/2005/8/layout/default"/>
    <dgm:cxn modelId="{FB509F6B-B779-43D0-BCE6-BB66D24B9139}" type="presParOf" srcId="{46804FD0-2370-4646-B549-4EA005995637}" destId="{148DF927-5C53-477A-A32A-6AA29A13FDDF}" srcOrd="5" destOrd="0" presId="urn:microsoft.com/office/officeart/2005/8/layout/default"/>
    <dgm:cxn modelId="{7FDBD95C-1FF0-478D-BC15-E2560884B7C8}" type="presParOf" srcId="{46804FD0-2370-4646-B549-4EA005995637}" destId="{362FDCC9-5CCE-4C5B-AC9A-50CCB8E395B4}" srcOrd="6" destOrd="0" presId="urn:microsoft.com/office/officeart/2005/8/layout/default"/>
    <dgm:cxn modelId="{F1105127-DBB8-4A4D-95A8-64EE51A6117B}" type="presParOf" srcId="{46804FD0-2370-4646-B549-4EA005995637}" destId="{9BD2CFC1-51B5-475E-AD66-6E72D43C0B75}" srcOrd="7" destOrd="0" presId="urn:microsoft.com/office/officeart/2005/8/layout/default"/>
    <dgm:cxn modelId="{F76D1496-1DA9-4EEE-A394-74FA85BCA7D6}" type="presParOf" srcId="{46804FD0-2370-4646-B549-4EA005995637}" destId="{E43EE549-870F-4C02-8213-970D4A2160F9}" srcOrd="8" destOrd="0" presId="urn:microsoft.com/office/officeart/2005/8/layout/default"/>
    <dgm:cxn modelId="{451742FF-E177-47F4-BB89-0E41B111F966}" type="presParOf" srcId="{46804FD0-2370-4646-B549-4EA005995637}" destId="{6CBB45A2-D15A-4465-9D3D-166E9FC54684}" srcOrd="9" destOrd="0" presId="urn:microsoft.com/office/officeart/2005/8/layout/default"/>
    <dgm:cxn modelId="{6D8D8520-2B5E-4D39-859A-058B776AE1D8}" type="presParOf" srcId="{46804FD0-2370-4646-B549-4EA005995637}" destId="{D0FED589-A255-46A7-A4B1-489D8B22F20D}" srcOrd="10" destOrd="0" presId="urn:microsoft.com/office/officeart/2005/8/layout/default"/>
    <dgm:cxn modelId="{40BC1EC2-06BB-466C-B5F7-4E52C13AA95C}" type="presParOf" srcId="{46804FD0-2370-4646-B549-4EA005995637}" destId="{F21F989B-44F0-4886-A5DF-B4B5072EE355}" srcOrd="11" destOrd="0" presId="urn:microsoft.com/office/officeart/2005/8/layout/default"/>
    <dgm:cxn modelId="{5C3FA9C6-86E0-4D3F-B531-BFF4C715A2CF}" type="presParOf" srcId="{46804FD0-2370-4646-B549-4EA005995637}" destId="{5DE6FBF8-DED4-49CE-B6DD-6A2487EF7807}" srcOrd="12" destOrd="0" presId="urn:microsoft.com/office/officeart/2005/8/layout/default"/>
    <dgm:cxn modelId="{F8CCB6BD-95D7-4257-8A00-E8F4FEF02114}" type="presParOf" srcId="{46804FD0-2370-4646-B549-4EA005995637}" destId="{91584062-4339-483F-95CE-655087117754}" srcOrd="13" destOrd="0" presId="urn:microsoft.com/office/officeart/2005/8/layout/default"/>
    <dgm:cxn modelId="{5DE4A64A-D21C-47B6-905F-A0BB03E7D9B6}" type="presParOf" srcId="{46804FD0-2370-4646-B549-4EA005995637}" destId="{E5E5A120-3BDE-42AC-9539-EF1CD68F4F09}" srcOrd="14" destOrd="0" presId="urn:microsoft.com/office/officeart/2005/8/layout/default"/>
    <dgm:cxn modelId="{2C9444C8-F90D-4847-8FC2-395285D78495}" type="presParOf" srcId="{46804FD0-2370-4646-B549-4EA005995637}" destId="{665790D2-F77F-4852-AE84-2BB1F270AF88}" srcOrd="15" destOrd="0" presId="urn:microsoft.com/office/officeart/2005/8/layout/default"/>
    <dgm:cxn modelId="{C22E86F6-FD94-405F-86D1-A66BF426EE49}" type="presParOf" srcId="{46804FD0-2370-4646-B549-4EA005995637}" destId="{D566E1ED-763C-41C0-81D6-4FC8990F0F00}" srcOrd="16" destOrd="0" presId="urn:microsoft.com/office/officeart/2005/8/layout/default"/>
    <dgm:cxn modelId="{85B64E33-E965-43A4-B9A7-9CC0CC07BF36}" type="presParOf" srcId="{46804FD0-2370-4646-B549-4EA005995637}" destId="{A0D63053-8579-4CD8-9DA7-5E95643E1E4D}" srcOrd="17" destOrd="0" presId="urn:microsoft.com/office/officeart/2005/8/layout/default"/>
    <dgm:cxn modelId="{76DD82FE-705E-4BFF-BADB-E155A20AABA5}" type="presParOf" srcId="{46804FD0-2370-4646-B549-4EA005995637}" destId="{DF02F03D-5BBB-429F-A44E-0E2D7027524C}" srcOrd="18" destOrd="0" presId="urn:microsoft.com/office/officeart/2005/8/layout/default"/>
    <dgm:cxn modelId="{98FEF42A-A53D-3748-AF60-168BD77B6A85}" type="presParOf" srcId="{46804FD0-2370-4646-B549-4EA005995637}" destId="{9FF7CD9D-1271-9948-AEFA-9B3E8D6D426F}" srcOrd="19" destOrd="0" presId="urn:microsoft.com/office/officeart/2005/8/layout/default"/>
    <dgm:cxn modelId="{FA80545E-1EB3-7549-A126-872A4B0071DB}" type="presParOf" srcId="{46804FD0-2370-4646-B549-4EA005995637}" destId="{05AE32C7-85A4-4F4D-B3B7-5F1F6A421022}" srcOrd="20" destOrd="0" presId="urn:microsoft.com/office/officeart/2005/8/layout/default"/>
    <dgm:cxn modelId="{0F6EA987-10A3-B44B-964A-EF3FF6187A18}" type="presParOf" srcId="{46804FD0-2370-4646-B549-4EA005995637}" destId="{49803222-8756-B840-95F5-6A82180F46B0}" srcOrd="21" destOrd="0" presId="urn:microsoft.com/office/officeart/2005/8/layout/default"/>
    <dgm:cxn modelId="{6C34AC52-8211-674E-9159-4998BCF30684}" type="presParOf" srcId="{46804FD0-2370-4646-B549-4EA005995637}" destId="{74EF3D6A-AC94-B546-A71D-89D6BF645CB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A9D-FF83-E049-84E9-C67E73FECAA7}">
      <dsp:nvSpPr>
        <dsp:cNvPr id="0" name=""/>
        <dsp:cNvSpPr/>
      </dsp:nvSpPr>
      <dsp:spPr>
        <a:xfrm>
          <a:off x="0" y="0"/>
          <a:ext cx="6282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B8B3A-B439-7E4E-8609-30DAD74904FA}">
      <dsp:nvSpPr>
        <dsp:cNvPr id="0" name=""/>
        <dsp:cNvSpPr/>
      </dsp:nvSpPr>
      <dsp:spPr>
        <a:xfrm>
          <a:off x="0" y="0"/>
          <a:ext cx="6282099" cy="11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Opioid and stimulant related deaths have steadily increased in Philadelphia over the last 20 years, with over 1,400 deaths reported in 2022</a:t>
          </a:r>
        </a:p>
      </dsp:txBody>
      <dsp:txXfrm>
        <a:off x="0" y="0"/>
        <a:ext cx="6282099" cy="1183451"/>
      </dsp:txXfrm>
    </dsp:sp>
    <dsp:sp modelId="{094FBE24-5C38-D344-9A64-B396F984DE2E}">
      <dsp:nvSpPr>
        <dsp:cNvPr id="0" name=""/>
        <dsp:cNvSpPr/>
      </dsp:nvSpPr>
      <dsp:spPr>
        <a:xfrm>
          <a:off x="0" y="1183451"/>
          <a:ext cx="6282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DB8BE-B4DD-6E44-A8EC-A9D08A7EA8EC}">
      <dsp:nvSpPr>
        <dsp:cNvPr id="0" name=""/>
        <dsp:cNvSpPr/>
      </dsp:nvSpPr>
      <dsp:spPr>
        <a:xfrm>
          <a:off x="0" y="1183451"/>
          <a:ext cx="6282099" cy="11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Between 2009 and 2016, accidental overdoses made up 25% of pregnancy associated deaths. Between 2017-2018 this </a:t>
          </a:r>
          <a:r>
            <a:rPr lang="en-US" sz="2300" kern="1200" dirty="0">
              <a:highlight>
                <a:srgbClr val="FFFF00"/>
              </a:highlight>
            </a:rPr>
            <a:t>increased to 39%</a:t>
          </a:r>
        </a:p>
      </dsp:txBody>
      <dsp:txXfrm>
        <a:off x="0" y="1183451"/>
        <a:ext cx="6282099" cy="1183451"/>
      </dsp:txXfrm>
    </dsp:sp>
    <dsp:sp modelId="{F9D401BB-52D5-9C41-A7B0-8B89E965CE35}">
      <dsp:nvSpPr>
        <dsp:cNvPr id="0" name=""/>
        <dsp:cNvSpPr/>
      </dsp:nvSpPr>
      <dsp:spPr>
        <a:xfrm>
          <a:off x="0" y="2366902"/>
          <a:ext cx="6282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5B718-3955-7749-BDB7-CFEC32774515}">
      <dsp:nvSpPr>
        <dsp:cNvPr id="0" name=""/>
        <dsp:cNvSpPr/>
      </dsp:nvSpPr>
      <dsp:spPr>
        <a:xfrm>
          <a:off x="0" y="2366902"/>
          <a:ext cx="6282099" cy="11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21% of people who had a pregnancy-associated death had no </a:t>
          </a:r>
          <a:r>
            <a:rPr lang="en-US" sz="2300" kern="1200" dirty="0">
              <a:highlight>
                <a:srgbClr val="FFFF00"/>
              </a:highlight>
            </a:rPr>
            <a:t>prenatal care</a:t>
          </a:r>
        </a:p>
      </dsp:txBody>
      <dsp:txXfrm>
        <a:off x="0" y="2366902"/>
        <a:ext cx="6282099" cy="1183451"/>
      </dsp:txXfrm>
    </dsp:sp>
    <dsp:sp modelId="{FF7BF6AA-7B30-5F44-9248-E155B0F6C1D4}">
      <dsp:nvSpPr>
        <dsp:cNvPr id="0" name=""/>
        <dsp:cNvSpPr/>
      </dsp:nvSpPr>
      <dsp:spPr>
        <a:xfrm>
          <a:off x="0" y="3550354"/>
          <a:ext cx="62820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358D2-EB6E-9840-A6C7-4F5287B9FAC7}">
      <dsp:nvSpPr>
        <dsp:cNvPr id="0" name=""/>
        <dsp:cNvSpPr/>
      </dsp:nvSpPr>
      <dsp:spPr>
        <a:xfrm>
          <a:off x="0" y="3550354"/>
          <a:ext cx="6282099" cy="11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66% of pregnancy-associated deaths that were drug related occurred </a:t>
          </a:r>
          <a:r>
            <a:rPr lang="en-US" sz="2300" kern="1200" dirty="0">
              <a:highlight>
                <a:srgbClr val="FFFF00"/>
              </a:highlight>
            </a:rPr>
            <a:t>after the 6-week postpartum period</a:t>
          </a:r>
        </a:p>
      </dsp:txBody>
      <dsp:txXfrm>
        <a:off x="0" y="3550354"/>
        <a:ext cx="6282099" cy="1183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BAC7E-EC4D-E14F-80FF-3D1365463187}">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Access to prenatal and postpartum care</a:t>
          </a:r>
        </a:p>
      </dsp:txBody>
      <dsp:txXfrm>
        <a:off x="0" y="39687"/>
        <a:ext cx="3286125" cy="1971675"/>
      </dsp:txXfrm>
    </dsp:sp>
    <dsp:sp modelId="{0CD304AA-40F4-2A41-90A5-FF1BE3303CDC}">
      <dsp:nvSpPr>
        <dsp:cNvPr id="0" name=""/>
        <dsp:cNvSpPr/>
      </dsp:nvSpPr>
      <dsp:spPr>
        <a:xfrm>
          <a:off x="3614737" y="39687"/>
          <a:ext cx="3286125" cy="1971675"/>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Access to medications for opioid use disorder (MOUD)</a:t>
          </a:r>
        </a:p>
      </dsp:txBody>
      <dsp:txXfrm>
        <a:off x="3614737" y="39687"/>
        <a:ext cx="3286125" cy="1971675"/>
      </dsp:txXfrm>
    </dsp:sp>
    <dsp:sp modelId="{4E244C5C-B287-8249-BD9D-DE4904C6E8DA}">
      <dsp:nvSpPr>
        <dsp:cNvPr id="0" name=""/>
        <dsp:cNvSpPr/>
      </dsp:nvSpPr>
      <dsp:spPr>
        <a:xfrm>
          <a:off x="7229475" y="39687"/>
          <a:ext cx="3286125" cy="197167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Emphasis on harm reduction in care</a:t>
          </a:r>
        </a:p>
      </dsp:txBody>
      <dsp:txXfrm>
        <a:off x="7229475" y="39687"/>
        <a:ext cx="3286125" cy="1971675"/>
      </dsp:txXfrm>
    </dsp:sp>
    <dsp:sp modelId="{EDC4369C-0C7B-0643-A3DE-B432015EE92C}">
      <dsp:nvSpPr>
        <dsp:cNvPr id="0" name=""/>
        <dsp:cNvSpPr/>
      </dsp:nvSpPr>
      <dsp:spPr>
        <a:xfrm>
          <a:off x="1807368" y="2339975"/>
          <a:ext cx="3286125" cy="1971675"/>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Stigma-free and nonjudgemental care</a:t>
          </a:r>
        </a:p>
      </dsp:txBody>
      <dsp:txXfrm>
        <a:off x="1807368" y="2339975"/>
        <a:ext cx="3286125" cy="1971675"/>
      </dsp:txXfrm>
    </dsp:sp>
    <dsp:sp modelId="{29CED49F-5637-554E-A2D0-C310DC214251}">
      <dsp:nvSpPr>
        <dsp:cNvPr id="0" name=""/>
        <dsp:cNvSpPr/>
      </dsp:nvSpPr>
      <dsp:spPr>
        <a:xfrm>
          <a:off x="5422106"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Social resources such as housing, childcare, transportation, etc.</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4AA36-5742-42B9-B576-3F13D490DDF3}">
      <dsp:nvSpPr>
        <dsp:cNvPr id="0" name=""/>
        <dsp:cNvSpPr/>
      </dsp:nvSpPr>
      <dsp:spPr>
        <a:xfrm>
          <a:off x="809354" y="1566"/>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Social work</a:t>
          </a:r>
        </a:p>
      </dsp:txBody>
      <dsp:txXfrm>
        <a:off x="809354" y="1566"/>
        <a:ext cx="2174705" cy="1304823"/>
      </dsp:txXfrm>
    </dsp:sp>
    <dsp:sp modelId="{6C3F10B7-2A8B-44D0-9891-A13AA9942CBC}">
      <dsp:nvSpPr>
        <dsp:cNvPr id="0" name=""/>
        <dsp:cNvSpPr/>
      </dsp:nvSpPr>
      <dsp:spPr>
        <a:xfrm>
          <a:off x="3201530" y="1566"/>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Therapy services</a:t>
          </a:r>
        </a:p>
      </dsp:txBody>
      <dsp:txXfrm>
        <a:off x="3201530" y="1566"/>
        <a:ext cx="2174705" cy="1304823"/>
      </dsp:txXfrm>
    </dsp:sp>
    <dsp:sp modelId="{668E8356-545C-49EE-A60B-4A20CD86DC1F}">
      <dsp:nvSpPr>
        <dsp:cNvPr id="0" name=""/>
        <dsp:cNvSpPr/>
      </dsp:nvSpPr>
      <dsp:spPr>
        <a:xfrm>
          <a:off x="5593706" y="1566"/>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Certified Recovery Specialists</a:t>
          </a:r>
        </a:p>
      </dsp:txBody>
      <dsp:txXfrm>
        <a:off x="5593706" y="1566"/>
        <a:ext cx="2174705" cy="1304823"/>
      </dsp:txXfrm>
    </dsp:sp>
    <dsp:sp modelId="{362FDCC9-5CCE-4C5B-AC9A-50CCB8E395B4}">
      <dsp:nvSpPr>
        <dsp:cNvPr id="0" name=""/>
        <dsp:cNvSpPr/>
      </dsp:nvSpPr>
      <dsp:spPr>
        <a:xfrm>
          <a:off x="7985882" y="1566"/>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Transportation to PROUD and other prenatal appointments</a:t>
          </a:r>
        </a:p>
      </dsp:txBody>
      <dsp:txXfrm>
        <a:off x="7985882" y="1566"/>
        <a:ext cx="2174705" cy="1304823"/>
      </dsp:txXfrm>
    </dsp:sp>
    <dsp:sp modelId="{E43EE549-870F-4C02-8213-970D4A2160F9}">
      <dsp:nvSpPr>
        <dsp:cNvPr id="0" name=""/>
        <dsp:cNvSpPr/>
      </dsp:nvSpPr>
      <dsp:spPr>
        <a:xfrm>
          <a:off x="809354" y="1523860"/>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New baby supplies (strollers, car seats, pack and plays)</a:t>
          </a:r>
        </a:p>
      </dsp:txBody>
      <dsp:txXfrm>
        <a:off x="809354" y="1523860"/>
        <a:ext cx="2174705" cy="1304823"/>
      </dsp:txXfrm>
    </dsp:sp>
    <dsp:sp modelId="{D0FED589-A255-46A7-A4B1-489D8B22F20D}">
      <dsp:nvSpPr>
        <dsp:cNvPr id="0" name=""/>
        <dsp:cNvSpPr/>
      </dsp:nvSpPr>
      <dsp:spPr>
        <a:xfrm>
          <a:off x="3201530" y="1523860"/>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Diapers and wipes at every appointment</a:t>
          </a:r>
        </a:p>
      </dsp:txBody>
      <dsp:txXfrm>
        <a:off x="3201530" y="1523860"/>
        <a:ext cx="2174705" cy="1304823"/>
      </dsp:txXfrm>
    </dsp:sp>
    <dsp:sp modelId="{5DE6FBF8-DED4-49CE-B6DD-6A2487EF7807}">
      <dsp:nvSpPr>
        <dsp:cNvPr id="0" name=""/>
        <dsp:cNvSpPr/>
      </dsp:nvSpPr>
      <dsp:spPr>
        <a:xfrm>
          <a:off x="5593706" y="1523860"/>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Copay support at pharmacy</a:t>
          </a:r>
        </a:p>
      </dsp:txBody>
      <dsp:txXfrm>
        <a:off x="5593706" y="1523860"/>
        <a:ext cx="2174705" cy="1304823"/>
      </dsp:txXfrm>
    </dsp:sp>
    <dsp:sp modelId="{E5E5A120-3BDE-42AC-9539-EF1CD68F4F09}">
      <dsp:nvSpPr>
        <dsp:cNvPr id="0" name=""/>
        <dsp:cNvSpPr/>
      </dsp:nvSpPr>
      <dsp:spPr>
        <a:xfrm>
          <a:off x="7985882" y="1523860"/>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for GED and educational classes</a:t>
          </a:r>
        </a:p>
      </dsp:txBody>
      <dsp:txXfrm>
        <a:off x="7985882" y="1523860"/>
        <a:ext cx="2174705" cy="1304823"/>
      </dsp:txXfrm>
    </dsp:sp>
    <dsp:sp modelId="{D566E1ED-763C-41C0-81D6-4FC8990F0F00}">
      <dsp:nvSpPr>
        <dsp:cNvPr id="0" name=""/>
        <dsp:cNvSpPr/>
      </dsp:nvSpPr>
      <dsp:spPr>
        <a:xfrm>
          <a:off x="809354" y="3046154"/>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Harm reduction supplies (Narcan, fentanyl test strips, safe sex kits, </a:t>
          </a:r>
          <a:r>
            <a:rPr lang="en-US" sz="2000" kern="1200" dirty="0" err="1"/>
            <a:t>etc</a:t>
          </a:r>
          <a:r>
            <a:rPr lang="en-US" sz="2000" kern="1200" dirty="0"/>
            <a:t>)</a:t>
          </a:r>
        </a:p>
      </dsp:txBody>
      <dsp:txXfrm>
        <a:off x="809354" y="3046154"/>
        <a:ext cx="2174705" cy="1304823"/>
      </dsp:txXfrm>
    </dsp:sp>
    <dsp:sp modelId="{DF02F03D-5BBB-429F-A44E-0E2D7027524C}">
      <dsp:nvSpPr>
        <dsp:cNvPr id="0" name=""/>
        <dsp:cNvSpPr/>
      </dsp:nvSpPr>
      <dsp:spPr>
        <a:xfrm>
          <a:off x="3201530" y="3046154"/>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Lactation and nutrition </a:t>
          </a:r>
          <a:r>
            <a:rPr lang="en-US" sz="2000" kern="1200" dirty="0">
              <a:latin typeface="Arial"/>
            </a:rPr>
            <a:t>counseling</a:t>
          </a:r>
          <a:endParaRPr lang="en-US" sz="2000" kern="1200" dirty="0"/>
        </a:p>
      </dsp:txBody>
      <dsp:txXfrm>
        <a:off x="3201530" y="3046154"/>
        <a:ext cx="2174705" cy="1304823"/>
      </dsp:txXfrm>
    </dsp:sp>
    <dsp:sp modelId="{05AE32C7-85A4-4F4D-B3B7-5F1F6A421022}">
      <dsp:nvSpPr>
        <dsp:cNvPr id="0" name=""/>
        <dsp:cNvSpPr/>
      </dsp:nvSpPr>
      <dsp:spPr>
        <a:xfrm>
          <a:off x="5593706" y="3046154"/>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Clinical Pharmacy support</a:t>
          </a:r>
        </a:p>
      </dsp:txBody>
      <dsp:txXfrm>
        <a:off x="5593706" y="3046154"/>
        <a:ext cx="2174705" cy="1304823"/>
      </dsp:txXfrm>
    </dsp:sp>
    <dsp:sp modelId="{74EF3D6A-AC94-B546-A71D-89D6BF645CBE}">
      <dsp:nvSpPr>
        <dsp:cNvPr id="0" name=""/>
        <dsp:cNvSpPr/>
      </dsp:nvSpPr>
      <dsp:spPr>
        <a:xfrm>
          <a:off x="7985882" y="3046154"/>
          <a:ext cx="2174705" cy="13048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Evaluation</a:t>
          </a:r>
        </a:p>
      </dsp:txBody>
      <dsp:txXfrm>
        <a:off x="7985882" y="3046154"/>
        <a:ext cx="2174705" cy="13048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0.30118</cdr:x>
      <cdr:y>0.67678</cdr:y>
    </cdr:from>
    <cdr:to>
      <cdr:x>0.79196</cdr:x>
      <cdr:y>0.74229</cdr:y>
    </cdr:to>
    <cdr:sp macro="" textlink="">
      <cdr:nvSpPr>
        <cdr:cNvPr id="2" name="TextBox 57">
          <a:extLst xmlns:a="http://schemas.openxmlformats.org/drawingml/2006/main">
            <a:ext uri="{FF2B5EF4-FFF2-40B4-BE49-F238E27FC236}">
              <a16:creationId xmlns:a16="http://schemas.microsoft.com/office/drawing/2014/main" id="{A5E8E07D-E216-3646-BF65-86CE54CC7018}"/>
            </a:ext>
          </a:extLst>
        </cdr:cNvPr>
        <cdr:cNvSpPr txBox="1"/>
      </cdr:nvSpPr>
      <cdr:spPr>
        <a:xfrm xmlns:a="http://schemas.openxmlformats.org/drawingml/2006/main">
          <a:off x="1978352" y="4451085"/>
          <a:ext cx="322377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200" dirty="0">
              <a:latin typeface="Arial" panose="020B0604020202020204" pitchFamily="34" charset="0"/>
              <a:cs typeface="Arial" panose="020B0604020202020204" pitchFamily="34" charset="0"/>
            </a:rPr>
            <a:t>p=0.876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4D344-3E56-1B43-BEF4-0A80244DED14}"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5F9E0-0622-6541-8BD0-F5983793C996}" type="slidenum">
              <a:rPr lang="en-US" smtClean="0"/>
              <a:t>‹#›</a:t>
            </a:fld>
            <a:endParaRPr lang="en-US"/>
          </a:p>
        </p:txBody>
      </p:sp>
    </p:spTree>
    <p:extLst>
      <p:ext uri="{BB962C8B-B14F-4D97-AF65-F5344CB8AC3E}">
        <p14:creationId xmlns:p14="http://schemas.microsoft.com/office/powerpoint/2010/main" val="370689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Nia</a:t>
            </a:r>
          </a:p>
        </p:txBody>
      </p:sp>
      <p:sp>
        <p:nvSpPr>
          <p:cNvPr id="4" name="Slide Number Placeholder 3"/>
          <p:cNvSpPr>
            <a:spLocks noGrp="1"/>
          </p:cNvSpPr>
          <p:nvPr>
            <p:ph type="sldNum" sz="quarter" idx="5"/>
          </p:nvPr>
        </p:nvSpPr>
        <p:spPr/>
        <p:txBody>
          <a:bodyPr/>
          <a:lstStyle/>
          <a:p>
            <a:fld id="{042A4E43-4FCA-6240-9FFB-23CF0EE06367}" type="slidenum">
              <a:rPr lang="en-US" smtClean="0"/>
              <a:t>1</a:t>
            </a:fld>
            <a:endParaRPr lang="en-US"/>
          </a:p>
        </p:txBody>
      </p:sp>
    </p:spTree>
    <p:extLst>
      <p:ext uri="{BB962C8B-B14F-4D97-AF65-F5344CB8AC3E}">
        <p14:creationId xmlns:p14="http://schemas.microsoft.com/office/powerpoint/2010/main" val="375974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heard, the PROUD program was created to address this need. </a:t>
            </a:r>
          </a:p>
          <a:p>
            <a:r>
              <a:rPr lang="en-US" dirty="0"/>
              <a:t>Greater than 70% of PROUD patients identify as people of color, and greater than 90% have Medicaid coverage. </a:t>
            </a:r>
          </a:p>
          <a:p>
            <a:r>
              <a:rPr lang="en-US" dirty="0"/>
              <a:t>I will show in the next few slides our interim analysis showing significant impact of the program. Our sample size is too small to measure any meaningful impact on birthing outcomes but to give you a general idea of this population: we have a baseline 30% rate of preterm birth (national rate is 10%) with about a 34% cesarean rate (around national average)</a:t>
            </a:r>
          </a:p>
          <a:p>
            <a:endParaRPr lang="en-US" dirty="0"/>
          </a:p>
          <a:p>
            <a:r>
              <a:rPr lang="en-US" dirty="0"/>
              <a:t>Nia</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83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right you can see the overdose rates in our city with dark blue being the highest </a:t>
            </a:r>
            <a:r>
              <a:rPr lang="en-US" dirty="0" err="1"/>
              <a:t>zipcodes</a:t>
            </a:r>
            <a:endParaRPr lang="en-US" dirty="0"/>
          </a:p>
          <a:p>
            <a:r>
              <a:rPr lang="en-US" dirty="0"/>
              <a:t>On the left you can see concentration of our patients by </a:t>
            </a:r>
            <a:r>
              <a:rPr lang="en-US" dirty="0" err="1"/>
              <a:t>zipcode</a:t>
            </a:r>
            <a:r>
              <a:rPr lang="en-US" dirty="0"/>
              <a:t>, which matches the overdose match. This demonstrates that we are giving access to care in the highest need areas, largely due to the transportation support that we have described. </a:t>
            </a:r>
          </a:p>
          <a:p>
            <a:endParaRPr lang="en-US" dirty="0"/>
          </a:p>
          <a:p>
            <a:r>
              <a:rPr lang="en-US" dirty="0"/>
              <a:t>Nia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316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significant impact with the enaction of the service grant: Retention rate, Described as three or more visits, increased from *</a:t>
            </a:r>
          </a:p>
          <a:p>
            <a:r>
              <a:rPr lang="en-US" dirty="0"/>
              <a:t>We have also increased our linkage to outpatient mental health and recovery services, inpatient treatment services, and social services support. </a:t>
            </a:r>
          </a:p>
          <a:p>
            <a:endParaRPr lang="en-US" dirty="0"/>
          </a:p>
          <a:p>
            <a:r>
              <a:rPr lang="en-US" dirty="0"/>
              <a:t>Nia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33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not yet seen a difference in birth outcome neonatal and maternal- small sample size- we have seen *</a:t>
            </a:r>
          </a:p>
          <a:p>
            <a:r>
              <a:rPr lang="en-US" dirty="0"/>
              <a:t>Patients have also increasingly utilized injectable buprenorphine during pregnancy, and we should be publishing a case series soon as a result. </a:t>
            </a:r>
          </a:p>
          <a:p>
            <a:endParaRPr lang="en-US" dirty="0"/>
          </a:p>
          <a:p>
            <a:r>
              <a:rPr lang="en-US" dirty="0"/>
              <a:t>Nia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440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Exciting for us is significant decrease in NAS rates as well as emergency room utilization since since implementation of the grant. These are both state, city, and hospital wide metrics that are particularly paid attention to. </a:t>
            </a:r>
          </a:p>
          <a:p>
            <a:endParaRPr lang="en-US" dirty="0"/>
          </a:p>
          <a:p>
            <a:r>
              <a:rPr lang="en-US" dirty="0"/>
              <a:t>Nia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54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important to us is training a variety of learners to be comfortable with the treatment of perinatal OUD. This includes early exposure with medical students, core outpatient blocks with </a:t>
            </a:r>
            <a:r>
              <a:rPr lang="en-US" dirty="0" err="1"/>
              <a:t>ob</a:t>
            </a:r>
            <a:r>
              <a:rPr lang="en-US" dirty="0"/>
              <a:t>/gyn and family medicine residents, and rotations for addiction medicine, addiction psychiatry, and MFM fellows</a:t>
            </a:r>
          </a:p>
          <a:p>
            <a:endParaRPr lang="en-US" dirty="0"/>
          </a:p>
          <a:p>
            <a:r>
              <a:rPr lang="en-US" dirty="0"/>
              <a:t>Nia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94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highlight the breath of research and experiences we are lucky to have after just two plus years of the clinic</a:t>
            </a:r>
          </a:p>
          <a:p>
            <a:endParaRPr lang="en-US" dirty="0"/>
          </a:p>
        </p:txBody>
      </p:sp>
      <p:sp>
        <p:nvSpPr>
          <p:cNvPr id="4" name="Slide Number Placeholder 3"/>
          <p:cNvSpPr>
            <a:spLocks noGrp="1"/>
          </p:cNvSpPr>
          <p:nvPr>
            <p:ph type="sldNum" sz="quarter" idx="5"/>
          </p:nvPr>
        </p:nvSpPr>
        <p:spPr/>
        <p:txBody>
          <a:bodyPr/>
          <a:lstStyle/>
          <a:p>
            <a:fld id="{F4C5F9E0-0622-6541-8BD0-F5983793C996}" type="slidenum">
              <a:rPr lang="en-US" smtClean="0"/>
              <a:t>16</a:t>
            </a:fld>
            <a:endParaRPr lang="en-US"/>
          </a:p>
        </p:txBody>
      </p:sp>
    </p:spTree>
    <p:extLst>
      <p:ext uri="{BB962C8B-B14F-4D97-AF65-F5344CB8AC3E}">
        <p14:creationId xmlns:p14="http://schemas.microsoft.com/office/powerpoint/2010/main" val="3948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examined quantitative and qualitatively healthcare based stigma and discrimination experiences our patients have had- Which have led to changes on how we counsel about DHS outpatient, and has informed DHS huddle practices on the inpatient side</a:t>
            </a:r>
          </a:p>
        </p:txBody>
      </p:sp>
      <p:sp>
        <p:nvSpPr>
          <p:cNvPr id="4" name="Slide Number Placeholder 3"/>
          <p:cNvSpPr>
            <a:spLocks noGrp="1"/>
          </p:cNvSpPr>
          <p:nvPr>
            <p:ph type="sldNum" sz="quarter" idx="5"/>
          </p:nvPr>
        </p:nvSpPr>
        <p:spPr/>
        <p:txBody>
          <a:bodyPr/>
          <a:lstStyle/>
          <a:p>
            <a:fld id="{F4C5F9E0-0622-6541-8BD0-F5983793C996}" type="slidenum">
              <a:rPr lang="en-US" smtClean="0"/>
              <a:t>17</a:t>
            </a:fld>
            <a:endParaRPr lang="en-US"/>
          </a:p>
        </p:txBody>
      </p:sp>
    </p:spTree>
    <p:extLst>
      <p:ext uri="{BB962C8B-B14F-4D97-AF65-F5344CB8AC3E}">
        <p14:creationId xmlns:p14="http://schemas.microsoft.com/office/powerpoint/2010/main" val="300161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first year of a NIDA funded grant examining the utility of AI technology on social support, birthing, and recovery outcomes, for those with perinatal OUD</a:t>
            </a:r>
          </a:p>
        </p:txBody>
      </p:sp>
      <p:sp>
        <p:nvSpPr>
          <p:cNvPr id="4" name="Slide Number Placeholder 3"/>
          <p:cNvSpPr>
            <a:spLocks noGrp="1"/>
          </p:cNvSpPr>
          <p:nvPr>
            <p:ph type="sldNum" sz="quarter" idx="5"/>
          </p:nvPr>
        </p:nvSpPr>
        <p:spPr/>
        <p:txBody>
          <a:bodyPr/>
          <a:lstStyle/>
          <a:p>
            <a:fld id="{F4C5F9E0-0622-6541-8BD0-F5983793C996}" type="slidenum">
              <a:rPr lang="en-US" smtClean="0"/>
              <a:t>18</a:t>
            </a:fld>
            <a:endParaRPr lang="en-US"/>
          </a:p>
        </p:txBody>
      </p:sp>
    </p:spTree>
    <p:extLst>
      <p:ext uri="{BB962C8B-B14F-4D97-AF65-F5344CB8AC3E}">
        <p14:creationId xmlns:p14="http://schemas.microsoft.com/office/powerpoint/2010/main" val="109520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Family planning colleagues and a qualitative study- we have created guidelines for pregnancy options counseling for non obstetrics based addiction med practitioners who often first diagnose unplanned pregnancies in this population. Now are leading trainings for interested clinics, especially important with the recent roe v wade and continuing proposed legislative changes in early pregnancy management</a:t>
            </a:r>
          </a:p>
        </p:txBody>
      </p:sp>
      <p:sp>
        <p:nvSpPr>
          <p:cNvPr id="4" name="Slide Number Placeholder 3"/>
          <p:cNvSpPr>
            <a:spLocks noGrp="1"/>
          </p:cNvSpPr>
          <p:nvPr>
            <p:ph type="sldNum" sz="quarter" idx="5"/>
          </p:nvPr>
        </p:nvSpPr>
        <p:spPr/>
        <p:txBody>
          <a:bodyPr/>
          <a:lstStyle/>
          <a:p>
            <a:fld id="{F4C5F9E0-0622-6541-8BD0-F5983793C996}" type="slidenum">
              <a:rPr lang="en-US" smtClean="0"/>
              <a:t>19</a:t>
            </a:fld>
            <a:endParaRPr lang="en-US"/>
          </a:p>
        </p:txBody>
      </p:sp>
    </p:spTree>
    <p:extLst>
      <p:ext uri="{BB962C8B-B14F-4D97-AF65-F5344CB8AC3E}">
        <p14:creationId xmlns:p14="http://schemas.microsoft.com/office/powerpoint/2010/main" val="261503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Navid</a:t>
            </a:r>
            <a:endParaRPr dirty="0"/>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 partnership with pharmacy- first study to examine buprenorphine pharmacokinetics throughout pregnancy by trimester for better dosing and treatment recommendations</a:t>
            </a:r>
            <a:endParaRPr lang="en-US" dirty="0"/>
          </a:p>
        </p:txBody>
      </p:sp>
      <p:sp>
        <p:nvSpPr>
          <p:cNvPr id="4" name="Slide Number Placeholder 3"/>
          <p:cNvSpPr>
            <a:spLocks noGrp="1"/>
          </p:cNvSpPr>
          <p:nvPr>
            <p:ph type="sldNum" sz="quarter" idx="5"/>
          </p:nvPr>
        </p:nvSpPr>
        <p:spPr/>
        <p:txBody>
          <a:bodyPr/>
          <a:lstStyle/>
          <a:p>
            <a:fld id="{F4C5F9E0-0622-6541-8BD0-F5983793C996}" type="slidenum">
              <a:rPr lang="en-US" smtClean="0"/>
              <a:t>20</a:t>
            </a:fld>
            <a:endParaRPr lang="en-US"/>
          </a:p>
        </p:txBody>
      </p:sp>
    </p:spTree>
    <p:extLst>
      <p:ext uri="{BB962C8B-B14F-4D97-AF65-F5344CB8AC3E}">
        <p14:creationId xmlns:p14="http://schemas.microsoft.com/office/powerpoint/2010/main" val="163361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Google grant to see of contingency management can decrease tobacco use</a:t>
            </a:r>
          </a:p>
          <a:p>
            <a:r>
              <a:rPr lang="en-US" dirty="0"/>
              <a:t>Greater than 80 percent of our patients in proud use tobacco-can affect maternal and fetal outcomes</a:t>
            </a:r>
          </a:p>
          <a:p>
            <a:r>
              <a:rPr lang="en-US" dirty="0"/>
              <a:t>Prelim data is showing 86% decreased use, and 30% cessation</a:t>
            </a:r>
          </a:p>
        </p:txBody>
      </p:sp>
      <p:sp>
        <p:nvSpPr>
          <p:cNvPr id="4" name="Slide Number Placeholder 3"/>
          <p:cNvSpPr>
            <a:spLocks noGrp="1"/>
          </p:cNvSpPr>
          <p:nvPr>
            <p:ph type="sldNum" sz="quarter" idx="5"/>
          </p:nvPr>
        </p:nvSpPr>
        <p:spPr/>
        <p:txBody>
          <a:bodyPr/>
          <a:lstStyle/>
          <a:p>
            <a:fld id="{F4C5F9E0-0622-6541-8BD0-F5983793C996}" type="slidenum">
              <a:rPr lang="en-US" smtClean="0"/>
              <a:t>21</a:t>
            </a:fld>
            <a:endParaRPr lang="en-US"/>
          </a:p>
        </p:txBody>
      </p:sp>
    </p:spTree>
    <p:extLst>
      <p:ext uri="{BB962C8B-B14F-4D97-AF65-F5344CB8AC3E}">
        <p14:creationId xmlns:p14="http://schemas.microsoft.com/office/powerpoint/2010/main" val="80184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through an institutional grant, and after hearing the requests of our patients, we have launched group based care- integrating prenatal, recovery, and pediatric groups. Most exciting is collaboration with W. Philadelphia community organizations that attend group sessions. </a:t>
            </a:r>
          </a:p>
          <a:p>
            <a:endParaRPr lang="en-US" dirty="0"/>
          </a:p>
          <a:p>
            <a:r>
              <a:rPr lang="en-US" dirty="0"/>
              <a:t>Nia</a:t>
            </a:r>
          </a:p>
        </p:txBody>
      </p:sp>
      <p:sp>
        <p:nvSpPr>
          <p:cNvPr id="4" name="Slide Number Placeholder 3"/>
          <p:cNvSpPr>
            <a:spLocks noGrp="1"/>
          </p:cNvSpPr>
          <p:nvPr>
            <p:ph type="sldNum" sz="quarter" idx="5"/>
          </p:nvPr>
        </p:nvSpPr>
        <p:spPr/>
        <p:txBody>
          <a:bodyPr/>
          <a:lstStyle/>
          <a:p>
            <a:fld id="{F4C5F9E0-0622-6541-8BD0-F5983793C996}" type="slidenum">
              <a:rPr lang="en-US" smtClean="0"/>
              <a:t>22</a:t>
            </a:fld>
            <a:endParaRPr lang="en-US"/>
          </a:p>
        </p:txBody>
      </p:sp>
    </p:spTree>
    <p:extLst>
      <p:ext uri="{BB962C8B-B14F-4D97-AF65-F5344CB8AC3E}">
        <p14:creationId xmlns:p14="http://schemas.microsoft.com/office/powerpoint/2010/main" val="402948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83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77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Navid</a:t>
            </a:r>
            <a:endParaRPr dirty="0"/>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65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Navid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197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99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DDAP funding has provided the opportunity for wraparound and social services to be provided at PROUD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Navid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dirty="0">
                <a:solidFill>
                  <a:srgbClr val="1A1A1A"/>
                </a:solidFill>
                <a:effectLst/>
                <a:highlight>
                  <a:srgbClr val="FFFFFF"/>
                </a:highlight>
                <a:latin typeface="inherit"/>
              </a:rPr>
              <a:t>Unfortunately, the United States is exceptional by leading in maternal morbidity and mortality when compared to countries with comparable GDPs. Importantly, when looking at our birthing people of color, these rates are more than doubled. </a:t>
            </a:r>
          </a:p>
          <a:p>
            <a:pPr algn="l" rtl="0"/>
            <a:endParaRPr lang="en-US" b="0" i="0" dirty="0">
              <a:solidFill>
                <a:srgbClr val="1A1A1A"/>
              </a:solidFill>
              <a:effectLst/>
              <a:highlight>
                <a:srgbClr val="FFFFFF"/>
              </a:highlight>
              <a:latin typeface="inherit"/>
            </a:endParaRPr>
          </a:p>
          <a:p>
            <a:pPr algn="l" rtl="0"/>
            <a:r>
              <a:rPr lang="en-US" b="0" i="0" dirty="0">
                <a:solidFill>
                  <a:srgbClr val="1A1A1A"/>
                </a:solidFill>
                <a:effectLst/>
                <a:highlight>
                  <a:srgbClr val="FFFFFF"/>
                </a:highlight>
                <a:latin typeface="inherit"/>
              </a:rPr>
              <a:t>Nia</a:t>
            </a:r>
            <a:endParaRPr lang="en-US" b="0" i="0" dirty="0">
              <a:solidFill>
                <a:srgbClr val="1A1A1A"/>
              </a:solidFill>
              <a:effectLst/>
              <a:highlight>
                <a:srgbClr val="FFFFFF"/>
              </a:highlight>
              <a:latin typeface="igbr-Suisse Intl Regular"/>
            </a:endParaRPr>
          </a:p>
        </p:txBody>
      </p:sp>
      <p:sp>
        <p:nvSpPr>
          <p:cNvPr id="4" name="Slide Number Placeholder 3"/>
          <p:cNvSpPr>
            <a:spLocks noGrp="1"/>
          </p:cNvSpPr>
          <p:nvPr>
            <p:ph type="sldNum" sz="quarter" idx="5"/>
          </p:nvPr>
        </p:nvSpPr>
        <p:spPr/>
        <p:txBody>
          <a:bodyPr/>
          <a:lstStyle/>
          <a:p>
            <a:fld id="{95B0A0CD-61F3-4C4D-9BCF-C86DF0C3AABE}" type="slidenum">
              <a:rPr lang="en-US" smtClean="0"/>
              <a:t>8</a:t>
            </a:fld>
            <a:endParaRPr lang="en-US"/>
          </a:p>
        </p:txBody>
      </p:sp>
    </p:spTree>
    <p:extLst>
      <p:ext uri="{BB962C8B-B14F-4D97-AF65-F5344CB8AC3E}">
        <p14:creationId xmlns:p14="http://schemas.microsoft.com/office/powerpoint/2010/main" val="331668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Philadelphia, these trends hold true when looking at our birthing population. We are seeing higher rates of maternal morbidity and mortality in our birthing people of color with concurrent substance use compared to white birthing people with similar rates and types of substance use.</a:t>
            </a:r>
          </a:p>
          <a:p>
            <a:endParaRPr lang="en-US" dirty="0"/>
          </a:p>
          <a:p>
            <a:r>
              <a:rPr lang="en-US" dirty="0"/>
              <a:t>In the most recent citywide maternal mortality review, 41% of all maternal deaths were found to have substance use as a contributing factor, resulting in the state and city declaring substance use treatment in pregnancy and postpartum as a dire need.</a:t>
            </a:r>
          </a:p>
          <a:p>
            <a:endParaRPr lang="en-US" dirty="0"/>
          </a:p>
          <a:p>
            <a:r>
              <a:rPr lang="en-US" dirty="0"/>
              <a:t>Nia</a:t>
            </a:r>
          </a:p>
        </p:txBody>
      </p:sp>
      <p:sp>
        <p:nvSpPr>
          <p:cNvPr id="4" name="Slide Number Placeholder 3"/>
          <p:cNvSpPr>
            <a:spLocks noGrp="1"/>
          </p:cNvSpPr>
          <p:nvPr>
            <p:ph type="sldNum" sz="quarter" idx="5"/>
          </p:nvPr>
        </p:nvSpPr>
        <p:spPr/>
        <p:txBody>
          <a:bodyPr/>
          <a:lstStyle/>
          <a:p>
            <a:fld id="{F4C5F9E0-0622-6541-8BD0-F5983793C996}" type="slidenum">
              <a:rPr lang="en-US" smtClean="0"/>
              <a:t>9</a:t>
            </a:fld>
            <a:endParaRPr lang="en-US"/>
          </a:p>
        </p:txBody>
      </p:sp>
    </p:spTree>
    <p:extLst>
      <p:ext uri="{BB962C8B-B14F-4D97-AF65-F5344CB8AC3E}">
        <p14:creationId xmlns:p14="http://schemas.microsoft.com/office/powerpoint/2010/main" val="328475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425CA-4B9D-4420-BB9E-C250DB30E421}" type="datetime1">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237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4B861-3779-4E37-8DF0-E9EB3EA96210}" type="datetime1">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26002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38388-E864-4553-9937-AE9FC5E50CFC}" type="datetime1">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6387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8"/>
        <p:cNvGrpSpPr/>
        <p:nvPr/>
      </p:nvGrpSpPr>
      <p:grpSpPr>
        <a:xfrm>
          <a:off x="0" y="0"/>
          <a:ext cx="0" cy="0"/>
          <a:chOff x="0" y="0"/>
          <a:chExt cx="0" cy="0"/>
        </a:xfrm>
      </p:grpSpPr>
      <p:sp>
        <p:nvSpPr>
          <p:cNvPr id="20" name="Google Shape;20;p10"/>
          <p:cNvSpPr txBox="1">
            <a:spLocks noGrp="1"/>
          </p:cNvSpPr>
          <p:nvPr>
            <p:ph type="body" idx="1"/>
          </p:nvPr>
        </p:nvSpPr>
        <p:spPr>
          <a:xfrm>
            <a:off x="609600" y="1600201"/>
            <a:ext cx="10974229" cy="3809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1" name="Google Shape;21;p1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0"/>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0"/>
          <p:cNvSpPr txBox="1">
            <a:spLocks noGrp="1"/>
          </p:cNvSpPr>
          <p:nvPr>
            <p:ph type="sldNum" idx="12"/>
          </p:nvPr>
        </p:nvSpPr>
        <p:spPr>
          <a:xfrm>
            <a:off x="8001496" y="6356352"/>
            <a:ext cx="358090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Title 1">
            <a:extLst>
              <a:ext uri="{FF2B5EF4-FFF2-40B4-BE49-F238E27FC236}">
                <a16:creationId xmlns:a16="http://schemas.microsoft.com/office/drawing/2014/main" id="{2D790E57-835F-ED08-B1DE-8E720F308F8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371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51E1E-C50D-4FD4-8B1E-ECD78340D9AB}" type="datetime1">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45063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83AFB-9E54-459E-8C6D-0913AC3BA5D7}" type="datetime1">
              <a:rPr lang="en-US" smtClean="0"/>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8084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0144B6-0CA7-46BA-A00B-1E68E5C3ED0C}" type="datetime1">
              <a:rPr lang="en-US" smtClean="0"/>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08885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51F549-537C-41EC-B9CC-5B6A9AC2A6A7}" type="datetime1">
              <a:rPr lang="en-US" smtClean="0"/>
              <a:t>11/13/24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5068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2F8D56-3D0E-48B8-8218-1F3A06A96C62}" type="datetime1">
              <a:rPr lang="en-US" smtClean="0"/>
              <a:t>11/13/24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64046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309E-27D4-401F-A74A-DEA16C7B51DC}" type="datetime1">
              <a:rPr lang="en-US" smtClean="0"/>
              <a:t>11/13/24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75396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EA2B81-2BC3-42D7-B67D-05C685AA80AD}" type="datetime1">
              <a:rPr lang="en-US" smtClean="0"/>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03813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B8F2B-E487-4905-B553-FB649F2B6F23}" type="datetime1">
              <a:rPr lang="en-US" smtClean="0"/>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53012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7C3A7-D6F6-4D38-A7C3-B72967BB81A6}" type="datetime1">
              <a:rPr lang="en-US" smtClean="0"/>
              <a:t>11/13/24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6042B-6341-4E38-A80C-926D3BB8AAC9}" type="slidenum">
              <a:rPr lang="en-US" smtClean="0"/>
              <a:t>‹#›</a:t>
            </a:fld>
            <a:endParaRPr lang="en-US"/>
          </a:p>
        </p:txBody>
      </p:sp>
    </p:spTree>
    <p:extLst>
      <p:ext uri="{BB962C8B-B14F-4D97-AF65-F5344CB8AC3E}">
        <p14:creationId xmlns:p14="http://schemas.microsoft.com/office/powerpoint/2010/main" val="39939965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2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phila.gov/media/20231002090544/CHARTv8e3.pdf"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26099/cthn-st7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eoHistory Help: Philadelphia Regions">
            <a:extLst>
              <a:ext uri="{FF2B5EF4-FFF2-40B4-BE49-F238E27FC236}">
                <a16:creationId xmlns:a16="http://schemas.microsoft.com/office/drawing/2014/main" id="{9A565CDF-1588-971A-2324-4355D6AB085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9605"/>
          <a:stretch/>
        </p:blipFill>
        <p:spPr bwMode="auto">
          <a:xfrm>
            <a:off x="2286000" y="63500"/>
            <a:ext cx="7620000" cy="6084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782A06-E303-BADC-D284-834467ACEF43}"/>
              </a:ext>
            </a:extLst>
          </p:cNvPr>
          <p:cNvSpPr>
            <a:spLocks noGrp="1"/>
          </p:cNvSpPr>
          <p:nvPr>
            <p:ph type="ctrTitle"/>
          </p:nvPr>
        </p:nvSpPr>
        <p:spPr/>
        <p:txBody>
          <a:bodyPr>
            <a:normAutofit fontScale="90000"/>
          </a:bodyPr>
          <a:lstStyle/>
          <a:p>
            <a:r>
              <a:rPr lang="en-US" sz="6000" dirty="0">
                <a:effectLst/>
                <a:latin typeface="Calibri" panose="020F0502020204030204" pitchFamily="34" charset="0"/>
                <a:ea typeface="Calibri" panose="020F0502020204030204" pitchFamily="34" charset="0"/>
              </a:rPr>
              <a:t>Perinatal Resources for Opioid Use Disorder (PROUD)</a:t>
            </a:r>
            <a:br>
              <a:rPr lang="en-US" sz="6000" dirty="0">
                <a:effectLst/>
                <a:latin typeface="Calibri" panose="020F0502020204030204" pitchFamily="34" charset="0"/>
                <a:ea typeface="Calibri" panose="020F0502020204030204" pitchFamily="34" charset="0"/>
              </a:rPr>
            </a:br>
            <a:r>
              <a:rPr lang="en-US" sz="2000" dirty="0">
                <a:effectLst/>
                <a:latin typeface="Calibri" panose="020F0502020204030204" pitchFamily="34" charset="0"/>
                <a:ea typeface="Calibri" panose="020F0502020204030204" pitchFamily="34" charset="0"/>
              </a:rPr>
              <a:t>Philadelphia: The Heart of the Opioid Epidemic</a:t>
            </a:r>
            <a:endParaRPr lang="en-US" b="1" dirty="0"/>
          </a:p>
        </p:txBody>
      </p:sp>
      <p:sp>
        <p:nvSpPr>
          <p:cNvPr id="3" name="Subtitle 2">
            <a:extLst>
              <a:ext uri="{FF2B5EF4-FFF2-40B4-BE49-F238E27FC236}">
                <a16:creationId xmlns:a16="http://schemas.microsoft.com/office/drawing/2014/main" id="{E695E9D6-A8CD-7892-AF8F-CE55396D2F39}"/>
              </a:ext>
            </a:extLst>
          </p:cNvPr>
          <p:cNvSpPr>
            <a:spLocks noGrp="1"/>
          </p:cNvSpPr>
          <p:nvPr>
            <p:ph type="subTitle" idx="1"/>
          </p:nvPr>
        </p:nvSpPr>
        <p:spPr/>
        <p:txBody>
          <a:bodyPr>
            <a:normAutofit fontScale="77500" lnSpcReduction="20000"/>
          </a:bodyPr>
          <a:lstStyle/>
          <a:p>
            <a:endParaRPr lang="en-US" dirty="0"/>
          </a:p>
          <a:p>
            <a:endParaRPr lang="en-US" dirty="0"/>
          </a:p>
          <a:p>
            <a:r>
              <a:rPr lang="en-US" dirty="0"/>
              <a:t>Nia Bhadra-</a:t>
            </a:r>
            <a:r>
              <a:rPr lang="en-US" dirty="0" err="1"/>
              <a:t>Heintz</a:t>
            </a:r>
            <a:r>
              <a:rPr lang="en-US" dirty="0"/>
              <a:t>, MD, MS</a:t>
            </a:r>
          </a:p>
          <a:p>
            <a:r>
              <a:rPr lang="en-US" dirty="0"/>
              <a:t>Navid </a:t>
            </a:r>
            <a:r>
              <a:rPr lang="en-US" dirty="0" err="1"/>
              <a:t>Roder</a:t>
            </a:r>
            <a:r>
              <a:rPr lang="en-US" dirty="0"/>
              <a:t>, MD</a:t>
            </a:r>
          </a:p>
          <a:p>
            <a:r>
              <a:rPr lang="en-US" dirty="0"/>
              <a:t>Co-Directors: Perinatal Resources Opioid Use Disorder (PROUD) at Penn Medicine</a:t>
            </a:r>
          </a:p>
        </p:txBody>
      </p:sp>
      <p:grpSp>
        <p:nvGrpSpPr>
          <p:cNvPr id="4" name="Group 3">
            <a:extLst>
              <a:ext uri="{FF2B5EF4-FFF2-40B4-BE49-F238E27FC236}">
                <a16:creationId xmlns:a16="http://schemas.microsoft.com/office/drawing/2014/main" id="{951F44B0-D475-8DC7-A705-CDD16DF0222D}"/>
              </a:ext>
            </a:extLst>
          </p:cNvPr>
          <p:cNvGrpSpPr/>
          <p:nvPr/>
        </p:nvGrpSpPr>
        <p:grpSpPr>
          <a:xfrm>
            <a:off x="9203802" y="6357890"/>
            <a:ext cx="2928395" cy="412984"/>
            <a:chOff x="9062977" y="6342927"/>
            <a:chExt cx="2928395" cy="412984"/>
          </a:xfrm>
        </p:grpSpPr>
        <p:sp>
          <p:nvSpPr>
            <p:cNvPr id="5" name="Rectangle 4">
              <a:extLst>
                <a:ext uri="{FF2B5EF4-FFF2-40B4-BE49-F238E27FC236}">
                  <a16:creationId xmlns:a16="http://schemas.microsoft.com/office/drawing/2014/main" id="{0818F52C-9FF2-CF80-074D-97FA7E3F5EA5}"/>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ECBEDBE-F89F-9CFA-57FC-4ACC6F208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1137" y="6391823"/>
              <a:ext cx="2725737" cy="364088"/>
            </a:xfrm>
            <a:prstGeom prst="rect">
              <a:avLst/>
            </a:prstGeom>
          </p:spPr>
        </p:pic>
      </p:grpSp>
      <p:pic>
        <p:nvPicPr>
          <p:cNvPr id="7" name="Picture 6" descr="A close-up of a logo&#10;&#10;Description automatically generated with medium confidence">
            <a:extLst>
              <a:ext uri="{FF2B5EF4-FFF2-40B4-BE49-F238E27FC236}">
                <a16:creationId xmlns:a16="http://schemas.microsoft.com/office/drawing/2014/main" id="{1A2885EA-B562-9408-783E-102D3917ABD9}"/>
              </a:ext>
            </a:extLst>
          </p:cNvPr>
          <p:cNvPicPr>
            <a:picLocks noChangeAspect="1"/>
          </p:cNvPicPr>
          <p:nvPr/>
        </p:nvPicPr>
        <p:blipFill>
          <a:blip r:embed="rId6"/>
          <a:stretch>
            <a:fillRect/>
          </a:stretch>
        </p:blipFill>
        <p:spPr>
          <a:xfrm>
            <a:off x="365126" y="6353711"/>
            <a:ext cx="1346522" cy="440313"/>
          </a:xfrm>
          <a:prstGeom prst="rect">
            <a:avLst/>
          </a:prstGeom>
        </p:spPr>
      </p:pic>
      <p:sp>
        <p:nvSpPr>
          <p:cNvPr id="8" name="Rectangle 7">
            <a:extLst>
              <a:ext uri="{FF2B5EF4-FFF2-40B4-BE49-F238E27FC236}">
                <a16:creationId xmlns:a16="http://schemas.microsoft.com/office/drawing/2014/main" id="{A59D1C0E-D9C0-60A0-47DE-4419404337BA}"/>
              </a:ext>
            </a:extLst>
          </p:cNvPr>
          <p:cNvSpPr/>
          <p:nvPr/>
        </p:nvSpPr>
        <p:spPr>
          <a:xfrm>
            <a:off x="0" y="6230076"/>
            <a:ext cx="121920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5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7775567-BB57-E5C5-F72C-6A045166651A}"/>
              </a:ext>
            </a:extLst>
          </p:cNvPr>
          <p:cNvGraphicFramePr>
            <a:graphicFrameLocks noGrp="1"/>
          </p:cNvGraphicFramePr>
          <p:nvPr/>
        </p:nvGraphicFramePr>
        <p:xfrm>
          <a:off x="951531" y="525506"/>
          <a:ext cx="4865089" cy="5328285"/>
        </p:xfrm>
        <a:graphic>
          <a:graphicData uri="http://schemas.openxmlformats.org/drawingml/2006/table">
            <a:tbl>
              <a:tblPr bandRow="1">
                <a:tableStyleId>{5C22544A-7EE6-4342-B048-85BDC9FD1C3A}</a:tableStyleId>
              </a:tblPr>
              <a:tblGrid>
                <a:gridCol w="3438941">
                  <a:extLst>
                    <a:ext uri="{9D8B030D-6E8A-4147-A177-3AD203B41FA5}">
                      <a16:colId xmlns:a16="http://schemas.microsoft.com/office/drawing/2014/main" val="585810870"/>
                    </a:ext>
                  </a:extLst>
                </a:gridCol>
                <a:gridCol w="657444">
                  <a:extLst>
                    <a:ext uri="{9D8B030D-6E8A-4147-A177-3AD203B41FA5}">
                      <a16:colId xmlns:a16="http://schemas.microsoft.com/office/drawing/2014/main" val="2165390624"/>
                    </a:ext>
                  </a:extLst>
                </a:gridCol>
                <a:gridCol w="768704">
                  <a:extLst>
                    <a:ext uri="{9D8B030D-6E8A-4147-A177-3AD203B41FA5}">
                      <a16:colId xmlns:a16="http://schemas.microsoft.com/office/drawing/2014/main" val="709994939"/>
                    </a:ext>
                  </a:extLst>
                </a:gridCol>
              </a:tblGrid>
              <a:tr h="238287">
                <a:tc>
                  <a:txBody>
                    <a:bodyPr/>
                    <a:lstStyle/>
                    <a:p>
                      <a:pPr marL="0" rtl="0" fontAlgn="b" latinLnBrk="0">
                        <a:spcBef>
                          <a:spcPts val="0"/>
                        </a:spcBef>
                        <a:spcAft>
                          <a:spcPts val="0"/>
                        </a:spcAft>
                      </a:pP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90C625"/>
                      </a:solidFill>
                      <a:prstDash val="solid"/>
                      <a:round/>
                      <a:headEnd type="none" w="med" len="med"/>
                      <a:tailEnd type="none" w="med" len="med"/>
                    </a:lnB>
                    <a:solidFill>
                      <a:srgbClr val="95B3D7"/>
                    </a:solidFill>
                  </a:tcPr>
                </a:tc>
                <a:tc>
                  <a:txBody>
                    <a:bodyPr/>
                    <a:lstStyle/>
                    <a:p>
                      <a:pPr marL="0" algn="ctr" rtl="0" fontAlgn="b" latinLnBrk="0">
                        <a:spcBef>
                          <a:spcPts val="0"/>
                        </a:spcBef>
                        <a:spcAft>
                          <a:spcPts val="0"/>
                        </a:spcAft>
                      </a:pPr>
                      <a:r>
                        <a:rPr lang="en-US" sz="1600" b="1" dirty="0">
                          <a:solidFill>
                            <a:srgbClr val="000000"/>
                          </a:solidFill>
                          <a:effectLst/>
                          <a:latin typeface="Arial"/>
                        </a:rPr>
                        <a:t>N</a:t>
                      </a:r>
                      <a:endParaRPr lang="en-US" sz="1600" dirty="0">
                        <a:effectLst/>
                        <a:latin typeface="Arial"/>
                      </a:endParaRP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D0CA25"/>
                      </a:solidFill>
                      <a:prstDash val="solid"/>
                      <a:round/>
                      <a:headEnd type="none" w="med" len="med"/>
                      <a:tailEnd type="none" w="med" len="med"/>
                    </a:lnB>
                    <a:solidFill>
                      <a:srgbClr val="95B3D7"/>
                    </a:solidFill>
                  </a:tcPr>
                </a:tc>
                <a:tc>
                  <a:txBody>
                    <a:bodyPr/>
                    <a:lstStyle/>
                    <a:p>
                      <a:pPr marL="0" algn="ctr" rtl="0" fontAlgn="b" latinLnBrk="0">
                        <a:spcBef>
                          <a:spcPts val="0"/>
                        </a:spcBef>
                        <a:spcAft>
                          <a:spcPts val="0"/>
                        </a:spcAft>
                      </a:pPr>
                      <a:r>
                        <a:rPr lang="en-US" sz="1600" b="1" dirty="0">
                          <a:solidFill>
                            <a:srgbClr val="000000"/>
                          </a:solidFill>
                          <a:effectLst/>
                          <a:latin typeface="Arial"/>
                        </a:rPr>
                        <a:t>%</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0CA25"/>
                      </a:solidFill>
                      <a:prstDash val="solid"/>
                      <a:round/>
                      <a:headEnd type="none" w="med" len="med"/>
                      <a:tailEnd type="none" w="med" len="med"/>
                    </a:lnB>
                    <a:solidFill>
                      <a:srgbClr val="95B3D7"/>
                    </a:solidFill>
                  </a:tcPr>
                </a:tc>
                <a:extLst>
                  <a:ext uri="{0D108BD9-81ED-4DB2-BD59-A6C34878D82A}">
                    <a16:rowId xmlns:a16="http://schemas.microsoft.com/office/drawing/2014/main" val="20995713"/>
                  </a:ext>
                </a:extLst>
              </a:tr>
              <a:tr h="238287">
                <a:tc>
                  <a:txBody>
                    <a:bodyPr/>
                    <a:lstStyle/>
                    <a:p>
                      <a:pPr marL="0" rtl="0" fontAlgn="b" latinLnBrk="0">
                        <a:spcBef>
                          <a:spcPts val="0"/>
                        </a:spcBef>
                        <a:spcAft>
                          <a:spcPts val="0"/>
                        </a:spcAft>
                      </a:pPr>
                      <a:r>
                        <a:rPr lang="en-US" sz="1600" b="1" dirty="0">
                          <a:solidFill>
                            <a:srgbClr val="000000"/>
                          </a:solidFill>
                          <a:effectLst/>
                          <a:latin typeface="Arial"/>
                        </a:rPr>
                        <a:t>Age (mean 32.8 SD 4 years)</a:t>
                      </a: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w="6350" cap="flat" cmpd="sng" algn="ctr">
                      <a:solidFill>
                        <a:srgbClr val="90C625"/>
                      </a:solidFill>
                      <a:prstDash val="solid"/>
                      <a:round/>
                      <a:headEnd type="none" w="med" len="med"/>
                      <a:tailEnd type="none" w="med" len="med"/>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80</a:t>
                      </a:r>
                      <a:endParaRPr lang="en-US" sz="1600" dirty="0">
                        <a:effectLst/>
                        <a:latin typeface="Arial"/>
                      </a:endParaRPr>
                    </a:p>
                  </a:txBody>
                  <a:tcPr marL="9525" marR="9525" marT="9525" anchor="b">
                    <a:lnL>
                      <a:noFill/>
                    </a:lnL>
                    <a:lnR>
                      <a:noFill/>
                    </a:lnR>
                    <a:lnT w="6350" cap="flat" cmpd="sng" algn="ctr">
                      <a:solidFill>
                        <a:srgbClr val="D0CA25"/>
                      </a:solidFill>
                      <a:prstDash val="solid"/>
                      <a:round/>
                      <a:headEnd type="none" w="med" len="med"/>
                      <a:tailEnd type="none" w="med" len="med"/>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w="6350" cap="flat" cmpd="sng" algn="ctr">
                      <a:solidFill>
                        <a:srgbClr val="D0CA25"/>
                      </a:solidFill>
                      <a:prstDash val="solid"/>
                      <a:round/>
                      <a:headEnd type="none" w="med" len="med"/>
                      <a:tailEnd type="none" w="med" len="med"/>
                    </a:lnT>
                    <a:lnB>
                      <a:noFill/>
                    </a:lnB>
                    <a:noFill/>
                  </a:tcPr>
                </a:tc>
                <a:extLst>
                  <a:ext uri="{0D108BD9-81ED-4DB2-BD59-A6C34878D82A}">
                    <a16:rowId xmlns:a16="http://schemas.microsoft.com/office/drawing/2014/main" val="959591256"/>
                  </a:ext>
                </a:extLst>
              </a:tr>
              <a:tr h="238287">
                <a:tc>
                  <a:txBody>
                    <a:bodyPr/>
                    <a:lstStyle/>
                    <a:p>
                      <a:pPr marL="0" rtl="0" fontAlgn="b" latinLnBrk="0">
                        <a:spcBef>
                          <a:spcPts val="0"/>
                        </a:spcBef>
                        <a:spcAft>
                          <a:spcPts val="0"/>
                        </a:spcAft>
                      </a:pPr>
                      <a:r>
                        <a:rPr lang="en-US" sz="1600" b="1" dirty="0">
                          <a:solidFill>
                            <a:srgbClr val="000000"/>
                          </a:solidFill>
                          <a:effectLst/>
                          <a:latin typeface="Arial"/>
                        </a:rPr>
                        <a:t>Race</a:t>
                      </a: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84650611"/>
                  </a:ext>
                </a:extLst>
              </a:tr>
              <a:tr h="219957">
                <a:tc>
                  <a:txBody>
                    <a:bodyPr/>
                    <a:lstStyle/>
                    <a:p>
                      <a:pPr marL="0" rtl="0" fontAlgn="b" latinLnBrk="0">
                        <a:spcBef>
                          <a:spcPts val="0"/>
                        </a:spcBef>
                        <a:spcAft>
                          <a:spcPts val="0"/>
                        </a:spcAft>
                      </a:pPr>
                      <a:r>
                        <a:rPr lang="en-US" sz="1600" dirty="0">
                          <a:solidFill>
                            <a:srgbClr val="000000"/>
                          </a:solidFill>
                          <a:effectLst/>
                          <a:latin typeface="Arial"/>
                        </a:rPr>
                        <a:t>Black or African American</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51</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61.4</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184919590"/>
                  </a:ext>
                </a:extLst>
              </a:tr>
              <a:tr h="219957">
                <a:tc>
                  <a:txBody>
                    <a:bodyPr/>
                    <a:lstStyle/>
                    <a:p>
                      <a:pPr marL="0" rtl="0" fontAlgn="b" latinLnBrk="0">
                        <a:spcBef>
                          <a:spcPts val="0"/>
                        </a:spcBef>
                        <a:spcAft>
                          <a:spcPts val="0"/>
                        </a:spcAft>
                      </a:pPr>
                      <a:r>
                        <a:rPr lang="en-US" sz="1600" dirty="0">
                          <a:solidFill>
                            <a:srgbClr val="000000"/>
                          </a:solidFill>
                          <a:effectLst/>
                          <a:latin typeface="Arial"/>
                        </a:rPr>
                        <a:t>White</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22</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26.5</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705193241"/>
                  </a:ext>
                </a:extLst>
              </a:tr>
              <a:tr h="219957">
                <a:tc>
                  <a:txBody>
                    <a:bodyPr/>
                    <a:lstStyle/>
                    <a:p>
                      <a:pPr marL="0" rtl="0" fontAlgn="b" latinLnBrk="0">
                        <a:spcBef>
                          <a:spcPts val="0"/>
                        </a:spcBef>
                        <a:spcAft>
                          <a:spcPts val="0"/>
                        </a:spcAft>
                      </a:pPr>
                      <a:r>
                        <a:rPr lang="en-US" sz="1600" dirty="0">
                          <a:solidFill>
                            <a:srgbClr val="000000"/>
                          </a:solidFill>
                          <a:effectLst/>
                          <a:latin typeface="Arial"/>
                        </a:rPr>
                        <a:t>American Indian or Alaskan Native</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1</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1.2</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55080001"/>
                  </a:ext>
                </a:extLst>
              </a:tr>
              <a:tr h="403256">
                <a:tc>
                  <a:txBody>
                    <a:bodyPr/>
                    <a:lstStyle/>
                    <a:p>
                      <a:pPr marL="0" rtl="0" fontAlgn="b" latinLnBrk="0">
                        <a:spcBef>
                          <a:spcPts val="0"/>
                        </a:spcBef>
                        <a:spcAft>
                          <a:spcPts val="0"/>
                        </a:spcAft>
                      </a:pPr>
                      <a:r>
                        <a:rPr lang="en-US" sz="1600" dirty="0">
                          <a:solidFill>
                            <a:srgbClr val="000000"/>
                          </a:solidFill>
                          <a:effectLst/>
                          <a:latin typeface="Arial"/>
                        </a:rPr>
                        <a:t>Native Hawaiian or Other Pacific Islander</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1</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1.2</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22203693"/>
                  </a:ext>
                </a:extLst>
              </a:tr>
              <a:tr h="219957">
                <a:tc>
                  <a:txBody>
                    <a:bodyPr/>
                    <a:lstStyle/>
                    <a:p>
                      <a:pPr marL="0" rtl="0" fontAlgn="b" latinLnBrk="0">
                        <a:spcBef>
                          <a:spcPts val="0"/>
                        </a:spcBef>
                        <a:spcAft>
                          <a:spcPts val="0"/>
                        </a:spcAft>
                      </a:pPr>
                      <a:r>
                        <a:rPr lang="en-US" sz="1600" dirty="0">
                          <a:solidFill>
                            <a:srgbClr val="000000"/>
                          </a:solidFill>
                          <a:effectLst/>
                          <a:latin typeface="Arial"/>
                        </a:rPr>
                        <a:t>Other</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4.8</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75051746"/>
                  </a:ext>
                </a:extLst>
              </a:tr>
              <a:tr h="219957">
                <a:tc>
                  <a:txBody>
                    <a:bodyPr/>
                    <a:lstStyle/>
                    <a:p>
                      <a:pPr marL="0" rtl="0" fontAlgn="b" latinLnBrk="0">
                        <a:spcBef>
                          <a:spcPts val="0"/>
                        </a:spcBef>
                        <a:spcAft>
                          <a:spcPts val="0"/>
                        </a:spcAft>
                      </a:pPr>
                      <a:r>
                        <a:rPr lang="en-US" sz="1600" dirty="0">
                          <a:solidFill>
                            <a:srgbClr val="000000"/>
                          </a:solidFill>
                          <a:effectLst/>
                          <a:latin typeface="Arial"/>
                        </a:rPr>
                        <a:t>Unknown</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4.8</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6682492"/>
                  </a:ext>
                </a:extLst>
              </a:tr>
              <a:tr h="238287">
                <a:tc>
                  <a:txBody>
                    <a:bodyPr/>
                    <a:lstStyle/>
                    <a:p>
                      <a:pPr marL="0" rtl="0" fontAlgn="b" latinLnBrk="0">
                        <a:spcBef>
                          <a:spcPts val="0"/>
                        </a:spcBef>
                        <a:spcAft>
                          <a:spcPts val="0"/>
                        </a:spcAft>
                      </a:pPr>
                      <a:r>
                        <a:rPr lang="en-US" sz="1600" b="1" dirty="0">
                          <a:solidFill>
                            <a:srgbClr val="000000"/>
                          </a:solidFill>
                          <a:effectLst/>
                          <a:latin typeface="Arial"/>
                        </a:rPr>
                        <a:t>Ethnicity</a:t>
                      </a: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35988687"/>
                  </a:ext>
                </a:extLst>
              </a:tr>
              <a:tr h="219957">
                <a:tc>
                  <a:txBody>
                    <a:bodyPr/>
                    <a:lstStyle/>
                    <a:p>
                      <a:pPr marL="0" rtl="0" fontAlgn="b" latinLnBrk="0">
                        <a:spcBef>
                          <a:spcPts val="0"/>
                        </a:spcBef>
                        <a:spcAft>
                          <a:spcPts val="0"/>
                        </a:spcAft>
                      </a:pPr>
                      <a:r>
                        <a:rPr lang="en-US" sz="1600" dirty="0">
                          <a:solidFill>
                            <a:srgbClr val="000000"/>
                          </a:solidFill>
                          <a:effectLst/>
                          <a:latin typeface="Arial"/>
                        </a:rPr>
                        <a:t>Hispanic or Latino</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5.0</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47667560"/>
                  </a:ext>
                </a:extLst>
              </a:tr>
              <a:tr h="219957">
                <a:tc>
                  <a:txBody>
                    <a:bodyPr/>
                    <a:lstStyle/>
                    <a:p>
                      <a:pPr marL="0" rtl="0" fontAlgn="b" latinLnBrk="0">
                        <a:spcBef>
                          <a:spcPts val="0"/>
                        </a:spcBef>
                        <a:spcAft>
                          <a:spcPts val="0"/>
                        </a:spcAft>
                      </a:pPr>
                      <a:r>
                        <a:rPr lang="en-US" sz="1600" dirty="0">
                          <a:solidFill>
                            <a:srgbClr val="000000"/>
                          </a:solidFill>
                          <a:effectLst/>
                          <a:latin typeface="Arial"/>
                        </a:rPr>
                        <a:t>Not Hispanic or Latino</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76</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95.0</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4621059"/>
                  </a:ext>
                </a:extLst>
              </a:tr>
              <a:tr h="238287">
                <a:tc>
                  <a:txBody>
                    <a:bodyPr/>
                    <a:lstStyle/>
                    <a:p>
                      <a:pPr marL="0" rtl="0" fontAlgn="b" latinLnBrk="0">
                        <a:spcBef>
                          <a:spcPts val="0"/>
                        </a:spcBef>
                        <a:spcAft>
                          <a:spcPts val="0"/>
                        </a:spcAft>
                      </a:pPr>
                      <a:r>
                        <a:rPr lang="en-US" sz="1600" b="1" dirty="0">
                          <a:solidFill>
                            <a:srgbClr val="000000"/>
                          </a:solidFill>
                          <a:effectLst/>
                          <a:latin typeface="Arial"/>
                        </a:rPr>
                        <a:t>Primary Coverage</a:t>
                      </a: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789405479"/>
                  </a:ext>
                </a:extLst>
              </a:tr>
              <a:tr h="219957">
                <a:tc>
                  <a:txBody>
                    <a:bodyPr/>
                    <a:lstStyle/>
                    <a:p>
                      <a:pPr marL="0" rtl="0" fontAlgn="b" latinLnBrk="0">
                        <a:spcBef>
                          <a:spcPts val="0"/>
                        </a:spcBef>
                        <a:spcAft>
                          <a:spcPts val="0"/>
                        </a:spcAft>
                      </a:pPr>
                      <a:r>
                        <a:rPr lang="en-US" sz="1600" dirty="0">
                          <a:solidFill>
                            <a:srgbClr val="000000"/>
                          </a:solidFill>
                          <a:effectLst/>
                          <a:latin typeface="Arial"/>
                        </a:rPr>
                        <a:t>Medicaid</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73</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91.25</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50547069"/>
                  </a:ext>
                </a:extLst>
              </a:tr>
              <a:tr h="219957">
                <a:tc>
                  <a:txBody>
                    <a:bodyPr/>
                    <a:lstStyle/>
                    <a:p>
                      <a:pPr marL="0" rtl="0" fontAlgn="b" latinLnBrk="0">
                        <a:spcBef>
                          <a:spcPts val="0"/>
                        </a:spcBef>
                        <a:spcAft>
                          <a:spcPts val="0"/>
                        </a:spcAft>
                      </a:pPr>
                      <a:r>
                        <a:rPr lang="en-US" sz="1600" dirty="0">
                          <a:solidFill>
                            <a:srgbClr val="000000"/>
                          </a:solidFill>
                          <a:effectLst/>
                          <a:latin typeface="Arial"/>
                        </a:rPr>
                        <a:t>Private Insurance</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4</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5</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354785284"/>
                  </a:ext>
                </a:extLst>
              </a:tr>
              <a:tr h="219957">
                <a:tc>
                  <a:txBody>
                    <a:bodyPr/>
                    <a:lstStyle/>
                    <a:p>
                      <a:pPr marL="0" rtl="0" fontAlgn="b" latinLnBrk="0">
                        <a:spcBef>
                          <a:spcPts val="0"/>
                        </a:spcBef>
                        <a:spcAft>
                          <a:spcPts val="0"/>
                        </a:spcAft>
                      </a:pPr>
                      <a:r>
                        <a:rPr lang="en-US" sz="1600" dirty="0">
                          <a:solidFill>
                            <a:srgbClr val="000000"/>
                          </a:solidFill>
                          <a:effectLst/>
                          <a:latin typeface="Arial"/>
                        </a:rPr>
                        <a:t>Medicare</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2</a:t>
                      </a:r>
                      <a:endParaRPr lang="en-US" sz="1600" dirty="0">
                        <a:effectLst/>
                        <a:latin typeface="Arial"/>
                      </a:endParaRPr>
                    </a:p>
                  </a:txBody>
                  <a:tcPr marL="9525" marR="9525" marT="9525" anchor="b">
                    <a:lnL>
                      <a:noFill/>
                    </a:lnL>
                    <a:lnR>
                      <a:noFill/>
                    </a:lnR>
                    <a:lnT>
                      <a:noFill/>
                    </a:lnT>
                    <a:lnB>
                      <a:noFill/>
                    </a:lnB>
                    <a:noFill/>
                  </a:tcPr>
                </a:tc>
                <a:tc>
                  <a:txBody>
                    <a:bodyPr/>
                    <a:lstStyle/>
                    <a:p>
                      <a:pPr marL="0" algn="ctr" rtl="0" fontAlgn="b" latinLnBrk="0">
                        <a:spcBef>
                          <a:spcPts val="0"/>
                        </a:spcBef>
                        <a:spcAft>
                          <a:spcPts val="0"/>
                        </a:spcAft>
                      </a:pPr>
                      <a:r>
                        <a:rPr lang="en-US" sz="1600" dirty="0">
                          <a:solidFill>
                            <a:srgbClr val="000000"/>
                          </a:solidFill>
                          <a:effectLst/>
                          <a:latin typeface="Arial"/>
                        </a:rPr>
                        <a:t>2.5</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34719243"/>
                  </a:ext>
                </a:extLst>
              </a:tr>
              <a:tr h="219957">
                <a:tc>
                  <a:txBody>
                    <a:bodyPr/>
                    <a:lstStyle/>
                    <a:p>
                      <a:pPr marL="0" rtl="0" fontAlgn="b" latinLnBrk="0">
                        <a:spcBef>
                          <a:spcPts val="0"/>
                        </a:spcBef>
                        <a:spcAft>
                          <a:spcPts val="0"/>
                        </a:spcAft>
                      </a:pPr>
                      <a:r>
                        <a:rPr lang="en-US" sz="1600" dirty="0">
                          <a:solidFill>
                            <a:srgbClr val="000000"/>
                          </a:solidFill>
                          <a:effectLst/>
                          <a:latin typeface="Arial"/>
                        </a:rPr>
                        <a:t>Other</a:t>
                      </a:r>
                      <a:endParaRPr lang="en-US" sz="1600" dirty="0">
                        <a:effectLst/>
                        <a:latin typeface="Arial"/>
                      </a:endParaRPr>
                    </a:p>
                  </a:txBody>
                  <a:tcPr marL="171450" marR="9525" marT="9525"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marL="0" algn="ctr" rtl="0" fontAlgn="b" latinLnBrk="0">
                        <a:spcBef>
                          <a:spcPts val="0"/>
                        </a:spcBef>
                        <a:spcAft>
                          <a:spcPts val="0"/>
                        </a:spcAft>
                      </a:pPr>
                      <a:r>
                        <a:rPr lang="en-US" sz="1600" dirty="0">
                          <a:solidFill>
                            <a:srgbClr val="000000"/>
                          </a:solidFill>
                          <a:effectLst/>
                          <a:latin typeface="Arial"/>
                        </a:rPr>
                        <a:t>1</a:t>
                      </a:r>
                      <a:endParaRPr lang="en-US" sz="1600" dirty="0">
                        <a:effectLst/>
                        <a:latin typeface="Arial"/>
                      </a:endParaRPr>
                    </a:p>
                  </a:txBody>
                  <a:tcPr marL="9525" marR="9525" marT="9525"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ctr" rtl="0" fontAlgn="b" latinLnBrk="0">
                        <a:spcBef>
                          <a:spcPts val="0"/>
                        </a:spcBef>
                        <a:spcAft>
                          <a:spcPts val="0"/>
                        </a:spcAft>
                      </a:pPr>
                      <a:r>
                        <a:rPr lang="en-US" sz="1600" dirty="0">
                          <a:solidFill>
                            <a:srgbClr val="000000"/>
                          </a:solidFill>
                          <a:effectLst/>
                          <a:latin typeface="Arial"/>
                        </a:rPr>
                        <a:t>1.25</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656355"/>
                  </a:ext>
                </a:extLst>
              </a:tr>
            </a:tbl>
          </a:graphicData>
        </a:graphic>
      </p:graphicFrame>
      <p:sp>
        <p:nvSpPr>
          <p:cNvPr id="7" name="Title 6">
            <a:extLst>
              <a:ext uri="{FF2B5EF4-FFF2-40B4-BE49-F238E27FC236}">
                <a16:creationId xmlns:a16="http://schemas.microsoft.com/office/drawing/2014/main" id="{3FD189E4-206F-02E4-79FA-850B43BAEBD7}"/>
              </a:ext>
            </a:extLst>
          </p:cNvPr>
          <p:cNvSpPr>
            <a:spLocks noGrp="1"/>
          </p:cNvSpPr>
          <p:nvPr>
            <p:ph type="title"/>
          </p:nvPr>
        </p:nvSpPr>
        <p:spPr>
          <a:xfrm>
            <a:off x="6715884" y="274638"/>
            <a:ext cx="4865089" cy="1143000"/>
          </a:xfrm>
        </p:spPr>
        <p:txBody>
          <a:bodyPr>
            <a:normAutofit fontScale="90000"/>
          </a:bodyPr>
          <a:lstStyle/>
          <a:p>
            <a:r>
              <a:rPr lang="en-US" dirty="0"/>
              <a:t>Patient Demographics</a:t>
            </a:r>
            <a:br>
              <a:rPr lang="en-US" dirty="0"/>
            </a:br>
            <a:endParaRPr lang="en-US" dirty="0"/>
          </a:p>
        </p:txBody>
      </p:sp>
      <p:graphicFrame>
        <p:nvGraphicFramePr>
          <p:cNvPr id="11" name="Table 10">
            <a:extLst>
              <a:ext uri="{FF2B5EF4-FFF2-40B4-BE49-F238E27FC236}">
                <a16:creationId xmlns:a16="http://schemas.microsoft.com/office/drawing/2014/main" id="{236E4BDF-6A57-7416-C36D-3694CEDCCBE9}"/>
              </a:ext>
            </a:extLst>
          </p:cNvPr>
          <p:cNvGraphicFramePr>
            <a:graphicFrameLocks noGrp="1"/>
          </p:cNvGraphicFramePr>
          <p:nvPr/>
        </p:nvGraphicFramePr>
        <p:xfrm>
          <a:off x="6567040" y="2073551"/>
          <a:ext cx="4865067" cy="2890764"/>
        </p:xfrm>
        <a:graphic>
          <a:graphicData uri="http://schemas.openxmlformats.org/drawingml/2006/table">
            <a:tbl>
              <a:tblPr bandRow="1">
                <a:tableStyleId>{5C22544A-7EE6-4342-B048-85BDC9FD1C3A}</a:tableStyleId>
              </a:tblPr>
              <a:tblGrid>
                <a:gridCol w="3438935">
                  <a:extLst>
                    <a:ext uri="{9D8B030D-6E8A-4147-A177-3AD203B41FA5}">
                      <a16:colId xmlns:a16="http://schemas.microsoft.com/office/drawing/2014/main" val="1406806727"/>
                    </a:ext>
                  </a:extLst>
                </a:gridCol>
                <a:gridCol w="657436">
                  <a:extLst>
                    <a:ext uri="{9D8B030D-6E8A-4147-A177-3AD203B41FA5}">
                      <a16:colId xmlns:a16="http://schemas.microsoft.com/office/drawing/2014/main" val="1745661493"/>
                    </a:ext>
                  </a:extLst>
                </a:gridCol>
                <a:gridCol w="768696">
                  <a:extLst>
                    <a:ext uri="{9D8B030D-6E8A-4147-A177-3AD203B41FA5}">
                      <a16:colId xmlns:a16="http://schemas.microsoft.com/office/drawing/2014/main" val="3905600372"/>
                    </a:ext>
                  </a:extLst>
                </a:gridCol>
              </a:tblGrid>
              <a:tr h="315101">
                <a:tc>
                  <a:txBody>
                    <a:bodyPr/>
                    <a:lstStyle/>
                    <a:p>
                      <a:pPr rtl="0" fontAlgn="base"/>
                      <a:r>
                        <a:rPr lang="en-US" sz="1800" b="1" dirty="0">
                          <a:effectLst/>
                          <a:latin typeface="Arial"/>
                        </a:rPr>
                        <a:t>Gestational Age at Delivery</a:t>
                      </a:r>
                      <a:endParaRPr lang="en-US" sz="1800" dirty="0">
                        <a:effectLst/>
                        <a:latin typeface="Arial"/>
                      </a:endParaRPr>
                    </a:p>
                  </a:txBody>
                  <a:tcPr marL="734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auto"/>
                      <a:endParaRPr lang="en-US" sz="1800" dirty="0">
                        <a:effectLst/>
                        <a:latin typeface="Arial"/>
                      </a:endParaRP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auto"/>
                      <a:endParaRPr lang="en-US" sz="1800" dirty="0">
                        <a:effectLst/>
                        <a:latin typeface="Arial"/>
                      </a:endParaRP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25804154"/>
                  </a:ext>
                </a:extLst>
              </a:tr>
              <a:tr h="315101">
                <a:tc>
                  <a:txBody>
                    <a:bodyPr/>
                    <a:lstStyle/>
                    <a:p>
                      <a:pPr rtl="0" fontAlgn="base"/>
                      <a:r>
                        <a:rPr lang="en-US" sz="1800" dirty="0">
                          <a:effectLst/>
                          <a:latin typeface="Arial"/>
                        </a:rPr>
                        <a:t>Less than 28 Weeks</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3</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3.7</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61954421"/>
                  </a:ext>
                </a:extLst>
              </a:tr>
              <a:tr h="315101">
                <a:tc>
                  <a:txBody>
                    <a:bodyPr/>
                    <a:lstStyle/>
                    <a:p>
                      <a:pPr rtl="0" fontAlgn="base"/>
                      <a:r>
                        <a:rPr lang="en-US" sz="1800" dirty="0">
                          <a:effectLst/>
                          <a:latin typeface="Arial"/>
                        </a:rPr>
                        <a:t>28-37 Weeks</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22</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27.2</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24992486"/>
                  </a:ext>
                </a:extLst>
              </a:tr>
              <a:tr h="315101">
                <a:tc>
                  <a:txBody>
                    <a:bodyPr/>
                    <a:lstStyle/>
                    <a:p>
                      <a:pPr rtl="0" fontAlgn="base"/>
                      <a:r>
                        <a:rPr lang="en-US" sz="1800" dirty="0">
                          <a:effectLst/>
                          <a:latin typeface="Arial"/>
                        </a:rPr>
                        <a:t>37-40 Weeks</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48</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59.3</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80715156"/>
                  </a:ext>
                </a:extLst>
              </a:tr>
              <a:tr h="315101">
                <a:tc>
                  <a:txBody>
                    <a:bodyPr/>
                    <a:lstStyle/>
                    <a:p>
                      <a:pPr rtl="0" fontAlgn="base"/>
                      <a:r>
                        <a:rPr lang="en-US" sz="1800" dirty="0">
                          <a:effectLst/>
                          <a:latin typeface="Arial"/>
                        </a:rPr>
                        <a:t>40+ Weeks</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8</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9.9</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82715522"/>
                  </a:ext>
                </a:extLst>
              </a:tr>
              <a:tr h="315101">
                <a:tc>
                  <a:txBody>
                    <a:bodyPr/>
                    <a:lstStyle/>
                    <a:p>
                      <a:pPr rtl="0" fontAlgn="base"/>
                      <a:r>
                        <a:rPr lang="en-US" sz="1800" b="1" dirty="0">
                          <a:effectLst/>
                          <a:latin typeface="Arial"/>
                        </a:rPr>
                        <a:t>Mode of Delivery</a:t>
                      </a:r>
                      <a:endParaRPr lang="en-US" sz="1800" dirty="0">
                        <a:effectLst/>
                        <a:latin typeface="Arial"/>
                      </a:endParaRPr>
                    </a:p>
                  </a:txBody>
                  <a:tcPr marL="734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auto"/>
                      <a:endParaRPr lang="en-US" sz="1800" dirty="0">
                        <a:effectLst/>
                        <a:latin typeface="Arial"/>
                      </a:endParaRP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auto"/>
                      <a:endParaRPr lang="en-US" sz="1800" dirty="0">
                        <a:effectLst/>
                        <a:latin typeface="Arial"/>
                      </a:endParaRP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92706027"/>
                  </a:ext>
                </a:extLst>
              </a:tr>
              <a:tr h="315101">
                <a:tc>
                  <a:txBody>
                    <a:bodyPr/>
                    <a:lstStyle/>
                    <a:p>
                      <a:pPr rtl="0" fontAlgn="base"/>
                      <a:r>
                        <a:rPr lang="en-US" sz="1800" dirty="0">
                          <a:effectLst/>
                          <a:latin typeface="Arial"/>
                        </a:rPr>
                        <a:t>Vaginal</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48</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60.8</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025963"/>
                  </a:ext>
                </a:extLst>
              </a:tr>
              <a:tr h="315101">
                <a:tc>
                  <a:txBody>
                    <a:bodyPr/>
                    <a:lstStyle/>
                    <a:p>
                      <a:pPr rtl="0" fontAlgn="base"/>
                      <a:r>
                        <a:rPr lang="en-US" sz="1800" dirty="0">
                          <a:effectLst/>
                          <a:latin typeface="Arial"/>
                        </a:rPr>
                        <a:t>C-Section</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27</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rtl="0" fontAlgn="base"/>
                      <a:r>
                        <a:rPr lang="en-US" sz="1800" dirty="0">
                          <a:effectLst/>
                          <a:latin typeface="Arial"/>
                        </a:rPr>
                        <a:t>34.2</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44128318"/>
                  </a:ext>
                </a:extLst>
              </a:tr>
              <a:tr h="315101">
                <a:tc>
                  <a:txBody>
                    <a:bodyPr/>
                    <a:lstStyle/>
                    <a:p>
                      <a:pPr rtl="0" fontAlgn="base"/>
                      <a:r>
                        <a:rPr lang="en-US" sz="1800" dirty="0">
                          <a:effectLst/>
                          <a:latin typeface="Arial"/>
                        </a:rPr>
                        <a:t>VBAC</a:t>
                      </a:r>
                    </a:p>
                  </a:txBody>
                  <a:tcPr marL="132274" marR="7344" marT="8078" marB="38798"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800" dirty="0">
                          <a:effectLst/>
                          <a:latin typeface="Arial"/>
                        </a:rPr>
                        <a:t>4</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800" dirty="0">
                          <a:effectLst/>
                          <a:latin typeface="Arial"/>
                        </a:rPr>
                        <a:t>5.1</a:t>
                      </a:r>
                    </a:p>
                  </a:txBody>
                  <a:tcPr marL="7344" marR="7344" marT="8078" marB="38798"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9368610"/>
                  </a:ext>
                </a:extLst>
              </a:tr>
            </a:tbl>
          </a:graphicData>
        </a:graphic>
      </p:graphicFrame>
      <p:graphicFrame>
        <p:nvGraphicFramePr>
          <p:cNvPr id="2" name="Table 1">
            <a:extLst>
              <a:ext uri="{FF2B5EF4-FFF2-40B4-BE49-F238E27FC236}">
                <a16:creationId xmlns:a16="http://schemas.microsoft.com/office/drawing/2014/main" id="{36583870-DB39-8E37-B242-336F3CA66906}"/>
              </a:ext>
            </a:extLst>
          </p:cNvPr>
          <p:cNvGraphicFramePr>
            <a:graphicFrameLocks noGrp="1"/>
          </p:cNvGraphicFramePr>
          <p:nvPr/>
        </p:nvGraphicFramePr>
        <p:xfrm>
          <a:off x="6560717" y="1754582"/>
          <a:ext cx="4865089" cy="299085"/>
        </p:xfrm>
        <a:graphic>
          <a:graphicData uri="http://schemas.openxmlformats.org/drawingml/2006/table">
            <a:tbl>
              <a:tblPr bandRow="1">
                <a:tableStyleId>{5C22544A-7EE6-4342-B048-85BDC9FD1C3A}</a:tableStyleId>
              </a:tblPr>
              <a:tblGrid>
                <a:gridCol w="3438941">
                  <a:extLst>
                    <a:ext uri="{9D8B030D-6E8A-4147-A177-3AD203B41FA5}">
                      <a16:colId xmlns:a16="http://schemas.microsoft.com/office/drawing/2014/main" val="934357147"/>
                    </a:ext>
                  </a:extLst>
                </a:gridCol>
                <a:gridCol w="657444">
                  <a:extLst>
                    <a:ext uri="{9D8B030D-6E8A-4147-A177-3AD203B41FA5}">
                      <a16:colId xmlns:a16="http://schemas.microsoft.com/office/drawing/2014/main" val="2318020531"/>
                    </a:ext>
                  </a:extLst>
                </a:gridCol>
                <a:gridCol w="768704">
                  <a:extLst>
                    <a:ext uri="{9D8B030D-6E8A-4147-A177-3AD203B41FA5}">
                      <a16:colId xmlns:a16="http://schemas.microsoft.com/office/drawing/2014/main" val="3094104304"/>
                    </a:ext>
                  </a:extLst>
                </a:gridCol>
              </a:tblGrid>
              <a:tr h="238287">
                <a:tc>
                  <a:txBody>
                    <a:bodyPr/>
                    <a:lstStyle/>
                    <a:p>
                      <a:pPr marL="0" rtl="0" fontAlgn="b" latinLnBrk="0">
                        <a:spcBef>
                          <a:spcPts val="0"/>
                        </a:spcBef>
                        <a:spcAft>
                          <a:spcPts val="0"/>
                        </a:spcAft>
                      </a:pPr>
                      <a:endParaRPr lang="en-US" sz="1600" dirty="0">
                        <a:effectLst/>
                        <a:latin typeface="Arial"/>
                      </a:endParaRPr>
                    </a:p>
                  </a:txBody>
                  <a:tcPr marL="9525" marR="9525" marT="9525"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90C625"/>
                      </a:solidFill>
                      <a:prstDash val="solid"/>
                      <a:round/>
                      <a:headEnd type="none" w="med" len="med"/>
                      <a:tailEnd type="none" w="med" len="med"/>
                    </a:lnB>
                    <a:solidFill>
                      <a:srgbClr val="95B3D7"/>
                    </a:solidFill>
                  </a:tcPr>
                </a:tc>
                <a:tc>
                  <a:txBody>
                    <a:bodyPr/>
                    <a:lstStyle/>
                    <a:p>
                      <a:pPr marL="0" algn="ctr" rtl="0" fontAlgn="b" latinLnBrk="0">
                        <a:spcBef>
                          <a:spcPts val="0"/>
                        </a:spcBef>
                        <a:spcAft>
                          <a:spcPts val="0"/>
                        </a:spcAft>
                      </a:pPr>
                      <a:r>
                        <a:rPr lang="en-US" sz="1600" b="1" dirty="0">
                          <a:solidFill>
                            <a:srgbClr val="000000"/>
                          </a:solidFill>
                          <a:effectLst/>
                          <a:latin typeface="Arial"/>
                        </a:rPr>
                        <a:t>N</a:t>
                      </a:r>
                      <a:endParaRPr lang="en-US" sz="1600" dirty="0">
                        <a:effectLst/>
                        <a:latin typeface="Arial"/>
                      </a:endParaRPr>
                    </a:p>
                  </a:txBody>
                  <a:tcPr marL="9525" marR="9525" marT="9525" anchor="b">
                    <a:lnL>
                      <a:noFill/>
                    </a:lnL>
                    <a:lnR>
                      <a:noFill/>
                    </a:lnR>
                    <a:lnT w="12700" cap="flat" cmpd="sng" algn="ctr">
                      <a:solidFill>
                        <a:schemeClr val="tx1"/>
                      </a:solidFill>
                      <a:prstDash val="solid"/>
                      <a:round/>
                      <a:headEnd type="none" w="med" len="med"/>
                      <a:tailEnd type="none" w="med" len="med"/>
                    </a:lnT>
                    <a:lnB w="6350" cap="flat" cmpd="sng" algn="ctr">
                      <a:solidFill>
                        <a:srgbClr val="D0CA25"/>
                      </a:solidFill>
                      <a:prstDash val="solid"/>
                      <a:round/>
                      <a:headEnd type="none" w="med" len="med"/>
                      <a:tailEnd type="none" w="med" len="med"/>
                    </a:lnB>
                    <a:solidFill>
                      <a:srgbClr val="95B3D7"/>
                    </a:solidFill>
                  </a:tcPr>
                </a:tc>
                <a:tc>
                  <a:txBody>
                    <a:bodyPr/>
                    <a:lstStyle/>
                    <a:p>
                      <a:pPr marL="0" algn="ctr" rtl="0" fontAlgn="b" latinLnBrk="0">
                        <a:spcBef>
                          <a:spcPts val="0"/>
                        </a:spcBef>
                        <a:spcAft>
                          <a:spcPts val="0"/>
                        </a:spcAft>
                      </a:pPr>
                      <a:r>
                        <a:rPr lang="en-US" sz="1600" b="1" dirty="0">
                          <a:solidFill>
                            <a:srgbClr val="000000"/>
                          </a:solidFill>
                          <a:effectLst/>
                          <a:latin typeface="Arial"/>
                        </a:rPr>
                        <a:t>%</a:t>
                      </a:r>
                      <a:endParaRPr lang="en-US" sz="1600" dirty="0">
                        <a:effectLst/>
                        <a:latin typeface="Arial"/>
                      </a:endParaRPr>
                    </a:p>
                  </a:txBody>
                  <a:tcPr marL="9525" marR="9525" marT="9525"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0CA25"/>
                      </a:solidFill>
                      <a:prstDash val="solid"/>
                      <a:round/>
                      <a:headEnd type="none" w="med" len="med"/>
                      <a:tailEnd type="none" w="med" len="med"/>
                    </a:lnB>
                    <a:solidFill>
                      <a:srgbClr val="95B3D7"/>
                    </a:solidFill>
                  </a:tcPr>
                </a:tc>
                <a:extLst>
                  <a:ext uri="{0D108BD9-81ED-4DB2-BD59-A6C34878D82A}">
                    <a16:rowId xmlns:a16="http://schemas.microsoft.com/office/drawing/2014/main" val="2780823748"/>
                  </a:ext>
                </a:extLst>
              </a:tr>
            </a:tbl>
          </a:graphicData>
        </a:graphic>
      </p:graphicFrame>
    </p:spTree>
    <p:extLst>
      <p:ext uri="{BB962C8B-B14F-4D97-AF65-F5344CB8AC3E}">
        <p14:creationId xmlns:p14="http://schemas.microsoft.com/office/powerpoint/2010/main" val="214745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neighborhood&#10;&#10;Description automatically generated">
            <a:extLst>
              <a:ext uri="{FF2B5EF4-FFF2-40B4-BE49-F238E27FC236}">
                <a16:creationId xmlns:a16="http://schemas.microsoft.com/office/drawing/2014/main" id="{C5F2E4FD-1F87-B5BA-D65E-3B057C9DA103}"/>
              </a:ext>
            </a:extLst>
          </p:cNvPr>
          <p:cNvPicPr>
            <a:picLocks noChangeAspect="1"/>
          </p:cNvPicPr>
          <p:nvPr/>
        </p:nvPicPr>
        <p:blipFill>
          <a:blip r:embed="rId3"/>
          <a:stretch>
            <a:fillRect/>
          </a:stretch>
        </p:blipFill>
        <p:spPr>
          <a:xfrm>
            <a:off x="608000" y="274595"/>
            <a:ext cx="4299112" cy="4701745"/>
          </a:xfrm>
          <a:prstGeom prst="rect">
            <a:avLst/>
          </a:prstGeom>
        </p:spPr>
      </p:pic>
      <p:sp>
        <p:nvSpPr>
          <p:cNvPr id="7" name="TextBox 6">
            <a:extLst>
              <a:ext uri="{FF2B5EF4-FFF2-40B4-BE49-F238E27FC236}">
                <a16:creationId xmlns:a16="http://schemas.microsoft.com/office/drawing/2014/main" id="{E8E899D5-C105-5435-69A2-BE323456032B}"/>
              </a:ext>
            </a:extLst>
          </p:cNvPr>
          <p:cNvSpPr txBox="1"/>
          <p:nvPr/>
        </p:nvSpPr>
        <p:spPr>
          <a:xfrm>
            <a:off x="603309" y="5123818"/>
            <a:ext cx="430100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Concentration of PROUD Patient Population by Philadelphia ZIP Code</a:t>
            </a:r>
          </a:p>
          <a:p>
            <a:pPr algn="l"/>
            <a:endParaRPr lang="en-US" dirty="0"/>
          </a:p>
        </p:txBody>
      </p:sp>
      <p:pic>
        <p:nvPicPr>
          <p:cNvPr id="10" name="Picture 9" descr="A map of a neighborhood&#10;&#10;Description automatically generated">
            <a:extLst>
              <a:ext uri="{FF2B5EF4-FFF2-40B4-BE49-F238E27FC236}">
                <a16:creationId xmlns:a16="http://schemas.microsoft.com/office/drawing/2014/main" id="{9C5186B5-43F7-6429-C647-D430049C66DC}"/>
              </a:ext>
            </a:extLst>
          </p:cNvPr>
          <p:cNvPicPr>
            <a:picLocks noChangeAspect="1"/>
          </p:cNvPicPr>
          <p:nvPr/>
        </p:nvPicPr>
        <p:blipFill>
          <a:blip r:embed="rId4"/>
          <a:srcRect l="6809" t="-3452" r="5046" b="-639"/>
          <a:stretch/>
        </p:blipFill>
        <p:spPr>
          <a:xfrm>
            <a:off x="6463296" y="559228"/>
            <a:ext cx="5367724" cy="4119410"/>
          </a:xfrm>
          <a:prstGeom prst="rect">
            <a:avLst/>
          </a:prstGeom>
        </p:spPr>
      </p:pic>
      <p:sp>
        <p:nvSpPr>
          <p:cNvPr id="11" name="TextBox 10">
            <a:extLst>
              <a:ext uri="{FF2B5EF4-FFF2-40B4-BE49-F238E27FC236}">
                <a16:creationId xmlns:a16="http://schemas.microsoft.com/office/drawing/2014/main" id="{9DCDFE67-64AA-F821-2F30-EE527E06B607}"/>
              </a:ext>
            </a:extLst>
          </p:cNvPr>
          <p:cNvSpPr txBox="1"/>
          <p:nvPr/>
        </p:nvSpPr>
        <p:spPr>
          <a:xfrm>
            <a:off x="5866682" y="6298772"/>
            <a:ext cx="65430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hlinkClick r:id="rId5"/>
              </a:rPr>
              <a:t>https://www.phila.gov/media/20231002090544/CHARTv8e3.pdf</a:t>
            </a:r>
            <a:endParaRPr lang="en-US" dirty="0"/>
          </a:p>
        </p:txBody>
      </p:sp>
      <p:sp>
        <p:nvSpPr>
          <p:cNvPr id="12" name="TextBox 11">
            <a:extLst>
              <a:ext uri="{FF2B5EF4-FFF2-40B4-BE49-F238E27FC236}">
                <a16:creationId xmlns:a16="http://schemas.microsoft.com/office/drawing/2014/main" id="{1CCCE305-F592-E98B-9191-B869D06297B4}"/>
              </a:ext>
            </a:extLst>
          </p:cNvPr>
          <p:cNvSpPr txBox="1"/>
          <p:nvPr/>
        </p:nvSpPr>
        <p:spPr>
          <a:xfrm>
            <a:off x="6466491" y="4765484"/>
            <a:ext cx="534347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Number of Overdose Deaths in Philadelphia by Location, 2022</a:t>
            </a:r>
          </a:p>
          <a:p>
            <a:pPr algn="l"/>
            <a:endParaRPr lang="en-US" dirty="0"/>
          </a:p>
        </p:txBody>
      </p:sp>
    </p:spTree>
    <p:extLst>
      <p:ext uri="{BB962C8B-B14F-4D97-AF65-F5344CB8AC3E}">
        <p14:creationId xmlns:p14="http://schemas.microsoft.com/office/powerpoint/2010/main" val="367879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875C2-618E-78FB-EBAA-9A05F0B6783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Impact</a:t>
            </a:r>
          </a:p>
        </p:txBody>
      </p:sp>
      <p:sp>
        <p:nvSpPr>
          <p:cNvPr id="4" name="TextBox 3">
            <a:extLst>
              <a:ext uri="{FF2B5EF4-FFF2-40B4-BE49-F238E27FC236}">
                <a16:creationId xmlns:a16="http://schemas.microsoft.com/office/drawing/2014/main" id="{FC3F39E9-B8AA-7EF8-FCD8-39A709E17723}"/>
              </a:ext>
            </a:extLst>
          </p:cNvPr>
          <p:cNvSpPr txBox="1"/>
          <p:nvPr/>
        </p:nvSpPr>
        <p:spPr>
          <a:xfrm>
            <a:off x="638882" y="4631161"/>
            <a:ext cx="3571810" cy="1559327"/>
          </a:xfrm>
          <a:prstGeom prst="rect">
            <a:avLst/>
          </a:prstGeom>
        </p:spPr>
        <p:txBody>
          <a:bodyPr vert="horz" lIns="91440" tIns="45720" rIns="91440" bIns="45720" rtlCol="0">
            <a:normAutofit/>
          </a:bodyPr>
          <a:lstStyle/>
          <a:p>
            <a:pPr defTabSz="914400">
              <a:lnSpc>
                <a:spcPct val="90000"/>
              </a:lnSpc>
              <a:spcBef>
                <a:spcPts val="1000"/>
              </a:spcBef>
            </a:pPr>
            <a:r>
              <a:rPr lang="en-US" sz="2400" kern="1200">
                <a:solidFill>
                  <a:schemeClr val="tx1"/>
                </a:solidFill>
                <a:latin typeface="+mn-lt"/>
                <a:ea typeface="+mn-ea"/>
                <a:cs typeface="+mn-cs"/>
              </a:rPr>
              <a:t>Retention rate increased from 46.8% to 76.7%</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with red and blue bars&#10;&#10;Description automatically generated">
            <a:extLst>
              <a:ext uri="{FF2B5EF4-FFF2-40B4-BE49-F238E27FC236}">
                <a16:creationId xmlns:a16="http://schemas.microsoft.com/office/drawing/2014/main" id="{EDBE3291-DF35-C147-416B-AA19574496B9}"/>
              </a:ext>
            </a:extLst>
          </p:cNvPr>
          <p:cNvPicPr>
            <a:picLocks noChangeAspect="1"/>
          </p:cNvPicPr>
          <p:nvPr/>
        </p:nvPicPr>
        <p:blipFill>
          <a:blip r:embed="rId3"/>
          <a:stretch>
            <a:fillRect/>
          </a:stretch>
        </p:blipFill>
        <p:spPr>
          <a:xfrm>
            <a:off x="4654296" y="1205808"/>
            <a:ext cx="7214616" cy="4418951"/>
          </a:xfrm>
          <a:prstGeom prst="rect">
            <a:avLst/>
          </a:prstGeom>
        </p:spPr>
      </p:pic>
    </p:spTree>
    <p:extLst>
      <p:ext uri="{BB962C8B-B14F-4D97-AF65-F5344CB8AC3E}">
        <p14:creationId xmlns:p14="http://schemas.microsoft.com/office/powerpoint/2010/main" val="248035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lue rectangular objects&#10;&#10;Description automatically generated with medium confidence">
            <a:extLst>
              <a:ext uri="{FF2B5EF4-FFF2-40B4-BE49-F238E27FC236}">
                <a16:creationId xmlns:a16="http://schemas.microsoft.com/office/drawing/2014/main" id="{B6381359-96BF-6D87-2984-F71CA7B1437B}"/>
              </a:ext>
            </a:extLst>
          </p:cNvPr>
          <p:cNvPicPr>
            <a:picLocks noChangeAspect="1"/>
          </p:cNvPicPr>
          <p:nvPr/>
        </p:nvPicPr>
        <p:blipFill>
          <a:blip r:embed="rId3"/>
          <a:srcRect t="22990"/>
          <a:stretch/>
        </p:blipFill>
        <p:spPr>
          <a:xfrm>
            <a:off x="6285616" y="1538011"/>
            <a:ext cx="5775563" cy="4310945"/>
          </a:xfrm>
          <a:prstGeom prst="rect">
            <a:avLst/>
          </a:prstGeom>
        </p:spPr>
      </p:pic>
      <p:sp>
        <p:nvSpPr>
          <p:cNvPr id="2" name="Title 6">
            <a:extLst>
              <a:ext uri="{FF2B5EF4-FFF2-40B4-BE49-F238E27FC236}">
                <a16:creationId xmlns:a16="http://schemas.microsoft.com/office/drawing/2014/main" id="{372A3F4C-E775-71A3-7708-EDA91ADF9333}"/>
              </a:ext>
            </a:extLst>
          </p:cNvPr>
          <p:cNvSpPr>
            <a:spLocks noGrp="1"/>
          </p:cNvSpPr>
          <p:nvPr>
            <p:ph type="title"/>
          </p:nvPr>
        </p:nvSpPr>
        <p:spPr>
          <a:xfrm>
            <a:off x="6834825" y="5848956"/>
            <a:ext cx="4545890" cy="694359"/>
          </a:xfrm>
        </p:spPr>
        <p:txBody>
          <a:bodyPr>
            <a:normAutofit/>
          </a:bodyPr>
          <a:lstStyle/>
          <a:p>
            <a:pPr algn="ctr"/>
            <a:r>
              <a:rPr lang="en-US" sz="2000" dirty="0"/>
              <a:t>Injectable Buprenorphine</a:t>
            </a:r>
          </a:p>
        </p:txBody>
      </p:sp>
      <p:sp>
        <p:nvSpPr>
          <p:cNvPr id="4" name="Title 6">
            <a:extLst>
              <a:ext uri="{FF2B5EF4-FFF2-40B4-BE49-F238E27FC236}">
                <a16:creationId xmlns:a16="http://schemas.microsoft.com/office/drawing/2014/main" id="{A2714899-4F94-11A8-1DEA-3BCAA9F5D607}"/>
              </a:ext>
            </a:extLst>
          </p:cNvPr>
          <p:cNvSpPr txBox="1">
            <a:spLocks/>
          </p:cNvSpPr>
          <p:nvPr/>
        </p:nvSpPr>
        <p:spPr>
          <a:xfrm>
            <a:off x="811285" y="671837"/>
            <a:ext cx="4865089" cy="5471794"/>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71500" indent="-571500" algn="l">
              <a:buFont typeface="Arial" panose="020B0604020202020204" pitchFamily="34" charset="0"/>
              <a:buChar char="•"/>
            </a:pPr>
            <a:r>
              <a:rPr lang="en-US" sz="3600" dirty="0">
                <a:latin typeface="+mn-lt"/>
              </a:rPr>
              <a:t>Rates of MOUD uptake have increased by </a:t>
            </a:r>
            <a:r>
              <a:rPr lang="en-US" sz="3600" b="1" dirty="0">
                <a:solidFill>
                  <a:srgbClr val="C00000"/>
                </a:solidFill>
                <a:latin typeface="+mn-lt"/>
              </a:rPr>
              <a:t>86.7%</a:t>
            </a:r>
          </a:p>
          <a:p>
            <a:pPr marL="571500" indent="-571500" algn="l">
              <a:buFont typeface="Arial" panose="020B0604020202020204" pitchFamily="34" charset="0"/>
              <a:buChar char="•"/>
            </a:pPr>
            <a:endParaRPr lang="en-US" sz="3600" dirty="0">
              <a:latin typeface="+mn-lt"/>
            </a:endParaRPr>
          </a:p>
          <a:p>
            <a:pPr marL="571500" indent="-571500" algn="l">
              <a:buFont typeface="Arial" panose="020B0604020202020204" pitchFamily="34" charset="0"/>
              <a:buChar char="•"/>
            </a:pPr>
            <a:r>
              <a:rPr lang="en-US" sz="3600" dirty="0">
                <a:latin typeface="+mn-lt"/>
              </a:rPr>
              <a:t>No show rates have decreased by </a:t>
            </a:r>
            <a:r>
              <a:rPr lang="en-US" sz="3600" b="1" dirty="0">
                <a:solidFill>
                  <a:srgbClr val="C00000"/>
                </a:solidFill>
                <a:latin typeface="+mn-lt"/>
              </a:rPr>
              <a:t>42.6%</a:t>
            </a:r>
          </a:p>
        </p:txBody>
      </p:sp>
      <p:sp>
        <p:nvSpPr>
          <p:cNvPr id="5" name="Title 1">
            <a:extLst>
              <a:ext uri="{FF2B5EF4-FFF2-40B4-BE49-F238E27FC236}">
                <a16:creationId xmlns:a16="http://schemas.microsoft.com/office/drawing/2014/main" id="{C3507E32-6AD6-87A5-77D0-85513285C025}"/>
              </a:ext>
            </a:extLst>
          </p:cNvPr>
          <p:cNvSpPr txBox="1">
            <a:spLocks/>
          </p:cNvSpPr>
          <p:nvPr/>
        </p:nvSpPr>
        <p:spPr>
          <a:xfrm>
            <a:off x="611029" y="100337"/>
            <a:ext cx="10969943"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dirty="0">
                <a:latin typeface="+mj-lt"/>
              </a:rPr>
              <a:t>Impact</a:t>
            </a:r>
          </a:p>
        </p:txBody>
      </p:sp>
    </p:spTree>
    <p:extLst>
      <p:ext uri="{BB962C8B-B14F-4D97-AF65-F5344CB8AC3E}">
        <p14:creationId xmlns:p14="http://schemas.microsoft.com/office/powerpoint/2010/main" val="339022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patient&#10;&#10;Description automatically generated with medium confidence">
            <a:extLst>
              <a:ext uri="{FF2B5EF4-FFF2-40B4-BE49-F238E27FC236}">
                <a16:creationId xmlns:a16="http://schemas.microsoft.com/office/drawing/2014/main" id="{362AA24E-A501-6D16-18B6-CB4A5F1978C6}"/>
              </a:ext>
            </a:extLst>
          </p:cNvPr>
          <p:cNvPicPr>
            <a:picLocks noChangeAspect="1"/>
          </p:cNvPicPr>
          <p:nvPr/>
        </p:nvPicPr>
        <p:blipFill>
          <a:blip r:embed="rId3"/>
          <a:srcRect t="11698"/>
          <a:stretch/>
        </p:blipFill>
        <p:spPr>
          <a:xfrm>
            <a:off x="391658" y="1228725"/>
            <a:ext cx="5704342" cy="4785995"/>
          </a:xfrm>
          <a:prstGeom prst="rect">
            <a:avLst/>
          </a:prstGeom>
        </p:spPr>
      </p:pic>
      <p:pic>
        <p:nvPicPr>
          <p:cNvPr id="4" name="Picture 3" descr="A graph of a number of patients&#10;&#10;Description automatically generated">
            <a:extLst>
              <a:ext uri="{FF2B5EF4-FFF2-40B4-BE49-F238E27FC236}">
                <a16:creationId xmlns:a16="http://schemas.microsoft.com/office/drawing/2014/main" id="{C7E8CF81-CD01-2F87-1CB2-991C15F7B5D1}"/>
              </a:ext>
            </a:extLst>
          </p:cNvPr>
          <p:cNvPicPr>
            <a:picLocks noChangeAspect="1"/>
          </p:cNvPicPr>
          <p:nvPr/>
        </p:nvPicPr>
        <p:blipFill>
          <a:blip r:embed="rId4"/>
          <a:srcRect t="11698"/>
          <a:stretch/>
        </p:blipFill>
        <p:spPr>
          <a:xfrm>
            <a:off x="6343581" y="1228725"/>
            <a:ext cx="5704343" cy="4785995"/>
          </a:xfrm>
          <a:prstGeom prst="rect">
            <a:avLst/>
          </a:prstGeom>
        </p:spPr>
      </p:pic>
      <p:sp>
        <p:nvSpPr>
          <p:cNvPr id="5" name="Title 6">
            <a:extLst>
              <a:ext uri="{FF2B5EF4-FFF2-40B4-BE49-F238E27FC236}">
                <a16:creationId xmlns:a16="http://schemas.microsoft.com/office/drawing/2014/main" id="{6B3FC6DC-41EA-D5B8-2DBC-67472A7816FC}"/>
              </a:ext>
            </a:extLst>
          </p:cNvPr>
          <p:cNvSpPr>
            <a:spLocks noGrp="1"/>
          </p:cNvSpPr>
          <p:nvPr>
            <p:ph type="title"/>
          </p:nvPr>
        </p:nvSpPr>
        <p:spPr>
          <a:xfrm>
            <a:off x="811285" y="271781"/>
            <a:ext cx="4865089" cy="1143000"/>
          </a:xfrm>
        </p:spPr>
        <p:txBody>
          <a:bodyPr>
            <a:normAutofit/>
          </a:bodyPr>
          <a:lstStyle/>
          <a:p>
            <a:r>
              <a:rPr lang="en-US" sz="3600" dirty="0"/>
              <a:t>Neonatal Abstinence Syndrome</a:t>
            </a:r>
          </a:p>
        </p:txBody>
      </p:sp>
      <p:sp>
        <p:nvSpPr>
          <p:cNvPr id="6" name="Title 6">
            <a:extLst>
              <a:ext uri="{FF2B5EF4-FFF2-40B4-BE49-F238E27FC236}">
                <a16:creationId xmlns:a16="http://schemas.microsoft.com/office/drawing/2014/main" id="{62413EE9-65F0-6858-0B5C-99F3F772D677}"/>
              </a:ext>
            </a:extLst>
          </p:cNvPr>
          <p:cNvSpPr txBox="1">
            <a:spLocks/>
          </p:cNvSpPr>
          <p:nvPr/>
        </p:nvSpPr>
        <p:spPr>
          <a:xfrm>
            <a:off x="6763207" y="246063"/>
            <a:ext cx="4865089"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latin typeface="+mj-lt"/>
              </a:rPr>
              <a:t>Emergency Room Admissions</a:t>
            </a:r>
          </a:p>
        </p:txBody>
      </p:sp>
    </p:spTree>
    <p:extLst>
      <p:ext uri="{BB962C8B-B14F-4D97-AF65-F5344CB8AC3E}">
        <p14:creationId xmlns:p14="http://schemas.microsoft.com/office/powerpoint/2010/main" val="291674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E91AA1-5F3E-E6D0-9C31-EA269A0E27A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Learners in PROUD</a:t>
            </a: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9A4A7C27-B3A6-536C-7585-7E44EE044035}"/>
              </a:ext>
            </a:extLst>
          </p:cNvPr>
          <p:cNvGraphicFramePr>
            <a:graphicFrameLocks noGrp="1"/>
          </p:cNvGraphicFramePr>
          <p:nvPr>
            <p:extLst>
              <p:ext uri="{D42A27DB-BD31-4B8C-83A1-F6EECF244321}">
                <p14:modId xmlns:p14="http://schemas.microsoft.com/office/powerpoint/2010/main" val="969415693"/>
              </p:ext>
            </p:extLst>
          </p:nvPr>
        </p:nvGraphicFramePr>
        <p:xfrm>
          <a:off x="1551316" y="2805907"/>
          <a:ext cx="9084769" cy="3634517"/>
        </p:xfrm>
        <a:graphic>
          <a:graphicData uri="http://schemas.openxmlformats.org/drawingml/2006/table">
            <a:tbl>
              <a:tblPr firstRow="1" bandRow="1">
                <a:tableStyleId>{9D7B26C5-4107-4FEC-AEDC-1716B250A1EF}</a:tableStyleId>
              </a:tblPr>
              <a:tblGrid>
                <a:gridCol w="3222791">
                  <a:extLst>
                    <a:ext uri="{9D8B030D-6E8A-4147-A177-3AD203B41FA5}">
                      <a16:colId xmlns:a16="http://schemas.microsoft.com/office/drawing/2014/main" val="2190302003"/>
                    </a:ext>
                  </a:extLst>
                </a:gridCol>
                <a:gridCol w="2930989">
                  <a:extLst>
                    <a:ext uri="{9D8B030D-6E8A-4147-A177-3AD203B41FA5}">
                      <a16:colId xmlns:a16="http://schemas.microsoft.com/office/drawing/2014/main" val="916333309"/>
                    </a:ext>
                  </a:extLst>
                </a:gridCol>
                <a:gridCol w="2930989">
                  <a:extLst>
                    <a:ext uri="{9D8B030D-6E8A-4147-A177-3AD203B41FA5}">
                      <a16:colId xmlns:a16="http://schemas.microsoft.com/office/drawing/2014/main" val="1029781313"/>
                    </a:ext>
                  </a:extLst>
                </a:gridCol>
              </a:tblGrid>
              <a:tr h="608974">
                <a:tc>
                  <a:txBody>
                    <a:bodyPr/>
                    <a:lstStyle/>
                    <a:p>
                      <a:r>
                        <a:rPr lang="en-US" sz="2800"/>
                        <a:t>Medical Students</a:t>
                      </a:r>
                    </a:p>
                  </a:txBody>
                  <a:tcPr marL="141651" marR="141651" marT="70825" marB="70825"/>
                </a:tc>
                <a:tc>
                  <a:txBody>
                    <a:bodyPr/>
                    <a:lstStyle/>
                    <a:p>
                      <a:r>
                        <a:rPr lang="en-US" sz="2800" dirty="0"/>
                        <a:t>Residents</a:t>
                      </a:r>
                    </a:p>
                  </a:txBody>
                  <a:tcPr marL="141651" marR="141651" marT="70825" marB="70825"/>
                </a:tc>
                <a:tc>
                  <a:txBody>
                    <a:bodyPr/>
                    <a:lstStyle/>
                    <a:p>
                      <a:r>
                        <a:rPr lang="en-US" sz="2800" dirty="0"/>
                        <a:t>Fellows</a:t>
                      </a:r>
                    </a:p>
                  </a:txBody>
                  <a:tcPr marL="141651" marR="141651" marT="70825" marB="70825"/>
                </a:tc>
                <a:extLst>
                  <a:ext uri="{0D108BD9-81ED-4DB2-BD59-A6C34878D82A}">
                    <a16:rowId xmlns:a16="http://schemas.microsoft.com/office/drawing/2014/main" val="771677964"/>
                  </a:ext>
                </a:extLst>
              </a:tr>
              <a:tr h="608974">
                <a:tc>
                  <a:txBody>
                    <a:bodyPr/>
                    <a:lstStyle/>
                    <a:p>
                      <a:r>
                        <a:rPr lang="en-US" sz="2800"/>
                        <a:t>Family medicine rotation</a:t>
                      </a:r>
                    </a:p>
                  </a:txBody>
                  <a:tcPr marL="141651" marR="141651" marT="70825" marB="70825"/>
                </a:tc>
                <a:tc>
                  <a:txBody>
                    <a:bodyPr/>
                    <a:lstStyle/>
                    <a:p>
                      <a:r>
                        <a:rPr lang="en-US" sz="2800" dirty="0"/>
                        <a:t>Family Medicine</a:t>
                      </a:r>
                    </a:p>
                  </a:txBody>
                  <a:tcPr marL="141651" marR="141651" marT="70825" marB="70825"/>
                </a:tc>
                <a:tc>
                  <a:txBody>
                    <a:bodyPr/>
                    <a:lstStyle/>
                    <a:p>
                      <a:r>
                        <a:rPr lang="en-US" sz="2800" dirty="0"/>
                        <a:t>Addiction Medicine</a:t>
                      </a:r>
                    </a:p>
                  </a:txBody>
                  <a:tcPr marL="141651" marR="141651" marT="70825" marB="70825"/>
                </a:tc>
                <a:extLst>
                  <a:ext uri="{0D108BD9-81ED-4DB2-BD59-A6C34878D82A}">
                    <a16:rowId xmlns:a16="http://schemas.microsoft.com/office/drawing/2014/main" val="3914097209"/>
                  </a:ext>
                </a:extLst>
              </a:tr>
              <a:tr h="608974">
                <a:tc>
                  <a:txBody>
                    <a:bodyPr/>
                    <a:lstStyle/>
                    <a:p>
                      <a:r>
                        <a:rPr lang="en-US" sz="2800"/>
                        <a:t>Specialized electives</a:t>
                      </a:r>
                    </a:p>
                  </a:txBody>
                  <a:tcPr marL="141651" marR="141651" marT="70825" marB="70825"/>
                </a:tc>
                <a:tc>
                  <a:txBody>
                    <a:bodyPr/>
                    <a:lstStyle/>
                    <a:p>
                      <a:r>
                        <a:rPr lang="en-US" sz="2800" dirty="0"/>
                        <a:t>PROMOTE track</a:t>
                      </a:r>
                    </a:p>
                  </a:txBody>
                  <a:tcPr marL="141651" marR="141651" marT="70825" marB="70825"/>
                </a:tc>
                <a:tc>
                  <a:txBody>
                    <a:bodyPr/>
                    <a:lstStyle/>
                    <a:p>
                      <a:r>
                        <a:rPr lang="en-US" sz="2800"/>
                        <a:t>Addiction psychiatry</a:t>
                      </a:r>
                    </a:p>
                  </a:txBody>
                  <a:tcPr marL="141651" marR="141651" marT="70825" marB="70825"/>
                </a:tc>
                <a:extLst>
                  <a:ext uri="{0D108BD9-81ED-4DB2-BD59-A6C34878D82A}">
                    <a16:rowId xmlns:a16="http://schemas.microsoft.com/office/drawing/2014/main" val="1254115288"/>
                  </a:ext>
                </a:extLst>
              </a:tr>
              <a:tr h="1035363">
                <a:tc>
                  <a:txBody>
                    <a:bodyPr/>
                    <a:lstStyle/>
                    <a:p>
                      <a:endParaRPr lang="en-US" sz="2800" dirty="0"/>
                    </a:p>
                  </a:txBody>
                  <a:tcPr marL="141651" marR="141651" marT="70825" marB="70825"/>
                </a:tc>
                <a:tc>
                  <a:txBody>
                    <a:bodyPr/>
                    <a:lstStyle/>
                    <a:p>
                      <a:r>
                        <a:rPr lang="en-US" sz="2800" dirty="0"/>
                        <a:t>OB/Gyn</a:t>
                      </a:r>
                    </a:p>
                  </a:txBody>
                  <a:tcPr marL="141651" marR="141651" marT="70825" marB="70825"/>
                </a:tc>
                <a:tc>
                  <a:txBody>
                    <a:bodyPr/>
                    <a:lstStyle/>
                    <a:p>
                      <a:r>
                        <a:rPr lang="en-US" sz="2800" dirty="0"/>
                        <a:t>Maternal Fetal Medicine</a:t>
                      </a:r>
                    </a:p>
                  </a:txBody>
                  <a:tcPr marL="141651" marR="141651" marT="70825" marB="70825"/>
                </a:tc>
                <a:extLst>
                  <a:ext uri="{0D108BD9-81ED-4DB2-BD59-A6C34878D82A}">
                    <a16:rowId xmlns:a16="http://schemas.microsoft.com/office/drawing/2014/main" val="891769484"/>
                  </a:ext>
                </a:extLst>
              </a:tr>
            </a:tbl>
          </a:graphicData>
        </a:graphic>
      </p:graphicFrame>
    </p:spTree>
    <p:extLst>
      <p:ext uri="{BB962C8B-B14F-4D97-AF65-F5344CB8AC3E}">
        <p14:creationId xmlns:p14="http://schemas.microsoft.com/office/powerpoint/2010/main" val="188729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6CAB30-F7EA-7830-83DC-A3750F4A6D7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Future Work</a:t>
            </a:r>
          </a:p>
        </p:txBody>
      </p:sp>
      <p:sp>
        <p:nvSpPr>
          <p:cNvPr id="2" name="Text Placeholder 1">
            <a:extLst>
              <a:ext uri="{FF2B5EF4-FFF2-40B4-BE49-F238E27FC236}">
                <a16:creationId xmlns:a16="http://schemas.microsoft.com/office/drawing/2014/main" id="{0AAF1789-9998-015E-BADE-4EAD1744C63E}"/>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kern="1200" dirty="0">
              <a:solidFill>
                <a:schemeClr val="tx1"/>
              </a:solidFill>
              <a:latin typeface="+mn-lt"/>
              <a:ea typeface="+mn-ea"/>
              <a:cs typeface="+mn-cs"/>
            </a:endParaRPr>
          </a:p>
          <a:p>
            <a:endParaRPr lang="en-US" kern="1200" dirty="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06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6F2CD03-5446-7B40-8049-E75EC76FA250}"/>
              </a:ext>
            </a:extLst>
          </p:cNvPr>
          <p:cNvSpPr/>
          <p:nvPr/>
        </p:nvSpPr>
        <p:spPr>
          <a:xfrm>
            <a:off x="-1" y="365125"/>
            <a:ext cx="12192001" cy="118588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5865E4-7A00-4C4C-9358-E132FA4AD6EF}"/>
              </a:ext>
            </a:extLst>
          </p:cNvPr>
          <p:cNvSpPr>
            <a:spLocks noGrp="1"/>
          </p:cNvSpPr>
          <p:nvPr>
            <p:ph type="title"/>
          </p:nvPr>
        </p:nvSpPr>
        <p:spPr>
          <a:xfrm>
            <a:off x="838200" y="295675"/>
            <a:ext cx="10515600" cy="1325563"/>
          </a:xfrm>
        </p:spPr>
        <p:txBody>
          <a:bodyPr>
            <a:normAutofit/>
          </a:bodyPr>
          <a:lstStyle/>
          <a:p>
            <a:r>
              <a:rPr lang="en-US" sz="3200" dirty="0">
                <a:solidFill>
                  <a:schemeClr val="bg1"/>
                </a:solidFill>
                <a:latin typeface="Franklin Gothic Medium" panose="020B0603020102020204" pitchFamily="34" charset="0"/>
              </a:rPr>
              <a:t>Navigating Discrimination: Experiences of </a:t>
            </a:r>
            <a:br>
              <a:rPr lang="en-US" sz="3200" dirty="0">
                <a:solidFill>
                  <a:schemeClr val="bg1"/>
                </a:solidFill>
                <a:latin typeface="Franklin Gothic Medium" panose="020B0603020102020204" pitchFamily="34" charset="0"/>
              </a:rPr>
            </a:br>
            <a:r>
              <a:rPr lang="en-US" sz="3200" dirty="0">
                <a:solidFill>
                  <a:schemeClr val="bg1"/>
                </a:solidFill>
                <a:latin typeface="Franklin Gothic Medium" panose="020B0603020102020204" pitchFamily="34" charset="0"/>
              </a:rPr>
              <a:t>Pregnant Patients with Opioid Use Disorder</a:t>
            </a:r>
          </a:p>
        </p:txBody>
      </p:sp>
      <p:cxnSp>
        <p:nvCxnSpPr>
          <p:cNvPr id="41" name="Straight Connector 40">
            <a:extLst>
              <a:ext uri="{FF2B5EF4-FFF2-40B4-BE49-F238E27FC236}">
                <a16:creationId xmlns:a16="http://schemas.microsoft.com/office/drawing/2014/main" id="{33B6DD1A-B4AE-B447-86EF-447F9D1DCA7E}"/>
              </a:ext>
            </a:extLst>
          </p:cNvPr>
          <p:cNvCxnSpPr>
            <a:cxnSpLocks/>
          </p:cNvCxnSpPr>
          <p:nvPr/>
        </p:nvCxnSpPr>
        <p:spPr>
          <a:xfrm>
            <a:off x="6274130" y="1827326"/>
            <a:ext cx="0" cy="464472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385A423-1C99-4845-83FC-E7E617EF999F}"/>
              </a:ext>
            </a:extLst>
          </p:cNvPr>
          <p:cNvGrpSpPr/>
          <p:nvPr/>
        </p:nvGrpSpPr>
        <p:grpSpPr>
          <a:xfrm>
            <a:off x="10419869" y="12847516"/>
            <a:ext cx="9564274" cy="6576866"/>
            <a:chOff x="14126999" y="13482262"/>
            <a:chExt cx="9564274" cy="6576866"/>
          </a:xfrm>
        </p:grpSpPr>
        <p:graphicFrame>
          <p:nvGraphicFramePr>
            <p:cNvPr id="44" name="Chart 43">
              <a:extLst>
                <a:ext uri="{FF2B5EF4-FFF2-40B4-BE49-F238E27FC236}">
                  <a16:creationId xmlns:a16="http://schemas.microsoft.com/office/drawing/2014/main" id="{1C0A7C49-528C-6B47-9102-38BFAD4606DB}"/>
                </a:ext>
              </a:extLst>
            </p:cNvPr>
            <p:cNvGraphicFramePr/>
            <p:nvPr/>
          </p:nvGraphicFramePr>
          <p:xfrm>
            <a:off x="17122588" y="13482262"/>
            <a:ext cx="6568685" cy="6576866"/>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A6C7BB65-DABE-B941-8907-9FE4EA9A3562}"/>
                </a:ext>
              </a:extLst>
            </p:cNvPr>
            <p:cNvSpPr txBox="1"/>
            <p:nvPr/>
          </p:nvSpPr>
          <p:spPr>
            <a:xfrm>
              <a:off x="14126999" y="14077259"/>
              <a:ext cx="2994864"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Missed MOUD dose(s)</a:t>
              </a:r>
            </a:p>
          </p:txBody>
        </p:sp>
        <p:sp>
          <p:nvSpPr>
            <p:cNvPr id="46" name="TextBox 45">
              <a:extLst>
                <a:ext uri="{FF2B5EF4-FFF2-40B4-BE49-F238E27FC236}">
                  <a16:creationId xmlns:a16="http://schemas.microsoft.com/office/drawing/2014/main" id="{A26B5526-7654-E341-8309-B020D81D985A}"/>
                </a:ext>
              </a:extLst>
            </p:cNvPr>
            <p:cNvSpPr txBox="1"/>
            <p:nvPr/>
          </p:nvSpPr>
          <p:spPr>
            <a:xfrm>
              <a:off x="14350954" y="14509967"/>
              <a:ext cx="2770909"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Did not miss a dose</a:t>
              </a:r>
            </a:p>
          </p:txBody>
        </p:sp>
        <p:sp>
          <p:nvSpPr>
            <p:cNvPr id="47" name="TextBox 46">
              <a:extLst>
                <a:ext uri="{FF2B5EF4-FFF2-40B4-BE49-F238E27FC236}">
                  <a16:creationId xmlns:a16="http://schemas.microsoft.com/office/drawing/2014/main" id="{BA916464-8F8A-CF4E-BCEB-495602FA8788}"/>
                </a:ext>
              </a:extLst>
            </p:cNvPr>
            <p:cNvSpPr txBox="1"/>
            <p:nvPr/>
          </p:nvSpPr>
          <p:spPr>
            <a:xfrm>
              <a:off x="14336556" y="15970843"/>
              <a:ext cx="2770909"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White</a:t>
              </a:r>
            </a:p>
          </p:txBody>
        </p:sp>
        <p:sp>
          <p:nvSpPr>
            <p:cNvPr id="48" name="TextBox 47">
              <a:extLst>
                <a:ext uri="{FF2B5EF4-FFF2-40B4-BE49-F238E27FC236}">
                  <a16:creationId xmlns:a16="http://schemas.microsoft.com/office/drawing/2014/main" id="{9924F29B-4B15-4147-BE5C-2F829CA989CB}"/>
                </a:ext>
              </a:extLst>
            </p:cNvPr>
            <p:cNvSpPr txBox="1"/>
            <p:nvPr/>
          </p:nvSpPr>
          <p:spPr>
            <a:xfrm>
              <a:off x="14342081" y="16387252"/>
              <a:ext cx="2770909"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Non-white</a:t>
              </a:r>
            </a:p>
          </p:txBody>
        </p:sp>
        <p:sp>
          <p:nvSpPr>
            <p:cNvPr id="49" name="TextBox 48">
              <a:extLst>
                <a:ext uri="{FF2B5EF4-FFF2-40B4-BE49-F238E27FC236}">
                  <a16:creationId xmlns:a16="http://schemas.microsoft.com/office/drawing/2014/main" id="{9A30BA51-EDD6-CF48-8FAB-931B57091920}"/>
                </a:ext>
              </a:extLst>
            </p:cNvPr>
            <p:cNvSpPr txBox="1"/>
            <p:nvPr/>
          </p:nvSpPr>
          <p:spPr>
            <a:xfrm>
              <a:off x="14350954" y="17778616"/>
              <a:ext cx="2770909"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Non-Hispanic/Latinx</a:t>
              </a:r>
            </a:p>
          </p:txBody>
        </p:sp>
        <p:sp>
          <p:nvSpPr>
            <p:cNvPr id="50" name="TextBox 49">
              <a:extLst>
                <a:ext uri="{FF2B5EF4-FFF2-40B4-BE49-F238E27FC236}">
                  <a16:creationId xmlns:a16="http://schemas.microsoft.com/office/drawing/2014/main" id="{06782B16-C537-094E-91EE-5D33682EB28B}"/>
                </a:ext>
              </a:extLst>
            </p:cNvPr>
            <p:cNvSpPr txBox="1"/>
            <p:nvPr/>
          </p:nvSpPr>
          <p:spPr>
            <a:xfrm>
              <a:off x="14342081" y="18264537"/>
              <a:ext cx="2770909"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Hispanic/Latinx</a:t>
              </a:r>
            </a:p>
          </p:txBody>
        </p:sp>
        <p:sp>
          <p:nvSpPr>
            <p:cNvPr id="51" name="Right Bracket 50">
              <a:extLst>
                <a:ext uri="{FF2B5EF4-FFF2-40B4-BE49-F238E27FC236}">
                  <a16:creationId xmlns:a16="http://schemas.microsoft.com/office/drawing/2014/main" id="{78356D15-AC5C-694A-94F2-C3DD0C94AB01}"/>
                </a:ext>
              </a:extLst>
            </p:cNvPr>
            <p:cNvSpPr/>
            <p:nvPr/>
          </p:nvSpPr>
          <p:spPr>
            <a:xfrm>
              <a:off x="18609516" y="14267119"/>
              <a:ext cx="252225" cy="45969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476"/>
            </a:p>
          </p:txBody>
        </p:sp>
        <p:sp>
          <p:nvSpPr>
            <p:cNvPr id="52" name="TextBox 51">
              <a:extLst>
                <a:ext uri="{FF2B5EF4-FFF2-40B4-BE49-F238E27FC236}">
                  <a16:creationId xmlns:a16="http://schemas.microsoft.com/office/drawing/2014/main" id="{588A5C6C-4054-2848-9FA9-E22B97EA0E8A}"/>
                </a:ext>
              </a:extLst>
            </p:cNvPr>
            <p:cNvSpPr txBox="1"/>
            <p:nvPr/>
          </p:nvSpPr>
          <p:spPr>
            <a:xfrm>
              <a:off x="18952448" y="14197351"/>
              <a:ext cx="2770909"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p=0.452</a:t>
              </a:r>
            </a:p>
          </p:txBody>
        </p:sp>
        <p:sp>
          <p:nvSpPr>
            <p:cNvPr id="53" name="TextBox 52">
              <a:extLst>
                <a:ext uri="{FF2B5EF4-FFF2-40B4-BE49-F238E27FC236}">
                  <a16:creationId xmlns:a16="http://schemas.microsoft.com/office/drawing/2014/main" id="{41978041-5940-B341-AFEC-BADB43C4139F}"/>
                </a:ext>
              </a:extLst>
            </p:cNvPr>
            <p:cNvSpPr txBox="1"/>
            <p:nvPr/>
          </p:nvSpPr>
          <p:spPr>
            <a:xfrm>
              <a:off x="19519787" y="16045785"/>
              <a:ext cx="2770909"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p=0.026</a:t>
              </a:r>
            </a:p>
          </p:txBody>
        </p:sp>
        <p:sp>
          <p:nvSpPr>
            <p:cNvPr id="54" name="Right Bracket 53">
              <a:extLst>
                <a:ext uri="{FF2B5EF4-FFF2-40B4-BE49-F238E27FC236}">
                  <a16:creationId xmlns:a16="http://schemas.microsoft.com/office/drawing/2014/main" id="{46A7C5A4-5E6C-754B-9AFB-6AD19663B3C6}"/>
                </a:ext>
              </a:extLst>
            </p:cNvPr>
            <p:cNvSpPr/>
            <p:nvPr/>
          </p:nvSpPr>
          <p:spPr>
            <a:xfrm>
              <a:off x="19181870" y="16102489"/>
              <a:ext cx="252225" cy="45969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476"/>
            </a:p>
          </p:txBody>
        </p:sp>
        <p:sp>
          <p:nvSpPr>
            <p:cNvPr id="55" name="Right Bracket 54">
              <a:extLst>
                <a:ext uri="{FF2B5EF4-FFF2-40B4-BE49-F238E27FC236}">
                  <a16:creationId xmlns:a16="http://schemas.microsoft.com/office/drawing/2014/main" id="{E20038AB-8A40-CD44-8092-2310998A2C57}"/>
                </a:ext>
              </a:extLst>
            </p:cNvPr>
            <p:cNvSpPr/>
            <p:nvPr/>
          </p:nvSpPr>
          <p:spPr>
            <a:xfrm>
              <a:off x="18765419" y="17936872"/>
              <a:ext cx="252225" cy="459696"/>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476"/>
            </a:p>
          </p:txBody>
        </p:sp>
      </p:grpSp>
      <p:sp>
        <p:nvSpPr>
          <p:cNvPr id="65" name="TextBox 64">
            <a:extLst>
              <a:ext uri="{FF2B5EF4-FFF2-40B4-BE49-F238E27FC236}">
                <a16:creationId xmlns:a16="http://schemas.microsoft.com/office/drawing/2014/main" id="{929C5028-604E-724A-8F40-F1787F486ED5}"/>
              </a:ext>
            </a:extLst>
          </p:cNvPr>
          <p:cNvSpPr txBox="1"/>
          <p:nvPr/>
        </p:nvSpPr>
        <p:spPr>
          <a:xfrm>
            <a:off x="11267370" y="2170695"/>
            <a:ext cx="588964" cy="415498"/>
          </a:xfrm>
          <a:prstGeom prst="rect">
            <a:avLst/>
          </a:prstGeom>
          <a:noFill/>
        </p:spPr>
        <p:txBody>
          <a:bodyPr wrap="squar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Higher levels</a:t>
            </a:r>
          </a:p>
        </p:txBody>
      </p:sp>
      <p:sp>
        <p:nvSpPr>
          <p:cNvPr id="66" name="TextBox 65">
            <a:extLst>
              <a:ext uri="{FF2B5EF4-FFF2-40B4-BE49-F238E27FC236}">
                <a16:creationId xmlns:a16="http://schemas.microsoft.com/office/drawing/2014/main" id="{26B09ECD-9632-B349-8B12-0F8D49A689F6}"/>
              </a:ext>
            </a:extLst>
          </p:cNvPr>
          <p:cNvSpPr txBox="1"/>
          <p:nvPr/>
        </p:nvSpPr>
        <p:spPr>
          <a:xfrm>
            <a:off x="8216509" y="2165941"/>
            <a:ext cx="588964" cy="415498"/>
          </a:xfrm>
          <a:prstGeom prst="rect">
            <a:avLst/>
          </a:prstGeom>
          <a:noFill/>
        </p:spPr>
        <p:txBody>
          <a:bodyPr wrap="squar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Lower levels</a:t>
            </a:r>
          </a:p>
        </p:txBody>
      </p:sp>
      <p:pic>
        <p:nvPicPr>
          <p:cNvPr id="67" name="Picture 66">
            <a:extLst>
              <a:ext uri="{FF2B5EF4-FFF2-40B4-BE49-F238E27FC236}">
                <a16:creationId xmlns:a16="http://schemas.microsoft.com/office/drawing/2014/main" id="{85B9BEF8-FE7F-544F-AF46-602FB4E4B4B2}"/>
              </a:ext>
            </a:extLst>
          </p:cNvPr>
          <p:cNvPicPr>
            <a:picLocks noChangeAspect="1"/>
          </p:cNvPicPr>
          <p:nvPr/>
        </p:nvPicPr>
        <p:blipFill>
          <a:blip r:embed="rId4"/>
          <a:stretch>
            <a:fillRect/>
          </a:stretch>
        </p:blipFill>
        <p:spPr>
          <a:xfrm>
            <a:off x="6847713" y="2455289"/>
            <a:ext cx="4776797" cy="3275337"/>
          </a:xfrm>
          <a:prstGeom prst="rect">
            <a:avLst/>
          </a:prstGeom>
        </p:spPr>
      </p:pic>
      <p:sp>
        <p:nvSpPr>
          <p:cNvPr id="68" name="TextBox 67">
            <a:extLst>
              <a:ext uri="{FF2B5EF4-FFF2-40B4-BE49-F238E27FC236}">
                <a16:creationId xmlns:a16="http://schemas.microsoft.com/office/drawing/2014/main" id="{DA9B45D2-5A9F-A340-ABAA-B926FCEFE2CA}"/>
              </a:ext>
            </a:extLst>
          </p:cNvPr>
          <p:cNvSpPr txBox="1"/>
          <p:nvPr/>
        </p:nvSpPr>
        <p:spPr>
          <a:xfrm>
            <a:off x="6805464" y="5918400"/>
            <a:ext cx="5364158"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Integrated pregnancy and OUD care may result in lower levels of discrimination, especially for non-white patients. </a:t>
            </a:r>
          </a:p>
        </p:txBody>
      </p:sp>
      <p:sp>
        <p:nvSpPr>
          <p:cNvPr id="69" name="TextBox 68">
            <a:extLst>
              <a:ext uri="{FF2B5EF4-FFF2-40B4-BE49-F238E27FC236}">
                <a16:creationId xmlns:a16="http://schemas.microsoft.com/office/drawing/2014/main" id="{D10061AF-3498-154C-A858-02C19FB392BE}"/>
              </a:ext>
            </a:extLst>
          </p:cNvPr>
          <p:cNvSpPr txBox="1"/>
          <p:nvPr/>
        </p:nvSpPr>
        <p:spPr>
          <a:xfrm>
            <a:off x="7294506" y="1732878"/>
            <a:ext cx="3821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Interim Analysis</a:t>
            </a:r>
          </a:p>
        </p:txBody>
      </p:sp>
      <p:sp>
        <p:nvSpPr>
          <p:cNvPr id="3" name="Content Placeholder 2">
            <a:extLst>
              <a:ext uri="{FF2B5EF4-FFF2-40B4-BE49-F238E27FC236}">
                <a16:creationId xmlns:a16="http://schemas.microsoft.com/office/drawing/2014/main" id="{DEB25ADE-1347-E765-4CB9-F074A38A13EB}"/>
              </a:ext>
            </a:extLst>
          </p:cNvPr>
          <p:cNvSpPr>
            <a:spLocks noGrp="1"/>
          </p:cNvSpPr>
          <p:nvPr>
            <p:ph sz="half" idx="1"/>
          </p:nvPr>
        </p:nvSpPr>
        <p:spPr/>
        <p:txBody>
          <a:bodyPr/>
          <a:lstStyle/>
          <a:p>
            <a:endParaRPr lang="en-US" dirty="0"/>
          </a:p>
        </p:txBody>
      </p:sp>
      <p:pic>
        <p:nvPicPr>
          <p:cNvPr id="6" name="Picture 5" descr="A diagram of a health care system&#10;&#10;Description automatically generated">
            <a:extLst>
              <a:ext uri="{FF2B5EF4-FFF2-40B4-BE49-F238E27FC236}">
                <a16:creationId xmlns:a16="http://schemas.microsoft.com/office/drawing/2014/main" id="{3C48E27F-B641-854B-83B7-D7A5769E84CC}"/>
              </a:ext>
            </a:extLst>
          </p:cNvPr>
          <p:cNvPicPr>
            <a:picLocks noChangeAspect="1"/>
          </p:cNvPicPr>
          <p:nvPr/>
        </p:nvPicPr>
        <p:blipFill>
          <a:blip r:embed="rId5"/>
          <a:stretch>
            <a:fillRect/>
          </a:stretch>
        </p:blipFill>
        <p:spPr>
          <a:xfrm>
            <a:off x="1149455" y="1658115"/>
            <a:ext cx="4237083" cy="4983148"/>
          </a:xfrm>
          <a:prstGeom prst="rect">
            <a:avLst/>
          </a:prstGeom>
          <a:ln w="12700">
            <a:solidFill>
              <a:srgbClr val="0070C0"/>
            </a:solidFill>
          </a:ln>
        </p:spPr>
      </p:pic>
    </p:spTree>
    <p:extLst>
      <p:ext uri="{BB962C8B-B14F-4D97-AF65-F5344CB8AC3E}">
        <p14:creationId xmlns:p14="http://schemas.microsoft.com/office/powerpoint/2010/main" val="428688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5C85B-E31E-52D7-DD78-B88B5FE0E9A0}"/>
              </a:ext>
            </a:extLst>
          </p:cNvPr>
          <p:cNvSpPr>
            <a:spLocks noGrp="1"/>
          </p:cNvSpPr>
          <p:nvPr>
            <p:ph type="title"/>
          </p:nvPr>
        </p:nvSpPr>
        <p:spPr>
          <a:xfrm>
            <a:off x="630936" y="640823"/>
            <a:ext cx="3419856" cy="5583148"/>
          </a:xfrm>
        </p:spPr>
        <p:txBody>
          <a:bodyPr anchor="ctr">
            <a:normAutofit/>
          </a:bodyPr>
          <a:lstStyle/>
          <a:p>
            <a:r>
              <a:rPr lang="en-US" sz="5400"/>
              <a:t>Adapting the Penny Chatbot for Perinatal OUD Patients: COPILOT </a:t>
            </a:r>
          </a:p>
        </p:txBody>
      </p:sp>
      <p:sp>
        <p:nvSpPr>
          <p:cNvPr id="615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I chatbot will mix ChatGPT and Google ...">
            <a:extLst>
              <a:ext uri="{FF2B5EF4-FFF2-40B4-BE49-F238E27FC236}">
                <a16:creationId xmlns:a16="http://schemas.microsoft.com/office/drawing/2014/main" id="{B07D760E-22D7-72F8-283E-CFC26059D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245"/>
          <a:stretch/>
        </p:blipFill>
        <p:spPr bwMode="auto">
          <a:xfrm>
            <a:off x="6699516" y="1303020"/>
            <a:ext cx="2609064" cy="39136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664ADA-5267-31EF-C5B0-0EBE3DF281D4}"/>
              </a:ext>
            </a:extLst>
          </p:cNvPr>
          <p:cNvSpPr>
            <a:spLocks noGrp="1"/>
          </p:cNvSpPr>
          <p:nvPr>
            <p:ph idx="1"/>
          </p:nvPr>
        </p:nvSpPr>
        <p:spPr>
          <a:xfrm>
            <a:off x="4654296" y="4798577"/>
            <a:ext cx="6894576" cy="1428487"/>
          </a:xfrm>
        </p:spPr>
        <p:txBody>
          <a:bodyPr anchor="t">
            <a:normAutofit/>
          </a:bodyPr>
          <a:lstStyle/>
          <a:p>
            <a:endParaRPr lang="en-US" sz="2200"/>
          </a:p>
        </p:txBody>
      </p:sp>
    </p:spTree>
    <p:extLst>
      <p:ext uri="{BB962C8B-B14F-4D97-AF65-F5344CB8AC3E}">
        <p14:creationId xmlns:p14="http://schemas.microsoft.com/office/powerpoint/2010/main" val="189150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030EB-9D18-8135-1DBE-0C5CAE96761F}"/>
              </a:ext>
            </a:extLst>
          </p:cNvPr>
          <p:cNvSpPr>
            <a:spLocks noGrp="1"/>
          </p:cNvSpPr>
          <p:nvPr>
            <p:ph type="title"/>
          </p:nvPr>
        </p:nvSpPr>
        <p:spPr>
          <a:xfrm>
            <a:off x="838200" y="365125"/>
            <a:ext cx="10515600" cy="1325563"/>
          </a:xfrm>
        </p:spPr>
        <p:txBody>
          <a:bodyPr>
            <a:normAutofit/>
          </a:bodyPr>
          <a:lstStyle/>
          <a:p>
            <a:r>
              <a:rPr lang="en-US" sz="4200"/>
              <a:t>Qualitative Study: Pregnancy Options Counseling Experiences while in OUD Treatment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49A54C-6B6B-4FB6-A9AD-730D08C9B7BA}"/>
              </a:ext>
            </a:extLst>
          </p:cNvPr>
          <p:cNvSpPr>
            <a:spLocks noGrp="1"/>
          </p:cNvSpPr>
          <p:nvPr>
            <p:ph idx="1"/>
          </p:nvPr>
        </p:nvSpPr>
        <p:spPr>
          <a:xfrm>
            <a:off x="851848" y="1929384"/>
            <a:ext cx="10515600" cy="4251960"/>
          </a:xfrm>
        </p:spPr>
        <p:txBody>
          <a:bodyPr>
            <a:normAutofit/>
          </a:bodyPr>
          <a:lstStyle/>
          <a:p>
            <a:pPr marL="0" indent="0">
              <a:buNone/>
            </a:pPr>
            <a:endParaRPr lang="en-US" sz="3600" i="1" dirty="0">
              <a:effectLst/>
              <a:ea typeface="Calibri" panose="020F0502020204030204" pitchFamily="34" charset="0"/>
            </a:endParaRPr>
          </a:p>
          <a:p>
            <a:pPr marL="0" indent="0">
              <a:buNone/>
            </a:pPr>
            <a:r>
              <a:rPr lang="en-US" sz="3600" i="1" dirty="0">
                <a:effectLst/>
                <a:ea typeface="Calibri" panose="020F0502020204030204" pitchFamily="34" charset="0"/>
              </a:rPr>
              <a:t>“It was kind of like they would push for the better option of what they thought… they would be like, oh, you should just probably do adoption or just get it over with now...” </a:t>
            </a:r>
          </a:p>
          <a:p>
            <a:pPr marL="0" indent="0">
              <a:buNone/>
            </a:pPr>
            <a:endParaRPr lang="en-US" sz="3600" dirty="0"/>
          </a:p>
        </p:txBody>
      </p:sp>
    </p:spTree>
    <p:extLst>
      <p:ext uri="{BB962C8B-B14F-4D97-AF65-F5344CB8AC3E}">
        <p14:creationId xmlns:p14="http://schemas.microsoft.com/office/powerpoint/2010/main" val="140535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611030" y="274638"/>
            <a:ext cx="10969943"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en-US" dirty="0">
                <a:ea typeface="Arial"/>
                <a:cs typeface="Arial"/>
                <a:sym typeface="Arial"/>
              </a:rPr>
              <a:t>Disclosures</a:t>
            </a:r>
            <a:endParaRPr dirty="0"/>
          </a:p>
        </p:txBody>
      </p:sp>
      <p:sp>
        <p:nvSpPr>
          <p:cNvPr id="112" name="Google Shape;112;p5"/>
          <p:cNvSpPr txBox="1">
            <a:spLocks noGrp="1"/>
          </p:cNvSpPr>
          <p:nvPr>
            <p:ph type="body" idx="1"/>
          </p:nvPr>
        </p:nvSpPr>
        <p:spPr>
          <a:xfrm>
            <a:off x="611030" y="1600202"/>
            <a:ext cx="10971371" cy="3809999"/>
          </a:xfrm>
          <a:prstGeom prst="rect">
            <a:avLst/>
          </a:prstGeom>
          <a:noFill/>
          <a:ln>
            <a:noFill/>
          </a:ln>
        </p:spPr>
        <p:txBody>
          <a:bodyPr spcFirstLastPara="1" vert="horz" wrap="square" lIns="91425" tIns="45700" rIns="91425" bIns="45700" rtlCol="0" anchor="t" anchorCtr="0">
            <a:normAutofit/>
          </a:bodyPr>
          <a:lstStyle/>
          <a:p>
            <a:pPr marL="457200" lvl="1" indent="0">
              <a:spcBef>
                <a:spcPts val="340"/>
              </a:spcBef>
              <a:buClr>
                <a:srgbClr val="000000"/>
              </a:buClr>
              <a:buSzPts val="1700"/>
              <a:buNone/>
            </a:pPr>
            <a:r>
              <a:rPr lang="en-US" sz="2800" b="1" dirty="0">
                <a:solidFill>
                  <a:srgbClr val="000000"/>
                </a:solidFill>
                <a:ea typeface="Arial"/>
                <a:cs typeface="Arial"/>
                <a:sym typeface="Arial"/>
              </a:rPr>
              <a:t>No Disclosures</a:t>
            </a:r>
            <a:endParaRPr sz="2800" dirty="0"/>
          </a:p>
          <a:p>
            <a:pPr marL="457200" lvl="1" indent="0">
              <a:spcBef>
                <a:spcPts val="340"/>
              </a:spcBef>
              <a:buSzPts val="1700"/>
              <a:buNone/>
            </a:pPr>
            <a:endParaRPr sz="1700"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 Diagonal Corner Rectangle 52">
            <a:extLst>
              <a:ext uri="{FF2B5EF4-FFF2-40B4-BE49-F238E27FC236}">
                <a16:creationId xmlns:a16="http://schemas.microsoft.com/office/drawing/2014/main" id="{BD816A41-99A5-3455-5EF4-362375FC206A}"/>
              </a:ext>
            </a:extLst>
          </p:cNvPr>
          <p:cNvSpPr/>
          <p:nvPr/>
        </p:nvSpPr>
        <p:spPr>
          <a:xfrm>
            <a:off x="317506" y="396812"/>
            <a:ext cx="11276273" cy="875647"/>
          </a:xfrm>
          <a:prstGeom prst="round2DiagRect">
            <a:avLst/>
          </a:prstGeom>
          <a:gradFill flip="none" rotWithShape="1">
            <a:gsLst>
              <a:gs pos="0">
                <a:srgbClr val="8AA0B3"/>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7FF8265-763C-A749-4BE3-87ECAC86C58A}"/>
              </a:ext>
            </a:extLst>
          </p:cNvPr>
          <p:cNvSpPr>
            <a:spLocks noGrp="1"/>
          </p:cNvSpPr>
          <p:nvPr>
            <p:ph type="title"/>
          </p:nvPr>
        </p:nvSpPr>
        <p:spPr>
          <a:xfrm>
            <a:off x="438348" y="388247"/>
            <a:ext cx="11315303" cy="1325563"/>
          </a:xfrm>
        </p:spPr>
        <p:txBody>
          <a:bodyPr>
            <a:noAutofit/>
          </a:bodyPr>
          <a:lstStyle/>
          <a:p>
            <a:pPr algn="ctr"/>
            <a:r>
              <a:rPr lang="en-US" sz="2800" dirty="0">
                <a:effectLst/>
                <a:latin typeface="Helvetica" pitchFamily="2" charset="0"/>
              </a:rPr>
              <a:t>Determining the Contribution of Pharmacokinetic Alterations to</a:t>
            </a:r>
            <a:br>
              <a:rPr lang="en-US" sz="2800" dirty="0">
                <a:effectLst/>
                <a:latin typeface="Helvetica" pitchFamily="2" charset="0"/>
              </a:rPr>
            </a:br>
            <a:r>
              <a:rPr lang="en-US" sz="2800" dirty="0">
                <a:effectLst/>
                <a:latin typeface="Helvetica" pitchFamily="2" charset="0"/>
              </a:rPr>
              <a:t>Subtherapeutic Buprenorphine Levels in Pregnant Patients</a:t>
            </a:r>
            <a:br>
              <a:rPr lang="en-US" sz="2800" dirty="0">
                <a:effectLst/>
                <a:latin typeface="Helvetica" pitchFamily="2" charset="0"/>
              </a:rPr>
            </a:br>
            <a:endParaRPr lang="en-US" sz="2800" dirty="0"/>
          </a:p>
        </p:txBody>
      </p:sp>
      <p:grpSp>
        <p:nvGrpSpPr>
          <p:cNvPr id="66" name="Group 65">
            <a:extLst>
              <a:ext uri="{FF2B5EF4-FFF2-40B4-BE49-F238E27FC236}">
                <a16:creationId xmlns:a16="http://schemas.microsoft.com/office/drawing/2014/main" id="{D10E5B22-CAC0-158E-2ED6-EDADA0C96184}"/>
              </a:ext>
            </a:extLst>
          </p:cNvPr>
          <p:cNvGrpSpPr/>
          <p:nvPr/>
        </p:nvGrpSpPr>
        <p:grpSpPr>
          <a:xfrm>
            <a:off x="1008831" y="1480561"/>
            <a:ext cx="10611126" cy="685800"/>
            <a:chOff x="1008260" y="1456760"/>
            <a:chExt cx="10611126" cy="685800"/>
          </a:xfrm>
          <a:solidFill>
            <a:srgbClr val="B4C4D1"/>
          </a:solidFill>
        </p:grpSpPr>
        <p:sp>
          <p:nvSpPr>
            <p:cNvPr id="54" name="Rectangle 53">
              <a:extLst>
                <a:ext uri="{FF2B5EF4-FFF2-40B4-BE49-F238E27FC236}">
                  <a16:creationId xmlns:a16="http://schemas.microsoft.com/office/drawing/2014/main" id="{186FC54F-8586-35B8-7E78-A51CAA50F862}"/>
                </a:ext>
              </a:extLst>
            </p:cNvPr>
            <p:cNvSpPr/>
            <p:nvPr/>
          </p:nvSpPr>
          <p:spPr>
            <a:xfrm>
              <a:off x="3572678" y="1456760"/>
              <a:ext cx="8046708" cy="685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sz="1700" dirty="0">
                  <a:solidFill>
                    <a:schemeClr val="tx1"/>
                  </a:solidFill>
                </a:rPr>
                <a:t>Buprenorphine is prescribed to pregnant patients for the treatment of OUD</a:t>
              </a:r>
            </a:p>
            <a:p>
              <a:pPr marL="285750" indent="-285750">
                <a:buFont typeface="Wingdings" pitchFamily="2" charset="2"/>
                <a:buChar char="§"/>
              </a:pPr>
              <a:r>
                <a:rPr lang="en-US" sz="1700" dirty="0">
                  <a:solidFill>
                    <a:schemeClr val="tx1"/>
                  </a:solidFill>
                </a:rPr>
                <a:t>Efficacy is reduced in late pregnancy increasing the risk of relapse</a:t>
              </a:r>
            </a:p>
          </p:txBody>
        </p:sp>
        <p:sp>
          <p:nvSpPr>
            <p:cNvPr id="10" name="TextBox 9">
              <a:extLst>
                <a:ext uri="{FF2B5EF4-FFF2-40B4-BE49-F238E27FC236}">
                  <a16:creationId xmlns:a16="http://schemas.microsoft.com/office/drawing/2014/main" id="{2631EA14-DF37-8A07-B2D5-9702B9895BA9}"/>
                </a:ext>
              </a:extLst>
            </p:cNvPr>
            <p:cNvSpPr txBox="1"/>
            <p:nvPr/>
          </p:nvSpPr>
          <p:spPr>
            <a:xfrm>
              <a:off x="1008260" y="1529820"/>
              <a:ext cx="2048256" cy="353943"/>
            </a:xfrm>
            <a:prstGeom prst="rect">
              <a:avLst/>
            </a:prstGeom>
            <a:grpFill/>
            <a:ln>
              <a:noFill/>
            </a:ln>
          </p:spPr>
          <p:txBody>
            <a:bodyPr wrap="square" rtlCol="0">
              <a:spAutoFit/>
            </a:bodyPr>
            <a:lstStyle/>
            <a:p>
              <a:pPr algn="ctr"/>
              <a:r>
                <a:rPr lang="en-US" sz="1700" dirty="0"/>
                <a:t>Background</a:t>
              </a:r>
            </a:p>
          </p:txBody>
        </p:sp>
      </p:grpSp>
      <p:sp>
        <p:nvSpPr>
          <p:cNvPr id="65" name="TextBox 64">
            <a:extLst>
              <a:ext uri="{FF2B5EF4-FFF2-40B4-BE49-F238E27FC236}">
                <a16:creationId xmlns:a16="http://schemas.microsoft.com/office/drawing/2014/main" id="{8BC2BAC2-D91A-F8E0-1A12-774E494D22E9}"/>
              </a:ext>
            </a:extLst>
          </p:cNvPr>
          <p:cNvSpPr txBox="1"/>
          <p:nvPr/>
        </p:nvSpPr>
        <p:spPr>
          <a:xfrm>
            <a:off x="3907268" y="4489268"/>
            <a:ext cx="7712689"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p:txBody>
      </p:sp>
      <p:grpSp>
        <p:nvGrpSpPr>
          <p:cNvPr id="3" name="Group 2">
            <a:extLst>
              <a:ext uri="{FF2B5EF4-FFF2-40B4-BE49-F238E27FC236}">
                <a16:creationId xmlns:a16="http://schemas.microsoft.com/office/drawing/2014/main" id="{67D113DA-DD25-31B9-27C4-6EDD0D8EA002}"/>
              </a:ext>
            </a:extLst>
          </p:cNvPr>
          <p:cNvGrpSpPr/>
          <p:nvPr/>
        </p:nvGrpSpPr>
        <p:grpSpPr>
          <a:xfrm>
            <a:off x="984335" y="5643306"/>
            <a:ext cx="9935596" cy="966586"/>
            <a:chOff x="1009403" y="2914278"/>
            <a:chExt cx="9935596" cy="966586"/>
          </a:xfrm>
        </p:grpSpPr>
        <p:sp>
          <p:nvSpPr>
            <p:cNvPr id="5" name="TextBox 4">
              <a:extLst>
                <a:ext uri="{FF2B5EF4-FFF2-40B4-BE49-F238E27FC236}">
                  <a16:creationId xmlns:a16="http://schemas.microsoft.com/office/drawing/2014/main" id="{FD7B2070-56F7-9382-93F6-CAD352A7B4C5}"/>
                </a:ext>
              </a:extLst>
            </p:cNvPr>
            <p:cNvSpPr txBox="1"/>
            <p:nvPr/>
          </p:nvSpPr>
          <p:spPr>
            <a:xfrm>
              <a:off x="1009403" y="3419199"/>
              <a:ext cx="2048256" cy="461665"/>
            </a:xfrm>
            <a:prstGeom prst="rect">
              <a:avLst/>
            </a:prstGeom>
            <a:noFill/>
            <a:ln>
              <a:noFill/>
            </a:ln>
          </p:spPr>
          <p:txBody>
            <a:bodyPr wrap="square" rtlCol="0">
              <a:spAutoFit/>
            </a:bodyPr>
            <a:lstStyle/>
            <a:p>
              <a:pPr algn="ctr"/>
              <a:r>
                <a:rPr lang="en-US" sz="2400" dirty="0">
                  <a:solidFill>
                    <a:schemeClr val="bg1"/>
                  </a:solidFill>
                </a:rPr>
                <a:t>Funding</a:t>
              </a:r>
            </a:p>
          </p:txBody>
        </p:sp>
        <p:sp>
          <p:nvSpPr>
            <p:cNvPr id="6" name="TextBox 5">
              <a:extLst>
                <a:ext uri="{FF2B5EF4-FFF2-40B4-BE49-F238E27FC236}">
                  <a16:creationId xmlns:a16="http://schemas.microsoft.com/office/drawing/2014/main" id="{F1DA6D07-16D4-DFB0-EBB8-B173D541D966}"/>
                </a:ext>
              </a:extLst>
            </p:cNvPr>
            <p:cNvSpPr txBox="1"/>
            <p:nvPr/>
          </p:nvSpPr>
          <p:spPr>
            <a:xfrm>
              <a:off x="3232310" y="2914278"/>
              <a:ext cx="7712689" cy="338554"/>
            </a:xfrm>
            <a:prstGeom prst="rect">
              <a:avLst/>
            </a:prstGeom>
            <a:noFill/>
          </p:spPr>
          <p:txBody>
            <a:bodyPr wrap="square" rtlCol="0">
              <a:spAutoFit/>
            </a:bodyPr>
            <a:lstStyle/>
            <a:p>
              <a:r>
                <a:rPr lang="en-US" sz="1600" dirty="0">
                  <a:solidFill>
                    <a:schemeClr val="bg1"/>
                  </a:solidFill>
                </a:rPr>
                <a:t>McCabe Award  and Pregnancy and Perinatal Research Center Pilot Award</a:t>
              </a:r>
            </a:p>
          </p:txBody>
        </p:sp>
      </p:grpSp>
      <p:sp>
        <p:nvSpPr>
          <p:cNvPr id="12" name="Round Diagonal Corner Rectangle 11">
            <a:extLst>
              <a:ext uri="{FF2B5EF4-FFF2-40B4-BE49-F238E27FC236}">
                <a16:creationId xmlns:a16="http://schemas.microsoft.com/office/drawing/2014/main" id="{FB857F0B-9AA0-9383-0E28-AA12C9A133CB}"/>
              </a:ext>
            </a:extLst>
          </p:cNvPr>
          <p:cNvSpPr/>
          <p:nvPr/>
        </p:nvSpPr>
        <p:spPr>
          <a:xfrm>
            <a:off x="317508" y="1469327"/>
            <a:ext cx="3242887" cy="728011"/>
          </a:xfrm>
          <a:prstGeom prst="round2DiagRect">
            <a:avLst/>
          </a:prstGeom>
          <a:solidFill>
            <a:srgbClr val="DEE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Background</a:t>
            </a:r>
          </a:p>
        </p:txBody>
      </p:sp>
      <p:grpSp>
        <p:nvGrpSpPr>
          <p:cNvPr id="13" name="Group 12">
            <a:extLst>
              <a:ext uri="{FF2B5EF4-FFF2-40B4-BE49-F238E27FC236}">
                <a16:creationId xmlns:a16="http://schemas.microsoft.com/office/drawing/2014/main" id="{0D9139D6-72DE-0EFF-2B56-C9B0A0500700}"/>
              </a:ext>
            </a:extLst>
          </p:cNvPr>
          <p:cNvGrpSpPr/>
          <p:nvPr/>
        </p:nvGrpSpPr>
        <p:grpSpPr>
          <a:xfrm>
            <a:off x="1013361" y="2468974"/>
            <a:ext cx="10606596" cy="685800"/>
            <a:chOff x="1008260" y="1456760"/>
            <a:chExt cx="10606596" cy="685800"/>
          </a:xfrm>
          <a:solidFill>
            <a:srgbClr val="B4C4D1"/>
          </a:solidFill>
        </p:grpSpPr>
        <p:sp>
          <p:nvSpPr>
            <p:cNvPr id="14" name="Rectangle 13">
              <a:extLst>
                <a:ext uri="{FF2B5EF4-FFF2-40B4-BE49-F238E27FC236}">
                  <a16:creationId xmlns:a16="http://schemas.microsoft.com/office/drawing/2014/main" id="{5F7045A8-09A1-504C-98E2-A378648CD093}"/>
                </a:ext>
              </a:extLst>
            </p:cNvPr>
            <p:cNvSpPr/>
            <p:nvPr/>
          </p:nvSpPr>
          <p:spPr>
            <a:xfrm>
              <a:off x="3572678" y="1456760"/>
              <a:ext cx="8042178" cy="685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dirty="0">
                  <a:solidFill>
                    <a:schemeClr val="tx1"/>
                  </a:solidFill>
                </a:rPr>
                <a:t>      Test the hypothesis that pregnancy-induced altered pharmacokinetics reduces </a:t>
              </a:r>
            </a:p>
            <a:p>
              <a:r>
                <a:rPr lang="en-US" sz="1700">
                  <a:solidFill>
                    <a:schemeClr val="tx1"/>
                  </a:solidFill>
                </a:rPr>
                <a:t>      buprenorphine to </a:t>
              </a:r>
              <a:r>
                <a:rPr lang="en-US" sz="1700" dirty="0">
                  <a:solidFill>
                    <a:schemeClr val="tx1"/>
                  </a:solidFill>
                </a:rPr>
                <a:t>subtherapeutic levels.</a:t>
              </a:r>
            </a:p>
          </p:txBody>
        </p:sp>
        <p:sp>
          <p:nvSpPr>
            <p:cNvPr id="15" name="TextBox 14">
              <a:extLst>
                <a:ext uri="{FF2B5EF4-FFF2-40B4-BE49-F238E27FC236}">
                  <a16:creationId xmlns:a16="http://schemas.microsoft.com/office/drawing/2014/main" id="{90D63C25-8C14-FF2C-5EEF-1BDB85B319A4}"/>
                </a:ext>
              </a:extLst>
            </p:cNvPr>
            <p:cNvSpPr txBox="1"/>
            <p:nvPr/>
          </p:nvSpPr>
          <p:spPr>
            <a:xfrm>
              <a:off x="1008260" y="1529820"/>
              <a:ext cx="2048256" cy="353943"/>
            </a:xfrm>
            <a:prstGeom prst="rect">
              <a:avLst/>
            </a:prstGeom>
            <a:grpFill/>
            <a:ln>
              <a:noFill/>
            </a:ln>
          </p:spPr>
          <p:txBody>
            <a:bodyPr wrap="square" rtlCol="0">
              <a:spAutoFit/>
            </a:bodyPr>
            <a:lstStyle/>
            <a:p>
              <a:pPr algn="ctr"/>
              <a:r>
                <a:rPr lang="en-US" sz="1700" dirty="0"/>
                <a:t>Background</a:t>
              </a:r>
            </a:p>
          </p:txBody>
        </p:sp>
      </p:grpSp>
      <p:sp>
        <p:nvSpPr>
          <p:cNvPr id="16" name="Round Diagonal Corner Rectangle 15">
            <a:extLst>
              <a:ext uri="{FF2B5EF4-FFF2-40B4-BE49-F238E27FC236}">
                <a16:creationId xmlns:a16="http://schemas.microsoft.com/office/drawing/2014/main" id="{9DBB8856-CD34-C1D2-451F-570D0632221E}"/>
              </a:ext>
            </a:extLst>
          </p:cNvPr>
          <p:cNvSpPr/>
          <p:nvPr/>
        </p:nvSpPr>
        <p:spPr>
          <a:xfrm>
            <a:off x="322038" y="2457740"/>
            <a:ext cx="3242887" cy="728011"/>
          </a:xfrm>
          <a:prstGeom prst="round2DiagRect">
            <a:avLst/>
          </a:prstGeom>
          <a:solidFill>
            <a:srgbClr val="D0D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Objective</a:t>
            </a:r>
          </a:p>
        </p:txBody>
      </p:sp>
      <p:grpSp>
        <p:nvGrpSpPr>
          <p:cNvPr id="17" name="Group 16">
            <a:extLst>
              <a:ext uri="{FF2B5EF4-FFF2-40B4-BE49-F238E27FC236}">
                <a16:creationId xmlns:a16="http://schemas.microsoft.com/office/drawing/2014/main" id="{97CD9099-50E2-D2BB-2801-ED23F54E4E6A}"/>
              </a:ext>
            </a:extLst>
          </p:cNvPr>
          <p:cNvGrpSpPr/>
          <p:nvPr/>
        </p:nvGrpSpPr>
        <p:grpSpPr>
          <a:xfrm>
            <a:off x="987185" y="3457386"/>
            <a:ext cx="10606594" cy="2216897"/>
            <a:chOff x="1008260" y="1456759"/>
            <a:chExt cx="10606594" cy="2216897"/>
          </a:xfrm>
          <a:solidFill>
            <a:srgbClr val="B4C4D1"/>
          </a:solidFill>
        </p:grpSpPr>
        <p:sp>
          <p:nvSpPr>
            <p:cNvPr id="18" name="Rectangle 17">
              <a:extLst>
                <a:ext uri="{FF2B5EF4-FFF2-40B4-BE49-F238E27FC236}">
                  <a16:creationId xmlns:a16="http://schemas.microsoft.com/office/drawing/2014/main" id="{E88B03D7-18D8-B9F8-9DBE-D92B818F5ECC}"/>
                </a:ext>
              </a:extLst>
            </p:cNvPr>
            <p:cNvSpPr/>
            <p:nvPr/>
          </p:nvSpPr>
          <p:spPr>
            <a:xfrm>
              <a:off x="3572677" y="1456759"/>
              <a:ext cx="8042177" cy="221689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sz="1600" dirty="0">
                  <a:solidFill>
                    <a:schemeClr val="tx1"/>
                  </a:solidFill>
                </a:rPr>
                <a:t>Enrollment: patients treated with buprenorphine for OUD and less than 26 weeks GA</a:t>
              </a:r>
            </a:p>
            <a:p>
              <a:pPr marL="285750" indent="-285750">
                <a:buFont typeface="Wingdings" pitchFamily="2" charset="2"/>
                <a:buChar char="§"/>
              </a:pPr>
              <a:r>
                <a:rPr lang="en-US" sz="1600" dirty="0">
                  <a:solidFill>
                    <a:schemeClr val="tx1"/>
                  </a:solidFill>
                </a:rPr>
                <a:t>Sample Collection: monthly blood, urine, body weight, and cravings scores</a:t>
              </a:r>
            </a:p>
            <a:p>
              <a:pPr marL="285750" indent="-285750">
                <a:buFont typeface="Wingdings" pitchFamily="2" charset="2"/>
                <a:buChar char="§"/>
              </a:pPr>
              <a:r>
                <a:rPr lang="en-US" sz="1600" dirty="0">
                  <a:solidFill>
                    <a:schemeClr val="tx1"/>
                  </a:solidFill>
                </a:rPr>
                <a:t>Primary Endpoint: test for a correlation between buprenorphine and metabolite blood levels and gestational age.</a:t>
              </a:r>
            </a:p>
            <a:p>
              <a:pPr marL="285750" indent="-285750">
                <a:buFont typeface="Wingdings" pitchFamily="2" charset="2"/>
                <a:buChar char="§"/>
              </a:pPr>
              <a:r>
                <a:rPr lang="en-US" sz="1600" dirty="0">
                  <a:solidFill>
                    <a:schemeClr val="tx1"/>
                  </a:solidFill>
                </a:rPr>
                <a:t>Secondary Endpoints: </a:t>
              </a:r>
            </a:p>
            <a:p>
              <a:pPr marL="742950" lvl="1" indent="-285750">
                <a:buFont typeface="Wingdings" pitchFamily="2" charset="2"/>
                <a:buChar char="§"/>
              </a:pPr>
              <a:r>
                <a:rPr lang="en-US" sz="1600" dirty="0">
                  <a:solidFill>
                    <a:schemeClr val="tx1"/>
                  </a:solidFill>
                </a:rPr>
                <a:t>correlation between urine levels and gestational age</a:t>
              </a:r>
            </a:p>
            <a:p>
              <a:pPr marL="742950" lvl="1" indent="-285750">
                <a:buFont typeface="Wingdings" pitchFamily="2" charset="2"/>
                <a:buChar char="§"/>
              </a:pPr>
              <a:r>
                <a:rPr lang="en-US" sz="1600" dirty="0">
                  <a:solidFill>
                    <a:schemeClr val="tx1"/>
                  </a:solidFill>
                </a:rPr>
                <a:t>correlation between blood or urine levels and body weight gain</a:t>
              </a:r>
            </a:p>
          </p:txBody>
        </p:sp>
        <p:sp>
          <p:nvSpPr>
            <p:cNvPr id="19" name="TextBox 18">
              <a:extLst>
                <a:ext uri="{FF2B5EF4-FFF2-40B4-BE49-F238E27FC236}">
                  <a16:creationId xmlns:a16="http://schemas.microsoft.com/office/drawing/2014/main" id="{D88B85DA-668D-40B3-15C7-E4AB3360E315}"/>
                </a:ext>
              </a:extLst>
            </p:cNvPr>
            <p:cNvSpPr txBox="1"/>
            <p:nvPr/>
          </p:nvSpPr>
          <p:spPr>
            <a:xfrm>
              <a:off x="1008260" y="1529820"/>
              <a:ext cx="2048256" cy="353943"/>
            </a:xfrm>
            <a:prstGeom prst="rect">
              <a:avLst/>
            </a:prstGeom>
            <a:grpFill/>
            <a:ln>
              <a:noFill/>
            </a:ln>
          </p:spPr>
          <p:txBody>
            <a:bodyPr wrap="square" rtlCol="0">
              <a:spAutoFit/>
            </a:bodyPr>
            <a:lstStyle/>
            <a:p>
              <a:pPr algn="ctr"/>
              <a:r>
                <a:rPr lang="en-US" sz="1700" dirty="0"/>
                <a:t>Background</a:t>
              </a:r>
            </a:p>
          </p:txBody>
        </p:sp>
      </p:grpSp>
      <p:sp>
        <p:nvSpPr>
          <p:cNvPr id="20" name="Round Diagonal Corner Rectangle 19">
            <a:extLst>
              <a:ext uri="{FF2B5EF4-FFF2-40B4-BE49-F238E27FC236}">
                <a16:creationId xmlns:a16="http://schemas.microsoft.com/office/drawing/2014/main" id="{E6BE8B32-A8D6-979C-36A0-C3235D39768B}"/>
              </a:ext>
            </a:extLst>
          </p:cNvPr>
          <p:cNvSpPr/>
          <p:nvPr/>
        </p:nvSpPr>
        <p:spPr>
          <a:xfrm>
            <a:off x="295862" y="3446153"/>
            <a:ext cx="3242887" cy="2228130"/>
          </a:xfrm>
          <a:prstGeom prst="round2DiagRect">
            <a:avLst/>
          </a:prstGeom>
          <a:solidFill>
            <a:srgbClr val="ABB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BUMiP Study</a:t>
            </a:r>
          </a:p>
        </p:txBody>
      </p:sp>
      <p:sp>
        <p:nvSpPr>
          <p:cNvPr id="21" name="Round Diagonal Corner Rectangle 20">
            <a:extLst>
              <a:ext uri="{FF2B5EF4-FFF2-40B4-BE49-F238E27FC236}">
                <a16:creationId xmlns:a16="http://schemas.microsoft.com/office/drawing/2014/main" id="{E52B4712-DD87-BD5D-A95C-3A23739516D0}"/>
              </a:ext>
            </a:extLst>
          </p:cNvPr>
          <p:cNvSpPr/>
          <p:nvPr/>
        </p:nvSpPr>
        <p:spPr>
          <a:xfrm>
            <a:off x="317507" y="5828071"/>
            <a:ext cx="3242887" cy="728011"/>
          </a:xfrm>
          <a:prstGeom prst="round2DiagRect">
            <a:avLst/>
          </a:prstGeom>
          <a:solidFill>
            <a:srgbClr val="91A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Funding</a:t>
            </a:r>
          </a:p>
        </p:txBody>
      </p:sp>
      <p:sp>
        <p:nvSpPr>
          <p:cNvPr id="23" name="Rectangle 22">
            <a:extLst>
              <a:ext uri="{FF2B5EF4-FFF2-40B4-BE49-F238E27FC236}">
                <a16:creationId xmlns:a16="http://schemas.microsoft.com/office/drawing/2014/main" id="{6B889F01-5F33-F6D2-0D9B-AEDC983C99C4}"/>
              </a:ext>
            </a:extLst>
          </p:cNvPr>
          <p:cNvSpPr/>
          <p:nvPr/>
        </p:nvSpPr>
        <p:spPr>
          <a:xfrm>
            <a:off x="3573249" y="5849177"/>
            <a:ext cx="8046708" cy="685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sz="1700" dirty="0">
                <a:solidFill>
                  <a:schemeClr val="tx1"/>
                </a:solidFill>
              </a:rPr>
              <a:t>McCabe Award </a:t>
            </a:r>
          </a:p>
          <a:p>
            <a:pPr marL="285750" indent="-285750">
              <a:buFont typeface="Wingdings" pitchFamily="2" charset="2"/>
              <a:buChar char="§"/>
            </a:pPr>
            <a:r>
              <a:rPr lang="en-US" sz="1700" dirty="0">
                <a:solidFill>
                  <a:schemeClr val="tx1"/>
                </a:solidFill>
              </a:rPr>
              <a:t>Pregnancy and Perinatal Research Center</a:t>
            </a:r>
          </a:p>
        </p:txBody>
      </p:sp>
    </p:spTree>
    <p:extLst>
      <p:ext uri="{BB962C8B-B14F-4D97-AF65-F5344CB8AC3E}">
        <p14:creationId xmlns:p14="http://schemas.microsoft.com/office/powerpoint/2010/main" val="139653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72140-84E3-DA00-3B50-9695A0624D69}"/>
              </a:ext>
            </a:extLst>
          </p:cNvPr>
          <p:cNvSpPr>
            <a:spLocks noGrp="1"/>
          </p:cNvSpPr>
          <p:nvPr>
            <p:ph type="title"/>
          </p:nvPr>
        </p:nvSpPr>
        <p:spPr>
          <a:xfrm>
            <a:off x="630936" y="640080"/>
            <a:ext cx="4818888" cy="1481328"/>
          </a:xfrm>
        </p:spPr>
        <p:txBody>
          <a:bodyPr anchor="b">
            <a:normAutofit/>
          </a:bodyPr>
          <a:lstStyle/>
          <a:p>
            <a:r>
              <a:rPr lang="en-US" sz="3400" dirty="0"/>
              <a:t>Smoking Cessation and Contingency Management</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91C14-115E-A684-1DED-3AC7C6E0E813}"/>
              </a:ext>
            </a:extLst>
          </p:cNvPr>
          <p:cNvSpPr>
            <a:spLocks noGrp="1"/>
          </p:cNvSpPr>
          <p:nvPr>
            <p:ph idx="1"/>
          </p:nvPr>
        </p:nvSpPr>
        <p:spPr>
          <a:xfrm>
            <a:off x="630936" y="2606312"/>
            <a:ext cx="4818888" cy="4160520"/>
          </a:xfrm>
        </p:spPr>
        <p:txBody>
          <a:bodyPr anchor="t">
            <a:noAutofit/>
          </a:bodyPr>
          <a:lstStyle/>
          <a:p>
            <a:pPr marL="0" indent="0">
              <a:buNone/>
            </a:pPr>
            <a:r>
              <a:rPr lang="en-US" sz="2000" b="1" dirty="0">
                <a:cs typeface="Times New Roman" panose="02020603050405020304" pitchFamily="18" charset="0"/>
              </a:rPr>
              <a:t>Carbon Monoxide Monitoring</a:t>
            </a:r>
          </a:p>
          <a:p>
            <a:pPr marL="457200" indent="-457200">
              <a:buFont typeface="Arial" panose="020B0604020202020204" pitchFamily="34" charset="0"/>
              <a:buChar char="•"/>
            </a:pPr>
            <a:r>
              <a:rPr lang="en-US" sz="2000" dirty="0">
                <a:cs typeface="Times New Roman" panose="02020603050405020304" pitchFamily="18" charset="0"/>
              </a:rPr>
              <a:t>&gt; 12 ppm indicates recent smoking </a:t>
            </a:r>
          </a:p>
          <a:p>
            <a:pPr marL="457200" indent="-457200">
              <a:buFont typeface="Arial" panose="020B0604020202020204" pitchFamily="34" charset="0"/>
              <a:buChar char="•"/>
            </a:pPr>
            <a:r>
              <a:rPr lang="en-US" sz="2000" dirty="0">
                <a:cs typeface="Times New Roman" panose="02020603050405020304" pitchFamily="18" charset="0"/>
              </a:rPr>
              <a:t>Randomized testing to determine eligibility for incentive</a:t>
            </a:r>
          </a:p>
          <a:p>
            <a:pPr marL="0" indent="0">
              <a:buNone/>
            </a:pPr>
            <a:r>
              <a:rPr lang="en-US" sz="2000" b="1" dirty="0">
                <a:cs typeface="Times New Roman" panose="02020603050405020304" pitchFamily="18" charset="0"/>
              </a:rPr>
              <a:t>Mixed-Method Questionnaires</a:t>
            </a:r>
          </a:p>
          <a:p>
            <a:pPr marL="457200" indent="-457200">
              <a:buFont typeface="Arial" panose="020B0604020202020204" pitchFamily="34" charset="0"/>
              <a:buChar char="•"/>
            </a:pPr>
            <a:r>
              <a:rPr lang="en-US" sz="2000" dirty="0">
                <a:cs typeface="Times New Roman" panose="02020603050405020304" pitchFamily="18" charset="0"/>
              </a:rPr>
              <a:t>Tobacco Cravings Questionnaire -Short Form (TCQ-SF)</a:t>
            </a:r>
          </a:p>
          <a:p>
            <a:pPr marL="0" indent="0">
              <a:buNone/>
            </a:pPr>
            <a:r>
              <a:rPr lang="en-US" sz="2000" b="1" dirty="0">
                <a:cs typeface="Times New Roman" panose="02020603050405020304" pitchFamily="18" charset="0"/>
              </a:rPr>
              <a:t>Contingency Management Schedule </a:t>
            </a:r>
            <a:endParaRPr lang="en-US" sz="2000" dirty="0">
              <a:cs typeface="Times New Roman" panose="02020603050405020304" pitchFamily="18" charset="0"/>
            </a:endParaRPr>
          </a:p>
          <a:p>
            <a:r>
              <a:rPr lang="en-US" sz="2000" dirty="0">
                <a:cs typeface="Times New Roman" panose="02020603050405020304" pitchFamily="18" charset="0"/>
              </a:rPr>
              <a:t>Financial incentives are provided to encourage smoking cessation</a:t>
            </a:r>
          </a:p>
          <a:p>
            <a:r>
              <a:rPr lang="en-US" sz="2000" dirty="0">
                <a:cs typeface="Times New Roman" panose="02020603050405020304" pitchFamily="18" charset="0"/>
              </a:rPr>
              <a:t>Maximum to be obtained is $300 in six months</a:t>
            </a:r>
          </a:p>
        </p:txBody>
      </p:sp>
      <p:pic>
        <p:nvPicPr>
          <p:cNvPr id="6" name="Picture 5" descr="A pie chart with text on it&#10;&#10;Description automatically generated">
            <a:extLst>
              <a:ext uri="{FF2B5EF4-FFF2-40B4-BE49-F238E27FC236}">
                <a16:creationId xmlns:a16="http://schemas.microsoft.com/office/drawing/2014/main" id="{9FBB0AF6-BDEE-3767-AC36-0B31A69B555A}"/>
              </a:ext>
            </a:extLst>
          </p:cNvPr>
          <p:cNvPicPr>
            <a:picLocks noChangeAspect="1"/>
          </p:cNvPicPr>
          <p:nvPr/>
        </p:nvPicPr>
        <p:blipFill rotWithShape="1">
          <a:blip r:embed="rId3"/>
          <a:srcRect l="3316" t="2735" r="5079" b="2914"/>
          <a:stretch/>
        </p:blipFill>
        <p:spPr>
          <a:xfrm>
            <a:off x="6099048" y="687978"/>
            <a:ext cx="5458968" cy="5482044"/>
          </a:xfrm>
          <a:prstGeom prst="rect">
            <a:avLst/>
          </a:prstGeom>
        </p:spPr>
      </p:pic>
    </p:spTree>
    <p:extLst>
      <p:ext uri="{BB962C8B-B14F-4D97-AF65-F5344CB8AC3E}">
        <p14:creationId xmlns:p14="http://schemas.microsoft.com/office/powerpoint/2010/main" val="13598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B42D0-B9BA-518D-E555-996D0113DD0F}"/>
              </a:ext>
            </a:extLst>
          </p:cNvPr>
          <p:cNvSpPr>
            <a:spLocks noGrp="1"/>
          </p:cNvSpPr>
          <p:nvPr>
            <p:ph type="title"/>
          </p:nvPr>
        </p:nvSpPr>
        <p:spPr>
          <a:xfrm>
            <a:off x="630936" y="639520"/>
            <a:ext cx="3429000" cy="1719072"/>
          </a:xfrm>
        </p:spPr>
        <p:txBody>
          <a:bodyPr anchor="b">
            <a:normAutofit/>
          </a:bodyPr>
          <a:lstStyle/>
          <a:p>
            <a:r>
              <a:rPr lang="en-US" sz="5400"/>
              <a:t>Group Based Care</a:t>
            </a:r>
          </a:p>
        </p:txBody>
      </p:sp>
      <p:sp>
        <p:nvSpPr>
          <p:cNvPr id="717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A679F-35FB-E940-18CD-FBB071F296F1}"/>
              </a:ext>
            </a:extLst>
          </p:cNvPr>
          <p:cNvSpPr>
            <a:spLocks noGrp="1"/>
          </p:cNvSpPr>
          <p:nvPr>
            <p:ph idx="1"/>
          </p:nvPr>
        </p:nvSpPr>
        <p:spPr>
          <a:xfrm>
            <a:off x="630936" y="2807208"/>
            <a:ext cx="3429000" cy="3410712"/>
          </a:xfrm>
        </p:spPr>
        <p:txBody>
          <a:bodyPr anchor="t">
            <a:normAutofit/>
          </a:bodyPr>
          <a:lstStyle/>
          <a:p>
            <a:r>
              <a:rPr lang="en-US" sz="2200" dirty="0"/>
              <a:t>March of Dimes Supportive Care Curriculum</a:t>
            </a:r>
          </a:p>
          <a:p>
            <a:r>
              <a:rPr lang="en-US" sz="2200" dirty="0"/>
              <a:t>Codman Pediatric Curriculum</a:t>
            </a:r>
          </a:p>
          <a:p>
            <a:r>
              <a:rPr lang="en-US" sz="2200" dirty="0"/>
              <a:t>Recovery Groups lead by our CRS</a:t>
            </a:r>
          </a:p>
        </p:txBody>
      </p:sp>
      <p:pic>
        <p:nvPicPr>
          <p:cNvPr id="7170" name="Picture 2" descr="Tips: Best Practices for Long-Term ...">
            <a:extLst>
              <a:ext uri="{FF2B5EF4-FFF2-40B4-BE49-F238E27FC236}">
                <a16:creationId xmlns:a16="http://schemas.microsoft.com/office/drawing/2014/main" id="{D9689EAF-E3EB-1FE9-F5BD-DF3A08FB31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131944"/>
            <a:ext cx="6903720" cy="459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4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32DEE-F8A7-E2FF-C527-362A253CE2AF}"/>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Summary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F99902-344E-2885-4DC1-C60EA8E767C8}"/>
              </a:ext>
            </a:extLst>
          </p:cNvPr>
          <p:cNvSpPr txBox="1"/>
          <p:nvPr/>
        </p:nvSpPr>
        <p:spPr>
          <a:xfrm>
            <a:off x="5126418" y="552091"/>
            <a:ext cx="6674255" cy="5431536"/>
          </a:xfrm>
          <a:prstGeom prst="rect">
            <a:avLst/>
          </a:prstGeom>
        </p:spPr>
        <p:txBody>
          <a:bodyPr vert="horz" lIns="91440" tIns="45720" rIns="91440" bIns="45720" rtlCol="0" anchor="ctr">
            <a:normAutofit/>
          </a:bodyPr>
          <a:lstStyle/>
          <a:p>
            <a:pPr marL="285750" indent="-285750">
              <a:buFont typeface="Arial" panose="020B0604020202020204" pitchFamily="34" charset="0"/>
              <a:buChar char="•"/>
            </a:pPr>
            <a:r>
              <a:rPr lang="en-US" sz="2400" dirty="0"/>
              <a:t>The PROUD Program is an innovative model to meet the specific needs of perinatal and post partum patients in recovery</a:t>
            </a:r>
          </a:p>
          <a:p>
            <a:pPr marL="285750" indent="-285750">
              <a:buFont typeface="Arial" panose="020B0604020202020204" pitchFamily="34" charset="0"/>
              <a:buChar char="•"/>
            </a:pPr>
            <a:r>
              <a:rPr lang="en-US" sz="2400" dirty="0"/>
              <a:t>This model increases MOUD use and engagement outcomes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Dyad care is an important tool for engaging families in recovery and reducing barriers to pediatric care</a:t>
            </a:r>
          </a:p>
          <a:p>
            <a:pPr marL="285750" indent="-285750">
              <a:buFont typeface="Arial" panose="020B0604020202020204" pitchFamily="34" charset="0"/>
              <a:buChar char="•"/>
            </a:pPr>
            <a:r>
              <a:rPr lang="en-US" sz="2400" dirty="0"/>
              <a:t>Future work: effect on delivery outcomes, interdisciplinary research</a:t>
            </a:r>
          </a:p>
          <a:p>
            <a:pPr marL="285750" indent="-285750">
              <a:buFont typeface="Arial" panose="020B0604020202020204" pitchFamily="34" charset="0"/>
              <a:buChar char="•"/>
            </a:pPr>
            <a:r>
              <a:rPr lang="en-US" sz="2400" dirty="0"/>
              <a:t>PROUD continues to expand with group-based prenatal and recovery care model</a:t>
            </a:r>
          </a:p>
        </p:txBody>
      </p:sp>
    </p:spTree>
    <p:extLst>
      <p:ext uri="{BB962C8B-B14F-4D97-AF65-F5344CB8AC3E}">
        <p14:creationId xmlns:p14="http://schemas.microsoft.com/office/powerpoint/2010/main" val="600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75845-F4A1-4BD8-F369-07EDF0238C98}"/>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A8C87049-3EB2-B367-C31C-E05DE5472566}"/>
              </a:ext>
            </a:extLst>
          </p:cNvPr>
          <p:cNvSpPr>
            <a:spLocks noGrp="1"/>
          </p:cNvSpPr>
          <p:nvPr>
            <p:ph type="body" idx="1"/>
          </p:nvPr>
        </p:nvSpPr>
        <p:spPr/>
        <p:txBody>
          <a:bodyPr/>
          <a:lstStyle/>
          <a:p>
            <a:pPr algn="l"/>
            <a:r>
              <a:rPr lang="en-US" sz="2400" i="1" dirty="0"/>
              <a:t>“The clinic is always there for us, you know, everyone sees me for me now, and not what I’ve done or who I was [in the past]. I feel safe cared about.”</a:t>
            </a:r>
          </a:p>
          <a:p>
            <a:r>
              <a:rPr lang="en-US" sz="2400" i="1" dirty="0"/>
              <a:t>							</a:t>
            </a:r>
            <a:r>
              <a:rPr lang="en-US" sz="1800" dirty="0"/>
              <a:t>- PROUD Patient</a:t>
            </a:r>
          </a:p>
        </p:txBody>
      </p:sp>
      <p:sp>
        <p:nvSpPr>
          <p:cNvPr id="2" name="Title 1">
            <a:extLst>
              <a:ext uri="{FF2B5EF4-FFF2-40B4-BE49-F238E27FC236}">
                <a16:creationId xmlns:a16="http://schemas.microsoft.com/office/drawing/2014/main" id="{FC9BC3C2-98D5-11C5-7600-438DB7526F3F}"/>
              </a:ext>
            </a:extLst>
          </p:cNvPr>
          <p:cNvSpPr txBox="1">
            <a:spLocks/>
          </p:cNvSpPr>
          <p:nvPr/>
        </p:nvSpPr>
        <p:spPr>
          <a:xfrm>
            <a:off x="611030" y="2185988"/>
            <a:ext cx="10969943" cy="21145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2800" i="1" dirty="0"/>
          </a:p>
        </p:txBody>
      </p:sp>
      <p:pic>
        <p:nvPicPr>
          <p:cNvPr id="6" name="Picture 5" descr="A group of people posing for a photo&#10;&#10;Description automatically generated">
            <a:extLst>
              <a:ext uri="{FF2B5EF4-FFF2-40B4-BE49-F238E27FC236}">
                <a16:creationId xmlns:a16="http://schemas.microsoft.com/office/drawing/2014/main" id="{385A22EA-8834-7BCD-AD82-0284221885CE}"/>
              </a:ext>
            </a:extLst>
          </p:cNvPr>
          <p:cNvPicPr>
            <a:picLocks noChangeAspect="1"/>
          </p:cNvPicPr>
          <p:nvPr/>
        </p:nvPicPr>
        <p:blipFill>
          <a:blip r:embed="rId3">
            <a:extLst>
              <a:ext uri="{28A0092B-C50C-407E-A947-70E740481C1C}">
                <a14:useLocalDpi xmlns:a14="http://schemas.microsoft.com/office/drawing/2010/main" val="0"/>
              </a:ext>
            </a:extLst>
          </a:blip>
          <a:srcRect t="25369" r="-1" b="-1"/>
          <a:stretch/>
        </p:blipFill>
        <p:spPr>
          <a:xfrm>
            <a:off x="217279" y="9049"/>
            <a:ext cx="4281477" cy="2396490"/>
          </a:xfrm>
          <a:prstGeom prst="rect">
            <a:avLst/>
          </a:prstGeom>
        </p:spPr>
      </p:pic>
      <p:pic>
        <p:nvPicPr>
          <p:cNvPr id="7" name="Content Placeholder 18">
            <a:extLst>
              <a:ext uri="{FF2B5EF4-FFF2-40B4-BE49-F238E27FC236}">
                <a16:creationId xmlns:a16="http://schemas.microsoft.com/office/drawing/2014/main" id="{95C8C621-4612-B1B1-B64A-26C0346F9391}"/>
              </a:ext>
            </a:extLst>
          </p:cNvPr>
          <p:cNvPicPr>
            <a:picLocks noChangeAspect="1"/>
          </p:cNvPicPr>
          <p:nvPr/>
        </p:nvPicPr>
        <p:blipFill>
          <a:blip r:embed="rId4"/>
          <a:stretch>
            <a:fillRect/>
          </a:stretch>
        </p:blipFill>
        <p:spPr>
          <a:xfrm>
            <a:off x="4500526" y="13494"/>
            <a:ext cx="3178248" cy="2387600"/>
          </a:xfrm>
          <a:prstGeom prst="rect">
            <a:avLst/>
          </a:prstGeom>
        </p:spPr>
      </p:pic>
      <p:pic>
        <p:nvPicPr>
          <p:cNvPr id="8" name="Picture 7" descr="A group of women smiling and holding boxes&#10;&#10;Description automatically generated">
            <a:extLst>
              <a:ext uri="{FF2B5EF4-FFF2-40B4-BE49-F238E27FC236}">
                <a16:creationId xmlns:a16="http://schemas.microsoft.com/office/drawing/2014/main" id="{1C281953-355D-BCF8-0DB8-2B2BF9CAEA8B}"/>
              </a:ext>
            </a:extLst>
          </p:cNvPr>
          <p:cNvPicPr>
            <a:picLocks noChangeAspect="1"/>
          </p:cNvPicPr>
          <p:nvPr/>
        </p:nvPicPr>
        <p:blipFill>
          <a:blip r:embed="rId5">
            <a:extLst>
              <a:ext uri="{28A0092B-C50C-407E-A947-70E740481C1C}">
                <a14:useLocalDpi xmlns:a14="http://schemas.microsoft.com/office/drawing/2010/main" val="0"/>
              </a:ext>
            </a:extLst>
          </a:blip>
          <a:srcRect l="1184" r="13432"/>
          <a:stretch/>
        </p:blipFill>
        <p:spPr>
          <a:xfrm rot="5400000">
            <a:off x="7534634" y="159405"/>
            <a:ext cx="2399429" cy="2107608"/>
          </a:xfrm>
          <a:prstGeom prst="rect">
            <a:avLst/>
          </a:prstGeom>
        </p:spPr>
      </p:pic>
      <p:pic>
        <p:nvPicPr>
          <p:cNvPr id="9" name="Picture 8" descr="A group of bags on a wood floor&#10;&#10;Description automatically generated">
            <a:extLst>
              <a:ext uri="{FF2B5EF4-FFF2-40B4-BE49-F238E27FC236}">
                <a16:creationId xmlns:a16="http://schemas.microsoft.com/office/drawing/2014/main" id="{650CD091-2D40-D483-76E7-87CAB14E2A54}"/>
              </a:ext>
            </a:extLst>
          </p:cNvPr>
          <p:cNvPicPr>
            <a:picLocks noChangeAspect="1"/>
          </p:cNvPicPr>
          <p:nvPr/>
        </p:nvPicPr>
        <p:blipFill rotWithShape="1">
          <a:blip r:embed="rId6">
            <a:extLst>
              <a:ext uri="{28A0092B-C50C-407E-A947-70E740481C1C}">
                <a14:useLocalDpi xmlns:a14="http://schemas.microsoft.com/office/drawing/2010/main" val="0"/>
              </a:ext>
            </a:extLst>
          </a:blip>
          <a:srcRect r="14581" b="5"/>
          <a:stretch/>
        </p:blipFill>
        <p:spPr>
          <a:xfrm rot="5400000">
            <a:off x="9660307" y="158865"/>
            <a:ext cx="2400509" cy="2107609"/>
          </a:xfrm>
          <a:prstGeom prst="rect">
            <a:avLst/>
          </a:prstGeom>
        </p:spPr>
      </p:pic>
    </p:spTree>
    <p:extLst>
      <p:ext uri="{BB962C8B-B14F-4D97-AF65-F5344CB8AC3E}">
        <p14:creationId xmlns:p14="http://schemas.microsoft.com/office/powerpoint/2010/main" val="425740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p6"/>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pPr>
              <a:buClr>
                <a:schemeClr val="dk1"/>
              </a:buClr>
              <a:buSzPts val="4400"/>
            </a:pPr>
            <a:r>
              <a:rPr lang="en-US" sz="5400" kern="1200">
                <a:solidFill>
                  <a:schemeClr val="tx1"/>
                </a:solidFill>
                <a:latin typeface="+mj-lt"/>
                <a:ea typeface="+mj-ea"/>
                <a:cs typeface="+mj-cs"/>
                <a:sym typeface="Arial"/>
              </a:rPr>
              <a:t>Learning Objectives</a:t>
            </a:r>
            <a:endParaRPr lang="en-US" sz="5400" kern="1200">
              <a:solidFill>
                <a:schemeClr val="tx1"/>
              </a:solidFill>
              <a:latin typeface="+mj-lt"/>
              <a:ea typeface="+mj-ea"/>
              <a:cs typeface="+mj-cs"/>
            </a:endParaRPr>
          </a:p>
        </p:txBody>
      </p:sp>
      <p:sp>
        <p:nvSpPr>
          <p:cNvPr id="1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Google Shape;118;p6"/>
          <p:cNvSpPr txBox="1">
            <a:spLocks noGrp="1"/>
          </p:cNvSpPr>
          <p:nvPr>
            <p:ph type="body" idx="1"/>
          </p:nvPr>
        </p:nvSpPr>
        <p:spPr>
          <a:xfrm>
            <a:off x="838200" y="1929384"/>
            <a:ext cx="10515600" cy="4251960"/>
          </a:xfrm>
          <a:prstGeom prst="rect">
            <a:avLst/>
          </a:prstGeom>
        </p:spPr>
        <p:txBody>
          <a:bodyPr spcFirstLastPara="1" vert="horz" lIns="91440" tIns="45720" rIns="91440" bIns="45720" rtlCol="0" anchorCtr="0">
            <a:noAutofit/>
          </a:bodyPr>
          <a:lstStyle/>
          <a:p>
            <a:pPr marL="342900" indent="-228600">
              <a:spcBef>
                <a:spcPts val="0"/>
              </a:spcBef>
              <a:spcAft>
                <a:spcPts val="600"/>
              </a:spcAft>
              <a:buSzPts val="2800"/>
            </a:pPr>
            <a:r>
              <a:rPr lang="en-US" dirty="0"/>
              <a:t>Describe the distinctive medical and social needs of pregnant and postpartum populations with Opioid Use Disorder (OUD) in Philadelphia </a:t>
            </a:r>
          </a:p>
          <a:p>
            <a:pPr marL="0" indent="-228600">
              <a:spcBef>
                <a:spcPts val="0"/>
              </a:spcBef>
              <a:spcAft>
                <a:spcPts val="600"/>
              </a:spcAft>
              <a:buSzPts val="2800"/>
            </a:pPr>
            <a:endParaRPr lang="en-US" dirty="0"/>
          </a:p>
          <a:p>
            <a:pPr marL="342900" indent="-228600">
              <a:spcBef>
                <a:spcPts val="0"/>
              </a:spcBef>
              <a:spcAft>
                <a:spcPts val="600"/>
              </a:spcAft>
              <a:buSzPts val="2800"/>
            </a:pPr>
            <a:r>
              <a:rPr lang="en-US" dirty="0"/>
              <a:t>Describe the clinical and wraparound services offered through the Perinatal Resources for Opioid Use Disorder (PROUD) program to address unique medical and social needs</a:t>
            </a:r>
          </a:p>
          <a:p>
            <a:pPr marL="0" indent="-228600">
              <a:spcBef>
                <a:spcPts val="0"/>
              </a:spcBef>
              <a:spcAft>
                <a:spcPts val="600"/>
              </a:spcAft>
              <a:buSzPts val="2800"/>
            </a:pPr>
            <a:endParaRPr lang="en-US" dirty="0"/>
          </a:p>
          <a:p>
            <a:pPr marL="342900" indent="-228600">
              <a:spcBef>
                <a:spcPts val="0"/>
              </a:spcBef>
              <a:spcAft>
                <a:spcPts val="600"/>
              </a:spcAft>
              <a:buSzPts val="2800"/>
            </a:pPr>
            <a:r>
              <a:rPr lang="en-US" dirty="0"/>
              <a:t>Understand how PROUD is committed to furthering perinatal OUD care through interdisciplinary teaching and robust research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077AE-EE6E-131B-405F-2E14DEF17BD8}"/>
              </a:ext>
            </a:extLst>
          </p:cNvPr>
          <p:cNvSpPr>
            <a:spLocks noGrp="1"/>
          </p:cNvSpPr>
          <p:nvPr>
            <p:ph type="title"/>
          </p:nvPr>
        </p:nvSpPr>
        <p:spPr>
          <a:xfrm>
            <a:off x="611029" y="152718"/>
            <a:ext cx="10969943" cy="1143000"/>
          </a:xfrm>
        </p:spPr>
        <p:txBody>
          <a:bodyPr/>
          <a:lstStyle/>
          <a:p>
            <a:r>
              <a:rPr lang="en-US" dirty="0"/>
              <a:t>Brief background</a:t>
            </a:r>
          </a:p>
        </p:txBody>
      </p:sp>
      <p:pic>
        <p:nvPicPr>
          <p:cNvPr id="4" name="Content Placeholder 6" descr="Chart&#10;&#10;Description automatically generated">
            <a:extLst>
              <a:ext uri="{FF2B5EF4-FFF2-40B4-BE49-F238E27FC236}">
                <a16:creationId xmlns:a16="http://schemas.microsoft.com/office/drawing/2014/main" id="{CF1CE06C-A11E-FC4C-BA6B-21C6C22FF9C9}"/>
              </a:ext>
            </a:extLst>
          </p:cNvPr>
          <p:cNvPicPr>
            <a:picLocks noChangeAspect="1"/>
          </p:cNvPicPr>
          <p:nvPr/>
        </p:nvPicPr>
        <p:blipFill rotWithShape="1">
          <a:blip r:embed="rId3"/>
          <a:srcRect l="31314"/>
          <a:stretch/>
        </p:blipFill>
        <p:spPr>
          <a:xfrm>
            <a:off x="6874999" y="1705951"/>
            <a:ext cx="5315414" cy="3598499"/>
          </a:xfrm>
          <a:prstGeom prst="rect">
            <a:avLst/>
          </a:prstGeom>
          <a:noFill/>
          <a:ln>
            <a:noFill/>
          </a:ln>
        </p:spPr>
      </p:pic>
      <p:sp>
        <p:nvSpPr>
          <p:cNvPr id="5" name="TextBox 4">
            <a:extLst>
              <a:ext uri="{FF2B5EF4-FFF2-40B4-BE49-F238E27FC236}">
                <a16:creationId xmlns:a16="http://schemas.microsoft.com/office/drawing/2014/main" id="{FED7782D-39A4-2CF7-E142-6E0EA95C2A96}"/>
              </a:ext>
            </a:extLst>
          </p:cNvPr>
          <p:cNvSpPr txBox="1"/>
          <p:nvPr/>
        </p:nvSpPr>
        <p:spPr>
          <a:xfrm>
            <a:off x="6893128" y="5768748"/>
            <a:ext cx="5500757" cy="260777"/>
          </a:xfrm>
          <a:prstGeom prst="rect">
            <a:avLst/>
          </a:prstGeom>
          <a:noFill/>
        </p:spPr>
        <p:txBody>
          <a:bodyPr wrap="square">
            <a:spAutoFit/>
          </a:bodyPr>
          <a:lstStyle/>
          <a:p>
            <a:pPr>
              <a:lnSpc>
                <a:spcPct val="120000"/>
              </a:lnSpc>
            </a:pPr>
            <a:r>
              <a:rPr lang="en-US" sz="1000" dirty="0">
                <a:latin typeface="Rockwell" panose="02060603020205020403" pitchFamily="18" charset="77"/>
                <a:ea typeface="ＭＳ Ｐゴシック" charset="0"/>
                <a:cs typeface="ＭＳ Ｐゴシック" charset="0"/>
              </a:rPr>
              <a:t>https://</a:t>
            </a:r>
            <a:r>
              <a:rPr lang="en-US" sz="1000" dirty="0" err="1">
                <a:latin typeface="Rockwell" panose="02060603020205020403" pitchFamily="18" charset="77"/>
                <a:ea typeface="ＭＳ Ｐゴシック" charset="0"/>
                <a:cs typeface="ＭＳ Ｐゴシック" charset="0"/>
              </a:rPr>
              <a:t>www.phila.gov</a:t>
            </a:r>
            <a:r>
              <a:rPr lang="en-US" sz="1000" dirty="0">
                <a:latin typeface="Rockwell" panose="02060603020205020403" pitchFamily="18" charset="77"/>
                <a:ea typeface="ＭＳ Ｐゴシック" charset="0"/>
                <a:cs typeface="ＭＳ Ｐゴシック" charset="0"/>
              </a:rPr>
              <a:t>/media/20210322093837/MMRReport2020-FINAL.pdf</a:t>
            </a:r>
          </a:p>
        </p:txBody>
      </p:sp>
      <p:graphicFrame>
        <p:nvGraphicFramePr>
          <p:cNvPr id="7" name="Text Placeholder 1">
            <a:extLst>
              <a:ext uri="{FF2B5EF4-FFF2-40B4-BE49-F238E27FC236}">
                <a16:creationId xmlns:a16="http://schemas.microsoft.com/office/drawing/2014/main" id="{E8C311C2-58FC-F16F-C483-45AD6CABA3F2}"/>
              </a:ext>
            </a:extLst>
          </p:cNvPr>
          <p:cNvGraphicFramePr/>
          <p:nvPr>
            <p:extLst>
              <p:ext uri="{D42A27DB-BD31-4B8C-83A1-F6EECF244321}">
                <p14:modId xmlns:p14="http://schemas.microsoft.com/office/powerpoint/2010/main" val="3099867086"/>
              </p:ext>
            </p:extLst>
          </p:nvPr>
        </p:nvGraphicFramePr>
        <p:xfrm>
          <a:off x="611029" y="1295718"/>
          <a:ext cx="6282099" cy="4733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761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5EC0AA-2EE2-ACD5-60AA-26EDA4ED6F29}"/>
              </a:ext>
            </a:extLst>
          </p:cNvPr>
          <p:cNvPicPr>
            <a:picLocks noChangeAspect="1"/>
          </p:cNvPicPr>
          <p:nvPr/>
        </p:nvPicPr>
        <p:blipFill>
          <a:blip r:embed="rId3">
            <a:duotone>
              <a:schemeClr val="bg2">
                <a:shade val="45000"/>
                <a:satMod val="135000"/>
              </a:schemeClr>
              <a:prstClr val="white"/>
            </a:duotone>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E2CEB1-1C17-8A95-DA3A-2DB1F669AEC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Needs of population </a:t>
            </a:r>
          </a:p>
        </p:txBody>
      </p:sp>
      <p:graphicFrame>
        <p:nvGraphicFramePr>
          <p:cNvPr id="7" name="Text Placeholder 1">
            <a:extLst>
              <a:ext uri="{FF2B5EF4-FFF2-40B4-BE49-F238E27FC236}">
                <a16:creationId xmlns:a16="http://schemas.microsoft.com/office/drawing/2014/main" id="{A4237445-D97B-9F20-FE29-3DA729979C28}"/>
              </a:ext>
            </a:extLst>
          </p:cNvPr>
          <p:cNvGraphicFramePr/>
          <p:nvPr>
            <p:extLst>
              <p:ext uri="{D42A27DB-BD31-4B8C-83A1-F6EECF244321}">
                <p14:modId xmlns:p14="http://schemas.microsoft.com/office/powerpoint/2010/main" val="22937928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578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A5E55-1DD2-326B-0DDB-A37D4C0CAB18}"/>
              </a:ext>
            </a:extLst>
          </p:cNvPr>
          <p:cNvSpPr>
            <a:spLocks noGrp="1"/>
          </p:cNvSpPr>
          <p:nvPr>
            <p:ph type="body" idx="1"/>
          </p:nvPr>
        </p:nvSpPr>
        <p:spPr>
          <a:xfrm>
            <a:off x="611030" y="1637271"/>
            <a:ext cx="6469453" cy="4517504"/>
          </a:xfrm>
        </p:spPr>
        <p:txBody>
          <a:bodyPr>
            <a:normAutofit/>
          </a:bodyPr>
          <a:lstStyle/>
          <a:p>
            <a:r>
              <a:rPr lang="en-US" sz="2000" dirty="0"/>
              <a:t>Started in 2021, PROUD is a comprehensive outpatient prenatal and addiction medicine clinic serving people with opioid use disorder (OUD) who </a:t>
            </a:r>
            <a:r>
              <a:rPr lang="en-US" sz="2000" dirty="0">
                <a:highlight>
                  <a:srgbClr val="FFFF00"/>
                </a:highlight>
              </a:rPr>
              <a:t>are pregnant or up to 2 years postpartum</a:t>
            </a:r>
          </a:p>
          <a:p>
            <a:pPr marL="114300" indent="0">
              <a:buNone/>
            </a:pPr>
            <a:endParaRPr lang="en-US" sz="2000" dirty="0"/>
          </a:p>
          <a:p>
            <a:r>
              <a:rPr lang="en-US" sz="2000" dirty="0"/>
              <a:t>PROUD also provides </a:t>
            </a:r>
            <a:r>
              <a:rPr lang="en-US" sz="2000" dirty="0">
                <a:highlight>
                  <a:srgbClr val="FFFF00"/>
                </a:highlight>
              </a:rPr>
              <a:t>dyadic care </a:t>
            </a:r>
            <a:r>
              <a:rPr lang="en-US" sz="2000" dirty="0"/>
              <a:t>with parent and infant</a:t>
            </a:r>
          </a:p>
          <a:p>
            <a:pPr marL="114300" indent="0">
              <a:buNone/>
            </a:pPr>
            <a:endParaRPr lang="en-US" sz="2000" dirty="0"/>
          </a:p>
          <a:p>
            <a:r>
              <a:rPr lang="en-US" sz="2000" dirty="0"/>
              <a:t>As a part of Penn Medicine, PROUD serves as an interdisciplinary teaching clinic</a:t>
            </a:r>
          </a:p>
          <a:p>
            <a:pPr marL="114300" indent="0">
              <a:buNone/>
            </a:pPr>
            <a:endParaRPr lang="en-US" sz="2000" dirty="0"/>
          </a:p>
          <a:p>
            <a:r>
              <a:rPr lang="en-US" sz="2000" dirty="0"/>
              <a:t>Partially funded by Pennsylvania’s Department of Drug and Alcohol Programming (DDAP)</a:t>
            </a:r>
          </a:p>
        </p:txBody>
      </p:sp>
      <p:sp>
        <p:nvSpPr>
          <p:cNvPr id="3" name="Title 2">
            <a:extLst>
              <a:ext uri="{FF2B5EF4-FFF2-40B4-BE49-F238E27FC236}">
                <a16:creationId xmlns:a16="http://schemas.microsoft.com/office/drawing/2014/main" id="{364B2033-9BF5-72B7-5845-5A520CF168DF}"/>
              </a:ext>
            </a:extLst>
          </p:cNvPr>
          <p:cNvSpPr>
            <a:spLocks noGrp="1"/>
          </p:cNvSpPr>
          <p:nvPr>
            <p:ph type="title"/>
          </p:nvPr>
        </p:nvSpPr>
        <p:spPr/>
        <p:txBody>
          <a:bodyPr>
            <a:normAutofit/>
          </a:bodyPr>
          <a:lstStyle/>
          <a:p>
            <a:r>
              <a:rPr lang="en-US" dirty="0"/>
              <a:t>Perinatal Resources for Opioid Use Disorder (PROUD) at Penn Family Care</a:t>
            </a:r>
          </a:p>
        </p:txBody>
      </p:sp>
      <p:pic>
        <p:nvPicPr>
          <p:cNvPr id="5" name="Picture 4" descr="A diagram of a baby&#10;&#10;Description automatically generated">
            <a:extLst>
              <a:ext uri="{FF2B5EF4-FFF2-40B4-BE49-F238E27FC236}">
                <a16:creationId xmlns:a16="http://schemas.microsoft.com/office/drawing/2014/main" id="{6B918146-0348-89CD-7297-6ADB0D5EA61E}"/>
              </a:ext>
            </a:extLst>
          </p:cNvPr>
          <p:cNvPicPr>
            <a:picLocks noChangeAspect="1"/>
          </p:cNvPicPr>
          <p:nvPr/>
        </p:nvPicPr>
        <p:blipFill>
          <a:blip r:embed="rId3"/>
          <a:srcRect t="211" r="519" b="5071"/>
          <a:stretch/>
        </p:blipFill>
        <p:spPr>
          <a:xfrm>
            <a:off x="7307653" y="1690688"/>
            <a:ext cx="4525449" cy="4480710"/>
          </a:xfrm>
          <a:prstGeom prst="rect">
            <a:avLst/>
          </a:prstGeom>
        </p:spPr>
      </p:pic>
      <p:sp>
        <p:nvSpPr>
          <p:cNvPr id="7" name="Rectangle 6">
            <a:extLst>
              <a:ext uri="{FF2B5EF4-FFF2-40B4-BE49-F238E27FC236}">
                <a16:creationId xmlns:a16="http://schemas.microsoft.com/office/drawing/2014/main" id="{B6751508-2663-AF47-37D4-3CD42DB5B9FF}"/>
              </a:ext>
            </a:extLst>
          </p:cNvPr>
          <p:cNvSpPr/>
          <p:nvPr/>
        </p:nvSpPr>
        <p:spPr>
          <a:xfrm>
            <a:off x="7996661" y="2114973"/>
            <a:ext cx="1013460" cy="203200"/>
          </a:xfrm>
          <a:prstGeom prst="rect">
            <a:avLst/>
          </a:prstGeom>
          <a:solidFill>
            <a:srgbClr val="895272"/>
          </a:solidFill>
          <a:ln>
            <a:solidFill>
              <a:srgbClr val="895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badi Extra Light" panose="020F0502020204030204" pitchFamily="34" charset="0"/>
              </a:rPr>
              <a:t>Copay support</a:t>
            </a:r>
          </a:p>
        </p:txBody>
      </p:sp>
    </p:spTree>
    <p:extLst>
      <p:ext uri="{BB962C8B-B14F-4D97-AF65-F5344CB8AC3E}">
        <p14:creationId xmlns:p14="http://schemas.microsoft.com/office/powerpoint/2010/main" val="365203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B2033-9BF5-72B7-5845-5A520CF168DF}"/>
              </a:ext>
            </a:extLst>
          </p:cNvPr>
          <p:cNvSpPr>
            <a:spLocks noGrp="1"/>
          </p:cNvSpPr>
          <p:nvPr>
            <p:ph type="title"/>
          </p:nvPr>
        </p:nvSpPr>
        <p:spPr>
          <a:xfrm>
            <a:off x="611030" y="274638"/>
            <a:ext cx="10969943" cy="1143000"/>
          </a:xfrm>
        </p:spPr>
        <p:txBody>
          <a:bodyPr wrap="square" anchor="ctr">
            <a:normAutofit/>
          </a:bodyPr>
          <a:lstStyle/>
          <a:p>
            <a:r>
              <a:rPr lang="en-US" dirty="0"/>
              <a:t>Wraparound services</a:t>
            </a:r>
          </a:p>
        </p:txBody>
      </p:sp>
      <p:graphicFrame>
        <p:nvGraphicFramePr>
          <p:cNvPr id="5" name="Text Placeholder 1">
            <a:extLst>
              <a:ext uri="{FF2B5EF4-FFF2-40B4-BE49-F238E27FC236}">
                <a16:creationId xmlns:a16="http://schemas.microsoft.com/office/drawing/2014/main" id="{FFB4606F-953B-705A-356A-3C0541A10F20}"/>
              </a:ext>
            </a:extLst>
          </p:cNvPr>
          <p:cNvGraphicFramePr/>
          <p:nvPr>
            <p:extLst>
              <p:ext uri="{D42A27DB-BD31-4B8C-83A1-F6EECF244321}">
                <p14:modId xmlns:p14="http://schemas.microsoft.com/office/powerpoint/2010/main" val="231182759"/>
              </p:ext>
            </p:extLst>
          </p:nvPr>
        </p:nvGraphicFramePr>
        <p:xfrm>
          <a:off x="611030" y="1608138"/>
          <a:ext cx="1096994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a:extLst>
              <a:ext uri="{FF2B5EF4-FFF2-40B4-BE49-F238E27FC236}">
                <a16:creationId xmlns:a16="http://schemas.microsoft.com/office/drawing/2014/main" id="{789B0BE4-B91B-F974-3D89-95598CD64447}"/>
              </a:ext>
            </a:extLst>
          </p:cNvPr>
          <p:cNvSpPr/>
          <p:nvPr/>
        </p:nvSpPr>
        <p:spPr>
          <a:xfrm>
            <a:off x="9415463" y="508001"/>
            <a:ext cx="400050" cy="110013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84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02920"/>
            <a:ext cx="3419856" cy="1463040"/>
          </a:xfrm>
        </p:spPr>
        <p:txBody>
          <a:bodyPr vert="horz" lIns="91440" tIns="45720" rIns="91440" bIns="45720" rtlCol="0" anchor="ctr">
            <a:normAutofit/>
          </a:bodyPr>
          <a:lstStyle/>
          <a:p>
            <a:r>
              <a:rPr lang="en-US" sz="3000" kern="1200">
                <a:solidFill>
                  <a:schemeClr val="tx1"/>
                </a:solidFill>
                <a:latin typeface="+mj-lt"/>
                <a:ea typeface="+mj-ea"/>
                <a:cs typeface="+mj-cs"/>
              </a:rPr>
              <a:t>Maternal Mortality – US Exceptionalism </a:t>
            </a: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8C9224-115D-A4F1-C1E3-FE50928E676C}"/>
              </a:ext>
            </a:extLst>
          </p:cNvPr>
          <p:cNvSpPr txBox="1"/>
          <p:nvPr/>
        </p:nvSpPr>
        <p:spPr>
          <a:xfrm>
            <a:off x="968991" y="6461533"/>
            <a:ext cx="10743653" cy="396467"/>
          </a:xfrm>
          <a:prstGeom prst="rect">
            <a:avLst/>
          </a:prstGeom>
        </p:spPr>
        <p:txBody>
          <a:bodyPr vert="horz" lIns="91440" tIns="45720" rIns="91440" bIns="45720" rtlCol="0" anchor="ctr">
            <a:normAutofit fontScale="92500" lnSpcReduction="20000"/>
          </a:bodyPr>
          <a:lstStyle/>
          <a:p>
            <a:pPr algn="r" defTabSz="914400">
              <a:lnSpc>
                <a:spcPct val="90000"/>
              </a:lnSpc>
              <a:spcAft>
                <a:spcPts val="600"/>
              </a:spcAft>
            </a:pPr>
            <a:r>
              <a:rPr lang="en-US" sz="1400" dirty="0" err="1">
                <a:highlight>
                  <a:srgbClr val="FFFFFF"/>
                </a:highlight>
              </a:rPr>
              <a:t>Munira</a:t>
            </a:r>
            <a:r>
              <a:rPr lang="en-US" sz="1400" dirty="0">
                <a:highlight>
                  <a:srgbClr val="FFFFFF"/>
                </a:highlight>
              </a:rPr>
              <a:t> Z. Gunja et al., </a:t>
            </a:r>
            <a:r>
              <a:rPr lang="en-US" sz="1400" i="1" dirty="0">
                <a:highlight>
                  <a:srgbClr val="FFFFFF"/>
                </a:highlight>
              </a:rPr>
              <a:t>Insights into the U.S. Maternal Mortality Crisis: An International Comparison (Commonwealth Fund</a:t>
            </a:r>
            <a:r>
              <a:rPr lang="en-US" sz="1400" dirty="0">
                <a:highlight>
                  <a:srgbClr val="FFFFFF"/>
                </a:highlight>
              </a:rPr>
              <a:t>, June 2024). </a:t>
            </a:r>
            <a:r>
              <a:rPr lang="en-US" sz="1400" dirty="0">
                <a:highlight>
                  <a:srgbClr val="FFFFFF"/>
                </a:highlight>
                <a:hlinkClick r:id="rId3"/>
              </a:rPr>
              <a:t>https://doi.org/10.26099/cthn-st75</a:t>
            </a:r>
            <a:endParaRPr lang="en-US" sz="1400" dirty="0">
              <a:highlight>
                <a:srgbClr val="FFFFFF"/>
              </a:highlight>
            </a:endParaRPr>
          </a:p>
        </p:txBody>
      </p:sp>
      <p:pic>
        <p:nvPicPr>
          <p:cNvPr id="6" name="Picture 5" descr="A graph of numbers and a number of people&#10;&#10;Description automatically generated with medium confidence">
            <a:extLst>
              <a:ext uri="{FF2B5EF4-FFF2-40B4-BE49-F238E27FC236}">
                <a16:creationId xmlns:a16="http://schemas.microsoft.com/office/drawing/2014/main" id="{85B9495D-70A4-E43D-02EC-4A1BA8B38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337" y="2011680"/>
            <a:ext cx="8519816" cy="4238608"/>
          </a:xfrm>
          <a:prstGeom prst="rect">
            <a:avLst/>
          </a:prstGeom>
        </p:spPr>
      </p:pic>
      <p:sp>
        <p:nvSpPr>
          <p:cNvPr id="3" name="Down Arrow 2">
            <a:extLst>
              <a:ext uri="{FF2B5EF4-FFF2-40B4-BE49-F238E27FC236}">
                <a16:creationId xmlns:a16="http://schemas.microsoft.com/office/drawing/2014/main" id="{F3E314F8-CE64-0F1A-FC47-4EBC6AAD7E5E}"/>
              </a:ext>
            </a:extLst>
          </p:cNvPr>
          <p:cNvSpPr/>
          <p:nvPr/>
        </p:nvSpPr>
        <p:spPr>
          <a:xfrm rot="5400000">
            <a:off x="10247977" y="3380891"/>
            <a:ext cx="400050" cy="110013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3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A18EDA-7526-F691-48EE-C549C5671B50}"/>
              </a:ext>
            </a:extLst>
          </p:cNvPr>
          <p:cNvSpPr txBox="1"/>
          <p:nvPr/>
        </p:nvSpPr>
        <p:spPr>
          <a:xfrm>
            <a:off x="638882" y="639193"/>
            <a:ext cx="3571810" cy="357351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b="1" kern="1200">
                <a:solidFill>
                  <a:schemeClr val="tx1"/>
                </a:solidFill>
                <a:latin typeface="+mj-lt"/>
                <a:ea typeface="+mj-ea"/>
                <a:cs typeface="+mj-cs"/>
              </a:rPr>
              <a:t>Maternal Mortality </a:t>
            </a:r>
          </a:p>
        </p:txBody>
      </p:sp>
      <p:sp>
        <p:nvSpPr>
          <p:cNvPr id="4" name="TextBox 3">
            <a:extLst>
              <a:ext uri="{FF2B5EF4-FFF2-40B4-BE49-F238E27FC236}">
                <a16:creationId xmlns:a16="http://schemas.microsoft.com/office/drawing/2014/main" id="{5D6F0F2C-1770-A7C2-524A-BD79304C7BA0}"/>
              </a:ext>
            </a:extLst>
          </p:cNvPr>
          <p:cNvSpPr txBox="1"/>
          <p:nvPr/>
        </p:nvSpPr>
        <p:spPr>
          <a:xfrm>
            <a:off x="638882" y="4631161"/>
            <a:ext cx="3571810" cy="1559327"/>
          </a:xfrm>
          <a:prstGeom prst="rect">
            <a:avLst/>
          </a:prstGeom>
        </p:spPr>
        <p:txBody>
          <a:bodyPr vert="horz" lIns="91440" tIns="45720" rIns="91440" bIns="45720" rtlCol="0">
            <a:normAutofit/>
          </a:bodyPr>
          <a:lstStyle/>
          <a:p>
            <a:pPr defTabSz="914400">
              <a:lnSpc>
                <a:spcPct val="90000"/>
              </a:lnSpc>
              <a:spcBef>
                <a:spcPts val="1000"/>
              </a:spcBef>
            </a:pPr>
            <a:r>
              <a:rPr lang="en-US" sz="2400" kern="1200" dirty="0">
                <a:solidFill>
                  <a:schemeClr val="tx1"/>
                </a:solidFill>
                <a:highlight>
                  <a:srgbClr val="FFFF00"/>
                </a:highlight>
                <a:latin typeface="+mn-lt"/>
                <a:ea typeface="+mn-ea"/>
                <a:cs typeface="+mn-cs"/>
              </a:rPr>
              <a:t>41%</a:t>
            </a:r>
            <a:r>
              <a:rPr lang="en-US" sz="2400" kern="1200" dirty="0">
                <a:solidFill>
                  <a:schemeClr val="tx1"/>
                </a:solidFill>
                <a:latin typeface="+mn-lt"/>
                <a:ea typeface="+mn-ea"/>
                <a:cs typeface="+mn-cs"/>
              </a:rPr>
              <a:t> of cases identified substance use disorder as a contributing factor in the death</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cover with a blue arrow&#10;&#10;Description automatically generated">
            <a:extLst>
              <a:ext uri="{FF2B5EF4-FFF2-40B4-BE49-F238E27FC236}">
                <a16:creationId xmlns:a16="http://schemas.microsoft.com/office/drawing/2014/main" id="{FA524DE6-1D65-5BE4-C0D6-D31FB33AC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246" y="640080"/>
            <a:ext cx="4620715" cy="5550408"/>
          </a:xfrm>
          <a:prstGeom prst="rect">
            <a:avLst/>
          </a:prstGeom>
        </p:spPr>
      </p:pic>
    </p:spTree>
    <p:extLst>
      <p:ext uri="{BB962C8B-B14F-4D97-AF65-F5344CB8AC3E}">
        <p14:creationId xmlns:p14="http://schemas.microsoft.com/office/powerpoint/2010/main" val="355571667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AE26D67-9EEA-264A-9077-A3E327BF8997}">
  <we:reference id="d2164860-9689-45e3-a1e5-90c76032056e"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25226</TotalTime>
  <Words>1924</Words>
  <Application>Microsoft Macintosh PowerPoint</Application>
  <PresentationFormat>Widescreen</PresentationFormat>
  <Paragraphs>284</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Abadi Extra Light</vt:lpstr>
      <vt:lpstr>Aptos</vt:lpstr>
      <vt:lpstr>Arial</vt:lpstr>
      <vt:lpstr>Calibri</vt:lpstr>
      <vt:lpstr>Calibri Light</vt:lpstr>
      <vt:lpstr>Franklin Gothic Medium</vt:lpstr>
      <vt:lpstr>Helvetica</vt:lpstr>
      <vt:lpstr>igbr-Suisse Intl Regular</vt:lpstr>
      <vt:lpstr>inherit</vt:lpstr>
      <vt:lpstr>Rockwell</vt:lpstr>
      <vt:lpstr>Times New Roman</vt:lpstr>
      <vt:lpstr>Wingdings</vt:lpstr>
      <vt:lpstr>Office 2013 - 2022 Theme</vt:lpstr>
      <vt:lpstr>Perinatal Resources for Opioid Use Disorder (PROUD) Philadelphia: The Heart of the Opioid Epidemic</vt:lpstr>
      <vt:lpstr>Disclosures</vt:lpstr>
      <vt:lpstr>Learning Objectives</vt:lpstr>
      <vt:lpstr>Brief background</vt:lpstr>
      <vt:lpstr>Needs of population </vt:lpstr>
      <vt:lpstr>Perinatal Resources for Opioid Use Disorder (PROUD) at Penn Family Care</vt:lpstr>
      <vt:lpstr>Wraparound services</vt:lpstr>
      <vt:lpstr>Maternal Mortality – US Exceptionalism </vt:lpstr>
      <vt:lpstr>PowerPoint Presentation</vt:lpstr>
      <vt:lpstr>Patient Demographics </vt:lpstr>
      <vt:lpstr>PowerPoint Presentation</vt:lpstr>
      <vt:lpstr>Impact</vt:lpstr>
      <vt:lpstr>Injectable Buprenorphine</vt:lpstr>
      <vt:lpstr>Neonatal Abstinence Syndrome</vt:lpstr>
      <vt:lpstr>Learners in PROUD</vt:lpstr>
      <vt:lpstr>Future Work</vt:lpstr>
      <vt:lpstr>Navigating Discrimination: Experiences of  Pregnant Patients with Opioid Use Disorder</vt:lpstr>
      <vt:lpstr>Adapting the Penny Chatbot for Perinatal OUD Patients: COPILOT </vt:lpstr>
      <vt:lpstr>Qualitative Study: Pregnancy Options Counseling Experiences while in OUD Treatment</vt:lpstr>
      <vt:lpstr>Determining the Contribution of Pharmacokinetic Alterations to Subtherapeutic Buprenorphine Levels in Pregnant Patients </vt:lpstr>
      <vt:lpstr>Smoking Cessation and Contingency Management</vt:lpstr>
      <vt:lpstr>Group Based Care</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Bhadra-Heintz, Nia</dc:creator>
  <cp:lastModifiedBy>Bhadra-Heintz, Nia</cp:lastModifiedBy>
  <cp:revision>103</cp:revision>
  <dcterms:created xsi:type="dcterms:W3CDTF">2024-10-01T00:05:48Z</dcterms:created>
  <dcterms:modified xsi:type="dcterms:W3CDTF">2024-11-14T14:12:19Z</dcterms:modified>
</cp:coreProperties>
</file>