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20"/>
  </p:notesMasterIdLst>
  <p:handoutMasterIdLst>
    <p:handoutMasterId r:id="rId21"/>
  </p:handoutMasterIdLst>
  <p:sldIdLst>
    <p:sldId id="287" r:id="rId6"/>
    <p:sldId id="288" r:id="rId7"/>
    <p:sldId id="305" r:id="rId8"/>
    <p:sldId id="306" r:id="rId9"/>
    <p:sldId id="290" r:id="rId10"/>
    <p:sldId id="293" r:id="rId11"/>
    <p:sldId id="301" r:id="rId12"/>
    <p:sldId id="302" r:id="rId13"/>
    <p:sldId id="303" r:id="rId14"/>
    <p:sldId id="294" r:id="rId15"/>
    <p:sldId id="297" r:id="rId16"/>
    <p:sldId id="298" r:id="rId17"/>
    <p:sldId id="307" r:id="rId18"/>
    <p:sldId id="308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D31"/>
    <a:srgbClr val="178CCB"/>
    <a:srgbClr val="F48024"/>
    <a:srgbClr val="2D3652"/>
    <a:srgbClr val="FFFFFF"/>
    <a:srgbClr val="000000"/>
    <a:srgbClr val="F5F100"/>
    <a:srgbClr val="18A3AC"/>
    <a:srgbClr val="052049"/>
    <a:srgbClr val="EC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93" autoAdjust="0"/>
    <p:restoredTop sz="74422" autoAdjust="0"/>
  </p:normalViewPr>
  <p:slideViewPr>
    <p:cSldViewPr snapToGrid="0" showGuides="1">
      <p:cViewPr>
        <p:scale>
          <a:sx n="92" d="100"/>
          <a:sy n="92" d="100"/>
        </p:scale>
        <p:origin x="704" y="14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C9-A349-908F-6BAFF908B0C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C9-A349-908F-6BAFF908B0C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C9-A349-908F-6BAFF908B0C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C9-A349-908F-6BAFF908B0C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E-A642-803F-8F91A91AA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34-4449-8022-D34472B7FCE1}"/>
              </c:ext>
            </c:extLst>
          </c:dPt>
          <c:dPt>
            <c:idx val="1"/>
            <c:bubble3D val="0"/>
            <c:spPr>
              <a:solidFill>
                <a:srgbClr val="F480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34-4449-8022-D34472B7FCE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34-4449-8022-D34472B7FCE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34-4449-8022-D34472B7FCE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34-4449-8022-D34472B7F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0B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7-1C41-BF73-4C274FC8D60F}"/>
              </c:ext>
            </c:extLst>
          </c:dPt>
          <c:dPt>
            <c:idx val="1"/>
            <c:bubble3D val="0"/>
            <c:spPr>
              <a:solidFill>
                <a:srgbClr val="F480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7-1C41-BF73-4C274FC8D60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7-1C41-BF73-4C274FC8D60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D7-1C41-BF73-4C274FC8D60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D7-1C41-BF73-4C274FC8D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8C-C848-B868-638AE7B396FE}"/>
              </c:ext>
            </c:extLst>
          </c:dPt>
          <c:dPt>
            <c:idx val="1"/>
            <c:bubble3D val="0"/>
            <c:spPr>
              <a:solidFill>
                <a:srgbClr val="178CC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C-C848-B868-638AE7B396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8C-C848-B868-638AE7B396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8C-C848-B868-638AE7B396F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8C-C848-B868-638AE7B39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Stimulant Tests</c:v>
                </c:pt>
              </c:strCache>
            </c:strRef>
          </c:tx>
          <c:dPt>
            <c:idx val="0"/>
            <c:bubble3D val="0"/>
            <c:spPr>
              <a:solidFill>
                <a:srgbClr val="F4802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A4-3040-BBA6-682B10DE0ADF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A4-3040-BBA6-682B10DE0ADF}"/>
              </c:ext>
            </c:extLst>
          </c:dPt>
          <c:dLbls>
            <c:dLbl>
              <c:idx val="0"/>
              <c:layout>
                <c:manualLayout>
                  <c:x val="-0.27066617750979949"/>
                  <c:y val="-0.32837261269180212"/>
                </c:manualLayout>
              </c:layout>
              <c:tx>
                <c:rich>
                  <a:bodyPr/>
                  <a:lstStyle/>
                  <a:p>
                    <a:r>
                      <a:rPr lang="en-US" sz="6600" b="1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a:t>-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FA4-3040-BBA6-682B10DE0ADF}"/>
                </c:ext>
              </c:extLst>
            </c:dLbl>
            <c:dLbl>
              <c:idx val="1"/>
              <c:layout>
                <c:manualLayout>
                  <c:x val="0.23498044150452455"/>
                  <c:y val="6.9499510855811558E-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defRPr>
                    </a:pPr>
                    <a:r>
                      <a:rPr lang="en-US" sz="5400" b="1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a:t>+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FA4-3040-BBA6-682B10DE0A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Negative</c:v>
                </c:pt>
                <c:pt idx="1">
                  <c:v>Positive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A4-3040-BBA6-682B10DE0AD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0BD3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DA-B040-9F9B-DC0A8ABD1F4D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DA-B040-9F9B-DC0A8ABD1F4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DA-B040-9F9B-DC0A8ABD1F4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CDA-B040-9F9B-DC0A8ABD1F4D}"/>
              </c:ext>
            </c:extLst>
          </c:dPt>
          <c:cat>
            <c:strRef>
              <c:f>Sheet1!$A$2:$A$5</c:f>
              <c:strCache>
                <c:ptCount val="2"/>
                <c:pt idx="0">
                  <c:v>Positive</c:v>
                </c:pt>
                <c:pt idx="1">
                  <c:v>Negative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DA-B040-9F9B-DC0A8ABD1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7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7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11/12/24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everyone, my name is Gaby Steiner, I’m a fourth year at UCSF applying into internal medicine this year</a:t>
            </a:r>
          </a:p>
          <a:p>
            <a:r>
              <a:rPr lang="en-US" dirty="0"/>
              <a:t>I’m thrilled to talk to you today about our implementation-effectiveness pilot, offering Contingency Management incentivizing both stimulant use reduction and ART adherence in HIV primary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47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effectiveness, we observed that 57% of all stimulant POC tests were unreactive, </a:t>
            </a:r>
          </a:p>
          <a:p>
            <a:pPr lvl="1"/>
            <a:r>
              <a:rPr lang="en-US" dirty="0"/>
              <a:t>with 17 participants contributing at least one unreactive test</a:t>
            </a:r>
          </a:p>
          <a:p>
            <a:r>
              <a:rPr lang="en-US" dirty="0"/>
              <a:t>Additionally, on weekly timeline follow-back assessing frequency of use, participants reported a significant reduction in stimulant use at week 12 compared to baseline </a:t>
            </a:r>
          </a:p>
          <a:p>
            <a:r>
              <a:rPr lang="en-US" dirty="0"/>
              <a:t>Regarding tenofovir adherence, nearly all </a:t>
            </a:r>
            <a:r>
              <a:rPr lang="en-US" dirty="0" err="1"/>
              <a:t>poc</a:t>
            </a:r>
            <a:r>
              <a:rPr lang="en-US" dirty="0"/>
              <a:t> tests </a:t>
            </a:r>
            <a:r>
              <a:rPr lang="en-US" dirty="0" err="1"/>
              <a:t>werfe</a:t>
            </a:r>
            <a:r>
              <a:rPr lang="en-US" dirty="0"/>
              <a:t> positive for tenofovir, which is notable in this group with high rates of detectable VL at 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limitations to consider include</a:t>
            </a:r>
          </a:p>
          <a:p>
            <a:r>
              <a:rPr lang="en-US" dirty="0"/>
              <a:t>One: Fidelity =&gt; once weekly testing does not ensure abstinence form stimulants, as most POC tests detect substances within a 3-4 day window</a:t>
            </a:r>
          </a:p>
          <a:p>
            <a:pPr lvl="1"/>
            <a:r>
              <a:rPr lang="en-US" dirty="0"/>
              <a:t>Even so, it is worth considering other outcomes that once weekly CM might facilitate – like stimulant-use reduction and global engagement with care</a:t>
            </a:r>
          </a:p>
          <a:p>
            <a:pPr lvl="0"/>
            <a:r>
              <a:rPr lang="en-US" dirty="0"/>
              <a:t>Second: one barrier to implementation that we don’t address is that your ability to provide financial incentives in healthcare depends on the restrictions in your state and county</a:t>
            </a:r>
          </a:p>
          <a:p>
            <a:pPr lvl="0"/>
            <a:r>
              <a:rPr lang="en-US" dirty="0"/>
              <a:t>Third: maintenance – this pilot was funded as a research study, and my mentor Dr. Ayesha Appa is pursuing clinic-based funding </a:t>
            </a:r>
            <a:r>
              <a:rPr lang="en-US" sz="1800" dirty="0">
                <a:effectLst/>
              </a:rPr>
              <a:t>to implement the program permanently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5675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 that said, some conclusions to draw from our work include:</a:t>
            </a:r>
          </a:p>
          <a:p>
            <a:r>
              <a:rPr lang="en-US" dirty="0"/>
              <a:t>1. this pilot represents the first demonstration of dual-incentive CM targeting stimulant use reduction AND ART adherence through one intervention, facilitated by tenofovir POC testing</a:t>
            </a:r>
          </a:p>
          <a:p>
            <a:r>
              <a:rPr lang="en-US" dirty="0"/>
              <a:t>2. this CM intervention was feasible to implement in the safety-net HIV primary care setting, Successfully reaching a complex, high-needs, and diverse population</a:t>
            </a:r>
          </a:p>
          <a:p>
            <a:pPr lvl="1"/>
            <a:r>
              <a:rPr lang="en-US" dirty="0"/>
              <a:t>This Highlights the importance of bringing this first-line </a:t>
            </a:r>
            <a:r>
              <a:rPr lang="en-US" dirty="0" err="1"/>
              <a:t>tx</a:t>
            </a:r>
            <a:r>
              <a:rPr lang="en-US" dirty="0"/>
              <a:t> into spaces where people using stimulants are already receiving their healthcare</a:t>
            </a:r>
          </a:p>
          <a:p>
            <a:pPr lvl="0"/>
            <a:r>
              <a:rPr lang="en-US" dirty="0"/>
              <a:t>3. Lastly, this study demonstrates the benefit of tailoring CM interventions to meet the needs of specific populations</a:t>
            </a:r>
          </a:p>
          <a:p>
            <a:pPr lvl="1"/>
            <a:r>
              <a:rPr lang="en-US" dirty="0"/>
              <a:t>In this case, we saw that as participants achieved reduced stimulant use, they also made progress in the related behavior of art adherence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3052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Regarding next directions – we are currently conducting qualitative interviews with participants and clinic staff, in part to better understand facilitators and barriers of CM integration in HIV ambulatory care setting</a:t>
            </a:r>
          </a:p>
          <a:p>
            <a:pPr marL="285750" marR="0" lvl="1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>
                <a:effectLst/>
              </a:rPr>
              <a:t>Some early themes we’re seeing from participant interviews are that</a:t>
            </a:r>
          </a:p>
          <a:p>
            <a:pPr marL="403225" marR="0" lvl="2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050" dirty="0">
                <a:effectLst/>
              </a:rPr>
              <a:t>Participants like co-location of addiction treatment with their primary care b/c makes </a:t>
            </a:r>
            <a:r>
              <a:rPr lang="en-US" sz="1050" dirty="0" err="1">
                <a:effectLst/>
              </a:rPr>
              <a:t>tx</a:t>
            </a:r>
            <a:r>
              <a:rPr lang="en-US" sz="1050" dirty="0">
                <a:effectLst/>
              </a:rPr>
              <a:t> accessible and convenient</a:t>
            </a:r>
          </a:p>
          <a:p>
            <a:pPr marL="403225" marR="0" lvl="2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050" dirty="0">
                <a:effectLst/>
              </a:rPr>
              <a:t>Participants found it motivating to have two options to win incentives instead of just one</a:t>
            </a:r>
          </a:p>
          <a:p>
            <a:pPr marL="403225" marR="0" lvl="2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050" dirty="0">
                <a:effectLst/>
              </a:rPr>
              <a:t>Participating in this program helped people make other significant changes in their lives, like connecting with mental health resources and housing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20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162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I’d like to end by thanking everyone who worked so hard to make this pilot happen, and in particular highlight</a:t>
            </a:r>
          </a:p>
          <a:p>
            <a:pPr lvl="1"/>
            <a:r>
              <a:rPr lang="en-US" dirty="0"/>
              <a:t>Dr. Ayesha Appa as the senior leader of this work</a:t>
            </a:r>
          </a:p>
          <a:p>
            <a:pPr lvl="1"/>
            <a:r>
              <a:rPr lang="en-US" dirty="0"/>
              <a:t>Dr. Monica </a:t>
            </a:r>
            <a:r>
              <a:rPr lang="en-US" dirty="0" err="1"/>
              <a:t>Ganhdi</a:t>
            </a:r>
            <a:r>
              <a:rPr lang="en-US" dirty="0"/>
              <a:t> for supporting this work at Ward 86</a:t>
            </a:r>
          </a:p>
          <a:p>
            <a:pPr lvl="1"/>
            <a:r>
              <a:rPr lang="en-US" dirty="0"/>
              <a:t>Dr. Phillip Coffin for advising this trial</a:t>
            </a:r>
          </a:p>
          <a:p>
            <a:pPr lvl="1"/>
            <a:r>
              <a:rPr lang="en-US" dirty="0"/>
              <a:t>And Dr. Steve </a:t>
            </a:r>
            <a:r>
              <a:rPr lang="en-US" dirty="0" err="1"/>
              <a:t>Shoptaw</a:t>
            </a:r>
            <a:r>
              <a:rPr lang="en-US" dirty="0"/>
              <a:t> for </a:t>
            </a:r>
            <a:r>
              <a:rPr lang="en-US" dirty="0" err="1"/>
              <a:t>providng</a:t>
            </a:r>
            <a:r>
              <a:rPr lang="en-US" dirty="0"/>
              <a:t> guidance around CM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23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 is gold-standard care for </a:t>
            </a:r>
            <a:r>
              <a:rPr lang="en-US" dirty="0" err="1"/>
              <a:t>StUD</a:t>
            </a:r>
            <a:endParaRPr lang="en-US" dirty="0"/>
          </a:p>
          <a:p>
            <a:pPr lvl="1"/>
            <a:r>
              <a:rPr lang="en-US" dirty="0"/>
              <a:t>With </a:t>
            </a:r>
            <a:r>
              <a:rPr lang="en-US" dirty="0" err="1"/>
              <a:t>hundres</a:t>
            </a:r>
            <a:r>
              <a:rPr lang="en-US" dirty="0"/>
              <a:t> of trials demonstrating its efficacy in promoting abstinence from both </a:t>
            </a:r>
            <a:r>
              <a:rPr lang="en-US" dirty="0" err="1"/>
              <a:t>methamphatemine</a:t>
            </a:r>
            <a:r>
              <a:rPr lang="en-US" dirty="0"/>
              <a:t> and cocaine</a:t>
            </a:r>
          </a:p>
          <a:p>
            <a:pPr marL="285750" marR="0" lvl="1" indent="-11271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  And In 2023, the American Society of Addiction Medicine recommended CM as first-line treatment for stimulant use disorder. </a:t>
            </a:r>
          </a:p>
          <a:p>
            <a:pPr lvl="1"/>
            <a:endParaRPr lang="en-US" dirty="0"/>
          </a:p>
          <a:p>
            <a:pPr lvl="0"/>
            <a:r>
              <a:rPr lang="en-US" sz="1200" dirty="0"/>
              <a:t>Despite this, accessibility of first-line treatment is poor, with</a:t>
            </a:r>
            <a:endParaRPr lang="en-US" dirty="0"/>
          </a:p>
          <a:p>
            <a:pPr lvl="1"/>
            <a:r>
              <a:rPr lang="en-US" dirty="0"/>
              <a:t>Only 1/10 addiction specialists provide CM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Why is this the case? A lot of reasons, but</a:t>
            </a:r>
            <a:r>
              <a:rPr lang="en-US" sz="1100" dirty="0"/>
              <a:t> the barrier we will focus on today: Feasibility concerns, largely stemming from the lack models integrating CM into ambulatory community settings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97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48D5-81D1-AED3-613B-B5E103237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AEFBD-A888-460D-E943-2B0C01725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736CD-CFA7-0043-B821-B13C00A71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designing our study, we identified two missed opportunities we wanted to address:</a:t>
            </a:r>
          </a:p>
          <a:p>
            <a:r>
              <a:rPr lang="en-US" dirty="0"/>
              <a:t>First, lack of CM integration in high-need community settings keeps this </a:t>
            </a:r>
            <a:r>
              <a:rPr lang="en-US" dirty="0" err="1"/>
              <a:t>tx</a:t>
            </a:r>
            <a:r>
              <a:rPr lang="en-US" dirty="0"/>
              <a:t> from reaching the people who most need it</a:t>
            </a:r>
          </a:p>
          <a:p>
            <a:pPr lvl="1"/>
            <a:r>
              <a:rPr lang="en-US" dirty="0"/>
              <a:t>HIV ambulatory care represents one such setting, largely b/c</a:t>
            </a:r>
          </a:p>
          <a:p>
            <a:pPr lvl="2"/>
            <a:r>
              <a:rPr lang="en-US" dirty="0"/>
              <a:t>The high prevalence of </a:t>
            </a:r>
            <a:r>
              <a:rPr lang="en-US" dirty="0" err="1"/>
              <a:t>StUD</a:t>
            </a:r>
            <a:r>
              <a:rPr lang="en-US" dirty="0"/>
              <a:t> amongst PLWH</a:t>
            </a:r>
          </a:p>
          <a:p>
            <a:pPr lvl="2"/>
            <a:r>
              <a:rPr lang="en-US" dirty="0"/>
              <a:t>And the fact that methamphetamine use is linked to the poorest HIV outcomes of all substances</a:t>
            </a:r>
          </a:p>
          <a:p>
            <a:r>
              <a:rPr lang="en-US" dirty="0"/>
              <a:t>Second, CM has also been shown to successfully promote adherence to medications, but no studies to date have used tenofovir point care testing to incentivize ART adherence through CM</a:t>
            </a:r>
          </a:p>
          <a:p>
            <a:pPr lvl="1"/>
            <a:r>
              <a:rPr lang="en-US" dirty="0"/>
              <a:t>Doing so offers the opportunity to target the two related behaviors of stimulant use and ART non-adherence through one combined intervention</a:t>
            </a:r>
          </a:p>
          <a:p>
            <a:r>
              <a:rPr lang="en-US" dirty="0"/>
              <a:t>This background has largely motivated the </a:t>
            </a:r>
            <a:r>
              <a:rPr lang="en-US" dirty="0" err="1"/>
              <a:t>CoMBO</a:t>
            </a:r>
            <a:r>
              <a:rPr lang="en-US" dirty="0"/>
              <a:t>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26BAC-E3DF-4468-1351-7FB1E390F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0AF1C-0BB0-591A-BA40-4F434B3C3F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96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objectives of this study were one</a:t>
            </a:r>
          </a:p>
          <a:p>
            <a:pPr marL="285750" marR="0" lvl="1" indent="-11271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1. Pilot once-weekly CM in </a:t>
            </a:r>
            <a:r>
              <a:rPr lang="en-US" b="1" dirty="0">
                <a:solidFill>
                  <a:srgbClr val="F48024"/>
                </a:solidFill>
              </a:rPr>
              <a:t>safety-net HIV primary care</a:t>
            </a:r>
            <a:r>
              <a:rPr lang="en-US" dirty="0"/>
              <a:t>, providing incentives for </a:t>
            </a:r>
            <a:r>
              <a:rPr lang="en-US" b="1" dirty="0">
                <a:solidFill>
                  <a:srgbClr val="F48024"/>
                </a:solidFill>
              </a:rPr>
              <a:t>stimulant use reduction and ART adherence</a:t>
            </a:r>
          </a:p>
          <a:p>
            <a:pPr marL="285750" marR="0" lvl="1" indent="-112713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178C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2. </a:t>
            </a:r>
            <a:r>
              <a:rPr lang="en-US" b="1" dirty="0">
                <a:solidFill>
                  <a:srgbClr val="F48024"/>
                </a:solidFill>
              </a:rPr>
              <a:t>Evaluate pilot implementation </a:t>
            </a:r>
            <a:r>
              <a:rPr lang="en-US" dirty="0"/>
              <a:t>using the RE-AIM framework, focusing on </a:t>
            </a:r>
            <a:r>
              <a:rPr lang="en-US" b="1" dirty="0">
                <a:solidFill>
                  <a:srgbClr val="F48024"/>
                </a:solidFill>
              </a:rPr>
              <a:t>reach, implementation, and effectiveness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50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offered the intervention to patients with </a:t>
            </a:r>
            <a:r>
              <a:rPr lang="en-US" dirty="0" err="1"/>
              <a:t>StUD</a:t>
            </a:r>
            <a:r>
              <a:rPr lang="en-US" dirty="0"/>
              <a:t> and who were living with or at high risk for HIV</a:t>
            </a:r>
          </a:p>
          <a:p>
            <a:r>
              <a:rPr lang="en-US" dirty="0"/>
              <a:t>The intervention was hosted within two county HIV ambulatory care clinics</a:t>
            </a:r>
          </a:p>
          <a:p>
            <a:endParaRPr lang="en-US" dirty="0"/>
          </a:p>
          <a:p>
            <a:r>
              <a:rPr lang="en-US" dirty="0"/>
              <a:t>We offered 12 weeks of individual, walk-in, once-weekly CM targeting stimulant use reduction AND tenofovir-based ART adherence</a:t>
            </a:r>
          </a:p>
          <a:p>
            <a:pPr lvl="1"/>
            <a:r>
              <a:rPr lang="en-US" dirty="0"/>
              <a:t>To do so, we used urine POC tests to detect tenofovir and stimulants</a:t>
            </a:r>
          </a:p>
          <a:p>
            <a:pPr lvl="1"/>
            <a:r>
              <a:rPr lang="en-US" dirty="0"/>
              <a:t>Depending on testing results, participants had opportunity draw incentives from fish bowl</a:t>
            </a:r>
          </a:p>
          <a:p>
            <a:pPr lvl="2"/>
            <a:r>
              <a:rPr lang="en-US" dirty="0"/>
              <a:t>Half of which were affirmations, half of which were </a:t>
            </a:r>
            <a:r>
              <a:rPr lang="en-US" dirty="0" err="1"/>
              <a:t>giftcards</a:t>
            </a:r>
            <a:r>
              <a:rPr lang="en-US" dirty="0"/>
              <a:t> to grocery stores, mostly for $10</a:t>
            </a:r>
          </a:p>
          <a:p>
            <a:pPr lvl="1"/>
            <a:r>
              <a:rPr lang="en-US" dirty="0"/>
              <a:t>We provided escalating incentives, meaning each consecutive week in which participants achieved behavior goals, they had the opportunity to draw more incentives from the fishbowl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15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on to our RE-AIM program evaluation…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3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first discuss our program Reach, describing who enrolled and participated</a:t>
            </a:r>
          </a:p>
          <a:p>
            <a:r>
              <a:rPr lang="en-US" dirty="0"/>
              <a:t>Over 4-month recruitment period, 37 patients with </a:t>
            </a:r>
            <a:r>
              <a:rPr lang="en-US" dirty="0" err="1"/>
              <a:t>StUD</a:t>
            </a:r>
            <a:r>
              <a:rPr lang="en-US" dirty="0"/>
              <a:t> enrolled in the pilot</a:t>
            </a:r>
          </a:p>
          <a:p>
            <a:r>
              <a:rPr lang="en-US" dirty="0"/>
              <a:t>25 were eligible to receive incentives for tenofovir adherence</a:t>
            </a:r>
          </a:p>
          <a:p>
            <a:r>
              <a:rPr lang="en-US" dirty="0"/>
              <a:t>All but 9 pts returned after enrollment, resulting in a cohort of 28 active participants</a:t>
            </a:r>
          </a:p>
          <a:p>
            <a:r>
              <a:rPr lang="en-US" dirty="0"/>
              <a:t>Of all patients who were enrolled, 51% were referred by a provider in the safety-net and 49% walked-in without previously knowing about the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98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terms of socio-demographics, I’d like to highlight a few notable features:</a:t>
            </a:r>
          </a:p>
          <a:p>
            <a:r>
              <a:rPr lang="en-US" dirty="0"/>
              <a:t>One, 43% of our </a:t>
            </a:r>
            <a:r>
              <a:rPr lang="en-US" dirty="0" err="1"/>
              <a:t>pariticpants</a:t>
            </a:r>
            <a:r>
              <a:rPr lang="en-US" dirty="0"/>
              <a:t> identified as black and 30% as Latinx</a:t>
            </a:r>
          </a:p>
          <a:p>
            <a:r>
              <a:rPr lang="en-US" dirty="0"/>
              <a:t>Transgender women represented about 20% of our cohort</a:t>
            </a:r>
          </a:p>
          <a:p>
            <a:r>
              <a:rPr lang="en-US" dirty="0"/>
              <a:t>Most people were using methamphetamine at 70%</a:t>
            </a:r>
          </a:p>
          <a:p>
            <a:r>
              <a:rPr lang="en-US" dirty="0"/>
              <a:t>Nearly 40% had a detectable VL at enrollment</a:t>
            </a:r>
          </a:p>
          <a:p>
            <a:r>
              <a:rPr lang="en-US" dirty="0"/>
              <a:t>A high proportion of participants were unhoused at almost 60%, and </a:t>
            </a:r>
            <a:r>
              <a:rPr lang="en-US" dirty="0" err="1"/>
              <a:t>approx</a:t>
            </a:r>
            <a:r>
              <a:rPr lang="en-US" dirty="0"/>
              <a:t> half of people did not have consistent access to a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343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Regarding implementation metrics:</a:t>
            </a:r>
          </a:p>
          <a:p>
            <a:r>
              <a:rPr lang="en-US" dirty="0"/>
              <a:t>We conducted 178 visits over eight months, during which participants provided urine for POC tests in almost all visits </a:t>
            </a:r>
          </a:p>
          <a:p>
            <a:pPr lvl="0"/>
            <a:r>
              <a:rPr lang="en-US" dirty="0"/>
              <a:t>Approximately $3300 were spent on gift-cards, averaging at $19 per visit.</a:t>
            </a:r>
          </a:p>
          <a:p>
            <a:r>
              <a:rPr lang="en-US" dirty="0"/>
              <a:t>Visit length averaged at 23 min, and avg attendance was 5/12 visits.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48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8698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360C370-898B-184E-88C6-9D36E166FF37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5" y="4246881"/>
            <a:ext cx="849572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AEF04-B00E-864C-B875-B36E23BE9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39" y="507169"/>
            <a:ext cx="4546616" cy="8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77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787" y="2917135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4341FA-2164-0D40-90FC-5F529C8876FB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53E202-9AFD-E743-80E0-3DBF73D66028}"/>
              </a:ext>
            </a:extLst>
          </p:cNvPr>
          <p:cNvGrpSpPr/>
          <p:nvPr userDrawn="1"/>
        </p:nvGrpSpPr>
        <p:grpSpPr>
          <a:xfrm>
            <a:off x="819001" y="226115"/>
            <a:ext cx="3819176" cy="752810"/>
            <a:chOff x="784276" y="216786"/>
            <a:chExt cx="3819176" cy="7528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5BEBC2-FF67-6F40-8AE5-31112E40B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7168CF3-0BEE-9140-AE30-853B178B3891}"/>
                </a:ext>
              </a:extLst>
            </p:cNvPr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824A54E-A5FA-FC42-B7EA-AE501BF03222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54A249-02BB-CA4F-80B5-B16C67A8B526}"/>
              </a:ext>
            </a:extLst>
          </p:cNvPr>
          <p:cNvGrpSpPr/>
          <p:nvPr userDrawn="1"/>
        </p:nvGrpSpPr>
        <p:grpSpPr>
          <a:xfrm>
            <a:off x="819001" y="226115"/>
            <a:ext cx="3819176" cy="752810"/>
            <a:chOff x="784276" y="216786"/>
            <a:chExt cx="3819176" cy="7528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74F441-069A-854B-9117-7565A5FEE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D92C31-E03B-1648-A24C-2D4932E7FF67}"/>
                </a:ext>
              </a:extLst>
            </p:cNvPr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0D19F74-8FC0-0F45-B717-FA8F2DDF5838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4849A1-C625-294B-934F-1916E573EB09}"/>
              </a:ext>
            </a:extLst>
          </p:cNvPr>
          <p:cNvGrpSpPr/>
          <p:nvPr userDrawn="1"/>
        </p:nvGrpSpPr>
        <p:grpSpPr>
          <a:xfrm>
            <a:off x="503738" y="504339"/>
            <a:ext cx="4546616" cy="896198"/>
            <a:chOff x="784276" y="216786"/>
            <a:chExt cx="3819176" cy="7528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743A93-6193-BC42-A20A-53B51EFB21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3E2153-42BB-4642-939B-30A00DD6DCA0}"/>
                </a:ext>
              </a:extLst>
            </p:cNvPr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A3010C-2EFE-204F-83A6-36BEEC20E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891"/>
          <a:stretch/>
        </p:blipFill>
        <p:spPr>
          <a:xfrm>
            <a:off x="241903" y="235843"/>
            <a:ext cx="8902097" cy="662215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18726D4-DECD-814D-971A-A171E4AFE1BB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C6B85-4ECD-2645-A231-57E06715AAF6}"/>
              </a:ext>
            </a:extLst>
          </p:cNvPr>
          <p:cNvGrpSpPr/>
          <p:nvPr userDrawn="1"/>
        </p:nvGrpSpPr>
        <p:grpSpPr>
          <a:xfrm>
            <a:off x="819001" y="226115"/>
            <a:ext cx="3819176" cy="752810"/>
            <a:chOff x="784276" y="216786"/>
            <a:chExt cx="3819176" cy="7528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02B55D-E2FD-F64B-B8E8-13334A1B0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74DF62-FD26-064E-91D7-F5C115C07019}"/>
                </a:ext>
              </a:extLst>
            </p:cNvPr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861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CC092DC-591D-9A45-AD7A-44B96E441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6"/>
          <a:stretch/>
        </p:blipFill>
        <p:spPr>
          <a:xfrm>
            <a:off x="278295" y="241903"/>
            <a:ext cx="8865705" cy="66160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F58BE1-5729-FD4C-807D-E297E2992185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8B932D-7FA5-024A-9CC3-0F67D161BE07}"/>
              </a:ext>
            </a:extLst>
          </p:cNvPr>
          <p:cNvGrpSpPr/>
          <p:nvPr userDrawn="1"/>
        </p:nvGrpSpPr>
        <p:grpSpPr>
          <a:xfrm>
            <a:off x="819001" y="226115"/>
            <a:ext cx="3819176" cy="752810"/>
            <a:chOff x="784276" y="216786"/>
            <a:chExt cx="3819176" cy="7528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63C00B-1B19-B145-BDEB-DFB599644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61F3CD-701C-9A46-862A-4BD3E45177A0}"/>
                </a:ext>
              </a:extLst>
            </p:cNvPr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A55988-F3A0-574F-B6CB-6473A04F3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18" y="289367"/>
            <a:ext cx="8877782" cy="656863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6D5F5C-F83F-6343-BEEF-2C3BE0913480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54A249-02BB-CA4F-80B5-B16C67A8B526}"/>
              </a:ext>
            </a:extLst>
          </p:cNvPr>
          <p:cNvGrpSpPr/>
          <p:nvPr userDrawn="1"/>
        </p:nvGrpSpPr>
        <p:grpSpPr>
          <a:xfrm>
            <a:off x="819001" y="226115"/>
            <a:ext cx="3819176" cy="752810"/>
            <a:chOff x="784276" y="216786"/>
            <a:chExt cx="3819176" cy="7528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74F441-069A-854B-9117-7565A5FEE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D92C31-E03B-1648-A24C-2D4932E7FF67}"/>
                </a:ext>
              </a:extLst>
            </p:cNvPr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70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8FB7133-CAF7-8740-B2F1-7C6F60897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75" y="268574"/>
            <a:ext cx="8883625" cy="658942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9E7CE04-C4D2-F54A-AD31-ACD1051BF2F8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8B932D-7FA5-024A-9CC3-0F67D161BE07}"/>
              </a:ext>
            </a:extLst>
          </p:cNvPr>
          <p:cNvGrpSpPr/>
          <p:nvPr userDrawn="1"/>
        </p:nvGrpSpPr>
        <p:grpSpPr>
          <a:xfrm>
            <a:off x="819001" y="226115"/>
            <a:ext cx="3819176" cy="752810"/>
            <a:chOff x="784276" y="216786"/>
            <a:chExt cx="3819176" cy="7528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63C00B-1B19-B145-BDEB-DFB5996443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61F3CD-701C-9A46-862A-4BD3E45177A0}"/>
                </a:ext>
              </a:extLst>
            </p:cNvPr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984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4AED523-1FC7-DF44-BEC3-D2F751D0B4DF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7B5C4-A135-EE44-8137-D70E13D21741}"/>
              </a:ext>
            </a:extLst>
          </p:cNvPr>
          <p:cNvGrpSpPr/>
          <p:nvPr userDrawn="1"/>
        </p:nvGrpSpPr>
        <p:grpSpPr>
          <a:xfrm>
            <a:off x="503738" y="504339"/>
            <a:ext cx="4546616" cy="896198"/>
            <a:chOff x="784276" y="216786"/>
            <a:chExt cx="3819176" cy="7528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623D44-08AD-944E-A0C7-3738FBCC4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1E15ED-1E64-A84D-AAFB-E4845C4FD4FE}"/>
                </a:ext>
              </a:extLst>
            </p:cNvPr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695741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764696"/>
            <a:ext cx="9144000" cy="1093304"/>
          </a:xfrm>
          <a:prstGeom prst="rect">
            <a:avLst/>
          </a:prstGeom>
          <a:solidFill>
            <a:schemeClr val="bg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075B9B-C656-4D4C-A850-74ABF7F62111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FAFB87-4C59-BF4C-B8C7-9F43BB21C74E}"/>
              </a:ext>
            </a:extLst>
          </p:cNvPr>
          <p:cNvGrpSpPr/>
          <p:nvPr userDrawn="1"/>
        </p:nvGrpSpPr>
        <p:grpSpPr>
          <a:xfrm>
            <a:off x="503738" y="504339"/>
            <a:ext cx="4546616" cy="896198"/>
            <a:chOff x="784276" y="216786"/>
            <a:chExt cx="3819176" cy="7528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F9C7E8-1EEB-9643-89BD-D6BF23594F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63C24A-C746-1B4F-9C24-F2640F4EF5E7}"/>
                </a:ext>
              </a:extLst>
            </p:cNvPr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43C3659-14D7-5A44-AC7D-C28E5A169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552" t="35459" r="-407" b="-21848"/>
          <a:stretch/>
        </p:blipFill>
        <p:spPr>
          <a:xfrm rot="5400000">
            <a:off x="2409537" y="-1164936"/>
            <a:ext cx="5569526" cy="7899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B0F8418-9E11-814C-991D-1D56AFF09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1183" t="13403" r="10781" b="19254"/>
          <a:stretch/>
        </p:blipFill>
        <p:spPr>
          <a:xfrm>
            <a:off x="-317500" y="-1"/>
            <a:ext cx="9461500" cy="624642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1D8A1-2124-8D48-9E14-F69F568AA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4"/>
          <a:stretch/>
        </p:blipFill>
        <p:spPr>
          <a:xfrm>
            <a:off x="0" y="401119"/>
            <a:ext cx="9144000" cy="17740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12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0" r="7005" b="555"/>
          <a:stretch/>
        </p:blipFill>
        <p:spPr>
          <a:xfrm>
            <a:off x="0" y="2415131"/>
            <a:ext cx="6664305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11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2"/>
          <a:stretch/>
        </p:blipFill>
        <p:spPr>
          <a:xfrm>
            <a:off x="2367280" y="2267794"/>
            <a:ext cx="6776720" cy="45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34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0" r="6650"/>
          <a:stretch/>
        </p:blipFill>
        <p:spPr>
          <a:xfrm>
            <a:off x="2352918" y="2267794"/>
            <a:ext cx="6791082" cy="45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9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2"/>
          <a:stretch/>
        </p:blipFill>
        <p:spPr>
          <a:xfrm>
            <a:off x="241903" y="322536"/>
            <a:ext cx="8902097" cy="653546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502920" y="0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7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9028DA-5BDC-184B-A798-3A785D849BF0}" type="datetime1">
              <a:rPr lang="en-US" smtClean="0"/>
              <a:t>11/12/24</a:t>
            </a:fld>
            <a:endParaRPr lang="en-US" dirty="0"/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503862"/>
            <a:ext cx="497644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3368000"/>
            <a:ext cx="4972830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5" y="4473718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84273" y="205946"/>
            <a:ext cx="3353012" cy="881231"/>
            <a:chOff x="784276" y="216786"/>
            <a:chExt cx="3819176" cy="75281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6" y="216786"/>
              <a:ext cx="3819176" cy="75281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1924755" y="216786"/>
              <a:ext cx="0" cy="752810"/>
            </a:xfrm>
            <a:prstGeom prst="line">
              <a:avLst/>
            </a:prstGeom>
            <a:ln w="254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5792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50575"/>
            <a:ext cx="8587407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68556"/>
            <a:ext cx="3826840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868556"/>
            <a:ext cx="3852277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868557"/>
            <a:ext cx="3824082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868557"/>
            <a:ext cx="3831618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n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4038" r:id="rId15"/>
    <p:sldLayoutId id="2147483994" r:id="rId16"/>
    <p:sldLayoutId id="2147483995" r:id="rId1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5" r:id="rId2"/>
    <p:sldLayoutId id="2147484019" r:id="rId3"/>
    <p:sldLayoutId id="2147483972" r:id="rId4"/>
    <p:sldLayoutId id="2147484020" r:id="rId5"/>
    <p:sldLayoutId id="2147484021" r:id="rId6"/>
    <p:sldLayoutId id="2147484001" r:id="rId7"/>
    <p:sldLayoutId id="2147483944" r:id="rId8"/>
    <p:sldLayoutId id="2147484022" r:id="rId9"/>
    <p:sldLayoutId id="2147483951" r:id="rId10"/>
    <p:sldLayoutId id="2147483953" r:id="rId11"/>
    <p:sldLayoutId id="2147484000" r:id="rId12"/>
    <p:sldLayoutId id="2147483950" r:id="rId13"/>
    <p:sldLayoutId id="2147483960" r:id="rId14"/>
    <p:sldLayoutId id="2147483961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4037" r:id="rId22"/>
    <p:sldLayoutId id="2147483954" r:id="rId23"/>
    <p:sldLayoutId id="2147483959" r:id="rId24"/>
    <p:sldLayoutId id="2147484034" r:id="rId25"/>
    <p:sldLayoutId id="2147484035" r:id="rId26"/>
    <p:sldLayoutId id="2147484036" r:id="rId27"/>
    <p:sldLayoutId id="2147484039" r:id="rId28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5.xml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png"/><Relationship Id="rId5" Type="http://schemas.openxmlformats.org/officeDocument/2006/relationships/image" Target="../media/image37.svg"/><Relationship Id="rId10" Type="http://schemas.openxmlformats.org/officeDocument/2006/relationships/image" Target="../media/image47.svg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chart" Target="../charts/chart1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4CCF6-2217-4845-F7BE-1EF1DF8B6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4275" y="5111256"/>
            <a:ext cx="4972829" cy="426719"/>
          </a:xfrm>
        </p:spPr>
        <p:txBody>
          <a:bodyPr/>
          <a:lstStyle/>
          <a:p>
            <a:r>
              <a:rPr lang="en-US" i="1" dirty="0"/>
              <a:t>AMERSA 2024</a:t>
            </a:r>
            <a:endParaRPr lang="en-US" b="1" i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A3D451-723A-CC16-B4A0-6C1C1790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75" y="1783909"/>
            <a:ext cx="4976447" cy="1311963"/>
          </a:xfrm>
        </p:spPr>
        <p:txBody>
          <a:bodyPr/>
          <a:lstStyle/>
          <a:p>
            <a:r>
              <a:rPr lang="en-US" sz="3200" b="1" dirty="0"/>
              <a:t>Combined Contingency Management for Stimulant Use Disorder &amp; ART Adherence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33310-DCA1-3FB6-75D8-FD71A394BD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5879" y="3095871"/>
            <a:ext cx="5258306" cy="508220"/>
          </a:xfrm>
        </p:spPr>
        <p:txBody>
          <a:bodyPr/>
          <a:lstStyle/>
          <a:p>
            <a:r>
              <a:rPr lang="en-US" sz="2400" i="1" dirty="0">
                <a:solidFill>
                  <a:srgbClr val="FFFF00"/>
                </a:solidFill>
              </a:rPr>
              <a:t>An Implementation-Effectiveness Pilot in HIV Primary Care</a:t>
            </a:r>
          </a:p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3A973-7B74-37C6-1E05-D7836E321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75" y="4506408"/>
            <a:ext cx="5259910" cy="426719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Gabriela Steiner</a:t>
            </a:r>
            <a:r>
              <a:rPr lang="en-US" dirty="0"/>
              <a:t>, Stefan Baral, Elise Riley, Gabriel </a:t>
            </a:r>
            <a:r>
              <a:rPr lang="en-US" dirty="0" err="1"/>
              <a:t>Chamie</a:t>
            </a:r>
            <a:r>
              <a:rPr lang="en-US" dirty="0"/>
              <a:t>, Steve </a:t>
            </a:r>
            <a:r>
              <a:rPr lang="en-US" dirty="0" err="1"/>
              <a:t>Shoptaw</a:t>
            </a:r>
            <a:r>
              <a:rPr lang="en-US" dirty="0"/>
              <a:t>, Monica Gandhi, Phillip Coffin, Ayesha Appa </a:t>
            </a:r>
          </a:p>
        </p:txBody>
      </p:sp>
    </p:spTree>
    <p:extLst>
      <p:ext uri="{BB962C8B-B14F-4D97-AF65-F5344CB8AC3E}">
        <p14:creationId xmlns:p14="http://schemas.microsoft.com/office/powerpoint/2010/main" val="321508622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56DE97-444F-050C-BDB9-55844E9E33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A31EFD-B868-E69C-6243-DD4F9A2C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9CF20-626F-115B-7233-0CAEC6D3B9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will health behaviors change?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C9AFC65-ACC7-0B97-426C-AAE1C810225D}"/>
              </a:ext>
            </a:extLst>
          </p:cNvPr>
          <p:cNvGrpSpPr/>
          <p:nvPr/>
        </p:nvGrpSpPr>
        <p:grpSpPr>
          <a:xfrm>
            <a:off x="668097" y="1698485"/>
            <a:ext cx="3361778" cy="2081257"/>
            <a:chOff x="668097" y="1698485"/>
            <a:chExt cx="3361778" cy="2081257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57956C0C-FF13-E5B1-2F1A-1561D370FC5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51258688"/>
                </p:ext>
              </p:extLst>
            </p:nvPr>
          </p:nvGraphicFramePr>
          <p:xfrm>
            <a:off x="882431" y="1698485"/>
            <a:ext cx="2856616" cy="13429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72663E-BA05-E412-517A-CF4437DC3BB6}"/>
                </a:ext>
              </a:extLst>
            </p:cNvPr>
            <p:cNvSpPr txBox="1"/>
            <p:nvPr/>
          </p:nvSpPr>
          <p:spPr>
            <a:xfrm>
              <a:off x="668097" y="3030947"/>
              <a:ext cx="3361778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>
                  <a:solidFill>
                    <a:srgbClr val="F4802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57% </a:t>
              </a:r>
              <a:r>
                <a:rPr lang="en-US" sz="2133" dirty="0">
                  <a:solidFill>
                    <a:srgbClr val="F4802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of </a:t>
              </a:r>
              <a:r>
                <a:rPr lang="en-US" sz="2133" b="1" dirty="0">
                  <a:solidFill>
                    <a:srgbClr val="F4802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Stimulants</a:t>
              </a:r>
              <a:r>
                <a:rPr lang="en-US" sz="2133" dirty="0">
                  <a:solidFill>
                    <a:srgbClr val="F4802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tests were </a:t>
              </a:r>
              <a:r>
                <a:rPr lang="en-US" sz="2133" b="1" dirty="0">
                  <a:solidFill>
                    <a:srgbClr val="F4802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Negative</a:t>
              </a:r>
              <a:endParaRPr lang="en-US" sz="2133" dirty="0">
                <a:solidFill>
                  <a:srgbClr val="F4802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52CA5E-376E-3B5B-75B4-E9B7C61129A6}"/>
              </a:ext>
            </a:extLst>
          </p:cNvPr>
          <p:cNvGrpSpPr/>
          <p:nvPr/>
        </p:nvGrpSpPr>
        <p:grpSpPr>
          <a:xfrm>
            <a:off x="4568097" y="1505974"/>
            <a:ext cx="3992646" cy="2824950"/>
            <a:chOff x="3265884" y="1539105"/>
            <a:chExt cx="3992646" cy="28249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5B3C867-838D-F8E1-37F7-844FB188C8B1}"/>
                </a:ext>
              </a:extLst>
            </p:cNvPr>
            <p:cNvGrpSpPr/>
            <p:nvPr/>
          </p:nvGrpSpPr>
          <p:grpSpPr>
            <a:xfrm>
              <a:off x="3624987" y="2160949"/>
              <a:ext cx="3274440" cy="614900"/>
              <a:chOff x="19360357" y="13702342"/>
              <a:chExt cx="3683745" cy="691762"/>
            </a:xfrm>
            <a:solidFill>
              <a:schemeClr val="accent2"/>
            </a:solidFill>
          </p:grpSpPr>
          <p:pic>
            <p:nvPicPr>
              <p:cNvPr id="34" name="Graphic 33" descr="Man">
                <a:extLst>
                  <a:ext uri="{FF2B5EF4-FFF2-40B4-BE49-F238E27FC236}">
                    <a16:creationId xmlns:a16="http://schemas.microsoft.com/office/drawing/2014/main" id="{80577062-B937-885F-309C-1A284B336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360357" y="13710154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35" name="Graphic 34" descr="Man">
                <a:extLst>
                  <a:ext uri="{FF2B5EF4-FFF2-40B4-BE49-F238E27FC236}">
                    <a16:creationId xmlns:a16="http://schemas.microsoft.com/office/drawing/2014/main" id="{33ED0DD0-5287-3B0B-8D0A-139ED1EC8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782271" y="13710154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36" name="Graphic 35" descr="Man">
                <a:extLst>
                  <a:ext uri="{FF2B5EF4-FFF2-40B4-BE49-F238E27FC236}">
                    <a16:creationId xmlns:a16="http://schemas.microsoft.com/office/drawing/2014/main" id="{F5709146-1BDF-FE2C-3613-A8B1B727C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204188" y="13710154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37" name="Graphic 36" descr="Man">
                <a:extLst>
                  <a:ext uri="{FF2B5EF4-FFF2-40B4-BE49-F238E27FC236}">
                    <a16:creationId xmlns:a16="http://schemas.microsoft.com/office/drawing/2014/main" id="{06239B72-0039-6E1E-2616-40AA070FD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626102" y="13710154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38" name="Graphic 37" descr="Man">
                <a:extLst>
                  <a:ext uri="{FF2B5EF4-FFF2-40B4-BE49-F238E27FC236}">
                    <a16:creationId xmlns:a16="http://schemas.microsoft.com/office/drawing/2014/main" id="{8CB7F27F-8030-AB4A-00AA-C31C3731B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048017" y="13702343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39" name="Graphic 38" descr="Man">
                <a:extLst>
                  <a:ext uri="{FF2B5EF4-FFF2-40B4-BE49-F238E27FC236}">
                    <a16:creationId xmlns:a16="http://schemas.microsoft.com/office/drawing/2014/main" id="{34E2F29C-3031-0E84-362A-CA6475777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469932" y="13702343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40" name="Graphic 39" descr="Man">
                <a:extLst>
                  <a:ext uri="{FF2B5EF4-FFF2-40B4-BE49-F238E27FC236}">
                    <a16:creationId xmlns:a16="http://schemas.microsoft.com/office/drawing/2014/main" id="{31F1DCA6-455D-D9EC-C98C-82DAF43B7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891847" y="13702342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41" name="Graphic 40" descr="Man">
                <a:extLst>
                  <a:ext uri="{FF2B5EF4-FFF2-40B4-BE49-F238E27FC236}">
                    <a16:creationId xmlns:a16="http://schemas.microsoft.com/office/drawing/2014/main" id="{FA807538-68F3-4D11-3A64-98D28AFA6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313762" y="13702342"/>
                <a:ext cx="730340" cy="68395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2525A89-0A4D-DB75-1D96-88EEEB7CF0B8}"/>
                </a:ext>
              </a:extLst>
            </p:cNvPr>
            <p:cNvGrpSpPr/>
            <p:nvPr/>
          </p:nvGrpSpPr>
          <p:grpSpPr>
            <a:xfrm>
              <a:off x="3265884" y="1539105"/>
              <a:ext cx="3992646" cy="614900"/>
              <a:chOff x="19360357" y="13002767"/>
              <a:chExt cx="4491727" cy="691763"/>
            </a:xfrm>
          </p:grpSpPr>
          <p:pic>
            <p:nvPicPr>
              <p:cNvPr id="24" name="Graphic 23" descr="Man">
                <a:extLst>
                  <a:ext uri="{FF2B5EF4-FFF2-40B4-BE49-F238E27FC236}">
                    <a16:creationId xmlns:a16="http://schemas.microsoft.com/office/drawing/2014/main" id="{A9CDF79B-1ED9-253F-FE97-EAEA5463B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360357" y="13010580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25" name="Graphic 24" descr="Man">
                <a:extLst>
                  <a:ext uri="{FF2B5EF4-FFF2-40B4-BE49-F238E27FC236}">
                    <a16:creationId xmlns:a16="http://schemas.microsoft.com/office/drawing/2014/main" id="{178FA621-E3D5-0226-12DD-D468A4F5D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778289" y="13010580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26" name="Graphic 25" descr="Man">
                <a:extLst>
                  <a:ext uri="{FF2B5EF4-FFF2-40B4-BE49-F238E27FC236}">
                    <a16:creationId xmlns:a16="http://schemas.microsoft.com/office/drawing/2014/main" id="{7376E0AC-3B66-5B0B-2A3E-F8920367E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0196221" y="13010580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27" name="Graphic 26" descr="Man">
                <a:extLst>
                  <a:ext uri="{FF2B5EF4-FFF2-40B4-BE49-F238E27FC236}">
                    <a16:creationId xmlns:a16="http://schemas.microsoft.com/office/drawing/2014/main" id="{CE6353DD-2205-4C3F-7D9F-5349132D6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0614153" y="13010580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28" name="Graphic 27" descr="Man">
                <a:extLst>
                  <a:ext uri="{FF2B5EF4-FFF2-40B4-BE49-F238E27FC236}">
                    <a16:creationId xmlns:a16="http://schemas.microsoft.com/office/drawing/2014/main" id="{A0608122-7502-50CE-E170-4EDF6C6E5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32085" y="13002767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29" name="Graphic 28" descr="Man">
                <a:extLst>
                  <a:ext uri="{FF2B5EF4-FFF2-40B4-BE49-F238E27FC236}">
                    <a16:creationId xmlns:a16="http://schemas.microsoft.com/office/drawing/2014/main" id="{BFF9A0BB-DBEF-E15F-5424-78487FF70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450017" y="13002767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30" name="Graphic 29" descr="Man">
                <a:extLst>
                  <a:ext uri="{FF2B5EF4-FFF2-40B4-BE49-F238E27FC236}">
                    <a16:creationId xmlns:a16="http://schemas.microsoft.com/office/drawing/2014/main" id="{4A63478E-0BCD-A17C-F955-D5B6A3834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867949" y="13002767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31" name="Graphic 30" descr="Man">
                <a:extLst>
                  <a:ext uri="{FF2B5EF4-FFF2-40B4-BE49-F238E27FC236}">
                    <a16:creationId xmlns:a16="http://schemas.microsoft.com/office/drawing/2014/main" id="{31639D2C-ADC5-5D7A-9D6C-F5C1800D9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285881" y="13002767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32" name="Graphic 31" descr="Man">
                <a:extLst>
                  <a:ext uri="{FF2B5EF4-FFF2-40B4-BE49-F238E27FC236}">
                    <a16:creationId xmlns:a16="http://schemas.microsoft.com/office/drawing/2014/main" id="{9F934665-21FA-553A-8DB6-36CB138BB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703813" y="13010580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33" name="Graphic 32" descr="Man">
                <a:extLst>
                  <a:ext uri="{FF2B5EF4-FFF2-40B4-BE49-F238E27FC236}">
                    <a16:creationId xmlns:a16="http://schemas.microsoft.com/office/drawing/2014/main" id="{F5E38810-A984-35BF-2A8C-5944A0E25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121744" y="13010580"/>
                <a:ext cx="730340" cy="68395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813C09A-6F77-D8D0-5C80-A1C42109099B}"/>
                </a:ext>
              </a:extLst>
            </p:cNvPr>
            <p:cNvGrpSpPr/>
            <p:nvPr/>
          </p:nvGrpSpPr>
          <p:grpSpPr>
            <a:xfrm>
              <a:off x="3437469" y="2782794"/>
              <a:ext cx="3649476" cy="614900"/>
              <a:chOff x="19360357" y="14401917"/>
              <a:chExt cx="4105660" cy="691763"/>
            </a:xfrm>
            <a:solidFill>
              <a:schemeClr val="accent2"/>
            </a:solidFill>
          </p:grpSpPr>
          <p:pic>
            <p:nvPicPr>
              <p:cNvPr id="15" name="Graphic 14" descr="Man">
                <a:extLst>
                  <a:ext uri="{FF2B5EF4-FFF2-40B4-BE49-F238E27FC236}">
                    <a16:creationId xmlns:a16="http://schemas.microsoft.com/office/drawing/2014/main" id="{EDF0BE9F-FB35-39C2-1D41-E2B57B1FD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360357" y="14409730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16" name="Graphic 15" descr="Man">
                <a:extLst>
                  <a:ext uri="{FF2B5EF4-FFF2-40B4-BE49-F238E27FC236}">
                    <a16:creationId xmlns:a16="http://schemas.microsoft.com/office/drawing/2014/main" id="{C9D6EE94-098F-A2F5-E614-71087C7BE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782271" y="14409730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17" name="Graphic 16" descr="Man">
                <a:extLst>
                  <a:ext uri="{FF2B5EF4-FFF2-40B4-BE49-F238E27FC236}">
                    <a16:creationId xmlns:a16="http://schemas.microsoft.com/office/drawing/2014/main" id="{9149C2FC-F90B-09B9-ED7E-556FFB333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204188" y="14409728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18" name="Graphic 17" descr="Man">
                <a:extLst>
                  <a:ext uri="{FF2B5EF4-FFF2-40B4-BE49-F238E27FC236}">
                    <a16:creationId xmlns:a16="http://schemas.microsoft.com/office/drawing/2014/main" id="{EFDE7F77-C732-7DE0-ED9A-F2C5789B2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626102" y="14409728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19" name="Graphic 18" descr="Man">
                <a:extLst>
                  <a:ext uri="{FF2B5EF4-FFF2-40B4-BE49-F238E27FC236}">
                    <a16:creationId xmlns:a16="http://schemas.microsoft.com/office/drawing/2014/main" id="{0D8C8EBD-FFB9-F636-937E-7E50C73E6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048017" y="14401917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20" name="Graphic 19" descr="Man">
                <a:extLst>
                  <a:ext uri="{FF2B5EF4-FFF2-40B4-BE49-F238E27FC236}">
                    <a16:creationId xmlns:a16="http://schemas.microsoft.com/office/drawing/2014/main" id="{675B2848-7152-5FCB-015F-3BB1BF79BE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469932" y="14401917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21" name="Graphic 20" descr="Man">
                <a:extLst>
                  <a:ext uri="{FF2B5EF4-FFF2-40B4-BE49-F238E27FC236}">
                    <a16:creationId xmlns:a16="http://schemas.microsoft.com/office/drawing/2014/main" id="{3FBFAF46-3D36-9B6C-AF5E-7822C28B0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891847" y="14401917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22" name="Graphic 21" descr="Man">
                <a:extLst>
                  <a:ext uri="{FF2B5EF4-FFF2-40B4-BE49-F238E27FC236}">
                    <a16:creationId xmlns:a16="http://schemas.microsoft.com/office/drawing/2014/main" id="{34485FC0-CEF0-37D9-DC97-1D9CE0315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313762" y="14401917"/>
                <a:ext cx="730340" cy="683950"/>
              </a:xfrm>
              <a:prstGeom prst="rect">
                <a:avLst/>
              </a:prstGeom>
            </p:spPr>
          </p:pic>
          <p:pic>
            <p:nvPicPr>
              <p:cNvPr id="23" name="Graphic 22" descr="Man">
                <a:extLst>
                  <a:ext uri="{FF2B5EF4-FFF2-40B4-BE49-F238E27FC236}">
                    <a16:creationId xmlns:a16="http://schemas.microsoft.com/office/drawing/2014/main" id="{8F7504E1-681E-0FD6-6329-87BEE78D6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735677" y="14409728"/>
                <a:ext cx="730340" cy="683950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185C09-246D-008F-6B4A-51AB77A6111E}"/>
                </a:ext>
              </a:extLst>
            </p:cNvPr>
            <p:cNvSpPr txBox="1"/>
            <p:nvPr/>
          </p:nvSpPr>
          <p:spPr>
            <a:xfrm>
              <a:off x="3674602" y="3615260"/>
              <a:ext cx="3175209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>
                  <a:solidFill>
                    <a:srgbClr val="F4802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17 </a:t>
              </a:r>
              <a:r>
                <a:rPr lang="en-US" sz="2133" dirty="0">
                  <a:solidFill>
                    <a:srgbClr val="F4802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patients tested </a:t>
              </a:r>
              <a:r>
                <a:rPr lang="en-US" sz="2133" b="1" dirty="0">
                  <a:solidFill>
                    <a:srgbClr val="F4802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Negative</a:t>
              </a:r>
              <a:r>
                <a:rPr lang="en-US" sz="2133" dirty="0">
                  <a:solidFill>
                    <a:srgbClr val="F48024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at least 1x</a:t>
              </a:r>
              <a:endParaRPr lang="en-US" sz="2133" b="1" dirty="0">
                <a:solidFill>
                  <a:srgbClr val="F4802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75467-0256-9FC6-FB24-372665F1952A}"/>
              </a:ext>
            </a:extLst>
          </p:cNvPr>
          <p:cNvGrpSpPr/>
          <p:nvPr/>
        </p:nvGrpSpPr>
        <p:grpSpPr>
          <a:xfrm>
            <a:off x="583257" y="4200699"/>
            <a:ext cx="3851493" cy="1578439"/>
            <a:chOff x="583257" y="4200699"/>
            <a:chExt cx="3851493" cy="1578439"/>
          </a:xfrm>
        </p:grpSpPr>
        <p:sp>
          <p:nvSpPr>
            <p:cNvPr id="65" name="Notched Right Arrow 64">
              <a:extLst>
                <a:ext uri="{FF2B5EF4-FFF2-40B4-BE49-F238E27FC236}">
                  <a16:creationId xmlns:a16="http://schemas.microsoft.com/office/drawing/2014/main" id="{CB66E33F-724E-DEF0-E8A8-F6244083925D}"/>
                </a:ext>
              </a:extLst>
            </p:cNvPr>
            <p:cNvSpPr/>
            <p:nvPr/>
          </p:nvSpPr>
          <p:spPr bwMode="auto">
            <a:xfrm rot="5400000">
              <a:off x="346038" y="4437918"/>
              <a:ext cx="1542986" cy="1068548"/>
            </a:xfrm>
            <a:prstGeom prst="notchedRightArrow">
              <a:avLst/>
            </a:prstGeom>
            <a:solidFill>
              <a:schemeClr val="tx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latin typeface="+mj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913E5A-0A5E-6A6E-C5A0-201E77D9DEC4}"/>
                </a:ext>
              </a:extLst>
            </p:cNvPr>
            <p:cNvSpPr txBox="1"/>
            <p:nvPr/>
          </p:nvSpPr>
          <p:spPr>
            <a:xfrm>
              <a:off x="1363935" y="4373882"/>
              <a:ext cx="3070815" cy="1405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Participants reported reduced stimulant use on Timeline Follow-back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D05A649-BC2E-E417-F58E-C77832DCE90C}"/>
              </a:ext>
            </a:extLst>
          </p:cNvPr>
          <p:cNvGrpSpPr/>
          <p:nvPr/>
        </p:nvGrpSpPr>
        <p:grpSpPr>
          <a:xfrm>
            <a:off x="4434750" y="4475723"/>
            <a:ext cx="4188867" cy="1881592"/>
            <a:chOff x="4200291" y="4649395"/>
            <a:chExt cx="4188867" cy="188159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A4529D5-D18A-D927-7668-4A31545EE15C}"/>
                </a:ext>
              </a:extLst>
            </p:cNvPr>
            <p:cNvSpPr txBox="1"/>
            <p:nvPr/>
          </p:nvSpPr>
          <p:spPr>
            <a:xfrm>
              <a:off x="6070405" y="4737127"/>
              <a:ext cx="2318753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>
                  <a:solidFill>
                    <a:schemeClr val="accent3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98% </a:t>
              </a:r>
              <a:r>
                <a:rPr lang="en-US" sz="2133" dirty="0">
                  <a:solidFill>
                    <a:schemeClr val="accent3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of </a:t>
              </a:r>
              <a:r>
                <a:rPr lang="en-US" sz="2133" b="1" dirty="0">
                  <a:solidFill>
                    <a:schemeClr val="accent3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Tenofovir</a:t>
              </a:r>
              <a:r>
                <a:rPr lang="en-US" sz="2133" dirty="0">
                  <a:solidFill>
                    <a:schemeClr val="accent3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 tests were </a:t>
              </a:r>
              <a:r>
                <a:rPr lang="en-US" sz="2133" b="1" dirty="0">
                  <a:solidFill>
                    <a:schemeClr val="accent3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Positive</a:t>
              </a:r>
              <a:endParaRPr lang="en-US" sz="2133" dirty="0">
                <a:solidFill>
                  <a:schemeClr val="accent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438B70F-CF45-A284-F6D2-F5185C3E0ADC}"/>
                </a:ext>
              </a:extLst>
            </p:cNvPr>
            <p:cNvGrpSpPr/>
            <p:nvPr/>
          </p:nvGrpSpPr>
          <p:grpSpPr>
            <a:xfrm>
              <a:off x="4200291" y="4649395"/>
              <a:ext cx="2105193" cy="1881592"/>
              <a:chOff x="34381385" y="7901007"/>
              <a:chExt cx="3046581" cy="2636945"/>
            </a:xfrm>
          </p:grpSpPr>
          <p:graphicFrame>
            <p:nvGraphicFramePr>
              <p:cNvPr id="71" name="Chart 70">
                <a:extLst>
                  <a:ext uri="{FF2B5EF4-FFF2-40B4-BE49-F238E27FC236}">
                    <a16:creationId xmlns:a16="http://schemas.microsoft.com/office/drawing/2014/main" id="{343E6524-DCE2-E96B-A4D4-D716C13F4DD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67388083"/>
                  </p:ext>
                </p:extLst>
              </p:nvPr>
            </p:nvGraphicFramePr>
            <p:xfrm>
              <a:off x="34381385" y="7901007"/>
              <a:ext cx="3046581" cy="26369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pic>
            <p:nvPicPr>
              <p:cNvPr id="72" name="Graphic 71" descr="Add">
                <a:extLst>
                  <a:ext uri="{FF2B5EF4-FFF2-40B4-BE49-F238E27FC236}">
                    <a16:creationId xmlns:a16="http://schemas.microsoft.com/office/drawing/2014/main" id="{AB3DD7A2-AF2C-BB04-E7E0-8A3D85108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300185" y="8385004"/>
                <a:ext cx="616133" cy="6161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49257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11DBED-1ACB-4111-8B10-6578E9564A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731478-E204-07FD-7D53-D8888E68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3EC56-7D8F-1D43-6814-6170BED4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48024"/>
                </a:solidFill>
              </a:rPr>
              <a:t>Fidelity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once weekly testing does not ensure abstinence</a:t>
            </a:r>
          </a:p>
          <a:p>
            <a:pPr lvl="1"/>
            <a:r>
              <a:rPr lang="en-US" sz="2200" i="1" dirty="0">
                <a:sym typeface="Wingdings" pitchFamily="2" charset="2"/>
              </a:rPr>
              <a:t>What outcomes matter beyond abstinence?</a:t>
            </a:r>
          </a:p>
          <a:p>
            <a:pPr lvl="1"/>
            <a:endParaRPr lang="en-US" sz="2200" dirty="0">
              <a:sym typeface="Wingdings" pitchFamily="2" charset="2"/>
            </a:endParaRPr>
          </a:p>
          <a:p>
            <a:r>
              <a:rPr lang="en-US" b="1" dirty="0">
                <a:solidFill>
                  <a:srgbClr val="F48024"/>
                </a:solidFill>
                <a:sym typeface="Wingdings" pitchFamily="2" charset="2"/>
              </a:rPr>
              <a:t>Implementation</a:t>
            </a:r>
            <a:r>
              <a:rPr lang="en-US" b="1" dirty="0">
                <a:sym typeface="Wingdings" pitchFamily="2" charset="2"/>
              </a:rPr>
              <a:t> </a:t>
            </a:r>
            <a:r>
              <a:rPr lang="en-US" dirty="0">
                <a:sym typeface="Wingdings" pitchFamily="2" charset="2"/>
              </a:rPr>
              <a:t> restrictions on use of incentives in healthcare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>
                <a:solidFill>
                  <a:srgbClr val="F48024"/>
                </a:solidFill>
                <a:sym typeface="Wingdings" pitchFamily="2" charset="2"/>
              </a:rPr>
              <a:t>Maintenance</a:t>
            </a:r>
            <a:r>
              <a:rPr lang="en-US" b="1" dirty="0">
                <a:sym typeface="Wingdings" pitchFamily="2" charset="2"/>
              </a:rPr>
              <a:t> </a:t>
            </a:r>
            <a:r>
              <a:rPr lang="en-US" dirty="0">
                <a:sym typeface="Wingdings" pitchFamily="2" charset="2"/>
              </a:rPr>
              <a:t> sustainable funding is an ongoing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10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44D84-2BB8-DBEF-EF10-E1B0713296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DD17D5-C51A-496E-9B6D-3CA614B6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5C415-0E46-8C17-5CA2-2834C396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474303"/>
            <a:ext cx="8173580" cy="4607183"/>
          </a:xfrm>
        </p:spPr>
        <p:txBody>
          <a:bodyPr/>
          <a:lstStyle/>
          <a:p>
            <a:r>
              <a:rPr lang="en-US" dirty="0"/>
              <a:t>First demonstration of dual-incentive contingency management using tenofovir POC testing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48024"/>
                </a:solidFill>
              </a:rPr>
              <a:t>Feasible to implement in safety-net HIV primary care</a:t>
            </a:r>
          </a:p>
          <a:p>
            <a:pPr lvl="1"/>
            <a:r>
              <a:rPr lang="en-US" sz="2200" dirty="0">
                <a:solidFill>
                  <a:srgbClr val="F48024"/>
                </a:solidFill>
              </a:rPr>
              <a:t>Reached a complex, high-needs population</a:t>
            </a:r>
          </a:p>
          <a:p>
            <a:pPr marL="295268" lvl="1" indent="0">
              <a:buNone/>
            </a:pPr>
            <a:endParaRPr lang="en-US" sz="2200" dirty="0"/>
          </a:p>
          <a:p>
            <a:r>
              <a:rPr lang="en-US" dirty="0">
                <a:solidFill>
                  <a:srgbClr val="90BD31"/>
                </a:solidFill>
              </a:rPr>
              <a:t>Demonstrated benefit of tailoring CM to specific populations</a:t>
            </a:r>
          </a:p>
          <a:p>
            <a:pPr lvl="1"/>
            <a:r>
              <a:rPr lang="en-US" sz="2200" dirty="0">
                <a:solidFill>
                  <a:srgbClr val="90BD31"/>
                </a:solidFill>
              </a:rPr>
              <a:t>Participants reduced stimulant use while improving ART adherence</a:t>
            </a:r>
          </a:p>
        </p:txBody>
      </p:sp>
    </p:spTree>
    <p:extLst>
      <p:ext uri="{BB962C8B-B14F-4D97-AF65-F5344CB8AC3E}">
        <p14:creationId xmlns:p14="http://schemas.microsoft.com/office/powerpoint/2010/main" val="249660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F7B64-970B-755F-56E4-8C16D6EA75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C80226-9BBC-3824-2C5C-A188BF78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10" y="670487"/>
            <a:ext cx="8173580" cy="611449"/>
          </a:xfrm>
        </p:spPr>
        <p:txBody>
          <a:bodyPr/>
          <a:lstStyle/>
          <a:p>
            <a:r>
              <a:rPr lang="en-US" dirty="0"/>
              <a:t>Next Directions… Sneak Peak at </a:t>
            </a:r>
            <a:br>
              <a:rPr lang="en-US" dirty="0"/>
            </a:br>
            <a:r>
              <a:rPr lang="en-US" dirty="0"/>
              <a:t>Qualitative Analysis</a:t>
            </a:r>
          </a:p>
        </p:txBody>
      </p:sp>
      <p:pic>
        <p:nvPicPr>
          <p:cNvPr id="11" name="Graphic 10" descr="Group of women with solid fill">
            <a:extLst>
              <a:ext uri="{FF2B5EF4-FFF2-40B4-BE49-F238E27FC236}">
                <a16:creationId xmlns:a16="http://schemas.microsoft.com/office/drawing/2014/main" id="{CD95E76C-35E2-AEC8-A325-C70F10689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0" y="3252523"/>
            <a:ext cx="3084882" cy="308488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71EFE87-2F05-1738-E3B2-86C08AC0C5CC}"/>
              </a:ext>
            </a:extLst>
          </p:cNvPr>
          <p:cNvGrpSpPr/>
          <p:nvPr/>
        </p:nvGrpSpPr>
        <p:grpSpPr>
          <a:xfrm>
            <a:off x="518169" y="1942633"/>
            <a:ext cx="2851453" cy="1470195"/>
            <a:chOff x="485210" y="3572452"/>
            <a:chExt cx="2851453" cy="1470195"/>
          </a:xfrm>
        </p:grpSpPr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6AD13580-BA98-1B17-A7AD-5F7CF0C8F47A}"/>
                </a:ext>
              </a:extLst>
            </p:cNvPr>
            <p:cNvSpPr/>
            <p:nvPr/>
          </p:nvSpPr>
          <p:spPr bwMode="auto">
            <a:xfrm flipH="1">
              <a:off x="485210" y="3572452"/>
              <a:ext cx="2851453" cy="1470195"/>
            </a:xfrm>
            <a:prstGeom prst="wedgeRoundRectCallou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B06E7E81-B805-8C42-E61D-F888D9FB7119}"/>
                </a:ext>
              </a:extLst>
            </p:cNvPr>
            <p:cNvSpPr txBox="1">
              <a:spLocks/>
            </p:cNvSpPr>
            <p:nvPr/>
          </p:nvSpPr>
          <p:spPr>
            <a:xfrm>
              <a:off x="541687" y="3770391"/>
              <a:ext cx="2738498" cy="1074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5268" indent="-295268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charset="2"/>
                <a:buChar char="§"/>
                <a:tabLst/>
                <a:defRPr lang="en-US" sz="2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9424" indent="-284156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.AppleSystemUIFont" charset="0"/>
                <a:buChar char="-"/>
                <a:tabLst/>
                <a:defRPr lang="en-US" sz="20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6430" indent="-227007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charset="2"/>
                <a:buChar char="§"/>
                <a:tabLst/>
                <a:defRPr lang="en-US" sz="18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indent="-222245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.AppleSystemUIFont" charset="0"/>
                <a:buChar char="-"/>
                <a:tabLst/>
                <a:defRPr lang="en-US" sz="16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12830" indent="-227007" algn="l" defTabSz="640064" rtl="0" eaLnBrk="1" latinLnBrk="0" hangingPunct="1">
                <a:lnSpc>
                  <a:spcPct val="200000"/>
                </a:lnSpc>
                <a:spcBef>
                  <a:spcPts val="0"/>
                </a:spcBef>
                <a:buClr>
                  <a:srgbClr val="18A3AC"/>
                </a:buClr>
                <a:buSzPct val="80000"/>
                <a:buFont typeface="Wingdings" charset="2"/>
                <a:buChar char="§"/>
                <a:defRPr lang="en-US" sz="2000" b="0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bg1"/>
                  </a:solidFill>
                </a:rPr>
                <a:t>Co-located addiction &amp; primary care is convenient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F687DF-BD23-E3EF-F44C-EBAE213F0D71}"/>
              </a:ext>
            </a:extLst>
          </p:cNvPr>
          <p:cNvGrpSpPr/>
          <p:nvPr/>
        </p:nvGrpSpPr>
        <p:grpSpPr>
          <a:xfrm>
            <a:off x="3568976" y="1559974"/>
            <a:ext cx="2743200" cy="1373534"/>
            <a:chOff x="3806414" y="3292595"/>
            <a:chExt cx="2743200" cy="1373534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AAE3DA76-C20D-3AFF-EE53-6FBE98A6B8D3}"/>
                </a:ext>
              </a:extLst>
            </p:cNvPr>
            <p:cNvSpPr/>
            <p:nvPr/>
          </p:nvSpPr>
          <p:spPr bwMode="auto">
            <a:xfrm flipH="1">
              <a:off x="3833309" y="3292595"/>
              <a:ext cx="2689411" cy="1373534"/>
            </a:xfrm>
            <a:prstGeom prst="wedgeRoundRectCallou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Content Placeholder 5">
              <a:extLst>
                <a:ext uri="{FF2B5EF4-FFF2-40B4-BE49-F238E27FC236}">
                  <a16:creationId xmlns:a16="http://schemas.microsoft.com/office/drawing/2014/main" id="{BE11D9E5-5A04-E8D3-1AAE-E214536BE80D}"/>
                </a:ext>
              </a:extLst>
            </p:cNvPr>
            <p:cNvSpPr txBox="1">
              <a:spLocks/>
            </p:cNvSpPr>
            <p:nvPr/>
          </p:nvSpPr>
          <p:spPr>
            <a:xfrm>
              <a:off x="3806414" y="3424833"/>
              <a:ext cx="2743200" cy="11090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5268" indent="-295268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charset="2"/>
                <a:buChar char="§"/>
                <a:tabLst/>
                <a:defRPr lang="en-US" sz="2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9424" indent="-284156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.AppleSystemUIFont" charset="0"/>
                <a:buChar char="-"/>
                <a:tabLst/>
                <a:defRPr lang="en-US" sz="20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6430" indent="-227007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charset="2"/>
                <a:buChar char="§"/>
                <a:tabLst/>
                <a:defRPr lang="en-US" sz="18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indent="-222245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.AppleSystemUIFont" charset="0"/>
                <a:buChar char="-"/>
                <a:tabLst/>
                <a:defRPr lang="en-US" sz="16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12830" indent="-227007" algn="l" defTabSz="640064" rtl="0" eaLnBrk="1" latinLnBrk="0" hangingPunct="1">
                <a:lnSpc>
                  <a:spcPct val="200000"/>
                </a:lnSpc>
                <a:spcBef>
                  <a:spcPts val="0"/>
                </a:spcBef>
                <a:buClr>
                  <a:srgbClr val="18A3AC"/>
                </a:buClr>
                <a:buSzPct val="80000"/>
                <a:buFont typeface="Wingdings" charset="2"/>
                <a:buChar char="§"/>
                <a:defRPr lang="en-US" sz="2000" b="0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bg1"/>
                  </a:solidFill>
                </a:rPr>
                <a:t>Motivating to have two chances to succeed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24D57D-E449-E855-71DB-3B03F6228A33}"/>
              </a:ext>
            </a:extLst>
          </p:cNvPr>
          <p:cNvGrpSpPr/>
          <p:nvPr/>
        </p:nvGrpSpPr>
        <p:grpSpPr>
          <a:xfrm>
            <a:off x="6456757" y="2246741"/>
            <a:ext cx="2539143" cy="1182259"/>
            <a:chOff x="6456757" y="2246741"/>
            <a:chExt cx="2539143" cy="1182259"/>
          </a:xfrm>
        </p:grpSpPr>
        <p:sp>
          <p:nvSpPr>
            <p:cNvPr id="20" name="Rounded Rectangular Callout 19">
              <a:extLst>
                <a:ext uri="{FF2B5EF4-FFF2-40B4-BE49-F238E27FC236}">
                  <a16:creationId xmlns:a16="http://schemas.microsoft.com/office/drawing/2014/main" id="{AE1FAB9C-F1BE-487A-914E-A44322BD7E39}"/>
                </a:ext>
              </a:extLst>
            </p:cNvPr>
            <p:cNvSpPr/>
            <p:nvPr/>
          </p:nvSpPr>
          <p:spPr bwMode="auto">
            <a:xfrm>
              <a:off x="6556435" y="2246741"/>
              <a:ext cx="2339789" cy="1182259"/>
            </a:xfrm>
            <a:prstGeom prst="wedgeRoundRectCallou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Content Placeholder 5">
              <a:extLst>
                <a:ext uri="{FF2B5EF4-FFF2-40B4-BE49-F238E27FC236}">
                  <a16:creationId xmlns:a16="http://schemas.microsoft.com/office/drawing/2014/main" id="{8C705884-DF02-2B27-B2D9-9484E7E99323}"/>
                </a:ext>
              </a:extLst>
            </p:cNvPr>
            <p:cNvSpPr txBox="1">
              <a:spLocks/>
            </p:cNvSpPr>
            <p:nvPr/>
          </p:nvSpPr>
          <p:spPr>
            <a:xfrm>
              <a:off x="6456757" y="2440685"/>
              <a:ext cx="2539143" cy="7943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95268" indent="-295268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charset="2"/>
                <a:buChar char="§"/>
                <a:tabLst/>
                <a:defRPr lang="en-US" sz="22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9424" indent="-284156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.AppleSystemUIFont" charset="0"/>
                <a:buChar char="-"/>
                <a:tabLst/>
                <a:defRPr lang="en-US" sz="20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6430" indent="-227007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charset="2"/>
                <a:buChar char="§"/>
                <a:tabLst/>
                <a:defRPr lang="en-US" sz="18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indent="-222245" algn="l" defTabSz="64006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.AppleSystemUIFont" charset="0"/>
                <a:buChar char="-"/>
                <a:tabLst/>
                <a:defRPr lang="en-US" sz="1600" b="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12830" indent="-227007" algn="l" defTabSz="640064" rtl="0" eaLnBrk="1" latinLnBrk="0" hangingPunct="1">
                <a:lnSpc>
                  <a:spcPct val="200000"/>
                </a:lnSpc>
                <a:spcBef>
                  <a:spcPts val="0"/>
                </a:spcBef>
                <a:buClr>
                  <a:srgbClr val="18A3AC"/>
                </a:buClr>
                <a:buSzPct val="80000"/>
                <a:buFont typeface="Wingdings" charset="2"/>
                <a:buChar char="§"/>
                <a:defRPr lang="en-US" sz="2000" b="0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>
                  <a:solidFill>
                    <a:schemeClr val="bg1"/>
                  </a:solidFill>
                </a:rPr>
                <a:t>Led to other positive changes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540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74DE5-7C00-EAA2-0EF0-26AC14D4E7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D3E50B-135F-BBFD-C1B7-CA8B5100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16" y="2362085"/>
            <a:ext cx="3836778" cy="606144"/>
          </a:xfrm>
        </p:spPr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5ACA82-8D13-F1C5-17BA-B9B1B5B546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4431" y="3579497"/>
            <a:ext cx="3836778" cy="182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Ayesha Appa</a:t>
            </a:r>
          </a:p>
          <a:p>
            <a:pPr marL="0" indent="0">
              <a:buNone/>
            </a:pPr>
            <a:r>
              <a:rPr lang="en-US" b="1" dirty="0"/>
              <a:t>Monica Gandhi</a:t>
            </a:r>
          </a:p>
          <a:p>
            <a:pPr marL="0" indent="0">
              <a:buNone/>
            </a:pPr>
            <a:r>
              <a:rPr lang="en-US" b="1" dirty="0"/>
              <a:t>Phillip Coffin</a:t>
            </a:r>
          </a:p>
          <a:p>
            <a:pPr marL="0" indent="0">
              <a:buNone/>
            </a:pPr>
            <a:r>
              <a:rPr lang="en-US" b="1" dirty="0"/>
              <a:t>Steve </a:t>
            </a:r>
            <a:r>
              <a:rPr lang="en-US" b="1" dirty="0" err="1"/>
              <a:t>Shoptaw</a:t>
            </a:r>
            <a:endParaRPr lang="en-US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61098B-F5DB-77DA-2993-9656F725BA7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08959" y="3595509"/>
            <a:ext cx="4044734" cy="2619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Jan </a:t>
            </a:r>
            <a:r>
              <a:rPr lang="en-US" dirty="0" err="1"/>
              <a:t>Oskarsson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Heneliaka</a:t>
            </a:r>
            <a:r>
              <a:rPr lang="en-US" dirty="0"/>
              <a:t> Jones</a:t>
            </a:r>
          </a:p>
          <a:p>
            <a:pPr marL="0" indent="0">
              <a:buNone/>
            </a:pPr>
            <a:r>
              <a:rPr lang="en-US" dirty="0"/>
              <a:t>Elizabeth Imbert</a:t>
            </a:r>
          </a:p>
          <a:p>
            <a:pPr marL="0" indent="0">
              <a:buNone/>
            </a:pPr>
            <a:r>
              <a:rPr lang="en-US" dirty="0" err="1"/>
              <a:t>Caycee</a:t>
            </a:r>
            <a:r>
              <a:rPr lang="en-US" dirty="0"/>
              <a:t> Cullen</a:t>
            </a:r>
          </a:p>
          <a:p>
            <a:pPr marL="0" indent="0">
              <a:buNone/>
            </a:pPr>
            <a:r>
              <a:rPr lang="en-US" dirty="0"/>
              <a:t>Christy Camp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2D3652"/>
                </a:solidFill>
              </a:rPr>
              <a:t>And Our Study Participants!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FB793F-F9C6-A5AF-572E-47FAA65FC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209" y="0"/>
            <a:ext cx="4952791" cy="3337986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8E86A90-DF8F-70ED-BAC6-577728753362}"/>
              </a:ext>
            </a:extLst>
          </p:cNvPr>
          <p:cNvSpPr txBox="1">
            <a:spLocks/>
          </p:cNvSpPr>
          <p:nvPr/>
        </p:nvSpPr>
        <p:spPr>
          <a:xfrm>
            <a:off x="2781695" y="3611535"/>
            <a:ext cx="3836778" cy="261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Elise Riley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Gabriel </a:t>
            </a:r>
            <a:r>
              <a:rPr lang="en-US" dirty="0" err="1"/>
              <a:t>Chamie</a:t>
            </a:r>
            <a:endParaRPr lang="en-US" dirty="0"/>
          </a:p>
          <a:p>
            <a:pPr marL="0" indent="0">
              <a:buFont typeface="Wingdings" charset="2"/>
              <a:buNone/>
            </a:pPr>
            <a:r>
              <a:rPr lang="en-US" dirty="0"/>
              <a:t>Kate Roberts</a:t>
            </a:r>
          </a:p>
          <a:p>
            <a:pPr marL="0" indent="0">
              <a:buFont typeface="Wingdings" charset="2"/>
              <a:buNone/>
            </a:pPr>
            <a:r>
              <a:rPr lang="en-US" dirty="0"/>
              <a:t>Lauren </a:t>
            </a:r>
            <a:r>
              <a:rPr lang="en-US" dirty="0" err="1"/>
              <a:t>Suchman</a:t>
            </a:r>
            <a:endParaRPr lang="en-US" dirty="0"/>
          </a:p>
          <a:p>
            <a:pPr marL="0" indent="0">
              <a:buFont typeface="Wingdings" charset="2"/>
              <a:buNone/>
            </a:pPr>
            <a:r>
              <a:rPr lang="en-US" dirty="0"/>
              <a:t>Meghan </a:t>
            </a:r>
            <a:r>
              <a:rPr lang="en-US" dirty="0" err="1"/>
              <a:t>Muprhy</a:t>
            </a:r>
            <a:endParaRPr lang="en-US" dirty="0"/>
          </a:p>
          <a:p>
            <a:pPr marL="0" indent="0">
              <a:buFont typeface="Wingdings" charset="2"/>
              <a:buNone/>
            </a:pPr>
            <a:r>
              <a:rPr lang="en-US" dirty="0"/>
              <a:t>Kelly Knight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FD1800-D88C-3848-A84D-C85AE3602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772400" cy="19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56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157FE3-B32F-C764-9B6F-517E0F9B79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43D616-7B8F-FCA8-6E4B-C3D70B4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Gap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EEBF39-8D0C-1991-ED72-46849856635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18169" y="4679818"/>
            <a:ext cx="7562177" cy="1226109"/>
          </a:xfrm>
        </p:spPr>
        <p:txBody>
          <a:bodyPr/>
          <a:lstStyle/>
          <a:p>
            <a:pPr algn="ctr"/>
            <a:r>
              <a:rPr lang="en-US" dirty="0"/>
              <a:t>Why?</a:t>
            </a:r>
          </a:p>
          <a:p>
            <a:pPr marL="295268" lvl="1" indent="0" algn="ctr">
              <a:buNone/>
            </a:pPr>
            <a:r>
              <a:rPr lang="en-US" sz="2200" b="1" i="1" dirty="0"/>
              <a:t>Feasibility concerns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CA2856-6331-CBE2-552C-23B87BFC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80" y="1275423"/>
            <a:ext cx="4432300" cy="30353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5C7510B-20AD-2A0A-3955-5D595D7E16DB}"/>
              </a:ext>
            </a:extLst>
          </p:cNvPr>
          <p:cNvGrpSpPr/>
          <p:nvPr/>
        </p:nvGrpSpPr>
        <p:grpSpPr>
          <a:xfrm>
            <a:off x="5101468" y="1576913"/>
            <a:ext cx="3525697" cy="2599143"/>
            <a:chOff x="5097746" y="1738344"/>
            <a:chExt cx="3525697" cy="259914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E9751D-8319-3A2D-8F00-2B0E9FE17E58}"/>
                </a:ext>
              </a:extLst>
            </p:cNvPr>
            <p:cNvGrpSpPr/>
            <p:nvPr/>
          </p:nvGrpSpPr>
          <p:grpSpPr>
            <a:xfrm>
              <a:off x="5125342" y="1738344"/>
              <a:ext cx="3498101" cy="877325"/>
              <a:chOff x="5091477" y="3429000"/>
              <a:chExt cx="1903811" cy="455147"/>
            </a:xfrm>
          </p:grpSpPr>
          <p:pic>
            <p:nvPicPr>
              <p:cNvPr id="5" name="Graphic 4" descr="Doctor">
                <a:extLst>
                  <a:ext uri="{FF2B5EF4-FFF2-40B4-BE49-F238E27FC236}">
                    <a16:creationId xmlns:a16="http://schemas.microsoft.com/office/drawing/2014/main" id="{59515087-0CD7-1540-4936-1A08A0A5D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91477" y="3429000"/>
                <a:ext cx="455147" cy="455147"/>
              </a:xfrm>
              <a:prstGeom prst="rect">
                <a:avLst/>
              </a:prstGeom>
            </p:spPr>
          </p:pic>
          <p:pic>
            <p:nvPicPr>
              <p:cNvPr id="6" name="Graphic 5" descr="Doctor">
                <a:extLst>
                  <a:ext uri="{FF2B5EF4-FFF2-40B4-BE49-F238E27FC236}">
                    <a16:creationId xmlns:a16="http://schemas.microsoft.com/office/drawing/2014/main" id="{DB09D209-6028-4490-0695-6381B0D9B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77975" y="3429000"/>
                <a:ext cx="455147" cy="455147"/>
              </a:xfrm>
              <a:prstGeom prst="rect">
                <a:avLst/>
              </a:prstGeom>
            </p:spPr>
          </p:pic>
          <p:pic>
            <p:nvPicPr>
              <p:cNvPr id="7" name="Graphic 6" descr="Doctor">
                <a:extLst>
                  <a:ext uri="{FF2B5EF4-FFF2-40B4-BE49-F238E27FC236}">
                    <a16:creationId xmlns:a16="http://schemas.microsoft.com/office/drawing/2014/main" id="{E42492EB-0D22-1911-230D-7A1B6F1A7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453643" y="3429000"/>
                <a:ext cx="455147" cy="455147"/>
              </a:xfrm>
              <a:prstGeom prst="rect">
                <a:avLst/>
              </a:prstGeom>
            </p:spPr>
          </p:pic>
          <p:pic>
            <p:nvPicPr>
              <p:cNvPr id="8" name="Graphic 7" descr="Doctor">
                <a:extLst>
                  <a:ext uri="{FF2B5EF4-FFF2-40B4-BE49-F238E27FC236}">
                    <a16:creationId xmlns:a16="http://schemas.microsoft.com/office/drawing/2014/main" id="{26E645ED-BB39-B2A4-BDF9-C0FFA0B81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815809" y="3429000"/>
                <a:ext cx="455147" cy="455147"/>
              </a:xfrm>
              <a:prstGeom prst="rect">
                <a:avLst/>
              </a:prstGeom>
            </p:spPr>
          </p:pic>
          <p:pic>
            <p:nvPicPr>
              <p:cNvPr id="9" name="Graphic 8" descr="Doctor">
                <a:extLst>
                  <a:ext uri="{FF2B5EF4-FFF2-40B4-BE49-F238E27FC236}">
                    <a16:creationId xmlns:a16="http://schemas.microsoft.com/office/drawing/2014/main" id="{8F70EC88-E10D-35EA-2645-E88813188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40141" y="3429000"/>
                <a:ext cx="455147" cy="455147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98D57F-69DA-7324-A64E-42FD791075B6}"/>
                </a:ext>
              </a:extLst>
            </p:cNvPr>
            <p:cNvGrpSpPr/>
            <p:nvPr/>
          </p:nvGrpSpPr>
          <p:grpSpPr>
            <a:xfrm>
              <a:off x="5097746" y="2580903"/>
              <a:ext cx="3498101" cy="877325"/>
              <a:chOff x="5091477" y="3429000"/>
              <a:chExt cx="1903811" cy="455147"/>
            </a:xfrm>
          </p:grpSpPr>
          <p:pic>
            <p:nvPicPr>
              <p:cNvPr id="23" name="Graphic 22" descr="Doctor">
                <a:extLst>
                  <a:ext uri="{FF2B5EF4-FFF2-40B4-BE49-F238E27FC236}">
                    <a16:creationId xmlns:a16="http://schemas.microsoft.com/office/drawing/2014/main" id="{0FD2F777-36DE-B0E1-B996-82F157D70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91477" y="3429000"/>
                <a:ext cx="455147" cy="455147"/>
              </a:xfrm>
              <a:prstGeom prst="rect">
                <a:avLst/>
              </a:prstGeom>
            </p:spPr>
          </p:pic>
          <p:pic>
            <p:nvPicPr>
              <p:cNvPr id="24" name="Graphic 23" descr="Doctor">
                <a:extLst>
                  <a:ext uri="{FF2B5EF4-FFF2-40B4-BE49-F238E27FC236}">
                    <a16:creationId xmlns:a16="http://schemas.microsoft.com/office/drawing/2014/main" id="{6F828BC4-5965-C45D-B48D-3CACD10F5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77975" y="3429000"/>
                <a:ext cx="455147" cy="455147"/>
              </a:xfrm>
              <a:prstGeom prst="rect">
                <a:avLst/>
              </a:prstGeom>
            </p:spPr>
          </p:pic>
          <p:pic>
            <p:nvPicPr>
              <p:cNvPr id="25" name="Graphic 24" descr="Doctor">
                <a:extLst>
                  <a:ext uri="{FF2B5EF4-FFF2-40B4-BE49-F238E27FC236}">
                    <a16:creationId xmlns:a16="http://schemas.microsoft.com/office/drawing/2014/main" id="{ECEC8559-981C-BE20-7818-DF692E0F7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453643" y="3429000"/>
                <a:ext cx="455147" cy="455147"/>
              </a:xfrm>
              <a:prstGeom prst="rect">
                <a:avLst/>
              </a:prstGeom>
            </p:spPr>
          </p:pic>
          <p:pic>
            <p:nvPicPr>
              <p:cNvPr id="26" name="Graphic 25" descr="Doctor">
                <a:extLst>
                  <a:ext uri="{FF2B5EF4-FFF2-40B4-BE49-F238E27FC236}">
                    <a16:creationId xmlns:a16="http://schemas.microsoft.com/office/drawing/2014/main" id="{6E278791-3D0A-7C3D-F733-BC6CB4E09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815809" y="3429000"/>
                <a:ext cx="455147" cy="455147"/>
              </a:xfrm>
              <a:prstGeom prst="rect">
                <a:avLst/>
              </a:prstGeom>
            </p:spPr>
          </p:pic>
          <p:pic>
            <p:nvPicPr>
              <p:cNvPr id="27" name="Graphic 26" descr="Doctor">
                <a:extLst>
                  <a:ext uri="{FF2B5EF4-FFF2-40B4-BE49-F238E27FC236}">
                    <a16:creationId xmlns:a16="http://schemas.microsoft.com/office/drawing/2014/main" id="{1CCC74D5-6997-7DB5-70A0-1AB8FA484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40141" y="3429000"/>
                <a:ext cx="455147" cy="455147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71B115-6FA7-E8A2-B2EC-9D35C0059468}"/>
                </a:ext>
              </a:extLst>
            </p:cNvPr>
            <p:cNvSpPr txBox="1"/>
            <p:nvPr/>
          </p:nvSpPr>
          <p:spPr bwMode="auto">
            <a:xfrm>
              <a:off x="5317058" y="3660379"/>
              <a:ext cx="3114668" cy="67710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48024"/>
                  </a:solidFill>
                </a:rPr>
                <a:t>Only </a:t>
              </a:r>
              <a:r>
                <a:rPr lang="en-US" sz="2200" b="1" dirty="0">
                  <a:solidFill>
                    <a:srgbClr val="F48024"/>
                  </a:solidFill>
                </a:rPr>
                <a:t>1 in 10 </a:t>
              </a:r>
              <a:r>
                <a:rPr lang="en-US" sz="2200" dirty="0">
                  <a:solidFill>
                    <a:srgbClr val="F48024"/>
                  </a:solidFill>
                </a:rPr>
                <a:t>addiction specialists provide CM!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173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5EA79-9276-C6C7-ED3D-55946BBCF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E2311-EE0E-77BC-01C9-B94ABD56C5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1C013-BFDA-B0C6-6C11-5F1D8BD9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missed opportunities…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FB6EF0-29CD-2F15-C6B5-DFAB5AF5C415}"/>
              </a:ext>
            </a:extLst>
          </p:cNvPr>
          <p:cNvGrpSpPr/>
          <p:nvPr/>
        </p:nvGrpSpPr>
        <p:grpSpPr>
          <a:xfrm>
            <a:off x="1351722" y="1285461"/>
            <a:ext cx="2663687" cy="1232452"/>
            <a:chOff x="1351722" y="1285461"/>
            <a:chExt cx="2663687" cy="12324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4FDD93-CDD5-1E9C-8AE1-7D54E5DB55D1}"/>
                </a:ext>
              </a:extLst>
            </p:cNvPr>
            <p:cNvSpPr txBox="1"/>
            <p:nvPr/>
          </p:nvSpPr>
          <p:spPr bwMode="auto">
            <a:xfrm>
              <a:off x="1497658" y="1437141"/>
              <a:ext cx="2411895" cy="1015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dirty="0"/>
                <a:t>Lack of CM in high-need community settings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892C68B-3DB7-9310-4600-5AAAEC47E067}"/>
                </a:ext>
              </a:extLst>
            </p:cNvPr>
            <p:cNvSpPr/>
            <p:nvPr/>
          </p:nvSpPr>
          <p:spPr bwMode="auto">
            <a:xfrm>
              <a:off x="1351722" y="1285461"/>
              <a:ext cx="2663687" cy="1232452"/>
            </a:xfrm>
            <a:prstGeom prst="round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D39343-8708-D2AC-EC2F-73C2CB32C6A6}"/>
              </a:ext>
            </a:extLst>
          </p:cNvPr>
          <p:cNvGrpSpPr/>
          <p:nvPr/>
        </p:nvGrpSpPr>
        <p:grpSpPr>
          <a:xfrm>
            <a:off x="5353880" y="1282580"/>
            <a:ext cx="2663687" cy="1232452"/>
            <a:chOff x="5141846" y="1511446"/>
            <a:chExt cx="2663687" cy="12324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9338CE-D04F-EC75-F0BC-F723FB0B7D32}"/>
                </a:ext>
              </a:extLst>
            </p:cNvPr>
            <p:cNvSpPr txBox="1"/>
            <p:nvPr/>
          </p:nvSpPr>
          <p:spPr bwMode="auto">
            <a:xfrm>
              <a:off x="5267741" y="1666007"/>
              <a:ext cx="2411895" cy="1015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dirty="0"/>
                <a:t>CM can also target medication adherence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E32B8DF-09CF-BB6A-DE1B-C1E298FD2D15}"/>
                </a:ext>
              </a:extLst>
            </p:cNvPr>
            <p:cNvSpPr/>
            <p:nvPr/>
          </p:nvSpPr>
          <p:spPr bwMode="auto">
            <a:xfrm>
              <a:off x="5141846" y="1511446"/>
              <a:ext cx="2663687" cy="1232452"/>
            </a:xfrm>
            <a:prstGeom prst="round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46EDCB-D968-F27D-CA3A-99AD749D5177}"/>
              </a:ext>
            </a:extLst>
          </p:cNvPr>
          <p:cNvGrpSpPr/>
          <p:nvPr/>
        </p:nvGrpSpPr>
        <p:grpSpPr>
          <a:xfrm>
            <a:off x="1777459" y="2623930"/>
            <a:ext cx="1925550" cy="1781819"/>
            <a:chOff x="1777459" y="2623930"/>
            <a:chExt cx="1925550" cy="17818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D7AEB0D-A789-FEA4-402D-A4CB8AADD097}"/>
                </a:ext>
              </a:extLst>
            </p:cNvPr>
            <p:cNvGrpSpPr/>
            <p:nvPr/>
          </p:nvGrpSpPr>
          <p:grpSpPr>
            <a:xfrm>
              <a:off x="1777459" y="3173298"/>
              <a:ext cx="1925550" cy="1232451"/>
              <a:chOff x="1778805" y="2905195"/>
              <a:chExt cx="1925550" cy="123245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E3DCE-DE3D-A7CD-0666-FB4079347293}"/>
                  </a:ext>
                </a:extLst>
              </p:cNvPr>
              <p:cNvSpPr txBox="1"/>
              <p:nvPr/>
            </p:nvSpPr>
            <p:spPr bwMode="auto">
              <a:xfrm>
                <a:off x="1961484" y="3027109"/>
                <a:ext cx="1623392" cy="101566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178CCB"/>
                    </a:solidFill>
                  </a:rPr>
                  <a:t>Like HIV primary care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5332F184-824D-738B-D576-F86FE77DA252}"/>
                  </a:ext>
                </a:extLst>
              </p:cNvPr>
              <p:cNvSpPr/>
              <p:nvPr/>
            </p:nvSpPr>
            <p:spPr bwMode="auto">
              <a:xfrm>
                <a:off x="1778805" y="2905195"/>
                <a:ext cx="1925550" cy="1232451"/>
              </a:xfrm>
              <a:prstGeom prst="roundRect">
                <a:avLst/>
              </a:prstGeom>
              <a:noFill/>
              <a:ln>
                <a:solidFill>
                  <a:srgbClr val="178CCB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A73D0279-B788-A6BA-8138-9732DED2FAB8}"/>
                </a:ext>
              </a:extLst>
            </p:cNvPr>
            <p:cNvSpPr/>
            <p:nvPr/>
          </p:nvSpPr>
          <p:spPr bwMode="auto">
            <a:xfrm>
              <a:off x="2531165" y="2623930"/>
              <a:ext cx="318052" cy="441117"/>
            </a:xfrm>
            <a:prstGeom prst="downArrow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CC53A5-A5AC-881E-8297-C895324094F3}"/>
              </a:ext>
            </a:extLst>
          </p:cNvPr>
          <p:cNvGrpSpPr/>
          <p:nvPr/>
        </p:nvGrpSpPr>
        <p:grpSpPr>
          <a:xfrm>
            <a:off x="5353878" y="2585338"/>
            <a:ext cx="2663687" cy="2141991"/>
            <a:chOff x="5353878" y="2585338"/>
            <a:chExt cx="2663687" cy="214199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BFEE6A-F712-8148-B5E8-0CB8E53DC89B}"/>
                </a:ext>
              </a:extLst>
            </p:cNvPr>
            <p:cNvGrpSpPr/>
            <p:nvPr/>
          </p:nvGrpSpPr>
          <p:grpSpPr>
            <a:xfrm>
              <a:off x="5353878" y="3065046"/>
              <a:ext cx="2663687" cy="1662283"/>
              <a:chOff x="6089373" y="2976122"/>
              <a:chExt cx="2663687" cy="166228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5DE074-C264-74F6-6E74-6FD40CA81187}"/>
                  </a:ext>
                </a:extLst>
              </p:cNvPr>
              <p:cNvSpPr txBox="1"/>
              <p:nvPr/>
            </p:nvSpPr>
            <p:spPr bwMode="auto">
              <a:xfrm>
                <a:off x="6215270" y="3130684"/>
                <a:ext cx="2411895" cy="135421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178CCB"/>
                    </a:solidFill>
                  </a:rPr>
                  <a:t>Why not offer dual incentives, targeting related behaviors?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E877B19-BF56-D34A-5C94-22F2778DA9F3}"/>
                  </a:ext>
                </a:extLst>
              </p:cNvPr>
              <p:cNvSpPr/>
              <p:nvPr/>
            </p:nvSpPr>
            <p:spPr bwMode="auto">
              <a:xfrm>
                <a:off x="6089373" y="2976122"/>
                <a:ext cx="2663687" cy="1662283"/>
              </a:xfrm>
              <a:prstGeom prst="roundRect">
                <a:avLst/>
              </a:prstGeom>
              <a:noFill/>
              <a:ln>
                <a:solidFill>
                  <a:srgbClr val="178CCB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90000"/>
                  </a:lnSpc>
                </a:pPr>
                <a:endParaRPr lang="en-US" sz="1600" b="1" dirty="0" err="1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6" name="Down Arrow 25">
              <a:extLst>
                <a:ext uri="{FF2B5EF4-FFF2-40B4-BE49-F238E27FC236}">
                  <a16:creationId xmlns:a16="http://schemas.microsoft.com/office/drawing/2014/main" id="{BAE7153B-B07F-9C96-843D-C28FC7BD4DBD}"/>
                </a:ext>
              </a:extLst>
            </p:cNvPr>
            <p:cNvSpPr/>
            <p:nvPr/>
          </p:nvSpPr>
          <p:spPr bwMode="auto">
            <a:xfrm>
              <a:off x="6526695" y="2585338"/>
              <a:ext cx="318052" cy="441117"/>
            </a:xfrm>
            <a:prstGeom prst="downArrow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150233-458B-B6AF-0180-4B79D4442AFB}"/>
              </a:ext>
            </a:extLst>
          </p:cNvPr>
          <p:cNvGrpSpPr/>
          <p:nvPr/>
        </p:nvGrpSpPr>
        <p:grpSpPr>
          <a:xfrm>
            <a:off x="372566" y="4340088"/>
            <a:ext cx="4647529" cy="1479819"/>
            <a:chOff x="372566" y="4340088"/>
            <a:chExt cx="4647529" cy="14798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06B6D4-C940-8ED3-A977-AFC1246A7052}"/>
                </a:ext>
              </a:extLst>
            </p:cNvPr>
            <p:cNvSpPr txBox="1"/>
            <p:nvPr/>
          </p:nvSpPr>
          <p:spPr bwMode="auto">
            <a:xfrm>
              <a:off x="372566" y="4776674"/>
              <a:ext cx="1958311" cy="1015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F48024"/>
                  </a:solidFill>
                </a:rPr>
                <a:t>5-32%</a:t>
              </a:r>
              <a:r>
                <a:rPr lang="en-US" sz="2200" dirty="0">
                  <a:solidFill>
                    <a:srgbClr val="F48024"/>
                  </a:solidFill>
                </a:rPr>
                <a:t> prevalence of </a:t>
              </a:r>
              <a:r>
                <a:rPr lang="en-US" sz="2200" dirty="0" err="1">
                  <a:solidFill>
                    <a:srgbClr val="F48024"/>
                  </a:solidFill>
                </a:rPr>
                <a:t>StUD</a:t>
              </a:r>
              <a:endParaRPr lang="en-US" sz="2200" dirty="0">
                <a:solidFill>
                  <a:srgbClr val="F4802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815E2E-079C-27E5-611D-6D58CB738E4E}"/>
                </a:ext>
              </a:extLst>
            </p:cNvPr>
            <p:cNvSpPr txBox="1"/>
            <p:nvPr/>
          </p:nvSpPr>
          <p:spPr bwMode="auto">
            <a:xfrm>
              <a:off x="2560150" y="4804244"/>
              <a:ext cx="2459945" cy="10156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48024"/>
                  </a:solidFill>
                </a:rPr>
                <a:t>Methamphetamine linked with worse outcomes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719AF2-A33B-0600-FB03-22C26DBCF2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8695" y="4340088"/>
              <a:ext cx="394252" cy="407254"/>
            </a:xfrm>
            <a:prstGeom prst="line">
              <a:avLst/>
            </a:prstGeom>
            <a:ln w="28575">
              <a:solidFill>
                <a:srgbClr val="178C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E015E5-1612-66EA-DE81-8F7CF4BE6D59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3583530" y="4405749"/>
              <a:ext cx="206593" cy="398495"/>
            </a:xfrm>
            <a:prstGeom prst="line">
              <a:avLst/>
            </a:prstGeom>
            <a:ln w="28575">
              <a:solidFill>
                <a:srgbClr val="178C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032357-8611-6B03-6E61-23B27648A6A5}"/>
              </a:ext>
            </a:extLst>
          </p:cNvPr>
          <p:cNvGrpSpPr/>
          <p:nvPr/>
        </p:nvGrpSpPr>
        <p:grpSpPr>
          <a:xfrm>
            <a:off x="5273196" y="4727329"/>
            <a:ext cx="3689509" cy="892523"/>
            <a:chOff x="5273196" y="4727329"/>
            <a:chExt cx="3689509" cy="8925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600EE9-430F-0901-D376-E245024A4B77}"/>
                </a:ext>
              </a:extLst>
            </p:cNvPr>
            <p:cNvSpPr txBox="1"/>
            <p:nvPr/>
          </p:nvSpPr>
          <p:spPr bwMode="auto">
            <a:xfrm>
              <a:off x="5273196" y="5283439"/>
              <a:ext cx="1553310" cy="30777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F48024"/>
                  </a:solidFill>
                </a:rPr>
                <a:t>Stimulant use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F3771C-44C1-D3C7-33DB-DAA06EAB76C9}"/>
                </a:ext>
              </a:extLst>
            </p:cNvPr>
            <p:cNvSpPr txBox="1"/>
            <p:nvPr/>
          </p:nvSpPr>
          <p:spPr bwMode="auto">
            <a:xfrm>
              <a:off x="7160289" y="5312075"/>
              <a:ext cx="1802416" cy="30777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solidFill>
                    <a:srgbClr val="F48024"/>
                  </a:solidFill>
                </a:rPr>
                <a:t>ART Adherence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E8864A-352A-6AAB-9666-5C1611C58B46}"/>
                </a:ext>
              </a:extLst>
            </p:cNvPr>
            <p:cNvCxnSpPr/>
            <p:nvPr/>
          </p:nvCxnSpPr>
          <p:spPr>
            <a:xfrm flipH="1">
              <a:off x="5916706" y="4727329"/>
              <a:ext cx="133145" cy="584746"/>
            </a:xfrm>
            <a:prstGeom prst="line">
              <a:avLst/>
            </a:prstGeom>
            <a:ln w="28575">
              <a:solidFill>
                <a:srgbClr val="178C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814016-F386-08FF-BA70-1DE8B70D786A}"/>
                </a:ext>
              </a:extLst>
            </p:cNvPr>
            <p:cNvCxnSpPr/>
            <p:nvPr/>
          </p:nvCxnSpPr>
          <p:spPr>
            <a:xfrm>
              <a:off x="7524756" y="4747342"/>
              <a:ext cx="180549" cy="473869"/>
            </a:xfrm>
            <a:prstGeom prst="line">
              <a:avLst/>
            </a:prstGeom>
            <a:ln w="28575">
              <a:solidFill>
                <a:srgbClr val="178C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3715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894B5B-89BF-D792-B4FD-0FB124290F9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1DC6F3-55CE-3B54-CBE0-C01688051F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E4B33B-82A7-42B6-CF7E-0B70257A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F75DC-31E4-C4FD-C42D-BF373029A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Pilot once-weekly CM in </a:t>
            </a:r>
            <a:r>
              <a:rPr lang="en-US" b="1" dirty="0">
                <a:solidFill>
                  <a:srgbClr val="F48024"/>
                </a:solidFill>
              </a:rPr>
              <a:t>safety-net HIV primary care</a:t>
            </a:r>
            <a:r>
              <a:rPr lang="en-US" dirty="0"/>
              <a:t>, providing incentives for </a:t>
            </a:r>
            <a:r>
              <a:rPr lang="en-US" b="1" dirty="0">
                <a:solidFill>
                  <a:srgbClr val="F48024"/>
                </a:solidFill>
              </a:rPr>
              <a:t>stimulant use reduction and ART adherence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48024"/>
                </a:solidFill>
              </a:rPr>
              <a:t>Evaluate pilot implementation </a:t>
            </a:r>
            <a:r>
              <a:rPr lang="en-US" dirty="0"/>
              <a:t>using the RE-AIM framework, focusing on </a:t>
            </a:r>
            <a:r>
              <a:rPr lang="en-US" b="1" dirty="0">
                <a:solidFill>
                  <a:srgbClr val="F48024"/>
                </a:solidFill>
              </a:rPr>
              <a:t>reach, implementation, and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885595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86EC9-1424-BDB4-F64E-C499F7B81B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9DFC46-C84D-F71D-DB8B-BCBD8990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Design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9FE113D-20C2-0FF0-E47D-8D8FB9BD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5" y="1029944"/>
            <a:ext cx="8137665" cy="2483335"/>
          </a:xfrm>
        </p:spPr>
        <p:txBody>
          <a:bodyPr/>
          <a:lstStyle/>
          <a:p>
            <a:r>
              <a:rPr lang="en-US" b="1" dirty="0"/>
              <a:t>Who &amp; Where?</a:t>
            </a:r>
            <a:endParaRPr lang="en-US" dirty="0"/>
          </a:p>
          <a:p>
            <a:pPr lvl="1"/>
            <a:r>
              <a:rPr lang="en-US" sz="2200" dirty="0"/>
              <a:t>Pts with Stimulant Use Disorder + living with or at high risk of HIV</a:t>
            </a:r>
          </a:p>
          <a:p>
            <a:pPr lvl="1"/>
            <a:r>
              <a:rPr lang="en-US" sz="2200" dirty="0"/>
              <a:t>2 ambulatory HIV clinics at San Francisco General Hospital</a:t>
            </a:r>
          </a:p>
          <a:p>
            <a:r>
              <a:rPr lang="en-US" b="1" dirty="0"/>
              <a:t>What?</a:t>
            </a:r>
            <a:endParaRPr lang="en-US" dirty="0"/>
          </a:p>
          <a:p>
            <a:pPr lvl="1"/>
            <a:r>
              <a:rPr lang="en-US" sz="2200" dirty="0"/>
              <a:t>12 weeks of individual + walk-in + once-weekly CM</a:t>
            </a:r>
          </a:p>
          <a:p>
            <a:pPr lvl="1"/>
            <a:r>
              <a:rPr lang="en-US" sz="2200" dirty="0"/>
              <a:t>Targeting stimulant use reduction AND tenofovir adherence</a:t>
            </a:r>
          </a:p>
          <a:p>
            <a:pPr lvl="1"/>
            <a:r>
              <a:rPr lang="en-US" sz="2200" dirty="0"/>
              <a:t>Escalating incentives</a:t>
            </a:r>
          </a:p>
          <a:p>
            <a:pPr lvl="1"/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DDF2BD-8457-A2CD-49FC-B9A812DCA69D}"/>
              </a:ext>
            </a:extLst>
          </p:cNvPr>
          <p:cNvGrpSpPr>
            <a:grpSpLocks noChangeAspect="1"/>
          </p:cNvGrpSpPr>
          <p:nvPr/>
        </p:nvGrpSpPr>
        <p:grpSpPr>
          <a:xfrm>
            <a:off x="1122852" y="4279909"/>
            <a:ext cx="6799129" cy="1850215"/>
            <a:chOff x="648695" y="12364729"/>
            <a:chExt cx="9879484" cy="26884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AE8D2C-2BB3-F345-E4DC-663D16050F06}"/>
                </a:ext>
              </a:extLst>
            </p:cNvPr>
            <p:cNvSpPr/>
            <p:nvPr/>
          </p:nvSpPr>
          <p:spPr>
            <a:xfrm>
              <a:off x="648695" y="12364729"/>
              <a:ext cx="9879484" cy="2688458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2D36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8F39EB-C3C0-3C5C-1D58-67CB21F88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38" t="59126" r="7792" b="3334"/>
            <a:stretch/>
          </p:blipFill>
          <p:spPr>
            <a:xfrm>
              <a:off x="694615" y="12531127"/>
              <a:ext cx="9729542" cy="2459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071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B45605-E186-98DA-A151-1C40714A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B9F6D7-5A06-3DEC-3CDA-FEBC676D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RE-AIM Program Evaluation</a:t>
            </a:r>
          </a:p>
        </p:txBody>
      </p:sp>
    </p:spTree>
    <p:extLst>
      <p:ext uri="{BB962C8B-B14F-4D97-AF65-F5344CB8AC3E}">
        <p14:creationId xmlns:p14="http://schemas.microsoft.com/office/powerpoint/2010/main" val="4106276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39C4E4-1706-0917-01BB-71A4B76198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79DE50-5DB3-DD58-F7F1-815113B4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38" y="218184"/>
            <a:ext cx="8173580" cy="611449"/>
          </a:xfrm>
        </p:spPr>
        <p:txBody>
          <a:bodyPr/>
          <a:lstStyle/>
          <a:p>
            <a:r>
              <a:rPr lang="en-US" dirty="0"/>
              <a:t>Reach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A1EB5-4E9D-00C0-8FC1-6345310A9F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755" y="720838"/>
            <a:ext cx="8169964" cy="446529"/>
          </a:xfrm>
        </p:spPr>
        <p:txBody>
          <a:bodyPr/>
          <a:lstStyle/>
          <a:p>
            <a:r>
              <a:rPr lang="en-US" dirty="0"/>
              <a:t>Will safety-net patients enroll and return?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306F52-F844-07A9-10D2-6F5705264C4C}"/>
              </a:ext>
            </a:extLst>
          </p:cNvPr>
          <p:cNvGrpSpPr/>
          <p:nvPr/>
        </p:nvGrpSpPr>
        <p:grpSpPr>
          <a:xfrm>
            <a:off x="548153" y="1332287"/>
            <a:ext cx="7794184" cy="3797823"/>
            <a:chOff x="8909670" y="8019366"/>
            <a:chExt cx="7794184" cy="37978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CCF441-55F2-98F6-9F97-48D5E0E99BCA}"/>
                </a:ext>
              </a:extLst>
            </p:cNvPr>
            <p:cNvGrpSpPr/>
            <p:nvPr/>
          </p:nvGrpSpPr>
          <p:grpSpPr>
            <a:xfrm>
              <a:off x="8929138" y="8019366"/>
              <a:ext cx="7774716" cy="3797823"/>
              <a:chOff x="15293042" y="6555387"/>
              <a:chExt cx="8746556" cy="427255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0561B9-1B3D-A085-0D53-A61D92500ED8}"/>
                  </a:ext>
                </a:extLst>
              </p:cNvPr>
              <p:cNvSpPr/>
              <p:nvPr/>
            </p:nvSpPr>
            <p:spPr>
              <a:xfrm>
                <a:off x="15293042" y="6555387"/>
                <a:ext cx="8746556" cy="427255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518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4BDA330-20FB-0ED1-09B3-F89498275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93042" y="7039149"/>
                <a:ext cx="874655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97F3B33F-EDD9-D72A-E0EB-88613A7EF862}"/>
                  </a:ext>
                </a:extLst>
              </p:cNvPr>
              <p:cNvSpPr txBox="1"/>
              <p:nvPr/>
            </p:nvSpPr>
            <p:spPr>
              <a:xfrm>
                <a:off x="15430465" y="6601775"/>
                <a:ext cx="7831083" cy="420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/>
              <a:lstStyle/>
              <a:p>
                <a:pPr>
                  <a:lnSpc>
                    <a:spcPts val="2157"/>
                  </a:lnSpc>
                  <a:spcAft>
                    <a:spcPts val="357"/>
                  </a:spcAft>
                  <a:defRPr lang="en-US"/>
                </a:pPr>
                <a:r>
                  <a:rPr lang="en-US" sz="2133" b="1" spc="20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Table 1: Enrollment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A0D78D-E94F-C125-E02C-1676BC6FDFA4}"/>
                  </a:ext>
                </a:extLst>
              </p:cNvPr>
              <p:cNvSpPr txBox="1"/>
              <p:nvPr/>
            </p:nvSpPr>
            <p:spPr>
              <a:xfrm>
                <a:off x="21137420" y="7194375"/>
                <a:ext cx="2783457" cy="3478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/>
              <a:lstStyle/>
              <a:p>
                <a:pPr>
                  <a:lnSpc>
                    <a:spcPts val="2157"/>
                  </a:lnSpc>
                  <a:spcAft>
                    <a:spcPts val="2222"/>
                  </a:spcAft>
                  <a:defRPr lang="en-US"/>
                </a:pPr>
                <a:r>
                  <a:rPr lang="en-US" sz="2133" b="1" spc="16" dirty="0">
                    <a:solidFill>
                      <a:srgbClr val="178CCB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37</a:t>
                </a:r>
                <a:r>
                  <a:rPr lang="en-US" sz="2133" spc="16" dirty="0">
                    <a:solidFill>
                      <a:srgbClr val="178CCB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people with stimulant use disorder enrolled</a:t>
                </a:r>
              </a:p>
              <a:p>
                <a:pPr>
                  <a:lnSpc>
                    <a:spcPts val="2157"/>
                  </a:lnSpc>
                  <a:spcAft>
                    <a:spcPts val="2222"/>
                  </a:spcAft>
                  <a:defRPr lang="en-US"/>
                </a:pPr>
                <a:r>
                  <a:rPr lang="en-US" sz="2133" b="1" spc="16" dirty="0">
                    <a:solidFill>
                      <a:srgbClr val="F48024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25</a:t>
                </a:r>
                <a:r>
                  <a:rPr lang="en-US" sz="2133" spc="16" dirty="0">
                    <a:solidFill>
                      <a:srgbClr val="F48024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were eligible for tenofovir incentives</a:t>
                </a:r>
              </a:p>
              <a:p>
                <a:pPr>
                  <a:lnSpc>
                    <a:spcPts val="2157"/>
                  </a:lnSpc>
                  <a:spcAft>
                    <a:spcPts val="2222"/>
                  </a:spcAft>
                  <a:defRPr lang="en-US"/>
                </a:pPr>
                <a:r>
                  <a:rPr lang="en-US" sz="2133" spc="16" dirty="0">
                    <a:solidFill>
                      <a:schemeClr val="accent3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All but </a:t>
                </a:r>
                <a:r>
                  <a:rPr lang="en-US" sz="2133" b="1" spc="16" dirty="0">
                    <a:solidFill>
                      <a:schemeClr val="accent3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9</a:t>
                </a:r>
                <a:r>
                  <a:rPr lang="en-US" sz="2133" spc="16" dirty="0">
                    <a:solidFill>
                      <a:schemeClr val="accent3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returned after enrollment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E64F3F-BB99-B57A-32E5-BA308D2E2E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54308" y="8443706"/>
              <a:ext cx="0" cy="33678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Graphic 12" descr="Man">
              <a:extLst>
                <a:ext uri="{FF2B5EF4-FFF2-40B4-BE49-F238E27FC236}">
                  <a16:creationId xmlns:a16="http://schemas.microsoft.com/office/drawing/2014/main" id="{54C7542C-D174-8E25-AD70-535DF37F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42613" y="8662189"/>
              <a:ext cx="820356" cy="728551"/>
            </a:xfrm>
            <a:prstGeom prst="rect">
              <a:avLst/>
            </a:prstGeom>
          </p:spPr>
        </p:pic>
        <p:pic>
          <p:nvPicPr>
            <p:cNvPr id="14" name="Graphic 13" descr="Man">
              <a:extLst>
                <a:ext uri="{FF2B5EF4-FFF2-40B4-BE49-F238E27FC236}">
                  <a16:creationId xmlns:a16="http://schemas.microsoft.com/office/drawing/2014/main" id="{CB571F0F-CF99-2A04-BECD-18A574C48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6530" y="8662189"/>
              <a:ext cx="820356" cy="728551"/>
            </a:xfrm>
            <a:prstGeom prst="rect">
              <a:avLst/>
            </a:prstGeom>
          </p:spPr>
        </p:pic>
        <p:pic>
          <p:nvPicPr>
            <p:cNvPr id="15" name="Graphic 14" descr="Man">
              <a:extLst>
                <a:ext uri="{FF2B5EF4-FFF2-40B4-BE49-F238E27FC236}">
                  <a16:creationId xmlns:a16="http://schemas.microsoft.com/office/drawing/2014/main" id="{F6C1AE07-4E08-D5D8-BEFB-060171290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90449" y="8662189"/>
              <a:ext cx="820356" cy="728551"/>
            </a:xfrm>
            <a:prstGeom prst="rect">
              <a:avLst/>
            </a:prstGeom>
          </p:spPr>
        </p:pic>
        <p:pic>
          <p:nvPicPr>
            <p:cNvPr id="16" name="Graphic 15" descr="Man">
              <a:extLst>
                <a:ext uri="{FF2B5EF4-FFF2-40B4-BE49-F238E27FC236}">
                  <a16:creationId xmlns:a16="http://schemas.microsoft.com/office/drawing/2014/main" id="{C5F81E26-DD2F-6252-4AB9-C3D08CDA0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4365" y="8662189"/>
              <a:ext cx="820356" cy="728551"/>
            </a:xfrm>
            <a:prstGeom prst="rect">
              <a:avLst/>
            </a:prstGeom>
          </p:spPr>
        </p:pic>
        <p:pic>
          <p:nvPicPr>
            <p:cNvPr id="17" name="Graphic 16" descr="Man">
              <a:extLst>
                <a:ext uri="{FF2B5EF4-FFF2-40B4-BE49-F238E27FC236}">
                  <a16:creationId xmlns:a16="http://schemas.microsoft.com/office/drawing/2014/main" id="{4B8E0685-B1FD-3F7E-C1CA-7D33D2BF0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38283" y="8653866"/>
              <a:ext cx="820356" cy="728551"/>
            </a:xfrm>
            <a:prstGeom prst="rect">
              <a:avLst/>
            </a:prstGeom>
          </p:spPr>
        </p:pic>
        <p:pic>
          <p:nvPicPr>
            <p:cNvPr id="18" name="Graphic 17" descr="Man">
              <a:extLst>
                <a:ext uri="{FF2B5EF4-FFF2-40B4-BE49-F238E27FC236}">
                  <a16:creationId xmlns:a16="http://schemas.microsoft.com/office/drawing/2014/main" id="{D90CBFDF-61EF-AF81-CEF6-D29C4B934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712200" y="8653866"/>
              <a:ext cx="820356" cy="728551"/>
            </a:xfrm>
            <a:prstGeom prst="rect">
              <a:avLst/>
            </a:prstGeom>
          </p:spPr>
        </p:pic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E187276E-0A30-E266-C9C0-8BEBA0318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186117" y="8653866"/>
              <a:ext cx="820356" cy="728551"/>
            </a:xfrm>
            <a:prstGeom prst="rect">
              <a:avLst/>
            </a:prstGeom>
          </p:spPr>
        </p:pic>
        <p:pic>
          <p:nvPicPr>
            <p:cNvPr id="20" name="Graphic 19" descr="Man">
              <a:extLst>
                <a:ext uri="{FF2B5EF4-FFF2-40B4-BE49-F238E27FC236}">
                  <a16:creationId xmlns:a16="http://schemas.microsoft.com/office/drawing/2014/main" id="{162A8668-6870-5946-8740-387526B7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660035" y="8653866"/>
              <a:ext cx="820356" cy="728551"/>
            </a:xfrm>
            <a:prstGeom prst="rect">
              <a:avLst/>
            </a:prstGeom>
          </p:spPr>
        </p:pic>
        <p:pic>
          <p:nvPicPr>
            <p:cNvPr id="21" name="Graphic 20" descr="Man">
              <a:extLst>
                <a:ext uri="{FF2B5EF4-FFF2-40B4-BE49-F238E27FC236}">
                  <a16:creationId xmlns:a16="http://schemas.microsoft.com/office/drawing/2014/main" id="{FC2FD03D-A8E0-2F3A-3F92-4597C7C38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133952" y="8662189"/>
              <a:ext cx="820356" cy="728551"/>
            </a:xfrm>
            <a:prstGeom prst="rect">
              <a:avLst/>
            </a:prstGeom>
          </p:spPr>
        </p:pic>
        <p:pic>
          <p:nvPicPr>
            <p:cNvPr id="22" name="Graphic 21" descr="Man">
              <a:extLst>
                <a:ext uri="{FF2B5EF4-FFF2-40B4-BE49-F238E27FC236}">
                  <a16:creationId xmlns:a16="http://schemas.microsoft.com/office/drawing/2014/main" id="{5CC9B565-2255-10D8-60C8-85278F23F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42613" y="9407383"/>
              <a:ext cx="820356" cy="728551"/>
            </a:xfrm>
            <a:prstGeom prst="rect">
              <a:avLst/>
            </a:prstGeom>
          </p:spPr>
        </p:pic>
        <p:pic>
          <p:nvPicPr>
            <p:cNvPr id="23" name="Graphic 22" descr="Man">
              <a:extLst>
                <a:ext uri="{FF2B5EF4-FFF2-40B4-BE49-F238E27FC236}">
                  <a16:creationId xmlns:a16="http://schemas.microsoft.com/office/drawing/2014/main" id="{04A92B9F-05C9-64D7-3993-5108ED327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16530" y="9407383"/>
              <a:ext cx="820356" cy="728551"/>
            </a:xfrm>
            <a:prstGeom prst="rect">
              <a:avLst/>
            </a:prstGeom>
          </p:spPr>
        </p:pic>
        <p:pic>
          <p:nvPicPr>
            <p:cNvPr id="24" name="Graphic 23" descr="Man">
              <a:extLst>
                <a:ext uri="{FF2B5EF4-FFF2-40B4-BE49-F238E27FC236}">
                  <a16:creationId xmlns:a16="http://schemas.microsoft.com/office/drawing/2014/main" id="{59CA6556-19A2-33FB-B431-EE807D8EF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90449" y="9407383"/>
              <a:ext cx="820356" cy="728551"/>
            </a:xfrm>
            <a:prstGeom prst="rect">
              <a:avLst/>
            </a:prstGeom>
          </p:spPr>
        </p:pic>
        <p:pic>
          <p:nvPicPr>
            <p:cNvPr id="25" name="Graphic 24" descr="Man">
              <a:extLst>
                <a:ext uri="{FF2B5EF4-FFF2-40B4-BE49-F238E27FC236}">
                  <a16:creationId xmlns:a16="http://schemas.microsoft.com/office/drawing/2014/main" id="{B23C4F8A-052A-23A4-6E47-A9D8A23D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64365" y="9407383"/>
              <a:ext cx="820356" cy="728551"/>
            </a:xfrm>
            <a:prstGeom prst="rect">
              <a:avLst/>
            </a:prstGeom>
          </p:spPr>
        </p:pic>
        <p:pic>
          <p:nvPicPr>
            <p:cNvPr id="26" name="Graphic 25" descr="Man">
              <a:extLst>
                <a:ext uri="{FF2B5EF4-FFF2-40B4-BE49-F238E27FC236}">
                  <a16:creationId xmlns:a16="http://schemas.microsoft.com/office/drawing/2014/main" id="{DE39373B-6363-9F7E-A079-F669BBAB7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38283" y="9399062"/>
              <a:ext cx="820356" cy="728551"/>
            </a:xfrm>
            <a:prstGeom prst="rect">
              <a:avLst/>
            </a:prstGeom>
          </p:spPr>
        </p:pic>
        <p:pic>
          <p:nvPicPr>
            <p:cNvPr id="27" name="Graphic 26" descr="Man">
              <a:extLst>
                <a:ext uri="{FF2B5EF4-FFF2-40B4-BE49-F238E27FC236}">
                  <a16:creationId xmlns:a16="http://schemas.microsoft.com/office/drawing/2014/main" id="{E3F502E2-88C3-5FD8-EFB6-1DCF79773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712200" y="9399062"/>
              <a:ext cx="820356" cy="728551"/>
            </a:xfrm>
            <a:prstGeom prst="rect">
              <a:avLst/>
            </a:prstGeom>
          </p:spPr>
        </p:pic>
        <p:pic>
          <p:nvPicPr>
            <p:cNvPr id="28" name="Graphic 27" descr="Man">
              <a:extLst>
                <a:ext uri="{FF2B5EF4-FFF2-40B4-BE49-F238E27FC236}">
                  <a16:creationId xmlns:a16="http://schemas.microsoft.com/office/drawing/2014/main" id="{6C096FAB-3D89-65E3-96C8-97188602E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86117" y="9399061"/>
              <a:ext cx="820356" cy="728551"/>
            </a:xfrm>
            <a:prstGeom prst="rect">
              <a:avLst/>
            </a:prstGeom>
          </p:spPr>
        </p:pic>
        <p:pic>
          <p:nvPicPr>
            <p:cNvPr id="29" name="Graphic 28" descr="Man">
              <a:extLst>
                <a:ext uri="{FF2B5EF4-FFF2-40B4-BE49-F238E27FC236}">
                  <a16:creationId xmlns:a16="http://schemas.microsoft.com/office/drawing/2014/main" id="{6752BE58-F511-1720-71FA-8F5EC483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660035" y="9399061"/>
              <a:ext cx="820356" cy="728551"/>
            </a:xfrm>
            <a:prstGeom prst="rect">
              <a:avLst/>
            </a:prstGeom>
          </p:spPr>
        </p:pic>
        <p:pic>
          <p:nvPicPr>
            <p:cNvPr id="30" name="Graphic 29" descr="Man">
              <a:extLst>
                <a:ext uri="{FF2B5EF4-FFF2-40B4-BE49-F238E27FC236}">
                  <a16:creationId xmlns:a16="http://schemas.microsoft.com/office/drawing/2014/main" id="{237BB259-0C3E-E668-1257-5FF9C862C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133952" y="9407383"/>
              <a:ext cx="820356" cy="728551"/>
            </a:xfrm>
            <a:prstGeom prst="rect">
              <a:avLst/>
            </a:prstGeom>
          </p:spPr>
        </p:pic>
        <p:pic>
          <p:nvPicPr>
            <p:cNvPr id="31" name="Graphic 30" descr="Man">
              <a:extLst>
                <a:ext uri="{FF2B5EF4-FFF2-40B4-BE49-F238E27FC236}">
                  <a16:creationId xmlns:a16="http://schemas.microsoft.com/office/drawing/2014/main" id="{A63AE93A-C172-7F46-2C3E-3DA5B718E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42613" y="10152578"/>
              <a:ext cx="820356" cy="728551"/>
            </a:xfrm>
            <a:prstGeom prst="rect">
              <a:avLst/>
            </a:prstGeom>
          </p:spPr>
        </p:pic>
        <p:pic>
          <p:nvPicPr>
            <p:cNvPr id="32" name="Graphic 31" descr="Man">
              <a:extLst>
                <a:ext uri="{FF2B5EF4-FFF2-40B4-BE49-F238E27FC236}">
                  <a16:creationId xmlns:a16="http://schemas.microsoft.com/office/drawing/2014/main" id="{AA967258-E5A9-E597-2812-3ADE04DB5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16530" y="10152578"/>
              <a:ext cx="820356" cy="728551"/>
            </a:xfrm>
            <a:prstGeom prst="rect">
              <a:avLst/>
            </a:prstGeom>
          </p:spPr>
        </p:pic>
        <p:pic>
          <p:nvPicPr>
            <p:cNvPr id="33" name="Graphic 32" descr="Man">
              <a:extLst>
                <a:ext uri="{FF2B5EF4-FFF2-40B4-BE49-F238E27FC236}">
                  <a16:creationId xmlns:a16="http://schemas.microsoft.com/office/drawing/2014/main" id="{9E0643CB-56D2-C2A3-63F9-74412B351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90449" y="10152577"/>
              <a:ext cx="820356" cy="728551"/>
            </a:xfrm>
            <a:prstGeom prst="rect">
              <a:avLst/>
            </a:prstGeom>
          </p:spPr>
        </p:pic>
        <p:pic>
          <p:nvPicPr>
            <p:cNvPr id="34" name="Graphic 33" descr="Man">
              <a:extLst>
                <a:ext uri="{FF2B5EF4-FFF2-40B4-BE49-F238E27FC236}">
                  <a16:creationId xmlns:a16="http://schemas.microsoft.com/office/drawing/2014/main" id="{29CAECF5-F11D-9170-32C3-8A6EF0FC0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64365" y="10152577"/>
              <a:ext cx="820356" cy="728551"/>
            </a:xfrm>
            <a:prstGeom prst="rect">
              <a:avLst/>
            </a:prstGeom>
          </p:spPr>
        </p:pic>
        <p:pic>
          <p:nvPicPr>
            <p:cNvPr id="35" name="Graphic 34" descr="Man">
              <a:extLst>
                <a:ext uri="{FF2B5EF4-FFF2-40B4-BE49-F238E27FC236}">
                  <a16:creationId xmlns:a16="http://schemas.microsoft.com/office/drawing/2014/main" id="{61A04CF0-51D5-C4BE-2836-48816F22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38283" y="10144256"/>
              <a:ext cx="820356" cy="728551"/>
            </a:xfrm>
            <a:prstGeom prst="rect">
              <a:avLst/>
            </a:prstGeom>
          </p:spPr>
        </p:pic>
        <p:pic>
          <p:nvPicPr>
            <p:cNvPr id="36" name="Graphic 35" descr="Man">
              <a:extLst>
                <a:ext uri="{FF2B5EF4-FFF2-40B4-BE49-F238E27FC236}">
                  <a16:creationId xmlns:a16="http://schemas.microsoft.com/office/drawing/2014/main" id="{6D0891FC-3C57-EA7F-2BE4-ED3B2080B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712200" y="10144256"/>
              <a:ext cx="820356" cy="728551"/>
            </a:xfrm>
            <a:prstGeom prst="rect">
              <a:avLst/>
            </a:prstGeom>
          </p:spPr>
        </p:pic>
        <p:pic>
          <p:nvPicPr>
            <p:cNvPr id="37" name="Graphic 36" descr="Man">
              <a:extLst>
                <a:ext uri="{FF2B5EF4-FFF2-40B4-BE49-F238E27FC236}">
                  <a16:creationId xmlns:a16="http://schemas.microsoft.com/office/drawing/2014/main" id="{0B64F487-0371-DCB5-56A0-7D1894A1D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86117" y="10144256"/>
              <a:ext cx="820356" cy="728551"/>
            </a:xfrm>
            <a:prstGeom prst="rect">
              <a:avLst/>
            </a:prstGeom>
          </p:spPr>
        </p:pic>
        <p:pic>
          <p:nvPicPr>
            <p:cNvPr id="38" name="Graphic 37" descr="Man">
              <a:extLst>
                <a:ext uri="{FF2B5EF4-FFF2-40B4-BE49-F238E27FC236}">
                  <a16:creationId xmlns:a16="http://schemas.microsoft.com/office/drawing/2014/main" id="{8E39D13C-78B0-4710-8141-EDEFBE03C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660035" y="10144256"/>
              <a:ext cx="820356" cy="728551"/>
            </a:xfrm>
            <a:prstGeom prst="rect">
              <a:avLst/>
            </a:prstGeom>
          </p:spPr>
        </p:pic>
        <p:pic>
          <p:nvPicPr>
            <p:cNvPr id="39" name="Graphic 38" descr="Man">
              <a:extLst>
                <a:ext uri="{FF2B5EF4-FFF2-40B4-BE49-F238E27FC236}">
                  <a16:creationId xmlns:a16="http://schemas.microsoft.com/office/drawing/2014/main" id="{FFE3B890-448F-D248-28D6-4CDE1368F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133952" y="10152577"/>
              <a:ext cx="820356" cy="728551"/>
            </a:xfrm>
            <a:prstGeom prst="rect">
              <a:avLst/>
            </a:prstGeom>
          </p:spPr>
        </p:pic>
        <p:pic>
          <p:nvPicPr>
            <p:cNvPr id="40" name="Graphic 39" descr="Man">
              <a:extLst>
                <a:ext uri="{FF2B5EF4-FFF2-40B4-BE49-F238E27FC236}">
                  <a16:creationId xmlns:a16="http://schemas.microsoft.com/office/drawing/2014/main" id="{E6B5DB36-6C22-75F7-1D43-9AFBAE069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42613" y="10897772"/>
              <a:ext cx="820356" cy="728551"/>
            </a:xfrm>
            <a:prstGeom prst="rect">
              <a:avLst/>
            </a:prstGeom>
          </p:spPr>
        </p:pic>
        <p:pic>
          <p:nvPicPr>
            <p:cNvPr id="41" name="Graphic 40" descr="Man">
              <a:extLst>
                <a:ext uri="{FF2B5EF4-FFF2-40B4-BE49-F238E27FC236}">
                  <a16:creationId xmlns:a16="http://schemas.microsoft.com/office/drawing/2014/main" id="{C9FCEAC1-EBD0-9D2A-DF59-C05AF5DD2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16530" y="10897772"/>
              <a:ext cx="820356" cy="728551"/>
            </a:xfrm>
            <a:prstGeom prst="rect">
              <a:avLst/>
            </a:prstGeom>
          </p:spPr>
        </p:pic>
        <p:pic>
          <p:nvPicPr>
            <p:cNvPr id="42" name="Graphic 41" descr="Man">
              <a:extLst>
                <a:ext uri="{FF2B5EF4-FFF2-40B4-BE49-F238E27FC236}">
                  <a16:creationId xmlns:a16="http://schemas.microsoft.com/office/drawing/2014/main" id="{A5D122E0-E14E-F484-4D15-6789E13B1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90449" y="10897772"/>
              <a:ext cx="820356" cy="728551"/>
            </a:xfrm>
            <a:prstGeom prst="rect">
              <a:avLst/>
            </a:prstGeom>
          </p:spPr>
        </p:pic>
        <p:pic>
          <p:nvPicPr>
            <p:cNvPr id="43" name="Graphic 42" descr="Man">
              <a:extLst>
                <a:ext uri="{FF2B5EF4-FFF2-40B4-BE49-F238E27FC236}">
                  <a16:creationId xmlns:a16="http://schemas.microsoft.com/office/drawing/2014/main" id="{6647F31C-9356-BE75-619F-610D3291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64365" y="10897772"/>
              <a:ext cx="820356" cy="728551"/>
            </a:xfrm>
            <a:prstGeom prst="rect">
              <a:avLst/>
            </a:prstGeom>
          </p:spPr>
        </p:pic>
        <p:pic>
          <p:nvPicPr>
            <p:cNvPr id="44" name="Graphic 43" descr="Man">
              <a:extLst>
                <a:ext uri="{FF2B5EF4-FFF2-40B4-BE49-F238E27FC236}">
                  <a16:creationId xmlns:a16="http://schemas.microsoft.com/office/drawing/2014/main" id="{C090AAF6-BE95-87F9-B1C6-24343538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38283" y="10889450"/>
              <a:ext cx="820356" cy="728551"/>
            </a:xfrm>
            <a:prstGeom prst="rect">
              <a:avLst/>
            </a:prstGeom>
          </p:spPr>
        </p:pic>
        <p:pic>
          <p:nvPicPr>
            <p:cNvPr id="45" name="Graphic 44" descr="Man">
              <a:extLst>
                <a:ext uri="{FF2B5EF4-FFF2-40B4-BE49-F238E27FC236}">
                  <a16:creationId xmlns:a16="http://schemas.microsoft.com/office/drawing/2014/main" id="{759506C3-3681-BB95-9F8B-6A0470236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12200" y="10889450"/>
              <a:ext cx="820356" cy="728551"/>
            </a:xfrm>
            <a:prstGeom prst="rect">
              <a:avLst/>
            </a:prstGeom>
          </p:spPr>
        </p:pic>
        <p:pic>
          <p:nvPicPr>
            <p:cNvPr id="46" name="Graphic 45" descr="Man">
              <a:extLst>
                <a:ext uri="{FF2B5EF4-FFF2-40B4-BE49-F238E27FC236}">
                  <a16:creationId xmlns:a16="http://schemas.microsoft.com/office/drawing/2014/main" id="{6220368F-4332-FA2D-7FF2-2971B0468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186117" y="10889450"/>
              <a:ext cx="820356" cy="728551"/>
            </a:xfrm>
            <a:prstGeom prst="rect">
              <a:avLst/>
            </a:prstGeom>
          </p:spPr>
        </p:pic>
        <p:pic>
          <p:nvPicPr>
            <p:cNvPr id="47" name="Graphic 46" descr="Man">
              <a:extLst>
                <a:ext uri="{FF2B5EF4-FFF2-40B4-BE49-F238E27FC236}">
                  <a16:creationId xmlns:a16="http://schemas.microsoft.com/office/drawing/2014/main" id="{535708D4-9B12-0198-D01B-6D72D4F7D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660035" y="10889452"/>
              <a:ext cx="820356" cy="728551"/>
            </a:xfrm>
            <a:prstGeom prst="rect">
              <a:avLst/>
            </a:prstGeom>
          </p:spPr>
        </p:pic>
        <p:pic>
          <p:nvPicPr>
            <p:cNvPr id="48" name="Graphic 47" descr="Man">
              <a:extLst>
                <a:ext uri="{FF2B5EF4-FFF2-40B4-BE49-F238E27FC236}">
                  <a16:creationId xmlns:a16="http://schemas.microsoft.com/office/drawing/2014/main" id="{95F70FB1-52E1-6660-7FDE-B105E14A4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133952" y="10897776"/>
              <a:ext cx="820356" cy="728551"/>
            </a:xfrm>
            <a:prstGeom prst="rect">
              <a:avLst/>
            </a:prstGeom>
          </p:spPr>
        </p:pic>
        <p:pic>
          <p:nvPicPr>
            <p:cNvPr id="49" name="Graphic 48" descr="Man">
              <a:extLst>
                <a:ext uri="{FF2B5EF4-FFF2-40B4-BE49-F238E27FC236}">
                  <a16:creationId xmlns:a16="http://schemas.microsoft.com/office/drawing/2014/main" id="{14D91CFF-599F-80B7-0279-D0E8B22A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09670" y="8670510"/>
              <a:ext cx="820356" cy="72855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FDA96DA-7D52-93EB-574E-696C886043F0}"/>
              </a:ext>
            </a:extLst>
          </p:cNvPr>
          <p:cNvGrpSpPr/>
          <p:nvPr/>
        </p:nvGrpSpPr>
        <p:grpSpPr>
          <a:xfrm>
            <a:off x="570280" y="5256416"/>
            <a:ext cx="7790688" cy="959190"/>
            <a:chOff x="570280" y="5256416"/>
            <a:chExt cx="7790688" cy="95919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A03435B-25B6-DF5F-F7D7-FC9E61A0C827}"/>
                </a:ext>
              </a:extLst>
            </p:cNvPr>
            <p:cNvGrpSpPr/>
            <p:nvPr/>
          </p:nvGrpSpPr>
          <p:grpSpPr>
            <a:xfrm>
              <a:off x="1084570" y="5285530"/>
              <a:ext cx="6974860" cy="930076"/>
              <a:chOff x="1004768" y="5285530"/>
              <a:chExt cx="6974860" cy="930076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F8C17FE-34A8-31DD-F515-6393B1B30B95}"/>
                  </a:ext>
                </a:extLst>
              </p:cNvPr>
              <p:cNvGrpSpPr/>
              <p:nvPr/>
            </p:nvGrpSpPr>
            <p:grpSpPr>
              <a:xfrm>
                <a:off x="5870981" y="5296815"/>
                <a:ext cx="2108647" cy="871849"/>
                <a:chOff x="5538808" y="5285530"/>
                <a:chExt cx="2108647" cy="87184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D323F41-7475-7C9E-C5D0-3134AA2F9E54}"/>
                    </a:ext>
                  </a:extLst>
                </p:cNvPr>
                <p:cNvSpPr/>
                <p:nvPr/>
              </p:nvSpPr>
              <p:spPr>
                <a:xfrm>
                  <a:off x="5981215" y="5285530"/>
                  <a:ext cx="1666240" cy="871849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33" b="1" dirty="0">
                      <a:solidFill>
                        <a:schemeClr val="accent1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49% </a:t>
                  </a:r>
                  <a:r>
                    <a:rPr lang="en-US" sz="2133" dirty="0">
                      <a:solidFill>
                        <a:schemeClr val="accent1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walked-in</a:t>
                  </a:r>
                </a:p>
              </p:txBody>
            </p:sp>
            <p:pic>
              <p:nvPicPr>
                <p:cNvPr id="61" name="Graphic 60" descr="Walk">
                  <a:extLst>
                    <a:ext uri="{FF2B5EF4-FFF2-40B4-BE49-F238E27FC236}">
                      <a16:creationId xmlns:a16="http://schemas.microsoft.com/office/drawing/2014/main" id="{661C01D9-3293-949F-D1BC-73BC9DCCED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808" y="5353328"/>
                  <a:ext cx="736252" cy="736252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41E66791-08D0-522E-9509-F5EA64EA93A8}"/>
                  </a:ext>
                </a:extLst>
              </p:cNvPr>
              <p:cNvGrpSpPr/>
              <p:nvPr/>
            </p:nvGrpSpPr>
            <p:grpSpPr>
              <a:xfrm>
                <a:off x="3204134" y="5285530"/>
                <a:ext cx="2105410" cy="871849"/>
                <a:chOff x="3881549" y="5285530"/>
                <a:chExt cx="2105410" cy="871849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47F0CF17-6735-C3A8-AA52-7BCF671734AE}"/>
                    </a:ext>
                  </a:extLst>
                </p:cNvPr>
                <p:cNvSpPr/>
                <p:nvPr/>
              </p:nvSpPr>
              <p:spPr>
                <a:xfrm>
                  <a:off x="4323956" y="5285530"/>
                  <a:ext cx="1663003" cy="871849"/>
                </a:xfrm>
                <a:prstGeom prst="rect">
                  <a:avLst/>
                </a:prstGeom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33" b="1" dirty="0">
                      <a:solidFill>
                        <a:schemeClr val="accent3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51% </a:t>
                  </a:r>
                  <a:r>
                    <a:rPr lang="en-US" sz="2133" dirty="0">
                      <a:solidFill>
                        <a:schemeClr val="accent3"/>
                      </a:solidFill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referred</a:t>
                  </a:r>
                </a:p>
              </p:txBody>
            </p:sp>
            <p:pic>
              <p:nvPicPr>
                <p:cNvPr id="62" name="Graphic 61" descr="Doctor">
                  <a:extLst>
                    <a:ext uri="{FF2B5EF4-FFF2-40B4-BE49-F238E27FC236}">
                      <a16:creationId xmlns:a16="http://schemas.microsoft.com/office/drawing/2014/main" id="{DEFAB086-8B8C-A30F-D772-28EAC3AFC4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1549" y="5353328"/>
                  <a:ext cx="736252" cy="736252"/>
                </a:xfrm>
                <a:prstGeom prst="rect">
                  <a:avLst/>
                </a:prstGeom>
              </p:spPr>
            </p:pic>
          </p:grpSp>
          <p:sp>
            <p:nvSpPr>
              <p:cNvPr id="66" name="TextBox 10">
                <a:extLst>
                  <a:ext uri="{FF2B5EF4-FFF2-40B4-BE49-F238E27FC236}">
                    <a16:creationId xmlns:a16="http://schemas.microsoft.com/office/drawing/2014/main" id="{FC1352C3-C747-4259-044B-230F88B9D53D}"/>
                  </a:ext>
                </a:extLst>
              </p:cNvPr>
              <p:cNvSpPr txBox="1"/>
              <p:nvPr/>
            </p:nvSpPr>
            <p:spPr>
              <a:xfrm>
                <a:off x="1004768" y="5285530"/>
                <a:ext cx="1848327" cy="930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/>
              <a:lstStyle/>
              <a:p>
                <a:pPr algn="ctr">
                  <a:lnSpc>
                    <a:spcPts val="2157"/>
                  </a:lnSpc>
                  <a:spcAft>
                    <a:spcPts val="357"/>
                  </a:spcAft>
                  <a:defRPr lang="en-US"/>
                </a:pPr>
                <a:r>
                  <a:rPr lang="en-US" sz="2133" b="1" spc="20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Recruitment</a:t>
                </a:r>
              </a:p>
            </p:txBody>
          </p:sp>
          <p:graphicFrame>
            <p:nvGraphicFramePr>
              <p:cNvPr id="76" name="Chart 75">
                <a:extLst>
                  <a:ext uri="{FF2B5EF4-FFF2-40B4-BE49-F238E27FC236}">
                    <a16:creationId xmlns:a16="http://schemas.microsoft.com/office/drawing/2014/main" id="{8B659616-F22D-F475-630B-67D160A55A8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64161085"/>
                  </p:ext>
                </p:extLst>
              </p:nvPr>
            </p:nvGraphicFramePr>
            <p:xfrm>
              <a:off x="4491035" y="5313025"/>
              <a:ext cx="1955214" cy="8556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E817B47-8EC9-BE13-259A-971BECF25703}"/>
                </a:ext>
              </a:extLst>
            </p:cNvPr>
            <p:cNvSpPr/>
            <p:nvPr/>
          </p:nvSpPr>
          <p:spPr bwMode="auto">
            <a:xfrm>
              <a:off x="570280" y="5256416"/>
              <a:ext cx="7790688" cy="90096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810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CB8CCA-58D0-5D40-707A-FC71D93CCB48}"/>
              </a:ext>
            </a:extLst>
          </p:cNvPr>
          <p:cNvSpPr/>
          <p:nvPr/>
        </p:nvSpPr>
        <p:spPr bwMode="auto">
          <a:xfrm>
            <a:off x="5002891" y="2786760"/>
            <a:ext cx="3895400" cy="341451"/>
          </a:xfrm>
          <a:prstGeom prst="roundRect">
            <a:avLst/>
          </a:prstGeom>
          <a:solidFill>
            <a:srgbClr val="F5F100">
              <a:alpha val="56863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E1CA0BD-48FB-F2F9-A3E9-60CC831283F3}"/>
              </a:ext>
            </a:extLst>
          </p:cNvPr>
          <p:cNvSpPr/>
          <p:nvPr/>
        </p:nvSpPr>
        <p:spPr bwMode="auto">
          <a:xfrm>
            <a:off x="839955" y="3698439"/>
            <a:ext cx="3886583" cy="446529"/>
          </a:xfrm>
          <a:prstGeom prst="roundRect">
            <a:avLst/>
          </a:prstGeom>
          <a:solidFill>
            <a:srgbClr val="F5F100">
              <a:alpha val="56863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25A4E6-AE0E-2B9A-1E79-617C432A1D20}"/>
              </a:ext>
            </a:extLst>
          </p:cNvPr>
          <p:cNvSpPr/>
          <p:nvPr/>
        </p:nvSpPr>
        <p:spPr bwMode="auto">
          <a:xfrm>
            <a:off x="831138" y="4584293"/>
            <a:ext cx="3895400" cy="625661"/>
          </a:xfrm>
          <a:prstGeom prst="roundRect">
            <a:avLst/>
          </a:prstGeom>
          <a:solidFill>
            <a:srgbClr val="F5F100">
              <a:alpha val="56863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85A33D-91D4-2E13-DAD2-3DF4658EA290}"/>
              </a:ext>
            </a:extLst>
          </p:cNvPr>
          <p:cNvSpPr/>
          <p:nvPr/>
        </p:nvSpPr>
        <p:spPr bwMode="auto">
          <a:xfrm>
            <a:off x="5002891" y="3529726"/>
            <a:ext cx="3895400" cy="710970"/>
          </a:xfrm>
          <a:prstGeom prst="roundRect">
            <a:avLst/>
          </a:prstGeom>
          <a:solidFill>
            <a:srgbClr val="F5F100">
              <a:alpha val="56863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0F5C1FC-1950-1BAF-BA77-60B5335AC9DC}"/>
              </a:ext>
            </a:extLst>
          </p:cNvPr>
          <p:cNvSpPr/>
          <p:nvPr/>
        </p:nvSpPr>
        <p:spPr bwMode="auto">
          <a:xfrm>
            <a:off x="831138" y="1751575"/>
            <a:ext cx="3838010" cy="625661"/>
          </a:xfrm>
          <a:prstGeom prst="roundRect">
            <a:avLst/>
          </a:prstGeom>
          <a:solidFill>
            <a:srgbClr val="F5F100">
              <a:alpha val="56863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8A82C-E70E-ADF3-1A31-9C30D7878A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A314BC-E762-6B25-28F7-8F8A6F12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BF8A4-926A-0927-2A09-493206897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Who will participate?</a:t>
            </a:r>
          </a:p>
        </p:txBody>
      </p:sp>
      <p:graphicFrame>
        <p:nvGraphicFramePr>
          <p:cNvPr id="14" name="Table 48">
            <a:extLst>
              <a:ext uri="{FF2B5EF4-FFF2-40B4-BE49-F238E27FC236}">
                <a16:creationId xmlns:a16="http://schemas.microsoft.com/office/drawing/2014/main" id="{0BDC9ACC-ECE2-8449-CABA-7DA907D83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06745"/>
              </p:ext>
            </p:extLst>
          </p:nvPr>
        </p:nvGraphicFramePr>
        <p:xfrm>
          <a:off x="537151" y="1374185"/>
          <a:ext cx="4034849" cy="454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808">
                  <a:extLst>
                    <a:ext uri="{9D8B030D-6E8A-4147-A177-3AD203B41FA5}">
                      <a16:colId xmlns:a16="http://schemas.microsoft.com/office/drawing/2014/main" val="483105812"/>
                    </a:ext>
                  </a:extLst>
                </a:gridCol>
                <a:gridCol w="850041">
                  <a:extLst>
                    <a:ext uri="{9D8B030D-6E8A-4147-A177-3AD203B41FA5}">
                      <a16:colId xmlns:a16="http://schemas.microsoft.com/office/drawing/2014/main" val="989113378"/>
                    </a:ext>
                  </a:extLst>
                </a:gridCol>
              </a:tblGrid>
              <a:tr h="1383383">
                <a:tc>
                  <a:txBody>
                    <a:bodyPr/>
                    <a:lstStyle/>
                    <a:p>
                      <a:r>
                        <a:rPr lang="en-US" sz="2100" b="1" i="1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Race/Ethnicity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</a:t>
                      </a:r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Black</a:t>
                      </a:r>
                    </a:p>
                    <a:p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Latinx</a:t>
                      </a:r>
                    </a:p>
                    <a:p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White</a:t>
                      </a: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ctr"/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43%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30%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41%</a:t>
                      </a: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330340"/>
                  </a:ext>
                </a:extLst>
              </a:tr>
              <a:tr h="1450226">
                <a:tc>
                  <a:txBody>
                    <a:bodyPr/>
                    <a:lstStyle/>
                    <a:p>
                      <a:r>
                        <a:rPr lang="en-US" sz="2100" b="1" i="1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Gender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Cisgender men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Cisgender women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Transgender women</a:t>
                      </a: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41%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32%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19%</a:t>
                      </a: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502653"/>
                  </a:ext>
                </a:extLst>
              </a:tr>
              <a:tr h="1708884">
                <a:tc>
                  <a:txBody>
                    <a:bodyPr/>
                    <a:lstStyle/>
                    <a:p>
                      <a:r>
                        <a:rPr lang="en-US" sz="2100" b="1" i="1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Substance Use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Methamphetamine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Cocaine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Fentanyl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 </a:t>
                      </a:r>
                      <a:r>
                        <a:rPr lang="en-US" sz="2100" dirty="0" err="1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Hx</a:t>
                      </a:r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overdose</a:t>
                      </a: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73%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37%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19%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41%</a:t>
                      </a: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563125"/>
                  </a:ext>
                </a:extLst>
              </a:tr>
            </a:tbl>
          </a:graphicData>
        </a:graphic>
      </p:graphicFrame>
      <p:graphicFrame>
        <p:nvGraphicFramePr>
          <p:cNvPr id="15" name="Table 48">
            <a:extLst>
              <a:ext uri="{FF2B5EF4-FFF2-40B4-BE49-F238E27FC236}">
                <a16:creationId xmlns:a16="http://schemas.microsoft.com/office/drawing/2014/main" id="{D92EDAD8-C6D5-43AB-358B-4DCD3B6F6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40808"/>
              </p:ext>
            </p:extLst>
          </p:nvPr>
        </p:nvGraphicFramePr>
        <p:xfrm>
          <a:off x="4766295" y="2104287"/>
          <a:ext cx="4034849" cy="2786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688">
                  <a:extLst>
                    <a:ext uri="{9D8B030D-6E8A-4147-A177-3AD203B41FA5}">
                      <a16:colId xmlns:a16="http://schemas.microsoft.com/office/drawing/2014/main" val="483105812"/>
                    </a:ext>
                  </a:extLst>
                </a:gridCol>
                <a:gridCol w="1287161">
                  <a:extLst>
                    <a:ext uri="{9D8B030D-6E8A-4147-A177-3AD203B41FA5}">
                      <a16:colId xmlns:a16="http://schemas.microsoft.com/office/drawing/2014/main" val="989113378"/>
                    </a:ext>
                  </a:extLst>
                </a:gridCol>
              </a:tblGrid>
              <a:tr h="1079397">
                <a:tc>
                  <a:txBody>
                    <a:bodyPr/>
                    <a:lstStyle/>
                    <a:p>
                      <a:r>
                        <a:rPr lang="en-US" sz="2100" b="1" i="1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HIV History</a:t>
                      </a:r>
                      <a:endParaRPr lang="en-US" sz="2100" b="0" i="0" dirty="0">
                        <a:solidFill>
                          <a:srgbClr val="00206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r>
                        <a:rPr lang="en-US" sz="2100" b="1" i="1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</a:t>
                      </a:r>
                      <a:r>
                        <a:rPr lang="en-US" sz="2100" b="0" i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Living with HIV</a:t>
                      </a:r>
                    </a:p>
                    <a:p>
                      <a:r>
                        <a:rPr lang="en-US" sz="2100" b="0" i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Detectable VL</a:t>
                      </a:r>
                      <a:endParaRPr lang="en-US" sz="2100" b="1" i="1" dirty="0">
                        <a:solidFill>
                          <a:srgbClr val="00206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ctr"/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84%</a:t>
                      </a:r>
                    </a:p>
                    <a:p>
                      <a:pPr algn="ctr"/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38%</a:t>
                      </a: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902614"/>
                  </a:ext>
                </a:extLst>
              </a:tr>
              <a:tr h="1707490">
                <a:tc>
                  <a:txBody>
                    <a:bodyPr/>
                    <a:lstStyle/>
                    <a:p>
                      <a:r>
                        <a:rPr lang="en-US" sz="2100" b="1" i="1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Other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Unhoused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Access to phone</a:t>
                      </a:r>
                    </a:p>
                    <a:p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 Primarily Spanish-speaking</a:t>
                      </a: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rgbClr val="002060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57%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53%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rgbClr val="00206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8%</a:t>
                      </a:r>
                    </a:p>
                  </a:txBody>
                  <a:tcPr marL="81280" marR="81280" marT="40640" marB="406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56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69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9" grpId="0" animBg="1"/>
      <p:bldP spid="20" grpId="0" animBg="1"/>
      <p:bldP spid="2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DA38C-1D4B-891A-E7B2-07634DB94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786EEC-D19E-5440-1C19-48B7102E7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6E94F-DBE7-AE37-FF8A-18B3FC8B8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03949-51D2-4B08-2309-9978CCDCD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are the resource costs?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4B49FB-7771-F22D-D5A5-8E1B124DD70D}"/>
              </a:ext>
            </a:extLst>
          </p:cNvPr>
          <p:cNvGrpSpPr/>
          <p:nvPr/>
        </p:nvGrpSpPr>
        <p:grpSpPr>
          <a:xfrm>
            <a:off x="276162" y="1685542"/>
            <a:ext cx="2525388" cy="3326970"/>
            <a:chOff x="276162" y="1685542"/>
            <a:chExt cx="2525388" cy="33269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9C8557-989F-EACD-7E5F-EB90812F6A89}"/>
                </a:ext>
              </a:extLst>
            </p:cNvPr>
            <p:cNvSpPr txBox="1"/>
            <p:nvPr/>
          </p:nvSpPr>
          <p:spPr>
            <a:xfrm>
              <a:off x="276162" y="4263717"/>
              <a:ext cx="2525388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>
                  <a:solidFill>
                    <a:srgbClr val="178ACB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Urine provided in </a:t>
              </a:r>
              <a:r>
                <a:rPr lang="en-US" sz="2133" b="1" dirty="0">
                  <a:solidFill>
                    <a:srgbClr val="178ACB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98% </a:t>
              </a:r>
              <a:r>
                <a:rPr lang="en-US" sz="2133" dirty="0">
                  <a:solidFill>
                    <a:srgbClr val="178ACB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of visits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F08B16-A7F7-94D8-7201-D2348AEA09C3}"/>
                </a:ext>
              </a:extLst>
            </p:cNvPr>
            <p:cNvGrpSpPr/>
            <p:nvPr/>
          </p:nvGrpSpPr>
          <p:grpSpPr>
            <a:xfrm>
              <a:off x="448028" y="1685542"/>
              <a:ext cx="2181657" cy="2666408"/>
              <a:chOff x="448028" y="1685542"/>
              <a:chExt cx="2181657" cy="2666408"/>
            </a:xfrm>
          </p:grpSpPr>
          <p:graphicFrame>
            <p:nvGraphicFramePr>
              <p:cNvPr id="28" name="Chart 27">
                <a:extLst>
                  <a:ext uri="{FF2B5EF4-FFF2-40B4-BE49-F238E27FC236}">
                    <a16:creationId xmlns:a16="http://schemas.microsoft.com/office/drawing/2014/main" id="{E547D90D-5634-1957-4D08-3F0AEEE3379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22842823"/>
                  </p:ext>
                </p:extLst>
              </p:nvPr>
            </p:nvGraphicFramePr>
            <p:xfrm>
              <a:off x="448028" y="1685542"/>
              <a:ext cx="2181657" cy="26664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8DCC78-0298-D3EB-29B2-DC423B287ED2}"/>
                  </a:ext>
                </a:extLst>
              </p:cNvPr>
              <p:cNvSpPr txBox="1"/>
              <p:nvPr/>
            </p:nvSpPr>
            <p:spPr>
              <a:xfrm>
                <a:off x="799412" y="2534895"/>
                <a:ext cx="1478888" cy="9677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844" b="1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178</a:t>
                </a:r>
              </a:p>
              <a:p>
                <a:pPr algn="ctr"/>
                <a:r>
                  <a:rPr lang="en-US" sz="2844" b="1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visits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9E73C9-C828-4331-5428-E4579E39319C}"/>
              </a:ext>
            </a:extLst>
          </p:cNvPr>
          <p:cNvGrpSpPr/>
          <p:nvPr/>
        </p:nvGrpSpPr>
        <p:grpSpPr>
          <a:xfrm>
            <a:off x="2480887" y="1879614"/>
            <a:ext cx="3360654" cy="3504725"/>
            <a:chOff x="2725677" y="1554949"/>
            <a:chExt cx="3360654" cy="35047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7D1A7D-85D8-06D8-B3BD-7C145F8C0D89}"/>
                </a:ext>
              </a:extLst>
            </p:cNvPr>
            <p:cNvGrpSpPr/>
            <p:nvPr/>
          </p:nvGrpSpPr>
          <p:grpSpPr>
            <a:xfrm>
              <a:off x="2725677" y="1554949"/>
              <a:ext cx="3202886" cy="2108726"/>
              <a:chOff x="28674919" y="2292622"/>
              <a:chExt cx="3603247" cy="2367417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8B261E3C-BAF1-FF41-7DAB-40537288CFF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51815218"/>
                  </p:ext>
                </p:extLst>
              </p:nvPr>
            </p:nvGraphicFramePr>
            <p:xfrm>
              <a:off x="28674919" y="2292622"/>
              <a:ext cx="3603247" cy="236741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32AED-C3D1-F28D-4830-FF004F30A06B}"/>
                  </a:ext>
                </a:extLst>
              </p:cNvPr>
              <p:cNvSpPr txBox="1"/>
              <p:nvPr/>
            </p:nvSpPr>
            <p:spPr>
              <a:xfrm>
                <a:off x="29644668" y="3178196"/>
                <a:ext cx="1663750" cy="5962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844" b="1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$3335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3E8451C-7412-7632-98F1-8E8CDBE718A1}"/>
                </a:ext>
              </a:extLst>
            </p:cNvPr>
            <p:cNvGrpSpPr/>
            <p:nvPr/>
          </p:nvGrpSpPr>
          <p:grpSpPr>
            <a:xfrm>
              <a:off x="2812501" y="3873077"/>
              <a:ext cx="3273830" cy="1186597"/>
              <a:chOff x="33083040" y="6520971"/>
              <a:chExt cx="3683058" cy="133492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56F873-1587-5816-B521-779AE4AD3D64}"/>
                  </a:ext>
                </a:extLst>
              </p:cNvPr>
              <p:cNvSpPr txBox="1"/>
              <p:nvPr/>
            </p:nvSpPr>
            <p:spPr>
              <a:xfrm>
                <a:off x="33098739" y="6520971"/>
                <a:ext cx="3667359" cy="47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>
                    <a:solidFill>
                      <a:srgbClr val="90BD3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52% </a:t>
                </a:r>
                <a:r>
                  <a:rPr lang="en-US" sz="2133" dirty="0">
                    <a:solidFill>
                      <a:srgbClr val="90BD3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for </a:t>
                </a:r>
                <a:r>
                  <a:rPr lang="en-US" sz="2133" b="1" dirty="0">
                    <a:solidFill>
                      <a:srgbClr val="90BD3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Tenofovir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34D3BB-A9DD-2982-10BD-4A86190FBF80}"/>
                  </a:ext>
                </a:extLst>
              </p:cNvPr>
              <p:cNvSpPr txBox="1"/>
              <p:nvPr/>
            </p:nvSpPr>
            <p:spPr>
              <a:xfrm>
                <a:off x="33083040" y="6934248"/>
                <a:ext cx="3667359" cy="47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>
                    <a:solidFill>
                      <a:srgbClr val="F48024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48% </a:t>
                </a:r>
                <a:r>
                  <a:rPr lang="en-US" sz="2133" dirty="0">
                    <a:solidFill>
                      <a:srgbClr val="F48024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for </a:t>
                </a:r>
                <a:r>
                  <a:rPr lang="en-US" sz="2133" b="1" dirty="0">
                    <a:solidFill>
                      <a:srgbClr val="F48024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Stimulants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4BED6E-8462-918C-F1BB-A8A266CFAB42}"/>
                  </a:ext>
                </a:extLst>
              </p:cNvPr>
              <p:cNvSpPr txBox="1"/>
              <p:nvPr/>
            </p:nvSpPr>
            <p:spPr>
              <a:xfrm>
                <a:off x="33679901" y="7382758"/>
                <a:ext cx="2421192" cy="4731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133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$19/visit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A87E1C-FA76-0767-3C34-F94300F54DD9}"/>
              </a:ext>
            </a:extLst>
          </p:cNvPr>
          <p:cNvGrpSpPr/>
          <p:nvPr/>
        </p:nvGrpSpPr>
        <p:grpSpPr>
          <a:xfrm>
            <a:off x="5650922" y="1880325"/>
            <a:ext cx="3138846" cy="1622271"/>
            <a:chOff x="5847133" y="1597237"/>
            <a:chExt cx="3138846" cy="162227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B48EA86-87D3-6C42-A1E6-0625BF34BD9A}"/>
                </a:ext>
              </a:extLst>
            </p:cNvPr>
            <p:cNvGrpSpPr/>
            <p:nvPr/>
          </p:nvGrpSpPr>
          <p:grpSpPr>
            <a:xfrm>
              <a:off x="5847133" y="1624885"/>
              <a:ext cx="3138846" cy="1532680"/>
              <a:chOff x="5847133" y="1654403"/>
              <a:chExt cx="3138846" cy="1532680"/>
            </a:xfrm>
          </p:grpSpPr>
          <p:pic>
            <p:nvPicPr>
              <p:cNvPr id="17" name="Graphic 16" descr="Clock">
                <a:extLst>
                  <a:ext uri="{FF2B5EF4-FFF2-40B4-BE49-F238E27FC236}">
                    <a16:creationId xmlns:a16="http://schemas.microsoft.com/office/drawing/2014/main" id="{3E8F082D-A5C9-D45E-D94C-A47F2C13A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09966" y="2122794"/>
                <a:ext cx="1064289" cy="1064289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FE32D7-5735-421C-B1E6-69C54C710156}"/>
                  </a:ext>
                </a:extLst>
              </p:cNvPr>
              <p:cNvSpPr txBox="1"/>
              <p:nvPr/>
            </p:nvSpPr>
            <p:spPr>
              <a:xfrm>
                <a:off x="5847133" y="1654403"/>
                <a:ext cx="3138846" cy="52155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133" b="1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Average Length:</a:t>
                </a:r>
                <a:endParaRPr lang="en-US" sz="2133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F5CE07-ABE8-F60D-DFDA-CF2C819A6198}"/>
                  </a:ext>
                </a:extLst>
              </p:cNvPr>
              <p:cNvSpPr txBox="1"/>
              <p:nvPr/>
            </p:nvSpPr>
            <p:spPr>
              <a:xfrm>
                <a:off x="7084309" y="2171089"/>
                <a:ext cx="1478889" cy="9677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844" b="1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23 min </a:t>
                </a:r>
                <a:r>
                  <a:rPr lang="en-US" sz="2844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(SD 12)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8A1781-EF94-D850-8DAC-4F3EC6E7B467}"/>
                </a:ext>
              </a:extLst>
            </p:cNvPr>
            <p:cNvSpPr/>
            <p:nvPr/>
          </p:nvSpPr>
          <p:spPr bwMode="auto">
            <a:xfrm>
              <a:off x="5847133" y="1597237"/>
              <a:ext cx="3138846" cy="162227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54DA63-4C9D-8742-02FB-43FCB2D91D46}"/>
              </a:ext>
            </a:extLst>
          </p:cNvPr>
          <p:cNvGrpSpPr/>
          <p:nvPr/>
        </p:nvGrpSpPr>
        <p:grpSpPr>
          <a:xfrm>
            <a:off x="5529893" y="3740551"/>
            <a:ext cx="3259875" cy="1648719"/>
            <a:chOff x="5781026" y="4051570"/>
            <a:chExt cx="3259875" cy="164871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FA979BD-F33E-3F6B-F1C8-8A4B4CE6C177}"/>
                </a:ext>
              </a:extLst>
            </p:cNvPr>
            <p:cNvGrpSpPr/>
            <p:nvPr/>
          </p:nvGrpSpPr>
          <p:grpSpPr>
            <a:xfrm>
              <a:off x="5781026" y="4051570"/>
              <a:ext cx="3259875" cy="1648719"/>
              <a:chOff x="5781026" y="4051570"/>
              <a:chExt cx="3259875" cy="164871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06B6EC-0C8A-F3B3-A5A5-C07A453A7565}"/>
                  </a:ext>
                </a:extLst>
              </p:cNvPr>
              <p:cNvSpPr txBox="1"/>
              <p:nvPr/>
            </p:nvSpPr>
            <p:spPr>
              <a:xfrm>
                <a:off x="5902055" y="4051570"/>
                <a:ext cx="3138846" cy="42056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133" b="1" dirty="0">
                    <a:solidFill>
                      <a:schemeClr val="bg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Average Attendance:</a:t>
                </a:r>
                <a:endParaRPr lang="en-US" sz="2133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graphicFrame>
            <p:nvGraphicFramePr>
              <p:cNvPr id="24" name="Chart 23">
                <a:extLst>
                  <a:ext uri="{FF2B5EF4-FFF2-40B4-BE49-F238E27FC236}">
                    <a16:creationId xmlns:a16="http://schemas.microsoft.com/office/drawing/2014/main" id="{3AD1E3A6-4A4F-9875-5EC6-C33B8E65B15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952125"/>
                  </p:ext>
                </p:extLst>
              </p:nvPr>
            </p:nvGraphicFramePr>
            <p:xfrm>
              <a:off x="5781026" y="4397730"/>
              <a:ext cx="1802401" cy="13025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1A690A-9B3D-9309-2E5A-D447E7C28D2D}"/>
                  </a:ext>
                </a:extLst>
              </p:cNvPr>
              <p:cNvSpPr txBox="1"/>
              <p:nvPr/>
            </p:nvSpPr>
            <p:spPr>
              <a:xfrm>
                <a:off x="7278459" y="4550754"/>
                <a:ext cx="1478889" cy="9677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844" b="1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5 visits</a:t>
                </a:r>
              </a:p>
              <a:p>
                <a:pPr algn="ctr"/>
                <a:r>
                  <a:rPr lang="en-US" sz="2844" dirty="0">
                    <a:solidFill>
                      <a:srgbClr val="00206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(SD 4)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EF28C6-42B6-C058-1561-73A1FAA2DF85}"/>
                </a:ext>
              </a:extLst>
            </p:cNvPr>
            <p:cNvSpPr/>
            <p:nvPr/>
          </p:nvSpPr>
          <p:spPr bwMode="auto">
            <a:xfrm>
              <a:off x="5902055" y="4062795"/>
              <a:ext cx="3138846" cy="162227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607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SF Classic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68" marR="0" indent="-295268" algn="l" defTabSz="640064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30023</TotalTime>
  <Words>1785</Words>
  <Application>Microsoft Macintosh PowerPoint</Application>
  <PresentationFormat>On-screen Show (4:3)</PresentationFormat>
  <Paragraphs>251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.AppleSystemUIFont</vt:lpstr>
      <vt:lpstr>Arial</vt:lpstr>
      <vt:lpstr>Garamond</vt:lpstr>
      <vt:lpstr>Helvetica Neue</vt:lpstr>
      <vt:lpstr>Wingdings</vt:lpstr>
      <vt:lpstr>UCSF Classic</vt:lpstr>
      <vt:lpstr>UCSF Contemporary</vt:lpstr>
      <vt:lpstr>Combined Contingency Management for Stimulant Use Disorder &amp; ART Adherence</vt:lpstr>
      <vt:lpstr>Implementation Gap</vt:lpstr>
      <vt:lpstr>Two missed opportunities…</vt:lpstr>
      <vt:lpstr>Objectives</vt:lpstr>
      <vt:lpstr>Intervention Design</vt:lpstr>
      <vt:lpstr>RE-AIM Program Evaluation</vt:lpstr>
      <vt:lpstr>Reach</vt:lpstr>
      <vt:lpstr>Reach</vt:lpstr>
      <vt:lpstr>Implementation</vt:lpstr>
      <vt:lpstr>Effectiveness</vt:lpstr>
      <vt:lpstr>Limitations</vt:lpstr>
      <vt:lpstr>Conclusions</vt:lpstr>
      <vt:lpstr>Next Directions… Sneak Peak at  Qualitative Analysis</vt:lpstr>
      <vt:lpstr>Acknowledgements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Steiner, Gabriela</cp:lastModifiedBy>
  <cp:revision>324</cp:revision>
  <cp:lastPrinted>2024-11-11T03:39:26Z</cp:lastPrinted>
  <dcterms:created xsi:type="dcterms:W3CDTF">2017-04-18T17:07:44Z</dcterms:created>
  <dcterms:modified xsi:type="dcterms:W3CDTF">2024-11-14T04:22:05Z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