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484EE7D1.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107_103CFA06.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E_2E5FF208.xml" ContentType="application/vnd.ms-powerpoint.comments+xml"/>
  <Override PartName="/ppt/notesSlides/notesSlide6.xml" ContentType="application/vnd.openxmlformats-officedocument.presentationml.notesSlide+xml"/>
  <Override PartName="/ppt/comments/modernComment_10A_1E734733.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omments/modernComment_10C_566CA3FC.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omments/modernComment_10F_C27CB4DE.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2" r:id="rId3"/>
    <p:sldId id="259" r:id="rId4"/>
    <p:sldId id="260" r:id="rId5"/>
    <p:sldId id="263" r:id="rId6"/>
    <p:sldId id="273" r:id="rId7"/>
    <p:sldId id="274" r:id="rId8"/>
    <p:sldId id="275" r:id="rId9"/>
    <p:sldId id="270" r:id="rId10"/>
    <p:sldId id="266" r:id="rId11"/>
    <p:sldId id="268" r:id="rId12"/>
    <p:sldId id="276"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87F4BB-44AA-6EFF-CF5A-8AE063DBEBF5}" name="Mehtani, Nicky" initials="NM" userId="S::Nicky.Mehtani@ucsf.edu::1a8dd8bb-1c70-414b-9e33-c48db9d63c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28"/>
    <p:restoredTop sz="80816" autoAdjust="0"/>
  </p:normalViewPr>
  <p:slideViewPr>
    <p:cSldViewPr snapToGrid="0">
      <p:cViewPr varScale="1">
        <p:scale>
          <a:sx n="102" d="100"/>
          <a:sy n="102" d="100"/>
        </p:scale>
        <p:origin x="115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HIV Virologic</a:t>
            </a:r>
            <a:r>
              <a:rPr lang="en-US" sz="2400" baseline="0" dirty="0"/>
              <a:t> Suppression (VL&lt;30 Copies)</a:t>
            </a:r>
          </a:p>
          <a:p>
            <a:pPr>
              <a:defRPr/>
            </a:pPr>
            <a:r>
              <a:rPr lang="en-US" sz="1860" baseline="0" dirty="0"/>
              <a:t> Oral vs. LA ART 2023</a:t>
            </a:r>
            <a:endParaRPr lang="en-US" sz="1860" dirty="0"/>
          </a:p>
        </c:rich>
      </c:tx>
      <c:overlay val="0"/>
      <c:spPr>
        <a:solidFill>
          <a:schemeClr val="bg1"/>
        </a:solid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692812424379679E-2"/>
          <c:y val="0.20193300878981504"/>
          <c:w val="0.88439876546273943"/>
          <c:h val="0.56314554764728697"/>
        </c:manualLayout>
      </c:layout>
      <c:barChart>
        <c:barDir val="col"/>
        <c:grouping val="clustered"/>
        <c:varyColors val="0"/>
        <c:ser>
          <c:idx val="0"/>
          <c:order val="0"/>
          <c:tx>
            <c:strRef>
              <c:f>Sheet1!$B$1</c:f>
              <c:strCache>
                <c:ptCount val="1"/>
                <c:pt idx="0">
                  <c:v>Oral ART (n=87)</c:v>
                </c:pt>
              </c:strCache>
            </c:strRef>
          </c:tx>
          <c:spPr>
            <a:solidFill>
              <a:schemeClr val="accent3">
                <a:lumMod val="40000"/>
                <a:lumOff val="60000"/>
              </a:schemeClr>
            </a:solidFill>
            <a:ln>
              <a:solidFill>
                <a:schemeClr val="accent1">
                  <a:shade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HIV VL&lt;30 at All in 2023</c:v>
                </c:pt>
                <c:pt idx="1">
                  <c:v>HIV VL&lt;30 at Most Recent Visit in 2023</c:v>
                </c:pt>
              </c:strCache>
            </c:strRef>
          </c:cat>
          <c:val>
            <c:numRef>
              <c:f>Sheet1!$B$2:$B$3</c:f>
              <c:numCache>
                <c:formatCode>0%</c:formatCode>
                <c:ptCount val="2"/>
                <c:pt idx="0">
                  <c:v>0.62</c:v>
                </c:pt>
                <c:pt idx="1">
                  <c:v>0.48</c:v>
                </c:pt>
              </c:numCache>
            </c:numRef>
          </c:val>
          <c:extLst>
            <c:ext xmlns:c16="http://schemas.microsoft.com/office/drawing/2014/chart" uri="{C3380CC4-5D6E-409C-BE32-E72D297353CC}">
              <c16:uniqueId val="{00000000-7E26-9841-A409-4CD69438F1EE}"/>
            </c:ext>
          </c:extLst>
        </c:ser>
        <c:ser>
          <c:idx val="1"/>
          <c:order val="1"/>
          <c:tx>
            <c:strRef>
              <c:f>Sheet1!$C$1</c:f>
              <c:strCache>
                <c:ptCount val="1"/>
                <c:pt idx="0">
                  <c:v>LA-ART (n=20)</c:v>
                </c:pt>
              </c:strCache>
            </c:strRef>
          </c:tx>
          <c:spPr>
            <a:solidFill>
              <a:schemeClr val="accent5"/>
            </a:solidFill>
            <a:ln>
              <a:solidFill>
                <a:schemeClr val="accent1">
                  <a:shade val="1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HIV VL&lt;30 at All in 2023</c:v>
                </c:pt>
                <c:pt idx="1">
                  <c:v>HIV VL&lt;30 at Most Recent Visit in 2023</c:v>
                </c:pt>
              </c:strCache>
            </c:strRef>
          </c:cat>
          <c:val>
            <c:numRef>
              <c:f>Sheet1!$C$2:$C$3</c:f>
              <c:numCache>
                <c:formatCode>0%</c:formatCode>
                <c:ptCount val="2"/>
                <c:pt idx="0">
                  <c:v>1</c:v>
                </c:pt>
                <c:pt idx="1">
                  <c:v>1</c:v>
                </c:pt>
              </c:numCache>
            </c:numRef>
          </c:val>
          <c:extLst>
            <c:ext xmlns:c16="http://schemas.microsoft.com/office/drawing/2014/chart" uri="{C3380CC4-5D6E-409C-BE32-E72D297353CC}">
              <c16:uniqueId val="{00000001-7E26-9841-A409-4CD69438F1EE}"/>
            </c:ext>
          </c:extLst>
        </c:ser>
        <c:dLbls>
          <c:dLblPos val="outEnd"/>
          <c:showLegendKey val="0"/>
          <c:showVal val="1"/>
          <c:showCatName val="0"/>
          <c:showSerName val="0"/>
          <c:showPercent val="0"/>
          <c:showBubbleSize val="0"/>
        </c:dLbls>
        <c:gapWidth val="262"/>
        <c:axId val="911545472"/>
        <c:axId val="546788560"/>
      </c:barChart>
      <c:catAx>
        <c:axId val="911545472"/>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46788560"/>
        <c:crosses val="autoZero"/>
        <c:auto val="1"/>
        <c:lblAlgn val="ctr"/>
        <c:lblOffset val="100"/>
        <c:noMultiLvlLbl val="0"/>
      </c:catAx>
      <c:valAx>
        <c:axId val="546788560"/>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1545472"/>
        <c:crosses val="autoZero"/>
        <c:crossBetween val="between"/>
        <c:majorUnit val="0.1"/>
        <c:minorUnit val="0.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Mean</a:t>
            </a:r>
            <a:r>
              <a:rPr lang="en-US" sz="2400" baseline="0" dirty="0"/>
              <a:t> WPIC Visits Per Person-Year</a:t>
            </a:r>
          </a:p>
          <a:p>
            <a:pPr>
              <a:defRPr/>
            </a:pPr>
            <a:r>
              <a:rPr lang="en-US" dirty="0"/>
              <a:t>Oral Vs LA</a:t>
            </a:r>
            <a:r>
              <a:rPr lang="en-US" baseline="0" dirty="0"/>
              <a:t> ART 2023</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931517359739696"/>
          <c:y val="0.17238050091707016"/>
          <c:w val="0.60778622833920171"/>
          <c:h val="0.71935524294076236"/>
        </c:manualLayout>
      </c:layout>
      <c:barChart>
        <c:barDir val="col"/>
        <c:grouping val="clustered"/>
        <c:varyColors val="0"/>
        <c:ser>
          <c:idx val="0"/>
          <c:order val="0"/>
          <c:tx>
            <c:strRef>
              <c:f>Sheet1!$B$1</c:f>
              <c:strCache>
                <c:ptCount val="1"/>
                <c:pt idx="0">
                  <c:v>Oral ART (n=87)</c:v>
                </c:pt>
              </c:strCache>
            </c:strRef>
          </c:tx>
          <c:spPr>
            <a:solidFill>
              <a:schemeClr val="accent3">
                <a:lumMod val="40000"/>
                <a:lumOff val="60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Mean Visits Per Person-Year</c:v>
                </c:pt>
              </c:strCache>
            </c:strRef>
          </c:cat>
          <c:val>
            <c:numRef>
              <c:f>Sheet1!$B$2</c:f>
              <c:numCache>
                <c:formatCode>General</c:formatCode>
                <c:ptCount val="1"/>
                <c:pt idx="0">
                  <c:v>11.2</c:v>
                </c:pt>
              </c:numCache>
            </c:numRef>
          </c:val>
          <c:extLst>
            <c:ext xmlns:c16="http://schemas.microsoft.com/office/drawing/2014/chart" uri="{C3380CC4-5D6E-409C-BE32-E72D297353CC}">
              <c16:uniqueId val="{00000000-4514-2C4E-8335-769342E2D903}"/>
            </c:ext>
          </c:extLst>
        </c:ser>
        <c:ser>
          <c:idx val="1"/>
          <c:order val="1"/>
          <c:tx>
            <c:strRef>
              <c:f>Sheet1!$C$1</c:f>
              <c:strCache>
                <c:ptCount val="1"/>
                <c:pt idx="0">
                  <c:v>LA ART (n=20)</c:v>
                </c:pt>
              </c:strCache>
            </c:strRef>
          </c:tx>
          <c:spPr>
            <a:solidFill>
              <a:schemeClr val="accent5">
                <a:lumMod val="7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Mean Visits Per Person-Year</c:v>
                </c:pt>
              </c:strCache>
            </c:strRef>
          </c:cat>
          <c:val>
            <c:numRef>
              <c:f>Sheet1!$C$2</c:f>
              <c:numCache>
                <c:formatCode>General</c:formatCode>
                <c:ptCount val="1"/>
                <c:pt idx="0">
                  <c:v>27.6</c:v>
                </c:pt>
              </c:numCache>
            </c:numRef>
          </c:val>
          <c:extLst>
            <c:ext xmlns:c16="http://schemas.microsoft.com/office/drawing/2014/chart" uri="{C3380CC4-5D6E-409C-BE32-E72D297353CC}">
              <c16:uniqueId val="{00000001-4514-2C4E-8335-769342E2D903}"/>
            </c:ext>
          </c:extLst>
        </c:ser>
        <c:dLbls>
          <c:dLblPos val="outEnd"/>
          <c:showLegendKey val="0"/>
          <c:showVal val="1"/>
          <c:showCatName val="0"/>
          <c:showSerName val="0"/>
          <c:showPercent val="0"/>
          <c:showBubbleSize val="0"/>
        </c:dLbls>
        <c:gapWidth val="261"/>
        <c:axId val="889230768"/>
        <c:axId val="546899440"/>
      </c:barChart>
      <c:catAx>
        <c:axId val="889230768"/>
        <c:scaling>
          <c:orientation val="minMax"/>
        </c:scaling>
        <c:delete val="1"/>
        <c:axPos val="b"/>
        <c:numFmt formatCode="General" sourceLinked="1"/>
        <c:majorTickMark val="none"/>
        <c:minorTickMark val="none"/>
        <c:tickLblPos val="nextTo"/>
        <c:crossAx val="546899440"/>
        <c:crosses val="autoZero"/>
        <c:auto val="1"/>
        <c:lblAlgn val="ctr"/>
        <c:lblOffset val="100"/>
        <c:noMultiLvlLbl val="0"/>
      </c:catAx>
      <c:valAx>
        <c:axId val="546899440"/>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Mean Clinic  Visits Per Person-Year</a:t>
                </a:r>
              </a:p>
            </c:rich>
          </c:tx>
          <c:layout>
            <c:manualLayout>
              <c:xMode val="edge"/>
              <c:yMode val="edge"/>
              <c:x val="9.1478867995870766E-2"/>
              <c:y val="0.2981735782728502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9230768"/>
        <c:crosses val="autoZero"/>
        <c:crossBetween val="between"/>
      </c:valAx>
      <c:spPr>
        <a:noFill/>
        <a:ln w="19050">
          <a:solidFill>
            <a:schemeClr val="bg2">
              <a:lumMod val="90000"/>
            </a:schemeClr>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bg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0_484EE7D1.xml><?xml version="1.0" encoding="utf-8"?>
<p188:cmLst xmlns:a="http://schemas.openxmlformats.org/drawingml/2006/main" xmlns:r="http://schemas.openxmlformats.org/officeDocument/2006/relationships" xmlns:p188="http://schemas.microsoft.com/office/powerpoint/2018/8/main">
  <p188:cm id="{C054DF75-C6C5-4915-A0D8-9F6C38FD6537}" authorId="{8087F4BB-44AA-6EFF-CF5A-8AE063DBEBF5}" status="resolved" created="2024-10-25T20:08:16.997" complete="100000">
    <pc:sldMkLst xmlns:pc="http://schemas.microsoft.com/office/powerpoint/2013/main/command">
      <pc:docMk/>
      <pc:sldMk cId="1213130705" sldId="256"/>
    </pc:sldMkLst>
    <p188:txBody>
      <a:bodyPr/>
      <a:lstStyle/>
      <a:p>
        <a:r>
          <a:rPr lang="en-US"/>
          <a:t>This is a very small point, but I'd recommend using a font that does not have Serifs for the titles. Sans serif fonts project better on screens. </a:t>
        </a:r>
      </a:p>
    </p188:txBody>
  </p188:cm>
</p188:cmLst>
</file>

<file path=ppt/comments/modernComment_107_103CFA06.xml><?xml version="1.0" encoding="utf-8"?>
<p188:cmLst xmlns:a="http://schemas.openxmlformats.org/drawingml/2006/main" xmlns:r="http://schemas.openxmlformats.org/officeDocument/2006/relationships" xmlns:p188="http://schemas.microsoft.com/office/powerpoint/2018/8/main">
  <p188:cm id="{18B28880-5BD1-4B2D-B2C7-29DDC0CA6575}" authorId="{8087F4BB-44AA-6EFF-CF5A-8AE063DBEBF5}" status="resolved" created="2024-10-25T20:06:46.398" complete="100000">
    <pc:sldMkLst xmlns:pc="http://schemas.microsoft.com/office/powerpoint/2013/main/command">
      <pc:docMk/>
      <pc:sldMk cId="272431622" sldId="263"/>
    </pc:sldMkLst>
    <p188:txBody>
      <a:bodyPr/>
      <a:lstStyle/>
      <a:p>
        <a:r>
          <a:rPr lang="en-US"/>
          <a:t>This is great.  I would mention on this slide that part of the big change here from a healthcare perspective is shifting the responsibility of medication provision away from patients and onto health systems. (I.e., it becomes a real risk toward individual patient health if a healthcare system starts an LA ART program but then fails to make receipt of injections easily accessible and aligned with patients' needs/interests). </a:t>
        </a:r>
      </a:p>
    </p188:txBody>
  </p188:cm>
</p188:cmLst>
</file>

<file path=ppt/comments/modernComment_10A_1E734733.xml><?xml version="1.0" encoding="utf-8"?>
<p188:cmLst xmlns:a="http://schemas.openxmlformats.org/drawingml/2006/main" xmlns:r="http://schemas.openxmlformats.org/officeDocument/2006/relationships" xmlns:p188="http://schemas.microsoft.com/office/powerpoint/2018/8/main">
  <p188:cm id="{5ACE68AB-4815-4621-BB0B-29E40A45B830}" authorId="{8087F4BB-44AA-6EFF-CF5A-8AE063DBEBF5}" status="resolved" created="2024-10-25T20:31:41.220" complete="100000">
    <pc:sldMkLst xmlns:pc="http://schemas.microsoft.com/office/powerpoint/2013/main/command">
      <pc:docMk/>
      <pc:sldMk cId="510871347" sldId="266"/>
    </pc:sldMkLst>
    <p188:txBody>
      <a:bodyPr/>
      <a:lstStyle/>
      <a:p>
        <a:r>
          <a:rPr lang="en-US"/>
          <a:t>Can you put a comment on this slide explaining what you mean by 'achieved' or 'maintained' HIV virologic suppression? </a:t>
        </a:r>
      </a:p>
    </p188:txBody>
  </p188:cm>
</p188:cmLst>
</file>

<file path=ppt/comments/modernComment_10C_566CA3FC.xml><?xml version="1.0" encoding="utf-8"?>
<p188:cmLst xmlns:a="http://schemas.openxmlformats.org/drawingml/2006/main" xmlns:r="http://schemas.openxmlformats.org/officeDocument/2006/relationships" xmlns:p188="http://schemas.microsoft.com/office/powerpoint/2018/8/main">
  <p188:cm id="{A2E22B69-0F7E-474F-A565-FF2B263ACE51}" authorId="{8087F4BB-44AA-6EFF-CF5A-8AE063DBEBF5}" status="resolved" created="2024-10-25T20:40:39.640" complete="100000">
    <ac:deMkLst xmlns:ac="http://schemas.microsoft.com/office/drawing/2013/main/command">
      <pc:docMk xmlns:pc="http://schemas.microsoft.com/office/powerpoint/2013/main/command"/>
      <pc:sldMk xmlns:pc="http://schemas.microsoft.com/office/powerpoint/2013/main/command" cId="1449960444" sldId="268"/>
      <ac:spMk id="4" creationId="{326E39CB-B6B2-8C6C-B43E-480CFB946FDD}"/>
    </ac:deMkLst>
    <p188:txBody>
      <a:bodyPr/>
      <a:lstStyle/>
      <a:p>
        <a:r>
          <a:rPr lang="en-US"/>
          <a:t>Fine to say 'care engagement' but I think many people will actually look at this outcome (increased visits) as a bad thing, as this is mostly driven by the fact that LA ART *requires* clinic visits. You may want to spend a few seconds on this slide explaining pros and cons of this increased # of visits for PEH/PWUD. </a:t>
        </a:r>
      </a:p>
    </p188:txBody>
  </p188:cm>
</p188:cmLst>
</file>

<file path=ppt/comments/modernComment_10E_2E5FF208.xml><?xml version="1.0" encoding="utf-8"?>
<p188:cmLst xmlns:a="http://schemas.openxmlformats.org/drawingml/2006/main" xmlns:r="http://schemas.openxmlformats.org/officeDocument/2006/relationships" xmlns:p188="http://schemas.microsoft.com/office/powerpoint/2018/8/main">
  <p188:cm id="{E900F349-70F2-4C4A-B6DB-6EA957AD7596}" authorId="{8087F4BB-44AA-6EFF-CF5A-8AE063DBEBF5}" status="resolved" created="2024-10-25T20:25:39.143" complete="100000">
    <pc:sldMkLst xmlns:pc="http://schemas.microsoft.com/office/powerpoint/2013/main/command">
      <pc:docMk/>
      <pc:sldMk cId="778039816" sldId="270"/>
    </pc:sldMkLst>
    <p188:replyLst>
      <p188:reply id="{D7757E8E-387F-4448-A0CA-A31BE4A3C076}" authorId="{8087F4BB-44AA-6EFF-CF5A-8AE063DBEBF5}" created="2024-10-25T20:30:34.062">
        <p188:txBody>
          <a:bodyPr/>
          <a:lstStyle/>
          <a:p>
            <a:r>
              <a:rPr lang="en-US"/>
              <a:t>I'd put the info in the textbox at the bottom in the table itself. If you don't have access to the #s for each group, we can probably easily find them from the data extraction table you created. Is that in Sharepoint? I can look back in my email or in my files if not. 
Also, create a column on the right for p values. Once we locate the extracted data, I can calculate these for you (basically just a two-sample t-test).  </a:t>
            </a:r>
          </a:p>
        </p188:txBody>
      </p188:reply>
      <p188:reply id="{543A7715-E829-427A-93C2-61512FE67CF6}" authorId="{8087F4BB-44AA-6EFF-CF5A-8AE063DBEBF5}" created="2024-10-25T20:36:35.916">
        <p188:txBody>
          <a:bodyPr/>
          <a:lstStyle/>
          <a:p>
            <a:r>
              <a:rPr lang="en-US"/>
              <a:t>Before you even start presenting the data in the table, you'll want to say something like, "Over the 2023 calendar year, # unique patients with HIV were seen at MXM/Street Medicine. Of those, # were excluded due to X reason and # were excluded for Y reason. Of the remaining ## patients, XX were prescribed oral ART and YY were prescribed LA-ART. (This included ZZ who were on PO meds part of the year, and LA meds in another part of the year)." It may help to make another slide (before this Table 1 slide) with a flow diagram so that people can follow this. (This is not 100% necessary, but would be good to include if not over 10 minutes; also, we should def include this if we write this up in a manuscript). </a:t>
            </a:r>
          </a:p>
        </p188:txBody>
      </p188:reply>
    </p188:replyLst>
    <p188:txBody>
      <a:bodyPr/>
      <a:lstStyle/>
      <a:p>
        <a:r>
          <a:rPr lang="en-US"/>
          <a:t>Changed order of slides because you always want to start the results with your demographic findings (and/or some sort of description of the patient population). 
You'll hear people talk about a "Table 1" in scientific writing, and that always refers to a table containing descriptive statistics of the sample. </a:t>
        </a:r>
      </a:p>
    </p188:txBody>
  </p188:cm>
</p188:cmLst>
</file>

<file path=ppt/comments/modernComment_10F_C27CB4DE.xml><?xml version="1.0" encoding="utf-8"?>
<p188:cmLst xmlns:a="http://schemas.openxmlformats.org/drawingml/2006/main" xmlns:r="http://schemas.openxmlformats.org/officeDocument/2006/relationships" xmlns:p188="http://schemas.microsoft.com/office/powerpoint/2018/8/main">
  <p188:cm id="{5E64D5C4-A8FE-4338-AD9B-BA52CF73FE2B}" authorId="{8087F4BB-44AA-6EFF-CF5A-8AE063DBEBF5}" status="resolved" created="2024-10-25T21:02:48.264" complete="100000">
    <ac:deMkLst xmlns:ac="http://schemas.microsoft.com/office/drawing/2013/main/command">
      <pc:docMk xmlns:pc="http://schemas.microsoft.com/office/powerpoint/2013/main/command"/>
      <pc:sldMk xmlns:pc="http://schemas.microsoft.com/office/powerpoint/2013/main/command" cId="3262952670" sldId="271"/>
      <ac:spMk id="16" creationId="{35D4D721-49A4-F59D-815B-128D7517CE81}"/>
    </ac:deMkLst>
    <p188:replyLst>
      <p188:reply id="{E7572BA0-89AD-4E4A-B4D2-328D0F1B3D2A}" authorId="{8087F4BB-44AA-6EFF-CF5A-8AE063DBEBF5}" created="2024-10-25T21:04:21.449">
        <p188:txBody>
          <a:bodyPr/>
          <a:lstStyle/>
          <a:p>
            <a:r>
              <a:rPr lang="en-US"/>
              <a:t>While the above are major limitations, can be countered by the fact that the LA-ART group in this sample had, on average, more mental health co-morbidities than the oral ART group. (Would emphasize this in the first point you have in the conclusions). </a:t>
            </a:r>
          </a:p>
        </p188:txBody>
      </p188:reply>
    </p188:replyLst>
    <p188:txBody>
      <a:bodyPr/>
      <a:lstStyle/>
      <a:p>
        <a:r>
          <a:rPr lang="en-US"/>
          <a:t>Add some limitations of  this analysis on this slide (or create a separate slide for limitations). Some limitations include: 
1) Data is retrospective and patients on LA-ART differ from those on PO ART (they had to meet certain eligibility criteria to even be considered for LA-ART, including existing care engagement). Many LA-ART patients also had support from ICM, ECM, in addition to increased monitoring/trackign support from multi-D team, etc. 
2) Data is from a single clinical setting (may not be representative of experiences at other 'Healthcare for the Homeless' clinics)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CFBCEF-1513-1E4C-A1B7-314562B557DB}"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4853172F-EFD5-5744-BFB0-AD8FE8057108}">
      <dgm:prSet phldrT="[Text]" custT="1"/>
      <dgm:spPr>
        <a:solidFill>
          <a:schemeClr val="accent5">
            <a:lumMod val="20000"/>
            <a:lumOff val="80000"/>
          </a:schemeClr>
        </a:solidFill>
        <a:ln>
          <a:solidFill>
            <a:schemeClr val="lt1">
              <a:hueOff val="0"/>
              <a:satOff val="0"/>
              <a:lumOff val="0"/>
            </a:schemeClr>
          </a:solidFill>
        </a:ln>
      </dgm:spPr>
      <dgm:t>
        <a:bodyPr/>
        <a:lstStyle/>
        <a:p>
          <a:r>
            <a:rPr lang="en-US" sz="1800" b="1" dirty="0">
              <a:solidFill>
                <a:schemeClr val="tx2"/>
              </a:solidFill>
            </a:rPr>
            <a:t>Trauma</a:t>
          </a:r>
        </a:p>
      </dgm:t>
    </dgm:pt>
    <dgm:pt modelId="{855E4DE6-91E5-194B-B5A5-729478738977}" type="parTrans" cxnId="{04B4EA86-DE6E-9543-9520-DCF2C23E63DD}">
      <dgm:prSet/>
      <dgm:spPr/>
      <dgm:t>
        <a:bodyPr/>
        <a:lstStyle/>
        <a:p>
          <a:endParaRPr lang="en-US"/>
        </a:p>
      </dgm:t>
    </dgm:pt>
    <dgm:pt modelId="{D563E518-AA97-9844-85C3-6D789FBC87AE}" type="sibTrans" cxnId="{04B4EA86-DE6E-9543-9520-DCF2C23E63DD}">
      <dgm:prSet/>
      <dgm:spPr/>
      <dgm:t>
        <a:bodyPr/>
        <a:lstStyle/>
        <a:p>
          <a:endParaRPr lang="en-US"/>
        </a:p>
      </dgm:t>
    </dgm:pt>
    <dgm:pt modelId="{C68926F4-DCFB-8D4C-9F07-7D9B1F34FD03}">
      <dgm:prSet phldrT="[Text]" custT="1"/>
      <dgm:spPr>
        <a:solidFill>
          <a:schemeClr val="accent6">
            <a:lumMod val="20000"/>
            <a:lumOff val="80000"/>
          </a:schemeClr>
        </a:solidFill>
        <a:ln>
          <a:solidFill>
            <a:schemeClr val="lt1">
              <a:hueOff val="0"/>
              <a:satOff val="0"/>
              <a:lumOff val="0"/>
            </a:schemeClr>
          </a:solidFill>
        </a:ln>
      </dgm:spPr>
      <dgm:t>
        <a:bodyPr/>
        <a:lstStyle/>
        <a:p>
          <a:r>
            <a:rPr lang="en-US" sz="1800" b="1" dirty="0">
              <a:solidFill>
                <a:schemeClr val="tx2"/>
              </a:solidFill>
            </a:rPr>
            <a:t>Stigma</a:t>
          </a:r>
        </a:p>
      </dgm:t>
    </dgm:pt>
    <dgm:pt modelId="{5D42ACC0-D028-144D-8656-AD6BF3DDCB48}" type="parTrans" cxnId="{4A566669-2D5E-C14F-BB93-9237EF68D097}">
      <dgm:prSet/>
      <dgm:spPr/>
      <dgm:t>
        <a:bodyPr/>
        <a:lstStyle/>
        <a:p>
          <a:endParaRPr lang="en-US"/>
        </a:p>
      </dgm:t>
    </dgm:pt>
    <dgm:pt modelId="{70046A2E-F2A2-A848-BEA7-5DFCD62A641A}" type="sibTrans" cxnId="{4A566669-2D5E-C14F-BB93-9237EF68D097}">
      <dgm:prSet/>
      <dgm:spPr/>
      <dgm:t>
        <a:bodyPr/>
        <a:lstStyle/>
        <a:p>
          <a:endParaRPr lang="en-US"/>
        </a:p>
      </dgm:t>
    </dgm:pt>
    <dgm:pt modelId="{D8D019DD-BF50-DF45-A632-47EAA96C66C8}">
      <dgm:prSet phldrT="[Text]" custT="1"/>
      <dgm:spPr>
        <a:solidFill>
          <a:schemeClr val="accent1">
            <a:lumMod val="20000"/>
            <a:lumOff val="80000"/>
          </a:schemeClr>
        </a:solidFill>
        <a:ln>
          <a:solidFill>
            <a:schemeClr val="lt1">
              <a:hueOff val="0"/>
              <a:satOff val="0"/>
              <a:lumOff val="0"/>
            </a:schemeClr>
          </a:solidFill>
        </a:ln>
      </dgm:spPr>
      <dgm:t>
        <a:bodyPr/>
        <a:lstStyle/>
        <a:p>
          <a:r>
            <a:rPr lang="en-US" sz="1800" b="1" dirty="0">
              <a:solidFill>
                <a:schemeClr val="tx2"/>
              </a:solidFill>
            </a:rPr>
            <a:t>Gentrification</a:t>
          </a:r>
        </a:p>
      </dgm:t>
    </dgm:pt>
    <dgm:pt modelId="{22F4BF33-6E63-ED47-AF11-465884AEEADB}" type="parTrans" cxnId="{E4271809-A898-0C44-9929-45FADC413479}">
      <dgm:prSet/>
      <dgm:spPr/>
      <dgm:t>
        <a:bodyPr/>
        <a:lstStyle/>
        <a:p>
          <a:endParaRPr lang="en-US"/>
        </a:p>
      </dgm:t>
    </dgm:pt>
    <dgm:pt modelId="{BA2A2B4E-86EC-3D42-B24C-4D209EBDC982}" type="sibTrans" cxnId="{E4271809-A898-0C44-9929-45FADC413479}">
      <dgm:prSet/>
      <dgm:spPr/>
      <dgm:t>
        <a:bodyPr/>
        <a:lstStyle/>
        <a:p>
          <a:endParaRPr lang="en-US"/>
        </a:p>
      </dgm:t>
    </dgm:pt>
    <dgm:pt modelId="{6AD2F3BE-4534-F544-923E-ACD363A33FE8}">
      <dgm:prSet phldrT="[Text]" custT="1"/>
      <dgm:spPr>
        <a:solidFill>
          <a:schemeClr val="accent5">
            <a:lumMod val="20000"/>
            <a:lumOff val="80000"/>
          </a:schemeClr>
        </a:solidFill>
        <a:ln>
          <a:solidFill>
            <a:schemeClr val="lt1">
              <a:hueOff val="0"/>
              <a:satOff val="0"/>
              <a:lumOff val="0"/>
            </a:schemeClr>
          </a:solidFill>
        </a:ln>
      </dgm:spPr>
      <dgm:t>
        <a:bodyPr/>
        <a:lstStyle/>
        <a:p>
          <a:r>
            <a:rPr lang="en-US" sz="1800" b="1" dirty="0">
              <a:solidFill>
                <a:schemeClr val="tx2"/>
              </a:solidFill>
            </a:rPr>
            <a:t>Racism</a:t>
          </a:r>
        </a:p>
      </dgm:t>
    </dgm:pt>
    <dgm:pt modelId="{44C00A06-F1E6-9F4F-AFF0-8CE02C5A8FA0}" type="parTrans" cxnId="{8128BC84-5B49-4243-8FF8-9057ED387EF8}">
      <dgm:prSet/>
      <dgm:spPr/>
      <dgm:t>
        <a:bodyPr/>
        <a:lstStyle/>
        <a:p>
          <a:endParaRPr lang="en-US"/>
        </a:p>
      </dgm:t>
    </dgm:pt>
    <dgm:pt modelId="{5743ECD3-078D-A440-B7AF-6C8CF4E69BF1}" type="sibTrans" cxnId="{8128BC84-5B49-4243-8FF8-9057ED387EF8}">
      <dgm:prSet/>
      <dgm:spPr/>
      <dgm:t>
        <a:bodyPr/>
        <a:lstStyle/>
        <a:p>
          <a:endParaRPr lang="en-US"/>
        </a:p>
      </dgm:t>
    </dgm:pt>
    <dgm:pt modelId="{23D3EE3C-62AB-0447-AFA3-F6835B9A9ADE}">
      <dgm:prSet phldrT="[Text]" custT="1"/>
      <dgm:spPr>
        <a:solidFill>
          <a:schemeClr val="accent2">
            <a:lumMod val="20000"/>
            <a:lumOff val="80000"/>
          </a:schemeClr>
        </a:solidFill>
        <a:ln>
          <a:solidFill>
            <a:schemeClr val="lt1">
              <a:hueOff val="0"/>
              <a:satOff val="0"/>
              <a:lumOff val="0"/>
            </a:schemeClr>
          </a:solidFill>
        </a:ln>
      </dgm:spPr>
      <dgm:t>
        <a:bodyPr/>
        <a:lstStyle/>
        <a:p>
          <a:r>
            <a:rPr lang="en-US" sz="1800" b="1" dirty="0">
              <a:solidFill>
                <a:schemeClr val="tx2"/>
              </a:solidFill>
            </a:rPr>
            <a:t>Mental Health Issues</a:t>
          </a:r>
        </a:p>
      </dgm:t>
    </dgm:pt>
    <dgm:pt modelId="{1644DDBA-E032-0842-A147-050834B12E0E}" type="parTrans" cxnId="{6A1AC791-D650-B945-BABF-711C74784479}">
      <dgm:prSet/>
      <dgm:spPr/>
      <dgm:t>
        <a:bodyPr/>
        <a:lstStyle/>
        <a:p>
          <a:endParaRPr lang="en-US"/>
        </a:p>
      </dgm:t>
    </dgm:pt>
    <dgm:pt modelId="{F90B2C13-3352-C149-BF27-8C79C565A9E0}" type="sibTrans" cxnId="{6A1AC791-D650-B945-BABF-711C74784479}">
      <dgm:prSet/>
      <dgm:spPr/>
      <dgm:t>
        <a:bodyPr/>
        <a:lstStyle/>
        <a:p>
          <a:endParaRPr lang="en-US"/>
        </a:p>
      </dgm:t>
    </dgm:pt>
    <dgm:pt modelId="{6D69D764-A1ED-7C44-AFAA-4EE8FE8B92B5}">
      <dgm:prSet phldrT="[Text]" custT="1"/>
      <dgm:spPr>
        <a:solidFill>
          <a:schemeClr val="accent6">
            <a:lumMod val="20000"/>
            <a:lumOff val="80000"/>
          </a:schemeClr>
        </a:solidFill>
        <a:ln>
          <a:solidFill>
            <a:schemeClr val="lt1">
              <a:hueOff val="0"/>
              <a:satOff val="0"/>
              <a:lumOff val="0"/>
            </a:schemeClr>
          </a:solidFill>
        </a:ln>
      </dgm:spPr>
      <dgm:t>
        <a:bodyPr/>
        <a:lstStyle/>
        <a:p>
          <a:r>
            <a:rPr lang="en-US" sz="1800" b="1" dirty="0">
              <a:solidFill>
                <a:schemeClr val="tx2"/>
              </a:solidFill>
            </a:rPr>
            <a:t>Encampment Sweeps &amp; Property Loss</a:t>
          </a:r>
        </a:p>
      </dgm:t>
    </dgm:pt>
    <dgm:pt modelId="{B9F1037D-42D3-A944-9F94-CF21AFEBE1F8}" type="parTrans" cxnId="{CE599119-EE01-FC4C-997F-1A99DB4CBDA3}">
      <dgm:prSet/>
      <dgm:spPr/>
      <dgm:t>
        <a:bodyPr/>
        <a:lstStyle/>
        <a:p>
          <a:endParaRPr lang="en-US"/>
        </a:p>
      </dgm:t>
    </dgm:pt>
    <dgm:pt modelId="{E4BD9DFA-FAEB-854C-9703-A6C203134D93}" type="sibTrans" cxnId="{CE599119-EE01-FC4C-997F-1A99DB4CBDA3}">
      <dgm:prSet/>
      <dgm:spPr/>
      <dgm:t>
        <a:bodyPr/>
        <a:lstStyle/>
        <a:p>
          <a:endParaRPr lang="en-US"/>
        </a:p>
      </dgm:t>
    </dgm:pt>
    <dgm:pt modelId="{CB0706B5-4861-594B-860E-80F32E90ADE1}">
      <dgm:prSet custT="1"/>
      <dgm:spPr>
        <a:solidFill>
          <a:schemeClr val="accent1">
            <a:lumMod val="20000"/>
            <a:lumOff val="80000"/>
          </a:schemeClr>
        </a:solidFill>
        <a:ln w="31750">
          <a:solidFill>
            <a:schemeClr val="lt1">
              <a:hueOff val="0"/>
              <a:satOff val="0"/>
              <a:lumOff val="0"/>
            </a:schemeClr>
          </a:solidFill>
        </a:ln>
      </dgm:spPr>
      <dgm:t>
        <a:bodyPr/>
        <a:lstStyle/>
        <a:p>
          <a:r>
            <a:rPr lang="en-US" sz="1800" b="1" dirty="0">
              <a:solidFill>
                <a:schemeClr val="tx2"/>
              </a:solidFill>
            </a:rPr>
            <a:t>Substance Use Disorder</a:t>
          </a:r>
        </a:p>
      </dgm:t>
    </dgm:pt>
    <dgm:pt modelId="{3D24F78B-23DE-7E49-A910-D673A25E51EA}" type="parTrans" cxnId="{2FAA5BFF-F396-8740-9C7D-7DD3634F645D}">
      <dgm:prSet/>
      <dgm:spPr/>
      <dgm:t>
        <a:bodyPr/>
        <a:lstStyle/>
        <a:p>
          <a:endParaRPr lang="en-US"/>
        </a:p>
      </dgm:t>
    </dgm:pt>
    <dgm:pt modelId="{14C25474-D814-6546-B2E0-FC10AE4994F1}" type="sibTrans" cxnId="{2FAA5BFF-F396-8740-9C7D-7DD3634F645D}">
      <dgm:prSet/>
      <dgm:spPr/>
      <dgm:t>
        <a:bodyPr/>
        <a:lstStyle/>
        <a:p>
          <a:endParaRPr lang="en-US"/>
        </a:p>
      </dgm:t>
    </dgm:pt>
    <dgm:pt modelId="{03DC92D7-43D1-2C43-AF15-620464A552F8}" type="pres">
      <dgm:prSet presAssocID="{C0CFBCEF-1513-1E4C-A1B7-314562B557DB}" presName="cycle" presStyleCnt="0">
        <dgm:presLayoutVars>
          <dgm:dir/>
          <dgm:resizeHandles val="exact"/>
        </dgm:presLayoutVars>
      </dgm:prSet>
      <dgm:spPr/>
    </dgm:pt>
    <dgm:pt modelId="{A7F5B548-E342-6045-9696-EA6C429F30EB}" type="pres">
      <dgm:prSet presAssocID="{4853172F-EFD5-5744-BFB0-AD8FE8057108}" presName="node" presStyleLbl="node1" presStyleIdx="0" presStyleCnt="7" custScaleX="122889" custScaleY="107906">
        <dgm:presLayoutVars>
          <dgm:bulletEnabled val="1"/>
        </dgm:presLayoutVars>
      </dgm:prSet>
      <dgm:spPr/>
    </dgm:pt>
    <dgm:pt modelId="{AEBA6F4A-F9D4-A740-8921-8A419D086653}" type="pres">
      <dgm:prSet presAssocID="{4853172F-EFD5-5744-BFB0-AD8FE8057108}" presName="spNode" presStyleCnt="0"/>
      <dgm:spPr/>
    </dgm:pt>
    <dgm:pt modelId="{37EF5538-15D8-0741-AFD3-51895247842E}" type="pres">
      <dgm:prSet presAssocID="{D563E518-AA97-9844-85C3-6D789FBC87AE}" presName="sibTrans" presStyleLbl="sibTrans1D1" presStyleIdx="0" presStyleCnt="7"/>
      <dgm:spPr/>
    </dgm:pt>
    <dgm:pt modelId="{4DBDBCB3-B250-6549-AFB3-E2F07C0EE714}" type="pres">
      <dgm:prSet presAssocID="{C68926F4-DCFB-8D4C-9F07-7D9B1F34FD03}" presName="node" presStyleLbl="node1" presStyleIdx="1" presStyleCnt="7" custScaleX="123403" custScaleY="109024" custRadScaleRad="119514" custRadScaleInc="17431">
        <dgm:presLayoutVars>
          <dgm:bulletEnabled val="1"/>
        </dgm:presLayoutVars>
      </dgm:prSet>
      <dgm:spPr/>
    </dgm:pt>
    <dgm:pt modelId="{29CB59AD-8889-2C41-87CF-50B4CB876BCF}" type="pres">
      <dgm:prSet presAssocID="{C68926F4-DCFB-8D4C-9F07-7D9B1F34FD03}" presName="spNode" presStyleCnt="0"/>
      <dgm:spPr/>
    </dgm:pt>
    <dgm:pt modelId="{80657D85-892D-4149-AFDB-AA4FB33E6697}" type="pres">
      <dgm:prSet presAssocID="{70046A2E-F2A2-A848-BEA7-5DFCD62A641A}" presName="sibTrans" presStyleLbl="sibTrans1D1" presStyleIdx="1" presStyleCnt="7"/>
      <dgm:spPr/>
    </dgm:pt>
    <dgm:pt modelId="{89DCC32E-8F59-1B48-B91F-8070A68068E6}" type="pres">
      <dgm:prSet presAssocID="{D8D019DD-BF50-DF45-A632-47EAA96C66C8}" presName="node" presStyleLbl="node1" presStyleIdx="2" presStyleCnt="7" custScaleX="145479" custScaleY="108117" custRadScaleRad="114796" custRadScaleInc="-49096">
        <dgm:presLayoutVars>
          <dgm:bulletEnabled val="1"/>
        </dgm:presLayoutVars>
      </dgm:prSet>
      <dgm:spPr/>
    </dgm:pt>
    <dgm:pt modelId="{CF9C7EC9-D605-B74B-9D7F-AF9F955070C6}" type="pres">
      <dgm:prSet presAssocID="{D8D019DD-BF50-DF45-A632-47EAA96C66C8}" presName="spNode" presStyleCnt="0"/>
      <dgm:spPr/>
    </dgm:pt>
    <dgm:pt modelId="{4CC19781-1D25-8B40-BBBD-DC3D825D364B}" type="pres">
      <dgm:prSet presAssocID="{BA2A2B4E-86EC-3D42-B24C-4D209EBDC982}" presName="sibTrans" presStyleLbl="sibTrans1D1" presStyleIdx="2" presStyleCnt="7"/>
      <dgm:spPr/>
    </dgm:pt>
    <dgm:pt modelId="{44766342-52FA-DA4D-8ED7-88C814C9B199}" type="pres">
      <dgm:prSet presAssocID="{6AD2F3BE-4534-F544-923E-ACD363A33FE8}" presName="node" presStyleLbl="node1" presStyleIdx="3" presStyleCnt="7" custRadScaleRad="110561" custRadScaleInc="-46695">
        <dgm:presLayoutVars>
          <dgm:bulletEnabled val="1"/>
        </dgm:presLayoutVars>
      </dgm:prSet>
      <dgm:spPr/>
    </dgm:pt>
    <dgm:pt modelId="{8DF4DF00-DBE8-8A44-BF7C-B87C0AD84EB9}" type="pres">
      <dgm:prSet presAssocID="{6AD2F3BE-4534-F544-923E-ACD363A33FE8}" presName="spNode" presStyleCnt="0"/>
      <dgm:spPr/>
    </dgm:pt>
    <dgm:pt modelId="{E94921EE-903B-1341-AC73-E670401D7B24}" type="pres">
      <dgm:prSet presAssocID="{5743ECD3-078D-A440-B7AF-6C8CF4E69BF1}" presName="sibTrans" presStyleLbl="sibTrans1D1" presStyleIdx="3" presStyleCnt="7"/>
      <dgm:spPr/>
    </dgm:pt>
    <dgm:pt modelId="{0B1CBEE4-39BB-B64A-B878-6F0CF653C5D5}" type="pres">
      <dgm:prSet presAssocID="{23D3EE3C-62AB-0447-AFA3-F6835B9A9ADE}" presName="node" presStyleLbl="node1" presStyleIdx="4" presStyleCnt="7" custScaleX="123082" custScaleY="108395" custRadScaleRad="109569" custRadScaleInc="66690">
        <dgm:presLayoutVars>
          <dgm:bulletEnabled val="1"/>
        </dgm:presLayoutVars>
      </dgm:prSet>
      <dgm:spPr/>
    </dgm:pt>
    <dgm:pt modelId="{5298E3BF-7AB6-6849-A473-089388116FDF}" type="pres">
      <dgm:prSet presAssocID="{23D3EE3C-62AB-0447-AFA3-F6835B9A9ADE}" presName="spNode" presStyleCnt="0"/>
      <dgm:spPr/>
    </dgm:pt>
    <dgm:pt modelId="{7B5E5AE2-DF90-3E45-8C3F-3E64A8E21E3A}" type="pres">
      <dgm:prSet presAssocID="{F90B2C13-3352-C149-BF27-8C79C565A9E0}" presName="sibTrans" presStyleLbl="sibTrans1D1" presStyleIdx="4" presStyleCnt="7"/>
      <dgm:spPr/>
    </dgm:pt>
    <dgm:pt modelId="{2D247442-98DC-A94A-ACA6-0628DCD67917}" type="pres">
      <dgm:prSet presAssocID="{6D69D764-A1ED-7C44-AFAA-4EE8FE8B92B5}" presName="node" presStyleLbl="node1" presStyleIdx="5" presStyleCnt="7" custScaleX="160552" custScaleY="110950" custRadScaleRad="122712" custRadScaleInc="66674">
        <dgm:presLayoutVars>
          <dgm:bulletEnabled val="1"/>
        </dgm:presLayoutVars>
      </dgm:prSet>
      <dgm:spPr/>
    </dgm:pt>
    <dgm:pt modelId="{5F9342D2-6B14-014D-8CE6-CB5332F374AF}" type="pres">
      <dgm:prSet presAssocID="{6D69D764-A1ED-7C44-AFAA-4EE8FE8B92B5}" presName="spNode" presStyleCnt="0"/>
      <dgm:spPr/>
    </dgm:pt>
    <dgm:pt modelId="{6DDC0581-4FB8-D542-9E29-0324046F316C}" type="pres">
      <dgm:prSet presAssocID="{E4BD9DFA-FAEB-854C-9703-A6C203134D93}" presName="sibTrans" presStyleLbl="sibTrans1D1" presStyleIdx="5" presStyleCnt="7"/>
      <dgm:spPr/>
    </dgm:pt>
    <dgm:pt modelId="{91D5076B-431D-664C-88F9-C77D93597EB2}" type="pres">
      <dgm:prSet presAssocID="{CB0706B5-4861-594B-860E-80F32E90ADE1}" presName="node" presStyleLbl="node1" presStyleIdx="6" presStyleCnt="7" custScaleX="161362" custScaleY="111621" custRadScaleRad="117020" custRadScaleInc="-12307">
        <dgm:presLayoutVars>
          <dgm:bulletEnabled val="1"/>
        </dgm:presLayoutVars>
      </dgm:prSet>
      <dgm:spPr/>
    </dgm:pt>
    <dgm:pt modelId="{35599E79-A267-8A40-B065-CE7DE1ABB94E}" type="pres">
      <dgm:prSet presAssocID="{CB0706B5-4861-594B-860E-80F32E90ADE1}" presName="spNode" presStyleCnt="0"/>
      <dgm:spPr/>
    </dgm:pt>
    <dgm:pt modelId="{AF9E70BA-0EC9-254C-8C64-58B3087AFF56}" type="pres">
      <dgm:prSet presAssocID="{14C25474-D814-6546-B2E0-FC10AE4994F1}" presName="sibTrans" presStyleLbl="sibTrans1D1" presStyleIdx="6" presStyleCnt="7"/>
      <dgm:spPr/>
    </dgm:pt>
  </dgm:ptLst>
  <dgm:cxnLst>
    <dgm:cxn modelId="{1E96E201-C2A4-9645-B4F2-85D54A44CB67}" type="presOf" srcId="{CB0706B5-4861-594B-860E-80F32E90ADE1}" destId="{91D5076B-431D-664C-88F9-C77D93597EB2}" srcOrd="0" destOrd="0" presId="urn:microsoft.com/office/officeart/2005/8/layout/cycle6"/>
    <dgm:cxn modelId="{E4271809-A898-0C44-9929-45FADC413479}" srcId="{C0CFBCEF-1513-1E4C-A1B7-314562B557DB}" destId="{D8D019DD-BF50-DF45-A632-47EAA96C66C8}" srcOrd="2" destOrd="0" parTransId="{22F4BF33-6E63-ED47-AF11-465884AEEADB}" sibTransId="{BA2A2B4E-86EC-3D42-B24C-4D209EBDC982}"/>
    <dgm:cxn modelId="{CE599119-EE01-FC4C-997F-1A99DB4CBDA3}" srcId="{C0CFBCEF-1513-1E4C-A1B7-314562B557DB}" destId="{6D69D764-A1ED-7C44-AFAA-4EE8FE8B92B5}" srcOrd="5" destOrd="0" parTransId="{B9F1037D-42D3-A944-9F94-CF21AFEBE1F8}" sibTransId="{E4BD9DFA-FAEB-854C-9703-A6C203134D93}"/>
    <dgm:cxn modelId="{2D2AD830-C7AF-5842-9ED8-22B645B76142}" type="presOf" srcId="{23D3EE3C-62AB-0447-AFA3-F6835B9A9ADE}" destId="{0B1CBEE4-39BB-B64A-B878-6F0CF653C5D5}" srcOrd="0" destOrd="0" presId="urn:microsoft.com/office/officeart/2005/8/layout/cycle6"/>
    <dgm:cxn modelId="{43C0533A-A4A6-DF4C-BF98-976A1B700F37}" type="presOf" srcId="{D563E518-AA97-9844-85C3-6D789FBC87AE}" destId="{37EF5538-15D8-0741-AFD3-51895247842E}" srcOrd="0" destOrd="0" presId="urn:microsoft.com/office/officeart/2005/8/layout/cycle6"/>
    <dgm:cxn modelId="{B61AEA56-4385-1841-9299-34C48B30258A}" type="presOf" srcId="{5743ECD3-078D-A440-B7AF-6C8CF4E69BF1}" destId="{E94921EE-903B-1341-AC73-E670401D7B24}" srcOrd="0" destOrd="0" presId="urn:microsoft.com/office/officeart/2005/8/layout/cycle6"/>
    <dgm:cxn modelId="{D8E8EF61-4D90-3543-96AE-C25D85D02210}" type="presOf" srcId="{D8D019DD-BF50-DF45-A632-47EAA96C66C8}" destId="{89DCC32E-8F59-1B48-B91F-8070A68068E6}" srcOrd="0" destOrd="0" presId="urn:microsoft.com/office/officeart/2005/8/layout/cycle6"/>
    <dgm:cxn modelId="{4A566669-2D5E-C14F-BB93-9237EF68D097}" srcId="{C0CFBCEF-1513-1E4C-A1B7-314562B557DB}" destId="{C68926F4-DCFB-8D4C-9F07-7D9B1F34FD03}" srcOrd="1" destOrd="0" parTransId="{5D42ACC0-D028-144D-8656-AD6BF3DDCB48}" sibTransId="{70046A2E-F2A2-A848-BEA7-5DFCD62A641A}"/>
    <dgm:cxn modelId="{5D9CF97B-2FBF-534F-A14F-EBC159C3C4EC}" type="presOf" srcId="{70046A2E-F2A2-A848-BEA7-5DFCD62A641A}" destId="{80657D85-892D-4149-AFDB-AA4FB33E6697}" srcOrd="0" destOrd="0" presId="urn:microsoft.com/office/officeart/2005/8/layout/cycle6"/>
    <dgm:cxn modelId="{22520780-1D7E-CC47-8E1C-B8754AD2B846}" type="presOf" srcId="{6D69D764-A1ED-7C44-AFAA-4EE8FE8B92B5}" destId="{2D247442-98DC-A94A-ACA6-0628DCD67917}" srcOrd="0" destOrd="0" presId="urn:microsoft.com/office/officeart/2005/8/layout/cycle6"/>
    <dgm:cxn modelId="{8128BC84-5B49-4243-8FF8-9057ED387EF8}" srcId="{C0CFBCEF-1513-1E4C-A1B7-314562B557DB}" destId="{6AD2F3BE-4534-F544-923E-ACD363A33FE8}" srcOrd="3" destOrd="0" parTransId="{44C00A06-F1E6-9F4F-AFF0-8CE02C5A8FA0}" sibTransId="{5743ECD3-078D-A440-B7AF-6C8CF4E69BF1}"/>
    <dgm:cxn modelId="{04B4EA86-DE6E-9543-9520-DCF2C23E63DD}" srcId="{C0CFBCEF-1513-1E4C-A1B7-314562B557DB}" destId="{4853172F-EFD5-5744-BFB0-AD8FE8057108}" srcOrd="0" destOrd="0" parTransId="{855E4DE6-91E5-194B-B5A5-729478738977}" sibTransId="{D563E518-AA97-9844-85C3-6D789FBC87AE}"/>
    <dgm:cxn modelId="{ABACAB8D-1B22-4841-B1E8-1065723D3A52}" type="presOf" srcId="{BA2A2B4E-86EC-3D42-B24C-4D209EBDC982}" destId="{4CC19781-1D25-8B40-BBBD-DC3D825D364B}" srcOrd="0" destOrd="0" presId="urn:microsoft.com/office/officeart/2005/8/layout/cycle6"/>
    <dgm:cxn modelId="{6A1AC791-D650-B945-BABF-711C74784479}" srcId="{C0CFBCEF-1513-1E4C-A1B7-314562B557DB}" destId="{23D3EE3C-62AB-0447-AFA3-F6835B9A9ADE}" srcOrd="4" destOrd="0" parTransId="{1644DDBA-E032-0842-A147-050834B12E0E}" sibTransId="{F90B2C13-3352-C149-BF27-8C79C565A9E0}"/>
    <dgm:cxn modelId="{883248A5-5B0D-844F-9874-23DF521BD176}" type="presOf" srcId="{4853172F-EFD5-5744-BFB0-AD8FE8057108}" destId="{A7F5B548-E342-6045-9696-EA6C429F30EB}" srcOrd="0" destOrd="0" presId="urn:microsoft.com/office/officeart/2005/8/layout/cycle6"/>
    <dgm:cxn modelId="{14453DAA-24F1-C64B-8EBF-7F1E92108936}" type="presOf" srcId="{C0CFBCEF-1513-1E4C-A1B7-314562B557DB}" destId="{03DC92D7-43D1-2C43-AF15-620464A552F8}" srcOrd="0" destOrd="0" presId="urn:microsoft.com/office/officeart/2005/8/layout/cycle6"/>
    <dgm:cxn modelId="{0A3EB9B1-8AB5-1A4B-BA5F-230FBD61FBC2}" type="presOf" srcId="{6AD2F3BE-4534-F544-923E-ACD363A33FE8}" destId="{44766342-52FA-DA4D-8ED7-88C814C9B199}" srcOrd="0" destOrd="0" presId="urn:microsoft.com/office/officeart/2005/8/layout/cycle6"/>
    <dgm:cxn modelId="{2DD2F6C5-204B-0640-8A41-48F3F9A460DF}" type="presOf" srcId="{E4BD9DFA-FAEB-854C-9703-A6C203134D93}" destId="{6DDC0581-4FB8-D542-9E29-0324046F316C}" srcOrd="0" destOrd="0" presId="urn:microsoft.com/office/officeart/2005/8/layout/cycle6"/>
    <dgm:cxn modelId="{CC1209D5-37C9-4C42-8929-E06EC0FB33E1}" type="presOf" srcId="{14C25474-D814-6546-B2E0-FC10AE4994F1}" destId="{AF9E70BA-0EC9-254C-8C64-58B3087AFF56}" srcOrd="0" destOrd="0" presId="urn:microsoft.com/office/officeart/2005/8/layout/cycle6"/>
    <dgm:cxn modelId="{24610BEF-869F-C942-956A-5C26C04D275A}" type="presOf" srcId="{F90B2C13-3352-C149-BF27-8C79C565A9E0}" destId="{7B5E5AE2-DF90-3E45-8C3F-3E64A8E21E3A}" srcOrd="0" destOrd="0" presId="urn:microsoft.com/office/officeart/2005/8/layout/cycle6"/>
    <dgm:cxn modelId="{DD9D83FB-B55B-D649-8C47-2A4E106DAFA7}" type="presOf" srcId="{C68926F4-DCFB-8D4C-9F07-7D9B1F34FD03}" destId="{4DBDBCB3-B250-6549-AFB3-E2F07C0EE714}" srcOrd="0" destOrd="0" presId="urn:microsoft.com/office/officeart/2005/8/layout/cycle6"/>
    <dgm:cxn modelId="{2FAA5BFF-F396-8740-9C7D-7DD3634F645D}" srcId="{C0CFBCEF-1513-1E4C-A1B7-314562B557DB}" destId="{CB0706B5-4861-594B-860E-80F32E90ADE1}" srcOrd="6" destOrd="0" parTransId="{3D24F78B-23DE-7E49-A910-D673A25E51EA}" sibTransId="{14C25474-D814-6546-B2E0-FC10AE4994F1}"/>
    <dgm:cxn modelId="{EBD8AE11-A997-BD47-933E-5A6EB8208F5A}" type="presParOf" srcId="{03DC92D7-43D1-2C43-AF15-620464A552F8}" destId="{A7F5B548-E342-6045-9696-EA6C429F30EB}" srcOrd="0" destOrd="0" presId="urn:microsoft.com/office/officeart/2005/8/layout/cycle6"/>
    <dgm:cxn modelId="{C1F5F768-7742-B34A-9B13-E2FB6241347E}" type="presParOf" srcId="{03DC92D7-43D1-2C43-AF15-620464A552F8}" destId="{AEBA6F4A-F9D4-A740-8921-8A419D086653}" srcOrd="1" destOrd="0" presId="urn:microsoft.com/office/officeart/2005/8/layout/cycle6"/>
    <dgm:cxn modelId="{AD8A7F41-2F75-D446-92A5-B2915F17C052}" type="presParOf" srcId="{03DC92D7-43D1-2C43-AF15-620464A552F8}" destId="{37EF5538-15D8-0741-AFD3-51895247842E}" srcOrd="2" destOrd="0" presId="urn:microsoft.com/office/officeart/2005/8/layout/cycle6"/>
    <dgm:cxn modelId="{78BE712C-1032-9342-B385-62BEDCD28461}" type="presParOf" srcId="{03DC92D7-43D1-2C43-AF15-620464A552F8}" destId="{4DBDBCB3-B250-6549-AFB3-E2F07C0EE714}" srcOrd="3" destOrd="0" presId="urn:microsoft.com/office/officeart/2005/8/layout/cycle6"/>
    <dgm:cxn modelId="{96C3560F-AA6B-824E-A053-96D28437EA1F}" type="presParOf" srcId="{03DC92D7-43D1-2C43-AF15-620464A552F8}" destId="{29CB59AD-8889-2C41-87CF-50B4CB876BCF}" srcOrd="4" destOrd="0" presId="urn:microsoft.com/office/officeart/2005/8/layout/cycle6"/>
    <dgm:cxn modelId="{4418047D-78BC-CF41-A3AC-71516B903608}" type="presParOf" srcId="{03DC92D7-43D1-2C43-AF15-620464A552F8}" destId="{80657D85-892D-4149-AFDB-AA4FB33E6697}" srcOrd="5" destOrd="0" presId="urn:microsoft.com/office/officeart/2005/8/layout/cycle6"/>
    <dgm:cxn modelId="{C129A16F-A981-C147-A736-756D29E8F14C}" type="presParOf" srcId="{03DC92D7-43D1-2C43-AF15-620464A552F8}" destId="{89DCC32E-8F59-1B48-B91F-8070A68068E6}" srcOrd="6" destOrd="0" presId="urn:microsoft.com/office/officeart/2005/8/layout/cycle6"/>
    <dgm:cxn modelId="{06D51C3C-88D6-614E-AC9C-86B923CE0B70}" type="presParOf" srcId="{03DC92D7-43D1-2C43-AF15-620464A552F8}" destId="{CF9C7EC9-D605-B74B-9D7F-AF9F955070C6}" srcOrd="7" destOrd="0" presId="urn:microsoft.com/office/officeart/2005/8/layout/cycle6"/>
    <dgm:cxn modelId="{910C8EC4-BC0E-584E-8333-9E56D38DED62}" type="presParOf" srcId="{03DC92D7-43D1-2C43-AF15-620464A552F8}" destId="{4CC19781-1D25-8B40-BBBD-DC3D825D364B}" srcOrd="8" destOrd="0" presId="urn:microsoft.com/office/officeart/2005/8/layout/cycle6"/>
    <dgm:cxn modelId="{C1177132-F9C1-704D-8E41-081F574FE378}" type="presParOf" srcId="{03DC92D7-43D1-2C43-AF15-620464A552F8}" destId="{44766342-52FA-DA4D-8ED7-88C814C9B199}" srcOrd="9" destOrd="0" presId="urn:microsoft.com/office/officeart/2005/8/layout/cycle6"/>
    <dgm:cxn modelId="{26BDA932-2A5C-BC45-8CCA-FF31AB5BBE3C}" type="presParOf" srcId="{03DC92D7-43D1-2C43-AF15-620464A552F8}" destId="{8DF4DF00-DBE8-8A44-BF7C-B87C0AD84EB9}" srcOrd="10" destOrd="0" presId="urn:microsoft.com/office/officeart/2005/8/layout/cycle6"/>
    <dgm:cxn modelId="{351D304A-0381-2C4E-A699-50F297F41C4F}" type="presParOf" srcId="{03DC92D7-43D1-2C43-AF15-620464A552F8}" destId="{E94921EE-903B-1341-AC73-E670401D7B24}" srcOrd="11" destOrd="0" presId="urn:microsoft.com/office/officeart/2005/8/layout/cycle6"/>
    <dgm:cxn modelId="{E94BC96A-DE80-0342-BFB1-694D09A99BE4}" type="presParOf" srcId="{03DC92D7-43D1-2C43-AF15-620464A552F8}" destId="{0B1CBEE4-39BB-B64A-B878-6F0CF653C5D5}" srcOrd="12" destOrd="0" presId="urn:microsoft.com/office/officeart/2005/8/layout/cycle6"/>
    <dgm:cxn modelId="{E34E49B0-A7D6-4441-9244-0D89C9456940}" type="presParOf" srcId="{03DC92D7-43D1-2C43-AF15-620464A552F8}" destId="{5298E3BF-7AB6-6849-A473-089388116FDF}" srcOrd="13" destOrd="0" presId="urn:microsoft.com/office/officeart/2005/8/layout/cycle6"/>
    <dgm:cxn modelId="{1A1B7131-EFEA-F847-AB1B-BEF134BA5724}" type="presParOf" srcId="{03DC92D7-43D1-2C43-AF15-620464A552F8}" destId="{7B5E5AE2-DF90-3E45-8C3F-3E64A8E21E3A}" srcOrd="14" destOrd="0" presId="urn:microsoft.com/office/officeart/2005/8/layout/cycle6"/>
    <dgm:cxn modelId="{1A325280-BD62-1843-97E8-8821F7ADDB37}" type="presParOf" srcId="{03DC92D7-43D1-2C43-AF15-620464A552F8}" destId="{2D247442-98DC-A94A-ACA6-0628DCD67917}" srcOrd="15" destOrd="0" presId="urn:microsoft.com/office/officeart/2005/8/layout/cycle6"/>
    <dgm:cxn modelId="{E2B71775-459C-4448-8B20-2C302172C66D}" type="presParOf" srcId="{03DC92D7-43D1-2C43-AF15-620464A552F8}" destId="{5F9342D2-6B14-014D-8CE6-CB5332F374AF}" srcOrd="16" destOrd="0" presId="urn:microsoft.com/office/officeart/2005/8/layout/cycle6"/>
    <dgm:cxn modelId="{7283E137-4562-C545-97AB-DEAB5ABC0799}" type="presParOf" srcId="{03DC92D7-43D1-2C43-AF15-620464A552F8}" destId="{6DDC0581-4FB8-D542-9E29-0324046F316C}" srcOrd="17" destOrd="0" presId="urn:microsoft.com/office/officeart/2005/8/layout/cycle6"/>
    <dgm:cxn modelId="{1E534DC0-5686-2546-A88B-70475BCCBA05}" type="presParOf" srcId="{03DC92D7-43D1-2C43-AF15-620464A552F8}" destId="{91D5076B-431D-664C-88F9-C77D93597EB2}" srcOrd="18" destOrd="0" presId="urn:microsoft.com/office/officeart/2005/8/layout/cycle6"/>
    <dgm:cxn modelId="{01816836-600F-EE4C-8603-329FFA9CF680}" type="presParOf" srcId="{03DC92D7-43D1-2C43-AF15-620464A552F8}" destId="{35599E79-A267-8A40-B065-CE7DE1ABB94E}" srcOrd="19" destOrd="0" presId="urn:microsoft.com/office/officeart/2005/8/layout/cycle6"/>
    <dgm:cxn modelId="{A218F48D-2BB5-D640-8796-CE87B0584139}" type="presParOf" srcId="{03DC92D7-43D1-2C43-AF15-620464A552F8}" destId="{AF9E70BA-0EC9-254C-8C64-58B3087AFF56}" srcOrd="20" destOrd="0" presId="urn:microsoft.com/office/officeart/2005/8/layout/cycle6"/>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5B548-E342-6045-9696-EA6C429F30EB}">
      <dsp:nvSpPr>
        <dsp:cNvPr id="0" name=""/>
        <dsp:cNvSpPr/>
      </dsp:nvSpPr>
      <dsp:spPr>
        <a:xfrm>
          <a:off x="3316632" y="-31576"/>
          <a:ext cx="1592391" cy="908857"/>
        </a:xfrm>
        <a:prstGeom prst="roundRect">
          <a:avLst/>
        </a:prstGeom>
        <a:solidFill>
          <a:schemeClr val="accent5">
            <a:lumMod val="20000"/>
            <a:lumOff val="80000"/>
          </a:schemeClr>
        </a:solidFill>
        <a:ln w="1905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Trauma</a:t>
          </a:r>
        </a:p>
      </dsp:txBody>
      <dsp:txXfrm>
        <a:off x="3360999" y="12791"/>
        <a:ext cx="1503657" cy="820123"/>
      </dsp:txXfrm>
    </dsp:sp>
    <dsp:sp modelId="{37EF5538-15D8-0741-AFD3-51895247842E}">
      <dsp:nvSpPr>
        <dsp:cNvPr id="0" name=""/>
        <dsp:cNvSpPr/>
      </dsp:nvSpPr>
      <dsp:spPr>
        <a:xfrm>
          <a:off x="2788326" y="541690"/>
          <a:ext cx="4809024" cy="4809024"/>
        </a:xfrm>
        <a:custGeom>
          <a:avLst/>
          <a:gdLst/>
          <a:ahLst/>
          <a:cxnLst/>
          <a:rect l="0" t="0" r="0" b="0"/>
          <a:pathLst>
            <a:path>
              <a:moveTo>
                <a:pt x="2132019" y="15490"/>
              </a:moveTo>
              <a:arcTo wR="2404512" hR="2404512" stAng="15809576" swAng="1612609"/>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BDBCB3-B250-6549-AFB3-E2F07C0EE714}">
      <dsp:nvSpPr>
        <dsp:cNvPr id="0" name=""/>
        <dsp:cNvSpPr/>
      </dsp:nvSpPr>
      <dsp:spPr>
        <a:xfrm>
          <a:off x="5650422" y="696046"/>
          <a:ext cx="1599052" cy="918274"/>
        </a:xfrm>
        <a:prstGeom prst="roundRect">
          <a:avLst/>
        </a:prstGeom>
        <a:solidFill>
          <a:schemeClr val="accent6">
            <a:lumMod val="20000"/>
            <a:lumOff val="80000"/>
          </a:schemeClr>
        </a:solidFill>
        <a:ln w="1905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Stigma</a:t>
          </a:r>
        </a:p>
      </dsp:txBody>
      <dsp:txXfrm>
        <a:off x="5695248" y="740872"/>
        <a:ext cx="1509400" cy="828622"/>
      </dsp:txXfrm>
    </dsp:sp>
    <dsp:sp modelId="{80657D85-892D-4149-AFDB-AA4FB33E6697}">
      <dsp:nvSpPr>
        <dsp:cNvPr id="0" name=""/>
        <dsp:cNvSpPr/>
      </dsp:nvSpPr>
      <dsp:spPr>
        <a:xfrm>
          <a:off x="2057534" y="41926"/>
          <a:ext cx="4809024" cy="4809024"/>
        </a:xfrm>
        <a:custGeom>
          <a:avLst/>
          <a:gdLst/>
          <a:ahLst/>
          <a:cxnLst/>
          <a:rect l="0" t="0" r="0" b="0"/>
          <a:pathLst>
            <a:path>
              <a:moveTo>
                <a:pt x="4663831" y="1581615"/>
              </a:moveTo>
              <a:arcTo wR="2404512" hR="2404512" stAng="20399232" swAng="1386037"/>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9DCC32E-8F59-1B48-B91F-8070A68068E6}">
      <dsp:nvSpPr>
        <dsp:cNvPr id="0" name=""/>
        <dsp:cNvSpPr/>
      </dsp:nvSpPr>
      <dsp:spPr>
        <a:xfrm>
          <a:off x="5922270" y="2585767"/>
          <a:ext cx="1885112" cy="910634"/>
        </a:xfrm>
        <a:prstGeom prst="roundRect">
          <a:avLst/>
        </a:prstGeom>
        <a:solidFill>
          <a:schemeClr val="accent1">
            <a:lumMod val="20000"/>
            <a:lumOff val="80000"/>
          </a:schemeClr>
        </a:solidFill>
        <a:ln w="1905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Gentrification</a:t>
          </a:r>
        </a:p>
      </dsp:txBody>
      <dsp:txXfrm>
        <a:off x="5966723" y="2630220"/>
        <a:ext cx="1796206" cy="821728"/>
      </dsp:txXfrm>
    </dsp:sp>
    <dsp:sp modelId="{4CC19781-1D25-8B40-BBBD-DC3D825D364B}">
      <dsp:nvSpPr>
        <dsp:cNvPr id="0" name=""/>
        <dsp:cNvSpPr/>
      </dsp:nvSpPr>
      <dsp:spPr>
        <a:xfrm>
          <a:off x="2100395" y="345999"/>
          <a:ext cx="4809024" cy="4809024"/>
        </a:xfrm>
        <a:custGeom>
          <a:avLst/>
          <a:gdLst/>
          <a:ahLst/>
          <a:cxnLst/>
          <a:rect l="0" t="0" r="0" b="0"/>
          <a:pathLst>
            <a:path>
              <a:moveTo>
                <a:pt x="4686347" y="3162738"/>
              </a:moveTo>
              <a:arcTo wR="2404512" hR="2404512" stAng="1102861" swAng="1843031"/>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4766342-52FA-DA4D-8ED7-88C814C9B199}">
      <dsp:nvSpPr>
        <dsp:cNvPr id="0" name=""/>
        <dsp:cNvSpPr/>
      </dsp:nvSpPr>
      <dsp:spPr>
        <a:xfrm>
          <a:off x="4940697" y="4576399"/>
          <a:ext cx="1295796" cy="842267"/>
        </a:xfrm>
        <a:prstGeom prst="roundRect">
          <a:avLst/>
        </a:prstGeom>
        <a:solidFill>
          <a:schemeClr val="accent5">
            <a:lumMod val="20000"/>
            <a:lumOff val="80000"/>
          </a:schemeClr>
        </a:solidFill>
        <a:ln w="1905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Racism</a:t>
          </a:r>
        </a:p>
      </dsp:txBody>
      <dsp:txXfrm>
        <a:off x="4981813" y="4617515"/>
        <a:ext cx="1213564" cy="760035"/>
      </dsp:txXfrm>
    </dsp:sp>
    <dsp:sp modelId="{E94921EE-903B-1341-AC73-E670401D7B24}">
      <dsp:nvSpPr>
        <dsp:cNvPr id="0" name=""/>
        <dsp:cNvSpPr/>
      </dsp:nvSpPr>
      <dsp:spPr>
        <a:xfrm>
          <a:off x="1694993" y="660693"/>
          <a:ext cx="4809024" cy="4809024"/>
        </a:xfrm>
        <a:custGeom>
          <a:avLst/>
          <a:gdLst/>
          <a:ahLst/>
          <a:cxnLst/>
          <a:rect l="0" t="0" r="0" b="0"/>
          <a:pathLst>
            <a:path>
              <a:moveTo>
                <a:pt x="3230494" y="4662705"/>
              </a:moveTo>
              <a:arcTo wR="2404512" hR="2404512" stAng="4194536" swAng="2318241"/>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B1CBEE4-39BB-B64A-B878-6F0CF653C5D5}">
      <dsp:nvSpPr>
        <dsp:cNvPr id="0" name=""/>
        <dsp:cNvSpPr/>
      </dsp:nvSpPr>
      <dsp:spPr>
        <a:xfrm>
          <a:off x="1724452" y="4470890"/>
          <a:ext cx="1594892" cy="912976"/>
        </a:xfrm>
        <a:prstGeom prst="roundRect">
          <a:avLst/>
        </a:prstGeom>
        <a:solidFill>
          <a:schemeClr val="accent2">
            <a:lumMod val="20000"/>
            <a:lumOff val="80000"/>
          </a:schemeClr>
        </a:solidFill>
        <a:ln w="1905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Mental Health Issues</a:t>
          </a:r>
        </a:p>
      </dsp:txBody>
      <dsp:txXfrm>
        <a:off x="1769020" y="4515458"/>
        <a:ext cx="1505756" cy="823840"/>
      </dsp:txXfrm>
    </dsp:sp>
    <dsp:sp modelId="{7B5E5AE2-DF90-3E45-8C3F-3E64A8E21E3A}">
      <dsp:nvSpPr>
        <dsp:cNvPr id="0" name=""/>
        <dsp:cNvSpPr/>
      </dsp:nvSpPr>
      <dsp:spPr>
        <a:xfrm>
          <a:off x="1058697" y="118299"/>
          <a:ext cx="4809024" cy="4809024"/>
        </a:xfrm>
        <a:custGeom>
          <a:avLst/>
          <a:gdLst/>
          <a:ahLst/>
          <a:cxnLst/>
          <a:rect l="0" t="0" r="0" b="0"/>
          <a:pathLst>
            <a:path>
              <a:moveTo>
                <a:pt x="983804" y="4344427"/>
              </a:moveTo>
              <a:arcTo wR="2404512" hR="2404512" stAng="7573044" swAng="1972208"/>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D247442-98DC-A94A-ACA6-0628DCD67917}">
      <dsp:nvSpPr>
        <dsp:cNvPr id="0" name=""/>
        <dsp:cNvSpPr/>
      </dsp:nvSpPr>
      <dsp:spPr>
        <a:xfrm>
          <a:off x="122905" y="2433612"/>
          <a:ext cx="2080427" cy="934496"/>
        </a:xfrm>
        <a:prstGeom prst="roundRect">
          <a:avLst/>
        </a:prstGeom>
        <a:solidFill>
          <a:schemeClr val="accent6">
            <a:lumMod val="20000"/>
            <a:lumOff val="80000"/>
          </a:schemeClr>
        </a:solidFill>
        <a:ln w="1905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Encampment Sweeps &amp; Property Loss</a:t>
          </a:r>
        </a:p>
      </dsp:txBody>
      <dsp:txXfrm>
        <a:off x="168523" y="2479230"/>
        <a:ext cx="1989191" cy="843260"/>
      </dsp:txXfrm>
    </dsp:sp>
    <dsp:sp modelId="{6DDC0581-4FB8-D542-9E29-0324046F316C}">
      <dsp:nvSpPr>
        <dsp:cNvPr id="0" name=""/>
        <dsp:cNvSpPr/>
      </dsp:nvSpPr>
      <dsp:spPr>
        <a:xfrm>
          <a:off x="1112177" y="630472"/>
          <a:ext cx="4809024" cy="4809024"/>
        </a:xfrm>
        <a:custGeom>
          <a:avLst/>
          <a:gdLst/>
          <a:ahLst/>
          <a:cxnLst/>
          <a:rect l="0" t="0" r="0" b="0"/>
          <a:pathLst>
            <a:path>
              <a:moveTo>
                <a:pt x="78666" y="1794495"/>
              </a:moveTo>
              <a:arcTo wR="2404512" hR="2404512" stAng="11681782" swAng="125906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1D5076B-431D-664C-88F9-C77D93597EB2}">
      <dsp:nvSpPr>
        <dsp:cNvPr id="0" name=""/>
        <dsp:cNvSpPr/>
      </dsp:nvSpPr>
      <dsp:spPr>
        <a:xfrm>
          <a:off x="804386" y="685115"/>
          <a:ext cx="2090923" cy="940147"/>
        </a:xfrm>
        <a:prstGeom prst="roundRect">
          <a:avLst/>
        </a:prstGeom>
        <a:solidFill>
          <a:schemeClr val="accent1">
            <a:lumMod val="20000"/>
            <a:lumOff val="80000"/>
          </a:schemeClr>
        </a:solidFill>
        <a:ln w="3175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2"/>
              </a:solidFill>
            </a:rPr>
            <a:t>Substance Use Disorder</a:t>
          </a:r>
        </a:p>
      </dsp:txBody>
      <dsp:txXfrm>
        <a:off x="850280" y="731009"/>
        <a:ext cx="1999135" cy="848359"/>
      </dsp:txXfrm>
    </dsp:sp>
    <dsp:sp modelId="{AF9E70BA-0EC9-254C-8C64-58B3087AFF56}">
      <dsp:nvSpPr>
        <dsp:cNvPr id="0" name=""/>
        <dsp:cNvSpPr/>
      </dsp:nvSpPr>
      <dsp:spPr>
        <a:xfrm>
          <a:off x="685089" y="547756"/>
          <a:ext cx="4809024" cy="4809024"/>
        </a:xfrm>
        <a:custGeom>
          <a:avLst/>
          <a:gdLst/>
          <a:ahLst/>
          <a:cxnLst/>
          <a:rect l="0" t="0" r="0" b="0"/>
          <a:pathLst>
            <a:path>
              <a:moveTo>
                <a:pt x="1613227" y="133929"/>
              </a:moveTo>
              <a:arcTo wR="2404512" hR="2404512" stAng="15047212" swAng="1463050"/>
            </a:path>
          </a:pathLst>
        </a:custGeom>
        <a:noFill/>
        <a:ln w="1270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28439-8F4C-BB48-8851-D95B0E8DA3B9}" type="datetimeFigureOut">
              <a:rPr lang="en-US" smtClean="0"/>
              <a:t>11/14/24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DF8D5D-466C-4446-A112-0A5BBA46CF6A}" type="slidenum">
              <a:rPr lang="en-US" smtClean="0"/>
              <a:t>‹#›</a:t>
            </a:fld>
            <a:endParaRPr lang="en-US"/>
          </a:p>
        </p:txBody>
      </p:sp>
    </p:spTree>
    <p:extLst>
      <p:ext uri="{BB962C8B-B14F-4D97-AF65-F5344CB8AC3E}">
        <p14:creationId xmlns:p14="http://schemas.microsoft.com/office/powerpoint/2010/main" val="309236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San Francisco, PEH accounted for 23% of new HIV infections in 2023 despite making up less than 1% of the population. PEH also had decreased rates of viral suppression and linkage to care relative to housed populations.</a:t>
            </a:r>
          </a:p>
          <a:p>
            <a:endParaRPr lang="en-US" dirty="0"/>
          </a:p>
          <a:p>
            <a:r>
              <a:rPr lang="en-US" dirty="0"/>
              <a:t>As we can see from this data from SFDPH’s 2023 epidemiology report, injection drug use has been an overrepresented mode of transmission among PEH in the last decade. </a:t>
            </a:r>
          </a:p>
          <a:p>
            <a:r>
              <a:rPr lang="en-US" dirty="0"/>
              <a:t>Of note, black/ Latinx San Franciscans overrepresented both in base rates of homelessness and in new infections</a:t>
            </a:r>
          </a:p>
        </p:txBody>
      </p:sp>
      <p:sp>
        <p:nvSpPr>
          <p:cNvPr id="4" name="Slide Number Placeholder 3"/>
          <p:cNvSpPr>
            <a:spLocks noGrp="1"/>
          </p:cNvSpPr>
          <p:nvPr>
            <p:ph type="sldNum" sz="quarter" idx="5"/>
          </p:nvPr>
        </p:nvSpPr>
        <p:spPr/>
        <p:txBody>
          <a:bodyPr/>
          <a:lstStyle/>
          <a:p>
            <a:fld id="{41DF8D5D-466C-4446-A112-0A5BBA46CF6A}" type="slidenum">
              <a:rPr lang="en-US" smtClean="0"/>
              <a:t>3</a:t>
            </a:fld>
            <a:endParaRPr lang="en-US"/>
          </a:p>
        </p:txBody>
      </p:sp>
    </p:spTree>
    <p:extLst>
      <p:ext uri="{BB962C8B-B14F-4D97-AF65-F5344CB8AC3E}">
        <p14:creationId xmlns:p14="http://schemas.microsoft.com/office/powerpoint/2010/main" val="3690372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-Disparities in HIV infections and treatment are influenced by a wide range of systemic factors, ultimately more virulence within a given community is going to lead to more transmissions.</a:t>
            </a:r>
          </a:p>
          <a:p>
            <a:r>
              <a:rPr lang="en-US" dirty="0"/>
              <a:t>-PEH and PWUD face multiple compounding barriers that can make taking oral medications every day very challenging </a:t>
            </a:r>
          </a:p>
          <a:p>
            <a:r>
              <a:rPr lang="en-US" dirty="0"/>
              <a:t>	-Ex: backpack stolen</a:t>
            </a:r>
          </a:p>
          <a:p>
            <a:r>
              <a:rPr lang="en-US" dirty="0"/>
              <a:t>	-Loss of privacy in congregate settings</a:t>
            </a:r>
          </a:p>
          <a:p>
            <a:r>
              <a:rPr lang="en-US" dirty="0"/>
              <a:t>	-no pharmacy in your neighborhood due to chronic disinvestment etc.</a:t>
            </a:r>
          </a:p>
          <a:p>
            <a:endParaRPr lang="en-US" dirty="0"/>
          </a:p>
        </p:txBody>
      </p:sp>
      <p:sp>
        <p:nvSpPr>
          <p:cNvPr id="4" name="Slide Number Placeholder 3"/>
          <p:cNvSpPr>
            <a:spLocks noGrp="1"/>
          </p:cNvSpPr>
          <p:nvPr>
            <p:ph type="sldNum" sz="quarter" idx="5"/>
          </p:nvPr>
        </p:nvSpPr>
        <p:spPr/>
        <p:txBody>
          <a:bodyPr/>
          <a:lstStyle/>
          <a:p>
            <a:fld id="{41DF8D5D-466C-4446-A112-0A5BBA46CF6A}" type="slidenum">
              <a:rPr lang="en-US" smtClean="0"/>
              <a:t>4</a:t>
            </a:fld>
            <a:endParaRPr lang="en-US"/>
          </a:p>
        </p:txBody>
      </p:sp>
    </p:spTree>
    <p:extLst>
      <p:ext uri="{BB962C8B-B14F-4D97-AF65-F5344CB8AC3E}">
        <p14:creationId xmlns:p14="http://schemas.microsoft.com/office/powerpoint/2010/main" val="1248584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acting injectables are a relatively recent treatment option for PLWH, have the potential to counteract some of the barriers PEH/PWUD face in getting HIV care but also pose their own challenges</a:t>
            </a:r>
          </a:p>
          <a:p>
            <a:r>
              <a:rPr lang="en-US" dirty="0"/>
              <a:t>-pros: less frequent dosing, potentially increased privacy for pt, reduced risk of missed days</a:t>
            </a:r>
          </a:p>
          <a:p>
            <a:r>
              <a:rPr lang="en-US" dirty="0"/>
              <a:t>-cons: frequent health care provider visits, needles, greater burden on health system to manage dosing schedule</a:t>
            </a:r>
          </a:p>
        </p:txBody>
      </p:sp>
      <p:sp>
        <p:nvSpPr>
          <p:cNvPr id="4" name="Slide Number Placeholder 3"/>
          <p:cNvSpPr>
            <a:spLocks noGrp="1"/>
          </p:cNvSpPr>
          <p:nvPr>
            <p:ph type="sldNum" sz="quarter" idx="5"/>
          </p:nvPr>
        </p:nvSpPr>
        <p:spPr/>
        <p:txBody>
          <a:bodyPr/>
          <a:lstStyle/>
          <a:p>
            <a:fld id="{41DF8D5D-466C-4446-A112-0A5BBA46CF6A}" type="slidenum">
              <a:rPr lang="en-US" smtClean="0"/>
              <a:t>5</a:t>
            </a:fld>
            <a:endParaRPr lang="en-US"/>
          </a:p>
        </p:txBody>
      </p:sp>
    </p:spTree>
    <p:extLst>
      <p:ext uri="{BB962C8B-B14F-4D97-AF65-F5344CB8AC3E}">
        <p14:creationId xmlns:p14="http://schemas.microsoft.com/office/powerpoint/2010/main" val="3891143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people on long acting anti-psychotics and buprenorphine </a:t>
            </a:r>
          </a:p>
        </p:txBody>
      </p:sp>
      <p:sp>
        <p:nvSpPr>
          <p:cNvPr id="4" name="Slide Number Placeholder 3"/>
          <p:cNvSpPr>
            <a:spLocks noGrp="1"/>
          </p:cNvSpPr>
          <p:nvPr>
            <p:ph type="sldNum" sz="quarter" idx="5"/>
          </p:nvPr>
        </p:nvSpPr>
        <p:spPr/>
        <p:txBody>
          <a:bodyPr/>
          <a:lstStyle/>
          <a:p>
            <a:fld id="{41DF8D5D-466C-4446-A112-0A5BBA46CF6A}" type="slidenum">
              <a:rPr lang="en-US" smtClean="0"/>
              <a:t>6</a:t>
            </a:fld>
            <a:endParaRPr lang="en-US"/>
          </a:p>
        </p:txBody>
      </p:sp>
    </p:spTree>
    <p:extLst>
      <p:ext uri="{BB962C8B-B14F-4D97-AF65-F5344CB8AC3E}">
        <p14:creationId xmlns:p14="http://schemas.microsoft.com/office/powerpoint/2010/main" val="142276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a typeface="Calibri" panose="020F0502020204030204" pitchFamily="34" charset="0"/>
                <a:cs typeface="Times New Roman" panose="02020603050405020304" pitchFamily="18" charset="0"/>
              </a:rPr>
              <a:t>T</a:t>
            </a:r>
            <a:r>
              <a:rPr lang="en-US" sz="1200" dirty="0">
                <a:solidFill>
                  <a:schemeClr val="bg1"/>
                </a:solidFill>
                <a:effectLst/>
                <a:ea typeface="Calibri" panose="020F0502020204030204" pitchFamily="34" charset="0"/>
                <a:cs typeface="Times New Roman" panose="02020603050405020304" pitchFamily="18" charset="0"/>
              </a:rPr>
              <a:t>he populations were similar with regard to age, race/ethnicity, and the prevalence of stimulant, and opioid use disorders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effectLst/>
                <a:cs typeface="Times New Roman" panose="02020603050405020304" pitchFamily="18" charset="0"/>
              </a:rPr>
              <a:t>Selection bias but not necessarily in favor of ”healthier” population</a:t>
            </a:r>
            <a:endParaRPr lang="en-US" sz="1200" dirty="0">
              <a:solidFill>
                <a:schemeClr val="bg1"/>
              </a:solidFill>
            </a:endParaRPr>
          </a:p>
          <a:p>
            <a:endParaRPr lang="en-US" dirty="0"/>
          </a:p>
        </p:txBody>
      </p:sp>
      <p:sp>
        <p:nvSpPr>
          <p:cNvPr id="4" name="Slide Number Placeholder 3"/>
          <p:cNvSpPr>
            <a:spLocks noGrp="1"/>
          </p:cNvSpPr>
          <p:nvPr>
            <p:ph type="sldNum" sz="quarter" idx="5"/>
          </p:nvPr>
        </p:nvSpPr>
        <p:spPr/>
        <p:txBody>
          <a:bodyPr/>
          <a:lstStyle/>
          <a:p>
            <a:fld id="{41DF8D5D-466C-4446-A112-0A5BBA46CF6A}" type="slidenum">
              <a:rPr lang="en-US" smtClean="0"/>
              <a:t>9</a:t>
            </a:fld>
            <a:endParaRPr lang="en-US"/>
          </a:p>
        </p:txBody>
      </p:sp>
    </p:spTree>
    <p:extLst>
      <p:ext uri="{BB962C8B-B14F-4D97-AF65-F5344CB8AC3E}">
        <p14:creationId xmlns:p14="http://schemas.microsoft.com/office/powerpoint/2010/main" val="3371135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looked at viral load as a marker of HIV virologic suppression in each population</a:t>
            </a:r>
          </a:p>
          <a:p>
            <a:pPr marL="171450" indent="-171450">
              <a:buFontTx/>
              <a:buChar char="-"/>
            </a:pPr>
            <a:r>
              <a:rPr lang="en-US" dirty="0"/>
              <a:t>on the left we have percentage of each population who had a viral load under 30 at any time during 2023</a:t>
            </a:r>
          </a:p>
          <a:p>
            <a:pPr marL="171450" indent="-171450">
              <a:buFontTx/>
              <a:buChar char="-"/>
            </a:pPr>
            <a:r>
              <a:rPr lang="en-US" dirty="0"/>
              <a:t>on the right we have people who had a viral load under thirty at their most recent lab draw</a:t>
            </a:r>
          </a:p>
          <a:p>
            <a:r>
              <a:rPr lang="en-US" dirty="0"/>
              <a:t>-you can see that viral suppression was both achieved and maintained with higher frequency among people on LAI</a:t>
            </a:r>
          </a:p>
        </p:txBody>
      </p:sp>
      <p:sp>
        <p:nvSpPr>
          <p:cNvPr id="4" name="Slide Number Placeholder 3"/>
          <p:cNvSpPr>
            <a:spLocks noGrp="1"/>
          </p:cNvSpPr>
          <p:nvPr>
            <p:ph type="sldNum" sz="quarter" idx="5"/>
          </p:nvPr>
        </p:nvSpPr>
        <p:spPr/>
        <p:txBody>
          <a:bodyPr/>
          <a:lstStyle/>
          <a:p>
            <a:fld id="{41DF8D5D-466C-4446-A112-0A5BBA46CF6A}" type="slidenum">
              <a:rPr lang="en-US" smtClean="0"/>
              <a:t>10</a:t>
            </a:fld>
            <a:endParaRPr lang="en-US"/>
          </a:p>
        </p:txBody>
      </p:sp>
    </p:spTree>
    <p:extLst>
      <p:ext uri="{BB962C8B-B14F-4D97-AF65-F5344CB8AC3E}">
        <p14:creationId xmlns:p14="http://schemas.microsoft.com/office/powerpoint/2010/main" val="214727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evaluated mean program visits per person per year- we see that people on LAI have on average more than twice the rate of health visits</a:t>
            </a:r>
          </a:p>
          <a:p>
            <a:r>
              <a:rPr lang="en-US" dirty="0"/>
              <a:t> LAI REQUIRES more visits but this number is greater than # you would need for LAI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-double edged sword- possibility for more regular health care access, STI testing, general health screenings </a:t>
            </a:r>
            <a:r>
              <a:rPr lang="en-US" dirty="0" err="1"/>
              <a:t>etc</a:t>
            </a:r>
            <a:r>
              <a:rPr lang="en-US" dirty="0"/>
              <a:t>, but also means quite a lot of time spent with a provider for patients and quite a lot of burden on health providers</a:t>
            </a:r>
          </a:p>
        </p:txBody>
      </p:sp>
      <p:sp>
        <p:nvSpPr>
          <p:cNvPr id="4" name="Slide Number Placeholder 3"/>
          <p:cNvSpPr>
            <a:spLocks noGrp="1"/>
          </p:cNvSpPr>
          <p:nvPr>
            <p:ph type="sldNum" sz="quarter" idx="5"/>
          </p:nvPr>
        </p:nvSpPr>
        <p:spPr/>
        <p:txBody>
          <a:bodyPr/>
          <a:lstStyle/>
          <a:p>
            <a:fld id="{41DF8D5D-466C-4446-A112-0A5BBA46CF6A}" type="slidenum">
              <a:rPr lang="en-US" smtClean="0"/>
              <a:t>11</a:t>
            </a:fld>
            <a:endParaRPr lang="en-US"/>
          </a:p>
        </p:txBody>
      </p:sp>
    </p:spTree>
    <p:extLst>
      <p:ext uri="{BB962C8B-B14F-4D97-AF65-F5344CB8AC3E}">
        <p14:creationId xmlns:p14="http://schemas.microsoft.com/office/powerpoint/2010/main" val="363288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labs $10/ </a:t>
            </a:r>
            <a:r>
              <a:rPr lang="en-US" dirty="0" err="1"/>
              <a:t>inj</a:t>
            </a:r>
            <a:endParaRPr lang="en-US" dirty="0"/>
          </a:p>
          <a:p>
            <a:r>
              <a:rPr lang="en-US" dirty="0"/>
              <a:t>Scaffold for this program already existed</a:t>
            </a:r>
          </a:p>
        </p:txBody>
      </p:sp>
      <p:sp>
        <p:nvSpPr>
          <p:cNvPr id="4" name="Slide Number Placeholder 3"/>
          <p:cNvSpPr>
            <a:spLocks noGrp="1"/>
          </p:cNvSpPr>
          <p:nvPr>
            <p:ph type="sldNum" sz="quarter" idx="5"/>
          </p:nvPr>
        </p:nvSpPr>
        <p:spPr/>
        <p:txBody>
          <a:bodyPr/>
          <a:lstStyle/>
          <a:p>
            <a:fld id="{41DF8D5D-466C-4446-A112-0A5BBA46CF6A}" type="slidenum">
              <a:rPr lang="en-US" smtClean="0"/>
              <a:t>12</a:t>
            </a:fld>
            <a:endParaRPr lang="en-US"/>
          </a:p>
        </p:txBody>
      </p:sp>
    </p:spTree>
    <p:extLst>
      <p:ext uri="{BB962C8B-B14F-4D97-AF65-F5344CB8AC3E}">
        <p14:creationId xmlns:p14="http://schemas.microsoft.com/office/powerpoint/2010/main" val="3340187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3DD5-A824-F70F-CBEF-2D5B4A8EF4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D68F04-77D1-2AE4-C1B6-450FDE0C2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C46102-F94B-B7CB-2B6A-37C4F38273B2}"/>
              </a:ext>
            </a:extLst>
          </p:cNvPr>
          <p:cNvSpPr>
            <a:spLocks noGrp="1"/>
          </p:cNvSpPr>
          <p:nvPr>
            <p:ph type="dt" sz="half" idx="10"/>
          </p:nvPr>
        </p:nvSpPr>
        <p:spPr/>
        <p:txBody>
          <a:bodyPr/>
          <a:lstStyle/>
          <a:p>
            <a:fld id="{39FBFAB6-F7E4-CD45-A75D-C065AF5571FB}" type="datetimeFigureOut">
              <a:rPr lang="en-US" smtClean="0"/>
              <a:t>11/14/24</a:t>
            </a:fld>
            <a:endParaRPr lang="en-US"/>
          </a:p>
        </p:txBody>
      </p:sp>
      <p:sp>
        <p:nvSpPr>
          <p:cNvPr id="5" name="Footer Placeholder 4">
            <a:extLst>
              <a:ext uri="{FF2B5EF4-FFF2-40B4-BE49-F238E27FC236}">
                <a16:creationId xmlns:a16="http://schemas.microsoft.com/office/drawing/2014/main" id="{54EB0ED6-7224-206C-7BD5-EADF8F509E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BA0DB3-EA76-EC74-CCF2-006B6BE5D2B8}"/>
              </a:ext>
            </a:extLst>
          </p:cNvPr>
          <p:cNvSpPr>
            <a:spLocks noGrp="1"/>
          </p:cNvSpPr>
          <p:nvPr>
            <p:ph type="sldNum" sz="quarter" idx="12"/>
          </p:nvPr>
        </p:nvSpPr>
        <p:spPr/>
        <p:txBody>
          <a:bodyPr/>
          <a:lstStyle/>
          <a:p>
            <a:fld id="{2140F607-408F-3E43-86DB-2843EC4F7E41}" type="slidenum">
              <a:rPr lang="en-US" smtClean="0"/>
              <a:t>‹#›</a:t>
            </a:fld>
            <a:endParaRPr lang="en-US"/>
          </a:p>
        </p:txBody>
      </p:sp>
    </p:spTree>
    <p:extLst>
      <p:ext uri="{BB962C8B-B14F-4D97-AF65-F5344CB8AC3E}">
        <p14:creationId xmlns:p14="http://schemas.microsoft.com/office/powerpoint/2010/main" val="101054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25DC0-7800-991E-2795-2FEA3B9D4A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D660F6-3231-64EF-4152-8C219E71B4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72B3C-3BD1-1CB1-E651-FAFCEB98C359}"/>
              </a:ext>
            </a:extLst>
          </p:cNvPr>
          <p:cNvSpPr>
            <a:spLocks noGrp="1"/>
          </p:cNvSpPr>
          <p:nvPr>
            <p:ph type="dt" sz="half" idx="10"/>
          </p:nvPr>
        </p:nvSpPr>
        <p:spPr/>
        <p:txBody>
          <a:bodyPr/>
          <a:lstStyle/>
          <a:p>
            <a:fld id="{39FBFAB6-F7E4-CD45-A75D-C065AF5571FB}" type="datetimeFigureOut">
              <a:rPr lang="en-US" smtClean="0"/>
              <a:t>11/14/24</a:t>
            </a:fld>
            <a:endParaRPr lang="en-US"/>
          </a:p>
        </p:txBody>
      </p:sp>
      <p:sp>
        <p:nvSpPr>
          <p:cNvPr id="5" name="Footer Placeholder 4">
            <a:extLst>
              <a:ext uri="{FF2B5EF4-FFF2-40B4-BE49-F238E27FC236}">
                <a16:creationId xmlns:a16="http://schemas.microsoft.com/office/drawing/2014/main" id="{1EB96EE8-C437-64D3-095C-B4E010EC3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2A1850-829D-D8C5-0524-DC7F6F813B31}"/>
              </a:ext>
            </a:extLst>
          </p:cNvPr>
          <p:cNvSpPr>
            <a:spLocks noGrp="1"/>
          </p:cNvSpPr>
          <p:nvPr>
            <p:ph type="sldNum" sz="quarter" idx="12"/>
          </p:nvPr>
        </p:nvSpPr>
        <p:spPr/>
        <p:txBody>
          <a:bodyPr/>
          <a:lstStyle/>
          <a:p>
            <a:fld id="{2140F607-408F-3E43-86DB-2843EC4F7E41}" type="slidenum">
              <a:rPr lang="en-US" smtClean="0"/>
              <a:t>‹#›</a:t>
            </a:fld>
            <a:endParaRPr lang="en-US"/>
          </a:p>
        </p:txBody>
      </p:sp>
    </p:spTree>
    <p:extLst>
      <p:ext uri="{BB962C8B-B14F-4D97-AF65-F5344CB8AC3E}">
        <p14:creationId xmlns:p14="http://schemas.microsoft.com/office/powerpoint/2010/main" val="18349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707F11-5CFF-B7CD-CEED-6B300A2305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3F97AE-7C18-4136-236B-4622AD6E37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8896C-45D0-0D71-8EDC-74591E907364}"/>
              </a:ext>
            </a:extLst>
          </p:cNvPr>
          <p:cNvSpPr>
            <a:spLocks noGrp="1"/>
          </p:cNvSpPr>
          <p:nvPr>
            <p:ph type="dt" sz="half" idx="10"/>
          </p:nvPr>
        </p:nvSpPr>
        <p:spPr/>
        <p:txBody>
          <a:bodyPr/>
          <a:lstStyle/>
          <a:p>
            <a:fld id="{39FBFAB6-F7E4-CD45-A75D-C065AF5571FB}" type="datetimeFigureOut">
              <a:rPr lang="en-US" smtClean="0"/>
              <a:t>11/14/24</a:t>
            </a:fld>
            <a:endParaRPr lang="en-US"/>
          </a:p>
        </p:txBody>
      </p:sp>
      <p:sp>
        <p:nvSpPr>
          <p:cNvPr id="5" name="Footer Placeholder 4">
            <a:extLst>
              <a:ext uri="{FF2B5EF4-FFF2-40B4-BE49-F238E27FC236}">
                <a16:creationId xmlns:a16="http://schemas.microsoft.com/office/drawing/2014/main" id="{BFEAF7A4-CCD6-666C-7CE9-31D3F27D0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F70109-1BC5-381F-293C-D77DEE38F419}"/>
              </a:ext>
            </a:extLst>
          </p:cNvPr>
          <p:cNvSpPr>
            <a:spLocks noGrp="1"/>
          </p:cNvSpPr>
          <p:nvPr>
            <p:ph type="sldNum" sz="quarter" idx="12"/>
          </p:nvPr>
        </p:nvSpPr>
        <p:spPr/>
        <p:txBody>
          <a:bodyPr/>
          <a:lstStyle/>
          <a:p>
            <a:fld id="{2140F607-408F-3E43-86DB-2843EC4F7E41}" type="slidenum">
              <a:rPr lang="en-US" smtClean="0"/>
              <a:t>‹#›</a:t>
            </a:fld>
            <a:endParaRPr lang="en-US"/>
          </a:p>
        </p:txBody>
      </p:sp>
    </p:spTree>
    <p:extLst>
      <p:ext uri="{BB962C8B-B14F-4D97-AF65-F5344CB8AC3E}">
        <p14:creationId xmlns:p14="http://schemas.microsoft.com/office/powerpoint/2010/main" val="310467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3CDEB-A734-C634-086C-D6D35DFAC4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98268B-35AF-0DEB-9BA0-8905721E6D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5F337-6B98-FFDC-27EC-B84D9AC7641B}"/>
              </a:ext>
            </a:extLst>
          </p:cNvPr>
          <p:cNvSpPr>
            <a:spLocks noGrp="1"/>
          </p:cNvSpPr>
          <p:nvPr>
            <p:ph type="dt" sz="half" idx="10"/>
          </p:nvPr>
        </p:nvSpPr>
        <p:spPr/>
        <p:txBody>
          <a:bodyPr/>
          <a:lstStyle/>
          <a:p>
            <a:fld id="{39FBFAB6-F7E4-CD45-A75D-C065AF5571FB}" type="datetimeFigureOut">
              <a:rPr lang="en-US" smtClean="0"/>
              <a:t>11/14/24</a:t>
            </a:fld>
            <a:endParaRPr lang="en-US"/>
          </a:p>
        </p:txBody>
      </p:sp>
      <p:sp>
        <p:nvSpPr>
          <p:cNvPr id="5" name="Footer Placeholder 4">
            <a:extLst>
              <a:ext uri="{FF2B5EF4-FFF2-40B4-BE49-F238E27FC236}">
                <a16:creationId xmlns:a16="http://schemas.microsoft.com/office/drawing/2014/main" id="{BCA1FC91-C695-58DD-500B-FCA79180F4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9FB67-4310-6B8A-408A-5EDDF51ED696}"/>
              </a:ext>
            </a:extLst>
          </p:cNvPr>
          <p:cNvSpPr>
            <a:spLocks noGrp="1"/>
          </p:cNvSpPr>
          <p:nvPr>
            <p:ph type="sldNum" sz="quarter" idx="12"/>
          </p:nvPr>
        </p:nvSpPr>
        <p:spPr/>
        <p:txBody>
          <a:bodyPr/>
          <a:lstStyle/>
          <a:p>
            <a:fld id="{2140F607-408F-3E43-86DB-2843EC4F7E41}" type="slidenum">
              <a:rPr lang="en-US" smtClean="0"/>
              <a:t>‹#›</a:t>
            </a:fld>
            <a:endParaRPr lang="en-US"/>
          </a:p>
        </p:txBody>
      </p:sp>
    </p:spTree>
    <p:extLst>
      <p:ext uri="{BB962C8B-B14F-4D97-AF65-F5344CB8AC3E}">
        <p14:creationId xmlns:p14="http://schemas.microsoft.com/office/powerpoint/2010/main" val="395559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F7AFD-C50D-879A-7BFA-D93DD3CB68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347AC1-BDD6-7B97-B950-4F0F9956C39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51F50F-3EFA-067E-5360-965D30E77195}"/>
              </a:ext>
            </a:extLst>
          </p:cNvPr>
          <p:cNvSpPr>
            <a:spLocks noGrp="1"/>
          </p:cNvSpPr>
          <p:nvPr>
            <p:ph type="dt" sz="half" idx="10"/>
          </p:nvPr>
        </p:nvSpPr>
        <p:spPr/>
        <p:txBody>
          <a:bodyPr/>
          <a:lstStyle/>
          <a:p>
            <a:fld id="{39FBFAB6-F7E4-CD45-A75D-C065AF5571FB}" type="datetimeFigureOut">
              <a:rPr lang="en-US" smtClean="0"/>
              <a:t>11/14/24</a:t>
            </a:fld>
            <a:endParaRPr lang="en-US"/>
          </a:p>
        </p:txBody>
      </p:sp>
      <p:sp>
        <p:nvSpPr>
          <p:cNvPr id="5" name="Footer Placeholder 4">
            <a:extLst>
              <a:ext uri="{FF2B5EF4-FFF2-40B4-BE49-F238E27FC236}">
                <a16:creationId xmlns:a16="http://schemas.microsoft.com/office/drawing/2014/main" id="{15DDAB37-5455-E711-586D-2D7AE2ABD9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FCDE8-F628-3CC6-52FD-8CB3901E4748}"/>
              </a:ext>
            </a:extLst>
          </p:cNvPr>
          <p:cNvSpPr>
            <a:spLocks noGrp="1"/>
          </p:cNvSpPr>
          <p:nvPr>
            <p:ph type="sldNum" sz="quarter" idx="12"/>
          </p:nvPr>
        </p:nvSpPr>
        <p:spPr/>
        <p:txBody>
          <a:bodyPr/>
          <a:lstStyle/>
          <a:p>
            <a:fld id="{2140F607-408F-3E43-86DB-2843EC4F7E41}" type="slidenum">
              <a:rPr lang="en-US" smtClean="0"/>
              <a:t>‹#›</a:t>
            </a:fld>
            <a:endParaRPr lang="en-US"/>
          </a:p>
        </p:txBody>
      </p:sp>
    </p:spTree>
    <p:extLst>
      <p:ext uri="{BB962C8B-B14F-4D97-AF65-F5344CB8AC3E}">
        <p14:creationId xmlns:p14="http://schemas.microsoft.com/office/powerpoint/2010/main" val="4172817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38FCE-658F-7DA5-581C-182CD1414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55556-F9D8-AF52-FD95-A109657727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16959F-4BBD-A36B-3386-C13C7D24A5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0747C7-5093-030C-4AAF-821803E94891}"/>
              </a:ext>
            </a:extLst>
          </p:cNvPr>
          <p:cNvSpPr>
            <a:spLocks noGrp="1"/>
          </p:cNvSpPr>
          <p:nvPr>
            <p:ph type="dt" sz="half" idx="10"/>
          </p:nvPr>
        </p:nvSpPr>
        <p:spPr/>
        <p:txBody>
          <a:bodyPr/>
          <a:lstStyle/>
          <a:p>
            <a:fld id="{39FBFAB6-F7E4-CD45-A75D-C065AF5571FB}" type="datetimeFigureOut">
              <a:rPr lang="en-US" smtClean="0"/>
              <a:t>11/14/24</a:t>
            </a:fld>
            <a:endParaRPr lang="en-US"/>
          </a:p>
        </p:txBody>
      </p:sp>
      <p:sp>
        <p:nvSpPr>
          <p:cNvPr id="6" name="Footer Placeholder 5">
            <a:extLst>
              <a:ext uri="{FF2B5EF4-FFF2-40B4-BE49-F238E27FC236}">
                <a16:creationId xmlns:a16="http://schemas.microsoft.com/office/drawing/2014/main" id="{4472E274-2853-6948-C69C-9237AAC92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450C9-05F0-45A9-9B45-0E68C40AEDC4}"/>
              </a:ext>
            </a:extLst>
          </p:cNvPr>
          <p:cNvSpPr>
            <a:spLocks noGrp="1"/>
          </p:cNvSpPr>
          <p:nvPr>
            <p:ph type="sldNum" sz="quarter" idx="12"/>
          </p:nvPr>
        </p:nvSpPr>
        <p:spPr/>
        <p:txBody>
          <a:bodyPr/>
          <a:lstStyle/>
          <a:p>
            <a:fld id="{2140F607-408F-3E43-86DB-2843EC4F7E41}" type="slidenum">
              <a:rPr lang="en-US" smtClean="0"/>
              <a:t>‹#›</a:t>
            </a:fld>
            <a:endParaRPr lang="en-US"/>
          </a:p>
        </p:txBody>
      </p:sp>
    </p:spTree>
    <p:extLst>
      <p:ext uri="{BB962C8B-B14F-4D97-AF65-F5344CB8AC3E}">
        <p14:creationId xmlns:p14="http://schemas.microsoft.com/office/powerpoint/2010/main" val="24195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6AFB-F48C-B2A0-5B61-0CC4B5FE92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EEB4DE-3034-990F-083E-0034044C25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634142-DD8F-969B-280E-84A34632A2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EE37B-6F49-1BB6-A776-BC0E4C276F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3E897E-8E55-2C7F-BEFF-523A0D412C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F5A29C-34D6-7259-8C52-0A44C67184A6}"/>
              </a:ext>
            </a:extLst>
          </p:cNvPr>
          <p:cNvSpPr>
            <a:spLocks noGrp="1"/>
          </p:cNvSpPr>
          <p:nvPr>
            <p:ph type="dt" sz="half" idx="10"/>
          </p:nvPr>
        </p:nvSpPr>
        <p:spPr/>
        <p:txBody>
          <a:bodyPr/>
          <a:lstStyle/>
          <a:p>
            <a:fld id="{39FBFAB6-F7E4-CD45-A75D-C065AF5571FB}" type="datetimeFigureOut">
              <a:rPr lang="en-US" smtClean="0"/>
              <a:t>11/14/24</a:t>
            </a:fld>
            <a:endParaRPr lang="en-US"/>
          </a:p>
        </p:txBody>
      </p:sp>
      <p:sp>
        <p:nvSpPr>
          <p:cNvPr id="8" name="Footer Placeholder 7">
            <a:extLst>
              <a:ext uri="{FF2B5EF4-FFF2-40B4-BE49-F238E27FC236}">
                <a16:creationId xmlns:a16="http://schemas.microsoft.com/office/drawing/2014/main" id="{DA91DA7D-E936-869B-7617-4C2E7127D2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F8A01-7ED8-5957-8811-CDE584412ACB}"/>
              </a:ext>
            </a:extLst>
          </p:cNvPr>
          <p:cNvSpPr>
            <a:spLocks noGrp="1"/>
          </p:cNvSpPr>
          <p:nvPr>
            <p:ph type="sldNum" sz="quarter" idx="12"/>
          </p:nvPr>
        </p:nvSpPr>
        <p:spPr/>
        <p:txBody>
          <a:bodyPr/>
          <a:lstStyle/>
          <a:p>
            <a:fld id="{2140F607-408F-3E43-86DB-2843EC4F7E41}" type="slidenum">
              <a:rPr lang="en-US" smtClean="0"/>
              <a:t>‹#›</a:t>
            </a:fld>
            <a:endParaRPr lang="en-US"/>
          </a:p>
        </p:txBody>
      </p:sp>
    </p:spTree>
    <p:extLst>
      <p:ext uri="{BB962C8B-B14F-4D97-AF65-F5344CB8AC3E}">
        <p14:creationId xmlns:p14="http://schemas.microsoft.com/office/powerpoint/2010/main" val="397872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2FD58-AEAB-8E9C-C298-0167EC5440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A44E84-8BB7-B7E0-A4C4-9543FF25D41B}"/>
              </a:ext>
            </a:extLst>
          </p:cNvPr>
          <p:cNvSpPr>
            <a:spLocks noGrp="1"/>
          </p:cNvSpPr>
          <p:nvPr>
            <p:ph type="dt" sz="half" idx="10"/>
          </p:nvPr>
        </p:nvSpPr>
        <p:spPr/>
        <p:txBody>
          <a:bodyPr/>
          <a:lstStyle/>
          <a:p>
            <a:fld id="{39FBFAB6-F7E4-CD45-A75D-C065AF5571FB}" type="datetimeFigureOut">
              <a:rPr lang="en-US" smtClean="0"/>
              <a:t>11/14/24</a:t>
            </a:fld>
            <a:endParaRPr lang="en-US"/>
          </a:p>
        </p:txBody>
      </p:sp>
      <p:sp>
        <p:nvSpPr>
          <p:cNvPr id="4" name="Footer Placeholder 3">
            <a:extLst>
              <a:ext uri="{FF2B5EF4-FFF2-40B4-BE49-F238E27FC236}">
                <a16:creationId xmlns:a16="http://schemas.microsoft.com/office/drawing/2014/main" id="{37559B79-6594-E208-A22D-399B5DA2CB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EC1AE1-EB11-8D14-8DBB-9E0FE41BDE7D}"/>
              </a:ext>
            </a:extLst>
          </p:cNvPr>
          <p:cNvSpPr>
            <a:spLocks noGrp="1"/>
          </p:cNvSpPr>
          <p:nvPr>
            <p:ph type="sldNum" sz="quarter" idx="12"/>
          </p:nvPr>
        </p:nvSpPr>
        <p:spPr/>
        <p:txBody>
          <a:bodyPr/>
          <a:lstStyle/>
          <a:p>
            <a:fld id="{2140F607-408F-3E43-86DB-2843EC4F7E41}" type="slidenum">
              <a:rPr lang="en-US" smtClean="0"/>
              <a:t>‹#›</a:t>
            </a:fld>
            <a:endParaRPr lang="en-US"/>
          </a:p>
        </p:txBody>
      </p:sp>
    </p:spTree>
    <p:extLst>
      <p:ext uri="{BB962C8B-B14F-4D97-AF65-F5344CB8AC3E}">
        <p14:creationId xmlns:p14="http://schemas.microsoft.com/office/powerpoint/2010/main" val="166603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0FA437-BBF0-4A75-A787-FCF62C37BDB8}"/>
              </a:ext>
            </a:extLst>
          </p:cNvPr>
          <p:cNvSpPr>
            <a:spLocks noGrp="1"/>
          </p:cNvSpPr>
          <p:nvPr>
            <p:ph type="dt" sz="half" idx="10"/>
          </p:nvPr>
        </p:nvSpPr>
        <p:spPr/>
        <p:txBody>
          <a:bodyPr/>
          <a:lstStyle/>
          <a:p>
            <a:fld id="{39FBFAB6-F7E4-CD45-A75D-C065AF5571FB}" type="datetimeFigureOut">
              <a:rPr lang="en-US" smtClean="0"/>
              <a:t>11/14/24</a:t>
            </a:fld>
            <a:endParaRPr lang="en-US"/>
          </a:p>
        </p:txBody>
      </p:sp>
      <p:sp>
        <p:nvSpPr>
          <p:cNvPr id="3" name="Footer Placeholder 2">
            <a:extLst>
              <a:ext uri="{FF2B5EF4-FFF2-40B4-BE49-F238E27FC236}">
                <a16:creationId xmlns:a16="http://schemas.microsoft.com/office/drawing/2014/main" id="{0FEAFF87-A25B-3C75-8341-FC04FF89B8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00E72-8022-A3C8-4B93-3E66CB72076E}"/>
              </a:ext>
            </a:extLst>
          </p:cNvPr>
          <p:cNvSpPr>
            <a:spLocks noGrp="1"/>
          </p:cNvSpPr>
          <p:nvPr>
            <p:ph type="sldNum" sz="quarter" idx="12"/>
          </p:nvPr>
        </p:nvSpPr>
        <p:spPr/>
        <p:txBody>
          <a:bodyPr/>
          <a:lstStyle/>
          <a:p>
            <a:fld id="{2140F607-408F-3E43-86DB-2843EC4F7E41}" type="slidenum">
              <a:rPr lang="en-US" smtClean="0"/>
              <a:t>‹#›</a:t>
            </a:fld>
            <a:endParaRPr lang="en-US"/>
          </a:p>
        </p:txBody>
      </p:sp>
    </p:spTree>
    <p:extLst>
      <p:ext uri="{BB962C8B-B14F-4D97-AF65-F5344CB8AC3E}">
        <p14:creationId xmlns:p14="http://schemas.microsoft.com/office/powerpoint/2010/main" val="375002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6C58B-1CE4-6892-A146-913CA41E79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EF1781-5061-9DD9-A910-1E99A01B9E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12DDCD-7750-598D-1267-0219C8D8B7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D090B0-80F0-3AA3-C8DA-6F64D88FB58D}"/>
              </a:ext>
            </a:extLst>
          </p:cNvPr>
          <p:cNvSpPr>
            <a:spLocks noGrp="1"/>
          </p:cNvSpPr>
          <p:nvPr>
            <p:ph type="dt" sz="half" idx="10"/>
          </p:nvPr>
        </p:nvSpPr>
        <p:spPr/>
        <p:txBody>
          <a:bodyPr/>
          <a:lstStyle/>
          <a:p>
            <a:fld id="{39FBFAB6-F7E4-CD45-A75D-C065AF5571FB}" type="datetimeFigureOut">
              <a:rPr lang="en-US" smtClean="0"/>
              <a:t>11/14/24</a:t>
            </a:fld>
            <a:endParaRPr lang="en-US"/>
          </a:p>
        </p:txBody>
      </p:sp>
      <p:sp>
        <p:nvSpPr>
          <p:cNvPr id="6" name="Footer Placeholder 5">
            <a:extLst>
              <a:ext uri="{FF2B5EF4-FFF2-40B4-BE49-F238E27FC236}">
                <a16:creationId xmlns:a16="http://schemas.microsoft.com/office/drawing/2014/main" id="{D7F4D61F-27B9-7424-2A44-1961C93B3B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9BA4E-4D26-5F1C-12C9-C7747AC55F56}"/>
              </a:ext>
            </a:extLst>
          </p:cNvPr>
          <p:cNvSpPr>
            <a:spLocks noGrp="1"/>
          </p:cNvSpPr>
          <p:nvPr>
            <p:ph type="sldNum" sz="quarter" idx="12"/>
          </p:nvPr>
        </p:nvSpPr>
        <p:spPr/>
        <p:txBody>
          <a:bodyPr/>
          <a:lstStyle/>
          <a:p>
            <a:fld id="{2140F607-408F-3E43-86DB-2843EC4F7E41}" type="slidenum">
              <a:rPr lang="en-US" smtClean="0"/>
              <a:t>‹#›</a:t>
            </a:fld>
            <a:endParaRPr lang="en-US"/>
          </a:p>
        </p:txBody>
      </p:sp>
    </p:spTree>
    <p:extLst>
      <p:ext uri="{BB962C8B-B14F-4D97-AF65-F5344CB8AC3E}">
        <p14:creationId xmlns:p14="http://schemas.microsoft.com/office/powerpoint/2010/main" val="19814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B666-A5EA-AD65-71A0-314F6B742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20310B-D536-289B-E6CD-4AB5A8C05C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C4D283-4F7D-F4A4-E917-5EDB114EE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19D6F-4886-7CD8-9938-6CBC31F3BD06}"/>
              </a:ext>
            </a:extLst>
          </p:cNvPr>
          <p:cNvSpPr>
            <a:spLocks noGrp="1"/>
          </p:cNvSpPr>
          <p:nvPr>
            <p:ph type="dt" sz="half" idx="10"/>
          </p:nvPr>
        </p:nvSpPr>
        <p:spPr/>
        <p:txBody>
          <a:bodyPr/>
          <a:lstStyle/>
          <a:p>
            <a:fld id="{39FBFAB6-F7E4-CD45-A75D-C065AF5571FB}" type="datetimeFigureOut">
              <a:rPr lang="en-US" smtClean="0"/>
              <a:t>11/14/24</a:t>
            </a:fld>
            <a:endParaRPr lang="en-US"/>
          </a:p>
        </p:txBody>
      </p:sp>
      <p:sp>
        <p:nvSpPr>
          <p:cNvPr id="6" name="Footer Placeholder 5">
            <a:extLst>
              <a:ext uri="{FF2B5EF4-FFF2-40B4-BE49-F238E27FC236}">
                <a16:creationId xmlns:a16="http://schemas.microsoft.com/office/drawing/2014/main" id="{C8727CBD-4ECA-1FEB-DF1B-DBB341414C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39419-CA1A-29E6-8F96-FACBA21DF252}"/>
              </a:ext>
            </a:extLst>
          </p:cNvPr>
          <p:cNvSpPr>
            <a:spLocks noGrp="1"/>
          </p:cNvSpPr>
          <p:nvPr>
            <p:ph type="sldNum" sz="quarter" idx="12"/>
          </p:nvPr>
        </p:nvSpPr>
        <p:spPr/>
        <p:txBody>
          <a:bodyPr/>
          <a:lstStyle/>
          <a:p>
            <a:fld id="{2140F607-408F-3E43-86DB-2843EC4F7E41}" type="slidenum">
              <a:rPr lang="en-US" smtClean="0"/>
              <a:t>‹#›</a:t>
            </a:fld>
            <a:endParaRPr lang="en-US"/>
          </a:p>
        </p:txBody>
      </p:sp>
    </p:spTree>
    <p:extLst>
      <p:ext uri="{BB962C8B-B14F-4D97-AF65-F5344CB8AC3E}">
        <p14:creationId xmlns:p14="http://schemas.microsoft.com/office/powerpoint/2010/main" val="2949412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16ADD1-A55E-4111-DD94-DF2445FD33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53EF81-D76E-8318-1283-7B8D1BAFD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48F419-40DD-A06F-3BA8-2F6BD0ACA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FBFAB6-F7E4-CD45-A75D-C065AF5571FB}" type="datetimeFigureOut">
              <a:rPr lang="en-US" smtClean="0"/>
              <a:t>11/14/24</a:t>
            </a:fld>
            <a:endParaRPr lang="en-US"/>
          </a:p>
        </p:txBody>
      </p:sp>
      <p:sp>
        <p:nvSpPr>
          <p:cNvPr id="5" name="Footer Placeholder 4">
            <a:extLst>
              <a:ext uri="{FF2B5EF4-FFF2-40B4-BE49-F238E27FC236}">
                <a16:creationId xmlns:a16="http://schemas.microsoft.com/office/drawing/2014/main" id="{B1CBEE72-9974-5D62-27BA-A8E84F843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D5E0E2-90F9-C558-E18B-6CB97B470E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140F607-408F-3E43-86DB-2843EC4F7E41}" type="slidenum">
              <a:rPr lang="en-US" smtClean="0"/>
              <a:t>‹#›</a:t>
            </a:fld>
            <a:endParaRPr lang="en-US"/>
          </a:p>
        </p:txBody>
      </p:sp>
    </p:spTree>
    <p:extLst>
      <p:ext uri="{BB962C8B-B14F-4D97-AF65-F5344CB8AC3E}">
        <p14:creationId xmlns:p14="http://schemas.microsoft.com/office/powerpoint/2010/main" val="800911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microsoft.com/office/2018/10/relationships/comments" Target="../comments/modernComment_100_484EE7D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0A_1E73473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10C_566CA3FC.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10F_C27CB4DE.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7_103CFA0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E_2E5FF208.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3243FAF-B033-7358-E85C-EEE14A3624AB}"/>
              </a:ext>
            </a:extLst>
          </p:cNvPr>
          <p:cNvSpPr>
            <a:spLocks noGrp="1"/>
          </p:cNvSpPr>
          <p:nvPr>
            <p:ph type="subTitle" idx="1"/>
          </p:nvPr>
        </p:nvSpPr>
        <p:spPr>
          <a:xfrm>
            <a:off x="1524000" y="5065904"/>
            <a:ext cx="7002162" cy="1387229"/>
          </a:xfrm>
        </p:spPr>
        <p:txBody>
          <a:bodyPr/>
          <a:lstStyle/>
          <a:p>
            <a:endParaRPr lang="en-US" dirty="0"/>
          </a:p>
        </p:txBody>
      </p:sp>
      <p:sp>
        <p:nvSpPr>
          <p:cNvPr id="7" name="Rectangle 6">
            <a:extLst>
              <a:ext uri="{FF2B5EF4-FFF2-40B4-BE49-F238E27FC236}">
                <a16:creationId xmlns:a16="http://schemas.microsoft.com/office/drawing/2014/main" id="{3090243A-1AE7-E256-F7CD-024322CA18BF}"/>
              </a:ext>
            </a:extLst>
          </p:cNvPr>
          <p:cNvSpPr/>
          <p:nvPr/>
        </p:nvSpPr>
        <p:spPr>
          <a:xfrm>
            <a:off x="2535951" y="-45224"/>
            <a:ext cx="7120098"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BFFA07F-A327-38C9-30E3-B329830E4893}"/>
              </a:ext>
            </a:extLst>
          </p:cNvPr>
          <p:cNvPicPr>
            <a:picLocks noChangeAspect="1"/>
          </p:cNvPicPr>
          <p:nvPr/>
        </p:nvPicPr>
        <p:blipFill>
          <a:blip r:embed="rId3"/>
          <a:stretch>
            <a:fillRect/>
          </a:stretch>
        </p:blipFill>
        <p:spPr>
          <a:xfrm>
            <a:off x="2800865" y="275030"/>
            <a:ext cx="3826840" cy="1387228"/>
          </a:xfrm>
          <a:prstGeom prst="rect">
            <a:avLst/>
          </a:prstGeom>
          <a:noFill/>
        </p:spPr>
      </p:pic>
      <p:sp>
        <p:nvSpPr>
          <p:cNvPr id="2" name="Title 1">
            <a:extLst>
              <a:ext uri="{FF2B5EF4-FFF2-40B4-BE49-F238E27FC236}">
                <a16:creationId xmlns:a16="http://schemas.microsoft.com/office/drawing/2014/main" id="{AACEA759-DECE-5308-70C9-99F97A5DFB3B}"/>
              </a:ext>
            </a:extLst>
          </p:cNvPr>
          <p:cNvSpPr>
            <a:spLocks noGrp="1"/>
          </p:cNvSpPr>
          <p:nvPr>
            <p:ph type="ctrTitle"/>
          </p:nvPr>
        </p:nvSpPr>
        <p:spPr>
          <a:xfrm>
            <a:off x="2594919" y="1015172"/>
            <a:ext cx="7002162" cy="2368604"/>
          </a:xfrm>
        </p:spPr>
        <p:txBody>
          <a:bodyPr>
            <a:normAutofit/>
          </a:bodyPr>
          <a:lstStyle/>
          <a:p>
            <a:r>
              <a:rPr lang="en-US" sz="3600" dirty="0"/>
              <a:t>Comparing Long-Acting Injectable versus Oral HIV Antiretroviral Therapy for People Who Use Drugs</a:t>
            </a:r>
          </a:p>
        </p:txBody>
      </p:sp>
      <p:sp>
        <p:nvSpPr>
          <p:cNvPr id="15" name="TextBox 14">
            <a:extLst>
              <a:ext uri="{FF2B5EF4-FFF2-40B4-BE49-F238E27FC236}">
                <a16:creationId xmlns:a16="http://schemas.microsoft.com/office/drawing/2014/main" id="{41E1022B-9D55-17AB-2556-B1F0196FCF03}"/>
              </a:ext>
            </a:extLst>
          </p:cNvPr>
          <p:cNvSpPr txBox="1"/>
          <p:nvPr/>
        </p:nvSpPr>
        <p:spPr>
          <a:xfrm>
            <a:off x="2800865" y="4993725"/>
            <a:ext cx="6914152" cy="1446550"/>
          </a:xfrm>
          <a:prstGeom prst="rect">
            <a:avLst/>
          </a:prstGeom>
          <a:noFill/>
        </p:spPr>
        <p:txBody>
          <a:bodyPr wrap="square" rtlCol="0">
            <a:spAutoFit/>
          </a:bodyPr>
          <a:lstStyle/>
          <a:p>
            <a:r>
              <a:rPr lang="en-US" sz="2200" b="1" dirty="0">
                <a:solidFill>
                  <a:srgbClr val="000000"/>
                </a:solidFill>
                <a:effectLst/>
                <a:ea typeface="Calibri" panose="020F0502020204030204" pitchFamily="34" charset="0"/>
                <a:cs typeface="Calibri" panose="020F0502020204030204" pitchFamily="34" charset="0"/>
              </a:rPr>
              <a:t>Kathleen O’Connor</a:t>
            </a:r>
            <a:r>
              <a:rPr lang="en-US" sz="2200" dirty="0">
                <a:solidFill>
                  <a:srgbClr val="000000"/>
                </a:solidFill>
                <a:effectLst/>
                <a:ea typeface="Calibri" panose="020F0502020204030204" pitchFamily="34" charset="0"/>
                <a:cs typeface="Calibri" panose="020F0502020204030204" pitchFamily="34" charset="0"/>
              </a:rPr>
              <a:t>, </a:t>
            </a:r>
            <a:r>
              <a:rPr lang="en-US" sz="2200" dirty="0">
                <a:effectLst/>
                <a:ea typeface="Calibri" panose="020F0502020204030204" pitchFamily="34" charset="0"/>
                <a:cs typeface="Times New Roman" panose="02020603050405020304" pitchFamily="18" charset="0"/>
              </a:rPr>
              <a:t>Sarah </a:t>
            </a:r>
            <a:r>
              <a:rPr lang="en-US" sz="2200" dirty="0" err="1">
                <a:effectLst/>
                <a:ea typeface="Calibri" panose="020F0502020204030204" pitchFamily="34" charset="0"/>
                <a:cs typeface="Times New Roman" panose="02020603050405020304" pitchFamily="18" charset="0"/>
              </a:rPr>
              <a:t>Strieff</a:t>
            </a:r>
            <a:r>
              <a:rPr lang="en-US" sz="2200" dirty="0">
                <a:effectLst/>
                <a:ea typeface="Calibri" panose="020F0502020204030204" pitchFamily="34" charset="0"/>
                <a:cs typeface="Times New Roman" panose="02020603050405020304" pitchFamily="18" charset="0"/>
              </a:rPr>
              <a:t> RN, Alix </a:t>
            </a:r>
            <a:r>
              <a:rPr lang="en-US" sz="2200" dirty="0" err="1">
                <a:effectLst/>
                <a:ea typeface="Calibri" panose="020F0502020204030204" pitchFamily="34" charset="0"/>
                <a:cs typeface="Times New Roman" panose="02020603050405020304" pitchFamily="18" charset="0"/>
              </a:rPr>
              <a:t>Strough</a:t>
            </a:r>
            <a:r>
              <a:rPr lang="en-US" sz="2200" dirty="0">
                <a:effectLst/>
                <a:ea typeface="Calibri" panose="020F0502020204030204" pitchFamily="34" charset="0"/>
                <a:cs typeface="Times New Roman" panose="02020603050405020304" pitchFamily="18" charset="0"/>
              </a:rPr>
              <a:t> RN, Sydney Yoon</a:t>
            </a:r>
            <a:r>
              <a:rPr lang="en-US" sz="2200" dirty="0">
                <a:solidFill>
                  <a:srgbClr val="000000"/>
                </a:solidFill>
                <a:effectLst/>
                <a:ea typeface="Calibri" panose="020F0502020204030204" pitchFamily="34" charset="0"/>
                <a:cs typeface="Calibri" panose="020F0502020204030204" pitchFamily="34" charset="0"/>
              </a:rPr>
              <a:t>, Stephen </a:t>
            </a:r>
            <a:r>
              <a:rPr lang="en-US" sz="2200" dirty="0" err="1">
                <a:solidFill>
                  <a:srgbClr val="000000"/>
                </a:solidFill>
                <a:effectLst/>
                <a:ea typeface="Calibri" panose="020F0502020204030204" pitchFamily="34" charset="0"/>
                <a:cs typeface="Calibri" panose="020F0502020204030204" pitchFamily="34" charset="0"/>
              </a:rPr>
              <a:t>Matzat</a:t>
            </a:r>
            <a:r>
              <a:rPr lang="en-US" sz="2200" dirty="0">
                <a:solidFill>
                  <a:srgbClr val="000000"/>
                </a:solidFill>
                <a:effectLst/>
                <a:ea typeface="Calibri" panose="020F0502020204030204" pitchFamily="34" charset="0"/>
                <a:cs typeface="Calibri" panose="020F0502020204030204" pitchFamily="34" charset="0"/>
              </a:rPr>
              <a:t> MD, Barry Zevin MD, Joanna Eveland MD, Nicky </a:t>
            </a:r>
            <a:r>
              <a:rPr lang="en-US" sz="2200" dirty="0" err="1">
                <a:solidFill>
                  <a:srgbClr val="000000"/>
                </a:solidFill>
                <a:effectLst/>
                <a:ea typeface="Calibri" panose="020F0502020204030204" pitchFamily="34" charset="0"/>
                <a:cs typeface="Calibri" panose="020F0502020204030204" pitchFamily="34" charset="0"/>
              </a:rPr>
              <a:t>Mehtani</a:t>
            </a:r>
            <a:r>
              <a:rPr lang="en-US" sz="2200" dirty="0">
                <a:solidFill>
                  <a:srgbClr val="000000"/>
                </a:solidFill>
                <a:effectLst/>
                <a:ea typeface="Calibri" panose="020F0502020204030204" pitchFamily="34" charset="0"/>
                <a:cs typeface="Calibri" panose="020F0502020204030204" pitchFamily="34" charset="0"/>
              </a:rPr>
              <a:t> MD MPH</a:t>
            </a:r>
            <a:endParaRPr lang="en-US" sz="2200" dirty="0">
              <a:effectLst/>
              <a:ea typeface="Calibri" panose="020F0502020204030204" pitchFamily="34" charset="0"/>
              <a:cs typeface="Times New Roman" panose="02020603050405020304" pitchFamily="18" charset="0"/>
            </a:endParaRPr>
          </a:p>
          <a:p>
            <a:endParaRPr lang="en-US" sz="2200" dirty="0"/>
          </a:p>
        </p:txBody>
      </p:sp>
      <p:sp>
        <p:nvSpPr>
          <p:cNvPr id="16" name="TextBox 15">
            <a:extLst>
              <a:ext uri="{FF2B5EF4-FFF2-40B4-BE49-F238E27FC236}">
                <a16:creationId xmlns:a16="http://schemas.microsoft.com/office/drawing/2014/main" id="{6286B89D-F92A-D618-802B-E3F3E3BC3C7D}"/>
              </a:ext>
            </a:extLst>
          </p:cNvPr>
          <p:cNvSpPr txBox="1"/>
          <p:nvPr/>
        </p:nvSpPr>
        <p:spPr>
          <a:xfrm>
            <a:off x="4681066" y="3763174"/>
            <a:ext cx="2829867" cy="830997"/>
          </a:xfrm>
          <a:prstGeom prst="rect">
            <a:avLst/>
          </a:prstGeom>
          <a:noFill/>
        </p:spPr>
        <p:txBody>
          <a:bodyPr wrap="square" rtlCol="0">
            <a:spAutoFit/>
          </a:bodyPr>
          <a:lstStyle/>
          <a:p>
            <a:pPr algn="ctr"/>
            <a:r>
              <a:rPr lang="en-US" sz="2400" dirty="0">
                <a:solidFill>
                  <a:schemeClr val="accent1">
                    <a:lumMod val="75000"/>
                  </a:schemeClr>
                </a:solidFill>
              </a:rPr>
              <a:t>November 14, 2024</a:t>
            </a:r>
          </a:p>
          <a:p>
            <a:pPr algn="ctr"/>
            <a:r>
              <a:rPr lang="en-US" sz="2400" dirty="0">
                <a:solidFill>
                  <a:schemeClr val="accent1">
                    <a:lumMod val="75000"/>
                  </a:schemeClr>
                </a:solidFill>
              </a:rPr>
              <a:t>AMERSA Chicago</a:t>
            </a:r>
          </a:p>
        </p:txBody>
      </p:sp>
    </p:spTree>
    <p:extLst>
      <p:ext uri="{BB962C8B-B14F-4D97-AF65-F5344CB8AC3E}">
        <p14:creationId xmlns:p14="http://schemas.microsoft.com/office/powerpoint/2010/main" val="1213130705"/>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D825B890-0859-F7C7-93C0-031F5173CEB1}"/>
            </a:ext>
          </a:extLst>
        </p:cNvPr>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E2C4E956-3F14-39B2-EE39-E4A7089DA22D}"/>
              </a:ext>
            </a:extLst>
          </p:cNvPr>
          <p:cNvGraphicFramePr>
            <a:graphicFrameLocks/>
          </p:cNvGraphicFramePr>
          <p:nvPr>
            <p:extLst>
              <p:ext uri="{D42A27DB-BD31-4B8C-83A1-F6EECF244321}">
                <p14:modId xmlns:p14="http://schemas.microsoft.com/office/powerpoint/2010/main" val="1191890751"/>
              </p:ext>
            </p:extLst>
          </p:nvPr>
        </p:nvGraphicFramePr>
        <p:xfrm>
          <a:off x="3573927" y="569355"/>
          <a:ext cx="8315067" cy="5719289"/>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6D314EF5-E4B2-898F-4881-DC236AEC5214}"/>
              </a:ext>
            </a:extLst>
          </p:cNvPr>
          <p:cNvSpPr txBox="1"/>
          <p:nvPr/>
        </p:nvSpPr>
        <p:spPr>
          <a:xfrm>
            <a:off x="911311" y="402104"/>
            <a:ext cx="6098058" cy="646331"/>
          </a:xfrm>
          <a:prstGeom prst="rect">
            <a:avLst/>
          </a:prstGeom>
          <a:noFill/>
        </p:spPr>
        <p:txBody>
          <a:bodyPr wrap="square">
            <a:spAutoFit/>
          </a:bodyPr>
          <a:lstStyle/>
          <a:p>
            <a:r>
              <a:rPr lang="en-US" sz="3600" dirty="0">
                <a:solidFill>
                  <a:schemeClr val="bg1"/>
                </a:solidFill>
                <a:latin typeface="+mj-lt"/>
              </a:rPr>
              <a:t>Results</a:t>
            </a:r>
          </a:p>
        </p:txBody>
      </p:sp>
    </p:spTree>
    <p:extLst>
      <p:ext uri="{BB962C8B-B14F-4D97-AF65-F5344CB8AC3E}">
        <p14:creationId xmlns:p14="http://schemas.microsoft.com/office/powerpoint/2010/main" val="510871347"/>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6ECCA005-3FCD-804D-FF38-664024BEF59A}"/>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6A38F252-1296-2A81-F791-B63D1BB2DE01}"/>
              </a:ext>
            </a:extLst>
          </p:cNvPr>
          <p:cNvSpPr txBox="1"/>
          <p:nvPr/>
        </p:nvSpPr>
        <p:spPr>
          <a:xfrm>
            <a:off x="911311" y="402104"/>
            <a:ext cx="6098058" cy="646331"/>
          </a:xfrm>
          <a:prstGeom prst="rect">
            <a:avLst/>
          </a:prstGeom>
          <a:noFill/>
        </p:spPr>
        <p:txBody>
          <a:bodyPr wrap="square">
            <a:spAutoFit/>
          </a:bodyPr>
          <a:lstStyle/>
          <a:p>
            <a:r>
              <a:rPr lang="en-US" sz="3600" dirty="0">
                <a:solidFill>
                  <a:schemeClr val="bg1"/>
                </a:solidFill>
              </a:rPr>
              <a:t>Results</a:t>
            </a:r>
          </a:p>
        </p:txBody>
      </p:sp>
      <p:graphicFrame>
        <p:nvGraphicFramePr>
          <p:cNvPr id="2" name="Chart 1">
            <a:extLst>
              <a:ext uri="{FF2B5EF4-FFF2-40B4-BE49-F238E27FC236}">
                <a16:creationId xmlns:a16="http://schemas.microsoft.com/office/drawing/2014/main" id="{E399E222-7A48-9FB8-6CB1-766E2E395163}"/>
              </a:ext>
            </a:extLst>
          </p:cNvPr>
          <p:cNvGraphicFramePr/>
          <p:nvPr>
            <p:extLst>
              <p:ext uri="{D42A27DB-BD31-4B8C-83A1-F6EECF244321}">
                <p14:modId xmlns:p14="http://schemas.microsoft.com/office/powerpoint/2010/main" val="880944126"/>
              </p:ext>
            </p:extLst>
          </p:nvPr>
        </p:nvGraphicFramePr>
        <p:xfrm>
          <a:off x="5276334" y="741405"/>
          <a:ext cx="6242909" cy="540253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326E39CB-B6B2-8C6C-B43E-480CFB946FDD}"/>
              </a:ext>
            </a:extLst>
          </p:cNvPr>
          <p:cNvSpPr txBox="1"/>
          <p:nvPr/>
        </p:nvSpPr>
        <p:spPr>
          <a:xfrm>
            <a:off x="518983" y="1507525"/>
            <a:ext cx="452257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Significantly increased mean visits per person-year (p&lt;.001)</a:t>
            </a:r>
          </a:p>
        </p:txBody>
      </p:sp>
    </p:spTree>
    <p:extLst>
      <p:ext uri="{BB962C8B-B14F-4D97-AF65-F5344CB8AC3E}">
        <p14:creationId xmlns:p14="http://schemas.microsoft.com/office/powerpoint/2010/main" val="1449960444"/>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729D237-C062-D521-8B85-84C4CFF94DC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E1075E7-A40E-1666-1AA9-EBBEEC792273}"/>
              </a:ext>
            </a:extLst>
          </p:cNvPr>
          <p:cNvSpPr/>
          <p:nvPr/>
        </p:nvSpPr>
        <p:spPr>
          <a:xfrm>
            <a:off x="511776" y="461984"/>
            <a:ext cx="11168448" cy="59340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b="1" dirty="0"/>
              <a:t>Retrospective analysis </a:t>
            </a:r>
            <a:r>
              <a:rPr lang="en-US" sz="2400" dirty="0"/>
              <a:t>with key population differences</a:t>
            </a:r>
          </a:p>
          <a:p>
            <a:pPr marL="742950" lvl="1" indent="-285750">
              <a:buFont typeface="Arial" panose="020B0604020202020204" pitchFamily="34" charset="0"/>
              <a:buChar char="•"/>
            </a:pPr>
            <a:r>
              <a:rPr lang="en-US" sz="2400" dirty="0"/>
              <a:t>LAI generally only prescribed to individuals with </a:t>
            </a:r>
            <a:r>
              <a:rPr lang="en-US" sz="2400" b="1" dirty="0"/>
              <a:t>history of care engagement</a:t>
            </a:r>
          </a:p>
          <a:p>
            <a:pPr marL="742950" lvl="1" indent="-285750">
              <a:buFont typeface="Arial" panose="020B0604020202020204" pitchFamily="34" charset="0"/>
              <a:buChar char="•"/>
            </a:pPr>
            <a:r>
              <a:rPr lang="en-US" sz="2400" dirty="0"/>
              <a:t>WPIC LAI patients may have higher rates of </a:t>
            </a:r>
            <a:r>
              <a:rPr lang="en-US" sz="2400" b="1" dirty="0"/>
              <a:t>intensive</a:t>
            </a:r>
            <a:r>
              <a:rPr lang="en-US" sz="2400" dirty="0"/>
              <a:t> </a:t>
            </a:r>
            <a:r>
              <a:rPr lang="en-US" sz="2400" b="1" dirty="0"/>
              <a:t>case management support </a:t>
            </a:r>
            <a:r>
              <a:rPr lang="en-US" sz="2400" dirty="0"/>
              <a:t>to help navigate to clinic (though not all do)</a:t>
            </a:r>
          </a:p>
          <a:p>
            <a:pPr marL="742950" lvl="1" indent="-285750">
              <a:buFont typeface="Arial" panose="020B0604020202020204" pitchFamily="34" charset="0"/>
              <a:buChar char="•"/>
            </a:pPr>
            <a:r>
              <a:rPr lang="en-US" sz="2400" dirty="0"/>
              <a:t>LAI injections easier to </a:t>
            </a:r>
            <a:r>
              <a:rPr lang="en-US" sz="2400" b="1" dirty="0"/>
              <a:t>incentivize</a:t>
            </a:r>
          </a:p>
        </p:txBody>
      </p:sp>
      <p:sp>
        <p:nvSpPr>
          <p:cNvPr id="2" name="Title 1">
            <a:extLst>
              <a:ext uri="{FF2B5EF4-FFF2-40B4-BE49-F238E27FC236}">
                <a16:creationId xmlns:a16="http://schemas.microsoft.com/office/drawing/2014/main" id="{D717ACEB-04B6-1A4B-556A-39A09D2BF971}"/>
              </a:ext>
            </a:extLst>
          </p:cNvPr>
          <p:cNvSpPr>
            <a:spLocks noGrp="1"/>
          </p:cNvSpPr>
          <p:nvPr>
            <p:ph type="title"/>
          </p:nvPr>
        </p:nvSpPr>
        <p:spPr>
          <a:xfrm>
            <a:off x="838200" y="375883"/>
            <a:ext cx="10515600" cy="1325563"/>
          </a:xfrm>
        </p:spPr>
        <p:txBody>
          <a:bodyPr>
            <a:normAutofit/>
          </a:bodyPr>
          <a:lstStyle/>
          <a:p>
            <a:r>
              <a:rPr lang="en-US" sz="3600" dirty="0"/>
              <a:t>Limitations</a:t>
            </a:r>
          </a:p>
        </p:txBody>
      </p:sp>
      <p:sp>
        <p:nvSpPr>
          <p:cNvPr id="15" name="Rectangle 14">
            <a:extLst>
              <a:ext uri="{FF2B5EF4-FFF2-40B4-BE49-F238E27FC236}">
                <a16:creationId xmlns:a16="http://schemas.microsoft.com/office/drawing/2014/main" id="{65B5F376-7BC8-7FCB-B0F9-D6FA1C88BF00}"/>
              </a:ext>
            </a:extLst>
          </p:cNvPr>
          <p:cNvSpPr/>
          <p:nvPr/>
        </p:nvSpPr>
        <p:spPr>
          <a:xfrm>
            <a:off x="7846541" y="457200"/>
            <a:ext cx="3830594" cy="59436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C6B259E-452A-0E84-DC4C-98F9EFED9323}"/>
              </a:ext>
            </a:extLst>
          </p:cNvPr>
          <p:cNvSpPr txBox="1"/>
          <p:nvPr/>
        </p:nvSpPr>
        <p:spPr>
          <a:xfrm>
            <a:off x="598715" y="1556951"/>
            <a:ext cx="7244738" cy="489364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Retrospective analysis </a:t>
            </a:r>
            <a:r>
              <a:rPr lang="en-US" sz="2400" dirty="0"/>
              <a:t>with key population differences</a:t>
            </a:r>
          </a:p>
          <a:p>
            <a:pPr marL="742950" lvl="1" indent="-285750">
              <a:buFont typeface="Arial" panose="020B0604020202020204" pitchFamily="34" charset="0"/>
              <a:buChar char="•"/>
            </a:pPr>
            <a:r>
              <a:rPr lang="en-US" sz="2400" dirty="0"/>
              <a:t>LAI generally only prescribed to individuals with </a:t>
            </a:r>
            <a:r>
              <a:rPr lang="en-US" sz="2400" b="1" dirty="0"/>
              <a:t>history of care engagement</a:t>
            </a:r>
          </a:p>
          <a:p>
            <a:pPr marL="742950" lvl="1" indent="-285750">
              <a:buFont typeface="Arial" panose="020B0604020202020204" pitchFamily="34" charset="0"/>
              <a:buChar char="•"/>
            </a:pPr>
            <a:r>
              <a:rPr lang="en-US" sz="2400" dirty="0"/>
              <a:t>WPIC LAI patients may have greater use of </a:t>
            </a:r>
            <a:r>
              <a:rPr lang="en-US" sz="2400" b="1" dirty="0"/>
              <a:t>intensive</a:t>
            </a:r>
            <a:r>
              <a:rPr lang="en-US" sz="2400" dirty="0"/>
              <a:t> </a:t>
            </a:r>
            <a:r>
              <a:rPr lang="en-US" sz="2400" b="1" dirty="0"/>
              <a:t>case management support </a:t>
            </a:r>
            <a:r>
              <a:rPr lang="en-US" sz="2400" dirty="0"/>
              <a:t>to help navigate to clinic as well as </a:t>
            </a:r>
            <a:r>
              <a:rPr lang="en-US" sz="2400" b="1" dirty="0"/>
              <a:t>closer monitoring </a:t>
            </a:r>
            <a:r>
              <a:rPr lang="en-US" sz="2400" dirty="0"/>
              <a:t>by LAI team</a:t>
            </a:r>
          </a:p>
          <a:p>
            <a:pPr marL="742950" lvl="1" indent="-285750">
              <a:buFont typeface="Arial" panose="020B0604020202020204" pitchFamily="34" charset="0"/>
              <a:buChar char="•"/>
            </a:pPr>
            <a:r>
              <a:rPr lang="en-US" sz="2400" dirty="0"/>
              <a:t>LAI injections </a:t>
            </a:r>
            <a:r>
              <a:rPr lang="en-US" sz="2400" b="1" dirty="0"/>
              <a:t>incentivized</a:t>
            </a:r>
          </a:p>
          <a:p>
            <a:pPr lvl="1"/>
            <a:endParaRPr lang="en-US" sz="2400" dirty="0"/>
          </a:p>
          <a:p>
            <a:pPr marL="285750" indent="-285750">
              <a:buFont typeface="Arial" panose="020B0604020202020204" pitchFamily="34" charset="0"/>
              <a:buChar char="•"/>
            </a:pPr>
            <a:r>
              <a:rPr lang="en-US" sz="2400" b="1" dirty="0"/>
              <a:t>Analysis is clinic-specific </a:t>
            </a:r>
          </a:p>
          <a:p>
            <a:pPr marL="742950" lvl="1" indent="-285750">
              <a:buFont typeface="Arial" panose="020B0604020202020204" pitchFamily="34" charset="0"/>
              <a:buChar char="•"/>
            </a:pPr>
            <a:r>
              <a:rPr lang="en-US" sz="2400" dirty="0"/>
              <a:t>May not translate to other settings</a:t>
            </a:r>
          </a:p>
          <a:p>
            <a:pPr marL="742950" lvl="1"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85848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1539D3F9-AF59-59D5-1AA1-16DBE5AEA7A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BEC4CFC1-6C66-084A-6B70-15113537B7E5}"/>
              </a:ext>
            </a:extLst>
          </p:cNvPr>
          <p:cNvSpPr/>
          <p:nvPr/>
        </p:nvSpPr>
        <p:spPr>
          <a:xfrm>
            <a:off x="511776" y="461984"/>
            <a:ext cx="11168448" cy="59340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1E9795-4DE6-9E86-66D1-A6EDC71F95C2}"/>
              </a:ext>
            </a:extLst>
          </p:cNvPr>
          <p:cNvSpPr>
            <a:spLocks noGrp="1"/>
          </p:cNvSpPr>
          <p:nvPr>
            <p:ph type="title"/>
          </p:nvPr>
        </p:nvSpPr>
        <p:spPr>
          <a:xfrm>
            <a:off x="838200" y="375883"/>
            <a:ext cx="10515600" cy="1325563"/>
          </a:xfrm>
        </p:spPr>
        <p:txBody>
          <a:bodyPr>
            <a:normAutofit/>
          </a:bodyPr>
          <a:lstStyle/>
          <a:p>
            <a:r>
              <a:rPr lang="en-US" sz="3600" dirty="0"/>
              <a:t>Conclusions</a:t>
            </a:r>
          </a:p>
        </p:txBody>
      </p:sp>
      <p:sp>
        <p:nvSpPr>
          <p:cNvPr id="15" name="Rectangle 14">
            <a:extLst>
              <a:ext uri="{FF2B5EF4-FFF2-40B4-BE49-F238E27FC236}">
                <a16:creationId xmlns:a16="http://schemas.microsoft.com/office/drawing/2014/main" id="{02E82EC4-5E76-CCEA-670D-8A03C1288FF6}"/>
              </a:ext>
            </a:extLst>
          </p:cNvPr>
          <p:cNvSpPr/>
          <p:nvPr/>
        </p:nvSpPr>
        <p:spPr>
          <a:xfrm>
            <a:off x="7846541" y="457200"/>
            <a:ext cx="3830594" cy="59436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5D4D721-49A4-F59D-815B-128D7517CE81}"/>
              </a:ext>
            </a:extLst>
          </p:cNvPr>
          <p:cNvSpPr txBox="1"/>
          <p:nvPr/>
        </p:nvSpPr>
        <p:spPr>
          <a:xfrm>
            <a:off x="598715" y="1556951"/>
            <a:ext cx="7244738"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effectLst/>
                <a:ea typeface="Calibri" panose="020F0502020204030204" pitchFamily="34" charset="0"/>
                <a:cs typeface="Times New Roman" panose="02020603050405020304" pitchFamily="18" charset="0"/>
              </a:rPr>
              <a:t>Compared to oral ART, receipt of LA-ART was associated with </a:t>
            </a:r>
            <a:r>
              <a:rPr lang="en-US" sz="2400" b="1" dirty="0">
                <a:effectLst/>
                <a:ea typeface="Calibri" panose="020F0502020204030204" pitchFamily="34" charset="0"/>
                <a:cs typeface="Times New Roman" panose="02020603050405020304" pitchFamily="18" charset="0"/>
              </a:rPr>
              <a:t>increased HIV viral suppression </a:t>
            </a:r>
            <a:r>
              <a:rPr lang="en-US" sz="2400" dirty="0">
                <a:effectLst/>
                <a:ea typeface="Calibri" panose="020F0502020204030204" pitchFamily="34" charset="0"/>
                <a:cs typeface="Times New Roman" panose="02020603050405020304" pitchFamily="18" charset="0"/>
              </a:rPr>
              <a:t>among PEH and PWUD—demonstrating significant potential of LA-ART to address care disparities</a:t>
            </a:r>
            <a:endParaRPr lang="en-US" sz="24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LA-ART required </a:t>
            </a:r>
            <a:r>
              <a:rPr lang="en-US" sz="2400" b="1" dirty="0">
                <a:ea typeface="Calibri" panose="020F0502020204030204" pitchFamily="34" charset="0"/>
                <a:cs typeface="Times New Roman" panose="02020603050405020304" pitchFamily="18" charset="0"/>
              </a:rPr>
              <a:t>significantly more clinic visits</a:t>
            </a:r>
            <a:r>
              <a:rPr lang="en-US" sz="2400" dirty="0">
                <a:ea typeface="Calibri" panose="020F0502020204030204" pitchFamily="34" charset="0"/>
                <a:cs typeface="Times New Roman" panose="02020603050405020304" pitchFamily="18" charset="0"/>
              </a:rPr>
              <a:t>, which is unlikely to be acceptable to all PWH but may also provide more opportunities for care engagement</a:t>
            </a:r>
          </a:p>
          <a:p>
            <a:endParaRPr lang="en-US" sz="2400" dirty="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endParaRPr lang="en-US" sz="24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400" b="1" dirty="0">
                <a:ea typeface="Calibri" panose="020F0502020204030204" pitchFamily="34" charset="0"/>
                <a:cs typeface="Times New Roman" panose="02020603050405020304" pitchFamily="18" charset="0"/>
              </a:rPr>
              <a:t>Ultimately, t</a:t>
            </a:r>
            <a:r>
              <a:rPr lang="en-US" sz="2400" b="1" dirty="0">
                <a:effectLst/>
                <a:ea typeface="Calibri" panose="020F0502020204030204" pitchFamily="34" charset="0"/>
                <a:cs typeface="Times New Roman" panose="02020603050405020304" pitchFamily="18" charset="0"/>
              </a:rPr>
              <a:t>hese data support increased public health investment in LA-ART implementation</a:t>
            </a:r>
            <a:r>
              <a:rPr lang="en-US" sz="2400" b="1" dirty="0">
                <a:ea typeface="Calibri" panose="020F0502020204030204" pitchFamily="34"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262952670"/>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AD0B0D6-CAF7-2FF6-8BA9-2A82598A518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BE7B3D4-FDA7-5B38-8CC3-CFAF8A39734C}"/>
              </a:ext>
            </a:extLst>
          </p:cNvPr>
          <p:cNvSpPr/>
          <p:nvPr/>
        </p:nvSpPr>
        <p:spPr>
          <a:xfrm>
            <a:off x="494271" y="3429000"/>
            <a:ext cx="11168447" cy="317426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3600" dirty="0">
              <a:latin typeface="Garamond" panose="02020404030301010803" pitchFamily="18" charset="0"/>
            </a:endParaRPr>
          </a:p>
        </p:txBody>
      </p:sp>
      <p:sp>
        <p:nvSpPr>
          <p:cNvPr id="6" name="Rectangle 5">
            <a:extLst>
              <a:ext uri="{FF2B5EF4-FFF2-40B4-BE49-F238E27FC236}">
                <a16:creationId xmlns:a16="http://schemas.microsoft.com/office/drawing/2014/main" id="{74BB2C93-5DC5-1E24-DF7A-68601646FDDC}"/>
              </a:ext>
            </a:extLst>
          </p:cNvPr>
          <p:cNvSpPr/>
          <p:nvPr/>
        </p:nvSpPr>
        <p:spPr>
          <a:xfrm>
            <a:off x="511776" y="461985"/>
            <a:ext cx="11168448" cy="26024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E1FDA-CDD7-0611-45EE-C4048C50C883}"/>
              </a:ext>
            </a:extLst>
          </p:cNvPr>
          <p:cNvSpPr>
            <a:spLocks noGrp="1"/>
          </p:cNvSpPr>
          <p:nvPr>
            <p:ph type="title"/>
          </p:nvPr>
        </p:nvSpPr>
        <p:spPr/>
        <p:txBody>
          <a:bodyPr>
            <a:normAutofit/>
          </a:bodyPr>
          <a:lstStyle/>
          <a:p>
            <a:r>
              <a:rPr lang="en-US" sz="3600" dirty="0"/>
              <a:t>Thank you! Questions?</a:t>
            </a:r>
          </a:p>
        </p:txBody>
      </p:sp>
      <p:sp>
        <p:nvSpPr>
          <p:cNvPr id="3" name="Content Placeholder 2">
            <a:extLst>
              <a:ext uri="{FF2B5EF4-FFF2-40B4-BE49-F238E27FC236}">
                <a16:creationId xmlns:a16="http://schemas.microsoft.com/office/drawing/2014/main" id="{193C56DD-AF80-2286-D13B-9990DA800423}"/>
              </a:ext>
            </a:extLst>
          </p:cNvPr>
          <p:cNvSpPr>
            <a:spLocks noGrp="1"/>
          </p:cNvSpPr>
          <p:nvPr>
            <p:ph idx="1"/>
          </p:nvPr>
        </p:nvSpPr>
        <p:spPr>
          <a:xfrm>
            <a:off x="838200" y="1825625"/>
            <a:ext cx="10515600" cy="1065856"/>
          </a:xfrm>
        </p:spPr>
        <p:txBody>
          <a:bodyPr>
            <a:normAutofit/>
          </a:bodyPr>
          <a:lstStyle/>
          <a:p>
            <a:r>
              <a:rPr lang="en-US" sz="2400" dirty="0"/>
              <a:t>Special thank you to WPIC HIV team: Sarah </a:t>
            </a:r>
            <a:r>
              <a:rPr lang="en-US" sz="2400" dirty="0" err="1"/>
              <a:t>Strieff</a:t>
            </a:r>
            <a:r>
              <a:rPr lang="en-US" sz="2400" dirty="0"/>
              <a:t>, Alix </a:t>
            </a:r>
            <a:r>
              <a:rPr lang="en-US" sz="2400" dirty="0" err="1"/>
              <a:t>Strough</a:t>
            </a:r>
            <a:r>
              <a:rPr lang="en-US" sz="2400" dirty="0"/>
              <a:t>, Nicky </a:t>
            </a:r>
            <a:r>
              <a:rPr lang="en-US" sz="2400" dirty="0" err="1"/>
              <a:t>Mehtani</a:t>
            </a:r>
            <a:r>
              <a:rPr lang="en-US" sz="2400" dirty="0"/>
              <a:t>, Sydney Yoon, Stephen </a:t>
            </a:r>
            <a:r>
              <a:rPr lang="en-US" sz="2400" dirty="0" err="1"/>
              <a:t>Matzat</a:t>
            </a:r>
            <a:r>
              <a:rPr lang="en-US" sz="2400" dirty="0"/>
              <a:t>, Joanna Eveland, and Barry Zevin</a:t>
            </a:r>
          </a:p>
        </p:txBody>
      </p:sp>
      <p:pic>
        <p:nvPicPr>
          <p:cNvPr id="5" name="Picture 4">
            <a:extLst>
              <a:ext uri="{FF2B5EF4-FFF2-40B4-BE49-F238E27FC236}">
                <a16:creationId xmlns:a16="http://schemas.microsoft.com/office/drawing/2014/main" id="{0CD2C50C-2543-7332-9ECA-40844F066D70}"/>
              </a:ext>
            </a:extLst>
          </p:cNvPr>
          <p:cNvPicPr>
            <a:picLocks noChangeAspect="1"/>
          </p:cNvPicPr>
          <p:nvPr/>
        </p:nvPicPr>
        <p:blipFill>
          <a:blip r:embed="rId2"/>
          <a:stretch>
            <a:fillRect/>
          </a:stretch>
        </p:blipFill>
        <p:spPr>
          <a:xfrm>
            <a:off x="8600304" y="5501165"/>
            <a:ext cx="3062414" cy="1110124"/>
          </a:xfrm>
          <a:prstGeom prst="rect">
            <a:avLst/>
          </a:prstGeom>
          <a:noFill/>
        </p:spPr>
      </p:pic>
      <p:sp>
        <p:nvSpPr>
          <p:cNvPr id="7" name="TextBox 6">
            <a:extLst>
              <a:ext uri="{FF2B5EF4-FFF2-40B4-BE49-F238E27FC236}">
                <a16:creationId xmlns:a16="http://schemas.microsoft.com/office/drawing/2014/main" id="{509358D5-256C-BD2E-2D07-C44CD31FBD85}"/>
              </a:ext>
            </a:extLst>
          </p:cNvPr>
          <p:cNvSpPr txBox="1"/>
          <p:nvPr/>
        </p:nvSpPr>
        <p:spPr>
          <a:xfrm>
            <a:off x="838200" y="3608173"/>
            <a:ext cx="3227173" cy="646331"/>
          </a:xfrm>
          <a:prstGeom prst="rect">
            <a:avLst/>
          </a:prstGeom>
          <a:noFill/>
        </p:spPr>
        <p:txBody>
          <a:bodyPr wrap="square" rtlCol="0">
            <a:spAutoFit/>
          </a:bodyPr>
          <a:lstStyle/>
          <a:p>
            <a:r>
              <a:rPr lang="en-US" sz="3600" dirty="0">
                <a:solidFill>
                  <a:schemeClr val="bg1"/>
                </a:solidFill>
                <a:latin typeface="Garamond" panose="02020404030301010803" pitchFamily="18" charset="0"/>
              </a:rPr>
              <a:t>References</a:t>
            </a:r>
          </a:p>
        </p:txBody>
      </p:sp>
      <p:sp>
        <p:nvSpPr>
          <p:cNvPr id="8" name="TextBox 7">
            <a:extLst>
              <a:ext uri="{FF2B5EF4-FFF2-40B4-BE49-F238E27FC236}">
                <a16:creationId xmlns:a16="http://schemas.microsoft.com/office/drawing/2014/main" id="{BB9D7CFE-35EE-A8DB-83BF-8516259A9933}"/>
              </a:ext>
            </a:extLst>
          </p:cNvPr>
          <p:cNvSpPr txBox="1"/>
          <p:nvPr/>
        </p:nvSpPr>
        <p:spPr>
          <a:xfrm>
            <a:off x="1062681" y="4485503"/>
            <a:ext cx="7179276" cy="2031325"/>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chemeClr val="bg1"/>
                </a:solidFill>
                <a:effectLst/>
              </a:rPr>
              <a:t>San Francisco Department of Public Health, Population Health Division. </a:t>
            </a:r>
            <a:r>
              <a:rPr lang="en-US" dirty="0">
                <a:solidFill>
                  <a:schemeClr val="bg1"/>
                </a:solidFill>
              </a:rPr>
              <a:t>HIV Epidemiology Annual Report 2023. San Francisco, CA 2023</a:t>
            </a:r>
          </a:p>
          <a:p>
            <a:pPr marL="285750" indent="-285750">
              <a:buFont typeface="Arial" panose="020B0604020202020204" pitchFamily="34" charset="0"/>
              <a:buChar char="•"/>
            </a:pPr>
            <a:r>
              <a:rPr lang="en-US" sz="1800" dirty="0" err="1">
                <a:solidFill>
                  <a:schemeClr val="bg1"/>
                </a:solidFill>
                <a:effectLst/>
                <a:ea typeface="Calibri" panose="020F0502020204030204" pitchFamily="34" charset="0"/>
                <a:cs typeface="Times New Roman" panose="02020603050405020304" pitchFamily="18" charset="0"/>
              </a:rPr>
              <a:t>Reddon</a:t>
            </a:r>
            <a:r>
              <a:rPr lang="en-US" sz="1800" dirty="0">
                <a:solidFill>
                  <a:schemeClr val="bg1"/>
                </a:solidFill>
                <a:effectLst/>
                <a:ea typeface="Calibri" panose="020F0502020204030204" pitchFamily="34" charset="0"/>
                <a:cs typeface="Times New Roman" panose="02020603050405020304" pitchFamily="18" charset="0"/>
              </a:rPr>
              <a:t> H, </a:t>
            </a:r>
            <a:r>
              <a:rPr lang="en-US" sz="1800" dirty="0" err="1">
                <a:solidFill>
                  <a:schemeClr val="bg1"/>
                </a:solidFill>
                <a:effectLst/>
                <a:ea typeface="Calibri" panose="020F0502020204030204" pitchFamily="34" charset="0"/>
                <a:cs typeface="Times New Roman" panose="02020603050405020304" pitchFamily="18" charset="0"/>
              </a:rPr>
              <a:t>Socias</a:t>
            </a:r>
            <a:r>
              <a:rPr lang="en-US" sz="1800" dirty="0">
                <a:solidFill>
                  <a:schemeClr val="bg1"/>
                </a:solidFill>
                <a:effectLst/>
                <a:ea typeface="Calibri" panose="020F0502020204030204" pitchFamily="34" charset="0"/>
                <a:cs typeface="Times New Roman" panose="02020603050405020304" pitchFamily="18" charset="0"/>
              </a:rPr>
              <a:t> ME, Justice A, et al. Periods of Homelessness Linked to Higher VACS Index Among HIV-Positive People Who Use Drugs. </a:t>
            </a:r>
            <a:r>
              <a:rPr lang="en-US" sz="1800" i="1" dirty="0">
                <a:solidFill>
                  <a:schemeClr val="bg1"/>
                </a:solidFill>
                <a:effectLst/>
                <a:ea typeface="Calibri" panose="020F0502020204030204" pitchFamily="34" charset="0"/>
                <a:cs typeface="Times New Roman" panose="02020603050405020304" pitchFamily="18" charset="0"/>
              </a:rPr>
              <a:t>AIDS </a:t>
            </a:r>
            <a:r>
              <a:rPr lang="en-US" sz="1800" i="1" dirty="0" err="1">
                <a:solidFill>
                  <a:schemeClr val="bg1"/>
                </a:solidFill>
                <a:effectLst/>
                <a:ea typeface="Calibri" panose="020F0502020204030204" pitchFamily="34" charset="0"/>
                <a:cs typeface="Times New Roman" panose="02020603050405020304" pitchFamily="18" charset="0"/>
              </a:rPr>
              <a:t>Behav</a:t>
            </a:r>
            <a:r>
              <a:rPr lang="en-US" sz="1800" dirty="0">
                <a:solidFill>
                  <a:schemeClr val="bg1"/>
                </a:solidFill>
                <a:effectLst/>
                <a:ea typeface="Calibri" panose="020F0502020204030204" pitchFamily="34" charset="0"/>
                <a:cs typeface="Times New Roman" panose="02020603050405020304" pitchFamily="18" charset="0"/>
              </a:rPr>
              <a:t>. 2022;26(6):1739-1749.</a:t>
            </a:r>
          </a:p>
          <a:p>
            <a:pPr marL="285750" indent="-285750">
              <a:buFont typeface="Arial" panose="020B0604020202020204" pitchFamily="34" charset="0"/>
              <a:buChar char="•"/>
            </a:pPr>
            <a:endParaRPr lang="en-US" dirty="0">
              <a:solidFill>
                <a:schemeClr val="bg1"/>
              </a:solidFill>
            </a:endParaRPr>
          </a:p>
        </p:txBody>
      </p:sp>
    </p:spTree>
    <p:extLst>
      <p:ext uri="{BB962C8B-B14F-4D97-AF65-F5344CB8AC3E}">
        <p14:creationId xmlns:p14="http://schemas.microsoft.com/office/powerpoint/2010/main" val="308790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FBC7C896-D0F7-D078-0345-CB03BB101CB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97E3E5B-5D93-FAB5-6E28-F3F824CFFADE}"/>
              </a:ext>
            </a:extLst>
          </p:cNvPr>
          <p:cNvSpPr/>
          <p:nvPr/>
        </p:nvSpPr>
        <p:spPr>
          <a:xfrm>
            <a:off x="515895" y="461985"/>
            <a:ext cx="11164329" cy="603089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2B32D52-26D5-0A43-C4BE-0DAD793BEB79}"/>
              </a:ext>
            </a:extLst>
          </p:cNvPr>
          <p:cNvSpPr/>
          <p:nvPr/>
        </p:nvSpPr>
        <p:spPr>
          <a:xfrm>
            <a:off x="511776" y="461985"/>
            <a:ext cx="11168448" cy="260249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D6E171F-49AA-A599-FCD7-5C96B705E198}"/>
              </a:ext>
            </a:extLst>
          </p:cNvPr>
          <p:cNvSpPr>
            <a:spLocks noGrp="1"/>
          </p:cNvSpPr>
          <p:nvPr>
            <p:ph type="title"/>
          </p:nvPr>
        </p:nvSpPr>
        <p:spPr/>
        <p:txBody>
          <a:bodyPr>
            <a:normAutofit/>
          </a:bodyPr>
          <a:lstStyle/>
          <a:p>
            <a:r>
              <a:rPr lang="en-US" sz="3600" dirty="0"/>
              <a:t>Disclosures</a:t>
            </a:r>
          </a:p>
        </p:txBody>
      </p:sp>
      <p:sp>
        <p:nvSpPr>
          <p:cNvPr id="3" name="Content Placeholder 2">
            <a:extLst>
              <a:ext uri="{FF2B5EF4-FFF2-40B4-BE49-F238E27FC236}">
                <a16:creationId xmlns:a16="http://schemas.microsoft.com/office/drawing/2014/main" id="{CA33F878-677A-143D-F8AA-60B6A7E1358F}"/>
              </a:ext>
            </a:extLst>
          </p:cNvPr>
          <p:cNvSpPr>
            <a:spLocks noGrp="1"/>
          </p:cNvSpPr>
          <p:nvPr>
            <p:ph idx="1"/>
          </p:nvPr>
        </p:nvSpPr>
        <p:spPr/>
        <p:txBody>
          <a:bodyPr>
            <a:normAutofit/>
          </a:bodyPr>
          <a:lstStyle/>
          <a:p>
            <a:r>
              <a:rPr lang="en-US" sz="2400" dirty="0"/>
              <a:t>None</a:t>
            </a:r>
          </a:p>
        </p:txBody>
      </p:sp>
    </p:spTree>
    <p:extLst>
      <p:ext uri="{BB962C8B-B14F-4D97-AF65-F5344CB8AC3E}">
        <p14:creationId xmlns:p14="http://schemas.microsoft.com/office/powerpoint/2010/main" val="345723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D4F3DC5D-65BA-D277-AB31-23FDBC05130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D9F6FE1-E9AF-0911-EFA4-980FE737FC4C}"/>
              </a:ext>
            </a:extLst>
          </p:cNvPr>
          <p:cNvSpPr/>
          <p:nvPr/>
        </p:nvSpPr>
        <p:spPr>
          <a:xfrm>
            <a:off x="511776" y="461984"/>
            <a:ext cx="11168448" cy="59340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2" name="Title 1">
            <a:extLst>
              <a:ext uri="{FF2B5EF4-FFF2-40B4-BE49-F238E27FC236}">
                <a16:creationId xmlns:a16="http://schemas.microsoft.com/office/drawing/2014/main" id="{4CF7DB29-57F8-EDD6-07D3-155BF98B23DD}"/>
              </a:ext>
            </a:extLst>
          </p:cNvPr>
          <p:cNvSpPr>
            <a:spLocks noGrp="1"/>
          </p:cNvSpPr>
          <p:nvPr>
            <p:ph type="title"/>
          </p:nvPr>
        </p:nvSpPr>
        <p:spPr/>
        <p:txBody>
          <a:bodyPr>
            <a:normAutofit/>
          </a:bodyPr>
          <a:lstStyle/>
          <a:p>
            <a:r>
              <a:rPr lang="en-US" sz="3600" dirty="0"/>
              <a:t>Background</a:t>
            </a:r>
          </a:p>
        </p:txBody>
      </p:sp>
      <p:pic>
        <p:nvPicPr>
          <p:cNvPr id="4" name="Picture 3" descr="A screenshot of a graph&#10;&#10;Description automatically generated">
            <a:extLst>
              <a:ext uri="{FF2B5EF4-FFF2-40B4-BE49-F238E27FC236}">
                <a16:creationId xmlns:a16="http://schemas.microsoft.com/office/drawing/2014/main" id="{A6514126-1EAF-AF47-FB25-6300328E35F2}"/>
              </a:ext>
            </a:extLst>
          </p:cNvPr>
          <p:cNvPicPr>
            <a:picLocks noChangeAspect="1"/>
          </p:cNvPicPr>
          <p:nvPr/>
        </p:nvPicPr>
        <p:blipFill rotWithShape="1">
          <a:blip r:embed="rId3"/>
          <a:srcRect t="1734"/>
          <a:stretch/>
        </p:blipFill>
        <p:spPr bwMode="auto">
          <a:xfrm>
            <a:off x="5076567" y="761674"/>
            <a:ext cx="5943600" cy="503809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06C9DFDB-34A5-2D86-FABF-D0A4513AA045}"/>
              </a:ext>
            </a:extLst>
          </p:cNvPr>
          <p:cNvSpPr txBox="1"/>
          <p:nvPr/>
        </p:nvSpPr>
        <p:spPr>
          <a:xfrm>
            <a:off x="838200" y="1569308"/>
            <a:ext cx="3422821" cy="2215991"/>
          </a:xfrm>
          <a:prstGeom prst="rect">
            <a:avLst/>
          </a:prstGeom>
          <a:noFill/>
        </p:spPr>
        <p:txBody>
          <a:bodyPr wrap="square" rtlCol="0">
            <a:spAutoFit/>
          </a:bodyPr>
          <a:lstStyle/>
          <a:p>
            <a:pPr marL="342900" indent="-342900">
              <a:buFont typeface="Arial" panose="020B0604020202020204" pitchFamily="34" charset="0"/>
              <a:buChar char="•"/>
            </a:pPr>
            <a:r>
              <a:rPr lang="en-US" sz="2400" dirty="0"/>
              <a:t>People experiencing homelessness (PEH) accounted for 23% of new HIV infections in San Francisco in 2023</a:t>
            </a:r>
          </a:p>
          <a:p>
            <a:endParaRPr lang="en-US" dirty="0"/>
          </a:p>
        </p:txBody>
      </p:sp>
      <p:sp>
        <p:nvSpPr>
          <p:cNvPr id="8" name="Rectangle 7">
            <a:extLst>
              <a:ext uri="{FF2B5EF4-FFF2-40B4-BE49-F238E27FC236}">
                <a16:creationId xmlns:a16="http://schemas.microsoft.com/office/drawing/2014/main" id="{973AC9A5-4B09-8B94-B279-12CDB972E71F}"/>
              </a:ext>
            </a:extLst>
          </p:cNvPr>
          <p:cNvSpPr/>
          <p:nvPr/>
        </p:nvSpPr>
        <p:spPr>
          <a:xfrm>
            <a:off x="5622667" y="3725851"/>
            <a:ext cx="5397500" cy="635000"/>
          </a:xfrm>
          <a:prstGeom prst="rect">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a:extLst>
              <a:ext uri="{FF2B5EF4-FFF2-40B4-BE49-F238E27FC236}">
                <a16:creationId xmlns:a16="http://schemas.microsoft.com/office/drawing/2014/main" id="{D7B068D5-9763-186A-68E1-9A8B40D667E2}"/>
              </a:ext>
            </a:extLst>
          </p:cNvPr>
          <p:cNvSpPr/>
          <p:nvPr/>
        </p:nvSpPr>
        <p:spPr>
          <a:xfrm>
            <a:off x="7080422" y="972886"/>
            <a:ext cx="3939745" cy="213363"/>
          </a:xfrm>
          <a:prstGeom prst="rect">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C2181CB-BC82-4852-4AC2-D02B0EDE7873}"/>
              </a:ext>
            </a:extLst>
          </p:cNvPr>
          <p:cNvSpPr txBox="1"/>
          <p:nvPr/>
        </p:nvSpPr>
        <p:spPr>
          <a:xfrm>
            <a:off x="8048367" y="5857087"/>
            <a:ext cx="3531973" cy="307777"/>
          </a:xfrm>
          <a:prstGeom prst="rect">
            <a:avLst/>
          </a:prstGeom>
          <a:noFill/>
        </p:spPr>
        <p:txBody>
          <a:bodyPr wrap="square" rtlCol="0">
            <a:spAutoFit/>
          </a:bodyPr>
          <a:lstStyle/>
          <a:p>
            <a:r>
              <a:rPr lang="en-US" sz="1400" dirty="0"/>
              <a:t>SFDPH 2023 HIV Epidemiology Report</a:t>
            </a:r>
          </a:p>
        </p:txBody>
      </p:sp>
      <p:sp>
        <p:nvSpPr>
          <p:cNvPr id="3" name="Rectangle 2">
            <a:extLst>
              <a:ext uri="{FF2B5EF4-FFF2-40B4-BE49-F238E27FC236}">
                <a16:creationId xmlns:a16="http://schemas.microsoft.com/office/drawing/2014/main" id="{C04A526A-7B1E-815A-A22B-43A6C9DFEE94}"/>
              </a:ext>
            </a:extLst>
          </p:cNvPr>
          <p:cNvSpPr/>
          <p:nvPr/>
        </p:nvSpPr>
        <p:spPr>
          <a:xfrm>
            <a:off x="5622667" y="2420493"/>
            <a:ext cx="5397500" cy="440273"/>
          </a:xfrm>
          <a:prstGeom prst="rect">
            <a:avLst/>
          </a:prstGeom>
          <a:noFill/>
          <a:ln w="539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31106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B94D1C4-8A56-E4C5-0DF8-9B0FAA7C272F}"/>
              </a:ext>
            </a:extLst>
          </p:cNvPr>
          <p:cNvSpPr/>
          <p:nvPr/>
        </p:nvSpPr>
        <p:spPr>
          <a:xfrm>
            <a:off x="3756454" y="1210962"/>
            <a:ext cx="4831491" cy="4819135"/>
          </a:xfrm>
          <a:prstGeom prst="ellipse">
            <a:avLst/>
          </a:prstGeom>
          <a:noFill/>
          <a:ln w="539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7047457D-4E7F-6C54-B595-6B8456C5E225}"/>
              </a:ext>
            </a:extLst>
          </p:cNvPr>
          <p:cNvGraphicFramePr/>
          <p:nvPr>
            <p:extLst>
              <p:ext uri="{D42A27DB-BD31-4B8C-83A1-F6EECF244321}">
                <p14:modId xmlns:p14="http://schemas.microsoft.com/office/powerpoint/2010/main" val="2641557396"/>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5">
            <a:extLst>
              <a:ext uri="{FF2B5EF4-FFF2-40B4-BE49-F238E27FC236}">
                <a16:creationId xmlns:a16="http://schemas.microsoft.com/office/drawing/2014/main" id="{02F8DBD4-5A31-F5BD-F554-DA78C9A05D9F}"/>
              </a:ext>
            </a:extLst>
          </p:cNvPr>
          <p:cNvSpPr/>
          <p:nvPr/>
        </p:nvSpPr>
        <p:spPr>
          <a:xfrm>
            <a:off x="4955060" y="2767913"/>
            <a:ext cx="2489886" cy="1661983"/>
          </a:xfrm>
          <a:prstGeom prst="roundRect">
            <a:avLst/>
          </a:prstGeom>
          <a:solidFill>
            <a:schemeClr val="bg1"/>
          </a:solidFill>
          <a:ln w="349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Oral Medication &amp; Care Engagement  Challenges</a:t>
            </a:r>
          </a:p>
        </p:txBody>
      </p:sp>
      <p:cxnSp>
        <p:nvCxnSpPr>
          <p:cNvPr id="8" name="Straight Arrow Connector 7">
            <a:extLst>
              <a:ext uri="{FF2B5EF4-FFF2-40B4-BE49-F238E27FC236}">
                <a16:creationId xmlns:a16="http://schemas.microsoft.com/office/drawing/2014/main" id="{14C28579-5487-42DA-E8C9-1505EE9EB2B5}"/>
              </a:ext>
            </a:extLst>
          </p:cNvPr>
          <p:cNvCxnSpPr>
            <a:cxnSpLocks/>
          </p:cNvCxnSpPr>
          <p:nvPr/>
        </p:nvCxnSpPr>
        <p:spPr>
          <a:xfrm>
            <a:off x="4843849" y="2372497"/>
            <a:ext cx="234778" cy="395416"/>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DC5A978-3308-A888-EC4D-C099FBA9F678}"/>
              </a:ext>
            </a:extLst>
          </p:cNvPr>
          <p:cNvCxnSpPr/>
          <p:nvPr/>
        </p:nvCxnSpPr>
        <p:spPr>
          <a:xfrm>
            <a:off x="6200003" y="1618735"/>
            <a:ext cx="0" cy="1149178"/>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20F11F6-BE19-774A-CBDA-29E1E5255511}"/>
              </a:ext>
            </a:extLst>
          </p:cNvPr>
          <p:cNvCxnSpPr>
            <a:cxnSpLocks/>
          </p:cNvCxnSpPr>
          <p:nvPr/>
        </p:nvCxnSpPr>
        <p:spPr>
          <a:xfrm flipV="1">
            <a:off x="4213654" y="3598904"/>
            <a:ext cx="642551" cy="21625"/>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1AF3280-2BA7-D1A7-A3ED-B678CE70FC41}"/>
              </a:ext>
            </a:extLst>
          </p:cNvPr>
          <p:cNvCxnSpPr/>
          <p:nvPr/>
        </p:nvCxnSpPr>
        <p:spPr>
          <a:xfrm flipV="1">
            <a:off x="5214551" y="4534930"/>
            <a:ext cx="284206" cy="60548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4C85F7DE-B56E-2E78-5D1F-55DDBDAEEAA0}"/>
              </a:ext>
            </a:extLst>
          </p:cNvPr>
          <p:cNvCxnSpPr/>
          <p:nvPr/>
        </p:nvCxnSpPr>
        <p:spPr>
          <a:xfrm flipH="1" flipV="1">
            <a:off x="6919784" y="4534930"/>
            <a:ext cx="525162" cy="704335"/>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C27EE8A-E8E1-DBF5-71F2-7462F5158361}"/>
              </a:ext>
            </a:extLst>
          </p:cNvPr>
          <p:cNvCxnSpPr>
            <a:cxnSpLocks/>
          </p:cNvCxnSpPr>
          <p:nvPr/>
        </p:nvCxnSpPr>
        <p:spPr>
          <a:xfrm flipH="1">
            <a:off x="7543800" y="3818238"/>
            <a:ext cx="438665" cy="0"/>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45557E6-BB3B-9C56-FEE5-1C0B0979A360}"/>
              </a:ext>
            </a:extLst>
          </p:cNvPr>
          <p:cNvCxnSpPr/>
          <p:nvPr/>
        </p:nvCxnSpPr>
        <p:spPr>
          <a:xfrm flipH="1">
            <a:off x="7363083" y="2286000"/>
            <a:ext cx="318186" cy="481913"/>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482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9ED9AAB1-A790-65B7-CA5D-1A23851F30E8}"/>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150FA674-CFCC-3EDE-18D2-879BF4ADF6A9}"/>
              </a:ext>
            </a:extLst>
          </p:cNvPr>
          <p:cNvGraphicFramePr>
            <a:graphicFrameLocks noGrp="1"/>
          </p:cNvGraphicFramePr>
          <p:nvPr>
            <p:extLst>
              <p:ext uri="{D42A27DB-BD31-4B8C-83A1-F6EECF244321}">
                <p14:modId xmlns:p14="http://schemas.microsoft.com/office/powerpoint/2010/main" val="403345651"/>
              </p:ext>
            </p:extLst>
          </p:nvPr>
        </p:nvGraphicFramePr>
        <p:xfrm>
          <a:off x="726990" y="234778"/>
          <a:ext cx="10738020" cy="6149717"/>
        </p:xfrm>
        <a:graphic>
          <a:graphicData uri="http://schemas.openxmlformats.org/drawingml/2006/table">
            <a:tbl>
              <a:tblPr firstRow="1" bandRow="1">
                <a:tableStyleId>{793D81CF-94F2-401A-BA57-92F5A7B2D0C5}</a:tableStyleId>
              </a:tblPr>
              <a:tblGrid>
                <a:gridCol w="2096606">
                  <a:extLst>
                    <a:ext uri="{9D8B030D-6E8A-4147-A177-3AD203B41FA5}">
                      <a16:colId xmlns:a16="http://schemas.microsoft.com/office/drawing/2014/main" val="447456738"/>
                    </a:ext>
                  </a:extLst>
                </a:gridCol>
                <a:gridCol w="4108212">
                  <a:extLst>
                    <a:ext uri="{9D8B030D-6E8A-4147-A177-3AD203B41FA5}">
                      <a16:colId xmlns:a16="http://schemas.microsoft.com/office/drawing/2014/main" val="3101724679"/>
                    </a:ext>
                  </a:extLst>
                </a:gridCol>
                <a:gridCol w="4533202">
                  <a:extLst>
                    <a:ext uri="{9D8B030D-6E8A-4147-A177-3AD203B41FA5}">
                      <a16:colId xmlns:a16="http://schemas.microsoft.com/office/drawing/2014/main" val="799967870"/>
                    </a:ext>
                  </a:extLst>
                </a:gridCol>
              </a:tblGrid>
              <a:tr h="1062477">
                <a:tc>
                  <a:txBody>
                    <a:bodyPr/>
                    <a:lstStyle/>
                    <a:p>
                      <a:endParaRPr lang="en-US" sz="3600" dirty="0">
                        <a:solidFill>
                          <a:schemeClr val="bg1"/>
                        </a:solidFill>
                        <a:latin typeface="Garamond" panose="02020404030301010803"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r>
                        <a:rPr lang="en-US" sz="2800" dirty="0">
                          <a:solidFill>
                            <a:schemeClr val="bg1"/>
                          </a:solidFill>
                          <a:latin typeface="+mj-lt"/>
                        </a:rPr>
                        <a:t>Comparing Antiretroviral Therapy Options for People Living with HIV</a:t>
                      </a:r>
                    </a:p>
                  </a:txBody>
                  <a:tcPr>
                    <a:lnL w="12700" cap="flat" cmpd="sng" algn="ctr">
                      <a:solidFill>
                        <a:schemeClr val="tx1"/>
                      </a:solidFill>
                      <a:prstDash val="solid"/>
                      <a:round/>
                      <a:headEnd type="none" w="med" len="med"/>
                      <a:tailEnd type="none" w="med" len="med"/>
                    </a:lnL>
                    <a:solidFill>
                      <a:schemeClr val="tx1">
                        <a:lumMod val="75000"/>
                        <a:lumOff val="25000"/>
                      </a:schemeClr>
                    </a:solidFill>
                  </a:tcPr>
                </a:tc>
                <a:tc hMerge="1">
                  <a:txBody>
                    <a:bodyPr/>
                    <a:lstStyle/>
                    <a:p>
                      <a:endParaRPr lang="en-US" dirty="0">
                        <a:solidFill>
                          <a:schemeClr val="tx2"/>
                        </a:solidFill>
                      </a:endParaRPr>
                    </a:p>
                  </a:txBody>
                  <a:tcPr>
                    <a:solidFill>
                      <a:schemeClr val="bg1"/>
                    </a:solidFill>
                  </a:tcPr>
                </a:tc>
                <a:extLst>
                  <a:ext uri="{0D108BD9-81ED-4DB2-BD59-A6C34878D82A}">
                    <a16:rowId xmlns:a16="http://schemas.microsoft.com/office/drawing/2014/main" val="2494974556"/>
                  </a:ext>
                </a:extLst>
              </a:tr>
              <a:tr h="139417">
                <a:tc>
                  <a:txBody>
                    <a:bodyPr/>
                    <a:lstStyle/>
                    <a:p>
                      <a:pPr algn="r"/>
                      <a:endParaRPr lang="en-US" sz="1800" b="0" dirty="0">
                        <a:latin typeface="+mn-lt"/>
                      </a:endParaRPr>
                    </a:p>
                  </a:txBody>
                  <a:tcPr>
                    <a:lnT w="12700" cap="flat" cmpd="sng" algn="ctr">
                      <a:solidFill>
                        <a:schemeClr val="tx1"/>
                      </a:solidFill>
                      <a:prstDash val="solid"/>
                      <a:round/>
                      <a:headEnd type="none" w="med" len="med"/>
                      <a:tailEnd type="none" w="med" len="med"/>
                    </a:lnT>
                    <a:solidFill>
                      <a:schemeClr val="bg2">
                        <a:lumMod val="25000"/>
                      </a:schemeClr>
                    </a:solidFill>
                  </a:tcPr>
                </a:tc>
                <a:tc>
                  <a:txBody>
                    <a:bodyPr/>
                    <a:lstStyle/>
                    <a:p>
                      <a:pPr algn="ctr"/>
                      <a:r>
                        <a:rPr lang="en-US" sz="2400" b="1" dirty="0">
                          <a:latin typeface="+mn-lt"/>
                        </a:rPr>
                        <a:t>Oral ART</a:t>
                      </a:r>
                    </a:p>
                  </a:txBody>
                  <a:tcP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2"/>
                          </a:solidFill>
                        </a:rPr>
                        <a:t>Long-Acting Injectable ART</a:t>
                      </a:r>
                    </a:p>
                    <a:p>
                      <a:pPr algn="ctr"/>
                      <a:endParaRPr lang="en-US" dirty="0"/>
                    </a:p>
                  </a:txBody>
                  <a:tcPr>
                    <a:solidFill>
                      <a:schemeClr val="bg1"/>
                    </a:solidFill>
                  </a:tcPr>
                </a:tc>
                <a:extLst>
                  <a:ext uri="{0D108BD9-81ED-4DB2-BD59-A6C34878D82A}">
                    <a16:rowId xmlns:a16="http://schemas.microsoft.com/office/drawing/2014/main" val="2074499057"/>
                  </a:ext>
                </a:extLst>
              </a:tr>
              <a:tr h="1429640">
                <a:tc>
                  <a:txBody>
                    <a:bodyPr/>
                    <a:lstStyle/>
                    <a:p>
                      <a:pPr algn="ctr"/>
                      <a:r>
                        <a:rPr lang="en-US" b="1" dirty="0">
                          <a:solidFill>
                            <a:schemeClr val="bg1"/>
                          </a:solidFill>
                        </a:rPr>
                        <a:t>Route</a:t>
                      </a:r>
                    </a:p>
                  </a:txBody>
                  <a:tcPr>
                    <a:solidFill>
                      <a:schemeClr val="bg2">
                        <a:lumMod val="25000"/>
                      </a:schemeClr>
                    </a:solidFill>
                  </a:tcPr>
                </a:tc>
                <a:tc>
                  <a:txBody>
                    <a:bodyPr/>
                    <a:lstStyle/>
                    <a:p>
                      <a:r>
                        <a:rPr lang="en-US" sz="2400" dirty="0"/>
                        <a:t>A pill taken once daily</a:t>
                      </a:r>
                    </a:p>
                  </a:txBody>
                  <a:tcPr>
                    <a:solidFill>
                      <a:schemeClr val="bg1">
                        <a:lumMod val="85000"/>
                      </a:schemeClr>
                    </a:solidFill>
                  </a:tcPr>
                </a:tc>
                <a:tc>
                  <a:txBody>
                    <a:bodyPr/>
                    <a:lstStyle/>
                    <a:p>
                      <a:r>
                        <a:rPr lang="en-US" sz="2400" dirty="0"/>
                        <a:t>One intramuscular injection generally every 4 or 8 weeks depending on formulation</a:t>
                      </a:r>
                    </a:p>
                  </a:txBody>
                  <a:tcPr>
                    <a:solidFill>
                      <a:schemeClr val="bg1"/>
                    </a:solidFill>
                  </a:tcPr>
                </a:tc>
                <a:extLst>
                  <a:ext uri="{0D108BD9-81ED-4DB2-BD59-A6C34878D82A}">
                    <a16:rowId xmlns:a16="http://schemas.microsoft.com/office/drawing/2014/main" val="1094193353"/>
                  </a:ext>
                </a:extLst>
              </a:tr>
              <a:tr h="769806">
                <a:tc>
                  <a:txBody>
                    <a:bodyPr/>
                    <a:lstStyle/>
                    <a:p>
                      <a:pPr algn="ctr"/>
                      <a:r>
                        <a:rPr lang="en-US" b="1" dirty="0">
                          <a:solidFill>
                            <a:schemeClr val="bg1"/>
                          </a:solidFill>
                        </a:rPr>
                        <a:t>Administration</a:t>
                      </a:r>
                    </a:p>
                  </a:txBody>
                  <a:tcPr>
                    <a:solidFill>
                      <a:schemeClr val="bg2">
                        <a:lumMod val="25000"/>
                      </a:schemeClr>
                    </a:solidFill>
                  </a:tcPr>
                </a:tc>
                <a:tc>
                  <a:txBody>
                    <a:bodyPr/>
                    <a:lstStyle/>
                    <a:p>
                      <a:r>
                        <a:rPr lang="en-US" sz="2400" dirty="0"/>
                        <a:t>Self-Administered</a:t>
                      </a:r>
                    </a:p>
                  </a:txBody>
                  <a:tcPr>
                    <a:solidFill>
                      <a:schemeClr val="bg1">
                        <a:lumMod val="85000"/>
                      </a:schemeClr>
                    </a:solidFill>
                  </a:tcPr>
                </a:tc>
                <a:tc>
                  <a:txBody>
                    <a:bodyPr/>
                    <a:lstStyle/>
                    <a:p>
                      <a:r>
                        <a:rPr lang="en-US" sz="2400" dirty="0"/>
                        <a:t>Administered by healthcare providers</a:t>
                      </a:r>
                    </a:p>
                  </a:txBody>
                  <a:tcPr>
                    <a:solidFill>
                      <a:schemeClr val="bg1"/>
                    </a:solidFill>
                  </a:tcPr>
                </a:tc>
                <a:extLst>
                  <a:ext uri="{0D108BD9-81ED-4DB2-BD59-A6C34878D82A}">
                    <a16:rowId xmlns:a16="http://schemas.microsoft.com/office/drawing/2014/main" val="1265452810"/>
                  </a:ext>
                </a:extLst>
              </a:tr>
              <a:tr h="769806">
                <a:tc>
                  <a:txBody>
                    <a:bodyPr/>
                    <a:lstStyle/>
                    <a:p>
                      <a:pPr algn="ctr"/>
                      <a:r>
                        <a:rPr lang="en-US" b="1" dirty="0">
                          <a:solidFill>
                            <a:schemeClr val="bg1"/>
                          </a:solidFill>
                        </a:rPr>
                        <a:t>Common Barriers</a:t>
                      </a:r>
                    </a:p>
                  </a:txBody>
                  <a:tcPr>
                    <a:solidFill>
                      <a:schemeClr val="bg2">
                        <a:lumMod val="25000"/>
                      </a:schemeClr>
                    </a:solidFill>
                  </a:tcPr>
                </a:tc>
                <a:tc>
                  <a:txBody>
                    <a:bodyPr/>
                    <a:lstStyle/>
                    <a:p>
                      <a:r>
                        <a:rPr lang="en-US" sz="2400" dirty="0"/>
                        <a:t>Requires safe medication storage, remembering to take a pill every day</a:t>
                      </a:r>
                    </a:p>
                  </a:txBody>
                  <a:tcPr>
                    <a:solidFill>
                      <a:schemeClr val="bg1">
                        <a:lumMod val="85000"/>
                      </a:schemeClr>
                    </a:solidFill>
                  </a:tcPr>
                </a:tc>
                <a:tc>
                  <a:txBody>
                    <a:bodyPr/>
                    <a:lstStyle/>
                    <a:p>
                      <a:r>
                        <a:rPr lang="en-US" sz="2400" dirty="0"/>
                        <a:t>Requires regular clinic visits, needles</a:t>
                      </a:r>
                    </a:p>
                  </a:txBody>
                  <a:tcPr>
                    <a:solidFill>
                      <a:schemeClr val="bg1"/>
                    </a:solidFill>
                  </a:tcPr>
                </a:tc>
                <a:extLst>
                  <a:ext uri="{0D108BD9-81ED-4DB2-BD59-A6C34878D82A}">
                    <a16:rowId xmlns:a16="http://schemas.microsoft.com/office/drawing/2014/main" val="991983258"/>
                  </a:ext>
                </a:extLst>
              </a:tr>
              <a:tr h="769806">
                <a:tc>
                  <a:txBody>
                    <a:bodyPr/>
                    <a:lstStyle/>
                    <a:p>
                      <a:pPr algn="ctr"/>
                      <a:r>
                        <a:rPr lang="en-US" b="1" dirty="0">
                          <a:solidFill>
                            <a:schemeClr val="bg1"/>
                          </a:solidFill>
                        </a:rPr>
                        <a:t>Responsibility of Medication Provision</a:t>
                      </a:r>
                    </a:p>
                  </a:txBody>
                  <a:tcPr>
                    <a:solidFill>
                      <a:schemeClr val="bg2">
                        <a:lumMod val="25000"/>
                      </a:schemeClr>
                    </a:solidFill>
                  </a:tcPr>
                </a:tc>
                <a:tc>
                  <a:txBody>
                    <a:bodyPr/>
                    <a:lstStyle/>
                    <a:p>
                      <a:r>
                        <a:rPr lang="en-US" sz="2400" dirty="0"/>
                        <a:t>Person with HIV</a:t>
                      </a:r>
                    </a:p>
                  </a:txBody>
                  <a:tcPr>
                    <a:solidFill>
                      <a:schemeClr val="bg1">
                        <a:lumMod val="85000"/>
                      </a:schemeClr>
                    </a:solidFill>
                  </a:tcPr>
                </a:tc>
                <a:tc>
                  <a:txBody>
                    <a:bodyPr/>
                    <a:lstStyle/>
                    <a:p>
                      <a:r>
                        <a:rPr lang="en-US" sz="2400" dirty="0"/>
                        <a:t>Health system</a:t>
                      </a:r>
                    </a:p>
                  </a:txBody>
                  <a:tcPr>
                    <a:solidFill>
                      <a:schemeClr val="bg1"/>
                    </a:solidFill>
                  </a:tcPr>
                </a:tc>
                <a:extLst>
                  <a:ext uri="{0D108BD9-81ED-4DB2-BD59-A6C34878D82A}">
                    <a16:rowId xmlns:a16="http://schemas.microsoft.com/office/drawing/2014/main" val="2675253783"/>
                  </a:ext>
                </a:extLst>
              </a:tr>
            </a:tbl>
          </a:graphicData>
        </a:graphic>
      </p:graphicFrame>
    </p:spTree>
    <p:extLst>
      <p:ext uri="{BB962C8B-B14F-4D97-AF65-F5344CB8AC3E}">
        <p14:creationId xmlns:p14="http://schemas.microsoft.com/office/powerpoint/2010/main" val="272431622"/>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585ADF4-E376-9B86-9E67-B4D3B19202B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4D24166-C8BA-2436-03A0-9661D9DA0326}"/>
              </a:ext>
            </a:extLst>
          </p:cNvPr>
          <p:cNvSpPr/>
          <p:nvPr/>
        </p:nvSpPr>
        <p:spPr>
          <a:xfrm>
            <a:off x="511776" y="461984"/>
            <a:ext cx="11168448" cy="59340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B5FD83-EB70-82D4-7DDB-493E08BC0476}"/>
              </a:ext>
            </a:extLst>
          </p:cNvPr>
          <p:cNvSpPr>
            <a:spLocks noGrp="1"/>
          </p:cNvSpPr>
          <p:nvPr>
            <p:ph type="title"/>
          </p:nvPr>
        </p:nvSpPr>
        <p:spPr>
          <a:xfrm>
            <a:off x="838200" y="375883"/>
            <a:ext cx="10515600" cy="1325563"/>
          </a:xfrm>
        </p:spPr>
        <p:txBody>
          <a:bodyPr>
            <a:normAutofit/>
          </a:bodyPr>
          <a:lstStyle/>
          <a:p>
            <a:r>
              <a:rPr lang="en-US" sz="3600" dirty="0"/>
              <a:t>Objectives</a:t>
            </a:r>
          </a:p>
        </p:txBody>
      </p:sp>
      <p:sp>
        <p:nvSpPr>
          <p:cNvPr id="15" name="Rectangle 14">
            <a:extLst>
              <a:ext uri="{FF2B5EF4-FFF2-40B4-BE49-F238E27FC236}">
                <a16:creationId xmlns:a16="http://schemas.microsoft.com/office/drawing/2014/main" id="{85AE1ABD-E686-25CE-4481-FE50C6BFAFE2}"/>
              </a:ext>
            </a:extLst>
          </p:cNvPr>
          <p:cNvSpPr/>
          <p:nvPr/>
        </p:nvSpPr>
        <p:spPr>
          <a:xfrm>
            <a:off x="7179276" y="457200"/>
            <a:ext cx="4497859" cy="5943600"/>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screenshot of a computer&#10;&#10;Description automatically generated">
            <a:extLst>
              <a:ext uri="{FF2B5EF4-FFF2-40B4-BE49-F238E27FC236}">
                <a16:creationId xmlns:a16="http://schemas.microsoft.com/office/drawing/2014/main" id="{AA792BB7-0E13-277F-5CDD-D4ADE13A3D55}"/>
              </a:ext>
            </a:extLst>
          </p:cNvPr>
          <p:cNvPicPr>
            <a:picLocks noGrp="1" noChangeAspect="1"/>
          </p:cNvPicPr>
          <p:nvPr>
            <p:ph idx="1"/>
          </p:nvPr>
        </p:nvPicPr>
        <p:blipFill>
          <a:blip r:embed="rId3"/>
          <a:srcRect l="6843" t="18531" r="51453" b="5363"/>
          <a:stretch/>
        </p:blipFill>
        <p:spPr>
          <a:xfrm>
            <a:off x="8155459" y="2940908"/>
            <a:ext cx="3311612" cy="3311611"/>
          </a:xfrm>
        </p:spPr>
      </p:pic>
      <p:pic>
        <p:nvPicPr>
          <p:cNvPr id="14" name="Picture 13" descr="A screenshot of a computer&#10;&#10;Description automatically generated">
            <a:extLst>
              <a:ext uri="{FF2B5EF4-FFF2-40B4-BE49-F238E27FC236}">
                <a16:creationId xmlns:a16="http://schemas.microsoft.com/office/drawing/2014/main" id="{1430A32A-DFD3-590B-687C-BF9616B5CA6C}"/>
              </a:ext>
            </a:extLst>
          </p:cNvPr>
          <p:cNvPicPr>
            <a:picLocks noChangeAspect="1"/>
          </p:cNvPicPr>
          <p:nvPr/>
        </p:nvPicPr>
        <p:blipFill>
          <a:blip r:embed="rId4"/>
          <a:srcRect l="26574" t="24363" r="34793" b="29798"/>
          <a:stretch/>
        </p:blipFill>
        <p:spPr>
          <a:xfrm>
            <a:off x="8155458" y="714503"/>
            <a:ext cx="3311611" cy="2153229"/>
          </a:xfrm>
          <a:prstGeom prst="rect">
            <a:avLst/>
          </a:prstGeom>
        </p:spPr>
      </p:pic>
      <p:sp>
        <p:nvSpPr>
          <p:cNvPr id="16" name="TextBox 15">
            <a:extLst>
              <a:ext uri="{FF2B5EF4-FFF2-40B4-BE49-F238E27FC236}">
                <a16:creationId xmlns:a16="http://schemas.microsoft.com/office/drawing/2014/main" id="{450B031C-6489-A4FF-8D81-ECE9943CBCA9}"/>
              </a:ext>
            </a:extLst>
          </p:cNvPr>
          <p:cNvSpPr txBox="1"/>
          <p:nvPr/>
        </p:nvSpPr>
        <p:spPr>
          <a:xfrm>
            <a:off x="838200" y="1556951"/>
            <a:ext cx="6014652" cy="4431983"/>
          </a:xfrm>
          <a:prstGeom prst="rect">
            <a:avLst/>
          </a:prstGeom>
          <a:noFill/>
        </p:spPr>
        <p:txBody>
          <a:bodyPr wrap="square" rtlCol="0">
            <a:spAutoFit/>
          </a:bodyPr>
          <a:lstStyle/>
          <a:p>
            <a:pPr marL="285750" indent="-285750">
              <a:buFont typeface="Arial" panose="020B0604020202020204" pitchFamily="34" charset="0"/>
              <a:buChar char="•"/>
            </a:pPr>
            <a:r>
              <a:rPr lang="en-US" sz="2400" u="sng" dirty="0">
                <a:effectLst/>
                <a:ea typeface="Calibri" panose="020F0502020204030204" pitchFamily="34" charset="0"/>
                <a:cs typeface="Times New Roman" panose="02020603050405020304" pitchFamily="18" charset="0"/>
              </a:rPr>
              <a:t>To compare rates of HIV virologic suppression and </a:t>
            </a:r>
            <a:r>
              <a:rPr lang="en-US" sz="2400" u="sng" dirty="0">
                <a:ea typeface="Calibri" panose="020F0502020204030204" pitchFamily="34" charset="0"/>
                <a:cs typeface="Times New Roman" panose="02020603050405020304" pitchFamily="18" charset="0"/>
              </a:rPr>
              <a:t>number of medical encounters</a:t>
            </a:r>
            <a:r>
              <a:rPr lang="en-US" sz="2400" u="sng" dirty="0">
                <a:effectLst/>
                <a:ea typeface="Calibri" panose="020F0502020204030204" pitchFamily="34" charset="0"/>
                <a:cs typeface="Times New Roman" panose="02020603050405020304" pitchFamily="18" charset="0"/>
              </a:rPr>
              <a:t> between PEH receiving LA-ART vs. oral ART</a:t>
            </a:r>
            <a:r>
              <a:rPr lang="en-US" sz="2400" dirty="0">
                <a:effectLst/>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at a low-barrier clinic and Street Medicine program serving a high proportion of PEH and PWUD</a:t>
            </a:r>
          </a:p>
          <a:p>
            <a:pPr marL="285750" indent="-285750">
              <a:buFont typeface="Arial" panose="020B0604020202020204" pitchFamily="34" charset="0"/>
              <a:buChar char="•"/>
            </a:pPr>
            <a:endParaRPr lang="en-US" sz="2400" dirty="0">
              <a:ea typeface="Calibri" panose="020F0502020204030204" pitchFamily="34" charset="0"/>
              <a:cs typeface="Times New Roman" panose="02020603050405020304" pitchFamily="18" charset="0"/>
            </a:endParaRPr>
          </a:p>
          <a:p>
            <a:pPr marL="1200150" lvl="2" indent="-285750">
              <a:buFont typeface="Arial" panose="020B0604020202020204" pitchFamily="34" charset="0"/>
              <a:buChar char="•"/>
            </a:pPr>
            <a:r>
              <a:rPr lang="en-US" sz="2400" dirty="0">
                <a:ea typeface="Calibri" panose="020F0502020204030204" pitchFamily="34" charset="0"/>
                <a:cs typeface="Times New Roman" panose="02020603050405020304" pitchFamily="18" charset="0"/>
              </a:rPr>
              <a:t> </a:t>
            </a:r>
            <a:r>
              <a:rPr lang="en-US" sz="2200" i="1" dirty="0">
                <a:ea typeface="Calibri" panose="020F0502020204030204" pitchFamily="34" charset="0"/>
                <a:cs typeface="Times New Roman" panose="02020603050405020304" pitchFamily="18" charset="0"/>
              </a:rPr>
              <a:t>Whole Person Integrated Care (WPIC): Predominantly Maria X Martinez Clinic &amp; SFDPH Street Medicine Team</a:t>
            </a:r>
          </a:p>
          <a:p>
            <a:endParaRPr lang="en-US" sz="2400" dirty="0"/>
          </a:p>
        </p:txBody>
      </p:sp>
    </p:spTree>
    <p:extLst>
      <p:ext uri="{BB962C8B-B14F-4D97-AF65-F5344CB8AC3E}">
        <p14:creationId xmlns:p14="http://schemas.microsoft.com/office/powerpoint/2010/main" val="3994312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C46BF81-85ED-FD15-A3C6-1D0761C5AB5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B4ADABE-D340-CD1B-84CE-7D45CC26A385}"/>
              </a:ext>
            </a:extLst>
          </p:cNvPr>
          <p:cNvSpPr/>
          <p:nvPr/>
        </p:nvSpPr>
        <p:spPr>
          <a:xfrm>
            <a:off x="511776" y="461984"/>
            <a:ext cx="11168448" cy="59340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45C504-EB02-5362-6BFB-05CA772C2AFF}"/>
              </a:ext>
            </a:extLst>
          </p:cNvPr>
          <p:cNvSpPr>
            <a:spLocks noGrp="1"/>
          </p:cNvSpPr>
          <p:nvPr>
            <p:ph type="title"/>
          </p:nvPr>
        </p:nvSpPr>
        <p:spPr/>
        <p:txBody>
          <a:bodyPr>
            <a:normAutofit/>
          </a:bodyPr>
          <a:lstStyle/>
          <a:p>
            <a:r>
              <a:rPr lang="en-US" sz="3600" dirty="0"/>
              <a:t>Methods</a:t>
            </a:r>
          </a:p>
        </p:txBody>
      </p:sp>
      <p:sp>
        <p:nvSpPr>
          <p:cNvPr id="3" name="Content Placeholder 2">
            <a:extLst>
              <a:ext uri="{FF2B5EF4-FFF2-40B4-BE49-F238E27FC236}">
                <a16:creationId xmlns:a16="http://schemas.microsoft.com/office/drawing/2014/main" id="{A7E61F30-A198-0AE3-17A4-E2A126C9979B}"/>
              </a:ext>
            </a:extLst>
          </p:cNvPr>
          <p:cNvSpPr>
            <a:spLocks noGrp="1"/>
          </p:cNvSpPr>
          <p:nvPr>
            <p:ph idx="1"/>
          </p:nvPr>
        </p:nvSpPr>
        <p:spPr>
          <a:xfrm>
            <a:off x="838200" y="1544595"/>
            <a:ext cx="5662808" cy="4632368"/>
          </a:xfrm>
        </p:spPr>
        <p:txBody>
          <a:bodyPr>
            <a:normAutofit fontScale="92500" lnSpcReduction="10000"/>
          </a:bodyPr>
          <a:lstStyle/>
          <a:p>
            <a:pPr marL="285750" indent="-285750">
              <a:buFont typeface="Arial" panose="020B0604020202020204" pitchFamily="34" charset="0"/>
              <a:buChar char="•"/>
            </a:pPr>
            <a:r>
              <a:rPr lang="en-US" sz="2600" b="1" dirty="0"/>
              <a:t>Data extracted through retrospective chart review of all </a:t>
            </a:r>
            <a:r>
              <a:rPr lang="en-US" sz="2600" b="1" dirty="0">
                <a:ea typeface="Calibri" panose="020F0502020204030204" pitchFamily="34" charset="0"/>
                <a:cs typeface="Times New Roman" panose="02020603050405020304" pitchFamily="18" charset="0"/>
              </a:rPr>
              <a:t>patients with HIV </a:t>
            </a:r>
            <a:r>
              <a:rPr lang="en-US" sz="2600" dirty="0">
                <a:ea typeface="Calibri" panose="020F0502020204030204" pitchFamily="34" charset="0"/>
                <a:cs typeface="Times New Roman" panose="02020603050405020304" pitchFamily="18" charset="0"/>
              </a:rPr>
              <a:t>(January-December 2023</a:t>
            </a:r>
            <a:r>
              <a:rPr lang="en-US" sz="2600" dirty="0"/>
              <a:t>): </a:t>
            </a:r>
            <a:endParaRPr lang="en-US" sz="2600" dirty="0">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Demographics</a:t>
            </a:r>
            <a:r>
              <a:rPr lang="en-US" sz="2600" dirty="0">
                <a:ea typeface="Calibri" panose="020F0502020204030204" pitchFamily="34" charset="0"/>
                <a:cs typeface="Times New Roman" panose="02020603050405020304" pitchFamily="18" charset="0"/>
              </a:rPr>
              <a:t> </a:t>
            </a:r>
          </a:p>
          <a:p>
            <a:pPr marL="742950" lvl="1" indent="-285750">
              <a:buFont typeface="Arial" panose="020B0604020202020204" pitchFamily="34" charset="0"/>
              <a:buChar char="•"/>
            </a:pPr>
            <a:r>
              <a:rPr lang="en-US" sz="2600" dirty="0">
                <a:ea typeface="Calibri" panose="020F0502020204030204" pitchFamily="34" charset="0"/>
                <a:cs typeface="Times New Roman" panose="02020603050405020304" pitchFamily="18" charset="0"/>
              </a:rPr>
              <a:t>Program-specific (WPIC) medical encounters </a:t>
            </a:r>
          </a:p>
          <a:p>
            <a:pPr marL="742950" lvl="1" indent="-285750">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HIV viral loads </a:t>
            </a:r>
          </a:p>
          <a:p>
            <a:pPr marL="742950" lvl="1" indent="-285750">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Co-morbidities </a:t>
            </a:r>
          </a:p>
          <a:p>
            <a:pPr marL="285750" indent="-285750">
              <a:buFont typeface="Arial" panose="020B0604020202020204" pitchFamily="34" charset="0"/>
              <a:buChar char="•"/>
            </a:pPr>
            <a:endParaRPr lang="en-US" sz="26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2600" b="1" dirty="0">
                <a:effectLst/>
                <a:ea typeface="Calibri" panose="020F0502020204030204" pitchFamily="34" charset="0"/>
                <a:cs typeface="Times New Roman" panose="02020603050405020304" pitchFamily="18" charset="0"/>
              </a:rPr>
              <a:t>Excluded patients: </a:t>
            </a:r>
          </a:p>
          <a:p>
            <a:pPr marL="742950" lvl="1" indent="-285750">
              <a:buFont typeface="Arial" panose="020B0604020202020204" pitchFamily="34" charset="0"/>
              <a:buChar char="•"/>
            </a:pPr>
            <a:r>
              <a:rPr lang="en-US" sz="2600" dirty="0">
                <a:effectLst/>
                <a:ea typeface="Calibri" panose="020F0502020204030204" pitchFamily="34" charset="0"/>
                <a:cs typeface="Times New Roman" panose="02020603050405020304" pitchFamily="18" charset="0"/>
              </a:rPr>
              <a:t>With ≤1 </a:t>
            </a:r>
            <a:r>
              <a:rPr lang="en-US" sz="2600" dirty="0">
                <a:ea typeface="Calibri" panose="020F0502020204030204" pitchFamily="34" charset="0"/>
                <a:cs typeface="Times New Roman" panose="02020603050405020304" pitchFamily="18" charset="0"/>
              </a:rPr>
              <a:t>WPIC </a:t>
            </a:r>
            <a:r>
              <a:rPr lang="en-US" sz="2600" dirty="0">
                <a:effectLst/>
                <a:ea typeface="Calibri" panose="020F0502020204030204" pitchFamily="34" charset="0"/>
                <a:cs typeface="Times New Roman" panose="02020603050405020304" pitchFamily="18" charset="0"/>
              </a:rPr>
              <a:t>visit in 2023</a:t>
            </a:r>
          </a:p>
          <a:p>
            <a:pPr marL="742950" lvl="1" indent="-285750">
              <a:buFont typeface="Arial" panose="020B0604020202020204" pitchFamily="34" charset="0"/>
              <a:buChar char="•"/>
            </a:pPr>
            <a:r>
              <a:rPr lang="en-US" sz="2600" dirty="0">
                <a:ea typeface="Calibri" panose="020F0502020204030204" pitchFamily="34" charset="0"/>
                <a:cs typeface="Times New Roman" panose="02020603050405020304" pitchFamily="18" charset="0"/>
              </a:rPr>
              <a:t>E</a:t>
            </a:r>
            <a:r>
              <a:rPr lang="en-US" sz="2600" dirty="0">
                <a:effectLst/>
                <a:ea typeface="Calibri" panose="020F0502020204030204" pitchFamily="34" charset="0"/>
                <a:cs typeface="Times New Roman" panose="02020603050405020304" pitchFamily="18" charset="0"/>
              </a:rPr>
              <a:t>stablished in HIV care elsewhere </a:t>
            </a:r>
          </a:p>
          <a:p>
            <a:endParaRPr lang="en-US" sz="2400" dirty="0"/>
          </a:p>
        </p:txBody>
      </p:sp>
      <p:sp>
        <p:nvSpPr>
          <p:cNvPr id="8" name="Rectangle 7">
            <a:extLst>
              <a:ext uri="{FF2B5EF4-FFF2-40B4-BE49-F238E27FC236}">
                <a16:creationId xmlns:a16="http://schemas.microsoft.com/office/drawing/2014/main" id="{480F7110-421A-6176-6663-3B220EE1C841}"/>
              </a:ext>
            </a:extLst>
          </p:cNvPr>
          <p:cNvSpPr/>
          <p:nvPr/>
        </p:nvSpPr>
        <p:spPr>
          <a:xfrm>
            <a:off x="7179276" y="457200"/>
            <a:ext cx="4497859" cy="5943600"/>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a:extLst>
              <a:ext uri="{FF2B5EF4-FFF2-40B4-BE49-F238E27FC236}">
                <a16:creationId xmlns:a16="http://schemas.microsoft.com/office/drawing/2014/main" id="{372B2953-4E9F-76CB-5820-83CFCAAA209D}"/>
              </a:ext>
            </a:extLst>
          </p:cNvPr>
          <p:cNvPicPr>
            <a:picLocks noChangeAspect="1"/>
          </p:cNvPicPr>
          <p:nvPr/>
        </p:nvPicPr>
        <p:blipFill>
          <a:blip r:embed="rId2"/>
          <a:srcRect l="11499" t="32776" r="65498" b="6008"/>
          <a:stretch/>
        </p:blipFill>
        <p:spPr>
          <a:xfrm>
            <a:off x="7556156" y="603427"/>
            <a:ext cx="3744098" cy="5459684"/>
          </a:xfrm>
          <a:prstGeom prst="rect">
            <a:avLst/>
          </a:prstGeom>
        </p:spPr>
      </p:pic>
      <p:sp>
        <p:nvSpPr>
          <p:cNvPr id="7" name="TextBox 6">
            <a:extLst>
              <a:ext uri="{FF2B5EF4-FFF2-40B4-BE49-F238E27FC236}">
                <a16:creationId xmlns:a16="http://schemas.microsoft.com/office/drawing/2014/main" id="{89A802EB-C1CF-9A8E-B186-A8D066D6AA31}"/>
              </a:ext>
            </a:extLst>
          </p:cNvPr>
          <p:cNvSpPr txBox="1"/>
          <p:nvPr/>
        </p:nvSpPr>
        <p:spPr>
          <a:xfrm>
            <a:off x="7317259" y="6067896"/>
            <a:ext cx="4133335" cy="276999"/>
          </a:xfrm>
          <a:prstGeom prst="rect">
            <a:avLst/>
          </a:prstGeom>
          <a:noFill/>
        </p:spPr>
        <p:txBody>
          <a:bodyPr wrap="square" rtlCol="0">
            <a:spAutoFit/>
          </a:bodyPr>
          <a:lstStyle/>
          <a:p>
            <a:r>
              <a:rPr lang="en-US" sz="1200" b="0" i="0" dirty="0">
                <a:solidFill>
                  <a:srgbClr val="112345"/>
                </a:solidFill>
                <a:effectLst/>
              </a:rPr>
              <a:t>Illustration by Kimberly Carney / Fred Hutch News Service</a:t>
            </a:r>
            <a:endParaRPr lang="en-US" sz="1200" dirty="0"/>
          </a:p>
        </p:txBody>
      </p:sp>
    </p:spTree>
    <p:extLst>
      <p:ext uri="{BB962C8B-B14F-4D97-AF65-F5344CB8AC3E}">
        <p14:creationId xmlns:p14="http://schemas.microsoft.com/office/powerpoint/2010/main" val="394392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5A077B4A-DB33-2E55-CA3E-1B4F211E8B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0046D1B-359A-07E5-3F4D-2EAE6EF2A8D7}"/>
              </a:ext>
            </a:extLst>
          </p:cNvPr>
          <p:cNvSpPr/>
          <p:nvPr/>
        </p:nvSpPr>
        <p:spPr>
          <a:xfrm>
            <a:off x="313151" y="1054228"/>
            <a:ext cx="4868234" cy="1646084"/>
          </a:xfrm>
          <a:prstGeom prst="rect">
            <a:avLst/>
          </a:prstGeom>
          <a:solidFill>
            <a:schemeClr val="accent1">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solidFill>
              </a:rPr>
              <a:t>145 unique patients with HIV </a:t>
            </a:r>
            <a:r>
              <a:rPr lang="en-US" sz="2800" dirty="0">
                <a:solidFill>
                  <a:schemeClr val="tx2"/>
                </a:solidFill>
              </a:rPr>
              <a:t>seen at WPIC between January and December 2023</a:t>
            </a:r>
          </a:p>
        </p:txBody>
      </p:sp>
      <p:sp>
        <p:nvSpPr>
          <p:cNvPr id="6" name="Rectangle 5">
            <a:extLst>
              <a:ext uri="{FF2B5EF4-FFF2-40B4-BE49-F238E27FC236}">
                <a16:creationId xmlns:a16="http://schemas.microsoft.com/office/drawing/2014/main" id="{87D722F5-AAF2-FEC9-DF1D-AC68BBC4C35B}"/>
              </a:ext>
            </a:extLst>
          </p:cNvPr>
          <p:cNvSpPr/>
          <p:nvPr/>
        </p:nvSpPr>
        <p:spPr>
          <a:xfrm>
            <a:off x="734037" y="3878440"/>
            <a:ext cx="3738842" cy="192533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Excluded:</a:t>
            </a:r>
          </a:p>
          <a:p>
            <a:pPr algn="ctr"/>
            <a:r>
              <a:rPr lang="en-US" sz="2800" b="1" dirty="0">
                <a:solidFill>
                  <a:schemeClr val="tx1"/>
                </a:solidFill>
              </a:rPr>
              <a:t>36 </a:t>
            </a:r>
            <a:r>
              <a:rPr lang="en-US" sz="2800" dirty="0">
                <a:solidFill>
                  <a:schemeClr val="tx1"/>
                </a:solidFill>
              </a:rPr>
              <a:t>established in HIV care elsewhere</a:t>
            </a:r>
          </a:p>
          <a:p>
            <a:pPr algn="ctr"/>
            <a:r>
              <a:rPr lang="en-US" sz="2800" b="1" dirty="0">
                <a:solidFill>
                  <a:schemeClr val="tx1"/>
                </a:solidFill>
              </a:rPr>
              <a:t>15 </a:t>
            </a:r>
            <a:r>
              <a:rPr lang="en-US" sz="2800" dirty="0">
                <a:solidFill>
                  <a:schemeClr val="tx1"/>
                </a:solidFill>
              </a:rPr>
              <a:t>with only one visit</a:t>
            </a:r>
            <a:endParaRPr lang="en-US" sz="2800" b="1" dirty="0">
              <a:solidFill>
                <a:schemeClr val="tx1"/>
              </a:solidFill>
            </a:endParaRPr>
          </a:p>
        </p:txBody>
      </p:sp>
      <p:sp>
        <p:nvSpPr>
          <p:cNvPr id="7" name="Down Arrow 6">
            <a:extLst>
              <a:ext uri="{FF2B5EF4-FFF2-40B4-BE49-F238E27FC236}">
                <a16:creationId xmlns:a16="http://schemas.microsoft.com/office/drawing/2014/main" id="{1203EC05-5DDC-C0FB-26C5-0B6A96044131}"/>
              </a:ext>
            </a:extLst>
          </p:cNvPr>
          <p:cNvSpPr/>
          <p:nvPr/>
        </p:nvSpPr>
        <p:spPr>
          <a:xfrm flipH="1">
            <a:off x="2382726" y="2893328"/>
            <a:ext cx="317537" cy="846596"/>
          </a:xfrm>
          <a:prstGeom prst="down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DC2420-B512-8B27-3001-48C6F83F8126}"/>
              </a:ext>
            </a:extLst>
          </p:cNvPr>
          <p:cNvSpPr/>
          <p:nvPr/>
        </p:nvSpPr>
        <p:spPr>
          <a:xfrm>
            <a:off x="7076279" y="1046468"/>
            <a:ext cx="3122963" cy="155132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Of the remaining </a:t>
            </a:r>
            <a:r>
              <a:rPr lang="en-US" sz="2800" b="1" dirty="0">
                <a:solidFill>
                  <a:schemeClr val="tx1"/>
                </a:solidFill>
              </a:rPr>
              <a:t>94</a:t>
            </a:r>
            <a:r>
              <a:rPr lang="en-US" sz="2800" dirty="0">
                <a:solidFill>
                  <a:schemeClr val="tx1"/>
                </a:solidFill>
              </a:rPr>
              <a:t> patients</a:t>
            </a:r>
          </a:p>
        </p:txBody>
      </p:sp>
      <p:sp>
        <p:nvSpPr>
          <p:cNvPr id="10" name="Down Arrow 9">
            <a:extLst>
              <a:ext uri="{FF2B5EF4-FFF2-40B4-BE49-F238E27FC236}">
                <a16:creationId xmlns:a16="http://schemas.microsoft.com/office/drawing/2014/main" id="{A01E558B-BAFB-A75A-BA69-2D29DA6137CC}"/>
              </a:ext>
            </a:extLst>
          </p:cNvPr>
          <p:cNvSpPr/>
          <p:nvPr/>
        </p:nvSpPr>
        <p:spPr>
          <a:xfrm rot="16200000" flipH="1">
            <a:off x="5767049" y="1453973"/>
            <a:ext cx="317537" cy="846596"/>
          </a:xfrm>
          <a:prstGeom prst="downArrow">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075EF0C-6508-1589-AF10-A20100D508D4}"/>
              </a:ext>
            </a:extLst>
          </p:cNvPr>
          <p:cNvSpPr txBox="1"/>
          <p:nvPr/>
        </p:nvSpPr>
        <p:spPr>
          <a:xfrm>
            <a:off x="5488110" y="3887970"/>
            <a:ext cx="1722010" cy="1384995"/>
          </a:xfrm>
          <a:prstGeom prst="rect">
            <a:avLst/>
          </a:prstGeom>
          <a:solidFill>
            <a:schemeClr val="accent6">
              <a:lumMod val="20000"/>
              <a:lumOff val="80000"/>
            </a:schemeClr>
          </a:solidFill>
        </p:spPr>
        <p:txBody>
          <a:bodyPr wrap="square" rtlCol="0">
            <a:spAutoFit/>
          </a:bodyPr>
          <a:lstStyle/>
          <a:p>
            <a:r>
              <a:rPr lang="en-US" sz="2800" b="1" dirty="0"/>
              <a:t>87 </a:t>
            </a:r>
            <a:r>
              <a:rPr lang="en-US" sz="2800" dirty="0"/>
              <a:t>Were receiving Oral ART*</a:t>
            </a:r>
          </a:p>
        </p:txBody>
      </p:sp>
      <p:sp>
        <p:nvSpPr>
          <p:cNvPr id="12" name="TextBox 11">
            <a:extLst>
              <a:ext uri="{FF2B5EF4-FFF2-40B4-BE49-F238E27FC236}">
                <a16:creationId xmlns:a16="http://schemas.microsoft.com/office/drawing/2014/main" id="{587953DE-3876-B175-D5D9-A6B95D767BD6}"/>
              </a:ext>
            </a:extLst>
          </p:cNvPr>
          <p:cNvSpPr txBox="1"/>
          <p:nvPr/>
        </p:nvSpPr>
        <p:spPr>
          <a:xfrm>
            <a:off x="7761611" y="3839769"/>
            <a:ext cx="1868556" cy="1384995"/>
          </a:xfrm>
          <a:prstGeom prst="rect">
            <a:avLst/>
          </a:prstGeom>
          <a:solidFill>
            <a:schemeClr val="accent5">
              <a:lumMod val="20000"/>
              <a:lumOff val="80000"/>
            </a:schemeClr>
          </a:solidFill>
        </p:spPr>
        <p:txBody>
          <a:bodyPr wrap="square" rtlCol="0">
            <a:spAutoFit/>
          </a:bodyPr>
          <a:lstStyle/>
          <a:p>
            <a:r>
              <a:rPr lang="en-US" sz="2800" b="1" dirty="0"/>
              <a:t>20</a:t>
            </a:r>
            <a:r>
              <a:rPr lang="en-US" sz="2800" dirty="0"/>
              <a:t> Were receiving LAI ART</a:t>
            </a:r>
            <a:endParaRPr lang="en-US" sz="2800" b="1" dirty="0"/>
          </a:p>
        </p:txBody>
      </p:sp>
      <p:sp>
        <p:nvSpPr>
          <p:cNvPr id="15" name="Rectangle 14">
            <a:extLst>
              <a:ext uri="{FF2B5EF4-FFF2-40B4-BE49-F238E27FC236}">
                <a16:creationId xmlns:a16="http://schemas.microsoft.com/office/drawing/2014/main" id="{E74DD338-43E2-692E-1DAE-80D007417924}"/>
              </a:ext>
            </a:extLst>
          </p:cNvPr>
          <p:cNvSpPr/>
          <p:nvPr/>
        </p:nvSpPr>
        <p:spPr>
          <a:xfrm>
            <a:off x="8097079" y="6228521"/>
            <a:ext cx="3958530" cy="52346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*Includes 15 patients who started on oral ART and switched to LAI</a:t>
            </a:r>
          </a:p>
        </p:txBody>
      </p:sp>
      <p:sp>
        <p:nvSpPr>
          <p:cNvPr id="5" name="Rectangle 4">
            <a:extLst>
              <a:ext uri="{FF2B5EF4-FFF2-40B4-BE49-F238E27FC236}">
                <a16:creationId xmlns:a16="http://schemas.microsoft.com/office/drawing/2014/main" id="{26378D77-18F1-2D5C-5863-FB467C7A2C34}"/>
              </a:ext>
            </a:extLst>
          </p:cNvPr>
          <p:cNvSpPr/>
          <p:nvPr/>
        </p:nvSpPr>
        <p:spPr>
          <a:xfrm>
            <a:off x="10199242" y="3778927"/>
            <a:ext cx="1722010" cy="2214727"/>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2 </a:t>
            </a:r>
            <a:r>
              <a:rPr lang="en-US" sz="2800" dirty="0">
                <a:solidFill>
                  <a:schemeClr val="tx1"/>
                </a:solidFill>
              </a:rPr>
              <a:t>Were not receiving any form of ART</a:t>
            </a:r>
            <a:endParaRPr lang="en-US" sz="2800" b="1" dirty="0">
              <a:solidFill>
                <a:schemeClr val="tx1"/>
              </a:solidFill>
            </a:endParaRPr>
          </a:p>
        </p:txBody>
      </p:sp>
      <p:sp>
        <p:nvSpPr>
          <p:cNvPr id="8" name="Down Arrow 7">
            <a:extLst>
              <a:ext uri="{FF2B5EF4-FFF2-40B4-BE49-F238E27FC236}">
                <a16:creationId xmlns:a16="http://schemas.microsoft.com/office/drawing/2014/main" id="{183F152A-112D-8AD6-CD63-E701ABEC3668}"/>
              </a:ext>
            </a:extLst>
          </p:cNvPr>
          <p:cNvSpPr/>
          <p:nvPr/>
        </p:nvSpPr>
        <p:spPr>
          <a:xfrm rot="2346598" flipH="1">
            <a:off x="6580562" y="2694454"/>
            <a:ext cx="317537" cy="846596"/>
          </a:xfrm>
          <a:prstGeom prst="downArrow">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82D38AAF-9AA7-1E28-E92F-9417CBE5E7BA}"/>
              </a:ext>
            </a:extLst>
          </p:cNvPr>
          <p:cNvSpPr/>
          <p:nvPr/>
        </p:nvSpPr>
        <p:spPr>
          <a:xfrm flipH="1">
            <a:off x="8505625" y="2754955"/>
            <a:ext cx="317537" cy="846596"/>
          </a:xfrm>
          <a:prstGeom prst="downArrow">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a:extLst>
              <a:ext uri="{FF2B5EF4-FFF2-40B4-BE49-F238E27FC236}">
                <a16:creationId xmlns:a16="http://schemas.microsoft.com/office/drawing/2014/main" id="{6B471F4B-1363-962C-B760-1BEBCE4A4AF1}"/>
              </a:ext>
            </a:extLst>
          </p:cNvPr>
          <p:cNvSpPr/>
          <p:nvPr/>
        </p:nvSpPr>
        <p:spPr>
          <a:xfrm rot="19800288" flipH="1">
            <a:off x="10389596" y="2694454"/>
            <a:ext cx="317537" cy="846596"/>
          </a:xfrm>
          <a:prstGeom prst="down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671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BED32267-C507-F915-2978-A071512A7419}"/>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74B05EEA-7325-79EC-E722-CC2CD119F09A}"/>
              </a:ext>
            </a:extLst>
          </p:cNvPr>
          <p:cNvSpPr txBox="1"/>
          <p:nvPr/>
        </p:nvSpPr>
        <p:spPr>
          <a:xfrm>
            <a:off x="911311" y="402104"/>
            <a:ext cx="6098058" cy="646331"/>
          </a:xfrm>
          <a:prstGeom prst="rect">
            <a:avLst/>
          </a:prstGeom>
          <a:noFill/>
        </p:spPr>
        <p:txBody>
          <a:bodyPr wrap="square">
            <a:spAutoFit/>
          </a:bodyPr>
          <a:lstStyle/>
          <a:p>
            <a:r>
              <a:rPr lang="en-US" sz="3600" dirty="0">
                <a:solidFill>
                  <a:schemeClr val="bg1"/>
                </a:solidFill>
                <a:latin typeface="+mj-lt"/>
              </a:rPr>
              <a:t>Results</a:t>
            </a:r>
          </a:p>
        </p:txBody>
      </p:sp>
      <p:graphicFrame>
        <p:nvGraphicFramePr>
          <p:cNvPr id="3" name="Table 2">
            <a:extLst>
              <a:ext uri="{FF2B5EF4-FFF2-40B4-BE49-F238E27FC236}">
                <a16:creationId xmlns:a16="http://schemas.microsoft.com/office/drawing/2014/main" id="{5698ECBA-C429-BD57-B80C-3716B34E958C}"/>
              </a:ext>
            </a:extLst>
          </p:cNvPr>
          <p:cNvGraphicFramePr>
            <a:graphicFrameLocks noGrp="1"/>
          </p:cNvGraphicFramePr>
          <p:nvPr>
            <p:extLst>
              <p:ext uri="{D42A27DB-BD31-4B8C-83A1-F6EECF244321}">
                <p14:modId xmlns:p14="http://schemas.microsoft.com/office/powerpoint/2010/main" val="2720291483"/>
              </p:ext>
            </p:extLst>
          </p:nvPr>
        </p:nvGraphicFramePr>
        <p:xfrm>
          <a:off x="1811383" y="686518"/>
          <a:ext cx="8569234" cy="5484963"/>
        </p:xfrm>
        <a:graphic>
          <a:graphicData uri="http://schemas.openxmlformats.org/drawingml/2006/table">
            <a:tbl>
              <a:tblPr firstRow="1" bandRow="1">
                <a:tableStyleId>{793D81CF-94F2-401A-BA57-92F5A7B2D0C5}</a:tableStyleId>
              </a:tblPr>
              <a:tblGrid>
                <a:gridCol w="3709851">
                  <a:extLst>
                    <a:ext uri="{9D8B030D-6E8A-4147-A177-3AD203B41FA5}">
                      <a16:colId xmlns:a16="http://schemas.microsoft.com/office/drawing/2014/main" val="165794492"/>
                    </a:ext>
                  </a:extLst>
                </a:gridCol>
                <a:gridCol w="2495006">
                  <a:extLst>
                    <a:ext uri="{9D8B030D-6E8A-4147-A177-3AD203B41FA5}">
                      <a16:colId xmlns:a16="http://schemas.microsoft.com/office/drawing/2014/main" val="3135470109"/>
                    </a:ext>
                  </a:extLst>
                </a:gridCol>
                <a:gridCol w="2364377">
                  <a:extLst>
                    <a:ext uri="{9D8B030D-6E8A-4147-A177-3AD203B41FA5}">
                      <a16:colId xmlns:a16="http://schemas.microsoft.com/office/drawing/2014/main" val="2497814795"/>
                    </a:ext>
                  </a:extLst>
                </a:gridCol>
              </a:tblGrid>
              <a:tr h="718339">
                <a:tc>
                  <a:txBody>
                    <a:bodyPr/>
                    <a:lstStyle/>
                    <a:p>
                      <a:endParaRPr lang="en-US" sz="3600" dirty="0">
                        <a:solidFill>
                          <a:schemeClr val="bg1"/>
                        </a:solidFill>
                        <a:latin typeface="Garamond" panose="02020404030301010803" pitchFamily="18"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2800" b="0" dirty="0">
                          <a:solidFill>
                            <a:schemeClr val="bg1"/>
                          </a:solidFill>
                          <a:latin typeface="+mj-lt"/>
                        </a:rPr>
                        <a:t>Demographics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hMerge="1">
                  <a:txBody>
                    <a:bodyPr/>
                    <a:lstStyle/>
                    <a:p>
                      <a:endParaRPr lang="en-US" dirty="0">
                        <a:solidFill>
                          <a:schemeClr val="tx2"/>
                        </a:solidFill>
                      </a:endParaRPr>
                    </a:p>
                  </a:txBody>
                  <a:tcPr>
                    <a:solidFill>
                      <a:schemeClr val="bg1"/>
                    </a:solidFill>
                  </a:tcPr>
                </a:tc>
                <a:extLst>
                  <a:ext uri="{0D108BD9-81ED-4DB2-BD59-A6C34878D82A}">
                    <a16:rowId xmlns:a16="http://schemas.microsoft.com/office/drawing/2014/main" val="1998721980"/>
                  </a:ext>
                </a:extLst>
              </a:tr>
              <a:tr h="717070">
                <a:tc>
                  <a:txBody>
                    <a:bodyPr/>
                    <a:lstStyle/>
                    <a:p>
                      <a:pPr algn="r"/>
                      <a:endParaRPr lang="en-US" sz="1800" b="0" dirty="0">
                        <a:latin typeface="+mn-lt"/>
                      </a:endParaRPr>
                    </a:p>
                  </a:txBody>
                  <a:tcPr>
                    <a:lnT w="12700" cap="flat" cmpd="sng" algn="ctr">
                      <a:solidFill>
                        <a:schemeClr val="tx1"/>
                      </a:solidFill>
                      <a:prstDash val="solid"/>
                      <a:round/>
                      <a:headEnd type="none" w="med" len="med"/>
                      <a:tailEnd type="none" w="med" len="med"/>
                    </a:lnT>
                    <a:solidFill>
                      <a:schemeClr val="bg2">
                        <a:lumMod val="25000"/>
                      </a:schemeClr>
                    </a:solidFill>
                  </a:tcPr>
                </a:tc>
                <a:tc>
                  <a:txBody>
                    <a:bodyPr/>
                    <a:lstStyle/>
                    <a:p>
                      <a:pPr algn="ctr"/>
                      <a:r>
                        <a:rPr lang="en-US" sz="2400" b="1" dirty="0">
                          <a:latin typeface="+mn-lt"/>
                        </a:rPr>
                        <a:t>Oral ART (n=87)</a:t>
                      </a:r>
                    </a:p>
                  </a:txBody>
                  <a:tcPr>
                    <a:lnT w="12700" cap="flat" cmpd="sng" algn="ctr">
                      <a:solidFill>
                        <a:schemeClr val="tx1"/>
                      </a:solidFill>
                      <a:prstDash val="solid"/>
                      <a:round/>
                      <a:headEnd type="none" w="med" len="med"/>
                      <a:tailEnd type="none" w="med" len="med"/>
                    </a:lnT>
                    <a:solidFill>
                      <a:schemeClr val="bg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2"/>
                          </a:solidFill>
                        </a:rPr>
                        <a:t>LA ART (n=20)</a:t>
                      </a:r>
                    </a:p>
                    <a:p>
                      <a:pPr algn="ctr"/>
                      <a:endParaRPr lang="en-US"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162002213"/>
                  </a:ext>
                </a:extLst>
              </a:tr>
              <a:tr h="515945">
                <a:tc>
                  <a:txBody>
                    <a:bodyPr/>
                    <a:lstStyle/>
                    <a:p>
                      <a:pPr algn="ctr"/>
                      <a:r>
                        <a:rPr lang="en-US" sz="1800" b="1" dirty="0">
                          <a:solidFill>
                            <a:schemeClr val="bg1"/>
                          </a:solidFill>
                        </a:rPr>
                        <a:t>Transgender/Gender Non-Binary</a:t>
                      </a:r>
                    </a:p>
                  </a:txBody>
                  <a:tcPr>
                    <a:solidFill>
                      <a:schemeClr val="bg2">
                        <a:lumMod val="25000"/>
                      </a:schemeClr>
                    </a:solidFill>
                  </a:tcPr>
                </a:tc>
                <a:tc>
                  <a:txBody>
                    <a:bodyPr/>
                    <a:lstStyle/>
                    <a:p>
                      <a:pPr algn="ctr"/>
                      <a:r>
                        <a:rPr lang="en-US" sz="1800" dirty="0"/>
                        <a:t>16% (n=14)</a:t>
                      </a:r>
                    </a:p>
                  </a:txBody>
                  <a:tcPr>
                    <a:solidFill>
                      <a:schemeClr val="bg2">
                        <a:lumMod val="90000"/>
                      </a:schemeClr>
                    </a:solidFill>
                  </a:tcPr>
                </a:tc>
                <a:tc>
                  <a:txBody>
                    <a:bodyPr/>
                    <a:lstStyle/>
                    <a:p>
                      <a:pPr algn="ctr"/>
                      <a:r>
                        <a:rPr lang="en-US" sz="1800" dirty="0"/>
                        <a:t>30% (n=6)</a:t>
                      </a:r>
                    </a:p>
                  </a:txBody>
                  <a:tcPr>
                    <a:solidFill>
                      <a:schemeClr val="bg1"/>
                    </a:solidFill>
                  </a:tcPr>
                </a:tc>
                <a:extLst>
                  <a:ext uri="{0D108BD9-81ED-4DB2-BD59-A6C34878D82A}">
                    <a16:rowId xmlns:a16="http://schemas.microsoft.com/office/drawing/2014/main" val="1365356431"/>
                  </a:ext>
                </a:extLst>
              </a:tr>
              <a:tr h="483326">
                <a:tc>
                  <a:txBody>
                    <a:bodyPr/>
                    <a:lstStyle/>
                    <a:p>
                      <a:pPr algn="ctr"/>
                      <a:r>
                        <a:rPr lang="en-US" sz="1800" b="1" dirty="0">
                          <a:solidFill>
                            <a:schemeClr val="bg1"/>
                          </a:solidFill>
                        </a:rPr>
                        <a:t>Psychotic Disorder</a:t>
                      </a:r>
                    </a:p>
                  </a:txBody>
                  <a:tcPr>
                    <a:solidFill>
                      <a:schemeClr val="bg2">
                        <a:lumMod val="25000"/>
                      </a:schemeClr>
                    </a:solidFill>
                  </a:tcPr>
                </a:tc>
                <a:tc>
                  <a:txBody>
                    <a:bodyPr/>
                    <a:lstStyle/>
                    <a:p>
                      <a:pPr algn="ctr"/>
                      <a:r>
                        <a:rPr lang="en-US" sz="1800" dirty="0"/>
                        <a:t>28% (n=24)</a:t>
                      </a:r>
                    </a:p>
                  </a:txBody>
                  <a:tcPr>
                    <a:solidFill>
                      <a:schemeClr val="bg2">
                        <a:lumMod val="90000"/>
                      </a:schemeClr>
                    </a:solidFill>
                  </a:tcPr>
                </a:tc>
                <a:tc>
                  <a:txBody>
                    <a:bodyPr/>
                    <a:lstStyle/>
                    <a:p>
                      <a:pPr algn="ctr"/>
                      <a:r>
                        <a:rPr lang="en-US" sz="1800" dirty="0"/>
                        <a:t>40% (n=8)</a:t>
                      </a:r>
                    </a:p>
                  </a:txBody>
                  <a:tcPr>
                    <a:solidFill>
                      <a:schemeClr val="bg1"/>
                    </a:solidFill>
                  </a:tcPr>
                </a:tc>
                <a:extLst>
                  <a:ext uri="{0D108BD9-81ED-4DB2-BD59-A6C34878D82A}">
                    <a16:rowId xmlns:a16="http://schemas.microsoft.com/office/drawing/2014/main" val="1124245333"/>
                  </a:ext>
                </a:extLst>
              </a:tr>
              <a:tr h="452347">
                <a:tc>
                  <a:txBody>
                    <a:bodyPr/>
                    <a:lstStyle/>
                    <a:p>
                      <a:pPr algn="ctr"/>
                      <a:r>
                        <a:rPr lang="en-US" sz="1800" b="1" dirty="0">
                          <a:solidFill>
                            <a:schemeClr val="bg1"/>
                          </a:solidFill>
                        </a:rPr>
                        <a:t>Other Mental Health Disorder</a:t>
                      </a:r>
                    </a:p>
                  </a:txBody>
                  <a:tcPr>
                    <a:solidFill>
                      <a:schemeClr val="bg2">
                        <a:lumMod val="25000"/>
                      </a:schemeClr>
                    </a:solidFill>
                  </a:tcPr>
                </a:tc>
                <a:tc>
                  <a:txBody>
                    <a:bodyPr/>
                    <a:lstStyle/>
                    <a:p>
                      <a:pPr algn="ctr"/>
                      <a:r>
                        <a:rPr lang="en-US" sz="1800" dirty="0"/>
                        <a:t>48% (n=42) </a:t>
                      </a:r>
                    </a:p>
                  </a:txBody>
                  <a:tcPr>
                    <a:solidFill>
                      <a:schemeClr val="bg2">
                        <a:lumMod val="90000"/>
                      </a:schemeClr>
                    </a:solidFill>
                  </a:tcPr>
                </a:tc>
                <a:tc>
                  <a:txBody>
                    <a:bodyPr/>
                    <a:lstStyle/>
                    <a:p>
                      <a:pPr algn="ctr"/>
                      <a:r>
                        <a:rPr lang="en-US" sz="1800" dirty="0"/>
                        <a:t>60% (n=12)</a:t>
                      </a:r>
                    </a:p>
                  </a:txBody>
                  <a:tcPr>
                    <a:solidFill>
                      <a:schemeClr val="bg1"/>
                    </a:solidFill>
                  </a:tcPr>
                </a:tc>
                <a:extLst>
                  <a:ext uri="{0D108BD9-81ED-4DB2-BD59-A6C34878D82A}">
                    <a16:rowId xmlns:a16="http://schemas.microsoft.com/office/drawing/2014/main" val="1469217417"/>
                  </a:ext>
                </a:extLst>
              </a:tr>
              <a:tr h="483325">
                <a:tc>
                  <a:txBody>
                    <a:bodyPr/>
                    <a:lstStyle/>
                    <a:p>
                      <a:pPr algn="ctr"/>
                      <a:r>
                        <a:rPr lang="en-US" sz="1800" b="1" dirty="0">
                          <a:solidFill>
                            <a:schemeClr val="bg1"/>
                          </a:solidFill>
                        </a:rPr>
                        <a:t>Cisgender Male</a:t>
                      </a:r>
                    </a:p>
                  </a:txBody>
                  <a:tcPr>
                    <a:solidFill>
                      <a:schemeClr val="bg2">
                        <a:lumMod val="25000"/>
                      </a:schemeClr>
                    </a:solidFill>
                  </a:tcPr>
                </a:tc>
                <a:tc>
                  <a:txBody>
                    <a:bodyPr/>
                    <a:lstStyle/>
                    <a:p>
                      <a:pPr algn="ctr"/>
                      <a:r>
                        <a:rPr lang="en-US" sz="1800" dirty="0"/>
                        <a:t>66%  (n=57)</a:t>
                      </a:r>
                    </a:p>
                  </a:txBody>
                  <a:tcPr>
                    <a:solidFill>
                      <a:schemeClr val="bg2">
                        <a:lumMod val="90000"/>
                      </a:schemeClr>
                    </a:solidFill>
                  </a:tcPr>
                </a:tc>
                <a:tc>
                  <a:txBody>
                    <a:bodyPr/>
                    <a:lstStyle/>
                    <a:p>
                      <a:pPr algn="ctr"/>
                      <a:r>
                        <a:rPr lang="en-US" sz="1800" dirty="0"/>
                        <a:t>60% (n=12)</a:t>
                      </a:r>
                    </a:p>
                  </a:txBody>
                  <a:tcPr>
                    <a:solidFill>
                      <a:schemeClr val="bg1"/>
                    </a:solidFill>
                  </a:tcPr>
                </a:tc>
                <a:extLst>
                  <a:ext uri="{0D108BD9-81ED-4DB2-BD59-A6C34878D82A}">
                    <a16:rowId xmlns:a16="http://schemas.microsoft.com/office/drawing/2014/main" val="1999235101"/>
                  </a:ext>
                </a:extLst>
              </a:tr>
              <a:tr h="522515">
                <a:tc>
                  <a:txBody>
                    <a:bodyPr/>
                    <a:lstStyle/>
                    <a:p>
                      <a:pPr algn="ctr"/>
                      <a:r>
                        <a:rPr lang="en-US" sz="1800" b="1" dirty="0">
                          <a:solidFill>
                            <a:schemeClr val="bg1"/>
                          </a:solidFill>
                        </a:rPr>
                        <a:t>Non-White Racial Identity</a:t>
                      </a:r>
                    </a:p>
                  </a:txBody>
                  <a:tcPr>
                    <a:solidFill>
                      <a:schemeClr val="bg2">
                        <a:lumMod val="25000"/>
                      </a:schemeClr>
                    </a:solidFill>
                  </a:tcPr>
                </a:tc>
                <a:tc>
                  <a:txBody>
                    <a:bodyPr/>
                    <a:lstStyle/>
                    <a:p>
                      <a:pPr algn="ctr"/>
                      <a:r>
                        <a:rPr lang="en-US" sz="1800" dirty="0"/>
                        <a:t>71% (n=62)</a:t>
                      </a:r>
                    </a:p>
                  </a:txBody>
                  <a:tcPr>
                    <a:solidFill>
                      <a:schemeClr val="bg2">
                        <a:lumMod val="90000"/>
                      </a:schemeClr>
                    </a:solidFill>
                  </a:tcPr>
                </a:tc>
                <a:tc>
                  <a:txBody>
                    <a:bodyPr/>
                    <a:lstStyle/>
                    <a:p>
                      <a:pPr algn="ctr"/>
                      <a:r>
                        <a:rPr lang="en-US" sz="1800" dirty="0"/>
                        <a:t>75% (n=15)</a:t>
                      </a:r>
                    </a:p>
                  </a:txBody>
                  <a:tcPr>
                    <a:solidFill>
                      <a:schemeClr val="bg1"/>
                    </a:solidFill>
                  </a:tcPr>
                </a:tc>
                <a:extLst>
                  <a:ext uri="{0D108BD9-81ED-4DB2-BD59-A6C34878D82A}">
                    <a16:rowId xmlns:a16="http://schemas.microsoft.com/office/drawing/2014/main" val="3923297372"/>
                  </a:ext>
                </a:extLst>
              </a:tr>
              <a:tr h="533413">
                <a:tc>
                  <a:txBody>
                    <a:bodyPr/>
                    <a:lstStyle/>
                    <a:p>
                      <a:pPr algn="ctr"/>
                      <a:r>
                        <a:rPr lang="en-US" sz="1800" b="1" dirty="0">
                          <a:solidFill>
                            <a:schemeClr val="bg1"/>
                          </a:solidFill>
                        </a:rPr>
                        <a:t>Stimulant Use Disorder</a:t>
                      </a:r>
                    </a:p>
                  </a:txBody>
                  <a:tcPr>
                    <a:solidFill>
                      <a:schemeClr val="bg2">
                        <a:lumMod val="25000"/>
                      </a:schemeClr>
                    </a:solidFill>
                  </a:tcPr>
                </a:tc>
                <a:tc>
                  <a:txBody>
                    <a:bodyPr/>
                    <a:lstStyle/>
                    <a:p>
                      <a:pPr algn="ctr"/>
                      <a:r>
                        <a:rPr lang="en-US" sz="1800" dirty="0"/>
                        <a:t>71% (n=62)</a:t>
                      </a:r>
                    </a:p>
                  </a:txBody>
                  <a:tcPr>
                    <a:solidFill>
                      <a:schemeClr val="bg2">
                        <a:lumMod val="90000"/>
                      </a:schemeClr>
                    </a:solidFill>
                  </a:tcPr>
                </a:tc>
                <a:tc>
                  <a:txBody>
                    <a:bodyPr/>
                    <a:lstStyle/>
                    <a:p>
                      <a:pPr algn="ctr"/>
                      <a:r>
                        <a:rPr lang="en-US" sz="1800" dirty="0"/>
                        <a:t>75% (n=15)</a:t>
                      </a:r>
                    </a:p>
                  </a:txBody>
                  <a:tcPr>
                    <a:solidFill>
                      <a:schemeClr val="bg1"/>
                    </a:solidFill>
                  </a:tcPr>
                </a:tc>
                <a:extLst>
                  <a:ext uri="{0D108BD9-81ED-4DB2-BD59-A6C34878D82A}">
                    <a16:rowId xmlns:a16="http://schemas.microsoft.com/office/drawing/2014/main" val="1502342775"/>
                  </a:ext>
                </a:extLst>
              </a:tr>
              <a:tr h="573970">
                <a:tc>
                  <a:txBody>
                    <a:bodyPr/>
                    <a:lstStyle/>
                    <a:p>
                      <a:pPr algn="ctr"/>
                      <a:r>
                        <a:rPr lang="en-US" sz="1800" b="1" dirty="0">
                          <a:solidFill>
                            <a:schemeClr val="bg1"/>
                          </a:solidFill>
                        </a:rPr>
                        <a:t>Opioid Use Disorder</a:t>
                      </a:r>
                    </a:p>
                  </a:txBody>
                  <a:tcPr>
                    <a:solidFill>
                      <a:schemeClr val="bg2">
                        <a:lumMod val="25000"/>
                      </a:schemeClr>
                    </a:solidFill>
                  </a:tcPr>
                </a:tc>
                <a:tc>
                  <a:txBody>
                    <a:bodyPr/>
                    <a:lstStyle/>
                    <a:p>
                      <a:pPr algn="ctr"/>
                      <a:r>
                        <a:rPr lang="en-US" sz="1800" dirty="0"/>
                        <a:t>28% (n=24)</a:t>
                      </a:r>
                    </a:p>
                  </a:txBody>
                  <a:tcPr>
                    <a:solidFill>
                      <a:schemeClr val="bg2">
                        <a:lumMod val="90000"/>
                      </a:schemeClr>
                    </a:solidFill>
                  </a:tcPr>
                </a:tc>
                <a:tc>
                  <a:txBody>
                    <a:bodyPr/>
                    <a:lstStyle/>
                    <a:p>
                      <a:pPr algn="ctr"/>
                      <a:r>
                        <a:rPr lang="en-US" sz="1800" dirty="0"/>
                        <a:t>30% (n=6)</a:t>
                      </a:r>
                    </a:p>
                  </a:txBody>
                  <a:tcPr>
                    <a:solidFill>
                      <a:schemeClr val="bg1"/>
                    </a:solidFill>
                  </a:tcPr>
                </a:tc>
                <a:extLst>
                  <a:ext uri="{0D108BD9-81ED-4DB2-BD59-A6C34878D82A}">
                    <a16:rowId xmlns:a16="http://schemas.microsoft.com/office/drawing/2014/main" val="3406473036"/>
                  </a:ext>
                </a:extLst>
              </a:tr>
              <a:tr h="470263">
                <a:tc>
                  <a:txBody>
                    <a:bodyPr/>
                    <a:lstStyle/>
                    <a:p>
                      <a:pPr algn="ctr"/>
                      <a:r>
                        <a:rPr lang="en-US" sz="1800" b="1" dirty="0">
                          <a:solidFill>
                            <a:schemeClr val="bg1"/>
                          </a:solidFill>
                        </a:rPr>
                        <a:t>Mean Age</a:t>
                      </a:r>
                    </a:p>
                  </a:txBody>
                  <a:tcPr>
                    <a:solidFill>
                      <a:schemeClr val="bg2">
                        <a:lumMod val="25000"/>
                      </a:schemeClr>
                    </a:solidFill>
                  </a:tcPr>
                </a:tc>
                <a:tc>
                  <a:txBody>
                    <a:bodyPr/>
                    <a:lstStyle/>
                    <a:p>
                      <a:pPr algn="ctr"/>
                      <a:r>
                        <a:rPr lang="en-US" sz="1800" dirty="0"/>
                        <a:t>43.9 (SD 11.69)</a:t>
                      </a:r>
                    </a:p>
                  </a:txBody>
                  <a:tcPr>
                    <a:solidFill>
                      <a:schemeClr val="bg2">
                        <a:lumMod val="90000"/>
                      </a:schemeClr>
                    </a:solidFill>
                  </a:tcPr>
                </a:tc>
                <a:tc>
                  <a:txBody>
                    <a:bodyPr/>
                    <a:lstStyle/>
                    <a:p>
                      <a:pPr algn="ctr"/>
                      <a:r>
                        <a:rPr lang="en-US" sz="1800" dirty="0"/>
                        <a:t>41.5 (SD 9.59)</a:t>
                      </a:r>
                    </a:p>
                  </a:txBody>
                  <a:tcPr>
                    <a:solidFill>
                      <a:schemeClr val="bg1"/>
                    </a:solidFill>
                  </a:tcPr>
                </a:tc>
                <a:extLst>
                  <a:ext uri="{0D108BD9-81ED-4DB2-BD59-A6C34878D82A}">
                    <a16:rowId xmlns:a16="http://schemas.microsoft.com/office/drawing/2014/main" val="1651065142"/>
                  </a:ext>
                </a:extLst>
              </a:tr>
            </a:tbl>
          </a:graphicData>
        </a:graphic>
      </p:graphicFrame>
      <p:sp>
        <p:nvSpPr>
          <p:cNvPr id="2" name="Rectangle 1">
            <a:extLst>
              <a:ext uri="{FF2B5EF4-FFF2-40B4-BE49-F238E27FC236}">
                <a16:creationId xmlns:a16="http://schemas.microsoft.com/office/drawing/2014/main" id="{93FE5661-E96D-3D8A-3480-2A456E7F5408}"/>
              </a:ext>
            </a:extLst>
          </p:cNvPr>
          <p:cNvSpPr/>
          <p:nvPr/>
        </p:nvSpPr>
        <p:spPr>
          <a:xfrm>
            <a:off x="1811383" y="2134142"/>
            <a:ext cx="8569234" cy="14758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039816"/>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4373</TotalTime>
  <Words>1253</Words>
  <Application>Microsoft Macintosh PowerPoint</Application>
  <PresentationFormat>Widescreen</PresentationFormat>
  <Paragraphs>148</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Aptos Display</vt:lpstr>
      <vt:lpstr>Arial</vt:lpstr>
      <vt:lpstr>Calibri</vt:lpstr>
      <vt:lpstr>Garamond</vt:lpstr>
      <vt:lpstr>Times New Roman</vt:lpstr>
      <vt:lpstr>Office Theme</vt:lpstr>
      <vt:lpstr>Comparing Long-Acting Injectable versus Oral HIV Antiretroviral Therapy for People Who Use Drugs</vt:lpstr>
      <vt:lpstr>Disclosures</vt:lpstr>
      <vt:lpstr>Background</vt:lpstr>
      <vt:lpstr>PowerPoint Presentation</vt:lpstr>
      <vt:lpstr>PowerPoint Presentation</vt:lpstr>
      <vt:lpstr>Objectives</vt:lpstr>
      <vt:lpstr>Methods</vt:lpstr>
      <vt:lpstr>PowerPoint Presentation</vt:lpstr>
      <vt:lpstr>PowerPoint Presentation</vt:lpstr>
      <vt:lpstr>PowerPoint Presentation</vt:lpstr>
      <vt:lpstr>PowerPoint Presentation</vt:lpstr>
      <vt:lpstr>Limitations</vt:lpstr>
      <vt:lpstr>Conclusions</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Katie O'Connor</dc:creator>
  <cp:lastModifiedBy>Katie O'Connor</cp:lastModifiedBy>
  <cp:revision>8</cp:revision>
  <dcterms:created xsi:type="dcterms:W3CDTF">2024-10-23T01:27:17Z</dcterms:created>
  <dcterms:modified xsi:type="dcterms:W3CDTF">2024-11-14T14:35:23Z</dcterms:modified>
</cp:coreProperties>
</file>