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themeOverride+xml" PartName="/ppt/theme/themeOverride2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1.xml"/>
  <Override ContentType="application/vnd.ms-office.chartstyle+xml" PartName="/ppt/charts/style6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3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Libre Franklin Medium"/>
      <p:regular r:id="rId27"/>
      <p:bold r:id="rId28"/>
      <p:italic r:id="rId29"/>
      <p:boldItalic r:id="rId30"/>
    </p:embeddedFont>
    <p:embeddedFont>
      <p:font typeface="Quattrocento Sans"/>
      <p:regular r:id="rId31"/>
      <p:bold r:id="rId32"/>
      <p:italic r:id="rId33"/>
      <p:boldItalic r:id="rId34"/>
    </p:embeddedFont>
    <p:embeddedFont>
      <p:font typeface="Helvetica Neue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gz0XmbgLflRJVQYKPeLD7sKevM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LibreFranklinMedium-bold.fntdata"/><Relationship Id="rId27" Type="http://schemas.openxmlformats.org/officeDocument/2006/relationships/font" Target="fonts/LibreFranklinMedium-regular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LibreFranklin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QuattrocentoSans-regular.fntdata"/><Relationship Id="rId30" Type="http://schemas.openxmlformats.org/officeDocument/2006/relationships/font" Target="fonts/LibreFranklinMedium-boldItalic.fntdata"/><Relationship Id="rId11" Type="http://schemas.openxmlformats.org/officeDocument/2006/relationships/slide" Target="slides/slide5.xml"/><Relationship Id="rId33" Type="http://schemas.openxmlformats.org/officeDocument/2006/relationships/font" Target="fonts/QuattrocentoSans-italic.fntdata"/><Relationship Id="rId10" Type="http://schemas.openxmlformats.org/officeDocument/2006/relationships/slide" Target="slides/slide4.xml"/><Relationship Id="rId32" Type="http://schemas.openxmlformats.org/officeDocument/2006/relationships/font" Target="fonts/QuattrocentoSans-bold.fntdata"/><Relationship Id="rId13" Type="http://schemas.openxmlformats.org/officeDocument/2006/relationships/slide" Target="slides/slide7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6.xml"/><Relationship Id="rId34" Type="http://schemas.openxmlformats.org/officeDocument/2006/relationships/font" Target="fonts/QuattrocentoSans-boldItalic.fntdata"/><Relationship Id="rId15" Type="http://schemas.openxmlformats.org/officeDocument/2006/relationships/slide" Target="slides/slide9.xml"/><Relationship Id="rId37" Type="http://schemas.openxmlformats.org/officeDocument/2006/relationships/font" Target="fonts/HelveticaNeue-italic.fntdata"/><Relationship Id="rId14" Type="http://schemas.openxmlformats.org/officeDocument/2006/relationships/slide" Target="slides/slide8.xml"/><Relationship Id="rId36" Type="http://schemas.openxmlformats.org/officeDocument/2006/relationships/font" Target="fonts/HelveticaNeue-bold.fntdata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font" Target="fonts/HelveticaNeue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Sheet4.xlsx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Sheet5.xlsx"/></Relationships>
</file>

<file path=ppt/charts/_rels/chart6.xml.rels><?xml version="1.0" encoding="UTF-8" standalone="yes"?>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themeOverride" Target="../theme/themeOverride2.xml"/><Relationship Id="rId4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251835368405034E-2"/>
          <c:y val="3.7818252684576559E-2"/>
          <c:w val="0.95144554496488154"/>
          <c:h val="0.87163097879318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Admissions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Before 15</c:v>
                </c:pt>
                <c:pt idx="1">
                  <c:v>15 to 17</c:v>
                </c:pt>
                <c:pt idx="2">
                  <c:v>18 to 20</c:v>
                </c:pt>
                <c:pt idx="3">
                  <c:v>21+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28.1</c:v>
                </c:pt>
                <c:pt idx="1">
                  <c:v>18.600000000000001</c:v>
                </c:pt>
                <c:pt idx="2">
                  <c:v>7.4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1-AD4D-B47F-288C9A042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31"/>
        <c:axId val="1612903824"/>
        <c:axId val="1787547263"/>
      </c:barChart>
      <c:catAx>
        <c:axId val="161290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7547263"/>
        <c:crosses val="autoZero"/>
        <c:auto val="1"/>
        <c:lblAlgn val="ctr"/>
        <c:lblOffset val="100"/>
        <c:noMultiLvlLbl val="0"/>
      </c:catAx>
      <c:valAx>
        <c:axId val="1787547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0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E5-394A-9B54-997111F0ED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E5-394A-9B54-997111F0EDB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66-1D48-8EEE-DD6BE47110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5E5-394A-9B54-997111F0EDB1}"/>
              </c:ext>
            </c:extLst>
          </c:dPt>
          <c:cat>
            <c:strRef>
              <c:f>Sheet1!$A$2:$A$5</c:f>
              <c:strCache>
                <c:ptCount val="4"/>
                <c:pt idx="0">
                  <c:v>Presurvey</c:v>
                </c:pt>
                <c:pt idx="1">
                  <c:v>Intro</c:v>
                </c:pt>
                <c:pt idx="2">
                  <c:v>skills</c:v>
                </c:pt>
                <c:pt idx="3">
                  <c:v>referral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8.3333333333333329E-2</c:v>
                </c:pt>
                <c:pt idx="1">
                  <c:v>0.25</c:v>
                </c:pt>
                <c:pt idx="2">
                  <c:v>0.5</c:v>
                </c:pt>
                <c:pt idx="3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6-1D48-8EEE-DD6BE4711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E5-394A-9B54-997111F0ED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E5-394A-9B54-997111F0EDB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66-1D48-8EEE-DD6BE47110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5E5-394A-9B54-997111F0EDB1}"/>
              </c:ext>
            </c:extLst>
          </c:dPt>
          <c:cat>
            <c:strRef>
              <c:f>Sheet1!$A$2:$A$5</c:f>
              <c:strCache>
                <c:ptCount val="4"/>
                <c:pt idx="0">
                  <c:v>Presurvey</c:v>
                </c:pt>
                <c:pt idx="1">
                  <c:v>Intro</c:v>
                </c:pt>
                <c:pt idx="2">
                  <c:v>skills</c:v>
                </c:pt>
                <c:pt idx="3">
                  <c:v>referral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8.3333333333333329E-2</c:v>
                </c:pt>
                <c:pt idx="1">
                  <c:v>0.25</c:v>
                </c:pt>
                <c:pt idx="2">
                  <c:v>0.5</c:v>
                </c:pt>
                <c:pt idx="3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6-1D48-8EEE-DD6BE4711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86587048361465E-2"/>
          <c:y val="4.4710875984251969E-2"/>
          <c:w val="0.89048625983167928"/>
          <c:h val="0.84533612204724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rgbClr val="004F9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Comfort</c:v>
                </c:pt>
                <c:pt idx="1">
                  <c:v>Self-rated Knowledge</c:v>
                </c:pt>
                <c:pt idx="2">
                  <c:v>Current Practice</c:v>
                </c:pt>
                <c:pt idx="3">
                  <c:v>Perceived Barriers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3.14</c:v>
                </c:pt>
                <c:pt idx="1">
                  <c:v>1.87</c:v>
                </c:pt>
                <c:pt idx="2">
                  <c:v>2.76</c:v>
                </c:pt>
                <c:pt idx="3">
                  <c:v>3.92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C-A948-B6BC-AA6C622500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3FE9337-4050-044A-95B0-2DB3B3F98329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FAC-A948-B6BC-AA6C6225000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9C3D706-BF37-6141-AE68-753ABA135766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FAC-A948-B6BC-AA6C6225000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80199FC-E06A-CB4F-8BF4-680D1ED67127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FAC-A948-B6BC-AA6C6225000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BD6F8A6-B2C1-554E-9749-7A4616EDC5E1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FAC-A948-B6BC-AA6C622500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Comfort</c:v>
                </c:pt>
                <c:pt idx="1">
                  <c:v>Self-rated Knowledge</c:v>
                </c:pt>
                <c:pt idx="2">
                  <c:v>Current Practice</c:v>
                </c:pt>
                <c:pt idx="3">
                  <c:v>Perceived Barriers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4.26</c:v>
                </c:pt>
                <c:pt idx="1">
                  <c:v>3.82</c:v>
                </c:pt>
                <c:pt idx="2">
                  <c:v>3.49</c:v>
                </c:pt>
                <c:pt idx="3">
                  <c:v>3.28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AC-A948-B6BC-AA6C622500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7"/>
        <c:overlap val="-27"/>
        <c:axId val="834841104"/>
        <c:axId val="1384738944"/>
      </c:barChart>
      <c:catAx>
        <c:axId val="83484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738944"/>
        <c:crosses val="autoZero"/>
        <c:auto val="1"/>
        <c:lblAlgn val="ctr"/>
        <c:lblOffset val="100"/>
        <c:noMultiLvlLbl val="0"/>
      </c:catAx>
      <c:valAx>
        <c:axId val="138473894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8411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19900974763322"/>
          <c:y val="0.44866018700787402"/>
          <c:w val="7.6464648418797451E-2"/>
          <c:h val="0.149554625984251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accent4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4F9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7C-ED4C-B142-011E3EFC786B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7C-ED4C-B142-011E3EFC786B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0.419375</c:v>
                </c:pt>
                <c:pt idx="1">
                  <c:v>0.58062499999999995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7C-ED4C-B142-011E3EFC7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C5-E842-8C40-4E4C2C924832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C5-E842-8C40-4E4C2C924832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0.59937499999999999</c:v>
                </c:pt>
                <c:pt idx="1">
                  <c:v>0.40062500000000001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C5-E842-8C40-4E4C2C924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3" name="Google Shape;73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9" name="Google Shape;76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8" name="Google Shape;80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7" name="Google Shape;83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5" name="Google Shape;85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1" name="Google Shape;87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8" name="Google Shape;88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A17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9" name="Google Shape;88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4" name="Google Shape;90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0" name="Google Shape;93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9" name="Google Shape;93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7" name="Google Shape;65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2" name="Google Shape;70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6" name="Google Shape;72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Libre Franklin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2"/>
          <p:cNvSpPr txBox="1"/>
          <p:nvPr>
            <p:ph idx="1" type="subTitle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2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16" name="Google Shape;1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507" y="6014394"/>
            <a:ext cx="1836972" cy="91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5579" y="6252435"/>
            <a:ext cx="1126992" cy="38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/>
          <p:nvPr>
            <p:ph type="title"/>
          </p:nvPr>
        </p:nvSpPr>
        <p:spPr>
          <a:xfrm>
            <a:off x="575734" y="516237"/>
            <a:ext cx="4196292" cy="1541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1" type="body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35"/>
          <p:cNvSpPr txBox="1"/>
          <p:nvPr>
            <p:ph idx="2" type="body"/>
          </p:nvPr>
        </p:nvSpPr>
        <p:spPr>
          <a:xfrm>
            <a:off x="575734" y="2057401"/>
            <a:ext cx="4196292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5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70" name="Google Shape;7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507" y="6014394"/>
            <a:ext cx="1836972" cy="91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5579" y="6252435"/>
            <a:ext cx="1126992" cy="38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/>
          <p:nvPr>
            <p:ph type="title"/>
          </p:nvPr>
        </p:nvSpPr>
        <p:spPr>
          <a:xfrm>
            <a:off x="575734" y="516237"/>
            <a:ext cx="4196292" cy="1541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Libre Franklin Medium"/>
              <a:buNone/>
              <a:defRPr sz="32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6"/>
          <p:cNvSpPr txBox="1"/>
          <p:nvPr>
            <p:ph idx="1" type="body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36"/>
          <p:cNvSpPr txBox="1"/>
          <p:nvPr>
            <p:ph idx="2" type="body"/>
          </p:nvPr>
        </p:nvSpPr>
        <p:spPr>
          <a:xfrm>
            <a:off x="575734" y="2057401"/>
            <a:ext cx="4196292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36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77" name="Google Shape;7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8481" y="6236681"/>
            <a:ext cx="1537023" cy="47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5033" y="6321865"/>
            <a:ext cx="1126992" cy="38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 txBox="1"/>
          <p:nvPr>
            <p:ph type="title"/>
          </p:nvPr>
        </p:nvSpPr>
        <p:spPr>
          <a:xfrm>
            <a:off x="575734" y="373448"/>
            <a:ext cx="4196292" cy="1683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7"/>
          <p:cNvSpPr/>
          <p:nvPr>
            <p:ph idx="2" type="pic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37"/>
          <p:cNvSpPr txBox="1"/>
          <p:nvPr>
            <p:ph idx="1" type="body"/>
          </p:nvPr>
        </p:nvSpPr>
        <p:spPr>
          <a:xfrm>
            <a:off x="575734" y="2057401"/>
            <a:ext cx="4196292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37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84" name="Google Shape;8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507" y="6014394"/>
            <a:ext cx="1836972" cy="91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5579" y="6252435"/>
            <a:ext cx="1126992" cy="38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8"/>
          <p:cNvSpPr txBox="1"/>
          <p:nvPr>
            <p:ph type="title"/>
          </p:nvPr>
        </p:nvSpPr>
        <p:spPr>
          <a:xfrm>
            <a:off x="838200" y="512064"/>
            <a:ext cx="10515600" cy="1178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8"/>
          <p:cNvSpPr txBox="1"/>
          <p:nvPr>
            <p:ph idx="1" type="body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8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90" name="Google Shape;90;p38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l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l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l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l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l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l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l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l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507" y="6014394"/>
            <a:ext cx="1836972" cy="918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9"/>
          <p:cNvSpPr txBox="1"/>
          <p:nvPr>
            <p:ph type="title"/>
          </p:nvPr>
        </p:nvSpPr>
        <p:spPr>
          <a:xfrm rot="5400000">
            <a:off x="7133432" y="1956596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9"/>
          <p:cNvSpPr txBox="1"/>
          <p:nvPr>
            <p:ph idx="1" type="body"/>
          </p:nvPr>
        </p:nvSpPr>
        <p:spPr>
          <a:xfrm rot="5400000">
            <a:off x="1799431" y="-59610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39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96" name="Google Shape;96;p39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l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l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l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l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l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l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l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l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2" name="Google Shape;112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4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1" name="Google Shape;131;p4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4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3" name="Google Shape;133;p4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/>
          <p:nvPr>
            <p:ph type="title"/>
          </p:nvPr>
        </p:nvSpPr>
        <p:spPr>
          <a:xfrm>
            <a:off x="838200" y="516237"/>
            <a:ext cx="10515600" cy="1174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accen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22" name="Google Shape;2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8481" y="6236681"/>
            <a:ext cx="1537023" cy="47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5579" y="6255633"/>
            <a:ext cx="1126992" cy="38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9" name="Google Shape;149;p4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0" name="Google Shape;150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4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7" name="Google Shape;157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5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7" name="Google Shape;187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5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3" name="Google Shape;193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5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26" name="Google Shape;2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507" y="6014394"/>
            <a:ext cx="1836972" cy="91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5579" y="6252435"/>
            <a:ext cx="1126992" cy="38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5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6" name="Google Shape;206;p5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5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8" name="Google Shape;208;p5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24" name="Google Shape;224;p5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5" name="Google Shape;225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5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5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2" name="Google Shape;232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5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5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Libre Franklin Medium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9"/>
          <p:cNvSpPr txBox="1"/>
          <p:nvPr>
            <p:ph idx="1" type="subTitle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29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32" name="Google Shape;3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8481" y="6236681"/>
            <a:ext cx="1537023" cy="47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5579" y="6255633"/>
            <a:ext cx="1126992" cy="38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/>
          <p:nvPr>
            <p:ph type="title"/>
          </p:nvPr>
        </p:nvSpPr>
        <p:spPr>
          <a:xfrm>
            <a:off x="838200" y="512064"/>
            <a:ext cx="10515600" cy="1178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38" name="Google Shape;3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507" y="6014394"/>
            <a:ext cx="1836972" cy="91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5579" y="6252435"/>
            <a:ext cx="1126992" cy="38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Libre Franklin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31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44" name="Google Shape;4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507" y="6014394"/>
            <a:ext cx="1836972" cy="91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5579" y="6252435"/>
            <a:ext cx="1126992" cy="38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/>
          <p:nvPr>
            <p:ph type="title"/>
          </p:nvPr>
        </p:nvSpPr>
        <p:spPr>
          <a:xfrm>
            <a:off x="838200" y="512064"/>
            <a:ext cx="10515600" cy="1178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" type="body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2" type="body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2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51" name="Google Shape;5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507" y="6014394"/>
            <a:ext cx="1836972" cy="91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5579" y="6252435"/>
            <a:ext cx="1126992" cy="38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3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33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33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60" name="Google Shape;6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507" y="6014394"/>
            <a:ext cx="1836972" cy="91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5579" y="6252435"/>
            <a:ext cx="1126992" cy="38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4"/>
          <p:cNvSpPr txBox="1"/>
          <p:nvPr>
            <p:ph type="title"/>
          </p:nvPr>
        </p:nvSpPr>
        <p:spPr>
          <a:xfrm>
            <a:off x="838200" y="5245427"/>
            <a:ext cx="10515600" cy="1178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512064"/>
            <a:ext cx="10515600" cy="1178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ibre Franklin Medium"/>
              <a:buNone/>
              <a:defRPr b="1" i="0" sz="44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 b="0" i="0" sz="4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4" name="Google Shape;174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75" name="Google Shape;17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76" name="Google Shape;17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77" name="Google Shape;17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5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2.xml"/><Relationship Id="rId4" Type="http://schemas.openxmlformats.org/officeDocument/2006/relationships/image" Target="../media/image45.png"/><Relationship Id="rId9" Type="http://schemas.openxmlformats.org/officeDocument/2006/relationships/image" Target="../media/image53.png"/><Relationship Id="rId5" Type="http://schemas.openxmlformats.org/officeDocument/2006/relationships/image" Target="../media/image57.png"/><Relationship Id="rId6" Type="http://schemas.openxmlformats.org/officeDocument/2006/relationships/image" Target="../media/image66.png"/><Relationship Id="rId7" Type="http://schemas.openxmlformats.org/officeDocument/2006/relationships/image" Target="../media/image71.png"/><Relationship Id="rId8" Type="http://schemas.openxmlformats.org/officeDocument/2006/relationships/image" Target="../media/image51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5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3.xml"/><Relationship Id="rId4" Type="http://schemas.openxmlformats.org/officeDocument/2006/relationships/image" Target="../media/image45.png"/><Relationship Id="rId9" Type="http://schemas.openxmlformats.org/officeDocument/2006/relationships/image" Target="../media/image53.png"/><Relationship Id="rId5" Type="http://schemas.openxmlformats.org/officeDocument/2006/relationships/image" Target="../media/image57.png"/><Relationship Id="rId6" Type="http://schemas.openxmlformats.org/officeDocument/2006/relationships/image" Target="../media/image66.png"/><Relationship Id="rId7" Type="http://schemas.openxmlformats.org/officeDocument/2006/relationships/image" Target="../media/image71.png"/><Relationship Id="rId8" Type="http://schemas.openxmlformats.org/officeDocument/2006/relationships/image" Target="../media/image51.png"/></Relationships>
</file>

<file path=ppt/slides/_rels/slide12.xml.rels><?xml version="1.0" encoding="UTF-8" standalone="yes"?><Relationships xmlns="http://schemas.openxmlformats.org/package/2006/relationships"><Relationship Id="rId20" Type="http://schemas.openxmlformats.org/officeDocument/2006/relationships/image" Target="../media/image80.png"/><Relationship Id="rId11" Type="http://schemas.openxmlformats.org/officeDocument/2006/relationships/image" Target="../media/image79.png"/><Relationship Id="rId10" Type="http://schemas.openxmlformats.org/officeDocument/2006/relationships/image" Target="../media/image81.png"/><Relationship Id="rId13" Type="http://schemas.openxmlformats.org/officeDocument/2006/relationships/image" Target="../media/image82.png"/><Relationship Id="rId1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78.png"/><Relationship Id="rId15" Type="http://schemas.openxmlformats.org/officeDocument/2006/relationships/image" Target="../media/image76.png"/><Relationship Id="rId14" Type="http://schemas.openxmlformats.org/officeDocument/2006/relationships/image" Target="../media/image74.png"/><Relationship Id="rId17" Type="http://schemas.openxmlformats.org/officeDocument/2006/relationships/image" Target="../media/image77.png"/><Relationship Id="rId16" Type="http://schemas.openxmlformats.org/officeDocument/2006/relationships/image" Target="../media/image73.png"/><Relationship Id="rId5" Type="http://schemas.openxmlformats.org/officeDocument/2006/relationships/image" Target="../media/image75.png"/><Relationship Id="rId19" Type="http://schemas.openxmlformats.org/officeDocument/2006/relationships/image" Target="../media/image89.png"/><Relationship Id="rId6" Type="http://schemas.openxmlformats.org/officeDocument/2006/relationships/image" Target="../media/image61.png"/><Relationship Id="rId18" Type="http://schemas.openxmlformats.org/officeDocument/2006/relationships/image" Target="../media/image95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7.png"/><Relationship Id="rId4" Type="http://schemas.openxmlformats.org/officeDocument/2006/relationships/image" Target="../media/image97.png"/><Relationship Id="rId5" Type="http://schemas.openxmlformats.org/officeDocument/2006/relationships/image" Target="../media/image6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1.png"/><Relationship Id="rId4" Type="http://schemas.openxmlformats.org/officeDocument/2006/relationships/image" Target="../media/image83.png"/><Relationship Id="rId5" Type="http://schemas.openxmlformats.org/officeDocument/2006/relationships/image" Target="../media/image90.png"/><Relationship Id="rId6" Type="http://schemas.openxmlformats.org/officeDocument/2006/relationships/image" Target="../media/image84.png"/><Relationship Id="rId7" Type="http://schemas.openxmlformats.org/officeDocument/2006/relationships/image" Target="../media/image92.png"/><Relationship Id="rId8" Type="http://schemas.openxmlformats.org/officeDocument/2006/relationships/image" Target="../media/image8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1.png"/><Relationship Id="rId4" Type="http://schemas.openxmlformats.org/officeDocument/2006/relationships/image" Target="../media/image83.png"/><Relationship Id="rId5" Type="http://schemas.openxmlformats.org/officeDocument/2006/relationships/image" Target="../media/image90.png"/><Relationship Id="rId6" Type="http://schemas.openxmlformats.org/officeDocument/2006/relationships/image" Target="../media/image84.png"/><Relationship Id="rId7" Type="http://schemas.openxmlformats.org/officeDocument/2006/relationships/image" Target="../media/image92.png"/><Relationship Id="rId8" Type="http://schemas.openxmlformats.org/officeDocument/2006/relationships/image" Target="../media/image8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4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5.xml"/><Relationship Id="rId4" Type="http://schemas.openxmlformats.org/officeDocument/2006/relationships/chart" Target="../charts/chart6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8.png"/><Relationship Id="rId4" Type="http://schemas.openxmlformats.org/officeDocument/2006/relationships/image" Target="../media/image9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24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Relationship Id="rId5" Type="http://schemas.openxmlformats.org/officeDocument/2006/relationships/image" Target="../media/image13.png"/><Relationship Id="rId6" Type="http://schemas.openxmlformats.org/officeDocument/2006/relationships/image" Target="../media/image43.png"/><Relationship Id="rId7" Type="http://schemas.openxmlformats.org/officeDocument/2006/relationships/image" Target="../media/image28.png"/><Relationship Id="rId8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24.png"/><Relationship Id="rId13" Type="http://schemas.openxmlformats.org/officeDocument/2006/relationships/image" Target="../media/image32.jp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Relationship Id="rId14" Type="http://schemas.openxmlformats.org/officeDocument/2006/relationships/image" Target="../media/image44.png"/><Relationship Id="rId5" Type="http://schemas.openxmlformats.org/officeDocument/2006/relationships/image" Target="../media/image13.png"/><Relationship Id="rId6" Type="http://schemas.openxmlformats.org/officeDocument/2006/relationships/image" Target="../media/image43.png"/><Relationship Id="rId7" Type="http://schemas.openxmlformats.org/officeDocument/2006/relationships/image" Target="../media/image28.png"/><Relationship Id="rId8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png"/><Relationship Id="rId1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jpg"/><Relationship Id="rId4" Type="http://schemas.openxmlformats.org/officeDocument/2006/relationships/image" Target="../media/image44.png"/><Relationship Id="rId9" Type="http://schemas.openxmlformats.org/officeDocument/2006/relationships/image" Target="../media/image40.png"/><Relationship Id="rId5" Type="http://schemas.openxmlformats.org/officeDocument/2006/relationships/image" Target="../media/image36.png"/><Relationship Id="rId6" Type="http://schemas.openxmlformats.org/officeDocument/2006/relationships/image" Target="../media/image23.png"/><Relationship Id="rId7" Type="http://schemas.openxmlformats.org/officeDocument/2006/relationships/image" Target="../media/image31.png"/><Relationship Id="rId8" Type="http://schemas.openxmlformats.org/officeDocument/2006/relationships/image" Target="../media/image4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38.png"/><Relationship Id="rId5" Type="http://schemas.openxmlformats.org/officeDocument/2006/relationships/image" Target="../media/image31.png"/><Relationship Id="rId6" Type="http://schemas.openxmlformats.org/officeDocument/2006/relationships/image" Target="../media/image42.png"/><Relationship Id="rId7" Type="http://schemas.openxmlformats.org/officeDocument/2006/relationships/image" Target="../media/image40.png"/><Relationship Id="rId8" Type="http://schemas.openxmlformats.org/officeDocument/2006/relationships/image" Target="../media/image4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F9E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"/>
          <p:cNvSpPr txBox="1"/>
          <p:nvPr>
            <p:ph type="ctrTitle"/>
          </p:nvPr>
        </p:nvSpPr>
        <p:spPr>
          <a:xfrm>
            <a:off x="685386" y="1144597"/>
            <a:ext cx="10821223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810"/>
              </a:buClr>
              <a:buSzPts val="6600"/>
              <a:buFont typeface="Libre Franklin Medium"/>
              <a:buNone/>
            </a:pPr>
            <a:r>
              <a:rPr lang="en-US" sz="6600">
                <a:solidFill>
                  <a:srgbClr val="FFC810"/>
                </a:solidFill>
              </a:rPr>
              <a:t>Curriculum for Pediatric Interns on SBIRT in Primary Care </a:t>
            </a:r>
            <a:endParaRPr/>
          </a:p>
        </p:txBody>
      </p:sp>
      <p:sp>
        <p:nvSpPr>
          <p:cNvPr id="252" name="Google Shape;252;p1"/>
          <p:cNvSpPr txBox="1"/>
          <p:nvPr>
            <p:ph idx="1" type="subTitle"/>
          </p:nvPr>
        </p:nvSpPr>
        <p:spPr>
          <a:xfrm>
            <a:off x="685387" y="3718381"/>
            <a:ext cx="10025576" cy="909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US" sz="2400"/>
              <a:t>Margaret Shang, MD, MS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/>
              <a:t>Assistant Professor of Medicine and Pediatrics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/>
              <a:t>Divisions of General Internal Medicine | General Academic Pediatrics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53" name="Google Shape;253;p1"/>
          <p:cNvSpPr txBox="1"/>
          <p:nvPr/>
        </p:nvSpPr>
        <p:spPr>
          <a:xfrm>
            <a:off x="685387" y="4999977"/>
            <a:ext cx="11861470" cy="454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Co-Authors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Nicholas Harris MD, PhD, Elizabeth Miller MD, PhD, Julie Childers MD, MS</a:t>
            </a:r>
            <a:endParaRPr/>
          </a:p>
        </p:txBody>
      </p:sp>
      <p:sp>
        <p:nvSpPr>
          <p:cNvPr id="254" name="Google Shape;254;p1"/>
          <p:cNvSpPr txBox="1"/>
          <p:nvPr/>
        </p:nvSpPr>
        <p:spPr>
          <a:xfrm>
            <a:off x="4866626" y="6252266"/>
            <a:ext cx="2458744" cy="60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2F2F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 Disclosures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0"/>
          <p:cNvSpPr txBox="1"/>
          <p:nvPr>
            <p:ph type="title"/>
          </p:nvPr>
        </p:nvSpPr>
        <p:spPr>
          <a:xfrm>
            <a:off x="8241312" y="4989969"/>
            <a:ext cx="3728813" cy="1756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Franklin Medium"/>
              <a:buNone/>
            </a:pPr>
            <a:r>
              <a:rPr lang="en-US" sz="4800">
                <a:latin typeface="Libre Franklin Medium"/>
                <a:ea typeface="Libre Franklin Medium"/>
                <a:cs typeface="Libre Franklin Medium"/>
                <a:sym typeface="Libre Franklin Medium"/>
              </a:rPr>
              <a:t>Curriculum Overview </a:t>
            </a:r>
            <a:endParaRPr/>
          </a:p>
        </p:txBody>
      </p:sp>
      <p:graphicFrame>
        <p:nvGraphicFramePr>
          <p:cNvPr id="737" name="Google Shape;737;p10"/>
          <p:cNvGraphicFramePr/>
          <p:nvPr/>
        </p:nvGraphicFramePr>
        <p:xfrm>
          <a:off x="1751443" y="626098"/>
          <a:ext cx="8821037" cy="5880692"/>
        </p:xfrm>
        <a:graphic>
          <a:graphicData uri="http://schemas.openxmlformats.org/drawingml/2006/chart">
            <c:chart r:id="rId3"/>
          </a:graphicData>
        </a:graphic>
      </p:graphicFrame>
      <p:cxnSp>
        <p:nvCxnSpPr>
          <p:cNvPr id="738" name="Google Shape;738;p10"/>
          <p:cNvCxnSpPr/>
          <p:nvPr/>
        </p:nvCxnSpPr>
        <p:spPr>
          <a:xfrm flipH="1" rot="10800000">
            <a:off x="7007184" y="740580"/>
            <a:ext cx="528795" cy="45080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39" name="Google Shape;739;p10"/>
          <p:cNvCxnSpPr/>
          <p:nvPr/>
        </p:nvCxnSpPr>
        <p:spPr>
          <a:xfrm>
            <a:off x="7550583" y="736135"/>
            <a:ext cx="1974656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740" name="Google Shape;740;p10"/>
          <p:cNvSpPr txBox="1"/>
          <p:nvPr/>
        </p:nvSpPr>
        <p:spPr>
          <a:xfrm>
            <a:off x="7977032" y="274470"/>
            <a:ext cx="1625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Presurvey</a:t>
            </a:r>
            <a:endParaRPr/>
          </a:p>
        </p:txBody>
      </p:sp>
      <p:cxnSp>
        <p:nvCxnSpPr>
          <p:cNvPr id="741" name="Google Shape;741;p10"/>
          <p:cNvCxnSpPr/>
          <p:nvPr/>
        </p:nvCxnSpPr>
        <p:spPr>
          <a:xfrm flipH="1" rot="10800000">
            <a:off x="8102112" y="1776934"/>
            <a:ext cx="928225" cy="47953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10"/>
          <p:cNvCxnSpPr/>
          <p:nvPr/>
        </p:nvCxnSpPr>
        <p:spPr>
          <a:xfrm>
            <a:off x="9030339" y="1776934"/>
            <a:ext cx="26175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743" name="Google Shape;743;p10"/>
          <p:cNvSpPr txBox="1"/>
          <p:nvPr/>
        </p:nvSpPr>
        <p:spPr>
          <a:xfrm>
            <a:off x="9030338" y="1338056"/>
            <a:ext cx="26175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Introduction</a:t>
            </a:r>
            <a:endParaRPr/>
          </a:p>
        </p:txBody>
      </p:sp>
      <p:sp>
        <p:nvSpPr>
          <p:cNvPr id="744" name="Google Shape;744;p10"/>
          <p:cNvSpPr txBox="1"/>
          <p:nvPr/>
        </p:nvSpPr>
        <p:spPr>
          <a:xfrm>
            <a:off x="7911632" y="774903"/>
            <a:ext cx="16256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 min</a:t>
            </a:r>
            <a:endParaRPr/>
          </a:p>
        </p:txBody>
      </p:sp>
      <p:sp>
        <p:nvSpPr>
          <p:cNvPr id="745" name="Google Shape;745;p10"/>
          <p:cNvSpPr txBox="1"/>
          <p:nvPr/>
        </p:nvSpPr>
        <p:spPr>
          <a:xfrm>
            <a:off x="10022271" y="1799850"/>
            <a:ext cx="16256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60 min</a:t>
            </a:r>
            <a:endParaRPr/>
          </a:p>
        </p:txBody>
      </p:sp>
      <p:cxnSp>
        <p:nvCxnSpPr>
          <p:cNvPr id="746" name="Google Shape;746;p10"/>
          <p:cNvCxnSpPr/>
          <p:nvPr/>
        </p:nvCxnSpPr>
        <p:spPr>
          <a:xfrm flipH="1" rot="10800000">
            <a:off x="2958926" y="4300310"/>
            <a:ext cx="896471" cy="39444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0"/>
          <p:cNvCxnSpPr/>
          <p:nvPr/>
        </p:nvCxnSpPr>
        <p:spPr>
          <a:xfrm flipH="1" rot="10800000">
            <a:off x="407563" y="4697647"/>
            <a:ext cx="2541220" cy="224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748" name="Google Shape;748;p10"/>
          <p:cNvSpPr txBox="1"/>
          <p:nvPr/>
        </p:nvSpPr>
        <p:spPr>
          <a:xfrm>
            <a:off x="539162" y="3819131"/>
            <a:ext cx="321223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Communication Skills Session</a:t>
            </a:r>
            <a:endParaRPr/>
          </a:p>
        </p:txBody>
      </p:sp>
      <p:sp>
        <p:nvSpPr>
          <p:cNvPr id="749" name="Google Shape;749;p10"/>
          <p:cNvSpPr txBox="1"/>
          <p:nvPr/>
        </p:nvSpPr>
        <p:spPr>
          <a:xfrm>
            <a:off x="539162" y="4722812"/>
            <a:ext cx="16256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120 min</a:t>
            </a:r>
            <a:endParaRPr/>
          </a:p>
        </p:txBody>
      </p:sp>
      <p:cxnSp>
        <p:nvCxnSpPr>
          <p:cNvPr id="750" name="Google Shape;750;p10"/>
          <p:cNvCxnSpPr/>
          <p:nvPr/>
        </p:nvCxnSpPr>
        <p:spPr>
          <a:xfrm>
            <a:off x="3613285" y="1220530"/>
            <a:ext cx="944647" cy="46166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10"/>
          <p:cNvCxnSpPr/>
          <p:nvPr/>
        </p:nvCxnSpPr>
        <p:spPr>
          <a:xfrm>
            <a:off x="377783" y="1216683"/>
            <a:ext cx="3224187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752" name="Google Shape;752;p10"/>
          <p:cNvSpPr txBox="1"/>
          <p:nvPr/>
        </p:nvSpPr>
        <p:spPr>
          <a:xfrm>
            <a:off x="377783" y="351212"/>
            <a:ext cx="334383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Referral to Treatment &amp; Conclusion </a:t>
            </a:r>
            <a:endParaRPr/>
          </a:p>
        </p:txBody>
      </p:sp>
      <p:sp>
        <p:nvSpPr>
          <p:cNvPr id="753" name="Google Shape;753;p10"/>
          <p:cNvSpPr txBox="1"/>
          <p:nvPr/>
        </p:nvSpPr>
        <p:spPr>
          <a:xfrm>
            <a:off x="424100" y="1271223"/>
            <a:ext cx="16256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40 min</a:t>
            </a:r>
            <a:endParaRPr/>
          </a:p>
        </p:txBody>
      </p:sp>
      <p:sp>
        <p:nvSpPr>
          <p:cNvPr id="754" name="Google Shape;754;p10"/>
          <p:cNvSpPr txBox="1"/>
          <p:nvPr/>
        </p:nvSpPr>
        <p:spPr>
          <a:xfrm>
            <a:off x="9171911" y="2460778"/>
            <a:ext cx="31085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Discuss epidemiology &amp; trends</a:t>
            </a:r>
            <a:endParaRPr/>
          </a:p>
        </p:txBody>
      </p:sp>
      <p:sp>
        <p:nvSpPr>
          <p:cNvPr id="755" name="Google Shape;755;p10"/>
          <p:cNvSpPr txBox="1"/>
          <p:nvPr/>
        </p:nvSpPr>
        <p:spPr>
          <a:xfrm>
            <a:off x="9171911" y="3333618"/>
            <a:ext cx="31085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Interpret validated screening tools </a:t>
            </a:r>
            <a:endParaRPr/>
          </a:p>
        </p:txBody>
      </p:sp>
      <p:pic>
        <p:nvPicPr>
          <p:cNvPr descr="Badge 4 with solid fill" id="756" name="Google Shape;75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063" y="1725872"/>
            <a:ext cx="740664" cy="740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7" name="Google Shape;757;p10"/>
          <p:cNvGrpSpPr/>
          <p:nvPr/>
        </p:nvGrpSpPr>
        <p:grpSpPr>
          <a:xfrm>
            <a:off x="8461837" y="3198939"/>
            <a:ext cx="740900" cy="740900"/>
            <a:chOff x="8293025" y="3198939"/>
            <a:chExt cx="740900" cy="740900"/>
          </a:xfrm>
        </p:grpSpPr>
        <p:sp>
          <p:nvSpPr>
            <p:cNvPr id="758" name="Google Shape;758;p10"/>
            <p:cNvSpPr/>
            <p:nvPr/>
          </p:nvSpPr>
          <p:spPr>
            <a:xfrm>
              <a:off x="8445088" y="3388827"/>
              <a:ext cx="416438" cy="397967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adge with solid fill" id="759" name="Google Shape;759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93025" y="3198939"/>
              <a:ext cx="740900" cy="740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Badge 3 with solid fill" id="760" name="Google Shape;76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8487" y="5257488"/>
            <a:ext cx="742059" cy="742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1 with solid fill" id="761" name="Google Shape;76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66015" y="2330306"/>
            <a:ext cx="740901" cy="740901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10"/>
          <p:cNvSpPr txBox="1"/>
          <p:nvPr/>
        </p:nvSpPr>
        <p:spPr>
          <a:xfrm>
            <a:off x="1017200" y="5364087"/>
            <a:ext cx="291942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Apply principles of brief intervention to counsel adolescents  </a:t>
            </a:r>
            <a:endParaRPr/>
          </a:p>
        </p:txBody>
      </p:sp>
      <p:sp>
        <p:nvSpPr>
          <p:cNvPr id="763" name="Google Shape;763;p10"/>
          <p:cNvSpPr txBox="1"/>
          <p:nvPr/>
        </p:nvSpPr>
        <p:spPr>
          <a:xfrm>
            <a:off x="983523" y="1815239"/>
            <a:ext cx="29194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Navigate consent &amp; confidentiality issues</a:t>
            </a:r>
            <a:endParaRPr/>
          </a:p>
        </p:txBody>
      </p:sp>
      <p:pic>
        <p:nvPicPr>
          <p:cNvPr descr="Whistle outline" id="764" name="Google Shape;764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2656137" y="3837195"/>
            <a:ext cx="2079151" cy="2079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oll with solid fill" id="765" name="Google Shape;765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2719189" y="3401402"/>
            <a:ext cx="2079151" cy="2079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ama outline" id="766" name="Google Shape;766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2760137" y="4300310"/>
            <a:ext cx="1925078" cy="1925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1"/>
          <p:cNvSpPr txBox="1"/>
          <p:nvPr>
            <p:ph type="title"/>
          </p:nvPr>
        </p:nvSpPr>
        <p:spPr>
          <a:xfrm>
            <a:off x="14660758" y="1623540"/>
            <a:ext cx="3728813" cy="1756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Franklin Medium"/>
              <a:buNone/>
            </a:pPr>
            <a:r>
              <a:rPr lang="en-US" sz="4800">
                <a:latin typeface="Libre Franklin Medium"/>
                <a:ea typeface="Libre Franklin Medium"/>
                <a:cs typeface="Libre Franklin Medium"/>
                <a:sym typeface="Libre Franklin Medium"/>
              </a:rPr>
              <a:t>Curriculum Overview </a:t>
            </a:r>
            <a:endParaRPr/>
          </a:p>
        </p:txBody>
      </p:sp>
      <p:graphicFrame>
        <p:nvGraphicFramePr>
          <p:cNvPr id="773" name="Google Shape;773;p11"/>
          <p:cNvGraphicFramePr/>
          <p:nvPr/>
        </p:nvGraphicFramePr>
        <p:xfrm>
          <a:off x="8170889" y="-2740331"/>
          <a:ext cx="8821037" cy="5880692"/>
        </p:xfrm>
        <a:graphic>
          <a:graphicData uri="http://schemas.openxmlformats.org/drawingml/2006/chart">
            <c:chart r:id="rId3"/>
          </a:graphicData>
        </a:graphic>
      </p:graphicFrame>
      <p:cxnSp>
        <p:nvCxnSpPr>
          <p:cNvPr id="774" name="Google Shape;774;p11"/>
          <p:cNvCxnSpPr/>
          <p:nvPr/>
        </p:nvCxnSpPr>
        <p:spPr>
          <a:xfrm flipH="1" rot="10800000">
            <a:off x="13426630" y="-2625849"/>
            <a:ext cx="528795" cy="45080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11"/>
          <p:cNvCxnSpPr/>
          <p:nvPr/>
        </p:nvCxnSpPr>
        <p:spPr>
          <a:xfrm>
            <a:off x="13970029" y="-2630294"/>
            <a:ext cx="1974656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776" name="Google Shape;776;p11"/>
          <p:cNvSpPr txBox="1"/>
          <p:nvPr/>
        </p:nvSpPr>
        <p:spPr>
          <a:xfrm>
            <a:off x="14396478" y="-3091959"/>
            <a:ext cx="1625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Presurvey</a:t>
            </a:r>
            <a:endParaRPr/>
          </a:p>
        </p:txBody>
      </p:sp>
      <p:cxnSp>
        <p:nvCxnSpPr>
          <p:cNvPr id="777" name="Google Shape;777;p11"/>
          <p:cNvCxnSpPr/>
          <p:nvPr/>
        </p:nvCxnSpPr>
        <p:spPr>
          <a:xfrm flipH="1" rot="10800000">
            <a:off x="14521558" y="-1589495"/>
            <a:ext cx="928225" cy="47953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11"/>
          <p:cNvCxnSpPr/>
          <p:nvPr/>
        </p:nvCxnSpPr>
        <p:spPr>
          <a:xfrm>
            <a:off x="15449785" y="-1589495"/>
            <a:ext cx="26175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779" name="Google Shape;779;p11"/>
          <p:cNvSpPr txBox="1"/>
          <p:nvPr/>
        </p:nvSpPr>
        <p:spPr>
          <a:xfrm>
            <a:off x="15449784" y="-2028373"/>
            <a:ext cx="26175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Introduction</a:t>
            </a:r>
            <a:endParaRPr/>
          </a:p>
        </p:txBody>
      </p:sp>
      <p:sp>
        <p:nvSpPr>
          <p:cNvPr id="780" name="Google Shape;780;p11"/>
          <p:cNvSpPr txBox="1"/>
          <p:nvPr/>
        </p:nvSpPr>
        <p:spPr>
          <a:xfrm>
            <a:off x="14331078" y="-2591526"/>
            <a:ext cx="16256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 min</a:t>
            </a:r>
            <a:endParaRPr/>
          </a:p>
        </p:txBody>
      </p:sp>
      <p:sp>
        <p:nvSpPr>
          <p:cNvPr id="781" name="Google Shape;781;p11"/>
          <p:cNvSpPr txBox="1"/>
          <p:nvPr/>
        </p:nvSpPr>
        <p:spPr>
          <a:xfrm>
            <a:off x="16441717" y="-1566579"/>
            <a:ext cx="16256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60 min</a:t>
            </a:r>
            <a:endParaRPr/>
          </a:p>
        </p:txBody>
      </p:sp>
      <p:cxnSp>
        <p:nvCxnSpPr>
          <p:cNvPr id="782" name="Google Shape;782;p11"/>
          <p:cNvCxnSpPr/>
          <p:nvPr/>
        </p:nvCxnSpPr>
        <p:spPr>
          <a:xfrm flipH="1" rot="10800000">
            <a:off x="9378372" y="933881"/>
            <a:ext cx="896471" cy="39444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83" name="Google Shape;783;p11"/>
          <p:cNvCxnSpPr/>
          <p:nvPr/>
        </p:nvCxnSpPr>
        <p:spPr>
          <a:xfrm flipH="1" rot="10800000">
            <a:off x="6827009" y="1331218"/>
            <a:ext cx="2541220" cy="224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784" name="Google Shape;784;p11"/>
          <p:cNvSpPr txBox="1"/>
          <p:nvPr/>
        </p:nvSpPr>
        <p:spPr>
          <a:xfrm>
            <a:off x="6958608" y="452702"/>
            <a:ext cx="321223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Communication Skills Session</a:t>
            </a:r>
            <a:endParaRPr/>
          </a:p>
        </p:txBody>
      </p:sp>
      <p:sp>
        <p:nvSpPr>
          <p:cNvPr id="785" name="Google Shape;785;p11"/>
          <p:cNvSpPr txBox="1"/>
          <p:nvPr/>
        </p:nvSpPr>
        <p:spPr>
          <a:xfrm>
            <a:off x="6958608" y="1356383"/>
            <a:ext cx="16256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120 min</a:t>
            </a:r>
            <a:endParaRPr/>
          </a:p>
        </p:txBody>
      </p:sp>
      <p:cxnSp>
        <p:nvCxnSpPr>
          <p:cNvPr id="786" name="Google Shape;786;p11"/>
          <p:cNvCxnSpPr/>
          <p:nvPr/>
        </p:nvCxnSpPr>
        <p:spPr>
          <a:xfrm>
            <a:off x="10032731" y="-2145899"/>
            <a:ext cx="944647" cy="46166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11"/>
          <p:cNvCxnSpPr/>
          <p:nvPr/>
        </p:nvCxnSpPr>
        <p:spPr>
          <a:xfrm>
            <a:off x="6797229" y="-2149746"/>
            <a:ext cx="3224187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788" name="Google Shape;788;p11"/>
          <p:cNvSpPr txBox="1"/>
          <p:nvPr/>
        </p:nvSpPr>
        <p:spPr>
          <a:xfrm>
            <a:off x="6797229" y="-3015217"/>
            <a:ext cx="334383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Referral to Treatment &amp; Conclusion </a:t>
            </a:r>
            <a:endParaRPr/>
          </a:p>
        </p:txBody>
      </p:sp>
      <p:sp>
        <p:nvSpPr>
          <p:cNvPr id="789" name="Google Shape;789;p11"/>
          <p:cNvSpPr txBox="1"/>
          <p:nvPr/>
        </p:nvSpPr>
        <p:spPr>
          <a:xfrm>
            <a:off x="6843546" y="-2095206"/>
            <a:ext cx="16256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40 min</a:t>
            </a:r>
            <a:endParaRPr/>
          </a:p>
        </p:txBody>
      </p:sp>
      <p:sp>
        <p:nvSpPr>
          <p:cNvPr id="790" name="Google Shape;790;p11"/>
          <p:cNvSpPr txBox="1"/>
          <p:nvPr/>
        </p:nvSpPr>
        <p:spPr>
          <a:xfrm>
            <a:off x="15591357" y="-905651"/>
            <a:ext cx="31085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Discuss epidemiology &amp; trends</a:t>
            </a:r>
            <a:endParaRPr/>
          </a:p>
        </p:txBody>
      </p:sp>
      <p:sp>
        <p:nvSpPr>
          <p:cNvPr id="791" name="Google Shape;791;p11"/>
          <p:cNvSpPr txBox="1"/>
          <p:nvPr/>
        </p:nvSpPr>
        <p:spPr>
          <a:xfrm>
            <a:off x="15591357" y="-32811"/>
            <a:ext cx="31085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Interpret validated screening tools </a:t>
            </a:r>
            <a:endParaRPr/>
          </a:p>
        </p:txBody>
      </p:sp>
      <p:pic>
        <p:nvPicPr>
          <p:cNvPr descr="Badge 4 with solid fill" id="792" name="Google Shape;79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4509" y="-1640557"/>
            <a:ext cx="740664" cy="740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1"/>
          <p:cNvGrpSpPr/>
          <p:nvPr/>
        </p:nvGrpSpPr>
        <p:grpSpPr>
          <a:xfrm>
            <a:off x="14881283" y="-167490"/>
            <a:ext cx="740900" cy="740900"/>
            <a:chOff x="8293025" y="3198939"/>
            <a:chExt cx="740900" cy="740900"/>
          </a:xfrm>
        </p:grpSpPr>
        <p:sp>
          <p:nvSpPr>
            <p:cNvPr id="794" name="Google Shape;794;p11"/>
            <p:cNvSpPr/>
            <p:nvPr/>
          </p:nvSpPr>
          <p:spPr>
            <a:xfrm>
              <a:off x="8445088" y="3388827"/>
              <a:ext cx="416438" cy="397967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adge with solid fill" id="795" name="Google Shape;795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93025" y="3198939"/>
              <a:ext cx="740900" cy="740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Badge 3 with solid fill" id="796" name="Google Shape;79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27933" y="1891059"/>
            <a:ext cx="742059" cy="742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1 with solid fill" id="797" name="Google Shape;797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885461" y="-1036123"/>
            <a:ext cx="740901" cy="740901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11"/>
          <p:cNvSpPr txBox="1"/>
          <p:nvPr/>
        </p:nvSpPr>
        <p:spPr>
          <a:xfrm>
            <a:off x="7436646" y="1997658"/>
            <a:ext cx="291942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Apply principles of brief intervention to counsel adolescents  </a:t>
            </a:r>
            <a:endParaRPr/>
          </a:p>
        </p:txBody>
      </p:sp>
      <p:sp>
        <p:nvSpPr>
          <p:cNvPr id="799" name="Google Shape;799;p11"/>
          <p:cNvSpPr txBox="1"/>
          <p:nvPr/>
        </p:nvSpPr>
        <p:spPr>
          <a:xfrm>
            <a:off x="7402969" y="-1551190"/>
            <a:ext cx="29194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Navigate consent &amp; confidentiality issues</a:t>
            </a:r>
            <a:endParaRPr/>
          </a:p>
        </p:txBody>
      </p:sp>
      <p:pic>
        <p:nvPicPr>
          <p:cNvPr descr="Whistle outline" id="800" name="Google Shape;800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40569" y="2596013"/>
            <a:ext cx="2079151" cy="2079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oll with solid fill" id="801" name="Google Shape;801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40569" y="516862"/>
            <a:ext cx="2079151" cy="2079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ama outline" id="802" name="Google Shape;802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4642" y="4675164"/>
            <a:ext cx="1925078" cy="1925078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1"/>
          <p:cNvSpPr txBox="1"/>
          <p:nvPr/>
        </p:nvSpPr>
        <p:spPr>
          <a:xfrm>
            <a:off x="2730779" y="780077"/>
            <a:ext cx="3642798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Scripts &amp; frameworks 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General roadmap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Brief negotiated interview   </a:t>
            </a:r>
            <a:endParaRPr/>
          </a:p>
        </p:txBody>
      </p:sp>
      <p:sp>
        <p:nvSpPr>
          <p:cNvPr id="804" name="Google Shape;804;p11"/>
          <p:cNvSpPr txBox="1"/>
          <p:nvPr/>
        </p:nvSpPr>
        <p:spPr>
          <a:xfrm>
            <a:off x="2725886" y="2943490"/>
            <a:ext cx="3197055" cy="1646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Communication skills drills 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Low-stakes repetitive practice</a:t>
            </a:r>
            <a:endParaRPr/>
          </a:p>
        </p:txBody>
      </p:sp>
      <p:sp>
        <p:nvSpPr>
          <p:cNvPr id="805" name="Google Shape;805;p11"/>
          <p:cNvSpPr txBox="1"/>
          <p:nvPr/>
        </p:nvSpPr>
        <p:spPr>
          <a:xfrm>
            <a:off x="2725886" y="5169982"/>
            <a:ext cx="3806209" cy="907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Roleplay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Putting it all together </a:t>
            </a:r>
            <a:r>
              <a:rPr b="1" lang="en-US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24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man with short hair" id="811" name="Google Shape;8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848831" y="3560409"/>
            <a:ext cx="7874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man with tied hair" id="812" name="Google Shape;81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120478" y="3573505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man wearing beanie" id="813" name="Google Shape;81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206043" y="3549440"/>
            <a:ext cx="6731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ort haired woman" id="814" name="Google Shape;81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988812" y="4142615"/>
            <a:ext cx="1077811" cy="949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man with afro hair" id="815" name="Google Shape;815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7896328" y="3983227"/>
            <a:ext cx="1323221" cy="1183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with dreads" id="816" name="Google Shape;816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3934113" y="4042207"/>
            <a:ext cx="1268843" cy="1175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with flat top" id="817" name="Google Shape;817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91984" y="3564449"/>
            <a:ext cx="5588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man with cornrows" id="818" name="Google Shape;818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>
            <a:off x="3459576" y="4933681"/>
            <a:ext cx="1436809" cy="1625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man with long hair" id="819" name="Google Shape;819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792881" y="4025862"/>
            <a:ext cx="1189115" cy="1317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hild with wavy hair" id="820" name="Google Shape;820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078089" y="3573505"/>
            <a:ext cx="6477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y with thick hair" id="821" name="Google Shape;821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176809" y="3541755"/>
            <a:ext cx="723900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with flat top hair" id="822" name="Google Shape;822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090219" y="4151640"/>
            <a:ext cx="872275" cy="1066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man with long straight hair" id="823" name="Google Shape;823;p1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994645" y="4127585"/>
            <a:ext cx="915940" cy="964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oman with cornrows" id="824" name="Google Shape;824;p1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071577" y="4870585"/>
            <a:ext cx="1415900" cy="1782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n with dreads" id="825" name="Google Shape;825;p1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592478" y="4887902"/>
            <a:ext cx="1541697" cy="1541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man with bangs" id="826" name="Google Shape;826;p1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flipH="1">
            <a:off x="5927114" y="4933682"/>
            <a:ext cx="1625207" cy="1462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man with top knot" id="827" name="Google Shape;827;p1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929355" y="4638203"/>
            <a:ext cx="1637123" cy="1816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oman with bangs" id="828" name="Google Shape;828;p1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flipH="1">
            <a:off x="8379702" y="4862105"/>
            <a:ext cx="1468889" cy="1696820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12"/>
          <p:cNvSpPr txBox="1"/>
          <p:nvPr/>
        </p:nvSpPr>
        <p:spPr>
          <a:xfrm>
            <a:off x="2378030" y="345649"/>
            <a:ext cx="76771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Libre Franklin Medium"/>
              <a:buNone/>
            </a:pPr>
            <a:r>
              <a:rPr lang="en-US" sz="5400">
                <a:solidFill>
                  <a:schemeClr val="accent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Active Learning Techniques </a:t>
            </a:r>
            <a:endParaRPr/>
          </a:p>
        </p:txBody>
      </p:sp>
      <p:sp>
        <p:nvSpPr>
          <p:cNvPr id="830" name="Google Shape;830;p12"/>
          <p:cNvSpPr/>
          <p:nvPr/>
        </p:nvSpPr>
        <p:spPr>
          <a:xfrm>
            <a:off x="8927799" y="2321496"/>
            <a:ext cx="2231700" cy="1055414"/>
          </a:xfrm>
          <a:prstGeom prst="wedgeRectCallout">
            <a:avLst>
              <a:gd fmla="val -43184" name="adj1"/>
              <a:gd fmla="val 99265" name="adj2"/>
            </a:avLst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Turn and talk </a:t>
            </a:r>
            <a:endParaRPr/>
          </a:p>
        </p:txBody>
      </p:sp>
      <p:sp>
        <p:nvSpPr>
          <p:cNvPr id="831" name="Google Shape;831;p12"/>
          <p:cNvSpPr/>
          <p:nvPr/>
        </p:nvSpPr>
        <p:spPr>
          <a:xfrm>
            <a:off x="5878795" y="1795822"/>
            <a:ext cx="2231700" cy="1055414"/>
          </a:xfrm>
          <a:prstGeom prst="wedgeRectCallout">
            <a:avLst>
              <a:gd fmla="val -15531" name="adj1"/>
              <a:gd fmla="val 106016" name="adj2"/>
            </a:avLst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Think-pair-share</a:t>
            </a:r>
            <a:endParaRPr/>
          </a:p>
        </p:txBody>
      </p:sp>
      <p:sp>
        <p:nvSpPr>
          <p:cNvPr id="832" name="Google Shape;832;p12"/>
          <p:cNvSpPr/>
          <p:nvPr/>
        </p:nvSpPr>
        <p:spPr>
          <a:xfrm>
            <a:off x="2640347" y="1809885"/>
            <a:ext cx="2421144" cy="1055414"/>
          </a:xfrm>
          <a:prstGeom prst="wedgeRectCallout">
            <a:avLst>
              <a:gd fmla="val -6528" name="adj1"/>
              <a:gd fmla="val 95890" name="adj2"/>
            </a:avLst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Everybody writes</a:t>
            </a:r>
            <a:endParaRPr/>
          </a:p>
        </p:txBody>
      </p:sp>
      <p:sp>
        <p:nvSpPr>
          <p:cNvPr id="833" name="Google Shape;833;p12"/>
          <p:cNvSpPr/>
          <p:nvPr/>
        </p:nvSpPr>
        <p:spPr>
          <a:xfrm>
            <a:off x="490124" y="3271035"/>
            <a:ext cx="2078710" cy="1055414"/>
          </a:xfrm>
          <a:prstGeom prst="wedgeRectCallout">
            <a:avLst>
              <a:gd fmla="val 41160" name="adj1"/>
              <a:gd fmla="val 89138" name="adj2"/>
            </a:avLst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Cold call </a:t>
            </a:r>
            <a:endParaRPr/>
          </a:p>
        </p:txBody>
      </p:sp>
      <p:sp>
        <p:nvSpPr>
          <p:cNvPr id="834" name="Google Shape;834;p12"/>
          <p:cNvSpPr/>
          <p:nvPr/>
        </p:nvSpPr>
        <p:spPr>
          <a:xfrm>
            <a:off x="9811052" y="3997851"/>
            <a:ext cx="1933275" cy="1055414"/>
          </a:xfrm>
          <a:prstGeom prst="wedgeRectCallout">
            <a:avLst>
              <a:gd fmla="val -43184" name="adj1"/>
              <a:gd fmla="val 99265" name="adj2"/>
            </a:avLst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Exit ticket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ptop with solid fill" id="840" name="Google Shape;8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8540" y="742717"/>
            <a:ext cx="2063833" cy="20638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1" name="Google Shape;841;p13"/>
          <p:cNvGrpSpPr/>
          <p:nvPr/>
        </p:nvGrpSpPr>
        <p:grpSpPr>
          <a:xfrm>
            <a:off x="482129" y="2126248"/>
            <a:ext cx="4839801" cy="3517837"/>
            <a:chOff x="672080" y="1324965"/>
            <a:chExt cx="7100612" cy="5161120"/>
          </a:xfrm>
        </p:grpSpPr>
        <p:grpSp>
          <p:nvGrpSpPr>
            <p:cNvPr id="842" name="Google Shape;842;p13"/>
            <p:cNvGrpSpPr/>
            <p:nvPr/>
          </p:nvGrpSpPr>
          <p:grpSpPr>
            <a:xfrm>
              <a:off x="925926" y="1324965"/>
              <a:ext cx="6846766" cy="3621510"/>
              <a:chOff x="925926" y="1324965"/>
              <a:chExt cx="6846766" cy="3621510"/>
            </a:xfrm>
          </p:grpSpPr>
          <p:sp>
            <p:nvSpPr>
              <p:cNvPr id="843" name="Google Shape;843;p13"/>
              <p:cNvSpPr/>
              <p:nvPr/>
            </p:nvSpPr>
            <p:spPr>
              <a:xfrm>
                <a:off x="1390853" y="1324965"/>
                <a:ext cx="6381839" cy="3259240"/>
              </a:xfrm>
              <a:prstGeom prst="roundRect">
                <a:avLst>
                  <a:gd fmla="val 16667" name="adj"/>
                </a:avLst>
              </a:prstGeom>
              <a:noFill/>
              <a:ln cap="flat" cmpd="sng" w="762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44" name="Google Shape;844;p13"/>
              <p:cNvSpPr/>
              <p:nvPr/>
            </p:nvSpPr>
            <p:spPr>
              <a:xfrm>
                <a:off x="1576020" y="1490982"/>
                <a:ext cx="6018816" cy="2927205"/>
              </a:xfrm>
              <a:prstGeom prst="roundRect">
                <a:avLst>
                  <a:gd fmla="val 16667" name="adj"/>
                </a:avLst>
              </a:prstGeom>
              <a:noFill/>
              <a:ln cap="flat" cmpd="sng" w="5715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45" name="Google Shape;845;p13"/>
              <p:cNvSpPr/>
              <p:nvPr/>
            </p:nvSpPr>
            <p:spPr>
              <a:xfrm rot="509429">
                <a:off x="1048190" y="2945548"/>
                <a:ext cx="1316097" cy="1753879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46" name="Google Shape;846;p13"/>
              <p:cNvSpPr/>
              <p:nvPr/>
            </p:nvSpPr>
            <p:spPr>
              <a:xfrm>
                <a:off x="2395934" y="4055917"/>
                <a:ext cx="527829" cy="890558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pic>
          <p:nvPicPr>
            <p:cNvPr descr="Confused person with solid fill" id="847" name="Google Shape;847;p13"/>
            <p:cNvPicPr preferRelativeResize="0"/>
            <p:nvPr/>
          </p:nvPicPr>
          <p:blipFill rotWithShape="1">
            <a:blip r:embed="rId4">
              <a:alphaModFix/>
            </a:blip>
            <a:srcRect b="0" l="13697" r="14279" t="0"/>
            <a:stretch/>
          </p:blipFill>
          <p:spPr>
            <a:xfrm>
              <a:off x="672080" y="2323054"/>
              <a:ext cx="2998357" cy="41630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8" name="Google Shape;848;p13"/>
          <p:cNvSpPr/>
          <p:nvPr/>
        </p:nvSpPr>
        <p:spPr>
          <a:xfrm>
            <a:off x="1334817" y="1534705"/>
            <a:ext cx="2850496" cy="863592"/>
          </a:xfrm>
          <a:custGeom>
            <a:rect b="b" l="l" r="r" t="t"/>
            <a:pathLst>
              <a:path extrusionOk="0" h="720000" w="2889450">
                <a:moveTo>
                  <a:pt x="0" y="0"/>
                </a:moveTo>
                <a:lnTo>
                  <a:pt x="2889450" y="0"/>
                </a:lnTo>
                <a:lnTo>
                  <a:pt x="28894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Curriculum </a:t>
            </a:r>
            <a:endParaRPr/>
          </a:p>
        </p:txBody>
      </p:sp>
      <p:pic>
        <p:nvPicPr>
          <p:cNvPr descr="Add with solid fill" id="849" name="Google Shape;84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28967" y="2627401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13"/>
          <p:cNvSpPr/>
          <p:nvPr/>
        </p:nvSpPr>
        <p:spPr>
          <a:xfrm>
            <a:off x="7955205" y="2526947"/>
            <a:ext cx="2850496" cy="863592"/>
          </a:xfrm>
          <a:custGeom>
            <a:rect b="b" l="l" r="r" t="t"/>
            <a:pathLst>
              <a:path extrusionOk="0" h="720000" w="2889450">
                <a:moveTo>
                  <a:pt x="0" y="0"/>
                </a:moveTo>
                <a:lnTo>
                  <a:pt x="2889450" y="0"/>
                </a:lnTo>
                <a:lnTo>
                  <a:pt x="28894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EHR Shortcuts </a:t>
            </a:r>
            <a:endParaRPr/>
          </a:p>
        </p:txBody>
      </p:sp>
      <p:sp>
        <p:nvSpPr>
          <p:cNvPr id="851" name="Google Shape;851;p13"/>
          <p:cNvSpPr/>
          <p:nvPr/>
        </p:nvSpPr>
        <p:spPr>
          <a:xfrm>
            <a:off x="7955205" y="5439089"/>
            <a:ext cx="2850496" cy="676195"/>
          </a:xfrm>
          <a:custGeom>
            <a:rect b="b" l="l" r="r" t="t"/>
            <a:pathLst>
              <a:path extrusionOk="0" h="720000" w="2889450">
                <a:moveTo>
                  <a:pt x="0" y="0"/>
                </a:moveTo>
                <a:lnTo>
                  <a:pt x="2889450" y="0"/>
                </a:lnTo>
                <a:lnTo>
                  <a:pt x="28894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Pocket Card</a:t>
            </a:r>
            <a:endParaRPr/>
          </a:p>
        </p:txBody>
      </p:sp>
      <p:sp>
        <p:nvSpPr>
          <p:cNvPr id="852" name="Google Shape;852;p13"/>
          <p:cNvSpPr/>
          <p:nvPr/>
        </p:nvSpPr>
        <p:spPr>
          <a:xfrm>
            <a:off x="8385284" y="4003818"/>
            <a:ext cx="1878281" cy="1173925"/>
          </a:xfrm>
          <a:prstGeom prst="roundRect">
            <a:avLst>
              <a:gd fmla="val 8889" name="adj"/>
            </a:avLst>
          </a:prstGeom>
          <a:solidFill>
            <a:schemeClr val="lt1"/>
          </a:solidFill>
          <a:ln cap="flat" cmpd="sng" w="920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4"/>
          <p:cNvSpPr txBox="1"/>
          <p:nvPr>
            <p:ph type="title"/>
          </p:nvPr>
        </p:nvSpPr>
        <p:spPr>
          <a:xfrm>
            <a:off x="738018" y="18336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Flipping the script  </a:t>
            </a:r>
            <a:endParaRPr/>
          </a:p>
        </p:txBody>
      </p:sp>
      <p:pic>
        <p:nvPicPr>
          <p:cNvPr descr="Arrow: Rotate right with solid fill" id="859" name="Google Shape;859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2356691">
            <a:off x="5691108" y="-676448"/>
            <a:ext cx="6680802" cy="6680802"/>
          </a:xfrm>
          <a:prstGeom prst="rect">
            <a:avLst/>
          </a:prstGeom>
          <a:noFill/>
          <a:ln>
            <a:noFill/>
          </a:ln>
        </p:spPr>
      </p:pic>
      <p:sp>
        <p:nvSpPr>
          <p:cNvPr descr="Check List" id="860" name="Google Shape;860;p14"/>
          <p:cNvSpPr/>
          <p:nvPr/>
        </p:nvSpPr>
        <p:spPr>
          <a:xfrm>
            <a:off x="919698" y="3928033"/>
            <a:ext cx="1300252" cy="13002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61" name="Google Shape;861;p14"/>
          <p:cNvSpPr/>
          <p:nvPr/>
        </p:nvSpPr>
        <p:spPr>
          <a:xfrm>
            <a:off x="125157" y="5428837"/>
            <a:ext cx="2889450" cy="720000"/>
          </a:xfrm>
          <a:custGeom>
            <a:rect b="b" l="l" r="r" t="t"/>
            <a:pathLst>
              <a:path extrusionOk="0" h="720000" w="2889450">
                <a:moveTo>
                  <a:pt x="0" y="0"/>
                </a:moveTo>
                <a:lnTo>
                  <a:pt x="2889450" y="0"/>
                </a:lnTo>
                <a:lnTo>
                  <a:pt x="28894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Screening</a:t>
            </a:r>
            <a:endParaRPr/>
          </a:p>
        </p:txBody>
      </p:sp>
      <p:sp>
        <p:nvSpPr>
          <p:cNvPr descr="Chat with solid fill" id="862" name="Google Shape;862;p14"/>
          <p:cNvSpPr/>
          <p:nvPr/>
        </p:nvSpPr>
        <p:spPr>
          <a:xfrm>
            <a:off x="5248194" y="3900950"/>
            <a:ext cx="1521611" cy="152161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63" name="Google Shape;863;p14"/>
          <p:cNvSpPr/>
          <p:nvPr/>
        </p:nvSpPr>
        <p:spPr>
          <a:xfrm>
            <a:off x="4453597" y="5407039"/>
            <a:ext cx="2889450" cy="720000"/>
          </a:xfrm>
          <a:custGeom>
            <a:rect b="b" l="l" r="r" t="t"/>
            <a:pathLst>
              <a:path extrusionOk="0" h="720000" w="2889450">
                <a:moveTo>
                  <a:pt x="0" y="0"/>
                </a:moveTo>
                <a:lnTo>
                  <a:pt x="2889450" y="0"/>
                </a:lnTo>
                <a:lnTo>
                  <a:pt x="28894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Brief Intervention</a:t>
            </a:r>
            <a:endParaRPr/>
          </a:p>
        </p:txBody>
      </p:sp>
      <p:sp>
        <p:nvSpPr>
          <p:cNvPr descr="Hospital with solid fill" id="864" name="Google Shape;864;p14"/>
          <p:cNvSpPr/>
          <p:nvPr/>
        </p:nvSpPr>
        <p:spPr>
          <a:xfrm>
            <a:off x="9666912" y="3970032"/>
            <a:ext cx="1300252" cy="130025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65" name="Google Shape;865;p14"/>
          <p:cNvSpPr/>
          <p:nvPr/>
        </p:nvSpPr>
        <p:spPr>
          <a:xfrm>
            <a:off x="8872313" y="5428837"/>
            <a:ext cx="2889450" cy="720000"/>
          </a:xfrm>
          <a:custGeom>
            <a:rect b="b" l="l" r="r" t="t"/>
            <a:pathLst>
              <a:path extrusionOk="0" h="720000" w="2889450">
                <a:moveTo>
                  <a:pt x="0" y="0"/>
                </a:moveTo>
                <a:lnTo>
                  <a:pt x="2889450" y="0"/>
                </a:lnTo>
                <a:lnTo>
                  <a:pt x="28894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Referral to Treatment </a:t>
            </a:r>
            <a:endParaRPr/>
          </a:p>
        </p:txBody>
      </p:sp>
      <p:pic>
        <p:nvPicPr>
          <p:cNvPr descr="Arrow: Rotate right with solid fill" id="866" name="Google Shape;866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976655">
            <a:off x="9986982" y="90906"/>
            <a:ext cx="1629438" cy="1629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bulb and gear with solid fill" id="867" name="Google Shape;867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71389" y="1413089"/>
            <a:ext cx="1298448" cy="1298448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14"/>
          <p:cNvSpPr/>
          <p:nvPr/>
        </p:nvSpPr>
        <p:spPr>
          <a:xfrm>
            <a:off x="7063838" y="2883315"/>
            <a:ext cx="2889450" cy="720000"/>
          </a:xfrm>
          <a:custGeom>
            <a:rect b="b" l="l" r="r" t="t"/>
            <a:pathLst>
              <a:path extrusionOk="0" h="720000" w="2889450">
                <a:moveTo>
                  <a:pt x="0" y="0"/>
                </a:moveTo>
                <a:lnTo>
                  <a:pt x="2889450" y="0"/>
                </a:lnTo>
                <a:lnTo>
                  <a:pt x="28894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Education &amp; Resources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5"/>
          <p:cNvSpPr txBox="1"/>
          <p:nvPr>
            <p:ph type="title"/>
          </p:nvPr>
        </p:nvSpPr>
        <p:spPr>
          <a:xfrm>
            <a:off x="738018" y="18336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Flipping the script  </a:t>
            </a:r>
            <a:endParaRPr/>
          </a:p>
        </p:txBody>
      </p:sp>
      <p:pic>
        <p:nvPicPr>
          <p:cNvPr descr="Arrow: Rotate right with solid fill" id="875" name="Google Shape;875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2356691">
            <a:off x="5691108" y="-676448"/>
            <a:ext cx="6680802" cy="6680802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15"/>
          <p:cNvSpPr txBox="1"/>
          <p:nvPr/>
        </p:nvSpPr>
        <p:spPr>
          <a:xfrm>
            <a:off x="738017" y="2888429"/>
            <a:ext cx="739745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Quattrocento Sans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Providing universal education over universal screening  </a:t>
            </a:r>
            <a:endParaRPr/>
          </a:p>
        </p:txBody>
      </p:sp>
      <p:sp>
        <p:nvSpPr>
          <p:cNvPr descr="Check List" id="877" name="Google Shape;877;p15"/>
          <p:cNvSpPr/>
          <p:nvPr/>
        </p:nvSpPr>
        <p:spPr>
          <a:xfrm>
            <a:off x="3492143" y="3952139"/>
            <a:ext cx="1300252" cy="13002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78" name="Google Shape;878;p15"/>
          <p:cNvSpPr/>
          <p:nvPr/>
        </p:nvSpPr>
        <p:spPr>
          <a:xfrm>
            <a:off x="2697602" y="5452943"/>
            <a:ext cx="2889450" cy="720000"/>
          </a:xfrm>
          <a:custGeom>
            <a:rect b="b" l="l" r="r" t="t"/>
            <a:pathLst>
              <a:path extrusionOk="0" h="720000" w="2889450">
                <a:moveTo>
                  <a:pt x="0" y="0"/>
                </a:moveTo>
                <a:lnTo>
                  <a:pt x="2889450" y="0"/>
                </a:lnTo>
                <a:lnTo>
                  <a:pt x="28894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Screening</a:t>
            </a:r>
            <a:endParaRPr/>
          </a:p>
        </p:txBody>
      </p:sp>
      <p:sp>
        <p:nvSpPr>
          <p:cNvPr descr="Chat with solid fill" id="879" name="Google Shape;879;p15"/>
          <p:cNvSpPr/>
          <p:nvPr/>
        </p:nvSpPr>
        <p:spPr>
          <a:xfrm>
            <a:off x="6210148" y="3953986"/>
            <a:ext cx="1521611" cy="152161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80" name="Google Shape;880;p15"/>
          <p:cNvSpPr/>
          <p:nvPr/>
        </p:nvSpPr>
        <p:spPr>
          <a:xfrm>
            <a:off x="5415551" y="5460075"/>
            <a:ext cx="2889450" cy="720000"/>
          </a:xfrm>
          <a:custGeom>
            <a:rect b="b" l="l" r="r" t="t"/>
            <a:pathLst>
              <a:path extrusionOk="0" h="720000" w="2889450">
                <a:moveTo>
                  <a:pt x="0" y="0"/>
                </a:moveTo>
                <a:lnTo>
                  <a:pt x="2889450" y="0"/>
                </a:lnTo>
                <a:lnTo>
                  <a:pt x="28894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Brief Intervention</a:t>
            </a:r>
            <a:endParaRPr/>
          </a:p>
        </p:txBody>
      </p:sp>
      <p:sp>
        <p:nvSpPr>
          <p:cNvPr descr="Hospital with solid fill" id="881" name="Google Shape;881;p15"/>
          <p:cNvSpPr/>
          <p:nvPr/>
        </p:nvSpPr>
        <p:spPr>
          <a:xfrm>
            <a:off x="9501449" y="3994138"/>
            <a:ext cx="1300252" cy="130025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82" name="Google Shape;882;p15"/>
          <p:cNvSpPr/>
          <p:nvPr/>
        </p:nvSpPr>
        <p:spPr>
          <a:xfrm>
            <a:off x="8706850" y="5452943"/>
            <a:ext cx="2889450" cy="720000"/>
          </a:xfrm>
          <a:custGeom>
            <a:rect b="b" l="l" r="r" t="t"/>
            <a:pathLst>
              <a:path extrusionOk="0" h="720000" w="2889450">
                <a:moveTo>
                  <a:pt x="0" y="0"/>
                </a:moveTo>
                <a:lnTo>
                  <a:pt x="2889450" y="0"/>
                </a:lnTo>
                <a:lnTo>
                  <a:pt x="28894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Referral to Treatment </a:t>
            </a:r>
            <a:endParaRPr/>
          </a:p>
        </p:txBody>
      </p:sp>
      <p:pic>
        <p:nvPicPr>
          <p:cNvPr descr="Arrow: Rotate right with solid fill" id="883" name="Google Shape;883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976655">
            <a:off x="9986982" y="90906"/>
            <a:ext cx="1629438" cy="1629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bulb and gear with solid fill" id="884" name="Google Shape;884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355" y="3982619"/>
            <a:ext cx="1298448" cy="1298448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Google Shape;885;p15"/>
          <p:cNvSpPr/>
          <p:nvPr/>
        </p:nvSpPr>
        <p:spPr>
          <a:xfrm>
            <a:off x="268804" y="5452845"/>
            <a:ext cx="2889450" cy="720000"/>
          </a:xfrm>
          <a:custGeom>
            <a:rect b="b" l="l" r="r" t="t"/>
            <a:pathLst>
              <a:path extrusionOk="0" h="720000" w="2889450">
                <a:moveTo>
                  <a:pt x="0" y="0"/>
                </a:moveTo>
                <a:lnTo>
                  <a:pt x="2889450" y="0"/>
                </a:lnTo>
                <a:lnTo>
                  <a:pt x="28894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Education &amp; Resources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6"/>
          <p:cNvSpPr txBox="1"/>
          <p:nvPr/>
        </p:nvSpPr>
        <p:spPr>
          <a:xfrm>
            <a:off x="568857" y="1639075"/>
            <a:ext cx="321425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Curriculum + Presurvey</a:t>
            </a:r>
            <a:endParaRPr/>
          </a:p>
        </p:txBody>
      </p:sp>
      <p:cxnSp>
        <p:nvCxnSpPr>
          <p:cNvPr id="892" name="Google Shape;892;p16"/>
          <p:cNvCxnSpPr/>
          <p:nvPr/>
        </p:nvCxnSpPr>
        <p:spPr>
          <a:xfrm>
            <a:off x="4148089" y="18473"/>
            <a:ext cx="0" cy="68580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893" name="Google Shape;893;p16"/>
          <p:cNvSpPr txBox="1"/>
          <p:nvPr/>
        </p:nvSpPr>
        <p:spPr>
          <a:xfrm>
            <a:off x="4305865" y="869123"/>
            <a:ext cx="171725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Dec 2023</a:t>
            </a:r>
            <a:endParaRPr/>
          </a:p>
        </p:txBody>
      </p:sp>
      <p:sp>
        <p:nvSpPr>
          <p:cNvPr id="894" name="Google Shape;894;p16"/>
          <p:cNvSpPr/>
          <p:nvPr/>
        </p:nvSpPr>
        <p:spPr>
          <a:xfrm>
            <a:off x="4001065" y="962944"/>
            <a:ext cx="304800" cy="3048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95" name="Google Shape;895;p16"/>
          <p:cNvSpPr txBox="1"/>
          <p:nvPr/>
        </p:nvSpPr>
        <p:spPr>
          <a:xfrm>
            <a:off x="4341092" y="3160483"/>
            <a:ext cx="171725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Feb 2024</a:t>
            </a:r>
            <a:endParaRPr/>
          </a:p>
        </p:txBody>
      </p:sp>
      <p:sp>
        <p:nvSpPr>
          <p:cNvPr id="896" name="Google Shape;896;p16"/>
          <p:cNvSpPr/>
          <p:nvPr/>
        </p:nvSpPr>
        <p:spPr>
          <a:xfrm>
            <a:off x="4011198" y="3254304"/>
            <a:ext cx="304800" cy="3048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97" name="Google Shape;897;p16"/>
          <p:cNvSpPr txBox="1"/>
          <p:nvPr/>
        </p:nvSpPr>
        <p:spPr>
          <a:xfrm>
            <a:off x="4378039" y="5413441"/>
            <a:ext cx="175420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April 2024</a:t>
            </a:r>
            <a:endParaRPr/>
          </a:p>
        </p:txBody>
      </p:sp>
      <p:sp>
        <p:nvSpPr>
          <p:cNvPr id="898" name="Google Shape;898;p16"/>
          <p:cNvSpPr/>
          <p:nvPr/>
        </p:nvSpPr>
        <p:spPr>
          <a:xfrm>
            <a:off x="4011198" y="5507263"/>
            <a:ext cx="304800" cy="3048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99" name="Google Shape;899;p16"/>
          <p:cNvSpPr txBox="1"/>
          <p:nvPr/>
        </p:nvSpPr>
        <p:spPr>
          <a:xfrm>
            <a:off x="204716" y="4141708"/>
            <a:ext cx="321425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Postsurvey</a:t>
            </a:r>
            <a:endParaRPr/>
          </a:p>
        </p:txBody>
      </p:sp>
      <p:pic>
        <p:nvPicPr>
          <p:cNvPr descr="Clipboard Checked with solid fill" id="900" name="Google Shape;9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5078" y="499573"/>
            <a:ext cx="2216720" cy="2216720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16"/>
          <p:cNvSpPr txBox="1"/>
          <p:nvPr/>
        </p:nvSpPr>
        <p:spPr>
          <a:xfrm>
            <a:off x="6933101" y="2846071"/>
            <a:ext cx="4449403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5-pt Likert </a:t>
            </a:r>
            <a:endParaRPr/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Self-Rated Knowledge </a:t>
            </a:r>
            <a:endParaRPr/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Comfort </a:t>
            </a:r>
            <a:endParaRPr/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Current Practices </a:t>
            </a:r>
            <a:endParaRPr/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Perceived Barriers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16-item multiple choice test on objective knowledge 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7" name="Google Shape;907;p17"/>
          <p:cNvGraphicFramePr/>
          <p:nvPr/>
        </p:nvGraphicFramePr>
        <p:xfrm>
          <a:off x="725714" y="748696"/>
          <a:ext cx="10958284" cy="5418667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908" name="Google Shape;908;p17"/>
          <p:cNvSpPr txBox="1"/>
          <p:nvPr/>
        </p:nvSpPr>
        <p:spPr>
          <a:xfrm>
            <a:off x="8157025" y="94611"/>
            <a:ext cx="3918856" cy="666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*p&lt;0.05 by two-sided exact Wilcoxon signed-rank test</a:t>
            </a:r>
            <a:endParaRPr/>
          </a:p>
        </p:txBody>
      </p:sp>
      <p:sp>
        <p:nvSpPr>
          <p:cNvPr id="909" name="Google Shape;909;p17"/>
          <p:cNvSpPr txBox="1"/>
          <p:nvPr/>
        </p:nvSpPr>
        <p:spPr>
          <a:xfrm>
            <a:off x="3197341" y="707873"/>
            <a:ext cx="60379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PGY1 Matched Pre-Post Survey Results </a:t>
            </a:r>
            <a:endParaRPr/>
          </a:p>
        </p:txBody>
      </p:sp>
      <p:sp>
        <p:nvSpPr>
          <p:cNvPr id="910" name="Google Shape;910;p17"/>
          <p:cNvSpPr txBox="1"/>
          <p:nvPr/>
        </p:nvSpPr>
        <p:spPr>
          <a:xfrm>
            <a:off x="5689597" y="1113496"/>
            <a:ext cx="1117600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 =17</a:t>
            </a:r>
            <a:endParaRPr/>
          </a:p>
        </p:txBody>
      </p:sp>
      <p:sp>
        <p:nvSpPr>
          <p:cNvPr id="911" name="Google Shape;911;p17"/>
          <p:cNvSpPr txBox="1"/>
          <p:nvPr/>
        </p:nvSpPr>
        <p:spPr>
          <a:xfrm>
            <a:off x="1611082" y="6026345"/>
            <a:ext cx="1611089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(5 items)</a:t>
            </a:r>
            <a:endParaRPr/>
          </a:p>
        </p:txBody>
      </p:sp>
      <p:sp>
        <p:nvSpPr>
          <p:cNvPr id="912" name="Google Shape;912;p17"/>
          <p:cNvSpPr txBox="1"/>
          <p:nvPr/>
        </p:nvSpPr>
        <p:spPr>
          <a:xfrm>
            <a:off x="4078509" y="6026345"/>
            <a:ext cx="1611089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(6 items)</a:t>
            </a:r>
            <a:endParaRPr/>
          </a:p>
        </p:txBody>
      </p:sp>
      <p:sp>
        <p:nvSpPr>
          <p:cNvPr id="913" name="Google Shape;913;p17"/>
          <p:cNvSpPr txBox="1"/>
          <p:nvPr/>
        </p:nvSpPr>
        <p:spPr>
          <a:xfrm>
            <a:off x="6545936" y="6026344"/>
            <a:ext cx="1611089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(5 items)</a:t>
            </a:r>
            <a:endParaRPr/>
          </a:p>
        </p:txBody>
      </p:sp>
      <p:sp>
        <p:nvSpPr>
          <p:cNvPr id="914" name="Google Shape;914;p17"/>
          <p:cNvSpPr txBox="1"/>
          <p:nvPr/>
        </p:nvSpPr>
        <p:spPr>
          <a:xfrm>
            <a:off x="8940800" y="6026344"/>
            <a:ext cx="1611089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(5 items)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8"/>
          <p:cNvSpPr txBox="1"/>
          <p:nvPr/>
        </p:nvSpPr>
        <p:spPr>
          <a:xfrm>
            <a:off x="838200" y="992313"/>
            <a:ext cx="10515600" cy="613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Quattrocento Sans"/>
              <a:buNone/>
            </a:pPr>
            <a:r>
              <a:rPr b="1" lang="en-US" sz="32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PGY1 Pre-Post Results: Knowledge Test</a:t>
            </a:r>
            <a:endParaRPr/>
          </a:p>
        </p:txBody>
      </p:sp>
      <p:sp>
        <p:nvSpPr>
          <p:cNvPr id="920" name="Google Shape;920;p18"/>
          <p:cNvSpPr txBox="1"/>
          <p:nvPr/>
        </p:nvSpPr>
        <p:spPr>
          <a:xfrm>
            <a:off x="5326973" y="1527291"/>
            <a:ext cx="15380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 = 17</a:t>
            </a:r>
            <a:endParaRPr/>
          </a:p>
        </p:txBody>
      </p:sp>
      <p:sp>
        <p:nvSpPr>
          <p:cNvPr id="921" name="Google Shape;921;p18"/>
          <p:cNvSpPr txBox="1"/>
          <p:nvPr/>
        </p:nvSpPr>
        <p:spPr>
          <a:xfrm>
            <a:off x="2743622" y="5806210"/>
            <a:ext cx="163899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</a:t>
            </a:r>
            <a:endParaRPr/>
          </a:p>
        </p:txBody>
      </p:sp>
      <p:sp>
        <p:nvSpPr>
          <p:cNvPr id="922" name="Google Shape;922;p18"/>
          <p:cNvSpPr txBox="1"/>
          <p:nvPr/>
        </p:nvSpPr>
        <p:spPr>
          <a:xfrm>
            <a:off x="7827231" y="5774015"/>
            <a:ext cx="18751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Post*</a:t>
            </a:r>
            <a:endParaRPr/>
          </a:p>
        </p:txBody>
      </p:sp>
      <p:graphicFrame>
        <p:nvGraphicFramePr>
          <p:cNvPr id="923" name="Google Shape;923;p18"/>
          <p:cNvGraphicFramePr/>
          <p:nvPr/>
        </p:nvGraphicFramePr>
        <p:xfrm>
          <a:off x="838200" y="1760986"/>
          <a:ext cx="5267960" cy="4064159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924" name="Google Shape;924;p18"/>
          <p:cNvGraphicFramePr/>
          <p:nvPr/>
        </p:nvGraphicFramePr>
        <p:xfrm>
          <a:off x="6085840" y="1709857"/>
          <a:ext cx="5267960" cy="4064159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925" name="Google Shape;925;p18"/>
          <p:cNvSpPr txBox="1"/>
          <p:nvPr/>
        </p:nvSpPr>
        <p:spPr>
          <a:xfrm>
            <a:off x="2433936" y="3261082"/>
            <a:ext cx="219678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D5E3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41.9%</a:t>
            </a:r>
            <a:endParaRPr/>
          </a:p>
        </p:txBody>
      </p:sp>
      <p:sp>
        <p:nvSpPr>
          <p:cNvPr id="926" name="Google Shape;926;p18"/>
          <p:cNvSpPr txBox="1"/>
          <p:nvPr/>
        </p:nvSpPr>
        <p:spPr>
          <a:xfrm>
            <a:off x="7621426" y="3224962"/>
            <a:ext cx="219678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E2A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59.9%</a:t>
            </a:r>
            <a:endParaRPr/>
          </a:p>
        </p:txBody>
      </p:sp>
      <p:sp>
        <p:nvSpPr>
          <p:cNvPr id="927" name="Google Shape;927;p18"/>
          <p:cNvSpPr txBox="1"/>
          <p:nvPr/>
        </p:nvSpPr>
        <p:spPr>
          <a:xfrm>
            <a:off x="8390021" y="94611"/>
            <a:ext cx="3685860" cy="666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*p&lt;0.05 by two-sided exact Wilcoxon signed-rank test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F9E"/>
        </a:solidFill>
      </p:bgPr>
    </p:bg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9"/>
          <p:cNvSpPr txBox="1"/>
          <p:nvPr/>
        </p:nvSpPr>
        <p:spPr>
          <a:xfrm>
            <a:off x="515776" y="1828806"/>
            <a:ext cx="3417455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It </a:t>
            </a:r>
            <a:endParaRPr/>
          </a:p>
        </p:txBody>
      </p:sp>
      <p:sp>
        <p:nvSpPr>
          <p:cNvPr id="934" name="Google Shape;934;p19"/>
          <p:cNvSpPr txBox="1"/>
          <p:nvPr/>
        </p:nvSpPr>
        <p:spPr>
          <a:xfrm>
            <a:off x="3157372" y="1828806"/>
            <a:ext cx="9864437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works</a:t>
            </a:r>
            <a:endParaRPr/>
          </a:p>
        </p:txBody>
      </p:sp>
      <p:sp>
        <p:nvSpPr>
          <p:cNvPr id="935" name="Google Shape;935;p19"/>
          <p:cNvSpPr/>
          <p:nvPr/>
        </p:nvSpPr>
        <p:spPr>
          <a:xfrm>
            <a:off x="10553396" y="3931366"/>
            <a:ext cx="483295" cy="483664"/>
          </a:xfrm>
          <a:custGeom>
            <a:rect b="b" l="l" r="r" t="t"/>
            <a:pathLst>
              <a:path extrusionOk="0" h="483664" w="483295">
                <a:moveTo>
                  <a:pt x="412613" y="70920"/>
                </a:moveTo>
                <a:lnTo>
                  <a:pt x="412613" y="70920"/>
                </a:lnTo>
                <a:cubicBezTo>
                  <a:pt x="318387" y="-23500"/>
                  <a:pt x="165463" y="-23661"/>
                  <a:pt x="71039" y="70565"/>
                </a:cubicBezTo>
                <a:cubicBezTo>
                  <a:pt x="70920" y="70683"/>
                  <a:pt x="70802" y="70802"/>
                  <a:pt x="70683" y="70920"/>
                </a:cubicBezTo>
                <a:cubicBezTo>
                  <a:pt x="48586" y="93100"/>
                  <a:pt x="30994" y="119352"/>
                  <a:pt x="18885" y="148223"/>
                </a:cubicBezTo>
                <a:cubicBezTo>
                  <a:pt x="6278" y="178047"/>
                  <a:pt x="-144" y="210118"/>
                  <a:pt x="4" y="242495"/>
                </a:cubicBezTo>
                <a:cubicBezTo>
                  <a:pt x="-177" y="274744"/>
                  <a:pt x="6271" y="306686"/>
                  <a:pt x="18950" y="336339"/>
                </a:cubicBezTo>
                <a:cubicBezTo>
                  <a:pt x="43591" y="394303"/>
                  <a:pt x="89890" y="440355"/>
                  <a:pt x="147986" y="464682"/>
                </a:cubicBezTo>
                <a:cubicBezTo>
                  <a:pt x="177803" y="477286"/>
                  <a:pt x="209854" y="483741"/>
                  <a:pt x="242225" y="483662"/>
                </a:cubicBezTo>
                <a:cubicBezTo>
                  <a:pt x="274470" y="483820"/>
                  <a:pt x="306410" y="477375"/>
                  <a:pt x="336069" y="464715"/>
                </a:cubicBezTo>
                <a:cubicBezTo>
                  <a:pt x="393752" y="440081"/>
                  <a:pt x="439695" y="394128"/>
                  <a:pt x="464313" y="336438"/>
                </a:cubicBezTo>
                <a:cubicBezTo>
                  <a:pt x="476986" y="306782"/>
                  <a:pt x="483444" y="274843"/>
                  <a:pt x="483293" y="242594"/>
                </a:cubicBezTo>
                <a:cubicBezTo>
                  <a:pt x="483414" y="210217"/>
                  <a:pt x="476979" y="178149"/>
                  <a:pt x="464379" y="148322"/>
                </a:cubicBezTo>
                <a:cubicBezTo>
                  <a:pt x="452279" y="119424"/>
                  <a:pt x="434700" y="93139"/>
                  <a:pt x="412613" y="709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36" name="Google Shape;936;p19"/>
          <p:cNvSpPr/>
          <p:nvPr/>
        </p:nvSpPr>
        <p:spPr>
          <a:xfrm>
            <a:off x="9954846" y="-2196167"/>
            <a:ext cx="1680394" cy="1982462"/>
          </a:xfrm>
          <a:custGeom>
            <a:rect b="b" l="l" r="r" t="t"/>
            <a:pathLst>
              <a:path extrusionOk="0" h="1982462" w="1680394">
                <a:moveTo>
                  <a:pt x="1674788" y="742657"/>
                </a:moveTo>
                <a:cubicBezTo>
                  <a:pt x="1620848" y="281749"/>
                  <a:pt x="1203481" y="-48164"/>
                  <a:pt x="742572" y="5776"/>
                </a:cubicBezTo>
                <a:cubicBezTo>
                  <a:pt x="320278" y="55197"/>
                  <a:pt x="1450" y="412283"/>
                  <a:pt x="0" y="837457"/>
                </a:cubicBezTo>
                <a:lnTo>
                  <a:pt x="395409" y="837457"/>
                </a:lnTo>
                <a:cubicBezTo>
                  <a:pt x="395399" y="591871"/>
                  <a:pt x="594478" y="392776"/>
                  <a:pt x="840060" y="392766"/>
                </a:cubicBezTo>
                <a:cubicBezTo>
                  <a:pt x="1085645" y="392756"/>
                  <a:pt x="1284740" y="591835"/>
                  <a:pt x="1284750" y="837420"/>
                </a:cubicBezTo>
                <a:cubicBezTo>
                  <a:pt x="1284757" y="990543"/>
                  <a:pt x="1205981" y="1132896"/>
                  <a:pt x="1076238" y="1214216"/>
                </a:cubicBezTo>
                <a:cubicBezTo>
                  <a:pt x="808483" y="1378040"/>
                  <a:pt x="644369" y="1668574"/>
                  <a:pt x="642276" y="1982463"/>
                </a:cubicBezTo>
                <a:lnTo>
                  <a:pt x="1037685" y="1982463"/>
                </a:lnTo>
                <a:cubicBezTo>
                  <a:pt x="1040206" y="1804627"/>
                  <a:pt x="1134376" y="1640697"/>
                  <a:pt x="1286727" y="1548929"/>
                </a:cubicBezTo>
                <a:cubicBezTo>
                  <a:pt x="1561013" y="1377737"/>
                  <a:pt x="1712099" y="1063822"/>
                  <a:pt x="1674788" y="74265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"/>
          <p:cNvGrpSpPr/>
          <p:nvPr/>
        </p:nvGrpSpPr>
        <p:grpSpPr>
          <a:xfrm>
            <a:off x="-412231" y="44972"/>
            <a:ext cx="13101403" cy="7315200"/>
            <a:chOff x="-412230" y="44972"/>
            <a:chExt cx="13101402" cy="7315200"/>
          </a:xfrm>
        </p:grpSpPr>
        <p:pic>
          <p:nvPicPr>
            <p:cNvPr descr="Man with solid fill" id="261" name="Google Shape;26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79880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62" name="Google Shape;26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4756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63" name="Google Shape;26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9392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64" name="Google Shape;26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84028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65" name="Google Shape;26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38664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66" name="Google Shape;26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93300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67" name="Google Shape;26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47936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68" name="Google Shape;26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02572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69" name="Google Shape;26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57208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70" name="Google Shape;27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11844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71" name="Google Shape;27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66480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72" name="Google Shape;27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21116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73" name="Google Shape;27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75752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74" name="Google Shape;27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30388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75" name="Google Shape;27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85024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76" name="Google Shape;27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39660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77" name="Google Shape;27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94296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78" name="Google Shape;27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48932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79" name="Google Shape;27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03568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80" name="Google Shape;28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358204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81" name="Google Shape;28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12840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82" name="Google Shape;28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67476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83" name="Google Shape;28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2422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84" name="Google Shape;28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7058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85" name="Google Shape;28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31694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86" name="Google Shape;28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86330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87" name="Google Shape;28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40966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88" name="Google Shape;28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95602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89" name="Google Shape;28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50238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90" name="Google Shape;29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04874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91" name="Google Shape;29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59510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92" name="Google Shape;29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14146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93" name="Google Shape;29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68782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94" name="Google Shape;29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23418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95" name="Google Shape;29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78054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96" name="Google Shape;29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2690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97" name="Google Shape;29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87326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98" name="Google Shape;29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441962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299" name="Google Shape;29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996598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00" name="Google Shape;30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51234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01" name="Google Shape;30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05870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02" name="Google Shape;30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60506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03" name="Google Shape;30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215142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04" name="Google Shape;30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769778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05" name="Google Shape;30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99733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06" name="Google Shape;30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92377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07" name="Google Shape;30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2259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08" name="Google Shape;30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6895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09" name="Google Shape;30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71531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10" name="Google Shape;31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26167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11" name="Google Shape;31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80803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12" name="Google Shape;31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35439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13" name="Google Shape;31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90075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14" name="Google Shape;31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44711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15" name="Google Shape;31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99347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16" name="Google Shape;31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53983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17" name="Google Shape;31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08619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18" name="Google Shape;31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63255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19" name="Google Shape;31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17891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20" name="Google Shape;32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72527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21" name="Google Shape;32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27163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22" name="Google Shape;32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81799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23" name="Google Shape;32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36435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24" name="Google Shape;32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91071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25" name="Google Shape;32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345707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26" name="Google Shape;32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00343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27" name="Google Shape;32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54979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28" name="Google Shape;32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925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29" name="Google Shape;32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4561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30" name="Google Shape;33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19197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31" name="Google Shape;33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73833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32" name="Google Shape;33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28469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33" name="Google Shape;33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83105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34" name="Google Shape;33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37741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35" name="Google Shape;33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92377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36" name="Google Shape;33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47013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37" name="Google Shape;33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01649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38" name="Google Shape;33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56285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39" name="Google Shape;33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10921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40" name="Google Shape;34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65557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41" name="Google Shape;34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20193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42" name="Google Shape;34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74829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43" name="Google Shape;34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429465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44" name="Google Shape;34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984101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45" name="Google Shape;34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38737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46" name="Google Shape;34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93373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47" name="Google Shape;34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48009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48" name="Google Shape;34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202645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49" name="Google Shape;34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757281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50" name="Google Shape;35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412230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51" name="Google Shape;35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92377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52" name="Google Shape;35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2259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53" name="Google Shape;35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6895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54" name="Google Shape;35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71531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55" name="Google Shape;35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26167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56" name="Google Shape;35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80803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57" name="Google Shape;35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35439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58" name="Google Shape;35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90075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59" name="Google Shape;35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44711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60" name="Google Shape;36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99347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61" name="Google Shape;36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53983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62" name="Google Shape;36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08619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63" name="Google Shape;36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63255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64" name="Google Shape;36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17891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65" name="Google Shape;36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72527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66" name="Google Shape;36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27163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67" name="Google Shape;36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81799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68" name="Google Shape;36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36435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69" name="Google Shape;36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91071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70" name="Google Shape;37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345707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71" name="Google Shape;37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00343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72" name="Google Shape;37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54979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73" name="Google Shape;37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925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74" name="Google Shape;37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4561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75" name="Google Shape;37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19197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76" name="Google Shape;37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73833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77" name="Google Shape;37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28469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78" name="Google Shape;37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83105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79" name="Google Shape;37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37741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80" name="Google Shape;38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92377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81" name="Google Shape;38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47013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82" name="Google Shape;38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01649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83" name="Google Shape;38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56285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84" name="Google Shape;38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10921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85" name="Google Shape;38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65557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86" name="Google Shape;38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20193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87" name="Google Shape;38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74829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88" name="Google Shape;38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429465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89" name="Google Shape;38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984101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90" name="Google Shape;39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38737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91" name="Google Shape;39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93373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92" name="Google Shape;39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48009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93" name="Google Shape;39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202645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94" name="Google Shape;39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757281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95" name="Google Shape;39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412230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96" name="Google Shape;39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74886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97" name="Google Shape;39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9750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98" name="Google Shape;39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4386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399" name="Google Shape;39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89022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00" name="Google Shape;40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43658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01" name="Google Shape;40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98294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02" name="Google Shape;40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52930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03" name="Google Shape;40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07566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04" name="Google Shape;40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62202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05" name="Google Shape;40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16838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06" name="Google Shape;40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71474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07" name="Google Shape;40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26110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08" name="Google Shape;40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80746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09" name="Google Shape;40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35382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10" name="Google Shape;41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90018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11" name="Google Shape;41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44654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12" name="Google Shape;41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99290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13" name="Google Shape;41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53926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14" name="Google Shape;41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08562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15" name="Google Shape;41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363198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16" name="Google Shape;41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17834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17" name="Google Shape;41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72470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18" name="Google Shape;41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7416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19" name="Google Shape;41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2052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20" name="Google Shape;42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36688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21" name="Google Shape;42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91324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22" name="Google Shape;42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45960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23" name="Google Shape;42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00596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24" name="Google Shape;42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55232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25" name="Google Shape;42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09868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26" name="Google Shape;42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64504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27" name="Google Shape;42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19140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28" name="Google Shape;42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73776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29" name="Google Shape;42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28412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30" name="Google Shape;43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83048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31" name="Google Shape;43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7684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32" name="Google Shape;43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92320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33" name="Google Shape;43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446956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34" name="Google Shape;43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01592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35" name="Google Shape;43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56228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36" name="Google Shape;43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10864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37" name="Google Shape;43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65500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38" name="Google Shape;43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220136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39" name="Google Shape;43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774772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40" name="Google Shape;44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94739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1" name="Google Shape;441;p2"/>
          <p:cNvSpPr txBox="1"/>
          <p:nvPr>
            <p:ph type="title"/>
          </p:nvPr>
        </p:nvSpPr>
        <p:spPr>
          <a:xfrm>
            <a:off x="1044310" y="959373"/>
            <a:ext cx="8431964" cy="344667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7F7F7F"/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Twentieth Century"/>
              <a:buNone/>
            </a:pPr>
            <a:r>
              <a:rPr b="1" lang="en-US" sz="115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48.7 million </a:t>
            </a:r>
            <a:br>
              <a:rPr b="1" lang="en-US" sz="115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1" lang="en-US" sz="115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17.3%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F9E"/>
        </a:solidFill>
      </p:bgPr>
    </p:bg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0"/>
          <p:cNvSpPr txBox="1"/>
          <p:nvPr/>
        </p:nvSpPr>
        <p:spPr>
          <a:xfrm>
            <a:off x="483691" y="641693"/>
            <a:ext cx="3417455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It </a:t>
            </a:r>
            <a:endParaRPr/>
          </a:p>
        </p:txBody>
      </p:sp>
      <p:sp>
        <p:nvSpPr>
          <p:cNvPr id="943" name="Google Shape;943;p20"/>
          <p:cNvSpPr txBox="1"/>
          <p:nvPr/>
        </p:nvSpPr>
        <p:spPr>
          <a:xfrm>
            <a:off x="3125287" y="641693"/>
            <a:ext cx="9864437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works</a:t>
            </a:r>
            <a:endParaRPr/>
          </a:p>
        </p:txBody>
      </p:sp>
      <p:sp>
        <p:nvSpPr>
          <p:cNvPr id="944" name="Google Shape;944;p20"/>
          <p:cNvSpPr/>
          <p:nvPr/>
        </p:nvSpPr>
        <p:spPr>
          <a:xfrm>
            <a:off x="10521311" y="2744253"/>
            <a:ext cx="483295" cy="483664"/>
          </a:xfrm>
          <a:custGeom>
            <a:rect b="b" l="l" r="r" t="t"/>
            <a:pathLst>
              <a:path extrusionOk="0" h="483664" w="483295">
                <a:moveTo>
                  <a:pt x="412613" y="70920"/>
                </a:moveTo>
                <a:lnTo>
                  <a:pt x="412613" y="70920"/>
                </a:lnTo>
                <a:cubicBezTo>
                  <a:pt x="318387" y="-23500"/>
                  <a:pt x="165463" y="-23661"/>
                  <a:pt x="71039" y="70565"/>
                </a:cubicBezTo>
                <a:cubicBezTo>
                  <a:pt x="70920" y="70683"/>
                  <a:pt x="70802" y="70802"/>
                  <a:pt x="70683" y="70920"/>
                </a:cubicBezTo>
                <a:cubicBezTo>
                  <a:pt x="48586" y="93100"/>
                  <a:pt x="30994" y="119352"/>
                  <a:pt x="18885" y="148223"/>
                </a:cubicBezTo>
                <a:cubicBezTo>
                  <a:pt x="6278" y="178047"/>
                  <a:pt x="-144" y="210118"/>
                  <a:pt x="4" y="242495"/>
                </a:cubicBezTo>
                <a:cubicBezTo>
                  <a:pt x="-177" y="274744"/>
                  <a:pt x="6271" y="306686"/>
                  <a:pt x="18950" y="336339"/>
                </a:cubicBezTo>
                <a:cubicBezTo>
                  <a:pt x="43591" y="394303"/>
                  <a:pt x="89890" y="440355"/>
                  <a:pt x="147986" y="464682"/>
                </a:cubicBezTo>
                <a:cubicBezTo>
                  <a:pt x="177803" y="477286"/>
                  <a:pt x="209854" y="483741"/>
                  <a:pt x="242225" y="483662"/>
                </a:cubicBezTo>
                <a:cubicBezTo>
                  <a:pt x="274470" y="483820"/>
                  <a:pt x="306410" y="477375"/>
                  <a:pt x="336069" y="464715"/>
                </a:cubicBezTo>
                <a:cubicBezTo>
                  <a:pt x="393752" y="440081"/>
                  <a:pt x="439695" y="394128"/>
                  <a:pt x="464313" y="336438"/>
                </a:cubicBezTo>
                <a:cubicBezTo>
                  <a:pt x="476986" y="306782"/>
                  <a:pt x="483444" y="274843"/>
                  <a:pt x="483293" y="242594"/>
                </a:cubicBezTo>
                <a:cubicBezTo>
                  <a:pt x="483414" y="210217"/>
                  <a:pt x="476979" y="178149"/>
                  <a:pt x="464379" y="148322"/>
                </a:cubicBezTo>
                <a:cubicBezTo>
                  <a:pt x="452279" y="119424"/>
                  <a:pt x="434700" y="93139"/>
                  <a:pt x="412613" y="709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45" name="Google Shape;945;p20"/>
          <p:cNvSpPr/>
          <p:nvPr/>
        </p:nvSpPr>
        <p:spPr>
          <a:xfrm>
            <a:off x="9922761" y="546162"/>
            <a:ext cx="1680394" cy="1982462"/>
          </a:xfrm>
          <a:custGeom>
            <a:rect b="b" l="l" r="r" t="t"/>
            <a:pathLst>
              <a:path extrusionOk="0" h="1982462" w="1680394">
                <a:moveTo>
                  <a:pt x="1674788" y="742657"/>
                </a:moveTo>
                <a:cubicBezTo>
                  <a:pt x="1620848" y="281749"/>
                  <a:pt x="1203481" y="-48164"/>
                  <a:pt x="742572" y="5776"/>
                </a:cubicBezTo>
                <a:cubicBezTo>
                  <a:pt x="320278" y="55197"/>
                  <a:pt x="1450" y="412283"/>
                  <a:pt x="0" y="837457"/>
                </a:cubicBezTo>
                <a:lnTo>
                  <a:pt x="395409" y="837457"/>
                </a:lnTo>
                <a:cubicBezTo>
                  <a:pt x="395399" y="591871"/>
                  <a:pt x="594478" y="392776"/>
                  <a:pt x="840060" y="392766"/>
                </a:cubicBezTo>
                <a:cubicBezTo>
                  <a:pt x="1085645" y="392756"/>
                  <a:pt x="1284740" y="591835"/>
                  <a:pt x="1284750" y="837420"/>
                </a:cubicBezTo>
                <a:cubicBezTo>
                  <a:pt x="1284757" y="990543"/>
                  <a:pt x="1205981" y="1132896"/>
                  <a:pt x="1076238" y="1214216"/>
                </a:cubicBezTo>
                <a:cubicBezTo>
                  <a:pt x="808483" y="1378040"/>
                  <a:pt x="644369" y="1668574"/>
                  <a:pt x="642276" y="1982463"/>
                </a:cubicBezTo>
                <a:lnTo>
                  <a:pt x="1037685" y="1982463"/>
                </a:lnTo>
                <a:cubicBezTo>
                  <a:pt x="1040206" y="1804627"/>
                  <a:pt x="1134376" y="1640697"/>
                  <a:pt x="1286727" y="1548929"/>
                </a:cubicBezTo>
                <a:cubicBezTo>
                  <a:pt x="1561013" y="1377737"/>
                  <a:pt x="1712099" y="1063822"/>
                  <a:pt x="1674788" y="74265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Doctor female with solid fill" id="946" name="Google Shape;94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6997" y="3764071"/>
            <a:ext cx="2120231" cy="21202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ck with solid fill" id="947" name="Google Shape;94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5287" y="3764072"/>
            <a:ext cx="2120231" cy="2120231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20"/>
          <p:cNvSpPr txBox="1"/>
          <p:nvPr/>
        </p:nvSpPr>
        <p:spPr>
          <a:xfrm>
            <a:off x="2910054" y="5884303"/>
            <a:ext cx="25506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Sustainability </a:t>
            </a:r>
            <a:endParaRPr/>
          </a:p>
        </p:txBody>
      </p:sp>
      <p:sp>
        <p:nvSpPr>
          <p:cNvPr id="949" name="Google Shape;949;p20"/>
          <p:cNvSpPr txBox="1"/>
          <p:nvPr/>
        </p:nvSpPr>
        <p:spPr>
          <a:xfrm>
            <a:off x="6344944" y="5884303"/>
            <a:ext cx="308433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Clinical Practice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3"/>
          <p:cNvGrpSpPr/>
          <p:nvPr/>
        </p:nvGrpSpPr>
        <p:grpSpPr>
          <a:xfrm>
            <a:off x="-412231" y="44972"/>
            <a:ext cx="13101403" cy="7315200"/>
            <a:chOff x="-412230" y="44972"/>
            <a:chExt cx="13101402" cy="7315200"/>
          </a:xfrm>
        </p:grpSpPr>
        <p:pic>
          <p:nvPicPr>
            <p:cNvPr descr="Man with solid fill" id="448" name="Google Shape;44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79880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49" name="Google Shape;44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4756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50" name="Google Shape;45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9392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51" name="Google Shape;45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84028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52" name="Google Shape;45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38664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53" name="Google Shape;45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93300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54" name="Google Shape;45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47936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55" name="Google Shape;45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02572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56" name="Google Shape;45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57208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57" name="Google Shape;457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11844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58" name="Google Shape;45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66480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59" name="Google Shape;45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21116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60" name="Google Shape;46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75752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61" name="Google Shape;46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30388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62" name="Google Shape;46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85024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63" name="Google Shape;46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39660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64" name="Google Shape;46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94296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65" name="Google Shape;46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48932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66" name="Google Shape;46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03568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67" name="Google Shape;467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358204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68" name="Google Shape;46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12840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69" name="Google Shape;46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67476" y="44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70" name="Google Shape;47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2422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71" name="Google Shape;47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7058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72" name="Google Shape;47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31694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73" name="Google Shape;47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86330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74" name="Google Shape;47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40966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75" name="Google Shape;47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95602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76" name="Google Shape;47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50238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77" name="Google Shape;47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04874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78" name="Google Shape;478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59510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79" name="Google Shape;47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14146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80" name="Google Shape;48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68782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81" name="Google Shape;48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23418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82" name="Google Shape;48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78054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83" name="Google Shape;48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2690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84" name="Google Shape;48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87326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85" name="Google Shape;48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441962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86" name="Google Shape;48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996598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87" name="Google Shape;48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51234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88" name="Google Shape;488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105870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89" name="Google Shape;48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60506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90" name="Google Shape;49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215142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91" name="Google Shape;49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769778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92" name="Google Shape;49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99733" y="959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93" name="Google Shape;49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92377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94" name="Google Shape;49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2259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95" name="Google Shape;49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6895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96" name="Google Shape;49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71531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97" name="Google Shape;49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26167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98" name="Google Shape;49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80803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499" name="Google Shape;49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35439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00" name="Google Shape;50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90075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01" name="Google Shape;501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44711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02" name="Google Shape;50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99347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03" name="Google Shape;50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53983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04" name="Google Shape;50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08619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05" name="Google Shape;50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63255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06" name="Google Shape;50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17891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07" name="Google Shape;50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72527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08" name="Google Shape;50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27163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09" name="Google Shape;50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81799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10" name="Google Shape;51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36435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11" name="Google Shape;511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91071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12" name="Google Shape;51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345707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13" name="Google Shape;51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00343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14" name="Google Shape;51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54979" y="1873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15" name="Google Shape;51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925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16" name="Google Shape;51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4561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17" name="Google Shape;51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19197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18" name="Google Shape;51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73833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19" name="Google Shape;51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28469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20" name="Google Shape;52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83105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21" name="Google Shape;52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37741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22" name="Google Shape;522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92377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23" name="Google Shape;52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47013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24" name="Google Shape;52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01649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25" name="Google Shape;52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56285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26" name="Google Shape;52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10921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27" name="Google Shape;52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65557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28" name="Google Shape;52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20193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29" name="Google Shape;52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74829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30" name="Google Shape;53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429465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31" name="Google Shape;53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984101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32" name="Google Shape;532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538737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33" name="Google Shape;53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93373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34" name="Google Shape;53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48009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35" name="Google Shape;53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202645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36" name="Google Shape;53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757281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37" name="Google Shape;53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412230" y="27881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38" name="Google Shape;53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92377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39" name="Google Shape;53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2259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40" name="Google Shape;54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6895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41" name="Google Shape;54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71531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42" name="Google Shape;54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26167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43" name="Google Shape;54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80803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44" name="Google Shape;54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35439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45" name="Google Shape;545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90075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46" name="Google Shape;54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44711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47" name="Google Shape;54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99347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48" name="Google Shape;54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53983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49" name="Google Shape;54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08619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50" name="Google Shape;55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63255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51" name="Google Shape;55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17891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52" name="Google Shape;55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72527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53" name="Google Shape;55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27163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54" name="Google Shape;55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81799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55" name="Google Shape;555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36435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56" name="Google Shape;55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91071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57" name="Google Shape;55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345707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58" name="Google Shape;55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00343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59" name="Google Shape;55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54979" y="37025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60" name="Google Shape;56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925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61" name="Google Shape;56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4561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62" name="Google Shape;56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19197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63" name="Google Shape;56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73833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64" name="Google Shape;56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28469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65" name="Google Shape;56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83105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66" name="Google Shape;566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437741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67" name="Google Shape;56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92377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68" name="Google Shape;56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47013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69" name="Google Shape;56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01649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70" name="Google Shape;57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56285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71" name="Google Shape;57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10921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72" name="Google Shape;57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65557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73" name="Google Shape;57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20193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74" name="Google Shape;57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74829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75" name="Google Shape;57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429465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76" name="Google Shape;576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984101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77" name="Google Shape;57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38737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78" name="Google Shape;57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93373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79" name="Google Shape;57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48009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80" name="Google Shape;58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202645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81" name="Google Shape;58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757281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82" name="Google Shape;58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412230" y="461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83" name="Google Shape;58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74886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84" name="Google Shape;58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9750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85" name="Google Shape;58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4386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86" name="Google Shape;58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89022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87" name="Google Shape;58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43658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88" name="Google Shape;58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98294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89" name="Google Shape;589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52930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90" name="Google Shape;59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07566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91" name="Google Shape;59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62202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92" name="Google Shape;59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16838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93" name="Google Shape;59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71474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94" name="Google Shape;59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26110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95" name="Google Shape;59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80746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96" name="Google Shape;59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35382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97" name="Google Shape;59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90018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98" name="Google Shape;59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44654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599" name="Google Shape;599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99290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00" name="Google Shape;60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53926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01" name="Google Shape;60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08562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02" name="Google Shape;60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363198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03" name="Google Shape;60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17834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04" name="Google Shape;60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72470" y="55313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05" name="Google Shape;60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7416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06" name="Google Shape;60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2052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07" name="Google Shape;60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36688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08" name="Google Shape;60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91324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09" name="Google Shape;60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45960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10" name="Google Shape;610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00596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11" name="Google Shape;61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55232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12" name="Google Shape;61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09868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13" name="Google Shape;61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64504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14" name="Google Shape;61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19140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15" name="Google Shape;61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73776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16" name="Google Shape;61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28412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17" name="Google Shape;61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83048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18" name="Google Shape;61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7684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19" name="Google Shape;61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92320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20" name="Google Shape;620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46956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21" name="Google Shape;62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01592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22" name="Google Shape;62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56228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23" name="Google Shape;62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10864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24" name="Google Shape;62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65500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25" name="Google Shape;62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220136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26" name="Google Shape;62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774772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n with solid fill" id="627" name="Google Shape;62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94739" y="64457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8" name="Google Shape;628;p3"/>
          <p:cNvSpPr txBox="1"/>
          <p:nvPr>
            <p:ph type="title"/>
          </p:nvPr>
        </p:nvSpPr>
        <p:spPr>
          <a:xfrm>
            <a:off x="-7893570" y="713102"/>
            <a:ext cx="8431964" cy="3446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Twentieth Century"/>
              <a:buNone/>
            </a:pPr>
            <a:r>
              <a:rPr b="1" lang="en-US" sz="115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48.7 million </a:t>
            </a:r>
            <a:br>
              <a:rPr b="1" lang="en-US" sz="115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1" lang="en-US" sz="115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17.3%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"/>
          <p:cNvSpPr txBox="1"/>
          <p:nvPr/>
        </p:nvSpPr>
        <p:spPr>
          <a:xfrm>
            <a:off x="7778187" y="64815"/>
            <a:ext cx="436394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CASA Columbia, NSDUH 2009</a:t>
            </a:r>
            <a:endParaRPr b="0" i="0" sz="16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635" name="Google Shape;635;p4"/>
          <p:cNvGraphicFramePr/>
          <p:nvPr/>
        </p:nvGraphicFramePr>
        <p:xfrm>
          <a:off x="597877" y="1603254"/>
          <a:ext cx="11230708" cy="475065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636" name="Google Shape;636;p4"/>
          <p:cNvSpPr txBox="1"/>
          <p:nvPr/>
        </p:nvSpPr>
        <p:spPr>
          <a:xfrm>
            <a:off x="468923" y="895369"/>
            <a:ext cx="1125415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Substance use disorders among those 12+ by age of first use </a:t>
            </a:r>
            <a:endParaRPr/>
          </a:p>
        </p:txBody>
      </p:sp>
      <p:sp>
        <p:nvSpPr>
          <p:cNvPr id="637" name="Google Shape;637;p4"/>
          <p:cNvSpPr txBox="1"/>
          <p:nvPr/>
        </p:nvSpPr>
        <p:spPr>
          <a:xfrm rot="-5400000">
            <a:off x="-1187828" y="3515936"/>
            <a:ext cx="307751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%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ain with solid fill" id="643" name="Google Shape;6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4449" y="339810"/>
            <a:ext cx="2289663" cy="2289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mily with two children with solid fill" id="644" name="Google Shape;64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386" y="1229474"/>
            <a:ext cx="2289663" cy="2289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NA with solid fill" id="645" name="Google Shape;64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592562">
            <a:off x="1819861" y="4240939"/>
            <a:ext cx="2076764" cy="2076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y wearing backpack" id="646" name="Google Shape;64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8065378" y="5411093"/>
            <a:ext cx="2666780" cy="6631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7" name="Google Shape;647;p5"/>
          <p:cNvGrpSpPr/>
          <p:nvPr/>
        </p:nvGrpSpPr>
        <p:grpSpPr>
          <a:xfrm>
            <a:off x="3680250" y="2439747"/>
            <a:ext cx="4781797" cy="2355936"/>
            <a:chOff x="2311276" y="432810"/>
            <a:chExt cx="3586348" cy="1766952"/>
          </a:xfrm>
        </p:grpSpPr>
        <p:sp>
          <p:nvSpPr>
            <p:cNvPr id="648" name="Google Shape;648;p5"/>
            <p:cNvSpPr/>
            <p:nvPr/>
          </p:nvSpPr>
          <p:spPr>
            <a:xfrm>
              <a:off x="2311276" y="432810"/>
              <a:ext cx="3586348" cy="1766952"/>
            </a:xfrm>
            <a:prstGeom prst="cloudCallout">
              <a:avLst>
                <a:gd fmla="val 52318" name="adj1"/>
                <a:gd fmla="val 76694" name="adj2"/>
              </a:avLst>
            </a:prstGeom>
            <a:noFill/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descr="Man wearing jacket" id="649" name="Google Shape;649;p5"/>
            <p:cNvPicPr preferRelativeResize="0"/>
            <p:nvPr/>
          </p:nvPicPr>
          <p:blipFill rotWithShape="1">
            <a:blip r:embed="rId7">
              <a:alphaModFix/>
            </a:blip>
            <a:srcRect b="53886" l="0" r="0" t="0"/>
            <a:stretch/>
          </p:blipFill>
          <p:spPr>
            <a:xfrm>
              <a:off x="3456750" y="1608103"/>
              <a:ext cx="1295400" cy="579784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descr="Bottle with solid fill" id="650" name="Google Shape;650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385025" y="71739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oy with short hair" id="651" name="Google Shape;651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761905" y="836054"/>
              <a:ext cx="810095" cy="9901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alm face" id="652" name="Google Shape;652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017596" y="1233323"/>
              <a:ext cx="477604" cy="4776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Online Network with solid fill" id="653" name="Google Shape;653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398767" y="2977405"/>
            <a:ext cx="2193467" cy="21934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duation cap with solid fill" id="654" name="Google Shape;654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059992" y="172859"/>
            <a:ext cx="2113229" cy="2113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ain with solid fill" id="660" name="Google Shape;66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2495" y="-2289662"/>
            <a:ext cx="2289663" cy="2289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mily with two children with solid fill" id="661" name="Google Shape;66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674148" y="-1767726"/>
            <a:ext cx="2289663" cy="2289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NA with solid fill" id="662" name="Google Shape;66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592562">
            <a:off x="-1786939" y="6628539"/>
            <a:ext cx="2076764" cy="2076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y wearing backpack" id="663" name="Google Shape;66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10025489" y="8019811"/>
            <a:ext cx="2666780" cy="6631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4" name="Google Shape;664;p6"/>
          <p:cNvGrpSpPr/>
          <p:nvPr/>
        </p:nvGrpSpPr>
        <p:grpSpPr>
          <a:xfrm>
            <a:off x="-49011452" y="-6269907"/>
            <a:ext cx="110214903" cy="54301604"/>
            <a:chOff x="2311276" y="432810"/>
            <a:chExt cx="3586348" cy="1766952"/>
          </a:xfrm>
        </p:grpSpPr>
        <p:sp>
          <p:nvSpPr>
            <p:cNvPr id="665" name="Google Shape;665;p6"/>
            <p:cNvSpPr/>
            <p:nvPr/>
          </p:nvSpPr>
          <p:spPr>
            <a:xfrm>
              <a:off x="2311276" y="432810"/>
              <a:ext cx="3586348" cy="1766952"/>
            </a:xfrm>
            <a:prstGeom prst="cloudCallout">
              <a:avLst>
                <a:gd fmla="val 52318" name="adj1"/>
                <a:gd fmla="val 76694" name="adj2"/>
              </a:avLst>
            </a:prstGeom>
            <a:noFill/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descr="Man wearing jacket" id="666" name="Google Shape;666;p6"/>
            <p:cNvPicPr preferRelativeResize="0"/>
            <p:nvPr/>
          </p:nvPicPr>
          <p:blipFill rotWithShape="1">
            <a:blip r:embed="rId7">
              <a:alphaModFix/>
            </a:blip>
            <a:srcRect b="53886" l="0" r="0" t="0"/>
            <a:stretch/>
          </p:blipFill>
          <p:spPr>
            <a:xfrm>
              <a:off x="3456750" y="1608103"/>
              <a:ext cx="1295400" cy="579784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descr="Bottle with solid fill" id="667" name="Google Shape;667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385025" y="71739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oy with short hair" id="668" name="Google Shape;668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761905" y="836054"/>
              <a:ext cx="810095" cy="9901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alm face" id="669" name="Google Shape;669;p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017596" y="1233323"/>
              <a:ext cx="477604" cy="4776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Online Network with solid fill" id="670" name="Google Shape;670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2192000" y="3228163"/>
            <a:ext cx="2193467" cy="21934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duation cap with solid fill" id="671" name="Google Shape;671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69406" y="-2289662"/>
            <a:ext cx="2113229" cy="2113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erican Academy of Pediatrics statement on Intersex Awareness Day -  Intersex Day" id="672" name="Google Shape;672;p6"/>
          <p:cNvPicPr preferRelativeResize="0"/>
          <p:nvPr/>
        </p:nvPicPr>
        <p:blipFill rotWithShape="1">
          <a:blip r:embed="rId13">
            <a:alphaModFix/>
          </a:blip>
          <a:srcRect b="17098" l="0" r="0" t="19529"/>
          <a:stretch/>
        </p:blipFill>
        <p:spPr>
          <a:xfrm>
            <a:off x="546738" y="401698"/>
            <a:ext cx="8525959" cy="284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rting Point Behavioral Healthcare Awarded $4 million to Create Nassau  County's First CCBHC￼ | Starting Point Behavioral Healthcare" id="673" name="Google Shape;673;p6"/>
          <p:cNvPicPr preferRelativeResize="0"/>
          <p:nvPr/>
        </p:nvPicPr>
        <p:blipFill rotWithShape="1">
          <a:blip r:embed="rId14">
            <a:alphaModFix/>
          </a:blip>
          <a:srcRect b="26037" l="9722" r="9306" t="27026"/>
          <a:stretch/>
        </p:blipFill>
        <p:spPr>
          <a:xfrm>
            <a:off x="3426821" y="3287843"/>
            <a:ext cx="8157673" cy="2658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"/>
          <p:cNvSpPr/>
          <p:nvPr/>
        </p:nvSpPr>
        <p:spPr>
          <a:xfrm>
            <a:off x="-1460107" y="1309678"/>
            <a:ext cx="6232243" cy="610398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American Academy of Pediatrics statement on Intersex Awareness Day -  Intersex Day" id="680" name="Google Shape;680;p7"/>
          <p:cNvPicPr preferRelativeResize="0"/>
          <p:nvPr/>
        </p:nvPicPr>
        <p:blipFill rotWithShape="1">
          <a:blip r:embed="rId3">
            <a:alphaModFix/>
          </a:blip>
          <a:srcRect b="17098" l="0" r="0" t="19529"/>
          <a:stretch/>
        </p:blipFill>
        <p:spPr>
          <a:xfrm>
            <a:off x="-8778240" y="297961"/>
            <a:ext cx="8611215" cy="2876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rting Point Behavioral Healthcare Awarded $4 million to Create Nassau  County's First CCBHC￼ | Starting Point Behavioral Healthcare" id="681" name="Google Shape;681;p7"/>
          <p:cNvPicPr preferRelativeResize="0"/>
          <p:nvPr/>
        </p:nvPicPr>
        <p:blipFill rotWithShape="1">
          <a:blip r:embed="rId4">
            <a:alphaModFix/>
          </a:blip>
          <a:srcRect b="26037" l="9722" r="9306" t="27026"/>
          <a:stretch/>
        </p:blipFill>
        <p:spPr>
          <a:xfrm>
            <a:off x="12332147" y="3429000"/>
            <a:ext cx="8315473" cy="2709648"/>
          </a:xfrm>
          <a:prstGeom prst="rect">
            <a:avLst/>
          </a:prstGeom>
          <a:noFill/>
          <a:ln>
            <a:noFill/>
          </a:ln>
        </p:spPr>
      </p:pic>
      <p:sp>
        <p:nvSpPr>
          <p:cNvPr descr="Check List" id="682" name="Google Shape;682;p7"/>
          <p:cNvSpPr/>
          <p:nvPr/>
        </p:nvSpPr>
        <p:spPr>
          <a:xfrm>
            <a:off x="4037742" y="442843"/>
            <a:ext cx="1733669" cy="173366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descr="Chat with solid fill" id="683" name="Google Shape;683;p7"/>
          <p:cNvSpPr/>
          <p:nvPr/>
        </p:nvSpPr>
        <p:spPr>
          <a:xfrm>
            <a:off x="5360887" y="2666048"/>
            <a:ext cx="1733669" cy="173366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descr="Hospital with solid fill" id="684" name="Google Shape;684;p7"/>
          <p:cNvSpPr/>
          <p:nvPr/>
        </p:nvSpPr>
        <p:spPr>
          <a:xfrm>
            <a:off x="5145154" y="4627056"/>
            <a:ext cx="1733669" cy="173366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85" name="Google Shape;685;p7"/>
          <p:cNvSpPr/>
          <p:nvPr/>
        </p:nvSpPr>
        <p:spPr>
          <a:xfrm>
            <a:off x="5878169" y="1107919"/>
            <a:ext cx="3852600" cy="960000"/>
          </a:xfrm>
          <a:custGeom>
            <a:rect b="b" l="l" r="r" t="t"/>
            <a:pathLst>
              <a:path extrusionOk="0" h="720000" w="2889450">
                <a:moveTo>
                  <a:pt x="0" y="0"/>
                </a:moveTo>
                <a:lnTo>
                  <a:pt x="2889450" y="0"/>
                </a:lnTo>
                <a:lnTo>
                  <a:pt x="28894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Universal Screening</a:t>
            </a:r>
            <a:endParaRPr/>
          </a:p>
        </p:txBody>
      </p:sp>
      <p:sp>
        <p:nvSpPr>
          <p:cNvPr id="686" name="Google Shape;686;p7"/>
          <p:cNvSpPr/>
          <p:nvPr/>
        </p:nvSpPr>
        <p:spPr>
          <a:xfrm>
            <a:off x="7288611" y="3289595"/>
            <a:ext cx="3852600" cy="960000"/>
          </a:xfrm>
          <a:custGeom>
            <a:rect b="b" l="l" r="r" t="t"/>
            <a:pathLst>
              <a:path extrusionOk="0" h="720000" w="2889450">
                <a:moveTo>
                  <a:pt x="0" y="0"/>
                </a:moveTo>
                <a:lnTo>
                  <a:pt x="2889450" y="0"/>
                </a:lnTo>
                <a:lnTo>
                  <a:pt x="28894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Brief Intervention</a:t>
            </a:r>
            <a:endParaRPr/>
          </a:p>
        </p:txBody>
      </p:sp>
      <p:sp>
        <p:nvSpPr>
          <p:cNvPr id="687" name="Google Shape;687;p7"/>
          <p:cNvSpPr/>
          <p:nvPr/>
        </p:nvSpPr>
        <p:spPr>
          <a:xfrm>
            <a:off x="7061604" y="5400725"/>
            <a:ext cx="4240709" cy="960000"/>
          </a:xfrm>
          <a:custGeom>
            <a:rect b="b" l="l" r="r" t="t"/>
            <a:pathLst>
              <a:path extrusionOk="0" h="720000" w="2889450">
                <a:moveTo>
                  <a:pt x="0" y="0"/>
                </a:moveTo>
                <a:lnTo>
                  <a:pt x="2889450" y="0"/>
                </a:lnTo>
                <a:lnTo>
                  <a:pt x="28894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Referral to Treatment </a:t>
            </a:r>
            <a:endParaRPr/>
          </a:p>
        </p:txBody>
      </p:sp>
      <p:sp>
        <p:nvSpPr>
          <p:cNvPr id="688" name="Google Shape;688;p7"/>
          <p:cNvSpPr/>
          <p:nvPr/>
        </p:nvSpPr>
        <p:spPr>
          <a:xfrm rot="2873680">
            <a:off x="153488" y="2658789"/>
            <a:ext cx="3057715" cy="329834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4"/>
                </a:solidFill>
                <a:latin typeface="Quattrocento Sans"/>
              </a:rPr>
              <a:t>SBIRT </a:t>
            </a:r>
          </a:p>
        </p:txBody>
      </p:sp>
      <p:grpSp>
        <p:nvGrpSpPr>
          <p:cNvPr id="689" name="Google Shape;689;p7"/>
          <p:cNvGrpSpPr/>
          <p:nvPr/>
        </p:nvGrpSpPr>
        <p:grpSpPr>
          <a:xfrm>
            <a:off x="0" y="3174263"/>
            <a:ext cx="4037741" cy="4095424"/>
            <a:chOff x="0" y="2380697"/>
            <a:chExt cx="3028306" cy="3071568"/>
          </a:xfrm>
        </p:grpSpPr>
        <p:grpSp>
          <p:nvGrpSpPr>
            <p:cNvPr id="690" name="Google Shape;690;p7"/>
            <p:cNvGrpSpPr/>
            <p:nvPr/>
          </p:nvGrpSpPr>
          <p:grpSpPr>
            <a:xfrm>
              <a:off x="0" y="2380697"/>
              <a:ext cx="3028306" cy="3071568"/>
              <a:chOff x="2042458" y="2277433"/>
              <a:chExt cx="3028306" cy="3071568"/>
            </a:xfrm>
          </p:grpSpPr>
          <p:pic>
            <p:nvPicPr>
              <p:cNvPr descr="Woman holding a laptop" id="691" name="Google Shape;691;p7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2042458" y="2277433"/>
                <a:ext cx="3028306" cy="3071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Square eyeglasses" id="692" name="Google Shape;692;p7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634772" y="2858337"/>
                <a:ext cx="1115257" cy="3717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93" name="Google Shape;693;p7"/>
            <p:cNvGrpSpPr/>
            <p:nvPr/>
          </p:nvGrpSpPr>
          <p:grpSpPr>
            <a:xfrm>
              <a:off x="467657" y="2435929"/>
              <a:ext cx="1202281" cy="1265559"/>
              <a:chOff x="2795123" y="2308914"/>
              <a:chExt cx="1202281" cy="1265559"/>
            </a:xfrm>
          </p:grpSpPr>
          <p:pic>
            <p:nvPicPr>
              <p:cNvPr descr="Woman with long straight hair" id="694" name="Google Shape;694;p7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2795123" y="2308914"/>
                <a:ext cx="1202281" cy="126555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 happy face" id="695" name="Google Shape;695;p7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3336629" y="2853768"/>
                <a:ext cx="506223" cy="50622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Square eyeglasses" id="696" name="Google Shape;696;p7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978726" y="2865104"/>
                <a:ext cx="1018677" cy="33955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97" name="Google Shape;697;p7"/>
          <p:cNvSpPr txBox="1"/>
          <p:nvPr/>
        </p:nvSpPr>
        <p:spPr>
          <a:xfrm>
            <a:off x="27777" y="69609"/>
            <a:ext cx="418136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Winters et al. </a:t>
            </a:r>
            <a:r>
              <a:rPr i="1" lang="en-US" sz="16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 Am Acad Child Adolesc Psychiatry</a:t>
            </a:r>
            <a:r>
              <a:rPr lang="en-US" sz="16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2008; NSDUH 2019</a:t>
            </a:r>
            <a:endParaRPr/>
          </a:p>
        </p:txBody>
      </p:sp>
      <p:sp>
        <p:nvSpPr>
          <p:cNvPr id="698" name="Google Shape;698;p7"/>
          <p:cNvSpPr/>
          <p:nvPr/>
        </p:nvSpPr>
        <p:spPr>
          <a:xfrm>
            <a:off x="6613559" y="1969260"/>
            <a:ext cx="5136800" cy="598129"/>
          </a:xfrm>
          <a:prstGeom prst="wedgeRectCallout">
            <a:avLst>
              <a:gd fmla="val 2500" name="adj1"/>
              <a:gd fmla="val -100290" name="adj2"/>
            </a:avLst>
          </a:prstGeom>
          <a:solidFill>
            <a:srgbClr val="4472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&lt;50% pediatricians/PCP screen </a:t>
            </a:r>
            <a:endParaRPr/>
          </a:p>
        </p:txBody>
      </p:sp>
      <p:sp>
        <p:nvSpPr>
          <p:cNvPr id="699" name="Google Shape;699;p7"/>
          <p:cNvSpPr/>
          <p:nvPr/>
        </p:nvSpPr>
        <p:spPr>
          <a:xfrm>
            <a:off x="6650904" y="4419804"/>
            <a:ext cx="5128013" cy="598129"/>
          </a:xfrm>
          <a:prstGeom prst="wedgeRectCallout">
            <a:avLst>
              <a:gd fmla="val 1921" name="adj1"/>
              <a:gd fmla="val 101832" name="adj2"/>
            </a:avLst>
          </a:prstGeom>
          <a:solidFill>
            <a:srgbClr val="4472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&lt;10% with SUD receive treatment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8"/>
          <p:cNvSpPr/>
          <p:nvPr/>
        </p:nvSpPr>
        <p:spPr>
          <a:xfrm>
            <a:off x="1818669" y="-665012"/>
            <a:ext cx="8554663" cy="818802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descr="Check List" id="706" name="Google Shape;706;p8"/>
          <p:cNvSpPr/>
          <p:nvPr/>
        </p:nvSpPr>
        <p:spPr>
          <a:xfrm>
            <a:off x="10296048" y="413596"/>
            <a:ext cx="1733669" cy="173366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descr="Chat with solid fill" id="707" name="Google Shape;707;p8"/>
          <p:cNvSpPr/>
          <p:nvPr/>
        </p:nvSpPr>
        <p:spPr>
          <a:xfrm>
            <a:off x="10691491" y="2675616"/>
            <a:ext cx="1733669" cy="173366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descr="Hospital with solid fill" id="708" name="Google Shape;708;p8"/>
          <p:cNvSpPr/>
          <p:nvPr/>
        </p:nvSpPr>
        <p:spPr>
          <a:xfrm>
            <a:off x="10296048" y="4410634"/>
            <a:ext cx="1733669" cy="173366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09" name="Google Shape;709;p8"/>
          <p:cNvSpPr/>
          <p:nvPr/>
        </p:nvSpPr>
        <p:spPr>
          <a:xfrm>
            <a:off x="12391056" y="1055931"/>
            <a:ext cx="3852600" cy="960000"/>
          </a:xfrm>
          <a:custGeom>
            <a:rect b="b" l="l" r="r" t="t"/>
            <a:pathLst>
              <a:path extrusionOk="0" h="720000" w="2889450">
                <a:moveTo>
                  <a:pt x="0" y="0"/>
                </a:moveTo>
                <a:lnTo>
                  <a:pt x="2889450" y="0"/>
                </a:lnTo>
                <a:lnTo>
                  <a:pt x="28894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Universal Screening</a:t>
            </a:r>
            <a:endParaRPr/>
          </a:p>
        </p:txBody>
      </p:sp>
      <p:sp>
        <p:nvSpPr>
          <p:cNvPr id="710" name="Google Shape;710;p8"/>
          <p:cNvSpPr/>
          <p:nvPr/>
        </p:nvSpPr>
        <p:spPr>
          <a:xfrm>
            <a:off x="12619215" y="3299163"/>
            <a:ext cx="3852600" cy="960000"/>
          </a:xfrm>
          <a:custGeom>
            <a:rect b="b" l="l" r="r" t="t"/>
            <a:pathLst>
              <a:path extrusionOk="0" h="720000" w="2889450">
                <a:moveTo>
                  <a:pt x="0" y="0"/>
                </a:moveTo>
                <a:lnTo>
                  <a:pt x="2889450" y="0"/>
                </a:lnTo>
                <a:lnTo>
                  <a:pt x="28894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Brief Intervention</a:t>
            </a:r>
            <a:endParaRPr/>
          </a:p>
        </p:txBody>
      </p:sp>
      <p:sp>
        <p:nvSpPr>
          <p:cNvPr id="711" name="Google Shape;711;p8"/>
          <p:cNvSpPr/>
          <p:nvPr/>
        </p:nvSpPr>
        <p:spPr>
          <a:xfrm>
            <a:off x="12212499" y="5184303"/>
            <a:ext cx="4240709" cy="960000"/>
          </a:xfrm>
          <a:custGeom>
            <a:rect b="b" l="l" r="r" t="t"/>
            <a:pathLst>
              <a:path extrusionOk="0" h="720000" w="2889450">
                <a:moveTo>
                  <a:pt x="0" y="0"/>
                </a:moveTo>
                <a:lnTo>
                  <a:pt x="2889450" y="0"/>
                </a:lnTo>
                <a:lnTo>
                  <a:pt x="28894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Referral to Treatment </a:t>
            </a:r>
            <a:endParaRPr/>
          </a:p>
        </p:txBody>
      </p:sp>
      <p:sp>
        <p:nvSpPr>
          <p:cNvPr id="712" name="Google Shape;712;p8"/>
          <p:cNvSpPr/>
          <p:nvPr/>
        </p:nvSpPr>
        <p:spPr>
          <a:xfrm rot="-9947940">
            <a:off x="5695476" y="4636528"/>
            <a:ext cx="3057715" cy="329834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4"/>
                </a:solidFill>
                <a:latin typeface="Quattrocento Sans"/>
              </a:rPr>
              <a:t>SBIRT </a:t>
            </a:r>
          </a:p>
        </p:txBody>
      </p:sp>
      <p:grpSp>
        <p:nvGrpSpPr>
          <p:cNvPr id="713" name="Google Shape;713;p8"/>
          <p:cNvGrpSpPr/>
          <p:nvPr/>
        </p:nvGrpSpPr>
        <p:grpSpPr>
          <a:xfrm>
            <a:off x="0" y="3174263"/>
            <a:ext cx="4037741" cy="4095424"/>
            <a:chOff x="0" y="2380697"/>
            <a:chExt cx="3028306" cy="3071568"/>
          </a:xfrm>
        </p:grpSpPr>
        <p:grpSp>
          <p:nvGrpSpPr>
            <p:cNvPr id="714" name="Google Shape;714;p8"/>
            <p:cNvGrpSpPr/>
            <p:nvPr/>
          </p:nvGrpSpPr>
          <p:grpSpPr>
            <a:xfrm>
              <a:off x="0" y="2380697"/>
              <a:ext cx="3028306" cy="3071568"/>
              <a:chOff x="2042458" y="2277433"/>
              <a:chExt cx="3028306" cy="3071568"/>
            </a:xfrm>
          </p:grpSpPr>
          <p:pic>
            <p:nvPicPr>
              <p:cNvPr descr="Woman holding a laptop" id="715" name="Google Shape;715;p8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042458" y="2277433"/>
                <a:ext cx="3028306" cy="3071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Square eyeglasses" id="716" name="Google Shape;716;p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634772" y="2858337"/>
                <a:ext cx="1115257" cy="3717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7" name="Google Shape;717;p8"/>
            <p:cNvGrpSpPr/>
            <p:nvPr/>
          </p:nvGrpSpPr>
          <p:grpSpPr>
            <a:xfrm>
              <a:off x="467657" y="2435929"/>
              <a:ext cx="1202281" cy="1265559"/>
              <a:chOff x="2795123" y="2308914"/>
              <a:chExt cx="1202281" cy="1265559"/>
            </a:xfrm>
          </p:grpSpPr>
          <p:pic>
            <p:nvPicPr>
              <p:cNvPr descr="Woman with long straight hair" id="718" name="Google Shape;718;p8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2795123" y="2308914"/>
                <a:ext cx="1202281" cy="126555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 happy face" id="719" name="Google Shape;719;p8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3336629" y="2853768"/>
                <a:ext cx="506223" cy="50622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Square eyeglasses" id="720" name="Google Shape;720;p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978726" y="2865104"/>
                <a:ext cx="1018677" cy="33955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21" name="Google Shape;721;p8"/>
          <p:cNvSpPr txBox="1"/>
          <p:nvPr/>
        </p:nvSpPr>
        <p:spPr>
          <a:xfrm>
            <a:off x="2598002" y="659748"/>
            <a:ext cx="8056255" cy="2923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4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&lt;50%</a:t>
            </a:r>
            <a:endParaRPr/>
          </a:p>
        </p:txBody>
      </p:sp>
      <p:sp>
        <p:nvSpPr>
          <p:cNvPr id="722" name="Google Shape;722;p8"/>
          <p:cNvSpPr txBox="1"/>
          <p:nvPr/>
        </p:nvSpPr>
        <p:spPr>
          <a:xfrm>
            <a:off x="4593541" y="3266049"/>
            <a:ext cx="5092316" cy="2570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189" lvl="0" marL="45718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733"/>
              <a:buFont typeface="Quattrocento Sans"/>
              <a:buAutoNum type="arabicPeriod"/>
            </a:pPr>
            <a:r>
              <a:rPr b="1" lang="en-US" sz="3733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Faculty expertise </a:t>
            </a:r>
            <a:endParaRPr/>
          </a:p>
          <a:p>
            <a:pPr indent="-457189" lvl="0" marL="45718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733"/>
              <a:buFont typeface="Quattrocento Sans"/>
              <a:buAutoNum type="arabicPeriod"/>
            </a:pPr>
            <a:r>
              <a:rPr b="1" lang="en-US" sz="3733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Available content</a:t>
            </a:r>
            <a:endParaRPr/>
          </a:p>
          <a:p>
            <a:pPr indent="-457189" lvl="0" marL="45718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733"/>
              <a:buFont typeface="Quattrocento Sans"/>
              <a:buAutoNum type="arabicPeriod"/>
            </a:pPr>
            <a:r>
              <a:rPr b="1" lang="en-US" sz="3733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Curricular time  </a:t>
            </a:r>
            <a:endParaRPr/>
          </a:p>
        </p:txBody>
      </p:sp>
      <p:sp>
        <p:nvSpPr>
          <p:cNvPr id="723" name="Google Shape;723;p8"/>
          <p:cNvSpPr txBox="1"/>
          <p:nvPr/>
        </p:nvSpPr>
        <p:spPr>
          <a:xfrm>
            <a:off x="-1219726" y="67295"/>
            <a:ext cx="4258121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Allen et al. </a:t>
            </a:r>
            <a:r>
              <a:rPr i="1" lang="en-US" sz="1867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Pediatrics</a:t>
            </a:r>
            <a:r>
              <a:rPr lang="en-US" sz="1867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2022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llseye with solid fill" id="729" name="Google Shape;72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80810" y="-1106347"/>
            <a:ext cx="7964348" cy="7964348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9"/>
          <p:cNvSpPr/>
          <p:nvPr/>
        </p:nvSpPr>
        <p:spPr>
          <a:xfrm>
            <a:off x="5931796" y="1985529"/>
            <a:ext cx="6019573" cy="3115860"/>
          </a:xfrm>
          <a:custGeom>
            <a:rect b="b" l="l" r="r" t="t"/>
            <a:pathLst>
              <a:path extrusionOk="0" h="720000" w="2889450">
                <a:moveTo>
                  <a:pt x="0" y="0"/>
                </a:moveTo>
                <a:lnTo>
                  <a:pt x="2889450" y="0"/>
                </a:lnTo>
                <a:lnTo>
                  <a:pt x="28894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67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Objective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Develop &amp; evaluate a curriculum for pediatric interns on SBIRT in primary care. </a:t>
            </a:r>
            <a:endParaRPr sz="3733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771B61"/>
      </a:accent5>
      <a:accent6>
        <a:srgbClr val="00816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Office Theme">
  <a:themeElements>
    <a:clrScheme name="Custom 3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6183C2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7">
    <a:majorFont>
      <a:latin typeface="Franklin Gothic Medium Cond"/>
      <a:ea typeface=""/>
      <a:cs typeface=""/>
    </a:majorFont>
    <a:minorFont>
      <a:latin typeface="Segoe Semi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7">
    <a:majorFont>
      <a:latin typeface="Franklin Gothic Medium Cond"/>
      <a:ea typeface=""/>
      <a:cs typeface=""/>
    </a:majorFont>
    <a:minorFont>
      <a:latin typeface="Segoe Semi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2024-04-25T13:38:00Z</dcterms:created>
  <dc:creator>Tavarez, Melissa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0x0101006667D556D5813045A4D71C56838DD36D</vt:lpwstr>
  </property>
  <property fmtid="{D5CDD505-2E9C-101B-9397-08002B2CF9AE}" pid="3" name="MSIP_Label_5e4b1be8-281e-475d-98b0-21c3457e5a46_Enabled">
    <vt:lpwstr>true</vt:lpwstr>
  </property>
  <property fmtid="{D5CDD505-2E9C-101B-9397-08002B2CF9AE}" pid="4" name="MSIP_Label_5e4b1be8-281e-475d-98b0-21c3457e5a46_SetDate">
    <vt:lpwstr>2024-04-25T13:38:26Z</vt:lpwstr>
  </property>
  <property fmtid="{D5CDD505-2E9C-101B-9397-08002B2CF9AE}" pid="5" name="MSIP_Label_5e4b1be8-281e-475d-98b0-21c3457e5a46_Method">
    <vt:lpwstr>Standard</vt:lpwstr>
  </property>
  <property fmtid="{D5CDD505-2E9C-101B-9397-08002B2CF9AE}" pid="6" name="MSIP_Label_5e4b1be8-281e-475d-98b0-21c3457e5a46_Name">
    <vt:lpwstr>Public</vt:lpwstr>
  </property>
  <property fmtid="{D5CDD505-2E9C-101B-9397-08002B2CF9AE}" pid="7" name="MSIP_Label_5e4b1be8-281e-475d-98b0-21c3457e5a46_SiteId">
    <vt:lpwstr>8b3dd73e-4e72-4679-b191-56da1588712b</vt:lpwstr>
  </property>
  <property fmtid="{D5CDD505-2E9C-101B-9397-08002B2CF9AE}" pid="8" name="MSIP_Label_5e4b1be8-281e-475d-98b0-21c3457e5a46_ActionId">
    <vt:lpwstr>6f44c3df-31d6-43df-8a89-0aa3f885c779</vt:lpwstr>
  </property>
  <property fmtid="{D5CDD505-2E9C-101B-9397-08002B2CF9AE}" pid="9" name="MSIP_Label_5e4b1be8-281e-475d-98b0-21c3457e5a46_ContentBits">
    <vt:lpwstr>0</vt:lpwstr>
  </property>
</Properties>
</file>