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5" r:id="rId1"/>
  </p:sldMasterIdLst>
  <p:notesMasterIdLst>
    <p:notesMasterId r:id="rId18"/>
  </p:notesMasterIdLst>
  <p:sldIdLst>
    <p:sldId id="256" r:id="rId2"/>
    <p:sldId id="278" r:id="rId3"/>
    <p:sldId id="257" r:id="rId4"/>
    <p:sldId id="267" r:id="rId5"/>
    <p:sldId id="277" r:id="rId6"/>
    <p:sldId id="259" r:id="rId7"/>
    <p:sldId id="263" r:id="rId8"/>
    <p:sldId id="265" r:id="rId9"/>
    <p:sldId id="269" r:id="rId10"/>
    <p:sldId id="279" r:id="rId11"/>
    <p:sldId id="260" r:id="rId12"/>
    <p:sldId id="270" r:id="rId13"/>
    <p:sldId id="266" r:id="rId14"/>
    <p:sldId id="261" r:id="rId15"/>
    <p:sldId id="271" r:id="rId16"/>
    <p:sldId id="275" r:id="rId17"/>
  </p:sldIdLst>
  <p:sldSz cx="9144000" cy="5143500" type="screen16x9"/>
  <p:notesSz cx="9144000" cy="5143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09562-4F98-46A9-8F0A-B42D565441CE}" v="89" dt="2023-11-04T12:51:02.25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2"/>
    <p:restoredTop sz="72874" autoAdjust="0"/>
  </p:normalViewPr>
  <p:slideViewPr>
    <p:cSldViewPr>
      <p:cViewPr varScale="1">
        <p:scale>
          <a:sx n="64" d="100"/>
          <a:sy n="64" d="100"/>
        </p:scale>
        <p:origin x="1532"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CDF4B7-75AE-7949-B969-451B6DA989EF}"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BE095527-B46F-CF41-B741-CDB067D1114E}">
      <dgm:prSet custT="1"/>
      <dgm:spPr>
        <a:ln>
          <a:solidFill>
            <a:schemeClr val="tx1"/>
          </a:solidFill>
        </a:ln>
      </dgm:spPr>
      <dgm:t>
        <a:bodyPr/>
        <a:lstStyle/>
        <a:p>
          <a:r>
            <a:rPr lang="en-US" sz="1800" dirty="0">
              <a:latin typeface="+mj-lt"/>
              <a:cs typeface="Calibri" panose="020F0502020204030204" pitchFamily="34" charset="0"/>
            </a:rPr>
            <a:t>Any occurrence of </a:t>
          </a:r>
          <a:r>
            <a:rPr lang="en-US" sz="1800" i="1" dirty="0">
              <a:latin typeface="+mj-lt"/>
              <a:cs typeface="Calibri" panose="020F0502020204030204" pitchFamily="34" charset="0"/>
            </a:rPr>
            <a:t>opioid &amp;</a:t>
          </a:r>
          <a:r>
            <a:rPr lang="en-US" sz="1800" dirty="0">
              <a:latin typeface="+mj-lt"/>
              <a:cs typeface="Calibri" panose="020F0502020204030204" pitchFamily="34" charset="0"/>
            </a:rPr>
            <a:t> </a:t>
          </a:r>
          <a:r>
            <a:rPr lang="en-US" sz="1800" i="1" dirty="0">
              <a:latin typeface="+mj-lt"/>
              <a:cs typeface="Calibri" panose="020F0502020204030204" pitchFamily="34" charset="0"/>
            </a:rPr>
            <a:t>overdose</a:t>
          </a:r>
          <a:r>
            <a:rPr lang="en-US" sz="1800" dirty="0">
              <a:latin typeface="+mj-lt"/>
              <a:cs typeface="Calibri" panose="020F0502020204030204" pitchFamily="34" charset="0"/>
            </a:rPr>
            <a:t> keyword together</a:t>
          </a:r>
        </a:p>
      </dgm:t>
    </dgm:pt>
    <dgm:pt modelId="{08D566ED-5183-104D-A5D1-1AAC7204E188}" type="parTrans" cxnId="{64FD397B-CDDC-7A41-9F78-1685176A1369}">
      <dgm:prSet/>
      <dgm:spPr/>
      <dgm:t>
        <a:bodyPr/>
        <a:lstStyle/>
        <a:p>
          <a:endParaRPr lang="en-US" sz="2800">
            <a:latin typeface="+mj-lt"/>
          </a:endParaRPr>
        </a:p>
      </dgm:t>
    </dgm:pt>
    <dgm:pt modelId="{2C6E2B4F-9D6B-6C48-877E-9C24E4C480BB}" type="sibTrans" cxnId="{64FD397B-CDDC-7A41-9F78-1685176A1369}">
      <dgm:prSet/>
      <dgm:spPr/>
      <dgm:t>
        <a:bodyPr/>
        <a:lstStyle/>
        <a:p>
          <a:endParaRPr lang="en-US" sz="2800">
            <a:latin typeface="+mj-lt"/>
          </a:endParaRPr>
        </a:p>
      </dgm:t>
    </dgm:pt>
    <dgm:pt modelId="{C46BB7D2-1795-764F-85AF-18394A383B84}">
      <dgm:prSet custT="1"/>
      <dgm:spPr>
        <a:ln>
          <a:solidFill>
            <a:schemeClr val="tx1"/>
          </a:solidFill>
        </a:ln>
      </dgm:spPr>
      <dgm:t>
        <a:bodyPr/>
        <a:lstStyle/>
        <a:p>
          <a:r>
            <a:rPr lang="en-US" sz="1800" dirty="0">
              <a:latin typeface="+mj-lt"/>
              <a:cs typeface="Calibri" panose="020F0502020204030204" pitchFamily="34" charset="0"/>
            </a:rPr>
            <a:t>F11 or </a:t>
          </a:r>
        </a:p>
        <a:p>
          <a:r>
            <a:rPr lang="en-US" sz="1800" dirty="0">
              <a:latin typeface="+mj-lt"/>
              <a:cs typeface="Calibri" panose="020F0502020204030204" pitchFamily="34" charset="0"/>
            </a:rPr>
            <a:t>T40 code</a:t>
          </a:r>
        </a:p>
      </dgm:t>
    </dgm:pt>
    <dgm:pt modelId="{5B0A779F-A81C-3941-8194-BC147DFB55F8}" type="sibTrans" cxnId="{689D64DF-6596-2643-895B-0EC88C75BF91}">
      <dgm:prSet/>
      <dgm:spPr/>
      <dgm:t>
        <a:bodyPr/>
        <a:lstStyle/>
        <a:p>
          <a:endParaRPr lang="en-US" sz="2800">
            <a:latin typeface="+mj-lt"/>
          </a:endParaRPr>
        </a:p>
      </dgm:t>
    </dgm:pt>
    <dgm:pt modelId="{E18F207E-0BFD-454C-829C-474C150B6791}" type="parTrans" cxnId="{689D64DF-6596-2643-895B-0EC88C75BF91}">
      <dgm:prSet/>
      <dgm:spPr/>
      <dgm:t>
        <a:bodyPr/>
        <a:lstStyle/>
        <a:p>
          <a:endParaRPr lang="en-US" sz="2800">
            <a:latin typeface="+mj-lt"/>
          </a:endParaRPr>
        </a:p>
      </dgm:t>
    </dgm:pt>
    <dgm:pt modelId="{29B73ED8-A7B9-164F-AE0A-2038F1380374}">
      <dgm:prSet custT="1"/>
      <dgm:spPr>
        <a:ln>
          <a:solidFill>
            <a:schemeClr val="tx1"/>
          </a:solidFill>
        </a:ln>
      </dgm:spPr>
      <dgm:t>
        <a:bodyPr/>
        <a:lstStyle/>
        <a:p>
          <a:r>
            <a:rPr lang="en-US" sz="1800" dirty="0">
              <a:latin typeface="+mj-lt"/>
              <a:cs typeface="Calibri" panose="020F0502020204030204" pitchFamily="34" charset="0"/>
            </a:rPr>
            <a:t>Any occurrence of </a:t>
          </a:r>
          <a:r>
            <a:rPr lang="en-US" sz="1800" i="1" dirty="0">
              <a:latin typeface="+mj-lt"/>
              <a:cs typeface="Calibri" panose="020F0502020204030204" pitchFamily="34" charset="0"/>
            </a:rPr>
            <a:t>naloxone </a:t>
          </a:r>
          <a:r>
            <a:rPr lang="en-US" sz="1800" dirty="0">
              <a:latin typeface="+mj-lt"/>
              <a:cs typeface="Calibri" panose="020F0502020204030204" pitchFamily="34" charset="0"/>
            </a:rPr>
            <a:t>keyword</a:t>
          </a:r>
        </a:p>
      </dgm:t>
    </dgm:pt>
    <dgm:pt modelId="{7D43C2D7-0616-B045-B0B5-D746F3A8E9D8}" type="sibTrans" cxnId="{9A8D4DF7-792B-0D4A-9005-15778AED66B1}">
      <dgm:prSet/>
      <dgm:spPr/>
      <dgm:t>
        <a:bodyPr/>
        <a:lstStyle/>
        <a:p>
          <a:endParaRPr lang="en-US" sz="2800">
            <a:latin typeface="+mj-lt"/>
          </a:endParaRPr>
        </a:p>
      </dgm:t>
    </dgm:pt>
    <dgm:pt modelId="{8264F57A-110F-B14A-822C-D9CAC02F2E3B}" type="parTrans" cxnId="{9A8D4DF7-792B-0D4A-9005-15778AED66B1}">
      <dgm:prSet/>
      <dgm:spPr/>
      <dgm:t>
        <a:bodyPr/>
        <a:lstStyle/>
        <a:p>
          <a:endParaRPr lang="en-US" sz="2800">
            <a:latin typeface="+mj-lt"/>
          </a:endParaRPr>
        </a:p>
      </dgm:t>
    </dgm:pt>
    <dgm:pt modelId="{6C4711A7-9151-4074-A396-0ABFD32CC00D}" type="pres">
      <dgm:prSet presAssocID="{C2CDF4B7-75AE-7949-B969-451B6DA989EF}" presName="Name0" presStyleCnt="0">
        <dgm:presLayoutVars>
          <dgm:dir/>
          <dgm:resizeHandles val="exact"/>
        </dgm:presLayoutVars>
      </dgm:prSet>
      <dgm:spPr/>
    </dgm:pt>
    <dgm:pt modelId="{FD814234-E725-4035-AEDA-C03F2FF87D63}" type="pres">
      <dgm:prSet presAssocID="{BE095527-B46F-CF41-B741-CDB067D1114E}" presName="Name5" presStyleLbl="vennNode1" presStyleIdx="0" presStyleCnt="3">
        <dgm:presLayoutVars>
          <dgm:bulletEnabled val="1"/>
        </dgm:presLayoutVars>
      </dgm:prSet>
      <dgm:spPr/>
    </dgm:pt>
    <dgm:pt modelId="{E3309E75-C5DF-4F49-9405-BCECF35F1990}" type="pres">
      <dgm:prSet presAssocID="{2C6E2B4F-9D6B-6C48-877E-9C24E4C480BB}" presName="space" presStyleCnt="0"/>
      <dgm:spPr/>
    </dgm:pt>
    <dgm:pt modelId="{09C2C125-A885-405C-9C84-750B6691B3F5}" type="pres">
      <dgm:prSet presAssocID="{C46BB7D2-1795-764F-85AF-18394A383B84}" presName="Name5" presStyleLbl="vennNode1" presStyleIdx="1" presStyleCnt="3">
        <dgm:presLayoutVars>
          <dgm:bulletEnabled val="1"/>
        </dgm:presLayoutVars>
      </dgm:prSet>
      <dgm:spPr/>
    </dgm:pt>
    <dgm:pt modelId="{7E981703-F4AF-4A72-92A2-DFA517B1EE87}" type="pres">
      <dgm:prSet presAssocID="{5B0A779F-A81C-3941-8194-BC147DFB55F8}" presName="space" presStyleCnt="0"/>
      <dgm:spPr/>
    </dgm:pt>
    <dgm:pt modelId="{63A08C88-3577-4BF1-B4B5-C1B7514DD8E6}" type="pres">
      <dgm:prSet presAssocID="{29B73ED8-A7B9-164F-AE0A-2038F1380374}" presName="Name5" presStyleLbl="vennNode1" presStyleIdx="2" presStyleCnt="3">
        <dgm:presLayoutVars>
          <dgm:bulletEnabled val="1"/>
        </dgm:presLayoutVars>
      </dgm:prSet>
      <dgm:spPr/>
    </dgm:pt>
  </dgm:ptLst>
  <dgm:cxnLst>
    <dgm:cxn modelId="{B822B513-6E47-4D77-83D1-3F5575A32F66}" type="presOf" srcId="{C46BB7D2-1795-764F-85AF-18394A383B84}" destId="{09C2C125-A885-405C-9C84-750B6691B3F5}" srcOrd="0" destOrd="0" presId="urn:microsoft.com/office/officeart/2005/8/layout/venn3"/>
    <dgm:cxn modelId="{64FD397B-CDDC-7A41-9F78-1685176A1369}" srcId="{C2CDF4B7-75AE-7949-B969-451B6DA989EF}" destId="{BE095527-B46F-CF41-B741-CDB067D1114E}" srcOrd="0" destOrd="0" parTransId="{08D566ED-5183-104D-A5D1-1AAC7204E188}" sibTransId="{2C6E2B4F-9D6B-6C48-877E-9C24E4C480BB}"/>
    <dgm:cxn modelId="{6C07ED8A-1FE0-4B94-803C-BE08BEF6515B}" type="presOf" srcId="{C2CDF4B7-75AE-7949-B969-451B6DA989EF}" destId="{6C4711A7-9151-4074-A396-0ABFD32CC00D}" srcOrd="0" destOrd="0" presId="urn:microsoft.com/office/officeart/2005/8/layout/venn3"/>
    <dgm:cxn modelId="{815100B1-6340-4E46-8C6C-91FDFC0EEB78}" type="presOf" srcId="{BE095527-B46F-CF41-B741-CDB067D1114E}" destId="{FD814234-E725-4035-AEDA-C03F2FF87D63}" srcOrd="0" destOrd="0" presId="urn:microsoft.com/office/officeart/2005/8/layout/venn3"/>
    <dgm:cxn modelId="{08D69FB7-763A-48C1-8F60-2015D0ED7A5E}" type="presOf" srcId="{29B73ED8-A7B9-164F-AE0A-2038F1380374}" destId="{63A08C88-3577-4BF1-B4B5-C1B7514DD8E6}" srcOrd="0" destOrd="0" presId="urn:microsoft.com/office/officeart/2005/8/layout/venn3"/>
    <dgm:cxn modelId="{689D64DF-6596-2643-895B-0EC88C75BF91}" srcId="{C2CDF4B7-75AE-7949-B969-451B6DA989EF}" destId="{C46BB7D2-1795-764F-85AF-18394A383B84}" srcOrd="1" destOrd="0" parTransId="{E18F207E-0BFD-454C-829C-474C150B6791}" sibTransId="{5B0A779F-A81C-3941-8194-BC147DFB55F8}"/>
    <dgm:cxn modelId="{9A8D4DF7-792B-0D4A-9005-15778AED66B1}" srcId="{C2CDF4B7-75AE-7949-B969-451B6DA989EF}" destId="{29B73ED8-A7B9-164F-AE0A-2038F1380374}" srcOrd="2" destOrd="0" parTransId="{8264F57A-110F-B14A-822C-D9CAC02F2E3B}" sibTransId="{7D43C2D7-0616-B045-B0B5-D746F3A8E9D8}"/>
    <dgm:cxn modelId="{405D9908-339A-480A-A1C3-D53A811FEA92}" type="presParOf" srcId="{6C4711A7-9151-4074-A396-0ABFD32CC00D}" destId="{FD814234-E725-4035-AEDA-C03F2FF87D63}" srcOrd="0" destOrd="0" presId="urn:microsoft.com/office/officeart/2005/8/layout/venn3"/>
    <dgm:cxn modelId="{F47D5129-D62B-49A7-B734-0268A6A8F35A}" type="presParOf" srcId="{6C4711A7-9151-4074-A396-0ABFD32CC00D}" destId="{E3309E75-C5DF-4F49-9405-BCECF35F1990}" srcOrd="1" destOrd="0" presId="urn:microsoft.com/office/officeart/2005/8/layout/venn3"/>
    <dgm:cxn modelId="{F2A8F7DC-237A-4667-86C6-A235DA3035C8}" type="presParOf" srcId="{6C4711A7-9151-4074-A396-0ABFD32CC00D}" destId="{09C2C125-A885-405C-9C84-750B6691B3F5}" srcOrd="2" destOrd="0" presId="urn:microsoft.com/office/officeart/2005/8/layout/venn3"/>
    <dgm:cxn modelId="{1EE6EC58-8165-4439-8286-1CA5806E7C64}" type="presParOf" srcId="{6C4711A7-9151-4074-A396-0ABFD32CC00D}" destId="{7E981703-F4AF-4A72-92A2-DFA517B1EE87}" srcOrd="3" destOrd="0" presId="urn:microsoft.com/office/officeart/2005/8/layout/venn3"/>
    <dgm:cxn modelId="{0EAE4C6D-522D-48DE-82E8-3C48664B5E11}" type="presParOf" srcId="{6C4711A7-9151-4074-A396-0ABFD32CC00D}" destId="{63A08C88-3577-4BF1-B4B5-C1B7514DD8E6}"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11294B-FCE2-474C-BEF8-1AA617FC09BA}"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6E542318-52C4-314E-A9B5-B5AA02F25745}">
      <dgm:prSet phldrT="[Text]" custT="1"/>
      <dgm:spPr/>
      <dgm:t>
        <a:bodyPr/>
        <a:lstStyle/>
        <a:p>
          <a:pPr>
            <a:buClrTx/>
            <a:buSzTx/>
            <a:buFontTx/>
            <a:buNone/>
          </a:pPr>
          <a:r>
            <a:rPr lang="en-US" sz="2200" dirty="0">
              <a:latin typeface="+mj-lt"/>
              <a:cs typeface="Calibri" panose="020F0502020204030204" pitchFamily="34" charset="0"/>
            </a:rPr>
            <a:t>Limited scope</a:t>
          </a:r>
        </a:p>
      </dgm:t>
    </dgm:pt>
    <dgm:pt modelId="{7F56B5B3-7E2A-CD49-9655-0AF028803EA4}" type="parTrans" cxnId="{7872EBF3-C1C1-B54F-8A96-ADC23E5DDC40}">
      <dgm:prSet/>
      <dgm:spPr/>
      <dgm:t>
        <a:bodyPr/>
        <a:lstStyle/>
        <a:p>
          <a:endParaRPr lang="en-US" sz="2200">
            <a:latin typeface="+mj-lt"/>
          </a:endParaRPr>
        </a:p>
      </dgm:t>
    </dgm:pt>
    <dgm:pt modelId="{C9B3FCBE-35AA-4745-B62E-767B5EBB32F6}" type="sibTrans" cxnId="{7872EBF3-C1C1-B54F-8A96-ADC23E5DDC40}">
      <dgm:prSet/>
      <dgm:spPr/>
      <dgm:t>
        <a:bodyPr/>
        <a:lstStyle/>
        <a:p>
          <a:endParaRPr lang="en-US" sz="2200">
            <a:latin typeface="+mj-lt"/>
          </a:endParaRPr>
        </a:p>
      </dgm:t>
    </dgm:pt>
    <dgm:pt modelId="{854AE19E-FBBE-234C-B126-4BA9CB99E642}">
      <dgm:prSet phldrT="[Text]" custT="1"/>
      <dgm:spPr/>
      <dgm:t>
        <a:bodyPr/>
        <a:lstStyle/>
        <a:p>
          <a:pPr>
            <a:buClrTx/>
            <a:buSzTx/>
            <a:buFontTx/>
            <a:buNone/>
          </a:pPr>
          <a:r>
            <a:rPr lang="en-US" sz="2200" dirty="0">
              <a:latin typeface="+mj-lt"/>
              <a:cs typeface="Calibri" panose="020F0502020204030204" pitchFamily="34" charset="0"/>
            </a:rPr>
            <a:t>Pre-selected opioid, overdose, naloxone terms may change</a:t>
          </a:r>
        </a:p>
      </dgm:t>
    </dgm:pt>
    <dgm:pt modelId="{EE9755FA-2469-8F43-886D-03042232BD5B}" type="parTrans" cxnId="{B0738494-F4E7-154C-B024-98FDC7DC4BB5}">
      <dgm:prSet/>
      <dgm:spPr/>
      <dgm:t>
        <a:bodyPr/>
        <a:lstStyle/>
        <a:p>
          <a:endParaRPr lang="en-US" sz="2200">
            <a:latin typeface="+mj-lt"/>
          </a:endParaRPr>
        </a:p>
      </dgm:t>
    </dgm:pt>
    <dgm:pt modelId="{363B077F-CD8D-2849-88E1-0DD315D907D8}" type="sibTrans" cxnId="{B0738494-F4E7-154C-B024-98FDC7DC4BB5}">
      <dgm:prSet/>
      <dgm:spPr/>
      <dgm:t>
        <a:bodyPr/>
        <a:lstStyle/>
        <a:p>
          <a:endParaRPr lang="en-US" sz="2200">
            <a:latin typeface="+mj-lt"/>
          </a:endParaRPr>
        </a:p>
      </dgm:t>
    </dgm:pt>
    <dgm:pt modelId="{B160DEAF-22A6-5F49-A022-43C5488A37DA}">
      <dgm:prSet phldrT="[Text]" custT="1"/>
      <dgm:spPr/>
      <dgm:t>
        <a:bodyPr/>
        <a:lstStyle/>
        <a:p>
          <a:pPr>
            <a:buClrTx/>
            <a:buSzTx/>
            <a:buFontTx/>
            <a:buNone/>
          </a:pPr>
          <a:r>
            <a:rPr lang="en-US" sz="2200" dirty="0">
              <a:latin typeface="+mj-lt"/>
              <a:cs typeface="Calibri" panose="020F0502020204030204" pitchFamily="34" charset="0"/>
            </a:rPr>
            <a:t>Need for external validation</a:t>
          </a:r>
        </a:p>
      </dgm:t>
    </dgm:pt>
    <dgm:pt modelId="{43F60921-6D6D-F54D-B474-C62BB5AC74D0}" type="parTrans" cxnId="{50608EDE-8A1F-4741-B94D-0792FA01033B}">
      <dgm:prSet/>
      <dgm:spPr/>
      <dgm:t>
        <a:bodyPr/>
        <a:lstStyle/>
        <a:p>
          <a:endParaRPr lang="en-US" sz="2200">
            <a:latin typeface="+mj-lt"/>
          </a:endParaRPr>
        </a:p>
      </dgm:t>
    </dgm:pt>
    <dgm:pt modelId="{7D29C586-623D-894B-9BCA-D4332B83AB70}" type="sibTrans" cxnId="{50608EDE-8A1F-4741-B94D-0792FA01033B}">
      <dgm:prSet/>
      <dgm:spPr/>
      <dgm:t>
        <a:bodyPr/>
        <a:lstStyle/>
        <a:p>
          <a:endParaRPr lang="en-US" sz="2200">
            <a:latin typeface="+mj-lt"/>
          </a:endParaRPr>
        </a:p>
      </dgm:t>
    </dgm:pt>
    <dgm:pt modelId="{C71EFCEC-7D34-394F-8B06-5C49BF409A63}">
      <dgm:prSet phldrT="[Text]" custT="1"/>
      <dgm:spPr/>
      <dgm:t>
        <a:bodyPr/>
        <a:lstStyle/>
        <a:p>
          <a:pPr>
            <a:buClrTx/>
            <a:buSzTx/>
            <a:buFontTx/>
            <a:buNone/>
          </a:pPr>
          <a:r>
            <a:rPr lang="en-US" sz="2200" baseline="0" dirty="0">
              <a:latin typeface="+mj-lt"/>
              <a:cs typeface="Calibri" panose="020F0502020204030204" pitchFamily="34" charset="0"/>
            </a:rPr>
            <a:t>Single urban academic center with 2-year study period</a:t>
          </a:r>
        </a:p>
      </dgm:t>
    </dgm:pt>
    <dgm:pt modelId="{2810C969-2ACE-9549-B19A-4CDEE9807AEF}" type="sibTrans" cxnId="{DCAC222D-49A6-484B-98FC-C36D85A08DE8}">
      <dgm:prSet/>
      <dgm:spPr/>
      <dgm:t>
        <a:bodyPr/>
        <a:lstStyle/>
        <a:p>
          <a:endParaRPr lang="en-US" sz="2200">
            <a:latin typeface="+mj-lt"/>
          </a:endParaRPr>
        </a:p>
      </dgm:t>
    </dgm:pt>
    <dgm:pt modelId="{FD53DE9B-692A-8C46-87FE-FE3A79F9112D}" type="parTrans" cxnId="{DCAC222D-49A6-484B-98FC-C36D85A08DE8}">
      <dgm:prSet/>
      <dgm:spPr/>
      <dgm:t>
        <a:bodyPr/>
        <a:lstStyle/>
        <a:p>
          <a:endParaRPr lang="en-US" sz="2200">
            <a:latin typeface="+mj-lt"/>
          </a:endParaRPr>
        </a:p>
      </dgm:t>
    </dgm:pt>
    <dgm:pt modelId="{C70F74E5-F280-104B-91B8-12873BF3CA4B}">
      <dgm:prSet phldrT="[Text]" custT="1"/>
      <dgm:spPr/>
      <dgm:t>
        <a:bodyPr/>
        <a:lstStyle/>
        <a:p>
          <a:pPr>
            <a:buClrTx/>
            <a:buSzTx/>
            <a:buFontTx/>
            <a:buNone/>
          </a:pPr>
          <a:r>
            <a:rPr lang="en-US" sz="2200" dirty="0">
              <a:latin typeface="+mj-lt"/>
              <a:cs typeface="Calibri" panose="020F0502020204030204" pitchFamily="34" charset="0"/>
            </a:rPr>
            <a:t>Future work should include multi-center, multi-region validation</a:t>
          </a:r>
        </a:p>
      </dgm:t>
    </dgm:pt>
    <dgm:pt modelId="{16D35578-065F-474B-99E6-9ECF70F0B4A3}" type="parTrans" cxnId="{EF002AA9-0F7D-E14B-8234-791C14C8BAB1}">
      <dgm:prSet/>
      <dgm:spPr/>
      <dgm:t>
        <a:bodyPr/>
        <a:lstStyle/>
        <a:p>
          <a:endParaRPr lang="en-US" sz="2200">
            <a:latin typeface="+mj-lt"/>
          </a:endParaRPr>
        </a:p>
      </dgm:t>
    </dgm:pt>
    <dgm:pt modelId="{68BDEAD5-A484-8D4C-8F8D-605FC7804E07}" type="sibTrans" cxnId="{EF002AA9-0F7D-E14B-8234-791C14C8BAB1}">
      <dgm:prSet/>
      <dgm:spPr/>
      <dgm:t>
        <a:bodyPr/>
        <a:lstStyle/>
        <a:p>
          <a:endParaRPr lang="en-US" sz="2200">
            <a:latin typeface="+mj-lt"/>
          </a:endParaRPr>
        </a:p>
      </dgm:t>
    </dgm:pt>
    <dgm:pt modelId="{40F6002D-AAE0-1445-B43A-A98A750C2F9C}">
      <dgm:prSet phldrT="[Text]" custT="1"/>
      <dgm:spPr/>
      <dgm:t>
        <a:bodyPr/>
        <a:lstStyle/>
        <a:p>
          <a:pPr>
            <a:buClrTx/>
            <a:buSzTx/>
            <a:buFontTx/>
            <a:buNone/>
          </a:pPr>
          <a:r>
            <a:rPr lang="en-US" sz="2200" dirty="0">
              <a:latin typeface="+mj-lt"/>
              <a:cs typeface="Calibri" panose="020F0502020204030204" pitchFamily="34" charset="0"/>
            </a:rPr>
            <a:t>Terms related to opioids are regional and may change over time</a:t>
          </a:r>
        </a:p>
      </dgm:t>
    </dgm:pt>
    <dgm:pt modelId="{C1ED214F-373C-A942-A7DB-61A45D7BAAE0}" type="parTrans" cxnId="{CA15F4DC-A58A-6546-BF8A-2A75152B0EDE}">
      <dgm:prSet/>
      <dgm:spPr/>
      <dgm:t>
        <a:bodyPr/>
        <a:lstStyle/>
        <a:p>
          <a:endParaRPr lang="en-US" sz="2200">
            <a:latin typeface="+mj-lt"/>
          </a:endParaRPr>
        </a:p>
      </dgm:t>
    </dgm:pt>
    <dgm:pt modelId="{182974BF-0EFE-774A-BB3C-3649A100A5C7}" type="sibTrans" cxnId="{CA15F4DC-A58A-6546-BF8A-2A75152B0EDE}">
      <dgm:prSet/>
      <dgm:spPr/>
      <dgm:t>
        <a:bodyPr/>
        <a:lstStyle/>
        <a:p>
          <a:endParaRPr lang="en-US" sz="2200">
            <a:latin typeface="+mj-lt"/>
          </a:endParaRPr>
        </a:p>
      </dgm:t>
    </dgm:pt>
    <dgm:pt modelId="{40C655AD-C7C6-844D-8CAB-F26EC1825E5E}" type="pres">
      <dgm:prSet presAssocID="{0711294B-FCE2-474C-BEF8-1AA617FC09BA}" presName="Name0" presStyleCnt="0">
        <dgm:presLayoutVars>
          <dgm:dir/>
          <dgm:animLvl val="lvl"/>
          <dgm:resizeHandles val="exact"/>
        </dgm:presLayoutVars>
      </dgm:prSet>
      <dgm:spPr/>
    </dgm:pt>
    <dgm:pt modelId="{72F31ED6-274A-E341-9915-19D934F15A4C}" type="pres">
      <dgm:prSet presAssocID="{6E542318-52C4-314E-A9B5-B5AA02F25745}" presName="linNode" presStyleCnt="0"/>
      <dgm:spPr/>
    </dgm:pt>
    <dgm:pt modelId="{7857A1D3-C195-D949-860A-F4C6D2CC5380}" type="pres">
      <dgm:prSet presAssocID="{6E542318-52C4-314E-A9B5-B5AA02F25745}" presName="parentText" presStyleLbl="node1" presStyleIdx="0" presStyleCnt="3">
        <dgm:presLayoutVars>
          <dgm:chMax val="1"/>
          <dgm:bulletEnabled val="1"/>
        </dgm:presLayoutVars>
      </dgm:prSet>
      <dgm:spPr/>
    </dgm:pt>
    <dgm:pt modelId="{BADA4334-6D4D-1A46-B823-4503F9303B31}" type="pres">
      <dgm:prSet presAssocID="{6E542318-52C4-314E-A9B5-B5AA02F25745}" presName="descendantText" presStyleLbl="alignAccFollowNode1" presStyleIdx="0" presStyleCnt="3">
        <dgm:presLayoutVars>
          <dgm:bulletEnabled val="1"/>
        </dgm:presLayoutVars>
      </dgm:prSet>
      <dgm:spPr/>
    </dgm:pt>
    <dgm:pt modelId="{FC817321-865C-D046-9645-D7EA421CB842}" type="pres">
      <dgm:prSet presAssocID="{C9B3FCBE-35AA-4745-B62E-767B5EBB32F6}" presName="sp" presStyleCnt="0"/>
      <dgm:spPr/>
    </dgm:pt>
    <dgm:pt modelId="{B5947345-7DA1-2647-96C8-1F025D32AA6D}" type="pres">
      <dgm:prSet presAssocID="{B160DEAF-22A6-5F49-A022-43C5488A37DA}" presName="linNode" presStyleCnt="0"/>
      <dgm:spPr/>
    </dgm:pt>
    <dgm:pt modelId="{CD5B51C4-1944-8845-BC52-F069222C0392}" type="pres">
      <dgm:prSet presAssocID="{B160DEAF-22A6-5F49-A022-43C5488A37DA}" presName="parentText" presStyleLbl="node1" presStyleIdx="1" presStyleCnt="3">
        <dgm:presLayoutVars>
          <dgm:chMax val="1"/>
          <dgm:bulletEnabled val="1"/>
        </dgm:presLayoutVars>
      </dgm:prSet>
      <dgm:spPr/>
    </dgm:pt>
    <dgm:pt modelId="{9FDB899B-B0D7-5A42-A797-607CFA6059C8}" type="pres">
      <dgm:prSet presAssocID="{B160DEAF-22A6-5F49-A022-43C5488A37DA}" presName="descendantText" presStyleLbl="alignAccFollowNode1" presStyleIdx="1" presStyleCnt="3">
        <dgm:presLayoutVars>
          <dgm:bulletEnabled val="1"/>
        </dgm:presLayoutVars>
      </dgm:prSet>
      <dgm:spPr/>
    </dgm:pt>
    <dgm:pt modelId="{B935F57A-C742-224B-AA22-8C875B0D5742}" type="pres">
      <dgm:prSet presAssocID="{7D29C586-623D-894B-9BCA-D4332B83AB70}" presName="sp" presStyleCnt="0"/>
      <dgm:spPr/>
    </dgm:pt>
    <dgm:pt modelId="{96B9CDD2-0A53-1248-9F15-3A16A33911C4}" type="pres">
      <dgm:prSet presAssocID="{854AE19E-FBBE-234C-B126-4BA9CB99E642}" presName="linNode" presStyleCnt="0"/>
      <dgm:spPr/>
    </dgm:pt>
    <dgm:pt modelId="{25ECAF7D-F405-EC43-9605-2C1D4551BC01}" type="pres">
      <dgm:prSet presAssocID="{854AE19E-FBBE-234C-B126-4BA9CB99E642}" presName="parentText" presStyleLbl="node1" presStyleIdx="2" presStyleCnt="3">
        <dgm:presLayoutVars>
          <dgm:chMax val="1"/>
          <dgm:bulletEnabled val="1"/>
        </dgm:presLayoutVars>
      </dgm:prSet>
      <dgm:spPr/>
    </dgm:pt>
    <dgm:pt modelId="{0C3B603D-7AFA-934A-A14B-C96A5954EF8A}" type="pres">
      <dgm:prSet presAssocID="{854AE19E-FBBE-234C-B126-4BA9CB99E642}" presName="descendantText" presStyleLbl="alignAccFollowNode1" presStyleIdx="2" presStyleCnt="3">
        <dgm:presLayoutVars>
          <dgm:bulletEnabled val="1"/>
        </dgm:presLayoutVars>
      </dgm:prSet>
      <dgm:spPr/>
    </dgm:pt>
  </dgm:ptLst>
  <dgm:cxnLst>
    <dgm:cxn modelId="{DCAC222D-49A6-484B-98FC-C36D85A08DE8}" srcId="{6E542318-52C4-314E-A9B5-B5AA02F25745}" destId="{C71EFCEC-7D34-394F-8B06-5C49BF409A63}" srcOrd="0" destOrd="0" parTransId="{FD53DE9B-692A-8C46-87FE-FE3A79F9112D}" sibTransId="{2810C969-2ACE-9549-B19A-4CDEE9807AEF}"/>
    <dgm:cxn modelId="{AC33843A-9B69-6B43-A707-47F4C5A14391}" type="presOf" srcId="{40F6002D-AAE0-1445-B43A-A98A750C2F9C}" destId="{0C3B603D-7AFA-934A-A14B-C96A5954EF8A}" srcOrd="0" destOrd="0" presId="urn:microsoft.com/office/officeart/2005/8/layout/vList5"/>
    <dgm:cxn modelId="{EF89A051-7F6C-6645-A110-A6345B1D70FC}" type="presOf" srcId="{854AE19E-FBBE-234C-B126-4BA9CB99E642}" destId="{25ECAF7D-F405-EC43-9605-2C1D4551BC01}" srcOrd="0" destOrd="0" presId="urn:microsoft.com/office/officeart/2005/8/layout/vList5"/>
    <dgm:cxn modelId="{D7F61E72-C7F2-4C42-9663-E0C198D45F29}" type="presOf" srcId="{C70F74E5-F280-104B-91B8-12873BF3CA4B}" destId="{9FDB899B-B0D7-5A42-A797-607CFA6059C8}" srcOrd="0" destOrd="0" presId="urn:microsoft.com/office/officeart/2005/8/layout/vList5"/>
    <dgm:cxn modelId="{B0738494-F4E7-154C-B024-98FDC7DC4BB5}" srcId="{0711294B-FCE2-474C-BEF8-1AA617FC09BA}" destId="{854AE19E-FBBE-234C-B126-4BA9CB99E642}" srcOrd="2" destOrd="0" parTransId="{EE9755FA-2469-8F43-886D-03042232BD5B}" sibTransId="{363B077F-CD8D-2849-88E1-0DD315D907D8}"/>
    <dgm:cxn modelId="{EF002AA9-0F7D-E14B-8234-791C14C8BAB1}" srcId="{B160DEAF-22A6-5F49-A022-43C5488A37DA}" destId="{C70F74E5-F280-104B-91B8-12873BF3CA4B}" srcOrd="0" destOrd="0" parTransId="{16D35578-065F-474B-99E6-9ECF70F0B4A3}" sibTransId="{68BDEAD5-A484-8D4C-8F8D-605FC7804E07}"/>
    <dgm:cxn modelId="{F9F39FA9-4BBC-C944-B036-8A4F6B69E61D}" type="presOf" srcId="{6E542318-52C4-314E-A9B5-B5AA02F25745}" destId="{7857A1D3-C195-D949-860A-F4C6D2CC5380}" srcOrd="0" destOrd="0" presId="urn:microsoft.com/office/officeart/2005/8/layout/vList5"/>
    <dgm:cxn modelId="{9F6BEFC8-6ACC-144D-92EE-7FBBF6646623}" type="presOf" srcId="{B160DEAF-22A6-5F49-A022-43C5488A37DA}" destId="{CD5B51C4-1944-8845-BC52-F069222C0392}" srcOrd="0" destOrd="0" presId="urn:microsoft.com/office/officeart/2005/8/layout/vList5"/>
    <dgm:cxn modelId="{CA15F4DC-A58A-6546-BF8A-2A75152B0EDE}" srcId="{854AE19E-FBBE-234C-B126-4BA9CB99E642}" destId="{40F6002D-AAE0-1445-B43A-A98A750C2F9C}" srcOrd="0" destOrd="0" parTransId="{C1ED214F-373C-A942-A7DB-61A45D7BAAE0}" sibTransId="{182974BF-0EFE-774A-BB3C-3649A100A5C7}"/>
    <dgm:cxn modelId="{50608EDE-8A1F-4741-B94D-0792FA01033B}" srcId="{0711294B-FCE2-474C-BEF8-1AA617FC09BA}" destId="{B160DEAF-22A6-5F49-A022-43C5488A37DA}" srcOrd="1" destOrd="0" parTransId="{43F60921-6D6D-F54D-B474-C62BB5AC74D0}" sibTransId="{7D29C586-623D-894B-9BCA-D4332B83AB70}"/>
    <dgm:cxn modelId="{22EED2ED-C813-6C45-9784-D19DF20E9E03}" type="presOf" srcId="{0711294B-FCE2-474C-BEF8-1AA617FC09BA}" destId="{40C655AD-C7C6-844D-8CAB-F26EC1825E5E}" srcOrd="0" destOrd="0" presId="urn:microsoft.com/office/officeart/2005/8/layout/vList5"/>
    <dgm:cxn modelId="{7872EBF3-C1C1-B54F-8A96-ADC23E5DDC40}" srcId="{0711294B-FCE2-474C-BEF8-1AA617FC09BA}" destId="{6E542318-52C4-314E-A9B5-B5AA02F25745}" srcOrd="0" destOrd="0" parTransId="{7F56B5B3-7E2A-CD49-9655-0AF028803EA4}" sibTransId="{C9B3FCBE-35AA-4745-B62E-767B5EBB32F6}"/>
    <dgm:cxn modelId="{8B55EFF3-DF75-D349-9E6F-A3C7D4C3A653}" type="presOf" srcId="{C71EFCEC-7D34-394F-8B06-5C49BF409A63}" destId="{BADA4334-6D4D-1A46-B823-4503F9303B31}" srcOrd="0" destOrd="0" presId="urn:microsoft.com/office/officeart/2005/8/layout/vList5"/>
    <dgm:cxn modelId="{D8A792BD-AC36-2141-BF37-8AF4745DCF58}" type="presParOf" srcId="{40C655AD-C7C6-844D-8CAB-F26EC1825E5E}" destId="{72F31ED6-274A-E341-9915-19D934F15A4C}" srcOrd="0" destOrd="0" presId="urn:microsoft.com/office/officeart/2005/8/layout/vList5"/>
    <dgm:cxn modelId="{C7705649-0696-BD41-A738-B4A5C03971ED}" type="presParOf" srcId="{72F31ED6-274A-E341-9915-19D934F15A4C}" destId="{7857A1D3-C195-D949-860A-F4C6D2CC5380}" srcOrd="0" destOrd="0" presId="urn:microsoft.com/office/officeart/2005/8/layout/vList5"/>
    <dgm:cxn modelId="{FD4A8244-49C3-5947-BD01-382C52024171}" type="presParOf" srcId="{72F31ED6-274A-E341-9915-19D934F15A4C}" destId="{BADA4334-6D4D-1A46-B823-4503F9303B31}" srcOrd="1" destOrd="0" presId="urn:microsoft.com/office/officeart/2005/8/layout/vList5"/>
    <dgm:cxn modelId="{EC52E0B6-5CF1-6C40-90D1-4FC5B478A099}" type="presParOf" srcId="{40C655AD-C7C6-844D-8CAB-F26EC1825E5E}" destId="{FC817321-865C-D046-9645-D7EA421CB842}" srcOrd="1" destOrd="0" presId="urn:microsoft.com/office/officeart/2005/8/layout/vList5"/>
    <dgm:cxn modelId="{1B41CA63-1C6A-3641-BE51-E706CB695E75}" type="presParOf" srcId="{40C655AD-C7C6-844D-8CAB-F26EC1825E5E}" destId="{B5947345-7DA1-2647-96C8-1F025D32AA6D}" srcOrd="2" destOrd="0" presId="urn:microsoft.com/office/officeart/2005/8/layout/vList5"/>
    <dgm:cxn modelId="{5F65369C-164D-A34D-BDBF-6963C6432F38}" type="presParOf" srcId="{B5947345-7DA1-2647-96C8-1F025D32AA6D}" destId="{CD5B51C4-1944-8845-BC52-F069222C0392}" srcOrd="0" destOrd="0" presId="urn:microsoft.com/office/officeart/2005/8/layout/vList5"/>
    <dgm:cxn modelId="{C12E9EDB-2D8C-6949-AE41-99546350AEE5}" type="presParOf" srcId="{B5947345-7DA1-2647-96C8-1F025D32AA6D}" destId="{9FDB899B-B0D7-5A42-A797-607CFA6059C8}" srcOrd="1" destOrd="0" presId="urn:microsoft.com/office/officeart/2005/8/layout/vList5"/>
    <dgm:cxn modelId="{1EC985FC-4285-AE40-9E9E-621596E0BEBA}" type="presParOf" srcId="{40C655AD-C7C6-844D-8CAB-F26EC1825E5E}" destId="{B935F57A-C742-224B-AA22-8C875B0D5742}" srcOrd="3" destOrd="0" presId="urn:microsoft.com/office/officeart/2005/8/layout/vList5"/>
    <dgm:cxn modelId="{12CD491B-B4AC-3E45-9B5F-5BCD4A93950B}" type="presParOf" srcId="{40C655AD-C7C6-844D-8CAB-F26EC1825E5E}" destId="{96B9CDD2-0A53-1248-9F15-3A16A33911C4}" srcOrd="4" destOrd="0" presId="urn:microsoft.com/office/officeart/2005/8/layout/vList5"/>
    <dgm:cxn modelId="{2FA91115-113F-DA44-97FF-C85214F2B6BD}" type="presParOf" srcId="{96B9CDD2-0A53-1248-9F15-3A16A33911C4}" destId="{25ECAF7D-F405-EC43-9605-2C1D4551BC01}" srcOrd="0" destOrd="0" presId="urn:microsoft.com/office/officeart/2005/8/layout/vList5"/>
    <dgm:cxn modelId="{4DBFFF84-6194-E94F-ACD5-9D36352BBBE6}" type="presParOf" srcId="{96B9CDD2-0A53-1248-9F15-3A16A33911C4}" destId="{0C3B603D-7AFA-934A-A14B-C96A5954EF8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09F03D-C1CA-8B4C-A992-4C67679CD7FB}" type="doc">
      <dgm:prSet loTypeId="urn:microsoft.com/office/officeart/2009/3/layout/RandomtoResultProcess" loCatId="" qsTypeId="urn:microsoft.com/office/officeart/2005/8/quickstyle/simple3" qsCatId="simple" csTypeId="urn:microsoft.com/office/officeart/2005/8/colors/colorful4" csCatId="colorful" phldr="1"/>
      <dgm:spPr/>
      <dgm:t>
        <a:bodyPr/>
        <a:lstStyle/>
        <a:p>
          <a:endParaRPr lang="en-US"/>
        </a:p>
      </dgm:t>
    </dgm:pt>
    <dgm:pt modelId="{1BA44F67-3742-EB4C-9CC5-998A69648CE7}">
      <dgm:prSet custT="1"/>
      <dgm:spPr/>
      <dgm:t>
        <a:bodyPr/>
        <a:lstStyle/>
        <a:p>
          <a:r>
            <a:rPr lang="en-US" sz="2000" b="1" dirty="0">
              <a:latin typeface="+mj-lt"/>
              <a:cs typeface="Calibri" panose="020F0502020204030204" pitchFamily="34" charset="0"/>
            </a:rPr>
            <a:t>Classifying OUD visits from the EHR is feasible and may facilitate research, QI and QA projects</a:t>
          </a:r>
        </a:p>
      </dgm:t>
    </dgm:pt>
    <dgm:pt modelId="{1838FC33-6BBE-6F4E-9778-FB390939B76D}" type="sibTrans" cxnId="{4267D824-6326-1340-90B9-E5516C1DEC34}">
      <dgm:prSet/>
      <dgm:spPr/>
      <dgm:t>
        <a:bodyPr/>
        <a:lstStyle/>
        <a:p>
          <a:endParaRPr lang="en-US"/>
        </a:p>
      </dgm:t>
    </dgm:pt>
    <dgm:pt modelId="{4FE63F88-C8AB-7942-A6C4-49308FE426D0}" type="parTrans" cxnId="{4267D824-6326-1340-90B9-E5516C1DEC34}">
      <dgm:prSet/>
      <dgm:spPr/>
      <dgm:t>
        <a:bodyPr/>
        <a:lstStyle/>
        <a:p>
          <a:endParaRPr lang="en-US"/>
        </a:p>
      </dgm:t>
    </dgm:pt>
    <dgm:pt modelId="{4865052C-EFF0-0A49-94BC-D2D21BCF69A2}">
      <dgm:prSet custT="1"/>
      <dgm:spPr/>
      <dgm:t>
        <a:bodyPr/>
        <a:lstStyle/>
        <a:p>
          <a:r>
            <a:rPr lang="en-US" sz="2000" b="1" dirty="0">
              <a:latin typeface="+mj-lt"/>
              <a:cs typeface="Calibri" panose="020F0502020204030204" pitchFamily="34" charset="0"/>
            </a:rPr>
            <a:t>Our random forest classifier yielded superior test characteristics when compared to other methods </a:t>
          </a:r>
        </a:p>
      </dgm:t>
    </dgm:pt>
    <dgm:pt modelId="{2554292A-CE7F-2141-84BC-3BAEEE80AAB7}" type="sibTrans" cxnId="{267D7D67-0D40-814E-8A69-5F99ADF5B739}">
      <dgm:prSet/>
      <dgm:spPr/>
      <dgm:t>
        <a:bodyPr/>
        <a:lstStyle/>
        <a:p>
          <a:endParaRPr lang="en-US"/>
        </a:p>
      </dgm:t>
    </dgm:pt>
    <dgm:pt modelId="{809FCAF4-46E7-564F-931E-B16167A5BF17}" type="parTrans" cxnId="{267D7D67-0D40-814E-8A69-5F99ADF5B739}">
      <dgm:prSet/>
      <dgm:spPr/>
      <dgm:t>
        <a:bodyPr/>
        <a:lstStyle/>
        <a:p>
          <a:endParaRPr lang="en-US"/>
        </a:p>
      </dgm:t>
    </dgm:pt>
    <dgm:pt modelId="{429F51BD-0464-DF43-9466-92A1C60BD0EC}" type="pres">
      <dgm:prSet presAssocID="{2509F03D-C1CA-8B4C-A992-4C67679CD7FB}" presName="Name0" presStyleCnt="0">
        <dgm:presLayoutVars>
          <dgm:dir/>
          <dgm:animOne val="branch"/>
          <dgm:animLvl val="lvl"/>
        </dgm:presLayoutVars>
      </dgm:prSet>
      <dgm:spPr/>
    </dgm:pt>
    <dgm:pt modelId="{028C37E1-BC87-7E46-8CF6-37401816043E}" type="pres">
      <dgm:prSet presAssocID="{1BA44F67-3742-EB4C-9CC5-998A69648CE7}" presName="chaos" presStyleCnt="0"/>
      <dgm:spPr/>
    </dgm:pt>
    <dgm:pt modelId="{D4A9A51B-0E21-F34C-B7A3-374DC6317EA2}" type="pres">
      <dgm:prSet presAssocID="{1BA44F67-3742-EB4C-9CC5-998A69648CE7}" presName="parTx1" presStyleLbl="revTx" presStyleIdx="0" presStyleCnt="1" custLinFactNeighborX="-1694" custLinFactNeighborY="-292"/>
      <dgm:spPr/>
    </dgm:pt>
    <dgm:pt modelId="{405857CC-30C9-6C41-A517-9CE62AC26DC4}" type="pres">
      <dgm:prSet presAssocID="{1BA44F67-3742-EB4C-9CC5-998A69648CE7}" presName="c1" presStyleLbl="node1" presStyleIdx="0" presStyleCnt="19"/>
      <dgm:spPr/>
    </dgm:pt>
    <dgm:pt modelId="{E41393C9-404D-DD4C-808A-40E9255AF91A}" type="pres">
      <dgm:prSet presAssocID="{1BA44F67-3742-EB4C-9CC5-998A69648CE7}" presName="c2" presStyleLbl="node1" presStyleIdx="1" presStyleCnt="19"/>
      <dgm:spPr/>
    </dgm:pt>
    <dgm:pt modelId="{366520DD-53C1-F646-A793-4E6CAE60D8A9}" type="pres">
      <dgm:prSet presAssocID="{1BA44F67-3742-EB4C-9CC5-998A69648CE7}" presName="c3" presStyleLbl="node1" presStyleIdx="2" presStyleCnt="19"/>
      <dgm:spPr/>
    </dgm:pt>
    <dgm:pt modelId="{86E8CB7A-4307-C94D-B2C4-9E6AA7C61D17}" type="pres">
      <dgm:prSet presAssocID="{1BA44F67-3742-EB4C-9CC5-998A69648CE7}" presName="c4" presStyleLbl="node1" presStyleIdx="3" presStyleCnt="19"/>
      <dgm:spPr/>
    </dgm:pt>
    <dgm:pt modelId="{987CAE48-3978-3542-8134-8F5C886D5205}" type="pres">
      <dgm:prSet presAssocID="{1BA44F67-3742-EB4C-9CC5-998A69648CE7}" presName="c5" presStyleLbl="node1" presStyleIdx="4" presStyleCnt="19"/>
      <dgm:spPr/>
    </dgm:pt>
    <dgm:pt modelId="{E42D3918-8DC5-5940-BEFA-F426F0055F61}" type="pres">
      <dgm:prSet presAssocID="{1BA44F67-3742-EB4C-9CC5-998A69648CE7}" presName="c6" presStyleLbl="node1" presStyleIdx="5" presStyleCnt="19"/>
      <dgm:spPr/>
    </dgm:pt>
    <dgm:pt modelId="{C18030F5-E34C-8E4A-A4CA-A247CA369B41}" type="pres">
      <dgm:prSet presAssocID="{1BA44F67-3742-EB4C-9CC5-998A69648CE7}" presName="c7" presStyleLbl="node1" presStyleIdx="6" presStyleCnt="19"/>
      <dgm:spPr/>
    </dgm:pt>
    <dgm:pt modelId="{91657767-42D4-324D-8F12-D0C9DCF3020B}" type="pres">
      <dgm:prSet presAssocID="{1BA44F67-3742-EB4C-9CC5-998A69648CE7}" presName="c8" presStyleLbl="node1" presStyleIdx="7" presStyleCnt="19"/>
      <dgm:spPr/>
    </dgm:pt>
    <dgm:pt modelId="{53116D13-7F3B-D343-AE4D-F4B0573D0B93}" type="pres">
      <dgm:prSet presAssocID="{1BA44F67-3742-EB4C-9CC5-998A69648CE7}" presName="c9" presStyleLbl="node1" presStyleIdx="8" presStyleCnt="19" custLinFactNeighborX="39414" custLinFactNeighborY="2371"/>
      <dgm:spPr/>
    </dgm:pt>
    <dgm:pt modelId="{637C1AC1-E46D-DD49-B656-D193BEB08250}" type="pres">
      <dgm:prSet presAssocID="{1BA44F67-3742-EB4C-9CC5-998A69648CE7}" presName="c10" presStyleLbl="node1" presStyleIdx="9" presStyleCnt="19"/>
      <dgm:spPr/>
    </dgm:pt>
    <dgm:pt modelId="{3D37AE71-8586-4F45-9922-F0BC4B296AF1}" type="pres">
      <dgm:prSet presAssocID="{1BA44F67-3742-EB4C-9CC5-998A69648CE7}" presName="c11" presStyleLbl="node1" presStyleIdx="10" presStyleCnt="19"/>
      <dgm:spPr/>
    </dgm:pt>
    <dgm:pt modelId="{EE904558-5C5E-DD44-A753-A1F4F54BB5B5}" type="pres">
      <dgm:prSet presAssocID="{1BA44F67-3742-EB4C-9CC5-998A69648CE7}" presName="c12" presStyleLbl="node1" presStyleIdx="11" presStyleCnt="19"/>
      <dgm:spPr/>
    </dgm:pt>
    <dgm:pt modelId="{DDCFD3F3-3C3A-1048-A0A7-AFF238B0BA5E}" type="pres">
      <dgm:prSet presAssocID="{1BA44F67-3742-EB4C-9CC5-998A69648CE7}" presName="c13" presStyleLbl="node1" presStyleIdx="12" presStyleCnt="19"/>
      <dgm:spPr/>
    </dgm:pt>
    <dgm:pt modelId="{E2BDAC80-9631-2440-9014-01A8F3641075}" type="pres">
      <dgm:prSet presAssocID="{1BA44F67-3742-EB4C-9CC5-998A69648CE7}" presName="c14" presStyleLbl="node1" presStyleIdx="13" presStyleCnt="19"/>
      <dgm:spPr/>
    </dgm:pt>
    <dgm:pt modelId="{3FCBF8D6-D1DF-AE44-92FF-654F7994ABB9}" type="pres">
      <dgm:prSet presAssocID="{1BA44F67-3742-EB4C-9CC5-998A69648CE7}" presName="c15" presStyleLbl="node1" presStyleIdx="14" presStyleCnt="19"/>
      <dgm:spPr/>
    </dgm:pt>
    <dgm:pt modelId="{40F69098-DEB6-CD4D-B009-4399E910C236}" type="pres">
      <dgm:prSet presAssocID="{1BA44F67-3742-EB4C-9CC5-998A69648CE7}" presName="c16" presStyleLbl="node1" presStyleIdx="15" presStyleCnt="19"/>
      <dgm:spPr/>
    </dgm:pt>
    <dgm:pt modelId="{7994823F-2F0F-3C47-8576-35D87BC19477}" type="pres">
      <dgm:prSet presAssocID="{1BA44F67-3742-EB4C-9CC5-998A69648CE7}" presName="c17" presStyleLbl="node1" presStyleIdx="16" presStyleCnt="19"/>
      <dgm:spPr/>
    </dgm:pt>
    <dgm:pt modelId="{EB318A1B-F21E-F14C-92B5-4A2F83AC2611}" type="pres">
      <dgm:prSet presAssocID="{1BA44F67-3742-EB4C-9CC5-998A69648CE7}" presName="c18" presStyleLbl="node1" presStyleIdx="17" presStyleCnt="19"/>
      <dgm:spPr/>
    </dgm:pt>
    <dgm:pt modelId="{972F8D36-E3EC-A442-99BA-A3401C24BECA}" type="pres">
      <dgm:prSet presAssocID="{1838FC33-6BBE-6F4E-9778-FB390939B76D}" presName="chevronComposite1" presStyleCnt="0"/>
      <dgm:spPr/>
    </dgm:pt>
    <dgm:pt modelId="{7B958C58-A281-3141-A19F-04DB1609A40E}" type="pres">
      <dgm:prSet presAssocID="{1838FC33-6BBE-6F4E-9778-FB390939B76D}" presName="chevron1" presStyleLbl="sibTrans2D1" presStyleIdx="0" presStyleCnt="2"/>
      <dgm:spPr/>
    </dgm:pt>
    <dgm:pt modelId="{5367FE47-1A3A-E84C-BF67-43C0E65E28FB}" type="pres">
      <dgm:prSet presAssocID="{1838FC33-6BBE-6F4E-9778-FB390939B76D}" presName="spChevron1" presStyleCnt="0"/>
      <dgm:spPr/>
    </dgm:pt>
    <dgm:pt modelId="{CBB6DBC1-B612-EB4C-9544-D6DF4B9D4602}" type="pres">
      <dgm:prSet presAssocID="{1838FC33-6BBE-6F4E-9778-FB390939B76D}" presName="overlap" presStyleCnt="0"/>
      <dgm:spPr/>
    </dgm:pt>
    <dgm:pt modelId="{A2C4FE4A-580B-CC41-8355-CE0FAE3DC19F}" type="pres">
      <dgm:prSet presAssocID="{1838FC33-6BBE-6F4E-9778-FB390939B76D}" presName="chevronComposite2" presStyleCnt="0"/>
      <dgm:spPr/>
    </dgm:pt>
    <dgm:pt modelId="{830BA152-619B-3A41-9151-E0B6C886115D}" type="pres">
      <dgm:prSet presAssocID="{1838FC33-6BBE-6F4E-9778-FB390939B76D}" presName="chevron2" presStyleLbl="sibTrans2D1" presStyleIdx="1" presStyleCnt="2"/>
      <dgm:spPr/>
    </dgm:pt>
    <dgm:pt modelId="{C6FFCAD1-3AF1-A645-A013-3369F0C8DB86}" type="pres">
      <dgm:prSet presAssocID="{1838FC33-6BBE-6F4E-9778-FB390939B76D}" presName="spChevron2" presStyleCnt="0"/>
      <dgm:spPr/>
    </dgm:pt>
    <dgm:pt modelId="{057299D5-EB1A-9542-B801-95C16D8071AE}" type="pres">
      <dgm:prSet presAssocID="{4865052C-EFF0-0A49-94BC-D2D21BCF69A2}" presName="last" presStyleCnt="0"/>
      <dgm:spPr/>
    </dgm:pt>
    <dgm:pt modelId="{D4E844FE-8001-A34D-AB97-2A3474E43E33}" type="pres">
      <dgm:prSet presAssocID="{4865052C-EFF0-0A49-94BC-D2D21BCF69A2}" presName="circleTx" presStyleLbl="node1" presStyleIdx="18" presStyleCnt="19" custScaleX="105837"/>
      <dgm:spPr/>
    </dgm:pt>
    <dgm:pt modelId="{9636D831-9953-A044-ADC6-03DDC4291BBD}" type="pres">
      <dgm:prSet presAssocID="{4865052C-EFF0-0A49-94BC-D2D21BCF69A2}" presName="spN" presStyleCnt="0"/>
      <dgm:spPr/>
    </dgm:pt>
  </dgm:ptLst>
  <dgm:cxnLst>
    <dgm:cxn modelId="{B9EF8A00-8CEC-AF49-9279-C811AFA90AD3}" type="presOf" srcId="{1BA44F67-3742-EB4C-9CC5-998A69648CE7}" destId="{D4A9A51B-0E21-F34C-B7A3-374DC6317EA2}" srcOrd="0" destOrd="0" presId="urn:microsoft.com/office/officeart/2009/3/layout/RandomtoResultProcess"/>
    <dgm:cxn modelId="{4267D824-6326-1340-90B9-E5516C1DEC34}" srcId="{2509F03D-C1CA-8B4C-A992-4C67679CD7FB}" destId="{1BA44F67-3742-EB4C-9CC5-998A69648CE7}" srcOrd="0" destOrd="0" parTransId="{4FE63F88-C8AB-7942-A6C4-49308FE426D0}" sibTransId="{1838FC33-6BBE-6F4E-9778-FB390939B76D}"/>
    <dgm:cxn modelId="{267D7D67-0D40-814E-8A69-5F99ADF5B739}" srcId="{2509F03D-C1CA-8B4C-A992-4C67679CD7FB}" destId="{4865052C-EFF0-0A49-94BC-D2D21BCF69A2}" srcOrd="1" destOrd="0" parTransId="{809FCAF4-46E7-564F-931E-B16167A5BF17}" sibTransId="{2554292A-CE7F-2141-84BC-3BAEEE80AAB7}"/>
    <dgm:cxn modelId="{C1725851-08BB-DE4C-A50D-B51216B92953}" type="presOf" srcId="{2509F03D-C1CA-8B4C-A992-4C67679CD7FB}" destId="{429F51BD-0464-DF43-9466-92A1C60BD0EC}" srcOrd="0" destOrd="0" presId="urn:microsoft.com/office/officeart/2009/3/layout/RandomtoResultProcess"/>
    <dgm:cxn modelId="{0EC69CDA-1A1C-CB4B-AFAB-21259B4A7699}" type="presOf" srcId="{4865052C-EFF0-0A49-94BC-D2D21BCF69A2}" destId="{D4E844FE-8001-A34D-AB97-2A3474E43E33}" srcOrd="0" destOrd="0" presId="urn:microsoft.com/office/officeart/2009/3/layout/RandomtoResultProcess"/>
    <dgm:cxn modelId="{3D25F8DF-2E68-E849-B7F7-A67F4E0E09FE}" type="presParOf" srcId="{429F51BD-0464-DF43-9466-92A1C60BD0EC}" destId="{028C37E1-BC87-7E46-8CF6-37401816043E}" srcOrd="0" destOrd="0" presId="urn:microsoft.com/office/officeart/2009/3/layout/RandomtoResultProcess"/>
    <dgm:cxn modelId="{B42944F1-606A-554D-9425-AD40D77854EF}" type="presParOf" srcId="{028C37E1-BC87-7E46-8CF6-37401816043E}" destId="{D4A9A51B-0E21-F34C-B7A3-374DC6317EA2}" srcOrd="0" destOrd="0" presId="urn:microsoft.com/office/officeart/2009/3/layout/RandomtoResultProcess"/>
    <dgm:cxn modelId="{60AAABC0-2C2F-2A49-AF61-CE46143FF0BE}" type="presParOf" srcId="{028C37E1-BC87-7E46-8CF6-37401816043E}" destId="{405857CC-30C9-6C41-A517-9CE62AC26DC4}" srcOrd="1" destOrd="0" presId="urn:microsoft.com/office/officeart/2009/3/layout/RandomtoResultProcess"/>
    <dgm:cxn modelId="{46DDD5A1-25D2-A941-A4D4-A3F007E3920D}" type="presParOf" srcId="{028C37E1-BC87-7E46-8CF6-37401816043E}" destId="{E41393C9-404D-DD4C-808A-40E9255AF91A}" srcOrd="2" destOrd="0" presId="urn:microsoft.com/office/officeart/2009/3/layout/RandomtoResultProcess"/>
    <dgm:cxn modelId="{5AC1D005-F7D8-9343-A2E7-A4EE470E8948}" type="presParOf" srcId="{028C37E1-BC87-7E46-8CF6-37401816043E}" destId="{366520DD-53C1-F646-A793-4E6CAE60D8A9}" srcOrd="3" destOrd="0" presId="urn:microsoft.com/office/officeart/2009/3/layout/RandomtoResultProcess"/>
    <dgm:cxn modelId="{835A1784-00CD-BF4C-BE52-C76BF3555914}" type="presParOf" srcId="{028C37E1-BC87-7E46-8CF6-37401816043E}" destId="{86E8CB7A-4307-C94D-B2C4-9E6AA7C61D17}" srcOrd="4" destOrd="0" presId="urn:microsoft.com/office/officeart/2009/3/layout/RandomtoResultProcess"/>
    <dgm:cxn modelId="{85CCE840-E254-6749-94D1-4AB23F14C7B9}" type="presParOf" srcId="{028C37E1-BC87-7E46-8CF6-37401816043E}" destId="{987CAE48-3978-3542-8134-8F5C886D5205}" srcOrd="5" destOrd="0" presId="urn:microsoft.com/office/officeart/2009/3/layout/RandomtoResultProcess"/>
    <dgm:cxn modelId="{B005A02B-507A-BA48-ADC6-374C0C729928}" type="presParOf" srcId="{028C37E1-BC87-7E46-8CF6-37401816043E}" destId="{E42D3918-8DC5-5940-BEFA-F426F0055F61}" srcOrd="6" destOrd="0" presId="urn:microsoft.com/office/officeart/2009/3/layout/RandomtoResultProcess"/>
    <dgm:cxn modelId="{D59F14AD-DBD9-314C-9F7A-88FBFE1D51CC}" type="presParOf" srcId="{028C37E1-BC87-7E46-8CF6-37401816043E}" destId="{C18030F5-E34C-8E4A-A4CA-A247CA369B41}" srcOrd="7" destOrd="0" presId="urn:microsoft.com/office/officeart/2009/3/layout/RandomtoResultProcess"/>
    <dgm:cxn modelId="{79F15827-7C90-0747-82A6-724305FB1C3F}" type="presParOf" srcId="{028C37E1-BC87-7E46-8CF6-37401816043E}" destId="{91657767-42D4-324D-8F12-D0C9DCF3020B}" srcOrd="8" destOrd="0" presId="urn:microsoft.com/office/officeart/2009/3/layout/RandomtoResultProcess"/>
    <dgm:cxn modelId="{4E75EF5B-49B9-FD46-84D1-611724D9287A}" type="presParOf" srcId="{028C37E1-BC87-7E46-8CF6-37401816043E}" destId="{53116D13-7F3B-D343-AE4D-F4B0573D0B93}" srcOrd="9" destOrd="0" presId="urn:microsoft.com/office/officeart/2009/3/layout/RandomtoResultProcess"/>
    <dgm:cxn modelId="{47A31DEE-C90A-0B49-96F2-946291B851DB}" type="presParOf" srcId="{028C37E1-BC87-7E46-8CF6-37401816043E}" destId="{637C1AC1-E46D-DD49-B656-D193BEB08250}" srcOrd="10" destOrd="0" presId="urn:microsoft.com/office/officeart/2009/3/layout/RandomtoResultProcess"/>
    <dgm:cxn modelId="{01A08D12-2C4D-F642-920B-73784B57DA55}" type="presParOf" srcId="{028C37E1-BC87-7E46-8CF6-37401816043E}" destId="{3D37AE71-8586-4F45-9922-F0BC4B296AF1}" srcOrd="11" destOrd="0" presId="urn:microsoft.com/office/officeart/2009/3/layout/RandomtoResultProcess"/>
    <dgm:cxn modelId="{AA3A0682-2B74-9346-A0C2-DBA18EAEAAAC}" type="presParOf" srcId="{028C37E1-BC87-7E46-8CF6-37401816043E}" destId="{EE904558-5C5E-DD44-A753-A1F4F54BB5B5}" srcOrd="12" destOrd="0" presId="urn:microsoft.com/office/officeart/2009/3/layout/RandomtoResultProcess"/>
    <dgm:cxn modelId="{F9C652E8-46EE-204B-B589-BEADA17BF9CB}" type="presParOf" srcId="{028C37E1-BC87-7E46-8CF6-37401816043E}" destId="{DDCFD3F3-3C3A-1048-A0A7-AFF238B0BA5E}" srcOrd="13" destOrd="0" presId="urn:microsoft.com/office/officeart/2009/3/layout/RandomtoResultProcess"/>
    <dgm:cxn modelId="{E7C236D7-6ED9-1343-9C80-B6875D452B29}" type="presParOf" srcId="{028C37E1-BC87-7E46-8CF6-37401816043E}" destId="{E2BDAC80-9631-2440-9014-01A8F3641075}" srcOrd="14" destOrd="0" presId="urn:microsoft.com/office/officeart/2009/3/layout/RandomtoResultProcess"/>
    <dgm:cxn modelId="{26AC4F01-822F-044F-9E1D-32FECB307B83}" type="presParOf" srcId="{028C37E1-BC87-7E46-8CF6-37401816043E}" destId="{3FCBF8D6-D1DF-AE44-92FF-654F7994ABB9}" srcOrd="15" destOrd="0" presId="urn:microsoft.com/office/officeart/2009/3/layout/RandomtoResultProcess"/>
    <dgm:cxn modelId="{438BE20B-2287-7646-8914-765D36E9E268}" type="presParOf" srcId="{028C37E1-BC87-7E46-8CF6-37401816043E}" destId="{40F69098-DEB6-CD4D-B009-4399E910C236}" srcOrd="16" destOrd="0" presId="urn:microsoft.com/office/officeart/2009/3/layout/RandomtoResultProcess"/>
    <dgm:cxn modelId="{DAC4B37D-0EC0-9648-966F-E03699069F4A}" type="presParOf" srcId="{028C37E1-BC87-7E46-8CF6-37401816043E}" destId="{7994823F-2F0F-3C47-8576-35D87BC19477}" srcOrd="17" destOrd="0" presId="urn:microsoft.com/office/officeart/2009/3/layout/RandomtoResultProcess"/>
    <dgm:cxn modelId="{9D36015C-214A-BA46-9257-1037E9004FC4}" type="presParOf" srcId="{028C37E1-BC87-7E46-8CF6-37401816043E}" destId="{EB318A1B-F21E-F14C-92B5-4A2F83AC2611}" srcOrd="18" destOrd="0" presId="urn:microsoft.com/office/officeart/2009/3/layout/RandomtoResultProcess"/>
    <dgm:cxn modelId="{4269E476-15CB-DF43-92EB-1CE81DF52E89}" type="presParOf" srcId="{429F51BD-0464-DF43-9466-92A1C60BD0EC}" destId="{972F8D36-E3EC-A442-99BA-A3401C24BECA}" srcOrd="1" destOrd="0" presId="urn:microsoft.com/office/officeart/2009/3/layout/RandomtoResultProcess"/>
    <dgm:cxn modelId="{75C479F3-26BE-A244-B2FC-023546D5AAE0}" type="presParOf" srcId="{972F8D36-E3EC-A442-99BA-A3401C24BECA}" destId="{7B958C58-A281-3141-A19F-04DB1609A40E}" srcOrd="0" destOrd="0" presId="urn:microsoft.com/office/officeart/2009/3/layout/RandomtoResultProcess"/>
    <dgm:cxn modelId="{89ACA2BE-1A23-734E-97D7-DC9F37B450AF}" type="presParOf" srcId="{972F8D36-E3EC-A442-99BA-A3401C24BECA}" destId="{5367FE47-1A3A-E84C-BF67-43C0E65E28FB}" srcOrd="1" destOrd="0" presId="urn:microsoft.com/office/officeart/2009/3/layout/RandomtoResultProcess"/>
    <dgm:cxn modelId="{496EB3BA-B50F-2744-B975-769B38C57BB1}" type="presParOf" srcId="{429F51BD-0464-DF43-9466-92A1C60BD0EC}" destId="{CBB6DBC1-B612-EB4C-9544-D6DF4B9D4602}" srcOrd="2" destOrd="0" presId="urn:microsoft.com/office/officeart/2009/3/layout/RandomtoResultProcess"/>
    <dgm:cxn modelId="{7DF3FA86-C1C5-5242-A9E2-69134B53B572}" type="presParOf" srcId="{429F51BD-0464-DF43-9466-92A1C60BD0EC}" destId="{A2C4FE4A-580B-CC41-8355-CE0FAE3DC19F}" srcOrd="3" destOrd="0" presId="urn:microsoft.com/office/officeart/2009/3/layout/RandomtoResultProcess"/>
    <dgm:cxn modelId="{DFB084B1-C492-C04C-98C1-191711EF8B9C}" type="presParOf" srcId="{A2C4FE4A-580B-CC41-8355-CE0FAE3DC19F}" destId="{830BA152-619B-3A41-9151-E0B6C886115D}" srcOrd="0" destOrd="0" presId="urn:microsoft.com/office/officeart/2009/3/layout/RandomtoResultProcess"/>
    <dgm:cxn modelId="{577D1C96-76B2-C744-A08B-E8CC7BBA89F1}" type="presParOf" srcId="{A2C4FE4A-580B-CC41-8355-CE0FAE3DC19F}" destId="{C6FFCAD1-3AF1-A645-A013-3369F0C8DB86}" srcOrd="1" destOrd="0" presId="urn:microsoft.com/office/officeart/2009/3/layout/RandomtoResultProcess"/>
    <dgm:cxn modelId="{598F523E-8C8B-6E45-BCEF-9D9DCACCEFF9}" type="presParOf" srcId="{429F51BD-0464-DF43-9466-92A1C60BD0EC}" destId="{057299D5-EB1A-9542-B801-95C16D8071AE}" srcOrd="4" destOrd="0" presId="urn:microsoft.com/office/officeart/2009/3/layout/RandomtoResultProcess"/>
    <dgm:cxn modelId="{ABA21C05-B536-8243-9507-9C9425EB3AAD}" type="presParOf" srcId="{057299D5-EB1A-9542-B801-95C16D8071AE}" destId="{D4E844FE-8001-A34D-AB97-2A3474E43E33}" srcOrd="0" destOrd="0" presId="urn:microsoft.com/office/officeart/2009/3/layout/RandomtoResultProcess"/>
    <dgm:cxn modelId="{1C8E99FC-C82C-2E44-A236-18A08414EAAA}" type="presParOf" srcId="{057299D5-EB1A-9542-B801-95C16D8071AE}" destId="{9636D831-9953-A044-ADC6-03DDC4291BBD}"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14234-E725-4035-AEDA-C03F2FF87D63}">
      <dsp:nvSpPr>
        <dsp:cNvPr id="0" name=""/>
        <dsp:cNvSpPr/>
      </dsp:nvSpPr>
      <dsp:spPr>
        <a:xfrm>
          <a:off x="2310" y="627448"/>
          <a:ext cx="2020453" cy="2020453"/>
        </a:xfrm>
        <a:prstGeom prst="ellipse">
          <a:avLst/>
        </a:prstGeom>
        <a:solidFill>
          <a:schemeClr val="accent2">
            <a:alpha val="50000"/>
            <a:hueOff val="0"/>
            <a:satOff val="0"/>
            <a:lumOff val="0"/>
            <a:alphaOff val="0"/>
          </a:schemeClr>
        </a:solidFill>
        <a:ln w="34925" cap="flat" cmpd="sng" algn="in">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192" tIns="22860" rIns="111192"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cs typeface="Calibri" panose="020F0502020204030204" pitchFamily="34" charset="0"/>
            </a:rPr>
            <a:t>Any occurrence of </a:t>
          </a:r>
          <a:r>
            <a:rPr lang="en-US" sz="1800" i="1" kern="1200" dirty="0">
              <a:latin typeface="+mj-lt"/>
              <a:cs typeface="Calibri" panose="020F0502020204030204" pitchFamily="34" charset="0"/>
            </a:rPr>
            <a:t>opioid &amp;</a:t>
          </a:r>
          <a:r>
            <a:rPr lang="en-US" sz="1800" kern="1200" dirty="0">
              <a:latin typeface="+mj-lt"/>
              <a:cs typeface="Calibri" panose="020F0502020204030204" pitchFamily="34" charset="0"/>
            </a:rPr>
            <a:t> </a:t>
          </a:r>
          <a:r>
            <a:rPr lang="en-US" sz="1800" i="1" kern="1200" dirty="0">
              <a:latin typeface="+mj-lt"/>
              <a:cs typeface="Calibri" panose="020F0502020204030204" pitchFamily="34" charset="0"/>
            </a:rPr>
            <a:t>overdose</a:t>
          </a:r>
          <a:r>
            <a:rPr lang="en-US" sz="1800" kern="1200" dirty="0">
              <a:latin typeface="+mj-lt"/>
              <a:cs typeface="Calibri" panose="020F0502020204030204" pitchFamily="34" charset="0"/>
            </a:rPr>
            <a:t> keyword together</a:t>
          </a:r>
        </a:p>
      </dsp:txBody>
      <dsp:txXfrm>
        <a:off x="298198" y="923336"/>
        <a:ext cx="1428677" cy="1428677"/>
      </dsp:txXfrm>
    </dsp:sp>
    <dsp:sp modelId="{09C2C125-A885-405C-9C84-750B6691B3F5}">
      <dsp:nvSpPr>
        <dsp:cNvPr id="0" name=""/>
        <dsp:cNvSpPr/>
      </dsp:nvSpPr>
      <dsp:spPr>
        <a:xfrm>
          <a:off x="1618673" y="627448"/>
          <a:ext cx="2020453" cy="2020453"/>
        </a:xfrm>
        <a:prstGeom prst="ellipse">
          <a:avLst/>
        </a:prstGeom>
        <a:solidFill>
          <a:schemeClr val="accent2">
            <a:alpha val="50000"/>
            <a:hueOff val="-82827"/>
            <a:satOff val="-27168"/>
            <a:lumOff val="-9901"/>
            <a:alphaOff val="0"/>
          </a:schemeClr>
        </a:solidFill>
        <a:ln w="34925" cap="flat" cmpd="sng" algn="in">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192" tIns="22860" rIns="111192"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cs typeface="Calibri" panose="020F0502020204030204" pitchFamily="34" charset="0"/>
            </a:rPr>
            <a:t>F11 or </a:t>
          </a:r>
        </a:p>
        <a:p>
          <a:pPr marL="0" lvl="0" indent="0" algn="ctr" defTabSz="800100">
            <a:lnSpc>
              <a:spcPct val="90000"/>
            </a:lnSpc>
            <a:spcBef>
              <a:spcPct val="0"/>
            </a:spcBef>
            <a:spcAft>
              <a:spcPct val="35000"/>
            </a:spcAft>
            <a:buNone/>
          </a:pPr>
          <a:r>
            <a:rPr lang="en-US" sz="1800" kern="1200" dirty="0">
              <a:latin typeface="+mj-lt"/>
              <a:cs typeface="Calibri" panose="020F0502020204030204" pitchFamily="34" charset="0"/>
            </a:rPr>
            <a:t>T40 code</a:t>
          </a:r>
        </a:p>
      </dsp:txBody>
      <dsp:txXfrm>
        <a:off x="1914561" y="923336"/>
        <a:ext cx="1428677" cy="1428677"/>
      </dsp:txXfrm>
    </dsp:sp>
    <dsp:sp modelId="{63A08C88-3577-4BF1-B4B5-C1B7514DD8E6}">
      <dsp:nvSpPr>
        <dsp:cNvPr id="0" name=""/>
        <dsp:cNvSpPr/>
      </dsp:nvSpPr>
      <dsp:spPr>
        <a:xfrm>
          <a:off x="3235036" y="627448"/>
          <a:ext cx="2020453" cy="2020453"/>
        </a:xfrm>
        <a:prstGeom prst="ellipse">
          <a:avLst/>
        </a:prstGeom>
        <a:solidFill>
          <a:schemeClr val="accent2">
            <a:alpha val="50000"/>
            <a:hueOff val="-165654"/>
            <a:satOff val="-54335"/>
            <a:lumOff val="-19803"/>
            <a:alphaOff val="0"/>
          </a:schemeClr>
        </a:solidFill>
        <a:ln w="34925" cap="flat" cmpd="sng" algn="in">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192" tIns="22860" rIns="111192"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cs typeface="Calibri" panose="020F0502020204030204" pitchFamily="34" charset="0"/>
            </a:rPr>
            <a:t>Any occurrence of </a:t>
          </a:r>
          <a:r>
            <a:rPr lang="en-US" sz="1800" i="1" kern="1200" dirty="0">
              <a:latin typeface="+mj-lt"/>
              <a:cs typeface="Calibri" panose="020F0502020204030204" pitchFamily="34" charset="0"/>
            </a:rPr>
            <a:t>naloxone </a:t>
          </a:r>
          <a:r>
            <a:rPr lang="en-US" sz="1800" kern="1200" dirty="0">
              <a:latin typeface="+mj-lt"/>
              <a:cs typeface="Calibri" panose="020F0502020204030204" pitchFamily="34" charset="0"/>
            </a:rPr>
            <a:t>keyword</a:t>
          </a:r>
        </a:p>
      </dsp:txBody>
      <dsp:txXfrm>
        <a:off x="3530924" y="923336"/>
        <a:ext cx="1428677" cy="1428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A4334-6D4D-1A46-B823-4503F9303B31}">
      <dsp:nvSpPr>
        <dsp:cNvPr id="0" name=""/>
        <dsp:cNvSpPr/>
      </dsp:nvSpPr>
      <dsp:spPr>
        <a:xfrm rot="5400000">
          <a:off x="4697015" y="-1830833"/>
          <a:ext cx="969168" cy="4876800"/>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lrTx/>
            <a:buSzTx/>
            <a:buFontTx/>
            <a:buNone/>
          </a:pPr>
          <a:r>
            <a:rPr lang="en-US" sz="2200" kern="1200" baseline="0" dirty="0">
              <a:latin typeface="+mj-lt"/>
              <a:cs typeface="Calibri" panose="020F0502020204030204" pitchFamily="34" charset="0"/>
            </a:rPr>
            <a:t>Single urban academic center with 2-year study period</a:t>
          </a:r>
        </a:p>
      </dsp:txBody>
      <dsp:txXfrm rot="-5400000">
        <a:off x="2743200" y="170293"/>
        <a:ext cx="4829489" cy="874546"/>
      </dsp:txXfrm>
    </dsp:sp>
    <dsp:sp modelId="{7857A1D3-C195-D949-860A-F4C6D2CC5380}">
      <dsp:nvSpPr>
        <dsp:cNvPr id="0" name=""/>
        <dsp:cNvSpPr/>
      </dsp:nvSpPr>
      <dsp:spPr>
        <a:xfrm>
          <a:off x="0" y="1835"/>
          <a:ext cx="2743200" cy="12114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ClrTx/>
            <a:buSzTx/>
            <a:buFontTx/>
            <a:buNone/>
          </a:pPr>
          <a:r>
            <a:rPr lang="en-US" sz="2200" kern="1200" dirty="0">
              <a:latin typeface="+mj-lt"/>
              <a:cs typeface="Calibri" panose="020F0502020204030204" pitchFamily="34" charset="0"/>
            </a:rPr>
            <a:t>Limited scope</a:t>
          </a:r>
        </a:p>
      </dsp:txBody>
      <dsp:txXfrm>
        <a:off x="59139" y="60974"/>
        <a:ext cx="2624922" cy="1093182"/>
      </dsp:txXfrm>
    </dsp:sp>
    <dsp:sp modelId="{9FDB899B-B0D7-5A42-A797-607CFA6059C8}">
      <dsp:nvSpPr>
        <dsp:cNvPr id="0" name=""/>
        <dsp:cNvSpPr/>
      </dsp:nvSpPr>
      <dsp:spPr>
        <a:xfrm rot="5400000">
          <a:off x="4697015" y="-558800"/>
          <a:ext cx="969168" cy="4876800"/>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lrTx/>
            <a:buSzTx/>
            <a:buFontTx/>
            <a:buNone/>
          </a:pPr>
          <a:r>
            <a:rPr lang="en-US" sz="2200" kern="1200" dirty="0">
              <a:latin typeface="+mj-lt"/>
              <a:cs typeface="Calibri" panose="020F0502020204030204" pitchFamily="34" charset="0"/>
            </a:rPr>
            <a:t>Future work should include multi-center, multi-region validation</a:t>
          </a:r>
        </a:p>
      </dsp:txBody>
      <dsp:txXfrm rot="-5400000">
        <a:off x="2743200" y="1442326"/>
        <a:ext cx="4829489" cy="874546"/>
      </dsp:txXfrm>
    </dsp:sp>
    <dsp:sp modelId="{CD5B51C4-1944-8845-BC52-F069222C0392}">
      <dsp:nvSpPr>
        <dsp:cNvPr id="0" name=""/>
        <dsp:cNvSpPr/>
      </dsp:nvSpPr>
      <dsp:spPr>
        <a:xfrm>
          <a:off x="0" y="1273869"/>
          <a:ext cx="2743200" cy="12114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ClrTx/>
            <a:buSzTx/>
            <a:buFontTx/>
            <a:buNone/>
          </a:pPr>
          <a:r>
            <a:rPr lang="en-US" sz="2200" kern="1200" dirty="0">
              <a:latin typeface="+mj-lt"/>
              <a:cs typeface="Calibri" panose="020F0502020204030204" pitchFamily="34" charset="0"/>
            </a:rPr>
            <a:t>Need for external validation</a:t>
          </a:r>
        </a:p>
      </dsp:txBody>
      <dsp:txXfrm>
        <a:off x="59139" y="1333008"/>
        <a:ext cx="2624922" cy="1093182"/>
      </dsp:txXfrm>
    </dsp:sp>
    <dsp:sp modelId="{0C3B603D-7AFA-934A-A14B-C96A5954EF8A}">
      <dsp:nvSpPr>
        <dsp:cNvPr id="0" name=""/>
        <dsp:cNvSpPr/>
      </dsp:nvSpPr>
      <dsp:spPr>
        <a:xfrm rot="5400000">
          <a:off x="4697015" y="713233"/>
          <a:ext cx="969168" cy="4876800"/>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lrTx/>
            <a:buSzTx/>
            <a:buFontTx/>
            <a:buNone/>
          </a:pPr>
          <a:r>
            <a:rPr lang="en-US" sz="2200" kern="1200" dirty="0">
              <a:latin typeface="+mj-lt"/>
              <a:cs typeface="Calibri" panose="020F0502020204030204" pitchFamily="34" charset="0"/>
            </a:rPr>
            <a:t>Terms related to opioids are regional and may change over time</a:t>
          </a:r>
        </a:p>
      </dsp:txBody>
      <dsp:txXfrm rot="-5400000">
        <a:off x="2743200" y="2714360"/>
        <a:ext cx="4829489" cy="874546"/>
      </dsp:txXfrm>
    </dsp:sp>
    <dsp:sp modelId="{25ECAF7D-F405-EC43-9605-2C1D4551BC01}">
      <dsp:nvSpPr>
        <dsp:cNvPr id="0" name=""/>
        <dsp:cNvSpPr/>
      </dsp:nvSpPr>
      <dsp:spPr>
        <a:xfrm>
          <a:off x="0" y="2545903"/>
          <a:ext cx="2743200" cy="12114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ClrTx/>
            <a:buSzTx/>
            <a:buFontTx/>
            <a:buNone/>
          </a:pPr>
          <a:r>
            <a:rPr lang="en-US" sz="2200" kern="1200" dirty="0">
              <a:latin typeface="+mj-lt"/>
              <a:cs typeface="Calibri" panose="020F0502020204030204" pitchFamily="34" charset="0"/>
            </a:rPr>
            <a:t>Pre-selected opioid, overdose, naloxone terms may change</a:t>
          </a:r>
        </a:p>
      </dsp:txBody>
      <dsp:txXfrm>
        <a:off x="59139" y="2605042"/>
        <a:ext cx="2624922" cy="1093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9A51B-0E21-F34C-B7A3-374DC6317EA2}">
      <dsp:nvSpPr>
        <dsp:cNvPr id="0" name=""/>
        <dsp:cNvSpPr/>
      </dsp:nvSpPr>
      <dsp:spPr>
        <a:xfrm>
          <a:off x="151039" y="1629687"/>
          <a:ext cx="3034234" cy="999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j-lt"/>
              <a:cs typeface="Calibri" panose="020F0502020204030204" pitchFamily="34" charset="0"/>
            </a:rPr>
            <a:t>Classifying OUD visits from the EHR is feasible and may facilitate research, QI and QA projects</a:t>
          </a:r>
        </a:p>
      </dsp:txBody>
      <dsp:txXfrm>
        <a:off x="151039" y="1629687"/>
        <a:ext cx="3034234" cy="999918"/>
      </dsp:txXfrm>
    </dsp:sp>
    <dsp:sp modelId="{405857CC-30C9-6C41-A517-9CE62AC26DC4}">
      <dsp:nvSpPr>
        <dsp:cNvPr id="0" name=""/>
        <dsp:cNvSpPr/>
      </dsp:nvSpPr>
      <dsp:spPr>
        <a:xfrm>
          <a:off x="198991" y="1328494"/>
          <a:ext cx="241359" cy="241359"/>
        </a:xfrm>
        <a:prstGeom prst="ellipse">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41393C9-404D-DD4C-808A-40E9255AF91A}">
      <dsp:nvSpPr>
        <dsp:cNvPr id="0" name=""/>
        <dsp:cNvSpPr/>
      </dsp:nvSpPr>
      <dsp:spPr>
        <a:xfrm>
          <a:off x="367943" y="990590"/>
          <a:ext cx="241359" cy="241359"/>
        </a:xfrm>
        <a:prstGeom prst="ellipse">
          <a:avLst/>
        </a:prstGeom>
        <a:gradFill rotWithShape="0">
          <a:gsLst>
            <a:gs pos="0">
              <a:schemeClr val="accent4">
                <a:hueOff val="266862"/>
                <a:satOff val="1010"/>
                <a:lumOff val="-65"/>
                <a:alphaOff val="0"/>
                <a:tint val="67000"/>
                <a:satMod val="105000"/>
                <a:lumMod val="110000"/>
              </a:schemeClr>
            </a:gs>
            <a:gs pos="50000">
              <a:schemeClr val="accent4">
                <a:hueOff val="266862"/>
                <a:satOff val="1010"/>
                <a:lumOff val="-65"/>
                <a:alphaOff val="0"/>
                <a:tint val="73000"/>
                <a:satMod val="103000"/>
                <a:lumMod val="105000"/>
              </a:schemeClr>
            </a:gs>
            <a:gs pos="100000">
              <a:schemeClr val="accent4">
                <a:hueOff val="266862"/>
                <a:satOff val="1010"/>
                <a:lumOff val="-6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66520DD-53C1-F646-A793-4E6CAE60D8A9}">
      <dsp:nvSpPr>
        <dsp:cNvPr id="0" name=""/>
        <dsp:cNvSpPr/>
      </dsp:nvSpPr>
      <dsp:spPr>
        <a:xfrm>
          <a:off x="773427" y="1058171"/>
          <a:ext cx="379279" cy="379279"/>
        </a:xfrm>
        <a:prstGeom prst="ellipse">
          <a:avLst/>
        </a:prstGeom>
        <a:gradFill rotWithShape="0">
          <a:gsLst>
            <a:gs pos="0">
              <a:schemeClr val="accent4">
                <a:hueOff val="533723"/>
                <a:satOff val="2020"/>
                <a:lumOff val="-131"/>
                <a:alphaOff val="0"/>
                <a:tint val="67000"/>
                <a:satMod val="105000"/>
                <a:lumMod val="110000"/>
              </a:schemeClr>
            </a:gs>
            <a:gs pos="50000">
              <a:schemeClr val="accent4">
                <a:hueOff val="533723"/>
                <a:satOff val="2020"/>
                <a:lumOff val="-131"/>
                <a:alphaOff val="0"/>
                <a:tint val="73000"/>
                <a:satMod val="103000"/>
                <a:lumMod val="105000"/>
              </a:schemeClr>
            </a:gs>
            <a:gs pos="100000">
              <a:schemeClr val="accent4">
                <a:hueOff val="533723"/>
                <a:satOff val="2020"/>
                <a:lumOff val="-13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6E8CB7A-4307-C94D-B2C4-9E6AA7C61D17}">
      <dsp:nvSpPr>
        <dsp:cNvPr id="0" name=""/>
        <dsp:cNvSpPr/>
      </dsp:nvSpPr>
      <dsp:spPr>
        <a:xfrm>
          <a:off x="1111330" y="686477"/>
          <a:ext cx="241359" cy="241359"/>
        </a:xfrm>
        <a:prstGeom prst="ellipse">
          <a:avLst/>
        </a:prstGeom>
        <a:gradFill rotWithShape="0">
          <a:gsLst>
            <a:gs pos="0">
              <a:schemeClr val="accent4">
                <a:hueOff val="800585"/>
                <a:satOff val="3030"/>
                <a:lumOff val="-196"/>
                <a:alphaOff val="0"/>
                <a:tint val="67000"/>
                <a:satMod val="105000"/>
                <a:lumMod val="110000"/>
              </a:schemeClr>
            </a:gs>
            <a:gs pos="50000">
              <a:schemeClr val="accent4">
                <a:hueOff val="800585"/>
                <a:satOff val="3030"/>
                <a:lumOff val="-196"/>
                <a:alphaOff val="0"/>
                <a:tint val="73000"/>
                <a:satMod val="103000"/>
                <a:lumMod val="105000"/>
              </a:schemeClr>
            </a:gs>
            <a:gs pos="100000">
              <a:schemeClr val="accent4">
                <a:hueOff val="800585"/>
                <a:satOff val="3030"/>
                <a:lumOff val="-196"/>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87CAE48-3978-3542-8134-8F5C886D5205}">
      <dsp:nvSpPr>
        <dsp:cNvPr id="0" name=""/>
        <dsp:cNvSpPr/>
      </dsp:nvSpPr>
      <dsp:spPr>
        <a:xfrm>
          <a:off x="1550605" y="551316"/>
          <a:ext cx="241359" cy="241359"/>
        </a:xfrm>
        <a:prstGeom prst="ellipse">
          <a:avLst/>
        </a:prstGeom>
        <a:gradFill rotWithShape="0">
          <a:gsLst>
            <a:gs pos="0">
              <a:schemeClr val="accent4">
                <a:hueOff val="1067447"/>
                <a:satOff val="4040"/>
                <a:lumOff val="-262"/>
                <a:alphaOff val="0"/>
                <a:tint val="67000"/>
                <a:satMod val="105000"/>
                <a:lumMod val="110000"/>
              </a:schemeClr>
            </a:gs>
            <a:gs pos="50000">
              <a:schemeClr val="accent4">
                <a:hueOff val="1067447"/>
                <a:satOff val="4040"/>
                <a:lumOff val="-262"/>
                <a:alphaOff val="0"/>
                <a:tint val="73000"/>
                <a:satMod val="103000"/>
                <a:lumMod val="105000"/>
              </a:schemeClr>
            </a:gs>
            <a:gs pos="100000">
              <a:schemeClr val="accent4">
                <a:hueOff val="1067447"/>
                <a:satOff val="4040"/>
                <a:lumOff val="-26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42D3918-8DC5-5940-BEFA-F426F0055F61}">
      <dsp:nvSpPr>
        <dsp:cNvPr id="0" name=""/>
        <dsp:cNvSpPr/>
      </dsp:nvSpPr>
      <dsp:spPr>
        <a:xfrm>
          <a:off x="2091250" y="787848"/>
          <a:ext cx="241359" cy="241359"/>
        </a:xfrm>
        <a:prstGeom prst="ellipse">
          <a:avLst/>
        </a:prstGeom>
        <a:gradFill rotWithShape="0">
          <a:gsLst>
            <a:gs pos="0">
              <a:schemeClr val="accent4">
                <a:hueOff val="1334308"/>
                <a:satOff val="5051"/>
                <a:lumOff val="-327"/>
                <a:alphaOff val="0"/>
                <a:tint val="67000"/>
                <a:satMod val="105000"/>
                <a:lumMod val="110000"/>
              </a:schemeClr>
            </a:gs>
            <a:gs pos="50000">
              <a:schemeClr val="accent4">
                <a:hueOff val="1334308"/>
                <a:satOff val="5051"/>
                <a:lumOff val="-327"/>
                <a:alphaOff val="0"/>
                <a:tint val="73000"/>
                <a:satMod val="103000"/>
                <a:lumMod val="105000"/>
              </a:schemeClr>
            </a:gs>
            <a:gs pos="100000">
              <a:schemeClr val="accent4">
                <a:hueOff val="1334308"/>
                <a:satOff val="5051"/>
                <a:lumOff val="-32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18030F5-E34C-8E4A-A4CA-A247CA369B41}">
      <dsp:nvSpPr>
        <dsp:cNvPr id="0" name=""/>
        <dsp:cNvSpPr/>
      </dsp:nvSpPr>
      <dsp:spPr>
        <a:xfrm>
          <a:off x="2429153" y="956800"/>
          <a:ext cx="379279" cy="379279"/>
        </a:xfrm>
        <a:prstGeom prst="ellipse">
          <a:avLst/>
        </a:prstGeom>
        <a:gradFill rotWithShape="0">
          <a:gsLst>
            <a:gs pos="0">
              <a:schemeClr val="accent4">
                <a:hueOff val="1601170"/>
                <a:satOff val="6061"/>
                <a:lumOff val="-392"/>
                <a:alphaOff val="0"/>
                <a:tint val="67000"/>
                <a:satMod val="105000"/>
                <a:lumMod val="110000"/>
              </a:schemeClr>
            </a:gs>
            <a:gs pos="50000">
              <a:schemeClr val="accent4">
                <a:hueOff val="1601170"/>
                <a:satOff val="6061"/>
                <a:lumOff val="-392"/>
                <a:alphaOff val="0"/>
                <a:tint val="73000"/>
                <a:satMod val="103000"/>
                <a:lumMod val="105000"/>
              </a:schemeClr>
            </a:gs>
            <a:gs pos="100000">
              <a:schemeClr val="accent4">
                <a:hueOff val="1601170"/>
                <a:satOff val="6061"/>
                <a:lumOff val="-39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657767-42D4-324D-8F12-D0C9DCF3020B}">
      <dsp:nvSpPr>
        <dsp:cNvPr id="0" name=""/>
        <dsp:cNvSpPr/>
      </dsp:nvSpPr>
      <dsp:spPr>
        <a:xfrm>
          <a:off x="2902218" y="1328494"/>
          <a:ext cx="241359" cy="241359"/>
        </a:xfrm>
        <a:prstGeom prst="ellipse">
          <a:avLst/>
        </a:prstGeom>
        <a:gradFill rotWithShape="0">
          <a:gsLst>
            <a:gs pos="0">
              <a:schemeClr val="accent4">
                <a:hueOff val="1868032"/>
                <a:satOff val="7071"/>
                <a:lumOff val="-458"/>
                <a:alphaOff val="0"/>
                <a:tint val="67000"/>
                <a:satMod val="105000"/>
                <a:lumMod val="110000"/>
              </a:schemeClr>
            </a:gs>
            <a:gs pos="50000">
              <a:schemeClr val="accent4">
                <a:hueOff val="1868032"/>
                <a:satOff val="7071"/>
                <a:lumOff val="-458"/>
                <a:alphaOff val="0"/>
                <a:tint val="73000"/>
                <a:satMod val="103000"/>
                <a:lumMod val="105000"/>
              </a:schemeClr>
            </a:gs>
            <a:gs pos="100000">
              <a:schemeClr val="accent4">
                <a:hueOff val="1868032"/>
                <a:satOff val="7071"/>
                <a:lumOff val="-458"/>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3116D13-7F3B-D343-AE4D-F4B0573D0B93}">
      <dsp:nvSpPr>
        <dsp:cNvPr id="0" name=""/>
        <dsp:cNvSpPr/>
      </dsp:nvSpPr>
      <dsp:spPr>
        <a:xfrm>
          <a:off x="3200090" y="1705910"/>
          <a:ext cx="241359" cy="241359"/>
        </a:xfrm>
        <a:prstGeom prst="ellipse">
          <a:avLst/>
        </a:prstGeom>
        <a:gradFill rotWithShape="0">
          <a:gsLst>
            <a:gs pos="0">
              <a:schemeClr val="accent4">
                <a:hueOff val="2134893"/>
                <a:satOff val="8081"/>
                <a:lumOff val="-523"/>
                <a:alphaOff val="0"/>
                <a:tint val="67000"/>
                <a:satMod val="105000"/>
                <a:lumMod val="110000"/>
              </a:schemeClr>
            </a:gs>
            <a:gs pos="50000">
              <a:schemeClr val="accent4">
                <a:hueOff val="2134893"/>
                <a:satOff val="8081"/>
                <a:lumOff val="-523"/>
                <a:alphaOff val="0"/>
                <a:tint val="73000"/>
                <a:satMod val="103000"/>
                <a:lumMod val="105000"/>
              </a:schemeClr>
            </a:gs>
            <a:gs pos="100000">
              <a:schemeClr val="accent4">
                <a:hueOff val="2134893"/>
                <a:satOff val="8081"/>
                <a:lumOff val="-52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37C1AC1-E46D-DD49-B656-D193BEB08250}">
      <dsp:nvSpPr>
        <dsp:cNvPr id="0" name=""/>
        <dsp:cNvSpPr/>
      </dsp:nvSpPr>
      <dsp:spPr>
        <a:xfrm>
          <a:off x="1347863" y="990590"/>
          <a:ext cx="620638" cy="620638"/>
        </a:xfrm>
        <a:prstGeom prst="ellipse">
          <a:avLst/>
        </a:prstGeom>
        <a:gradFill rotWithShape="0">
          <a:gsLst>
            <a:gs pos="0">
              <a:schemeClr val="accent4">
                <a:hueOff val="2401755"/>
                <a:satOff val="9091"/>
                <a:lumOff val="-588"/>
                <a:alphaOff val="0"/>
                <a:tint val="67000"/>
                <a:satMod val="105000"/>
                <a:lumMod val="110000"/>
              </a:schemeClr>
            </a:gs>
            <a:gs pos="50000">
              <a:schemeClr val="accent4">
                <a:hueOff val="2401755"/>
                <a:satOff val="9091"/>
                <a:lumOff val="-588"/>
                <a:alphaOff val="0"/>
                <a:tint val="73000"/>
                <a:satMod val="103000"/>
                <a:lumMod val="105000"/>
              </a:schemeClr>
            </a:gs>
            <a:gs pos="100000">
              <a:schemeClr val="accent4">
                <a:hueOff val="2401755"/>
                <a:satOff val="9091"/>
                <a:lumOff val="-588"/>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D37AE71-8586-4F45-9922-F0BC4B296AF1}">
      <dsp:nvSpPr>
        <dsp:cNvPr id="0" name=""/>
        <dsp:cNvSpPr/>
      </dsp:nvSpPr>
      <dsp:spPr>
        <a:xfrm>
          <a:off x="30040" y="2274623"/>
          <a:ext cx="241359" cy="241359"/>
        </a:xfrm>
        <a:prstGeom prst="ellipse">
          <a:avLst/>
        </a:prstGeom>
        <a:gradFill rotWithShape="0">
          <a:gsLst>
            <a:gs pos="0">
              <a:schemeClr val="accent4">
                <a:hueOff val="2668617"/>
                <a:satOff val="10101"/>
                <a:lumOff val="-654"/>
                <a:alphaOff val="0"/>
                <a:tint val="67000"/>
                <a:satMod val="105000"/>
                <a:lumMod val="110000"/>
              </a:schemeClr>
            </a:gs>
            <a:gs pos="50000">
              <a:schemeClr val="accent4">
                <a:hueOff val="2668617"/>
                <a:satOff val="10101"/>
                <a:lumOff val="-654"/>
                <a:alphaOff val="0"/>
                <a:tint val="73000"/>
                <a:satMod val="103000"/>
                <a:lumMod val="105000"/>
              </a:schemeClr>
            </a:gs>
            <a:gs pos="100000">
              <a:schemeClr val="accent4">
                <a:hueOff val="2668617"/>
                <a:satOff val="10101"/>
                <a:lumOff val="-654"/>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E904558-5C5E-DD44-A753-A1F4F54BB5B5}">
      <dsp:nvSpPr>
        <dsp:cNvPr id="0" name=""/>
        <dsp:cNvSpPr/>
      </dsp:nvSpPr>
      <dsp:spPr>
        <a:xfrm>
          <a:off x="232782" y="2578736"/>
          <a:ext cx="379279" cy="379279"/>
        </a:xfrm>
        <a:prstGeom prst="ellipse">
          <a:avLst/>
        </a:prstGeom>
        <a:gradFill rotWithShape="0">
          <a:gsLst>
            <a:gs pos="0">
              <a:schemeClr val="accent4">
                <a:hueOff val="2935478"/>
                <a:satOff val="11111"/>
                <a:lumOff val="-719"/>
                <a:alphaOff val="0"/>
                <a:tint val="67000"/>
                <a:satMod val="105000"/>
                <a:lumMod val="110000"/>
              </a:schemeClr>
            </a:gs>
            <a:gs pos="50000">
              <a:schemeClr val="accent4">
                <a:hueOff val="2935478"/>
                <a:satOff val="11111"/>
                <a:lumOff val="-719"/>
                <a:alphaOff val="0"/>
                <a:tint val="73000"/>
                <a:satMod val="103000"/>
                <a:lumMod val="105000"/>
              </a:schemeClr>
            </a:gs>
            <a:gs pos="100000">
              <a:schemeClr val="accent4">
                <a:hueOff val="2935478"/>
                <a:satOff val="11111"/>
                <a:lumOff val="-719"/>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DCFD3F3-3C3A-1048-A0A7-AFF238B0BA5E}">
      <dsp:nvSpPr>
        <dsp:cNvPr id="0" name=""/>
        <dsp:cNvSpPr/>
      </dsp:nvSpPr>
      <dsp:spPr>
        <a:xfrm>
          <a:off x="739637" y="2849059"/>
          <a:ext cx="551678" cy="551678"/>
        </a:xfrm>
        <a:prstGeom prst="ellipse">
          <a:avLst/>
        </a:prstGeom>
        <a:gradFill rotWithShape="0">
          <a:gsLst>
            <a:gs pos="0">
              <a:schemeClr val="accent4">
                <a:hueOff val="3202340"/>
                <a:satOff val="12121"/>
                <a:lumOff val="-785"/>
                <a:alphaOff val="0"/>
                <a:tint val="67000"/>
                <a:satMod val="105000"/>
                <a:lumMod val="110000"/>
              </a:schemeClr>
            </a:gs>
            <a:gs pos="50000">
              <a:schemeClr val="accent4">
                <a:hueOff val="3202340"/>
                <a:satOff val="12121"/>
                <a:lumOff val="-785"/>
                <a:alphaOff val="0"/>
                <a:tint val="73000"/>
                <a:satMod val="103000"/>
                <a:lumMod val="105000"/>
              </a:schemeClr>
            </a:gs>
            <a:gs pos="100000">
              <a:schemeClr val="accent4">
                <a:hueOff val="3202340"/>
                <a:satOff val="12121"/>
                <a:lumOff val="-78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2BDAC80-9631-2440-9014-01A8F3641075}">
      <dsp:nvSpPr>
        <dsp:cNvPr id="0" name=""/>
        <dsp:cNvSpPr/>
      </dsp:nvSpPr>
      <dsp:spPr>
        <a:xfrm>
          <a:off x="1449234" y="3288333"/>
          <a:ext cx="241359" cy="241359"/>
        </a:xfrm>
        <a:prstGeom prst="ellipse">
          <a:avLst/>
        </a:prstGeom>
        <a:gradFill rotWithShape="0">
          <a:gsLst>
            <a:gs pos="0">
              <a:schemeClr val="accent4">
                <a:hueOff val="3469201"/>
                <a:satOff val="13131"/>
                <a:lumOff val="-850"/>
                <a:alphaOff val="0"/>
                <a:tint val="67000"/>
                <a:satMod val="105000"/>
                <a:lumMod val="110000"/>
              </a:schemeClr>
            </a:gs>
            <a:gs pos="50000">
              <a:schemeClr val="accent4">
                <a:hueOff val="3469201"/>
                <a:satOff val="13131"/>
                <a:lumOff val="-850"/>
                <a:alphaOff val="0"/>
                <a:tint val="73000"/>
                <a:satMod val="103000"/>
                <a:lumMod val="105000"/>
              </a:schemeClr>
            </a:gs>
            <a:gs pos="100000">
              <a:schemeClr val="accent4">
                <a:hueOff val="3469201"/>
                <a:satOff val="13131"/>
                <a:lumOff val="-85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FCBF8D6-D1DF-AE44-92FF-654F7994ABB9}">
      <dsp:nvSpPr>
        <dsp:cNvPr id="0" name=""/>
        <dsp:cNvSpPr/>
      </dsp:nvSpPr>
      <dsp:spPr>
        <a:xfrm>
          <a:off x="1584395" y="2849059"/>
          <a:ext cx="379279" cy="379279"/>
        </a:xfrm>
        <a:prstGeom prst="ellipse">
          <a:avLst/>
        </a:prstGeom>
        <a:gradFill rotWithShape="0">
          <a:gsLst>
            <a:gs pos="0">
              <a:schemeClr val="accent4">
                <a:hueOff val="3736063"/>
                <a:satOff val="14142"/>
                <a:lumOff val="-915"/>
                <a:alphaOff val="0"/>
                <a:tint val="67000"/>
                <a:satMod val="105000"/>
                <a:lumMod val="110000"/>
              </a:schemeClr>
            </a:gs>
            <a:gs pos="50000">
              <a:schemeClr val="accent4">
                <a:hueOff val="3736063"/>
                <a:satOff val="14142"/>
                <a:lumOff val="-915"/>
                <a:alphaOff val="0"/>
                <a:tint val="73000"/>
                <a:satMod val="103000"/>
                <a:lumMod val="105000"/>
              </a:schemeClr>
            </a:gs>
            <a:gs pos="100000">
              <a:schemeClr val="accent4">
                <a:hueOff val="3736063"/>
                <a:satOff val="14142"/>
                <a:lumOff val="-91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0F69098-DEB6-CD4D-B009-4399E910C236}">
      <dsp:nvSpPr>
        <dsp:cNvPr id="0" name=""/>
        <dsp:cNvSpPr/>
      </dsp:nvSpPr>
      <dsp:spPr>
        <a:xfrm>
          <a:off x="1922298" y="3322123"/>
          <a:ext cx="241359" cy="241359"/>
        </a:xfrm>
        <a:prstGeom prst="ellipse">
          <a:avLst/>
        </a:prstGeom>
        <a:gradFill rotWithShape="0">
          <a:gsLst>
            <a:gs pos="0">
              <a:schemeClr val="accent4">
                <a:hueOff val="4002924"/>
                <a:satOff val="15152"/>
                <a:lumOff val="-981"/>
                <a:alphaOff val="0"/>
                <a:tint val="67000"/>
                <a:satMod val="105000"/>
                <a:lumMod val="110000"/>
              </a:schemeClr>
            </a:gs>
            <a:gs pos="50000">
              <a:schemeClr val="accent4">
                <a:hueOff val="4002924"/>
                <a:satOff val="15152"/>
                <a:lumOff val="-981"/>
                <a:alphaOff val="0"/>
                <a:tint val="73000"/>
                <a:satMod val="103000"/>
                <a:lumMod val="105000"/>
              </a:schemeClr>
            </a:gs>
            <a:gs pos="100000">
              <a:schemeClr val="accent4">
                <a:hueOff val="4002924"/>
                <a:satOff val="15152"/>
                <a:lumOff val="-98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994823F-2F0F-3C47-8576-35D87BC19477}">
      <dsp:nvSpPr>
        <dsp:cNvPr id="0" name=""/>
        <dsp:cNvSpPr/>
      </dsp:nvSpPr>
      <dsp:spPr>
        <a:xfrm>
          <a:off x="2226411" y="2781478"/>
          <a:ext cx="551678" cy="551678"/>
        </a:xfrm>
        <a:prstGeom prst="ellipse">
          <a:avLst/>
        </a:prstGeom>
        <a:gradFill rotWithShape="0">
          <a:gsLst>
            <a:gs pos="0">
              <a:schemeClr val="accent4">
                <a:hueOff val="4269787"/>
                <a:satOff val="16162"/>
                <a:lumOff val="-1046"/>
                <a:alphaOff val="0"/>
                <a:tint val="67000"/>
                <a:satMod val="105000"/>
                <a:lumMod val="110000"/>
              </a:schemeClr>
            </a:gs>
            <a:gs pos="50000">
              <a:schemeClr val="accent4">
                <a:hueOff val="4269787"/>
                <a:satOff val="16162"/>
                <a:lumOff val="-1046"/>
                <a:alphaOff val="0"/>
                <a:tint val="73000"/>
                <a:satMod val="103000"/>
                <a:lumMod val="105000"/>
              </a:schemeClr>
            </a:gs>
            <a:gs pos="100000">
              <a:schemeClr val="accent4">
                <a:hueOff val="4269787"/>
                <a:satOff val="16162"/>
                <a:lumOff val="-1046"/>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B318A1B-F21E-F14C-92B5-4A2F83AC2611}">
      <dsp:nvSpPr>
        <dsp:cNvPr id="0" name=""/>
        <dsp:cNvSpPr/>
      </dsp:nvSpPr>
      <dsp:spPr>
        <a:xfrm>
          <a:off x="2969799" y="2646317"/>
          <a:ext cx="379279" cy="379279"/>
        </a:xfrm>
        <a:prstGeom prst="ellipse">
          <a:avLst/>
        </a:prstGeom>
        <a:gradFill rotWithShape="0">
          <a:gsLst>
            <a:gs pos="0">
              <a:schemeClr val="accent4">
                <a:hueOff val="4536648"/>
                <a:satOff val="17172"/>
                <a:lumOff val="-1112"/>
                <a:alphaOff val="0"/>
                <a:tint val="67000"/>
                <a:satMod val="105000"/>
                <a:lumMod val="110000"/>
              </a:schemeClr>
            </a:gs>
            <a:gs pos="50000">
              <a:schemeClr val="accent4">
                <a:hueOff val="4536648"/>
                <a:satOff val="17172"/>
                <a:lumOff val="-1112"/>
                <a:alphaOff val="0"/>
                <a:tint val="73000"/>
                <a:satMod val="103000"/>
                <a:lumMod val="105000"/>
              </a:schemeClr>
            </a:gs>
            <a:gs pos="100000">
              <a:schemeClr val="accent4">
                <a:hueOff val="4536648"/>
                <a:satOff val="17172"/>
                <a:lumOff val="-111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B958C58-A281-3141-A19F-04DB1609A40E}">
      <dsp:nvSpPr>
        <dsp:cNvPr id="0" name=""/>
        <dsp:cNvSpPr/>
      </dsp:nvSpPr>
      <dsp:spPr>
        <a:xfrm>
          <a:off x="3349078" y="1057609"/>
          <a:ext cx="1113889" cy="2126536"/>
        </a:xfrm>
        <a:prstGeom prst="chevron">
          <a:avLst>
            <a:gd name="adj" fmla="val 62310"/>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830BA152-619B-3A41-9151-E0B6C886115D}">
      <dsp:nvSpPr>
        <dsp:cNvPr id="0" name=""/>
        <dsp:cNvSpPr/>
      </dsp:nvSpPr>
      <dsp:spPr>
        <a:xfrm>
          <a:off x="4260442" y="1057609"/>
          <a:ext cx="1113889" cy="2126536"/>
        </a:xfrm>
        <a:prstGeom prst="chevron">
          <a:avLst>
            <a:gd name="adj" fmla="val 62310"/>
          </a:avLst>
        </a:prstGeom>
        <a:gradFill rotWithShape="0">
          <a:gsLst>
            <a:gs pos="0">
              <a:schemeClr val="accent4">
                <a:hueOff val="4803510"/>
                <a:satOff val="18182"/>
                <a:lumOff val="-1177"/>
                <a:alphaOff val="0"/>
                <a:tint val="67000"/>
                <a:satMod val="105000"/>
                <a:lumMod val="110000"/>
              </a:schemeClr>
            </a:gs>
            <a:gs pos="50000">
              <a:schemeClr val="accent4">
                <a:hueOff val="4803510"/>
                <a:satOff val="18182"/>
                <a:lumOff val="-1177"/>
                <a:alphaOff val="0"/>
                <a:tint val="73000"/>
                <a:satMod val="103000"/>
                <a:lumMod val="105000"/>
              </a:schemeClr>
            </a:gs>
            <a:gs pos="100000">
              <a:schemeClr val="accent4">
                <a:hueOff val="4803510"/>
                <a:satOff val="18182"/>
                <a:lumOff val="-1177"/>
                <a:alphaOff val="0"/>
                <a:tint val="81000"/>
                <a:satMod val="109000"/>
                <a:lumMod val="105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4E844FE-8001-A34D-AB97-2A3474E43E33}">
      <dsp:nvSpPr>
        <dsp:cNvPr id="0" name=""/>
        <dsp:cNvSpPr/>
      </dsp:nvSpPr>
      <dsp:spPr>
        <a:xfrm>
          <a:off x="5420485" y="881868"/>
          <a:ext cx="2732920" cy="2582197"/>
        </a:xfrm>
        <a:prstGeom prst="ellipse">
          <a:avLst/>
        </a:prstGeom>
        <a:gradFill rotWithShape="0">
          <a:gsLst>
            <a:gs pos="0">
              <a:schemeClr val="accent4">
                <a:hueOff val="4803510"/>
                <a:satOff val="18182"/>
                <a:lumOff val="-1177"/>
                <a:alphaOff val="0"/>
                <a:tint val="67000"/>
                <a:satMod val="105000"/>
                <a:lumMod val="110000"/>
              </a:schemeClr>
            </a:gs>
            <a:gs pos="50000">
              <a:schemeClr val="accent4">
                <a:hueOff val="4803510"/>
                <a:satOff val="18182"/>
                <a:lumOff val="-1177"/>
                <a:alphaOff val="0"/>
                <a:tint val="73000"/>
                <a:satMod val="103000"/>
                <a:lumMod val="105000"/>
              </a:schemeClr>
            </a:gs>
            <a:gs pos="100000">
              <a:schemeClr val="accent4">
                <a:hueOff val="4803510"/>
                <a:satOff val="18182"/>
                <a:lumOff val="-117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j-lt"/>
              <a:cs typeface="Calibri" panose="020F0502020204030204" pitchFamily="34" charset="0"/>
            </a:rPr>
            <a:t>Our random forest classifier yielded superior test characteristics when compared to other methods </a:t>
          </a:r>
        </a:p>
      </dsp:txBody>
      <dsp:txXfrm>
        <a:off x="5820712" y="1260022"/>
        <a:ext cx="1932466" cy="1825889"/>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812C2E7B-5E9D-414D-BE95-EBD9497C9B10}" type="datetimeFigureOut">
              <a:rPr lang="en-US" smtClean="0"/>
              <a:t>11/4/2023</a:t>
            </a:fld>
            <a:endParaRPr lang="en-US"/>
          </a:p>
        </p:txBody>
      </p:sp>
      <p:sp>
        <p:nvSpPr>
          <p:cNvPr id="4" name="Slide Image Placeholder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56E533F0-3898-E24A-8CCD-16BF82597371}" type="slidenum">
              <a:rPr lang="en-US" smtClean="0"/>
              <a:t>‹#›</a:t>
            </a:fld>
            <a:endParaRPr lang="en-US"/>
          </a:p>
        </p:txBody>
      </p:sp>
    </p:spTree>
    <p:extLst>
      <p:ext uri="{BB962C8B-B14F-4D97-AF65-F5344CB8AC3E}">
        <p14:creationId xmlns:p14="http://schemas.microsoft.com/office/powerpoint/2010/main" val="46616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predictors you put in - </a:t>
            </a:r>
          </a:p>
        </p:txBody>
      </p:sp>
      <p:sp>
        <p:nvSpPr>
          <p:cNvPr id="4" name="Slide Number Placeholder 3"/>
          <p:cNvSpPr>
            <a:spLocks noGrp="1"/>
          </p:cNvSpPr>
          <p:nvPr>
            <p:ph type="sldNum" sz="quarter" idx="5"/>
          </p:nvPr>
        </p:nvSpPr>
        <p:spPr/>
        <p:txBody>
          <a:bodyPr/>
          <a:lstStyle/>
          <a:p>
            <a:fld id="{56E533F0-3898-E24A-8CCD-16BF82597371}" type="slidenum">
              <a:rPr lang="en-US" smtClean="0"/>
              <a:t>1</a:t>
            </a:fld>
            <a:endParaRPr lang="en-US"/>
          </a:p>
        </p:txBody>
      </p:sp>
    </p:spTree>
    <p:extLst>
      <p:ext uri="{BB962C8B-B14F-4D97-AF65-F5344CB8AC3E}">
        <p14:creationId xmlns:p14="http://schemas.microsoft.com/office/powerpoint/2010/main" val="3431610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Outcome – eligible – yes or no regarding OUD related ED visit – more encompassing that just post overdose eval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Lots of techniques to get a computer to figure out if a patient is eligible - - the ICD codes, the terms in the triage, </a:t>
            </a:r>
            <a:r>
              <a:rPr lang="en-US" sz="2000" dirty="0" err="1"/>
              <a:t>etc</a:t>
            </a:r>
            <a:endParaRPr lang="en-US" sz="20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Random forest looks a thousands of possible combinations of terms – it performed the best - - we found that this was the best performance based on the AUC</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Multiple decision trees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In order to find the best algorithm, we used an ensemble learning package in R to screen a bunch of different algorithms to screen who was eligible or not – to optimize both sensitivity and specificity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Out of the machine learning classification methods, the random forest plot was the most superior. </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lang="en-US" sz="2000" dirty="0"/>
          </a:p>
          <a:p>
            <a:r>
              <a:rPr lang="en-US" dirty="0"/>
              <a:t>* AUC = Area under curve </a:t>
            </a:r>
          </a:p>
          <a:p>
            <a:r>
              <a:rPr lang="en-US" dirty="0"/>
              <a:t>Algorithm or 1-2 of terms</a:t>
            </a:r>
          </a:p>
          <a:p>
            <a:r>
              <a:rPr lang="en-US" dirty="0"/>
              <a:t>Diagnostic test terms</a:t>
            </a:r>
          </a:p>
          <a:p>
            <a:r>
              <a:rPr lang="en-US" dirty="0"/>
              <a:t>Sensitivity and specificity boils down to 2x2 terms </a:t>
            </a:r>
          </a:p>
          <a:p>
            <a:r>
              <a:rPr lang="en-US" dirty="0"/>
              <a:t>Test for the outcome </a:t>
            </a:r>
          </a:p>
          <a:p>
            <a:r>
              <a:rPr lang="en-US" dirty="0"/>
              <a:t>Logistic regression and LASSO regression (machine-learning algorithm)</a:t>
            </a:r>
          </a:p>
          <a:p>
            <a:r>
              <a:rPr lang="en-US" dirty="0"/>
              <a:t>Power of computers to evaluate the different combinations</a:t>
            </a:r>
          </a:p>
          <a:p>
            <a:r>
              <a:rPr lang="en-US" dirty="0"/>
              <a:t>Randomly creates the order in which you assess the variables, some parameters -&gt; optimized test characteristics</a:t>
            </a:r>
          </a:p>
          <a:p>
            <a:r>
              <a:rPr lang="en-US" dirty="0"/>
              <a:t>AUC &gt;90 is good = few false positives, few false negatives</a:t>
            </a:r>
          </a:p>
          <a:p>
            <a:endParaRPr lang="en-US" dirty="0"/>
          </a:p>
          <a:p>
            <a:r>
              <a:rPr lang="en-US" dirty="0"/>
              <a:t>*Inflection point of L-shape represents the highest point of sensitivity and specificity</a:t>
            </a:r>
          </a:p>
          <a:p>
            <a:r>
              <a:rPr lang="en-US" dirty="0"/>
              <a:t>Line curves are binary vs L-curves are continuous variables</a:t>
            </a:r>
          </a:p>
          <a:p>
            <a:r>
              <a:rPr lang="en-US" dirty="0"/>
              <a:t>We’re screening different algorithms to identify who’s eligible vs who isn’t</a:t>
            </a:r>
          </a:p>
        </p:txBody>
      </p:sp>
      <p:sp>
        <p:nvSpPr>
          <p:cNvPr id="4" name="Slide Number Placeholder 3"/>
          <p:cNvSpPr>
            <a:spLocks noGrp="1"/>
          </p:cNvSpPr>
          <p:nvPr>
            <p:ph type="sldNum" sz="quarter" idx="5"/>
          </p:nvPr>
        </p:nvSpPr>
        <p:spPr/>
        <p:txBody>
          <a:bodyPr/>
          <a:lstStyle/>
          <a:p>
            <a:fld id="{56E533F0-3898-E24A-8CCD-16BF82597371}" type="slidenum">
              <a:rPr lang="en-US" smtClean="0"/>
              <a:t>11</a:t>
            </a:fld>
            <a:endParaRPr lang="en-US"/>
          </a:p>
        </p:txBody>
      </p:sp>
    </p:spTree>
    <p:extLst>
      <p:ext uri="{BB962C8B-B14F-4D97-AF65-F5344CB8AC3E}">
        <p14:creationId xmlns:p14="http://schemas.microsoft.com/office/powerpoint/2010/main" val="7890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Random forest outperformed other algorithm, regression and ML based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The most important predictors of eligibility were: Heroin or opioid term in the triage note, overdose chief concern, F11 ICD-10 code, overdose term in the triage note, and Naloxone term in either CC or triage note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56E533F0-3898-E24A-8CCD-16BF82597371}" type="slidenum">
              <a:rPr lang="en-US" smtClean="0"/>
              <a:t>12</a:t>
            </a:fld>
            <a:endParaRPr lang="en-US"/>
          </a:p>
        </p:txBody>
      </p:sp>
    </p:spTree>
    <p:extLst>
      <p:ext uri="{BB962C8B-B14F-4D97-AF65-F5344CB8AC3E}">
        <p14:creationId xmlns:p14="http://schemas.microsoft.com/office/powerpoint/2010/main" val="402665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study is limited by its (1) scope and (2) need for external validation, given that it was conducted at a single urban academic center, and (3) limited by the pre-selected terms that may vary based on region or time. </a:t>
            </a:r>
          </a:p>
        </p:txBody>
      </p:sp>
      <p:sp>
        <p:nvSpPr>
          <p:cNvPr id="4" name="Slide Number Placeholder 3"/>
          <p:cNvSpPr>
            <a:spLocks noGrp="1"/>
          </p:cNvSpPr>
          <p:nvPr>
            <p:ph type="sldNum" sz="quarter" idx="5"/>
          </p:nvPr>
        </p:nvSpPr>
        <p:spPr/>
        <p:txBody>
          <a:bodyPr/>
          <a:lstStyle/>
          <a:p>
            <a:fld id="{56E533F0-3898-E24A-8CCD-16BF82597371}" type="slidenum">
              <a:rPr lang="en-US" smtClean="0"/>
              <a:t>13</a:t>
            </a:fld>
            <a:endParaRPr lang="en-US"/>
          </a:p>
        </p:txBody>
      </p:sp>
    </p:spTree>
    <p:extLst>
      <p:ext uri="{BB962C8B-B14F-4D97-AF65-F5344CB8AC3E}">
        <p14:creationId xmlns:p14="http://schemas.microsoft.com/office/powerpoint/2010/main" val="312504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a:spcBef>
                <a:spcPts val="0"/>
              </a:spcBef>
              <a:spcAft>
                <a:spcPts val="0"/>
              </a:spcAft>
              <a:buFont typeface="Arial" panose="020B0604020202020204" pitchFamily="34" charset="0"/>
              <a:buChar char="•"/>
            </a:pPr>
            <a:r>
              <a:rPr lang="en-US" sz="1100" b="0" i="0" u="none" strike="noStrike" dirty="0">
                <a:solidFill>
                  <a:srgbClr val="212121"/>
                </a:solidFill>
                <a:effectLst/>
                <a:latin typeface="Calibri" panose="020F0502020204030204" pitchFamily="34" charset="0"/>
              </a:rPr>
              <a:t>We did a chart review – it was a ton of work – this is a way of creating the denominator to understand the number of patients you might be looking at when you do a QI project - - this is easier, your IT team can find the charts using this method</a:t>
            </a:r>
          </a:p>
          <a:p>
            <a:pPr marL="285750" marR="0" lvl="0" indent="-285750" algn="l">
              <a:spcBef>
                <a:spcPts val="0"/>
              </a:spcBef>
              <a:spcAft>
                <a:spcPts val="0"/>
              </a:spcAft>
              <a:buFont typeface="Arial" panose="020B0604020202020204" pitchFamily="34" charset="0"/>
              <a:buChar char="•"/>
            </a:pPr>
            <a:endParaRPr lang="en-US" sz="1100" b="0" i="0" u="none" strike="noStrike" dirty="0">
              <a:solidFill>
                <a:srgbClr val="212121"/>
              </a:solidFill>
              <a:effectLst/>
              <a:latin typeface="Calibri" panose="020F0502020204030204" pitchFamily="34" charset="0"/>
            </a:endParaRPr>
          </a:p>
          <a:p>
            <a:pPr marL="285750" marR="0" lvl="0" indent="-285750" algn="l">
              <a:spcBef>
                <a:spcPts val="0"/>
              </a:spcBef>
              <a:spcAft>
                <a:spcPts val="0"/>
              </a:spcAft>
              <a:buFont typeface="Arial" panose="020B0604020202020204" pitchFamily="34" charset="0"/>
              <a:buChar char="•"/>
            </a:pPr>
            <a:endParaRPr lang="en-US" sz="1100" b="0" i="0" u="none" strike="noStrike" dirty="0">
              <a:solidFill>
                <a:srgbClr val="212121"/>
              </a:solidFill>
              <a:effectLst/>
              <a:latin typeface="Calibri" panose="020F0502020204030204" pitchFamily="34" charset="0"/>
            </a:endParaRPr>
          </a:p>
          <a:p>
            <a:pPr marL="285750" marR="0" lvl="0" indent="-285750" algn="l">
              <a:spcBef>
                <a:spcPts val="0"/>
              </a:spcBef>
              <a:spcAft>
                <a:spcPts val="0"/>
              </a:spcAft>
              <a:buFont typeface="Arial" panose="020B0604020202020204" pitchFamily="34" charset="0"/>
              <a:buChar char="•"/>
            </a:pPr>
            <a:r>
              <a:rPr lang="en-US" sz="1100" b="0" i="0" u="none" strike="noStrike" dirty="0">
                <a:solidFill>
                  <a:srgbClr val="212121"/>
                </a:solidFill>
                <a:effectLst/>
                <a:latin typeface="Calibri" panose="020F0502020204030204" pitchFamily="34" charset="0"/>
              </a:rPr>
              <a:t>Our future aims include repeating the study in a bigger dataset, such as MEDIC CQI or some other large source of notes, codes, chief complaints text.</a:t>
            </a:r>
          </a:p>
          <a:p>
            <a:pPr marL="742950" marR="0" lvl="1" indent="-285750" algn="l">
              <a:spcBef>
                <a:spcPts val="0"/>
              </a:spcBef>
              <a:spcAft>
                <a:spcPts val="0"/>
              </a:spcAft>
              <a:buFont typeface="Courier New" panose="02070309020205020404" pitchFamily="49" charset="0"/>
              <a:buChar char="o"/>
            </a:pPr>
            <a:r>
              <a:rPr lang="en-US" sz="1100" b="0" i="0" u="none" strike="noStrike" dirty="0">
                <a:solidFill>
                  <a:srgbClr val="212121"/>
                </a:solidFill>
                <a:effectLst/>
                <a:latin typeface="Calibri" panose="020F0502020204030204" pitchFamily="34" charset="0"/>
              </a:rPr>
              <a:t>MEDIC just received funding to do OUD, and last year they’ve been working on a way to identify patients who might be eligible – CQI – care about ER A performs compared to ER B.</a:t>
            </a:r>
            <a:endParaRPr lang="en-US" dirty="0"/>
          </a:p>
        </p:txBody>
      </p:sp>
      <p:sp>
        <p:nvSpPr>
          <p:cNvPr id="4" name="Slide Number Placeholder 3"/>
          <p:cNvSpPr>
            <a:spLocks noGrp="1"/>
          </p:cNvSpPr>
          <p:nvPr>
            <p:ph type="sldNum" sz="quarter" idx="5"/>
          </p:nvPr>
        </p:nvSpPr>
        <p:spPr/>
        <p:txBody>
          <a:bodyPr/>
          <a:lstStyle/>
          <a:p>
            <a:fld id="{56E533F0-3898-E24A-8CCD-16BF82597371}" type="slidenum">
              <a:rPr lang="en-US" smtClean="0"/>
              <a:t>14</a:t>
            </a:fld>
            <a:endParaRPr lang="en-US"/>
          </a:p>
        </p:txBody>
      </p:sp>
    </p:spTree>
    <p:extLst>
      <p:ext uri="{BB962C8B-B14F-4D97-AF65-F5344CB8AC3E}">
        <p14:creationId xmlns:p14="http://schemas.microsoft.com/office/powerpoint/2010/main" val="3545580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now? We’re thinking about validating in other datasets, use the inpatients as validation</a:t>
            </a:r>
          </a:p>
        </p:txBody>
      </p:sp>
      <p:sp>
        <p:nvSpPr>
          <p:cNvPr id="4" name="Slide Number Placeholder 3"/>
          <p:cNvSpPr>
            <a:spLocks noGrp="1"/>
          </p:cNvSpPr>
          <p:nvPr>
            <p:ph type="sldNum" sz="quarter" idx="5"/>
          </p:nvPr>
        </p:nvSpPr>
        <p:spPr/>
        <p:txBody>
          <a:bodyPr/>
          <a:lstStyle/>
          <a:p>
            <a:fld id="{56E533F0-3898-E24A-8CCD-16BF82597371}" type="slidenum">
              <a:rPr lang="en-US" smtClean="0"/>
              <a:t>15</a:t>
            </a:fld>
            <a:endParaRPr lang="en-US"/>
          </a:p>
        </p:txBody>
      </p:sp>
    </p:spTree>
    <p:extLst>
      <p:ext uri="{BB962C8B-B14F-4D97-AF65-F5344CB8AC3E}">
        <p14:creationId xmlns:p14="http://schemas.microsoft.com/office/powerpoint/2010/main" val="535714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en-US" sz="1200" dirty="0"/>
              <a:t>Despite the growing prevalence of OUD, only 10% of those diagnosed receive any type of treatment.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a:t>Given that the majority of patients who present to the ED with OUD-related health issues may present with an </a:t>
            </a:r>
            <a:r>
              <a:rPr lang="en-US" altLang="en-US" sz="1200" b="1" dirty="0"/>
              <a:t>alternate chief concern</a:t>
            </a:r>
            <a:r>
              <a:rPr lang="en-US" altLang="en-US" sz="1200" dirty="0"/>
              <a:t>,</a:t>
            </a:r>
            <a:r>
              <a:rPr lang="en-US" altLang="en-US" sz="1200" dirty="0">
                <a:effectLst/>
                <a:latin typeface="Helvetica Neue" panose="02000503000000020004" pitchFamily="2" charset="0"/>
              </a:rPr>
              <a:t> the objective of study </a:t>
            </a:r>
            <a:r>
              <a:rPr lang="en-US" altLang="en-US" sz="1200" dirty="0"/>
              <a:t>was to develop a computable phenotype for identifying untreated OUD patients from the EHR to link these patients to treatment.</a:t>
            </a:r>
          </a:p>
        </p:txBody>
      </p:sp>
      <p:sp>
        <p:nvSpPr>
          <p:cNvPr id="4" name="Slide Number Placeholder 3"/>
          <p:cNvSpPr>
            <a:spLocks noGrp="1"/>
          </p:cNvSpPr>
          <p:nvPr>
            <p:ph type="sldNum" sz="quarter" idx="5"/>
          </p:nvPr>
        </p:nvSpPr>
        <p:spPr/>
        <p:txBody>
          <a:bodyPr/>
          <a:lstStyle/>
          <a:p>
            <a:fld id="{56E533F0-3898-E24A-8CCD-16BF82597371}" type="slidenum">
              <a:rPr lang="en-US" smtClean="0"/>
              <a:t>3</a:t>
            </a:fld>
            <a:endParaRPr lang="en-US"/>
          </a:p>
        </p:txBody>
      </p:sp>
    </p:spTree>
    <p:extLst>
      <p:ext uri="{BB962C8B-B14F-4D97-AF65-F5344CB8AC3E}">
        <p14:creationId xmlns:p14="http://schemas.microsoft.com/office/powerpoint/2010/main" val="360514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rgbClr val="212121"/>
                </a:solidFill>
                <a:effectLst/>
                <a:latin typeface="Cambria" panose="02040503050406030204" pitchFamily="18" charset="0"/>
              </a:rPr>
              <a:t>Other efforts have been led by a group of clinicians at Yale, who designed an EHR-based algorithm to look for acute overdose patients. This group used a combination of ICD 10 codes and chief complaints to identify these individuals.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Our target population was more comprehensive, not only including those who may have overdosed, but also patients with </a:t>
            </a:r>
            <a:r>
              <a:rPr lang="en-US" sz="1000" u="sng" dirty="0"/>
              <a:t>alternate opioid-related billing codes </a:t>
            </a:r>
            <a:r>
              <a:rPr lang="en-US" sz="1000" dirty="0"/>
              <a:t>and those with </a:t>
            </a:r>
            <a:r>
              <a:rPr lang="en-US" sz="1000" u="sng" dirty="0"/>
              <a:t>chief concerns that were OUD-related</a:t>
            </a:r>
            <a:r>
              <a:rPr lang="en-US" sz="1000" u="none" dirty="0"/>
              <a:t>.</a:t>
            </a:r>
            <a:endParaRPr lang="en-US" sz="1000" b="0" i="0" dirty="0">
              <a:solidFill>
                <a:srgbClr val="212121"/>
              </a:solidFill>
              <a:effectLst/>
              <a:latin typeface="Cambria" panose="02040503050406030204" pitchFamily="18" charset="0"/>
            </a:endParaRPr>
          </a:p>
        </p:txBody>
      </p:sp>
      <p:sp>
        <p:nvSpPr>
          <p:cNvPr id="4" name="Slide Number Placeholder 3"/>
          <p:cNvSpPr>
            <a:spLocks noGrp="1"/>
          </p:cNvSpPr>
          <p:nvPr>
            <p:ph type="sldNum" sz="quarter" idx="5"/>
          </p:nvPr>
        </p:nvSpPr>
        <p:spPr/>
        <p:txBody>
          <a:bodyPr/>
          <a:lstStyle/>
          <a:p>
            <a:fld id="{56E533F0-3898-E24A-8CCD-16BF82597371}" type="slidenum">
              <a:rPr lang="en-US" smtClean="0"/>
              <a:t>4</a:t>
            </a:fld>
            <a:endParaRPr lang="en-US"/>
          </a:p>
        </p:txBody>
      </p:sp>
    </p:spTree>
    <p:extLst>
      <p:ext uri="{BB962C8B-B14F-4D97-AF65-F5344CB8AC3E}">
        <p14:creationId xmlns:p14="http://schemas.microsoft.com/office/powerpoint/2010/main" val="182169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rgbClr val="212121"/>
                </a:solidFill>
                <a:effectLst/>
                <a:latin typeface="Cambria" panose="02040503050406030204" pitchFamily="18" charset="0"/>
              </a:rPr>
              <a:t>Our objective was to develop an algorithm to identify patients who may be eligible for an MOUD intervention, out of individuals who presented to the Michigan Medicine ED with an OUD-related concern and were subsequently discharged.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rgbClr val="212121"/>
                </a:solidFill>
                <a:effectLst/>
                <a:latin typeface="Cambria" panose="02040503050406030204" pitchFamily="18" charset="0"/>
              </a:rPr>
              <a:t>We subsequently tested this algorithm within our single institution.</a:t>
            </a:r>
          </a:p>
        </p:txBody>
      </p:sp>
      <p:sp>
        <p:nvSpPr>
          <p:cNvPr id="4" name="Slide Number Placeholder 3"/>
          <p:cNvSpPr>
            <a:spLocks noGrp="1"/>
          </p:cNvSpPr>
          <p:nvPr>
            <p:ph type="sldNum" sz="quarter" idx="5"/>
          </p:nvPr>
        </p:nvSpPr>
        <p:spPr/>
        <p:txBody>
          <a:bodyPr/>
          <a:lstStyle/>
          <a:p>
            <a:fld id="{56E533F0-3898-E24A-8CCD-16BF82597371}" type="slidenum">
              <a:rPr lang="en-US" smtClean="0"/>
              <a:t>5</a:t>
            </a:fld>
            <a:endParaRPr lang="en-US"/>
          </a:p>
        </p:txBody>
      </p:sp>
    </p:spTree>
    <p:extLst>
      <p:ext uri="{BB962C8B-B14F-4D97-AF65-F5344CB8AC3E}">
        <p14:creationId xmlns:p14="http://schemas.microsoft.com/office/powerpoint/2010/main" val="2391015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a:spcBef>
                <a:spcPts val="0"/>
              </a:spcBef>
              <a:spcAft>
                <a:spcPts val="0"/>
              </a:spcAft>
              <a:buFont typeface="Arial" panose="020B0604020202020204" pitchFamily="34" charset="0"/>
              <a:buChar char="•"/>
            </a:pPr>
            <a:r>
              <a:rPr lang="en-US" sz="1100" b="0" i="0" u="none" strike="noStrike" dirty="0">
                <a:solidFill>
                  <a:srgbClr val="212121"/>
                </a:solidFill>
                <a:effectLst/>
                <a:latin typeface="Calibri" panose="020F0502020204030204" pitchFamily="34" charset="0"/>
              </a:rPr>
              <a:t>We screened all patients in a 2-year period who were discharged after receiving care at our ED for a visit that could be related to OUD.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a:solidFill>
                  <a:srgbClr val="212121"/>
                </a:solidFill>
                <a:effectLst/>
                <a:latin typeface="Calibri" panose="020F0502020204030204" pitchFamily="34" charset="0"/>
              </a:rPr>
              <a:t>A 2+1 examiner review was conducted my members of the study team, with the attending PI to break the 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a:solidFill>
                  <a:srgbClr val="212121"/>
                </a:solidFill>
                <a:effectLst/>
                <a:latin typeface="Calibri" panose="020F0502020204030204" pitchFamily="34" charset="0"/>
              </a:rPr>
              <a:t>Several analysis techniques were screened against gold standard human review: ICD codes alone, chief complaints alone, and other machine learning methods</a:t>
            </a:r>
          </a:p>
          <a:p>
            <a:pPr marL="285750" marR="0" lvl="0" indent="-285750" algn="l">
              <a:spcBef>
                <a:spcPts val="0"/>
              </a:spcBef>
              <a:spcAft>
                <a:spcPts val="0"/>
              </a:spcAft>
              <a:buFont typeface="Arial" panose="020B0604020202020204" pitchFamily="34" charset="0"/>
              <a:buChar char="•"/>
            </a:pPr>
            <a:r>
              <a:rPr lang="en-US" sz="1100" b="0" i="0" u="none" strike="noStrike" dirty="0">
                <a:solidFill>
                  <a:srgbClr val="212121"/>
                </a:solidFill>
                <a:effectLst/>
                <a:latin typeface="Calibri" panose="020F0502020204030204" pitchFamily="34" charset="0"/>
              </a:rPr>
              <a:t>Our inclusion criteria included patients presenting with other chief concerns related to OUD, such as cellulitis or abscess related to injection site. We were also interested in patients presenting with AUD or co-morbidities with other substances. </a:t>
            </a:r>
          </a:p>
          <a:p>
            <a:pPr marL="742950" marR="0" lvl="1" indent="-285750" algn="l">
              <a:spcBef>
                <a:spcPts val="0"/>
              </a:spcBef>
              <a:spcAft>
                <a:spcPts val="0"/>
              </a:spcAft>
              <a:buFont typeface="Arial" panose="020B0604020202020204" pitchFamily="34" charset="0"/>
              <a:buChar char="•"/>
            </a:pPr>
            <a:r>
              <a:rPr lang="en-US" sz="1100" b="0" i="0" u="none" strike="noStrike" dirty="0">
                <a:solidFill>
                  <a:srgbClr val="212121"/>
                </a:solidFill>
                <a:effectLst/>
                <a:latin typeface="Calibri" panose="020F0502020204030204" pitchFamily="34" charset="0"/>
              </a:rPr>
              <a:t>We used any opioid or naloxone-related keywords in CC or triage, alongside ICD codes.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a:solidFill>
                  <a:srgbClr val="212121"/>
                </a:solidFill>
                <a:effectLst/>
                <a:latin typeface="Calibri" panose="020F0502020204030204" pitchFamily="34" charset="0"/>
              </a:rPr>
              <a:t>T40 codes were included to capture opioid users who may be co-morbid for other drug use.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a:solidFill>
                  <a:srgbClr val="212121"/>
                </a:solidFill>
                <a:effectLst/>
                <a:latin typeface="Calibri" panose="020F0502020204030204" pitchFamily="34" charset="0"/>
              </a:rPr>
              <a:t>While other studies excluded AUD patients, we included them, due to the number of patients co-morbid with alcohol use and opioid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a:solidFill>
                  <a:srgbClr val="212121"/>
                </a:solidFill>
                <a:effectLst/>
                <a:latin typeface="Calibri" panose="020F0502020204030204" pitchFamily="34" charset="0"/>
              </a:rPr>
              <a:t>.</a:t>
            </a:r>
          </a:p>
        </p:txBody>
      </p:sp>
      <p:sp>
        <p:nvSpPr>
          <p:cNvPr id="4" name="Slide Number Placeholder 3"/>
          <p:cNvSpPr>
            <a:spLocks noGrp="1"/>
          </p:cNvSpPr>
          <p:nvPr>
            <p:ph type="sldNum" sz="quarter" idx="5"/>
          </p:nvPr>
        </p:nvSpPr>
        <p:spPr/>
        <p:txBody>
          <a:bodyPr/>
          <a:lstStyle/>
          <a:p>
            <a:fld id="{56E533F0-3898-E24A-8CCD-16BF82597371}" type="slidenum">
              <a:rPr lang="en-US" smtClean="0"/>
              <a:t>6</a:t>
            </a:fld>
            <a:endParaRPr lang="en-US"/>
          </a:p>
        </p:txBody>
      </p:sp>
    </p:spTree>
    <p:extLst>
      <p:ext uri="{BB962C8B-B14F-4D97-AF65-F5344CB8AC3E}">
        <p14:creationId xmlns:p14="http://schemas.microsoft.com/office/powerpoint/2010/main" val="68676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We were interested in patients who were seen in the ED, treated, and discharged – which yielded 579 total consecutive patients eligible for MOUD intervention.</a:t>
            </a:r>
          </a:p>
          <a:p>
            <a:pPr marL="285750" indent="-285750">
              <a:buFont typeface="Arial" panose="020B0604020202020204" pitchFamily="34" charset="0"/>
              <a:buChar char="•"/>
            </a:pPr>
            <a:r>
              <a:rPr lang="en-US" sz="1600" dirty="0"/>
              <a:t>We excluded patients who were admitted and those who left AMA.</a:t>
            </a:r>
          </a:p>
          <a:p>
            <a:pPr marL="285750" indent="-285750">
              <a:buFont typeface="Arial" panose="020B0604020202020204" pitchFamily="34" charset="0"/>
              <a:buChar char="•"/>
            </a:pPr>
            <a:r>
              <a:rPr lang="en-US" sz="1600" dirty="0"/>
              <a:t>While we focused on discharged patients is to inform outgoing ED therapy but the same principles can be applied to admitted patients as well.</a:t>
            </a:r>
            <a:endParaRPr lang="en-US" sz="1200" dirty="0"/>
          </a:p>
          <a:p>
            <a:pPr marL="285750" indent="-285750">
              <a:buFont typeface="Arial" panose="020B0604020202020204" pitchFamily="34" charset="0"/>
              <a:buChar char="•"/>
            </a:pPr>
            <a:endParaRPr lang="en-US" sz="1200" dirty="0"/>
          </a:p>
          <a:p>
            <a:pPr marL="628650" lvl="1" indent="-171450">
              <a:buFont typeface="Arial" panose="020B0604020202020204" pitchFamily="34" charset="0"/>
              <a:buChar char="•"/>
            </a:pPr>
            <a:endParaRPr lang="en-US" sz="1200" dirty="0"/>
          </a:p>
          <a:p>
            <a:pPr marL="628650" lvl="1" indent="-171450">
              <a:buFont typeface="Arial" panose="020B0604020202020204" pitchFamily="34" charset="0"/>
              <a:buChar char="•"/>
            </a:pPr>
            <a:endParaRPr lang="en-US" sz="1200" dirty="0"/>
          </a:p>
          <a:p>
            <a:pPr marL="628650" lvl="1"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6E533F0-3898-E24A-8CCD-16BF82597371}" type="slidenum">
              <a:rPr lang="en-US" smtClean="0"/>
              <a:t>7</a:t>
            </a:fld>
            <a:endParaRPr lang="en-US"/>
          </a:p>
        </p:txBody>
      </p:sp>
    </p:spTree>
    <p:extLst>
      <p:ext uri="{BB962C8B-B14F-4D97-AF65-F5344CB8AC3E}">
        <p14:creationId xmlns:p14="http://schemas.microsoft.com/office/powerpoint/2010/main" val="69306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2000" dirty="0"/>
              <a:t>The eligible patients were more likely to be slightly younger, male, non-</a:t>
            </a:r>
            <a:r>
              <a:rPr lang="en-US" sz="2000" dirty="0" err="1"/>
              <a:t>hispanic</a:t>
            </a:r>
            <a:r>
              <a:rPr lang="en-US" sz="2000" dirty="0"/>
              <a:t>, and more likely to arrive via EMS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Analysis of our results demonstrated a 93% of raw agreement which yielded a kappa of 0.85, demonstrating an excellent chance of agreement</a:t>
            </a:r>
          </a:p>
          <a:p>
            <a:endParaRPr lang="en-US" u="sng" dirty="0"/>
          </a:p>
          <a:p>
            <a:r>
              <a:rPr lang="en-US" u="none" dirty="0"/>
              <a:t>*SMD: standardized mean difference – take the means and divide the difference by standard deviations – 0-1 score on how different the columns are </a:t>
            </a:r>
          </a:p>
          <a:p>
            <a:endParaRPr lang="en-US" u="none" dirty="0"/>
          </a:p>
          <a:p>
            <a:r>
              <a:rPr lang="en-US" b="0" i="0" dirty="0">
                <a:solidFill>
                  <a:srgbClr val="212121"/>
                </a:solidFill>
                <a:effectLst/>
                <a:latin typeface="Cambria" panose="02040503050406030204" pitchFamily="18" charset="0"/>
              </a:rPr>
              <a:t>An SMD of zero means that the new treatment and the placebo have equivalent effects. If improvement is associated with higher scores on the outcome measure, SMDs greater than zero indicate the degree to which treatment is more efficacious than placebo, and SMDs less than zero indicate the degree to which treatment is less efficacious than placebo. </a:t>
            </a:r>
            <a:endParaRPr lang="en-US" u="none" dirty="0"/>
          </a:p>
        </p:txBody>
      </p:sp>
      <p:sp>
        <p:nvSpPr>
          <p:cNvPr id="4" name="Slide Number Placeholder 3"/>
          <p:cNvSpPr>
            <a:spLocks noGrp="1"/>
          </p:cNvSpPr>
          <p:nvPr>
            <p:ph type="sldNum" sz="quarter" idx="5"/>
          </p:nvPr>
        </p:nvSpPr>
        <p:spPr/>
        <p:txBody>
          <a:bodyPr/>
          <a:lstStyle/>
          <a:p>
            <a:fld id="{56E533F0-3898-E24A-8CCD-16BF82597371}" type="slidenum">
              <a:rPr lang="en-US" smtClean="0"/>
              <a:t>8</a:t>
            </a:fld>
            <a:endParaRPr lang="en-US"/>
          </a:p>
        </p:txBody>
      </p:sp>
    </p:spTree>
    <p:extLst>
      <p:ext uri="{BB962C8B-B14F-4D97-AF65-F5344CB8AC3E}">
        <p14:creationId xmlns:p14="http://schemas.microsoft.com/office/powerpoint/2010/main" val="288493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Included common mis-spellings; click box as well as free text in the triage note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Several of the codes were combined and separately analyzed, such as heroin and opioid.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latin typeface="Helvetica Neue" panose="02000503000000020004" pitchFamily="2" charset="0"/>
              </a:rPr>
              <a:t>Heroin, combined with any opioid term, was the most import variable in predicting the outcome (of the random forest classifier).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latin typeface="Helvetica Neue" panose="02000503000000020004" pitchFamily="2" charset="0"/>
              </a:rPr>
              <a:t>The keyword “overdose” in chief concern is also predictive of eligibility for MOUD.</a:t>
            </a:r>
            <a:endParaRPr lang="en-US" dirty="0"/>
          </a:p>
          <a:p>
            <a:pPr marL="171450" indent="-171450">
              <a:buFont typeface="Arial" panose="020B0604020202020204" pitchFamily="34" charset="0"/>
              <a:buChar char="•"/>
            </a:pPr>
            <a:endParaRPr lang="en-US" u="sng" dirty="0"/>
          </a:p>
        </p:txBody>
      </p:sp>
      <p:sp>
        <p:nvSpPr>
          <p:cNvPr id="4" name="Slide Number Placeholder 3"/>
          <p:cNvSpPr>
            <a:spLocks noGrp="1"/>
          </p:cNvSpPr>
          <p:nvPr>
            <p:ph type="sldNum" sz="quarter" idx="5"/>
          </p:nvPr>
        </p:nvSpPr>
        <p:spPr/>
        <p:txBody>
          <a:bodyPr/>
          <a:lstStyle/>
          <a:p>
            <a:fld id="{56E533F0-3898-E24A-8CCD-16BF82597371}" type="slidenum">
              <a:rPr lang="en-US" smtClean="0"/>
              <a:t>9</a:t>
            </a:fld>
            <a:endParaRPr lang="en-US"/>
          </a:p>
        </p:txBody>
      </p:sp>
    </p:spTree>
    <p:extLst>
      <p:ext uri="{BB962C8B-B14F-4D97-AF65-F5344CB8AC3E}">
        <p14:creationId xmlns:p14="http://schemas.microsoft.com/office/powerpoint/2010/main" val="1322343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cohort – just “overdose” would have missed two thirds of our eligible patients</a:t>
            </a:r>
          </a:p>
        </p:txBody>
      </p:sp>
      <p:sp>
        <p:nvSpPr>
          <p:cNvPr id="4" name="Slide Number Placeholder 3"/>
          <p:cNvSpPr>
            <a:spLocks noGrp="1"/>
          </p:cNvSpPr>
          <p:nvPr>
            <p:ph type="sldNum" sz="quarter" idx="5"/>
          </p:nvPr>
        </p:nvSpPr>
        <p:spPr/>
        <p:txBody>
          <a:bodyPr/>
          <a:lstStyle/>
          <a:p>
            <a:fld id="{56E533F0-3898-E24A-8CCD-16BF82597371}" type="slidenum">
              <a:rPr lang="en-US" smtClean="0"/>
              <a:t>10</a:t>
            </a:fld>
            <a:endParaRPr lang="en-US"/>
          </a:p>
        </p:txBody>
      </p:sp>
    </p:spTree>
    <p:extLst>
      <p:ext uri="{BB962C8B-B14F-4D97-AF65-F5344CB8AC3E}">
        <p14:creationId xmlns:p14="http://schemas.microsoft.com/office/powerpoint/2010/main" val="166818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341340"/>
            <a:ext cx="6270922" cy="1573670"/>
          </a:xfrm>
        </p:spPr>
        <p:txBody>
          <a:bodyPr anchor="b">
            <a:noAutofit/>
          </a:bodyPr>
          <a:lstStyle>
            <a:lvl1pPr algn="ctr">
              <a:defRPr sz="54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2967210"/>
            <a:ext cx="5123755" cy="814678"/>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3" y="4840039"/>
            <a:ext cx="1205958" cy="303461"/>
          </a:xfrm>
        </p:spPr>
        <p:txBody>
          <a:bodyPr/>
          <a:lstStyle>
            <a:lvl1pPr>
              <a:defRPr baseline="0">
                <a:solidFill>
                  <a:schemeClr val="tx2"/>
                </a:solidFill>
              </a:defRPr>
            </a:lvl1pPr>
          </a:lstStyle>
          <a:p>
            <a:fld id="{1D8BD707-D9CF-40AE-B4C6-C98DA3205C09}" type="datetimeFigureOut">
              <a:rPr lang="en-US" smtClean="0"/>
              <a:t>11/4/2023</a:t>
            </a:fld>
            <a:endParaRPr lang="en-US"/>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fld id="{B6F15528-21DE-4FAA-801E-634DDDAF4B2B}" type="slidenum">
              <a:rPr lang="en-US" smtClean="0"/>
              <a:t>‹#›</a:t>
            </a:fld>
            <a:endParaRPr lang="en-US"/>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506923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1721644"/>
            <a:ext cx="7200900" cy="26789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14002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468117"/>
            <a:ext cx="1174325" cy="393243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468117"/>
            <a:ext cx="6134731" cy="39324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5006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1383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976020"/>
            <a:ext cx="7209728" cy="2139553"/>
          </a:xfrm>
        </p:spPr>
        <p:txBody>
          <a:bodyPr anchor="b">
            <a:normAutofit/>
          </a:bodyPr>
          <a:lstStyle>
            <a:lvl1pPr algn="r">
              <a:defRPr sz="54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3162246"/>
            <a:ext cx="7209728" cy="857493"/>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4840039"/>
            <a:ext cx="1216807" cy="303461"/>
          </a:xfrm>
        </p:spPr>
        <p:txBody>
          <a:bodyPr/>
          <a:lstStyle>
            <a:lvl1pPr>
              <a:defRPr>
                <a:solidFill>
                  <a:schemeClr val="tx2"/>
                </a:solidFill>
              </a:defRPr>
            </a:lvl1pPr>
          </a:lstStyle>
          <a:p>
            <a:fld id="{1D8BD707-D9CF-40AE-B4C6-C98DA3205C09}" type="datetimeFigureOut">
              <a:rPr lang="en-US" smtClean="0"/>
              <a:t>11/4/2023</a:t>
            </a:fld>
            <a:endParaRPr lang="en-US"/>
          </a:p>
        </p:txBody>
      </p:sp>
      <p:sp>
        <p:nvSpPr>
          <p:cNvPr id="5" name="Footer Placeholder 4"/>
          <p:cNvSpPr>
            <a:spLocks noGrp="1"/>
          </p:cNvSpPr>
          <p:nvPr>
            <p:ph type="ftr" sz="quarter" idx="11"/>
          </p:nvPr>
        </p:nvSpPr>
        <p:spPr>
          <a:xfrm>
            <a:off x="1938234" y="4840039"/>
            <a:ext cx="5267533" cy="303461"/>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4840039"/>
            <a:ext cx="1197219" cy="303461"/>
          </a:xfrm>
        </p:spPr>
        <p:txBody>
          <a:bodyPr/>
          <a:lstStyle>
            <a:lvl1pPr>
              <a:defRPr>
                <a:solidFill>
                  <a:schemeClr val="tx2"/>
                </a:solidFill>
              </a:defRPr>
            </a:lvl1pPr>
          </a:lstStyle>
          <a:p>
            <a:fld id="{B6F15528-21DE-4FAA-801E-634DDDAF4B2B}" type="slidenum">
              <a:rPr lang="en-US" smtClean="0"/>
              <a:t>‹#›</a:t>
            </a:fld>
            <a:endParaRPr lang="en-US"/>
          </a:p>
        </p:txBody>
      </p:sp>
      <p:sp>
        <p:nvSpPr>
          <p:cNvPr id="7" name="Freeform 6" title="Crop Mark"/>
          <p:cNvSpPr/>
          <p:nvPr/>
        </p:nvSpPr>
        <p:spPr bwMode="auto">
          <a:xfrm>
            <a:off x="6113972" y="1264239"/>
            <a:ext cx="2456260" cy="3306366"/>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826076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1714500"/>
            <a:ext cx="3335840" cy="268605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1714500"/>
            <a:ext cx="3335840" cy="26860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528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1755648"/>
            <a:ext cx="3332988" cy="617934"/>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2478906"/>
            <a:ext cx="3332988" cy="1921645"/>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1" y="1755648"/>
            <a:ext cx="3332988" cy="617934"/>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1" y="2478906"/>
            <a:ext cx="3332988" cy="1921645"/>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2448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8888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9476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14350"/>
            <a:ext cx="2891790" cy="1618413"/>
          </a:xfrm>
        </p:spPr>
        <p:txBody>
          <a:bodyPr anchor="t">
            <a:noAutofit/>
          </a:bodyPr>
          <a:lstStyle>
            <a:lvl1pPr>
              <a:lnSpc>
                <a:spcPct val="84000"/>
              </a:lnSpc>
              <a:defRPr sz="36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514350"/>
            <a:ext cx="3909060" cy="3881438"/>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142258"/>
            <a:ext cx="2891790" cy="2258292"/>
          </a:xfrm>
        </p:spPr>
        <p:txBody>
          <a:bodyPr/>
          <a:lstStyle>
            <a:lvl1pPr marL="0" indent="0">
              <a:lnSpc>
                <a:spcPct val="113000"/>
              </a:lnSpc>
              <a:spcBef>
                <a:spcPts val="0"/>
              </a:spcBef>
              <a:spcAft>
                <a:spcPts val="1125"/>
              </a:spcAft>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1D8BD707-D9CF-40AE-B4C6-C98DA3205C09}" type="datetimeFigureOut">
              <a:rPr lang="en-US" smtClean="0"/>
              <a:t>11/4/2023</a:t>
            </a:fld>
            <a:endParaRPr lang="en-US"/>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B6F15528-21DE-4FAA-801E-634DDDAF4B2B}" type="slidenum">
              <a:rPr lang="en-US" smtClean="0"/>
              <a:t>‹#›</a:t>
            </a:fld>
            <a:endParaRPr lang="en-US"/>
          </a:p>
        </p:txBody>
      </p:sp>
      <p:sp>
        <p:nvSpPr>
          <p:cNvPr id="9" name="Rectangle 8" title="Divider Bar"/>
          <p:cNvSpPr/>
          <p:nvPr/>
        </p:nvSpPr>
        <p:spPr>
          <a:xfrm>
            <a:off x="3977640"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665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14350"/>
            <a:ext cx="2891790" cy="1618413"/>
          </a:xfrm>
        </p:spPr>
        <p:txBody>
          <a:bodyPr anchor="t">
            <a:normAutofit/>
          </a:bodyPr>
          <a:lstStyle>
            <a:lvl1pPr>
              <a:lnSpc>
                <a:spcPct val="84000"/>
              </a:lnSpc>
              <a:defRPr sz="36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51434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141976"/>
            <a:ext cx="2891790" cy="2258574"/>
          </a:xfrm>
        </p:spPr>
        <p:txBody>
          <a:bodyPr/>
          <a:lstStyle>
            <a:lvl1pPr marL="0" indent="0">
              <a:lnSpc>
                <a:spcPct val="113000"/>
              </a:lnSpc>
              <a:spcBef>
                <a:spcPts val="0"/>
              </a:spcBef>
              <a:spcAft>
                <a:spcPts val="1125"/>
              </a:spcAft>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1D8BD707-D9CF-40AE-B4C6-C98DA3205C09}" type="datetimeFigureOut">
              <a:rPr lang="en-US" smtClean="0"/>
              <a:t>11/4/2023</a:t>
            </a:fld>
            <a:endParaRPr lang="en-US"/>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B6F15528-21DE-4FAA-801E-634DDDAF4B2B}" type="slidenum">
              <a:rPr lang="en-US" smtClean="0"/>
              <a:t>‹#›</a:t>
            </a:fld>
            <a:endParaRPr lang="en-US"/>
          </a:p>
        </p:txBody>
      </p:sp>
      <p:sp>
        <p:nvSpPr>
          <p:cNvPr id="9" name="Rectangle 8" title="Divider Bar"/>
          <p:cNvSpPr/>
          <p:nvPr/>
        </p:nvSpPr>
        <p:spPr>
          <a:xfrm>
            <a:off x="3977640"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196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1714500"/>
            <a:ext cx="7200900" cy="2686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1D8BD707-D9CF-40AE-B4C6-C98DA3205C09}" type="datetimeFigureOut">
              <a:rPr lang="en-US" smtClean="0"/>
              <a:t>11/4/2023</a:t>
            </a:fld>
            <a:endParaRPr lang="en-US"/>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fld id="{B6F15528-21DE-4FAA-801E-634DDDAF4B2B}" type="slidenum">
              <a:rPr lang="en-US" smtClean="0"/>
              <a:t>‹#›</a:t>
            </a:fld>
            <a:endParaRPr lang="en-US"/>
          </a:p>
        </p:txBody>
      </p:sp>
      <p:sp>
        <p:nvSpPr>
          <p:cNvPr id="9" name="Rectangle 8" title="Side bar"/>
          <p:cNvSpPr/>
          <p:nvPr/>
        </p:nvSpPr>
        <p:spPr>
          <a:xfrm>
            <a:off x="358571"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592422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7BA7AA-1C77-7326-8B37-953B38E3CFCB}"/>
              </a:ext>
            </a:extLst>
          </p:cNvPr>
          <p:cNvSpPr txBox="1"/>
          <p:nvPr/>
        </p:nvSpPr>
        <p:spPr>
          <a:xfrm>
            <a:off x="290339" y="509647"/>
            <a:ext cx="6134793" cy="2062103"/>
          </a:xfrm>
          <a:prstGeom prst="rect">
            <a:avLst/>
          </a:prstGeom>
          <a:noFill/>
        </p:spPr>
        <p:txBody>
          <a:bodyPr wrap="square" rtlCol="0">
            <a:spAutoFit/>
          </a:bodyPr>
          <a:lstStyle/>
          <a:p>
            <a:r>
              <a:rPr lang="en-US" sz="3200" b="1" dirty="0">
                <a:effectLst/>
                <a:latin typeface="+mj-lt"/>
                <a:ea typeface="Arial" panose="020B0604020202020204" pitchFamily="34" charset="0"/>
                <a:cs typeface="Calibri" panose="020F0502020204030204" pitchFamily="34" charset="0"/>
              </a:rPr>
              <a:t>Developing a Computable </a:t>
            </a:r>
            <a:r>
              <a:rPr lang="en-US" sz="3200" b="1" dirty="0">
                <a:latin typeface="+mj-lt"/>
                <a:ea typeface="Arial" panose="020B0604020202020204" pitchFamily="34" charset="0"/>
                <a:cs typeface="Calibri" panose="020F0502020204030204" pitchFamily="34" charset="0"/>
              </a:rPr>
              <a:t>P</a:t>
            </a:r>
            <a:r>
              <a:rPr lang="en-US" sz="3200" b="1" dirty="0">
                <a:effectLst/>
                <a:latin typeface="+mj-lt"/>
                <a:ea typeface="Arial" panose="020B0604020202020204" pitchFamily="34" charset="0"/>
                <a:cs typeface="Calibri" panose="020F0502020204030204" pitchFamily="34" charset="0"/>
              </a:rPr>
              <a:t>henotype to Identify </a:t>
            </a:r>
            <a:r>
              <a:rPr lang="en-US" sz="3200" b="1" dirty="0">
                <a:latin typeface="+mj-lt"/>
                <a:ea typeface="Arial" panose="020B0604020202020204" pitchFamily="34" charset="0"/>
                <a:cs typeface="Calibri" panose="020F0502020204030204" pitchFamily="34" charset="0"/>
              </a:rPr>
              <a:t>O</a:t>
            </a:r>
            <a:r>
              <a:rPr lang="en-US" sz="3200" b="1" dirty="0">
                <a:effectLst/>
                <a:latin typeface="+mj-lt"/>
                <a:ea typeface="Arial" panose="020B0604020202020204" pitchFamily="34" charset="0"/>
                <a:cs typeface="Calibri" panose="020F0502020204030204" pitchFamily="34" charset="0"/>
              </a:rPr>
              <a:t>pioid </a:t>
            </a:r>
            <a:r>
              <a:rPr lang="en-US" sz="3200" b="1" dirty="0">
                <a:latin typeface="+mj-lt"/>
                <a:ea typeface="Arial" panose="020B0604020202020204" pitchFamily="34" charset="0"/>
                <a:cs typeface="Calibri" panose="020F0502020204030204" pitchFamily="34" charset="0"/>
              </a:rPr>
              <a:t>U</a:t>
            </a:r>
            <a:r>
              <a:rPr lang="en-US" sz="3200" b="1" dirty="0">
                <a:effectLst/>
                <a:latin typeface="+mj-lt"/>
                <a:ea typeface="Arial" panose="020B0604020202020204" pitchFamily="34" charset="0"/>
                <a:cs typeface="Calibri" panose="020F0502020204030204" pitchFamily="34" charset="0"/>
              </a:rPr>
              <a:t>se </a:t>
            </a:r>
            <a:r>
              <a:rPr lang="en-US" sz="3200" b="1" dirty="0">
                <a:latin typeface="+mj-lt"/>
                <a:ea typeface="Arial" panose="020B0604020202020204" pitchFamily="34" charset="0"/>
                <a:cs typeface="Calibri" panose="020F0502020204030204" pitchFamily="34" charset="0"/>
              </a:rPr>
              <a:t>D</a:t>
            </a:r>
            <a:r>
              <a:rPr lang="en-US" sz="3200" b="1" dirty="0">
                <a:effectLst/>
                <a:latin typeface="+mj-lt"/>
                <a:ea typeface="Arial" panose="020B0604020202020204" pitchFamily="34" charset="0"/>
                <a:cs typeface="Calibri" panose="020F0502020204030204" pitchFamily="34" charset="0"/>
              </a:rPr>
              <a:t>isorder in Emergency </a:t>
            </a:r>
            <a:r>
              <a:rPr lang="en-US" sz="3200" b="1" dirty="0">
                <a:latin typeface="+mj-lt"/>
                <a:ea typeface="Arial" panose="020B0604020202020204" pitchFamily="34" charset="0"/>
                <a:cs typeface="Calibri" panose="020F0502020204030204" pitchFamily="34" charset="0"/>
              </a:rPr>
              <a:t>D</a:t>
            </a:r>
            <a:r>
              <a:rPr lang="en-US" sz="3200" b="1" dirty="0">
                <a:effectLst/>
                <a:latin typeface="+mj-lt"/>
                <a:ea typeface="Arial" panose="020B0604020202020204" pitchFamily="34" charset="0"/>
                <a:cs typeface="Calibri" panose="020F0502020204030204" pitchFamily="34" charset="0"/>
              </a:rPr>
              <a:t>epartment </a:t>
            </a:r>
            <a:r>
              <a:rPr lang="en-US" sz="3200" b="1" dirty="0">
                <a:latin typeface="+mj-lt"/>
                <a:ea typeface="Arial" panose="020B0604020202020204" pitchFamily="34" charset="0"/>
                <a:cs typeface="Calibri" panose="020F0502020204030204" pitchFamily="34" charset="0"/>
              </a:rPr>
              <a:t>V</a:t>
            </a:r>
            <a:r>
              <a:rPr lang="en-US" sz="3200" b="1" dirty="0">
                <a:effectLst/>
                <a:latin typeface="+mj-lt"/>
                <a:ea typeface="Arial" panose="020B0604020202020204" pitchFamily="34" charset="0"/>
                <a:cs typeface="Calibri" panose="020F0502020204030204" pitchFamily="34" charset="0"/>
              </a:rPr>
              <a:t>isits</a:t>
            </a:r>
          </a:p>
        </p:txBody>
      </p:sp>
      <p:sp>
        <p:nvSpPr>
          <p:cNvPr id="6" name="TextBox 5">
            <a:extLst>
              <a:ext uri="{FF2B5EF4-FFF2-40B4-BE49-F238E27FC236}">
                <a16:creationId xmlns:a16="http://schemas.microsoft.com/office/drawing/2014/main" id="{0E49753E-D2E4-6E23-10A6-C8C0D80A9A58}"/>
              </a:ext>
            </a:extLst>
          </p:cNvPr>
          <p:cNvSpPr txBox="1"/>
          <p:nvPr/>
        </p:nvSpPr>
        <p:spPr>
          <a:xfrm>
            <a:off x="266006" y="3333750"/>
            <a:ext cx="8513909" cy="1631216"/>
          </a:xfrm>
          <a:prstGeom prst="rect">
            <a:avLst/>
          </a:prstGeom>
          <a:noFill/>
        </p:spPr>
        <p:txBody>
          <a:bodyPr wrap="square" rtlCol="0">
            <a:spAutoFit/>
          </a:bodyPr>
          <a:lstStyle/>
          <a:p>
            <a:r>
              <a:rPr lang="en-US" sz="2000" dirty="0">
                <a:effectLst/>
                <a:latin typeface="+mj-lt"/>
                <a:ea typeface="Arial" panose="020B0604020202020204" pitchFamily="34" charset="0"/>
                <a:cs typeface="Calibri" panose="020F0502020204030204" pitchFamily="34" charset="0"/>
              </a:rPr>
              <a:t>Erin Kim - Aaron Krumheuer, MD - Alex M. Nickel, MD - Emily E. Ager, MD, MPH - Carrie Bailes, MD - Jessica Baker - Eve D. Losman, MD, MHSA </a:t>
            </a:r>
            <a:r>
              <a:rPr lang="en-US" sz="2000" b="1" dirty="0">
                <a:effectLst/>
                <a:latin typeface="+mj-lt"/>
                <a:ea typeface="Arial" panose="020B0604020202020204" pitchFamily="34" charset="0"/>
                <a:cs typeface="Calibri" panose="020F0502020204030204" pitchFamily="34" charset="0"/>
              </a:rPr>
              <a:t>- </a:t>
            </a:r>
            <a:r>
              <a:rPr lang="en-US" sz="2000" dirty="0">
                <a:effectLst/>
                <a:latin typeface="+mj-lt"/>
                <a:ea typeface="Arial" panose="020B0604020202020204" pitchFamily="34" charset="0"/>
                <a:cs typeface="Calibri" panose="020F0502020204030204" pitchFamily="34" charset="0"/>
              </a:rPr>
              <a:t> Christopher Fung, MD</a:t>
            </a:r>
          </a:p>
          <a:p>
            <a:endParaRPr lang="en-US" sz="2000" dirty="0">
              <a:latin typeface="+mj-lt"/>
              <a:ea typeface="Arial" panose="020B0604020202020204" pitchFamily="34" charset="0"/>
              <a:cs typeface="Calibri" panose="020F0502020204030204" pitchFamily="34" charset="0"/>
            </a:endParaRPr>
          </a:p>
          <a:p>
            <a:r>
              <a:rPr lang="en-US" sz="2000" dirty="0">
                <a:effectLst/>
                <a:latin typeface="+mj-lt"/>
                <a:ea typeface="Arial" panose="020B0604020202020204" pitchFamily="34" charset="0"/>
                <a:cs typeface="Calibri" panose="020F0502020204030204" pitchFamily="34" charset="0"/>
              </a:rPr>
              <a:t>Department of Emergency Medicine, University of Michigan, Ann Arbor, MI</a:t>
            </a:r>
          </a:p>
        </p:txBody>
      </p:sp>
      <p:pic>
        <p:nvPicPr>
          <p:cNvPr id="1026" name="Picture 2" descr="Logos – Brand &amp; Visual Identity">
            <a:extLst>
              <a:ext uri="{FF2B5EF4-FFF2-40B4-BE49-F238E27FC236}">
                <a16:creationId xmlns:a16="http://schemas.microsoft.com/office/drawing/2014/main" id="{668FAC96-7DDC-715F-2887-675DEEA19B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3079" y="242214"/>
            <a:ext cx="2135411" cy="2266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9">
            <a:extLst>
              <a:ext uri="{FF2B5EF4-FFF2-40B4-BE49-F238E27FC236}">
                <a16:creationId xmlns:a16="http://schemas.microsoft.com/office/drawing/2014/main" id="{C9FD3E44-2725-CD74-FB79-916C64766625}"/>
              </a:ext>
            </a:extLst>
          </p:cNvPr>
          <p:cNvGraphicFramePr>
            <a:graphicFrameLocks/>
          </p:cNvGraphicFramePr>
          <p:nvPr>
            <p:extLst>
              <p:ext uri="{D42A27DB-BD31-4B8C-83A1-F6EECF244321}">
                <p14:modId xmlns:p14="http://schemas.microsoft.com/office/powerpoint/2010/main" val="413298964"/>
              </p:ext>
            </p:extLst>
          </p:nvPr>
        </p:nvGraphicFramePr>
        <p:xfrm>
          <a:off x="664312" y="666750"/>
          <a:ext cx="6422288" cy="4249730"/>
        </p:xfrm>
        <a:graphic>
          <a:graphicData uri="http://schemas.openxmlformats.org/drawingml/2006/table">
            <a:tbl>
              <a:tblPr firstRow="1" firstCol="1" bandRow="1">
                <a:tableStyleId>{69012ECD-51FC-41F1-AA8D-1B2483CD663E}</a:tableStyleId>
              </a:tblPr>
              <a:tblGrid>
                <a:gridCol w="2383688">
                  <a:extLst>
                    <a:ext uri="{9D8B030D-6E8A-4147-A177-3AD203B41FA5}">
                      <a16:colId xmlns:a16="http://schemas.microsoft.com/office/drawing/2014/main" val="907322457"/>
                    </a:ext>
                  </a:extLst>
                </a:gridCol>
                <a:gridCol w="1524000">
                  <a:extLst>
                    <a:ext uri="{9D8B030D-6E8A-4147-A177-3AD203B41FA5}">
                      <a16:colId xmlns:a16="http://schemas.microsoft.com/office/drawing/2014/main" val="1762631946"/>
                    </a:ext>
                  </a:extLst>
                </a:gridCol>
                <a:gridCol w="1752600">
                  <a:extLst>
                    <a:ext uri="{9D8B030D-6E8A-4147-A177-3AD203B41FA5}">
                      <a16:colId xmlns:a16="http://schemas.microsoft.com/office/drawing/2014/main" val="1784801147"/>
                    </a:ext>
                  </a:extLst>
                </a:gridCol>
                <a:gridCol w="762000">
                  <a:extLst>
                    <a:ext uri="{9D8B030D-6E8A-4147-A177-3AD203B41FA5}">
                      <a16:colId xmlns:a16="http://schemas.microsoft.com/office/drawing/2014/main" val="1218118359"/>
                    </a:ext>
                  </a:extLst>
                </a:gridCol>
              </a:tblGrid>
              <a:tr h="202083">
                <a:tc>
                  <a:txBody>
                    <a:bodyPr/>
                    <a:lstStyle/>
                    <a:p>
                      <a:pPr algn="l"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Eligible (319)</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Not eligible (260)</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SMD</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11771853"/>
                  </a:ext>
                </a:extLst>
              </a:tr>
              <a:tr h="202083">
                <a:tc>
                  <a:txBody>
                    <a:bodyPr/>
                    <a:lstStyle/>
                    <a:p>
                      <a:pPr algn="l" fontAlgn="b"/>
                      <a:r>
                        <a:rPr lang="en-US" sz="1800" u="none" strike="noStrike" dirty="0">
                          <a:effectLst/>
                        </a:rPr>
                        <a:t>”Overdose” term in chief concern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b="1" u="none" strike="noStrike" dirty="0">
                          <a:effectLst/>
                        </a:rPr>
                        <a:t>0.717</a:t>
                      </a:r>
                      <a:endParaRPr lang="en-US" sz="1800" b="1"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857268371"/>
                  </a:ext>
                </a:extLst>
              </a:tr>
              <a:tr h="202083">
                <a:tc>
                  <a:txBody>
                    <a:bodyPr/>
                    <a:lstStyle/>
                    <a:p>
                      <a:pPr algn="l" fontAlgn="b"/>
                      <a:r>
                        <a:rPr lang="en-US" sz="1800" u="none" strike="noStrike" dirty="0">
                          <a:effectLst/>
                        </a:rPr>
                        <a:t>   No mention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173 (54.2)</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142 (54.6)</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504141945"/>
                  </a:ext>
                </a:extLst>
              </a:tr>
              <a:tr h="202083">
                <a:tc>
                  <a:txBody>
                    <a:bodyPr/>
                    <a:lstStyle/>
                    <a:p>
                      <a:pPr algn="l" fontAlgn="b"/>
                      <a:r>
                        <a:rPr lang="en-US" sz="1800" u="none" strike="noStrike" dirty="0">
                          <a:effectLst/>
                        </a:rPr>
                        <a:t>   Altered Mental Status</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13 (4.1)</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35 (13.5)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113513768"/>
                  </a:ext>
                </a:extLst>
              </a:tr>
              <a:tr h="202083">
                <a:tc>
                  <a:txBody>
                    <a:bodyPr/>
                    <a:lstStyle/>
                    <a:p>
                      <a:pPr algn="l" fontAlgn="b"/>
                      <a:r>
                        <a:rPr lang="en-US" sz="1800" u="none" strike="noStrike" dirty="0">
                          <a:effectLst/>
                        </a:rPr>
                        <a:t>   Intoxication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31 (9.7)</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52 (20.0)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699666630"/>
                  </a:ext>
                </a:extLst>
              </a:tr>
              <a:tr h="202083">
                <a:tc>
                  <a:txBody>
                    <a:bodyPr/>
                    <a:lstStyle/>
                    <a:p>
                      <a:pPr algn="l" fontAlgn="b"/>
                      <a:r>
                        <a:rPr lang="en-US" sz="1800" u="none" strike="noStrike" dirty="0">
                          <a:effectLst/>
                        </a:rPr>
                        <a:t>   Overdose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100 (31.3)</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23 (8.8)</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64968087"/>
                  </a:ext>
                </a:extLst>
              </a:tr>
              <a:tr h="202083">
                <a:tc>
                  <a:txBody>
                    <a:bodyPr/>
                    <a:lstStyle/>
                    <a:p>
                      <a:pPr algn="l" fontAlgn="b"/>
                      <a:r>
                        <a:rPr lang="en-US" sz="1800" u="none" strike="noStrike" dirty="0">
                          <a:effectLst/>
                        </a:rPr>
                        <a:t>   Syncope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2 (0.6)</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8 (3.1)</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151903198"/>
                  </a:ext>
                </a:extLst>
              </a:tr>
              <a:tr h="202083">
                <a:tc>
                  <a:txBody>
                    <a:bodyPr/>
                    <a:lstStyle/>
                    <a:p>
                      <a:pPr algn="l" fontAlgn="b"/>
                      <a:r>
                        <a:rPr lang="en-US" sz="1800" u="none" strike="noStrike" dirty="0">
                          <a:effectLst/>
                        </a:rPr>
                        <a:t>“Overdose” term in triage note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b="1" u="none" strike="noStrike" dirty="0">
                          <a:effectLst/>
                        </a:rPr>
                        <a:t>0.453</a:t>
                      </a:r>
                      <a:endParaRPr lang="en-US" sz="1800" b="1"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195568764"/>
                  </a:ext>
                </a:extLst>
              </a:tr>
              <a:tr h="202083">
                <a:tc>
                  <a:txBody>
                    <a:bodyPr/>
                    <a:lstStyle/>
                    <a:p>
                      <a:pPr algn="l" fontAlgn="b"/>
                      <a:r>
                        <a:rPr lang="en-US" sz="1800" u="none" strike="noStrike" dirty="0">
                          <a:effectLst/>
                        </a:rPr>
                        <a:t>   No mention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212 (66.5)</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182 (70.0)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91273362"/>
                  </a:ext>
                </a:extLst>
              </a:tr>
              <a:tr h="202083">
                <a:tc>
                  <a:txBody>
                    <a:bodyPr/>
                    <a:lstStyle/>
                    <a:p>
                      <a:pPr algn="l" fontAlgn="b"/>
                      <a:r>
                        <a:rPr lang="en-US" sz="1800" u="none" strike="noStrike" dirty="0">
                          <a:effectLst/>
                        </a:rPr>
                        <a:t>   Altered Mental Status</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0 (0.0)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6 (2.3)</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783814250"/>
                  </a:ext>
                </a:extLst>
              </a:tr>
              <a:tr h="276653">
                <a:tc>
                  <a:txBody>
                    <a:bodyPr/>
                    <a:lstStyle/>
                    <a:p>
                      <a:pPr algn="l" fontAlgn="b"/>
                      <a:r>
                        <a:rPr lang="en-US" sz="1800" u="none" strike="noStrike" dirty="0">
                          <a:effectLst/>
                        </a:rPr>
                        <a:t>   Intoxication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19 (6.0)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30 (11.5)</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032652548"/>
                  </a:ext>
                </a:extLst>
              </a:tr>
              <a:tr h="202083">
                <a:tc>
                  <a:txBody>
                    <a:bodyPr/>
                    <a:lstStyle/>
                    <a:p>
                      <a:pPr algn="l" fontAlgn="b"/>
                      <a:r>
                        <a:rPr lang="en-US" sz="1800" u="none" strike="noStrike" dirty="0">
                          <a:effectLst/>
                        </a:rPr>
                        <a:t>   Overdose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48 (15.0)</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12 (4.6)</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740504497"/>
                  </a:ext>
                </a:extLst>
              </a:tr>
              <a:tr h="202083">
                <a:tc>
                  <a:txBody>
                    <a:bodyPr/>
                    <a:lstStyle/>
                    <a:p>
                      <a:pPr algn="l" fontAlgn="b"/>
                      <a:r>
                        <a:rPr lang="en-US" sz="1800" u="none" strike="noStrike" dirty="0">
                          <a:effectLst/>
                        </a:rPr>
                        <a:t>   Syncope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40 (12.5)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30 (11.5)</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206830143"/>
                  </a:ext>
                </a:extLst>
              </a:tr>
            </a:tbl>
          </a:graphicData>
        </a:graphic>
      </p:graphicFrame>
      <p:sp>
        <p:nvSpPr>
          <p:cNvPr id="3" name="TextBox 2">
            <a:extLst>
              <a:ext uri="{FF2B5EF4-FFF2-40B4-BE49-F238E27FC236}">
                <a16:creationId xmlns:a16="http://schemas.microsoft.com/office/drawing/2014/main" id="{502705EB-F10A-0D0F-7B0A-9A11D4C21FF1}"/>
              </a:ext>
            </a:extLst>
          </p:cNvPr>
          <p:cNvSpPr txBox="1"/>
          <p:nvPr/>
        </p:nvSpPr>
        <p:spPr>
          <a:xfrm>
            <a:off x="7391400" y="1192980"/>
            <a:ext cx="16764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2400" b="1">
                <a:solidFill>
                  <a:schemeClr val="tx1"/>
                </a:solidFill>
                <a:latin typeface="+mj-lt"/>
                <a:cs typeface="Times New Roman" panose="02020603050405020304" pitchFamily="18" charset="0"/>
              </a:defRPr>
            </a:lvl1pPr>
          </a:lstStyle>
          <a:p>
            <a:r>
              <a:rPr lang="en-US" dirty="0"/>
              <a:t>Eligible patients were more likely to have:</a:t>
            </a:r>
          </a:p>
          <a:p>
            <a:r>
              <a:rPr lang="en-US" dirty="0"/>
              <a:t>“overdose” in the chief concern</a:t>
            </a:r>
          </a:p>
        </p:txBody>
      </p:sp>
      <p:sp>
        <p:nvSpPr>
          <p:cNvPr id="4" name="TextBox 3">
            <a:extLst>
              <a:ext uri="{FF2B5EF4-FFF2-40B4-BE49-F238E27FC236}">
                <a16:creationId xmlns:a16="http://schemas.microsoft.com/office/drawing/2014/main" id="{8775B6A9-00E9-17C8-D51A-36D9516046E3}"/>
              </a:ext>
            </a:extLst>
          </p:cNvPr>
          <p:cNvSpPr txBox="1"/>
          <p:nvPr/>
        </p:nvSpPr>
        <p:spPr>
          <a:xfrm>
            <a:off x="657224" y="53429"/>
            <a:ext cx="7724776" cy="523220"/>
          </a:xfrm>
          <a:prstGeom prst="rect">
            <a:avLst/>
          </a:prstGeom>
          <a:noFill/>
        </p:spPr>
        <p:txBody>
          <a:bodyPr wrap="square" rtlCol="0">
            <a:spAutoFit/>
          </a:bodyPr>
          <a:lstStyle/>
          <a:p>
            <a:r>
              <a:rPr lang="en-US" sz="2800" b="1" dirty="0">
                <a:latin typeface="+mj-lt"/>
                <a:cs typeface="Calibri" panose="020F0502020204030204" pitchFamily="34" charset="0"/>
              </a:rPr>
              <a:t>Results: Characteristics of Eligible Patients </a:t>
            </a:r>
          </a:p>
        </p:txBody>
      </p:sp>
    </p:spTree>
    <p:extLst>
      <p:ext uri="{BB962C8B-B14F-4D97-AF65-F5344CB8AC3E}">
        <p14:creationId xmlns:p14="http://schemas.microsoft.com/office/powerpoint/2010/main" val="357878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6">
            <a:extLst>
              <a:ext uri="{FF2B5EF4-FFF2-40B4-BE49-F238E27FC236}">
                <a16:creationId xmlns:a16="http://schemas.microsoft.com/office/drawing/2014/main" id="{19CE8CF9-5577-8DAF-3A3E-231ED31EAF38}"/>
              </a:ext>
            </a:extLst>
          </p:cNvPr>
          <p:cNvPicPr>
            <a:picLocks noChangeAspect="1"/>
          </p:cNvPicPr>
          <p:nvPr/>
        </p:nvPicPr>
        <p:blipFill rotWithShape="1">
          <a:blip r:embed="rId3"/>
          <a:srcRect r="34192"/>
          <a:stretch/>
        </p:blipFill>
        <p:spPr>
          <a:xfrm>
            <a:off x="711085" y="580370"/>
            <a:ext cx="4214976" cy="4388990"/>
          </a:xfrm>
          <a:prstGeom prst="rect">
            <a:avLst/>
          </a:prstGeom>
        </p:spPr>
      </p:pic>
      <p:sp>
        <p:nvSpPr>
          <p:cNvPr id="4" name="TextBox 3">
            <a:extLst>
              <a:ext uri="{FF2B5EF4-FFF2-40B4-BE49-F238E27FC236}">
                <a16:creationId xmlns:a16="http://schemas.microsoft.com/office/drawing/2014/main" id="{43FEB88B-3C0F-9B76-A6D8-E63496406089}"/>
              </a:ext>
            </a:extLst>
          </p:cNvPr>
          <p:cNvSpPr txBox="1"/>
          <p:nvPr/>
        </p:nvSpPr>
        <p:spPr>
          <a:xfrm>
            <a:off x="647700" y="57150"/>
            <a:ext cx="8763000" cy="523220"/>
          </a:xfrm>
          <a:prstGeom prst="rect">
            <a:avLst/>
          </a:prstGeom>
          <a:noFill/>
        </p:spPr>
        <p:txBody>
          <a:bodyPr wrap="square" rtlCol="0">
            <a:spAutoFit/>
          </a:bodyPr>
          <a:lstStyle/>
          <a:p>
            <a:r>
              <a:rPr lang="en-US" sz="2800" b="1" dirty="0">
                <a:latin typeface="+mj-lt"/>
                <a:cs typeface="Calibri" panose="020F0502020204030204" pitchFamily="34" charset="0"/>
              </a:rPr>
              <a:t>Results: Machine Learning Classification Screening </a:t>
            </a:r>
          </a:p>
        </p:txBody>
      </p:sp>
      <p:pic>
        <p:nvPicPr>
          <p:cNvPr id="2" name="Content Placeholder 6">
            <a:extLst>
              <a:ext uri="{FF2B5EF4-FFF2-40B4-BE49-F238E27FC236}">
                <a16:creationId xmlns:a16="http://schemas.microsoft.com/office/drawing/2014/main" id="{013062AC-1947-7B57-EBCF-9B93B11E5312}"/>
              </a:ext>
            </a:extLst>
          </p:cNvPr>
          <p:cNvPicPr>
            <a:picLocks noChangeAspect="1"/>
          </p:cNvPicPr>
          <p:nvPr/>
        </p:nvPicPr>
        <p:blipFill rotWithShape="1">
          <a:blip r:embed="rId3"/>
          <a:srcRect l="64492" t="21128" r="1288" b="23172"/>
          <a:stretch/>
        </p:blipFill>
        <p:spPr>
          <a:xfrm>
            <a:off x="5105400" y="580370"/>
            <a:ext cx="3899016" cy="4388990"/>
          </a:xfrm>
          <a:prstGeom prst="rect">
            <a:avLst/>
          </a:prstGeom>
        </p:spPr>
      </p:pic>
      <p:sp>
        <p:nvSpPr>
          <p:cNvPr id="5" name="Rectangle 4">
            <a:extLst>
              <a:ext uri="{FF2B5EF4-FFF2-40B4-BE49-F238E27FC236}">
                <a16:creationId xmlns:a16="http://schemas.microsoft.com/office/drawing/2014/main" id="{ED7E0D45-C76C-1E00-45E4-0AEB8C361128}"/>
              </a:ext>
            </a:extLst>
          </p:cNvPr>
          <p:cNvSpPr/>
          <p:nvPr/>
        </p:nvSpPr>
        <p:spPr>
          <a:xfrm>
            <a:off x="5715000" y="2876550"/>
            <a:ext cx="2819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617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144BC5-4063-F1CB-49DE-1F68C28A6C47}"/>
              </a:ext>
            </a:extLst>
          </p:cNvPr>
          <p:cNvSpPr txBox="1"/>
          <p:nvPr/>
        </p:nvSpPr>
        <p:spPr>
          <a:xfrm>
            <a:off x="675167" y="1281707"/>
            <a:ext cx="3058633"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2400" b="1">
                <a:latin typeface="+mj-lt"/>
                <a:cs typeface="Times New Roman" panose="02020603050405020304"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Random forest outperformed other algorithm, regression and ML based techniques.</a:t>
            </a:r>
          </a:p>
          <a:p>
            <a:endParaRPr lang="en-US" dirty="0"/>
          </a:p>
          <a:p>
            <a:r>
              <a:rPr lang="en-US" dirty="0"/>
              <a:t>AUC 92.2 </a:t>
            </a:r>
          </a:p>
          <a:p>
            <a:r>
              <a:rPr lang="en-US" dirty="0"/>
              <a:t>(95% CI 90.0 – 94.3)</a:t>
            </a:r>
          </a:p>
        </p:txBody>
      </p:sp>
      <p:sp>
        <p:nvSpPr>
          <p:cNvPr id="4" name="TextBox 3">
            <a:extLst>
              <a:ext uri="{FF2B5EF4-FFF2-40B4-BE49-F238E27FC236}">
                <a16:creationId xmlns:a16="http://schemas.microsoft.com/office/drawing/2014/main" id="{0E2A659D-0CB6-5933-3A15-A4F93950DD6D}"/>
              </a:ext>
            </a:extLst>
          </p:cNvPr>
          <p:cNvSpPr txBox="1"/>
          <p:nvPr/>
        </p:nvSpPr>
        <p:spPr>
          <a:xfrm>
            <a:off x="4495800" y="1097041"/>
            <a:ext cx="4424363"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2400" b="1">
                <a:solidFill>
                  <a:schemeClr val="dk1"/>
                </a:solidFill>
                <a:latin typeface="+mj-lt"/>
                <a:cs typeface="Times New Roman" panose="02020603050405020304"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Top 5 important predictors of eligibility:</a:t>
            </a:r>
          </a:p>
          <a:p>
            <a:pPr marL="342900" indent="-342900">
              <a:buFont typeface="Arial" panose="020B0604020202020204" pitchFamily="34" charset="0"/>
              <a:buChar char="•"/>
            </a:pPr>
            <a:r>
              <a:rPr lang="en-US" dirty="0"/>
              <a:t>Heroin or opioid term in the triage note</a:t>
            </a:r>
          </a:p>
          <a:p>
            <a:pPr marL="342900" indent="-342900">
              <a:buFont typeface="Arial" panose="020B0604020202020204" pitchFamily="34" charset="0"/>
              <a:buChar char="•"/>
            </a:pPr>
            <a:r>
              <a:rPr lang="en-US" dirty="0"/>
              <a:t>Overdose term in the triage note or chief concern</a:t>
            </a:r>
          </a:p>
          <a:p>
            <a:pPr marL="342900" indent="-342900">
              <a:buFont typeface="Arial" panose="020B0604020202020204" pitchFamily="34" charset="0"/>
              <a:buChar char="•"/>
            </a:pPr>
            <a:r>
              <a:rPr lang="en-US" dirty="0"/>
              <a:t>F11 ICD-10 code</a:t>
            </a:r>
          </a:p>
          <a:p>
            <a:pPr marL="342900" indent="-342900">
              <a:buFont typeface="Arial" panose="020B0604020202020204" pitchFamily="34" charset="0"/>
              <a:buChar char="•"/>
            </a:pPr>
            <a:r>
              <a:rPr lang="en-US" dirty="0"/>
              <a:t>Naloxone term in either CC or triage note</a:t>
            </a:r>
          </a:p>
        </p:txBody>
      </p:sp>
      <p:sp>
        <p:nvSpPr>
          <p:cNvPr id="5" name="TextBox 4">
            <a:extLst>
              <a:ext uri="{FF2B5EF4-FFF2-40B4-BE49-F238E27FC236}">
                <a16:creationId xmlns:a16="http://schemas.microsoft.com/office/drawing/2014/main" id="{0EA41230-860F-DEDE-FC88-1048EA701D4C}"/>
              </a:ext>
            </a:extLst>
          </p:cNvPr>
          <p:cNvSpPr txBox="1"/>
          <p:nvPr/>
        </p:nvSpPr>
        <p:spPr>
          <a:xfrm>
            <a:off x="685800" y="209550"/>
            <a:ext cx="8458200" cy="523220"/>
          </a:xfrm>
          <a:prstGeom prst="rect">
            <a:avLst/>
          </a:prstGeom>
          <a:noFill/>
        </p:spPr>
        <p:txBody>
          <a:bodyPr wrap="square" rtlCol="0">
            <a:spAutoFit/>
          </a:bodyPr>
          <a:lstStyle/>
          <a:p>
            <a:r>
              <a:rPr lang="en-US" sz="2800" b="1" dirty="0">
                <a:latin typeface="+mj-lt"/>
                <a:cs typeface="Calibri" panose="020F0502020204030204" pitchFamily="34" charset="0"/>
              </a:rPr>
              <a:t>Results: Random forest classifier outperformed others</a:t>
            </a:r>
          </a:p>
        </p:txBody>
      </p:sp>
    </p:spTree>
    <p:extLst>
      <p:ext uri="{BB962C8B-B14F-4D97-AF65-F5344CB8AC3E}">
        <p14:creationId xmlns:p14="http://schemas.microsoft.com/office/powerpoint/2010/main" val="131024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FF104A-DC6D-3BFF-693F-9C55E304A079}"/>
              </a:ext>
            </a:extLst>
          </p:cNvPr>
          <p:cNvSpPr txBox="1"/>
          <p:nvPr/>
        </p:nvSpPr>
        <p:spPr>
          <a:xfrm>
            <a:off x="609600" y="186365"/>
            <a:ext cx="6553200" cy="523220"/>
          </a:xfrm>
          <a:prstGeom prst="rect">
            <a:avLst/>
          </a:prstGeom>
          <a:noFill/>
        </p:spPr>
        <p:txBody>
          <a:bodyPr wrap="square" rtlCol="0">
            <a:spAutoFit/>
          </a:bodyPr>
          <a:lstStyle/>
          <a:p>
            <a:r>
              <a:rPr lang="en-US" sz="2800" b="1" dirty="0">
                <a:latin typeface="+mj-lt"/>
                <a:cs typeface="Calibri" panose="020F0502020204030204" pitchFamily="34" charset="0"/>
              </a:rPr>
              <a:t>Limitations and Future Directions</a:t>
            </a:r>
          </a:p>
        </p:txBody>
      </p:sp>
      <p:graphicFrame>
        <p:nvGraphicFramePr>
          <p:cNvPr id="12" name="Diagram 11">
            <a:extLst>
              <a:ext uri="{FF2B5EF4-FFF2-40B4-BE49-F238E27FC236}">
                <a16:creationId xmlns:a16="http://schemas.microsoft.com/office/drawing/2014/main" id="{BE5FDFE7-6142-70CD-241E-1C84F84DE98E}"/>
              </a:ext>
            </a:extLst>
          </p:cNvPr>
          <p:cNvGraphicFramePr/>
          <p:nvPr>
            <p:extLst>
              <p:ext uri="{D42A27DB-BD31-4B8C-83A1-F6EECF244321}">
                <p14:modId xmlns:p14="http://schemas.microsoft.com/office/powerpoint/2010/main" val="3096108524"/>
              </p:ext>
            </p:extLst>
          </p:nvPr>
        </p:nvGraphicFramePr>
        <p:xfrm>
          <a:off x="990600" y="895350"/>
          <a:ext cx="7620000" cy="375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9368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4C9078-1377-232C-6AA5-C0B903A846AD}"/>
              </a:ext>
            </a:extLst>
          </p:cNvPr>
          <p:cNvSpPr txBox="1"/>
          <p:nvPr/>
        </p:nvSpPr>
        <p:spPr>
          <a:xfrm>
            <a:off x="685800" y="209550"/>
            <a:ext cx="5029200" cy="523220"/>
          </a:xfrm>
          <a:prstGeom prst="rect">
            <a:avLst/>
          </a:prstGeom>
          <a:noFill/>
        </p:spPr>
        <p:txBody>
          <a:bodyPr wrap="square" rtlCol="0">
            <a:spAutoFit/>
          </a:bodyPr>
          <a:lstStyle/>
          <a:p>
            <a:r>
              <a:rPr lang="en-US" sz="2800" b="1" dirty="0">
                <a:latin typeface="+mj-lt"/>
                <a:cs typeface="Calibri" panose="020F0502020204030204" pitchFamily="34" charset="0"/>
              </a:rPr>
              <a:t>Final Takeaways</a:t>
            </a:r>
          </a:p>
        </p:txBody>
      </p:sp>
      <p:graphicFrame>
        <p:nvGraphicFramePr>
          <p:cNvPr id="6" name="Diagram 5">
            <a:extLst>
              <a:ext uri="{FF2B5EF4-FFF2-40B4-BE49-F238E27FC236}">
                <a16:creationId xmlns:a16="http://schemas.microsoft.com/office/drawing/2014/main" id="{5EBA4C4D-27A0-1FBE-1F96-9AC9B389615E}"/>
              </a:ext>
            </a:extLst>
          </p:cNvPr>
          <p:cNvGraphicFramePr/>
          <p:nvPr>
            <p:extLst>
              <p:ext uri="{D42A27DB-BD31-4B8C-83A1-F6EECF244321}">
                <p14:modId xmlns:p14="http://schemas.microsoft.com/office/powerpoint/2010/main" val="2278639567"/>
              </p:ext>
            </p:extLst>
          </p:nvPr>
        </p:nvGraphicFramePr>
        <p:xfrm>
          <a:off x="685800" y="819150"/>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976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C81CB-AC7B-63F6-4694-A2A7634D4BB1}"/>
              </a:ext>
            </a:extLst>
          </p:cNvPr>
          <p:cNvSpPr txBox="1"/>
          <p:nvPr/>
        </p:nvSpPr>
        <p:spPr>
          <a:xfrm>
            <a:off x="2029136" y="2038350"/>
            <a:ext cx="5342745" cy="1938992"/>
          </a:xfrm>
          <a:prstGeom prst="rect">
            <a:avLst/>
          </a:prstGeom>
          <a:noFill/>
        </p:spPr>
        <p:txBody>
          <a:bodyPr wrap="none" rtlCol="0">
            <a:spAutoFit/>
          </a:bodyPr>
          <a:lstStyle/>
          <a:p>
            <a:pPr algn="ctr"/>
            <a:r>
              <a:rPr lang="en-US" sz="4000" dirty="0">
                <a:latin typeface="+mj-lt"/>
                <a:cs typeface="Calibri" panose="020F0502020204030204" pitchFamily="34" charset="0"/>
              </a:rPr>
              <a:t>Thank you for your time!</a:t>
            </a:r>
          </a:p>
          <a:p>
            <a:pPr algn="ctr"/>
            <a:endParaRPr lang="en-US" sz="4000" dirty="0">
              <a:latin typeface="+mj-lt"/>
              <a:cs typeface="Calibri" panose="020F0502020204030204" pitchFamily="34" charset="0"/>
            </a:endParaRPr>
          </a:p>
          <a:p>
            <a:pPr algn="ctr"/>
            <a:r>
              <a:rPr lang="en-US" sz="4000" dirty="0">
                <a:latin typeface="+mj-lt"/>
                <a:cs typeface="Calibri" panose="020F0502020204030204" pitchFamily="34" charset="0"/>
              </a:rPr>
              <a:t>Questions?</a:t>
            </a:r>
          </a:p>
        </p:txBody>
      </p:sp>
    </p:spTree>
    <p:extLst>
      <p:ext uri="{BB962C8B-B14F-4D97-AF65-F5344CB8AC3E}">
        <p14:creationId xmlns:p14="http://schemas.microsoft.com/office/powerpoint/2010/main" val="1278619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7491252-03C5-7855-8AAA-79297E3617EC}"/>
              </a:ext>
            </a:extLst>
          </p:cNvPr>
          <p:cNvPicPr>
            <a:picLocks noChangeAspect="1"/>
          </p:cNvPicPr>
          <p:nvPr/>
        </p:nvPicPr>
        <p:blipFill rotWithShape="1">
          <a:blip r:embed="rId2"/>
          <a:srcRect l="22500" r="22000"/>
          <a:stretch/>
        </p:blipFill>
        <p:spPr>
          <a:xfrm>
            <a:off x="3505200" y="895350"/>
            <a:ext cx="2819400" cy="4140200"/>
          </a:xfrm>
          <a:prstGeom prst="rect">
            <a:avLst/>
          </a:prstGeom>
        </p:spPr>
      </p:pic>
    </p:spTree>
    <p:extLst>
      <p:ext uri="{BB962C8B-B14F-4D97-AF65-F5344CB8AC3E}">
        <p14:creationId xmlns:p14="http://schemas.microsoft.com/office/powerpoint/2010/main" val="407966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821D82-B21F-AC2A-BF57-BE49FD2A71CE}"/>
              </a:ext>
            </a:extLst>
          </p:cNvPr>
          <p:cNvSpPr txBox="1"/>
          <p:nvPr/>
        </p:nvSpPr>
        <p:spPr>
          <a:xfrm>
            <a:off x="1066800" y="590550"/>
            <a:ext cx="76200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defTabSz="356616">
              <a:spcAft>
                <a:spcPts val="600"/>
              </a:spcAft>
              <a:defRPr sz="2000" b="1">
                <a:latin typeface="Calibri" panose="020F0502020204030204" pitchFamily="34" charset="0"/>
                <a:cs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800" b="0" i="1" dirty="0">
                <a:latin typeface="+mj-lt"/>
              </a:rPr>
              <a:t>No listed authors have financial relationships to disclose.</a:t>
            </a:r>
          </a:p>
          <a:p>
            <a:r>
              <a:rPr lang="en-US" sz="1400" b="0" i="1" dirty="0">
                <a:latin typeface="+mj-lt"/>
              </a:rPr>
              <a:t>  </a:t>
            </a:r>
          </a:p>
          <a:p>
            <a:r>
              <a:rPr lang="en-US" sz="2800" b="0" i="1" dirty="0">
                <a:latin typeface="+mj-lt"/>
              </a:rPr>
              <a:t>This work was a side project related to the MOUD Curriculum Impact project presented on Thursday and so peripherally supported by a SAEMF / NIDA Mentor-Facilitated Training Award.</a:t>
            </a:r>
          </a:p>
        </p:txBody>
      </p:sp>
      <p:pic>
        <p:nvPicPr>
          <p:cNvPr id="4" name="Picture 7" descr="SAEM Foundation Logo | SAEM">
            <a:extLst>
              <a:ext uri="{FF2B5EF4-FFF2-40B4-BE49-F238E27FC236}">
                <a16:creationId xmlns:a16="http://schemas.microsoft.com/office/drawing/2014/main" id="{45D5FBFD-1ABC-8147-660F-83AF994AE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943350"/>
            <a:ext cx="2962275"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00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Box 2">
            <a:extLst>
              <a:ext uri="{FF2B5EF4-FFF2-40B4-BE49-F238E27FC236}">
                <a16:creationId xmlns:a16="http://schemas.microsoft.com/office/drawing/2014/main" id="{4C11AEF5-8F30-DD3B-22A4-810755E15327}"/>
              </a:ext>
            </a:extLst>
          </p:cNvPr>
          <p:cNvSpPr txBox="1"/>
          <p:nvPr/>
        </p:nvSpPr>
        <p:spPr>
          <a:xfrm>
            <a:off x="782454" y="186535"/>
            <a:ext cx="8285346" cy="432374"/>
          </a:xfrm>
          <a:prstGeom prst="rect">
            <a:avLst/>
          </a:prstGeom>
        </p:spPr>
        <p:txBody>
          <a:bodyPr vert="horz" lIns="91440" tIns="45720" rIns="91440" bIns="45720" rtlCol="0" anchor="t">
            <a:noAutofit/>
          </a:bodyPr>
          <a:lstStyle/>
          <a:p>
            <a:pPr defTabSz="914400">
              <a:lnSpc>
                <a:spcPct val="89000"/>
              </a:lnSpc>
              <a:spcBef>
                <a:spcPct val="0"/>
              </a:spcBef>
              <a:spcAft>
                <a:spcPts val="600"/>
              </a:spcAft>
            </a:pPr>
            <a:r>
              <a:rPr lang="en-US" sz="3200" b="1" dirty="0">
                <a:solidFill>
                  <a:schemeClr val="tx2"/>
                </a:solidFill>
                <a:latin typeface="+mj-lt"/>
                <a:ea typeface="+mj-ea"/>
                <a:cs typeface="Calibri" panose="020F0502020204030204" pitchFamily="34" charset="0"/>
              </a:rPr>
              <a:t>Prevalence of OUD &amp; Deaths</a:t>
            </a:r>
          </a:p>
        </p:txBody>
      </p:sp>
      <p:pic>
        <p:nvPicPr>
          <p:cNvPr id="1026" name="Picture 2" descr="three waves of the rise in opioid overdose deaths">
            <a:extLst>
              <a:ext uri="{FF2B5EF4-FFF2-40B4-BE49-F238E27FC236}">
                <a16:creationId xmlns:a16="http://schemas.microsoft.com/office/drawing/2014/main" id="{F2BB6743-4D92-450B-E867-8FF842091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9176" y="742950"/>
            <a:ext cx="5685649"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990C903-18FC-DEDF-DBDE-5276372FB102}"/>
              </a:ext>
            </a:extLst>
          </p:cNvPr>
          <p:cNvSpPr txBox="1"/>
          <p:nvPr/>
        </p:nvSpPr>
        <p:spPr>
          <a:xfrm>
            <a:off x="1219200" y="4249079"/>
            <a:ext cx="7010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defTabSz="356616">
              <a:spcAft>
                <a:spcPts val="600"/>
              </a:spcAft>
            </a:pPr>
            <a:r>
              <a:rPr lang="en-US" sz="2000" b="1" kern="1200" dirty="0">
                <a:solidFill>
                  <a:schemeClr val="tx1"/>
                </a:solidFill>
                <a:latin typeface="Calibri" panose="020F0502020204030204" pitchFamily="34" charset="0"/>
                <a:cs typeface="Calibri" panose="020F0502020204030204" pitchFamily="34" charset="0"/>
              </a:rPr>
              <a:t>Goal: To develop a computable phenotype for identifying OUD in the ED and determining eligibility for MOUD interventions.</a:t>
            </a:r>
            <a:endParaRPr lang="en-US" sz="20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D57C71-55F1-01A8-4401-3C6D12E00CF2}"/>
              </a:ext>
            </a:extLst>
          </p:cNvPr>
          <p:cNvSpPr txBox="1"/>
          <p:nvPr/>
        </p:nvSpPr>
        <p:spPr>
          <a:xfrm>
            <a:off x="685800" y="121899"/>
            <a:ext cx="7924800" cy="1077218"/>
          </a:xfrm>
          <a:prstGeom prst="rect">
            <a:avLst/>
          </a:prstGeom>
          <a:noFill/>
        </p:spPr>
        <p:txBody>
          <a:bodyPr wrap="square" rtlCol="0">
            <a:spAutoFit/>
          </a:bodyPr>
          <a:lstStyle/>
          <a:p>
            <a:r>
              <a:rPr lang="en-US" sz="3200" b="1" dirty="0">
                <a:latin typeface="+mj-lt"/>
                <a:cs typeface="Calibri" panose="020F0502020204030204" pitchFamily="34" charset="0"/>
              </a:rPr>
              <a:t>Past Efforts Identifying OUD related ED visits focused on post overdose patients</a:t>
            </a:r>
          </a:p>
        </p:txBody>
      </p:sp>
      <p:sp>
        <p:nvSpPr>
          <p:cNvPr id="5" name="TextBox 4">
            <a:extLst>
              <a:ext uri="{FF2B5EF4-FFF2-40B4-BE49-F238E27FC236}">
                <a16:creationId xmlns:a16="http://schemas.microsoft.com/office/drawing/2014/main" id="{BE1181F6-C7CA-0E00-E96B-825CA4C0A774}"/>
              </a:ext>
            </a:extLst>
          </p:cNvPr>
          <p:cNvSpPr txBox="1"/>
          <p:nvPr/>
        </p:nvSpPr>
        <p:spPr>
          <a:xfrm>
            <a:off x="1511861" y="1453600"/>
            <a:ext cx="612027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tx1"/>
                </a:solidFill>
                <a:latin typeface="+mj-lt"/>
                <a:cs typeface="Times New Roman" panose="02020603050405020304" pitchFamily="18" charset="0"/>
              </a:rPr>
              <a:t>Algorithm 1: billing codes – opioid-related ICD-10 diagnostic codes</a:t>
            </a:r>
          </a:p>
        </p:txBody>
      </p:sp>
      <p:sp>
        <p:nvSpPr>
          <p:cNvPr id="6" name="TextBox 5">
            <a:extLst>
              <a:ext uri="{FF2B5EF4-FFF2-40B4-BE49-F238E27FC236}">
                <a16:creationId xmlns:a16="http://schemas.microsoft.com/office/drawing/2014/main" id="{7641E9B5-9EE0-5F50-7B8C-62C7F851F075}"/>
              </a:ext>
            </a:extLst>
          </p:cNvPr>
          <p:cNvSpPr txBox="1"/>
          <p:nvPr/>
        </p:nvSpPr>
        <p:spPr>
          <a:xfrm>
            <a:off x="1511861" y="2876550"/>
            <a:ext cx="6120278"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solidFill>
                  <a:schemeClr val="tx1"/>
                </a:solidFill>
                <a:latin typeface="+mj-lt"/>
                <a:cs typeface="Times New Roman" panose="02020603050405020304" pitchFamily="18" charset="0"/>
              </a:rPr>
              <a:t>Algorithm 2: ED chief complaint suggestive of OUD, containing </a:t>
            </a:r>
            <a:r>
              <a:rPr lang="en-US" sz="2400" b="1" i="1" dirty="0">
                <a:solidFill>
                  <a:schemeClr val="tx1"/>
                </a:solidFill>
                <a:latin typeface="+mj-lt"/>
                <a:cs typeface="Times New Roman" panose="02020603050405020304" pitchFamily="18" charset="0"/>
              </a:rPr>
              <a:t>heroin, opiate, opioid, or naloxone / </a:t>
            </a:r>
            <a:r>
              <a:rPr lang="en-US" sz="2400" b="1" i="1" dirty="0" err="1">
                <a:solidFill>
                  <a:schemeClr val="tx1"/>
                </a:solidFill>
                <a:latin typeface="+mj-lt"/>
                <a:cs typeface="Times New Roman" panose="02020603050405020304" pitchFamily="18" charset="0"/>
              </a:rPr>
              <a:t>narcan</a:t>
            </a:r>
            <a:r>
              <a:rPr lang="en-US" sz="2400" b="1" i="1" dirty="0">
                <a:solidFill>
                  <a:schemeClr val="tx1"/>
                </a:solidFill>
                <a:latin typeface="+mj-lt"/>
                <a:cs typeface="Times New Roman" panose="02020603050405020304" pitchFamily="18" charset="0"/>
              </a:rPr>
              <a:t> </a:t>
            </a:r>
          </a:p>
        </p:txBody>
      </p:sp>
      <p:pic>
        <p:nvPicPr>
          <p:cNvPr id="7" name="Picture 6">
            <a:extLst>
              <a:ext uri="{FF2B5EF4-FFF2-40B4-BE49-F238E27FC236}">
                <a16:creationId xmlns:a16="http://schemas.microsoft.com/office/drawing/2014/main" id="{747F8CDB-96B1-7062-FE34-D9CFBF78408C}"/>
              </a:ext>
            </a:extLst>
          </p:cNvPr>
          <p:cNvPicPr>
            <a:picLocks noChangeAspect="1"/>
          </p:cNvPicPr>
          <p:nvPr/>
        </p:nvPicPr>
        <p:blipFill>
          <a:blip r:embed="rId3"/>
          <a:stretch>
            <a:fillRect/>
          </a:stretch>
        </p:blipFill>
        <p:spPr>
          <a:xfrm>
            <a:off x="8305800" y="4257434"/>
            <a:ext cx="758976" cy="762000"/>
          </a:xfrm>
          <a:prstGeom prst="rect">
            <a:avLst/>
          </a:prstGeom>
        </p:spPr>
      </p:pic>
      <p:sp>
        <p:nvSpPr>
          <p:cNvPr id="8" name="TextBox 7">
            <a:extLst>
              <a:ext uri="{FF2B5EF4-FFF2-40B4-BE49-F238E27FC236}">
                <a16:creationId xmlns:a16="http://schemas.microsoft.com/office/drawing/2014/main" id="{8303192F-40AC-3F8B-5B03-1F148424E9AC}"/>
              </a:ext>
            </a:extLst>
          </p:cNvPr>
          <p:cNvSpPr txBox="1"/>
          <p:nvPr/>
        </p:nvSpPr>
        <p:spPr>
          <a:xfrm>
            <a:off x="6517348" y="4668832"/>
            <a:ext cx="1788452" cy="369332"/>
          </a:xfrm>
          <a:prstGeom prst="rect">
            <a:avLst/>
          </a:prstGeom>
          <a:noFill/>
        </p:spPr>
        <p:txBody>
          <a:bodyPr wrap="square" rtlCol="0">
            <a:spAutoFit/>
          </a:bodyPr>
          <a:lstStyle/>
          <a:p>
            <a:r>
              <a:rPr lang="en-US" dirty="0" err="1">
                <a:latin typeface="+mj-lt"/>
                <a:cs typeface="Times New Roman" panose="02020603050405020304" pitchFamily="18" charset="0"/>
              </a:rPr>
              <a:t>Chartash</a:t>
            </a:r>
            <a:r>
              <a:rPr lang="en-US" dirty="0">
                <a:latin typeface="+mj-lt"/>
                <a:cs typeface="Times New Roman" panose="02020603050405020304" pitchFamily="18" charset="0"/>
              </a:rPr>
              <a:t> et al.</a:t>
            </a:r>
          </a:p>
        </p:txBody>
      </p:sp>
    </p:spTree>
    <p:extLst>
      <p:ext uri="{BB962C8B-B14F-4D97-AF65-F5344CB8AC3E}">
        <p14:creationId xmlns:p14="http://schemas.microsoft.com/office/powerpoint/2010/main" val="380326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D57C71-55F1-01A8-4401-3C6D12E00CF2}"/>
              </a:ext>
            </a:extLst>
          </p:cNvPr>
          <p:cNvSpPr txBox="1"/>
          <p:nvPr/>
        </p:nvSpPr>
        <p:spPr>
          <a:xfrm>
            <a:off x="685800" y="133350"/>
            <a:ext cx="6705600" cy="584775"/>
          </a:xfrm>
          <a:prstGeom prst="rect">
            <a:avLst/>
          </a:prstGeom>
          <a:noFill/>
        </p:spPr>
        <p:txBody>
          <a:bodyPr wrap="square" rtlCol="0">
            <a:spAutoFit/>
          </a:bodyPr>
          <a:lstStyle>
            <a:defPPr>
              <a:defRPr lang="en-US"/>
            </a:defPPr>
            <a:lvl1pPr>
              <a:defRPr sz="3200" b="1">
                <a:latin typeface="+mj-lt"/>
                <a:cs typeface="Calibri" panose="020F0502020204030204" pitchFamily="34" charset="0"/>
              </a:defRPr>
            </a:lvl1pPr>
          </a:lstStyle>
          <a:p>
            <a:r>
              <a:rPr lang="en-US" dirty="0"/>
              <a:t>Our Objective:</a:t>
            </a:r>
          </a:p>
        </p:txBody>
      </p:sp>
      <p:sp>
        <p:nvSpPr>
          <p:cNvPr id="5" name="TextBox 4">
            <a:extLst>
              <a:ext uri="{FF2B5EF4-FFF2-40B4-BE49-F238E27FC236}">
                <a16:creationId xmlns:a16="http://schemas.microsoft.com/office/drawing/2014/main" id="{BE1181F6-C7CA-0E00-E96B-825CA4C0A774}"/>
              </a:ext>
            </a:extLst>
          </p:cNvPr>
          <p:cNvSpPr txBox="1"/>
          <p:nvPr/>
        </p:nvSpPr>
        <p:spPr>
          <a:xfrm>
            <a:off x="1511860" y="935950"/>
            <a:ext cx="6489139"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solidFill>
                  <a:schemeClr val="tx1"/>
                </a:solidFill>
                <a:latin typeface="+mj-lt"/>
                <a:cs typeface="Times New Roman" panose="02020603050405020304" pitchFamily="18" charset="0"/>
              </a:rPr>
              <a:t>To develop an algorithm to identify discharged ED patients with OUD who may be eligible for an MOUD intervention</a:t>
            </a:r>
          </a:p>
          <a:p>
            <a:pPr algn="ctr"/>
            <a:endParaRPr lang="en-US" sz="2800" b="1" dirty="0">
              <a:solidFill>
                <a:schemeClr val="tx1"/>
              </a:solidFill>
              <a:latin typeface="+mj-lt"/>
              <a:cs typeface="Times New Roman" panose="02020603050405020304" pitchFamily="18" charset="0"/>
            </a:endParaRPr>
          </a:p>
          <a:p>
            <a:pPr algn="ctr"/>
            <a:endParaRPr lang="en-US" sz="2800" b="1" dirty="0">
              <a:solidFill>
                <a:schemeClr val="tx1"/>
              </a:solidFill>
              <a:latin typeface="+mj-lt"/>
              <a:cs typeface="Times New Roman" panose="02020603050405020304" pitchFamily="18" charset="0"/>
            </a:endParaRPr>
          </a:p>
          <a:p>
            <a:pPr algn="ctr"/>
            <a:endParaRPr lang="en-US" sz="2800" b="1" dirty="0">
              <a:solidFill>
                <a:schemeClr val="tx1"/>
              </a:solidFill>
              <a:latin typeface="+mj-lt"/>
              <a:cs typeface="Times New Roman" panose="02020603050405020304" pitchFamily="18" charset="0"/>
            </a:endParaRPr>
          </a:p>
          <a:p>
            <a:pPr algn="ctr"/>
            <a:r>
              <a:rPr lang="en-US" sz="2800" b="1" dirty="0">
                <a:solidFill>
                  <a:schemeClr val="tx1"/>
                </a:solidFill>
                <a:latin typeface="+mj-lt"/>
                <a:cs typeface="Times New Roman" panose="02020603050405020304" pitchFamily="18" charset="0"/>
              </a:rPr>
              <a:t>To test the algorithm at Michigan Medicine</a:t>
            </a:r>
          </a:p>
        </p:txBody>
      </p:sp>
      <p:sp>
        <p:nvSpPr>
          <p:cNvPr id="7" name="Down Arrow 6">
            <a:extLst>
              <a:ext uri="{FF2B5EF4-FFF2-40B4-BE49-F238E27FC236}">
                <a16:creationId xmlns:a16="http://schemas.microsoft.com/office/drawing/2014/main" id="{8089C4B2-D2EB-356C-F874-8C19A4C39AE5}"/>
              </a:ext>
            </a:extLst>
          </p:cNvPr>
          <p:cNvSpPr/>
          <p:nvPr/>
        </p:nvSpPr>
        <p:spPr>
          <a:xfrm>
            <a:off x="4381500" y="2705665"/>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12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9441AE-FC42-3C07-1635-C8AA36670F23}"/>
              </a:ext>
            </a:extLst>
          </p:cNvPr>
          <p:cNvSpPr txBox="1"/>
          <p:nvPr/>
        </p:nvSpPr>
        <p:spPr>
          <a:xfrm>
            <a:off x="609600" y="113901"/>
            <a:ext cx="8305800" cy="954107"/>
          </a:xfrm>
          <a:prstGeom prst="rect">
            <a:avLst/>
          </a:prstGeom>
          <a:noFill/>
        </p:spPr>
        <p:txBody>
          <a:bodyPr wrap="square" rtlCol="0">
            <a:spAutoFit/>
          </a:bodyPr>
          <a:lstStyle/>
          <a:p>
            <a:r>
              <a:rPr lang="en-US" sz="2800" b="1" dirty="0">
                <a:latin typeface="+mj-lt"/>
                <a:cs typeface="Calibri" panose="020F0502020204030204" pitchFamily="34" charset="0"/>
              </a:rPr>
              <a:t>Our Methodology to Identify Patients Eligible for an ED based MOUD Intervention</a:t>
            </a:r>
          </a:p>
        </p:txBody>
      </p:sp>
      <p:sp>
        <p:nvSpPr>
          <p:cNvPr id="6" name="TextBox 5">
            <a:extLst>
              <a:ext uri="{FF2B5EF4-FFF2-40B4-BE49-F238E27FC236}">
                <a16:creationId xmlns:a16="http://schemas.microsoft.com/office/drawing/2014/main" id="{0CCE56B4-C2A0-9780-191E-F7CD3507D44A}"/>
              </a:ext>
            </a:extLst>
          </p:cNvPr>
          <p:cNvSpPr txBox="1"/>
          <p:nvPr/>
        </p:nvSpPr>
        <p:spPr>
          <a:xfrm>
            <a:off x="609600" y="1311056"/>
            <a:ext cx="3581400" cy="3662541"/>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mj-lt"/>
                <a:ea typeface="Arial" panose="020B0604020202020204" pitchFamily="34" charset="0"/>
                <a:cs typeface="Calibri" panose="020F0502020204030204" pitchFamily="34" charset="0"/>
              </a:rPr>
              <a:t>R</a:t>
            </a:r>
            <a:r>
              <a:rPr lang="en-US" sz="2200" dirty="0">
                <a:effectLst/>
                <a:latin typeface="+mj-lt"/>
                <a:ea typeface="Arial" panose="020B0604020202020204" pitchFamily="34" charset="0"/>
                <a:cs typeface="Calibri" panose="020F0502020204030204" pitchFamily="34" charset="0"/>
              </a:rPr>
              <a:t>etrospective, chart review-based cohort study</a:t>
            </a:r>
          </a:p>
          <a:p>
            <a:pPr marL="285750" indent="-285750">
              <a:buFont typeface="Arial" panose="020B0604020202020204" pitchFamily="34" charset="0"/>
              <a:buChar char="•"/>
            </a:pPr>
            <a:r>
              <a:rPr lang="en-US" sz="2200" dirty="0">
                <a:effectLst/>
                <a:latin typeface="+mj-lt"/>
                <a:ea typeface="Arial" panose="020B0604020202020204" pitchFamily="34" charset="0"/>
                <a:cs typeface="Calibri" panose="020F0502020204030204" pitchFamily="34" charset="0"/>
              </a:rPr>
              <a:t>Single urban academic medical center </a:t>
            </a:r>
          </a:p>
          <a:p>
            <a:r>
              <a:rPr lang="en-US" sz="1200" dirty="0">
                <a:latin typeface="+mj-lt"/>
                <a:ea typeface="Arial" panose="020B0604020202020204" pitchFamily="34" charset="0"/>
                <a:cs typeface="Calibri" panose="020F0502020204030204" pitchFamily="34" charset="0"/>
              </a:rPr>
              <a:t>  </a:t>
            </a:r>
          </a:p>
          <a:p>
            <a:pPr marL="285750" indent="-285750">
              <a:buFont typeface="Arial" panose="020B0604020202020204" pitchFamily="34" charset="0"/>
              <a:buChar char="•"/>
            </a:pPr>
            <a:r>
              <a:rPr lang="en-US" sz="2200" dirty="0">
                <a:effectLst/>
                <a:latin typeface="+mj-lt"/>
                <a:ea typeface="Arial" panose="020B0604020202020204" pitchFamily="34" charset="0"/>
                <a:cs typeface="Calibri" panose="020F0502020204030204" pitchFamily="34" charset="0"/>
              </a:rPr>
              <a:t>Consecutive ED visits between 10/1/2020 - 9/30/2022 meeting     the inclusion criteria</a:t>
            </a:r>
          </a:p>
          <a:p>
            <a:pPr marL="285750" indent="-285750">
              <a:buFont typeface="Arial" panose="020B0604020202020204" pitchFamily="34" charset="0"/>
              <a:buChar char="•"/>
            </a:pPr>
            <a:r>
              <a:rPr lang="en-US" sz="2200" dirty="0">
                <a:effectLst/>
                <a:latin typeface="+mj-lt"/>
                <a:ea typeface="Arial" panose="020B0604020202020204" pitchFamily="34" charset="0"/>
                <a:cs typeface="Calibri" panose="020F0502020204030204" pitchFamily="34" charset="0"/>
              </a:rPr>
              <a:t>Patients who were discharged after care</a:t>
            </a:r>
          </a:p>
        </p:txBody>
      </p:sp>
      <p:graphicFrame>
        <p:nvGraphicFramePr>
          <p:cNvPr id="8" name="Diagram 7">
            <a:extLst>
              <a:ext uri="{FF2B5EF4-FFF2-40B4-BE49-F238E27FC236}">
                <a16:creationId xmlns:a16="http://schemas.microsoft.com/office/drawing/2014/main" id="{74E296BF-B8C4-FE3E-7770-ABF9D386A93A}"/>
              </a:ext>
            </a:extLst>
          </p:cNvPr>
          <p:cNvGraphicFramePr/>
          <p:nvPr>
            <p:extLst>
              <p:ext uri="{D42A27DB-BD31-4B8C-83A1-F6EECF244321}">
                <p14:modId xmlns:p14="http://schemas.microsoft.com/office/powerpoint/2010/main" val="3065930040"/>
              </p:ext>
            </p:extLst>
          </p:nvPr>
        </p:nvGraphicFramePr>
        <p:xfrm>
          <a:off x="3886200" y="1504652"/>
          <a:ext cx="5257800" cy="3275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36775121-7CBD-1148-BCC9-07FA9FABD6DD}"/>
              </a:ext>
            </a:extLst>
          </p:cNvPr>
          <p:cNvSpPr txBox="1"/>
          <p:nvPr/>
        </p:nvSpPr>
        <p:spPr>
          <a:xfrm>
            <a:off x="5410200" y="1236620"/>
            <a:ext cx="25146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latin typeface="+mj-lt"/>
                <a:cs typeface="Calibri" panose="020F0502020204030204" pitchFamily="34" charset="0"/>
              </a:rPr>
              <a:t>Inclusion Criteria</a:t>
            </a:r>
          </a:p>
        </p:txBody>
      </p:sp>
    </p:spTree>
    <p:extLst>
      <p:ext uri="{BB962C8B-B14F-4D97-AF65-F5344CB8AC3E}">
        <p14:creationId xmlns:p14="http://schemas.microsoft.com/office/powerpoint/2010/main" val="333402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E15566D5-4032-921F-2D54-E7FADBC16FF1}"/>
              </a:ext>
            </a:extLst>
          </p:cNvPr>
          <p:cNvPicPr>
            <a:picLocks noChangeAspect="1"/>
          </p:cNvPicPr>
          <p:nvPr/>
        </p:nvPicPr>
        <p:blipFill rotWithShape="1">
          <a:blip r:embed="rId3"/>
          <a:srcRect l="19828" t="1212" r="862" b="34594"/>
          <a:stretch/>
        </p:blipFill>
        <p:spPr>
          <a:xfrm>
            <a:off x="4495800" y="57150"/>
            <a:ext cx="4364966" cy="5029200"/>
          </a:xfrm>
          <a:prstGeom prst="rect">
            <a:avLst/>
          </a:prstGeom>
          <a:solidFill>
            <a:schemeClr val="bg1"/>
          </a:solidFill>
          <a:effectLst/>
        </p:spPr>
      </p:pic>
      <p:sp>
        <p:nvSpPr>
          <p:cNvPr id="3" name="TextBox 2">
            <a:extLst>
              <a:ext uri="{FF2B5EF4-FFF2-40B4-BE49-F238E27FC236}">
                <a16:creationId xmlns:a16="http://schemas.microsoft.com/office/drawing/2014/main" id="{84D57C71-55F1-01A8-4401-3C6D12E00CF2}"/>
              </a:ext>
            </a:extLst>
          </p:cNvPr>
          <p:cNvSpPr txBox="1"/>
          <p:nvPr/>
        </p:nvSpPr>
        <p:spPr>
          <a:xfrm>
            <a:off x="685800" y="138423"/>
            <a:ext cx="5257800" cy="523220"/>
          </a:xfrm>
          <a:prstGeom prst="rect">
            <a:avLst/>
          </a:prstGeom>
          <a:noFill/>
        </p:spPr>
        <p:txBody>
          <a:bodyPr wrap="square" rtlCol="0">
            <a:spAutoFit/>
          </a:bodyPr>
          <a:lstStyle/>
          <a:p>
            <a:r>
              <a:rPr lang="en-US" sz="2800" b="1" dirty="0">
                <a:latin typeface="+mj-lt"/>
                <a:cs typeface="Calibri" panose="020F0502020204030204" pitchFamily="34" charset="0"/>
              </a:rPr>
              <a:t>Enrollment Diagram</a:t>
            </a:r>
          </a:p>
        </p:txBody>
      </p:sp>
      <p:sp>
        <p:nvSpPr>
          <p:cNvPr id="5" name="Content Placeholder 2">
            <a:extLst>
              <a:ext uri="{FF2B5EF4-FFF2-40B4-BE49-F238E27FC236}">
                <a16:creationId xmlns:a16="http://schemas.microsoft.com/office/drawing/2014/main" id="{F1AC41CF-1F8E-8720-3D2A-F5FDA064B273}"/>
              </a:ext>
            </a:extLst>
          </p:cNvPr>
          <p:cNvSpPr txBox="1">
            <a:spLocks/>
          </p:cNvSpPr>
          <p:nvPr/>
        </p:nvSpPr>
        <p:spPr>
          <a:xfrm>
            <a:off x="838200" y="1276350"/>
            <a:ext cx="3379395"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defRPr sz="2000" b="1">
                <a:solidFill>
                  <a:schemeClr val="dk1"/>
                </a:solidFill>
                <a:latin typeface="+mj-lt"/>
                <a:cs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800" dirty="0"/>
              <a:t>579 ED visits of </a:t>
            </a:r>
            <a:r>
              <a:rPr lang="en-US" sz="2800" u="sng" dirty="0"/>
              <a:t>discharged</a:t>
            </a:r>
            <a:r>
              <a:rPr lang="en-US" sz="2800" dirty="0"/>
              <a:t> patients whose </a:t>
            </a:r>
            <a:r>
              <a:rPr lang="en-US" sz="2800" u="sng" dirty="0"/>
              <a:t>primary reason for coming to the ED </a:t>
            </a:r>
            <a:r>
              <a:rPr lang="en-US" sz="2800" u="sng"/>
              <a:t>was potentially related </a:t>
            </a:r>
            <a:r>
              <a:rPr lang="en-US" sz="2800" u="sng" dirty="0"/>
              <a:t>to OUD</a:t>
            </a:r>
            <a:r>
              <a:rPr lang="en-US" sz="2800" dirty="0"/>
              <a:t>.</a:t>
            </a:r>
          </a:p>
        </p:txBody>
      </p:sp>
    </p:spTree>
    <p:extLst>
      <p:ext uri="{BB962C8B-B14F-4D97-AF65-F5344CB8AC3E}">
        <p14:creationId xmlns:p14="http://schemas.microsoft.com/office/powerpoint/2010/main" val="126264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288E67-EDE3-E147-31B9-F6BAB60DC13B}"/>
              </a:ext>
            </a:extLst>
          </p:cNvPr>
          <p:cNvSpPr txBox="1"/>
          <p:nvPr/>
        </p:nvSpPr>
        <p:spPr>
          <a:xfrm>
            <a:off x="609600" y="133350"/>
            <a:ext cx="7267576" cy="523220"/>
          </a:xfrm>
          <a:prstGeom prst="rect">
            <a:avLst/>
          </a:prstGeom>
          <a:noFill/>
        </p:spPr>
        <p:txBody>
          <a:bodyPr wrap="square" rtlCol="0">
            <a:spAutoFit/>
          </a:bodyPr>
          <a:lstStyle/>
          <a:p>
            <a:r>
              <a:rPr lang="en-US" sz="2800" b="1" dirty="0">
                <a:latin typeface="+mj-lt"/>
                <a:cs typeface="Calibri" panose="020F0502020204030204" pitchFamily="34" charset="0"/>
              </a:rPr>
              <a:t>Results: Characteristics of Eligible Patients </a:t>
            </a:r>
          </a:p>
        </p:txBody>
      </p:sp>
      <p:graphicFrame>
        <p:nvGraphicFramePr>
          <p:cNvPr id="3" name="Content Placeholder 9">
            <a:extLst>
              <a:ext uri="{FF2B5EF4-FFF2-40B4-BE49-F238E27FC236}">
                <a16:creationId xmlns:a16="http://schemas.microsoft.com/office/drawing/2014/main" id="{3823660B-7B97-175B-D1CE-6E0F4C82AB00}"/>
              </a:ext>
            </a:extLst>
          </p:cNvPr>
          <p:cNvGraphicFramePr>
            <a:graphicFrameLocks/>
          </p:cNvGraphicFramePr>
          <p:nvPr>
            <p:extLst>
              <p:ext uri="{D42A27DB-BD31-4B8C-83A1-F6EECF244321}">
                <p14:modId xmlns:p14="http://schemas.microsoft.com/office/powerpoint/2010/main" val="362755781"/>
              </p:ext>
            </p:extLst>
          </p:nvPr>
        </p:nvGraphicFramePr>
        <p:xfrm>
          <a:off x="646042" y="693842"/>
          <a:ext cx="5754759" cy="4015155"/>
        </p:xfrm>
        <a:graphic>
          <a:graphicData uri="http://schemas.openxmlformats.org/drawingml/2006/table">
            <a:tbl>
              <a:tblPr firstRow="1" firstCol="1" bandRow="1">
                <a:tableStyleId>{69012ECD-51FC-41F1-AA8D-1B2483CD663E}</a:tableStyleId>
              </a:tblPr>
              <a:tblGrid>
                <a:gridCol w="1784380">
                  <a:extLst>
                    <a:ext uri="{9D8B030D-6E8A-4147-A177-3AD203B41FA5}">
                      <a16:colId xmlns:a16="http://schemas.microsoft.com/office/drawing/2014/main" val="907322457"/>
                    </a:ext>
                  </a:extLst>
                </a:gridCol>
                <a:gridCol w="1531978">
                  <a:extLst>
                    <a:ext uri="{9D8B030D-6E8A-4147-A177-3AD203B41FA5}">
                      <a16:colId xmlns:a16="http://schemas.microsoft.com/office/drawing/2014/main" val="1762631946"/>
                    </a:ext>
                  </a:extLst>
                </a:gridCol>
                <a:gridCol w="1568183">
                  <a:extLst>
                    <a:ext uri="{9D8B030D-6E8A-4147-A177-3AD203B41FA5}">
                      <a16:colId xmlns:a16="http://schemas.microsoft.com/office/drawing/2014/main" val="1784801147"/>
                    </a:ext>
                  </a:extLst>
                </a:gridCol>
                <a:gridCol w="870218">
                  <a:extLst>
                    <a:ext uri="{9D8B030D-6E8A-4147-A177-3AD203B41FA5}">
                      <a16:colId xmlns:a16="http://schemas.microsoft.com/office/drawing/2014/main" val="1218118359"/>
                    </a:ext>
                  </a:extLst>
                </a:gridCol>
              </a:tblGrid>
              <a:tr h="363653">
                <a:tc>
                  <a:txBody>
                    <a:bodyPr/>
                    <a:lstStyle/>
                    <a:p>
                      <a:pPr algn="l"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Eligible (%)</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Not eligible (%)</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SMD</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11771853"/>
                  </a:ext>
                </a:extLst>
              </a:tr>
              <a:tr h="195797">
                <a:tc>
                  <a:txBody>
                    <a:bodyPr/>
                    <a:lstStyle/>
                    <a:p>
                      <a:pPr algn="l" fontAlgn="b"/>
                      <a:r>
                        <a:rPr lang="en-US" sz="1800" b="1" u="none" strike="noStrike" dirty="0">
                          <a:solidFill>
                            <a:srgbClr val="000000"/>
                          </a:solidFill>
                          <a:effectLst/>
                          <a:latin typeface="+mj-lt"/>
                          <a:cs typeface="Calibri" panose="020F0502020204030204" pitchFamily="34" charset="0"/>
                        </a:rPr>
                        <a:t>Total</a:t>
                      </a:r>
                      <a:endParaRPr lang="en-US" sz="18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319</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260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593693896"/>
                  </a:ext>
                </a:extLst>
              </a:tr>
              <a:tr h="291382">
                <a:tc>
                  <a:txBody>
                    <a:bodyPr/>
                    <a:lstStyle/>
                    <a:p>
                      <a:pPr algn="l" fontAlgn="b"/>
                      <a:r>
                        <a:rPr lang="en-US" sz="1800" u="none" strike="noStrike" dirty="0">
                          <a:effectLst/>
                          <a:latin typeface="+mj-lt"/>
                          <a:cs typeface="Calibri" panose="020F0502020204030204" pitchFamily="34" charset="0"/>
                        </a:rPr>
                        <a:t>Age (mean (SD))</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40.0 (12.8)</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43.4 (15.7)</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0.24</a:t>
                      </a:r>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254599668"/>
                  </a:ext>
                </a:extLst>
              </a:tr>
              <a:tr h="195797">
                <a:tc>
                  <a:txBody>
                    <a:bodyPr/>
                    <a:lstStyle/>
                    <a:p>
                      <a:pPr algn="l" fontAlgn="b"/>
                      <a:r>
                        <a:rPr lang="en-US" sz="1800" u="none" strike="noStrike" dirty="0">
                          <a:effectLst/>
                          <a:latin typeface="+mj-lt"/>
                          <a:cs typeface="Calibri" panose="020F0502020204030204" pitchFamily="34" charset="0"/>
                        </a:rPr>
                        <a:t>Male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214 (</a:t>
                      </a:r>
                      <a:r>
                        <a:rPr lang="en-US" sz="1800" b="1" u="none" strike="noStrike" dirty="0">
                          <a:effectLst/>
                          <a:latin typeface="+mj-lt"/>
                          <a:cs typeface="Calibri" panose="020F0502020204030204" pitchFamily="34" charset="0"/>
                        </a:rPr>
                        <a:t>67.1</a:t>
                      </a:r>
                      <a:r>
                        <a:rPr lang="en-US" sz="1800" u="none" strike="noStrike" dirty="0">
                          <a:effectLst/>
                          <a:latin typeface="+mj-lt"/>
                          <a:cs typeface="Calibri" panose="020F0502020204030204" pitchFamily="34" charset="0"/>
                        </a:rPr>
                        <a:t>)</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158 (60.8)</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0.132</a:t>
                      </a:r>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160726149"/>
                  </a:ext>
                </a:extLst>
              </a:tr>
              <a:tr h="195797">
                <a:tc>
                  <a:txBody>
                    <a:bodyPr/>
                    <a:lstStyle/>
                    <a:p>
                      <a:pPr algn="l" fontAlgn="b"/>
                      <a:r>
                        <a:rPr lang="en-US" sz="1800" u="none" strike="noStrike" dirty="0">
                          <a:effectLst/>
                          <a:latin typeface="+mj-lt"/>
                          <a:cs typeface="Calibri" panose="020F0502020204030204" pitchFamily="34" charset="0"/>
                        </a:rPr>
                        <a:t>Race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0.163</a:t>
                      </a:r>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025444811"/>
                  </a:ext>
                </a:extLst>
              </a:tr>
              <a:tr h="195797">
                <a:tc>
                  <a:txBody>
                    <a:bodyPr/>
                    <a:lstStyle/>
                    <a:p>
                      <a:pPr algn="l" fontAlgn="b"/>
                      <a:r>
                        <a:rPr lang="en-US" sz="1800" u="none" strike="noStrike" dirty="0">
                          <a:effectLst/>
                          <a:latin typeface="+mj-lt"/>
                          <a:cs typeface="Calibri" panose="020F0502020204030204" pitchFamily="34" charset="0"/>
                        </a:rPr>
                        <a:t>   White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251 (78.7)</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192 (73.8)</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678272583"/>
                  </a:ext>
                </a:extLst>
              </a:tr>
              <a:tr h="195797">
                <a:tc>
                  <a:txBody>
                    <a:bodyPr/>
                    <a:lstStyle/>
                    <a:p>
                      <a:pPr algn="l" fontAlgn="b"/>
                      <a:r>
                        <a:rPr lang="en-US" sz="1800" u="none" strike="noStrike" dirty="0">
                          <a:effectLst/>
                          <a:latin typeface="+mj-lt"/>
                          <a:cs typeface="Calibri" panose="020F0502020204030204" pitchFamily="34" charset="0"/>
                        </a:rPr>
                        <a:t>   Black</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51 (16.0)</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51 (19.6)</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471770449"/>
                  </a:ext>
                </a:extLst>
              </a:tr>
              <a:tr h="195797">
                <a:tc>
                  <a:txBody>
                    <a:bodyPr/>
                    <a:lstStyle/>
                    <a:p>
                      <a:pPr algn="l" fontAlgn="b"/>
                      <a:r>
                        <a:rPr lang="en-US" sz="1800" u="none" strike="noStrike" dirty="0">
                          <a:effectLst/>
                          <a:latin typeface="+mj-lt"/>
                          <a:cs typeface="Calibri" panose="020F0502020204030204" pitchFamily="34" charset="0"/>
                        </a:rPr>
                        <a:t>   Other Race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8 (2.5)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12 (4.6)</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194816865"/>
                  </a:ext>
                </a:extLst>
              </a:tr>
              <a:tr h="195797">
                <a:tc>
                  <a:txBody>
                    <a:bodyPr/>
                    <a:lstStyle/>
                    <a:p>
                      <a:pPr algn="l" fontAlgn="b"/>
                      <a:r>
                        <a:rPr lang="en-US" sz="1800" u="none" strike="noStrike" dirty="0">
                          <a:effectLst/>
                          <a:latin typeface="+mj-lt"/>
                          <a:cs typeface="Calibri" panose="020F0502020204030204" pitchFamily="34" charset="0"/>
                        </a:rPr>
                        <a:t>   Unknown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9 (2.8)</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5 (1.9)</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5522707"/>
                  </a:ext>
                </a:extLst>
              </a:tr>
              <a:tr h="195797">
                <a:tc>
                  <a:txBody>
                    <a:bodyPr/>
                    <a:lstStyle/>
                    <a:p>
                      <a:pPr algn="l" fontAlgn="b"/>
                      <a:r>
                        <a:rPr lang="en-US" sz="1800" u="none" strike="noStrike" dirty="0">
                          <a:effectLst/>
                          <a:latin typeface="+mj-lt"/>
                          <a:cs typeface="Calibri" panose="020F0502020204030204" pitchFamily="34" charset="0"/>
                        </a:rPr>
                        <a:t>Ethnicity</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0.08</a:t>
                      </a:r>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224906104"/>
                  </a:ext>
                </a:extLst>
              </a:tr>
              <a:tr h="195797">
                <a:tc>
                  <a:txBody>
                    <a:bodyPr/>
                    <a:lstStyle/>
                    <a:p>
                      <a:pPr algn="l" fontAlgn="b"/>
                      <a:r>
                        <a:rPr lang="en-US" sz="1800" u="none" strike="noStrike" dirty="0">
                          <a:effectLst/>
                          <a:latin typeface="+mj-lt"/>
                          <a:cs typeface="Calibri" panose="020F0502020204030204" pitchFamily="34" charset="0"/>
                        </a:rPr>
                        <a:t>   Non-Hispanic</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302 (</a:t>
                      </a:r>
                      <a:r>
                        <a:rPr lang="en-US" sz="1800" b="1" u="none" strike="noStrike" dirty="0">
                          <a:effectLst/>
                          <a:latin typeface="+mj-lt"/>
                          <a:cs typeface="Calibri" panose="020F0502020204030204" pitchFamily="34" charset="0"/>
                        </a:rPr>
                        <a:t>94.7</a:t>
                      </a:r>
                      <a:r>
                        <a:rPr lang="en-US" sz="1800" u="none" strike="noStrike" dirty="0">
                          <a:effectLst/>
                          <a:latin typeface="+mj-lt"/>
                          <a:cs typeface="Calibri" panose="020F0502020204030204" pitchFamily="34" charset="0"/>
                        </a:rPr>
                        <a:t>)</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250 (96.2)</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932387028"/>
                  </a:ext>
                </a:extLst>
              </a:tr>
              <a:tr h="195797">
                <a:tc>
                  <a:txBody>
                    <a:bodyPr/>
                    <a:lstStyle/>
                    <a:p>
                      <a:pPr algn="l" fontAlgn="b"/>
                      <a:r>
                        <a:rPr lang="en-US" sz="1800" u="none" strike="noStrike" dirty="0">
                          <a:effectLst/>
                          <a:latin typeface="+mj-lt"/>
                          <a:cs typeface="Calibri" panose="020F0502020204030204" pitchFamily="34" charset="0"/>
                        </a:rPr>
                        <a:t>   Hispanic</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7 (2.2)</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5 (1.9)</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596166128"/>
                  </a:ext>
                </a:extLst>
              </a:tr>
              <a:tr h="195797">
                <a:tc>
                  <a:txBody>
                    <a:bodyPr/>
                    <a:lstStyle/>
                    <a:p>
                      <a:pPr algn="l" fontAlgn="b"/>
                      <a:r>
                        <a:rPr lang="en-US" sz="1800" u="none" strike="noStrike" dirty="0">
                          <a:effectLst/>
                          <a:latin typeface="+mj-lt"/>
                          <a:cs typeface="Calibri" panose="020F0502020204030204" pitchFamily="34" charset="0"/>
                        </a:rPr>
                        <a:t>   Unknown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10 (3.1)</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latin typeface="+mj-lt"/>
                          <a:cs typeface="Calibri" panose="020F0502020204030204" pitchFamily="34" charset="0"/>
                        </a:rPr>
                        <a:t>5 (1.9)</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686414138"/>
                  </a:ext>
                </a:extLst>
              </a:tr>
              <a:tr h="195797">
                <a:tc>
                  <a:txBody>
                    <a:bodyPr/>
                    <a:lstStyle/>
                    <a:p>
                      <a:pPr algn="l" fontAlgn="b"/>
                      <a:r>
                        <a:rPr lang="en-US" sz="1800" u="none" strike="noStrike" dirty="0">
                          <a:effectLst/>
                          <a:latin typeface="+mj-lt"/>
                          <a:cs typeface="Calibri" panose="020F0502020204030204" pitchFamily="34" charset="0"/>
                        </a:rPr>
                        <a:t>EMS Arrival</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177 (</a:t>
                      </a:r>
                      <a:r>
                        <a:rPr lang="en-US" sz="1800" b="1" u="none" strike="noStrike" dirty="0">
                          <a:effectLst/>
                          <a:latin typeface="+mj-lt"/>
                          <a:cs typeface="Calibri" panose="020F0502020204030204" pitchFamily="34" charset="0"/>
                        </a:rPr>
                        <a:t>55.5</a:t>
                      </a:r>
                      <a:r>
                        <a:rPr lang="en-US" sz="1800" u="none" strike="noStrike" dirty="0">
                          <a:effectLst/>
                          <a:latin typeface="+mj-lt"/>
                          <a:cs typeface="Calibri" panose="020F0502020204030204" pitchFamily="34" charset="0"/>
                        </a:rPr>
                        <a:t>)</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124 (47.7)</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latin typeface="+mj-lt"/>
                          <a:cs typeface="Calibri" panose="020F0502020204030204" pitchFamily="34" charset="0"/>
                        </a:rPr>
                        <a:t>0.156</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4132664135"/>
                  </a:ext>
                </a:extLst>
              </a:tr>
            </a:tbl>
          </a:graphicData>
        </a:graphic>
      </p:graphicFrame>
      <p:sp>
        <p:nvSpPr>
          <p:cNvPr id="2" name="TextBox 1">
            <a:extLst>
              <a:ext uri="{FF2B5EF4-FFF2-40B4-BE49-F238E27FC236}">
                <a16:creationId xmlns:a16="http://schemas.microsoft.com/office/drawing/2014/main" id="{57AD22F0-A713-DD8F-84CA-4B16BB9FB67B}"/>
              </a:ext>
            </a:extLst>
          </p:cNvPr>
          <p:cNvSpPr txBox="1"/>
          <p:nvPr/>
        </p:nvSpPr>
        <p:spPr>
          <a:xfrm>
            <a:off x="6553200" y="708443"/>
            <a:ext cx="25908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r>
              <a:rPr lang="en-US" sz="2000" b="1" dirty="0">
                <a:solidFill>
                  <a:schemeClr val="tx1"/>
                </a:solidFill>
                <a:latin typeface="+mj-lt"/>
                <a:cs typeface="Times New Roman" panose="02020603050405020304" pitchFamily="18" charset="0"/>
              </a:rPr>
              <a:t>Eligible patients were:</a:t>
            </a:r>
          </a:p>
          <a:p>
            <a:pPr marL="342900" indent="-342900" algn="l">
              <a:buAutoNum type="arabicPeriod"/>
            </a:pPr>
            <a:r>
              <a:rPr lang="en-US" sz="2000" b="1" dirty="0">
                <a:solidFill>
                  <a:schemeClr val="tx1"/>
                </a:solidFill>
                <a:latin typeface="+mj-lt"/>
                <a:cs typeface="Times New Roman" panose="02020603050405020304" pitchFamily="18" charset="0"/>
              </a:rPr>
              <a:t>Slightly younger</a:t>
            </a:r>
          </a:p>
          <a:p>
            <a:pPr marL="342900" indent="-342900" algn="l">
              <a:buAutoNum type="arabicPeriod"/>
            </a:pPr>
            <a:r>
              <a:rPr lang="en-US" sz="2000" b="1" dirty="0">
                <a:solidFill>
                  <a:schemeClr val="tx1"/>
                </a:solidFill>
                <a:latin typeface="+mj-lt"/>
                <a:cs typeface="Times New Roman" panose="02020603050405020304" pitchFamily="18" charset="0"/>
              </a:rPr>
              <a:t>Male</a:t>
            </a:r>
          </a:p>
          <a:p>
            <a:pPr marL="342900" indent="-342900" algn="l">
              <a:buAutoNum type="arabicPeriod"/>
            </a:pPr>
            <a:r>
              <a:rPr lang="en-US" sz="2000" b="1" dirty="0">
                <a:solidFill>
                  <a:schemeClr val="tx1"/>
                </a:solidFill>
                <a:latin typeface="+mj-lt"/>
                <a:cs typeface="Times New Roman" panose="02020603050405020304" pitchFamily="18" charset="0"/>
              </a:rPr>
              <a:t>Non-</a:t>
            </a:r>
            <a:r>
              <a:rPr lang="en-US" sz="2000" b="1" dirty="0" err="1">
                <a:solidFill>
                  <a:schemeClr val="tx1"/>
                </a:solidFill>
                <a:latin typeface="+mj-lt"/>
                <a:cs typeface="Times New Roman" panose="02020603050405020304" pitchFamily="18" charset="0"/>
              </a:rPr>
              <a:t>hispanic</a:t>
            </a:r>
            <a:endParaRPr lang="en-US" sz="2000" b="1" dirty="0">
              <a:solidFill>
                <a:schemeClr val="tx1"/>
              </a:solidFill>
              <a:latin typeface="+mj-lt"/>
              <a:cs typeface="Times New Roman" panose="02020603050405020304" pitchFamily="18" charset="0"/>
            </a:endParaRPr>
          </a:p>
          <a:p>
            <a:pPr marL="342900" indent="-342900" algn="l">
              <a:buAutoNum type="arabicPeriod"/>
            </a:pPr>
            <a:r>
              <a:rPr lang="en-US" sz="2000" b="1" dirty="0">
                <a:solidFill>
                  <a:schemeClr val="tx1"/>
                </a:solidFill>
                <a:latin typeface="+mj-lt"/>
                <a:cs typeface="Times New Roman" panose="02020603050405020304" pitchFamily="18" charset="0"/>
              </a:rPr>
              <a:t>Likely to arrive via EMS</a:t>
            </a:r>
          </a:p>
        </p:txBody>
      </p:sp>
      <p:graphicFrame>
        <p:nvGraphicFramePr>
          <p:cNvPr id="4" name="Content Placeholder 3">
            <a:extLst>
              <a:ext uri="{FF2B5EF4-FFF2-40B4-BE49-F238E27FC236}">
                <a16:creationId xmlns:a16="http://schemas.microsoft.com/office/drawing/2014/main" id="{1FFAD055-A1FB-458C-9879-31E2A2D57FED}"/>
              </a:ext>
            </a:extLst>
          </p:cNvPr>
          <p:cNvGraphicFramePr>
            <a:graphicFrameLocks/>
          </p:cNvGraphicFramePr>
          <p:nvPr>
            <p:extLst>
              <p:ext uri="{D42A27DB-BD31-4B8C-83A1-F6EECF244321}">
                <p14:modId xmlns:p14="http://schemas.microsoft.com/office/powerpoint/2010/main" val="2396481705"/>
              </p:ext>
            </p:extLst>
          </p:nvPr>
        </p:nvGraphicFramePr>
        <p:xfrm>
          <a:off x="6400801" y="2876550"/>
          <a:ext cx="2773017" cy="773406"/>
        </p:xfrm>
        <a:graphic>
          <a:graphicData uri="http://schemas.openxmlformats.org/drawingml/2006/table">
            <a:tbl>
              <a:tblPr firstRow="1" firstCol="1" bandRow="1">
                <a:tableStyleId>{69012ECD-51FC-41F1-AA8D-1B2483CD663E}</a:tableStyleId>
              </a:tblPr>
              <a:tblGrid>
                <a:gridCol w="893040">
                  <a:extLst>
                    <a:ext uri="{9D8B030D-6E8A-4147-A177-3AD203B41FA5}">
                      <a16:colId xmlns:a16="http://schemas.microsoft.com/office/drawing/2014/main" val="3331929514"/>
                    </a:ext>
                  </a:extLst>
                </a:gridCol>
                <a:gridCol w="1041880">
                  <a:extLst>
                    <a:ext uri="{9D8B030D-6E8A-4147-A177-3AD203B41FA5}">
                      <a16:colId xmlns:a16="http://schemas.microsoft.com/office/drawing/2014/main" val="3991795754"/>
                    </a:ext>
                  </a:extLst>
                </a:gridCol>
                <a:gridCol w="838097">
                  <a:extLst>
                    <a:ext uri="{9D8B030D-6E8A-4147-A177-3AD203B41FA5}">
                      <a16:colId xmlns:a16="http://schemas.microsoft.com/office/drawing/2014/main" val="1557821405"/>
                    </a:ext>
                  </a:extLst>
                </a:gridCol>
              </a:tblGrid>
              <a:tr h="238534">
                <a:tc>
                  <a:txBody>
                    <a:bodyPr/>
                    <a:lstStyle/>
                    <a:p>
                      <a:pPr algn="l" fontAlgn="b">
                        <a:spcBef>
                          <a:spcPts val="0"/>
                        </a:spcBef>
                        <a:spcAft>
                          <a:spcPts val="0"/>
                        </a:spcAft>
                      </a:pPr>
                      <a:r>
                        <a:rPr lang="en-US" sz="1800" b="1" u="none" strike="noStrike" dirty="0">
                          <a:solidFill>
                            <a:srgbClr val="FFFFFF"/>
                          </a:solidFill>
                          <a:effectLst/>
                          <a:latin typeface="Calibri" panose="020F0502020204030204" pitchFamily="34" charset="0"/>
                          <a:cs typeface="Calibri" panose="020F0502020204030204" pitchFamily="34" charset="0"/>
                        </a:rPr>
                        <a:t>Variable</a:t>
                      </a:r>
                      <a:endParaRPr lang="en-US" sz="3600" b="0" i="0" u="none" strike="noStrike" dirty="0">
                        <a:effectLst/>
                        <a:latin typeface="Calibri" panose="020F0502020204030204" pitchFamily="34" charset="0"/>
                        <a:cs typeface="Calibri" panose="020F0502020204030204" pitchFamily="34" charset="0"/>
                      </a:endParaRPr>
                    </a:p>
                  </a:txBody>
                  <a:tcPr marL="5703" marR="5703" marT="5703" marB="0" anchor="b"/>
                </a:tc>
                <a:tc>
                  <a:txBody>
                    <a:bodyPr/>
                    <a:lstStyle/>
                    <a:p>
                      <a:pPr algn="ctr" fontAlgn="b">
                        <a:spcBef>
                          <a:spcPts val="0"/>
                        </a:spcBef>
                        <a:spcAft>
                          <a:spcPts val="0"/>
                        </a:spcAft>
                      </a:pPr>
                      <a:r>
                        <a:rPr lang="en-US" sz="1600" b="1" u="none" strike="noStrike" dirty="0">
                          <a:solidFill>
                            <a:srgbClr val="FFFFFF"/>
                          </a:solidFill>
                          <a:effectLst/>
                          <a:latin typeface="Calibri" panose="020F0502020204030204" pitchFamily="34" charset="0"/>
                          <a:cs typeface="Calibri" panose="020F0502020204030204" pitchFamily="34" charset="0"/>
                        </a:rPr>
                        <a:t>Agreement (%)</a:t>
                      </a:r>
                      <a:endParaRPr lang="en-US" sz="1600" b="0" i="0" u="none" strike="noStrike" dirty="0">
                        <a:effectLst/>
                        <a:latin typeface="Calibri" panose="020F0502020204030204" pitchFamily="34" charset="0"/>
                        <a:cs typeface="Calibri" panose="020F0502020204030204" pitchFamily="34" charset="0"/>
                      </a:endParaRPr>
                    </a:p>
                  </a:txBody>
                  <a:tcPr marL="5703" marR="5703" marT="5703" marB="0" anchor="b"/>
                </a:tc>
                <a:tc>
                  <a:txBody>
                    <a:bodyPr/>
                    <a:lstStyle/>
                    <a:p>
                      <a:pPr algn="ctr" fontAlgn="b">
                        <a:spcBef>
                          <a:spcPts val="0"/>
                        </a:spcBef>
                        <a:spcAft>
                          <a:spcPts val="0"/>
                        </a:spcAft>
                      </a:pPr>
                      <a:r>
                        <a:rPr lang="en-US" sz="1800" b="1" u="none" strike="noStrike" dirty="0">
                          <a:solidFill>
                            <a:srgbClr val="FFFFFF"/>
                          </a:solidFill>
                          <a:effectLst/>
                          <a:latin typeface="Calibri" panose="020F0502020204030204" pitchFamily="34" charset="0"/>
                          <a:cs typeface="Calibri" panose="020F0502020204030204" pitchFamily="34" charset="0"/>
                        </a:rPr>
                        <a:t>Kappa</a:t>
                      </a:r>
                      <a:endParaRPr lang="en-US" sz="3600" b="0" i="0" u="none" strike="noStrike" dirty="0">
                        <a:effectLst/>
                        <a:latin typeface="Calibri" panose="020F0502020204030204" pitchFamily="34" charset="0"/>
                        <a:cs typeface="Calibri" panose="020F0502020204030204" pitchFamily="34" charset="0"/>
                      </a:endParaRPr>
                    </a:p>
                  </a:txBody>
                  <a:tcPr marL="5703" marR="5703" marT="5703" marB="0" anchor="b"/>
                </a:tc>
                <a:extLst>
                  <a:ext uri="{0D108BD9-81ED-4DB2-BD59-A6C34878D82A}">
                    <a16:rowId xmlns:a16="http://schemas.microsoft.com/office/drawing/2014/main" val="3545075149"/>
                  </a:ext>
                </a:extLst>
              </a:tr>
              <a:tr h="238534">
                <a:tc>
                  <a:txBody>
                    <a:bodyPr/>
                    <a:lstStyle/>
                    <a:p>
                      <a:pPr algn="l" fontAlgn="b">
                        <a:spcBef>
                          <a:spcPts val="0"/>
                        </a:spcBef>
                        <a:spcAft>
                          <a:spcPts val="0"/>
                        </a:spcAft>
                      </a:pPr>
                      <a:r>
                        <a:rPr lang="en-US" sz="1800" b="0" u="none" strike="noStrike" dirty="0">
                          <a:solidFill>
                            <a:srgbClr val="000000"/>
                          </a:solidFill>
                          <a:effectLst/>
                          <a:latin typeface="Calibri" panose="020F0502020204030204" pitchFamily="34" charset="0"/>
                          <a:cs typeface="Calibri" panose="020F0502020204030204" pitchFamily="34" charset="0"/>
                        </a:rPr>
                        <a:t>Eligibility </a:t>
                      </a:r>
                      <a:endParaRPr lang="en-US" sz="3600" b="0" i="0" u="none" strike="noStrike" dirty="0">
                        <a:effectLst/>
                        <a:latin typeface="Calibri" panose="020F0502020204030204" pitchFamily="34" charset="0"/>
                        <a:cs typeface="Calibri" panose="020F0502020204030204" pitchFamily="34" charset="0"/>
                      </a:endParaRPr>
                    </a:p>
                  </a:txBody>
                  <a:tcPr marL="5703" marR="5703" marT="5703" marB="0" anchor="b"/>
                </a:tc>
                <a:tc>
                  <a:txBody>
                    <a:bodyPr/>
                    <a:lstStyle/>
                    <a:p>
                      <a:pPr algn="ctr" fontAlgn="b">
                        <a:spcBef>
                          <a:spcPts val="0"/>
                        </a:spcBef>
                        <a:spcAft>
                          <a:spcPts val="0"/>
                        </a:spcAft>
                      </a:pPr>
                      <a:r>
                        <a:rPr lang="en-US" sz="1800" b="0" u="none" strike="noStrike" dirty="0">
                          <a:solidFill>
                            <a:srgbClr val="000000"/>
                          </a:solidFill>
                          <a:effectLst/>
                          <a:latin typeface="Calibri" panose="020F0502020204030204" pitchFamily="34" charset="0"/>
                          <a:cs typeface="Calibri" panose="020F0502020204030204" pitchFamily="34" charset="0"/>
                        </a:rPr>
                        <a:t>93</a:t>
                      </a:r>
                      <a:endParaRPr lang="en-US" sz="3600" b="0" i="0" u="none" strike="noStrike" dirty="0">
                        <a:effectLst/>
                        <a:latin typeface="Calibri" panose="020F0502020204030204" pitchFamily="34" charset="0"/>
                        <a:cs typeface="Calibri" panose="020F0502020204030204" pitchFamily="34" charset="0"/>
                      </a:endParaRPr>
                    </a:p>
                  </a:txBody>
                  <a:tcPr marL="5703" marR="5703" marT="5703" marB="0" anchor="b"/>
                </a:tc>
                <a:tc>
                  <a:txBody>
                    <a:bodyPr/>
                    <a:lstStyle/>
                    <a:p>
                      <a:pPr algn="ctr" fontAlgn="b">
                        <a:spcBef>
                          <a:spcPts val="0"/>
                        </a:spcBef>
                        <a:spcAft>
                          <a:spcPts val="0"/>
                        </a:spcAft>
                      </a:pPr>
                      <a:r>
                        <a:rPr lang="en-US" sz="1800" b="0" u="none" strike="noStrike" dirty="0">
                          <a:solidFill>
                            <a:srgbClr val="000000"/>
                          </a:solidFill>
                          <a:effectLst/>
                          <a:latin typeface="Calibri" panose="020F0502020204030204" pitchFamily="34" charset="0"/>
                          <a:cs typeface="Calibri" panose="020F0502020204030204" pitchFamily="34" charset="0"/>
                        </a:rPr>
                        <a:t>0.85</a:t>
                      </a:r>
                      <a:endParaRPr lang="en-US" sz="3600" b="0" i="0" u="none" strike="noStrike" dirty="0">
                        <a:effectLst/>
                        <a:latin typeface="Calibri" panose="020F0502020204030204" pitchFamily="34" charset="0"/>
                        <a:cs typeface="Calibri" panose="020F0502020204030204" pitchFamily="34" charset="0"/>
                      </a:endParaRPr>
                    </a:p>
                  </a:txBody>
                  <a:tcPr marL="5703" marR="5703" marT="5703" marB="0" anchor="b"/>
                </a:tc>
                <a:extLst>
                  <a:ext uri="{0D108BD9-81ED-4DB2-BD59-A6C34878D82A}">
                    <a16:rowId xmlns:a16="http://schemas.microsoft.com/office/drawing/2014/main" val="1036461577"/>
                  </a:ext>
                </a:extLst>
              </a:tr>
            </a:tbl>
          </a:graphicData>
        </a:graphic>
      </p:graphicFrame>
    </p:spTree>
    <p:extLst>
      <p:ext uri="{BB962C8B-B14F-4D97-AF65-F5344CB8AC3E}">
        <p14:creationId xmlns:p14="http://schemas.microsoft.com/office/powerpoint/2010/main" val="82528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9">
            <a:extLst>
              <a:ext uri="{FF2B5EF4-FFF2-40B4-BE49-F238E27FC236}">
                <a16:creationId xmlns:a16="http://schemas.microsoft.com/office/drawing/2014/main" id="{4DEBCF4B-7D65-8E4E-43D0-EA57C6A41508}"/>
              </a:ext>
            </a:extLst>
          </p:cNvPr>
          <p:cNvGraphicFramePr>
            <a:graphicFrameLocks/>
          </p:cNvGraphicFramePr>
          <p:nvPr>
            <p:extLst>
              <p:ext uri="{D42A27DB-BD31-4B8C-83A1-F6EECF244321}">
                <p14:modId xmlns:p14="http://schemas.microsoft.com/office/powerpoint/2010/main" val="3916757649"/>
              </p:ext>
            </p:extLst>
          </p:nvPr>
        </p:nvGraphicFramePr>
        <p:xfrm>
          <a:off x="657224" y="613921"/>
          <a:ext cx="6276977" cy="4560045"/>
        </p:xfrm>
        <a:graphic>
          <a:graphicData uri="http://schemas.openxmlformats.org/drawingml/2006/table">
            <a:tbl>
              <a:tblPr firstRow="1" firstCol="1" bandRow="1">
                <a:tableStyleId>{69012ECD-51FC-41F1-AA8D-1B2483CD663E}</a:tableStyleId>
              </a:tblPr>
              <a:tblGrid>
                <a:gridCol w="1933576">
                  <a:extLst>
                    <a:ext uri="{9D8B030D-6E8A-4147-A177-3AD203B41FA5}">
                      <a16:colId xmlns:a16="http://schemas.microsoft.com/office/drawing/2014/main" val="907322457"/>
                    </a:ext>
                  </a:extLst>
                </a:gridCol>
                <a:gridCol w="1447800">
                  <a:extLst>
                    <a:ext uri="{9D8B030D-6E8A-4147-A177-3AD203B41FA5}">
                      <a16:colId xmlns:a16="http://schemas.microsoft.com/office/drawing/2014/main" val="1762631946"/>
                    </a:ext>
                  </a:extLst>
                </a:gridCol>
                <a:gridCol w="1828800">
                  <a:extLst>
                    <a:ext uri="{9D8B030D-6E8A-4147-A177-3AD203B41FA5}">
                      <a16:colId xmlns:a16="http://schemas.microsoft.com/office/drawing/2014/main" val="1784801147"/>
                    </a:ext>
                  </a:extLst>
                </a:gridCol>
                <a:gridCol w="1066801">
                  <a:extLst>
                    <a:ext uri="{9D8B030D-6E8A-4147-A177-3AD203B41FA5}">
                      <a16:colId xmlns:a16="http://schemas.microsoft.com/office/drawing/2014/main" val="1218118359"/>
                    </a:ext>
                  </a:extLst>
                </a:gridCol>
              </a:tblGrid>
              <a:tr h="321695">
                <a:tc>
                  <a:txBody>
                    <a:bodyPr/>
                    <a:lstStyle/>
                    <a:p>
                      <a:pPr algn="l"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Eligible (319)</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Not eligible (260)</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SMD</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11771853"/>
                  </a:ext>
                </a:extLst>
              </a:tr>
              <a:tr h="181398">
                <a:tc>
                  <a:txBody>
                    <a:bodyPr/>
                    <a:lstStyle/>
                    <a:p>
                      <a:pPr algn="l" fontAlgn="b"/>
                      <a:r>
                        <a:rPr lang="en-US" sz="1800" u="none" strike="noStrike" dirty="0">
                          <a:effectLst/>
                        </a:rPr>
                        <a:t>F11 Code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194 (60.8)</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119 (45.8)</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0.305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811623834"/>
                  </a:ext>
                </a:extLst>
              </a:tr>
              <a:tr h="181398">
                <a:tc>
                  <a:txBody>
                    <a:bodyPr/>
                    <a:lstStyle/>
                    <a:p>
                      <a:pPr algn="l" fontAlgn="b"/>
                      <a:r>
                        <a:rPr lang="en-US" sz="1800" u="none" strike="noStrike" dirty="0">
                          <a:effectLst/>
                        </a:rPr>
                        <a:t>T40 Code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93 (29.2)</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48 (18.5)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0.253</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266409439"/>
                  </a:ext>
                </a:extLst>
              </a:tr>
              <a:tr h="181398">
                <a:tc>
                  <a:txBody>
                    <a:bodyPr/>
                    <a:lstStyle/>
                    <a:p>
                      <a:pPr algn="l"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635204748"/>
                  </a:ext>
                </a:extLst>
              </a:tr>
              <a:tr h="479595">
                <a:tc>
                  <a:txBody>
                    <a:bodyPr/>
                    <a:lstStyle/>
                    <a:p>
                      <a:pPr algn="l" fontAlgn="b"/>
                      <a:r>
                        <a:rPr lang="en-US" sz="1800" u="none" strike="noStrike" dirty="0">
                          <a:effectLst/>
                        </a:rPr>
                        <a:t>“Naloxone” term in chief concern or triage note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117 (36.7)</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52 (20.0)</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0.377</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3671622103"/>
                  </a:ext>
                </a:extLst>
              </a:tr>
              <a:tr h="181398">
                <a:tc>
                  <a:txBody>
                    <a:bodyPr/>
                    <a:lstStyle/>
                    <a:p>
                      <a:pPr algn="l"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513195320"/>
                  </a:ext>
                </a:extLst>
              </a:tr>
              <a:tr h="353500">
                <a:tc>
                  <a:txBody>
                    <a:bodyPr/>
                    <a:lstStyle/>
                    <a:p>
                      <a:pPr algn="l" fontAlgn="b"/>
                      <a:r>
                        <a:rPr lang="en-US" sz="1800" u="none" strike="noStrike" dirty="0">
                          <a:effectLst/>
                        </a:rPr>
                        <a:t>”Heroin” or “opioid” in chief concern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25 (7.8)</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 (0.4)</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0.382</a:t>
                      </a:r>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219094686"/>
                  </a:ext>
                </a:extLst>
              </a:tr>
              <a:tr h="181398">
                <a:tc>
                  <a:txBody>
                    <a:bodyPr/>
                    <a:lstStyle/>
                    <a:p>
                      <a:pPr algn="l"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525561419"/>
                  </a:ext>
                </a:extLst>
              </a:tr>
              <a:tr h="353270">
                <a:tc>
                  <a:txBody>
                    <a:bodyPr/>
                    <a:lstStyle/>
                    <a:p>
                      <a:pPr algn="l" fontAlgn="b"/>
                      <a:r>
                        <a:rPr lang="en-US" sz="1800" u="none" strike="noStrike" dirty="0">
                          <a:effectLst/>
                        </a:rPr>
                        <a:t>“Heroin” or “opioid” term in triage note</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1.195</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09925178"/>
                  </a:ext>
                </a:extLst>
              </a:tr>
              <a:tr h="181398">
                <a:tc>
                  <a:txBody>
                    <a:bodyPr/>
                    <a:lstStyle/>
                    <a:p>
                      <a:pPr algn="l" fontAlgn="b"/>
                      <a:r>
                        <a:rPr lang="en-US" sz="1800" u="none" strike="noStrike" dirty="0">
                          <a:effectLst/>
                        </a:rPr>
                        <a:t>   No mention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71 (22.3)</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189 (72.7)</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2263802281"/>
                  </a:ext>
                </a:extLst>
              </a:tr>
              <a:tr h="181398">
                <a:tc>
                  <a:txBody>
                    <a:bodyPr/>
                    <a:lstStyle/>
                    <a:p>
                      <a:pPr algn="l" fontAlgn="b"/>
                      <a:r>
                        <a:rPr lang="en-US" sz="1800" u="none" strike="noStrike" dirty="0">
                          <a:effectLst/>
                        </a:rPr>
                        <a:t>   “Heroin”</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120 (37.6)</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a:effectLst/>
                        </a:rPr>
                        <a:t>23 (8.8)</a:t>
                      </a:r>
                      <a:endParaRPr lang="en-US" sz="1800" b="0" i="0" u="none" strike="noStrike">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1895241100"/>
                  </a:ext>
                </a:extLst>
              </a:tr>
              <a:tr h="181398">
                <a:tc>
                  <a:txBody>
                    <a:bodyPr/>
                    <a:lstStyle/>
                    <a:p>
                      <a:pPr algn="l" fontAlgn="b"/>
                      <a:r>
                        <a:rPr lang="en-US" sz="1800" u="none" strike="noStrike" dirty="0">
                          <a:effectLst/>
                        </a:rPr>
                        <a:t>   Other “opioid”</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2000" b="1" u="none" strike="noStrike" dirty="0">
                          <a:effectLst/>
                        </a:rPr>
                        <a:t>128 (40.1)</a:t>
                      </a:r>
                      <a:endParaRPr lang="en-US" sz="2000" b="1"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r>
                        <a:rPr lang="en-US" sz="1800" u="none" strike="noStrike" dirty="0">
                          <a:effectLst/>
                        </a:rPr>
                        <a:t>48 (18.5)</a:t>
                      </a:r>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tc>
                  <a:txBody>
                    <a:bodyPr/>
                    <a:lstStyle/>
                    <a:p>
                      <a:pPr algn="ctr" fontAlgn="b"/>
                      <a:endParaRPr lang="en-US" sz="1800" b="0" i="0" u="none" strike="noStrike" dirty="0">
                        <a:solidFill>
                          <a:srgbClr val="000000"/>
                        </a:solidFill>
                        <a:effectLst/>
                        <a:latin typeface="+mj-lt"/>
                        <a:cs typeface="Calibri" panose="020F0502020204030204" pitchFamily="34" charset="0"/>
                      </a:endParaRPr>
                    </a:p>
                  </a:txBody>
                  <a:tcPr marL="5690" marR="5690" marT="5690" marB="0" anchor="b"/>
                </a:tc>
                <a:extLst>
                  <a:ext uri="{0D108BD9-81ED-4DB2-BD59-A6C34878D82A}">
                    <a16:rowId xmlns:a16="http://schemas.microsoft.com/office/drawing/2014/main" val="679844364"/>
                  </a:ext>
                </a:extLst>
              </a:tr>
            </a:tbl>
          </a:graphicData>
        </a:graphic>
      </p:graphicFrame>
      <p:sp>
        <p:nvSpPr>
          <p:cNvPr id="2" name="TextBox 1">
            <a:extLst>
              <a:ext uri="{FF2B5EF4-FFF2-40B4-BE49-F238E27FC236}">
                <a16:creationId xmlns:a16="http://schemas.microsoft.com/office/drawing/2014/main" id="{AA4795B8-5390-EA47-4BDE-A96890918BB0}"/>
              </a:ext>
            </a:extLst>
          </p:cNvPr>
          <p:cNvSpPr txBox="1"/>
          <p:nvPr/>
        </p:nvSpPr>
        <p:spPr>
          <a:xfrm>
            <a:off x="7086600" y="1339969"/>
            <a:ext cx="19050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2000" b="1">
                <a:solidFill>
                  <a:schemeClr val="tx1"/>
                </a:solidFill>
                <a:latin typeface="+mj-lt"/>
                <a:cs typeface="Times New Roman" panose="02020603050405020304" pitchFamily="18" charset="0"/>
              </a:defRPr>
            </a:lvl1pPr>
          </a:lstStyle>
          <a:p>
            <a:r>
              <a:rPr lang="en-US" sz="2400" dirty="0"/>
              <a:t>Eligible patients were more likely to have:</a:t>
            </a:r>
          </a:p>
          <a:p>
            <a:r>
              <a:rPr lang="en-US" sz="2400" dirty="0"/>
              <a:t>“Heroin” or “opioid” in triage note </a:t>
            </a:r>
          </a:p>
        </p:txBody>
      </p:sp>
      <p:sp>
        <p:nvSpPr>
          <p:cNvPr id="3" name="TextBox 2">
            <a:extLst>
              <a:ext uri="{FF2B5EF4-FFF2-40B4-BE49-F238E27FC236}">
                <a16:creationId xmlns:a16="http://schemas.microsoft.com/office/drawing/2014/main" id="{CE1569E1-5B62-40F3-E38C-816BAAB7C747}"/>
              </a:ext>
            </a:extLst>
          </p:cNvPr>
          <p:cNvSpPr txBox="1"/>
          <p:nvPr/>
        </p:nvSpPr>
        <p:spPr>
          <a:xfrm>
            <a:off x="657224" y="53429"/>
            <a:ext cx="7724776" cy="523220"/>
          </a:xfrm>
          <a:prstGeom prst="rect">
            <a:avLst/>
          </a:prstGeom>
          <a:noFill/>
        </p:spPr>
        <p:txBody>
          <a:bodyPr wrap="square" rtlCol="0">
            <a:spAutoFit/>
          </a:bodyPr>
          <a:lstStyle/>
          <a:p>
            <a:r>
              <a:rPr lang="en-US" sz="2800" b="1" dirty="0">
                <a:latin typeface="+mj-lt"/>
                <a:cs typeface="Calibri" panose="020F0502020204030204" pitchFamily="34" charset="0"/>
              </a:rPr>
              <a:t>Results: Characteristics of Eligible Patients </a:t>
            </a:r>
          </a:p>
        </p:txBody>
      </p:sp>
    </p:spTree>
    <p:extLst>
      <p:ext uri="{BB962C8B-B14F-4D97-AF65-F5344CB8AC3E}">
        <p14:creationId xmlns:p14="http://schemas.microsoft.com/office/powerpoint/2010/main" val="37481323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{A0F32E20-966A-944E-B462-ECF91A918B42}tf10001072</Template>
  <TotalTime>4914</TotalTime>
  <Words>2039</Words>
  <Application>Microsoft Office PowerPoint</Application>
  <PresentationFormat>On-screen Show (16:9)</PresentationFormat>
  <Paragraphs>263</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vt:lpstr>
      <vt:lpstr>Courier New</vt:lpstr>
      <vt:lpstr>Franklin Gothic Book</vt:lpstr>
      <vt:lpstr>Helvetica Neue</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SAEM23 Template Wide Format.pptx</dc:title>
  <dc:creator>Losman, Eve</dc:creator>
  <cp:lastModifiedBy>Losman, Eve</cp:lastModifiedBy>
  <cp:revision>14</cp:revision>
  <dcterms:created xsi:type="dcterms:W3CDTF">2023-03-13T16:28:03Z</dcterms:created>
  <dcterms:modified xsi:type="dcterms:W3CDTF">2023-11-04T12:56:14Z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